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98" r:id="rId2"/>
  </p:sldMasterIdLst>
  <p:notesMasterIdLst>
    <p:notesMasterId r:id="rId12"/>
  </p:notesMasterIdLst>
  <p:sldIdLst>
    <p:sldId id="320" r:id="rId3"/>
    <p:sldId id="325" r:id="rId4"/>
    <p:sldId id="319" r:id="rId5"/>
    <p:sldId id="328" r:id="rId6"/>
    <p:sldId id="326" r:id="rId7"/>
    <p:sldId id="312" r:id="rId8"/>
    <p:sldId id="321" r:id="rId9"/>
    <p:sldId id="323" r:id="rId10"/>
    <p:sldId id="327" r:id="rId11"/>
  </p:sldIdLst>
  <p:sldSz cx="9144000" cy="6858000" type="screen4x3"/>
  <p:notesSz cx="6797675" cy="987266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B6B8E42-03AD-490F-AD1F-170CC864C330}">
          <p14:sldIdLst>
            <p14:sldId id="320"/>
            <p14:sldId id="325"/>
            <p14:sldId id="319"/>
            <p14:sldId id="328"/>
            <p14:sldId id="326"/>
            <p14:sldId id="312"/>
            <p14:sldId id="321"/>
            <p14:sldId id="323"/>
            <p14:sldId id="327"/>
          </p14:sldIdLst>
        </p14:section>
        <p14:section name="Untitled Section" id="{7074EFA0-A6B5-4273-8E30-0169AA278C06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k Radka" initials="MR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CC0066"/>
    <a:srgbClr val="996600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86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98F6F8-84FE-494E-8004-4AA5FD5D39A9}" type="datetimeFigureOut">
              <a:rPr lang="en-US" smtClean="0"/>
              <a:pPr/>
              <a:t>05/10/2016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3488"/>
            <a:ext cx="44418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CE2BF-32D6-4572-8CE8-1800F91A8C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99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E03182-7012-4C0C-9607-934E901587B4}" type="slidenum">
              <a:rPr lang="en-GB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50888" y="573088"/>
            <a:ext cx="5362575" cy="4022725"/>
          </a:xfrm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6342" y="4913469"/>
            <a:ext cx="5843181" cy="226964"/>
          </a:xfrm>
          <a:noFill/>
          <a:ln/>
        </p:spPr>
        <p:txBody>
          <a:bodyPr/>
          <a:lstStyle/>
          <a:p>
            <a:pPr eaLnBrk="1" hangingPunct="1"/>
            <a:endParaRPr lang="da-DK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068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 methodologies and guidance for new reporting requirements</a:t>
            </a:r>
          </a:p>
          <a:p>
            <a:endParaRPr lang="en-US" dirty="0" smtClean="0"/>
          </a:p>
          <a:p>
            <a:r>
              <a:rPr lang="en-US" dirty="0" smtClean="0"/>
              <a:t> Support development and field testing of national systems for transparency, measuring and reporting</a:t>
            </a:r>
          </a:p>
          <a:p>
            <a:r>
              <a:rPr lang="en-US" dirty="0" smtClean="0"/>
              <a:t>Funding support: Germany; Italy; private foundations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CE2BF-32D6-4572-8CE8-1800F91A8C0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86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6622504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07260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812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757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08104" y="26064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476287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5273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EAFB-839E-479F-8279-28E556B0FD0C}" type="datetime1">
              <a:rPr lang="en-US" smtClean="0"/>
              <a:pPr/>
              <a:t>05/10/2016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4400" y="0"/>
            <a:ext cx="609600" cy="228600"/>
          </a:xfrm>
          <a:prstGeom prst="rect">
            <a:avLst/>
          </a:prstGeom>
          <a:noFill/>
        </p:spPr>
        <p:txBody>
          <a:bodyPr/>
          <a:lstStyle>
            <a:lvl1pPr algn="r">
              <a:defRPr sz="825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B5BC76-B054-4BDA-8973-16849BE35F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77724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7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43434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9" name="Picture 8" descr="banner-h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768578"/>
            <a:ext cx="9144000" cy="1089422"/>
          </a:xfrm>
          <a:prstGeom prst="rect">
            <a:avLst/>
          </a:prstGeom>
        </p:spPr>
      </p:pic>
      <p:pic>
        <p:nvPicPr>
          <p:cNvPr id="11" name="Picture 10" descr="logo-unep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382000" y="220982"/>
            <a:ext cx="457200" cy="5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66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C6B92-C6F8-403B-959F-18151D3E341C}" type="datetime1">
              <a:rPr lang="en-US" smtClean="0"/>
              <a:pPr/>
              <a:t>05/10/2016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295400" y="198438"/>
            <a:ext cx="69342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7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295400" y="1143002"/>
            <a:ext cx="7391400" cy="498316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839200" y="0"/>
            <a:ext cx="304800" cy="228600"/>
          </a:xfrm>
          <a:prstGeom prst="rect">
            <a:avLst/>
          </a:prstGeom>
          <a:noFill/>
        </p:spPr>
        <p:txBody>
          <a:bodyPr/>
          <a:lstStyle>
            <a:lvl1pPr algn="r">
              <a:defRPr sz="825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B5BC76-B054-4BDA-8973-16849BE35F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logo-unep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305800" y="102871"/>
            <a:ext cx="685800" cy="81152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E1F0-0E41-49A2-AAAA-F3F3B38CAE7F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5/10/2016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9789-FB46-4DF5-8889-41B6AAC56BA1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731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E1F0-0E41-49A2-AAAA-F3F3B38CAE7F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5/10/2016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9789-FB46-4DF5-8889-41B6AAC56BA1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593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E1F0-0E41-49A2-AAAA-F3F3B38CAE7F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5/10/2016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9789-FB46-4DF5-8889-41B6AAC56BA1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356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E1F0-0E41-49A2-AAAA-F3F3B38CAE7F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5/10/2016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9789-FB46-4DF5-8889-41B6AAC56BA1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0511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E1F0-0E41-49A2-AAAA-F3F3B38CAE7F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5/10/2016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9789-FB46-4DF5-8889-41B6AAC56BA1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7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E1F0-0E41-49A2-AAAA-F3F3B38CAE7F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5/10/2016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9789-FB46-4DF5-8889-41B6AAC56BA1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04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en-GB" sz="4000" b="1" kern="12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34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E1F0-0E41-49A2-AAAA-F3F3B38CAE7F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5/10/2016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9789-FB46-4DF5-8889-41B6AAC56BA1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9182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E1F0-0E41-49A2-AAAA-F3F3B38CAE7F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5/10/2016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9789-FB46-4DF5-8889-41B6AAC56BA1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2420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E1F0-0E41-49A2-AAAA-F3F3B38CAE7F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5/10/2016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9789-FB46-4DF5-8889-41B6AAC56BA1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8639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E1F0-0E41-49A2-AAAA-F3F3B38CAE7F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5/10/2016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9789-FB46-4DF5-8889-41B6AAC56BA1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0332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AE1F0-0E41-49A2-AAAA-F3F3B38CAE7F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5/10/2016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49789-FB46-4DF5-8889-41B6AAC56BA1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73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673000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673000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3612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288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84784"/>
            <a:ext cx="325070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325070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67945" y="1484784"/>
            <a:ext cx="3384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7944" y="2204864"/>
            <a:ext cx="338335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C15CA671-E457-4B3E-970F-6B2EA48E4013}" type="datetimeFigureOut">
              <a:rPr lang="en-US" smtClean="0"/>
              <a:pPr/>
              <a:t>05/10/2016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4008" y="6376243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102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3440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7273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394927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9609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981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29816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981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9359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69945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06755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C15CA671-E457-4B3E-970F-6B2EA48E4013}" type="datetimeFigureOut">
              <a:rPr lang="en-US" smtClean="0"/>
              <a:pPr/>
              <a:t>05/10/2016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4008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pic>
        <p:nvPicPr>
          <p:cNvPr id="1032" name="Picture 7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20063" y="2057400"/>
            <a:ext cx="6254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253413" y="0"/>
            <a:ext cx="890587" cy="6858000"/>
          </a:xfrm>
          <a:prstGeom prst="rect">
            <a:avLst/>
          </a:prstGeom>
          <a:gradFill rotWithShape="0">
            <a:gsLst>
              <a:gs pos="0">
                <a:srgbClr val="0E3C5A"/>
              </a:gs>
              <a:gs pos="100000">
                <a:srgbClr val="1F81C3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pic>
        <p:nvPicPr>
          <p:cNvPr id="11" name="Picture 6" descr="UNEP_white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896225" y="5562600"/>
            <a:ext cx="1752600" cy="169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12617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AE1F0-0E41-49A2-AAAA-F3F3B38CAE7F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5/10/2016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49789-FB46-4DF5-8889-41B6AAC56BA1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74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5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1185724" y="910254"/>
            <a:ext cx="6919959" cy="1046440"/>
          </a:xfrm>
          <a:ln/>
        </p:spPr>
        <p:txBody>
          <a:bodyPr/>
          <a:lstStyle/>
          <a:p>
            <a:pPr algn="ctr" eaLnBrk="1" hangingPunct="1"/>
            <a:r>
              <a:rPr lang="en-ZA" sz="3400" b="1" smtClean="0"/>
              <a:t>Towards Marrakesh</a:t>
            </a:r>
            <a:br>
              <a:rPr lang="en-ZA" sz="3400" b="1" smtClean="0"/>
            </a:br>
            <a:r>
              <a:rPr lang="en-ZA" sz="3400" b="1" smtClean="0"/>
              <a:t>“ACTION-COP”</a:t>
            </a:r>
            <a:endParaRPr lang="en-ZA" sz="3400" b="1" dirty="0"/>
          </a:p>
        </p:txBody>
      </p:sp>
      <p:sp>
        <p:nvSpPr>
          <p:cNvPr id="8196" name="Line 13"/>
          <p:cNvSpPr>
            <a:spLocks noChangeShapeType="1"/>
          </p:cNvSpPr>
          <p:nvPr/>
        </p:nvSpPr>
        <p:spPr bwMode="auto">
          <a:xfrm>
            <a:off x="1058229" y="2169801"/>
            <a:ext cx="679037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3286" tIns="46643" rIns="93286" bIns="46643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8198" name="McK Date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425033" y="2988598"/>
            <a:ext cx="5036085" cy="1477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 sz="1600" dirty="0"/>
          </a:p>
          <a:p>
            <a:r>
              <a:rPr lang="en-US" sz="2000" b="1" dirty="0" smtClean="0"/>
              <a:t>Special </a:t>
            </a:r>
            <a:r>
              <a:rPr lang="en-US" sz="2000" b="1" dirty="0"/>
              <a:t>meeting of the ACP Sub-committee on Sustainable Development </a:t>
            </a:r>
            <a:r>
              <a:rPr lang="en-US" sz="2000" b="1" dirty="0" smtClean="0"/>
              <a:t>in Preparation for COP-22</a:t>
            </a:r>
          </a:p>
          <a:p>
            <a:r>
              <a:rPr lang="en-ZA" sz="2000" dirty="0" smtClean="0">
                <a:solidFill>
                  <a:srgbClr val="000000"/>
                </a:solidFill>
              </a:rPr>
              <a:t>4 October 2016</a:t>
            </a:r>
            <a:endParaRPr lang="en-ZA" sz="2000" dirty="0">
              <a:solidFill>
                <a:srgbClr val="000000"/>
              </a:solidFill>
            </a:endParaRPr>
          </a:p>
        </p:txBody>
      </p:sp>
      <p:pic>
        <p:nvPicPr>
          <p:cNvPr id="8200" name="Picture 20" descr="UNEP-LOGO-FULL-E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20015" y="4825220"/>
            <a:ext cx="3510449" cy="1887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524000" y="1932258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dirty="0" smtClean="0">
              <a:latin typeface="Calibri"/>
              <a:ea typeface="Calibri"/>
              <a:cs typeface="Times New Roman"/>
            </a:endParaRPr>
          </a:p>
          <a:p>
            <a:endParaRPr lang="en-GB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258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Elbow Connector 38"/>
          <p:cNvCxnSpPr/>
          <p:nvPr/>
        </p:nvCxnSpPr>
        <p:spPr>
          <a:xfrm rot="5400000">
            <a:off x="3358552" y="4540320"/>
            <a:ext cx="404685" cy="17526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/>
          <p:nvPr/>
        </p:nvCxnSpPr>
        <p:spPr>
          <a:xfrm rot="16200000" flipH="1">
            <a:off x="5448009" y="4673533"/>
            <a:ext cx="370706" cy="15219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/>
          <p:nvPr/>
        </p:nvCxnSpPr>
        <p:spPr>
          <a:xfrm rot="5400000">
            <a:off x="1140508" y="2935550"/>
            <a:ext cx="438665" cy="29799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/>
          <p:nvPr/>
        </p:nvCxnSpPr>
        <p:spPr>
          <a:xfrm rot="16200000" flipH="1">
            <a:off x="1810365" y="2946836"/>
            <a:ext cx="463383" cy="25071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75444" y="2840499"/>
            <a:ext cx="1763686" cy="1532238"/>
          </a:xfrm>
          <a:prstGeom prst="line">
            <a:avLst/>
          </a:prstGeom>
          <a:ln w="19050">
            <a:gradFill>
              <a:gsLst>
                <a:gs pos="0">
                  <a:schemeClr val="accent5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487895" y="2652067"/>
            <a:ext cx="21382" cy="1600201"/>
          </a:xfrm>
          <a:prstGeom prst="line">
            <a:avLst/>
          </a:prstGeom>
          <a:ln w="19050">
            <a:gradFill>
              <a:gsLst>
                <a:gs pos="0">
                  <a:schemeClr val="accent5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506388" y="2794171"/>
            <a:ext cx="1563130" cy="1532238"/>
          </a:xfrm>
          <a:prstGeom prst="line">
            <a:avLst/>
          </a:prstGeom>
          <a:ln w="19050">
            <a:gradFill>
              <a:gsLst>
                <a:gs pos="0">
                  <a:schemeClr val="accent5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432815" y="1084299"/>
            <a:ext cx="2378675" cy="4819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350" dirty="0">
                <a:solidFill>
                  <a:srgbClr val="4472C4">
                    <a:lumMod val="50000"/>
                  </a:srgbClr>
                </a:solidFill>
              </a:rPr>
              <a:t>UNEP Post-COP21 </a:t>
            </a:r>
          </a:p>
        </p:txBody>
      </p:sp>
      <p:sp>
        <p:nvSpPr>
          <p:cNvPr id="7" name="Rectangle 6"/>
          <p:cNvSpPr/>
          <p:nvPr/>
        </p:nvSpPr>
        <p:spPr>
          <a:xfrm>
            <a:off x="769208" y="1975536"/>
            <a:ext cx="2168611" cy="88968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350">
                <a:solidFill>
                  <a:prstClr val="white"/>
                </a:solidFill>
              </a:rPr>
              <a:t>NDC Analysis and Support</a:t>
            </a:r>
            <a:endParaRPr lang="en-AU" sz="1350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90783" y="1975532"/>
            <a:ext cx="2168611" cy="88968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350" dirty="0">
                <a:solidFill>
                  <a:prstClr val="white"/>
                </a:solidFill>
              </a:rPr>
              <a:t>Capacity Building for Transparency, Measuring, Reporting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6212358" y="1975531"/>
            <a:ext cx="2168611" cy="889687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350" dirty="0">
                <a:solidFill>
                  <a:prstClr val="white"/>
                </a:solidFill>
              </a:rPr>
              <a:t>Pre-2020 action/engagement with non-state actors</a:t>
            </a:r>
          </a:p>
        </p:txBody>
      </p:sp>
      <p:sp>
        <p:nvSpPr>
          <p:cNvPr id="10" name="Oval 9"/>
          <p:cNvSpPr/>
          <p:nvPr/>
        </p:nvSpPr>
        <p:spPr>
          <a:xfrm>
            <a:off x="3188770" y="3560291"/>
            <a:ext cx="2860589" cy="11429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350" dirty="0">
                <a:solidFill>
                  <a:prstClr val="white"/>
                </a:solidFill>
              </a:rPr>
              <a:t>SCIENCE-POLICY INTERFACE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29043" y="3306976"/>
            <a:ext cx="1220230" cy="50662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50" dirty="0">
                <a:solidFill>
                  <a:prstClr val="white"/>
                </a:solidFill>
              </a:rPr>
              <a:t>Analysis towards targets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6811" y="3306976"/>
            <a:ext cx="1220230" cy="50662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50" dirty="0">
                <a:solidFill>
                  <a:prstClr val="white"/>
                </a:solidFill>
              </a:rPr>
              <a:t>Enabling conditions for delivering NDCs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4463" y="3866117"/>
            <a:ext cx="1902217" cy="1454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AU" sz="975" dirty="0">
                <a:solidFill>
                  <a:prstClr val="black"/>
                </a:solidFill>
              </a:rPr>
              <a:t>Fiscal policy</a:t>
            </a:r>
          </a:p>
          <a:p>
            <a:pPr>
              <a:lnSpc>
                <a:spcPct val="200000"/>
              </a:lnSpc>
            </a:pPr>
            <a:r>
              <a:rPr lang="en-AU" sz="975" dirty="0">
                <a:solidFill>
                  <a:prstClr val="black"/>
                </a:solidFill>
              </a:rPr>
              <a:t>Access to finance</a:t>
            </a:r>
          </a:p>
          <a:p>
            <a:pPr marL="0" lvl="1">
              <a:lnSpc>
                <a:spcPct val="200000"/>
              </a:lnSpc>
            </a:pPr>
            <a:r>
              <a:rPr lang="en-US" sz="975" dirty="0">
                <a:solidFill>
                  <a:prstClr val="black"/>
                </a:solidFill>
              </a:rPr>
              <a:t>Legal and institutional support </a:t>
            </a:r>
            <a:endParaRPr lang="en-GB" sz="975" dirty="0">
              <a:solidFill>
                <a:prstClr val="black"/>
              </a:solidFill>
            </a:endParaRPr>
          </a:p>
          <a:p>
            <a:pPr>
              <a:lnSpc>
                <a:spcPct val="200000"/>
              </a:lnSpc>
            </a:pPr>
            <a:r>
              <a:rPr lang="en-GB" sz="975" dirty="0">
                <a:solidFill>
                  <a:prstClr val="black"/>
                </a:solidFill>
              </a:rPr>
              <a:t>Technology Support</a:t>
            </a:r>
            <a:endParaRPr lang="en-AU" sz="975" dirty="0">
              <a:solidFill>
                <a:prstClr val="black"/>
              </a:solidFill>
            </a:endParaRPr>
          </a:p>
          <a:p>
            <a:pPr marL="214313" indent="-214313">
              <a:buFontTx/>
              <a:buChar char="-"/>
            </a:pPr>
            <a:endParaRPr lang="en-AU" sz="1050" dirty="0">
              <a:solidFill>
                <a:prstClr val="black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707461" y="4841083"/>
            <a:ext cx="939734" cy="3799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dirty="0">
                <a:solidFill>
                  <a:prstClr val="white"/>
                </a:solidFill>
              </a:rPr>
              <a:t>Tracking NDC implementation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561175" y="4933627"/>
            <a:ext cx="970780" cy="4257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prstClr val="white"/>
                </a:solidFill>
              </a:rPr>
              <a:t>Analysis of what it will take to meet 1.5</a:t>
            </a:r>
            <a:r>
              <a:rPr lang="en-GB" sz="900" baseline="30000" dirty="0">
                <a:solidFill>
                  <a:prstClr val="white"/>
                </a:solidFill>
              </a:rPr>
              <a:t>0</a:t>
            </a:r>
            <a:r>
              <a:rPr lang="en-GB" sz="900" dirty="0">
                <a:solidFill>
                  <a:prstClr val="white"/>
                </a:solidFill>
              </a:rPr>
              <a:t> C</a:t>
            </a:r>
            <a:endParaRPr lang="en-AU" sz="900" dirty="0">
              <a:solidFill>
                <a:prstClr val="white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416811" y="3813603"/>
            <a:ext cx="1" cy="114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416811" y="4076183"/>
            <a:ext cx="1076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16811" y="4387610"/>
            <a:ext cx="1076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70636" y="4961261"/>
            <a:ext cx="1076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/>
          <p:nvPr/>
        </p:nvCxnSpPr>
        <p:spPr>
          <a:xfrm rot="5400000">
            <a:off x="7330199" y="2932455"/>
            <a:ext cx="438665" cy="297998"/>
          </a:xfrm>
          <a:prstGeom prst="bentConnector3">
            <a:avLst>
              <a:gd name="adj1" fmla="val 10448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928624" y="3148015"/>
            <a:ext cx="1308152" cy="50662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50" dirty="0">
                <a:solidFill>
                  <a:prstClr val="white"/>
                </a:solidFill>
              </a:rPr>
              <a:t>Support LPAA and related non-state actions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78775" y="3681664"/>
            <a:ext cx="20652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8588" indent="-1285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prstClr val="black"/>
                </a:solidFill>
              </a:rPr>
              <a:t>Sub-National Climate Action Hub</a:t>
            </a:r>
            <a:endParaRPr lang="en-US" sz="900" dirty="0">
              <a:solidFill>
                <a:prstClr val="black"/>
              </a:solidFill>
            </a:endParaRP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prstClr val="black"/>
                </a:solidFill>
              </a:rPr>
              <a:t> A2R (Anticipate, Absorb, Respond)</a:t>
            </a:r>
            <a:endParaRPr lang="en-US" sz="900" dirty="0">
              <a:solidFill>
                <a:prstClr val="black"/>
              </a:solidFill>
            </a:endParaRP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prstClr val="black"/>
                </a:solidFill>
              </a:rPr>
              <a:t> Global Alliance for Buildings 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prstClr val="black"/>
                </a:solidFill>
              </a:rPr>
              <a:t>SE4All (focus on Energy Efficiency)</a:t>
            </a:r>
            <a:endParaRPr lang="en-US" sz="900" dirty="0">
              <a:solidFill>
                <a:prstClr val="black"/>
              </a:solidFill>
            </a:endParaRP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prstClr val="black"/>
                </a:solidFill>
              </a:rPr>
              <a:t> Cities Climate Finance Leadership Alliance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prstClr val="black"/>
                </a:solidFill>
              </a:rPr>
              <a:t>Climate and Clean Air Coalition (CCAC</a:t>
            </a:r>
            <a:r>
              <a:rPr lang="en-GB" sz="900" dirty="0" smtClean="0">
                <a:solidFill>
                  <a:prstClr val="black"/>
                </a:solidFill>
              </a:rPr>
              <a:t>)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prstClr val="black"/>
                </a:solidFill>
              </a:rPr>
              <a:t>Climate Technology Centre and Network </a:t>
            </a:r>
            <a:endParaRPr lang="en-GB" sz="900" dirty="0">
              <a:solidFill>
                <a:prstClr val="black"/>
              </a:solidFill>
            </a:endParaRPr>
          </a:p>
        </p:txBody>
      </p:sp>
      <p:cxnSp>
        <p:nvCxnSpPr>
          <p:cNvPr id="30" name="Elbow Connector 29"/>
          <p:cNvCxnSpPr/>
          <p:nvPr/>
        </p:nvCxnSpPr>
        <p:spPr>
          <a:xfrm rot="5400000">
            <a:off x="4394540" y="4784012"/>
            <a:ext cx="404685" cy="17526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308797" y="5043608"/>
            <a:ext cx="951329" cy="3460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dirty="0">
                <a:solidFill>
                  <a:prstClr val="white"/>
                </a:solidFill>
              </a:rPr>
              <a:t>Global Adaptation Gaps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450974" y="4676452"/>
            <a:ext cx="1076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575444" y="3866118"/>
            <a:ext cx="0" cy="2100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32377" y="3946567"/>
            <a:ext cx="153270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AU" sz="975" dirty="0">
                <a:solidFill>
                  <a:prstClr val="black"/>
                </a:solidFill>
              </a:rPr>
              <a:t>Conduct NDC analysis</a:t>
            </a:r>
          </a:p>
          <a:p>
            <a:endParaRPr lang="en-GB" sz="1350" dirty="0">
              <a:solidFill>
                <a:prstClr val="black"/>
              </a:solidFill>
            </a:endParaRPr>
          </a:p>
        </p:txBody>
      </p:sp>
      <p:cxnSp>
        <p:nvCxnSpPr>
          <p:cNvPr id="32" name="Elbow Connector 31"/>
          <p:cNvCxnSpPr/>
          <p:nvPr/>
        </p:nvCxnSpPr>
        <p:spPr>
          <a:xfrm rot="5400000">
            <a:off x="3508419" y="4894069"/>
            <a:ext cx="627979" cy="17844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3255679" y="5298334"/>
            <a:ext cx="939734" cy="3799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dirty="0">
                <a:solidFill>
                  <a:prstClr val="white"/>
                </a:solidFill>
              </a:rPr>
              <a:t>Ecosystem-based mitigation</a:t>
            </a:r>
          </a:p>
        </p:txBody>
      </p:sp>
    </p:spTree>
    <p:extLst>
      <p:ext uri="{BB962C8B-B14F-4D97-AF65-F5344CB8AC3E}">
        <p14:creationId xmlns:p14="http://schemas.microsoft.com/office/powerpoint/2010/main" val="393071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4525" cy="750598"/>
          </a:xfrm>
        </p:spPr>
        <p:txBody>
          <a:bodyPr/>
          <a:lstStyle/>
          <a:p>
            <a:r>
              <a:rPr lang="en-GB" sz="2800" dirty="0" smtClean="0"/>
              <a:t>Partnering for Implementation</a:t>
            </a:r>
            <a:endParaRPr lang="en-GB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6519" y="1025236"/>
            <a:ext cx="8309055" cy="5707085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sz="2500" b="1" u="sng" dirty="0" smtClean="0">
                <a:latin typeface="+mj-lt"/>
                <a:ea typeface="Malgun Gothic" panose="020B0503020000020004" pitchFamily="34" charset="-127"/>
              </a:rPr>
              <a:t>Adaptation</a:t>
            </a:r>
            <a:endParaRPr lang="en-US" sz="2500" dirty="0" smtClean="0">
              <a:latin typeface="+mj-lt"/>
              <a:ea typeface="Malgun Gothic" panose="020B0503020000020004" pitchFamily="34" charset="-127"/>
            </a:endParaRPr>
          </a:p>
          <a:p>
            <a:pPr marL="396875" indent="-220663">
              <a:buFont typeface="Arial" panose="020B0604020202020204" pitchFamily="34" charset="0"/>
              <a:buChar char="•"/>
            </a:pPr>
            <a:r>
              <a:rPr lang="en-US" sz="2400" dirty="0"/>
              <a:t>C</a:t>
            </a:r>
            <a:r>
              <a:rPr lang="en-US" sz="2400" dirty="0" smtClean="0"/>
              <a:t>ontinuing work </a:t>
            </a:r>
            <a:r>
              <a:rPr lang="en-US" sz="2400" dirty="0"/>
              <a:t>under the Global NAPs (National Adaptation Support)  Program </a:t>
            </a:r>
            <a:endParaRPr lang="en-US" sz="2400" dirty="0" smtClean="0"/>
          </a:p>
          <a:p>
            <a:pPr marL="396875" indent="-220663">
              <a:buFont typeface="Arial" panose="020B0604020202020204" pitchFamily="34" charset="0"/>
              <a:buChar char="•"/>
            </a:pPr>
            <a:r>
              <a:rPr lang="en-US" sz="2400" dirty="0" smtClean="0"/>
              <a:t>NAP </a:t>
            </a:r>
            <a:r>
              <a:rPr lang="en-US" sz="2400" dirty="0"/>
              <a:t>support initiative  under the newly established Green Climate Fund’s readiness support </a:t>
            </a:r>
            <a:r>
              <a:rPr lang="en-US" sz="2400" dirty="0" smtClean="0"/>
              <a:t>window</a:t>
            </a:r>
          </a:p>
          <a:p>
            <a:pPr marL="396875" indent="-220663">
              <a:buFont typeface="Arial" panose="020B0604020202020204" pitchFamily="34" charset="0"/>
              <a:buChar char="•"/>
            </a:pPr>
            <a:r>
              <a:rPr lang="en-US" sz="2400" dirty="0" smtClean="0"/>
              <a:t>Operationalizing </a:t>
            </a:r>
            <a:r>
              <a:rPr lang="en-US" sz="2400" dirty="0"/>
              <a:t>the </a:t>
            </a:r>
            <a:r>
              <a:rPr lang="en-US" sz="2400" dirty="0" smtClean="0"/>
              <a:t>SG’s Adaptation initiative: A2R </a:t>
            </a:r>
            <a:r>
              <a:rPr lang="en-US" sz="2400" dirty="0"/>
              <a:t>-“Anticipate, Absorb, Reshape” </a:t>
            </a:r>
            <a:endParaRPr lang="en-US" sz="2400" dirty="0" smtClean="0"/>
          </a:p>
          <a:p>
            <a:pPr marL="396875" indent="-220663">
              <a:buFont typeface="Arial" panose="020B0604020202020204" pitchFamily="34" charset="0"/>
              <a:buChar char="•"/>
            </a:pPr>
            <a:r>
              <a:rPr lang="en-US" sz="2400" dirty="0" smtClean="0"/>
              <a:t>Assisting </a:t>
            </a:r>
            <a:r>
              <a:rPr lang="en-US" sz="2400" dirty="0"/>
              <a:t>countries </a:t>
            </a:r>
            <a:r>
              <a:rPr lang="en-US" sz="2400" dirty="0" smtClean="0"/>
              <a:t>to access </a:t>
            </a:r>
            <a:r>
              <a:rPr lang="en-US" sz="2400" dirty="0"/>
              <a:t>available funding sources under the </a:t>
            </a:r>
            <a:r>
              <a:rPr lang="en-US" sz="2400" dirty="0" smtClean="0"/>
              <a:t>UNFCCC</a:t>
            </a:r>
            <a:endParaRPr lang="en-US" sz="2400" dirty="0"/>
          </a:p>
          <a:p>
            <a:pPr marL="396875" indent="-220663">
              <a:buFont typeface="Arial" panose="020B0604020202020204" pitchFamily="34" charset="0"/>
              <a:buChar char="•"/>
            </a:pPr>
            <a:r>
              <a:rPr lang="en-US" sz="2400" dirty="0" smtClean="0"/>
              <a:t>GEF funded support for implementation of National Adaptation Plans of Action </a:t>
            </a:r>
            <a:endParaRPr lang="en-US" sz="2400" dirty="0"/>
          </a:p>
          <a:p>
            <a:pPr marL="396875" indent="-220663">
              <a:buFont typeface="Arial" panose="020B0604020202020204" pitchFamily="34" charset="0"/>
              <a:buChar char="•"/>
            </a:pPr>
            <a:r>
              <a:rPr lang="en-US" sz="2400" dirty="0" smtClean="0"/>
              <a:t>Supporting developing countries (Africa, LAC, Asia Pacific) to integrate and implement ecosystem based adaptation into national plans </a:t>
            </a:r>
          </a:p>
          <a:p>
            <a:pPr marL="396875" indent="-220663">
              <a:buFont typeface="Arial" panose="020B0604020202020204" pitchFamily="34" charset="0"/>
              <a:buChar char="•"/>
            </a:pPr>
            <a:r>
              <a:rPr lang="en-US" sz="2400" dirty="0" smtClean="0"/>
              <a:t>Promoting Ecosystem-based adaptation for food security in Africa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5227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4525" cy="750598"/>
          </a:xfrm>
        </p:spPr>
        <p:txBody>
          <a:bodyPr/>
          <a:lstStyle/>
          <a:p>
            <a:r>
              <a:rPr lang="en-GB" sz="2800" dirty="0" smtClean="0"/>
              <a:t>Partnering for Implementation</a:t>
            </a:r>
            <a:endParaRPr lang="en-GB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6519" y="1177636"/>
            <a:ext cx="8309055" cy="57070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b="1" u="sng" dirty="0" smtClean="0">
                <a:latin typeface="+mj-lt"/>
              </a:rPr>
              <a:t>NDC Support </a:t>
            </a:r>
          </a:p>
          <a:p>
            <a:r>
              <a:rPr lang="en-US" sz="2000" i="1" dirty="0" smtClean="0"/>
              <a:t>Support </a:t>
            </a:r>
            <a:r>
              <a:rPr lang="en-US" sz="2000" i="1" dirty="0"/>
              <a:t>to </a:t>
            </a:r>
            <a:r>
              <a:rPr lang="en-US" sz="2000" i="1" dirty="0" smtClean="0"/>
              <a:t>LDCs</a:t>
            </a:r>
          </a:p>
          <a:p>
            <a:pPr lvl="1"/>
            <a:r>
              <a:rPr lang="en-US" sz="1600" dirty="0" smtClean="0"/>
              <a:t>Support formulation of policies</a:t>
            </a:r>
            <a:r>
              <a:rPr lang="en-US" sz="1600" dirty="0"/>
              <a:t>, strategies, </a:t>
            </a:r>
            <a:r>
              <a:rPr lang="en-US" sz="1600" dirty="0" err="1"/>
              <a:t>programmes</a:t>
            </a:r>
            <a:r>
              <a:rPr lang="en-US" sz="1600" dirty="0"/>
              <a:t> and projects to implement </a:t>
            </a:r>
            <a:r>
              <a:rPr lang="en-US" sz="1600" dirty="0" smtClean="0"/>
              <a:t>priorities </a:t>
            </a:r>
            <a:r>
              <a:rPr lang="en-US" sz="1600" dirty="0"/>
              <a:t>identified in </a:t>
            </a:r>
            <a:r>
              <a:rPr lang="en-US" sz="1600" dirty="0" smtClean="0"/>
              <a:t>NDCs</a:t>
            </a:r>
          </a:p>
          <a:p>
            <a:pPr marL="457200" lvl="1" indent="0">
              <a:buNone/>
            </a:pPr>
            <a:r>
              <a:rPr lang="en-US" sz="1600" dirty="0" smtClean="0"/>
              <a:t>  </a:t>
            </a:r>
          </a:p>
          <a:p>
            <a:pPr lvl="1"/>
            <a:endParaRPr lang="en-US" sz="1600" dirty="0" smtClean="0"/>
          </a:p>
          <a:p>
            <a:r>
              <a:rPr lang="en-US" sz="2000" dirty="0" smtClean="0"/>
              <a:t>NDC partnership (German government)</a:t>
            </a:r>
          </a:p>
          <a:p>
            <a:pPr lvl="1"/>
            <a:endParaRPr lang="en-US" sz="1600" dirty="0" smtClean="0"/>
          </a:p>
          <a:p>
            <a:endParaRPr lang="en-US" sz="2000" dirty="0" smtClean="0"/>
          </a:p>
          <a:p>
            <a:endParaRPr lang="en-US" sz="2000" i="1" dirty="0" smtClean="0"/>
          </a:p>
          <a:p>
            <a:r>
              <a:rPr lang="en-US" sz="2000" i="1" dirty="0" smtClean="0"/>
              <a:t>Guidance for implementation  (UNEP, UNDP, WRI)</a:t>
            </a:r>
          </a:p>
          <a:p>
            <a:endParaRPr lang="en-US" sz="2000" i="1" dirty="0" smtClean="0"/>
          </a:p>
          <a:p>
            <a:pPr marL="0" indent="0">
              <a:buNone/>
            </a:pPr>
            <a:endParaRPr lang="en-US" sz="1400" dirty="0"/>
          </a:p>
          <a:p>
            <a:r>
              <a:rPr lang="en-US" sz="2000" i="1" dirty="0" smtClean="0">
                <a:solidFill>
                  <a:prstClr val="black"/>
                </a:solidFill>
              </a:rPr>
              <a:t>Conduct analysis  – what will it take to meet 1.5 degrees? (a focus in the upcoming 2016 UNEP Emissions  Gap report)</a:t>
            </a:r>
            <a:endParaRPr lang="en-US" sz="2000" b="1" u="sng" dirty="0" smtClean="0">
              <a:latin typeface="+mj-lt"/>
              <a:ea typeface="Malgun Gothic" panose="020B0503020000020004" pitchFamily="34" charset="-127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291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935" y="1120872"/>
            <a:ext cx="7315200" cy="5426204"/>
          </a:xfrm>
          <a:prstGeom prst="rect">
            <a:avLst/>
          </a:prstGeom>
        </p:spPr>
      </p:pic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457200" y="-132735"/>
            <a:ext cx="6994525" cy="1157971"/>
          </a:xfrm>
        </p:spPr>
        <p:txBody>
          <a:bodyPr/>
          <a:lstStyle/>
          <a:p>
            <a:pPr>
              <a:tabLst>
                <a:tab pos="2979738" algn="l"/>
              </a:tabLst>
            </a:pPr>
            <a:r>
              <a:rPr lang="en-US" sz="2000" i="1" dirty="0"/>
              <a:t>Supporting </a:t>
            </a:r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2000" i="1" dirty="0" smtClean="0"/>
              <a:t> </a:t>
            </a:r>
            <a:r>
              <a:rPr lang="en-US" sz="2000" i="1" dirty="0"/>
              <a:t>countries (Africa, LAC, Asia Pacific) to </a:t>
            </a:r>
            <a:r>
              <a:rPr lang="en-US" sz="2000" i="1" dirty="0" smtClean="0"/>
              <a:t>implement </a:t>
            </a:r>
            <a:r>
              <a:rPr lang="en-US" sz="2000" i="1" dirty="0"/>
              <a:t>ecosystem based adaptation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51002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6519" y="1014214"/>
            <a:ext cx="7562335" cy="5665376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GB" sz="2400" b="1" u="sng" dirty="0"/>
              <a:t>Loss and Damage</a:t>
            </a:r>
          </a:p>
          <a:p>
            <a:r>
              <a:rPr lang="en-US" sz="2000" dirty="0" smtClean="0"/>
              <a:t>UNEP- Finance Initiative’  </a:t>
            </a:r>
            <a:r>
              <a:rPr lang="en-US" sz="2000" dirty="0"/>
              <a:t>work with the insurance </a:t>
            </a:r>
            <a:r>
              <a:rPr lang="en-US" sz="2000" dirty="0" smtClean="0"/>
              <a:t>industry </a:t>
            </a:r>
          </a:p>
          <a:p>
            <a:r>
              <a:rPr lang="en-US" sz="2000" dirty="0" smtClean="0"/>
              <a:t>Contribute to Warsaw loss and Damage Mechanism</a:t>
            </a:r>
            <a:endParaRPr lang="en-GB" sz="2000" dirty="0" smtClean="0"/>
          </a:p>
          <a:p>
            <a:pPr marL="0" lvl="0" indent="0">
              <a:buNone/>
            </a:pPr>
            <a:endParaRPr lang="en-GB" sz="1800" dirty="0" smtClean="0"/>
          </a:p>
          <a:p>
            <a:pPr marL="0" lvl="0" indent="0">
              <a:buNone/>
            </a:pPr>
            <a:r>
              <a:rPr lang="en-GB" sz="2000" b="1" u="sng" dirty="0" smtClean="0"/>
              <a:t>Mitigation</a:t>
            </a:r>
          </a:p>
          <a:p>
            <a:pPr lvl="0"/>
            <a:r>
              <a:rPr lang="en-GB" sz="2000" dirty="0" smtClean="0">
                <a:solidFill>
                  <a:prstClr val="black"/>
                </a:solidFill>
              </a:rPr>
              <a:t>Support countries </a:t>
            </a:r>
            <a:r>
              <a:rPr lang="en-GB" sz="2000" dirty="0">
                <a:solidFill>
                  <a:prstClr val="black"/>
                </a:solidFill>
              </a:rPr>
              <a:t>on mitigation readiness and NAMAs </a:t>
            </a:r>
          </a:p>
          <a:p>
            <a:pPr lvl="0"/>
            <a:r>
              <a:rPr lang="en-GB" sz="2000" dirty="0">
                <a:solidFill>
                  <a:prstClr val="black"/>
                </a:solidFill>
              </a:rPr>
              <a:t>Energy efficiency </a:t>
            </a:r>
            <a:r>
              <a:rPr lang="en-GB" sz="2000" dirty="0" smtClean="0">
                <a:solidFill>
                  <a:prstClr val="black"/>
                </a:solidFill>
              </a:rPr>
              <a:t>programmes (</a:t>
            </a:r>
            <a:r>
              <a:rPr lang="en-GB" sz="2000" dirty="0">
                <a:solidFill>
                  <a:prstClr val="black"/>
                </a:solidFill>
              </a:rPr>
              <a:t>lighting, appliances, </a:t>
            </a:r>
            <a:r>
              <a:rPr lang="en-GB" sz="2000" dirty="0" smtClean="0">
                <a:solidFill>
                  <a:prstClr val="black"/>
                </a:solidFill>
              </a:rPr>
              <a:t>transport)</a:t>
            </a:r>
          </a:p>
          <a:p>
            <a:pPr lvl="0"/>
            <a:r>
              <a:rPr lang="en-GB" sz="2000" dirty="0" smtClean="0">
                <a:solidFill>
                  <a:prstClr val="black"/>
                </a:solidFill>
              </a:rPr>
              <a:t>Sustainable Energy for All (SE4ALL)</a:t>
            </a:r>
            <a:endParaRPr lang="en-GB" sz="2000" dirty="0">
              <a:solidFill>
                <a:prstClr val="black"/>
              </a:solidFill>
            </a:endParaRPr>
          </a:p>
          <a:p>
            <a:pPr lvl="0"/>
            <a:r>
              <a:rPr lang="en-GB" sz="2000" dirty="0">
                <a:solidFill>
                  <a:prstClr val="black"/>
                </a:solidFill>
              </a:rPr>
              <a:t>Regional climate knowledge networks </a:t>
            </a:r>
            <a:r>
              <a:rPr lang="en-GB" sz="2000" dirty="0" smtClean="0">
                <a:solidFill>
                  <a:prstClr val="black"/>
                </a:solidFill>
              </a:rPr>
              <a:t>– LAC, SEAN– </a:t>
            </a:r>
            <a:r>
              <a:rPr lang="en-GB" sz="2000" dirty="0">
                <a:solidFill>
                  <a:prstClr val="black"/>
                </a:solidFill>
              </a:rPr>
              <a:t>to help implementation of </a:t>
            </a:r>
            <a:r>
              <a:rPr lang="en-GB" sz="2000" dirty="0" smtClean="0">
                <a:solidFill>
                  <a:prstClr val="black"/>
                </a:solidFill>
              </a:rPr>
              <a:t>Paris </a:t>
            </a:r>
            <a:r>
              <a:rPr lang="en-GB" sz="2000" dirty="0">
                <a:solidFill>
                  <a:prstClr val="black"/>
                </a:solidFill>
              </a:rPr>
              <a:t>decisions and </a:t>
            </a:r>
            <a:r>
              <a:rPr lang="en-GB" sz="2000" dirty="0" smtClean="0">
                <a:solidFill>
                  <a:prstClr val="black"/>
                </a:solidFill>
              </a:rPr>
              <a:t>South-South collaboration</a:t>
            </a:r>
            <a:r>
              <a:rPr lang="en-GB" sz="2000" dirty="0">
                <a:solidFill>
                  <a:prstClr val="black"/>
                </a:solidFill>
              </a:rPr>
              <a:t>. </a:t>
            </a:r>
            <a:endParaRPr lang="en-GB" sz="2000" dirty="0" smtClean="0">
              <a:solidFill>
                <a:prstClr val="black"/>
              </a:solidFill>
            </a:endParaRPr>
          </a:p>
          <a:p>
            <a:pPr lvl="0"/>
            <a:endParaRPr lang="en-GB" sz="2000" i="1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GB" sz="2200" b="1" u="sng" dirty="0" smtClean="0"/>
              <a:t>Climate Finance</a:t>
            </a:r>
            <a:endParaRPr lang="en-GB" sz="2200" b="1" dirty="0" smtClean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000" dirty="0"/>
              <a:t>C</a:t>
            </a:r>
            <a:r>
              <a:rPr lang="en-US" sz="2000" dirty="0" smtClean="0"/>
              <a:t>ontinue to support countries to access existing funding – GCF, GEF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000" dirty="0" smtClean="0"/>
              <a:t>Engagement </a:t>
            </a:r>
            <a:r>
              <a:rPr lang="en-US" sz="2000" dirty="0"/>
              <a:t>with China </a:t>
            </a:r>
            <a:r>
              <a:rPr lang="en-US" sz="2000" dirty="0" smtClean="0"/>
              <a:t>South-South Cooperation </a:t>
            </a:r>
            <a:r>
              <a:rPr lang="en-US" sz="2000" dirty="0"/>
              <a:t>F</a:t>
            </a:r>
            <a:r>
              <a:rPr lang="en-US" sz="2000" dirty="0" smtClean="0"/>
              <a:t>und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000" dirty="0" smtClean="0"/>
              <a:t>Private-sector and climate finance</a:t>
            </a:r>
            <a:endParaRPr lang="en-GB" sz="2200" b="1" dirty="0"/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4525" cy="967364"/>
          </a:xfrm>
        </p:spPr>
        <p:txBody>
          <a:bodyPr/>
          <a:lstStyle/>
          <a:p>
            <a:r>
              <a:rPr lang="en-GB" sz="2400" dirty="0" smtClean="0"/>
              <a:t>Towards Marrakesh: Action and Implementation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788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4525" cy="796780"/>
          </a:xfrm>
        </p:spPr>
        <p:txBody>
          <a:bodyPr/>
          <a:lstStyle/>
          <a:p>
            <a:r>
              <a:rPr lang="en-US" sz="2400" dirty="0" smtClean="0"/>
              <a:t>Towards Marrakesh: </a:t>
            </a:r>
            <a:r>
              <a:rPr lang="en-US" sz="2400" dirty="0"/>
              <a:t>Partnering for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418"/>
            <a:ext cx="7804484" cy="5489803"/>
          </a:xfrm>
        </p:spPr>
        <p:txBody>
          <a:bodyPr/>
          <a:lstStyle/>
          <a:p>
            <a:pPr marL="0" indent="0">
              <a:buNone/>
            </a:pPr>
            <a:r>
              <a:rPr lang="en-US" sz="2400" b="1" u="sng" dirty="0" smtClean="0"/>
              <a:t>Technology </a:t>
            </a:r>
            <a:r>
              <a:rPr lang="en-US" sz="2400" b="1" u="sng" dirty="0"/>
              <a:t>development and </a:t>
            </a:r>
            <a:r>
              <a:rPr lang="en-US" sz="2400" b="1" u="sng" dirty="0" smtClean="0"/>
              <a:t>transfer</a:t>
            </a:r>
            <a:endParaRPr lang="en-US" sz="2400" b="1" dirty="0"/>
          </a:p>
          <a:p>
            <a:r>
              <a:rPr lang="en-US" sz="2400" i="1" dirty="0" smtClean="0"/>
              <a:t>UNEP </a:t>
            </a:r>
            <a:r>
              <a:rPr lang="en-US" sz="2400" i="1" dirty="0"/>
              <a:t>, in partnership with UNIDO,  host of the CTCN </a:t>
            </a:r>
            <a:endParaRPr lang="en-US" sz="2400" i="1" dirty="0" smtClean="0"/>
          </a:p>
          <a:p>
            <a:r>
              <a:rPr lang="en-US" sz="2400" i="1" dirty="0" smtClean="0"/>
              <a:t>Examples:  technical assistance on refrigerant </a:t>
            </a:r>
            <a:r>
              <a:rPr lang="en-US" sz="2400" i="1" dirty="0"/>
              <a:t>technologies in Namibia and Mauritius, and efficient lighting in the Dominican Republic</a:t>
            </a:r>
            <a:endParaRPr lang="en-GB" sz="2400" i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i="1" dirty="0" smtClean="0"/>
              <a:t>Request </a:t>
            </a:r>
            <a:r>
              <a:rPr lang="en-US" sz="2400" i="1" dirty="0"/>
              <a:t>Incubator </a:t>
            </a:r>
            <a:r>
              <a:rPr lang="en-US" sz="2400" i="1" dirty="0" err="1"/>
              <a:t>programme</a:t>
            </a:r>
            <a:r>
              <a:rPr lang="en-US" sz="2400" i="1" dirty="0"/>
              <a:t> for LDCs and SIDS – support in analysis of NDCs to identify request for </a:t>
            </a:r>
            <a:r>
              <a:rPr lang="en-US" sz="2400" i="1" dirty="0" smtClean="0"/>
              <a:t> technical assistance </a:t>
            </a:r>
            <a:endParaRPr lang="en-US" sz="2400" i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i="1" dirty="0"/>
              <a:t>A</a:t>
            </a:r>
            <a:r>
              <a:rPr lang="en-US" sz="2400" i="1" dirty="0" smtClean="0"/>
              <a:t>nalysis </a:t>
            </a:r>
            <a:r>
              <a:rPr lang="en-US" sz="2400" i="1" dirty="0"/>
              <a:t>of NDCs at sub regional level in conjunction with market demand for technologies to link  government and private sector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i="1" dirty="0" smtClean="0"/>
              <a:t>Convene regional forums  - discussions </a:t>
            </a:r>
            <a:r>
              <a:rPr lang="en-US" sz="2400" i="1" dirty="0"/>
              <a:t>on linkages between the technology and finance mechanism to meet </a:t>
            </a:r>
            <a:r>
              <a:rPr lang="en-US" sz="2400" i="1" dirty="0" smtClean="0"/>
              <a:t>NDC  goals</a:t>
            </a:r>
            <a:endParaRPr lang="en-US" sz="2400" b="1" u="sng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43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94525" cy="796780"/>
          </a:xfrm>
        </p:spPr>
        <p:txBody>
          <a:bodyPr/>
          <a:lstStyle/>
          <a:p>
            <a:r>
              <a:rPr lang="en-US" sz="2400" dirty="0" smtClean="0"/>
              <a:t>Towards Marrakesh: </a:t>
            </a:r>
            <a:r>
              <a:rPr lang="en-US" sz="2400" dirty="0"/>
              <a:t>Partnering for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675" y="1071418"/>
            <a:ext cx="8133346" cy="5602098"/>
          </a:xfrm>
        </p:spPr>
        <p:txBody>
          <a:bodyPr/>
          <a:lstStyle/>
          <a:p>
            <a:pPr marL="0" indent="0">
              <a:buNone/>
            </a:pPr>
            <a:r>
              <a:rPr lang="en-US" sz="2200" b="1" u="sng" dirty="0" smtClean="0"/>
              <a:t>Capacity Building for Transparency</a:t>
            </a:r>
            <a:r>
              <a:rPr lang="en-US" sz="2200" b="1" u="sng" dirty="0"/>
              <a:t>, Measuring and Reporting</a:t>
            </a:r>
            <a:endParaRPr lang="en-US" sz="2200" b="1" dirty="0"/>
          </a:p>
          <a:p>
            <a:r>
              <a:rPr lang="en-US" sz="2400" i="1" dirty="0"/>
              <a:t>Technical Support to understand the </a:t>
            </a:r>
            <a:r>
              <a:rPr lang="en-US" sz="2400" i="1" dirty="0" smtClean="0"/>
              <a:t>reporting, MRV requirements based </a:t>
            </a:r>
            <a:r>
              <a:rPr lang="en-US" sz="2400" i="1" dirty="0"/>
              <a:t>on the transparency framework established under Paris </a:t>
            </a:r>
            <a:r>
              <a:rPr lang="en-US" sz="2400" i="1" dirty="0" smtClean="0"/>
              <a:t>Agreement</a:t>
            </a:r>
          </a:p>
          <a:p>
            <a:endParaRPr lang="en-US" sz="2400" i="1" dirty="0" smtClean="0"/>
          </a:p>
          <a:p>
            <a:r>
              <a:rPr lang="en-US" sz="2400" i="1" dirty="0" smtClean="0"/>
              <a:t>20 countries, through our UNEP collaborating </a:t>
            </a:r>
            <a:r>
              <a:rPr lang="en-US" sz="2400" i="1" dirty="0" err="1" smtClean="0"/>
              <a:t>centre</a:t>
            </a:r>
            <a:r>
              <a:rPr lang="en-US" sz="2400" i="1" dirty="0" smtClean="0"/>
              <a:t> in Copenhagen</a:t>
            </a:r>
          </a:p>
          <a:p>
            <a:endParaRPr lang="en-US" sz="2400" i="1" dirty="0"/>
          </a:p>
          <a:p>
            <a:r>
              <a:rPr lang="en-US" sz="2400" i="1" dirty="0" smtClean="0"/>
              <a:t>Build </a:t>
            </a:r>
            <a:r>
              <a:rPr lang="en-US" sz="2400" i="1" dirty="0"/>
              <a:t>on </a:t>
            </a:r>
            <a:r>
              <a:rPr lang="en-US" sz="2400" i="1" dirty="0" err="1" smtClean="0"/>
              <a:t>xisting</a:t>
            </a:r>
            <a:r>
              <a:rPr lang="en-US" sz="2400" i="1" dirty="0" smtClean="0"/>
              <a:t> </a:t>
            </a:r>
            <a:r>
              <a:rPr lang="en-US" sz="2400" i="1" dirty="0"/>
              <a:t>UNEP support to countries for their Biennial Update Reports (BURs) and National </a:t>
            </a:r>
            <a:r>
              <a:rPr lang="en-US" sz="2400" i="1" dirty="0" smtClean="0"/>
              <a:t>Communications</a:t>
            </a:r>
          </a:p>
          <a:p>
            <a:endParaRPr lang="en-US" sz="2000" i="1" dirty="0" smtClean="0"/>
          </a:p>
        </p:txBody>
      </p:sp>
    </p:spTree>
    <p:extLst>
      <p:ext uri="{BB962C8B-B14F-4D97-AF65-F5344CB8AC3E}">
        <p14:creationId xmlns:p14="http://schemas.microsoft.com/office/powerpoint/2010/main" val="293464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721" y="656304"/>
            <a:ext cx="8123257" cy="6049296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Short-Lived Climate Pollutants</a:t>
            </a:r>
          </a:p>
          <a:p>
            <a:r>
              <a:rPr lang="en-US" sz="2600" dirty="0" smtClean="0"/>
              <a:t>Climate and Clean Air Coalition – </a:t>
            </a:r>
            <a:r>
              <a:rPr lang="en-US" sz="2600" dirty="0" err="1" smtClean="0"/>
              <a:t>multistakeholder</a:t>
            </a:r>
            <a:r>
              <a:rPr lang="en-US" sz="2600" dirty="0" smtClean="0"/>
              <a:t> coalition hosted by UNEP </a:t>
            </a:r>
          </a:p>
          <a:p>
            <a:endParaRPr lang="en-US" sz="2600" dirty="0" smtClean="0"/>
          </a:p>
          <a:p>
            <a:r>
              <a:rPr lang="en-US" sz="2600" dirty="0" smtClean="0"/>
              <a:t>11 initiatives </a:t>
            </a:r>
            <a:r>
              <a:rPr lang="en-US" sz="2600" dirty="0"/>
              <a:t>are being implemented </a:t>
            </a:r>
            <a:r>
              <a:rPr lang="en-US" sz="2600" dirty="0" smtClean="0"/>
              <a:t>to reduce </a:t>
            </a:r>
            <a:r>
              <a:rPr lang="en-US" sz="2600" dirty="0"/>
              <a:t>black carbon, methane and </a:t>
            </a:r>
            <a:r>
              <a:rPr lang="en-US" sz="2600" dirty="0" smtClean="0"/>
              <a:t>avoid hydrofluorocarbon </a:t>
            </a:r>
            <a:r>
              <a:rPr lang="en-US" sz="2600" dirty="0"/>
              <a:t>in agriculture, brick production, cooking, heating, </a:t>
            </a:r>
            <a:r>
              <a:rPr lang="en-US" sz="2600" dirty="0" smtClean="0"/>
              <a:t>diesel vehicles</a:t>
            </a:r>
            <a:r>
              <a:rPr lang="en-US" sz="2600" dirty="0"/>
              <a:t>, oil and gas production, and municipal solid </a:t>
            </a:r>
            <a:r>
              <a:rPr lang="en-US" sz="2600" dirty="0" smtClean="0"/>
              <a:t>waste</a:t>
            </a:r>
            <a:endParaRPr lang="en-US" sz="2600" dirty="0"/>
          </a:p>
          <a:p>
            <a:endParaRPr lang="en-US" sz="2600" dirty="0" smtClean="0"/>
          </a:p>
          <a:p>
            <a:r>
              <a:rPr lang="en-US" sz="2600" dirty="0" smtClean="0"/>
              <a:t>Currently supporting 14 countries to  complete </a:t>
            </a:r>
            <a:r>
              <a:rPr lang="en-US" sz="2600" dirty="0"/>
              <a:t>their national action plans </a:t>
            </a:r>
            <a:r>
              <a:rPr lang="en-US" sz="2600" dirty="0" smtClean="0"/>
              <a:t>for short-lived </a:t>
            </a:r>
            <a:r>
              <a:rPr lang="en-US" sz="2600" dirty="0"/>
              <a:t>climate </a:t>
            </a:r>
            <a:r>
              <a:rPr lang="en-US" sz="2600" dirty="0" smtClean="0"/>
              <a:t>pollutants</a:t>
            </a:r>
          </a:p>
          <a:p>
            <a:endParaRPr lang="en-US" sz="2600" dirty="0" smtClean="0"/>
          </a:p>
          <a:p>
            <a:r>
              <a:rPr lang="en-US" sz="2600" dirty="0" smtClean="0"/>
              <a:t>Morocco example: </a:t>
            </a:r>
            <a:r>
              <a:rPr lang="en-US" sz="2600" dirty="0"/>
              <a:t>r</a:t>
            </a:r>
            <a:r>
              <a:rPr lang="en-US" sz="2600" dirty="0" smtClean="0"/>
              <a:t>educe </a:t>
            </a:r>
            <a:r>
              <a:rPr lang="en-US" sz="2600" dirty="0"/>
              <a:t>methane and HFCs</a:t>
            </a:r>
            <a:endParaRPr lang="en-US" sz="26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14893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1" id="{3DBE699F-DED5-42A7-ADFA-CB60E377ECDE}" vid="{7C9299EA-D48B-49DE-9EB4-A2FDB6B642A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8242</TotalTime>
  <Words>578</Words>
  <Application>Microsoft Office PowerPoint</Application>
  <PresentationFormat>On-screen Show (4:3)</PresentationFormat>
  <Paragraphs>95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Theme1</vt:lpstr>
      <vt:lpstr>1_Office Theme</vt:lpstr>
      <vt:lpstr>Towards Marrakesh “ACTION-COP”</vt:lpstr>
      <vt:lpstr>PowerPoint Presentation</vt:lpstr>
      <vt:lpstr>Partnering for Implementation</vt:lpstr>
      <vt:lpstr>Partnering for Implementation</vt:lpstr>
      <vt:lpstr>Supporting   countries (Africa, LAC, Asia Pacific) to implement ecosystem based adaptation</vt:lpstr>
      <vt:lpstr>Towards Marrakesh: Action and Implementation</vt:lpstr>
      <vt:lpstr>Towards Marrakesh: Partnering for Implementation</vt:lpstr>
      <vt:lpstr>Towards Marrakesh: Partnering for Implementation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Sustainability Reporting (SR)</dc:title>
  <dc:creator>Joni Pegram</dc:creator>
  <cp:lastModifiedBy>FROGER</cp:lastModifiedBy>
  <cp:revision>403</cp:revision>
  <cp:lastPrinted>2015-12-14T09:56:04Z</cp:lastPrinted>
  <dcterms:created xsi:type="dcterms:W3CDTF">2014-09-22T08:03:14Z</dcterms:created>
  <dcterms:modified xsi:type="dcterms:W3CDTF">2016-10-05T15:07:35Z</dcterms:modified>
</cp:coreProperties>
</file>