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349" r:id="rId2"/>
    <p:sldId id="365" r:id="rId3"/>
    <p:sldId id="353" r:id="rId4"/>
    <p:sldId id="377" r:id="rId5"/>
    <p:sldId id="401" r:id="rId6"/>
    <p:sldId id="375" r:id="rId7"/>
    <p:sldId id="354" r:id="rId8"/>
    <p:sldId id="379" r:id="rId9"/>
    <p:sldId id="380" r:id="rId10"/>
    <p:sldId id="381" r:id="rId11"/>
    <p:sldId id="404" r:id="rId12"/>
    <p:sldId id="405" r:id="rId13"/>
    <p:sldId id="391" r:id="rId14"/>
    <p:sldId id="390" r:id="rId15"/>
    <p:sldId id="392" r:id="rId16"/>
    <p:sldId id="393" r:id="rId17"/>
    <p:sldId id="402" r:id="rId18"/>
    <p:sldId id="403" r:id="rId19"/>
    <p:sldId id="382" r:id="rId20"/>
    <p:sldId id="400" r:id="rId21"/>
    <p:sldId id="369" r:id="rId22"/>
    <p:sldId id="374" r:id="rId23"/>
    <p:sldId id="373" r:id="rId24"/>
    <p:sldId id="389" r:id="rId25"/>
    <p:sldId id="383" r:id="rId26"/>
    <p:sldId id="387" r:id="rId27"/>
    <p:sldId id="388" r:id="rId28"/>
    <p:sldId id="384" r:id="rId29"/>
    <p:sldId id="371" r:id="rId30"/>
    <p:sldId id="372" r:id="rId31"/>
    <p:sldId id="385" r:id="rId32"/>
    <p:sldId id="386" r:id="rId33"/>
    <p:sldId id="395" r:id="rId34"/>
    <p:sldId id="396" r:id="rId35"/>
    <p:sldId id="397" r:id="rId36"/>
    <p:sldId id="398" r:id="rId37"/>
  </p:sldIdLst>
  <p:sldSz cx="9144000" cy="6858000" type="screen4x3"/>
  <p:notesSz cx="6858000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5E0B4"/>
    <a:srgbClr val="0F5494"/>
    <a:srgbClr val="BDDEFF"/>
    <a:srgbClr val="66FFFF"/>
    <a:srgbClr val="FFD624"/>
    <a:srgbClr val="3E6FD2"/>
    <a:srgbClr val="2D5EC1"/>
    <a:srgbClr val="3166C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6400" autoAdjust="0"/>
  </p:normalViewPr>
  <p:slideViewPr>
    <p:cSldViewPr>
      <p:cViewPr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6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851" y="0"/>
            <a:ext cx="297254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5"/>
            <a:ext cx="297254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851" y="9428165"/>
            <a:ext cx="297254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D55FCB61-B50B-4C67-88BB-73DBD90455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76891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54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851" y="0"/>
            <a:ext cx="297254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773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1" y="4714878"/>
            <a:ext cx="548704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5"/>
            <a:ext cx="297254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851" y="9428165"/>
            <a:ext cx="2972548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charset="0"/>
              </a:defRPr>
            </a:lvl1pPr>
          </a:lstStyle>
          <a:p>
            <a:fld id="{2A621A16-BACB-4FDD-9001-70FCA95D24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41930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443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7738" y="744538"/>
            <a:ext cx="49641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335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5414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GB" altLang="en-US" smtClean="0"/>
              <a:t>OpSys system owner: DEVCO.05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18593" y="9427535"/>
            <a:ext cx="2998657" cy="495937"/>
          </a:xfrm>
          <a:prstGeom prst="rect">
            <a:avLst/>
          </a:prstGeom>
          <a:noFill/>
        </p:spPr>
        <p:txBody>
          <a:bodyPr lIns="91413" tIns="45705" rIns="91413" bIns="45705"/>
          <a:lstStyle>
            <a:lvl1pPr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727" indent="-285662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2656" indent="-228531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599718" indent="-228531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6779" indent="-228531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3841" indent="-22853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0903" indent="-22853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7966" indent="-22853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5028" indent="-228531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fld id="{FCDBD494-653C-4A43-BDA6-C17478838761}" type="slidenum">
              <a:rPr lang="en-GB" altLang="fr-FR">
                <a:solidFill>
                  <a:prstClr val="black"/>
                </a:solidFill>
                <a:latin typeface="Arial" charset="0"/>
              </a:rPr>
              <a:pPr/>
              <a:t>27</a:t>
            </a:fld>
            <a:endParaRPr lang="en-GB" altLang="fr-FR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6129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3852" y="9428244"/>
            <a:ext cx="2972548" cy="496808"/>
          </a:xfrm>
          <a:prstGeom prst="rect">
            <a:avLst/>
          </a:prstGeom>
        </p:spPr>
        <p:txBody>
          <a:bodyPr lIns="91559" tIns="45779" rIns="91559" bIns="45779"/>
          <a:lstStyle/>
          <a:p>
            <a:fld id="{2A621A16-BACB-4FDD-9001-70FCA95D24A5}" type="slidenum">
              <a:rPr lang="en-GB" altLang="en-US" smtClean="0"/>
              <a:pPr/>
              <a:t>32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2119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3086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title style</a:t>
            </a:r>
            <a:endParaRPr lang="en-GB" altLang="en-US" noProof="0" smtClean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  <a:endParaRPr lang="en-GB" altLang="en-US" noProof="0" smtClean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endParaRPr lang="en-GB" alt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fld id="{934AC370-A394-43C6-81C2-8BABD58204DC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DF582-AD08-492C-811D-3AEA24DA6E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520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F33D8D-0B1C-4A94-BBAE-CAAF8EA906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065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34A08B-4A24-485C-888E-40CD25EBF1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2277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88E37-BCBB-4E75-A1B6-57874553025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5303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0E227D-F83E-4417-AECA-536D71BF00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659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CE09C9-73F6-488C-88AB-2A501765AD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3795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FB49A-78B4-4130-A9FA-323FA67BCE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7769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78089-1703-4032-88C4-732DA87A9EE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337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5F512F-480B-4C4D-92F1-053B5D4638C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54172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A93F84-38C0-45EF-9D6B-307F88E3D9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039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Second level</a:t>
            </a:r>
            <a:endParaRPr lang="en-GB" altLang="en-US" smtClean="0"/>
          </a:p>
          <a:p>
            <a:pPr lvl="1"/>
            <a:r>
              <a:rPr lang="en-GB" altLang="en-US" smtClean="0"/>
              <a:t>Third level</a:t>
            </a:r>
          </a:p>
          <a:p>
            <a:pPr lvl="2"/>
            <a:r>
              <a:rPr lang="en-GB" altLang="en-US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endParaRPr lang="en-GB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fld id="{DC5C6AB5-A119-4AAB-9417-040763D2B5C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41" name="Picture 17" descr="LOGO CE_Vertical_EN_NEG_quadri_HR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apacity4dev.ec.europa.eu/opsys/dashboard" TargetMode="External"/><Relationship Id="rId2" Type="http://schemas.openxmlformats.org/officeDocument/2006/relationships/hyperlink" Target="https://myintracomm.ec.europa.eu/dg/devco/resources-procedures/opsys/Pages/index.asp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noProof="0" dirty="0" err="1" smtClean="0">
                <a:solidFill>
                  <a:srgbClr val="FFC000"/>
                </a:solidFill>
              </a:rPr>
              <a:t>OpSys</a:t>
            </a:r>
            <a:endParaRPr lang="en-GB" altLang="en-US" noProof="0" dirty="0" smtClean="0">
              <a:solidFill>
                <a:srgbClr val="FFC000"/>
              </a:solidFill>
            </a:endParaRPr>
          </a:p>
        </p:txBody>
      </p:sp>
      <p:sp>
        <p:nvSpPr>
          <p:cNvPr id="1741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en-US" noProof="0" dirty="0" smtClean="0"/>
              <a:t>4th Programme User Committee</a:t>
            </a:r>
          </a:p>
          <a:p>
            <a:endParaRPr lang="en-GB" altLang="en-US" noProof="0" dirty="0" smtClean="0"/>
          </a:p>
          <a:p>
            <a:r>
              <a:rPr lang="en-GB" altLang="en-US" b="0" noProof="0" dirty="0" smtClean="0"/>
              <a:t>28 September 2016</a:t>
            </a:r>
          </a:p>
        </p:txBody>
      </p:sp>
    </p:spTree>
    <p:extLst>
      <p:ext uri="{BB962C8B-B14F-4D97-AF65-F5344CB8AC3E}">
        <p14:creationId xmlns:p14="http://schemas.microsoft.com/office/powerpoint/2010/main" val="291333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340768"/>
            <a:ext cx="8229600" cy="623934"/>
          </a:xfrm>
        </p:spPr>
        <p:txBody>
          <a:bodyPr/>
          <a:lstStyle/>
          <a:p>
            <a:pPr marL="0"/>
            <a:r>
              <a:rPr lang="en-GB" sz="2400" noProof="0" dirty="0" smtClean="0"/>
              <a:t>Project 2B – Contract Management</a:t>
            </a:r>
            <a:br>
              <a:rPr lang="en-GB" sz="2400" noProof="0" dirty="0" smtClean="0"/>
            </a:br>
            <a:endParaRPr lang="en-GB" sz="2400" b="0" i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856984" cy="4392488"/>
          </a:xfrm>
          <a:solidFill>
            <a:schemeClr val="bg1"/>
          </a:solidFill>
        </p:spPr>
        <p:txBody>
          <a:bodyPr/>
          <a:lstStyle/>
          <a:p>
            <a:pPr marL="342900" lvl="1" indent="-342900">
              <a:buClrTx/>
              <a:buFont typeface="Wingdings" pitchFamily="2" charset="2"/>
              <a:buChar char="ü"/>
            </a:pPr>
            <a:r>
              <a:rPr lang="fr-BE" sz="2400" b="0" i="1" dirty="0" smtClean="0">
                <a:latin typeface="Georgia" panose="02040502050405020303" pitchFamily="18" charset="0"/>
                <a:ea typeface="+mn-ea"/>
                <a:cs typeface="+mn-cs"/>
              </a:rPr>
              <a:t>Pilot </a:t>
            </a:r>
            <a:r>
              <a:rPr lang="fr-BE" sz="2400" b="0" i="1" dirty="0" err="1" smtClean="0">
                <a:latin typeface="Georgia" panose="02040502050405020303" pitchFamily="18" charset="0"/>
                <a:ea typeface="+mn-ea"/>
                <a:cs typeface="+mn-cs"/>
              </a:rPr>
              <a:t>exercise</a:t>
            </a:r>
            <a:r>
              <a:rPr lang="fr-BE" sz="2400" b="0" i="1" dirty="0" smtClean="0"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fr-BE" sz="2400" b="0" i="1" dirty="0" err="1" smtClean="0">
                <a:latin typeface="Georgia" panose="02040502050405020303" pitchFamily="18" charset="0"/>
                <a:ea typeface="+mn-ea"/>
                <a:cs typeface="+mn-cs"/>
              </a:rPr>
              <a:t>definition</a:t>
            </a:r>
            <a:endParaRPr lang="fr-BE" sz="2400" b="0" i="1" dirty="0" smtClean="0">
              <a:latin typeface="Georgia" panose="02040502050405020303" pitchFamily="18" charset="0"/>
              <a:ea typeface="+mn-ea"/>
              <a:cs typeface="+mn-cs"/>
            </a:endParaRPr>
          </a:p>
          <a:p>
            <a:pPr marL="742950" lvl="2" indent="-342900">
              <a:buFont typeface="Wingdings" pitchFamily="2" charset="2"/>
              <a:buChar char="ü"/>
            </a:pPr>
            <a:r>
              <a:rPr lang="fr-BE" sz="1800" b="0" i="1" dirty="0" smtClean="0">
                <a:latin typeface="Georgia" panose="02040502050405020303" pitchFamily="18" charset="0"/>
                <a:ea typeface="+mn-ea"/>
                <a:cs typeface="+mn-cs"/>
              </a:rPr>
              <a:t>Focus on Framework </a:t>
            </a:r>
            <a:r>
              <a:rPr lang="fr-BE" sz="1800" b="0" i="1" dirty="0" err="1" smtClean="0">
                <a:latin typeface="Georgia" panose="02040502050405020303" pitchFamily="18" charset="0"/>
                <a:ea typeface="+mn-ea"/>
                <a:cs typeface="+mn-cs"/>
              </a:rPr>
              <a:t>contracts</a:t>
            </a:r>
            <a:r>
              <a:rPr lang="fr-BE" sz="1800" b="0" i="1" dirty="0" smtClean="0">
                <a:latin typeface="Georgia" panose="02040502050405020303" pitchFamily="18" charset="0"/>
                <a:ea typeface="+mn-ea"/>
                <a:cs typeface="+mn-cs"/>
              </a:rPr>
              <a:t> – Post </a:t>
            </a:r>
            <a:r>
              <a:rPr lang="fr-BE" sz="1800" b="0" i="1" dirty="0" err="1" smtClean="0">
                <a:latin typeface="Georgia" panose="02040502050405020303" pitchFamily="18" charset="0"/>
                <a:ea typeface="+mn-ea"/>
                <a:cs typeface="+mn-cs"/>
              </a:rPr>
              <a:t>Award</a:t>
            </a:r>
            <a:r>
              <a:rPr lang="fr-BE" sz="1800" b="0" i="1" dirty="0" smtClean="0"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fr-BE" sz="1800" b="0" i="1" dirty="0" err="1" smtClean="0">
                <a:latin typeface="Georgia" panose="02040502050405020303" pitchFamily="18" charset="0"/>
                <a:ea typeface="+mn-ea"/>
                <a:cs typeface="+mn-cs"/>
              </a:rPr>
              <a:t>process</a:t>
            </a:r>
            <a:endParaRPr lang="fr-BE" sz="1800" b="0" i="1" dirty="0" smtClean="0">
              <a:latin typeface="Georgia" panose="02040502050405020303" pitchFamily="18" charset="0"/>
              <a:ea typeface="+mn-ea"/>
              <a:cs typeface="+mn-cs"/>
            </a:endParaRPr>
          </a:p>
          <a:p>
            <a:pPr marL="742950" lvl="2" indent="-342900">
              <a:buFont typeface="Wingdings" pitchFamily="2" charset="2"/>
              <a:buChar char="ü"/>
            </a:pPr>
            <a:r>
              <a:rPr lang="fr-BE" sz="1800" i="1" dirty="0" err="1" smtClean="0">
                <a:latin typeface="Georgia" panose="02040502050405020303" pitchFamily="18" charset="0"/>
                <a:ea typeface="+mn-ea"/>
                <a:cs typeface="+mn-cs"/>
              </a:rPr>
              <a:t>Technical</a:t>
            </a:r>
            <a:r>
              <a:rPr lang="fr-BE" sz="1800" i="1" dirty="0" smtClean="0">
                <a:latin typeface="Georgia" panose="02040502050405020303" pitchFamily="18" charset="0"/>
                <a:ea typeface="+mn-ea"/>
                <a:cs typeface="+mn-cs"/>
              </a:rPr>
              <a:t> and Business </a:t>
            </a:r>
            <a:r>
              <a:rPr lang="fr-BE" sz="1800" i="1" dirty="0" err="1" smtClean="0">
                <a:latin typeface="Georgia" panose="02040502050405020303" pitchFamily="18" charset="0"/>
                <a:ea typeface="+mn-ea"/>
                <a:cs typeface="+mn-cs"/>
              </a:rPr>
              <a:t>outcomes</a:t>
            </a:r>
            <a:endParaRPr lang="fr-BE" sz="1800" i="1" dirty="0" smtClean="0">
              <a:latin typeface="Georgia" panose="02040502050405020303" pitchFamily="18" charset="0"/>
              <a:ea typeface="+mn-ea"/>
              <a:cs typeface="+mn-cs"/>
            </a:endParaRPr>
          </a:p>
          <a:p>
            <a:pPr marL="742950" lvl="2" indent="-342900">
              <a:buFont typeface="Wingdings" pitchFamily="2" charset="2"/>
              <a:buChar char="ü"/>
            </a:pPr>
            <a:r>
              <a:rPr lang="fr-BE" sz="1800" b="0" i="1" dirty="0" err="1" smtClean="0">
                <a:latin typeface="Georgia" panose="02040502050405020303" pitchFamily="18" charset="0"/>
                <a:ea typeface="+mn-ea"/>
                <a:cs typeface="+mn-cs"/>
              </a:rPr>
              <a:t>Draft</a:t>
            </a:r>
            <a:r>
              <a:rPr lang="fr-BE" sz="1800" b="0" i="1" dirty="0" smtClean="0">
                <a:latin typeface="Georgia" panose="02040502050405020303" pitchFamily="18" charset="0"/>
                <a:ea typeface="+mn-ea"/>
                <a:cs typeface="+mn-cs"/>
              </a:rPr>
              <a:t> scope: </a:t>
            </a:r>
          </a:p>
          <a:p>
            <a:pPr marL="857250" lvl="3" indent="0"/>
            <a:r>
              <a:rPr lang="en-GB" sz="1200" dirty="0" smtClean="0">
                <a:solidFill>
                  <a:srgbClr val="0F5494"/>
                </a:solidFill>
                <a:latin typeface="Georgia" panose="02040502050405020303" pitchFamily="18" charset="0"/>
                <a:ea typeface="+mn-ea"/>
                <a:cs typeface="+mn-cs"/>
              </a:rPr>
              <a:t>Request </a:t>
            </a:r>
            <a:r>
              <a:rPr lang="en-GB" sz="1200" dirty="0">
                <a:solidFill>
                  <a:srgbClr val="0F5494"/>
                </a:solidFill>
                <a:latin typeface="Georgia" panose="02040502050405020303" pitchFamily="18" charset="0"/>
                <a:ea typeface="+mn-ea"/>
                <a:cs typeface="+mn-cs"/>
              </a:rPr>
              <a:t>an offer to preselected entities</a:t>
            </a:r>
          </a:p>
          <a:p>
            <a:pPr marL="857250" lvl="3" indent="0"/>
            <a:r>
              <a:rPr lang="en-GB" sz="1200" dirty="0">
                <a:solidFill>
                  <a:srgbClr val="0F5494"/>
                </a:solidFill>
                <a:latin typeface="Georgia" panose="02040502050405020303" pitchFamily="18" charset="0"/>
                <a:ea typeface="+mn-ea"/>
                <a:cs typeface="+mn-cs"/>
              </a:rPr>
              <a:t>Receive offers from interested entities</a:t>
            </a:r>
          </a:p>
          <a:p>
            <a:pPr marL="857250" lvl="3" indent="0"/>
            <a:r>
              <a:rPr lang="en-GB" sz="1200" dirty="0">
                <a:solidFill>
                  <a:srgbClr val="0F5494"/>
                </a:solidFill>
                <a:latin typeface="Georgia" panose="02040502050405020303" pitchFamily="18" charset="0"/>
                <a:ea typeface="+mn-ea"/>
                <a:cs typeface="+mn-cs"/>
              </a:rPr>
              <a:t>Evaluate received offers</a:t>
            </a:r>
          </a:p>
          <a:p>
            <a:pPr marL="857250" lvl="3" indent="0"/>
            <a:r>
              <a:rPr lang="en-GB" sz="1200" dirty="0">
                <a:solidFill>
                  <a:srgbClr val="0F5494"/>
                </a:solidFill>
                <a:latin typeface="Georgia" panose="02040502050405020303" pitchFamily="18" charset="0"/>
                <a:ea typeface="+mn-ea"/>
                <a:cs typeface="+mn-cs"/>
              </a:rPr>
              <a:t>Notify the results of the </a:t>
            </a:r>
            <a:r>
              <a:rPr lang="en-GB" sz="1200" dirty="0" smtClean="0">
                <a:solidFill>
                  <a:srgbClr val="0F5494"/>
                </a:solidFill>
                <a:latin typeface="Georgia" panose="02040502050405020303" pitchFamily="18" charset="0"/>
                <a:ea typeface="+mn-ea"/>
                <a:cs typeface="+mn-cs"/>
              </a:rPr>
              <a:t>evaluation</a:t>
            </a:r>
          </a:p>
          <a:p>
            <a:pPr marL="857250" lvl="3" indent="0"/>
            <a:r>
              <a:rPr lang="fr-BE" sz="1200" dirty="0" smtClean="0">
                <a:solidFill>
                  <a:srgbClr val="0F5494"/>
                </a:solidFill>
                <a:latin typeface="Georgia" panose="02040502050405020303" pitchFamily="18" charset="0"/>
                <a:ea typeface="+mn-ea"/>
                <a:cs typeface="+mn-cs"/>
              </a:rPr>
              <a:t>Manage </a:t>
            </a:r>
            <a:r>
              <a:rPr lang="fr-BE" sz="1200" dirty="0" err="1" smtClean="0">
                <a:solidFill>
                  <a:srgbClr val="0F5494"/>
                </a:solidFill>
                <a:latin typeface="Georgia" panose="02040502050405020303" pitchFamily="18" charset="0"/>
                <a:ea typeface="+mn-ea"/>
                <a:cs typeface="+mn-cs"/>
              </a:rPr>
              <a:t>Specific</a:t>
            </a:r>
            <a:r>
              <a:rPr lang="fr-BE" sz="1200" dirty="0" smtClean="0">
                <a:solidFill>
                  <a:srgbClr val="0F5494"/>
                </a:solidFill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fr-BE" sz="1200" dirty="0" err="1" smtClean="0">
                <a:solidFill>
                  <a:srgbClr val="0F5494"/>
                </a:solidFill>
                <a:latin typeface="Georgia" panose="02040502050405020303" pitchFamily="18" charset="0"/>
                <a:ea typeface="+mn-ea"/>
                <a:cs typeface="+mn-cs"/>
              </a:rPr>
              <a:t>contract</a:t>
            </a:r>
            <a:r>
              <a:rPr lang="fr-BE" sz="1200" dirty="0" smtClean="0">
                <a:solidFill>
                  <a:srgbClr val="0F5494"/>
                </a:solidFill>
                <a:latin typeface="Georgia" panose="02040502050405020303" pitchFamily="18" charset="0"/>
                <a:ea typeface="+mn-ea"/>
                <a:cs typeface="+mn-cs"/>
              </a:rPr>
              <a:t> (signature, reports, </a:t>
            </a:r>
            <a:r>
              <a:rPr lang="fr-BE" sz="1200" dirty="0" err="1" smtClean="0">
                <a:solidFill>
                  <a:srgbClr val="0F5494"/>
                </a:solidFill>
                <a:latin typeface="Georgia" panose="02040502050405020303" pitchFamily="18" charset="0"/>
                <a:ea typeface="+mn-ea"/>
                <a:cs typeface="+mn-cs"/>
              </a:rPr>
              <a:t>invoices</a:t>
            </a:r>
            <a:r>
              <a:rPr lang="fr-BE" sz="1200" dirty="0" smtClean="0">
                <a:solidFill>
                  <a:srgbClr val="0F5494"/>
                </a:solidFill>
                <a:latin typeface="Georgia" panose="02040502050405020303" pitchFamily="18" charset="0"/>
                <a:ea typeface="+mn-ea"/>
                <a:cs typeface="+mn-cs"/>
              </a:rPr>
              <a:t>)</a:t>
            </a:r>
          </a:p>
          <a:p>
            <a:pPr marL="400050" lvl="2" indent="0"/>
            <a:endParaRPr lang="fr-BE" sz="1800" b="0" i="1" dirty="0" smtClean="0">
              <a:latin typeface="Georgia" panose="02040502050405020303" pitchFamily="18" charset="0"/>
              <a:ea typeface="+mn-ea"/>
              <a:cs typeface="+mn-cs"/>
            </a:endParaRPr>
          </a:p>
          <a:p>
            <a:pPr marL="742950" lvl="2" indent="-342900">
              <a:buFont typeface="Wingdings" pitchFamily="2" charset="2"/>
              <a:buChar char="ü"/>
            </a:pPr>
            <a:r>
              <a:rPr lang="fr-BE" sz="1800" i="1" dirty="0" smtClean="0">
                <a:latin typeface="Georgia" panose="02040502050405020303" pitchFamily="18" charset="0"/>
                <a:ea typeface="+mn-ea"/>
                <a:cs typeface="+mn-cs"/>
              </a:rPr>
              <a:t>Scope, planning to </a:t>
            </a:r>
            <a:r>
              <a:rPr lang="fr-BE" sz="1800" i="1" dirty="0" err="1" smtClean="0"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lang="fr-BE" sz="1800" i="1" dirty="0" smtClean="0"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fr-BE" sz="1800" i="1" dirty="0" err="1" smtClean="0">
                <a:latin typeface="Georgia" panose="02040502050405020303" pitchFamily="18" charset="0"/>
                <a:ea typeface="+mn-ea"/>
                <a:cs typeface="+mn-cs"/>
              </a:rPr>
              <a:t>further</a:t>
            </a:r>
            <a:r>
              <a:rPr lang="fr-BE" sz="1800" i="1" dirty="0" smtClean="0"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fr-BE" sz="1800" i="1" dirty="0" err="1" smtClean="0">
                <a:latin typeface="Georgia" panose="02040502050405020303" pitchFamily="18" charset="0"/>
                <a:ea typeface="+mn-ea"/>
                <a:cs typeface="+mn-cs"/>
              </a:rPr>
              <a:t>detailed</a:t>
            </a:r>
            <a:endParaRPr lang="fr-BE" sz="1800" b="0" i="1" dirty="0" smtClean="0">
              <a:latin typeface="Georgia" panose="02040502050405020303" pitchFamily="18" charset="0"/>
              <a:ea typeface="+mn-ea"/>
              <a:cs typeface="+mn-cs"/>
            </a:endParaRPr>
          </a:p>
          <a:p>
            <a:pPr marL="742950" lvl="2" indent="-342900">
              <a:buFont typeface="Wingdings" pitchFamily="2" charset="2"/>
              <a:buChar char="ü"/>
            </a:pPr>
            <a:endParaRPr lang="fr-BE" sz="1800" b="0" i="1" dirty="0">
              <a:latin typeface="Georgia" panose="02040502050405020303" pitchFamily="18" charset="0"/>
              <a:ea typeface="+mn-ea"/>
              <a:cs typeface="+mn-cs"/>
            </a:endParaRPr>
          </a:p>
          <a:p>
            <a:pPr lvl="1">
              <a:buClrTx/>
              <a:buFont typeface="Wingdings" pitchFamily="2" charset="2"/>
              <a:buChar char="ü"/>
            </a:pPr>
            <a:endParaRPr lang="fr-BE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4427984" y="6597352"/>
            <a:ext cx="26139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rgbClr val="FFFFFF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fr-FR" sz="1400" i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57158" y="428604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indent="-358775" eaLnBrk="0" hangingPunct="0">
              <a:defRPr/>
            </a:pPr>
            <a:r>
              <a:rPr lang="en-GB" altLang="fr-FR" sz="3000" b="1" kern="0" dirty="0" smtClean="0">
                <a:solidFill>
                  <a:srgbClr val="FFFFFF"/>
                </a:solidFill>
                <a:latin typeface="Verdana"/>
              </a:rPr>
              <a:t/>
            </a:r>
            <a:br>
              <a:rPr lang="en-GB" altLang="fr-FR" sz="3000" b="1" kern="0" dirty="0" smtClean="0">
                <a:solidFill>
                  <a:srgbClr val="FFFFFF"/>
                </a:solidFill>
                <a:latin typeface="Verdana"/>
              </a:rPr>
            </a:br>
            <a:endParaRPr lang="en-GB" altLang="en-US" sz="3000" b="1" kern="0" dirty="0" smtClean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872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mond 7"/>
          <p:cNvSpPr/>
          <p:nvPr/>
        </p:nvSpPr>
        <p:spPr>
          <a:xfrm>
            <a:off x="7236296" y="1413131"/>
            <a:ext cx="2016224" cy="5471900"/>
          </a:xfrm>
          <a:prstGeom prst="diamond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endParaRPr lang="fr-BE" sz="900" b="1" dirty="0" smtClean="0">
              <a:solidFill>
                <a:srgbClr val="0F5494"/>
              </a:solidFill>
            </a:endParaRPr>
          </a:p>
          <a:p>
            <a:endParaRPr lang="fr-BE" sz="900" b="1" dirty="0">
              <a:solidFill>
                <a:srgbClr val="0F5494"/>
              </a:solidFill>
            </a:endParaRPr>
          </a:p>
          <a:p>
            <a:r>
              <a:rPr lang="fr-BE" sz="1000" b="1" dirty="0" smtClean="0">
                <a:solidFill>
                  <a:srgbClr val="0F5494"/>
                </a:solidFill>
              </a:rPr>
              <a:t>POLITICAL REQUIRE-MENTS </a:t>
            </a:r>
            <a:endParaRPr lang="fr-BE" sz="1000" b="1" dirty="0">
              <a:solidFill>
                <a:srgbClr val="0F5494"/>
              </a:solidFill>
            </a:endParaRPr>
          </a:p>
          <a:p>
            <a:r>
              <a:rPr lang="fr-BE" sz="1000" b="1" dirty="0" smtClean="0">
                <a:solidFill>
                  <a:srgbClr val="0F5494"/>
                </a:solidFill>
              </a:rPr>
              <a:t>CHALLE-NGES</a:t>
            </a:r>
          </a:p>
          <a:p>
            <a:endParaRPr lang="fr-BE" sz="1000" b="1" dirty="0" smtClean="0"/>
          </a:p>
          <a:p>
            <a:r>
              <a:rPr lang="fr-BE" sz="1000" b="1" dirty="0" smtClean="0"/>
              <a:t>(Juncker Commission: performance culture -&gt; </a:t>
            </a:r>
            <a:r>
              <a:rPr lang="fr-BE" sz="1000" b="1" dirty="0" err="1" smtClean="0"/>
              <a:t>added</a:t>
            </a:r>
            <a:r>
              <a:rPr lang="fr-BE" sz="1000" b="1" dirty="0" smtClean="0"/>
              <a:t> value; </a:t>
            </a:r>
            <a:endParaRPr lang="fr-BE" sz="1000" b="1" dirty="0" smtClean="0">
              <a:solidFill>
                <a:srgbClr val="0F5494"/>
              </a:solidFill>
            </a:endParaRPr>
          </a:p>
          <a:p>
            <a:endParaRPr lang="fr-BE" sz="900" b="1" dirty="0">
              <a:solidFill>
                <a:srgbClr val="0F5494"/>
              </a:solidFill>
            </a:endParaRPr>
          </a:p>
          <a:p>
            <a:endParaRPr lang="fr-BE" sz="900" b="1" dirty="0" smtClean="0">
              <a:solidFill>
                <a:srgbClr val="0F5494"/>
              </a:solidFill>
            </a:endParaRPr>
          </a:p>
          <a:p>
            <a:endParaRPr lang="fr-BE" sz="900" b="1" dirty="0">
              <a:solidFill>
                <a:srgbClr val="0F5494"/>
              </a:solidFill>
            </a:endParaRPr>
          </a:p>
          <a:p>
            <a:endParaRPr lang="fr-BE" sz="900" b="1" dirty="0" smtClean="0">
              <a:solidFill>
                <a:srgbClr val="0F5494"/>
              </a:solidFill>
            </a:endParaRPr>
          </a:p>
          <a:p>
            <a:r>
              <a:rPr lang="fr-BE" sz="900" b="1" dirty="0" smtClean="0">
                <a:solidFill>
                  <a:srgbClr val="0F5494"/>
                </a:solidFill>
              </a:rPr>
              <a:t> </a:t>
            </a:r>
            <a:endParaRPr lang="en-GB" sz="900" b="1" dirty="0">
              <a:solidFill>
                <a:srgbClr val="0F5494"/>
              </a:solidFill>
            </a:endParaRPr>
          </a:p>
        </p:txBody>
      </p:sp>
      <p:sp>
        <p:nvSpPr>
          <p:cNvPr id="4" name="Shape 137"/>
          <p:cNvSpPr>
            <a:spLocks noGrp="1"/>
          </p:cNvSpPr>
          <p:nvPr>
            <p:ph type="title"/>
          </p:nvPr>
        </p:nvSpPr>
        <p:spPr>
          <a:xfrm>
            <a:off x="395291" y="1339851"/>
            <a:ext cx="8229601" cy="731711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26485" defTabSz="832104">
              <a:defRPr sz="2730"/>
            </a:pPr>
            <a:r>
              <a:rPr lang="fr-BE" sz="1800" dirty="0" smtClean="0">
                <a:solidFill>
                  <a:srgbClr val="C00000"/>
                </a:solidFill>
              </a:rPr>
              <a:t/>
            </a:r>
            <a:br>
              <a:rPr lang="fr-BE" sz="1800" dirty="0" smtClean="0">
                <a:solidFill>
                  <a:srgbClr val="C00000"/>
                </a:solidFill>
              </a:rPr>
            </a:br>
            <a:r>
              <a:rPr lang="fr-BE" sz="1800" dirty="0" smtClean="0">
                <a:solidFill>
                  <a:srgbClr val="C00000"/>
                </a:solidFill>
              </a:rPr>
              <a:t>HOW</a:t>
            </a:r>
            <a:r>
              <a:rPr lang="fr-BE" sz="1800" dirty="0" smtClean="0"/>
              <a:t>: iterative and participative along the whole </a:t>
            </a:r>
            <a:r>
              <a:rPr lang="fr-BE" sz="1800" dirty="0" err="1" smtClean="0"/>
              <a:t>process</a:t>
            </a:r>
            <a:r>
              <a:rPr lang="fr-BE" sz="1800" dirty="0" smtClean="0"/>
              <a:t> </a:t>
            </a:r>
            <a:r>
              <a:rPr lang="fr-BE" sz="1800" dirty="0" err="1" smtClean="0"/>
              <a:t>chain</a:t>
            </a:r>
            <a:r>
              <a:rPr lang="fr-BE" sz="1800" dirty="0" smtClean="0"/>
              <a:t/>
            </a:r>
            <a:br>
              <a:rPr lang="fr-BE" sz="1800" dirty="0" smtClean="0"/>
            </a:br>
            <a:endParaRPr sz="2000" dirty="0"/>
          </a:p>
        </p:txBody>
      </p:sp>
      <p:grpSp>
        <p:nvGrpSpPr>
          <p:cNvPr id="5" name="Group 254"/>
          <p:cNvGrpSpPr/>
          <p:nvPr/>
        </p:nvGrpSpPr>
        <p:grpSpPr>
          <a:xfrm>
            <a:off x="2468072" y="3998579"/>
            <a:ext cx="2247944" cy="1007030"/>
            <a:chOff x="137496" y="35224"/>
            <a:chExt cx="2714564" cy="474296"/>
          </a:xfrm>
        </p:grpSpPr>
        <p:sp>
          <p:nvSpPr>
            <p:cNvPr id="6" name="Shape 252"/>
            <p:cNvSpPr/>
            <p:nvPr/>
          </p:nvSpPr>
          <p:spPr>
            <a:xfrm>
              <a:off x="956183" y="35224"/>
              <a:ext cx="1895877" cy="474296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800"/>
              </a:pPr>
              <a:r>
                <a:rPr lang="fr-BE" sz="900" b="1" dirty="0" smtClean="0">
                  <a:solidFill>
                    <a:schemeClr val="bg1"/>
                  </a:solidFill>
                </a:rPr>
                <a:t>Commitment level 1 </a:t>
              </a:r>
              <a:endParaRPr sz="9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Shape 253"/>
            <p:cNvSpPr/>
            <p:nvPr/>
          </p:nvSpPr>
          <p:spPr>
            <a:xfrm>
              <a:off x="137496" y="118360"/>
              <a:ext cx="1738460" cy="108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indent="3175">
                <a:defRPr sz="800"/>
              </a:pPr>
              <a:endParaRPr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Shape 257"/>
          <p:cNvSpPr/>
          <p:nvPr/>
        </p:nvSpPr>
        <p:spPr>
          <a:xfrm>
            <a:off x="4067944" y="3998572"/>
            <a:ext cx="1637864" cy="1014604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800"/>
            </a:pPr>
            <a:r>
              <a:rPr lang="fr-BE" sz="900" b="1" dirty="0" smtClean="0">
                <a:solidFill>
                  <a:schemeClr val="bg1"/>
                </a:solidFill>
              </a:rPr>
              <a:t> </a:t>
            </a:r>
            <a:r>
              <a:rPr lang="fr-BE" sz="1000" b="1" dirty="0" err="1" smtClean="0">
                <a:solidFill>
                  <a:schemeClr val="bg1"/>
                </a:solidFill>
              </a:rPr>
              <a:t>Programming</a:t>
            </a:r>
            <a:r>
              <a:rPr lang="fr-BE" sz="900" b="1" dirty="0" smtClean="0">
                <a:solidFill>
                  <a:schemeClr val="bg1"/>
                </a:solidFill>
              </a:rPr>
              <a:t>   </a:t>
            </a:r>
            <a:endParaRPr sz="900" b="1" dirty="0">
              <a:solidFill>
                <a:schemeClr val="bg1"/>
              </a:solidFill>
            </a:endParaRPr>
          </a:p>
        </p:txBody>
      </p:sp>
      <p:sp>
        <p:nvSpPr>
          <p:cNvPr id="13" name="Shape 261"/>
          <p:cNvSpPr/>
          <p:nvPr/>
        </p:nvSpPr>
        <p:spPr>
          <a:xfrm>
            <a:off x="3884064" y="4199035"/>
            <a:ext cx="1403469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indent="3175">
              <a:defRPr sz="800"/>
            </a:lvl1pPr>
          </a:lstStyle>
          <a:p>
            <a:endParaRPr dirty="0"/>
          </a:p>
        </p:txBody>
      </p:sp>
      <p:grpSp>
        <p:nvGrpSpPr>
          <p:cNvPr id="14" name="Group 265"/>
          <p:cNvGrpSpPr/>
          <p:nvPr/>
        </p:nvGrpSpPr>
        <p:grpSpPr>
          <a:xfrm>
            <a:off x="5018106" y="3982387"/>
            <a:ext cx="1714134" cy="1055433"/>
            <a:chOff x="0" y="-25813"/>
            <a:chExt cx="1192869" cy="300804"/>
          </a:xfrm>
        </p:grpSpPr>
        <p:sp>
          <p:nvSpPr>
            <p:cNvPr id="15" name="Shape 263"/>
            <p:cNvSpPr/>
            <p:nvPr/>
          </p:nvSpPr>
          <p:spPr>
            <a:xfrm>
              <a:off x="0" y="-25813"/>
              <a:ext cx="1192869" cy="300804"/>
            </a:xfrm>
            <a:prstGeom prst="chevron">
              <a:avLst>
                <a:gd name="adj" fmla="val 50000"/>
              </a:avLst>
            </a:prstGeom>
            <a:solidFill>
              <a:srgbClr val="FF7C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800"/>
              </a:pPr>
              <a:r>
                <a:rPr lang="fr-BE" sz="900" b="1" dirty="0" err="1" smtClean="0">
                  <a:solidFill>
                    <a:schemeClr val="bg1"/>
                  </a:solidFill>
                </a:rPr>
                <a:t>Perfor-mance</a:t>
              </a:r>
              <a:r>
                <a:rPr lang="fr-BE" sz="900" b="1" dirty="0" smtClean="0">
                  <a:solidFill>
                    <a:schemeClr val="bg1"/>
                  </a:solidFill>
                </a:rPr>
                <a:t> </a:t>
              </a:r>
              <a:r>
                <a:rPr lang="fr-BE" sz="900" b="1" dirty="0" err="1" smtClean="0">
                  <a:solidFill>
                    <a:schemeClr val="bg1"/>
                  </a:solidFill>
                </a:rPr>
                <a:t>frameworks</a:t>
              </a:r>
              <a:r>
                <a:rPr lang="fr-BE" sz="900" b="1" dirty="0" smtClean="0">
                  <a:solidFill>
                    <a:schemeClr val="bg1"/>
                  </a:solidFill>
                </a:rPr>
                <a:t>  </a:t>
              </a:r>
              <a:endParaRPr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Shape 264"/>
            <p:cNvSpPr/>
            <p:nvPr/>
          </p:nvSpPr>
          <p:spPr>
            <a:xfrm>
              <a:off x="137496" y="104601"/>
              <a:ext cx="625109" cy="657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indent="3175">
                <a:defRPr sz="800"/>
              </a:lvl1pPr>
            </a:lstStyle>
            <a:p>
              <a:endParaRPr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54"/>
          <p:cNvGrpSpPr/>
          <p:nvPr/>
        </p:nvGrpSpPr>
        <p:grpSpPr>
          <a:xfrm>
            <a:off x="480122" y="4009394"/>
            <a:ext cx="3227781" cy="996215"/>
            <a:chOff x="137496" y="35224"/>
            <a:chExt cx="3064187" cy="742768"/>
          </a:xfrm>
        </p:grpSpPr>
        <p:sp>
          <p:nvSpPr>
            <p:cNvPr id="24" name="Shape 252"/>
            <p:cNvSpPr/>
            <p:nvPr/>
          </p:nvSpPr>
          <p:spPr>
            <a:xfrm>
              <a:off x="1720840" y="35224"/>
              <a:ext cx="1480843" cy="742768"/>
            </a:xfrm>
            <a:prstGeom prst="chevron">
              <a:avLst>
                <a:gd name="adj" fmla="val 50000"/>
              </a:avLst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800"/>
              </a:pPr>
              <a:r>
                <a:rPr lang="fr-BE" sz="900" b="1" dirty="0" smtClean="0">
                  <a:solidFill>
                    <a:schemeClr val="bg1"/>
                  </a:solidFill>
                </a:rPr>
                <a:t>Commitment  level 2 </a:t>
              </a:r>
              <a:endParaRPr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Shape 253"/>
            <p:cNvSpPr/>
            <p:nvPr/>
          </p:nvSpPr>
          <p:spPr>
            <a:xfrm>
              <a:off x="137496" y="86667"/>
              <a:ext cx="1738460" cy="172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indent="3175">
                <a:defRPr sz="800"/>
              </a:pPr>
              <a:endParaRPr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Shape 252"/>
          <p:cNvSpPr/>
          <p:nvPr/>
        </p:nvSpPr>
        <p:spPr>
          <a:xfrm>
            <a:off x="987229" y="4009393"/>
            <a:ext cx="1682441" cy="1007030"/>
          </a:xfrm>
          <a:prstGeom prst="chevron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800"/>
            </a:pPr>
            <a:r>
              <a:rPr lang="fr-BE" sz="900" b="1" dirty="0" err="1" smtClean="0">
                <a:solidFill>
                  <a:schemeClr val="bg1"/>
                </a:solidFill>
              </a:rPr>
              <a:t>Implementation</a:t>
            </a:r>
            <a:endParaRPr sz="900" b="1" dirty="0">
              <a:solidFill>
                <a:schemeClr val="bg1"/>
              </a:solidFill>
            </a:endParaRPr>
          </a:p>
        </p:txBody>
      </p:sp>
      <p:sp>
        <p:nvSpPr>
          <p:cNvPr id="29" name="Shape 252"/>
          <p:cNvSpPr/>
          <p:nvPr/>
        </p:nvSpPr>
        <p:spPr>
          <a:xfrm>
            <a:off x="-64731" y="4006146"/>
            <a:ext cx="1609283" cy="1007030"/>
          </a:xfrm>
          <a:prstGeom prst="chevron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800"/>
            </a:pPr>
            <a:r>
              <a:rPr lang="fr-BE" sz="900" b="1" dirty="0">
                <a:solidFill>
                  <a:schemeClr val="bg1"/>
                </a:solidFill>
              </a:rPr>
              <a:t>Evaluation   </a:t>
            </a:r>
            <a:endParaRPr sz="900" b="1" dirty="0">
              <a:solidFill>
                <a:schemeClr val="bg1"/>
              </a:solidFill>
            </a:endParaRPr>
          </a:p>
        </p:txBody>
      </p:sp>
      <p:sp>
        <p:nvSpPr>
          <p:cNvPr id="2" name="Left-Right Arrow 1"/>
          <p:cNvSpPr/>
          <p:nvPr/>
        </p:nvSpPr>
        <p:spPr>
          <a:xfrm>
            <a:off x="6084169" y="3220461"/>
            <a:ext cx="1728192" cy="2262124"/>
          </a:xfrm>
          <a:prstGeom prst="leftRightArrow">
            <a:avLst/>
          </a:prstGeom>
          <a:solidFill>
            <a:schemeClr val="accent1">
              <a:lumMod val="75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r>
              <a:rPr lang="fr-BE" sz="1000" b="1" dirty="0" err="1" smtClean="0">
                <a:solidFill>
                  <a:srgbClr val="0F5494"/>
                </a:solidFill>
              </a:rPr>
              <a:t>Leader-ship</a:t>
            </a:r>
            <a:r>
              <a:rPr lang="fr-BE" sz="1000" b="1" dirty="0"/>
              <a:t>/</a:t>
            </a:r>
            <a:r>
              <a:rPr lang="fr-BE" sz="1000" b="1" dirty="0" smtClean="0">
                <a:solidFill>
                  <a:srgbClr val="0F5494"/>
                </a:solidFill>
              </a:rPr>
              <a:t> </a:t>
            </a:r>
            <a:r>
              <a:rPr lang="fr-BE" sz="1000" b="1" dirty="0" err="1" smtClean="0">
                <a:solidFill>
                  <a:srgbClr val="0F5494"/>
                </a:solidFill>
              </a:rPr>
              <a:t>strategic</a:t>
            </a:r>
            <a:r>
              <a:rPr lang="fr-BE" sz="1000" b="1" dirty="0" smtClean="0">
                <a:solidFill>
                  <a:srgbClr val="0F5494"/>
                </a:solidFill>
              </a:rPr>
              <a:t> </a:t>
            </a:r>
            <a:r>
              <a:rPr lang="fr-BE" sz="1000" b="1" dirty="0" err="1" smtClean="0">
                <a:solidFill>
                  <a:srgbClr val="0F5494"/>
                </a:solidFill>
              </a:rPr>
              <a:t>require-ments</a:t>
            </a:r>
            <a:r>
              <a:rPr lang="fr-BE" sz="1000" b="1" dirty="0" smtClean="0">
                <a:solidFill>
                  <a:srgbClr val="0F5494"/>
                </a:solidFill>
              </a:rPr>
              <a:t> </a:t>
            </a:r>
          </a:p>
          <a:p>
            <a:endParaRPr lang="fr-BE" sz="900" b="1" dirty="0" smtClean="0">
              <a:solidFill>
                <a:srgbClr val="0F5494"/>
              </a:solidFill>
            </a:endParaRPr>
          </a:p>
          <a:p>
            <a:r>
              <a:rPr lang="fr-BE" sz="900" b="1" dirty="0" smtClean="0">
                <a:solidFill>
                  <a:srgbClr val="0F5494"/>
                </a:solidFill>
              </a:rPr>
              <a:t>  </a:t>
            </a:r>
            <a:endParaRPr lang="en-GB" sz="900" b="1" dirty="0">
              <a:solidFill>
                <a:srgbClr val="0F5494"/>
              </a:solidFill>
            </a:endParaRPr>
          </a:p>
        </p:txBody>
      </p:sp>
      <p:sp>
        <p:nvSpPr>
          <p:cNvPr id="3" name="Curved Right Arrow 2"/>
          <p:cNvSpPr/>
          <p:nvPr/>
        </p:nvSpPr>
        <p:spPr>
          <a:xfrm>
            <a:off x="539552" y="3290709"/>
            <a:ext cx="854189" cy="483376"/>
          </a:xfrm>
          <a:prstGeom prst="curvedRightArrow">
            <a:avLst/>
          </a:prstGeom>
          <a:solidFill>
            <a:schemeClr val="accent1">
              <a:lumMod val="9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" name="Curved Right Arrow 25"/>
          <p:cNvSpPr/>
          <p:nvPr/>
        </p:nvSpPr>
        <p:spPr>
          <a:xfrm rot="10800000">
            <a:off x="1182416" y="3209652"/>
            <a:ext cx="924694" cy="541953"/>
          </a:xfrm>
          <a:prstGeom prst="curvedRightArrow">
            <a:avLst/>
          </a:prstGeom>
          <a:solidFill>
            <a:schemeClr val="accent1">
              <a:lumMod val="9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7487" y="3525291"/>
            <a:ext cx="138339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/>
            <a:r>
              <a:rPr lang="fr-BE" sz="900" b="1" dirty="0">
                <a:solidFill>
                  <a:srgbClr val="0F5494"/>
                </a:solidFill>
              </a:rPr>
              <a:t>develop and </a:t>
            </a:r>
            <a:r>
              <a:rPr lang="fr-BE" sz="900" b="1" dirty="0" smtClean="0">
                <a:solidFill>
                  <a:srgbClr val="0F5494"/>
                </a:solidFill>
              </a:rPr>
              <a:t>test with user groups  </a:t>
            </a:r>
            <a:endParaRPr lang="en-GB" sz="900" b="1" dirty="0">
              <a:solidFill>
                <a:srgbClr val="0F5494"/>
              </a:solidFill>
            </a:endParaRPr>
          </a:p>
        </p:txBody>
      </p:sp>
      <p:sp>
        <p:nvSpPr>
          <p:cNvPr id="28" name="Curved Right Arrow 27"/>
          <p:cNvSpPr/>
          <p:nvPr/>
        </p:nvSpPr>
        <p:spPr>
          <a:xfrm>
            <a:off x="2483768" y="3118188"/>
            <a:ext cx="889115" cy="529729"/>
          </a:xfrm>
          <a:prstGeom prst="curvedRightArrow">
            <a:avLst/>
          </a:prstGeom>
          <a:solidFill>
            <a:schemeClr val="accent1">
              <a:lumMod val="9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Curved Right Arrow 29"/>
          <p:cNvSpPr/>
          <p:nvPr/>
        </p:nvSpPr>
        <p:spPr>
          <a:xfrm rot="10800000">
            <a:off x="3287264" y="3068960"/>
            <a:ext cx="966721" cy="529729"/>
          </a:xfrm>
          <a:prstGeom prst="curvedRightArrow">
            <a:avLst/>
          </a:prstGeom>
          <a:solidFill>
            <a:schemeClr val="accent1">
              <a:lumMod val="9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" name="Curved Right Arrow 30"/>
          <p:cNvSpPr/>
          <p:nvPr/>
        </p:nvSpPr>
        <p:spPr>
          <a:xfrm>
            <a:off x="4366546" y="2994304"/>
            <a:ext cx="1135031" cy="691837"/>
          </a:xfrm>
          <a:prstGeom prst="curvedRightArrow">
            <a:avLst/>
          </a:prstGeom>
          <a:solidFill>
            <a:schemeClr val="accent1">
              <a:lumMod val="9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" name="Curved Right Arrow 32"/>
          <p:cNvSpPr/>
          <p:nvPr/>
        </p:nvSpPr>
        <p:spPr>
          <a:xfrm rot="10800000">
            <a:off x="5332545" y="2863735"/>
            <a:ext cx="1255678" cy="691837"/>
          </a:xfrm>
          <a:prstGeom prst="curvedRightArrow">
            <a:avLst/>
          </a:prstGeom>
          <a:solidFill>
            <a:schemeClr val="accent1">
              <a:lumMod val="9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59632" y="2060848"/>
            <a:ext cx="1755757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BE" b="1" dirty="0" smtClean="0">
                <a:solidFill>
                  <a:srgbClr val="C00000"/>
                </a:solidFill>
              </a:rPr>
              <a:t>IT </a:t>
            </a:r>
            <a:r>
              <a:rPr lang="fr-BE" b="1" dirty="0" err="1" smtClean="0">
                <a:solidFill>
                  <a:srgbClr val="C00000"/>
                </a:solidFill>
              </a:rPr>
              <a:t>response</a:t>
            </a:r>
            <a:r>
              <a:rPr lang="fr-BE" b="1" dirty="0" smtClean="0">
                <a:solidFill>
                  <a:srgbClr val="C00000"/>
                </a:solidFill>
              </a:rPr>
              <a:t> </a:t>
            </a:r>
          </a:p>
          <a:p>
            <a:r>
              <a:rPr lang="fr-BE" b="1" dirty="0" smtClean="0">
                <a:solidFill>
                  <a:srgbClr val="C00000"/>
                </a:solidFill>
              </a:rPr>
              <a:t>(</a:t>
            </a:r>
            <a:r>
              <a:rPr lang="fr-BE" b="1" dirty="0" err="1" smtClean="0">
                <a:solidFill>
                  <a:srgbClr val="C00000"/>
                </a:solidFill>
              </a:rPr>
              <a:t>investment</a:t>
            </a:r>
            <a:r>
              <a:rPr lang="fr-BE" b="1" dirty="0" smtClean="0">
                <a:solidFill>
                  <a:srgbClr val="C00000"/>
                </a:solidFill>
              </a:rPr>
              <a:t>) </a:t>
            </a:r>
            <a:r>
              <a:rPr lang="fr-BE" b="1" dirty="0" smtClean="0">
                <a:solidFill>
                  <a:srgbClr val="C00000"/>
                </a:solidFill>
              </a:rPr>
              <a:t>  </a:t>
            </a:r>
            <a:endParaRPr lang="en-GB" b="1" dirty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127408" y="2514954"/>
            <a:ext cx="131257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BE" b="1" dirty="0" smtClean="0">
                <a:solidFill>
                  <a:srgbClr val="0F5494"/>
                </a:solidFill>
              </a:rPr>
              <a:t>Functional/</a:t>
            </a:r>
          </a:p>
          <a:p>
            <a:r>
              <a:rPr lang="fr-BE" b="1" dirty="0" smtClean="0">
                <a:solidFill>
                  <a:srgbClr val="0F5494"/>
                </a:solidFill>
              </a:rPr>
              <a:t>Organigram   </a:t>
            </a:r>
            <a:endParaRPr lang="en-GB" b="1" dirty="0">
              <a:solidFill>
                <a:srgbClr val="0F5494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46031" y="2309825"/>
            <a:ext cx="1312571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BE" b="1" dirty="0" smtClean="0">
                <a:solidFill>
                  <a:srgbClr val="0F5494"/>
                </a:solidFill>
              </a:rPr>
              <a:t>Legal Framework  </a:t>
            </a:r>
            <a:endParaRPr lang="en-GB" b="1" dirty="0">
              <a:solidFill>
                <a:srgbClr val="0F5494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297915" y="2175423"/>
            <a:ext cx="1312571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fr-BE" b="1" dirty="0" smtClean="0">
                <a:solidFill>
                  <a:srgbClr val="0F5494"/>
                </a:solidFill>
              </a:rPr>
              <a:t>Human ressource </a:t>
            </a:r>
          </a:p>
          <a:p>
            <a:r>
              <a:rPr lang="fr-BE" b="1" dirty="0" smtClean="0">
                <a:solidFill>
                  <a:srgbClr val="0F5494"/>
                </a:solidFill>
              </a:rPr>
              <a:t>Management</a:t>
            </a:r>
            <a:endParaRPr lang="en-GB" b="1" dirty="0">
              <a:solidFill>
                <a:srgbClr val="0F5494"/>
              </a:solidFill>
            </a:endParaRPr>
          </a:p>
        </p:txBody>
      </p:sp>
      <p:sp>
        <p:nvSpPr>
          <p:cNvPr id="44" name="Right Arrow 43"/>
          <p:cNvSpPr/>
          <p:nvPr/>
        </p:nvSpPr>
        <p:spPr>
          <a:xfrm>
            <a:off x="36385" y="2221783"/>
            <a:ext cx="1459605" cy="1283906"/>
          </a:xfrm>
          <a:prstGeom prst="rightArrow">
            <a:avLst/>
          </a:prstGeom>
          <a:solidFill>
            <a:schemeClr val="accent1"/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fr-BE" sz="900" b="1" dirty="0">
                <a:solidFill>
                  <a:srgbClr val="0F5494"/>
                </a:solidFill>
              </a:rPr>
              <a:t>Business transformation from </a:t>
            </a:r>
            <a:endParaRPr lang="fr-BE" sz="900" b="1" dirty="0" smtClean="0">
              <a:solidFill>
                <a:srgbClr val="0F5494"/>
              </a:solidFill>
            </a:endParaRPr>
          </a:p>
          <a:p>
            <a:pPr algn="ctr"/>
            <a:r>
              <a:rPr lang="fr-BE" sz="900" b="1" dirty="0" smtClean="0">
                <a:solidFill>
                  <a:srgbClr val="0F5494"/>
                </a:solidFill>
              </a:rPr>
              <a:t>as </a:t>
            </a:r>
            <a:r>
              <a:rPr lang="fr-BE" sz="900" b="1" dirty="0">
                <a:solidFill>
                  <a:srgbClr val="0F5494"/>
                </a:solidFill>
              </a:rPr>
              <a:t>is to be </a:t>
            </a:r>
            <a:endParaRPr lang="en-GB" sz="900" b="1" dirty="0">
              <a:solidFill>
                <a:srgbClr val="0F5494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91624" y="3617567"/>
            <a:ext cx="1628368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fr-BE" sz="1000" b="1" dirty="0">
                <a:sym typeface="Verdana"/>
              </a:rPr>
              <a:t>Business </a:t>
            </a:r>
            <a:r>
              <a:rPr lang="fr-BE" sz="1000" b="1" dirty="0" err="1">
                <a:sym typeface="Verdana"/>
              </a:rPr>
              <a:t>process</a:t>
            </a:r>
            <a:r>
              <a:rPr lang="fr-BE" sz="1000" b="1" dirty="0">
                <a:sym typeface="Verdana"/>
              </a:rPr>
              <a:t> for </a:t>
            </a:r>
            <a:r>
              <a:rPr lang="fr-BE" sz="1000" b="1" dirty="0" err="1">
                <a:sym typeface="Verdana"/>
              </a:rPr>
              <a:t>projects</a:t>
            </a:r>
            <a:endParaRPr lang="en-GB" sz="1000" b="1" dirty="0">
              <a:sym typeface="Verdan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876971" y="5236036"/>
            <a:ext cx="3415238" cy="12772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fr-BE" sz="1100" b="1" dirty="0" err="1">
                <a:sym typeface="Verdana"/>
              </a:rPr>
              <a:t>Other</a:t>
            </a:r>
            <a:r>
              <a:rPr lang="fr-BE" sz="1100" b="1" dirty="0">
                <a:sym typeface="Verdana"/>
              </a:rPr>
              <a:t> Business </a:t>
            </a:r>
            <a:r>
              <a:rPr lang="fr-BE" sz="1100" b="1" dirty="0" err="1">
                <a:sym typeface="Verdana"/>
              </a:rPr>
              <a:t>processes</a:t>
            </a:r>
            <a:r>
              <a:rPr lang="fr-BE" sz="1100" b="1" dirty="0">
                <a:sym typeface="Verdana"/>
              </a:rPr>
              <a:t>…..</a:t>
            </a:r>
          </a:p>
          <a:p>
            <a:pPr marL="0" marR="0" indent="0" defTabSz="91440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endParaRPr lang="fr-BE" sz="1100" b="1" dirty="0">
              <a:sym typeface="Verdana"/>
            </a:endParaRPr>
          </a:p>
          <a:p>
            <a:pPr marL="171450" marR="0" indent="-171450" defTabSz="914400" latinLnBrk="0" hangingPunct="0">
              <a:lnSpc>
                <a:spcPct val="100000"/>
              </a:lnSpc>
              <a:buClrTx/>
              <a:buSzTx/>
              <a:buFontTx/>
              <a:buChar char="-"/>
              <a:tabLst/>
            </a:pPr>
            <a:r>
              <a:rPr lang="fr-BE" sz="1100" b="1" dirty="0">
                <a:sym typeface="Verdana"/>
              </a:rPr>
              <a:t>for </a:t>
            </a:r>
            <a:r>
              <a:rPr lang="fr-BE" sz="1100" b="1" dirty="0" err="1">
                <a:sym typeface="Verdana"/>
              </a:rPr>
              <a:t>trade</a:t>
            </a:r>
            <a:r>
              <a:rPr lang="fr-BE" sz="1100" b="1" dirty="0">
                <a:sym typeface="Verdana"/>
              </a:rPr>
              <a:t> </a:t>
            </a:r>
            <a:r>
              <a:rPr lang="fr-BE" sz="1100" b="1" dirty="0" err="1">
                <a:sym typeface="Verdana"/>
              </a:rPr>
              <a:t>negotiation</a:t>
            </a:r>
            <a:r>
              <a:rPr lang="fr-BE" sz="1100" b="1" dirty="0" err="1"/>
              <a:t>s</a:t>
            </a:r>
            <a:r>
              <a:rPr lang="fr-BE" sz="1100" b="1" dirty="0"/>
              <a:t>, </a:t>
            </a:r>
            <a:r>
              <a:rPr lang="fr-BE" sz="1100" b="1" dirty="0" err="1"/>
              <a:t>policy</a:t>
            </a:r>
            <a:r>
              <a:rPr lang="fr-BE" sz="1100" b="1" dirty="0"/>
              <a:t> dialogue</a:t>
            </a:r>
          </a:p>
          <a:p>
            <a:pPr marL="171450" marR="0" indent="-171450" defTabSz="914400" latinLnBrk="0" hangingPunct="0">
              <a:lnSpc>
                <a:spcPct val="100000"/>
              </a:lnSpc>
              <a:buClrTx/>
              <a:buSzTx/>
              <a:buFontTx/>
              <a:buChar char="-"/>
              <a:tabLst/>
            </a:pPr>
            <a:r>
              <a:rPr lang="fr-BE" sz="1100" b="1" dirty="0" err="1"/>
              <a:t>Humanitarian</a:t>
            </a:r>
            <a:r>
              <a:rPr lang="fr-BE" sz="1100" b="1" dirty="0"/>
              <a:t> </a:t>
            </a:r>
            <a:r>
              <a:rPr lang="fr-BE" sz="1100" b="1" dirty="0" err="1"/>
              <a:t>aid</a:t>
            </a:r>
            <a:r>
              <a:rPr lang="fr-BE" sz="1100" b="1" dirty="0"/>
              <a:t> </a:t>
            </a:r>
          </a:p>
          <a:p>
            <a:pPr marL="171450" marR="0" indent="-171450" defTabSz="914400" latinLnBrk="0" hangingPunct="0">
              <a:lnSpc>
                <a:spcPct val="100000"/>
              </a:lnSpc>
              <a:buClrTx/>
              <a:buSzTx/>
              <a:buFontTx/>
              <a:buChar char="-"/>
              <a:tabLst/>
            </a:pPr>
            <a:r>
              <a:rPr lang="fr-BE" sz="1100" b="1" dirty="0" err="1"/>
              <a:t>Blending</a:t>
            </a:r>
            <a:r>
              <a:rPr lang="fr-BE" sz="1100" b="1" dirty="0"/>
              <a:t> </a:t>
            </a:r>
            <a:r>
              <a:rPr lang="fr-BE" sz="1100" b="1" dirty="0" smtClean="0">
                <a:solidFill>
                  <a:srgbClr val="002060"/>
                </a:solidFill>
              </a:rPr>
              <a:t>…. </a:t>
            </a: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lang="fr-BE" sz="1100" b="1" dirty="0" smtClean="0">
              <a:solidFill>
                <a:srgbClr val="002060"/>
              </a:solidFill>
            </a:endParaRPr>
          </a:p>
          <a:p>
            <a:pPr marL="171450" marR="0" indent="-17145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endParaRPr kumimoji="0" lang="en-GB" sz="1100" b="1" i="0" u="none" strike="noStrike" cap="none" spc="0" normalizeH="0" baseline="0" dirty="0">
              <a:ln>
                <a:noFill/>
              </a:ln>
              <a:solidFill>
                <a:srgbClr val="002060"/>
              </a:solidFill>
              <a:effectLst/>
              <a:uFillTx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543635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37"/>
          <p:cNvSpPr>
            <a:spLocks noGrp="1"/>
          </p:cNvSpPr>
          <p:nvPr>
            <p:ph type="title"/>
          </p:nvPr>
        </p:nvSpPr>
        <p:spPr>
          <a:xfrm>
            <a:off x="395291" y="1339851"/>
            <a:ext cx="8229601" cy="731711"/>
          </a:xfrm>
          <a:prstGeom prst="rect">
            <a:avLst/>
          </a:prstGeom>
        </p:spPr>
        <p:txBody>
          <a:bodyPr>
            <a:noAutofit/>
          </a:bodyPr>
          <a:lstStyle/>
          <a:p>
            <a:pPr indent="326485" defTabSz="832104">
              <a:defRPr sz="2730"/>
            </a:pPr>
            <a:r>
              <a:rPr lang="fr-BE" sz="1800" dirty="0" smtClean="0">
                <a:solidFill>
                  <a:srgbClr val="C00000"/>
                </a:solidFill>
              </a:rPr>
              <a:t>HOW</a:t>
            </a:r>
            <a:r>
              <a:rPr lang="fr-BE" sz="1800" dirty="0" smtClean="0"/>
              <a:t>: dual </a:t>
            </a:r>
            <a:r>
              <a:rPr lang="fr-BE" sz="1800" dirty="0" err="1" smtClean="0"/>
              <a:t>track</a:t>
            </a:r>
            <a:r>
              <a:rPr lang="fr-BE" sz="1800" dirty="0" smtClean="0"/>
              <a:t> </a:t>
            </a:r>
            <a:r>
              <a:rPr lang="fr-BE" sz="1800" dirty="0" err="1" smtClean="0"/>
              <a:t>approach</a:t>
            </a:r>
            <a:r>
              <a:rPr lang="fr-BE" sz="1800" dirty="0" smtClean="0"/>
              <a:t> </a:t>
            </a:r>
            <a:endParaRPr sz="2000" dirty="0"/>
          </a:p>
        </p:txBody>
      </p:sp>
      <p:grpSp>
        <p:nvGrpSpPr>
          <p:cNvPr id="5" name="Group 254"/>
          <p:cNvGrpSpPr/>
          <p:nvPr/>
        </p:nvGrpSpPr>
        <p:grpSpPr>
          <a:xfrm>
            <a:off x="3044136" y="4237280"/>
            <a:ext cx="2247944" cy="1007030"/>
            <a:chOff x="137496" y="35224"/>
            <a:chExt cx="2714564" cy="474296"/>
          </a:xfrm>
        </p:grpSpPr>
        <p:sp>
          <p:nvSpPr>
            <p:cNvPr id="6" name="Shape 252"/>
            <p:cNvSpPr/>
            <p:nvPr/>
          </p:nvSpPr>
          <p:spPr>
            <a:xfrm>
              <a:off x="956183" y="35224"/>
              <a:ext cx="1895877" cy="474296"/>
            </a:xfrm>
            <a:prstGeom prst="chevron">
              <a:avLst>
                <a:gd name="adj" fmla="val 50000"/>
              </a:avLst>
            </a:prstGeom>
            <a:solidFill>
              <a:srgbClr val="FFC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800"/>
              </a:pPr>
              <a:r>
                <a:rPr lang="fr-BE" sz="900" b="1" dirty="0" smtClean="0">
                  <a:solidFill>
                    <a:schemeClr val="bg1"/>
                  </a:solidFill>
                </a:rPr>
                <a:t>Commitment level 1 </a:t>
              </a:r>
              <a:endParaRPr sz="9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Shape 253"/>
            <p:cNvSpPr/>
            <p:nvPr/>
          </p:nvSpPr>
          <p:spPr>
            <a:xfrm>
              <a:off x="137496" y="118360"/>
              <a:ext cx="1738460" cy="1087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indent="3175">
                <a:defRPr sz="800"/>
              </a:pPr>
              <a:endParaRPr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Shape 257"/>
          <p:cNvSpPr/>
          <p:nvPr/>
        </p:nvSpPr>
        <p:spPr>
          <a:xfrm>
            <a:off x="4644008" y="4237273"/>
            <a:ext cx="1637864" cy="1014604"/>
          </a:xfrm>
          <a:prstGeom prst="chevron">
            <a:avLst>
              <a:gd name="adj" fmla="val 50000"/>
            </a:avLst>
          </a:prstGeom>
          <a:solidFill>
            <a:srgbClr val="92D050"/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800"/>
            </a:pPr>
            <a:r>
              <a:rPr lang="fr-BE" sz="900" b="1" dirty="0" smtClean="0">
                <a:solidFill>
                  <a:schemeClr val="bg1"/>
                </a:solidFill>
              </a:rPr>
              <a:t> </a:t>
            </a:r>
            <a:r>
              <a:rPr lang="fr-BE" sz="1000" b="1" dirty="0" err="1" smtClean="0">
                <a:solidFill>
                  <a:schemeClr val="bg1"/>
                </a:solidFill>
              </a:rPr>
              <a:t>Programming</a:t>
            </a:r>
            <a:r>
              <a:rPr lang="fr-BE" sz="900" b="1" dirty="0" smtClean="0">
                <a:solidFill>
                  <a:schemeClr val="bg1"/>
                </a:solidFill>
              </a:rPr>
              <a:t>   </a:t>
            </a:r>
            <a:endParaRPr sz="900" b="1" dirty="0">
              <a:solidFill>
                <a:schemeClr val="bg1"/>
              </a:solidFill>
            </a:endParaRPr>
          </a:p>
        </p:txBody>
      </p:sp>
      <p:sp>
        <p:nvSpPr>
          <p:cNvPr id="13" name="Shape 261"/>
          <p:cNvSpPr/>
          <p:nvPr/>
        </p:nvSpPr>
        <p:spPr>
          <a:xfrm>
            <a:off x="3884064" y="4199035"/>
            <a:ext cx="1403469" cy="21544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indent="3175">
              <a:defRPr sz="800"/>
            </a:lvl1pPr>
          </a:lstStyle>
          <a:p>
            <a:endParaRPr dirty="0"/>
          </a:p>
        </p:txBody>
      </p:sp>
      <p:grpSp>
        <p:nvGrpSpPr>
          <p:cNvPr id="14" name="Group 265"/>
          <p:cNvGrpSpPr/>
          <p:nvPr/>
        </p:nvGrpSpPr>
        <p:grpSpPr>
          <a:xfrm>
            <a:off x="5594170" y="4221088"/>
            <a:ext cx="1714134" cy="1055433"/>
            <a:chOff x="0" y="-25813"/>
            <a:chExt cx="1192869" cy="300804"/>
          </a:xfrm>
        </p:grpSpPr>
        <p:sp>
          <p:nvSpPr>
            <p:cNvPr id="15" name="Shape 263"/>
            <p:cNvSpPr/>
            <p:nvPr/>
          </p:nvSpPr>
          <p:spPr>
            <a:xfrm>
              <a:off x="0" y="-25813"/>
              <a:ext cx="1192869" cy="300804"/>
            </a:xfrm>
            <a:prstGeom prst="chevron">
              <a:avLst>
                <a:gd name="adj" fmla="val 50000"/>
              </a:avLst>
            </a:prstGeom>
            <a:solidFill>
              <a:srgbClr val="FF7C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800"/>
              </a:pPr>
              <a:r>
                <a:rPr lang="fr-BE" sz="900" b="1" dirty="0" err="1" smtClean="0">
                  <a:solidFill>
                    <a:schemeClr val="bg1"/>
                  </a:solidFill>
                </a:rPr>
                <a:t>Perfor-mance</a:t>
              </a:r>
              <a:r>
                <a:rPr lang="fr-BE" sz="900" b="1" dirty="0" smtClean="0">
                  <a:solidFill>
                    <a:schemeClr val="bg1"/>
                  </a:solidFill>
                </a:rPr>
                <a:t> </a:t>
              </a:r>
              <a:r>
                <a:rPr lang="fr-BE" sz="900" b="1" dirty="0" err="1" smtClean="0">
                  <a:solidFill>
                    <a:schemeClr val="bg1"/>
                  </a:solidFill>
                </a:rPr>
                <a:t>frameworks</a:t>
              </a:r>
              <a:r>
                <a:rPr lang="fr-BE" sz="900" b="1" dirty="0" smtClean="0">
                  <a:solidFill>
                    <a:schemeClr val="bg1"/>
                  </a:solidFill>
                </a:rPr>
                <a:t>  </a:t>
              </a:r>
              <a:endParaRPr sz="9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Shape 264"/>
            <p:cNvSpPr/>
            <p:nvPr/>
          </p:nvSpPr>
          <p:spPr>
            <a:xfrm>
              <a:off x="137496" y="104601"/>
              <a:ext cx="625109" cy="6578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indent="3175">
                <a:defRPr sz="800"/>
              </a:lvl1pPr>
            </a:lstStyle>
            <a:p>
              <a:endParaRPr sz="9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54"/>
          <p:cNvGrpSpPr/>
          <p:nvPr/>
        </p:nvGrpSpPr>
        <p:grpSpPr>
          <a:xfrm>
            <a:off x="1056186" y="4248095"/>
            <a:ext cx="3227781" cy="996215"/>
            <a:chOff x="137496" y="35224"/>
            <a:chExt cx="3064187" cy="742768"/>
          </a:xfrm>
        </p:grpSpPr>
        <p:sp>
          <p:nvSpPr>
            <p:cNvPr id="24" name="Shape 252"/>
            <p:cNvSpPr/>
            <p:nvPr/>
          </p:nvSpPr>
          <p:spPr>
            <a:xfrm>
              <a:off x="1720840" y="35224"/>
              <a:ext cx="1480843" cy="742768"/>
            </a:xfrm>
            <a:prstGeom prst="chevron">
              <a:avLst>
                <a:gd name="adj" fmla="val 50000"/>
              </a:avLst>
            </a:prstGeom>
            <a:solidFill>
              <a:srgbClr val="0070C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800"/>
              </a:pPr>
              <a:r>
                <a:rPr lang="fr-BE" sz="900" b="1" dirty="0" smtClean="0">
                  <a:solidFill>
                    <a:schemeClr val="bg1"/>
                  </a:solidFill>
                </a:rPr>
                <a:t>Commitment  level 2 </a:t>
              </a:r>
              <a:endParaRPr sz="9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Shape 253"/>
            <p:cNvSpPr/>
            <p:nvPr/>
          </p:nvSpPr>
          <p:spPr>
            <a:xfrm>
              <a:off x="137496" y="86667"/>
              <a:ext cx="1738460" cy="172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 indent="3175">
                <a:defRPr sz="800"/>
              </a:pPr>
              <a:endParaRPr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Shape 252"/>
          <p:cNvSpPr/>
          <p:nvPr/>
        </p:nvSpPr>
        <p:spPr>
          <a:xfrm>
            <a:off x="1563293" y="4248094"/>
            <a:ext cx="1682441" cy="1007030"/>
          </a:xfrm>
          <a:prstGeom prst="chevron">
            <a:avLst>
              <a:gd name="adj" fmla="val 50000"/>
            </a:avLst>
          </a:prstGeom>
          <a:solidFill>
            <a:schemeClr val="tx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800"/>
            </a:pPr>
            <a:r>
              <a:rPr lang="fr-BE" sz="900" b="1" dirty="0" err="1" smtClean="0">
                <a:solidFill>
                  <a:schemeClr val="bg1"/>
                </a:solidFill>
              </a:rPr>
              <a:t>Implementation</a:t>
            </a:r>
            <a:endParaRPr sz="900" b="1" dirty="0">
              <a:solidFill>
                <a:schemeClr val="bg1"/>
              </a:solidFill>
            </a:endParaRPr>
          </a:p>
        </p:txBody>
      </p:sp>
      <p:sp>
        <p:nvSpPr>
          <p:cNvPr id="29" name="Shape 252"/>
          <p:cNvSpPr/>
          <p:nvPr/>
        </p:nvSpPr>
        <p:spPr>
          <a:xfrm>
            <a:off x="511333" y="4244847"/>
            <a:ext cx="1609283" cy="1007030"/>
          </a:xfrm>
          <a:prstGeom prst="chevron">
            <a:avLst>
              <a:gd name="adj" fmla="val 50000"/>
            </a:avLst>
          </a:prstGeom>
          <a:solidFill>
            <a:schemeClr val="accent1">
              <a:lumMod val="5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>
              <a:defRPr sz="800"/>
            </a:pPr>
            <a:r>
              <a:rPr lang="fr-BE" sz="900" b="1" dirty="0">
                <a:solidFill>
                  <a:schemeClr val="bg1"/>
                </a:solidFill>
              </a:rPr>
              <a:t>Evaluation   </a:t>
            </a:r>
            <a:endParaRPr sz="900" b="1" dirty="0">
              <a:solidFill>
                <a:schemeClr val="bg1"/>
              </a:solidFill>
            </a:endParaRPr>
          </a:p>
        </p:txBody>
      </p:sp>
      <p:sp>
        <p:nvSpPr>
          <p:cNvPr id="17" name="Pentagon 16"/>
          <p:cNvSpPr/>
          <p:nvPr/>
        </p:nvSpPr>
        <p:spPr bwMode="auto">
          <a:xfrm>
            <a:off x="480122" y="3356992"/>
            <a:ext cx="1667877" cy="360040"/>
          </a:xfrm>
          <a:prstGeom prst="homePlat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5" name="Shape 252"/>
          <p:cNvSpPr/>
          <p:nvPr/>
        </p:nvSpPr>
        <p:spPr>
          <a:xfrm>
            <a:off x="182587" y="2996952"/>
            <a:ext cx="5931371" cy="648072"/>
          </a:xfrm>
          <a:prstGeom prst="chevron">
            <a:avLst>
              <a:gd name="adj" fmla="val 50000"/>
            </a:avLst>
          </a:prstGeom>
          <a:solidFill>
            <a:schemeClr val="accent1">
              <a:lumMod val="90000"/>
            </a:schemeClr>
          </a:solidFill>
          <a:ln w="12700" cap="flat">
            <a:noFill/>
            <a:miter lim="400000"/>
          </a:ln>
          <a:effectLst/>
        </p:spPr>
        <p:txBody>
          <a:bodyPr wrap="square" lIns="45719" tIns="45719" rIns="45719" bIns="45719" numCol="1" anchor="ctr">
            <a:noAutofit/>
          </a:bodyPr>
          <a:lstStyle/>
          <a:p>
            <a:pPr algn="ctr">
              <a:defRPr sz="800"/>
            </a:pPr>
            <a:r>
              <a:rPr lang="fr-BE" sz="1100" b="1" dirty="0" smtClean="0">
                <a:solidFill>
                  <a:schemeClr val="tx1"/>
                </a:solidFill>
              </a:rPr>
              <a:t>IT </a:t>
            </a:r>
            <a:r>
              <a:rPr lang="fr-BE" sz="1100" b="1" dirty="0" err="1" smtClean="0">
                <a:solidFill>
                  <a:schemeClr val="tx1"/>
                </a:solidFill>
              </a:rPr>
              <a:t>development</a:t>
            </a:r>
            <a:r>
              <a:rPr lang="fr-BE" sz="1100" b="1" dirty="0" smtClean="0">
                <a:solidFill>
                  <a:schemeClr val="tx1"/>
                </a:solidFill>
              </a:rPr>
              <a:t>/ </a:t>
            </a:r>
            <a:r>
              <a:rPr lang="fr-BE" sz="1100" b="1" dirty="0" err="1" smtClean="0">
                <a:solidFill>
                  <a:schemeClr val="tx1"/>
                </a:solidFill>
              </a:rPr>
              <a:t>testing</a:t>
            </a:r>
            <a:endParaRPr sz="1100" b="1" dirty="0">
              <a:solidFill>
                <a:schemeClr val="tx1"/>
              </a:solidFill>
            </a:endParaRPr>
          </a:p>
        </p:txBody>
      </p:sp>
      <p:grpSp>
        <p:nvGrpSpPr>
          <p:cNvPr id="37" name="Group 265"/>
          <p:cNvGrpSpPr/>
          <p:nvPr/>
        </p:nvGrpSpPr>
        <p:grpSpPr>
          <a:xfrm>
            <a:off x="2102185" y="2204864"/>
            <a:ext cx="4043074" cy="583893"/>
            <a:chOff x="9235" y="-25813"/>
            <a:chExt cx="1192869" cy="300804"/>
          </a:xfrm>
        </p:grpSpPr>
        <p:sp>
          <p:nvSpPr>
            <p:cNvPr id="38" name="Shape 263"/>
            <p:cNvSpPr/>
            <p:nvPr/>
          </p:nvSpPr>
          <p:spPr>
            <a:xfrm>
              <a:off x="9235" y="-25813"/>
              <a:ext cx="1192869" cy="300804"/>
            </a:xfrm>
            <a:prstGeom prst="chevron">
              <a:avLst>
                <a:gd name="adj" fmla="val 50000"/>
              </a:avLst>
            </a:prstGeom>
            <a:solidFill>
              <a:srgbClr val="FF7C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800"/>
              </a:pPr>
              <a:r>
                <a:rPr lang="fr-BE" sz="1050" b="1" dirty="0" err="1" smtClean="0">
                  <a:solidFill>
                    <a:schemeClr val="tx1"/>
                  </a:solidFill>
                </a:rPr>
                <a:t>Continuous</a:t>
              </a:r>
              <a:r>
                <a:rPr lang="fr-BE" sz="1050" b="1" dirty="0" smtClean="0">
                  <a:solidFill>
                    <a:schemeClr val="tx1"/>
                  </a:solidFill>
                </a:rPr>
                <a:t> </a:t>
              </a:r>
              <a:r>
                <a:rPr lang="fr-BE" sz="1050" b="1" dirty="0" err="1" smtClean="0">
                  <a:solidFill>
                    <a:schemeClr val="tx1"/>
                  </a:solidFill>
                </a:rPr>
                <a:t>review</a:t>
              </a:r>
              <a:r>
                <a:rPr lang="fr-BE" sz="1050" b="1" dirty="0" smtClean="0">
                  <a:solidFill>
                    <a:schemeClr val="tx1"/>
                  </a:solidFill>
                </a:rPr>
                <a:t> of business </a:t>
              </a:r>
              <a:r>
                <a:rPr lang="fr-BE" sz="1050" b="1" dirty="0" err="1" smtClean="0">
                  <a:solidFill>
                    <a:schemeClr val="tx1"/>
                  </a:solidFill>
                </a:rPr>
                <a:t>processes</a:t>
              </a:r>
              <a:r>
                <a:rPr lang="fr-BE" sz="1050" b="1" dirty="0" smtClean="0">
                  <a:solidFill>
                    <a:schemeClr val="tx1"/>
                  </a:solidFill>
                </a:rPr>
                <a:t> / </a:t>
              </a:r>
              <a:r>
                <a:rPr lang="fr-BE" sz="1050" b="1" dirty="0" err="1" smtClean="0">
                  <a:solidFill>
                    <a:schemeClr val="tx1"/>
                  </a:solidFill>
                </a:rPr>
                <a:t>improvement</a:t>
              </a:r>
              <a:r>
                <a:rPr lang="fr-BE" sz="1050" b="1" dirty="0" smtClean="0">
                  <a:solidFill>
                    <a:schemeClr val="tx1"/>
                  </a:solidFill>
                </a:rPr>
                <a:t> </a:t>
              </a:r>
              <a:r>
                <a:rPr lang="fr-BE" sz="1050" b="1" dirty="0" smtClean="0">
                  <a:solidFill>
                    <a:schemeClr val="tx1"/>
                  </a:solidFill>
                </a:rPr>
                <a:t>  </a:t>
              </a:r>
              <a:endParaRPr sz="105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Shape 264"/>
            <p:cNvSpPr/>
            <p:nvPr/>
          </p:nvSpPr>
          <p:spPr>
            <a:xfrm>
              <a:off x="137496" y="74073"/>
              <a:ext cx="625109" cy="1268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indent="3175">
                <a:defRPr sz="800"/>
              </a:lvl1pPr>
            </a:lstStyle>
            <a:p>
              <a:endParaRPr sz="10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Down Arrow 17"/>
          <p:cNvSpPr/>
          <p:nvPr/>
        </p:nvSpPr>
        <p:spPr bwMode="auto">
          <a:xfrm>
            <a:off x="2669669" y="2788757"/>
            <a:ext cx="216025" cy="208195"/>
          </a:xfrm>
          <a:prstGeom prst="down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2200" y="2132856"/>
            <a:ext cx="20882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100" b="1" dirty="0" err="1" smtClean="0">
                <a:solidFill>
                  <a:schemeClr val="tx1"/>
                </a:solidFill>
              </a:rPr>
              <a:t>Proposals</a:t>
            </a:r>
            <a:r>
              <a:rPr lang="fr-BE" sz="1100" b="1" dirty="0" smtClean="0">
                <a:solidFill>
                  <a:schemeClr val="tx1"/>
                </a:solidFill>
              </a:rPr>
              <a:t> for </a:t>
            </a:r>
            <a:r>
              <a:rPr lang="fr-BE" sz="1100" b="1" dirty="0" err="1" smtClean="0">
                <a:solidFill>
                  <a:schemeClr val="tx1"/>
                </a:solidFill>
              </a:rPr>
              <a:t>ways</a:t>
            </a:r>
            <a:r>
              <a:rPr lang="fr-BE" sz="1100" b="1" dirty="0" smtClean="0">
                <a:solidFill>
                  <a:schemeClr val="tx1"/>
                </a:solidFill>
              </a:rPr>
              <a:t> of </a:t>
            </a:r>
            <a:r>
              <a:rPr lang="fr-BE" sz="1100" b="1" dirty="0" err="1" smtClean="0">
                <a:solidFill>
                  <a:schemeClr val="tx1"/>
                </a:solidFill>
              </a:rPr>
              <a:t>working</a:t>
            </a:r>
            <a:r>
              <a:rPr lang="fr-BE" sz="1100" b="1" dirty="0" smtClean="0">
                <a:solidFill>
                  <a:schemeClr val="tx1"/>
                </a:solidFill>
              </a:rPr>
              <a:t>, </a:t>
            </a:r>
            <a:r>
              <a:rPr lang="fr-BE" sz="1100" b="1" dirty="0" err="1" smtClean="0">
                <a:solidFill>
                  <a:schemeClr val="tx1"/>
                </a:solidFill>
              </a:rPr>
              <a:t>legal</a:t>
            </a:r>
            <a:r>
              <a:rPr lang="fr-BE" sz="1100" b="1" dirty="0" smtClean="0">
                <a:solidFill>
                  <a:schemeClr val="tx1"/>
                </a:solidFill>
              </a:rPr>
              <a:t> </a:t>
            </a:r>
            <a:r>
              <a:rPr lang="fr-BE" sz="1100" b="1" dirty="0" err="1" smtClean="0">
                <a:solidFill>
                  <a:schemeClr val="tx1"/>
                </a:solidFill>
              </a:rPr>
              <a:t>requirements</a:t>
            </a:r>
            <a:r>
              <a:rPr lang="fr-BE" sz="1100" b="1" dirty="0" smtClean="0">
                <a:solidFill>
                  <a:schemeClr val="tx1"/>
                </a:solidFill>
              </a:rPr>
              <a:t>, </a:t>
            </a:r>
            <a:r>
              <a:rPr lang="fr-BE" sz="1100" b="1" dirty="0" err="1" smtClean="0">
                <a:solidFill>
                  <a:schemeClr val="tx1"/>
                </a:solidFill>
              </a:rPr>
              <a:t>institutional</a:t>
            </a:r>
            <a:r>
              <a:rPr lang="fr-BE" sz="1100" b="1" dirty="0" smtClean="0">
                <a:solidFill>
                  <a:schemeClr val="tx1"/>
                </a:solidFill>
              </a:rPr>
              <a:t> set up   </a:t>
            </a:r>
            <a:endParaRPr lang="en-GB" sz="1100" b="1" dirty="0">
              <a:solidFill>
                <a:schemeClr val="tx1"/>
              </a:solidFill>
            </a:endParaRPr>
          </a:p>
        </p:txBody>
      </p:sp>
      <p:sp>
        <p:nvSpPr>
          <p:cNvPr id="42" name="Curved Right Arrow 41"/>
          <p:cNvSpPr/>
          <p:nvPr/>
        </p:nvSpPr>
        <p:spPr>
          <a:xfrm rot="10800000">
            <a:off x="4750768" y="2627988"/>
            <a:ext cx="483361" cy="440971"/>
          </a:xfrm>
          <a:prstGeom prst="curvedRightArrow">
            <a:avLst/>
          </a:prstGeom>
          <a:solidFill>
            <a:schemeClr val="accent1">
              <a:lumMod val="9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5" name="Curved Right Arrow 44"/>
          <p:cNvSpPr/>
          <p:nvPr/>
        </p:nvSpPr>
        <p:spPr>
          <a:xfrm>
            <a:off x="4015570" y="2644973"/>
            <a:ext cx="556430" cy="351979"/>
          </a:xfrm>
          <a:prstGeom prst="curvedRightArrow">
            <a:avLst/>
          </a:prstGeom>
          <a:solidFill>
            <a:schemeClr val="accent1">
              <a:lumMod val="9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6" name="Curved Right Arrow 45"/>
          <p:cNvSpPr/>
          <p:nvPr/>
        </p:nvSpPr>
        <p:spPr>
          <a:xfrm rot="10800000">
            <a:off x="3141079" y="2655499"/>
            <a:ext cx="483361" cy="440971"/>
          </a:xfrm>
          <a:prstGeom prst="curvedRightArrow">
            <a:avLst/>
          </a:prstGeom>
          <a:solidFill>
            <a:schemeClr val="accent1">
              <a:lumMod val="9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7" name="Curved Right Arrow 46"/>
          <p:cNvSpPr/>
          <p:nvPr/>
        </p:nvSpPr>
        <p:spPr>
          <a:xfrm>
            <a:off x="2405881" y="2672484"/>
            <a:ext cx="556430" cy="351979"/>
          </a:xfrm>
          <a:prstGeom prst="curvedRightArrow">
            <a:avLst/>
          </a:prstGeom>
          <a:solidFill>
            <a:schemeClr val="accent1">
              <a:lumMod val="9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812626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60" y="1268761"/>
            <a:ext cx="8229600" cy="720080"/>
          </a:xfrm>
        </p:spPr>
        <p:txBody>
          <a:bodyPr/>
          <a:lstStyle/>
          <a:p>
            <a:r>
              <a:rPr lang="en-GB" sz="2400" noProof="0" dirty="0" smtClean="0"/>
              <a:t>Context and objectives</a:t>
            </a:r>
            <a:endParaRPr lang="en-GB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96" y="1844824"/>
            <a:ext cx="8712968" cy="4032448"/>
          </a:xfrm>
          <a:solidFill>
            <a:schemeClr val="bg1"/>
          </a:solidFill>
        </p:spPr>
        <p:txBody>
          <a:bodyPr/>
          <a:lstStyle/>
          <a:p>
            <a:pPr>
              <a:buClrTx/>
              <a:buFont typeface="Wingdings" pitchFamily="2" charset="2"/>
              <a:buChar char="ü"/>
            </a:pPr>
            <a:r>
              <a:rPr lang="fr-BE" b="1" dirty="0" err="1" smtClean="0">
                <a:latin typeface="Georgia" panose="02040502050405020303" pitchFamily="18" charset="0"/>
              </a:rPr>
              <a:t>Context</a:t>
            </a:r>
            <a:endParaRPr lang="en-GB" b="1" dirty="0" smtClean="0">
              <a:latin typeface="Georgia" panose="02040502050405020303" pitchFamily="18" charset="0"/>
            </a:endParaRPr>
          </a:p>
          <a:p>
            <a:pPr lvl="1">
              <a:buClrTx/>
              <a:buFont typeface="Wingdings" pitchFamily="2" charset="2"/>
              <a:buChar char="ü"/>
            </a:pPr>
            <a:r>
              <a:rPr lang="fr-BE" sz="1600" b="0" dirty="0" err="1" smtClean="0">
                <a:latin typeface="Georgia" panose="02040502050405020303" pitchFamily="18" charset="0"/>
              </a:rPr>
              <a:t>Milestone</a:t>
            </a:r>
            <a:r>
              <a:rPr lang="fr-BE" sz="1600" b="0" dirty="0" smtClean="0">
                <a:latin typeface="Georgia" panose="02040502050405020303" pitchFamily="18" charset="0"/>
              </a:rPr>
              <a:t> for </a:t>
            </a:r>
            <a:r>
              <a:rPr lang="fr-BE" sz="1600" b="0" dirty="0" err="1" smtClean="0">
                <a:latin typeface="Georgia" panose="02040502050405020303" pitchFamily="18" charset="0"/>
              </a:rPr>
              <a:t>project</a:t>
            </a:r>
            <a:r>
              <a:rPr lang="fr-BE" sz="1600" b="0" dirty="0" smtClean="0">
                <a:latin typeface="Georgia" panose="02040502050405020303" pitchFamily="18" charset="0"/>
              </a:rPr>
              <a:t> 1 "</a:t>
            </a:r>
            <a:r>
              <a:rPr lang="fr-BE" sz="1600" b="0" dirty="0" err="1" smtClean="0">
                <a:latin typeface="Georgia" panose="02040502050405020303" pitchFamily="18" charset="0"/>
              </a:rPr>
              <a:t>results</a:t>
            </a:r>
            <a:r>
              <a:rPr lang="fr-BE" sz="1600" b="0" dirty="0" smtClean="0">
                <a:latin typeface="Georgia" panose="02040502050405020303" pitchFamily="18" charset="0"/>
              </a:rPr>
              <a:t> management &amp; </a:t>
            </a:r>
            <a:r>
              <a:rPr lang="fr-BE" sz="1600" b="0" dirty="0" err="1" smtClean="0">
                <a:latin typeface="Georgia" panose="02040502050405020303" pitchFamily="18" charset="0"/>
              </a:rPr>
              <a:t>operational</a:t>
            </a:r>
            <a:r>
              <a:rPr lang="fr-BE" sz="1600" b="0" dirty="0" smtClean="0">
                <a:latin typeface="Georgia" panose="02040502050405020303" pitchFamily="18" charset="0"/>
              </a:rPr>
              <a:t> </a:t>
            </a:r>
            <a:r>
              <a:rPr lang="fr-BE" sz="1600" b="0" dirty="0" err="1" smtClean="0">
                <a:latin typeface="Georgia" panose="02040502050405020303" pitchFamily="18" charset="0"/>
              </a:rPr>
              <a:t>entities</a:t>
            </a:r>
            <a:r>
              <a:rPr lang="fr-BE" sz="1600" b="0" dirty="0" smtClean="0">
                <a:latin typeface="Georgia" panose="02040502050405020303" pitchFamily="18" charset="0"/>
              </a:rPr>
              <a:t>"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fr-BE" sz="1600" b="0" dirty="0" smtClean="0">
                <a:latin typeface="Georgia" panose="02040502050405020303" pitchFamily="18" charset="0"/>
              </a:rPr>
              <a:t>First interaction </a:t>
            </a:r>
            <a:r>
              <a:rPr lang="fr-BE" sz="1600" b="0" dirty="0" err="1" smtClean="0">
                <a:latin typeface="Georgia" panose="02040502050405020303" pitchFamily="18" charset="0"/>
              </a:rPr>
              <a:t>with</a:t>
            </a:r>
            <a:r>
              <a:rPr lang="fr-BE" sz="1600" b="0" dirty="0" smtClean="0">
                <a:latin typeface="Georgia" panose="02040502050405020303" pitchFamily="18" charset="0"/>
              </a:rPr>
              <a:t> EU </a:t>
            </a:r>
            <a:r>
              <a:rPr lang="fr-BE" sz="1600" b="0" dirty="0" err="1" smtClean="0">
                <a:latin typeface="Georgia" panose="02040502050405020303" pitchFamily="18" charset="0"/>
              </a:rPr>
              <a:t>Delegations</a:t>
            </a:r>
            <a:endParaRPr lang="fr-BE" sz="1600" b="0" dirty="0" smtClean="0">
              <a:latin typeface="Georgia" panose="02040502050405020303" pitchFamily="18" charset="0"/>
            </a:endParaRPr>
          </a:p>
          <a:p>
            <a:pPr lvl="1">
              <a:buClrTx/>
              <a:buFont typeface="Wingdings" pitchFamily="2" charset="2"/>
              <a:buChar char="ü"/>
            </a:pPr>
            <a:r>
              <a:rPr lang="fr-BE" sz="1600" b="0" dirty="0" err="1">
                <a:latin typeface="Georgia" panose="02040502050405020303" pitchFamily="18" charset="0"/>
              </a:rPr>
              <a:t>Momentum</a:t>
            </a:r>
            <a:r>
              <a:rPr lang="fr-BE" sz="1600" b="0" dirty="0">
                <a:latin typeface="Georgia" panose="02040502050405020303" pitchFamily="18" charset="0"/>
              </a:rPr>
              <a:t> to </a:t>
            </a:r>
            <a:r>
              <a:rPr lang="fr-BE" sz="1600" b="0" dirty="0" err="1">
                <a:latin typeface="Georgia" panose="02040502050405020303" pitchFamily="18" charset="0"/>
              </a:rPr>
              <a:t>think</a:t>
            </a:r>
            <a:r>
              <a:rPr lang="fr-BE" sz="1600" b="0" dirty="0">
                <a:latin typeface="Georgia" panose="02040502050405020303" pitchFamily="18" charset="0"/>
              </a:rPr>
              <a:t> about the </a:t>
            </a:r>
            <a:r>
              <a:rPr lang="fr-BE" sz="1600" b="0" dirty="0" err="1">
                <a:latin typeface="Georgia" panose="02040502050405020303" pitchFamily="18" charset="0"/>
              </a:rPr>
              <a:t>bigger</a:t>
            </a:r>
            <a:r>
              <a:rPr lang="fr-BE" sz="1600" b="0" dirty="0">
                <a:latin typeface="Georgia" panose="02040502050405020303" pitchFamily="18" charset="0"/>
              </a:rPr>
              <a:t> </a:t>
            </a:r>
            <a:r>
              <a:rPr lang="fr-BE" sz="1600" b="0" dirty="0" err="1">
                <a:latin typeface="Georgia" panose="02040502050405020303" pitchFamily="18" charset="0"/>
              </a:rPr>
              <a:t>picture</a:t>
            </a:r>
            <a:r>
              <a:rPr lang="fr-BE" sz="1600" b="0" dirty="0">
                <a:latin typeface="Georgia" panose="02040502050405020303" pitchFamily="18" charset="0"/>
              </a:rPr>
              <a:t>: how do </a:t>
            </a:r>
            <a:r>
              <a:rPr lang="fr-BE" sz="1600" b="0" dirty="0" err="1">
                <a:latin typeface="Georgia" panose="02040502050405020303" pitchFamily="18" charset="0"/>
              </a:rPr>
              <a:t>we</a:t>
            </a:r>
            <a:r>
              <a:rPr lang="fr-BE" sz="1600" b="0" dirty="0">
                <a:latin typeface="Georgia" panose="02040502050405020303" pitchFamily="18" charset="0"/>
              </a:rPr>
              <a:t> </a:t>
            </a:r>
            <a:r>
              <a:rPr lang="fr-BE" sz="1600" b="0" dirty="0" err="1">
                <a:latin typeface="Georgia" panose="02040502050405020303" pitchFamily="18" charset="0"/>
              </a:rPr>
              <a:t>really</a:t>
            </a:r>
            <a:r>
              <a:rPr lang="fr-BE" sz="1600" b="0" dirty="0">
                <a:latin typeface="Georgia" panose="02040502050405020303" pitchFamily="18" charset="0"/>
              </a:rPr>
              <a:t> </a:t>
            </a:r>
            <a:r>
              <a:rPr lang="fr-BE" sz="1600" b="0" dirty="0" err="1">
                <a:latin typeface="Georgia" panose="02040502050405020303" pitchFamily="18" charset="0"/>
              </a:rPr>
              <a:t>ensure</a:t>
            </a:r>
            <a:r>
              <a:rPr lang="fr-BE" sz="1600" b="0" dirty="0">
                <a:latin typeface="Georgia" panose="02040502050405020303" pitchFamily="18" charset="0"/>
              </a:rPr>
              <a:t> the transformation </a:t>
            </a:r>
            <a:r>
              <a:rPr lang="fr-BE" sz="1600" b="0" dirty="0" err="1">
                <a:latin typeface="Georgia" panose="02040502050405020303" pitchFamily="18" charset="0"/>
              </a:rPr>
              <a:t>towards</a:t>
            </a:r>
            <a:r>
              <a:rPr lang="fr-BE" sz="1600" b="0" dirty="0">
                <a:latin typeface="Georgia" panose="02040502050405020303" pitchFamily="18" charset="0"/>
              </a:rPr>
              <a:t> a performance culture  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fr-BE" b="1" dirty="0" smtClean="0">
                <a:latin typeface="Georgia" panose="02040502050405020303" pitchFamily="18" charset="0"/>
              </a:rPr>
              <a:t>Objectives</a:t>
            </a:r>
            <a:endParaRPr lang="en-GB" b="1" dirty="0">
              <a:latin typeface="Georgia" panose="02040502050405020303" pitchFamily="18" charset="0"/>
            </a:endParaRPr>
          </a:p>
          <a:p>
            <a:pPr lvl="1">
              <a:buClrTx/>
              <a:buFont typeface="Wingdings" pitchFamily="2" charset="2"/>
              <a:buChar char="ü"/>
            </a:pPr>
            <a:r>
              <a:rPr lang="fr-BE" sz="1600" b="0" dirty="0" smtClean="0">
                <a:latin typeface="Georgia" panose="02040502050405020303" pitchFamily="18" charset="0"/>
              </a:rPr>
              <a:t>User </a:t>
            </a:r>
            <a:r>
              <a:rPr lang="fr-BE" sz="1600" b="0" dirty="0" err="1" smtClean="0">
                <a:latin typeface="Georgia" panose="02040502050405020303" pitchFamily="18" charset="0"/>
              </a:rPr>
              <a:t>experience</a:t>
            </a:r>
            <a:r>
              <a:rPr lang="fr-BE" sz="1600" b="0" dirty="0" smtClean="0">
                <a:latin typeface="Georgia" panose="02040502050405020303" pitchFamily="18" charset="0"/>
              </a:rPr>
              <a:t> taste </a:t>
            </a:r>
            <a:r>
              <a:rPr lang="fr-BE" sz="1600" b="0" dirty="0" err="1" smtClean="0">
                <a:latin typeface="Georgia" panose="02040502050405020303" pitchFamily="18" charset="0"/>
              </a:rPr>
              <a:t>in</a:t>
            </a:r>
            <a:r>
              <a:rPr lang="fr-BE" sz="1600" b="0" dirty="0" smtClean="0">
                <a:latin typeface="Georgia" panose="02040502050405020303" pitchFamily="18" charset="0"/>
              </a:rPr>
              <a:t> 2020 </a:t>
            </a:r>
            <a:r>
              <a:rPr lang="fr-BE" sz="1600" b="0" dirty="0" err="1" smtClean="0">
                <a:latin typeface="Georgia" panose="02040502050405020303" pitchFamily="18" charset="0"/>
              </a:rPr>
              <a:t>around</a:t>
            </a:r>
            <a:r>
              <a:rPr lang="fr-BE" sz="1600" b="0" dirty="0" smtClean="0">
                <a:latin typeface="Georgia" panose="02040502050405020303" pitchFamily="18" charset="0"/>
              </a:rPr>
              <a:t> </a:t>
            </a:r>
            <a:r>
              <a:rPr lang="fr-BE" sz="1600" b="0" dirty="0" err="1" smtClean="0">
                <a:latin typeface="Georgia" panose="02040502050405020303" pitchFamily="18" charset="0"/>
              </a:rPr>
              <a:t>typical</a:t>
            </a:r>
            <a:r>
              <a:rPr lang="fr-BE" sz="1600" b="0" dirty="0" smtClean="0">
                <a:latin typeface="Georgia" panose="02040502050405020303" pitchFamily="18" charset="0"/>
              </a:rPr>
              <a:t> profiles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fr-BE" sz="1600" b="0" dirty="0" smtClean="0">
                <a:latin typeface="Georgia" panose="02040502050405020303" pitchFamily="18" charset="0"/>
              </a:rPr>
              <a:t>User </a:t>
            </a:r>
            <a:r>
              <a:rPr lang="fr-BE" sz="1600" b="0" dirty="0" err="1" smtClean="0">
                <a:latin typeface="Georgia" panose="02040502050405020303" pitchFamily="18" charset="0"/>
              </a:rPr>
              <a:t>experience</a:t>
            </a:r>
            <a:r>
              <a:rPr lang="fr-BE" sz="1600" b="0" dirty="0" smtClean="0">
                <a:latin typeface="Georgia" panose="02040502050405020303" pitchFamily="18" charset="0"/>
              </a:rPr>
              <a:t> </a:t>
            </a:r>
            <a:r>
              <a:rPr lang="fr-BE" sz="1600" b="0" dirty="0" err="1" smtClean="0">
                <a:latin typeface="Georgia" panose="02040502050405020303" pitchFamily="18" charset="0"/>
              </a:rPr>
              <a:t>in</a:t>
            </a:r>
            <a:r>
              <a:rPr lang="fr-BE" sz="1600" b="0" dirty="0" smtClean="0">
                <a:latin typeface="Georgia" panose="02040502050405020303" pitchFamily="18" charset="0"/>
              </a:rPr>
              <a:t> 2017 on </a:t>
            </a:r>
            <a:r>
              <a:rPr lang="fr-BE" sz="1600" b="0" dirty="0" err="1" smtClean="0">
                <a:latin typeface="Georgia" panose="02040502050405020303" pitchFamily="18" charset="0"/>
              </a:rPr>
              <a:t>results</a:t>
            </a:r>
            <a:r>
              <a:rPr lang="fr-BE" sz="1600" b="0" dirty="0" smtClean="0">
                <a:latin typeface="Georgia" panose="02040502050405020303" pitchFamily="18" charset="0"/>
              </a:rPr>
              <a:t> management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fr-BE" sz="1600" b="0" dirty="0" err="1" smtClean="0">
                <a:latin typeface="Georgia" panose="02040502050405020303" pitchFamily="18" charset="0"/>
              </a:rPr>
              <a:t>Benchmarking</a:t>
            </a:r>
            <a:r>
              <a:rPr lang="fr-BE" sz="1600" b="0" dirty="0" smtClean="0">
                <a:latin typeface="Georgia" panose="02040502050405020303" pitchFamily="18" charset="0"/>
              </a:rPr>
              <a:t> and </a:t>
            </a:r>
            <a:r>
              <a:rPr lang="fr-BE" sz="1600" b="0" dirty="0" err="1" smtClean="0">
                <a:latin typeface="Georgia" panose="02040502050405020303" pitchFamily="18" charset="0"/>
              </a:rPr>
              <a:t>reflection</a:t>
            </a:r>
            <a:r>
              <a:rPr lang="fr-BE" sz="1600" b="0" dirty="0" smtClean="0">
                <a:latin typeface="Georgia" panose="02040502050405020303" pitchFamily="18" charset="0"/>
              </a:rPr>
              <a:t> on </a:t>
            </a:r>
            <a:r>
              <a:rPr lang="fr-BE" sz="1600" b="0" dirty="0" err="1" smtClean="0">
                <a:latin typeface="Georgia" panose="02040502050405020303" pitchFamily="18" charset="0"/>
              </a:rPr>
              <a:t>improvement</a:t>
            </a:r>
            <a:r>
              <a:rPr lang="fr-BE" sz="1600" b="0" dirty="0" smtClean="0">
                <a:latin typeface="Georgia" panose="02040502050405020303" pitchFamily="18" charset="0"/>
              </a:rPr>
              <a:t> of </a:t>
            </a:r>
            <a:r>
              <a:rPr lang="fr-BE" sz="1600" b="0" dirty="0" err="1" smtClean="0">
                <a:latin typeface="Georgia" panose="02040502050405020303" pitchFamily="18" charset="0"/>
              </a:rPr>
              <a:t>results</a:t>
            </a:r>
            <a:r>
              <a:rPr lang="fr-BE" sz="1600" b="0" dirty="0" smtClean="0">
                <a:latin typeface="Georgia" panose="02040502050405020303" pitchFamily="18" charset="0"/>
              </a:rPr>
              <a:t> </a:t>
            </a:r>
            <a:r>
              <a:rPr lang="fr-BE" sz="1600" b="0" dirty="0" smtClean="0">
                <a:latin typeface="Georgia" panose="02040502050405020303" pitchFamily="18" charset="0"/>
              </a:rPr>
              <a:t>management </a:t>
            </a:r>
            <a:r>
              <a:rPr lang="fr-BE" sz="1600" b="0" dirty="0" err="1" smtClean="0">
                <a:latin typeface="Georgia" panose="02040502050405020303" pitchFamily="18" charset="0"/>
              </a:rPr>
              <a:t>process</a:t>
            </a:r>
            <a:r>
              <a:rPr lang="fr-BE" sz="1600" b="0" dirty="0">
                <a:latin typeface="Georgia" panose="02040502050405020303" pitchFamily="18" charset="0"/>
              </a:rPr>
              <a:t> </a:t>
            </a:r>
            <a:r>
              <a:rPr lang="fr-BE" sz="1600" b="0" dirty="0" smtClean="0">
                <a:latin typeface="Georgia" panose="02040502050405020303" pitchFamily="18" charset="0"/>
              </a:rPr>
              <a:t>and impact on performance </a:t>
            </a:r>
            <a:endParaRPr lang="en-GB" sz="1600" b="0" dirty="0">
              <a:latin typeface="Georgia" panose="02040502050405020303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fr-BE" b="1" dirty="0" err="1" smtClean="0">
                <a:latin typeface="Georgia" panose="02040502050405020303" pitchFamily="18" charset="0"/>
              </a:rPr>
              <a:t>Outcome</a:t>
            </a:r>
            <a:r>
              <a:rPr lang="fr-BE" b="0" dirty="0" smtClean="0">
                <a:latin typeface="Georgia" panose="02040502050405020303" pitchFamily="18" charset="0"/>
              </a:rPr>
              <a:t> 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fr-BE" sz="1600" b="0" dirty="0" err="1">
                <a:latin typeface="Georgia" panose="02040502050405020303" pitchFamily="18" charset="0"/>
              </a:rPr>
              <a:t>R</a:t>
            </a:r>
            <a:r>
              <a:rPr lang="fr-BE" sz="1600" b="0" dirty="0" err="1">
                <a:latin typeface="Georgia" panose="02040502050405020303" pitchFamily="18" charset="0"/>
              </a:rPr>
              <a:t>eviewed</a:t>
            </a:r>
            <a:r>
              <a:rPr lang="fr-BE" sz="1600" b="0" dirty="0">
                <a:latin typeface="Georgia" panose="02040502050405020303" pitchFamily="18" charset="0"/>
              </a:rPr>
              <a:t>/ </a:t>
            </a:r>
            <a:r>
              <a:rPr lang="fr-BE" sz="1600" b="0" dirty="0" err="1">
                <a:latin typeface="Georgia" panose="02040502050405020303" pitchFamily="18" charset="0"/>
              </a:rPr>
              <a:t>improved</a:t>
            </a:r>
            <a:r>
              <a:rPr lang="fr-BE" sz="1600" b="0" dirty="0">
                <a:latin typeface="Georgia" panose="02040502050405020303" pitchFamily="18" charset="0"/>
              </a:rPr>
              <a:t> solutions for user </a:t>
            </a:r>
            <a:r>
              <a:rPr lang="fr-BE" sz="1600" b="0" dirty="0" err="1">
                <a:latin typeface="Georgia" panose="02040502050405020303" pitchFamily="18" charset="0"/>
              </a:rPr>
              <a:t>experience</a:t>
            </a:r>
            <a:r>
              <a:rPr lang="fr-BE" sz="1600" b="0" dirty="0">
                <a:latin typeface="Georgia" panose="02040502050405020303" pitchFamily="18" charset="0"/>
              </a:rPr>
              <a:t> 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fr-BE" sz="1600" b="0" dirty="0" err="1">
                <a:latin typeface="Georgia" panose="02040502050405020303" pitchFamily="18" charset="0"/>
              </a:rPr>
              <a:t>Tracks</a:t>
            </a:r>
            <a:r>
              <a:rPr lang="fr-BE" sz="1600" b="0" dirty="0">
                <a:latin typeface="Georgia" panose="02040502050405020303" pitchFamily="18" charset="0"/>
              </a:rPr>
              <a:t> and actions for business </a:t>
            </a:r>
            <a:r>
              <a:rPr lang="fr-BE" sz="1600" b="0" dirty="0" err="1">
                <a:latin typeface="Georgia" panose="02040502050405020303" pitchFamily="18" charset="0"/>
              </a:rPr>
              <a:t>process</a:t>
            </a:r>
            <a:r>
              <a:rPr lang="fr-BE" sz="1600" b="0" dirty="0">
                <a:latin typeface="Georgia" panose="02040502050405020303" pitchFamily="18" charset="0"/>
              </a:rPr>
              <a:t> </a:t>
            </a:r>
            <a:r>
              <a:rPr lang="fr-BE" sz="1600" b="0" dirty="0" err="1">
                <a:latin typeface="Georgia" panose="02040502050405020303" pitchFamily="18" charset="0"/>
              </a:rPr>
              <a:t>review</a:t>
            </a:r>
            <a:r>
              <a:rPr lang="fr-BE" sz="1600" b="0" dirty="0">
                <a:latin typeface="Georgia" panose="02040502050405020303" pitchFamily="18" charset="0"/>
              </a:rPr>
              <a:t> on </a:t>
            </a:r>
            <a:r>
              <a:rPr lang="fr-BE" sz="1600" b="0" dirty="0" err="1">
                <a:latin typeface="Georgia" panose="02040502050405020303" pitchFamily="18" charset="0"/>
              </a:rPr>
              <a:t>result</a:t>
            </a:r>
            <a:r>
              <a:rPr lang="fr-BE" sz="1600" b="0" dirty="0">
                <a:latin typeface="Georgia" panose="02040502050405020303" pitchFamily="18" charset="0"/>
              </a:rPr>
              <a:t> management </a:t>
            </a:r>
            <a:r>
              <a:rPr lang="fr-BE" sz="1600" b="0" dirty="0" err="1">
                <a:latin typeface="Georgia" panose="02040502050405020303" pitchFamily="18" charset="0"/>
              </a:rPr>
              <a:t>identified</a:t>
            </a:r>
            <a:r>
              <a:rPr lang="fr-BE" sz="1600" b="0" dirty="0">
                <a:latin typeface="Georgia" panose="02040502050405020303" pitchFamily="18" charset="0"/>
              </a:rPr>
              <a:t> and </a:t>
            </a:r>
            <a:r>
              <a:rPr lang="fr-BE" sz="1600" b="0" dirty="0" err="1">
                <a:latin typeface="Georgia" panose="02040502050405020303" pitchFamily="18" charset="0"/>
              </a:rPr>
              <a:t>follow</a:t>
            </a:r>
            <a:r>
              <a:rPr lang="fr-BE" sz="1600" b="0" dirty="0">
                <a:latin typeface="Georgia" panose="02040502050405020303" pitchFamily="18" charset="0"/>
              </a:rPr>
              <a:t> up </a:t>
            </a:r>
            <a:r>
              <a:rPr lang="fr-BE" sz="1600" b="0" dirty="0" err="1">
                <a:latin typeface="Georgia" panose="02040502050405020303" pitchFamily="18" charset="0"/>
              </a:rPr>
              <a:t>agreed</a:t>
            </a:r>
            <a:r>
              <a:rPr lang="fr-BE" sz="1600" b="0" dirty="0">
                <a:latin typeface="Georgia" panose="02040502050405020303" pitchFamily="18" charset="0"/>
              </a:rPr>
              <a:t>  </a:t>
            </a:r>
            <a:endParaRPr lang="en-GB" sz="1600" b="0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4427984" y="6597352"/>
            <a:ext cx="26139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57158" y="428604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57158" y="91275"/>
            <a:ext cx="3456384" cy="70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542" tIns="56271" rIns="112542" bIns="56271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buClrTx/>
              <a:buSzTx/>
            </a:pPr>
            <a:r>
              <a:rPr lang="en-US" altLang="en-US" sz="2400" dirty="0" smtClean="0">
                <a:solidFill>
                  <a:srgbClr val="FFFFFF"/>
                </a:solidFill>
                <a:latin typeface="Calibri Light" panose="020F0302020204030204" pitchFamily="34" charset="0"/>
                <a:sym typeface="Gill Sans" charset="0"/>
              </a:rPr>
              <a:t>Workshop </a:t>
            </a:r>
          </a:p>
          <a:p>
            <a:pPr algn="ctr">
              <a:buClrTx/>
              <a:buSzTx/>
            </a:pPr>
            <a:r>
              <a:rPr lang="en-US" altLang="en-US" sz="2400" dirty="0" smtClean="0">
                <a:solidFill>
                  <a:srgbClr val="FFFFFF"/>
                </a:solidFill>
                <a:latin typeface="Calibri Light" panose="020F0302020204030204" pitchFamily="34" charset="0"/>
                <a:sym typeface="Gill Sans" charset="0"/>
              </a:rPr>
              <a:t>10-12 </a:t>
            </a:r>
            <a:r>
              <a:rPr lang="en-US" altLang="en-US" sz="2400" dirty="0">
                <a:solidFill>
                  <a:srgbClr val="FFFFFF"/>
                </a:solidFill>
                <a:latin typeface="Calibri Light" panose="020F0302020204030204" pitchFamily="34" charset="0"/>
                <a:sym typeface="Gill Sans" charset="0"/>
              </a:rPr>
              <a:t>O</a:t>
            </a:r>
            <a:r>
              <a:rPr lang="en-US" altLang="en-US" sz="2400" dirty="0" smtClean="0">
                <a:solidFill>
                  <a:srgbClr val="FFFFFF"/>
                </a:solidFill>
                <a:latin typeface="Calibri Light" panose="020F0302020204030204" pitchFamily="34" charset="0"/>
                <a:sym typeface="Gill Sans" charset="0"/>
              </a:rPr>
              <a:t>ctober 2016</a:t>
            </a:r>
            <a:endParaRPr lang="en-US" altLang="en-US" sz="2400" dirty="0">
              <a:solidFill>
                <a:srgbClr val="FFFFFF"/>
              </a:solidFill>
              <a:latin typeface="Calibri Light" panose="020F030202020403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02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1979915"/>
              </p:ext>
            </p:extLst>
          </p:nvPr>
        </p:nvGraphicFramePr>
        <p:xfrm>
          <a:off x="272698" y="1278772"/>
          <a:ext cx="4011270" cy="52659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3274"/>
                <a:gridCol w="1753820"/>
                <a:gridCol w="792088"/>
                <a:gridCol w="792088"/>
              </a:tblGrid>
              <a:tr h="305057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Time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Agenda</a:t>
                      </a:r>
                      <a:r>
                        <a:rPr lang="en-GB" sz="1000" baseline="0" dirty="0" smtClean="0"/>
                        <a:t> item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Format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Who</a:t>
                      </a:r>
                      <a:r>
                        <a:rPr lang="fr-BE" sz="1000" dirty="0" smtClean="0"/>
                        <a:t> </a:t>
                      </a:r>
                      <a:endParaRPr lang="en-GB" sz="1000" dirty="0"/>
                    </a:p>
                  </a:txBody>
                  <a:tcPr marL="68580" marR="68580"/>
                </a:tc>
              </a:tr>
              <a:tr h="377826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09.00  09.30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Participants welcome, coffee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05</a:t>
                      </a:r>
                      <a:endParaRPr lang="en-GB" sz="1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1125472" rtl="0" eaLnBrk="1" latinLnBrk="0" hangingPunct="1"/>
                      <a:r>
                        <a:rPr lang="fr-BE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09.30 09.45</a:t>
                      </a:r>
                    </a:p>
                    <a:p>
                      <a:pPr marL="0" algn="l" defTabSz="1125472" rtl="0" eaLnBrk="1" latinLnBrk="0" hangingPunct="1"/>
                      <a:endParaRPr lang="fr-BE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1125472" rtl="0" eaLnBrk="1" latinLnBrk="0" hangingPunct="1"/>
                      <a:r>
                        <a:rPr lang="fr-BE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09.45 10.30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Opening</a:t>
                      </a:r>
                      <a:r>
                        <a:rPr lang="fr-BE" sz="1000" dirty="0" smtClean="0"/>
                        <a:t> by DEVCO DDG2 + NEAR</a:t>
                      </a:r>
                      <a:endParaRPr lang="en-GB" sz="1000" dirty="0" smtClean="0"/>
                    </a:p>
                    <a:p>
                      <a:endParaRPr lang="en-GB" sz="1000" dirty="0" smtClean="0"/>
                    </a:p>
                    <a:p>
                      <a:r>
                        <a:rPr lang="en-GB" sz="1000" dirty="0" smtClean="0"/>
                        <a:t>General overview OPSYS process </a:t>
                      </a:r>
                    </a:p>
                    <a:p>
                      <a:r>
                        <a:rPr lang="fr-BE" sz="1000" dirty="0" err="1" smtClean="0"/>
                        <a:t>What</a:t>
                      </a:r>
                      <a:r>
                        <a:rPr lang="fr-BE" sz="1000" dirty="0" smtClean="0"/>
                        <a:t> </a:t>
                      </a:r>
                      <a:r>
                        <a:rPr lang="fr-BE" sz="1000" dirty="0" err="1" smtClean="0"/>
                        <a:t>is</a:t>
                      </a:r>
                      <a:r>
                        <a:rPr lang="fr-BE" sz="1000" baseline="0" dirty="0" smtClean="0"/>
                        <a:t> Project 1 about 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Plenary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Ms Jager</a:t>
                      </a:r>
                    </a:p>
                    <a:p>
                      <a:endParaRPr lang="fr-BE" sz="1000" dirty="0" smtClean="0"/>
                    </a:p>
                    <a:p>
                      <a:endParaRPr lang="fr-BE" sz="1000" dirty="0" smtClean="0"/>
                    </a:p>
                    <a:p>
                      <a:r>
                        <a:rPr lang="fr-BE" sz="1000" dirty="0" smtClean="0"/>
                        <a:t>Denis </a:t>
                      </a:r>
                    </a:p>
                    <a:p>
                      <a:endParaRPr lang="fr-BE" sz="1000" dirty="0" smtClean="0"/>
                    </a:p>
                    <a:p>
                      <a:r>
                        <a:rPr lang="fr-BE" sz="1000" dirty="0" smtClean="0"/>
                        <a:t>Giuliano </a:t>
                      </a:r>
                      <a:endParaRPr lang="en-GB" sz="1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10.30 - 11.15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b="1" dirty="0" smtClean="0">
                          <a:solidFill>
                            <a:srgbClr val="FF0000"/>
                          </a:solidFill>
                        </a:rPr>
                        <a:t>Vision </a:t>
                      </a:r>
                      <a:r>
                        <a:rPr lang="fr-BE" sz="1000" b="1" baseline="0" dirty="0" smtClean="0">
                          <a:solidFill>
                            <a:srgbClr val="FF0000"/>
                          </a:solidFill>
                        </a:rPr>
                        <a:t>2020 </a:t>
                      </a:r>
                    </a:p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b="0" baseline="0" dirty="0" err="1" smtClean="0">
                          <a:solidFill>
                            <a:srgbClr val="000000"/>
                          </a:solidFill>
                        </a:rPr>
                        <a:t>Preparation</a:t>
                      </a:r>
                      <a:r>
                        <a:rPr lang="fr-BE" sz="1000" b="0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fr-BE" sz="1000" b="0" baseline="0" dirty="0" err="1" smtClean="0">
                          <a:solidFill>
                            <a:srgbClr val="000000"/>
                          </a:solidFill>
                        </a:rPr>
                        <a:t>working</a:t>
                      </a:r>
                      <a:r>
                        <a:rPr lang="fr-BE" sz="1000" b="0" baseline="0" dirty="0" smtClean="0">
                          <a:solidFill>
                            <a:srgbClr val="000000"/>
                          </a:solidFill>
                        </a:rPr>
                        <a:t> sessions</a:t>
                      </a:r>
                      <a:endParaRPr lang="fr-BE" sz="1000" b="0" dirty="0" smtClean="0">
                        <a:solidFill>
                          <a:srgbClr val="00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Plenary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Lucile</a:t>
                      </a:r>
                      <a:r>
                        <a:rPr lang="fr-BE" sz="1000" baseline="0" dirty="0" smtClean="0"/>
                        <a:t> </a:t>
                      </a:r>
                      <a:endParaRPr lang="en-GB" sz="1000" dirty="0"/>
                    </a:p>
                  </a:txBody>
                  <a:tcPr marL="68580" marR="68580"/>
                </a:tc>
              </a:tr>
              <a:tr h="266531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11.15</a:t>
                      </a:r>
                      <a:r>
                        <a:rPr lang="en-GB" sz="1000" baseline="0" dirty="0" smtClean="0"/>
                        <a:t> – 11.45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Coffee break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11.45 – 12.30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BE" sz="1000" b="1" dirty="0" smtClean="0">
                          <a:solidFill>
                            <a:srgbClr val="FF0000"/>
                          </a:solidFill>
                        </a:rPr>
                        <a:t>Vision 2020</a:t>
                      </a:r>
                      <a:endParaRPr lang="en-GB" sz="10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Plenary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Lucile </a:t>
                      </a:r>
                      <a:endParaRPr lang="en-GB" sz="1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12.30 – 14.00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Lunch time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14.00 –</a:t>
                      </a:r>
                      <a:r>
                        <a:rPr lang="en-GB" sz="1000" baseline="0" dirty="0" smtClean="0"/>
                        <a:t> 15.30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b="1" dirty="0" smtClean="0">
                          <a:solidFill>
                            <a:srgbClr val="FF0000"/>
                          </a:solidFill>
                        </a:rPr>
                        <a:t>Vision</a:t>
                      </a:r>
                      <a:r>
                        <a:rPr lang="fr-BE" sz="1000" b="1" baseline="0" dirty="0" smtClean="0">
                          <a:solidFill>
                            <a:srgbClr val="FF0000"/>
                          </a:solidFill>
                        </a:rPr>
                        <a:t> 2020 </a:t>
                      </a:r>
                      <a:endParaRPr lang="en-GB" sz="1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>
                          <a:solidFill>
                            <a:schemeClr val="tx1"/>
                          </a:solidFill>
                        </a:rPr>
                        <a:t>- My </a:t>
                      </a:r>
                      <a:r>
                        <a:rPr lang="en-GB" sz="1000" b="0" dirty="0" err="1" smtClean="0">
                          <a:solidFill>
                            <a:schemeClr val="tx1"/>
                          </a:solidFill>
                        </a:rPr>
                        <a:t>Worplace</a:t>
                      </a:r>
                      <a:r>
                        <a:rPr lang="en-GB" sz="1000" b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b="0" dirty="0" smtClean="0">
                          <a:solidFill>
                            <a:schemeClr val="tx1"/>
                          </a:solidFill>
                        </a:rPr>
                        <a:t>- Project and program management</a:t>
                      </a:r>
                      <a:endParaRPr lang="en-GB" sz="10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4 groups Thematic</a:t>
                      </a:r>
                      <a:r>
                        <a:rPr lang="en-GB" sz="1000" baseline="0" dirty="0" smtClean="0"/>
                        <a:t> w</a:t>
                      </a:r>
                      <a:r>
                        <a:rPr lang="en-GB" sz="1000" dirty="0" smtClean="0"/>
                        <a:t>orking sessions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Lucile</a:t>
                      </a:r>
                    </a:p>
                    <a:p>
                      <a:r>
                        <a:rPr lang="fr-BE" sz="1000" dirty="0" smtClean="0"/>
                        <a:t>Giuliano</a:t>
                      </a:r>
                    </a:p>
                    <a:p>
                      <a:r>
                        <a:rPr lang="fr-BE" sz="1000" dirty="0" smtClean="0"/>
                        <a:t>Catherine</a:t>
                      </a:r>
                    </a:p>
                    <a:p>
                      <a:r>
                        <a:rPr lang="fr-BE" sz="1000" dirty="0" smtClean="0"/>
                        <a:t>Daria </a:t>
                      </a:r>
                      <a:endParaRPr lang="en-GB" sz="1000" dirty="0"/>
                    </a:p>
                  </a:txBody>
                  <a:tcPr marL="68580" marR="68580"/>
                </a:tc>
              </a:tr>
              <a:tr h="307086"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15.30 – 16.00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Coffee break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/>
                </a:tc>
              </a:tr>
              <a:tr h="724154">
                <a:tc>
                  <a:txBody>
                    <a:bodyPr/>
                    <a:lstStyle/>
                    <a:p>
                      <a:pPr marL="0" algn="l" defTabSz="1125472" rtl="0" eaLnBrk="1" latinLnBrk="0" hangingPunct="1"/>
                      <a:r>
                        <a:rPr lang="en-GB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16.00 – 17.30</a:t>
                      </a:r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Vision 2020</a:t>
                      </a:r>
                      <a:r>
                        <a:rPr lang="fr-BE" sz="1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GB" sz="1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10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Logframes</a:t>
                      </a:r>
                      <a:r>
                        <a:rPr lang="en-GB" sz="10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indicators</a:t>
                      </a:r>
                    </a:p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-Prioritisation quick wins </a:t>
                      </a:r>
                      <a:endParaRPr lang="en-GB" sz="10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groups Thematic working sessions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Lucile</a:t>
                      </a:r>
                    </a:p>
                    <a:p>
                      <a:r>
                        <a:rPr lang="fr-BE" sz="1000" dirty="0" smtClean="0"/>
                        <a:t>Giuliano</a:t>
                      </a:r>
                    </a:p>
                    <a:p>
                      <a:r>
                        <a:rPr lang="fr-BE" sz="1000" dirty="0" smtClean="0"/>
                        <a:t>Catherine</a:t>
                      </a:r>
                    </a:p>
                    <a:p>
                      <a:r>
                        <a:rPr lang="fr-BE" sz="1000" dirty="0" smtClean="0"/>
                        <a:t>Daria </a:t>
                      </a:r>
                      <a:endParaRPr lang="en-GB" sz="10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36738" y="1002621"/>
            <a:ext cx="2384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smtClean="0"/>
              <a:t>Day 1 – October 10</a:t>
            </a:r>
            <a:endParaRPr lang="en-GB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6758486"/>
              </p:ext>
            </p:extLst>
          </p:nvPr>
        </p:nvGraphicFramePr>
        <p:xfrm>
          <a:off x="4427984" y="1344446"/>
          <a:ext cx="4377629" cy="51349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5221"/>
                <a:gridCol w="2232248"/>
                <a:gridCol w="648072"/>
                <a:gridCol w="792088"/>
              </a:tblGrid>
              <a:tr h="319023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Time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Agenda</a:t>
                      </a:r>
                      <a:r>
                        <a:rPr lang="en-GB" sz="1000" baseline="0" dirty="0" smtClean="0"/>
                        <a:t> item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Format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Who</a:t>
                      </a:r>
                      <a:r>
                        <a:rPr lang="fr-BE" sz="1000" dirty="0" smtClean="0"/>
                        <a:t> </a:t>
                      </a:r>
                      <a:endParaRPr lang="en-GB" sz="1000" dirty="0"/>
                    </a:p>
                  </a:txBody>
                  <a:tcPr marL="68580" marR="68580"/>
                </a:tc>
              </a:tr>
              <a:tr h="414482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09.00 - 09.15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Participant walk</a:t>
                      </a:r>
                      <a:r>
                        <a:rPr lang="en-GB" sz="1000" baseline="0" dirty="0" smtClean="0"/>
                        <a:t> in and welcome (recap day 1)</a:t>
                      </a:r>
                      <a:endParaRPr lang="en-GB" sz="100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Plenary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Daria</a:t>
                      </a:r>
                      <a:endParaRPr lang="en-GB" sz="1000" dirty="0"/>
                    </a:p>
                  </a:txBody>
                  <a:tcPr marL="68580" marR="68580"/>
                </a:tc>
              </a:tr>
              <a:tr h="414482"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09.15</a:t>
                      </a:r>
                      <a:r>
                        <a:rPr lang="en-GB" sz="1000" baseline="0" dirty="0" smtClean="0"/>
                        <a:t> 10.30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GB" sz="1000" b="1" dirty="0" smtClean="0">
                          <a:solidFill>
                            <a:srgbClr val="FF0000"/>
                          </a:solidFill>
                        </a:rPr>
                        <a:t>Project</a:t>
                      </a:r>
                      <a:r>
                        <a:rPr lang="en-GB" sz="1000" b="1" baseline="0" dirty="0" smtClean="0">
                          <a:solidFill>
                            <a:srgbClr val="FF0000"/>
                          </a:solidFill>
                        </a:rPr>
                        <a:t> 1 </a:t>
                      </a:r>
                      <a:r>
                        <a:rPr lang="en-GB" sz="1000" b="1" dirty="0" smtClean="0">
                          <a:solidFill>
                            <a:srgbClr val="FF0000"/>
                          </a:solidFill>
                        </a:rPr>
                        <a:t>Business transformation: </a:t>
                      </a:r>
                    </a:p>
                    <a:p>
                      <a:r>
                        <a:rPr lang="en-GB" sz="1000" b="0" baseline="0" dirty="0" smtClean="0">
                          <a:solidFill>
                            <a:schemeClr val="tx1"/>
                          </a:solidFill>
                        </a:rPr>
                        <a:t>Improve our accountability and transparency through result reporting  </a:t>
                      </a:r>
                      <a:endParaRPr lang="en-GB" sz="10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Plenary</a:t>
                      </a:r>
                    </a:p>
                    <a:p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06 NEAR</a:t>
                      </a:r>
                      <a:r>
                        <a:rPr lang="fr-BE" sz="1000" baseline="0" dirty="0" smtClean="0"/>
                        <a:t> FPI </a:t>
                      </a:r>
                      <a:endParaRPr lang="en-GB" sz="1000" dirty="0"/>
                    </a:p>
                  </a:txBody>
                  <a:tcPr marL="68580" marR="68580"/>
                </a:tc>
              </a:tr>
              <a:tr h="341289"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10.30- 11.00</a:t>
                      </a:r>
                      <a:r>
                        <a:rPr lang="fr-BE" sz="1000" baseline="0" dirty="0" smtClean="0"/>
                        <a:t> 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dirty="0" smtClean="0"/>
                        <a:t>Coffee break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/>
                </a:tc>
              </a:tr>
              <a:tr h="265089">
                <a:tc>
                  <a:txBody>
                    <a:bodyPr/>
                    <a:lstStyle/>
                    <a:p>
                      <a:r>
                        <a:rPr lang="en-GB" sz="1000" dirty="0" smtClean="0"/>
                        <a:t>11.00 – 12.45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dirty="0" smtClean="0">
                          <a:solidFill>
                            <a:srgbClr val="FF0000"/>
                          </a:solidFill>
                        </a:rPr>
                        <a:t>Project 1 Business transformation: </a:t>
                      </a:r>
                      <a:r>
                        <a:rPr lang="en-GB" sz="1000" dirty="0" smtClean="0">
                          <a:solidFill>
                            <a:schemeClr val="tx1"/>
                          </a:solidFill>
                        </a:rPr>
                        <a:t>result</a:t>
                      </a:r>
                      <a:r>
                        <a:rPr lang="en-GB" sz="1000" baseline="0" dirty="0" smtClean="0">
                          <a:solidFill>
                            <a:schemeClr val="tx1"/>
                          </a:solidFill>
                        </a:rPr>
                        <a:t> management in 2020 </a:t>
                      </a:r>
                      <a:endParaRPr lang="en-GB" sz="10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fr-BE" sz="1000" dirty="0" smtClean="0"/>
                        <a:t>The </a:t>
                      </a:r>
                      <a:r>
                        <a:rPr lang="fr-BE" sz="1000" dirty="0" err="1" smtClean="0"/>
                        <a:t>current</a:t>
                      </a:r>
                      <a:r>
                        <a:rPr lang="fr-BE" sz="1000" dirty="0" smtClean="0"/>
                        <a:t> </a:t>
                      </a:r>
                      <a:r>
                        <a:rPr lang="fr-BE" sz="1000" dirty="0" err="1" smtClean="0"/>
                        <a:t>ways</a:t>
                      </a:r>
                      <a:r>
                        <a:rPr lang="fr-BE" sz="1000" dirty="0" smtClean="0"/>
                        <a:t> of </a:t>
                      </a:r>
                      <a:r>
                        <a:rPr lang="fr-BE" sz="1000" dirty="0" err="1" smtClean="0"/>
                        <a:t>doing</a:t>
                      </a:r>
                      <a:r>
                        <a:rPr lang="fr-BE" sz="1000" dirty="0" smtClean="0"/>
                        <a:t> </a:t>
                      </a:r>
                      <a:r>
                        <a:rPr lang="fr-BE" sz="1000" dirty="0" err="1" smtClean="0"/>
                        <a:t>result</a:t>
                      </a:r>
                      <a:r>
                        <a:rPr lang="fr-BE" sz="1000" dirty="0" smtClean="0"/>
                        <a:t> management: challenges</a:t>
                      </a:r>
                      <a:r>
                        <a:rPr lang="fr-BE" sz="1000" baseline="0" dirty="0" smtClean="0"/>
                        <a:t> and </a:t>
                      </a:r>
                      <a:r>
                        <a:rPr lang="fr-BE" sz="1000" baseline="0" dirty="0" err="1" smtClean="0"/>
                        <a:t>opportunities</a:t>
                      </a:r>
                      <a:r>
                        <a:rPr lang="fr-BE" sz="1000" baseline="0" dirty="0" smtClean="0"/>
                        <a:t> 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n-GB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benchmarking with other organisations </a:t>
                      </a:r>
                      <a:r>
                        <a:rPr lang="en-GB" sz="10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 EUTF </a:t>
                      </a:r>
                      <a:endParaRPr lang="en-GB" sz="100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Plenary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dirty="0" err="1" smtClean="0"/>
                        <a:t>Dele-gations</a:t>
                      </a:r>
                      <a:r>
                        <a:rPr lang="fr-BE" sz="1000" baseline="0" dirty="0" smtClean="0"/>
                        <a:t> / Mehdi</a:t>
                      </a:r>
                    </a:p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baseline="0" dirty="0" smtClean="0"/>
                        <a:t>EU TF </a:t>
                      </a:r>
                      <a:endParaRPr lang="en-GB" sz="1000" dirty="0" smtClean="0"/>
                    </a:p>
                    <a:p>
                      <a:endParaRPr lang="en-GB" sz="1000" dirty="0"/>
                    </a:p>
                  </a:txBody>
                  <a:tcPr marL="68580" marR="68580"/>
                </a:tc>
              </a:tr>
              <a:tr h="365760"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12.45 –</a:t>
                      </a:r>
                      <a:r>
                        <a:rPr lang="en-GB" sz="1000" baseline="0" dirty="0" smtClean="0"/>
                        <a:t> 14.15</a:t>
                      </a:r>
                      <a:endParaRPr lang="en-GB" sz="1000" dirty="0" smtClean="0"/>
                    </a:p>
                    <a:p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 smtClean="0"/>
                        <a:t>Lunch</a:t>
                      </a:r>
                      <a:r>
                        <a:rPr lang="en-GB" sz="1000" b="0" baseline="0" dirty="0" smtClean="0"/>
                        <a:t> time</a:t>
                      </a:r>
                      <a:endParaRPr lang="en-GB" sz="1000" b="0" dirty="0" smtClean="0"/>
                    </a:p>
                    <a:p>
                      <a:pPr marL="0" algn="l" defTabSz="1125472" rtl="0" eaLnBrk="1" latinLnBrk="0" hangingPunct="1"/>
                      <a:endParaRPr lang="en-GB" sz="10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/>
                </a:tc>
              </a:tr>
              <a:tr h="402329"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14.15 –</a:t>
                      </a:r>
                      <a:r>
                        <a:rPr lang="en-GB" sz="1000" baseline="0" dirty="0" smtClean="0"/>
                        <a:t> 15.30</a:t>
                      </a:r>
                      <a:endParaRPr lang="en-GB" sz="1000" dirty="0" smtClean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b="1" i="1" dirty="0" smtClean="0">
                          <a:solidFill>
                            <a:srgbClr val="FF0000"/>
                          </a:solidFill>
                        </a:rPr>
                        <a:t>Project 1 </a:t>
                      </a:r>
                      <a:r>
                        <a:rPr lang="fr-BE" sz="1000" b="1" i="1" dirty="0" err="1" smtClean="0">
                          <a:solidFill>
                            <a:srgbClr val="FF0000"/>
                          </a:solidFill>
                        </a:rPr>
                        <a:t>result</a:t>
                      </a:r>
                      <a:r>
                        <a:rPr lang="fr-BE" sz="1000" b="1" i="1" baseline="0" dirty="0" smtClean="0">
                          <a:solidFill>
                            <a:srgbClr val="FF0000"/>
                          </a:solidFill>
                        </a:rPr>
                        <a:t> management </a:t>
                      </a:r>
                      <a:endParaRPr lang="en-GB" sz="1000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BE" sz="1000" dirty="0" err="1" smtClean="0"/>
                        <a:t>Plenary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Giuliano</a:t>
                      </a:r>
                      <a:endParaRPr lang="en-GB" sz="1000" dirty="0"/>
                    </a:p>
                  </a:txBody>
                  <a:tcPr marL="68580" marR="68580"/>
                </a:tc>
              </a:tr>
              <a:tr h="374996"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15.30 – 16.00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Coffee break</a:t>
                      </a:r>
                    </a:p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i="1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GB" sz="1000" dirty="0"/>
                    </a:p>
                  </a:txBody>
                  <a:tcPr marL="68580" marR="68580"/>
                </a:tc>
              </a:tr>
              <a:tr h="493914"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16.00 – 17.30</a:t>
                      </a:r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Recap </a:t>
                      </a:r>
                      <a:r>
                        <a:rPr lang="en-GB" sz="1000" b="0" dirty="0" smtClean="0">
                          <a:solidFill>
                            <a:srgbClr val="000000"/>
                          </a:solidFill>
                        </a:rPr>
                        <a:t>+ updated </a:t>
                      </a:r>
                      <a:r>
                        <a:rPr lang="en-GB" sz="1000" b="1" dirty="0" smtClean="0">
                          <a:solidFill>
                            <a:srgbClr val="FF0000"/>
                          </a:solidFill>
                        </a:rPr>
                        <a:t>Vision 2020 </a:t>
                      </a:r>
                    </a:p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BE" sz="10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Conclusions</a:t>
                      </a:r>
                      <a:endParaRPr lang="en-GB" sz="10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marL="0" marR="0" indent="0" algn="l" defTabSz="112547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 smtClean="0"/>
                        <a:t>Plenary</a:t>
                      </a:r>
                    </a:p>
                    <a:p>
                      <a:endParaRPr lang="en-GB" sz="10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fr-BE" sz="1000" dirty="0" smtClean="0"/>
                        <a:t>Ms Jager</a:t>
                      </a:r>
                    </a:p>
                    <a:p>
                      <a:r>
                        <a:rPr lang="fr-BE" sz="1000" dirty="0" smtClean="0"/>
                        <a:t>Denis</a:t>
                      </a:r>
                      <a:endParaRPr lang="en-GB" sz="1000" dirty="0"/>
                    </a:p>
                  </a:txBody>
                  <a:tcPr marL="68580" marR="68580"/>
                </a:tc>
              </a:tr>
            </a:tbl>
          </a:graphicData>
        </a:graphic>
      </p:graphicFrame>
      <p:sp>
        <p:nvSpPr>
          <p:cNvPr id="61" name="TextBox 60"/>
          <p:cNvSpPr txBox="1"/>
          <p:nvPr/>
        </p:nvSpPr>
        <p:spPr>
          <a:xfrm>
            <a:off x="5681662" y="787178"/>
            <a:ext cx="2173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1400" b="1" dirty="0" smtClean="0"/>
          </a:p>
          <a:p>
            <a:pPr algn="ctr"/>
            <a:r>
              <a:rPr lang="en-GB" sz="1400" b="1" dirty="0" smtClean="0"/>
              <a:t>Day 2 – October 11 </a:t>
            </a:r>
            <a:endParaRPr lang="en-GB" sz="1400" b="1" dirty="0"/>
          </a:p>
        </p:txBody>
      </p:sp>
      <p:sp>
        <p:nvSpPr>
          <p:cNvPr id="75" name="TextBox 74"/>
          <p:cNvSpPr txBox="1"/>
          <p:nvPr/>
        </p:nvSpPr>
        <p:spPr>
          <a:xfrm rot="19522893">
            <a:off x="119400" y="466703"/>
            <a:ext cx="1053436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800" b="1" dirty="0" smtClean="0"/>
              <a:t>DRAFT</a:t>
            </a:r>
            <a:endParaRPr lang="en-GB" sz="1800" b="1" dirty="0"/>
          </a:p>
        </p:txBody>
      </p:sp>
      <p:sp>
        <p:nvSpPr>
          <p:cNvPr id="76" name="Title 1"/>
          <p:cNvSpPr txBox="1">
            <a:spLocks/>
          </p:cNvSpPr>
          <p:nvPr/>
        </p:nvSpPr>
        <p:spPr bwMode="auto">
          <a:xfrm>
            <a:off x="971600" y="105352"/>
            <a:ext cx="3456384" cy="70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542" tIns="56271" rIns="112542" bIns="56271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buClrTx/>
              <a:buSzTx/>
            </a:pPr>
            <a:r>
              <a:rPr lang="en-US" altLang="en-US" sz="2000" dirty="0" smtClean="0">
                <a:solidFill>
                  <a:srgbClr val="FFFFFF"/>
                </a:solidFill>
                <a:latin typeface="Calibri Light" panose="020F0302020204030204" pitchFamily="34" charset="0"/>
                <a:sym typeface="Gill Sans" charset="0"/>
              </a:rPr>
              <a:t>Workshop 10-12 </a:t>
            </a:r>
            <a:r>
              <a:rPr lang="en-US" altLang="en-US" sz="2000" dirty="0">
                <a:solidFill>
                  <a:srgbClr val="FFFFFF"/>
                </a:solidFill>
                <a:latin typeface="Calibri Light" panose="020F0302020204030204" pitchFamily="34" charset="0"/>
                <a:sym typeface="Gill Sans" charset="0"/>
              </a:rPr>
              <a:t>O</a:t>
            </a:r>
            <a:r>
              <a:rPr lang="en-US" altLang="en-US" sz="2000" dirty="0" smtClean="0">
                <a:solidFill>
                  <a:srgbClr val="FFFFFF"/>
                </a:solidFill>
                <a:latin typeface="Calibri Light" panose="020F0302020204030204" pitchFamily="34" charset="0"/>
                <a:sym typeface="Gill Sans" charset="0"/>
              </a:rPr>
              <a:t>ctober 2016 Agenda</a:t>
            </a:r>
            <a:endParaRPr lang="en-US" altLang="en-US" sz="2000" dirty="0">
              <a:solidFill>
                <a:srgbClr val="FFFFFF"/>
              </a:solidFill>
              <a:latin typeface="Calibri Light" panose="020F030202020403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24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60" y="1268761"/>
            <a:ext cx="8229600" cy="720080"/>
          </a:xfrm>
        </p:spPr>
        <p:txBody>
          <a:bodyPr/>
          <a:lstStyle/>
          <a:p>
            <a:r>
              <a:rPr lang="en-GB" sz="2400" noProof="0" dirty="0" smtClean="0"/>
              <a:t>Participants</a:t>
            </a:r>
            <a:endParaRPr lang="en-GB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96" y="2060848"/>
            <a:ext cx="8712968" cy="4032448"/>
          </a:xfrm>
          <a:solidFill>
            <a:schemeClr val="bg1"/>
          </a:solidFill>
        </p:spPr>
        <p:txBody>
          <a:bodyPr/>
          <a:lstStyle/>
          <a:p>
            <a:pPr>
              <a:buClrTx/>
              <a:buFont typeface="Wingdings" pitchFamily="2" charset="2"/>
              <a:buChar char="ü"/>
            </a:pPr>
            <a:r>
              <a:rPr lang="fr-BE" b="1" dirty="0" smtClean="0">
                <a:latin typeface="Georgia" panose="02040502050405020303" pitchFamily="18" charset="0"/>
              </a:rPr>
              <a:t>EU </a:t>
            </a:r>
            <a:r>
              <a:rPr lang="fr-BE" b="1" dirty="0" err="1">
                <a:latin typeface="Georgia" panose="02040502050405020303" pitchFamily="18" charset="0"/>
              </a:rPr>
              <a:t>D</a:t>
            </a:r>
            <a:r>
              <a:rPr lang="fr-BE" b="1" dirty="0" err="1" smtClean="0">
                <a:latin typeface="Georgia" panose="02040502050405020303" pitchFamily="18" charset="0"/>
              </a:rPr>
              <a:t>elegations</a:t>
            </a:r>
            <a:endParaRPr lang="en-GB" b="1" dirty="0" smtClean="0">
              <a:latin typeface="Georgia" panose="02040502050405020303" pitchFamily="18" charset="0"/>
            </a:endParaRPr>
          </a:p>
          <a:p>
            <a:pPr lvl="1">
              <a:buClrTx/>
              <a:buFont typeface="Wingdings" pitchFamily="2" charset="2"/>
              <a:buChar char="ü"/>
            </a:pPr>
            <a:r>
              <a:rPr lang="fr-BE" b="0" dirty="0" smtClean="0">
                <a:latin typeface="Georgia" panose="02040502050405020303" pitchFamily="18" charset="0"/>
              </a:rPr>
              <a:t>17 participants (10 </a:t>
            </a:r>
            <a:r>
              <a:rPr lang="fr-BE" b="0" dirty="0" err="1">
                <a:latin typeface="Georgia" panose="02040502050405020303" pitchFamily="18" charset="0"/>
              </a:rPr>
              <a:t>O</a:t>
            </a:r>
            <a:r>
              <a:rPr lang="fr-BE" b="0" dirty="0" err="1" smtClean="0">
                <a:latin typeface="Georgia" panose="02040502050405020303" pitchFamily="18" charset="0"/>
              </a:rPr>
              <a:t>ps</a:t>
            </a:r>
            <a:r>
              <a:rPr lang="fr-BE" b="0" dirty="0" smtClean="0">
                <a:latin typeface="Georgia" panose="02040502050405020303" pitchFamily="18" charset="0"/>
              </a:rPr>
              <a:t> + 7 FCA; 7 DEVCO, 10 NEAR)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fr-BE" b="0" dirty="0" err="1" smtClean="0">
                <a:latin typeface="Georgia" panose="02040502050405020303" pitchFamily="18" charset="0"/>
              </a:rPr>
              <a:t>Brazil</a:t>
            </a:r>
            <a:r>
              <a:rPr lang="fr-BE" b="0" dirty="0" smtClean="0">
                <a:latin typeface="Georgia" panose="02040502050405020303" pitchFamily="18" charset="0"/>
              </a:rPr>
              <a:t>, Afghanistan, Malawi, </a:t>
            </a:r>
            <a:r>
              <a:rPr lang="fr-BE" b="0" dirty="0" err="1" smtClean="0">
                <a:latin typeface="Georgia" panose="02040502050405020303" pitchFamily="18" charset="0"/>
              </a:rPr>
              <a:t>Peru</a:t>
            </a:r>
            <a:r>
              <a:rPr lang="fr-BE" b="0" dirty="0" smtClean="0">
                <a:latin typeface="Georgia" panose="02040502050405020303" pitchFamily="18" charset="0"/>
              </a:rPr>
              <a:t>, </a:t>
            </a:r>
            <a:r>
              <a:rPr lang="fr-BE" b="0" dirty="0" err="1" smtClean="0">
                <a:latin typeface="Georgia" panose="02040502050405020303" pitchFamily="18" charset="0"/>
              </a:rPr>
              <a:t>Ethiopia</a:t>
            </a:r>
            <a:r>
              <a:rPr lang="fr-BE" b="0" dirty="0" smtClean="0">
                <a:latin typeface="Georgia" panose="02040502050405020303" pitchFamily="18" charset="0"/>
              </a:rPr>
              <a:t>, Pakistan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fr-BE" b="0" dirty="0" err="1" smtClean="0">
                <a:latin typeface="Georgia" panose="02040502050405020303" pitchFamily="18" charset="0"/>
              </a:rPr>
              <a:t>Bosnia</a:t>
            </a:r>
            <a:r>
              <a:rPr lang="fr-BE" b="0" dirty="0" smtClean="0">
                <a:latin typeface="Georgia" panose="02040502050405020303" pitchFamily="18" charset="0"/>
              </a:rPr>
              <a:t>, Ukraine, </a:t>
            </a:r>
            <a:r>
              <a:rPr lang="fr-BE" b="0" dirty="0" err="1" smtClean="0">
                <a:latin typeface="Georgia" panose="02040502050405020303" pitchFamily="18" charset="0"/>
              </a:rPr>
              <a:t>Morocco</a:t>
            </a:r>
            <a:r>
              <a:rPr lang="fr-BE" b="0" dirty="0" smtClean="0">
                <a:latin typeface="Georgia" panose="02040502050405020303" pitchFamily="18" charset="0"/>
              </a:rPr>
              <a:t>, </a:t>
            </a:r>
            <a:r>
              <a:rPr lang="fr-BE" b="0" dirty="0">
                <a:latin typeface="Georgia" panose="02040502050405020303" pitchFamily="18" charset="0"/>
              </a:rPr>
              <a:t>G</a:t>
            </a:r>
            <a:r>
              <a:rPr lang="fr-BE" b="0" dirty="0" smtClean="0">
                <a:latin typeface="Georgia" panose="02040502050405020303" pitchFamily="18" charset="0"/>
              </a:rPr>
              <a:t>eorgia, </a:t>
            </a:r>
            <a:r>
              <a:rPr lang="fr-BE" b="0" dirty="0" err="1" smtClean="0">
                <a:latin typeface="Georgia" panose="02040502050405020303" pitchFamily="18" charset="0"/>
              </a:rPr>
              <a:t>Turkey</a:t>
            </a:r>
            <a:endParaRPr lang="en-GB" b="0" dirty="0">
              <a:latin typeface="Georgia" panose="02040502050405020303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fr-BE" b="1" dirty="0" smtClean="0">
                <a:latin typeface="Georgia" panose="02040502050405020303" pitchFamily="18" charset="0"/>
              </a:rPr>
              <a:t>HQ</a:t>
            </a:r>
            <a:endParaRPr lang="en-GB" b="1" dirty="0">
              <a:latin typeface="Georgia" panose="02040502050405020303" pitchFamily="18" charset="0"/>
            </a:endParaRPr>
          </a:p>
          <a:p>
            <a:pPr lvl="1">
              <a:buClrTx/>
              <a:buFont typeface="Wingdings" pitchFamily="2" charset="2"/>
              <a:buChar char="ü"/>
            </a:pPr>
            <a:r>
              <a:rPr lang="fr-BE" b="0" dirty="0" smtClean="0">
                <a:latin typeface="Georgia" panose="02040502050405020303" pitchFamily="18" charset="0"/>
              </a:rPr>
              <a:t>Max 5 participants (FPI, NEAR, DEVCO 06)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fr-BE" b="0" u="sng" dirty="0" smtClean="0">
                <a:latin typeface="Georgia" panose="02040502050405020303" pitchFamily="18" charset="0"/>
              </a:rPr>
              <a:t>Joint </a:t>
            </a:r>
            <a:r>
              <a:rPr lang="fr-BE" b="0" u="sng" dirty="0" err="1" smtClean="0">
                <a:latin typeface="Georgia" panose="02040502050405020303" pitchFamily="18" charset="0"/>
              </a:rPr>
              <a:t>recap</a:t>
            </a:r>
            <a:r>
              <a:rPr lang="fr-BE" b="0" u="sng" dirty="0" smtClean="0">
                <a:latin typeface="Georgia" panose="02040502050405020303" pitchFamily="18" charset="0"/>
              </a:rPr>
              <a:t> meeting </a:t>
            </a:r>
            <a:r>
              <a:rPr lang="fr-BE" b="0" u="sng" dirty="0" err="1" smtClean="0">
                <a:latin typeface="Georgia" panose="02040502050405020303" pitchFamily="18" charset="0"/>
              </a:rPr>
              <a:t>with</a:t>
            </a:r>
            <a:r>
              <a:rPr lang="fr-BE" b="0" u="sng" dirty="0" smtClean="0">
                <a:latin typeface="Georgia" panose="02040502050405020303" pitchFamily="18" charset="0"/>
              </a:rPr>
              <a:t> the all PUC on Tuesday 11 </a:t>
            </a:r>
            <a:r>
              <a:rPr lang="fr-BE" b="0" u="sng" dirty="0" err="1" smtClean="0">
                <a:latin typeface="Georgia" panose="02040502050405020303" pitchFamily="18" charset="0"/>
              </a:rPr>
              <a:t>at</a:t>
            </a:r>
            <a:r>
              <a:rPr lang="fr-BE" b="0" u="sng" dirty="0" smtClean="0">
                <a:latin typeface="Georgia" panose="02040502050405020303" pitchFamily="18" charset="0"/>
              </a:rPr>
              <a:t> 16.00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fr-BE" b="0" dirty="0" err="1" smtClean="0">
                <a:latin typeface="Georgia" panose="02040502050405020303" pitchFamily="18" charset="0"/>
              </a:rPr>
              <a:t>Opening</a:t>
            </a:r>
            <a:r>
              <a:rPr lang="fr-BE" b="0" dirty="0" smtClean="0">
                <a:latin typeface="Georgia" panose="02040502050405020303" pitchFamily="18" charset="0"/>
              </a:rPr>
              <a:t> and </a:t>
            </a:r>
            <a:r>
              <a:rPr lang="fr-BE" b="0" dirty="0" err="1" smtClean="0">
                <a:latin typeface="Georgia" panose="02040502050405020303" pitchFamily="18" charset="0"/>
              </a:rPr>
              <a:t>recap</a:t>
            </a:r>
            <a:r>
              <a:rPr lang="fr-BE" b="0" dirty="0" smtClean="0">
                <a:latin typeface="Georgia" panose="02040502050405020303" pitchFamily="18" charset="0"/>
              </a:rPr>
              <a:t> sessions </a:t>
            </a:r>
            <a:r>
              <a:rPr lang="fr-BE" b="0" dirty="0" err="1" smtClean="0">
                <a:latin typeface="Georgia" panose="02040502050405020303" pitchFamily="18" charset="0"/>
              </a:rPr>
              <a:t>with</a:t>
            </a:r>
            <a:r>
              <a:rPr lang="fr-BE" b="0" dirty="0" smtClean="0">
                <a:latin typeface="Georgia" panose="02040502050405020303" pitchFamily="18" charset="0"/>
              </a:rPr>
              <a:t> senior managers</a:t>
            </a:r>
            <a:endParaRPr lang="en-GB" b="0" dirty="0">
              <a:latin typeface="Georgia" panose="02040502050405020303" pitchFamily="18" charset="0"/>
            </a:endParaRPr>
          </a:p>
          <a:p>
            <a:pPr lvl="1">
              <a:buClrTx/>
              <a:buFont typeface="Wingdings" pitchFamily="2" charset="2"/>
              <a:buChar char="ü"/>
            </a:pPr>
            <a:endParaRPr lang="en-GB" b="0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4427984" y="6597352"/>
            <a:ext cx="26139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57158" y="428604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357158" y="91275"/>
            <a:ext cx="3456384" cy="709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12542" tIns="56271" rIns="112542" bIns="56271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buClrTx/>
              <a:buSzTx/>
            </a:pPr>
            <a:r>
              <a:rPr lang="en-US" altLang="en-US" sz="2400" dirty="0" smtClean="0">
                <a:solidFill>
                  <a:srgbClr val="FFFFFF"/>
                </a:solidFill>
                <a:latin typeface="Calibri Light" panose="020F0302020204030204" pitchFamily="34" charset="0"/>
                <a:sym typeface="Gill Sans" charset="0"/>
              </a:rPr>
              <a:t>Workshop </a:t>
            </a:r>
          </a:p>
          <a:p>
            <a:pPr algn="ctr">
              <a:buClrTx/>
              <a:buSzTx/>
            </a:pPr>
            <a:r>
              <a:rPr lang="en-US" altLang="en-US" sz="2400" dirty="0" smtClean="0">
                <a:solidFill>
                  <a:srgbClr val="FFFFFF"/>
                </a:solidFill>
                <a:latin typeface="Calibri Light" panose="020F0302020204030204" pitchFamily="34" charset="0"/>
                <a:sym typeface="Gill Sans" charset="0"/>
              </a:rPr>
              <a:t>10-12 </a:t>
            </a:r>
            <a:r>
              <a:rPr lang="en-US" altLang="en-US" sz="2400" dirty="0">
                <a:solidFill>
                  <a:srgbClr val="FFFFFF"/>
                </a:solidFill>
                <a:latin typeface="Calibri Light" panose="020F0302020204030204" pitchFamily="34" charset="0"/>
                <a:sym typeface="Gill Sans" charset="0"/>
              </a:rPr>
              <a:t>O</a:t>
            </a:r>
            <a:r>
              <a:rPr lang="en-US" altLang="en-US" sz="2400" dirty="0" smtClean="0">
                <a:solidFill>
                  <a:srgbClr val="FFFFFF"/>
                </a:solidFill>
                <a:latin typeface="Calibri Light" panose="020F0302020204030204" pitchFamily="34" charset="0"/>
                <a:sym typeface="Gill Sans" charset="0"/>
              </a:rPr>
              <a:t>ctober 2016</a:t>
            </a:r>
            <a:endParaRPr lang="en-US" altLang="en-US" sz="2400" dirty="0">
              <a:solidFill>
                <a:srgbClr val="FFFFFF"/>
              </a:solidFill>
              <a:latin typeface="Calibri Light" panose="020F030202020403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451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" name="Object 2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5748876"/>
              </p:ext>
            </p:extLst>
          </p:nvPr>
        </p:nvGraphicFramePr>
        <p:xfrm>
          <a:off x="858442" y="1590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think-cell Slide" r:id="rId5" imgW="216" imgH="216" progId="TCLayout.ActiveDocument.1">
                  <p:embed/>
                </p:oleObj>
              </mc:Choice>
              <mc:Fallback>
                <p:oleObj name="think-cell Slide" r:id="rId5" imgW="216" imgH="2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8442" y="1590"/>
                        <a:ext cx="1190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5830" y="134055"/>
            <a:ext cx="5034964" cy="812530"/>
          </a:xfrm>
        </p:spPr>
        <p:txBody>
          <a:bodyPr/>
          <a:lstStyle/>
          <a:p>
            <a:r>
              <a:rPr lang="en-US" sz="2000" dirty="0" smtClean="0">
                <a:solidFill>
                  <a:schemeClr val="bg1"/>
                </a:solidFill>
              </a:rPr>
              <a:t>Approach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 rot="19459024">
            <a:off x="-112107" y="1316207"/>
            <a:ext cx="18870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2020 Vision</a:t>
            </a:r>
          </a:p>
        </p:txBody>
      </p:sp>
      <p:sp>
        <p:nvSpPr>
          <p:cNvPr id="31" name="Rectangle 30"/>
          <p:cNvSpPr/>
          <p:nvPr/>
        </p:nvSpPr>
        <p:spPr>
          <a:xfrm>
            <a:off x="837361" y="5339771"/>
            <a:ext cx="7053579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529B"/>
                </a:solidFill>
              </a:rPr>
              <a:t>Iteratively defining</a:t>
            </a:r>
          </a:p>
          <a:p>
            <a:pPr algn="ctr">
              <a:spcBef>
                <a:spcPts val="500"/>
              </a:spcBef>
            </a:pPr>
            <a:r>
              <a:rPr lang="en-US" sz="2000" b="1" dirty="0"/>
              <a:t>A Digital Workplace on an Ecosystem Platform</a:t>
            </a:r>
          </a:p>
          <a:p>
            <a:pPr algn="ctr">
              <a:spcBef>
                <a:spcPts val="500"/>
              </a:spcBef>
            </a:pPr>
            <a:r>
              <a:rPr lang="en-US" sz="2000" b="1" dirty="0"/>
              <a:t>New business processes and global change management</a:t>
            </a:r>
            <a:endParaRPr lang="en-US" sz="1200" dirty="0"/>
          </a:p>
        </p:txBody>
      </p:sp>
      <p:sp>
        <p:nvSpPr>
          <p:cNvPr id="32" name="Rectangle 31"/>
          <p:cNvSpPr/>
          <p:nvPr/>
        </p:nvSpPr>
        <p:spPr>
          <a:xfrm>
            <a:off x="6084169" y="1979824"/>
            <a:ext cx="2774081" cy="2195473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b="1" u="sng" dirty="0">
                <a:solidFill>
                  <a:srgbClr val="00529B"/>
                </a:solidFill>
              </a:rPr>
              <a:t>People centric </a:t>
            </a:r>
            <a:r>
              <a:rPr lang="en-US" b="1" dirty="0">
                <a:solidFill>
                  <a:srgbClr val="00529B"/>
                </a:solidFill>
              </a:rPr>
              <a:t>design - </a:t>
            </a:r>
            <a:r>
              <a:rPr lang="en-US" b="1" dirty="0" err="1">
                <a:solidFill>
                  <a:srgbClr val="00529B"/>
                </a:solidFill>
              </a:rPr>
              <a:t>Behavioural</a:t>
            </a:r>
            <a:r>
              <a:rPr lang="en-US" b="1" dirty="0">
                <a:solidFill>
                  <a:srgbClr val="00529B"/>
                </a:solidFill>
              </a:rPr>
              <a:t> analysis and User Experience with graphical </a:t>
            </a:r>
            <a:r>
              <a:rPr lang="en-US" b="1" dirty="0" smtClean="0">
                <a:solidFill>
                  <a:srgbClr val="00529B"/>
                </a:solidFill>
              </a:rPr>
              <a:t>designer </a:t>
            </a:r>
            <a:r>
              <a:rPr lang="en-US" b="1" dirty="0">
                <a:solidFill>
                  <a:srgbClr val="00529B"/>
                </a:solidFill>
              </a:rPr>
              <a:t>and UX 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529B"/>
                </a:solidFill>
              </a:rPr>
              <a:t>Taste-testing with worldwide people with roles of the personas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>
                <a:solidFill>
                  <a:srgbClr val="00529B"/>
                </a:solidFill>
              </a:rPr>
              <a:t>Enterprise architecture principles for UX, </a:t>
            </a:r>
            <a:r>
              <a:rPr lang="en-US" b="1" dirty="0" err="1">
                <a:solidFill>
                  <a:srgbClr val="00529B"/>
                </a:solidFill>
              </a:rPr>
              <a:t>personalisation</a:t>
            </a:r>
            <a:r>
              <a:rPr lang="en-US" b="1" dirty="0">
                <a:solidFill>
                  <a:srgbClr val="00529B"/>
                </a:solidFill>
              </a:rPr>
              <a:t>, etc.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00401" y="1492564"/>
            <a:ext cx="2648843" cy="384720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</a:rPr>
              <a:t>2020 Digitally-enabled Business Scenarios</a:t>
            </a:r>
          </a:p>
          <a:p>
            <a:r>
              <a:rPr lang="en-US" b="1" i="1" dirty="0"/>
              <a:t>3 days in the life of …</a:t>
            </a:r>
          </a:p>
          <a:p>
            <a:r>
              <a:rPr lang="en-US" b="1" i="1" dirty="0"/>
              <a:t>An operational manager</a:t>
            </a:r>
          </a:p>
          <a:p>
            <a:pPr marL="625475" indent="-169863">
              <a:buFont typeface="Wingdings" panose="05000000000000000000" pitchFamily="2" charset="2"/>
              <a:buChar char="§"/>
            </a:pPr>
            <a:r>
              <a:rPr lang="en-US" sz="1400" i="1" dirty="0"/>
              <a:t>Day1: in the office</a:t>
            </a:r>
          </a:p>
          <a:p>
            <a:pPr marL="625475" indent="-169863">
              <a:buFont typeface="Wingdings" panose="05000000000000000000" pitchFamily="2" charset="2"/>
              <a:buChar char="§"/>
            </a:pPr>
            <a:r>
              <a:rPr lang="en-US" sz="1400" i="1" dirty="0"/>
              <a:t>Day 2: in the office and </a:t>
            </a:r>
            <a:r>
              <a:rPr lang="en-US" sz="1400" i="1" dirty="0" smtClean="0"/>
              <a:t>at </a:t>
            </a:r>
            <a:r>
              <a:rPr lang="en-US" sz="1400" i="1" dirty="0"/>
              <a:t>a ministry </a:t>
            </a:r>
          </a:p>
          <a:p>
            <a:pPr marL="625475" indent="-169863">
              <a:buFont typeface="Wingdings" panose="05000000000000000000" pitchFamily="2" charset="2"/>
              <a:buChar char="§"/>
            </a:pPr>
            <a:r>
              <a:rPr lang="en-US" sz="1400" i="1" dirty="0"/>
              <a:t>Day 3: </a:t>
            </a:r>
            <a:r>
              <a:rPr lang="en-US" sz="1400" i="1" dirty="0" smtClean="0"/>
              <a:t>site visit</a:t>
            </a:r>
            <a:endParaRPr lang="en-US" sz="1400" i="1" dirty="0"/>
          </a:p>
          <a:p>
            <a:pPr marL="625475" indent="-169863">
              <a:buFont typeface="Wingdings" panose="05000000000000000000" pitchFamily="2" charset="2"/>
              <a:buChar char="§"/>
            </a:pPr>
            <a:r>
              <a:rPr lang="en-US" sz="1400" i="1" dirty="0"/>
              <a:t>A set of </a:t>
            </a:r>
            <a:r>
              <a:rPr lang="en-US" sz="1400" i="1" dirty="0" smtClean="0"/>
              <a:t>emergencies </a:t>
            </a:r>
            <a:r>
              <a:rPr lang="en-US" sz="1400" i="1" dirty="0"/>
              <a:t>… </a:t>
            </a:r>
          </a:p>
          <a:p>
            <a:pPr marL="625475" indent="-169863">
              <a:buFont typeface="Wingdings" panose="05000000000000000000" pitchFamily="2" charset="2"/>
              <a:buChar char="§"/>
            </a:pPr>
            <a:r>
              <a:rPr lang="en-US" sz="1400" i="1" dirty="0"/>
              <a:t>Collaborative work with the other personas for problem-solving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51521" y="2200264"/>
            <a:ext cx="2728012" cy="2616101"/>
          </a:xfrm>
          <a:prstGeom prst="rect">
            <a:avLst/>
          </a:prstGeom>
          <a:solidFill>
            <a:srgbClr val="C5E0B4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 set of personas</a:t>
            </a:r>
            <a:endParaRPr lang="en-US" dirty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EC staff and </a:t>
            </a:r>
            <a:r>
              <a:rPr lang="en-US" dirty="0" smtClean="0"/>
              <a:t>externals: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Operational manager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Financial manager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HoC</a:t>
            </a:r>
            <a:r>
              <a:rPr lang="en-US" dirty="0" smtClean="0"/>
              <a:t>/</a:t>
            </a:r>
            <a:r>
              <a:rPr lang="en-US" dirty="0" err="1" smtClean="0"/>
              <a:t>HoU</a:t>
            </a:r>
            <a:r>
              <a:rPr lang="en-US" dirty="0" smtClean="0"/>
              <a:t>/</a:t>
            </a:r>
            <a:r>
              <a:rPr lang="en-US" dirty="0" err="1" smtClean="0"/>
              <a:t>HoS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Director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implementing partner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err="1" smtClean="0"/>
              <a:t>etc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Higher productivity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Larger portfolio of project and programmes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For the workshop: RESULT </a:t>
            </a:r>
            <a:r>
              <a:rPr lang="en-US" dirty="0"/>
              <a:t>focused work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7"/>
          <a:srcRect l="9512" r="13139"/>
          <a:stretch/>
        </p:blipFill>
        <p:spPr>
          <a:xfrm>
            <a:off x="6516217" y="54968"/>
            <a:ext cx="1683425" cy="1696331"/>
          </a:xfrm>
          <a:prstGeom prst="rect">
            <a:avLst/>
          </a:prstGeom>
        </p:spPr>
      </p:pic>
      <p:sp>
        <p:nvSpPr>
          <p:cNvPr id="36" name="Freeform 21"/>
          <p:cNvSpPr>
            <a:spLocks noEditPoints="1"/>
          </p:cNvSpPr>
          <p:nvPr/>
        </p:nvSpPr>
        <p:spPr bwMode="auto">
          <a:xfrm>
            <a:off x="1714500" y="1143001"/>
            <a:ext cx="184440" cy="220861"/>
          </a:xfrm>
          <a:custGeom>
            <a:avLst/>
            <a:gdLst/>
            <a:ahLst/>
            <a:cxnLst>
              <a:cxn ang="0">
                <a:pos x="57" y="112"/>
              </a:cxn>
              <a:cxn ang="0">
                <a:pos x="45" y="121"/>
              </a:cxn>
              <a:cxn ang="0">
                <a:pos x="1" y="200"/>
              </a:cxn>
              <a:cxn ang="0">
                <a:pos x="71" y="200"/>
              </a:cxn>
              <a:cxn ang="0">
                <a:pos x="57" y="112"/>
              </a:cxn>
              <a:cxn ang="0">
                <a:pos x="117" y="72"/>
              </a:cxn>
              <a:cxn ang="0">
                <a:pos x="125" y="62"/>
              </a:cxn>
              <a:cxn ang="0">
                <a:pos x="124" y="49"/>
              </a:cxn>
              <a:cxn ang="0">
                <a:pos x="83" y="0"/>
              </a:cxn>
              <a:cxn ang="0">
                <a:pos x="43" y="49"/>
              </a:cxn>
              <a:cxn ang="0">
                <a:pos x="42" y="62"/>
              </a:cxn>
              <a:cxn ang="0">
                <a:pos x="50" y="72"/>
              </a:cxn>
              <a:cxn ang="0">
                <a:pos x="83" y="104"/>
              </a:cxn>
              <a:cxn ang="0">
                <a:pos x="117" y="72"/>
              </a:cxn>
              <a:cxn ang="0">
                <a:pos x="166" y="200"/>
              </a:cxn>
              <a:cxn ang="0">
                <a:pos x="122" y="121"/>
              </a:cxn>
              <a:cxn ang="0">
                <a:pos x="110" y="112"/>
              </a:cxn>
              <a:cxn ang="0">
                <a:pos x="96" y="200"/>
              </a:cxn>
              <a:cxn ang="0">
                <a:pos x="166" y="200"/>
              </a:cxn>
              <a:cxn ang="0">
                <a:pos x="92" y="138"/>
              </a:cxn>
              <a:cxn ang="0">
                <a:pos x="90" y="200"/>
              </a:cxn>
              <a:cxn ang="0">
                <a:pos x="77" y="200"/>
              </a:cxn>
              <a:cxn ang="0">
                <a:pos x="75" y="138"/>
              </a:cxn>
              <a:cxn ang="0">
                <a:pos x="92" y="138"/>
              </a:cxn>
              <a:cxn ang="0">
                <a:pos x="75" y="134"/>
              </a:cxn>
              <a:cxn ang="0">
                <a:pos x="71" y="122"/>
              </a:cxn>
              <a:cxn ang="0">
                <a:pos x="83" y="113"/>
              </a:cxn>
              <a:cxn ang="0">
                <a:pos x="96" y="122"/>
              </a:cxn>
              <a:cxn ang="0">
                <a:pos x="91" y="134"/>
              </a:cxn>
              <a:cxn ang="0">
                <a:pos x="75" y="134"/>
              </a:cxn>
            </a:cxnLst>
            <a:rect l="0" t="0" r="r" b="b"/>
            <a:pathLst>
              <a:path w="167" h="200">
                <a:moveTo>
                  <a:pt x="57" y="112"/>
                </a:moveTo>
                <a:cubicBezTo>
                  <a:pt x="53" y="114"/>
                  <a:pt x="49" y="117"/>
                  <a:pt x="45" y="121"/>
                </a:cubicBezTo>
                <a:cubicBezTo>
                  <a:pt x="0" y="131"/>
                  <a:pt x="1" y="162"/>
                  <a:pt x="1" y="200"/>
                </a:cubicBezTo>
                <a:cubicBezTo>
                  <a:pt x="71" y="200"/>
                  <a:pt x="71" y="200"/>
                  <a:pt x="71" y="200"/>
                </a:cubicBezTo>
                <a:cubicBezTo>
                  <a:pt x="63" y="171"/>
                  <a:pt x="59" y="140"/>
                  <a:pt x="57" y="112"/>
                </a:cubicBezTo>
                <a:close/>
                <a:moveTo>
                  <a:pt x="117" y="72"/>
                </a:moveTo>
                <a:cubicBezTo>
                  <a:pt x="120" y="71"/>
                  <a:pt x="124" y="68"/>
                  <a:pt x="125" y="62"/>
                </a:cubicBezTo>
                <a:cubicBezTo>
                  <a:pt x="127" y="56"/>
                  <a:pt x="127" y="50"/>
                  <a:pt x="124" y="49"/>
                </a:cubicBezTo>
                <a:cubicBezTo>
                  <a:pt x="127" y="26"/>
                  <a:pt x="121" y="0"/>
                  <a:pt x="83" y="0"/>
                </a:cubicBezTo>
                <a:cubicBezTo>
                  <a:pt x="46" y="0"/>
                  <a:pt x="40" y="26"/>
                  <a:pt x="43" y="49"/>
                </a:cubicBezTo>
                <a:cubicBezTo>
                  <a:pt x="40" y="50"/>
                  <a:pt x="40" y="56"/>
                  <a:pt x="42" y="62"/>
                </a:cubicBezTo>
                <a:cubicBezTo>
                  <a:pt x="43" y="68"/>
                  <a:pt x="46" y="71"/>
                  <a:pt x="50" y="72"/>
                </a:cubicBezTo>
                <a:cubicBezTo>
                  <a:pt x="52" y="88"/>
                  <a:pt x="60" y="104"/>
                  <a:pt x="83" y="104"/>
                </a:cubicBezTo>
                <a:cubicBezTo>
                  <a:pt x="107" y="104"/>
                  <a:pt x="115" y="88"/>
                  <a:pt x="117" y="72"/>
                </a:cubicBezTo>
                <a:close/>
                <a:moveTo>
                  <a:pt x="166" y="200"/>
                </a:moveTo>
                <a:cubicBezTo>
                  <a:pt x="166" y="162"/>
                  <a:pt x="167" y="131"/>
                  <a:pt x="122" y="121"/>
                </a:cubicBezTo>
                <a:cubicBezTo>
                  <a:pt x="118" y="117"/>
                  <a:pt x="113" y="114"/>
                  <a:pt x="110" y="112"/>
                </a:cubicBezTo>
                <a:cubicBezTo>
                  <a:pt x="108" y="140"/>
                  <a:pt x="104" y="171"/>
                  <a:pt x="96" y="200"/>
                </a:cubicBezTo>
                <a:cubicBezTo>
                  <a:pt x="166" y="200"/>
                  <a:pt x="166" y="200"/>
                  <a:pt x="166" y="200"/>
                </a:cubicBezTo>
                <a:close/>
                <a:moveTo>
                  <a:pt x="92" y="138"/>
                </a:moveTo>
                <a:cubicBezTo>
                  <a:pt x="96" y="159"/>
                  <a:pt x="97" y="176"/>
                  <a:pt x="90" y="200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0" y="176"/>
                  <a:pt x="71" y="159"/>
                  <a:pt x="75" y="138"/>
                </a:cubicBezTo>
                <a:cubicBezTo>
                  <a:pt x="92" y="138"/>
                  <a:pt x="92" y="138"/>
                  <a:pt x="92" y="138"/>
                </a:cubicBezTo>
                <a:close/>
                <a:moveTo>
                  <a:pt x="75" y="134"/>
                </a:moveTo>
                <a:cubicBezTo>
                  <a:pt x="72" y="130"/>
                  <a:pt x="71" y="125"/>
                  <a:pt x="71" y="122"/>
                </a:cubicBezTo>
                <a:cubicBezTo>
                  <a:pt x="71" y="118"/>
                  <a:pt x="71" y="113"/>
                  <a:pt x="83" y="113"/>
                </a:cubicBezTo>
                <a:cubicBezTo>
                  <a:pt x="96" y="113"/>
                  <a:pt x="96" y="118"/>
                  <a:pt x="96" y="122"/>
                </a:cubicBezTo>
                <a:cubicBezTo>
                  <a:pt x="96" y="125"/>
                  <a:pt x="95" y="130"/>
                  <a:pt x="91" y="134"/>
                </a:cubicBezTo>
                <a:cubicBezTo>
                  <a:pt x="75" y="134"/>
                  <a:pt x="75" y="134"/>
                  <a:pt x="75" y="13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7" name="Freeform 21"/>
          <p:cNvSpPr>
            <a:spLocks noEditPoints="1"/>
          </p:cNvSpPr>
          <p:nvPr/>
        </p:nvSpPr>
        <p:spPr bwMode="auto">
          <a:xfrm>
            <a:off x="1828800" y="1295401"/>
            <a:ext cx="184440" cy="220861"/>
          </a:xfrm>
          <a:custGeom>
            <a:avLst/>
            <a:gdLst/>
            <a:ahLst/>
            <a:cxnLst>
              <a:cxn ang="0">
                <a:pos x="57" y="112"/>
              </a:cxn>
              <a:cxn ang="0">
                <a:pos x="45" y="121"/>
              </a:cxn>
              <a:cxn ang="0">
                <a:pos x="1" y="200"/>
              </a:cxn>
              <a:cxn ang="0">
                <a:pos x="71" y="200"/>
              </a:cxn>
              <a:cxn ang="0">
                <a:pos x="57" y="112"/>
              </a:cxn>
              <a:cxn ang="0">
                <a:pos x="117" y="72"/>
              </a:cxn>
              <a:cxn ang="0">
                <a:pos x="125" y="62"/>
              </a:cxn>
              <a:cxn ang="0">
                <a:pos x="124" y="49"/>
              </a:cxn>
              <a:cxn ang="0">
                <a:pos x="83" y="0"/>
              </a:cxn>
              <a:cxn ang="0">
                <a:pos x="43" y="49"/>
              </a:cxn>
              <a:cxn ang="0">
                <a:pos x="42" y="62"/>
              </a:cxn>
              <a:cxn ang="0">
                <a:pos x="50" y="72"/>
              </a:cxn>
              <a:cxn ang="0">
                <a:pos x="83" y="104"/>
              </a:cxn>
              <a:cxn ang="0">
                <a:pos x="117" y="72"/>
              </a:cxn>
              <a:cxn ang="0">
                <a:pos x="166" y="200"/>
              </a:cxn>
              <a:cxn ang="0">
                <a:pos x="122" y="121"/>
              </a:cxn>
              <a:cxn ang="0">
                <a:pos x="110" y="112"/>
              </a:cxn>
              <a:cxn ang="0">
                <a:pos x="96" y="200"/>
              </a:cxn>
              <a:cxn ang="0">
                <a:pos x="166" y="200"/>
              </a:cxn>
              <a:cxn ang="0">
                <a:pos x="92" y="138"/>
              </a:cxn>
              <a:cxn ang="0">
                <a:pos x="90" y="200"/>
              </a:cxn>
              <a:cxn ang="0">
                <a:pos x="77" y="200"/>
              </a:cxn>
              <a:cxn ang="0">
                <a:pos x="75" y="138"/>
              </a:cxn>
              <a:cxn ang="0">
                <a:pos x="92" y="138"/>
              </a:cxn>
              <a:cxn ang="0">
                <a:pos x="75" y="134"/>
              </a:cxn>
              <a:cxn ang="0">
                <a:pos x="71" y="122"/>
              </a:cxn>
              <a:cxn ang="0">
                <a:pos x="83" y="113"/>
              </a:cxn>
              <a:cxn ang="0">
                <a:pos x="96" y="122"/>
              </a:cxn>
              <a:cxn ang="0">
                <a:pos x="91" y="134"/>
              </a:cxn>
              <a:cxn ang="0">
                <a:pos x="75" y="134"/>
              </a:cxn>
            </a:cxnLst>
            <a:rect l="0" t="0" r="r" b="b"/>
            <a:pathLst>
              <a:path w="167" h="200">
                <a:moveTo>
                  <a:pt x="57" y="112"/>
                </a:moveTo>
                <a:cubicBezTo>
                  <a:pt x="53" y="114"/>
                  <a:pt x="49" y="117"/>
                  <a:pt x="45" y="121"/>
                </a:cubicBezTo>
                <a:cubicBezTo>
                  <a:pt x="0" y="131"/>
                  <a:pt x="1" y="162"/>
                  <a:pt x="1" y="200"/>
                </a:cubicBezTo>
                <a:cubicBezTo>
                  <a:pt x="71" y="200"/>
                  <a:pt x="71" y="200"/>
                  <a:pt x="71" y="200"/>
                </a:cubicBezTo>
                <a:cubicBezTo>
                  <a:pt x="63" y="171"/>
                  <a:pt x="59" y="140"/>
                  <a:pt x="57" y="112"/>
                </a:cubicBezTo>
                <a:close/>
                <a:moveTo>
                  <a:pt x="117" y="72"/>
                </a:moveTo>
                <a:cubicBezTo>
                  <a:pt x="120" y="71"/>
                  <a:pt x="124" y="68"/>
                  <a:pt x="125" y="62"/>
                </a:cubicBezTo>
                <a:cubicBezTo>
                  <a:pt x="127" y="56"/>
                  <a:pt x="127" y="50"/>
                  <a:pt x="124" y="49"/>
                </a:cubicBezTo>
                <a:cubicBezTo>
                  <a:pt x="127" y="26"/>
                  <a:pt x="121" y="0"/>
                  <a:pt x="83" y="0"/>
                </a:cubicBezTo>
                <a:cubicBezTo>
                  <a:pt x="46" y="0"/>
                  <a:pt x="40" y="26"/>
                  <a:pt x="43" y="49"/>
                </a:cubicBezTo>
                <a:cubicBezTo>
                  <a:pt x="40" y="50"/>
                  <a:pt x="40" y="56"/>
                  <a:pt x="42" y="62"/>
                </a:cubicBezTo>
                <a:cubicBezTo>
                  <a:pt x="43" y="68"/>
                  <a:pt x="46" y="71"/>
                  <a:pt x="50" y="72"/>
                </a:cubicBezTo>
                <a:cubicBezTo>
                  <a:pt x="52" y="88"/>
                  <a:pt x="60" y="104"/>
                  <a:pt x="83" y="104"/>
                </a:cubicBezTo>
                <a:cubicBezTo>
                  <a:pt x="107" y="104"/>
                  <a:pt x="115" y="88"/>
                  <a:pt x="117" y="72"/>
                </a:cubicBezTo>
                <a:close/>
                <a:moveTo>
                  <a:pt x="166" y="200"/>
                </a:moveTo>
                <a:cubicBezTo>
                  <a:pt x="166" y="162"/>
                  <a:pt x="167" y="131"/>
                  <a:pt x="122" y="121"/>
                </a:cubicBezTo>
                <a:cubicBezTo>
                  <a:pt x="118" y="117"/>
                  <a:pt x="113" y="114"/>
                  <a:pt x="110" y="112"/>
                </a:cubicBezTo>
                <a:cubicBezTo>
                  <a:pt x="108" y="140"/>
                  <a:pt x="104" y="171"/>
                  <a:pt x="96" y="200"/>
                </a:cubicBezTo>
                <a:cubicBezTo>
                  <a:pt x="166" y="200"/>
                  <a:pt x="166" y="200"/>
                  <a:pt x="166" y="200"/>
                </a:cubicBezTo>
                <a:close/>
                <a:moveTo>
                  <a:pt x="92" y="138"/>
                </a:moveTo>
                <a:cubicBezTo>
                  <a:pt x="96" y="159"/>
                  <a:pt x="97" y="176"/>
                  <a:pt x="90" y="200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0" y="176"/>
                  <a:pt x="71" y="159"/>
                  <a:pt x="75" y="138"/>
                </a:cubicBezTo>
                <a:cubicBezTo>
                  <a:pt x="92" y="138"/>
                  <a:pt x="92" y="138"/>
                  <a:pt x="92" y="138"/>
                </a:cubicBezTo>
                <a:close/>
                <a:moveTo>
                  <a:pt x="75" y="134"/>
                </a:moveTo>
                <a:cubicBezTo>
                  <a:pt x="72" y="130"/>
                  <a:pt x="71" y="125"/>
                  <a:pt x="71" y="122"/>
                </a:cubicBezTo>
                <a:cubicBezTo>
                  <a:pt x="71" y="118"/>
                  <a:pt x="71" y="113"/>
                  <a:pt x="83" y="113"/>
                </a:cubicBezTo>
                <a:cubicBezTo>
                  <a:pt x="96" y="113"/>
                  <a:pt x="96" y="118"/>
                  <a:pt x="96" y="122"/>
                </a:cubicBezTo>
                <a:cubicBezTo>
                  <a:pt x="96" y="125"/>
                  <a:pt x="95" y="130"/>
                  <a:pt x="91" y="134"/>
                </a:cubicBezTo>
                <a:cubicBezTo>
                  <a:pt x="75" y="134"/>
                  <a:pt x="75" y="134"/>
                  <a:pt x="75" y="13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8" name="Freeform 21"/>
          <p:cNvSpPr>
            <a:spLocks noEditPoints="1"/>
          </p:cNvSpPr>
          <p:nvPr/>
        </p:nvSpPr>
        <p:spPr bwMode="auto">
          <a:xfrm>
            <a:off x="1943100" y="1447801"/>
            <a:ext cx="184440" cy="220861"/>
          </a:xfrm>
          <a:custGeom>
            <a:avLst/>
            <a:gdLst/>
            <a:ahLst/>
            <a:cxnLst>
              <a:cxn ang="0">
                <a:pos x="57" y="112"/>
              </a:cxn>
              <a:cxn ang="0">
                <a:pos x="45" y="121"/>
              </a:cxn>
              <a:cxn ang="0">
                <a:pos x="1" y="200"/>
              </a:cxn>
              <a:cxn ang="0">
                <a:pos x="71" y="200"/>
              </a:cxn>
              <a:cxn ang="0">
                <a:pos x="57" y="112"/>
              </a:cxn>
              <a:cxn ang="0">
                <a:pos x="117" y="72"/>
              </a:cxn>
              <a:cxn ang="0">
                <a:pos x="125" y="62"/>
              </a:cxn>
              <a:cxn ang="0">
                <a:pos x="124" y="49"/>
              </a:cxn>
              <a:cxn ang="0">
                <a:pos x="83" y="0"/>
              </a:cxn>
              <a:cxn ang="0">
                <a:pos x="43" y="49"/>
              </a:cxn>
              <a:cxn ang="0">
                <a:pos x="42" y="62"/>
              </a:cxn>
              <a:cxn ang="0">
                <a:pos x="50" y="72"/>
              </a:cxn>
              <a:cxn ang="0">
                <a:pos x="83" y="104"/>
              </a:cxn>
              <a:cxn ang="0">
                <a:pos x="117" y="72"/>
              </a:cxn>
              <a:cxn ang="0">
                <a:pos x="166" y="200"/>
              </a:cxn>
              <a:cxn ang="0">
                <a:pos x="122" y="121"/>
              </a:cxn>
              <a:cxn ang="0">
                <a:pos x="110" y="112"/>
              </a:cxn>
              <a:cxn ang="0">
                <a:pos x="96" y="200"/>
              </a:cxn>
              <a:cxn ang="0">
                <a:pos x="166" y="200"/>
              </a:cxn>
              <a:cxn ang="0">
                <a:pos x="92" y="138"/>
              </a:cxn>
              <a:cxn ang="0">
                <a:pos x="90" y="200"/>
              </a:cxn>
              <a:cxn ang="0">
                <a:pos x="77" y="200"/>
              </a:cxn>
              <a:cxn ang="0">
                <a:pos x="75" y="138"/>
              </a:cxn>
              <a:cxn ang="0">
                <a:pos x="92" y="138"/>
              </a:cxn>
              <a:cxn ang="0">
                <a:pos x="75" y="134"/>
              </a:cxn>
              <a:cxn ang="0">
                <a:pos x="71" y="122"/>
              </a:cxn>
              <a:cxn ang="0">
                <a:pos x="83" y="113"/>
              </a:cxn>
              <a:cxn ang="0">
                <a:pos x="96" y="122"/>
              </a:cxn>
              <a:cxn ang="0">
                <a:pos x="91" y="134"/>
              </a:cxn>
              <a:cxn ang="0">
                <a:pos x="75" y="134"/>
              </a:cxn>
            </a:cxnLst>
            <a:rect l="0" t="0" r="r" b="b"/>
            <a:pathLst>
              <a:path w="167" h="200">
                <a:moveTo>
                  <a:pt x="57" y="112"/>
                </a:moveTo>
                <a:cubicBezTo>
                  <a:pt x="53" y="114"/>
                  <a:pt x="49" y="117"/>
                  <a:pt x="45" y="121"/>
                </a:cubicBezTo>
                <a:cubicBezTo>
                  <a:pt x="0" y="131"/>
                  <a:pt x="1" y="162"/>
                  <a:pt x="1" y="200"/>
                </a:cubicBezTo>
                <a:cubicBezTo>
                  <a:pt x="71" y="200"/>
                  <a:pt x="71" y="200"/>
                  <a:pt x="71" y="200"/>
                </a:cubicBezTo>
                <a:cubicBezTo>
                  <a:pt x="63" y="171"/>
                  <a:pt x="59" y="140"/>
                  <a:pt x="57" y="112"/>
                </a:cubicBezTo>
                <a:close/>
                <a:moveTo>
                  <a:pt x="117" y="72"/>
                </a:moveTo>
                <a:cubicBezTo>
                  <a:pt x="120" y="71"/>
                  <a:pt x="124" y="68"/>
                  <a:pt x="125" y="62"/>
                </a:cubicBezTo>
                <a:cubicBezTo>
                  <a:pt x="127" y="56"/>
                  <a:pt x="127" y="50"/>
                  <a:pt x="124" y="49"/>
                </a:cubicBezTo>
                <a:cubicBezTo>
                  <a:pt x="127" y="26"/>
                  <a:pt x="121" y="0"/>
                  <a:pt x="83" y="0"/>
                </a:cubicBezTo>
                <a:cubicBezTo>
                  <a:pt x="46" y="0"/>
                  <a:pt x="40" y="26"/>
                  <a:pt x="43" y="49"/>
                </a:cubicBezTo>
                <a:cubicBezTo>
                  <a:pt x="40" y="50"/>
                  <a:pt x="40" y="56"/>
                  <a:pt x="42" y="62"/>
                </a:cubicBezTo>
                <a:cubicBezTo>
                  <a:pt x="43" y="68"/>
                  <a:pt x="46" y="71"/>
                  <a:pt x="50" y="72"/>
                </a:cubicBezTo>
                <a:cubicBezTo>
                  <a:pt x="52" y="88"/>
                  <a:pt x="60" y="104"/>
                  <a:pt x="83" y="104"/>
                </a:cubicBezTo>
                <a:cubicBezTo>
                  <a:pt x="107" y="104"/>
                  <a:pt x="115" y="88"/>
                  <a:pt x="117" y="72"/>
                </a:cubicBezTo>
                <a:close/>
                <a:moveTo>
                  <a:pt x="166" y="200"/>
                </a:moveTo>
                <a:cubicBezTo>
                  <a:pt x="166" y="162"/>
                  <a:pt x="167" y="131"/>
                  <a:pt x="122" y="121"/>
                </a:cubicBezTo>
                <a:cubicBezTo>
                  <a:pt x="118" y="117"/>
                  <a:pt x="113" y="114"/>
                  <a:pt x="110" y="112"/>
                </a:cubicBezTo>
                <a:cubicBezTo>
                  <a:pt x="108" y="140"/>
                  <a:pt x="104" y="171"/>
                  <a:pt x="96" y="200"/>
                </a:cubicBezTo>
                <a:cubicBezTo>
                  <a:pt x="166" y="200"/>
                  <a:pt x="166" y="200"/>
                  <a:pt x="166" y="200"/>
                </a:cubicBezTo>
                <a:close/>
                <a:moveTo>
                  <a:pt x="92" y="138"/>
                </a:moveTo>
                <a:cubicBezTo>
                  <a:pt x="96" y="159"/>
                  <a:pt x="97" y="176"/>
                  <a:pt x="90" y="200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0" y="176"/>
                  <a:pt x="71" y="159"/>
                  <a:pt x="75" y="138"/>
                </a:cubicBezTo>
                <a:cubicBezTo>
                  <a:pt x="92" y="138"/>
                  <a:pt x="92" y="138"/>
                  <a:pt x="92" y="138"/>
                </a:cubicBezTo>
                <a:close/>
                <a:moveTo>
                  <a:pt x="75" y="134"/>
                </a:moveTo>
                <a:cubicBezTo>
                  <a:pt x="72" y="130"/>
                  <a:pt x="71" y="125"/>
                  <a:pt x="71" y="122"/>
                </a:cubicBezTo>
                <a:cubicBezTo>
                  <a:pt x="71" y="118"/>
                  <a:pt x="71" y="113"/>
                  <a:pt x="83" y="113"/>
                </a:cubicBezTo>
                <a:cubicBezTo>
                  <a:pt x="96" y="113"/>
                  <a:pt x="96" y="118"/>
                  <a:pt x="96" y="122"/>
                </a:cubicBezTo>
                <a:cubicBezTo>
                  <a:pt x="96" y="125"/>
                  <a:pt x="95" y="130"/>
                  <a:pt x="91" y="134"/>
                </a:cubicBezTo>
                <a:cubicBezTo>
                  <a:pt x="75" y="134"/>
                  <a:pt x="75" y="134"/>
                  <a:pt x="75" y="13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9" name="Freeform 21"/>
          <p:cNvSpPr>
            <a:spLocks noEditPoints="1"/>
          </p:cNvSpPr>
          <p:nvPr/>
        </p:nvSpPr>
        <p:spPr bwMode="auto">
          <a:xfrm>
            <a:off x="2057400" y="1600201"/>
            <a:ext cx="184440" cy="220861"/>
          </a:xfrm>
          <a:custGeom>
            <a:avLst/>
            <a:gdLst/>
            <a:ahLst/>
            <a:cxnLst>
              <a:cxn ang="0">
                <a:pos x="57" y="112"/>
              </a:cxn>
              <a:cxn ang="0">
                <a:pos x="45" y="121"/>
              </a:cxn>
              <a:cxn ang="0">
                <a:pos x="1" y="200"/>
              </a:cxn>
              <a:cxn ang="0">
                <a:pos x="71" y="200"/>
              </a:cxn>
              <a:cxn ang="0">
                <a:pos x="57" y="112"/>
              </a:cxn>
              <a:cxn ang="0">
                <a:pos x="117" y="72"/>
              </a:cxn>
              <a:cxn ang="0">
                <a:pos x="125" y="62"/>
              </a:cxn>
              <a:cxn ang="0">
                <a:pos x="124" y="49"/>
              </a:cxn>
              <a:cxn ang="0">
                <a:pos x="83" y="0"/>
              </a:cxn>
              <a:cxn ang="0">
                <a:pos x="43" y="49"/>
              </a:cxn>
              <a:cxn ang="0">
                <a:pos x="42" y="62"/>
              </a:cxn>
              <a:cxn ang="0">
                <a:pos x="50" y="72"/>
              </a:cxn>
              <a:cxn ang="0">
                <a:pos x="83" y="104"/>
              </a:cxn>
              <a:cxn ang="0">
                <a:pos x="117" y="72"/>
              </a:cxn>
              <a:cxn ang="0">
                <a:pos x="166" y="200"/>
              </a:cxn>
              <a:cxn ang="0">
                <a:pos x="122" y="121"/>
              </a:cxn>
              <a:cxn ang="0">
                <a:pos x="110" y="112"/>
              </a:cxn>
              <a:cxn ang="0">
                <a:pos x="96" y="200"/>
              </a:cxn>
              <a:cxn ang="0">
                <a:pos x="166" y="200"/>
              </a:cxn>
              <a:cxn ang="0">
                <a:pos x="92" y="138"/>
              </a:cxn>
              <a:cxn ang="0">
                <a:pos x="90" y="200"/>
              </a:cxn>
              <a:cxn ang="0">
                <a:pos x="77" y="200"/>
              </a:cxn>
              <a:cxn ang="0">
                <a:pos x="75" y="138"/>
              </a:cxn>
              <a:cxn ang="0">
                <a:pos x="92" y="138"/>
              </a:cxn>
              <a:cxn ang="0">
                <a:pos x="75" y="134"/>
              </a:cxn>
              <a:cxn ang="0">
                <a:pos x="71" y="122"/>
              </a:cxn>
              <a:cxn ang="0">
                <a:pos x="83" y="113"/>
              </a:cxn>
              <a:cxn ang="0">
                <a:pos x="96" y="122"/>
              </a:cxn>
              <a:cxn ang="0">
                <a:pos x="91" y="134"/>
              </a:cxn>
              <a:cxn ang="0">
                <a:pos x="75" y="134"/>
              </a:cxn>
            </a:cxnLst>
            <a:rect l="0" t="0" r="r" b="b"/>
            <a:pathLst>
              <a:path w="167" h="200">
                <a:moveTo>
                  <a:pt x="57" y="112"/>
                </a:moveTo>
                <a:cubicBezTo>
                  <a:pt x="53" y="114"/>
                  <a:pt x="49" y="117"/>
                  <a:pt x="45" y="121"/>
                </a:cubicBezTo>
                <a:cubicBezTo>
                  <a:pt x="0" y="131"/>
                  <a:pt x="1" y="162"/>
                  <a:pt x="1" y="200"/>
                </a:cubicBezTo>
                <a:cubicBezTo>
                  <a:pt x="71" y="200"/>
                  <a:pt x="71" y="200"/>
                  <a:pt x="71" y="200"/>
                </a:cubicBezTo>
                <a:cubicBezTo>
                  <a:pt x="63" y="171"/>
                  <a:pt x="59" y="140"/>
                  <a:pt x="57" y="112"/>
                </a:cubicBezTo>
                <a:close/>
                <a:moveTo>
                  <a:pt x="117" y="72"/>
                </a:moveTo>
                <a:cubicBezTo>
                  <a:pt x="120" y="71"/>
                  <a:pt x="124" y="68"/>
                  <a:pt x="125" y="62"/>
                </a:cubicBezTo>
                <a:cubicBezTo>
                  <a:pt x="127" y="56"/>
                  <a:pt x="127" y="50"/>
                  <a:pt x="124" y="49"/>
                </a:cubicBezTo>
                <a:cubicBezTo>
                  <a:pt x="127" y="26"/>
                  <a:pt x="121" y="0"/>
                  <a:pt x="83" y="0"/>
                </a:cubicBezTo>
                <a:cubicBezTo>
                  <a:pt x="46" y="0"/>
                  <a:pt x="40" y="26"/>
                  <a:pt x="43" y="49"/>
                </a:cubicBezTo>
                <a:cubicBezTo>
                  <a:pt x="40" y="50"/>
                  <a:pt x="40" y="56"/>
                  <a:pt x="42" y="62"/>
                </a:cubicBezTo>
                <a:cubicBezTo>
                  <a:pt x="43" y="68"/>
                  <a:pt x="46" y="71"/>
                  <a:pt x="50" y="72"/>
                </a:cubicBezTo>
                <a:cubicBezTo>
                  <a:pt x="52" y="88"/>
                  <a:pt x="60" y="104"/>
                  <a:pt x="83" y="104"/>
                </a:cubicBezTo>
                <a:cubicBezTo>
                  <a:pt x="107" y="104"/>
                  <a:pt x="115" y="88"/>
                  <a:pt x="117" y="72"/>
                </a:cubicBezTo>
                <a:close/>
                <a:moveTo>
                  <a:pt x="166" y="200"/>
                </a:moveTo>
                <a:cubicBezTo>
                  <a:pt x="166" y="162"/>
                  <a:pt x="167" y="131"/>
                  <a:pt x="122" y="121"/>
                </a:cubicBezTo>
                <a:cubicBezTo>
                  <a:pt x="118" y="117"/>
                  <a:pt x="113" y="114"/>
                  <a:pt x="110" y="112"/>
                </a:cubicBezTo>
                <a:cubicBezTo>
                  <a:pt x="108" y="140"/>
                  <a:pt x="104" y="171"/>
                  <a:pt x="96" y="200"/>
                </a:cubicBezTo>
                <a:cubicBezTo>
                  <a:pt x="166" y="200"/>
                  <a:pt x="166" y="200"/>
                  <a:pt x="166" y="200"/>
                </a:cubicBezTo>
                <a:close/>
                <a:moveTo>
                  <a:pt x="92" y="138"/>
                </a:moveTo>
                <a:cubicBezTo>
                  <a:pt x="96" y="159"/>
                  <a:pt x="97" y="176"/>
                  <a:pt x="90" y="200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0" y="176"/>
                  <a:pt x="71" y="159"/>
                  <a:pt x="75" y="138"/>
                </a:cubicBezTo>
                <a:cubicBezTo>
                  <a:pt x="92" y="138"/>
                  <a:pt x="92" y="138"/>
                  <a:pt x="92" y="138"/>
                </a:cubicBezTo>
                <a:close/>
                <a:moveTo>
                  <a:pt x="75" y="134"/>
                </a:moveTo>
                <a:cubicBezTo>
                  <a:pt x="72" y="130"/>
                  <a:pt x="71" y="125"/>
                  <a:pt x="71" y="122"/>
                </a:cubicBezTo>
                <a:cubicBezTo>
                  <a:pt x="71" y="118"/>
                  <a:pt x="71" y="113"/>
                  <a:pt x="83" y="113"/>
                </a:cubicBezTo>
                <a:cubicBezTo>
                  <a:pt x="96" y="113"/>
                  <a:pt x="96" y="118"/>
                  <a:pt x="96" y="122"/>
                </a:cubicBezTo>
                <a:cubicBezTo>
                  <a:pt x="96" y="125"/>
                  <a:pt x="95" y="130"/>
                  <a:pt x="91" y="134"/>
                </a:cubicBezTo>
                <a:cubicBezTo>
                  <a:pt x="75" y="134"/>
                  <a:pt x="75" y="134"/>
                  <a:pt x="75" y="13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0" name="Freeform 21"/>
          <p:cNvSpPr>
            <a:spLocks noEditPoints="1"/>
          </p:cNvSpPr>
          <p:nvPr/>
        </p:nvSpPr>
        <p:spPr bwMode="auto">
          <a:xfrm>
            <a:off x="2171700" y="1752601"/>
            <a:ext cx="184440" cy="220861"/>
          </a:xfrm>
          <a:custGeom>
            <a:avLst/>
            <a:gdLst/>
            <a:ahLst/>
            <a:cxnLst>
              <a:cxn ang="0">
                <a:pos x="57" y="112"/>
              </a:cxn>
              <a:cxn ang="0">
                <a:pos x="45" y="121"/>
              </a:cxn>
              <a:cxn ang="0">
                <a:pos x="1" y="200"/>
              </a:cxn>
              <a:cxn ang="0">
                <a:pos x="71" y="200"/>
              </a:cxn>
              <a:cxn ang="0">
                <a:pos x="57" y="112"/>
              </a:cxn>
              <a:cxn ang="0">
                <a:pos x="117" y="72"/>
              </a:cxn>
              <a:cxn ang="0">
                <a:pos x="125" y="62"/>
              </a:cxn>
              <a:cxn ang="0">
                <a:pos x="124" y="49"/>
              </a:cxn>
              <a:cxn ang="0">
                <a:pos x="83" y="0"/>
              </a:cxn>
              <a:cxn ang="0">
                <a:pos x="43" y="49"/>
              </a:cxn>
              <a:cxn ang="0">
                <a:pos x="42" y="62"/>
              </a:cxn>
              <a:cxn ang="0">
                <a:pos x="50" y="72"/>
              </a:cxn>
              <a:cxn ang="0">
                <a:pos x="83" y="104"/>
              </a:cxn>
              <a:cxn ang="0">
                <a:pos x="117" y="72"/>
              </a:cxn>
              <a:cxn ang="0">
                <a:pos x="166" y="200"/>
              </a:cxn>
              <a:cxn ang="0">
                <a:pos x="122" y="121"/>
              </a:cxn>
              <a:cxn ang="0">
                <a:pos x="110" y="112"/>
              </a:cxn>
              <a:cxn ang="0">
                <a:pos x="96" y="200"/>
              </a:cxn>
              <a:cxn ang="0">
                <a:pos x="166" y="200"/>
              </a:cxn>
              <a:cxn ang="0">
                <a:pos x="92" y="138"/>
              </a:cxn>
              <a:cxn ang="0">
                <a:pos x="90" y="200"/>
              </a:cxn>
              <a:cxn ang="0">
                <a:pos x="77" y="200"/>
              </a:cxn>
              <a:cxn ang="0">
                <a:pos x="75" y="138"/>
              </a:cxn>
              <a:cxn ang="0">
                <a:pos x="92" y="138"/>
              </a:cxn>
              <a:cxn ang="0">
                <a:pos x="75" y="134"/>
              </a:cxn>
              <a:cxn ang="0">
                <a:pos x="71" y="122"/>
              </a:cxn>
              <a:cxn ang="0">
                <a:pos x="83" y="113"/>
              </a:cxn>
              <a:cxn ang="0">
                <a:pos x="96" y="122"/>
              </a:cxn>
              <a:cxn ang="0">
                <a:pos x="91" y="134"/>
              </a:cxn>
              <a:cxn ang="0">
                <a:pos x="75" y="134"/>
              </a:cxn>
            </a:cxnLst>
            <a:rect l="0" t="0" r="r" b="b"/>
            <a:pathLst>
              <a:path w="167" h="200">
                <a:moveTo>
                  <a:pt x="57" y="112"/>
                </a:moveTo>
                <a:cubicBezTo>
                  <a:pt x="53" y="114"/>
                  <a:pt x="49" y="117"/>
                  <a:pt x="45" y="121"/>
                </a:cubicBezTo>
                <a:cubicBezTo>
                  <a:pt x="0" y="131"/>
                  <a:pt x="1" y="162"/>
                  <a:pt x="1" y="200"/>
                </a:cubicBezTo>
                <a:cubicBezTo>
                  <a:pt x="71" y="200"/>
                  <a:pt x="71" y="200"/>
                  <a:pt x="71" y="200"/>
                </a:cubicBezTo>
                <a:cubicBezTo>
                  <a:pt x="63" y="171"/>
                  <a:pt x="59" y="140"/>
                  <a:pt x="57" y="112"/>
                </a:cubicBezTo>
                <a:close/>
                <a:moveTo>
                  <a:pt x="117" y="72"/>
                </a:moveTo>
                <a:cubicBezTo>
                  <a:pt x="120" y="71"/>
                  <a:pt x="124" y="68"/>
                  <a:pt x="125" y="62"/>
                </a:cubicBezTo>
                <a:cubicBezTo>
                  <a:pt x="127" y="56"/>
                  <a:pt x="127" y="50"/>
                  <a:pt x="124" y="49"/>
                </a:cubicBezTo>
                <a:cubicBezTo>
                  <a:pt x="127" y="26"/>
                  <a:pt x="121" y="0"/>
                  <a:pt x="83" y="0"/>
                </a:cubicBezTo>
                <a:cubicBezTo>
                  <a:pt x="46" y="0"/>
                  <a:pt x="40" y="26"/>
                  <a:pt x="43" y="49"/>
                </a:cubicBezTo>
                <a:cubicBezTo>
                  <a:pt x="40" y="50"/>
                  <a:pt x="40" y="56"/>
                  <a:pt x="42" y="62"/>
                </a:cubicBezTo>
                <a:cubicBezTo>
                  <a:pt x="43" y="68"/>
                  <a:pt x="46" y="71"/>
                  <a:pt x="50" y="72"/>
                </a:cubicBezTo>
                <a:cubicBezTo>
                  <a:pt x="52" y="88"/>
                  <a:pt x="60" y="104"/>
                  <a:pt x="83" y="104"/>
                </a:cubicBezTo>
                <a:cubicBezTo>
                  <a:pt x="107" y="104"/>
                  <a:pt x="115" y="88"/>
                  <a:pt x="117" y="72"/>
                </a:cubicBezTo>
                <a:close/>
                <a:moveTo>
                  <a:pt x="166" y="200"/>
                </a:moveTo>
                <a:cubicBezTo>
                  <a:pt x="166" y="162"/>
                  <a:pt x="167" y="131"/>
                  <a:pt x="122" y="121"/>
                </a:cubicBezTo>
                <a:cubicBezTo>
                  <a:pt x="118" y="117"/>
                  <a:pt x="113" y="114"/>
                  <a:pt x="110" y="112"/>
                </a:cubicBezTo>
                <a:cubicBezTo>
                  <a:pt x="108" y="140"/>
                  <a:pt x="104" y="171"/>
                  <a:pt x="96" y="200"/>
                </a:cubicBezTo>
                <a:cubicBezTo>
                  <a:pt x="166" y="200"/>
                  <a:pt x="166" y="200"/>
                  <a:pt x="166" y="200"/>
                </a:cubicBezTo>
                <a:close/>
                <a:moveTo>
                  <a:pt x="92" y="138"/>
                </a:moveTo>
                <a:cubicBezTo>
                  <a:pt x="96" y="159"/>
                  <a:pt x="97" y="176"/>
                  <a:pt x="90" y="200"/>
                </a:cubicBezTo>
                <a:cubicBezTo>
                  <a:pt x="77" y="200"/>
                  <a:pt x="77" y="200"/>
                  <a:pt x="77" y="200"/>
                </a:cubicBezTo>
                <a:cubicBezTo>
                  <a:pt x="70" y="176"/>
                  <a:pt x="71" y="159"/>
                  <a:pt x="75" y="138"/>
                </a:cubicBezTo>
                <a:cubicBezTo>
                  <a:pt x="92" y="138"/>
                  <a:pt x="92" y="138"/>
                  <a:pt x="92" y="138"/>
                </a:cubicBezTo>
                <a:close/>
                <a:moveTo>
                  <a:pt x="75" y="134"/>
                </a:moveTo>
                <a:cubicBezTo>
                  <a:pt x="72" y="130"/>
                  <a:pt x="71" y="125"/>
                  <a:pt x="71" y="122"/>
                </a:cubicBezTo>
                <a:cubicBezTo>
                  <a:pt x="71" y="118"/>
                  <a:pt x="71" y="113"/>
                  <a:pt x="83" y="113"/>
                </a:cubicBezTo>
                <a:cubicBezTo>
                  <a:pt x="96" y="113"/>
                  <a:pt x="96" y="118"/>
                  <a:pt x="96" y="122"/>
                </a:cubicBezTo>
                <a:cubicBezTo>
                  <a:pt x="96" y="125"/>
                  <a:pt x="95" y="130"/>
                  <a:pt x="91" y="134"/>
                </a:cubicBezTo>
                <a:cubicBezTo>
                  <a:pt x="75" y="134"/>
                  <a:pt x="75" y="134"/>
                  <a:pt x="75" y="134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8" name="Freeform 49"/>
          <p:cNvSpPr>
            <a:spLocks noChangeAspect="1"/>
          </p:cNvSpPr>
          <p:nvPr/>
        </p:nvSpPr>
        <p:spPr bwMode="gray">
          <a:xfrm>
            <a:off x="3301153" y="4343400"/>
            <a:ext cx="92229" cy="274320"/>
          </a:xfrm>
          <a:custGeom>
            <a:avLst/>
            <a:gdLst>
              <a:gd name="T0" fmla="*/ 67 w 574"/>
              <a:gd name="T1" fmla="*/ 1260 h 1269"/>
              <a:gd name="T2" fmla="*/ 67 w 574"/>
              <a:gd name="T3" fmla="*/ 1260 h 1269"/>
              <a:gd name="T4" fmla="*/ 278 w 574"/>
              <a:gd name="T5" fmla="*/ 742 h 1269"/>
              <a:gd name="T6" fmla="*/ 12 w 574"/>
              <a:gd name="T7" fmla="*/ 604 h 1269"/>
              <a:gd name="T8" fmla="*/ 511 w 574"/>
              <a:gd name="T9" fmla="*/ 11 h 1269"/>
              <a:gd name="T10" fmla="*/ 300 w 574"/>
              <a:gd name="T11" fmla="*/ 529 h 1269"/>
              <a:gd name="T12" fmla="*/ 567 w 574"/>
              <a:gd name="T13" fmla="*/ 667 h 1269"/>
              <a:gd name="T14" fmla="*/ 67 w 574"/>
              <a:gd name="T15" fmla="*/ 1260 h 1269"/>
              <a:gd name="T16" fmla="*/ 67 w 574"/>
              <a:gd name="T17" fmla="*/ 1260 h 1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574" h="1269">
                <a:moveTo>
                  <a:pt x="67" y="1260"/>
                </a:moveTo>
                <a:lnTo>
                  <a:pt x="67" y="1260"/>
                </a:lnTo>
                <a:cubicBezTo>
                  <a:pt x="54" y="1252"/>
                  <a:pt x="286" y="763"/>
                  <a:pt x="278" y="742"/>
                </a:cubicBezTo>
                <a:cubicBezTo>
                  <a:pt x="270" y="720"/>
                  <a:pt x="24" y="642"/>
                  <a:pt x="12" y="604"/>
                </a:cubicBezTo>
                <a:cubicBezTo>
                  <a:pt x="0" y="566"/>
                  <a:pt x="498" y="0"/>
                  <a:pt x="511" y="11"/>
                </a:cubicBezTo>
                <a:cubicBezTo>
                  <a:pt x="524" y="21"/>
                  <a:pt x="294" y="513"/>
                  <a:pt x="300" y="529"/>
                </a:cubicBezTo>
                <a:cubicBezTo>
                  <a:pt x="307" y="545"/>
                  <a:pt x="559" y="627"/>
                  <a:pt x="567" y="667"/>
                </a:cubicBezTo>
                <a:cubicBezTo>
                  <a:pt x="574" y="707"/>
                  <a:pt x="81" y="1269"/>
                  <a:pt x="67" y="1260"/>
                </a:cubicBezTo>
                <a:lnTo>
                  <a:pt x="67" y="1260"/>
                </a:lnTo>
                <a:close/>
              </a:path>
            </a:pathLst>
          </a:custGeom>
          <a:solidFill>
            <a:srgbClr val="00529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529B"/>
              </a:buClr>
              <a:buSzTx/>
              <a:defRPr/>
            </a:pPr>
            <a:endParaRPr lang="en-US" sz="1800" dirty="0">
              <a:solidFill>
                <a:srgbClr val="000000"/>
              </a:solidFill>
              <a:latin typeface="Arial"/>
              <a:ea typeface="Arial Unicode MS"/>
              <a:cs typeface="Arial Unicode MS"/>
            </a:endParaRPr>
          </a:p>
        </p:txBody>
      </p:sp>
      <p:sp>
        <p:nvSpPr>
          <p:cNvPr id="19" name="Freeform 30"/>
          <p:cNvSpPr>
            <a:spLocks noChangeAspect="1" noEditPoints="1"/>
          </p:cNvSpPr>
          <p:nvPr/>
        </p:nvSpPr>
        <p:spPr bwMode="gray">
          <a:xfrm>
            <a:off x="3257550" y="2819400"/>
            <a:ext cx="201417" cy="274320"/>
          </a:xfrm>
          <a:custGeom>
            <a:avLst/>
            <a:gdLst/>
            <a:ahLst/>
            <a:cxnLst>
              <a:cxn ang="0">
                <a:pos x="189" y="130"/>
              </a:cxn>
              <a:cxn ang="0">
                <a:pos x="196" y="139"/>
              </a:cxn>
              <a:cxn ang="0">
                <a:pos x="182" y="191"/>
              </a:cxn>
              <a:cxn ang="0">
                <a:pos x="170" y="201"/>
              </a:cxn>
              <a:cxn ang="0">
                <a:pos x="91" y="201"/>
              </a:cxn>
              <a:cxn ang="0">
                <a:pos x="93" y="191"/>
              </a:cxn>
              <a:cxn ang="0">
                <a:pos x="173" y="191"/>
              </a:cxn>
              <a:cxn ang="0">
                <a:pos x="189" y="130"/>
              </a:cxn>
              <a:cxn ang="0">
                <a:pos x="77" y="98"/>
              </a:cxn>
              <a:cxn ang="0">
                <a:pos x="84" y="105"/>
              </a:cxn>
              <a:cxn ang="0">
                <a:pos x="81" y="110"/>
              </a:cxn>
              <a:cxn ang="0">
                <a:pos x="84" y="126"/>
              </a:cxn>
              <a:cxn ang="0">
                <a:pos x="100" y="91"/>
              </a:cxn>
              <a:cxn ang="0">
                <a:pos x="108" y="99"/>
              </a:cxn>
              <a:cxn ang="0">
                <a:pos x="137" y="108"/>
              </a:cxn>
              <a:cxn ang="0">
                <a:pos x="149" y="130"/>
              </a:cxn>
              <a:cxn ang="0">
                <a:pos x="109" y="130"/>
              </a:cxn>
              <a:cxn ang="0">
                <a:pos x="98" y="139"/>
              </a:cxn>
              <a:cxn ang="0">
                <a:pos x="82" y="201"/>
              </a:cxn>
              <a:cxn ang="0">
                <a:pos x="11" y="201"/>
              </a:cxn>
              <a:cxn ang="0">
                <a:pos x="1" y="190"/>
              </a:cxn>
              <a:cxn ang="0">
                <a:pos x="16" y="108"/>
              </a:cxn>
              <a:cxn ang="0">
                <a:pos x="46" y="99"/>
              </a:cxn>
              <a:cxn ang="0">
                <a:pos x="53" y="91"/>
              </a:cxn>
              <a:cxn ang="0">
                <a:pos x="70" y="126"/>
              </a:cxn>
              <a:cxn ang="0">
                <a:pos x="73" y="110"/>
              </a:cxn>
              <a:cxn ang="0">
                <a:pos x="70" y="105"/>
              </a:cxn>
              <a:cxn ang="0">
                <a:pos x="77" y="98"/>
              </a:cxn>
              <a:cxn ang="0">
                <a:pos x="44" y="44"/>
              </a:cxn>
              <a:cxn ang="0">
                <a:pos x="41" y="55"/>
              </a:cxn>
              <a:cxn ang="0">
                <a:pos x="51" y="66"/>
              </a:cxn>
              <a:cxn ang="0">
                <a:pos x="55" y="77"/>
              </a:cxn>
              <a:cxn ang="0">
                <a:pos x="55" y="84"/>
              </a:cxn>
              <a:cxn ang="0">
                <a:pos x="77" y="95"/>
              </a:cxn>
              <a:cxn ang="0">
                <a:pos x="99" y="84"/>
              </a:cxn>
              <a:cxn ang="0">
                <a:pos x="99" y="77"/>
              </a:cxn>
              <a:cxn ang="0">
                <a:pos x="102" y="66"/>
              </a:cxn>
              <a:cxn ang="0">
                <a:pos x="112" y="55"/>
              </a:cxn>
              <a:cxn ang="0">
                <a:pos x="110" y="44"/>
              </a:cxn>
              <a:cxn ang="0">
                <a:pos x="110" y="40"/>
              </a:cxn>
              <a:cxn ang="0">
                <a:pos x="77" y="0"/>
              </a:cxn>
              <a:cxn ang="0">
                <a:pos x="44" y="40"/>
              </a:cxn>
              <a:cxn ang="0">
                <a:pos x="44" y="44"/>
              </a:cxn>
            </a:cxnLst>
            <a:rect l="0" t="0" r="r" b="b"/>
            <a:pathLst>
              <a:path w="197" h="201">
                <a:moveTo>
                  <a:pt x="189" y="130"/>
                </a:moveTo>
                <a:cubicBezTo>
                  <a:pt x="194" y="130"/>
                  <a:pt x="197" y="134"/>
                  <a:pt x="196" y="139"/>
                </a:cubicBezTo>
                <a:cubicBezTo>
                  <a:pt x="182" y="191"/>
                  <a:pt x="182" y="191"/>
                  <a:pt x="182" y="191"/>
                </a:cubicBezTo>
                <a:cubicBezTo>
                  <a:pt x="181" y="196"/>
                  <a:pt x="175" y="201"/>
                  <a:pt x="170" y="201"/>
                </a:cubicBezTo>
                <a:cubicBezTo>
                  <a:pt x="91" y="201"/>
                  <a:pt x="91" y="201"/>
                  <a:pt x="91" y="201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89" y="130"/>
                  <a:pt x="189" y="130"/>
                  <a:pt x="189" y="130"/>
                </a:cubicBezTo>
                <a:close/>
                <a:moveTo>
                  <a:pt x="77" y="98"/>
                </a:moveTo>
                <a:cubicBezTo>
                  <a:pt x="81" y="98"/>
                  <a:pt x="84" y="99"/>
                  <a:pt x="84" y="105"/>
                </a:cubicBezTo>
                <a:cubicBezTo>
                  <a:pt x="84" y="107"/>
                  <a:pt x="82" y="109"/>
                  <a:pt x="81" y="110"/>
                </a:cubicBezTo>
                <a:cubicBezTo>
                  <a:pt x="84" y="126"/>
                  <a:pt x="84" y="126"/>
                  <a:pt x="84" y="126"/>
                </a:cubicBezTo>
                <a:cubicBezTo>
                  <a:pt x="100" y="91"/>
                  <a:pt x="100" y="91"/>
                  <a:pt x="100" y="91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37" y="108"/>
                  <a:pt x="137" y="108"/>
                  <a:pt x="137" y="108"/>
                </a:cubicBezTo>
                <a:cubicBezTo>
                  <a:pt x="143" y="110"/>
                  <a:pt x="147" y="119"/>
                  <a:pt x="149" y="130"/>
                </a:cubicBezTo>
                <a:cubicBezTo>
                  <a:pt x="109" y="130"/>
                  <a:pt x="109" y="130"/>
                  <a:pt x="109" y="130"/>
                </a:cubicBezTo>
                <a:cubicBezTo>
                  <a:pt x="104" y="130"/>
                  <a:pt x="99" y="134"/>
                  <a:pt x="98" y="139"/>
                </a:cubicBezTo>
                <a:cubicBezTo>
                  <a:pt x="82" y="201"/>
                  <a:pt x="82" y="201"/>
                  <a:pt x="82" y="201"/>
                </a:cubicBezTo>
                <a:cubicBezTo>
                  <a:pt x="11" y="201"/>
                  <a:pt x="11" y="201"/>
                  <a:pt x="11" y="201"/>
                </a:cubicBezTo>
                <a:cubicBezTo>
                  <a:pt x="6" y="201"/>
                  <a:pt x="1" y="196"/>
                  <a:pt x="1" y="190"/>
                </a:cubicBezTo>
                <a:cubicBezTo>
                  <a:pt x="1" y="172"/>
                  <a:pt x="0" y="113"/>
                  <a:pt x="16" y="108"/>
                </a:cubicBezTo>
                <a:cubicBezTo>
                  <a:pt x="46" y="99"/>
                  <a:pt x="46" y="99"/>
                  <a:pt x="46" y="99"/>
                </a:cubicBezTo>
                <a:cubicBezTo>
                  <a:pt x="53" y="91"/>
                  <a:pt x="53" y="91"/>
                  <a:pt x="53" y="91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1" y="109"/>
                  <a:pt x="70" y="107"/>
                  <a:pt x="70" y="105"/>
                </a:cubicBezTo>
                <a:cubicBezTo>
                  <a:pt x="69" y="99"/>
                  <a:pt x="73" y="98"/>
                  <a:pt x="77" y="98"/>
                </a:cubicBezTo>
                <a:close/>
                <a:moveTo>
                  <a:pt x="44" y="44"/>
                </a:moveTo>
                <a:cubicBezTo>
                  <a:pt x="42" y="45"/>
                  <a:pt x="39" y="48"/>
                  <a:pt x="41" y="55"/>
                </a:cubicBezTo>
                <a:cubicBezTo>
                  <a:pt x="43" y="60"/>
                  <a:pt x="48" y="65"/>
                  <a:pt x="51" y="66"/>
                </a:cubicBezTo>
                <a:cubicBezTo>
                  <a:pt x="52" y="70"/>
                  <a:pt x="53" y="73"/>
                  <a:pt x="55" y="77"/>
                </a:cubicBezTo>
                <a:cubicBezTo>
                  <a:pt x="55" y="84"/>
                  <a:pt x="55" y="84"/>
                  <a:pt x="55" y="84"/>
                </a:cubicBezTo>
                <a:cubicBezTo>
                  <a:pt x="77" y="95"/>
                  <a:pt x="77" y="95"/>
                  <a:pt x="77" y="95"/>
                </a:cubicBezTo>
                <a:cubicBezTo>
                  <a:pt x="99" y="84"/>
                  <a:pt x="99" y="84"/>
                  <a:pt x="99" y="84"/>
                </a:cubicBezTo>
                <a:cubicBezTo>
                  <a:pt x="99" y="77"/>
                  <a:pt x="99" y="77"/>
                  <a:pt x="99" y="77"/>
                </a:cubicBezTo>
                <a:cubicBezTo>
                  <a:pt x="100" y="73"/>
                  <a:pt x="102" y="70"/>
                  <a:pt x="102" y="66"/>
                </a:cubicBezTo>
                <a:cubicBezTo>
                  <a:pt x="106" y="65"/>
                  <a:pt x="110" y="61"/>
                  <a:pt x="112" y="55"/>
                </a:cubicBezTo>
                <a:cubicBezTo>
                  <a:pt x="114" y="47"/>
                  <a:pt x="112" y="45"/>
                  <a:pt x="110" y="44"/>
                </a:cubicBezTo>
                <a:cubicBezTo>
                  <a:pt x="110" y="42"/>
                  <a:pt x="110" y="41"/>
                  <a:pt x="110" y="40"/>
                </a:cubicBezTo>
                <a:cubicBezTo>
                  <a:pt x="110" y="21"/>
                  <a:pt x="107" y="0"/>
                  <a:pt x="77" y="0"/>
                </a:cubicBezTo>
                <a:cubicBezTo>
                  <a:pt x="47" y="0"/>
                  <a:pt x="44" y="21"/>
                  <a:pt x="44" y="40"/>
                </a:cubicBezTo>
                <a:cubicBezTo>
                  <a:pt x="44" y="41"/>
                  <a:pt x="44" y="42"/>
                  <a:pt x="44" y="44"/>
                </a:cubicBezTo>
                <a:close/>
              </a:path>
            </a:pathLst>
          </a:custGeom>
          <a:solidFill>
            <a:srgbClr val="00529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0" name="Freeform 30"/>
          <p:cNvSpPr>
            <a:spLocks noChangeAspect="1" noEditPoints="1"/>
          </p:cNvSpPr>
          <p:nvPr/>
        </p:nvSpPr>
        <p:spPr bwMode="gray">
          <a:xfrm>
            <a:off x="3257550" y="3289751"/>
            <a:ext cx="201417" cy="274320"/>
          </a:xfrm>
          <a:custGeom>
            <a:avLst/>
            <a:gdLst/>
            <a:ahLst/>
            <a:cxnLst>
              <a:cxn ang="0">
                <a:pos x="189" y="130"/>
              </a:cxn>
              <a:cxn ang="0">
                <a:pos x="196" y="139"/>
              </a:cxn>
              <a:cxn ang="0">
                <a:pos x="182" y="191"/>
              </a:cxn>
              <a:cxn ang="0">
                <a:pos x="170" y="201"/>
              </a:cxn>
              <a:cxn ang="0">
                <a:pos x="91" y="201"/>
              </a:cxn>
              <a:cxn ang="0">
                <a:pos x="93" y="191"/>
              </a:cxn>
              <a:cxn ang="0">
                <a:pos x="173" y="191"/>
              </a:cxn>
              <a:cxn ang="0">
                <a:pos x="189" y="130"/>
              </a:cxn>
              <a:cxn ang="0">
                <a:pos x="77" y="98"/>
              </a:cxn>
              <a:cxn ang="0">
                <a:pos x="84" y="105"/>
              </a:cxn>
              <a:cxn ang="0">
                <a:pos x="81" y="110"/>
              </a:cxn>
              <a:cxn ang="0">
                <a:pos x="84" y="126"/>
              </a:cxn>
              <a:cxn ang="0">
                <a:pos x="100" y="91"/>
              </a:cxn>
              <a:cxn ang="0">
                <a:pos x="108" y="99"/>
              </a:cxn>
              <a:cxn ang="0">
                <a:pos x="137" y="108"/>
              </a:cxn>
              <a:cxn ang="0">
                <a:pos x="149" y="130"/>
              </a:cxn>
              <a:cxn ang="0">
                <a:pos x="109" y="130"/>
              </a:cxn>
              <a:cxn ang="0">
                <a:pos x="98" y="139"/>
              </a:cxn>
              <a:cxn ang="0">
                <a:pos x="82" y="201"/>
              </a:cxn>
              <a:cxn ang="0">
                <a:pos x="11" y="201"/>
              </a:cxn>
              <a:cxn ang="0">
                <a:pos x="1" y="190"/>
              </a:cxn>
              <a:cxn ang="0">
                <a:pos x="16" y="108"/>
              </a:cxn>
              <a:cxn ang="0">
                <a:pos x="46" y="99"/>
              </a:cxn>
              <a:cxn ang="0">
                <a:pos x="53" y="91"/>
              </a:cxn>
              <a:cxn ang="0">
                <a:pos x="70" y="126"/>
              </a:cxn>
              <a:cxn ang="0">
                <a:pos x="73" y="110"/>
              </a:cxn>
              <a:cxn ang="0">
                <a:pos x="70" y="105"/>
              </a:cxn>
              <a:cxn ang="0">
                <a:pos x="77" y="98"/>
              </a:cxn>
              <a:cxn ang="0">
                <a:pos x="44" y="44"/>
              </a:cxn>
              <a:cxn ang="0">
                <a:pos x="41" y="55"/>
              </a:cxn>
              <a:cxn ang="0">
                <a:pos x="51" y="66"/>
              </a:cxn>
              <a:cxn ang="0">
                <a:pos x="55" y="77"/>
              </a:cxn>
              <a:cxn ang="0">
                <a:pos x="55" y="84"/>
              </a:cxn>
              <a:cxn ang="0">
                <a:pos x="77" y="95"/>
              </a:cxn>
              <a:cxn ang="0">
                <a:pos x="99" y="84"/>
              </a:cxn>
              <a:cxn ang="0">
                <a:pos x="99" y="77"/>
              </a:cxn>
              <a:cxn ang="0">
                <a:pos x="102" y="66"/>
              </a:cxn>
              <a:cxn ang="0">
                <a:pos x="112" y="55"/>
              </a:cxn>
              <a:cxn ang="0">
                <a:pos x="110" y="44"/>
              </a:cxn>
              <a:cxn ang="0">
                <a:pos x="110" y="40"/>
              </a:cxn>
              <a:cxn ang="0">
                <a:pos x="77" y="0"/>
              </a:cxn>
              <a:cxn ang="0">
                <a:pos x="44" y="40"/>
              </a:cxn>
              <a:cxn ang="0">
                <a:pos x="44" y="44"/>
              </a:cxn>
            </a:cxnLst>
            <a:rect l="0" t="0" r="r" b="b"/>
            <a:pathLst>
              <a:path w="197" h="201">
                <a:moveTo>
                  <a:pt x="189" y="130"/>
                </a:moveTo>
                <a:cubicBezTo>
                  <a:pt x="194" y="130"/>
                  <a:pt x="197" y="134"/>
                  <a:pt x="196" y="139"/>
                </a:cubicBezTo>
                <a:cubicBezTo>
                  <a:pt x="182" y="191"/>
                  <a:pt x="182" y="191"/>
                  <a:pt x="182" y="191"/>
                </a:cubicBezTo>
                <a:cubicBezTo>
                  <a:pt x="181" y="196"/>
                  <a:pt x="175" y="201"/>
                  <a:pt x="170" y="201"/>
                </a:cubicBezTo>
                <a:cubicBezTo>
                  <a:pt x="91" y="201"/>
                  <a:pt x="91" y="201"/>
                  <a:pt x="91" y="201"/>
                </a:cubicBezTo>
                <a:cubicBezTo>
                  <a:pt x="93" y="191"/>
                  <a:pt x="93" y="191"/>
                  <a:pt x="93" y="19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89" y="130"/>
                  <a:pt x="189" y="130"/>
                  <a:pt x="189" y="130"/>
                </a:cubicBezTo>
                <a:close/>
                <a:moveTo>
                  <a:pt x="77" y="98"/>
                </a:moveTo>
                <a:cubicBezTo>
                  <a:pt x="81" y="98"/>
                  <a:pt x="84" y="99"/>
                  <a:pt x="84" y="105"/>
                </a:cubicBezTo>
                <a:cubicBezTo>
                  <a:pt x="84" y="107"/>
                  <a:pt x="82" y="109"/>
                  <a:pt x="81" y="110"/>
                </a:cubicBezTo>
                <a:cubicBezTo>
                  <a:pt x="84" y="126"/>
                  <a:pt x="84" y="126"/>
                  <a:pt x="84" y="126"/>
                </a:cubicBezTo>
                <a:cubicBezTo>
                  <a:pt x="100" y="91"/>
                  <a:pt x="100" y="91"/>
                  <a:pt x="100" y="91"/>
                </a:cubicBezTo>
                <a:cubicBezTo>
                  <a:pt x="108" y="99"/>
                  <a:pt x="108" y="99"/>
                  <a:pt x="108" y="99"/>
                </a:cubicBezTo>
                <a:cubicBezTo>
                  <a:pt x="137" y="108"/>
                  <a:pt x="137" y="108"/>
                  <a:pt x="137" y="108"/>
                </a:cubicBezTo>
                <a:cubicBezTo>
                  <a:pt x="143" y="110"/>
                  <a:pt x="147" y="119"/>
                  <a:pt x="149" y="130"/>
                </a:cubicBezTo>
                <a:cubicBezTo>
                  <a:pt x="109" y="130"/>
                  <a:pt x="109" y="130"/>
                  <a:pt x="109" y="130"/>
                </a:cubicBezTo>
                <a:cubicBezTo>
                  <a:pt x="104" y="130"/>
                  <a:pt x="99" y="134"/>
                  <a:pt x="98" y="139"/>
                </a:cubicBezTo>
                <a:cubicBezTo>
                  <a:pt x="82" y="201"/>
                  <a:pt x="82" y="201"/>
                  <a:pt x="82" y="201"/>
                </a:cubicBezTo>
                <a:cubicBezTo>
                  <a:pt x="11" y="201"/>
                  <a:pt x="11" y="201"/>
                  <a:pt x="11" y="201"/>
                </a:cubicBezTo>
                <a:cubicBezTo>
                  <a:pt x="6" y="201"/>
                  <a:pt x="1" y="196"/>
                  <a:pt x="1" y="190"/>
                </a:cubicBezTo>
                <a:cubicBezTo>
                  <a:pt x="1" y="172"/>
                  <a:pt x="0" y="113"/>
                  <a:pt x="16" y="108"/>
                </a:cubicBezTo>
                <a:cubicBezTo>
                  <a:pt x="46" y="99"/>
                  <a:pt x="46" y="99"/>
                  <a:pt x="46" y="99"/>
                </a:cubicBezTo>
                <a:cubicBezTo>
                  <a:pt x="53" y="91"/>
                  <a:pt x="53" y="91"/>
                  <a:pt x="53" y="91"/>
                </a:cubicBezTo>
                <a:cubicBezTo>
                  <a:pt x="70" y="126"/>
                  <a:pt x="70" y="126"/>
                  <a:pt x="70" y="126"/>
                </a:cubicBezTo>
                <a:cubicBezTo>
                  <a:pt x="73" y="110"/>
                  <a:pt x="73" y="110"/>
                  <a:pt x="73" y="110"/>
                </a:cubicBezTo>
                <a:cubicBezTo>
                  <a:pt x="71" y="109"/>
                  <a:pt x="70" y="107"/>
                  <a:pt x="70" y="105"/>
                </a:cubicBezTo>
                <a:cubicBezTo>
                  <a:pt x="69" y="99"/>
                  <a:pt x="73" y="98"/>
                  <a:pt x="77" y="98"/>
                </a:cubicBezTo>
                <a:close/>
                <a:moveTo>
                  <a:pt x="44" y="44"/>
                </a:moveTo>
                <a:cubicBezTo>
                  <a:pt x="42" y="45"/>
                  <a:pt x="39" y="48"/>
                  <a:pt x="41" y="55"/>
                </a:cubicBezTo>
                <a:cubicBezTo>
                  <a:pt x="43" y="60"/>
                  <a:pt x="48" y="65"/>
                  <a:pt x="51" y="66"/>
                </a:cubicBezTo>
                <a:cubicBezTo>
                  <a:pt x="52" y="70"/>
                  <a:pt x="53" y="73"/>
                  <a:pt x="55" y="77"/>
                </a:cubicBezTo>
                <a:cubicBezTo>
                  <a:pt x="55" y="84"/>
                  <a:pt x="55" y="84"/>
                  <a:pt x="55" y="84"/>
                </a:cubicBezTo>
                <a:cubicBezTo>
                  <a:pt x="77" y="95"/>
                  <a:pt x="77" y="95"/>
                  <a:pt x="77" y="95"/>
                </a:cubicBezTo>
                <a:cubicBezTo>
                  <a:pt x="99" y="84"/>
                  <a:pt x="99" y="84"/>
                  <a:pt x="99" y="84"/>
                </a:cubicBezTo>
                <a:cubicBezTo>
                  <a:pt x="99" y="77"/>
                  <a:pt x="99" y="77"/>
                  <a:pt x="99" y="77"/>
                </a:cubicBezTo>
                <a:cubicBezTo>
                  <a:pt x="100" y="73"/>
                  <a:pt x="102" y="70"/>
                  <a:pt x="102" y="66"/>
                </a:cubicBezTo>
                <a:cubicBezTo>
                  <a:pt x="106" y="65"/>
                  <a:pt x="110" y="61"/>
                  <a:pt x="112" y="55"/>
                </a:cubicBezTo>
                <a:cubicBezTo>
                  <a:pt x="114" y="47"/>
                  <a:pt x="112" y="45"/>
                  <a:pt x="110" y="44"/>
                </a:cubicBezTo>
                <a:cubicBezTo>
                  <a:pt x="110" y="42"/>
                  <a:pt x="110" y="41"/>
                  <a:pt x="110" y="40"/>
                </a:cubicBezTo>
                <a:cubicBezTo>
                  <a:pt x="110" y="21"/>
                  <a:pt x="107" y="0"/>
                  <a:pt x="77" y="0"/>
                </a:cubicBezTo>
                <a:cubicBezTo>
                  <a:pt x="47" y="0"/>
                  <a:pt x="44" y="21"/>
                  <a:pt x="44" y="40"/>
                </a:cubicBezTo>
                <a:cubicBezTo>
                  <a:pt x="44" y="41"/>
                  <a:pt x="44" y="42"/>
                  <a:pt x="44" y="44"/>
                </a:cubicBezTo>
                <a:close/>
              </a:path>
            </a:pathLst>
          </a:custGeom>
          <a:solidFill>
            <a:srgbClr val="00529B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21" name="Group 20"/>
          <p:cNvGrpSpPr>
            <a:grpSpLocks noChangeAspect="1"/>
          </p:cNvGrpSpPr>
          <p:nvPr/>
        </p:nvGrpSpPr>
        <p:grpSpPr bwMode="gray">
          <a:xfrm>
            <a:off x="3504153" y="3307080"/>
            <a:ext cx="107295" cy="274320"/>
            <a:chOff x="2800351" y="5872163"/>
            <a:chExt cx="153988" cy="295275"/>
          </a:xfrm>
          <a:solidFill>
            <a:srgbClr val="00529B"/>
          </a:solidFill>
        </p:grpSpPr>
        <p:sp>
          <p:nvSpPr>
            <p:cNvPr id="22" name="Freeform 402"/>
            <p:cNvSpPr>
              <a:spLocks/>
            </p:cNvSpPr>
            <p:nvPr/>
          </p:nvSpPr>
          <p:spPr bwMode="gray">
            <a:xfrm>
              <a:off x="2800351" y="5916613"/>
              <a:ext cx="153988" cy="250825"/>
            </a:xfrm>
            <a:custGeom>
              <a:avLst/>
              <a:gdLst>
                <a:gd name="T0" fmla="*/ 85 w 97"/>
                <a:gd name="T1" fmla="*/ 107 h 158"/>
                <a:gd name="T2" fmla="*/ 60 w 97"/>
                <a:gd name="T3" fmla="*/ 70 h 158"/>
                <a:gd name="T4" fmla="*/ 62 w 97"/>
                <a:gd name="T5" fmla="*/ 58 h 158"/>
                <a:gd name="T6" fmla="*/ 89 w 97"/>
                <a:gd name="T7" fmla="*/ 78 h 158"/>
                <a:gd name="T8" fmla="*/ 97 w 97"/>
                <a:gd name="T9" fmla="*/ 67 h 158"/>
                <a:gd name="T10" fmla="*/ 64 w 97"/>
                <a:gd name="T11" fmla="*/ 44 h 158"/>
                <a:gd name="T12" fmla="*/ 66 w 97"/>
                <a:gd name="T13" fmla="*/ 17 h 158"/>
                <a:gd name="T14" fmla="*/ 33 w 97"/>
                <a:gd name="T15" fmla="*/ 0 h 158"/>
                <a:gd name="T16" fmla="*/ 4 w 97"/>
                <a:gd name="T17" fmla="*/ 33 h 158"/>
                <a:gd name="T18" fmla="*/ 2 w 97"/>
                <a:gd name="T19" fmla="*/ 80 h 158"/>
                <a:gd name="T20" fmla="*/ 16 w 97"/>
                <a:gd name="T21" fmla="*/ 80 h 158"/>
                <a:gd name="T22" fmla="*/ 17 w 97"/>
                <a:gd name="T23" fmla="*/ 39 h 158"/>
                <a:gd name="T24" fmla="*/ 30 w 97"/>
                <a:gd name="T25" fmla="*/ 28 h 158"/>
                <a:gd name="T26" fmla="*/ 29 w 97"/>
                <a:gd name="T27" fmla="*/ 74 h 158"/>
                <a:gd name="T28" fmla="*/ 31 w 97"/>
                <a:gd name="T29" fmla="*/ 75 h 158"/>
                <a:gd name="T30" fmla="*/ 0 w 97"/>
                <a:gd name="T31" fmla="*/ 155 h 158"/>
                <a:gd name="T32" fmla="*/ 13 w 97"/>
                <a:gd name="T33" fmla="*/ 158 h 158"/>
                <a:gd name="T34" fmla="*/ 47 w 97"/>
                <a:gd name="T35" fmla="*/ 90 h 158"/>
                <a:gd name="T36" fmla="*/ 69 w 97"/>
                <a:gd name="T37" fmla="*/ 116 h 158"/>
                <a:gd name="T38" fmla="*/ 80 w 97"/>
                <a:gd name="T39" fmla="*/ 158 h 158"/>
                <a:gd name="T40" fmla="*/ 97 w 97"/>
                <a:gd name="T41" fmla="*/ 158 h 158"/>
                <a:gd name="T42" fmla="*/ 85 w 97"/>
                <a:gd name="T43" fmla="*/ 10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58">
                  <a:moveTo>
                    <a:pt x="85" y="107"/>
                  </a:moveTo>
                  <a:lnTo>
                    <a:pt x="60" y="70"/>
                  </a:lnTo>
                  <a:lnTo>
                    <a:pt x="62" y="58"/>
                  </a:lnTo>
                  <a:lnTo>
                    <a:pt x="89" y="78"/>
                  </a:lnTo>
                  <a:lnTo>
                    <a:pt x="97" y="67"/>
                  </a:lnTo>
                  <a:lnTo>
                    <a:pt x="64" y="44"/>
                  </a:lnTo>
                  <a:lnTo>
                    <a:pt x="66" y="17"/>
                  </a:lnTo>
                  <a:lnTo>
                    <a:pt x="33" y="0"/>
                  </a:lnTo>
                  <a:lnTo>
                    <a:pt x="4" y="33"/>
                  </a:lnTo>
                  <a:lnTo>
                    <a:pt x="2" y="80"/>
                  </a:lnTo>
                  <a:lnTo>
                    <a:pt x="16" y="80"/>
                  </a:lnTo>
                  <a:lnTo>
                    <a:pt x="17" y="39"/>
                  </a:lnTo>
                  <a:lnTo>
                    <a:pt x="30" y="28"/>
                  </a:lnTo>
                  <a:lnTo>
                    <a:pt x="29" y="74"/>
                  </a:lnTo>
                  <a:lnTo>
                    <a:pt x="31" y="75"/>
                  </a:lnTo>
                  <a:lnTo>
                    <a:pt x="0" y="155"/>
                  </a:lnTo>
                  <a:lnTo>
                    <a:pt x="13" y="158"/>
                  </a:lnTo>
                  <a:lnTo>
                    <a:pt x="47" y="90"/>
                  </a:lnTo>
                  <a:lnTo>
                    <a:pt x="69" y="116"/>
                  </a:lnTo>
                  <a:lnTo>
                    <a:pt x="80" y="158"/>
                  </a:lnTo>
                  <a:lnTo>
                    <a:pt x="97" y="158"/>
                  </a:lnTo>
                  <a:lnTo>
                    <a:pt x="8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Oval 403"/>
            <p:cNvSpPr>
              <a:spLocks noChangeArrowheads="1"/>
            </p:cNvSpPr>
            <p:nvPr/>
          </p:nvSpPr>
          <p:spPr bwMode="gray">
            <a:xfrm>
              <a:off x="2870201" y="5872163"/>
              <a:ext cx="50800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24" name="Group 23"/>
          <p:cNvGrpSpPr>
            <a:grpSpLocks noChangeAspect="1"/>
          </p:cNvGrpSpPr>
          <p:nvPr/>
        </p:nvGrpSpPr>
        <p:grpSpPr bwMode="gray">
          <a:xfrm>
            <a:off x="3287536" y="3810544"/>
            <a:ext cx="107295" cy="274320"/>
            <a:chOff x="2800351" y="5872163"/>
            <a:chExt cx="153988" cy="295275"/>
          </a:xfrm>
          <a:solidFill>
            <a:srgbClr val="00529B"/>
          </a:solidFill>
        </p:grpSpPr>
        <p:sp>
          <p:nvSpPr>
            <p:cNvPr id="26" name="Freeform 402"/>
            <p:cNvSpPr>
              <a:spLocks/>
            </p:cNvSpPr>
            <p:nvPr/>
          </p:nvSpPr>
          <p:spPr bwMode="gray">
            <a:xfrm>
              <a:off x="2800351" y="5916613"/>
              <a:ext cx="153988" cy="250825"/>
            </a:xfrm>
            <a:custGeom>
              <a:avLst/>
              <a:gdLst>
                <a:gd name="T0" fmla="*/ 85 w 97"/>
                <a:gd name="T1" fmla="*/ 107 h 158"/>
                <a:gd name="T2" fmla="*/ 60 w 97"/>
                <a:gd name="T3" fmla="*/ 70 h 158"/>
                <a:gd name="T4" fmla="*/ 62 w 97"/>
                <a:gd name="T5" fmla="*/ 58 h 158"/>
                <a:gd name="T6" fmla="*/ 89 w 97"/>
                <a:gd name="T7" fmla="*/ 78 h 158"/>
                <a:gd name="T8" fmla="*/ 97 w 97"/>
                <a:gd name="T9" fmla="*/ 67 h 158"/>
                <a:gd name="T10" fmla="*/ 64 w 97"/>
                <a:gd name="T11" fmla="*/ 44 h 158"/>
                <a:gd name="T12" fmla="*/ 66 w 97"/>
                <a:gd name="T13" fmla="*/ 17 h 158"/>
                <a:gd name="T14" fmla="*/ 33 w 97"/>
                <a:gd name="T15" fmla="*/ 0 h 158"/>
                <a:gd name="T16" fmla="*/ 4 w 97"/>
                <a:gd name="T17" fmla="*/ 33 h 158"/>
                <a:gd name="T18" fmla="*/ 2 w 97"/>
                <a:gd name="T19" fmla="*/ 80 h 158"/>
                <a:gd name="T20" fmla="*/ 16 w 97"/>
                <a:gd name="T21" fmla="*/ 80 h 158"/>
                <a:gd name="T22" fmla="*/ 17 w 97"/>
                <a:gd name="T23" fmla="*/ 39 h 158"/>
                <a:gd name="T24" fmla="*/ 30 w 97"/>
                <a:gd name="T25" fmla="*/ 28 h 158"/>
                <a:gd name="T26" fmla="*/ 29 w 97"/>
                <a:gd name="T27" fmla="*/ 74 h 158"/>
                <a:gd name="T28" fmla="*/ 31 w 97"/>
                <a:gd name="T29" fmla="*/ 75 h 158"/>
                <a:gd name="T30" fmla="*/ 0 w 97"/>
                <a:gd name="T31" fmla="*/ 155 h 158"/>
                <a:gd name="T32" fmla="*/ 13 w 97"/>
                <a:gd name="T33" fmla="*/ 158 h 158"/>
                <a:gd name="T34" fmla="*/ 47 w 97"/>
                <a:gd name="T35" fmla="*/ 90 h 158"/>
                <a:gd name="T36" fmla="*/ 69 w 97"/>
                <a:gd name="T37" fmla="*/ 116 h 158"/>
                <a:gd name="T38" fmla="*/ 80 w 97"/>
                <a:gd name="T39" fmla="*/ 158 h 158"/>
                <a:gd name="T40" fmla="*/ 97 w 97"/>
                <a:gd name="T41" fmla="*/ 158 h 158"/>
                <a:gd name="T42" fmla="*/ 85 w 97"/>
                <a:gd name="T43" fmla="*/ 10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58">
                  <a:moveTo>
                    <a:pt x="85" y="107"/>
                  </a:moveTo>
                  <a:lnTo>
                    <a:pt x="60" y="70"/>
                  </a:lnTo>
                  <a:lnTo>
                    <a:pt x="62" y="58"/>
                  </a:lnTo>
                  <a:lnTo>
                    <a:pt x="89" y="78"/>
                  </a:lnTo>
                  <a:lnTo>
                    <a:pt x="97" y="67"/>
                  </a:lnTo>
                  <a:lnTo>
                    <a:pt x="64" y="44"/>
                  </a:lnTo>
                  <a:lnTo>
                    <a:pt x="66" y="17"/>
                  </a:lnTo>
                  <a:lnTo>
                    <a:pt x="33" y="0"/>
                  </a:lnTo>
                  <a:lnTo>
                    <a:pt x="4" y="33"/>
                  </a:lnTo>
                  <a:lnTo>
                    <a:pt x="2" y="80"/>
                  </a:lnTo>
                  <a:lnTo>
                    <a:pt x="16" y="80"/>
                  </a:lnTo>
                  <a:lnTo>
                    <a:pt x="17" y="39"/>
                  </a:lnTo>
                  <a:lnTo>
                    <a:pt x="30" y="28"/>
                  </a:lnTo>
                  <a:lnTo>
                    <a:pt x="29" y="74"/>
                  </a:lnTo>
                  <a:lnTo>
                    <a:pt x="31" y="75"/>
                  </a:lnTo>
                  <a:lnTo>
                    <a:pt x="0" y="155"/>
                  </a:lnTo>
                  <a:lnTo>
                    <a:pt x="13" y="158"/>
                  </a:lnTo>
                  <a:lnTo>
                    <a:pt x="47" y="90"/>
                  </a:lnTo>
                  <a:lnTo>
                    <a:pt x="69" y="116"/>
                  </a:lnTo>
                  <a:lnTo>
                    <a:pt x="80" y="158"/>
                  </a:lnTo>
                  <a:lnTo>
                    <a:pt x="97" y="158"/>
                  </a:lnTo>
                  <a:lnTo>
                    <a:pt x="85" y="1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Oval 403"/>
            <p:cNvSpPr>
              <a:spLocks noChangeArrowheads="1"/>
            </p:cNvSpPr>
            <p:nvPr/>
          </p:nvSpPr>
          <p:spPr bwMode="gray">
            <a:xfrm>
              <a:off x="2870201" y="5872163"/>
              <a:ext cx="50800" cy="4762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Freeform 262"/>
          <p:cNvSpPr>
            <a:spLocks noChangeAspect="1" noEditPoints="1"/>
          </p:cNvSpPr>
          <p:nvPr/>
        </p:nvSpPr>
        <p:spPr bwMode="gray">
          <a:xfrm>
            <a:off x="2644366" y="3365319"/>
            <a:ext cx="670334" cy="557408"/>
          </a:xfrm>
          <a:custGeom>
            <a:avLst/>
            <a:gdLst>
              <a:gd name="T0" fmla="*/ 1248 w 1389"/>
              <a:gd name="T1" fmla="*/ 557 h 834"/>
              <a:gd name="T2" fmla="*/ 1248 w 1389"/>
              <a:gd name="T3" fmla="*/ 557 h 834"/>
              <a:gd name="T4" fmla="*/ 1248 w 1389"/>
              <a:gd name="T5" fmla="*/ 139 h 834"/>
              <a:gd name="T6" fmla="*/ 1110 w 1389"/>
              <a:gd name="T7" fmla="*/ 0 h 834"/>
              <a:gd name="T8" fmla="*/ 486 w 1389"/>
              <a:gd name="T9" fmla="*/ 0 h 834"/>
              <a:gd name="T10" fmla="*/ 664 w 1389"/>
              <a:gd name="T11" fmla="*/ 195 h 834"/>
              <a:gd name="T12" fmla="*/ 1043 w 1389"/>
              <a:gd name="T13" fmla="*/ 195 h 834"/>
              <a:gd name="T14" fmla="*/ 1043 w 1389"/>
              <a:gd name="T15" fmla="*/ 557 h 834"/>
              <a:gd name="T16" fmla="*/ 903 w 1389"/>
              <a:gd name="T17" fmla="*/ 557 h 834"/>
              <a:gd name="T18" fmla="*/ 1146 w 1389"/>
              <a:gd name="T19" fmla="*/ 834 h 834"/>
              <a:gd name="T20" fmla="*/ 1389 w 1389"/>
              <a:gd name="T21" fmla="*/ 557 h 834"/>
              <a:gd name="T22" fmla="*/ 1248 w 1389"/>
              <a:gd name="T23" fmla="*/ 557 h 834"/>
              <a:gd name="T24" fmla="*/ 1248 w 1389"/>
              <a:gd name="T25" fmla="*/ 557 h 834"/>
              <a:gd name="T26" fmla="*/ 346 w 1389"/>
              <a:gd name="T27" fmla="*/ 639 h 834"/>
              <a:gd name="T28" fmla="*/ 346 w 1389"/>
              <a:gd name="T29" fmla="*/ 639 h 834"/>
              <a:gd name="T30" fmla="*/ 346 w 1389"/>
              <a:gd name="T31" fmla="*/ 277 h 834"/>
              <a:gd name="T32" fmla="*/ 486 w 1389"/>
              <a:gd name="T33" fmla="*/ 277 h 834"/>
              <a:gd name="T34" fmla="*/ 243 w 1389"/>
              <a:gd name="T35" fmla="*/ 0 h 834"/>
              <a:gd name="T36" fmla="*/ 0 w 1389"/>
              <a:gd name="T37" fmla="*/ 277 h 834"/>
              <a:gd name="T38" fmla="*/ 140 w 1389"/>
              <a:gd name="T39" fmla="*/ 277 h 834"/>
              <a:gd name="T40" fmla="*/ 140 w 1389"/>
              <a:gd name="T41" fmla="*/ 695 h 834"/>
              <a:gd name="T42" fmla="*/ 279 w 1389"/>
              <a:gd name="T43" fmla="*/ 834 h 834"/>
              <a:gd name="T44" fmla="*/ 903 w 1389"/>
              <a:gd name="T45" fmla="*/ 834 h 834"/>
              <a:gd name="T46" fmla="*/ 725 w 1389"/>
              <a:gd name="T47" fmla="*/ 639 h 834"/>
              <a:gd name="T48" fmla="*/ 346 w 1389"/>
              <a:gd name="T49" fmla="*/ 639 h 834"/>
              <a:gd name="T50" fmla="*/ 346 w 1389"/>
              <a:gd name="T51" fmla="*/ 639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89" h="834">
                <a:moveTo>
                  <a:pt x="1248" y="557"/>
                </a:moveTo>
                <a:lnTo>
                  <a:pt x="1248" y="557"/>
                </a:lnTo>
                <a:lnTo>
                  <a:pt x="1248" y="139"/>
                </a:lnTo>
                <a:cubicBezTo>
                  <a:pt x="1248" y="62"/>
                  <a:pt x="1186" y="0"/>
                  <a:pt x="1110" y="0"/>
                </a:cubicBezTo>
                <a:lnTo>
                  <a:pt x="486" y="0"/>
                </a:lnTo>
                <a:lnTo>
                  <a:pt x="664" y="195"/>
                </a:lnTo>
                <a:lnTo>
                  <a:pt x="1043" y="195"/>
                </a:lnTo>
                <a:lnTo>
                  <a:pt x="1043" y="557"/>
                </a:lnTo>
                <a:lnTo>
                  <a:pt x="903" y="557"/>
                </a:lnTo>
                <a:lnTo>
                  <a:pt x="1146" y="834"/>
                </a:lnTo>
                <a:lnTo>
                  <a:pt x="1389" y="557"/>
                </a:lnTo>
                <a:lnTo>
                  <a:pt x="1248" y="557"/>
                </a:lnTo>
                <a:lnTo>
                  <a:pt x="1248" y="557"/>
                </a:lnTo>
                <a:close/>
                <a:moveTo>
                  <a:pt x="346" y="639"/>
                </a:moveTo>
                <a:lnTo>
                  <a:pt x="346" y="639"/>
                </a:lnTo>
                <a:lnTo>
                  <a:pt x="346" y="277"/>
                </a:lnTo>
                <a:lnTo>
                  <a:pt x="486" y="277"/>
                </a:lnTo>
                <a:lnTo>
                  <a:pt x="243" y="0"/>
                </a:lnTo>
                <a:lnTo>
                  <a:pt x="0" y="277"/>
                </a:lnTo>
                <a:lnTo>
                  <a:pt x="140" y="277"/>
                </a:lnTo>
                <a:lnTo>
                  <a:pt x="140" y="695"/>
                </a:lnTo>
                <a:cubicBezTo>
                  <a:pt x="140" y="772"/>
                  <a:pt x="202" y="834"/>
                  <a:pt x="279" y="834"/>
                </a:cubicBezTo>
                <a:lnTo>
                  <a:pt x="903" y="834"/>
                </a:lnTo>
                <a:lnTo>
                  <a:pt x="725" y="639"/>
                </a:lnTo>
                <a:lnTo>
                  <a:pt x="346" y="639"/>
                </a:lnTo>
                <a:lnTo>
                  <a:pt x="346" y="639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262"/>
          <p:cNvSpPr>
            <a:spLocks noChangeAspect="1" noEditPoints="1"/>
          </p:cNvSpPr>
          <p:nvPr/>
        </p:nvSpPr>
        <p:spPr bwMode="gray">
          <a:xfrm>
            <a:off x="5715000" y="3326367"/>
            <a:ext cx="488386" cy="406111"/>
          </a:xfrm>
          <a:custGeom>
            <a:avLst/>
            <a:gdLst>
              <a:gd name="T0" fmla="*/ 1248 w 1389"/>
              <a:gd name="T1" fmla="*/ 557 h 834"/>
              <a:gd name="T2" fmla="*/ 1248 w 1389"/>
              <a:gd name="T3" fmla="*/ 557 h 834"/>
              <a:gd name="T4" fmla="*/ 1248 w 1389"/>
              <a:gd name="T5" fmla="*/ 139 h 834"/>
              <a:gd name="T6" fmla="*/ 1110 w 1389"/>
              <a:gd name="T7" fmla="*/ 0 h 834"/>
              <a:gd name="T8" fmla="*/ 486 w 1389"/>
              <a:gd name="T9" fmla="*/ 0 h 834"/>
              <a:gd name="T10" fmla="*/ 664 w 1389"/>
              <a:gd name="T11" fmla="*/ 195 h 834"/>
              <a:gd name="T12" fmla="*/ 1043 w 1389"/>
              <a:gd name="T13" fmla="*/ 195 h 834"/>
              <a:gd name="T14" fmla="*/ 1043 w 1389"/>
              <a:gd name="T15" fmla="*/ 557 h 834"/>
              <a:gd name="T16" fmla="*/ 903 w 1389"/>
              <a:gd name="T17" fmla="*/ 557 h 834"/>
              <a:gd name="T18" fmla="*/ 1146 w 1389"/>
              <a:gd name="T19" fmla="*/ 834 h 834"/>
              <a:gd name="T20" fmla="*/ 1389 w 1389"/>
              <a:gd name="T21" fmla="*/ 557 h 834"/>
              <a:gd name="T22" fmla="*/ 1248 w 1389"/>
              <a:gd name="T23" fmla="*/ 557 h 834"/>
              <a:gd name="T24" fmla="*/ 1248 w 1389"/>
              <a:gd name="T25" fmla="*/ 557 h 834"/>
              <a:gd name="T26" fmla="*/ 346 w 1389"/>
              <a:gd name="T27" fmla="*/ 639 h 834"/>
              <a:gd name="T28" fmla="*/ 346 w 1389"/>
              <a:gd name="T29" fmla="*/ 639 h 834"/>
              <a:gd name="T30" fmla="*/ 346 w 1389"/>
              <a:gd name="T31" fmla="*/ 277 h 834"/>
              <a:gd name="T32" fmla="*/ 486 w 1389"/>
              <a:gd name="T33" fmla="*/ 277 h 834"/>
              <a:gd name="T34" fmla="*/ 243 w 1389"/>
              <a:gd name="T35" fmla="*/ 0 h 834"/>
              <a:gd name="T36" fmla="*/ 0 w 1389"/>
              <a:gd name="T37" fmla="*/ 277 h 834"/>
              <a:gd name="T38" fmla="*/ 140 w 1389"/>
              <a:gd name="T39" fmla="*/ 277 h 834"/>
              <a:gd name="T40" fmla="*/ 140 w 1389"/>
              <a:gd name="T41" fmla="*/ 695 h 834"/>
              <a:gd name="T42" fmla="*/ 279 w 1389"/>
              <a:gd name="T43" fmla="*/ 834 h 834"/>
              <a:gd name="T44" fmla="*/ 903 w 1389"/>
              <a:gd name="T45" fmla="*/ 834 h 834"/>
              <a:gd name="T46" fmla="*/ 725 w 1389"/>
              <a:gd name="T47" fmla="*/ 639 h 834"/>
              <a:gd name="T48" fmla="*/ 346 w 1389"/>
              <a:gd name="T49" fmla="*/ 639 h 834"/>
              <a:gd name="T50" fmla="*/ 346 w 1389"/>
              <a:gd name="T51" fmla="*/ 639 h 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389" h="834">
                <a:moveTo>
                  <a:pt x="1248" y="557"/>
                </a:moveTo>
                <a:lnTo>
                  <a:pt x="1248" y="557"/>
                </a:lnTo>
                <a:lnTo>
                  <a:pt x="1248" y="139"/>
                </a:lnTo>
                <a:cubicBezTo>
                  <a:pt x="1248" y="62"/>
                  <a:pt x="1186" y="0"/>
                  <a:pt x="1110" y="0"/>
                </a:cubicBezTo>
                <a:lnTo>
                  <a:pt x="486" y="0"/>
                </a:lnTo>
                <a:lnTo>
                  <a:pt x="664" y="195"/>
                </a:lnTo>
                <a:lnTo>
                  <a:pt x="1043" y="195"/>
                </a:lnTo>
                <a:lnTo>
                  <a:pt x="1043" y="557"/>
                </a:lnTo>
                <a:lnTo>
                  <a:pt x="903" y="557"/>
                </a:lnTo>
                <a:lnTo>
                  <a:pt x="1146" y="834"/>
                </a:lnTo>
                <a:lnTo>
                  <a:pt x="1389" y="557"/>
                </a:lnTo>
                <a:lnTo>
                  <a:pt x="1248" y="557"/>
                </a:lnTo>
                <a:lnTo>
                  <a:pt x="1248" y="557"/>
                </a:lnTo>
                <a:close/>
                <a:moveTo>
                  <a:pt x="346" y="639"/>
                </a:moveTo>
                <a:lnTo>
                  <a:pt x="346" y="639"/>
                </a:lnTo>
                <a:lnTo>
                  <a:pt x="346" y="277"/>
                </a:lnTo>
                <a:lnTo>
                  <a:pt x="486" y="277"/>
                </a:lnTo>
                <a:lnTo>
                  <a:pt x="243" y="0"/>
                </a:lnTo>
                <a:lnTo>
                  <a:pt x="0" y="277"/>
                </a:lnTo>
                <a:lnTo>
                  <a:pt x="140" y="277"/>
                </a:lnTo>
                <a:lnTo>
                  <a:pt x="140" y="695"/>
                </a:lnTo>
                <a:cubicBezTo>
                  <a:pt x="140" y="772"/>
                  <a:pt x="202" y="834"/>
                  <a:pt x="279" y="834"/>
                </a:cubicBezTo>
                <a:lnTo>
                  <a:pt x="903" y="834"/>
                </a:lnTo>
                <a:lnTo>
                  <a:pt x="725" y="639"/>
                </a:lnTo>
                <a:lnTo>
                  <a:pt x="346" y="639"/>
                </a:lnTo>
                <a:lnTo>
                  <a:pt x="346" y="63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22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73997"/>
            <a:ext cx="6768752" cy="552207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9986">
            <a:off x="-241069" y="145057"/>
            <a:ext cx="1302492" cy="1558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130175"/>
            <a:ext cx="3028950" cy="936625"/>
          </a:xfrm>
        </p:spPr>
        <p:txBody>
          <a:bodyPr/>
          <a:lstStyle/>
          <a:p>
            <a:r>
              <a:rPr lang="en-GB" sz="3200" dirty="0" smtClean="0">
                <a:solidFill>
                  <a:schemeClr val="accent6">
                    <a:lumMod val="75000"/>
                  </a:schemeClr>
                </a:solidFill>
              </a:rPr>
              <a:t>My workplace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7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876"/>
            <a:ext cx="8229600" cy="9366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Mobile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704" y="2142635"/>
            <a:ext cx="2352537" cy="434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024" y="1988840"/>
            <a:ext cx="2533952" cy="486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6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Slides</a:t>
            </a:r>
            <a:r>
              <a:rPr lang="fr-BE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399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404813"/>
            <a:ext cx="8229600" cy="576262"/>
          </a:xfrm>
        </p:spPr>
        <p:txBody>
          <a:bodyPr/>
          <a:lstStyle/>
          <a:p>
            <a:r>
              <a:rPr lang="en-GB" altLang="fr-FR" noProof="0" dirty="0" smtClean="0">
                <a:solidFill>
                  <a:schemeClr val="bg1"/>
                </a:solidFill>
              </a:rPr>
              <a:t>Agenda</a:t>
            </a:r>
            <a:br>
              <a:rPr lang="en-GB" altLang="fr-FR" noProof="0" dirty="0" smtClean="0">
                <a:solidFill>
                  <a:schemeClr val="bg1"/>
                </a:solidFill>
              </a:rPr>
            </a:br>
            <a:endParaRPr lang="en-GB" altLang="en-US" noProof="0" dirty="0" smtClean="0">
              <a:solidFill>
                <a:schemeClr val="bg1"/>
              </a:solidFill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569325" cy="4968552"/>
          </a:xfrm>
        </p:spPr>
        <p:txBody>
          <a:bodyPr/>
          <a:lstStyle/>
          <a:p>
            <a:pPr marL="457200" indent="-457200">
              <a:spcBef>
                <a:spcPts val="300"/>
              </a:spcBef>
              <a:spcAft>
                <a:spcPts val="300"/>
              </a:spcAft>
              <a:buClrTx/>
              <a:buFont typeface="Verdana" pitchFamily="34" charset="0"/>
              <a:buAutoNum type="arabicPeriod"/>
            </a:pPr>
            <a:r>
              <a:rPr lang="en-GB" altLang="fr-FR" sz="2000" b="1" noProof="0" dirty="0" smtClean="0">
                <a:latin typeface="Georgia" panose="02040502050405020303" pitchFamily="18" charset="0"/>
              </a:rPr>
              <a:t>(10.30) Validation of the agenda + minutes of meeting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Tx/>
              <a:buFont typeface="Verdana" pitchFamily="34" charset="0"/>
              <a:buAutoNum type="arabicPeriod"/>
            </a:pPr>
            <a:r>
              <a:rPr lang="en-GB" altLang="fr-FR" sz="2000" b="1" noProof="0" dirty="0" smtClean="0">
                <a:latin typeface="Georgia" panose="02040502050405020303" pitchFamily="18" charset="0"/>
              </a:rPr>
              <a:t>(10.35) Update on </a:t>
            </a:r>
            <a:r>
              <a:rPr lang="en-GB" altLang="fr-FR" sz="2000" b="1" noProof="0" dirty="0" err="1" smtClean="0">
                <a:latin typeface="Georgia" panose="02040502050405020303" pitchFamily="18" charset="0"/>
              </a:rPr>
              <a:t>Opsys</a:t>
            </a:r>
            <a:r>
              <a:rPr lang="en-GB" altLang="fr-FR" sz="2000" b="1" noProof="0" dirty="0" smtClean="0">
                <a:latin typeface="Georgia" panose="02040502050405020303" pitchFamily="18" charset="0"/>
              </a:rPr>
              <a:t> programme</a:t>
            </a:r>
          </a:p>
          <a:p>
            <a:pPr marL="742950" lvl="2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altLang="fr-FR" sz="1800" noProof="0" dirty="0" smtClean="0">
                <a:latin typeface="Georgia" panose="02040502050405020303" pitchFamily="18" charset="0"/>
                <a:ea typeface="+mn-ea"/>
                <a:cs typeface="+mn-cs"/>
              </a:rPr>
              <a:t>key achievements since PUC 3, current priorities, </a:t>
            </a:r>
          </a:p>
          <a:p>
            <a:pPr marL="742950" lvl="2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altLang="fr-FR" sz="1800" noProof="0" dirty="0" smtClean="0">
                <a:latin typeface="Georgia" panose="02040502050405020303" pitchFamily="18" charset="0"/>
                <a:ea typeface="+mn-ea"/>
                <a:cs typeface="+mn-cs"/>
              </a:rPr>
              <a:t>key events to come: meetings calendar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Tx/>
              <a:buFont typeface="Verdana" pitchFamily="34" charset="0"/>
              <a:buAutoNum type="arabicPeriod"/>
            </a:pPr>
            <a:r>
              <a:rPr lang="en-GB" altLang="fr-FR" sz="2000" b="1" noProof="0" dirty="0" smtClean="0">
                <a:latin typeface="Georgia" panose="02040502050405020303" pitchFamily="18" charset="0"/>
              </a:rPr>
              <a:t>(10.50) Project </a:t>
            </a:r>
            <a:r>
              <a:rPr lang="en-GB" altLang="fr-FR" sz="2000" b="1" dirty="0" smtClean="0">
                <a:latin typeface="Georgia" panose="02040502050405020303" pitchFamily="18" charset="0"/>
              </a:rPr>
              <a:t>2B – state of play of the preparation</a:t>
            </a:r>
            <a:endParaRPr lang="en-GB" altLang="fr-FR" sz="2000" b="1" noProof="0" dirty="0" smtClean="0">
              <a:latin typeface="Georgia" panose="02040502050405020303" pitchFamily="18" charset="0"/>
            </a:endParaRPr>
          </a:p>
          <a:p>
            <a:pPr marL="742950" lvl="2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fr-BE" altLang="fr-FR" sz="1800" noProof="0" dirty="0" err="1" smtClean="0">
                <a:latin typeface="Georgia" panose="02040502050405020303" pitchFamily="18" charset="0"/>
                <a:ea typeface="+mn-ea"/>
                <a:cs typeface="+mn-cs"/>
              </a:rPr>
              <a:t>Technical</a:t>
            </a:r>
            <a:r>
              <a:rPr lang="fr-BE" altLang="fr-FR" sz="1800" noProof="0" dirty="0" smtClean="0"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fr-BE" altLang="fr-FR" sz="1800" noProof="0" dirty="0" err="1" smtClean="0">
                <a:latin typeface="Georgia" panose="02040502050405020303" pitchFamily="18" charset="0"/>
                <a:ea typeface="+mn-ea"/>
                <a:cs typeface="+mn-cs"/>
              </a:rPr>
              <a:t>choices</a:t>
            </a:r>
            <a:r>
              <a:rPr lang="fr-BE" altLang="fr-FR" sz="1800" noProof="0" dirty="0" smtClean="0">
                <a:latin typeface="Georgia" panose="02040502050405020303" pitchFamily="18" charset="0"/>
                <a:ea typeface="+mn-ea"/>
                <a:cs typeface="+mn-cs"/>
              </a:rPr>
              <a:t> and tentative planning</a:t>
            </a:r>
            <a:endParaRPr lang="en-GB" altLang="fr-FR" sz="1800" noProof="0" dirty="0" smtClean="0">
              <a:latin typeface="Georgia" panose="02040502050405020303" pitchFamily="18" charset="0"/>
              <a:ea typeface="+mn-ea"/>
              <a:cs typeface="+mn-cs"/>
            </a:endParaRPr>
          </a:p>
          <a:p>
            <a:pPr marL="742950" lvl="2" indent="-34290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ü"/>
            </a:pPr>
            <a:r>
              <a:rPr lang="en-GB" altLang="fr-FR" sz="1800" noProof="0" dirty="0" smtClean="0">
                <a:latin typeface="Georgia" panose="02040502050405020303" pitchFamily="18" charset="0"/>
                <a:ea typeface="+mn-ea"/>
                <a:cs typeface="+mn-cs"/>
              </a:rPr>
              <a:t>Next steps with focus on contracts management harmonisation</a:t>
            </a: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Tx/>
              <a:buFont typeface="Verdana" pitchFamily="34" charset="0"/>
              <a:buAutoNum type="arabicPeriod"/>
            </a:pPr>
            <a:r>
              <a:rPr lang="fr-BE" altLang="fr-FR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</a:t>
            </a:r>
            <a:r>
              <a:rPr lang="fr-BE" altLang="fr-FR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11.15</a:t>
            </a:r>
            <a:r>
              <a:rPr lang="fr-BE" altLang="fr-FR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) </a:t>
            </a:r>
            <a:r>
              <a:rPr lang="fr-BE" altLang="fr-FR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business </a:t>
            </a:r>
            <a:r>
              <a:rPr lang="fr-BE" altLang="fr-FR" sz="2000" b="1" dirty="0">
                <a:solidFill>
                  <a:srgbClr val="FF0000"/>
                </a:solidFill>
                <a:latin typeface="Georgia" panose="02040502050405020303" pitchFamily="18" charset="0"/>
              </a:rPr>
              <a:t>transformation </a:t>
            </a:r>
            <a:r>
              <a:rPr lang="fr-BE" altLang="fr-FR" sz="2000" b="1" dirty="0" err="1">
                <a:solidFill>
                  <a:srgbClr val="FF0000"/>
                </a:solidFill>
                <a:latin typeface="Georgia" panose="02040502050405020303" pitchFamily="18" charset="0"/>
              </a:rPr>
              <a:t>track</a:t>
            </a:r>
            <a:endParaRPr lang="fr-BE" altLang="fr-FR" sz="20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Tx/>
              <a:buFont typeface="Verdana" pitchFamily="34" charset="0"/>
              <a:buAutoNum type="arabicPeriod"/>
            </a:pPr>
            <a:r>
              <a:rPr lang="fr-BE" altLang="fr-FR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(11.40) EU </a:t>
            </a:r>
            <a:r>
              <a:rPr lang="fr-BE" altLang="fr-FR" sz="20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del</a:t>
            </a:r>
            <a:r>
              <a:rPr lang="fr-BE" altLang="fr-FR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10-12 </a:t>
            </a:r>
            <a:r>
              <a:rPr lang="fr-BE" altLang="fr-FR" sz="2000" b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October</a:t>
            </a:r>
            <a:r>
              <a:rPr lang="fr-BE" altLang="fr-FR" sz="20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workshop</a:t>
            </a:r>
          </a:p>
          <a:p>
            <a:pPr marL="857250" lvl="1" indent="-457200"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ü"/>
            </a:pPr>
            <a:r>
              <a:rPr lang="fr-BE" altLang="fr-FR" sz="1800" b="0" noProof="0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Draft</a:t>
            </a:r>
            <a:r>
              <a:rPr lang="fr-BE" altLang="fr-FR" sz="1800" b="0" noProof="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agenda, objectives, participants, PUC </a:t>
            </a:r>
            <a:r>
              <a:rPr lang="fr-BE" altLang="fr-FR" sz="1800" b="0" noProof="0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role</a:t>
            </a:r>
            <a:r>
              <a:rPr lang="fr-BE" altLang="fr-FR" sz="1800" b="0" noProof="0" dirty="0" smtClean="0">
                <a:solidFill>
                  <a:srgbClr val="FF0000"/>
                </a:solidFill>
                <a:latin typeface="Georgia" panose="02040502050405020303" pitchFamily="18" charset="0"/>
              </a:rPr>
              <a:t>, content</a:t>
            </a:r>
            <a:endParaRPr lang="en-GB" altLang="fr-FR" sz="1800" b="0" noProof="0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857250" lvl="1" indent="-457200">
              <a:spcBef>
                <a:spcPts val="300"/>
              </a:spcBef>
              <a:spcAft>
                <a:spcPts val="300"/>
              </a:spcAft>
              <a:buClrTx/>
              <a:buFont typeface="Wingdings" panose="05000000000000000000" pitchFamily="2" charset="2"/>
              <a:buChar char="ü"/>
            </a:pPr>
            <a:r>
              <a:rPr lang="fr-BE" altLang="fr-FR" sz="1800" b="0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Re-activating</a:t>
            </a:r>
            <a:r>
              <a:rPr lang="fr-BE" altLang="fr-FR" sz="1800" b="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</a:t>
            </a:r>
            <a:r>
              <a:rPr lang="fr-BE" altLang="fr-FR" sz="1800" b="0" dirty="0" err="1">
                <a:solidFill>
                  <a:srgbClr val="FF0000"/>
                </a:solidFill>
                <a:latin typeface="Georgia" panose="02040502050405020303" pitchFamily="18" charset="0"/>
              </a:rPr>
              <a:t>O</a:t>
            </a:r>
            <a:r>
              <a:rPr lang="fr-BE" altLang="fr-FR" sz="1800" b="0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psys</a:t>
            </a:r>
            <a:r>
              <a:rPr lang="fr-BE" altLang="fr-FR" sz="1800" b="0" dirty="0" smtClean="0">
                <a:solidFill>
                  <a:srgbClr val="FF0000"/>
                </a:solidFill>
                <a:latin typeface="Georgia" panose="02040502050405020303" pitchFamily="18" charset="0"/>
              </a:rPr>
              <a:t> business transformation </a:t>
            </a:r>
            <a:r>
              <a:rPr lang="fr-BE" altLang="fr-FR" sz="1800" b="0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track</a:t>
            </a:r>
            <a:endParaRPr lang="en-GB" altLang="fr-FR" sz="1800" b="0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0" indent="-457200">
              <a:spcBef>
                <a:spcPts val="300"/>
              </a:spcBef>
              <a:spcAft>
                <a:spcPts val="300"/>
              </a:spcAft>
              <a:buClrTx/>
              <a:buFont typeface="Verdana" pitchFamily="34" charset="0"/>
              <a:buAutoNum type="arabicPeriod"/>
            </a:pPr>
            <a:r>
              <a:rPr lang="en-GB" altLang="fr-FR" sz="2000" b="1" noProof="0" dirty="0" smtClean="0">
                <a:latin typeface="Georgia" panose="02040502050405020303" pitchFamily="18" charset="0"/>
              </a:rPr>
              <a:t>(12.10) wrap-up</a:t>
            </a:r>
          </a:p>
          <a:p>
            <a:pPr marL="400050" lvl="2" indent="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</a:pPr>
            <a:endParaRPr lang="en-GB" altLang="fr-FR" sz="1800" noProof="0" dirty="0"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27984" y="6597352"/>
            <a:ext cx="261392" cy="4762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0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Slides</a:t>
            </a:r>
            <a:r>
              <a:rPr lang="fr-BE" dirty="0" smtClean="0"/>
              <a:t> Daria business transformation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043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5256583"/>
          </a:xfrm>
        </p:spPr>
        <p:txBody>
          <a:bodyPr/>
          <a:lstStyle/>
          <a:p>
            <a:pPr marL="0" indent="0">
              <a:buNone/>
            </a:pPr>
            <a:r>
              <a:rPr lang="fr-BE" noProof="0" dirty="0" err="1" smtClean="0"/>
              <a:t>Need</a:t>
            </a:r>
            <a:r>
              <a:rPr lang="fr-BE" noProof="0" dirty="0" smtClean="0"/>
              <a:t> for more information?</a:t>
            </a:r>
          </a:p>
          <a:p>
            <a:pPr marL="0" indent="0">
              <a:buNone/>
            </a:pPr>
            <a:endParaRPr lang="en-GB" noProof="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i="0" noProof="0" dirty="0" smtClean="0"/>
              <a:t>Link for </a:t>
            </a:r>
            <a:r>
              <a:rPr lang="en-GB" i="0" noProof="0" dirty="0" err="1" smtClean="0"/>
              <a:t>Opsys</a:t>
            </a:r>
            <a:r>
              <a:rPr lang="en-GB" i="0" noProof="0" dirty="0" smtClean="0"/>
              <a:t> DEVCO intranet page: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noProof="0" dirty="0" smtClean="0"/>
              <a:t> </a:t>
            </a:r>
            <a:r>
              <a:rPr lang="en-GB" u="sng" noProof="0" dirty="0" smtClean="0">
                <a:hlinkClick r:id="rId2"/>
              </a:rPr>
              <a:t>https://myintracomm.ec.europa.eu/dg/devco/resources-procedures/opsys/Pages/index.aspx</a:t>
            </a:r>
            <a:endParaRPr lang="en-GB" noProof="0" dirty="0" smtClean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noProof="0" dirty="0" smtClean="0"/>
              <a:t>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BE" i="0" dirty="0" smtClean="0"/>
              <a:t>Link for </a:t>
            </a:r>
            <a:r>
              <a:rPr lang="fr-BE" i="0" dirty="0" err="1" smtClean="0"/>
              <a:t>Capacity</a:t>
            </a:r>
            <a:r>
              <a:rPr lang="fr-BE" i="0" dirty="0" smtClean="0"/>
              <a:t> for </a:t>
            </a:r>
            <a:r>
              <a:rPr lang="fr-BE" i="0" dirty="0" err="1"/>
              <a:t>D</a:t>
            </a:r>
            <a:r>
              <a:rPr lang="fr-BE" i="0" dirty="0" err="1" smtClean="0"/>
              <a:t>ev</a:t>
            </a:r>
            <a:endParaRPr lang="fr-BE" i="0" dirty="0"/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fr-FR" u="sng" dirty="0">
                <a:hlinkClick r:id="rId3"/>
              </a:rPr>
              <a:t>http://capacity4dev.ec.europa.eu/opsys/dashboard</a:t>
            </a:r>
            <a:endParaRPr lang="en-GB" dirty="0"/>
          </a:p>
          <a:p>
            <a:endParaRPr lang="fr-BE" noProof="0" dirty="0" smtClean="0"/>
          </a:p>
          <a:p>
            <a:pPr marL="342900" lvl="1" indent="-342900">
              <a:buClr>
                <a:schemeClr val="bg1"/>
              </a:buClr>
            </a:pPr>
            <a:r>
              <a:rPr lang="fr-BE" sz="2400" b="0" dirty="0" err="1" smtClean="0"/>
              <a:t>Send</a:t>
            </a:r>
            <a:r>
              <a:rPr lang="fr-BE" sz="2400" b="0" dirty="0" smtClean="0"/>
              <a:t> </a:t>
            </a:r>
            <a:r>
              <a:rPr lang="fr-BE" sz="2400" b="0" dirty="0"/>
              <a:t>us an e-mail </a:t>
            </a:r>
            <a:r>
              <a:rPr lang="fr-BE" sz="2400" b="0" dirty="0" smtClean="0"/>
              <a:t>:  DEVCO OPSYS</a:t>
            </a:r>
          </a:p>
          <a:p>
            <a:pPr marL="742950" lvl="2" indent="-342900">
              <a:buClr>
                <a:schemeClr val="bg1"/>
              </a:buClr>
            </a:pPr>
            <a:r>
              <a:rPr lang="fr-BE" sz="1800" dirty="0"/>
              <a:t>	</a:t>
            </a:r>
            <a:r>
              <a:rPr lang="fr-BE" sz="1800" dirty="0" smtClean="0"/>
              <a:t>				</a:t>
            </a:r>
            <a:r>
              <a:rPr lang="fr-BE" sz="2400" dirty="0" smtClean="0"/>
              <a:t>NEAR OPSYS</a:t>
            </a:r>
            <a:endParaRPr lang="fr-BE" sz="2400" b="0" dirty="0"/>
          </a:p>
          <a:p>
            <a:endParaRPr lang="en-GB" noProof="0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822960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altLang="en-US" kern="0" dirty="0" smtClean="0">
                <a:solidFill>
                  <a:schemeClr val="bg1"/>
                </a:solidFill>
              </a:rPr>
              <a:t> </a:t>
            </a:r>
            <a:endParaRPr lang="en-US" altLang="en-US" kern="0" dirty="0">
              <a:solidFill>
                <a:schemeClr val="bg1"/>
              </a:solidFill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4355976" y="6597352"/>
            <a:ext cx="43204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69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fr-BE" dirty="0" smtClean="0"/>
              <a:t>Annexes</a:t>
            </a:r>
          </a:p>
          <a:p>
            <a:pPr algn="ctr"/>
            <a:endParaRPr lang="fr-BE" dirty="0"/>
          </a:p>
          <a:p>
            <a:pPr algn="ctr"/>
            <a:r>
              <a:rPr lang="fr-BE" dirty="0" smtClean="0"/>
              <a:t>Not for </a:t>
            </a:r>
            <a:r>
              <a:rPr lang="fr-BE" dirty="0" err="1" smtClean="0"/>
              <a:t>presentation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0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/>
          <p:cNvSpPr/>
          <p:nvPr/>
        </p:nvSpPr>
        <p:spPr bwMode="ltGray">
          <a:xfrm flipH="1">
            <a:off x="179512" y="1340768"/>
            <a:ext cx="3744416" cy="3816424"/>
          </a:xfrm>
          <a:prstGeom prst="parallelogram">
            <a:avLst>
              <a:gd name="adj" fmla="val 77827"/>
            </a:avLst>
          </a:prstGeom>
          <a:solidFill>
            <a:srgbClr val="FFC81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6" name="Rectangle 2"/>
          <p:cNvSpPr/>
          <p:nvPr/>
        </p:nvSpPr>
        <p:spPr bwMode="ltGray">
          <a:xfrm>
            <a:off x="1115616" y="1340768"/>
            <a:ext cx="3456384" cy="576064"/>
          </a:xfrm>
          <a:custGeom>
            <a:avLst/>
            <a:gdLst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0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467591 w 3744987"/>
              <a:gd name="connsiteY3" fmla="*/ 720080 h 720080"/>
              <a:gd name="connsiteX4" fmla="*/ 0 w 3744987"/>
              <a:gd name="connsiteY4" fmla="*/ 0 h 720080"/>
              <a:gd name="connsiteX0" fmla="*/ 0 w 3728318"/>
              <a:gd name="connsiteY0" fmla="*/ 2382 h 720080"/>
              <a:gd name="connsiteX1" fmla="*/ 3728318 w 3728318"/>
              <a:gd name="connsiteY1" fmla="*/ 0 h 720080"/>
              <a:gd name="connsiteX2" fmla="*/ 3728318 w 3728318"/>
              <a:gd name="connsiteY2" fmla="*/ 720080 h 720080"/>
              <a:gd name="connsiteX3" fmla="*/ 450922 w 3728318"/>
              <a:gd name="connsiteY3" fmla="*/ 720080 h 720080"/>
              <a:gd name="connsiteX4" fmla="*/ 0 w 3728318"/>
              <a:gd name="connsiteY4" fmla="*/ 2382 h 720080"/>
              <a:gd name="connsiteX0" fmla="*/ 0 w 3730699"/>
              <a:gd name="connsiteY0" fmla="*/ 2382 h 720080"/>
              <a:gd name="connsiteX1" fmla="*/ 3730699 w 3730699"/>
              <a:gd name="connsiteY1" fmla="*/ 0 h 720080"/>
              <a:gd name="connsiteX2" fmla="*/ 3730699 w 3730699"/>
              <a:gd name="connsiteY2" fmla="*/ 720080 h 720080"/>
              <a:gd name="connsiteX3" fmla="*/ 453303 w 3730699"/>
              <a:gd name="connsiteY3" fmla="*/ 720080 h 720080"/>
              <a:gd name="connsiteX4" fmla="*/ 0 w 3730699"/>
              <a:gd name="connsiteY4" fmla="*/ 2382 h 720080"/>
              <a:gd name="connsiteX0" fmla="*/ 0 w 3733080"/>
              <a:gd name="connsiteY0" fmla="*/ 0 h 722461"/>
              <a:gd name="connsiteX1" fmla="*/ 3733080 w 3733080"/>
              <a:gd name="connsiteY1" fmla="*/ 2381 h 722461"/>
              <a:gd name="connsiteX2" fmla="*/ 3733080 w 3733080"/>
              <a:gd name="connsiteY2" fmla="*/ 722461 h 722461"/>
              <a:gd name="connsiteX3" fmla="*/ 455684 w 3733080"/>
              <a:gd name="connsiteY3" fmla="*/ 722461 h 722461"/>
              <a:gd name="connsiteX4" fmla="*/ 0 w 3733080"/>
              <a:gd name="connsiteY4" fmla="*/ 0 h 72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080" h="722461">
                <a:moveTo>
                  <a:pt x="0" y="0"/>
                </a:moveTo>
                <a:lnTo>
                  <a:pt x="3733080" y="2381"/>
                </a:lnTo>
                <a:lnTo>
                  <a:pt x="3733080" y="722461"/>
                </a:lnTo>
                <a:lnTo>
                  <a:pt x="455684" y="722461"/>
                </a:lnTo>
                <a:lnTo>
                  <a:pt x="0" y="0"/>
                </a:lnTo>
                <a:close/>
              </a:path>
            </a:pathLst>
          </a:custGeom>
          <a:solidFill>
            <a:srgbClr val="0F54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    Result management and operational entities</a:t>
            </a:r>
          </a:p>
        </p:txBody>
      </p:sp>
      <p:sp>
        <p:nvSpPr>
          <p:cNvPr id="15" name="Rectangle 2"/>
          <p:cNvSpPr/>
          <p:nvPr/>
        </p:nvSpPr>
        <p:spPr bwMode="ltGray">
          <a:xfrm>
            <a:off x="1619672" y="1988840"/>
            <a:ext cx="3456384" cy="576064"/>
          </a:xfrm>
          <a:custGeom>
            <a:avLst/>
            <a:gdLst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0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467591 w 3744987"/>
              <a:gd name="connsiteY3" fmla="*/ 720080 h 720080"/>
              <a:gd name="connsiteX4" fmla="*/ 0 w 3744987"/>
              <a:gd name="connsiteY4" fmla="*/ 0 h 720080"/>
              <a:gd name="connsiteX0" fmla="*/ 0 w 3728318"/>
              <a:gd name="connsiteY0" fmla="*/ 2382 h 720080"/>
              <a:gd name="connsiteX1" fmla="*/ 3728318 w 3728318"/>
              <a:gd name="connsiteY1" fmla="*/ 0 h 720080"/>
              <a:gd name="connsiteX2" fmla="*/ 3728318 w 3728318"/>
              <a:gd name="connsiteY2" fmla="*/ 720080 h 720080"/>
              <a:gd name="connsiteX3" fmla="*/ 450922 w 3728318"/>
              <a:gd name="connsiteY3" fmla="*/ 720080 h 720080"/>
              <a:gd name="connsiteX4" fmla="*/ 0 w 3728318"/>
              <a:gd name="connsiteY4" fmla="*/ 2382 h 720080"/>
              <a:gd name="connsiteX0" fmla="*/ 0 w 3730699"/>
              <a:gd name="connsiteY0" fmla="*/ 2382 h 720080"/>
              <a:gd name="connsiteX1" fmla="*/ 3730699 w 3730699"/>
              <a:gd name="connsiteY1" fmla="*/ 0 h 720080"/>
              <a:gd name="connsiteX2" fmla="*/ 3730699 w 3730699"/>
              <a:gd name="connsiteY2" fmla="*/ 720080 h 720080"/>
              <a:gd name="connsiteX3" fmla="*/ 453303 w 3730699"/>
              <a:gd name="connsiteY3" fmla="*/ 720080 h 720080"/>
              <a:gd name="connsiteX4" fmla="*/ 0 w 3730699"/>
              <a:gd name="connsiteY4" fmla="*/ 2382 h 720080"/>
              <a:gd name="connsiteX0" fmla="*/ 0 w 3733080"/>
              <a:gd name="connsiteY0" fmla="*/ 0 h 722461"/>
              <a:gd name="connsiteX1" fmla="*/ 3733080 w 3733080"/>
              <a:gd name="connsiteY1" fmla="*/ 2381 h 722461"/>
              <a:gd name="connsiteX2" fmla="*/ 3733080 w 3733080"/>
              <a:gd name="connsiteY2" fmla="*/ 722461 h 722461"/>
              <a:gd name="connsiteX3" fmla="*/ 455684 w 3733080"/>
              <a:gd name="connsiteY3" fmla="*/ 722461 h 722461"/>
              <a:gd name="connsiteX4" fmla="*/ 0 w 3733080"/>
              <a:gd name="connsiteY4" fmla="*/ 0 h 72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080" h="722461">
                <a:moveTo>
                  <a:pt x="0" y="0"/>
                </a:moveTo>
                <a:lnTo>
                  <a:pt x="3733080" y="2381"/>
                </a:lnTo>
                <a:lnTo>
                  <a:pt x="3733080" y="722461"/>
                </a:lnTo>
                <a:lnTo>
                  <a:pt x="455684" y="722461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Action management and </a:t>
            </a:r>
          </a:p>
          <a:p>
            <a:pPr algn="ctr"/>
            <a:r>
              <a:rPr lang="en-GB" sz="1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level 1 commitment </a:t>
            </a:r>
          </a:p>
        </p:txBody>
      </p:sp>
      <p:sp>
        <p:nvSpPr>
          <p:cNvPr id="16" name="Rectangle 2"/>
          <p:cNvSpPr/>
          <p:nvPr/>
        </p:nvSpPr>
        <p:spPr bwMode="ltGray">
          <a:xfrm>
            <a:off x="2051720" y="2655968"/>
            <a:ext cx="3456384" cy="576064"/>
          </a:xfrm>
          <a:custGeom>
            <a:avLst/>
            <a:gdLst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0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467591 w 3744987"/>
              <a:gd name="connsiteY3" fmla="*/ 720080 h 720080"/>
              <a:gd name="connsiteX4" fmla="*/ 0 w 3744987"/>
              <a:gd name="connsiteY4" fmla="*/ 0 h 720080"/>
              <a:gd name="connsiteX0" fmla="*/ 0 w 3728318"/>
              <a:gd name="connsiteY0" fmla="*/ 2382 h 720080"/>
              <a:gd name="connsiteX1" fmla="*/ 3728318 w 3728318"/>
              <a:gd name="connsiteY1" fmla="*/ 0 h 720080"/>
              <a:gd name="connsiteX2" fmla="*/ 3728318 w 3728318"/>
              <a:gd name="connsiteY2" fmla="*/ 720080 h 720080"/>
              <a:gd name="connsiteX3" fmla="*/ 450922 w 3728318"/>
              <a:gd name="connsiteY3" fmla="*/ 720080 h 720080"/>
              <a:gd name="connsiteX4" fmla="*/ 0 w 3728318"/>
              <a:gd name="connsiteY4" fmla="*/ 2382 h 720080"/>
              <a:gd name="connsiteX0" fmla="*/ 0 w 3730699"/>
              <a:gd name="connsiteY0" fmla="*/ 2382 h 720080"/>
              <a:gd name="connsiteX1" fmla="*/ 3730699 w 3730699"/>
              <a:gd name="connsiteY1" fmla="*/ 0 h 720080"/>
              <a:gd name="connsiteX2" fmla="*/ 3730699 w 3730699"/>
              <a:gd name="connsiteY2" fmla="*/ 720080 h 720080"/>
              <a:gd name="connsiteX3" fmla="*/ 453303 w 3730699"/>
              <a:gd name="connsiteY3" fmla="*/ 720080 h 720080"/>
              <a:gd name="connsiteX4" fmla="*/ 0 w 3730699"/>
              <a:gd name="connsiteY4" fmla="*/ 2382 h 720080"/>
              <a:gd name="connsiteX0" fmla="*/ 0 w 3733080"/>
              <a:gd name="connsiteY0" fmla="*/ 0 h 722461"/>
              <a:gd name="connsiteX1" fmla="*/ 3733080 w 3733080"/>
              <a:gd name="connsiteY1" fmla="*/ 2381 h 722461"/>
              <a:gd name="connsiteX2" fmla="*/ 3733080 w 3733080"/>
              <a:gd name="connsiteY2" fmla="*/ 722461 h 722461"/>
              <a:gd name="connsiteX3" fmla="*/ 455684 w 3733080"/>
              <a:gd name="connsiteY3" fmla="*/ 722461 h 722461"/>
              <a:gd name="connsiteX4" fmla="*/ 0 w 3733080"/>
              <a:gd name="connsiteY4" fmla="*/ 0 h 72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080" h="722461">
                <a:moveTo>
                  <a:pt x="0" y="0"/>
                </a:moveTo>
                <a:lnTo>
                  <a:pt x="3733080" y="2381"/>
                </a:lnTo>
                <a:lnTo>
                  <a:pt x="3733080" y="722461"/>
                </a:lnTo>
                <a:lnTo>
                  <a:pt x="455684" y="722461"/>
                </a:lnTo>
                <a:lnTo>
                  <a:pt x="0" y="0"/>
                </a:lnTo>
                <a:close/>
              </a:path>
            </a:pathLst>
          </a:custGeom>
          <a:solidFill>
            <a:srgbClr val="0F54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Contract management and level 2 commitment</a:t>
            </a:r>
            <a:endParaRPr lang="en-GB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ectangle 2"/>
          <p:cNvSpPr/>
          <p:nvPr/>
        </p:nvSpPr>
        <p:spPr bwMode="ltGray">
          <a:xfrm>
            <a:off x="2627784" y="3284984"/>
            <a:ext cx="3456384" cy="576064"/>
          </a:xfrm>
          <a:custGeom>
            <a:avLst/>
            <a:gdLst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0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467591 w 3744987"/>
              <a:gd name="connsiteY3" fmla="*/ 720080 h 720080"/>
              <a:gd name="connsiteX4" fmla="*/ 0 w 3744987"/>
              <a:gd name="connsiteY4" fmla="*/ 0 h 720080"/>
              <a:gd name="connsiteX0" fmla="*/ 0 w 3728318"/>
              <a:gd name="connsiteY0" fmla="*/ 2382 h 720080"/>
              <a:gd name="connsiteX1" fmla="*/ 3728318 w 3728318"/>
              <a:gd name="connsiteY1" fmla="*/ 0 h 720080"/>
              <a:gd name="connsiteX2" fmla="*/ 3728318 w 3728318"/>
              <a:gd name="connsiteY2" fmla="*/ 720080 h 720080"/>
              <a:gd name="connsiteX3" fmla="*/ 450922 w 3728318"/>
              <a:gd name="connsiteY3" fmla="*/ 720080 h 720080"/>
              <a:gd name="connsiteX4" fmla="*/ 0 w 3728318"/>
              <a:gd name="connsiteY4" fmla="*/ 2382 h 720080"/>
              <a:gd name="connsiteX0" fmla="*/ 0 w 3730699"/>
              <a:gd name="connsiteY0" fmla="*/ 2382 h 720080"/>
              <a:gd name="connsiteX1" fmla="*/ 3730699 w 3730699"/>
              <a:gd name="connsiteY1" fmla="*/ 0 h 720080"/>
              <a:gd name="connsiteX2" fmla="*/ 3730699 w 3730699"/>
              <a:gd name="connsiteY2" fmla="*/ 720080 h 720080"/>
              <a:gd name="connsiteX3" fmla="*/ 453303 w 3730699"/>
              <a:gd name="connsiteY3" fmla="*/ 720080 h 720080"/>
              <a:gd name="connsiteX4" fmla="*/ 0 w 3730699"/>
              <a:gd name="connsiteY4" fmla="*/ 2382 h 720080"/>
              <a:gd name="connsiteX0" fmla="*/ 0 w 3733080"/>
              <a:gd name="connsiteY0" fmla="*/ 0 h 722461"/>
              <a:gd name="connsiteX1" fmla="*/ 3733080 w 3733080"/>
              <a:gd name="connsiteY1" fmla="*/ 2381 h 722461"/>
              <a:gd name="connsiteX2" fmla="*/ 3733080 w 3733080"/>
              <a:gd name="connsiteY2" fmla="*/ 722461 h 722461"/>
              <a:gd name="connsiteX3" fmla="*/ 455684 w 3733080"/>
              <a:gd name="connsiteY3" fmla="*/ 722461 h 722461"/>
              <a:gd name="connsiteX4" fmla="*/ 0 w 3733080"/>
              <a:gd name="connsiteY4" fmla="*/ 0 h 72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080" h="722461">
                <a:moveTo>
                  <a:pt x="0" y="0"/>
                </a:moveTo>
                <a:lnTo>
                  <a:pt x="3733080" y="2381"/>
                </a:lnTo>
                <a:lnTo>
                  <a:pt x="3733080" y="722461"/>
                </a:lnTo>
                <a:lnTo>
                  <a:pt x="455684" y="722461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Implementation &amp; Evaluation</a:t>
            </a:r>
            <a:endParaRPr lang="en-GB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ectangle 2"/>
          <p:cNvSpPr/>
          <p:nvPr/>
        </p:nvSpPr>
        <p:spPr bwMode="ltGray">
          <a:xfrm>
            <a:off x="3131840" y="3933056"/>
            <a:ext cx="3456384" cy="576064"/>
          </a:xfrm>
          <a:custGeom>
            <a:avLst/>
            <a:gdLst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0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467591 w 3744987"/>
              <a:gd name="connsiteY3" fmla="*/ 720080 h 720080"/>
              <a:gd name="connsiteX4" fmla="*/ 0 w 3744987"/>
              <a:gd name="connsiteY4" fmla="*/ 0 h 720080"/>
              <a:gd name="connsiteX0" fmla="*/ 0 w 3728318"/>
              <a:gd name="connsiteY0" fmla="*/ 2382 h 720080"/>
              <a:gd name="connsiteX1" fmla="*/ 3728318 w 3728318"/>
              <a:gd name="connsiteY1" fmla="*/ 0 h 720080"/>
              <a:gd name="connsiteX2" fmla="*/ 3728318 w 3728318"/>
              <a:gd name="connsiteY2" fmla="*/ 720080 h 720080"/>
              <a:gd name="connsiteX3" fmla="*/ 450922 w 3728318"/>
              <a:gd name="connsiteY3" fmla="*/ 720080 h 720080"/>
              <a:gd name="connsiteX4" fmla="*/ 0 w 3728318"/>
              <a:gd name="connsiteY4" fmla="*/ 2382 h 720080"/>
              <a:gd name="connsiteX0" fmla="*/ 0 w 3730699"/>
              <a:gd name="connsiteY0" fmla="*/ 2382 h 720080"/>
              <a:gd name="connsiteX1" fmla="*/ 3730699 w 3730699"/>
              <a:gd name="connsiteY1" fmla="*/ 0 h 720080"/>
              <a:gd name="connsiteX2" fmla="*/ 3730699 w 3730699"/>
              <a:gd name="connsiteY2" fmla="*/ 720080 h 720080"/>
              <a:gd name="connsiteX3" fmla="*/ 453303 w 3730699"/>
              <a:gd name="connsiteY3" fmla="*/ 720080 h 720080"/>
              <a:gd name="connsiteX4" fmla="*/ 0 w 3730699"/>
              <a:gd name="connsiteY4" fmla="*/ 2382 h 720080"/>
              <a:gd name="connsiteX0" fmla="*/ 0 w 3733080"/>
              <a:gd name="connsiteY0" fmla="*/ 0 h 722461"/>
              <a:gd name="connsiteX1" fmla="*/ 3733080 w 3733080"/>
              <a:gd name="connsiteY1" fmla="*/ 2381 h 722461"/>
              <a:gd name="connsiteX2" fmla="*/ 3733080 w 3733080"/>
              <a:gd name="connsiteY2" fmla="*/ 722461 h 722461"/>
              <a:gd name="connsiteX3" fmla="*/ 455684 w 3733080"/>
              <a:gd name="connsiteY3" fmla="*/ 722461 h 722461"/>
              <a:gd name="connsiteX4" fmla="*/ 0 w 3733080"/>
              <a:gd name="connsiteY4" fmla="*/ 0 h 72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080" h="722461">
                <a:moveTo>
                  <a:pt x="0" y="0"/>
                </a:moveTo>
                <a:lnTo>
                  <a:pt x="3733080" y="2381"/>
                </a:lnTo>
                <a:lnTo>
                  <a:pt x="3733080" y="722461"/>
                </a:lnTo>
                <a:lnTo>
                  <a:pt x="455684" y="722461"/>
                </a:lnTo>
                <a:lnTo>
                  <a:pt x="0" y="0"/>
                </a:lnTo>
                <a:close/>
              </a:path>
            </a:pathLst>
          </a:custGeom>
          <a:solidFill>
            <a:srgbClr val="0F549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Programming process and preparation of actions</a:t>
            </a:r>
            <a:endParaRPr lang="en-GB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9" name="Rectangle 2"/>
          <p:cNvSpPr/>
          <p:nvPr/>
        </p:nvSpPr>
        <p:spPr bwMode="ltGray">
          <a:xfrm>
            <a:off x="3635896" y="4581128"/>
            <a:ext cx="3456384" cy="576064"/>
          </a:xfrm>
          <a:custGeom>
            <a:avLst/>
            <a:gdLst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0 w 3744987"/>
              <a:gd name="connsiteY3" fmla="*/ 720080 h 720080"/>
              <a:gd name="connsiteX4" fmla="*/ 0 w 3744987"/>
              <a:gd name="connsiteY4" fmla="*/ 0 h 720080"/>
              <a:gd name="connsiteX0" fmla="*/ 0 w 3744987"/>
              <a:gd name="connsiteY0" fmla="*/ 0 h 720080"/>
              <a:gd name="connsiteX1" fmla="*/ 3744987 w 3744987"/>
              <a:gd name="connsiteY1" fmla="*/ 0 h 720080"/>
              <a:gd name="connsiteX2" fmla="*/ 3744987 w 3744987"/>
              <a:gd name="connsiteY2" fmla="*/ 720080 h 720080"/>
              <a:gd name="connsiteX3" fmla="*/ 467591 w 3744987"/>
              <a:gd name="connsiteY3" fmla="*/ 720080 h 720080"/>
              <a:gd name="connsiteX4" fmla="*/ 0 w 3744987"/>
              <a:gd name="connsiteY4" fmla="*/ 0 h 720080"/>
              <a:gd name="connsiteX0" fmla="*/ 0 w 3728318"/>
              <a:gd name="connsiteY0" fmla="*/ 2382 h 720080"/>
              <a:gd name="connsiteX1" fmla="*/ 3728318 w 3728318"/>
              <a:gd name="connsiteY1" fmla="*/ 0 h 720080"/>
              <a:gd name="connsiteX2" fmla="*/ 3728318 w 3728318"/>
              <a:gd name="connsiteY2" fmla="*/ 720080 h 720080"/>
              <a:gd name="connsiteX3" fmla="*/ 450922 w 3728318"/>
              <a:gd name="connsiteY3" fmla="*/ 720080 h 720080"/>
              <a:gd name="connsiteX4" fmla="*/ 0 w 3728318"/>
              <a:gd name="connsiteY4" fmla="*/ 2382 h 720080"/>
              <a:gd name="connsiteX0" fmla="*/ 0 w 3730699"/>
              <a:gd name="connsiteY0" fmla="*/ 2382 h 720080"/>
              <a:gd name="connsiteX1" fmla="*/ 3730699 w 3730699"/>
              <a:gd name="connsiteY1" fmla="*/ 0 h 720080"/>
              <a:gd name="connsiteX2" fmla="*/ 3730699 w 3730699"/>
              <a:gd name="connsiteY2" fmla="*/ 720080 h 720080"/>
              <a:gd name="connsiteX3" fmla="*/ 453303 w 3730699"/>
              <a:gd name="connsiteY3" fmla="*/ 720080 h 720080"/>
              <a:gd name="connsiteX4" fmla="*/ 0 w 3730699"/>
              <a:gd name="connsiteY4" fmla="*/ 2382 h 720080"/>
              <a:gd name="connsiteX0" fmla="*/ 0 w 3733080"/>
              <a:gd name="connsiteY0" fmla="*/ 0 h 722461"/>
              <a:gd name="connsiteX1" fmla="*/ 3733080 w 3733080"/>
              <a:gd name="connsiteY1" fmla="*/ 2381 h 722461"/>
              <a:gd name="connsiteX2" fmla="*/ 3733080 w 3733080"/>
              <a:gd name="connsiteY2" fmla="*/ 722461 h 722461"/>
              <a:gd name="connsiteX3" fmla="*/ 455684 w 3733080"/>
              <a:gd name="connsiteY3" fmla="*/ 722461 h 722461"/>
              <a:gd name="connsiteX4" fmla="*/ 0 w 3733080"/>
              <a:gd name="connsiteY4" fmla="*/ 0 h 722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33080" h="722461">
                <a:moveTo>
                  <a:pt x="0" y="0"/>
                </a:moveTo>
                <a:lnTo>
                  <a:pt x="3733080" y="2381"/>
                </a:lnTo>
                <a:lnTo>
                  <a:pt x="3733080" y="722461"/>
                </a:lnTo>
                <a:lnTo>
                  <a:pt x="455684" y="722461"/>
                </a:lnTo>
                <a:lnTo>
                  <a:pt x="0" y="0"/>
                </a:lnTo>
                <a:close/>
              </a:path>
            </a:pathLst>
          </a:custGeom>
          <a:solidFill>
            <a:srgbClr val="00B0F0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Tendering</a:t>
            </a:r>
            <a:endParaRPr lang="en-GB" sz="14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17645" y="1478278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000" b="1" i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71600" y="2164773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000" b="1" i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179512" y="5252576"/>
            <a:ext cx="8784976" cy="1256927"/>
          </a:xfrm>
          <a:prstGeom prst="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x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3175">
              <a:defRPr/>
            </a:pPr>
            <a:endParaRPr lang="fr-BE" sz="400" b="1" dirty="0" smtClean="0">
              <a:solidFill>
                <a:srgbClr val="FFFFFF"/>
              </a:solidFill>
              <a:latin typeface="Calibri Light" panose="020F0302020204030204" pitchFamily="34" charset="0"/>
            </a:endParaRPr>
          </a:p>
          <a:p>
            <a:pPr marL="3175">
              <a:defRPr/>
            </a:pPr>
            <a:r>
              <a:rPr lang="fr-BE" sz="180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>TRANSVERSAL PROJECTS/ WORKSTREAMS</a:t>
            </a:r>
            <a:endParaRPr lang="fr-BE" sz="180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482051" y="2818860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000" b="1" i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2B</a:t>
            </a:r>
          </a:p>
          <a:p>
            <a:pPr>
              <a:spcAft>
                <a:spcPts val="900"/>
              </a:spcAft>
            </a:pPr>
            <a:endParaRPr lang="en-GB" sz="28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spcAft>
                <a:spcPts val="900"/>
              </a:spcAft>
            </a:pPr>
            <a:endParaRPr lang="en-GB" sz="28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28280" y="3394404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endParaRPr lang="en-GB" sz="28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02007" y="4122820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000" b="1" i="1" dirty="0">
                <a:solidFill>
                  <a:schemeClr val="bg1"/>
                </a:solidFill>
                <a:latin typeface="Calibri Light" panose="020F0302020204030204" pitchFamily="34" charset="0"/>
              </a:rPr>
              <a:t>4</a:t>
            </a:r>
            <a:endParaRPr lang="en-GB" sz="2000" b="1" i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>
              <a:spcAft>
                <a:spcPts val="900"/>
              </a:spcAft>
            </a:pPr>
            <a:endParaRPr lang="en-GB" sz="28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spcAft>
                <a:spcPts val="900"/>
              </a:spcAft>
            </a:pPr>
            <a:endParaRPr lang="en-GB" sz="28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189503" y="4716493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000" b="1" i="1" dirty="0">
                <a:solidFill>
                  <a:schemeClr val="bg1"/>
                </a:solidFill>
                <a:latin typeface="Calibri Light" panose="020F0302020204030204" pitchFamily="34" charset="0"/>
              </a:rPr>
              <a:t>5</a:t>
            </a:r>
            <a:endParaRPr lang="en-GB" sz="2000" b="1" i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>
              <a:spcAft>
                <a:spcPts val="900"/>
              </a:spcAft>
            </a:pPr>
            <a:endParaRPr lang="en-GB" sz="28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spcAft>
                <a:spcPts val="900"/>
              </a:spcAft>
            </a:pPr>
            <a:endParaRPr lang="en-GB" sz="28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993473" y="3474748"/>
            <a:ext cx="671512" cy="5105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spcAft>
                <a:spcPts val="900"/>
              </a:spcAft>
            </a:pPr>
            <a:r>
              <a:rPr lang="en-GB" sz="2000" b="1" i="1" dirty="0">
                <a:solidFill>
                  <a:schemeClr val="bg1"/>
                </a:solidFill>
                <a:latin typeface="Calibri Light" panose="020F0302020204030204" pitchFamily="34" charset="0"/>
              </a:rPr>
              <a:t>3</a:t>
            </a:r>
            <a:endParaRPr lang="en-GB" sz="2000" b="1" i="1" dirty="0" smtClean="0">
              <a:solidFill>
                <a:schemeClr val="bg1"/>
              </a:solidFill>
              <a:latin typeface="Calibri Light" panose="020F0302020204030204" pitchFamily="34" charset="0"/>
            </a:endParaRPr>
          </a:p>
          <a:p>
            <a:pPr>
              <a:spcAft>
                <a:spcPts val="900"/>
              </a:spcAft>
            </a:pPr>
            <a:endParaRPr lang="en-GB" sz="2800" b="1" i="1" dirty="0" smtClean="0">
              <a:solidFill>
                <a:schemeClr val="bg1"/>
              </a:solidFill>
              <a:latin typeface="Georgia" pitchFamily="18" charset="0"/>
            </a:endParaRPr>
          </a:p>
          <a:p>
            <a:pPr>
              <a:spcAft>
                <a:spcPts val="900"/>
              </a:spcAft>
            </a:pPr>
            <a:endParaRPr lang="en-GB" sz="2800" b="1" i="1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242888" y="404912"/>
            <a:ext cx="6764337" cy="431800"/>
          </a:xfrm>
        </p:spPr>
        <p:txBody>
          <a:bodyPr/>
          <a:lstStyle/>
          <a:p>
            <a:pPr eaLnBrk="1" hangingPunct="1"/>
            <a:r>
              <a:rPr lang="en-GB" altLang="en-US" b="0" noProof="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OPSYS SCOPE </a:t>
            </a:r>
          </a:p>
        </p:txBody>
      </p:sp>
      <p:sp>
        <p:nvSpPr>
          <p:cNvPr id="39" name="Left-Right Arrow 38"/>
          <p:cNvSpPr/>
          <p:nvPr/>
        </p:nvSpPr>
        <p:spPr bwMode="auto">
          <a:xfrm>
            <a:off x="242888" y="5839541"/>
            <a:ext cx="8640959" cy="360040"/>
          </a:xfrm>
          <a:prstGeom prst="leftRightArrow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531936" y="5734645"/>
            <a:ext cx="1548631" cy="608987"/>
          </a:xfrm>
          <a:prstGeom prst="rect">
            <a:avLst/>
          </a:prstGeom>
          <a:solidFill>
            <a:schemeClr val="bg1"/>
          </a:solidFill>
          <a:ln>
            <a:solidFill>
              <a:schemeClr val="accent3">
                <a:lumMod val="95000"/>
              </a:schemeClr>
            </a:solidFill>
          </a:ln>
          <a:effectLst/>
          <a:extLst/>
        </p:spPr>
        <p:txBody>
          <a:bodyPr anchor="ctr"/>
          <a:lstStyle/>
          <a:p>
            <a:pPr marL="3175" algn="ctr">
              <a:defRPr/>
            </a:pPr>
            <a:r>
              <a:rPr lang="fr-BE" sz="14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Business Architecture </a:t>
            </a:r>
            <a:r>
              <a:rPr lang="fr-BE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(process, data)</a:t>
            </a:r>
            <a:endParaRPr lang="fr-BE" dirty="0">
              <a:solidFill>
                <a:srgbClr val="0F5494"/>
              </a:solidFill>
              <a:latin typeface="Calibri Light" panose="020F0302020204030204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293442" y="5731867"/>
            <a:ext cx="1414462" cy="611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3175" algn="ctr">
              <a:defRPr/>
            </a:pPr>
            <a:r>
              <a:rPr lang="fr-BE" sz="1400" dirty="0" smtClean="0">
                <a:latin typeface="Calibri Light" panose="020F0302020204030204" pitchFamily="34" charset="0"/>
              </a:rPr>
              <a:t>Architecture </a:t>
            </a:r>
            <a:r>
              <a:rPr lang="fr-BE" sz="1400" dirty="0" err="1" smtClean="0">
                <a:latin typeface="Calibri Light" panose="020F0302020204030204" pitchFamily="34" charset="0"/>
              </a:rPr>
              <a:t>foundation</a:t>
            </a:r>
            <a:endParaRPr lang="fr-BE" sz="1400" dirty="0" smtClean="0">
              <a:latin typeface="Calibri Light" panose="020F0302020204030204" pitchFamily="34" charset="0"/>
            </a:endParaRPr>
          </a:p>
          <a:p>
            <a:pPr marL="3175" algn="ctr">
              <a:defRPr/>
            </a:pPr>
            <a:r>
              <a:rPr lang="fr-BE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(</a:t>
            </a:r>
            <a:r>
              <a:rPr lang="fr-BE" dirty="0" err="1" smtClean="0">
                <a:solidFill>
                  <a:srgbClr val="0F5494"/>
                </a:solidFill>
                <a:latin typeface="Calibri Light" panose="020F0302020204030204" pitchFamily="34" charset="0"/>
              </a:rPr>
              <a:t>Integration</a:t>
            </a:r>
            <a:r>
              <a:rPr lang="fr-BE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, </a:t>
            </a:r>
            <a:r>
              <a:rPr lang="fr-BE" dirty="0" err="1" smtClean="0">
                <a:solidFill>
                  <a:srgbClr val="0F5494"/>
                </a:solidFill>
                <a:latin typeface="Calibri Light" panose="020F0302020204030204" pitchFamily="34" charset="0"/>
              </a:rPr>
              <a:t>reuse</a:t>
            </a:r>
            <a:r>
              <a:rPr lang="fr-BE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)</a:t>
            </a:r>
            <a:endParaRPr lang="fr-BE" dirty="0">
              <a:solidFill>
                <a:srgbClr val="0F5494"/>
              </a:solidFill>
              <a:latin typeface="Calibri Light" panose="020F0302020204030204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5580112" y="5734644"/>
            <a:ext cx="1397000" cy="6089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3175" algn="ctr">
              <a:defRPr/>
            </a:pPr>
            <a:r>
              <a:rPr lang="en-GB" sz="14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New ways of working</a:t>
            </a:r>
          </a:p>
          <a:p>
            <a:pPr marL="3175" algn="ctr">
              <a:defRPr/>
            </a:pPr>
            <a:r>
              <a:rPr lang="fr-BE" sz="1400" dirty="0" smtClean="0">
                <a:latin typeface="Calibri Light" panose="020F0302020204030204" pitchFamily="34" charset="0"/>
              </a:rPr>
              <a:t>(</a:t>
            </a:r>
            <a:r>
              <a:rPr lang="fr-BE" sz="1400" dirty="0" err="1" smtClean="0">
                <a:latin typeface="Calibri Light" panose="020F0302020204030204" pitchFamily="34" charset="0"/>
              </a:rPr>
              <a:t>Ux</a:t>
            </a:r>
            <a:r>
              <a:rPr lang="fr-BE" sz="1400" dirty="0" smtClean="0">
                <a:latin typeface="Calibri Light" panose="020F0302020204030204" pitchFamily="34" charset="0"/>
              </a:rPr>
              <a:t>, </a:t>
            </a:r>
            <a:r>
              <a:rPr lang="fr-BE" sz="1400" dirty="0" err="1" smtClean="0">
                <a:latin typeface="Calibri Light" panose="020F0302020204030204" pitchFamily="34" charset="0"/>
              </a:rPr>
              <a:t>enabling</a:t>
            </a:r>
            <a:r>
              <a:rPr lang="fr-BE" sz="1400" dirty="0" smtClean="0">
                <a:latin typeface="Calibri Light" panose="020F0302020204030204" pitchFamily="34" charset="0"/>
              </a:rPr>
              <a:t>)</a:t>
            </a:r>
            <a:endParaRPr lang="en-GB" sz="1400" dirty="0">
              <a:solidFill>
                <a:srgbClr val="0F5494"/>
              </a:solidFill>
              <a:latin typeface="Calibri Light" panose="020F0302020204030204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7189986" y="5731867"/>
            <a:ext cx="1414462" cy="6117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3175">
              <a:defRPr/>
            </a:pPr>
            <a:r>
              <a:rPr lang="fr-BE" sz="14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Change management</a:t>
            </a:r>
            <a:endParaRPr lang="fr-BE" sz="1400" dirty="0">
              <a:solidFill>
                <a:srgbClr val="0F5494"/>
              </a:solidFill>
              <a:latin typeface="Calibri Light" panose="020F0302020204030204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3877618" y="5731868"/>
            <a:ext cx="1414462" cy="6117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anchor="ctr"/>
          <a:lstStyle/>
          <a:p>
            <a:pPr marL="3175" algn="ctr">
              <a:defRPr/>
            </a:pPr>
            <a:r>
              <a:rPr lang="fr-BE" sz="14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Content migration</a:t>
            </a:r>
            <a:endParaRPr lang="fr-BE" sz="1400" dirty="0">
              <a:solidFill>
                <a:srgbClr val="0F5494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3" name="Group 56"/>
          <p:cNvGrpSpPr/>
          <p:nvPr/>
        </p:nvGrpSpPr>
        <p:grpSpPr>
          <a:xfrm>
            <a:off x="7607780" y="1485922"/>
            <a:ext cx="1276067" cy="3461253"/>
            <a:chOff x="1272827" y="5406231"/>
            <a:chExt cx="1180323" cy="1972868"/>
          </a:xfrm>
        </p:grpSpPr>
        <p:sp>
          <p:nvSpPr>
            <p:cNvPr id="58" name="Rectangle 57"/>
            <p:cNvSpPr/>
            <p:nvPr/>
          </p:nvSpPr>
          <p:spPr bwMode="ltGray">
            <a:xfrm>
              <a:off x="1272828" y="5406231"/>
              <a:ext cx="1180321" cy="1972868"/>
            </a:xfrm>
            <a:prstGeom prst="rect">
              <a:avLst/>
            </a:prstGeom>
            <a:solidFill>
              <a:schemeClr val="bg2">
                <a:lumMod val="20000"/>
                <a:lumOff val="80000"/>
              </a:schemeClr>
            </a:solidFill>
            <a:ln w="3175">
              <a:solidFill>
                <a:srgbClr val="EB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72000" rtlCol="0" anchor="t"/>
            <a:lstStyle/>
            <a:p>
              <a:pPr algn="l"/>
              <a:r>
                <a:rPr lang="en-GB" sz="1400" dirty="0" smtClean="0">
                  <a:solidFill>
                    <a:schemeClr val="tx1"/>
                  </a:solidFill>
                  <a:latin typeface="Calibri Light" panose="020F0302020204030204" pitchFamily="34" charset="0"/>
                </a:rPr>
                <a:t/>
              </a:r>
              <a:br>
                <a:rPr lang="en-GB" sz="1400" dirty="0" smtClean="0">
                  <a:solidFill>
                    <a:schemeClr val="tx1"/>
                  </a:solidFill>
                  <a:latin typeface="Calibri Light" panose="020F0302020204030204" pitchFamily="34" charset="0"/>
                </a:rPr>
              </a:br>
              <a:endParaRPr lang="en-GB" sz="1400" dirty="0" smtClean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400" dirty="0" smtClean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sz="1400" dirty="0" smtClean="0">
                <a:solidFill>
                  <a:schemeClr val="tx1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ltGray">
            <a:xfrm>
              <a:off x="1272827" y="5458298"/>
              <a:ext cx="1180323" cy="245980"/>
            </a:xfrm>
            <a:prstGeom prst="rect">
              <a:avLst/>
            </a:prstGeom>
            <a:solidFill>
              <a:srgbClr val="EB8C00"/>
            </a:solidFill>
            <a:ln w="3175">
              <a:solidFill>
                <a:srgbClr val="EB8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n-GB" sz="700" i="1" dirty="0" smtClean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  <a:p>
              <a:r>
                <a:rPr lang="en-GB" sz="1200" i="1" dirty="0" smtClean="0">
                  <a:solidFill>
                    <a:schemeClr val="bg1"/>
                  </a:solidFill>
                  <a:latin typeface="Calibri Light" panose="020F0302020204030204" pitchFamily="34" charset="0"/>
                </a:rPr>
                <a:t>Dependencies</a:t>
              </a:r>
              <a:endParaRPr lang="en-GB" sz="1200" dirty="0" smtClean="0">
                <a:solidFill>
                  <a:schemeClr val="bg1"/>
                </a:solidFill>
                <a:latin typeface="Calibri Light" panose="020F0302020204030204" pitchFamily="34" charset="0"/>
              </a:endParaRPr>
            </a:p>
          </p:txBody>
        </p:sp>
      </p:grpSp>
      <p:sp>
        <p:nvSpPr>
          <p:cNvPr id="60" name="Rectangle 59"/>
          <p:cNvSpPr/>
          <p:nvPr/>
        </p:nvSpPr>
        <p:spPr bwMode="auto">
          <a:xfrm>
            <a:off x="7607780" y="2135741"/>
            <a:ext cx="1276066" cy="62732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/>
          <a:extLst/>
        </p:spPr>
        <p:txBody>
          <a:bodyPr anchor="ctr"/>
          <a:lstStyle/>
          <a:p>
            <a:pPr marL="3175">
              <a:defRPr/>
            </a:pPr>
            <a:r>
              <a:rPr lang="fr-BE" sz="12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ABAC</a:t>
            </a:r>
          </a:p>
        </p:txBody>
      </p:sp>
      <p:sp>
        <p:nvSpPr>
          <p:cNvPr id="61" name="Rectangle 60"/>
          <p:cNvSpPr/>
          <p:nvPr/>
        </p:nvSpPr>
        <p:spPr bwMode="auto">
          <a:xfrm>
            <a:off x="7614541" y="2857760"/>
            <a:ext cx="1269305" cy="374272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/>
          <a:extLst/>
        </p:spPr>
        <p:txBody>
          <a:bodyPr anchor="ctr"/>
          <a:lstStyle/>
          <a:p>
            <a:pPr marL="3175">
              <a:defRPr/>
            </a:pPr>
            <a:r>
              <a:rPr lang="fr-BE" sz="1200" dirty="0" err="1" smtClean="0">
                <a:solidFill>
                  <a:srgbClr val="0F5494"/>
                </a:solidFill>
                <a:latin typeface="Calibri Light" panose="020F0302020204030204" pitchFamily="34" charset="0"/>
              </a:rPr>
              <a:t>Hermes</a:t>
            </a:r>
            <a:r>
              <a:rPr lang="fr-BE" sz="12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, </a:t>
            </a:r>
            <a:r>
              <a:rPr lang="fr-BE" sz="1200" dirty="0" err="1" smtClean="0">
                <a:solidFill>
                  <a:srgbClr val="0F5494"/>
                </a:solidFill>
                <a:latin typeface="Calibri Light" panose="020F0302020204030204" pitchFamily="34" charset="0"/>
              </a:rPr>
              <a:t>Decide</a:t>
            </a:r>
            <a:r>
              <a:rPr lang="fr-BE" sz="12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, SEDIA </a:t>
            </a:r>
            <a:endParaRPr lang="fr-BE" sz="1200" dirty="0">
              <a:solidFill>
                <a:srgbClr val="0F5494"/>
              </a:solidFill>
              <a:latin typeface="Calibri Light" panose="020F0302020204030204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7635132" y="3322275"/>
            <a:ext cx="1248714" cy="29186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/>
          <a:extLst/>
        </p:spPr>
        <p:txBody>
          <a:bodyPr anchor="ctr"/>
          <a:lstStyle/>
          <a:p>
            <a:pPr marL="3175">
              <a:defRPr/>
            </a:pPr>
            <a:r>
              <a:rPr lang="fr-BE" sz="12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MIS</a:t>
            </a:r>
            <a:endParaRPr lang="fr-BE" sz="1200" dirty="0">
              <a:solidFill>
                <a:srgbClr val="0F5494"/>
              </a:solidFill>
              <a:latin typeface="Calibri Light" panose="020F0302020204030204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7610246" y="3686701"/>
            <a:ext cx="1273600" cy="689603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/>
          <a:extLst/>
        </p:spPr>
        <p:txBody>
          <a:bodyPr anchor="ctr"/>
          <a:lstStyle/>
          <a:p>
            <a:pPr marL="3175">
              <a:defRPr/>
            </a:pPr>
            <a:r>
              <a:rPr lang="fr-BE" sz="1200" dirty="0" err="1" smtClean="0">
                <a:solidFill>
                  <a:srgbClr val="0F5494"/>
                </a:solidFill>
                <a:latin typeface="Calibri Light" panose="020F0302020204030204" pitchFamily="34" charset="0"/>
              </a:rPr>
              <a:t>Eval</a:t>
            </a:r>
            <a:r>
              <a:rPr lang="fr-BE" sz="12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 Rom</a:t>
            </a:r>
          </a:p>
          <a:p>
            <a:pPr marL="3175">
              <a:defRPr/>
            </a:pPr>
            <a:r>
              <a:rPr lang="fr-BE" sz="12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Prospect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7601018" y="4460765"/>
            <a:ext cx="1282827" cy="420279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/>
          <a:extLst/>
        </p:spPr>
        <p:txBody>
          <a:bodyPr anchor="ctr"/>
          <a:lstStyle/>
          <a:p>
            <a:pPr marL="3175">
              <a:defRPr/>
            </a:pPr>
            <a:r>
              <a:rPr lang="fr-BE" sz="12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GIS</a:t>
            </a:r>
          </a:p>
        </p:txBody>
      </p:sp>
      <p:sp>
        <p:nvSpPr>
          <p:cNvPr id="2" name="Left-Right Arrow 1"/>
          <p:cNvSpPr/>
          <p:nvPr/>
        </p:nvSpPr>
        <p:spPr bwMode="auto">
          <a:xfrm>
            <a:off x="6507904" y="2950571"/>
            <a:ext cx="728613" cy="322696"/>
          </a:xfrm>
          <a:prstGeom prst="leftRightArrow">
            <a:avLst/>
          </a:prstGeom>
          <a:solidFill>
            <a:srgbClr val="FFC819"/>
          </a:solidFill>
          <a:ln>
            <a:solidFill>
              <a:schemeClr val="bg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36" name="Slide Number Placeholder 1"/>
          <p:cNvSpPr txBox="1">
            <a:spLocks/>
          </p:cNvSpPr>
          <p:nvPr/>
        </p:nvSpPr>
        <p:spPr bwMode="auto">
          <a:xfrm>
            <a:off x="4427984" y="6597352"/>
            <a:ext cx="26139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68313" y="545585"/>
            <a:ext cx="8229600" cy="576262"/>
          </a:xfrm>
        </p:spPr>
        <p:txBody>
          <a:bodyPr/>
          <a:lstStyle/>
          <a:p>
            <a:r>
              <a:rPr lang="en-GB" altLang="fr-FR" b="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 OPSYS </a:t>
            </a:r>
            <a:r>
              <a:rPr lang="en-GB" altLang="fr-FR" b="0" dirty="0">
                <a:solidFill>
                  <a:srgbClr val="FFC000"/>
                </a:solidFill>
                <a:latin typeface="Calibri Light" panose="020F0302020204030204" pitchFamily="34" charset="0"/>
              </a:rPr>
              <a:t>VISION</a:t>
            </a:r>
            <a:r>
              <a:rPr lang="en-GB" altLang="fr-FR" i="1" dirty="0" smtClean="0">
                <a:solidFill>
                  <a:schemeClr val="bg1"/>
                </a:solidFill>
              </a:rPr>
              <a:t/>
            </a:r>
            <a:br>
              <a:rPr lang="en-GB" altLang="fr-FR" i="1" dirty="0" smtClean="0">
                <a:solidFill>
                  <a:schemeClr val="bg1"/>
                </a:solidFill>
              </a:rPr>
            </a:br>
            <a:endParaRPr lang="en-GB" altLang="en-US" i="1" dirty="0" smtClean="0">
              <a:solidFill>
                <a:schemeClr val="bg1"/>
              </a:solidFill>
            </a:endParaRPr>
          </a:p>
        </p:txBody>
      </p:sp>
      <p:sp>
        <p:nvSpPr>
          <p:cNvPr id="1843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27984" y="6597352"/>
            <a:ext cx="261392" cy="4762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>
                <a:solidFill>
                  <a:schemeClr val="bg1"/>
                </a:solidFill>
                <a:latin typeface="Calibri Light" panose="020F03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en-GB" altLang="fr-FR" sz="1400" i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65929" y="1652607"/>
            <a:ext cx="7785502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n-GB" sz="1800" dirty="0" err="1">
                <a:solidFill>
                  <a:schemeClr val="accent2"/>
                </a:solidFill>
                <a:latin typeface="Calibri Light" panose="020F0302020204030204" pitchFamily="34" charset="0"/>
              </a:rPr>
              <a:t>Opsys</a:t>
            </a:r>
            <a:r>
              <a:rPr lang="en-GB" sz="1800" dirty="0">
                <a:solidFill>
                  <a:schemeClr val="accent2"/>
                </a:solidFill>
                <a:latin typeface="Calibri Light" panose="020F0302020204030204" pitchFamily="34" charset="0"/>
              </a:rPr>
              <a:t> programme will </a:t>
            </a:r>
            <a:r>
              <a:rPr lang="en-GB" sz="1800" b="1" i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gradually</a:t>
            </a:r>
            <a:r>
              <a:rPr lang="en-GB" sz="1800" i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 </a:t>
            </a:r>
            <a:r>
              <a:rPr lang="en-GB" sz="1800" b="1" i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offer*</a:t>
            </a:r>
            <a:r>
              <a:rPr lang="en-GB" sz="1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 </a:t>
            </a:r>
            <a:r>
              <a:rPr lang="en-GB" sz="1800" b="1" dirty="0">
                <a:solidFill>
                  <a:schemeClr val="accent2"/>
                </a:solidFill>
                <a:latin typeface="Calibri" panose="020F0502020204030204" pitchFamily="34" charset="0"/>
              </a:rPr>
              <a:t>IMPROVED </a:t>
            </a:r>
            <a:r>
              <a:rPr lang="en-GB" sz="1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OPERATIONAL PROCESSES AND TOOLS</a:t>
            </a:r>
            <a:r>
              <a:rPr lang="en-GB" sz="1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 </a:t>
            </a:r>
            <a:r>
              <a:rPr lang="en-GB" sz="1800" dirty="0">
                <a:solidFill>
                  <a:schemeClr val="accent2"/>
                </a:solidFill>
                <a:latin typeface="Calibri Light" panose="020F0302020204030204" pitchFamily="34" charset="0"/>
              </a:rPr>
              <a:t>to DEVCO/NEAR/FPI staff from end users to top managers in order to manage efficiently their portfolio of projects/programmes throughout the </a:t>
            </a:r>
            <a:r>
              <a:rPr lang="en-GB" sz="1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cycle of operations.  </a:t>
            </a:r>
            <a:endParaRPr lang="en-GB" sz="1800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 flipH="1">
            <a:off x="2411760" y="4797152"/>
            <a:ext cx="3816423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ectangle 8"/>
          <p:cNvSpPr/>
          <p:nvPr/>
        </p:nvSpPr>
        <p:spPr>
          <a:xfrm>
            <a:off x="682944" y="5085184"/>
            <a:ext cx="778550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GB" sz="1800" dirty="0">
                <a:solidFill>
                  <a:schemeClr val="accent2"/>
                </a:solidFill>
                <a:latin typeface="Calibri Light" panose="020F0302020204030204" pitchFamily="34" charset="0"/>
              </a:rPr>
              <a:t>Through a </a:t>
            </a:r>
            <a:r>
              <a:rPr lang="en-GB" sz="1800" b="1" dirty="0">
                <a:solidFill>
                  <a:schemeClr val="accent2"/>
                </a:solidFill>
                <a:latin typeface="Calibri" panose="020F0502020204030204" pitchFamily="34" charset="0"/>
              </a:rPr>
              <a:t>FLEXIBLE </a:t>
            </a:r>
            <a:r>
              <a:rPr lang="en-GB" sz="1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AND AUTOMATED SYSTEM</a:t>
            </a:r>
            <a:r>
              <a:rPr lang="en-GB" sz="1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, </a:t>
            </a:r>
            <a:r>
              <a:rPr lang="en-GB" sz="1800" dirty="0">
                <a:solidFill>
                  <a:schemeClr val="accent2"/>
                </a:solidFill>
                <a:latin typeface="Calibri Light" panose="020F0302020204030204" pitchFamily="34" charset="0"/>
              </a:rPr>
              <a:t>our staff will be able to easily access </a:t>
            </a:r>
            <a:r>
              <a:rPr lang="en-GB" sz="1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information on projects/programmes, prepare, validate and </a:t>
            </a:r>
            <a:r>
              <a:rPr lang="en-GB" sz="1800" dirty="0">
                <a:solidFill>
                  <a:schemeClr val="accent2"/>
                </a:solidFill>
                <a:latin typeface="Calibri Light" panose="020F0302020204030204" pitchFamily="34" charset="0"/>
              </a:rPr>
              <a:t>monitor </a:t>
            </a:r>
            <a:r>
              <a:rPr lang="en-GB" sz="1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them as well as </a:t>
            </a:r>
            <a:r>
              <a:rPr lang="en-GB" sz="1800" dirty="0">
                <a:solidFill>
                  <a:schemeClr val="accent2"/>
                </a:solidFill>
                <a:latin typeface="Calibri Light" panose="020F0302020204030204" pitchFamily="34" charset="0"/>
              </a:rPr>
              <a:t>manage results </a:t>
            </a:r>
            <a:r>
              <a:rPr lang="en-GB" sz="1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with ‘no re-encoding’ principle.</a:t>
            </a:r>
            <a:endParaRPr lang="en-GB" sz="1800" dirty="0">
              <a:solidFill>
                <a:schemeClr val="accent2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788" y="3585790"/>
            <a:ext cx="7785502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just">
              <a:buClr>
                <a:schemeClr val="accent2"/>
              </a:buClr>
            </a:pPr>
            <a:r>
              <a:rPr lang="en-GB" sz="1800" dirty="0">
                <a:solidFill>
                  <a:schemeClr val="accent2"/>
                </a:solidFill>
                <a:latin typeface="Calibri Light" panose="020F0302020204030204" pitchFamily="34" charset="0"/>
              </a:rPr>
              <a:t>Our staff will be able to do </a:t>
            </a:r>
            <a:r>
              <a:rPr lang="en-GB" sz="1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COLLABORATIVE WORK</a:t>
            </a:r>
            <a:r>
              <a:rPr lang="en-GB" sz="1800" b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, </a:t>
            </a:r>
            <a:r>
              <a:rPr lang="en-GB" sz="1800" dirty="0">
                <a:solidFill>
                  <a:schemeClr val="accent2"/>
                </a:solidFill>
                <a:latin typeface="Calibri Light" panose="020F0302020204030204" pitchFamily="34" charset="0"/>
              </a:rPr>
              <a:t>get input from </a:t>
            </a:r>
            <a:r>
              <a:rPr lang="en-GB" sz="1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EXTERNAL</a:t>
            </a:r>
            <a:r>
              <a:rPr lang="en-GB" sz="1800" b="1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 </a:t>
            </a:r>
            <a:r>
              <a:rPr lang="en-GB" sz="1800" b="1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PARTNERS</a:t>
            </a:r>
            <a:r>
              <a:rPr lang="en-GB" sz="1800" dirty="0" smtClean="0">
                <a:solidFill>
                  <a:schemeClr val="accent2"/>
                </a:solidFill>
                <a:latin typeface="Calibri Light" panose="020F0302020204030204" pitchFamily="34" charset="0"/>
              </a:rPr>
              <a:t> </a:t>
            </a:r>
            <a:r>
              <a:rPr lang="en-GB" sz="1800" dirty="0">
                <a:solidFill>
                  <a:schemeClr val="accent2"/>
                </a:solidFill>
                <a:latin typeface="Calibri Light" panose="020F0302020204030204" pitchFamily="34" charset="0"/>
              </a:rPr>
              <a:t>and to feed reporting and communication tools for a greater transparency. </a:t>
            </a:r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2411759" y="3212976"/>
            <a:ext cx="3816423" cy="0"/>
          </a:xfrm>
          <a:prstGeom prst="line">
            <a:avLst/>
          </a:prstGeom>
          <a:noFill/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144016" y="6474822"/>
            <a:ext cx="29878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Requires an agile 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68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ounded Rectangle 99"/>
          <p:cNvSpPr/>
          <p:nvPr/>
        </p:nvSpPr>
        <p:spPr>
          <a:xfrm>
            <a:off x="8297863" y="3317875"/>
            <a:ext cx="769937" cy="1255713"/>
          </a:xfrm>
          <a:prstGeom prst="roundRect">
            <a:avLst/>
          </a:prstGeom>
          <a:solidFill>
            <a:srgbClr val="B9D0DC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77" dirty="0">
              <a:solidFill>
                <a:srgbClr val="000000"/>
              </a:solidFill>
            </a:endParaRPr>
          </a:p>
        </p:txBody>
      </p:sp>
      <p:sp>
        <p:nvSpPr>
          <p:cNvPr id="86" name="Rounded Rectangle 85"/>
          <p:cNvSpPr/>
          <p:nvPr/>
        </p:nvSpPr>
        <p:spPr>
          <a:xfrm>
            <a:off x="5773738" y="3317875"/>
            <a:ext cx="2436812" cy="1255713"/>
          </a:xfrm>
          <a:prstGeom prst="roundRect">
            <a:avLst/>
          </a:prstGeom>
          <a:solidFill>
            <a:srgbClr val="B9D0DC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900" i="1" dirty="0">
              <a:solidFill>
                <a:srgbClr val="000000"/>
              </a:solidFill>
            </a:endParaRPr>
          </a:p>
        </p:txBody>
      </p:sp>
      <p:sp>
        <p:nvSpPr>
          <p:cNvPr id="95" name="Rounded Rectangle 94"/>
          <p:cNvSpPr/>
          <p:nvPr/>
        </p:nvSpPr>
        <p:spPr>
          <a:xfrm>
            <a:off x="4946650" y="3328988"/>
            <a:ext cx="769938" cy="1255712"/>
          </a:xfrm>
          <a:prstGeom prst="roundRect">
            <a:avLst/>
          </a:prstGeom>
          <a:solidFill>
            <a:srgbClr val="B9D0DC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77" dirty="0">
              <a:solidFill>
                <a:srgbClr val="000000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3276600" y="3349625"/>
            <a:ext cx="1631950" cy="1257300"/>
          </a:xfrm>
          <a:prstGeom prst="roundRect">
            <a:avLst/>
          </a:prstGeom>
          <a:solidFill>
            <a:srgbClr val="B9D0DC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77" dirty="0">
              <a:solidFill>
                <a:srgbClr val="000000"/>
              </a:solidFill>
            </a:endParaRPr>
          </a:p>
        </p:txBody>
      </p:sp>
      <p:sp>
        <p:nvSpPr>
          <p:cNvPr id="93" name="Rounded Rectangle 92"/>
          <p:cNvSpPr/>
          <p:nvPr/>
        </p:nvSpPr>
        <p:spPr>
          <a:xfrm>
            <a:off x="2174875" y="3340100"/>
            <a:ext cx="1036638" cy="1255713"/>
          </a:xfrm>
          <a:prstGeom prst="roundRect">
            <a:avLst/>
          </a:prstGeom>
          <a:solidFill>
            <a:srgbClr val="B9D0DC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77" dirty="0">
              <a:solidFill>
                <a:srgbClr val="000000"/>
              </a:solidFill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1031875" y="3355975"/>
            <a:ext cx="1055688" cy="1257300"/>
          </a:xfrm>
          <a:prstGeom prst="roundRect">
            <a:avLst/>
          </a:prstGeom>
          <a:solidFill>
            <a:srgbClr val="B9D0DC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77" dirty="0">
              <a:solidFill>
                <a:srgbClr val="000000"/>
              </a:solidFill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68263" y="3355975"/>
            <a:ext cx="839787" cy="1257300"/>
          </a:xfrm>
          <a:prstGeom prst="roundRect">
            <a:avLst/>
          </a:prstGeom>
          <a:solidFill>
            <a:srgbClr val="B9D0DC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77" dirty="0">
              <a:solidFill>
                <a:srgbClr val="000000"/>
              </a:solidFill>
            </a:endParaRPr>
          </a:p>
        </p:txBody>
      </p:sp>
      <p:sp>
        <p:nvSpPr>
          <p:cNvPr id="20489" name="Text Placeholder 12"/>
          <p:cNvSpPr txBox="1">
            <a:spLocks/>
          </p:cNvSpPr>
          <p:nvPr/>
        </p:nvSpPr>
        <p:spPr bwMode="auto">
          <a:xfrm>
            <a:off x="8170863" y="4157663"/>
            <a:ext cx="1096962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2963" eaLnBrk="0" hangingPunct="0">
              <a:spcBef>
                <a:spcPct val="20000"/>
              </a:spcBef>
              <a:buFont typeface="Arial" pitchFamily="34" charset="0"/>
              <a:buChar char="•"/>
              <a:defRPr sz="3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42963" eaLnBrk="0" hangingPunct="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42963" eaLnBrk="0" hangingPunct="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42963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42963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BBE0E3"/>
              </a:buClr>
              <a:buFontTx/>
              <a:buNone/>
            </a:pPr>
            <a:r>
              <a:rPr lang="en-GB" altLang="en-US" sz="1100">
                <a:solidFill>
                  <a:srgbClr val="000000"/>
                </a:solidFill>
              </a:rPr>
              <a:t>Evaluation</a:t>
            </a:r>
          </a:p>
        </p:txBody>
      </p:sp>
      <p:sp>
        <p:nvSpPr>
          <p:cNvPr id="21" name="Freeform 256"/>
          <p:cNvSpPr>
            <a:spLocks noChangeAspect="1" noEditPoints="1"/>
          </p:cNvSpPr>
          <p:nvPr/>
        </p:nvSpPr>
        <p:spPr bwMode="gray">
          <a:xfrm>
            <a:off x="8583613" y="3684588"/>
            <a:ext cx="236537" cy="342900"/>
          </a:xfrm>
          <a:custGeom>
            <a:avLst/>
            <a:gdLst>
              <a:gd name="T0" fmla="*/ 736 w 972"/>
              <a:gd name="T1" fmla="*/ 278 h 1389"/>
              <a:gd name="T2" fmla="*/ 736 w 972"/>
              <a:gd name="T3" fmla="*/ 278 h 1389"/>
              <a:gd name="T4" fmla="*/ 798 w 972"/>
              <a:gd name="T5" fmla="*/ 139 h 1389"/>
              <a:gd name="T6" fmla="*/ 647 w 972"/>
              <a:gd name="T7" fmla="*/ 139 h 1389"/>
              <a:gd name="T8" fmla="*/ 597 w 972"/>
              <a:gd name="T9" fmla="*/ 0 h 1389"/>
              <a:gd name="T10" fmla="*/ 375 w 972"/>
              <a:gd name="T11" fmla="*/ 0 h 1389"/>
              <a:gd name="T12" fmla="*/ 325 w 972"/>
              <a:gd name="T13" fmla="*/ 139 h 1389"/>
              <a:gd name="T14" fmla="*/ 173 w 972"/>
              <a:gd name="T15" fmla="*/ 139 h 1389"/>
              <a:gd name="T16" fmla="*/ 236 w 972"/>
              <a:gd name="T17" fmla="*/ 278 h 1389"/>
              <a:gd name="T18" fmla="*/ 736 w 972"/>
              <a:gd name="T19" fmla="*/ 278 h 1389"/>
              <a:gd name="T20" fmla="*/ 736 w 972"/>
              <a:gd name="T21" fmla="*/ 278 h 1389"/>
              <a:gd name="T22" fmla="*/ 875 w 972"/>
              <a:gd name="T23" fmla="*/ 139 h 1389"/>
              <a:gd name="T24" fmla="*/ 875 w 972"/>
              <a:gd name="T25" fmla="*/ 139 h 1389"/>
              <a:gd name="T26" fmla="*/ 791 w 972"/>
              <a:gd name="T27" fmla="*/ 348 h 1389"/>
              <a:gd name="T28" fmla="*/ 180 w 972"/>
              <a:gd name="T29" fmla="*/ 348 h 1389"/>
              <a:gd name="T30" fmla="*/ 97 w 972"/>
              <a:gd name="T31" fmla="*/ 139 h 1389"/>
              <a:gd name="T32" fmla="*/ 0 w 972"/>
              <a:gd name="T33" fmla="*/ 236 h 1389"/>
              <a:gd name="T34" fmla="*/ 0 w 972"/>
              <a:gd name="T35" fmla="*/ 1292 h 1389"/>
              <a:gd name="T36" fmla="*/ 97 w 972"/>
              <a:gd name="T37" fmla="*/ 1389 h 1389"/>
              <a:gd name="T38" fmla="*/ 875 w 972"/>
              <a:gd name="T39" fmla="*/ 1389 h 1389"/>
              <a:gd name="T40" fmla="*/ 972 w 972"/>
              <a:gd name="T41" fmla="*/ 1292 h 1389"/>
              <a:gd name="T42" fmla="*/ 972 w 972"/>
              <a:gd name="T43" fmla="*/ 236 h 1389"/>
              <a:gd name="T44" fmla="*/ 875 w 972"/>
              <a:gd name="T45" fmla="*/ 139 h 1389"/>
              <a:gd name="T46" fmla="*/ 875 w 972"/>
              <a:gd name="T47" fmla="*/ 139 h 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72" h="1389">
                <a:moveTo>
                  <a:pt x="736" y="278"/>
                </a:moveTo>
                <a:lnTo>
                  <a:pt x="736" y="278"/>
                </a:lnTo>
                <a:lnTo>
                  <a:pt x="798" y="139"/>
                </a:lnTo>
                <a:lnTo>
                  <a:pt x="647" y="139"/>
                </a:lnTo>
                <a:lnTo>
                  <a:pt x="597" y="0"/>
                </a:lnTo>
                <a:lnTo>
                  <a:pt x="375" y="0"/>
                </a:lnTo>
                <a:lnTo>
                  <a:pt x="325" y="139"/>
                </a:lnTo>
                <a:lnTo>
                  <a:pt x="173" y="139"/>
                </a:lnTo>
                <a:lnTo>
                  <a:pt x="236" y="278"/>
                </a:lnTo>
                <a:lnTo>
                  <a:pt x="736" y="278"/>
                </a:lnTo>
                <a:lnTo>
                  <a:pt x="736" y="278"/>
                </a:lnTo>
                <a:close/>
                <a:moveTo>
                  <a:pt x="875" y="139"/>
                </a:moveTo>
                <a:lnTo>
                  <a:pt x="875" y="139"/>
                </a:lnTo>
                <a:lnTo>
                  <a:pt x="791" y="348"/>
                </a:lnTo>
                <a:lnTo>
                  <a:pt x="180" y="348"/>
                </a:lnTo>
                <a:lnTo>
                  <a:pt x="97" y="139"/>
                </a:lnTo>
                <a:cubicBezTo>
                  <a:pt x="43" y="139"/>
                  <a:pt x="0" y="183"/>
                  <a:pt x="0" y="236"/>
                </a:cubicBezTo>
                <a:lnTo>
                  <a:pt x="0" y="1292"/>
                </a:lnTo>
                <a:cubicBezTo>
                  <a:pt x="0" y="1345"/>
                  <a:pt x="43" y="1389"/>
                  <a:pt x="97" y="1389"/>
                </a:cubicBezTo>
                <a:lnTo>
                  <a:pt x="875" y="1389"/>
                </a:lnTo>
                <a:cubicBezTo>
                  <a:pt x="928" y="1389"/>
                  <a:pt x="972" y="1345"/>
                  <a:pt x="972" y="1292"/>
                </a:cubicBezTo>
                <a:lnTo>
                  <a:pt x="972" y="236"/>
                </a:lnTo>
                <a:cubicBezTo>
                  <a:pt x="972" y="183"/>
                  <a:pt x="928" y="139"/>
                  <a:pt x="875" y="139"/>
                </a:cubicBezTo>
                <a:lnTo>
                  <a:pt x="875" y="139"/>
                </a:lnTo>
                <a:close/>
              </a:path>
            </a:pathLst>
          </a:custGeom>
          <a:solidFill>
            <a:srgbClr val="FF9900"/>
          </a:solidFill>
          <a:ln w="0">
            <a:noFill/>
            <a:prstDash val="solid"/>
            <a:round/>
            <a:headEnd/>
            <a:tailEnd/>
          </a:ln>
        </p:spPr>
        <p:txBody>
          <a:bodyPr lIns="84406" tIns="42203" rIns="84406" bIns="42203"/>
          <a:lstStyle/>
          <a:p>
            <a:pPr>
              <a:defRPr/>
            </a:pPr>
            <a:endParaRPr lang="en-US" sz="1108" dirty="0">
              <a:solidFill>
                <a:srgbClr val="0F5494"/>
              </a:solidFill>
            </a:endParaRPr>
          </a:p>
        </p:txBody>
      </p:sp>
      <p:sp>
        <p:nvSpPr>
          <p:cNvPr id="20491" name="Text Placeholder 12"/>
          <p:cNvSpPr txBox="1">
            <a:spLocks/>
          </p:cNvSpPr>
          <p:nvPr/>
        </p:nvSpPr>
        <p:spPr bwMode="auto">
          <a:xfrm>
            <a:off x="5795963" y="4157663"/>
            <a:ext cx="2430462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2963" eaLnBrk="0" hangingPunct="0">
              <a:spcBef>
                <a:spcPct val="20000"/>
              </a:spcBef>
              <a:buFont typeface="Arial" pitchFamily="34" charset="0"/>
              <a:buChar char="•"/>
              <a:defRPr sz="3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42963" eaLnBrk="0" hangingPunct="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42963" eaLnBrk="0" hangingPunct="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42963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42963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BBE0E3"/>
              </a:buClr>
              <a:buFontTx/>
              <a:buNone/>
            </a:pPr>
            <a:r>
              <a:rPr lang="en-GB" altLang="en-US" sz="1100">
                <a:solidFill>
                  <a:srgbClr val="000000"/>
                </a:solidFill>
              </a:rPr>
              <a:t>Implementation </a:t>
            </a:r>
            <a:r>
              <a:rPr lang="en-GB" altLang="en-US" sz="1100" b="0">
                <a:solidFill>
                  <a:srgbClr val="000000"/>
                </a:solidFill>
              </a:rPr>
              <a:t>(incl. Audit)</a:t>
            </a:r>
          </a:p>
        </p:txBody>
      </p:sp>
      <p:sp>
        <p:nvSpPr>
          <p:cNvPr id="22" name="Freeform 20"/>
          <p:cNvSpPr>
            <a:spLocks noEditPoints="1"/>
          </p:cNvSpPr>
          <p:nvPr/>
        </p:nvSpPr>
        <p:spPr bwMode="gray">
          <a:xfrm>
            <a:off x="5791200" y="3695700"/>
            <a:ext cx="369888" cy="387350"/>
          </a:xfrm>
          <a:custGeom>
            <a:avLst/>
            <a:gdLst/>
            <a:ahLst/>
            <a:cxnLst>
              <a:cxn ang="0">
                <a:pos x="77" y="202"/>
              </a:cxn>
              <a:cxn ang="0">
                <a:pos x="62" y="192"/>
              </a:cxn>
              <a:cxn ang="0">
                <a:pos x="45" y="199"/>
              </a:cxn>
              <a:cxn ang="0">
                <a:pos x="37" y="183"/>
              </a:cxn>
              <a:cxn ang="0">
                <a:pos x="19" y="180"/>
              </a:cxn>
              <a:cxn ang="0">
                <a:pos x="9" y="163"/>
              </a:cxn>
              <a:cxn ang="0">
                <a:pos x="15" y="146"/>
              </a:cxn>
              <a:cxn ang="0">
                <a:pos x="5" y="130"/>
              </a:cxn>
              <a:cxn ang="0">
                <a:pos x="19" y="119"/>
              </a:cxn>
              <a:cxn ang="0">
                <a:pos x="19" y="101"/>
              </a:cxn>
              <a:cxn ang="0">
                <a:pos x="36" y="98"/>
              </a:cxn>
              <a:cxn ang="0">
                <a:pos x="45" y="82"/>
              </a:cxn>
              <a:cxn ang="0">
                <a:pos x="62" y="88"/>
              </a:cxn>
              <a:cxn ang="0">
                <a:pos x="77" y="79"/>
              </a:cxn>
              <a:cxn ang="0">
                <a:pos x="89" y="92"/>
              </a:cxn>
              <a:cxn ang="0">
                <a:pos x="107" y="92"/>
              </a:cxn>
              <a:cxn ang="0">
                <a:pos x="110" y="110"/>
              </a:cxn>
              <a:cxn ang="0">
                <a:pos x="126" y="118"/>
              </a:cxn>
              <a:cxn ang="0">
                <a:pos x="119" y="135"/>
              </a:cxn>
              <a:cxn ang="0">
                <a:pos x="129" y="150"/>
              </a:cxn>
              <a:cxn ang="0">
                <a:pos x="115" y="162"/>
              </a:cxn>
              <a:cxn ang="0">
                <a:pos x="116" y="180"/>
              </a:cxn>
              <a:cxn ang="0">
                <a:pos x="98" y="183"/>
              </a:cxn>
              <a:cxn ang="0">
                <a:pos x="90" y="199"/>
              </a:cxn>
              <a:cxn ang="0">
                <a:pos x="27" y="151"/>
              </a:cxn>
              <a:cxn ang="0">
                <a:pos x="108" y="129"/>
              </a:cxn>
              <a:cxn ang="0">
                <a:pos x="61" y="116"/>
              </a:cxn>
              <a:cxn ang="0">
                <a:pos x="74" y="164"/>
              </a:cxn>
              <a:cxn ang="0">
                <a:pos x="61" y="116"/>
              </a:cxn>
              <a:cxn ang="0">
                <a:pos x="77" y="130"/>
              </a:cxn>
              <a:cxn ang="0">
                <a:pos x="57" y="150"/>
              </a:cxn>
              <a:cxn ang="0">
                <a:pos x="176" y="44"/>
              </a:cxn>
              <a:cxn ang="0">
                <a:pos x="165" y="58"/>
              </a:cxn>
              <a:cxn ang="0">
                <a:pos x="167" y="77"/>
              </a:cxn>
              <a:cxn ang="0">
                <a:pos x="149" y="80"/>
              </a:cxn>
              <a:cxn ang="0">
                <a:pos x="138" y="95"/>
              </a:cxn>
              <a:cxn ang="0">
                <a:pos x="123" y="84"/>
              </a:cxn>
              <a:cxn ang="0">
                <a:pos x="104" y="86"/>
              </a:cxn>
              <a:cxn ang="0">
                <a:pos x="101" y="69"/>
              </a:cxn>
              <a:cxn ang="0">
                <a:pos x="87" y="57"/>
              </a:cxn>
              <a:cxn ang="0">
                <a:pos x="97" y="42"/>
              </a:cxn>
              <a:cxn ang="0">
                <a:pos x="95" y="23"/>
              </a:cxn>
              <a:cxn ang="0">
                <a:pos x="113" y="20"/>
              </a:cxn>
              <a:cxn ang="0">
                <a:pos x="125" y="6"/>
              </a:cxn>
              <a:cxn ang="0">
                <a:pos x="139" y="16"/>
              </a:cxn>
              <a:cxn ang="0">
                <a:pos x="158" y="14"/>
              </a:cxn>
              <a:cxn ang="0">
                <a:pos x="161" y="32"/>
              </a:cxn>
              <a:cxn ang="0">
                <a:pos x="176" y="44"/>
              </a:cxn>
              <a:cxn ang="0">
                <a:pos x="139" y="42"/>
              </a:cxn>
              <a:cxn ang="0">
                <a:pos x="123" y="58"/>
              </a:cxn>
            </a:cxnLst>
            <a:rect l="0" t="0" r="r" b="b"/>
            <a:pathLst>
              <a:path w="181" h="207">
                <a:moveTo>
                  <a:pt x="90" y="199"/>
                </a:moveTo>
                <a:cubicBezTo>
                  <a:pt x="91" y="204"/>
                  <a:pt x="79" y="207"/>
                  <a:pt x="77" y="202"/>
                </a:cubicBezTo>
                <a:cubicBezTo>
                  <a:pt x="76" y="198"/>
                  <a:pt x="74" y="195"/>
                  <a:pt x="73" y="192"/>
                </a:cubicBezTo>
                <a:cubicBezTo>
                  <a:pt x="69" y="193"/>
                  <a:pt x="65" y="193"/>
                  <a:pt x="62" y="192"/>
                </a:cubicBezTo>
                <a:cubicBezTo>
                  <a:pt x="60" y="195"/>
                  <a:pt x="59" y="198"/>
                  <a:pt x="57" y="202"/>
                </a:cubicBezTo>
                <a:cubicBezTo>
                  <a:pt x="56" y="207"/>
                  <a:pt x="44" y="204"/>
                  <a:pt x="45" y="199"/>
                </a:cubicBezTo>
                <a:cubicBezTo>
                  <a:pt x="46" y="194"/>
                  <a:pt x="46" y="191"/>
                  <a:pt x="46" y="188"/>
                </a:cubicBezTo>
                <a:cubicBezTo>
                  <a:pt x="43" y="187"/>
                  <a:pt x="39" y="185"/>
                  <a:pt x="37" y="183"/>
                </a:cubicBezTo>
                <a:cubicBezTo>
                  <a:pt x="34" y="184"/>
                  <a:pt x="31" y="186"/>
                  <a:pt x="28" y="189"/>
                </a:cubicBezTo>
                <a:cubicBezTo>
                  <a:pt x="24" y="192"/>
                  <a:pt x="15" y="184"/>
                  <a:pt x="19" y="180"/>
                </a:cubicBezTo>
                <a:cubicBezTo>
                  <a:pt x="22" y="177"/>
                  <a:pt x="24" y="174"/>
                  <a:pt x="25" y="171"/>
                </a:cubicBezTo>
                <a:cubicBezTo>
                  <a:pt x="19" y="163"/>
                  <a:pt x="20" y="160"/>
                  <a:pt x="9" y="163"/>
                </a:cubicBezTo>
                <a:cubicBezTo>
                  <a:pt x="4" y="164"/>
                  <a:pt x="0" y="152"/>
                  <a:pt x="5" y="150"/>
                </a:cubicBezTo>
                <a:cubicBezTo>
                  <a:pt x="10" y="149"/>
                  <a:pt x="13" y="147"/>
                  <a:pt x="15" y="146"/>
                </a:cubicBezTo>
                <a:cubicBezTo>
                  <a:pt x="15" y="142"/>
                  <a:pt x="15" y="139"/>
                  <a:pt x="15" y="135"/>
                </a:cubicBezTo>
                <a:cubicBezTo>
                  <a:pt x="13" y="133"/>
                  <a:pt x="10" y="132"/>
                  <a:pt x="5" y="130"/>
                </a:cubicBezTo>
                <a:cubicBezTo>
                  <a:pt x="1" y="129"/>
                  <a:pt x="4" y="117"/>
                  <a:pt x="9" y="118"/>
                </a:cubicBezTo>
                <a:cubicBezTo>
                  <a:pt x="13" y="119"/>
                  <a:pt x="17" y="119"/>
                  <a:pt x="19" y="119"/>
                </a:cubicBezTo>
                <a:cubicBezTo>
                  <a:pt x="21" y="116"/>
                  <a:pt x="23" y="113"/>
                  <a:pt x="25" y="110"/>
                </a:cubicBezTo>
                <a:cubicBezTo>
                  <a:pt x="24" y="107"/>
                  <a:pt x="22" y="104"/>
                  <a:pt x="19" y="101"/>
                </a:cubicBezTo>
                <a:cubicBezTo>
                  <a:pt x="15" y="97"/>
                  <a:pt x="24" y="88"/>
                  <a:pt x="28" y="92"/>
                </a:cubicBezTo>
                <a:cubicBezTo>
                  <a:pt x="31" y="95"/>
                  <a:pt x="34" y="97"/>
                  <a:pt x="36" y="98"/>
                </a:cubicBezTo>
                <a:cubicBezTo>
                  <a:pt x="39" y="96"/>
                  <a:pt x="43" y="94"/>
                  <a:pt x="46" y="92"/>
                </a:cubicBezTo>
                <a:cubicBezTo>
                  <a:pt x="46" y="90"/>
                  <a:pt x="46" y="86"/>
                  <a:pt x="45" y="82"/>
                </a:cubicBezTo>
                <a:cubicBezTo>
                  <a:pt x="44" y="77"/>
                  <a:pt x="56" y="74"/>
                  <a:pt x="57" y="78"/>
                </a:cubicBezTo>
                <a:cubicBezTo>
                  <a:pt x="59" y="83"/>
                  <a:pt x="60" y="86"/>
                  <a:pt x="62" y="88"/>
                </a:cubicBezTo>
                <a:cubicBezTo>
                  <a:pt x="65" y="88"/>
                  <a:pt x="69" y="88"/>
                  <a:pt x="73" y="88"/>
                </a:cubicBezTo>
                <a:cubicBezTo>
                  <a:pt x="74" y="86"/>
                  <a:pt x="76" y="83"/>
                  <a:pt x="77" y="79"/>
                </a:cubicBezTo>
                <a:cubicBezTo>
                  <a:pt x="79" y="74"/>
                  <a:pt x="91" y="77"/>
                  <a:pt x="90" y="82"/>
                </a:cubicBezTo>
                <a:cubicBezTo>
                  <a:pt x="88" y="86"/>
                  <a:pt x="88" y="90"/>
                  <a:pt x="89" y="92"/>
                </a:cubicBezTo>
                <a:cubicBezTo>
                  <a:pt x="92" y="94"/>
                  <a:pt x="95" y="96"/>
                  <a:pt x="98" y="98"/>
                </a:cubicBezTo>
                <a:cubicBezTo>
                  <a:pt x="101" y="97"/>
                  <a:pt x="104" y="95"/>
                  <a:pt x="107" y="92"/>
                </a:cubicBezTo>
                <a:cubicBezTo>
                  <a:pt x="110" y="88"/>
                  <a:pt x="119" y="97"/>
                  <a:pt x="116" y="101"/>
                </a:cubicBezTo>
                <a:cubicBezTo>
                  <a:pt x="113" y="104"/>
                  <a:pt x="111" y="107"/>
                  <a:pt x="110" y="110"/>
                </a:cubicBezTo>
                <a:cubicBezTo>
                  <a:pt x="112" y="113"/>
                  <a:pt x="114" y="116"/>
                  <a:pt x="115" y="119"/>
                </a:cubicBezTo>
                <a:cubicBezTo>
                  <a:pt x="118" y="119"/>
                  <a:pt x="121" y="119"/>
                  <a:pt x="126" y="118"/>
                </a:cubicBezTo>
                <a:cubicBezTo>
                  <a:pt x="131" y="117"/>
                  <a:pt x="134" y="129"/>
                  <a:pt x="129" y="130"/>
                </a:cubicBezTo>
                <a:cubicBezTo>
                  <a:pt x="125" y="132"/>
                  <a:pt x="121" y="133"/>
                  <a:pt x="119" y="135"/>
                </a:cubicBezTo>
                <a:cubicBezTo>
                  <a:pt x="120" y="139"/>
                  <a:pt x="120" y="142"/>
                  <a:pt x="119" y="146"/>
                </a:cubicBezTo>
                <a:cubicBezTo>
                  <a:pt x="121" y="148"/>
                  <a:pt x="125" y="149"/>
                  <a:pt x="129" y="150"/>
                </a:cubicBezTo>
                <a:cubicBezTo>
                  <a:pt x="134" y="152"/>
                  <a:pt x="131" y="164"/>
                  <a:pt x="126" y="163"/>
                </a:cubicBezTo>
                <a:cubicBezTo>
                  <a:pt x="121" y="162"/>
                  <a:pt x="118" y="161"/>
                  <a:pt x="115" y="162"/>
                </a:cubicBezTo>
                <a:cubicBezTo>
                  <a:pt x="114" y="165"/>
                  <a:pt x="112" y="168"/>
                  <a:pt x="110" y="171"/>
                </a:cubicBezTo>
                <a:cubicBezTo>
                  <a:pt x="111" y="174"/>
                  <a:pt x="113" y="177"/>
                  <a:pt x="116" y="180"/>
                </a:cubicBezTo>
                <a:cubicBezTo>
                  <a:pt x="119" y="184"/>
                  <a:pt x="110" y="192"/>
                  <a:pt x="107" y="189"/>
                </a:cubicBezTo>
                <a:cubicBezTo>
                  <a:pt x="103" y="186"/>
                  <a:pt x="100" y="184"/>
                  <a:pt x="98" y="183"/>
                </a:cubicBezTo>
                <a:cubicBezTo>
                  <a:pt x="95" y="185"/>
                  <a:pt x="92" y="187"/>
                  <a:pt x="89" y="188"/>
                </a:cubicBezTo>
                <a:cubicBezTo>
                  <a:pt x="88" y="191"/>
                  <a:pt x="88" y="194"/>
                  <a:pt x="90" y="199"/>
                </a:cubicBezTo>
                <a:close/>
                <a:moveTo>
                  <a:pt x="56" y="100"/>
                </a:moveTo>
                <a:cubicBezTo>
                  <a:pt x="34" y="106"/>
                  <a:pt x="21" y="129"/>
                  <a:pt x="27" y="151"/>
                </a:cubicBezTo>
                <a:cubicBezTo>
                  <a:pt x="33" y="174"/>
                  <a:pt x="56" y="187"/>
                  <a:pt x="78" y="181"/>
                </a:cubicBezTo>
                <a:cubicBezTo>
                  <a:pt x="100" y="175"/>
                  <a:pt x="114" y="152"/>
                  <a:pt x="108" y="129"/>
                </a:cubicBezTo>
                <a:cubicBezTo>
                  <a:pt x="102" y="107"/>
                  <a:pt x="79" y="94"/>
                  <a:pt x="56" y="100"/>
                </a:cubicBezTo>
                <a:close/>
                <a:moveTo>
                  <a:pt x="61" y="116"/>
                </a:moveTo>
                <a:cubicBezTo>
                  <a:pt x="48" y="120"/>
                  <a:pt x="40" y="133"/>
                  <a:pt x="43" y="147"/>
                </a:cubicBezTo>
                <a:cubicBezTo>
                  <a:pt x="47" y="160"/>
                  <a:pt x="60" y="168"/>
                  <a:pt x="74" y="164"/>
                </a:cubicBezTo>
                <a:cubicBezTo>
                  <a:pt x="87" y="161"/>
                  <a:pt x="95" y="147"/>
                  <a:pt x="91" y="134"/>
                </a:cubicBezTo>
                <a:cubicBezTo>
                  <a:pt x="88" y="121"/>
                  <a:pt x="74" y="113"/>
                  <a:pt x="61" y="116"/>
                </a:cubicBezTo>
                <a:close/>
                <a:moveTo>
                  <a:pt x="57" y="130"/>
                </a:moveTo>
                <a:cubicBezTo>
                  <a:pt x="63" y="125"/>
                  <a:pt x="72" y="125"/>
                  <a:pt x="77" y="130"/>
                </a:cubicBezTo>
                <a:cubicBezTo>
                  <a:pt x="83" y="136"/>
                  <a:pt x="83" y="145"/>
                  <a:pt x="77" y="150"/>
                </a:cubicBezTo>
                <a:cubicBezTo>
                  <a:pt x="72" y="156"/>
                  <a:pt x="63" y="156"/>
                  <a:pt x="57" y="150"/>
                </a:cubicBezTo>
                <a:cubicBezTo>
                  <a:pt x="52" y="145"/>
                  <a:pt x="52" y="136"/>
                  <a:pt x="57" y="130"/>
                </a:cubicBezTo>
                <a:close/>
                <a:moveTo>
                  <a:pt x="176" y="44"/>
                </a:moveTo>
                <a:cubicBezTo>
                  <a:pt x="181" y="44"/>
                  <a:pt x="181" y="56"/>
                  <a:pt x="176" y="57"/>
                </a:cubicBezTo>
                <a:cubicBezTo>
                  <a:pt x="171" y="57"/>
                  <a:pt x="168" y="57"/>
                  <a:pt x="165" y="58"/>
                </a:cubicBezTo>
                <a:cubicBezTo>
                  <a:pt x="164" y="62"/>
                  <a:pt x="163" y="65"/>
                  <a:pt x="161" y="69"/>
                </a:cubicBezTo>
                <a:cubicBezTo>
                  <a:pt x="162" y="71"/>
                  <a:pt x="164" y="74"/>
                  <a:pt x="167" y="77"/>
                </a:cubicBezTo>
                <a:cubicBezTo>
                  <a:pt x="171" y="81"/>
                  <a:pt x="162" y="90"/>
                  <a:pt x="158" y="86"/>
                </a:cubicBezTo>
                <a:cubicBezTo>
                  <a:pt x="155" y="83"/>
                  <a:pt x="152" y="81"/>
                  <a:pt x="149" y="80"/>
                </a:cubicBezTo>
                <a:cubicBezTo>
                  <a:pt x="146" y="82"/>
                  <a:pt x="143" y="84"/>
                  <a:pt x="139" y="84"/>
                </a:cubicBezTo>
                <a:cubicBezTo>
                  <a:pt x="138" y="87"/>
                  <a:pt x="138" y="90"/>
                  <a:pt x="138" y="95"/>
                </a:cubicBezTo>
                <a:cubicBezTo>
                  <a:pt x="137" y="100"/>
                  <a:pt x="125" y="100"/>
                  <a:pt x="125" y="95"/>
                </a:cubicBezTo>
                <a:cubicBezTo>
                  <a:pt x="125" y="90"/>
                  <a:pt x="124" y="87"/>
                  <a:pt x="123" y="84"/>
                </a:cubicBezTo>
                <a:cubicBezTo>
                  <a:pt x="119" y="84"/>
                  <a:pt x="116" y="82"/>
                  <a:pt x="113" y="80"/>
                </a:cubicBezTo>
                <a:cubicBezTo>
                  <a:pt x="110" y="81"/>
                  <a:pt x="107" y="83"/>
                  <a:pt x="104" y="86"/>
                </a:cubicBezTo>
                <a:cubicBezTo>
                  <a:pt x="100" y="90"/>
                  <a:pt x="92" y="81"/>
                  <a:pt x="95" y="77"/>
                </a:cubicBezTo>
                <a:cubicBezTo>
                  <a:pt x="98" y="74"/>
                  <a:pt x="100" y="71"/>
                  <a:pt x="101" y="69"/>
                </a:cubicBezTo>
                <a:cubicBezTo>
                  <a:pt x="99" y="66"/>
                  <a:pt x="98" y="62"/>
                  <a:pt x="97" y="58"/>
                </a:cubicBezTo>
                <a:cubicBezTo>
                  <a:pt x="94" y="57"/>
                  <a:pt x="91" y="57"/>
                  <a:pt x="87" y="57"/>
                </a:cubicBezTo>
                <a:cubicBezTo>
                  <a:pt x="81" y="56"/>
                  <a:pt x="81" y="44"/>
                  <a:pt x="87" y="44"/>
                </a:cubicBezTo>
                <a:cubicBezTo>
                  <a:pt x="91" y="44"/>
                  <a:pt x="94" y="43"/>
                  <a:pt x="97" y="42"/>
                </a:cubicBezTo>
                <a:cubicBezTo>
                  <a:pt x="98" y="39"/>
                  <a:pt x="99" y="35"/>
                  <a:pt x="101" y="32"/>
                </a:cubicBezTo>
                <a:cubicBezTo>
                  <a:pt x="100" y="29"/>
                  <a:pt x="98" y="27"/>
                  <a:pt x="95" y="23"/>
                </a:cubicBezTo>
                <a:cubicBezTo>
                  <a:pt x="91" y="19"/>
                  <a:pt x="100" y="11"/>
                  <a:pt x="104" y="14"/>
                </a:cubicBezTo>
                <a:cubicBezTo>
                  <a:pt x="107" y="17"/>
                  <a:pt x="110" y="19"/>
                  <a:pt x="113" y="20"/>
                </a:cubicBezTo>
                <a:cubicBezTo>
                  <a:pt x="116" y="18"/>
                  <a:pt x="119" y="17"/>
                  <a:pt x="123" y="16"/>
                </a:cubicBezTo>
                <a:cubicBezTo>
                  <a:pt x="124" y="14"/>
                  <a:pt x="125" y="10"/>
                  <a:pt x="125" y="6"/>
                </a:cubicBezTo>
                <a:cubicBezTo>
                  <a:pt x="125" y="0"/>
                  <a:pt x="137" y="0"/>
                  <a:pt x="138" y="6"/>
                </a:cubicBezTo>
                <a:cubicBezTo>
                  <a:pt x="138" y="10"/>
                  <a:pt x="138" y="14"/>
                  <a:pt x="139" y="16"/>
                </a:cubicBezTo>
                <a:cubicBezTo>
                  <a:pt x="143" y="17"/>
                  <a:pt x="146" y="19"/>
                  <a:pt x="150" y="21"/>
                </a:cubicBezTo>
                <a:cubicBezTo>
                  <a:pt x="152" y="19"/>
                  <a:pt x="155" y="17"/>
                  <a:pt x="158" y="14"/>
                </a:cubicBezTo>
                <a:cubicBezTo>
                  <a:pt x="162" y="11"/>
                  <a:pt x="171" y="20"/>
                  <a:pt x="167" y="23"/>
                </a:cubicBezTo>
                <a:cubicBezTo>
                  <a:pt x="164" y="27"/>
                  <a:pt x="162" y="29"/>
                  <a:pt x="161" y="32"/>
                </a:cubicBezTo>
                <a:cubicBezTo>
                  <a:pt x="163" y="35"/>
                  <a:pt x="164" y="39"/>
                  <a:pt x="165" y="42"/>
                </a:cubicBezTo>
                <a:cubicBezTo>
                  <a:pt x="168" y="43"/>
                  <a:pt x="171" y="44"/>
                  <a:pt x="176" y="44"/>
                </a:cubicBezTo>
                <a:close/>
                <a:moveTo>
                  <a:pt x="123" y="42"/>
                </a:moveTo>
                <a:cubicBezTo>
                  <a:pt x="127" y="38"/>
                  <a:pt x="135" y="38"/>
                  <a:pt x="139" y="42"/>
                </a:cubicBezTo>
                <a:cubicBezTo>
                  <a:pt x="143" y="47"/>
                  <a:pt x="143" y="54"/>
                  <a:pt x="139" y="58"/>
                </a:cubicBezTo>
                <a:cubicBezTo>
                  <a:pt x="135" y="63"/>
                  <a:pt x="127" y="63"/>
                  <a:pt x="123" y="58"/>
                </a:cubicBezTo>
                <a:cubicBezTo>
                  <a:pt x="119" y="54"/>
                  <a:pt x="119" y="47"/>
                  <a:pt x="123" y="42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84406" tIns="42203" rIns="84406" bIns="42203"/>
          <a:lstStyle/>
          <a:p>
            <a:pPr>
              <a:defRPr/>
            </a:pPr>
            <a:endParaRPr lang="en-US" sz="1108" dirty="0">
              <a:solidFill>
                <a:srgbClr val="0F5494"/>
              </a:solidFill>
            </a:endParaRPr>
          </a:p>
        </p:txBody>
      </p:sp>
      <p:sp>
        <p:nvSpPr>
          <p:cNvPr id="20493" name="Text Placeholder 12"/>
          <p:cNvSpPr txBox="1">
            <a:spLocks/>
          </p:cNvSpPr>
          <p:nvPr/>
        </p:nvSpPr>
        <p:spPr bwMode="auto">
          <a:xfrm>
            <a:off x="922338" y="4064000"/>
            <a:ext cx="1222375" cy="41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2963" eaLnBrk="0" hangingPunct="0">
              <a:spcBef>
                <a:spcPct val="20000"/>
              </a:spcBef>
              <a:buFont typeface="Arial" pitchFamily="34" charset="0"/>
              <a:buChar char="•"/>
              <a:defRPr sz="3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42963" eaLnBrk="0" hangingPunct="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42963" eaLnBrk="0" hangingPunct="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42963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42963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BBE0E3"/>
              </a:buClr>
              <a:buFontTx/>
              <a:buNone/>
            </a:pPr>
            <a:r>
              <a:rPr lang="en-GB" altLang="en-US" sz="1100">
                <a:solidFill>
                  <a:srgbClr val="000000"/>
                </a:solidFill>
              </a:rPr>
              <a:t>Multi-Annual Financial Planning</a:t>
            </a:r>
          </a:p>
        </p:txBody>
      </p:sp>
      <p:sp>
        <p:nvSpPr>
          <p:cNvPr id="35" name="Freeform 33"/>
          <p:cNvSpPr>
            <a:spLocks noEditPoints="1"/>
          </p:cNvSpPr>
          <p:nvPr/>
        </p:nvSpPr>
        <p:spPr bwMode="gray">
          <a:xfrm>
            <a:off x="1371600" y="3690938"/>
            <a:ext cx="336550" cy="330200"/>
          </a:xfrm>
          <a:custGeom>
            <a:avLst/>
            <a:gdLst/>
            <a:ahLst/>
            <a:cxnLst>
              <a:cxn ang="0">
                <a:pos x="180" y="108"/>
              </a:cxn>
              <a:cxn ang="0">
                <a:pos x="169" y="108"/>
              </a:cxn>
              <a:cxn ang="0">
                <a:pos x="163" y="113"/>
              </a:cxn>
              <a:cxn ang="0">
                <a:pos x="163" y="190"/>
              </a:cxn>
              <a:cxn ang="0">
                <a:pos x="169" y="195"/>
              </a:cxn>
              <a:cxn ang="0">
                <a:pos x="180" y="195"/>
              </a:cxn>
              <a:cxn ang="0">
                <a:pos x="185" y="190"/>
              </a:cxn>
              <a:cxn ang="0">
                <a:pos x="185" y="113"/>
              </a:cxn>
              <a:cxn ang="0">
                <a:pos x="180" y="108"/>
              </a:cxn>
              <a:cxn ang="0">
                <a:pos x="199" y="22"/>
              </a:cxn>
              <a:cxn ang="0">
                <a:pos x="159" y="93"/>
              </a:cxn>
              <a:cxn ang="0">
                <a:pos x="145" y="69"/>
              </a:cxn>
              <a:cxn ang="0">
                <a:pos x="122" y="83"/>
              </a:cxn>
              <a:cxn ang="0">
                <a:pos x="74" y="69"/>
              </a:cxn>
              <a:cxn ang="0">
                <a:pos x="57" y="40"/>
              </a:cxn>
              <a:cxn ang="0">
                <a:pos x="0" y="73"/>
              </a:cxn>
              <a:cxn ang="0">
                <a:pos x="21" y="37"/>
              </a:cxn>
              <a:cxn ang="0">
                <a:pos x="88" y="34"/>
              </a:cxn>
              <a:cxn ang="0">
                <a:pos x="103" y="61"/>
              </a:cxn>
              <a:cxn ang="0">
                <a:pos x="131" y="45"/>
              </a:cxn>
              <a:cxn ang="0">
                <a:pos x="118" y="22"/>
              </a:cxn>
              <a:cxn ang="0">
                <a:pos x="199" y="22"/>
              </a:cxn>
              <a:cxn ang="0">
                <a:pos x="129" y="123"/>
              </a:cxn>
              <a:cxn ang="0">
                <a:pos x="141" y="123"/>
              </a:cxn>
              <a:cxn ang="0">
                <a:pos x="146" y="128"/>
              </a:cxn>
              <a:cxn ang="0">
                <a:pos x="146" y="190"/>
              </a:cxn>
              <a:cxn ang="0">
                <a:pos x="141" y="195"/>
              </a:cxn>
              <a:cxn ang="0">
                <a:pos x="129" y="195"/>
              </a:cxn>
              <a:cxn ang="0">
                <a:pos x="124" y="190"/>
              </a:cxn>
              <a:cxn ang="0">
                <a:pos x="124" y="128"/>
              </a:cxn>
              <a:cxn ang="0">
                <a:pos x="129" y="123"/>
              </a:cxn>
              <a:cxn ang="0">
                <a:pos x="101" y="141"/>
              </a:cxn>
              <a:cxn ang="0">
                <a:pos x="90" y="141"/>
              </a:cxn>
              <a:cxn ang="0">
                <a:pos x="84" y="146"/>
              </a:cxn>
              <a:cxn ang="0">
                <a:pos x="84" y="190"/>
              </a:cxn>
              <a:cxn ang="0">
                <a:pos x="90" y="195"/>
              </a:cxn>
              <a:cxn ang="0">
                <a:pos x="101" y="195"/>
              </a:cxn>
              <a:cxn ang="0">
                <a:pos x="106" y="190"/>
              </a:cxn>
              <a:cxn ang="0">
                <a:pos x="106" y="146"/>
              </a:cxn>
              <a:cxn ang="0">
                <a:pos x="101" y="141"/>
              </a:cxn>
              <a:cxn ang="0">
                <a:pos x="50" y="86"/>
              </a:cxn>
              <a:cxn ang="0">
                <a:pos x="62" y="86"/>
              </a:cxn>
              <a:cxn ang="0">
                <a:pos x="67" y="91"/>
              </a:cxn>
              <a:cxn ang="0">
                <a:pos x="67" y="190"/>
              </a:cxn>
              <a:cxn ang="0">
                <a:pos x="62" y="195"/>
              </a:cxn>
              <a:cxn ang="0">
                <a:pos x="50" y="195"/>
              </a:cxn>
              <a:cxn ang="0">
                <a:pos x="45" y="190"/>
              </a:cxn>
              <a:cxn ang="0">
                <a:pos x="45" y="91"/>
              </a:cxn>
              <a:cxn ang="0">
                <a:pos x="50" y="86"/>
              </a:cxn>
              <a:cxn ang="0">
                <a:pos x="22" y="109"/>
              </a:cxn>
              <a:cxn ang="0">
                <a:pos x="11" y="109"/>
              </a:cxn>
              <a:cxn ang="0">
                <a:pos x="5" y="115"/>
              </a:cxn>
              <a:cxn ang="0">
                <a:pos x="5" y="190"/>
              </a:cxn>
              <a:cxn ang="0">
                <a:pos x="11" y="195"/>
              </a:cxn>
              <a:cxn ang="0">
                <a:pos x="22" y="195"/>
              </a:cxn>
              <a:cxn ang="0">
                <a:pos x="27" y="190"/>
              </a:cxn>
              <a:cxn ang="0">
                <a:pos x="27" y="115"/>
              </a:cxn>
              <a:cxn ang="0">
                <a:pos x="22" y="109"/>
              </a:cxn>
            </a:cxnLst>
            <a:rect l="0" t="0" r="r" b="b"/>
            <a:pathLst>
              <a:path w="199" h="195">
                <a:moveTo>
                  <a:pt x="180" y="108"/>
                </a:moveTo>
                <a:cubicBezTo>
                  <a:pt x="169" y="108"/>
                  <a:pt x="169" y="108"/>
                  <a:pt x="169" y="108"/>
                </a:cubicBezTo>
                <a:cubicBezTo>
                  <a:pt x="166" y="108"/>
                  <a:pt x="163" y="111"/>
                  <a:pt x="163" y="113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3" y="193"/>
                  <a:pt x="166" y="195"/>
                  <a:pt x="169" y="195"/>
                </a:cubicBezTo>
                <a:cubicBezTo>
                  <a:pt x="180" y="195"/>
                  <a:pt x="180" y="195"/>
                  <a:pt x="180" y="195"/>
                </a:cubicBezTo>
                <a:cubicBezTo>
                  <a:pt x="183" y="195"/>
                  <a:pt x="185" y="193"/>
                  <a:pt x="185" y="190"/>
                </a:cubicBezTo>
                <a:cubicBezTo>
                  <a:pt x="185" y="113"/>
                  <a:pt x="185" y="113"/>
                  <a:pt x="185" y="113"/>
                </a:cubicBezTo>
                <a:cubicBezTo>
                  <a:pt x="185" y="111"/>
                  <a:pt x="183" y="108"/>
                  <a:pt x="180" y="108"/>
                </a:cubicBezTo>
                <a:close/>
                <a:moveTo>
                  <a:pt x="199" y="22"/>
                </a:moveTo>
                <a:cubicBezTo>
                  <a:pt x="159" y="93"/>
                  <a:pt x="159" y="93"/>
                  <a:pt x="159" y="93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00" y="97"/>
                  <a:pt x="88" y="93"/>
                  <a:pt x="74" y="69"/>
                </a:cubicBezTo>
                <a:cubicBezTo>
                  <a:pt x="57" y="40"/>
                  <a:pt x="57" y="40"/>
                  <a:pt x="57" y="40"/>
                </a:cubicBezTo>
                <a:cubicBezTo>
                  <a:pt x="0" y="73"/>
                  <a:pt x="0" y="73"/>
                  <a:pt x="0" y="73"/>
                </a:cubicBezTo>
                <a:cubicBezTo>
                  <a:pt x="3" y="65"/>
                  <a:pt x="11" y="50"/>
                  <a:pt x="21" y="37"/>
                </a:cubicBezTo>
                <a:cubicBezTo>
                  <a:pt x="44" y="10"/>
                  <a:pt x="68" y="0"/>
                  <a:pt x="88" y="34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131" y="45"/>
                  <a:pt x="131" y="45"/>
                  <a:pt x="131" y="45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99" y="22"/>
                  <a:pt x="199" y="22"/>
                  <a:pt x="199" y="22"/>
                </a:cubicBezTo>
                <a:close/>
                <a:moveTo>
                  <a:pt x="129" y="123"/>
                </a:moveTo>
                <a:cubicBezTo>
                  <a:pt x="141" y="123"/>
                  <a:pt x="141" y="123"/>
                  <a:pt x="141" y="123"/>
                </a:cubicBezTo>
                <a:cubicBezTo>
                  <a:pt x="144" y="123"/>
                  <a:pt x="146" y="125"/>
                  <a:pt x="146" y="128"/>
                </a:cubicBezTo>
                <a:cubicBezTo>
                  <a:pt x="146" y="190"/>
                  <a:pt x="146" y="190"/>
                  <a:pt x="146" y="190"/>
                </a:cubicBezTo>
                <a:cubicBezTo>
                  <a:pt x="146" y="193"/>
                  <a:pt x="144" y="195"/>
                  <a:pt x="141" y="195"/>
                </a:cubicBezTo>
                <a:cubicBezTo>
                  <a:pt x="129" y="195"/>
                  <a:pt x="129" y="195"/>
                  <a:pt x="129" y="195"/>
                </a:cubicBezTo>
                <a:cubicBezTo>
                  <a:pt x="126" y="195"/>
                  <a:pt x="124" y="193"/>
                  <a:pt x="124" y="190"/>
                </a:cubicBezTo>
                <a:cubicBezTo>
                  <a:pt x="124" y="128"/>
                  <a:pt x="124" y="128"/>
                  <a:pt x="124" y="128"/>
                </a:cubicBezTo>
                <a:cubicBezTo>
                  <a:pt x="124" y="125"/>
                  <a:pt x="126" y="123"/>
                  <a:pt x="129" y="123"/>
                </a:cubicBezTo>
                <a:close/>
                <a:moveTo>
                  <a:pt x="101" y="141"/>
                </a:moveTo>
                <a:cubicBezTo>
                  <a:pt x="90" y="141"/>
                  <a:pt x="90" y="141"/>
                  <a:pt x="90" y="141"/>
                </a:cubicBezTo>
                <a:cubicBezTo>
                  <a:pt x="87" y="141"/>
                  <a:pt x="84" y="143"/>
                  <a:pt x="84" y="146"/>
                </a:cubicBezTo>
                <a:cubicBezTo>
                  <a:pt x="84" y="190"/>
                  <a:pt x="84" y="190"/>
                  <a:pt x="84" y="190"/>
                </a:cubicBezTo>
                <a:cubicBezTo>
                  <a:pt x="84" y="193"/>
                  <a:pt x="87" y="195"/>
                  <a:pt x="90" y="195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04" y="195"/>
                  <a:pt x="106" y="193"/>
                  <a:pt x="106" y="190"/>
                </a:cubicBezTo>
                <a:cubicBezTo>
                  <a:pt x="106" y="146"/>
                  <a:pt x="106" y="146"/>
                  <a:pt x="106" y="146"/>
                </a:cubicBezTo>
                <a:cubicBezTo>
                  <a:pt x="106" y="143"/>
                  <a:pt x="104" y="141"/>
                  <a:pt x="101" y="141"/>
                </a:cubicBezTo>
                <a:close/>
                <a:moveTo>
                  <a:pt x="50" y="86"/>
                </a:moveTo>
                <a:cubicBezTo>
                  <a:pt x="62" y="86"/>
                  <a:pt x="62" y="86"/>
                  <a:pt x="62" y="86"/>
                </a:cubicBezTo>
                <a:cubicBezTo>
                  <a:pt x="65" y="86"/>
                  <a:pt x="67" y="88"/>
                  <a:pt x="67" y="91"/>
                </a:cubicBezTo>
                <a:cubicBezTo>
                  <a:pt x="67" y="190"/>
                  <a:pt x="67" y="190"/>
                  <a:pt x="67" y="190"/>
                </a:cubicBezTo>
                <a:cubicBezTo>
                  <a:pt x="67" y="193"/>
                  <a:pt x="65" y="195"/>
                  <a:pt x="62" y="195"/>
                </a:cubicBezTo>
                <a:cubicBezTo>
                  <a:pt x="50" y="195"/>
                  <a:pt x="50" y="195"/>
                  <a:pt x="50" y="195"/>
                </a:cubicBezTo>
                <a:cubicBezTo>
                  <a:pt x="47" y="195"/>
                  <a:pt x="45" y="193"/>
                  <a:pt x="45" y="190"/>
                </a:cubicBezTo>
                <a:cubicBezTo>
                  <a:pt x="45" y="91"/>
                  <a:pt x="45" y="91"/>
                  <a:pt x="45" y="91"/>
                </a:cubicBezTo>
                <a:cubicBezTo>
                  <a:pt x="45" y="88"/>
                  <a:pt x="47" y="86"/>
                  <a:pt x="50" y="86"/>
                </a:cubicBezTo>
                <a:close/>
                <a:moveTo>
                  <a:pt x="22" y="109"/>
                </a:moveTo>
                <a:cubicBezTo>
                  <a:pt x="11" y="109"/>
                  <a:pt x="11" y="109"/>
                  <a:pt x="11" y="109"/>
                </a:cubicBezTo>
                <a:cubicBezTo>
                  <a:pt x="8" y="109"/>
                  <a:pt x="5" y="112"/>
                  <a:pt x="5" y="115"/>
                </a:cubicBezTo>
                <a:cubicBezTo>
                  <a:pt x="5" y="190"/>
                  <a:pt x="5" y="190"/>
                  <a:pt x="5" y="190"/>
                </a:cubicBezTo>
                <a:cubicBezTo>
                  <a:pt x="5" y="193"/>
                  <a:pt x="8" y="195"/>
                  <a:pt x="11" y="195"/>
                </a:cubicBezTo>
                <a:cubicBezTo>
                  <a:pt x="22" y="195"/>
                  <a:pt x="22" y="195"/>
                  <a:pt x="22" y="195"/>
                </a:cubicBezTo>
                <a:cubicBezTo>
                  <a:pt x="25" y="195"/>
                  <a:pt x="27" y="193"/>
                  <a:pt x="27" y="190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2"/>
                  <a:pt x="25" y="109"/>
                  <a:pt x="22" y="109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84406" tIns="42203" rIns="84406" bIns="42203"/>
          <a:lstStyle/>
          <a:p>
            <a:pPr>
              <a:defRPr/>
            </a:pPr>
            <a:endParaRPr lang="en-US" sz="1108" dirty="0">
              <a:solidFill>
                <a:srgbClr val="0F5494"/>
              </a:solidFill>
            </a:endParaRPr>
          </a:p>
        </p:txBody>
      </p:sp>
      <p:sp>
        <p:nvSpPr>
          <p:cNvPr id="20495" name="Text Placeholder 12"/>
          <p:cNvSpPr txBox="1">
            <a:spLocks/>
          </p:cNvSpPr>
          <p:nvPr/>
        </p:nvSpPr>
        <p:spPr bwMode="auto">
          <a:xfrm>
            <a:off x="76200" y="4108450"/>
            <a:ext cx="7445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2963" eaLnBrk="0" hangingPunct="0">
              <a:spcBef>
                <a:spcPct val="20000"/>
              </a:spcBef>
              <a:buFont typeface="Arial" pitchFamily="34" charset="0"/>
              <a:buChar char="•"/>
              <a:defRPr sz="3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42963" eaLnBrk="0" hangingPunct="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42963" eaLnBrk="0" hangingPunct="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42963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42963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BBE0E3"/>
              </a:buClr>
              <a:buFontTx/>
              <a:buNone/>
            </a:pPr>
            <a:r>
              <a:rPr lang="en-GB" altLang="en-US" sz="1100">
                <a:solidFill>
                  <a:srgbClr val="000000"/>
                </a:solidFill>
              </a:rPr>
              <a:t>Policy Making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298337" y="3689836"/>
            <a:ext cx="330376" cy="332727"/>
            <a:chOff x="4136389" y="1583634"/>
            <a:chExt cx="566824" cy="570861"/>
          </a:xfrm>
          <a:solidFill>
            <a:srgbClr val="FF9900"/>
          </a:solidFill>
        </p:grpSpPr>
        <p:sp>
          <p:nvSpPr>
            <p:cNvPr id="32" name="Freeform 61"/>
            <p:cNvSpPr>
              <a:spLocks noChangeAspect="1" noEditPoints="1"/>
            </p:cNvSpPr>
            <p:nvPr/>
          </p:nvSpPr>
          <p:spPr bwMode="gray">
            <a:xfrm>
              <a:off x="4136389" y="1583634"/>
              <a:ext cx="534036" cy="570861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69" y="0"/>
                </a:cxn>
                <a:cxn ang="0">
                  <a:pos x="167" y="0"/>
                </a:cxn>
                <a:cxn ang="0">
                  <a:pos x="151" y="0"/>
                </a:cxn>
                <a:cxn ang="0">
                  <a:pos x="149" y="0"/>
                </a:cxn>
                <a:cxn ang="0">
                  <a:pos x="76" y="0"/>
                </a:cxn>
                <a:cxn ang="0">
                  <a:pos x="76" y="9"/>
                </a:cxn>
                <a:cxn ang="0">
                  <a:pos x="151" y="9"/>
                </a:cxn>
                <a:cxn ang="0">
                  <a:pos x="167" y="26"/>
                </a:cxn>
                <a:cxn ang="0">
                  <a:pos x="167" y="201"/>
                </a:cxn>
                <a:cxn ang="0">
                  <a:pos x="151" y="218"/>
                </a:cxn>
                <a:cxn ang="0">
                  <a:pos x="26" y="218"/>
                </a:cxn>
                <a:cxn ang="0">
                  <a:pos x="10" y="201"/>
                </a:cxn>
                <a:cxn ang="0">
                  <a:pos x="10" y="65"/>
                </a:cxn>
                <a:cxn ang="0">
                  <a:pos x="39" y="65"/>
                </a:cxn>
                <a:cxn ang="0">
                  <a:pos x="66" y="39"/>
                </a:cxn>
                <a:cxn ang="0">
                  <a:pos x="66" y="0"/>
                </a:cxn>
                <a:cxn ang="0">
                  <a:pos x="56" y="0"/>
                </a:cxn>
                <a:cxn ang="0">
                  <a:pos x="0" y="56"/>
                </a:cxn>
                <a:cxn ang="0">
                  <a:pos x="0" y="201"/>
                </a:cxn>
                <a:cxn ang="0">
                  <a:pos x="26" y="228"/>
                </a:cxn>
                <a:cxn ang="0">
                  <a:pos x="149" y="228"/>
                </a:cxn>
                <a:cxn ang="0">
                  <a:pos x="151" y="228"/>
                </a:cxn>
                <a:cxn ang="0">
                  <a:pos x="167" y="228"/>
                </a:cxn>
                <a:cxn ang="0">
                  <a:pos x="169" y="228"/>
                </a:cxn>
                <a:cxn ang="0">
                  <a:pos x="187" y="228"/>
                </a:cxn>
                <a:cxn ang="0">
                  <a:pos x="213" y="201"/>
                </a:cxn>
                <a:cxn ang="0">
                  <a:pos x="213" y="26"/>
                </a:cxn>
                <a:cxn ang="0">
                  <a:pos x="187" y="0"/>
                </a:cxn>
                <a:cxn ang="0">
                  <a:pos x="55" y="13"/>
                </a:cxn>
                <a:cxn ang="0">
                  <a:pos x="55" y="39"/>
                </a:cxn>
                <a:cxn ang="0">
                  <a:pos x="39" y="54"/>
                </a:cxn>
                <a:cxn ang="0">
                  <a:pos x="13" y="54"/>
                </a:cxn>
                <a:cxn ang="0">
                  <a:pos x="55" y="13"/>
                </a:cxn>
                <a:cxn ang="0">
                  <a:pos x="170" y="9"/>
                </a:cxn>
                <a:cxn ang="0">
                  <a:pos x="185" y="26"/>
                </a:cxn>
                <a:cxn ang="0">
                  <a:pos x="185" y="201"/>
                </a:cxn>
                <a:cxn ang="0">
                  <a:pos x="171" y="218"/>
                </a:cxn>
                <a:cxn ang="0">
                  <a:pos x="177" y="201"/>
                </a:cxn>
                <a:cxn ang="0">
                  <a:pos x="177" y="26"/>
                </a:cxn>
                <a:cxn ang="0">
                  <a:pos x="170" y="9"/>
                </a:cxn>
                <a:cxn ang="0">
                  <a:pos x="203" y="201"/>
                </a:cxn>
                <a:cxn ang="0">
                  <a:pos x="189" y="218"/>
                </a:cxn>
                <a:cxn ang="0">
                  <a:pos x="195" y="201"/>
                </a:cxn>
                <a:cxn ang="0">
                  <a:pos x="195" y="26"/>
                </a:cxn>
                <a:cxn ang="0">
                  <a:pos x="188" y="9"/>
                </a:cxn>
                <a:cxn ang="0">
                  <a:pos x="203" y="26"/>
                </a:cxn>
                <a:cxn ang="0">
                  <a:pos x="203" y="201"/>
                </a:cxn>
              </a:cxnLst>
              <a:rect l="0" t="0" r="r" b="b"/>
              <a:pathLst>
                <a:path w="213" h="228">
                  <a:moveTo>
                    <a:pt x="187" y="0"/>
                  </a:moveTo>
                  <a:cubicBezTo>
                    <a:pt x="180" y="0"/>
                    <a:pt x="174" y="0"/>
                    <a:pt x="169" y="0"/>
                  </a:cubicBezTo>
                  <a:cubicBezTo>
                    <a:pt x="168" y="0"/>
                    <a:pt x="168" y="0"/>
                    <a:pt x="167" y="0"/>
                  </a:cubicBezTo>
                  <a:cubicBezTo>
                    <a:pt x="161" y="0"/>
                    <a:pt x="156" y="0"/>
                    <a:pt x="151" y="0"/>
                  </a:cubicBezTo>
                  <a:cubicBezTo>
                    <a:pt x="150" y="0"/>
                    <a:pt x="149" y="0"/>
                    <a:pt x="149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60" y="9"/>
                    <a:pt x="167" y="17"/>
                    <a:pt x="167" y="26"/>
                  </a:cubicBezTo>
                  <a:cubicBezTo>
                    <a:pt x="167" y="72"/>
                    <a:pt x="167" y="201"/>
                    <a:pt x="167" y="201"/>
                  </a:cubicBezTo>
                  <a:cubicBezTo>
                    <a:pt x="167" y="211"/>
                    <a:pt x="160" y="218"/>
                    <a:pt x="151" y="218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17" y="218"/>
                    <a:pt x="10" y="211"/>
                    <a:pt x="10" y="201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54" y="65"/>
                    <a:pt x="66" y="53"/>
                    <a:pt x="66" y="39"/>
                  </a:cubicBezTo>
                  <a:cubicBezTo>
                    <a:pt x="66" y="26"/>
                    <a:pt x="66" y="13"/>
                    <a:pt x="6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16"/>
                    <a:pt x="12" y="228"/>
                    <a:pt x="26" y="228"/>
                  </a:cubicBezTo>
                  <a:cubicBezTo>
                    <a:pt x="119" y="228"/>
                    <a:pt x="143" y="228"/>
                    <a:pt x="149" y="228"/>
                  </a:cubicBezTo>
                  <a:cubicBezTo>
                    <a:pt x="149" y="228"/>
                    <a:pt x="150" y="228"/>
                    <a:pt x="151" y="228"/>
                  </a:cubicBezTo>
                  <a:cubicBezTo>
                    <a:pt x="160" y="228"/>
                    <a:pt x="165" y="228"/>
                    <a:pt x="167" y="228"/>
                  </a:cubicBezTo>
                  <a:cubicBezTo>
                    <a:pt x="168" y="228"/>
                    <a:pt x="168" y="228"/>
                    <a:pt x="169" y="228"/>
                  </a:cubicBezTo>
                  <a:cubicBezTo>
                    <a:pt x="187" y="228"/>
                    <a:pt x="187" y="228"/>
                    <a:pt x="187" y="228"/>
                  </a:cubicBezTo>
                  <a:cubicBezTo>
                    <a:pt x="201" y="228"/>
                    <a:pt x="213" y="216"/>
                    <a:pt x="213" y="201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3" y="12"/>
                    <a:pt x="201" y="0"/>
                    <a:pt x="187" y="0"/>
                  </a:cubicBezTo>
                  <a:close/>
                  <a:moveTo>
                    <a:pt x="55" y="13"/>
                  </a:moveTo>
                  <a:cubicBezTo>
                    <a:pt x="55" y="13"/>
                    <a:pt x="55" y="13"/>
                    <a:pt x="55" y="39"/>
                  </a:cubicBezTo>
                  <a:cubicBezTo>
                    <a:pt x="55" y="47"/>
                    <a:pt x="48" y="54"/>
                    <a:pt x="39" y="54"/>
                  </a:cubicBezTo>
                  <a:cubicBezTo>
                    <a:pt x="39" y="54"/>
                    <a:pt x="39" y="54"/>
                    <a:pt x="13" y="54"/>
                  </a:cubicBezTo>
                  <a:cubicBezTo>
                    <a:pt x="13" y="54"/>
                    <a:pt x="13" y="54"/>
                    <a:pt x="55" y="13"/>
                  </a:cubicBezTo>
                  <a:close/>
                  <a:moveTo>
                    <a:pt x="170" y="9"/>
                  </a:moveTo>
                  <a:cubicBezTo>
                    <a:pt x="179" y="10"/>
                    <a:pt x="185" y="18"/>
                    <a:pt x="185" y="26"/>
                  </a:cubicBezTo>
                  <a:cubicBezTo>
                    <a:pt x="185" y="72"/>
                    <a:pt x="185" y="201"/>
                    <a:pt x="185" y="201"/>
                  </a:cubicBezTo>
                  <a:cubicBezTo>
                    <a:pt x="185" y="211"/>
                    <a:pt x="179" y="217"/>
                    <a:pt x="171" y="218"/>
                  </a:cubicBezTo>
                  <a:cubicBezTo>
                    <a:pt x="175" y="214"/>
                    <a:pt x="177" y="208"/>
                    <a:pt x="177" y="201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7" y="20"/>
                    <a:pt x="174" y="14"/>
                    <a:pt x="170" y="9"/>
                  </a:cubicBezTo>
                  <a:close/>
                  <a:moveTo>
                    <a:pt x="203" y="201"/>
                  </a:moveTo>
                  <a:cubicBezTo>
                    <a:pt x="203" y="211"/>
                    <a:pt x="197" y="217"/>
                    <a:pt x="189" y="218"/>
                  </a:cubicBezTo>
                  <a:cubicBezTo>
                    <a:pt x="193" y="214"/>
                    <a:pt x="195" y="208"/>
                    <a:pt x="195" y="201"/>
                  </a:cubicBezTo>
                  <a:cubicBezTo>
                    <a:pt x="195" y="26"/>
                    <a:pt x="195" y="26"/>
                    <a:pt x="195" y="26"/>
                  </a:cubicBezTo>
                  <a:cubicBezTo>
                    <a:pt x="195" y="20"/>
                    <a:pt x="192" y="14"/>
                    <a:pt x="188" y="9"/>
                  </a:cubicBezTo>
                  <a:cubicBezTo>
                    <a:pt x="197" y="10"/>
                    <a:pt x="203" y="18"/>
                    <a:pt x="203" y="26"/>
                  </a:cubicBezTo>
                  <a:cubicBezTo>
                    <a:pt x="203" y="72"/>
                    <a:pt x="203" y="201"/>
                    <a:pt x="203" y="201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lIns="84406" tIns="42203" rIns="84406" bIns="42203"/>
            <a:lstStyle/>
            <a:p>
              <a:pPr>
                <a:defRPr/>
              </a:pPr>
              <a:endParaRPr lang="en-US" sz="1108" dirty="0">
                <a:solidFill>
                  <a:srgbClr val="0F5494"/>
                </a:solidFill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 rot="2412835">
              <a:off x="4469261" y="1628381"/>
              <a:ext cx="183367" cy="12224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8" dirty="0">
                <a:solidFill>
                  <a:srgbClr val="000000"/>
                </a:solidFill>
              </a:endParaRPr>
            </a:p>
          </p:txBody>
        </p:sp>
        <p:sp>
          <p:nvSpPr>
            <p:cNvPr id="5" name="Rounded Rectangle 4"/>
            <p:cNvSpPr/>
            <p:nvPr/>
          </p:nvSpPr>
          <p:spPr>
            <a:xfrm rot="2412835">
              <a:off x="4442386" y="1585633"/>
              <a:ext cx="50936" cy="122244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8" dirty="0">
                <a:solidFill>
                  <a:srgbClr val="000000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 rot="2412835">
              <a:off x="4652277" y="1763095"/>
              <a:ext cx="50936" cy="122244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8" dirty="0">
                <a:solidFill>
                  <a:srgbClr val="000000"/>
                </a:solidFill>
              </a:endParaRPr>
            </a:p>
          </p:txBody>
        </p:sp>
        <p:sp>
          <p:nvSpPr>
            <p:cNvPr id="37" name="Trapezoid 36"/>
            <p:cNvSpPr/>
            <p:nvPr/>
          </p:nvSpPr>
          <p:spPr>
            <a:xfrm rot="2412835">
              <a:off x="4328281" y="1686006"/>
              <a:ext cx="101869" cy="436867"/>
            </a:xfrm>
            <a:prstGeom prst="trapezoid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8" dirty="0">
                <a:solidFill>
                  <a:srgbClr val="000000"/>
                </a:solidFill>
              </a:endParaRPr>
            </a:p>
          </p:txBody>
        </p:sp>
      </p:grpSp>
      <p:sp>
        <p:nvSpPr>
          <p:cNvPr id="20497" name="Text Placeholder 12"/>
          <p:cNvSpPr txBox="1">
            <a:spLocks/>
          </p:cNvSpPr>
          <p:nvPr/>
        </p:nvSpPr>
        <p:spPr bwMode="auto">
          <a:xfrm>
            <a:off x="4894263" y="4157663"/>
            <a:ext cx="8794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2963" eaLnBrk="0" hangingPunct="0">
              <a:spcBef>
                <a:spcPct val="20000"/>
              </a:spcBef>
              <a:buFont typeface="Arial" pitchFamily="34" charset="0"/>
              <a:buChar char="•"/>
              <a:defRPr sz="3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42963" eaLnBrk="0" hangingPunct="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42963" eaLnBrk="0" hangingPunct="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42963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42963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BBE0E3"/>
              </a:buClr>
              <a:buFontTx/>
              <a:buNone/>
            </a:pPr>
            <a:r>
              <a:rPr lang="en-GB" altLang="en-US" sz="1100">
                <a:solidFill>
                  <a:srgbClr val="000000"/>
                </a:solidFill>
              </a:rPr>
              <a:t>Financing</a:t>
            </a:r>
          </a:p>
        </p:txBody>
      </p:sp>
      <p:sp>
        <p:nvSpPr>
          <p:cNvPr id="20498" name="Text Placeholder 12"/>
          <p:cNvSpPr txBox="1">
            <a:spLocks/>
          </p:cNvSpPr>
          <p:nvPr/>
        </p:nvSpPr>
        <p:spPr bwMode="auto">
          <a:xfrm>
            <a:off x="3565525" y="4017963"/>
            <a:ext cx="1158875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2963" eaLnBrk="0" hangingPunct="0">
              <a:spcBef>
                <a:spcPct val="20000"/>
              </a:spcBef>
              <a:buFont typeface="Arial" pitchFamily="34" charset="0"/>
              <a:buChar char="•"/>
              <a:defRPr sz="3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42963" eaLnBrk="0" hangingPunct="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42963" eaLnBrk="0" hangingPunct="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42963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42963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BBE0E3"/>
              </a:buClr>
              <a:buFontTx/>
              <a:buNone/>
            </a:pPr>
            <a:r>
              <a:rPr lang="en-GB" altLang="en-US" sz="1100">
                <a:solidFill>
                  <a:srgbClr val="000000"/>
                </a:solidFill>
              </a:rPr>
              <a:t>Identification &amp; Formulation</a:t>
            </a:r>
          </a:p>
        </p:txBody>
      </p:sp>
      <p:sp>
        <p:nvSpPr>
          <p:cNvPr id="20" name="Freeform 31"/>
          <p:cNvSpPr>
            <a:spLocks noEditPoints="1"/>
          </p:cNvSpPr>
          <p:nvPr/>
        </p:nvSpPr>
        <p:spPr bwMode="gray">
          <a:xfrm>
            <a:off x="3352800" y="3644900"/>
            <a:ext cx="377825" cy="422275"/>
          </a:xfrm>
          <a:custGeom>
            <a:avLst/>
            <a:gdLst/>
            <a:ahLst/>
            <a:cxnLst>
              <a:cxn ang="0">
                <a:pos x="158" y="39"/>
              </a:cxn>
              <a:cxn ang="0">
                <a:pos x="168" y="89"/>
              </a:cxn>
              <a:cxn ang="0">
                <a:pos x="185" y="119"/>
              </a:cxn>
              <a:cxn ang="0">
                <a:pos x="168" y="128"/>
              </a:cxn>
              <a:cxn ang="0">
                <a:pos x="171" y="140"/>
              </a:cxn>
              <a:cxn ang="0">
                <a:pos x="166" y="143"/>
              </a:cxn>
              <a:cxn ang="0">
                <a:pos x="168" y="148"/>
              </a:cxn>
              <a:cxn ang="0">
                <a:pos x="161" y="156"/>
              </a:cxn>
              <a:cxn ang="0">
                <a:pos x="162" y="175"/>
              </a:cxn>
              <a:cxn ang="0">
                <a:pos x="126" y="179"/>
              </a:cxn>
              <a:cxn ang="0">
                <a:pos x="110" y="210"/>
              </a:cxn>
              <a:cxn ang="0">
                <a:pos x="21" y="194"/>
              </a:cxn>
              <a:cxn ang="0">
                <a:pos x="37" y="150"/>
              </a:cxn>
              <a:cxn ang="0">
                <a:pos x="25" y="43"/>
              </a:cxn>
              <a:cxn ang="0">
                <a:pos x="158" y="39"/>
              </a:cxn>
              <a:cxn ang="0">
                <a:pos x="78" y="142"/>
              </a:cxn>
              <a:cxn ang="0">
                <a:pos x="104" y="139"/>
              </a:cxn>
              <a:cxn ang="0">
                <a:pos x="105" y="148"/>
              </a:cxn>
              <a:cxn ang="0">
                <a:pos x="79" y="151"/>
              </a:cxn>
              <a:cxn ang="0">
                <a:pos x="78" y="142"/>
              </a:cxn>
              <a:cxn ang="0">
                <a:pos x="78" y="125"/>
              </a:cxn>
              <a:cxn ang="0">
                <a:pos x="104" y="122"/>
              </a:cxn>
              <a:cxn ang="0">
                <a:pos x="105" y="131"/>
              </a:cxn>
              <a:cxn ang="0">
                <a:pos x="79" y="134"/>
              </a:cxn>
              <a:cxn ang="0">
                <a:pos x="78" y="125"/>
              </a:cxn>
              <a:cxn ang="0">
                <a:pos x="91" y="36"/>
              </a:cxn>
              <a:cxn ang="0">
                <a:pos x="58" y="70"/>
              </a:cxn>
              <a:cxn ang="0">
                <a:pos x="61" y="85"/>
              </a:cxn>
              <a:cxn ang="0">
                <a:pos x="68" y="94"/>
              </a:cxn>
              <a:cxn ang="0">
                <a:pos x="74" y="111"/>
              </a:cxn>
              <a:cxn ang="0">
                <a:pos x="78" y="115"/>
              </a:cxn>
              <a:cxn ang="0">
                <a:pos x="104" y="115"/>
              </a:cxn>
              <a:cxn ang="0">
                <a:pos x="109" y="111"/>
              </a:cxn>
              <a:cxn ang="0">
                <a:pos x="115" y="94"/>
              </a:cxn>
              <a:cxn ang="0">
                <a:pos x="122" y="85"/>
              </a:cxn>
              <a:cxn ang="0">
                <a:pos x="125" y="70"/>
              </a:cxn>
              <a:cxn ang="0">
                <a:pos x="91" y="36"/>
              </a:cxn>
            </a:cxnLst>
            <a:rect l="0" t="0" r="r" b="b"/>
            <a:pathLst>
              <a:path w="187" h="210">
                <a:moveTo>
                  <a:pt x="158" y="39"/>
                </a:moveTo>
                <a:cubicBezTo>
                  <a:pt x="180" y="68"/>
                  <a:pt x="166" y="77"/>
                  <a:pt x="168" y="89"/>
                </a:cubicBezTo>
                <a:cubicBezTo>
                  <a:pt x="171" y="102"/>
                  <a:pt x="187" y="112"/>
                  <a:pt x="185" y="119"/>
                </a:cubicBezTo>
                <a:cubicBezTo>
                  <a:pt x="182" y="126"/>
                  <a:pt x="169" y="124"/>
                  <a:pt x="168" y="128"/>
                </a:cubicBezTo>
                <a:cubicBezTo>
                  <a:pt x="168" y="133"/>
                  <a:pt x="172" y="138"/>
                  <a:pt x="171" y="140"/>
                </a:cubicBezTo>
                <a:cubicBezTo>
                  <a:pt x="171" y="142"/>
                  <a:pt x="166" y="143"/>
                  <a:pt x="166" y="143"/>
                </a:cubicBezTo>
                <a:cubicBezTo>
                  <a:pt x="166" y="143"/>
                  <a:pt x="169" y="146"/>
                  <a:pt x="168" y="148"/>
                </a:cubicBezTo>
                <a:cubicBezTo>
                  <a:pt x="168" y="151"/>
                  <a:pt x="161" y="151"/>
                  <a:pt x="161" y="156"/>
                </a:cubicBezTo>
                <a:cubicBezTo>
                  <a:pt x="161" y="161"/>
                  <a:pt x="169" y="170"/>
                  <a:pt x="162" y="175"/>
                </a:cubicBezTo>
                <a:cubicBezTo>
                  <a:pt x="156" y="180"/>
                  <a:pt x="138" y="174"/>
                  <a:pt x="126" y="179"/>
                </a:cubicBezTo>
                <a:cubicBezTo>
                  <a:pt x="118" y="183"/>
                  <a:pt x="113" y="198"/>
                  <a:pt x="110" y="210"/>
                </a:cubicBezTo>
                <a:cubicBezTo>
                  <a:pt x="70" y="201"/>
                  <a:pt x="47" y="196"/>
                  <a:pt x="21" y="194"/>
                </a:cubicBezTo>
                <a:cubicBezTo>
                  <a:pt x="21" y="194"/>
                  <a:pt x="39" y="166"/>
                  <a:pt x="37" y="150"/>
                </a:cubicBezTo>
                <a:cubicBezTo>
                  <a:pt x="35" y="133"/>
                  <a:pt x="0" y="91"/>
                  <a:pt x="25" y="43"/>
                </a:cubicBezTo>
                <a:cubicBezTo>
                  <a:pt x="47" y="0"/>
                  <a:pt x="128" y="0"/>
                  <a:pt x="158" y="39"/>
                </a:cubicBezTo>
                <a:close/>
                <a:moveTo>
                  <a:pt x="78" y="142"/>
                </a:moveTo>
                <a:cubicBezTo>
                  <a:pt x="104" y="139"/>
                  <a:pt x="104" y="139"/>
                  <a:pt x="104" y="139"/>
                </a:cubicBezTo>
                <a:cubicBezTo>
                  <a:pt x="110" y="139"/>
                  <a:pt x="111" y="148"/>
                  <a:pt x="105" y="148"/>
                </a:cubicBezTo>
                <a:cubicBezTo>
                  <a:pt x="79" y="151"/>
                  <a:pt x="79" y="151"/>
                  <a:pt x="79" y="151"/>
                </a:cubicBezTo>
                <a:cubicBezTo>
                  <a:pt x="73" y="151"/>
                  <a:pt x="72" y="142"/>
                  <a:pt x="78" y="142"/>
                </a:cubicBezTo>
                <a:close/>
                <a:moveTo>
                  <a:pt x="78" y="125"/>
                </a:moveTo>
                <a:cubicBezTo>
                  <a:pt x="104" y="122"/>
                  <a:pt x="104" y="122"/>
                  <a:pt x="104" y="122"/>
                </a:cubicBezTo>
                <a:cubicBezTo>
                  <a:pt x="110" y="122"/>
                  <a:pt x="111" y="130"/>
                  <a:pt x="105" y="131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73" y="134"/>
                  <a:pt x="72" y="125"/>
                  <a:pt x="78" y="125"/>
                </a:cubicBezTo>
                <a:close/>
                <a:moveTo>
                  <a:pt x="91" y="36"/>
                </a:moveTo>
                <a:cubicBezTo>
                  <a:pt x="73" y="36"/>
                  <a:pt x="58" y="52"/>
                  <a:pt x="58" y="70"/>
                </a:cubicBezTo>
                <a:cubicBezTo>
                  <a:pt x="58" y="75"/>
                  <a:pt x="58" y="80"/>
                  <a:pt x="61" y="85"/>
                </a:cubicBezTo>
                <a:cubicBezTo>
                  <a:pt x="63" y="88"/>
                  <a:pt x="66" y="91"/>
                  <a:pt x="68" y="94"/>
                </a:cubicBezTo>
                <a:cubicBezTo>
                  <a:pt x="72" y="100"/>
                  <a:pt x="74" y="104"/>
                  <a:pt x="74" y="111"/>
                </a:cubicBezTo>
                <a:cubicBezTo>
                  <a:pt x="74" y="113"/>
                  <a:pt x="76" y="115"/>
                  <a:pt x="78" y="115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5"/>
                  <a:pt x="109" y="113"/>
                  <a:pt x="109" y="111"/>
                </a:cubicBezTo>
                <a:cubicBezTo>
                  <a:pt x="109" y="104"/>
                  <a:pt x="111" y="100"/>
                  <a:pt x="115" y="94"/>
                </a:cubicBezTo>
                <a:cubicBezTo>
                  <a:pt x="117" y="91"/>
                  <a:pt x="120" y="88"/>
                  <a:pt x="122" y="85"/>
                </a:cubicBezTo>
                <a:cubicBezTo>
                  <a:pt x="124" y="80"/>
                  <a:pt x="125" y="75"/>
                  <a:pt x="125" y="70"/>
                </a:cubicBezTo>
                <a:cubicBezTo>
                  <a:pt x="125" y="52"/>
                  <a:pt x="110" y="36"/>
                  <a:pt x="91" y="36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84406" tIns="42203" rIns="84406" bIns="42203"/>
          <a:lstStyle/>
          <a:p>
            <a:pPr>
              <a:defRPr/>
            </a:pPr>
            <a:endParaRPr lang="en-US" sz="1108" dirty="0">
              <a:solidFill>
                <a:srgbClr val="0F5494"/>
              </a:solidFill>
            </a:endParaRPr>
          </a:p>
        </p:txBody>
      </p:sp>
      <p:sp>
        <p:nvSpPr>
          <p:cNvPr id="20500" name="Text Placeholder 12"/>
          <p:cNvSpPr txBox="1">
            <a:spLocks/>
          </p:cNvSpPr>
          <p:nvPr/>
        </p:nvSpPr>
        <p:spPr bwMode="auto">
          <a:xfrm>
            <a:off x="2144713" y="4113213"/>
            <a:ext cx="1096962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2963" eaLnBrk="0" hangingPunct="0">
              <a:spcBef>
                <a:spcPct val="20000"/>
              </a:spcBef>
              <a:buFont typeface="Arial" pitchFamily="34" charset="0"/>
              <a:buChar char="•"/>
              <a:defRPr sz="3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defTabSz="842963" eaLnBrk="0" hangingPunct="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defTabSz="842963" eaLnBrk="0" hangingPunct="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defTabSz="842963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defTabSz="842963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BBE0E3"/>
              </a:buClr>
              <a:buFontTx/>
              <a:buNone/>
            </a:pPr>
            <a:r>
              <a:rPr lang="en-GB" altLang="en-US" sz="1100">
                <a:solidFill>
                  <a:srgbClr val="000000"/>
                </a:solidFill>
              </a:rPr>
              <a:t>(Indicative) Programming</a:t>
            </a:r>
          </a:p>
        </p:txBody>
      </p:sp>
      <p:sp>
        <p:nvSpPr>
          <p:cNvPr id="20501" name="Freeform 34"/>
          <p:cNvSpPr>
            <a:spLocks noEditPoints="1"/>
          </p:cNvSpPr>
          <p:nvPr/>
        </p:nvSpPr>
        <p:spPr bwMode="gray">
          <a:xfrm>
            <a:off x="2235200" y="3687763"/>
            <a:ext cx="355600" cy="336550"/>
          </a:xfrm>
          <a:custGeom>
            <a:avLst/>
            <a:gdLst>
              <a:gd name="T0" fmla="*/ 2147483647 w 203"/>
              <a:gd name="T1" fmla="*/ 0 h 192"/>
              <a:gd name="T2" fmla="*/ 2147483647 w 203"/>
              <a:gd name="T3" fmla="*/ 2147483647 h 192"/>
              <a:gd name="T4" fmla="*/ 2147483647 w 203"/>
              <a:gd name="T5" fmla="*/ 2147483647 h 192"/>
              <a:gd name="T6" fmla="*/ 2147483647 w 203"/>
              <a:gd name="T7" fmla="*/ 2147483647 h 192"/>
              <a:gd name="T8" fmla="*/ 2147483647 w 203"/>
              <a:gd name="T9" fmla="*/ 2147483647 h 192"/>
              <a:gd name="T10" fmla="*/ 2147483647 w 203"/>
              <a:gd name="T11" fmla="*/ 2147483647 h 192"/>
              <a:gd name="T12" fmla="*/ 2147483647 w 203"/>
              <a:gd name="T13" fmla="*/ 2147483647 h 192"/>
              <a:gd name="T14" fmla="*/ 2147483647 w 203"/>
              <a:gd name="T15" fmla="*/ 2147483647 h 192"/>
              <a:gd name="T16" fmla="*/ 2147483647 w 203"/>
              <a:gd name="T17" fmla="*/ 2147483647 h 192"/>
              <a:gd name="T18" fmla="*/ 2147483647 w 203"/>
              <a:gd name="T19" fmla="*/ 2147483647 h 192"/>
              <a:gd name="T20" fmla="*/ 2147483647 w 203"/>
              <a:gd name="T21" fmla="*/ 2147483647 h 192"/>
              <a:gd name="T22" fmla="*/ 2147483647 w 203"/>
              <a:gd name="T23" fmla="*/ 2147483647 h 192"/>
              <a:gd name="T24" fmla="*/ 2147483647 w 203"/>
              <a:gd name="T25" fmla="*/ 2147483647 h 192"/>
              <a:gd name="T26" fmla="*/ 2147483647 w 203"/>
              <a:gd name="T27" fmla="*/ 2147483647 h 192"/>
              <a:gd name="T28" fmla="*/ 2147483647 w 203"/>
              <a:gd name="T29" fmla="*/ 2147483647 h 192"/>
              <a:gd name="T30" fmla="*/ 2147483647 w 203"/>
              <a:gd name="T31" fmla="*/ 2147483647 h 192"/>
              <a:gd name="T32" fmla="*/ 2147483647 w 203"/>
              <a:gd name="T33" fmla="*/ 2147483647 h 192"/>
              <a:gd name="T34" fmla="*/ 2147483647 w 203"/>
              <a:gd name="T35" fmla="*/ 2147483647 h 192"/>
              <a:gd name="T36" fmla="*/ 2147483647 w 203"/>
              <a:gd name="T37" fmla="*/ 2147483647 h 192"/>
              <a:gd name="T38" fmla="*/ 2147483647 w 203"/>
              <a:gd name="T39" fmla="*/ 2147483647 h 192"/>
              <a:gd name="T40" fmla="*/ 2147483647 w 203"/>
              <a:gd name="T41" fmla="*/ 2147483647 h 192"/>
              <a:gd name="T42" fmla="*/ 2147483647 w 203"/>
              <a:gd name="T43" fmla="*/ 2147483647 h 192"/>
              <a:gd name="T44" fmla="*/ 2147483647 w 203"/>
              <a:gd name="T45" fmla="*/ 0 h 192"/>
              <a:gd name="T46" fmla="*/ 2147483647 w 203"/>
              <a:gd name="T47" fmla="*/ 2147483647 h 192"/>
              <a:gd name="T48" fmla="*/ 2147483647 w 203"/>
              <a:gd name="T49" fmla="*/ 2147483647 h 192"/>
              <a:gd name="T50" fmla="*/ 2147483647 w 203"/>
              <a:gd name="T51" fmla="*/ 2147483647 h 192"/>
              <a:gd name="T52" fmla="*/ 0 w 203"/>
              <a:gd name="T53" fmla="*/ 2147483647 h 192"/>
              <a:gd name="T54" fmla="*/ 2147483647 w 203"/>
              <a:gd name="T55" fmla="*/ 2147483647 h 192"/>
              <a:gd name="T56" fmla="*/ 2147483647 w 203"/>
              <a:gd name="T57" fmla="*/ 2147483647 h 192"/>
              <a:gd name="T58" fmla="*/ 2147483647 w 203"/>
              <a:gd name="T59" fmla="*/ 2147483647 h 192"/>
              <a:gd name="T60" fmla="*/ 2147483647 w 203"/>
              <a:gd name="T61" fmla="*/ 2147483647 h 192"/>
              <a:gd name="T62" fmla="*/ 2147483647 w 203"/>
              <a:gd name="T63" fmla="*/ 2147483647 h 192"/>
              <a:gd name="T64" fmla="*/ 2147483647 w 203"/>
              <a:gd name="T65" fmla="*/ 2147483647 h 192"/>
              <a:gd name="T66" fmla="*/ 2147483647 w 203"/>
              <a:gd name="T67" fmla="*/ 2147483647 h 192"/>
              <a:gd name="T68" fmla="*/ 2147483647 w 203"/>
              <a:gd name="T69" fmla="*/ 2147483647 h 192"/>
              <a:gd name="T70" fmla="*/ 2147483647 w 203"/>
              <a:gd name="T71" fmla="*/ 2147483647 h 192"/>
              <a:gd name="T72" fmla="*/ 2147483647 w 203"/>
              <a:gd name="T73" fmla="*/ 2147483647 h 192"/>
              <a:gd name="T74" fmla="*/ 2147483647 w 203"/>
              <a:gd name="T75" fmla="*/ 2147483647 h 192"/>
              <a:gd name="T76" fmla="*/ 2147483647 w 203"/>
              <a:gd name="T77" fmla="*/ 2147483647 h 192"/>
              <a:gd name="T78" fmla="*/ 2147483647 w 203"/>
              <a:gd name="T79" fmla="*/ 2147483647 h 192"/>
              <a:gd name="T80" fmla="*/ 2147483647 w 203"/>
              <a:gd name="T81" fmla="*/ 2147483647 h 192"/>
              <a:gd name="T82" fmla="*/ 2147483647 w 203"/>
              <a:gd name="T83" fmla="*/ 2147483647 h 192"/>
              <a:gd name="T84" fmla="*/ 2147483647 w 203"/>
              <a:gd name="T85" fmla="*/ 2147483647 h 192"/>
              <a:gd name="T86" fmla="*/ 2147483647 w 203"/>
              <a:gd name="T87" fmla="*/ 2147483647 h 192"/>
              <a:gd name="T88" fmla="*/ 2147483647 w 203"/>
              <a:gd name="T89" fmla="*/ 2147483647 h 192"/>
              <a:gd name="T90" fmla="*/ 2147483647 w 203"/>
              <a:gd name="T91" fmla="*/ 2147483647 h 192"/>
              <a:gd name="T92" fmla="*/ 2147483647 w 203"/>
              <a:gd name="T93" fmla="*/ 2147483647 h 192"/>
              <a:gd name="T94" fmla="*/ 2147483647 w 203"/>
              <a:gd name="T95" fmla="*/ 2147483647 h 192"/>
              <a:gd name="T96" fmla="*/ 2147483647 w 203"/>
              <a:gd name="T97" fmla="*/ 2147483647 h 192"/>
              <a:gd name="T98" fmla="*/ 2147483647 w 203"/>
              <a:gd name="T99" fmla="*/ 2147483647 h 192"/>
              <a:gd name="T100" fmla="*/ 2147483647 w 203"/>
              <a:gd name="T101" fmla="*/ 2147483647 h 192"/>
              <a:gd name="T102" fmla="*/ 2147483647 w 203"/>
              <a:gd name="T103" fmla="*/ 2147483647 h 192"/>
              <a:gd name="T104" fmla="*/ 2147483647 w 203"/>
              <a:gd name="T105" fmla="*/ 2147483647 h 192"/>
              <a:gd name="T106" fmla="*/ 2147483647 w 203"/>
              <a:gd name="T107" fmla="*/ 2147483647 h 192"/>
              <a:gd name="T108" fmla="*/ 2147483647 w 203"/>
              <a:gd name="T109" fmla="*/ 2147483647 h 192"/>
              <a:gd name="T110" fmla="*/ 2147483647 w 203"/>
              <a:gd name="T111" fmla="*/ 2147483647 h 192"/>
              <a:gd name="T112" fmla="*/ 2147483647 w 203"/>
              <a:gd name="T113" fmla="*/ 2147483647 h 19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03" h="192">
                <a:moveTo>
                  <a:pt x="96" y="0"/>
                </a:moveTo>
                <a:cubicBezTo>
                  <a:pt x="124" y="0"/>
                  <a:pt x="149" y="12"/>
                  <a:pt x="165" y="31"/>
                </a:cubicBezTo>
                <a:cubicBezTo>
                  <a:pt x="155" y="37"/>
                  <a:pt x="155" y="37"/>
                  <a:pt x="155" y="37"/>
                </a:cubicBezTo>
                <a:cubicBezTo>
                  <a:pt x="147" y="29"/>
                  <a:pt x="138" y="22"/>
                  <a:pt x="127" y="18"/>
                </a:cubicBezTo>
                <a:cubicBezTo>
                  <a:pt x="133" y="26"/>
                  <a:pt x="137" y="35"/>
                  <a:pt x="141" y="45"/>
                </a:cubicBezTo>
                <a:cubicBezTo>
                  <a:pt x="122" y="55"/>
                  <a:pt x="122" y="55"/>
                  <a:pt x="122" y="55"/>
                </a:cubicBezTo>
                <a:cubicBezTo>
                  <a:pt x="102" y="55"/>
                  <a:pt x="102" y="55"/>
                  <a:pt x="102" y="55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24" y="90"/>
                  <a:pt x="121" y="94"/>
                  <a:pt x="118" y="97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2" y="111"/>
                  <a:pt x="102" y="111"/>
                  <a:pt x="102" y="111"/>
                </a:cubicBezTo>
                <a:cubicBezTo>
                  <a:pt x="99" y="113"/>
                  <a:pt x="95" y="115"/>
                  <a:pt x="92" y="117"/>
                </a:cubicBezTo>
                <a:cubicBezTo>
                  <a:pt x="92" y="97"/>
                  <a:pt x="92" y="97"/>
                  <a:pt x="92" y="97"/>
                </a:cubicBezTo>
                <a:cubicBezTo>
                  <a:pt x="56" y="97"/>
                  <a:pt x="56" y="97"/>
                  <a:pt x="56" y="97"/>
                </a:cubicBezTo>
                <a:cubicBezTo>
                  <a:pt x="57" y="107"/>
                  <a:pt x="58" y="116"/>
                  <a:pt x="60" y="126"/>
                </a:cubicBezTo>
                <a:cubicBezTo>
                  <a:pt x="57" y="126"/>
                  <a:pt x="53" y="126"/>
                  <a:pt x="49" y="126"/>
                </a:cubicBezTo>
                <a:cubicBezTo>
                  <a:pt x="47" y="116"/>
                  <a:pt x="46" y="107"/>
                  <a:pt x="46" y="97"/>
                </a:cubicBezTo>
                <a:cubicBezTo>
                  <a:pt x="16" y="97"/>
                  <a:pt x="16" y="97"/>
                  <a:pt x="16" y="97"/>
                </a:cubicBezTo>
                <a:cubicBezTo>
                  <a:pt x="17" y="105"/>
                  <a:pt x="18" y="113"/>
                  <a:pt x="21" y="120"/>
                </a:cubicBezTo>
                <a:cubicBezTo>
                  <a:pt x="15" y="117"/>
                  <a:pt x="10" y="113"/>
                  <a:pt x="6" y="109"/>
                </a:cubicBezTo>
                <a:cubicBezTo>
                  <a:pt x="5" y="104"/>
                  <a:pt x="4" y="98"/>
                  <a:pt x="4" y="92"/>
                </a:cubicBezTo>
                <a:cubicBezTo>
                  <a:pt x="4" y="39"/>
                  <a:pt x="43" y="0"/>
                  <a:pt x="96" y="0"/>
                </a:cubicBezTo>
                <a:close/>
                <a:moveTo>
                  <a:pt x="203" y="23"/>
                </a:moveTo>
                <a:cubicBezTo>
                  <a:pt x="127" y="67"/>
                  <a:pt x="127" y="67"/>
                  <a:pt x="127" y="67"/>
                </a:cubicBezTo>
                <a:cubicBezTo>
                  <a:pt x="147" y="79"/>
                  <a:pt x="147" y="79"/>
                  <a:pt x="147" y="79"/>
                </a:cubicBezTo>
                <a:cubicBezTo>
                  <a:pt x="103" y="158"/>
                  <a:pt x="16" y="142"/>
                  <a:pt x="0" y="116"/>
                </a:cubicBezTo>
                <a:cubicBezTo>
                  <a:pt x="37" y="192"/>
                  <a:pt x="141" y="178"/>
                  <a:pt x="182" y="99"/>
                </a:cubicBezTo>
                <a:cubicBezTo>
                  <a:pt x="203" y="110"/>
                  <a:pt x="203" y="110"/>
                  <a:pt x="203" y="110"/>
                </a:cubicBezTo>
                <a:cubicBezTo>
                  <a:pt x="203" y="23"/>
                  <a:pt x="203" y="23"/>
                  <a:pt x="203" y="23"/>
                </a:cubicBezTo>
                <a:close/>
                <a:moveTo>
                  <a:pt x="185" y="114"/>
                </a:moveTo>
                <a:cubicBezTo>
                  <a:pt x="175" y="155"/>
                  <a:pt x="141" y="183"/>
                  <a:pt x="96" y="183"/>
                </a:cubicBezTo>
                <a:cubicBezTo>
                  <a:pt x="82" y="183"/>
                  <a:pt x="69" y="181"/>
                  <a:pt x="58" y="176"/>
                </a:cubicBezTo>
                <a:cubicBezTo>
                  <a:pt x="109" y="185"/>
                  <a:pt x="158" y="156"/>
                  <a:pt x="184" y="114"/>
                </a:cubicBezTo>
                <a:cubicBezTo>
                  <a:pt x="185" y="114"/>
                  <a:pt x="185" y="114"/>
                  <a:pt x="185" y="114"/>
                </a:cubicBezTo>
                <a:close/>
                <a:moveTo>
                  <a:pt x="102" y="13"/>
                </a:moveTo>
                <a:cubicBezTo>
                  <a:pt x="118" y="14"/>
                  <a:pt x="126" y="33"/>
                  <a:pt x="130" y="45"/>
                </a:cubicBezTo>
                <a:cubicBezTo>
                  <a:pt x="102" y="45"/>
                  <a:pt x="102" y="45"/>
                  <a:pt x="102" y="45"/>
                </a:cubicBezTo>
                <a:cubicBezTo>
                  <a:pt x="102" y="13"/>
                  <a:pt x="102" y="13"/>
                  <a:pt x="102" y="13"/>
                </a:cubicBezTo>
                <a:close/>
                <a:moveTo>
                  <a:pt x="16" y="87"/>
                </a:moveTo>
                <a:cubicBezTo>
                  <a:pt x="17" y="75"/>
                  <a:pt x="20" y="65"/>
                  <a:pt x="24" y="55"/>
                </a:cubicBezTo>
                <a:cubicBezTo>
                  <a:pt x="50" y="55"/>
                  <a:pt x="50" y="55"/>
                  <a:pt x="50" y="55"/>
                </a:cubicBezTo>
                <a:cubicBezTo>
                  <a:pt x="48" y="66"/>
                  <a:pt x="46" y="76"/>
                  <a:pt x="46" y="87"/>
                </a:cubicBezTo>
                <a:cubicBezTo>
                  <a:pt x="16" y="87"/>
                  <a:pt x="16" y="87"/>
                  <a:pt x="16" y="87"/>
                </a:cubicBezTo>
                <a:close/>
                <a:moveTo>
                  <a:pt x="30" y="45"/>
                </a:moveTo>
                <a:cubicBezTo>
                  <a:pt x="39" y="32"/>
                  <a:pt x="52" y="22"/>
                  <a:pt x="68" y="17"/>
                </a:cubicBezTo>
                <a:cubicBezTo>
                  <a:pt x="61" y="25"/>
                  <a:pt x="56" y="35"/>
                  <a:pt x="53" y="45"/>
                </a:cubicBezTo>
                <a:cubicBezTo>
                  <a:pt x="30" y="45"/>
                  <a:pt x="30" y="45"/>
                  <a:pt x="30" y="45"/>
                </a:cubicBezTo>
                <a:close/>
                <a:moveTo>
                  <a:pt x="92" y="12"/>
                </a:moveTo>
                <a:cubicBezTo>
                  <a:pt x="92" y="45"/>
                  <a:pt x="92" y="45"/>
                  <a:pt x="92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7" y="34"/>
                  <a:pt x="76" y="13"/>
                  <a:pt x="92" y="12"/>
                </a:cubicBezTo>
                <a:close/>
                <a:moveTo>
                  <a:pt x="92" y="87"/>
                </a:moveTo>
                <a:cubicBezTo>
                  <a:pt x="56" y="87"/>
                  <a:pt x="56" y="87"/>
                  <a:pt x="56" y="87"/>
                </a:cubicBezTo>
                <a:cubicBezTo>
                  <a:pt x="57" y="76"/>
                  <a:pt x="58" y="66"/>
                  <a:pt x="61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2" y="87"/>
                  <a:pt x="92" y="87"/>
                  <a:pt x="92" y="87"/>
                </a:cubicBezTo>
                <a:close/>
              </a:path>
            </a:pathLst>
          </a:custGeom>
          <a:solidFill>
            <a:srgbClr val="FF9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20502" name="Group 139"/>
          <p:cNvGrpSpPr>
            <a:grpSpLocks/>
          </p:cNvGrpSpPr>
          <p:nvPr/>
        </p:nvGrpSpPr>
        <p:grpSpPr bwMode="auto">
          <a:xfrm>
            <a:off x="5030788" y="3644900"/>
            <a:ext cx="679450" cy="361950"/>
            <a:chOff x="1483664" y="1421916"/>
            <a:chExt cx="903523" cy="559284"/>
          </a:xfrm>
        </p:grpSpPr>
        <p:grpSp>
          <p:nvGrpSpPr>
            <p:cNvPr id="20572" name="Group 140"/>
            <p:cNvGrpSpPr>
              <a:grpSpLocks/>
            </p:cNvGrpSpPr>
            <p:nvPr/>
          </p:nvGrpSpPr>
          <p:grpSpPr bwMode="auto">
            <a:xfrm>
              <a:off x="1483664" y="1421916"/>
              <a:ext cx="585355" cy="402721"/>
              <a:chOff x="1929245" y="1295400"/>
              <a:chExt cx="585355" cy="402721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2058018" y="1295400"/>
                <a:ext cx="455984" cy="25020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1992576" y="1371444"/>
                <a:ext cx="458094" cy="25020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>
              <a:xfrm>
                <a:off x="1929245" y="1447486"/>
                <a:ext cx="455984" cy="25020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580" name="Freeform 25"/>
              <p:cNvSpPr>
                <a:spLocks noChangeAspect="1" noEditPoints="1"/>
              </p:cNvSpPr>
              <p:nvPr/>
            </p:nvSpPr>
            <p:spPr bwMode="gray">
              <a:xfrm rot="-120000">
                <a:off x="2063740" y="1474523"/>
                <a:ext cx="188210" cy="196874"/>
              </a:xfrm>
              <a:custGeom>
                <a:avLst/>
                <a:gdLst>
                  <a:gd name="T0" fmla="*/ 2147483647 w 190"/>
                  <a:gd name="T1" fmla="*/ 0 h 189"/>
                  <a:gd name="T2" fmla="*/ 2147483647 w 190"/>
                  <a:gd name="T3" fmla="*/ 2147483647 h 189"/>
                  <a:gd name="T4" fmla="*/ 2147483647 w 190"/>
                  <a:gd name="T5" fmla="*/ 2147483647 h 189"/>
                  <a:gd name="T6" fmla="*/ 0 w 190"/>
                  <a:gd name="T7" fmla="*/ 2147483647 h 189"/>
                  <a:gd name="T8" fmla="*/ 2147483647 w 190"/>
                  <a:gd name="T9" fmla="*/ 0 h 189"/>
                  <a:gd name="T10" fmla="*/ 2147483647 w 190"/>
                  <a:gd name="T11" fmla="*/ 2147483647 h 189"/>
                  <a:gd name="T12" fmla="*/ 2147483647 w 190"/>
                  <a:gd name="T13" fmla="*/ 2147483647 h 189"/>
                  <a:gd name="T14" fmla="*/ 2147483647 w 190"/>
                  <a:gd name="T15" fmla="*/ 2147483647 h 189"/>
                  <a:gd name="T16" fmla="*/ 2147483647 w 190"/>
                  <a:gd name="T17" fmla="*/ 2147483647 h 189"/>
                  <a:gd name="T18" fmla="*/ 2147483647 w 190"/>
                  <a:gd name="T19" fmla="*/ 2147483647 h 189"/>
                  <a:gd name="T20" fmla="*/ 2147483647 w 190"/>
                  <a:gd name="T21" fmla="*/ 2147483647 h 189"/>
                  <a:gd name="T22" fmla="*/ 2147483647 w 190"/>
                  <a:gd name="T23" fmla="*/ 2147483647 h 189"/>
                  <a:gd name="T24" fmla="*/ 2147483647 w 190"/>
                  <a:gd name="T25" fmla="*/ 2147483647 h 189"/>
                  <a:gd name="T26" fmla="*/ 2147483647 w 190"/>
                  <a:gd name="T27" fmla="*/ 2147483647 h 189"/>
                  <a:gd name="T28" fmla="*/ 2147483647 w 190"/>
                  <a:gd name="T29" fmla="*/ 2147483647 h 189"/>
                  <a:gd name="T30" fmla="*/ 2147483647 w 190"/>
                  <a:gd name="T31" fmla="*/ 2147483647 h 189"/>
                  <a:gd name="T32" fmla="*/ 2147483647 w 190"/>
                  <a:gd name="T33" fmla="*/ 2147483647 h 189"/>
                  <a:gd name="T34" fmla="*/ 2147483647 w 190"/>
                  <a:gd name="T35" fmla="*/ 2147483647 h 189"/>
                  <a:gd name="T36" fmla="*/ 2147483647 w 190"/>
                  <a:gd name="T37" fmla="*/ 2147483647 h 189"/>
                  <a:gd name="T38" fmla="*/ 2147483647 w 190"/>
                  <a:gd name="T39" fmla="*/ 2147483647 h 189"/>
                  <a:gd name="T40" fmla="*/ 2147483647 w 190"/>
                  <a:gd name="T41" fmla="*/ 2147483647 h 189"/>
                  <a:gd name="T42" fmla="*/ 2147483647 w 190"/>
                  <a:gd name="T43" fmla="*/ 2147483647 h 189"/>
                  <a:gd name="T44" fmla="*/ 2147483647 w 190"/>
                  <a:gd name="T45" fmla="*/ 2147483647 h 189"/>
                  <a:gd name="T46" fmla="*/ 2147483647 w 190"/>
                  <a:gd name="T47" fmla="*/ 2147483647 h 189"/>
                  <a:gd name="T48" fmla="*/ 2147483647 w 190"/>
                  <a:gd name="T49" fmla="*/ 2147483647 h 189"/>
                  <a:gd name="T50" fmla="*/ 2147483647 w 190"/>
                  <a:gd name="T51" fmla="*/ 2147483647 h 189"/>
                  <a:gd name="T52" fmla="*/ 2147483647 w 190"/>
                  <a:gd name="T53" fmla="*/ 2147483647 h 189"/>
                  <a:gd name="T54" fmla="*/ 2147483647 w 190"/>
                  <a:gd name="T55" fmla="*/ 2147483647 h 189"/>
                  <a:gd name="T56" fmla="*/ 2147483647 w 190"/>
                  <a:gd name="T57" fmla="*/ 2147483647 h 189"/>
                  <a:gd name="T58" fmla="*/ 2147483647 w 190"/>
                  <a:gd name="T59" fmla="*/ 2147483647 h 189"/>
                  <a:gd name="T60" fmla="*/ 2147483647 w 190"/>
                  <a:gd name="T61" fmla="*/ 2147483647 h 1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90" h="189">
                    <a:moveTo>
                      <a:pt x="95" y="0"/>
                    </a:moveTo>
                    <a:cubicBezTo>
                      <a:pt x="147" y="0"/>
                      <a:pt x="190" y="42"/>
                      <a:pt x="190" y="95"/>
                    </a:cubicBezTo>
                    <a:cubicBezTo>
                      <a:pt x="190" y="147"/>
                      <a:pt x="147" y="189"/>
                      <a:pt x="95" y="189"/>
                    </a:cubicBezTo>
                    <a:cubicBezTo>
                      <a:pt x="43" y="189"/>
                      <a:pt x="0" y="147"/>
                      <a:pt x="0" y="95"/>
                    </a:cubicBezTo>
                    <a:cubicBezTo>
                      <a:pt x="0" y="42"/>
                      <a:pt x="43" y="0"/>
                      <a:pt x="95" y="0"/>
                    </a:cubicBezTo>
                    <a:close/>
                    <a:moveTo>
                      <a:pt x="95" y="13"/>
                    </a:moveTo>
                    <a:cubicBezTo>
                      <a:pt x="140" y="13"/>
                      <a:pt x="177" y="49"/>
                      <a:pt x="177" y="95"/>
                    </a:cubicBezTo>
                    <a:cubicBezTo>
                      <a:pt x="177" y="140"/>
                      <a:pt x="140" y="176"/>
                      <a:pt x="95" y="176"/>
                    </a:cubicBezTo>
                    <a:cubicBezTo>
                      <a:pt x="50" y="176"/>
                      <a:pt x="13" y="140"/>
                      <a:pt x="13" y="95"/>
                    </a:cubicBezTo>
                    <a:cubicBezTo>
                      <a:pt x="13" y="49"/>
                      <a:pt x="50" y="13"/>
                      <a:pt x="95" y="13"/>
                    </a:cubicBezTo>
                    <a:close/>
                    <a:moveTo>
                      <a:pt x="136" y="148"/>
                    </a:moveTo>
                    <a:cubicBezTo>
                      <a:pt x="132" y="132"/>
                      <a:pt x="132" y="132"/>
                      <a:pt x="132" y="132"/>
                    </a:cubicBezTo>
                    <a:cubicBezTo>
                      <a:pt x="111" y="140"/>
                      <a:pt x="84" y="137"/>
                      <a:pt x="75" y="114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2" y="96"/>
                      <a:pt x="72" y="93"/>
                      <a:pt x="72" y="90"/>
                    </a:cubicBezTo>
                    <a:cubicBezTo>
                      <a:pt x="123" y="90"/>
                      <a:pt x="123" y="90"/>
                      <a:pt x="123" y="90"/>
                    </a:cubicBezTo>
                    <a:cubicBezTo>
                      <a:pt x="127" y="76"/>
                      <a:pt x="127" y="76"/>
                      <a:pt x="127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85" y="52"/>
                      <a:pt x="111" y="49"/>
                      <a:pt x="132" y="57"/>
                    </a:cubicBezTo>
                    <a:cubicBezTo>
                      <a:pt x="133" y="52"/>
                      <a:pt x="135" y="46"/>
                      <a:pt x="136" y="41"/>
                    </a:cubicBezTo>
                    <a:cubicBezTo>
                      <a:pt x="103" y="24"/>
                      <a:pt x="58" y="33"/>
                      <a:pt x="48" y="76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6" y="93"/>
                      <a:pt x="46" y="96"/>
                      <a:pt x="46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48" y="114"/>
                      <a:pt x="48" y="114"/>
                      <a:pt x="48" y="114"/>
                    </a:cubicBezTo>
                    <a:cubicBezTo>
                      <a:pt x="58" y="157"/>
                      <a:pt x="104" y="165"/>
                      <a:pt x="136" y="148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0573" name="Group 156"/>
            <p:cNvGrpSpPr>
              <a:grpSpLocks/>
            </p:cNvGrpSpPr>
            <p:nvPr/>
          </p:nvGrpSpPr>
          <p:grpSpPr bwMode="auto">
            <a:xfrm>
              <a:off x="1905000" y="1601177"/>
              <a:ext cx="482187" cy="380023"/>
              <a:chOff x="4846358" y="1518821"/>
              <a:chExt cx="482187" cy="380023"/>
            </a:xfrm>
          </p:grpSpPr>
          <p:sp>
            <p:nvSpPr>
              <p:cNvPr id="20574" name="Freeform 146"/>
              <p:cNvSpPr>
                <a:spLocks noChangeAspect="1" noEditPoints="1"/>
              </p:cNvSpPr>
              <p:nvPr/>
            </p:nvSpPr>
            <p:spPr bwMode="gray">
              <a:xfrm>
                <a:off x="4846358" y="1518821"/>
                <a:ext cx="243178" cy="305816"/>
              </a:xfrm>
              <a:custGeom>
                <a:avLst/>
                <a:gdLst>
                  <a:gd name="T0" fmla="*/ 2147483647 w 972"/>
                  <a:gd name="T1" fmla="*/ 0 h 1222"/>
                  <a:gd name="T2" fmla="*/ 2147483647 w 972"/>
                  <a:gd name="T3" fmla="*/ 0 h 1222"/>
                  <a:gd name="T4" fmla="*/ 0 w 972"/>
                  <a:gd name="T5" fmla="*/ 2147483647 h 1222"/>
                  <a:gd name="T6" fmla="*/ 0 w 972"/>
                  <a:gd name="T7" fmla="*/ 2147483647 h 1222"/>
                  <a:gd name="T8" fmla="*/ 2147483647 w 972"/>
                  <a:gd name="T9" fmla="*/ 2147483647 h 1222"/>
                  <a:gd name="T10" fmla="*/ 2147483647 w 972"/>
                  <a:gd name="T11" fmla="*/ 2147483647 h 1222"/>
                  <a:gd name="T12" fmla="*/ 2147483647 w 972"/>
                  <a:gd name="T13" fmla="*/ 2147483647 h 1222"/>
                  <a:gd name="T14" fmla="*/ 2147483647 w 972"/>
                  <a:gd name="T15" fmla="*/ 0 h 1222"/>
                  <a:gd name="T16" fmla="*/ 2147483647 w 972"/>
                  <a:gd name="T17" fmla="*/ 0 h 1222"/>
                  <a:gd name="T18" fmla="*/ 2147483647 w 972"/>
                  <a:gd name="T19" fmla="*/ 2147483647 h 1222"/>
                  <a:gd name="T20" fmla="*/ 2147483647 w 972"/>
                  <a:gd name="T21" fmla="*/ 2147483647 h 1222"/>
                  <a:gd name="T22" fmla="*/ 2147483647 w 972"/>
                  <a:gd name="T23" fmla="*/ 2147483647 h 1222"/>
                  <a:gd name="T24" fmla="*/ 2147483647 w 972"/>
                  <a:gd name="T25" fmla="*/ 2147483647 h 1222"/>
                  <a:gd name="T26" fmla="*/ 0 w 972"/>
                  <a:gd name="T27" fmla="*/ 2147483647 h 1222"/>
                  <a:gd name="T28" fmla="*/ 0 w 972"/>
                  <a:gd name="T29" fmla="*/ 2147483647 h 1222"/>
                  <a:gd name="T30" fmla="*/ 2147483647 w 972"/>
                  <a:gd name="T31" fmla="*/ 2147483647 h 1222"/>
                  <a:gd name="T32" fmla="*/ 2147483647 w 972"/>
                  <a:gd name="T33" fmla="*/ 2147483647 h 1222"/>
                  <a:gd name="T34" fmla="*/ 2147483647 w 972"/>
                  <a:gd name="T35" fmla="*/ 2147483647 h 1222"/>
                  <a:gd name="T36" fmla="*/ 2147483647 w 972"/>
                  <a:gd name="T37" fmla="*/ 2147483647 h 1222"/>
                  <a:gd name="T38" fmla="*/ 2147483647 w 972"/>
                  <a:gd name="T39" fmla="*/ 2147483647 h 1222"/>
                  <a:gd name="T40" fmla="*/ 2147483647 w 972"/>
                  <a:gd name="T41" fmla="*/ 2147483647 h 1222"/>
                  <a:gd name="T42" fmla="*/ 2147483647 w 972"/>
                  <a:gd name="T43" fmla="*/ 2147483647 h 1222"/>
                  <a:gd name="T44" fmla="*/ 2147483647 w 972"/>
                  <a:gd name="T45" fmla="*/ 2147483647 h 1222"/>
                  <a:gd name="T46" fmla="*/ 2147483647 w 972"/>
                  <a:gd name="T47" fmla="*/ 2147483647 h 1222"/>
                  <a:gd name="T48" fmla="*/ 0 w 972"/>
                  <a:gd name="T49" fmla="*/ 2147483647 h 1222"/>
                  <a:gd name="T50" fmla="*/ 0 w 972"/>
                  <a:gd name="T51" fmla="*/ 2147483647 h 1222"/>
                  <a:gd name="T52" fmla="*/ 2147483647 w 972"/>
                  <a:gd name="T53" fmla="*/ 2147483647 h 1222"/>
                  <a:gd name="T54" fmla="*/ 2147483647 w 972"/>
                  <a:gd name="T55" fmla="*/ 2147483647 h 1222"/>
                  <a:gd name="T56" fmla="*/ 2147483647 w 972"/>
                  <a:gd name="T57" fmla="*/ 2147483647 h 1222"/>
                  <a:gd name="T58" fmla="*/ 2147483647 w 972"/>
                  <a:gd name="T59" fmla="*/ 2147483647 h 1222"/>
                  <a:gd name="T60" fmla="*/ 2147483647 w 972"/>
                  <a:gd name="T61" fmla="*/ 2147483647 h 12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972" h="1222">
                    <a:moveTo>
                      <a:pt x="486" y="0"/>
                    </a:moveTo>
                    <a:lnTo>
                      <a:pt x="486" y="0"/>
                    </a:lnTo>
                    <a:cubicBezTo>
                      <a:pt x="217" y="0"/>
                      <a:pt x="0" y="82"/>
                      <a:pt x="0" y="183"/>
                    </a:cubicBezTo>
                    <a:lnTo>
                      <a:pt x="0" y="270"/>
                    </a:lnTo>
                    <a:cubicBezTo>
                      <a:pt x="0" y="377"/>
                      <a:pt x="217" y="464"/>
                      <a:pt x="486" y="464"/>
                    </a:cubicBezTo>
                    <a:cubicBezTo>
                      <a:pt x="754" y="464"/>
                      <a:pt x="972" y="377"/>
                      <a:pt x="972" y="270"/>
                    </a:cubicBezTo>
                    <a:lnTo>
                      <a:pt x="972" y="183"/>
                    </a:lnTo>
                    <a:cubicBezTo>
                      <a:pt x="972" y="82"/>
                      <a:pt x="754" y="0"/>
                      <a:pt x="486" y="0"/>
                    </a:cubicBezTo>
                    <a:close/>
                    <a:moveTo>
                      <a:pt x="954" y="453"/>
                    </a:moveTo>
                    <a:lnTo>
                      <a:pt x="954" y="453"/>
                    </a:lnTo>
                    <a:cubicBezTo>
                      <a:pt x="896" y="537"/>
                      <a:pt x="708" y="598"/>
                      <a:pt x="486" y="598"/>
                    </a:cubicBezTo>
                    <a:cubicBezTo>
                      <a:pt x="263" y="598"/>
                      <a:pt x="76" y="537"/>
                      <a:pt x="18" y="453"/>
                    </a:cubicBezTo>
                    <a:cubicBezTo>
                      <a:pt x="6" y="436"/>
                      <a:pt x="0" y="445"/>
                      <a:pt x="0" y="453"/>
                    </a:cubicBezTo>
                    <a:cubicBezTo>
                      <a:pt x="0" y="461"/>
                      <a:pt x="0" y="616"/>
                      <a:pt x="0" y="616"/>
                    </a:cubicBezTo>
                    <a:cubicBezTo>
                      <a:pt x="0" y="739"/>
                      <a:pt x="217" y="838"/>
                      <a:pt x="486" y="838"/>
                    </a:cubicBezTo>
                    <a:cubicBezTo>
                      <a:pt x="754" y="838"/>
                      <a:pt x="972" y="739"/>
                      <a:pt x="972" y="616"/>
                    </a:cubicBezTo>
                    <a:cubicBezTo>
                      <a:pt x="972" y="616"/>
                      <a:pt x="972" y="461"/>
                      <a:pt x="972" y="453"/>
                    </a:cubicBezTo>
                    <a:cubicBezTo>
                      <a:pt x="972" y="445"/>
                      <a:pt x="966" y="436"/>
                      <a:pt x="954" y="453"/>
                    </a:cubicBezTo>
                    <a:close/>
                    <a:moveTo>
                      <a:pt x="953" y="808"/>
                    </a:moveTo>
                    <a:lnTo>
                      <a:pt x="953" y="808"/>
                    </a:lnTo>
                    <a:cubicBezTo>
                      <a:pt x="894" y="903"/>
                      <a:pt x="708" y="972"/>
                      <a:pt x="486" y="972"/>
                    </a:cubicBezTo>
                    <a:cubicBezTo>
                      <a:pt x="264" y="972"/>
                      <a:pt x="77" y="903"/>
                      <a:pt x="19" y="808"/>
                    </a:cubicBezTo>
                    <a:cubicBezTo>
                      <a:pt x="6" y="788"/>
                      <a:pt x="0" y="799"/>
                      <a:pt x="0" y="809"/>
                    </a:cubicBezTo>
                    <a:cubicBezTo>
                      <a:pt x="0" y="819"/>
                      <a:pt x="0" y="948"/>
                      <a:pt x="0" y="948"/>
                    </a:cubicBezTo>
                    <a:cubicBezTo>
                      <a:pt x="0" y="1082"/>
                      <a:pt x="217" y="1222"/>
                      <a:pt x="486" y="1222"/>
                    </a:cubicBezTo>
                    <a:cubicBezTo>
                      <a:pt x="754" y="1222"/>
                      <a:pt x="972" y="1082"/>
                      <a:pt x="972" y="948"/>
                    </a:cubicBezTo>
                    <a:cubicBezTo>
                      <a:pt x="972" y="948"/>
                      <a:pt x="972" y="819"/>
                      <a:pt x="972" y="809"/>
                    </a:cubicBezTo>
                    <a:cubicBezTo>
                      <a:pt x="972" y="799"/>
                      <a:pt x="965" y="788"/>
                      <a:pt x="953" y="808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" name="Oval 158"/>
              <p:cNvSpPr/>
              <p:nvPr/>
            </p:nvSpPr>
            <p:spPr>
              <a:xfrm>
                <a:off x="5001334" y="1606937"/>
                <a:ext cx="272324" cy="2747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576" name="Freeform 25"/>
              <p:cNvSpPr>
                <a:spLocks noChangeAspect="1" noEditPoints="1"/>
              </p:cNvSpPr>
              <p:nvPr/>
            </p:nvSpPr>
            <p:spPr bwMode="gray">
              <a:xfrm>
                <a:off x="5035375" y="1606979"/>
                <a:ext cx="293170" cy="291865"/>
              </a:xfrm>
              <a:custGeom>
                <a:avLst/>
                <a:gdLst>
                  <a:gd name="T0" fmla="*/ 2147483647 w 190"/>
                  <a:gd name="T1" fmla="*/ 0 h 189"/>
                  <a:gd name="T2" fmla="*/ 2147483647 w 190"/>
                  <a:gd name="T3" fmla="*/ 2147483647 h 189"/>
                  <a:gd name="T4" fmla="*/ 2147483647 w 190"/>
                  <a:gd name="T5" fmla="*/ 2147483647 h 189"/>
                  <a:gd name="T6" fmla="*/ 0 w 190"/>
                  <a:gd name="T7" fmla="*/ 2147483647 h 189"/>
                  <a:gd name="T8" fmla="*/ 2147483647 w 190"/>
                  <a:gd name="T9" fmla="*/ 0 h 189"/>
                  <a:gd name="T10" fmla="*/ 2147483647 w 190"/>
                  <a:gd name="T11" fmla="*/ 2147483647 h 189"/>
                  <a:gd name="T12" fmla="*/ 2147483647 w 190"/>
                  <a:gd name="T13" fmla="*/ 2147483647 h 189"/>
                  <a:gd name="T14" fmla="*/ 2147483647 w 190"/>
                  <a:gd name="T15" fmla="*/ 2147483647 h 189"/>
                  <a:gd name="T16" fmla="*/ 2147483647 w 190"/>
                  <a:gd name="T17" fmla="*/ 2147483647 h 189"/>
                  <a:gd name="T18" fmla="*/ 2147483647 w 190"/>
                  <a:gd name="T19" fmla="*/ 2147483647 h 189"/>
                  <a:gd name="T20" fmla="*/ 2147483647 w 190"/>
                  <a:gd name="T21" fmla="*/ 2147483647 h 189"/>
                  <a:gd name="T22" fmla="*/ 2147483647 w 190"/>
                  <a:gd name="T23" fmla="*/ 2147483647 h 189"/>
                  <a:gd name="T24" fmla="*/ 2147483647 w 190"/>
                  <a:gd name="T25" fmla="*/ 2147483647 h 189"/>
                  <a:gd name="T26" fmla="*/ 2147483647 w 190"/>
                  <a:gd name="T27" fmla="*/ 2147483647 h 189"/>
                  <a:gd name="T28" fmla="*/ 2147483647 w 190"/>
                  <a:gd name="T29" fmla="*/ 2147483647 h 189"/>
                  <a:gd name="T30" fmla="*/ 2147483647 w 190"/>
                  <a:gd name="T31" fmla="*/ 2147483647 h 189"/>
                  <a:gd name="T32" fmla="*/ 2147483647 w 190"/>
                  <a:gd name="T33" fmla="*/ 2147483647 h 189"/>
                  <a:gd name="T34" fmla="*/ 2147483647 w 190"/>
                  <a:gd name="T35" fmla="*/ 2147483647 h 189"/>
                  <a:gd name="T36" fmla="*/ 2147483647 w 190"/>
                  <a:gd name="T37" fmla="*/ 2147483647 h 189"/>
                  <a:gd name="T38" fmla="*/ 2147483647 w 190"/>
                  <a:gd name="T39" fmla="*/ 2147483647 h 189"/>
                  <a:gd name="T40" fmla="*/ 2147483647 w 190"/>
                  <a:gd name="T41" fmla="*/ 2147483647 h 189"/>
                  <a:gd name="T42" fmla="*/ 2147483647 w 190"/>
                  <a:gd name="T43" fmla="*/ 2147483647 h 189"/>
                  <a:gd name="T44" fmla="*/ 2147483647 w 190"/>
                  <a:gd name="T45" fmla="*/ 2147483647 h 189"/>
                  <a:gd name="T46" fmla="*/ 2147483647 w 190"/>
                  <a:gd name="T47" fmla="*/ 2147483647 h 189"/>
                  <a:gd name="T48" fmla="*/ 2147483647 w 190"/>
                  <a:gd name="T49" fmla="*/ 2147483647 h 189"/>
                  <a:gd name="T50" fmla="*/ 2147483647 w 190"/>
                  <a:gd name="T51" fmla="*/ 2147483647 h 189"/>
                  <a:gd name="T52" fmla="*/ 2147483647 w 190"/>
                  <a:gd name="T53" fmla="*/ 2147483647 h 189"/>
                  <a:gd name="T54" fmla="*/ 2147483647 w 190"/>
                  <a:gd name="T55" fmla="*/ 2147483647 h 189"/>
                  <a:gd name="T56" fmla="*/ 2147483647 w 190"/>
                  <a:gd name="T57" fmla="*/ 2147483647 h 189"/>
                  <a:gd name="T58" fmla="*/ 2147483647 w 190"/>
                  <a:gd name="T59" fmla="*/ 2147483647 h 189"/>
                  <a:gd name="T60" fmla="*/ 2147483647 w 190"/>
                  <a:gd name="T61" fmla="*/ 2147483647 h 1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90" h="189">
                    <a:moveTo>
                      <a:pt x="95" y="0"/>
                    </a:moveTo>
                    <a:cubicBezTo>
                      <a:pt x="147" y="0"/>
                      <a:pt x="190" y="42"/>
                      <a:pt x="190" y="95"/>
                    </a:cubicBezTo>
                    <a:cubicBezTo>
                      <a:pt x="190" y="147"/>
                      <a:pt x="147" y="189"/>
                      <a:pt x="95" y="189"/>
                    </a:cubicBezTo>
                    <a:cubicBezTo>
                      <a:pt x="43" y="189"/>
                      <a:pt x="0" y="147"/>
                      <a:pt x="0" y="95"/>
                    </a:cubicBezTo>
                    <a:cubicBezTo>
                      <a:pt x="0" y="42"/>
                      <a:pt x="43" y="0"/>
                      <a:pt x="95" y="0"/>
                    </a:cubicBezTo>
                    <a:close/>
                    <a:moveTo>
                      <a:pt x="95" y="13"/>
                    </a:moveTo>
                    <a:cubicBezTo>
                      <a:pt x="140" y="13"/>
                      <a:pt x="177" y="49"/>
                      <a:pt x="177" y="95"/>
                    </a:cubicBezTo>
                    <a:cubicBezTo>
                      <a:pt x="177" y="140"/>
                      <a:pt x="140" y="176"/>
                      <a:pt x="95" y="176"/>
                    </a:cubicBezTo>
                    <a:cubicBezTo>
                      <a:pt x="50" y="176"/>
                      <a:pt x="13" y="140"/>
                      <a:pt x="13" y="95"/>
                    </a:cubicBezTo>
                    <a:cubicBezTo>
                      <a:pt x="13" y="49"/>
                      <a:pt x="50" y="13"/>
                      <a:pt x="95" y="13"/>
                    </a:cubicBezTo>
                    <a:close/>
                    <a:moveTo>
                      <a:pt x="136" y="148"/>
                    </a:moveTo>
                    <a:cubicBezTo>
                      <a:pt x="132" y="132"/>
                      <a:pt x="132" y="132"/>
                      <a:pt x="132" y="132"/>
                    </a:cubicBezTo>
                    <a:cubicBezTo>
                      <a:pt x="111" y="140"/>
                      <a:pt x="84" y="137"/>
                      <a:pt x="75" y="114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2" y="96"/>
                      <a:pt x="72" y="93"/>
                      <a:pt x="72" y="90"/>
                    </a:cubicBezTo>
                    <a:cubicBezTo>
                      <a:pt x="123" y="90"/>
                      <a:pt x="123" y="90"/>
                      <a:pt x="123" y="90"/>
                    </a:cubicBezTo>
                    <a:cubicBezTo>
                      <a:pt x="127" y="76"/>
                      <a:pt x="127" y="76"/>
                      <a:pt x="127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85" y="52"/>
                      <a:pt x="111" y="49"/>
                      <a:pt x="132" y="57"/>
                    </a:cubicBezTo>
                    <a:cubicBezTo>
                      <a:pt x="133" y="52"/>
                      <a:pt x="135" y="46"/>
                      <a:pt x="136" y="41"/>
                    </a:cubicBezTo>
                    <a:cubicBezTo>
                      <a:pt x="103" y="24"/>
                      <a:pt x="58" y="33"/>
                      <a:pt x="48" y="76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6" y="93"/>
                      <a:pt x="46" y="96"/>
                      <a:pt x="46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48" y="114"/>
                      <a:pt x="48" y="114"/>
                      <a:pt x="48" y="114"/>
                    </a:cubicBezTo>
                    <a:cubicBezTo>
                      <a:pt x="58" y="157"/>
                      <a:pt x="104" y="165"/>
                      <a:pt x="136" y="148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aphicFrame>
        <p:nvGraphicFramePr>
          <p:cNvPr id="20503" name="Object 49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265113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265113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4" name="Title 2"/>
          <p:cNvSpPr>
            <a:spLocks noGrp="1"/>
          </p:cNvSpPr>
          <p:nvPr>
            <p:ph type="title"/>
          </p:nvPr>
        </p:nvSpPr>
        <p:spPr>
          <a:xfrm>
            <a:off x="6350" y="1268413"/>
            <a:ext cx="9144000" cy="534987"/>
          </a:xfrm>
        </p:spPr>
        <p:txBody>
          <a:bodyPr/>
          <a:lstStyle/>
          <a:p>
            <a:r>
              <a:rPr lang="en-GB" altLang="en-US" sz="2400" dirty="0" smtClean="0"/>
              <a:t/>
            </a:r>
            <a:br>
              <a:rPr lang="en-GB" altLang="en-US" sz="2400" dirty="0" smtClean="0"/>
            </a:br>
            <a:r>
              <a:rPr lang="en-GB" altLang="en-US" sz="2400" dirty="0" smtClean="0"/>
              <a:t>Process Overview with </a:t>
            </a:r>
            <a:r>
              <a:rPr lang="en-GB" altLang="en-US" sz="2400" dirty="0" err="1" smtClean="0"/>
              <a:t>OpSys</a:t>
            </a:r>
            <a:r>
              <a:rPr lang="en-GB" altLang="en-US" sz="2400" dirty="0" smtClean="0"/>
              <a:t> scope</a:t>
            </a:r>
          </a:p>
        </p:txBody>
      </p:sp>
      <p:grpSp>
        <p:nvGrpSpPr>
          <p:cNvPr id="20505" name="Group 32"/>
          <p:cNvGrpSpPr>
            <a:grpSpLocks/>
          </p:cNvGrpSpPr>
          <p:nvPr/>
        </p:nvGrpSpPr>
        <p:grpSpPr bwMode="auto">
          <a:xfrm>
            <a:off x="6189663" y="2716213"/>
            <a:ext cx="1882775" cy="635000"/>
            <a:chOff x="6189192" y="2715718"/>
            <a:chExt cx="1883371" cy="635607"/>
          </a:xfrm>
        </p:grpSpPr>
        <p:sp>
          <p:nvSpPr>
            <p:cNvPr id="83" name="Line Callout 1 (No Border) 82"/>
            <p:cNvSpPr/>
            <p:nvPr/>
          </p:nvSpPr>
          <p:spPr>
            <a:xfrm>
              <a:off x="6708468" y="2715718"/>
              <a:ext cx="1114778" cy="319392"/>
            </a:xfrm>
            <a:prstGeom prst="callout1">
              <a:avLst>
                <a:gd name="adj1" fmla="val 117380"/>
                <a:gd name="adj2" fmla="val 43762"/>
                <a:gd name="adj3" fmla="val 226960"/>
                <a:gd name="adj4" fmla="val 37789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92" b="1" kern="0" dirty="0">
                  <a:solidFill>
                    <a:srgbClr val="FFFFFF">
                      <a:lumMod val="50000"/>
                    </a:srgbClr>
                  </a:solidFill>
                </a:rPr>
                <a:t>Achieved Results</a:t>
              </a:r>
            </a:p>
          </p:txBody>
        </p:sp>
        <p:sp>
          <p:nvSpPr>
            <p:cNvPr id="162" name="Freeform 177"/>
            <p:cNvSpPr>
              <a:spLocks/>
            </p:cNvSpPr>
            <p:nvPr/>
          </p:nvSpPr>
          <p:spPr bwMode="gray">
            <a:xfrm>
              <a:off x="7767667" y="2764977"/>
              <a:ext cx="215968" cy="290791"/>
            </a:xfrm>
            <a:custGeom>
              <a:avLst/>
              <a:gdLst>
                <a:gd name="T0" fmla="*/ 157 w 157"/>
                <a:gd name="T1" fmla="*/ 44 h 211"/>
                <a:gd name="T2" fmla="*/ 70 w 157"/>
                <a:gd name="T3" fmla="*/ 35 h 211"/>
                <a:gd name="T4" fmla="*/ 17 w 157"/>
                <a:gd name="T5" fmla="*/ 18 h 211"/>
                <a:gd name="T6" fmla="*/ 17 w 157"/>
                <a:gd name="T7" fmla="*/ 0 h 211"/>
                <a:gd name="T8" fmla="*/ 0 w 157"/>
                <a:gd name="T9" fmla="*/ 0 h 211"/>
                <a:gd name="T10" fmla="*/ 0 w 157"/>
                <a:gd name="T11" fmla="*/ 211 h 211"/>
                <a:gd name="T12" fmla="*/ 17 w 157"/>
                <a:gd name="T13" fmla="*/ 211 h 211"/>
                <a:gd name="T14" fmla="*/ 17 w 157"/>
                <a:gd name="T15" fmla="*/ 105 h 211"/>
                <a:gd name="T16" fmla="*/ 70 w 157"/>
                <a:gd name="T17" fmla="*/ 123 h 211"/>
                <a:gd name="T18" fmla="*/ 157 w 157"/>
                <a:gd name="T19" fmla="*/ 132 h 211"/>
                <a:gd name="T20" fmla="*/ 131 w 157"/>
                <a:gd name="T21" fmla="*/ 88 h 211"/>
                <a:gd name="T22" fmla="*/ 157 w 157"/>
                <a:gd name="T23" fmla="*/ 4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7" h="211">
                  <a:moveTo>
                    <a:pt x="157" y="44"/>
                  </a:moveTo>
                  <a:cubicBezTo>
                    <a:pt x="157" y="44"/>
                    <a:pt x="105" y="35"/>
                    <a:pt x="70" y="35"/>
                  </a:cubicBezTo>
                  <a:cubicBezTo>
                    <a:pt x="35" y="35"/>
                    <a:pt x="17" y="18"/>
                    <a:pt x="17" y="18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11"/>
                    <a:pt x="0" y="211"/>
                    <a:pt x="0" y="211"/>
                  </a:cubicBezTo>
                  <a:cubicBezTo>
                    <a:pt x="17" y="211"/>
                    <a:pt x="17" y="211"/>
                    <a:pt x="17" y="211"/>
                  </a:cubicBezTo>
                  <a:cubicBezTo>
                    <a:pt x="17" y="105"/>
                    <a:pt x="17" y="105"/>
                    <a:pt x="17" y="105"/>
                  </a:cubicBezTo>
                  <a:cubicBezTo>
                    <a:pt x="17" y="105"/>
                    <a:pt x="35" y="123"/>
                    <a:pt x="70" y="123"/>
                  </a:cubicBezTo>
                  <a:cubicBezTo>
                    <a:pt x="105" y="123"/>
                    <a:pt x="157" y="132"/>
                    <a:pt x="157" y="132"/>
                  </a:cubicBezTo>
                  <a:cubicBezTo>
                    <a:pt x="131" y="88"/>
                    <a:pt x="131" y="88"/>
                    <a:pt x="131" y="88"/>
                  </a:cubicBezTo>
                  <a:lnTo>
                    <a:pt x="157" y="4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84406" tIns="42203" rIns="84406" bIns="42203"/>
            <a:lstStyle/>
            <a:p>
              <a:pPr>
                <a:defRPr/>
              </a:pPr>
              <a:endParaRPr lang="en-US" sz="1108" dirty="0">
                <a:solidFill>
                  <a:srgbClr val="0F5494"/>
                </a:solidFill>
              </a:endParaRPr>
            </a:p>
          </p:txBody>
        </p:sp>
        <p:sp>
          <p:nvSpPr>
            <p:cNvPr id="118" name="Isosceles Triangle 117"/>
            <p:cNvSpPr/>
            <p:nvPr/>
          </p:nvSpPr>
          <p:spPr>
            <a:xfrm>
              <a:off x="6189192" y="3055768"/>
              <a:ext cx="1883371" cy="295557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20506" name="Group 24"/>
          <p:cNvGrpSpPr>
            <a:grpSpLocks/>
          </p:cNvGrpSpPr>
          <p:nvPr/>
        </p:nvGrpSpPr>
        <p:grpSpPr bwMode="auto">
          <a:xfrm>
            <a:off x="1019175" y="4594225"/>
            <a:ext cx="1027113" cy="395288"/>
            <a:chOff x="1019657" y="4593676"/>
            <a:chExt cx="1026887" cy="396473"/>
          </a:xfrm>
        </p:grpSpPr>
        <p:sp>
          <p:nvSpPr>
            <p:cNvPr id="111" name="Isosceles Triangle 110"/>
            <p:cNvSpPr/>
            <p:nvPr/>
          </p:nvSpPr>
          <p:spPr>
            <a:xfrm rot="10800000">
              <a:off x="1267253" y="4593676"/>
              <a:ext cx="544393" cy="124196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167" name="Rectangle 166"/>
            <p:cNvSpPr/>
            <p:nvPr/>
          </p:nvSpPr>
          <p:spPr>
            <a:xfrm>
              <a:off x="1019657" y="4646221"/>
              <a:ext cx="1026887" cy="343928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900" b="1" i="1" kern="0" dirty="0">
                  <a:solidFill>
                    <a:srgbClr val="FFFFFF">
                      <a:lumMod val="50000"/>
                    </a:srgbClr>
                  </a:solidFill>
                </a:rPr>
                <a:t>Instrument</a:t>
              </a:r>
            </a:p>
          </p:txBody>
        </p:sp>
      </p:grpSp>
      <p:grpSp>
        <p:nvGrpSpPr>
          <p:cNvPr id="20507" name="Group 30"/>
          <p:cNvGrpSpPr>
            <a:grpSpLocks/>
          </p:cNvGrpSpPr>
          <p:nvPr/>
        </p:nvGrpSpPr>
        <p:grpSpPr bwMode="auto">
          <a:xfrm>
            <a:off x="3709988" y="2803525"/>
            <a:ext cx="2343150" cy="547688"/>
            <a:chOff x="3710602" y="2803132"/>
            <a:chExt cx="2342213" cy="548193"/>
          </a:xfrm>
        </p:grpSpPr>
        <p:sp>
          <p:nvSpPr>
            <p:cNvPr id="119" name="Isosceles Triangle 118"/>
            <p:cNvSpPr/>
            <p:nvPr/>
          </p:nvSpPr>
          <p:spPr>
            <a:xfrm>
              <a:off x="3710602" y="3111391"/>
              <a:ext cx="2342213" cy="23993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84" name="Line Callout 1 (No Border) 83"/>
            <p:cNvSpPr/>
            <p:nvPr/>
          </p:nvSpPr>
          <p:spPr>
            <a:xfrm>
              <a:off x="4808713" y="2803132"/>
              <a:ext cx="1113979" cy="319382"/>
            </a:xfrm>
            <a:prstGeom prst="callout1">
              <a:avLst>
                <a:gd name="adj1" fmla="val 117380"/>
                <a:gd name="adj2" fmla="val 43762"/>
                <a:gd name="adj3" fmla="val 220148"/>
                <a:gd name="adj4" fmla="val 10435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92" b="1" kern="0" dirty="0">
                  <a:solidFill>
                    <a:srgbClr val="FFFFFF">
                      <a:lumMod val="50000"/>
                    </a:srgbClr>
                  </a:solidFill>
                </a:rPr>
                <a:t>Targeted Results</a:t>
              </a:r>
            </a:p>
          </p:txBody>
        </p:sp>
      </p:grpSp>
      <p:grpSp>
        <p:nvGrpSpPr>
          <p:cNvPr id="20508" name="Group 40"/>
          <p:cNvGrpSpPr>
            <a:grpSpLocks/>
          </p:cNvGrpSpPr>
          <p:nvPr/>
        </p:nvGrpSpPr>
        <p:grpSpPr bwMode="auto">
          <a:xfrm>
            <a:off x="2203450" y="2763838"/>
            <a:ext cx="1871663" cy="587375"/>
            <a:chOff x="2202950" y="2763367"/>
            <a:chExt cx="1872000" cy="587959"/>
          </a:xfrm>
        </p:grpSpPr>
        <p:sp>
          <p:nvSpPr>
            <p:cNvPr id="121" name="Isosceles Triangle 120"/>
            <p:cNvSpPr/>
            <p:nvPr/>
          </p:nvSpPr>
          <p:spPr>
            <a:xfrm>
              <a:off x="2202950" y="3124087"/>
              <a:ext cx="1872000" cy="227239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161" name="Freeform 14"/>
            <p:cNvSpPr>
              <a:spLocks noEditPoints="1"/>
            </p:cNvSpPr>
            <p:nvPr/>
          </p:nvSpPr>
          <p:spPr bwMode="gray">
            <a:xfrm>
              <a:off x="3844721" y="2764956"/>
              <a:ext cx="193710" cy="316227"/>
            </a:xfrm>
            <a:custGeom>
              <a:avLst/>
              <a:gdLst>
                <a:gd name="T0" fmla="*/ 140 w 140"/>
                <a:gd name="T1" fmla="*/ 70 h 228"/>
                <a:gd name="T2" fmla="*/ 70 w 140"/>
                <a:gd name="T3" fmla="*/ 0 h 228"/>
                <a:gd name="T4" fmla="*/ 0 w 140"/>
                <a:gd name="T5" fmla="*/ 70 h 228"/>
                <a:gd name="T6" fmla="*/ 9 w 140"/>
                <a:gd name="T7" fmla="*/ 105 h 228"/>
                <a:gd name="T8" fmla="*/ 9 w 140"/>
                <a:gd name="T9" fmla="*/ 105 h 228"/>
                <a:gd name="T10" fmla="*/ 70 w 140"/>
                <a:gd name="T11" fmla="*/ 228 h 228"/>
                <a:gd name="T12" fmla="*/ 131 w 140"/>
                <a:gd name="T13" fmla="*/ 105 h 228"/>
                <a:gd name="T14" fmla="*/ 131 w 140"/>
                <a:gd name="T15" fmla="*/ 105 h 228"/>
                <a:gd name="T16" fmla="*/ 140 w 140"/>
                <a:gd name="T17" fmla="*/ 70 h 228"/>
                <a:gd name="T18" fmla="*/ 70 w 140"/>
                <a:gd name="T19" fmla="*/ 105 h 228"/>
                <a:gd name="T20" fmla="*/ 35 w 140"/>
                <a:gd name="T21" fmla="*/ 70 h 228"/>
                <a:gd name="T22" fmla="*/ 70 w 140"/>
                <a:gd name="T23" fmla="*/ 35 h 228"/>
                <a:gd name="T24" fmla="*/ 105 w 140"/>
                <a:gd name="T25" fmla="*/ 70 h 228"/>
                <a:gd name="T26" fmla="*/ 70 w 140"/>
                <a:gd name="T27" fmla="*/ 10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0" h="228">
                  <a:moveTo>
                    <a:pt x="140" y="70"/>
                  </a:moveTo>
                  <a:cubicBezTo>
                    <a:pt x="140" y="32"/>
                    <a:pt x="109" y="0"/>
                    <a:pt x="70" y="0"/>
                  </a:cubicBezTo>
                  <a:cubicBezTo>
                    <a:pt x="31" y="0"/>
                    <a:pt x="0" y="32"/>
                    <a:pt x="0" y="70"/>
                  </a:cubicBezTo>
                  <a:cubicBezTo>
                    <a:pt x="0" y="83"/>
                    <a:pt x="3" y="95"/>
                    <a:pt x="9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70" y="228"/>
                    <a:pt x="70" y="228"/>
                    <a:pt x="70" y="228"/>
                  </a:cubicBezTo>
                  <a:cubicBezTo>
                    <a:pt x="131" y="105"/>
                    <a:pt x="131" y="105"/>
                    <a:pt x="131" y="105"/>
                  </a:cubicBezTo>
                  <a:cubicBezTo>
                    <a:pt x="131" y="105"/>
                    <a:pt x="131" y="105"/>
                    <a:pt x="131" y="105"/>
                  </a:cubicBezTo>
                  <a:cubicBezTo>
                    <a:pt x="137" y="95"/>
                    <a:pt x="140" y="83"/>
                    <a:pt x="140" y="70"/>
                  </a:cubicBezTo>
                  <a:close/>
                  <a:moveTo>
                    <a:pt x="70" y="105"/>
                  </a:moveTo>
                  <a:cubicBezTo>
                    <a:pt x="51" y="105"/>
                    <a:pt x="35" y="90"/>
                    <a:pt x="35" y="70"/>
                  </a:cubicBezTo>
                  <a:cubicBezTo>
                    <a:pt x="35" y="51"/>
                    <a:pt x="51" y="35"/>
                    <a:pt x="70" y="35"/>
                  </a:cubicBezTo>
                  <a:cubicBezTo>
                    <a:pt x="89" y="35"/>
                    <a:pt x="105" y="51"/>
                    <a:pt x="105" y="70"/>
                  </a:cubicBezTo>
                  <a:cubicBezTo>
                    <a:pt x="105" y="90"/>
                    <a:pt x="89" y="105"/>
                    <a:pt x="70" y="1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84406" tIns="42203" rIns="84406" bIns="42203"/>
            <a:lstStyle/>
            <a:p>
              <a:pPr>
                <a:defRPr/>
              </a:pPr>
              <a:endParaRPr lang="en-US" sz="1662" dirty="0">
                <a:solidFill>
                  <a:srgbClr val="0F5494"/>
                </a:solidFill>
              </a:endParaRPr>
            </a:p>
          </p:txBody>
        </p:sp>
        <p:sp>
          <p:nvSpPr>
            <p:cNvPr id="112" name="Line Callout 1 (No Border) 111"/>
            <p:cNvSpPr/>
            <p:nvPr/>
          </p:nvSpPr>
          <p:spPr>
            <a:xfrm>
              <a:off x="2628477" y="2763367"/>
              <a:ext cx="1322626" cy="319404"/>
            </a:xfrm>
            <a:prstGeom prst="callout1">
              <a:avLst>
                <a:gd name="adj1" fmla="val 117380"/>
                <a:gd name="adj2" fmla="val 43762"/>
                <a:gd name="adj3" fmla="val 226960"/>
                <a:gd name="adj4" fmla="val 37789"/>
              </a:avLst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292" b="1" kern="0" dirty="0">
                  <a:solidFill>
                    <a:srgbClr val="FFFFFF">
                      <a:lumMod val="50000"/>
                    </a:srgbClr>
                  </a:solidFill>
                </a:rPr>
                <a:t>Objectives</a:t>
              </a:r>
            </a:p>
            <a:p>
              <a:pPr algn="ctr">
                <a:defRPr/>
              </a:pPr>
              <a:r>
                <a:rPr lang="en-GB" sz="1292" b="1" kern="0" dirty="0">
                  <a:solidFill>
                    <a:srgbClr val="FFFFFF">
                      <a:lumMod val="50000"/>
                    </a:srgbClr>
                  </a:solidFill>
                </a:rPr>
                <a:t>Indicators</a:t>
              </a:r>
            </a:p>
          </p:txBody>
        </p:sp>
      </p:grpSp>
      <p:sp>
        <p:nvSpPr>
          <p:cNvPr id="116" name="Rectangle 115"/>
          <p:cNvSpPr/>
          <p:nvPr/>
        </p:nvSpPr>
        <p:spPr>
          <a:xfrm>
            <a:off x="2173288" y="4729163"/>
            <a:ext cx="1223962" cy="34448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GB" sz="900" b="1" i="1" kern="0" dirty="0">
                <a:solidFill>
                  <a:srgbClr val="FFFFFF">
                    <a:lumMod val="50000"/>
                  </a:srgbClr>
                </a:solidFill>
              </a:rPr>
              <a:t>Commission Decision: MIP/ISP/SSF</a:t>
            </a:r>
          </a:p>
        </p:txBody>
      </p:sp>
      <p:sp>
        <p:nvSpPr>
          <p:cNvPr id="107" name="Isosceles Triangle 106"/>
          <p:cNvSpPr/>
          <p:nvPr/>
        </p:nvSpPr>
        <p:spPr>
          <a:xfrm rot="10800000">
            <a:off x="2427288" y="4567238"/>
            <a:ext cx="544512" cy="12382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solidFill>
                <a:srgbClr val="000000"/>
              </a:solidFill>
            </a:endParaRPr>
          </a:p>
        </p:txBody>
      </p:sp>
      <p:sp>
        <p:nvSpPr>
          <p:cNvPr id="20511" name="TextBox 149"/>
          <p:cNvSpPr txBox="1">
            <a:spLocks noChangeArrowheads="1"/>
          </p:cNvSpPr>
          <p:nvPr/>
        </p:nvSpPr>
        <p:spPr bwMode="auto">
          <a:xfrm>
            <a:off x="2667000" y="3427413"/>
            <a:ext cx="5588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700" b="0" i="1">
                <a:solidFill>
                  <a:srgbClr val="7F7F7F"/>
                </a:solidFill>
              </a:rPr>
              <a:t>Specific process for: GGDC – special form of budget support -</a:t>
            </a:r>
          </a:p>
        </p:txBody>
      </p:sp>
      <p:sp>
        <p:nvSpPr>
          <p:cNvPr id="20512" name="TextBox 188"/>
          <p:cNvSpPr txBox="1">
            <a:spLocks noChangeArrowheads="1"/>
          </p:cNvSpPr>
          <p:nvPr/>
        </p:nvSpPr>
        <p:spPr bwMode="auto">
          <a:xfrm>
            <a:off x="6934200" y="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 b="0" i="1">
                <a:solidFill>
                  <a:srgbClr val="0F5494"/>
                </a:solidFill>
              </a:rPr>
              <a:t>Legend:</a:t>
            </a:r>
          </a:p>
        </p:txBody>
      </p:sp>
      <p:grpSp>
        <p:nvGrpSpPr>
          <p:cNvPr id="20513" name="Group 50"/>
          <p:cNvGrpSpPr>
            <a:grpSpLocks/>
          </p:cNvGrpSpPr>
          <p:nvPr/>
        </p:nvGrpSpPr>
        <p:grpSpPr bwMode="auto">
          <a:xfrm>
            <a:off x="976313" y="2197100"/>
            <a:ext cx="8091487" cy="425450"/>
            <a:chOff x="976796" y="2196460"/>
            <a:chExt cx="8091004" cy="425552"/>
          </a:xfrm>
        </p:grpSpPr>
        <p:sp>
          <p:nvSpPr>
            <p:cNvPr id="20557" name="Freeform 242"/>
            <p:cNvSpPr>
              <a:spLocks noChangeAspect="1" noEditPoints="1"/>
            </p:cNvSpPr>
            <p:nvPr/>
          </p:nvSpPr>
          <p:spPr bwMode="gray">
            <a:xfrm>
              <a:off x="8375594" y="2312876"/>
              <a:ext cx="297013" cy="309136"/>
            </a:xfrm>
            <a:custGeom>
              <a:avLst/>
              <a:gdLst>
                <a:gd name="T0" fmla="*/ 2147483647 w 1448"/>
                <a:gd name="T1" fmla="*/ 2147483647 h 1479"/>
                <a:gd name="T2" fmla="*/ 2147483647 w 1448"/>
                <a:gd name="T3" fmla="*/ 2147483647 h 1479"/>
                <a:gd name="T4" fmla="*/ 2147483647 w 1448"/>
                <a:gd name="T5" fmla="*/ 2147483647 h 1479"/>
                <a:gd name="T6" fmla="*/ 2147483647 w 1448"/>
                <a:gd name="T7" fmla="*/ 2147483647 h 1479"/>
                <a:gd name="T8" fmla="*/ 2147483647 w 1448"/>
                <a:gd name="T9" fmla="*/ 2147483647 h 1479"/>
                <a:gd name="T10" fmla="*/ 2147483647 w 1448"/>
                <a:gd name="T11" fmla="*/ 2147483647 h 1479"/>
                <a:gd name="T12" fmla="*/ 2147483647 w 1448"/>
                <a:gd name="T13" fmla="*/ 2147483647 h 1479"/>
                <a:gd name="T14" fmla="*/ 2147483647 w 1448"/>
                <a:gd name="T15" fmla="*/ 2147483647 h 1479"/>
                <a:gd name="T16" fmla="*/ 2147483647 w 1448"/>
                <a:gd name="T17" fmla="*/ 2147483647 h 1479"/>
                <a:gd name="T18" fmla="*/ 2147483647 w 1448"/>
                <a:gd name="T19" fmla="*/ 2147483647 h 1479"/>
                <a:gd name="T20" fmla="*/ 2147483647 w 1448"/>
                <a:gd name="T21" fmla="*/ 2147483647 h 1479"/>
                <a:gd name="T22" fmla="*/ 2147483647 w 1448"/>
                <a:gd name="T23" fmla="*/ 2147483647 h 1479"/>
                <a:gd name="T24" fmla="*/ 2147483647 w 1448"/>
                <a:gd name="T25" fmla="*/ 2147483647 h 1479"/>
                <a:gd name="T26" fmla="*/ 2147483647 w 1448"/>
                <a:gd name="T27" fmla="*/ 2147483647 h 1479"/>
                <a:gd name="T28" fmla="*/ 2147483647 w 1448"/>
                <a:gd name="T29" fmla="*/ 2147483647 h 1479"/>
                <a:gd name="T30" fmla="*/ 2147483647 w 1448"/>
                <a:gd name="T31" fmla="*/ 2147483647 h 1479"/>
                <a:gd name="T32" fmla="*/ 2147483647 w 1448"/>
                <a:gd name="T33" fmla="*/ 2147483647 h 1479"/>
                <a:gd name="T34" fmla="*/ 2147483647 w 1448"/>
                <a:gd name="T35" fmla="*/ 2147483647 h 1479"/>
                <a:gd name="T36" fmla="*/ 2147483647 w 1448"/>
                <a:gd name="T37" fmla="*/ 2147483647 h 1479"/>
                <a:gd name="T38" fmla="*/ 2147483647 w 1448"/>
                <a:gd name="T39" fmla="*/ 2147483647 h 1479"/>
                <a:gd name="T40" fmla="*/ 2147483647 w 1448"/>
                <a:gd name="T41" fmla="*/ 2147483647 h 1479"/>
                <a:gd name="T42" fmla="*/ 2147483647 w 1448"/>
                <a:gd name="T43" fmla="*/ 2147483647 h 1479"/>
                <a:gd name="T44" fmla="*/ 2147483647 w 1448"/>
                <a:gd name="T45" fmla="*/ 2147483647 h 1479"/>
                <a:gd name="T46" fmla="*/ 2147483647 w 1448"/>
                <a:gd name="T47" fmla="*/ 2147483647 h 1479"/>
                <a:gd name="T48" fmla="*/ 2147483647 w 1448"/>
                <a:gd name="T49" fmla="*/ 2147483647 h 1479"/>
                <a:gd name="T50" fmla="*/ 2147483647 w 1448"/>
                <a:gd name="T51" fmla="*/ 2147483647 h 1479"/>
                <a:gd name="T52" fmla="*/ 2147483647 w 1448"/>
                <a:gd name="T53" fmla="*/ 2147483647 h 1479"/>
                <a:gd name="T54" fmla="*/ 2147483647 w 1448"/>
                <a:gd name="T55" fmla="*/ 2147483647 h 1479"/>
                <a:gd name="T56" fmla="*/ 2147483647 w 1448"/>
                <a:gd name="T57" fmla="*/ 2147483647 h 1479"/>
                <a:gd name="T58" fmla="*/ 2147483647 w 1448"/>
                <a:gd name="T59" fmla="*/ 2147483647 h 1479"/>
                <a:gd name="T60" fmla="*/ 2147483647 w 1448"/>
                <a:gd name="T61" fmla="*/ 2147483647 h 1479"/>
                <a:gd name="T62" fmla="*/ 2147483647 w 1448"/>
                <a:gd name="T63" fmla="*/ 2147483647 h 1479"/>
                <a:gd name="T64" fmla="*/ 2147483647 w 1448"/>
                <a:gd name="T65" fmla="*/ 2147483647 h 1479"/>
                <a:gd name="T66" fmla="*/ 2147483647 w 1448"/>
                <a:gd name="T67" fmla="*/ 2147483647 h 1479"/>
                <a:gd name="T68" fmla="*/ 2147483647 w 1448"/>
                <a:gd name="T69" fmla="*/ 2147483647 h 1479"/>
                <a:gd name="T70" fmla="*/ 2147483647 w 1448"/>
                <a:gd name="T71" fmla="*/ 2147483647 h 1479"/>
                <a:gd name="T72" fmla="*/ 2147483647 w 1448"/>
                <a:gd name="T73" fmla="*/ 2147483647 h 1479"/>
                <a:gd name="T74" fmla="*/ 2147483647 w 1448"/>
                <a:gd name="T75" fmla="*/ 2147483647 h 1479"/>
                <a:gd name="T76" fmla="*/ 2147483647 w 1448"/>
                <a:gd name="T77" fmla="*/ 2147483647 h 1479"/>
                <a:gd name="T78" fmla="*/ 2147483647 w 1448"/>
                <a:gd name="T79" fmla="*/ 2147483647 h 1479"/>
                <a:gd name="T80" fmla="*/ 2147483647 w 1448"/>
                <a:gd name="T81" fmla="*/ 2147483647 h 1479"/>
                <a:gd name="T82" fmla="*/ 2147483647 w 1448"/>
                <a:gd name="T83" fmla="*/ 2147483647 h 1479"/>
                <a:gd name="T84" fmla="*/ 2147483647 w 1448"/>
                <a:gd name="T85" fmla="*/ 2147483647 h 1479"/>
                <a:gd name="T86" fmla="*/ 2147483647 w 1448"/>
                <a:gd name="T87" fmla="*/ 2147483647 h 14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48" h="1479">
                  <a:moveTo>
                    <a:pt x="1429" y="483"/>
                  </a:moveTo>
                  <a:lnTo>
                    <a:pt x="1429" y="483"/>
                  </a:lnTo>
                  <a:cubicBezTo>
                    <a:pt x="1410" y="450"/>
                    <a:pt x="1368" y="438"/>
                    <a:pt x="1334" y="457"/>
                  </a:cubicBezTo>
                  <a:lnTo>
                    <a:pt x="1200" y="532"/>
                  </a:lnTo>
                  <a:cubicBezTo>
                    <a:pt x="1167" y="551"/>
                    <a:pt x="1155" y="593"/>
                    <a:pt x="1174" y="626"/>
                  </a:cubicBezTo>
                  <a:cubicBezTo>
                    <a:pt x="1186" y="649"/>
                    <a:pt x="1210" y="662"/>
                    <a:pt x="1234" y="662"/>
                  </a:cubicBezTo>
                  <a:cubicBezTo>
                    <a:pt x="1246" y="662"/>
                    <a:pt x="1257" y="659"/>
                    <a:pt x="1268" y="653"/>
                  </a:cubicBezTo>
                  <a:lnTo>
                    <a:pt x="1402" y="578"/>
                  </a:lnTo>
                  <a:cubicBezTo>
                    <a:pt x="1436" y="559"/>
                    <a:pt x="1448" y="517"/>
                    <a:pt x="1429" y="483"/>
                  </a:cubicBezTo>
                  <a:close/>
                  <a:moveTo>
                    <a:pt x="821" y="274"/>
                  </a:moveTo>
                  <a:lnTo>
                    <a:pt x="821" y="274"/>
                  </a:lnTo>
                  <a:cubicBezTo>
                    <a:pt x="832" y="280"/>
                    <a:pt x="844" y="283"/>
                    <a:pt x="855" y="283"/>
                  </a:cubicBezTo>
                  <a:cubicBezTo>
                    <a:pt x="880" y="283"/>
                    <a:pt x="903" y="270"/>
                    <a:pt x="916" y="247"/>
                  </a:cubicBezTo>
                  <a:lnTo>
                    <a:pt x="991" y="113"/>
                  </a:lnTo>
                  <a:cubicBezTo>
                    <a:pt x="1010" y="80"/>
                    <a:pt x="998" y="38"/>
                    <a:pt x="964" y="19"/>
                  </a:cubicBezTo>
                  <a:cubicBezTo>
                    <a:pt x="931" y="0"/>
                    <a:pt x="889" y="12"/>
                    <a:pt x="870" y="46"/>
                  </a:cubicBezTo>
                  <a:lnTo>
                    <a:pt x="795" y="179"/>
                  </a:lnTo>
                  <a:cubicBezTo>
                    <a:pt x="776" y="213"/>
                    <a:pt x="788" y="255"/>
                    <a:pt x="821" y="274"/>
                  </a:cubicBezTo>
                  <a:close/>
                  <a:moveTo>
                    <a:pt x="1071" y="446"/>
                  </a:moveTo>
                  <a:lnTo>
                    <a:pt x="1071" y="446"/>
                  </a:lnTo>
                  <a:cubicBezTo>
                    <a:pt x="1089" y="446"/>
                    <a:pt x="1107" y="439"/>
                    <a:pt x="1120" y="425"/>
                  </a:cubicBezTo>
                  <a:lnTo>
                    <a:pt x="1253" y="293"/>
                  </a:lnTo>
                  <a:cubicBezTo>
                    <a:pt x="1280" y="266"/>
                    <a:pt x="1280" y="222"/>
                    <a:pt x="1253" y="195"/>
                  </a:cubicBezTo>
                  <a:cubicBezTo>
                    <a:pt x="1226" y="168"/>
                    <a:pt x="1182" y="168"/>
                    <a:pt x="1155" y="195"/>
                  </a:cubicBezTo>
                  <a:lnTo>
                    <a:pt x="1022" y="327"/>
                  </a:lnTo>
                  <a:cubicBezTo>
                    <a:pt x="995" y="354"/>
                    <a:pt x="995" y="398"/>
                    <a:pt x="1022" y="425"/>
                  </a:cubicBezTo>
                  <a:cubicBezTo>
                    <a:pt x="1036" y="439"/>
                    <a:pt x="1054" y="446"/>
                    <a:pt x="1071" y="446"/>
                  </a:cubicBezTo>
                  <a:close/>
                  <a:moveTo>
                    <a:pt x="1061" y="993"/>
                  </a:moveTo>
                  <a:lnTo>
                    <a:pt x="1061" y="993"/>
                  </a:lnTo>
                  <a:cubicBezTo>
                    <a:pt x="1038" y="1016"/>
                    <a:pt x="860" y="961"/>
                    <a:pt x="688" y="790"/>
                  </a:cubicBezTo>
                  <a:cubicBezTo>
                    <a:pt x="517" y="618"/>
                    <a:pt x="462" y="440"/>
                    <a:pt x="485" y="417"/>
                  </a:cubicBezTo>
                  <a:cubicBezTo>
                    <a:pt x="508" y="394"/>
                    <a:pt x="686" y="449"/>
                    <a:pt x="858" y="621"/>
                  </a:cubicBezTo>
                  <a:cubicBezTo>
                    <a:pt x="1029" y="792"/>
                    <a:pt x="1084" y="970"/>
                    <a:pt x="1061" y="993"/>
                  </a:cubicBezTo>
                  <a:close/>
                  <a:moveTo>
                    <a:pt x="418" y="327"/>
                  </a:moveTo>
                  <a:lnTo>
                    <a:pt x="418" y="327"/>
                  </a:lnTo>
                  <a:cubicBezTo>
                    <a:pt x="340" y="405"/>
                    <a:pt x="0" y="891"/>
                    <a:pt x="293" y="1185"/>
                  </a:cubicBezTo>
                  <a:cubicBezTo>
                    <a:pt x="588" y="1479"/>
                    <a:pt x="1073" y="1139"/>
                    <a:pt x="1151" y="1061"/>
                  </a:cubicBezTo>
                  <a:cubicBezTo>
                    <a:pt x="1229" y="983"/>
                    <a:pt x="1128" y="756"/>
                    <a:pt x="925" y="553"/>
                  </a:cubicBezTo>
                  <a:cubicBezTo>
                    <a:pt x="723" y="350"/>
                    <a:pt x="496" y="249"/>
                    <a:pt x="418" y="327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33" name="Rounded Rectangle 132"/>
            <p:cNvSpPr/>
            <p:nvPr/>
          </p:nvSpPr>
          <p:spPr>
            <a:xfrm>
              <a:off x="976796" y="2199636"/>
              <a:ext cx="8091004" cy="417613"/>
            </a:xfrm>
            <a:prstGeom prst="roundRect">
              <a:avLst/>
            </a:prstGeom>
            <a:noFill/>
            <a:ln w="19050">
              <a:solidFill>
                <a:srgbClr val="FF9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77" dirty="0">
                <a:solidFill>
                  <a:srgbClr val="000000"/>
                </a:solidFill>
              </a:endParaRPr>
            </a:p>
          </p:txBody>
        </p:sp>
        <p:sp>
          <p:nvSpPr>
            <p:cNvPr id="20559" name="Text Placeholder 12"/>
            <p:cNvSpPr txBox="1">
              <a:spLocks/>
            </p:cNvSpPr>
            <p:nvPr/>
          </p:nvSpPr>
          <p:spPr bwMode="auto">
            <a:xfrm>
              <a:off x="1075215" y="2253624"/>
              <a:ext cx="3954226" cy="319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42963" eaLnBrk="0" hangingPunct="0">
                <a:spcBef>
                  <a:spcPct val="20000"/>
                </a:spcBef>
                <a:buFont typeface="Arial" pitchFamily="34" charset="0"/>
                <a:buChar char="•"/>
                <a:defRPr sz="32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842963" eaLnBrk="0" hangingPunct="0">
                <a:spcBef>
                  <a:spcPct val="20000"/>
                </a:spcBef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842963" eaLnBrk="0" hangingPunct="0">
                <a:spcBef>
                  <a:spcPct val="20000"/>
                </a:spcBef>
                <a:buFont typeface="Arial" pitchFamily="34" charset="0"/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842963" eaLnBrk="0" hangingPunct="0">
                <a:spcBef>
                  <a:spcPct val="20000"/>
                </a:spcBef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842963" eaLnBrk="0" hangingPunct="0">
                <a:spcBef>
                  <a:spcPct val="20000"/>
                </a:spcBef>
                <a:buFont typeface="Arial" pitchFamily="34" charset="0"/>
                <a:buChar char="»"/>
                <a:defRPr sz="20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8429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8429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8429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8429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BBE0E3"/>
                </a:buClr>
                <a:buFontTx/>
                <a:buNone/>
              </a:pPr>
              <a:r>
                <a:rPr lang="en-GB" altLang="en-US" sz="1100">
                  <a:solidFill>
                    <a:srgbClr val="000000"/>
                  </a:solidFill>
                </a:rPr>
                <a:t>Transparency, Reporting and Communication</a:t>
              </a:r>
            </a:p>
          </p:txBody>
        </p:sp>
        <p:sp>
          <p:nvSpPr>
            <p:cNvPr id="20560" name="Freeform 20"/>
            <p:cNvSpPr>
              <a:spLocks noEditPoints="1"/>
            </p:cNvSpPr>
            <p:nvPr/>
          </p:nvSpPr>
          <p:spPr bwMode="gray">
            <a:xfrm>
              <a:off x="8621807" y="2196460"/>
              <a:ext cx="369793" cy="377528"/>
            </a:xfrm>
            <a:custGeom>
              <a:avLst/>
              <a:gdLst>
                <a:gd name="T0" fmla="*/ 2147483647 w 202"/>
                <a:gd name="T1" fmla="*/ 2147483647 h 206"/>
                <a:gd name="T2" fmla="*/ 0 w 202"/>
                <a:gd name="T3" fmla="*/ 2147483647 h 206"/>
                <a:gd name="T4" fmla="*/ 2147483647 w 202"/>
                <a:gd name="T5" fmla="*/ 2147483647 h 206"/>
                <a:gd name="T6" fmla="*/ 2147483647 w 202"/>
                <a:gd name="T7" fmla="*/ 2147483647 h 206"/>
                <a:gd name="T8" fmla="*/ 2147483647 w 202"/>
                <a:gd name="T9" fmla="*/ 2147483647 h 206"/>
                <a:gd name="T10" fmla="*/ 2147483647 w 202"/>
                <a:gd name="T11" fmla="*/ 2147483647 h 206"/>
                <a:gd name="T12" fmla="*/ 2147483647 w 202"/>
                <a:gd name="T13" fmla="*/ 2147483647 h 206"/>
                <a:gd name="T14" fmla="*/ 2147483647 w 202"/>
                <a:gd name="T15" fmla="*/ 2147483647 h 206"/>
                <a:gd name="T16" fmla="*/ 2147483647 w 202"/>
                <a:gd name="T17" fmla="*/ 2147483647 h 206"/>
                <a:gd name="T18" fmla="*/ 2147483647 w 202"/>
                <a:gd name="T19" fmla="*/ 2147483647 h 206"/>
                <a:gd name="T20" fmla="*/ 2147483647 w 202"/>
                <a:gd name="T21" fmla="*/ 2147483647 h 206"/>
                <a:gd name="T22" fmla="*/ 2147483647 w 202"/>
                <a:gd name="T23" fmla="*/ 2147483647 h 206"/>
                <a:gd name="T24" fmla="*/ 2147483647 w 202"/>
                <a:gd name="T25" fmla="*/ 2147483647 h 206"/>
                <a:gd name="T26" fmla="*/ 2147483647 w 202"/>
                <a:gd name="T27" fmla="*/ 2147483647 h 206"/>
                <a:gd name="T28" fmla="*/ 2147483647 w 202"/>
                <a:gd name="T29" fmla="*/ 2147483647 h 206"/>
                <a:gd name="T30" fmla="*/ 2147483647 w 202"/>
                <a:gd name="T31" fmla="*/ 2147483647 h 206"/>
                <a:gd name="T32" fmla="*/ 2147483647 w 202"/>
                <a:gd name="T33" fmla="*/ 2147483647 h 206"/>
                <a:gd name="T34" fmla="*/ 2147483647 w 202"/>
                <a:gd name="T35" fmla="*/ 2147483647 h 206"/>
                <a:gd name="T36" fmla="*/ 2147483647 w 202"/>
                <a:gd name="T37" fmla="*/ 2147483647 h 206"/>
                <a:gd name="T38" fmla="*/ 2147483647 w 202"/>
                <a:gd name="T39" fmla="*/ 2147483647 h 206"/>
                <a:gd name="T40" fmla="*/ 2147483647 w 202"/>
                <a:gd name="T41" fmla="*/ 2147483647 h 206"/>
                <a:gd name="T42" fmla="*/ 2147483647 w 202"/>
                <a:gd name="T43" fmla="*/ 2147483647 h 206"/>
                <a:gd name="T44" fmla="*/ 2147483647 w 202"/>
                <a:gd name="T45" fmla="*/ 2147483647 h 206"/>
                <a:gd name="T46" fmla="*/ 2147483647 w 202"/>
                <a:gd name="T47" fmla="*/ 2147483647 h 206"/>
                <a:gd name="T48" fmla="*/ 2147483647 w 202"/>
                <a:gd name="T49" fmla="*/ 2147483647 h 206"/>
                <a:gd name="T50" fmla="*/ 2147483647 w 202"/>
                <a:gd name="T51" fmla="*/ 2147483647 h 206"/>
                <a:gd name="T52" fmla="*/ 2147483647 w 202"/>
                <a:gd name="T53" fmla="*/ 2147483647 h 206"/>
                <a:gd name="T54" fmla="*/ 2147483647 w 202"/>
                <a:gd name="T55" fmla="*/ 2147483647 h 206"/>
                <a:gd name="T56" fmla="*/ 2147483647 w 202"/>
                <a:gd name="T57" fmla="*/ 2147483647 h 206"/>
                <a:gd name="T58" fmla="*/ 2147483647 w 202"/>
                <a:gd name="T59" fmla="*/ 2147483647 h 206"/>
                <a:gd name="T60" fmla="*/ 2147483647 w 202"/>
                <a:gd name="T61" fmla="*/ 2147483647 h 206"/>
                <a:gd name="T62" fmla="*/ 2147483647 w 202"/>
                <a:gd name="T63" fmla="*/ 2147483647 h 206"/>
                <a:gd name="T64" fmla="*/ 2147483647 w 202"/>
                <a:gd name="T65" fmla="*/ 2147483647 h 206"/>
                <a:gd name="T66" fmla="*/ 2147483647 w 202"/>
                <a:gd name="T67" fmla="*/ 2147483647 h 206"/>
                <a:gd name="T68" fmla="*/ 2147483647 w 202"/>
                <a:gd name="T69" fmla="*/ 2147483647 h 206"/>
                <a:gd name="T70" fmla="*/ 2147483647 w 202"/>
                <a:gd name="T71" fmla="*/ 2147483647 h 206"/>
                <a:gd name="T72" fmla="*/ 2147483647 w 202"/>
                <a:gd name="T73" fmla="*/ 2147483647 h 206"/>
                <a:gd name="T74" fmla="*/ 2147483647 w 202"/>
                <a:gd name="T75" fmla="*/ 2147483647 h 206"/>
                <a:gd name="T76" fmla="*/ 2147483647 w 202"/>
                <a:gd name="T77" fmla="*/ 2147483647 h 206"/>
                <a:gd name="T78" fmla="*/ 2147483647 w 202"/>
                <a:gd name="T79" fmla="*/ 2147483647 h 206"/>
                <a:gd name="T80" fmla="*/ 2147483647 w 202"/>
                <a:gd name="T81" fmla="*/ 2147483647 h 206"/>
                <a:gd name="T82" fmla="*/ 2147483647 w 202"/>
                <a:gd name="T83" fmla="*/ 2147483647 h 206"/>
                <a:gd name="T84" fmla="*/ 2147483647 w 202"/>
                <a:gd name="T85" fmla="*/ 2147483647 h 206"/>
                <a:gd name="T86" fmla="*/ 2147483647 w 202"/>
                <a:gd name="T87" fmla="*/ 2147483647 h 206"/>
                <a:gd name="T88" fmla="*/ 2147483647 w 202"/>
                <a:gd name="T89" fmla="*/ 2147483647 h 206"/>
                <a:gd name="T90" fmla="*/ 2147483647 w 202"/>
                <a:gd name="T91" fmla="*/ 2147483647 h 206"/>
                <a:gd name="T92" fmla="*/ 2147483647 w 202"/>
                <a:gd name="T93" fmla="*/ 2147483647 h 206"/>
                <a:gd name="T94" fmla="*/ 2147483647 w 202"/>
                <a:gd name="T95" fmla="*/ 2147483647 h 206"/>
                <a:gd name="T96" fmla="*/ 2147483647 w 202"/>
                <a:gd name="T97" fmla="*/ 2147483647 h 206"/>
                <a:gd name="T98" fmla="*/ 2147483647 w 202"/>
                <a:gd name="T99" fmla="*/ 2147483647 h 206"/>
                <a:gd name="T100" fmla="*/ 2147483647 w 202"/>
                <a:gd name="T101" fmla="*/ 2147483647 h 206"/>
                <a:gd name="T102" fmla="*/ 2147483647 w 202"/>
                <a:gd name="T103" fmla="*/ 2147483647 h 206"/>
                <a:gd name="T104" fmla="*/ 2147483647 w 202"/>
                <a:gd name="T105" fmla="*/ 2147483647 h 206"/>
                <a:gd name="T106" fmla="*/ 2147483647 w 202"/>
                <a:gd name="T107" fmla="*/ 2147483647 h 2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202" h="206">
                  <a:moveTo>
                    <a:pt x="53" y="110"/>
                  </a:moveTo>
                  <a:cubicBezTo>
                    <a:pt x="0" y="141"/>
                    <a:pt x="0" y="141"/>
                    <a:pt x="0" y="141"/>
                  </a:cubicBezTo>
                  <a:cubicBezTo>
                    <a:pt x="3" y="129"/>
                    <a:pt x="24" y="112"/>
                    <a:pt x="46" y="98"/>
                  </a:cubicBezTo>
                  <a:cubicBezTo>
                    <a:pt x="48" y="102"/>
                    <a:pt x="50" y="106"/>
                    <a:pt x="53" y="110"/>
                  </a:cubicBezTo>
                  <a:close/>
                  <a:moveTo>
                    <a:pt x="78" y="36"/>
                  </a:moveTo>
                  <a:cubicBezTo>
                    <a:pt x="96" y="19"/>
                    <a:pt x="124" y="19"/>
                    <a:pt x="141" y="36"/>
                  </a:cubicBezTo>
                  <a:cubicBezTo>
                    <a:pt x="158" y="53"/>
                    <a:pt x="158" y="81"/>
                    <a:pt x="141" y="99"/>
                  </a:cubicBezTo>
                  <a:cubicBezTo>
                    <a:pt x="124" y="116"/>
                    <a:pt x="96" y="116"/>
                    <a:pt x="78" y="99"/>
                  </a:cubicBezTo>
                  <a:cubicBezTo>
                    <a:pt x="61" y="81"/>
                    <a:pt x="61" y="53"/>
                    <a:pt x="78" y="36"/>
                  </a:cubicBezTo>
                  <a:close/>
                  <a:moveTo>
                    <a:pt x="66" y="24"/>
                  </a:moveTo>
                  <a:cubicBezTo>
                    <a:pt x="90" y="0"/>
                    <a:pt x="129" y="0"/>
                    <a:pt x="153" y="24"/>
                  </a:cubicBezTo>
                  <a:cubicBezTo>
                    <a:pt x="178" y="48"/>
                    <a:pt x="178" y="87"/>
                    <a:pt x="153" y="111"/>
                  </a:cubicBezTo>
                  <a:cubicBezTo>
                    <a:pt x="129" y="135"/>
                    <a:pt x="90" y="135"/>
                    <a:pt x="66" y="111"/>
                  </a:cubicBezTo>
                  <a:cubicBezTo>
                    <a:pt x="42" y="87"/>
                    <a:pt x="42" y="48"/>
                    <a:pt x="66" y="24"/>
                  </a:cubicBezTo>
                  <a:close/>
                  <a:moveTo>
                    <a:pt x="151" y="129"/>
                  </a:moveTo>
                  <a:cubicBezTo>
                    <a:pt x="149" y="122"/>
                    <a:pt x="162" y="108"/>
                    <a:pt x="169" y="111"/>
                  </a:cubicBezTo>
                  <a:cubicBezTo>
                    <a:pt x="179" y="114"/>
                    <a:pt x="197" y="131"/>
                    <a:pt x="200" y="141"/>
                  </a:cubicBezTo>
                  <a:cubicBezTo>
                    <a:pt x="202" y="148"/>
                    <a:pt x="189" y="162"/>
                    <a:pt x="181" y="160"/>
                  </a:cubicBezTo>
                  <a:cubicBezTo>
                    <a:pt x="171" y="157"/>
                    <a:pt x="154" y="139"/>
                    <a:pt x="151" y="129"/>
                  </a:cubicBezTo>
                  <a:close/>
                  <a:moveTo>
                    <a:pt x="104" y="139"/>
                  </a:moveTo>
                  <a:cubicBezTo>
                    <a:pt x="116" y="139"/>
                    <a:pt x="116" y="139"/>
                    <a:pt x="116" y="139"/>
                  </a:cubicBezTo>
                  <a:cubicBezTo>
                    <a:pt x="119" y="139"/>
                    <a:pt x="121" y="142"/>
                    <a:pt x="121" y="145"/>
                  </a:cubicBezTo>
                  <a:cubicBezTo>
                    <a:pt x="121" y="201"/>
                    <a:pt x="121" y="201"/>
                    <a:pt x="121" y="201"/>
                  </a:cubicBezTo>
                  <a:cubicBezTo>
                    <a:pt x="121" y="204"/>
                    <a:pt x="119" y="206"/>
                    <a:pt x="116" y="206"/>
                  </a:cubicBezTo>
                  <a:cubicBezTo>
                    <a:pt x="104" y="206"/>
                    <a:pt x="104" y="206"/>
                    <a:pt x="104" y="206"/>
                  </a:cubicBezTo>
                  <a:cubicBezTo>
                    <a:pt x="101" y="206"/>
                    <a:pt x="99" y="204"/>
                    <a:pt x="99" y="201"/>
                  </a:cubicBezTo>
                  <a:cubicBezTo>
                    <a:pt x="99" y="145"/>
                    <a:pt x="99" y="145"/>
                    <a:pt x="99" y="145"/>
                  </a:cubicBezTo>
                  <a:cubicBezTo>
                    <a:pt x="99" y="142"/>
                    <a:pt x="101" y="139"/>
                    <a:pt x="104" y="139"/>
                  </a:cubicBezTo>
                  <a:close/>
                  <a:moveTo>
                    <a:pt x="76" y="158"/>
                  </a:moveTo>
                  <a:cubicBezTo>
                    <a:pt x="65" y="158"/>
                    <a:pt x="65" y="158"/>
                    <a:pt x="65" y="158"/>
                  </a:cubicBezTo>
                  <a:cubicBezTo>
                    <a:pt x="62" y="158"/>
                    <a:pt x="59" y="161"/>
                    <a:pt x="59" y="164"/>
                  </a:cubicBezTo>
                  <a:cubicBezTo>
                    <a:pt x="59" y="201"/>
                    <a:pt x="59" y="201"/>
                    <a:pt x="59" y="201"/>
                  </a:cubicBezTo>
                  <a:cubicBezTo>
                    <a:pt x="59" y="204"/>
                    <a:pt x="62" y="206"/>
                    <a:pt x="65" y="206"/>
                  </a:cubicBezTo>
                  <a:cubicBezTo>
                    <a:pt x="76" y="206"/>
                    <a:pt x="76" y="206"/>
                    <a:pt x="76" y="206"/>
                  </a:cubicBezTo>
                  <a:cubicBezTo>
                    <a:pt x="79" y="206"/>
                    <a:pt x="81" y="204"/>
                    <a:pt x="81" y="201"/>
                  </a:cubicBezTo>
                  <a:cubicBezTo>
                    <a:pt x="81" y="164"/>
                    <a:pt x="81" y="164"/>
                    <a:pt x="81" y="164"/>
                  </a:cubicBezTo>
                  <a:cubicBezTo>
                    <a:pt x="81" y="161"/>
                    <a:pt x="79" y="158"/>
                    <a:pt x="76" y="158"/>
                  </a:cubicBezTo>
                  <a:close/>
                  <a:moveTo>
                    <a:pt x="25" y="175"/>
                  </a:moveTo>
                  <a:cubicBezTo>
                    <a:pt x="37" y="175"/>
                    <a:pt x="37" y="175"/>
                    <a:pt x="37" y="175"/>
                  </a:cubicBezTo>
                  <a:cubicBezTo>
                    <a:pt x="40" y="175"/>
                    <a:pt x="42" y="178"/>
                    <a:pt x="42" y="180"/>
                  </a:cubicBezTo>
                  <a:cubicBezTo>
                    <a:pt x="42" y="201"/>
                    <a:pt x="42" y="201"/>
                    <a:pt x="42" y="201"/>
                  </a:cubicBezTo>
                  <a:cubicBezTo>
                    <a:pt x="42" y="204"/>
                    <a:pt x="40" y="206"/>
                    <a:pt x="37" y="206"/>
                  </a:cubicBezTo>
                  <a:cubicBezTo>
                    <a:pt x="25" y="206"/>
                    <a:pt x="25" y="206"/>
                    <a:pt x="25" y="206"/>
                  </a:cubicBezTo>
                  <a:cubicBezTo>
                    <a:pt x="22" y="206"/>
                    <a:pt x="20" y="204"/>
                    <a:pt x="20" y="201"/>
                  </a:cubicBezTo>
                  <a:cubicBezTo>
                    <a:pt x="20" y="180"/>
                    <a:pt x="20" y="180"/>
                    <a:pt x="20" y="180"/>
                  </a:cubicBezTo>
                  <a:cubicBezTo>
                    <a:pt x="20" y="178"/>
                    <a:pt x="22" y="175"/>
                    <a:pt x="25" y="175"/>
                  </a:cubicBezTo>
                  <a:close/>
                  <a:moveTo>
                    <a:pt x="143" y="49"/>
                  </a:moveTo>
                  <a:cubicBezTo>
                    <a:pt x="114" y="100"/>
                    <a:pt x="114" y="100"/>
                    <a:pt x="114" y="100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88" y="95"/>
                    <a:pt x="88" y="95"/>
                    <a:pt x="88" y="95"/>
                  </a:cubicBezTo>
                  <a:cubicBezTo>
                    <a:pt x="81" y="90"/>
                    <a:pt x="77" y="83"/>
                    <a:pt x="75" y="75"/>
                  </a:cubicBezTo>
                  <a:cubicBezTo>
                    <a:pt x="82" y="71"/>
                    <a:pt x="88" y="67"/>
                    <a:pt x="93" y="64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143" y="49"/>
                    <a:pt x="143" y="49"/>
                    <a:pt x="143" y="4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44" name="Rectangle 143"/>
            <p:cNvSpPr/>
            <p:nvPr/>
          </p:nvSpPr>
          <p:spPr>
            <a:xfrm flipV="1">
              <a:off x="1030768" y="2209163"/>
              <a:ext cx="7359211" cy="107976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20514" name="Group 48"/>
          <p:cNvGrpSpPr>
            <a:grpSpLocks/>
          </p:cNvGrpSpPr>
          <p:nvPr/>
        </p:nvGrpSpPr>
        <p:grpSpPr bwMode="auto">
          <a:xfrm>
            <a:off x="914400" y="5486400"/>
            <a:ext cx="8172450" cy="493713"/>
            <a:chOff x="914400" y="5486400"/>
            <a:chExt cx="8172143" cy="493406"/>
          </a:xfrm>
        </p:grpSpPr>
        <p:sp>
          <p:nvSpPr>
            <p:cNvPr id="81" name="Rounded Rectangle 80"/>
            <p:cNvSpPr/>
            <p:nvPr/>
          </p:nvSpPr>
          <p:spPr>
            <a:xfrm>
              <a:off x="976311" y="5495919"/>
              <a:ext cx="8110232" cy="483887"/>
            </a:xfrm>
            <a:prstGeom prst="roundRect">
              <a:avLst/>
            </a:prstGeom>
            <a:noFill/>
            <a:ln w="19050">
              <a:solidFill>
                <a:srgbClr val="FF9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77" dirty="0">
                <a:solidFill>
                  <a:srgbClr val="000000"/>
                </a:solidFill>
              </a:endParaRPr>
            </a:p>
          </p:txBody>
        </p:sp>
        <p:sp>
          <p:nvSpPr>
            <p:cNvPr id="20551" name="Text Placeholder 12"/>
            <p:cNvSpPr txBox="1">
              <a:spLocks/>
            </p:cNvSpPr>
            <p:nvPr/>
          </p:nvSpPr>
          <p:spPr bwMode="auto">
            <a:xfrm>
              <a:off x="914400" y="5638705"/>
              <a:ext cx="5011550" cy="157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 defTabSz="842963" eaLnBrk="0" hangingPunct="0">
                <a:spcBef>
                  <a:spcPct val="20000"/>
                </a:spcBef>
                <a:buFont typeface="Arial" pitchFamily="34" charset="0"/>
                <a:buChar char="•"/>
                <a:defRPr sz="32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1pPr>
              <a:lvl2pPr marL="742950" indent="-285750" defTabSz="842963" eaLnBrk="0" hangingPunct="0">
                <a:spcBef>
                  <a:spcPct val="20000"/>
                </a:spcBef>
                <a:buFont typeface="Arial" pitchFamily="34" charset="0"/>
                <a:buChar char="–"/>
                <a:defRPr sz="28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2pPr>
              <a:lvl3pPr marL="1143000" indent="-228600" defTabSz="842963" eaLnBrk="0" hangingPunct="0">
                <a:spcBef>
                  <a:spcPct val="20000"/>
                </a:spcBef>
                <a:buFont typeface="Arial" pitchFamily="34" charset="0"/>
                <a:buChar char="•"/>
                <a:defRPr sz="24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3pPr>
              <a:lvl4pPr marL="1600200" indent="-228600" defTabSz="842963" eaLnBrk="0" hangingPunct="0">
                <a:spcBef>
                  <a:spcPct val="20000"/>
                </a:spcBef>
                <a:buFont typeface="Arial" pitchFamily="34" charset="0"/>
                <a:buChar char="–"/>
                <a:defRPr sz="20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4pPr>
              <a:lvl5pPr marL="2057400" indent="-228600" defTabSz="842963" eaLnBrk="0" hangingPunct="0">
                <a:spcBef>
                  <a:spcPct val="20000"/>
                </a:spcBef>
                <a:buFont typeface="Arial" pitchFamily="34" charset="0"/>
                <a:buChar char="»"/>
                <a:defRPr sz="20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5pPr>
              <a:lvl6pPr marL="2514600" indent="-228600" defTabSz="8429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6pPr>
              <a:lvl7pPr marL="2971800" indent="-228600" defTabSz="8429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7pPr>
              <a:lvl8pPr marL="3429000" indent="-228600" defTabSz="8429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8pPr>
              <a:lvl9pPr marL="3886200" indent="-228600" defTabSz="842963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b="1">
                  <a:solidFill>
                    <a:schemeClr val="tx1"/>
                  </a:solidFill>
                  <a:latin typeface="Calibri" pitchFamily="34" charset="0"/>
                  <a:ea typeface="MS PGothic" pitchFamily="34" charset="-128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>
                  <a:srgbClr val="BBE0E3"/>
                </a:buClr>
                <a:buFontTx/>
                <a:buNone/>
              </a:pPr>
              <a:r>
                <a:rPr lang="en-GB" altLang="en-US" sz="1100">
                  <a:solidFill>
                    <a:srgbClr val="000000"/>
                  </a:solidFill>
                </a:rPr>
                <a:t>Continuous Improvement and Knowledge Management</a:t>
              </a:r>
            </a:p>
          </p:txBody>
        </p:sp>
        <p:grpSp>
          <p:nvGrpSpPr>
            <p:cNvPr id="20552" name="Group 127"/>
            <p:cNvGrpSpPr>
              <a:grpSpLocks/>
            </p:cNvGrpSpPr>
            <p:nvPr/>
          </p:nvGrpSpPr>
          <p:grpSpPr bwMode="auto">
            <a:xfrm>
              <a:off x="8211593" y="5486400"/>
              <a:ext cx="703807" cy="396000"/>
              <a:chOff x="210594" y="2504499"/>
              <a:chExt cx="703807" cy="396000"/>
            </a:xfrm>
          </p:grpSpPr>
          <p:grpSp>
            <p:nvGrpSpPr>
              <p:cNvPr id="129" name="Group 128"/>
              <p:cNvGrpSpPr/>
              <p:nvPr/>
            </p:nvGrpSpPr>
            <p:grpSpPr bwMode="gray">
              <a:xfrm>
                <a:off x="457201" y="2513126"/>
                <a:ext cx="342554" cy="369050"/>
                <a:chOff x="6969126" y="1104900"/>
                <a:chExt cx="287338" cy="309563"/>
              </a:xfrm>
              <a:solidFill>
                <a:srgbClr val="FF9900"/>
              </a:solidFill>
            </p:grpSpPr>
            <p:sp>
              <p:nvSpPr>
                <p:cNvPr id="165" name="Freeform 47"/>
                <p:cNvSpPr>
                  <a:spLocks noEditPoints="1"/>
                </p:cNvSpPr>
                <p:nvPr/>
              </p:nvSpPr>
              <p:spPr bwMode="gray">
                <a:xfrm>
                  <a:off x="6969126" y="1104900"/>
                  <a:ext cx="220663" cy="220662"/>
                </a:xfrm>
                <a:custGeom>
                  <a:avLst/>
                  <a:gdLst>
                    <a:gd name="T0" fmla="*/ 176 w 176"/>
                    <a:gd name="T1" fmla="*/ 99 h 176"/>
                    <a:gd name="T2" fmla="*/ 172 w 176"/>
                    <a:gd name="T3" fmla="*/ 73 h 176"/>
                    <a:gd name="T4" fmla="*/ 151 w 176"/>
                    <a:gd name="T5" fmla="*/ 70 h 176"/>
                    <a:gd name="T6" fmla="*/ 147 w 176"/>
                    <a:gd name="T7" fmla="*/ 50 h 176"/>
                    <a:gd name="T8" fmla="*/ 158 w 176"/>
                    <a:gd name="T9" fmla="*/ 33 h 176"/>
                    <a:gd name="T10" fmla="*/ 137 w 176"/>
                    <a:gd name="T11" fmla="*/ 18 h 176"/>
                    <a:gd name="T12" fmla="*/ 120 w 176"/>
                    <a:gd name="T13" fmla="*/ 31 h 176"/>
                    <a:gd name="T14" fmla="*/ 103 w 176"/>
                    <a:gd name="T15" fmla="*/ 20 h 176"/>
                    <a:gd name="T16" fmla="*/ 99 w 176"/>
                    <a:gd name="T17" fmla="*/ 0 h 176"/>
                    <a:gd name="T18" fmla="*/ 74 w 176"/>
                    <a:gd name="T19" fmla="*/ 4 h 176"/>
                    <a:gd name="T20" fmla="*/ 70 w 176"/>
                    <a:gd name="T21" fmla="*/ 25 h 176"/>
                    <a:gd name="T22" fmla="*/ 50 w 176"/>
                    <a:gd name="T23" fmla="*/ 30 h 176"/>
                    <a:gd name="T24" fmla="*/ 34 w 176"/>
                    <a:gd name="T25" fmla="*/ 18 h 176"/>
                    <a:gd name="T26" fmla="*/ 19 w 176"/>
                    <a:gd name="T27" fmla="*/ 39 h 176"/>
                    <a:gd name="T28" fmla="*/ 31 w 176"/>
                    <a:gd name="T29" fmla="*/ 57 h 176"/>
                    <a:gd name="T30" fmla="*/ 20 w 176"/>
                    <a:gd name="T31" fmla="*/ 73 h 176"/>
                    <a:gd name="T32" fmla="*/ 0 w 176"/>
                    <a:gd name="T33" fmla="*/ 77 h 176"/>
                    <a:gd name="T34" fmla="*/ 4 w 176"/>
                    <a:gd name="T35" fmla="*/ 103 h 176"/>
                    <a:gd name="T36" fmla="*/ 25 w 176"/>
                    <a:gd name="T37" fmla="*/ 106 h 176"/>
                    <a:gd name="T38" fmla="*/ 30 w 176"/>
                    <a:gd name="T39" fmla="*/ 126 h 176"/>
                    <a:gd name="T40" fmla="*/ 19 w 176"/>
                    <a:gd name="T41" fmla="*/ 142 h 176"/>
                    <a:gd name="T42" fmla="*/ 39 w 176"/>
                    <a:gd name="T43" fmla="*/ 157 h 176"/>
                    <a:gd name="T44" fmla="*/ 57 w 176"/>
                    <a:gd name="T45" fmla="*/ 145 h 176"/>
                    <a:gd name="T46" fmla="*/ 73 w 176"/>
                    <a:gd name="T47" fmla="*/ 156 h 176"/>
                    <a:gd name="T48" fmla="*/ 77 w 176"/>
                    <a:gd name="T49" fmla="*/ 176 h 176"/>
                    <a:gd name="T50" fmla="*/ 103 w 176"/>
                    <a:gd name="T51" fmla="*/ 172 h 176"/>
                    <a:gd name="T52" fmla="*/ 107 w 176"/>
                    <a:gd name="T53" fmla="*/ 151 h 176"/>
                    <a:gd name="T54" fmla="*/ 126 w 176"/>
                    <a:gd name="T55" fmla="*/ 146 h 176"/>
                    <a:gd name="T56" fmla="*/ 143 w 176"/>
                    <a:gd name="T57" fmla="*/ 157 h 176"/>
                    <a:gd name="T58" fmla="*/ 158 w 176"/>
                    <a:gd name="T59" fmla="*/ 137 h 176"/>
                    <a:gd name="T60" fmla="*/ 146 w 176"/>
                    <a:gd name="T61" fmla="*/ 119 h 176"/>
                    <a:gd name="T62" fmla="*/ 156 w 176"/>
                    <a:gd name="T63" fmla="*/ 103 h 176"/>
                    <a:gd name="T64" fmla="*/ 88 w 176"/>
                    <a:gd name="T65" fmla="*/ 126 h 176"/>
                    <a:gd name="T66" fmla="*/ 88 w 176"/>
                    <a:gd name="T67" fmla="*/ 50 h 176"/>
                    <a:gd name="T68" fmla="*/ 88 w 176"/>
                    <a:gd name="T69" fmla="*/ 126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6" h="176">
                      <a:moveTo>
                        <a:pt x="172" y="103"/>
                      </a:moveTo>
                      <a:cubicBezTo>
                        <a:pt x="174" y="103"/>
                        <a:pt x="176" y="101"/>
                        <a:pt x="176" y="99"/>
                      </a:cubicBezTo>
                      <a:cubicBezTo>
                        <a:pt x="176" y="77"/>
                        <a:pt x="176" y="77"/>
                        <a:pt x="176" y="77"/>
                      </a:cubicBezTo>
                      <a:cubicBezTo>
                        <a:pt x="176" y="75"/>
                        <a:pt x="174" y="73"/>
                        <a:pt x="172" y="73"/>
                      </a:cubicBezTo>
                      <a:cubicBezTo>
                        <a:pt x="156" y="73"/>
                        <a:pt x="156" y="73"/>
                        <a:pt x="156" y="73"/>
                      </a:cubicBezTo>
                      <a:cubicBezTo>
                        <a:pt x="154" y="73"/>
                        <a:pt x="152" y="72"/>
                        <a:pt x="151" y="70"/>
                      </a:cubicBezTo>
                      <a:cubicBezTo>
                        <a:pt x="146" y="57"/>
                        <a:pt x="146" y="57"/>
                        <a:pt x="146" y="57"/>
                      </a:cubicBezTo>
                      <a:cubicBezTo>
                        <a:pt x="145" y="55"/>
                        <a:pt x="145" y="52"/>
                        <a:pt x="147" y="50"/>
                      </a:cubicBezTo>
                      <a:cubicBezTo>
                        <a:pt x="158" y="39"/>
                        <a:pt x="158" y="39"/>
                        <a:pt x="158" y="39"/>
                      </a:cubicBezTo>
                      <a:cubicBezTo>
                        <a:pt x="159" y="38"/>
                        <a:pt x="159" y="35"/>
                        <a:pt x="158" y="33"/>
                      </a:cubicBezTo>
                      <a:cubicBezTo>
                        <a:pt x="143" y="18"/>
                        <a:pt x="143" y="18"/>
                        <a:pt x="143" y="18"/>
                      </a:cubicBezTo>
                      <a:cubicBezTo>
                        <a:pt x="141" y="17"/>
                        <a:pt x="139" y="17"/>
                        <a:pt x="137" y="18"/>
                      </a:cubicBezTo>
                      <a:cubicBezTo>
                        <a:pt x="126" y="30"/>
                        <a:pt x="126" y="30"/>
                        <a:pt x="126" y="30"/>
                      </a:cubicBezTo>
                      <a:cubicBezTo>
                        <a:pt x="124" y="31"/>
                        <a:pt x="121" y="32"/>
                        <a:pt x="120" y="31"/>
                      </a:cubicBezTo>
                      <a:cubicBezTo>
                        <a:pt x="107" y="25"/>
                        <a:pt x="107" y="25"/>
                        <a:pt x="107" y="25"/>
                      </a:cubicBezTo>
                      <a:cubicBezTo>
                        <a:pt x="104" y="24"/>
                        <a:pt x="103" y="22"/>
                        <a:pt x="103" y="20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3" y="2"/>
                        <a:pt x="101" y="0"/>
                        <a:pt x="99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5" y="0"/>
                        <a:pt x="74" y="2"/>
                        <a:pt x="74" y="4"/>
                      </a:cubicBezTo>
                      <a:cubicBezTo>
                        <a:pt x="74" y="20"/>
                        <a:pt x="74" y="20"/>
                        <a:pt x="74" y="20"/>
                      </a:cubicBezTo>
                      <a:cubicBezTo>
                        <a:pt x="74" y="22"/>
                        <a:pt x="72" y="24"/>
                        <a:pt x="70" y="25"/>
                      </a:cubicBezTo>
                      <a:cubicBezTo>
                        <a:pt x="57" y="31"/>
                        <a:pt x="57" y="31"/>
                        <a:pt x="57" y="31"/>
                      </a:cubicBezTo>
                      <a:cubicBezTo>
                        <a:pt x="55" y="32"/>
                        <a:pt x="52" y="31"/>
                        <a:pt x="50" y="30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8" y="17"/>
                        <a:pt x="35" y="17"/>
                        <a:pt x="34" y="18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7" y="35"/>
                        <a:pt x="17" y="38"/>
                        <a:pt x="19" y="39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1" y="52"/>
                        <a:pt x="32" y="55"/>
                        <a:pt x="31" y="57"/>
                      </a:cubicBezTo>
                      <a:cubicBezTo>
                        <a:pt x="25" y="70"/>
                        <a:pt x="25" y="70"/>
                        <a:pt x="25" y="70"/>
                      </a:cubicBezTo>
                      <a:cubicBezTo>
                        <a:pt x="25" y="72"/>
                        <a:pt x="22" y="73"/>
                        <a:pt x="20" y="73"/>
                      </a:cubicBezTo>
                      <a:cubicBezTo>
                        <a:pt x="4" y="73"/>
                        <a:pt x="4" y="73"/>
                        <a:pt x="4" y="73"/>
                      </a:cubicBezTo>
                      <a:cubicBezTo>
                        <a:pt x="2" y="73"/>
                        <a:pt x="0" y="75"/>
                        <a:pt x="0" y="77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101"/>
                        <a:pt x="2" y="103"/>
                        <a:pt x="4" y="103"/>
                      </a:cubicBezTo>
                      <a:cubicBezTo>
                        <a:pt x="20" y="103"/>
                        <a:pt x="20" y="103"/>
                        <a:pt x="20" y="103"/>
                      </a:cubicBezTo>
                      <a:cubicBezTo>
                        <a:pt x="22" y="103"/>
                        <a:pt x="25" y="104"/>
                        <a:pt x="25" y="106"/>
                      </a:cubicBezTo>
                      <a:cubicBezTo>
                        <a:pt x="31" y="119"/>
                        <a:pt x="31" y="119"/>
                        <a:pt x="31" y="119"/>
                      </a:cubicBezTo>
                      <a:cubicBezTo>
                        <a:pt x="32" y="121"/>
                        <a:pt x="31" y="124"/>
                        <a:pt x="30" y="126"/>
                      </a:cubicBezTo>
                      <a:cubicBezTo>
                        <a:pt x="19" y="137"/>
                        <a:pt x="19" y="137"/>
                        <a:pt x="19" y="137"/>
                      </a:cubicBezTo>
                      <a:cubicBezTo>
                        <a:pt x="17" y="138"/>
                        <a:pt x="17" y="141"/>
                        <a:pt x="19" y="142"/>
                      </a:cubicBezTo>
                      <a:cubicBezTo>
                        <a:pt x="34" y="157"/>
                        <a:pt x="34" y="157"/>
                        <a:pt x="34" y="157"/>
                      </a:cubicBezTo>
                      <a:cubicBezTo>
                        <a:pt x="35" y="159"/>
                        <a:pt x="38" y="159"/>
                        <a:pt x="39" y="157"/>
                      </a:cubicBezTo>
                      <a:cubicBezTo>
                        <a:pt x="50" y="146"/>
                        <a:pt x="50" y="146"/>
                        <a:pt x="50" y="146"/>
                      </a:cubicBezTo>
                      <a:cubicBezTo>
                        <a:pt x="52" y="145"/>
                        <a:pt x="55" y="144"/>
                        <a:pt x="57" y="145"/>
                      </a:cubicBezTo>
                      <a:cubicBezTo>
                        <a:pt x="70" y="151"/>
                        <a:pt x="70" y="151"/>
                        <a:pt x="70" y="151"/>
                      </a:cubicBezTo>
                      <a:cubicBezTo>
                        <a:pt x="72" y="152"/>
                        <a:pt x="73" y="154"/>
                        <a:pt x="73" y="156"/>
                      </a:cubicBezTo>
                      <a:cubicBezTo>
                        <a:pt x="73" y="172"/>
                        <a:pt x="73" y="172"/>
                        <a:pt x="73" y="172"/>
                      </a:cubicBezTo>
                      <a:cubicBezTo>
                        <a:pt x="73" y="174"/>
                        <a:pt x="75" y="176"/>
                        <a:pt x="77" y="176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101" y="176"/>
                        <a:pt x="103" y="174"/>
                        <a:pt x="103" y="172"/>
                      </a:cubicBezTo>
                      <a:cubicBezTo>
                        <a:pt x="103" y="156"/>
                        <a:pt x="103" y="156"/>
                        <a:pt x="103" y="156"/>
                      </a:cubicBezTo>
                      <a:cubicBezTo>
                        <a:pt x="103" y="154"/>
                        <a:pt x="104" y="152"/>
                        <a:pt x="107" y="151"/>
                      </a:cubicBezTo>
                      <a:cubicBezTo>
                        <a:pt x="120" y="145"/>
                        <a:pt x="120" y="145"/>
                        <a:pt x="120" y="145"/>
                      </a:cubicBezTo>
                      <a:cubicBezTo>
                        <a:pt x="121" y="144"/>
                        <a:pt x="124" y="145"/>
                        <a:pt x="126" y="146"/>
                      </a:cubicBezTo>
                      <a:cubicBezTo>
                        <a:pt x="137" y="157"/>
                        <a:pt x="137" y="157"/>
                        <a:pt x="137" y="157"/>
                      </a:cubicBezTo>
                      <a:cubicBezTo>
                        <a:pt x="139" y="159"/>
                        <a:pt x="141" y="159"/>
                        <a:pt x="143" y="157"/>
                      </a:cubicBezTo>
                      <a:cubicBezTo>
                        <a:pt x="158" y="142"/>
                        <a:pt x="158" y="142"/>
                        <a:pt x="158" y="142"/>
                      </a:cubicBezTo>
                      <a:cubicBezTo>
                        <a:pt x="159" y="141"/>
                        <a:pt x="159" y="138"/>
                        <a:pt x="158" y="137"/>
                      </a:cubicBezTo>
                      <a:cubicBezTo>
                        <a:pt x="147" y="126"/>
                        <a:pt x="147" y="126"/>
                        <a:pt x="147" y="126"/>
                      </a:cubicBezTo>
                      <a:cubicBezTo>
                        <a:pt x="145" y="124"/>
                        <a:pt x="145" y="121"/>
                        <a:pt x="146" y="119"/>
                      </a:cubicBezTo>
                      <a:cubicBezTo>
                        <a:pt x="151" y="106"/>
                        <a:pt x="151" y="106"/>
                        <a:pt x="151" y="106"/>
                      </a:cubicBezTo>
                      <a:cubicBezTo>
                        <a:pt x="152" y="104"/>
                        <a:pt x="154" y="103"/>
                        <a:pt x="156" y="103"/>
                      </a:cubicBezTo>
                      <a:lnTo>
                        <a:pt x="172" y="103"/>
                      </a:lnTo>
                      <a:close/>
                      <a:moveTo>
                        <a:pt x="88" y="126"/>
                      </a:moveTo>
                      <a:cubicBezTo>
                        <a:pt x="67" y="126"/>
                        <a:pt x="50" y="109"/>
                        <a:pt x="50" y="88"/>
                      </a:cubicBezTo>
                      <a:cubicBezTo>
                        <a:pt x="50" y="67"/>
                        <a:pt x="67" y="50"/>
                        <a:pt x="88" y="50"/>
                      </a:cubicBezTo>
                      <a:cubicBezTo>
                        <a:pt x="109" y="50"/>
                        <a:pt x="126" y="67"/>
                        <a:pt x="126" y="88"/>
                      </a:cubicBezTo>
                      <a:cubicBezTo>
                        <a:pt x="126" y="109"/>
                        <a:pt x="109" y="126"/>
                        <a:pt x="88" y="1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166" name="Freeform 48"/>
                <p:cNvSpPr>
                  <a:spLocks noEditPoints="1"/>
                </p:cNvSpPr>
                <p:nvPr/>
              </p:nvSpPr>
              <p:spPr bwMode="gray">
                <a:xfrm>
                  <a:off x="7146926" y="1303338"/>
                  <a:ext cx="109538" cy="111125"/>
                </a:xfrm>
                <a:custGeom>
                  <a:avLst/>
                  <a:gdLst>
                    <a:gd name="T0" fmla="*/ 87 w 87"/>
                    <a:gd name="T1" fmla="*/ 49 h 88"/>
                    <a:gd name="T2" fmla="*/ 85 w 87"/>
                    <a:gd name="T3" fmla="*/ 37 h 88"/>
                    <a:gd name="T4" fmla="*/ 75 w 87"/>
                    <a:gd name="T5" fmla="*/ 35 h 88"/>
                    <a:gd name="T6" fmla="*/ 73 w 87"/>
                    <a:gd name="T7" fmla="*/ 25 h 88"/>
                    <a:gd name="T8" fmla="*/ 78 w 87"/>
                    <a:gd name="T9" fmla="*/ 17 h 88"/>
                    <a:gd name="T10" fmla="*/ 68 w 87"/>
                    <a:gd name="T11" fmla="*/ 9 h 88"/>
                    <a:gd name="T12" fmla="*/ 59 w 87"/>
                    <a:gd name="T13" fmla="*/ 15 h 88"/>
                    <a:gd name="T14" fmla="*/ 51 w 87"/>
                    <a:gd name="T15" fmla="*/ 10 h 88"/>
                    <a:gd name="T16" fmla="*/ 49 w 87"/>
                    <a:gd name="T17" fmla="*/ 0 h 88"/>
                    <a:gd name="T18" fmla="*/ 36 w 87"/>
                    <a:gd name="T19" fmla="*/ 2 h 88"/>
                    <a:gd name="T20" fmla="*/ 34 w 87"/>
                    <a:gd name="T21" fmla="*/ 13 h 88"/>
                    <a:gd name="T22" fmla="*/ 25 w 87"/>
                    <a:gd name="T23" fmla="*/ 15 h 88"/>
                    <a:gd name="T24" fmla="*/ 16 w 87"/>
                    <a:gd name="T25" fmla="*/ 9 h 88"/>
                    <a:gd name="T26" fmla="*/ 9 w 87"/>
                    <a:gd name="T27" fmla="*/ 20 h 88"/>
                    <a:gd name="T28" fmla="*/ 15 w 87"/>
                    <a:gd name="T29" fmla="*/ 28 h 88"/>
                    <a:gd name="T30" fmla="*/ 10 w 87"/>
                    <a:gd name="T31" fmla="*/ 37 h 88"/>
                    <a:gd name="T32" fmla="*/ 0 w 87"/>
                    <a:gd name="T33" fmla="*/ 39 h 88"/>
                    <a:gd name="T34" fmla="*/ 2 w 87"/>
                    <a:gd name="T35" fmla="*/ 51 h 88"/>
                    <a:gd name="T36" fmla="*/ 12 w 87"/>
                    <a:gd name="T37" fmla="*/ 53 h 88"/>
                    <a:gd name="T38" fmla="*/ 14 w 87"/>
                    <a:gd name="T39" fmla="*/ 63 h 88"/>
                    <a:gd name="T40" fmla="*/ 9 w 87"/>
                    <a:gd name="T41" fmla="*/ 71 h 88"/>
                    <a:gd name="T42" fmla="*/ 19 w 87"/>
                    <a:gd name="T43" fmla="*/ 79 h 88"/>
                    <a:gd name="T44" fmla="*/ 28 w 87"/>
                    <a:gd name="T45" fmla="*/ 73 h 88"/>
                    <a:gd name="T46" fmla="*/ 36 w 87"/>
                    <a:gd name="T47" fmla="*/ 78 h 88"/>
                    <a:gd name="T48" fmla="*/ 38 w 87"/>
                    <a:gd name="T49" fmla="*/ 88 h 88"/>
                    <a:gd name="T50" fmla="*/ 51 w 87"/>
                    <a:gd name="T51" fmla="*/ 86 h 88"/>
                    <a:gd name="T52" fmla="*/ 53 w 87"/>
                    <a:gd name="T53" fmla="*/ 75 h 88"/>
                    <a:gd name="T54" fmla="*/ 62 w 87"/>
                    <a:gd name="T55" fmla="*/ 73 h 88"/>
                    <a:gd name="T56" fmla="*/ 71 w 87"/>
                    <a:gd name="T57" fmla="*/ 79 h 88"/>
                    <a:gd name="T58" fmla="*/ 78 w 87"/>
                    <a:gd name="T59" fmla="*/ 68 h 88"/>
                    <a:gd name="T60" fmla="*/ 72 w 87"/>
                    <a:gd name="T61" fmla="*/ 60 h 88"/>
                    <a:gd name="T62" fmla="*/ 78 w 87"/>
                    <a:gd name="T63" fmla="*/ 51 h 88"/>
                    <a:gd name="T64" fmla="*/ 58 w 87"/>
                    <a:gd name="T65" fmla="*/ 44 h 88"/>
                    <a:gd name="T66" fmla="*/ 29 w 87"/>
                    <a:gd name="T67" fmla="*/ 44 h 88"/>
                    <a:gd name="T68" fmla="*/ 58 w 87"/>
                    <a:gd name="T69" fmla="*/ 4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7" h="88">
                      <a:moveTo>
                        <a:pt x="85" y="51"/>
                      </a:moveTo>
                      <a:cubicBezTo>
                        <a:pt x="86" y="51"/>
                        <a:pt x="87" y="50"/>
                        <a:pt x="87" y="49"/>
                      </a:cubicBezTo>
                      <a:cubicBezTo>
                        <a:pt x="87" y="39"/>
                        <a:pt x="87" y="39"/>
                        <a:pt x="87" y="39"/>
                      </a:cubicBezTo>
                      <a:cubicBezTo>
                        <a:pt x="87" y="38"/>
                        <a:pt x="86" y="37"/>
                        <a:pt x="85" y="37"/>
                      </a:cubicBezTo>
                      <a:cubicBezTo>
                        <a:pt x="78" y="37"/>
                        <a:pt x="78" y="37"/>
                        <a:pt x="78" y="37"/>
                      </a:cubicBezTo>
                      <a:cubicBezTo>
                        <a:pt x="77" y="37"/>
                        <a:pt x="75" y="36"/>
                        <a:pt x="75" y="35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2" y="27"/>
                        <a:pt x="72" y="26"/>
                        <a:pt x="73" y="25"/>
                      </a:cubicBezTo>
                      <a:cubicBezTo>
                        <a:pt x="78" y="20"/>
                        <a:pt x="78" y="20"/>
                        <a:pt x="78" y="20"/>
                      </a:cubicBezTo>
                      <a:cubicBezTo>
                        <a:pt x="79" y="19"/>
                        <a:pt x="79" y="17"/>
                        <a:pt x="78" y="17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0" y="8"/>
                        <a:pt x="69" y="8"/>
                        <a:pt x="68" y="9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15"/>
                        <a:pt x="60" y="16"/>
                        <a:pt x="59" y="15"/>
                      </a:cubicBezTo>
                      <a:cubicBezTo>
                        <a:pt x="53" y="13"/>
                        <a:pt x="53" y="13"/>
                        <a:pt x="53" y="13"/>
                      </a:cubicBezTo>
                      <a:cubicBezTo>
                        <a:pt x="52" y="12"/>
                        <a:pt x="51" y="11"/>
                        <a:pt x="51" y="10"/>
                      </a:cubicBezTo>
                      <a:cubicBezTo>
                        <a:pt x="51" y="2"/>
                        <a:pt x="51" y="2"/>
                        <a:pt x="51" y="2"/>
                      </a:cubicBezTo>
                      <a:cubicBezTo>
                        <a:pt x="51" y="1"/>
                        <a:pt x="50" y="0"/>
                        <a:pt x="49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7" y="0"/>
                        <a:pt x="36" y="1"/>
                        <a:pt x="36" y="2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6" y="11"/>
                        <a:pt x="35" y="12"/>
                        <a:pt x="34" y="13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7" y="16"/>
                        <a:pt x="25" y="15"/>
                        <a:pt x="25" y="15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8" y="8"/>
                        <a:pt x="17" y="8"/>
                        <a:pt x="16" y="9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8" y="17"/>
                        <a:pt x="8" y="19"/>
                        <a:pt x="9" y="20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5" y="26"/>
                        <a:pt x="15" y="27"/>
                        <a:pt x="15" y="28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2" y="36"/>
                        <a:pt x="11" y="37"/>
                        <a:pt x="10" y="37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1" y="37"/>
                        <a:pt x="0" y="38"/>
                        <a:pt x="0" y="3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50"/>
                        <a:pt x="1" y="51"/>
                        <a:pt x="2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1" y="51"/>
                        <a:pt x="12" y="52"/>
                        <a:pt x="12" y="53"/>
                      </a:cubicBezTo>
                      <a:cubicBezTo>
                        <a:pt x="15" y="60"/>
                        <a:pt x="15" y="60"/>
                        <a:pt x="15" y="60"/>
                      </a:cubicBezTo>
                      <a:cubicBezTo>
                        <a:pt x="15" y="61"/>
                        <a:pt x="15" y="62"/>
                        <a:pt x="14" y="63"/>
                      </a:cubicBezTo>
                      <a:cubicBezTo>
                        <a:pt x="9" y="68"/>
                        <a:pt x="9" y="68"/>
                        <a:pt x="9" y="68"/>
                      </a:cubicBezTo>
                      <a:cubicBezTo>
                        <a:pt x="8" y="69"/>
                        <a:pt x="8" y="70"/>
                        <a:pt x="9" y="71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79"/>
                        <a:pt x="18" y="79"/>
                        <a:pt x="19" y="79"/>
                      </a:cubicBezTo>
                      <a:cubicBezTo>
                        <a:pt x="25" y="73"/>
                        <a:pt x="25" y="73"/>
                        <a:pt x="25" y="73"/>
                      </a:cubicBezTo>
                      <a:cubicBezTo>
                        <a:pt x="25" y="72"/>
                        <a:pt x="27" y="72"/>
                        <a:pt x="28" y="73"/>
                      </a:cubicBezTo>
                      <a:cubicBezTo>
                        <a:pt x="34" y="75"/>
                        <a:pt x="34" y="75"/>
                        <a:pt x="34" y="75"/>
                      </a:cubicBezTo>
                      <a:cubicBezTo>
                        <a:pt x="35" y="76"/>
                        <a:pt x="36" y="77"/>
                        <a:pt x="36" y="78"/>
                      </a:cubicBezTo>
                      <a:cubicBezTo>
                        <a:pt x="36" y="86"/>
                        <a:pt x="36" y="86"/>
                        <a:pt x="36" y="86"/>
                      </a:cubicBezTo>
                      <a:cubicBezTo>
                        <a:pt x="36" y="87"/>
                        <a:pt x="37" y="88"/>
                        <a:pt x="38" y="88"/>
                      </a:cubicBezTo>
                      <a:cubicBezTo>
                        <a:pt x="49" y="88"/>
                        <a:pt x="49" y="88"/>
                        <a:pt x="49" y="88"/>
                      </a:cubicBezTo>
                      <a:cubicBezTo>
                        <a:pt x="50" y="88"/>
                        <a:pt x="51" y="87"/>
                        <a:pt x="51" y="86"/>
                      </a:cubicBezTo>
                      <a:cubicBezTo>
                        <a:pt x="51" y="78"/>
                        <a:pt x="51" y="78"/>
                        <a:pt x="51" y="78"/>
                      </a:cubicBezTo>
                      <a:cubicBezTo>
                        <a:pt x="51" y="77"/>
                        <a:pt x="52" y="76"/>
                        <a:pt x="53" y="75"/>
                      </a:cubicBezTo>
                      <a:cubicBezTo>
                        <a:pt x="59" y="73"/>
                        <a:pt x="59" y="73"/>
                        <a:pt x="59" y="73"/>
                      </a:cubicBezTo>
                      <a:cubicBezTo>
                        <a:pt x="60" y="72"/>
                        <a:pt x="62" y="72"/>
                        <a:pt x="62" y="73"/>
                      </a:cubicBezTo>
                      <a:cubicBezTo>
                        <a:pt x="68" y="79"/>
                        <a:pt x="68" y="79"/>
                        <a:pt x="68" y="79"/>
                      </a:cubicBezTo>
                      <a:cubicBezTo>
                        <a:pt x="69" y="79"/>
                        <a:pt x="70" y="79"/>
                        <a:pt x="71" y="79"/>
                      </a:cubicBezTo>
                      <a:cubicBezTo>
                        <a:pt x="78" y="71"/>
                        <a:pt x="78" y="71"/>
                        <a:pt x="78" y="71"/>
                      </a:cubicBezTo>
                      <a:cubicBezTo>
                        <a:pt x="79" y="70"/>
                        <a:pt x="79" y="69"/>
                        <a:pt x="78" y="68"/>
                      </a:cubicBezTo>
                      <a:cubicBezTo>
                        <a:pt x="73" y="63"/>
                        <a:pt x="73" y="63"/>
                        <a:pt x="73" y="63"/>
                      </a:cubicBezTo>
                      <a:cubicBezTo>
                        <a:pt x="72" y="62"/>
                        <a:pt x="72" y="61"/>
                        <a:pt x="72" y="60"/>
                      </a:cubicBezTo>
                      <a:cubicBezTo>
                        <a:pt x="75" y="53"/>
                        <a:pt x="75" y="53"/>
                        <a:pt x="75" y="53"/>
                      </a:cubicBezTo>
                      <a:cubicBezTo>
                        <a:pt x="75" y="52"/>
                        <a:pt x="76" y="51"/>
                        <a:pt x="78" y="51"/>
                      </a:cubicBezTo>
                      <a:lnTo>
                        <a:pt x="85" y="51"/>
                      </a:lnTo>
                      <a:close/>
                      <a:moveTo>
                        <a:pt x="58" y="44"/>
                      </a:moveTo>
                      <a:cubicBezTo>
                        <a:pt x="58" y="52"/>
                        <a:pt x="52" y="59"/>
                        <a:pt x="44" y="59"/>
                      </a:cubicBezTo>
                      <a:cubicBezTo>
                        <a:pt x="35" y="59"/>
                        <a:pt x="29" y="52"/>
                        <a:pt x="29" y="44"/>
                      </a:cubicBezTo>
                      <a:cubicBezTo>
                        <a:pt x="29" y="36"/>
                        <a:pt x="35" y="29"/>
                        <a:pt x="44" y="29"/>
                      </a:cubicBezTo>
                      <a:cubicBezTo>
                        <a:pt x="52" y="29"/>
                        <a:pt x="58" y="36"/>
                        <a:pt x="58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solidFill>
                      <a:srgbClr val="0F5494"/>
                    </a:solidFill>
                  </a:endParaRPr>
                </a:p>
              </p:txBody>
            </p:sp>
          </p:grpSp>
          <p:grpSp>
            <p:nvGrpSpPr>
              <p:cNvPr id="130" name="Group 129"/>
              <p:cNvGrpSpPr/>
              <p:nvPr/>
            </p:nvGrpSpPr>
            <p:grpSpPr bwMode="gray">
              <a:xfrm rot="5400000">
                <a:off x="558599" y="2499878"/>
                <a:ext cx="342554" cy="369050"/>
                <a:chOff x="6969126" y="1104900"/>
                <a:chExt cx="287338" cy="309563"/>
              </a:xfrm>
              <a:solidFill>
                <a:srgbClr val="FF9900"/>
              </a:solidFill>
            </p:grpSpPr>
            <p:sp>
              <p:nvSpPr>
                <p:cNvPr id="163" name="Freeform 47"/>
                <p:cNvSpPr>
                  <a:spLocks noEditPoints="1"/>
                </p:cNvSpPr>
                <p:nvPr/>
              </p:nvSpPr>
              <p:spPr bwMode="gray">
                <a:xfrm>
                  <a:off x="6969126" y="1104900"/>
                  <a:ext cx="220663" cy="220662"/>
                </a:xfrm>
                <a:custGeom>
                  <a:avLst/>
                  <a:gdLst>
                    <a:gd name="T0" fmla="*/ 176 w 176"/>
                    <a:gd name="T1" fmla="*/ 99 h 176"/>
                    <a:gd name="T2" fmla="*/ 172 w 176"/>
                    <a:gd name="T3" fmla="*/ 73 h 176"/>
                    <a:gd name="T4" fmla="*/ 151 w 176"/>
                    <a:gd name="T5" fmla="*/ 70 h 176"/>
                    <a:gd name="T6" fmla="*/ 147 w 176"/>
                    <a:gd name="T7" fmla="*/ 50 h 176"/>
                    <a:gd name="T8" fmla="*/ 158 w 176"/>
                    <a:gd name="T9" fmla="*/ 33 h 176"/>
                    <a:gd name="T10" fmla="*/ 137 w 176"/>
                    <a:gd name="T11" fmla="*/ 18 h 176"/>
                    <a:gd name="T12" fmla="*/ 120 w 176"/>
                    <a:gd name="T13" fmla="*/ 31 h 176"/>
                    <a:gd name="T14" fmla="*/ 103 w 176"/>
                    <a:gd name="T15" fmla="*/ 20 h 176"/>
                    <a:gd name="T16" fmla="*/ 99 w 176"/>
                    <a:gd name="T17" fmla="*/ 0 h 176"/>
                    <a:gd name="T18" fmla="*/ 74 w 176"/>
                    <a:gd name="T19" fmla="*/ 4 h 176"/>
                    <a:gd name="T20" fmla="*/ 70 w 176"/>
                    <a:gd name="T21" fmla="*/ 25 h 176"/>
                    <a:gd name="T22" fmla="*/ 50 w 176"/>
                    <a:gd name="T23" fmla="*/ 30 h 176"/>
                    <a:gd name="T24" fmla="*/ 34 w 176"/>
                    <a:gd name="T25" fmla="*/ 18 h 176"/>
                    <a:gd name="T26" fmla="*/ 19 w 176"/>
                    <a:gd name="T27" fmla="*/ 39 h 176"/>
                    <a:gd name="T28" fmla="*/ 31 w 176"/>
                    <a:gd name="T29" fmla="*/ 57 h 176"/>
                    <a:gd name="T30" fmla="*/ 20 w 176"/>
                    <a:gd name="T31" fmla="*/ 73 h 176"/>
                    <a:gd name="T32" fmla="*/ 0 w 176"/>
                    <a:gd name="T33" fmla="*/ 77 h 176"/>
                    <a:gd name="T34" fmla="*/ 4 w 176"/>
                    <a:gd name="T35" fmla="*/ 103 h 176"/>
                    <a:gd name="T36" fmla="*/ 25 w 176"/>
                    <a:gd name="T37" fmla="*/ 106 h 176"/>
                    <a:gd name="T38" fmla="*/ 30 w 176"/>
                    <a:gd name="T39" fmla="*/ 126 h 176"/>
                    <a:gd name="T40" fmla="*/ 19 w 176"/>
                    <a:gd name="T41" fmla="*/ 142 h 176"/>
                    <a:gd name="T42" fmla="*/ 39 w 176"/>
                    <a:gd name="T43" fmla="*/ 157 h 176"/>
                    <a:gd name="T44" fmla="*/ 57 w 176"/>
                    <a:gd name="T45" fmla="*/ 145 h 176"/>
                    <a:gd name="T46" fmla="*/ 73 w 176"/>
                    <a:gd name="T47" fmla="*/ 156 h 176"/>
                    <a:gd name="T48" fmla="*/ 77 w 176"/>
                    <a:gd name="T49" fmla="*/ 176 h 176"/>
                    <a:gd name="T50" fmla="*/ 103 w 176"/>
                    <a:gd name="T51" fmla="*/ 172 h 176"/>
                    <a:gd name="T52" fmla="*/ 107 w 176"/>
                    <a:gd name="T53" fmla="*/ 151 h 176"/>
                    <a:gd name="T54" fmla="*/ 126 w 176"/>
                    <a:gd name="T55" fmla="*/ 146 h 176"/>
                    <a:gd name="T56" fmla="*/ 143 w 176"/>
                    <a:gd name="T57" fmla="*/ 157 h 176"/>
                    <a:gd name="T58" fmla="*/ 158 w 176"/>
                    <a:gd name="T59" fmla="*/ 137 h 176"/>
                    <a:gd name="T60" fmla="*/ 146 w 176"/>
                    <a:gd name="T61" fmla="*/ 119 h 176"/>
                    <a:gd name="T62" fmla="*/ 156 w 176"/>
                    <a:gd name="T63" fmla="*/ 103 h 176"/>
                    <a:gd name="T64" fmla="*/ 88 w 176"/>
                    <a:gd name="T65" fmla="*/ 126 h 176"/>
                    <a:gd name="T66" fmla="*/ 88 w 176"/>
                    <a:gd name="T67" fmla="*/ 50 h 176"/>
                    <a:gd name="T68" fmla="*/ 88 w 176"/>
                    <a:gd name="T69" fmla="*/ 126 h 1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76" h="176">
                      <a:moveTo>
                        <a:pt x="172" y="103"/>
                      </a:moveTo>
                      <a:cubicBezTo>
                        <a:pt x="174" y="103"/>
                        <a:pt x="176" y="101"/>
                        <a:pt x="176" y="99"/>
                      </a:cubicBezTo>
                      <a:cubicBezTo>
                        <a:pt x="176" y="77"/>
                        <a:pt x="176" y="77"/>
                        <a:pt x="176" y="77"/>
                      </a:cubicBezTo>
                      <a:cubicBezTo>
                        <a:pt x="176" y="75"/>
                        <a:pt x="174" y="73"/>
                        <a:pt x="172" y="73"/>
                      </a:cubicBezTo>
                      <a:cubicBezTo>
                        <a:pt x="156" y="73"/>
                        <a:pt x="156" y="73"/>
                        <a:pt x="156" y="73"/>
                      </a:cubicBezTo>
                      <a:cubicBezTo>
                        <a:pt x="154" y="73"/>
                        <a:pt x="152" y="72"/>
                        <a:pt x="151" y="70"/>
                      </a:cubicBezTo>
                      <a:cubicBezTo>
                        <a:pt x="146" y="57"/>
                        <a:pt x="146" y="57"/>
                        <a:pt x="146" y="57"/>
                      </a:cubicBezTo>
                      <a:cubicBezTo>
                        <a:pt x="145" y="55"/>
                        <a:pt x="145" y="52"/>
                        <a:pt x="147" y="50"/>
                      </a:cubicBezTo>
                      <a:cubicBezTo>
                        <a:pt x="158" y="39"/>
                        <a:pt x="158" y="39"/>
                        <a:pt x="158" y="39"/>
                      </a:cubicBezTo>
                      <a:cubicBezTo>
                        <a:pt x="159" y="38"/>
                        <a:pt x="159" y="35"/>
                        <a:pt x="158" y="33"/>
                      </a:cubicBezTo>
                      <a:cubicBezTo>
                        <a:pt x="143" y="18"/>
                        <a:pt x="143" y="18"/>
                        <a:pt x="143" y="18"/>
                      </a:cubicBezTo>
                      <a:cubicBezTo>
                        <a:pt x="141" y="17"/>
                        <a:pt x="139" y="17"/>
                        <a:pt x="137" y="18"/>
                      </a:cubicBezTo>
                      <a:cubicBezTo>
                        <a:pt x="126" y="30"/>
                        <a:pt x="126" y="30"/>
                        <a:pt x="126" y="30"/>
                      </a:cubicBezTo>
                      <a:cubicBezTo>
                        <a:pt x="124" y="31"/>
                        <a:pt x="121" y="32"/>
                        <a:pt x="120" y="31"/>
                      </a:cubicBezTo>
                      <a:cubicBezTo>
                        <a:pt x="107" y="25"/>
                        <a:pt x="107" y="25"/>
                        <a:pt x="107" y="25"/>
                      </a:cubicBezTo>
                      <a:cubicBezTo>
                        <a:pt x="104" y="24"/>
                        <a:pt x="103" y="22"/>
                        <a:pt x="103" y="20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3" y="2"/>
                        <a:pt x="101" y="0"/>
                        <a:pt x="99" y="0"/>
                      </a:cubicBezTo>
                      <a:cubicBezTo>
                        <a:pt x="78" y="0"/>
                        <a:pt x="78" y="0"/>
                        <a:pt x="78" y="0"/>
                      </a:cubicBezTo>
                      <a:cubicBezTo>
                        <a:pt x="75" y="0"/>
                        <a:pt x="74" y="2"/>
                        <a:pt x="74" y="4"/>
                      </a:cubicBezTo>
                      <a:cubicBezTo>
                        <a:pt x="74" y="20"/>
                        <a:pt x="74" y="20"/>
                        <a:pt x="74" y="20"/>
                      </a:cubicBezTo>
                      <a:cubicBezTo>
                        <a:pt x="74" y="22"/>
                        <a:pt x="72" y="24"/>
                        <a:pt x="70" y="25"/>
                      </a:cubicBezTo>
                      <a:cubicBezTo>
                        <a:pt x="57" y="31"/>
                        <a:pt x="57" y="31"/>
                        <a:pt x="57" y="31"/>
                      </a:cubicBezTo>
                      <a:cubicBezTo>
                        <a:pt x="55" y="32"/>
                        <a:pt x="52" y="31"/>
                        <a:pt x="50" y="30"/>
                      </a:cubicBezTo>
                      <a:cubicBezTo>
                        <a:pt x="39" y="18"/>
                        <a:pt x="39" y="18"/>
                        <a:pt x="39" y="18"/>
                      </a:cubicBezTo>
                      <a:cubicBezTo>
                        <a:pt x="38" y="17"/>
                        <a:pt x="35" y="17"/>
                        <a:pt x="34" y="18"/>
                      </a:cubicBezTo>
                      <a:cubicBezTo>
                        <a:pt x="19" y="33"/>
                        <a:pt x="19" y="33"/>
                        <a:pt x="19" y="33"/>
                      </a:cubicBezTo>
                      <a:cubicBezTo>
                        <a:pt x="17" y="35"/>
                        <a:pt x="17" y="38"/>
                        <a:pt x="19" y="39"/>
                      </a:cubicBezTo>
                      <a:cubicBezTo>
                        <a:pt x="30" y="50"/>
                        <a:pt x="30" y="50"/>
                        <a:pt x="30" y="50"/>
                      </a:cubicBezTo>
                      <a:cubicBezTo>
                        <a:pt x="31" y="52"/>
                        <a:pt x="32" y="55"/>
                        <a:pt x="31" y="57"/>
                      </a:cubicBezTo>
                      <a:cubicBezTo>
                        <a:pt x="25" y="70"/>
                        <a:pt x="25" y="70"/>
                        <a:pt x="25" y="70"/>
                      </a:cubicBezTo>
                      <a:cubicBezTo>
                        <a:pt x="25" y="72"/>
                        <a:pt x="22" y="73"/>
                        <a:pt x="20" y="73"/>
                      </a:cubicBezTo>
                      <a:cubicBezTo>
                        <a:pt x="4" y="73"/>
                        <a:pt x="4" y="73"/>
                        <a:pt x="4" y="73"/>
                      </a:cubicBezTo>
                      <a:cubicBezTo>
                        <a:pt x="2" y="73"/>
                        <a:pt x="0" y="75"/>
                        <a:pt x="0" y="77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0" y="101"/>
                        <a:pt x="2" y="103"/>
                        <a:pt x="4" y="103"/>
                      </a:cubicBezTo>
                      <a:cubicBezTo>
                        <a:pt x="20" y="103"/>
                        <a:pt x="20" y="103"/>
                        <a:pt x="20" y="103"/>
                      </a:cubicBezTo>
                      <a:cubicBezTo>
                        <a:pt x="22" y="103"/>
                        <a:pt x="25" y="104"/>
                        <a:pt x="25" y="106"/>
                      </a:cubicBezTo>
                      <a:cubicBezTo>
                        <a:pt x="31" y="119"/>
                        <a:pt x="31" y="119"/>
                        <a:pt x="31" y="119"/>
                      </a:cubicBezTo>
                      <a:cubicBezTo>
                        <a:pt x="32" y="121"/>
                        <a:pt x="31" y="124"/>
                        <a:pt x="30" y="126"/>
                      </a:cubicBezTo>
                      <a:cubicBezTo>
                        <a:pt x="19" y="137"/>
                        <a:pt x="19" y="137"/>
                        <a:pt x="19" y="137"/>
                      </a:cubicBezTo>
                      <a:cubicBezTo>
                        <a:pt x="17" y="138"/>
                        <a:pt x="17" y="141"/>
                        <a:pt x="19" y="142"/>
                      </a:cubicBezTo>
                      <a:cubicBezTo>
                        <a:pt x="34" y="157"/>
                        <a:pt x="34" y="157"/>
                        <a:pt x="34" y="157"/>
                      </a:cubicBezTo>
                      <a:cubicBezTo>
                        <a:pt x="35" y="159"/>
                        <a:pt x="38" y="159"/>
                        <a:pt x="39" y="157"/>
                      </a:cubicBezTo>
                      <a:cubicBezTo>
                        <a:pt x="50" y="146"/>
                        <a:pt x="50" y="146"/>
                        <a:pt x="50" y="146"/>
                      </a:cubicBezTo>
                      <a:cubicBezTo>
                        <a:pt x="52" y="145"/>
                        <a:pt x="55" y="144"/>
                        <a:pt x="57" y="145"/>
                      </a:cubicBezTo>
                      <a:cubicBezTo>
                        <a:pt x="70" y="151"/>
                        <a:pt x="70" y="151"/>
                        <a:pt x="70" y="151"/>
                      </a:cubicBezTo>
                      <a:cubicBezTo>
                        <a:pt x="72" y="152"/>
                        <a:pt x="73" y="154"/>
                        <a:pt x="73" y="156"/>
                      </a:cubicBezTo>
                      <a:cubicBezTo>
                        <a:pt x="73" y="172"/>
                        <a:pt x="73" y="172"/>
                        <a:pt x="73" y="172"/>
                      </a:cubicBezTo>
                      <a:cubicBezTo>
                        <a:pt x="73" y="174"/>
                        <a:pt x="75" y="176"/>
                        <a:pt x="77" y="176"/>
                      </a:cubicBezTo>
                      <a:cubicBezTo>
                        <a:pt x="99" y="176"/>
                        <a:pt x="99" y="176"/>
                        <a:pt x="99" y="176"/>
                      </a:cubicBezTo>
                      <a:cubicBezTo>
                        <a:pt x="101" y="176"/>
                        <a:pt x="103" y="174"/>
                        <a:pt x="103" y="172"/>
                      </a:cubicBezTo>
                      <a:cubicBezTo>
                        <a:pt x="103" y="156"/>
                        <a:pt x="103" y="156"/>
                        <a:pt x="103" y="156"/>
                      </a:cubicBezTo>
                      <a:cubicBezTo>
                        <a:pt x="103" y="154"/>
                        <a:pt x="104" y="152"/>
                        <a:pt x="107" y="151"/>
                      </a:cubicBezTo>
                      <a:cubicBezTo>
                        <a:pt x="120" y="145"/>
                        <a:pt x="120" y="145"/>
                        <a:pt x="120" y="145"/>
                      </a:cubicBezTo>
                      <a:cubicBezTo>
                        <a:pt x="121" y="144"/>
                        <a:pt x="124" y="145"/>
                        <a:pt x="126" y="146"/>
                      </a:cubicBezTo>
                      <a:cubicBezTo>
                        <a:pt x="137" y="157"/>
                        <a:pt x="137" y="157"/>
                        <a:pt x="137" y="157"/>
                      </a:cubicBezTo>
                      <a:cubicBezTo>
                        <a:pt x="139" y="159"/>
                        <a:pt x="141" y="159"/>
                        <a:pt x="143" y="157"/>
                      </a:cubicBezTo>
                      <a:cubicBezTo>
                        <a:pt x="158" y="142"/>
                        <a:pt x="158" y="142"/>
                        <a:pt x="158" y="142"/>
                      </a:cubicBezTo>
                      <a:cubicBezTo>
                        <a:pt x="159" y="141"/>
                        <a:pt x="159" y="138"/>
                        <a:pt x="158" y="137"/>
                      </a:cubicBezTo>
                      <a:cubicBezTo>
                        <a:pt x="147" y="126"/>
                        <a:pt x="147" y="126"/>
                        <a:pt x="147" y="126"/>
                      </a:cubicBezTo>
                      <a:cubicBezTo>
                        <a:pt x="145" y="124"/>
                        <a:pt x="145" y="121"/>
                        <a:pt x="146" y="119"/>
                      </a:cubicBezTo>
                      <a:cubicBezTo>
                        <a:pt x="151" y="106"/>
                        <a:pt x="151" y="106"/>
                        <a:pt x="151" y="106"/>
                      </a:cubicBezTo>
                      <a:cubicBezTo>
                        <a:pt x="152" y="104"/>
                        <a:pt x="154" y="103"/>
                        <a:pt x="156" y="103"/>
                      </a:cubicBezTo>
                      <a:lnTo>
                        <a:pt x="172" y="103"/>
                      </a:lnTo>
                      <a:close/>
                      <a:moveTo>
                        <a:pt x="88" y="126"/>
                      </a:moveTo>
                      <a:cubicBezTo>
                        <a:pt x="67" y="126"/>
                        <a:pt x="50" y="109"/>
                        <a:pt x="50" y="88"/>
                      </a:cubicBezTo>
                      <a:cubicBezTo>
                        <a:pt x="50" y="67"/>
                        <a:pt x="67" y="50"/>
                        <a:pt x="88" y="50"/>
                      </a:cubicBezTo>
                      <a:cubicBezTo>
                        <a:pt x="109" y="50"/>
                        <a:pt x="126" y="67"/>
                        <a:pt x="126" y="88"/>
                      </a:cubicBezTo>
                      <a:cubicBezTo>
                        <a:pt x="126" y="109"/>
                        <a:pt x="109" y="126"/>
                        <a:pt x="88" y="1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solidFill>
                      <a:srgbClr val="0F5494"/>
                    </a:solidFill>
                  </a:endParaRPr>
                </a:p>
              </p:txBody>
            </p:sp>
            <p:sp>
              <p:nvSpPr>
                <p:cNvPr id="164" name="Freeform 48"/>
                <p:cNvSpPr>
                  <a:spLocks noEditPoints="1"/>
                </p:cNvSpPr>
                <p:nvPr/>
              </p:nvSpPr>
              <p:spPr bwMode="gray">
                <a:xfrm>
                  <a:off x="7146926" y="1303338"/>
                  <a:ext cx="109538" cy="111125"/>
                </a:xfrm>
                <a:custGeom>
                  <a:avLst/>
                  <a:gdLst>
                    <a:gd name="T0" fmla="*/ 87 w 87"/>
                    <a:gd name="T1" fmla="*/ 49 h 88"/>
                    <a:gd name="T2" fmla="*/ 85 w 87"/>
                    <a:gd name="T3" fmla="*/ 37 h 88"/>
                    <a:gd name="T4" fmla="*/ 75 w 87"/>
                    <a:gd name="T5" fmla="*/ 35 h 88"/>
                    <a:gd name="T6" fmla="*/ 73 w 87"/>
                    <a:gd name="T7" fmla="*/ 25 h 88"/>
                    <a:gd name="T8" fmla="*/ 78 w 87"/>
                    <a:gd name="T9" fmla="*/ 17 h 88"/>
                    <a:gd name="T10" fmla="*/ 68 w 87"/>
                    <a:gd name="T11" fmla="*/ 9 h 88"/>
                    <a:gd name="T12" fmla="*/ 59 w 87"/>
                    <a:gd name="T13" fmla="*/ 15 h 88"/>
                    <a:gd name="T14" fmla="*/ 51 w 87"/>
                    <a:gd name="T15" fmla="*/ 10 h 88"/>
                    <a:gd name="T16" fmla="*/ 49 w 87"/>
                    <a:gd name="T17" fmla="*/ 0 h 88"/>
                    <a:gd name="T18" fmla="*/ 36 w 87"/>
                    <a:gd name="T19" fmla="*/ 2 h 88"/>
                    <a:gd name="T20" fmla="*/ 34 w 87"/>
                    <a:gd name="T21" fmla="*/ 13 h 88"/>
                    <a:gd name="T22" fmla="*/ 25 w 87"/>
                    <a:gd name="T23" fmla="*/ 15 h 88"/>
                    <a:gd name="T24" fmla="*/ 16 w 87"/>
                    <a:gd name="T25" fmla="*/ 9 h 88"/>
                    <a:gd name="T26" fmla="*/ 9 w 87"/>
                    <a:gd name="T27" fmla="*/ 20 h 88"/>
                    <a:gd name="T28" fmla="*/ 15 w 87"/>
                    <a:gd name="T29" fmla="*/ 28 h 88"/>
                    <a:gd name="T30" fmla="*/ 10 w 87"/>
                    <a:gd name="T31" fmla="*/ 37 h 88"/>
                    <a:gd name="T32" fmla="*/ 0 w 87"/>
                    <a:gd name="T33" fmla="*/ 39 h 88"/>
                    <a:gd name="T34" fmla="*/ 2 w 87"/>
                    <a:gd name="T35" fmla="*/ 51 h 88"/>
                    <a:gd name="T36" fmla="*/ 12 w 87"/>
                    <a:gd name="T37" fmla="*/ 53 h 88"/>
                    <a:gd name="T38" fmla="*/ 14 w 87"/>
                    <a:gd name="T39" fmla="*/ 63 h 88"/>
                    <a:gd name="T40" fmla="*/ 9 w 87"/>
                    <a:gd name="T41" fmla="*/ 71 h 88"/>
                    <a:gd name="T42" fmla="*/ 19 w 87"/>
                    <a:gd name="T43" fmla="*/ 79 h 88"/>
                    <a:gd name="T44" fmla="*/ 28 w 87"/>
                    <a:gd name="T45" fmla="*/ 73 h 88"/>
                    <a:gd name="T46" fmla="*/ 36 w 87"/>
                    <a:gd name="T47" fmla="*/ 78 h 88"/>
                    <a:gd name="T48" fmla="*/ 38 w 87"/>
                    <a:gd name="T49" fmla="*/ 88 h 88"/>
                    <a:gd name="T50" fmla="*/ 51 w 87"/>
                    <a:gd name="T51" fmla="*/ 86 h 88"/>
                    <a:gd name="T52" fmla="*/ 53 w 87"/>
                    <a:gd name="T53" fmla="*/ 75 h 88"/>
                    <a:gd name="T54" fmla="*/ 62 w 87"/>
                    <a:gd name="T55" fmla="*/ 73 h 88"/>
                    <a:gd name="T56" fmla="*/ 71 w 87"/>
                    <a:gd name="T57" fmla="*/ 79 h 88"/>
                    <a:gd name="T58" fmla="*/ 78 w 87"/>
                    <a:gd name="T59" fmla="*/ 68 h 88"/>
                    <a:gd name="T60" fmla="*/ 72 w 87"/>
                    <a:gd name="T61" fmla="*/ 60 h 88"/>
                    <a:gd name="T62" fmla="*/ 78 w 87"/>
                    <a:gd name="T63" fmla="*/ 51 h 88"/>
                    <a:gd name="T64" fmla="*/ 58 w 87"/>
                    <a:gd name="T65" fmla="*/ 44 h 88"/>
                    <a:gd name="T66" fmla="*/ 29 w 87"/>
                    <a:gd name="T67" fmla="*/ 44 h 88"/>
                    <a:gd name="T68" fmla="*/ 58 w 87"/>
                    <a:gd name="T69" fmla="*/ 44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87" h="88">
                      <a:moveTo>
                        <a:pt x="85" y="51"/>
                      </a:moveTo>
                      <a:cubicBezTo>
                        <a:pt x="86" y="51"/>
                        <a:pt x="87" y="50"/>
                        <a:pt x="87" y="49"/>
                      </a:cubicBezTo>
                      <a:cubicBezTo>
                        <a:pt x="87" y="39"/>
                        <a:pt x="87" y="39"/>
                        <a:pt x="87" y="39"/>
                      </a:cubicBezTo>
                      <a:cubicBezTo>
                        <a:pt x="87" y="38"/>
                        <a:pt x="86" y="37"/>
                        <a:pt x="85" y="37"/>
                      </a:cubicBezTo>
                      <a:cubicBezTo>
                        <a:pt x="78" y="37"/>
                        <a:pt x="78" y="37"/>
                        <a:pt x="78" y="37"/>
                      </a:cubicBezTo>
                      <a:cubicBezTo>
                        <a:pt x="77" y="37"/>
                        <a:pt x="75" y="36"/>
                        <a:pt x="75" y="35"/>
                      </a:cubicBezTo>
                      <a:cubicBezTo>
                        <a:pt x="72" y="28"/>
                        <a:pt x="72" y="28"/>
                        <a:pt x="72" y="28"/>
                      </a:cubicBezTo>
                      <a:cubicBezTo>
                        <a:pt x="72" y="27"/>
                        <a:pt x="72" y="26"/>
                        <a:pt x="73" y="25"/>
                      </a:cubicBezTo>
                      <a:cubicBezTo>
                        <a:pt x="78" y="20"/>
                        <a:pt x="78" y="20"/>
                        <a:pt x="78" y="20"/>
                      </a:cubicBezTo>
                      <a:cubicBezTo>
                        <a:pt x="79" y="19"/>
                        <a:pt x="79" y="17"/>
                        <a:pt x="78" y="17"/>
                      </a:cubicBezTo>
                      <a:cubicBezTo>
                        <a:pt x="71" y="9"/>
                        <a:pt x="71" y="9"/>
                        <a:pt x="71" y="9"/>
                      </a:cubicBezTo>
                      <a:cubicBezTo>
                        <a:pt x="70" y="8"/>
                        <a:pt x="69" y="8"/>
                        <a:pt x="68" y="9"/>
                      </a:cubicBezTo>
                      <a:cubicBezTo>
                        <a:pt x="62" y="15"/>
                        <a:pt x="62" y="15"/>
                        <a:pt x="62" y="15"/>
                      </a:cubicBezTo>
                      <a:cubicBezTo>
                        <a:pt x="62" y="15"/>
                        <a:pt x="60" y="16"/>
                        <a:pt x="59" y="15"/>
                      </a:cubicBezTo>
                      <a:cubicBezTo>
                        <a:pt x="53" y="13"/>
                        <a:pt x="53" y="13"/>
                        <a:pt x="53" y="13"/>
                      </a:cubicBezTo>
                      <a:cubicBezTo>
                        <a:pt x="52" y="12"/>
                        <a:pt x="51" y="11"/>
                        <a:pt x="51" y="10"/>
                      </a:cubicBezTo>
                      <a:cubicBezTo>
                        <a:pt x="51" y="2"/>
                        <a:pt x="51" y="2"/>
                        <a:pt x="51" y="2"/>
                      </a:cubicBezTo>
                      <a:cubicBezTo>
                        <a:pt x="51" y="1"/>
                        <a:pt x="50" y="0"/>
                        <a:pt x="49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7" y="0"/>
                        <a:pt x="36" y="1"/>
                        <a:pt x="36" y="2"/>
                      </a:cubicBezTo>
                      <a:cubicBezTo>
                        <a:pt x="36" y="10"/>
                        <a:pt x="36" y="10"/>
                        <a:pt x="36" y="10"/>
                      </a:cubicBezTo>
                      <a:cubicBezTo>
                        <a:pt x="36" y="11"/>
                        <a:pt x="35" y="12"/>
                        <a:pt x="34" y="13"/>
                      </a:cubicBezTo>
                      <a:cubicBezTo>
                        <a:pt x="28" y="15"/>
                        <a:pt x="28" y="15"/>
                        <a:pt x="28" y="15"/>
                      </a:cubicBezTo>
                      <a:cubicBezTo>
                        <a:pt x="27" y="16"/>
                        <a:pt x="25" y="15"/>
                        <a:pt x="25" y="15"/>
                      </a:cubicBezTo>
                      <a:cubicBezTo>
                        <a:pt x="19" y="9"/>
                        <a:pt x="19" y="9"/>
                        <a:pt x="19" y="9"/>
                      </a:cubicBezTo>
                      <a:cubicBezTo>
                        <a:pt x="18" y="8"/>
                        <a:pt x="17" y="8"/>
                        <a:pt x="16" y="9"/>
                      </a:cubicBezTo>
                      <a:cubicBezTo>
                        <a:pt x="9" y="17"/>
                        <a:pt x="9" y="17"/>
                        <a:pt x="9" y="17"/>
                      </a:cubicBezTo>
                      <a:cubicBezTo>
                        <a:pt x="8" y="17"/>
                        <a:pt x="8" y="19"/>
                        <a:pt x="9" y="20"/>
                      </a:cubicBezTo>
                      <a:cubicBezTo>
                        <a:pt x="14" y="25"/>
                        <a:pt x="14" y="25"/>
                        <a:pt x="14" y="25"/>
                      </a:cubicBezTo>
                      <a:cubicBezTo>
                        <a:pt x="15" y="26"/>
                        <a:pt x="15" y="27"/>
                        <a:pt x="15" y="28"/>
                      </a:cubicBezTo>
                      <a:cubicBezTo>
                        <a:pt x="12" y="35"/>
                        <a:pt x="12" y="35"/>
                        <a:pt x="12" y="35"/>
                      </a:cubicBezTo>
                      <a:cubicBezTo>
                        <a:pt x="12" y="36"/>
                        <a:pt x="11" y="37"/>
                        <a:pt x="10" y="37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1" y="37"/>
                        <a:pt x="0" y="38"/>
                        <a:pt x="0" y="39"/>
                      </a:cubicBezTo>
                      <a:cubicBezTo>
                        <a:pt x="0" y="49"/>
                        <a:pt x="0" y="49"/>
                        <a:pt x="0" y="49"/>
                      </a:cubicBezTo>
                      <a:cubicBezTo>
                        <a:pt x="0" y="50"/>
                        <a:pt x="1" y="51"/>
                        <a:pt x="2" y="51"/>
                      </a:cubicBezTo>
                      <a:cubicBezTo>
                        <a:pt x="10" y="51"/>
                        <a:pt x="10" y="51"/>
                        <a:pt x="10" y="51"/>
                      </a:cubicBezTo>
                      <a:cubicBezTo>
                        <a:pt x="11" y="51"/>
                        <a:pt x="12" y="52"/>
                        <a:pt x="12" y="53"/>
                      </a:cubicBezTo>
                      <a:cubicBezTo>
                        <a:pt x="15" y="60"/>
                        <a:pt x="15" y="60"/>
                        <a:pt x="15" y="60"/>
                      </a:cubicBezTo>
                      <a:cubicBezTo>
                        <a:pt x="15" y="61"/>
                        <a:pt x="15" y="62"/>
                        <a:pt x="14" y="63"/>
                      </a:cubicBezTo>
                      <a:cubicBezTo>
                        <a:pt x="9" y="68"/>
                        <a:pt x="9" y="68"/>
                        <a:pt x="9" y="68"/>
                      </a:cubicBezTo>
                      <a:cubicBezTo>
                        <a:pt x="8" y="69"/>
                        <a:pt x="8" y="70"/>
                        <a:pt x="9" y="71"/>
                      </a:cubicBezTo>
                      <a:cubicBezTo>
                        <a:pt x="16" y="79"/>
                        <a:pt x="16" y="79"/>
                        <a:pt x="16" y="79"/>
                      </a:cubicBezTo>
                      <a:cubicBezTo>
                        <a:pt x="17" y="79"/>
                        <a:pt x="18" y="79"/>
                        <a:pt x="19" y="79"/>
                      </a:cubicBezTo>
                      <a:cubicBezTo>
                        <a:pt x="25" y="73"/>
                        <a:pt x="25" y="73"/>
                        <a:pt x="25" y="73"/>
                      </a:cubicBezTo>
                      <a:cubicBezTo>
                        <a:pt x="25" y="72"/>
                        <a:pt x="27" y="72"/>
                        <a:pt x="28" y="73"/>
                      </a:cubicBezTo>
                      <a:cubicBezTo>
                        <a:pt x="34" y="75"/>
                        <a:pt x="34" y="75"/>
                        <a:pt x="34" y="75"/>
                      </a:cubicBezTo>
                      <a:cubicBezTo>
                        <a:pt x="35" y="76"/>
                        <a:pt x="36" y="77"/>
                        <a:pt x="36" y="78"/>
                      </a:cubicBezTo>
                      <a:cubicBezTo>
                        <a:pt x="36" y="86"/>
                        <a:pt x="36" y="86"/>
                        <a:pt x="36" y="86"/>
                      </a:cubicBezTo>
                      <a:cubicBezTo>
                        <a:pt x="36" y="87"/>
                        <a:pt x="37" y="88"/>
                        <a:pt x="38" y="88"/>
                      </a:cubicBezTo>
                      <a:cubicBezTo>
                        <a:pt x="49" y="88"/>
                        <a:pt x="49" y="88"/>
                        <a:pt x="49" y="88"/>
                      </a:cubicBezTo>
                      <a:cubicBezTo>
                        <a:pt x="50" y="88"/>
                        <a:pt x="51" y="87"/>
                        <a:pt x="51" y="86"/>
                      </a:cubicBezTo>
                      <a:cubicBezTo>
                        <a:pt x="51" y="78"/>
                        <a:pt x="51" y="78"/>
                        <a:pt x="51" y="78"/>
                      </a:cubicBezTo>
                      <a:cubicBezTo>
                        <a:pt x="51" y="77"/>
                        <a:pt x="52" y="76"/>
                        <a:pt x="53" y="75"/>
                      </a:cubicBezTo>
                      <a:cubicBezTo>
                        <a:pt x="59" y="73"/>
                        <a:pt x="59" y="73"/>
                        <a:pt x="59" y="73"/>
                      </a:cubicBezTo>
                      <a:cubicBezTo>
                        <a:pt x="60" y="72"/>
                        <a:pt x="62" y="72"/>
                        <a:pt x="62" y="73"/>
                      </a:cubicBezTo>
                      <a:cubicBezTo>
                        <a:pt x="68" y="79"/>
                        <a:pt x="68" y="79"/>
                        <a:pt x="68" y="79"/>
                      </a:cubicBezTo>
                      <a:cubicBezTo>
                        <a:pt x="69" y="79"/>
                        <a:pt x="70" y="79"/>
                        <a:pt x="71" y="79"/>
                      </a:cubicBezTo>
                      <a:cubicBezTo>
                        <a:pt x="78" y="71"/>
                        <a:pt x="78" y="71"/>
                        <a:pt x="78" y="71"/>
                      </a:cubicBezTo>
                      <a:cubicBezTo>
                        <a:pt x="79" y="70"/>
                        <a:pt x="79" y="69"/>
                        <a:pt x="78" y="68"/>
                      </a:cubicBezTo>
                      <a:cubicBezTo>
                        <a:pt x="73" y="63"/>
                        <a:pt x="73" y="63"/>
                        <a:pt x="73" y="63"/>
                      </a:cubicBezTo>
                      <a:cubicBezTo>
                        <a:pt x="72" y="62"/>
                        <a:pt x="72" y="61"/>
                        <a:pt x="72" y="60"/>
                      </a:cubicBezTo>
                      <a:cubicBezTo>
                        <a:pt x="75" y="53"/>
                        <a:pt x="75" y="53"/>
                        <a:pt x="75" y="53"/>
                      </a:cubicBezTo>
                      <a:cubicBezTo>
                        <a:pt x="75" y="52"/>
                        <a:pt x="76" y="51"/>
                        <a:pt x="78" y="51"/>
                      </a:cubicBezTo>
                      <a:lnTo>
                        <a:pt x="85" y="51"/>
                      </a:lnTo>
                      <a:close/>
                      <a:moveTo>
                        <a:pt x="58" y="44"/>
                      </a:moveTo>
                      <a:cubicBezTo>
                        <a:pt x="58" y="52"/>
                        <a:pt x="52" y="59"/>
                        <a:pt x="44" y="59"/>
                      </a:cubicBezTo>
                      <a:cubicBezTo>
                        <a:pt x="35" y="59"/>
                        <a:pt x="29" y="52"/>
                        <a:pt x="29" y="44"/>
                      </a:cubicBezTo>
                      <a:cubicBezTo>
                        <a:pt x="29" y="36"/>
                        <a:pt x="35" y="29"/>
                        <a:pt x="44" y="29"/>
                      </a:cubicBezTo>
                      <a:cubicBezTo>
                        <a:pt x="52" y="29"/>
                        <a:pt x="58" y="36"/>
                        <a:pt x="58" y="4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200">
                    <a:solidFill>
                      <a:srgbClr val="0F5494"/>
                    </a:solidFill>
                  </a:endParaRPr>
                </a:p>
              </p:txBody>
            </p:sp>
          </p:grpSp>
          <p:sp>
            <p:nvSpPr>
              <p:cNvPr id="131" name="Freeform 6"/>
              <p:cNvSpPr>
                <a:spLocks/>
              </p:cNvSpPr>
              <p:nvPr/>
            </p:nvSpPr>
            <p:spPr bwMode="gray">
              <a:xfrm rot="2551333">
                <a:off x="210865" y="2504499"/>
                <a:ext cx="574654" cy="396629"/>
              </a:xfrm>
              <a:custGeom>
                <a:avLst/>
                <a:gdLst>
                  <a:gd name="T0" fmla="*/ 179 w 202"/>
                  <a:gd name="T1" fmla="*/ 121 h 162"/>
                  <a:gd name="T2" fmla="*/ 131 w 202"/>
                  <a:gd name="T3" fmla="*/ 136 h 162"/>
                  <a:gd name="T4" fmla="*/ 124 w 202"/>
                  <a:gd name="T5" fmla="*/ 135 h 162"/>
                  <a:gd name="T6" fmla="*/ 121 w 202"/>
                  <a:gd name="T7" fmla="*/ 135 h 162"/>
                  <a:gd name="T8" fmla="*/ 116 w 202"/>
                  <a:gd name="T9" fmla="*/ 134 h 162"/>
                  <a:gd name="T10" fmla="*/ 113 w 202"/>
                  <a:gd name="T11" fmla="*/ 134 h 162"/>
                  <a:gd name="T12" fmla="*/ 108 w 202"/>
                  <a:gd name="T13" fmla="*/ 132 h 162"/>
                  <a:gd name="T14" fmla="*/ 105 w 202"/>
                  <a:gd name="T15" fmla="*/ 131 h 162"/>
                  <a:gd name="T16" fmla="*/ 100 w 202"/>
                  <a:gd name="T17" fmla="*/ 129 h 162"/>
                  <a:gd name="T18" fmla="*/ 98 w 202"/>
                  <a:gd name="T19" fmla="*/ 129 h 162"/>
                  <a:gd name="T20" fmla="*/ 92 w 202"/>
                  <a:gd name="T21" fmla="*/ 126 h 162"/>
                  <a:gd name="T22" fmla="*/ 92 w 202"/>
                  <a:gd name="T23" fmla="*/ 126 h 162"/>
                  <a:gd name="T24" fmla="*/ 73 w 202"/>
                  <a:gd name="T25" fmla="*/ 111 h 162"/>
                  <a:gd name="T26" fmla="*/ 73 w 202"/>
                  <a:gd name="T27" fmla="*/ 111 h 162"/>
                  <a:gd name="T28" fmla="*/ 68 w 202"/>
                  <a:gd name="T29" fmla="*/ 106 h 162"/>
                  <a:gd name="T30" fmla="*/ 67 w 202"/>
                  <a:gd name="T31" fmla="*/ 104 h 162"/>
                  <a:gd name="T32" fmla="*/ 48 w 202"/>
                  <a:gd name="T33" fmla="*/ 53 h 162"/>
                  <a:gd name="T34" fmla="*/ 70 w 202"/>
                  <a:gd name="T35" fmla="*/ 53 h 162"/>
                  <a:gd name="T36" fmla="*/ 35 w 202"/>
                  <a:gd name="T37" fmla="*/ 0 h 162"/>
                  <a:gd name="T38" fmla="*/ 0 w 202"/>
                  <a:gd name="T39" fmla="*/ 53 h 162"/>
                  <a:gd name="T40" fmla="*/ 22 w 202"/>
                  <a:gd name="T41" fmla="*/ 53 h 162"/>
                  <a:gd name="T42" fmla="*/ 42 w 202"/>
                  <a:gd name="T43" fmla="*/ 115 h 162"/>
                  <a:gd name="T44" fmla="*/ 42 w 202"/>
                  <a:gd name="T45" fmla="*/ 115 h 162"/>
                  <a:gd name="T46" fmla="*/ 46 w 202"/>
                  <a:gd name="T47" fmla="*/ 121 h 162"/>
                  <a:gd name="T48" fmla="*/ 47 w 202"/>
                  <a:gd name="T49" fmla="*/ 123 h 162"/>
                  <a:gd name="T50" fmla="*/ 54 w 202"/>
                  <a:gd name="T51" fmla="*/ 129 h 162"/>
                  <a:gd name="T52" fmla="*/ 54 w 202"/>
                  <a:gd name="T53" fmla="*/ 130 h 162"/>
                  <a:gd name="T54" fmla="*/ 79 w 202"/>
                  <a:gd name="T55" fmla="*/ 149 h 162"/>
                  <a:gd name="T56" fmla="*/ 80 w 202"/>
                  <a:gd name="T57" fmla="*/ 149 h 162"/>
                  <a:gd name="T58" fmla="*/ 88 w 202"/>
                  <a:gd name="T59" fmla="*/ 153 h 162"/>
                  <a:gd name="T60" fmla="*/ 90 w 202"/>
                  <a:gd name="T61" fmla="*/ 154 h 162"/>
                  <a:gd name="T62" fmla="*/ 97 w 202"/>
                  <a:gd name="T63" fmla="*/ 156 h 162"/>
                  <a:gd name="T64" fmla="*/ 100 w 202"/>
                  <a:gd name="T65" fmla="*/ 157 h 162"/>
                  <a:gd name="T66" fmla="*/ 107 w 202"/>
                  <a:gd name="T67" fmla="*/ 159 h 162"/>
                  <a:gd name="T68" fmla="*/ 111 w 202"/>
                  <a:gd name="T69" fmla="*/ 160 h 162"/>
                  <a:gd name="T70" fmla="*/ 113 w 202"/>
                  <a:gd name="T71" fmla="*/ 161 h 162"/>
                  <a:gd name="T72" fmla="*/ 119 w 202"/>
                  <a:gd name="T73" fmla="*/ 161 h 162"/>
                  <a:gd name="T74" fmla="*/ 121 w 202"/>
                  <a:gd name="T75" fmla="*/ 162 h 162"/>
                  <a:gd name="T76" fmla="*/ 132 w 202"/>
                  <a:gd name="T77" fmla="*/ 162 h 162"/>
                  <a:gd name="T78" fmla="*/ 195 w 202"/>
                  <a:gd name="T79" fmla="*/ 142 h 162"/>
                  <a:gd name="T80" fmla="*/ 198 w 202"/>
                  <a:gd name="T81" fmla="*/ 124 h 162"/>
                  <a:gd name="T82" fmla="*/ 179 w 202"/>
                  <a:gd name="T83" fmla="*/ 121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2" h="162">
                    <a:moveTo>
                      <a:pt x="179" y="121"/>
                    </a:moveTo>
                    <a:cubicBezTo>
                      <a:pt x="165" y="131"/>
                      <a:pt x="148" y="136"/>
                      <a:pt x="131" y="136"/>
                    </a:cubicBezTo>
                    <a:cubicBezTo>
                      <a:pt x="128" y="136"/>
                      <a:pt x="126" y="136"/>
                      <a:pt x="124" y="135"/>
                    </a:cubicBezTo>
                    <a:cubicBezTo>
                      <a:pt x="123" y="135"/>
                      <a:pt x="122" y="135"/>
                      <a:pt x="121" y="135"/>
                    </a:cubicBezTo>
                    <a:cubicBezTo>
                      <a:pt x="119" y="135"/>
                      <a:pt x="118" y="135"/>
                      <a:pt x="116" y="134"/>
                    </a:cubicBezTo>
                    <a:cubicBezTo>
                      <a:pt x="115" y="134"/>
                      <a:pt x="114" y="134"/>
                      <a:pt x="113" y="134"/>
                    </a:cubicBezTo>
                    <a:cubicBezTo>
                      <a:pt x="111" y="133"/>
                      <a:pt x="109" y="133"/>
                      <a:pt x="108" y="132"/>
                    </a:cubicBezTo>
                    <a:cubicBezTo>
                      <a:pt x="107" y="132"/>
                      <a:pt x="106" y="132"/>
                      <a:pt x="105" y="131"/>
                    </a:cubicBezTo>
                    <a:cubicBezTo>
                      <a:pt x="103" y="131"/>
                      <a:pt x="102" y="130"/>
                      <a:pt x="100" y="129"/>
                    </a:cubicBezTo>
                    <a:cubicBezTo>
                      <a:pt x="99" y="129"/>
                      <a:pt x="99" y="129"/>
                      <a:pt x="98" y="129"/>
                    </a:cubicBezTo>
                    <a:cubicBezTo>
                      <a:pt x="96" y="128"/>
                      <a:pt x="94" y="127"/>
                      <a:pt x="92" y="126"/>
                    </a:cubicBezTo>
                    <a:cubicBezTo>
                      <a:pt x="92" y="126"/>
                      <a:pt x="92" y="126"/>
                      <a:pt x="92" y="126"/>
                    </a:cubicBezTo>
                    <a:cubicBezTo>
                      <a:pt x="85" y="122"/>
                      <a:pt x="78" y="117"/>
                      <a:pt x="73" y="111"/>
                    </a:cubicBezTo>
                    <a:cubicBezTo>
                      <a:pt x="73" y="111"/>
                      <a:pt x="73" y="111"/>
                      <a:pt x="73" y="111"/>
                    </a:cubicBezTo>
                    <a:cubicBezTo>
                      <a:pt x="71" y="109"/>
                      <a:pt x="69" y="108"/>
                      <a:pt x="68" y="106"/>
                    </a:cubicBezTo>
                    <a:cubicBezTo>
                      <a:pt x="67" y="105"/>
                      <a:pt x="67" y="105"/>
                      <a:pt x="67" y="104"/>
                    </a:cubicBezTo>
                    <a:cubicBezTo>
                      <a:pt x="55" y="90"/>
                      <a:pt x="48" y="72"/>
                      <a:pt x="48" y="53"/>
                    </a:cubicBezTo>
                    <a:cubicBezTo>
                      <a:pt x="70" y="53"/>
                      <a:pt x="70" y="53"/>
                      <a:pt x="70" y="53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22" y="53"/>
                      <a:pt x="22" y="53"/>
                      <a:pt x="22" y="53"/>
                    </a:cubicBezTo>
                    <a:cubicBezTo>
                      <a:pt x="22" y="76"/>
                      <a:pt x="29" y="97"/>
                      <a:pt x="42" y="115"/>
                    </a:cubicBezTo>
                    <a:cubicBezTo>
                      <a:pt x="42" y="115"/>
                      <a:pt x="42" y="115"/>
                      <a:pt x="42" y="115"/>
                    </a:cubicBezTo>
                    <a:cubicBezTo>
                      <a:pt x="43" y="117"/>
                      <a:pt x="45" y="119"/>
                      <a:pt x="46" y="121"/>
                    </a:cubicBezTo>
                    <a:cubicBezTo>
                      <a:pt x="46" y="121"/>
                      <a:pt x="47" y="122"/>
                      <a:pt x="47" y="123"/>
                    </a:cubicBezTo>
                    <a:cubicBezTo>
                      <a:pt x="49" y="125"/>
                      <a:pt x="52" y="127"/>
                      <a:pt x="54" y="129"/>
                    </a:cubicBezTo>
                    <a:cubicBezTo>
                      <a:pt x="54" y="130"/>
                      <a:pt x="54" y="130"/>
                      <a:pt x="54" y="130"/>
                    </a:cubicBezTo>
                    <a:cubicBezTo>
                      <a:pt x="62" y="137"/>
                      <a:pt x="70" y="144"/>
                      <a:pt x="79" y="149"/>
                    </a:cubicBezTo>
                    <a:cubicBezTo>
                      <a:pt x="80" y="149"/>
                      <a:pt x="80" y="149"/>
                      <a:pt x="80" y="149"/>
                    </a:cubicBezTo>
                    <a:cubicBezTo>
                      <a:pt x="82" y="150"/>
                      <a:pt x="85" y="152"/>
                      <a:pt x="88" y="153"/>
                    </a:cubicBezTo>
                    <a:cubicBezTo>
                      <a:pt x="88" y="153"/>
                      <a:pt x="89" y="153"/>
                      <a:pt x="90" y="154"/>
                    </a:cubicBezTo>
                    <a:cubicBezTo>
                      <a:pt x="92" y="155"/>
                      <a:pt x="94" y="156"/>
                      <a:pt x="97" y="156"/>
                    </a:cubicBezTo>
                    <a:cubicBezTo>
                      <a:pt x="98" y="157"/>
                      <a:pt x="99" y="157"/>
                      <a:pt x="100" y="157"/>
                    </a:cubicBezTo>
                    <a:cubicBezTo>
                      <a:pt x="102" y="158"/>
                      <a:pt x="104" y="159"/>
                      <a:pt x="107" y="159"/>
                    </a:cubicBezTo>
                    <a:cubicBezTo>
                      <a:pt x="108" y="159"/>
                      <a:pt x="109" y="160"/>
                      <a:pt x="111" y="160"/>
                    </a:cubicBezTo>
                    <a:cubicBezTo>
                      <a:pt x="112" y="160"/>
                      <a:pt x="112" y="160"/>
                      <a:pt x="113" y="161"/>
                    </a:cubicBezTo>
                    <a:cubicBezTo>
                      <a:pt x="115" y="161"/>
                      <a:pt x="117" y="161"/>
                      <a:pt x="119" y="161"/>
                    </a:cubicBezTo>
                    <a:cubicBezTo>
                      <a:pt x="120" y="161"/>
                      <a:pt x="120" y="162"/>
                      <a:pt x="121" y="162"/>
                    </a:cubicBezTo>
                    <a:cubicBezTo>
                      <a:pt x="125" y="162"/>
                      <a:pt x="128" y="162"/>
                      <a:pt x="132" y="162"/>
                    </a:cubicBezTo>
                    <a:cubicBezTo>
                      <a:pt x="154" y="162"/>
                      <a:pt x="176" y="155"/>
                      <a:pt x="195" y="142"/>
                    </a:cubicBezTo>
                    <a:cubicBezTo>
                      <a:pt x="201" y="138"/>
                      <a:pt x="202" y="130"/>
                      <a:pt x="198" y="124"/>
                    </a:cubicBezTo>
                    <a:cubicBezTo>
                      <a:pt x="194" y="118"/>
                      <a:pt x="185" y="117"/>
                      <a:pt x="179" y="121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4406" tIns="42203" rIns="84406" bIns="42203"/>
              <a:lstStyle/>
              <a:p>
                <a:pPr>
                  <a:defRPr/>
                </a:pPr>
                <a:endParaRPr lang="en-US" sz="110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5" name="Rectangle 144"/>
            <p:cNvSpPr/>
            <p:nvPr/>
          </p:nvSpPr>
          <p:spPr>
            <a:xfrm flipV="1">
              <a:off x="1100131" y="5500679"/>
              <a:ext cx="7197455" cy="109469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20515" name="Group 47"/>
          <p:cNvGrpSpPr>
            <a:grpSpLocks/>
          </p:cNvGrpSpPr>
          <p:nvPr/>
        </p:nvGrpSpPr>
        <p:grpSpPr bwMode="auto">
          <a:xfrm>
            <a:off x="990600" y="6115050"/>
            <a:ext cx="8091488" cy="666750"/>
            <a:chOff x="990600" y="6114776"/>
            <a:chExt cx="8091004" cy="667024"/>
          </a:xfrm>
        </p:grpSpPr>
        <p:grpSp>
          <p:nvGrpSpPr>
            <p:cNvPr id="176" name="Group 175"/>
            <p:cNvGrpSpPr/>
            <p:nvPr/>
          </p:nvGrpSpPr>
          <p:grpSpPr bwMode="gray">
            <a:xfrm>
              <a:off x="8625838" y="6419652"/>
              <a:ext cx="289562" cy="342554"/>
              <a:chOff x="5932488" y="4292600"/>
              <a:chExt cx="242888" cy="287338"/>
            </a:xfrm>
            <a:solidFill>
              <a:srgbClr val="FF9900"/>
            </a:solidFill>
          </p:grpSpPr>
          <p:sp>
            <p:nvSpPr>
              <p:cNvPr id="177" name="Freeform 229"/>
              <p:cNvSpPr>
                <a:spLocks/>
              </p:cNvSpPr>
              <p:nvPr/>
            </p:nvSpPr>
            <p:spPr bwMode="gray">
              <a:xfrm>
                <a:off x="6030913" y="4392613"/>
                <a:ext cx="44450" cy="100013"/>
              </a:xfrm>
              <a:custGeom>
                <a:avLst/>
                <a:gdLst>
                  <a:gd name="T0" fmla="*/ 27 w 35"/>
                  <a:gd name="T1" fmla="*/ 38 h 79"/>
                  <a:gd name="T2" fmla="*/ 27 w 35"/>
                  <a:gd name="T3" fmla="*/ 0 h 79"/>
                  <a:gd name="T4" fmla="*/ 9 w 35"/>
                  <a:gd name="T5" fmla="*/ 0 h 79"/>
                  <a:gd name="T6" fmla="*/ 9 w 35"/>
                  <a:gd name="T7" fmla="*/ 38 h 79"/>
                  <a:gd name="T8" fmla="*/ 0 w 35"/>
                  <a:gd name="T9" fmla="*/ 53 h 79"/>
                  <a:gd name="T10" fmla="*/ 9 w 35"/>
                  <a:gd name="T11" fmla="*/ 68 h 79"/>
                  <a:gd name="T12" fmla="*/ 9 w 35"/>
                  <a:gd name="T13" fmla="*/ 79 h 79"/>
                  <a:gd name="T14" fmla="*/ 27 w 35"/>
                  <a:gd name="T15" fmla="*/ 79 h 79"/>
                  <a:gd name="T16" fmla="*/ 27 w 35"/>
                  <a:gd name="T17" fmla="*/ 68 h 79"/>
                  <a:gd name="T18" fmla="*/ 35 w 35"/>
                  <a:gd name="T19" fmla="*/ 53 h 79"/>
                  <a:gd name="T20" fmla="*/ 27 w 35"/>
                  <a:gd name="T21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79">
                    <a:moveTo>
                      <a:pt x="27" y="38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4" y="41"/>
                      <a:pt x="0" y="46"/>
                      <a:pt x="0" y="53"/>
                    </a:cubicBezTo>
                    <a:cubicBezTo>
                      <a:pt x="0" y="59"/>
                      <a:pt x="4" y="65"/>
                      <a:pt x="9" y="68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27" y="79"/>
                      <a:pt x="27" y="79"/>
                      <a:pt x="27" y="79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2" y="65"/>
                      <a:pt x="35" y="59"/>
                      <a:pt x="35" y="53"/>
                    </a:cubicBezTo>
                    <a:cubicBezTo>
                      <a:pt x="35" y="46"/>
                      <a:pt x="32" y="41"/>
                      <a:pt x="27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rgbClr val="0F5494"/>
                  </a:solidFill>
                </a:endParaRPr>
              </a:p>
            </p:txBody>
          </p:sp>
          <p:sp>
            <p:nvSpPr>
              <p:cNvPr id="178" name="Freeform 230"/>
              <p:cNvSpPr>
                <a:spLocks noEditPoints="1"/>
              </p:cNvSpPr>
              <p:nvPr/>
            </p:nvSpPr>
            <p:spPr bwMode="gray">
              <a:xfrm>
                <a:off x="5932488" y="4292600"/>
                <a:ext cx="242888" cy="287338"/>
              </a:xfrm>
              <a:custGeom>
                <a:avLst/>
                <a:gdLst>
                  <a:gd name="T0" fmla="*/ 174 w 193"/>
                  <a:gd name="T1" fmla="*/ 73 h 228"/>
                  <a:gd name="T2" fmla="*/ 193 w 193"/>
                  <a:gd name="T3" fmla="*/ 54 h 228"/>
                  <a:gd name="T4" fmla="*/ 174 w 193"/>
                  <a:gd name="T5" fmla="*/ 36 h 228"/>
                  <a:gd name="T6" fmla="*/ 155 w 193"/>
                  <a:gd name="T7" fmla="*/ 55 h 228"/>
                  <a:gd name="T8" fmla="*/ 106 w 193"/>
                  <a:gd name="T9" fmla="*/ 36 h 228"/>
                  <a:gd name="T10" fmla="*/ 106 w 193"/>
                  <a:gd name="T11" fmla="*/ 18 h 228"/>
                  <a:gd name="T12" fmla="*/ 114 w 193"/>
                  <a:gd name="T13" fmla="*/ 18 h 228"/>
                  <a:gd name="T14" fmla="*/ 114 w 193"/>
                  <a:gd name="T15" fmla="*/ 0 h 228"/>
                  <a:gd name="T16" fmla="*/ 79 w 193"/>
                  <a:gd name="T17" fmla="*/ 0 h 228"/>
                  <a:gd name="T18" fmla="*/ 79 w 193"/>
                  <a:gd name="T19" fmla="*/ 18 h 228"/>
                  <a:gd name="T20" fmla="*/ 88 w 193"/>
                  <a:gd name="T21" fmla="*/ 18 h 228"/>
                  <a:gd name="T22" fmla="*/ 88 w 193"/>
                  <a:gd name="T23" fmla="*/ 36 h 228"/>
                  <a:gd name="T24" fmla="*/ 0 w 193"/>
                  <a:gd name="T25" fmla="*/ 132 h 228"/>
                  <a:gd name="T26" fmla="*/ 97 w 193"/>
                  <a:gd name="T27" fmla="*/ 228 h 228"/>
                  <a:gd name="T28" fmla="*/ 193 w 193"/>
                  <a:gd name="T29" fmla="*/ 132 h 228"/>
                  <a:gd name="T30" fmla="*/ 174 w 193"/>
                  <a:gd name="T31" fmla="*/ 73 h 228"/>
                  <a:gd name="T32" fmla="*/ 97 w 193"/>
                  <a:gd name="T33" fmla="*/ 211 h 228"/>
                  <a:gd name="T34" fmla="*/ 18 w 193"/>
                  <a:gd name="T35" fmla="*/ 132 h 228"/>
                  <a:gd name="T36" fmla="*/ 97 w 193"/>
                  <a:gd name="T37" fmla="*/ 53 h 228"/>
                  <a:gd name="T38" fmla="*/ 176 w 193"/>
                  <a:gd name="T39" fmla="*/ 132 h 228"/>
                  <a:gd name="T40" fmla="*/ 97 w 193"/>
                  <a:gd name="T41" fmla="*/ 211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3" h="228">
                    <a:moveTo>
                      <a:pt x="174" y="73"/>
                    </a:moveTo>
                    <a:cubicBezTo>
                      <a:pt x="193" y="54"/>
                      <a:pt x="193" y="54"/>
                      <a:pt x="193" y="54"/>
                    </a:cubicBezTo>
                    <a:cubicBezTo>
                      <a:pt x="174" y="36"/>
                      <a:pt x="174" y="36"/>
                      <a:pt x="174" y="36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41" y="44"/>
                      <a:pt x="124" y="37"/>
                      <a:pt x="106" y="36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39" y="40"/>
                      <a:pt x="0" y="81"/>
                      <a:pt x="0" y="132"/>
                    </a:cubicBezTo>
                    <a:cubicBezTo>
                      <a:pt x="0" y="185"/>
                      <a:pt x="43" y="228"/>
                      <a:pt x="97" y="228"/>
                    </a:cubicBezTo>
                    <a:cubicBezTo>
                      <a:pt x="150" y="228"/>
                      <a:pt x="193" y="185"/>
                      <a:pt x="193" y="132"/>
                    </a:cubicBezTo>
                    <a:cubicBezTo>
                      <a:pt x="193" y="110"/>
                      <a:pt x="186" y="90"/>
                      <a:pt x="174" y="73"/>
                    </a:cubicBezTo>
                    <a:close/>
                    <a:moveTo>
                      <a:pt x="97" y="211"/>
                    </a:moveTo>
                    <a:cubicBezTo>
                      <a:pt x="53" y="211"/>
                      <a:pt x="18" y="175"/>
                      <a:pt x="18" y="132"/>
                    </a:cubicBezTo>
                    <a:cubicBezTo>
                      <a:pt x="18" y="88"/>
                      <a:pt x="53" y="53"/>
                      <a:pt x="97" y="53"/>
                    </a:cubicBezTo>
                    <a:cubicBezTo>
                      <a:pt x="140" y="53"/>
                      <a:pt x="176" y="88"/>
                      <a:pt x="176" y="132"/>
                    </a:cubicBezTo>
                    <a:cubicBezTo>
                      <a:pt x="176" y="175"/>
                      <a:pt x="140" y="211"/>
                      <a:pt x="97" y="2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 sz="1200">
                  <a:solidFill>
                    <a:srgbClr val="0F5494"/>
                  </a:solidFill>
                </a:endParaRPr>
              </a:p>
            </p:txBody>
          </p:sp>
        </p:grpSp>
        <p:sp>
          <p:nvSpPr>
            <p:cNvPr id="20545" name="Freeform 27"/>
            <p:cNvSpPr>
              <a:spLocks noEditPoints="1"/>
            </p:cNvSpPr>
            <p:nvPr/>
          </p:nvSpPr>
          <p:spPr bwMode="gray">
            <a:xfrm>
              <a:off x="8305800" y="6397139"/>
              <a:ext cx="345502" cy="365067"/>
            </a:xfrm>
            <a:custGeom>
              <a:avLst/>
              <a:gdLst>
                <a:gd name="T0" fmla="*/ 2147483647 w 202"/>
                <a:gd name="T1" fmla="*/ 2147483647 h 181"/>
                <a:gd name="T2" fmla="*/ 2147483647 w 202"/>
                <a:gd name="T3" fmla="*/ 2147483647 h 181"/>
                <a:gd name="T4" fmla="*/ 2147483647 w 202"/>
                <a:gd name="T5" fmla="*/ 2147483647 h 181"/>
                <a:gd name="T6" fmla="*/ 2147483647 w 202"/>
                <a:gd name="T7" fmla="*/ 2147483647 h 181"/>
                <a:gd name="T8" fmla="*/ 2147483647 w 202"/>
                <a:gd name="T9" fmla="*/ 2147483647 h 181"/>
                <a:gd name="T10" fmla="*/ 2147483647 w 202"/>
                <a:gd name="T11" fmla="*/ 2147483647 h 181"/>
                <a:gd name="T12" fmla="*/ 2147483647 w 202"/>
                <a:gd name="T13" fmla="*/ 2147483647 h 181"/>
                <a:gd name="T14" fmla="*/ 2147483647 w 202"/>
                <a:gd name="T15" fmla="*/ 2147483647 h 181"/>
                <a:gd name="T16" fmla="*/ 0 w 202"/>
                <a:gd name="T17" fmla="*/ 2147483647 h 181"/>
                <a:gd name="T18" fmla="*/ 2147483647 w 202"/>
                <a:gd name="T19" fmla="*/ 2147483647 h 181"/>
                <a:gd name="T20" fmla="*/ 2147483647 w 202"/>
                <a:gd name="T21" fmla="*/ 2147483647 h 181"/>
                <a:gd name="T22" fmla="*/ 0 w 202"/>
                <a:gd name="T23" fmla="*/ 2147483647 h 181"/>
                <a:gd name="T24" fmla="*/ 2147483647 w 202"/>
                <a:gd name="T25" fmla="*/ 2147483647 h 181"/>
                <a:gd name="T26" fmla="*/ 2147483647 w 202"/>
                <a:gd name="T27" fmla="*/ 2147483647 h 181"/>
                <a:gd name="T28" fmla="*/ 0 w 202"/>
                <a:gd name="T29" fmla="*/ 2147483647 h 181"/>
                <a:gd name="T30" fmla="*/ 2147483647 w 202"/>
                <a:gd name="T31" fmla="*/ 2147483647 h 181"/>
                <a:gd name="T32" fmla="*/ 2147483647 w 202"/>
                <a:gd name="T33" fmla="*/ 2147483647 h 181"/>
                <a:gd name="T34" fmla="*/ 0 w 202"/>
                <a:gd name="T35" fmla="*/ 2147483647 h 181"/>
                <a:gd name="T36" fmla="*/ 2147483647 w 202"/>
                <a:gd name="T37" fmla="*/ 2147483647 h 181"/>
                <a:gd name="T38" fmla="*/ 2147483647 w 202"/>
                <a:gd name="T39" fmla="*/ 2147483647 h 181"/>
                <a:gd name="T40" fmla="*/ 2147483647 w 202"/>
                <a:gd name="T41" fmla="*/ 0 h 181"/>
                <a:gd name="T42" fmla="*/ 2147483647 w 202"/>
                <a:gd name="T43" fmla="*/ 2147483647 h 181"/>
                <a:gd name="T44" fmla="*/ 2147483647 w 202"/>
                <a:gd name="T45" fmla="*/ 2147483647 h 181"/>
                <a:gd name="T46" fmla="*/ 2147483647 w 202"/>
                <a:gd name="T47" fmla="*/ 2147483647 h 181"/>
                <a:gd name="T48" fmla="*/ 2147483647 w 202"/>
                <a:gd name="T49" fmla="*/ 2147483647 h 181"/>
                <a:gd name="T50" fmla="*/ 2147483647 w 202"/>
                <a:gd name="T51" fmla="*/ 2147483647 h 181"/>
                <a:gd name="T52" fmla="*/ 2147483647 w 202"/>
                <a:gd name="T53" fmla="*/ 2147483647 h 181"/>
                <a:gd name="T54" fmla="*/ 2147483647 w 202"/>
                <a:gd name="T55" fmla="*/ 2147483647 h 181"/>
                <a:gd name="T56" fmla="*/ 2147483647 w 202"/>
                <a:gd name="T57" fmla="*/ 2147483647 h 181"/>
                <a:gd name="T58" fmla="*/ 2147483647 w 202"/>
                <a:gd name="T59" fmla="*/ 2147483647 h 181"/>
                <a:gd name="T60" fmla="*/ 2147483647 w 202"/>
                <a:gd name="T61" fmla="*/ 2147483647 h 181"/>
                <a:gd name="T62" fmla="*/ 2147483647 w 202"/>
                <a:gd name="T63" fmla="*/ 2147483647 h 181"/>
                <a:gd name="T64" fmla="*/ 2147483647 w 202"/>
                <a:gd name="T65" fmla="*/ 2147483647 h 181"/>
                <a:gd name="T66" fmla="*/ 2147483647 w 202"/>
                <a:gd name="T67" fmla="*/ 2147483647 h 181"/>
                <a:gd name="T68" fmla="*/ 2147483647 w 202"/>
                <a:gd name="T69" fmla="*/ 2147483647 h 181"/>
                <a:gd name="T70" fmla="*/ 2147483647 w 202"/>
                <a:gd name="T71" fmla="*/ 2147483647 h 181"/>
                <a:gd name="T72" fmla="*/ 2147483647 w 202"/>
                <a:gd name="T73" fmla="*/ 2147483647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02" h="181">
                  <a:moveTo>
                    <a:pt x="171" y="19"/>
                  </a:moveTo>
                  <a:cubicBezTo>
                    <a:pt x="171" y="26"/>
                    <a:pt x="171" y="26"/>
                    <a:pt x="171" y="26"/>
                  </a:cubicBezTo>
                  <a:cubicBezTo>
                    <a:pt x="168" y="26"/>
                    <a:pt x="166" y="27"/>
                    <a:pt x="163" y="28"/>
                  </a:cubicBezTo>
                  <a:cubicBezTo>
                    <a:pt x="163" y="19"/>
                    <a:pt x="163" y="19"/>
                    <a:pt x="163" y="19"/>
                  </a:cubicBezTo>
                  <a:cubicBezTo>
                    <a:pt x="163" y="13"/>
                    <a:pt x="158" y="8"/>
                    <a:pt x="15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173"/>
                    <a:pt x="61" y="173"/>
                    <a:pt x="61" y="173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58" y="173"/>
                    <a:pt x="163" y="167"/>
                    <a:pt x="163" y="161"/>
                  </a:cubicBezTo>
                  <a:cubicBezTo>
                    <a:pt x="163" y="124"/>
                    <a:pt x="163" y="124"/>
                    <a:pt x="163" y="124"/>
                  </a:cubicBezTo>
                  <a:cubicBezTo>
                    <a:pt x="171" y="116"/>
                    <a:pt x="171" y="116"/>
                    <a:pt x="171" y="116"/>
                  </a:cubicBezTo>
                  <a:cubicBezTo>
                    <a:pt x="171" y="161"/>
                    <a:pt x="171" y="161"/>
                    <a:pt x="171" y="161"/>
                  </a:cubicBezTo>
                  <a:cubicBezTo>
                    <a:pt x="171" y="172"/>
                    <a:pt x="162" y="181"/>
                    <a:pt x="151" y="181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27" y="181"/>
                    <a:pt x="19" y="172"/>
                    <a:pt x="19" y="161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9" y="154"/>
                    <a:pt x="9" y="154"/>
                    <a:pt x="9" y="154"/>
                  </a:cubicBezTo>
                  <a:cubicBezTo>
                    <a:pt x="3" y="154"/>
                    <a:pt x="0" y="150"/>
                    <a:pt x="0" y="145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41"/>
                    <a:pt x="34" y="137"/>
                    <a:pt x="28" y="137"/>
                  </a:cubicBezTo>
                  <a:cubicBezTo>
                    <a:pt x="19" y="137"/>
                    <a:pt x="19" y="137"/>
                    <a:pt x="19" y="137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3" y="117"/>
                    <a:pt x="0" y="113"/>
                    <a:pt x="0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4"/>
                    <a:pt x="34" y="100"/>
                    <a:pt x="28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3" y="80"/>
                    <a:pt x="0" y="76"/>
                    <a:pt x="0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68"/>
                    <a:pt x="34" y="63"/>
                    <a:pt x="28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3" y="43"/>
                    <a:pt x="0" y="39"/>
                    <a:pt x="0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1"/>
                    <a:pt x="34" y="26"/>
                    <a:pt x="2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9"/>
                    <a:pt x="27" y="0"/>
                    <a:pt x="38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1" y="8"/>
                    <a:pt x="171" y="19"/>
                  </a:cubicBezTo>
                  <a:close/>
                  <a:moveTo>
                    <a:pt x="132" y="139"/>
                  </a:moveTo>
                  <a:cubicBezTo>
                    <a:pt x="95" y="149"/>
                    <a:pt x="95" y="149"/>
                    <a:pt x="95" y="149"/>
                  </a:cubicBezTo>
                  <a:cubicBezTo>
                    <a:pt x="91" y="151"/>
                    <a:pt x="87" y="146"/>
                    <a:pt x="88" y="142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9" y="135"/>
                    <a:pt x="130" y="137"/>
                    <a:pt x="132" y="139"/>
                  </a:cubicBezTo>
                  <a:close/>
                  <a:moveTo>
                    <a:pt x="179" y="94"/>
                  </a:moveTo>
                  <a:cubicBezTo>
                    <a:pt x="137" y="136"/>
                    <a:pt x="137" y="136"/>
                    <a:pt x="137" y="136"/>
                  </a:cubicBezTo>
                  <a:cubicBezTo>
                    <a:pt x="133" y="132"/>
                    <a:pt x="133" y="126"/>
                    <a:pt x="137" y="122"/>
                  </a:cubicBezTo>
                  <a:cubicBezTo>
                    <a:pt x="166" y="94"/>
                    <a:pt x="166" y="94"/>
                    <a:pt x="166" y="94"/>
                  </a:cubicBezTo>
                  <a:cubicBezTo>
                    <a:pt x="161" y="89"/>
                    <a:pt x="161" y="89"/>
                    <a:pt x="161" y="8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23" y="127"/>
                    <a:pt x="110" y="114"/>
                    <a:pt x="120" y="10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3" y="72"/>
                    <a:pt x="143" y="72"/>
                    <a:pt x="143" y="72"/>
                  </a:cubicBezTo>
                  <a:cubicBezTo>
                    <a:pt x="115" y="100"/>
                    <a:pt x="115" y="100"/>
                    <a:pt x="115" y="100"/>
                  </a:cubicBezTo>
                  <a:cubicBezTo>
                    <a:pt x="111" y="104"/>
                    <a:pt x="105" y="104"/>
                    <a:pt x="101" y="101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79" y="94"/>
                    <a:pt x="179" y="94"/>
                    <a:pt x="179" y="94"/>
                  </a:cubicBezTo>
                  <a:close/>
                  <a:moveTo>
                    <a:pt x="148" y="54"/>
                  </a:moveTo>
                  <a:cubicBezTo>
                    <a:pt x="152" y="50"/>
                    <a:pt x="152" y="50"/>
                    <a:pt x="152" y="50"/>
                  </a:cubicBezTo>
                  <a:cubicBezTo>
                    <a:pt x="164" y="61"/>
                    <a:pt x="176" y="73"/>
                    <a:pt x="188" y="85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72" y="77"/>
                    <a:pt x="160" y="66"/>
                    <a:pt x="148" y="54"/>
                  </a:cubicBezTo>
                  <a:close/>
                  <a:moveTo>
                    <a:pt x="180" y="40"/>
                  </a:moveTo>
                  <a:cubicBezTo>
                    <a:pt x="197" y="58"/>
                    <a:pt x="197" y="58"/>
                    <a:pt x="197" y="58"/>
                  </a:cubicBezTo>
                  <a:cubicBezTo>
                    <a:pt x="202" y="63"/>
                    <a:pt x="202" y="71"/>
                    <a:pt x="197" y="76"/>
                  </a:cubicBezTo>
                  <a:cubicBezTo>
                    <a:pt x="193" y="80"/>
                    <a:pt x="193" y="80"/>
                    <a:pt x="193" y="80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6" y="35"/>
                    <a:pt x="175" y="35"/>
                    <a:pt x="180" y="4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219186" y="6221183"/>
              <a:ext cx="7041729" cy="560617"/>
            </a:xfrm>
            <a:prstGeom prst="rect">
              <a:avLst/>
            </a:prstGeom>
          </p:spPr>
          <p:txBody>
            <a:bodyPr lIns="0" tIns="0" rIns="0" bIns="0"/>
            <a:lstStyle/>
            <a:p>
              <a:pPr>
                <a:defRPr/>
              </a:pPr>
              <a:r>
                <a:rPr lang="en-GB" sz="1100" b="1" dirty="0">
                  <a:solidFill>
                    <a:srgbClr val="000000"/>
                  </a:solidFill>
                </a:rPr>
                <a:t>Individual and Team Productivity: </a:t>
              </a:r>
            </a:p>
            <a:p>
              <a:pPr marL="171450" indent="-171450">
                <a:buFont typeface="Arial" panose="020B0604020202020204" pitchFamily="34" charset="0"/>
                <a:buChar char="•"/>
                <a:defRPr/>
              </a:pPr>
              <a:r>
                <a:rPr lang="en-GB" sz="1100" b="1" i="1" dirty="0">
                  <a:solidFill>
                    <a:srgbClr val="000000"/>
                  </a:solidFill>
                </a:rPr>
                <a:t>Internal and External Collaboration and coordination; Time and project management</a:t>
              </a:r>
            </a:p>
          </p:txBody>
        </p:sp>
        <p:sp>
          <p:nvSpPr>
            <p:cNvPr id="20547" name="Freeform 30"/>
            <p:cNvSpPr>
              <a:spLocks noEditPoints="1"/>
            </p:cNvSpPr>
            <p:nvPr/>
          </p:nvSpPr>
          <p:spPr bwMode="gray">
            <a:xfrm>
              <a:off x="8453425" y="6169085"/>
              <a:ext cx="309575" cy="303596"/>
            </a:xfrm>
            <a:custGeom>
              <a:avLst/>
              <a:gdLst>
                <a:gd name="T0" fmla="*/ 2147483647 w 177"/>
                <a:gd name="T1" fmla="*/ 2147483647 h 191"/>
                <a:gd name="T2" fmla="*/ 2147483647 w 177"/>
                <a:gd name="T3" fmla="*/ 2147483647 h 191"/>
                <a:gd name="T4" fmla="*/ 0 w 177"/>
                <a:gd name="T5" fmla="*/ 2147483647 h 191"/>
                <a:gd name="T6" fmla="*/ 0 w 177"/>
                <a:gd name="T7" fmla="*/ 2147483647 h 191"/>
                <a:gd name="T8" fmla="*/ 2147483647 w 177"/>
                <a:gd name="T9" fmla="*/ 2147483647 h 191"/>
                <a:gd name="T10" fmla="*/ 2147483647 w 177"/>
                <a:gd name="T11" fmla="*/ 2147483647 h 191"/>
                <a:gd name="T12" fmla="*/ 2147483647 w 177"/>
                <a:gd name="T13" fmla="*/ 2147483647 h 191"/>
                <a:gd name="T14" fmla="*/ 2147483647 w 177"/>
                <a:gd name="T15" fmla="*/ 2147483647 h 191"/>
                <a:gd name="T16" fmla="*/ 2147483647 w 177"/>
                <a:gd name="T17" fmla="*/ 0 h 191"/>
                <a:gd name="T18" fmla="*/ 2147483647 w 177"/>
                <a:gd name="T19" fmla="*/ 2147483647 h 191"/>
                <a:gd name="T20" fmla="*/ 2147483647 w 177"/>
                <a:gd name="T21" fmla="*/ 2147483647 h 191"/>
                <a:gd name="T22" fmla="*/ 2147483647 w 177"/>
                <a:gd name="T23" fmla="*/ 2147483647 h 191"/>
                <a:gd name="T24" fmla="*/ 2147483647 w 177"/>
                <a:gd name="T25" fmla="*/ 2147483647 h 191"/>
                <a:gd name="T26" fmla="*/ 2147483647 w 177"/>
                <a:gd name="T27" fmla="*/ 2147483647 h 191"/>
                <a:gd name="T28" fmla="*/ 2147483647 w 177"/>
                <a:gd name="T29" fmla="*/ 0 h 191"/>
                <a:gd name="T30" fmla="*/ 2147483647 w 177"/>
                <a:gd name="T31" fmla="*/ 2147483647 h 191"/>
                <a:gd name="T32" fmla="*/ 2147483647 w 177"/>
                <a:gd name="T33" fmla="*/ 2147483647 h 191"/>
                <a:gd name="T34" fmla="*/ 2147483647 w 177"/>
                <a:gd name="T35" fmla="*/ 2147483647 h 191"/>
                <a:gd name="T36" fmla="*/ 2147483647 w 177"/>
                <a:gd name="T37" fmla="*/ 2147483647 h 191"/>
                <a:gd name="T38" fmla="*/ 2147483647 w 177"/>
                <a:gd name="T39" fmla="*/ 2147483647 h 191"/>
                <a:gd name="T40" fmla="*/ 2147483647 w 177"/>
                <a:gd name="T41" fmla="*/ 2147483647 h 191"/>
                <a:gd name="T42" fmla="*/ 2147483647 w 177"/>
                <a:gd name="T43" fmla="*/ 2147483647 h 191"/>
                <a:gd name="T44" fmla="*/ 2147483647 w 177"/>
                <a:gd name="T45" fmla="*/ 2147483647 h 191"/>
                <a:gd name="T46" fmla="*/ 2147483647 w 177"/>
                <a:gd name="T47" fmla="*/ 2147483647 h 191"/>
                <a:gd name="T48" fmla="*/ 2147483647 w 177"/>
                <a:gd name="T49" fmla="*/ 2147483647 h 191"/>
                <a:gd name="T50" fmla="*/ 2147483647 w 177"/>
                <a:gd name="T51" fmla="*/ 2147483647 h 191"/>
                <a:gd name="T52" fmla="*/ 2147483647 w 177"/>
                <a:gd name="T53" fmla="*/ 2147483647 h 191"/>
                <a:gd name="T54" fmla="*/ 2147483647 w 177"/>
                <a:gd name="T55" fmla="*/ 2147483647 h 191"/>
                <a:gd name="T56" fmla="*/ 2147483647 w 177"/>
                <a:gd name="T57" fmla="*/ 2147483647 h 191"/>
                <a:gd name="T58" fmla="*/ 2147483647 w 177"/>
                <a:gd name="T59" fmla="*/ 2147483647 h 191"/>
                <a:gd name="T60" fmla="*/ 2147483647 w 177"/>
                <a:gd name="T61" fmla="*/ 2147483647 h 191"/>
                <a:gd name="T62" fmla="*/ 2147483647 w 177"/>
                <a:gd name="T63" fmla="*/ 2147483647 h 191"/>
                <a:gd name="T64" fmla="*/ 2147483647 w 177"/>
                <a:gd name="T65" fmla="*/ 2147483647 h 191"/>
                <a:gd name="T66" fmla="*/ 2147483647 w 177"/>
                <a:gd name="T67" fmla="*/ 2147483647 h 191"/>
                <a:gd name="T68" fmla="*/ 2147483647 w 177"/>
                <a:gd name="T69" fmla="*/ 2147483647 h 191"/>
                <a:gd name="T70" fmla="*/ 2147483647 w 177"/>
                <a:gd name="T71" fmla="*/ 2147483647 h 191"/>
                <a:gd name="T72" fmla="*/ 2147483647 w 177"/>
                <a:gd name="T73" fmla="*/ 2147483647 h 191"/>
                <a:gd name="T74" fmla="*/ 2147483647 w 177"/>
                <a:gd name="T75" fmla="*/ 2147483647 h 191"/>
                <a:gd name="T76" fmla="*/ 2147483647 w 177"/>
                <a:gd name="T77" fmla="*/ 2147483647 h 191"/>
                <a:gd name="T78" fmla="*/ 2147483647 w 177"/>
                <a:gd name="T79" fmla="*/ 2147483647 h 191"/>
                <a:gd name="T80" fmla="*/ 2147483647 w 177"/>
                <a:gd name="T81" fmla="*/ 2147483647 h 191"/>
                <a:gd name="T82" fmla="*/ 2147483647 w 177"/>
                <a:gd name="T83" fmla="*/ 2147483647 h 191"/>
                <a:gd name="T84" fmla="*/ 2147483647 w 177"/>
                <a:gd name="T85" fmla="*/ 2147483647 h 191"/>
                <a:gd name="T86" fmla="*/ 2147483647 w 177"/>
                <a:gd name="T87" fmla="*/ 2147483647 h 191"/>
                <a:gd name="T88" fmla="*/ 2147483647 w 177"/>
                <a:gd name="T89" fmla="*/ 2147483647 h 191"/>
                <a:gd name="T90" fmla="*/ 2147483647 w 177"/>
                <a:gd name="T91" fmla="*/ 2147483647 h 191"/>
                <a:gd name="T92" fmla="*/ 2147483647 w 177"/>
                <a:gd name="T93" fmla="*/ 2147483647 h 191"/>
                <a:gd name="T94" fmla="*/ 2147483647 w 177"/>
                <a:gd name="T95" fmla="*/ 2147483647 h 191"/>
                <a:gd name="T96" fmla="*/ 2147483647 w 177"/>
                <a:gd name="T97" fmla="*/ 2147483647 h 191"/>
                <a:gd name="T98" fmla="*/ 2147483647 w 177"/>
                <a:gd name="T99" fmla="*/ 2147483647 h 1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7" h="191">
                  <a:moveTo>
                    <a:pt x="156" y="191"/>
                  </a:moveTo>
                  <a:cubicBezTo>
                    <a:pt x="21" y="191"/>
                    <a:pt x="21" y="191"/>
                    <a:pt x="21" y="191"/>
                  </a:cubicBezTo>
                  <a:cubicBezTo>
                    <a:pt x="9" y="191"/>
                    <a:pt x="0" y="181"/>
                    <a:pt x="0" y="16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6"/>
                    <a:pt x="9" y="26"/>
                    <a:pt x="21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9"/>
                    <a:pt x="40" y="53"/>
                    <a:pt x="46" y="5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8" y="5"/>
                    <a:pt x="58" y="13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40"/>
                    <a:pt x="119" y="40"/>
                    <a:pt x="119" y="40"/>
                  </a:cubicBezTo>
                  <a:cubicBezTo>
                    <a:pt x="119" y="49"/>
                    <a:pt x="125" y="53"/>
                    <a:pt x="131" y="53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7" y="0"/>
                    <a:pt x="142" y="5"/>
                    <a:pt x="142" y="13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67" y="26"/>
                    <a:pt x="177" y="36"/>
                    <a:pt x="177" y="48"/>
                  </a:cubicBezTo>
                  <a:cubicBezTo>
                    <a:pt x="177" y="169"/>
                    <a:pt x="177" y="169"/>
                    <a:pt x="177" y="169"/>
                  </a:cubicBezTo>
                  <a:cubicBezTo>
                    <a:pt x="177" y="181"/>
                    <a:pt x="168" y="191"/>
                    <a:pt x="156" y="191"/>
                  </a:cubicBezTo>
                  <a:close/>
                  <a:moveTo>
                    <a:pt x="156" y="182"/>
                  </a:moveTo>
                  <a:cubicBezTo>
                    <a:pt x="163" y="182"/>
                    <a:pt x="168" y="176"/>
                    <a:pt x="168" y="169"/>
                  </a:cubicBezTo>
                  <a:cubicBezTo>
                    <a:pt x="168" y="80"/>
                    <a:pt x="168" y="80"/>
                    <a:pt x="168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9" y="176"/>
                    <a:pt x="14" y="182"/>
                    <a:pt x="21" y="182"/>
                  </a:cubicBezTo>
                  <a:cubicBezTo>
                    <a:pt x="156" y="182"/>
                    <a:pt x="156" y="182"/>
                    <a:pt x="156" y="182"/>
                  </a:cubicBezTo>
                  <a:close/>
                  <a:moveTo>
                    <a:pt x="83" y="164"/>
                  </a:moveTo>
                  <a:cubicBezTo>
                    <a:pt x="36" y="164"/>
                    <a:pt x="36" y="164"/>
                    <a:pt x="36" y="164"/>
                  </a:cubicBezTo>
                  <a:cubicBezTo>
                    <a:pt x="32" y="164"/>
                    <a:pt x="32" y="152"/>
                    <a:pt x="36" y="152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3" y="117"/>
                    <a:pt x="34" y="106"/>
                    <a:pt x="36" y="106"/>
                  </a:cubicBezTo>
                  <a:cubicBezTo>
                    <a:pt x="43" y="106"/>
                    <a:pt x="52" y="105"/>
                    <a:pt x="53" y="96"/>
                  </a:cubicBezTo>
                  <a:cubicBezTo>
                    <a:pt x="53" y="92"/>
                    <a:pt x="68" y="92"/>
                    <a:pt x="68" y="96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3" y="152"/>
                    <a:pt x="83" y="152"/>
                    <a:pt x="83" y="152"/>
                  </a:cubicBezTo>
                  <a:cubicBezTo>
                    <a:pt x="87" y="152"/>
                    <a:pt x="87" y="164"/>
                    <a:pt x="83" y="164"/>
                  </a:cubicBezTo>
                  <a:close/>
                  <a:moveTo>
                    <a:pt x="127" y="129"/>
                  </a:moveTo>
                  <a:cubicBezTo>
                    <a:pt x="127" y="118"/>
                    <a:pt x="126" y="107"/>
                    <a:pt x="117" y="107"/>
                  </a:cubicBezTo>
                  <a:cubicBezTo>
                    <a:pt x="108" y="107"/>
                    <a:pt x="106" y="118"/>
                    <a:pt x="106" y="129"/>
                  </a:cubicBezTo>
                  <a:cubicBezTo>
                    <a:pt x="106" y="140"/>
                    <a:pt x="108" y="152"/>
                    <a:pt x="117" y="152"/>
                  </a:cubicBezTo>
                  <a:cubicBezTo>
                    <a:pt x="126" y="152"/>
                    <a:pt x="127" y="140"/>
                    <a:pt x="127" y="129"/>
                  </a:cubicBezTo>
                  <a:close/>
                  <a:moveTo>
                    <a:pt x="144" y="129"/>
                  </a:moveTo>
                  <a:cubicBezTo>
                    <a:pt x="144" y="148"/>
                    <a:pt x="139" y="166"/>
                    <a:pt x="117" y="166"/>
                  </a:cubicBezTo>
                  <a:cubicBezTo>
                    <a:pt x="95" y="166"/>
                    <a:pt x="90" y="148"/>
                    <a:pt x="90" y="129"/>
                  </a:cubicBezTo>
                  <a:cubicBezTo>
                    <a:pt x="90" y="111"/>
                    <a:pt x="95" y="93"/>
                    <a:pt x="117" y="93"/>
                  </a:cubicBezTo>
                  <a:cubicBezTo>
                    <a:pt x="138" y="93"/>
                    <a:pt x="144" y="111"/>
                    <a:pt x="144" y="12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990600" y="6114776"/>
              <a:ext cx="8091004" cy="525679"/>
            </a:xfrm>
            <a:prstGeom prst="roundRect">
              <a:avLst/>
            </a:prstGeom>
            <a:noFill/>
            <a:ln w="19050">
              <a:solidFill>
                <a:srgbClr val="FF9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77" dirty="0">
                <a:solidFill>
                  <a:srgbClr val="000000"/>
                </a:solidFill>
              </a:endParaRPr>
            </a:p>
          </p:txBody>
        </p:sp>
        <p:sp>
          <p:nvSpPr>
            <p:cNvPr id="146" name="Rectangle 145"/>
            <p:cNvSpPr/>
            <p:nvPr/>
          </p:nvSpPr>
          <p:spPr>
            <a:xfrm flipV="1">
              <a:off x="1100131" y="6140186"/>
              <a:ext cx="7197294" cy="10799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20516" name="Group 22"/>
          <p:cNvGrpSpPr>
            <a:grpSpLocks/>
          </p:cNvGrpSpPr>
          <p:nvPr/>
        </p:nvGrpSpPr>
        <p:grpSpPr bwMode="auto">
          <a:xfrm>
            <a:off x="2235200" y="1638300"/>
            <a:ext cx="6832600" cy="1866900"/>
            <a:chOff x="2235418" y="1561872"/>
            <a:chExt cx="6832382" cy="1867128"/>
          </a:xfrm>
        </p:grpSpPr>
        <p:sp>
          <p:nvSpPr>
            <p:cNvPr id="186" name="Rectangle 185"/>
            <p:cNvSpPr/>
            <p:nvPr/>
          </p:nvSpPr>
          <p:spPr>
            <a:xfrm flipV="1">
              <a:off x="6785048" y="1612678"/>
              <a:ext cx="415912" cy="1079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246996" y="1561872"/>
              <a:ext cx="898496" cy="211164"/>
            </a:xfrm>
            <a:prstGeom prst="rect">
              <a:avLst/>
            </a:prstGeom>
          </p:spPr>
          <p:txBody>
            <a:bodyPr wrap="none" lIns="0" tIns="0" rIns="0" bIns="0"/>
            <a:lstStyle/>
            <a:p>
              <a:pPr>
                <a:defRPr/>
              </a:pPr>
              <a:r>
                <a:rPr lang="en-GB" sz="1200" i="1" dirty="0">
                  <a:solidFill>
                    <a:schemeClr val="accent4">
                      <a:lumMod val="75000"/>
                    </a:schemeClr>
                  </a:solidFill>
                </a:rPr>
                <a:t>Core value</a:t>
              </a:r>
            </a:p>
          </p:txBody>
        </p:sp>
        <p:sp>
          <p:nvSpPr>
            <p:cNvPr id="147" name="Rectangle 146"/>
            <p:cNvSpPr/>
            <p:nvPr/>
          </p:nvSpPr>
          <p:spPr>
            <a:xfrm flipV="1">
              <a:off x="2235418" y="3321037"/>
              <a:ext cx="6832382" cy="107963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grpSp>
        <p:nvGrpSpPr>
          <p:cNvPr id="20517" name="Group 23"/>
          <p:cNvGrpSpPr>
            <a:grpSpLocks/>
          </p:cNvGrpSpPr>
          <p:nvPr/>
        </p:nvGrpSpPr>
        <p:grpSpPr bwMode="auto">
          <a:xfrm>
            <a:off x="363538" y="1866900"/>
            <a:ext cx="7820025" cy="1598613"/>
            <a:chOff x="363969" y="1866905"/>
            <a:chExt cx="7820350" cy="1598095"/>
          </a:xfrm>
        </p:grpSpPr>
        <p:sp>
          <p:nvSpPr>
            <p:cNvPr id="184" name="Oval 183"/>
            <p:cNvSpPr/>
            <p:nvPr/>
          </p:nvSpPr>
          <p:spPr>
            <a:xfrm>
              <a:off x="6858701" y="1897058"/>
              <a:ext cx="179395" cy="18091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285757" y="1866905"/>
              <a:ext cx="898562" cy="211070"/>
            </a:xfrm>
            <a:prstGeom prst="rect">
              <a:avLst/>
            </a:prstGeom>
          </p:spPr>
          <p:txBody>
            <a:bodyPr wrap="none" lIns="0" tIns="0" rIns="0" bIns="0"/>
            <a:lstStyle/>
            <a:p>
              <a:pPr>
                <a:defRPr/>
              </a:pPr>
              <a:r>
                <a:rPr lang="en-GB" sz="1200" i="1" dirty="0">
                  <a:solidFill>
                    <a:schemeClr val="accent4">
                      <a:lumMod val="75000"/>
                    </a:schemeClr>
                  </a:solidFill>
                </a:rPr>
                <a:t>Contributing</a:t>
              </a:r>
              <a:r>
                <a:rPr lang="en-GB" sz="1200" i="1" dirty="0">
                  <a:solidFill>
                    <a:srgbClr val="FFFFFF"/>
                  </a:solidFill>
                </a:rPr>
                <a:t> value</a:t>
              </a:r>
            </a:p>
          </p:txBody>
        </p:sp>
        <p:sp>
          <p:nvSpPr>
            <p:cNvPr id="148" name="Oval 147"/>
            <p:cNvSpPr/>
            <p:nvPr/>
          </p:nvSpPr>
          <p:spPr>
            <a:xfrm>
              <a:off x="363969" y="3285670"/>
              <a:ext cx="179394" cy="17933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  <p:sp>
          <p:nvSpPr>
            <p:cNvPr id="149" name="Oval 148"/>
            <p:cNvSpPr/>
            <p:nvPr/>
          </p:nvSpPr>
          <p:spPr>
            <a:xfrm>
              <a:off x="1443514" y="3285670"/>
              <a:ext cx="179394" cy="17933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 dirty="0" err="1">
                <a:solidFill>
                  <a:srgbClr val="000000"/>
                </a:solidFill>
              </a:endParaRPr>
            </a:p>
          </p:txBody>
        </p:sp>
      </p:grpSp>
      <p:sp>
        <p:nvSpPr>
          <p:cNvPr id="183" name="Oval 182"/>
          <p:cNvSpPr/>
          <p:nvPr/>
        </p:nvSpPr>
        <p:spPr>
          <a:xfrm>
            <a:off x="6869113" y="1454150"/>
            <a:ext cx="198437" cy="141288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solidFill>
                <a:srgbClr val="000000"/>
              </a:solidFill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7246938" y="1416050"/>
            <a:ext cx="1744662" cy="217488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defRPr/>
            </a:pPr>
            <a:r>
              <a:rPr lang="en-GB" sz="1200" i="1" dirty="0">
                <a:solidFill>
                  <a:schemeClr val="accent4">
                    <a:lumMod val="75000"/>
                  </a:schemeClr>
                </a:solidFill>
              </a:rPr>
              <a:t>External action specificities</a:t>
            </a:r>
          </a:p>
        </p:txBody>
      </p:sp>
      <p:sp>
        <p:nvSpPr>
          <p:cNvPr id="168" name="Oval 167"/>
          <p:cNvSpPr/>
          <p:nvPr/>
        </p:nvSpPr>
        <p:spPr>
          <a:xfrm>
            <a:off x="2239963" y="4506913"/>
            <a:ext cx="198437" cy="141287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solidFill>
                <a:srgbClr val="000000"/>
              </a:solidFill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3357563" y="4646613"/>
            <a:ext cx="1595437" cy="32702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GB" sz="900" b="1" i="1" kern="0" dirty="0">
                <a:solidFill>
                  <a:srgbClr val="FFFFFF">
                    <a:lumMod val="50000"/>
                  </a:srgbClr>
                </a:solidFill>
              </a:rPr>
              <a:t>Action</a:t>
            </a:r>
          </a:p>
        </p:txBody>
      </p:sp>
      <p:sp>
        <p:nvSpPr>
          <p:cNvPr id="109" name="Isosceles Triangle 108"/>
          <p:cNvSpPr/>
          <p:nvPr/>
        </p:nvSpPr>
        <p:spPr>
          <a:xfrm rot="10800000">
            <a:off x="3671888" y="4578350"/>
            <a:ext cx="900112" cy="12382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solidFill>
                <a:srgbClr val="000000"/>
              </a:solidFill>
            </a:endParaRPr>
          </a:p>
        </p:txBody>
      </p:sp>
      <p:sp>
        <p:nvSpPr>
          <p:cNvPr id="20523" name="TextBox 109"/>
          <p:cNvSpPr txBox="1">
            <a:spLocks noChangeArrowheads="1"/>
          </p:cNvSpPr>
          <p:nvPr/>
        </p:nvSpPr>
        <p:spPr bwMode="auto">
          <a:xfrm>
            <a:off x="3944938" y="3505200"/>
            <a:ext cx="9588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i="1">
                <a:solidFill>
                  <a:srgbClr val="7F7F7F"/>
                </a:solidFill>
              </a:rPr>
              <a:t>Specific process for: Budget Support, CBC, Blending..</a:t>
            </a:r>
          </a:p>
        </p:txBody>
      </p:sp>
      <p:sp>
        <p:nvSpPr>
          <p:cNvPr id="169" name="Oval 168"/>
          <p:cNvSpPr/>
          <p:nvPr/>
        </p:nvSpPr>
        <p:spPr>
          <a:xfrm>
            <a:off x="3352800" y="4506913"/>
            <a:ext cx="198438" cy="141287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solidFill>
                <a:srgbClr val="000000"/>
              </a:solidFill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4511675" y="4572000"/>
            <a:ext cx="1736725" cy="9096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GB" sz="900" b="1" i="1" kern="0" dirty="0">
                <a:solidFill>
                  <a:srgbClr val="FFFFFF">
                    <a:lumMod val="50000"/>
                  </a:srgbClr>
                </a:solidFill>
              </a:rPr>
              <a:t>Commission Decision: (M)AAP, Measure, CBC Action Programme, Exceptional Assistance Measure etc. </a:t>
            </a:r>
          </a:p>
        </p:txBody>
      </p:sp>
      <p:sp>
        <p:nvSpPr>
          <p:cNvPr id="115" name="Isosceles Triangle 114"/>
          <p:cNvSpPr/>
          <p:nvPr/>
        </p:nvSpPr>
        <p:spPr>
          <a:xfrm rot="10800000">
            <a:off x="5029200" y="4567238"/>
            <a:ext cx="544513" cy="12382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solidFill>
                <a:srgbClr val="000000"/>
              </a:solidFill>
            </a:endParaRPr>
          </a:p>
        </p:txBody>
      </p:sp>
      <p:sp>
        <p:nvSpPr>
          <p:cNvPr id="170" name="Oval 169"/>
          <p:cNvSpPr/>
          <p:nvPr/>
        </p:nvSpPr>
        <p:spPr>
          <a:xfrm>
            <a:off x="4922838" y="4506913"/>
            <a:ext cx="198437" cy="141287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solidFill>
                <a:srgbClr val="000000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>
            <a:off x="6092825" y="4837113"/>
            <a:ext cx="1908175" cy="3429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GB" sz="900" b="1" i="1" kern="0" dirty="0">
                <a:solidFill>
                  <a:srgbClr val="FFFFFF">
                    <a:lumMod val="50000"/>
                  </a:srgbClr>
                </a:solidFill>
              </a:rPr>
              <a:t>Programme / Project</a:t>
            </a:r>
          </a:p>
        </p:txBody>
      </p:sp>
      <p:sp>
        <p:nvSpPr>
          <p:cNvPr id="8" name="Isosceles Triangle 7"/>
          <p:cNvSpPr/>
          <p:nvPr/>
        </p:nvSpPr>
        <p:spPr>
          <a:xfrm rot="10800000">
            <a:off x="6400800" y="4567238"/>
            <a:ext cx="1152525" cy="12382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solidFill>
                <a:srgbClr val="000000"/>
              </a:solidFill>
            </a:endParaRPr>
          </a:p>
        </p:txBody>
      </p:sp>
      <p:sp>
        <p:nvSpPr>
          <p:cNvPr id="20530" name="TextBox 133"/>
          <p:cNvSpPr txBox="1">
            <a:spLocks noChangeArrowheads="1"/>
          </p:cNvSpPr>
          <p:nvPr/>
        </p:nvSpPr>
        <p:spPr bwMode="auto">
          <a:xfrm>
            <a:off x="6262688" y="3435350"/>
            <a:ext cx="1962150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b="1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i="1">
                <a:solidFill>
                  <a:srgbClr val="7F7F7F"/>
                </a:solidFill>
              </a:rPr>
              <a:t>3 management modes: direct/indirect/shared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b="0" i="1">
                <a:solidFill>
                  <a:srgbClr val="7F7F7F"/>
                </a:solidFill>
              </a:rPr>
              <a:t>Implementation modalities: Procurement, CfP, Contracts and Grant Contracts, Budget support, PAGODA, Blending, PE, Union TF, CBC, Twinning, Taiex, etc.</a:t>
            </a:r>
          </a:p>
        </p:txBody>
      </p:sp>
      <p:sp>
        <p:nvSpPr>
          <p:cNvPr id="171" name="Oval 170"/>
          <p:cNvSpPr/>
          <p:nvPr/>
        </p:nvSpPr>
        <p:spPr>
          <a:xfrm>
            <a:off x="5826125" y="4506913"/>
            <a:ext cx="198438" cy="141287"/>
          </a:xfrm>
          <a:prstGeom prst="ellipse">
            <a:avLst/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solidFill>
                <a:srgbClr val="000000"/>
              </a:solidFill>
            </a:endParaRPr>
          </a:p>
        </p:txBody>
      </p:sp>
      <p:grpSp>
        <p:nvGrpSpPr>
          <p:cNvPr id="20532" name="Group 46"/>
          <p:cNvGrpSpPr>
            <a:grpSpLocks/>
          </p:cNvGrpSpPr>
          <p:nvPr/>
        </p:nvGrpSpPr>
        <p:grpSpPr bwMode="auto">
          <a:xfrm>
            <a:off x="90488" y="5461000"/>
            <a:ext cx="823912" cy="1231900"/>
            <a:chOff x="90275" y="5461591"/>
            <a:chExt cx="824125" cy="1230969"/>
          </a:xfrm>
        </p:grpSpPr>
        <p:grpSp>
          <p:nvGrpSpPr>
            <p:cNvPr id="143" name="Group 142"/>
            <p:cNvGrpSpPr>
              <a:grpSpLocks noChangeAspect="1"/>
            </p:cNvGrpSpPr>
            <p:nvPr/>
          </p:nvGrpSpPr>
          <p:grpSpPr bwMode="gray">
            <a:xfrm>
              <a:off x="225270" y="6101717"/>
              <a:ext cx="308130" cy="590843"/>
              <a:chOff x="2800351" y="5872163"/>
              <a:chExt cx="153988" cy="295275"/>
            </a:xfrm>
            <a:solidFill>
              <a:srgbClr val="00529B"/>
            </a:solidFill>
          </p:grpSpPr>
          <p:sp>
            <p:nvSpPr>
              <p:cNvPr id="151" name="Freeform 402"/>
              <p:cNvSpPr>
                <a:spLocks/>
              </p:cNvSpPr>
              <p:nvPr/>
            </p:nvSpPr>
            <p:spPr bwMode="gray">
              <a:xfrm>
                <a:off x="2800351" y="5916613"/>
                <a:ext cx="153988" cy="250825"/>
              </a:xfrm>
              <a:custGeom>
                <a:avLst/>
                <a:gdLst>
                  <a:gd name="T0" fmla="*/ 85 w 97"/>
                  <a:gd name="T1" fmla="*/ 107 h 158"/>
                  <a:gd name="T2" fmla="*/ 60 w 97"/>
                  <a:gd name="T3" fmla="*/ 70 h 158"/>
                  <a:gd name="T4" fmla="*/ 62 w 97"/>
                  <a:gd name="T5" fmla="*/ 58 h 158"/>
                  <a:gd name="T6" fmla="*/ 89 w 97"/>
                  <a:gd name="T7" fmla="*/ 78 h 158"/>
                  <a:gd name="T8" fmla="*/ 97 w 97"/>
                  <a:gd name="T9" fmla="*/ 67 h 158"/>
                  <a:gd name="T10" fmla="*/ 64 w 97"/>
                  <a:gd name="T11" fmla="*/ 44 h 158"/>
                  <a:gd name="T12" fmla="*/ 66 w 97"/>
                  <a:gd name="T13" fmla="*/ 17 h 158"/>
                  <a:gd name="T14" fmla="*/ 33 w 97"/>
                  <a:gd name="T15" fmla="*/ 0 h 158"/>
                  <a:gd name="T16" fmla="*/ 4 w 97"/>
                  <a:gd name="T17" fmla="*/ 33 h 158"/>
                  <a:gd name="T18" fmla="*/ 2 w 97"/>
                  <a:gd name="T19" fmla="*/ 80 h 158"/>
                  <a:gd name="T20" fmla="*/ 16 w 97"/>
                  <a:gd name="T21" fmla="*/ 80 h 158"/>
                  <a:gd name="T22" fmla="*/ 17 w 97"/>
                  <a:gd name="T23" fmla="*/ 39 h 158"/>
                  <a:gd name="T24" fmla="*/ 30 w 97"/>
                  <a:gd name="T25" fmla="*/ 28 h 158"/>
                  <a:gd name="T26" fmla="*/ 29 w 97"/>
                  <a:gd name="T27" fmla="*/ 74 h 158"/>
                  <a:gd name="T28" fmla="*/ 31 w 97"/>
                  <a:gd name="T29" fmla="*/ 75 h 158"/>
                  <a:gd name="T30" fmla="*/ 0 w 97"/>
                  <a:gd name="T31" fmla="*/ 155 h 158"/>
                  <a:gd name="T32" fmla="*/ 13 w 97"/>
                  <a:gd name="T33" fmla="*/ 158 h 158"/>
                  <a:gd name="T34" fmla="*/ 47 w 97"/>
                  <a:gd name="T35" fmla="*/ 90 h 158"/>
                  <a:gd name="T36" fmla="*/ 69 w 97"/>
                  <a:gd name="T37" fmla="*/ 116 h 158"/>
                  <a:gd name="T38" fmla="*/ 80 w 97"/>
                  <a:gd name="T39" fmla="*/ 158 h 158"/>
                  <a:gd name="T40" fmla="*/ 97 w 97"/>
                  <a:gd name="T41" fmla="*/ 158 h 158"/>
                  <a:gd name="T42" fmla="*/ 85 w 97"/>
                  <a:gd name="T43" fmla="*/ 10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7" h="158">
                    <a:moveTo>
                      <a:pt x="85" y="107"/>
                    </a:moveTo>
                    <a:lnTo>
                      <a:pt x="60" y="70"/>
                    </a:lnTo>
                    <a:lnTo>
                      <a:pt x="62" y="58"/>
                    </a:lnTo>
                    <a:lnTo>
                      <a:pt x="89" y="78"/>
                    </a:lnTo>
                    <a:lnTo>
                      <a:pt x="97" y="67"/>
                    </a:lnTo>
                    <a:lnTo>
                      <a:pt x="64" y="44"/>
                    </a:lnTo>
                    <a:lnTo>
                      <a:pt x="66" y="17"/>
                    </a:lnTo>
                    <a:lnTo>
                      <a:pt x="33" y="0"/>
                    </a:lnTo>
                    <a:lnTo>
                      <a:pt x="4" y="33"/>
                    </a:lnTo>
                    <a:lnTo>
                      <a:pt x="2" y="80"/>
                    </a:lnTo>
                    <a:lnTo>
                      <a:pt x="16" y="80"/>
                    </a:lnTo>
                    <a:lnTo>
                      <a:pt x="17" y="39"/>
                    </a:lnTo>
                    <a:lnTo>
                      <a:pt x="30" y="28"/>
                    </a:lnTo>
                    <a:lnTo>
                      <a:pt x="29" y="74"/>
                    </a:lnTo>
                    <a:lnTo>
                      <a:pt x="31" y="75"/>
                    </a:lnTo>
                    <a:lnTo>
                      <a:pt x="0" y="155"/>
                    </a:lnTo>
                    <a:lnTo>
                      <a:pt x="13" y="158"/>
                    </a:lnTo>
                    <a:lnTo>
                      <a:pt x="47" y="90"/>
                    </a:lnTo>
                    <a:lnTo>
                      <a:pt x="69" y="116"/>
                    </a:lnTo>
                    <a:lnTo>
                      <a:pt x="80" y="158"/>
                    </a:lnTo>
                    <a:lnTo>
                      <a:pt x="97" y="158"/>
                    </a:lnTo>
                    <a:lnTo>
                      <a:pt x="85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4406" tIns="42203" rIns="84406" bIns="42203"/>
              <a:lstStyle/>
              <a:p>
                <a:pPr>
                  <a:defRPr/>
                </a:pPr>
                <a:endParaRPr lang="en-US" sz="1662" dirty="0">
                  <a:solidFill>
                    <a:srgbClr val="0F5494"/>
                  </a:solidFill>
                </a:endParaRPr>
              </a:p>
            </p:txBody>
          </p:sp>
          <p:sp>
            <p:nvSpPr>
              <p:cNvPr id="152" name="Oval 403"/>
              <p:cNvSpPr>
                <a:spLocks noChangeArrowheads="1"/>
              </p:cNvSpPr>
              <p:nvPr/>
            </p:nvSpPr>
            <p:spPr bwMode="gray">
              <a:xfrm>
                <a:off x="2870201" y="5872163"/>
                <a:ext cx="50800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4406" tIns="42203" rIns="84406" bIns="42203"/>
              <a:lstStyle/>
              <a:p>
                <a:pPr>
                  <a:defRPr/>
                </a:pPr>
                <a:endParaRPr lang="en-US" sz="1662" dirty="0">
                  <a:solidFill>
                    <a:srgbClr val="0F5494"/>
                  </a:solidFill>
                </a:endParaRPr>
              </a:p>
            </p:txBody>
          </p:sp>
        </p:grpSp>
        <p:grpSp>
          <p:nvGrpSpPr>
            <p:cNvPr id="135" name="Group 134"/>
            <p:cNvGrpSpPr>
              <a:grpSpLocks noChangeAspect="1"/>
            </p:cNvGrpSpPr>
            <p:nvPr/>
          </p:nvGrpSpPr>
          <p:grpSpPr bwMode="gray">
            <a:xfrm>
              <a:off x="582174" y="5895239"/>
              <a:ext cx="308130" cy="590843"/>
              <a:chOff x="2800351" y="5872163"/>
              <a:chExt cx="153988" cy="295275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37" name="Freeform 402"/>
              <p:cNvSpPr>
                <a:spLocks/>
              </p:cNvSpPr>
              <p:nvPr/>
            </p:nvSpPr>
            <p:spPr bwMode="gray">
              <a:xfrm>
                <a:off x="2800351" y="5916613"/>
                <a:ext cx="153988" cy="250825"/>
              </a:xfrm>
              <a:custGeom>
                <a:avLst/>
                <a:gdLst>
                  <a:gd name="T0" fmla="*/ 85 w 97"/>
                  <a:gd name="T1" fmla="*/ 107 h 158"/>
                  <a:gd name="T2" fmla="*/ 60 w 97"/>
                  <a:gd name="T3" fmla="*/ 70 h 158"/>
                  <a:gd name="T4" fmla="*/ 62 w 97"/>
                  <a:gd name="T5" fmla="*/ 58 h 158"/>
                  <a:gd name="T6" fmla="*/ 89 w 97"/>
                  <a:gd name="T7" fmla="*/ 78 h 158"/>
                  <a:gd name="T8" fmla="*/ 97 w 97"/>
                  <a:gd name="T9" fmla="*/ 67 h 158"/>
                  <a:gd name="T10" fmla="*/ 64 w 97"/>
                  <a:gd name="T11" fmla="*/ 44 h 158"/>
                  <a:gd name="T12" fmla="*/ 66 w 97"/>
                  <a:gd name="T13" fmla="*/ 17 h 158"/>
                  <a:gd name="T14" fmla="*/ 33 w 97"/>
                  <a:gd name="T15" fmla="*/ 0 h 158"/>
                  <a:gd name="T16" fmla="*/ 4 w 97"/>
                  <a:gd name="T17" fmla="*/ 33 h 158"/>
                  <a:gd name="T18" fmla="*/ 2 w 97"/>
                  <a:gd name="T19" fmla="*/ 80 h 158"/>
                  <a:gd name="T20" fmla="*/ 16 w 97"/>
                  <a:gd name="T21" fmla="*/ 80 h 158"/>
                  <a:gd name="T22" fmla="*/ 17 w 97"/>
                  <a:gd name="T23" fmla="*/ 39 h 158"/>
                  <a:gd name="T24" fmla="*/ 30 w 97"/>
                  <a:gd name="T25" fmla="*/ 28 h 158"/>
                  <a:gd name="T26" fmla="*/ 29 w 97"/>
                  <a:gd name="T27" fmla="*/ 74 h 158"/>
                  <a:gd name="T28" fmla="*/ 31 w 97"/>
                  <a:gd name="T29" fmla="*/ 75 h 158"/>
                  <a:gd name="T30" fmla="*/ 0 w 97"/>
                  <a:gd name="T31" fmla="*/ 155 h 158"/>
                  <a:gd name="T32" fmla="*/ 13 w 97"/>
                  <a:gd name="T33" fmla="*/ 158 h 158"/>
                  <a:gd name="T34" fmla="*/ 47 w 97"/>
                  <a:gd name="T35" fmla="*/ 90 h 158"/>
                  <a:gd name="T36" fmla="*/ 69 w 97"/>
                  <a:gd name="T37" fmla="*/ 116 h 158"/>
                  <a:gd name="T38" fmla="*/ 80 w 97"/>
                  <a:gd name="T39" fmla="*/ 158 h 158"/>
                  <a:gd name="T40" fmla="*/ 97 w 97"/>
                  <a:gd name="T41" fmla="*/ 158 h 158"/>
                  <a:gd name="T42" fmla="*/ 85 w 97"/>
                  <a:gd name="T43" fmla="*/ 10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7" h="158">
                    <a:moveTo>
                      <a:pt x="85" y="107"/>
                    </a:moveTo>
                    <a:lnTo>
                      <a:pt x="60" y="70"/>
                    </a:lnTo>
                    <a:lnTo>
                      <a:pt x="62" y="58"/>
                    </a:lnTo>
                    <a:lnTo>
                      <a:pt x="89" y="78"/>
                    </a:lnTo>
                    <a:lnTo>
                      <a:pt x="97" y="67"/>
                    </a:lnTo>
                    <a:lnTo>
                      <a:pt x="64" y="44"/>
                    </a:lnTo>
                    <a:lnTo>
                      <a:pt x="66" y="17"/>
                    </a:lnTo>
                    <a:lnTo>
                      <a:pt x="33" y="0"/>
                    </a:lnTo>
                    <a:lnTo>
                      <a:pt x="4" y="33"/>
                    </a:lnTo>
                    <a:lnTo>
                      <a:pt x="2" y="80"/>
                    </a:lnTo>
                    <a:lnTo>
                      <a:pt x="16" y="80"/>
                    </a:lnTo>
                    <a:lnTo>
                      <a:pt x="17" y="39"/>
                    </a:lnTo>
                    <a:lnTo>
                      <a:pt x="30" y="28"/>
                    </a:lnTo>
                    <a:lnTo>
                      <a:pt x="29" y="74"/>
                    </a:lnTo>
                    <a:lnTo>
                      <a:pt x="31" y="75"/>
                    </a:lnTo>
                    <a:lnTo>
                      <a:pt x="0" y="155"/>
                    </a:lnTo>
                    <a:lnTo>
                      <a:pt x="13" y="158"/>
                    </a:lnTo>
                    <a:lnTo>
                      <a:pt x="47" y="90"/>
                    </a:lnTo>
                    <a:lnTo>
                      <a:pt x="69" y="116"/>
                    </a:lnTo>
                    <a:lnTo>
                      <a:pt x="80" y="158"/>
                    </a:lnTo>
                    <a:lnTo>
                      <a:pt x="97" y="158"/>
                    </a:lnTo>
                    <a:lnTo>
                      <a:pt x="85" y="1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4406" tIns="42203" rIns="84406" bIns="42203"/>
              <a:lstStyle/>
              <a:p>
                <a:pPr>
                  <a:defRPr/>
                </a:pPr>
                <a:endParaRPr lang="en-US" sz="1662" dirty="0">
                  <a:solidFill>
                    <a:srgbClr val="0F5494"/>
                  </a:solidFill>
                </a:endParaRPr>
              </a:p>
            </p:txBody>
          </p:sp>
          <p:sp>
            <p:nvSpPr>
              <p:cNvPr id="142" name="Oval 403"/>
              <p:cNvSpPr>
                <a:spLocks noChangeArrowheads="1"/>
              </p:cNvSpPr>
              <p:nvPr/>
            </p:nvSpPr>
            <p:spPr bwMode="gray">
              <a:xfrm>
                <a:off x="2870201" y="5872163"/>
                <a:ext cx="50800" cy="476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84406" tIns="42203" rIns="84406" bIns="42203"/>
              <a:lstStyle/>
              <a:p>
                <a:pPr>
                  <a:defRPr/>
                </a:pPr>
                <a:endParaRPr lang="en-US" sz="1662" dirty="0">
                  <a:solidFill>
                    <a:srgbClr val="0F5494"/>
                  </a:solidFill>
                </a:endParaRPr>
              </a:p>
            </p:txBody>
          </p:sp>
        </p:grpSp>
        <p:pic>
          <p:nvPicPr>
            <p:cNvPr id="191" name="Picture 190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34318" y="5461591"/>
              <a:ext cx="380082" cy="377107"/>
            </a:xfrm>
            <a:prstGeom prst="rect">
              <a:avLst/>
            </a:prstGeom>
          </p:spPr>
        </p:pic>
        <p:pic>
          <p:nvPicPr>
            <p:cNvPr id="192" name="Picture 191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75" y="5743405"/>
              <a:ext cx="456413" cy="304275"/>
            </a:xfrm>
            <a:prstGeom prst="rect">
              <a:avLst/>
            </a:prstGeom>
          </p:spPr>
        </p:pic>
      </p:grpSp>
      <p:sp>
        <p:nvSpPr>
          <p:cNvPr id="117" name="Title 1"/>
          <p:cNvSpPr txBox="1">
            <a:spLocks/>
          </p:cNvSpPr>
          <p:nvPr/>
        </p:nvSpPr>
        <p:spPr bwMode="auto">
          <a:xfrm>
            <a:off x="242889" y="332656"/>
            <a:ext cx="3223016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/>
            <a:r>
              <a:rPr lang="en-GB" altLang="en-US" b="0" kern="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Process overview</a:t>
            </a:r>
          </a:p>
        </p:txBody>
      </p:sp>
    </p:spTree>
    <p:extLst>
      <p:ext uri="{BB962C8B-B14F-4D97-AF65-F5344CB8AC3E}">
        <p14:creationId xmlns:p14="http://schemas.microsoft.com/office/powerpoint/2010/main" val="28604631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ounded Rectangle 110"/>
          <p:cNvSpPr/>
          <p:nvPr/>
        </p:nvSpPr>
        <p:spPr>
          <a:xfrm>
            <a:off x="8297863" y="3202459"/>
            <a:ext cx="769937" cy="1257300"/>
          </a:xfrm>
          <a:prstGeom prst="roundRect">
            <a:avLst/>
          </a:prstGeom>
          <a:solidFill>
            <a:srgbClr val="B9D0DC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77" dirty="0">
              <a:solidFill>
                <a:srgbClr val="000000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5773738" y="3202459"/>
            <a:ext cx="2436812" cy="1257300"/>
          </a:xfrm>
          <a:prstGeom prst="roundRect">
            <a:avLst/>
          </a:prstGeom>
          <a:solidFill>
            <a:srgbClr val="B9D0DC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900" i="1" dirty="0">
              <a:solidFill>
                <a:srgbClr val="000000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4946650" y="3215159"/>
            <a:ext cx="769938" cy="1255713"/>
          </a:xfrm>
          <a:prstGeom prst="roundRect">
            <a:avLst/>
          </a:prstGeom>
          <a:solidFill>
            <a:srgbClr val="B9D0DC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77" dirty="0">
              <a:solidFill>
                <a:srgbClr val="000000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3276600" y="3235797"/>
            <a:ext cx="1631950" cy="1257300"/>
          </a:xfrm>
          <a:prstGeom prst="roundRect">
            <a:avLst/>
          </a:prstGeom>
          <a:solidFill>
            <a:srgbClr val="B9D0DC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77" dirty="0">
              <a:solidFill>
                <a:srgbClr val="000000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2174875" y="3224684"/>
            <a:ext cx="1036638" cy="1257300"/>
          </a:xfrm>
          <a:prstGeom prst="roundRect">
            <a:avLst/>
          </a:prstGeom>
          <a:solidFill>
            <a:srgbClr val="B9D0DC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77" dirty="0">
              <a:solidFill>
                <a:srgbClr val="000000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1031875" y="3242147"/>
            <a:ext cx="1055688" cy="1255712"/>
          </a:xfrm>
          <a:prstGeom prst="roundRect">
            <a:avLst/>
          </a:prstGeom>
          <a:solidFill>
            <a:srgbClr val="B9D0DC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77" dirty="0">
              <a:solidFill>
                <a:srgbClr val="000000"/>
              </a:solidFill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68263" y="3242147"/>
            <a:ext cx="839787" cy="1255712"/>
          </a:xfrm>
          <a:prstGeom prst="roundRect">
            <a:avLst/>
          </a:prstGeom>
          <a:solidFill>
            <a:srgbClr val="B9D0DC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77" dirty="0">
              <a:solidFill>
                <a:srgbClr val="000000"/>
              </a:solidFill>
            </a:endParaRPr>
          </a:p>
        </p:txBody>
      </p:sp>
      <p:sp>
        <p:nvSpPr>
          <p:cNvPr id="118" name="Rounded Rectangle 117"/>
          <p:cNvSpPr/>
          <p:nvPr/>
        </p:nvSpPr>
        <p:spPr>
          <a:xfrm>
            <a:off x="2173288" y="5854353"/>
            <a:ext cx="6913562" cy="487362"/>
          </a:xfrm>
          <a:prstGeom prst="roundRect">
            <a:avLst/>
          </a:prstGeom>
          <a:noFill/>
          <a:ln w="19050"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77" dirty="0">
              <a:solidFill>
                <a:srgbClr val="000000"/>
              </a:solidFill>
            </a:endParaRPr>
          </a:p>
        </p:txBody>
      </p:sp>
      <p:sp>
        <p:nvSpPr>
          <p:cNvPr id="119" name="Title 2"/>
          <p:cNvSpPr>
            <a:spLocks noGrp="1"/>
          </p:cNvSpPr>
          <p:nvPr>
            <p:ph type="title"/>
          </p:nvPr>
        </p:nvSpPr>
        <p:spPr>
          <a:xfrm>
            <a:off x="-396552" y="44624"/>
            <a:ext cx="4715346" cy="53498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b="0" dirty="0">
                <a:solidFill>
                  <a:srgbClr val="FFC000"/>
                </a:solidFill>
                <a:latin typeface="Calibri Light" panose="020F0302020204030204" pitchFamily="34" charset="0"/>
              </a:rPr>
              <a:t/>
            </a:r>
            <a:br>
              <a:rPr lang="en-GB" altLang="en-US" b="0" dirty="0">
                <a:solidFill>
                  <a:srgbClr val="FFC000"/>
                </a:solidFill>
                <a:latin typeface="Calibri Light" panose="020F0302020204030204" pitchFamily="34" charset="0"/>
              </a:rPr>
            </a:br>
            <a:r>
              <a:rPr lang="en-GB" altLang="en-US" sz="2800" b="0" dirty="0" err="1" smtClean="0">
                <a:solidFill>
                  <a:srgbClr val="FFC000"/>
                </a:solidFill>
                <a:latin typeface="Calibri Light" panose="020F0302020204030204" pitchFamily="34" charset="0"/>
              </a:rPr>
              <a:t>Opsys</a:t>
            </a:r>
            <a:r>
              <a:rPr lang="en-GB" altLang="en-US" sz="2800" b="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 vs process overview</a:t>
            </a:r>
            <a:r>
              <a:rPr lang="en-GB" altLang="en-US" sz="2800" b="0" dirty="0">
                <a:solidFill>
                  <a:srgbClr val="FFC000"/>
                </a:solidFill>
                <a:latin typeface="Calibri Light" panose="020F0302020204030204" pitchFamily="34" charset="0"/>
              </a:rPr>
              <a:t/>
            </a:r>
            <a:br>
              <a:rPr lang="en-GB" altLang="en-US" sz="2800" b="0" dirty="0">
                <a:solidFill>
                  <a:srgbClr val="FFC000"/>
                </a:solidFill>
                <a:latin typeface="Calibri Light" panose="020F0302020204030204" pitchFamily="34" charset="0"/>
              </a:rPr>
            </a:br>
            <a:r>
              <a:rPr lang="en-GB" altLang="en-US" sz="2800" b="0" dirty="0">
                <a:solidFill>
                  <a:srgbClr val="FFC000"/>
                </a:solidFill>
                <a:latin typeface="Calibri Light" panose="020F0302020204030204" pitchFamily="34" charset="0"/>
              </a:rPr>
              <a:t>re-use </a:t>
            </a:r>
            <a:r>
              <a:rPr lang="en-GB" altLang="en-US" sz="2800" b="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candidates</a:t>
            </a:r>
            <a:endParaRPr lang="en-GB" altLang="en-US" sz="2800" b="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sp>
        <p:nvSpPr>
          <p:cNvPr id="120" name="Text Placeholder 12"/>
          <p:cNvSpPr txBox="1">
            <a:spLocks/>
          </p:cNvSpPr>
          <p:nvPr/>
        </p:nvSpPr>
        <p:spPr bwMode="auto">
          <a:xfrm>
            <a:off x="8170863" y="3934297"/>
            <a:ext cx="109696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2963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842963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842963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8429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429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BBE0E3"/>
              </a:buClr>
              <a:buFontTx/>
              <a:buNone/>
            </a:pPr>
            <a:r>
              <a:rPr lang="en-GB" altLang="en-US" sz="1100" b="1" i="0">
                <a:solidFill>
                  <a:srgbClr val="000000"/>
                </a:solidFill>
              </a:rPr>
              <a:t>Evaluation</a:t>
            </a:r>
          </a:p>
        </p:txBody>
      </p:sp>
      <p:sp>
        <p:nvSpPr>
          <p:cNvPr id="121" name="Freeform 256"/>
          <p:cNvSpPr>
            <a:spLocks noChangeAspect="1" noEditPoints="1"/>
          </p:cNvSpPr>
          <p:nvPr/>
        </p:nvSpPr>
        <p:spPr bwMode="gray">
          <a:xfrm>
            <a:off x="8583613" y="3570759"/>
            <a:ext cx="236537" cy="342900"/>
          </a:xfrm>
          <a:custGeom>
            <a:avLst/>
            <a:gdLst>
              <a:gd name="T0" fmla="*/ 736 w 972"/>
              <a:gd name="T1" fmla="*/ 278 h 1389"/>
              <a:gd name="T2" fmla="*/ 736 w 972"/>
              <a:gd name="T3" fmla="*/ 278 h 1389"/>
              <a:gd name="T4" fmla="*/ 798 w 972"/>
              <a:gd name="T5" fmla="*/ 139 h 1389"/>
              <a:gd name="T6" fmla="*/ 647 w 972"/>
              <a:gd name="T7" fmla="*/ 139 h 1389"/>
              <a:gd name="T8" fmla="*/ 597 w 972"/>
              <a:gd name="T9" fmla="*/ 0 h 1389"/>
              <a:gd name="T10" fmla="*/ 375 w 972"/>
              <a:gd name="T11" fmla="*/ 0 h 1389"/>
              <a:gd name="T12" fmla="*/ 325 w 972"/>
              <a:gd name="T13" fmla="*/ 139 h 1389"/>
              <a:gd name="T14" fmla="*/ 173 w 972"/>
              <a:gd name="T15" fmla="*/ 139 h 1389"/>
              <a:gd name="T16" fmla="*/ 236 w 972"/>
              <a:gd name="T17" fmla="*/ 278 h 1389"/>
              <a:gd name="T18" fmla="*/ 736 w 972"/>
              <a:gd name="T19" fmla="*/ 278 h 1389"/>
              <a:gd name="T20" fmla="*/ 736 w 972"/>
              <a:gd name="T21" fmla="*/ 278 h 1389"/>
              <a:gd name="T22" fmla="*/ 875 w 972"/>
              <a:gd name="T23" fmla="*/ 139 h 1389"/>
              <a:gd name="T24" fmla="*/ 875 w 972"/>
              <a:gd name="T25" fmla="*/ 139 h 1389"/>
              <a:gd name="T26" fmla="*/ 791 w 972"/>
              <a:gd name="T27" fmla="*/ 348 h 1389"/>
              <a:gd name="T28" fmla="*/ 180 w 972"/>
              <a:gd name="T29" fmla="*/ 348 h 1389"/>
              <a:gd name="T30" fmla="*/ 97 w 972"/>
              <a:gd name="T31" fmla="*/ 139 h 1389"/>
              <a:gd name="T32" fmla="*/ 0 w 972"/>
              <a:gd name="T33" fmla="*/ 236 h 1389"/>
              <a:gd name="T34" fmla="*/ 0 w 972"/>
              <a:gd name="T35" fmla="*/ 1292 h 1389"/>
              <a:gd name="T36" fmla="*/ 97 w 972"/>
              <a:gd name="T37" fmla="*/ 1389 h 1389"/>
              <a:gd name="T38" fmla="*/ 875 w 972"/>
              <a:gd name="T39" fmla="*/ 1389 h 1389"/>
              <a:gd name="T40" fmla="*/ 972 w 972"/>
              <a:gd name="T41" fmla="*/ 1292 h 1389"/>
              <a:gd name="T42" fmla="*/ 972 w 972"/>
              <a:gd name="T43" fmla="*/ 236 h 1389"/>
              <a:gd name="T44" fmla="*/ 875 w 972"/>
              <a:gd name="T45" fmla="*/ 139 h 1389"/>
              <a:gd name="T46" fmla="*/ 875 w 972"/>
              <a:gd name="T47" fmla="*/ 139 h 13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972" h="1389">
                <a:moveTo>
                  <a:pt x="736" y="278"/>
                </a:moveTo>
                <a:lnTo>
                  <a:pt x="736" y="278"/>
                </a:lnTo>
                <a:lnTo>
                  <a:pt x="798" y="139"/>
                </a:lnTo>
                <a:lnTo>
                  <a:pt x="647" y="139"/>
                </a:lnTo>
                <a:lnTo>
                  <a:pt x="597" y="0"/>
                </a:lnTo>
                <a:lnTo>
                  <a:pt x="375" y="0"/>
                </a:lnTo>
                <a:lnTo>
                  <a:pt x="325" y="139"/>
                </a:lnTo>
                <a:lnTo>
                  <a:pt x="173" y="139"/>
                </a:lnTo>
                <a:lnTo>
                  <a:pt x="236" y="278"/>
                </a:lnTo>
                <a:lnTo>
                  <a:pt x="736" y="278"/>
                </a:lnTo>
                <a:lnTo>
                  <a:pt x="736" y="278"/>
                </a:lnTo>
                <a:close/>
                <a:moveTo>
                  <a:pt x="875" y="139"/>
                </a:moveTo>
                <a:lnTo>
                  <a:pt x="875" y="139"/>
                </a:lnTo>
                <a:lnTo>
                  <a:pt x="791" y="348"/>
                </a:lnTo>
                <a:lnTo>
                  <a:pt x="180" y="348"/>
                </a:lnTo>
                <a:lnTo>
                  <a:pt x="97" y="139"/>
                </a:lnTo>
                <a:cubicBezTo>
                  <a:pt x="43" y="139"/>
                  <a:pt x="0" y="183"/>
                  <a:pt x="0" y="236"/>
                </a:cubicBezTo>
                <a:lnTo>
                  <a:pt x="0" y="1292"/>
                </a:lnTo>
                <a:cubicBezTo>
                  <a:pt x="0" y="1345"/>
                  <a:pt x="43" y="1389"/>
                  <a:pt x="97" y="1389"/>
                </a:cubicBezTo>
                <a:lnTo>
                  <a:pt x="875" y="1389"/>
                </a:lnTo>
                <a:cubicBezTo>
                  <a:pt x="928" y="1389"/>
                  <a:pt x="972" y="1345"/>
                  <a:pt x="972" y="1292"/>
                </a:cubicBezTo>
                <a:lnTo>
                  <a:pt x="972" y="236"/>
                </a:lnTo>
                <a:cubicBezTo>
                  <a:pt x="972" y="183"/>
                  <a:pt x="928" y="139"/>
                  <a:pt x="875" y="139"/>
                </a:cubicBezTo>
                <a:lnTo>
                  <a:pt x="875" y="139"/>
                </a:lnTo>
                <a:close/>
              </a:path>
            </a:pathLst>
          </a:custGeom>
          <a:solidFill>
            <a:srgbClr val="FF9900"/>
          </a:solidFill>
          <a:ln w="0">
            <a:noFill/>
            <a:prstDash val="solid"/>
            <a:round/>
            <a:headEnd/>
            <a:tailEnd/>
          </a:ln>
        </p:spPr>
        <p:txBody>
          <a:bodyPr lIns="84406" tIns="42203" rIns="84406" bIns="42203"/>
          <a:lstStyle/>
          <a:p>
            <a:pPr>
              <a:defRPr/>
            </a:pPr>
            <a:endParaRPr lang="en-US" sz="1108" dirty="0"/>
          </a:p>
        </p:txBody>
      </p:sp>
      <p:sp>
        <p:nvSpPr>
          <p:cNvPr id="122" name="Text Placeholder 12"/>
          <p:cNvSpPr txBox="1">
            <a:spLocks/>
          </p:cNvSpPr>
          <p:nvPr/>
        </p:nvSpPr>
        <p:spPr bwMode="auto">
          <a:xfrm>
            <a:off x="5867400" y="4075584"/>
            <a:ext cx="1468438" cy="23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2963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842963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842963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8429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429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BBE0E3"/>
              </a:buClr>
              <a:buFontTx/>
              <a:buNone/>
            </a:pPr>
            <a:r>
              <a:rPr lang="en-GB" altLang="en-US" sz="1100" b="1" i="0">
                <a:solidFill>
                  <a:srgbClr val="000000"/>
                </a:solidFill>
              </a:rPr>
              <a:t>Implementation</a:t>
            </a:r>
          </a:p>
        </p:txBody>
      </p:sp>
      <p:sp>
        <p:nvSpPr>
          <p:cNvPr id="123" name="Freeform 20"/>
          <p:cNvSpPr>
            <a:spLocks noEditPoints="1"/>
          </p:cNvSpPr>
          <p:nvPr/>
        </p:nvSpPr>
        <p:spPr bwMode="gray">
          <a:xfrm>
            <a:off x="5791200" y="3580284"/>
            <a:ext cx="369888" cy="388938"/>
          </a:xfrm>
          <a:custGeom>
            <a:avLst/>
            <a:gdLst/>
            <a:ahLst/>
            <a:cxnLst>
              <a:cxn ang="0">
                <a:pos x="77" y="202"/>
              </a:cxn>
              <a:cxn ang="0">
                <a:pos x="62" y="192"/>
              </a:cxn>
              <a:cxn ang="0">
                <a:pos x="45" y="199"/>
              </a:cxn>
              <a:cxn ang="0">
                <a:pos x="37" y="183"/>
              </a:cxn>
              <a:cxn ang="0">
                <a:pos x="19" y="180"/>
              </a:cxn>
              <a:cxn ang="0">
                <a:pos x="9" y="163"/>
              </a:cxn>
              <a:cxn ang="0">
                <a:pos x="15" y="146"/>
              </a:cxn>
              <a:cxn ang="0">
                <a:pos x="5" y="130"/>
              </a:cxn>
              <a:cxn ang="0">
                <a:pos x="19" y="119"/>
              </a:cxn>
              <a:cxn ang="0">
                <a:pos x="19" y="101"/>
              </a:cxn>
              <a:cxn ang="0">
                <a:pos x="36" y="98"/>
              </a:cxn>
              <a:cxn ang="0">
                <a:pos x="45" y="82"/>
              </a:cxn>
              <a:cxn ang="0">
                <a:pos x="62" y="88"/>
              </a:cxn>
              <a:cxn ang="0">
                <a:pos x="77" y="79"/>
              </a:cxn>
              <a:cxn ang="0">
                <a:pos x="89" y="92"/>
              </a:cxn>
              <a:cxn ang="0">
                <a:pos x="107" y="92"/>
              </a:cxn>
              <a:cxn ang="0">
                <a:pos x="110" y="110"/>
              </a:cxn>
              <a:cxn ang="0">
                <a:pos x="126" y="118"/>
              </a:cxn>
              <a:cxn ang="0">
                <a:pos x="119" y="135"/>
              </a:cxn>
              <a:cxn ang="0">
                <a:pos x="129" y="150"/>
              </a:cxn>
              <a:cxn ang="0">
                <a:pos x="115" y="162"/>
              </a:cxn>
              <a:cxn ang="0">
                <a:pos x="116" y="180"/>
              </a:cxn>
              <a:cxn ang="0">
                <a:pos x="98" y="183"/>
              </a:cxn>
              <a:cxn ang="0">
                <a:pos x="90" y="199"/>
              </a:cxn>
              <a:cxn ang="0">
                <a:pos x="27" y="151"/>
              </a:cxn>
              <a:cxn ang="0">
                <a:pos x="108" y="129"/>
              </a:cxn>
              <a:cxn ang="0">
                <a:pos x="61" y="116"/>
              </a:cxn>
              <a:cxn ang="0">
                <a:pos x="74" y="164"/>
              </a:cxn>
              <a:cxn ang="0">
                <a:pos x="61" y="116"/>
              </a:cxn>
              <a:cxn ang="0">
                <a:pos x="77" y="130"/>
              </a:cxn>
              <a:cxn ang="0">
                <a:pos x="57" y="150"/>
              </a:cxn>
              <a:cxn ang="0">
                <a:pos x="176" y="44"/>
              </a:cxn>
              <a:cxn ang="0">
                <a:pos x="165" y="58"/>
              </a:cxn>
              <a:cxn ang="0">
                <a:pos x="167" y="77"/>
              </a:cxn>
              <a:cxn ang="0">
                <a:pos x="149" y="80"/>
              </a:cxn>
              <a:cxn ang="0">
                <a:pos x="138" y="95"/>
              </a:cxn>
              <a:cxn ang="0">
                <a:pos x="123" y="84"/>
              </a:cxn>
              <a:cxn ang="0">
                <a:pos x="104" y="86"/>
              </a:cxn>
              <a:cxn ang="0">
                <a:pos x="101" y="69"/>
              </a:cxn>
              <a:cxn ang="0">
                <a:pos x="87" y="57"/>
              </a:cxn>
              <a:cxn ang="0">
                <a:pos x="97" y="42"/>
              </a:cxn>
              <a:cxn ang="0">
                <a:pos x="95" y="23"/>
              </a:cxn>
              <a:cxn ang="0">
                <a:pos x="113" y="20"/>
              </a:cxn>
              <a:cxn ang="0">
                <a:pos x="125" y="6"/>
              </a:cxn>
              <a:cxn ang="0">
                <a:pos x="139" y="16"/>
              </a:cxn>
              <a:cxn ang="0">
                <a:pos x="158" y="14"/>
              </a:cxn>
              <a:cxn ang="0">
                <a:pos x="161" y="32"/>
              </a:cxn>
              <a:cxn ang="0">
                <a:pos x="176" y="44"/>
              </a:cxn>
              <a:cxn ang="0">
                <a:pos x="139" y="42"/>
              </a:cxn>
              <a:cxn ang="0">
                <a:pos x="123" y="58"/>
              </a:cxn>
            </a:cxnLst>
            <a:rect l="0" t="0" r="r" b="b"/>
            <a:pathLst>
              <a:path w="181" h="207">
                <a:moveTo>
                  <a:pt x="90" y="199"/>
                </a:moveTo>
                <a:cubicBezTo>
                  <a:pt x="91" y="204"/>
                  <a:pt x="79" y="207"/>
                  <a:pt x="77" y="202"/>
                </a:cubicBezTo>
                <a:cubicBezTo>
                  <a:pt x="76" y="198"/>
                  <a:pt x="74" y="195"/>
                  <a:pt x="73" y="192"/>
                </a:cubicBezTo>
                <a:cubicBezTo>
                  <a:pt x="69" y="193"/>
                  <a:pt x="65" y="193"/>
                  <a:pt x="62" y="192"/>
                </a:cubicBezTo>
                <a:cubicBezTo>
                  <a:pt x="60" y="195"/>
                  <a:pt x="59" y="198"/>
                  <a:pt x="57" y="202"/>
                </a:cubicBezTo>
                <a:cubicBezTo>
                  <a:pt x="56" y="207"/>
                  <a:pt x="44" y="204"/>
                  <a:pt x="45" y="199"/>
                </a:cubicBezTo>
                <a:cubicBezTo>
                  <a:pt x="46" y="194"/>
                  <a:pt x="46" y="191"/>
                  <a:pt x="46" y="188"/>
                </a:cubicBezTo>
                <a:cubicBezTo>
                  <a:pt x="43" y="187"/>
                  <a:pt x="39" y="185"/>
                  <a:pt x="37" y="183"/>
                </a:cubicBezTo>
                <a:cubicBezTo>
                  <a:pt x="34" y="184"/>
                  <a:pt x="31" y="186"/>
                  <a:pt x="28" y="189"/>
                </a:cubicBezTo>
                <a:cubicBezTo>
                  <a:pt x="24" y="192"/>
                  <a:pt x="15" y="184"/>
                  <a:pt x="19" y="180"/>
                </a:cubicBezTo>
                <a:cubicBezTo>
                  <a:pt x="22" y="177"/>
                  <a:pt x="24" y="174"/>
                  <a:pt x="25" y="171"/>
                </a:cubicBezTo>
                <a:cubicBezTo>
                  <a:pt x="19" y="163"/>
                  <a:pt x="20" y="160"/>
                  <a:pt x="9" y="163"/>
                </a:cubicBezTo>
                <a:cubicBezTo>
                  <a:pt x="4" y="164"/>
                  <a:pt x="0" y="152"/>
                  <a:pt x="5" y="150"/>
                </a:cubicBezTo>
                <a:cubicBezTo>
                  <a:pt x="10" y="149"/>
                  <a:pt x="13" y="147"/>
                  <a:pt x="15" y="146"/>
                </a:cubicBezTo>
                <a:cubicBezTo>
                  <a:pt x="15" y="142"/>
                  <a:pt x="15" y="139"/>
                  <a:pt x="15" y="135"/>
                </a:cubicBezTo>
                <a:cubicBezTo>
                  <a:pt x="13" y="133"/>
                  <a:pt x="10" y="132"/>
                  <a:pt x="5" y="130"/>
                </a:cubicBezTo>
                <a:cubicBezTo>
                  <a:pt x="1" y="129"/>
                  <a:pt x="4" y="117"/>
                  <a:pt x="9" y="118"/>
                </a:cubicBezTo>
                <a:cubicBezTo>
                  <a:pt x="13" y="119"/>
                  <a:pt x="17" y="119"/>
                  <a:pt x="19" y="119"/>
                </a:cubicBezTo>
                <a:cubicBezTo>
                  <a:pt x="21" y="116"/>
                  <a:pt x="23" y="113"/>
                  <a:pt x="25" y="110"/>
                </a:cubicBezTo>
                <a:cubicBezTo>
                  <a:pt x="24" y="107"/>
                  <a:pt x="22" y="104"/>
                  <a:pt x="19" y="101"/>
                </a:cubicBezTo>
                <a:cubicBezTo>
                  <a:pt x="15" y="97"/>
                  <a:pt x="24" y="88"/>
                  <a:pt x="28" y="92"/>
                </a:cubicBezTo>
                <a:cubicBezTo>
                  <a:pt x="31" y="95"/>
                  <a:pt x="34" y="97"/>
                  <a:pt x="36" y="98"/>
                </a:cubicBezTo>
                <a:cubicBezTo>
                  <a:pt x="39" y="96"/>
                  <a:pt x="43" y="94"/>
                  <a:pt x="46" y="92"/>
                </a:cubicBezTo>
                <a:cubicBezTo>
                  <a:pt x="46" y="90"/>
                  <a:pt x="46" y="86"/>
                  <a:pt x="45" y="82"/>
                </a:cubicBezTo>
                <a:cubicBezTo>
                  <a:pt x="44" y="77"/>
                  <a:pt x="56" y="74"/>
                  <a:pt x="57" y="78"/>
                </a:cubicBezTo>
                <a:cubicBezTo>
                  <a:pt x="59" y="83"/>
                  <a:pt x="60" y="86"/>
                  <a:pt x="62" y="88"/>
                </a:cubicBezTo>
                <a:cubicBezTo>
                  <a:pt x="65" y="88"/>
                  <a:pt x="69" y="88"/>
                  <a:pt x="73" y="88"/>
                </a:cubicBezTo>
                <a:cubicBezTo>
                  <a:pt x="74" y="86"/>
                  <a:pt x="76" y="83"/>
                  <a:pt x="77" y="79"/>
                </a:cubicBezTo>
                <a:cubicBezTo>
                  <a:pt x="79" y="74"/>
                  <a:pt x="91" y="77"/>
                  <a:pt x="90" y="82"/>
                </a:cubicBezTo>
                <a:cubicBezTo>
                  <a:pt x="88" y="86"/>
                  <a:pt x="88" y="90"/>
                  <a:pt x="89" y="92"/>
                </a:cubicBezTo>
                <a:cubicBezTo>
                  <a:pt x="92" y="94"/>
                  <a:pt x="95" y="96"/>
                  <a:pt x="98" y="98"/>
                </a:cubicBezTo>
                <a:cubicBezTo>
                  <a:pt x="101" y="97"/>
                  <a:pt x="104" y="95"/>
                  <a:pt x="107" y="92"/>
                </a:cubicBezTo>
                <a:cubicBezTo>
                  <a:pt x="110" y="88"/>
                  <a:pt x="119" y="97"/>
                  <a:pt x="116" y="101"/>
                </a:cubicBezTo>
                <a:cubicBezTo>
                  <a:pt x="113" y="104"/>
                  <a:pt x="111" y="107"/>
                  <a:pt x="110" y="110"/>
                </a:cubicBezTo>
                <a:cubicBezTo>
                  <a:pt x="112" y="113"/>
                  <a:pt x="114" y="116"/>
                  <a:pt x="115" y="119"/>
                </a:cubicBezTo>
                <a:cubicBezTo>
                  <a:pt x="118" y="119"/>
                  <a:pt x="121" y="119"/>
                  <a:pt x="126" y="118"/>
                </a:cubicBezTo>
                <a:cubicBezTo>
                  <a:pt x="131" y="117"/>
                  <a:pt x="134" y="129"/>
                  <a:pt x="129" y="130"/>
                </a:cubicBezTo>
                <a:cubicBezTo>
                  <a:pt x="125" y="132"/>
                  <a:pt x="121" y="133"/>
                  <a:pt x="119" y="135"/>
                </a:cubicBezTo>
                <a:cubicBezTo>
                  <a:pt x="120" y="139"/>
                  <a:pt x="120" y="142"/>
                  <a:pt x="119" y="146"/>
                </a:cubicBezTo>
                <a:cubicBezTo>
                  <a:pt x="121" y="148"/>
                  <a:pt x="125" y="149"/>
                  <a:pt x="129" y="150"/>
                </a:cubicBezTo>
                <a:cubicBezTo>
                  <a:pt x="134" y="152"/>
                  <a:pt x="131" y="164"/>
                  <a:pt x="126" y="163"/>
                </a:cubicBezTo>
                <a:cubicBezTo>
                  <a:pt x="121" y="162"/>
                  <a:pt x="118" y="161"/>
                  <a:pt x="115" y="162"/>
                </a:cubicBezTo>
                <a:cubicBezTo>
                  <a:pt x="114" y="165"/>
                  <a:pt x="112" y="168"/>
                  <a:pt x="110" y="171"/>
                </a:cubicBezTo>
                <a:cubicBezTo>
                  <a:pt x="111" y="174"/>
                  <a:pt x="113" y="177"/>
                  <a:pt x="116" y="180"/>
                </a:cubicBezTo>
                <a:cubicBezTo>
                  <a:pt x="119" y="184"/>
                  <a:pt x="110" y="192"/>
                  <a:pt x="107" y="189"/>
                </a:cubicBezTo>
                <a:cubicBezTo>
                  <a:pt x="103" y="186"/>
                  <a:pt x="100" y="184"/>
                  <a:pt x="98" y="183"/>
                </a:cubicBezTo>
                <a:cubicBezTo>
                  <a:pt x="95" y="185"/>
                  <a:pt x="92" y="187"/>
                  <a:pt x="89" y="188"/>
                </a:cubicBezTo>
                <a:cubicBezTo>
                  <a:pt x="88" y="191"/>
                  <a:pt x="88" y="194"/>
                  <a:pt x="90" y="199"/>
                </a:cubicBezTo>
                <a:close/>
                <a:moveTo>
                  <a:pt x="56" y="100"/>
                </a:moveTo>
                <a:cubicBezTo>
                  <a:pt x="34" y="106"/>
                  <a:pt x="21" y="129"/>
                  <a:pt x="27" y="151"/>
                </a:cubicBezTo>
                <a:cubicBezTo>
                  <a:pt x="33" y="174"/>
                  <a:pt x="56" y="187"/>
                  <a:pt x="78" y="181"/>
                </a:cubicBezTo>
                <a:cubicBezTo>
                  <a:pt x="100" y="175"/>
                  <a:pt x="114" y="152"/>
                  <a:pt x="108" y="129"/>
                </a:cubicBezTo>
                <a:cubicBezTo>
                  <a:pt x="102" y="107"/>
                  <a:pt x="79" y="94"/>
                  <a:pt x="56" y="100"/>
                </a:cubicBezTo>
                <a:close/>
                <a:moveTo>
                  <a:pt x="61" y="116"/>
                </a:moveTo>
                <a:cubicBezTo>
                  <a:pt x="48" y="120"/>
                  <a:pt x="40" y="133"/>
                  <a:pt x="43" y="147"/>
                </a:cubicBezTo>
                <a:cubicBezTo>
                  <a:pt x="47" y="160"/>
                  <a:pt x="60" y="168"/>
                  <a:pt x="74" y="164"/>
                </a:cubicBezTo>
                <a:cubicBezTo>
                  <a:pt x="87" y="161"/>
                  <a:pt x="95" y="147"/>
                  <a:pt x="91" y="134"/>
                </a:cubicBezTo>
                <a:cubicBezTo>
                  <a:pt x="88" y="121"/>
                  <a:pt x="74" y="113"/>
                  <a:pt x="61" y="116"/>
                </a:cubicBezTo>
                <a:close/>
                <a:moveTo>
                  <a:pt x="57" y="130"/>
                </a:moveTo>
                <a:cubicBezTo>
                  <a:pt x="63" y="125"/>
                  <a:pt x="72" y="125"/>
                  <a:pt x="77" y="130"/>
                </a:cubicBezTo>
                <a:cubicBezTo>
                  <a:pt x="83" y="136"/>
                  <a:pt x="83" y="145"/>
                  <a:pt x="77" y="150"/>
                </a:cubicBezTo>
                <a:cubicBezTo>
                  <a:pt x="72" y="156"/>
                  <a:pt x="63" y="156"/>
                  <a:pt x="57" y="150"/>
                </a:cubicBezTo>
                <a:cubicBezTo>
                  <a:pt x="52" y="145"/>
                  <a:pt x="52" y="136"/>
                  <a:pt x="57" y="130"/>
                </a:cubicBezTo>
                <a:close/>
                <a:moveTo>
                  <a:pt x="176" y="44"/>
                </a:moveTo>
                <a:cubicBezTo>
                  <a:pt x="181" y="44"/>
                  <a:pt x="181" y="56"/>
                  <a:pt x="176" y="57"/>
                </a:cubicBezTo>
                <a:cubicBezTo>
                  <a:pt x="171" y="57"/>
                  <a:pt x="168" y="57"/>
                  <a:pt x="165" y="58"/>
                </a:cubicBezTo>
                <a:cubicBezTo>
                  <a:pt x="164" y="62"/>
                  <a:pt x="163" y="65"/>
                  <a:pt x="161" y="69"/>
                </a:cubicBezTo>
                <a:cubicBezTo>
                  <a:pt x="162" y="71"/>
                  <a:pt x="164" y="74"/>
                  <a:pt x="167" y="77"/>
                </a:cubicBezTo>
                <a:cubicBezTo>
                  <a:pt x="171" y="81"/>
                  <a:pt x="162" y="90"/>
                  <a:pt x="158" y="86"/>
                </a:cubicBezTo>
                <a:cubicBezTo>
                  <a:pt x="155" y="83"/>
                  <a:pt x="152" y="81"/>
                  <a:pt x="149" y="80"/>
                </a:cubicBezTo>
                <a:cubicBezTo>
                  <a:pt x="146" y="82"/>
                  <a:pt x="143" y="84"/>
                  <a:pt x="139" y="84"/>
                </a:cubicBezTo>
                <a:cubicBezTo>
                  <a:pt x="138" y="87"/>
                  <a:pt x="138" y="90"/>
                  <a:pt x="138" y="95"/>
                </a:cubicBezTo>
                <a:cubicBezTo>
                  <a:pt x="137" y="100"/>
                  <a:pt x="125" y="100"/>
                  <a:pt x="125" y="95"/>
                </a:cubicBezTo>
                <a:cubicBezTo>
                  <a:pt x="125" y="90"/>
                  <a:pt x="124" y="87"/>
                  <a:pt x="123" y="84"/>
                </a:cubicBezTo>
                <a:cubicBezTo>
                  <a:pt x="119" y="84"/>
                  <a:pt x="116" y="82"/>
                  <a:pt x="113" y="80"/>
                </a:cubicBezTo>
                <a:cubicBezTo>
                  <a:pt x="110" y="81"/>
                  <a:pt x="107" y="83"/>
                  <a:pt x="104" y="86"/>
                </a:cubicBezTo>
                <a:cubicBezTo>
                  <a:pt x="100" y="90"/>
                  <a:pt x="92" y="81"/>
                  <a:pt x="95" y="77"/>
                </a:cubicBezTo>
                <a:cubicBezTo>
                  <a:pt x="98" y="74"/>
                  <a:pt x="100" y="71"/>
                  <a:pt x="101" y="69"/>
                </a:cubicBezTo>
                <a:cubicBezTo>
                  <a:pt x="99" y="66"/>
                  <a:pt x="98" y="62"/>
                  <a:pt x="97" y="58"/>
                </a:cubicBezTo>
                <a:cubicBezTo>
                  <a:pt x="94" y="57"/>
                  <a:pt x="91" y="57"/>
                  <a:pt x="87" y="57"/>
                </a:cubicBezTo>
                <a:cubicBezTo>
                  <a:pt x="81" y="56"/>
                  <a:pt x="81" y="44"/>
                  <a:pt x="87" y="44"/>
                </a:cubicBezTo>
                <a:cubicBezTo>
                  <a:pt x="91" y="44"/>
                  <a:pt x="94" y="43"/>
                  <a:pt x="97" y="42"/>
                </a:cubicBezTo>
                <a:cubicBezTo>
                  <a:pt x="98" y="39"/>
                  <a:pt x="99" y="35"/>
                  <a:pt x="101" y="32"/>
                </a:cubicBezTo>
                <a:cubicBezTo>
                  <a:pt x="100" y="29"/>
                  <a:pt x="98" y="27"/>
                  <a:pt x="95" y="23"/>
                </a:cubicBezTo>
                <a:cubicBezTo>
                  <a:pt x="91" y="19"/>
                  <a:pt x="100" y="11"/>
                  <a:pt x="104" y="14"/>
                </a:cubicBezTo>
                <a:cubicBezTo>
                  <a:pt x="107" y="17"/>
                  <a:pt x="110" y="19"/>
                  <a:pt x="113" y="20"/>
                </a:cubicBezTo>
                <a:cubicBezTo>
                  <a:pt x="116" y="18"/>
                  <a:pt x="119" y="17"/>
                  <a:pt x="123" y="16"/>
                </a:cubicBezTo>
                <a:cubicBezTo>
                  <a:pt x="124" y="14"/>
                  <a:pt x="125" y="10"/>
                  <a:pt x="125" y="6"/>
                </a:cubicBezTo>
                <a:cubicBezTo>
                  <a:pt x="125" y="0"/>
                  <a:pt x="137" y="0"/>
                  <a:pt x="138" y="6"/>
                </a:cubicBezTo>
                <a:cubicBezTo>
                  <a:pt x="138" y="10"/>
                  <a:pt x="138" y="14"/>
                  <a:pt x="139" y="16"/>
                </a:cubicBezTo>
                <a:cubicBezTo>
                  <a:pt x="143" y="17"/>
                  <a:pt x="146" y="19"/>
                  <a:pt x="150" y="21"/>
                </a:cubicBezTo>
                <a:cubicBezTo>
                  <a:pt x="152" y="19"/>
                  <a:pt x="155" y="17"/>
                  <a:pt x="158" y="14"/>
                </a:cubicBezTo>
                <a:cubicBezTo>
                  <a:pt x="162" y="11"/>
                  <a:pt x="171" y="20"/>
                  <a:pt x="167" y="23"/>
                </a:cubicBezTo>
                <a:cubicBezTo>
                  <a:pt x="164" y="27"/>
                  <a:pt x="162" y="29"/>
                  <a:pt x="161" y="32"/>
                </a:cubicBezTo>
                <a:cubicBezTo>
                  <a:pt x="163" y="35"/>
                  <a:pt x="164" y="39"/>
                  <a:pt x="165" y="42"/>
                </a:cubicBezTo>
                <a:cubicBezTo>
                  <a:pt x="168" y="43"/>
                  <a:pt x="171" y="44"/>
                  <a:pt x="176" y="44"/>
                </a:cubicBezTo>
                <a:close/>
                <a:moveTo>
                  <a:pt x="123" y="42"/>
                </a:moveTo>
                <a:cubicBezTo>
                  <a:pt x="127" y="38"/>
                  <a:pt x="135" y="38"/>
                  <a:pt x="139" y="42"/>
                </a:cubicBezTo>
                <a:cubicBezTo>
                  <a:pt x="143" y="47"/>
                  <a:pt x="143" y="54"/>
                  <a:pt x="139" y="58"/>
                </a:cubicBezTo>
                <a:cubicBezTo>
                  <a:pt x="135" y="63"/>
                  <a:pt x="127" y="63"/>
                  <a:pt x="123" y="58"/>
                </a:cubicBezTo>
                <a:cubicBezTo>
                  <a:pt x="119" y="54"/>
                  <a:pt x="119" y="47"/>
                  <a:pt x="123" y="42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84406" tIns="42203" rIns="84406" bIns="42203"/>
          <a:lstStyle/>
          <a:p>
            <a:pPr>
              <a:defRPr/>
            </a:pPr>
            <a:endParaRPr lang="en-US" sz="1108" dirty="0"/>
          </a:p>
        </p:txBody>
      </p:sp>
      <p:sp>
        <p:nvSpPr>
          <p:cNvPr id="124" name="Text Placeholder 12"/>
          <p:cNvSpPr txBox="1">
            <a:spLocks/>
          </p:cNvSpPr>
          <p:nvPr/>
        </p:nvSpPr>
        <p:spPr bwMode="auto">
          <a:xfrm>
            <a:off x="922338" y="3950172"/>
            <a:ext cx="1222375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2963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842963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842963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8429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429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BBE0E3"/>
              </a:buClr>
              <a:buFontTx/>
              <a:buNone/>
            </a:pPr>
            <a:r>
              <a:rPr lang="en-GB" altLang="en-US" sz="1100" b="1" i="0">
                <a:solidFill>
                  <a:srgbClr val="000000"/>
                </a:solidFill>
              </a:rPr>
              <a:t>Multi-Annual Financial Planning</a:t>
            </a:r>
          </a:p>
        </p:txBody>
      </p:sp>
      <p:sp>
        <p:nvSpPr>
          <p:cNvPr id="125" name="Freeform 33"/>
          <p:cNvSpPr>
            <a:spLocks noEditPoints="1"/>
          </p:cNvSpPr>
          <p:nvPr/>
        </p:nvSpPr>
        <p:spPr bwMode="gray">
          <a:xfrm>
            <a:off x="1371600" y="3577109"/>
            <a:ext cx="336550" cy="330200"/>
          </a:xfrm>
          <a:custGeom>
            <a:avLst/>
            <a:gdLst/>
            <a:ahLst/>
            <a:cxnLst>
              <a:cxn ang="0">
                <a:pos x="180" y="108"/>
              </a:cxn>
              <a:cxn ang="0">
                <a:pos x="169" y="108"/>
              </a:cxn>
              <a:cxn ang="0">
                <a:pos x="163" y="113"/>
              </a:cxn>
              <a:cxn ang="0">
                <a:pos x="163" y="190"/>
              </a:cxn>
              <a:cxn ang="0">
                <a:pos x="169" y="195"/>
              </a:cxn>
              <a:cxn ang="0">
                <a:pos x="180" y="195"/>
              </a:cxn>
              <a:cxn ang="0">
                <a:pos x="185" y="190"/>
              </a:cxn>
              <a:cxn ang="0">
                <a:pos x="185" y="113"/>
              </a:cxn>
              <a:cxn ang="0">
                <a:pos x="180" y="108"/>
              </a:cxn>
              <a:cxn ang="0">
                <a:pos x="199" y="22"/>
              </a:cxn>
              <a:cxn ang="0">
                <a:pos x="159" y="93"/>
              </a:cxn>
              <a:cxn ang="0">
                <a:pos x="145" y="69"/>
              </a:cxn>
              <a:cxn ang="0">
                <a:pos x="122" y="83"/>
              </a:cxn>
              <a:cxn ang="0">
                <a:pos x="74" y="69"/>
              </a:cxn>
              <a:cxn ang="0">
                <a:pos x="57" y="40"/>
              </a:cxn>
              <a:cxn ang="0">
                <a:pos x="0" y="73"/>
              </a:cxn>
              <a:cxn ang="0">
                <a:pos x="21" y="37"/>
              </a:cxn>
              <a:cxn ang="0">
                <a:pos x="88" y="34"/>
              </a:cxn>
              <a:cxn ang="0">
                <a:pos x="103" y="61"/>
              </a:cxn>
              <a:cxn ang="0">
                <a:pos x="131" y="45"/>
              </a:cxn>
              <a:cxn ang="0">
                <a:pos x="118" y="22"/>
              </a:cxn>
              <a:cxn ang="0">
                <a:pos x="199" y="22"/>
              </a:cxn>
              <a:cxn ang="0">
                <a:pos x="129" y="123"/>
              </a:cxn>
              <a:cxn ang="0">
                <a:pos x="141" y="123"/>
              </a:cxn>
              <a:cxn ang="0">
                <a:pos x="146" y="128"/>
              </a:cxn>
              <a:cxn ang="0">
                <a:pos x="146" y="190"/>
              </a:cxn>
              <a:cxn ang="0">
                <a:pos x="141" y="195"/>
              </a:cxn>
              <a:cxn ang="0">
                <a:pos x="129" y="195"/>
              </a:cxn>
              <a:cxn ang="0">
                <a:pos x="124" y="190"/>
              </a:cxn>
              <a:cxn ang="0">
                <a:pos x="124" y="128"/>
              </a:cxn>
              <a:cxn ang="0">
                <a:pos x="129" y="123"/>
              </a:cxn>
              <a:cxn ang="0">
                <a:pos x="101" y="141"/>
              </a:cxn>
              <a:cxn ang="0">
                <a:pos x="90" y="141"/>
              </a:cxn>
              <a:cxn ang="0">
                <a:pos x="84" y="146"/>
              </a:cxn>
              <a:cxn ang="0">
                <a:pos x="84" y="190"/>
              </a:cxn>
              <a:cxn ang="0">
                <a:pos x="90" y="195"/>
              </a:cxn>
              <a:cxn ang="0">
                <a:pos x="101" y="195"/>
              </a:cxn>
              <a:cxn ang="0">
                <a:pos x="106" y="190"/>
              </a:cxn>
              <a:cxn ang="0">
                <a:pos x="106" y="146"/>
              </a:cxn>
              <a:cxn ang="0">
                <a:pos x="101" y="141"/>
              </a:cxn>
              <a:cxn ang="0">
                <a:pos x="50" y="86"/>
              </a:cxn>
              <a:cxn ang="0">
                <a:pos x="62" y="86"/>
              </a:cxn>
              <a:cxn ang="0">
                <a:pos x="67" y="91"/>
              </a:cxn>
              <a:cxn ang="0">
                <a:pos x="67" y="190"/>
              </a:cxn>
              <a:cxn ang="0">
                <a:pos x="62" y="195"/>
              </a:cxn>
              <a:cxn ang="0">
                <a:pos x="50" y="195"/>
              </a:cxn>
              <a:cxn ang="0">
                <a:pos x="45" y="190"/>
              </a:cxn>
              <a:cxn ang="0">
                <a:pos x="45" y="91"/>
              </a:cxn>
              <a:cxn ang="0">
                <a:pos x="50" y="86"/>
              </a:cxn>
              <a:cxn ang="0">
                <a:pos x="22" y="109"/>
              </a:cxn>
              <a:cxn ang="0">
                <a:pos x="11" y="109"/>
              </a:cxn>
              <a:cxn ang="0">
                <a:pos x="5" y="115"/>
              </a:cxn>
              <a:cxn ang="0">
                <a:pos x="5" y="190"/>
              </a:cxn>
              <a:cxn ang="0">
                <a:pos x="11" y="195"/>
              </a:cxn>
              <a:cxn ang="0">
                <a:pos x="22" y="195"/>
              </a:cxn>
              <a:cxn ang="0">
                <a:pos x="27" y="190"/>
              </a:cxn>
              <a:cxn ang="0">
                <a:pos x="27" y="115"/>
              </a:cxn>
              <a:cxn ang="0">
                <a:pos x="22" y="109"/>
              </a:cxn>
            </a:cxnLst>
            <a:rect l="0" t="0" r="r" b="b"/>
            <a:pathLst>
              <a:path w="199" h="195">
                <a:moveTo>
                  <a:pt x="180" y="108"/>
                </a:moveTo>
                <a:cubicBezTo>
                  <a:pt x="169" y="108"/>
                  <a:pt x="169" y="108"/>
                  <a:pt x="169" y="108"/>
                </a:cubicBezTo>
                <a:cubicBezTo>
                  <a:pt x="166" y="108"/>
                  <a:pt x="163" y="111"/>
                  <a:pt x="163" y="113"/>
                </a:cubicBezTo>
                <a:cubicBezTo>
                  <a:pt x="163" y="190"/>
                  <a:pt x="163" y="190"/>
                  <a:pt x="163" y="190"/>
                </a:cubicBezTo>
                <a:cubicBezTo>
                  <a:pt x="163" y="193"/>
                  <a:pt x="166" y="195"/>
                  <a:pt x="169" y="195"/>
                </a:cubicBezTo>
                <a:cubicBezTo>
                  <a:pt x="180" y="195"/>
                  <a:pt x="180" y="195"/>
                  <a:pt x="180" y="195"/>
                </a:cubicBezTo>
                <a:cubicBezTo>
                  <a:pt x="183" y="195"/>
                  <a:pt x="185" y="193"/>
                  <a:pt x="185" y="190"/>
                </a:cubicBezTo>
                <a:cubicBezTo>
                  <a:pt x="185" y="113"/>
                  <a:pt x="185" y="113"/>
                  <a:pt x="185" y="113"/>
                </a:cubicBezTo>
                <a:cubicBezTo>
                  <a:pt x="185" y="111"/>
                  <a:pt x="183" y="108"/>
                  <a:pt x="180" y="108"/>
                </a:cubicBezTo>
                <a:close/>
                <a:moveTo>
                  <a:pt x="199" y="22"/>
                </a:moveTo>
                <a:cubicBezTo>
                  <a:pt x="159" y="93"/>
                  <a:pt x="159" y="93"/>
                  <a:pt x="159" y="93"/>
                </a:cubicBezTo>
                <a:cubicBezTo>
                  <a:pt x="145" y="69"/>
                  <a:pt x="145" y="69"/>
                  <a:pt x="145" y="69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00" y="97"/>
                  <a:pt x="88" y="93"/>
                  <a:pt x="74" y="69"/>
                </a:cubicBezTo>
                <a:cubicBezTo>
                  <a:pt x="57" y="40"/>
                  <a:pt x="57" y="40"/>
                  <a:pt x="57" y="40"/>
                </a:cubicBezTo>
                <a:cubicBezTo>
                  <a:pt x="0" y="73"/>
                  <a:pt x="0" y="73"/>
                  <a:pt x="0" y="73"/>
                </a:cubicBezTo>
                <a:cubicBezTo>
                  <a:pt x="3" y="65"/>
                  <a:pt x="11" y="50"/>
                  <a:pt x="21" y="37"/>
                </a:cubicBezTo>
                <a:cubicBezTo>
                  <a:pt x="44" y="10"/>
                  <a:pt x="68" y="0"/>
                  <a:pt x="88" y="34"/>
                </a:cubicBezTo>
                <a:cubicBezTo>
                  <a:pt x="103" y="61"/>
                  <a:pt x="103" y="61"/>
                  <a:pt x="103" y="61"/>
                </a:cubicBezTo>
                <a:cubicBezTo>
                  <a:pt x="131" y="45"/>
                  <a:pt x="131" y="45"/>
                  <a:pt x="131" y="45"/>
                </a:cubicBezTo>
                <a:cubicBezTo>
                  <a:pt x="118" y="22"/>
                  <a:pt x="118" y="22"/>
                  <a:pt x="118" y="22"/>
                </a:cubicBezTo>
                <a:cubicBezTo>
                  <a:pt x="199" y="22"/>
                  <a:pt x="199" y="22"/>
                  <a:pt x="199" y="22"/>
                </a:cubicBezTo>
                <a:close/>
                <a:moveTo>
                  <a:pt x="129" y="123"/>
                </a:moveTo>
                <a:cubicBezTo>
                  <a:pt x="141" y="123"/>
                  <a:pt x="141" y="123"/>
                  <a:pt x="141" y="123"/>
                </a:cubicBezTo>
                <a:cubicBezTo>
                  <a:pt x="144" y="123"/>
                  <a:pt x="146" y="125"/>
                  <a:pt x="146" y="128"/>
                </a:cubicBezTo>
                <a:cubicBezTo>
                  <a:pt x="146" y="190"/>
                  <a:pt x="146" y="190"/>
                  <a:pt x="146" y="190"/>
                </a:cubicBezTo>
                <a:cubicBezTo>
                  <a:pt x="146" y="193"/>
                  <a:pt x="144" y="195"/>
                  <a:pt x="141" y="195"/>
                </a:cubicBezTo>
                <a:cubicBezTo>
                  <a:pt x="129" y="195"/>
                  <a:pt x="129" y="195"/>
                  <a:pt x="129" y="195"/>
                </a:cubicBezTo>
                <a:cubicBezTo>
                  <a:pt x="126" y="195"/>
                  <a:pt x="124" y="193"/>
                  <a:pt x="124" y="190"/>
                </a:cubicBezTo>
                <a:cubicBezTo>
                  <a:pt x="124" y="128"/>
                  <a:pt x="124" y="128"/>
                  <a:pt x="124" y="128"/>
                </a:cubicBezTo>
                <a:cubicBezTo>
                  <a:pt x="124" y="125"/>
                  <a:pt x="126" y="123"/>
                  <a:pt x="129" y="123"/>
                </a:cubicBezTo>
                <a:close/>
                <a:moveTo>
                  <a:pt x="101" y="141"/>
                </a:moveTo>
                <a:cubicBezTo>
                  <a:pt x="90" y="141"/>
                  <a:pt x="90" y="141"/>
                  <a:pt x="90" y="141"/>
                </a:cubicBezTo>
                <a:cubicBezTo>
                  <a:pt x="87" y="141"/>
                  <a:pt x="84" y="143"/>
                  <a:pt x="84" y="146"/>
                </a:cubicBezTo>
                <a:cubicBezTo>
                  <a:pt x="84" y="190"/>
                  <a:pt x="84" y="190"/>
                  <a:pt x="84" y="190"/>
                </a:cubicBezTo>
                <a:cubicBezTo>
                  <a:pt x="84" y="193"/>
                  <a:pt x="87" y="195"/>
                  <a:pt x="90" y="195"/>
                </a:cubicBezTo>
                <a:cubicBezTo>
                  <a:pt x="101" y="195"/>
                  <a:pt x="101" y="195"/>
                  <a:pt x="101" y="195"/>
                </a:cubicBezTo>
                <a:cubicBezTo>
                  <a:pt x="104" y="195"/>
                  <a:pt x="106" y="193"/>
                  <a:pt x="106" y="190"/>
                </a:cubicBezTo>
                <a:cubicBezTo>
                  <a:pt x="106" y="146"/>
                  <a:pt x="106" y="146"/>
                  <a:pt x="106" y="146"/>
                </a:cubicBezTo>
                <a:cubicBezTo>
                  <a:pt x="106" y="143"/>
                  <a:pt x="104" y="141"/>
                  <a:pt x="101" y="141"/>
                </a:cubicBezTo>
                <a:close/>
                <a:moveTo>
                  <a:pt x="50" y="86"/>
                </a:moveTo>
                <a:cubicBezTo>
                  <a:pt x="62" y="86"/>
                  <a:pt x="62" y="86"/>
                  <a:pt x="62" y="86"/>
                </a:cubicBezTo>
                <a:cubicBezTo>
                  <a:pt x="65" y="86"/>
                  <a:pt x="67" y="88"/>
                  <a:pt x="67" y="91"/>
                </a:cubicBezTo>
                <a:cubicBezTo>
                  <a:pt x="67" y="190"/>
                  <a:pt x="67" y="190"/>
                  <a:pt x="67" y="190"/>
                </a:cubicBezTo>
                <a:cubicBezTo>
                  <a:pt x="67" y="193"/>
                  <a:pt x="65" y="195"/>
                  <a:pt x="62" y="195"/>
                </a:cubicBezTo>
                <a:cubicBezTo>
                  <a:pt x="50" y="195"/>
                  <a:pt x="50" y="195"/>
                  <a:pt x="50" y="195"/>
                </a:cubicBezTo>
                <a:cubicBezTo>
                  <a:pt x="47" y="195"/>
                  <a:pt x="45" y="193"/>
                  <a:pt x="45" y="190"/>
                </a:cubicBezTo>
                <a:cubicBezTo>
                  <a:pt x="45" y="91"/>
                  <a:pt x="45" y="91"/>
                  <a:pt x="45" y="91"/>
                </a:cubicBezTo>
                <a:cubicBezTo>
                  <a:pt x="45" y="88"/>
                  <a:pt x="47" y="86"/>
                  <a:pt x="50" y="86"/>
                </a:cubicBezTo>
                <a:close/>
                <a:moveTo>
                  <a:pt x="22" y="109"/>
                </a:moveTo>
                <a:cubicBezTo>
                  <a:pt x="11" y="109"/>
                  <a:pt x="11" y="109"/>
                  <a:pt x="11" y="109"/>
                </a:cubicBezTo>
                <a:cubicBezTo>
                  <a:pt x="8" y="109"/>
                  <a:pt x="5" y="112"/>
                  <a:pt x="5" y="115"/>
                </a:cubicBezTo>
                <a:cubicBezTo>
                  <a:pt x="5" y="190"/>
                  <a:pt x="5" y="190"/>
                  <a:pt x="5" y="190"/>
                </a:cubicBezTo>
                <a:cubicBezTo>
                  <a:pt x="5" y="193"/>
                  <a:pt x="8" y="195"/>
                  <a:pt x="11" y="195"/>
                </a:cubicBezTo>
                <a:cubicBezTo>
                  <a:pt x="22" y="195"/>
                  <a:pt x="22" y="195"/>
                  <a:pt x="22" y="195"/>
                </a:cubicBezTo>
                <a:cubicBezTo>
                  <a:pt x="25" y="195"/>
                  <a:pt x="27" y="193"/>
                  <a:pt x="27" y="190"/>
                </a:cubicBezTo>
                <a:cubicBezTo>
                  <a:pt x="27" y="115"/>
                  <a:pt x="27" y="115"/>
                  <a:pt x="27" y="115"/>
                </a:cubicBezTo>
                <a:cubicBezTo>
                  <a:pt x="27" y="112"/>
                  <a:pt x="25" y="109"/>
                  <a:pt x="22" y="109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84406" tIns="42203" rIns="84406" bIns="42203"/>
          <a:lstStyle/>
          <a:p>
            <a:pPr>
              <a:defRPr/>
            </a:pPr>
            <a:endParaRPr lang="en-US" sz="1108" dirty="0"/>
          </a:p>
        </p:txBody>
      </p:sp>
      <p:sp>
        <p:nvSpPr>
          <p:cNvPr id="126" name="Text Placeholder 12"/>
          <p:cNvSpPr txBox="1">
            <a:spLocks/>
          </p:cNvSpPr>
          <p:nvPr/>
        </p:nvSpPr>
        <p:spPr bwMode="auto">
          <a:xfrm>
            <a:off x="76200" y="3994622"/>
            <a:ext cx="744538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2963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842963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842963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8429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429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BBE0E3"/>
              </a:buClr>
              <a:buFontTx/>
              <a:buNone/>
            </a:pPr>
            <a:r>
              <a:rPr lang="en-GB" altLang="en-US" sz="1100" b="1" i="0">
                <a:solidFill>
                  <a:srgbClr val="000000"/>
                </a:solidFill>
              </a:rPr>
              <a:t>Policy Making</a:t>
            </a:r>
          </a:p>
        </p:txBody>
      </p:sp>
      <p:grpSp>
        <p:nvGrpSpPr>
          <p:cNvPr id="127" name="Group 38"/>
          <p:cNvGrpSpPr/>
          <p:nvPr/>
        </p:nvGrpSpPr>
        <p:grpSpPr>
          <a:xfrm>
            <a:off x="298337" y="3575894"/>
            <a:ext cx="330376" cy="332727"/>
            <a:chOff x="4136389" y="1583634"/>
            <a:chExt cx="566824" cy="570861"/>
          </a:xfrm>
          <a:solidFill>
            <a:srgbClr val="FF9900"/>
          </a:solidFill>
        </p:grpSpPr>
        <p:sp>
          <p:nvSpPr>
            <p:cNvPr id="128" name="Freeform 61"/>
            <p:cNvSpPr>
              <a:spLocks noChangeAspect="1" noEditPoints="1"/>
            </p:cNvSpPr>
            <p:nvPr/>
          </p:nvSpPr>
          <p:spPr bwMode="gray">
            <a:xfrm>
              <a:off x="4136389" y="1583634"/>
              <a:ext cx="534036" cy="570861"/>
            </a:xfrm>
            <a:custGeom>
              <a:avLst/>
              <a:gdLst/>
              <a:ahLst/>
              <a:cxnLst>
                <a:cxn ang="0">
                  <a:pos x="187" y="0"/>
                </a:cxn>
                <a:cxn ang="0">
                  <a:pos x="169" y="0"/>
                </a:cxn>
                <a:cxn ang="0">
                  <a:pos x="167" y="0"/>
                </a:cxn>
                <a:cxn ang="0">
                  <a:pos x="151" y="0"/>
                </a:cxn>
                <a:cxn ang="0">
                  <a:pos x="149" y="0"/>
                </a:cxn>
                <a:cxn ang="0">
                  <a:pos x="76" y="0"/>
                </a:cxn>
                <a:cxn ang="0">
                  <a:pos x="76" y="9"/>
                </a:cxn>
                <a:cxn ang="0">
                  <a:pos x="151" y="9"/>
                </a:cxn>
                <a:cxn ang="0">
                  <a:pos x="167" y="26"/>
                </a:cxn>
                <a:cxn ang="0">
                  <a:pos x="167" y="201"/>
                </a:cxn>
                <a:cxn ang="0">
                  <a:pos x="151" y="218"/>
                </a:cxn>
                <a:cxn ang="0">
                  <a:pos x="26" y="218"/>
                </a:cxn>
                <a:cxn ang="0">
                  <a:pos x="10" y="201"/>
                </a:cxn>
                <a:cxn ang="0">
                  <a:pos x="10" y="65"/>
                </a:cxn>
                <a:cxn ang="0">
                  <a:pos x="39" y="65"/>
                </a:cxn>
                <a:cxn ang="0">
                  <a:pos x="66" y="39"/>
                </a:cxn>
                <a:cxn ang="0">
                  <a:pos x="66" y="0"/>
                </a:cxn>
                <a:cxn ang="0">
                  <a:pos x="56" y="0"/>
                </a:cxn>
                <a:cxn ang="0">
                  <a:pos x="0" y="56"/>
                </a:cxn>
                <a:cxn ang="0">
                  <a:pos x="0" y="201"/>
                </a:cxn>
                <a:cxn ang="0">
                  <a:pos x="26" y="228"/>
                </a:cxn>
                <a:cxn ang="0">
                  <a:pos x="149" y="228"/>
                </a:cxn>
                <a:cxn ang="0">
                  <a:pos x="151" y="228"/>
                </a:cxn>
                <a:cxn ang="0">
                  <a:pos x="167" y="228"/>
                </a:cxn>
                <a:cxn ang="0">
                  <a:pos x="169" y="228"/>
                </a:cxn>
                <a:cxn ang="0">
                  <a:pos x="187" y="228"/>
                </a:cxn>
                <a:cxn ang="0">
                  <a:pos x="213" y="201"/>
                </a:cxn>
                <a:cxn ang="0">
                  <a:pos x="213" y="26"/>
                </a:cxn>
                <a:cxn ang="0">
                  <a:pos x="187" y="0"/>
                </a:cxn>
                <a:cxn ang="0">
                  <a:pos x="55" y="13"/>
                </a:cxn>
                <a:cxn ang="0">
                  <a:pos x="55" y="39"/>
                </a:cxn>
                <a:cxn ang="0">
                  <a:pos x="39" y="54"/>
                </a:cxn>
                <a:cxn ang="0">
                  <a:pos x="13" y="54"/>
                </a:cxn>
                <a:cxn ang="0">
                  <a:pos x="55" y="13"/>
                </a:cxn>
                <a:cxn ang="0">
                  <a:pos x="170" y="9"/>
                </a:cxn>
                <a:cxn ang="0">
                  <a:pos x="185" y="26"/>
                </a:cxn>
                <a:cxn ang="0">
                  <a:pos x="185" y="201"/>
                </a:cxn>
                <a:cxn ang="0">
                  <a:pos x="171" y="218"/>
                </a:cxn>
                <a:cxn ang="0">
                  <a:pos x="177" y="201"/>
                </a:cxn>
                <a:cxn ang="0">
                  <a:pos x="177" y="26"/>
                </a:cxn>
                <a:cxn ang="0">
                  <a:pos x="170" y="9"/>
                </a:cxn>
                <a:cxn ang="0">
                  <a:pos x="203" y="201"/>
                </a:cxn>
                <a:cxn ang="0">
                  <a:pos x="189" y="218"/>
                </a:cxn>
                <a:cxn ang="0">
                  <a:pos x="195" y="201"/>
                </a:cxn>
                <a:cxn ang="0">
                  <a:pos x="195" y="26"/>
                </a:cxn>
                <a:cxn ang="0">
                  <a:pos x="188" y="9"/>
                </a:cxn>
                <a:cxn ang="0">
                  <a:pos x="203" y="26"/>
                </a:cxn>
                <a:cxn ang="0">
                  <a:pos x="203" y="201"/>
                </a:cxn>
              </a:cxnLst>
              <a:rect l="0" t="0" r="r" b="b"/>
              <a:pathLst>
                <a:path w="213" h="228">
                  <a:moveTo>
                    <a:pt x="187" y="0"/>
                  </a:moveTo>
                  <a:cubicBezTo>
                    <a:pt x="180" y="0"/>
                    <a:pt x="174" y="0"/>
                    <a:pt x="169" y="0"/>
                  </a:cubicBezTo>
                  <a:cubicBezTo>
                    <a:pt x="168" y="0"/>
                    <a:pt x="168" y="0"/>
                    <a:pt x="167" y="0"/>
                  </a:cubicBezTo>
                  <a:cubicBezTo>
                    <a:pt x="161" y="0"/>
                    <a:pt x="156" y="0"/>
                    <a:pt x="151" y="0"/>
                  </a:cubicBezTo>
                  <a:cubicBezTo>
                    <a:pt x="150" y="0"/>
                    <a:pt x="149" y="0"/>
                    <a:pt x="149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151" y="9"/>
                    <a:pt x="151" y="9"/>
                    <a:pt x="151" y="9"/>
                  </a:cubicBezTo>
                  <a:cubicBezTo>
                    <a:pt x="160" y="9"/>
                    <a:pt x="167" y="17"/>
                    <a:pt x="167" y="26"/>
                  </a:cubicBezTo>
                  <a:cubicBezTo>
                    <a:pt x="167" y="72"/>
                    <a:pt x="167" y="201"/>
                    <a:pt x="167" y="201"/>
                  </a:cubicBezTo>
                  <a:cubicBezTo>
                    <a:pt x="167" y="211"/>
                    <a:pt x="160" y="218"/>
                    <a:pt x="151" y="218"/>
                  </a:cubicBezTo>
                  <a:cubicBezTo>
                    <a:pt x="26" y="218"/>
                    <a:pt x="26" y="218"/>
                    <a:pt x="26" y="218"/>
                  </a:cubicBezTo>
                  <a:cubicBezTo>
                    <a:pt x="17" y="218"/>
                    <a:pt x="10" y="211"/>
                    <a:pt x="10" y="201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54" y="65"/>
                    <a:pt x="66" y="53"/>
                    <a:pt x="66" y="39"/>
                  </a:cubicBezTo>
                  <a:cubicBezTo>
                    <a:pt x="66" y="26"/>
                    <a:pt x="66" y="13"/>
                    <a:pt x="6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216"/>
                    <a:pt x="12" y="228"/>
                    <a:pt x="26" y="228"/>
                  </a:cubicBezTo>
                  <a:cubicBezTo>
                    <a:pt x="119" y="228"/>
                    <a:pt x="143" y="228"/>
                    <a:pt x="149" y="228"/>
                  </a:cubicBezTo>
                  <a:cubicBezTo>
                    <a:pt x="149" y="228"/>
                    <a:pt x="150" y="228"/>
                    <a:pt x="151" y="228"/>
                  </a:cubicBezTo>
                  <a:cubicBezTo>
                    <a:pt x="160" y="228"/>
                    <a:pt x="165" y="228"/>
                    <a:pt x="167" y="228"/>
                  </a:cubicBezTo>
                  <a:cubicBezTo>
                    <a:pt x="168" y="228"/>
                    <a:pt x="168" y="228"/>
                    <a:pt x="169" y="228"/>
                  </a:cubicBezTo>
                  <a:cubicBezTo>
                    <a:pt x="187" y="228"/>
                    <a:pt x="187" y="228"/>
                    <a:pt x="187" y="228"/>
                  </a:cubicBezTo>
                  <a:cubicBezTo>
                    <a:pt x="201" y="228"/>
                    <a:pt x="213" y="216"/>
                    <a:pt x="213" y="201"/>
                  </a:cubicBezTo>
                  <a:cubicBezTo>
                    <a:pt x="213" y="26"/>
                    <a:pt x="213" y="26"/>
                    <a:pt x="213" y="26"/>
                  </a:cubicBezTo>
                  <a:cubicBezTo>
                    <a:pt x="213" y="12"/>
                    <a:pt x="201" y="0"/>
                    <a:pt x="187" y="0"/>
                  </a:cubicBezTo>
                  <a:close/>
                  <a:moveTo>
                    <a:pt x="55" y="13"/>
                  </a:moveTo>
                  <a:cubicBezTo>
                    <a:pt x="55" y="13"/>
                    <a:pt x="55" y="13"/>
                    <a:pt x="55" y="39"/>
                  </a:cubicBezTo>
                  <a:cubicBezTo>
                    <a:pt x="55" y="47"/>
                    <a:pt x="48" y="54"/>
                    <a:pt x="39" y="54"/>
                  </a:cubicBezTo>
                  <a:cubicBezTo>
                    <a:pt x="39" y="54"/>
                    <a:pt x="39" y="54"/>
                    <a:pt x="13" y="54"/>
                  </a:cubicBezTo>
                  <a:cubicBezTo>
                    <a:pt x="13" y="54"/>
                    <a:pt x="13" y="54"/>
                    <a:pt x="55" y="13"/>
                  </a:cubicBezTo>
                  <a:close/>
                  <a:moveTo>
                    <a:pt x="170" y="9"/>
                  </a:moveTo>
                  <a:cubicBezTo>
                    <a:pt x="179" y="10"/>
                    <a:pt x="185" y="18"/>
                    <a:pt x="185" y="26"/>
                  </a:cubicBezTo>
                  <a:cubicBezTo>
                    <a:pt x="185" y="72"/>
                    <a:pt x="185" y="201"/>
                    <a:pt x="185" y="201"/>
                  </a:cubicBezTo>
                  <a:cubicBezTo>
                    <a:pt x="185" y="211"/>
                    <a:pt x="179" y="217"/>
                    <a:pt x="171" y="218"/>
                  </a:cubicBezTo>
                  <a:cubicBezTo>
                    <a:pt x="175" y="214"/>
                    <a:pt x="177" y="208"/>
                    <a:pt x="177" y="201"/>
                  </a:cubicBezTo>
                  <a:cubicBezTo>
                    <a:pt x="177" y="26"/>
                    <a:pt x="177" y="26"/>
                    <a:pt x="177" y="26"/>
                  </a:cubicBezTo>
                  <a:cubicBezTo>
                    <a:pt x="177" y="20"/>
                    <a:pt x="174" y="14"/>
                    <a:pt x="170" y="9"/>
                  </a:cubicBezTo>
                  <a:close/>
                  <a:moveTo>
                    <a:pt x="203" y="201"/>
                  </a:moveTo>
                  <a:cubicBezTo>
                    <a:pt x="203" y="211"/>
                    <a:pt x="197" y="217"/>
                    <a:pt x="189" y="218"/>
                  </a:cubicBezTo>
                  <a:cubicBezTo>
                    <a:pt x="193" y="214"/>
                    <a:pt x="195" y="208"/>
                    <a:pt x="195" y="201"/>
                  </a:cubicBezTo>
                  <a:cubicBezTo>
                    <a:pt x="195" y="26"/>
                    <a:pt x="195" y="26"/>
                    <a:pt x="195" y="26"/>
                  </a:cubicBezTo>
                  <a:cubicBezTo>
                    <a:pt x="195" y="20"/>
                    <a:pt x="192" y="14"/>
                    <a:pt x="188" y="9"/>
                  </a:cubicBezTo>
                  <a:cubicBezTo>
                    <a:pt x="197" y="10"/>
                    <a:pt x="203" y="18"/>
                    <a:pt x="203" y="26"/>
                  </a:cubicBezTo>
                  <a:cubicBezTo>
                    <a:pt x="203" y="72"/>
                    <a:pt x="203" y="201"/>
                    <a:pt x="203" y="201"/>
                  </a:cubicBez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lIns="84406" tIns="42203" rIns="84406" bIns="42203"/>
            <a:lstStyle/>
            <a:p>
              <a:pPr>
                <a:defRPr/>
              </a:pPr>
              <a:endParaRPr lang="en-US" sz="1108" dirty="0"/>
            </a:p>
          </p:txBody>
        </p:sp>
        <p:sp>
          <p:nvSpPr>
            <p:cNvPr id="129" name="Rectangle 128"/>
            <p:cNvSpPr/>
            <p:nvPr/>
          </p:nvSpPr>
          <p:spPr>
            <a:xfrm rot="2412835">
              <a:off x="4469261" y="1628381"/>
              <a:ext cx="183367" cy="122244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8" dirty="0">
                <a:solidFill>
                  <a:srgbClr val="000000"/>
                </a:solidFill>
              </a:endParaRPr>
            </a:p>
          </p:txBody>
        </p:sp>
        <p:sp>
          <p:nvSpPr>
            <p:cNvPr id="130" name="Rounded Rectangle 129"/>
            <p:cNvSpPr/>
            <p:nvPr/>
          </p:nvSpPr>
          <p:spPr>
            <a:xfrm rot="2412835">
              <a:off x="4442386" y="1585633"/>
              <a:ext cx="50936" cy="122244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8" dirty="0">
                <a:solidFill>
                  <a:srgbClr val="000000"/>
                </a:solidFill>
              </a:endParaRPr>
            </a:p>
          </p:txBody>
        </p:sp>
        <p:sp>
          <p:nvSpPr>
            <p:cNvPr id="131" name="Rounded Rectangle 130"/>
            <p:cNvSpPr/>
            <p:nvPr/>
          </p:nvSpPr>
          <p:spPr>
            <a:xfrm rot="2412835">
              <a:off x="4652277" y="1763095"/>
              <a:ext cx="50936" cy="122244"/>
            </a:xfrm>
            <a:prstGeom prst="round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8" dirty="0">
                <a:solidFill>
                  <a:srgbClr val="000000"/>
                </a:solidFill>
              </a:endParaRPr>
            </a:p>
          </p:txBody>
        </p:sp>
        <p:sp>
          <p:nvSpPr>
            <p:cNvPr id="132" name="Trapezoid 131"/>
            <p:cNvSpPr/>
            <p:nvPr/>
          </p:nvSpPr>
          <p:spPr>
            <a:xfrm rot="2412835">
              <a:off x="4328281" y="1686006"/>
              <a:ext cx="101869" cy="436867"/>
            </a:xfrm>
            <a:prstGeom prst="trapezoid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8" dirty="0">
                <a:solidFill>
                  <a:srgbClr val="000000"/>
                </a:solidFill>
              </a:endParaRPr>
            </a:p>
          </p:txBody>
        </p:sp>
      </p:grpSp>
      <p:sp>
        <p:nvSpPr>
          <p:cNvPr id="133" name="Text Placeholder 12"/>
          <p:cNvSpPr txBox="1">
            <a:spLocks/>
          </p:cNvSpPr>
          <p:nvPr/>
        </p:nvSpPr>
        <p:spPr bwMode="auto">
          <a:xfrm>
            <a:off x="4894263" y="3972397"/>
            <a:ext cx="8794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2963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842963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842963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8429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429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BBE0E3"/>
              </a:buClr>
              <a:buFontTx/>
              <a:buNone/>
            </a:pPr>
            <a:r>
              <a:rPr lang="en-GB" altLang="en-US" sz="1100" b="1" i="0">
                <a:solidFill>
                  <a:srgbClr val="000000"/>
                </a:solidFill>
              </a:rPr>
              <a:t>Financing</a:t>
            </a:r>
          </a:p>
        </p:txBody>
      </p:sp>
      <p:sp>
        <p:nvSpPr>
          <p:cNvPr id="134" name="Text Placeholder 12"/>
          <p:cNvSpPr txBox="1">
            <a:spLocks/>
          </p:cNvSpPr>
          <p:nvPr/>
        </p:nvSpPr>
        <p:spPr bwMode="auto">
          <a:xfrm>
            <a:off x="2200275" y="6017865"/>
            <a:ext cx="4067175" cy="204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2963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842963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842963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8429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429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BBE0E3"/>
              </a:buClr>
              <a:buFontTx/>
              <a:buNone/>
            </a:pPr>
            <a:r>
              <a:rPr lang="en-GB" altLang="en-US" sz="1100" b="1" i="0">
                <a:solidFill>
                  <a:srgbClr val="000000"/>
                </a:solidFill>
              </a:rPr>
              <a:t>Continuous Improvement and Knowledge Management</a:t>
            </a:r>
          </a:p>
        </p:txBody>
      </p:sp>
      <p:sp>
        <p:nvSpPr>
          <p:cNvPr id="135" name="Text Placeholder 12"/>
          <p:cNvSpPr txBox="1">
            <a:spLocks/>
          </p:cNvSpPr>
          <p:nvPr/>
        </p:nvSpPr>
        <p:spPr bwMode="auto">
          <a:xfrm>
            <a:off x="3565525" y="3904134"/>
            <a:ext cx="1158875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2963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842963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842963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8429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429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BBE0E3"/>
              </a:buClr>
              <a:buFontTx/>
              <a:buNone/>
            </a:pPr>
            <a:r>
              <a:rPr lang="en-GB" altLang="en-US" sz="1100" b="1" i="0">
                <a:solidFill>
                  <a:srgbClr val="000000"/>
                </a:solidFill>
              </a:rPr>
              <a:t>Identification &amp; Formulation</a:t>
            </a:r>
          </a:p>
        </p:txBody>
      </p:sp>
      <p:sp>
        <p:nvSpPr>
          <p:cNvPr id="136" name="Freeform 31"/>
          <p:cNvSpPr>
            <a:spLocks noEditPoints="1"/>
          </p:cNvSpPr>
          <p:nvPr/>
        </p:nvSpPr>
        <p:spPr bwMode="gray">
          <a:xfrm>
            <a:off x="3352800" y="3531072"/>
            <a:ext cx="377825" cy="422275"/>
          </a:xfrm>
          <a:custGeom>
            <a:avLst/>
            <a:gdLst/>
            <a:ahLst/>
            <a:cxnLst>
              <a:cxn ang="0">
                <a:pos x="158" y="39"/>
              </a:cxn>
              <a:cxn ang="0">
                <a:pos x="168" y="89"/>
              </a:cxn>
              <a:cxn ang="0">
                <a:pos x="185" y="119"/>
              </a:cxn>
              <a:cxn ang="0">
                <a:pos x="168" y="128"/>
              </a:cxn>
              <a:cxn ang="0">
                <a:pos x="171" y="140"/>
              </a:cxn>
              <a:cxn ang="0">
                <a:pos x="166" y="143"/>
              </a:cxn>
              <a:cxn ang="0">
                <a:pos x="168" y="148"/>
              </a:cxn>
              <a:cxn ang="0">
                <a:pos x="161" y="156"/>
              </a:cxn>
              <a:cxn ang="0">
                <a:pos x="162" y="175"/>
              </a:cxn>
              <a:cxn ang="0">
                <a:pos x="126" y="179"/>
              </a:cxn>
              <a:cxn ang="0">
                <a:pos x="110" y="210"/>
              </a:cxn>
              <a:cxn ang="0">
                <a:pos x="21" y="194"/>
              </a:cxn>
              <a:cxn ang="0">
                <a:pos x="37" y="150"/>
              </a:cxn>
              <a:cxn ang="0">
                <a:pos x="25" y="43"/>
              </a:cxn>
              <a:cxn ang="0">
                <a:pos x="158" y="39"/>
              </a:cxn>
              <a:cxn ang="0">
                <a:pos x="78" y="142"/>
              </a:cxn>
              <a:cxn ang="0">
                <a:pos x="104" y="139"/>
              </a:cxn>
              <a:cxn ang="0">
                <a:pos x="105" y="148"/>
              </a:cxn>
              <a:cxn ang="0">
                <a:pos x="79" y="151"/>
              </a:cxn>
              <a:cxn ang="0">
                <a:pos x="78" y="142"/>
              </a:cxn>
              <a:cxn ang="0">
                <a:pos x="78" y="125"/>
              </a:cxn>
              <a:cxn ang="0">
                <a:pos x="104" y="122"/>
              </a:cxn>
              <a:cxn ang="0">
                <a:pos x="105" y="131"/>
              </a:cxn>
              <a:cxn ang="0">
                <a:pos x="79" y="134"/>
              </a:cxn>
              <a:cxn ang="0">
                <a:pos x="78" y="125"/>
              </a:cxn>
              <a:cxn ang="0">
                <a:pos x="91" y="36"/>
              </a:cxn>
              <a:cxn ang="0">
                <a:pos x="58" y="70"/>
              </a:cxn>
              <a:cxn ang="0">
                <a:pos x="61" y="85"/>
              </a:cxn>
              <a:cxn ang="0">
                <a:pos x="68" y="94"/>
              </a:cxn>
              <a:cxn ang="0">
                <a:pos x="74" y="111"/>
              </a:cxn>
              <a:cxn ang="0">
                <a:pos x="78" y="115"/>
              </a:cxn>
              <a:cxn ang="0">
                <a:pos x="104" y="115"/>
              </a:cxn>
              <a:cxn ang="0">
                <a:pos x="109" y="111"/>
              </a:cxn>
              <a:cxn ang="0">
                <a:pos x="115" y="94"/>
              </a:cxn>
              <a:cxn ang="0">
                <a:pos x="122" y="85"/>
              </a:cxn>
              <a:cxn ang="0">
                <a:pos x="125" y="70"/>
              </a:cxn>
              <a:cxn ang="0">
                <a:pos x="91" y="36"/>
              </a:cxn>
            </a:cxnLst>
            <a:rect l="0" t="0" r="r" b="b"/>
            <a:pathLst>
              <a:path w="187" h="210">
                <a:moveTo>
                  <a:pt x="158" y="39"/>
                </a:moveTo>
                <a:cubicBezTo>
                  <a:pt x="180" y="68"/>
                  <a:pt x="166" y="77"/>
                  <a:pt x="168" y="89"/>
                </a:cubicBezTo>
                <a:cubicBezTo>
                  <a:pt x="171" y="102"/>
                  <a:pt x="187" y="112"/>
                  <a:pt x="185" y="119"/>
                </a:cubicBezTo>
                <a:cubicBezTo>
                  <a:pt x="182" y="126"/>
                  <a:pt x="169" y="124"/>
                  <a:pt x="168" y="128"/>
                </a:cubicBezTo>
                <a:cubicBezTo>
                  <a:pt x="168" y="133"/>
                  <a:pt x="172" y="138"/>
                  <a:pt x="171" y="140"/>
                </a:cubicBezTo>
                <a:cubicBezTo>
                  <a:pt x="171" y="142"/>
                  <a:pt x="166" y="143"/>
                  <a:pt x="166" y="143"/>
                </a:cubicBezTo>
                <a:cubicBezTo>
                  <a:pt x="166" y="143"/>
                  <a:pt x="169" y="146"/>
                  <a:pt x="168" y="148"/>
                </a:cubicBezTo>
                <a:cubicBezTo>
                  <a:pt x="168" y="151"/>
                  <a:pt x="161" y="151"/>
                  <a:pt x="161" y="156"/>
                </a:cubicBezTo>
                <a:cubicBezTo>
                  <a:pt x="161" y="161"/>
                  <a:pt x="169" y="170"/>
                  <a:pt x="162" y="175"/>
                </a:cubicBezTo>
                <a:cubicBezTo>
                  <a:pt x="156" y="180"/>
                  <a:pt x="138" y="174"/>
                  <a:pt x="126" y="179"/>
                </a:cubicBezTo>
                <a:cubicBezTo>
                  <a:pt x="118" y="183"/>
                  <a:pt x="113" y="198"/>
                  <a:pt x="110" y="210"/>
                </a:cubicBezTo>
                <a:cubicBezTo>
                  <a:pt x="70" y="201"/>
                  <a:pt x="47" y="196"/>
                  <a:pt x="21" y="194"/>
                </a:cubicBezTo>
                <a:cubicBezTo>
                  <a:pt x="21" y="194"/>
                  <a:pt x="39" y="166"/>
                  <a:pt x="37" y="150"/>
                </a:cubicBezTo>
                <a:cubicBezTo>
                  <a:pt x="35" y="133"/>
                  <a:pt x="0" y="91"/>
                  <a:pt x="25" y="43"/>
                </a:cubicBezTo>
                <a:cubicBezTo>
                  <a:pt x="47" y="0"/>
                  <a:pt x="128" y="0"/>
                  <a:pt x="158" y="39"/>
                </a:cubicBezTo>
                <a:close/>
                <a:moveTo>
                  <a:pt x="78" y="142"/>
                </a:moveTo>
                <a:cubicBezTo>
                  <a:pt x="104" y="139"/>
                  <a:pt x="104" y="139"/>
                  <a:pt x="104" y="139"/>
                </a:cubicBezTo>
                <a:cubicBezTo>
                  <a:pt x="110" y="139"/>
                  <a:pt x="111" y="148"/>
                  <a:pt x="105" y="148"/>
                </a:cubicBezTo>
                <a:cubicBezTo>
                  <a:pt x="79" y="151"/>
                  <a:pt x="79" y="151"/>
                  <a:pt x="79" y="151"/>
                </a:cubicBezTo>
                <a:cubicBezTo>
                  <a:pt x="73" y="151"/>
                  <a:pt x="72" y="142"/>
                  <a:pt x="78" y="142"/>
                </a:cubicBezTo>
                <a:close/>
                <a:moveTo>
                  <a:pt x="78" y="125"/>
                </a:moveTo>
                <a:cubicBezTo>
                  <a:pt x="104" y="122"/>
                  <a:pt x="104" y="122"/>
                  <a:pt x="104" y="122"/>
                </a:cubicBezTo>
                <a:cubicBezTo>
                  <a:pt x="110" y="122"/>
                  <a:pt x="111" y="130"/>
                  <a:pt x="105" y="131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73" y="134"/>
                  <a:pt x="72" y="125"/>
                  <a:pt x="78" y="125"/>
                </a:cubicBezTo>
                <a:close/>
                <a:moveTo>
                  <a:pt x="91" y="36"/>
                </a:moveTo>
                <a:cubicBezTo>
                  <a:pt x="73" y="36"/>
                  <a:pt x="58" y="52"/>
                  <a:pt x="58" y="70"/>
                </a:cubicBezTo>
                <a:cubicBezTo>
                  <a:pt x="58" y="75"/>
                  <a:pt x="58" y="80"/>
                  <a:pt x="61" y="85"/>
                </a:cubicBezTo>
                <a:cubicBezTo>
                  <a:pt x="63" y="88"/>
                  <a:pt x="66" y="91"/>
                  <a:pt x="68" y="94"/>
                </a:cubicBezTo>
                <a:cubicBezTo>
                  <a:pt x="72" y="100"/>
                  <a:pt x="74" y="104"/>
                  <a:pt x="74" y="111"/>
                </a:cubicBezTo>
                <a:cubicBezTo>
                  <a:pt x="74" y="113"/>
                  <a:pt x="76" y="115"/>
                  <a:pt x="78" y="115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5"/>
                  <a:pt x="109" y="113"/>
                  <a:pt x="109" y="111"/>
                </a:cubicBezTo>
                <a:cubicBezTo>
                  <a:pt x="109" y="104"/>
                  <a:pt x="111" y="100"/>
                  <a:pt x="115" y="94"/>
                </a:cubicBezTo>
                <a:cubicBezTo>
                  <a:pt x="117" y="91"/>
                  <a:pt x="120" y="88"/>
                  <a:pt x="122" y="85"/>
                </a:cubicBezTo>
                <a:cubicBezTo>
                  <a:pt x="124" y="80"/>
                  <a:pt x="125" y="75"/>
                  <a:pt x="125" y="70"/>
                </a:cubicBezTo>
                <a:cubicBezTo>
                  <a:pt x="125" y="52"/>
                  <a:pt x="110" y="36"/>
                  <a:pt x="91" y="36"/>
                </a:cubicBezTo>
                <a:close/>
              </a:path>
            </a:pathLst>
          </a:custGeom>
          <a:solidFill>
            <a:srgbClr val="FF9900"/>
          </a:solidFill>
          <a:ln w="9525">
            <a:noFill/>
            <a:round/>
            <a:headEnd/>
            <a:tailEnd/>
          </a:ln>
        </p:spPr>
        <p:txBody>
          <a:bodyPr lIns="84406" tIns="42203" rIns="84406" bIns="42203"/>
          <a:lstStyle/>
          <a:p>
            <a:pPr>
              <a:defRPr/>
            </a:pPr>
            <a:endParaRPr lang="en-US" sz="1108" dirty="0"/>
          </a:p>
        </p:txBody>
      </p:sp>
      <p:sp>
        <p:nvSpPr>
          <p:cNvPr id="137" name="Text Placeholder 12"/>
          <p:cNvSpPr txBox="1">
            <a:spLocks/>
          </p:cNvSpPr>
          <p:nvPr/>
        </p:nvSpPr>
        <p:spPr bwMode="auto">
          <a:xfrm>
            <a:off x="2144713" y="3999384"/>
            <a:ext cx="1096962" cy="23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2963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842963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842963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8429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429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BBE0E3"/>
              </a:buClr>
              <a:buFontTx/>
              <a:buNone/>
            </a:pPr>
            <a:r>
              <a:rPr lang="en-GB" altLang="en-US" sz="1100" b="1" i="0">
                <a:solidFill>
                  <a:srgbClr val="000000"/>
                </a:solidFill>
              </a:rPr>
              <a:t>Programming</a:t>
            </a:r>
          </a:p>
        </p:txBody>
      </p:sp>
      <p:sp>
        <p:nvSpPr>
          <p:cNvPr id="138" name="Freeform 34"/>
          <p:cNvSpPr>
            <a:spLocks noEditPoints="1"/>
          </p:cNvSpPr>
          <p:nvPr/>
        </p:nvSpPr>
        <p:spPr bwMode="gray">
          <a:xfrm>
            <a:off x="2235200" y="3573934"/>
            <a:ext cx="355600" cy="336550"/>
          </a:xfrm>
          <a:custGeom>
            <a:avLst/>
            <a:gdLst>
              <a:gd name="T0" fmla="*/ 2147483647 w 203"/>
              <a:gd name="T1" fmla="*/ 0 h 192"/>
              <a:gd name="T2" fmla="*/ 2147483647 w 203"/>
              <a:gd name="T3" fmla="*/ 2147483647 h 192"/>
              <a:gd name="T4" fmla="*/ 2147483647 w 203"/>
              <a:gd name="T5" fmla="*/ 2147483647 h 192"/>
              <a:gd name="T6" fmla="*/ 2147483647 w 203"/>
              <a:gd name="T7" fmla="*/ 2147483647 h 192"/>
              <a:gd name="T8" fmla="*/ 2147483647 w 203"/>
              <a:gd name="T9" fmla="*/ 2147483647 h 192"/>
              <a:gd name="T10" fmla="*/ 2147483647 w 203"/>
              <a:gd name="T11" fmla="*/ 2147483647 h 192"/>
              <a:gd name="T12" fmla="*/ 2147483647 w 203"/>
              <a:gd name="T13" fmla="*/ 2147483647 h 192"/>
              <a:gd name="T14" fmla="*/ 2147483647 w 203"/>
              <a:gd name="T15" fmla="*/ 2147483647 h 192"/>
              <a:gd name="T16" fmla="*/ 2147483647 w 203"/>
              <a:gd name="T17" fmla="*/ 2147483647 h 192"/>
              <a:gd name="T18" fmla="*/ 2147483647 w 203"/>
              <a:gd name="T19" fmla="*/ 2147483647 h 192"/>
              <a:gd name="T20" fmla="*/ 2147483647 w 203"/>
              <a:gd name="T21" fmla="*/ 2147483647 h 192"/>
              <a:gd name="T22" fmla="*/ 2147483647 w 203"/>
              <a:gd name="T23" fmla="*/ 2147483647 h 192"/>
              <a:gd name="T24" fmla="*/ 2147483647 w 203"/>
              <a:gd name="T25" fmla="*/ 2147483647 h 192"/>
              <a:gd name="T26" fmla="*/ 2147483647 w 203"/>
              <a:gd name="T27" fmla="*/ 2147483647 h 192"/>
              <a:gd name="T28" fmla="*/ 2147483647 w 203"/>
              <a:gd name="T29" fmla="*/ 2147483647 h 192"/>
              <a:gd name="T30" fmla="*/ 2147483647 w 203"/>
              <a:gd name="T31" fmla="*/ 2147483647 h 192"/>
              <a:gd name="T32" fmla="*/ 2147483647 w 203"/>
              <a:gd name="T33" fmla="*/ 2147483647 h 192"/>
              <a:gd name="T34" fmla="*/ 2147483647 w 203"/>
              <a:gd name="T35" fmla="*/ 2147483647 h 192"/>
              <a:gd name="T36" fmla="*/ 2147483647 w 203"/>
              <a:gd name="T37" fmla="*/ 2147483647 h 192"/>
              <a:gd name="T38" fmla="*/ 2147483647 w 203"/>
              <a:gd name="T39" fmla="*/ 2147483647 h 192"/>
              <a:gd name="T40" fmla="*/ 2147483647 w 203"/>
              <a:gd name="T41" fmla="*/ 2147483647 h 192"/>
              <a:gd name="T42" fmla="*/ 2147483647 w 203"/>
              <a:gd name="T43" fmla="*/ 2147483647 h 192"/>
              <a:gd name="T44" fmla="*/ 2147483647 w 203"/>
              <a:gd name="T45" fmla="*/ 0 h 192"/>
              <a:gd name="T46" fmla="*/ 2147483647 w 203"/>
              <a:gd name="T47" fmla="*/ 2147483647 h 192"/>
              <a:gd name="T48" fmla="*/ 2147483647 w 203"/>
              <a:gd name="T49" fmla="*/ 2147483647 h 192"/>
              <a:gd name="T50" fmla="*/ 2147483647 w 203"/>
              <a:gd name="T51" fmla="*/ 2147483647 h 192"/>
              <a:gd name="T52" fmla="*/ 0 w 203"/>
              <a:gd name="T53" fmla="*/ 2147483647 h 192"/>
              <a:gd name="T54" fmla="*/ 2147483647 w 203"/>
              <a:gd name="T55" fmla="*/ 2147483647 h 192"/>
              <a:gd name="T56" fmla="*/ 2147483647 w 203"/>
              <a:gd name="T57" fmla="*/ 2147483647 h 192"/>
              <a:gd name="T58" fmla="*/ 2147483647 w 203"/>
              <a:gd name="T59" fmla="*/ 2147483647 h 192"/>
              <a:gd name="T60" fmla="*/ 2147483647 w 203"/>
              <a:gd name="T61" fmla="*/ 2147483647 h 192"/>
              <a:gd name="T62" fmla="*/ 2147483647 w 203"/>
              <a:gd name="T63" fmla="*/ 2147483647 h 192"/>
              <a:gd name="T64" fmla="*/ 2147483647 w 203"/>
              <a:gd name="T65" fmla="*/ 2147483647 h 192"/>
              <a:gd name="T66" fmla="*/ 2147483647 w 203"/>
              <a:gd name="T67" fmla="*/ 2147483647 h 192"/>
              <a:gd name="T68" fmla="*/ 2147483647 w 203"/>
              <a:gd name="T69" fmla="*/ 2147483647 h 192"/>
              <a:gd name="T70" fmla="*/ 2147483647 w 203"/>
              <a:gd name="T71" fmla="*/ 2147483647 h 192"/>
              <a:gd name="T72" fmla="*/ 2147483647 w 203"/>
              <a:gd name="T73" fmla="*/ 2147483647 h 192"/>
              <a:gd name="T74" fmla="*/ 2147483647 w 203"/>
              <a:gd name="T75" fmla="*/ 2147483647 h 192"/>
              <a:gd name="T76" fmla="*/ 2147483647 w 203"/>
              <a:gd name="T77" fmla="*/ 2147483647 h 192"/>
              <a:gd name="T78" fmla="*/ 2147483647 w 203"/>
              <a:gd name="T79" fmla="*/ 2147483647 h 192"/>
              <a:gd name="T80" fmla="*/ 2147483647 w 203"/>
              <a:gd name="T81" fmla="*/ 2147483647 h 192"/>
              <a:gd name="T82" fmla="*/ 2147483647 w 203"/>
              <a:gd name="T83" fmla="*/ 2147483647 h 192"/>
              <a:gd name="T84" fmla="*/ 2147483647 w 203"/>
              <a:gd name="T85" fmla="*/ 2147483647 h 192"/>
              <a:gd name="T86" fmla="*/ 2147483647 w 203"/>
              <a:gd name="T87" fmla="*/ 2147483647 h 192"/>
              <a:gd name="T88" fmla="*/ 2147483647 w 203"/>
              <a:gd name="T89" fmla="*/ 2147483647 h 192"/>
              <a:gd name="T90" fmla="*/ 2147483647 w 203"/>
              <a:gd name="T91" fmla="*/ 2147483647 h 192"/>
              <a:gd name="T92" fmla="*/ 2147483647 w 203"/>
              <a:gd name="T93" fmla="*/ 2147483647 h 192"/>
              <a:gd name="T94" fmla="*/ 2147483647 w 203"/>
              <a:gd name="T95" fmla="*/ 2147483647 h 192"/>
              <a:gd name="T96" fmla="*/ 2147483647 w 203"/>
              <a:gd name="T97" fmla="*/ 2147483647 h 192"/>
              <a:gd name="T98" fmla="*/ 2147483647 w 203"/>
              <a:gd name="T99" fmla="*/ 2147483647 h 192"/>
              <a:gd name="T100" fmla="*/ 2147483647 w 203"/>
              <a:gd name="T101" fmla="*/ 2147483647 h 192"/>
              <a:gd name="T102" fmla="*/ 2147483647 w 203"/>
              <a:gd name="T103" fmla="*/ 2147483647 h 192"/>
              <a:gd name="T104" fmla="*/ 2147483647 w 203"/>
              <a:gd name="T105" fmla="*/ 2147483647 h 192"/>
              <a:gd name="T106" fmla="*/ 2147483647 w 203"/>
              <a:gd name="T107" fmla="*/ 2147483647 h 192"/>
              <a:gd name="T108" fmla="*/ 2147483647 w 203"/>
              <a:gd name="T109" fmla="*/ 2147483647 h 192"/>
              <a:gd name="T110" fmla="*/ 2147483647 w 203"/>
              <a:gd name="T111" fmla="*/ 2147483647 h 192"/>
              <a:gd name="T112" fmla="*/ 2147483647 w 203"/>
              <a:gd name="T113" fmla="*/ 2147483647 h 192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03"/>
              <a:gd name="T172" fmla="*/ 0 h 192"/>
              <a:gd name="T173" fmla="*/ 203 w 203"/>
              <a:gd name="T174" fmla="*/ 192 h 192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03" h="192">
                <a:moveTo>
                  <a:pt x="96" y="0"/>
                </a:moveTo>
                <a:cubicBezTo>
                  <a:pt x="124" y="0"/>
                  <a:pt x="149" y="12"/>
                  <a:pt x="165" y="31"/>
                </a:cubicBezTo>
                <a:cubicBezTo>
                  <a:pt x="155" y="37"/>
                  <a:pt x="155" y="37"/>
                  <a:pt x="155" y="37"/>
                </a:cubicBezTo>
                <a:cubicBezTo>
                  <a:pt x="147" y="29"/>
                  <a:pt x="138" y="22"/>
                  <a:pt x="127" y="18"/>
                </a:cubicBezTo>
                <a:cubicBezTo>
                  <a:pt x="133" y="26"/>
                  <a:pt x="137" y="35"/>
                  <a:pt x="141" y="45"/>
                </a:cubicBezTo>
                <a:cubicBezTo>
                  <a:pt x="122" y="55"/>
                  <a:pt x="122" y="55"/>
                  <a:pt x="122" y="55"/>
                </a:cubicBezTo>
                <a:cubicBezTo>
                  <a:pt x="102" y="55"/>
                  <a:pt x="102" y="55"/>
                  <a:pt x="102" y="55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24" y="90"/>
                  <a:pt x="121" y="94"/>
                  <a:pt x="118" y="97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2" y="111"/>
                  <a:pt x="102" y="111"/>
                  <a:pt x="102" y="111"/>
                </a:cubicBezTo>
                <a:cubicBezTo>
                  <a:pt x="99" y="113"/>
                  <a:pt x="95" y="115"/>
                  <a:pt x="92" y="117"/>
                </a:cubicBezTo>
                <a:cubicBezTo>
                  <a:pt x="92" y="97"/>
                  <a:pt x="92" y="97"/>
                  <a:pt x="92" y="97"/>
                </a:cubicBezTo>
                <a:cubicBezTo>
                  <a:pt x="56" y="97"/>
                  <a:pt x="56" y="97"/>
                  <a:pt x="56" y="97"/>
                </a:cubicBezTo>
                <a:cubicBezTo>
                  <a:pt x="57" y="107"/>
                  <a:pt x="58" y="116"/>
                  <a:pt x="60" y="126"/>
                </a:cubicBezTo>
                <a:cubicBezTo>
                  <a:pt x="57" y="126"/>
                  <a:pt x="53" y="126"/>
                  <a:pt x="49" y="126"/>
                </a:cubicBezTo>
                <a:cubicBezTo>
                  <a:pt x="47" y="116"/>
                  <a:pt x="46" y="107"/>
                  <a:pt x="46" y="97"/>
                </a:cubicBezTo>
                <a:cubicBezTo>
                  <a:pt x="16" y="97"/>
                  <a:pt x="16" y="97"/>
                  <a:pt x="16" y="97"/>
                </a:cubicBezTo>
                <a:cubicBezTo>
                  <a:pt x="17" y="105"/>
                  <a:pt x="18" y="113"/>
                  <a:pt x="21" y="120"/>
                </a:cubicBezTo>
                <a:cubicBezTo>
                  <a:pt x="15" y="117"/>
                  <a:pt x="10" y="113"/>
                  <a:pt x="6" y="109"/>
                </a:cubicBezTo>
                <a:cubicBezTo>
                  <a:pt x="5" y="104"/>
                  <a:pt x="4" y="98"/>
                  <a:pt x="4" y="92"/>
                </a:cubicBezTo>
                <a:cubicBezTo>
                  <a:pt x="4" y="39"/>
                  <a:pt x="43" y="0"/>
                  <a:pt x="96" y="0"/>
                </a:cubicBezTo>
                <a:close/>
                <a:moveTo>
                  <a:pt x="203" y="23"/>
                </a:moveTo>
                <a:cubicBezTo>
                  <a:pt x="127" y="67"/>
                  <a:pt x="127" y="67"/>
                  <a:pt x="127" y="67"/>
                </a:cubicBezTo>
                <a:cubicBezTo>
                  <a:pt x="147" y="79"/>
                  <a:pt x="147" y="79"/>
                  <a:pt x="147" y="79"/>
                </a:cubicBezTo>
                <a:cubicBezTo>
                  <a:pt x="103" y="158"/>
                  <a:pt x="16" y="142"/>
                  <a:pt x="0" y="116"/>
                </a:cubicBezTo>
                <a:cubicBezTo>
                  <a:pt x="37" y="192"/>
                  <a:pt x="141" y="178"/>
                  <a:pt x="182" y="99"/>
                </a:cubicBezTo>
                <a:cubicBezTo>
                  <a:pt x="203" y="110"/>
                  <a:pt x="203" y="110"/>
                  <a:pt x="203" y="110"/>
                </a:cubicBezTo>
                <a:cubicBezTo>
                  <a:pt x="203" y="23"/>
                  <a:pt x="203" y="23"/>
                  <a:pt x="203" y="23"/>
                </a:cubicBezTo>
                <a:close/>
                <a:moveTo>
                  <a:pt x="185" y="114"/>
                </a:moveTo>
                <a:cubicBezTo>
                  <a:pt x="175" y="155"/>
                  <a:pt x="141" y="183"/>
                  <a:pt x="96" y="183"/>
                </a:cubicBezTo>
                <a:cubicBezTo>
                  <a:pt x="82" y="183"/>
                  <a:pt x="69" y="181"/>
                  <a:pt x="58" y="176"/>
                </a:cubicBezTo>
                <a:cubicBezTo>
                  <a:pt x="109" y="185"/>
                  <a:pt x="158" y="156"/>
                  <a:pt x="184" y="114"/>
                </a:cubicBezTo>
                <a:cubicBezTo>
                  <a:pt x="185" y="114"/>
                  <a:pt x="185" y="114"/>
                  <a:pt x="185" y="114"/>
                </a:cubicBezTo>
                <a:close/>
                <a:moveTo>
                  <a:pt x="102" y="13"/>
                </a:moveTo>
                <a:cubicBezTo>
                  <a:pt x="118" y="14"/>
                  <a:pt x="126" y="33"/>
                  <a:pt x="130" y="45"/>
                </a:cubicBezTo>
                <a:cubicBezTo>
                  <a:pt x="102" y="45"/>
                  <a:pt x="102" y="45"/>
                  <a:pt x="102" y="45"/>
                </a:cubicBezTo>
                <a:cubicBezTo>
                  <a:pt x="102" y="13"/>
                  <a:pt x="102" y="13"/>
                  <a:pt x="102" y="13"/>
                </a:cubicBezTo>
                <a:close/>
                <a:moveTo>
                  <a:pt x="16" y="87"/>
                </a:moveTo>
                <a:cubicBezTo>
                  <a:pt x="17" y="75"/>
                  <a:pt x="20" y="65"/>
                  <a:pt x="24" y="55"/>
                </a:cubicBezTo>
                <a:cubicBezTo>
                  <a:pt x="50" y="55"/>
                  <a:pt x="50" y="55"/>
                  <a:pt x="50" y="55"/>
                </a:cubicBezTo>
                <a:cubicBezTo>
                  <a:pt x="48" y="66"/>
                  <a:pt x="46" y="76"/>
                  <a:pt x="46" y="87"/>
                </a:cubicBezTo>
                <a:cubicBezTo>
                  <a:pt x="16" y="87"/>
                  <a:pt x="16" y="87"/>
                  <a:pt x="16" y="87"/>
                </a:cubicBezTo>
                <a:close/>
                <a:moveTo>
                  <a:pt x="30" y="45"/>
                </a:moveTo>
                <a:cubicBezTo>
                  <a:pt x="39" y="32"/>
                  <a:pt x="52" y="22"/>
                  <a:pt x="68" y="17"/>
                </a:cubicBezTo>
                <a:cubicBezTo>
                  <a:pt x="61" y="25"/>
                  <a:pt x="56" y="35"/>
                  <a:pt x="53" y="45"/>
                </a:cubicBezTo>
                <a:cubicBezTo>
                  <a:pt x="30" y="45"/>
                  <a:pt x="30" y="45"/>
                  <a:pt x="30" y="45"/>
                </a:cubicBezTo>
                <a:close/>
                <a:moveTo>
                  <a:pt x="92" y="12"/>
                </a:moveTo>
                <a:cubicBezTo>
                  <a:pt x="92" y="45"/>
                  <a:pt x="92" y="45"/>
                  <a:pt x="92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7" y="34"/>
                  <a:pt x="76" y="13"/>
                  <a:pt x="92" y="12"/>
                </a:cubicBezTo>
                <a:close/>
                <a:moveTo>
                  <a:pt x="92" y="87"/>
                </a:moveTo>
                <a:cubicBezTo>
                  <a:pt x="56" y="87"/>
                  <a:pt x="56" y="87"/>
                  <a:pt x="56" y="87"/>
                </a:cubicBezTo>
                <a:cubicBezTo>
                  <a:pt x="57" y="76"/>
                  <a:pt x="58" y="66"/>
                  <a:pt x="61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2" y="87"/>
                  <a:pt x="92" y="87"/>
                  <a:pt x="92" y="87"/>
                </a:cubicBezTo>
                <a:close/>
              </a:path>
            </a:pathLst>
          </a:custGeom>
          <a:solidFill>
            <a:srgbClr val="FF9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9" name="Line Callout 1 (No Border) 138"/>
          <p:cNvSpPr/>
          <p:nvPr/>
        </p:nvSpPr>
        <p:spPr>
          <a:xfrm>
            <a:off x="6708775" y="2224559"/>
            <a:ext cx="1114425" cy="320675"/>
          </a:xfrm>
          <a:prstGeom prst="callout1">
            <a:avLst>
              <a:gd name="adj1" fmla="val 117380"/>
              <a:gd name="adj2" fmla="val 43762"/>
              <a:gd name="adj3" fmla="val 226960"/>
              <a:gd name="adj4" fmla="val 37789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GB" sz="1292" b="1" kern="0" dirty="0">
                <a:solidFill>
                  <a:srgbClr val="FFFFFF">
                    <a:lumMod val="50000"/>
                  </a:srgbClr>
                </a:solidFill>
              </a:rPr>
              <a:t>Achieved Results</a:t>
            </a:r>
          </a:p>
        </p:txBody>
      </p:sp>
      <p:sp>
        <p:nvSpPr>
          <p:cNvPr id="140" name="Line Callout 1 (No Border) 139"/>
          <p:cNvSpPr/>
          <p:nvPr/>
        </p:nvSpPr>
        <p:spPr>
          <a:xfrm>
            <a:off x="4808538" y="2311872"/>
            <a:ext cx="1114425" cy="320675"/>
          </a:xfrm>
          <a:prstGeom prst="callout1">
            <a:avLst>
              <a:gd name="adj1" fmla="val 117380"/>
              <a:gd name="adj2" fmla="val 43762"/>
              <a:gd name="adj3" fmla="val 220148"/>
              <a:gd name="adj4" fmla="val 10435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GB" sz="1292" b="1" kern="0" dirty="0">
                <a:solidFill>
                  <a:srgbClr val="FFFFFF">
                    <a:lumMod val="50000"/>
                  </a:srgbClr>
                </a:solidFill>
              </a:rPr>
              <a:t>Targeted Results</a:t>
            </a:r>
          </a:p>
        </p:txBody>
      </p:sp>
      <p:sp>
        <p:nvSpPr>
          <p:cNvPr id="141" name="Line Callout 1 (No Border) 140"/>
          <p:cNvSpPr/>
          <p:nvPr/>
        </p:nvSpPr>
        <p:spPr>
          <a:xfrm>
            <a:off x="2627313" y="2272184"/>
            <a:ext cx="1322387" cy="320675"/>
          </a:xfrm>
          <a:prstGeom prst="callout1">
            <a:avLst>
              <a:gd name="adj1" fmla="val 117380"/>
              <a:gd name="adj2" fmla="val 43762"/>
              <a:gd name="adj3" fmla="val 226960"/>
              <a:gd name="adj4" fmla="val 37789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GB" sz="1292" b="1" kern="0" dirty="0">
                <a:solidFill>
                  <a:srgbClr val="FFFFFF">
                    <a:lumMod val="50000"/>
                  </a:srgbClr>
                </a:solidFill>
              </a:rPr>
              <a:t>Objectives</a:t>
            </a:r>
          </a:p>
          <a:p>
            <a:pPr algn="ctr">
              <a:defRPr/>
            </a:pPr>
            <a:r>
              <a:rPr lang="en-GB" sz="1292" b="1" kern="0" dirty="0">
                <a:solidFill>
                  <a:srgbClr val="FFFFFF">
                    <a:lumMod val="50000"/>
                  </a:srgbClr>
                </a:solidFill>
              </a:rPr>
              <a:t>Indicators</a:t>
            </a:r>
          </a:p>
        </p:txBody>
      </p:sp>
      <p:sp>
        <p:nvSpPr>
          <p:cNvPr id="142" name="Rectangle 141"/>
          <p:cNvSpPr/>
          <p:nvPr/>
        </p:nvSpPr>
        <p:spPr>
          <a:xfrm>
            <a:off x="6092825" y="4615334"/>
            <a:ext cx="1908175" cy="3429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GB" sz="900" b="1" i="1" kern="0" dirty="0">
                <a:solidFill>
                  <a:srgbClr val="FFFFFF">
                    <a:lumMod val="50000"/>
                  </a:srgbClr>
                </a:solidFill>
              </a:rPr>
              <a:t>(Lead) Programme / Project</a:t>
            </a:r>
          </a:p>
        </p:txBody>
      </p:sp>
      <p:sp>
        <p:nvSpPr>
          <p:cNvPr id="143" name="Rectangle 142"/>
          <p:cNvSpPr/>
          <p:nvPr/>
        </p:nvSpPr>
        <p:spPr>
          <a:xfrm>
            <a:off x="2173288" y="4615334"/>
            <a:ext cx="1223962" cy="34448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GB" sz="900" b="1" i="1" kern="0" dirty="0">
                <a:solidFill>
                  <a:srgbClr val="FFFFFF">
                    <a:lumMod val="50000"/>
                  </a:srgbClr>
                </a:solidFill>
              </a:rPr>
              <a:t>Commission Decision: MIP/ISP/SSF</a:t>
            </a:r>
          </a:p>
        </p:txBody>
      </p:sp>
      <p:sp>
        <p:nvSpPr>
          <p:cNvPr id="144" name="Rectangle 143"/>
          <p:cNvSpPr/>
          <p:nvPr/>
        </p:nvSpPr>
        <p:spPr>
          <a:xfrm>
            <a:off x="3357563" y="4532784"/>
            <a:ext cx="1595437" cy="327025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GB" sz="900" b="1" i="1" kern="0" dirty="0">
                <a:solidFill>
                  <a:srgbClr val="FFFFFF">
                    <a:lumMod val="50000"/>
                  </a:srgbClr>
                </a:solidFill>
              </a:rPr>
              <a:t>Action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4511675" y="4615334"/>
            <a:ext cx="1584325" cy="909638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GB" sz="900" b="1" i="1" kern="0" dirty="0">
                <a:solidFill>
                  <a:srgbClr val="FFFFFF">
                    <a:lumMod val="50000"/>
                  </a:srgbClr>
                </a:solidFill>
              </a:rPr>
              <a:t>Commission Decision: (M)AAP, Measure, CBC Programme, Exceptional Assistance Measure etc. 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2154238" y="1614959"/>
            <a:ext cx="6913562" cy="506413"/>
          </a:xfrm>
          <a:prstGeom prst="roundRect">
            <a:avLst/>
          </a:prstGeom>
          <a:noFill/>
          <a:ln w="19050"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77" dirty="0">
              <a:solidFill>
                <a:srgbClr val="000000"/>
              </a:solidFill>
            </a:endParaRPr>
          </a:p>
        </p:txBody>
      </p:sp>
      <p:sp>
        <p:nvSpPr>
          <p:cNvPr id="147" name="Text Placeholder 12"/>
          <p:cNvSpPr txBox="1">
            <a:spLocks/>
          </p:cNvSpPr>
          <p:nvPr/>
        </p:nvSpPr>
        <p:spPr bwMode="auto">
          <a:xfrm>
            <a:off x="3714750" y="1756247"/>
            <a:ext cx="3952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defTabSz="842963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defTabSz="842963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defTabSz="842963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defTabSz="842963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42963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429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BBE0E3"/>
              </a:buClr>
              <a:buFontTx/>
              <a:buNone/>
            </a:pPr>
            <a:r>
              <a:rPr lang="en-GB" altLang="en-US" sz="1100" b="1" i="0">
                <a:solidFill>
                  <a:srgbClr val="000000"/>
                </a:solidFill>
              </a:rPr>
              <a:t>Transparency, Reporting and Communication</a:t>
            </a:r>
          </a:p>
        </p:txBody>
      </p:sp>
      <p:grpSp>
        <p:nvGrpSpPr>
          <p:cNvPr id="148" name="Group 143"/>
          <p:cNvGrpSpPr>
            <a:grpSpLocks noChangeAspect="1"/>
          </p:cNvGrpSpPr>
          <p:nvPr/>
        </p:nvGrpSpPr>
        <p:grpSpPr bwMode="gray">
          <a:xfrm>
            <a:off x="1388742" y="1892326"/>
            <a:ext cx="308130" cy="590843"/>
            <a:chOff x="2800351" y="5872163"/>
            <a:chExt cx="153988" cy="295275"/>
          </a:xfrm>
          <a:solidFill>
            <a:schemeClr val="accent5">
              <a:lumMod val="75000"/>
            </a:schemeClr>
          </a:solidFill>
        </p:grpSpPr>
        <p:sp>
          <p:nvSpPr>
            <p:cNvPr id="149" name="Freeform 402"/>
            <p:cNvSpPr>
              <a:spLocks/>
            </p:cNvSpPr>
            <p:nvPr/>
          </p:nvSpPr>
          <p:spPr bwMode="gray">
            <a:xfrm>
              <a:off x="2800351" y="5916613"/>
              <a:ext cx="153988" cy="250825"/>
            </a:xfrm>
            <a:custGeom>
              <a:avLst/>
              <a:gdLst>
                <a:gd name="T0" fmla="*/ 85 w 97"/>
                <a:gd name="T1" fmla="*/ 107 h 158"/>
                <a:gd name="T2" fmla="*/ 60 w 97"/>
                <a:gd name="T3" fmla="*/ 70 h 158"/>
                <a:gd name="T4" fmla="*/ 62 w 97"/>
                <a:gd name="T5" fmla="*/ 58 h 158"/>
                <a:gd name="T6" fmla="*/ 89 w 97"/>
                <a:gd name="T7" fmla="*/ 78 h 158"/>
                <a:gd name="T8" fmla="*/ 97 w 97"/>
                <a:gd name="T9" fmla="*/ 67 h 158"/>
                <a:gd name="T10" fmla="*/ 64 w 97"/>
                <a:gd name="T11" fmla="*/ 44 h 158"/>
                <a:gd name="T12" fmla="*/ 66 w 97"/>
                <a:gd name="T13" fmla="*/ 17 h 158"/>
                <a:gd name="T14" fmla="*/ 33 w 97"/>
                <a:gd name="T15" fmla="*/ 0 h 158"/>
                <a:gd name="T16" fmla="*/ 4 w 97"/>
                <a:gd name="T17" fmla="*/ 33 h 158"/>
                <a:gd name="T18" fmla="*/ 2 w 97"/>
                <a:gd name="T19" fmla="*/ 80 h 158"/>
                <a:gd name="T20" fmla="*/ 16 w 97"/>
                <a:gd name="T21" fmla="*/ 80 h 158"/>
                <a:gd name="T22" fmla="*/ 17 w 97"/>
                <a:gd name="T23" fmla="*/ 39 h 158"/>
                <a:gd name="T24" fmla="*/ 30 w 97"/>
                <a:gd name="T25" fmla="*/ 28 h 158"/>
                <a:gd name="T26" fmla="*/ 29 w 97"/>
                <a:gd name="T27" fmla="*/ 74 h 158"/>
                <a:gd name="T28" fmla="*/ 31 w 97"/>
                <a:gd name="T29" fmla="*/ 75 h 158"/>
                <a:gd name="T30" fmla="*/ 0 w 97"/>
                <a:gd name="T31" fmla="*/ 155 h 158"/>
                <a:gd name="T32" fmla="*/ 13 w 97"/>
                <a:gd name="T33" fmla="*/ 158 h 158"/>
                <a:gd name="T34" fmla="*/ 47 w 97"/>
                <a:gd name="T35" fmla="*/ 90 h 158"/>
                <a:gd name="T36" fmla="*/ 69 w 97"/>
                <a:gd name="T37" fmla="*/ 116 h 158"/>
                <a:gd name="T38" fmla="*/ 80 w 97"/>
                <a:gd name="T39" fmla="*/ 158 h 158"/>
                <a:gd name="T40" fmla="*/ 97 w 97"/>
                <a:gd name="T41" fmla="*/ 158 h 158"/>
                <a:gd name="T42" fmla="*/ 85 w 97"/>
                <a:gd name="T43" fmla="*/ 10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58">
                  <a:moveTo>
                    <a:pt x="85" y="107"/>
                  </a:moveTo>
                  <a:lnTo>
                    <a:pt x="60" y="70"/>
                  </a:lnTo>
                  <a:lnTo>
                    <a:pt x="62" y="58"/>
                  </a:lnTo>
                  <a:lnTo>
                    <a:pt x="89" y="78"/>
                  </a:lnTo>
                  <a:lnTo>
                    <a:pt x="97" y="67"/>
                  </a:lnTo>
                  <a:lnTo>
                    <a:pt x="64" y="44"/>
                  </a:lnTo>
                  <a:lnTo>
                    <a:pt x="66" y="17"/>
                  </a:lnTo>
                  <a:lnTo>
                    <a:pt x="33" y="0"/>
                  </a:lnTo>
                  <a:lnTo>
                    <a:pt x="4" y="33"/>
                  </a:lnTo>
                  <a:lnTo>
                    <a:pt x="2" y="80"/>
                  </a:lnTo>
                  <a:lnTo>
                    <a:pt x="16" y="80"/>
                  </a:lnTo>
                  <a:lnTo>
                    <a:pt x="17" y="39"/>
                  </a:lnTo>
                  <a:lnTo>
                    <a:pt x="30" y="28"/>
                  </a:lnTo>
                  <a:lnTo>
                    <a:pt x="29" y="74"/>
                  </a:lnTo>
                  <a:lnTo>
                    <a:pt x="31" y="75"/>
                  </a:lnTo>
                  <a:lnTo>
                    <a:pt x="0" y="155"/>
                  </a:lnTo>
                  <a:lnTo>
                    <a:pt x="13" y="158"/>
                  </a:lnTo>
                  <a:lnTo>
                    <a:pt x="47" y="90"/>
                  </a:lnTo>
                  <a:lnTo>
                    <a:pt x="69" y="116"/>
                  </a:lnTo>
                  <a:lnTo>
                    <a:pt x="80" y="158"/>
                  </a:lnTo>
                  <a:lnTo>
                    <a:pt x="97" y="158"/>
                  </a:lnTo>
                  <a:lnTo>
                    <a:pt x="85" y="10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84406" tIns="42203" rIns="84406" bIns="42203"/>
            <a:lstStyle/>
            <a:p>
              <a:pPr>
                <a:defRPr/>
              </a:pPr>
              <a:endParaRPr lang="en-US" sz="1662" dirty="0"/>
            </a:p>
          </p:txBody>
        </p:sp>
        <p:sp>
          <p:nvSpPr>
            <p:cNvPr id="150" name="Oval 403"/>
            <p:cNvSpPr>
              <a:spLocks noChangeArrowheads="1"/>
            </p:cNvSpPr>
            <p:nvPr/>
          </p:nvSpPr>
          <p:spPr bwMode="gray">
            <a:xfrm>
              <a:off x="2870201" y="5872163"/>
              <a:ext cx="50800" cy="476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lIns="84406" tIns="42203" rIns="84406" bIns="42203"/>
            <a:lstStyle/>
            <a:p>
              <a:pPr>
                <a:defRPr/>
              </a:pPr>
              <a:endParaRPr lang="en-US" sz="1662" dirty="0"/>
            </a:p>
          </p:txBody>
        </p:sp>
      </p:grpSp>
      <p:grpSp>
        <p:nvGrpSpPr>
          <p:cNvPr id="151" name="Group 146"/>
          <p:cNvGrpSpPr>
            <a:grpSpLocks noChangeAspect="1"/>
          </p:cNvGrpSpPr>
          <p:nvPr/>
        </p:nvGrpSpPr>
        <p:grpSpPr bwMode="gray">
          <a:xfrm>
            <a:off x="1671582" y="1862128"/>
            <a:ext cx="308130" cy="590843"/>
            <a:chOff x="2800351" y="5872163"/>
            <a:chExt cx="153988" cy="295275"/>
          </a:xfrm>
          <a:solidFill>
            <a:srgbClr val="00529B"/>
          </a:solidFill>
        </p:grpSpPr>
        <p:sp>
          <p:nvSpPr>
            <p:cNvPr id="152" name="Freeform 402"/>
            <p:cNvSpPr>
              <a:spLocks/>
            </p:cNvSpPr>
            <p:nvPr/>
          </p:nvSpPr>
          <p:spPr bwMode="gray">
            <a:xfrm>
              <a:off x="2800351" y="5916613"/>
              <a:ext cx="153988" cy="250825"/>
            </a:xfrm>
            <a:custGeom>
              <a:avLst/>
              <a:gdLst>
                <a:gd name="T0" fmla="*/ 85 w 97"/>
                <a:gd name="T1" fmla="*/ 107 h 158"/>
                <a:gd name="T2" fmla="*/ 60 w 97"/>
                <a:gd name="T3" fmla="*/ 70 h 158"/>
                <a:gd name="T4" fmla="*/ 62 w 97"/>
                <a:gd name="T5" fmla="*/ 58 h 158"/>
                <a:gd name="T6" fmla="*/ 89 w 97"/>
                <a:gd name="T7" fmla="*/ 78 h 158"/>
                <a:gd name="T8" fmla="*/ 97 w 97"/>
                <a:gd name="T9" fmla="*/ 67 h 158"/>
                <a:gd name="T10" fmla="*/ 64 w 97"/>
                <a:gd name="T11" fmla="*/ 44 h 158"/>
                <a:gd name="T12" fmla="*/ 66 w 97"/>
                <a:gd name="T13" fmla="*/ 17 h 158"/>
                <a:gd name="T14" fmla="*/ 33 w 97"/>
                <a:gd name="T15" fmla="*/ 0 h 158"/>
                <a:gd name="T16" fmla="*/ 4 w 97"/>
                <a:gd name="T17" fmla="*/ 33 h 158"/>
                <a:gd name="T18" fmla="*/ 2 w 97"/>
                <a:gd name="T19" fmla="*/ 80 h 158"/>
                <a:gd name="T20" fmla="*/ 16 w 97"/>
                <a:gd name="T21" fmla="*/ 80 h 158"/>
                <a:gd name="T22" fmla="*/ 17 w 97"/>
                <a:gd name="T23" fmla="*/ 39 h 158"/>
                <a:gd name="T24" fmla="*/ 30 w 97"/>
                <a:gd name="T25" fmla="*/ 28 h 158"/>
                <a:gd name="T26" fmla="*/ 29 w 97"/>
                <a:gd name="T27" fmla="*/ 74 h 158"/>
                <a:gd name="T28" fmla="*/ 31 w 97"/>
                <a:gd name="T29" fmla="*/ 75 h 158"/>
                <a:gd name="T30" fmla="*/ 0 w 97"/>
                <a:gd name="T31" fmla="*/ 155 h 158"/>
                <a:gd name="T32" fmla="*/ 13 w 97"/>
                <a:gd name="T33" fmla="*/ 158 h 158"/>
                <a:gd name="T34" fmla="*/ 47 w 97"/>
                <a:gd name="T35" fmla="*/ 90 h 158"/>
                <a:gd name="T36" fmla="*/ 69 w 97"/>
                <a:gd name="T37" fmla="*/ 116 h 158"/>
                <a:gd name="T38" fmla="*/ 80 w 97"/>
                <a:gd name="T39" fmla="*/ 158 h 158"/>
                <a:gd name="T40" fmla="*/ 97 w 97"/>
                <a:gd name="T41" fmla="*/ 158 h 158"/>
                <a:gd name="T42" fmla="*/ 85 w 97"/>
                <a:gd name="T43" fmla="*/ 10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7" h="158">
                  <a:moveTo>
                    <a:pt x="85" y="107"/>
                  </a:moveTo>
                  <a:lnTo>
                    <a:pt x="60" y="70"/>
                  </a:lnTo>
                  <a:lnTo>
                    <a:pt x="62" y="58"/>
                  </a:lnTo>
                  <a:lnTo>
                    <a:pt x="89" y="78"/>
                  </a:lnTo>
                  <a:lnTo>
                    <a:pt x="97" y="67"/>
                  </a:lnTo>
                  <a:lnTo>
                    <a:pt x="64" y="44"/>
                  </a:lnTo>
                  <a:lnTo>
                    <a:pt x="66" y="17"/>
                  </a:lnTo>
                  <a:lnTo>
                    <a:pt x="33" y="0"/>
                  </a:lnTo>
                  <a:lnTo>
                    <a:pt x="4" y="33"/>
                  </a:lnTo>
                  <a:lnTo>
                    <a:pt x="2" y="80"/>
                  </a:lnTo>
                  <a:lnTo>
                    <a:pt x="16" y="80"/>
                  </a:lnTo>
                  <a:lnTo>
                    <a:pt x="17" y="39"/>
                  </a:lnTo>
                  <a:lnTo>
                    <a:pt x="30" y="28"/>
                  </a:lnTo>
                  <a:lnTo>
                    <a:pt x="29" y="74"/>
                  </a:lnTo>
                  <a:lnTo>
                    <a:pt x="31" y="75"/>
                  </a:lnTo>
                  <a:lnTo>
                    <a:pt x="0" y="155"/>
                  </a:lnTo>
                  <a:lnTo>
                    <a:pt x="13" y="158"/>
                  </a:lnTo>
                  <a:lnTo>
                    <a:pt x="47" y="90"/>
                  </a:lnTo>
                  <a:lnTo>
                    <a:pt x="69" y="116"/>
                  </a:lnTo>
                  <a:lnTo>
                    <a:pt x="80" y="158"/>
                  </a:lnTo>
                  <a:lnTo>
                    <a:pt x="97" y="158"/>
                  </a:lnTo>
                  <a:lnTo>
                    <a:pt x="85" y="107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lIns="84406" tIns="42203" rIns="84406" bIns="42203"/>
            <a:lstStyle/>
            <a:p>
              <a:pPr>
                <a:defRPr/>
              </a:pPr>
              <a:endParaRPr lang="en-US" sz="1662" dirty="0"/>
            </a:p>
          </p:txBody>
        </p:sp>
        <p:sp>
          <p:nvSpPr>
            <p:cNvPr id="153" name="Oval 403"/>
            <p:cNvSpPr>
              <a:spLocks noChangeArrowheads="1"/>
            </p:cNvSpPr>
            <p:nvPr/>
          </p:nvSpPr>
          <p:spPr bwMode="gray">
            <a:xfrm>
              <a:off x="2870201" y="5872163"/>
              <a:ext cx="50800" cy="47625"/>
            </a:xfrm>
            <a:prstGeom prst="ellipse">
              <a:avLst/>
            </a:prstGeom>
            <a:grpFill/>
            <a:ln>
              <a:noFill/>
            </a:ln>
            <a:extLst/>
          </p:spPr>
          <p:txBody>
            <a:bodyPr lIns="84406" tIns="42203" rIns="84406" bIns="42203"/>
            <a:lstStyle/>
            <a:p>
              <a:pPr>
                <a:defRPr/>
              </a:pPr>
              <a:endParaRPr lang="en-US" sz="1662" dirty="0"/>
            </a:p>
          </p:txBody>
        </p:sp>
      </p:grpSp>
      <p:sp>
        <p:nvSpPr>
          <p:cNvPr id="154" name="TextBox 153"/>
          <p:cNvSpPr txBox="1"/>
          <p:nvPr/>
        </p:nvSpPr>
        <p:spPr>
          <a:xfrm>
            <a:off x="835025" y="2451572"/>
            <a:ext cx="1079500" cy="481012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r>
              <a:rPr lang="en-GB" sz="1108" b="1" dirty="0">
                <a:solidFill>
                  <a:srgbClr val="000000"/>
                </a:solidFill>
              </a:rPr>
              <a:t>Internal and External Collaboration</a:t>
            </a:r>
          </a:p>
        </p:txBody>
      </p:sp>
      <p:sp>
        <p:nvSpPr>
          <p:cNvPr id="155" name="Freeform 14"/>
          <p:cNvSpPr>
            <a:spLocks noEditPoints="1"/>
          </p:cNvSpPr>
          <p:nvPr/>
        </p:nvSpPr>
        <p:spPr bwMode="gray">
          <a:xfrm>
            <a:off x="3844925" y="2273772"/>
            <a:ext cx="193675" cy="315912"/>
          </a:xfrm>
          <a:custGeom>
            <a:avLst/>
            <a:gdLst>
              <a:gd name="T0" fmla="*/ 140 w 140"/>
              <a:gd name="T1" fmla="*/ 70 h 228"/>
              <a:gd name="T2" fmla="*/ 70 w 140"/>
              <a:gd name="T3" fmla="*/ 0 h 228"/>
              <a:gd name="T4" fmla="*/ 0 w 140"/>
              <a:gd name="T5" fmla="*/ 70 h 228"/>
              <a:gd name="T6" fmla="*/ 9 w 140"/>
              <a:gd name="T7" fmla="*/ 105 h 228"/>
              <a:gd name="T8" fmla="*/ 9 w 140"/>
              <a:gd name="T9" fmla="*/ 105 h 228"/>
              <a:gd name="T10" fmla="*/ 70 w 140"/>
              <a:gd name="T11" fmla="*/ 228 h 228"/>
              <a:gd name="T12" fmla="*/ 131 w 140"/>
              <a:gd name="T13" fmla="*/ 105 h 228"/>
              <a:gd name="T14" fmla="*/ 131 w 140"/>
              <a:gd name="T15" fmla="*/ 105 h 228"/>
              <a:gd name="T16" fmla="*/ 140 w 140"/>
              <a:gd name="T17" fmla="*/ 70 h 228"/>
              <a:gd name="T18" fmla="*/ 70 w 140"/>
              <a:gd name="T19" fmla="*/ 105 h 228"/>
              <a:gd name="T20" fmla="*/ 35 w 140"/>
              <a:gd name="T21" fmla="*/ 70 h 228"/>
              <a:gd name="T22" fmla="*/ 70 w 140"/>
              <a:gd name="T23" fmla="*/ 35 h 228"/>
              <a:gd name="T24" fmla="*/ 105 w 140"/>
              <a:gd name="T25" fmla="*/ 70 h 228"/>
              <a:gd name="T26" fmla="*/ 70 w 140"/>
              <a:gd name="T27" fmla="*/ 105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0" h="228">
                <a:moveTo>
                  <a:pt x="140" y="70"/>
                </a:moveTo>
                <a:cubicBezTo>
                  <a:pt x="140" y="32"/>
                  <a:pt x="109" y="0"/>
                  <a:pt x="70" y="0"/>
                </a:cubicBezTo>
                <a:cubicBezTo>
                  <a:pt x="31" y="0"/>
                  <a:pt x="0" y="32"/>
                  <a:pt x="0" y="70"/>
                </a:cubicBezTo>
                <a:cubicBezTo>
                  <a:pt x="0" y="83"/>
                  <a:pt x="3" y="95"/>
                  <a:pt x="9" y="105"/>
                </a:cubicBezTo>
                <a:cubicBezTo>
                  <a:pt x="9" y="105"/>
                  <a:pt x="9" y="105"/>
                  <a:pt x="9" y="105"/>
                </a:cubicBezTo>
                <a:cubicBezTo>
                  <a:pt x="70" y="228"/>
                  <a:pt x="70" y="228"/>
                  <a:pt x="70" y="228"/>
                </a:cubicBezTo>
                <a:cubicBezTo>
                  <a:pt x="131" y="105"/>
                  <a:pt x="131" y="105"/>
                  <a:pt x="131" y="105"/>
                </a:cubicBezTo>
                <a:cubicBezTo>
                  <a:pt x="131" y="105"/>
                  <a:pt x="131" y="105"/>
                  <a:pt x="131" y="105"/>
                </a:cubicBezTo>
                <a:cubicBezTo>
                  <a:pt x="137" y="95"/>
                  <a:pt x="140" y="83"/>
                  <a:pt x="140" y="70"/>
                </a:cubicBezTo>
                <a:close/>
                <a:moveTo>
                  <a:pt x="70" y="105"/>
                </a:moveTo>
                <a:cubicBezTo>
                  <a:pt x="51" y="105"/>
                  <a:pt x="35" y="90"/>
                  <a:pt x="35" y="70"/>
                </a:cubicBezTo>
                <a:cubicBezTo>
                  <a:pt x="35" y="51"/>
                  <a:pt x="51" y="35"/>
                  <a:pt x="70" y="35"/>
                </a:cubicBezTo>
                <a:cubicBezTo>
                  <a:pt x="89" y="35"/>
                  <a:pt x="105" y="51"/>
                  <a:pt x="105" y="70"/>
                </a:cubicBezTo>
                <a:cubicBezTo>
                  <a:pt x="105" y="90"/>
                  <a:pt x="89" y="105"/>
                  <a:pt x="70" y="10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84406" tIns="42203" rIns="84406" bIns="42203"/>
          <a:lstStyle/>
          <a:p>
            <a:pPr>
              <a:defRPr/>
            </a:pPr>
            <a:endParaRPr lang="en-US" sz="1662" dirty="0"/>
          </a:p>
        </p:txBody>
      </p:sp>
      <p:sp>
        <p:nvSpPr>
          <p:cNvPr id="156" name="Freeform 177"/>
          <p:cNvSpPr>
            <a:spLocks/>
          </p:cNvSpPr>
          <p:nvPr/>
        </p:nvSpPr>
        <p:spPr bwMode="gray">
          <a:xfrm>
            <a:off x="7767638" y="2273772"/>
            <a:ext cx="215900" cy="292100"/>
          </a:xfrm>
          <a:custGeom>
            <a:avLst/>
            <a:gdLst>
              <a:gd name="T0" fmla="*/ 157 w 157"/>
              <a:gd name="T1" fmla="*/ 44 h 211"/>
              <a:gd name="T2" fmla="*/ 70 w 157"/>
              <a:gd name="T3" fmla="*/ 35 h 211"/>
              <a:gd name="T4" fmla="*/ 17 w 157"/>
              <a:gd name="T5" fmla="*/ 18 h 211"/>
              <a:gd name="T6" fmla="*/ 17 w 157"/>
              <a:gd name="T7" fmla="*/ 0 h 211"/>
              <a:gd name="T8" fmla="*/ 0 w 157"/>
              <a:gd name="T9" fmla="*/ 0 h 211"/>
              <a:gd name="T10" fmla="*/ 0 w 157"/>
              <a:gd name="T11" fmla="*/ 211 h 211"/>
              <a:gd name="T12" fmla="*/ 17 w 157"/>
              <a:gd name="T13" fmla="*/ 211 h 211"/>
              <a:gd name="T14" fmla="*/ 17 w 157"/>
              <a:gd name="T15" fmla="*/ 105 h 211"/>
              <a:gd name="T16" fmla="*/ 70 w 157"/>
              <a:gd name="T17" fmla="*/ 123 h 211"/>
              <a:gd name="T18" fmla="*/ 157 w 157"/>
              <a:gd name="T19" fmla="*/ 132 h 211"/>
              <a:gd name="T20" fmla="*/ 131 w 157"/>
              <a:gd name="T21" fmla="*/ 88 h 211"/>
              <a:gd name="T22" fmla="*/ 157 w 157"/>
              <a:gd name="T23" fmla="*/ 44 h 2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57" h="211">
                <a:moveTo>
                  <a:pt x="157" y="44"/>
                </a:moveTo>
                <a:cubicBezTo>
                  <a:pt x="157" y="44"/>
                  <a:pt x="105" y="35"/>
                  <a:pt x="70" y="35"/>
                </a:cubicBezTo>
                <a:cubicBezTo>
                  <a:pt x="35" y="35"/>
                  <a:pt x="17" y="18"/>
                  <a:pt x="17" y="18"/>
                </a:cubicBezTo>
                <a:cubicBezTo>
                  <a:pt x="17" y="0"/>
                  <a:pt x="17" y="0"/>
                  <a:pt x="1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211"/>
                  <a:pt x="0" y="211"/>
                  <a:pt x="0" y="211"/>
                </a:cubicBezTo>
                <a:cubicBezTo>
                  <a:pt x="17" y="211"/>
                  <a:pt x="17" y="211"/>
                  <a:pt x="17" y="211"/>
                </a:cubicBezTo>
                <a:cubicBezTo>
                  <a:pt x="17" y="105"/>
                  <a:pt x="17" y="105"/>
                  <a:pt x="17" y="105"/>
                </a:cubicBezTo>
                <a:cubicBezTo>
                  <a:pt x="17" y="105"/>
                  <a:pt x="35" y="123"/>
                  <a:pt x="70" y="123"/>
                </a:cubicBezTo>
                <a:cubicBezTo>
                  <a:pt x="105" y="123"/>
                  <a:pt x="157" y="132"/>
                  <a:pt x="157" y="132"/>
                </a:cubicBezTo>
                <a:cubicBezTo>
                  <a:pt x="131" y="88"/>
                  <a:pt x="131" y="88"/>
                  <a:pt x="131" y="88"/>
                </a:cubicBezTo>
                <a:lnTo>
                  <a:pt x="157" y="4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84406" tIns="42203" rIns="84406" bIns="42203"/>
          <a:lstStyle/>
          <a:p>
            <a:pPr>
              <a:defRPr/>
            </a:pPr>
            <a:endParaRPr lang="en-US" sz="1108" dirty="0"/>
          </a:p>
        </p:txBody>
      </p:sp>
      <p:sp>
        <p:nvSpPr>
          <p:cNvPr id="157" name="Isosceles Triangle 156"/>
          <p:cNvSpPr/>
          <p:nvPr/>
        </p:nvSpPr>
        <p:spPr>
          <a:xfrm rot="10800000">
            <a:off x="6400800" y="4453409"/>
            <a:ext cx="1152525" cy="12382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solidFill>
                <a:srgbClr val="000000"/>
              </a:solidFill>
            </a:endParaRPr>
          </a:p>
        </p:txBody>
      </p:sp>
      <p:sp>
        <p:nvSpPr>
          <p:cNvPr id="158" name="Isosceles Triangle 157"/>
          <p:cNvSpPr/>
          <p:nvPr/>
        </p:nvSpPr>
        <p:spPr>
          <a:xfrm rot="10800000">
            <a:off x="2427288" y="4453409"/>
            <a:ext cx="544512" cy="12382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solidFill>
                <a:srgbClr val="000000"/>
              </a:solidFill>
            </a:endParaRPr>
          </a:p>
        </p:txBody>
      </p:sp>
      <p:sp>
        <p:nvSpPr>
          <p:cNvPr id="159" name="Isosceles Triangle 158"/>
          <p:cNvSpPr/>
          <p:nvPr/>
        </p:nvSpPr>
        <p:spPr>
          <a:xfrm rot="10800000">
            <a:off x="3671888" y="4464522"/>
            <a:ext cx="900112" cy="12382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solidFill>
                <a:srgbClr val="000000"/>
              </a:solidFill>
            </a:endParaRPr>
          </a:p>
        </p:txBody>
      </p:sp>
      <p:sp>
        <p:nvSpPr>
          <p:cNvPr id="160" name="Isosceles Triangle 159"/>
          <p:cNvSpPr/>
          <p:nvPr/>
        </p:nvSpPr>
        <p:spPr>
          <a:xfrm rot="10800000">
            <a:off x="5029200" y="4453409"/>
            <a:ext cx="544513" cy="12382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solidFill>
                <a:srgbClr val="000000"/>
              </a:solidFill>
            </a:endParaRPr>
          </a:p>
        </p:txBody>
      </p:sp>
      <p:sp>
        <p:nvSpPr>
          <p:cNvPr id="161" name="Isosceles Triangle 160"/>
          <p:cNvSpPr/>
          <p:nvPr/>
        </p:nvSpPr>
        <p:spPr>
          <a:xfrm>
            <a:off x="6189663" y="2942109"/>
            <a:ext cx="1882775" cy="29527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solidFill>
                <a:srgbClr val="000000"/>
              </a:solidFill>
            </a:endParaRPr>
          </a:p>
        </p:txBody>
      </p:sp>
      <p:sp>
        <p:nvSpPr>
          <p:cNvPr id="162" name="Isosceles Triangle 161"/>
          <p:cNvSpPr/>
          <p:nvPr/>
        </p:nvSpPr>
        <p:spPr>
          <a:xfrm>
            <a:off x="3709988" y="2997672"/>
            <a:ext cx="2343150" cy="239712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solidFill>
                <a:srgbClr val="000000"/>
              </a:solidFill>
            </a:endParaRPr>
          </a:p>
        </p:txBody>
      </p:sp>
      <p:sp>
        <p:nvSpPr>
          <p:cNvPr id="163" name="Isosceles Triangle 162"/>
          <p:cNvSpPr/>
          <p:nvPr/>
        </p:nvSpPr>
        <p:spPr>
          <a:xfrm>
            <a:off x="2203450" y="3008784"/>
            <a:ext cx="1871663" cy="228600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solidFill>
                <a:srgbClr val="000000"/>
              </a:solidFill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1373188" y="5085184"/>
            <a:ext cx="2693987" cy="560387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r>
              <a:rPr lang="en-GB" sz="1100" b="1" dirty="0">
                <a:solidFill>
                  <a:srgbClr val="000000"/>
                </a:solidFill>
              </a:rPr>
              <a:t>Individual and Team Productivity: 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100" b="1" i="1" dirty="0">
                <a:solidFill>
                  <a:srgbClr val="000000"/>
                </a:solidFill>
              </a:rPr>
              <a:t>Collaboration and coordination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sz="1100" b="1" i="1" dirty="0">
                <a:solidFill>
                  <a:srgbClr val="000000"/>
                </a:solidFill>
              </a:rPr>
              <a:t>Time and project management</a:t>
            </a:r>
          </a:p>
        </p:txBody>
      </p:sp>
      <p:sp>
        <p:nvSpPr>
          <p:cNvPr id="165" name="Freeform 20"/>
          <p:cNvSpPr>
            <a:spLocks noEditPoints="1"/>
          </p:cNvSpPr>
          <p:nvPr/>
        </p:nvSpPr>
        <p:spPr bwMode="gray">
          <a:xfrm>
            <a:off x="8012113" y="1700684"/>
            <a:ext cx="369887" cy="376238"/>
          </a:xfrm>
          <a:custGeom>
            <a:avLst/>
            <a:gdLst>
              <a:gd name="T0" fmla="*/ 2147483647 w 202"/>
              <a:gd name="T1" fmla="*/ 2147483647 h 206"/>
              <a:gd name="T2" fmla="*/ 0 w 202"/>
              <a:gd name="T3" fmla="*/ 2147483647 h 206"/>
              <a:gd name="T4" fmla="*/ 2147483647 w 202"/>
              <a:gd name="T5" fmla="*/ 2147483647 h 206"/>
              <a:gd name="T6" fmla="*/ 2147483647 w 202"/>
              <a:gd name="T7" fmla="*/ 2147483647 h 206"/>
              <a:gd name="T8" fmla="*/ 2147483647 w 202"/>
              <a:gd name="T9" fmla="*/ 2147483647 h 206"/>
              <a:gd name="T10" fmla="*/ 2147483647 w 202"/>
              <a:gd name="T11" fmla="*/ 2147483647 h 206"/>
              <a:gd name="T12" fmla="*/ 2147483647 w 202"/>
              <a:gd name="T13" fmla="*/ 2147483647 h 206"/>
              <a:gd name="T14" fmla="*/ 2147483647 w 202"/>
              <a:gd name="T15" fmla="*/ 2147483647 h 206"/>
              <a:gd name="T16" fmla="*/ 2147483647 w 202"/>
              <a:gd name="T17" fmla="*/ 2147483647 h 206"/>
              <a:gd name="T18" fmla="*/ 2147483647 w 202"/>
              <a:gd name="T19" fmla="*/ 2147483647 h 206"/>
              <a:gd name="T20" fmla="*/ 2147483647 w 202"/>
              <a:gd name="T21" fmla="*/ 2147483647 h 206"/>
              <a:gd name="T22" fmla="*/ 2147483647 w 202"/>
              <a:gd name="T23" fmla="*/ 2147483647 h 206"/>
              <a:gd name="T24" fmla="*/ 2147483647 w 202"/>
              <a:gd name="T25" fmla="*/ 2147483647 h 206"/>
              <a:gd name="T26" fmla="*/ 2147483647 w 202"/>
              <a:gd name="T27" fmla="*/ 2147483647 h 206"/>
              <a:gd name="T28" fmla="*/ 2147483647 w 202"/>
              <a:gd name="T29" fmla="*/ 2147483647 h 206"/>
              <a:gd name="T30" fmla="*/ 2147483647 w 202"/>
              <a:gd name="T31" fmla="*/ 2147483647 h 206"/>
              <a:gd name="T32" fmla="*/ 2147483647 w 202"/>
              <a:gd name="T33" fmla="*/ 2147483647 h 206"/>
              <a:gd name="T34" fmla="*/ 2147483647 w 202"/>
              <a:gd name="T35" fmla="*/ 2147483647 h 206"/>
              <a:gd name="T36" fmla="*/ 2147483647 w 202"/>
              <a:gd name="T37" fmla="*/ 2147483647 h 206"/>
              <a:gd name="T38" fmla="*/ 2147483647 w 202"/>
              <a:gd name="T39" fmla="*/ 2147483647 h 206"/>
              <a:gd name="T40" fmla="*/ 2147483647 w 202"/>
              <a:gd name="T41" fmla="*/ 2147483647 h 206"/>
              <a:gd name="T42" fmla="*/ 2147483647 w 202"/>
              <a:gd name="T43" fmla="*/ 2147483647 h 206"/>
              <a:gd name="T44" fmla="*/ 2147483647 w 202"/>
              <a:gd name="T45" fmla="*/ 2147483647 h 206"/>
              <a:gd name="T46" fmla="*/ 2147483647 w 202"/>
              <a:gd name="T47" fmla="*/ 2147483647 h 206"/>
              <a:gd name="T48" fmla="*/ 2147483647 w 202"/>
              <a:gd name="T49" fmla="*/ 2147483647 h 206"/>
              <a:gd name="T50" fmla="*/ 2147483647 w 202"/>
              <a:gd name="T51" fmla="*/ 2147483647 h 206"/>
              <a:gd name="T52" fmla="*/ 2147483647 w 202"/>
              <a:gd name="T53" fmla="*/ 2147483647 h 206"/>
              <a:gd name="T54" fmla="*/ 2147483647 w 202"/>
              <a:gd name="T55" fmla="*/ 2147483647 h 206"/>
              <a:gd name="T56" fmla="*/ 2147483647 w 202"/>
              <a:gd name="T57" fmla="*/ 2147483647 h 206"/>
              <a:gd name="T58" fmla="*/ 2147483647 w 202"/>
              <a:gd name="T59" fmla="*/ 2147483647 h 206"/>
              <a:gd name="T60" fmla="*/ 2147483647 w 202"/>
              <a:gd name="T61" fmla="*/ 2147483647 h 206"/>
              <a:gd name="T62" fmla="*/ 2147483647 w 202"/>
              <a:gd name="T63" fmla="*/ 2147483647 h 206"/>
              <a:gd name="T64" fmla="*/ 2147483647 w 202"/>
              <a:gd name="T65" fmla="*/ 2147483647 h 206"/>
              <a:gd name="T66" fmla="*/ 2147483647 w 202"/>
              <a:gd name="T67" fmla="*/ 2147483647 h 206"/>
              <a:gd name="T68" fmla="*/ 2147483647 w 202"/>
              <a:gd name="T69" fmla="*/ 2147483647 h 206"/>
              <a:gd name="T70" fmla="*/ 2147483647 w 202"/>
              <a:gd name="T71" fmla="*/ 2147483647 h 206"/>
              <a:gd name="T72" fmla="*/ 2147483647 w 202"/>
              <a:gd name="T73" fmla="*/ 2147483647 h 206"/>
              <a:gd name="T74" fmla="*/ 2147483647 w 202"/>
              <a:gd name="T75" fmla="*/ 2147483647 h 206"/>
              <a:gd name="T76" fmla="*/ 2147483647 w 202"/>
              <a:gd name="T77" fmla="*/ 2147483647 h 206"/>
              <a:gd name="T78" fmla="*/ 2147483647 w 202"/>
              <a:gd name="T79" fmla="*/ 2147483647 h 206"/>
              <a:gd name="T80" fmla="*/ 2147483647 w 202"/>
              <a:gd name="T81" fmla="*/ 2147483647 h 206"/>
              <a:gd name="T82" fmla="*/ 2147483647 w 202"/>
              <a:gd name="T83" fmla="*/ 2147483647 h 206"/>
              <a:gd name="T84" fmla="*/ 2147483647 w 202"/>
              <a:gd name="T85" fmla="*/ 2147483647 h 206"/>
              <a:gd name="T86" fmla="*/ 2147483647 w 202"/>
              <a:gd name="T87" fmla="*/ 2147483647 h 206"/>
              <a:gd name="T88" fmla="*/ 2147483647 w 202"/>
              <a:gd name="T89" fmla="*/ 2147483647 h 206"/>
              <a:gd name="T90" fmla="*/ 2147483647 w 202"/>
              <a:gd name="T91" fmla="*/ 2147483647 h 206"/>
              <a:gd name="T92" fmla="*/ 2147483647 w 202"/>
              <a:gd name="T93" fmla="*/ 2147483647 h 206"/>
              <a:gd name="T94" fmla="*/ 2147483647 w 202"/>
              <a:gd name="T95" fmla="*/ 2147483647 h 206"/>
              <a:gd name="T96" fmla="*/ 2147483647 w 202"/>
              <a:gd name="T97" fmla="*/ 2147483647 h 206"/>
              <a:gd name="T98" fmla="*/ 2147483647 w 202"/>
              <a:gd name="T99" fmla="*/ 2147483647 h 206"/>
              <a:gd name="T100" fmla="*/ 2147483647 w 202"/>
              <a:gd name="T101" fmla="*/ 2147483647 h 206"/>
              <a:gd name="T102" fmla="*/ 2147483647 w 202"/>
              <a:gd name="T103" fmla="*/ 2147483647 h 206"/>
              <a:gd name="T104" fmla="*/ 2147483647 w 202"/>
              <a:gd name="T105" fmla="*/ 2147483647 h 206"/>
              <a:gd name="T106" fmla="*/ 2147483647 w 202"/>
              <a:gd name="T107" fmla="*/ 2147483647 h 20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2"/>
              <a:gd name="T163" fmla="*/ 0 h 206"/>
              <a:gd name="T164" fmla="*/ 202 w 202"/>
              <a:gd name="T165" fmla="*/ 206 h 20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2" h="206">
                <a:moveTo>
                  <a:pt x="53" y="110"/>
                </a:moveTo>
                <a:cubicBezTo>
                  <a:pt x="0" y="141"/>
                  <a:pt x="0" y="141"/>
                  <a:pt x="0" y="141"/>
                </a:cubicBezTo>
                <a:cubicBezTo>
                  <a:pt x="3" y="129"/>
                  <a:pt x="24" y="112"/>
                  <a:pt x="46" y="98"/>
                </a:cubicBezTo>
                <a:cubicBezTo>
                  <a:pt x="48" y="102"/>
                  <a:pt x="50" y="106"/>
                  <a:pt x="53" y="110"/>
                </a:cubicBezTo>
                <a:close/>
                <a:moveTo>
                  <a:pt x="78" y="36"/>
                </a:moveTo>
                <a:cubicBezTo>
                  <a:pt x="96" y="19"/>
                  <a:pt x="124" y="19"/>
                  <a:pt x="141" y="36"/>
                </a:cubicBezTo>
                <a:cubicBezTo>
                  <a:pt x="158" y="53"/>
                  <a:pt x="158" y="81"/>
                  <a:pt x="141" y="99"/>
                </a:cubicBezTo>
                <a:cubicBezTo>
                  <a:pt x="124" y="116"/>
                  <a:pt x="96" y="116"/>
                  <a:pt x="78" y="99"/>
                </a:cubicBezTo>
                <a:cubicBezTo>
                  <a:pt x="61" y="81"/>
                  <a:pt x="61" y="53"/>
                  <a:pt x="78" y="36"/>
                </a:cubicBezTo>
                <a:close/>
                <a:moveTo>
                  <a:pt x="66" y="24"/>
                </a:moveTo>
                <a:cubicBezTo>
                  <a:pt x="90" y="0"/>
                  <a:pt x="129" y="0"/>
                  <a:pt x="153" y="24"/>
                </a:cubicBezTo>
                <a:cubicBezTo>
                  <a:pt x="178" y="48"/>
                  <a:pt x="178" y="87"/>
                  <a:pt x="153" y="111"/>
                </a:cubicBezTo>
                <a:cubicBezTo>
                  <a:pt x="129" y="135"/>
                  <a:pt x="90" y="135"/>
                  <a:pt x="66" y="111"/>
                </a:cubicBezTo>
                <a:cubicBezTo>
                  <a:pt x="42" y="87"/>
                  <a:pt x="42" y="48"/>
                  <a:pt x="66" y="24"/>
                </a:cubicBezTo>
                <a:close/>
                <a:moveTo>
                  <a:pt x="151" y="129"/>
                </a:moveTo>
                <a:cubicBezTo>
                  <a:pt x="149" y="122"/>
                  <a:pt x="162" y="108"/>
                  <a:pt x="169" y="111"/>
                </a:cubicBezTo>
                <a:cubicBezTo>
                  <a:pt x="179" y="114"/>
                  <a:pt x="197" y="131"/>
                  <a:pt x="200" y="141"/>
                </a:cubicBezTo>
                <a:cubicBezTo>
                  <a:pt x="202" y="148"/>
                  <a:pt x="189" y="162"/>
                  <a:pt x="181" y="160"/>
                </a:cubicBezTo>
                <a:cubicBezTo>
                  <a:pt x="171" y="157"/>
                  <a:pt x="154" y="139"/>
                  <a:pt x="151" y="129"/>
                </a:cubicBezTo>
                <a:close/>
                <a:moveTo>
                  <a:pt x="104" y="139"/>
                </a:moveTo>
                <a:cubicBezTo>
                  <a:pt x="116" y="139"/>
                  <a:pt x="116" y="139"/>
                  <a:pt x="116" y="139"/>
                </a:cubicBezTo>
                <a:cubicBezTo>
                  <a:pt x="119" y="139"/>
                  <a:pt x="121" y="142"/>
                  <a:pt x="121" y="145"/>
                </a:cubicBezTo>
                <a:cubicBezTo>
                  <a:pt x="121" y="201"/>
                  <a:pt x="121" y="201"/>
                  <a:pt x="121" y="201"/>
                </a:cubicBezTo>
                <a:cubicBezTo>
                  <a:pt x="121" y="204"/>
                  <a:pt x="119" y="206"/>
                  <a:pt x="116" y="206"/>
                </a:cubicBezTo>
                <a:cubicBezTo>
                  <a:pt x="104" y="206"/>
                  <a:pt x="104" y="206"/>
                  <a:pt x="104" y="206"/>
                </a:cubicBezTo>
                <a:cubicBezTo>
                  <a:pt x="101" y="206"/>
                  <a:pt x="99" y="204"/>
                  <a:pt x="99" y="201"/>
                </a:cubicBezTo>
                <a:cubicBezTo>
                  <a:pt x="99" y="145"/>
                  <a:pt x="99" y="145"/>
                  <a:pt x="99" y="145"/>
                </a:cubicBezTo>
                <a:cubicBezTo>
                  <a:pt x="99" y="142"/>
                  <a:pt x="101" y="139"/>
                  <a:pt x="104" y="139"/>
                </a:cubicBezTo>
                <a:close/>
                <a:moveTo>
                  <a:pt x="76" y="158"/>
                </a:moveTo>
                <a:cubicBezTo>
                  <a:pt x="65" y="158"/>
                  <a:pt x="65" y="158"/>
                  <a:pt x="65" y="158"/>
                </a:cubicBezTo>
                <a:cubicBezTo>
                  <a:pt x="62" y="158"/>
                  <a:pt x="59" y="161"/>
                  <a:pt x="59" y="164"/>
                </a:cubicBezTo>
                <a:cubicBezTo>
                  <a:pt x="59" y="201"/>
                  <a:pt x="59" y="201"/>
                  <a:pt x="59" y="201"/>
                </a:cubicBezTo>
                <a:cubicBezTo>
                  <a:pt x="59" y="204"/>
                  <a:pt x="62" y="206"/>
                  <a:pt x="65" y="206"/>
                </a:cubicBezTo>
                <a:cubicBezTo>
                  <a:pt x="76" y="206"/>
                  <a:pt x="76" y="206"/>
                  <a:pt x="76" y="206"/>
                </a:cubicBezTo>
                <a:cubicBezTo>
                  <a:pt x="79" y="206"/>
                  <a:pt x="81" y="204"/>
                  <a:pt x="81" y="201"/>
                </a:cubicBezTo>
                <a:cubicBezTo>
                  <a:pt x="81" y="164"/>
                  <a:pt x="81" y="164"/>
                  <a:pt x="81" y="164"/>
                </a:cubicBezTo>
                <a:cubicBezTo>
                  <a:pt x="81" y="161"/>
                  <a:pt x="79" y="158"/>
                  <a:pt x="76" y="158"/>
                </a:cubicBezTo>
                <a:close/>
                <a:moveTo>
                  <a:pt x="25" y="175"/>
                </a:moveTo>
                <a:cubicBezTo>
                  <a:pt x="37" y="175"/>
                  <a:pt x="37" y="175"/>
                  <a:pt x="37" y="175"/>
                </a:cubicBezTo>
                <a:cubicBezTo>
                  <a:pt x="40" y="175"/>
                  <a:pt x="42" y="178"/>
                  <a:pt x="42" y="180"/>
                </a:cubicBezTo>
                <a:cubicBezTo>
                  <a:pt x="42" y="201"/>
                  <a:pt x="42" y="201"/>
                  <a:pt x="42" y="201"/>
                </a:cubicBezTo>
                <a:cubicBezTo>
                  <a:pt x="42" y="204"/>
                  <a:pt x="40" y="206"/>
                  <a:pt x="37" y="206"/>
                </a:cubicBezTo>
                <a:cubicBezTo>
                  <a:pt x="25" y="206"/>
                  <a:pt x="25" y="206"/>
                  <a:pt x="25" y="206"/>
                </a:cubicBezTo>
                <a:cubicBezTo>
                  <a:pt x="22" y="206"/>
                  <a:pt x="20" y="204"/>
                  <a:pt x="20" y="201"/>
                </a:cubicBezTo>
                <a:cubicBezTo>
                  <a:pt x="20" y="180"/>
                  <a:pt x="20" y="180"/>
                  <a:pt x="20" y="180"/>
                </a:cubicBezTo>
                <a:cubicBezTo>
                  <a:pt x="20" y="178"/>
                  <a:pt x="22" y="175"/>
                  <a:pt x="25" y="175"/>
                </a:cubicBezTo>
                <a:close/>
                <a:moveTo>
                  <a:pt x="143" y="49"/>
                </a:moveTo>
                <a:cubicBezTo>
                  <a:pt x="114" y="100"/>
                  <a:pt x="114" y="100"/>
                  <a:pt x="114" y="100"/>
                </a:cubicBezTo>
                <a:cubicBezTo>
                  <a:pt x="105" y="85"/>
                  <a:pt x="105" y="85"/>
                  <a:pt x="105" y="85"/>
                </a:cubicBezTo>
                <a:cubicBezTo>
                  <a:pt x="88" y="95"/>
                  <a:pt x="88" y="95"/>
                  <a:pt x="88" y="95"/>
                </a:cubicBezTo>
                <a:cubicBezTo>
                  <a:pt x="81" y="90"/>
                  <a:pt x="77" y="83"/>
                  <a:pt x="75" y="75"/>
                </a:cubicBezTo>
                <a:cubicBezTo>
                  <a:pt x="82" y="71"/>
                  <a:pt x="88" y="67"/>
                  <a:pt x="93" y="64"/>
                </a:cubicBezTo>
                <a:cubicBezTo>
                  <a:pt x="84" y="49"/>
                  <a:pt x="84" y="49"/>
                  <a:pt x="84" y="49"/>
                </a:cubicBezTo>
                <a:cubicBezTo>
                  <a:pt x="143" y="49"/>
                  <a:pt x="143" y="49"/>
                  <a:pt x="143" y="49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66" name="Group 23"/>
          <p:cNvGrpSpPr>
            <a:grpSpLocks/>
          </p:cNvGrpSpPr>
          <p:nvPr/>
        </p:nvGrpSpPr>
        <p:grpSpPr bwMode="auto">
          <a:xfrm>
            <a:off x="279400" y="5013176"/>
            <a:ext cx="914400" cy="625475"/>
            <a:chOff x="381000" y="4419600"/>
            <a:chExt cx="914400" cy="626481"/>
          </a:xfrm>
        </p:grpSpPr>
        <p:sp>
          <p:nvSpPr>
            <p:cNvPr id="167" name="Freeform 30"/>
            <p:cNvSpPr>
              <a:spLocks noEditPoints="1"/>
            </p:cNvSpPr>
            <p:nvPr/>
          </p:nvSpPr>
          <p:spPr bwMode="gray">
            <a:xfrm>
              <a:off x="528625" y="4452960"/>
              <a:ext cx="309575" cy="303596"/>
            </a:xfrm>
            <a:custGeom>
              <a:avLst/>
              <a:gdLst>
                <a:gd name="T0" fmla="*/ 2147483647 w 177"/>
                <a:gd name="T1" fmla="*/ 2147483647 h 191"/>
                <a:gd name="T2" fmla="*/ 2147483647 w 177"/>
                <a:gd name="T3" fmla="*/ 2147483647 h 191"/>
                <a:gd name="T4" fmla="*/ 0 w 177"/>
                <a:gd name="T5" fmla="*/ 2147483647 h 191"/>
                <a:gd name="T6" fmla="*/ 0 w 177"/>
                <a:gd name="T7" fmla="*/ 2147483647 h 191"/>
                <a:gd name="T8" fmla="*/ 2147483647 w 177"/>
                <a:gd name="T9" fmla="*/ 2147483647 h 191"/>
                <a:gd name="T10" fmla="*/ 2147483647 w 177"/>
                <a:gd name="T11" fmla="*/ 2147483647 h 191"/>
                <a:gd name="T12" fmla="*/ 2147483647 w 177"/>
                <a:gd name="T13" fmla="*/ 2147483647 h 191"/>
                <a:gd name="T14" fmla="*/ 2147483647 w 177"/>
                <a:gd name="T15" fmla="*/ 2147483647 h 191"/>
                <a:gd name="T16" fmla="*/ 2147483647 w 177"/>
                <a:gd name="T17" fmla="*/ 0 h 191"/>
                <a:gd name="T18" fmla="*/ 2147483647 w 177"/>
                <a:gd name="T19" fmla="*/ 2147483647 h 191"/>
                <a:gd name="T20" fmla="*/ 2147483647 w 177"/>
                <a:gd name="T21" fmla="*/ 2147483647 h 191"/>
                <a:gd name="T22" fmla="*/ 2147483647 w 177"/>
                <a:gd name="T23" fmla="*/ 2147483647 h 191"/>
                <a:gd name="T24" fmla="*/ 2147483647 w 177"/>
                <a:gd name="T25" fmla="*/ 2147483647 h 191"/>
                <a:gd name="T26" fmla="*/ 2147483647 w 177"/>
                <a:gd name="T27" fmla="*/ 2147483647 h 191"/>
                <a:gd name="T28" fmla="*/ 2147483647 w 177"/>
                <a:gd name="T29" fmla="*/ 0 h 191"/>
                <a:gd name="T30" fmla="*/ 2147483647 w 177"/>
                <a:gd name="T31" fmla="*/ 2147483647 h 191"/>
                <a:gd name="T32" fmla="*/ 2147483647 w 177"/>
                <a:gd name="T33" fmla="*/ 2147483647 h 191"/>
                <a:gd name="T34" fmla="*/ 2147483647 w 177"/>
                <a:gd name="T35" fmla="*/ 2147483647 h 191"/>
                <a:gd name="T36" fmla="*/ 2147483647 w 177"/>
                <a:gd name="T37" fmla="*/ 2147483647 h 191"/>
                <a:gd name="T38" fmla="*/ 2147483647 w 177"/>
                <a:gd name="T39" fmla="*/ 2147483647 h 191"/>
                <a:gd name="T40" fmla="*/ 2147483647 w 177"/>
                <a:gd name="T41" fmla="*/ 2147483647 h 191"/>
                <a:gd name="T42" fmla="*/ 2147483647 w 177"/>
                <a:gd name="T43" fmla="*/ 2147483647 h 191"/>
                <a:gd name="T44" fmla="*/ 2147483647 w 177"/>
                <a:gd name="T45" fmla="*/ 2147483647 h 191"/>
                <a:gd name="T46" fmla="*/ 2147483647 w 177"/>
                <a:gd name="T47" fmla="*/ 2147483647 h 191"/>
                <a:gd name="T48" fmla="*/ 2147483647 w 177"/>
                <a:gd name="T49" fmla="*/ 2147483647 h 191"/>
                <a:gd name="T50" fmla="*/ 2147483647 w 177"/>
                <a:gd name="T51" fmla="*/ 2147483647 h 191"/>
                <a:gd name="T52" fmla="*/ 2147483647 w 177"/>
                <a:gd name="T53" fmla="*/ 2147483647 h 191"/>
                <a:gd name="T54" fmla="*/ 2147483647 w 177"/>
                <a:gd name="T55" fmla="*/ 2147483647 h 191"/>
                <a:gd name="T56" fmla="*/ 2147483647 w 177"/>
                <a:gd name="T57" fmla="*/ 2147483647 h 191"/>
                <a:gd name="T58" fmla="*/ 2147483647 w 177"/>
                <a:gd name="T59" fmla="*/ 2147483647 h 191"/>
                <a:gd name="T60" fmla="*/ 2147483647 w 177"/>
                <a:gd name="T61" fmla="*/ 2147483647 h 191"/>
                <a:gd name="T62" fmla="*/ 2147483647 w 177"/>
                <a:gd name="T63" fmla="*/ 2147483647 h 191"/>
                <a:gd name="T64" fmla="*/ 2147483647 w 177"/>
                <a:gd name="T65" fmla="*/ 2147483647 h 191"/>
                <a:gd name="T66" fmla="*/ 2147483647 w 177"/>
                <a:gd name="T67" fmla="*/ 2147483647 h 191"/>
                <a:gd name="T68" fmla="*/ 2147483647 w 177"/>
                <a:gd name="T69" fmla="*/ 2147483647 h 191"/>
                <a:gd name="T70" fmla="*/ 2147483647 w 177"/>
                <a:gd name="T71" fmla="*/ 2147483647 h 191"/>
                <a:gd name="T72" fmla="*/ 2147483647 w 177"/>
                <a:gd name="T73" fmla="*/ 2147483647 h 191"/>
                <a:gd name="T74" fmla="*/ 2147483647 w 177"/>
                <a:gd name="T75" fmla="*/ 2147483647 h 191"/>
                <a:gd name="T76" fmla="*/ 2147483647 w 177"/>
                <a:gd name="T77" fmla="*/ 2147483647 h 191"/>
                <a:gd name="T78" fmla="*/ 2147483647 w 177"/>
                <a:gd name="T79" fmla="*/ 2147483647 h 191"/>
                <a:gd name="T80" fmla="*/ 2147483647 w 177"/>
                <a:gd name="T81" fmla="*/ 2147483647 h 191"/>
                <a:gd name="T82" fmla="*/ 2147483647 w 177"/>
                <a:gd name="T83" fmla="*/ 2147483647 h 191"/>
                <a:gd name="T84" fmla="*/ 2147483647 w 177"/>
                <a:gd name="T85" fmla="*/ 2147483647 h 191"/>
                <a:gd name="T86" fmla="*/ 2147483647 w 177"/>
                <a:gd name="T87" fmla="*/ 2147483647 h 191"/>
                <a:gd name="T88" fmla="*/ 2147483647 w 177"/>
                <a:gd name="T89" fmla="*/ 2147483647 h 191"/>
                <a:gd name="T90" fmla="*/ 2147483647 w 177"/>
                <a:gd name="T91" fmla="*/ 2147483647 h 191"/>
                <a:gd name="T92" fmla="*/ 2147483647 w 177"/>
                <a:gd name="T93" fmla="*/ 2147483647 h 191"/>
                <a:gd name="T94" fmla="*/ 2147483647 w 177"/>
                <a:gd name="T95" fmla="*/ 2147483647 h 191"/>
                <a:gd name="T96" fmla="*/ 2147483647 w 177"/>
                <a:gd name="T97" fmla="*/ 2147483647 h 191"/>
                <a:gd name="T98" fmla="*/ 2147483647 w 177"/>
                <a:gd name="T99" fmla="*/ 2147483647 h 1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77"/>
                <a:gd name="T151" fmla="*/ 0 h 191"/>
                <a:gd name="T152" fmla="*/ 177 w 177"/>
                <a:gd name="T153" fmla="*/ 191 h 19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77" h="191">
                  <a:moveTo>
                    <a:pt x="156" y="191"/>
                  </a:moveTo>
                  <a:cubicBezTo>
                    <a:pt x="21" y="191"/>
                    <a:pt x="21" y="191"/>
                    <a:pt x="21" y="191"/>
                  </a:cubicBezTo>
                  <a:cubicBezTo>
                    <a:pt x="9" y="191"/>
                    <a:pt x="0" y="181"/>
                    <a:pt x="0" y="16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36"/>
                    <a:pt x="9" y="26"/>
                    <a:pt x="21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34" y="49"/>
                    <a:pt x="40" y="53"/>
                    <a:pt x="46" y="5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2" y="0"/>
                    <a:pt x="58" y="5"/>
                    <a:pt x="58" y="13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119" y="26"/>
                    <a:pt x="119" y="26"/>
                    <a:pt x="119" y="26"/>
                  </a:cubicBezTo>
                  <a:cubicBezTo>
                    <a:pt x="119" y="40"/>
                    <a:pt x="119" y="40"/>
                    <a:pt x="119" y="40"/>
                  </a:cubicBezTo>
                  <a:cubicBezTo>
                    <a:pt x="119" y="49"/>
                    <a:pt x="125" y="53"/>
                    <a:pt x="131" y="53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7" y="0"/>
                    <a:pt x="142" y="5"/>
                    <a:pt x="142" y="13"/>
                  </a:cubicBezTo>
                  <a:cubicBezTo>
                    <a:pt x="142" y="26"/>
                    <a:pt x="142" y="26"/>
                    <a:pt x="142" y="26"/>
                  </a:cubicBezTo>
                  <a:cubicBezTo>
                    <a:pt x="156" y="26"/>
                    <a:pt x="156" y="26"/>
                    <a:pt x="156" y="26"/>
                  </a:cubicBezTo>
                  <a:cubicBezTo>
                    <a:pt x="167" y="26"/>
                    <a:pt x="177" y="36"/>
                    <a:pt x="177" y="48"/>
                  </a:cubicBezTo>
                  <a:cubicBezTo>
                    <a:pt x="177" y="169"/>
                    <a:pt x="177" y="169"/>
                    <a:pt x="177" y="169"/>
                  </a:cubicBezTo>
                  <a:cubicBezTo>
                    <a:pt x="177" y="181"/>
                    <a:pt x="168" y="191"/>
                    <a:pt x="156" y="191"/>
                  </a:cubicBezTo>
                  <a:close/>
                  <a:moveTo>
                    <a:pt x="156" y="182"/>
                  </a:moveTo>
                  <a:cubicBezTo>
                    <a:pt x="163" y="182"/>
                    <a:pt x="168" y="176"/>
                    <a:pt x="168" y="169"/>
                  </a:cubicBezTo>
                  <a:cubicBezTo>
                    <a:pt x="168" y="80"/>
                    <a:pt x="168" y="80"/>
                    <a:pt x="168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9" y="176"/>
                    <a:pt x="14" y="182"/>
                    <a:pt x="21" y="182"/>
                  </a:cubicBezTo>
                  <a:cubicBezTo>
                    <a:pt x="156" y="182"/>
                    <a:pt x="156" y="182"/>
                    <a:pt x="156" y="182"/>
                  </a:cubicBezTo>
                  <a:close/>
                  <a:moveTo>
                    <a:pt x="83" y="164"/>
                  </a:moveTo>
                  <a:cubicBezTo>
                    <a:pt x="36" y="164"/>
                    <a:pt x="36" y="164"/>
                    <a:pt x="36" y="164"/>
                  </a:cubicBezTo>
                  <a:cubicBezTo>
                    <a:pt x="32" y="164"/>
                    <a:pt x="32" y="152"/>
                    <a:pt x="36" y="152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1" y="117"/>
                    <a:pt x="51" y="117"/>
                    <a:pt x="51" y="117"/>
                  </a:cubicBezTo>
                  <a:cubicBezTo>
                    <a:pt x="36" y="117"/>
                    <a:pt x="36" y="117"/>
                    <a:pt x="36" y="117"/>
                  </a:cubicBezTo>
                  <a:cubicBezTo>
                    <a:pt x="33" y="117"/>
                    <a:pt x="34" y="106"/>
                    <a:pt x="36" y="106"/>
                  </a:cubicBezTo>
                  <a:cubicBezTo>
                    <a:pt x="43" y="106"/>
                    <a:pt x="52" y="105"/>
                    <a:pt x="53" y="96"/>
                  </a:cubicBezTo>
                  <a:cubicBezTo>
                    <a:pt x="53" y="92"/>
                    <a:pt x="68" y="92"/>
                    <a:pt x="68" y="96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83" y="152"/>
                    <a:pt x="83" y="152"/>
                    <a:pt x="83" y="152"/>
                  </a:cubicBezTo>
                  <a:cubicBezTo>
                    <a:pt x="87" y="152"/>
                    <a:pt x="87" y="164"/>
                    <a:pt x="83" y="164"/>
                  </a:cubicBezTo>
                  <a:close/>
                  <a:moveTo>
                    <a:pt x="127" y="129"/>
                  </a:moveTo>
                  <a:cubicBezTo>
                    <a:pt x="127" y="118"/>
                    <a:pt x="126" y="107"/>
                    <a:pt x="117" y="107"/>
                  </a:cubicBezTo>
                  <a:cubicBezTo>
                    <a:pt x="108" y="107"/>
                    <a:pt x="106" y="118"/>
                    <a:pt x="106" y="129"/>
                  </a:cubicBezTo>
                  <a:cubicBezTo>
                    <a:pt x="106" y="140"/>
                    <a:pt x="108" y="152"/>
                    <a:pt x="117" y="152"/>
                  </a:cubicBezTo>
                  <a:cubicBezTo>
                    <a:pt x="126" y="152"/>
                    <a:pt x="127" y="140"/>
                    <a:pt x="127" y="129"/>
                  </a:cubicBezTo>
                  <a:close/>
                  <a:moveTo>
                    <a:pt x="144" y="129"/>
                  </a:moveTo>
                  <a:cubicBezTo>
                    <a:pt x="144" y="148"/>
                    <a:pt x="139" y="166"/>
                    <a:pt x="117" y="166"/>
                  </a:cubicBezTo>
                  <a:cubicBezTo>
                    <a:pt x="95" y="166"/>
                    <a:pt x="90" y="148"/>
                    <a:pt x="90" y="129"/>
                  </a:cubicBezTo>
                  <a:cubicBezTo>
                    <a:pt x="90" y="111"/>
                    <a:pt x="95" y="93"/>
                    <a:pt x="117" y="93"/>
                  </a:cubicBezTo>
                  <a:cubicBezTo>
                    <a:pt x="138" y="93"/>
                    <a:pt x="144" y="111"/>
                    <a:pt x="144" y="129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grpSp>
          <p:nvGrpSpPr>
            <p:cNvPr id="168" name="Group 175"/>
            <p:cNvGrpSpPr/>
            <p:nvPr/>
          </p:nvGrpSpPr>
          <p:grpSpPr bwMode="gray">
            <a:xfrm>
              <a:off x="701038" y="4703527"/>
              <a:ext cx="289562" cy="342554"/>
              <a:chOff x="5932488" y="4292600"/>
              <a:chExt cx="242888" cy="287338"/>
            </a:xfrm>
            <a:solidFill>
              <a:srgbClr val="FF9900"/>
            </a:solidFill>
          </p:grpSpPr>
          <p:sp>
            <p:nvSpPr>
              <p:cNvPr id="171" name="Freeform 229"/>
              <p:cNvSpPr>
                <a:spLocks/>
              </p:cNvSpPr>
              <p:nvPr/>
            </p:nvSpPr>
            <p:spPr bwMode="gray">
              <a:xfrm>
                <a:off x="6030913" y="4392613"/>
                <a:ext cx="44450" cy="100013"/>
              </a:xfrm>
              <a:custGeom>
                <a:avLst/>
                <a:gdLst>
                  <a:gd name="T0" fmla="*/ 27 w 35"/>
                  <a:gd name="T1" fmla="*/ 38 h 79"/>
                  <a:gd name="T2" fmla="*/ 27 w 35"/>
                  <a:gd name="T3" fmla="*/ 0 h 79"/>
                  <a:gd name="T4" fmla="*/ 9 w 35"/>
                  <a:gd name="T5" fmla="*/ 0 h 79"/>
                  <a:gd name="T6" fmla="*/ 9 w 35"/>
                  <a:gd name="T7" fmla="*/ 38 h 79"/>
                  <a:gd name="T8" fmla="*/ 0 w 35"/>
                  <a:gd name="T9" fmla="*/ 53 h 79"/>
                  <a:gd name="T10" fmla="*/ 9 w 35"/>
                  <a:gd name="T11" fmla="*/ 68 h 79"/>
                  <a:gd name="T12" fmla="*/ 9 w 35"/>
                  <a:gd name="T13" fmla="*/ 79 h 79"/>
                  <a:gd name="T14" fmla="*/ 27 w 35"/>
                  <a:gd name="T15" fmla="*/ 79 h 79"/>
                  <a:gd name="T16" fmla="*/ 27 w 35"/>
                  <a:gd name="T17" fmla="*/ 68 h 79"/>
                  <a:gd name="T18" fmla="*/ 35 w 35"/>
                  <a:gd name="T19" fmla="*/ 53 h 79"/>
                  <a:gd name="T20" fmla="*/ 27 w 35"/>
                  <a:gd name="T21" fmla="*/ 38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79">
                    <a:moveTo>
                      <a:pt x="27" y="38"/>
                    </a:moveTo>
                    <a:cubicBezTo>
                      <a:pt x="27" y="0"/>
                      <a:pt x="27" y="0"/>
                      <a:pt x="2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4" y="41"/>
                      <a:pt x="0" y="46"/>
                      <a:pt x="0" y="53"/>
                    </a:cubicBezTo>
                    <a:cubicBezTo>
                      <a:pt x="0" y="59"/>
                      <a:pt x="4" y="65"/>
                      <a:pt x="9" y="68"/>
                    </a:cubicBezTo>
                    <a:cubicBezTo>
                      <a:pt x="9" y="79"/>
                      <a:pt x="9" y="79"/>
                      <a:pt x="9" y="79"/>
                    </a:cubicBezTo>
                    <a:cubicBezTo>
                      <a:pt x="27" y="79"/>
                      <a:pt x="27" y="79"/>
                      <a:pt x="27" y="79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2" y="65"/>
                      <a:pt x="35" y="59"/>
                      <a:pt x="35" y="53"/>
                    </a:cubicBezTo>
                    <a:cubicBezTo>
                      <a:pt x="35" y="46"/>
                      <a:pt x="32" y="41"/>
                      <a:pt x="27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72" name="Freeform 230"/>
              <p:cNvSpPr>
                <a:spLocks noEditPoints="1"/>
              </p:cNvSpPr>
              <p:nvPr/>
            </p:nvSpPr>
            <p:spPr bwMode="gray">
              <a:xfrm>
                <a:off x="5932488" y="4292600"/>
                <a:ext cx="242888" cy="287338"/>
              </a:xfrm>
              <a:custGeom>
                <a:avLst/>
                <a:gdLst>
                  <a:gd name="T0" fmla="*/ 174 w 193"/>
                  <a:gd name="T1" fmla="*/ 73 h 228"/>
                  <a:gd name="T2" fmla="*/ 193 w 193"/>
                  <a:gd name="T3" fmla="*/ 54 h 228"/>
                  <a:gd name="T4" fmla="*/ 174 w 193"/>
                  <a:gd name="T5" fmla="*/ 36 h 228"/>
                  <a:gd name="T6" fmla="*/ 155 w 193"/>
                  <a:gd name="T7" fmla="*/ 55 h 228"/>
                  <a:gd name="T8" fmla="*/ 106 w 193"/>
                  <a:gd name="T9" fmla="*/ 36 h 228"/>
                  <a:gd name="T10" fmla="*/ 106 w 193"/>
                  <a:gd name="T11" fmla="*/ 18 h 228"/>
                  <a:gd name="T12" fmla="*/ 114 w 193"/>
                  <a:gd name="T13" fmla="*/ 18 h 228"/>
                  <a:gd name="T14" fmla="*/ 114 w 193"/>
                  <a:gd name="T15" fmla="*/ 0 h 228"/>
                  <a:gd name="T16" fmla="*/ 79 w 193"/>
                  <a:gd name="T17" fmla="*/ 0 h 228"/>
                  <a:gd name="T18" fmla="*/ 79 w 193"/>
                  <a:gd name="T19" fmla="*/ 18 h 228"/>
                  <a:gd name="T20" fmla="*/ 88 w 193"/>
                  <a:gd name="T21" fmla="*/ 18 h 228"/>
                  <a:gd name="T22" fmla="*/ 88 w 193"/>
                  <a:gd name="T23" fmla="*/ 36 h 228"/>
                  <a:gd name="T24" fmla="*/ 0 w 193"/>
                  <a:gd name="T25" fmla="*/ 132 h 228"/>
                  <a:gd name="T26" fmla="*/ 97 w 193"/>
                  <a:gd name="T27" fmla="*/ 228 h 228"/>
                  <a:gd name="T28" fmla="*/ 193 w 193"/>
                  <a:gd name="T29" fmla="*/ 132 h 228"/>
                  <a:gd name="T30" fmla="*/ 174 w 193"/>
                  <a:gd name="T31" fmla="*/ 73 h 228"/>
                  <a:gd name="T32" fmla="*/ 97 w 193"/>
                  <a:gd name="T33" fmla="*/ 211 h 228"/>
                  <a:gd name="T34" fmla="*/ 18 w 193"/>
                  <a:gd name="T35" fmla="*/ 132 h 228"/>
                  <a:gd name="T36" fmla="*/ 97 w 193"/>
                  <a:gd name="T37" fmla="*/ 53 h 228"/>
                  <a:gd name="T38" fmla="*/ 176 w 193"/>
                  <a:gd name="T39" fmla="*/ 132 h 228"/>
                  <a:gd name="T40" fmla="*/ 97 w 193"/>
                  <a:gd name="T41" fmla="*/ 211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3" h="228">
                    <a:moveTo>
                      <a:pt x="174" y="73"/>
                    </a:moveTo>
                    <a:cubicBezTo>
                      <a:pt x="193" y="54"/>
                      <a:pt x="193" y="54"/>
                      <a:pt x="193" y="54"/>
                    </a:cubicBezTo>
                    <a:cubicBezTo>
                      <a:pt x="174" y="36"/>
                      <a:pt x="174" y="36"/>
                      <a:pt x="174" y="36"/>
                    </a:cubicBezTo>
                    <a:cubicBezTo>
                      <a:pt x="155" y="55"/>
                      <a:pt x="155" y="55"/>
                      <a:pt x="155" y="55"/>
                    </a:cubicBezTo>
                    <a:cubicBezTo>
                      <a:pt x="141" y="44"/>
                      <a:pt x="124" y="37"/>
                      <a:pt x="106" y="36"/>
                    </a:cubicBezTo>
                    <a:cubicBezTo>
                      <a:pt x="106" y="18"/>
                      <a:pt x="106" y="18"/>
                      <a:pt x="106" y="18"/>
                    </a:cubicBezTo>
                    <a:cubicBezTo>
                      <a:pt x="114" y="18"/>
                      <a:pt x="114" y="18"/>
                      <a:pt x="114" y="18"/>
                    </a:cubicBezTo>
                    <a:cubicBezTo>
                      <a:pt x="114" y="0"/>
                      <a:pt x="114" y="0"/>
                      <a:pt x="114" y="0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88" y="36"/>
                      <a:pt x="88" y="36"/>
                      <a:pt x="88" y="36"/>
                    </a:cubicBezTo>
                    <a:cubicBezTo>
                      <a:pt x="39" y="40"/>
                      <a:pt x="0" y="81"/>
                      <a:pt x="0" y="132"/>
                    </a:cubicBezTo>
                    <a:cubicBezTo>
                      <a:pt x="0" y="185"/>
                      <a:pt x="43" y="228"/>
                      <a:pt x="97" y="228"/>
                    </a:cubicBezTo>
                    <a:cubicBezTo>
                      <a:pt x="150" y="228"/>
                      <a:pt x="193" y="185"/>
                      <a:pt x="193" y="132"/>
                    </a:cubicBezTo>
                    <a:cubicBezTo>
                      <a:pt x="193" y="110"/>
                      <a:pt x="186" y="90"/>
                      <a:pt x="174" y="73"/>
                    </a:cubicBezTo>
                    <a:close/>
                    <a:moveTo>
                      <a:pt x="97" y="211"/>
                    </a:moveTo>
                    <a:cubicBezTo>
                      <a:pt x="53" y="211"/>
                      <a:pt x="18" y="175"/>
                      <a:pt x="18" y="132"/>
                    </a:cubicBezTo>
                    <a:cubicBezTo>
                      <a:pt x="18" y="88"/>
                      <a:pt x="53" y="53"/>
                      <a:pt x="97" y="53"/>
                    </a:cubicBezTo>
                    <a:cubicBezTo>
                      <a:pt x="140" y="53"/>
                      <a:pt x="176" y="88"/>
                      <a:pt x="176" y="132"/>
                    </a:cubicBezTo>
                    <a:cubicBezTo>
                      <a:pt x="176" y="175"/>
                      <a:pt x="140" y="211"/>
                      <a:pt x="97" y="211"/>
                    </a:cubicBezTo>
                    <a:close/>
                  </a:path>
                </a:pathLst>
              </a:custGeom>
              <a:grpFill/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69" name="Freeform 27"/>
            <p:cNvSpPr>
              <a:spLocks noEditPoints="1"/>
            </p:cNvSpPr>
            <p:nvPr/>
          </p:nvSpPr>
          <p:spPr bwMode="gray">
            <a:xfrm>
              <a:off x="381000" y="4681014"/>
              <a:ext cx="345502" cy="365067"/>
            </a:xfrm>
            <a:custGeom>
              <a:avLst/>
              <a:gdLst>
                <a:gd name="T0" fmla="*/ 2147483647 w 202"/>
                <a:gd name="T1" fmla="*/ 2147483647 h 181"/>
                <a:gd name="T2" fmla="*/ 2147483647 w 202"/>
                <a:gd name="T3" fmla="*/ 2147483647 h 181"/>
                <a:gd name="T4" fmla="*/ 2147483647 w 202"/>
                <a:gd name="T5" fmla="*/ 2147483647 h 181"/>
                <a:gd name="T6" fmla="*/ 2147483647 w 202"/>
                <a:gd name="T7" fmla="*/ 2147483647 h 181"/>
                <a:gd name="T8" fmla="*/ 2147483647 w 202"/>
                <a:gd name="T9" fmla="*/ 2147483647 h 181"/>
                <a:gd name="T10" fmla="*/ 2147483647 w 202"/>
                <a:gd name="T11" fmla="*/ 2147483647 h 181"/>
                <a:gd name="T12" fmla="*/ 2147483647 w 202"/>
                <a:gd name="T13" fmla="*/ 2147483647 h 181"/>
                <a:gd name="T14" fmla="*/ 2147483647 w 202"/>
                <a:gd name="T15" fmla="*/ 2147483647 h 181"/>
                <a:gd name="T16" fmla="*/ 0 w 202"/>
                <a:gd name="T17" fmla="*/ 2147483647 h 181"/>
                <a:gd name="T18" fmla="*/ 2147483647 w 202"/>
                <a:gd name="T19" fmla="*/ 2147483647 h 181"/>
                <a:gd name="T20" fmla="*/ 2147483647 w 202"/>
                <a:gd name="T21" fmla="*/ 2147483647 h 181"/>
                <a:gd name="T22" fmla="*/ 0 w 202"/>
                <a:gd name="T23" fmla="*/ 2147483647 h 181"/>
                <a:gd name="T24" fmla="*/ 2147483647 w 202"/>
                <a:gd name="T25" fmla="*/ 2147483647 h 181"/>
                <a:gd name="T26" fmla="*/ 2147483647 w 202"/>
                <a:gd name="T27" fmla="*/ 2147483647 h 181"/>
                <a:gd name="T28" fmla="*/ 0 w 202"/>
                <a:gd name="T29" fmla="*/ 2147483647 h 181"/>
                <a:gd name="T30" fmla="*/ 2147483647 w 202"/>
                <a:gd name="T31" fmla="*/ 2147483647 h 181"/>
                <a:gd name="T32" fmla="*/ 2147483647 w 202"/>
                <a:gd name="T33" fmla="*/ 2147483647 h 181"/>
                <a:gd name="T34" fmla="*/ 0 w 202"/>
                <a:gd name="T35" fmla="*/ 2147483647 h 181"/>
                <a:gd name="T36" fmla="*/ 2147483647 w 202"/>
                <a:gd name="T37" fmla="*/ 2147483647 h 181"/>
                <a:gd name="T38" fmla="*/ 2147483647 w 202"/>
                <a:gd name="T39" fmla="*/ 2147483647 h 181"/>
                <a:gd name="T40" fmla="*/ 2147483647 w 202"/>
                <a:gd name="T41" fmla="*/ 0 h 181"/>
                <a:gd name="T42" fmla="*/ 2147483647 w 202"/>
                <a:gd name="T43" fmla="*/ 2147483647 h 181"/>
                <a:gd name="T44" fmla="*/ 2147483647 w 202"/>
                <a:gd name="T45" fmla="*/ 2147483647 h 181"/>
                <a:gd name="T46" fmla="*/ 2147483647 w 202"/>
                <a:gd name="T47" fmla="*/ 2147483647 h 181"/>
                <a:gd name="T48" fmla="*/ 2147483647 w 202"/>
                <a:gd name="T49" fmla="*/ 2147483647 h 181"/>
                <a:gd name="T50" fmla="*/ 2147483647 w 202"/>
                <a:gd name="T51" fmla="*/ 2147483647 h 181"/>
                <a:gd name="T52" fmla="*/ 2147483647 w 202"/>
                <a:gd name="T53" fmla="*/ 2147483647 h 181"/>
                <a:gd name="T54" fmla="*/ 2147483647 w 202"/>
                <a:gd name="T55" fmla="*/ 2147483647 h 181"/>
                <a:gd name="T56" fmla="*/ 2147483647 w 202"/>
                <a:gd name="T57" fmla="*/ 2147483647 h 181"/>
                <a:gd name="T58" fmla="*/ 2147483647 w 202"/>
                <a:gd name="T59" fmla="*/ 2147483647 h 181"/>
                <a:gd name="T60" fmla="*/ 2147483647 w 202"/>
                <a:gd name="T61" fmla="*/ 2147483647 h 181"/>
                <a:gd name="T62" fmla="*/ 2147483647 w 202"/>
                <a:gd name="T63" fmla="*/ 2147483647 h 181"/>
                <a:gd name="T64" fmla="*/ 2147483647 w 202"/>
                <a:gd name="T65" fmla="*/ 2147483647 h 181"/>
                <a:gd name="T66" fmla="*/ 2147483647 w 202"/>
                <a:gd name="T67" fmla="*/ 2147483647 h 181"/>
                <a:gd name="T68" fmla="*/ 2147483647 w 202"/>
                <a:gd name="T69" fmla="*/ 2147483647 h 181"/>
                <a:gd name="T70" fmla="*/ 2147483647 w 202"/>
                <a:gd name="T71" fmla="*/ 2147483647 h 181"/>
                <a:gd name="T72" fmla="*/ 2147483647 w 202"/>
                <a:gd name="T73" fmla="*/ 2147483647 h 18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02"/>
                <a:gd name="T112" fmla="*/ 0 h 181"/>
                <a:gd name="T113" fmla="*/ 202 w 202"/>
                <a:gd name="T114" fmla="*/ 181 h 181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02" h="181">
                  <a:moveTo>
                    <a:pt x="171" y="19"/>
                  </a:moveTo>
                  <a:cubicBezTo>
                    <a:pt x="171" y="26"/>
                    <a:pt x="171" y="26"/>
                    <a:pt x="171" y="26"/>
                  </a:cubicBezTo>
                  <a:cubicBezTo>
                    <a:pt x="168" y="26"/>
                    <a:pt x="166" y="27"/>
                    <a:pt x="163" y="28"/>
                  </a:cubicBezTo>
                  <a:cubicBezTo>
                    <a:pt x="163" y="19"/>
                    <a:pt x="163" y="19"/>
                    <a:pt x="163" y="19"/>
                  </a:cubicBezTo>
                  <a:cubicBezTo>
                    <a:pt x="163" y="13"/>
                    <a:pt x="158" y="8"/>
                    <a:pt x="15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1" y="173"/>
                    <a:pt x="61" y="173"/>
                    <a:pt x="61" y="173"/>
                  </a:cubicBezTo>
                  <a:cubicBezTo>
                    <a:pt x="151" y="173"/>
                    <a:pt x="151" y="173"/>
                    <a:pt x="151" y="173"/>
                  </a:cubicBezTo>
                  <a:cubicBezTo>
                    <a:pt x="158" y="173"/>
                    <a:pt x="163" y="167"/>
                    <a:pt x="163" y="161"/>
                  </a:cubicBezTo>
                  <a:cubicBezTo>
                    <a:pt x="163" y="124"/>
                    <a:pt x="163" y="124"/>
                    <a:pt x="163" y="124"/>
                  </a:cubicBezTo>
                  <a:cubicBezTo>
                    <a:pt x="171" y="116"/>
                    <a:pt x="171" y="116"/>
                    <a:pt x="171" y="116"/>
                  </a:cubicBezTo>
                  <a:cubicBezTo>
                    <a:pt x="171" y="161"/>
                    <a:pt x="171" y="161"/>
                    <a:pt x="171" y="161"/>
                  </a:cubicBezTo>
                  <a:cubicBezTo>
                    <a:pt x="171" y="172"/>
                    <a:pt x="162" y="181"/>
                    <a:pt x="151" y="181"/>
                  </a:cubicBezTo>
                  <a:cubicBezTo>
                    <a:pt x="38" y="181"/>
                    <a:pt x="38" y="181"/>
                    <a:pt x="38" y="181"/>
                  </a:cubicBezTo>
                  <a:cubicBezTo>
                    <a:pt x="27" y="181"/>
                    <a:pt x="19" y="172"/>
                    <a:pt x="19" y="161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9" y="154"/>
                    <a:pt x="9" y="154"/>
                    <a:pt x="9" y="154"/>
                  </a:cubicBezTo>
                  <a:cubicBezTo>
                    <a:pt x="3" y="154"/>
                    <a:pt x="0" y="150"/>
                    <a:pt x="0" y="145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41"/>
                    <a:pt x="34" y="137"/>
                    <a:pt x="28" y="137"/>
                  </a:cubicBezTo>
                  <a:cubicBezTo>
                    <a:pt x="19" y="137"/>
                    <a:pt x="19" y="137"/>
                    <a:pt x="19" y="137"/>
                  </a:cubicBezTo>
                  <a:cubicBezTo>
                    <a:pt x="19" y="117"/>
                    <a:pt x="19" y="117"/>
                    <a:pt x="19" y="117"/>
                  </a:cubicBezTo>
                  <a:cubicBezTo>
                    <a:pt x="9" y="117"/>
                    <a:pt x="9" y="117"/>
                    <a:pt x="9" y="117"/>
                  </a:cubicBezTo>
                  <a:cubicBezTo>
                    <a:pt x="3" y="117"/>
                    <a:pt x="0" y="113"/>
                    <a:pt x="0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4"/>
                    <a:pt x="34" y="100"/>
                    <a:pt x="28" y="100"/>
                  </a:cubicBezTo>
                  <a:cubicBezTo>
                    <a:pt x="19" y="100"/>
                    <a:pt x="19" y="100"/>
                    <a:pt x="19" y="100"/>
                  </a:cubicBezTo>
                  <a:cubicBezTo>
                    <a:pt x="19" y="80"/>
                    <a:pt x="19" y="80"/>
                    <a:pt x="1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3" y="80"/>
                    <a:pt x="0" y="76"/>
                    <a:pt x="0" y="72"/>
                  </a:cubicBezTo>
                  <a:cubicBezTo>
                    <a:pt x="37" y="72"/>
                    <a:pt x="37" y="72"/>
                    <a:pt x="37" y="72"/>
                  </a:cubicBezTo>
                  <a:cubicBezTo>
                    <a:pt x="37" y="68"/>
                    <a:pt x="34" y="63"/>
                    <a:pt x="28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43"/>
                    <a:pt x="19" y="43"/>
                    <a:pt x="1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3" y="43"/>
                    <a:pt x="0" y="39"/>
                    <a:pt x="0" y="35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7" y="31"/>
                    <a:pt x="34" y="26"/>
                    <a:pt x="28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9"/>
                    <a:pt x="27" y="0"/>
                    <a:pt x="38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62" y="0"/>
                    <a:pt x="171" y="8"/>
                    <a:pt x="171" y="19"/>
                  </a:cubicBezTo>
                  <a:close/>
                  <a:moveTo>
                    <a:pt x="132" y="139"/>
                  </a:moveTo>
                  <a:cubicBezTo>
                    <a:pt x="95" y="149"/>
                    <a:pt x="95" y="149"/>
                    <a:pt x="95" y="149"/>
                  </a:cubicBezTo>
                  <a:cubicBezTo>
                    <a:pt x="91" y="151"/>
                    <a:pt x="87" y="146"/>
                    <a:pt x="88" y="142"/>
                  </a:cubicBezTo>
                  <a:cubicBezTo>
                    <a:pt x="92" y="128"/>
                    <a:pt x="92" y="128"/>
                    <a:pt x="92" y="128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29" y="133"/>
                    <a:pt x="129" y="133"/>
                    <a:pt x="129" y="133"/>
                  </a:cubicBezTo>
                  <a:cubicBezTo>
                    <a:pt x="129" y="135"/>
                    <a:pt x="130" y="137"/>
                    <a:pt x="132" y="139"/>
                  </a:cubicBezTo>
                  <a:close/>
                  <a:moveTo>
                    <a:pt x="179" y="94"/>
                  </a:moveTo>
                  <a:cubicBezTo>
                    <a:pt x="137" y="136"/>
                    <a:pt x="137" y="136"/>
                    <a:pt x="137" y="136"/>
                  </a:cubicBezTo>
                  <a:cubicBezTo>
                    <a:pt x="133" y="132"/>
                    <a:pt x="133" y="126"/>
                    <a:pt x="137" y="122"/>
                  </a:cubicBezTo>
                  <a:cubicBezTo>
                    <a:pt x="166" y="94"/>
                    <a:pt x="166" y="94"/>
                    <a:pt x="166" y="94"/>
                  </a:cubicBezTo>
                  <a:cubicBezTo>
                    <a:pt x="161" y="89"/>
                    <a:pt x="161" y="89"/>
                    <a:pt x="161" y="89"/>
                  </a:cubicBezTo>
                  <a:cubicBezTo>
                    <a:pt x="133" y="118"/>
                    <a:pt x="133" y="118"/>
                    <a:pt x="133" y="118"/>
                  </a:cubicBezTo>
                  <a:cubicBezTo>
                    <a:pt x="123" y="127"/>
                    <a:pt x="110" y="114"/>
                    <a:pt x="120" y="104"/>
                  </a:cubicBezTo>
                  <a:cubicBezTo>
                    <a:pt x="148" y="76"/>
                    <a:pt x="148" y="76"/>
                    <a:pt x="148" y="76"/>
                  </a:cubicBezTo>
                  <a:cubicBezTo>
                    <a:pt x="143" y="72"/>
                    <a:pt x="143" y="72"/>
                    <a:pt x="143" y="72"/>
                  </a:cubicBezTo>
                  <a:cubicBezTo>
                    <a:pt x="115" y="100"/>
                    <a:pt x="115" y="100"/>
                    <a:pt x="115" y="100"/>
                  </a:cubicBezTo>
                  <a:cubicBezTo>
                    <a:pt x="111" y="104"/>
                    <a:pt x="105" y="104"/>
                    <a:pt x="101" y="101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79" y="94"/>
                    <a:pt x="179" y="94"/>
                    <a:pt x="179" y="94"/>
                  </a:cubicBezTo>
                  <a:close/>
                  <a:moveTo>
                    <a:pt x="148" y="54"/>
                  </a:moveTo>
                  <a:cubicBezTo>
                    <a:pt x="152" y="50"/>
                    <a:pt x="152" y="50"/>
                    <a:pt x="152" y="50"/>
                  </a:cubicBezTo>
                  <a:cubicBezTo>
                    <a:pt x="164" y="61"/>
                    <a:pt x="176" y="73"/>
                    <a:pt x="188" y="85"/>
                  </a:cubicBezTo>
                  <a:cubicBezTo>
                    <a:pt x="184" y="89"/>
                    <a:pt x="184" y="89"/>
                    <a:pt x="184" y="89"/>
                  </a:cubicBezTo>
                  <a:cubicBezTo>
                    <a:pt x="172" y="77"/>
                    <a:pt x="160" y="66"/>
                    <a:pt x="148" y="54"/>
                  </a:cubicBezTo>
                  <a:close/>
                  <a:moveTo>
                    <a:pt x="180" y="40"/>
                  </a:moveTo>
                  <a:cubicBezTo>
                    <a:pt x="197" y="58"/>
                    <a:pt x="197" y="58"/>
                    <a:pt x="197" y="58"/>
                  </a:cubicBezTo>
                  <a:cubicBezTo>
                    <a:pt x="202" y="63"/>
                    <a:pt x="202" y="71"/>
                    <a:pt x="197" y="76"/>
                  </a:cubicBezTo>
                  <a:cubicBezTo>
                    <a:pt x="193" y="80"/>
                    <a:pt x="193" y="80"/>
                    <a:pt x="193" y="80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61" y="40"/>
                    <a:pt x="161" y="40"/>
                    <a:pt x="161" y="40"/>
                  </a:cubicBezTo>
                  <a:cubicBezTo>
                    <a:pt x="166" y="35"/>
                    <a:pt x="175" y="35"/>
                    <a:pt x="180" y="4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170" name="Freeform 33"/>
            <p:cNvSpPr>
              <a:spLocks noEditPoints="1"/>
            </p:cNvSpPr>
            <p:nvPr/>
          </p:nvSpPr>
          <p:spPr bwMode="gray">
            <a:xfrm>
              <a:off x="856899" y="4419600"/>
              <a:ext cx="438501" cy="397881"/>
            </a:xfrm>
            <a:custGeom>
              <a:avLst/>
              <a:gdLst>
                <a:gd name="T0" fmla="*/ 2147483647 w 201"/>
                <a:gd name="T1" fmla="*/ 2147483647 h 182"/>
                <a:gd name="T2" fmla="*/ 2147483647 w 201"/>
                <a:gd name="T3" fmla="*/ 2147483647 h 182"/>
                <a:gd name="T4" fmla="*/ 2147483647 w 201"/>
                <a:gd name="T5" fmla="*/ 2147483647 h 182"/>
                <a:gd name="T6" fmla="*/ 2147483647 w 201"/>
                <a:gd name="T7" fmla="*/ 2147483647 h 182"/>
                <a:gd name="T8" fmla="*/ 2147483647 w 201"/>
                <a:gd name="T9" fmla="*/ 2147483647 h 182"/>
                <a:gd name="T10" fmla="*/ 2147483647 w 201"/>
                <a:gd name="T11" fmla="*/ 2147483647 h 182"/>
                <a:gd name="T12" fmla="*/ 2147483647 w 201"/>
                <a:gd name="T13" fmla="*/ 2147483647 h 182"/>
                <a:gd name="T14" fmla="*/ 2147483647 w 201"/>
                <a:gd name="T15" fmla="*/ 2147483647 h 182"/>
                <a:gd name="T16" fmla="*/ 2147483647 w 201"/>
                <a:gd name="T17" fmla="*/ 2147483647 h 182"/>
                <a:gd name="T18" fmla="*/ 2147483647 w 201"/>
                <a:gd name="T19" fmla="*/ 2147483647 h 182"/>
                <a:gd name="T20" fmla="*/ 2147483647 w 201"/>
                <a:gd name="T21" fmla="*/ 2147483647 h 182"/>
                <a:gd name="T22" fmla="*/ 2147483647 w 201"/>
                <a:gd name="T23" fmla="*/ 2147483647 h 182"/>
                <a:gd name="T24" fmla="*/ 2147483647 w 201"/>
                <a:gd name="T25" fmla="*/ 0 h 182"/>
                <a:gd name="T26" fmla="*/ 2147483647 w 201"/>
                <a:gd name="T27" fmla="*/ 2147483647 h 182"/>
                <a:gd name="T28" fmla="*/ 2147483647 w 201"/>
                <a:gd name="T29" fmla="*/ 2147483647 h 182"/>
                <a:gd name="T30" fmla="*/ 2147483647 w 201"/>
                <a:gd name="T31" fmla="*/ 2147483647 h 182"/>
                <a:gd name="T32" fmla="*/ 2147483647 w 201"/>
                <a:gd name="T33" fmla="*/ 2147483647 h 182"/>
                <a:gd name="T34" fmla="*/ 2147483647 w 201"/>
                <a:gd name="T35" fmla="*/ 2147483647 h 182"/>
                <a:gd name="T36" fmla="*/ 2147483647 w 201"/>
                <a:gd name="T37" fmla="*/ 2147483647 h 182"/>
                <a:gd name="T38" fmla="*/ 2147483647 w 201"/>
                <a:gd name="T39" fmla="*/ 2147483647 h 182"/>
                <a:gd name="T40" fmla="*/ 2147483647 w 201"/>
                <a:gd name="T41" fmla="*/ 2147483647 h 182"/>
                <a:gd name="T42" fmla="*/ 2147483647 w 201"/>
                <a:gd name="T43" fmla="*/ 2147483647 h 182"/>
                <a:gd name="T44" fmla="*/ 2147483647 w 201"/>
                <a:gd name="T45" fmla="*/ 2147483647 h 182"/>
                <a:gd name="T46" fmla="*/ 2147483647 w 201"/>
                <a:gd name="T47" fmla="*/ 2147483647 h 182"/>
                <a:gd name="T48" fmla="*/ 2147483647 w 201"/>
                <a:gd name="T49" fmla="*/ 2147483647 h 182"/>
                <a:gd name="T50" fmla="*/ 2147483647 w 201"/>
                <a:gd name="T51" fmla="*/ 2147483647 h 182"/>
                <a:gd name="T52" fmla="*/ 2147483647 w 201"/>
                <a:gd name="T53" fmla="*/ 2147483647 h 182"/>
                <a:gd name="T54" fmla="*/ 2147483647 w 201"/>
                <a:gd name="T55" fmla="*/ 2147483647 h 182"/>
                <a:gd name="T56" fmla="*/ 2147483647 w 201"/>
                <a:gd name="T57" fmla="*/ 2147483647 h 182"/>
                <a:gd name="T58" fmla="*/ 2147483647 w 201"/>
                <a:gd name="T59" fmla="*/ 2147483647 h 182"/>
                <a:gd name="T60" fmla="*/ 2147483647 w 201"/>
                <a:gd name="T61" fmla="*/ 2147483647 h 182"/>
                <a:gd name="T62" fmla="*/ 0 w 201"/>
                <a:gd name="T63" fmla="*/ 2147483647 h 182"/>
                <a:gd name="T64" fmla="*/ 2147483647 w 201"/>
                <a:gd name="T65" fmla="*/ 2147483647 h 182"/>
                <a:gd name="T66" fmla="*/ 2147483647 w 201"/>
                <a:gd name="T67" fmla="*/ 2147483647 h 182"/>
                <a:gd name="T68" fmla="*/ 2147483647 w 201"/>
                <a:gd name="T69" fmla="*/ 2147483647 h 182"/>
                <a:gd name="T70" fmla="*/ 2147483647 w 201"/>
                <a:gd name="T71" fmla="*/ 2147483647 h 182"/>
                <a:gd name="T72" fmla="*/ 2147483647 w 201"/>
                <a:gd name="T73" fmla="*/ 2147483647 h 182"/>
                <a:gd name="T74" fmla="*/ 2147483647 w 201"/>
                <a:gd name="T75" fmla="*/ 2147483647 h 182"/>
                <a:gd name="T76" fmla="*/ 2147483647 w 201"/>
                <a:gd name="T77" fmla="*/ 2147483647 h 182"/>
                <a:gd name="T78" fmla="*/ 2147483647 w 201"/>
                <a:gd name="T79" fmla="*/ 2147483647 h 182"/>
                <a:gd name="T80" fmla="*/ 2147483647 w 201"/>
                <a:gd name="T81" fmla="*/ 2147483647 h 182"/>
                <a:gd name="T82" fmla="*/ 2147483647 w 201"/>
                <a:gd name="T83" fmla="*/ 2147483647 h 182"/>
                <a:gd name="T84" fmla="*/ 2147483647 w 201"/>
                <a:gd name="T85" fmla="*/ 2147483647 h 182"/>
                <a:gd name="T86" fmla="*/ 2147483647 w 201"/>
                <a:gd name="T87" fmla="*/ 2147483647 h 182"/>
                <a:gd name="T88" fmla="*/ 2147483647 w 201"/>
                <a:gd name="T89" fmla="*/ 2147483647 h 182"/>
                <a:gd name="T90" fmla="*/ 2147483647 w 201"/>
                <a:gd name="T91" fmla="*/ 2147483647 h 182"/>
                <a:gd name="T92" fmla="*/ 2147483647 w 201"/>
                <a:gd name="T93" fmla="*/ 2147483647 h 182"/>
                <a:gd name="T94" fmla="*/ 2147483647 w 201"/>
                <a:gd name="T95" fmla="*/ 2147483647 h 1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01"/>
                <a:gd name="T145" fmla="*/ 0 h 182"/>
                <a:gd name="T146" fmla="*/ 201 w 201"/>
                <a:gd name="T147" fmla="*/ 182 h 1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01" h="182">
                  <a:moveTo>
                    <a:pt x="37" y="37"/>
                  </a:moveTo>
                  <a:cubicBezTo>
                    <a:pt x="35" y="38"/>
                    <a:pt x="32" y="40"/>
                    <a:pt x="34" y="46"/>
                  </a:cubicBezTo>
                  <a:cubicBezTo>
                    <a:pt x="36" y="51"/>
                    <a:pt x="40" y="55"/>
                    <a:pt x="43" y="56"/>
                  </a:cubicBezTo>
                  <a:cubicBezTo>
                    <a:pt x="43" y="59"/>
                    <a:pt x="44" y="62"/>
                    <a:pt x="46" y="65"/>
                  </a:cubicBezTo>
                  <a:cubicBezTo>
                    <a:pt x="46" y="71"/>
                    <a:pt x="46" y="71"/>
                    <a:pt x="46" y="71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83" y="71"/>
                    <a:pt x="83" y="71"/>
                    <a:pt x="83" y="71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4" y="62"/>
                    <a:pt x="86" y="59"/>
                    <a:pt x="86" y="56"/>
                  </a:cubicBezTo>
                  <a:cubicBezTo>
                    <a:pt x="89" y="55"/>
                    <a:pt x="93" y="52"/>
                    <a:pt x="95" y="46"/>
                  </a:cubicBezTo>
                  <a:cubicBezTo>
                    <a:pt x="96" y="40"/>
                    <a:pt x="94" y="38"/>
                    <a:pt x="92" y="37"/>
                  </a:cubicBezTo>
                  <a:cubicBezTo>
                    <a:pt x="92" y="36"/>
                    <a:pt x="93" y="42"/>
                    <a:pt x="93" y="33"/>
                  </a:cubicBezTo>
                  <a:cubicBezTo>
                    <a:pt x="93" y="25"/>
                    <a:pt x="90" y="0"/>
                    <a:pt x="64" y="0"/>
                  </a:cubicBezTo>
                  <a:cubicBezTo>
                    <a:pt x="39" y="0"/>
                    <a:pt x="36" y="25"/>
                    <a:pt x="36" y="33"/>
                  </a:cubicBezTo>
                  <a:cubicBezTo>
                    <a:pt x="36" y="42"/>
                    <a:pt x="36" y="36"/>
                    <a:pt x="37" y="37"/>
                  </a:cubicBezTo>
                  <a:close/>
                  <a:moveTo>
                    <a:pt x="64" y="83"/>
                  </a:moveTo>
                  <a:cubicBezTo>
                    <a:pt x="68" y="83"/>
                    <a:pt x="71" y="84"/>
                    <a:pt x="70" y="89"/>
                  </a:cubicBezTo>
                  <a:cubicBezTo>
                    <a:pt x="70" y="91"/>
                    <a:pt x="69" y="92"/>
                    <a:pt x="68" y="93"/>
                  </a:cubicBezTo>
                  <a:cubicBezTo>
                    <a:pt x="71" y="117"/>
                    <a:pt x="71" y="117"/>
                    <a:pt x="71" y="117"/>
                  </a:cubicBezTo>
                  <a:cubicBezTo>
                    <a:pt x="84" y="77"/>
                    <a:pt x="84" y="77"/>
                    <a:pt x="84" y="77"/>
                  </a:cubicBezTo>
                  <a:cubicBezTo>
                    <a:pt x="91" y="84"/>
                    <a:pt x="91" y="84"/>
                    <a:pt x="91" y="84"/>
                  </a:cubicBezTo>
                  <a:cubicBezTo>
                    <a:pt x="116" y="91"/>
                    <a:pt x="116" y="91"/>
                    <a:pt x="116" y="91"/>
                  </a:cubicBezTo>
                  <a:cubicBezTo>
                    <a:pt x="117" y="92"/>
                    <a:pt x="117" y="92"/>
                    <a:pt x="118" y="92"/>
                  </a:cubicBezTo>
                  <a:cubicBezTo>
                    <a:pt x="123" y="86"/>
                    <a:pt x="123" y="86"/>
                    <a:pt x="123" y="86"/>
                  </a:cubicBezTo>
                  <a:cubicBezTo>
                    <a:pt x="142" y="135"/>
                    <a:pt x="142" y="135"/>
                    <a:pt x="142" y="135"/>
                  </a:cubicBezTo>
                  <a:cubicBezTo>
                    <a:pt x="160" y="86"/>
                    <a:pt x="160" y="86"/>
                    <a:pt x="160" y="86"/>
                  </a:cubicBezTo>
                  <a:cubicBezTo>
                    <a:pt x="165" y="92"/>
                    <a:pt x="165" y="92"/>
                    <a:pt x="165" y="92"/>
                  </a:cubicBezTo>
                  <a:cubicBezTo>
                    <a:pt x="188" y="99"/>
                    <a:pt x="188" y="99"/>
                    <a:pt x="188" y="99"/>
                  </a:cubicBezTo>
                  <a:cubicBezTo>
                    <a:pt x="201" y="102"/>
                    <a:pt x="200" y="160"/>
                    <a:pt x="200" y="173"/>
                  </a:cubicBezTo>
                  <a:cubicBezTo>
                    <a:pt x="201" y="178"/>
                    <a:pt x="197" y="182"/>
                    <a:pt x="192" y="182"/>
                  </a:cubicBezTo>
                  <a:cubicBezTo>
                    <a:pt x="9" y="182"/>
                    <a:pt x="9" y="182"/>
                    <a:pt x="9" y="182"/>
                  </a:cubicBezTo>
                  <a:cubicBezTo>
                    <a:pt x="4" y="182"/>
                    <a:pt x="0" y="177"/>
                    <a:pt x="0" y="173"/>
                  </a:cubicBezTo>
                  <a:cubicBezTo>
                    <a:pt x="0" y="157"/>
                    <a:pt x="0" y="96"/>
                    <a:pt x="13" y="91"/>
                  </a:cubicBezTo>
                  <a:cubicBezTo>
                    <a:pt x="38" y="84"/>
                    <a:pt x="38" y="84"/>
                    <a:pt x="38" y="84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58" y="117"/>
                    <a:pt x="58" y="117"/>
                    <a:pt x="58" y="117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0" y="92"/>
                    <a:pt x="59" y="91"/>
                    <a:pt x="58" y="89"/>
                  </a:cubicBezTo>
                  <a:cubicBezTo>
                    <a:pt x="58" y="84"/>
                    <a:pt x="61" y="83"/>
                    <a:pt x="64" y="83"/>
                  </a:cubicBezTo>
                  <a:close/>
                  <a:moveTo>
                    <a:pt x="142" y="10"/>
                  </a:moveTo>
                  <a:cubicBezTo>
                    <a:pt x="180" y="10"/>
                    <a:pt x="175" y="56"/>
                    <a:pt x="175" y="75"/>
                  </a:cubicBezTo>
                  <a:cubicBezTo>
                    <a:pt x="159" y="75"/>
                    <a:pt x="159" y="75"/>
                    <a:pt x="159" y="75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142" y="89"/>
                    <a:pt x="142" y="89"/>
                    <a:pt x="142" y="89"/>
                  </a:cubicBezTo>
                  <a:cubicBezTo>
                    <a:pt x="125" y="81"/>
                    <a:pt x="125" y="81"/>
                    <a:pt x="125" y="81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08" y="75"/>
                    <a:pt x="108" y="75"/>
                    <a:pt x="108" y="75"/>
                  </a:cubicBezTo>
                  <a:cubicBezTo>
                    <a:pt x="108" y="56"/>
                    <a:pt x="103" y="10"/>
                    <a:pt x="142" y="10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73" name="TextBox 133"/>
          <p:cNvSpPr txBox="1">
            <a:spLocks noChangeArrowheads="1"/>
          </p:cNvSpPr>
          <p:nvPr/>
        </p:nvSpPr>
        <p:spPr bwMode="auto">
          <a:xfrm>
            <a:off x="6172200" y="3304059"/>
            <a:ext cx="2052638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>
                <a:solidFill>
                  <a:srgbClr val="7F7F7F"/>
                </a:solidFill>
              </a:rPr>
              <a:t>Budget Support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>
                <a:solidFill>
                  <a:srgbClr val="7F7F7F"/>
                </a:solidFill>
              </a:rPr>
              <a:t>, Procurement, CfP  and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>
                <a:solidFill>
                  <a:srgbClr val="7F7F7F"/>
                </a:solidFill>
              </a:rPr>
              <a:t>Contracts (direct/indirect)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>
                <a:solidFill>
                  <a:srgbClr val="7F7F7F"/>
                </a:solidFill>
              </a:rPr>
              <a:t>PAGODA, PE, Union TF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>
                <a:solidFill>
                  <a:srgbClr val="7F7F7F"/>
                </a:solidFill>
              </a:rPr>
              <a:t>Blending, CBC, Twinning, Taiex</a:t>
            </a:r>
          </a:p>
        </p:txBody>
      </p:sp>
      <p:sp>
        <p:nvSpPr>
          <p:cNvPr id="174" name="Freeform 242"/>
          <p:cNvSpPr>
            <a:spLocks noChangeAspect="1" noEditPoints="1"/>
          </p:cNvSpPr>
          <p:nvPr/>
        </p:nvSpPr>
        <p:spPr bwMode="gray">
          <a:xfrm>
            <a:off x="7754938" y="1816572"/>
            <a:ext cx="296862" cy="309562"/>
          </a:xfrm>
          <a:custGeom>
            <a:avLst/>
            <a:gdLst>
              <a:gd name="T0" fmla="*/ 2147483647 w 1448"/>
              <a:gd name="T1" fmla="*/ 2147483647 h 1479"/>
              <a:gd name="T2" fmla="*/ 2147483647 w 1448"/>
              <a:gd name="T3" fmla="*/ 2147483647 h 1479"/>
              <a:gd name="T4" fmla="*/ 2147483647 w 1448"/>
              <a:gd name="T5" fmla="*/ 2147483647 h 1479"/>
              <a:gd name="T6" fmla="*/ 2147483647 w 1448"/>
              <a:gd name="T7" fmla="*/ 2147483647 h 1479"/>
              <a:gd name="T8" fmla="*/ 2147483647 w 1448"/>
              <a:gd name="T9" fmla="*/ 2147483647 h 1479"/>
              <a:gd name="T10" fmla="*/ 2147483647 w 1448"/>
              <a:gd name="T11" fmla="*/ 2147483647 h 1479"/>
              <a:gd name="T12" fmla="*/ 2147483647 w 1448"/>
              <a:gd name="T13" fmla="*/ 2147483647 h 1479"/>
              <a:gd name="T14" fmla="*/ 2147483647 w 1448"/>
              <a:gd name="T15" fmla="*/ 2147483647 h 1479"/>
              <a:gd name="T16" fmla="*/ 2147483647 w 1448"/>
              <a:gd name="T17" fmla="*/ 2147483647 h 1479"/>
              <a:gd name="T18" fmla="*/ 2147483647 w 1448"/>
              <a:gd name="T19" fmla="*/ 2147483647 h 1479"/>
              <a:gd name="T20" fmla="*/ 2147483647 w 1448"/>
              <a:gd name="T21" fmla="*/ 2147483647 h 1479"/>
              <a:gd name="T22" fmla="*/ 2147483647 w 1448"/>
              <a:gd name="T23" fmla="*/ 2147483647 h 1479"/>
              <a:gd name="T24" fmla="*/ 2147483647 w 1448"/>
              <a:gd name="T25" fmla="*/ 2147483647 h 1479"/>
              <a:gd name="T26" fmla="*/ 2147483647 w 1448"/>
              <a:gd name="T27" fmla="*/ 2147483647 h 1479"/>
              <a:gd name="T28" fmla="*/ 2147483647 w 1448"/>
              <a:gd name="T29" fmla="*/ 2147483647 h 1479"/>
              <a:gd name="T30" fmla="*/ 2147483647 w 1448"/>
              <a:gd name="T31" fmla="*/ 2147483647 h 1479"/>
              <a:gd name="T32" fmla="*/ 2147483647 w 1448"/>
              <a:gd name="T33" fmla="*/ 2147483647 h 1479"/>
              <a:gd name="T34" fmla="*/ 2147483647 w 1448"/>
              <a:gd name="T35" fmla="*/ 2147483647 h 1479"/>
              <a:gd name="T36" fmla="*/ 2147483647 w 1448"/>
              <a:gd name="T37" fmla="*/ 2147483647 h 1479"/>
              <a:gd name="T38" fmla="*/ 2147483647 w 1448"/>
              <a:gd name="T39" fmla="*/ 2147483647 h 1479"/>
              <a:gd name="T40" fmla="*/ 2147483647 w 1448"/>
              <a:gd name="T41" fmla="*/ 2147483647 h 1479"/>
              <a:gd name="T42" fmla="*/ 2147483647 w 1448"/>
              <a:gd name="T43" fmla="*/ 2147483647 h 1479"/>
              <a:gd name="T44" fmla="*/ 2147483647 w 1448"/>
              <a:gd name="T45" fmla="*/ 2147483647 h 1479"/>
              <a:gd name="T46" fmla="*/ 2147483647 w 1448"/>
              <a:gd name="T47" fmla="*/ 2147483647 h 1479"/>
              <a:gd name="T48" fmla="*/ 2147483647 w 1448"/>
              <a:gd name="T49" fmla="*/ 2147483647 h 1479"/>
              <a:gd name="T50" fmla="*/ 2147483647 w 1448"/>
              <a:gd name="T51" fmla="*/ 2147483647 h 1479"/>
              <a:gd name="T52" fmla="*/ 2147483647 w 1448"/>
              <a:gd name="T53" fmla="*/ 2147483647 h 1479"/>
              <a:gd name="T54" fmla="*/ 2147483647 w 1448"/>
              <a:gd name="T55" fmla="*/ 2147483647 h 1479"/>
              <a:gd name="T56" fmla="*/ 2147483647 w 1448"/>
              <a:gd name="T57" fmla="*/ 2147483647 h 1479"/>
              <a:gd name="T58" fmla="*/ 2147483647 w 1448"/>
              <a:gd name="T59" fmla="*/ 2147483647 h 1479"/>
              <a:gd name="T60" fmla="*/ 2147483647 w 1448"/>
              <a:gd name="T61" fmla="*/ 2147483647 h 1479"/>
              <a:gd name="T62" fmla="*/ 2147483647 w 1448"/>
              <a:gd name="T63" fmla="*/ 2147483647 h 1479"/>
              <a:gd name="T64" fmla="*/ 2147483647 w 1448"/>
              <a:gd name="T65" fmla="*/ 2147483647 h 1479"/>
              <a:gd name="T66" fmla="*/ 2147483647 w 1448"/>
              <a:gd name="T67" fmla="*/ 2147483647 h 1479"/>
              <a:gd name="T68" fmla="*/ 2147483647 w 1448"/>
              <a:gd name="T69" fmla="*/ 2147483647 h 1479"/>
              <a:gd name="T70" fmla="*/ 2147483647 w 1448"/>
              <a:gd name="T71" fmla="*/ 2147483647 h 1479"/>
              <a:gd name="T72" fmla="*/ 2147483647 w 1448"/>
              <a:gd name="T73" fmla="*/ 2147483647 h 1479"/>
              <a:gd name="T74" fmla="*/ 2147483647 w 1448"/>
              <a:gd name="T75" fmla="*/ 2147483647 h 1479"/>
              <a:gd name="T76" fmla="*/ 2147483647 w 1448"/>
              <a:gd name="T77" fmla="*/ 2147483647 h 1479"/>
              <a:gd name="T78" fmla="*/ 2147483647 w 1448"/>
              <a:gd name="T79" fmla="*/ 2147483647 h 1479"/>
              <a:gd name="T80" fmla="*/ 2147483647 w 1448"/>
              <a:gd name="T81" fmla="*/ 2147483647 h 1479"/>
              <a:gd name="T82" fmla="*/ 2147483647 w 1448"/>
              <a:gd name="T83" fmla="*/ 2147483647 h 1479"/>
              <a:gd name="T84" fmla="*/ 2147483647 w 1448"/>
              <a:gd name="T85" fmla="*/ 2147483647 h 1479"/>
              <a:gd name="T86" fmla="*/ 2147483647 w 1448"/>
              <a:gd name="T87" fmla="*/ 2147483647 h 1479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448"/>
              <a:gd name="T133" fmla="*/ 0 h 1479"/>
              <a:gd name="T134" fmla="*/ 1448 w 1448"/>
              <a:gd name="T135" fmla="*/ 1479 h 1479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448" h="1479">
                <a:moveTo>
                  <a:pt x="1429" y="483"/>
                </a:moveTo>
                <a:lnTo>
                  <a:pt x="1429" y="483"/>
                </a:lnTo>
                <a:cubicBezTo>
                  <a:pt x="1410" y="450"/>
                  <a:pt x="1368" y="438"/>
                  <a:pt x="1334" y="457"/>
                </a:cubicBezTo>
                <a:lnTo>
                  <a:pt x="1200" y="532"/>
                </a:lnTo>
                <a:cubicBezTo>
                  <a:pt x="1167" y="551"/>
                  <a:pt x="1155" y="593"/>
                  <a:pt x="1174" y="626"/>
                </a:cubicBezTo>
                <a:cubicBezTo>
                  <a:pt x="1186" y="649"/>
                  <a:pt x="1210" y="662"/>
                  <a:pt x="1234" y="662"/>
                </a:cubicBezTo>
                <a:cubicBezTo>
                  <a:pt x="1246" y="662"/>
                  <a:pt x="1257" y="659"/>
                  <a:pt x="1268" y="653"/>
                </a:cubicBezTo>
                <a:lnTo>
                  <a:pt x="1402" y="578"/>
                </a:lnTo>
                <a:cubicBezTo>
                  <a:pt x="1436" y="559"/>
                  <a:pt x="1448" y="517"/>
                  <a:pt x="1429" y="483"/>
                </a:cubicBezTo>
                <a:close/>
                <a:moveTo>
                  <a:pt x="821" y="274"/>
                </a:moveTo>
                <a:lnTo>
                  <a:pt x="821" y="274"/>
                </a:lnTo>
                <a:cubicBezTo>
                  <a:pt x="832" y="280"/>
                  <a:pt x="844" y="283"/>
                  <a:pt x="855" y="283"/>
                </a:cubicBezTo>
                <a:cubicBezTo>
                  <a:pt x="880" y="283"/>
                  <a:pt x="903" y="270"/>
                  <a:pt x="916" y="247"/>
                </a:cubicBezTo>
                <a:lnTo>
                  <a:pt x="991" y="113"/>
                </a:lnTo>
                <a:cubicBezTo>
                  <a:pt x="1010" y="80"/>
                  <a:pt x="998" y="38"/>
                  <a:pt x="964" y="19"/>
                </a:cubicBezTo>
                <a:cubicBezTo>
                  <a:pt x="931" y="0"/>
                  <a:pt x="889" y="12"/>
                  <a:pt x="870" y="46"/>
                </a:cubicBezTo>
                <a:lnTo>
                  <a:pt x="795" y="179"/>
                </a:lnTo>
                <a:cubicBezTo>
                  <a:pt x="776" y="213"/>
                  <a:pt x="788" y="255"/>
                  <a:pt x="821" y="274"/>
                </a:cubicBezTo>
                <a:close/>
                <a:moveTo>
                  <a:pt x="1071" y="446"/>
                </a:moveTo>
                <a:lnTo>
                  <a:pt x="1071" y="446"/>
                </a:lnTo>
                <a:cubicBezTo>
                  <a:pt x="1089" y="446"/>
                  <a:pt x="1107" y="439"/>
                  <a:pt x="1120" y="425"/>
                </a:cubicBezTo>
                <a:lnTo>
                  <a:pt x="1253" y="293"/>
                </a:lnTo>
                <a:cubicBezTo>
                  <a:pt x="1280" y="266"/>
                  <a:pt x="1280" y="222"/>
                  <a:pt x="1253" y="195"/>
                </a:cubicBezTo>
                <a:cubicBezTo>
                  <a:pt x="1226" y="168"/>
                  <a:pt x="1182" y="168"/>
                  <a:pt x="1155" y="195"/>
                </a:cubicBezTo>
                <a:lnTo>
                  <a:pt x="1022" y="327"/>
                </a:lnTo>
                <a:cubicBezTo>
                  <a:pt x="995" y="354"/>
                  <a:pt x="995" y="398"/>
                  <a:pt x="1022" y="425"/>
                </a:cubicBezTo>
                <a:cubicBezTo>
                  <a:pt x="1036" y="439"/>
                  <a:pt x="1054" y="446"/>
                  <a:pt x="1071" y="446"/>
                </a:cubicBezTo>
                <a:close/>
                <a:moveTo>
                  <a:pt x="1061" y="993"/>
                </a:moveTo>
                <a:lnTo>
                  <a:pt x="1061" y="993"/>
                </a:lnTo>
                <a:cubicBezTo>
                  <a:pt x="1038" y="1016"/>
                  <a:pt x="860" y="961"/>
                  <a:pt x="688" y="790"/>
                </a:cubicBezTo>
                <a:cubicBezTo>
                  <a:pt x="517" y="618"/>
                  <a:pt x="462" y="440"/>
                  <a:pt x="485" y="417"/>
                </a:cubicBezTo>
                <a:cubicBezTo>
                  <a:pt x="508" y="394"/>
                  <a:pt x="686" y="449"/>
                  <a:pt x="858" y="621"/>
                </a:cubicBezTo>
                <a:cubicBezTo>
                  <a:pt x="1029" y="792"/>
                  <a:pt x="1084" y="970"/>
                  <a:pt x="1061" y="993"/>
                </a:cubicBezTo>
                <a:close/>
                <a:moveTo>
                  <a:pt x="418" y="327"/>
                </a:moveTo>
                <a:lnTo>
                  <a:pt x="418" y="327"/>
                </a:lnTo>
                <a:cubicBezTo>
                  <a:pt x="340" y="405"/>
                  <a:pt x="0" y="891"/>
                  <a:pt x="293" y="1185"/>
                </a:cubicBezTo>
                <a:cubicBezTo>
                  <a:pt x="588" y="1479"/>
                  <a:pt x="1073" y="1139"/>
                  <a:pt x="1151" y="1061"/>
                </a:cubicBezTo>
                <a:cubicBezTo>
                  <a:pt x="1229" y="983"/>
                  <a:pt x="1128" y="756"/>
                  <a:pt x="925" y="553"/>
                </a:cubicBezTo>
                <a:cubicBezTo>
                  <a:pt x="723" y="350"/>
                  <a:pt x="496" y="249"/>
                  <a:pt x="418" y="327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175" name="Group 139"/>
          <p:cNvGrpSpPr>
            <a:grpSpLocks/>
          </p:cNvGrpSpPr>
          <p:nvPr/>
        </p:nvGrpSpPr>
        <p:grpSpPr bwMode="auto">
          <a:xfrm>
            <a:off x="5030788" y="3531072"/>
            <a:ext cx="679450" cy="361950"/>
            <a:chOff x="1483664" y="1421916"/>
            <a:chExt cx="903523" cy="559284"/>
          </a:xfrm>
        </p:grpSpPr>
        <p:grpSp>
          <p:nvGrpSpPr>
            <p:cNvPr id="176" name="Group 140"/>
            <p:cNvGrpSpPr>
              <a:grpSpLocks/>
            </p:cNvGrpSpPr>
            <p:nvPr/>
          </p:nvGrpSpPr>
          <p:grpSpPr bwMode="auto">
            <a:xfrm>
              <a:off x="1483664" y="1421916"/>
              <a:ext cx="585355" cy="402721"/>
              <a:chOff x="1929245" y="1295400"/>
              <a:chExt cx="585355" cy="402721"/>
            </a:xfrm>
          </p:grpSpPr>
          <p:sp>
            <p:nvSpPr>
              <p:cNvPr id="181" name="Rectangle 180"/>
              <p:cNvSpPr/>
              <p:nvPr/>
            </p:nvSpPr>
            <p:spPr>
              <a:xfrm>
                <a:off x="2058018" y="1295400"/>
                <a:ext cx="455984" cy="25020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1992576" y="1371442"/>
                <a:ext cx="458094" cy="25020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>
              <a:xfrm>
                <a:off x="1929245" y="1447486"/>
                <a:ext cx="455984" cy="250206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99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Freeform 25"/>
              <p:cNvSpPr>
                <a:spLocks noChangeAspect="1" noEditPoints="1"/>
              </p:cNvSpPr>
              <p:nvPr/>
            </p:nvSpPr>
            <p:spPr bwMode="gray">
              <a:xfrm rot="-120000">
                <a:off x="2063740" y="1474523"/>
                <a:ext cx="188210" cy="196874"/>
              </a:xfrm>
              <a:custGeom>
                <a:avLst/>
                <a:gdLst>
                  <a:gd name="T0" fmla="*/ 2147483647 w 190"/>
                  <a:gd name="T1" fmla="*/ 0 h 189"/>
                  <a:gd name="T2" fmla="*/ 2147483647 w 190"/>
                  <a:gd name="T3" fmla="*/ 2147483647 h 189"/>
                  <a:gd name="T4" fmla="*/ 2147483647 w 190"/>
                  <a:gd name="T5" fmla="*/ 2147483647 h 189"/>
                  <a:gd name="T6" fmla="*/ 0 w 190"/>
                  <a:gd name="T7" fmla="*/ 2147483647 h 189"/>
                  <a:gd name="T8" fmla="*/ 2147483647 w 190"/>
                  <a:gd name="T9" fmla="*/ 0 h 189"/>
                  <a:gd name="T10" fmla="*/ 2147483647 w 190"/>
                  <a:gd name="T11" fmla="*/ 2147483647 h 189"/>
                  <a:gd name="T12" fmla="*/ 2147483647 w 190"/>
                  <a:gd name="T13" fmla="*/ 2147483647 h 189"/>
                  <a:gd name="T14" fmla="*/ 2147483647 w 190"/>
                  <a:gd name="T15" fmla="*/ 2147483647 h 189"/>
                  <a:gd name="T16" fmla="*/ 2147483647 w 190"/>
                  <a:gd name="T17" fmla="*/ 2147483647 h 189"/>
                  <a:gd name="T18" fmla="*/ 2147483647 w 190"/>
                  <a:gd name="T19" fmla="*/ 2147483647 h 189"/>
                  <a:gd name="T20" fmla="*/ 2147483647 w 190"/>
                  <a:gd name="T21" fmla="*/ 2147483647 h 189"/>
                  <a:gd name="T22" fmla="*/ 2147483647 w 190"/>
                  <a:gd name="T23" fmla="*/ 2147483647 h 189"/>
                  <a:gd name="T24" fmla="*/ 2147483647 w 190"/>
                  <a:gd name="T25" fmla="*/ 2147483647 h 189"/>
                  <a:gd name="T26" fmla="*/ 2147483647 w 190"/>
                  <a:gd name="T27" fmla="*/ 2147483647 h 189"/>
                  <a:gd name="T28" fmla="*/ 2147483647 w 190"/>
                  <a:gd name="T29" fmla="*/ 2147483647 h 189"/>
                  <a:gd name="T30" fmla="*/ 2147483647 w 190"/>
                  <a:gd name="T31" fmla="*/ 2147483647 h 189"/>
                  <a:gd name="T32" fmla="*/ 2147483647 w 190"/>
                  <a:gd name="T33" fmla="*/ 2147483647 h 189"/>
                  <a:gd name="T34" fmla="*/ 2147483647 w 190"/>
                  <a:gd name="T35" fmla="*/ 2147483647 h 189"/>
                  <a:gd name="T36" fmla="*/ 2147483647 w 190"/>
                  <a:gd name="T37" fmla="*/ 2147483647 h 189"/>
                  <a:gd name="T38" fmla="*/ 2147483647 w 190"/>
                  <a:gd name="T39" fmla="*/ 2147483647 h 189"/>
                  <a:gd name="T40" fmla="*/ 2147483647 w 190"/>
                  <a:gd name="T41" fmla="*/ 2147483647 h 189"/>
                  <a:gd name="T42" fmla="*/ 2147483647 w 190"/>
                  <a:gd name="T43" fmla="*/ 2147483647 h 189"/>
                  <a:gd name="T44" fmla="*/ 2147483647 w 190"/>
                  <a:gd name="T45" fmla="*/ 2147483647 h 189"/>
                  <a:gd name="T46" fmla="*/ 2147483647 w 190"/>
                  <a:gd name="T47" fmla="*/ 2147483647 h 189"/>
                  <a:gd name="T48" fmla="*/ 2147483647 w 190"/>
                  <a:gd name="T49" fmla="*/ 2147483647 h 189"/>
                  <a:gd name="T50" fmla="*/ 2147483647 w 190"/>
                  <a:gd name="T51" fmla="*/ 2147483647 h 189"/>
                  <a:gd name="T52" fmla="*/ 2147483647 w 190"/>
                  <a:gd name="T53" fmla="*/ 2147483647 h 189"/>
                  <a:gd name="T54" fmla="*/ 2147483647 w 190"/>
                  <a:gd name="T55" fmla="*/ 2147483647 h 189"/>
                  <a:gd name="T56" fmla="*/ 2147483647 w 190"/>
                  <a:gd name="T57" fmla="*/ 2147483647 h 189"/>
                  <a:gd name="T58" fmla="*/ 2147483647 w 190"/>
                  <a:gd name="T59" fmla="*/ 2147483647 h 189"/>
                  <a:gd name="T60" fmla="*/ 2147483647 w 190"/>
                  <a:gd name="T61" fmla="*/ 2147483647 h 1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90"/>
                  <a:gd name="T94" fmla="*/ 0 h 189"/>
                  <a:gd name="T95" fmla="*/ 190 w 190"/>
                  <a:gd name="T96" fmla="*/ 189 h 18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90" h="189">
                    <a:moveTo>
                      <a:pt x="95" y="0"/>
                    </a:moveTo>
                    <a:cubicBezTo>
                      <a:pt x="147" y="0"/>
                      <a:pt x="190" y="42"/>
                      <a:pt x="190" y="95"/>
                    </a:cubicBezTo>
                    <a:cubicBezTo>
                      <a:pt x="190" y="147"/>
                      <a:pt x="147" y="189"/>
                      <a:pt x="95" y="189"/>
                    </a:cubicBezTo>
                    <a:cubicBezTo>
                      <a:pt x="43" y="189"/>
                      <a:pt x="0" y="147"/>
                      <a:pt x="0" y="95"/>
                    </a:cubicBezTo>
                    <a:cubicBezTo>
                      <a:pt x="0" y="42"/>
                      <a:pt x="43" y="0"/>
                      <a:pt x="95" y="0"/>
                    </a:cubicBezTo>
                    <a:close/>
                    <a:moveTo>
                      <a:pt x="95" y="13"/>
                    </a:moveTo>
                    <a:cubicBezTo>
                      <a:pt x="140" y="13"/>
                      <a:pt x="177" y="49"/>
                      <a:pt x="177" y="95"/>
                    </a:cubicBezTo>
                    <a:cubicBezTo>
                      <a:pt x="177" y="140"/>
                      <a:pt x="140" y="176"/>
                      <a:pt x="95" y="176"/>
                    </a:cubicBezTo>
                    <a:cubicBezTo>
                      <a:pt x="50" y="176"/>
                      <a:pt x="13" y="140"/>
                      <a:pt x="13" y="95"/>
                    </a:cubicBezTo>
                    <a:cubicBezTo>
                      <a:pt x="13" y="49"/>
                      <a:pt x="50" y="13"/>
                      <a:pt x="95" y="13"/>
                    </a:cubicBezTo>
                    <a:close/>
                    <a:moveTo>
                      <a:pt x="136" y="148"/>
                    </a:moveTo>
                    <a:cubicBezTo>
                      <a:pt x="132" y="132"/>
                      <a:pt x="132" y="132"/>
                      <a:pt x="132" y="132"/>
                    </a:cubicBezTo>
                    <a:cubicBezTo>
                      <a:pt x="111" y="140"/>
                      <a:pt x="84" y="137"/>
                      <a:pt x="75" y="114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2" y="96"/>
                      <a:pt x="72" y="93"/>
                      <a:pt x="72" y="90"/>
                    </a:cubicBezTo>
                    <a:cubicBezTo>
                      <a:pt x="123" y="90"/>
                      <a:pt x="123" y="90"/>
                      <a:pt x="123" y="90"/>
                    </a:cubicBezTo>
                    <a:cubicBezTo>
                      <a:pt x="127" y="76"/>
                      <a:pt x="127" y="76"/>
                      <a:pt x="127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85" y="52"/>
                      <a:pt x="111" y="49"/>
                      <a:pt x="132" y="57"/>
                    </a:cubicBezTo>
                    <a:cubicBezTo>
                      <a:pt x="133" y="52"/>
                      <a:pt x="135" y="46"/>
                      <a:pt x="136" y="41"/>
                    </a:cubicBezTo>
                    <a:cubicBezTo>
                      <a:pt x="103" y="24"/>
                      <a:pt x="58" y="33"/>
                      <a:pt x="48" y="76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6" y="93"/>
                      <a:pt x="46" y="96"/>
                      <a:pt x="46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48" y="114"/>
                      <a:pt x="48" y="114"/>
                      <a:pt x="48" y="114"/>
                    </a:cubicBezTo>
                    <a:cubicBezTo>
                      <a:pt x="58" y="157"/>
                      <a:pt x="104" y="165"/>
                      <a:pt x="136" y="148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77" name="Group 156"/>
            <p:cNvGrpSpPr>
              <a:grpSpLocks/>
            </p:cNvGrpSpPr>
            <p:nvPr/>
          </p:nvGrpSpPr>
          <p:grpSpPr bwMode="auto">
            <a:xfrm>
              <a:off x="1905000" y="1601177"/>
              <a:ext cx="482187" cy="380023"/>
              <a:chOff x="4846358" y="1518821"/>
              <a:chExt cx="482187" cy="380023"/>
            </a:xfrm>
          </p:grpSpPr>
          <p:sp>
            <p:nvSpPr>
              <p:cNvPr id="178" name="Freeform 146"/>
              <p:cNvSpPr>
                <a:spLocks noChangeAspect="1" noEditPoints="1"/>
              </p:cNvSpPr>
              <p:nvPr/>
            </p:nvSpPr>
            <p:spPr bwMode="gray">
              <a:xfrm>
                <a:off x="4846358" y="1518821"/>
                <a:ext cx="243178" cy="305816"/>
              </a:xfrm>
              <a:custGeom>
                <a:avLst/>
                <a:gdLst>
                  <a:gd name="T0" fmla="*/ 2147483647 w 972"/>
                  <a:gd name="T1" fmla="*/ 0 h 1222"/>
                  <a:gd name="T2" fmla="*/ 2147483647 w 972"/>
                  <a:gd name="T3" fmla="*/ 0 h 1222"/>
                  <a:gd name="T4" fmla="*/ 0 w 972"/>
                  <a:gd name="T5" fmla="*/ 2147483647 h 1222"/>
                  <a:gd name="T6" fmla="*/ 0 w 972"/>
                  <a:gd name="T7" fmla="*/ 2147483647 h 1222"/>
                  <a:gd name="T8" fmla="*/ 2147483647 w 972"/>
                  <a:gd name="T9" fmla="*/ 2147483647 h 1222"/>
                  <a:gd name="T10" fmla="*/ 2147483647 w 972"/>
                  <a:gd name="T11" fmla="*/ 2147483647 h 1222"/>
                  <a:gd name="T12" fmla="*/ 2147483647 w 972"/>
                  <a:gd name="T13" fmla="*/ 2147483647 h 1222"/>
                  <a:gd name="T14" fmla="*/ 2147483647 w 972"/>
                  <a:gd name="T15" fmla="*/ 0 h 1222"/>
                  <a:gd name="T16" fmla="*/ 2147483647 w 972"/>
                  <a:gd name="T17" fmla="*/ 0 h 1222"/>
                  <a:gd name="T18" fmla="*/ 2147483647 w 972"/>
                  <a:gd name="T19" fmla="*/ 2147483647 h 1222"/>
                  <a:gd name="T20" fmla="*/ 2147483647 w 972"/>
                  <a:gd name="T21" fmla="*/ 2147483647 h 1222"/>
                  <a:gd name="T22" fmla="*/ 2147483647 w 972"/>
                  <a:gd name="T23" fmla="*/ 2147483647 h 1222"/>
                  <a:gd name="T24" fmla="*/ 2147483647 w 972"/>
                  <a:gd name="T25" fmla="*/ 2147483647 h 1222"/>
                  <a:gd name="T26" fmla="*/ 0 w 972"/>
                  <a:gd name="T27" fmla="*/ 2147483647 h 1222"/>
                  <a:gd name="T28" fmla="*/ 0 w 972"/>
                  <a:gd name="T29" fmla="*/ 2147483647 h 1222"/>
                  <a:gd name="T30" fmla="*/ 2147483647 w 972"/>
                  <a:gd name="T31" fmla="*/ 2147483647 h 1222"/>
                  <a:gd name="T32" fmla="*/ 2147483647 w 972"/>
                  <a:gd name="T33" fmla="*/ 2147483647 h 1222"/>
                  <a:gd name="T34" fmla="*/ 2147483647 w 972"/>
                  <a:gd name="T35" fmla="*/ 2147483647 h 1222"/>
                  <a:gd name="T36" fmla="*/ 2147483647 w 972"/>
                  <a:gd name="T37" fmla="*/ 2147483647 h 1222"/>
                  <a:gd name="T38" fmla="*/ 2147483647 w 972"/>
                  <a:gd name="T39" fmla="*/ 2147483647 h 1222"/>
                  <a:gd name="T40" fmla="*/ 2147483647 w 972"/>
                  <a:gd name="T41" fmla="*/ 2147483647 h 1222"/>
                  <a:gd name="T42" fmla="*/ 2147483647 w 972"/>
                  <a:gd name="T43" fmla="*/ 2147483647 h 1222"/>
                  <a:gd name="T44" fmla="*/ 2147483647 w 972"/>
                  <a:gd name="T45" fmla="*/ 2147483647 h 1222"/>
                  <a:gd name="T46" fmla="*/ 2147483647 w 972"/>
                  <a:gd name="T47" fmla="*/ 2147483647 h 1222"/>
                  <a:gd name="T48" fmla="*/ 0 w 972"/>
                  <a:gd name="T49" fmla="*/ 2147483647 h 1222"/>
                  <a:gd name="T50" fmla="*/ 0 w 972"/>
                  <a:gd name="T51" fmla="*/ 2147483647 h 1222"/>
                  <a:gd name="T52" fmla="*/ 2147483647 w 972"/>
                  <a:gd name="T53" fmla="*/ 2147483647 h 1222"/>
                  <a:gd name="T54" fmla="*/ 2147483647 w 972"/>
                  <a:gd name="T55" fmla="*/ 2147483647 h 1222"/>
                  <a:gd name="T56" fmla="*/ 2147483647 w 972"/>
                  <a:gd name="T57" fmla="*/ 2147483647 h 1222"/>
                  <a:gd name="T58" fmla="*/ 2147483647 w 972"/>
                  <a:gd name="T59" fmla="*/ 2147483647 h 1222"/>
                  <a:gd name="T60" fmla="*/ 2147483647 w 972"/>
                  <a:gd name="T61" fmla="*/ 2147483647 h 122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972"/>
                  <a:gd name="T94" fmla="*/ 0 h 1222"/>
                  <a:gd name="T95" fmla="*/ 972 w 972"/>
                  <a:gd name="T96" fmla="*/ 1222 h 122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972" h="1222">
                    <a:moveTo>
                      <a:pt x="486" y="0"/>
                    </a:moveTo>
                    <a:lnTo>
                      <a:pt x="486" y="0"/>
                    </a:lnTo>
                    <a:cubicBezTo>
                      <a:pt x="217" y="0"/>
                      <a:pt x="0" y="82"/>
                      <a:pt x="0" y="183"/>
                    </a:cubicBezTo>
                    <a:lnTo>
                      <a:pt x="0" y="270"/>
                    </a:lnTo>
                    <a:cubicBezTo>
                      <a:pt x="0" y="377"/>
                      <a:pt x="217" y="464"/>
                      <a:pt x="486" y="464"/>
                    </a:cubicBezTo>
                    <a:cubicBezTo>
                      <a:pt x="754" y="464"/>
                      <a:pt x="972" y="377"/>
                      <a:pt x="972" y="270"/>
                    </a:cubicBezTo>
                    <a:lnTo>
                      <a:pt x="972" y="183"/>
                    </a:lnTo>
                    <a:cubicBezTo>
                      <a:pt x="972" y="82"/>
                      <a:pt x="754" y="0"/>
                      <a:pt x="486" y="0"/>
                    </a:cubicBezTo>
                    <a:close/>
                    <a:moveTo>
                      <a:pt x="954" y="453"/>
                    </a:moveTo>
                    <a:lnTo>
                      <a:pt x="954" y="453"/>
                    </a:lnTo>
                    <a:cubicBezTo>
                      <a:pt x="896" y="537"/>
                      <a:pt x="708" y="598"/>
                      <a:pt x="486" y="598"/>
                    </a:cubicBezTo>
                    <a:cubicBezTo>
                      <a:pt x="263" y="598"/>
                      <a:pt x="76" y="537"/>
                      <a:pt x="18" y="453"/>
                    </a:cubicBezTo>
                    <a:cubicBezTo>
                      <a:pt x="6" y="436"/>
                      <a:pt x="0" y="445"/>
                      <a:pt x="0" y="453"/>
                    </a:cubicBezTo>
                    <a:cubicBezTo>
                      <a:pt x="0" y="461"/>
                      <a:pt x="0" y="616"/>
                      <a:pt x="0" y="616"/>
                    </a:cubicBezTo>
                    <a:cubicBezTo>
                      <a:pt x="0" y="739"/>
                      <a:pt x="217" y="838"/>
                      <a:pt x="486" y="838"/>
                    </a:cubicBezTo>
                    <a:cubicBezTo>
                      <a:pt x="754" y="838"/>
                      <a:pt x="972" y="739"/>
                      <a:pt x="972" y="616"/>
                    </a:cubicBezTo>
                    <a:cubicBezTo>
                      <a:pt x="972" y="616"/>
                      <a:pt x="972" y="461"/>
                      <a:pt x="972" y="453"/>
                    </a:cubicBezTo>
                    <a:cubicBezTo>
                      <a:pt x="972" y="445"/>
                      <a:pt x="966" y="436"/>
                      <a:pt x="954" y="453"/>
                    </a:cubicBezTo>
                    <a:close/>
                    <a:moveTo>
                      <a:pt x="953" y="808"/>
                    </a:moveTo>
                    <a:lnTo>
                      <a:pt x="953" y="808"/>
                    </a:lnTo>
                    <a:cubicBezTo>
                      <a:pt x="894" y="903"/>
                      <a:pt x="708" y="972"/>
                      <a:pt x="486" y="972"/>
                    </a:cubicBezTo>
                    <a:cubicBezTo>
                      <a:pt x="264" y="972"/>
                      <a:pt x="77" y="903"/>
                      <a:pt x="19" y="808"/>
                    </a:cubicBezTo>
                    <a:cubicBezTo>
                      <a:pt x="6" y="788"/>
                      <a:pt x="0" y="799"/>
                      <a:pt x="0" y="809"/>
                    </a:cubicBezTo>
                    <a:cubicBezTo>
                      <a:pt x="0" y="819"/>
                      <a:pt x="0" y="948"/>
                      <a:pt x="0" y="948"/>
                    </a:cubicBezTo>
                    <a:cubicBezTo>
                      <a:pt x="0" y="1082"/>
                      <a:pt x="217" y="1222"/>
                      <a:pt x="486" y="1222"/>
                    </a:cubicBezTo>
                    <a:cubicBezTo>
                      <a:pt x="754" y="1222"/>
                      <a:pt x="972" y="1082"/>
                      <a:pt x="972" y="948"/>
                    </a:cubicBezTo>
                    <a:cubicBezTo>
                      <a:pt x="972" y="948"/>
                      <a:pt x="972" y="819"/>
                      <a:pt x="972" y="809"/>
                    </a:cubicBezTo>
                    <a:cubicBezTo>
                      <a:pt x="972" y="799"/>
                      <a:pt x="965" y="788"/>
                      <a:pt x="953" y="808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" name="Oval 178"/>
              <p:cNvSpPr/>
              <p:nvPr/>
            </p:nvSpPr>
            <p:spPr>
              <a:xfrm>
                <a:off x="5001334" y="1606936"/>
                <a:ext cx="272324" cy="27473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600" dirty="0" err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80" name="Freeform 25"/>
              <p:cNvSpPr>
                <a:spLocks noChangeAspect="1" noEditPoints="1"/>
              </p:cNvSpPr>
              <p:nvPr/>
            </p:nvSpPr>
            <p:spPr bwMode="gray">
              <a:xfrm>
                <a:off x="5035375" y="1606979"/>
                <a:ext cx="293170" cy="291865"/>
              </a:xfrm>
              <a:custGeom>
                <a:avLst/>
                <a:gdLst>
                  <a:gd name="T0" fmla="*/ 2147483647 w 190"/>
                  <a:gd name="T1" fmla="*/ 0 h 189"/>
                  <a:gd name="T2" fmla="*/ 2147483647 w 190"/>
                  <a:gd name="T3" fmla="*/ 2147483647 h 189"/>
                  <a:gd name="T4" fmla="*/ 2147483647 w 190"/>
                  <a:gd name="T5" fmla="*/ 2147483647 h 189"/>
                  <a:gd name="T6" fmla="*/ 0 w 190"/>
                  <a:gd name="T7" fmla="*/ 2147483647 h 189"/>
                  <a:gd name="T8" fmla="*/ 2147483647 w 190"/>
                  <a:gd name="T9" fmla="*/ 0 h 189"/>
                  <a:gd name="T10" fmla="*/ 2147483647 w 190"/>
                  <a:gd name="T11" fmla="*/ 2147483647 h 189"/>
                  <a:gd name="T12" fmla="*/ 2147483647 w 190"/>
                  <a:gd name="T13" fmla="*/ 2147483647 h 189"/>
                  <a:gd name="T14" fmla="*/ 2147483647 w 190"/>
                  <a:gd name="T15" fmla="*/ 2147483647 h 189"/>
                  <a:gd name="T16" fmla="*/ 2147483647 w 190"/>
                  <a:gd name="T17" fmla="*/ 2147483647 h 189"/>
                  <a:gd name="T18" fmla="*/ 2147483647 w 190"/>
                  <a:gd name="T19" fmla="*/ 2147483647 h 189"/>
                  <a:gd name="T20" fmla="*/ 2147483647 w 190"/>
                  <a:gd name="T21" fmla="*/ 2147483647 h 189"/>
                  <a:gd name="T22" fmla="*/ 2147483647 w 190"/>
                  <a:gd name="T23" fmla="*/ 2147483647 h 189"/>
                  <a:gd name="T24" fmla="*/ 2147483647 w 190"/>
                  <a:gd name="T25" fmla="*/ 2147483647 h 189"/>
                  <a:gd name="T26" fmla="*/ 2147483647 w 190"/>
                  <a:gd name="T27" fmla="*/ 2147483647 h 189"/>
                  <a:gd name="T28" fmla="*/ 2147483647 w 190"/>
                  <a:gd name="T29" fmla="*/ 2147483647 h 189"/>
                  <a:gd name="T30" fmla="*/ 2147483647 w 190"/>
                  <a:gd name="T31" fmla="*/ 2147483647 h 189"/>
                  <a:gd name="T32" fmla="*/ 2147483647 w 190"/>
                  <a:gd name="T33" fmla="*/ 2147483647 h 189"/>
                  <a:gd name="T34" fmla="*/ 2147483647 w 190"/>
                  <a:gd name="T35" fmla="*/ 2147483647 h 189"/>
                  <a:gd name="T36" fmla="*/ 2147483647 w 190"/>
                  <a:gd name="T37" fmla="*/ 2147483647 h 189"/>
                  <a:gd name="T38" fmla="*/ 2147483647 w 190"/>
                  <a:gd name="T39" fmla="*/ 2147483647 h 189"/>
                  <a:gd name="T40" fmla="*/ 2147483647 w 190"/>
                  <a:gd name="T41" fmla="*/ 2147483647 h 189"/>
                  <a:gd name="T42" fmla="*/ 2147483647 w 190"/>
                  <a:gd name="T43" fmla="*/ 2147483647 h 189"/>
                  <a:gd name="T44" fmla="*/ 2147483647 w 190"/>
                  <a:gd name="T45" fmla="*/ 2147483647 h 189"/>
                  <a:gd name="T46" fmla="*/ 2147483647 w 190"/>
                  <a:gd name="T47" fmla="*/ 2147483647 h 189"/>
                  <a:gd name="T48" fmla="*/ 2147483647 w 190"/>
                  <a:gd name="T49" fmla="*/ 2147483647 h 189"/>
                  <a:gd name="T50" fmla="*/ 2147483647 w 190"/>
                  <a:gd name="T51" fmla="*/ 2147483647 h 189"/>
                  <a:gd name="T52" fmla="*/ 2147483647 w 190"/>
                  <a:gd name="T53" fmla="*/ 2147483647 h 189"/>
                  <a:gd name="T54" fmla="*/ 2147483647 w 190"/>
                  <a:gd name="T55" fmla="*/ 2147483647 h 189"/>
                  <a:gd name="T56" fmla="*/ 2147483647 w 190"/>
                  <a:gd name="T57" fmla="*/ 2147483647 h 189"/>
                  <a:gd name="T58" fmla="*/ 2147483647 w 190"/>
                  <a:gd name="T59" fmla="*/ 2147483647 h 189"/>
                  <a:gd name="T60" fmla="*/ 2147483647 w 190"/>
                  <a:gd name="T61" fmla="*/ 2147483647 h 189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90"/>
                  <a:gd name="T94" fmla="*/ 0 h 189"/>
                  <a:gd name="T95" fmla="*/ 190 w 190"/>
                  <a:gd name="T96" fmla="*/ 189 h 189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90" h="189">
                    <a:moveTo>
                      <a:pt x="95" y="0"/>
                    </a:moveTo>
                    <a:cubicBezTo>
                      <a:pt x="147" y="0"/>
                      <a:pt x="190" y="42"/>
                      <a:pt x="190" y="95"/>
                    </a:cubicBezTo>
                    <a:cubicBezTo>
                      <a:pt x="190" y="147"/>
                      <a:pt x="147" y="189"/>
                      <a:pt x="95" y="189"/>
                    </a:cubicBezTo>
                    <a:cubicBezTo>
                      <a:pt x="43" y="189"/>
                      <a:pt x="0" y="147"/>
                      <a:pt x="0" y="95"/>
                    </a:cubicBezTo>
                    <a:cubicBezTo>
                      <a:pt x="0" y="42"/>
                      <a:pt x="43" y="0"/>
                      <a:pt x="95" y="0"/>
                    </a:cubicBezTo>
                    <a:close/>
                    <a:moveTo>
                      <a:pt x="95" y="13"/>
                    </a:moveTo>
                    <a:cubicBezTo>
                      <a:pt x="140" y="13"/>
                      <a:pt x="177" y="49"/>
                      <a:pt x="177" y="95"/>
                    </a:cubicBezTo>
                    <a:cubicBezTo>
                      <a:pt x="177" y="140"/>
                      <a:pt x="140" y="176"/>
                      <a:pt x="95" y="176"/>
                    </a:cubicBezTo>
                    <a:cubicBezTo>
                      <a:pt x="50" y="176"/>
                      <a:pt x="13" y="140"/>
                      <a:pt x="13" y="95"/>
                    </a:cubicBezTo>
                    <a:cubicBezTo>
                      <a:pt x="13" y="49"/>
                      <a:pt x="50" y="13"/>
                      <a:pt x="95" y="13"/>
                    </a:cubicBezTo>
                    <a:close/>
                    <a:moveTo>
                      <a:pt x="136" y="148"/>
                    </a:moveTo>
                    <a:cubicBezTo>
                      <a:pt x="132" y="132"/>
                      <a:pt x="132" y="132"/>
                      <a:pt x="132" y="132"/>
                    </a:cubicBezTo>
                    <a:cubicBezTo>
                      <a:pt x="111" y="140"/>
                      <a:pt x="84" y="137"/>
                      <a:pt x="75" y="114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20" y="99"/>
                      <a:pt x="120" y="99"/>
                      <a:pt x="120" y="99"/>
                    </a:cubicBezTo>
                    <a:cubicBezTo>
                      <a:pt x="72" y="99"/>
                      <a:pt x="72" y="99"/>
                      <a:pt x="72" y="99"/>
                    </a:cubicBezTo>
                    <a:cubicBezTo>
                      <a:pt x="72" y="96"/>
                      <a:pt x="72" y="93"/>
                      <a:pt x="72" y="90"/>
                    </a:cubicBezTo>
                    <a:cubicBezTo>
                      <a:pt x="123" y="90"/>
                      <a:pt x="123" y="90"/>
                      <a:pt x="123" y="90"/>
                    </a:cubicBezTo>
                    <a:cubicBezTo>
                      <a:pt x="127" y="76"/>
                      <a:pt x="127" y="76"/>
                      <a:pt x="127" y="76"/>
                    </a:cubicBezTo>
                    <a:cubicBezTo>
                      <a:pt x="75" y="76"/>
                      <a:pt x="75" y="76"/>
                      <a:pt x="75" y="76"/>
                    </a:cubicBezTo>
                    <a:cubicBezTo>
                      <a:pt x="85" y="52"/>
                      <a:pt x="111" y="49"/>
                      <a:pt x="132" y="57"/>
                    </a:cubicBezTo>
                    <a:cubicBezTo>
                      <a:pt x="133" y="52"/>
                      <a:pt x="135" y="46"/>
                      <a:pt x="136" y="41"/>
                    </a:cubicBezTo>
                    <a:cubicBezTo>
                      <a:pt x="103" y="24"/>
                      <a:pt x="58" y="33"/>
                      <a:pt x="48" y="76"/>
                    </a:cubicBezTo>
                    <a:cubicBezTo>
                      <a:pt x="31" y="76"/>
                      <a:pt x="31" y="76"/>
                      <a:pt x="31" y="76"/>
                    </a:cubicBezTo>
                    <a:cubicBezTo>
                      <a:pt x="31" y="90"/>
                      <a:pt x="31" y="90"/>
                      <a:pt x="31" y="90"/>
                    </a:cubicBezTo>
                    <a:cubicBezTo>
                      <a:pt x="46" y="90"/>
                      <a:pt x="46" y="90"/>
                      <a:pt x="46" y="90"/>
                    </a:cubicBezTo>
                    <a:cubicBezTo>
                      <a:pt x="46" y="93"/>
                      <a:pt x="46" y="96"/>
                      <a:pt x="46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31" y="114"/>
                      <a:pt x="31" y="114"/>
                      <a:pt x="31" y="114"/>
                    </a:cubicBezTo>
                    <a:cubicBezTo>
                      <a:pt x="48" y="114"/>
                      <a:pt x="48" y="114"/>
                      <a:pt x="48" y="114"/>
                    </a:cubicBezTo>
                    <a:cubicBezTo>
                      <a:pt x="58" y="157"/>
                      <a:pt x="104" y="165"/>
                      <a:pt x="136" y="148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85" name="Group 127"/>
          <p:cNvGrpSpPr>
            <a:grpSpLocks/>
          </p:cNvGrpSpPr>
          <p:nvPr/>
        </p:nvGrpSpPr>
        <p:grpSpPr bwMode="auto">
          <a:xfrm>
            <a:off x="6078538" y="5930553"/>
            <a:ext cx="703262" cy="395287"/>
            <a:chOff x="210594" y="2504499"/>
            <a:chExt cx="703807" cy="396000"/>
          </a:xfrm>
        </p:grpSpPr>
        <p:grpSp>
          <p:nvGrpSpPr>
            <p:cNvPr id="186" name="Group 128"/>
            <p:cNvGrpSpPr/>
            <p:nvPr/>
          </p:nvGrpSpPr>
          <p:grpSpPr bwMode="gray">
            <a:xfrm>
              <a:off x="457201" y="2513126"/>
              <a:ext cx="342554" cy="369050"/>
              <a:chOff x="6969126" y="1104900"/>
              <a:chExt cx="287338" cy="309563"/>
            </a:xfrm>
            <a:solidFill>
              <a:srgbClr val="FF9900"/>
            </a:solidFill>
          </p:grpSpPr>
          <p:sp>
            <p:nvSpPr>
              <p:cNvPr id="191" name="Freeform 47"/>
              <p:cNvSpPr>
                <a:spLocks noEditPoints="1"/>
              </p:cNvSpPr>
              <p:nvPr/>
            </p:nvSpPr>
            <p:spPr bwMode="gray">
              <a:xfrm>
                <a:off x="6969126" y="1104900"/>
                <a:ext cx="220663" cy="220662"/>
              </a:xfrm>
              <a:custGeom>
                <a:avLst/>
                <a:gdLst>
                  <a:gd name="T0" fmla="*/ 176 w 176"/>
                  <a:gd name="T1" fmla="*/ 99 h 176"/>
                  <a:gd name="T2" fmla="*/ 172 w 176"/>
                  <a:gd name="T3" fmla="*/ 73 h 176"/>
                  <a:gd name="T4" fmla="*/ 151 w 176"/>
                  <a:gd name="T5" fmla="*/ 70 h 176"/>
                  <a:gd name="T6" fmla="*/ 147 w 176"/>
                  <a:gd name="T7" fmla="*/ 50 h 176"/>
                  <a:gd name="T8" fmla="*/ 158 w 176"/>
                  <a:gd name="T9" fmla="*/ 33 h 176"/>
                  <a:gd name="T10" fmla="*/ 137 w 176"/>
                  <a:gd name="T11" fmla="*/ 18 h 176"/>
                  <a:gd name="T12" fmla="*/ 120 w 176"/>
                  <a:gd name="T13" fmla="*/ 31 h 176"/>
                  <a:gd name="T14" fmla="*/ 103 w 176"/>
                  <a:gd name="T15" fmla="*/ 20 h 176"/>
                  <a:gd name="T16" fmla="*/ 99 w 176"/>
                  <a:gd name="T17" fmla="*/ 0 h 176"/>
                  <a:gd name="T18" fmla="*/ 74 w 176"/>
                  <a:gd name="T19" fmla="*/ 4 h 176"/>
                  <a:gd name="T20" fmla="*/ 70 w 176"/>
                  <a:gd name="T21" fmla="*/ 25 h 176"/>
                  <a:gd name="T22" fmla="*/ 50 w 176"/>
                  <a:gd name="T23" fmla="*/ 30 h 176"/>
                  <a:gd name="T24" fmla="*/ 34 w 176"/>
                  <a:gd name="T25" fmla="*/ 18 h 176"/>
                  <a:gd name="T26" fmla="*/ 19 w 176"/>
                  <a:gd name="T27" fmla="*/ 39 h 176"/>
                  <a:gd name="T28" fmla="*/ 31 w 176"/>
                  <a:gd name="T29" fmla="*/ 57 h 176"/>
                  <a:gd name="T30" fmla="*/ 20 w 176"/>
                  <a:gd name="T31" fmla="*/ 73 h 176"/>
                  <a:gd name="T32" fmla="*/ 0 w 176"/>
                  <a:gd name="T33" fmla="*/ 77 h 176"/>
                  <a:gd name="T34" fmla="*/ 4 w 176"/>
                  <a:gd name="T35" fmla="*/ 103 h 176"/>
                  <a:gd name="T36" fmla="*/ 25 w 176"/>
                  <a:gd name="T37" fmla="*/ 106 h 176"/>
                  <a:gd name="T38" fmla="*/ 30 w 176"/>
                  <a:gd name="T39" fmla="*/ 126 h 176"/>
                  <a:gd name="T40" fmla="*/ 19 w 176"/>
                  <a:gd name="T41" fmla="*/ 142 h 176"/>
                  <a:gd name="T42" fmla="*/ 39 w 176"/>
                  <a:gd name="T43" fmla="*/ 157 h 176"/>
                  <a:gd name="T44" fmla="*/ 57 w 176"/>
                  <a:gd name="T45" fmla="*/ 145 h 176"/>
                  <a:gd name="T46" fmla="*/ 73 w 176"/>
                  <a:gd name="T47" fmla="*/ 156 h 176"/>
                  <a:gd name="T48" fmla="*/ 77 w 176"/>
                  <a:gd name="T49" fmla="*/ 176 h 176"/>
                  <a:gd name="T50" fmla="*/ 103 w 176"/>
                  <a:gd name="T51" fmla="*/ 172 h 176"/>
                  <a:gd name="T52" fmla="*/ 107 w 176"/>
                  <a:gd name="T53" fmla="*/ 151 h 176"/>
                  <a:gd name="T54" fmla="*/ 126 w 176"/>
                  <a:gd name="T55" fmla="*/ 146 h 176"/>
                  <a:gd name="T56" fmla="*/ 143 w 176"/>
                  <a:gd name="T57" fmla="*/ 157 h 176"/>
                  <a:gd name="T58" fmla="*/ 158 w 176"/>
                  <a:gd name="T59" fmla="*/ 137 h 176"/>
                  <a:gd name="T60" fmla="*/ 146 w 176"/>
                  <a:gd name="T61" fmla="*/ 119 h 176"/>
                  <a:gd name="T62" fmla="*/ 156 w 176"/>
                  <a:gd name="T63" fmla="*/ 103 h 176"/>
                  <a:gd name="T64" fmla="*/ 88 w 176"/>
                  <a:gd name="T65" fmla="*/ 126 h 176"/>
                  <a:gd name="T66" fmla="*/ 88 w 176"/>
                  <a:gd name="T67" fmla="*/ 50 h 176"/>
                  <a:gd name="T68" fmla="*/ 88 w 176"/>
                  <a:gd name="T69" fmla="*/ 12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6" h="176">
                    <a:moveTo>
                      <a:pt x="172" y="103"/>
                    </a:moveTo>
                    <a:cubicBezTo>
                      <a:pt x="174" y="103"/>
                      <a:pt x="176" y="101"/>
                      <a:pt x="176" y="99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5"/>
                      <a:pt x="174" y="73"/>
                      <a:pt x="172" y="73"/>
                    </a:cubicBezTo>
                    <a:cubicBezTo>
                      <a:pt x="156" y="73"/>
                      <a:pt x="156" y="73"/>
                      <a:pt x="156" y="73"/>
                    </a:cubicBezTo>
                    <a:cubicBezTo>
                      <a:pt x="154" y="73"/>
                      <a:pt x="152" y="72"/>
                      <a:pt x="151" y="70"/>
                    </a:cubicBezTo>
                    <a:cubicBezTo>
                      <a:pt x="146" y="57"/>
                      <a:pt x="146" y="57"/>
                      <a:pt x="146" y="57"/>
                    </a:cubicBezTo>
                    <a:cubicBezTo>
                      <a:pt x="145" y="55"/>
                      <a:pt x="145" y="52"/>
                      <a:pt x="147" y="50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9" y="38"/>
                      <a:pt x="159" y="35"/>
                      <a:pt x="158" y="33"/>
                    </a:cubicBezTo>
                    <a:cubicBezTo>
                      <a:pt x="143" y="18"/>
                      <a:pt x="143" y="18"/>
                      <a:pt x="143" y="18"/>
                    </a:cubicBezTo>
                    <a:cubicBezTo>
                      <a:pt x="141" y="17"/>
                      <a:pt x="139" y="17"/>
                      <a:pt x="137" y="18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24" y="31"/>
                      <a:pt x="121" y="32"/>
                      <a:pt x="120" y="31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4" y="24"/>
                      <a:pt x="103" y="22"/>
                      <a:pt x="103" y="20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2"/>
                      <a:pt x="101" y="0"/>
                      <a:pt x="99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5" y="0"/>
                      <a:pt x="74" y="2"/>
                      <a:pt x="74" y="4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22"/>
                      <a:pt x="72" y="24"/>
                      <a:pt x="70" y="25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5" y="32"/>
                      <a:pt x="52" y="31"/>
                      <a:pt x="50" y="30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8" y="17"/>
                      <a:pt x="35" y="17"/>
                      <a:pt x="34" y="18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5"/>
                      <a:pt x="17" y="38"/>
                      <a:pt x="19" y="39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1" y="52"/>
                      <a:pt x="32" y="55"/>
                      <a:pt x="31" y="57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72"/>
                      <a:pt x="22" y="73"/>
                      <a:pt x="20" y="73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2" y="73"/>
                      <a:pt x="0" y="75"/>
                      <a:pt x="0" y="77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1"/>
                      <a:pt x="2" y="103"/>
                      <a:pt x="4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22" y="103"/>
                      <a:pt x="25" y="104"/>
                      <a:pt x="25" y="106"/>
                    </a:cubicBezTo>
                    <a:cubicBezTo>
                      <a:pt x="31" y="119"/>
                      <a:pt x="31" y="119"/>
                      <a:pt x="31" y="119"/>
                    </a:cubicBezTo>
                    <a:cubicBezTo>
                      <a:pt x="32" y="121"/>
                      <a:pt x="31" y="124"/>
                      <a:pt x="30" y="126"/>
                    </a:cubicBezTo>
                    <a:cubicBezTo>
                      <a:pt x="19" y="137"/>
                      <a:pt x="19" y="137"/>
                      <a:pt x="19" y="137"/>
                    </a:cubicBezTo>
                    <a:cubicBezTo>
                      <a:pt x="17" y="138"/>
                      <a:pt x="17" y="141"/>
                      <a:pt x="19" y="142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5" y="159"/>
                      <a:pt x="38" y="159"/>
                      <a:pt x="39" y="157"/>
                    </a:cubicBezTo>
                    <a:cubicBezTo>
                      <a:pt x="50" y="146"/>
                      <a:pt x="50" y="146"/>
                      <a:pt x="50" y="146"/>
                    </a:cubicBezTo>
                    <a:cubicBezTo>
                      <a:pt x="52" y="145"/>
                      <a:pt x="55" y="144"/>
                      <a:pt x="57" y="145"/>
                    </a:cubicBezTo>
                    <a:cubicBezTo>
                      <a:pt x="70" y="151"/>
                      <a:pt x="70" y="151"/>
                      <a:pt x="70" y="151"/>
                    </a:cubicBezTo>
                    <a:cubicBezTo>
                      <a:pt x="72" y="152"/>
                      <a:pt x="73" y="154"/>
                      <a:pt x="73" y="156"/>
                    </a:cubicBezTo>
                    <a:cubicBezTo>
                      <a:pt x="73" y="172"/>
                      <a:pt x="73" y="172"/>
                      <a:pt x="73" y="172"/>
                    </a:cubicBezTo>
                    <a:cubicBezTo>
                      <a:pt x="73" y="174"/>
                      <a:pt x="75" y="176"/>
                      <a:pt x="77" y="176"/>
                    </a:cubicBezTo>
                    <a:cubicBezTo>
                      <a:pt x="99" y="176"/>
                      <a:pt x="99" y="176"/>
                      <a:pt x="99" y="176"/>
                    </a:cubicBezTo>
                    <a:cubicBezTo>
                      <a:pt x="101" y="176"/>
                      <a:pt x="103" y="174"/>
                      <a:pt x="103" y="172"/>
                    </a:cubicBezTo>
                    <a:cubicBezTo>
                      <a:pt x="103" y="156"/>
                      <a:pt x="103" y="156"/>
                      <a:pt x="103" y="156"/>
                    </a:cubicBezTo>
                    <a:cubicBezTo>
                      <a:pt x="103" y="154"/>
                      <a:pt x="104" y="152"/>
                      <a:pt x="107" y="151"/>
                    </a:cubicBezTo>
                    <a:cubicBezTo>
                      <a:pt x="120" y="145"/>
                      <a:pt x="120" y="145"/>
                      <a:pt x="120" y="145"/>
                    </a:cubicBezTo>
                    <a:cubicBezTo>
                      <a:pt x="121" y="144"/>
                      <a:pt x="124" y="145"/>
                      <a:pt x="126" y="146"/>
                    </a:cubicBezTo>
                    <a:cubicBezTo>
                      <a:pt x="137" y="157"/>
                      <a:pt x="137" y="157"/>
                      <a:pt x="137" y="157"/>
                    </a:cubicBezTo>
                    <a:cubicBezTo>
                      <a:pt x="139" y="159"/>
                      <a:pt x="141" y="159"/>
                      <a:pt x="143" y="157"/>
                    </a:cubicBezTo>
                    <a:cubicBezTo>
                      <a:pt x="158" y="142"/>
                      <a:pt x="158" y="142"/>
                      <a:pt x="158" y="142"/>
                    </a:cubicBezTo>
                    <a:cubicBezTo>
                      <a:pt x="159" y="141"/>
                      <a:pt x="159" y="138"/>
                      <a:pt x="158" y="137"/>
                    </a:cubicBezTo>
                    <a:cubicBezTo>
                      <a:pt x="147" y="126"/>
                      <a:pt x="147" y="126"/>
                      <a:pt x="147" y="126"/>
                    </a:cubicBezTo>
                    <a:cubicBezTo>
                      <a:pt x="145" y="124"/>
                      <a:pt x="145" y="121"/>
                      <a:pt x="146" y="119"/>
                    </a:cubicBezTo>
                    <a:cubicBezTo>
                      <a:pt x="151" y="106"/>
                      <a:pt x="151" y="106"/>
                      <a:pt x="151" y="106"/>
                    </a:cubicBezTo>
                    <a:cubicBezTo>
                      <a:pt x="152" y="104"/>
                      <a:pt x="154" y="103"/>
                      <a:pt x="156" y="103"/>
                    </a:cubicBezTo>
                    <a:lnTo>
                      <a:pt x="172" y="103"/>
                    </a:lnTo>
                    <a:close/>
                    <a:moveTo>
                      <a:pt x="88" y="126"/>
                    </a:moveTo>
                    <a:cubicBezTo>
                      <a:pt x="67" y="126"/>
                      <a:pt x="50" y="109"/>
                      <a:pt x="50" y="88"/>
                    </a:cubicBezTo>
                    <a:cubicBezTo>
                      <a:pt x="50" y="67"/>
                      <a:pt x="67" y="50"/>
                      <a:pt x="88" y="50"/>
                    </a:cubicBezTo>
                    <a:cubicBezTo>
                      <a:pt x="109" y="50"/>
                      <a:pt x="126" y="67"/>
                      <a:pt x="126" y="88"/>
                    </a:cubicBezTo>
                    <a:cubicBezTo>
                      <a:pt x="126" y="109"/>
                      <a:pt x="109" y="126"/>
                      <a:pt x="88" y="1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2" name="Freeform 48"/>
              <p:cNvSpPr>
                <a:spLocks noEditPoints="1"/>
              </p:cNvSpPr>
              <p:nvPr/>
            </p:nvSpPr>
            <p:spPr bwMode="gray">
              <a:xfrm>
                <a:off x="7146926" y="1303338"/>
                <a:ext cx="109538" cy="111125"/>
              </a:xfrm>
              <a:custGeom>
                <a:avLst/>
                <a:gdLst>
                  <a:gd name="T0" fmla="*/ 87 w 87"/>
                  <a:gd name="T1" fmla="*/ 49 h 88"/>
                  <a:gd name="T2" fmla="*/ 85 w 87"/>
                  <a:gd name="T3" fmla="*/ 37 h 88"/>
                  <a:gd name="T4" fmla="*/ 75 w 87"/>
                  <a:gd name="T5" fmla="*/ 35 h 88"/>
                  <a:gd name="T6" fmla="*/ 73 w 87"/>
                  <a:gd name="T7" fmla="*/ 25 h 88"/>
                  <a:gd name="T8" fmla="*/ 78 w 87"/>
                  <a:gd name="T9" fmla="*/ 17 h 88"/>
                  <a:gd name="T10" fmla="*/ 68 w 87"/>
                  <a:gd name="T11" fmla="*/ 9 h 88"/>
                  <a:gd name="T12" fmla="*/ 59 w 87"/>
                  <a:gd name="T13" fmla="*/ 15 h 88"/>
                  <a:gd name="T14" fmla="*/ 51 w 87"/>
                  <a:gd name="T15" fmla="*/ 10 h 88"/>
                  <a:gd name="T16" fmla="*/ 49 w 87"/>
                  <a:gd name="T17" fmla="*/ 0 h 88"/>
                  <a:gd name="T18" fmla="*/ 36 w 87"/>
                  <a:gd name="T19" fmla="*/ 2 h 88"/>
                  <a:gd name="T20" fmla="*/ 34 w 87"/>
                  <a:gd name="T21" fmla="*/ 13 h 88"/>
                  <a:gd name="T22" fmla="*/ 25 w 87"/>
                  <a:gd name="T23" fmla="*/ 15 h 88"/>
                  <a:gd name="T24" fmla="*/ 16 w 87"/>
                  <a:gd name="T25" fmla="*/ 9 h 88"/>
                  <a:gd name="T26" fmla="*/ 9 w 87"/>
                  <a:gd name="T27" fmla="*/ 20 h 88"/>
                  <a:gd name="T28" fmla="*/ 15 w 87"/>
                  <a:gd name="T29" fmla="*/ 28 h 88"/>
                  <a:gd name="T30" fmla="*/ 10 w 87"/>
                  <a:gd name="T31" fmla="*/ 37 h 88"/>
                  <a:gd name="T32" fmla="*/ 0 w 87"/>
                  <a:gd name="T33" fmla="*/ 39 h 88"/>
                  <a:gd name="T34" fmla="*/ 2 w 87"/>
                  <a:gd name="T35" fmla="*/ 51 h 88"/>
                  <a:gd name="T36" fmla="*/ 12 w 87"/>
                  <a:gd name="T37" fmla="*/ 53 h 88"/>
                  <a:gd name="T38" fmla="*/ 14 w 87"/>
                  <a:gd name="T39" fmla="*/ 63 h 88"/>
                  <a:gd name="T40" fmla="*/ 9 w 87"/>
                  <a:gd name="T41" fmla="*/ 71 h 88"/>
                  <a:gd name="T42" fmla="*/ 19 w 87"/>
                  <a:gd name="T43" fmla="*/ 79 h 88"/>
                  <a:gd name="T44" fmla="*/ 28 w 87"/>
                  <a:gd name="T45" fmla="*/ 73 h 88"/>
                  <a:gd name="T46" fmla="*/ 36 w 87"/>
                  <a:gd name="T47" fmla="*/ 78 h 88"/>
                  <a:gd name="T48" fmla="*/ 38 w 87"/>
                  <a:gd name="T49" fmla="*/ 88 h 88"/>
                  <a:gd name="T50" fmla="*/ 51 w 87"/>
                  <a:gd name="T51" fmla="*/ 86 h 88"/>
                  <a:gd name="T52" fmla="*/ 53 w 87"/>
                  <a:gd name="T53" fmla="*/ 75 h 88"/>
                  <a:gd name="T54" fmla="*/ 62 w 87"/>
                  <a:gd name="T55" fmla="*/ 73 h 88"/>
                  <a:gd name="T56" fmla="*/ 71 w 87"/>
                  <a:gd name="T57" fmla="*/ 79 h 88"/>
                  <a:gd name="T58" fmla="*/ 78 w 87"/>
                  <a:gd name="T59" fmla="*/ 68 h 88"/>
                  <a:gd name="T60" fmla="*/ 72 w 87"/>
                  <a:gd name="T61" fmla="*/ 60 h 88"/>
                  <a:gd name="T62" fmla="*/ 78 w 87"/>
                  <a:gd name="T63" fmla="*/ 51 h 88"/>
                  <a:gd name="T64" fmla="*/ 58 w 87"/>
                  <a:gd name="T65" fmla="*/ 44 h 88"/>
                  <a:gd name="T66" fmla="*/ 29 w 87"/>
                  <a:gd name="T67" fmla="*/ 44 h 88"/>
                  <a:gd name="T68" fmla="*/ 58 w 87"/>
                  <a:gd name="T69" fmla="*/ 4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88">
                    <a:moveTo>
                      <a:pt x="85" y="51"/>
                    </a:moveTo>
                    <a:cubicBezTo>
                      <a:pt x="86" y="51"/>
                      <a:pt x="87" y="50"/>
                      <a:pt x="87" y="4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8"/>
                      <a:pt x="86" y="37"/>
                      <a:pt x="85" y="37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77" y="37"/>
                      <a:pt x="75" y="36"/>
                      <a:pt x="75" y="35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27"/>
                      <a:pt x="72" y="26"/>
                      <a:pt x="73" y="25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9" y="19"/>
                      <a:pt x="79" y="17"/>
                      <a:pt x="78" y="17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0" y="8"/>
                      <a:pt x="69" y="8"/>
                      <a:pt x="68" y="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5"/>
                      <a:pt x="60" y="16"/>
                      <a:pt x="59" y="15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2" y="12"/>
                      <a:pt x="51" y="11"/>
                      <a:pt x="51" y="10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1" y="1"/>
                      <a:pt x="50" y="0"/>
                      <a:pt x="49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0"/>
                      <a:pt x="36" y="1"/>
                      <a:pt x="36" y="2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5" y="12"/>
                      <a:pt x="34" y="13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6"/>
                      <a:pt x="25" y="15"/>
                      <a:pt x="25" y="1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8"/>
                      <a:pt x="17" y="8"/>
                      <a:pt x="16" y="9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9"/>
                      <a:pt x="9" y="20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6"/>
                      <a:pt x="15" y="27"/>
                      <a:pt x="15" y="28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6"/>
                      <a:pt x="11" y="37"/>
                      <a:pt x="10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1" y="51"/>
                      <a:pt x="2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51"/>
                      <a:pt x="12" y="52"/>
                      <a:pt x="12" y="53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1"/>
                      <a:pt x="15" y="62"/>
                      <a:pt x="14" y="63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8" y="69"/>
                      <a:pt x="8" y="70"/>
                      <a:pt x="9" y="71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7" y="79"/>
                      <a:pt x="18" y="79"/>
                      <a:pt x="19" y="79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2"/>
                      <a:pt x="27" y="72"/>
                      <a:pt x="28" y="73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5" y="76"/>
                      <a:pt x="36" y="77"/>
                      <a:pt x="36" y="78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36" y="87"/>
                      <a:pt x="37" y="88"/>
                      <a:pt x="38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50" y="88"/>
                      <a:pt x="51" y="87"/>
                      <a:pt x="51" y="86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7"/>
                      <a:pt x="52" y="76"/>
                      <a:pt x="53" y="75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0" y="72"/>
                      <a:pt x="62" y="72"/>
                      <a:pt x="62" y="73"/>
                    </a:cubicBezTo>
                    <a:cubicBezTo>
                      <a:pt x="68" y="79"/>
                      <a:pt x="68" y="79"/>
                      <a:pt x="68" y="79"/>
                    </a:cubicBezTo>
                    <a:cubicBezTo>
                      <a:pt x="69" y="79"/>
                      <a:pt x="70" y="79"/>
                      <a:pt x="71" y="79"/>
                    </a:cubicBezTo>
                    <a:cubicBezTo>
                      <a:pt x="78" y="71"/>
                      <a:pt x="78" y="71"/>
                      <a:pt x="78" y="71"/>
                    </a:cubicBezTo>
                    <a:cubicBezTo>
                      <a:pt x="79" y="70"/>
                      <a:pt x="79" y="69"/>
                      <a:pt x="78" y="68"/>
                    </a:cubicBezTo>
                    <a:cubicBezTo>
                      <a:pt x="73" y="63"/>
                      <a:pt x="73" y="63"/>
                      <a:pt x="73" y="63"/>
                    </a:cubicBezTo>
                    <a:cubicBezTo>
                      <a:pt x="72" y="62"/>
                      <a:pt x="72" y="61"/>
                      <a:pt x="72" y="60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5" y="52"/>
                      <a:pt x="76" y="51"/>
                      <a:pt x="78" y="51"/>
                    </a:cubicBezTo>
                    <a:lnTo>
                      <a:pt x="85" y="51"/>
                    </a:lnTo>
                    <a:close/>
                    <a:moveTo>
                      <a:pt x="58" y="44"/>
                    </a:moveTo>
                    <a:cubicBezTo>
                      <a:pt x="58" y="52"/>
                      <a:pt x="52" y="59"/>
                      <a:pt x="44" y="59"/>
                    </a:cubicBezTo>
                    <a:cubicBezTo>
                      <a:pt x="35" y="59"/>
                      <a:pt x="29" y="52"/>
                      <a:pt x="29" y="44"/>
                    </a:cubicBezTo>
                    <a:cubicBezTo>
                      <a:pt x="29" y="36"/>
                      <a:pt x="35" y="29"/>
                      <a:pt x="44" y="29"/>
                    </a:cubicBezTo>
                    <a:cubicBezTo>
                      <a:pt x="52" y="29"/>
                      <a:pt x="58" y="36"/>
                      <a:pt x="5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187" name="Group 129"/>
            <p:cNvGrpSpPr/>
            <p:nvPr/>
          </p:nvGrpSpPr>
          <p:grpSpPr bwMode="gray">
            <a:xfrm rot="5400000">
              <a:off x="558599" y="2499878"/>
              <a:ext cx="342554" cy="369050"/>
              <a:chOff x="6969126" y="1104900"/>
              <a:chExt cx="287338" cy="309563"/>
            </a:xfrm>
            <a:solidFill>
              <a:srgbClr val="FF9900"/>
            </a:solidFill>
          </p:grpSpPr>
          <p:sp>
            <p:nvSpPr>
              <p:cNvPr id="189" name="Freeform 47"/>
              <p:cNvSpPr>
                <a:spLocks noEditPoints="1"/>
              </p:cNvSpPr>
              <p:nvPr/>
            </p:nvSpPr>
            <p:spPr bwMode="gray">
              <a:xfrm>
                <a:off x="6969126" y="1104900"/>
                <a:ext cx="220663" cy="220662"/>
              </a:xfrm>
              <a:custGeom>
                <a:avLst/>
                <a:gdLst>
                  <a:gd name="T0" fmla="*/ 176 w 176"/>
                  <a:gd name="T1" fmla="*/ 99 h 176"/>
                  <a:gd name="T2" fmla="*/ 172 w 176"/>
                  <a:gd name="T3" fmla="*/ 73 h 176"/>
                  <a:gd name="T4" fmla="*/ 151 w 176"/>
                  <a:gd name="T5" fmla="*/ 70 h 176"/>
                  <a:gd name="T6" fmla="*/ 147 w 176"/>
                  <a:gd name="T7" fmla="*/ 50 h 176"/>
                  <a:gd name="T8" fmla="*/ 158 w 176"/>
                  <a:gd name="T9" fmla="*/ 33 h 176"/>
                  <a:gd name="T10" fmla="*/ 137 w 176"/>
                  <a:gd name="T11" fmla="*/ 18 h 176"/>
                  <a:gd name="T12" fmla="*/ 120 w 176"/>
                  <a:gd name="T13" fmla="*/ 31 h 176"/>
                  <a:gd name="T14" fmla="*/ 103 w 176"/>
                  <a:gd name="T15" fmla="*/ 20 h 176"/>
                  <a:gd name="T16" fmla="*/ 99 w 176"/>
                  <a:gd name="T17" fmla="*/ 0 h 176"/>
                  <a:gd name="T18" fmla="*/ 74 w 176"/>
                  <a:gd name="T19" fmla="*/ 4 h 176"/>
                  <a:gd name="T20" fmla="*/ 70 w 176"/>
                  <a:gd name="T21" fmla="*/ 25 h 176"/>
                  <a:gd name="T22" fmla="*/ 50 w 176"/>
                  <a:gd name="T23" fmla="*/ 30 h 176"/>
                  <a:gd name="T24" fmla="*/ 34 w 176"/>
                  <a:gd name="T25" fmla="*/ 18 h 176"/>
                  <a:gd name="T26" fmla="*/ 19 w 176"/>
                  <a:gd name="T27" fmla="*/ 39 h 176"/>
                  <a:gd name="T28" fmla="*/ 31 w 176"/>
                  <a:gd name="T29" fmla="*/ 57 h 176"/>
                  <a:gd name="T30" fmla="*/ 20 w 176"/>
                  <a:gd name="T31" fmla="*/ 73 h 176"/>
                  <a:gd name="T32" fmla="*/ 0 w 176"/>
                  <a:gd name="T33" fmla="*/ 77 h 176"/>
                  <a:gd name="T34" fmla="*/ 4 w 176"/>
                  <a:gd name="T35" fmla="*/ 103 h 176"/>
                  <a:gd name="T36" fmla="*/ 25 w 176"/>
                  <a:gd name="T37" fmla="*/ 106 h 176"/>
                  <a:gd name="T38" fmla="*/ 30 w 176"/>
                  <a:gd name="T39" fmla="*/ 126 h 176"/>
                  <a:gd name="T40" fmla="*/ 19 w 176"/>
                  <a:gd name="T41" fmla="*/ 142 h 176"/>
                  <a:gd name="T42" fmla="*/ 39 w 176"/>
                  <a:gd name="T43" fmla="*/ 157 h 176"/>
                  <a:gd name="T44" fmla="*/ 57 w 176"/>
                  <a:gd name="T45" fmla="*/ 145 h 176"/>
                  <a:gd name="T46" fmla="*/ 73 w 176"/>
                  <a:gd name="T47" fmla="*/ 156 h 176"/>
                  <a:gd name="T48" fmla="*/ 77 w 176"/>
                  <a:gd name="T49" fmla="*/ 176 h 176"/>
                  <a:gd name="T50" fmla="*/ 103 w 176"/>
                  <a:gd name="T51" fmla="*/ 172 h 176"/>
                  <a:gd name="T52" fmla="*/ 107 w 176"/>
                  <a:gd name="T53" fmla="*/ 151 h 176"/>
                  <a:gd name="T54" fmla="*/ 126 w 176"/>
                  <a:gd name="T55" fmla="*/ 146 h 176"/>
                  <a:gd name="T56" fmla="*/ 143 w 176"/>
                  <a:gd name="T57" fmla="*/ 157 h 176"/>
                  <a:gd name="T58" fmla="*/ 158 w 176"/>
                  <a:gd name="T59" fmla="*/ 137 h 176"/>
                  <a:gd name="T60" fmla="*/ 146 w 176"/>
                  <a:gd name="T61" fmla="*/ 119 h 176"/>
                  <a:gd name="T62" fmla="*/ 156 w 176"/>
                  <a:gd name="T63" fmla="*/ 103 h 176"/>
                  <a:gd name="T64" fmla="*/ 88 w 176"/>
                  <a:gd name="T65" fmla="*/ 126 h 176"/>
                  <a:gd name="T66" fmla="*/ 88 w 176"/>
                  <a:gd name="T67" fmla="*/ 50 h 176"/>
                  <a:gd name="T68" fmla="*/ 88 w 176"/>
                  <a:gd name="T69" fmla="*/ 12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76" h="176">
                    <a:moveTo>
                      <a:pt x="172" y="103"/>
                    </a:moveTo>
                    <a:cubicBezTo>
                      <a:pt x="174" y="103"/>
                      <a:pt x="176" y="101"/>
                      <a:pt x="176" y="99"/>
                    </a:cubicBezTo>
                    <a:cubicBezTo>
                      <a:pt x="176" y="77"/>
                      <a:pt x="176" y="77"/>
                      <a:pt x="176" y="77"/>
                    </a:cubicBezTo>
                    <a:cubicBezTo>
                      <a:pt x="176" y="75"/>
                      <a:pt x="174" y="73"/>
                      <a:pt x="172" y="73"/>
                    </a:cubicBezTo>
                    <a:cubicBezTo>
                      <a:pt x="156" y="73"/>
                      <a:pt x="156" y="73"/>
                      <a:pt x="156" y="73"/>
                    </a:cubicBezTo>
                    <a:cubicBezTo>
                      <a:pt x="154" y="73"/>
                      <a:pt x="152" y="72"/>
                      <a:pt x="151" y="70"/>
                    </a:cubicBezTo>
                    <a:cubicBezTo>
                      <a:pt x="146" y="57"/>
                      <a:pt x="146" y="57"/>
                      <a:pt x="146" y="57"/>
                    </a:cubicBezTo>
                    <a:cubicBezTo>
                      <a:pt x="145" y="55"/>
                      <a:pt x="145" y="52"/>
                      <a:pt x="147" y="50"/>
                    </a:cubicBezTo>
                    <a:cubicBezTo>
                      <a:pt x="158" y="39"/>
                      <a:pt x="158" y="39"/>
                      <a:pt x="158" y="39"/>
                    </a:cubicBezTo>
                    <a:cubicBezTo>
                      <a:pt x="159" y="38"/>
                      <a:pt x="159" y="35"/>
                      <a:pt x="158" y="33"/>
                    </a:cubicBezTo>
                    <a:cubicBezTo>
                      <a:pt x="143" y="18"/>
                      <a:pt x="143" y="18"/>
                      <a:pt x="143" y="18"/>
                    </a:cubicBezTo>
                    <a:cubicBezTo>
                      <a:pt x="141" y="17"/>
                      <a:pt x="139" y="17"/>
                      <a:pt x="137" y="18"/>
                    </a:cubicBezTo>
                    <a:cubicBezTo>
                      <a:pt x="126" y="30"/>
                      <a:pt x="126" y="30"/>
                      <a:pt x="126" y="30"/>
                    </a:cubicBezTo>
                    <a:cubicBezTo>
                      <a:pt x="124" y="31"/>
                      <a:pt x="121" y="32"/>
                      <a:pt x="120" y="31"/>
                    </a:cubicBezTo>
                    <a:cubicBezTo>
                      <a:pt x="107" y="25"/>
                      <a:pt x="107" y="25"/>
                      <a:pt x="107" y="25"/>
                    </a:cubicBezTo>
                    <a:cubicBezTo>
                      <a:pt x="104" y="24"/>
                      <a:pt x="103" y="22"/>
                      <a:pt x="103" y="20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2"/>
                      <a:pt x="101" y="0"/>
                      <a:pt x="99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5" y="0"/>
                      <a:pt x="74" y="2"/>
                      <a:pt x="74" y="4"/>
                    </a:cubicBezTo>
                    <a:cubicBezTo>
                      <a:pt x="74" y="20"/>
                      <a:pt x="74" y="20"/>
                      <a:pt x="74" y="20"/>
                    </a:cubicBezTo>
                    <a:cubicBezTo>
                      <a:pt x="74" y="22"/>
                      <a:pt x="72" y="24"/>
                      <a:pt x="70" y="25"/>
                    </a:cubicBezTo>
                    <a:cubicBezTo>
                      <a:pt x="57" y="31"/>
                      <a:pt x="57" y="31"/>
                      <a:pt x="57" y="31"/>
                    </a:cubicBezTo>
                    <a:cubicBezTo>
                      <a:pt x="55" y="32"/>
                      <a:pt x="52" y="31"/>
                      <a:pt x="50" y="30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8" y="17"/>
                      <a:pt x="35" y="17"/>
                      <a:pt x="34" y="18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5"/>
                      <a:pt x="17" y="38"/>
                      <a:pt x="19" y="39"/>
                    </a:cubicBezTo>
                    <a:cubicBezTo>
                      <a:pt x="30" y="50"/>
                      <a:pt x="30" y="50"/>
                      <a:pt x="30" y="50"/>
                    </a:cubicBezTo>
                    <a:cubicBezTo>
                      <a:pt x="31" y="52"/>
                      <a:pt x="32" y="55"/>
                      <a:pt x="31" y="57"/>
                    </a:cubicBezTo>
                    <a:cubicBezTo>
                      <a:pt x="25" y="70"/>
                      <a:pt x="25" y="70"/>
                      <a:pt x="25" y="70"/>
                    </a:cubicBezTo>
                    <a:cubicBezTo>
                      <a:pt x="25" y="72"/>
                      <a:pt x="22" y="73"/>
                      <a:pt x="20" y="73"/>
                    </a:cubicBezTo>
                    <a:cubicBezTo>
                      <a:pt x="4" y="73"/>
                      <a:pt x="4" y="73"/>
                      <a:pt x="4" y="73"/>
                    </a:cubicBezTo>
                    <a:cubicBezTo>
                      <a:pt x="2" y="73"/>
                      <a:pt x="0" y="75"/>
                      <a:pt x="0" y="77"/>
                    </a:cubicBezTo>
                    <a:cubicBezTo>
                      <a:pt x="0" y="99"/>
                      <a:pt x="0" y="99"/>
                      <a:pt x="0" y="99"/>
                    </a:cubicBezTo>
                    <a:cubicBezTo>
                      <a:pt x="0" y="101"/>
                      <a:pt x="2" y="103"/>
                      <a:pt x="4" y="103"/>
                    </a:cubicBezTo>
                    <a:cubicBezTo>
                      <a:pt x="20" y="103"/>
                      <a:pt x="20" y="103"/>
                      <a:pt x="20" y="103"/>
                    </a:cubicBezTo>
                    <a:cubicBezTo>
                      <a:pt x="22" y="103"/>
                      <a:pt x="25" y="104"/>
                      <a:pt x="25" y="106"/>
                    </a:cubicBezTo>
                    <a:cubicBezTo>
                      <a:pt x="31" y="119"/>
                      <a:pt x="31" y="119"/>
                      <a:pt x="31" y="119"/>
                    </a:cubicBezTo>
                    <a:cubicBezTo>
                      <a:pt x="32" y="121"/>
                      <a:pt x="31" y="124"/>
                      <a:pt x="30" y="126"/>
                    </a:cubicBezTo>
                    <a:cubicBezTo>
                      <a:pt x="19" y="137"/>
                      <a:pt x="19" y="137"/>
                      <a:pt x="19" y="137"/>
                    </a:cubicBezTo>
                    <a:cubicBezTo>
                      <a:pt x="17" y="138"/>
                      <a:pt x="17" y="141"/>
                      <a:pt x="19" y="142"/>
                    </a:cubicBezTo>
                    <a:cubicBezTo>
                      <a:pt x="34" y="157"/>
                      <a:pt x="34" y="157"/>
                      <a:pt x="34" y="157"/>
                    </a:cubicBezTo>
                    <a:cubicBezTo>
                      <a:pt x="35" y="159"/>
                      <a:pt x="38" y="159"/>
                      <a:pt x="39" y="157"/>
                    </a:cubicBezTo>
                    <a:cubicBezTo>
                      <a:pt x="50" y="146"/>
                      <a:pt x="50" y="146"/>
                      <a:pt x="50" y="146"/>
                    </a:cubicBezTo>
                    <a:cubicBezTo>
                      <a:pt x="52" y="145"/>
                      <a:pt x="55" y="144"/>
                      <a:pt x="57" y="145"/>
                    </a:cubicBezTo>
                    <a:cubicBezTo>
                      <a:pt x="70" y="151"/>
                      <a:pt x="70" y="151"/>
                      <a:pt x="70" y="151"/>
                    </a:cubicBezTo>
                    <a:cubicBezTo>
                      <a:pt x="72" y="152"/>
                      <a:pt x="73" y="154"/>
                      <a:pt x="73" y="156"/>
                    </a:cubicBezTo>
                    <a:cubicBezTo>
                      <a:pt x="73" y="172"/>
                      <a:pt x="73" y="172"/>
                      <a:pt x="73" y="172"/>
                    </a:cubicBezTo>
                    <a:cubicBezTo>
                      <a:pt x="73" y="174"/>
                      <a:pt x="75" y="176"/>
                      <a:pt x="77" y="176"/>
                    </a:cubicBezTo>
                    <a:cubicBezTo>
                      <a:pt x="99" y="176"/>
                      <a:pt x="99" y="176"/>
                      <a:pt x="99" y="176"/>
                    </a:cubicBezTo>
                    <a:cubicBezTo>
                      <a:pt x="101" y="176"/>
                      <a:pt x="103" y="174"/>
                      <a:pt x="103" y="172"/>
                    </a:cubicBezTo>
                    <a:cubicBezTo>
                      <a:pt x="103" y="156"/>
                      <a:pt x="103" y="156"/>
                      <a:pt x="103" y="156"/>
                    </a:cubicBezTo>
                    <a:cubicBezTo>
                      <a:pt x="103" y="154"/>
                      <a:pt x="104" y="152"/>
                      <a:pt x="107" y="151"/>
                    </a:cubicBezTo>
                    <a:cubicBezTo>
                      <a:pt x="120" y="145"/>
                      <a:pt x="120" y="145"/>
                      <a:pt x="120" y="145"/>
                    </a:cubicBezTo>
                    <a:cubicBezTo>
                      <a:pt x="121" y="144"/>
                      <a:pt x="124" y="145"/>
                      <a:pt x="126" y="146"/>
                    </a:cubicBezTo>
                    <a:cubicBezTo>
                      <a:pt x="137" y="157"/>
                      <a:pt x="137" y="157"/>
                      <a:pt x="137" y="157"/>
                    </a:cubicBezTo>
                    <a:cubicBezTo>
                      <a:pt x="139" y="159"/>
                      <a:pt x="141" y="159"/>
                      <a:pt x="143" y="157"/>
                    </a:cubicBezTo>
                    <a:cubicBezTo>
                      <a:pt x="158" y="142"/>
                      <a:pt x="158" y="142"/>
                      <a:pt x="158" y="142"/>
                    </a:cubicBezTo>
                    <a:cubicBezTo>
                      <a:pt x="159" y="141"/>
                      <a:pt x="159" y="138"/>
                      <a:pt x="158" y="137"/>
                    </a:cubicBezTo>
                    <a:cubicBezTo>
                      <a:pt x="147" y="126"/>
                      <a:pt x="147" y="126"/>
                      <a:pt x="147" y="126"/>
                    </a:cubicBezTo>
                    <a:cubicBezTo>
                      <a:pt x="145" y="124"/>
                      <a:pt x="145" y="121"/>
                      <a:pt x="146" y="119"/>
                    </a:cubicBezTo>
                    <a:cubicBezTo>
                      <a:pt x="151" y="106"/>
                      <a:pt x="151" y="106"/>
                      <a:pt x="151" y="106"/>
                    </a:cubicBezTo>
                    <a:cubicBezTo>
                      <a:pt x="152" y="104"/>
                      <a:pt x="154" y="103"/>
                      <a:pt x="156" y="103"/>
                    </a:cubicBezTo>
                    <a:lnTo>
                      <a:pt x="172" y="103"/>
                    </a:lnTo>
                    <a:close/>
                    <a:moveTo>
                      <a:pt x="88" y="126"/>
                    </a:moveTo>
                    <a:cubicBezTo>
                      <a:pt x="67" y="126"/>
                      <a:pt x="50" y="109"/>
                      <a:pt x="50" y="88"/>
                    </a:cubicBezTo>
                    <a:cubicBezTo>
                      <a:pt x="50" y="67"/>
                      <a:pt x="67" y="50"/>
                      <a:pt x="88" y="50"/>
                    </a:cubicBezTo>
                    <a:cubicBezTo>
                      <a:pt x="109" y="50"/>
                      <a:pt x="126" y="67"/>
                      <a:pt x="126" y="88"/>
                    </a:cubicBezTo>
                    <a:cubicBezTo>
                      <a:pt x="126" y="109"/>
                      <a:pt x="109" y="126"/>
                      <a:pt x="88" y="1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90" name="Freeform 48"/>
              <p:cNvSpPr>
                <a:spLocks noEditPoints="1"/>
              </p:cNvSpPr>
              <p:nvPr/>
            </p:nvSpPr>
            <p:spPr bwMode="gray">
              <a:xfrm>
                <a:off x="7146926" y="1303338"/>
                <a:ext cx="109538" cy="111125"/>
              </a:xfrm>
              <a:custGeom>
                <a:avLst/>
                <a:gdLst>
                  <a:gd name="T0" fmla="*/ 87 w 87"/>
                  <a:gd name="T1" fmla="*/ 49 h 88"/>
                  <a:gd name="T2" fmla="*/ 85 w 87"/>
                  <a:gd name="T3" fmla="*/ 37 h 88"/>
                  <a:gd name="T4" fmla="*/ 75 w 87"/>
                  <a:gd name="T5" fmla="*/ 35 h 88"/>
                  <a:gd name="T6" fmla="*/ 73 w 87"/>
                  <a:gd name="T7" fmla="*/ 25 h 88"/>
                  <a:gd name="T8" fmla="*/ 78 w 87"/>
                  <a:gd name="T9" fmla="*/ 17 h 88"/>
                  <a:gd name="T10" fmla="*/ 68 w 87"/>
                  <a:gd name="T11" fmla="*/ 9 h 88"/>
                  <a:gd name="T12" fmla="*/ 59 w 87"/>
                  <a:gd name="T13" fmla="*/ 15 h 88"/>
                  <a:gd name="T14" fmla="*/ 51 w 87"/>
                  <a:gd name="T15" fmla="*/ 10 h 88"/>
                  <a:gd name="T16" fmla="*/ 49 w 87"/>
                  <a:gd name="T17" fmla="*/ 0 h 88"/>
                  <a:gd name="T18" fmla="*/ 36 w 87"/>
                  <a:gd name="T19" fmla="*/ 2 h 88"/>
                  <a:gd name="T20" fmla="*/ 34 w 87"/>
                  <a:gd name="T21" fmla="*/ 13 h 88"/>
                  <a:gd name="T22" fmla="*/ 25 w 87"/>
                  <a:gd name="T23" fmla="*/ 15 h 88"/>
                  <a:gd name="T24" fmla="*/ 16 w 87"/>
                  <a:gd name="T25" fmla="*/ 9 h 88"/>
                  <a:gd name="T26" fmla="*/ 9 w 87"/>
                  <a:gd name="T27" fmla="*/ 20 h 88"/>
                  <a:gd name="T28" fmla="*/ 15 w 87"/>
                  <a:gd name="T29" fmla="*/ 28 h 88"/>
                  <a:gd name="T30" fmla="*/ 10 w 87"/>
                  <a:gd name="T31" fmla="*/ 37 h 88"/>
                  <a:gd name="T32" fmla="*/ 0 w 87"/>
                  <a:gd name="T33" fmla="*/ 39 h 88"/>
                  <a:gd name="T34" fmla="*/ 2 w 87"/>
                  <a:gd name="T35" fmla="*/ 51 h 88"/>
                  <a:gd name="T36" fmla="*/ 12 w 87"/>
                  <a:gd name="T37" fmla="*/ 53 h 88"/>
                  <a:gd name="T38" fmla="*/ 14 w 87"/>
                  <a:gd name="T39" fmla="*/ 63 h 88"/>
                  <a:gd name="T40" fmla="*/ 9 w 87"/>
                  <a:gd name="T41" fmla="*/ 71 h 88"/>
                  <a:gd name="T42" fmla="*/ 19 w 87"/>
                  <a:gd name="T43" fmla="*/ 79 h 88"/>
                  <a:gd name="T44" fmla="*/ 28 w 87"/>
                  <a:gd name="T45" fmla="*/ 73 h 88"/>
                  <a:gd name="T46" fmla="*/ 36 w 87"/>
                  <a:gd name="T47" fmla="*/ 78 h 88"/>
                  <a:gd name="T48" fmla="*/ 38 w 87"/>
                  <a:gd name="T49" fmla="*/ 88 h 88"/>
                  <a:gd name="T50" fmla="*/ 51 w 87"/>
                  <a:gd name="T51" fmla="*/ 86 h 88"/>
                  <a:gd name="T52" fmla="*/ 53 w 87"/>
                  <a:gd name="T53" fmla="*/ 75 h 88"/>
                  <a:gd name="T54" fmla="*/ 62 w 87"/>
                  <a:gd name="T55" fmla="*/ 73 h 88"/>
                  <a:gd name="T56" fmla="*/ 71 w 87"/>
                  <a:gd name="T57" fmla="*/ 79 h 88"/>
                  <a:gd name="T58" fmla="*/ 78 w 87"/>
                  <a:gd name="T59" fmla="*/ 68 h 88"/>
                  <a:gd name="T60" fmla="*/ 72 w 87"/>
                  <a:gd name="T61" fmla="*/ 60 h 88"/>
                  <a:gd name="T62" fmla="*/ 78 w 87"/>
                  <a:gd name="T63" fmla="*/ 51 h 88"/>
                  <a:gd name="T64" fmla="*/ 58 w 87"/>
                  <a:gd name="T65" fmla="*/ 44 h 88"/>
                  <a:gd name="T66" fmla="*/ 29 w 87"/>
                  <a:gd name="T67" fmla="*/ 44 h 88"/>
                  <a:gd name="T68" fmla="*/ 58 w 87"/>
                  <a:gd name="T69" fmla="*/ 4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7" h="88">
                    <a:moveTo>
                      <a:pt x="85" y="51"/>
                    </a:moveTo>
                    <a:cubicBezTo>
                      <a:pt x="86" y="51"/>
                      <a:pt x="87" y="50"/>
                      <a:pt x="87" y="4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87" y="38"/>
                      <a:pt x="86" y="37"/>
                      <a:pt x="85" y="37"/>
                    </a:cubicBezTo>
                    <a:cubicBezTo>
                      <a:pt x="78" y="37"/>
                      <a:pt x="78" y="37"/>
                      <a:pt x="78" y="37"/>
                    </a:cubicBezTo>
                    <a:cubicBezTo>
                      <a:pt x="77" y="37"/>
                      <a:pt x="75" y="36"/>
                      <a:pt x="75" y="35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2" y="27"/>
                      <a:pt x="72" y="26"/>
                      <a:pt x="73" y="25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79" y="19"/>
                      <a:pt x="79" y="17"/>
                      <a:pt x="78" y="17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0" y="8"/>
                      <a:pt x="69" y="8"/>
                      <a:pt x="68" y="9"/>
                    </a:cubicBezTo>
                    <a:cubicBezTo>
                      <a:pt x="62" y="15"/>
                      <a:pt x="62" y="15"/>
                      <a:pt x="62" y="15"/>
                    </a:cubicBezTo>
                    <a:cubicBezTo>
                      <a:pt x="62" y="15"/>
                      <a:pt x="60" y="16"/>
                      <a:pt x="59" y="15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2" y="12"/>
                      <a:pt x="51" y="11"/>
                      <a:pt x="51" y="10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1" y="1"/>
                      <a:pt x="50" y="0"/>
                      <a:pt x="49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7" y="0"/>
                      <a:pt x="36" y="1"/>
                      <a:pt x="36" y="2"/>
                    </a:cubicBezTo>
                    <a:cubicBezTo>
                      <a:pt x="36" y="10"/>
                      <a:pt x="36" y="10"/>
                      <a:pt x="36" y="10"/>
                    </a:cubicBezTo>
                    <a:cubicBezTo>
                      <a:pt x="36" y="11"/>
                      <a:pt x="35" y="12"/>
                      <a:pt x="34" y="13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7" y="16"/>
                      <a:pt x="25" y="15"/>
                      <a:pt x="25" y="15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8" y="8"/>
                      <a:pt x="17" y="8"/>
                      <a:pt x="16" y="9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8" y="17"/>
                      <a:pt x="8" y="19"/>
                      <a:pt x="9" y="20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6"/>
                      <a:pt x="15" y="27"/>
                      <a:pt x="15" y="28"/>
                    </a:cubicBezTo>
                    <a:cubicBezTo>
                      <a:pt x="12" y="35"/>
                      <a:pt x="12" y="35"/>
                      <a:pt x="12" y="35"/>
                    </a:cubicBezTo>
                    <a:cubicBezTo>
                      <a:pt x="12" y="36"/>
                      <a:pt x="11" y="37"/>
                      <a:pt x="10" y="37"/>
                    </a:cubicBezTo>
                    <a:cubicBezTo>
                      <a:pt x="2" y="37"/>
                      <a:pt x="2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1" y="51"/>
                      <a:pt x="2" y="51"/>
                    </a:cubicBezTo>
                    <a:cubicBezTo>
                      <a:pt x="10" y="51"/>
                      <a:pt x="10" y="51"/>
                      <a:pt x="10" y="51"/>
                    </a:cubicBezTo>
                    <a:cubicBezTo>
                      <a:pt x="11" y="51"/>
                      <a:pt x="12" y="52"/>
                      <a:pt x="12" y="53"/>
                    </a:cubicBezTo>
                    <a:cubicBezTo>
                      <a:pt x="15" y="60"/>
                      <a:pt x="15" y="60"/>
                      <a:pt x="15" y="60"/>
                    </a:cubicBezTo>
                    <a:cubicBezTo>
                      <a:pt x="15" y="61"/>
                      <a:pt x="15" y="62"/>
                      <a:pt x="14" y="63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8" y="69"/>
                      <a:pt x="8" y="70"/>
                      <a:pt x="9" y="71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7" y="79"/>
                      <a:pt x="18" y="79"/>
                      <a:pt x="19" y="79"/>
                    </a:cubicBezTo>
                    <a:cubicBezTo>
                      <a:pt x="25" y="73"/>
                      <a:pt x="25" y="73"/>
                      <a:pt x="25" y="73"/>
                    </a:cubicBezTo>
                    <a:cubicBezTo>
                      <a:pt x="25" y="72"/>
                      <a:pt x="27" y="72"/>
                      <a:pt x="28" y="73"/>
                    </a:cubicBezTo>
                    <a:cubicBezTo>
                      <a:pt x="34" y="75"/>
                      <a:pt x="34" y="75"/>
                      <a:pt x="34" y="75"/>
                    </a:cubicBezTo>
                    <a:cubicBezTo>
                      <a:pt x="35" y="76"/>
                      <a:pt x="36" y="77"/>
                      <a:pt x="36" y="78"/>
                    </a:cubicBezTo>
                    <a:cubicBezTo>
                      <a:pt x="36" y="86"/>
                      <a:pt x="36" y="86"/>
                      <a:pt x="36" y="86"/>
                    </a:cubicBezTo>
                    <a:cubicBezTo>
                      <a:pt x="36" y="87"/>
                      <a:pt x="37" y="88"/>
                      <a:pt x="38" y="88"/>
                    </a:cubicBezTo>
                    <a:cubicBezTo>
                      <a:pt x="49" y="88"/>
                      <a:pt x="49" y="88"/>
                      <a:pt x="49" y="88"/>
                    </a:cubicBezTo>
                    <a:cubicBezTo>
                      <a:pt x="50" y="88"/>
                      <a:pt x="51" y="87"/>
                      <a:pt x="51" y="86"/>
                    </a:cubicBezTo>
                    <a:cubicBezTo>
                      <a:pt x="51" y="78"/>
                      <a:pt x="51" y="78"/>
                      <a:pt x="51" y="78"/>
                    </a:cubicBezTo>
                    <a:cubicBezTo>
                      <a:pt x="51" y="77"/>
                      <a:pt x="52" y="76"/>
                      <a:pt x="53" y="75"/>
                    </a:cubicBezTo>
                    <a:cubicBezTo>
                      <a:pt x="59" y="73"/>
                      <a:pt x="59" y="73"/>
                      <a:pt x="59" y="73"/>
                    </a:cubicBezTo>
                    <a:cubicBezTo>
                      <a:pt x="60" y="72"/>
                      <a:pt x="62" y="72"/>
                      <a:pt x="62" y="73"/>
                    </a:cubicBezTo>
                    <a:cubicBezTo>
                      <a:pt x="68" y="79"/>
                      <a:pt x="68" y="79"/>
                      <a:pt x="68" y="79"/>
                    </a:cubicBezTo>
                    <a:cubicBezTo>
                      <a:pt x="69" y="79"/>
                      <a:pt x="70" y="79"/>
                      <a:pt x="71" y="79"/>
                    </a:cubicBezTo>
                    <a:cubicBezTo>
                      <a:pt x="78" y="71"/>
                      <a:pt x="78" y="71"/>
                      <a:pt x="78" y="71"/>
                    </a:cubicBezTo>
                    <a:cubicBezTo>
                      <a:pt x="79" y="70"/>
                      <a:pt x="79" y="69"/>
                      <a:pt x="78" y="68"/>
                    </a:cubicBezTo>
                    <a:cubicBezTo>
                      <a:pt x="73" y="63"/>
                      <a:pt x="73" y="63"/>
                      <a:pt x="73" y="63"/>
                    </a:cubicBezTo>
                    <a:cubicBezTo>
                      <a:pt x="72" y="62"/>
                      <a:pt x="72" y="61"/>
                      <a:pt x="72" y="60"/>
                    </a:cubicBezTo>
                    <a:cubicBezTo>
                      <a:pt x="75" y="53"/>
                      <a:pt x="75" y="53"/>
                      <a:pt x="75" y="53"/>
                    </a:cubicBezTo>
                    <a:cubicBezTo>
                      <a:pt x="75" y="52"/>
                      <a:pt x="76" y="51"/>
                      <a:pt x="78" y="51"/>
                    </a:cubicBezTo>
                    <a:lnTo>
                      <a:pt x="85" y="51"/>
                    </a:lnTo>
                    <a:close/>
                    <a:moveTo>
                      <a:pt x="58" y="44"/>
                    </a:moveTo>
                    <a:cubicBezTo>
                      <a:pt x="58" y="52"/>
                      <a:pt x="52" y="59"/>
                      <a:pt x="44" y="59"/>
                    </a:cubicBezTo>
                    <a:cubicBezTo>
                      <a:pt x="35" y="59"/>
                      <a:pt x="29" y="52"/>
                      <a:pt x="29" y="44"/>
                    </a:cubicBezTo>
                    <a:cubicBezTo>
                      <a:pt x="29" y="36"/>
                      <a:pt x="35" y="29"/>
                      <a:pt x="44" y="29"/>
                    </a:cubicBezTo>
                    <a:cubicBezTo>
                      <a:pt x="52" y="29"/>
                      <a:pt x="58" y="36"/>
                      <a:pt x="58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188" name="Freeform 6"/>
            <p:cNvSpPr>
              <a:spLocks/>
            </p:cNvSpPr>
            <p:nvPr/>
          </p:nvSpPr>
          <p:spPr bwMode="gray">
            <a:xfrm rot="2551333">
              <a:off x="210594" y="2504499"/>
              <a:ext cx="575120" cy="396000"/>
            </a:xfrm>
            <a:custGeom>
              <a:avLst/>
              <a:gdLst>
                <a:gd name="T0" fmla="*/ 179 w 202"/>
                <a:gd name="T1" fmla="*/ 121 h 162"/>
                <a:gd name="T2" fmla="*/ 131 w 202"/>
                <a:gd name="T3" fmla="*/ 136 h 162"/>
                <a:gd name="T4" fmla="*/ 124 w 202"/>
                <a:gd name="T5" fmla="*/ 135 h 162"/>
                <a:gd name="T6" fmla="*/ 121 w 202"/>
                <a:gd name="T7" fmla="*/ 135 h 162"/>
                <a:gd name="T8" fmla="*/ 116 w 202"/>
                <a:gd name="T9" fmla="*/ 134 h 162"/>
                <a:gd name="T10" fmla="*/ 113 w 202"/>
                <a:gd name="T11" fmla="*/ 134 h 162"/>
                <a:gd name="T12" fmla="*/ 108 w 202"/>
                <a:gd name="T13" fmla="*/ 132 h 162"/>
                <a:gd name="T14" fmla="*/ 105 w 202"/>
                <a:gd name="T15" fmla="*/ 131 h 162"/>
                <a:gd name="T16" fmla="*/ 100 w 202"/>
                <a:gd name="T17" fmla="*/ 129 h 162"/>
                <a:gd name="T18" fmla="*/ 98 w 202"/>
                <a:gd name="T19" fmla="*/ 129 h 162"/>
                <a:gd name="T20" fmla="*/ 92 w 202"/>
                <a:gd name="T21" fmla="*/ 126 h 162"/>
                <a:gd name="T22" fmla="*/ 92 w 202"/>
                <a:gd name="T23" fmla="*/ 126 h 162"/>
                <a:gd name="T24" fmla="*/ 73 w 202"/>
                <a:gd name="T25" fmla="*/ 111 h 162"/>
                <a:gd name="T26" fmla="*/ 73 w 202"/>
                <a:gd name="T27" fmla="*/ 111 h 162"/>
                <a:gd name="T28" fmla="*/ 68 w 202"/>
                <a:gd name="T29" fmla="*/ 106 h 162"/>
                <a:gd name="T30" fmla="*/ 67 w 202"/>
                <a:gd name="T31" fmla="*/ 104 h 162"/>
                <a:gd name="T32" fmla="*/ 48 w 202"/>
                <a:gd name="T33" fmla="*/ 53 h 162"/>
                <a:gd name="T34" fmla="*/ 70 w 202"/>
                <a:gd name="T35" fmla="*/ 53 h 162"/>
                <a:gd name="T36" fmla="*/ 35 w 202"/>
                <a:gd name="T37" fmla="*/ 0 h 162"/>
                <a:gd name="T38" fmla="*/ 0 w 202"/>
                <a:gd name="T39" fmla="*/ 53 h 162"/>
                <a:gd name="T40" fmla="*/ 22 w 202"/>
                <a:gd name="T41" fmla="*/ 53 h 162"/>
                <a:gd name="T42" fmla="*/ 42 w 202"/>
                <a:gd name="T43" fmla="*/ 115 h 162"/>
                <a:gd name="T44" fmla="*/ 42 w 202"/>
                <a:gd name="T45" fmla="*/ 115 h 162"/>
                <a:gd name="T46" fmla="*/ 46 w 202"/>
                <a:gd name="T47" fmla="*/ 121 h 162"/>
                <a:gd name="T48" fmla="*/ 47 w 202"/>
                <a:gd name="T49" fmla="*/ 123 h 162"/>
                <a:gd name="T50" fmla="*/ 54 w 202"/>
                <a:gd name="T51" fmla="*/ 129 h 162"/>
                <a:gd name="T52" fmla="*/ 54 w 202"/>
                <a:gd name="T53" fmla="*/ 130 h 162"/>
                <a:gd name="T54" fmla="*/ 79 w 202"/>
                <a:gd name="T55" fmla="*/ 149 h 162"/>
                <a:gd name="T56" fmla="*/ 80 w 202"/>
                <a:gd name="T57" fmla="*/ 149 h 162"/>
                <a:gd name="T58" fmla="*/ 88 w 202"/>
                <a:gd name="T59" fmla="*/ 153 h 162"/>
                <a:gd name="T60" fmla="*/ 90 w 202"/>
                <a:gd name="T61" fmla="*/ 154 h 162"/>
                <a:gd name="T62" fmla="*/ 97 w 202"/>
                <a:gd name="T63" fmla="*/ 156 h 162"/>
                <a:gd name="T64" fmla="*/ 100 w 202"/>
                <a:gd name="T65" fmla="*/ 157 h 162"/>
                <a:gd name="T66" fmla="*/ 107 w 202"/>
                <a:gd name="T67" fmla="*/ 159 h 162"/>
                <a:gd name="T68" fmla="*/ 111 w 202"/>
                <a:gd name="T69" fmla="*/ 160 h 162"/>
                <a:gd name="T70" fmla="*/ 113 w 202"/>
                <a:gd name="T71" fmla="*/ 161 h 162"/>
                <a:gd name="T72" fmla="*/ 119 w 202"/>
                <a:gd name="T73" fmla="*/ 161 h 162"/>
                <a:gd name="T74" fmla="*/ 121 w 202"/>
                <a:gd name="T75" fmla="*/ 162 h 162"/>
                <a:gd name="T76" fmla="*/ 132 w 202"/>
                <a:gd name="T77" fmla="*/ 162 h 162"/>
                <a:gd name="T78" fmla="*/ 195 w 202"/>
                <a:gd name="T79" fmla="*/ 142 h 162"/>
                <a:gd name="T80" fmla="*/ 198 w 202"/>
                <a:gd name="T81" fmla="*/ 124 h 162"/>
                <a:gd name="T82" fmla="*/ 179 w 202"/>
                <a:gd name="T83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02" h="162">
                  <a:moveTo>
                    <a:pt x="179" y="121"/>
                  </a:moveTo>
                  <a:cubicBezTo>
                    <a:pt x="165" y="131"/>
                    <a:pt x="148" y="136"/>
                    <a:pt x="131" y="136"/>
                  </a:cubicBezTo>
                  <a:cubicBezTo>
                    <a:pt x="128" y="136"/>
                    <a:pt x="126" y="136"/>
                    <a:pt x="124" y="135"/>
                  </a:cubicBezTo>
                  <a:cubicBezTo>
                    <a:pt x="123" y="135"/>
                    <a:pt x="122" y="135"/>
                    <a:pt x="121" y="135"/>
                  </a:cubicBezTo>
                  <a:cubicBezTo>
                    <a:pt x="119" y="135"/>
                    <a:pt x="118" y="135"/>
                    <a:pt x="116" y="134"/>
                  </a:cubicBezTo>
                  <a:cubicBezTo>
                    <a:pt x="115" y="134"/>
                    <a:pt x="114" y="134"/>
                    <a:pt x="113" y="134"/>
                  </a:cubicBezTo>
                  <a:cubicBezTo>
                    <a:pt x="111" y="133"/>
                    <a:pt x="109" y="133"/>
                    <a:pt x="108" y="132"/>
                  </a:cubicBezTo>
                  <a:cubicBezTo>
                    <a:pt x="107" y="132"/>
                    <a:pt x="106" y="132"/>
                    <a:pt x="105" y="131"/>
                  </a:cubicBezTo>
                  <a:cubicBezTo>
                    <a:pt x="103" y="131"/>
                    <a:pt x="102" y="130"/>
                    <a:pt x="100" y="129"/>
                  </a:cubicBezTo>
                  <a:cubicBezTo>
                    <a:pt x="99" y="129"/>
                    <a:pt x="99" y="129"/>
                    <a:pt x="98" y="129"/>
                  </a:cubicBezTo>
                  <a:cubicBezTo>
                    <a:pt x="96" y="128"/>
                    <a:pt x="94" y="127"/>
                    <a:pt x="92" y="126"/>
                  </a:cubicBezTo>
                  <a:cubicBezTo>
                    <a:pt x="92" y="126"/>
                    <a:pt x="92" y="126"/>
                    <a:pt x="92" y="126"/>
                  </a:cubicBezTo>
                  <a:cubicBezTo>
                    <a:pt x="85" y="122"/>
                    <a:pt x="78" y="117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71" y="109"/>
                    <a:pt x="69" y="108"/>
                    <a:pt x="68" y="106"/>
                  </a:cubicBezTo>
                  <a:cubicBezTo>
                    <a:pt x="67" y="105"/>
                    <a:pt x="67" y="105"/>
                    <a:pt x="67" y="104"/>
                  </a:cubicBezTo>
                  <a:cubicBezTo>
                    <a:pt x="55" y="90"/>
                    <a:pt x="48" y="72"/>
                    <a:pt x="48" y="53"/>
                  </a:cubicBezTo>
                  <a:cubicBezTo>
                    <a:pt x="70" y="53"/>
                    <a:pt x="70" y="53"/>
                    <a:pt x="70" y="53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22" y="53"/>
                    <a:pt x="22" y="53"/>
                    <a:pt x="22" y="53"/>
                  </a:cubicBezTo>
                  <a:cubicBezTo>
                    <a:pt x="22" y="76"/>
                    <a:pt x="29" y="97"/>
                    <a:pt x="42" y="115"/>
                  </a:cubicBezTo>
                  <a:cubicBezTo>
                    <a:pt x="42" y="115"/>
                    <a:pt x="42" y="115"/>
                    <a:pt x="42" y="115"/>
                  </a:cubicBezTo>
                  <a:cubicBezTo>
                    <a:pt x="43" y="117"/>
                    <a:pt x="45" y="119"/>
                    <a:pt x="46" y="121"/>
                  </a:cubicBezTo>
                  <a:cubicBezTo>
                    <a:pt x="46" y="121"/>
                    <a:pt x="47" y="122"/>
                    <a:pt x="47" y="123"/>
                  </a:cubicBezTo>
                  <a:cubicBezTo>
                    <a:pt x="49" y="125"/>
                    <a:pt x="52" y="127"/>
                    <a:pt x="54" y="129"/>
                  </a:cubicBezTo>
                  <a:cubicBezTo>
                    <a:pt x="54" y="130"/>
                    <a:pt x="54" y="130"/>
                    <a:pt x="54" y="130"/>
                  </a:cubicBezTo>
                  <a:cubicBezTo>
                    <a:pt x="62" y="137"/>
                    <a:pt x="70" y="144"/>
                    <a:pt x="79" y="149"/>
                  </a:cubicBezTo>
                  <a:cubicBezTo>
                    <a:pt x="80" y="149"/>
                    <a:pt x="80" y="149"/>
                    <a:pt x="80" y="149"/>
                  </a:cubicBezTo>
                  <a:cubicBezTo>
                    <a:pt x="82" y="150"/>
                    <a:pt x="85" y="152"/>
                    <a:pt x="88" y="153"/>
                  </a:cubicBezTo>
                  <a:cubicBezTo>
                    <a:pt x="88" y="153"/>
                    <a:pt x="89" y="153"/>
                    <a:pt x="90" y="154"/>
                  </a:cubicBezTo>
                  <a:cubicBezTo>
                    <a:pt x="92" y="155"/>
                    <a:pt x="94" y="156"/>
                    <a:pt x="97" y="156"/>
                  </a:cubicBezTo>
                  <a:cubicBezTo>
                    <a:pt x="98" y="157"/>
                    <a:pt x="99" y="157"/>
                    <a:pt x="100" y="157"/>
                  </a:cubicBezTo>
                  <a:cubicBezTo>
                    <a:pt x="102" y="158"/>
                    <a:pt x="104" y="159"/>
                    <a:pt x="107" y="159"/>
                  </a:cubicBezTo>
                  <a:cubicBezTo>
                    <a:pt x="108" y="159"/>
                    <a:pt x="109" y="160"/>
                    <a:pt x="111" y="160"/>
                  </a:cubicBezTo>
                  <a:cubicBezTo>
                    <a:pt x="112" y="160"/>
                    <a:pt x="112" y="160"/>
                    <a:pt x="113" y="161"/>
                  </a:cubicBezTo>
                  <a:cubicBezTo>
                    <a:pt x="115" y="161"/>
                    <a:pt x="117" y="161"/>
                    <a:pt x="119" y="161"/>
                  </a:cubicBezTo>
                  <a:cubicBezTo>
                    <a:pt x="120" y="161"/>
                    <a:pt x="120" y="162"/>
                    <a:pt x="121" y="162"/>
                  </a:cubicBezTo>
                  <a:cubicBezTo>
                    <a:pt x="125" y="162"/>
                    <a:pt x="128" y="162"/>
                    <a:pt x="132" y="162"/>
                  </a:cubicBezTo>
                  <a:cubicBezTo>
                    <a:pt x="154" y="162"/>
                    <a:pt x="176" y="155"/>
                    <a:pt x="195" y="142"/>
                  </a:cubicBezTo>
                  <a:cubicBezTo>
                    <a:pt x="201" y="138"/>
                    <a:pt x="202" y="130"/>
                    <a:pt x="198" y="124"/>
                  </a:cubicBezTo>
                  <a:cubicBezTo>
                    <a:pt x="194" y="118"/>
                    <a:pt x="185" y="117"/>
                    <a:pt x="179" y="121"/>
                  </a:cubicBez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/>
          </p:spPr>
          <p:txBody>
            <a:bodyPr lIns="84406" tIns="42203" rIns="84406" bIns="42203"/>
            <a:lstStyle/>
            <a:p>
              <a:pPr>
                <a:defRPr/>
              </a:pPr>
              <a:endParaRPr lang="en-US" sz="1108" dirty="0">
                <a:solidFill>
                  <a:srgbClr val="000000"/>
                </a:solidFill>
              </a:endParaRPr>
            </a:p>
          </p:txBody>
        </p:sp>
      </p:grpSp>
      <p:sp>
        <p:nvSpPr>
          <p:cNvPr id="193" name="Isosceles Triangle 192"/>
          <p:cNvSpPr/>
          <p:nvPr/>
        </p:nvSpPr>
        <p:spPr>
          <a:xfrm rot="10800000">
            <a:off x="1268413" y="4480397"/>
            <a:ext cx="542925" cy="123825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600" dirty="0" err="1">
              <a:solidFill>
                <a:srgbClr val="000000"/>
              </a:solidFill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1019175" y="4532784"/>
            <a:ext cx="1027113" cy="34290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r>
              <a:rPr lang="en-GB" sz="900" b="1" i="1" kern="0" dirty="0">
                <a:solidFill>
                  <a:srgbClr val="FFFFFF">
                    <a:lumMod val="50000"/>
                  </a:srgbClr>
                </a:solidFill>
              </a:rPr>
              <a:t>Instrument</a:t>
            </a:r>
          </a:p>
        </p:txBody>
      </p:sp>
      <p:grpSp>
        <p:nvGrpSpPr>
          <p:cNvPr id="195" name="Group 167"/>
          <p:cNvGrpSpPr/>
          <p:nvPr/>
        </p:nvGrpSpPr>
        <p:grpSpPr>
          <a:xfrm>
            <a:off x="976796" y="1994183"/>
            <a:ext cx="404202" cy="371413"/>
            <a:chOff x="-1837659" y="2381430"/>
            <a:chExt cx="420936" cy="235353"/>
          </a:xfrm>
          <a:solidFill>
            <a:schemeClr val="bg1">
              <a:lumMod val="65000"/>
            </a:schemeClr>
          </a:solidFill>
        </p:grpSpPr>
        <p:sp>
          <p:nvSpPr>
            <p:cNvPr id="196" name="Freeform 22"/>
            <p:cNvSpPr>
              <a:spLocks noEditPoints="1"/>
            </p:cNvSpPr>
            <p:nvPr/>
          </p:nvSpPr>
          <p:spPr bwMode="gray">
            <a:xfrm>
              <a:off x="-1837659" y="2381430"/>
              <a:ext cx="420936" cy="235353"/>
            </a:xfrm>
            <a:custGeom>
              <a:avLst/>
              <a:gdLst>
                <a:gd name="T0" fmla="*/ 262 w 317"/>
                <a:gd name="T1" fmla="*/ 72 h 177"/>
                <a:gd name="T2" fmla="*/ 262 w 317"/>
                <a:gd name="T3" fmla="*/ 25 h 177"/>
                <a:gd name="T4" fmla="*/ 0 w 317"/>
                <a:gd name="T5" fmla="*/ 25 h 177"/>
                <a:gd name="T6" fmla="*/ 0 w 317"/>
                <a:gd name="T7" fmla="*/ 177 h 177"/>
                <a:gd name="T8" fmla="*/ 117 w 317"/>
                <a:gd name="T9" fmla="*/ 177 h 177"/>
                <a:gd name="T10" fmla="*/ 117 w 317"/>
                <a:gd name="T11" fmla="*/ 103 h 177"/>
                <a:gd name="T12" fmla="*/ 280 w 317"/>
                <a:gd name="T13" fmla="*/ 103 h 177"/>
                <a:gd name="T14" fmla="*/ 280 w 317"/>
                <a:gd name="T15" fmla="*/ 177 h 177"/>
                <a:gd name="T16" fmla="*/ 317 w 317"/>
                <a:gd name="T17" fmla="*/ 177 h 177"/>
                <a:gd name="T18" fmla="*/ 317 w 317"/>
                <a:gd name="T19" fmla="*/ 72 h 177"/>
                <a:gd name="T20" fmla="*/ 262 w 317"/>
                <a:gd name="T21" fmla="*/ 72 h 177"/>
                <a:gd name="T22" fmla="*/ 83 w 317"/>
                <a:gd name="T23" fmla="*/ 140 h 177"/>
                <a:gd name="T24" fmla="*/ 45 w 317"/>
                <a:gd name="T25" fmla="*/ 140 h 177"/>
                <a:gd name="T26" fmla="*/ 45 w 317"/>
                <a:gd name="T27" fmla="*/ 102 h 177"/>
                <a:gd name="T28" fmla="*/ 83 w 317"/>
                <a:gd name="T29" fmla="*/ 102 h 177"/>
                <a:gd name="T30" fmla="*/ 83 w 317"/>
                <a:gd name="T31" fmla="*/ 140 h 177"/>
                <a:gd name="T32" fmla="*/ 83 w 317"/>
                <a:gd name="T33" fmla="*/ 79 h 177"/>
                <a:gd name="T34" fmla="*/ 45 w 317"/>
                <a:gd name="T35" fmla="*/ 79 h 177"/>
                <a:gd name="T36" fmla="*/ 45 w 317"/>
                <a:gd name="T37" fmla="*/ 41 h 177"/>
                <a:gd name="T38" fmla="*/ 83 w 317"/>
                <a:gd name="T39" fmla="*/ 41 h 177"/>
                <a:gd name="T40" fmla="*/ 83 w 317"/>
                <a:gd name="T41" fmla="*/ 79 h 177"/>
                <a:gd name="T42" fmla="*/ 154 w 317"/>
                <a:gd name="T43" fmla="*/ 79 h 177"/>
                <a:gd name="T44" fmla="*/ 117 w 317"/>
                <a:gd name="T45" fmla="*/ 79 h 177"/>
                <a:gd name="T46" fmla="*/ 117 w 317"/>
                <a:gd name="T47" fmla="*/ 41 h 177"/>
                <a:gd name="T48" fmla="*/ 154 w 317"/>
                <a:gd name="T49" fmla="*/ 41 h 177"/>
                <a:gd name="T50" fmla="*/ 154 w 317"/>
                <a:gd name="T51" fmla="*/ 79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17" h="177">
                  <a:moveTo>
                    <a:pt x="262" y="72"/>
                  </a:moveTo>
                  <a:cubicBezTo>
                    <a:pt x="262" y="56"/>
                    <a:pt x="262" y="40"/>
                    <a:pt x="262" y="25"/>
                  </a:cubicBezTo>
                  <a:cubicBezTo>
                    <a:pt x="173" y="0"/>
                    <a:pt x="89" y="0"/>
                    <a:pt x="0" y="25"/>
                  </a:cubicBezTo>
                  <a:cubicBezTo>
                    <a:pt x="0" y="73"/>
                    <a:pt x="0" y="129"/>
                    <a:pt x="0" y="177"/>
                  </a:cubicBezTo>
                  <a:cubicBezTo>
                    <a:pt x="39" y="177"/>
                    <a:pt x="78" y="177"/>
                    <a:pt x="117" y="177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280" y="103"/>
                    <a:pt x="280" y="103"/>
                    <a:pt x="280" y="103"/>
                  </a:cubicBezTo>
                  <a:cubicBezTo>
                    <a:pt x="280" y="177"/>
                    <a:pt x="280" y="177"/>
                    <a:pt x="280" y="177"/>
                  </a:cubicBezTo>
                  <a:cubicBezTo>
                    <a:pt x="317" y="177"/>
                    <a:pt x="317" y="177"/>
                    <a:pt x="317" y="177"/>
                  </a:cubicBezTo>
                  <a:cubicBezTo>
                    <a:pt x="317" y="72"/>
                    <a:pt x="317" y="72"/>
                    <a:pt x="317" y="72"/>
                  </a:cubicBezTo>
                  <a:lnTo>
                    <a:pt x="262" y="72"/>
                  </a:lnTo>
                  <a:close/>
                  <a:moveTo>
                    <a:pt x="83" y="140"/>
                  </a:moveTo>
                  <a:cubicBezTo>
                    <a:pt x="45" y="140"/>
                    <a:pt x="45" y="140"/>
                    <a:pt x="45" y="140"/>
                  </a:cubicBezTo>
                  <a:cubicBezTo>
                    <a:pt x="45" y="102"/>
                    <a:pt x="45" y="102"/>
                    <a:pt x="45" y="102"/>
                  </a:cubicBezTo>
                  <a:cubicBezTo>
                    <a:pt x="83" y="102"/>
                    <a:pt x="83" y="102"/>
                    <a:pt x="83" y="102"/>
                  </a:cubicBezTo>
                  <a:lnTo>
                    <a:pt x="83" y="140"/>
                  </a:lnTo>
                  <a:close/>
                  <a:moveTo>
                    <a:pt x="83" y="79"/>
                  </a:moveTo>
                  <a:cubicBezTo>
                    <a:pt x="45" y="79"/>
                    <a:pt x="45" y="79"/>
                    <a:pt x="45" y="79"/>
                  </a:cubicBezTo>
                  <a:cubicBezTo>
                    <a:pt x="45" y="41"/>
                    <a:pt x="45" y="41"/>
                    <a:pt x="45" y="41"/>
                  </a:cubicBezTo>
                  <a:cubicBezTo>
                    <a:pt x="83" y="41"/>
                    <a:pt x="83" y="41"/>
                    <a:pt x="83" y="41"/>
                  </a:cubicBezTo>
                  <a:lnTo>
                    <a:pt x="83" y="79"/>
                  </a:lnTo>
                  <a:close/>
                  <a:moveTo>
                    <a:pt x="154" y="79"/>
                  </a:moveTo>
                  <a:cubicBezTo>
                    <a:pt x="117" y="79"/>
                    <a:pt x="117" y="79"/>
                    <a:pt x="117" y="79"/>
                  </a:cubicBezTo>
                  <a:cubicBezTo>
                    <a:pt x="117" y="41"/>
                    <a:pt x="117" y="41"/>
                    <a:pt x="117" y="41"/>
                  </a:cubicBezTo>
                  <a:cubicBezTo>
                    <a:pt x="154" y="41"/>
                    <a:pt x="154" y="41"/>
                    <a:pt x="154" y="41"/>
                  </a:cubicBezTo>
                  <a:lnTo>
                    <a:pt x="154" y="79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7" name="Freeform 23"/>
            <p:cNvSpPr>
              <a:spLocks/>
            </p:cNvSpPr>
            <p:nvPr/>
          </p:nvSpPr>
          <p:spPr bwMode="gray">
            <a:xfrm>
              <a:off x="-1650389" y="2558577"/>
              <a:ext cx="61580" cy="58206"/>
            </a:xfrm>
            <a:custGeom>
              <a:avLst/>
              <a:gdLst>
                <a:gd name="T0" fmla="*/ 0 w 46"/>
                <a:gd name="T1" fmla="*/ 0 h 44"/>
                <a:gd name="T2" fmla="*/ 0 w 46"/>
                <a:gd name="T3" fmla="*/ 44 h 44"/>
                <a:gd name="T4" fmla="*/ 46 w 46"/>
                <a:gd name="T5" fmla="*/ 44 h 44"/>
                <a:gd name="T6" fmla="*/ 46 w 46"/>
                <a:gd name="T7" fmla="*/ 0 h 44"/>
                <a:gd name="T8" fmla="*/ 0 w 46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5" y="44"/>
                    <a:pt x="30" y="44"/>
                    <a:pt x="46" y="44"/>
                  </a:cubicBezTo>
                  <a:cubicBezTo>
                    <a:pt x="46" y="0"/>
                    <a:pt x="46" y="0"/>
                    <a:pt x="46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98" name="Freeform 24"/>
            <p:cNvSpPr>
              <a:spLocks/>
            </p:cNvSpPr>
            <p:nvPr/>
          </p:nvSpPr>
          <p:spPr bwMode="gray">
            <a:xfrm>
              <a:off x="-1558441" y="2558577"/>
              <a:ext cx="62423" cy="58206"/>
            </a:xfrm>
            <a:custGeom>
              <a:avLst/>
              <a:gdLst>
                <a:gd name="T0" fmla="*/ 0 w 47"/>
                <a:gd name="T1" fmla="*/ 0 h 44"/>
                <a:gd name="T2" fmla="*/ 0 w 47"/>
                <a:gd name="T3" fmla="*/ 44 h 44"/>
                <a:gd name="T4" fmla="*/ 47 w 47"/>
                <a:gd name="T5" fmla="*/ 44 h 44"/>
                <a:gd name="T6" fmla="*/ 47 w 47"/>
                <a:gd name="T7" fmla="*/ 0 h 44"/>
                <a:gd name="T8" fmla="*/ 0 w 47"/>
                <a:gd name="T9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4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16" y="44"/>
                    <a:pt x="31" y="44"/>
                    <a:pt x="47" y="44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199" name="TextBox 109"/>
          <p:cNvSpPr txBox="1">
            <a:spLocks noChangeArrowheads="1"/>
          </p:cNvSpPr>
          <p:nvPr/>
        </p:nvSpPr>
        <p:spPr bwMode="auto">
          <a:xfrm>
            <a:off x="3810000" y="3465984"/>
            <a:ext cx="1265238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>
                <a:solidFill>
                  <a:srgbClr val="7F7F7F"/>
                </a:solidFill>
              </a:rPr>
              <a:t>Budget Support, CBC, Blending</a:t>
            </a:r>
          </a:p>
        </p:txBody>
      </p:sp>
      <p:sp>
        <p:nvSpPr>
          <p:cNvPr id="200" name="TextBox 149"/>
          <p:cNvSpPr txBox="1">
            <a:spLocks noChangeArrowheads="1"/>
          </p:cNvSpPr>
          <p:nvPr/>
        </p:nvSpPr>
        <p:spPr bwMode="auto">
          <a:xfrm>
            <a:off x="2743200" y="3542184"/>
            <a:ext cx="431800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000">
                <a:solidFill>
                  <a:srgbClr val="7F7F7F"/>
                </a:solidFill>
              </a:rPr>
              <a:t>GGDC</a:t>
            </a:r>
          </a:p>
        </p:txBody>
      </p:sp>
      <p:sp>
        <p:nvSpPr>
          <p:cNvPr id="201" name="Rounded Rectangle 95"/>
          <p:cNvSpPr>
            <a:spLocks noChangeArrowheads="1"/>
          </p:cNvSpPr>
          <p:nvPr/>
        </p:nvSpPr>
        <p:spPr bwMode="auto">
          <a:xfrm>
            <a:off x="7019925" y="4151784"/>
            <a:ext cx="1184275" cy="471488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800" i="0">
                <a:solidFill>
                  <a:srgbClr val="000000"/>
                </a:solidFill>
              </a:rPr>
              <a:t>Prospect, SAP BPC, MIS, ROM, Audit, i-Perseus</a:t>
            </a:r>
          </a:p>
        </p:txBody>
      </p:sp>
      <p:sp>
        <p:nvSpPr>
          <p:cNvPr id="202" name="Rounded Rectangle 97"/>
          <p:cNvSpPr>
            <a:spLocks noChangeArrowheads="1"/>
          </p:cNvSpPr>
          <p:nvPr/>
        </p:nvSpPr>
        <p:spPr bwMode="auto">
          <a:xfrm>
            <a:off x="4065588" y="5080472"/>
            <a:ext cx="506412" cy="25241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800" i="0">
                <a:solidFill>
                  <a:srgbClr val="000000"/>
                </a:solidFill>
              </a:rPr>
              <a:t>Cap4Dev</a:t>
            </a:r>
          </a:p>
        </p:txBody>
      </p:sp>
      <p:sp>
        <p:nvSpPr>
          <p:cNvPr id="203" name="Rounded Rectangle 98"/>
          <p:cNvSpPr>
            <a:spLocks noChangeArrowheads="1"/>
          </p:cNvSpPr>
          <p:nvPr/>
        </p:nvSpPr>
        <p:spPr bwMode="auto">
          <a:xfrm>
            <a:off x="4464050" y="3151659"/>
            <a:ext cx="612775" cy="25082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800" i="0">
                <a:solidFill>
                  <a:srgbClr val="000000"/>
                </a:solidFill>
              </a:rPr>
              <a:t>ABAC</a:t>
            </a:r>
          </a:p>
        </p:txBody>
      </p:sp>
      <p:sp>
        <p:nvSpPr>
          <p:cNvPr id="204" name="Rounded Rectangle 100"/>
          <p:cNvSpPr>
            <a:spLocks noChangeArrowheads="1"/>
          </p:cNvSpPr>
          <p:nvPr/>
        </p:nvSpPr>
        <p:spPr bwMode="auto">
          <a:xfrm>
            <a:off x="5148263" y="3150072"/>
            <a:ext cx="611187" cy="252412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800" i="0">
                <a:solidFill>
                  <a:srgbClr val="000000"/>
                </a:solidFill>
              </a:rPr>
              <a:t>DECIDE</a:t>
            </a:r>
          </a:p>
        </p:txBody>
      </p:sp>
      <p:sp>
        <p:nvSpPr>
          <p:cNvPr id="205" name="Rounded Rectangle 101"/>
          <p:cNvSpPr>
            <a:spLocks noChangeArrowheads="1"/>
          </p:cNvSpPr>
          <p:nvPr/>
        </p:nvSpPr>
        <p:spPr bwMode="auto">
          <a:xfrm>
            <a:off x="7197725" y="3008784"/>
            <a:ext cx="1027113" cy="398463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800" i="0">
                <a:solidFill>
                  <a:srgbClr val="000000"/>
                </a:solidFill>
              </a:rPr>
              <a:t>ABAC, Sygma/Compass, e-procurement</a:t>
            </a:r>
          </a:p>
        </p:txBody>
      </p:sp>
      <p:sp>
        <p:nvSpPr>
          <p:cNvPr id="206" name="Rounded Rectangle 103"/>
          <p:cNvSpPr>
            <a:spLocks noChangeArrowheads="1"/>
          </p:cNvSpPr>
          <p:nvPr/>
        </p:nvSpPr>
        <p:spPr bwMode="auto">
          <a:xfrm>
            <a:off x="6413500" y="1484784"/>
            <a:ext cx="922338" cy="341313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800" i="0">
                <a:solidFill>
                  <a:srgbClr val="000000"/>
                </a:solidFill>
              </a:rPr>
              <a:t>Next-Europa, Open data portal</a:t>
            </a:r>
          </a:p>
        </p:txBody>
      </p:sp>
      <p:sp>
        <p:nvSpPr>
          <p:cNvPr id="207" name="Rounded Rectangle 104"/>
          <p:cNvSpPr>
            <a:spLocks noChangeArrowheads="1"/>
          </p:cNvSpPr>
          <p:nvPr/>
        </p:nvSpPr>
        <p:spPr bwMode="auto">
          <a:xfrm>
            <a:off x="5573713" y="6149628"/>
            <a:ext cx="598487" cy="269875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800" i="0">
                <a:solidFill>
                  <a:srgbClr val="000000"/>
                </a:solidFill>
              </a:rPr>
              <a:t>HERMES</a:t>
            </a:r>
          </a:p>
        </p:txBody>
      </p:sp>
      <p:sp>
        <p:nvSpPr>
          <p:cNvPr id="208" name="Rounded Rectangle 105"/>
          <p:cNvSpPr>
            <a:spLocks noChangeArrowheads="1"/>
          </p:cNvSpPr>
          <p:nvPr/>
        </p:nvSpPr>
        <p:spPr bwMode="auto">
          <a:xfrm>
            <a:off x="4191000" y="1484784"/>
            <a:ext cx="506413" cy="25241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800" i="0">
                <a:solidFill>
                  <a:srgbClr val="000000"/>
                </a:solidFill>
              </a:rPr>
              <a:t>GIS</a:t>
            </a:r>
          </a:p>
        </p:txBody>
      </p:sp>
      <p:sp>
        <p:nvSpPr>
          <p:cNvPr id="209" name="Rounded Rectangle 107"/>
          <p:cNvSpPr>
            <a:spLocks noChangeArrowheads="1"/>
          </p:cNvSpPr>
          <p:nvPr/>
        </p:nvSpPr>
        <p:spPr bwMode="auto">
          <a:xfrm>
            <a:off x="7278688" y="5728940"/>
            <a:ext cx="773112" cy="307975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800" i="0">
                <a:solidFill>
                  <a:srgbClr val="000000"/>
                </a:solidFill>
              </a:rPr>
              <a:t>E-PRAG, e-Companion</a:t>
            </a:r>
          </a:p>
        </p:txBody>
      </p:sp>
      <p:sp>
        <p:nvSpPr>
          <p:cNvPr id="210" name="Rounded Rectangle 116"/>
          <p:cNvSpPr>
            <a:spLocks noChangeArrowheads="1"/>
          </p:cNvSpPr>
          <p:nvPr/>
        </p:nvSpPr>
        <p:spPr bwMode="auto">
          <a:xfrm>
            <a:off x="8448675" y="4318472"/>
            <a:ext cx="506413" cy="252412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800" i="0">
                <a:solidFill>
                  <a:srgbClr val="000000"/>
                </a:solidFill>
              </a:rPr>
              <a:t>Eval</a:t>
            </a:r>
          </a:p>
        </p:txBody>
      </p:sp>
      <p:sp>
        <p:nvSpPr>
          <p:cNvPr id="211" name="Rounded Rectangle 119"/>
          <p:cNvSpPr>
            <a:spLocks noChangeArrowheads="1"/>
          </p:cNvSpPr>
          <p:nvPr/>
        </p:nvSpPr>
        <p:spPr bwMode="auto">
          <a:xfrm>
            <a:off x="5127625" y="1484784"/>
            <a:ext cx="847725" cy="252413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800" i="0">
                <a:solidFill>
                  <a:srgbClr val="000000"/>
                </a:solidFill>
              </a:rPr>
              <a:t>EAMR Del+HQ, DWH</a:t>
            </a:r>
          </a:p>
        </p:txBody>
      </p:sp>
      <p:sp>
        <p:nvSpPr>
          <p:cNvPr id="212" name="Rounded Rectangle 121"/>
          <p:cNvSpPr>
            <a:spLocks noChangeArrowheads="1"/>
          </p:cNvSpPr>
          <p:nvPr/>
        </p:nvSpPr>
        <p:spPr bwMode="auto">
          <a:xfrm>
            <a:off x="3660775" y="5589240"/>
            <a:ext cx="1939925" cy="349250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800" i="0">
                <a:solidFill>
                  <a:srgbClr val="000000"/>
                </a:solidFill>
              </a:rPr>
              <a:t>SEDIA, SharePoint2013,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800" i="0">
                <a:solidFill>
                  <a:srgbClr val="000000"/>
                </a:solidFill>
              </a:rPr>
              <a:t>Adobe Connect (screensharing), Enterprise search</a:t>
            </a:r>
          </a:p>
        </p:txBody>
      </p:sp>
      <p:sp>
        <p:nvSpPr>
          <p:cNvPr id="213" name="Rounded Rectangle 122"/>
          <p:cNvSpPr>
            <a:spLocks noChangeArrowheads="1"/>
          </p:cNvSpPr>
          <p:nvPr/>
        </p:nvSpPr>
        <p:spPr bwMode="auto">
          <a:xfrm>
            <a:off x="7277100" y="6149628"/>
            <a:ext cx="774700" cy="273050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800" i="0">
                <a:solidFill>
                  <a:srgbClr val="000000"/>
                </a:solidFill>
              </a:rPr>
              <a:t>GMS EMPP module</a:t>
            </a:r>
          </a:p>
        </p:txBody>
      </p:sp>
      <p:sp>
        <p:nvSpPr>
          <p:cNvPr id="214" name="Rounded Rectangle 125"/>
          <p:cNvSpPr>
            <a:spLocks noChangeArrowheads="1"/>
          </p:cNvSpPr>
          <p:nvPr/>
        </p:nvSpPr>
        <p:spPr bwMode="auto">
          <a:xfrm>
            <a:off x="2630488" y="3135784"/>
            <a:ext cx="611187" cy="252413"/>
          </a:xfrm>
          <a:prstGeom prst="roundRect">
            <a:avLst>
              <a:gd name="adj" fmla="val 16667"/>
            </a:avLst>
          </a:prstGeom>
          <a:solidFill>
            <a:srgbClr val="33CC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36000" rIns="0" bIns="36000" anchor="ctr"/>
          <a:lstStyle>
            <a:lvl1pPr marL="3175"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nl-NL" altLang="en-US" sz="800" i="0">
                <a:solidFill>
                  <a:srgbClr val="000000"/>
                </a:solidFill>
              </a:rPr>
              <a:t>DECIDE</a:t>
            </a:r>
          </a:p>
        </p:txBody>
      </p:sp>
      <p:sp>
        <p:nvSpPr>
          <p:cNvPr id="2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27984" y="6597352"/>
            <a:ext cx="261392" cy="4762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>
                <a:solidFill>
                  <a:schemeClr val="bg1"/>
                </a:solidFill>
                <a:latin typeface="Calibri Light" panose="020F03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en-GB" altLang="fr-FR" sz="1400" i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1351757" y="5077993"/>
            <a:ext cx="2597943" cy="560658"/>
          </a:xfrm>
          <a:prstGeom prst="roundRect">
            <a:avLst/>
          </a:prstGeom>
          <a:noFill/>
          <a:ln w="19050">
            <a:solidFill>
              <a:srgbClr val="FF9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1477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36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"/>
          <p:cNvGrpSpPr>
            <a:grpSpLocks/>
          </p:cNvGrpSpPr>
          <p:nvPr/>
        </p:nvGrpSpPr>
        <p:grpSpPr bwMode="auto">
          <a:xfrm>
            <a:off x="2555776" y="4837708"/>
            <a:ext cx="5911850" cy="1347787"/>
            <a:chOff x="4065984" y="137670"/>
            <a:chExt cx="2030015" cy="1218009"/>
          </a:xfrm>
        </p:grpSpPr>
        <p:sp>
          <p:nvSpPr>
            <p:cNvPr id="87" name="Rectangle 86"/>
            <p:cNvSpPr/>
            <p:nvPr/>
          </p:nvSpPr>
          <p:spPr>
            <a:xfrm>
              <a:off x="4065984" y="137670"/>
              <a:ext cx="2030015" cy="1218009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Rectangle 87"/>
            <p:cNvSpPr/>
            <p:nvPr/>
          </p:nvSpPr>
          <p:spPr>
            <a:xfrm>
              <a:off x="4065984" y="137670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67640" tIns="167640" rIns="167640" bIns="167640" spcCol="1270" anchor="ctr"/>
            <a:lstStyle/>
            <a:p>
              <a:pPr defTabSz="195580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GB" sz="4400">
                <a:solidFill>
                  <a:srgbClr val="FFFFFF"/>
                </a:solidFill>
              </a:endParaRPr>
            </a:p>
          </p:txBody>
        </p:sp>
      </p:grpSp>
      <p:cxnSp>
        <p:nvCxnSpPr>
          <p:cNvPr id="76" name="Straight Arrow Connector 75"/>
          <p:cNvCxnSpPr/>
          <p:nvPr/>
        </p:nvCxnSpPr>
        <p:spPr bwMode="auto">
          <a:xfrm flipH="1" flipV="1">
            <a:off x="7315101" y="4612283"/>
            <a:ext cx="1588" cy="622300"/>
          </a:xfrm>
          <a:prstGeom prst="straightConnector1">
            <a:avLst/>
          </a:prstGeom>
          <a:ln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6667401" y="5383808"/>
            <a:ext cx="1655763" cy="750887"/>
            <a:chOff x="3149500" y="1984"/>
            <a:chExt cx="2030015" cy="1218009"/>
          </a:xfrm>
        </p:grpSpPr>
        <p:sp>
          <p:nvSpPr>
            <p:cNvPr id="59" name="Rectangle 58"/>
            <p:cNvSpPr/>
            <p:nvPr/>
          </p:nvSpPr>
          <p:spPr>
            <a:xfrm>
              <a:off x="3149500" y="1984"/>
              <a:ext cx="2030015" cy="121800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814257"/>
                <a:satOff val="2799"/>
                <a:lumOff val="-13432"/>
                <a:alphaOff val="0"/>
              </a:schemeClr>
            </a:fillRef>
            <a:effectRef idx="2">
              <a:schemeClr val="accent5">
                <a:hueOff val="814257"/>
                <a:satOff val="2799"/>
                <a:lumOff val="-13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Rectangle 59"/>
            <p:cNvSpPr/>
            <p:nvPr/>
          </p:nvSpPr>
          <p:spPr>
            <a:xfrm>
              <a:off x="3149500" y="1984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defTabSz="9334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400" dirty="0">
                  <a:solidFill>
                    <a:srgbClr val="FFFFFF"/>
                  </a:solidFill>
                </a:rPr>
                <a:t>Other domains</a:t>
              </a:r>
            </a:p>
          </p:txBody>
        </p:sp>
      </p:grp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6602314" y="5342533"/>
            <a:ext cx="1655762" cy="750887"/>
            <a:chOff x="3149500" y="1984"/>
            <a:chExt cx="2030015" cy="1218009"/>
          </a:xfrm>
        </p:grpSpPr>
        <p:sp>
          <p:nvSpPr>
            <p:cNvPr id="51" name="Rectangle 50"/>
            <p:cNvSpPr/>
            <p:nvPr/>
          </p:nvSpPr>
          <p:spPr>
            <a:xfrm>
              <a:off x="3149500" y="1984"/>
              <a:ext cx="2030015" cy="121800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814257"/>
                <a:satOff val="2799"/>
                <a:lumOff val="-13432"/>
                <a:alphaOff val="0"/>
              </a:schemeClr>
            </a:fillRef>
            <a:effectRef idx="2">
              <a:schemeClr val="accent5">
                <a:hueOff val="814257"/>
                <a:satOff val="2799"/>
                <a:lumOff val="-13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ectangle 51"/>
            <p:cNvSpPr/>
            <p:nvPr/>
          </p:nvSpPr>
          <p:spPr>
            <a:xfrm>
              <a:off x="3149500" y="1984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defTabSz="9334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400" dirty="0">
                  <a:solidFill>
                    <a:srgbClr val="FFFFFF"/>
                  </a:solidFill>
                </a:rPr>
                <a:t>Other domains</a:t>
              </a:r>
            </a:p>
          </p:txBody>
        </p:sp>
      </p:grpSp>
      <p:grpSp>
        <p:nvGrpSpPr>
          <p:cNvPr id="5" name="Group 20"/>
          <p:cNvGrpSpPr>
            <a:grpSpLocks/>
          </p:cNvGrpSpPr>
          <p:nvPr/>
        </p:nvGrpSpPr>
        <p:grpSpPr bwMode="auto">
          <a:xfrm>
            <a:off x="2700239" y="5275858"/>
            <a:ext cx="1655762" cy="750887"/>
            <a:chOff x="3149500" y="1984"/>
            <a:chExt cx="2030015" cy="1218009"/>
          </a:xfrm>
        </p:grpSpPr>
        <p:sp>
          <p:nvSpPr>
            <p:cNvPr id="31" name="Rectangle 30"/>
            <p:cNvSpPr/>
            <p:nvPr/>
          </p:nvSpPr>
          <p:spPr>
            <a:xfrm>
              <a:off x="3149500" y="1984"/>
              <a:ext cx="2030015" cy="121800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814257"/>
                <a:satOff val="2799"/>
                <a:lumOff val="-13432"/>
                <a:alphaOff val="0"/>
              </a:schemeClr>
            </a:fillRef>
            <a:effectRef idx="2">
              <a:schemeClr val="accent5">
                <a:hueOff val="814257"/>
                <a:satOff val="2799"/>
                <a:lumOff val="-13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3149500" y="1984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defTabSz="9334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400" dirty="0">
                  <a:solidFill>
                    <a:srgbClr val="FFFFFF"/>
                  </a:solidFill>
                </a:rPr>
                <a:t>Results Management</a:t>
              </a:r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2555776" y="3799483"/>
            <a:ext cx="5911850" cy="750887"/>
            <a:chOff x="916483" y="1422995"/>
            <a:chExt cx="2030015" cy="1218009"/>
          </a:xfrm>
        </p:grpSpPr>
        <p:sp>
          <p:nvSpPr>
            <p:cNvPr id="29" name="Rectangle 28"/>
            <p:cNvSpPr/>
            <p:nvPr/>
          </p:nvSpPr>
          <p:spPr>
            <a:xfrm>
              <a:off x="916483" y="1422995"/>
              <a:ext cx="2030015" cy="121800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1628513"/>
                <a:satOff val="5598"/>
                <a:lumOff val="-26863"/>
                <a:alphaOff val="0"/>
              </a:schemeClr>
            </a:fillRef>
            <a:effectRef idx="2">
              <a:schemeClr val="accent5">
                <a:hueOff val="1628513"/>
                <a:satOff val="5598"/>
                <a:lumOff val="-2686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916483" y="1422995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defTabSz="9334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dirty="0">
                  <a:solidFill>
                    <a:srgbClr val="FFFFFF"/>
                  </a:solidFill>
                </a:rPr>
                <a:t>OpSys Programme User Committee (PUC)</a:t>
              </a:r>
            </a:p>
            <a:p>
              <a:pPr defTabSz="9334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>
                  <a:solidFill>
                    <a:srgbClr val="FFFFFF"/>
                  </a:solidFill>
                </a:rPr>
                <a:t>HQ &amp; EUD rep. from DEVCO/NEAR/FPI/ECHO/EEAS dir.</a:t>
              </a:r>
            </a:p>
          </p:txBody>
        </p:sp>
      </p:grp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2555776" y="2750145"/>
            <a:ext cx="5911850" cy="760413"/>
            <a:chOff x="3149500" y="1422995"/>
            <a:chExt cx="2030015" cy="1218009"/>
          </a:xfrm>
        </p:grpSpPr>
        <p:sp>
          <p:nvSpPr>
            <p:cNvPr id="27" name="Rectangle 26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2442770"/>
                <a:satOff val="8397"/>
                <a:lumOff val="-40295"/>
                <a:alphaOff val="0"/>
              </a:schemeClr>
            </a:fillRef>
            <a:effectRef idx="2">
              <a:schemeClr val="accent5">
                <a:hueOff val="2442770"/>
                <a:satOff val="8397"/>
                <a:lumOff val="-4029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3149500" y="1422995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defTabSz="9334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dirty="0">
                  <a:solidFill>
                    <a:srgbClr val="FFFFFF"/>
                  </a:solidFill>
                </a:rPr>
                <a:t>OpSys PSC</a:t>
              </a:r>
            </a:p>
            <a:p>
              <a:pPr defTabSz="9334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>
                  <a:solidFill>
                    <a:srgbClr val="FFFFFF"/>
                  </a:solidFill>
                </a:rPr>
                <a:t>DEVCO &amp; NEAR dir. + FPI + DIGIT + ad hoc DGs</a:t>
              </a:r>
            </a:p>
          </p:txBody>
        </p:sp>
      </p:grpSp>
      <p:grpSp>
        <p:nvGrpSpPr>
          <p:cNvPr id="8" name="Group 23"/>
          <p:cNvGrpSpPr>
            <a:grpSpLocks/>
          </p:cNvGrpSpPr>
          <p:nvPr/>
        </p:nvGrpSpPr>
        <p:grpSpPr bwMode="auto">
          <a:xfrm>
            <a:off x="2555776" y="1700808"/>
            <a:ext cx="2030413" cy="760412"/>
            <a:chOff x="2032992" y="2844006"/>
            <a:chExt cx="2030015" cy="1218009"/>
          </a:xfrm>
        </p:grpSpPr>
        <p:sp>
          <p:nvSpPr>
            <p:cNvPr id="25" name="Rectangle 24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3257026"/>
                <a:satOff val="11196"/>
                <a:lumOff val="-53726"/>
                <a:alphaOff val="0"/>
              </a:schemeClr>
            </a:fillRef>
            <a:effectRef idx="2">
              <a:schemeClr val="accent5">
                <a:hueOff val="3257026"/>
                <a:satOff val="11196"/>
                <a:lumOff val="-53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defTabSz="9334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dirty="0">
                  <a:solidFill>
                    <a:srgbClr val="FFFFFF"/>
                  </a:solidFill>
                </a:rPr>
                <a:t>DEVCO IT SC</a:t>
              </a:r>
            </a:p>
            <a:p>
              <a:pPr defTabSz="9334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200" dirty="0">
                  <a:solidFill>
                    <a:srgbClr val="FFFFFF"/>
                  </a:solidFill>
                </a:rPr>
                <a:t>Incl. NEAR and FPI rep.</a:t>
              </a:r>
            </a:p>
          </p:txBody>
        </p:sp>
      </p:grpSp>
      <p:grpSp>
        <p:nvGrpSpPr>
          <p:cNvPr id="9" name="Group 34"/>
          <p:cNvGrpSpPr>
            <a:grpSpLocks/>
          </p:cNvGrpSpPr>
          <p:nvPr/>
        </p:nvGrpSpPr>
        <p:grpSpPr bwMode="auto">
          <a:xfrm>
            <a:off x="6437214" y="1700808"/>
            <a:ext cx="2030412" cy="760412"/>
            <a:chOff x="2032992" y="2844006"/>
            <a:chExt cx="2030015" cy="1218009"/>
          </a:xfrm>
        </p:grpSpPr>
        <p:sp>
          <p:nvSpPr>
            <p:cNvPr id="36" name="Rectangle 35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3257026"/>
                <a:satOff val="11196"/>
                <a:lumOff val="-53726"/>
                <a:alphaOff val="0"/>
              </a:schemeClr>
            </a:fillRef>
            <a:effectRef idx="2">
              <a:schemeClr val="accent5">
                <a:hueOff val="3257026"/>
                <a:satOff val="11196"/>
                <a:lumOff val="-5372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2032992" y="2844006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defTabSz="9334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2000" dirty="0">
                  <a:solidFill>
                    <a:srgbClr val="FFFFFF"/>
                  </a:solidFill>
                </a:rPr>
                <a:t>NEAR IT SC</a:t>
              </a:r>
            </a:p>
          </p:txBody>
        </p:sp>
      </p:grpSp>
      <p:grpSp>
        <p:nvGrpSpPr>
          <p:cNvPr id="10" name="Group 40"/>
          <p:cNvGrpSpPr>
            <a:grpSpLocks/>
          </p:cNvGrpSpPr>
          <p:nvPr/>
        </p:nvGrpSpPr>
        <p:grpSpPr bwMode="auto">
          <a:xfrm>
            <a:off x="4571901" y="5275858"/>
            <a:ext cx="1657350" cy="750887"/>
            <a:chOff x="3149500" y="1984"/>
            <a:chExt cx="2030015" cy="1218009"/>
          </a:xfrm>
        </p:grpSpPr>
        <p:sp>
          <p:nvSpPr>
            <p:cNvPr id="42" name="Rectangle 41"/>
            <p:cNvSpPr/>
            <p:nvPr/>
          </p:nvSpPr>
          <p:spPr>
            <a:xfrm>
              <a:off x="3149500" y="1984"/>
              <a:ext cx="2030015" cy="121800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814257"/>
                <a:satOff val="2799"/>
                <a:lumOff val="-13432"/>
                <a:alphaOff val="0"/>
              </a:schemeClr>
            </a:fillRef>
            <a:effectRef idx="2">
              <a:schemeClr val="accent5">
                <a:hueOff val="814257"/>
                <a:satOff val="2799"/>
                <a:lumOff val="-13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ectangle 42"/>
            <p:cNvSpPr/>
            <p:nvPr/>
          </p:nvSpPr>
          <p:spPr>
            <a:xfrm>
              <a:off x="3149500" y="1984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defTabSz="9334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400" dirty="0">
                  <a:solidFill>
                    <a:srgbClr val="FFFFFF"/>
                  </a:solidFill>
                </a:rPr>
                <a:t>Contract Management</a:t>
              </a:r>
            </a:p>
          </p:txBody>
        </p:sp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6522939" y="5310783"/>
            <a:ext cx="1657350" cy="750887"/>
            <a:chOff x="3149500" y="1984"/>
            <a:chExt cx="2030015" cy="1218009"/>
          </a:xfrm>
        </p:grpSpPr>
        <p:sp>
          <p:nvSpPr>
            <p:cNvPr id="48" name="Rectangle 47"/>
            <p:cNvSpPr/>
            <p:nvPr/>
          </p:nvSpPr>
          <p:spPr>
            <a:xfrm>
              <a:off x="3149500" y="1984"/>
              <a:ext cx="2030015" cy="121800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814257"/>
                <a:satOff val="2799"/>
                <a:lumOff val="-13432"/>
                <a:alphaOff val="0"/>
              </a:schemeClr>
            </a:fillRef>
            <a:effectRef idx="2">
              <a:schemeClr val="accent5">
                <a:hueOff val="814257"/>
                <a:satOff val="2799"/>
                <a:lumOff val="-13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angle 48"/>
            <p:cNvSpPr/>
            <p:nvPr/>
          </p:nvSpPr>
          <p:spPr>
            <a:xfrm>
              <a:off x="3149500" y="1984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defTabSz="9334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400" dirty="0">
                  <a:solidFill>
                    <a:srgbClr val="FFFFFF"/>
                  </a:solidFill>
                </a:rPr>
                <a:t>Contract Management</a:t>
              </a:r>
            </a:p>
          </p:txBody>
        </p:sp>
      </p:grpSp>
      <p:sp>
        <p:nvSpPr>
          <p:cNvPr id="54" name="Rectangle 53"/>
          <p:cNvSpPr/>
          <p:nvPr/>
        </p:nvSpPr>
        <p:spPr>
          <a:xfrm>
            <a:off x="355501" y="1705570"/>
            <a:ext cx="3311525" cy="75565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80010" rIns="80010" bIns="80010" spcCol="1270" anchor="ctr"/>
          <a:lstStyle/>
          <a:p>
            <a:pPr algn="l" defTabSz="9334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 smtClean="0">
                <a:solidFill>
                  <a:srgbClr val="333399"/>
                </a:solidFill>
              </a:rPr>
              <a:t>DGs level</a:t>
            </a:r>
            <a:endParaRPr lang="en-GB" sz="900" dirty="0">
              <a:solidFill>
                <a:srgbClr val="333399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55501" y="2751733"/>
            <a:ext cx="2170113" cy="7572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80010" rIns="80010" bIns="80010" spcCol="1270" anchor="ctr"/>
          <a:lstStyle/>
          <a:p>
            <a:pPr algn="l" defTabSz="9334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 smtClean="0">
                <a:solidFill>
                  <a:srgbClr val="333399"/>
                </a:solidFill>
              </a:rPr>
              <a:t>DDG level</a:t>
            </a:r>
            <a:endParaRPr lang="en-GB" sz="1200" dirty="0">
              <a:solidFill>
                <a:srgbClr val="333399"/>
              </a:solidFill>
            </a:endParaRPr>
          </a:p>
          <a:p>
            <a:pPr algn="l" defTabSz="9334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b="1" dirty="0" smtClean="0">
                <a:solidFill>
                  <a:srgbClr val="333399"/>
                </a:solidFill>
              </a:rPr>
              <a:t>EU Del</a:t>
            </a:r>
            <a:r>
              <a:rPr lang="en-GB" sz="1200" dirty="0" smtClean="0">
                <a:solidFill>
                  <a:srgbClr val="333399"/>
                </a:solidFill>
              </a:rPr>
              <a:t>: (first time) BRAZIL/S AFRICA &amp; NEAR area</a:t>
            </a:r>
            <a:endParaRPr lang="en-GB" sz="900" dirty="0">
              <a:solidFill>
                <a:srgbClr val="333399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31689" y="3643314"/>
            <a:ext cx="2168609" cy="121444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80010" rIns="80010" bIns="80010" spcCol="1270" anchor="ctr"/>
          <a:lstStyle/>
          <a:p>
            <a:pPr algn="l" defTabSz="9334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 smtClean="0">
                <a:solidFill>
                  <a:srgbClr val="333399"/>
                </a:solidFill>
              </a:rPr>
              <a:t>Technical level</a:t>
            </a:r>
          </a:p>
          <a:p>
            <a:pPr algn="l" defTabSz="9334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b="1" dirty="0" smtClean="0">
                <a:solidFill>
                  <a:srgbClr val="333399"/>
                </a:solidFill>
              </a:rPr>
              <a:t>EU Del</a:t>
            </a:r>
            <a:r>
              <a:rPr lang="en-GB" sz="1200" dirty="0" smtClean="0">
                <a:solidFill>
                  <a:srgbClr val="333399"/>
                </a:solidFill>
              </a:rPr>
              <a:t>: ETHIOPIA, MALAWI, PERU, BRAZIL, AFGHANISTAN, PAKISTAN &amp; NEAR area</a:t>
            </a:r>
            <a:endParaRPr lang="en-GB" sz="900" dirty="0">
              <a:solidFill>
                <a:srgbClr val="333399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31689" y="5000636"/>
            <a:ext cx="2525799" cy="128588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80010" rIns="80010" bIns="80010" spcCol="1270" anchor="ctr"/>
          <a:lstStyle/>
          <a:p>
            <a:pPr algn="l" defTabSz="9334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 smtClean="0">
                <a:solidFill>
                  <a:srgbClr val="333399"/>
                </a:solidFill>
              </a:rPr>
              <a:t>Technical level</a:t>
            </a:r>
          </a:p>
          <a:p>
            <a:pPr algn="l" defTabSz="9334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dirty="0" smtClean="0">
                <a:solidFill>
                  <a:srgbClr val="333399"/>
                </a:solidFill>
              </a:rPr>
              <a:t>Business needs and testing</a:t>
            </a:r>
          </a:p>
          <a:p>
            <a:pPr algn="l" defTabSz="9334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b="1" dirty="0" smtClean="0">
                <a:solidFill>
                  <a:srgbClr val="333399"/>
                </a:solidFill>
              </a:rPr>
              <a:t>EU Del </a:t>
            </a:r>
            <a:r>
              <a:rPr lang="en-GB" sz="1200" dirty="0" smtClean="0">
                <a:solidFill>
                  <a:srgbClr val="333399"/>
                </a:solidFill>
              </a:rPr>
              <a:t>to be identified</a:t>
            </a:r>
          </a:p>
          <a:p>
            <a:pPr algn="l" defTabSz="933450" eaLnBrk="0" hangingPunct="0">
              <a:lnSpc>
                <a:spcPct val="90000"/>
              </a:lnSpc>
              <a:spcAft>
                <a:spcPct val="35000"/>
              </a:spcAft>
              <a:defRPr/>
            </a:pPr>
            <a:endParaRPr lang="en-GB" sz="1200" dirty="0">
              <a:solidFill>
                <a:srgbClr val="333399"/>
              </a:solidFill>
            </a:endParaRPr>
          </a:p>
        </p:txBody>
      </p: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6445151" y="5275858"/>
            <a:ext cx="1655763" cy="750887"/>
            <a:chOff x="3149500" y="1984"/>
            <a:chExt cx="2030015" cy="1218009"/>
          </a:xfrm>
        </p:grpSpPr>
        <p:sp>
          <p:nvSpPr>
            <p:cNvPr id="45" name="Rectangle 44"/>
            <p:cNvSpPr/>
            <p:nvPr/>
          </p:nvSpPr>
          <p:spPr>
            <a:xfrm>
              <a:off x="3149500" y="1984"/>
              <a:ext cx="2030015" cy="1218009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814257"/>
                <a:satOff val="2799"/>
                <a:lumOff val="-13432"/>
                <a:alphaOff val="0"/>
              </a:schemeClr>
            </a:fillRef>
            <a:effectRef idx="2">
              <a:schemeClr val="accent5">
                <a:hueOff val="814257"/>
                <a:satOff val="2799"/>
                <a:lumOff val="-1343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ectangle 45"/>
            <p:cNvSpPr/>
            <p:nvPr/>
          </p:nvSpPr>
          <p:spPr>
            <a:xfrm>
              <a:off x="3149500" y="1984"/>
              <a:ext cx="2030015" cy="12180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0010" tIns="80010" rIns="80010" bIns="80010" spcCol="1270" anchor="ctr"/>
            <a:lstStyle/>
            <a:p>
              <a:pPr defTabSz="933450" eaLnBrk="0" hangingPunct="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sz="1400" dirty="0">
                  <a:solidFill>
                    <a:srgbClr val="FFFFFF"/>
                  </a:solidFill>
                </a:rPr>
                <a:t>Other </a:t>
              </a:r>
              <a:r>
                <a:rPr lang="en-GB" sz="1400" dirty="0" smtClean="0">
                  <a:solidFill>
                    <a:srgbClr val="FFFFFF"/>
                  </a:solidFill>
                </a:rPr>
                <a:t>domains and focus group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</p:grpSp>
      <p:cxnSp>
        <p:nvCxnSpPr>
          <p:cNvPr id="67" name="Straight Arrow Connector 66"/>
          <p:cNvCxnSpPr/>
          <p:nvPr/>
        </p:nvCxnSpPr>
        <p:spPr bwMode="auto">
          <a:xfrm flipV="1">
            <a:off x="3578126" y="3539133"/>
            <a:ext cx="0" cy="246062"/>
          </a:xfrm>
          <a:prstGeom prst="straightConnector1">
            <a:avLst/>
          </a:prstGeom>
          <a:ln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 bwMode="auto">
          <a:xfrm flipV="1">
            <a:off x="3557489" y="2481858"/>
            <a:ext cx="0" cy="247650"/>
          </a:xfrm>
          <a:prstGeom prst="straightConnector1">
            <a:avLst/>
          </a:prstGeom>
          <a:ln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 bwMode="auto">
          <a:xfrm flipH="1" flipV="1">
            <a:off x="3559076" y="4604345"/>
            <a:ext cx="1588" cy="622300"/>
          </a:xfrm>
          <a:prstGeom prst="straightConnector1">
            <a:avLst/>
          </a:prstGeom>
          <a:ln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 bwMode="auto">
          <a:xfrm flipH="1" flipV="1">
            <a:off x="5443439" y="4604345"/>
            <a:ext cx="0" cy="622300"/>
          </a:xfrm>
          <a:prstGeom prst="straightConnector1">
            <a:avLst/>
          </a:prstGeom>
          <a:ln>
            <a:tailEnd type="triangle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2555776" y="4910733"/>
            <a:ext cx="5911850" cy="2365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80010" rIns="80010" bIns="80010" spcCol="1270" anchor="ctr"/>
          <a:lstStyle/>
          <a:p>
            <a:pPr defTabSz="9334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2000" dirty="0">
                <a:solidFill>
                  <a:srgbClr val="FFFFFF"/>
                </a:solidFill>
              </a:rPr>
              <a:t>OpSys Domain User Groups</a:t>
            </a:r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2299" name="Right Arrow 12298"/>
          <p:cNvSpPr/>
          <p:nvPr/>
        </p:nvSpPr>
        <p:spPr bwMode="auto">
          <a:xfrm>
            <a:off x="4729064" y="1700808"/>
            <a:ext cx="1571625" cy="361950"/>
          </a:xfrm>
          <a:prstGeom prst="rightArrow">
            <a:avLst/>
          </a:prstGeom>
          <a:solidFill>
            <a:schemeClr val="accent2"/>
          </a:solidFill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r>
              <a:rPr lang="en-GB" sz="1200" dirty="0">
                <a:solidFill>
                  <a:srgbClr val="FFFFFF"/>
                </a:solidFill>
              </a:rPr>
              <a:t>informs</a:t>
            </a:r>
          </a:p>
        </p:txBody>
      </p:sp>
      <p:sp>
        <p:nvSpPr>
          <p:cNvPr id="84" name="Right Arrow 83"/>
          <p:cNvSpPr/>
          <p:nvPr/>
        </p:nvSpPr>
        <p:spPr bwMode="auto">
          <a:xfrm flipH="1">
            <a:off x="4722714" y="2084983"/>
            <a:ext cx="1577975" cy="361950"/>
          </a:xfrm>
          <a:prstGeom prst="rightArrow">
            <a:avLst/>
          </a:prstGeom>
          <a:solidFill>
            <a:schemeClr val="accent2"/>
          </a:solidFill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marL="3175">
              <a:defRPr/>
            </a:pPr>
            <a:r>
              <a:rPr lang="en-GB" sz="1200" dirty="0">
                <a:solidFill>
                  <a:srgbClr val="FFFFFF"/>
                </a:solidFill>
              </a:rPr>
              <a:t>endorses</a:t>
            </a:r>
          </a:p>
        </p:txBody>
      </p:sp>
      <p:sp>
        <p:nvSpPr>
          <p:cNvPr id="50" name="Slide Number Placeholder 1"/>
          <p:cNvSpPr txBox="1">
            <a:spLocks/>
          </p:cNvSpPr>
          <p:nvPr/>
        </p:nvSpPr>
        <p:spPr bwMode="auto">
          <a:xfrm>
            <a:off x="4147344" y="6134397"/>
            <a:ext cx="437704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16595" y="1126133"/>
            <a:ext cx="3311525" cy="58835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80010" tIns="80010" rIns="80010" bIns="80010" spcCol="1270" anchor="ctr"/>
          <a:lstStyle/>
          <a:p>
            <a:pPr algn="l" defTabSz="933450" eaLnBrk="0" hangingPunct="0">
              <a:lnSpc>
                <a:spcPct val="90000"/>
              </a:lnSpc>
              <a:spcAft>
                <a:spcPct val="35000"/>
              </a:spcAft>
              <a:defRPr/>
            </a:pPr>
            <a:r>
              <a:rPr lang="en-GB" sz="1200" b="1" dirty="0" smtClean="0">
                <a:solidFill>
                  <a:srgbClr val="333399"/>
                </a:solidFill>
              </a:rPr>
              <a:t>System owner = DEVCO 05</a:t>
            </a:r>
            <a:endParaRPr lang="en-GB" sz="900" b="1" dirty="0">
              <a:solidFill>
                <a:srgbClr val="333399"/>
              </a:solidFill>
            </a:endParaRPr>
          </a:p>
        </p:txBody>
      </p:sp>
      <p:sp>
        <p:nvSpPr>
          <p:cNvPr id="61" name="Title 1"/>
          <p:cNvSpPr txBox="1">
            <a:spLocks/>
          </p:cNvSpPr>
          <p:nvPr/>
        </p:nvSpPr>
        <p:spPr bwMode="auto">
          <a:xfrm>
            <a:off x="283890" y="314640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fr-BE" altLang="fr-FR" sz="2400" b="0" kern="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GOVERNANCE</a:t>
            </a:r>
          </a:p>
        </p:txBody>
      </p:sp>
      <p:sp>
        <p:nvSpPr>
          <p:cNvPr id="6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625158"/>
            <a:ext cx="585608" cy="332234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>
                <a:solidFill>
                  <a:schemeClr val="bg1"/>
                </a:solidFill>
                <a:latin typeface="Calibri Light" panose="020F030202020403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en-GB" altLang="fr-FR" sz="1400" i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39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16023"/>
            <a:ext cx="2952328" cy="620689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b="0" kern="1200" dirty="0" smtClean="0">
                <a:solidFill>
                  <a:srgbClr val="FFC000"/>
                </a:solidFill>
                <a:latin typeface="Calibri Light" panose="020F0302020204030204" pitchFamily="34" charset="0"/>
                <a:sym typeface="Gill Sans" charset="0"/>
              </a:rPr>
              <a:t>Project </a:t>
            </a:r>
            <a:r>
              <a:rPr lang="en-US" b="0" kern="1200" dirty="0">
                <a:solidFill>
                  <a:srgbClr val="FFC000"/>
                </a:solidFill>
                <a:latin typeface="Calibri Light" panose="020F0302020204030204" pitchFamily="34" charset="0"/>
                <a:sym typeface="Gill Sans" charset="0"/>
              </a:rPr>
              <a:t>1  </a:t>
            </a:r>
            <a:r>
              <a:rPr lang="en-US" b="0" kern="1200" dirty="0" smtClean="0">
                <a:solidFill>
                  <a:srgbClr val="FFC000"/>
                </a:solidFill>
                <a:latin typeface="Calibri Light" panose="020F0302020204030204" pitchFamily="34" charset="0"/>
                <a:sym typeface="Gill Sans" charset="0"/>
              </a:rPr>
              <a:t>scope</a:t>
            </a:r>
            <a:r>
              <a:rPr lang="en-US" b="0" kern="1200" dirty="0">
                <a:solidFill>
                  <a:srgbClr val="FFC000"/>
                </a:solidFill>
                <a:latin typeface="Calibri Light" panose="020F0302020204030204" pitchFamily="34" charset="0"/>
                <a:sym typeface="Gill Sans" charset="0"/>
              </a:rPr>
              <a:t>			</a:t>
            </a:r>
            <a:endParaRPr lang="en-GB" b="0" kern="1200" dirty="0">
              <a:solidFill>
                <a:srgbClr val="FFC000"/>
              </a:solidFill>
              <a:latin typeface="Calibri Light" panose="020F0302020204030204" pitchFamily="34" charset="0"/>
              <a:sym typeface="Gill Sans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 rot="16200000">
            <a:off x="3390495" y="3583773"/>
            <a:ext cx="2331168" cy="1039292"/>
          </a:xfrm>
          <a:prstGeom prst="roundRect">
            <a:avLst/>
          </a:prstGeom>
          <a:solidFill>
            <a:sysClr val="window" lastClr="FFFFFF">
              <a:lumMod val="85000"/>
            </a:sysClr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3" name="Group 5"/>
          <p:cNvGrpSpPr/>
          <p:nvPr/>
        </p:nvGrpSpPr>
        <p:grpSpPr>
          <a:xfrm>
            <a:off x="4199840" y="3282227"/>
            <a:ext cx="319027" cy="1484177"/>
            <a:chOff x="6259513" y="1922463"/>
            <a:chExt cx="447675" cy="1474787"/>
          </a:xfrm>
          <a:solidFill>
            <a:srgbClr val="0F5494"/>
          </a:solidFill>
        </p:grpSpPr>
        <p:sp>
          <p:nvSpPr>
            <p:cNvPr id="7" name="Freeform 49"/>
            <p:cNvSpPr>
              <a:spLocks noEditPoints="1"/>
            </p:cNvSpPr>
            <p:nvPr/>
          </p:nvSpPr>
          <p:spPr bwMode="auto">
            <a:xfrm>
              <a:off x="6259513" y="1922463"/>
              <a:ext cx="447675" cy="1474787"/>
            </a:xfrm>
            <a:custGeom>
              <a:avLst/>
              <a:gdLst>
                <a:gd name="T0" fmla="*/ 251 w 282"/>
                <a:gd name="T1" fmla="*/ 841 h 929"/>
                <a:gd name="T2" fmla="*/ 234 w 282"/>
                <a:gd name="T3" fmla="*/ 744 h 929"/>
                <a:gd name="T4" fmla="*/ 222 w 282"/>
                <a:gd name="T5" fmla="*/ 658 h 929"/>
                <a:gd name="T6" fmla="*/ 219 w 282"/>
                <a:gd name="T7" fmla="*/ 505 h 929"/>
                <a:gd name="T8" fmla="*/ 211 w 282"/>
                <a:gd name="T9" fmla="*/ 387 h 929"/>
                <a:gd name="T10" fmla="*/ 205 w 282"/>
                <a:gd name="T11" fmla="*/ 334 h 929"/>
                <a:gd name="T12" fmla="*/ 207 w 282"/>
                <a:gd name="T13" fmla="*/ 322 h 929"/>
                <a:gd name="T14" fmla="*/ 222 w 282"/>
                <a:gd name="T15" fmla="*/ 310 h 929"/>
                <a:gd name="T16" fmla="*/ 254 w 282"/>
                <a:gd name="T17" fmla="*/ 297 h 929"/>
                <a:gd name="T18" fmla="*/ 245 w 282"/>
                <a:gd name="T19" fmla="*/ 239 h 929"/>
                <a:gd name="T20" fmla="*/ 214 w 282"/>
                <a:gd name="T21" fmla="*/ 169 h 929"/>
                <a:gd name="T22" fmla="*/ 151 w 282"/>
                <a:gd name="T23" fmla="*/ 140 h 929"/>
                <a:gd name="T24" fmla="*/ 140 w 282"/>
                <a:gd name="T25" fmla="*/ 125 h 929"/>
                <a:gd name="T26" fmla="*/ 154 w 282"/>
                <a:gd name="T27" fmla="*/ 92 h 929"/>
                <a:gd name="T28" fmla="*/ 153 w 282"/>
                <a:gd name="T29" fmla="*/ 34 h 929"/>
                <a:gd name="T30" fmla="*/ 106 w 282"/>
                <a:gd name="T31" fmla="*/ 0 h 929"/>
                <a:gd name="T32" fmla="*/ 69 w 282"/>
                <a:gd name="T33" fmla="*/ 44 h 929"/>
                <a:gd name="T34" fmla="*/ 66 w 282"/>
                <a:gd name="T35" fmla="*/ 77 h 929"/>
                <a:gd name="T36" fmla="*/ 83 w 282"/>
                <a:gd name="T37" fmla="*/ 123 h 929"/>
                <a:gd name="T38" fmla="*/ 15 w 282"/>
                <a:gd name="T39" fmla="*/ 158 h 929"/>
                <a:gd name="T40" fmla="*/ 0 w 282"/>
                <a:gd name="T41" fmla="*/ 223 h 929"/>
                <a:gd name="T42" fmla="*/ 12 w 282"/>
                <a:gd name="T43" fmla="*/ 326 h 929"/>
                <a:gd name="T44" fmla="*/ 9 w 282"/>
                <a:gd name="T45" fmla="*/ 447 h 929"/>
                <a:gd name="T46" fmla="*/ 35 w 282"/>
                <a:gd name="T47" fmla="*/ 667 h 929"/>
                <a:gd name="T48" fmla="*/ 31 w 282"/>
                <a:gd name="T49" fmla="*/ 815 h 929"/>
                <a:gd name="T50" fmla="*/ 20 w 282"/>
                <a:gd name="T51" fmla="*/ 900 h 929"/>
                <a:gd name="T52" fmla="*/ 38 w 282"/>
                <a:gd name="T53" fmla="*/ 929 h 929"/>
                <a:gd name="T54" fmla="*/ 79 w 282"/>
                <a:gd name="T55" fmla="*/ 905 h 929"/>
                <a:gd name="T56" fmla="*/ 97 w 282"/>
                <a:gd name="T57" fmla="*/ 851 h 929"/>
                <a:gd name="T58" fmla="*/ 106 w 282"/>
                <a:gd name="T59" fmla="*/ 720 h 929"/>
                <a:gd name="T60" fmla="*/ 123 w 282"/>
                <a:gd name="T61" fmla="*/ 607 h 929"/>
                <a:gd name="T62" fmla="*/ 137 w 282"/>
                <a:gd name="T63" fmla="*/ 581 h 929"/>
                <a:gd name="T64" fmla="*/ 151 w 282"/>
                <a:gd name="T65" fmla="*/ 642 h 929"/>
                <a:gd name="T66" fmla="*/ 160 w 282"/>
                <a:gd name="T67" fmla="*/ 703 h 929"/>
                <a:gd name="T68" fmla="*/ 185 w 282"/>
                <a:gd name="T69" fmla="*/ 857 h 929"/>
                <a:gd name="T70" fmla="*/ 217 w 282"/>
                <a:gd name="T71" fmla="*/ 891 h 929"/>
                <a:gd name="T72" fmla="*/ 270 w 282"/>
                <a:gd name="T73" fmla="*/ 911 h 929"/>
                <a:gd name="T74" fmla="*/ 274 w 282"/>
                <a:gd name="T75" fmla="*/ 875 h 929"/>
                <a:gd name="T76" fmla="*/ 71 w 282"/>
                <a:gd name="T77" fmla="*/ 368 h 929"/>
                <a:gd name="T78" fmla="*/ 123 w 282"/>
                <a:gd name="T79" fmla="*/ 333 h 929"/>
                <a:gd name="T80" fmla="*/ 129 w 282"/>
                <a:gd name="T81" fmla="*/ 303 h 929"/>
                <a:gd name="T82" fmla="*/ 122 w 282"/>
                <a:gd name="T83" fmla="*/ 293 h 929"/>
                <a:gd name="T84" fmla="*/ 92 w 282"/>
                <a:gd name="T85" fmla="*/ 288 h 929"/>
                <a:gd name="T86" fmla="*/ 111 w 282"/>
                <a:gd name="T87" fmla="*/ 280 h 929"/>
                <a:gd name="T88" fmla="*/ 125 w 282"/>
                <a:gd name="T89" fmla="*/ 256 h 929"/>
                <a:gd name="T90" fmla="*/ 105 w 282"/>
                <a:gd name="T91" fmla="*/ 249 h 929"/>
                <a:gd name="T92" fmla="*/ 79 w 282"/>
                <a:gd name="T93" fmla="*/ 231 h 929"/>
                <a:gd name="T94" fmla="*/ 65 w 282"/>
                <a:gd name="T95" fmla="*/ 191 h 929"/>
                <a:gd name="T96" fmla="*/ 199 w 282"/>
                <a:gd name="T97" fmla="*/ 199 h 929"/>
                <a:gd name="T98" fmla="*/ 151 w 282"/>
                <a:gd name="T99" fmla="*/ 252 h 929"/>
                <a:gd name="T100" fmla="*/ 143 w 282"/>
                <a:gd name="T101" fmla="*/ 293 h 929"/>
                <a:gd name="T102" fmla="*/ 140 w 282"/>
                <a:gd name="T103" fmla="*/ 297 h 929"/>
                <a:gd name="T104" fmla="*/ 146 w 282"/>
                <a:gd name="T105" fmla="*/ 313 h 929"/>
                <a:gd name="T106" fmla="*/ 146 w 282"/>
                <a:gd name="T107" fmla="*/ 322 h 929"/>
                <a:gd name="T108" fmla="*/ 170 w 282"/>
                <a:gd name="T109" fmla="*/ 331 h 929"/>
                <a:gd name="T110" fmla="*/ 75 w 282"/>
                <a:gd name="T111" fmla="*/ 283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929">
                  <a:moveTo>
                    <a:pt x="274" y="875"/>
                  </a:moveTo>
                  <a:lnTo>
                    <a:pt x="274" y="875"/>
                  </a:lnTo>
                  <a:lnTo>
                    <a:pt x="264" y="866"/>
                  </a:lnTo>
                  <a:lnTo>
                    <a:pt x="253" y="858"/>
                  </a:lnTo>
                  <a:lnTo>
                    <a:pt x="242" y="852"/>
                  </a:lnTo>
                  <a:lnTo>
                    <a:pt x="242" y="848"/>
                  </a:lnTo>
                  <a:lnTo>
                    <a:pt x="251" y="841"/>
                  </a:lnTo>
                  <a:lnTo>
                    <a:pt x="251" y="841"/>
                  </a:lnTo>
                  <a:lnTo>
                    <a:pt x="253" y="829"/>
                  </a:lnTo>
                  <a:lnTo>
                    <a:pt x="251" y="818"/>
                  </a:lnTo>
                  <a:lnTo>
                    <a:pt x="250" y="807"/>
                  </a:lnTo>
                  <a:lnTo>
                    <a:pt x="250" y="807"/>
                  </a:lnTo>
                  <a:lnTo>
                    <a:pt x="240" y="780"/>
                  </a:lnTo>
                  <a:lnTo>
                    <a:pt x="236" y="761"/>
                  </a:lnTo>
                  <a:lnTo>
                    <a:pt x="234" y="744"/>
                  </a:lnTo>
                  <a:lnTo>
                    <a:pt x="234" y="744"/>
                  </a:lnTo>
                  <a:lnTo>
                    <a:pt x="236" y="715"/>
                  </a:lnTo>
                  <a:lnTo>
                    <a:pt x="234" y="703"/>
                  </a:lnTo>
                  <a:lnTo>
                    <a:pt x="231" y="698"/>
                  </a:lnTo>
                  <a:lnTo>
                    <a:pt x="228" y="693"/>
                  </a:lnTo>
                  <a:lnTo>
                    <a:pt x="228" y="693"/>
                  </a:lnTo>
                  <a:lnTo>
                    <a:pt x="225" y="687"/>
                  </a:lnTo>
                  <a:lnTo>
                    <a:pt x="223" y="679"/>
                  </a:lnTo>
                  <a:lnTo>
                    <a:pt x="222" y="658"/>
                  </a:lnTo>
                  <a:lnTo>
                    <a:pt x="220" y="627"/>
                  </a:lnTo>
                  <a:lnTo>
                    <a:pt x="220" y="627"/>
                  </a:lnTo>
                  <a:lnTo>
                    <a:pt x="222" y="615"/>
                  </a:lnTo>
                  <a:lnTo>
                    <a:pt x="222" y="595"/>
                  </a:lnTo>
                  <a:lnTo>
                    <a:pt x="223" y="570"/>
                  </a:lnTo>
                  <a:lnTo>
                    <a:pt x="223" y="548"/>
                  </a:lnTo>
                  <a:lnTo>
                    <a:pt x="223" y="548"/>
                  </a:lnTo>
                  <a:lnTo>
                    <a:pt x="219" y="505"/>
                  </a:lnTo>
                  <a:lnTo>
                    <a:pt x="216" y="481"/>
                  </a:lnTo>
                  <a:lnTo>
                    <a:pt x="234" y="478"/>
                  </a:lnTo>
                  <a:lnTo>
                    <a:pt x="234" y="478"/>
                  </a:lnTo>
                  <a:lnTo>
                    <a:pt x="228" y="448"/>
                  </a:lnTo>
                  <a:lnTo>
                    <a:pt x="222" y="424"/>
                  </a:lnTo>
                  <a:lnTo>
                    <a:pt x="217" y="404"/>
                  </a:lnTo>
                  <a:lnTo>
                    <a:pt x="217" y="404"/>
                  </a:lnTo>
                  <a:lnTo>
                    <a:pt x="211" y="387"/>
                  </a:lnTo>
                  <a:lnTo>
                    <a:pt x="207" y="365"/>
                  </a:lnTo>
                  <a:lnTo>
                    <a:pt x="202" y="347"/>
                  </a:lnTo>
                  <a:lnTo>
                    <a:pt x="202" y="336"/>
                  </a:lnTo>
                  <a:lnTo>
                    <a:pt x="202" y="336"/>
                  </a:lnTo>
                  <a:lnTo>
                    <a:pt x="202" y="334"/>
                  </a:lnTo>
                  <a:lnTo>
                    <a:pt x="202" y="334"/>
                  </a:lnTo>
                  <a:lnTo>
                    <a:pt x="205" y="334"/>
                  </a:lnTo>
                  <a:lnTo>
                    <a:pt x="205" y="334"/>
                  </a:lnTo>
                  <a:lnTo>
                    <a:pt x="207" y="334"/>
                  </a:lnTo>
                  <a:lnTo>
                    <a:pt x="208" y="333"/>
                  </a:lnTo>
                  <a:lnTo>
                    <a:pt x="207" y="328"/>
                  </a:lnTo>
                  <a:lnTo>
                    <a:pt x="207" y="328"/>
                  </a:lnTo>
                  <a:lnTo>
                    <a:pt x="208" y="326"/>
                  </a:lnTo>
                  <a:lnTo>
                    <a:pt x="208" y="323"/>
                  </a:lnTo>
                  <a:lnTo>
                    <a:pt x="207" y="322"/>
                  </a:lnTo>
                  <a:lnTo>
                    <a:pt x="207" y="322"/>
                  </a:lnTo>
                  <a:lnTo>
                    <a:pt x="208" y="320"/>
                  </a:lnTo>
                  <a:lnTo>
                    <a:pt x="210" y="319"/>
                  </a:lnTo>
                  <a:lnTo>
                    <a:pt x="210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08" y="313"/>
                  </a:lnTo>
                  <a:lnTo>
                    <a:pt x="208" y="313"/>
                  </a:lnTo>
                  <a:lnTo>
                    <a:pt x="222" y="310"/>
                  </a:lnTo>
                  <a:lnTo>
                    <a:pt x="231" y="308"/>
                  </a:lnTo>
                  <a:lnTo>
                    <a:pt x="237" y="308"/>
                  </a:lnTo>
                  <a:lnTo>
                    <a:pt x="237" y="308"/>
                  </a:lnTo>
                  <a:lnTo>
                    <a:pt x="244" y="308"/>
                  </a:lnTo>
                  <a:lnTo>
                    <a:pt x="248" y="305"/>
                  </a:lnTo>
                  <a:lnTo>
                    <a:pt x="253" y="302"/>
                  </a:lnTo>
                  <a:lnTo>
                    <a:pt x="254" y="297"/>
                  </a:lnTo>
                  <a:lnTo>
                    <a:pt x="254" y="297"/>
                  </a:lnTo>
                  <a:lnTo>
                    <a:pt x="256" y="289"/>
                  </a:lnTo>
                  <a:lnTo>
                    <a:pt x="256" y="280"/>
                  </a:lnTo>
                  <a:lnTo>
                    <a:pt x="256" y="269"/>
                  </a:lnTo>
                  <a:lnTo>
                    <a:pt x="254" y="260"/>
                  </a:lnTo>
                  <a:lnTo>
                    <a:pt x="254" y="260"/>
                  </a:lnTo>
                  <a:lnTo>
                    <a:pt x="251" y="249"/>
                  </a:lnTo>
                  <a:lnTo>
                    <a:pt x="248" y="243"/>
                  </a:lnTo>
                  <a:lnTo>
                    <a:pt x="245" y="239"/>
                  </a:lnTo>
                  <a:lnTo>
                    <a:pt x="245" y="239"/>
                  </a:lnTo>
                  <a:lnTo>
                    <a:pt x="237" y="229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23" y="195"/>
                  </a:lnTo>
                  <a:lnTo>
                    <a:pt x="223" y="195"/>
                  </a:lnTo>
                  <a:lnTo>
                    <a:pt x="214" y="169"/>
                  </a:lnTo>
                  <a:lnTo>
                    <a:pt x="214" y="169"/>
                  </a:lnTo>
                  <a:lnTo>
                    <a:pt x="214" y="165"/>
                  </a:lnTo>
                  <a:lnTo>
                    <a:pt x="213" y="160"/>
                  </a:lnTo>
                  <a:lnTo>
                    <a:pt x="208" y="155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171" y="146"/>
                  </a:lnTo>
                  <a:lnTo>
                    <a:pt x="159" y="143"/>
                  </a:lnTo>
                  <a:lnTo>
                    <a:pt x="151" y="140"/>
                  </a:lnTo>
                  <a:lnTo>
                    <a:pt x="151" y="140"/>
                  </a:lnTo>
                  <a:lnTo>
                    <a:pt x="151" y="138"/>
                  </a:lnTo>
                  <a:lnTo>
                    <a:pt x="149" y="135"/>
                  </a:lnTo>
                  <a:lnTo>
                    <a:pt x="148" y="131"/>
                  </a:lnTo>
                  <a:lnTo>
                    <a:pt x="145" y="129"/>
                  </a:lnTo>
                  <a:lnTo>
                    <a:pt x="140" y="128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42" y="115"/>
                  </a:lnTo>
                  <a:lnTo>
                    <a:pt x="145" y="106"/>
                  </a:lnTo>
                  <a:lnTo>
                    <a:pt x="145" y="98"/>
                  </a:lnTo>
                  <a:lnTo>
                    <a:pt x="145" y="98"/>
                  </a:lnTo>
                  <a:lnTo>
                    <a:pt x="149" y="98"/>
                  </a:lnTo>
                  <a:lnTo>
                    <a:pt x="153" y="97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53" y="68"/>
                  </a:lnTo>
                  <a:lnTo>
                    <a:pt x="153" y="68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3" y="34"/>
                  </a:lnTo>
                  <a:lnTo>
                    <a:pt x="151" y="27"/>
                  </a:lnTo>
                  <a:lnTo>
                    <a:pt x="148" y="21"/>
                  </a:lnTo>
                  <a:lnTo>
                    <a:pt x="143" y="15"/>
                  </a:lnTo>
                  <a:lnTo>
                    <a:pt x="137" y="9"/>
                  </a:lnTo>
                  <a:lnTo>
                    <a:pt x="129" y="4"/>
                  </a:lnTo>
                  <a:lnTo>
                    <a:pt x="119" y="1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6" y="1"/>
                  </a:lnTo>
                  <a:lnTo>
                    <a:pt x="86" y="6"/>
                  </a:lnTo>
                  <a:lnTo>
                    <a:pt x="80" y="12"/>
                  </a:lnTo>
                  <a:lnTo>
                    <a:pt x="74" y="20"/>
                  </a:lnTo>
                  <a:lnTo>
                    <a:pt x="71" y="27"/>
                  </a:lnTo>
                  <a:lnTo>
                    <a:pt x="69" y="35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1" y="68"/>
                  </a:lnTo>
                  <a:lnTo>
                    <a:pt x="68" y="69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68" y="86"/>
                  </a:lnTo>
                  <a:lnTo>
                    <a:pt x="71" y="92"/>
                  </a:lnTo>
                  <a:lnTo>
                    <a:pt x="74" y="97"/>
                  </a:lnTo>
                  <a:lnTo>
                    <a:pt x="75" y="98"/>
                  </a:lnTo>
                  <a:lnTo>
                    <a:pt x="79" y="98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79" y="128"/>
                  </a:lnTo>
                  <a:lnTo>
                    <a:pt x="75" y="132"/>
                  </a:lnTo>
                  <a:lnTo>
                    <a:pt x="69" y="137"/>
                  </a:lnTo>
                  <a:lnTo>
                    <a:pt x="69" y="137"/>
                  </a:lnTo>
                  <a:lnTo>
                    <a:pt x="46" y="146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15" y="158"/>
                  </a:lnTo>
                  <a:lnTo>
                    <a:pt x="9" y="163"/>
                  </a:lnTo>
                  <a:lnTo>
                    <a:pt x="6" y="171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2" y="206"/>
                  </a:lnTo>
                  <a:lnTo>
                    <a:pt x="0" y="214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9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99"/>
                  </a:lnTo>
                  <a:lnTo>
                    <a:pt x="2" y="306"/>
                  </a:lnTo>
                  <a:lnTo>
                    <a:pt x="3" y="314"/>
                  </a:lnTo>
                  <a:lnTo>
                    <a:pt x="8" y="320"/>
                  </a:lnTo>
                  <a:lnTo>
                    <a:pt x="12" y="326"/>
                  </a:lnTo>
                  <a:lnTo>
                    <a:pt x="18" y="333"/>
                  </a:lnTo>
                  <a:lnTo>
                    <a:pt x="28" y="337"/>
                  </a:lnTo>
                  <a:lnTo>
                    <a:pt x="28" y="337"/>
                  </a:lnTo>
                  <a:lnTo>
                    <a:pt x="22" y="359"/>
                  </a:lnTo>
                  <a:lnTo>
                    <a:pt x="17" y="384"/>
                  </a:lnTo>
                  <a:lnTo>
                    <a:pt x="12" y="416"/>
                  </a:lnTo>
                  <a:lnTo>
                    <a:pt x="12" y="416"/>
                  </a:lnTo>
                  <a:lnTo>
                    <a:pt x="9" y="447"/>
                  </a:lnTo>
                  <a:lnTo>
                    <a:pt x="9" y="470"/>
                  </a:lnTo>
                  <a:lnTo>
                    <a:pt x="9" y="490"/>
                  </a:lnTo>
                  <a:lnTo>
                    <a:pt x="28" y="493"/>
                  </a:lnTo>
                  <a:lnTo>
                    <a:pt x="28" y="493"/>
                  </a:lnTo>
                  <a:lnTo>
                    <a:pt x="32" y="562"/>
                  </a:lnTo>
                  <a:lnTo>
                    <a:pt x="32" y="562"/>
                  </a:lnTo>
                  <a:lnTo>
                    <a:pt x="35" y="632"/>
                  </a:lnTo>
                  <a:lnTo>
                    <a:pt x="35" y="667"/>
                  </a:lnTo>
                  <a:lnTo>
                    <a:pt x="34" y="704"/>
                  </a:lnTo>
                  <a:lnTo>
                    <a:pt x="34" y="704"/>
                  </a:lnTo>
                  <a:lnTo>
                    <a:pt x="34" y="740"/>
                  </a:lnTo>
                  <a:lnTo>
                    <a:pt x="34" y="767"/>
                  </a:lnTo>
                  <a:lnTo>
                    <a:pt x="34" y="792"/>
                  </a:lnTo>
                  <a:lnTo>
                    <a:pt x="34" y="803"/>
                  </a:lnTo>
                  <a:lnTo>
                    <a:pt x="31" y="815"/>
                  </a:lnTo>
                  <a:lnTo>
                    <a:pt x="31" y="815"/>
                  </a:lnTo>
                  <a:lnTo>
                    <a:pt x="29" y="827"/>
                  </a:lnTo>
                  <a:lnTo>
                    <a:pt x="28" y="840"/>
                  </a:lnTo>
                  <a:lnTo>
                    <a:pt x="29" y="863"/>
                  </a:lnTo>
                  <a:lnTo>
                    <a:pt x="31" y="880"/>
                  </a:lnTo>
                  <a:lnTo>
                    <a:pt x="32" y="889"/>
                  </a:lnTo>
                  <a:lnTo>
                    <a:pt x="32" y="889"/>
                  </a:lnTo>
                  <a:lnTo>
                    <a:pt x="28" y="892"/>
                  </a:lnTo>
                  <a:lnTo>
                    <a:pt x="20" y="900"/>
                  </a:lnTo>
                  <a:lnTo>
                    <a:pt x="17" y="905"/>
                  </a:lnTo>
                  <a:lnTo>
                    <a:pt x="15" y="911"/>
                  </a:lnTo>
                  <a:lnTo>
                    <a:pt x="15" y="917"/>
                  </a:lnTo>
                  <a:lnTo>
                    <a:pt x="18" y="921"/>
                  </a:lnTo>
                  <a:lnTo>
                    <a:pt x="18" y="921"/>
                  </a:lnTo>
                  <a:lnTo>
                    <a:pt x="25" y="928"/>
                  </a:lnTo>
                  <a:lnTo>
                    <a:pt x="31" y="929"/>
                  </a:lnTo>
                  <a:lnTo>
                    <a:pt x="38" y="929"/>
                  </a:lnTo>
                  <a:lnTo>
                    <a:pt x="46" y="928"/>
                  </a:lnTo>
                  <a:lnTo>
                    <a:pt x="52" y="925"/>
                  </a:lnTo>
                  <a:lnTo>
                    <a:pt x="60" y="921"/>
                  </a:lnTo>
                  <a:lnTo>
                    <a:pt x="65" y="917"/>
                  </a:lnTo>
                  <a:lnTo>
                    <a:pt x="69" y="911"/>
                  </a:lnTo>
                  <a:lnTo>
                    <a:pt x="69" y="911"/>
                  </a:lnTo>
                  <a:lnTo>
                    <a:pt x="74" y="908"/>
                  </a:lnTo>
                  <a:lnTo>
                    <a:pt x="79" y="905"/>
                  </a:lnTo>
                  <a:lnTo>
                    <a:pt x="89" y="900"/>
                  </a:lnTo>
                  <a:lnTo>
                    <a:pt x="94" y="897"/>
                  </a:lnTo>
                  <a:lnTo>
                    <a:pt x="97" y="892"/>
                  </a:lnTo>
                  <a:lnTo>
                    <a:pt x="97" y="886"/>
                  </a:lnTo>
                  <a:lnTo>
                    <a:pt x="96" y="877"/>
                  </a:lnTo>
                  <a:lnTo>
                    <a:pt x="102" y="874"/>
                  </a:lnTo>
                  <a:lnTo>
                    <a:pt x="102" y="874"/>
                  </a:lnTo>
                  <a:lnTo>
                    <a:pt x="97" y="851"/>
                  </a:lnTo>
                  <a:lnTo>
                    <a:pt x="94" y="831"/>
                  </a:lnTo>
                  <a:lnTo>
                    <a:pt x="92" y="812"/>
                  </a:lnTo>
                  <a:lnTo>
                    <a:pt x="92" y="812"/>
                  </a:lnTo>
                  <a:lnTo>
                    <a:pt x="96" y="797"/>
                  </a:lnTo>
                  <a:lnTo>
                    <a:pt x="100" y="774"/>
                  </a:lnTo>
                  <a:lnTo>
                    <a:pt x="105" y="749"/>
                  </a:lnTo>
                  <a:lnTo>
                    <a:pt x="106" y="735"/>
                  </a:lnTo>
                  <a:lnTo>
                    <a:pt x="106" y="720"/>
                  </a:lnTo>
                  <a:lnTo>
                    <a:pt x="106" y="720"/>
                  </a:lnTo>
                  <a:lnTo>
                    <a:pt x="106" y="707"/>
                  </a:lnTo>
                  <a:lnTo>
                    <a:pt x="106" y="696"/>
                  </a:lnTo>
                  <a:lnTo>
                    <a:pt x="109" y="679"/>
                  </a:lnTo>
                  <a:lnTo>
                    <a:pt x="112" y="669"/>
                  </a:lnTo>
                  <a:lnTo>
                    <a:pt x="116" y="656"/>
                  </a:lnTo>
                  <a:lnTo>
                    <a:pt x="116" y="656"/>
                  </a:lnTo>
                  <a:lnTo>
                    <a:pt x="123" y="607"/>
                  </a:lnTo>
                  <a:lnTo>
                    <a:pt x="126" y="579"/>
                  </a:lnTo>
                  <a:lnTo>
                    <a:pt x="126" y="567"/>
                  </a:lnTo>
                  <a:lnTo>
                    <a:pt x="125" y="558"/>
                  </a:lnTo>
                  <a:lnTo>
                    <a:pt x="125" y="558"/>
                  </a:lnTo>
                  <a:lnTo>
                    <a:pt x="129" y="565"/>
                  </a:lnTo>
                  <a:lnTo>
                    <a:pt x="134" y="573"/>
                  </a:lnTo>
                  <a:lnTo>
                    <a:pt x="137" y="581"/>
                  </a:lnTo>
                  <a:lnTo>
                    <a:pt x="137" y="581"/>
                  </a:lnTo>
                  <a:lnTo>
                    <a:pt x="139" y="589"/>
                  </a:lnTo>
                  <a:lnTo>
                    <a:pt x="139" y="595"/>
                  </a:lnTo>
                  <a:lnTo>
                    <a:pt x="139" y="602"/>
                  </a:lnTo>
                  <a:lnTo>
                    <a:pt x="142" y="613"/>
                  </a:lnTo>
                  <a:lnTo>
                    <a:pt x="142" y="613"/>
                  </a:lnTo>
                  <a:lnTo>
                    <a:pt x="149" y="630"/>
                  </a:lnTo>
                  <a:lnTo>
                    <a:pt x="151" y="636"/>
                  </a:lnTo>
                  <a:lnTo>
                    <a:pt x="151" y="642"/>
                  </a:lnTo>
                  <a:lnTo>
                    <a:pt x="151" y="642"/>
                  </a:lnTo>
                  <a:lnTo>
                    <a:pt x="153" y="661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59" y="683"/>
                  </a:lnTo>
                  <a:lnTo>
                    <a:pt x="159" y="689"/>
                  </a:lnTo>
                  <a:lnTo>
                    <a:pt x="160" y="703"/>
                  </a:lnTo>
                  <a:lnTo>
                    <a:pt x="160" y="703"/>
                  </a:lnTo>
                  <a:lnTo>
                    <a:pt x="176" y="801"/>
                  </a:lnTo>
                  <a:lnTo>
                    <a:pt x="176" y="801"/>
                  </a:lnTo>
                  <a:lnTo>
                    <a:pt x="177" y="814"/>
                  </a:lnTo>
                  <a:lnTo>
                    <a:pt x="182" y="829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186" y="852"/>
                  </a:lnTo>
                  <a:lnTo>
                    <a:pt x="185" y="857"/>
                  </a:lnTo>
                  <a:lnTo>
                    <a:pt x="183" y="861"/>
                  </a:lnTo>
                  <a:lnTo>
                    <a:pt x="183" y="861"/>
                  </a:lnTo>
                  <a:lnTo>
                    <a:pt x="185" y="868"/>
                  </a:lnTo>
                  <a:lnTo>
                    <a:pt x="186" y="872"/>
                  </a:lnTo>
                  <a:lnTo>
                    <a:pt x="193" y="877"/>
                  </a:lnTo>
                  <a:lnTo>
                    <a:pt x="200" y="881"/>
                  </a:lnTo>
                  <a:lnTo>
                    <a:pt x="200" y="881"/>
                  </a:lnTo>
                  <a:lnTo>
                    <a:pt x="217" y="891"/>
                  </a:lnTo>
                  <a:lnTo>
                    <a:pt x="227" y="895"/>
                  </a:lnTo>
                  <a:lnTo>
                    <a:pt x="236" y="901"/>
                  </a:lnTo>
                  <a:lnTo>
                    <a:pt x="236" y="901"/>
                  </a:lnTo>
                  <a:lnTo>
                    <a:pt x="244" y="908"/>
                  </a:lnTo>
                  <a:lnTo>
                    <a:pt x="253" y="912"/>
                  </a:lnTo>
                  <a:lnTo>
                    <a:pt x="262" y="914"/>
                  </a:lnTo>
                  <a:lnTo>
                    <a:pt x="270" y="911"/>
                  </a:lnTo>
                  <a:lnTo>
                    <a:pt x="270" y="911"/>
                  </a:lnTo>
                  <a:lnTo>
                    <a:pt x="274" y="909"/>
                  </a:lnTo>
                  <a:lnTo>
                    <a:pt x="277" y="906"/>
                  </a:lnTo>
                  <a:lnTo>
                    <a:pt x="281" y="901"/>
                  </a:lnTo>
                  <a:lnTo>
                    <a:pt x="282" y="897"/>
                  </a:lnTo>
                  <a:lnTo>
                    <a:pt x="282" y="892"/>
                  </a:lnTo>
                  <a:lnTo>
                    <a:pt x="281" y="886"/>
                  </a:lnTo>
                  <a:lnTo>
                    <a:pt x="279" y="881"/>
                  </a:lnTo>
                  <a:lnTo>
                    <a:pt x="274" y="875"/>
                  </a:lnTo>
                  <a:lnTo>
                    <a:pt x="274" y="875"/>
                  </a:lnTo>
                  <a:close/>
                  <a:moveTo>
                    <a:pt x="197" y="359"/>
                  </a:moveTo>
                  <a:lnTo>
                    <a:pt x="197" y="359"/>
                  </a:lnTo>
                  <a:lnTo>
                    <a:pt x="197" y="363"/>
                  </a:lnTo>
                  <a:lnTo>
                    <a:pt x="194" y="367"/>
                  </a:lnTo>
                  <a:lnTo>
                    <a:pt x="191" y="368"/>
                  </a:lnTo>
                  <a:lnTo>
                    <a:pt x="186" y="370"/>
                  </a:lnTo>
                  <a:lnTo>
                    <a:pt x="71" y="368"/>
                  </a:lnTo>
                  <a:lnTo>
                    <a:pt x="71" y="368"/>
                  </a:lnTo>
                  <a:lnTo>
                    <a:pt x="66" y="368"/>
                  </a:lnTo>
                  <a:lnTo>
                    <a:pt x="63" y="365"/>
                  </a:lnTo>
                  <a:lnTo>
                    <a:pt x="62" y="362"/>
                  </a:lnTo>
                  <a:lnTo>
                    <a:pt x="60" y="359"/>
                  </a:lnTo>
                  <a:lnTo>
                    <a:pt x="60" y="331"/>
                  </a:lnTo>
                  <a:lnTo>
                    <a:pt x="120" y="34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1"/>
                  </a:lnTo>
                  <a:lnTo>
                    <a:pt x="123" y="331"/>
                  </a:lnTo>
                  <a:lnTo>
                    <a:pt x="126" y="320"/>
                  </a:lnTo>
                  <a:lnTo>
                    <a:pt x="129" y="303"/>
                  </a:lnTo>
                  <a:lnTo>
                    <a:pt x="129" y="303"/>
                  </a:lnTo>
                  <a:lnTo>
                    <a:pt x="131" y="297"/>
                  </a:lnTo>
                  <a:lnTo>
                    <a:pt x="131" y="297"/>
                  </a:lnTo>
                  <a:lnTo>
                    <a:pt x="131" y="294"/>
                  </a:lnTo>
                  <a:lnTo>
                    <a:pt x="131" y="294"/>
                  </a:lnTo>
                  <a:lnTo>
                    <a:pt x="125" y="293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2" y="293"/>
                  </a:lnTo>
                  <a:lnTo>
                    <a:pt x="120" y="293"/>
                  </a:lnTo>
                  <a:lnTo>
                    <a:pt x="120" y="293"/>
                  </a:lnTo>
                  <a:lnTo>
                    <a:pt x="109" y="291"/>
                  </a:lnTo>
                  <a:lnTo>
                    <a:pt x="103" y="289"/>
                  </a:lnTo>
                  <a:lnTo>
                    <a:pt x="103" y="289"/>
                  </a:lnTo>
                  <a:lnTo>
                    <a:pt x="97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89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100" y="282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17" y="282"/>
                  </a:lnTo>
                  <a:lnTo>
                    <a:pt x="123" y="283"/>
                  </a:lnTo>
                  <a:lnTo>
                    <a:pt x="123" y="283"/>
                  </a:lnTo>
                  <a:lnTo>
                    <a:pt x="125" y="282"/>
                  </a:lnTo>
                  <a:lnTo>
                    <a:pt x="125" y="282"/>
                  </a:lnTo>
                  <a:lnTo>
                    <a:pt x="125" y="268"/>
                  </a:lnTo>
                  <a:lnTo>
                    <a:pt x="125" y="256"/>
                  </a:lnTo>
                  <a:lnTo>
                    <a:pt x="125" y="256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2" y="251"/>
                  </a:lnTo>
                  <a:lnTo>
                    <a:pt x="116" y="251"/>
                  </a:lnTo>
                  <a:lnTo>
                    <a:pt x="116" y="251"/>
                  </a:lnTo>
                  <a:lnTo>
                    <a:pt x="108" y="249"/>
                  </a:lnTo>
                  <a:lnTo>
                    <a:pt x="105" y="249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94" y="242"/>
                  </a:lnTo>
                  <a:lnTo>
                    <a:pt x="86" y="236"/>
                  </a:lnTo>
                  <a:lnTo>
                    <a:pt x="86" y="236"/>
                  </a:lnTo>
                  <a:lnTo>
                    <a:pt x="85" y="232"/>
                  </a:lnTo>
                  <a:lnTo>
                    <a:pt x="79" y="231"/>
                  </a:lnTo>
                  <a:lnTo>
                    <a:pt x="79" y="231"/>
                  </a:lnTo>
                  <a:lnTo>
                    <a:pt x="68" y="228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2" y="226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3" y="194"/>
                  </a:lnTo>
                  <a:lnTo>
                    <a:pt x="65" y="191"/>
                  </a:lnTo>
                  <a:lnTo>
                    <a:pt x="68" y="188"/>
                  </a:lnTo>
                  <a:lnTo>
                    <a:pt x="72" y="188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93" y="189"/>
                  </a:lnTo>
                  <a:lnTo>
                    <a:pt x="196" y="191"/>
                  </a:lnTo>
                  <a:lnTo>
                    <a:pt x="199" y="194"/>
                  </a:lnTo>
                  <a:lnTo>
                    <a:pt x="199" y="199"/>
                  </a:lnTo>
                  <a:lnTo>
                    <a:pt x="199" y="252"/>
                  </a:lnTo>
                  <a:lnTo>
                    <a:pt x="199" y="252"/>
                  </a:lnTo>
                  <a:lnTo>
                    <a:pt x="188" y="254"/>
                  </a:lnTo>
                  <a:lnTo>
                    <a:pt x="188" y="254"/>
                  </a:lnTo>
                  <a:lnTo>
                    <a:pt x="177" y="254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51" y="252"/>
                  </a:lnTo>
                  <a:lnTo>
                    <a:pt x="134" y="251"/>
                  </a:lnTo>
                  <a:lnTo>
                    <a:pt x="134" y="251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43" y="286"/>
                  </a:lnTo>
                  <a:lnTo>
                    <a:pt x="143" y="286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2" y="293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7"/>
                  </a:lnTo>
                  <a:lnTo>
                    <a:pt x="140" y="297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3" y="308"/>
                  </a:lnTo>
                  <a:lnTo>
                    <a:pt x="145" y="311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7"/>
                  </a:lnTo>
                  <a:lnTo>
                    <a:pt x="146" y="317"/>
                  </a:lnTo>
                  <a:lnTo>
                    <a:pt x="146" y="320"/>
                  </a:lnTo>
                  <a:lnTo>
                    <a:pt x="146" y="322"/>
                  </a:lnTo>
                  <a:lnTo>
                    <a:pt x="146" y="322"/>
                  </a:lnTo>
                  <a:lnTo>
                    <a:pt x="145" y="326"/>
                  </a:lnTo>
                  <a:lnTo>
                    <a:pt x="145" y="326"/>
                  </a:lnTo>
                  <a:lnTo>
                    <a:pt x="153" y="326"/>
                  </a:lnTo>
                  <a:lnTo>
                    <a:pt x="153" y="326"/>
                  </a:lnTo>
                  <a:lnTo>
                    <a:pt x="160" y="326"/>
                  </a:lnTo>
                  <a:lnTo>
                    <a:pt x="166" y="330"/>
                  </a:lnTo>
                  <a:lnTo>
                    <a:pt x="166" y="330"/>
                  </a:lnTo>
                  <a:lnTo>
                    <a:pt x="170" y="331"/>
                  </a:lnTo>
                  <a:lnTo>
                    <a:pt x="173" y="333"/>
                  </a:lnTo>
                  <a:lnTo>
                    <a:pt x="183" y="333"/>
                  </a:lnTo>
                  <a:lnTo>
                    <a:pt x="183" y="333"/>
                  </a:lnTo>
                  <a:lnTo>
                    <a:pt x="197" y="334"/>
                  </a:lnTo>
                  <a:lnTo>
                    <a:pt x="197" y="359"/>
                  </a:lnTo>
                  <a:close/>
                  <a:moveTo>
                    <a:pt x="63" y="280"/>
                  </a:moveTo>
                  <a:lnTo>
                    <a:pt x="63" y="280"/>
                  </a:lnTo>
                  <a:lnTo>
                    <a:pt x="75" y="283"/>
                  </a:lnTo>
                  <a:lnTo>
                    <a:pt x="85" y="286"/>
                  </a:lnTo>
                  <a:lnTo>
                    <a:pt x="85" y="286"/>
                  </a:lnTo>
                  <a:lnTo>
                    <a:pt x="75" y="283"/>
                  </a:lnTo>
                  <a:lnTo>
                    <a:pt x="63" y="280"/>
                  </a:lnTo>
                  <a:lnTo>
                    <a:pt x="63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50"/>
            <p:cNvSpPr>
              <a:spLocks/>
            </p:cNvSpPr>
            <p:nvPr/>
          </p:nvSpPr>
          <p:spPr bwMode="auto">
            <a:xfrm>
              <a:off x="6389688" y="2125663"/>
              <a:ext cx="100013" cy="131762"/>
            </a:xfrm>
            <a:custGeom>
              <a:avLst/>
              <a:gdLst>
                <a:gd name="T0" fmla="*/ 61 w 63"/>
                <a:gd name="T1" fmla="*/ 7 h 83"/>
                <a:gd name="T2" fmla="*/ 61 w 63"/>
                <a:gd name="T3" fmla="*/ 7 h 83"/>
                <a:gd name="T4" fmla="*/ 60 w 63"/>
                <a:gd name="T5" fmla="*/ 10 h 83"/>
                <a:gd name="T6" fmla="*/ 57 w 63"/>
                <a:gd name="T7" fmla="*/ 17 h 83"/>
                <a:gd name="T8" fmla="*/ 51 w 63"/>
                <a:gd name="T9" fmla="*/ 21 h 83"/>
                <a:gd name="T10" fmla="*/ 46 w 63"/>
                <a:gd name="T11" fmla="*/ 23 h 83"/>
                <a:gd name="T12" fmla="*/ 41 w 63"/>
                <a:gd name="T13" fmla="*/ 24 h 83"/>
                <a:gd name="T14" fmla="*/ 41 w 63"/>
                <a:gd name="T15" fmla="*/ 24 h 83"/>
                <a:gd name="T16" fmla="*/ 35 w 63"/>
                <a:gd name="T17" fmla="*/ 23 h 83"/>
                <a:gd name="T18" fmla="*/ 29 w 63"/>
                <a:gd name="T19" fmla="*/ 21 h 83"/>
                <a:gd name="T20" fmla="*/ 17 w 63"/>
                <a:gd name="T21" fmla="*/ 15 h 83"/>
                <a:gd name="T22" fmla="*/ 6 w 63"/>
                <a:gd name="T23" fmla="*/ 7 h 83"/>
                <a:gd name="T24" fmla="*/ 4 w 63"/>
                <a:gd name="T25" fmla="*/ 3 h 83"/>
                <a:gd name="T26" fmla="*/ 3 w 63"/>
                <a:gd name="T27" fmla="*/ 0 h 83"/>
                <a:gd name="T28" fmla="*/ 3 w 63"/>
                <a:gd name="T29" fmla="*/ 0 h 83"/>
                <a:gd name="T30" fmla="*/ 0 w 63"/>
                <a:gd name="T31" fmla="*/ 1 h 83"/>
                <a:gd name="T32" fmla="*/ 0 w 63"/>
                <a:gd name="T33" fmla="*/ 4 h 83"/>
                <a:gd name="T34" fmla="*/ 1 w 63"/>
                <a:gd name="T35" fmla="*/ 10 h 83"/>
                <a:gd name="T36" fmla="*/ 1 w 63"/>
                <a:gd name="T37" fmla="*/ 10 h 83"/>
                <a:gd name="T38" fmla="*/ 4 w 63"/>
                <a:gd name="T39" fmla="*/ 15 h 83"/>
                <a:gd name="T40" fmla="*/ 7 w 63"/>
                <a:gd name="T41" fmla="*/ 20 h 83"/>
                <a:gd name="T42" fmla="*/ 10 w 63"/>
                <a:gd name="T43" fmla="*/ 24 h 83"/>
                <a:gd name="T44" fmla="*/ 14 w 63"/>
                <a:gd name="T45" fmla="*/ 32 h 83"/>
                <a:gd name="T46" fmla="*/ 14 w 63"/>
                <a:gd name="T47" fmla="*/ 32 h 83"/>
                <a:gd name="T48" fmla="*/ 27 w 63"/>
                <a:gd name="T49" fmla="*/ 83 h 83"/>
                <a:gd name="T50" fmla="*/ 27 w 63"/>
                <a:gd name="T51" fmla="*/ 83 h 83"/>
                <a:gd name="T52" fmla="*/ 37 w 63"/>
                <a:gd name="T53" fmla="*/ 64 h 83"/>
                <a:gd name="T54" fmla="*/ 49 w 63"/>
                <a:gd name="T55" fmla="*/ 41 h 83"/>
                <a:gd name="T56" fmla="*/ 49 w 63"/>
                <a:gd name="T57" fmla="*/ 41 h 83"/>
                <a:gd name="T58" fmla="*/ 58 w 63"/>
                <a:gd name="T59" fmla="*/ 23 h 83"/>
                <a:gd name="T60" fmla="*/ 61 w 63"/>
                <a:gd name="T61" fmla="*/ 13 h 83"/>
                <a:gd name="T62" fmla="*/ 63 w 63"/>
                <a:gd name="T63" fmla="*/ 10 h 83"/>
                <a:gd name="T64" fmla="*/ 61 w 63"/>
                <a:gd name="T65" fmla="*/ 7 h 83"/>
                <a:gd name="T66" fmla="*/ 61 w 63"/>
                <a:gd name="T6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83">
                  <a:moveTo>
                    <a:pt x="61" y="7"/>
                  </a:moveTo>
                  <a:lnTo>
                    <a:pt x="61" y="7"/>
                  </a:lnTo>
                  <a:lnTo>
                    <a:pt x="60" y="10"/>
                  </a:lnTo>
                  <a:lnTo>
                    <a:pt x="57" y="17"/>
                  </a:lnTo>
                  <a:lnTo>
                    <a:pt x="51" y="21"/>
                  </a:lnTo>
                  <a:lnTo>
                    <a:pt x="46" y="23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35" y="23"/>
                  </a:lnTo>
                  <a:lnTo>
                    <a:pt x="29" y="21"/>
                  </a:lnTo>
                  <a:lnTo>
                    <a:pt x="17" y="15"/>
                  </a:lnTo>
                  <a:lnTo>
                    <a:pt x="6" y="7"/>
                  </a:lnTo>
                  <a:lnTo>
                    <a:pt x="4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4" y="15"/>
                  </a:lnTo>
                  <a:lnTo>
                    <a:pt x="7" y="20"/>
                  </a:lnTo>
                  <a:lnTo>
                    <a:pt x="10" y="2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37" y="64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8" y="23"/>
                  </a:lnTo>
                  <a:lnTo>
                    <a:pt x="61" y="13"/>
                  </a:lnTo>
                  <a:lnTo>
                    <a:pt x="63" y="10"/>
                  </a:lnTo>
                  <a:lnTo>
                    <a:pt x="61" y="7"/>
                  </a:lnTo>
                  <a:lnTo>
                    <a:pt x="6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51"/>
            <p:cNvSpPr>
              <a:spLocks/>
            </p:cNvSpPr>
            <p:nvPr/>
          </p:nvSpPr>
          <p:spPr bwMode="auto">
            <a:xfrm>
              <a:off x="6432551" y="2166938"/>
              <a:ext cx="25400" cy="60325"/>
            </a:xfrm>
            <a:custGeom>
              <a:avLst/>
              <a:gdLst>
                <a:gd name="T0" fmla="*/ 10 w 16"/>
                <a:gd name="T1" fmla="*/ 1 h 38"/>
                <a:gd name="T2" fmla="*/ 10 w 16"/>
                <a:gd name="T3" fmla="*/ 1 h 38"/>
                <a:gd name="T4" fmla="*/ 7 w 16"/>
                <a:gd name="T5" fmla="*/ 0 h 38"/>
                <a:gd name="T6" fmla="*/ 5 w 16"/>
                <a:gd name="T7" fmla="*/ 0 h 38"/>
                <a:gd name="T8" fmla="*/ 2 w 16"/>
                <a:gd name="T9" fmla="*/ 3 h 38"/>
                <a:gd name="T10" fmla="*/ 0 w 16"/>
                <a:gd name="T11" fmla="*/ 8 h 38"/>
                <a:gd name="T12" fmla="*/ 2 w 16"/>
                <a:gd name="T13" fmla="*/ 11 h 38"/>
                <a:gd name="T14" fmla="*/ 2 w 16"/>
                <a:gd name="T15" fmla="*/ 11 h 38"/>
                <a:gd name="T16" fmla="*/ 5 w 16"/>
                <a:gd name="T17" fmla="*/ 14 h 38"/>
                <a:gd name="T18" fmla="*/ 5 w 16"/>
                <a:gd name="T19" fmla="*/ 14 h 38"/>
                <a:gd name="T20" fmla="*/ 3 w 16"/>
                <a:gd name="T21" fmla="*/ 21 h 38"/>
                <a:gd name="T22" fmla="*/ 3 w 16"/>
                <a:gd name="T23" fmla="*/ 29 h 38"/>
                <a:gd name="T24" fmla="*/ 3 w 16"/>
                <a:gd name="T25" fmla="*/ 38 h 38"/>
                <a:gd name="T26" fmla="*/ 13 w 16"/>
                <a:gd name="T27" fmla="*/ 38 h 38"/>
                <a:gd name="T28" fmla="*/ 13 w 16"/>
                <a:gd name="T29" fmla="*/ 38 h 38"/>
                <a:gd name="T30" fmla="*/ 14 w 16"/>
                <a:gd name="T31" fmla="*/ 21 h 38"/>
                <a:gd name="T32" fmla="*/ 13 w 16"/>
                <a:gd name="T33" fmla="*/ 12 h 38"/>
                <a:gd name="T34" fmla="*/ 13 w 16"/>
                <a:gd name="T35" fmla="*/ 12 h 38"/>
                <a:gd name="T36" fmla="*/ 14 w 16"/>
                <a:gd name="T37" fmla="*/ 11 h 38"/>
                <a:gd name="T38" fmla="*/ 14 w 16"/>
                <a:gd name="T39" fmla="*/ 11 h 38"/>
                <a:gd name="T40" fmla="*/ 16 w 16"/>
                <a:gd name="T41" fmla="*/ 6 h 38"/>
                <a:gd name="T42" fmla="*/ 14 w 16"/>
                <a:gd name="T43" fmla="*/ 4 h 38"/>
                <a:gd name="T44" fmla="*/ 10 w 16"/>
                <a:gd name="T45" fmla="*/ 1 h 38"/>
                <a:gd name="T46" fmla="*/ 10 w 16"/>
                <a:gd name="T4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38">
                  <a:moveTo>
                    <a:pt x="10" y="1"/>
                  </a:move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21"/>
                  </a:lnTo>
                  <a:lnTo>
                    <a:pt x="3" y="29"/>
                  </a:lnTo>
                  <a:lnTo>
                    <a:pt x="3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4" y="2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52"/>
            <p:cNvSpPr>
              <a:spLocks/>
            </p:cNvSpPr>
            <p:nvPr/>
          </p:nvSpPr>
          <p:spPr bwMode="auto">
            <a:xfrm>
              <a:off x="6454776" y="2451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53"/>
            <p:cNvSpPr>
              <a:spLocks noEditPoints="1"/>
            </p:cNvSpPr>
            <p:nvPr/>
          </p:nvSpPr>
          <p:spPr bwMode="auto">
            <a:xfrm>
              <a:off x="6354763" y="2220913"/>
              <a:ext cx="220663" cy="288925"/>
            </a:xfrm>
            <a:custGeom>
              <a:avLst/>
              <a:gdLst>
                <a:gd name="T0" fmla="*/ 43 w 139"/>
                <a:gd name="T1" fmla="*/ 101 h 182"/>
                <a:gd name="T2" fmla="*/ 60 w 139"/>
                <a:gd name="T3" fmla="*/ 105 h 182"/>
                <a:gd name="T4" fmla="*/ 62 w 139"/>
                <a:gd name="T5" fmla="*/ 105 h 182"/>
                <a:gd name="T6" fmla="*/ 65 w 139"/>
                <a:gd name="T7" fmla="*/ 105 h 182"/>
                <a:gd name="T8" fmla="*/ 71 w 139"/>
                <a:gd name="T9" fmla="*/ 106 h 182"/>
                <a:gd name="T10" fmla="*/ 71 w 139"/>
                <a:gd name="T11" fmla="*/ 106 h 182"/>
                <a:gd name="T12" fmla="*/ 77 w 139"/>
                <a:gd name="T13" fmla="*/ 106 h 182"/>
                <a:gd name="T14" fmla="*/ 80 w 139"/>
                <a:gd name="T15" fmla="*/ 106 h 182"/>
                <a:gd name="T16" fmla="*/ 83 w 139"/>
                <a:gd name="T17" fmla="*/ 105 h 182"/>
                <a:gd name="T18" fmla="*/ 83 w 139"/>
                <a:gd name="T19" fmla="*/ 105 h 182"/>
                <a:gd name="T20" fmla="*/ 65 w 139"/>
                <a:gd name="T21" fmla="*/ 98 h 182"/>
                <a:gd name="T22" fmla="*/ 65 w 139"/>
                <a:gd name="T23" fmla="*/ 95 h 182"/>
                <a:gd name="T24" fmla="*/ 63 w 139"/>
                <a:gd name="T25" fmla="*/ 95 h 182"/>
                <a:gd name="T26" fmla="*/ 51 w 139"/>
                <a:gd name="T27" fmla="*/ 92 h 182"/>
                <a:gd name="T28" fmla="*/ 40 w 139"/>
                <a:gd name="T29" fmla="*/ 94 h 182"/>
                <a:gd name="T30" fmla="*/ 26 w 139"/>
                <a:gd name="T31" fmla="*/ 98 h 182"/>
                <a:gd name="T32" fmla="*/ 32 w 139"/>
                <a:gd name="T33" fmla="*/ 100 h 182"/>
                <a:gd name="T34" fmla="*/ 37 w 139"/>
                <a:gd name="T35" fmla="*/ 100 h 182"/>
                <a:gd name="T36" fmla="*/ 43 w 139"/>
                <a:gd name="T37" fmla="*/ 101 h 182"/>
                <a:gd name="T38" fmla="*/ 106 w 139"/>
                <a:gd name="T39" fmla="*/ 142 h 182"/>
                <a:gd name="T40" fmla="*/ 93 w 139"/>
                <a:gd name="T41" fmla="*/ 138 h 182"/>
                <a:gd name="T42" fmla="*/ 85 w 139"/>
                <a:gd name="T43" fmla="*/ 138 h 182"/>
                <a:gd name="T44" fmla="*/ 85 w 139"/>
                <a:gd name="T45" fmla="*/ 138 h 182"/>
                <a:gd name="T46" fmla="*/ 83 w 139"/>
                <a:gd name="T47" fmla="*/ 138 h 182"/>
                <a:gd name="T48" fmla="*/ 76 w 139"/>
                <a:gd name="T49" fmla="*/ 143 h 182"/>
                <a:gd name="T50" fmla="*/ 63 w 139"/>
                <a:gd name="T51" fmla="*/ 145 h 182"/>
                <a:gd name="T52" fmla="*/ 63 w 139"/>
                <a:gd name="T53" fmla="*/ 145 h 182"/>
                <a:gd name="T54" fmla="*/ 60 w 139"/>
                <a:gd name="T55" fmla="*/ 155 h 182"/>
                <a:gd name="T56" fmla="*/ 0 w 139"/>
                <a:gd name="T57" fmla="*/ 171 h 182"/>
                <a:gd name="T58" fmla="*/ 2 w 139"/>
                <a:gd name="T59" fmla="*/ 174 h 182"/>
                <a:gd name="T60" fmla="*/ 6 w 139"/>
                <a:gd name="T61" fmla="*/ 180 h 182"/>
                <a:gd name="T62" fmla="*/ 126 w 139"/>
                <a:gd name="T63" fmla="*/ 182 h 182"/>
                <a:gd name="T64" fmla="*/ 131 w 139"/>
                <a:gd name="T65" fmla="*/ 180 h 182"/>
                <a:gd name="T66" fmla="*/ 137 w 139"/>
                <a:gd name="T67" fmla="*/ 175 h 182"/>
                <a:gd name="T68" fmla="*/ 137 w 139"/>
                <a:gd name="T69" fmla="*/ 146 h 182"/>
                <a:gd name="T70" fmla="*/ 123 w 139"/>
                <a:gd name="T71" fmla="*/ 145 h 182"/>
                <a:gd name="T72" fmla="*/ 113 w 139"/>
                <a:gd name="T73" fmla="*/ 145 h 182"/>
                <a:gd name="T74" fmla="*/ 106 w 139"/>
                <a:gd name="T75" fmla="*/ 142 h 182"/>
                <a:gd name="T76" fmla="*/ 128 w 139"/>
                <a:gd name="T77" fmla="*/ 0 h 182"/>
                <a:gd name="T78" fmla="*/ 12 w 139"/>
                <a:gd name="T79" fmla="*/ 0 h 182"/>
                <a:gd name="T80" fmla="*/ 5 w 139"/>
                <a:gd name="T81" fmla="*/ 3 h 182"/>
                <a:gd name="T82" fmla="*/ 2 w 139"/>
                <a:gd name="T83" fmla="*/ 9 h 182"/>
                <a:gd name="T84" fmla="*/ 2 w 139"/>
                <a:gd name="T85" fmla="*/ 38 h 182"/>
                <a:gd name="T86" fmla="*/ 3 w 139"/>
                <a:gd name="T87" fmla="*/ 38 h 182"/>
                <a:gd name="T88" fmla="*/ 19 w 139"/>
                <a:gd name="T89" fmla="*/ 43 h 182"/>
                <a:gd name="T90" fmla="*/ 25 w 139"/>
                <a:gd name="T91" fmla="*/ 44 h 182"/>
                <a:gd name="T92" fmla="*/ 26 w 139"/>
                <a:gd name="T93" fmla="*/ 48 h 182"/>
                <a:gd name="T94" fmla="*/ 42 w 139"/>
                <a:gd name="T95" fmla="*/ 60 h 182"/>
                <a:gd name="T96" fmla="*/ 45 w 139"/>
                <a:gd name="T97" fmla="*/ 61 h 182"/>
                <a:gd name="T98" fmla="*/ 56 w 139"/>
                <a:gd name="T99" fmla="*/ 63 h 182"/>
                <a:gd name="T100" fmla="*/ 62 w 139"/>
                <a:gd name="T101" fmla="*/ 63 h 182"/>
                <a:gd name="T102" fmla="*/ 65 w 139"/>
                <a:gd name="T103" fmla="*/ 64 h 182"/>
                <a:gd name="T104" fmla="*/ 69 w 139"/>
                <a:gd name="T105" fmla="*/ 63 h 182"/>
                <a:gd name="T106" fmla="*/ 74 w 139"/>
                <a:gd name="T107" fmla="*/ 63 h 182"/>
                <a:gd name="T108" fmla="*/ 91 w 139"/>
                <a:gd name="T109" fmla="*/ 64 h 182"/>
                <a:gd name="T110" fmla="*/ 108 w 139"/>
                <a:gd name="T111" fmla="*/ 64 h 182"/>
                <a:gd name="T112" fmla="*/ 128 w 139"/>
                <a:gd name="T113" fmla="*/ 66 h 182"/>
                <a:gd name="T114" fmla="*/ 139 w 139"/>
                <a:gd name="T115" fmla="*/ 64 h 182"/>
                <a:gd name="T116" fmla="*/ 139 w 139"/>
                <a:gd name="T117" fmla="*/ 11 h 182"/>
                <a:gd name="T118" fmla="*/ 136 w 139"/>
                <a:gd name="T119" fmla="*/ 3 h 182"/>
                <a:gd name="T120" fmla="*/ 128 w 139"/>
                <a:gd name="T12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82">
                  <a:moveTo>
                    <a:pt x="43" y="101"/>
                  </a:moveTo>
                  <a:lnTo>
                    <a:pt x="43" y="101"/>
                  </a:lnTo>
                  <a:lnTo>
                    <a:pt x="49" y="103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77" y="103"/>
                  </a:lnTo>
                  <a:lnTo>
                    <a:pt x="65" y="98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57" y="94"/>
                  </a:lnTo>
                  <a:lnTo>
                    <a:pt x="51" y="92"/>
                  </a:lnTo>
                  <a:lnTo>
                    <a:pt x="45" y="92"/>
                  </a:lnTo>
                  <a:lnTo>
                    <a:pt x="40" y="94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9" y="98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7" y="100"/>
                  </a:lnTo>
                  <a:lnTo>
                    <a:pt x="43" y="101"/>
                  </a:lnTo>
                  <a:lnTo>
                    <a:pt x="43" y="101"/>
                  </a:lnTo>
                  <a:close/>
                  <a:moveTo>
                    <a:pt x="106" y="142"/>
                  </a:moveTo>
                  <a:lnTo>
                    <a:pt x="106" y="142"/>
                  </a:lnTo>
                  <a:lnTo>
                    <a:pt x="100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3" y="138"/>
                  </a:lnTo>
                  <a:lnTo>
                    <a:pt x="82" y="142"/>
                  </a:lnTo>
                  <a:lnTo>
                    <a:pt x="76" y="143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0" y="155"/>
                  </a:lnTo>
                  <a:lnTo>
                    <a:pt x="0" y="143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2" y="174"/>
                  </a:lnTo>
                  <a:lnTo>
                    <a:pt x="3" y="177"/>
                  </a:lnTo>
                  <a:lnTo>
                    <a:pt x="6" y="180"/>
                  </a:lnTo>
                  <a:lnTo>
                    <a:pt x="11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1" y="180"/>
                  </a:lnTo>
                  <a:lnTo>
                    <a:pt x="134" y="179"/>
                  </a:lnTo>
                  <a:lnTo>
                    <a:pt x="137" y="175"/>
                  </a:lnTo>
                  <a:lnTo>
                    <a:pt x="137" y="171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23" y="145"/>
                  </a:lnTo>
                  <a:lnTo>
                    <a:pt x="123" y="145"/>
                  </a:lnTo>
                  <a:lnTo>
                    <a:pt x="113" y="145"/>
                  </a:lnTo>
                  <a:lnTo>
                    <a:pt x="110" y="143"/>
                  </a:lnTo>
                  <a:lnTo>
                    <a:pt x="106" y="142"/>
                  </a:lnTo>
                  <a:lnTo>
                    <a:pt x="106" y="142"/>
                  </a:lnTo>
                  <a:close/>
                  <a:moveTo>
                    <a:pt x="128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8" y="40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5" y="44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4" y="54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5" y="61"/>
                  </a:lnTo>
                  <a:lnTo>
                    <a:pt x="48" y="61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6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91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17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39" y="64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6"/>
                  </a:lnTo>
                  <a:lnTo>
                    <a:pt x="136" y="3"/>
                  </a:lnTo>
                  <a:lnTo>
                    <a:pt x="133" y="1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54"/>
            <p:cNvSpPr>
              <a:spLocks/>
            </p:cNvSpPr>
            <p:nvPr/>
          </p:nvSpPr>
          <p:spPr bwMode="auto">
            <a:xfrm>
              <a:off x="6454776" y="2389188"/>
              <a:ext cx="36513" cy="61912"/>
            </a:xfrm>
            <a:custGeom>
              <a:avLst/>
              <a:gdLst>
                <a:gd name="T0" fmla="*/ 23 w 23"/>
                <a:gd name="T1" fmla="*/ 23 h 39"/>
                <a:gd name="T2" fmla="*/ 23 w 23"/>
                <a:gd name="T3" fmla="*/ 23 h 39"/>
                <a:gd name="T4" fmla="*/ 23 w 23"/>
                <a:gd name="T5" fmla="*/ 19 h 39"/>
                <a:gd name="T6" fmla="*/ 23 w 23"/>
                <a:gd name="T7" fmla="*/ 19 h 39"/>
                <a:gd name="T8" fmla="*/ 23 w 23"/>
                <a:gd name="T9" fmla="*/ 19 h 39"/>
                <a:gd name="T10" fmla="*/ 23 w 23"/>
                <a:gd name="T11" fmla="*/ 12 h 39"/>
                <a:gd name="T12" fmla="*/ 23 w 23"/>
                <a:gd name="T13" fmla="*/ 12 h 39"/>
                <a:gd name="T14" fmla="*/ 20 w 23"/>
                <a:gd name="T15" fmla="*/ 12 h 39"/>
                <a:gd name="T16" fmla="*/ 19 w 23"/>
                <a:gd name="T17" fmla="*/ 8 h 39"/>
                <a:gd name="T18" fmla="*/ 19 w 23"/>
                <a:gd name="T19" fmla="*/ 8 h 39"/>
                <a:gd name="T20" fmla="*/ 17 w 23"/>
                <a:gd name="T21" fmla="*/ 3 h 39"/>
                <a:gd name="T22" fmla="*/ 17 w 23"/>
                <a:gd name="T23" fmla="*/ 3 h 39"/>
                <a:gd name="T24" fmla="*/ 17 w 23"/>
                <a:gd name="T25" fmla="*/ 0 h 39"/>
                <a:gd name="T26" fmla="*/ 17 w 23"/>
                <a:gd name="T27" fmla="*/ 0 h 39"/>
                <a:gd name="T28" fmla="*/ 17 w 23"/>
                <a:gd name="T29" fmla="*/ 0 h 39"/>
                <a:gd name="T30" fmla="*/ 17 w 23"/>
                <a:gd name="T31" fmla="*/ 0 h 39"/>
                <a:gd name="T32" fmla="*/ 16 w 23"/>
                <a:gd name="T33" fmla="*/ 0 h 39"/>
                <a:gd name="T34" fmla="*/ 16 w 23"/>
                <a:gd name="T35" fmla="*/ 0 h 39"/>
                <a:gd name="T36" fmla="*/ 14 w 23"/>
                <a:gd name="T37" fmla="*/ 0 h 39"/>
                <a:gd name="T38" fmla="*/ 14 w 23"/>
                <a:gd name="T39" fmla="*/ 0 h 39"/>
                <a:gd name="T40" fmla="*/ 8 w 23"/>
                <a:gd name="T41" fmla="*/ 0 h 39"/>
                <a:gd name="T42" fmla="*/ 8 w 23"/>
                <a:gd name="T43" fmla="*/ 0 h 39"/>
                <a:gd name="T44" fmla="*/ 8 w 23"/>
                <a:gd name="T45" fmla="*/ 0 h 39"/>
                <a:gd name="T46" fmla="*/ 8 w 23"/>
                <a:gd name="T47" fmla="*/ 0 h 39"/>
                <a:gd name="T48" fmla="*/ 8 w 23"/>
                <a:gd name="T49" fmla="*/ 3 h 39"/>
                <a:gd name="T50" fmla="*/ 8 w 23"/>
                <a:gd name="T51" fmla="*/ 3 h 39"/>
                <a:gd name="T52" fmla="*/ 6 w 23"/>
                <a:gd name="T53" fmla="*/ 9 h 39"/>
                <a:gd name="T54" fmla="*/ 6 w 23"/>
                <a:gd name="T55" fmla="*/ 9 h 39"/>
                <a:gd name="T56" fmla="*/ 3 w 23"/>
                <a:gd name="T57" fmla="*/ 26 h 39"/>
                <a:gd name="T58" fmla="*/ 0 w 23"/>
                <a:gd name="T59" fmla="*/ 37 h 39"/>
                <a:gd name="T60" fmla="*/ 0 w 23"/>
                <a:gd name="T61" fmla="*/ 37 h 39"/>
                <a:gd name="T62" fmla="*/ 0 w 23"/>
                <a:gd name="T63" fmla="*/ 39 h 39"/>
                <a:gd name="T64" fmla="*/ 0 w 23"/>
                <a:gd name="T65" fmla="*/ 39 h 39"/>
                <a:gd name="T66" fmla="*/ 13 w 23"/>
                <a:gd name="T67" fmla="*/ 37 h 39"/>
                <a:gd name="T68" fmla="*/ 19 w 23"/>
                <a:gd name="T69" fmla="*/ 36 h 39"/>
                <a:gd name="T70" fmla="*/ 20 w 23"/>
                <a:gd name="T71" fmla="*/ 32 h 39"/>
                <a:gd name="T72" fmla="*/ 22 w 23"/>
                <a:gd name="T73" fmla="*/ 32 h 39"/>
                <a:gd name="T74" fmla="*/ 22 w 23"/>
                <a:gd name="T75" fmla="*/ 32 h 39"/>
                <a:gd name="T76" fmla="*/ 22 w 23"/>
                <a:gd name="T77" fmla="*/ 32 h 39"/>
                <a:gd name="T78" fmla="*/ 22 w 23"/>
                <a:gd name="T79" fmla="*/ 32 h 39"/>
                <a:gd name="T80" fmla="*/ 23 w 23"/>
                <a:gd name="T81" fmla="*/ 28 h 39"/>
                <a:gd name="T82" fmla="*/ 23 w 23"/>
                <a:gd name="T83" fmla="*/ 28 h 39"/>
                <a:gd name="T84" fmla="*/ 23 w 23"/>
                <a:gd name="T85" fmla="*/ 26 h 39"/>
                <a:gd name="T86" fmla="*/ 23 w 23"/>
                <a:gd name="T87" fmla="*/ 23 h 39"/>
                <a:gd name="T88" fmla="*/ 23 w 23"/>
                <a:gd name="T8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" h="39">
                  <a:moveTo>
                    <a:pt x="23" y="23"/>
                  </a:moveTo>
                  <a:lnTo>
                    <a:pt x="23" y="23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2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3" y="37"/>
                  </a:lnTo>
                  <a:lnTo>
                    <a:pt x="19" y="36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55"/>
            <p:cNvSpPr>
              <a:spLocks/>
            </p:cNvSpPr>
            <p:nvPr/>
          </p:nvSpPr>
          <p:spPr bwMode="auto">
            <a:xfrm>
              <a:off x="6454776" y="2320925"/>
              <a:ext cx="31750" cy="66675"/>
            </a:xfrm>
            <a:custGeom>
              <a:avLst/>
              <a:gdLst>
                <a:gd name="T0" fmla="*/ 20 w 20"/>
                <a:gd name="T1" fmla="*/ 35 h 42"/>
                <a:gd name="T2" fmla="*/ 20 w 20"/>
                <a:gd name="T3" fmla="*/ 35 h 42"/>
                <a:gd name="T4" fmla="*/ 16 w 20"/>
                <a:gd name="T5" fmla="*/ 14 h 42"/>
                <a:gd name="T6" fmla="*/ 16 w 20"/>
                <a:gd name="T7" fmla="*/ 14 h 42"/>
                <a:gd name="T8" fmla="*/ 11 w 20"/>
                <a:gd name="T9" fmla="*/ 0 h 42"/>
                <a:gd name="T10" fmla="*/ 11 w 20"/>
                <a:gd name="T11" fmla="*/ 0 h 42"/>
                <a:gd name="T12" fmla="*/ 6 w 20"/>
                <a:gd name="T13" fmla="*/ 0 h 42"/>
                <a:gd name="T14" fmla="*/ 3 w 20"/>
                <a:gd name="T15" fmla="*/ 0 h 42"/>
                <a:gd name="T16" fmla="*/ 2 w 20"/>
                <a:gd name="T17" fmla="*/ 1 h 42"/>
                <a:gd name="T18" fmla="*/ 2 w 20"/>
                <a:gd name="T19" fmla="*/ 1 h 42"/>
                <a:gd name="T20" fmla="*/ 2 w 20"/>
                <a:gd name="T21" fmla="*/ 5 h 42"/>
                <a:gd name="T22" fmla="*/ 2 w 20"/>
                <a:gd name="T23" fmla="*/ 5 h 42"/>
                <a:gd name="T24" fmla="*/ 2 w 20"/>
                <a:gd name="T25" fmla="*/ 17 h 42"/>
                <a:gd name="T26" fmla="*/ 2 w 20"/>
                <a:gd name="T27" fmla="*/ 31 h 42"/>
                <a:gd name="T28" fmla="*/ 2 w 20"/>
                <a:gd name="T29" fmla="*/ 31 h 42"/>
                <a:gd name="T30" fmla="*/ 0 w 20"/>
                <a:gd name="T31" fmla="*/ 32 h 42"/>
                <a:gd name="T32" fmla="*/ 0 w 20"/>
                <a:gd name="T33" fmla="*/ 32 h 42"/>
                <a:gd name="T34" fmla="*/ 2 w 20"/>
                <a:gd name="T35" fmla="*/ 32 h 42"/>
                <a:gd name="T36" fmla="*/ 2 w 20"/>
                <a:gd name="T37" fmla="*/ 35 h 42"/>
                <a:gd name="T38" fmla="*/ 14 w 20"/>
                <a:gd name="T39" fmla="*/ 40 h 42"/>
                <a:gd name="T40" fmla="*/ 20 w 20"/>
                <a:gd name="T41" fmla="*/ 42 h 42"/>
                <a:gd name="T42" fmla="*/ 20 w 20"/>
                <a:gd name="T43" fmla="*/ 42 h 42"/>
                <a:gd name="T44" fmla="*/ 20 w 20"/>
                <a:gd name="T45" fmla="*/ 35 h 42"/>
                <a:gd name="T46" fmla="*/ 20 w 20"/>
                <a:gd name="T4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42">
                  <a:moveTo>
                    <a:pt x="20" y="35"/>
                  </a:moveTo>
                  <a:lnTo>
                    <a:pt x="20" y="35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1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4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5"/>
                  </a:ln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51333" y="4807653"/>
            <a:ext cx="10271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 smtClean="0">
                <a:solidFill>
                  <a:srgbClr val="0F5494"/>
                </a:solidFill>
                <a:latin typeface="Calibri" panose="020F0502020204030204" pitchFamily="34" charset="0"/>
                <a:ea typeface="+mn-ea"/>
                <a:cs typeface="+mn-cs"/>
              </a:rPr>
              <a:t>USER</a:t>
            </a:r>
            <a:endParaRPr lang="en-GB" sz="2000" dirty="0">
              <a:solidFill>
                <a:srgbClr val="0F5494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ardrop 14"/>
          <p:cNvSpPr/>
          <p:nvPr/>
        </p:nvSpPr>
        <p:spPr bwMode="ltGray">
          <a:xfrm rot="10401758">
            <a:off x="5475155" y="1213903"/>
            <a:ext cx="3090336" cy="1412125"/>
          </a:xfrm>
          <a:prstGeom prst="teardrop">
            <a:avLst>
              <a:gd name="adj" fmla="val 151405"/>
            </a:avLst>
          </a:prstGeom>
          <a:solidFill>
            <a:srgbClr val="CCECFF"/>
          </a:solidFill>
          <a:ln w="3175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0" cap="none" spc="0" normalizeH="0" baseline="0" noProof="0" dirty="0" err="1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5493260" y="2748577"/>
            <a:ext cx="3481536" cy="1152128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1- Operational entities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(prerequisite)</a:t>
            </a: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Programming – access data</a:t>
            </a: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Action, Contract – access data</a:t>
            </a: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Projects/programmes – create and manage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804258" y="4103419"/>
            <a:ext cx="2824233" cy="1004732"/>
          </a:xfrm>
          <a:prstGeom prst="round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2- Results 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Logframes; EU indicators</a:t>
            </a: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Baseline and target</a:t>
            </a: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Achieved results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5552215" y="5289353"/>
            <a:ext cx="2936216" cy="1005301"/>
          </a:xfrm>
          <a:prstGeom prst="round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3- Monitoring</a:t>
            </a:r>
            <a:r>
              <a:rPr kumimoji="0" lang="en-GB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(first phase)</a:t>
            </a: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Monitoring outputs and activities from the implementing partner </a:t>
            </a:r>
            <a:endParaRPr lang="en-GB" sz="1100" kern="0" dirty="0" smtClean="0">
              <a:solidFill>
                <a:srgbClr val="0F5494"/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100" kern="0" dirty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Plan and monitor key events and activities from the EC Operational manager</a:t>
            </a:r>
            <a:endParaRPr kumimoji="0" lang="en-GB" sz="11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19" name="Rounded Rectangle 18"/>
          <p:cNvSpPr/>
          <p:nvPr/>
        </p:nvSpPr>
        <p:spPr bwMode="auto">
          <a:xfrm>
            <a:off x="442037" y="2997361"/>
            <a:ext cx="3096345" cy="875980"/>
          </a:xfrm>
          <a:prstGeom prst="round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6- External access </a:t>
            </a:r>
            <a:r>
              <a:rPr kumimoji="0" lang="en-GB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(first phase)</a:t>
            </a: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Implementing partners will be able to provide direct inputs on results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575090" y="4259351"/>
            <a:ext cx="3328289" cy="1002849"/>
          </a:xfrm>
          <a:prstGeom prst="round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5- User experience </a:t>
            </a: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Internal portal for a single access to operational systems</a:t>
            </a: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Harmonised and intuitive user interface</a:t>
            </a:r>
          </a:p>
        </p:txBody>
      </p:sp>
      <p:cxnSp>
        <p:nvCxnSpPr>
          <p:cNvPr id="21" name="Straight Connector 20"/>
          <p:cNvCxnSpPr/>
          <p:nvPr/>
        </p:nvCxnSpPr>
        <p:spPr bwMode="auto">
          <a:xfrm flipH="1">
            <a:off x="4199840" y="5304020"/>
            <a:ext cx="363747" cy="28522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>
            <a:endCxn id="20" idx="3"/>
          </p:cNvCxnSpPr>
          <p:nvPr/>
        </p:nvCxnSpPr>
        <p:spPr bwMode="auto">
          <a:xfrm flipH="1">
            <a:off x="3903379" y="4354602"/>
            <a:ext cx="133055" cy="406174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>
            <a:endCxn id="19" idx="3"/>
          </p:cNvCxnSpPr>
          <p:nvPr/>
        </p:nvCxnSpPr>
        <p:spPr bwMode="auto">
          <a:xfrm flipH="1" flipV="1">
            <a:off x="3538382" y="3435351"/>
            <a:ext cx="498052" cy="153616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>
            <a:endCxn id="16" idx="1"/>
          </p:cNvCxnSpPr>
          <p:nvPr/>
        </p:nvCxnSpPr>
        <p:spPr bwMode="auto">
          <a:xfrm>
            <a:off x="5072366" y="3140968"/>
            <a:ext cx="420895" cy="183672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>
            <a:stCxn id="5" idx="2"/>
            <a:endCxn id="17" idx="1"/>
          </p:cNvCxnSpPr>
          <p:nvPr/>
        </p:nvCxnSpPr>
        <p:spPr bwMode="auto">
          <a:xfrm>
            <a:off x="5075726" y="4103418"/>
            <a:ext cx="728532" cy="502366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>
            <a:off x="5072365" y="4514099"/>
            <a:ext cx="490235" cy="84530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" name="Group 26"/>
          <p:cNvGrpSpPr/>
          <p:nvPr/>
        </p:nvGrpSpPr>
        <p:grpSpPr>
          <a:xfrm>
            <a:off x="4560923" y="3315014"/>
            <a:ext cx="374268" cy="1393852"/>
            <a:chOff x="3452813" y="6670699"/>
            <a:chExt cx="612775" cy="2051050"/>
          </a:xfrm>
          <a:solidFill>
            <a:srgbClr val="0F5494"/>
          </a:solidFill>
        </p:grpSpPr>
        <p:sp>
          <p:nvSpPr>
            <p:cNvPr id="28" name="Freeform 181"/>
            <p:cNvSpPr>
              <a:spLocks/>
            </p:cNvSpPr>
            <p:nvPr/>
          </p:nvSpPr>
          <p:spPr bwMode="auto">
            <a:xfrm>
              <a:off x="3452813" y="7172349"/>
              <a:ext cx="568325" cy="1549400"/>
            </a:xfrm>
            <a:custGeom>
              <a:avLst/>
              <a:gdLst>
                <a:gd name="T0" fmla="*/ 318 w 358"/>
                <a:gd name="T1" fmla="*/ 130 h 976"/>
                <a:gd name="T2" fmla="*/ 316 w 358"/>
                <a:gd name="T3" fmla="*/ 116 h 976"/>
                <a:gd name="T4" fmla="*/ 332 w 358"/>
                <a:gd name="T5" fmla="*/ 114 h 976"/>
                <a:gd name="T6" fmla="*/ 326 w 358"/>
                <a:gd name="T7" fmla="*/ 102 h 976"/>
                <a:gd name="T8" fmla="*/ 198 w 358"/>
                <a:gd name="T9" fmla="*/ 50 h 976"/>
                <a:gd name="T10" fmla="*/ 194 w 358"/>
                <a:gd name="T11" fmla="*/ 24 h 976"/>
                <a:gd name="T12" fmla="*/ 198 w 358"/>
                <a:gd name="T13" fmla="*/ 0 h 976"/>
                <a:gd name="T14" fmla="*/ 172 w 358"/>
                <a:gd name="T15" fmla="*/ 62 h 976"/>
                <a:gd name="T16" fmla="*/ 142 w 358"/>
                <a:gd name="T17" fmla="*/ 130 h 976"/>
                <a:gd name="T18" fmla="*/ 144 w 358"/>
                <a:gd name="T19" fmla="*/ 166 h 976"/>
                <a:gd name="T20" fmla="*/ 142 w 358"/>
                <a:gd name="T21" fmla="*/ 220 h 976"/>
                <a:gd name="T22" fmla="*/ 116 w 358"/>
                <a:gd name="T23" fmla="*/ 372 h 976"/>
                <a:gd name="T24" fmla="*/ 108 w 358"/>
                <a:gd name="T25" fmla="*/ 524 h 976"/>
                <a:gd name="T26" fmla="*/ 104 w 358"/>
                <a:gd name="T27" fmla="*/ 586 h 976"/>
                <a:gd name="T28" fmla="*/ 94 w 358"/>
                <a:gd name="T29" fmla="*/ 646 h 976"/>
                <a:gd name="T30" fmla="*/ 76 w 358"/>
                <a:gd name="T31" fmla="*/ 790 h 976"/>
                <a:gd name="T32" fmla="*/ 64 w 358"/>
                <a:gd name="T33" fmla="*/ 866 h 976"/>
                <a:gd name="T34" fmla="*/ 46 w 358"/>
                <a:gd name="T35" fmla="*/ 920 h 976"/>
                <a:gd name="T36" fmla="*/ 24 w 358"/>
                <a:gd name="T37" fmla="*/ 950 h 976"/>
                <a:gd name="T38" fmla="*/ 0 w 358"/>
                <a:gd name="T39" fmla="*/ 960 h 976"/>
                <a:gd name="T40" fmla="*/ 12 w 358"/>
                <a:gd name="T41" fmla="*/ 974 h 976"/>
                <a:gd name="T42" fmla="*/ 36 w 358"/>
                <a:gd name="T43" fmla="*/ 976 h 976"/>
                <a:gd name="T44" fmla="*/ 74 w 358"/>
                <a:gd name="T45" fmla="*/ 964 h 976"/>
                <a:gd name="T46" fmla="*/ 90 w 358"/>
                <a:gd name="T47" fmla="*/ 936 h 976"/>
                <a:gd name="T48" fmla="*/ 104 w 358"/>
                <a:gd name="T49" fmla="*/ 938 h 976"/>
                <a:gd name="T50" fmla="*/ 108 w 358"/>
                <a:gd name="T51" fmla="*/ 976 h 976"/>
                <a:gd name="T52" fmla="*/ 114 w 358"/>
                <a:gd name="T53" fmla="*/ 970 h 976"/>
                <a:gd name="T54" fmla="*/ 118 w 358"/>
                <a:gd name="T55" fmla="*/ 922 h 976"/>
                <a:gd name="T56" fmla="*/ 126 w 358"/>
                <a:gd name="T57" fmla="*/ 892 h 976"/>
                <a:gd name="T58" fmla="*/ 116 w 358"/>
                <a:gd name="T59" fmla="*/ 862 h 976"/>
                <a:gd name="T60" fmla="*/ 120 w 358"/>
                <a:gd name="T61" fmla="*/ 832 h 976"/>
                <a:gd name="T62" fmla="*/ 162 w 358"/>
                <a:gd name="T63" fmla="*/ 710 h 976"/>
                <a:gd name="T64" fmla="*/ 178 w 358"/>
                <a:gd name="T65" fmla="*/ 598 h 976"/>
                <a:gd name="T66" fmla="*/ 192 w 358"/>
                <a:gd name="T67" fmla="*/ 520 h 976"/>
                <a:gd name="T68" fmla="*/ 226 w 358"/>
                <a:gd name="T69" fmla="*/ 508 h 976"/>
                <a:gd name="T70" fmla="*/ 264 w 358"/>
                <a:gd name="T71" fmla="*/ 512 h 976"/>
                <a:gd name="T72" fmla="*/ 270 w 358"/>
                <a:gd name="T73" fmla="*/ 570 h 976"/>
                <a:gd name="T74" fmla="*/ 270 w 358"/>
                <a:gd name="T75" fmla="*/ 636 h 976"/>
                <a:gd name="T76" fmla="*/ 260 w 358"/>
                <a:gd name="T77" fmla="*/ 832 h 976"/>
                <a:gd name="T78" fmla="*/ 252 w 358"/>
                <a:gd name="T79" fmla="*/ 858 h 976"/>
                <a:gd name="T80" fmla="*/ 236 w 358"/>
                <a:gd name="T81" fmla="*/ 934 h 976"/>
                <a:gd name="T82" fmla="*/ 238 w 358"/>
                <a:gd name="T83" fmla="*/ 954 h 976"/>
                <a:gd name="T84" fmla="*/ 266 w 358"/>
                <a:gd name="T85" fmla="*/ 954 h 976"/>
                <a:gd name="T86" fmla="*/ 296 w 358"/>
                <a:gd name="T87" fmla="*/ 928 h 976"/>
                <a:gd name="T88" fmla="*/ 296 w 358"/>
                <a:gd name="T89" fmla="*/ 900 h 976"/>
                <a:gd name="T90" fmla="*/ 298 w 358"/>
                <a:gd name="T91" fmla="*/ 840 h 976"/>
                <a:gd name="T92" fmla="*/ 316 w 358"/>
                <a:gd name="T93" fmla="*/ 778 h 976"/>
                <a:gd name="T94" fmla="*/ 332 w 358"/>
                <a:gd name="T95" fmla="*/ 722 h 976"/>
                <a:gd name="T96" fmla="*/ 338 w 358"/>
                <a:gd name="T97" fmla="*/ 602 h 976"/>
                <a:gd name="T98" fmla="*/ 338 w 358"/>
                <a:gd name="T99" fmla="*/ 504 h 976"/>
                <a:gd name="T100" fmla="*/ 344 w 358"/>
                <a:gd name="T101" fmla="*/ 482 h 976"/>
                <a:gd name="T102" fmla="*/ 358 w 358"/>
                <a:gd name="T103" fmla="*/ 294 h 976"/>
                <a:gd name="T104" fmla="*/ 350 w 358"/>
                <a:gd name="T105" fmla="*/ 246 h 976"/>
                <a:gd name="T106" fmla="*/ 326 w 358"/>
                <a:gd name="T107" fmla="*/ 162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8" h="976">
                  <a:moveTo>
                    <a:pt x="326" y="162"/>
                  </a:moveTo>
                  <a:lnTo>
                    <a:pt x="326" y="162"/>
                  </a:lnTo>
                  <a:lnTo>
                    <a:pt x="322" y="142"/>
                  </a:lnTo>
                  <a:lnTo>
                    <a:pt x="318" y="130"/>
                  </a:lnTo>
                  <a:lnTo>
                    <a:pt x="314" y="122"/>
                  </a:lnTo>
                  <a:lnTo>
                    <a:pt x="314" y="116"/>
                  </a:lnTo>
                  <a:lnTo>
                    <a:pt x="314" y="116"/>
                  </a:lnTo>
                  <a:lnTo>
                    <a:pt x="316" y="116"/>
                  </a:lnTo>
                  <a:lnTo>
                    <a:pt x="322" y="116"/>
                  </a:lnTo>
                  <a:lnTo>
                    <a:pt x="328" y="116"/>
                  </a:lnTo>
                  <a:lnTo>
                    <a:pt x="332" y="114"/>
                  </a:lnTo>
                  <a:lnTo>
                    <a:pt x="332" y="114"/>
                  </a:lnTo>
                  <a:lnTo>
                    <a:pt x="332" y="108"/>
                  </a:lnTo>
                  <a:lnTo>
                    <a:pt x="332" y="108"/>
                  </a:lnTo>
                  <a:lnTo>
                    <a:pt x="332" y="106"/>
                  </a:lnTo>
                  <a:lnTo>
                    <a:pt x="326" y="102"/>
                  </a:lnTo>
                  <a:lnTo>
                    <a:pt x="310" y="94"/>
                  </a:lnTo>
                  <a:lnTo>
                    <a:pt x="262" y="76"/>
                  </a:lnTo>
                  <a:lnTo>
                    <a:pt x="214" y="58"/>
                  </a:lnTo>
                  <a:lnTo>
                    <a:pt x="198" y="50"/>
                  </a:lnTo>
                  <a:lnTo>
                    <a:pt x="194" y="46"/>
                  </a:lnTo>
                  <a:lnTo>
                    <a:pt x="192" y="44"/>
                  </a:lnTo>
                  <a:lnTo>
                    <a:pt x="192" y="44"/>
                  </a:lnTo>
                  <a:lnTo>
                    <a:pt x="194" y="24"/>
                  </a:lnTo>
                  <a:lnTo>
                    <a:pt x="198" y="2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4" y="18"/>
                  </a:lnTo>
                  <a:lnTo>
                    <a:pt x="188" y="34"/>
                  </a:lnTo>
                  <a:lnTo>
                    <a:pt x="182" y="48"/>
                  </a:lnTo>
                  <a:lnTo>
                    <a:pt x="172" y="62"/>
                  </a:lnTo>
                  <a:lnTo>
                    <a:pt x="162" y="76"/>
                  </a:lnTo>
                  <a:lnTo>
                    <a:pt x="154" y="92"/>
                  </a:lnTo>
                  <a:lnTo>
                    <a:pt x="146" y="11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0" y="140"/>
                  </a:lnTo>
                  <a:lnTo>
                    <a:pt x="140" y="148"/>
                  </a:lnTo>
                  <a:lnTo>
                    <a:pt x="144" y="166"/>
                  </a:lnTo>
                  <a:lnTo>
                    <a:pt x="144" y="190"/>
                  </a:lnTo>
                  <a:lnTo>
                    <a:pt x="144" y="204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30" y="296"/>
                  </a:lnTo>
                  <a:lnTo>
                    <a:pt x="124" y="334"/>
                  </a:lnTo>
                  <a:lnTo>
                    <a:pt x="116" y="372"/>
                  </a:lnTo>
                  <a:lnTo>
                    <a:pt x="116" y="372"/>
                  </a:lnTo>
                  <a:lnTo>
                    <a:pt x="110" y="412"/>
                  </a:lnTo>
                  <a:lnTo>
                    <a:pt x="108" y="450"/>
                  </a:lnTo>
                  <a:lnTo>
                    <a:pt x="108" y="524"/>
                  </a:lnTo>
                  <a:lnTo>
                    <a:pt x="108" y="524"/>
                  </a:lnTo>
                  <a:lnTo>
                    <a:pt x="108" y="538"/>
                  </a:lnTo>
                  <a:lnTo>
                    <a:pt x="106" y="552"/>
                  </a:lnTo>
                  <a:lnTo>
                    <a:pt x="104" y="586"/>
                  </a:lnTo>
                  <a:lnTo>
                    <a:pt x="104" y="586"/>
                  </a:lnTo>
                  <a:lnTo>
                    <a:pt x="104" y="608"/>
                  </a:lnTo>
                  <a:lnTo>
                    <a:pt x="102" y="622"/>
                  </a:lnTo>
                  <a:lnTo>
                    <a:pt x="94" y="646"/>
                  </a:lnTo>
                  <a:lnTo>
                    <a:pt x="94" y="646"/>
                  </a:lnTo>
                  <a:lnTo>
                    <a:pt x="88" y="670"/>
                  </a:lnTo>
                  <a:lnTo>
                    <a:pt x="86" y="694"/>
                  </a:lnTo>
                  <a:lnTo>
                    <a:pt x="80" y="742"/>
                  </a:lnTo>
                  <a:lnTo>
                    <a:pt x="76" y="790"/>
                  </a:lnTo>
                  <a:lnTo>
                    <a:pt x="72" y="812"/>
                  </a:lnTo>
                  <a:lnTo>
                    <a:pt x="68" y="834"/>
                  </a:lnTo>
                  <a:lnTo>
                    <a:pt x="68" y="834"/>
                  </a:lnTo>
                  <a:lnTo>
                    <a:pt x="64" y="866"/>
                  </a:lnTo>
                  <a:lnTo>
                    <a:pt x="60" y="888"/>
                  </a:lnTo>
                  <a:lnTo>
                    <a:pt x="54" y="904"/>
                  </a:lnTo>
                  <a:lnTo>
                    <a:pt x="46" y="920"/>
                  </a:lnTo>
                  <a:lnTo>
                    <a:pt x="46" y="920"/>
                  </a:lnTo>
                  <a:lnTo>
                    <a:pt x="40" y="932"/>
                  </a:lnTo>
                  <a:lnTo>
                    <a:pt x="34" y="942"/>
                  </a:lnTo>
                  <a:lnTo>
                    <a:pt x="30" y="946"/>
                  </a:lnTo>
                  <a:lnTo>
                    <a:pt x="24" y="950"/>
                  </a:lnTo>
                  <a:lnTo>
                    <a:pt x="10" y="954"/>
                  </a:lnTo>
                  <a:lnTo>
                    <a:pt x="10" y="954"/>
                  </a:lnTo>
                  <a:lnTo>
                    <a:pt x="4" y="956"/>
                  </a:lnTo>
                  <a:lnTo>
                    <a:pt x="0" y="960"/>
                  </a:lnTo>
                  <a:lnTo>
                    <a:pt x="0" y="964"/>
                  </a:lnTo>
                  <a:lnTo>
                    <a:pt x="2" y="966"/>
                  </a:lnTo>
                  <a:lnTo>
                    <a:pt x="6" y="970"/>
                  </a:lnTo>
                  <a:lnTo>
                    <a:pt x="12" y="974"/>
                  </a:lnTo>
                  <a:lnTo>
                    <a:pt x="18" y="976"/>
                  </a:lnTo>
                  <a:lnTo>
                    <a:pt x="24" y="976"/>
                  </a:lnTo>
                  <a:lnTo>
                    <a:pt x="24" y="976"/>
                  </a:lnTo>
                  <a:lnTo>
                    <a:pt x="36" y="976"/>
                  </a:lnTo>
                  <a:lnTo>
                    <a:pt x="50" y="976"/>
                  </a:lnTo>
                  <a:lnTo>
                    <a:pt x="64" y="972"/>
                  </a:lnTo>
                  <a:lnTo>
                    <a:pt x="70" y="970"/>
                  </a:lnTo>
                  <a:lnTo>
                    <a:pt x="74" y="964"/>
                  </a:lnTo>
                  <a:lnTo>
                    <a:pt x="74" y="964"/>
                  </a:lnTo>
                  <a:lnTo>
                    <a:pt x="84" y="948"/>
                  </a:lnTo>
                  <a:lnTo>
                    <a:pt x="90" y="936"/>
                  </a:lnTo>
                  <a:lnTo>
                    <a:pt x="90" y="936"/>
                  </a:lnTo>
                  <a:lnTo>
                    <a:pt x="94" y="934"/>
                  </a:lnTo>
                  <a:lnTo>
                    <a:pt x="98" y="934"/>
                  </a:lnTo>
                  <a:lnTo>
                    <a:pt x="102" y="934"/>
                  </a:lnTo>
                  <a:lnTo>
                    <a:pt x="104" y="938"/>
                  </a:lnTo>
                  <a:lnTo>
                    <a:pt x="104" y="938"/>
                  </a:lnTo>
                  <a:lnTo>
                    <a:pt x="106" y="958"/>
                  </a:lnTo>
                  <a:lnTo>
                    <a:pt x="106" y="970"/>
                  </a:lnTo>
                  <a:lnTo>
                    <a:pt x="108" y="976"/>
                  </a:lnTo>
                  <a:lnTo>
                    <a:pt x="108" y="976"/>
                  </a:lnTo>
                  <a:lnTo>
                    <a:pt x="112" y="976"/>
                  </a:lnTo>
                  <a:lnTo>
                    <a:pt x="112" y="976"/>
                  </a:lnTo>
                  <a:lnTo>
                    <a:pt x="114" y="970"/>
                  </a:lnTo>
                  <a:lnTo>
                    <a:pt x="114" y="960"/>
                  </a:lnTo>
                  <a:lnTo>
                    <a:pt x="116" y="926"/>
                  </a:lnTo>
                  <a:lnTo>
                    <a:pt x="116" y="926"/>
                  </a:lnTo>
                  <a:lnTo>
                    <a:pt x="118" y="922"/>
                  </a:lnTo>
                  <a:lnTo>
                    <a:pt x="122" y="914"/>
                  </a:lnTo>
                  <a:lnTo>
                    <a:pt x="126" y="904"/>
                  </a:lnTo>
                  <a:lnTo>
                    <a:pt x="126" y="898"/>
                  </a:lnTo>
                  <a:lnTo>
                    <a:pt x="126" y="892"/>
                  </a:lnTo>
                  <a:lnTo>
                    <a:pt x="126" y="892"/>
                  </a:lnTo>
                  <a:lnTo>
                    <a:pt x="126" y="884"/>
                  </a:lnTo>
                  <a:lnTo>
                    <a:pt x="120" y="874"/>
                  </a:lnTo>
                  <a:lnTo>
                    <a:pt x="116" y="862"/>
                  </a:lnTo>
                  <a:lnTo>
                    <a:pt x="114" y="854"/>
                  </a:lnTo>
                  <a:lnTo>
                    <a:pt x="114" y="854"/>
                  </a:lnTo>
                  <a:lnTo>
                    <a:pt x="116" y="842"/>
                  </a:lnTo>
                  <a:lnTo>
                    <a:pt x="120" y="832"/>
                  </a:lnTo>
                  <a:lnTo>
                    <a:pt x="132" y="800"/>
                  </a:lnTo>
                  <a:lnTo>
                    <a:pt x="132" y="800"/>
                  </a:lnTo>
                  <a:lnTo>
                    <a:pt x="152" y="738"/>
                  </a:lnTo>
                  <a:lnTo>
                    <a:pt x="162" y="710"/>
                  </a:lnTo>
                  <a:lnTo>
                    <a:pt x="168" y="680"/>
                  </a:lnTo>
                  <a:lnTo>
                    <a:pt x="168" y="680"/>
                  </a:lnTo>
                  <a:lnTo>
                    <a:pt x="172" y="630"/>
                  </a:lnTo>
                  <a:lnTo>
                    <a:pt x="178" y="598"/>
                  </a:lnTo>
                  <a:lnTo>
                    <a:pt x="184" y="576"/>
                  </a:lnTo>
                  <a:lnTo>
                    <a:pt x="188" y="558"/>
                  </a:lnTo>
                  <a:lnTo>
                    <a:pt x="188" y="558"/>
                  </a:lnTo>
                  <a:lnTo>
                    <a:pt x="192" y="520"/>
                  </a:lnTo>
                  <a:lnTo>
                    <a:pt x="194" y="514"/>
                  </a:lnTo>
                  <a:lnTo>
                    <a:pt x="200" y="512"/>
                  </a:lnTo>
                  <a:lnTo>
                    <a:pt x="200" y="512"/>
                  </a:lnTo>
                  <a:lnTo>
                    <a:pt x="226" y="508"/>
                  </a:lnTo>
                  <a:lnTo>
                    <a:pt x="256" y="508"/>
                  </a:lnTo>
                  <a:lnTo>
                    <a:pt x="256" y="508"/>
                  </a:lnTo>
                  <a:lnTo>
                    <a:pt x="262" y="508"/>
                  </a:lnTo>
                  <a:lnTo>
                    <a:pt x="264" y="512"/>
                  </a:lnTo>
                  <a:lnTo>
                    <a:pt x="264" y="536"/>
                  </a:lnTo>
                  <a:lnTo>
                    <a:pt x="264" y="536"/>
                  </a:lnTo>
                  <a:lnTo>
                    <a:pt x="266" y="550"/>
                  </a:lnTo>
                  <a:lnTo>
                    <a:pt x="270" y="570"/>
                  </a:lnTo>
                  <a:lnTo>
                    <a:pt x="272" y="598"/>
                  </a:lnTo>
                  <a:lnTo>
                    <a:pt x="272" y="616"/>
                  </a:lnTo>
                  <a:lnTo>
                    <a:pt x="270" y="636"/>
                  </a:lnTo>
                  <a:lnTo>
                    <a:pt x="270" y="636"/>
                  </a:lnTo>
                  <a:lnTo>
                    <a:pt x="268" y="756"/>
                  </a:lnTo>
                  <a:lnTo>
                    <a:pt x="266" y="786"/>
                  </a:lnTo>
                  <a:lnTo>
                    <a:pt x="264" y="810"/>
                  </a:lnTo>
                  <a:lnTo>
                    <a:pt x="260" y="832"/>
                  </a:lnTo>
                  <a:lnTo>
                    <a:pt x="254" y="846"/>
                  </a:lnTo>
                  <a:lnTo>
                    <a:pt x="254" y="846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80"/>
                  </a:lnTo>
                  <a:lnTo>
                    <a:pt x="246" y="896"/>
                  </a:lnTo>
                  <a:lnTo>
                    <a:pt x="236" y="934"/>
                  </a:lnTo>
                  <a:lnTo>
                    <a:pt x="236" y="934"/>
                  </a:lnTo>
                  <a:lnTo>
                    <a:pt x="234" y="942"/>
                  </a:lnTo>
                  <a:lnTo>
                    <a:pt x="234" y="948"/>
                  </a:lnTo>
                  <a:lnTo>
                    <a:pt x="236" y="952"/>
                  </a:lnTo>
                  <a:lnTo>
                    <a:pt x="238" y="954"/>
                  </a:lnTo>
                  <a:lnTo>
                    <a:pt x="248" y="956"/>
                  </a:lnTo>
                  <a:lnTo>
                    <a:pt x="260" y="956"/>
                  </a:lnTo>
                  <a:lnTo>
                    <a:pt x="260" y="956"/>
                  </a:lnTo>
                  <a:lnTo>
                    <a:pt x="266" y="954"/>
                  </a:lnTo>
                  <a:lnTo>
                    <a:pt x="274" y="952"/>
                  </a:lnTo>
                  <a:lnTo>
                    <a:pt x="288" y="942"/>
                  </a:lnTo>
                  <a:lnTo>
                    <a:pt x="292" y="936"/>
                  </a:lnTo>
                  <a:lnTo>
                    <a:pt x="296" y="928"/>
                  </a:lnTo>
                  <a:lnTo>
                    <a:pt x="298" y="922"/>
                  </a:lnTo>
                  <a:lnTo>
                    <a:pt x="298" y="916"/>
                  </a:lnTo>
                  <a:lnTo>
                    <a:pt x="298" y="916"/>
                  </a:lnTo>
                  <a:lnTo>
                    <a:pt x="296" y="900"/>
                  </a:lnTo>
                  <a:lnTo>
                    <a:pt x="298" y="878"/>
                  </a:lnTo>
                  <a:lnTo>
                    <a:pt x="298" y="856"/>
                  </a:lnTo>
                  <a:lnTo>
                    <a:pt x="298" y="840"/>
                  </a:lnTo>
                  <a:lnTo>
                    <a:pt x="298" y="840"/>
                  </a:lnTo>
                  <a:lnTo>
                    <a:pt x="298" y="832"/>
                  </a:lnTo>
                  <a:lnTo>
                    <a:pt x="300" y="822"/>
                  </a:lnTo>
                  <a:lnTo>
                    <a:pt x="308" y="800"/>
                  </a:lnTo>
                  <a:lnTo>
                    <a:pt x="316" y="778"/>
                  </a:lnTo>
                  <a:lnTo>
                    <a:pt x="322" y="760"/>
                  </a:lnTo>
                  <a:lnTo>
                    <a:pt x="322" y="760"/>
                  </a:lnTo>
                  <a:lnTo>
                    <a:pt x="328" y="742"/>
                  </a:lnTo>
                  <a:lnTo>
                    <a:pt x="332" y="722"/>
                  </a:lnTo>
                  <a:lnTo>
                    <a:pt x="338" y="684"/>
                  </a:lnTo>
                  <a:lnTo>
                    <a:pt x="340" y="644"/>
                  </a:lnTo>
                  <a:lnTo>
                    <a:pt x="338" y="602"/>
                  </a:lnTo>
                  <a:lnTo>
                    <a:pt x="338" y="602"/>
                  </a:lnTo>
                  <a:lnTo>
                    <a:pt x="338" y="556"/>
                  </a:lnTo>
                  <a:lnTo>
                    <a:pt x="336" y="510"/>
                  </a:lnTo>
                  <a:lnTo>
                    <a:pt x="336" y="510"/>
                  </a:lnTo>
                  <a:lnTo>
                    <a:pt x="338" y="504"/>
                  </a:lnTo>
                  <a:lnTo>
                    <a:pt x="340" y="498"/>
                  </a:lnTo>
                  <a:lnTo>
                    <a:pt x="344" y="492"/>
                  </a:lnTo>
                  <a:lnTo>
                    <a:pt x="344" y="482"/>
                  </a:lnTo>
                  <a:lnTo>
                    <a:pt x="344" y="482"/>
                  </a:lnTo>
                  <a:lnTo>
                    <a:pt x="350" y="426"/>
                  </a:lnTo>
                  <a:lnTo>
                    <a:pt x="356" y="370"/>
                  </a:lnTo>
                  <a:lnTo>
                    <a:pt x="358" y="320"/>
                  </a:lnTo>
                  <a:lnTo>
                    <a:pt x="358" y="294"/>
                  </a:lnTo>
                  <a:lnTo>
                    <a:pt x="356" y="272"/>
                  </a:lnTo>
                  <a:lnTo>
                    <a:pt x="356" y="272"/>
                  </a:lnTo>
                  <a:lnTo>
                    <a:pt x="354" y="260"/>
                  </a:lnTo>
                  <a:lnTo>
                    <a:pt x="350" y="246"/>
                  </a:lnTo>
                  <a:lnTo>
                    <a:pt x="340" y="216"/>
                  </a:lnTo>
                  <a:lnTo>
                    <a:pt x="330" y="188"/>
                  </a:lnTo>
                  <a:lnTo>
                    <a:pt x="326" y="174"/>
                  </a:lnTo>
                  <a:lnTo>
                    <a:pt x="326" y="162"/>
                  </a:lnTo>
                  <a:lnTo>
                    <a:pt x="326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29" name="Freeform 182"/>
            <p:cNvSpPr>
              <a:spLocks/>
            </p:cNvSpPr>
            <p:nvPr/>
          </p:nvSpPr>
          <p:spPr bwMode="auto">
            <a:xfrm>
              <a:off x="3525838" y="6969149"/>
              <a:ext cx="539750" cy="419100"/>
            </a:xfrm>
            <a:custGeom>
              <a:avLst/>
              <a:gdLst>
                <a:gd name="T0" fmla="*/ 256 w 340"/>
                <a:gd name="T1" fmla="*/ 34 h 264"/>
                <a:gd name="T2" fmla="*/ 270 w 340"/>
                <a:gd name="T3" fmla="*/ 36 h 264"/>
                <a:gd name="T4" fmla="*/ 318 w 340"/>
                <a:gd name="T5" fmla="*/ 28 h 264"/>
                <a:gd name="T6" fmla="*/ 324 w 340"/>
                <a:gd name="T7" fmla="*/ 30 h 264"/>
                <a:gd name="T8" fmla="*/ 334 w 340"/>
                <a:gd name="T9" fmla="*/ 36 h 264"/>
                <a:gd name="T10" fmla="*/ 338 w 340"/>
                <a:gd name="T11" fmla="*/ 54 h 264"/>
                <a:gd name="T12" fmla="*/ 340 w 340"/>
                <a:gd name="T13" fmla="*/ 66 h 264"/>
                <a:gd name="T14" fmla="*/ 336 w 340"/>
                <a:gd name="T15" fmla="*/ 98 h 264"/>
                <a:gd name="T16" fmla="*/ 320 w 340"/>
                <a:gd name="T17" fmla="*/ 150 h 264"/>
                <a:gd name="T18" fmla="*/ 312 w 340"/>
                <a:gd name="T19" fmla="*/ 170 h 264"/>
                <a:gd name="T20" fmla="*/ 292 w 340"/>
                <a:gd name="T21" fmla="*/ 212 h 264"/>
                <a:gd name="T22" fmla="*/ 272 w 340"/>
                <a:gd name="T23" fmla="*/ 240 h 264"/>
                <a:gd name="T24" fmla="*/ 252 w 340"/>
                <a:gd name="T25" fmla="*/ 258 h 264"/>
                <a:gd name="T26" fmla="*/ 238 w 340"/>
                <a:gd name="T27" fmla="*/ 264 h 264"/>
                <a:gd name="T28" fmla="*/ 230 w 340"/>
                <a:gd name="T29" fmla="*/ 262 h 264"/>
                <a:gd name="T30" fmla="*/ 218 w 340"/>
                <a:gd name="T31" fmla="*/ 250 h 264"/>
                <a:gd name="T32" fmla="*/ 212 w 340"/>
                <a:gd name="T33" fmla="*/ 236 h 264"/>
                <a:gd name="T34" fmla="*/ 198 w 340"/>
                <a:gd name="T35" fmla="*/ 210 h 264"/>
                <a:gd name="T36" fmla="*/ 184 w 340"/>
                <a:gd name="T37" fmla="*/ 202 h 264"/>
                <a:gd name="T38" fmla="*/ 170 w 340"/>
                <a:gd name="T39" fmla="*/ 206 h 264"/>
                <a:gd name="T40" fmla="*/ 140 w 340"/>
                <a:gd name="T41" fmla="*/ 234 h 264"/>
                <a:gd name="T42" fmla="*/ 118 w 340"/>
                <a:gd name="T43" fmla="*/ 254 h 264"/>
                <a:gd name="T44" fmla="*/ 102 w 340"/>
                <a:gd name="T45" fmla="*/ 256 h 264"/>
                <a:gd name="T46" fmla="*/ 94 w 340"/>
                <a:gd name="T47" fmla="*/ 254 h 264"/>
                <a:gd name="T48" fmla="*/ 80 w 340"/>
                <a:gd name="T49" fmla="*/ 238 h 264"/>
                <a:gd name="T50" fmla="*/ 68 w 340"/>
                <a:gd name="T51" fmla="*/ 230 h 264"/>
                <a:gd name="T52" fmla="*/ 64 w 340"/>
                <a:gd name="T53" fmla="*/ 232 h 264"/>
                <a:gd name="T54" fmla="*/ 54 w 340"/>
                <a:gd name="T55" fmla="*/ 238 h 264"/>
                <a:gd name="T56" fmla="*/ 24 w 340"/>
                <a:gd name="T57" fmla="*/ 240 h 264"/>
                <a:gd name="T58" fmla="*/ 14 w 340"/>
                <a:gd name="T59" fmla="*/ 240 h 264"/>
                <a:gd name="T60" fmla="*/ 4 w 340"/>
                <a:gd name="T61" fmla="*/ 230 h 264"/>
                <a:gd name="T62" fmla="*/ 0 w 340"/>
                <a:gd name="T63" fmla="*/ 212 h 264"/>
                <a:gd name="T64" fmla="*/ 4 w 340"/>
                <a:gd name="T65" fmla="*/ 186 h 264"/>
                <a:gd name="T66" fmla="*/ 18 w 340"/>
                <a:gd name="T67" fmla="*/ 158 h 264"/>
                <a:gd name="T68" fmla="*/ 42 w 340"/>
                <a:gd name="T69" fmla="*/ 124 h 264"/>
                <a:gd name="T70" fmla="*/ 86 w 340"/>
                <a:gd name="T71" fmla="*/ 50 h 264"/>
                <a:gd name="T72" fmla="*/ 92 w 340"/>
                <a:gd name="T73" fmla="*/ 42 h 264"/>
                <a:gd name="T74" fmla="*/ 106 w 340"/>
                <a:gd name="T75" fmla="*/ 32 h 264"/>
                <a:gd name="T76" fmla="*/ 130 w 340"/>
                <a:gd name="T77" fmla="*/ 26 h 264"/>
                <a:gd name="T78" fmla="*/ 144 w 340"/>
                <a:gd name="T79" fmla="*/ 26 h 264"/>
                <a:gd name="T80" fmla="*/ 154 w 340"/>
                <a:gd name="T81" fmla="*/ 24 h 264"/>
                <a:gd name="T82" fmla="*/ 162 w 340"/>
                <a:gd name="T83" fmla="*/ 12 h 264"/>
                <a:gd name="T84" fmla="*/ 170 w 340"/>
                <a:gd name="T85" fmla="*/ 4 h 264"/>
                <a:gd name="T86" fmla="*/ 178 w 340"/>
                <a:gd name="T87" fmla="*/ 0 h 264"/>
                <a:gd name="T88" fmla="*/ 202 w 340"/>
                <a:gd name="T89" fmla="*/ 4 h 264"/>
                <a:gd name="T90" fmla="*/ 220 w 340"/>
                <a:gd name="T91" fmla="*/ 4 h 264"/>
                <a:gd name="T92" fmla="*/ 236 w 340"/>
                <a:gd name="T93" fmla="*/ 6 h 264"/>
                <a:gd name="T94" fmla="*/ 242 w 340"/>
                <a:gd name="T95" fmla="*/ 12 h 264"/>
                <a:gd name="T96" fmla="*/ 250 w 340"/>
                <a:gd name="T97" fmla="*/ 28 h 264"/>
                <a:gd name="T98" fmla="*/ 256 w 340"/>
                <a:gd name="T99" fmla="*/ 3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64">
                  <a:moveTo>
                    <a:pt x="256" y="34"/>
                  </a:moveTo>
                  <a:lnTo>
                    <a:pt x="256" y="34"/>
                  </a:lnTo>
                  <a:lnTo>
                    <a:pt x="262" y="36"/>
                  </a:lnTo>
                  <a:lnTo>
                    <a:pt x="270" y="36"/>
                  </a:lnTo>
                  <a:lnTo>
                    <a:pt x="288" y="34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24" y="30"/>
                  </a:lnTo>
                  <a:lnTo>
                    <a:pt x="330" y="32"/>
                  </a:lnTo>
                  <a:lnTo>
                    <a:pt x="334" y="36"/>
                  </a:lnTo>
                  <a:lnTo>
                    <a:pt x="336" y="42"/>
                  </a:lnTo>
                  <a:lnTo>
                    <a:pt x="338" y="54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38" y="84"/>
                  </a:lnTo>
                  <a:lnTo>
                    <a:pt x="336" y="98"/>
                  </a:lnTo>
                  <a:lnTo>
                    <a:pt x="330" y="126"/>
                  </a:lnTo>
                  <a:lnTo>
                    <a:pt x="320" y="150"/>
                  </a:lnTo>
                  <a:lnTo>
                    <a:pt x="312" y="170"/>
                  </a:lnTo>
                  <a:lnTo>
                    <a:pt x="312" y="170"/>
                  </a:lnTo>
                  <a:lnTo>
                    <a:pt x="302" y="192"/>
                  </a:lnTo>
                  <a:lnTo>
                    <a:pt x="292" y="212"/>
                  </a:lnTo>
                  <a:lnTo>
                    <a:pt x="282" y="228"/>
                  </a:lnTo>
                  <a:lnTo>
                    <a:pt x="272" y="240"/>
                  </a:lnTo>
                  <a:lnTo>
                    <a:pt x="262" y="250"/>
                  </a:lnTo>
                  <a:lnTo>
                    <a:pt x="252" y="258"/>
                  </a:lnTo>
                  <a:lnTo>
                    <a:pt x="244" y="262"/>
                  </a:lnTo>
                  <a:lnTo>
                    <a:pt x="238" y="264"/>
                  </a:lnTo>
                  <a:lnTo>
                    <a:pt x="238" y="264"/>
                  </a:lnTo>
                  <a:lnTo>
                    <a:pt x="230" y="262"/>
                  </a:lnTo>
                  <a:lnTo>
                    <a:pt x="224" y="258"/>
                  </a:lnTo>
                  <a:lnTo>
                    <a:pt x="218" y="250"/>
                  </a:lnTo>
                  <a:lnTo>
                    <a:pt x="212" y="236"/>
                  </a:lnTo>
                  <a:lnTo>
                    <a:pt x="212" y="236"/>
                  </a:lnTo>
                  <a:lnTo>
                    <a:pt x="204" y="220"/>
                  </a:lnTo>
                  <a:lnTo>
                    <a:pt x="198" y="210"/>
                  </a:lnTo>
                  <a:lnTo>
                    <a:pt x="192" y="204"/>
                  </a:lnTo>
                  <a:lnTo>
                    <a:pt x="184" y="202"/>
                  </a:lnTo>
                  <a:lnTo>
                    <a:pt x="178" y="204"/>
                  </a:lnTo>
                  <a:lnTo>
                    <a:pt x="170" y="206"/>
                  </a:lnTo>
                  <a:lnTo>
                    <a:pt x="156" y="220"/>
                  </a:lnTo>
                  <a:lnTo>
                    <a:pt x="140" y="234"/>
                  </a:lnTo>
                  <a:lnTo>
                    <a:pt x="126" y="248"/>
                  </a:lnTo>
                  <a:lnTo>
                    <a:pt x="118" y="254"/>
                  </a:lnTo>
                  <a:lnTo>
                    <a:pt x="110" y="256"/>
                  </a:lnTo>
                  <a:lnTo>
                    <a:pt x="102" y="256"/>
                  </a:lnTo>
                  <a:lnTo>
                    <a:pt x="94" y="254"/>
                  </a:lnTo>
                  <a:lnTo>
                    <a:pt x="94" y="254"/>
                  </a:lnTo>
                  <a:lnTo>
                    <a:pt x="88" y="246"/>
                  </a:lnTo>
                  <a:lnTo>
                    <a:pt x="80" y="238"/>
                  </a:lnTo>
                  <a:lnTo>
                    <a:pt x="72" y="232"/>
                  </a:lnTo>
                  <a:lnTo>
                    <a:pt x="68" y="23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0" y="236"/>
                  </a:lnTo>
                  <a:lnTo>
                    <a:pt x="54" y="238"/>
                  </a:lnTo>
                  <a:lnTo>
                    <a:pt x="38" y="240"/>
                  </a:lnTo>
                  <a:lnTo>
                    <a:pt x="2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8" y="236"/>
                  </a:lnTo>
                  <a:lnTo>
                    <a:pt x="4" y="230"/>
                  </a:lnTo>
                  <a:lnTo>
                    <a:pt x="0" y="222"/>
                  </a:lnTo>
                  <a:lnTo>
                    <a:pt x="0" y="212"/>
                  </a:lnTo>
                  <a:lnTo>
                    <a:pt x="0" y="200"/>
                  </a:lnTo>
                  <a:lnTo>
                    <a:pt x="4" y="186"/>
                  </a:lnTo>
                  <a:lnTo>
                    <a:pt x="10" y="172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42" y="124"/>
                  </a:lnTo>
                  <a:lnTo>
                    <a:pt x="58" y="94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92" y="42"/>
                  </a:lnTo>
                  <a:lnTo>
                    <a:pt x="100" y="36"/>
                  </a:lnTo>
                  <a:lnTo>
                    <a:pt x="106" y="32"/>
                  </a:lnTo>
                  <a:lnTo>
                    <a:pt x="114" y="30"/>
                  </a:lnTo>
                  <a:lnTo>
                    <a:pt x="130" y="26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50" y="24"/>
                  </a:lnTo>
                  <a:lnTo>
                    <a:pt x="154" y="24"/>
                  </a:lnTo>
                  <a:lnTo>
                    <a:pt x="158" y="18"/>
                  </a:lnTo>
                  <a:lnTo>
                    <a:pt x="162" y="12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4" y="2"/>
                  </a:lnTo>
                  <a:lnTo>
                    <a:pt x="178" y="0"/>
                  </a:lnTo>
                  <a:lnTo>
                    <a:pt x="188" y="2"/>
                  </a:lnTo>
                  <a:lnTo>
                    <a:pt x="202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30" y="4"/>
                  </a:lnTo>
                  <a:lnTo>
                    <a:pt x="236" y="6"/>
                  </a:lnTo>
                  <a:lnTo>
                    <a:pt x="240" y="8"/>
                  </a:lnTo>
                  <a:lnTo>
                    <a:pt x="242" y="12"/>
                  </a:lnTo>
                  <a:lnTo>
                    <a:pt x="246" y="22"/>
                  </a:lnTo>
                  <a:lnTo>
                    <a:pt x="250" y="28"/>
                  </a:lnTo>
                  <a:lnTo>
                    <a:pt x="256" y="34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0" name="Freeform 183"/>
            <p:cNvSpPr>
              <a:spLocks/>
            </p:cNvSpPr>
            <p:nvPr/>
          </p:nvSpPr>
          <p:spPr bwMode="auto">
            <a:xfrm>
              <a:off x="3729038" y="6670699"/>
              <a:ext cx="298450" cy="501650"/>
            </a:xfrm>
            <a:custGeom>
              <a:avLst/>
              <a:gdLst>
                <a:gd name="T0" fmla="*/ 98 w 188"/>
                <a:gd name="T1" fmla="*/ 198 h 316"/>
                <a:gd name="T2" fmla="*/ 106 w 188"/>
                <a:gd name="T3" fmla="*/ 198 h 316"/>
                <a:gd name="T4" fmla="*/ 118 w 188"/>
                <a:gd name="T5" fmla="*/ 214 h 316"/>
                <a:gd name="T6" fmla="*/ 124 w 188"/>
                <a:gd name="T7" fmla="*/ 220 h 316"/>
                <a:gd name="T8" fmla="*/ 136 w 188"/>
                <a:gd name="T9" fmla="*/ 230 h 316"/>
                <a:gd name="T10" fmla="*/ 144 w 188"/>
                <a:gd name="T11" fmla="*/ 234 h 316"/>
                <a:gd name="T12" fmla="*/ 146 w 188"/>
                <a:gd name="T13" fmla="*/ 240 h 316"/>
                <a:gd name="T14" fmla="*/ 144 w 188"/>
                <a:gd name="T15" fmla="*/ 248 h 316"/>
                <a:gd name="T16" fmla="*/ 144 w 188"/>
                <a:gd name="T17" fmla="*/ 250 h 316"/>
                <a:gd name="T18" fmla="*/ 148 w 188"/>
                <a:gd name="T19" fmla="*/ 254 h 316"/>
                <a:gd name="T20" fmla="*/ 154 w 188"/>
                <a:gd name="T21" fmla="*/ 254 h 316"/>
                <a:gd name="T22" fmla="*/ 156 w 188"/>
                <a:gd name="T23" fmla="*/ 256 h 316"/>
                <a:gd name="T24" fmla="*/ 164 w 188"/>
                <a:gd name="T25" fmla="*/ 268 h 316"/>
                <a:gd name="T26" fmla="*/ 170 w 188"/>
                <a:gd name="T27" fmla="*/ 274 h 316"/>
                <a:gd name="T28" fmla="*/ 176 w 188"/>
                <a:gd name="T29" fmla="*/ 272 h 316"/>
                <a:gd name="T30" fmla="*/ 176 w 188"/>
                <a:gd name="T31" fmla="*/ 266 h 316"/>
                <a:gd name="T32" fmla="*/ 172 w 188"/>
                <a:gd name="T33" fmla="*/ 244 h 316"/>
                <a:gd name="T34" fmla="*/ 172 w 188"/>
                <a:gd name="T35" fmla="*/ 240 h 316"/>
                <a:gd name="T36" fmla="*/ 180 w 188"/>
                <a:gd name="T37" fmla="*/ 236 h 316"/>
                <a:gd name="T38" fmla="*/ 188 w 188"/>
                <a:gd name="T39" fmla="*/ 232 h 316"/>
                <a:gd name="T40" fmla="*/ 188 w 188"/>
                <a:gd name="T41" fmla="*/ 228 h 316"/>
                <a:gd name="T42" fmla="*/ 186 w 188"/>
                <a:gd name="T43" fmla="*/ 212 h 316"/>
                <a:gd name="T44" fmla="*/ 178 w 188"/>
                <a:gd name="T45" fmla="*/ 194 h 316"/>
                <a:gd name="T46" fmla="*/ 174 w 188"/>
                <a:gd name="T47" fmla="*/ 182 h 316"/>
                <a:gd name="T48" fmla="*/ 176 w 188"/>
                <a:gd name="T49" fmla="*/ 168 h 316"/>
                <a:gd name="T50" fmla="*/ 184 w 188"/>
                <a:gd name="T51" fmla="*/ 132 h 316"/>
                <a:gd name="T52" fmla="*/ 182 w 188"/>
                <a:gd name="T53" fmla="*/ 114 h 316"/>
                <a:gd name="T54" fmla="*/ 174 w 188"/>
                <a:gd name="T55" fmla="*/ 96 h 316"/>
                <a:gd name="T56" fmla="*/ 150 w 188"/>
                <a:gd name="T57" fmla="*/ 54 h 316"/>
                <a:gd name="T58" fmla="*/ 144 w 188"/>
                <a:gd name="T59" fmla="*/ 40 h 316"/>
                <a:gd name="T60" fmla="*/ 122 w 188"/>
                <a:gd name="T61" fmla="*/ 20 h 316"/>
                <a:gd name="T62" fmla="*/ 96 w 188"/>
                <a:gd name="T63" fmla="*/ 6 h 316"/>
                <a:gd name="T64" fmla="*/ 72 w 188"/>
                <a:gd name="T65" fmla="*/ 2 h 316"/>
                <a:gd name="T66" fmla="*/ 60 w 188"/>
                <a:gd name="T67" fmla="*/ 0 h 316"/>
                <a:gd name="T68" fmla="*/ 38 w 188"/>
                <a:gd name="T69" fmla="*/ 6 h 316"/>
                <a:gd name="T70" fmla="*/ 20 w 188"/>
                <a:gd name="T71" fmla="*/ 20 h 316"/>
                <a:gd name="T72" fmla="*/ 8 w 188"/>
                <a:gd name="T73" fmla="*/ 42 h 316"/>
                <a:gd name="T74" fmla="*/ 0 w 188"/>
                <a:gd name="T75" fmla="*/ 70 h 316"/>
                <a:gd name="T76" fmla="*/ 0 w 188"/>
                <a:gd name="T77" fmla="*/ 82 h 316"/>
                <a:gd name="T78" fmla="*/ 12 w 188"/>
                <a:gd name="T79" fmla="*/ 106 h 316"/>
                <a:gd name="T80" fmla="*/ 22 w 188"/>
                <a:gd name="T81" fmla="*/ 128 h 316"/>
                <a:gd name="T82" fmla="*/ 36 w 188"/>
                <a:gd name="T83" fmla="*/ 150 h 316"/>
                <a:gd name="T84" fmla="*/ 50 w 188"/>
                <a:gd name="T85" fmla="*/ 162 h 316"/>
                <a:gd name="T86" fmla="*/ 54 w 188"/>
                <a:gd name="T87" fmla="*/ 164 h 316"/>
                <a:gd name="T88" fmla="*/ 60 w 188"/>
                <a:gd name="T89" fmla="*/ 168 h 316"/>
                <a:gd name="T90" fmla="*/ 60 w 188"/>
                <a:gd name="T91" fmla="*/ 194 h 316"/>
                <a:gd name="T92" fmla="*/ 60 w 188"/>
                <a:gd name="T93" fmla="*/ 196 h 316"/>
                <a:gd name="T94" fmla="*/ 54 w 188"/>
                <a:gd name="T95" fmla="*/ 202 h 316"/>
                <a:gd name="T96" fmla="*/ 46 w 188"/>
                <a:gd name="T97" fmla="*/ 214 h 316"/>
                <a:gd name="T98" fmla="*/ 46 w 188"/>
                <a:gd name="T99" fmla="*/ 222 h 316"/>
                <a:gd name="T100" fmla="*/ 36 w 188"/>
                <a:gd name="T101" fmla="*/ 268 h 316"/>
                <a:gd name="T102" fmla="*/ 24 w 188"/>
                <a:gd name="T103" fmla="*/ 316 h 316"/>
                <a:gd name="T104" fmla="*/ 24 w 188"/>
                <a:gd name="T105" fmla="*/ 316 h 316"/>
                <a:gd name="T106" fmla="*/ 28 w 188"/>
                <a:gd name="T107" fmla="*/ 308 h 316"/>
                <a:gd name="T108" fmla="*/ 62 w 188"/>
                <a:gd name="T109" fmla="*/ 254 h 316"/>
                <a:gd name="T110" fmla="*/ 98 w 188"/>
                <a:gd name="T111" fmla="*/ 19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" h="316">
                  <a:moveTo>
                    <a:pt x="98" y="198"/>
                  </a:moveTo>
                  <a:lnTo>
                    <a:pt x="98" y="198"/>
                  </a:lnTo>
                  <a:lnTo>
                    <a:pt x="100" y="196"/>
                  </a:lnTo>
                  <a:lnTo>
                    <a:pt x="106" y="198"/>
                  </a:lnTo>
                  <a:lnTo>
                    <a:pt x="112" y="202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24" y="220"/>
                  </a:lnTo>
                  <a:lnTo>
                    <a:pt x="130" y="226"/>
                  </a:lnTo>
                  <a:lnTo>
                    <a:pt x="136" y="230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46" y="236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4" y="248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8" y="254"/>
                  </a:lnTo>
                  <a:lnTo>
                    <a:pt x="152" y="254"/>
                  </a:lnTo>
                  <a:lnTo>
                    <a:pt x="154" y="254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60" y="264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2" y="274"/>
                  </a:lnTo>
                  <a:lnTo>
                    <a:pt x="176" y="272"/>
                  </a:lnTo>
                  <a:lnTo>
                    <a:pt x="176" y="270"/>
                  </a:lnTo>
                  <a:lnTo>
                    <a:pt x="176" y="266"/>
                  </a:lnTo>
                  <a:lnTo>
                    <a:pt x="176" y="266"/>
                  </a:lnTo>
                  <a:lnTo>
                    <a:pt x="172" y="244"/>
                  </a:lnTo>
                  <a:lnTo>
                    <a:pt x="172" y="244"/>
                  </a:lnTo>
                  <a:lnTo>
                    <a:pt x="172" y="240"/>
                  </a:lnTo>
                  <a:lnTo>
                    <a:pt x="174" y="238"/>
                  </a:lnTo>
                  <a:lnTo>
                    <a:pt x="180" y="236"/>
                  </a:lnTo>
                  <a:lnTo>
                    <a:pt x="186" y="234"/>
                  </a:lnTo>
                  <a:lnTo>
                    <a:pt x="188" y="232"/>
                  </a:lnTo>
                  <a:lnTo>
                    <a:pt x="188" y="228"/>
                  </a:lnTo>
                  <a:lnTo>
                    <a:pt x="188" y="228"/>
                  </a:lnTo>
                  <a:lnTo>
                    <a:pt x="188" y="222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178" y="194"/>
                  </a:lnTo>
                  <a:lnTo>
                    <a:pt x="176" y="188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6" y="168"/>
                  </a:lnTo>
                  <a:lnTo>
                    <a:pt x="182" y="150"/>
                  </a:lnTo>
                  <a:lnTo>
                    <a:pt x="184" y="132"/>
                  </a:lnTo>
                  <a:lnTo>
                    <a:pt x="184" y="124"/>
                  </a:lnTo>
                  <a:lnTo>
                    <a:pt x="182" y="114"/>
                  </a:lnTo>
                  <a:lnTo>
                    <a:pt x="182" y="114"/>
                  </a:lnTo>
                  <a:lnTo>
                    <a:pt x="174" y="96"/>
                  </a:lnTo>
                  <a:lnTo>
                    <a:pt x="164" y="82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44" y="40"/>
                  </a:lnTo>
                  <a:lnTo>
                    <a:pt x="134" y="28"/>
                  </a:lnTo>
                  <a:lnTo>
                    <a:pt x="122" y="20"/>
                  </a:lnTo>
                  <a:lnTo>
                    <a:pt x="110" y="12"/>
                  </a:lnTo>
                  <a:lnTo>
                    <a:pt x="96" y="6"/>
                  </a:lnTo>
                  <a:lnTo>
                    <a:pt x="84" y="4"/>
                  </a:lnTo>
                  <a:lnTo>
                    <a:pt x="72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0" y="2"/>
                  </a:lnTo>
                  <a:lnTo>
                    <a:pt x="38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4" y="30"/>
                  </a:lnTo>
                  <a:lnTo>
                    <a:pt x="8" y="42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4" y="92"/>
                  </a:lnTo>
                  <a:lnTo>
                    <a:pt x="12" y="106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8" y="140"/>
                  </a:lnTo>
                  <a:lnTo>
                    <a:pt x="36" y="150"/>
                  </a:lnTo>
                  <a:lnTo>
                    <a:pt x="44" y="160"/>
                  </a:lnTo>
                  <a:lnTo>
                    <a:pt x="50" y="162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8" y="166"/>
                  </a:lnTo>
                  <a:lnTo>
                    <a:pt x="60" y="168"/>
                  </a:lnTo>
                  <a:lnTo>
                    <a:pt x="62" y="176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60" y="196"/>
                  </a:lnTo>
                  <a:lnTo>
                    <a:pt x="58" y="198"/>
                  </a:lnTo>
                  <a:lnTo>
                    <a:pt x="54" y="202"/>
                  </a:lnTo>
                  <a:lnTo>
                    <a:pt x="48" y="208"/>
                  </a:lnTo>
                  <a:lnTo>
                    <a:pt x="46" y="214"/>
                  </a:lnTo>
                  <a:lnTo>
                    <a:pt x="46" y="222"/>
                  </a:lnTo>
                  <a:lnTo>
                    <a:pt x="46" y="222"/>
                  </a:lnTo>
                  <a:lnTo>
                    <a:pt x="42" y="242"/>
                  </a:lnTo>
                  <a:lnTo>
                    <a:pt x="36" y="268"/>
                  </a:lnTo>
                  <a:lnTo>
                    <a:pt x="28" y="29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8" y="308"/>
                  </a:lnTo>
                  <a:lnTo>
                    <a:pt x="38" y="292"/>
                  </a:lnTo>
                  <a:lnTo>
                    <a:pt x="62" y="254"/>
                  </a:lnTo>
                  <a:lnTo>
                    <a:pt x="86" y="218"/>
                  </a:lnTo>
                  <a:lnTo>
                    <a:pt x="98" y="198"/>
                  </a:lnTo>
                  <a:lnTo>
                    <a:pt x="98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1" name="Freeform 184"/>
            <p:cNvSpPr>
              <a:spLocks noEditPoints="1"/>
            </p:cNvSpPr>
            <p:nvPr/>
          </p:nvSpPr>
          <p:spPr bwMode="auto">
            <a:xfrm>
              <a:off x="3557588" y="7219974"/>
              <a:ext cx="327025" cy="171450"/>
            </a:xfrm>
            <a:custGeom>
              <a:avLst/>
              <a:gdLst>
                <a:gd name="T0" fmla="*/ 204 w 206"/>
                <a:gd name="T1" fmla="*/ 104 h 108"/>
                <a:gd name="T2" fmla="*/ 194 w 206"/>
                <a:gd name="T3" fmla="*/ 86 h 108"/>
                <a:gd name="T4" fmla="*/ 182 w 206"/>
                <a:gd name="T5" fmla="*/ 58 h 108"/>
                <a:gd name="T6" fmla="*/ 180 w 206"/>
                <a:gd name="T7" fmla="*/ 48 h 108"/>
                <a:gd name="T8" fmla="*/ 182 w 206"/>
                <a:gd name="T9" fmla="*/ 42 h 108"/>
                <a:gd name="T10" fmla="*/ 194 w 206"/>
                <a:gd name="T11" fmla="*/ 34 h 108"/>
                <a:gd name="T12" fmla="*/ 198 w 206"/>
                <a:gd name="T13" fmla="*/ 26 h 108"/>
                <a:gd name="T14" fmla="*/ 192 w 206"/>
                <a:gd name="T15" fmla="*/ 22 h 108"/>
                <a:gd name="T16" fmla="*/ 168 w 206"/>
                <a:gd name="T17" fmla="*/ 16 h 108"/>
                <a:gd name="T18" fmla="*/ 146 w 206"/>
                <a:gd name="T19" fmla="*/ 14 h 108"/>
                <a:gd name="T20" fmla="*/ 120 w 206"/>
                <a:gd name="T21" fmla="*/ 18 h 108"/>
                <a:gd name="T22" fmla="*/ 96 w 206"/>
                <a:gd name="T23" fmla="*/ 20 h 108"/>
                <a:gd name="T24" fmla="*/ 84 w 206"/>
                <a:gd name="T25" fmla="*/ 14 h 108"/>
                <a:gd name="T26" fmla="*/ 68 w 206"/>
                <a:gd name="T27" fmla="*/ 2 h 108"/>
                <a:gd name="T28" fmla="*/ 60 w 206"/>
                <a:gd name="T29" fmla="*/ 2 h 108"/>
                <a:gd name="T30" fmla="*/ 50 w 206"/>
                <a:gd name="T31" fmla="*/ 2 h 108"/>
                <a:gd name="T32" fmla="*/ 40 w 206"/>
                <a:gd name="T33" fmla="*/ 2 h 108"/>
                <a:gd name="T34" fmla="*/ 34 w 206"/>
                <a:gd name="T35" fmla="*/ 10 h 108"/>
                <a:gd name="T36" fmla="*/ 28 w 206"/>
                <a:gd name="T37" fmla="*/ 16 h 108"/>
                <a:gd name="T38" fmla="*/ 26 w 206"/>
                <a:gd name="T39" fmla="*/ 16 h 108"/>
                <a:gd name="T40" fmla="*/ 20 w 206"/>
                <a:gd name="T41" fmla="*/ 20 h 108"/>
                <a:gd name="T42" fmla="*/ 18 w 206"/>
                <a:gd name="T43" fmla="*/ 24 h 108"/>
                <a:gd name="T44" fmla="*/ 10 w 206"/>
                <a:gd name="T45" fmla="*/ 46 h 108"/>
                <a:gd name="T46" fmla="*/ 6 w 206"/>
                <a:gd name="T47" fmla="*/ 56 h 108"/>
                <a:gd name="T48" fmla="*/ 0 w 206"/>
                <a:gd name="T49" fmla="*/ 68 h 108"/>
                <a:gd name="T50" fmla="*/ 6 w 206"/>
                <a:gd name="T51" fmla="*/ 78 h 108"/>
                <a:gd name="T52" fmla="*/ 32 w 206"/>
                <a:gd name="T53" fmla="*/ 82 h 108"/>
                <a:gd name="T54" fmla="*/ 48 w 206"/>
                <a:gd name="T55" fmla="*/ 82 h 108"/>
                <a:gd name="T56" fmla="*/ 76 w 206"/>
                <a:gd name="T57" fmla="*/ 78 h 108"/>
                <a:gd name="T58" fmla="*/ 80 w 206"/>
                <a:gd name="T59" fmla="*/ 80 h 108"/>
                <a:gd name="T60" fmla="*/ 80 w 206"/>
                <a:gd name="T61" fmla="*/ 86 h 108"/>
                <a:gd name="T62" fmla="*/ 84 w 206"/>
                <a:gd name="T63" fmla="*/ 92 h 108"/>
                <a:gd name="T64" fmla="*/ 90 w 206"/>
                <a:gd name="T65" fmla="*/ 96 h 108"/>
                <a:gd name="T66" fmla="*/ 142 w 206"/>
                <a:gd name="T67" fmla="*/ 106 h 108"/>
                <a:gd name="T68" fmla="*/ 192 w 206"/>
                <a:gd name="T69" fmla="*/ 108 h 108"/>
                <a:gd name="T70" fmla="*/ 206 w 206"/>
                <a:gd name="T71" fmla="*/ 106 h 108"/>
                <a:gd name="T72" fmla="*/ 204 w 206"/>
                <a:gd name="T73" fmla="*/ 104 h 108"/>
                <a:gd name="T74" fmla="*/ 50 w 206"/>
                <a:gd name="T75" fmla="*/ 18 h 108"/>
                <a:gd name="T76" fmla="*/ 40 w 206"/>
                <a:gd name="T77" fmla="*/ 16 h 108"/>
                <a:gd name="T78" fmla="*/ 44 w 206"/>
                <a:gd name="T79" fmla="*/ 14 h 108"/>
                <a:gd name="T80" fmla="*/ 50 w 206"/>
                <a:gd name="T81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108">
                  <a:moveTo>
                    <a:pt x="204" y="104"/>
                  </a:moveTo>
                  <a:lnTo>
                    <a:pt x="204" y="104"/>
                  </a:lnTo>
                  <a:lnTo>
                    <a:pt x="200" y="98"/>
                  </a:lnTo>
                  <a:lnTo>
                    <a:pt x="194" y="86"/>
                  </a:lnTo>
                  <a:lnTo>
                    <a:pt x="188" y="72"/>
                  </a:lnTo>
                  <a:lnTo>
                    <a:pt x="182" y="58"/>
                  </a:lnTo>
                  <a:lnTo>
                    <a:pt x="182" y="58"/>
                  </a:lnTo>
                  <a:lnTo>
                    <a:pt x="180" y="48"/>
                  </a:lnTo>
                  <a:lnTo>
                    <a:pt x="180" y="44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94" y="34"/>
                  </a:lnTo>
                  <a:lnTo>
                    <a:pt x="196" y="30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2" y="22"/>
                  </a:lnTo>
                  <a:lnTo>
                    <a:pt x="184" y="20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46" y="14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1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34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16" y="80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48" y="82"/>
                  </a:lnTo>
                  <a:lnTo>
                    <a:pt x="64" y="78"/>
                  </a:lnTo>
                  <a:lnTo>
                    <a:pt x="76" y="78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6"/>
                  </a:lnTo>
                  <a:lnTo>
                    <a:pt x="104" y="98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92" y="108"/>
                  </a:lnTo>
                  <a:lnTo>
                    <a:pt x="204" y="108"/>
                  </a:lnTo>
                  <a:lnTo>
                    <a:pt x="206" y="106"/>
                  </a:lnTo>
                  <a:lnTo>
                    <a:pt x="204" y="104"/>
                  </a:lnTo>
                  <a:lnTo>
                    <a:pt x="204" y="104"/>
                  </a:lnTo>
                  <a:close/>
                  <a:moveTo>
                    <a:pt x="50" y="16"/>
                  </a:moveTo>
                  <a:lnTo>
                    <a:pt x="50" y="18"/>
                  </a:lnTo>
                  <a:lnTo>
                    <a:pt x="50" y="1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50" y="16"/>
                  </a:lnTo>
                  <a:lnTo>
                    <a:pt x="5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807031" y="1556793"/>
            <a:ext cx="2592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Vision</a:t>
            </a:r>
            <a:endParaRPr lang="en-GB" sz="1400" dirty="0">
              <a:solidFill>
                <a:srgbClr val="0F5494"/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 algn="l"/>
            <a:r>
              <a:rPr lang="en-GB" sz="1400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Users will shape their operational portfolio and manage automated results</a:t>
            </a:r>
            <a:endParaRPr lang="en-GB" sz="1400" dirty="0">
              <a:solidFill>
                <a:srgbClr val="0F5494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4" name="Teardrop 33"/>
          <p:cNvSpPr/>
          <p:nvPr/>
        </p:nvSpPr>
        <p:spPr bwMode="ltGray">
          <a:xfrm rot="5928932">
            <a:off x="1308191" y="-515089"/>
            <a:ext cx="1611120" cy="4007027"/>
          </a:xfrm>
          <a:prstGeom prst="teardrop">
            <a:avLst>
              <a:gd name="adj" fmla="val 151405"/>
            </a:avLst>
          </a:prstGeom>
          <a:solidFill>
            <a:srgbClr val="CCECFF"/>
          </a:solidFill>
          <a:ln w="3175" cap="flat" cmpd="sng" algn="ctr">
            <a:noFill/>
            <a:prstDash val="sysDash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75509" y="859286"/>
            <a:ext cx="35943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Strategic Objectives</a:t>
            </a:r>
            <a:endParaRPr kumimoji="0" lang="en-GB" sz="1200" b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3600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Increasing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productivity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(</a:t>
            </a: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efficiency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, </a:t>
            </a: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processes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Improving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quality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(data/</a:t>
            </a: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operations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)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Shifting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to a </a:t>
            </a: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result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orientation </a:t>
            </a: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mind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-set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Transparency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/ </a:t>
            </a: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Connecting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to </a:t>
            </a: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external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kumimoji="0" lang="fr-BE" sz="1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partners</a:t>
            </a: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endParaRPr kumimoji="0" lang="en-GB" sz="1200" b="0" i="0" u="none" strike="noStrike" kern="0" cap="none" spc="0" normalizeH="0" baseline="0" noProof="0" dirty="0" smtClean="0">
              <a:ln>
                <a:noFill/>
              </a:ln>
              <a:solidFill>
                <a:srgbClr val="0F5494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6" name="Rounded Rectangle 35"/>
          <p:cNvSpPr/>
          <p:nvPr/>
        </p:nvSpPr>
        <p:spPr bwMode="auto">
          <a:xfrm>
            <a:off x="1868330" y="5488945"/>
            <a:ext cx="2956327" cy="1180415"/>
          </a:xfrm>
          <a:prstGeom prst="roundRect">
            <a:avLst/>
          </a:prstGeom>
          <a:solidFill>
            <a:sysClr val="window" lastClr="FFFFFF"/>
          </a:solidFill>
          <a:ln w="9525" cap="flat" cmpd="sng" algn="ctr">
            <a:solidFill>
              <a:sysClr val="windowText" lastClr="0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4- Integration &amp; interoperability</a:t>
            </a:r>
          </a:p>
          <a:p>
            <a:pPr marL="174625" marR="0" lvl="0" indent="-1714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Data legacy</a:t>
            </a:r>
          </a:p>
          <a:p>
            <a:pPr marL="174625" indent="-1714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Progressive </a:t>
            </a:r>
            <a:r>
              <a:rPr lang="en-GB" sz="1100" kern="0" dirty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integration </a:t>
            </a:r>
            <a:r>
              <a:rPr lang="en-GB" sz="1100" kern="0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with EU websites,</a:t>
            </a:r>
            <a:endParaRPr lang="en-GB" sz="1100" kern="0" dirty="0">
              <a:solidFill>
                <a:srgbClr val="0F5494"/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 marL="3175" marR="0" lvl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0F5494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 EAMR, GIS, ROM, EVAL, etc.</a:t>
            </a:r>
          </a:p>
        </p:txBody>
      </p:sp>
      <p:sp>
        <p:nvSpPr>
          <p:cNvPr id="3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427984" y="6597352"/>
            <a:ext cx="261392" cy="4762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>
                <a:solidFill>
                  <a:schemeClr val="bg1"/>
                </a:solidFill>
                <a:latin typeface="Calibri Light" panose="020F030202020403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en-GB" altLang="fr-FR" sz="1400" i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37" name="Title 1"/>
          <p:cNvSpPr txBox="1">
            <a:spLocks/>
          </p:cNvSpPr>
          <p:nvPr/>
        </p:nvSpPr>
        <p:spPr bwMode="auto">
          <a:xfrm>
            <a:off x="5552215" y="385334"/>
            <a:ext cx="3556289" cy="62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US" b="0" kern="1200" dirty="0" smtClean="0">
                <a:solidFill>
                  <a:srgbClr val="FFC000"/>
                </a:solidFill>
                <a:latin typeface="Calibri Light" panose="020F0302020204030204" pitchFamily="34" charset="0"/>
                <a:sym typeface="Gill Sans" charset="0"/>
              </a:rPr>
              <a:t>Results and</a:t>
            </a:r>
          </a:p>
          <a:p>
            <a:r>
              <a:rPr lang="en-US" b="0" kern="1200" dirty="0" smtClean="0">
                <a:solidFill>
                  <a:srgbClr val="FFC000"/>
                </a:solidFill>
                <a:latin typeface="Calibri Light" panose="020F0302020204030204" pitchFamily="34" charset="0"/>
                <a:sym typeface="Gill Sans" charset="0"/>
              </a:rPr>
              <a:t>operational entities			</a:t>
            </a:r>
            <a:endParaRPr lang="en-GB" b="0" kern="1200" dirty="0">
              <a:solidFill>
                <a:srgbClr val="FFC000"/>
              </a:solidFill>
              <a:latin typeface="Calibri Light" panose="020F0302020204030204" pitchFamily="34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07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 bwMode="auto">
          <a:xfrm rot="16200000">
            <a:off x="3487741" y="3294583"/>
            <a:ext cx="2210356" cy="103929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30849" y="188442"/>
            <a:ext cx="2784968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/>
            <a:r>
              <a:rPr lang="fr-BE" altLang="fr-FR" sz="2400" b="0" kern="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PROJECT 2A - SCOPE</a:t>
            </a:r>
            <a:endParaRPr lang="fr-BE" altLang="fr-FR" sz="2400" b="0" kern="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215637" y="3123264"/>
            <a:ext cx="319026" cy="1484177"/>
            <a:chOff x="6259513" y="1922463"/>
            <a:chExt cx="447675" cy="1474787"/>
          </a:xfrm>
          <a:solidFill>
            <a:srgbClr val="0F5494"/>
          </a:solidFill>
        </p:grpSpPr>
        <p:sp>
          <p:nvSpPr>
            <p:cNvPr id="7" name="Freeform 49"/>
            <p:cNvSpPr>
              <a:spLocks noEditPoints="1"/>
            </p:cNvSpPr>
            <p:nvPr/>
          </p:nvSpPr>
          <p:spPr bwMode="auto">
            <a:xfrm>
              <a:off x="6259513" y="1922463"/>
              <a:ext cx="447675" cy="1474787"/>
            </a:xfrm>
            <a:custGeom>
              <a:avLst/>
              <a:gdLst>
                <a:gd name="T0" fmla="*/ 251 w 282"/>
                <a:gd name="T1" fmla="*/ 841 h 929"/>
                <a:gd name="T2" fmla="*/ 234 w 282"/>
                <a:gd name="T3" fmla="*/ 744 h 929"/>
                <a:gd name="T4" fmla="*/ 222 w 282"/>
                <a:gd name="T5" fmla="*/ 658 h 929"/>
                <a:gd name="T6" fmla="*/ 219 w 282"/>
                <a:gd name="T7" fmla="*/ 505 h 929"/>
                <a:gd name="T8" fmla="*/ 211 w 282"/>
                <a:gd name="T9" fmla="*/ 387 h 929"/>
                <a:gd name="T10" fmla="*/ 205 w 282"/>
                <a:gd name="T11" fmla="*/ 334 h 929"/>
                <a:gd name="T12" fmla="*/ 207 w 282"/>
                <a:gd name="T13" fmla="*/ 322 h 929"/>
                <a:gd name="T14" fmla="*/ 222 w 282"/>
                <a:gd name="T15" fmla="*/ 310 h 929"/>
                <a:gd name="T16" fmla="*/ 254 w 282"/>
                <a:gd name="T17" fmla="*/ 297 h 929"/>
                <a:gd name="T18" fmla="*/ 245 w 282"/>
                <a:gd name="T19" fmla="*/ 239 h 929"/>
                <a:gd name="T20" fmla="*/ 214 w 282"/>
                <a:gd name="T21" fmla="*/ 169 h 929"/>
                <a:gd name="T22" fmla="*/ 151 w 282"/>
                <a:gd name="T23" fmla="*/ 140 h 929"/>
                <a:gd name="T24" fmla="*/ 140 w 282"/>
                <a:gd name="T25" fmla="*/ 125 h 929"/>
                <a:gd name="T26" fmla="*/ 154 w 282"/>
                <a:gd name="T27" fmla="*/ 92 h 929"/>
                <a:gd name="T28" fmla="*/ 153 w 282"/>
                <a:gd name="T29" fmla="*/ 34 h 929"/>
                <a:gd name="T30" fmla="*/ 106 w 282"/>
                <a:gd name="T31" fmla="*/ 0 h 929"/>
                <a:gd name="T32" fmla="*/ 69 w 282"/>
                <a:gd name="T33" fmla="*/ 44 h 929"/>
                <a:gd name="T34" fmla="*/ 66 w 282"/>
                <a:gd name="T35" fmla="*/ 77 h 929"/>
                <a:gd name="T36" fmla="*/ 83 w 282"/>
                <a:gd name="T37" fmla="*/ 123 h 929"/>
                <a:gd name="T38" fmla="*/ 15 w 282"/>
                <a:gd name="T39" fmla="*/ 158 h 929"/>
                <a:gd name="T40" fmla="*/ 0 w 282"/>
                <a:gd name="T41" fmla="*/ 223 h 929"/>
                <a:gd name="T42" fmla="*/ 12 w 282"/>
                <a:gd name="T43" fmla="*/ 326 h 929"/>
                <a:gd name="T44" fmla="*/ 9 w 282"/>
                <a:gd name="T45" fmla="*/ 447 h 929"/>
                <a:gd name="T46" fmla="*/ 35 w 282"/>
                <a:gd name="T47" fmla="*/ 667 h 929"/>
                <a:gd name="T48" fmla="*/ 31 w 282"/>
                <a:gd name="T49" fmla="*/ 815 h 929"/>
                <a:gd name="T50" fmla="*/ 20 w 282"/>
                <a:gd name="T51" fmla="*/ 900 h 929"/>
                <a:gd name="T52" fmla="*/ 38 w 282"/>
                <a:gd name="T53" fmla="*/ 929 h 929"/>
                <a:gd name="T54" fmla="*/ 79 w 282"/>
                <a:gd name="T55" fmla="*/ 905 h 929"/>
                <a:gd name="T56" fmla="*/ 97 w 282"/>
                <a:gd name="T57" fmla="*/ 851 h 929"/>
                <a:gd name="T58" fmla="*/ 106 w 282"/>
                <a:gd name="T59" fmla="*/ 720 h 929"/>
                <a:gd name="T60" fmla="*/ 123 w 282"/>
                <a:gd name="T61" fmla="*/ 607 h 929"/>
                <a:gd name="T62" fmla="*/ 137 w 282"/>
                <a:gd name="T63" fmla="*/ 581 h 929"/>
                <a:gd name="T64" fmla="*/ 151 w 282"/>
                <a:gd name="T65" fmla="*/ 642 h 929"/>
                <a:gd name="T66" fmla="*/ 160 w 282"/>
                <a:gd name="T67" fmla="*/ 703 h 929"/>
                <a:gd name="T68" fmla="*/ 185 w 282"/>
                <a:gd name="T69" fmla="*/ 857 h 929"/>
                <a:gd name="T70" fmla="*/ 217 w 282"/>
                <a:gd name="T71" fmla="*/ 891 h 929"/>
                <a:gd name="T72" fmla="*/ 270 w 282"/>
                <a:gd name="T73" fmla="*/ 911 h 929"/>
                <a:gd name="T74" fmla="*/ 274 w 282"/>
                <a:gd name="T75" fmla="*/ 875 h 929"/>
                <a:gd name="T76" fmla="*/ 71 w 282"/>
                <a:gd name="T77" fmla="*/ 368 h 929"/>
                <a:gd name="T78" fmla="*/ 123 w 282"/>
                <a:gd name="T79" fmla="*/ 333 h 929"/>
                <a:gd name="T80" fmla="*/ 129 w 282"/>
                <a:gd name="T81" fmla="*/ 303 h 929"/>
                <a:gd name="T82" fmla="*/ 122 w 282"/>
                <a:gd name="T83" fmla="*/ 293 h 929"/>
                <a:gd name="T84" fmla="*/ 92 w 282"/>
                <a:gd name="T85" fmla="*/ 288 h 929"/>
                <a:gd name="T86" fmla="*/ 111 w 282"/>
                <a:gd name="T87" fmla="*/ 280 h 929"/>
                <a:gd name="T88" fmla="*/ 125 w 282"/>
                <a:gd name="T89" fmla="*/ 256 h 929"/>
                <a:gd name="T90" fmla="*/ 105 w 282"/>
                <a:gd name="T91" fmla="*/ 249 h 929"/>
                <a:gd name="T92" fmla="*/ 79 w 282"/>
                <a:gd name="T93" fmla="*/ 231 h 929"/>
                <a:gd name="T94" fmla="*/ 65 w 282"/>
                <a:gd name="T95" fmla="*/ 191 h 929"/>
                <a:gd name="T96" fmla="*/ 199 w 282"/>
                <a:gd name="T97" fmla="*/ 199 h 929"/>
                <a:gd name="T98" fmla="*/ 151 w 282"/>
                <a:gd name="T99" fmla="*/ 252 h 929"/>
                <a:gd name="T100" fmla="*/ 143 w 282"/>
                <a:gd name="T101" fmla="*/ 293 h 929"/>
                <a:gd name="T102" fmla="*/ 140 w 282"/>
                <a:gd name="T103" fmla="*/ 297 h 929"/>
                <a:gd name="T104" fmla="*/ 146 w 282"/>
                <a:gd name="T105" fmla="*/ 313 h 929"/>
                <a:gd name="T106" fmla="*/ 146 w 282"/>
                <a:gd name="T107" fmla="*/ 322 h 929"/>
                <a:gd name="T108" fmla="*/ 170 w 282"/>
                <a:gd name="T109" fmla="*/ 331 h 929"/>
                <a:gd name="T110" fmla="*/ 75 w 282"/>
                <a:gd name="T111" fmla="*/ 283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929">
                  <a:moveTo>
                    <a:pt x="274" y="875"/>
                  </a:moveTo>
                  <a:lnTo>
                    <a:pt x="274" y="875"/>
                  </a:lnTo>
                  <a:lnTo>
                    <a:pt x="264" y="866"/>
                  </a:lnTo>
                  <a:lnTo>
                    <a:pt x="253" y="858"/>
                  </a:lnTo>
                  <a:lnTo>
                    <a:pt x="242" y="852"/>
                  </a:lnTo>
                  <a:lnTo>
                    <a:pt x="242" y="848"/>
                  </a:lnTo>
                  <a:lnTo>
                    <a:pt x="251" y="841"/>
                  </a:lnTo>
                  <a:lnTo>
                    <a:pt x="251" y="841"/>
                  </a:lnTo>
                  <a:lnTo>
                    <a:pt x="253" y="829"/>
                  </a:lnTo>
                  <a:lnTo>
                    <a:pt x="251" y="818"/>
                  </a:lnTo>
                  <a:lnTo>
                    <a:pt x="250" y="807"/>
                  </a:lnTo>
                  <a:lnTo>
                    <a:pt x="250" y="807"/>
                  </a:lnTo>
                  <a:lnTo>
                    <a:pt x="240" y="780"/>
                  </a:lnTo>
                  <a:lnTo>
                    <a:pt x="236" y="761"/>
                  </a:lnTo>
                  <a:lnTo>
                    <a:pt x="234" y="744"/>
                  </a:lnTo>
                  <a:lnTo>
                    <a:pt x="234" y="744"/>
                  </a:lnTo>
                  <a:lnTo>
                    <a:pt x="236" y="715"/>
                  </a:lnTo>
                  <a:lnTo>
                    <a:pt x="234" y="703"/>
                  </a:lnTo>
                  <a:lnTo>
                    <a:pt x="231" y="698"/>
                  </a:lnTo>
                  <a:lnTo>
                    <a:pt x="228" y="693"/>
                  </a:lnTo>
                  <a:lnTo>
                    <a:pt x="228" y="693"/>
                  </a:lnTo>
                  <a:lnTo>
                    <a:pt x="225" y="687"/>
                  </a:lnTo>
                  <a:lnTo>
                    <a:pt x="223" y="679"/>
                  </a:lnTo>
                  <a:lnTo>
                    <a:pt x="222" y="658"/>
                  </a:lnTo>
                  <a:lnTo>
                    <a:pt x="220" y="627"/>
                  </a:lnTo>
                  <a:lnTo>
                    <a:pt x="220" y="627"/>
                  </a:lnTo>
                  <a:lnTo>
                    <a:pt x="222" y="615"/>
                  </a:lnTo>
                  <a:lnTo>
                    <a:pt x="222" y="595"/>
                  </a:lnTo>
                  <a:lnTo>
                    <a:pt x="223" y="570"/>
                  </a:lnTo>
                  <a:lnTo>
                    <a:pt x="223" y="548"/>
                  </a:lnTo>
                  <a:lnTo>
                    <a:pt x="223" y="548"/>
                  </a:lnTo>
                  <a:lnTo>
                    <a:pt x="219" y="505"/>
                  </a:lnTo>
                  <a:lnTo>
                    <a:pt x="216" y="481"/>
                  </a:lnTo>
                  <a:lnTo>
                    <a:pt x="234" y="478"/>
                  </a:lnTo>
                  <a:lnTo>
                    <a:pt x="234" y="478"/>
                  </a:lnTo>
                  <a:lnTo>
                    <a:pt x="228" y="448"/>
                  </a:lnTo>
                  <a:lnTo>
                    <a:pt x="222" y="424"/>
                  </a:lnTo>
                  <a:lnTo>
                    <a:pt x="217" y="404"/>
                  </a:lnTo>
                  <a:lnTo>
                    <a:pt x="217" y="404"/>
                  </a:lnTo>
                  <a:lnTo>
                    <a:pt x="211" y="387"/>
                  </a:lnTo>
                  <a:lnTo>
                    <a:pt x="207" y="365"/>
                  </a:lnTo>
                  <a:lnTo>
                    <a:pt x="202" y="347"/>
                  </a:lnTo>
                  <a:lnTo>
                    <a:pt x="202" y="336"/>
                  </a:lnTo>
                  <a:lnTo>
                    <a:pt x="202" y="336"/>
                  </a:lnTo>
                  <a:lnTo>
                    <a:pt x="202" y="334"/>
                  </a:lnTo>
                  <a:lnTo>
                    <a:pt x="202" y="334"/>
                  </a:lnTo>
                  <a:lnTo>
                    <a:pt x="205" y="334"/>
                  </a:lnTo>
                  <a:lnTo>
                    <a:pt x="205" y="334"/>
                  </a:lnTo>
                  <a:lnTo>
                    <a:pt x="207" y="334"/>
                  </a:lnTo>
                  <a:lnTo>
                    <a:pt x="208" y="333"/>
                  </a:lnTo>
                  <a:lnTo>
                    <a:pt x="207" y="328"/>
                  </a:lnTo>
                  <a:lnTo>
                    <a:pt x="207" y="328"/>
                  </a:lnTo>
                  <a:lnTo>
                    <a:pt x="208" y="326"/>
                  </a:lnTo>
                  <a:lnTo>
                    <a:pt x="208" y="323"/>
                  </a:lnTo>
                  <a:lnTo>
                    <a:pt x="207" y="322"/>
                  </a:lnTo>
                  <a:lnTo>
                    <a:pt x="207" y="322"/>
                  </a:lnTo>
                  <a:lnTo>
                    <a:pt x="208" y="320"/>
                  </a:lnTo>
                  <a:lnTo>
                    <a:pt x="210" y="319"/>
                  </a:lnTo>
                  <a:lnTo>
                    <a:pt x="210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08" y="313"/>
                  </a:lnTo>
                  <a:lnTo>
                    <a:pt x="208" y="313"/>
                  </a:lnTo>
                  <a:lnTo>
                    <a:pt x="222" y="310"/>
                  </a:lnTo>
                  <a:lnTo>
                    <a:pt x="231" y="308"/>
                  </a:lnTo>
                  <a:lnTo>
                    <a:pt x="237" y="308"/>
                  </a:lnTo>
                  <a:lnTo>
                    <a:pt x="237" y="308"/>
                  </a:lnTo>
                  <a:lnTo>
                    <a:pt x="244" y="308"/>
                  </a:lnTo>
                  <a:lnTo>
                    <a:pt x="248" y="305"/>
                  </a:lnTo>
                  <a:lnTo>
                    <a:pt x="253" y="302"/>
                  </a:lnTo>
                  <a:lnTo>
                    <a:pt x="254" y="297"/>
                  </a:lnTo>
                  <a:lnTo>
                    <a:pt x="254" y="297"/>
                  </a:lnTo>
                  <a:lnTo>
                    <a:pt x="256" y="289"/>
                  </a:lnTo>
                  <a:lnTo>
                    <a:pt x="256" y="280"/>
                  </a:lnTo>
                  <a:lnTo>
                    <a:pt x="256" y="269"/>
                  </a:lnTo>
                  <a:lnTo>
                    <a:pt x="254" y="260"/>
                  </a:lnTo>
                  <a:lnTo>
                    <a:pt x="254" y="260"/>
                  </a:lnTo>
                  <a:lnTo>
                    <a:pt x="251" y="249"/>
                  </a:lnTo>
                  <a:lnTo>
                    <a:pt x="248" y="243"/>
                  </a:lnTo>
                  <a:lnTo>
                    <a:pt x="245" y="239"/>
                  </a:lnTo>
                  <a:lnTo>
                    <a:pt x="245" y="239"/>
                  </a:lnTo>
                  <a:lnTo>
                    <a:pt x="237" y="229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23" y="195"/>
                  </a:lnTo>
                  <a:lnTo>
                    <a:pt x="223" y="195"/>
                  </a:lnTo>
                  <a:lnTo>
                    <a:pt x="214" y="169"/>
                  </a:lnTo>
                  <a:lnTo>
                    <a:pt x="214" y="169"/>
                  </a:lnTo>
                  <a:lnTo>
                    <a:pt x="214" y="165"/>
                  </a:lnTo>
                  <a:lnTo>
                    <a:pt x="213" y="160"/>
                  </a:lnTo>
                  <a:lnTo>
                    <a:pt x="208" y="155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171" y="146"/>
                  </a:lnTo>
                  <a:lnTo>
                    <a:pt x="159" y="143"/>
                  </a:lnTo>
                  <a:lnTo>
                    <a:pt x="151" y="140"/>
                  </a:lnTo>
                  <a:lnTo>
                    <a:pt x="151" y="140"/>
                  </a:lnTo>
                  <a:lnTo>
                    <a:pt x="151" y="138"/>
                  </a:lnTo>
                  <a:lnTo>
                    <a:pt x="149" y="135"/>
                  </a:lnTo>
                  <a:lnTo>
                    <a:pt x="148" y="131"/>
                  </a:lnTo>
                  <a:lnTo>
                    <a:pt x="145" y="129"/>
                  </a:lnTo>
                  <a:lnTo>
                    <a:pt x="140" y="128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42" y="115"/>
                  </a:lnTo>
                  <a:lnTo>
                    <a:pt x="145" y="106"/>
                  </a:lnTo>
                  <a:lnTo>
                    <a:pt x="145" y="98"/>
                  </a:lnTo>
                  <a:lnTo>
                    <a:pt x="145" y="98"/>
                  </a:lnTo>
                  <a:lnTo>
                    <a:pt x="149" y="98"/>
                  </a:lnTo>
                  <a:lnTo>
                    <a:pt x="153" y="97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53" y="68"/>
                  </a:lnTo>
                  <a:lnTo>
                    <a:pt x="153" y="68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3" y="34"/>
                  </a:lnTo>
                  <a:lnTo>
                    <a:pt x="151" y="27"/>
                  </a:lnTo>
                  <a:lnTo>
                    <a:pt x="148" y="21"/>
                  </a:lnTo>
                  <a:lnTo>
                    <a:pt x="143" y="15"/>
                  </a:lnTo>
                  <a:lnTo>
                    <a:pt x="137" y="9"/>
                  </a:lnTo>
                  <a:lnTo>
                    <a:pt x="129" y="4"/>
                  </a:lnTo>
                  <a:lnTo>
                    <a:pt x="119" y="1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6" y="1"/>
                  </a:lnTo>
                  <a:lnTo>
                    <a:pt x="86" y="6"/>
                  </a:lnTo>
                  <a:lnTo>
                    <a:pt x="80" y="12"/>
                  </a:lnTo>
                  <a:lnTo>
                    <a:pt x="74" y="20"/>
                  </a:lnTo>
                  <a:lnTo>
                    <a:pt x="71" y="27"/>
                  </a:lnTo>
                  <a:lnTo>
                    <a:pt x="69" y="35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1" y="68"/>
                  </a:lnTo>
                  <a:lnTo>
                    <a:pt x="68" y="69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68" y="86"/>
                  </a:lnTo>
                  <a:lnTo>
                    <a:pt x="71" y="92"/>
                  </a:lnTo>
                  <a:lnTo>
                    <a:pt x="74" y="97"/>
                  </a:lnTo>
                  <a:lnTo>
                    <a:pt x="75" y="98"/>
                  </a:lnTo>
                  <a:lnTo>
                    <a:pt x="79" y="98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79" y="128"/>
                  </a:lnTo>
                  <a:lnTo>
                    <a:pt x="75" y="132"/>
                  </a:lnTo>
                  <a:lnTo>
                    <a:pt x="69" y="137"/>
                  </a:lnTo>
                  <a:lnTo>
                    <a:pt x="69" y="137"/>
                  </a:lnTo>
                  <a:lnTo>
                    <a:pt x="46" y="146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15" y="158"/>
                  </a:lnTo>
                  <a:lnTo>
                    <a:pt x="9" y="163"/>
                  </a:lnTo>
                  <a:lnTo>
                    <a:pt x="6" y="171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2" y="206"/>
                  </a:lnTo>
                  <a:lnTo>
                    <a:pt x="0" y="214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9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99"/>
                  </a:lnTo>
                  <a:lnTo>
                    <a:pt x="2" y="306"/>
                  </a:lnTo>
                  <a:lnTo>
                    <a:pt x="3" y="314"/>
                  </a:lnTo>
                  <a:lnTo>
                    <a:pt x="8" y="320"/>
                  </a:lnTo>
                  <a:lnTo>
                    <a:pt x="12" y="326"/>
                  </a:lnTo>
                  <a:lnTo>
                    <a:pt x="18" y="333"/>
                  </a:lnTo>
                  <a:lnTo>
                    <a:pt x="28" y="337"/>
                  </a:lnTo>
                  <a:lnTo>
                    <a:pt x="28" y="337"/>
                  </a:lnTo>
                  <a:lnTo>
                    <a:pt x="22" y="359"/>
                  </a:lnTo>
                  <a:lnTo>
                    <a:pt x="17" y="384"/>
                  </a:lnTo>
                  <a:lnTo>
                    <a:pt x="12" y="416"/>
                  </a:lnTo>
                  <a:lnTo>
                    <a:pt x="12" y="416"/>
                  </a:lnTo>
                  <a:lnTo>
                    <a:pt x="9" y="447"/>
                  </a:lnTo>
                  <a:lnTo>
                    <a:pt x="9" y="470"/>
                  </a:lnTo>
                  <a:lnTo>
                    <a:pt x="9" y="490"/>
                  </a:lnTo>
                  <a:lnTo>
                    <a:pt x="28" y="493"/>
                  </a:lnTo>
                  <a:lnTo>
                    <a:pt x="28" y="493"/>
                  </a:lnTo>
                  <a:lnTo>
                    <a:pt x="32" y="562"/>
                  </a:lnTo>
                  <a:lnTo>
                    <a:pt x="32" y="562"/>
                  </a:lnTo>
                  <a:lnTo>
                    <a:pt x="35" y="632"/>
                  </a:lnTo>
                  <a:lnTo>
                    <a:pt x="35" y="667"/>
                  </a:lnTo>
                  <a:lnTo>
                    <a:pt x="34" y="704"/>
                  </a:lnTo>
                  <a:lnTo>
                    <a:pt x="34" y="704"/>
                  </a:lnTo>
                  <a:lnTo>
                    <a:pt x="34" y="740"/>
                  </a:lnTo>
                  <a:lnTo>
                    <a:pt x="34" y="767"/>
                  </a:lnTo>
                  <a:lnTo>
                    <a:pt x="34" y="792"/>
                  </a:lnTo>
                  <a:lnTo>
                    <a:pt x="34" y="803"/>
                  </a:lnTo>
                  <a:lnTo>
                    <a:pt x="31" y="815"/>
                  </a:lnTo>
                  <a:lnTo>
                    <a:pt x="31" y="815"/>
                  </a:lnTo>
                  <a:lnTo>
                    <a:pt x="29" y="827"/>
                  </a:lnTo>
                  <a:lnTo>
                    <a:pt x="28" y="840"/>
                  </a:lnTo>
                  <a:lnTo>
                    <a:pt x="29" y="863"/>
                  </a:lnTo>
                  <a:lnTo>
                    <a:pt x="31" y="880"/>
                  </a:lnTo>
                  <a:lnTo>
                    <a:pt x="32" y="889"/>
                  </a:lnTo>
                  <a:lnTo>
                    <a:pt x="32" y="889"/>
                  </a:lnTo>
                  <a:lnTo>
                    <a:pt x="28" y="892"/>
                  </a:lnTo>
                  <a:lnTo>
                    <a:pt x="20" y="900"/>
                  </a:lnTo>
                  <a:lnTo>
                    <a:pt x="17" y="905"/>
                  </a:lnTo>
                  <a:lnTo>
                    <a:pt x="15" y="911"/>
                  </a:lnTo>
                  <a:lnTo>
                    <a:pt x="15" y="917"/>
                  </a:lnTo>
                  <a:lnTo>
                    <a:pt x="18" y="921"/>
                  </a:lnTo>
                  <a:lnTo>
                    <a:pt x="18" y="921"/>
                  </a:lnTo>
                  <a:lnTo>
                    <a:pt x="25" y="928"/>
                  </a:lnTo>
                  <a:lnTo>
                    <a:pt x="31" y="929"/>
                  </a:lnTo>
                  <a:lnTo>
                    <a:pt x="38" y="929"/>
                  </a:lnTo>
                  <a:lnTo>
                    <a:pt x="46" y="928"/>
                  </a:lnTo>
                  <a:lnTo>
                    <a:pt x="52" y="925"/>
                  </a:lnTo>
                  <a:lnTo>
                    <a:pt x="60" y="921"/>
                  </a:lnTo>
                  <a:lnTo>
                    <a:pt x="65" y="917"/>
                  </a:lnTo>
                  <a:lnTo>
                    <a:pt x="69" y="911"/>
                  </a:lnTo>
                  <a:lnTo>
                    <a:pt x="69" y="911"/>
                  </a:lnTo>
                  <a:lnTo>
                    <a:pt x="74" y="908"/>
                  </a:lnTo>
                  <a:lnTo>
                    <a:pt x="79" y="905"/>
                  </a:lnTo>
                  <a:lnTo>
                    <a:pt x="89" y="900"/>
                  </a:lnTo>
                  <a:lnTo>
                    <a:pt x="94" y="897"/>
                  </a:lnTo>
                  <a:lnTo>
                    <a:pt x="97" y="892"/>
                  </a:lnTo>
                  <a:lnTo>
                    <a:pt x="97" y="886"/>
                  </a:lnTo>
                  <a:lnTo>
                    <a:pt x="96" y="877"/>
                  </a:lnTo>
                  <a:lnTo>
                    <a:pt x="102" y="874"/>
                  </a:lnTo>
                  <a:lnTo>
                    <a:pt x="102" y="874"/>
                  </a:lnTo>
                  <a:lnTo>
                    <a:pt x="97" y="851"/>
                  </a:lnTo>
                  <a:lnTo>
                    <a:pt x="94" y="831"/>
                  </a:lnTo>
                  <a:lnTo>
                    <a:pt x="92" y="812"/>
                  </a:lnTo>
                  <a:lnTo>
                    <a:pt x="92" y="812"/>
                  </a:lnTo>
                  <a:lnTo>
                    <a:pt x="96" y="797"/>
                  </a:lnTo>
                  <a:lnTo>
                    <a:pt x="100" y="774"/>
                  </a:lnTo>
                  <a:lnTo>
                    <a:pt x="105" y="749"/>
                  </a:lnTo>
                  <a:lnTo>
                    <a:pt x="106" y="735"/>
                  </a:lnTo>
                  <a:lnTo>
                    <a:pt x="106" y="720"/>
                  </a:lnTo>
                  <a:lnTo>
                    <a:pt x="106" y="720"/>
                  </a:lnTo>
                  <a:lnTo>
                    <a:pt x="106" y="707"/>
                  </a:lnTo>
                  <a:lnTo>
                    <a:pt x="106" y="696"/>
                  </a:lnTo>
                  <a:lnTo>
                    <a:pt x="109" y="679"/>
                  </a:lnTo>
                  <a:lnTo>
                    <a:pt x="112" y="669"/>
                  </a:lnTo>
                  <a:lnTo>
                    <a:pt x="116" y="656"/>
                  </a:lnTo>
                  <a:lnTo>
                    <a:pt x="116" y="656"/>
                  </a:lnTo>
                  <a:lnTo>
                    <a:pt x="123" y="607"/>
                  </a:lnTo>
                  <a:lnTo>
                    <a:pt x="126" y="579"/>
                  </a:lnTo>
                  <a:lnTo>
                    <a:pt x="126" y="567"/>
                  </a:lnTo>
                  <a:lnTo>
                    <a:pt x="125" y="558"/>
                  </a:lnTo>
                  <a:lnTo>
                    <a:pt x="125" y="558"/>
                  </a:lnTo>
                  <a:lnTo>
                    <a:pt x="129" y="565"/>
                  </a:lnTo>
                  <a:lnTo>
                    <a:pt x="134" y="573"/>
                  </a:lnTo>
                  <a:lnTo>
                    <a:pt x="137" y="581"/>
                  </a:lnTo>
                  <a:lnTo>
                    <a:pt x="137" y="581"/>
                  </a:lnTo>
                  <a:lnTo>
                    <a:pt x="139" y="589"/>
                  </a:lnTo>
                  <a:lnTo>
                    <a:pt x="139" y="595"/>
                  </a:lnTo>
                  <a:lnTo>
                    <a:pt x="139" y="602"/>
                  </a:lnTo>
                  <a:lnTo>
                    <a:pt x="142" y="613"/>
                  </a:lnTo>
                  <a:lnTo>
                    <a:pt x="142" y="613"/>
                  </a:lnTo>
                  <a:lnTo>
                    <a:pt x="149" y="630"/>
                  </a:lnTo>
                  <a:lnTo>
                    <a:pt x="151" y="636"/>
                  </a:lnTo>
                  <a:lnTo>
                    <a:pt x="151" y="642"/>
                  </a:lnTo>
                  <a:lnTo>
                    <a:pt x="151" y="642"/>
                  </a:lnTo>
                  <a:lnTo>
                    <a:pt x="153" y="661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59" y="683"/>
                  </a:lnTo>
                  <a:lnTo>
                    <a:pt x="159" y="689"/>
                  </a:lnTo>
                  <a:lnTo>
                    <a:pt x="160" y="703"/>
                  </a:lnTo>
                  <a:lnTo>
                    <a:pt x="160" y="703"/>
                  </a:lnTo>
                  <a:lnTo>
                    <a:pt x="176" y="801"/>
                  </a:lnTo>
                  <a:lnTo>
                    <a:pt x="176" y="801"/>
                  </a:lnTo>
                  <a:lnTo>
                    <a:pt x="177" y="814"/>
                  </a:lnTo>
                  <a:lnTo>
                    <a:pt x="182" y="829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186" y="852"/>
                  </a:lnTo>
                  <a:lnTo>
                    <a:pt x="185" y="857"/>
                  </a:lnTo>
                  <a:lnTo>
                    <a:pt x="183" y="861"/>
                  </a:lnTo>
                  <a:lnTo>
                    <a:pt x="183" y="861"/>
                  </a:lnTo>
                  <a:lnTo>
                    <a:pt x="185" y="868"/>
                  </a:lnTo>
                  <a:lnTo>
                    <a:pt x="186" y="872"/>
                  </a:lnTo>
                  <a:lnTo>
                    <a:pt x="193" y="877"/>
                  </a:lnTo>
                  <a:lnTo>
                    <a:pt x="200" y="881"/>
                  </a:lnTo>
                  <a:lnTo>
                    <a:pt x="200" y="881"/>
                  </a:lnTo>
                  <a:lnTo>
                    <a:pt x="217" y="891"/>
                  </a:lnTo>
                  <a:lnTo>
                    <a:pt x="227" y="895"/>
                  </a:lnTo>
                  <a:lnTo>
                    <a:pt x="236" y="901"/>
                  </a:lnTo>
                  <a:lnTo>
                    <a:pt x="236" y="901"/>
                  </a:lnTo>
                  <a:lnTo>
                    <a:pt x="244" y="908"/>
                  </a:lnTo>
                  <a:lnTo>
                    <a:pt x="253" y="912"/>
                  </a:lnTo>
                  <a:lnTo>
                    <a:pt x="262" y="914"/>
                  </a:lnTo>
                  <a:lnTo>
                    <a:pt x="270" y="911"/>
                  </a:lnTo>
                  <a:lnTo>
                    <a:pt x="270" y="911"/>
                  </a:lnTo>
                  <a:lnTo>
                    <a:pt x="274" y="909"/>
                  </a:lnTo>
                  <a:lnTo>
                    <a:pt x="277" y="906"/>
                  </a:lnTo>
                  <a:lnTo>
                    <a:pt x="281" y="901"/>
                  </a:lnTo>
                  <a:lnTo>
                    <a:pt x="282" y="897"/>
                  </a:lnTo>
                  <a:lnTo>
                    <a:pt x="282" y="892"/>
                  </a:lnTo>
                  <a:lnTo>
                    <a:pt x="281" y="886"/>
                  </a:lnTo>
                  <a:lnTo>
                    <a:pt x="279" y="881"/>
                  </a:lnTo>
                  <a:lnTo>
                    <a:pt x="274" y="875"/>
                  </a:lnTo>
                  <a:lnTo>
                    <a:pt x="274" y="875"/>
                  </a:lnTo>
                  <a:close/>
                  <a:moveTo>
                    <a:pt x="197" y="359"/>
                  </a:moveTo>
                  <a:lnTo>
                    <a:pt x="197" y="359"/>
                  </a:lnTo>
                  <a:lnTo>
                    <a:pt x="197" y="363"/>
                  </a:lnTo>
                  <a:lnTo>
                    <a:pt x="194" y="367"/>
                  </a:lnTo>
                  <a:lnTo>
                    <a:pt x="191" y="368"/>
                  </a:lnTo>
                  <a:lnTo>
                    <a:pt x="186" y="370"/>
                  </a:lnTo>
                  <a:lnTo>
                    <a:pt x="71" y="368"/>
                  </a:lnTo>
                  <a:lnTo>
                    <a:pt x="71" y="368"/>
                  </a:lnTo>
                  <a:lnTo>
                    <a:pt x="66" y="368"/>
                  </a:lnTo>
                  <a:lnTo>
                    <a:pt x="63" y="365"/>
                  </a:lnTo>
                  <a:lnTo>
                    <a:pt x="62" y="362"/>
                  </a:lnTo>
                  <a:lnTo>
                    <a:pt x="60" y="359"/>
                  </a:lnTo>
                  <a:lnTo>
                    <a:pt x="60" y="331"/>
                  </a:lnTo>
                  <a:lnTo>
                    <a:pt x="120" y="34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1"/>
                  </a:lnTo>
                  <a:lnTo>
                    <a:pt x="123" y="331"/>
                  </a:lnTo>
                  <a:lnTo>
                    <a:pt x="126" y="320"/>
                  </a:lnTo>
                  <a:lnTo>
                    <a:pt x="129" y="303"/>
                  </a:lnTo>
                  <a:lnTo>
                    <a:pt x="129" y="303"/>
                  </a:lnTo>
                  <a:lnTo>
                    <a:pt x="131" y="297"/>
                  </a:lnTo>
                  <a:lnTo>
                    <a:pt x="131" y="297"/>
                  </a:lnTo>
                  <a:lnTo>
                    <a:pt x="131" y="294"/>
                  </a:lnTo>
                  <a:lnTo>
                    <a:pt x="131" y="294"/>
                  </a:lnTo>
                  <a:lnTo>
                    <a:pt x="125" y="293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2" y="293"/>
                  </a:lnTo>
                  <a:lnTo>
                    <a:pt x="120" y="293"/>
                  </a:lnTo>
                  <a:lnTo>
                    <a:pt x="120" y="293"/>
                  </a:lnTo>
                  <a:lnTo>
                    <a:pt x="109" y="291"/>
                  </a:lnTo>
                  <a:lnTo>
                    <a:pt x="103" y="289"/>
                  </a:lnTo>
                  <a:lnTo>
                    <a:pt x="103" y="289"/>
                  </a:lnTo>
                  <a:lnTo>
                    <a:pt x="97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89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100" y="282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17" y="282"/>
                  </a:lnTo>
                  <a:lnTo>
                    <a:pt x="123" y="283"/>
                  </a:lnTo>
                  <a:lnTo>
                    <a:pt x="123" y="283"/>
                  </a:lnTo>
                  <a:lnTo>
                    <a:pt x="125" y="282"/>
                  </a:lnTo>
                  <a:lnTo>
                    <a:pt x="125" y="282"/>
                  </a:lnTo>
                  <a:lnTo>
                    <a:pt x="125" y="268"/>
                  </a:lnTo>
                  <a:lnTo>
                    <a:pt x="125" y="256"/>
                  </a:lnTo>
                  <a:lnTo>
                    <a:pt x="125" y="256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2" y="251"/>
                  </a:lnTo>
                  <a:lnTo>
                    <a:pt x="116" y="251"/>
                  </a:lnTo>
                  <a:lnTo>
                    <a:pt x="116" y="251"/>
                  </a:lnTo>
                  <a:lnTo>
                    <a:pt x="108" y="249"/>
                  </a:lnTo>
                  <a:lnTo>
                    <a:pt x="105" y="249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94" y="242"/>
                  </a:lnTo>
                  <a:lnTo>
                    <a:pt x="86" y="236"/>
                  </a:lnTo>
                  <a:lnTo>
                    <a:pt x="86" y="236"/>
                  </a:lnTo>
                  <a:lnTo>
                    <a:pt x="85" y="232"/>
                  </a:lnTo>
                  <a:lnTo>
                    <a:pt x="79" y="231"/>
                  </a:lnTo>
                  <a:lnTo>
                    <a:pt x="79" y="231"/>
                  </a:lnTo>
                  <a:lnTo>
                    <a:pt x="68" y="228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2" y="226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3" y="194"/>
                  </a:lnTo>
                  <a:lnTo>
                    <a:pt x="65" y="191"/>
                  </a:lnTo>
                  <a:lnTo>
                    <a:pt x="68" y="188"/>
                  </a:lnTo>
                  <a:lnTo>
                    <a:pt x="72" y="188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93" y="189"/>
                  </a:lnTo>
                  <a:lnTo>
                    <a:pt x="196" y="191"/>
                  </a:lnTo>
                  <a:lnTo>
                    <a:pt x="199" y="194"/>
                  </a:lnTo>
                  <a:lnTo>
                    <a:pt x="199" y="199"/>
                  </a:lnTo>
                  <a:lnTo>
                    <a:pt x="199" y="252"/>
                  </a:lnTo>
                  <a:lnTo>
                    <a:pt x="199" y="252"/>
                  </a:lnTo>
                  <a:lnTo>
                    <a:pt x="188" y="254"/>
                  </a:lnTo>
                  <a:lnTo>
                    <a:pt x="188" y="254"/>
                  </a:lnTo>
                  <a:lnTo>
                    <a:pt x="177" y="254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51" y="252"/>
                  </a:lnTo>
                  <a:lnTo>
                    <a:pt x="134" y="251"/>
                  </a:lnTo>
                  <a:lnTo>
                    <a:pt x="134" y="251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43" y="286"/>
                  </a:lnTo>
                  <a:lnTo>
                    <a:pt x="143" y="286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2" y="293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7"/>
                  </a:lnTo>
                  <a:lnTo>
                    <a:pt x="140" y="297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3" y="308"/>
                  </a:lnTo>
                  <a:lnTo>
                    <a:pt x="145" y="311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7"/>
                  </a:lnTo>
                  <a:lnTo>
                    <a:pt x="146" y="317"/>
                  </a:lnTo>
                  <a:lnTo>
                    <a:pt x="146" y="320"/>
                  </a:lnTo>
                  <a:lnTo>
                    <a:pt x="146" y="322"/>
                  </a:lnTo>
                  <a:lnTo>
                    <a:pt x="146" y="322"/>
                  </a:lnTo>
                  <a:lnTo>
                    <a:pt x="145" y="326"/>
                  </a:lnTo>
                  <a:lnTo>
                    <a:pt x="145" y="326"/>
                  </a:lnTo>
                  <a:lnTo>
                    <a:pt x="153" y="326"/>
                  </a:lnTo>
                  <a:lnTo>
                    <a:pt x="153" y="326"/>
                  </a:lnTo>
                  <a:lnTo>
                    <a:pt x="160" y="326"/>
                  </a:lnTo>
                  <a:lnTo>
                    <a:pt x="166" y="330"/>
                  </a:lnTo>
                  <a:lnTo>
                    <a:pt x="166" y="330"/>
                  </a:lnTo>
                  <a:lnTo>
                    <a:pt x="170" y="331"/>
                  </a:lnTo>
                  <a:lnTo>
                    <a:pt x="173" y="333"/>
                  </a:lnTo>
                  <a:lnTo>
                    <a:pt x="183" y="333"/>
                  </a:lnTo>
                  <a:lnTo>
                    <a:pt x="183" y="333"/>
                  </a:lnTo>
                  <a:lnTo>
                    <a:pt x="197" y="334"/>
                  </a:lnTo>
                  <a:lnTo>
                    <a:pt x="197" y="359"/>
                  </a:lnTo>
                  <a:close/>
                  <a:moveTo>
                    <a:pt x="63" y="280"/>
                  </a:moveTo>
                  <a:lnTo>
                    <a:pt x="63" y="280"/>
                  </a:lnTo>
                  <a:lnTo>
                    <a:pt x="75" y="283"/>
                  </a:lnTo>
                  <a:lnTo>
                    <a:pt x="85" y="286"/>
                  </a:lnTo>
                  <a:lnTo>
                    <a:pt x="85" y="286"/>
                  </a:lnTo>
                  <a:lnTo>
                    <a:pt x="75" y="283"/>
                  </a:lnTo>
                  <a:lnTo>
                    <a:pt x="63" y="280"/>
                  </a:lnTo>
                  <a:lnTo>
                    <a:pt x="63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8" name="Freeform 50"/>
            <p:cNvSpPr>
              <a:spLocks/>
            </p:cNvSpPr>
            <p:nvPr/>
          </p:nvSpPr>
          <p:spPr bwMode="auto">
            <a:xfrm>
              <a:off x="6389688" y="2125663"/>
              <a:ext cx="100013" cy="131762"/>
            </a:xfrm>
            <a:custGeom>
              <a:avLst/>
              <a:gdLst>
                <a:gd name="T0" fmla="*/ 61 w 63"/>
                <a:gd name="T1" fmla="*/ 7 h 83"/>
                <a:gd name="T2" fmla="*/ 61 w 63"/>
                <a:gd name="T3" fmla="*/ 7 h 83"/>
                <a:gd name="T4" fmla="*/ 60 w 63"/>
                <a:gd name="T5" fmla="*/ 10 h 83"/>
                <a:gd name="T6" fmla="*/ 57 w 63"/>
                <a:gd name="T7" fmla="*/ 17 h 83"/>
                <a:gd name="T8" fmla="*/ 51 w 63"/>
                <a:gd name="T9" fmla="*/ 21 h 83"/>
                <a:gd name="T10" fmla="*/ 46 w 63"/>
                <a:gd name="T11" fmla="*/ 23 h 83"/>
                <a:gd name="T12" fmla="*/ 41 w 63"/>
                <a:gd name="T13" fmla="*/ 24 h 83"/>
                <a:gd name="T14" fmla="*/ 41 w 63"/>
                <a:gd name="T15" fmla="*/ 24 h 83"/>
                <a:gd name="T16" fmla="*/ 35 w 63"/>
                <a:gd name="T17" fmla="*/ 23 h 83"/>
                <a:gd name="T18" fmla="*/ 29 w 63"/>
                <a:gd name="T19" fmla="*/ 21 h 83"/>
                <a:gd name="T20" fmla="*/ 17 w 63"/>
                <a:gd name="T21" fmla="*/ 15 h 83"/>
                <a:gd name="T22" fmla="*/ 6 w 63"/>
                <a:gd name="T23" fmla="*/ 7 h 83"/>
                <a:gd name="T24" fmla="*/ 4 w 63"/>
                <a:gd name="T25" fmla="*/ 3 h 83"/>
                <a:gd name="T26" fmla="*/ 3 w 63"/>
                <a:gd name="T27" fmla="*/ 0 h 83"/>
                <a:gd name="T28" fmla="*/ 3 w 63"/>
                <a:gd name="T29" fmla="*/ 0 h 83"/>
                <a:gd name="T30" fmla="*/ 0 w 63"/>
                <a:gd name="T31" fmla="*/ 1 h 83"/>
                <a:gd name="T32" fmla="*/ 0 w 63"/>
                <a:gd name="T33" fmla="*/ 4 h 83"/>
                <a:gd name="T34" fmla="*/ 1 w 63"/>
                <a:gd name="T35" fmla="*/ 10 h 83"/>
                <a:gd name="T36" fmla="*/ 1 w 63"/>
                <a:gd name="T37" fmla="*/ 10 h 83"/>
                <a:gd name="T38" fmla="*/ 4 w 63"/>
                <a:gd name="T39" fmla="*/ 15 h 83"/>
                <a:gd name="T40" fmla="*/ 7 w 63"/>
                <a:gd name="T41" fmla="*/ 20 h 83"/>
                <a:gd name="T42" fmla="*/ 10 w 63"/>
                <a:gd name="T43" fmla="*/ 24 h 83"/>
                <a:gd name="T44" fmla="*/ 14 w 63"/>
                <a:gd name="T45" fmla="*/ 32 h 83"/>
                <a:gd name="T46" fmla="*/ 14 w 63"/>
                <a:gd name="T47" fmla="*/ 32 h 83"/>
                <a:gd name="T48" fmla="*/ 27 w 63"/>
                <a:gd name="T49" fmla="*/ 83 h 83"/>
                <a:gd name="T50" fmla="*/ 27 w 63"/>
                <a:gd name="T51" fmla="*/ 83 h 83"/>
                <a:gd name="T52" fmla="*/ 37 w 63"/>
                <a:gd name="T53" fmla="*/ 64 h 83"/>
                <a:gd name="T54" fmla="*/ 49 w 63"/>
                <a:gd name="T55" fmla="*/ 41 h 83"/>
                <a:gd name="T56" fmla="*/ 49 w 63"/>
                <a:gd name="T57" fmla="*/ 41 h 83"/>
                <a:gd name="T58" fmla="*/ 58 w 63"/>
                <a:gd name="T59" fmla="*/ 23 h 83"/>
                <a:gd name="T60" fmla="*/ 61 w 63"/>
                <a:gd name="T61" fmla="*/ 13 h 83"/>
                <a:gd name="T62" fmla="*/ 63 w 63"/>
                <a:gd name="T63" fmla="*/ 10 h 83"/>
                <a:gd name="T64" fmla="*/ 61 w 63"/>
                <a:gd name="T65" fmla="*/ 7 h 83"/>
                <a:gd name="T66" fmla="*/ 61 w 63"/>
                <a:gd name="T6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83">
                  <a:moveTo>
                    <a:pt x="61" y="7"/>
                  </a:moveTo>
                  <a:lnTo>
                    <a:pt x="61" y="7"/>
                  </a:lnTo>
                  <a:lnTo>
                    <a:pt x="60" y="10"/>
                  </a:lnTo>
                  <a:lnTo>
                    <a:pt x="57" y="17"/>
                  </a:lnTo>
                  <a:lnTo>
                    <a:pt x="51" y="21"/>
                  </a:lnTo>
                  <a:lnTo>
                    <a:pt x="46" y="23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35" y="23"/>
                  </a:lnTo>
                  <a:lnTo>
                    <a:pt x="29" y="21"/>
                  </a:lnTo>
                  <a:lnTo>
                    <a:pt x="17" y="15"/>
                  </a:lnTo>
                  <a:lnTo>
                    <a:pt x="6" y="7"/>
                  </a:lnTo>
                  <a:lnTo>
                    <a:pt x="4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4" y="15"/>
                  </a:lnTo>
                  <a:lnTo>
                    <a:pt x="7" y="20"/>
                  </a:lnTo>
                  <a:lnTo>
                    <a:pt x="10" y="2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37" y="64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8" y="23"/>
                  </a:lnTo>
                  <a:lnTo>
                    <a:pt x="61" y="13"/>
                  </a:lnTo>
                  <a:lnTo>
                    <a:pt x="63" y="10"/>
                  </a:lnTo>
                  <a:lnTo>
                    <a:pt x="61" y="7"/>
                  </a:lnTo>
                  <a:lnTo>
                    <a:pt x="6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9" name="Freeform 51"/>
            <p:cNvSpPr>
              <a:spLocks/>
            </p:cNvSpPr>
            <p:nvPr/>
          </p:nvSpPr>
          <p:spPr bwMode="auto">
            <a:xfrm>
              <a:off x="6432551" y="2166938"/>
              <a:ext cx="25400" cy="60325"/>
            </a:xfrm>
            <a:custGeom>
              <a:avLst/>
              <a:gdLst>
                <a:gd name="T0" fmla="*/ 10 w 16"/>
                <a:gd name="T1" fmla="*/ 1 h 38"/>
                <a:gd name="T2" fmla="*/ 10 w 16"/>
                <a:gd name="T3" fmla="*/ 1 h 38"/>
                <a:gd name="T4" fmla="*/ 7 w 16"/>
                <a:gd name="T5" fmla="*/ 0 h 38"/>
                <a:gd name="T6" fmla="*/ 5 w 16"/>
                <a:gd name="T7" fmla="*/ 0 h 38"/>
                <a:gd name="T8" fmla="*/ 2 w 16"/>
                <a:gd name="T9" fmla="*/ 3 h 38"/>
                <a:gd name="T10" fmla="*/ 0 w 16"/>
                <a:gd name="T11" fmla="*/ 8 h 38"/>
                <a:gd name="T12" fmla="*/ 2 w 16"/>
                <a:gd name="T13" fmla="*/ 11 h 38"/>
                <a:gd name="T14" fmla="*/ 2 w 16"/>
                <a:gd name="T15" fmla="*/ 11 h 38"/>
                <a:gd name="T16" fmla="*/ 5 w 16"/>
                <a:gd name="T17" fmla="*/ 14 h 38"/>
                <a:gd name="T18" fmla="*/ 5 w 16"/>
                <a:gd name="T19" fmla="*/ 14 h 38"/>
                <a:gd name="T20" fmla="*/ 3 w 16"/>
                <a:gd name="T21" fmla="*/ 21 h 38"/>
                <a:gd name="T22" fmla="*/ 3 w 16"/>
                <a:gd name="T23" fmla="*/ 29 h 38"/>
                <a:gd name="T24" fmla="*/ 3 w 16"/>
                <a:gd name="T25" fmla="*/ 38 h 38"/>
                <a:gd name="T26" fmla="*/ 13 w 16"/>
                <a:gd name="T27" fmla="*/ 38 h 38"/>
                <a:gd name="T28" fmla="*/ 13 w 16"/>
                <a:gd name="T29" fmla="*/ 38 h 38"/>
                <a:gd name="T30" fmla="*/ 14 w 16"/>
                <a:gd name="T31" fmla="*/ 21 h 38"/>
                <a:gd name="T32" fmla="*/ 13 w 16"/>
                <a:gd name="T33" fmla="*/ 12 h 38"/>
                <a:gd name="T34" fmla="*/ 13 w 16"/>
                <a:gd name="T35" fmla="*/ 12 h 38"/>
                <a:gd name="T36" fmla="*/ 14 w 16"/>
                <a:gd name="T37" fmla="*/ 11 h 38"/>
                <a:gd name="T38" fmla="*/ 14 w 16"/>
                <a:gd name="T39" fmla="*/ 11 h 38"/>
                <a:gd name="T40" fmla="*/ 16 w 16"/>
                <a:gd name="T41" fmla="*/ 6 h 38"/>
                <a:gd name="T42" fmla="*/ 14 w 16"/>
                <a:gd name="T43" fmla="*/ 4 h 38"/>
                <a:gd name="T44" fmla="*/ 10 w 16"/>
                <a:gd name="T45" fmla="*/ 1 h 38"/>
                <a:gd name="T46" fmla="*/ 10 w 16"/>
                <a:gd name="T4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38">
                  <a:moveTo>
                    <a:pt x="10" y="1"/>
                  </a:move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21"/>
                  </a:lnTo>
                  <a:lnTo>
                    <a:pt x="3" y="29"/>
                  </a:lnTo>
                  <a:lnTo>
                    <a:pt x="3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4" y="2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0" name="Freeform 52"/>
            <p:cNvSpPr>
              <a:spLocks/>
            </p:cNvSpPr>
            <p:nvPr/>
          </p:nvSpPr>
          <p:spPr bwMode="auto">
            <a:xfrm>
              <a:off x="6454776" y="2451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1" name="Freeform 53"/>
            <p:cNvSpPr>
              <a:spLocks noEditPoints="1"/>
            </p:cNvSpPr>
            <p:nvPr/>
          </p:nvSpPr>
          <p:spPr bwMode="auto">
            <a:xfrm>
              <a:off x="6354763" y="2220913"/>
              <a:ext cx="220663" cy="288925"/>
            </a:xfrm>
            <a:custGeom>
              <a:avLst/>
              <a:gdLst>
                <a:gd name="T0" fmla="*/ 43 w 139"/>
                <a:gd name="T1" fmla="*/ 101 h 182"/>
                <a:gd name="T2" fmla="*/ 60 w 139"/>
                <a:gd name="T3" fmla="*/ 105 h 182"/>
                <a:gd name="T4" fmla="*/ 62 w 139"/>
                <a:gd name="T5" fmla="*/ 105 h 182"/>
                <a:gd name="T6" fmla="*/ 65 w 139"/>
                <a:gd name="T7" fmla="*/ 105 h 182"/>
                <a:gd name="T8" fmla="*/ 71 w 139"/>
                <a:gd name="T9" fmla="*/ 106 h 182"/>
                <a:gd name="T10" fmla="*/ 71 w 139"/>
                <a:gd name="T11" fmla="*/ 106 h 182"/>
                <a:gd name="T12" fmla="*/ 77 w 139"/>
                <a:gd name="T13" fmla="*/ 106 h 182"/>
                <a:gd name="T14" fmla="*/ 80 w 139"/>
                <a:gd name="T15" fmla="*/ 106 h 182"/>
                <a:gd name="T16" fmla="*/ 83 w 139"/>
                <a:gd name="T17" fmla="*/ 105 h 182"/>
                <a:gd name="T18" fmla="*/ 83 w 139"/>
                <a:gd name="T19" fmla="*/ 105 h 182"/>
                <a:gd name="T20" fmla="*/ 65 w 139"/>
                <a:gd name="T21" fmla="*/ 98 h 182"/>
                <a:gd name="T22" fmla="*/ 65 w 139"/>
                <a:gd name="T23" fmla="*/ 95 h 182"/>
                <a:gd name="T24" fmla="*/ 63 w 139"/>
                <a:gd name="T25" fmla="*/ 95 h 182"/>
                <a:gd name="T26" fmla="*/ 51 w 139"/>
                <a:gd name="T27" fmla="*/ 92 h 182"/>
                <a:gd name="T28" fmla="*/ 40 w 139"/>
                <a:gd name="T29" fmla="*/ 94 h 182"/>
                <a:gd name="T30" fmla="*/ 26 w 139"/>
                <a:gd name="T31" fmla="*/ 98 h 182"/>
                <a:gd name="T32" fmla="*/ 32 w 139"/>
                <a:gd name="T33" fmla="*/ 100 h 182"/>
                <a:gd name="T34" fmla="*/ 37 w 139"/>
                <a:gd name="T35" fmla="*/ 100 h 182"/>
                <a:gd name="T36" fmla="*/ 43 w 139"/>
                <a:gd name="T37" fmla="*/ 101 h 182"/>
                <a:gd name="T38" fmla="*/ 106 w 139"/>
                <a:gd name="T39" fmla="*/ 142 h 182"/>
                <a:gd name="T40" fmla="*/ 93 w 139"/>
                <a:gd name="T41" fmla="*/ 138 h 182"/>
                <a:gd name="T42" fmla="*/ 85 w 139"/>
                <a:gd name="T43" fmla="*/ 138 h 182"/>
                <a:gd name="T44" fmla="*/ 85 w 139"/>
                <a:gd name="T45" fmla="*/ 138 h 182"/>
                <a:gd name="T46" fmla="*/ 83 w 139"/>
                <a:gd name="T47" fmla="*/ 138 h 182"/>
                <a:gd name="T48" fmla="*/ 76 w 139"/>
                <a:gd name="T49" fmla="*/ 143 h 182"/>
                <a:gd name="T50" fmla="*/ 63 w 139"/>
                <a:gd name="T51" fmla="*/ 145 h 182"/>
                <a:gd name="T52" fmla="*/ 63 w 139"/>
                <a:gd name="T53" fmla="*/ 145 h 182"/>
                <a:gd name="T54" fmla="*/ 60 w 139"/>
                <a:gd name="T55" fmla="*/ 155 h 182"/>
                <a:gd name="T56" fmla="*/ 0 w 139"/>
                <a:gd name="T57" fmla="*/ 171 h 182"/>
                <a:gd name="T58" fmla="*/ 2 w 139"/>
                <a:gd name="T59" fmla="*/ 174 h 182"/>
                <a:gd name="T60" fmla="*/ 6 w 139"/>
                <a:gd name="T61" fmla="*/ 180 h 182"/>
                <a:gd name="T62" fmla="*/ 126 w 139"/>
                <a:gd name="T63" fmla="*/ 182 h 182"/>
                <a:gd name="T64" fmla="*/ 131 w 139"/>
                <a:gd name="T65" fmla="*/ 180 h 182"/>
                <a:gd name="T66" fmla="*/ 137 w 139"/>
                <a:gd name="T67" fmla="*/ 175 h 182"/>
                <a:gd name="T68" fmla="*/ 137 w 139"/>
                <a:gd name="T69" fmla="*/ 146 h 182"/>
                <a:gd name="T70" fmla="*/ 123 w 139"/>
                <a:gd name="T71" fmla="*/ 145 h 182"/>
                <a:gd name="T72" fmla="*/ 113 w 139"/>
                <a:gd name="T73" fmla="*/ 145 h 182"/>
                <a:gd name="T74" fmla="*/ 106 w 139"/>
                <a:gd name="T75" fmla="*/ 142 h 182"/>
                <a:gd name="T76" fmla="*/ 128 w 139"/>
                <a:gd name="T77" fmla="*/ 0 h 182"/>
                <a:gd name="T78" fmla="*/ 12 w 139"/>
                <a:gd name="T79" fmla="*/ 0 h 182"/>
                <a:gd name="T80" fmla="*/ 5 w 139"/>
                <a:gd name="T81" fmla="*/ 3 h 182"/>
                <a:gd name="T82" fmla="*/ 2 w 139"/>
                <a:gd name="T83" fmla="*/ 9 h 182"/>
                <a:gd name="T84" fmla="*/ 2 w 139"/>
                <a:gd name="T85" fmla="*/ 38 h 182"/>
                <a:gd name="T86" fmla="*/ 3 w 139"/>
                <a:gd name="T87" fmla="*/ 38 h 182"/>
                <a:gd name="T88" fmla="*/ 19 w 139"/>
                <a:gd name="T89" fmla="*/ 43 h 182"/>
                <a:gd name="T90" fmla="*/ 25 w 139"/>
                <a:gd name="T91" fmla="*/ 44 h 182"/>
                <a:gd name="T92" fmla="*/ 26 w 139"/>
                <a:gd name="T93" fmla="*/ 48 h 182"/>
                <a:gd name="T94" fmla="*/ 42 w 139"/>
                <a:gd name="T95" fmla="*/ 60 h 182"/>
                <a:gd name="T96" fmla="*/ 45 w 139"/>
                <a:gd name="T97" fmla="*/ 61 h 182"/>
                <a:gd name="T98" fmla="*/ 56 w 139"/>
                <a:gd name="T99" fmla="*/ 63 h 182"/>
                <a:gd name="T100" fmla="*/ 62 w 139"/>
                <a:gd name="T101" fmla="*/ 63 h 182"/>
                <a:gd name="T102" fmla="*/ 65 w 139"/>
                <a:gd name="T103" fmla="*/ 64 h 182"/>
                <a:gd name="T104" fmla="*/ 69 w 139"/>
                <a:gd name="T105" fmla="*/ 63 h 182"/>
                <a:gd name="T106" fmla="*/ 74 w 139"/>
                <a:gd name="T107" fmla="*/ 63 h 182"/>
                <a:gd name="T108" fmla="*/ 91 w 139"/>
                <a:gd name="T109" fmla="*/ 64 h 182"/>
                <a:gd name="T110" fmla="*/ 108 w 139"/>
                <a:gd name="T111" fmla="*/ 64 h 182"/>
                <a:gd name="T112" fmla="*/ 128 w 139"/>
                <a:gd name="T113" fmla="*/ 66 h 182"/>
                <a:gd name="T114" fmla="*/ 139 w 139"/>
                <a:gd name="T115" fmla="*/ 64 h 182"/>
                <a:gd name="T116" fmla="*/ 139 w 139"/>
                <a:gd name="T117" fmla="*/ 11 h 182"/>
                <a:gd name="T118" fmla="*/ 136 w 139"/>
                <a:gd name="T119" fmla="*/ 3 h 182"/>
                <a:gd name="T120" fmla="*/ 128 w 139"/>
                <a:gd name="T12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82">
                  <a:moveTo>
                    <a:pt x="43" y="101"/>
                  </a:moveTo>
                  <a:lnTo>
                    <a:pt x="43" y="101"/>
                  </a:lnTo>
                  <a:lnTo>
                    <a:pt x="49" y="103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77" y="103"/>
                  </a:lnTo>
                  <a:lnTo>
                    <a:pt x="65" y="98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57" y="94"/>
                  </a:lnTo>
                  <a:lnTo>
                    <a:pt x="51" y="92"/>
                  </a:lnTo>
                  <a:lnTo>
                    <a:pt x="45" y="92"/>
                  </a:lnTo>
                  <a:lnTo>
                    <a:pt x="40" y="94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9" y="98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7" y="100"/>
                  </a:lnTo>
                  <a:lnTo>
                    <a:pt x="43" y="101"/>
                  </a:lnTo>
                  <a:lnTo>
                    <a:pt x="43" y="101"/>
                  </a:lnTo>
                  <a:close/>
                  <a:moveTo>
                    <a:pt x="106" y="142"/>
                  </a:moveTo>
                  <a:lnTo>
                    <a:pt x="106" y="142"/>
                  </a:lnTo>
                  <a:lnTo>
                    <a:pt x="100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3" y="138"/>
                  </a:lnTo>
                  <a:lnTo>
                    <a:pt x="82" y="142"/>
                  </a:lnTo>
                  <a:lnTo>
                    <a:pt x="76" y="143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0" y="155"/>
                  </a:lnTo>
                  <a:lnTo>
                    <a:pt x="0" y="143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2" y="174"/>
                  </a:lnTo>
                  <a:lnTo>
                    <a:pt x="3" y="177"/>
                  </a:lnTo>
                  <a:lnTo>
                    <a:pt x="6" y="180"/>
                  </a:lnTo>
                  <a:lnTo>
                    <a:pt x="11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1" y="180"/>
                  </a:lnTo>
                  <a:lnTo>
                    <a:pt x="134" y="179"/>
                  </a:lnTo>
                  <a:lnTo>
                    <a:pt x="137" y="175"/>
                  </a:lnTo>
                  <a:lnTo>
                    <a:pt x="137" y="171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23" y="145"/>
                  </a:lnTo>
                  <a:lnTo>
                    <a:pt x="123" y="145"/>
                  </a:lnTo>
                  <a:lnTo>
                    <a:pt x="113" y="145"/>
                  </a:lnTo>
                  <a:lnTo>
                    <a:pt x="110" y="143"/>
                  </a:lnTo>
                  <a:lnTo>
                    <a:pt x="106" y="142"/>
                  </a:lnTo>
                  <a:lnTo>
                    <a:pt x="106" y="142"/>
                  </a:lnTo>
                  <a:close/>
                  <a:moveTo>
                    <a:pt x="128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8" y="40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5" y="44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4" y="54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5" y="61"/>
                  </a:lnTo>
                  <a:lnTo>
                    <a:pt x="48" y="61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6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91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17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39" y="64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6"/>
                  </a:lnTo>
                  <a:lnTo>
                    <a:pt x="136" y="3"/>
                  </a:lnTo>
                  <a:lnTo>
                    <a:pt x="133" y="1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2" name="Freeform 54"/>
            <p:cNvSpPr>
              <a:spLocks/>
            </p:cNvSpPr>
            <p:nvPr/>
          </p:nvSpPr>
          <p:spPr bwMode="auto">
            <a:xfrm>
              <a:off x="6454776" y="2389188"/>
              <a:ext cx="36513" cy="61912"/>
            </a:xfrm>
            <a:custGeom>
              <a:avLst/>
              <a:gdLst>
                <a:gd name="T0" fmla="*/ 23 w 23"/>
                <a:gd name="T1" fmla="*/ 23 h 39"/>
                <a:gd name="T2" fmla="*/ 23 w 23"/>
                <a:gd name="T3" fmla="*/ 23 h 39"/>
                <a:gd name="T4" fmla="*/ 23 w 23"/>
                <a:gd name="T5" fmla="*/ 19 h 39"/>
                <a:gd name="T6" fmla="*/ 23 w 23"/>
                <a:gd name="T7" fmla="*/ 19 h 39"/>
                <a:gd name="T8" fmla="*/ 23 w 23"/>
                <a:gd name="T9" fmla="*/ 19 h 39"/>
                <a:gd name="T10" fmla="*/ 23 w 23"/>
                <a:gd name="T11" fmla="*/ 12 h 39"/>
                <a:gd name="T12" fmla="*/ 23 w 23"/>
                <a:gd name="T13" fmla="*/ 12 h 39"/>
                <a:gd name="T14" fmla="*/ 20 w 23"/>
                <a:gd name="T15" fmla="*/ 12 h 39"/>
                <a:gd name="T16" fmla="*/ 19 w 23"/>
                <a:gd name="T17" fmla="*/ 8 h 39"/>
                <a:gd name="T18" fmla="*/ 19 w 23"/>
                <a:gd name="T19" fmla="*/ 8 h 39"/>
                <a:gd name="T20" fmla="*/ 17 w 23"/>
                <a:gd name="T21" fmla="*/ 3 h 39"/>
                <a:gd name="T22" fmla="*/ 17 w 23"/>
                <a:gd name="T23" fmla="*/ 3 h 39"/>
                <a:gd name="T24" fmla="*/ 17 w 23"/>
                <a:gd name="T25" fmla="*/ 0 h 39"/>
                <a:gd name="T26" fmla="*/ 17 w 23"/>
                <a:gd name="T27" fmla="*/ 0 h 39"/>
                <a:gd name="T28" fmla="*/ 17 w 23"/>
                <a:gd name="T29" fmla="*/ 0 h 39"/>
                <a:gd name="T30" fmla="*/ 17 w 23"/>
                <a:gd name="T31" fmla="*/ 0 h 39"/>
                <a:gd name="T32" fmla="*/ 16 w 23"/>
                <a:gd name="T33" fmla="*/ 0 h 39"/>
                <a:gd name="T34" fmla="*/ 16 w 23"/>
                <a:gd name="T35" fmla="*/ 0 h 39"/>
                <a:gd name="T36" fmla="*/ 14 w 23"/>
                <a:gd name="T37" fmla="*/ 0 h 39"/>
                <a:gd name="T38" fmla="*/ 14 w 23"/>
                <a:gd name="T39" fmla="*/ 0 h 39"/>
                <a:gd name="T40" fmla="*/ 8 w 23"/>
                <a:gd name="T41" fmla="*/ 0 h 39"/>
                <a:gd name="T42" fmla="*/ 8 w 23"/>
                <a:gd name="T43" fmla="*/ 0 h 39"/>
                <a:gd name="T44" fmla="*/ 8 w 23"/>
                <a:gd name="T45" fmla="*/ 0 h 39"/>
                <a:gd name="T46" fmla="*/ 8 w 23"/>
                <a:gd name="T47" fmla="*/ 0 h 39"/>
                <a:gd name="T48" fmla="*/ 8 w 23"/>
                <a:gd name="T49" fmla="*/ 3 h 39"/>
                <a:gd name="T50" fmla="*/ 8 w 23"/>
                <a:gd name="T51" fmla="*/ 3 h 39"/>
                <a:gd name="T52" fmla="*/ 6 w 23"/>
                <a:gd name="T53" fmla="*/ 9 h 39"/>
                <a:gd name="T54" fmla="*/ 6 w 23"/>
                <a:gd name="T55" fmla="*/ 9 h 39"/>
                <a:gd name="T56" fmla="*/ 3 w 23"/>
                <a:gd name="T57" fmla="*/ 26 h 39"/>
                <a:gd name="T58" fmla="*/ 0 w 23"/>
                <a:gd name="T59" fmla="*/ 37 h 39"/>
                <a:gd name="T60" fmla="*/ 0 w 23"/>
                <a:gd name="T61" fmla="*/ 37 h 39"/>
                <a:gd name="T62" fmla="*/ 0 w 23"/>
                <a:gd name="T63" fmla="*/ 39 h 39"/>
                <a:gd name="T64" fmla="*/ 0 w 23"/>
                <a:gd name="T65" fmla="*/ 39 h 39"/>
                <a:gd name="T66" fmla="*/ 13 w 23"/>
                <a:gd name="T67" fmla="*/ 37 h 39"/>
                <a:gd name="T68" fmla="*/ 19 w 23"/>
                <a:gd name="T69" fmla="*/ 36 h 39"/>
                <a:gd name="T70" fmla="*/ 20 w 23"/>
                <a:gd name="T71" fmla="*/ 32 h 39"/>
                <a:gd name="T72" fmla="*/ 22 w 23"/>
                <a:gd name="T73" fmla="*/ 32 h 39"/>
                <a:gd name="T74" fmla="*/ 22 w 23"/>
                <a:gd name="T75" fmla="*/ 32 h 39"/>
                <a:gd name="T76" fmla="*/ 22 w 23"/>
                <a:gd name="T77" fmla="*/ 32 h 39"/>
                <a:gd name="T78" fmla="*/ 22 w 23"/>
                <a:gd name="T79" fmla="*/ 32 h 39"/>
                <a:gd name="T80" fmla="*/ 23 w 23"/>
                <a:gd name="T81" fmla="*/ 28 h 39"/>
                <a:gd name="T82" fmla="*/ 23 w 23"/>
                <a:gd name="T83" fmla="*/ 28 h 39"/>
                <a:gd name="T84" fmla="*/ 23 w 23"/>
                <a:gd name="T85" fmla="*/ 26 h 39"/>
                <a:gd name="T86" fmla="*/ 23 w 23"/>
                <a:gd name="T87" fmla="*/ 23 h 39"/>
                <a:gd name="T88" fmla="*/ 23 w 23"/>
                <a:gd name="T8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" h="39">
                  <a:moveTo>
                    <a:pt x="23" y="23"/>
                  </a:moveTo>
                  <a:lnTo>
                    <a:pt x="23" y="23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2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3" y="37"/>
                  </a:lnTo>
                  <a:lnTo>
                    <a:pt x="19" y="36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FFFF00"/>
                </a:solidFill>
              </a:endParaRPr>
            </a:p>
          </p:txBody>
        </p:sp>
        <p:sp>
          <p:nvSpPr>
            <p:cNvPr id="13" name="Freeform 55"/>
            <p:cNvSpPr>
              <a:spLocks/>
            </p:cNvSpPr>
            <p:nvPr/>
          </p:nvSpPr>
          <p:spPr bwMode="auto">
            <a:xfrm>
              <a:off x="6454776" y="2320925"/>
              <a:ext cx="31750" cy="66675"/>
            </a:xfrm>
            <a:custGeom>
              <a:avLst/>
              <a:gdLst>
                <a:gd name="T0" fmla="*/ 20 w 20"/>
                <a:gd name="T1" fmla="*/ 35 h 42"/>
                <a:gd name="T2" fmla="*/ 20 w 20"/>
                <a:gd name="T3" fmla="*/ 35 h 42"/>
                <a:gd name="T4" fmla="*/ 16 w 20"/>
                <a:gd name="T5" fmla="*/ 14 h 42"/>
                <a:gd name="T6" fmla="*/ 16 w 20"/>
                <a:gd name="T7" fmla="*/ 14 h 42"/>
                <a:gd name="T8" fmla="*/ 11 w 20"/>
                <a:gd name="T9" fmla="*/ 0 h 42"/>
                <a:gd name="T10" fmla="*/ 11 w 20"/>
                <a:gd name="T11" fmla="*/ 0 h 42"/>
                <a:gd name="T12" fmla="*/ 6 w 20"/>
                <a:gd name="T13" fmla="*/ 0 h 42"/>
                <a:gd name="T14" fmla="*/ 3 w 20"/>
                <a:gd name="T15" fmla="*/ 0 h 42"/>
                <a:gd name="T16" fmla="*/ 2 w 20"/>
                <a:gd name="T17" fmla="*/ 1 h 42"/>
                <a:gd name="T18" fmla="*/ 2 w 20"/>
                <a:gd name="T19" fmla="*/ 1 h 42"/>
                <a:gd name="T20" fmla="*/ 2 w 20"/>
                <a:gd name="T21" fmla="*/ 5 h 42"/>
                <a:gd name="T22" fmla="*/ 2 w 20"/>
                <a:gd name="T23" fmla="*/ 5 h 42"/>
                <a:gd name="T24" fmla="*/ 2 w 20"/>
                <a:gd name="T25" fmla="*/ 17 h 42"/>
                <a:gd name="T26" fmla="*/ 2 w 20"/>
                <a:gd name="T27" fmla="*/ 31 h 42"/>
                <a:gd name="T28" fmla="*/ 2 w 20"/>
                <a:gd name="T29" fmla="*/ 31 h 42"/>
                <a:gd name="T30" fmla="*/ 0 w 20"/>
                <a:gd name="T31" fmla="*/ 32 h 42"/>
                <a:gd name="T32" fmla="*/ 0 w 20"/>
                <a:gd name="T33" fmla="*/ 32 h 42"/>
                <a:gd name="T34" fmla="*/ 2 w 20"/>
                <a:gd name="T35" fmla="*/ 32 h 42"/>
                <a:gd name="T36" fmla="*/ 2 w 20"/>
                <a:gd name="T37" fmla="*/ 35 h 42"/>
                <a:gd name="T38" fmla="*/ 14 w 20"/>
                <a:gd name="T39" fmla="*/ 40 h 42"/>
                <a:gd name="T40" fmla="*/ 20 w 20"/>
                <a:gd name="T41" fmla="*/ 42 h 42"/>
                <a:gd name="T42" fmla="*/ 20 w 20"/>
                <a:gd name="T43" fmla="*/ 42 h 42"/>
                <a:gd name="T44" fmla="*/ 20 w 20"/>
                <a:gd name="T45" fmla="*/ 35 h 42"/>
                <a:gd name="T46" fmla="*/ 20 w 20"/>
                <a:gd name="T4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42">
                  <a:moveTo>
                    <a:pt x="20" y="35"/>
                  </a:moveTo>
                  <a:lnTo>
                    <a:pt x="20" y="35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1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4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5"/>
                  </a:ln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96860" y="4496744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Calibri" panose="020F0502020204030204" pitchFamily="34" charset="0"/>
              </a:rPr>
              <a:t>     USER</a:t>
            </a:r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15" name="Teardrop 14"/>
          <p:cNvSpPr/>
          <p:nvPr/>
        </p:nvSpPr>
        <p:spPr bwMode="ltGray">
          <a:xfrm rot="6010498">
            <a:off x="1065655" y="-239033"/>
            <a:ext cx="1658047" cy="3552321"/>
          </a:xfrm>
          <a:prstGeom prst="teardrop">
            <a:avLst>
              <a:gd name="adj" fmla="val 151405"/>
            </a:avLst>
          </a:prstGeom>
          <a:solidFill>
            <a:srgbClr val="CCEC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6660232" y="1935339"/>
            <a:ext cx="2376263" cy="97109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l"/>
            <a:r>
              <a:rPr lang="en-GB" sz="1400" b="1" dirty="0">
                <a:solidFill>
                  <a:srgbClr val="0F5494"/>
                </a:solidFill>
                <a:latin typeface="Calibri Light" panose="020F0302020204030204" pitchFamily="34" charset="0"/>
              </a:rPr>
              <a:t>1 - Programming </a:t>
            </a:r>
          </a:p>
          <a:p>
            <a:pPr marL="174625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1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Create and manage a MIP</a:t>
            </a:r>
          </a:p>
          <a:p>
            <a:pPr marL="174625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BE" sz="11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Part of validation process </a:t>
            </a:r>
          </a:p>
          <a:p>
            <a:pPr marL="174625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BE" sz="11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Define stakeholders</a:t>
            </a:r>
          </a:p>
          <a:p>
            <a:pPr marL="174625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BE" sz="11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Amendments</a:t>
            </a:r>
            <a:endParaRPr lang="en-GB" sz="1100" dirty="0" smtClean="0">
              <a:solidFill>
                <a:srgbClr val="0F5494"/>
              </a:solidFill>
              <a:latin typeface="Calibri Light" panose="020F030202020403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5981721" y="2967759"/>
            <a:ext cx="3054774" cy="182511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l"/>
            <a:r>
              <a:rPr lang="en-GB" sz="1400" b="1" dirty="0">
                <a:solidFill>
                  <a:srgbClr val="0F5494"/>
                </a:solidFill>
                <a:latin typeface="Calibri Light" panose="020F0302020204030204" pitchFamily="34" charset="0"/>
              </a:rPr>
              <a:t>2 - Actions</a:t>
            </a:r>
          </a:p>
          <a:p>
            <a:pPr marL="174625" indent="-171450" algn="l">
              <a:buFont typeface="Arial" panose="020B0604020202020204" pitchFamily="34" charset="0"/>
              <a:buChar char="•"/>
            </a:pPr>
            <a:r>
              <a:rPr lang="en-GB" sz="1100" dirty="0">
                <a:solidFill>
                  <a:srgbClr val="0F5494"/>
                </a:solidFill>
                <a:latin typeface="Calibri Light" panose="020F0302020204030204" pitchFamily="34" charset="0"/>
              </a:rPr>
              <a:t>Create and manage </a:t>
            </a:r>
            <a:r>
              <a:rPr lang="en-GB" sz="11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an Action</a:t>
            </a:r>
            <a:endParaRPr lang="en-GB" sz="1100" dirty="0">
              <a:solidFill>
                <a:srgbClr val="0F5494"/>
              </a:solidFill>
              <a:latin typeface="Calibri Light" panose="020F0302020204030204" pitchFamily="34" charset="0"/>
            </a:endParaRPr>
          </a:p>
          <a:p>
            <a:pPr marL="174625" indent="-171450">
              <a:buFont typeface="Arial" panose="020B0604020202020204" pitchFamily="34" charset="0"/>
              <a:buChar char="•"/>
            </a:pPr>
            <a:r>
              <a:rPr lang="fr-BE" sz="11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Define </a:t>
            </a:r>
            <a:r>
              <a:rPr lang="fr-BE" sz="1100" dirty="0">
                <a:latin typeface="Calibri Light" panose="020F0302020204030204" pitchFamily="34" charset="0"/>
              </a:rPr>
              <a:t>stakeholders</a:t>
            </a:r>
          </a:p>
          <a:p>
            <a:pPr marL="174625" indent="-171450">
              <a:buFont typeface="Arial" panose="020B0604020202020204" pitchFamily="34" charset="0"/>
              <a:buChar char="•"/>
            </a:pPr>
            <a:r>
              <a:rPr lang="fr-BE" sz="1100" dirty="0" smtClean="0">
                <a:latin typeface="Calibri Light" panose="020F0302020204030204" pitchFamily="34" charset="0"/>
              </a:rPr>
              <a:t>Part </a:t>
            </a:r>
            <a:r>
              <a:rPr lang="fr-BE" sz="1100" dirty="0">
                <a:latin typeface="Calibri Light" panose="020F0302020204030204" pitchFamily="34" charset="0"/>
              </a:rPr>
              <a:t>of validation </a:t>
            </a:r>
            <a:r>
              <a:rPr lang="fr-BE" sz="1100" dirty="0" smtClean="0">
                <a:latin typeface="Calibri Light" panose="020F0302020204030204" pitchFamily="34" charset="0"/>
              </a:rPr>
              <a:t>process </a:t>
            </a:r>
          </a:p>
          <a:p>
            <a:pPr marL="174625" indent="-171450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Manage Operational data from the Action documents &amp; Financing agreements</a:t>
            </a:r>
          </a:p>
          <a:p>
            <a:pPr marL="174625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1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Manage Action programmes (corresponding to Commission Decision)</a:t>
            </a:r>
          </a:p>
          <a:p>
            <a:pPr marL="174625" indent="-171450">
              <a:buFont typeface="Arial" panose="020B0604020202020204" pitchFamily="34" charset="0"/>
              <a:buChar char="•"/>
            </a:pPr>
            <a:r>
              <a:rPr lang="fr-BE" sz="1100" dirty="0">
                <a:latin typeface="Calibri Light" panose="020F0302020204030204" pitchFamily="34" charset="0"/>
              </a:rPr>
              <a:t>Link to Deviations &amp; Prior aprovals</a:t>
            </a:r>
          </a:p>
          <a:p>
            <a:pPr marL="174625" indent="-171450" algn="l">
              <a:buFont typeface="Arial" panose="020B0604020202020204" pitchFamily="34" charset="0"/>
              <a:buChar char="•"/>
            </a:pPr>
            <a:r>
              <a:rPr lang="fr-BE" sz="11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Amendments</a:t>
            </a:r>
            <a:endParaRPr lang="en-GB" sz="1100" dirty="0">
              <a:solidFill>
                <a:srgbClr val="0F5494"/>
              </a:solidFill>
              <a:latin typeface="Calibri Light" panose="020F030202020403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2825538" y="5445224"/>
            <a:ext cx="2836923" cy="86409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4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Calibri Light" panose="020F0302020204030204" pitchFamily="34" charset="0"/>
              </a:rPr>
              <a:t>- Main budgetary functionalities</a:t>
            </a:r>
            <a:endParaRPr kumimoji="0" lang="en-GB" sz="1400" i="0" u="none" strike="noStrike" cap="none" normalizeH="0" dirty="0" smtClean="0">
              <a:ln>
                <a:noFill/>
              </a:ln>
              <a:solidFill>
                <a:srgbClr val="0F5494"/>
              </a:solidFill>
              <a:effectLst/>
              <a:latin typeface="Calibri Light" panose="020F0302020204030204" pitchFamily="34" charset="0"/>
            </a:endParaRPr>
          </a:p>
          <a:p>
            <a:pPr marL="174625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1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Flexible Budget allocation management</a:t>
            </a:r>
          </a:p>
          <a:p>
            <a:pPr marL="174625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fr-BE" sz="1100" dirty="0" smtClean="0">
                <a:latin typeface="Calibri Light" panose="020F0302020204030204" pitchFamily="34" charset="0"/>
              </a:rPr>
              <a:t>Automatic budgetary follow-up</a:t>
            </a:r>
            <a:r>
              <a:rPr lang="fr-BE" sz="11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  (Paid, Contracted, RAC, RAL…)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5778386" y="4882542"/>
            <a:ext cx="2232247" cy="1729016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>
                <a:latin typeface="Calibri Light" panose="020F0302020204030204" pitchFamily="34" charset="0"/>
              </a:rPr>
              <a:t>3</a:t>
            </a:r>
            <a:r>
              <a:rPr lang="en-GB" sz="1400" b="1" dirty="0" smtClean="0">
                <a:latin typeface="Calibri Light" panose="020F0302020204030204" pitchFamily="34" charset="0"/>
              </a:rPr>
              <a:t>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effectLst/>
                <a:latin typeface="Calibri Light" panose="020F0302020204030204" pitchFamily="34" charset="0"/>
              </a:rPr>
              <a:t>- Level-1 commitments</a:t>
            </a:r>
            <a:endParaRPr kumimoji="0" lang="en-GB" sz="1400" b="1" i="0" u="none" strike="noStrike" cap="none" normalizeH="0" dirty="0" smtClean="0">
              <a:ln>
                <a:noFill/>
              </a:ln>
              <a:effectLst/>
              <a:latin typeface="Calibri Light" panose="020F0302020204030204" pitchFamily="34" charset="0"/>
            </a:endParaRPr>
          </a:p>
          <a:p>
            <a:pPr marL="174625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100" dirty="0" smtClean="0">
                <a:latin typeface="Calibri Light" panose="020F0302020204030204" pitchFamily="34" charset="0"/>
              </a:rPr>
              <a:t>Creation of one/several L-1 commitment(s) and link it to Action</a:t>
            </a:r>
          </a:p>
          <a:p>
            <a:pPr marL="174625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100" dirty="0" smtClean="0">
                <a:latin typeface="Calibri Light" panose="020F0302020204030204" pitchFamily="34" charset="0"/>
              </a:rPr>
              <a:t>Manage L1 commitments not related to an Action </a:t>
            </a:r>
          </a:p>
          <a:p>
            <a:pPr marL="174625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100" dirty="0" smtClean="0">
                <a:latin typeface="Calibri Light" panose="020F0302020204030204" pitchFamily="34" charset="0"/>
              </a:rPr>
              <a:t>ABAC data</a:t>
            </a:r>
          </a:p>
          <a:p>
            <a:pPr marL="174625" indent="-171450" algn="l">
              <a:buFont typeface="Arial" panose="020B0604020202020204" pitchFamily="34" charset="0"/>
              <a:buChar char="•"/>
            </a:pPr>
            <a:r>
              <a:rPr lang="fr-BE" sz="1100" dirty="0">
                <a:latin typeface="Calibri Light" panose="020F0302020204030204" pitchFamily="34" charset="0"/>
              </a:rPr>
              <a:t>Validation and </a:t>
            </a:r>
            <a:r>
              <a:rPr lang="fr-BE" sz="1100" dirty="0" smtClean="0">
                <a:latin typeface="Calibri Light" panose="020F0302020204030204" pitchFamily="34" charset="0"/>
              </a:rPr>
              <a:t>responsibilities (one single workflow)</a:t>
            </a:r>
            <a:endParaRPr lang="en-GB" sz="1100" dirty="0">
              <a:latin typeface="Calibri Light" panose="020F030202020403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85002" y="3057047"/>
            <a:ext cx="2704384" cy="122911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1400" b="1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6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solidFill>
                  <a:srgbClr val="0F5494"/>
                </a:solidFill>
                <a:effectLst/>
                <a:latin typeface="Calibri Light" panose="020F0302020204030204" pitchFamily="34" charset="0"/>
              </a:rPr>
              <a:t>- Interoperability</a:t>
            </a:r>
            <a:endParaRPr kumimoji="0" lang="en-GB" sz="1400" b="1" i="0" u="none" strike="noStrike" cap="none" normalizeH="0" dirty="0" smtClean="0">
              <a:ln>
                <a:noFill/>
              </a:ln>
              <a:solidFill>
                <a:srgbClr val="0F5494"/>
              </a:solidFill>
              <a:effectLst/>
              <a:latin typeface="Calibri Light" panose="020F0302020204030204" pitchFamily="34" charset="0"/>
            </a:endParaRPr>
          </a:p>
          <a:p>
            <a:pPr marL="174625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1100" dirty="0" smtClean="0">
                <a:solidFill>
                  <a:srgbClr val="0F5494"/>
                </a:solidFill>
                <a:latin typeface="Calibri Light" panose="020F0302020204030204" pitchFamily="34" charset="0"/>
              </a:rPr>
              <a:t>Data legacy (complexity – no 1-to-1 matching CRIS-OPSYS)</a:t>
            </a:r>
          </a:p>
          <a:p>
            <a:pPr marL="174625" marR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1100" i="0" u="none" strike="noStrike" cap="none" normalizeH="0" dirty="0" smtClean="0">
                <a:ln>
                  <a:noFill/>
                </a:ln>
                <a:solidFill>
                  <a:srgbClr val="0F5494"/>
                </a:solidFill>
                <a:effectLst/>
                <a:latin typeface="Calibri Light" panose="020F0302020204030204" pitchFamily="34" charset="0"/>
              </a:rPr>
              <a:t>Interoperability/Integration with OpSys project 1, ABAC, AUDIT, ROM, EVAL, BPC, MIS, DWH, ARES/HERMES</a:t>
            </a:r>
            <a:endParaRPr kumimoji="0" lang="en-GB" sz="1100" u="none" strike="noStrike" cap="none" normalizeH="0" dirty="0" smtClean="0">
              <a:ln>
                <a:noFill/>
              </a:ln>
              <a:solidFill>
                <a:srgbClr val="0F5494"/>
              </a:solidFill>
              <a:effectLst/>
              <a:latin typeface="Calibri Light" panose="020F0302020204030204" pitchFamily="34" charset="0"/>
            </a:endParaRPr>
          </a:p>
        </p:txBody>
      </p:sp>
      <p:cxnSp>
        <p:nvCxnSpPr>
          <p:cNvPr id="25" name="Straight Connector 24"/>
          <p:cNvCxnSpPr>
            <a:endCxn id="36" idx="3"/>
          </p:cNvCxnSpPr>
          <p:nvPr/>
        </p:nvCxnSpPr>
        <p:spPr bwMode="auto">
          <a:xfrm flipH="1">
            <a:off x="2743539" y="4546413"/>
            <a:ext cx="1329734" cy="49293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789386" y="3801596"/>
            <a:ext cx="1283888" cy="126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endCxn id="2" idx="1"/>
          </p:cNvCxnSpPr>
          <p:nvPr/>
        </p:nvCxnSpPr>
        <p:spPr bwMode="auto">
          <a:xfrm flipV="1">
            <a:off x="5112565" y="2420888"/>
            <a:ext cx="1547667" cy="70237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5106063" y="3807000"/>
            <a:ext cx="845841" cy="1445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>
            <a:off x="5112565" y="4577825"/>
            <a:ext cx="665821" cy="53836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Slide Number Placeholder 1"/>
          <p:cNvSpPr txBox="1">
            <a:spLocks/>
          </p:cNvSpPr>
          <p:nvPr/>
        </p:nvSpPr>
        <p:spPr bwMode="auto">
          <a:xfrm>
            <a:off x="4244000" y="6611558"/>
            <a:ext cx="50405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fr-FR" sz="1400" i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605524" y="3183973"/>
            <a:ext cx="374268" cy="1393852"/>
            <a:chOff x="3452813" y="6670699"/>
            <a:chExt cx="612775" cy="2051050"/>
          </a:xfrm>
          <a:solidFill>
            <a:srgbClr val="0F5494"/>
          </a:solidFill>
        </p:grpSpPr>
        <p:sp>
          <p:nvSpPr>
            <p:cNvPr id="31" name="Freeform 181"/>
            <p:cNvSpPr>
              <a:spLocks/>
            </p:cNvSpPr>
            <p:nvPr/>
          </p:nvSpPr>
          <p:spPr bwMode="auto">
            <a:xfrm>
              <a:off x="3452813" y="7172349"/>
              <a:ext cx="568325" cy="1549400"/>
            </a:xfrm>
            <a:custGeom>
              <a:avLst/>
              <a:gdLst>
                <a:gd name="T0" fmla="*/ 318 w 358"/>
                <a:gd name="T1" fmla="*/ 130 h 976"/>
                <a:gd name="T2" fmla="*/ 316 w 358"/>
                <a:gd name="T3" fmla="*/ 116 h 976"/>
                <a:gd name="T4" fmla="*/ 332 w 358"/>
                <a:gd name="T5" fmla="*/ 114 h 976"/>
                <a:gd name="T6" fmla="*/ 326 w 358"/>
                <a:gd name="T7" fmla="*/ 102 h 976"/>
                <a:gd name="T8" fmla="*/ 198 w 358"/>
                <a:gd name="T9" fmla="*/ 50 h 976"/>
                <a:gd name="T10" fmla="*/ 194 w 358"/>
                <a:gd name="T11" fmla="*/ 24 h 976"/>
                <a:gd name="T12" fmla="*/ 198 w 358"/>
                <a:gd name="T13" fmla="*/ 0 h 976"/>
                <a:gd name="T14" fmla="*/ 172 w 358"/>
                <a:gd name="T15" fmla="*/ 62 h 976"/>
                <a:gd name="T16" fmla="*/ 142 w 358"/>
                <a:gd name="T17" fmla="*/ 130 h 976"/>
                <a:gd name="T18" fmla="*/ 144 w 358"/>
                <a:gd name="T19" fmla="*/ 166 h 976"/>
                <a:gd name="T20" fmla="*/ 142 w 358"/>
                <a:gd name="T21" fmla="*/ 220 h 976"/>
                <a:gd name="T22" fmla="*/ 116 w 358"/>
                <a:gd name="T23" fmla="*/ 372 h 976"/>
                <a:gd name="T24" fmla="*/ 108 w 358"/>
                <a:gd name="T25" fmla="*/ 524 h 976"/>
                <a:gd name="T26" fmla="*/ 104 w 358"/>
                <a:gd name="T27" fmla="*/ 586 h 976"/>
                <a:gd name="T28" fmla="*/ 94 w 358"/>
                <a:gd name="T29" fmla="*/ 646 h 976"/>
                <a:gd name="T30" fmla="*/ 76 w 358"/>
                <a:gd name="T31" fmla="*/ 790 h 976"/>
                <a:gd name="T32" fmla="*/ 64 w 358"/>
                <a:gd name="T33" fmla="*/ 866 h 976"/>
                <a:gd name="T34" fmla="*/ 46 w 358"/>
                <a:gd name="T35" fmla="*/ 920 h 976"/>
                <a:gd name="T36" fmla="*/ 24 w 358"/>
                <a:gd name="T37" fmla="*/ 950 h 976"/>
                <a:gd name="T38" fmla="*/ 0 w 358"/>
                <a:gd name="T39" fmla="*/ 960 h 976"/>
                <a:gd name="T40" fmla="*/ 12 w 358"/>
                <a:gd name="T41" fmla="*/ 974 h 976"/>
                <a:gd name="T42" fmla="*/ 36 w 358"/>
                <a:gd name="T43" fmla="*/ 976 h 976"/>
                <a:gd name="T44" fmla="*/ 74 w 358"/>
                <a:gd name="T45" fmla="*/ 964 h 976"/>
                <a:gd name="T46" fmla="*/ 90 w 358"/>
                <a:gd name="T47" fmla="*/ 936 h 976"/>
                <a:gd name="T48" fmla="*/ 104 w 358"/>
                <a:gd name="T49" fmla="*/ 938 h 976"/>
                <a:gd name="T50" fmla="*/ 108 w 358"/>
                <a:gd name="T51" fmla="*/ 976 h 976"/>
                <a:gd name="T52" fmla="*/ 114 w 358"/>
                <a:gd name="T53" fmla="*/ 970 h 976"/>
                <a:gd name="T54" fmla="*/ 118 w 358"/>
                <a:gd name="T55" fmla="*/ 922 h 976"/>
                <a:gd name="T56" fmla="*/ 126 w 358"/>
                <a:gd name="T57" fmla="*/ 892 h 976"/>
                <a:gd name="T58" fmla="*/ 116 w 358"/>
                <a:gd name="T59" fmla="*/ 862 h 976"/>
                <a:gd name="T60" fmla="*/ 120 w 358"/>
                <a:gd name="T61" fmla="*/ 832 h 976"/>
                <a:gd name="T62" fmla="*/ 162 w 358"/>
                <a:gd name="T63" fmla="*/ 710 h 976"/>
                <a:gd name="T64" fmla="*/ 178 w 358"/>
                <a:gd name="T65" fmla="*/ 598 h 976"/>
                <a:gd name="T66" fmla="*/ 192 w 358"/>
                <a:gd name="T67" fmla="*/ 520 h 976"/>
                <a:gd name="T68" fmla="*/ 226 w 358"/>
                <a:gd name="T69" fmla="*/ 508 h 976"/>
                <a:gd name="T70" fmla="*/ 264 w 358"/>
                <a:gd name="T71" fmla="*/ 512 h 976"/>
                <a:gd name="T72" fmla="*/ 270 w 358"/>
                <a:gd name="T73" fmla="*/ 570 h 976"/>
                <a:gd name="T74" fmla="*/ 270 w 358"/>
                <a:gd name="T75" fmla="*/ 636 h 976"/>
                <a:gd name="T76" fmla="*/ 260 w 358"/>
                <a:gd name="T77" fmla="*/ 832 h 976"/>
                <a:gd name="T78" fmla="*/ 252 w 358"/>
                <a:gd name="T79" fmla="*/ 858 h 976"/>
                <a:gd name="T80" fmla="*/ 236 w 358"/>
                <a:gd name="T81" fmla="*/ 934 h 976"/>
                <a:gd name="T82" fmla="*/ 238 w 358"/>
                <a:gd name="T83" fmla="*/ 954 h 976"/>
                <a:gd name="T84" fmla="*/ 266 w 358"/>
                <a:gd name="T85" fmla="*/ 954 h 976"/>
                <a:gd name="T86" fmla="*/ 296 w 358"/>
                <a:gd name="T87" fmla="*/ 928 h 976"/>
                <a:gd name="T88" fmla="*/ 296 w 358"/>
                <a:gd name="T89" fmla="*/ 900 h 976"/>
                <a:gd name="T90" fmla="*/ 298 w 358"/>
                <a:gd name="T91" fmla="*/ 840 h 976"/>
                <a:gd name="T92" fmla="*/ 316 w 358"/>
                <a:gd name="T93" fmla="*/ 778 h 976"/>
                <a:gd name="T94" fmla="*/ 332 w 358"/>
                <a:gd name="T95" fmla="*/ 722 h 976"/>
                <a:gd name="T96" fmla="*/ 338 w 358"/>
                <a:gd name="T97" fmla="*/ 602 h 976"/>
                <a:gd name="T98" fmla="*/ 338 w 358"/>
                <a:gd name="T99" fmla="*/ 504 h 976"/>
                <a:gd name="T100" fmla="*/ 344 w 358"/>
                <a:gd name="T101" fmla="*/ 482 h 976"/>
                <a:gd name="T102" fmla="*/ 358 w 358"/>
                <a:gd name="T103" fmla="*/ 294 h 976"/>
                <a:gd name="T104" fmla="*/ 350 w 358"/>
                <a:gd name="T105" fmla="*/ 246 h 976"/>
                <a:gd name="T106" fmla="*/ 326 w 358"/>
                <a:gd name="T107" fmla="*/ 162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8" h="976">
                  <a:moveTo>
                    <a:pt x="326" y="162"/>
                  </a:moveTo>
                  <a:lnTo>
                    <a:pt x="326" y="162"/>
                  </a:lnTo>
                  <a:lnTo>
                    <a:pt x="322" y="142"/>
                  </a:lnTo>
                  <a:lnTo>
                    <a:pt x="318" y="130"/>
                  </a:lnTo>
                  <a:lnTo>
                    <a:pt x="314" y="122"/>
                  </a:lnTo>
                  <a:lnTo>
                    <a:pt x="314" y="116"/>
                  </a:lnTo>
                  <a:lnTo>
                    <a:pt x="314" y="116"/>
                  </a:lnTo>
                  <a:lnTo>
                    <a:pt x="316" y="116"/>
                  </a:lnTo>
                  <a:lnTo>
                    <a:pt x="322" y="116"/>
                  </a:lnTo>
                  <a:lnTo>
                    <a:pt x="328" y="116"/>
                  </a:lnTo>
                  <a:lnTo>
                    <a:pt x="332" y="114"/>
                  </a:lnTo>
                  <a:lnTo>
                    <a:pt x="332" y="114"/>
                  </a:lnTo>
                  <a:lnTo>
                    <a:pt x="332" y="108"/>
                  </a:lnTo>
                  <a:lnTo>
                    <a:pt x="332" y="108"/>
                  </a:lnTo>
                  <a:lnTo>
                    <a:pt x="332" y="106"/>
                  </a:lnTo>
                  <a:lnTo>
                    <a:pt x="326" y="102"/>
                  </a:lnTo>
                  <a:lnTo>
                    <a:pt x="310" y="94"/>
                  </a:lnTo>
                  <a:lnTo>
                    <a:pt x="262" y="76"/>
                  </a:lnTo>
                  <a:lnTo>
                    <a:pt x="214" y="58"/>
                  </a:lnTo>
                  <a:lnTo>
                    <a:pt x="198" y="50"/>
                  </a:lnTo>
                  <a:lnTo>
                    <a:pt x="194" y="46"/>
                  </a:lnTo>
                  <a:lnTo>
                    <a:pt x="192" y="44"/>
                  </a:lnTo>
                  <a:lnTo>
                    <a:pt x="192" y="44"/>
                  </a:lnTo>
                  <a:lnTo>
                    <a:pt x="194" y="24"/>
                  </a:lnTo>
                  <a:lnTo>
                    <a:pt x="198" y="2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4" y="18"/>
                  </a:lnTo>
                  <a:lnTo>
                    <a:pt x="188" y="34"/>
                  </a:lnTo>
                  <a:lnTo>
                    <a:pt x="182" y="48"/>
                  </a:lnTo>
                  <a:lnTo>
                    <a:pt x="172" y="62"/>
                  </a:lnTo>
                  <a:lnTo>
                    <a:pt x="162" y="76"/>
                  </a:lnTo>
                  <a:lnTo>
                    <a:pt x="154" y="92"/>
                  </a:lnTo>
                  <a:lnTo>
                    <a:pt x="146" y="11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0" y="140"/>
                  </a:lnTo>
                  <a:lnTo>
                    <a:pt x="140" y="148"/>
                  </a:lnTo>
                  <a:lnTo>
                    <a:pt x="144" y="166"/>
                  </a:lnTo>
                  <a:lnTo>
                    <a:pt x="144" y="190"/>
                  </a:lnTo>
                  <a:lnTo>
                    <a:pt x="144" y="204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30" y="296"/>
                  </a:lnTo>
                  <a:lnTo>
                    <a:pt x="124" y="334"/>
                  </a:lnTo>
                  <a:lnTo>
                    <a:pt x="116" y="372"/>
                  </a:lnTo>
                  <a:lnTo>
                    <a:pt x="116" y="372"/>
                  </a:lnTo>
                  <a:lnTo>
                    <a:pt x="110" y="412"/>
                  </a:lnTo>
                  <a:lnTo>
                    <a:pt x="108" y="450"/>
                  </a:lnTo>
                  <a:lnTo>
                    <a:pt x="108" y="524"/>
                  </a:lnTo>
                  <a:lnTo>
                    <a:pt x="108" y="524"/>
                  </a:lnTo>
                  <a:lnTo>
                    <a:pt x="108" y="538"/>
                  </a:lnTo>
                  <a:lnTo>
                    <a:pt x="106" y="552"/>
                  </a:lnTo>
                  <a:lnTo>
                    <a:pt x="104" y="586"/>
                  </a:lnTo>
                  <a:lnTo>
                    <a:pt x="104" y="586"/>
                  </a:lnTo>
                  <a:lnTo>
                    <a:pt x="104" y="608"/>
                  </a:lnTo>
                  <a:lnTo>
                    <a:pt x="102" y="622"/>
                  </a:lnTo>
                  <a:lnTo>
                    <a:pt x="94" y="646"/>
                  </a:lnTo>
                  <a:lnTo>
                    <a:pt x="94" y="646"/>
                  </a:lnTo>
                  <a:lnTo>
                    <a:pt x="88" y="670"/>
                  </a:lnTo>
                  <a:lnTo>
                    <a:pt x="86" y="694"/>
                  </a:lnTo>
                  <a:lnTo>
                    <a:pt x="80" y="742"/>
                  </a:lnTo>
                  <a:lnTo>
                    <a:pt x="76" y="790"/>
                  </a:lnTo>
                  <a:lnTo>
                    <a:pt x="72" y="812"/>
                  </a:lnTo>
                  <a:lnTo>
                    <a:pt x="68" y="834"/>
                  </a:lnTo>
                  <a:lnTo>
                    <a:pt x="68" y="834"/>
                  </a:lnTo>
                  <a:lnTo>
                    <a:pt x="64" y="866"/>
                  </a:lnTo>
                  <a:lnTo>
                    <a:pt x="60" y="888"/>
                  </a:lnTo>
                  <a:lnTo>
                    <a:pt x="54" y="904"/>
                  </a:lnTo>
                  <a:lnTo>
                    <a:pt x="46" y="920"/>
                  </a:lnTo>
                  <a:lnTo>
                    <a:pt x="46" y="920"/>
                  </a:lnTo>
                  <a:lnTo>
                    <a:pt x="40" y="932"/>
                  </a:lnTo>
                  <a:lnTo>
                    <a:pt x="34" y="942"/>
                  </a:lnTo>
                  <a:lnTo>
                    <a:pt x="30" y="946"/>
                  </a:lnTo>
                  <a:lnTo>
                    <a:pt x="24" y="950"/>
                  </a:lnTo>
                  <a:lnTo>
                    <a:pt x="10" y="954"/>
                  </a:lnTo>
                  <a:lnTo>
                    <a:pt x="10" y="954"/>
                  </a:lnTo>
                  <a:lnTo>
                    <a:pt x="4" y="956"/>
                  </a:lnTo>
                  <a:lnTo>
                    <a:pt x="0" y="960"/>
                  </a:lnTo>
                  <a:lnTo>
                    <a:pt x="0" y="964"/>
                  </a:lnTo>
                  <a:lnTo>
                    <a:pt x="2" y="966"/>
                  </a:lnTo>
                  <a:lnTo>
                    <a:pt x="6" y="970"/>
                  </a:lnTo>
                  <a:lnTo>
                    <a:pt x="12" y="974"/>
                  </a:lnTo>
                  <a:lnTo>
                    <a:pt x="18" y="976"/>
                  </a:lnTo>
                  <a:lnTo>
                    <a:pt x="24" y="976"/>
                  </a:lnTo>
                  <a:lnTo>
                    <a:pt x="24" y="976"/>
                  </a:lnTo>
                  <a:lnTo>
                    <a:pt x="36" y="976"/>
                  </a:lnTo>
                  <a:lnTo>
                    <a:pt x="50" y="976"/>
                  </a:lnTo>
                  <a:lnTo>
                    <a:pt x="64" y="972"/>
                  </a:lnTo>
                  <a:lnTo>
                    <a:pt x="70" y="970"/>
                  </a:lnTo>
                  <a:lnTo>
                    <a:pt x="74" y="964"/>
                  </a:lnTo>
                  <a:lnTo>
                    <a:pt x="74" y="964"/>
                  </a:lnTo>
                  <a:lnTo>
                    <a:pt x="84" y="948"/>
                  </a:lnTo>
                  <a:lnTo>
                    <a:pt x="90" y="936"/>
                  </a:lnTo>
                  <a:lnTo>
                    <a:pt x="90" y="936"/>
                  </a:lnTo>
                  <a:lnTo>
                    <a:pt x="94" y="934"/>
                  </a:lnTo>
                  <a:lnTo>
                    <a:pt x="98" y="934"/>
                  </a:lnTo>
                  <a:lnTo>
                    <a:pt x="102" y="934"/>
                  </a:lnTo>
                  <a:lnTo>
                    <a:pt x="104" y="938"/>
                  </a:lnTo>
                  <a:lnTo>
                    <a:pt x="104" y="938"/>
                  </a:lnTo>
                  <a:lnTo>
                    <a:pt x="106" y="958"/>
                  </a:lnTo>
                  <a:lnTo>
                    <a:pt x="106" y="970"/>
                  </a:lnTo>
                  <a:lnTo>
                    <a:pt x="108" y="976"/>
                  </a:lnTo>
                  <a:lnTo>
                    <a:pt x="108" y="976"/>
                  </a:lnTo>
                  <a:lnTo>
                    <a:pt x="112" y="976"/>
                  </a:lnTo>
                  <a:lnTo>
                    <a:pt x="112" y="976"/>
                  </a:lnTo>
                  <a:lnTo>
                    <a:pt x="114" y="970"/>
                  </a:lnTo>
                  <a:lnTo>
                    <a:pt x="114" y="960"/>
                  </a:lnTo>
                  <a:lnTo>
                    <a:pt x="116" y="926"/>
                  </a:lnTo>
                  <a:lnTo>
                    <a:pt x="116" y="926"/>
                  </a:lnTo>
                  <a:lnTo>
                    <a:pt x="118" y="922"/>
                  </a:lnTo>
                  <a:lnTo>
                    <a:pt x="122" y="914"/>
                  </a:lnTo>
                  <a:lnTo>
                    <a:pt x="126" y="904"/>
                  </a:lnTo>
                  <a:lnTo>
                    <a:pt x="126" y="898"/>
                  </a:lnTo>
                  <a:lnTo>
                    <a:pt x="126" y="892"/>
                  </a:lnTo>
                  <a:lnTo>
                    <a:pt x="126" y="892"/>
                  </a:lnTo>
                  <a:lnTo>
                    <a:pt x="126" y="884"/>
                  </a:lnTo>
                  <a:lnTo>
                    <a:pt x="120" y="874"/>
                  </a:lnTo>
                  <a:lnTo>
                    <a:pt x="116" y="862"/>
                  </a:lnTo>
                  <a:lnTo>
                    <a:pt x="114" y="854"/>
                  </a:lnTo>
                  <a:lnTo>
                    <a:pt x="114" y="854"/>
                  </a:lnTo>
                  <a:lnTo>
                    <a:pt x="116" y="842"/>
                  </a:lnTo>
                  <a:lnTo>
                    <a:pt x="120" y="832"/>
                  </a:lnTo>
                  <a:lnTo>
                    <a:pt x="132" y="800"/>
                  </a:lnTo>
                  <a:lnTo>
                    <a:pt x="132" y="800"/>
                  </a:lnTo>
                  <a:lnTo>
                    <a:pt x="152" y="738"/>
                  </a:lnTo>
                  <a:lnTo>
                    <a:pt x="162" y="710"/>
                  </a:lnTo>
                  <a:lnTo>
                    <a:pt x="168" y="680"/>
                  </a:lnTo>
                  <a:lnTo>
                    <a:pt x="168" y="680"/>
                  </a:lnTo>
                  <a:lnTo>
                    <a:pt x="172" y="630"/>
                  </a:lnTo>
                  <a:lnTo>
                    <a:pt x="178" y="598"/>
                  </a:lnTo>
                  <a:lnTo>
                    <a:pt x="184" y="576"/>
                  </a:lnTo>
                  <a:lnTo>
                    <a:pt x="188" y="558"/>
                  </a:lnTo>
                  <a:lnTo>
                    <a:pt x="188" y="558"/>
                  </a:lnTo>
                  <a:lnTo>
                    <a:pt x="192" y="520"/>
                  </a:lnTo>
                  <a:lnTo>
                    <a:pt x="194" y="514"/>
                  </a:lnTo>
                  <a:lnTo>
                    <a:pt x="200" y="512"/>
                  </a:lnTo>
                  <a:lnTo>
                    <a:pt x="200" y="512"/>
                  </a:lnTo>
                  <a:lnTo>
                    <a:pt x="226" y="508"/>
                  </a:lnTo>
                  <a:lnTo>
                    <a:pt x="256" y="508"/>
                  </a:lnTo>
                  <a:lnTo>
                    <a:pt x="256" y="508"/>
                  </a:lnTo>
                  <a:lnTo>
                    <a:pt x="262" y="508"/>
                  </a:lnTo>
                  <a:lnTo>
                    <a:pt x="264" y="512"/>
                  </a:lnTo>
                  <a:lnTo>
                    <a:pt x="264" y="536"/>
                  </a:lnTo>
                  <a:lnTo>
                    <a:pt x="264" y="536"/>
                  </a:lnTo>
                  <a:lnTo>
                    <a:pt x="266" y="550"/>
                  </a:lnTo>
                  <a:lnTo>
                    <a:pt x="270" y="570"/>
                  </a:lnTo>
                  <a:lnTo>
                    <a:pt x="272" y="598"/>
                  </a:lnTo>
                  <a:lnTo>
                    <a:pt x="272" y="616"/>
                  </a:lnTo>
                  <a:lnTo>
                    <a:pt x="270" y="636"/>
                  </a:lnTo>
                  <a:lnTo>
                    <a:pt x="270" y="636"/>
                  </a:lnTo>
                  <a:lnTo>
                    <a:pt x="268" y="756"/>
                  </a:lnTo>
                  <a:lnTo>
                    <a:pt x="266" y="786"/>
                  </a:lnTo>
                  <a:lnTo>
                    <a:pt x="264" y="810"/>
                  </a:lnTo>
                  <a:lnTo>
                    <a:pt x="260" y="832"/>
                  </a:lnTo>
                  <a:lnTo>
                    <a:pt x="254" y="846"/>
                  </a:lnTo>
                  <a:lnTo>
                    <a:pt x="254" y="846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80"/>
                  </a:lnTo>
                  <a:lnTo>
                    <a:pt x="246" y="896"/>
                  </a:lnTo>
                  <a:lnTo>
                    <a:pt x="236" y="934"/>
                  </a:lnTo>
                  <a:lnTo>
                    <a:pt x="236" y="934"/>
                  </a:lnTo>
                  <a:lnTo>
                    <a:pt x="234" y="942"/>
                  </a:lnTo>
                  <a:lnTo>
                    <a:pt x="234" y="948"/>
                  </a:lnTo>
                  <a:lnTo>
                    <a:pt x="236" y="952"/>
                  </a:lnTo>
                  <a:lnTo>
                    <a:pt x="238" y="954"/>
                  </a:lnTo>
                  <a:lnTo>
                    <a:pt x="248" y="956"/>
                  </a:lnTo>
                  <a:lnTo>
                    <a:pt x="260" y="956"/>
                  </a:lnTo>
                  <a:lnTo>
                    <a:pt x="260" y="956"/>
                  </a:lnTo>
                  <a:lnTo>
                    <a:pt x="266" y="954"/>
                  </a:lnTo>
                  <a:lnTo>
                    <a:pt x="274" y="952"/>
                  </a:lnTo>
                  <a:lnTo>
                    <a:pt x="288" y="942"/>
                  </a:lnTo>
                  <a:lnTo>
                    <a:pt x="292" y="936"/>
                  </a:lnTo>
                  <a:lnTo>
                    <a:pt x="296" y="928"/>
                  </a:lnTo>
                  <a:lnTo>
                    <a:pt x="298" y="922"/>
                  </a:lnTo>
                  <a:lnTo>
                    <a:pt x="298" y="916"/>
                  </a:lnTo>
                  <a:lnTo>
                    <a:pt x="298" y="916"/>
                  </a:lnTo>
                  <a:lnTo>
                    <a:pt x="296" y="900"/>
                  </a:lnTo>
                  <a:lnTo>
                    <a:pt x="298" y="878"/>
                  </a:lnTo>
                  <a:lnTo>
                    <a:pt x="298" y="856"/>
                  </a:lnTo>
                  <a:lnTo>
                    <a:pt x="298" y="840"/>
                  </a:lnTo>
                  <a:lnTo>
                    <a:pt x="298" y="840"/>
                  </a:lnTo>
                  <a:lnTo>
                    <a:pt x="298" y="832"/>
                  </a:lnTo>
                  <a:lnTo>
                    <a:pt x="300" y="822"/>
                  </a:lnTo>
                  <a:lnTo>
                    <a:pt x="308" y="800"/>
                  </a:lnTo>
                  <a:lnTo>
                    <a:pt x="316" y="778"/>
                  </a:lnTo>
                  <a:lnTo>
                    <a:pt x="322" y="760"/>
                  </a:lnTo>
                  <a:lnTo>
                    <a:pt x="322" y="760"/>
                  </a:lnTo>
                  <a:lnTo>
                    <a:pt x="328" y="742"/>
                  </a:lnTo>
                  <a:lnTo>
                    <a:pt x="332" y="722"/>
                  </a:lnTo>
                  <a:lnTo>
                    <a:pt x="338" y="684"/>
                  </a:lnTo>
                  <a:lnTo>
                    <a:pt x="340" y="644"/>
                  </a:lnTo>
                  <a:lnTo>
                    <a:pt x="338" y="602"/>
                  </a:lnTo>
                  <a:lnTo>
                    <a:pt x="338" y="602"/>
                  </a:lnTo>
                  <a:lnTo>
                    <a:pt x="338" y="556"/>
                  </a:lnTo>
                  <a:lnTo>
                    <a:pt x="336" y="510"/>
                  </a:lnTo>
                  <a:lnTo>
                    <a:pt x="336" y="510"/>
                  </a:lnTo>
                  <a:lnTo>
                    <a:pt x="338" y="504"/>
                  </a:lnTo>
                  <a:lnTo>
                    <a:pt x="340" y="498"/>
                  </a:lnTo>
                  <a:lnTo>
                    <a:pt x="344" y="492"/>
                  </a:lnTo>
                  <a:lnTo>
                    <a:pt x="344" y="482"/>
                  </a:lnTo>
                  <a:lnTo>
                    <a:pt x="344" y="482"/>
                  </a:lnTo>
                  <a:lnTo>
                    <a:pt x="350" y="426"/>
                  </a:lnTo>
                  <a:lnTo>
                    <a:pt x="356" y="370"/>
                  </a:lnTo>
                  <a:lnTo>
                    <a:pt x="358" y="320"/>
                  </a:lnTo>
                  <a:lnTo>
                    <a:pt x="358" y="294"/>
                  </a:lnTo>
                  <a:lnTo>
                    <a:pt x="356" y="272"/>
                  </a:lnTo>
                  <a:lnTo>
                    <a:pt x="356" y="272"/>
                  </a:lnTo>
                  <a:lnTo>
                    <a:pt x="354" y="260"/>
                  </a:lnTo>
                  <a:lnTo>
                    <a:pt x="350" y="246"/>
                  </a:lnTo>
                  <a:lnTo>
                    <a:pt x="340" y="216"/>
                  </a:lnTo>
                  <a:lnTo>
                    <a:pt x="330" y="188"/>
                  </a:lnTo>
                  <a:lnTo>
                    <a:pt x="326" y="174"/>
                  </a:lnTo>
                  <a:lnTo>
                    <a:pt x="326" y="162"/>
                  </a:lnTo>
                  <a:lnTo>
                    <a:pt x="326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182"/>
            <p:cNvSpPr>
              <a:spLocks/>
            </p:cNvSpPr>
            <p:nvPr/>
          </p:nvSpPr>
          <p:spPr bwMode="auto">
            <a:xfrm>
              <a:off x="3525838" y="6969149"/>
              <a:ext cx="539750" cy="419100"/>
            </a:xfrm>
            <a:custGeom>
              <a:avLst/>
              <a:gdLst>
                <a:gd name="T0" fmla="*/ 256 w 340"/>
                <a:gd name="T1" fmla="*/ 34 h 264"/>
                <a:gd name="T2" fmla="*/ 270 w 340"/>
                <a:gd name="T3" fmla="*/ 36 h 264"/>
                <a:gd name="T4" fmla="*/ 318 w 340"/>
                <a:gd name="T5" fmla="*/ 28 h 264"/>
                <a:gd name="T6" fmla="*/ 324 w 340"/>
                <a:gd name="T7" fmla="*/ 30 h 264"/>
                <a:gd name="T8" fmla="*/ 334 w 340"/>
                <a:gd name="T9" fmla="*/ 36 h 264"/>
                <a:gd name="T10" fmla="*/ 338 w 340"/>
                <a:gd name="T11" fmla="*/ 54 h 264"/>
                <a:gd name="T12" fmla="*/ 340 w 340"/>
                <a:gd name="T13" fmla="*/ 66 h 264"/>
                <a:gd name="T14" fmla="*/ 336 w 340"/>
                <a:gd name="T15" fmla="*/ 98 h 264"/>
                <a:gd name="T16" fmla="*/ 320 w 340"/>
                <a:gd name="T17" fmla="*/ 150 h 264"/>
                <a:gd name="T18" fmla="*/ 312 w 340"/>
                <a:gd name="T19" fmla="*/ 170 h 264"/>
                <a:gd name="T20" fmla="*/ 292 w 340"/>
                <a:gd name="T21" fmla="*/ 212 h 264"/>
                <a:gd name="T22" fmla="*/ 272 w 340"/>
                <a:gd name="T23" fmla="*/ 240 h 264"/>
                <a:gd name="T24" fmla="*/ 252 w 340"/>
                <a:gd name="T25" fmla="*/ 258 h 264"/>
                <a:gd name="T26" fmla="*/ 238 w 340"/>
                <a:gd name="T27" fmla="*/ 264 h 264"/>
                <a:gd name="T28" fmla="*/ 230 w 340"/>
                <a:gd name="T29" fmla="*/ 262 h 264"/>
                <a:gd name="T30" fmla="*/ 218 w 340"/>
                <a:gd name="T31" fmla="*/ 250 h 264"/>
                <a:gd name="T32" fmla="*/ 212 w 340"/>
                <a:gd name="T33" fmla="*/ 236 h 264"/>
                <a:gd name="T34" fmla="*/ 198 w 340"/>
                <a:gd name="T35" fmla="*/ 210 h 264"/>
                <a:gd name="T36" fmla="*/ 184 w 340"/>
                <a:gd name="T37" fmla="*/ 202 h 264"/>
                <a:gd name="T38" fmla="*/ 170 w 340"/>
                <a:gd name="T39" fmla="*/ 206 h 264"/>
                <a:gd name="T40" fmla="*/ 140 w 340"/>
                <a:gd name="T41" fmla="*/ 234 h 264"/>
                <a:gd name="T42" fmla="*/ 118 w 340"/>
                <a:gd name="T43" fmla="*/ 254 h 264"/>
                <a:gd name="T44" fmla="*/ 102 w 340"/>
                <a:gd name="T45" fmla="*/ 256 h 264"/>
                <a:gd name="T46" fmla="*/ 94 w 340"/>
                <a:gd name="T47" fmla="*/ 254 h 264"/>
                <a:gd name="T48" fmla="*/ 80 w 340"/>
                <a:gd name="T49" fmla="*/ 238 h 264"/>
                <a:gd name="T50" fmla="*/ 68 w 340"/>
                <a:gd name="T51" fmla="*/ 230 h 264"/>
                <a:gd name="T52" fmla="*/ 64 w 340"/>
                <a:gd name="T53" fmla="*/ 232 h 264"/>
                <a:gd name="T54" fmla="*/ 54 w 340"/>
                <a:gd name="T55" fmla="*/ 238 h 264"/>
                <a:gd name="T56" fmla="*/ 24 w 340"/>
                <a:gd name="T57" fmla="*/ 240 h 264"/>
                <a:gd name="T58" fmla="*/ 14 w 340"/>
                <a:gd name="T59" fmla="*/ 240 h 264"/>
                <a:gd name="T60" fmla="*/ 4 w 340"/>
                <a:gd name="T61" fmla="*/ 230 h 264"/>
                <a:gd name="T62" fmla="*/ 0 w 340"/>
                <a:gd name="T63" fmla="*/ 212 h 264"/>
                <a:gd name="T64" fmla="*/ 4 w 340"/>
                <a:gd name="T65" fmla="*/ 186 h 264"/>
                <a:gd name="T66" fmla="*/ 18 w 340"/>
                <a:gd name="T67" fmla="*/ 158 h 264"/>
                <a:gd name="T68" fmla="*/ 42 w 340"/>
                <a:gd name="T69" fmla="*/ 124 h 264"/>
                <a:gd name="T70" fmla="*/ 86 w 340"/>
                <a:gd name="T71" fmla="*/ 50 h 264"/>
                <a:gd name="T72" fmla="*/ 92 w 340"/>
                <a:gd name="T73" fmla="*/ 42 h 264"/>
                <a:gd name="T74" fmla="*/ 106 w 340"/>
                <a:gd name="T75" fmla="*/ 32 h 264"/>
                <a:gd name="T76" fmla="*/ 130 w 340"/>
                <a:gd name="T77" fmla="*/ 26 h 264"/>
                <a:gd name="T78" fmla="*/ 144 w 340"/>
                <a:gd name="T79" fmla="*/ 26 h 264"/>
                <a:gd name="T80" fmla="*/ 154 w 340"/>
                <a:gd name="T81" fmla="*/ 24 h 264"/>
                <a:gd name="T82" fmla="*/ 162 w 340"/>
                <a:gd name="T83" fmla="*/ 12 h 264"/>
                <a:gd name="T84" fmla="*/ 170 w 340"/>
                <a:gd name="T85" fmla="*/ 4 h 264"/>
                <a:gd name="T86" fmla="*/ 178 w 340"/>
                <a:gd name="T87" fmla="*/ 0 h 264"/>
                <a:gd name="T88" fmla="*/ 202 w 340"/>
                <a:gd name="T89" fmla="*/ 4 h 264"/>
                <a:gd name="T90" fmla="*/ 220 w 340"/>
                <a:gd name="T91" fmla="*/ 4 h 264"/>
                <a:gd name="T92" fmla="*/ 236 w 340"/>
                <a:gd name="T93" fmla="*/ 6 h 264"/>
                <a:gd name="T94" fmla="*/ 242 w 340"/>
                <a:gd name="T95" fmla="*/ 12 h 264"/>
                <a:gd name="T96" fmla="*/ 250 w 340"/>
                <a:gd name="T97" fmla="*/ 28 h 264"/>
                <a:gd name="T98" fmla="*/ 256 w 340"/>
                <a:gd name="T99" fmla="*/ 3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64">
                  <a:moveTo>
                    <a:pt x="256" y="34"/>
                  </a:moveTo>
                  <a:lnTo>
                    <a:pt x="256" y="34"/>
                  </a:lnTo>
                  <a:lnTo>
                    <a:pt x="262" y="36"/>
                  </a:lnTo>
                  <a:lnTo>
                    <a:pt x="270" y="36"/>
                  </a:lnTo>
                  <a:lnTo>
                    <a:pt x="288" y="34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24" y="30"/>
                  </a:lnTo>
                  <a:lnTo>
                    <a:pt x="330" y="32"/>
                  </a:lnTo>
                  <a:lnTo>
                    <a:pt x="334" y="36"/>
                  </a:lnTo>
                  <a:lnTo>
                    <a:pt x="336" y="42"/>
                  </a:lnTo>
                  <a:lnTo>
                    <a:pt x="338" y="54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38" y="84"/>
                  </a:lnTo>
                  <a:lnTo>
                    <a:pt x="336" y="98"/>
                  </a:lnTo>
                  <a:lnTo>
                    <a:pt x="330" y="126"/>
                  </a:lnTo>
                  <a:lnTo>
                    <a:pt x="320" y="150"/>
                  </a:lnTo>
                  <a:lnTo>
                    <a:pt x="312" y="170"/>
                  </a:lnTo>
                  <a:lnTo>
                    <a:pt x="312" y="170"/>
                  </a:lnTo>
                  <a:lnTo>
                    <a:pt x="302" y="192"/>
                  </a:lnTo>
                  <a:lnTo>
                    <a:pt x="292" y="212"/>
                  </a:lnTo>
                  <a:lnTo>
                    <a:pt x="282" y="228"/>
                  </a:lnTo>
                  <a:lnTo>
                    <a:pt x="272" y="240"/>
                  </a:lnTo>
                  <a:lnTo>
                    <a:pt x="262" y="250"/>
                  </a:lnTo>
                  <a:lnTo>
                    <a:pt x="252" y="258"/>
                  </a:lnTo>
                  <a:lnTo>
                    <a:pt x="244" y="262"/>
                  </a:lnTo>
                  <a:lnTo>
                    <a:pt x="238" y="264"/>
                  </a:lnTo>
                  <a:lnTo>
                    <a:pt x="238" y="264"/>
                  </a:lnTo>
                  <a:lnTo>
                    <a:pt x="230" y="262"/>
                  </a:lnTo>
                  <a:lnTo>
                    <a:pt x="224" y="258"/>
                  </a:lnTo>
                  <a:lnTo>
                    <a:pt x="218" y="250"/>
                  </a:lnTo>
                  <a:lnTo>
                    <a:pt x="212" y="236"/>
                  </a:lnTo>
                  <a:lnTo>
                    <a:pt x="212" y="236"/>
                  </a:lnTo>
                  <a:lnTo>
                    <a:pt x="204" y="220"/>
                  </a:lnTo>
                  <a:lnTo>
                    <a:pt x="198" y="210"/>
                  </a:lnTo>
                  <a:lnTo>
                    <a:pt x="192" y="204"/>
                  </a:lnTo>
                  <a:lnTo>
                    <a:pt x="184" y="202"/>
                  </a:lnTo>
                  <a:lnTo>
                    <a:pt x="178" y="204"/>
                  </a:lnTo>
                  <a:lnTo>
                    <a:pt x="170" y="206"/>
                  </a:lnTo>
                  <a:lnTo>
                    <a:pt x="156" y="220"/>
                  </a:lnTo>
                  <a:lnTo>
                    <a:pt x="140" y="234"/>
                  </a:lnTo>
                  <a:lnTo>
                    <a:pt x="126" y="248"/>
                  </a:lnTo>
                  <a:lnTo>
                    <a:pt x="118" y="254"/>
                  </a:lnTo>
                  <a:lnTo>
                    <a:pt x="110" y="256"/>
                  </a:lnTo>
                  <a:lnTo>
                    <a:pt x="102" y="256"/>
                  </a:lnTo>
                  <a:lnTo>
                    <a:pt x="94" y="254"/>
                  </a:lnTo>
                  <a:lnTo>
                    <a:pt x="94" y="254"/>
                  </a:lnTo>
                  <a:lnTo>
                    <a:pt x="88" y="246"/>
                  </a:lnTo>
                  <a:lnTo>
                    <a:pt x="80" y="238"/>
                  </a:lnTo>
                  <a:lnTo>
                    <a:pt x="72" y="232"/>
                  </a:lnTo>
                  <a:lnTo>
                    <a:pt x="68" y="23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0" y="236"/>
                  </a:lnTo>
                  <a:lnTo>
                    <a:pt x="54" y="238"/>
                  </a:lnTo>
                  <a:lnTo>
                    <a:pt x="38" y="240"/>
                  </a:lnTo>
                  <a:lnTo>
                    <a:pt x="2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8" y="236"/>
                  </a:lnTo>
                  <a:lnTo>
                    <a:pt x="4" y="230"/>
                  </a:lnTo>
                  <a:lnTo>
                    <a:pt x="0" y="222"/>
                  </a:lnTo>
                  <a:lnTo>
                    <a:pt x="0" y="212"/>
                  </a:lnTo>
                  <a:lnTo>
                    <a:pt x="0" y="200"/>
                  </a:lnTo>
                  <a:lnTo>
                    <a:pt x="4" y="186"/>
                  </a:lnTo>
                  <a:lnTo>
                    <a:pt x="10" y="172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42" y="124"/>
                  </a:lnTo>
                  <a:lnTo>
                    <a:pt x="58" y="94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92" y="42"/>
                  </a:lnTo>
                  <a:lnTo>
                    <a:pt x="100" y="36"/>
                  </a:lnTo>
                  <a:lnTo>
                    <a:pt x="106" y="32"/>
                  </a:lnTo>
                  <a:lnTo>
                    <a:pt x="114" y="30"/>
                  </a:lnTo>
                  <a:lnTo>
                    <a:pt x="130" y="26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50" y="24"/>
                  </a:lnTo>
                  <a:lnTo>
                    <a:pt x="154" y="24"/>
                  </a:lnTo>
                  <a:lnTo>
                    <a:pt x="158" y="18"/>
                  </a:lnTo>
                  <a:lnTo>
                    <a:pt x="162" y="12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4" y="2"/>
                  </a:lnTo>
                  <a:lnTo>
                    <a:pt x="178" y="0"/>
                  </a:lnTo>
                  <a:lnTo>
                    <a:pt x="188" y="2"/>
                  </a:lnTo>
                  <a:lnTo>
                    <a:pt x="202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30" y="4"/>
                  </a:lnTo>
                  <a:lnTo>
                    <a:pt x="236" y="6"/>
                  </a:lnTo>
                  <a:lnTo>
                    <a:pt x="240" y="8"/>
                  </a:lnTo>
                  <a:lnTo>
                    <a:pt x="242" y="12"/>
                  </a:lnTo>
                  <a:lnTo>
                    <a:pt x="246" y="22"/>
                  </a:lnTo>
                  <a:lnTo>
                    <a:pt x="250" y="28"/>
                  </a:lnTo>
                  <a:lnTo>
                    <a:pt x="256" y="34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183"/>
            <p:cNvSpPr>
              <a:spLocks/>
            </p:cNvSpPr>
            <p:nvPr/>
          </p:nvSpPr>
          <p:spPr bwMode="auto">
            <a:xfrm>
              <a:off x="3729038" y="6670699"/>
              <a:ext cx="298450" cy="501650"/>
            </a:xfrm>
            <a:custGeom>
              <a:avLst/>
              <a:gdLst>
                <a:gd name="T0" fmla="*/ 98 w 188"/>
                <a:gd name="T1" fmla="*/ 198 h 316"/>
                <a:gd name="T2" fmla="*/ 106 w 188"/>
                <a:gd name="T3" fmla="*/ 198 h 316"/>
                <a:gd name="T4" fmla="*/ 118 w 188"/>
                <a:gd name="T5" fmla="*/ 214 h 316"/>
                <a:gd name="T6" fmla="*/ 124 w 188"/>
                <a:gd name="T7" fmla="*/ 220 h 316"/>
                <a:gd name="T8" fmla="*/ 136 w 188"/>
                <a:gd name="T9" fmla="*/ 230 h 316"/>
                <a:gd name="T10" fmla="*/ 144 w 188"/>
                <a:gd name="T11" fmla="*/ 234 h 316"/>
                <a:gd name="T12" fmla="*/ 146 w 188"/>
                <a:gd name="T13" fmla="*/ 240 h 316"/>
                <a:gd name="T14" fmla="*/ 144 w 188"/>
                <a:gd name="T15" fmla="*/ 248 h 316"/>
                <a:gd name="T16" fmla="*/ 144 w 188"/>
                <a:gd name="T17" fmla="*/ 250 h 316"/>
                <a:gd name="T18" fmla="*/ 148 w 188"/>
                <a:gd name="T19" fmla="*/ 254 h 316"/>
                <a:gd name="T20" fmla="*/ 154 w 188"/>
                <a:gd name="T21" fmla="*/ 254 h 316"/>
                <a:gd name="T22" fmla="*/ 156 w 188"/>
                <a:gd name="T23" fmla="*/ 256 h 316"/>
                <a:gd name="T24" fmla="*/ 164 w 188"/>
                <a:gd name="T25" fmla="*/ 268 h 316"/>
                <a:gd name="T26" fmla="*/ 170 w 188"/>
                <a:gd name="T27" fmla="*/ 274 h 316"/>
                <a:gd name="T28" fmla="*/ 176 w 188"/>
                <a:gd name="T29" fmla="*/ 272 h 316"/>
                <a:gd name="T30" fmla="*/ 176 w 188"/>
                <a:gd name="T31" fmla="*/ 266 h 316"/>
                <a:gd name="T32" fmla="*/ 172 w 188"/>
                <a:gd name="T33" fmla="*/ 244 h 316"/>
                <a:gd name="T34" fmla="*/ 172 w 188"/>
                <a:gd name="T35" fmla="*/ 240 h 316"/>
                <a:gd name="T36" fmla="*/ 180 w 188"/>
                <a:gd name="T37" fmla="*/ 236 h 316"/>
                <a:gd name="T38" fmla="*/ 188 w 188"/>
                <a:gd name="T39" fmla="*/ 232 h 316"/>
                <a:gd name="T40" fmla="*/ 188 w 188"/>
                <a:gd name="T41" fmla="*/ 228 h 316"/>
                <a:gd name="T42" fmla="*/ 186 w 188"/>
                <a:gd name="T43" fmla="*/ 212 h 316"/>
                <a:gd name="T44" fmla="*/ 178 w 188"/>
                <a:gd name="T45" fmla="*/ 194 h 316"/>
                <a:gd name="T46" fmla="*/ 174 w 188"/>
                <a:gd name="T47" fmla="*/ 182 h 316"/>
                <a:gd name="T48" fmla="*/ 176 w 188"/>
                <a:gd name="T49" fmla="*/ 168 h 316"/>
                <a:gd name="T50" fmla="*/ 184 w 188"/>
                <a:gd name="T51" fmla="*/ 132 h 316"/>
                <a:gd name="T52" fmla="*/ 182 w 188"/>
                <a:gd name="T53" fmla="*/ 114 h 316"/>
                <a:gd name="T54" fmla="*/ 174 w 188"/>
                <a:gd name="T55" fmla="*/ 96 h 316"/>
                <a:gd name="T56" fmla="*/ 150 w 188"/>
                <a:gd name="T57" fmla="*/ 54 h 316"/>
                <a:gd name="T58" fmla="*/ 144 w 188"/>
                <a:gd name="T59" fmla="*/ 40 h 316"/>
                <a:gd name="T60" fmla="*/ 122 w 188"/>
                <a:gd name="T61" fmla="*/ 20 h 316"/>
                <a:gd name="T62" fmla="*/ 96 w 188"/>
                <a:gd name="T63" fmla="*/ 6 h 316"/>
                <a:gd name="T64" fmla="*/ 72 w 188"/>
                <a:gd name="T65" fmla="*/ 2 h 316"/>
                <a:gd name="T66" fmla="*/ 60 w 188"/>
                <a:gd name="T67" fmla="*/ 0 h 316"/>
                <a:gd name="T68" fmla="*/ 38 w 188"/>
                <a:gd name="T69" fmla="*/ 6 h 316"/>
                <a:gd name="T70" fmla="*/ 20 w 188"/>
                <a:gd name="T71" fmla="*/ 20 h 316"/>
                <a:gd name="T72" fmla="*/ 8 w 188"/>
                <a:gd name="T73" fmla="*/ 42 h 316"/>
                <a:gd name="T74" fmla="*/ 0 w 188"/>
                <a:gd name="T75" fmla="*/ 70 h 316"/>
                <a:gd name="T76" fmla="*/ 0 w 188"/>
                <a:gd name="T77" fmla="*/ 82 h 316"/>
                <a:gd name="T78" fmla="*/ 12 w 188"/>
                <a:gd name="T79" fmla="*/ 106 h 316"/>
                <a:gd name="T80" fmla="*/ 22 w 188"/>
                <a:gd name="T81" fmla="*/ 128 h 316"/>
                <a:gd name="T82" fmla="*/ 36 w 188"/>
                <a:gd name="T83" fmla="*/ 150 h 316"/>
                <a:gd name="T84" fmla="*/ 50 w 188"/>
                <a:gd name="T85" fmla="*/ 162 h 316"/>
                <a:gd name="T86" fmla="*/ 54 w 188"/>
                <a:gd name="T87" fmla="*/ 164 h 316"/>
                <a:gd name="T88" fmla="*/ 60 w 188"/>
                <a:gd name="T89" fmla="*/ 168 h 316"/>
                <a:gd name="T90" fmla="*/ 60 w 188"/>
                <a:gd name="T91" fmla="*/ 194 h 316"/>
                <a:gd name="T92" fmla="*/ 60 w 188"/>
                <a:gd name="T93" fmla="*/ 196 h 316"/>
                <a:gd name="T94" fmla="*/ 54 w 188"/>
                <a:gd name="T95" fmla="*/ 202 h 316"/>
                <a:gd name="T96" fmla="*/ 46 w 188"/>
                <a:gd name="T97" fmla="*/ 214 h 316"/>
                <a:gd name="T98" fmla="*/ 46 w 188"/>
                <a:gd name="T99" fmla="*/ 222 h 316"/>
                <a:gd name="T100" fmla="*/ 36 w 188"/>
                <a:gd name="T101" fmla="*/ 268 h 316"/>
                <a:gd name="T102" fmla="*/ 24 w 188"/>
                <a:gd name="T103" fmla="*/ 316 h 316"/>
                <a:gd name="T104" fmla="*/ 24 w 188"/>
                <a:gd name="T105" fmla="*/ 316 h 316"/>
                <a:gd name="T106" fmla="*/ 28 w 188"/>
                <a:gd name="T107" fmla="*/ 308 h 316"/>
                <a:gd name="T108" fmla="*/ 62 w 188"/>
                <a:gd name="T109" fmla="*/ 254 h 316"/>
                <a:gd name="T110" fmla="*/ 98 w 188"/>
                <a:gd name="T111" fmla="*/ 19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" h="316">
                  <a:moveTo>
                    <a:pt x="98" y="198"/>
                  </a:moveTo>
                  <a:lnTo>
                    <a:pt x="98" y="198"/>
                  </a:lnTo>
                  <a:lnTo>
                    <a:pt x="100" y="196"/>
                  </a:lnTo>
                  <a:lnTo>
                    <a:pt x="106" y="198"/>
                  </a:lnTo>
                  <a:lnTo>
                    <a:pt x="112" y="202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24" y="220"/>
                  </a:lnTo>
                  <a:lnTo>
                    <a:pt x="130" y="226"/>
                  </a:lnTo>
                  <a:lnTo>
                    <a:pt x="136" y="230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46" y="236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4" y="248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8" y="254"/>
                  </a:lnTo>
                  <a:lnTo>
                    <a:pt x="152" y="254"/>
                  </a:lnTo>
                  <a:lnTo>
                    <a:pt x="154" y="254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60" y="264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2" y="274"/>
                  </a:lnTo>
                  <a:lnTo>
                    <a:pt x="176" y="272"/>
                  </a:lnTo>
                  <a:lnTo>
                    <a:pt x="176" y="270"/>
                  </a:lnTo>
                  <a:lnTo>
                    <a:pt x="176" y="266"/>
                  </a:lnTo>
                  <a:lnTo>
                    <a:pt x="176" y="266"/>
                  </a:lnTo>
                  <a:lnTo>
                    <a:pt x="172" y="244"/>
                  </a:lnTo>
                  <a:lnTo>
                    <a:pt x="172" y="244"/>
                  </a:lnTo>
                  <a:lnTo>
                    <a:pt x="172" y="240"/>
                  </a:lnTo>
                  <a:lnTo>
                    <a:pt x="174" y="238"/>
                  </a:lnTo>
                  <a:lnTo>
                    <a:pt x="180" y="236"/>
                  </a:lnTo>
                  <a:lnTo>
                    <a:pt x="186" y="234"/>
                  </a:lnTo>
                  <a:lnTo>
                    <a:pt x="188" y="232"/>
                  </a:lnTo>
                  <a:lnTo>
                    <a:pt x="188" y="228"/>
                  </a:lnTo>
                  <a:lnTo>
                    <a:pt x="188" y="228"/>
                  </a:lnTo>
                  <a:lnTo>
                    <a:pt x="188" y="222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178" y="194"/>
                  </a:lnTo>
                  <a:lnTo>
                    <a:pt x="176" y="188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6" y="168"/>
                  </a:lnTo>
                  <a:lnTo>
                    <a:pt x="182" y="150"/>
                  </a:lnTo>
                  <a:lnTo>
                    <a:pt x="184" y="132"/>
                  </a:lnTo>
                  <a:lnTo>
                    <a:pt x="184" y="124"/>
                  </a:lnTo>
                  <a:lnTo>
                    <a:pt x="182" y="114"/>
                  </a:lnTo>
                  <a:lnTo>
                    <a:pt x="182" y="114"/>
                  </a:lnTo>
                  <a:lnTo>
                    <a:pt x="174" y="96"/>
                  </a:lnTo>
                  <a:lnTo>
                    <a:pt x="164" y="82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44" y="40"/>
                  </a:lnTo>
                  <a:lnTo>
                    <a:pt x="134" y="28"/>
                  </a:lnTo>
                  <a:lnTo>
                    <a:pt x="122" y="20"/>
                  </a:lnTo>
                  <a:lnTo>
                    <a:pt x="110" y="12"/>
                  </a:lnTo>
                  <a:lnTo>
                    <a:pt x="96" y="6"/>
                  </a:lnTo>
                  <a:lnTo>
                    <a:pt x="84" y="4"/>
                  </a:lnTo>
                  <a:lnTo>
                    <a:pt x="72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0" y="2"/>
                  </a:lnTo>
                  <a:lnTo>
                    <a:pt x="38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4" y="30"/>
                  </a:lnTo>
                  <a:lnTo>
                    <a:pt x="8" y="42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4" y="92"/>
                  </a:lnTo>
                  <a:lnTo>
                    <a:pt x="12" y="106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8" y="140"/>
                  </a:lnTo>
                  <a:lnTo>
                    <a:pt x="36" y="150"/>
                  </a:lnTo>
                  <a:lnTo>
                    <a:pt x="44" y="160"/>
                  </a:lnTo>
                  <a:lnTo>
                    <a:pt x="50" y="162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8" y="166"/>
                  </a:lnTo>
                  <a:lnTo>
                    <a:pt x="60" y="168"/>
                  </a:lnTo>
                  <a:lnTo>
                    <a:pt x="62" y="176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60" y="196"/>
                  </a:lnTo>
                  <a:lnTo>
                    <a:pt x="58" y="198"/>
                  </a:lnTo>
                  <a:lnTo>
                    <a:pt x="54" y="202"/>
                  </a:lnTo>
                  <a:lnTo>
                    <a:pt x="48" y="208"/>
                  </a:lnTo>
                  <a:lnTo>
                    <a:pt x="46" y="214"/>
                  </a:lnTo>
                  <a:lnTo>
                    <a:pt x="46" y="222"/>
                  </a:lnTo>
                  <a:lnTo>
                    <a:pt x="46" y="222"/>
                  </a:lnTo>
                  <a:lnTo>
                    <a:pt x="42" y="242"/>
                  </a:lnTo>
                  <a:lnTo>
                    <a:pt x="36" y="268"/>
                  </a:lnTo>
                  <a:lnTo>
                    <a:pt x="28" y="29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8" y="308"/>
                  </a:lnTo>
                  <a:lnTo>
                    <a:pt x="38" y="292"/>
                  </a:lnTo>
                  <a:lnTo>
                    <a:pt x="62" y="254"/>
                  </a:lnTo>
                  <a:lnTo>
                    <a:pt x="86" y="218"/>
                  </a:lnTo>
                  <a:lnTo>
                    <a:pt x="98" y="198"/>
                  </a:lnTo>
                  <a:lnTo>
                    <a:pt x="98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184"/>
            <p:cNvSpPr>
              <a:spLocks noEditPoints="1"/>
            </p:cNvSpPr>
            <p:nvPr/>
          </p:nvSpPr>
          <p:spPr bwMode="auto">
            <a:xfrm>
              <a:off x="3557588" y="7219974"/>
              <a:ext cx="327025" cy="171450"/>
            </a:xfrm>
            <a:custGeom>
              <a:avLst/>
              <a:gdLst>
                <a:gd name="T0" fmla="*/ 204 w 206"/>
                <a:gd name="T1" fmla="*/ 104 h 108"/>
                <a:gd name="T2" fmla="*/ 194 w 206"/>
                <a:gd name="T3" fmla="*/ 86 h 108"/>
                <a:gd name="T4" fmla="*/ 182 w 206"/>
                <a:gd name="T5" fmla="*/ 58 h 108"/>
                <a:gd name="T6" fmla="*/ 180 w 206"/>
                <a:gd name="T7" fmla="*/ 48 h 108"/>
                <a:gd name="T8" fmla="*/ 182 w 206"/>
                <a:gd name="T9" fmla="*/ 42 h 108"/>
                <a:gd name="T10" fmla="*/ 194 w 206"/>
                <a:gd name="T11" fmla="*/ 34 h 108"/>
                <a:gd name="T12" fmla="*/ 198 w 206"/>
                <a:gd name="T13" fmla="*/ 26 h 108"/>
                <a:gd name="T14" fmla="*/ 192 w 206"/>
                <a:gd name="T15" fmla="*/ 22 h 108"/>
                <a:gd name="T16" fmla="*/ 168 w 206"/>
                <a:gd name="T17" fmla="*/ 16 h 108"/>
                <a:gd name="T18" fmla="*/ 146 w 206"/>
                <a:gd name="T19" fmla="*/ 14 h 108"/>
                <a:gd name="T20" fmla="*/ 120 w 206"/>
                <a:gd name="T21" fmla="*/ 18 h 108"/>
                <a:gd name="T22" fmla="*/ 96 w 206"/>
                <a:gd name="T23" fmla="*/ 20 h 108"/>
                <a:gd name="T24" fmla="*/ 84 w 206"/>
                <a:gd name="T25" fmla="*/ 14 h 108"/>
                <a:gd name="T26" fmla="*/ 68 w 206"/>
                <a:gd name="T27" fmla="*/ 2 h 108"/>
                <a:gd name="T28" fmla="*/ 60 w 206"/>
                <a:gd name="T29" fmla="*/ 2 h 108"/>
                <a:gd name="T30" fmla="*/ 50 w 206"/>
                <a:gd name="T31" fmla="*/ 2 h 108"/>
                <a:gd name="T32" fmla="*/ 40 w 206"/>
                <a:gd name="T33" fmla="*/ 2 h 108"/>
                <a:gd name="T34" fmla="*/ 34 w 206"/>
                <a:gd name="T35" fmla="*/ 10 h 108"/>
                <a:gd name="T36" fmla="*/ 28 w 206"/>
                <a:gd name="T37" fmla="*/ 16 h 108"/>
                <a:gd name="T38" fmla="*/ 26 w 206"/>
                <a:gd name="T39" fmla="*/ 16 h 108"/>
                <a:gd name="T40" fmla="*/ 20 w 206"/>
                <a:gd name="T41" fmla="*/ 20 h 108"/>
                <a:gd name="T42" fmla="*/ 18 w 206"/>
                <a:gd name="T43" fmla="*/ 24 h 108"/>
                <a:gd name="T44" fmla="*/ 10 w 206"/>
                <a:gd name="T45" fmla="*/ 46 h 108"/>
                <a:gd name="T46" fmla="*/ 6 w 206"/>
                <a:gd name="T47" fmla="*/ 56 h 108"/>
                <a:gd name="T48" fmla="*/ 0 w 206"/>
                <a:gd name="T49" fmla="*/ 68 h 108"/>
                <a:gd name="T50" fmla="*/ 6 w 206"/>
                <a:gd name="T51" fmla="*/ 78 h 108"/>
                <a:gd name="T52" fmla="*/ 32 w 206"/>
                <a:gd name="T53" fmla="*/ 82 h 108"/>
                <a:gd name="T54" fmla="*/ 48 w 206"/>
                <a:gd name="T55" fmla="*/ 82 h 108"/>
                <a:gd name="T56" fmla="*/ 76 w 206"/>
                <a:gd name="T57" fmla="*/ 78 h 108"/>
                <a:gd name="T58" fmla="*/ 80 w 206"/>
                <a:gd name="T59" fmla="*/ 80 h 108"/>
                <a:gd name="T60" fmla="*/ 80 w 206"/>
                <a:gd name="T61" fmla="*/ 86 h 108"/>
                <a:gd name="T62" fmla="*/ 84 w 206"/>
                <a:gd name="T63" fmla="*/ 92 h 108"/>
                <a:gd name="T64" fmla="*/ 90 w 206"/>
                <a:gd name="T65" fmla="*/ 96 h 108"/>
                <a:gd name="T66" fmla="*/ 142 w 206"/>
                <a:gd name="T67" fmla="*/ 106 h 108"/>
                <a:gd name="T68" fmla="*/ 192 w 206"/>
                <a:gd name="T69" fmla="*/ 108 h 108"/>
                <a:gd name="T70" fmla="*/ 206 w 206"/>
                <a:gd name="T71" fmla="*/ 106 h 108"/>
                <a:gd name="T72" fmla="*/ 204 w 206"/>
                <a:gd name="T73" fmla="*/ 104 h 108"/>
                <a:gd name="T74" fmla="*/ 50 w 206"/>
                <a:gd name="T75" fmla="*/ 18 h 108"/>
                <a:gd name="T76" fmla="*/ 40 w 206"/>
                <a:gd name="T77" fmla="*/ 16 h 108"/>
                <a:gd name="T78" fmla="*/ 44 w 206"/>
                <a:gd name="T79" fmla="*/ 14 h 108"/>
                <a:gd name="T80" fmla="*/ 50 w 206"/>
                <a:gd name="T81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108">
                  <a:moveTo>
                    <a:pt x="204" y="104"/>
                  </a:moveTo>
                  <a:lnTo>
                    <a:pt x="204" y="104"/>
                  </a:lnTo>
                  <a:lnTo>
                    <a:pt x="200" y="98"/>
                  </a:lnTo>
                  <a:lnTo>
                    <a:pt x="194" y="86"/>
                  </a:lnTo>
                  <a:lnTo>
                    <a:pt x="188" y="72"/>
                  </a:lnTo>
                  <a:lnTo>
                    <a:pt x="182" y="58"/>
                  </a:lnTo>
                  <a:lnTo>
                    <a:pt x="182" y="58"/>
                  </a:lnTo>
                  <a:lnTo>
                    <a:pt x="180" y="48"/>
                  </a:lnTo>
                  <a:lnTo>
                    <a:pt x="180" y="44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94" y="34"/>
                  </a:lnTo>
                  <a:lnTo>
                    <a:pt x="196" y="30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2" y="22"/>
                  </a:lnTo>
                  <a:lnTo>
                    <a:pt x="184" y="20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46" y="14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1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34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16" y="80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48" y="82"/>
                  </a:lnTo>
                  <a:lnTo>
                    <a:pt x="64" y="78"/>
                  </a:lnTo>
                  <a:lnTo>
                    <a:pt x="76" y="78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6"/>
                  </a:lnTo>
                  <a:lnTo>
                    <a:pt x="104" y="98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92" y="108"/>
                  </a:lnTo>
                  <a:lnTo>
                    <a:pt x="204" y="108"/>
                  </a:lnTo>
                  <a:lnTo>
                    <a:pt x="206" y="106"/>
                  </a:lnTo>
                  <a:lnTo>
                    <a:pt x="204" y="104"/>
                  </a:lnTo>
                  <a:lnTo>
                    <a:pt x="204" y="104"/>
                  </a:lnTo>
                  <a:close/>
                  <a:moveTo>
                    <a:pt x="50" y="16"/>
                  </a:moveTo>
                  <a:lnTo>
                    <a:pt x="50" y="18"/>
                  </a:lnTo>
                  <a:lnTo>
                    <a:pt x="50" y="1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50" y="16"/>
                  </a:lnTo>
                  <a:lnTo>
                    <a:pt x="5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36" name="Rounded Rectangle 35"/>
          <p:cNvSpPr/>
          <p:nvPr/>
        </p:nvSpPr>
        <p:spPr bwMode="auto">
          <a:xfrm>
            <a:off x="130849" y="4483871"/>
            <a:ext cx="2612690" cy="111094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/>
            <a:r>
              <a:rPr lang="en-GB" sz="1400" b="1" dirty="0">
                <a:latin typeface="Calibri Light" panose="020F0302020204030204" pitchFamily="34" charset="0"/>
              </a:rPr>
              <a:t>5</a:t>
            </a:r>
            <a:r>
              <a:rPr lang="en-GB" sz="1400" b="1" dirty="0" smtClean="0">
                <a:latin typeface="Calibri Light" panose="020F0302020204030204" pitchFamily="34" charset="0"/>
              </a:rPr>
              <a:t>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effectLst/>
                <a:latin typeface="Calibri Light" panose="020F0302020204030204" pitchFamily="34" charset="0"/>
              </a:rPr>
              <a:t>– </a:t>
            </a:r>
            <a:r>
              <a:rPr lang="en-GB" sz="1400" b="1" dirty="0" smtClean="0">
                <a:latin typeface="Calibri Light" panose="020F0302020204030204" pitchFamily="34" charset="0"/>
              </a:rPr>
              <a:t>Tagging, S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effectLst/>
                <a:latin typeface="Calibri Light" panose="020F0302020204030204" pitchFamily="34" charset="0"/>
              </a:rPr>
              <a:t>tatistics and</a:t>
            </a:r>
            <a:r>
              <a:rPr kumimoji="0" lang="en-GB" sz="1400" b="1" i="0" u="none" strike="noStrike" cap="none" normalizeH="0" dirty="0" smtClean="0">
                <a:ln>
                  <a:noFill/>
                </a:ln>
                <a:effectLst/>
                <a:latin typeface="Calibri Light" panose="020F0302020204030204" pitchFamily="34" charset="0"/>
              </a:rPr>
              <a:t> </a:t>
            </a:r>
            <a:r>
              <a:rPr kumimoji="0" lang="en-GB" sz="1400" b="1" i="0" u="none" strike="noStrike" cap="none" normalizeH="0" baseline="0" dirty="0" smtClean="0">
                <a:ln>
                  <a:noFill/>
                </a:ln>
                <a:effectLst/>
                <a:latin typeface="Calibri Light" panose="020F0302020204030204" pitchFamily="34" charset="0"/>
              </a:rPr>
              <a:t>reporting</a:t>
            </a:r>
            <a:endParaRPr kumimoji="0" lang="en-GB" sz="1400" b="1" i="0" u="none" strike="noStrike" cap="none" normalizeH="0" dirty="0" smtClean="0">
              <a:ln>
                <a:noFill/>
              </a:ln>
              <a:effectLst/>
              <a:latin typeface="Calibri Light" panose="020F0302020204030204" pitchFamily="34" charset="0"/>
            </a:endParaRPr>
          </a:p>
          <a:p>
            <a:pPr marL="3175"/>
            <a:r>
              <a:rPr lang="fr-BE" sz="1100" dirty="0" smtClean="0">
                <a:latin typeface="Calibri Light" panose="020F0302020204030204" pitchFamily="34" charset="0"/>
              </a:rPr>
              <a:t>New </a:t>
            </a:r>
            <a:r>
              <a:rPr lang="fr-BE" sz="1100" dirty="0">
                <a:latin typeface="Calibri Light" panose="020F0302020204030204" pitchFamily="34" charset="0"/>
              </a:rPr>
              <a:t>data collection process for reporting,  statistics &amp; exchange of best practices (ex: sector + free tagging</a:t>
            </a:r>
            <a:r>
              <a:rPr lang="fr-BE" sz="1100" dirty="0" smtClean="0">
                <a:latin typeface="Calibri Light" panose="020F0302020204030204" pitchFamily="34" charset="0"/>
              </a:rPr>
              <a:t>)</a:t>
            </a:r>
            <a:endParaRPr lang="en-GB" sz="1100" dirty="0">
              <a:latin typeface="Calibri Light" panose="020F0302020204030204" pitchFamily="34" charset="0"/>
            </a:endParaRPr>
          </a:p>
        </p:txBody>
      </p:sp>
      <p:cxnSp>
        <p:nvCxnSpPr>
          <p:cNvPr id="38" name="Straight Connector 37"/>
          <p:cNvCxnSpPr>
            <a:endCxn id="18" idx="0"/>
          </p:cNvCxnSpPr>
          <p:nvPr/>
        </p:nvCxnSpPr>
        <p:spPr bwMode="auto">
          <a:xfrm flipH="1">
            <a:off x="4244000" y="4919407"/>
            <a:ext cx="39515" cy="525817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Teardrop 38"/>
          <p:cNvSpPr/>
          <p:nvPr/>
        </p:nvSpPr>
        <p:spPr bwMode="ltGray">
          <a:xfrm rot="10401758">
            <a:off x="4911198" y="910186"/>
            <a:ext cx="2141045" cy="1399029"/>
          </a:xfrm>
          <a:prstGeom prst="teardrop">
            <a:avLst>
              <a:gd name="adj" fmla="val 123645"/>
            </a:avLst>
          </a:prstGeom>
          <a:solidFill>
            <a:srgbClr val="CCECFF"/>
          </a:solidFill>
          <a:ln w="3175" cap="flat" cmpd="sng" algn="ctr">
            <a:noFill/>
            <a:prstDash val="sysDash"/>
          </a:ln>
          <a:effectLst/>
        </p:spPr>
        <p:txBody>
          <a:bodyPr rtlCol="0" anchor="ctr">
            <a:scene3d>
              <a:camera prst="orthographicFront">
                <a:rot lat="12600000" lon="11400000" rev="10200000"/>
              </a:camera>
              <a:lightRig rig="threePt" dir="t"/>
            </a:scene3d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200" kern="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67544" y="791138"/>
            <a:ext cx="32132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n-GB" sz="1200" b="1" kern="0" dirty="0" smtClean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  <a:t>       </a:t>
            </a:r>
            <a:r>
              <a:rPr kumimoji="0" lang="en-GB" sz="12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Strategic Objectives</a:t>
            </a:r>
            <a:endParaRPr kumimoji="0" lang="en-GB" sz="1200" b="0" u="none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1200" kern="0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Increasing </a:t>
            </a:r>
            <a:r>
              <a:rPr lang="fr-BE" sz="1200" kern="0" dirty="0">
                <a:solidFill>
                  <a:srgbClr val="002060"/>
                </a:solidFill>
                <a:latin typeface="Calibri Light" panose="020F0302020204030204" pitchFamily="34" charset="0"/>
              </a:rPr>
              <a:t>productivity (efficiency, processes)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Improving quality (data/operations)</a:t>
            </a:r>
          </a:p>
          <a:p>
            <a:pPr marL="285750" indent="-285750" algn="l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r-BE" sz="1200" kern="0" dirty="0">
                <a:solidFill>
                  <a:srgbClr val="002060"/>
                </a:solidFill>
                <a:latin typeface="Calibri Light" panose="020F0302020204030204" pitchFamily="34" charset="0"/>
              </a:rPr>
              <a:t>Improving user-friendliness</a:t>
            </a:r>
          </a:p>
          <a:p>
            <a:pPr marL="285750" marR="0" lvl="0" indent="-28575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B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Shifting to an operational approach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02105" y="1121630"/>
            <a:ext cx="20995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0" dirty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  <a:t> </a:t>
            </a:r>
            <a:r>
              <a:rPr lang="en-GB" sz="1200" b="1" kern="0" dirty="0" smtClean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  <a:t>       	</a:t>
            </a:r>
            <a:r>
              <a:rPr kumimoji="0" lang="en-GB" sz="1200" b="1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Vision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rgbClr val="002060"/>
                </a:solidFill>
                <a:latin typeface="Calibri Light" panose="020F0302020204030204" pitchFamily="34" charset="0"/>
              </a:rPr>
              <a:t>Users will manage  Actions &amp; </a:t>
            </a:r>
            <a:r>
              <a:rPr lang="en-GB" sz="1200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Level-1 </a:t>
            </a:r>
            <a:r>
              <a:rPr lang="en-GB" sz="1200" dirty="0">
                <a:solidFill>
                  <a:srgbClr val="002060"/>
                </a:solidFill>
                <a:latin typeface="Calibri Light" panose="020F0302020204030204" pitchFamily="34" charset="0"/>
              </a:rPr>
              <a:t>commitments and their related </a:t>
            </a:r>
            <a:r>
              <a:rPr lang="en-GB" sz="1200" dirty="0" smtClean="0">
                <a:solidFill>
                  <a:srgbClr val="002060"/>
                </a:solidFill>
                <a:latin typeface="Calibri Light" panose="020F0302020204030204" pitchFamily="34" charset="0"/>
              </a:rPr>
              <a:t>Portfolio</a:t>
            </a:r>
            <a:endParaRPr lang="en-GB" sz="1200" dirty="0">
              <a:solidFill>
                <a:srgbClr val="002060"/>
              </a:solidFill>
              <a:latin typeface="Calibri Light" panose="020F0302020204030204" pitchFamily="34" charset="0"/>
            </a:endParaRPr>
          </a:p>
        </p:txBody>
      </p:sp>
      <p:sp>
        <p:nvSpPr>
          <p:cNvPr id="40" name="Slide Number Placeholder 1"/>
          <p:cNvSpPr txBox="1">
            <a:spLocks/>
          </p:cNvSpPr>
          <p:nvPr/>
        </p:nvSpPr>
        <p:spPr bwMode="auto">
          <a:xfrm>
            <a:off x="4427984" y="6597352"/>
            <a:ext cx="26139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26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noProof="0" dirty="0" smtClean="0"/>
              <a:t>Key achievements/events since </a:t>
            </a:r>
            <a:r>
              <a:rPr lang="en-GB" sz="2400" dirty="0" err="1"/>
              <a:t>M</a:t>
            </a:r>
            <a:r>
              <a:rPr lang="en-GB" sz="2400" noProof="0" dirty="0" smtClean="0"/>
              <a:t>ay 2016</a:t>
            </a:r>
            <a:endParaRPr lang="en-GB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96" y="2204864"/>
            <a:ext cx="8712968" cy="4032448"/>
          </a:xfrm>
          <a:solidFill>
            <a:schemeClr val="bg1"/>
          </a:solidFill>
        </p:spPr>
        <p:txBody>
          <a:bodyPr/>
          <a:lstStyle/>
          <a:p>
            <a:pPr>
              <a:buClrTx/>
              <a:buFont typeface="Wingdings" pitchFamily="2" charset="2"/>
              <a:buChar char="ü"/>
            </a:pPr>
            <a:r>
              <a:rPr lang="fr-BE" b="1" dirty="0" smtClean="0">
                <a:latin typeface="Georgia" panose="02040502050405020303" pitchFamily="18" charset="0"/>
              </a:rPr>
              <a:t>Project 1</a:t>
            </a:r>
            <a:endParaRPr lang="en-GB" b="1" dirty="0" smtClean="0">
              <a:latin typeface="Georgia" panose="02040502050405020303" pitchFamily="18" charset="0"/>
            </a:endParaRPr>
          </a:p>
          <a:p>
            <a:pPr lvl="1">
              <a:buClrTx/>
              <a:buFont typeface="Wingdings" pitchFamily="2" charset="2"/>
              <a:buChar char="ü"/>
            </a:pPr>
            <a:r>
              <a:rPr lang="fr-BE" b="0" dirty="0" err="1" smtClean="0">
                <a:latin typeface="Georgia" panose="02040502050405020303" pitchFamily="18" charset="0"/>
              </a:rPr>
              <a:t>Approval</a:t>
            </a:r>
            <a:r>
              <a:rPr lang="fr-BE" b="0" dirty="0" smtClean="0">
                <a:latin typeface="Georgia" panose="02040502050405020303" pitchFamily="18" charset="0"/>
              </a:rPr>
              <a:t> of </a:t>
            </a:r>
            <a:r>
              <a:rPr lang="fr-BE" b="0" dirty="0" err="1" smtClean="0">
                <a:latin typeface="Georgia" panose="02040502050405020303" pitchFamily="18" charset="0"/>
              </a:rPr>
              <a:t>project</a:t>
            </a:r>
            <a:r>
              <a:rPr lang="fr-BE" b="0" dirty="0" smtClean="0">
                <a:latin typeface="Georgia" panose="02040502050405020303" pitchFamily="18" charset="0"/>
              </a:rPr>
              <a:t> charter, </a:t>
            </a:r>
            <a:r>
              <a:rPr lang="fr-BE" b="0" dirty="0" err="1" smtClean="0">
                <a:latin typeface="Georgia" panose="02040502050405020303" pitchFamily="18" charset="0"/>
              </a:rPr>
              <a:t>moving</a:t>
            </a:r>
            <a:r>
              <a:rPr lang="fr-BE" b="0" dirty="0" smtClean="0">
                <a:latin typeface="Georgia" panose="02040502050405020303" pitchFamily="18" charset="0"/>
              </a:rPr>
              <a:t> on </a:t>
            </a:r>
            <a:r>
              <a:rPr lang="fr-BE" b="0" dirty="0" err="1" smtClean="0">
                <a:latin typeface="Georgia" panose="02040502050405020303" pitchFamily="18" charset="0"/>
              </a:rPr>
              <a:t>detailed</a:t>
            </a:r>
            <a:r>
              <a:rPr lang="fr-BE" b="0" dirty="0" smtClean="0">
                <a:latin typeface="Georgia" panose="02040502050405020303" pitchFamily="18" charset="0"/>
              </a:rPr>
              <a:t> </a:t>
            </a:r>
            <a:r>
              <a:rPr lang="fr-BE" b="0" dirty="0" err="1" smtClean="0">
                <a:latin typeface="Georgia" panose="02040502050405020303" pitchFamily="18" charset="0"/>
              </a:rPr>
              <a:t>specifications</a:t>
            </a:r>
            <a:endParaRPr lang="fr-BE" b="0" dirty="0" smtClean="0">
              <a:latin typeface="Georgia" panose="02040502050405020303" pitchFamily="18" charset="0"/>
            </a:endParaRPr>
          </a:p>
          <a:p>
            <a:pPr lvl="1">
              <a:buClrTx/>
              <a:buFont typeface="Wingdings" pitchFamily="2" charset="2"/>
              <a:buChar char="ü"/>
            </a:pPr>
            <a:r>
              <a:rPr lang="fr-BE" b="0" dirty="0" smtClean="0">
                <a:latin typeface="Georgia" panose="02040502050405020303" pitchFamily="18" charset="0"/>
              </a:rPr>
              <a:t>User </a:t>
            </a:r>
            <a:r>
              <a:rPr lang="fr-BE" b="0" dirty="0" err="1" smtClean="0">
                <a:latin typeface="Georgia" panose="02040502050405020303" pitchFamily="18" charset="0"/>
              </a:rPr>
              <a:t>experience</a:t>
            </a:r>
            <a:r>
              <a:rPr lang="fr-BE" b="0" dirty="0" smtClean="0">
                <a:latin typeface="Georgia" panose="02040502050405020303" pitchFamily="18" charset="0"/>
              </a:rPr>
              <a:t> (</a:t>
            </a:r>
            <a:r>
              <a:rPr lang="fr-BE" b="0" dirty="0" err="1" smtClean="0">
                <a:latin typeface="Georgia" panose="02040502050405020303" pitchFamily="18" charset="0"/>
              </a:rPr>
              <a:t>mock</a:t>
            </a:r>
            <a:r>
              <a:rPr lang="fr-BE" b="0" dirty="0" smtClean="0">
                <a:latin typeface="Georgia" panose="02040502050405020303" pitchFamily="18" charset="0"/>
              </a:rPr>
              <a:t> up)</a:t>
            </a:r>
            <a:endParaRPr lang="en-GB" b="0" dirty="0">
              <a:latin typeface="Georgia" panose="02040502050405020303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fr-BE" b="1" dirty="0">
                <a:latin typeface="Georgia" panose="02040502050405020303" pitchFamily="18" charset="0"/>
              </a:rPr>
              <a:t>Project </a:t>
            </a:r>
            <a:r>
              <a:rPr lang="fr-BE" b="1" dirty="0" smtClean="0">
                <a:latin typeface="Georgia" panose="02040502050405020303" pitchFamily="18" charset="0"/>
              </a:rPr>
              <a:t>2A</a:t>
            </a:r>
            <a:endParaRPr lang="en-GB" b="1" dirty="0">
              <a:latin typeface="Georgia" panose="02040502050405020303" pitchFamily="18" charset="0"/>
            </a:endParaRPr>
          </a:p>
          <a:p>
            <a:pPr lvl="1">
              <a:buClrTx/>
              <a:buFont typeface="Wingdings" pitchFamily="2" charset="2"/>
              <a:buChar char="ü"/>
            </a:pPr>
            <a:r>
              <a:rPr lang="fr-BE" b="0" dirty="0" smtClean="0">
                <a:latin typeface="Georgia" panose="02040502050405020303" pitchFamily="18" charset="0"/>
              </a:rPr>
              <a:t>clarification relation </a:t>
            </a:r>
            <a:r>
              <a:rPr lang="fr-BE" b="0" dirty="0" err="1" smtClean="0">
                <a:latin typeface="Georgia" panose="02040502050405020303" pitchFamily="18" charset="0"/>
              </a:rPr>
              <a:t>with</a:t>
            </a:r>
            <a:r>
              <a:rPr lang="fr-BE" b="0" dirty="0" smtClean="0">
                <a:latin typeface="Georgia" panose="02040502050405020303" pitchFamily="18" charset="0"/>
              </a:rPr>
              <a:t> ABAC (</a:t>
            </a:r>
            <a:r>
              <a:rPr lang="fr-BE" b="0" dirty="0" err="1" smtClean="0">
                <a:latin typeface="Georgia" panose="02040502050405020303" pitchFamily="18" charset="0"/>
              </a:rPr>
              <a:t>JaGate</a:t>
            </a:r>
            <a:r>
              <a:rPr lang="fr-BE" b="0" dirty="0" smtClean="0">
                <a:latin typeface="Georgia" panose="02040502050405020303" pitchFamily="18" charset="0"/>
              </a:rPr>
              <a:t>)</a:t>
            </a:r>
            <a:endParaRPr lang="fr-BE" b="0" dirty="0">
              <a:latin typeface="Georgia" panose="02040502050405020303" pitchFamily="18" charset="0"/>
            </a:endParaRPr>
          </a:p>
          <a:p>
            <a:pPr lvl="1">
              <a:buClrTx/>
              <a:buFont typeface="Wingdings" pitchFamily="2" charset="2"/>
              <a:buChar char="ü"/>
            </a:pPr>
            <a:r>
              <a:rPr lang="fr-BE" b="0" dirty="0" smtClean="0">
                <a:latin typeface="Georgia" panose="02040502050405020303" pitchFamily="18" charset="0"/>
              </a:rPr>
              <a:t>Project charter </a:t>
            </a:r>
            <a:r>
              <a:rPr lang="fr-BE" b="0" dirty="0" err="1" smtClean="0">
                <a:latin typeface="Georgia" panose="02040502050405020303" pitchFamily="18" charset="0"/>
              </a:rPr>
              <a:t>with</a:t>
            </a:r>
            <a:r>
              <a:rPr lang="fr-BE" b="0" dirty="0" smtClean="0">
                <a:latin typeface="Georgia" panose="02040502050405020303" pitchFamily="18" charset="0"/>
              </a:rPr>
              <a:t> a </a:t>
            </a:r>
            <a:r>
              <a:rPr lang="fr-BE" b="0" dirty="0" err="1" smtClean="0">
                <a:latin typeface="Georgia" panose="02040502050405020303" pitchFamily="18" charset="0"/>
              </a:rPr>
              <a:t>clear</a:t>
            </a:r>
            <a:r>
              <a:rPr lang="fr-BE" b="0" dirty="0" smtClean="0">
                <a:latin typeface="Georgia" panose="02040502050405020303" pitchFamily="18" charset="0"/>
              </a:rPr>
              <a:t> scope</a:t>
            </a:r>
            <a:endParaRPr lang="en-GB" b="0" dirty="0">
              <a:latin typeface="Georgia" panose="02040502050405020303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fr-BE" b="1" dirty="0">
                <a:latin typeface="Georgia" panose="02040502050405020303" pitchFamily="18" charset="0"/>
              </a:rPr>
              <a:t>Project </a:t>
            </a:r>
            <a:r>
              <a:rPr lang="fr-BE" b="1" dirty="0" smtClean="0">
                <a:latin typeface="Georgia" panose="02040502050405020303" pitchFamily="18" charset="0"/>
              </a:rPr>
              <a:t>2B</a:t>
            </a:r>
            <a:endParaRPr lang="en-GB" b="1" dirty="0">
              <a:latin typeface="Georgia" panose="02040502050405020303" pitchFamily="18" charset="0"/>
            </a:endParaRPr>
          </a:p>
          <a:p>
            <a:pPr lvl="1">
              <a:buClrTx/>
              <a:buFont typeface="Wingdings" pitchFamily="2" charset="2"/>
              <a:buChar char="ü"/>
            </a:pPr>
            <a:r>
              <a:rPr lang="fr-BE" b="0" dirty="0" smtClean="0">
                <a:latin typeface="Georgia" panose="02040502050405020303" pitchFamily="18" charset="0"/>
              </a:rPr>
              <a:t>Green light and support </a:t>
            </a:r>
            <a:r>
              <a:rPr lang="fr-BE" b="0" dirty="0" err="1" smtClean="0">
                <a:latin typeface="Georgia" panose="02040502050405020303" pitchFamily="18" charset="0"/>
              </a:rPr>
              <a:t>from</a:t>
            </a:r>
            <a:r>
              <a:rPr lang="fr-BE" b="0" dirty="0" smtClean="0">
                <a:latin typeface="Georgia" panose="02040502050405020303" pitchFamily="18" charset="0"/>
              </a:rPr>
              <a:t> IT </a:t>
            </a:r>
            <a:r>
              <a:rPr lang="fr-BE" b="0" dirty="0" err="1" smtClean="0">
                <a:latin typeface="Georgia" panose="02040502050405020303" pitchFamily="18" charset="0"/>
              </a:rPr>
              <a:t>Board</a:t>
            </a:r>
            <a:endParaRPr lang="fr-BE" b="0" dirty="0">
              <a:latin typeface="Georgia" panose="02040502050405020303" pitchFamily="18" charset="0"/>
            </a:endParaRPr>
          </a:p>
          <a:p>
            <a:pPr lvl="1">
              <a:buClrTx/>
              <a:buFont typeface="Wingdings" pitchFamily="2" charset="2"/>
              <a:buChar char="ü"/>
            </a:pPr>
            <a:r>
              <a:rPr lang="fr-BE" b="0" dirty="0" smtClean="0">
                <a:latin typeface="Georgia" panose="02040502050405020303" pitchFamily="18" charset="0"/>
              </a:rPr>
              <a:t>Business case </a:t>
            </a:r>
            <a:r>
              <a:rPr lang="fr-BE" b="0" dirty="0" err="1" smtClean="0">
                <a:latin typeface="Georgia" panose="02040502050405020303" pitchFamily="18" charset="0"/>
              </a:rPr>
              <a:t>preparation</a:t>
            </a:r>
            <a:endParaRPr lang="en-GB" b="0" dirty="0">
              <a:latin typeface="Georgia" panose="02040502050405020303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fr-BE" b="1" noProof="0" dirty="0" err="1" smtClean="0">
                <a:latin typeface="Georgia" panose="02040502050405020303" pitchFamily="18" charset="0"/>
              </a:rPr>
              <a:t>Opsys</a:t>
            </a:r>
            <a:r>
              <a:rPr lang="fr-BE" b="1" noProof="0" dirty="0" smtClean="0">
                <a:latin typeface="Georgia" panose="02040502050405020303" pitchFamily="18" charset="0"/>
              </a:rPr>
              <a:t> team</a:t>
            </a:r>
            <a:r>
              <a:rPr lang="fr-BE" dirty="0">
                <a:latin typeface="Georgia" panose="02040502050405020303" pitchFamily="18" charset="0"/>
              </a:rPr>
              <a:t> </a:t>
            </a:r>
            <a:r>
              <a:rPr lang="fr-BE" dirty="0" smtClean="0">
                <a:latin typeface="Georgia" panose="02040502050405020303" pitchFamily="18" charset="0"/>
              </a:rPr>
              <a:t>(Daria, PMO, </a:t>
            </a:r>
            <a:r>
              <a:rPr lang="fr-BE" dirty="0" err="1" smtClean="0">
                <a:latin typeface="Georgia" panose="02040502050405020303" pitchFamily="18" charset="0"/>
              </a:rPr>
              <a:t>Particip</a:t>
            </a:r>
            <a:r>
              <a:rPr lang="fr-BE" dirty="0" smtClean="0">
                <a:latin typeface="Georgia" panose="02040502050405020303" pitchFamily="18" charset="0"/>
              </a:rPr>
              <a:t>)</a:t>
            </a:r>
            <a:endParaRPr lang="en-GB" noProof="0" dirty="0" smtClean="0">
              <a:latin typeface="Georgia" panose="02040502050405020303" pitchFamily="18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4427984" y="6597352"/>
            <a:ext cx="26139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57158" y="428604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Programme update</a:t>
            </a:r>
            <a:r>
              <a:rPr kumimoji="0" lang="en-GB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alt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956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37"/>
          <p:cNvCxnSpPr/>
          <p:nvPr/>
        </p:nvCxnSpPr>
        <p:spPr bwMode="auto">
          <a:xfrm>
            <a:off x="5112565" y="4673569"/>
            <a:ext cx="739139" cy="411615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Rounded Rectangle 21"/>
          <p:cNvSpPr/>
          <p:nvPr/>
        </p:nvSpPr>
        <p:spPr bwMode="auto">
          <a:xfrm rot="16200000">
            <a:off x="3487741" y="3294583"/>
            <a:ext cx="2210356" cy="1039292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l"/>
            <a:endParaRPr lang="en-GB" sz="1200" dirty="0" smtClean="0">
              <a:solidFill>
                <a:srgbClr val="0F5494"/>
              </a:solidFill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0" y="116434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altLang="fr-FR" kern="0" dirty="0" smtClean="0">
                <a:solidFill>
                  <a:srgbClr val="FFFFFF"/>
                </a:solidFill>
                <a:latin typeface="Calibri Light" panose="020F0302020204030204" pitchFamily="34" charset="0"/>
              </a:rPr>
              <a:t/>
            </a:r>
            <a:br>
              <a:rPr lang="en-GB" altLang="fr-FR" kern="0" dirty="0" smtClean="0">
                <a:solidFill>
                  <a:srgbClr val="FFFFFF"/>
                </a:solidFill>
                <a:latin typeface="Calibri Light" panose="020F0302020204030204" pitchFamily="34" charset="0"/>
              </a:rPr>
            </a:br>
            <a:r>
              <a:rPr lang="fr-BE" altLang="fr-FR" sz="2400" b="0" kern="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PROJECT 2B </a:t>
            </a:r>
            <a:r>
              <a:rPr lang="fr-BE" altLang="fr-FR" sz="2400" b="0" kern="0" dirty="0">
                <a:solidFill>
                  <a:srgbClr val="FFC000"/>
                </a:solidFill>
                <a:latin typeface="Calibri Light" panose="020F0302020204030204" pitchFamily="34" charset="0"/>
              </a:rPr>
              <a:t>-</a:t>
            </a:r>
            <a:r>
              <a:rPr lang="fr-BE" altLang="fr-FR" sz="2400" b="0" kern="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 SCOPE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80461" y="2742105"/>
            <a:ext cx="319026" cy="1484177"/>
            <a:chOff x="6259513" y="1922463"/>
            <a:chExt cx="447675" cy="1474787"/>
          </a:xfrm>
          <a:solidFill>
            <a:srgbClr val="0F5494"/>
          </a:solidFill>
        </p:grpSpPr>
        <p:sp>
          <p:nvSpPr>
            <p:cNvPr id="7" name="Freeform 49"/>
            <p:cNvSpPr>
              <a:spLocks noEditPoints="1"/>
            </p:cNvSpPr>
            <p:nvPr/>
          </p:nvSpPr>
          <p:spPr bwMode="auto">
            <a:xfrm>
              <a:off x="6259513" y="1922463"/>
              <a:ext cx="447675" cy="1474787"/>
            </a:xfrm>
            <a:custGeom>
              <a:avLst/>
              <a:gdLst>
                <a:gd name="T0" fmla="*/ 251 w 282"/>
                <a:gd name="T1" fmla="*/ 841 h 929"/>
                <a:gd name="T2" fmla="*/ 234 w 282"/>
                <a:gd name="T3" fmla="*/ 744 h 929"/>
                <a:gd name="T4" fmla="*/ 222 w 282"/>
                <a:gd name="T5" fmla="*/ 658 h 929"/>
                <a:gd name="T6" fmla="*/ 219 w 282"/>
                <a:gd name="T7" fmla="*/ 505 h 929"/>
                <a:gd name="T8" fmla="*/ 211 w 282"/>
                <a:gd name="T9" fmla="*/ 387 h 929"/>
                <a:gd name="T10" fmla="*/ 205 w 282"/>
                <a:gd name="T11" fmla="*/ 334 h 929"/>
                <a:gd name="T12" fmla="*/ 207 w 282"/>
                <a:gd name="T13" fmla="*/ 322 h 929"/>
                <a:gd name="T14" fmla="*/ 222 w 282"/>
                <a:gd name="T15" fmla="*/ 310 h 929"/>
                <a:gd name="T16" fmla="*/ 254 w 282"/>
                <a:gd name="T17" fmla="*/ 297 h 929"/>
                <a:gd name="T18" fmla="*/ 245 w 282"/>
                <a:gd name="T19" fmla="*/ 239 h 929"/>
                <a:gd name="T20" fmla="*/ 214 w 282"/>
                <a:gd name="T21" fmla="*/ 169 h 929"/>
                <a:gd name="T22" fmla="*/ 151 w 282"/>
                <a:gd name="T23" fmla="*/ 140 h 929"/>
                <a:gd name="T24" fmla="*/ 140 w 282"/>
                <a:gd name="T25" fmla="*/ 125 h 929"/>
                <a:gd name="T26" fmla="*/ 154 w 282"/>
                <a:gd name="T27" fmla="*/ 92 h 929"/>
                <a:gd name="T28" fmla="*/ 153 w 282"/>
                <a:gd name="T29" fmla="*/ 34 h 929"/>
                <a:gd name="T30" fmla="*/ 106 w 282"/>
                <a:gd name="T31" fmla="*/ 0 h 929"/>
                <a:gd name="T32" fmla="*/ 69 w 282"/>
                <a:gd name="T33" fmla="*/ 44 h 929"/>
                <a:gd name="T34" fmla="*/ 66 w 282"/>
                <a:gd name="T35" fmla="*/ 77 h 929"/>
                <a:gd name="T36" fmla="*/ 83 w 282"/>
                <a:gd name="T37" fmla="*/ 123 h 929"/>
                <a:gd name="T38" fmla="*/ 15 w 282"/>
                <a:gd name="T39" fmla="*/ 158 h 929"/>
                <a:gd name="T40" fmla="*/ 0 w 282"/>
                <a:gd name="T41" fmla="*/ 223 h 929"/>
                <a:gd name="T42" fmla="*/ 12 w 282"/>
                <a:gd name="T43" fmla="*/ 326 h 929"/>
                <a:gd name="T44" fmla="*/ 9 w 282"/>
                <a:gd name="T45" fmla="*/ 447 h 929"/>
                <a:gd name="T46" fmla="*/ 35 w 282"/>
                <a:gd name="T47" fmla="*/ 667 h 929"/>
                <a:gd name="T48" fmla="*/ 31 w 282"/>
                <a:gd name="T49" fmla="*/ 815 h 929"/>
                <a:gd name="T50" fmla="*/ 20 w 282"/>
                <a:gd name="T51" fmla="*/ 900 h 929"/>
                <a:gd name="T52" fmla="*/ 38 w 282"/>
                <a:gd name="T53" fmla="*/ 929 h 929"/>
                <a:gd name="T54" fmla="*/ 79 w 282"/>
                <a:gd name="T55" fmla="*/ 905 h 929"/>
                <a:gd name="T56" fmla="*/ 97 w 282"/>
                <a:gd name="T57" fmla="*/ 851 h 929"/>
                <a:gd name="T58" fmla="*/ 106 w 282"/>
                <a:gd name="T59" fmla="*/ 720 h 929"/>
                <a:gd name="T60" fmla="*/ 123 w 282"/>
                <a:gd name="T61" fmla="*/ 607 h 929"/>
                <a:gd name="T62" fmla="*/ 137 w 282"/>
                <a:gd name="T63" fmla="*/ 581 h 929"/>
                <a:gd name="T64" fmla="*/ 151 w 282"/>
                <a:gd name="T65" fmla="*/ 642 h 929"/>
                <a:gd name="T66" fmla="*/ 160 w 282"/>
                <a:gd name="T67" fmla="*/ 703 h 929"/>
                <a:gd name="T68" fmla="*/ 185 w 282"/>
                <a:gd name="T69" fmla="*/ 857 h 929"/>
                <a:gd name="T70" fmla="*/ 217 w 282"/>
                <a:gd name="T71" fmla="*/ 891 h 929"/>
                <a:gd name="T72" fmla="*/ 270 w 282"/>
                <a:gd name="T73" fmla="*/ 911 h 929"/>
                <a:gd name="T74" fmla="*/ 274 w 282"/>
                <a:gd name="T75" fmla="*/ 875 h 929"/>
                <a:gd name="T76" fmla="*/ 71 w 282"/>
                <a:gd name="T77" fmla="*/ 368 h 929"/>
                <a:gd name="T78" fmla="*/ 123 w 282"/>
                <a:gd name="T79" fmla="*/ 333 h 929"/>
                <a:gd name="T80" fmla="*/ 129 w 282"/>
                <a:gd name="T81" fmla="*/ 303 h 929"/>
                <a:gd name="T82" fmla="*/ 122 w 282"/>
                <a:gd name="T83" fmla="*/ 293 h 929"/>
                <a:gd name="T84" fmla="*/ 92 w 282"/>
                <a:gd name="T85" fmla="*/ 288 h 929"/>
                <a:gd name="T86" fmla="*/ 111 w 282"/>
                <a:gd name="T87" fmla="*/ 280 h 929"/>
                <a:gd name="T88" fmla="*/ 125 w 282"/>
                <a:gd name="T89" fmla="*/ 256 h 929"/>
                <a:gd name="T90" fmla="*/ 105 w 282"/>
                <a:gd name="T91" fmla="*/ 249 h 929"/>
                <a:gd name="T92" fmla="*/ 79 w 282"/>
                <a:gd name="T93" fmla="*/ 231 h 929"/>
                <a:gd name="T94" fmla="*/ 65 w 282"/>
                <a:gd name="T95" fmla="*/ 191 h 929"/>
                <a:gd name="T96" fmla="*/ 199 w 282"/>
                <a:gd name="T97" fmla="*/ 199 h 929"/>
                <a:gd name="T98" fmla="*/ 151 w 282"/>
                <a:gd name="T99" fmla="*/ 252 h 929"/>
                <a:gd name="T100" fmla="*/ 143 w 282"/>
                <a:gd name="T101" fmla="*/ 293 h 929"/>
                <a:gd name="T102" fmla="*/ 140 w 282"/>
                <a:gd name="T103" fmla="*/ 297 h 929"/>
                <a:gd name="T104" fmla="*/ 146 w 282"/>
                <a:gd name="T105" fmla="*/ 313 h 929"/>
                <a:gd name="T106" fmla="*/ 146 w 282"/>
                <a:gd name="T107" fmla="*/ 322 h 929"/>
                <a:gd name="T108" fmla="*/ 170 w 282"/>
                <a:gd name="T109" fmla="*/ 331 h 929"/>
                <a:gd name="T110" fmla="*/ 75 w 282"/>
                <a:gd name="T111" fmla="*/ 283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2" h="929">
                  <a:moveTo>
                    <a:pt x="274" y="875"/>
                  </a:moveTo>
                  <a:lnTo>
                    <a:pt x="274" y="875"/>
                  </a:lnTo>
                  <a:lnTo>
                    <a:pt x="264" y="866"/>
                  </a:lnTo>
                  <a:lnTo>
                    <a:pt x="253" y="858"/>
                  </a:lnTo>
                  <a:lnTo>
                    <a:pt x="242" y="852"/>
                  </a:lnTo>
                  <a:lnTo>
                    <a:pt x="242" y="848"/>
                  </a:lnTo>
                  <a:lnTo>
                    <a:pt x="251" y="841"/>
                  </a:lnTo>
                  <a:lnTo>
                    <a:pt x="251" y="841"/>
                  </a:lnTo>
                  <a:lnTo>
                    <a:pt x="253" y="829"/>
                  </a:lnTo>
                  <a:lnTo>
                    <a:pt x="251" y="818"/>
                  </a:lnTo>
                  <a:lnTo>
                    <a:pt x="250" y="807"/>
                  </a:lnTo>
                  <a:lnTo>
                    <a:pt x="250" y="807"/>
                  </a:lnTo>
                  <a:lnTo>
                    <a:pt x="240" y="780"/>
                  </a:lnTo>
                  <a:lnTo>
                    <a:pt x="236" y="761"/>
                  </a:lnTo>
                  <a:lnTo>
                    <a:pt x="234" y="744"/>
                  </a:lnTo>
                  <a:lnTo>
                    <a:pt x="234" y="744"/>
                  </a:lnTo>
                  <a:lnTo>
                    <a:pt x="236" y="715"/>
                  </a:lnTo>
                  <a:lnTo>
                    <a:pt x="234" y="703"/>
                  </a:lnTo>
                  <a:lnTo>
                    <a:pt x="231" y="698"/>
                  </a:lnTo>
                  <a:lnTo>
                    <a:pt x="228" y="693"/>
                  </a:lnTo>
                  <a:lnTo>
                    <a:pt x="228" y="693"/>
                  </a:lnTo>
                  <a:lnTo>
                    <a:pt x="225" y="687"/>
                  </a:lnTo>
                  <a:lnTo>
                    <a:pt x="223" y="679"/>
                  </a:lnTo>
                  <a:lnTo>
                    <a:pt x="222" y="658"/>
                  </a:lnTo>
                  <a:lnTo>
                    <a:pt x="220" y="627"/>
                  </a:lnTo>
                  <a:lnTo>
                    <a:pt x="220" y="627"/>
                  </a:lnTo>
                  <a:lnTo>
                    <a:pt x="222" y="615"/>
                  </a:lnTo>
                  <a:lnTo>
                    <a:pt x="222" y="595"/>
                  </a:lnTo>
                  <a:lnTo>
                    <a:pt x="223" y="570"/>
                  </a:lnTo>
                  <a:lnTo>
                    <a:pt x="223" y="548"/>
                  </a:lnTo>
                  <a:lnTo>
                    <a:pt x="223" y="548"/>
                  </a:lnTo>
                  <a:lnTo>
                    <a:pt x="219" y="505"/>
                  </a:lnTo>
                  <a:lnTo>
                    <a:pt x="216" y="481"/>
                  </a:lnTo>
                  <a:lnTo>
                    <a:pt x="234" y="478"/>
                  </a:lnTo>
                  <a:lnTo>
                    <a:pt x="234" y="478"/>
                  </a:lnTo>
                  <a:lnTo>
                    <a:pt x="228" y="448"/>
                  </a:lnTo>
                  <a:lnTo>
                    <a:pt x="222" y="424"/>
                  </a:lnTo>
                  <a:lnTo>
                    <a:pt x="217" y="404"/>
                  </a:lnTo>
                  <a:lnTo>
                    <a:pt x="217" y="404"/>
                  </a:lnTo>
                  <a:lnTo>
                    <a:pt x="211" y="387"/>
                  </a:lnTo>
                  <a:lnTo>
                    <a:pt x="207" y="365"/>
                  </a:lnTo>
                  <a:lnTo>
                    <a:pt x="202" y="347"/>
                  </a:lnTo>
                  <a:lnTo>
                    <a:pt x="202" y="336"/>
                  </a:lnTo>
                  <a:lnTo>
                    <a:pt x="202" y="336"/>
                  </a:lnTo>
                  <a:lnTo>
                    <a:pt x="202" y="334"/>
                  </a:lnTo>
                  <a:lnTo>
                    <a:pt x="202" y="334"/>
                  </a:lnTo>
                  <a:lnTo>
                    <a:pt x="205" y="334"/>
                  </a:lnTo>
                  <a:lnTo>
                    <a:pt x="205" y="334"/>
                  </a:lnTo>
                  <a:lnTo>
                    <a:pt x="207" y="334"/>
                  </a:lnTo>
                  <a:lnTo>
                    <a:pt x="208" y="333"/>
                  </a:lnTo>
                  <a:lnTo>
                    <a:pt x="207" y="328"/>
                  </a:lnTo>
                  <a:lnTo>
                    <a:pt x="207" y="328"/>
                  </a:lnTo>
                  <a:lnTo>
                    <a:pt x="208" y="326"/>
                  </a:lnTo>
                  <a:lnTo>
                    <a:pt x="208" y="323"/>
                  </a:lnTo>
                  <a:lnTo>
                    <a:pt x="207" y="322"/>
                  </a:lnTo>
                  <a:lnTo>
                    <a:pt x="207" y="322"/>
                  </a:lnTo>
                  <a:lnTo>
                    <a:pt x="208" y="320"/>
                  </a:lnTo>
                  <a:lnTo>
                    <a:pt x="210" y="319"/>
                  </a:lnTo>
                  <a:lnTo>
                    <a:pt x="210" y="316"/>
                  </a:lnTo>
                  <a:lnTo>
                    <a:pt x="210" y="316"/>
                  </a:lnTo>
                  <a:lnTo>
                    <a:pt x="210" y="314"/>
                  </a:lnTo>
                  <a:lnTo>
                    <a:pt x="208" y="313"/>
                  </a:lnTo>
                  <a:lnTo>
                    <a:pt x="208" y="313"/>
                  </a:lnTo>
                  <a:lnTo>
                    <a:pt x="222" y="310"/>
                  </a:lnTo>
                  <a:lnTo>
                    <a:pt x="231" y="308"/>
                  </a:lnTo>
                  <a:lnTo>
                    <a:pt x="237" y="308"/>
                  </a:lnTo>
                  <a:lnTo>
                    <a:pt x="237" y="308"/>
                  </a:lnTo>
                  <a:lnTo>
                    <a:pt x="244" y="308"/>
                  </a:lnTo>
                  <a:lnTo>
                    <a:pt x="248" y="305"/>
                  </a:lnTo>
                  <a:lnTo>
                    <a:pt x="253" y="302"/>
                  </a:lnTo>
                  <a:lnTo>
                    <a:pt x="254" y="297"/>
                  </a:lnTo>
                  <a:lnTo>
                    <a:pt x="254" y="297"/>
                  </a:lnTo>
                  <a:lnTo>
                    <a:pt x="256" y="289"/>
                  </a:lnTo>
                  <a:lnTo>
                    <a:pt x="256" y="280"/>
                  </a:lnTo>
                  <a:lnTo>
                    <a:pt x="256" y="269"/>
                  </a:lnTo>
                  <a:lnTo>
                    <a:pt x="254" y="260"/>
                  </a:lnTo>
                  <a:lnTo>
                    <a:pt x="254" y="260"/>
                  </a:lnTo>
                  <a:lnTo>
                    <a:pt x="251" y="249"/>
                  </a:lnTo>
                  <a:lnTo>
                    <a:pt x="248" y="243"/>
                  </a:lnTo>
                  <a:lnTo>
                    <a:pt x="245" y="239"/>
                  </a:lnTo>
                  <a:lnTo>
                    <a:pt x="245" y="239"/>
                  </a:lnTo>
                  <a:lnTo>
                    <a:pt x="237" y="229"/>
                  </a:lnTo>
                  <a:lnTo>
                    <a:pt x="234" y="223"/>
                  </a:lnTo>
                  <a:lnTo>
                    <a:pt x="234" y="223"/>
                  </a:lnTo>
                  <a:lnTo>
                    <a:pt x="223" y="195"/>
                  </a:lnTo>
                  <a:lnTo>
                    <a:pt x="223" y="195"/>
                  </a:lnTo>
                  <a:lnTo>
                    <a:pt x="214" y="169"/>
                  </a:lnTo>
                  <a:lnTo>
                    <a:pt x="214" y="169"/>
                  </a:lnTo>
                  <a:lnTo>
                    <a:pt x="214" y="165"/>
                  </a:lnTo>
                  <a:lnTo>
                    <a:pt x="213" y="160"/>
                  </a:lnTo>
                  <a:lnTo>
                    <a:pt x="208" y="155"/>
                  </a:lnTo>
                  <a:lnTo>
                    <a:pt x="200" y="152"/>
                  </a:lnTo>
                  <a:lnTo>
                    <a:pt x="200" y="152"/>
                  </a:lnTo>
                  <a:lnTo>
                    <a:pt x="171" y="146"/>
                  </a:lnTo>
                  <a:lnTo>
                    <a:pt x="159" y="143"/>
                  </a:lnTo>
                  <a:lnTo>
                    <a:pt x="151" y="140"/>
                  </a:lnTo>
                  <a:lnTo>
                    <a:pt x="151" y="140"/>
                  </a:lnTo>
                  <a:lnTo>
                    <a:pt x="151" y="138"/>
                  </a:lnTo>
                  <a:lnTo>
                    <a:pt x="149" y="135"/>
                  </a:lnTo>
                  <a:lnTo>
                    <a:pt x="148" y="131"/>
                  </a:lnTo>
                  <a:lnTo>
                    <a:pt x="145" y="129"/>
                  </a:lnTo>
                  <a:lnTo>
                    <a:pt x="140" y="128"/>
                  </a:lnTo>
                  <a:lnTo>
                    <a:pt x="140" y="125"/>
                  </a:lnTo>
                  <a:lnTo>
                    <a:pt x="140" y="125"/>
                  </a:lnTo>
                  <a:lnTo>
                    <a:pt x="142" y="115"/>
                  </a:lnTo>
                  <a:lnTo>
                    <a:pt x="145" y="106"/>
                  </a:lnTo>
                  <a:lnTo>
                    <a:pt x="145" y="98"/>
                  </a:lnTo>
                  <a:lnTo>
                    <a:pt x="145" y="98"/>
                  </a:lnTo>
                  <a:lnTo>
                    <a:pt x="149" y="98"/>
                  </a:lnTo>
                  <a:lnTo>
                    <a:pt x="153" y="97"/>
                  </a:lnTo>
                  <a:lnTo>
                    <a:pt x="154" y="92"/>
                  </a:lnTo>
                  <a:lnTo>
                    <a:pt x="154" y="92"/>
                  </a:lnTo>
                  <a:lnTo>
                    <a:pt x="159" y="71"/>
                  </a:lnTo>
                  <a:lnTo>
                    <a:pt x="159" y="71"/>
                  </a:lnTo>
                  <a:lnTo>
                    <a:pt x="157" y="69"/>
                  </a:lnTo>
                  <a:lnTo>
                    <a:pt x="153" y="68"/>
                  </a:lnTo>
                  <a:lnTo>
                    <a:pt x="153" y="68"/>
                  </a:lnTo>
                  <a:lnTo>
                    <a:pt x="154" y="38"/>
                  </a:lnTo>
                  <a:lnTo>
                    <a:pt x="154" y="38"/>
                  </a:lnTo>
                  <a:lnTo>
                    <a:pt x="153" y="34"/>
                  </a:lnTo>
                  <a:lnTo>
                    <a:pt x="151" y="27"/>
                  </a:lnTo>
                  <a:lnTo>
                    <a:pt x="148" y="21"/>
                  </a:lnTo>
                  <a:lnTo>
                    <a:pt x="143" y="15"/>
                  </a:lnTo>
                  <a:lnTo>
                    <a:pt x="137" y="9"/>
                  </a:lnTo>
                  <a:lnTo>
                    <a:pt x="129" y="4"/>
                  </a:lnTo>
                  <a:lnTo>
                    <a:pt x="119" y="1"/>
                  </a:lnTo>
                  <a:lnTo>
                    <a:pt x="106" y="0"/>
                  </a:lnTo>
                  <a:lnTo>
                    <a:pt x="106" y="0"/>
                  </a:lnTo>
                  <a:lnTo>
                    <a:pt x="100" y="0"/>
                  </a:lnTo>
                  <a:lnTo>
                    <a:pt x="96" y="1"/>
                  </a:lnTo>
                  <a:lnTo>
                    <a:pt x="86" y="6"/>
                  </a:lnTo>
                  <a:lnTo>
                    <a:pt x="80" y="12"/>
                  </a:lnTo>
                  <a:lnTo>
                    <a:pt x="74" y="20"/>
                  </a:lnTo>
                  <a:lnTo>
                    <a:pt x="71" y="27"/>
                  </a:lnTo>
                  <a:lnTo>
                    <a:pt x="69" y="35"/>
                  </a:lnTo>
                  <a:lnTo>
                    <a:pt x="69" y="44"/>
                  </a:lnTo>
                  <a:lnTo>
                    <a:pt x="69" y="44"/>
                  </a:lnTo>
                  <a:lnTo>
                    <a:pt x="72" y="68"/>
                  </a:lnTo>
                  <a:lnTo>
                    <a:pt x="72" y="68"/>
                  </a:lnTo>
                  <a:lnTo>
                    <a:pt x="71" y="68"/>
                  </a:lnTo>
                  <a:lnTo>
                    <a:pt x="68" y="69"/>
                  </a:lnTo>
                  <a:lnTo>
                    <a:pt x="66" y="72"/>
                  </a:lnTo>
                  <a:lnTo>
                    <a:pt x="65" y="74"/>
                  </a:lnTo>
                  <a:lnTo>
                    <a:pt x="66" y="77"/>
                  </a:lnTo>
                  <a:lnTo>
                    <a:pt x="66" y="77"/>
                  </a:lnTo>
                  <a:lnTo>
                    <a:pt x="68" y="86"/>
                  </a:lnTo>
                  <a:lnTo>
                    <a:pt x="71" y="92"/>
                  </a:lnTo>
                  <a:lnTo>
                    <a:pt x="74" y="97"/>
                  </a:lnTo>
                  <a:lnTo>
                    <a:pt x="75" y="98"/>
                  </a:lnTo>
                  <a:lnTo>
                    <a:pt x="79" y="98"/>
                  </a:lnTo>
                  <a:lnTo>
                    <a:pt x="83" y="123"/>
                  </a:lnTo>
                  <a:lnTo>
                    <a:pt x="83" y="123"/>
                  </a:lnTo>
                  <a:lnTo>
                    <a:pt x="79" y="128"/>
                  </a:lnTo>
                  <a:lnTo>
                    <a:pt x="75" y="132"/>
                  </a:lnTo>
                  <a:lnTo>
                    <a:pt x="69" y="137"/>
                  </a:lnTo>
                  <a:lnTo>
                    <a:pt x="69" y="137"/>
                  </a:lnTo>
                  <a:lnTo>
                    <a:pt x="46" y="146"/>
                  </a:lnTo>
                  <a:lnTo>
                    <a:pt x="23" y="155"/>
                  </a:lnTo>
                  <a:lnTo>
                    <a:pt x="23" y="155"/>
                  </a:lnTo>
                  <a:lnTo>
                    <a:pt x="15" y="158"/>
                  </a:lnTo>
                  <a:lnTo>
                    <a:pt x="9" y="163"/>
                  </a:lnTo>
                  <a:lnTo>
                    <a:pt x="6" y="171"/>
                  </a:lnTo>
                  <a:lnTo>
                    <a:pt x="5" y="183"/>
                  </a:lnTo>
                  <a:lnTo>
                    <a:pt x="5" y="183"/>
                  </a:lnTo>
                  <a:lnTo>
                    <a:pt x="2" y="206"/>
                  </a:lnTo>
                  <a:lnTo>
                    <a:pt x="0" y="214"/>
                  </a:lnTo>
                  <a:lnTo>
                    <a:pt x="0" y="223"/>
                  </a:lnTo>
                  <a:lnTo>
                    <a:pt x="0" y="223"/>
                  </a:lnTo>
                  <a:lnTo>
                    <a:pt x="0" y="249"/>
                  </a:lnTo>
                  <a:lnTo>
                    <a:pt x="0" y="283"/>
                  </a:lnTo>
                  <a:lnTo>
                    <a:pt x="0" y="283"/>
                  </a:lnTo>
                  <a:lnTo>
                    <a:pt x="0" y="299"/>
                  </a:lnTo>
                  <a:lnTo>
                    <a:pt x="2" y="306"/>
                  </a:lnTo>
                  <a:lnTo>
                    <a:pt x="3" y="314"/>
                  </a:lnTo>
                  <a:lnTo>
                    <a:pt x="8" y="320"/>
                  </a:lnTo>
                  <a:lnTo>
                    <a:pt x="12" y="326"/>
                  </a:lnTo>
                  <a:lnTo>
                    <a:pt x="18" y="333"/>
                  </a:lnTo>
                  <a:lnTo>
                    <a:pt x="28" y="337"/>
                  </a:lnTo>
                  <a:lnTo>
                    <a:pt x="28" y="337"/>
                  </a:lnTo>
                  <a:lnTo>
                    <a:pt x="22" y="359"/>
                  </a:lnTo>
                  <a:lnTo>
                    <a:pt x="17" y="384"/>
                  </a:lnTo>
                  <a:lnTo>
                    <a:pt x="12" y="416"/>
                  </a:lnTo>
                  <a:lnTo>
                    <a:pt x="12" y="416"/>
                  </a:lnTo>
                  <a:lnTo>
                    <a:pt x="9" y="447"/>
                  </a:lnTo>
                  <a:lnTo>
                    <a:pt x="9" y="470"/>
                  </a:lnTo>
                  <a:lnTo>
                    <a:pt x="9" y="490"/>
                  </a:lnTo>
                  <a:lnTo>
                    <a:pt x="28" y="493"/>
                  </a:lnTo>
                  <a:lnTo>
                    <a:pt x="28" y="493"/>
                  </a:lnTo>
                  <a:lnTo>
                    <a:pt x="32" y="562"/>
                  </a:lnTo>
                  <a:lnTo>
                    <a:pt x="32" y="562"/>
                  </a:lnTo>
                  <a:lnTo>
                    <a:pt x="35" y="632"/>
                  </a:lnTo>
                  <a:lnTo>
                    <a:pt x="35" y="667"/>
                  </a:lnTo>
                  <a:lnTo>
                    <a:pt x="34" y="704"/>
                  </a:lnTo>
                  <a:lnTo>
                    <a:pt x="34" y="704"/>
                  </a:lnTo>
                  <a:lnTo>
                    <a:pt x="34" y="740"/>
                  </a:lnTo>
                  <a:lnTo>
                    <a:pt x="34" y="767"/>
                  </a:lnTo>
                  <a:lnTo>
                    <a:pt x="34" y="792"/>
                  </a:lnTo>
                  <a:lnTo>
                    <a:pt x="34" y="803"/>
                  </a:lnTo>
                  <a:lnTo>
                    <a:pt x="31" y="815"/>
                  </a:lnTo>
                  <a:lnTo>
                    <a:pt x="31" y="815"/>
                  </a:lnTo>
                  <a:lnTo>
                    <a:pt x="29" y="827"/>
                  </a:lnTo>
                  <a:lnTo>
                    <a:pt x="28" y="840"/>
                  </a:lnTo>
                  <a:lnTo>
                    <a:pt x="29" y="863"/>
                  </a:lnTo>
                  <a:lnTo>
                    <a:pt x="31" y="880"/>
                  </a:lnTo>
                  <a:lnTo>
                    <a:pt x="32" y="889"/>
                  </a:lnTo>
                  <a:lnTo>
                    <a:pt x="32" y="889"/>
                  </a:lnTo>
                  <a:lnTo>
                    <a:pt x="28" y="892"/>
                  </a:lnTo>
                  <a:lnTo>
                    <a:pt x="20" y="900"/>
                  </a:lnTo>
                  <a:lnTo>
                    <a:pt x="17" y="905"/>
                  </a:lnTo>
                  <a:lnTo>
                    <a:pt x="15" y="911"/>
                  </a:lnTo>
                  <a:lnTo>
                    <a:pt x="15" y="917"/>
                  </a:lnTo>
                  <a:lnTo>
                    <a:pt x="18" y="921"/>
                  </a:lnTo>
                  <a:lnTo>
                    <a:pt x="18" y="921"/>
                  </a:lnTo>
                  <a:lnTo>
                    <a:pt x="25" y="928"/>
                  </a:lnTo>
                  <a:lnTo>
                    <a:pt x="31" y="929"/>
                  </a:lnTo>
                  <a:lnTo>
                    <a:pt x="38" y="929"/>
                  </a:lnTo>
                  <a:lnTo>
                    <a:pt x="46" y="928"/>
                  </a:lnTo>
                  <a:lnTo>
                    <a:pt x="52" y="925"/>
                  </a:lnTo>
                  <a:lnTo>
                    <a:pt x="60" y="921"/>
                  </a:lnTo>
                  <a:lnTo>
                    <a:pt x="65" y="917"/>
                  </a:lnTo>
                  <a:lnTo>
                    <a:pt x="69" y="911"/>
                  </a:lnTo>
                  <a:lnTo>
                    <a:pt x="69" y="911"/>
                  </a:lnTo>
                  <a:lnTo>
                    <a:pt x="74" y="908"/>
                  </a:lnTo>
                  <a:lnTo>
                    <a:pt x="79" y="905"/>
                  </a:lnTo>
                  <a:lnTo>
                    <a:pt x="89" y="900"/>
                  </a:lnTo>
                  <a:lnTo>
                    <a:pt x="94" y="897"/>
                  </a:lnTo>
                  <a:lnTo>
                    <a:pt x="97" y="892"/>
                  </a:lnTo>
                  <a:lnTo>
                    <a:pt x="97" y="886"/>
                  </a:lnTo>
                  <a:lnTo>
                    <a:pt x="96" y="877"/>
                  </a:lnTo>
                  <a:lnTo>
                    <a:pt x="102" y="874"/>
                  </a:lnTo>
                  <a:lnTo>
                    <a:pt x="102" y="874"/>
                  </a:lnTo>
                  <a:lnTo>
                    <a:pt x="97" y="851"/>
                  </a:lnTo>
                  <a:lnTo>
                    <a:pt x="94" y="831"/>
                  </a:lnTo>
                  <a:lnTo>
                    <a:pt x="92" y="812"/>
                  </a:lnTo>
                  <a:lnTo>
                    <a:pt x="92" y="812"/>
                  </a:lnTo>
                  <a:lnTo>
                    <a:pt x="96" y="797"/>
                  </a:lnTo>
                  <a:lnTo>
                    <a:pt x="100" y="774"/>
                  </a:lnTo>
                  <a:lnTo>
                    <a:pt x="105" y="749"/>
                  </a:lnTo>
                  <a:lnTo>
                    <a:pt x="106" y="735"/>
                  </a:lnTo>
                  <a:lnTo>
                    <a:pt x="106" y="720"/>
                  </a:lnTo>
                  <a:lnTo>
                    <a:pt x="106" y="720"/>
                  </a:lnTo>
                  <a:lnTo>
                    <a:pt x="106" y="707"/>
                  </a:lnTo>
                  <a:lnTo>
                    <a:pt x="106" y="696"/>
                  </a:lnTo>
                  <a:lnTo>
                    <a:pt x="109" y="679"/>
                  </a:lnTo>
                  <a:lnTo>
                    <a:pt x="112" y="669"/>
                  </a:lnTo>
                  <a:lnTo>
                    <a:pt x="116" y="656"/>
                  </a:lnTo>
                  <a:lnTo>
                    <a:pt x="116" y="656"/>
                  </a:lnTo>
                  <a:lnTo>
                    <a:pt x="123" y="607"/>
                  </a:lnTo>
                  <a:lnTo>
                    <a:pt x="126" y="579"/>
                  </a:lnTo>
                  <a:lnTo>
                    <a:pt x="126" y="567"/>
                  </a:lnTo>
                  <a:lnTo>
                    <a:pt x="125" y="558"/>
                  </a:lnTo>
                  <a:lnTo>
                    <a:pt x="125" y="558"/>
                  </a:lnTo>
                  <a:lnTo>
                    <a:pt x="129" y="565"/>
                  </a:lnTo>
                  <a:lnTo>
                    <a:pt x="134" y="573"/>
                  </a:lnTo>
                  <a:lnTo>
                    <a:pt x="137" y="581"/>
                  </a:lnTo>
                  <a:lnTo>
                    <a:pt x="137" y="581"/>
                  </a:lnTo>
                  <a:lnTo>
                    <a:pt x="139" y="589"/>
                  </a:lnTo>
                  <a:lnTo>
                    <a:pt x="139" y="595"/>
                  </a:lnTo>
                  <a:lnTo>
                    <a:pt x="139" y="602"/>
                  </a:lnTo>
                  <a:lnTo>
                    <a:pt x="142" y="613"/>
                  </a:lnTo>
                  <a:lnTo>
                    <a:pt x="142" y="613"/>
                  </a:lnTo>
                  <a:lnTo>
                    <a:pt x="149" y="630"/>
                  </a:lnTo>
                  <a:lnTo>
                    <a:pt x="151" y="636"/>
                  </a:lnTo>
                  <a:lnTo>
                    <a:pt x="151" y="642"/>
                  </a:lnTo>
                  <a:lnTo>
                    <a:pt x="151" y="642"/>
                  </a:lnTo>
                  <a:lnTo>
                    <a:pt x="153" y="661"/>
                  </a:lnTo>
                  <a:lnTo>
                    <a:pt x="157" y="676"/>
                  </a:lnTo>
                  <a:lnTo>
                    <a:pt x="157" y="676"/>
                  </a:lnTo>
                  <a:lnTo>
                    <a:pt x="159" y="683"/>
                  </a:lnTo>
                  <a:lnTo>
                    <a:pt x="159" y="689"/>
                  </a:lnTo>
                  <a:lnTo>
                    <a:pt x="160" y="703"/>
                  </a:lnTo>
                  <a:lnTo>
                    <a:pt x="160" y="703"/>
                  </a:lnTo>
                  <a:lnTo>
                    <a:pt x="176" y="801"/>
                  </a:lnTo>
                  <a:lnTo>
                    <a:pt x="176" y="801"/>
                  </a:lnTo>
                  <a:lnTo>
                    <a:pt x="177" y="814"/>
                  </a:lnTo>
                  <a:lnTo>
                    <a:pt x="182" y="829"/>
                  </a:lnTo>
                  <a:lnTo>
                    <a:pt x="188" y="848"/>
                  </a:lnTo>
                  <a:lnTo>
                    <a:pt x="188" y="848"/>
                  </a:lnTo>
                  <a:lnTo>
                    <a:pt x="186" y="852"/>
                  </a:lnTo>
                  <a:lnTo>
                    <a:pt x="185" y="857"/>
                  </a:lnTo>
                  <a:lnTo>
                    <a:pt x="183" y="861"/>
                  </a:lnTo>
                  <a:lnTo>
                    <a:pt x="183" y="861"/>
                  </a:lnTo>
                  <a:lnTo>
                    <a:pt x="185" y="868"/>
                  </a:lnTo>
                  <a:lnTo>
                    <a:pt x="186" y="872"/>
                  </a:lnTo>
                  <a:lnTo>
                    <a:pt x="193" y="877"/>
                  </a:lnTo>
                  <a:lnTo>
                    <a:pt x="200" y="881"/>
                  </a:lnTo>
                  <a:lnTo>
                    <a:pt x="200" y="881"/>
                  </a:lnTo>
                  <a:lnTo>
                    <a:pt x="217" y="891"/>
                  </a:lnTo>
                  <a:lnTo>
                    <a:pt x="227" y="895"/>
                  </a:lnTo>
                  <a:lnTo>
                    <a:pt x="236" y="901"/>
                  </a:lnTo>
                  <a:lnTo>
                    <a:pt x="236" y="901"/>
                  </a:lnTo>
                  <a:lnTo>
                    <a:pt x="244" y="908"/>
                  </a:lnTo>
                  <a:lnTo>
                    <a:pt x="253" y="912"/>
                  </a:lnTo>
                  <a:lnTo>
                    <a:pt x="262" y="914"/>
                  </a:lnTo>
                  <a:lnTo>
                    <a:pt x="270" y="911"/>
                  </a:lnTo>
                  <a:lnTo>
                    <a:pt x="270" y="911"/>
                  </a:lnTo>
                  <a:lnTo>
                    <a:pt x="274" y="909"/>
                  </a:lnTo>
                  <a:lnTo>
                    <a:pt x="277" y="906"/>
                  </a:lnTo>
                  <a:lnTo>
                    <a:pt x="281" y="901"/>
                  </a:lnTo>
                  <a:lnTo>
                    <a:pt x="282" y="897"/>
                  </a:lnTo>
                  <a:lnTo>
                    <a:pt x="282" y="892"/>
                  </a:lnTo>
                  <a:lnTo>
                    <a:pt x="281" y="886"/>
                  </a:lnTo>
                  <a:lnTo>
                    <a:pt x="279" y="881"/>
                  </a:lnTo>
                  <a:lnTo>
                    <a:pt x="274" y="875"/>
                  </a:lnTo>
                  <a:lnTo>
                    <a:pt x="274" y="875"/>
                  </a:lnTo>
                  <a:close/>
                  <a:moveTo>
                    <a:pt x="197" y="359"/>
                  </a:moveTo>
                  <a:lnTo>
                    <a:pt x="197" y="359"/>
                  </a:lnTo>
                  <a:lnTo>
                    <a:pt x="197" y="363"/>
                  </a:lnTo>
                  <a:lnTo>
                    <a:pt x="194" y="367"/>
                  </a:lnTo>
                  <a:lnTo>
                    <a:pt x="191" y="368"/>
                  </a:lnTo>
                  <a:lnTo>
                    <a:pt x="186" y="370"/>
                  </a:lnTo>
                  <a:lnTo>
                    <a:pt x="71" y="368"/>
                  </a:lnTo>
                  <a:lnTo>
                    <a:pt x="71" y="368"/>
                  </a:lnTo>
                  <a:lnTo>
                    <a:pt x="66" y="368"/>
                  </a:lnTo>
                  <a:lnTo>
                    <a:pt x="63" y="365"/>
                  </a:lnTo>
                  <a:lnTo>
                    <a:pt x="62" y="362"/>
                  </a:lnTo>
                  <a:lnTo>
                    <a:pt x="60" y="359"/>
                  </a:lnTo>
                  <a:lnTo>
                    <a:pt x="60" y="331"/>
                  </a:lnTo>
                  <a:lnTo>
                    <a:pt x="120" y="34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3"/>
                  </a:lnTo>
                  <a:lnTo>
                    <a:pt x="123" y="331"/>
                  </a:lnTo>
                  <a:lnTo>
                    <a:pt x="123" y="331"/>
                  </a:lnTo>
                  <a:lnTo>
                    <a:pt x="126" y="320"/>
                  </a:lnTo>
                  <a:lnTo>
                    <a:pt x="129" y="303"/>
                  </a:lnTo>
                  <a:lnTo>
                    <a:pt x="129" y="303"/>
                  </a:lnTo>
                  <a:lnTo>
                    <a:pt x="131" y="297"/>
                  </a:lnTo>
                  <a:lnTo>
                    <a:pt x="131" y="297"/>
                  </a:lnTo>
                  <a:lnTo>
                    <a:pt x="131" y="294"/>
                  </a:lnTo>
                  <a:lnTo>
                    <a:pt x="131" y="294"/>
                  </a:lnTo>
                  <a:lnTo>
                    <a:pt x="125" y="293"/>
                  </a:lnTo>
                  <a:lnTo>
                    <a:pt x="125" y="293"/>
                  </a:lnTo>
                  <a:lnTo>
                    <a:pt x="122" y="293"/>
                  </a:lnTo>
                  <a:lnTo>
                    <a:pt x="122" y="293"/>
                  </a:lnTo>
                  <a:lnTo>
                    <a:pt x="120" y="293"/>
                  </a:lnTo>
                  <a:lnTo>
                    <a:pt x="120" y="293"/>
                  </a:lnTo>
                  <a:lnTo>
                    <a:pt x="109" y="291"/>
                  </a:lnTo>
                  <a:lnTo>
                    <a:pt x="103" y="289"/>
                  </a:lnTo>
                  <a:lnTo>
                    <a:pt x="103" y="289"/>
                  </a:lnTo>
                  <a:lnTo>
                    <a:pt x="97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89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86" y="286"/>
                  </a:lnTo>
                  <a:lnTo>
                    <a:pt x="100" y="282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17" y="282"/>
                  </a:lnTo>
                  <a:lnTo>
                    <a:pt x="123" y="283"/>
                  </a:lnTo>
                  <a:lnTo>
                    <a:pt x="123" y="283"/>
                  </a:lnTo>
                  <a:lnTo>
                    <a:pt x="125" y="282"/>
                  </a:lnTo>
                  <a:lnTo>
                    <a:pt x="125" y="282"/>
                  </a:lnTo>
                  <a:lnTo>
                    <a:pt x="125" y="268"/>
                  </a:lnTo>
                  <a:lnTo>
                    <a:pt x="125" y="256"/>
                  </a:lnTo>
                  <a:lnTo>
                    <a:pt x="125" y="256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5" y="252"/>
                  </a:lnTo>
                  <a:lnTo>
                    <a:pt x="122" y="251"/>
                  </a:lnTo>
                  <a:lnTo>
                    <a:pt x="116" y="251"/>
                  </a:lnTo>
                  <a:lnTo>
                    <a:pt x="116" y="251"/>
                  </a:lnTo>
                  <a:lnTo>
                    <a:pt x="108" y="249"/>
                  </a:lnTo>
                  <a:lnTo>
                    <a:pt x="105" y="249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94" y="242"/>
                  </a:lnTo>
                  <a:lnTo>
                    <a:pt x="86" y="236"/>
                  </a:lnTo>
                  <a:lnTo>
                    <a:pt x="86" y="236"/>
                  </a:lnTo>
                  <a:lnTo>
                    <a:pt x="85" y="232"/>
                  </a:lnTo>
                  <a:lnTo>
                    <a:pt x="79" y="231"/>
                  </a:lnTo>
                  <a:lnTo>
                    <a:pt x="79" y="231"/>
                  </a:lnTo>
                  <a:lnTo>
                    <a:pt x="68" y="228"/>
                  </a:lnTo>
                  <a:lnTo>
                    <a:pt x="63" y="226"/>
                  </a:lnTo>
                  <a:lnTo>
                    <a:pt x="63" y="226"/>
                  </a:lnTo>
                  <a:lnTo>
                    <a:pt x="62" y="226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3" y="194"/>
                  </a:lnTo>
                  <a:lnTo>
                    <a:pt x="65" y="191"/>
                  </a:lnTo>
                  <a:lnTo>
                    <a:pt x="68" y="188"/>
                  </a:lnTo>
                  <a:lnTo>
                    <a:pt x="72" y="188"/>
                  </a:lnTo>
                  <a:lnTo>
                    <a:pt x="188" y="188"/>
                  </a:lnTo>
                  <a:lnTo>
                    <a:pt x="188" y="188"/>
                  </a:lnTo>
                  <a:lnTo>
                    <a:pt x="193" y="189"/>
                  </a:lnTo>
                  <a:lnTo>
                    <a:pt x="196" y="191"/>
                  </a:lnTo>
                  <a:lnTo>
                    <a:pt x="199" y="194"/>
                  </a:lnTo>
                  <a:lnTo>
                    <a:pt x="199" y="199"/>
                  </a:lnTo>
                  <a:lnTo>
                    <a:pt x="199" y="252"/>
                  </a:lnTo>
                  <a:lnTo>
                    <a:pt x="199" y="252"/>
                  </a:lnTo>
                  <a:lnTo>
                    <a:pt x="188" y="254"/>
                  </a:lnTo>
                  <a:lnTo>
                    <a:pt x="188" y="254"/>
                  </a:lnTo>
                  <a:lnTo>
                    <a:pt x="177" y="254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151" y="252"/>
                  </a:lnTo>
                  <a:lnTo>
                    <a:pt x="134" y="251"/>
                  </a:lnTo>
                  <a:lnTo>
                    <a:pt x="134" y="251"/>
                  </a:lnTo>
                  <a:lnTo>
                    <a:pt x="139" y="265"/>
                  </a:lnTo>
                  <a:lnTo>
                    <a:pt x="139" y="265"/>
                  </a:lnTo>
                  <a:lnTo>
                    <a:pt x="143" y="286"/>
                  </a:lnTo>
                  <a:lnTo>
                    <a:pt x="143" y="286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3" y="293"/>
                  </a:lnTo>
                  <a:lnTo>
                    <a:pt x="142" y="293"/>
                  </a:lnTo>
                  <a:lnTo>
                    <a:pt x="140" y="291"/>
                  </a:lnTo>
                  <a:lnTo>
                    <a:pt x="140" y="291"/>
                  </a:lnTo>
                  <a:lnTo>
                    <a:pt x="140" y="294"/>
                  </a:lnTo>
                  <a:lnTo>
                    <a:pt x="140" y="294"/>
                  </a:lnTo>
                  <a:lnTo>
                    <a:pt x="140" y="297"/>
                  </a:lnTo>
                  <a:lnTo>
                    <a:pt x="140" y="297"/>
                  </a:lnTo>
                  <a:lnTo>
                    <a:pt x="142" y="302"/>
                  </a:lnTo>
                  <a:lnTo>
                    <a:pt x="142" y="302"/>
                  </a:lnTo>
                  <a:lnTo>
                    <a:pt x="143" y="308"/>
                  </a:lnTo>
                  <a:lnTo>
                    <a:pt x="145" y="311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3"/>
                  </a:lnTo>
                  <a:lnTo>
                    <a:pt x="146" y="317"/>
                  </a:lnTo>
                  <a:lnTo>
                    <a:pt x="146" y="317"/>
                  </a:lnTo>
                  <a:lnTo>
                    <a:pt x="146" y="320"/>
                  </a:lnTo>
                  <a:lnTo>
                    <a:pt x="146" y="322"/>
                  </a:lnTo>
                  <a:lnTo>
                    <a:pt x="146" y="322"/>
                  </a:lnTo>
                  <a:lnTo>
                    <a:pt x="145" y="326"/>
                  </a:lnTo>
                  <a:lnTo>
                    <a:pt x="145" y="326"/>
                  </a:lnTo>
                  <a:lnTo>
                    <a:pt x="153" y="326"/>
                  </a:lnTo>
                  <a:lnTo>
                    <a:pt x="153" y="326"/>
                  </a:lnTo>
                  <a:lnTo>
                    <a:pt x="160" y="326"/>
                  </a:lnTo>
                  <a:lnTo>
                    <a:pt x="166" y="330"/>
                  </a:lnTo>
                  <a:lnTo>
                    <a:pt x="166" y="330"/>
                  </a:lnTo>
                  <a:lnTo>
                    <a:pt x="170" y="331"/>
                  </a:lnTo>
                  <a:lnTo>
                    <a:pt x="173" y="333"/>
                  </a:lnTo>
                  <a:lnTo>
                    <a:pt x="183" y="333"/>
                  </a:lnTo>
                  <a:lnTo>
                    <a:pt x="183" y="333"/>
                  </a:lnTo>
                  <a:lnTo>
                    <a:pt x="197" y="334"/>
                  </a:lnTo>
                  <a:lnTo>
                    <a:pt x="197" y="359"/>
                  </a:lnTo>
                  <a:close/>
                  <a:moveTo>
                    <a:pt x="63" y="280"/>
                  </a:moveTo>
                  <a:lnTo>
                    <a:pt x="63" y="280"/>
                  </a:lnTo>
                  <a:lnTo>
                    <a:pt x="75" y="283"/>
                  </a:lnTo>
                  <a:lnTo>
                    <a:pt x="85" y="286"/>
                  </a:lnTo>
                  <a:lnTo>
                    <a:pt x="85" y="286"/>
                  </a:lnTo>
                  <a:lnTo>
                    <a:pt x="75" y="283"/>
                  </a:lnTo>
                  <a:lnTo>
                    <a:pt x="63" y="280"/>
                  </a:lnTo>
                  <a:lnTo>
                    <a:pt x="63" y="2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GB" sz="120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8" name="Freeform 50"/>
            <p:cNvSpPr>
              <a:spLocks/>
            </p:cNvSpPr>
            <p:nvPr/>
          </p:nvSpPr>
          <p:spPr bwMode="auto">
            <a:xfrm>
              <a:off x="6389688" y="2125663"/>
              <a:ext cx="100013" cy="131762"/>
            </a:xfrm>
            <a:custGeom>
              <a:avLst/>
              <a:gdLst>
                <a:gd name="T0" fmla="*/ 61 w 63"/>
                <a:gd name="T1" fmla="*/ 7 h 83"/>
                <a:gd name="T2" fmla="*/ 61 w 63"/>
                <a:gd name="T3" fmla="*/ 7 h 83"/>
                <a:gd name="T4" fmla="*/ 60 w 63"/>
                <a:gd name="T5" fmla="*/ 10 h 83"/>
                <a:gd name="T6" fmla="*/ 57 w 63"/>
                <a:gd name="T7" fmla="*/ 17 h 83"/>
                <a:gd name="T8" fmla="*/ 51 w 63"/>
                <a:gd name="T9" fmla="*/ 21 h 83"/>
                <a:gd name="T10" fmla="*/ 46 w 63"/>
                <a:gd name="T11" fmla="*/ 23 h 83"/>
                <a:gd name="T12" fmla="*/ 41 w 63"/>
                <a:gd name="T13" fmla="*/ 24 h 83"/>
                <a:gd name="T14" fmla="*/ 41 w 63"/>
                <a:gd name="T15" fmla="*/ 24 h 83"/>
                <a:gd name="T16" fmla="*/ 35 w 63"/>
                <a:gd name="T17" fmla="*/ 23 h 83"/>
                <a:gd name="T18" fmla="*/ 29 w 63"/>
                <a:gd name="T19" fmla="*/ 21 h 83"/>
                <a:gd name="T20" fmla="*/ 17 w 63"/>
                <a:gd name="T21" fmla="*/ 15 h 83"/>
                <a:gd name="T22" fmla="*/ 6 w 63"/>
                <a:gd name="T23" fmla="*/ 7 h 83"/>
                <a:gd name="T24" fmla="*/ 4 w 63"/>
                <a:gd name="T25" fmla="*/ 3 h 83"/>
                <a:gd name="T26" fmla="*/ 3 w 63"/>
                <a:gd name="T27" fmla="*/ 0 h 83"/>
                <a:gd name="T28" fmla="*/ 3 w 63"/>
                <a:gd name="T29" fmla="*/ 0 h 83"/>
                <a:gd name="T30" fmla="*/ 0 w 63"/>
                <a:gd name="T31" fmla="*/ 1 h 83"/>
                <a:gd name="T32" fmla="*/ 0 w 63"/>
                <a:gd name="T33" fmla="*/ 4 h 83"/>
                <a:gd name="T34" fmla="*/ 1 w 63"/>
                <a:gd name="T35" fmla="*/ 10 h 83"/>
                <a:gd name="T36" fmla="*/ 1 w 63"/>
                <a:gd name="T37" fmla="*/ 10 h 83"/>
                <a:gd name="T38" fmla="*/ 4 w 63"/>
                <a:gd name="T39" fmla="*/ 15 h 83"/>
                <a:gd name="T40" fmla="*/ 7 w 63"/>
                <a:gd name="T41" fmla="*/ 20 h 83"/>
                <a:gd name="T42" fmla="*/ 10 w 63"/>
                <a:gd name="T43" fmla="*/ 24 h 83"/>
                <a:gd name="T44" fmla="*/ 14 w 63"/>
                <a:gd name="T45" fmla="*/ 32 h 83"/>
                <a:gd name="T46" fmla="*/ 14 w 63"/>
                <a:gd name="T47" fmla="*/ 32 h 83"/>
                <a:gd name="T48" fmla="*/ 27 w 63"/>
                <a:gd name="T49" fmla="*/ 83 h 83"/>
                <a:gd name="T50" fmla="*/ 27 w 63"/>
                <a:gd name="T51" fmla="*/ 83 h 83"/>
                <a:gd name="T52" fmla="*/ 37 w 63"/>
                <a:gd name="T53" fmla="*/ 64 h 83"/>
                <a:gd name="T54" fmla="*/ 49 w 63"/>
                <a:gd name="T55" fmla="*/ 41 h 83"/>
                <a:gd name="T56" fmla="*/ 49 w 63"/>
                <a:gd name="T57" fmla="*/ 41 h 83"/>
                <a:gd name="T58" fmla="*/ 58 w 63"/>
                <a:gd name="T59" fmla="*/ 23 h 83"/>
                <a:gd name="T60" fmla="*/ 61 w 63"/>
                <a:gd name="T61" fmla="*/ 13 h 83"/>
                <a:gd name="T62" fmla="*/ 63 w 63"/>
                <a:gd name="T63" fmla="*/ 10 h 83"/>
                <a:gd name="T64" fmla="*/ 61 w 63"/>
                <a:gd name="T65" fmla="*/ 7 h 83"/>
                <a:gd name="T66" fmla="*/ 61 w 63"/>
                <a:gd name="T67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83">
                  <a:moveTo>
                    <a:pt x="61" y="7"/>
                  </a:moveTo>
                  <a:lnTo>
                    <a:pt x="61" y="7"/>
                  </a:lnTo>
                  <a:lnTo>
                    <a:pt x="60" y="10"/>
                  </a:lnTo>
                  <a:lnTo>
                    <a:pt x="57" y="17"/>
                  </a:lnTo>
                  <a:lnTo>
                    <a:pt x="51" y="21"/>
                  </a:lnTo>
                  <a:lnTo>
                    <a:pt x="46" y="23"/>
                  </a:lnTo>
                  <a:lnTo>
                    <a:pt x="41" y="24"/>
                  </a:lnTo>
                  <a:lnTo>
                    <a:pt x="41" y="24"/>
                  </a:lnTo>
                  <a:lnTo>
                    <a:pt x="35" y="23"/>
                  </a:lnTo>
                  <a:lnTo>
                    <a:pt x="29" y="21"/>
                  </a:lnTo>
                  <a:lnTo>
                    <a:pt x="17" y="15"/>
                  </a:lnTo>
                  <a:lnTo>
                    <a:pt x="6" y="7"/>
                  </a:lnTo>
                  <a:lnTo>
                    <a:pt x="4" y="3"/>
                  </a:lnTo>
                  <a:lnTo>
                    <a:pt x="3" y="0"/>
                  </a:lnTo>
                  <a:lnTo>
                    <a:pt x="3" y="0"/>
                  </a:lnTo>
                  <a:lnTo>
                    <a:pt x="0" y="1"/>
                  </a:lnTo>
                  <a:lnTo>
                    <a:pt x="0" y="4"/>
                  </a:lnTo>
                  <a:lnTo>
                    <a:pt x="1" y="10"/>
                  </a:lnTo>
                  <a:lnTo>
                    <a:pt x="1" y="10"/>
                  </a:lnTo>
                  <a:lnTo>
                    <a:pt x="4" y="15"/>
                  </a:lnTo>
                  <a:lnTo>
                    <a:pt x="7" y="20"/>
                  </a:lnTo>
                  <a:lnTo>
                    <a:pt x="10" y="24"/>
                  </a:lnTo>
                  <a:lnTo>
                    <a:pt x="14" y="32"/>
                  </a:lnTo>
                  <a:lnTo>
                    <a:pt x="14" y="32"/>
                  </a:lnTo>
                  <a:lnTo>
                    <a:pt x="27" y="83"/>
                  </a:lnTo>
                  <a:lnTo>
                    <a:pt x="27" y="83"/>
                  </a:lnTo>
                  <a:lnTo>
                    <a:pt x="37" y="64"/>
                  </a:lnTo>
                  <a:lnTo>
                    <a:pt x="49" y="41"/>
                  </a:lnTo>
                  <a:lnTo>
                    <a:pt x="49" y="41"/>
                  </a:lnTo>
                  <a:lnTo>
                    <a:pt x="58" y="23"/>
                  </a:lnTo>
                  <a:lnTo>
                    <a:pt x="61" y="13"/>
                  </a:lnTo>
                  <a:lnTo>
                    <a:pt x="63" y="10"/>
                  </a:lnTo>
                  <a:lnTo>
                    <a:pt x="61" y="7"/>
                  </a:lnTo>
                  <a:lnTo>
                    <a:pt x="61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GB" sz="120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9" name="Freeform 51"/>
            <p:cNvSpPr>
              <a:spLocks/>
            </p:cNvSpPr>
            <p:nvPr/>
          </p:nvSpPr>
          <p:spPr bwMode="auto">
            <a:xfrm>
              <a:off x="6432551" y="2166938"/>
              <a:ext cx="25400" cy="60325"/>
            </a:xfrm>
            <a:custGeom>
              <a:avLst/>
              <a:gdLst>
                <a:gd name="T0" fmla="*/ 10 w 16"/>
                <a:gd name="T1" fmla="*/ 1 h 38"/>
                <a:gd name="T2" fmla="*/ 10 w 16"/>
                <a:gd name="T3" fmla="*/ 1 h 38"/>
                <a:gd name="T4" fmla="*/ 7 w 16"/>
                <a:gd name="T5" fmla="*/ 0 h 38"/>
                <a:gd name="T6" fmla="*/ 5 w 16"/>
                <a:gd name="T7" fmla="*/ 0 h 38"/>
                <a:gd name="T8" fmla="*/ 2 w 16"/>
                <a:gd name="T9" fmla="*/ 3 h 38"/>
                <a:gd name="T10" fmla="*/ 0 w 16"/>
                <a:gd name="T11" fmla="*/ 8 h 38"/>
                <a:gd name="T12" fmla="*/ 2 w 16"/>
                <a:gd name="T13" fmla="*/ 11 h 38"/>
                <a:gd name="T14" fmla="*/ 2 w 16"/>
                <a:gd name="T15" fmla="*/ 11 h 38"/>
                <a:gd name="T16" fmla="*/ 5 w 16"/>
                <a:gd name="T17" fmla="*/ 14 h 38"/>
                <a:gd name="T18" fmla="*/ 5 w 16"/>
                <a:gd name="T19" fmla="*/ 14 h 38"/>
                <a:gd name="T20" fmla="*/ 3 w 16"/>
                <a:gd name="T21" fmla="*/ 21 h 38"/>
                <a:gd name="T22" fmla="*/ 3 w 16"/>
                <a:gd name="T23" fmla="*/ 29 h 38"/>
                <a:gd name="T24" fmla="*/ 3 w 16"/>
                <a:gd name="T25" fmla="*/ 38 h 38"/>
                <a:gd name="T26" fmla="*/ 13 w 16"/>
                <a:gd name="T27" fmla="*/ 38 h 38"/>
                <a:gd name="T28" fmla="*/ 13 w 16"/>
                <a:gd name="T29" fmla="*/ 38 h 38"/>
                <a:gd name="T30" fmla="*/ 14 w 16"/>
                <a:gd name="T31" fmla="*/ 21 h 38"/>
                <a:gd name="T32" fmla="*/ 13 w 16"/>
                <a:gd name="T33" fmla="*/ 12 h 38"/>
                <a:gd name="T34" fmla="*/ 13 w 16"/>
                <a:gd name="T35" fmla="*/ 12 h 38"/>
                <a:gd name="T36" fmla="*/ 14 w 16"/>
                <a:gd name="T37" fmla="*/ 11 h 38"/>
                <a:gd name="T38" fmla="*/ 14 w 16"/>
                <a:gd name="T39" fmla="*/ 11 h 38"/>
                <a:gd name="T40" fmla="*/ 16 w 16"/>
                <a:gd name="T41" fmla="*/ 6 h 38"/>
                <a:gd name="T42" fmla="*/ 14 w 16"/>
                <a:gd name="T43" fmla="*/ 4 h 38"/>
                <a:gd name="T44" fmla="*/ 10 w 16"/>
                <a:gd name="T45" fmla="*/ 1 h 38"/>
                <a:gd name="T46" fmla="*/ 10 w 16"/>
                <a:gd name="T47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6" h="38">
                  <a:moveTo>
                    <a:pt x="10" y="1"/>
                  </a:moveTo>
                  <a:lnTo>
                    <a:pt x="10" y="1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8"/>
                  </a:lnTo>
                  <a:lnTo>
                    <a:pt x="2" y="11"/>
                  </a:lnTo>
                  <a:lnTo>
                    <a:pt x="2" y="11"/>
                  </a:lnTo>
                  <a:lnTo>
                    <a:pt x="5" y="14"/>
                  </a:lnTo>
                  <a:lnTo>
                    <a:pt x="5" y="14"/>
                  </a:lnTo>
                  <a:lnTo>
                    <a:pt x="3" y="21"/>
                  </a:lnTo>
                  <a:lnTo>
                    <a:pt x="3" y="29"/>
                  </a:lnTo>
                  <a:lnTo>
                    <a:pt x="3" y="38"/>
                  </a:lnTo>
                  <a:lnTo>
                    <a:pt x="13" y="38"/>
                  </a:lnTo>
                  <a:lnTo>
                    <a:pt x="13" y="38"/>
                  </a:lnTo>
                  <a:lnTo>
                    <a:pt x="14" y="21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4" y="11"/>
                  </a:lnTo>
                  <a:lnTo>
                    <a:pt x="16" y="6"/>
                  </a:lnTo>
                  <a:lnTo>
                    <a:pt x="14" y="4"/>
                  </a:lnTo>
                  <a:lnTo>
                    <a:pt x="10" y="1"/>
                  </a:lnTo>
                  <a:lnTo>
                    <a:pt x="1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GB" sz="120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0" name="Freeform 52"/>
            <p:cNvSpPr>
              <a:spLocks/>
            </p:cNvSpPr>
            <p:nvPr/>
          </p:nvSpPr>
          <p:spPr bwMode="auto">
            <a:xfrm>
              <a:off x="6454776" y="24511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GB" sz="120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1" name="Freeform 53"/>
            <p:cNvSpPr>
              <a:spLocks noEditPoints="1"/>
            </p:cNvSpPr>
            <p:nvPr/>
          </p:nvSpPr>
          <p:spPr bwMode="auto">
            <a:xfrm>
              <a:off x="6354763" y="2220913"/>
              <a:ext cx="220663" cy="288925"/>
            </a:xfrm>
            <a:custGeom>
              <a:avLst/>
              <a:gdLst>
                <a:gd name="T0" fmla="*/ 43 w 139"/>
                <a:gd name="T1" fmla="*/ 101 h 182"/>
                <a:gd name="T2" fmla="*/ 60 w 139"/>
                <a:gd name="T3" fmla="*/ 105 h 182"/>
                <a:gd name="T4" fmla="*/ 62 w 139"/>
                <a:gd name="T5" fmla="*/ 105 h 182"/>
                <a:gd name="T6" fmla="*/ 65 w 139"/>
                <a:gd name="T7" fmla="*/ 105 h 182"/>
                <a:gd name="T8" fmla="*/ 71 w 139"/>
                <a:gd name="T9" fmla="*/ 106 h 182"/>
                <a:gd name="T10" fmla="*/ 71 w 139"/>
                <a:gd name="T11" fmla="*/ 106 h 182"/>
                <a:gd name="T12" fmla="*/ 77 w 139"/>
                <a:gd name="T13" fmla="*/ 106 h 182"/>
                <a:gd name="T14" fmla="*/ 80 w 139"/>
                <a:gd name="T15" fmla="*/ 106 h 182"/>
                <a:gd name="T16" fmla="*/ 83 w 139"/>
                <a:gd name="T17" fmla="*/ 105 h 182"/>
                <a:gd name="T18" fmla="*/ 83 w 139"/>
                <a:gd name="T19" fmla="*/ 105 h 182"/>
                <a:gd name="T20" fmla="*/ 65 w 139"/>
                <a:gd name="T21" fmla="*/ 98 h 182"/>
                <a:gd name="T22" fmla="*/ 65 w 139"/>
                <a:gd name="T23" fmla="*/ 95 h 182"/>
                <a:gd name="T24" fmla="*/ 63 w 139"/>
                <a:gd name="T25" fmla="*/ 95 h 182"/>
                <a:gd name="T26" fmla="*/ 51 w 139"/>
                <a:gd name="T27" fmla="*/ 92 h 182"/>
                <a:gd name="T28" fmla="*/ 40 w 139"/>
                <a:gd name="T29" fmla="*/ 94 h 182"/>
                <a:gd name="T30" fmla="*/ 26 w 139"/>
                <a:gd name="T31" fmla="*/ 98 h 182"/>
                <a:gd name="T32" fmla="*/ 32 w 139"/>
                <a:gd name="T33" fmla="*/ 100 h 182"/>
                <a:gd name="T34" fmla="*/ 37 w 139"/>
                <a:gd name="T35" fmla="*/ 100 h 182"/>
                <a:gd name="T36" fmla="*/ 43 w 139"/>
                <a:gd name="T37" fmla="*/ 101 h 182"/>
                <a:gd name="T38" fmla="*/ 106 w 139"/>
                <a:gd name="T39" fmla="*/ 142 h 182"/>
                <a:gd name="T40" fmla="*/ 93 w 139"/>
                <a:gd name="T41" fmla="*/ 138 h 182"/>
                <a:gd name="T42" fmla="*/ 85 w 139"/>
                <a:gd name="T43" fmla="*/ 138 h 182"/>
                <a:gd name="T44" fmla="*/ 85 w 139"/>
                <a:gd name="T45" fmla="*/ 138 h 182"/>
                <a:gd name="T46" fmla="*/ 83 w 139"/>
                <a:gd name="T47" fmla="*/ 138 h 182"/>
                <a:gd name="T48" fmla="*/ 76 w 139"/>
                <a:gd name="T49" fmla="*/ 143 h 182"/>
                <a:gd name="T50" fmla="*/ 63 w 139"/>
                <a:gd name="T51" fmla="*/ 145 h 182"/>
                <a:gd name="T52" fmla="*/ 63 w 139"/>
                <a:gd name="T53" fmla="*/ 145 h 182"/>
                <a:gd name="T54" fmla="*/ 60 w 139"/>
                <a:gd name="T55" fmla="*/ 155 h 182"/>
                <a:gd name="T56" fmla="*/ 0 w 139"/>
                <a:gd name="T57" fmla="*/ 171 h 182"/>
                <a:gd name="T58" fmla="*/ 2 w 139"/>
                <a:gd name="T59" fmla="*/ 174 h 182"/>
                <a:gd name="T60" fmla="*/ 6 w 139"/>
                <a:gd name="T61" fmla="*/ 180 h 182"/>
                <a:gd name="T62" fmla="*/ 126 w 139"/>
                <a:gd name="T63" fmla="*/ 182 h 182"/>
                <a:gd name="T64" fmla="*/ 131 w 139"/>
                <a:gd name="T65" fmla="*/ 180 h 182"/>
                <a:gd name="T66" fmla="*/ 137 w 139"/>
                <a:gd name="T67" fmla="*/ 175 h 182"/>
                <a:gd name="T68" fmla="*/ 137 w 139"/>
                <a:gd name="T69" fmla="*/ 146 h 182"/>
                <a:gd name="T70" fmla="*/ 123 w 139"/>
                <a:gd name="T71" fmla="*/ 145 h 182"/>
                <a:gd name="T72" fmla="*/ 113 w 139"/>
                <a:gd name="T73" fmla="*/ 145 h 182"/>
                <a:gd name="T74" fmla="*/ 106 w 139"/>
                <a:gd name="T75" fmla="*/ 142 h 182"/>
                <a:gd name="T76" fmla="*/ 128 w 139"/>
                <a:gd name="T77" fmla="*/ 0 h 182"/>
                <a:gd name="T78" fmla="*/ 12 w 139"/>
                <a:gd name="T79" fmla="*/ 0 h 182"/>
                <a:gd name="T80" fmla="*/ 5 w 139"/>
                <a:gd name="T81" fmla="*/ 3 h 182"/>
                <a:gd name="T82" fmla="*/ 2 w 139"/>
                <a:gd name="T83" fmla="*/ 9 h 182"/>
                <a:gd name="T84" fmla="*/ 2 w 139"/>
                <a:gd name="T85" fmla="*/ 38 h 182"/>
                <a:gd name="T86" fmla="*/ 3 w 139"/>
                <a:gd name="T87" fmla="*/ 38 h 182"/>
                <a:gd name="T88" fmla="*/ 19 w 139"/>
                <a:gd name="T89" fmla="*/ 43 h 182"/>
                <a:gd name="T90" fmla="*/ 25 w 139"/>
                <a:gd name="T91" fmla="*/ 44 h 182"/>
                <a:gd name="T92" fmla="*/ 26 w 139"/>
                <a:gd name="T93" fmla="*/ 48 h 182"/>
                <a:gd name="T94" fmla="*/ 42 w 139"/>
                <a:gd name="T95" fmla="*/ 60 h 182"/>
                <a:gd name="T96" fmla="*/ 45 w 139"/>
                <a:gd name="T97" fmla="*/ 61 h 182"/>
                <a:gd name="T98" fmla="*/ 56 w 139"/>
                <a:gd name="T99" fmla="*/ 63 h 182"/>
                <a:gd name="T100" fmla="*/ 62 w 139"/>
                <a:gd name="T101" fmla="*/ 63 h 182"/>
                <a:gd name="T102" fmla="*/ 65 w 139"/>
                <a:gd name="T103" fmla="*/ 64 h 182"/>
                <a:gd name="T104" fmla="*/ 69 w 139"/>
                <a:gd name="T105" fmla="*/ 63 h 182"/>
                <a:gd name="T106" fmla="*/ 74 w 139"/>
                <a:gd name="T107" fmla="*/ 63 h 182"/>
                <a:gd name="T108" fmla="*/ 91 w 139"/>
                <a:gd name="T109" fmla="*/ 64 h 182"/>
                <a:gd name="T110" fmla="*/ 108 w 139"/>
                <a:gd name="T111" fmla="*/ 64 h 182"/>
                <a:gd name="T112" fmla="*/ 128 w 139"/>
                <a:gd name="T113" fmla="*/ 66 h 182"/>
                <a:gd name="T114" fmla="*/ 139 w 139"/>
                <a:gd name="T115" fmla="*/ 64 h 182"/>
                <a:gd name="T116" fmla="*/ 139 w 139"/>
                <a:gd name="T117" fmla="*/ 11 h 182"/>
                <a:gd name="T118" fmla="*/ 136 w 139"/>
                <a:gd name="T119" fmla="*/ 3 h 182"/>
                <a:gd name="T120" fmla="*/ 128 w 139"/>
                <a:gd name="T121" fmla="*/ 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9" h="182">
                  <a:moveTo>
                    <a:pt x="43" y="101"/>
                  </a:moveTo>
                  <a:lnTo>
                    <a:pt x="43" y="101"/>
                  </a:lnTo>
                  <a:lnTo>
                    <a:pt x="49" y="103"/>
                  </a:lnTo>
                  <a:lnTo>
                    <a:pt x="60" y="105"/>
                  </a:lnTo>
                  <a:lnTo>
                    <a:pt x="60" y="105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65" y="105"/>
                  </a:lnTo>
                  <a:lnTo>
                    <a:pt x="65" y="105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1" y="106"/>
                  </a:lnTo>
                  <a:lnTo>
                    <a:pt x="77" y="106"/>
                  </a:lnTo>
                  <a:lnTo>
                    <a:pt x="77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83" y="105"/>
                  </a:lnTo>
                  <a:lnTo>
                    <a:pt x="77" y="103"/>
                  </a:lnTo>
                  <a:lnTo>
                    <a:pt x="65" y="98"/>
                  </a:lnTo>
                  <a:lnTo>
                    <a:pt x="65" y="95"/>
                  </a:lnTo>
                  <a:lnTo>
                    <a:pt x="65" y="95"/>
                  </a:lnTo>
                  <a:lnTo>
                    <a:pt x="63" y="95"/>
                  </a:lnTo>
                  <a:lnTo>
                    <a:pt x="63" y="95"/>
                  </a:lnTo>
                  <a:lnTo>
                    <a:pt x="57" y="94"/>
                  </a:lnTo>
                  <a:lnTo>
                    <a:pt x="51" y="92"/>
                  </a:lnTo>
                  <a:lnTo>
                    <a:pt x="45" y="92"/>
                  </a:lnTo>
                  <a:lnTo>
                    <a:pt x="40" y="94"/>
                  </a:lnTo>
                  <a:lnTo>
                    <a:pt x="26" y="98"/>
                  </a:lnTo>
                  <a:lnTo>
                    <a:pt x="26" y="98"/>
                  </a:lnTo>
                  <a:lnTo>
                    <a:pt x="29" y="98"/>
                  </a:lnTo>
                  <a:lnTo>
                    <a:pt x="32" y="100"/>
                  </a:lnTo>
                  <a:lnTo>
                    <a:pt x="32" y="100"/>
                  </a:lnTo>
                  <a:lnTo>
                    <a:pt x="37" y="100"/>
                  </a:lnTo>
                  <a:lnTo>
                    <a:pt x="43" y="101"/>
                  </a:lnTo>
                  <a:lnTo>
                    <a:pt x="43" y="101"/>
                  </a:lnTo>
                  <a:close/>
                  <a:moveTo>
                    <a:pt x="106" y="142"/>
                  </a:moveTo>
                  <a:lnTo>
                    <a:pt x="106" y="142"/>
                  </a:lnTo>
                  <a:lnTo>
                    <a:pt x="100" y="138"/>
                  </a:lnTo>
                  <a:lnTo>
                    <a:pt x="93" y="138"/>
                  </a:lnTo>
                  <a:lnTo>
                    <a:pt x="93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5" y="138"/>
                  </a:lnTo>
                  <a:lnTo>
                    <a:pt x="83" y="138"/>
                  </a:lnTo>
                  <a:lnTo>
                    <a:pt x="82" y="142"/>
                  </a:lnTo>
                  <a:lnTo>
                    <a:pt x="76" y="143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3" y="145"/>
                  </a:lnTo>
                  <a:lnTo>
                    <a:pt x="60" y="155"/>
                  </a:lnTo>
                  <a:lnTo>
                    <a:pt x="0" y="143"/>
                  </a:lnTo>
                  <a:lnTo>
                    <a:pt x="0" y="171"/>
                  </a:lnTo>
                  <a:lnTo>
                    <a:pt x="0" y="171"/>
                  </a:lnTo>
                  <a:lnTo>
                    <a:pt x="2" y="174"/>
                  </a:lnTo>
                  <a:lnTo>
                    <a:pt x="3" y="177"/>
                  </a:lnTo>
                  <a:lnTo>
                    <a:pt x="6" y="180"/>
                  </a:lnTo>
                  <a:lnTo>
                    <a:pt x="11" y="180"/>
                  </a:lnTo>
                  <a:lnTo>
                    <a:pt x="126" y="182"/>
                  </a:lnTo>
                  <a:lnTo>
                    <a:pt x="126" y="182"/>
                  </a:lnTo>
                  <a:lnTo>
                    <a:pt x="131" y="180"/>
                  </a:lnTo>
                  <a:lnTo>
                    <a:pt x="134" y="179"/>
                  </a:lnTo>
                  <a:lnTo>
                    <a:pt x="137" y="175"/>
                  </a:lnTo>
                  <a:lnTo>
                    <a:pt x="137" y="171"/>
                  </a:lnTo>
                  <a:lnTo>
                    <a:pt x="137" y="146"/>
                  </a:lnTo>
                  <a:lnTo>
                    <a:pt x="137" y="146"/>
                  </a:lnTo>
                  <a:lnTo>
                    <a:pt x="123" y="145"/>
                  </a:lnTo>
                  <a:lnTo>
                    <a:pt x="123" y="145"/>
                  </a:lnTo>
                  <a:lnTo>
                    <a:pt x="113" y="145"/>
                  </a:lnTo>
                  <a:lnTo>
                    <a:pt x="110" y="143"/>
                  </a:lnTo>
                  <a:lnTo>
                    <a:pt x="106" y="142"/>
                  </a:lnTo>
                  <a:lnTo>
                    <a:pt x="106" y="142"/>
                  </a:lnTo>
                  <a:close/>
                  <a:moveTo>
                    <a:pt x="128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5" y="3"/>
                  </a:lnTo>
                  <a:lnTo>
                    <a:pt x="3" y="6"/>
                  </a:lnTo>
                  <a:lnTo>
                    <a:pt x="2" y="9"/>
                  </a:lnTo>
                  <a:lnTo>
                    <a:pt x="2" y="38"/>
                  </a:lnTo>
                  <a:lnTo>
                    <a:pt x="2" y="38"/>
                  </a:lnTo>
                  <a:lnTo>
                    <a:pt x="3" y="38"/>
                  </a:lnTo>
                  <a:lnTo>
                    <a:pt x="3" y="38"/>
                  </a:lnTo>
                  <a:lnTo>
                    <a:pt x="8" y="40"/>
                  </a:lnTo>
                  <a:lnTo>
                    <a:pt x="19" y="43"/>
                  </a:lnTo>
                  <a:lnTo>
                    <a:pt x="19" y="43"/>
                  </a:lnTo>
                  <a:lnTo>
                    <a:pt x="25" y="44"/>
                  </a:lnTo>
                  <a:lnTo>
                    <a:pt x="26" y="48"/>
                  </a:lnTo>
                  <a:lnTo>
                    <a:pt x="26" y="48"/>
                  </a:lnTo>
                  <a:lnTo>
                    <a:pt x="34" y="54"/>
                  </a:lnTo>
                  <a:lnTo>
                    <a:pt x="42" y="60"/>
                  </a:lnTo>
                  <a:lnTo>
                    <a:pt x="42" y="60"/>
                  </a:lnTo>
                  <a:lnTo>
                    <a:pt x="45" y="61"/>
                  </a:lnTo>
                  <a:lnTo>
                    <a:pt x="48" y="61"/>
                  </a:lnTo>
                  <a:lnTo>
                    <a:pt x="56" y="63"/>
                  </a:lnTo>
                  <a:lnTo>
                    <a:pt x="56" y="63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5" y="64"/>
                  </a:lnTo>
                  <a:lnTo>
                    <a:pt x="66" y="63"/>
                  </a:lnTo>
                  <a:lnTo>
                    <a:pt x="69" y="63"/>
                  </a:lnTo>
                  <a:lnTo>
                    <a:pt x="69" y="63"/>
                  </a:lnTo>
                  <a:lnTo>
                    <a:pt x="74" y="63"/>
                  </a:lnTo>
                  <a:lnTo>
                    <a:pt x="74" y="63"/>
                  </a:lnTo>
                  <a:lnTo>
                    <a:pt x="91" y="64"/>
                  </a:lnTo>
                  <a:lnTo>
                    <a:pt x="108" y="64"/>
                  </a:lnTo>
                  <a:lnTo>
                    <a:pt x="108" y="64"/>
                  </a:lnTo>
                  <a:lnTo>
                    <a:pt x="117" y="66"/>
                  </a:lnTo>
                  <a:lnTo>
                    <a:pt x="128" y="66"/>
                  </a:lnTo>
                  <a:lnTo>
                    <a:pt x="128" y="66"/>
                  </a:lnTo>
                  <a:lnTo>
                    <a:pt x="139" y="64"/>
                  </a:lnTo>
                  <a:lnTo>
                    <a:pt x="139" y="11"/>
                  </a:lnTo>
                  <a:lnTo>
                    <a:pt x="139" y="11"/>
                  </a:lnTo>
                  <a:lnTo>
                    <a:pt x="139" y="6"/>
                  </a:lnTo>
                  <a:lnTo>
                    <a:pt x="136" y="3"/>
                  </a:lnTo>
                  <a:lnTo>
                    <a:pt x="133" y="1"/>
                  </a:lnTo>
                  <a:lnTo>
                    <a:pt x="128" y="0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GB" sz="120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2" name="Freeform 54"/>
            <p:cNvSpPr>
              <a:spLocks/>
            </p:cNvSpPr>
            <p:nvPr/>
          </p:nvSpPr>
          <p:spPr bwMode="auto">
            <a:xfrm>
              <a:off x="6454776" y="2389188"/>
              <a:ext cx="36513" cy="61912"/>
            </a:xfrm>
            <a:custGeom>
              <a:avLst/>
              <a:gdLst>
                <a:gd name="T0" fmla="*/ 23 w 23"/>
                <a:gd name="T1" fmla="*/ 23 h 39"/>
                <a:gd name="T2" fmla="*/ 23 w 23"/>
                <a:gd name="T3" fmla="*/ 23 h 39"/>
                <a:gd name="T4" fmla="*/ 23 w 23"/>
                <a:gd name="T5" fmla="*/ 19 h 39"/>
                <a:gd name="T6" fmla="*/ 23 w 23"/>
                <a:gd name="T7" fmla="*/ 19 h 39"/>
                <a:gd name="T8" fmla="*/ 23 w 23"/>
                <a:gd name="T9" fmla="*/ 19 h 39"/>
                <a:gd name="T10" fmla="*/ 23 w 23"/>
                <a:gd name="T11" fmla="*/ 12 h 39"/>
                <a:gd name="T12" fmla="*/ 23 w 23"/>
                <a:gd name="T13" fmla="*/ 12 h 39"/>
                <a:gd name="T14" fmla="*/ 20 w 23"/>
                <a:gd name="T15" fmla="*/ 12 h 39"/>
                <a:gd name="T16" fmla="*/ 19 w 23"/>
                <a:gd name="T17" fmla="*/ 8 h 39"/>
                <a:gd name="T18" fmla="*/ 19 w 23"/>
                <a:gd name="T19" fmla="*/ 8 h 39"/>
                <a:gd name="T20" fmla="*/ 17 w 23"/>
                <a:gd name="T21" fmla="*/ 3 h 39"/>
                <a:gd name="T22" fmla="*/ 17 w 23"/>
                <a:gd name="T23" fmla="*/ 3 h 39"/>
                <a:gd name="T24" fmla="*/ 17 w 23"/>
                <a:gd name="T25" fmla="*/ 0 h 39"/>
                <a:gd name="T26" fmla="*/ 17 w 23"/>
                <a:gd name="T27" fmla="*/ 0 h 39"/>
                <a:gd name="T28" fmla="*/ 17 w 23"/>
                <a:gd name="T29" fmla="*/ 0 h 39"/>
                <a:gd name="T30" fmla="*/ 17 w 23"/>
                <a:gd name="T31" fmla="*/ 0 h 39"/>
                <a:gd name="T32" fmla="*/ 16 w 23"/>
                <a:gd name="T33" fmla="*/ 0 h 39"/>
                <a:gd name="T34" fmla="*/ 16 w 23"/>
                <a:gd name="T35" fmla="*/ 0 h 39"/>
                <a:gd name="T36" fmla="*/ 14 w 23"/>
                <a:gd name="T37" fmla="*/ 0 h 39"/>
                <a:gd name="T38" fmla="*/ 14 w 23"/>
                <a:gd name="T39" fmla="*/ 0 h 39"/>
                <a:gd name="T40" fmla="*/ 8 w 23"/>
                <a:gd name="T41" fmla="*/ 0 h 39"/>
                <a:gd name="T42" fmla="*/ 8 w 23"/>
                <a:gd name="T43" fmla="*/ 0 h 39"/>
                <a:gd name="T44" fmla="*/ 8 w 23"/>
                <a:gd name="T45" fmla="*/ 0 h 39"/>
                <a:gd name="T46" fmla="*/ 8 w 23"/>
                <a:gd name="T47" fmla="*/ 0 h 39"/>
                <a:gd name="T48" fmla="*/ 8 w 23"/>
                <a:gd name="T49" fmla="*/ 3 h 39"/>
                <a:gd name="T50" fmla="*/ 8 w 23"/>
                <a:gd name="T51" fmla="*/ 3 h 39"/>
                <a:gd name="T52" fmla="*/ 6 w 23"/>
                <a:gd name="T53" fmla="*/ 9 h 39"/>
                <a:gd name="T54" fmla="*/ 6 w 23"/>
                <a:gd name="T55" fmla="*/ 9 h 39"/>
                <a:gd name="T56" fmla="*/ 3 w 23"/>
                <a:gd name="T57" fmla="*/ 26 h 39"/>
                <a:gd name="T58" fmla="*/ 0 w 23"/>
                <a:gd name="T59" fmla="*/ 37 h 39"/>
                <a:gd name="T60" fmla="*/ 0 w 23"/>
                <a:gd name="T61" fmla="*/ 37 h 39"/>
                <a:gd name="T62" fmla="*/ 0 w 23"/>
                <a:gd name="T63" fmla="*/ 39 h 39"/>
                <a:gd name="T64" fmla="*/ 0 w 23"/>
                <a:gd name="T65" fmla="*/ 39 h 39"/>
                <a:gd name="T66" fmla="*/ 13 w 23"/>
                <a:gd name="T67" fmla="*/ 37 h 39"/>
                <a:gd name="T68" fmla="*/ 19 w 23"/>
                <a:gd name="T69" fmla="*/ 36 h 39"/>
                <a:gd name="T70" fmla="*/ 20 w 23"/>
                <a:gd name="T71" fmla="*/ 32 h 39"/>
                <a:gd name="T72" fmla="*/ 22 w 23"/>
                <a:gd name="T73" fmla="*/ 32 h 39"/>
                <a:gd name="T74" fmla="*/ 22 w 23"/>
                <a:gd name="T75" fmla="*/ 32 h 39"/>
                <a:gd name="T76" fmla="*/ 22 w 23"/>
                <a:gd name="T77" fmla="*/ 32 h 39"/>
                <a:gd name="T78" fmla="*/ 22 w 23"/>
                <a:gd name="T79" fmla="*/ 32 h 39"/>
                <a:gd name="T80" fmla="*/ 23 w 23"/>
                <a:gd name="T81" fmla="*/ 28 h 39"/>
                <a:gd name="T82" fmla="*/ 23 w 23"/>
                <a:gd name="T83" fmla="*/ 28 h 39"/>
                <a:gd name="T84" fmla="*/ 23 w 23"/>
                <a:gd name="T85" fmla="*/ 26 h 39"/>
                <a:gd name="T86" fmla="*/ 23 w 23"/>
                <a:gd name="T87" fmla="*/ 23 h 39"/>
                <a:gd name="T88" fmla="*/ 23 w 23"/>
                <a:gd name="T8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3" h="39">
                  <a:moveTo>
                    <a:pt x="23" y="23"/>
                  </a:moveTo>
                  <a:lnTo>
                    <a:pt x="23" y="23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9"/>
                  </a:lnTo>
                  <a:lnTo>
                    <a:pt x="23" y="12"/>
                  </a:lnTo>
                  <a:lnTo>
                    <a:pt x="23" y="12"/>
                  </a:lnTo>
                  <a:lnTo>
                    <a:pt x="20" y="12"/>
                  </a:lnTo>
                  <a:lnTo>
                    <a:pt x="19" y="8"/>
                  </a:lnTo>
                  <a:lnTo>
                    <a:pt x="19" y="8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3"/>
                  </a:lnTo>
                  <a:lnTo>
                    <a:pt x="6" y="9"/>
                  </a:lnTo>
                  <a:lnTo>
                    <a:pt x="6" y="9"/>
                  </a:lnTo>
                  <a:lnTo>
                    <a:pt x="3" y="2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9"/>
                  </a:lnTo>
                  <a:lnTo>
                    <a:pt x="0" y="39"/>
                  </a:lnTo>
                  <a:lnTo>
                    <a:pt x="13" y="37"/>
                  </a:lnTo>
                  <a:lnTo>
                    <a:pt x="19" y="36"/>
                  </a:lnTo>
                  <a:lnTo>
                    <a:pt x="20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3" y="26"/>
                  </a:lnTo>
                  <a:lnTo>
                    <a:pt x="23" y="23"/>
                  </a:lnTo>
                  <a:lnTo>
                    <a:pt x="23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GB" sz="120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13" name="Freeform 55"/>
            <p:cNvSpPr>
              <a:spLocks/>
            </p:cNvSpPr>
            <p:nvPr/>
          </p:nvSpPr>
          <p:spPr bwMode="auto">
            <a:xfrm>
              <a:off x="6454776" y="2320925"/>
              <a:ext cx="31750" cy="66675"/>
            </a:xfrm>
            <a:custGeom>
              <a:avLst/>
              <a:gdLst>
                <a:gd name="T0" fmla="*/ 20 w 20"/>
                <a:gd name="T1" fmla="*/ 35 h 42"/>
                <a:gd name="T2" fmla="*/ 20 w 20"/>
                <a:gd name="T3" fmla="*/ 35 h 42"/>
                <a:gd name="T4" fmla="*/ 16 w 20"/>
                <a:gd name="T5" fmla="*/ 14 h 42"/>
                <a:gd name="T6" fmla="*/ 16 w 20"/>
                <a:gd name="T7" fmla="*/ 14 h 42"/>
                <a:gd name="T8" fmla="*/ 11 w 20"/>
                <a:gd name="T9" fmla="*/ 0 h 42"/>
                <a:gd name="T10" fmla="*/ 11 w 20"/>
                <a:gd name="T11" fmla="*/ 0 h 42"/>
                <a:gd name="T12" fmla="*/ 6 w 20"/>
                <a:gd name="T13" fmla="*/ 0 h 42"/>
                <a:gd name="T14" fmla="*/ 3 w 20"/>
                <a:gd name="T15" fmla="*/ 0 h 42"/>
                <a:gd name="T16" fmla="*/ 2 w 20"/>
                <a:gd name="T17" fmla="*/ 1 h 42"/>
                <a:gd name="T18" fmla="*/ 2 w 20"/>
                <a:gd name="T19" fmla="*/ 1 h 42"/>
                <a:gd name="T20" fmla="*/ 2 w 20"/>
                <a:gd name="T21" fmla="*/ 5 h 42"/>
                <a:gd name="T22" fmla="*/ 2 w 20"/>
                <a:gd name="T23" fmla="*/ 5 h 42"/>
                <a:gd name="T24" fmla="*/ 2 w 20"/>
                <a:gd name="T25" fmla="*/ 17 h 42"/>
                <a:gd name="T26" fmla="*/ 2 w 20"/>
                <a:gd name="T27" fmla="*/ 31 h 42"/>
                <a:gd name="T28" fmla="*/ 2 w 20"/>
                <a:gd name="T29" fmla="*/ 31 h 42"/>
                <a:gd name="T30" fmla="*/ 0 w 20"/>
                <a:gd name="T31" fmla="*/ 32 h 42"/>
                <a:gd name="T32" fmla="*/ 0 w 20"/>
                <a:gd name="T33" fmla="*/ 32 h 42"/>
                <a:gd name="T34" fmla="*/ 2 w 20"/>
                <a:gd name="T35" fmla="*/ 32 h 42"/>
                <a:gd name="T36" fmla="*/ 2 w 20"/>
                <a:gd name="T37" fmla="*/ 35 h 42"/>
                <a:gd name="T38" fmla="*/ 14 w 20"/>
                <a:gd name="T39" fmla="*/ 40 h 42"/>
                <a:gd name="T40" fmla="*/ 20 w 20"/>
                <a:gd name="T41" fmla="*/ 42 h 42"/>
                <a:gd name="T42" fmla="*/ 20 w 20"/>
                <a:gd name="T43" fmla="*/ 42 h 42"/>
                <a:gd name="T44" fmla="*/ 20 w 20"/>
                <a:gd name="T45" fmla="*/ 35 h 42"/>
                <a:gd name="T46" fmla="*/ 20 w 20"/>
                <a:gd name="T4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0" h="42">
                  <a:moveTo>
                    <a:pt x="20" y="35"/>
                  </a:moveTo>
                  <a:lnTo>
                    <a:pt x="20" y="35"/>
                  </a:lnTo>
                  <a:lnTo>
                    <a:pt x="16" y="14"/>
                  </a:lnTo>
                  <a:lnTo>
                    <a:pt x="16" y="14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5"/>
                  </a:lnTo>
                  <a:lnTo>
                    <a:pt x="2" y="5"/>
                  </a:lnTo>
                  <a:lnTo>
                    <a:pt x="2" y="1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14" y="4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0" y="35"/>
                  </a:lnTo>
                  <a:lnTo>
                    <a:pt x="2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GB" sz="1200">
                <a:solidFill>
                  <a:srgbClr val="FFFF00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058055" y="4233495"/>
            <a:ext cx="1039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0F5494"/>
                </a:solidFill>
                <a:latin typeface="Calibri" panose="020F0502020204030204" pitchFamily="34" charset="0"/>
                <a:ea typeface="+mn-ea"/>
                <a:cs typeface="+mn-cs"/>
              </a:rPr>
              <a:t>USER</a:t>
            </a:r>
          </a:p>
          <a:p>
            <a:r>
              <a:rPr lang="fr-BE" sz="800" dirty="0" smtClean="0">
                <a:solidFill>
                  <a:srgbClr val="0F5494"/>
                </a:solidFill>
                <a:latin typeface="Calibri" panose="020F0502020204030204" pitchFamily="34" charset="0"/>
                <a:ea typeface="+mn-ea"/>
                <a:cs typeface="+mn-cs"/>
              </a:rPr>
              <a:t>EC, Partner Country, </a:t>
            </a:r>
            <a:r>
              <a:rPr lang="fr-BE" sz="800" dirty="0" err="1" smtClean="0">
                <a:solidFill>
                  <a:srgbClr val="0F5494"/>
                </a:solidFill>
                <a:latin typeface="Calibri" panose="020F0502020204030204" pitchFamily="34" charset="0"/>
                <a:ea typeface="+mn-ea"/>
                <a:cs typeface="+mn-cs"/>
              </a:rPr>
              <a:t>Contracting</a:t>
            </a:r>
            <a:r>
              <a:rPr lang="fr-BE" sz="800" dirty="0" smtClean="0">
                <a:solidFill>
                  <a:srgbClr val="0F5494"/>
                </a:solidFill>
                <a:latin typeface="Calibri" panose="020F0502020204030204" pitchFamily="34" charset="0"/>
                <a:ea typeface="+mn-ea"/>
                <a:cs typeface="+mn-cs"/>
              </a:rPr>
              <a:t> Party</a:t>
            </a:r>
            <a:endParaRPr lang="en-GB" sz="800" dirty="0">
              <a:solidFill>
                <a:srgbClr val="0F5494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5" name="Teardrop 14"/>
          <p:cNvSpPr/>
          <p:nvPr/>
        </p:nvSpPr>
        <p:spPr bwMode="ltGray">
          <a:xfrm rot="6010498">
            <a:off x="1179323" y="-143537"/>
            <a:ext cx="1197292" cy="3521465"/>
          </a:xfrm>
          <a:prstGeom prst="teardrop">
            <a:avLst>
              <a:gd name="adj" fmla="val 151405"/>
            </a:avLst>
          </a:prstGeom>
          <a:solidFill>
            <a:srgbClr val="CCECFF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200" dirty="0" err="1" smtClean="0">
              <a:solidFill>
                <a:srgbClr val="FFFFFF"/>
              </a:solidFill>
              <a:latin typeface="Georgia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79512" y="1052736"/>
            <a:ext cx="25922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400" b="1" dirty="0" smtClean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  <a:t>Vision</a:t>
            </a:r>
            <a:r>
              <a:rPr lang="en-GB" sz="1400" dirty="0" smtClean="0">
                <a:solidFill>
                  <a:srgbClr val="002060"/>
                </a:solidFill>
                <a:latin typeface="Calibri Light" panose="020F0302020204030204" pitchFamily="34" charset="0"/>
                <a:ea typeface="+mn-ea"/>
                <a:cs typeface="+mn-cs"/>
              </a:rPr>
              <a:t>: Users will manage  Contracts &amp; L2 commitments and their related Portfolio</a:t>
            </a:r>
            <a:endParaRPr lang="en-GB" sz="1400" dirty="0">
              <a:solidFill>
                <a:srgbClr val="00206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" name="Rounded Rectangle 1"/>
          <p:cNvSpPr/>
          <p:nvPr/>
        </p:nvSpPr>
        <p:spPr bwMode="auto">
          <a:xfrm>
            <a:off x="3359265" y="1268759"/>
            <a:ext cx="2547993" cy="64807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l"/>
            <a:r>
              <a:rPr lang="en-GB" sz="1400" b="1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1 – Contract preparation </a:t>
            </a:r>
          </a:p>
          <a:p>
            <a:pPr marL="174625" indent="-171450" algn="l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Including forecasting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5930178" y="1805973"/>
            <a:ext cx="3033949" cy="579715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l"/>
            <a:r>
              <a:rPr lang="en-GB" sz="1400" b="1" dirty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2 – Contract Award</a:t>
            </a:r>
          </a:p>
          <a:p>
            <a:pPr marL="174625" indent="-171450" algn="l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Link with award procedure (Prospect)</a:t>
            </a:r>
          </a:p>
          <a:p>
            <a:pPr marL="3175" algn="l"/>
            <a:endParaRPr lang="en-GB" sz="1100" dirty="0" smtClean="0">
              <a:solidFill>
                <a:srgbClr val="0F5494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18" name="Rounded Rectangle 17"/>
          <p:cNvSpPr/>
          <p:nvPr/>
        </p:nvSpPr>
        <p:spPr bwMode="auto">
          <a:xfrm>
            <a:off x="5851704" y="4208383"/>
            <a:ext cx="3190899" cy="257415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l"/>
            <a:r>
              <a:rPr lang="en-GB" sz="1400" b="1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4 – Contract Implementation</a:t>
            </a:r>
            <a:endParaRPr lang="en-GB" sz="1400" dirty="0" smtClean="0">
              <a:solidFill>
                <a:srgbClr val="0F5494"/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 marL="174625" indent="-171450" algn="l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Flexible Budget allocation (Analytical breakdown)</a:t>
            </a:r>
          </a:p>
          <a:p>
            <a:pPr marL="174625" indent="-171450" algn="l">
              <a:buFont typeface="Arial" panose="020B0604020202020204" pitchFamily="34" charset="0"/>
              <a:buChar char="•"/>
            </a:pPr>
            <a:r>
              <a:rPr lang="fr-BE" sz="1100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Link to </a:t>
            </a:r>
            <a:r>
              <a:rPr lang="fr-BE" sz="1100" dirty="0" err="1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Deviations</a:t>
            </a:r>
            <a:r>
              <a:rPr lang="fr-BE" sz="1100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 &amp; Prior </a:t>
            </a:r>
            <a:r>
              <a:rPr lang="fr-BE" sz="1100" dirty="0" err="1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aprovals</a:t>
            </a:r>
            <a:endParaRPr lang="fr-BE" sz="1100" dirty="0" smtClean="0">
              <a:solidFill>
                <a:srgbClr val="0F5494"/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 marL="174625" indent="-171450" algn="l">
              <a:buFont typeface="Arial" panose="020B0604020202020204" pitchFamily="34" charset="0"/>
              <a:buChar char="•"/>
            </a:pPr>
            <a:r>
              <a:rPr lang="fr-BE" sz="1100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Management of </a:t>
            </a:r>
            <a:r>
              <a:rPr lang="fr-BE" sz="1100" dirty="0" err="1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subcontracting</a:t>
            </a:r>
            <a:r>
              <a:rPr lang="fr-BE" sz="1100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 (// </a:t>
            </a:r>
            <a:r>
              <a:rPr lang="fr-BE" sz="1100" dirty="0" err="1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Iperseus</a:t>
            </a:r>
            <a:r>
              <a:rPr lang="fr-BE" sz="1100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)</a:t>
            </a:r>
          </a:p>
          <a:p>
            <a:pPr marL="174625" indent="-171450" algn="l">
              <a:buFont typeface="Arial" panose="020B0604020202020204" pitchFamily="34" charset="0"/>
              <a:buChar char="•"/>
            </a:pPr>
            <a:r>
              <a:rPr lang="fr-BE" sz="1100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Expert Management</a:t>
            </a:r>
          </a:p>
          <a:p>
            <a:pPr marL="174625" indent="-171450" algn="l">
              <a:buFont typeface="Arial" panose="020B0604020202020204" pitchFamily="34" charset="0"/>
              <a:buChar char="•"/>
            </a:pPr>
            <a:r>
              <a:rPr lang="fr-BE" sz="1100" dirty="0" err="1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Payments</a:t>
            </a:r>
            <a:endParaRPr lang="fr-BE" sz="1100" dirty="0" smtClean="0">
              <a:solidFill>
                <a:srgbClr val="0F5494"/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 marL="174625" indent="-171450" algn="l">
              <a:buFont typeface="Arial" panose="020B0604020202020204" pitchFamily="34" charset="0"/>
              <a:buChar char="•"/>
            </a:pPr>
            <a:r>
              <a:rPr lang="fr-BE" sz="1100" dirty="0" err="1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Deliverables</a:t>
            </a:r>
            <a:endParaRPr lang="fr-BE" sz="1100" dirty="0" smtClean="0">
              <a:solidFill>
                <a:srgbClr val="0F5494"/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 marL="174625" indent="-171450" algn="l">
              <a:buFont typeface="Arial" panose="020B0604020202020204" pitchFamily="34" charset="0"/>
              <a:buChar char="•"/>
            </a:pPr>
            <a:r>
              <a:rPr lang="fr-BE" sz="1100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Report Management</a:t>
            </a:r>
          </a:p>
          <a:p>
            <a:pPr marL="174625" indent="-171450" algn="l">
              <a:buFont typeface="Arial" panose="020B0604020202020204" pitchFamily="34" charset="0"/>
              <a:buChar char="•"/>
            </a:pPr>
            <a:r>
              <a:rPr lang="fr-BE" sz="1100" dirty="0" err="1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Correspondence</a:t>
            </a:r>
            <a:r>
              <a:rPr lang="fr-BE" sz="1100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 management</a:t>
            </a:r>
          </a:p>
          <a:p>
            <a:pPr marL="174625" indent="-171450" algn="l">
              <a:buFont typeface="Arial" panose="020B0604020202020204" pitchFamily="34" charset="0"/>
              <a:buChar char="•"/>
            </a:pPr>
            <a:r>
              <a:rPr lang="fr-BE" sz="1100" dirty="0" err="1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Amendments</a:t>
            </a:r>
            <a:endParaRPr lang="fr-BE" sz="1100" dirty="0" smtClean="0">
              <a:solidFill>
                <a:srgbClr val="0F5494"/>
              </a:solidFill>
              <a:latin typeface="Calibri Light" panose="020F0302020204030204" pitchFamily="34" charset="0"/>
              <a:ea typeface="+mn-ea"/>
              <a:cs typeface="+mn-cs"/>
            </a:endParaRPr>
          </a:p>
          <a:p>
            <a:pPr marL="174625" indent="-171450" algn="l">
              <a:buFont typeface="Arial" panose="020B0604020202020204" pitchFamily="34" charset="0"/>
              <a:buChar char="•"/>
            </a:pPr>
            <a:r>
              <a:rPr lang="fr-BE" sz="1100" dirty="0" err="1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Stakeholders</a:t>
            </a:r>
            <a:r>
              <a:rPr lang="fr-BE" sz="1100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 management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65191" y="2979265"/>
            <a:ext cx="2892342" cy="1229118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l"/>
            <a:r>
              <a:rPr lang="en-GB" sz="1400" b="1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6 - Interoperability</a:t>
            </a:r>
          </a:p>
          <a:p>
            <a:pPr marL="174625" indent="-171450" algn="l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Data legacy (complexity – no 1-to-1 matching CRIS-OPSYS)</a:t>
            </a:r>
          </a:p>
          <a:p>
            <a:pPr marL="174625" indent="-171450" algn="l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Interoperability/Integration with </a:t>
            </a:r>
            <a:r>
              <a:rPr lang="en-GB" sz="1100" dirty="0" err="1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Opsys</a:t>
            </a:r>
            <a:r>
              <a:rPr lang="en-GB" sz="1100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 project 1, ABAC, AUDIT, ROM, EVAL, BPC, MIS, DECIDE</a:t>
            </a:r>
          </a:p>
        </p:txBody>
      </p:sp>
      <p:cxnSp>
        <p:nvCxnSpPr>
          <p:cNvPr id="25" name="Straight Connector 24"/>
          <p:cNvCxnSpPr>
            <a:endCxn id="36" idx="3"/>
          </p:cNvCxnSpPr>
          <p:nvPr/>
        </p:nvCxnSpPr>
        <p:spPr bwMode="auto">
          <a:xfrm flipH="1">
            <a:off x="2957533" y="4623652"/>
            <a:ext cx="1115740" cy="55547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Straight Connector 27"/>
          <p:cNvCxnSpPr/>
          <p:nvPr/>
        </p:nvCxnSpPr>
        <p:spPr bwMode="auto">
          <a:xfrm flipH="1">
            <a:off x="2957533" y="3611094"/>
            <a:ext cx="1157268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" name="Straight Connector 29"/>
          <p:cNvCxnSpPr>
            <a:stCxn id="22" idx="3"/>
            <a:endCxn id="2" idx="2"/>
          </p:cNvCxnSpPr>
          <p:nvPr/>
        </p:nvCxnSpPr>
        <p:spPr bwMode="auto">
          <a:xfrm flipV="1">
            <a:off x="4592919" y="1916832"/>
            <a:ext cx="40343" cy="792219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>
            <a:endCxn id="17" idx="1"/>
          </p:cNvCxnSpPr>
          <p:nvPr/>
        </p:nvCxnSpPr>
        <p:spPr bwMode="auto">
          <a:xfrm flipV="1">
            <a:off x="5112565" y="2095831"/>
            <a:ext cx="817613" cy="85076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7" name="Straight Connector 36"/>
          <p:cNvCxnSpPr/>
          <p:nvPr/>
        </p:nvCxnSpPr>
        <p:spPr bwMode="auto">
          <a:xfrm flipV="1">
            <a:off x="5112565" y="3611094"/>
            <a:ext cx="784981" cy="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Slide Number Placeholder 1"/>
          <p:cNvSpPr txBox="1">
            <a:spLocks/>
          </p:cNvSpPr>
          <p:nvPr/>
        </p:nvSpPr>
        <p:spPr bwMode="auto">
          <a:xfrm>
            <a:off x="4244000" y="6611558"/>
            <a:ext cx="504056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fr-FR" sz="1400" i="0" dirty="0">
              <a:solidFill>
                <a:srgbClr val="FFFFFF"/>
              </a:solidFill>
              <a:latin typeface="Calibri Light" panose="020F0302020204030204" pitchFamily="34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577701" y="2802814"/>
            <a:ext cx="374268" cy="1393852"/>
            <a:chOff x="3452813" y="6670699"/>
            <a:chExt cx="612775" cy="2051050"/>
          </a:xfrm>
          <a:solidFill>
            <a:srgbClr val="0F5494"/>
          </a:solidFill>
        </p:grpSpPr>
        <p:sp>
          <p:nvSpPr>
            <p:cNvPr id="31" name="Freeform 181"/>
            <p:cNvSpPr>
              <a:spLocks/>
            </p:cNvSpPr>
            <p:nvPr/>
          </p:nvSpPr>
          <p:spPr bwMode="auto">
            <a:xfrm>
              <a:off x="3452813" y="7172349"/>
              <a:ext cx="568325" cy="1549400"/>
            </a:xfrm>
            <a:custGeom>
              <a:avLst/>
              <a:gdLst>
                <a:gd name="T0" fmla="*/ 318 w 358"/>
                <a:gd name="T1" fmla="*/ 130 h 976"/>
                <a:gd name="T2" fmla="*/ 316 w 358"/>
                <a:gd name="T3" fmla="*/ 116 h 976"/>
                <a:gd name="T4" fmla="*/ 332 w 358"/>
                <a:gd name="T5" fmla="*/ 114 h 976"/>
                <a:gd name="T6" fmla="*/ 326 w 358"/>
                <a:gd name="T7" fmla="*/ 102 h 976"/>
                <a:gd name="T8" fmla="*/ 198 w 358"/>
                <a:gd name="T9" fmla="*/ 50 h 976"/>
                <a:gd name="T10" fmla="*/ 194 w 358"/>
                <a:gd name="T11" fmla="*/ 24 h 976"/>
                <a:gd name="T12" fmla="*/ 198 w 358"/>
                <a:gd name="T13" fmla="*/ 0 h 976"/>
                <a:gd name="T14" fmla="*/ 172 w 358"/>
                <a:gd name="T15" fmla="*/ 62 h 976"/>
                <a:gd name="T16" fmla="*/ 142 w 358"/>
                <a:gd name="T17" fmla="*/ 130 h 976"/>
                <a:gd name="T18" fmla="*/ 144 w 358"/>
                <a:gd name="T19" fmla="*/ 166 h 976"/>
                <a:gd name="T20" fmla="*/ 142 w 358"/>
                <a:gd name="T21" fmla="*/ 220 h 976"/>
                <a:gd name="T22" fmla="*/ 116 w 358"/>
                <a:gd name="T23" fmla="*/ 372 h 976"/>
                <a:gd name="T24" fmla="*/ 108 w 358"/>
                <a:gd name="T25" fmla="*/ 524 h 976"/>
                <a:gd name="T26" fmla="*/ 104 w 358"/>
                <a:gd name="T27" fmla="*/ 586 h 976"/>
                <a:gd name="T28" fmla="*/ 94 w 358"/>
                <a:gd name="T29" fmla="*/ 646 h 976"/>
                <a:gd name="T30" fmla="*/ 76 w 358"/>
                <a:gd name="T31" fmla="*/ 790 h 976"/>
                <a:gd name="T32" fmla="*/ 64 w 358"/>
                <a:gd name="T33" fmla="*/ 866 h 976"/>
                <a:gd name="T34" fmla="*/ 46 w 358"/>
                <a:gd name="T35" fmla="*/ 920 h 976"/>
                <a:gd name="T36" fmla="*/ 24 w 358"/>
                <a:gd name="T37" fmla="*/ 950 h 976"/>
                <a:gd name="T38" fmla="*/ 0 w 358"/>
                <a:gd name="T39" fmla="*/ 960 h 976"/>
                <a:gd name="T40" fmla="*/ 12 w 358"/>
                <a:gd name="T41" fmla="*/ 974 h 976"/>
                <a:gd name="T42" fmla="*/ 36 w 358"/>
                <a:gd name="T43" fmla="*/ 976 h 976"/>
                <a:gd name="T44" fmla="*/ 74 w 358"/>
                <a:gd name="T45" fmla="*/ 964 h 976"/>
                <a:gd name="T46" fmla="*/ 90 w 358"/>
                <a:gd name="T47" fmla="*/ 936 h 976"/>
                <a:gd name="T48" fmla="*/ 104 w 358"/>
                <a:gd name="T49" fmla="*/ 938 h 976"/>
                <a:gd name="T50" fmla="*/ 108 w 358"/>
                <a:gd name="T51" fmla="*/ 976 h 976"/>
                <a:gd name="T52" fmla="*/ 114 w 358"/>
                <a:gd name="T53" fmla="*/ 970 h 976"/>
                <a:gd name="T54" fmla="*/ 118 w 358"/>
                <a:gd name="T55" fmla="*/ 922 h 976"/>
                <a:gd name="T56" fmla="*/ 126 w 358"/>
                <a:gd name="T57" fmla="*/ 892 h 976"/>
                <a:gd name="T58" fmla="*/ 116 w 358"/>
                <a:gd name="T59" fmla="*/ 862 h 976"/>
                <a:gd name="T60" fmla="*/ 120 w 358"/>
                <a:gd name="T61" fmla="*/ 832 h 976"/>
                <a:gd name="T62" fmla="*/ 162 w 358"/>
                <a:gd name="T63" fmla="*/ 710 h 976"/>
                <a:gd name="T64" fmla="*/ 178 w 358"/>
                <a:gd name="T65" fmla="*/ 598 h 976"/>
                <a:gd name="T66" fmla="*/ 192 w 358"/>
                <a:gd name="T67" fmla="*/ 520 h 976"/>
                <a:gd name="T68" fmla="*/ 226 w 358"/>
                <a:gd name="T69" fmla="*/ 508 h 976"/>
                <a:gd name="T70" fmla="*/ 264 w 358"/>
                <a:gd name="T71" fmla="*/ 512 h 976"/>
                <a:gd name="T72" fmla="*/ 270 w 358"/>
                <a:gd name="T73" fmla="*/ 570 h 976"/>
                <a:gd name="T74" fmla="*/ 270 w 358"/>
                <a:gd name="T75" fmla="*/ 636 h 976"/>
                <a:gd name="T76" fmla="*/ 260 w 358"/>
                <a:gd name="T77" fmla="*/ 832 h 976"/>
                <a:gd name="T78" fmla="*/ 252 w 358"/>
                <a:gd name="T79" fmla="*/ 858 h 976"/>
                <a:gd name="T80" fmla="*/ 236 w 358"/>
                <a:gd name="T81" fmla="*/ 934 h 976"/>
                <a:gd name="T82" fmla="*/ 238 w 358"/>
                <a:gd name="T83" fmla="*/ 954 h 976"/>
                <a:gd name="T84" fmla="*/ 266 w 358"/>
                <a:gd name="T85" fmla="*/ 954 h 976"/>
                <a:gd name="T86" fmla="*/ 296 w 358"/>
                <a:gd name="T87" fmla="*/ 928 h 976"/>
                <a:gd name="T88" fmla="*/ 296 w 358"/>
                <a:gd name="T89" fmla="*/ 900 h 976"/>
                <a:gd name="T90" fmla="*/ 298 w 358"/>
                <a:gd name="T91" fmla="*/ 840 h 976"/>
                <a:gd name="T92" fmla="*/ 316 w 358"/>
                <a:gd name="T93" fmla="*/ 778 h 976"/>
                <a:gd name="T94" fmla="*/ 332 w 358"/>
                <a:gd name="T95" fmla="*/ 722 h 976"/>
                <a:gd name="T96" fmla="*/ 338 w 358"/>
                <a:gd name="T97" fmla="*/ 602 h 976"/>
                <a:gd name="T98" fmla="*/ 338 w 358"/>
                <a:gd name="T99" fmla="*/ 504 h 976"/>
                <a:gd name="T100" fmla="*/ 344 w 358"/>
                <a:gd name="T101" fmla="*/ 482 h 976"/>
                <a:gd name="T102" fmla="*/ 358 w 358"/>
                <a:gd name="T103" fmla="*/ 294 h 976"/>
                <a:gd name="T104" fmla="*/ 350 w 358"/>
                <a:gd name="T105" fmla="*/ 246 h 976"/>
                <a:gd name="T106" fmla="*/ 326 w 358"/>
                <a:gd name="T107" fmla="*/ 162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58" h="976">
                  <a:moveTo>
                    <a:pt x="326" y="162"/>
                  </a:moveTo>
                  <a:lnTo>
                    <a:pt x="326" y="162"/>
                  </a:lnTo>
                  <a:lnTo>
                    <a:pt x="322" y="142"/>
                  </a:lnTo>
                  <a:lnTo>
                    <a:pt x="318" y="130"/>
                  </a:lnTo>
                  <a:lnTo>
                    <a:pt x="314" y="122"/>
                  </a:lnTo>
                  <a:lnTo>
                    <a:pt x="314" y="116"/>
                  </a:lnTo>
                  <a:lnTo>
                    <a:pt x="314" y="116"/>
                  </a:lnTo>
                  <a:lnTo>
                    <a:pt x="316" y="116"/>
                  </a:lnTo>
                  <a:lnTo>
                    <a:pt x="322" y="116"/>
                  </a:lnTo>
                  <a:lnTo>
                    <a:pt x="328" y="116"/>
                  </a:lnTo>
                  <a:lnTo>
                    <a:pt x="332" y="114"/>
                  </a:lnTo>
                  <a:lnTo>
                    <a:pt x="332" y="114"/>
                  </a:lnTo>
                  <a:lnTo>
                    <a:pt x="332" y="108"/>
                  </a:lnTo>
                  <a:lnTo>
                    <a:pt x="332" y="108"/>
                  </a:lnTo>
                  <a:lnTo>
                    <a:pt x="332" y="106"/>
                  </a:lnTo>
                  <a:lnTo>
                    <a:pt x="326" y="102"/>
                  </a:lnTo>
                  <a:lnTo>
                    <a:pt x="310" y="94"/>
                  </a:lnTo>
                  <a:lnTo>
                    <a:pt x="262" y="76"/>
                  </a:lnTo>
                  <a:lnTo>
                    <a:pt x="214" y="58"/>
                  </a:lnTo>
                  <a:lnTo>
                    <a:pt x="198" y="50"/>
                  </a:lnTo>
                  <a:lnTo>
                    <a:pt x="194" y="46"/>
                  </a:lnTo>
                  <a:lnTo>
                    <a:pt x="192" y="44"/>
                  </a:lnTo>
                  <a:lnTo>
                    <a:pt x="192" y="44"/>
                  </a:lnTo>
                  <a:lnTo>
                    <a:pt x="194" y="24"/>
                  </a:lnTo>
                  <a:lnTo>
                    <a:pt x="198" y="2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94" y="18"/>
                  </a:lnTo>
                  <a:lnTo>
                    <a:pt x="188" y="34"/>
                  </a:lnTo>
                  <a:lnTo>
                    <a:pt x="182" y="48"/>
                  </a:lnTo>
                  <a:lnTo>
                    <a:pt x="172" y="62"/>
                  </a:lnTo>
                  <a:lnTo>
                    <a:pt x="162" y="76"/>
                  </a:lnTo>
                  <a:lnTo>
                    <a:pt x="154" y="92"/>
                  </a:lnTo>
                  <a:lnTo>
                    <a:pt x="146" y="110"/>
                  </a:lnTo>
                  <a:lnTo>
                    <a:pt x="142" y="130"/>
                  </a:lnTo>
                  <a:lnTo>
                    <a:pt x="142" y="130"/>
                  </a:lnTo>
                  <a:lnTo>
                    <a:pt x="140" y="140"/>
                  </a:lnTo>
                  <a:lnTo>
                    <a:pt x="140" y="148"/>
                  </a:lnTo>
                  <a:lnTo>
                    <a:pt x="144" y="166"/>
                  </a:lnTo>
                  <a:lnTo>
                    <a:pt x="144" y="190"/>
                  </a:lnTo>
                  <a:lnTo>
                    <a:pt x="144" y="204"/>
                  </a:lnTo>
                  <a:lnTo>
                    <a:pt x="142" y="220"/>
                  </a:lnTo>
                  <a:lnTo>
                    <a:pt x="142" y="220"/>
                  </a:lnTo>
                  <a:lnTo>
                    <a:pt x="130" y="296"/>
                  </a:lnTo>
                  <a:lnTo>
                    <a:pt x="124" y="334"/>
                  </a:lnTo>
                  <a:lnTo>
                    <a:pt x="116" y="372"/>
                  </a:lnTo>
                  <a:lnTo>
                    <a:pt x="116" y="372"/>
                  </a:lnTo>
                  <a:lnTo>
                    <a:pt x="110" y="412"/>
                  </a:lnTo>
                  <a:lnTo>
                    <a:pt x="108" y="450"/>
                  </a:lnTo>
                  <a:lnTo>
                    <a:pt x="108" y="524"/>
                  </a:lnTo>
                  <a:lnTo>
                    <a:pt x="108" y="524"/>
                  </a:lnTo>
                  <a:lnTo>
                    <a:pt x="108" y="538"/>
                  </a:lnTo>
                  <a:lnTo>
                    <a:pt x="106" y="552"/>
                  </a:lnTo>
                  <a:lnTo>
                    <a:pt x="104" y="586"/>
                  </a:lnTo>
                  <a:lnTo>
                    <a:pt x="104" y="586"/>
                  </a:lnTo>
                  <a:lnTo>
                    <a:pt x="104" y="608"/>
                  </a:lnTo>
                  <a:lnTo>
                    <a:pt x="102" y="622"/>
                  </a:lnTo>
                  <a:lnTo>
                    <a:pt x="94" y="646"/>
                  </a:lnTo>
                  <a:lnTo>
                    <a:pt x="94" y="646"/>
                  </a:lnTo>
                  <a:lnTo>
                    <a:pt x="88" y="670"/>
                  </a:lnTo>
                  <a:lnTo>
                    <a:pt x="86" y="694"/>
                  </a:lnTo>
                  <a:lnTo>
                    <a:pt x="80" y="742"/>
                  </a:lnTo>
                  <a:lnTo>
                    <a:pt x="76" y="790"/>
                  </a:lnTo>
                  <a:lnTo>
                    <a:pt x="72" y="812"/>
                  </a:lnTo>
                  <a:lnTo>
                    <a:pt x="68" y="834"/>
                  </a:lnTo>
                  <a:lnTo>
                    <a:pt x="68" y="834"/>
                  </a:lnTo>
                  <a:lnTo>
                    <a:pt x="64" y="866"/>
                  </a:lnTo>
                  <a:lnTo>
                    <a:pt x="60" y="888"/>
                  </a:lnTo>
                  <a:lnTo>
                    <a:pt x="54" y="904"/>
                  </a:lnTo>
                  <a:lnTo>
                    <a:pt x="46" y="920"/>
                  </a:lnTo>
                  <a:lnTo>
                    <a:pt x="46" y="920"/>
                  </a:lnTo>
                  <a:lnTo>
                    <a:pt x="40" y="932"/>
                  </a:lnTo>
                  <a:lnTo>
                    <a:pt x="34" y="942"/>
                  </a:lnTo>
                  <a:lnTo>
                    <a:pt x="30" y="946"/>
                  </a:lnTo>
                  <a:lnTo>
                    <a:pt x="24" y="950"/>
                  </a:lnTo>
                  <a:lnTo>
                    <a:pt x="10" y="954"/>
                  </a:lnTo>
                  <a:lnTo>
                    <a:pt x="10" y="954"/>
                  </a:lnTo>
                  <a:lnTo>
                    <a:pt x="4" y="956"/>
                  </a:lnTo>
                  <a:lnTo>
                    <a:pt x="0" y="960"/>
                  </a:lnTo>
                  <a:lnTo>
                    <a:pt x="0" y="964"/>
                  </a:lnTo>
                  <a:lnTo>
                    <a:pt x="2" y="966"/>
                  </a:lnTo>
                  <a:lnTo>
                    <a:pt x="6" y="970"/>
                  </a:lnTo>
                  <a:lnTo>
                    <a:pt x="12" y="974"/>
                  </a:lnTo>
                  <a:lnTo>
                    <a:pt x="18" y="976"/>
                  </a:lnTo>
                  <a:lnTo>
                    <a:pt x="24" y="976"/>
                  </a:lnTo>
                  <a:lnTo>
                    <a:pt x="24" y="976"/>
                  </a:lnTo>
                  <a:lnTo>
                    <a:pt x="36" y="976"/>
                  </a:lnTo>
                  <a:lnTo>
                    <a:pt x="50" y="976"/>
                  </a:lnTo>
                  <a:lnTo>
                    <a:pt x="64" y="972"/>
                  </a:lnTo>
                  <a:lnTo>
                    <a:pt x="70" y="970"/>
                  </a:lnTo>
                  <a:lnTo>
                    <a:pt x="74" y="964"/>
                  </a:lnTo>
                  <a:lnTo>
                    <a:pt x="74" y="964"/>
                  </a:lnTo>
                  <a:lnTo>
                    <a:pt x="84" y="948"/>
                  </a:lnTo>
                  <a:lnTo>
                    <a:pt x="90" y="936"/>
                  </a:lnTo>
                  <a:lnTo>
                    <a:pt x="90" y="936"/>
                  </a:lnTo>
                  <a:lnTo>
                    <a:pt x="94" y="934"/>
                  </a:lnTo>
                  <a:lnTo>
                    <a:pt x="98" y="934"/>
                  </a:lnTo>
                  <a:lnTo>
                    <a:pt x="102" y="934"/>
                  </a:lnTo>
                  <a:lnTo>
                    <a:pt x="104" y="938"/>
                  </a:lnTo>
                  <a:lnTo>
                    <a:pt x="104" y="938"/>
                  </a:lnTo>
                  <a:lnTo>
                    <a:pt x="106" y="958"/>
                  </a:lnTo>
                  <a:lnTo>
                    <a:pt x="106" y="970"/>
                  </a:lnTo>
                  <a:lnTo>
                    <a:pt x="108" y="976"/>
                  </a:lnTo>
                  <a:lnTo>
                    <a:pt x="108" y="976"/>
                  </a:lnTo>
                  <a:lnTo>
                    <a:pt x="112" y="976"/>
                  </a:lnTo>
                  <a:lnTo>
                    <a:pt x="112" y="976"/>
                  </a:lnTo>
                  <a:lnTo>
                    <a:pt x="114" y="970"/>
                  </a:lnTo>
                  <a:lnTo>
                    <a:pt x="114" y="960"/>
                  </a:lnTo>
                  <a:lnTo>
                    <a:pt x="116" y="926"/>
                  </a:lnTo>
                  <a:lnTo>
                    <a:pt x="116" y="926"/>
                  </a:lnTo>
                  <a:lnTo>
                    <a:pt x="118" y="922"/>
                  </a:lnTo>
                  <a:lnTo>
                    <a:pt x="122" y="914"/>
                  </a:lnTo>
                  <a:lnTo>
                    <a:pt x="126" y="904"/>
                  </a:lnTo>
                  <a:lnTo>
                    <a:pt x="126" y="898"/>
                  </a:lnTo>
                  <a:lnTo>
                    <a:pt x="126" y="892"/>
                  </a:lnTo>
                  <a:lnTo>
                    <a:pt x="126" y="892"/>
                  </a:lnTo>
                  <a:lnTo>
                    <a:pt x="126" y="884"/>
                  </a:lnTo>
                  <a:lnTo>
                    <a:pt x="120" y="874"/>
                  </a:lnTo>
                  <a:lnTo>
                    <a:pt x="116" y="862"/>
                  </a:lnTo>
                  <a:lnTo>
                    <a:pt x="114" y="854"/>
                  </a:lnTo>
                  <a:lnTo>
                    <a:pt x="114" y="854"/>
                  </a:lnTo>
                  <a:lnTo>
                    <a:pt x="116" y="842"/>
                  </a:lnTo>
                  <a:lnTo>
                    <a:pt x="120" y="832"/>
                  </a:lnTo>
                  <a:lnTo>
                    <a:pt x="132" y="800"/>
                  </a:lnTo>
                  <a:lnTo>
                    <a:pt x="132" y="800"/>
                  </a:lnTo>
                  <a:lnTo>
                    <a:pt x="152" y="738"/>
                  </a:lnTo>
                  <a:lnTo>
                    <a:pt x="162" y="710"/>
                  </a:lnTo>
                  <a:lnTo>
                    <a:pt x="168" y="680"/>
                  </a:lnTo>
                  <a:lnTo>
                    <a:pt x="168" y="680"/>
                  </a:lnTo>
                  <a:lnTo>
                    <a:pt x="172" y="630"/>
                  </a:lnTo>
                  <a:lnTo>
                    <a:pt x="178" y="598"/>
                  </a:lnTo>
                  <a:lnTo>
                    <a:pt x="184" y="576"/>
                  </a:lnTo>
                  <a:lnTo>
                    <a:pt x="188" y="558"/>
                  </a:lnTo>
                  <a:lnTo>
                    <a:pt x="188" y="558"/>
                  </a:lnTo>
                  <a:lnTo>
                    <a:pt x="192" y="520"/>
                  </a:lnTo>
                  <a:lnTo>
                    <a:pt x="194" y="514"/>
                  </a:lnTo>
                  <a:lnTo>
                    <a:pt x="200" y="512"/>
                  </a:lnTo>
                  <a:lnTo>
                    <a:pt x="200" y="512"/>
                  </a:lnTo>
                  <a:lnTo>
                    <a:pt x="226" y="508"/>
                  </a:lnTo>
                  <a:lnTo>
                    <a:pt x="256" y="508"/>
                  </a:lnTo>
                  <a:lnTo>
                    <a:pt x="256" y="508"/>
                  </a:lnTo>
                  <a:lnTo>
                    <a:pt x="262" y="508"/>
                  </a:lnTo>
                  <a:lnTo>
                    <a:pt x="264" y="512"/>
                  </a:lnTo>
                  <a:lnTo>
                    <a:pt x="264" y="536"/>
                  </a:lnTo>
                  <a:lnTo>
                    <a:pt x="264" y="536"/>
                  </a:lnTo>
                  <a:lnTo>
                    <a:pt x="266" y="550"/>
                  </a:lnTo>
                  <a:lnTo>
                    <a:pt x="270" y="570"/>
                  </a:lnTo>
                  <a:lnTo>
                    <a:pt x="272" y="598"/>
                  </a:lnTo>
                  <a:lnTo>
                    <a:pt x="272" y="616"/>
                  </a:lnTo>
                  <a:lnTo>
                    <a:pt x="270" y="636"/>
                  </a:lnTo>
                  <a:lnTo>
                    <a:pt x="270" y="636"/>
                  </a:lnTo>
                  <a:lnTo>
                    <a:pt x="268" y="756"/>
                  </a:lnTo>
                  <a:lnTo>
                    <a:pt x="266" y="786"/>
                  </a:lnTo>
                  <a:lnTo>
                    <a:pt x="264" y="810"/>
                  </a:lnTo>
                  <a:lnTo>
                    <a:pt x="260" y="832"/>
                  </a:lnTo>
                  <a:lnTo>
                    <a:pt x="254" y="846"/>
                  </a:lnTo>
                  <a:lnTo>
                    <a:pt x="254" y="846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80"/>
                  </a:lnTo>
                  <a:lnTo>
                    <a:pt x="246" y="896"/>
                  </a:lnTo>
                  <a:lnTo>
                    <a:pt x="236" y="934"/>
                  </a:lnTo>
                  <a:lnTo>
                    <a:pt x="236" y="934"/>
                  </a:lnTo>
                  <a:lnTo>
                    <a:pt x="234" y="942"/>
                  </a:lnTo>
                  <a:lnTo>
                    <a:pt x="234" y="948"/>
                  </a:lnTo>
                  <a:lnTo>
                    <a:pt x="236" y="952"/>
                  </a:lnTo>
                  <a:lnTo>
                    <a:pt x="238" y="954"/>
                  </a:lnTo>
                  <a:lnTo>
                    <a:pt x="248" y="956"/>
                  </a:lnTo>
                  <a:lnTo>
                    <a:pt x="260" y="956"/>
                  </a:lnTo>
                  <a:lnTo>
                    <a:pt x="260" y="956"/>
                  </a:lnTo>
                  <a:lnTo>
                    <a:pt x="266" y="954"/>
                  </a:lnTo>
                  <a:lnTo>
                    <a:pt x="274" y="952"/>
                  </a:lnTo>
                  <a:lnTo>
                    <a:pt x="288" y="942"/>
                  </a:lnTo>
                  <a:lnTo>
                    <a:pt x="292" y="936"/>
                  </a:lnTo>
                  <a:lnTo>
                    <a:pt x="296" y="928"/>
                  </a:lnTo>
                  <a:lnTo>
                    <a:pt x="298" y="922"/>
                  </a:lnTo>
                  <a:lnTo>
                    <a:pt x="298" y="916"/>
                  </a:lnTo>
                  <a:lnTo>
                    <a:pt x="298" y="916"/>
                  </a:lnTo>
                  <a:lnTo>
                    <a:pt x="296" y="900"/>
                  </a:lnTo>
                  <a:lnTo>
                    <a:pt x="298" y="878"/>
                  </a:lnTo>
                  <a:lnTo>
                    <a:pt x="298" y="856"/>
                  </a:lnTo>
                  <a:lnTo>
                    <a:pt x="298" y="840"/>
                  </a:lnTo>
                  <a:lnTo>
                    <a:pt x="298" y="840"/>
                  </a:lnTo>
                  <a:lnTo>
                    <a:pt x="298" y="832"/>
                  </a:lnTo>
                  <a:lnTo>
                    <a:pt x="300" y="822"/>
                  </a:lnTo>
                  <a:lnTo>
                    <a:pt x="308" y="800"/>
                  </a:lnTo>
                  <a:lnTo>
                    <a:pt x="316" y="778"/>
                  </a:lnTo>
                  <a:lnTo>
                    <a:pt x="322" y="760"/>
                  </a:lnTo>
                  <a:lnTo>
                    <a:pt x="322" y="760"/>
                  </a:lnTo>
                  <a:lnTo>
                    <a:pt x="328" y="742"/>
                  </a:lnTo>
                  <a:lnTo>
                    <a:pt x="332" y="722"/>
                  </a:lnTo>
                  <a:lnTo>
                    <a:pt x="338" y="684"/>
                  </a:lnTo>
                  <a:lnTo>
                    <a:pt x="340" y="644"/>
                  </a:lnTo>
                  <a:lnTo>
                    <a:pt x="338" y="602"/>
                  </a:lnTo>
                  <a:lnTo>
                    <a:pt x="338" y="602"/>
                  </a:lnTo>
                  <a:lnTo>
                    <a:pt x="338" y="556"/>
                  </a:lnTo>
                  <a:lnTo>
                    <a:pt x="336" y="510"/>
                  </a:lnTo>
                  <a:lnTo>
                    <a:pt x="336" y="510"/>
                  </a:lnTo>
                  <a:lnTo>
                    <a:pt x="338" y="504"/>
                  </a:lnTo>
                  <a:lnTo>
                    <a:pt x="340" y="498"/>
                  </a:lnTo>
                  <a:lnTo>
                    <a:pt x="344" y="492"/>
                  </a:lnTo>
                  <a:lnTo>
                    <a:pt x="344" y="482"/>
                  </a:lnTo>
                  <a:lnTo>
                    <a:pt x="344" y="482"/>
                  </a:lnTo>
                  <a:lnTo>
                    <a:pt x="350" y="426"/>
                  </a:lnTo>
                  <a:lnTo>
                    <a:pt x="356" y="370"/>
                  </a:lnTo>
                  <a:lnTo>
                    <a:pt x="358" y="320"/>
                  </a:lnTo>
                  <a:lnTo>
                    <a:pt x="358" y="294"/>
                  </a:lnTo>
                  <a:lnTo>
                    <a:pt x="356" y="272"/>
                  </a:lnTo>
                  <a:lnTo>
                    <a:pt x="356" y="272"/>
                  </a:lnTo>
                  <a:lnTo>
                    <a:pt x="354" y="260"/>
                  </a:lnTo>
                  <a:lnTo>
                    <a:pt x="350" y="246"/>
                  </a:lnTo>
                  <a:lnTo>
                    <a:pt x="340" y="216"/>
                  </a:lnTo>
                  <a:lnTo>
                    <a:pt x="330" y="188"/>
                  </a:lnTo>
                  <a:lnTo>
                    <a:pt x="326" y="174"/>
                  </a:lnTo>
                  <a:lnTo>
                    <a:pt x="326" y="162"/>
                  </a:lnTo>
                  <a:lnTo>
                    <a:pt x="326" y="1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GB" sz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2" name="Freeform 182"/>
            <p:cNvSpPr>
              <a:spLocks/>
            </p:cNvSpPr>
            <p:nvPr/>
          </p:nvSpPr>
          <p:spPr bwMode="auto">
            <a:xfrm>
              <a:off x="3525838" y="6969149"/>
              <a:ext cx="539750" cy="419100"/>
            </a:xfrm>
            <a:custGeom>
              <a:avLst/>
              <a:gdLst>
                <a:gd name="T0" fmla="*/ 256 w 340"/>
                <a:gd name="T1" fmla="*/ 34 h 264"/>
                <a:gd name="T2" fmla="*/ 270 w 340"/>
                <a:gd name="T3" fmla="*/ 36 h 264"/>
                <a:gd name="T4" fmla="*/ 318 w 340"/>
                <a:gd name="T5" fmla="*/ 28 h 264"/>
                <a:gd name="T6" fmla="*/ 324 w 340"/>
                <a:gd name="T7" fmla="*/ 30 h 264"/>
                <a:gd name="T8" fmla="*/ 334 w 340"/>
                <a:gd name="T9" fmla="*/ 36 h 264"/>
                <a:gd name="T10" fmla="*/ 338 w 340"/>
                <a:gd name="T11" fmla="*/ 54 h 264"/>
                <a:gd name="T12" fmla="*/ 340 w 340"/>
                <a:gd name="T13" fmla="*/ 66 h 264"/>
                <a:gd name="T14" fmla="*/ 336 w 340"/>
                <a:gd name="T15" fmla="*/ 98 h 264"/>
                <a:gd name="T16" fmla="*/ 320 w 340"/>
                <a:gd name="T17" fmla="*/ 150 h 264"/>
                <a:gd name="T18" fmla="*/ 312 w 340"/>
                <a:gd name="T19" fmla="*/ 170 h 264"/>
                <a:gd name="T20" fmla="*/ 292 w 340"/>
                <a:gd name="T21" fmla="*/ 212 h 264"/>
                <a:gd name="T22" fmla="*/ 272 w 340"/>
                <a:gd name="T23" fmla="*/ 240 h 264"/>
                <a:gd name="T24" fmla="*/ 252 w 340"/>
                <a:gd name="T25" fmla="*/ 258 h 264"/>
                <a:gd name="T26" fmla="*/ 238 w 340"/>
                <a:gd name="T27" fmla="*/ 264 h 264"/>
                <a:gd name="T28" fmla="*/ 230 w 340"/>
                <a:gd name="T29" fmla="*/ 262 h 264"/>
                <a:gd name="T30" fmla="*/ 218 w 340"/>
                <a:gd name="T31" fmla="*/ 250 h 264"/>
                <a:gd name="T32" fmla="*/ 212 w 340"/>
                <a:gd name="T33" fmla="*/ 236 h 264"/>
                <a:gd name="T34" fmla="*/ 198 w 340"/>
                <a:gd name="T35" fmla="*/ 210 h 264"/>
                <a:gd name="T36" fmla="*/ 184 w 340"/>
                <a:gd name="T37" fmla="*/ 202 h 264"/>
                <a:gd name="T38" fmla="*/ 170 w 340"/>
                <a:gd name="T39" fmla="*/ 206 h 264"/>
                <a:gd name="T40" fmla="*/ 140 w 340"/>
                <a:gd name="T41" fmla="*/ 234 h 264"/>
                <a:gd name="T42" fmla="*/ 118 w 340"/>
                <a:gd name="T43" fmla="*/ 254 h 264"/>
                <a:gd name="T44" fmla="*/ 102 w 340"/>
                <a:gd name="T45" fmla="*/ 256 h 264"/>
                <a:gd name="T46" fmla="*/ 94 w 340"/>
                <a:gd name="T47" fmla="*/ 254 h 264"/>
                <a:gd name="T48" fmla="*/ 80 w 340"/>
                <a:gd name="T49" fmla="*/ 238 h 264"/>
                <a:gd name="T50" fmla="*/ 68 w 340"/>
                <a:gd name="T51" fmla="*/ 230 h 264"/>
                <a:gd name="T52" fmla="*/ 64 w 340"/>
                <a:gd name="T53" fmla="*/ 232 h 264"/>
                <a:gd name="T54" fmla="*/ 54 w 340"/>
                <a:gd name="T55" fmla="*/ 238 h 264"/>
                <a:gd name="T56" fmla="*/ 24 w 340"/>
                <a:gd name="T57" fmla="*/ 240 h 264"/>
                <a:gd name="T58" fmla="*/ 14 w 340"/>
                <a:gd name="T59" fmla="*/ 240 h 264"/>
                <a:gd name="T60" fmla="*/ 4 w 340"/>
                <a:gd name="T61" fmla="*/ 230 h 264"/>
                <a:gd name="T62" fmla="*/ 0 w 340"/>
                <a:gd name="T63" fmla="*/ 212 h 264"/>
                <a:gd name="T64" fmla="*/ 4 w 340"/>
                <a:gd name="T65" fmla="*/ 186 h 264"/>
                <a:gd name="T66" fmla="*/ 18 w 340"/>
                <a:gd name="T67" fmla="*/ 158 h 264"/>
                <a:gd name="T68" fmla="*/ 42 w 340"/>
                <a:gd name="T69" fmla="*/ 124 h 264"/>
                <a:gd name="T70" fmla="*/ 86 w 340"/>
                <a:gd name="T71" fmla="*/ 50 h 264"/>
                <a:gd name="T72" fmla="*/ 92 w 340"/>
                <a:gd name="T73" fmla="*/ 42 h 264"/>
                <a:gd name="T74" fmla="*/ 106 w 340"/>
                <a:gd name="T75" fmla="*/ 32 h 264"/>
                <a:gd name="T76" fmla="*/ 130 w 340"/>
                <a:gd name="T77" fmla="*/ 26 h 264"/>
                <a:gd name="T78" fmla="*/ 144 w 340"/>
                <a:gd name="T79" fmla="*/ 26 h 264"/>
                <a:gd name="T80" fmla="*/ 154 w 340"/>
                <a:gd name="T81" fmla="*/ 24 h 264"/>
                <a:gd name="T82" fmla="*/ 162 w 340"/>
                <a:gd name="T83" fmla="*/ 12 h 264"/>
                <a:gd name="T84" fmla="*/ 170 w 340"/>
                <a:gd name="T85" fmla="*/ 4 h 264"/>
                <a:gd name="T86" fmla="*/ 178 w 340"/>
                <a:gd name="T87" fmla="*/ 0 h 264"/>
                <a:gd name="T88" fmla="*/ 202 w 340"/>
                <a:gd name="T89" fmla="*/ 4 h 264"/>
                <a:gd name="T90" fmla="*/ 220 w 340"/>
                <a:gd name="T91" fmla="*/ 4 h 264"/>
                <a:gd name="T92" fmla="*/ 236 w 340"/>
                <a:gd name="T93" fmla="*/ 6 h 264"/>
                <a:gd name="T94" fmla="*/ 242 w 340"/>
                <a:gd name="T95" fmla="*/ 12 h 264"/>
                <a:gd name="T96" fmla="*/ 250 w 340"/>
                <a:gd name="T97" fmla="*/ 28 h 264"/>
                <a:gd name="T98" fmla="*/ 256 w 340"/>
                <a:gd name="T99" fmla="*/ 3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40" h="264">
                  <a:moveTo>
                    <a:pt x="256" y="34"/>
                  </a:moveTo>
                  <a:lnTo>
                    <a:pt x="256" y="34"/>
                  </a:lnTo>
                  <a:lnTo>
                    <a:pt x="262" y="36"/>
                  </a:lnTo>
                  <a:lnTo>
                    <a:pt x="270" y="36"/>
                  </a:lnTo>
                  <a:lnTo>
                    <a:pt x="288" y="34"/>
                  </a:lnTo>
                  <a:lnTo>
                    <a:pt x="318" y="28"/>
                  </a:lnTo>
                  <a:lnTo>
                    <a:pt x="318" y="28"/>
                  </a:lnTo>
                  <a:lnTo>
                    <a:pt x="324" y="30"/>
                  </a:lnTo>
                  <a:lnTo>
                    <a:pt x="330" y="32"/>
                  </a:lnTo>
                  <a:lnTo>
                    <a:pt x="334" y="36"/>
                  </a:lnTo>
                  <a:lnTo>
                    <a:pt x="336" y="42"/>
                  </a:lnTo>
                  <a:lnTo>
                    <a:pt x="338" y="54"/>
                  </a:lnTo>
                  <a:lnTo>
                    <a:pt x="340" y="66"/>
                  </a:lnTo>
                  <a:lnTo>
                    <a:pt x="340" y="66"/>
                  </a:lnTo>
                  <a:lnTo>
                    <a:pt x="338" y="84"/>
                  </a:lnTo>
                  <a:lnTo>
                    <a:pt x="336" y="98"/>
                  </a:lnTo>
                  <a:lnTo>
                    <a:pt x="330" y="126"/>
                  </a:lnTo>
                  <a:lnTo>
                    <a:pt x="320" y="150"/>
                  </a:lnTo>
                  <a:lnTo>
                    <a:pt x="312" y="170"/>
                  </a:lnTo>
                  <a:lnTo>
                    <a:pt x="312" y="170"/>
                  </a:lnTo>
                  <a:lnTo>
                    <a:pt x="302" y="192"/>
                  </a:lnTo>
                  <a:lnTo>
                    <a:pt x="292" y="212"/>
                  </a:lnTo>
                  <a:lnTo>
                    <a:pt x="282" y="228"/>
                  </a:lnTo>
                  <a:lnTo>
                    <a:pt x="272" y="240"/>
                  </a:lnTo>
                  <a:lnTo>
                    <a:pt x="262" y="250"/>
                  </a:lnTo>
                  <a:lnTo>
                    <a:pt x="252" y="258"/>
                  </a:lnTo>
                  <a:lnTo>
                    <a:pt x="244" y="262"/>
                  </a:lnTo>
                  <a:lnTo>
                    <a:pt x="238" y="264"/>
                  </a:lnTo>
                  <a:lnTo>
                    <a:pt x="238" y="264"/>
                  </a:lnTo>
                  <a:lnTo>
                    <a:pt x="230" y="262"/>
                  </a:lnTo>
                  <a:lnTo>
                    <a:pt x="224" y="258"/>
                  </a:lnTo>
                  <a:lnTo>
                    <a:pt x="218" y="250"/>
                  </a:lnTo>
                  <a:lnTo>
                    <a:pt x="212" y="236"/>
                  </a:lnTo>
                  <a:lnTo>
                    <a:pt x="212" y="236"/>
                  </a:lnTo>
                  <a:lnTo>
                    <a:pt x="204" y="220"/>
                  </a:lnTo>
                  <a:lnTo>
                    <a:pt x="198" y="210"/>
                  </a:lnTo>
                  <a:lnTo>
                    <a:pt x="192" y="204"/>
                  </a:lnTo>
                  <a:lnTo>
                    <a:pt x="184" y="202"/>
                  </a:lnTo>
                  <a:lnTo>
                    <a:pt x="178" y="204"/>
                  </a:lnTo>
                  <a:lnTo>
                    <a:pt x="170" y="206"/>
                  </a:lnTo>
                  <a:lnTo>
                    <a:pt x="156" y="220"/>
                  </a:lnTo>
                  <a:lnTo>
                    <a:pt x="140" y="234"/>
                  </a:lnTo>
                  <a:lnTo>
                    <a:pt x="126" y="248"/>
                  </a:lnTo>
                  <a:lnTo>
                    <a:pt x="118" y="254"/>
                  </a:lnTo>
                  <a:lnTo>
                    <a:pt x="110" y="256"/>
                  </a:lnTo>
                  <a:lnTo>
                    <a:pt x="102" y="256"/>
                  </a:lnTo>
                  <a:lnTo>
                    <a:pt x="94" y="254"/>
                  </a:lnTo>
                  <a:lnTo>
                    <a:pt x="94" y="254"/>
                  </a:lnTo>
                  <a:lnTo>
                    <a:pt x="88" y="246"/>
                  </a:lnTo>
                  <a:lnTo>
                    <a:pt x="80" y="238"/>
                  </a:lnTo>
                  <a:lnTo>
                    <a:pt x="72" y="232"/>
                  </a:lnTo>
                  <a:lnTo>
                    <a:pt x="68" y="230"/>
                  </a:lnTo>
                  <a:lnTo>
                    <a:pt x="64" y="232"/>
                  </a:lnTo>
                  <a:lnTo>
                    <a:pt x="64" y="232"/>
                  </a:lnTo>
                  <a:lnTo>
                    <a:pt x="60" y="236"/>
                  </a:lnTo>
                  <a:lnTo>
                    <a:pt x="54" y="238"/>
                  </a:lnTo>
                  <a:lnTo>
                    <a:pt x="38" y="240"/>
                  </a:lnTo>
                  <a:lnTo>
                    <a:pt x="24" y="240"/>
                  </a:lnTo>
                  <a:lnTo>
                    <a:pt x="14" y="240"/>
                  </a:lnTo>
                  <a:lnTo>
                    <a:pt x="14" y="240"/>
                  </a:lnTo>
                  <a:lnTo>
                    <a:pt x="8" y="236"/>
                  </a:lnTo>
                  <a:lnTo>
                    <a:pt x="4" y="230"/>
                  </a:lnTo>
                  <a:lnTo>
                    <a:pt x="0" y="222"/>
                  </a:lnTo>
                  <a:lnTo>
                    <a:pt x="0" y="212"/>
                  </a:lnTo>
                  <a:lnTo>
                    <a:pt x="0" y="200"/>
                  </a:lnTo>
                  <a:lnTo>
                    <a:pt x="4" y="186"/>
                  </a:lnTo>
                  <a:lnTo>
                    <a:pt x="10" y="172"/>
                  </a:lnTo>
                  <a:lnTo>
                    <a:pt x="18" y="158"/>
                  </a:lnTo>
                  <a:lnTo>
                    <a:pt x="18" y="158"/>
                  </a:lnTo>
                  <a:lnTo>
                    <a:pt x="42" y="124"/>
                  </a:lnTo>
                  <a:lnTo>
                    <a:pt x="58" y="94"/>
                  </a:lnTo>
                  <a:lnTo>
                    <a:pt x="86" y="50"/>
                  </a:lnTo>
                  <a:lnTo>
                    <a:pt x="86" y="50"/>
                  </a:lnTo>
                  <a:lnTo>
                    <a:pt x="92" y="42"/>
                  </a:lnTo>
                  <a:lnTo>
                    <a:pt x="100" y="36"/>
                  </a:lnTo>
                  <a:lnTo>
                    <a:pt x="106" y="32"/>
                  </a:lnTo>
                  <a:lnTo>
                    <a:pt x="114" y="30"/>
                  </a:lnTo>
                  <a:lnTo>
                    <a:pt x="130" y="26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50" y="24"/>
                  </a:lnTo>
                  <a:lnTo>
                    <a:pt x="154" y="24"/>
                  </a:lnTo>
                  <a:lnTo>
                    <a:pt x="158" y="18"/>
                  </a:lnTo>
                  <a:lnTo>
                    <a:pt x="162" y="12"/>
                  </a:lnTo>
                  <a:lnTo>
                    <a:pt x="170" y="4"/>
                  </a:lnTo>
                  <a:lnTo>
                    <a:pt x="170" y="4"/>
                  </a:lnTo>
                  <a:lnTo>
                    <a:pt x="174" y="2"/>
                  </a:lnTo>
                  <a:lnTo>
                    <a:pt x="178" y="0"/>
                  </a:lnTo>
                  <a:lnTo>
                    <a:pt x="188" y="2"/>
                  </a:lnTo>
                  <a:lnTo>
                    <a:pt x="202" y="4"/>
                  </a:lnTo>
                  <a:lnTo>
                    <a:pt x="220" y="4"/>
                  </a:lnTo>
                  <a:lnTo>
                    <a:pt x="220" y="4"/>
                  </a:lnTo>
                  <a:lnTo>
                    <a:pt x="230" y="4"/>
                  </a:lnTo>
                  <a:lnTo>
                    <a:pt x="236" y="6"/>
                  </a:lnTo>
                  <a:lnTo>
                    <a:pt x="240" y="8"/>
                  </a:lnTo>
                  <a:lnTo>
                    <a:pt x="242" y="12"/>
                  </a:lnTo>
                  <a:lnTo>
                    <a:pt x="246" y="22"/>
                  </a:lnTo>
                  <a:lnTo>
                    <a:pt x="250" y="28"/>
                  </a:lnTo>
                  <a:lnTo>
                    <a:pt x="256" y="34"/>
                  </a:lnTo>
                  <a:lnTo>
                    <a:pt x="256" y="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GB" sz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4" name="Freeform 183"/>
            <p:cNvSpPr>
              <a:spLocks/>
            </p:cNvSpPr>
            <p:nvPr/>
          </p:nvSpPr>
          <p:spPr bwMode="auto">
            <a:xfrm>
              <a:off x="3729038" y="6670699"/>
              <a:ext cx="298450" cy="501650"/>
            </a:xfrm>
            <a:custGeom>
              <a:avLst/>
              <a:gdLst>
                <a:gd name="T0" fmla="*/ 98 w 188"/>
                <a:gd name="T1" fmla="*/ 198 h 316"/>
                <a:gd name="T2" fmla="*/ 106 w 188"/>
                <a:gd name="T3" fmla="*/ 198 h 316"/>
                <a:gd name="T4" fmla="*/ 118 w 188"/>
                <a:gd name="T5" fmla="*/ 214 h 316"/>
                <a:gd name="T6" fmla="*/ 124 w 188"/>
                <a:gd name="T7" fmla="*/ 220 h 316"/>
                <a:gd name="T8" fmla="*/ 136 w 188"/>
                <a:gd name="T9" fmla="*/ 230 h 316"/>
                <a:gd name="T10" fmla="*/ 144 w 188"/>
                <a:gd name="T11" fmla="*/ 234 h 316"/>
                <a:gd name="T12" fmla="*/ 146 w 188"/>
                <a:gd name="T13" fmla="*/ 240 h 316"/>
                <a:gd name="T14" fmla="*/ 144 w 188"/>
                <a:gd name="T15" fmla="*/ 248 h 316"/>
                <a:gd name="T16" fmla="*/ 144 w 188"/>
                <a:gd name="T17" fmla="*/ 250 h 316"/>
                <a:gd name="T18" fmla="*/ 148 w 188"/>
                <a:gd name="T19" fmla="*/ 254 h 316"/>
                <a:gd name="T20" fmla="*/ 154 w 188"/>
                <a:gd name="T21" fmla="*/ 254 h 316"/>
                <a:gd name="T22" fmla="*/ 156 w 188"/>
                <a:gd name="T23" fmla="*/ 256 h 316"/>
                <a:gd name="T24" fmla="*/ 164 w 188"/>
                <a:gd name="T25" fmla="*/ 268 h 316"/>
                <a:gd name="T26" fmla="*/ 170 w 188"/>
                <a:gd name="T27" fmla="*/ 274 h 316"/>
                <a:gd name="T28" fmla="*/ 176 w 188"/>
                <a:gd name="T29" fmla="*/ 272 h 316"/>
                <a:gd name="T30" fmla="*/ 176 w 188"/>
                <a:gd name="T31" fmla="*/ 266 h 316"/>
                <a:gd name="T32" fmla="*/ 172 w 188"/>
                <a:gd name="T33" fmla="*/ 244 h 316"/>
                <a:gd name="T34" fmla="*/ 172 w 188"/>
                <a:gd name="T35" fmla="*/ 240 h 316"/>
                <a:gd name="T36" fmla="*/ 180 w 188"/>
                <a:gd name="T37" fmla="*/ 236 h 316"/>
                <a:gd name="T38" fmla="*/ 188 w 188"/>
                <a:gd name="T39" fmla="*/ 232 h 316"/>
                <a:gd name="T40" fmla="*/ 188 w 188"/>
                <a:gd name="T41" fmla="*/ 228 h 316"/>
                <a:gd name="T42" fmla="*/ 186 w 188"/>
                <a:gd name="T43" fmla="*/ 212 h 316"/>
                <a:gd name="T44" fmla="*/ 178 w 188"/>
                <a:gd name="T45" fmla="*/ 194 h 316"/>
                <a:gd name="T46" fmla="*/ 174 w 188"/>
                <a:gd name="T47" fmla="*/ 182 h 316"/>
                <a:gd name="T48" fmla="*/ 176 w 188"/>
                <a:gd name="T49" fmla="*/ 168 h 316"/>
                <a:gd name="T50" fmla="*/ 184 w 188"/>
                <a:gd name="T51" fmla="*/ 132 h 316"/>
                <a:gd name="T52" fmla="*/ 182 w 188"/>
                <a:gd name="T53" fmla="*/ 114 h 316"/>
                <a:gd name="T54" fmla="*/ 174 w 188"/>
                <a:gd name="T55" fmla="*/ 96 h 316"/>
                <a:gd name="T56" fmla="*/ 150 w 188"/>
                <a:gd name="T57" fmla="*/ 54 h 316"/>
                <a:gd name="T58" fmla="*/ 144 w 188"/>
                <a:gd name="T59" fmla="*/ 40 h 316"/>
                <a:gd name="T60" fmla="*/ 122 w 188"/>
                <a:gd name="T61" fmla="*/ 20 h 316"/>
                <a:gd name="T62" fmla="*/ 96 w 188"/>
                <a:gd name="T63" fmla="*/ 6 h 316"/>
                <a:gd name="T64" fmla="*/ 72 w 188"/>
                <a:gd name="T65" fmla="*/ 2 h 316"/>
                <a:gd name="T66" fmla="*/ 60 w 188"/>
                <a:gd name="T67" fmla="*/ 0 h 316"/>
                <a:gd name="T68" fmla="*/ 38 w 188"/>
                <a:gd name="T69" fmla="*/ 6 h 316"/>
                <a:gd name="T70" fmla="*/ 20 w 188"/>
                <a:gd name="T71" fmla="*/ 20 h 316"/>
                <a:gd name="T72" fmla="*/ 8 w 188"/>
                <a:gd name="T73" fmla="*/ 42 h 316"/>
                <a:gd name="T74" fmla="*/ 0 w 188"/>
                <a:gd name="T75" fmla="*/ 70 h 316"/>
                <a:gd name="T76" fmla="*/ 0 w 188"/>
                <a:gd name="T77" fmla="*/ 82 h 316"/>
                <a:gd name="T78" fmla="*/ 12 w 188"/>
                <a:gd name="T79" fmla="*/ 106 h 316"/>
                <a:gd name="T80" fmla="*/ 22 w 188"/>
                <a:gd name="T81" fmla="*/ 128 h 316"/>
                <a:gd name="T82" fmla="*/ 36 w 188"/>
                <a:gd name="T83" fmla="*/ 150 h 316"/>
                <a:gd name="T84" fmla="*/ 50 w 188"/>
                <a:gd name="T85" fmla="*/ 162 h 316"/>
                <a:gd name="T86" fmla="*/ 54 w 188"/>
                <a:gd name="T87" fmla="*/ 164 h 316"/>
                <a:gd name="T88" fmla="*/ 60 w 188"/>
                <a:gd name="T89" fmla="*/ 168 h 316"/>
                <a:gd name="T90" fmla="*/ 60 w 188"/>
                <a:gd name="T91" fmla="*/ 194 h 316"/>
                <a:gd name="T92" fmla="*/ 60 w 188"/>
                <a:gd name="T93" fmla="*/ 196 h 316"/>
                <a:gd name="T94" fmla="*/ 54 w 188"/>
                <a:gd name="T95" fmla="*/ 202 h 316"/>
                <a:gd name="T96" fmla="*/ 46 w 188"/>
                <a:gd name="T97" fmla="*/ 214 h 316"/>
                <a:gd name="T98" fmla="*/ 46 w 188"/>
                <a:gd name="T99" fmla="*/ 222 h 316"/>
                <a:gd name="T100" fmla="*/ 36 w 188"/>
                <a:gd name="T101" fmla="*/ 268 h 316"/>
                <a:gd name="T102" fmla="*/ 24 w 188"/>
                <a:gd name="T103" fmla="*/ 316 h 316"/>
                <a:gd name="T104" fmla="*/ 24 w 188"/>
                <a:gd name="T105" fmla="*/ 316 h 316"/>
                <a:gd name="T106" fmla="*/ 28 w 188"/>
                <a:gd name="T107" fmla="*/ 308 h 316"/>
                <a:gd name="T108" fmla="*/ 62 w 188"/>
                <a:gd name="T109" fmla="*/ 254 h 316"/>
                <a:gd name="T110" fmla="*/ 98 w 188"/>
                <a:gd name="T111" fmla="*/ 198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88" h="316">
                  <a:moveTo>
                    <a:pt x="98" y="198"/>
                  </a:moveTo>
                  <a:lnTo>
                    <a:pt x="98" y="198"/>
                  </a:lnTo>
                  <a:lnTo>
                    <a:pt x="100" y="196"/>
                  </a:lnTo>
                  <a:lnTo>
                    <a:pt x="106" y="198"/>
                  </a:lnTo>
                  <a:lnTo>
                    <a:pt x="112" y="202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24" y="220"/>
                  </a:lnTo>
                  <a:lnTo>
                    <a:pt x="130" y="226"/>
                  </a:lnTo>
                  <a:lnTo>
                    <a:pt x="136" y="230"/>
                  </a:lnTo>
                  <a:lnTo>
                    <a:pt x="144" y="234"/>
                  </a:lnTo>
                  <a:lnTo>
                    <a:pt x="144" y="234"/>
                  </a:lnTo>
                  <a:lnTo>
                    <a:pt x="146" y="236"/>
                  </a:lnTo>
                  <a:lnTo>
                    <a:pt x="146" y="240"/>
                  </a:lnTo>
                  <a:lnTo>
                    <a:pt x="146" y="242"/>
                  </a:lnTo>
                  <a:lnTo>
                    <a:pt x="144" y="248"/>
                  </a:lnTo>
                  <a:lnTo>
                    <a:pt x="144" y="248"/>
                  </a:lnTo>
                  <a:lnTo>
                    <a:pt x="144" y="250"/>
                  </a:lnTo>
                  <a:lnTo>
                    <a:pt x="144" y="252"/>
                  </a:lnTo>
                  <a:lnTo>
                    <a:pt x="148" y="254"/>
                  </a:lnTo>
                  <a:lnTo>
                    <a:pt x="152" y="254"/>
                  </a:lnTo>
                  <a:lnTo>
                    <a:pt x="154" y="254"/>
                  </a:lnTo>
                  <a:lnTo>
                    <a:pt x="156" y="256"/>
                  </a:lnTo>
                  <a:lnTo>
                    <a:pt x="156" y="256"/>
                  </a:lnTo>
                  <a:lnTo>
                    <a:pt x="160" y="264"/>
                  </a:lnTo>
                  <a:lnTo>
                    <a:pt x="164" y="268"/>
                  </a:lnTo>
                  <a:lnTo>
                    <a:pt x="166" y="272"/>
                  </a:lnTo>
                  <a:lnTo>
                    <a:pt x="170" y="274"/>
                  </a:lnTo>
                  <a:lnTo>
                    <a:pt x="172" y="274"/>
                  </a:lnTo>
                  <a:lnTo>
                    <a:pt x="176" y="272"/>
                  </a:lnTo>
                  <a:lnTo>
                    <a:pt x="176" y="270"/>
                  </a:lnTo>
                  <a:lnTo>
                    <a:pt x="176" y="266"/>
                  </a:lnTo>
                  <a:lnTo>
                    <a:pt x="176" y="266"/>
                  </a:lnTo>
                  <a:lnTo>
                    <a:pt x="172" y="244"/>
                  </a:lnTo>
                  <a:lnTo>
                    <a:pt x="172" y="244"/>
                  </a:lnTo>
                  <a:lnTo>
                    <a:pt x="172" y="240"/>
                  </a:lnTo>
                  <a:lnTo>
                    <a:pt x="174" y="238"/>
                  </a:lnTo>
                  <a:lnTo>
                    <a:pt x="180" y="236"/>
                  </a:lnTo>
                  <a:lnTo>
                    <a:pt x="186" y="234"/>
                  </a:lnTo>
                  <a:lnTo>
                    <a:pt x="188" y="232"/>
                  </a:lnTo>
                  <a:lnTo>
                    <a:pt x="188" y="228"/>
                  </a:lnTo>
                  <a:lnTo>
                    <a:pt x="188" y="228"/>
                  </a:lnTo>
                  <a:lnTo>
                    <a:pt x="188" y="222"/>
                  </a:lnTo>
                  <a:lnTo>
                    <a:pt x="186" y="212"/>
                  </a:lnTo>
                  <a:lnTo>
                    <a:pt x="186" y="212"/>
                  </a:lnTo>
                  <a:lnTo>
                    <a:pt x="178" y="194"/>
                  </a:lnTo>
                  <a:lnTo>
                    <a:pt x="176" y="188"/>
                  </a:lnTo>
                  <a:lnTo>
                    <a:pt x="174" y="182"/>
                  </a:lnTo>
                  <a:lnTo>
                    <a:pt x="174" y="182"/>
                  </a:lnTo>
                  <a:lnTo>
                    <a:pt x="176" y="168"/>
                  </a:lnTo>
                  <a:lnTo>
                    <a:pt x="182" y="150"/>
                  </a:lnTo>
                  <a:lnTo>
                    <a:pt x="184" y="132"/>
                  </a:lnTo>
                  <a:lnTo>
                    <a:pt x="184" y="124"/>
                  </a:lnTo>
                  <a:lnTo>
                    <a:pt x="182" y="114"/>
                  </a:lnTo>
                  <a:lnTo>
                    <a:pt x="182" y="114"/>
                  </a:lnTo>
                  <a:lnTo>
                    <a:pt x="174" y="96"/>
                  </a:lnTo>
                  <a:lnTo>
                    <a:pt x="164" y="82"/>
                  </a:lnTo>
                  <a:lnTo>
                    <a:pt x="150" y="54"/>
                  </a:lnTo>
                  <a:lnTo>
                    <a:pt x="150" y="54"/>
                  </a:lnTo>
                  <a:lnTo>
                    <a:pt x="144" y="40"/>
                  </a:lnTo>
                  <a:lnTo>
                    <a:pt x="134" y="28"/>
                  </a:lnTo>
                  <a:lnTo>
                    <a:pt x="122" y="20"/>
                  </a:lnTo>
                  <a:lnTo>
                    <a:pt x="110" y="12"/>
                  </a:lnTo>
                  <a:lnTo>
                    <a:pt x="96" y="6"/>
                  </a:lnTo>
                  <a:lnTo>
                    <a:pt x="84" y="4"/>
                  </a:lnTo>
                  <a:lnTo>
                    <a:pt x="72" y="2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50" y="2"/>
                  </a:lnTo>
                  <a:lnTo>
                    <a:pt x="38" y="6"/>
                  </a:lnTo>
                  <a:lnTo>
                    <a:pt x="30" y="12"/>
                  </a:lnTo>
                  <a:lnTo>
                    <a:pt x="20" y="20"/>
                  </a:lnTo>
                  <a:lnTo>
                    <a:pt x="14" y="30"/>
                  </a:lnTo>
                  <a:lnTo>
                    <a:pt x="8" y="42"/>
                  </a:lnTo>
                  <a:lnTo>
                    <a:pt x="2" y="56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0" y="82"/>
                  </a:lnTo>
                  <a:lnTo>
                    <a:pt x="4" y="92"/>
                  </a:lnTo>
                  <a:lnTo>
                    <a:pt x="12" y="106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8" y="140"/>
                  </a:lnTo>
                  <a:lnTo>
                    <a:pt x="36" y="150"/>
                  </a:lnTo>
                  <a:lnTo>
                    <a:pt x="44" y="160"/>
                  </a:lnTo>
                  <a:lnTo>
                    <a:pt x="50" y="162"/>
                  </a:lnTo>
                  <a:lnTo>
                    <a:pt x="54" y="164"/>
                  </a:lnTo>
                  <a:lnTo>
                    <a:pt x="54" y="164"/>
                  </a:lnTo>
                  <a:lnTo>
                    <a:pt x="58" y="166"/>
                  </a:lnTo>
                  <a:lnTo>
                    <a:pt x="60" y="168"/>
                  </a:lnTo>
                  <a:lnTo>
                    <a:pt x="62" y="176"/>
                  </a:lnTo>
                  <a:lnTo>
                    <a:pt x="60" y="194"/>
                  </a:lnTo>
                  <a:lnTo>
                    <a:pt x="60" y="194"/>
                  </a:lnTo>
                  <a:lnTo>
                    <a:pt x="60" y="196"/>
                  </a:lnTo>
                  <a:lnTo>
                    <a:pt x="58" y="198"/>
                  </a:lnTo>
                  <a:lnTo>
                    <a:pt x="54" y="202"/>
                  </a:lnTo>
                  <a:lnTo>
                    <a:pt x="48" y="208"/>
                  </a:lnTo>
                  <a:lnTo>
                    <a:pt x="46" y="214"/>
                  </a:lnTo>
                  <a:lnTo>
                    <a:pt x="46" y="222"/>
                  </a:lnTo>
                  <a:lnTo>
                    <a:pt x="46" y="222"/>
                  </a:lnTo>
                  <a:lnTo>
                    <a:pt x="42" y="242"/>
                  </a:lnTo>
                  <a:lnTo>
                    <a:pt x="36" y="268"/>
                  </a:lnTo>
                  <a:lnTo>
                    <a:pt x="28" y="29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4" y="316"/>
                  </a:lnTo>
                  <a:lnTo>
                    <a:pt x="28" y="308"/>
                  </a:lnTo>
                  <a:lnTo>
                    <a:pt x="38" y="292"/>
                  </a:lnTo>
                  <a:lnTo>
                    <a:pt x="62" y="254"/>
                  </a:lnTo>
                  <a:lnTo>
                    <a:pt x="86" y="218"/>
                  </a:lnTo>
                  <a:lnTo>
                    <a:pt x="98" y="198"/>
                  </a:lnTo>
                  <a:lnTo>
                    <a:pt x="98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GB" sz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  <p:sp>
          <p:nvSpPr>
            <p:cNvPr id="35" name="Freeform 184"/>
            <p:cNvSpPr>
              <a:spLocks noEditPoints="1"/>
            </p:cNvSpPr>
            <p:nvPr/>
          </p:nvSpPr>
          <p:spPr bwMode="auto">
            <a:xfrm>
              <a:off x="3557588" y="7219974"/>
              <a:ext cx="327025" cy="171450"/>
            </a:xfrm>
            <a:custGeom>
              <a:avLst/>
              <a:gdLst>
                <a:gd name="T0" fmla="*/ 204 w 206"/>
                <a:gd name="T1" fmla="*/ 104 h 108"/>
                <a:gd name="T2" fmla="*/ 194 w 206"/>
                <a:gd name="T3" fmla="*/ 86 h 108"/>
                <a:gd name="T4" fmla="*/ 182 w 206"/>
                <a:gd name="T5" fmla="*/ 58 h 108"/>
                <a:gd name="T6" fmla="*/ 180 w 206"/>
                <a:gd name="T7" fmla="*/ 48 h 108"/>
                <a:gd name="T8" fmla="*/ 182 w 206"/>
                <a:gd name="T9" fmla="*/ 42 h 108"/>
                <a:gd name="T10" fmla="*/ 194 w 206"/>
                <a:gd name="T11" fmla="*/ 34 h 108"/>
                <a:gd name="T12" fmla="*/ 198 w 206"/>
                <a:gd name="T13" fmla="*/ 26 h 108"/>
                <a:gd name="T14" fmla="*/ 192 w 206"/>
                <a:gd name="T15" fmla="*/ 22 h 108"/>
                <a:gd name="T16" fmla="*/ 168 w 206"/>
                <a:gd name="T17" fmla="*/ 16 h 108"/>
                <a:gd name="T18" fmla="*/ 146 w 206"/>
                <a:gd name="T19" fmla="*/ 14 h 108"/>
                <a:gd name="T20" fmla="*/ 120 w 206"/>
                <a:gd name="T21" fmla="*/ 18 h 108"/>
                <a:gd name="T22" fmla="*/ 96 w 206"/>
                <a:gd name="T23" fmla="*/ 20 h 108"/>
                <a:gd name="T24" fmla="*/ 84 w 206"/>
                <a:gd name="T25" fmla="*/ 14 h 108"/>
                <a:gd name="T26" fmla="*/ 68 w 206"/>
                <a:gd name="T27" fmla="*/ 2 h 108"/>
                <a:gd name="T28" fmla="*/ 60 w 206"/>
                <a:gd name="T29" fmla="*/ 2 h 108"/>
                <a:gd name="T30" fmla="*/ 50 w 206"/>
                <a:gd name="T31" fmla="*/ 2 h 108"/>
                <a:gd name="T32" fmla="*/ 40 w 206"/>
                <a:gd name="T33" fmla="*/ 2 h 108"/>
                <a:gd name="T34" fmla="*/ 34 w 206"/>
                <a:gd name="T35" fmla="*/ 10 h 108"/>
                <a:gd name="T36" fmla="*/ 28 w 206"/>
                <a:gd name="T37" fmla="*/ 16 h 108"/>
                <a:gd name="T38" fmla="*/ 26 w 206"/>
                <a:gd name="T39" fmla="*/ 16 h 108"/>
                <a:gd name="T40" fmla="*/ 20 w 206"/>
                <a:gd name="T41" fmla="*/ 20 h 108"/>
                <a:gd name="T42" fmla="*/ 18 w 206"/>
                <a:gd name="T43" fmla="*/ 24 h 108"/>
                <a:gd name="T44" fmla="*/ 10 w 206"/>
                <a:gd name="T45" fmla="*/ 46 h 108"/>
                <a:gd name="T46" fmla="*/ 6 w 206"/>
                <a:gd name="T47" fmla="*/ 56 h 108"/>
                <a:gd name="T48" fmla="*/ 0 w 206"/>
                <a:gd name="T49" fmla="*/ 68 h 108"/>
                <a:gd name="T50" fmla="*/ 6 w 206"/>
                <a:gd name="T51" fmla="*/ 78 h 108"/>
                <a:gd name="T52" fmla="*/ 32 w 206"/>
                <a:gd name="T53" fmla="*/ 82 h 108"/>
                <a:gd name="T54" fmla="*/ 48 w 206"/>
                <a:gd name="T55" fmla="*/ 82 h 108"/>
                <a:gd name="T56" fmla="*/ 76 w 206"/>
                <a:gd name="T57" fmla="*/ 78 h 108"/>
                <a:gd name="T58" fmla="*/ 80 w 206"/>
                <a:gd name="T59" fmla="*/ 80 h 108"/>
                <a:gd name="T60" fmla="*/ 80 w 206"/>
                <a:gd name="T61" fmla="*/ 86 h 108"/>
                <a:gd name="T62" fmla="*/ 84 w 206"/>
                <a:gd name="T63" fmla="*/ 92 h 108"/>
                <a:gd name="T64" fmla="*/ 90 w 206"/>
                <a:gd name="T65" fmla="*/ 96 h 108"/>
                <a:gd name="T66" fmla="*/ 142 w 206"/>
                <a:gd name="T67" fmla="*/ 106 h 108"/>
                <a:gd name="T68" fmla="*/ 192 w 206"/>
                <a:gd name="T69" fmla="*/ 108 h 108"/>
                <a:gd name="T70" fmla="*/ 206 w 206"/>
                <a:gd name="T71" fmla="*/ 106 h 108"/>
                <a:gd name="T72" fmla="*/ 204 w 206"/>
                <a:gd name="T73" fmla="*/ 104 h 108"/>
                <a:gd name="T74" fmla="*/ 50 w 206"/>
                <a:gd name="T75" fmla="*/ 18 h 108"/>
                <a:gd name="T76" fmla="*/ 40 w 206"/>
                <a:gd name="T77" fmla="*/ 16 h 108"/>
                <a:gd name="T78" fmla="*/ 44 w 206"/>
                <a:gd name="T79" fmla="*/ 14 h 108"/>
                <a:gd name="T80" fmla="*/ 50 w 206"/>
                <a:gd name="T81" fmla="*/ 1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06" h="108">
                  <a:moveTo>
                    <a:pt x="204" y="104"/>
                  </a:moveTo>
                  <a:lnTo>
                    <a:pt x="204" y="104"/>
                  </a:lnTo>
                  <a:lnTo>
                    <a:pt x="200" y="98"/>
                  </a:lnTo>
                  <a:lnTo>
                    <a:pt x="194" y="86"/>
                  </a:lnTo>
                  <a:lnTo>
                    <a:pt x="188" y="72"/>
                  </a:lnTo>
                  <a:lnTo>
                    <a:pt x="182" y="58"/>
                  </a:lnTo>
                  <a:lnTo>
                    <a:pt x="182" y="58"/>
                  </a:lnTo>
                  <a:lnTo>
                    <a:pt x="180" y="48"/>
                  </a:lnTo>
                  <a:lnTo>
                    <a:pt x="180" y="44"/>
                  </a:lnTo>
                  <a:lnTo>
                    <a:pt x="182" y="42"/>
                  </a:lnTo>
                  <a:lnTo>
                    <a:pt x="182" y="42"/>
                  </a:lnTo>
                  <a:lnTo>
                    <a:pt x="194" y="34"/>
                  </a:lnTo>
                  <a:lnTo>
                    <a:pt x="196" y="30"/>
                  </a:lnTo>
                  <a:lnTo>
                    <a:pt x="198" y="26"/>
                  </a:lnTo>
                  <a:lnTo>
                    <a:pt x="198" y="26"/>
                  </a:lnTo>
                  <a:lnTo>
                    <a:pt x="192" y="22"/>
                  </a:lnTo>
                  <a:lnTo>
                    <a:pt x="184" y="20"/>
                  </a:lnTo>
                  <a:lnTo>
                    <a:pt x="168" y="16"/>
                  </a:lnTo>
                  <a:lnTo>
                    <a:pt x="168" y="16"/>
                  </a:lnTo>
                  <a:lnTo>
                    <a:pt x="146" y="14"/>
                  </a:lnTo>
                  <a:lnTo>
                    <a:pt x="120" y="18"/>
                  </a:lnTo>
                  <a:lnTo>
                    <a:pt x="120" y="18"/>
                  </a:lnTo>
                  <a:lnTo>
                    <a:pt x="96" y="20"/>
                  </a:lnTo>
                  <a:lnTo>
                    <a:pt x="96" y="20"/>
                  </a:lnTo>
                  <a:lnTo>
                    <a:pt x="84" y="14"/>
                  </a:lnTo>
                  <a:lnTo>
                    <a:pt x="84" y="14"/>
                  </a:lnTo>
                  <a:lnTo>
                    <a:pt x="74" y="6"/>
                  </a:lnTo>
                  <a:lnTo>
                    <a:pt x="68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46" y="0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34" y="10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6"/>
                  </a:lnTo>
                  <a:lnTo>
                    <a:pt x="26" y="16"/>
                  </a:lnTo>
                  <a:lnTo>
                    <a:pt x="22" y="18"/>
                  </a:lnTo>
                  <a:lnTo>
                    <a:pt x="20" y="20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2" y="34"/>
                  </a:lnTo>
                  <a:lnTo>
                    <a:pt x="10" y="46"/>
                  </a:lnTo>
                  <a:lnTo>
                    <a:pt x="10" y="46"/>
                  </a:lnTo>
                  <a:lnTo>
                    <a:pt x="6" y="5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2" y="72"/>
                  </a:lnTo>
                  <a:lnTo>
                    <a:pt x="6" y="78"/>
                  </a:lnTo>
                  <a:lnTo>
                    <a:pt x="16" y="80"/>
                  </a:lnTo>
                  <a:lnTo>
                    <a:pt x="32" y="82"/>
                  </a:lnTo>
                  <a:lnTo>
                    <a:pt x="32" y="82"/>
                  </a:lnTo>
                  <a:lnTo>
                    <a:pt x="48" y="82"/>
                  </a:lnTo>
                  <a:lnTo>
                    <a:pt x="64" y="78"/>
                  </a:lnTo>
                  <a:lnTo>
                    <a:pt x="76" y="78"/>
                  </a:lnTo>
                  <a:lnTo>
                    <a:pt x="78" y="78"/>
                  </a:lnTo>
                  <a:lnTo>
                    <a:pt x="80" y="80"/>
                  </a:lnTo>
                  <a:lnTo>
                    <a:pt x="80" y="80"/>
                  </a:lnTo>
                  <a:lnTo>
                    <a:pt x="80" y="86"/>
                  </a:lnTo>
                  <a:lnTo>
                    <a:pt x="80" y="88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6"/>
                  </a:lnTo>
                  <a:lnTo>
                    <a:pt x="104" y="98"/>
                  </a:lnTo>
                  <a:lnTo>
                    <a:pt x="142" y="106"/>
                  </a:lnTo>
                  <a:lnTo>
                    <a:pt x="142" y="106"/>
                  </a:lnTo>
                  <a:lnTo>
                    <a:pt x="192" y="108"/>
                  </a:lnTo>
                  <a:lnTo>
                    <a:pt x="204" y="108"/>
                  </a:lnTo>
                  <a:lnTo>
                    <a:pt x="206" y="106"/>
                  </a:lnTo>
                  <a:lnTo>
                    <a:pt x="204" y="104"/>
                  </a:lnTo>
                  <a:lnTo>
                    <a:pt x="204" y="104"/>
                  </a:lnTo>
                  <a:close/>
                  <a:moveTo>
                    <a:pt x="50" y="16"/>
                  </a:moveTo>
                  <a:lnTo>
                    <a:pt x="50" y="18"/>
                  </a:lnTo>
                  <a:lnTo>
                    <a:pt x="50" y="18"/>
                  </a:lnTo>
                  <a:lnTo>
                    <a:pt x="40" y="16"/>
                  </a:lnTo>
                  <a:lnTo>
                    <a:pt x="40" y="16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50" y="16"/>
                  </a:lnTo>
                  <a:lnTo>
                    <a:pt x="5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/>
              <a:endParaRPr lang="en-GB" sz="1200">
                <a:solidFill>
                  <a:srgbClr val="0F5494"/>
                </a:solidFill>
                <a:latin typeface="Verdana" pitchFamily="34" charset="0"/>
                <a:ea typeface="+mn-ea"/>
                <a:cs typeface="+mn-cs"/>
              </a:endParaRPr>
            </a:p>
          </p:txBody>
        </p:sp>
      </p:grpSp>
      <p:sp>
        <p:nvSpPr>
          <p:cNvPr id="36" name="Rounded Rectangle 35"/>
          <p:cNvSpPr/>
          <p:nvPr/>
        </p:nvSpPr>
        <p:spPr bwMode="auto">
          <a:xfrm>
            <a:off x="65191" y="4623652"/>
            <a:ext cx="2892342" cy="111094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algn="l"/>
            <a:r>
              <a:rPr lang="en-GB" sz="1400" b="1" dirty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5</a:t>
            </a:r>
            <a:r>
              <a:rPr lang="en-GB" sz="1400" b="1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 – Sector Tagging </a:t>
            </a:r>
          </a:p>
          <a:p>
            <a:pPr marL="3175" algn="l"/>
            <a:r>
              <a:rPr lang="fr-BE" sz="1100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New </a:t>
            </a:r>
            <a:r>
              <a:rPr lang="fr-BE" sz="1100" dirty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data collection </a:t>
            </a:r>
            <a:r>
              <a:rPr lang="fr-BE" sz="1100" dirty="0" err="1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process</a:t>
            </a:r>
            <a:r>
              <a:rPr lang="fr-BE" sz="1100" dirty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 for </a:t>
            </a:r>
            <a:r>
              <a:rPr lang="fr-BE" sz="1100" dirty="0" err="1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reporting</a:t>
            </a:r>
            <a:r>
              <a:rPr lang="fr-BE" sz="1100" dirty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,  </a:t>
            </a:r>
            <a:r>
              <a:rPr lang="fr-BE" sz="1100" dirty="0" err="1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statistics</a:t>
            </a:r>
            <a:r>
              <a:rPr lang="fr-BE" sz="1100" dirty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 &amp; exchange of best practices (ex: </a:t>
            </a:r>
            <a:r>
              <a:rPr lang="fr-BE" sz="1100" dirty="0" err="1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sector</a:t>
            </a:r>
            <a:r>
              <a:rPr lang="fr-BE" sz="1100" dirty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 + free </a:t>
            </a:r>
            <a:r>
              <a:rPr lang="fr-BE" sz="1100" dirty="0" err="1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tagging</a:t>
            </a:r>
            <a:r>
              <a:rPr lang="fr-BE" sz="1100" dirty="0" smtClean="0">
                <a:solidFill>
                  <a:srgbClr val="0F5494"/>
                </a:solidFill>
                <a:latin typeface="Calibri Light" panose="020F0302020204030204" pitchFamily="34" charset="0"/>
                <a:ea typeface="+mn-ea"/>
                <a:cs typeface="+mn-cs"/>
              </a:rPr>
              <a:t>)</a:t>
            </a:r>
            <a:endParaRPr lang="en-GB" sz="1100" dirty="0">
              <a:solidFill>
                <a:srgbClr val="0F5494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5897546" y="2746874"/>
            <a:ext cx="3145057" cy="1366999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175" algn="l"/>
            <a:r>
              <a:rPr lang="en-GB" sz="1400" b="1" dirty="0">
                <a:solidFill>
                  <a:srgbClr val="00B050"/>
                </a:solidFill>
                <a:latin typeface="Calibri Light" panose="020F0302020204030204" pitchFamily="34" charset="0"/>
                <a:ea typeface="+mn-ea"/>
                <a:cs typeface="+mn-cs"/>
              </a:rPr>
              <a:t>3</a:t>
            </a:r>
            <a:r>
              <a:rPr lang="en-GB" sz="1400" b="1" dirty="0" smtClean="0">
                <a:solidFill>
                  <a:srgbClr val="00B050"/>
                </a:solidFill>
                <a:latin typeface="Calibri Light" panose="020F0302020204030204" pitchFamily="34" charset="0"/>
                <a:ea typeface="+mn-ea"/>
                <a:cs typeface="+mn-cs"/>
              </a:rPr>
              <a:t> - Level-2 commitments</a:t>
            </a:r>
          </a:p>
          <a:p>
            <a:pPr marL="174625" indent="-171450" algn="l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00B050"/>
                </a:solidFill>
                <a:latin typeface="Calibri Light" panose="020F0302020204030204" pitchFamily="34" charset="0"/>
                <a:ea typeface="+mn-ea"/>
                <a:cs typeface="+mn-cs"/>
              </a:rPr>
              <a:t>Creation of one/several L-2 commitment(s)</a:t>
            </a:r>
          </a:p>
          <a:p>
            <a:pPr marL="174625" indent="-171450" algn="l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00B050"/>
                </a:solidFill>
                <a:latin typeface="Calibri Light" panose="020F0302020204030204" pitchFamily="34" charset="0"/>
                <a:ea typeface="+mn-ea"/>
                <a:cs typeface="+mn-cs"/>
              </a:rPr>
              <a:t>Manage L2 commitments not related to an Action / a L1 commitment</a:t>
            </a:r>
          </a:p>
          <a:p>
            <a:pPr marL="174625" indent="-171450" algn="l">
              <a:buFont typeface="Arial" panose="020B0604020202020204" pitchFamily="34" charset="0"/>
              <a:buChar char="•"/>
            </a:pPr>
            <a:r>
              <a:rPr lang="en-GB" sz="1100" dirty="0" smtClean="0">
                <a:solidFill>
                  <a:srgbClr val="00B050"/>
                </a:solidFill>
                <a:latin typeface="Calibri Light" panose="020F0302020204030204" pitchFamily="34" charset="0"/>
                <a:ea typeface="+mn-ea"/>
                <a:cs typeface="+mn-cs"/>
              </a:rPr>
              <a:t>ABAC data</a:t>
            </a:r>
          </a:p>
          <a:p>
            <a:pPr marL="174625" indent="-171450" algn="l">
              <a:buFont typeface="Arial" panose="020B0604020202020204" pitchFamily="34" charset="0"/>
              <a:buChar char="•"/>
            </a:pPr>
            <a:r>
              <a:rPr lang="fr-BE" sz="1100" dirty="0">
                <a:solidFill>
                  <a:srgbClr val="00B050"/>
                </a:solidFill>
                <a:latin typeface="Calibri Light" panose="020F0302020204030204" pitchFamily="34" charset="0"/>
                <a:ea typeface="+mn-ea"/>
                <a:cs typeface="+mn-cs"/>
              </a:rPr>
              <a:t>Validation and </a:t>
            </a:r>
            <a:r>
              <a:rPr lang="fr-BE" sz="1100" dirty="0" err="1" smtClean="0">
                <a:solidFill>
                  <a:srgbClr val="00B050"/>
                </a:solidFill>
                <a:latin typeface="Calibri Light" panose="020F0302020204030204" pitchFamily="34" charset="0"/>
                <a:ea typeface="+mn-ea"/>
                <a:cs typeface="+mn-cs"/>
              </a:rPr>
              <a:t>responsibilities</a:t>
            </a:r>
            <a:endParaRPr lang="en-GB" sz="1100" dirty="0">
              <a:solidFill>
                <a:srgbClr val="00B050"/>
              </a:solidFill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39" name="Slide Number Placeholder 1"/>
          <p:cNvSpPr txBox="1">
            <a:spLocks/>
          </p:cNvSpPr>
          <p:nvPr/>
        </p:nvSpPr>
        <p:spPr bwMode="auto">
          <a:xfrm>
            <a:off x="4355976" y="6597352"/>
            <a:ext cx="432048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0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496969"/>
              </p:ext>
            </p:extLst>
          </p:nvPr>
        </p:nvGraphicFramePr>
        <p:xfrm>
          <a:off x="179512" y="1700808"/>
          <a:ext cx="5345809" cy="36172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823"/>
                <a:gridCol w="168831"/>
                <a:gridCol w="168831"/>
                <a:gridCol w="168831"/>
                <a:gridCol w="168831"/>
                <a:gridCol w="168831"/>
                <a:gridCol w="168831"/>
                <a:gridCol w="168831"/>
                <a:gridCol w="168831"/>
                <a:gridCol w="168831"/>
                <a:gridCol w="168831"/>
                <a:gridCol w="168831"/>
                <a:gridCol w="168831"/>
                <a:gridCol w="168831"/>
                <a:gridCol w="168831"/>
                <a:gridCol w="168831"/>
                <a:gridCol w="168831"/>
                <a:gridCol w="186056"/>
                <a:gridCol w="168831"/>
                <a:gridCol w="168831"/>
                <a:gridCol w="168831"/>
                <a:gridCol w="168831"/>
                <a:gridCol w="168831"/>
                <a:gridCol w="168831"/>
                <a:gridCol w="168831"/>
                <a:gridCol w="168831"/>
                <a:gridCol w="168831"/>
                <a:gridCol w="168831"/>
                <a:gridCol w="168831"/>
                <a:gridCol w="168831"/>
                <a:gridCol w="168831"/>
                <a:gridCol w="168831"/>
              </a:tblGrid>
              <a:tr h="280026"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rtl="0" fontAlgn="ctr"/>
                      <a:r>
                        <a:rPr lang="en-GB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  <a:endParaRPr lang="en-GB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15072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</a:rPr>
                        <a:t>Q1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</a:rPr>
                        <a:t>Q2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</a:rPr>
                        <a:t>Q3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</a:rPr>
                        <a:t>Q4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</a:rPr>
                        <a:t>Q1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</a:rPr>
                        <a:t>Q2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</a:rPr>
                        <a:t>Q3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</a:rPr>
                        <a:t>Q4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</a:rPr>
                        <a:t>Q1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</a:rPr>
                        <a:t>Q2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</a:rPr>
                        <a:t>Q3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>
                          <a:effectLst/>
                          <a:latin typeface="Calibri" panose="020F0502020204030204" pitchFamily="34" charset="0"/>
                        </a:rPr>
                        <a:t>Q4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</a:rPr>
                        <a:t>Q1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 smtClean="0">
                          <a:effectLst/>
                          <a:latin typeface="Calibri" panose="020F0502020204030204" pitchFamily="34" charset="0"/>
                        </a:rPr>
                        <a:t>Q2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</a:rPr>
                        <a:t>Q3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GB" sz="1000" u="none" strike="noStrike" dirty="0">
                          <a:effectLst/>
                          <a:latin typeface="Calibri" panose="020F0502020204030204" pitchFamily="34" charset="0"/>
                        </a:rPr>
                        <a:t>Q4</a:t>
                      </a: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77217">
                <a:tc gridSpan="8">
                  <a:txBody>
                    <a:bodyPr/>
                    <a:lstStyle/>
                    <a:p>
                      <a:pPr marL="0" indent="0" algn="ctr" fontAlgn="b">
                        <a:buNone/>
                      </a:pPr>
                      <a:r>
                        <a:rPr lang="en-GB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</a:t>
                      </a:r>
                      <a:r>
                        <a:rPr lang="en-GB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R</a:t>
                      </a:r>
                      <a:r>
                        <a:rPr lang="fr-BE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esults</a:t>
                      </a:r>
                      <a:r>
                        <a:rPr lang="fr-B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management</a:t>
                      </a:r>
                    </a:p>
                    <a:p>
                      <a:pPr marL="0" indent="0" algn="ctr" fontAlgn="b">
                        <a:buNone/>
                      </a:pPr>
                      <a:r>
                        <a:rPr lang="fr-BE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</a:t>
                      </a:r>
                      <a:r>
                        <a:rPr lang="fr-BE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BE" sz="12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entities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92D050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pattFill prst="wdUp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pattFill prst="wdUp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pattFill prst="wdUp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pattFill prst="wdUp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pattFill prst="wdUpDiag">
                      <a:fgClr>
                        <a:srgbClr val="92D05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 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2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 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7217">
                <a:tc gridSpan="16"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 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GB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2A.</a:t>
                      </a:r>
                      <a:r>
                        <a:rPr lang="en-GB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Operational backbone / Action and level 1 commitment</a:t>
                      </a:r>
                      <a:endParaRPr lang="en-GB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gridSpan="10">
                  <a:txBody>
                    <a:bodyPr/>
                    <a:lstStyle/>
                    <a:p>
                      <a:pPr algn="ctr" fontAlgn="b"/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pattFill prst="wdUpDiag">
                      <a:fgClr>
                        <a:srgbClr val="FFCCCC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pattFill prst="dkUpDiag">
                      <a:fgClr>
                        <a:srgbClr val="FF7C8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pattFill prst="dkUpDiag">
                      <a:fgClr>
                        <a:srgbClr val="FF7C8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pattFill prst="dkUpDiag">
                      <a:fgClr>
                        <a:srgbClr val="FF7C8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pattFill prst="dkUpDiag">
                      <a:fgClr>
                        <a:srgbClr val="FF7C8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pattFill prst="dkUpDiag">
                      <a:fgClr>
                        <a:srgbClr val="FF7C8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pattFill prst="dkUpDiag">
                      <a:fgClr>
                        <a:srgbClr val="FF7C8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pattFill prst="dkUpDiag">
                      <a:fgClr>
                        <a:srgbClr val="FF7C8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pattFill prst="dkUpDiag">
                      <a:fgClr>
                        <a:srgbClr val="FF7C8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pattFill prst="dkUpDiag">
                      <a:fgClr>
                        <a:srgbClr val="FF7C80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018" marR="4018" marT="4018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4018" marR="4018" marT="4018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 smtClean="0"/>
                    </a:p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 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</a:tr>
              <a:tr h="477217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 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1200" u="none" strike="noStrike" dirty="0" smtClean="0">
                          <a:effectLst/>
                          <a:latin typeface="Calibri" panose="020F0502020204030204" pitchFamily="34" charset="0"/>
                        </a:rPr>
                        <a:t>Preparation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pattFill prst="wdDnDiag">
                      <a:fgClr>
                        <a:srgbClr val="FF7C8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 gridSpan="11">
                  <a:txBody>
                    <a:bodyPr/>
                    <a:lstStyle/>
                    <a:p>
                      <a:pPr algn="ctr" fontAlgn="b"/>
                      <a:r>
                        <a:rPr lang="en-GB" sz="1200" b="1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2B</a:t>
                      </a:r>
                      <a:r>
                        <a:rPr lang="en-GB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 Operational backbone / Contract and  level 2 commitment</a:t>
                      </a: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7C8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solidFill>
                      <a:srgbClr val="C00000"/>
                    </a:solidFill>
                  </a:tcPr>
                </a:tc>
                <a:tc gridSpan="10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5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endParaRPr lang="en-GB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pattFill prst="wdUpDiag">
                      <a:fgClr>
                        <a:srgbClr val="FF7C8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 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573311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 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12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3. </a:t>
                      </a:r>
                      <a:r>
                        <a:rPr lang="en-GB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Implementation and evaluation</a:t>
                      </a:r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B0F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 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CECFF"/>
                    </a:solidFill>
                  </a:tcPr>
                </a:tc>
              </a:tr>
              <a:tr h="5325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 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 gridSpan="1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u="none" strike="noStrike" dirty="0">
                          <a:effectLst/>
                          <a:latin typeface="Calibri" panose="020F0502020204030204" pitchFamily="34" charset="0"/>
                        </a:rPr>
                        <a:t>  </a:t>
                      </a:r>
                      <a:r>
                        <a:rPr lang="en-GB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lang="en-GB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Programming processes and preparation of actions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18" marR="4018" marT="4018" marB="0" anchor="ctr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400" u="none" strike="noStrike" dirty="0">
                          <a:effectLst/>
                        </a:rPr>
                        <a:t> </a:t>
                      </a:r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477217">
                <a:tc>
                  <a:txBody>
                    <a:bodyPr/>
                    <a:lstStyle/>
                    <a:p>
                      <a:pPr algn="l" fontAlgn="b"/>
                      <a:r>
                        <a:rPr lang="en-GB" sz="100" u="none" strike="noStrike" dirty="0">
                          <a:effectLst/>
                        </a:rPr>
                        <a:t> </a:t>
                      </a:r>
                      <a:endParaRPr lang="en-GB" sz="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5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n-GB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ECFF"/>
                    </a:solidFill>
                  </a:tcPr>
                </a:tc>
                <a:tc gridSpan="7">
                  <a:txBody>
                    <a:bodyPr/>
                    <a:lstStyle/>
                    <a:p>
                      <a:endParaRPr lang="en-GB" dirty="0"/>
                    </a:p>
                  </a:txBody>
                  <a:tcPr marL="4018" marR="4018" marT="401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4018" marR="4018" marT="401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wdDn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dkUpDiag">
                      <a:fgClr>
                        <a:srgbClr val="FFC000"/>
                      </a:fgClr>
                      <a:bgClr>
                        <a:schemeClr val="bg1"/>
                      </a:bgClr>
                    </a:pattFill>
                  </a:tcPr>
                </a:tc>
                <a:tc gridSpan="12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GB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5. </a:t>
                      </a:r>
                      <a:r>
                        <a:rPr lang="en-GB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Tendering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n-GB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(</a:t>
                      </a:r>
                      <a:r>
                        <a:rPr lang="en-GB" sz="1200" i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complementary to 2B</a:t>
                      </a:r>
                      <a:r>
                        <a:rPr lang="en-GB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)</a:t>
                      </a:r>
                      <a:endParaRPr lang="en-GB" sz="1200" u="none" strike="noStrike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en-GB" sz="1200" u="none" strike="noStrike" kern="1200" dirty="0" smtClean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18" marR="4018" marT="401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GB" sz="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18" marR="4018" marT="4018" marB="0" anchor="b"/>
                </a:tc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09839" y="44624"/>
            <a:ext cx="8229600" cy="5762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fr-FR" b="0" kern="1200" dirty="0">
                <a:solidFill>
                  <a:srgbClr val="FFC000"/>
                </a:solidFill>
                <a:latin typeface="Calibri Light" panose="020F0302020204030204" pitchFamily="34" charset="0"/>
              </a:rPr>
              <a:t/>
            </a:r>
            <a:br>
              <a:rPr lang="en-GB" altLang="fr-FR" b="0" kern="1200" dirty="0">
                <a:solidFill>
                  <a:srgbClr val="FFC000"/>
                </a:solidFill>
                <a:latin typeface="Calibri Light" panose="020F0302020204030204" pitchFamily="34" charset="0"/>
              </a:rPr>
            </a:br>
            <a:r>
              <a:rPr lang="en-GB" altLang="fr-FR" b="0" kern="12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Planning</a:t>
            </a:r>
            <a:endParaRPr lang="en-GB" altLang="en-US" b="0" kern="12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597352"/>
            <a:ext cx="576064" cy="47625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>
                <a:solidFill>
                  <a:schemeClr val="bg1"/>
                </a:solidFill>
                <a:latin typeface="Calibri Light" panose="020F030202020403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en-GB" altLang="fr-FR" sz="1400" i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>
            <a:off x="2843808" y="2852936"/>
            <a:ext cx="1656184" cy="216024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843808" y="3367075"/>
            <a:ext cx="1656184" cy="216024"/>
          </a:xfrm>
          <a:prstGeom prst="rightArrow">
            <a:avLst/>
          </a:prstGeom>
          <a:solidFill>
            <a:schemeClr val="bg2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470311" y="2276872"/>
            <a:ext cx="1013457" cy="216024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97828" y="3475087"/>
            <a:ext cx="3654692" cy="207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>
              <a:spcBef>
                <a:spcPct val="20000"/>
              </a:spcBef>
              <a:buClr>
                <a:srgbClr val="FFFFFF"/>
              </a:buClr>
            </a:pPr>
            <a:r>
              <a:rPr lang="en-GB" sz="1200" b="1" i="1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April 2019</a:t>
            </a:r>
            <a:r>
              <a:rPr lang="en-GB" sz="1200" i="1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:</a:t>
            </a:r>
          </a:p>
          <a:p>
            <a:pPr lvl="0" algn="l" eaLnBrk="0" hangingPunct="0">
              <a:spcBef>
                <a:spcPct val="20000"/>
              </a:spcBef>
              <a:buClr>
                <a:srgbClr val="FFFFFF"/>
              </a:buClr>
            </a:pP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Phase out CRIS</a:t>
            </a:r>
          </a:p>
          <a:p>
            <a:pPr lvl="0" algn="l" eaLnBrk="0" hangingPunct="0">
              <a:spcBef>
                <a:spcPct val="20000"/>
              </a:spcBef>
              <a:buClr>
                <a:srgbClr val="FFFFFF"/>
              </a:buClr>
            </a:pP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Actions, 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contracts</a:t>
            </a: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 and 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financial</a:t>
            </a: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 transactions 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managed</a:t>
            </a:r>
            <a:endParaRPr lang="fr-BE" sz="1100" kern="0" dirty="0" smtClean="0">
              <a:solidFill>
                <a:srgbClr val="0F5494"/>
              </a:solidFill>
              <a:latin typeface="Verdana"/>
              <a:ea typeface="+mn-ea"/>
              <a:cs typeface="+mn-cs"/>
            </a:endParaRPr>
          </a:p>
          <a:p>
            <a:pPr algn="l" eaLnBrk="0" hangingPunct="0">
              <a:spcBef>
                <a:spcPct val="20000"/>
              </a:spcBef>
              <a:buClr>
                <a:srgbClr val="FFFFFF"/>
              </a:buClr>
            </a:pPr>
            <a:r>
              <a:rPr lang="fr-BE" sz="1100" kern="0" dirty="0" err="1">
                <a:solidFill>
                  <a:srgbClr val="0F5494"/>
                </a:solidFill>
                <a:latin typeface="Verdana"/>
              </a:rPr>
              <a:t>Capturing</a:t>
            </a:r>
            <a:r>
              <a:rPr lang="fr-BE" sz="1100" kern="0" dirty="0">
                <a:solidFill>
                  <a:srgbClr val="0F5494"/>
                </a:solidFill>
                <a:latin typeface="Verdana"/>
              </a:rPr>
              <a:t> action document, </a:t>
            </a:r>
            <a:r>
              <a:rPr lang="fr-BE" sz="1100" kern="0" dirty="0" err="1">
                <a:solidFill>
                  <a:srgbClr val="0F5494"/>
                </a:solidFill>
                <a:latin typeface="Verdana"/>
              </a:rPr>
              <a:t>financing</a:t>
            </a:r>
            <a:r>
              <a:rPr lang="fr-BE" sz="1100" kern="0" dirty="0">
                <a:solidFill>
                  <a:srgbClr val="0F5494"/>
                </a:solidFill>
                <a:latin typeface="Verdana"/>
              </a:rPr>
              <a:t> agreement</a:t>
            </a:r>
          </a:p>
          <a:p>
            <a:pPr lvl="0" algn="l" eaLnBrk="0" hangingPunct="0">
              <a:spcBef>
                <a:spcPct val="20000"/>
              </a:spcBef>
              <a:buClr>
                <a:srgbClr val="FFFFFF"/>
              </a:buClr>
            </a:pP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No double visa circuit (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eg</a:t>
            </a: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 CRIS/ARES)</a:t>
            </a:r>
          </a:p>
          <a:p>
            <a:pPr lvl="0" algn="l" eaLnBrk="0" hangingPunct="0">
              <a:spcBef>
                <a:spcPct val="20000"/>
              </a:spcBef>
              <a:buClr>
                <a:srgbClr val="FFFFFF"/>
              </a:buClr>
            </a:pP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Sector</a:t>
            </a: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 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tagging</a:t>
            </a: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, information 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tagging</a:t>
            </a:r>
            <a:endParaRPr lang="fr-BE" sz="1100" kern="0" dirty="0" smtClean="0">
              <a:solidFill>
                <a:srgbClr val="0F5494"/>
              </a:solidFill>
              <a:latin typeface="Verdana"/>
              <a:ea typeface="+mn-ea"/>
              <a:cs typeface="+mn-cs"/>
            </a:endParaRPr>
          </a:p>
          <a:p>
            <a:pPr lvl="0" algn="l" eaLnBrk="0" hangingPunct="0">
              <a:spcBef>
                <a:spcPct val="20000"/>
              </a:spcBef>
              <a:buClr>
                <a:srgbClr val="FFFFFF"/>
              </a:buClr>
            </a:pP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Document 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managed</a:t>
            </a: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 in ARES/HERMES, 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search</a:t>
            </a:r>
            <a:endParaRPr lang="fr-BE" sz="1100" kern="0" dirty="0" smtClean="0">
              <a:solidFill>
                <a:srgbClr val="0F5494"/>
              </a:solidFill>
              <a:latin typeface="Verdana"/>
              <a:ea typeface="+mn-ea"/>
              <a:cs typeface="+mn-cs"/>
            </a:endParaRPr>
          </a:p>
          <a:p>
            <a:pPr lvl="0" algn="l" eaLnBrk="0" hangingPunct="0">
              <a:spcBef>
                <a:spcPct val="20000"/>
              </a:spcBef>
              <a:buClr>
                <a:srgbClr val="FFFFFF"/>
              </a:buClr>
            </a:pP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Personnal</a:t>
            </a: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 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parametrisation</a:t>
            </a: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/ user 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preference</a:t>
            </a:r>
            <a:endParaRPr lang="fr-BE" sz="1100" kern="0" dirty="0" smtClean="0">
              <a:solidFill>
                <a:srgbClr val="0F5494"/>
              </a:solidFill>
              <a:latin typeface="Verdana"/>
              <a:ea typeface="+mn-ea"/>
              <a:cs typeface="+mn-cs"/>
            </a:endParaRPr>
          </a:p>
          <a:p>
            <a:pPr lvl="0" algn="l" eaLnBrk="0" hangingPunct="0">
              <a:spcBef>
                <a:spcPct val="20000"/>
              </a:spcBef>
              <a:buClr>
                <a:srgbClr val="FFFFFF"/>
              </a:buClr>
            </a:pP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Guidance on the 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screen</a:t>
            </a:r>
            <a:endParaRPr lang="en-GB" sz="1100" kern="0" dirty="0">
              <a:solidFill>
                <a:srgbClr val="0F5494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97828" y="1763407"/>
            <a:ext cx="3339514" cy="1665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>
              <a:spcBef>
                <a:spcPct val="20000"/>
              </a:spcBef>
              <a:buClr>
                <a:srgbClr val="FFFFFF"/>
              </a:buClr>
            </a:pPr>
            <a:r>
              <a:rPr lang="en-GB" sz="1200" b="1" i="1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Sept 2017:</a:t>
            </a:r>
          </a:p>
          <a:p>
            <a:pPr lvl="0" algn="l" eaLnBrk="0" hangingPunct="0">
              <a:spcBef>
                <a:spcPct val="20000"/>
              </a:spcBef>
              <a:buClr>
                <a:srgbClr val="FFFFFF"/>
              </a:buClr>
            </a:pP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Each</a:t>
            </a: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 manager 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will</a:t>
            </a: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 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create</a:t>
            </a: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 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its</a:t>
            </a: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 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project</a:t>
            </a: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 and programme 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perimeter</a:t>
            </a:r>
            <a:endParaRPr lang="fr-BE" sz="1100" kern="0" dirty="0" smtClean="0">
              <a:solidFill>
                <a:srgbClr val="0F5494"/>
              </a:solidFill>
              <a:latin typeface="Verdana"/>
              <a:ea typeface="+mn-ea"/>
              <a:cs typeface="+mn-cs"/>
            </a:endParaRPr>
          </a:p>
          <a:p>
            <a:pPr lvl="0" algn="l" eaLnBrk="0" hangingPunct="0">
              <a:spcBef>
                <a:spcPct val="20000"/>
              </a:spcBef>
              <a:buClr>
                <a:srgbClr val="FFFFFF"/>
              </a:buClr>
            </a:pP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Link 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between</a:t>
            </a: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 instrument MIP action 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project</a:t>
            </a:r>
            <a:endParaRPr lang="fr-BE" sz="1100" kern="0" dirty="0" smtClean="0">
              <a:solidFill>
                <a:srgbClr val="0F5494"/>
              </a:solidFill>
              <a:latin typeface="Verdana"/>
              <a:ea typeface="+mn-ea"/>
              <a:cs typeface="+mn-cs"/>
            </a:endParaRPr>
          </a:p>
          <a:p>
            <a:pPr algn="l" eaLnBrk="0" hangingPunct="0">
              <a:spcBef>
                <a:spcPct val="20000"/>
              </a:spcBef>
              <a:buClr>
                <a:srgbClr val="FFFFFF"/>
              </a:buClr>
            </a:pPr>
            <a:r>
              <a:rPr lang="fr-BE" sz="1100" kern="0" dirty="0" err="1">
                <a:solidFill>
                  <a:srgbClr val="0F5494"/>
                </a:solidFill>
                <a:latin typeface="Verdana"/>
              </a:rPr>
              <a:t>Results</a:t>
            </a:r>
            <a:r>
              <a:rPr lang="fr-BE" sz="1100" kern="0" dirty="0">
                <a:solidFill>
                  <a:srgbClr val="0F5494"/>
                </a:solidFill>
                <a:latin typeface="Verdana"/>
              </a:rPr>
              <a:t> </a:t>
            </a:r>
            <a:r>
              <a:rPr lang="fr-BE" sz="1100" kern="0" dirty="0" err="1">
                <a:solidFill>
                  <a:srgbClr val="0F5494"/>
                </a:solidFill>
                <a:latin typeface="Verdana"/>
              </a:rPr>
              <a:t>follow</a:t>
            </a:r>
            <a:r>
              <a:rPr lang="fr-BE" sz="1100" kern="0" dirty="0">
                <a:solidFill>
                  <a:srgbClr val="0F5494"/>
                </a:solidFill>
                <a:latin typeface="Verdana"/>
              </a:rPr>
              <a:t> up </a:t>
            </a:r>
            <a:r>
              <a:rPr lang="fr-BE" sz="1100" kern="0" dirty="0" err="1">
                <a:solidFill>
                  <a:srgbClr val="0F5494"/>
                </a:solidFill>
                <a:latin typeface="Verdana"/>
              </a:rPr>
              <a:t>at</a:t>
            </a:r>
            <a:r>
              <a:rPr lang="fr-BE" sz="1100" kern="0" dirty="0">
                <a:solidFill>
                  <a:srgbClr val="0F5494"/>
                </a:solidFill>
                <a:latin typeface="Verdana"/>
              </a:rPr>
              <a:t> </a:t>
            </a:r>
            <a:r>
              <a:rPr lang="fr-BE" sz="1100" kern="0" dirty="0" err="1">
                <a:solidFill>
                  <a:srgbClr val="0F5494"/>
                </a:solidFill>
                <a:latin typeface="Verdana"/>
              </a:rPr>
              <a:t>each</a:t>
            </a:r>
            <a:r>
              <a:rPr lang="fr-BE" sz="1100" kern="0" dirty="0">
                <a:solidFill>
                  <a:srgbClr val="0F5494"/>
                </a:solidFill>
                <a:latin typeface="Verdana"/>
              </a:rPr>
              <a:t> </a:t>
            </a:r>
            <a:r>
              <a:rPr lang="fr-BE" sz="1100" kern="0" dirty="0" err="1">
                <a:solidFill>
                  <a:srgbClr val="0F5494"/>
                </a:solidFill>
                <a:latin typeface="Verdana"/>
              </a:rPr>
              <a:t>level</a:t>
            </a:r>
            <a:endParaRPr lang="fr-BE" sz="1100" kern="0" dirty="0">
              <a:solidFill>
                <a:srgbClr val="0F5494"/>
              </a:solidFill>
              <a:latin typeface="Verdana"/>
            </a:endParaRPr>
          </a:p>
          <a:p>
            <a:pPr lvl="0" algn="l" eaLnBrk="0" hangingPunct="0">
              <a:spcBef>
                <a:spcPct val="20000"/>
              </a:spcBef>
              <a:buClr>
                <a:srgbClr val="FFFFFF"/>
              </a:buClr>
            </a:pP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Integration</a:t>
            </a: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 ROM EAMR GIS</a:t>
            </a:r>
          </a:p>
          <a:p>
            <a:pPr lvl="0" algn="l" eaLnBrk="0" hangingPunct="0">
              <a:spcBef>
                <a:spcPct val="20000"/>
              </a:spcBef>
              <a:buClr>
                <a:srgbClr val="FFFFFF"/>
              </a:buClr>
            </a:pP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Access 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external</a:t>
            </a: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 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partners</a:t>
            </a:r>
            <a:endParaRPr lang="fr-BE" sz="1100" kern="0" dirty="0" smtClean="0">
              <a:solidFill>
                <a:srgbClr val="0F5494"/>
              </a:solidFill>
              <a:latin typeface="Verdana"/>
              <a:ea typeface="+mn-ea"/>
              <a:cs typeface="+mn-cs"/>
            </a:endParaRPr>
          </a:p>
          <a:p>
            <a:pPr lvl="0" algn="l" eaLnBrk="0" hangingPunct="0">
              <a:spcBef>
                <a:spcPct val="20000"/>
              </a:spcBef>
              <a:buClr>
                <a:srgbClr val="FFFFFF"/>
              </a:buClr>
            </a:pP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User 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experience</a:t>
            </a: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, </a:t>
            </a:r>
            <a:r>
              <a:rPr lang="fr-BE" sz="1100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search</a:t>
            </a:r>
            <a:r>
              <a:rPr lang="fr-BE" sz="1100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 and portal</a:t>
            </a:r>
            <a:endParaRPr lang="en-GB" sz="1100" kern="0" dirty="0">
              <a:solidFill>
                <a:srgbClr val="0F5494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02336" y="1340768"/>
            <a:ext cx="31901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 eaLnBrk="0" hangingPunct="0">
              <a:spcBef>
                <a:spcPct val="20000"/>
              </a:spcBef>
              <a:buClr>
                <a:srgbClr val="FFFFFF"/>
              </a:buClr>
            </a:pPr>
            <a:r>
              <a:rPr lang="fr-BE" sz="1600" i="1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Some</a:t>
            </a:r>
            <a:r>
              <a:rPr lang="fr-BE" sz="1600" i="1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 </a:t>
            </a:r>
            <a:r>
              <a:rPr lang="fr-BE" sz="1600" i="1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expected</a:t>
            </a:r>
            <a:r>
              <a:rPr lang="fr-BE" sz="1600" i="1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 </a:t>
            </a:r>
            <a:r>
              <a:rPr lang="fr-BE" sz="1600" i="1" kern="0" dirty="0" err="1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benefits</a:t>
            </a:r>
            <a:endParaRPr lang="en-GB" sz="1600" i="1" kern="0" dirty="0">
              <a:solidFill>
                <a:srgbClr val="0F5494"/>
              </a:solidFill>
              <a:latin typeface="Verdana"/>
              <a:ea typeface="+mn-ea"/>
              <a:cs typeface="+mn-cs"/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 flipH="1">
            <a:off x="4499992" y="4365104"/>
            <a:ext cx="144016" cy="1548172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4499992" y="2132856"/>
            <a:ext cx="0" cy="3884439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Left Brace 21"/>
          <p:cNvSpPr/>
          <p:nvPr/>
        </p:nvSpPr>
        <p:spPr bwMode="auto">
          <a:xfrm>
            <a:off x="1043608" y="3969060"/>
            <a:ext cx="360040" cy="1170130"/>
          </a:xfrm>
          <a:prstGeom prst="leftBrace">
            <a:avLst>
              <a:gd name="adj1" fmla="val 8333"/>
              <a:gd name="adj2" fmla="val 47822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1" i="0" u="none" strike="noStrike" cap="none" normalizeH="0" baseline="0" dirty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17795" y="4169404"/>
            <a:ext cx="8338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FFFFFF"/>
              </a:buClr>
            </a:pPr>
            <a:r>
              <a:rPr lang="en-GB" sz="1100" b="1" i="1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To be revised after IT Board</a:t>
            </a:r>
            <a:endParaRPr lang="en-GB" sz="1100" i="1" kern="0" dirty="0" smtClean="0">
              <a:solidFill>
                <a:srgbClr val="0F5494"/>
              </a:solidFill>
              <a:latin typeface="Verdana"/>
              <a:ea typeface="+mn-ea"/>
              <a:cs typeface="+mn-cs"/>
            </a:endParaRPr>
          </a:p>
        </p:txBody>
      </p:sp>
      <p:sp>
        <p:nvSpPr>
          <p:cNvPr id="18" name="Right Arrow 17"/>
          <p:cNvSpPr/>
          <p:nvPr/>
        </p:nvSpPr>
        <p:spPr bwMode="auto">
          <a:xfrm>
            <a:off x="305526" y="5877272"/>
            <a:ext cx="4194466" cy="216024"/>
          </a:xfrm>
          <a:prstGeom prst="rightArrow">
            <a:avLst/>
          </a:prstGeom>
          <a:solidFill>
            <a:srgbClr val="0F5494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67544" y="5598789"/>
            <a:ext cx="36546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spcBef>
                <a:spcPct val="20000"/>
              </a:spcBef>
              <a:buClr>
                <a:srgbClr val="FFFFFF"/>
              </a:buClr>
            </a:pPr>
            <a:r>
              <a:rPr lang="en-GB" sz="1200" b="1" i="1" kern="0" dirty="0" smtClean="0">
                <a:solidFill>
                  <a:srgbClr val="0F5494"/>
                </a:solidFill>
                <a:latin typeface="Verdana"/>
                <a:ea typeface="+mn-ea"/>
                <a:cs typeface="+mn-cs"/>
              </a:rPr>
              <a:t>CRIS decision and contract</a:t>
            </a:r>
            <a:endParaRPr lang="en-GB" sz="1200" i="1" kern="0" dirty="0" smtClean="0">
              <a:solidFill>
                <a:srgbClr val="0F5494"/>
              </a:solidFill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52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Isosceles Triangle 53"/>
          <p:cNvSpPr/>
          <p:nvPr/>
        </p:nvSpPr>
        <p:spPr bwMode="auto">
          <a:xfrm>
            <a:off x="283010" y="1292818"/>
            <a:ext cx="8479391" cy="772780"/>
          </a:xfrm>
          <a:prstGeom prst="triangle">
            <a:avLst>
              <a:gd name="adj" fmla="val 49673"/>
            </a:avLst>
          </a:prstGeom>
          <a:solidFill>
            <a:schemeClr val="accent6"/>
          </a:solidFill>
          <a:ln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045911" y="1392547"/>
            <a:ext cx="284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OpSyS</a:t>
            </a:r>
            <a:endParaRPr lang="en-GB" sz="2800" b="1" dirty="0">
              <a:solidFill>
                <a:schemeClr val="bg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294296" y="2180739"/>
            <a:ext cx="7659886" cy="3407418"/>
            <a:chOff x="304154" y="2230810"/>
            <a:chExt cx="7786591" cy="3473627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304154" y="2977668"/>
              <a:ext cx="1914095" cy="2649888"/>
            </a:xfrm>
            <a:prstGeom prst="roundRect">
              <a:avLst/>
            </a:prstGeom>
            <a:noFill/>
            <a:ln w="19050" cap="flat" cmpd="sng" algn="ctr">
              <a:solidFill>
                <a:srgbClr val="0F549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1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90279" y="2230810"/>
              <a:ext cx="1765884" cy="533387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rgbClr val="FFD62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400" b="1" dirty="0" smtClean="0"/>
                <a:t>1. PROGRAMMING </a:t>
              </a:r>
              <a:endParaRPr lang="en-GB" sz="14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63593" y="3669229"/>
              <a:ext cx="1808585" cy="376508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Create and manage sector intervention framework </a:t>
              </a:r>
              <a:endParaRPr lang="en-GB" sz="9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3593" y="4291639"/>
              <a:ext cx="1808585" cy="235317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Review and approve MIP</a:t>
              </a:r>
              <a:endParaRPr lang="en-GB" sz="9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3593" y="4709902"/>
              <a:ext cx="1808585" cy="235317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Decision-making process</a:t>
              </a:r>
              <a:endParaRPr lang="en-GB" sz="9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41637" y="3267072"/>
              <a:ext cx="1830541" cy="258850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r>
                <a:rPr lang="en-GB" sz="1050" dirty="0" smtClean="0"/>
                <a:t>Create and manage MIP</a:t>
              </a:r>
              <a:endParaRPr lang="en-GB" sz="105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1587" y="5128166"/>
              <a:ext cx="1790590" cy="258850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Manage amendments</a:t>
              </a:r>
              <a:endParaRPr lang="en-GB" sz="1000" dirty="0"/>
            </a:p>
          </p:txBody>
        </p:sp>
        <p:sp>
          <p:nvSpPr>
            <p:cNvPr id="27" name="Rounded Rectangle 26"/>
            <p:cNvSpPr/>
            <p:nvPr/>
          </p:nvSpPr>
          <p:spPr bwMode="auto">
            <a:xfrm>
              <a:off x="2325032" y="2994972"/>
              <a:ext cx="1863152" cy="2632584"/>
            </a:xfrm>
            <a:prstGeom prst="roundRect">
              <a:avLst/>
            </a:prstGeom>
            <a:noFill/>
            <a:ln w="19050" cap="flat" cmpd="sng" algn="ctr">
              <a:solidFill>
                <a:srgbClr val="0F549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1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28" name="Rounded Rectangle 27"/>
            <p:cNvSpPr/>
            <p:nvPr/>
          </p:nvSpPr>
          <p:spPr bwMode="auto">
            <a:xfrm>
              <a:off x="4276369" y="3396498"/>
              <a:ext cx="1809113" cy="2307939"/>
            </a:xfrm>
            <a:prstGeom prst="roundRect">
              <a:avLst/>
            </a:prstGeom>
            <a:noFill/>
            <a:ln w="19050" cap="flat" cmpd="sng" algn="ctr">
              <a:solidFill>
                <a:srgbClr val="0F549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1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2275718" y="2274921"/>
              <a:ext cx="1970536" cy="439260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rgbClr val="FFD624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1100" b="1" dirty="0" smtClean="0"/>
                <a:t>2. IDENTIFICATION FORMULATION </a:t>
              </a:r>
              <a:endParaRPr lang="en-GB" sz="1100" b="1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283968" y="2274922"/>
              <a:ext cx="3788171" cy="533387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rgbClr val="FFD62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 smtClean="0"/>
                <a:t>3. IMPLEMENTATION</a:t>
              </a:r>
            </a:p>
            <a:p>
              <a:r>
                <a:rPr lang="en-GB" sz="1400" b="1" dirty="0" smtClean="0"/>
                <a:t>  </a:t>
              </a:r>
              <a:endParaRPr lang="en-GB" sz="1400" b="1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2412265" y="3135184"/>
              <a:ext cx="1647142" cy="423572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Create &amp; manage </a:t>
              </a:r>
              <a:r>
                <a:rPr lang="en-GB" sz="1000" dirty="0"/>
                <a:t>A</a:t>
              </a:r>
              <a:r>
                <a:rPr lang="en-GB" sz="1000" dirty="0" smtClean="0"/>
                <a:t>ction</a:t>
              </a:r>
              <a:endParaRPr lang="en-GB" sz="10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427747" y="3660309"/>
              <a:ext cx="1653445" cy="407885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Create and manage Level 1 commitment</a:t>
              </a:r>
              <a:endParaRPr lang="en-GB" sz="1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2422952" y="4126023"/>
              <a:ext cx="1636455" cy="23531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Create initial </a:t>
              </a:r>
              <a:r>
                <a:rPr lang="en-GB" sz="900" dirty="0"/>
                <a:t>L</a:t>
              </a:r>
              <a:r>
                <a:rPr lang="en-GB" sz="900" dirty="0" smtClean="0"/>
                <a:t>ogframe</a:t>
              </a:r>
              <a:endParaRPr lang="en-GB" sz="9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2456970" y="4405601"/>
              <a:ext cx="1602436" cy="376508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/>
                <a:t>Review and approve A.D./Action Programme</a:t>
              </a:r>
              <a:endParaRPr lang="en-GB" sz="9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444508" y="4866172"/>
              <a:ext cx="1617594" cy="219630"/>
            </a:xfrm>
            <a:prstGeom prst="rect">
              <a:avLst/>
            </a:prstGeom>
            <a:solidFill>
              <a:srgbClr val="FFFF66"/>
            </a:solidFill>
          </p:spPr>
          <p:txBody>
            <a:bodyPr wrap="square" rtlCol="0">
              <a:spAutoFit/>
            </a:bodyPr>
            <a:lstStyle/>
            <a:p>
              <a:r>
                <a:rPr lang="en-GB" sz="800" dirty="0"/>
                <a:t>Decision-making process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2444508" y="5218639"/>
              <a:ext cx="1588870" cy="251005"/>
            </a:xfrm>
            <a:prstGeom prst="rect">
              <a:avLst/>
            </a:prstGeom>
            <a:solidFill>
              <a:srgbClr val="FFCCCC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Manage amendments</a:t>
              </a:r>
              <a:endParaRPr lang="en-GB" sz="1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4339638" y="3502220"/>
              <a:ext cx="1624667" cy="407884"/>
            </a:xfrm>
            <a:prstGeom prst="rect">
              <a:avLst/>
            </a:prstGeom>
            <a:solidFill>
              <a:srgbClr val="FF9933">
                <a:alpha val="7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Procurement and call management</a:t>
              </a:r>
              <a:endParaRPr lang="en-GB" sz="10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339638" y="3959621"/>
              <a:ext cx="1624666" cy="235317"/>
            </a:xfrm>
            <a:prstGeom prst="rect">
              <a:avLst/>
            </a:prstGeom>
            <a:solidFill>
              <a:srgbClr val="FF0000">
                <a:alpha val="6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/>
                  </a:solidFill>
                </a:rPr>
                <a:t>Prepare &amp; sign contract 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339638" y="4253250"/>
              <a:ext cx="1624666" cy="407884"/>
            </a:xfrm>
            <a:prstGeom prst="rect">
              <a:avLst/>
            </a:prstGeom>
            <a:solidFill>
              <a:srgbClr val="FF1515">
                <a:alpha val="7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</a:rPr>
                <a:t>Create and manage Level 2 commitments 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12315" y="3539250"/>
              <a:ext cx="1645834" cy="251005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Results management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312315" y="4260555"/>
              <a:ext cx="1645834" cy="251005"/>
            </a:xfrm>
            <a:prstGeom prst="rect">
              <a:avLst/>
            </a:prstGeom>
            <a:solidFill>
              <a:srgbClr val="3399FF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</a:rPr>
                <a:t>ROM and evaluation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312315" y="4562478"/>
              <a:ext cx="1645835" cy="407885"/>
            </a:xfrm>
            <a:prstGeom prst="rect">
              <a:avLst/>
            </a:prstGeom>
            <a:solidFill>
              <a:srgbClr val="3399FF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 smtClean="0">
                  <a:solidFill>
                    <a:schemeClr val="bg1"/>
                  </a:solidFill>
                </a:rPr>
                <a:t>Communication and Knowledge sharing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39638" y="4983722"/>
              <a:ext cx="1624666" cy="235317"/>
            </a:xfrm>
            <a:prstGeom prst="rect">
              <a:avLst/>
            </a:prstGeom>
            <a:solidFill>
              <a:srgbClr val="FF1515">
                <a:alpha val="7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>
                  <a:solidFill>
                    <a:schemeClr val="bg1"/>
                  </a:solidFill>
                </a:rPr>
                <a:t>I</a:t>
              </a:r>
              <a:r>
                <a:rPr lang="en-GB" sz="900" dirty="0" smtClean="0">
                  <a:solidFill>
                    <a:schemeClr val="bg1"/>
                  </a:solidFill>
                </a:rPr>
                <a:t>nvoices and payments 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399914" y="5312827"/>
              <a:ext cx="1506984" cy="251005"/>
            </a:xfrm>
            <a:prstGeom prst="rect">
              <a:avLst/>
            </a:prstGeom>
            <a:solidFill>
              <a:srgbClr val="3399FF"/>
            </a:solidFill>
          </p:spPr>
          <p:txBody>
            <a:bodyPr wrap="square" rtlCol="0">
              <a:spAutoFit/>
            </a:bodyPr>
            <a:lstStyle/>
            <a:p>
              <a:r>
                <a:rPr lang="en-GB" sz="1000" dirty="0">
                  <a:solidFill>
                    <a:schemeClr val="bg1"/>
                  </a:solidFill>
                </a:rPr>
                <a:t>C</a:t>
              </a:r>
              <a:r>
                <a:rPr lang="en-GB" sz="1000" dirty="0" smtClean="0">
                  <a:solidFill>
                    <a:schemeClr val="bg1"/>
                  </a:solidFill>
                </a:rPr>
                <a:t>ontract audit</a:t>
              </a:r>
              <a:endParaRPr lang="en-GB" sz="1000" dirty="0">
                <a:solidFill>
                  <a:schemeClr val="bg1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339638" y="5270848"/>
              <a:ext cx="1624666" cy="235317"/>
            </a:xfrm>
            <a:prstGeom prst="rect">
              <a:avLst/>
            </a:prstGeom>
            <a:solidFill>
              <a:srgbClr val="FF1515">
                <a:alpha val="70000"/>
              </a:srgbClr>
            </a:solidFill>
          </p:spPr>
          <p:txBody>
            <a:bodyPr wrap="square" rtlCol="0">
              <a:spAutoFit/>
            </a:bodyPr>
            <a:lstStyle/>
            <a:p>
              <a:r>
                <a:rPr lang="en-GB" sz="900" dirty="0" smtClean="0">
                  <a:solidFill>
                    <a:schemeClr val="bg1"/>
                  </a:solidFill>
                </a:rPr>
                <a:t>Manage amendments</a:t>
              </a:r>
              <a:endParaRPr lang="en-GB" sz="900" dirty="0">
                <a:solidFill>
                  <a:schemeClr val="bg1"/>
                </a:solidFill>
              </a:endParaRPr>
            </a:p>
          </p:txBody>
        </p:sp>
        <p:sp>
          <p:nvSpPr>
            <p:cNvPr id="3" name="Rounded Rectangle 2"/>
            <p:cNvSpPr/>
            <p:nvPr/>
          </p:nvSpPr>
          <p:spPr bwMode="auto">
            <a:xfrm>
              <a:off x="6278934" y="5201744"/>
              <a:ext cx="1811811" cy="486485"/>
            </a:xfrm>
            <a:prstGeom prst="roundRect">
              <a:avLst/>
            </a:prstGeom>
            <a:noFill/>
            <a:ln w="19050" cap="flat" cmpd="sng" algn="ctr">
              <a:solidFill>
                <a:srgbClr val="0F549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1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6232459" y="3441360"/>
              <a:ext cx="1839680" cy="1638444"/>
            </a:xfrm>
            <a:prstGeom prst="roundRect">
              <a:avLst/>
            </a:prstGeom>
            <a:noFill/>
            <a:ln w="19050" cap="flat" cmpd="sng" algn="ctr">
              <a:solidFill>
                <a:srgbClr val="0F5494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1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07334" y="2982175"/>
              <a:ext cx="1788859" cy="313757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rgbClr val="FFD62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1" dirty="0" smtClean="0"/>
                <a:t>Contract</a:t>
              </a:r>
              <a:r>
                <a:rPr lang="en-GB" sz="1400" b="1" dirty="0" smtClean="0"/>
                <a:t>  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136520" y="2994972"/>
              <a:ext cx="1935619" cy="313757"/>
            </a:xfrm>
            <a:prstGeom prst="rect">
              <a:avLst/>
            </a:prstGeom>
            <a:solidFill>
              <a:schemeClr val="accent5"/>
            </a:solidFill>
            <a:ln w="19050">
              <a:solidFill>
                <a:srgbClr val="FFD62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i="1" dirty="0" smtClean="0"/>
                <a:t>Programme/Project</a:t>
              </a:r>
              <a:endParaRPr lang="en-GB" sz="1400" b="1" dirty="0" smtClean="0"/>
            </a:p>
          </p:txBody>
        </p:sp>
        <p:cxnSp>
          <p:nvCxnSpPr>
            <p:cNvPr id="20" name="Straight Connector 19"/>
            <p:cNvCxnSpPr>
              <a:stCxn id="33" idx="2"/>
            </p:cNvCxnSpPr>
            <p:nvPr/>
          </p:nvCxnSpPr>
          <p:spPr bwMode="auto">
            <a:xfrm>
              <a:off x="6178054" y="2808308"/>
              <a:ext cx="285303" cy="5140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6426006" y="2760008"/>
              <a:ext cx="0" cy="99702"/>
            </a:xfrm>
            <a:prstGeom prst="lin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91" name="Group 90"/>
            <p:cNvGrpSpPr/>
            <p:nvPr/>
          </p:nvGrpSpPr>
          <p:grpSpPr>
            <a:xfrm>
              <a:off x="5063060" y="2859709"/>
              <a:ext cx="2376264" cy="117958"/>
              <a:chOff x="5220072" y="2878953"/>
              <a:chExt cx="2376264" cy="117958"/>
            </a:xfrm>
          </p:grpSpPr>
          <p:cxnSp>
            <p:nvCxnSpPr>
              <p:cNvPr id="31" name="Straight Connector 30"/>
              <p:cNvCxnSpPr/>
              <p:nvPr/>
            </p:nvCxnSpPr>
            <p:spPr bwMode="auto">
              <a:xfrm flipH="1">
                <a:off x="5220072" y="2878954"/>
                <a:ext cx="1362949" cy="12139"/>
              </a:xfrm>
              <a:prstGeom prst="line">
                <a:avLst/>
              </a:prstGeom>
              <a:noFill/>
              <a:ln w="19050" cap="flat" cmpd="sng" algn="ctr">
                <a:solidFill>
                  <a:srgbClr val="0F549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7" name="Straight Connector 36"/>
              <p:cNvCxnSpPr/>
              <p:nvPr/>
            </p:nvCxnSpPr>
            <p:spPr bwMode="auto">
              <a:xfrm>
                <a:off x="6556927" y="2878954"/>
                <a:ext cx="1039409" cy="0"/>
              </a:xfrm>
              <a:prstGeom prst="line">
                <a:avLst/>
              </a:prstGeom>
              <a:noFill/>
              <a:ln w="19050" cap="flat" cmpd="sng" algn="ctr">
                <a:solidFill>
                  <a:srgbClr val="0F549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1" name="Straight Connector 60"/>
              <p:cNvCxnSpPr/>
              <p:nvPr/>
            </p:nvCxnSpPr>
            <p:spPr bwMode="auto">
              <a:xfrm>
                <a:off x="5220072" y="2878953"/>
                <a:ext cx="0" cy="106430"/>
              </a:xfrm>
              <a:prstGeom prst="line">
                <a:avLst/>
              </a:prstGeom>
              <a:noFill/>
              <a:ln w="9525" cap="flat" cmpd="sng" algn="ctr">
                <a:solidFill>
                  <a:srgbClr val="0F549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>
                <a:off x="7596336" y="2878954"/>
                <a:ext cx="0" cy="117957"/>
              </a:xfrm>
              <a:prstGeom prst="line">
                <a:avLst/>
              </a:prstGeom>
              <a:noFill/>
              <a:ln w="9525" cap="flat" cmpd="sng" algn="ctr">
                <a:solidFill>
                  <a:srgbClr val="0F549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119" name="Straight Connector 118"/>
          <p:cNvCxnSpPr/>
          <p:nvPr/>
        </p:nvCxnSpPr>
        <p:spPr bwMode="auto">
          <a:xfrm flipH="1">
            <a:off x="8022654" y="2218894"/>
            <a:ext cx="42848" cy="3532611"/>
          </a:xfrm>
          <a:prstGeom prst="line">
            <a:avLst/>
          </a:prstGeom>
          <a:noFill/>
          <a:ln w="222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6" name="Group 5"/>
          <p:cNvGrpSpPr/>
          <p:nvPr/>
        </p:nvGrpSpPr>
        <p:grpSpPr>
          <a:xfrm>
            <a:off x="7943797" y="2229135"/>
            <a:ext cx="1215214" cy="3283607"/>
            <a:chOff x="8027413" y="2274014"/>
            <a:chExt cx="1215214" cy="3579938"/>
          </a:xfrm>
        </p:grpSpPr>
        <p:sp>
          <p:nvSpPr>
            <p:cNvPr id="111" name="Hexagon 110"/>
            <p:cNvSpPr/>
            <p:nvPr/>
          </p:nvSpPr>
          <p:spPr bwMode="auto">
            <a:xfrm>
              <a:off x="8164693" y="2274014"/>
              <a:ext cx="951677" cy="897074"/>
            </a:xfrm>
            <a:prstGeom prst="hexagon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2" name="Hexagon 111"/>
            <p:cNvSpPr/>
            <p:nvPr/>
          </p:nvSpPr>
          <p:spPr bwMode="auto">
            <a:xfrm>
              <a:off x="8189664" y="3261489"/>
              <a:ext cx="941158" cy="796264"/>
            </a:xfrm>
            <a:prstGeom prst="hexagon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3" name="Hexagon 112"/>
            <p:cNvSpPr/>
            <p:nvPr/>
          </p:nvSpPr>
          <p:spPr bwMode="auto">
            <a:xfrm>
              <a:off x="8158978" y="4109127"/>
              <a:ext cx="971844" cy="797334"/>
            </a:xfrm>
            <a:prstGeom prst="hexagon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4" name="Hexagon 113"/>
            <p:cNvSpPr/>
            <p:nvPr/>
          </p:nvSpPr>
          <p:spPr bwMode="auto">
            <a:xfrm>
              <a:off x="8149118" y="5040442"/>
              <a:ext cx="971804" cy="813510"/>
            </a:xfrm>
            <a:prstGeom prst="hexagon">
              <a:avLst/>
            </a:pr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175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200" b="0" i="0" u="none" strike="noStrike" cap="none" normalizeH="0" baseline="0" smtClean="0">
                <a:ln>
                  <a:noFill/>
                </a:ln>
                <a:solidFill>
                  <a:srgbClr val="0F5494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229028" y="2564783"/>
              <a:ext cx="847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 smtClean="0"/>
                <a:t>Document mngt. </a:t>
              </a:r>
              <a:endParaRPr lang="en-GB" sz="900" b="1" dirty="0"/>
            </a:p>
          </p:txBody>
        </p:sp>
        <p:sp>
          <p:nvSpPr>
            <p:cNvPr id="117" name="TextBox 116"/>
            <p:cNvSpPr txBox="1"/>
            <p:nvPr/>
          </p:nvSpPr>
          <p:spPr>
            <a:xfrm>
              <a:off x="8238806" y="3480301"/>
              <a:ext cx="8428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 err="1" smtClean="0"/>
                <a:t>Collabo</a:t>
              </a:r>
              <a:endParaRPr lang="en-GB" sz="900" b="1" dirty="0" smtClean="0"/>
            </a:p>
            <a:p>
              <a:pPr algn="ctr"/>
              <a:r>
                <a:rPr lang="en-GB" sz="900" b="1" dirty="0" smtClean="0"/>
                <a:t>-ration</a:t>
              </a:r>
              <a:endParaRPr lang="en-GB" sz="900" b="1" dirty="0"/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027413" y="4379180"/>
              <a:ext cx="1215214" cy="25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900" b="1" dirty="0" smtClean="0"/>
                <a:t>Time  </a:t>
              </a:r>
              <a:r>
                <a:rPr lang="en-GB" sz="900" b="1" dirty="0" err="1" smtClean="0"/>
                <a:t>mng</a:t>
              </a:r>
              <a:r>
                <a:rPr lang="en-GB" sz="900" dirty="0" smtClean="0"/>
                <a:t>. </a:t>
              </a:r>
              <a:endParaRPr lang="en-GB" sz="900" dirty="0"/>
            </a:p>
          </p:txBody>
        </p:sp>
      </p:grpSp>
      <p:sp>
        <p:nvSpPr>
          <p:cNvPr id="121" name="TextBox 120"/>
          <p:cNvSpPr txBox="1"/>
          <p:nvPr/>
        </p:nvSpPr>
        <p:spPr>
          <a:xfrm>
            <a:off x="8012794" y="5042106"/>
            <a:ext cx="115785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 smtClean="0"/>
              <a:t>Interoperability</a:t>
            </a:r>
            <a:endParaRPr lang="en-GB" sz="800" b="1" dirty="0"/>
          </a:p>
        </p:txBody>
      </p:sp>
      <p:cxnSp>
        <p:nvCxnSpPr>
          <p:cNvPr id="124" name="Straight Connector 123"/>
          <p:cNvCxnSpPr>
            <a:stCxn id="32" idx="2"/>
            <a:endCxn id="27" idx="0"/>
          </p:cNvCxnSpPr>
          <p:nvPr/>
        </p:nvCxnSpPr>
        <p:spPr bwMode="auto">
          <a:xfrm flipH="1">
            <a:off x="3198707" y="2654896"/>
            <a:ext cx="4307" cy="275440"/>
          </a:xfrm>
          <a:prstGeom prst="line">
            <a:avLst/>
          </a:prstGeom>
          <a:noFill/>
          <a:ln w="19050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Flowchart: Document 8"/>
          <p:cNvSpPr/>
          <p:nvPr/>
        </p:nvSpPr>
        <p:spPr bwMode="auto">
          <a:xfrm>
            <a:off x="677747" y="5431988"/>
            <a:ext cx="823600" cy="502848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3" name="Flowchart: Document 62"/>
          <p:cNvSpPr/>
          <p:nvPr/>
        </p:nvSpPr>
        <p:spPr bwMode="auto">
          <a:xfrm>
            <a:off x="799245" y="5500082"/>
            <a:ext cx="823600" cy="502848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4" name="Flowchart: Document 63"/>
          <p:cNvSpPr/>
          <p:nvPr/>
        </p:nvSpPr>
        <p:spPr bwMode="auto">
          <a:xfrm>
            <a:off x="2746891" y="5450232"/>
            <a:ext cx="823600" cy="502848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5" name="Flowchart: Document 64"/>
          <p:cNvSpPr/>
          <p:nvPr/>
        </p:nvSpPr>
        <p:spPr bwMode="auto">
          <a:xfrm>
            <a:off x="2918892" y="5536928"/>
            <a:ext cx="823600" cy="502848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6" name="Flowchart: Document 65"/>
          <p:cNvSpPr/>
          <p:nvPr/>
        </p:nvSpPr>
        <p:spPr bwMode="auto">
          <a:xfrm>
            <a:off x="4560385" y="5462855"/>
            <a:ext cx="823600" cy="502848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68" name="Flowchart: Document 67"/>
          <p:cNvSpPr/>
          <p:nvPr/>
        </p:nvSpPr>
        <p:spPr bwMode="auto">
          <a:xfrm>
            <a:off x="4686493" y="5546313"/>
            <a:ext cx="823600" cy="502848"/>
          </a:xfrm>
          <a:prstGeom prst="flowChartDocument">
            <a:avLst/>
          </a:prstGeom>
          <a:solidFill>
            <a:schemeClr val="bg2">
              <a:lumMod val="20000"/>
              <a:lumOff val="80000"/>
            </a:schemeClr>
          </a:solidFill>
          <a:ln w="9525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13" name="Left-Right Arrow 12"/>
          <p:cNvSpPr/>
          <p:nvPr/>
        </p:nvSpPr>
        <p:spPr bwMode="auto">
          <a:xfrm>
            <a:off x="229141" y="5972253"/>
            <a:ext cx="5735509" cy="786599"/>
          </a:xfrm>
          <a:prstGeom prst="leftRightArrow">
            <a:avLst/>
          </a:prstGeom>
          <a:solidFill>
            <a:srgbClr val="DAEDEF"/>
          </a:solidFill>
          <a:ln w="22225" cap="flat" cmpd="sng" algn="ctr">
            <a:solidFill>
              <a:srgbClr val="FFD62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>
            <a:off x="4657945" y="3185127"/>
            <a:ext cx="0" cy="139080"/>
          </a:xfrm>
          <a:prstGeom prst="line">
            <a:avLst/>
          </a:prstGeom>
          <a:noFill/>
          <a:ln w="19050" cap="flat" cmpd="sng" algn="ctr">
            <a:solidFill>
              <a:srgbClr val="FFD62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1772951" y="6251478"/>
            <a:ext cx="30966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PLANNING AND FORECASTING</a:t>
            </a:r>
            <a:endParaRPr lang="en-GB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809038" y="5536062"/>
            <a:ext cx="80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Country plans</a:t>
            </a:r>
            <a:endParaRPr lang="en-GB" sz="105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2929287" y="5571295"/>
            <a:ext cx="80029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Action forecast</a:t>
            </a:r>
            <a:endParaRPr lang="en-GB" sz="105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4693968" y="5560938"/>
            <a:ext cx="83173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 smtClean="0"/>
              <a:t>Contract forecast</a:t>
            </a:r>
            <a:endParaRPr lang="en-GB" sz="1050" b="1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9511" y="2720685"/>
            <a:ext cx="420691" cy="348457"/>
          </a:xfrm>
          <a:prstGeom prst="rect">
            <a:avLst/>
          </a:prstGeom>
        </p:spPr>
      </p:pic>
      <p:sp>
        <p:nvSpPr>
          <p:cNvPr id="89" name="Freeform 34"/>
          <p:cNvSpPr>
            <a:spLocks noEditPoints="1"/>
          </p:cNvSpPr>
          <p:nvPr/>
        </p:nvSpPr>
        <p:spPr bwMode="gray">
          <a:xfrm>
            <a:off x="1770675" y="2192572"/>
            <a:ext cx="319359" cy="300174"/>
          </a:xfrm>
          <a:custGeom>
            <a:avLst/>
            <a:gdLst/>
            <a:ahLst/>
            <a:cxnLst>
              <a:cxn ang="0">
                <a:pos x="96" y="0"/>
              </a:cxn>
              <a:cxn ang="0">
                <a:pos x="165" y="31"/>
              </a:cxn>
              <a:cxn ang="0">
                <a:pos x="155" y="37"/>
              </a:cxn>
              <a:cxn ang="0">
                <a:pos x="127" y="18"/>
              </a:cxn>
              <a:cxn ang="0">
                <a:pos x="141" y="45"/>
              </a:cxn>
              <a:cxn ang="0">
                <a:pos x="122" y="55"/>
              </a:cxn>
              <a:cxn ang="0">
                <a:pos x="102" y="55"/>
              </a:cxn>
              <a:cxn ang="0">
                <a:pos x="102" y="87"/>
              </a:cxn>
              <a:cxn ang="0">
                <a:pos x="127" y="87"/>
              </a:cxn>
              <a:cxn ang="0">
                <a:pos x="118" y="97"/>
              </a:cxn>
              <a:cxn ang="0">
                <a:pos x="102" y="97"/>
              </a:cxn>
              <a:cxn ang="0">
                <a:pos x="102" y="111"/>
              </a:cxn>
              <a:cxn ang="0">
                <a:pos x="92" y="117"/>
              </a:cxn>
              <a:cxn ang="0">
                <a:pos x="92" y="97"/>
              </a:cxn>
              <a:cxn ang="0">
                <a:pos x="56" y="97"/>
              </a:cxn>
              <a:cxn ang="0">
                <a:pos x="60" y="126"/>
              </a:cxn>
              <a:cxn ang="0">
                <a:pos x="49" y="126"/>
              </a:cxn>
              <a:cxn ang="0">
                <a:pos x="46" y="97"/>
              </a:cxn>
              <a:cxn ang="0">
                <a:pos x="16" y="97"/>
              </a:cxn>
              <a:cxn ang="0">
                <a:pos x="21" y="120"/>
              </a:cxn>
              <a:cxn ang="0">
                <a:pos x="6" y="109"/>
              </a:cxn>
              <a:cxn ang="0">
                <a:pos x="4" y="92"/>
              </a:cxn>
              <a:cxn ang="0">
                <a:pos x="96" y="0"/>
              </a:cxn>
              <a:cxn ang="0">
                <a:pos x="203" y="23"/>
              </a:cxn>
              <a:cxn ang="0">
                <a:pos x="127" y="67"/>
              </a:cxn>
              <a:cxn ang="0">
                <a:pos x="147" y="79"/>
              </a:cxn>
              <a:cxn ang="0">
                <a:pos x="0" y="116"/>
              </a:cxn>
              <a:cxn ang="0">
                <a:pos x="182" y="99"/>
              </a:cxn>
              <a:cxn ang="0">
                <a:pos x="203" y="110"/>
              </a:cxn>
              <a:cxn ang="0">
                <a:pos x="203" y="23"/>
              </a:cxn>
              <a:cxn ang="0">
                <a:pos x="185" y="114"/>
              </a:cxn>
              <a:cxn ang="0">
                <a:pos x="96" y="183"/>
              </a:cxn>
              <a:cxn ang="0">
                <a:pos x="58" y="176"/>
              </a:cxn>
              <a:cxn ang="0">
                <a:pos x="184" y="114"/>
              </a:cxn>
              <a:cxn ang="0">
                <a:pos x="185" y="114"/>
              </a:cxn>
              <a:cxn ang="0">
                <a:pos x="102" y="13"/>
              </a:cxn>
              <a:cxn ang="0">
                <a:pos x="130" y="45"/>
              </a:cxn>
              <a:cxn ang="0">
                <a:pos x="102" y="45"/>
              </a:cxn>
              <a:cxn ang="0">
                <a:pos x="102" y="13"/>
              </a:cxn>
              <a:cxn ang="0">
                <a:pos x="16" y="87"/>
              </a:cxn>
              <a:cxn ang="0">
                <a:pos x="24" y="55"/>
              </a:cxn>
              <a:cxn ang="0">
                <a:pos x="50" y="55"/>
              </a:cxn>
              <a:cxn ang="0">
                <a:pos x="46" y="87"/>
              </a:cxn>
              <a:cxn ang="0">
                <a:pos x="16" y="87"/>
              </a:cxn>
              <a:cxn ang="0">
                <a:pos x="30" y="45"/>
              </a:cxn>
              <a:cxn ang="0">
                <a:pos x="68" y="17"/>
              </a:cxn>
              <a:cxn ang="0">
                <a:pos x="53" y="45"/>
              </a:cxn>
              <a:cxn ang="0">
                <a:pos x="30" y="45"/>
              </a:cxn>
              <a:cxn ang="0">
                <a:pos x="92" y="12"/>
              </a:cxn>
              <a:cxn ang="0">
                <a:pos x="92" y="45"/>
              </a:cxn>
              <a:cxn ang="0">
                <a:pos x="64" y="45"/>
              </a:cxn>
              <a:cxn ang="0">
                <a:pos x="92" y="12"/>
              </a:cxn>
              <a:cxn ang="0">
                <a:pos x="92" y="87"/>
              </a:cxn>
              <a:cxn ang="0">
                <a:pos x="56" y="87"/>
              </a:cxn>
              <a:cxn ang="0">
                <a:pos x="61" y="55"/>
              </a:cxn>
              <a:cxn ang="0">
                <a:pos x="92" y="55"/>
              </a:cxn>
              <a:cxn ang="0">
                <a:pos x="92" y="87"/>
              </a:cxn>
            </a:cxnLst>
            <a:rect l="0" t="0" r="r" b="b"/>
            <a:pathLst>
              <a:path w="203" h="192">
                <a:moveTo>
                  <a:pt x="96" y="0"/>
                </a:moveTo>
                <a:cubicBezTo>
                  <a:pt x="124" y="0"/>
                  <a:pt x="149" y="12"/>
                  <a:pt x="165" y="31"/>
                </a:cubicBezTo>
                <a:cubicBezTo>
                  <a:pt x="155" y="37"/>
                  <a:pt x="155" y="37"/>
                  <a:pt x="155" y="37"/>
                </a:cubicBezTo>
                <a:cubicBezTo>
                  <a:pt x="147" y="29"/>
                  <a:pt x="138" y="22"/>
                  <a:pt x="127" y="18"/>
                </a:cubicBezTo>
                <a:cubicBezTo>
                  <a:pt x="133" y="26"/>
                  <a:pt x="137" y="35"/>
                  <a:pt x="141" y="45"/>
                </a:cubicBezTo>
                <a:cubicBezTo>
                  <a:pt x="122" y="55"/>
                  <a:pt x="122" y="55"/>
                  <a:pt x="122" y="55"/>
                </a:cubicBezTo>
                <a:cubicBezTo>
                  <a:pt x="102" y="55"/>
                  <a:pt x="102" y="55"/>
                  <a:pt x="102" y="55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24" y="90"/>
                  <a:pt x="121" y="94"/>
                  <a:pt x="118" y="97"/>
                </a:cubicBezTo>
                <a:cubicBezTo>
                  <a:pt x="102" y="97"/>
                  <a:pt x="102" y="97"/>
                  <a:pt x="102" y="97"/>
                </a:cubicBezTo>
                <a:cubicBezTo>
                  <a:pt x="102" y="111"/>
                  <a:pt x="102" y="111"/>
                  <a:pt x="102" y="111"/>
                </a:cubicBezTo>
                <a:cubicBezTo>
                  <a:pt x="99" y="113"/>
                  <a:pt x="95" y="115"/>
                  <a:pt x="92" y="117"/>
                </a:cubicBezTo>
                <a:cubicBezTo>
                  <a:pt x="92" y="97"/>
                  <a:pt x="92" y="97"/>
                  <a:pt x="92" y="97"/>
                </a:cubicBezTo>
                <a:cubicBezTo>
                  <a:pt x="56" y="97"/>
                  <a:pt x="56" y="97"/>
                  <a:pt x="56" y="97"/>
                </a:cubicBezTo>
                <a:cubicBezTo>
                  <a:pt x="57" y="107"/>
                  <a:pt x="58" y="116"/>
                  <a:pt x="60" y="126"/>
                </a:cubicBezTo>
                <a:cubicBezTo>
                  <a:pt x="57" y="126"/>
                  <a:pt x="53" y="126"/>
                  <a:pt x="49" y="126"/>
                </a:cubicBezTo>
                <a:cubicBezTo>
                  <a:pt x="47" y="116"/>
                  <a:pt x="46" y="107"/>
                  <a:pt x="46" y="97"/>
                </a:cubicBezTo>
                <a:cubicBezTo>
                  <a:pt x="16" y="97"/>
                  <a:pt x="16" y="97"/>
                  <a:pt x="16" y="97"/>
                </a:cubicBezTo>
                <a:cubicBezTo>
                  <a:pt x="17" y="105"/>
                  <a:pt x="18" y="113"/>
                  <a:pt x="21" y="120"/>
                </a:cubicBezTo>
                <a:cubicBezTo>
                  <a:pt x="15" y="117"/>
                  <a:pt x="10" y="113"/>
                  <a:pt x="6" y="109"/>
                </a:cubicBezTo>
                <a:cubicBezTo>
                  <a:pt x="5" y="104"/>
                  <a:pt x="4" y="98"/>
                  <a:pt x="4" y="92"/>
                </a:cubicBezTo>
                <a:cubicBezTo>
                  <a:pt x="4" y="39"/>
                  <a:pt x="43" y="0"/>
                  <a:pt x="96" y="0"/>
                </a:cubicBezTo>
                <a:close/>
                <a:moveTo>
                  <a:pt x="203" y="23"/>
                </a:moveTo>
                <a:cubicBezTo>
                  <a:pt x="127" y="67"/>
                  <a:pt x="127" y="67"/>
                  <a:pt x="127" y="67"/>
                </a:cubicBezTo>
                <a:cubicBezTo>
                  <a:pt x="147" y="79"/>
                  <a:pt x="147" y="79"/>
                  <a:pt x="147" y="79"/>
                </a:cubicBezTo>
                <a:cubicBezTo>
                  <a:pt x="103" y="158"/>
                  <a:pt x="16" y="142"/>
                  <a:pt x="0" y="116"/>
                </a:cubicBezTo>
                <a:cubicBezTo>
                  <a:pt x="37" y="192"/>
                  <a:pt x="141" y="178"/>
                  <a:pt x="182" y="99"/>
                </a:cubicBezTo>
                <a:cubicBezTo>
                  <a:pt x="203" y="110"/>
                  <a:pt x="203" y="110"/>
                  <a:pt x="203" y="110"/>
                </a:cubicBezTo>
                <a:cubicBezTo>
                  <a:pt x="203" y="23"/>
                  <a:pt x="203" y="23"/>
                  <a:pt x="203" y="23"/>
                </a:cubicBezTo>
                <a:close/>
                <a:moveTo>
                  <a:pt x="185" y="114"/>
                </a:moveTo>
                <a:cubicBezTo>
                  <a:pt x="175" y="155"/>
                  <a:pt x="141" y="183"/>
                  <a:pt x="96" y="183"/>
                </a:cubicBezTo>
                <a:cubicBezTo>
                  <a:pt x="82" y="183"/>
                  <a:pt x="69" y="181"/>
                  <a:pt x="58" y="176"/>
                </a:cubicBezTo>
                <a:cubicBezTo>
                  <a:pt x="109" y="185"/>
                  <a:pt x="158" y="156"/>
                  <a:pt x="184" y="114"/>
                </a:cubicBezTo>
                <a:cubicBezTo>
                  <a:pt x="185" y="114"/>
                  <a:pt x="185" y="114"/>
                  <a:pt x="185" y="114"/>
                </a:cubicBezTo>
                <a:close/>
                <a:moveTo>
                  <a:pt x="102" y="13"/>
                </a:moveTo>
                <a:cubicBezTo>
                  <a:pt x="118" y="14"/>
                  <a:pt x="126" y="33"/>
                  <a:pt x="130" y="45"/>
                </a:cubicBezTo>
                <a:cubicBezTo>
                  <a:pt x="102" y="45"/>
                  <a:pt x="102" y="45"/>
                  <a:pt x="102" y="45"/>
                </a:cubicBezTo>
                <a:cubicBezTo>
                  <a:pt x="102" y="13"/>
                  <a:pt x="102" y="13"/>
                  <a:pt x="102" y="13"/>
                </a:cubicBezTo>
                <a:close/>
                <a:moveTo>
                  <a:pt x="16" y="87"/>
                </a:moveTo>
                <a:cubicBezTo>
                  <a:pt x="17" y="75"/>
                  <a:pt x="20" y="65"/>
                  <a:pt x="24" y="55"/>
                </a:cubicBezTo>
                <a:cubicBezTo>
                  <a:pt x="50" y="55"/>
                  <a:pt x="50" y="55"/>
                  <a:pt x="50" y="55"/>
                </a:cubicBezTo>
                <a:cubicBezTo>
                  <a:pt x="48" y="66"/>
                  <a:pt x="46" y="76"/>
                  <a:pt x="46" y="87"/>
                </a:cubicBezTo>
                <a:cubicBezTo>
                  <a:pt x="16" y="87"/>
                  <a:pt x="16" y="87"/>
                  <a:pt x="16" y="87"/>
                </a:cubicBezTo>
                <a:close/>
                <a:moveTo>
                  <a:pt x="30" y="45"/>
                </a:moveTo>
                <a:cubicBezTo>
                  <a:pt x="39" y="32"/>
                  <a:pt x="52" y="22"/>
                  <a:pt x="68" y="17"/>
                </a:cubicBezTo>
                <a:cubicBezTo>
                  <a:pt x="61" y="25"/>
                  <a:pt x="56" y="35"/>
                  <a:pt x="53" y="45"/>
                </a:cubicBezTo>
                <a:cubicBezTo>
                  <a:pt x="30" y="45"/>
                  <a:pt x="30" y="45"/>
                  <a:pt x="30" y="45"/>
                </a:cubicBezTo>
                <a:close/>
                <a:moveTo>
                  <a:pt x="92" y="12"/>
                </a:moveTo>
                <a:cubicBezTo>
                  <a:pt x="92" y="45"/>
                  <a:pt x="92" y="45"/>
                  <a:pt x="92" y="45"/>
                </a:cubicBezTo>
                <a:cubicBezTo>
                  <a:pt x="64" y="45"/>
                  <a:pt x="64" y="45"/>
                  <a:pt x="64" y="45"/>
                </a:cubicBezTo>
                <a:cubicBezTo>
                  <a:pt x="67" y="34"/>
                  <a:pt x="76" y="13"/>
                  <a:pt x="92" y="12"/>
                </a:cubicBezTo>
                <a:close/>
                <a:moveTo>
                  <a:pt x="92" y="87"/>
                </a:moveTo>
                <a:cubicBezTo>
                  <a:pt x="56" y="87"/>
                  <a:pt x="56" y="87"/>
                  <a:pt x="56" y="87"/>
                </a:cubicBezTo>
                <a:cubicBezTo>
                  <a:pt x="57" y="76"/>
                  <a:pt x="58" y="66"/>
                  <a:pt x="61" y="55"/>
                </a:cubicBezTo>
                <a:cubicBezTo>
                  <a:pt x="92" y="55"/>
                  <a:pt x="92" y="55"/>
                  <a:pt x="92" y="55"/>
                </a:cubicBezTo>
                <a:cubicBezTo>
                  <a:pt x="92" y="87"/>
                  <a:pt x="92" y="87"/>
                  <a:pt x="92" y="87"/>
                </a:cubicBezTo>
                <a:close/>
              </a:path>
            </a:pathLst>
          </a:custGeom>
          <a:solidFill>
            <a:srgbClr val="C0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200">
              <a:solidFill>
                <a:srgbClr val="0F5494"/>
              </a:solidFill>
            </a:endParaRPr>
          </a:p>
        </p:txBody>
      </p:sp>
      <p:sp>
        <p:nvSpPr>
          <p:cNvPr id="90" name="Freeform 31"/>
          <p:cNvSpPr>
            <a:spLocks noEditPoints="1"/>
          </p:cNvSpPr>
          <p:nvPr/>
        </p:nvSpPr>
        <p:spPr bwMode="gray">
          <a:xfrm>
            <a:off x="3850196" y="2330937"/>
            <a:ext cx="318526" cy="313250"/>
          </a:xfrm>
          <a:custGeom>
            <a:avLst/>
            <a:gdLst/>
            <a:ahLst/>
            <a:cxnLst>
              <a:cxn ang="0">
                <a:pos x="158" y="39"/>
              </a:cxn>
              <a:cxn ang="0">
                <a:pos x="168" y="89"/>
              </a:cxn>
              <a:cxn ang="0">
                <a:pos x="185" y="119"/>
              </a:cxn>
              <a:cxn ang="0">
                <a:pos x="168" y="128"/>
              </a:cxn>
              <a:cxn ang="0">
                <a:pos x="171" y="140"/>
              </a:cxn>
              <a:cxn ang="0">
                <a:pos x="166" y="143"/>
              </a:cxn>
              <a:cxn ang="0">
                <a:pos x="168" y="148"/>
              </a:cxn>
              <a:cxn ang="0">
                <a:pos x="161" y="156"/>
              </a:cxn>
              <a:cxn ang="0">
                <a:pos x="162" y="175"/>
              </a:cxn>
              <a:cxn ang="0">
                <a:pos x="126" y="179"/>
              </a:cxn>
              <a:cxn ang="0">
                <a:pos x="110" y="210"/>
              </a:cxn>
              <a:cxn ang="0">
                <a:pos x="21" y="194"/>
              </a:cxn>
              <a:cxn ang="0">
                <a:pos x="37" y="150"/>
              </a:cxn>
              <a:cxn ang="0">
                <a:pos x="25" y="43"/>
              </a:cxn>
              <a:cxn ang="0">
                <a:pos x="158" y="39"/>
              </a:cxn>
              <a:cxn ang="0">
                <a:pos x="78" y="142"/>
              </a:cxn>
              <a:cxn ang="0">
                <a:pos x="104" y="139"/>
              </a:cxn>
              <a:cxn ang="0">
                <a:pos x="105" y="148"/>
              </a:cxn>
              <a:cxn ang="0">
                <a:pos x="79" y="151"/>
              </a:cxn>
              <a:cxn ang="0">
                <a:pos x="78" y="142"/>
              </a:cxn>
              <a:cxn ang="0">
                <a:pos x="78" y="125"/>
              </a:cxn>
              <a:cxn ang="0">
                <a:pos x="104" y="122"/>
              </a:cxn>
              <a:cxn ang="0">
                <a:pos x="105" y="131"/>
              </a:cxn>
              <a:cxn ang="0">
                <a:pos x="79" y="134"/>
              </a:cxn>
              <a:cxn ang="0">
                <a:pos x="78" y="125"/>
              </a:cxn>
              <a:cxn ang="0">
                <a:pos x="91" y="36"/>
              </a:cxn>
              <a:cxn ang="0">
                <a:pos x="58" y="70"/>
              </a:cxn>
              <a:cxn ang="0">
                <a:pos x="61" y="85"/>
              </a:cxn>
              <a:cxn ang="0">
                <a:pos x="68" y="94"/>
              </a:cxn>
              <a:cxn ang="0">
                <a:pos x="74" y="111"/>
              </a:cxn>
              <a:cxn ang="0">
                <a:pos x="78" y="115"/>
              </a:cxn>
              <a:cxn ang="0">
                <a:pos x="104" y="115"/>
              </a:cxn>
              <a:cxn ang="0">
                <a:pos x="109" y="111"/>
              </a:cxn>
              <a:cxn ang="0">
                <a:pos x="115" y="94"/>
              </a:cxn>
              <a:cxn ang="0">
                <a:pos x="122" y="85"/>
              </a:cxn>
              <a:cxn ang="0">
                <a:pos x="125" y="70"/>
              </a:cxn>
              <a:cxn ang="0">
                <a:pos x="91" y="36"/>
              </a:cxn>
            </a:cxnLst>
            <a:rect l="0" t="0" r="r" b="b"/>
            <a:pathLst>
              <a:path w="187" h="210">
                <a:moveTo>
                  <a:pt x="158" y="39"/>
                </a:moveTo>
                <a:cubicBezTo>
                  <a:pt x="180" y="68"/>
                  <a:pt x="166" y="77"/>
                  <a:pt x="168" y="89"/>
                </a:cubicBezTo>
                <a:cubicBezTo>
                  <a:pt x="171" y="102"/>
                  <a:pt x="187" y="112"/>
                  <a:pt x="185" y="119"/>
                </a:cubicBezTo>
                <a:cubicBezTo>
                  <a:pt x="182" y="126"/>
                  <a:pt x="169" y="124"/>
                  <a:pt x="168" y="128"/>
                </a:cubicBezTo>
                <a:cubicBezTo>
                  <a:pt x="168" y="133"/>
                  <a:pt x="172" y="138"/>
                  <a:pt x="171" y="140"/>
                </a:cubicBezTo>
                <a:cubicBezTo>
                  <a:pt x="171" y="142"/>
                  <a:pt x="166" y="143"/>
                  <a:pt x="166" y="143"/>
                </a:cubicBezTo>
                <a:cubicBezTo>
                  <a:pt x="166" y="143"/>
                  <a:pt x="169" y="146"/>
                  <a:pt x="168" y="148"/>
                </a:cubicBezTo>
                <a:cubicBezTo>
                  <a:pt x="168" y="151"/>
                  <a:pt x="161" y="151"/>
                  <a:pt x="161" y="156"/>
                </a:cubicBezTo>
                <a:cubicBezTo>
                  <a:pt x="161" y="161"/>
                  <a:pt x="169" y="170"/>
                  <a:pt x="162" y="175"/>
                </a:cubicBezTo>
                <a:cubicBezTo>
                  <a:pt x="156" y="180"/>
                  <a:pt x="138" y="174"/>
                  <a:pt x="126" y="179"/>
                </a:cubicBezTo>
                <a:cubicBezTo>
                  <a:pt x="118" y="183"/>
                  <a:pt x="113" y="198"/>
                  <a:pt x="110" y="210"/>
                </a:cubicBezTo>
                <a:cubicBezTo>
                  <a:pt x="70" y="201"/>
                  <a:pt x="47" y="196"/>
                  <a:pt x="21" y="194"/>
                </a:cubicBezTo>
                <a:cubicBezTo>
                  <a:pt x="21" y="194"/>
                  <a:pt x="39" y="166"/>
                  <a:pt x="37" y="150"/>
                </a:cubicBezTo>
                <a:cubicBezTo>
                  <a:pt x="35" y="133"/>
                  <a:pt x="0" y="91"/>
                  <a:pt x="25" y="43"/>
                </a:cubicBezTo>
                <a:cubicBezTo>
                  <a:pt x="47" y="0"/>
                  <a:pt x="128" y="0"/>
                  <a:pt x="158" y="39"/>
                </a:cubicBezTo>
                <a:close/>
                <a:moveTo>
                  <a:pt x="78" y="142"/>
                </a:moveTo>
                <a:cubicBezTo>
                  <a:pt x="104" y="139"/>
                  <a:pt x="104" y="139"/>
                  <a:pt x="104" y="139"/>
                </a:cubicBezTo>
                <a:cubicBezTo>
                  <a:pt x="110" y="139"/>
                  <a:pt x="111" y="148"/>
                  <a:pt x="105" y="148"/>
                </a:cubicBezTo>
                <a:cubicBezTo>
                  <a:pt x="79" y="151"/>
                  <a:pt x="79" y="151"/>
                  <a:pt x="79" y="151"/>
                </a:cubicBezTo>
                <a:cubicBezTo>
                  <a:pt x="73" y="151"/>
                  <a:pt x="72" y="142"/>
                  <a:pt x="78" y="142"/>
                </a:cubicBezTo>
                <a:close/>
                <a:moveTo>
                  <a:pt x="78" y="125"/>
                </a:moveTo>
                <a:cubicBezTo>
                  <a:pt x="104" y="122"/>
                  <a:pt x="104" y="122"/>
                  <a:pt x="104" y="122"/>
                </a:cubicBezTo>
                <a:cubicBezTo>
                  <a:pt x="110" y="122"/>
                  <a:pt x="111" y="130"/>
                  <a:pt x="105" y="131"/>
                </a:cubicBezTo>
                <a:cubicBezTo>
                  <a:pt x="79" y="134"/>
                  <a:pt x="79" y="134"/>
                  <a:pt x="79" y="134"/>
                </a:cubicBezTo>
                <a:cubicBezTo>
                  <a:pt x="73" y="134"/>
                  <a:pt x="72" y="125"/>
                  <a:pt x="78" y="125"/>
                </a:cubicBezTo>
                <a:close/>
                <a:moveTo>
                  <a:pt x="91" y="36"/>
                </a:moveTo>
                <a:cubicBezTo>
                  <a:pt x="73" y="36"/>
                  <a:pt x="58" y="52"/>
                  <a:pt x="58" y="70"/>
                </a:cubicBezTo>
                <a:cubicBezTo>
                  <a:pt x="58" y="75"/>
                  <a:pt x="58" y="80"/>
                  <a:pt x="61" y="85"/>
                </a:cubicBezTo>
                <a:cubicBezTo>
                  <a:pt x="63" y="88"/>
                  <a:pt x="66" y="91"/>
                  <a:pt x="68" y="94"/>
                </a:cubicBezTo>
                <a:cubicBezTo>
                  <a:pt x="72" y="100"/>
                  <a:pt x="74" y="104"/>
                  <a:pt x="74" y="111"/>
                </a:cubicBezTo>
                <a:cubicBezTo>
                  <a:pt x="74" y="113"/>
                  <a:pt x="76" y="115"/>
                  <a:pt x="78" y="115"/>
                </a:cubicBezTo>
                <a:cubicBezTo>
                  <a:pt x="104" y="115"/>
                  <a:pt x="104" y="115"/>
                  <a:pt x="104" y="115"/>
                </a:cubicBezTo>
                <a:cubicBezTo>
                  <a:pt x="107" y="115"/>
                  <a:pt x="109" y="113"/>
                  <a:pt x="109" y="111"/>
                </a:cubicBezTo>
                <a:cubicBezTo>
                  <a:pt x="109" y="104"/>
                  <a:pt x="111" y="100"/>
                  <a:pt x="115" y="94"/>
                </a:cubicBezTo>
                <a:cubicBezTo>
                  <a:pt x="117" y="91"/>
                  <a:pt x="120" y="88"/>
                  <a:pt x="122" y="85"/>
                </a:cubicBezTo>
                <a:cubicBezTo>
                  <a:pt x="124" y="80"/>
                  <a:pt x="125" y="75"/>
                  <a:pt x="125" y="70"/>
                </a:cubicBezTo>
                <a:cubicBezTo>
                  <a:pt x="125" y="52"/>
                  <a:pt x="110" y="36"/>
                  <a:pt x="91" y="36"/>
                </a:cubicBezTo>
                <a:close/>
              </a:path>
            </a:pathLst>
          </a:custGeom>
          <a:solidFill>
            <a:srgbClr val="00B050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8" dirty="0">
              <a:solidFill>
                <a:srgbClr val="0F5494"/>
              </a:solidFill>
            </a:endParaRPr>
          </a:p>
        </p:txBody>
      </p:sp>
      <p:sp>
        <p:nvSpPr>
          <p:cNvPr id="92" name="Freeform 20"/>
          <p:cNvSpPr>
            <a:spLocks noEditPoints="1"/>
          </p:cNvSpPr>
          <p:nvPr/>
        </p:nvSpPr>
        <p:spPr bwMode="gray">
          <a:xfrm>
            <a:off x="7457347" y="2218894"/>
            <a:ext cx="366397" cy="387547"/>
          </a:xfrm>
          <a:custGeom>
            <a:avLst/>
            <a:gdLst/>
            <a:ahLst/>
            <a:cxnLst>
              <a:cxn ang="0">
                <a:pos x="77" y="202"/>
              </a:cxn>
              <a:cxn ang="0">
                <a:pos x="62" y="192"/>
              </a:cxn>
              <a:cxn ang="0">
                <a:pos x="45" y="199"/>
              </a:cxn>
              <a:cxn ang="0">
                <a:pos x="37" y="183"/>
              </a:cxn>
              <a:cxn ang="0">
                <a:pos x="19" y="180"/>
              </a:cxn>
              <a:cxn ang="0">
                <a:pos x="9" y="163"/>
              </a:cxn>
              <a:cxn ang="0">
                <a:pos x="15" y="146"/>
              </a:cxn>
              <a:cxn ang="0">
                <a:pos x="5" y="130"/>
              </a:cxn>
              <a:cxn ang="0">
                <a:pos x="19" y="119"/>
              </a:cxn>
              <a:cxn ang="0">
                <a:pos x="19" y="101"/>
              </a:cxn>
              <a:cxn ang="0">
                <a:pos x="36" y="98"/>
              </a:cxn>
              <a:cxn ang="0">
                <a:pos x="45" y="82"/>
              </a:cxn>
              <a:cxn ang="0">
                <a:pos x="62" y="88"/>
              </a:cxn>
              <a:cxn ang="0">
                <a:pos x="77" y="79"/>
              </a:cxn>
              <a:cxn ang="0">
                <a:pos x="89" y="92"/>
              </a:cxn>
              <a:cxn ang="0">
                <a:pos x="107" y="92"/>
              </a:cxn>
              <a:cxn ang="0">
                <a:pos x="110" y="110"/>
              </a:cxn>
              <a:cxn ang="0">
                <a:pos x="126" y="118"/>
              </a:cxn>
              <a:cxn ang="0">
                <a:pos x="119" y="135"/>
              </a:cxn>
              <a:cxn ang="0">
                <a:pos x="129" y="150"/>
              </a:cxn>
              <a:cxn ang="0">
                <a:pos x="115" y="162"/>
              </a:cxn>
              <a:cxn ang="0">
                <a:pos x="116" y="180"/>
              </a:cxn>
              <a:cxn ang="0">
                <a:pos x="98" y="183"/>
              </a:cxn>
              <a:cxn ang="0">
                <a:pos x="90" y="199"/>
              </a:cxn>
              <a:cxn ang="0">
                <a:pos x="27" y="151"/>
              </a:cxn>
              <a:cxn ang="0">
                <a:pos x="108" y="129"/>
              </a:cxn>
              <a:cxn ang="0">
                <a:pos x="61" y="116"/>
              </a:cxn>
              <a:cxn ang="0">
                <a:pos x="74" y="164"/>
              </a:cxn>
              <a:cxn ang="0">
                <a:pos x="61" y="116"/>
              </a:cxn>
              <a:cxn ang="0">
                <a:pos x="77" y="130"/>
              </a:cxn>
              <a:cxn ang="0">
                <a:pos x="57" y="150"/>
              </a:cxn>
              <a:cxn ang="0">
                <a:pos x="176" y="44"/>
              </a:cxn>
              <a:cxn ang="0">
                <a:pos x="165" y="58"/>
              </a:cxn>
              <a:cxn ang="0">
                <a:pos x="167" y="77"/>
              </a:cxn>
              <a:cxn ang="0">
                <a:pos x="149" y="80"/>
              </a:cxn>
              <a:cxn ang="0">
                <a:pos x="138" y="95"/>
              </a:cxn>
              <a:cxn ang="0">
                <a:pos x="123" y="84"/>
              </a:cxn>
              <a:cxn ang="0">
                <a:pos x="104" y="86"/>
              </a:cxn>
              <a:cxn ang="0">
                <a:pos x="101" y="69"/>
              </a:cxn>
              <a:cxn ang="0">
                <a:pos x="87" y="57"/>
              </a:cxn>
              <a:cxn ang="0">
                <a:pos x="97" y="42"/>
              </a:cxn>
              <a:cxn ang="0">
                <a:pos x="95" y="23"/>
              </a:cxn>
              <a:cxn ang="0">
                <a:pos x="113" y="20"/>
              </a:cxn>
              <a:cxn ang="0">
                <a:pos x="125" y="6"/>
              </a:cxn>
              <a:cxn ang="0">
                <a:pos x="139" y="16"/>
              </a:cxn>
              <a:cxn ang="0">
                <a:pos x="158" y="14"/>
              </a:cxn>
              <a:cxn ang="0">
                <a:pos x="161" y="32"/>
              </a:cxn>
              <a:cxn ang="0">
                <a:pos x="176" y="44"/>
              </a:cxn>
              <a:cxn ang="0">
                <a:pos x="139" y="42"/>
              </a:cxn>
              <a:cxn ang="0">
                <a:pos x="123" y="58"/>
              </a:cxn>
            </a:cxnLst>
            <a:rect l="0" t="0" r="r" b="b"/>
            <a:pathLst>
              <a:path w="181" h="207">
                <a:moveTo>
                  <a:pt x="90" y="199"/>
                </a:moveTo>
                <a:cubicBezTo>
                  <a:pt x="91" y="204"/>
                  <a:pt x="79" y="207"/>
                  <a:pt x="77" y="202"/>
                </a:cubicBezTo>
                <a:cubicBezTo>
                  <a:pt x="76" y="198"/>
                  <a:pt x="74" y="195"/>
                  <a:pt x="73" y="192"/>
                </a:cubicBezTo>
                <a:cubicBezTo>
                  <a:pt x="69" y="193"/>
                  <a:pt x="65" y="193"/>
                  <a:pt x="62" y="192"/>
                </a:cubicBezTo>
                <a:cubicBezTo>
                  <a:pt x="60" y="195"/>
                  <a:pt x="59" y="198"/>
                  <a:pt x="57" y="202"/>
                </a:cubicBezTo>
                <a:cubicBezTo>
                  <a:pt x="56" y="207"/>
                  <a:pt x="44" y="204"/>
                  <a:pt x="45" y="199"/>
                </a:cubicBezTo>
                <a:cubicBezTo>
                  <a:pt x="46" y="194"/>
                  <a:pt x="46" y="191"/>
                  <a:pt x="46" y="188"/>
                </a:cubicBezTo>
                <a:cubicBezTo>
                  <a:pt x="43" y="187"/>
                  <a:pt x="39" y="185"/>
                  <a:pt x="37" y="183"/>
                </a:cubicBezTo>
                <a:cubicBezTo>
                  <a:pt x="34" y="184"/>
                  <a:pt x="31" y="186"/>
                  <a:pt x="28" y="189"/>
                </a:cubicBezTo>
                <a:cubicBezTo>
                  <a:pt x="24" y="192"/>
                  <a:pt x="15" y="184"/>
                  <a:pt x="19" y="180"/>
                </a:cubicBezTo>
                <a:cubicBezTo>
                  <a:pt x="22" y="177"/>
                  <a:pt x="24" y="174"/>
                  <a:pt x="25" y="171"/>
                </a:cubicBezTo>
                <a:cubicBezTo>
                  <a:pt x="19" y="163"/>
                  <a:pt x="20" y="160"/>
                  <a:pt x="9" y="163"/>
                </a:cubicBezTo>
                <a:cubicBezTo>
                  <a:pt x="4" y="164"/>
                  <a:pt x="0" y="152"/>
                  <a:pt x="5" y="150"/>
                </a:cubicBezTo>
                <a:cubicBezTo>
                  <a:pt x="10" y="149"/>
                  <a:pt x="13" y="147"/>
                  <a:pt x="15" y="146"/>
                </a:cubicBezTo>
                <a:cubicBezTo>
                  <a:pt x="15" y="142"/>
                  <a:pt x="15" y="139"/>
                  <a:pt x="15" y="135"/>
                </a:cubicBezTo>
                <a:cubicBezTo>
                  <a:pt x="13" y="133"/>
                  <a:pt x="10" y="132"/>
                  <a:pt x="5" y="130"/>
                </a:cubicBezTo>
                <a:cubicBezTo>
                  <a:pt x="1" y="129"/>
                  <a:pt x="4" y="117"/>
                  <a:pt x="9" y="118"/>
                </a:cubicBezTo>
                <a:cubicBezTo>
                  <a:pt x="13" y="119"/>
                  <a:pt x="17" y="119"/>
                  <a:pt x="19" y="119"/>
                </a:cubicBezTo>
                <a:cubicBezTo>
                  <a:pt x="21" y="116"/>
                  <a:pt x="23" y="113"/>
                  <a:pt x="25" y="110"/>
                </a:cubicBezTo>
                <a:cubicBezTo>
                  <a:pt x="24" y="107"/>
                  <a:pt x="22" y="104"/>
                  <a:pt x="19" y="101"/>
                </a:cubicBezTo>
                <a:cubicBezTo>
                  <a:pt x="15" y="97"/>
                  <a:pt x="24" y="88"/>
                  <a:pt x="28" y="92"/>
                </a:cubicBezTo>
                <a:cubicBezTo>
                  <a:pt x="31" y="95"/>
                  <a:pt x="34" y="97"/>
                  <a:pt x="36" y="98"/>
                </a:cubicBezTo>
                <a:cubicBezTo>
                  <a:pt x="39" y="96"/>
                  <a:pt x="43" y="94"/>
                  <a:pt x="46" y="92"/>
                </a:cubicBezTo>
                <a:cubicBezTo>
                  <a:pt x="46" y="90"/>
                  <a:pt x="46" y="86"/>
                  <a:pt x="45" y="82"/>
                </a:cubicBezTo>
                <a:cubicBezTo>
                  <a:pt x="44" y="77"/>
                  <a:pt x="56" y="74"/>
                  <a:pt x="57" y="78"/>
                </a:cubicBezTo>
                <a:cubicBezTo>
                  <a:pt x="59" y="83"/>
                  <a:pt x="60" y="86"/>
                  <a:pt x="62" y="88"/>
                </a:cubicBezTo>
                <a:cubicBezTo>
                  <a:pt x="65" y="88"/>
                  <a:pt x="69" y="88"/>
                  <a:pt x="73" y="88"/>
                </a:cubicBezTo>
                <a:cubicBezTo>
                  <a:pt x="74" y="86"/>
                  <a:pt x="76" y="83"/>
                  <a:pt x="77" y="79"/>
                </a:cubicBezTo>
                <a:cubicBezTo>
                  <a:pt x="79" y="74"/>
                  <a:pt x="91" y="77"/>
                  <a:pt x="90" y="82"/>
                </a:cubicBezTo>
                <a:cubicBezTo>
                  <a:pt x="88" y="86"/>
                  <a:pt x="88" y="90"/>
                  <a:pt x="89" y="92"/>
                </a:cubicBezTo>
                <a:cubicBezTo>
                  <a:pt x="92" y="94"/>
                  <a:pt x="95" y="96"/>
                  <a:pt x="98" y="98"/>
                </a:cubicBezTo>
                <a:cubicBezTo>
                  <a:pt x="101" y="97"/>
                  <a:pt x="104" y="95"/>
                  <a:pt x="107" y="92"/>
                </a:cubicBezTo>
                <a:cubicBezTo>
                  <a:pt x="110" y="88"/>
                  <a:pt x="119" y="97"/>
                  <a:pt x="116" y="101"/>
                </a:cubicBezTo>
                <a:cubicBezTo>
                  <a:pt x="113" y="104"/>
                  <a:pt x="111" y="107"/>
                  <a:pt x="110" y="110"/>
                </a:cubicBezTo>
                <a:cubicBezTo>
                  <a:pt x="112" y="113"/>
                  <a:pt x="114" y="116"/>
                  <a:pt x="115" y="119"/>
                </a:cubicBezTo>
                <a:cubicBezTo>
                  <a:pt x="118" y="119"/>
                  <a:pt x="121" y="119"/>
                  <a:pt x="126" y="118"/>
                </a:cubicBezTo>
                <a:cubicBezTo>
                  <a:pt x="131" y="117"/>
                  <a:pt x="134" y="129"/>
                  <a:pt x="129" y="130"/>
                </a:cubicBezTo>
                <a:cubicBezTo>
                  <a:pt x="125" y="132"/>
                  <a:pt x="121" y="133"/>
                  <a:pt x="119" y="135"/>
                </a:cubicBezTo>
                <a:cubicBezTo>
                  <a:pt x="120" y="139"/>
                  <a:pt x="120" y="142"/>
                  <a:pt x="119" y="146"/>
                </a:cubicBezTo>
                <a:cubicBezTo>
                  <a:pt x="121" y="148"/>
                  <a:pt x="125" y="149"/>
                  <a:pt x="129" y="150"/>
                </a:cubicBezTo>
                <a:cubicBezTo>
                  <a:pt x="134" y="152"/>
                  <a:pt x="131" y="164"/>
                  <a:pt x="126" y="163"/>
                </a:cubicBezTo>
                <a:cubicBezTo>
                  <a:pt x="121" y="162"/>
                  <a:pt x="118" y="161"/>
                  <a:pt x="115" y="162"/>
                </a:cubicBezTo>
                <a:cubicBezTo>
                  <a:pt x="114" y="165"/>
                  <a:pt x="112" y="168"/>
                  <a:pt x="110" y="171"/>
                </a:cubicBezTo>
                <a:cubicBezTo>
                  <a:pt x="111" y="174"/>
                  <a:pt x="113" y="177"/>
                  <a:pt x="116" y="180"/>
                </a:cubicBezTo>
                <a:cubicBezTo>
                  <a:pt x="119" y="184"/>
                  <a:pt x="110" y="192"/>
                  <a:pt x="107" y="189"/>
                </a:cubicBezTo>
                <a:cubicBezTo>
                  <a:pt x="103" y="186"/>
                  <a:pt x="100" y="184"/>
                  <a:pt x="98" y="183"/>
                </a:cubicBezTo>
                <a:cubicBezTo>
                  <a:pt x="95" y="185"/>
                  <a:pt x="92" y="187"/>
                  <a:pt x="89" y="188"/>
                </a:cubicBezTo>
                <a:cubicBezTo>
                  <a:pt x="88" y="191"/>
                  <a:pt x="88" y="194"/>
                  <a:pt x="90" y="199"/>
                </a:cubicBezTo>
                <a:close/>
                <a:moveTo>
                  <a:pt x="56" y="100"/>
                </a:moveTo>
                <a:cubicBezTo>
                  <a:pt x="34" y="106"/>
                  <a:pt x="21" y="129"/>
                  <a:pt x="27" y="151"/>
                </a:cubicBezTo>
                <a:cubicBezTo>
                  <a:pt x="33" y="174"/>
                  <a:pt x="56" y="187"/>
                  <a:pt x="78" y="181"/>
                </a:cubicBezTo>
                <a:cubicBezTo>
                  <a:pt x="100" y="175"/>
                  <a:pt x="114" y="152"/>
                  <a:pt x="108" y="129"/>
                </a:cubicBezTo>
                <a:cubicBezTo>
                  <a:pt x="102" y="107"/>
                  <a:pt x="79" y="94"/>
                  <a:pt x="56" y="100"/>
                </a:cubicBezTo>
                <a:close/>
                <a:moveTo>
                  <a:pt x="61" y="116"/>
                </a:moveTo>
                <a:cubicBezTo>
                  <a:pt x="48" y="120"/>
                  <a:pt x="40" y="133"/>
                  <a:pt x="43" y="147"/>
                </a:cubicBezTo>
                <a:cubicBezTo>
                  <a:pt x="47" y="160"/>
                  <a:pt x="60" y="168"/>
                  <a:pt x="74" y="164"/>
                </a:cubicBezTo>
                <a:cubicBezTo>
                  <a:pt x="87" y="161"/>
                  <a:pt x="95" y="147"/>
                  <a:pt x="91" y="134"/>
                </a:cubicBezTo>
                <a:cubicBezTo>
                  <a:pt x="88" y="121"/>
                  <a:pt x="74" y="113"/>
                  <a:pt x="61" y="116"/>
                </a:cubicBezTo>
                <a:close/>
                <a:moveTo>
                  <a:pt x="57" y="130"/>
                </a:moveTo>
                <a:cubicBezTo>
                  <a:pt x="63" y="125"/>
                  <a:pt x="72" y="125"/>
                  <a:pt x="77" y="130"/>
                </a:cubicBezTo>
                <a:cubicBezTo>
                  <a:pt x="83" y="136"/>
                  <a:pt x="83" y="145"/>
                  <a:pt x="77" y="150"/>
                </a:cubicBezTo>
                <a:cubicBezTo>
                  <a:pt x="72" y="156"/>
                  <a:pt x="63" y="156"/>
                  <a:pt x="57" y="150"/>
                </a:cubicBezTo>
                <a:cubicBezTo>
                  <a:pt x="52" y="145"/>
                  <a:pt x="52" y="136"/>
                  <a:pt x="57" y="130"/>
                </a:cubicBezTo>
                <a:close/>
                <a:moveTo>
                  <a:pt x="176" y="44"/>
                </a:moveTo>
                <a:cubicBezTo>
                  <a:pt x="181" y="44"/>
                  <a:pt x="181" y="56"/>
                  <a:pt x="176" y="57"/>
                </a:cubicBezTo>
                <a:cubicBezTo>
                  <a:pt x="171" y="57"/>
                  <a:pt x="168" y="57"/>
                  <a:pt x="165" y="58"/>
                </a:cubicBezTo>
                <a:cubicBezTo>
                  <a:pt x="164" y="62"/>
                  <a:pt x="163" y="65"/>
                  <a:pt x="161" y="69"/>
                </a:cubicBezTo>
                <a:cubicBezTo>
                  <a:pt x="162" y="71"/>
                  <a:pt x="164" y="74"/>
                  <a:pt x="167" y="77"/>
                </a:cubicBezTo>
                <a:cubicBezTo>
                  <a:pt x="171" y="81"/>
                  <a:pt x="162" y="90"/>
                  <a:pt x="158" y="86"/>
                </a:cubicBezTo>
                <a:cubicBezTo>
                  <a:pt x="155" y="83"/>
                  <a:pt x="152" y="81"/>
                  <a:pt x="149" y="80"/>
                </a:cubicBezTo>
                <a:cubicBezTo>
                  <a:pt x="146" y="82"/>
                  <a:pt x="143" y="84"/>
                  <a:pt x="139" y="84"/>
                </a:cubicBezTo>
                <a:cubicBezTo>
                  <a:pt x="138" y="87"/>
                  <a:pt x="138" y="90"/>
                  <a:pt x="138" y="95"/>
                </a:cubicBezTo>
                <a:cubicBezTo>
                  <a:pt x="137" y="100"/>
                  <a:pt x="125" y="100"/>
                  <a:pt x="125" y="95"/>
                </a:cubicBezTo>
                <a:cubicBezTo>
                  <a:pt x="125" y="90"/>
                  <a:pt x="124" y="87"/>
                  <a:pt x="123" y="84"/>
                </a:cubicBezTo>
                <a:cubicBezTo>
                  <a:pt x="119" y="84"/>
                  <a:pt x="116" y="82"/>
                  <a:pt x="113" y="80"/>
                </a:cubicBezTo>
                <a:cubicBezTo>
                  <a:pt x="110" y="81"/>
                  <a:pt x="107" y="83"/>
                  <a:pt x="104" y="86"/>
                </a:cubicBezTo>
                <a:cubicBezTo>
                  <a:pt x="100" y="90"/>
                  <a:pt x="92" y="81"/>
                  <a:pt x="95" y="77"/>
                </a:cubicBezTo>
                <a:cubicBezTo>
                  <a:pt x="98" y="74"/>
                  <a:pt x="100" y="71"/>
                  <a:pt x="101" y="69"/>
                </a:cubicBezTo>
                <a:cubicBezTo>
                  <a:pt x="99" y="66"/>
                  <a:pt x="98" y="62"/>
                  <a:pt x="97" y="58"/>
                </a:cubicBezTo>
                <a:cubicBezTo>
                  <a:pt x="94" y="57"/>
                  <a:pt x="91" y="57"/>
                  <a:pt x="87" y="57"/>
                </a:cubicBezTo>
                <a:cubicBezTo>
                  <a:pt x="81" y="56"/>
                  <a:pt x="81" y="44"/>
                  <a:pt x="87" y="44"/>
                </a:cubicBezTo>
                <a:cubicBezTo>
                  <a:pt x="91" y="44"/>
                  <a:pt x="94" y="43"/>
                  <a:pt x="97" y="42"/>
                </a:cubicBezTo>
                <a:cubicBezTo>
                  <a:pt x="98" y="39"/>
                  <a:pt x="99" y="35"/>
                  <a:pt x="101" y="32"/>
                </a:cubicBezTo>
                <a:cubicBezTo>
                  <a:pt x="100" y="29"/>
                  <a:pt x="98" y="27"/>
                  <a:pt x="95" y="23"/>
                </a:cubicBezTo>
                <a:cubicBezTo>
                  <a:pt x="91" y="19"/>
                  <a:pt x="100" y="11"/>
                  <a:pt x="104" y="14"/>
                </a:cubicBezTo>
                <a:cubicBezTo>
                  <a:pt x="107" y="17"/>
                  <a:pt x="110" y="19"/>
                  <a:pt x="113" y="20"/>
                </a:cubicBezTo>
                <a:cubicBezTo>
                  <a:pt x="116" y="18"/>
                  <a:pt x="119" y="17"/>
                  <a:pt x="123" y="16"/>
                </a:cubicBezTo>
                <a:cubicBezTo>
                  <a:pt x="124" y="14"/>
                  <a:pt x="125" y="10"/>
                  <a:pt x="125" y="6"/>
                </a:cubicBezTo>
                <a:cubicBezTo>
                  <a:pt x="125" y="0"/>
                  <a:pt x="137" y="0"/>
                  <a:pt x="138" y="6"/>
                </a:cubicBezTo>
                <a:cubicBezTo>
                  <a:pt x="138" y="10"/>
                  <a:pt x="138" y="14"/>
                  <a:pt x="139" y="16"/>
                </a:cubicBezTo>
                <a:cubicBezTo>
                  <a:pt x="143" y="17"/>
                  <a:pt x="146" y="19"/>
                  <a:pt x="150" y="21"/>
                </a:cubicBezTo>
                <a:cubicBezTo>
                  <a:pt x="152" y="19"/>
                  <a:pt x="155" y="17"/>
                  <a:pt x="158" y="14"/>
                </a:cubicBezTo>
                <a:cubicBezTo>
                  <a:pt x="162" y="11"/>
                  <a:pt x="171" y="20"/>
                  <a:pt x="167" y="23"/>
                </a:cubicBezTo>
                <a:cubicBezTo>
                  <a:pt x="164" y="27"/>
                  <a:pt x="162" y="29"/>
                  <a:pt x="161" y="32"/>
                </a:cubicBezTo>
                <a:cubicBezTo>
                  <a:pt x="163" y="35"/>
                  <a:pt x="164" y="39"/>
                  <a:pt x="165" y="42"/>
                </a:cubicBezTo>
                <a:cubicBezTo>
                  <a:pt x="168" y="43"/>
                  <a:pt x="171" y="44"/>
                  <a:pt x="176" y="44"/>
                </a:cubicBezTo>
                <a:close/>
                <a:moveTo>
                  <a:pt x="123" y="42"/>
                </a:moveTo>
                <a:cubicBezTo>
                  <a:pt x="127" y="38"/>
                  <a:pt x="135" y="38"/>
                  <a:pt x="139" y="42"/>
                </a:cubicBezTo>
                <a:cubicBezTo>
                  <a:pt x="143" y="47"/>
                  <a:pt x="143" y="54"/>
                  <a:pt x="139" y="58"/>
                </a:cubicBezTo>
                <a:cubicBezTo>
                  <a:pt x="135" y="63"/>
                  <a:pt x="127" y="63"/>
                  <a:pt x="123" y="58"/>
                </a:cubicBezTo>
                <a:cubicBezTo>
                  <a:pt x="119" y="54"/>
                  <a:pt x="119" y="47"/>
                  <a:pt x="123" y="42"/>
                </a:cubicBezTo>
                <a:close/>
              </a:path>
            </a:pathLst>
          </a:custGeom>
          <a:solidFill>
            <a:srgbClr val="7030A0"/>
          </a:solidFill>
          <a:ln w="9525">
            <a:noFill/>
            <a:round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108" b="1" dirty="0">
              <a:solidFill>
                <a:srgbClr val="0F5494"/>
              </a:solidFill>
            </a:endParaRPr>
          </a:p>
        </p:txBody>
      </p:sp>
      <p:cxnSp>
        <p:nvCxnSpPr>
          <p:cNvPr id="73" name="Straight Connector 72"/>
          <p:cNvCxnSpPr/>
          <p:nvPr/>
        </p:nvCxnSpPr>
        <p:spPr bwMode="auto">
          <a:xfrm>
            <a:off x="6530153" y="3214379"/>
            <a:ext cx="0" cy="141178"/>
          </a:xfrm>
          <a:prstGeom prst="line">
            <a:avLst/>
          </a:prstGeom>
          <a:noFill/>
          <a:ln w="19050" cap="flat" cmpd="sng" algn="ctr">
            <a:solidFill>
              <a:srgbClr val="FFD62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1" name="Straight Connector 80"/>
          <p:cNvCxnSpPr/>
          <p:nvPr/>
        </p:nvCxnSpPr>
        <p:spPr bwMode="auto">
          <a:xfrm>
            <a:off x="1095797" y="2650632"/>
            <a:ext cx="3204" cy="256491"/>
          </a:xfrm>
          <a:prstGeom prst="line">
            <a:avLst/>
          </a:prstGeom>
          <a:noFill/>
          <a:ln w="19050" cap="flat" cmpd="sng" algn="ctr">
            <a:solidFill>
              <a:srgbClr val="0F549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8" name="TextBox 77"/>
          <p:cNvSpPr txBox="1"/>
          <p:nvPr/>
        </p:nvSpPr>
        <p:spPr>
          <a:xfrm>
            <a:off x="4264114" y="4612578"/>
            <a:ext cx="1598229" cy="246221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>
            <a:defPPr>
              <a:defRPr lang="en-GB"/>
            </a:defPPr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Manage deliverables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221479" y="3794939"/>
            <a:ext cx="1619053" cy="24622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1000" dirty="0" smtClean="0"/>
              <a:t>Monitoring</a:t>
            </a:r>
          </a:p>
        </p:txBody>
      </p:sp>
      <p:cxnSp>
        <p:nvCxnSpPr>
          <p:cNvPr id="80" name="Straight Connector 79"/>
          <p:cNvCxnSpPr/>
          <p:nvPr/>
        </p:nvCxnSpPr>
        <p:spPr bwMode="auto">
          <a:xfrm flipV="1">
            <a:off x="5990113" y="5270553"/>
            <a:ext cx="180000" cy="1"/>
          </a:xfrm>
          <a:prstGeom prst="line">
            <a:avLst/>
          </a:prstGeom>
          <a:noFill/>
          <a:ln w="19050" cap="flat" cmpd="sng" algn="ctr">
            <a:solidFill>
              <a:srgbClr val="FFD62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5988149" y="5592422"/>
            <a:ext cx="3006289" cy="21544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GB" sz="800" dirty="0" smtClean="0"/>
              <a:t>Project 1: Operational entities &amp; Results management </a:t>
            </a:r>
            <a:endParaRPr lang="en-GB" sz="800" dirty="0"/>
          </a:p>
        </p:txBody>
      </p:sp>
      <p:sp>
        <p:nvSpPr>
          <p:cNvPr id="75" name="TextBox 74"/>
          <p:cNvSpPr txBox="1"/>
          <p:nvPr/>
        </p:nvSpPr>
        <p:spPr>
          <a:xfrm>
            <a:off x="5988149" y="5806375"/>
            <a:ext cx="2306729" cy="215444"/>
          </a:xfrm>
          <a:prstGeom prst="rect">
            <a:avLst/>
          </a:prstGeom>
          <a:solidFill>
            <a:srgbClr val="FFCCCC"/>
          </a:solidFill>
        </p:spPr>
        <p:txBody>
          <a:bodyPr wrap="square" rtlCol="0">
            <a:spAutoFit/>
          </a:bodyPr>
          <a:lstStyle/>
          <a:p>
            <a:r>
              <a:rPr lang="en-GB" sz="800" dirty="0" smtClean="0"/>
              <a:t>Project 2A: Action &amp; Commitment level 1</a:t>
            </a:r>
            <a:endParaRPr lang="en-GB" sz="800" dirty="0"/>
          </a:p>
        </p:txBody>
      </p:sp>
      <p:sp>
        <p:nvSpPr>
          <p:cNvPr id="85" name="TextBox 84"/>
          <p:cNvSpPr txBox="1"/>
          <p:nvPr/>
        </p:nvSpPr>
        <p:spPr>
          <a:xfrm>
            <a:off x="5981549" y="6027602"/>
            <a:ext cx="2460271" cy="215444"/>
          </a:xfrm>
          <a:prstGeom prst="rect">
            <a:avLst/>
          </a:prstGeom>
          <a:solidFill>
            <a:srgbClr val="FF0000">
              <a:alpha val="59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</a:rPr>
              <a:t>Project 2B: Contract &amp; Commitment level 2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5981548" y="6231503"/>
            <a:ext cx="2323629" cy="215444"/>
          </a:xfrm>
          <a:prstGeom prst="rect">
            <a:avLst/>
          </a:prstGeom>
          <a:solidFill>
            <a:srgbClr val="3399FF"/>
          </a:solidFill>
        </p:spPr>
        <p:txBody>
          <a:bodyPr wrap="square" rtlCol="0">
            <a:spAutoFit/>
          </a:bodyPr>
          <a:lstStyle/>
          <a:p>
            <a:r>
              <a:rPr lang="en-GB" sz="800" dirty="0" smtClean="0">
                <a:solidFill>
                  <a:schemeClr val="bg1"/>
                </a:solidFill>
              </a:rPr>
              <a:t>Project 3: Implementation &amp; evaluation</a:t>
            </a:r>
            <a:endParaRPr lang="en-GB" sz="800" dirty="0">
              <a:solidFill>
                <a:schemeClr val="bg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981549" y="6430725"/>
            <a:ext cx="2306729" cy="215444"/>
          </a:xfrm>
          <a:prstGeom prst="rect">
            <a:avLst/>
          </a:prstGeom>
          <a:solidFill>
            <a:srgbClr val="FFFF00">
              <a:alpha val="66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800" dirty="0" smtClean="0"/>
              <a:t>Project 4: Programming processes  </a:t>
            </a:r>
            <a:endParaRPr lang="en-GB" sz="800" dirty="0"/>
          </a:p>
        </p:txBody>
      </p:sp>
      <p:sp>
        <p:nvSpPr>
          <p:cNvPr id="88" name="TextBox 87"/>
          <p:cNvSpPr txBox="1"/>
          <p:nvPr/>
        </p:nvSpPr>
        <p:spPr>
          <a:xfrm>
            <a:off x="5981549" y="6633043"/>
            <a:ext cx="2306729" cy="215444"/>
          </a:xfrm>
          <a:prstGeom prst="rect">
            <a:avLst/>
          </a:prstGeom>
          <a:solidFill>
            <a:srgbClr val="FF9933">
              <a:alpha val="68000"/>
            </a:srgbClr>
          </a:solidFill>
        </p:spPr>
        <p:txBody>
          <a:bodyPr wrap="square" rtlCol="0">
            <a:spAutoFit/>
          </a:bodyPr>
          <a:lstStyle/>
          <a:p>
            <a:r>
              <a:rPr lang="en-GB" sz="800" dirty="0" smtClean="0"/>
              <a:t>Project 5: Tendering</a:t>
            </a:r>
            <a:endParaRPr lang="en-GB" sz="800" dirty="0"/>
          </a:p>
        </p:txBody>
      </p:sp>
      <p:sp>
        <p:nvSpPr>
          <p:cNvPr id="8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4283968" y="6625158"/>
            <a:ext cx="585608" cy="332234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>
                <a:solidFill>
                  <a:schemeClr val="bg1"/>
                </a:solidFill>
                <a:latin typeface="Calibri Light" panose="020F0302020204030204" pitchFamily="34" charset="0"/>
              </a:rPr>
              <a:pPr algn="ctr"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en-GB" altLang="fr-FR" sz="1400" i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83" name="Title 1"/>
          <p:cNvSpPr>
            <a:spLocks noGrp="1"/>
          </p:cNvSpPr>
          <p:nvPr>
            <p:ph type="title"/>
          </p:nvPr>
        </p:nvSpPr>
        <p:spPr>
          <a:xfrm>
            <a:off x="-109839" y="44624"/>
            <a:ext cx="8229600" cy="576262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fr-FR" b="0" kern="1200" dirty="0">
                <a:solidFill>
                  <a:srgbClr val="FFC000"/>
                </a:solidFill>
                <a:latin typeface="Calibri Light" panose="020F0302020204030204" pitchFamily="34" charset="0"/>
              </a:rPr>
              <a:t/>
            </a:r>
            <a:br>
              <a:rPr lang="en-GB" altLang="fr-FR" b="0" kern="1200" dirty="0">
                <a:solidFill>
                  <a:srgbClr val="FFC000"/>
                </a:solidFill>
                <a:latin typeface="Calibri Light" panose="020F0302020204030204" pitchFamily="34" charset="0"/>
              </a:rPr>
            </a:br>
            <a:r>
              <a:rPr lang="en-GB" altLang="fr-FR" b="0" kern="1200" dirty="0" smtClean="0">
                <a:solidFill>
                  <a:srgbClr val="FFC000"/>
                </a:solidFill>
                <a:latin typeface="Calibri Light" panose="020F0302020204030204" pitchFamily="34" charset="0"/>
              </a:rPr>
              <a:t>Phasing vs processes</a:t>
            </a:r>
            <a:endParaRPr lang="en-GB" altLang="en-US" b="0" kern="1200" dirty="0">
              <a:solidFill>
                <a:srgbClr val="FFC000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97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152400"/>
            <a:ext cx="6831043" cy="6476842"/>
          </a:xfrm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322219" y="12700"/>
            <a:ext cx="2800350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441591" indent="-441591" algn="l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41591" indent="-441591" algn="l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0F5494"/>
                </a:solidFill>
                <a:latin typeface="Verdana" pitchFamily="34" charset="0"/>
              </a:defRPr>
            </a:lvl2pPr>
            <a:lvl3pPr marL="441591" indent="-441591" algn="l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0F5494"/>
                </a:solidFill>
                <a:latin typeface="Verdana" pitchFamily="34" charset="0"/>
              </a:defRPr>
            </a:lvl3pPr>
            <a:lvl4pPr marL="441591" indent="-441591" algn="l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0F5494"/>
                </a:solidFill>
                <a:latin typeface="Verdana" pitchFamily="34" charset="0"/>
              </a:defRPr>
            </a:lvl4pPr>
            <a:lvl5pPr marL="441591" indent="-441591" algn="l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0F5494"/>
                </a:solidFill>
                <a:latin typeface="Verdana" pitchFamily="34" charset="0"/>
              </a:defRPr>
            </a:lvl5pPr>
            <a:lvl6pPr marL="1004327" algn="l" rtl="0" eaLnBrk="1" fontAlgn="base" hangingPunct="1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0F5494"/>
                </a:solidFill>
                <a:latin typeface="Verdana" pitchFamily="34" charset="0"/>
              </a:defRPr>
            </a:lvl6pPr>
            <a:lvl7pPr marL="1567063" algn="l" rtl="0" eaLnBrk="1" fontAlgn="base" hangingPunct="1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0F5494"/>
                </a:solidFill>
                <a:latin typeface="Verdana" pitchFamily="34" charset="0"/>
              </a:defRPr>
            </a:lvl7pPr>
            <a:lvl8pPr marL="2129800" algn="l" rtl="0" eaLnBrk="1" fontAlgn="base" hangingPunct="1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0F5494"/>
                </a:solidFill>
                <a:latin typeface="Verdana" pitchFamily="34" charset="0"/>
              </a:defRPr>
            </a:lvl8pPr>
            <a:lvl9pPr marL="2692534" algn="l" rtl="0" eaLnBrk="1" fontAlgn="base" hangingPunct="1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buClrTx/>
              <a:buSzTx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Project page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9986">
            <a:off x="-241069" y="145057"/>
            <a:ext cx="1302492" cy="155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96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petiluc\Desktop\7 Logframe mangement with nav 1920x108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419409"/>
            <a:ext cx="8502650" cy="637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3268662" y="12700"/>
            <a:ext cx="3108325" cy="93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441591" indent="-441591" algn="l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41591" indent="-441591" algn="l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0F5494"/>
                </a:solidFill>
                <a:latin typeface="Verdana" pitchFamily="34" charset="0"/>
              </a:defRPr>
            </a:lvl2pPr>
            <a:lvl3pPr marL="441591" indent="-441591" algn="l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0F5494"/>
                </a:solidFill>
                <a:latin typeface="Verdana" pitchFamily="34" charset="0"/>
              </a:defRPr>
            </a:lvl3pPr>
            <a:lvl4pPr marL="441591" indent="-441591" algn="l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0F5494"/>
                </a:solidFill>
                <a:latin typeface="Verdana" pitchFamily="34" charset="0"/>
              </a:defRPr>
            </a:lvl4pPr>
            <a:lvl5pPr marL="441591" indent="-441591" algn="l" rtl="0" eaLnBrk="0" fontAlgn="base" hangingPunct="0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0F5494"/>
                </a:solidFill>
                <a:latin typeface="Verdana" pitchFamily="34" charset="0"/>
              </a:defRPr>
            </a:lvl5pPr>
            <a:lvl6pPr marL="1004327" algn="l" rtl="0" eaLnBrk="1" fontAlgn="base" hangingPunct="1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0F5494"/>
                </a:solidFill>
                <a:latin typeface="Verdana" pitchFamily="34" charset="0"/>
              </a:defRPr>
            </a:lvl6pPr>
            <a:lvl7pPr marL="1567063" algn="l" rtl="0" eaLnBrk="1" fontAlgn="base" hangingPunct="1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0F5494"/>
                </a:solidFill>
                <a:latin typeface="Verdana" pitchFamily="34" charset="0"/>
              </a:defRPr>
            </a:lvl7pPr>
            <a:lvl8pPr marL="2129800" algn="l" rtl="0" eaLnBrk="1" fontAlgn="base" hangingPunct="1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0F5494"/>
                </a:solidFill>
                <a:latin typeface="Verdana" pitchFamily="34" charset="0"/>
              </a:defRPr>
            </a:lvl8pPr>
            <a:lvl9pPr marL="2692534" algn="l" rtl="0" eaLnBrk="1" fontAlgn="base" hangingPunct="1">
              <a:spcBef>
                <a:spcPct val="0"/>
              </a:spcBef>
              <a:spcAft>
                <a:spcPct val="0"/>
              </a:spcAft>
              <a:defRPr sz="3692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r">
              <a:buClrTx/>
              <a:buSzTx/>
            </a:pPr>
            <a:r>
              <a:rPr lang="en-GB" dirty="0" smtClean="0">
                <a:solidFill>
                  <a:schemeClr val="accent6">
                    <a:lumMod val="75000"/>
                  </a:schemeClr>
                </a:solidFill>
              </a:rPr>
              <a:t>Indicator page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9986">
            <a:off x="-102585" y="-34893"/>
            <a:ext cx="759422" cy="90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36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34926"/>
            <a:ext cx="8229600" cy="9366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Desktop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157" y="1397632"/>
            <a:ext cx="5131594" cy="5460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97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6350"/>
            <a:ext cx="8148119" cy="936625"/>
          </a:xfrm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Tablet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371600"/>
            <a:ext cx="5893982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61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noProof="0" dirty="0" smtClean="0"/>
              <a:t>Current priorities</a:t>
            </a:r>
            <a:endParaRPr lang="en-GB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96" y="2204864"/>
            <a:ext cx="8712968" cy="4032448"/>
          </a:xfrm>
          <a:solidFill>
            <a:schemeClr val="bg1"/>
          </a:solidFill>
        </p:spPr>
        <p:txBody>
          <a:bodyPr/>
          <a:lstStyle/>
          <a:p>
            <a:pPr marL="457200" indent="-457200">
              <a:buClrTx/>
              <a:buFont typeface="+mj-lt"/>
              <a:buAutoNum type="arabicPeriod"/>
            </a:pPr>
            <a:r>
              <a:rPr lang="en-GB" dirty="0" smtClean="0">
                <a:latin typeface="Georgia" panose="02040502050405020303" pitchFamily="18" charset="0"/>
              </a:rPr>
              <a:t>Addressing </a:t>
            </a:r>
            <a:r>
              <a:rPr lang="en-GB" b="1" dirty="0" smtClean="0">
                <a:latin typeface="Georgia" panose="02040502050405020303" pitchFamily="18" charset="0"/>
              </a:rPr>
              <a:t>turn over </a:t>
            </a:r>
            <a:r>
              <a:rPr lang="en-GB" dirty="0" smtClean="0">
                <a:latin typeface="Georgia" panose="02040502050405020303" pitchFamily="18" charset="0"/>
              </a:rPr>
              <a:t>issues and progressively completing the team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GB" dirty="0" smtClean="0">
                <a:latin typeface="Georgia" panose="02040502050405020303" pitchFamily="18" charset="0"/>
              </a:rPr>
              <a:t>Delivering user experience and pilot for </a:t>
            </a:r>
            <a:r>
              <a:rPr lang="en-GB" b="1" dirty="0" smtClean="0">
                <a:latin typeface="Georgia" panose="02040502050405020303" pitchFamily="18" charset="0"/>
              </a:rPr>
              <a:t>project 1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GB" dirty="0" smtClean="0">
                <a:latin typeface="Georgia" panose="02040502050405020303" pitchFamily="18" charset="0"/>
              </a:rPr>
              <a:t>Paving the way for implementation of </a:t>
            </a:r>
            <a:r>
              <a:rPr lang="en-GB" b="1" dirty="0" smtClean="0">
                <a:latin typeface="Georgia" panose="02040502050405020303" pitchFamily="18" charset="0"/>
              </a:rPr>
              <a:t>project 2B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GB" b="1" dirty="0" smtClean="0">
                <a:latin typeface="Georgia" panose="02040502050405020303" pitchFamily="18" charset="0"/>
              </a:rPr>
              <a:t>Budget &amp; planning</a:t>
            </a:r>
            <a:r>
              <a:rPr lang="en-GB" dirty="0" smtClean="0">
                <a:latin typeface="Georgia" panose="02040502050405020303" pitchFamily="18" charset="0"/>
              </a:rPr>
              <a:t>: progressive clarification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en-GB" dirty="0" smtClean="0">
                <a:latin typeface="Georgia" panose="02040502050405020303" pitchFamily="18" charset="0"/>
              </a:rPr>
              <a:t>Scoping of and engaging in </a:t>
            </a:r>
            <a:r>
              <a:rPr lang="en-GB" b="1" dirty="0" smtClean="0">
                <a:latin typeface="Georgia" panose="02040502050405020303" pitchFamily="18" charset="0"/>
              </a:rPr>
              <a:t>change management</a:t>
            </a:r>
          </a:p>
          <a:p>
            <a:pPr>
              <a:buClrTx/>
              <a:buFont typeface="Wingdings" pitchFamily="2" charset="2"/>
              <a:buChar char="ü"/>
            </a:pPr>
            <a:endParaRPr lang="en-GB" noProof="0" dirty="0" smtClean="0">
              <a:latin typeface="Georgia" panose="02040502050405020303" pitchFamily="18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4427984" y="6597352"/>
            <a:ext cx="26139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57158" y="428604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Programme update</a:t>
            </a:r>
            <a:r>
              <a:rPr kumimoji="0" lang="en-GB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alt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4035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noProof="0" dirty="0" smtClean="0"/>
              <a:t>Preparation IT SC of 14/10/2016</a:t>
            </a:r>
            <a:endParaRPr lang="en-GB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96" y="2204864"/>
            <a:ext cx="8712968" cy="4032448"/>
          </a:xfrm>
          <a:solidFill>
            <a:schemeClr val="bg1"/>
          </a:solidFill>
        </p:spPr>
        <p:txBody>
          <a:bodyPr/>
          <a:lstStyle/>
          <a:p>
            <a:pPr marL="457200" indent="-457200">
              <a:buClrTx/>
              <a:buFont typeface="+mj-lt"/>
              <a:buAutoNum type="arabicPeriod"/>
            </a:pPr>
            <a:r>
              <a:rPr lang="fr-BE" b="1" dirty="0" smtClean="0">
                <a:latin typeface="Georgia" panose="02040502050405020303" pitchFamily="18" charset="0"/>
              </a:rPr>
              <a:t>Adoption of </a:t>
            </a:r>
            <a:r>
              <a:rPr lang="fr-BE" b="1" dirty="0" err="1" smtClean="0">
                <a:latin typeface="Georgia" panose="02040502050405020303" pitchFamily="18" charset="0"/>
              </a:rPr>
              <a:t>project</a:t>
            </a:r>
            <a:r>
              <a:rPr lang="fr-BE" b="1" dirty="0" smtClean="0">
                <a:latin typeface="Georgia" panose="02040502050405020303" pitchFamily="18" charset="0"/>
              </a:rPr>
              <a:t> charter 2A</a:t>
            </a:r>
          </a:p>
          <a:p>
            <a:pPr marL="857250" lvl="1" indent="-457200">
              <a:buClrTx/>
            </a:pPr>
            <a:r>
              <a:rPr lang="fr-BE" b="0" dirty="0" smtClean="0">
                <a:latin typeface="Georgia" panose="02040502050405020303" pitchFamily="18" charset="0"/>
              </a:rPr>
              <a:t>Clarifications </a:t>
            </a:r>
            <a:r>
              <a:rPr lang="fr-BE" b="0" dirty="0" err="1" smtClean="0">
                <a:latin typeface="Georgia" panose="02040502050405020303" pitchFamily="18" charset="0"/>
              </a:rPr>
              <a:t>given</a:t>
            </a:r>
            <a:r>
              <a:rPr lang="fr-BE" b="0" dirty="0" smtClean="0">
                <a:latin typeface="Georgia" panose="02040502050405020303" pitchFamily="18" charset="0"/>
              </a:rPr>
              <a:t> on </a:t>
            </a:r>
            <a:r>
              <a:rPr lang="fr-BE" b="0" dirty="0" err="1" smtClean="0">
                <a:latin typeface="Georgia" panose="02040502050405020303" pitchFamily="18" charset="0"/>
              </a:rPr>
              <a:t>technical</a:t>
            </a:r>
            <a:r>
              <a:rPr lang="fr-BE" b="0" dirty="0" smtClean="0">
                <a:latin typeface="Georgia" panose="02040502050405020303" pitchFamily="18" charset="0"/>
              </a:rPr>
              <a:t> </a:t>
            </a:r>
            <a:r>
              <a:rPr lang="fr-BE" b="0" dirty="0" err="1" smtClean="0">
                <a:latin typeface="Georgia" panose="02040502050405020303" pitchFamily="18" charset="0"/>
              </a:rPr>
              <a:t>choices</a:t>
            </a:r>
            <a:r>
              <a:rPr lang="fr-BE" b="0" dirty="0" smtClean="0">
                <a:latin typeface="Georgia" panose="02040502050405020303" pitchFamily="18" charset="0"/>
              </a:rPr>
              <a:t> for ABAC interface</a:t>
            </a:r>
          </a:p>
          <a:p>
            <a:pPr marL="857250" lvl="1" indent="-457200">
              <a:buClrTx/>
            </a:pPr>
            <a:r>
              <a:rPr lang="fr-BE" b="0" dirty="0" smtClean="0">
                <a:latin typeface="Georgia" panose="02040502050405020303" pitchFamily="18" charset="0"/>
              </a:rPr>
              <a:t>IT Budget: </a:t>
            </a:r>
            <a:r>
              <a:rPr lang="fr-BE" b="0" dirty="0" err="1" smtClean="0">
                <a:latin typeface="Georgia" panose="02040502050405020303" pitchFamily="18" charset="0"/>
              </a:rPr>
              <a:t>suggested</a:t>
            </a:r>
            <a:r>
              <a:rPr lang="fr-BE" b="0" dirty="0" smtClean="0">
                <a:latin typeface="Georgia" panose="02040502050405020303" pitchFamily="18" charset="0"/>
              </a:rPr>
              <a:t> to </a:t>
            </a:r>
            <a:r>
              <a:rPr lang="fr-BE" b="0" dirty="0" err="1" smtClean="0">
                <a:latin typeface="Georgia" panose="02040502050405020303" pitchFamily="18" charset="0"/>
              </a:rPr>
              <a:t>unblock</a:t>
            </a:r>
            <a:r>
              <a:rPr lang="fr-BE" b="0" dirty="0" smtClean="0">
                <a:latin typeface="Georgia" panose="02040502050405020303" pitchFamily="18" charset="0"/>
              </a:rPr>
              <a:t> a first part</a:t>
            </a:r>
          </a:p>
          <a:p>
            <a:pPr marL="857250" lvl="1" indent="-457200">
              <a:buClrTx/>
            </a:pPr>
            <a:r>
              <a:rPr lang="fr-BE" b="0" dirty="0" smtClean="0">
                <a:latin typeface="Georgia" panose="02040502050405020303" pitchFamily="18" charset="0"/>
              </a:rPr>
              <a:t>April 2017: final planning, budget and BUDG position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fr-BE" b="1" dirty="0" err="1" smtClean="0">
                <a:latin typeface="Georgia" panose="02040502050405020303" pitchFamily="18" charset="0"/>
              </a:rPr>
              <a:t>Opsys</a:t>
            </a:r>
            <a:r>
              <a:rPr lang="fr-BE" b="1" dirty="0" smtClean="0">
                <a:latin typeface="Georgia" panose="02040502050405020303" pitchFamily="18" charset="0"/>
              </a:rPr>
              <a:t> state of </a:t>
            </a:r>
            <a:r>
              <a:rPr lang="fr-BE" b="1" dirty="0" err="1" smtClean="0">
                <a:latin typeface="Georgia" panose="02040502050405020303" pitchFamily="18" charset="0"/>
              </a:rPr>
              <a:t>play</a:t>
            </a:r>
            <a:endParaRPr lang="fr-BE" b="1" dirty="0" smtClean="0">
              <a:latin typeface="Georgia" panose="02040502050405020303" pitchFamily="18" charset="0"/>
            </a:endParaRPr>
          </a:p>
          <a:p>
            <a:pPr marL="857250" lvl="1" indent="-457200">
              <a:buClrTx/>
            </a:pPr>
            <a:r>
              <a:rPr lang="fr-BE" b="0" dirty="0" err="1" smtClean="0">
                <a:latin typeface="Georgia" panose="02040502050405020303" pitchFamily="18" charset="0"/>
              </a:rPr>
              <a:t>Further</a:t>
            </a:r>
            <a:r>
              <a:rPr lang="fr-BE" b="0" dirty="0" smtClean="0">
                <a:latin typeface="Georgia" panose="02040502050405020303" pitchFamily="18" charset="0"/>
              </a:rPr>
              <a:t> clarification on </a:t>
            </a:r>
            <a:r>
              <a:rPr lang="fr-BE" b="0" dirty="0" err="1" smtClean="0">
                <a:latin typeface="Georgia" panose="02040502050405020303" pitchFamily="18" charset="0"/>
              </a:rPr>
              <a:t>Opsys</a:t>
            </a:r>
            <a:r>
              <a:rPr lang="fr-BE" b="0" dirty="0" smtClean="0">
                <a:latin typeface="Georgia" panose="02040502050405020303" pitchFamily="18" charset="0"/>
              </a:rPr>
              <a:t> </a:t>
            </a:r>
            <a:r>
              <a:rPr lang="fr-BE" b="0" dirty="0" err="1" smtClean="0">
                <a:latin typeface="Georgia" panose="02040502050405020303" pitchFamily="18" charset="0"/>
              </a:rPr>
              <a:t>overall</a:t>
            </a:r>
            <a:r>
              <a:rPr lang="fr-BE" b="0" dirty="0" smtClean="0">
                <a:latin typeface="Georgia" panose="02040502050405020303" pitchFamily="18" charset="0"/>
              </a:rPr>
              <a:t> budget (per </a:t>
            </a:r>
            <a:r>
              <a:rPr lang="fr-BE" b="0" dirty="0" err="1" smtClean="0">
                <a:latin typeface="Georgia" panose="02040502050405020303" pitchFamily="18" charset="0"/>
              </a:rPr>
              <a:t>year</a:t>
            </a:r>
            <a:r>
              <a:rPr lang="fr-BE" b="0" dirty="0" smtClean="0">
                <a:latin typeface="Georgia" panose="02040502050405020303" pitchFamily="18" charset="0"/>
              </a:rPr>
              <a:t>); </a:t>
            </a:r>
            <a:r>
              <a:rPr lang="fr-BE" b="0" dirty="0" err="1" smtClean="0">
                <a:latin typeface="Georgia" panose="02040502050405020303" pitchFamily="18" charset="0"/>
              </a:rPr>
              <a:t>work</a:t>
            </a:r>
            <a:r>
              <a:rPr lang="fr-BE" b="0" dirty="0" smtClean="0">
                <a:latin typeface="Georgia" panose="02040502050405020303" pitchFamily="18" charset="0"/>
              </a:rPr>
              <a:t> in </a:t>
            </a:r>
            <a:r>
              <a:rPr lang="fr-BE" b="0" dirty="0" err="1" smtClean="0">
                <a:latin typeface="Georgia" panose="02040502050405020303" pitchFamily="18" charset="0"/>
              </a:rPr>
              <a:t>progress</a:t>
            </a:r>
            <a:endParaRPr lang="fr-BE" b="0" dirty="0" smtClean="0">
              <a:latin typeface="Georgia" panose="02040502050405020303" pitchFamily="18" charset="0"/>
            </a:endParaRPr>
          </a:p>
          <a:p>
            <a:pPr marL="857250" lvl="1" indent="-457200">
              <a:buClrTx/>
            </a:pPr>
            <a:r>
              <a:rPr lang="fr-BE" b="0" dirty="0" err="1" smtClean="0">
                <a:latin typeface="Georgia" panose="02040502050405020303" pitchFamily="18" charset="0"/>
              </a:rPr>
              <a:t>Needs</a:t>
            </a:r>
            <a:r>
              <a:rPr lang="fr-BE" b="0" dirty="0" smtClean="0">
                <a:latin typeface="Georgia" panose="02040502050405020303" pitchFamily="18" charset="0"/>
              </a:rPr>
              <a:t> for 2017: </a:t>
            </a:r>
            <a:r>
              <a:rPr lang="fr-BE" b="0" u="sng" dirty="0" smtClean="0">
                <a:latin typeface="Georgia" panose="02040502050405020303" pitchFamily="18" charset="0"/>
              </a:rPr>
              <a:t>IT</a:t>
            </a:r>
            <a:r>
              <a:rPr lang="fr-BE" b="0" dirty="0" smtClean="0">
                <a:latin typeface="Georgia" panose="02040502050405020303" pitchFamily="18" charset="0"/>
              </a:rPr>
              <a:t> =7.2+1.9=9.1 M€, </a:t>
            </a:r>
            <a:r>
              <a:rPr lang="fr-BE" b="0" u="sng" dirty="0" smtClean="0">
                <a:latin typeface="Georgia" panose="02040502050405020303" pitchFamily="18" charset="0"/>
              </a:rPr>
              <a:t>Business</a:t>
            </a:r>
            <a:r>
              <a:rPr lang="fr-BE" b="0" dirty="0" smtClean="0">
                <a:latin typeface="Georgia" panose="02040502050405020303" pitchFamily="18" charset="0"/>
              </a:rPr>
              <a:t>: 3.3 M€</a:t>
            </a:r>
          </a:p>
          <a:p>
            <a:pPr marL="857250" lvl="1" indent="-457200">
              <a:buClrTx/>
            </a:pPr>
            <a:r>
              <a:rPr lang="fr-BE" b="0" dirty="0" err="1" smtClean="0">
                <a:latin typeface="Georgia" panose="02040502050405020303" pitchFamily="18" charset="0"/>
              </a:rPr>
              <a:t>Decision</a:t>
            </a:r>
            <a:r>
              <a:rPr lang="fr-BE" b="0" dirty="0" smtClean="0">
                <a:latin typeface="Georgia" panose="02040502050405020303" pitchFamily="18" charset="0"/>
              </a:rPr>
              <a:t> </a:t>
            </a:r>
            <a:r>
              <a:rPr lang="fr-BE" b="0" dirty="0" err="1" smtClean="0">
                <a:latin typeface="Georgia" panose="02040502050405020303" pitchFamily="18" charset="0"/>
              </a:rPr>
              <a:t>with</a:t>
            </a:r>
            <a:r>
              <a:rPr lang="fr-BE" b="0" dirty="0" smtClean="0">
                <a:latin typeface="Georgia" panose="02040502050405020303" pitchFamily="18" charset="0"/>
              </a:rPr>
              <a:t> Business </a:t>
            </a:r>
            <a:r>
              <a:rPr lang="fr-BE" b="0" dirty="0" err="1" smtClean="0">
                <a:latin typeface="Georgia" panose="02040502050405020303" pitchFamily="18" charset="0"/>
              </a:rPr>
              <a:t>schema</a:t>
            </a:r>
            <a:r>
              <a:rPr lang="fr-BE" b="0" dirty="0" smtClean="0">
                <a:latin typeface="Georgia" panose="02040502050405020303" pitchFamily="18" charset="0"/>
              </a:rPr>
              <a:t> directeur 2017-2018</a:t>
            </a:r>
            <a:endParaRPr lang="en-GB" b="0" dirty="0" smtClean="0">
              <a:latin typeface="Georgia" panose="02040502050405020303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endParaRPr lang="en-GB" noProof="0" dirty="0" smtClean="0">
              <a:latin typeface="Georgia" panose="02040502050405020303" pitchFamily="18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4427984" y="6597352"/>
            <a:ext cx="26139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57158" y="428604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Programme update</a:t>
            </a:r>
            <a:r>
              <a:rPr kumimoji="0" lang="en-GB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alt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4744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noProof="0" dirty="0" err="1" smtClean="0"/>
              <a:t>Opsys</a:t>
            </a:r>
            <a:r>
              <a:rPr lang="en-GB" sz="2400" noProof="0" dirty="0" smtClean="0"/>
              <a:t> meetings calendar Q4 2016</a:t>
            </a:r>
            <a:endParaRPr lang="en-GB" sz="2400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196" y="2204864"/>
            <a:ext cx="8712968" cy="4032448"/>
          </a:xfrm>
          <a:solidFill>
            <a:schemeClr val="bg1"/>
          </a:solidFill>
        </p:spPr>
        <p:txBody>
          <a:bodyPr/>
          <a:lstStyle/>
          <a:p>
            <a:pPr>
              <a:buClrTx/>
              <a:buFont typeface="Wingdings" pitchFamily="2" charset="2"/>
              <a:buChar char="ü"/>
            </a:pPr>
            <a:r>
              <a:rPr lang="en-GB" b="1" dirty="0">
                <a:latin typeface="Georgia" panose="02040502050405020303" pitchFamily="18" charset="0"/>
              </a:rPr>
              <a:t>EU Del workshop: 10-12 </a:t>
            </a:r>
            <a:r>
              <a:rPr lang="en-GB" b="1" dirty="0" smtClean="0">
                <a:latin typeface="Georgia" panose="02040502050405020303" pitchFamily="18" charset="0"/>
              </a:rPr>
              <a:t>October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fr-BE" b="0" dirty="0" smtClean="0">
                <a:latin typeface="Georgia" panose="02040502050405020303" pitchFamily="18" charset="0"/>
              </a:rPr>
              <a:t>Joint meeting </a:t>
            </a:r>
            <a:r>
              <a:rPr lang="fr-BE" b="0" dirty="0" err="1" smtClean="0">
                <a:latin typeface="Georgia" panose="02040502050405020303" pitchFamily="18" charset="0"/>
              </a:rPr>
              <a:t>with</a:t>
            </a:r>
            <a:r>
              <a:rPr lang="fr-BE" b="0" dirty="0" smtClean="0">
                <a:latin typeface="Georgia" panose="02040502050405020303" pitchFamily="18" charset="0"/>
              </a:rPr>
              <a:t> PUC </a:t>
            </a:r>
            <a:r>
              <a:rPr lang="fr-BE" b="0" dirty="0" err="1" smtClean="0">
                <a:latin typeface="Georgia" panose="02040502050405020303" pitchFamily="18" charset="0"/>
              </a:rPr>
              <a:t>members</a:t>
            </a:r>
            <a:r>
              <a:rPr lang="fr-BE" b="0" dirty="0" smtClean="0">
                <a:latin typeface="Georgia" panose="02040502050405020303" pitchFamily="18" charset="0"/>
              </a:rPr>
              <a:t> on Tuesday 11/10 </a:t>
            </a:r>
            <a:r>
              <a:rPr lang="fr-BE" b="0" dirty="0" err="1" smtClean="0">
                <a:latin typeface="Georgia" panose="02040502050405020303" pitchFamily="18" charset="0"/>
              </a:rPr>
              <a:t>at</a:t>
            </a:r>
            <a:r>
              <a:rPr lang="fr-BE" b="0" dirty="0" smtClean="0">
                <a:latin typeface="Georgia" panose="02040502050405020303" pitchFamily="18" charset="0"/>
              </a:rPr>
              <a:t> 16.00</a:t>
            </a:r>
            <a:endParaRPr lang="en-GB" b="0" dirty="0">
              <a:latin typeface="Georgia" panose="02040502050405020303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en-GB" b="1" noProof="0" dirty="0" smtClean="0">
                <a:latin typeface="Georgia" panose="02040502050405020303" pitchFamily="18" charset="0"/>
              </a:rPr>
              <a:t>DEVCO ITSC: 14/10/2016</a:t>
            </a:r>
            <a:r>
              <a:rPr lang="en-GB" noProof="0" dirty="0" smtClean="0">
                <a:latin typeface="Georgia" panose="02040502050405020303" pitchFamily="18" charset="0"/>
              </a:rPr>
              <a:t>; two </a:t>
            </a:r>
            <a:r>
              <a:rPr lang="en-GB" noProof="0" dirty="0" err="1" smtClean="0">
                <a:latin typeface="Georgia" panose="02040502050405020303" pitchFamily="18" charset="0"/>
              </a:rPr>
              <a:t>Opsys</a:t>
            </a:r>
            <a:r>
              <a:rPr lang="en-GB" noProof="0" dirty="0" smtClean="0">
                <a:latin typeface="Georgia" panose="02040502050405020303" pitchFamily="18" charset="0"/>
              </a:rPr>
              <a:t> topics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fr-BE" b="0" dirty="0" err="1" smtClean="0">
                <a:latin typeface="Georgia" panose="02040502050405020303" pitchFamily="18" charset="0"/>
              </a:rPr>
              <a:t>Approval</a:t>
            </a:r>
            <a:r>
              <a:rPr lang="fr-BE" b="0" dirty="0" smtClean="0">
                <a:latin typeface="Georgia" panose="02040502050405020303" pitchFamily="18" charset="0"/>
              </a:rPr>
              <a:t> </a:t>
            </a:r>
            <a:r>
              <a:rPr lang="fr-BE" b="0" dirty="0" err="1" smtClean="0">
                <a:latin typeface="Georgia" panose="02040502050405020303" pitchFamily="18" charset="0"/>
              </a:rPr>
              <a:t>project</a:t>
            </a:r>
            <a:r>
              <a:rPr lang="fr-BE" b="0" dirty="0" smtClean="0">
                <a:latin typeface="Georgia" panose="02040502050405020303" pitchFamily="18" charset="0"/>
              </a:rPr>
              <a:t> charter 2A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fr-BE" b="0" noProof="0" dirty="0" smtClean="0">
                <a:latin typeface="Georgia" panose="02040502050405020303" pitchFamily="18" charset="0"/>
              </a:rPr>
              <a:t>State of </a:t>
            </a:r>
            <a:r>
              <a:rPr lang="fr-BE" b="0" noProof="0" dirty="0" err="1" smtClean="0">
                <a:latin typeface="Georgia" panose="02040502050405020303" pitchFamily="18" charset="0"/>
              </a:rPr>
              <a:t>play</a:t>
            </a:r>
            <a:r>
              <a:rPr lang="fr-BE" b="0" noProof="0" dirty="0" smtClean="0">
                <a:latin typeface="Georgia" panose="02040502050405020303" pitchFamily="18" charset="0"/>
              </a:rPr>
              <a:t> of </a:t>
            </a:r>
            <a:r>
              <a:rPr lang="fr-BE" b="0" noProof="0" dirty="0" err="1" smtClean="0">
                <a:latin typeface="Georgia" panose="02040502050405020303" pitchFamily="18" charset="0"/>
              </a:rPr>
              <a:t>Opsys</a:t>
            </a:r>
            <a:endParaRPr lang="en-GB" b="0" noProof="0" dirty="0" smtClean="0">
              <a:latin typeface="Georgia" panose="02040502050405020303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fr-BE" b="1" dirty="0" smtClean="0">
                <a:latin typeface="Georgia" panose="02040502050405020303" pitchFamily="18" charset="0"/>
              </a:rPr>
              <a:t>1st </a:t>
            </a:r>
            <a:r>
              <a:rPr lang="fr-BE" b="1" dirty="0" err="1" smtClean="0">
                <a:latin typeface="Georgia" panose="02040502050405020303" pitchFamily="18" charset="0"/>
              </a:rPr>
              <a:t>half</a:t>
            </a:r>
            <a:r>
              <a:rPr lang="fr-BE" b="1" dirty="0" smtClean="0">
                <a:latin typeface="Georgia" panose="02040502050405020303" pitchFamily="18" charset="0"/>
              </a:rPr>
              <a:t> of </a:t>
            </a:r>
            <a:r>
              <a:rPr lang="fr-BE" b="1" dirty="0" err="1" smtClean="0">
                <a:latin typeface="Georgia" panose="02040502050405020303" pitchFamily="18" charset="0"/>
              </a:rPr>
              <a:t>November</a:t>
            </a:r>
            <a:r>
              <a:rPr lang="fr-BE" b="1" dirty="0" smtClean="0">
                <a:latin typeface="Georgia" panose="02040502050405020303" pitchFamily="18" charset="0"/>
              </a:rPr>
              <a:t> (</a:t>
            </a:r>
            <a:r>
              <a:rPr lang="fr-BE" b="1" dirty="0" err="1" smtClean="0">
                <a:latin typeface="Georgia" panose="02040502050405020303" pitchFamily="18" charset="0"/>
              </a:rPr>
              <a:t>tbc</a:t>
            </a:r>
            <a:r>
              <a:rPr lang="fr-BE" b="1" dirty="0" smtClean="0">
                <a:latin typeface="Georgia" panose="02040502050405020303" pitchFamily="18" charset="0"/>
              </a:rPr>
              <a:t>): PUC 5 </a:t>
            </a:r>
            <a:r>
              <a:rPr lang="fr-BE" dirty="0" smtClean="0">
                <a:latin typeface="Georgia" panose="02040502050405020303" pitchFamily="18" charset="0"/>
              </a:rPr>
              <a:t>(business </a:t>
            </a:r>
            <a:r>
              <a:rPr lang="fr-BE" dirty="0" err="1" smtClean="0">
                <a:latin typeface="Georgia" panose="02040502050405020303" pitchFamily="18" charset="0"/>
              </a:rPr>
              <a:t>requirements</a:t>
            </a:r>
            <a:r>
              <a:rPr lang="fr-BE" dirty="0" smtClean="0">
                <a:latin typeface="Georgia" panose="02040502050405020303" pitchFamily="18" charset="0"/>
              </a:rPr>
              <a:t> </a:t>
            </a:r>
            <a:r>
              <a:rPr lang="fr-BE" dirty="0" err="1" smtClean="0">
                <a:latin typeface="Georgia" panose="02040502050405020303" pitchFamily="18" charset="0"/>
              </a:rPr>
              <a:t>project</a:t>
            </a:r>
            <a:r>
              <a:rPr lang="fr-BE" dirty="0" smtClean="0">
                <a:latin typeface="Georgia" panose="02040502050405020303" pitchFamily="18" charset="0"/>
              </a:rPr>
              <a:t> 2B, </a:t>
            </a:r>
            <a:r>
              <a:rPr lang="fr-BE" dirty="0" err="1" smtClean="0">
                <a:latin typeface="Georgia" panose="02040502050405020303" pitchFamily="18" charset="0"/>
              </a:rPr>
              <a:t>poss</a:t>
            </a:r>
            <a:r>
              <a:rPr lang="fr-BE" dirty="0" smtClean="0">
                <a:latin typeface="Georgia" panose="02040502050405020303" pitchFamily="18" charset="0"/>
              </a:rPr>
              <a:t> </a:t>
            </a:r>
            <a:r>
              <a:rPr lang="fr-BE" dirty="0" err="1" smtClean="0">
                <a:latin typeface="Georgia" panose="02040502050405020303" pitchFamily="18" charset="0"/>
              </a:rPr>
              <a:t>Opsys</a:t>
            </a:r>
            <a:r>
              <a:rPr lang="fr-BE" dirty="0" smtClean="0">
                <a:latin typeface="Georgia" panose="02040502050405020303" pitchFamily="18" charset="0"/>
              </a:rPr>
              <a:t> </a:t>
            </a:r>
            <a:r>
              <a:rPr lang="fr-BE" dirty="0" err="1" smtClean="0">
                <a:latin typeface="Georgia" panose="02040502050405020303" pitchFamily="18" charset="0"/>
              </a:rPr>
              <a:t>governance</a:t>
            </a:r>
            <a:r>
              <a:rPr lang="fr-BE" dirty="0" smtClean="0">
                <a:latin typeface="Georgia" panose="02040502050405020303" pitchFamily="18" charset="0"/>
              </a:rPr>
              <a:t>)</a:t>
            </a:r>
            <a:endParaRPr lang="fr-BE" noProof="0" dirty="0" smtClean="0">
              <a:latin typeface="Georgia" panose="02040502050405020303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r>
              <a:rPr lang="fr-BE" b="1" noProof="0" dirty="0" err="1" smtClean="0">
                <a:latin typeface="Georgia" panose="02040502050405020303" pitchFamily="18" charset="0"/>
              </a:rPr>
              <a:t>November</a:t>
            </a:r>
            <a:r>
              <a:rPr lang="fr-BE" b="1" noProof="0" dirty="0" smtClean="0">
                <a:latin typeface="Georgia" panose="02040502050405020303" pitchFamily="18" charset="0"/>
              </a:rPr>
              <a:t>: DEVCO IT SC </a:t>
            </a:r>
            <a:r>
              <a:rPr lang="fr-BE" noProof="0" dirty="0" smtClean="0">
                <a:latin typeface="Georgia" panose="02040502050405020303" pitchFamily="18" charset="0"/>
              </a:rPr>
              <a:t>(budget for 2017-18)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fr-BE" b="1" dirty="0" err="1" smtClean="0">
                <a:latin typeface="Georgia" panose="02040502050405020303" pitchFamily="18" charset="0"/>
              </a:rPr>
              <a:t>November</a:t>
            </a:r>
            <a:r>
              <a:rPr lang="fr-BE" b="1" dirty="0" smtClean="0">
                <a:latin typeface="Georgia" panose="02040502050405020303" pitchFamily="18" charset="0"/>
              </a:rPr>
              <a:t>: IT BOARD </a:t>
            </a:r>
            <a:r>
              <a:rPr lang="fr-BE" dirty="0" smtClean="0">
                <a:latin typeface="Georgia" panose="02040502050405020303" pitchFamily="18" charset="0"/>
              </a:rPr>
              <a:t>(</a:t>
            </a:r>
            <a:r>
              <a:rPr lang="fr-BE" dirty="0" err="1" smtClean="0">
                <a:latin typeface="Georgia" panose="02040502050405020303" pitchFamily="18" charset="0"/>
              </a:rPr>
              <a:t>way</a:t>
            </a:r>
            <a:r>
              <a:rPr lang="fr-BE" dirty="0" smtClean="0">
                <a:latin typeface="Georgia" panose="02040502050405020303" pitchFamily="18" charset="0"/>
              </a:rPr>
              <a:t> to </a:t>
            </a:r>
            <a:r>
              <a:rPr lang="fr-BE" dirty="0" err="1" smtClean="0">
                <a:latin typeface="Georgia" panose="02040502050405020303" pitchFamily="18" charset="0"/>
              </a:rPr>
              <a:t>implement</a:t>
            </a:r>
            <a:r>
              <a:rPr lang="fr-BE" dirty="0" smtClean="0">
                <a:latin typeface="Georgia" panose="02040502050405020303" pitchFamily="18" charset="0"/>
              </a:rPr>
              <a:t> </a:t>
            </a:r>
            <a:r>
              <a:rPr lang="fr-BE" dirty="0" err="1" smtClean="0">
                <a:latin typeface="Georgia" panose="02040502050405020303" pitchFamily="18" charset="0"/>
              </a:rPr>
              <a:t>project</a:t>
            </a:r>
            <a:r>
              <a:rPr lang="fr-BE" dirty="0" smtClean="0">
                <a:latin typeface="Georgia" panose="02040502050405020303" pitchFamily="18" charset="0"/>
              </a:rPr>
              <a:t> 2B)</a:t>
            </a:r>
            <a:endParaRPr lang="en-GB" noProof="0" dirty="0" smtClean="0">
              <a:latin typeface="Georgia" panose="02040502050405020303" pitchFamily="18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4427984" y="6597352"/>
            <a:ext cx="26139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57158" y="428604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Programme update</a:t>
            </a:r>
            <a:r>
              <a:rPr kumimoji="0" lang="en-GB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alt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296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229600" cy="936625"/>
          </a:xfrm>
        </p:spPr>
        <p:txBody>
          <a:bodyPr/>
          <a:lstStyle/>
          <a:p>
            <a:pPr marL="0"/>
            <a:r>
              <a:rPr lang="en-GB" sz="2400" noProof="0" dirty="0" smtClean="0"/>
              <a:t>Project 2B – Contract Management</a:t>
            </a:r>
            <a:br>
              <a:rPr lang="en-GB" sz="2400" noProof="0" dirty="0" smtClean="0"/>
            </a:br>
            <a:r>
              <a:rPr lang="en-GB" sz="2400" b="0" i="1" dirty="0" smtClean="0"/>
              <a:t>Technical Choices</a:t>
            </a:r>
            <a:endParaRPr lang="en-GB" sz="2400" b="0" i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0884" y="2442989"/>
            <a:ext cx="8856984" cy="2498179"/>
          </a:xfrm>
          <a:solidFill>
            <a:schemeClr val="bg1"/>
          </a:solidFill>
        </p:spPr>
        <p:txBody>
          <a:bodyPr/>
          <a:lstStyle/>
          <a:p>
            <a:pPr>
              <a:buClrTx/>
              <a:buFont typeface="Wingdings" pitchFamily="2" charset="2"/>
              <a:buChar char="ü"/>
            </a:pPr>
            <a:r>
              <a:rPr lang="fr-BE" dirty="0" err="1" smtClean="0">
                <a:latin typeface="Georgia" panose="02040502050405020303" pitchFamily="18" charset="0"/>
              </a:rPr>
              <a:t>Reuse</a:t>
            </a:r>
            <a:r>
              <a:rPr lang="fr-BE" dirty="0" smtClean="0">
                <a:latin typeface="Georgia" panose="02040502050405020303" pitchFamily="18" charset="0"/>
              </a:rPr>
              <a:t> of SYGMA, </a:t>
            </a:r>
            <a:r>
              <a:rPr lang="fr-BE" dirty="0" err="1" smtClean="0">
                <a:latin typeface="Georgia" panose="02040502050405020303" pitchFamily="18" charset="0"/>
              </a:rPr>
              <a:t>Compass</a:t>
            </a:r>
            <a:r>
              <a:rPr lang="fr-BE" dirty="0" smtClean="0">
                <a:latin typeface="Georgia" panose="02040502050405020303" pitchFamily="18" charset="0"/>
              </a:rPr>
              <a:t>, </a:t>
            </a:r>
            <a:r>
              <a:rPr lang="fr-BE" dirty="0" err="1" smtClean="0">
                <a:latin typeface="Georgia" panose="02040502050405020303" pitchFamily="18" charset="0"/>
              </a:rPr>
              <a:t>JaGate</a:t>
            </a:r>
            <a:r>
              <a:rPr lang="en-GB" dirty="0" smtClean="0">
                <a:latin typeface="Georgia" panose="02040502050405020303" pitchFamily="18" charset="0"/>
              </a:rPr>
              <a:t>, Prospect,…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fr-BE" dirty="0" err="1" smtClean="0">
                <a:latin typeface="Georgia" panose="02040502050405020303" pitchFamily="18" charset="0"/>
              </a:rPr>
              <a:t>Development</a:t>
            </a:r>
            <a:r>
              <a:rPr lang="fr-BE" dirty="0" smtClean="0">
                <a:latin typeface="Georgia" panose="02040502050405020303" pitchFamily="18" charset="0"/>
              </a:rPr>
              <a:t> of </a:t>
            </a:r>
            <a:r>
              <a:rPr lang="fr-BE" dirty="0" err="1" smtClean="0">
                <a:latin typeface="Georgia" panose="02040502050405020303" pitchFamily="18" charset="0"/>
              </a:rPr>
              <a:t>specific</a:t>
            </a:r>
            <a:r>
              <a:rPr lang="fr-BE" dirty="0" smtClean="0">
                <a:latin typeface="Georgia" panose="02040502050405020303" pitchFamily="18" charset="0"/>
              </a:rPr>
              <a:t> modules (</a:t>
            </a:r>
            <a:r>
              <a:rPr lang="fr-BE" dirty="0" err="1" smtClean="0">
                <a:latin typeface="Georgia" panose="02040502050405020303" pitchFamily="18" charset="0"/>
              </a:rPr>
              <a:t>Sector</a:t>
            </a:r>
            <a:r>
              <a:rPr lang="fr-BE" dirty="0" smtClean="0">
                <a:latin typeface="Georgia" panose="02040502050405020303" pitchFamily="18" charset="0"/>
              </a:rPr>
              <a:t> </a:t>
            </a:r>
            <a:r>
              <a:rPr lang="fr-BE" dirty="0" err="1" smtClean="0">
                <a:latin typeface="Georgia" panose="02040502050405020303" pitchFamily="18" charset="0"/>
              </a:rPr>
              <a:t>tagging</a:t>
            </a:r>
            <a:r>
              <a:rPr lang="fr-BE" dirty="0" smtClean="0">
                <a:latin typeface="Georgia" panose="02040502050405020303" pitchFamily="18" charset="0"/>
              </a:rPr>
              <a:t>, </a:t>
            </a:r>
            <a:r>
              <a:rPr lang="fr-BE" dirty="0" err="1" smtClean="0">
                <a:latin typeface="Georgia" panose="02040502050405020303" pitchFamily="18" charset="0"/>
              </a:rPr>
              <a:t>Deviations</a:t>
            </a:r>
            <a:r>
              <a:rPr lang="fr-BE" dirty="0" smtClean="0">
                <a:latin typeface="Georgia" panose="02040502050405020303" pitchFamily="18" charset="0"/>
              </a:rPr>
              <a:t> &amp; Prior </a:t>
            </a:r>
            <a:r>
              <a:rPr lang="fr-BE" dirty="0" err="1" smtClean="0">
                <a:latin typeface="Georgia" panose="02040502050405020303" pitchFamily="18" charset="0"/>
              </a:rPr>
              <a:t>Approval</a:t>
            </a:r>
            <a:r>
              <a:rPr lang="fr-BE" dirty="0" smtClean="0">
                <a:latin typeface="Georgia" panose="02040502050405020303" pitchFamily="18" charset="0"/>
              </a:rPr>
              <a:t>,…)</a:t>
            </a:r>
          </a:p>
          <a:p>
            <a:pPr>
              <a:buClrTx/>
              <a:buFont typeface="Wingdings" pitchFamily="2" charset="2"/>
              <a:buChar char="ü"/>
            </a:pPr>
            <a:r>
              <a:rPr lang="fr-BE" dirty="0" err="1" smtClean="0">
                <a:latin typeface="Georgia" panose="02040502050405020303" pitchFamily="18" charset="0"/>
              </a:rPr>
              <a:t>Decision</a:t>
            </a:r>
            <a:r>
              <a:rPr lang="fr-BE" dirty="0" smtClean="0">
                <a:latin typeface="Georgia" panose="02040502050405020303" pitchFamily="18" charset="0"/>
              </a:rPr>
              <a:t> to </a:t>
            </a:r>
            <a:r>
              <a:rPr lang="fr-BE" dirty="0" err="1" smtClean="0">
                <a:latin typeface="Georgia" panose="02040502050405020303" pitchFamily="18" charset="0"/>
              </a:rPr>
              <a:t>postpone</a:t>
            </a:r>
            <a:r>
              <a:rPr lang="fr-BE" dirty="0" smtClean="0">
                <a:latin typeface="Georgia" panose="02040502050405020303" pitchFamily="18" charset="0"/>
              </a:rPr>
              <a:t> </a:t>
            </a:r>
            <a:r>
              <a:rPr lang="fr-BE" dirty="0" err="1" smtClean="0">
                <a:latin typeface="Georgia" panose="02040502050405020303" pitchFamily="18" charset="0"/>
              </a:rPr>
              <a:t>implementation</a:t>
            </a:r>
            <a:r>
              <a:rPr lang="fr-BE" dirty="0" smtClean="0">
                <a:latin typeface="Georgia" panose="02040502050405020303" pitchFamily="18" charset="0"/>
              </a:rPr>
              <a:t> of </a:t>
            </a:r>
            <a:r>
              <a:rPr lang="fr-BE" dirty="0" err="1" smtClean="0">
                <a:latin typeface="Georgia" panose="02040502050405020303" pitchFamily="18" charset="0"/>
              </a:rPr>
              <a:t>Award</a:t>
            </a:r>
            <a:r>
              <a:rPr lang="fr-BE" dirty="0" smtClean="0">
                <a:latin typeface="Georgia" panose="02040502050405020303" pitchFamily="18" charset="0"/>
              </a:rPr>
              <a:t> phase for </a:t>
            </a:r>
            <a:r>
              <a:rPr lang="fr-BE" dirty="0" err="1" smtClean="0">
                <a:latin typeface="Georgia" panose="02040502050405020303" pitchFamily="18" charset="0"/>
              </a:rPr>
              <a:t>Procurement</a:t>
            </a:r>
            <a:endParaRPr lang="fr-BE" dirty="0" smtClean="0">
              <a:latin typeface="Georgia" panose="02040502050405020303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endParaRPr lang="fr-BE" dirty="0" smtClean="0">
              <a:latin typeface="Georgia" panose="02040502050405020303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endParaRPr lang="fr-BE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4427984" y="6597352"/>
            <a:ext cx="26139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chemeClr val="bg1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fr-FR" sz="1400" i="0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57158" y="428604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marR="0" lvl="0" indent="-358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GB" altLang="fr-FR" sz="3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GB" altLang="en-US" sz="3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404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412776"/>
            <a:ext cx="8229600" cy="623934"/>
          </a:xfrm>
        </p:spPr>
        <p:txBody>
          <a:bodyPr/>
          <a:lstStyle/>
          <a:p>
            <a:pPr marL="0"/>
            <a:r>
              <a:rPr lang="en-GB" sz="2400" noProof="0" dirty="0" smtClean="0"/>
              <a:t>Project 2B – Contract Management</a:t>
            </a:r>
            <a:br>
              <a:rPr lang="en-GB" sz="2400" noProof="0" dirty="0" smtClean="0"/>
            </a:br>
            <a:endParaRPr lang="en-GB" sz="2400" b="0" i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856984" cy="4392488"/>
          </a:xfrm>
          <a:solidFill>
            <a:schemeClr val="bg1"/>
          </a:solidFill>
        </p:spPr>
        <p:txBody>
          <a:bodyPr/>
          <a:lstStyle/>
          <a:p>
            <a:pPr>
              <a:buClrTx/>
              <a:buFont typeface="Wingdings" pitchFamily="2" charset="2"/>
              <a:buChar char="ü"/>
            </a:pPr>
            <a:r>
              <a:rPr lang="fr-BE" dirty="0" err="1" smtClean="0">
                <a:latin typeface="Georgia" panose="02040502050405020303" pitchFamily="18" charset="0"/>
              </a:rPr>
              <a:t>Work</a:t>
            </a:r>
            <a:r>
              <a:rPr lang="fr-BE" dirty="0" smtClean="0">
                <a:latin typeface="Georgia" panose="02040502050405020303" pitchFamily="18" charset="0"/>
              </a:rPr>
              <a:t> in Progress: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fr-BE" dirty="0" err="1" smtClean="0">
                <a:latin typeface="Georgia" panose="02040502050405020303" pitchFamily="18" charset="0"/>
              </a:rPr>
              <a:t>Detailed</a:t>
            </a:r>
            <a:r>
              <a:rPr lang="fr-BE" dirty="0" smtClean="0">
                <a:latin typeface="Georgia" panose="02040502050405020303" pitchFamily="18" charset="0"/>
              </a:rPr>
              <a:t> Planning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fr-BE" dirty="0" err="1" smtClean="0">
                <a:latin typeface="Georgia" panose="02040502050405020303" pitchFamily="18" charset="0"/>
              </a:rPr>
              <a:t>Partnership</a:t>
            </a:r>
            <a:r>
              <a:rPr lang="fr-BE" dirty="0" smtClean="0">
                <a:latin typeface="Georgia" panose="02040502050405020303" pitchFamily="18" charset="0"/>
              </a:rPr>
              <a:t> Agreement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fr-BE" dirty="0" smtClean="0">
                <a:latin typeface="Georgia" panose="02040502050405020303" pitchFamily="18" charset="0"/>
              </a:rPr>
              <a:t>Business case &amp; Project Charter </a:t>
            </a:r>
          </a:p>
          <a:p>
            <a:pPr lvl="1">
              <a:buClrTx/>
              <a:buFont typeface="Wingdings" pitchFamily="2" charset="2"/>
              <a:buChar char="ü"/>
            </a:pPr>
            <a:r>
              <a:rPr lang="fr-BE" dirty="0">
                <a:latin typeface="Georgia" panose="02040502050405020303" pitchFamily="18" charset="0"/>
              </a:rPr>
              <a:t>Migration </a:t>
            </a:r>
            <a:r>
              <a:rPr lang="fr-BE" dirty="0" err="1" smtClean="0">
                <a:latin typeface="Georgia" panose="02040502050405020303" pitchFamily="18" charset="0"/>
              </a:rPr>
              <a:t>strategy</a:t>
            </a:r>
            <a:endParaRPr lang="fr-BE" dirty="0" smtClean="0">
              <a:latin typeface="Georgia" panose="02040502050405020303" pitchFamily="18" charset="0"/>
            </a:endParaRPr>
          </a:p>
          <a:p>
            <a:pPr lvl="1">
              <a:buClrTx/>
              <a:buFont typeface="Wingdings" pitchFamily="2" charset="2"/>
              <a:buChar char="ü"/>
            </a:pPr>
            <a:r>
              <a:rPr lang="fr-BE" dirty="0" smtClean="0">
                <a:latin typeface="Georgia" panose="02040502050405020303" pitchFamily="18" charset="0"/>
              </a:rPr>
              <a:t>User Group set up</a:t>
            </a:r>
            <a:endParaRPr lang="fr-BE" dirty="0">
              <a:latin typeface="Georgia" panose="02040502050405020303" pitchFamily="18" charset="0"/>
            </a:endParaRPr>
          </a:p>
          <a:p>
            <a:pPr lvl="1">
              <a:buClrTx/>
              <a:buFont typeface="Wingdings" pitchFamily="2" charset="2"/>
              <a:buChar char="ü"/>
            </a:pPr>
            <a:r>
              <a:rPr lang="fr-BE" dirty="0" smtClean="0">
                <a:latin typeface="Georgia" panose="02040502050405020303" pitchFamily="18" charset="0"/>
              </a:rPr>
              <a:t>New business </a:t>
            </a:r>
            <a:r>
              <a:rPr lang="fr-BE" dirty="0" err="1" smtClean="0">
                <a:latin typeface="Georgia" panose="02040502050405020303" pitchFamily="18" charset="0"/>
              </a:rPr>
              <a:t>processes</a:t>
            </a:r>
            <a:r>
              <a:rPr lang="fr-BE" dirty="0" smtClean="0">
                <a:latin typeface="Georgia" panose="02040502050405020303" pitchFamily="18" charset="0"/>
              </a:rPr>
              <a:t> </a:t>
            </a:r>
            <a:r>
              <a:rPr lang="fr-BE" dirty="0" err="1" smtClean="0">
                <a:latin typeface="Georgia" panose="02040502050405020303" pitchFamily="18" charset="0"/>
              </a:rPr>
              <a:t>definition</a:t>
            </a:r>
            <a:endParaRPr lang="fr-BE" dirty="0" smtClean="0">
              <a:latin typeface="Georgia" panose="02040502050405020303" pitchFamily="18" charset="0"/>
            </a:endParaRPr>
          </a:p>
          <a:p>
            <a:pPr lvl="1">
              <a:buClrTx/>
              <a:buFont typeface="Wingdings" pitchFamily="2" charset="2"/>
              <a:buChar char="ü"/>
            </a:pPr>
            <a:r>
              <a:rPr lang="fr-BE" dirty="0" smtClean="0">
                <a:latin typeface="Georgia" panose="02040502050405020303" pitchFamily="18" charset="0"/>
              </a:rPr>
              <a:t>Pilot </a:t>
            </a:r>
            <a:r>
              <a:rPr lang="fr-BE" dirty="0" err="1" smtClean="0">
                <a:latin typeface="Georgia" panose="02040502050405020303" pitchFamily="18" charset="0"/>
              </a:rPr>
              <a:t>exercise</a:t>
            </a:r>
            <a:r>
              <a:rPr lang="fr-BE" dirty="0" smtClean="0">
                <a:latin typeface="Georgia" panose="02040502050405020303" pitchFamily="18" charset="0"/>
              </a:rPr>
              <a:t> </a:t>
            </a:r>
            <a:r>
              <a:rPr lang="fr-BE" dirty="0" err="1" smtClean="0">
                <a:latin typeface="Georgia" panose="02040502050405020303" pitchFamily="18" charset="0"/>
              </a:rPr>
              <a:t>definition</a:t>
            </a:r>
            <a:endParaRPr lang="fr-BE" dirty="0" smtClean="0">
              <a:latin typeface="Georgia" panose="02040502050405020303" pitchFamily="18" charset="0"/>
            </a:endParaRPr>
          </a:p>
          <a:p>
            <a:pPr>
              <a:buClrTx/>
              <a:buFont typeface="Wingdings" pitchFamily="2" charset="2"/>
              <a:buChar char="ü"/>
            </a:pPr>
            <a:endParaRPr lang="fr-BE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4427984" y="6597352"/>
            <a:ext cx="26139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rgbClr val="FFFFFF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fr-FR" sz="1400" i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57158" y="428604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indent="-358775" eaLnBrk="0" hangingPunct="0">
              <a:defRPr/>
            </a:pPr>
            <a:r>
              <a:rPr lang="en-GB" altLang="fr-FR" sz="3000" b="1" kern="0" dirty="0" smtClean="0">
                <a:solidFill>
                  <a:srgbClr val="FFFFFF"/>
                </a:solidFill>
                <a:latin typeface="Verdana"/>
              </a:rPr>
              <a:t/>
            </a:r>
            <a:br>
              <a:rPr lang="en-GB" altLang="fr-FR" sz="3000" b="1" kern="0" dirty="0" smtClean="0">
                <a:solidFill>
                  <a:srgbClr val="FFFFFF"/>
                </a:solidFill>
                <a:latin typeface="Verdana"/>
              </a:rPr>
            </a:br>
            <a:endParaRPr lang="en-GB" altLang="en-US" sz="3000" b="1" kern="0" dirty="0" smtClean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066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229600" cy="623934"/>
          </a:xfrm>
        </p:spPr>
        <p:txBody>
          <a:bodyPr/>
          <a:lstStyle/>
          <a:p>
            <a:pPr marL="0"/>
            <a:r>
              <a:rPr lang="en-GB" sz="2400" noProof="0" dirty="0" smtClean="0"/>
              <a:t>Project 2B – Contract Management</a:t>
            </a:r>
            <a:br>
              <a:rPr lang="en-GB" sz="2400" noProof="0" dirty="0" smtClean="0"/>
            </a:br>
            <a:endParaRPr lang="en-GB" sz="2400" b="0" i="1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2060848"/>
            <a:ext cx="8856984" cy="4392488"/>
          </a:xfrm>
          <a:solidFill>
            <a:schemeClr val="bg1"/>
          </a:solidFill>
        </p:spPr>
        <p:txBody>
          <a:bodyPr/>
          <a:lstStyle/>
          <a:p>
            <a:pPr marL="342900" lvl="1" indent="-342900">
              <a:buClrTx/>
              <a:buFont typeface="Wingdings" pitchFamily="2" charset="2"/>
              <a:buChar char="ü"/>
            </a:pPr>
            <a:r>
              <a:rPr lang="fr-BE" sz="2400" b="0" i="1" dirty="0" smtClean="0">
                <a:latin typeface="Georgia" panose="02040502050405020303" pitchFamily="18" charset="0"/>
                <a:ea typeface="+mn-ea"/>
                <a:cs typeface="+mn-cs"/>
              </a:rPr>
              <a:t>New Business </a:t>
            </a:r>
            <a:r>
              <a:rPr lang="fr-BE" sz="2400" b="0" i="1" dirty="0" err="1" smtClean="0">
                <a:latin typeface="Georgia" panose="02040502050405020303" pitchFamily="18" charset="0"/>
                <a:ea typeface="+mn-ea"/>
                <a:cs typeface="+mn-cs"/>
              </a:rPr>
              <a:t>processes</a:t>
            </a:r>
            <a:r>
              <a:rPr lang="fr-BE" sz="2400" b="0" i="1" dirty="0" smtClean="0"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fr-BE" sz="2400" b="0" i="1" dirty="0" err="1" smtClean="0">
                <a:latin typeface="Georgia" panose="02040502050405020303" pitchFamily="18" charset="0"/>
                <a:ea typeface="+mn-ea"/>
                <a:cs typeface="+mn-cs"/>
              </a:rPr>
              <a:t>definition</a:t>
            </a:r>
            <a:endParaRPr lang="fr-BE" sz="2400" b="0" i="1" dirty="0" smtClean="0">
              <a:latin typeface="Georgia" panose="02040502050405020303" pitchFamily="18" charset="0"/>
              <a:ea typeface="+mn-ea"/>
              <a:cs typeface="+mn-cs"/>
            </a:endParaRPr>
          </a:p>
          <a:p>
            <a:pPr marL="742950" lvl="2" indent="-342900">
              <a:buFont typeface="Wingdings" pitchFamily="2" charset="2"/>
              <a:buChar char="ü"/>
            </a:pPr>
            <a:r>
              <a:rPr lang="fr-BE" sz="1800" b="0" i="1" dirty="0" smtClean="0">
                <a:latin typeface="Georgia" panose="02040502050405020303" pitchFamily="18" charset="0"/>
                <a:ea typeface="+mn-ea"/>
                <a:cs typeface="+mn-cs"/>
              </a:rPr>
              <a:t>Validation </a:t>
            </a:r>
            <a:r>
              <a:rPr lang="fr-BE" sz="1800" b="0" i="1" dirty="0" err="1" smtClean="0">
                <a:latin typeface="Georgia" panose="02040502050405020303" pitchFamily="18" charset="0"/>
                <a:ea typeface="+mn-ea"/>
                <a:cs typeface="+mn-cs"/>
              </a:rPr>
              <a:t>workflows</a:t>
            </a:r>
            <a:r>
              <a:rPr lang="fr-BE" sz="1800" b="0" i="1" dirty="0" smtClean="0">
                <a:latin typeface="Georgia" panose="02040502050405020303" pitchFamily="18" charset="0"/>
                <a:ea typeface="+mn-ea"/>
                <a:cs typeface="+mn-cs"/>
              </a:rPr>
              <a:t> for </a:t>
            </a:r>
            <a:r>
              <a:rPr lang="fr-BE" sz="1800" b="0" i="1" dirty="0" err="1" smtClean="0">
                <a:latin typeface="Georgia" panose="02040502050405020303" pitchFamily="18" charset="0"/>
                <a:ea typeface="+mn-ea"/>
                <a:cs typeface="+mn-cs"/>
              </a:rPr>
              <a:t>contracts</a:t>
            </a:r>
            <a:endParaRPr lang="fr-BE" sz="1800" i="1" dirty="0">
              <a:latin typeface="Georgia" panose="02040502050405020303" pitchFamily="18" charset="0"/>
              <a:ea typeface="+mn-ea"/>
              <a:cs typeface="+mn-cs"/>
            </a:endParaRPr>
          </a:p>
          <a:p>
            <a:pPr marL="742950" lvl="2" indent="-342900">
              <a:buFont typeface="Wingdings" pitchFamily="2" charset="2"/>
              <a:buChar char="ü"/>
            </a:pPr>
            <a:r>
              <a:rPr lang="fr-BE" sz="1800" i="1" dirty="0" err="1" smtClean="0">
                <a:latin typeface="Georgia" panose="02040502050405020303" pitchFamily="18" charset="0"/>
                <a:ea typeface="+mn-ea"/>
                <a:cs typeface="+mn-cs"/>
              </a:rPr>
              <a:t>Contract</a:t>
            </a:r>
            <a:r>
              <a:rPr lang="fr-BE" sz="1800" i="1" dirty="0" smtClean="0"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fr-BE" sz="1800" i="1" dirty="0" err="1" smtClean="0">
                <a:latin typeface="Georgia" panose="02040502050405020303" pitchFamily="18" charset="0"/>
                <a:ea typeface="+mn-ea"/>
                <a:cs typeface="+mn-cs"/>
              </a:rPr>
              <a:t>templates</a:t>
            </a:r>
            <a:endParaRPr lang="fr-BE" sz="1800" i="1" dirty="0" smtClean="0">
              <a:latin typeface="Georgia" panose="02040502050405020303" pitchFamily="18" charset="0"/>
              <a:ea typeface="+mn-ea"/>
              <a:cs typeface="+mn-cs"/>
            </a:endParaRPr>
          </a:p>
          <a:p>
            <a:pPr marL="742950" lvl="2" indent="-342900">
              <a:buFont typeface="Wingdings" pitchFamily="2" charset="2"/>
              <a:buChar char="ü"/>
            </a:pPr>
            <a:r>
              <a:rPr lang="fr-BE" sz="1800" b="0" i="1" dirty="0" smtClean="0">
                <a:latin typeface="Georgia" panose="02040502050405020303" pitchFamily="18" charset="0"/>
                <a:ea typeface="+mn-ea"/>
                <a:cs typeface="+mn-cs"/>
              </a:rPr>
              <a:t>Budget Support</a:t>
            </a:r>
          </a:p>
          <a:p>
            <a:pPr marL="400050" lvl="2" indent="0"/>
            <a:endParaRPr lang="fr-BE" sz="1800" b="0" i="1" dirty="0" smtClean="0">
              <a:latin typeface="Georgia" panose="02040502050405020303" pitchFamily="18" charset="0"/>
              <a:ea typeface="+mn-ea"/>
              <a:cs typeface="+mn-cs"/>
            </a:endParaRPr>
          </a:p>
          <a:p>
            <a:pPr marL="742950" lvl="2" indent="-342900">
              <a:buFont typeface="Wingdings" pitchFamily="2" charset="2"/>
              <a:buChar char="ü"/>
            </a:pPr>
            <a:r>
              <a:rPr lang="fr-BE" sz="1800" b="0" i="1" dirty="0" smtClean="0">
                <a:latin typeface="Georgia" panose="02040502050405020303" pitchFamily="18" charset="0"/>
                <a:ea typeface="+mn-ea"/>
                <a:cs typeface="+mn-cs"/>
              </a:rPr>
              <a:t>Workshops to </a:t>
            </a:r>
            <a:r>
              <a:rPr lang="fr-BE" sz="1800" b="0" i="1" dirty="0" err="1" smtClean="0"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lang="fr-BE" sz="1800" b="0" i="1" dirty="0" smtClean="0">
                <a:latin typeface="Georgia" panose="02040502050405020303" pitchFamily="18" charset="0"/>
                <a:ea typeface="+mn-ea"/>
                <a:cs typeface="+mn-cs"/>
              </a:rPr>
              <a:t> </a:t>
            </a:r>
            <a:r>
              <a:rPr lang="fr-BE" sz="1800" b="0" i="1" dirty="0" err="1" smtClean="0">
                <a:latin typeface="Georgia" panose="02040502050405020303" pitchFamily="18" charset="0"/>
                <a:ea typeface="+mn-ea"/>
                <a:cs typeface="+mn-cs"/>
              </a:rPr>
              <a:t>organised</a:t>
            </a:r>
            <a:r>
              <a:rPr lang="fr-BE" sz="1800" b="0" i="1" dirty="0" smtClean="0">
                <a:latin typeface="Georgia" panose="02040502050405020303" pitchFamily="18" charset="0"/>
                <a:ea typeface="+mn-ea"/>
                <a:cs typeface="+mn-cs"/>
              </a:rPr>
              <a:t> – </a:t>
            </a:r>
            <a:r>
              <a:rPr lang="fr-BE" sz="1800" b="0" i="1" dirty="0" err="1" smtClean="0">
                <a:latin typeface="Georgia" panose="02040502050405020303" pitchFamily="18" charset="0"/>
                <a:ea typeface="+mn-ea"/>
                <a:cs typeface="+mn-cs"/>
              </a:rPr>
              <a:t>dedicated</a:t>
            </a:r>
            <a:r>
              <a:rPr lang="fr-BE" sz="1800" b="0" i="1" dirty="0" smtClean="0">
                <a:latin typeface="Georgia" panose="02040502050405020303" pitchFamily="18" charset="0"/>
                <a:ea typeface="+mn-ea"/>
                <a:cs typeface="+mn-cs"/>
              </a:rPr>
              <a:t> expert group to </a:t>
            </a:r>
            <a:r>
              <a:rPr lang="fr-BE" sz="1800" b="0" i="1" dirty="0" err="1" smtClean="0">
                <a:latin typeface="Georgia" panose="02040502050405020303" pitchFamily="18" charset="0"/>
                <a:ea typeface="+mn-ea"/>
                <a:cs typeface="+mn-cs"/>
              </a:rPr>
              <a:t>be</a:t>
            </a:r>
            <a:r>
              <a:rPr lang="fr-BE" sz="1800" b="0" i="1" dirty="0" smtClean="0">
                <a:latin typeface="Georgia" panose="02040502050405020303" pitchFamily="18" charset="0"/>
                <a:ea typeface="+mn-ea"/>
                <a:cs typeface="+mn-cs"/>
              </a:rPr>
              <a:t> set up</a:t>
            </a:r>
          </a:p>
          <a:p>
            <a:pPr marL="742950" lvl="2" indent="-342900">
              <a:buFont typeface="Wingdings" pitchFamily="2" charset="2"/>
              <a:buChar char="ü"/>
            </a:pPr>
            <a:endParaRPr lang="fr-BE" sz="1800" b="0" i="1" dirty="0">
              <a:latin typeface="Georgia" panose="02040502050405020303" pitchFamily="18" charset="0"/>
              <a:ea typeface="+mn-ea"/>
              <a:cs typeface="+mn-cs"/>
            </a:endParaRPr>
          </a:p>
          <a:p>
            <a:pPr lvl="1">
              <a:buClrTx/>
              <a:buFont typeface="Wingdings" pitchFamily="2" charset="2"/>
              <a:buChar char="ü"/>
            </a:pPr>
            <a:endParaRPr lang="fr-BE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1"/>
          <p:cNvSpPr txBox="1">
            <a:spLocks/>
          </p:cNvSpPr>
          <p:nvPr/>
        </p:nvSpPr>
        <p:spPr bwMode="auto">
          <a:xfrm>
            <a:off x="4427984" y="6597352"/>
            <a:ext cx="26139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 rtl="0" fontAlgn="base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 rtl="0" fontAlgn="base">
              <a:spcBef>
                <a:spcPct val="20000"/>
              </a:spcBef>
              <a:spcAft>
                <a:spcPct val="0"/>
              </a:spcAft>
              <a:defRPr sz="1400" kern="1200">
                <a:solidFill>
                  <a:srgbClr val="0F5494"/>
                </a:solidFill>
                <a:latin typeface="Verdana" pitchFamily="34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l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Arial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A47FC18-6C9A-49F6-8576-2421747CCFEF}" type="slidenum">
              <a:rPr lang="en-GB" altLang="fr-FR" sz="1400" i="0" smtClean="0">
                <a:solidFill>
                  <a:srgbClr val="FFFFFF"/>
                </a:solidFill>
                <a:latin typeface="Arial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fr-FR" sz="1400" i="0" dirty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57158" y="428604"/>
            <a:ext cx="8229600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58775" indent="-358775" eaLnBrk="0" hangingPunct="0">
              <a:defRPr/>
            </a:pPr>
            <a:r>
              <a:rPr lang="en-GB" altLang="fr-FR" sz="3000" b="1" kern="0" dirty="0" smtClean="0">
                <a:solidFill>
                  <a:srgbClr val="FFFFFF"/>
                </a:solidFill>
                <a:latin typeface="Verdana"/>
              </a:rPr>
              <a:t/>
            </a:r>
            <a:br>
              <a:rPr lang="en-GB" altLang="fr-FR" sz="3000" b="1" kern="0" dirty="0" smtClean="0">
                <a:solidFill>
                  <a:srgbClr val="FFFFFF"/>
                </a:solidFill>
                <a:latin typeface="Verdana"/>
              </a:rPr>
            </a:br>
            <a:endParaRPr lang="en-GB" altLang="en-US" sz="3000" b="1" kern="0" dirty="0" smtClean="0">
              <a:solidFill>
                <a:srgbClr val="FFFFFF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01533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4490</TotalTime>
  <Words>2653</Words>
  <Application>Microsoft Office PowerPoint</Application>
  <PresentationFormat>On-screen Show (4:3)</PresentationFormat>
  <Paragraphs>689</Paragraphs>
  <Slides>36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blank</vt:lpstr>
      <vt:lpstr>think-cell Slide</vt:lpstr>
      <vt:lpstr>OpSys</vt:lpstr>
      <vt:lpstr>Agenda </vt:lpstr>
      <vt:lpstr>Key achievements/events since May 2016</vt:lpstr>
      <vt:lpstr>Current priorities</vt:lpstr>
      <vt:lpstr>Preparation IT SC of 14/10/2016</vt:lpstr>
      <vt:lpstr>Opsys meetings calendar Q4 2016</vt:lpstr>
      <vt:lpstr>Project 2B – Contract Management Technical Choices</vt:lpstr>
      <vt:lpstr>Project 2B – Contract Management </vt:lpstr>
      <vt:lpstr>Project 2B – Contract Management </vt:lpstr>
      <vt:lpstr>Project 2B – Contract Management </vt:lpstr>
      <vt:lpstr> HOW: iterative and participative along the whole process chain </vt:lpstr>
      <vt:lpstr>HOW: dual track approach </vt:lpstr>
      <vt:lpstr>Context and objectives</vt:lpstr>
      <vt:lpstr>PowerPoint Presentation</vt:lpstr>
      <vt:lpstr>Participants</vt:lpstr>
      <vt:lpstr>Approach</vt:lpstr>
      <vt:lpstr>My workplace</vt:lpstr>
      <vt:lpstr>Mobile</vt:lpstr>
      <vt:lpstr>PowerPoint Presentation</vt:lpstr>
      <vt:lpstr>PowerPoint Presentation</vt:lpstr>
      <vt:lpstr>PowerPoint Presentation</vt:lpstr>
      <vt:lpstr>PowerPoint Presentation</vt:lpstr>
      <vt:lpstr>OPSYS SCOPE </vt:lpstr>
      <vt:lpstr> OPSYS VISION </vt:lpstr>
      <vt:lpstr> Process Overview with OpSys scope</vt:lpstr>
      <vt:lpstr> Opsys vs process overview re-use candidates</vt:lpstr>
      <vt:lpstr>PowerPoint Presentation</vt:lpstr>
      <vt:lpstr>Project 1  scope   </vt:lpstr>
      <vt:lpstr>PowerPoint Presentation</vt:lpstr>
      <vt:lpstr>PowerPoint Presentation</vt:lpstr>
      <vt:lpstr> Planning</vt:lpstr>
      <vt:lpstr> Phasing vs processes</vt:lpstr>
      <vt:lpstr>PowerPoint Presentation</vt:lpstr>
      <vt:lpstr>PowerPoint Presentation</vt:lpstr>
      <vt:lpstr>Desktop</vt:lpstr>
      <vt:lpstr>Tablet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 entities in OPSYS</dc:title>
  <dc:creator>RIEMBAULT Paul (DEVCO)</dc:creator>
  <cp:lastModifiedBy>FANE Daria (DEVCO)</cp:lastModifiedBy>
  <cp:revision>290</cp:revision>
  <cp:lastPrinted>2016-09-23T16:33:29Z</cp:lastPrinted>
  <dcterms:created xsi:type="dcterms:W3CDTF">2016-01-29T15:31:52Z</dcterms:created>
  <dcterms:modified xsi:type="dcterms:W3CDTF">2016-09-28T07:55:25Z</dcterms:modified>
</cp:coreProperties>
</file>