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62" r:id="rId4"/>
    <p:sldId id="263" r:id="rId5"/>
    <p:sldId id="260" r:id="rId6"/>
    <p:sldId id="261" r:id="rId7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0770B96-046B-4ACE-8027-656DC5A85A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9585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534A5E7E-F550-4863-B31C-15286F2FDDF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8418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A6B28624-D1E1-4C4E-BD7C-F378761DB9F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3F281-0107-47A9-AA2E-87A29611CD7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2870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EA8E98-DB0B-4DA9-81EE-4305470FFF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3146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AC740B-BC1A-433F-8964-746816C3DF1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209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03B59-C1C7-41D6-B850-74DD80E3DB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26455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645CD1-74C2-4A18-AFE8-824293D70D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DAB70-1EC7-48FE-94C3-5954FA751D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96805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58514-1156-46C6-BF44-0289229D93B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005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353B5-FA88-4A5D-87EC-3E17BCF7C23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37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C6EDF-3414-4E1A-B503-FB722D08AD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126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73F2C0-C9BE-48F6-8B74-7C82F94CBA2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1218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C315CB7B-10B5-4F1E-B617-E892C50831DD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771800" y="2852936"/>
            <a:ext cx="6480274" cy="790575"/>
          </a:xfrm>
        </p:spPr>
        <p:txBody>
          <a:bodyPr/>
          <a:lstStyle/>
          <a:p>
            <a:r>
              <a:rPr lang="fr-BE" altLang="en-US" sz="5400" dirty="0" smtClean="0"/>
              <a:t>Key drivers </a:t>
            </a:r>
            <a:r>
              <a:rPr lang="fr-BE" altLang="en-US" sz="5400" dirty="0" err="1" smtClean="0"/>
              <a:t>coming</a:t>
            </a:r>
            <a:r>
              <a:rPr lang="fr-BE" altLang="en-US" sz="5400" dirty="0" smtClean="0"/>
              <a:t> out of </a:t>
            </a:r>
            <a:r>
              <a:rPr lang="fr-BE" altLang="en-US" sz="5400" dirty="0" err="1" smtClean="0"/>
              <a:t>OpSys</a:t>
            </a:r>
            <a:r>
              <a:rPr lang="fr-BE" altLang="en-US" sz="5400" dirty="0" smtClean="0"/>
              <a:t> </a:t>
            </a:r>
            <a:r>
              <a:rPr lang="fr-BE" altLang="en-US" sz="5400" dirty="0" err="1" smtClean="0"/>
              <a:t>delegation</a:t>
            </a:r>
            <a:r>
              <a:rPr lang="fr-BE" altLang="en-US" sz="5400" dirty="0" smtClean="0"/>
              <a:t> workshop</a:t>
            </a:r>
            <a:endParaRPr lang="en-GB" altLang="en-US" sz="54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899592" y="5373216"/>
            <a:ext cx="8532812" cy="1152723"/>
          </a:xfrm>
        </p:spPr>
        <p:txBody>
          <a:bodyPr/>
          <a:lstStyle/>
          <a:p>
            <a:r>
              <a:rPr lang="fr-BE" altLang="en-US" dirty="0" smtClean="0"/>
              <a:t>11/10/2016</a:t>
            </a:r>
            <a:endParaRPr lang="en-GB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8" y="32668"/>
            <a:ext cx="8229600" cy="936625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KEY DRIVERS </a:t>
            </a:r>
            <a:endParaRPr lang="en-GB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897943"/>
              </p:ext>
            </p:extLst>
          </p:nvPr>
        </p:nvGraphicFramePr>
        <p:xfrm>
          <a:off x="179512" y="1484784"/>
          <a:ext cx="8784976" cy="5152644"/>
        </p:xfrm>
        <a:graphic>
          <a:graphicData uri="http://schemas.openxmlformats.org/drawingml/2006/table">
            <a:tbl>
              <a:tblPr firstRow="1" firstCol="1" bandRow="1"/>
              <a:tblGrid>
                <a:gridCol w="1996585"/>
                <a:gridCol w="1399288"/>
                <a:gridCol w="5389103"/>
              </a:tblGrid>
              <a:tr h="388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Key drivers / issues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Response IT Solution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Response Business / proposition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10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Mind set on results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(people not feeling accountable for results)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People have to see that results are meaningful for their work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Introduce monitoring as a standard and use for review of projects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01295" indent="-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Inform decision making (bad results=&gt; potential project closure )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3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Speaking the same language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Set and monitor  objectives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Commission/ EEAS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Directorate,   Delegation level 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55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Results to be clearly defined, simple , meaningful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Problem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Low understanding of Logframes/PCM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how to generate results and monitor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Make sure people participate in PCM training programs which include not only knowledge on smart indicators but also on process how to get there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Follow up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More interaction with thematic colleagues, 06 and geographic colleagues from HQ at project identification and formulation level</a:t>
                      </a: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769" marR="627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648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439039"/>
              </p:ext>
            </p:extLst>
          </p:nvPr>
        </p:nvGraphicFramePr>
        <p:xfrm>
          <a:off x="395536" y="1268760"/>
          <a:ext cx="8229600" cy="5094988"/>
        </p:xfrm>
        <a:graphic>
          <a:graphicData uri="http://schemas.openxmlformats.org/drawingml/2006/table">
            <a:tbl>
              <a:tblPr firstRow="1" firstCol="1" bandRow="1"/>
              <a:tblGrid>
                <a:gridCol w="1870364"/>
                <a:gridCol w="2320221"/>
                <a:gridCol w="4039015"/>
              </a:tblGrid>
              <a:tr h="368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Key drivers / issues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Response IT Solution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Response Business / proposition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36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Relation between project logframes and higher policy objectives 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Create in system possibility to link projects to country/ regional  indicators or sector indicators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96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Being able to work more cross sectoral and cross instrumental on complex issues and responses, e.g. migration 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Common workspace with templates and chat facilities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Task force approach within a Delegation (made of different sections + possibly even political/ military  where comprehensive approach)</a:t>
                      </a: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884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Reducing the workload related to briefings, updates on projects and general follow up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Single entry system providing and retrieving operational info</a:t>
                      </a:r>
                      <a:r>
                        <a:rPr lang="en-GB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Progress monitoring on projects by milestones, inputs, including reminders, procurement plan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 bwMode="auto">
          <a:xfrm>
            <a:off x="19348" y="32668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GB" kern="0" smtClean="0">
                <a:solidFill>
                  <a:schemeClr val="bg1"/>
                </a:solidFill>
              </a:rPr>
              <a:t>KEY DRIVERS </a:t>
            </a:r>
            <a:endParaRPr lang="en-GB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80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7590793"/>
              </p:ext>
            </p:extLst>
          </p:nvPr>
        </p:nvGraphicFramePr>
        <p:xfrm>
          <a:off x="467544" y="1556792"/>
          <a:ext cx="8229600" cy="5080574"/>
        </p:xfrm>
        <a:graphic>
          <a:graphicData uri="http://schemas.openxmlformats.org/drawingml/2006/table">
            <a:tbl>
              <a:tblPr firstRow="1" firstCol="1" bandRow="1"/>
              <a:tblGrid>
                <a:gridCol w="1870364"/>
                <a:gridCol w="2320221"/>
                <a:gridCol w="4039015"/>
              </a:tblGrid>
              <a:tr h="368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Key drivers / issues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Response IT Solution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Response Business / proposition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521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Learning from experience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Comprehensive database of operations which helps to identify quickly best practices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Monitoring is the basis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?? which other systems/ incentives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1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Access to information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Capability to extract reports (by country , sector …) from the system 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45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We need easier access to good quality experts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Review options on procurement processes: expert facility 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Use your </a:t>
                      </a:r>
                      <a:r>
                        <a:rPr lang="en-GB" sz="1400" b="1" dirty="0" err="1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inhouse</a:t>
                      </a:r>
                      <a:r>
                        <a:rPr lang="en-GB" sz="1400" b="1" dirty="0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 expertise better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highlight>
                            <a:srgbClr val="00FF00"/>
                          </a:highlight>
                          <a:latin typeface="Calibri"/>
                          <a:ea typeface="Times New Roman"/>
                          <a:cs typeface="Times New Roman"/>
                        </a:rPr>
                        <a:t>Learn from  Nutrition Advisory services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0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Acknowledge policy dimension (master workload, facilitate processes )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Shared workspaces and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Chat-rooms with different levels of confidentiality and layers of accessibility 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78" marR="65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 bwMode="auto">
          <a:xfrm>
            <a:off x="19348" y="32668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+mj-cs"/>
              </a:defRPr>
            </a:lvl1pPr>
            <a:lvl2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2pPr>
            <a:lvl3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3pPr>
            <a:lvl4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4pPr>
            <a:lvl5pPr marL="3587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5pPr>
            <a:lvl6pPr marL="8159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6pPr>
            <a:lvl7pPr marL="12731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7pPr>
            <a:lvl8pPr marL="17303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8pPr>
            <a:lvl9pPr marL="2187575" algn="l" rtl="0" eaLnBrk="1" fontAlgn="base" hangingPunct="1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r>
              <a:rPr lang="en-GB" kern="0" smtClean="0">
                <a:solidFill>
                  <a:schemeClr val="bg1"/>
                </a:solidFill>
              </a:rPr>
              <a:t>KEY DRIVERS </a:t>
            </a:r>
            <a:endParaRPr lang="en-GB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17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936625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WAY FORWARD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8520" y="1484784"/>
            <a:ext cx="9144000" cy="3529013"/>
          </a:xfrm>
        </p:spPr>
        <p:txBody>
          <a:bodyPr/>
          <a:lstStyle/>
          <a:p>
            <a:pPr>
              <a:buClrTx/>
            </a:pPr>
            <a:r>
              <a:rPr lang="en-GB" sz="2800" dirty="0" smtClean="0"/>
              <a:t>Preparing for Pilot on Results management (portfolio review) whilst testing improved ways of working in 2 or 3 breakthrough projects </a:t>
            </a:r>
          </a:p>
          <a:p>
            <a:pPr>
              <a:buClrTx/>
            </a:pPr>
            <a:endParaRPr lang="en-GB" sz="2800" dirty="0" smtClean="0"/>
          </a:p>
          <a:p>
            <a:pPr>
              <a:buClrTx/>
            </a:pPr>
            <a:r>
              <a:rPr lang="en-GB" sz="2800" dirty="0" smtClean="0"/>
              <a:t>Breakthrough projects: achieving change in a test environment within tight timelines (max 6-9 months), cross-cutting work streams and focus on results (what do we need to achieve and make different to achieve it) – immediate support on bottlenecks and short reporting lines.</a:t>
            </a:r>
          </a:p>
          <a:p>
            <a:pPr marL="0" indent="0">
              <a:buClrTx/>
              <a:buNone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591757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936625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WAY FORWARD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3529013"/>
          </a:xfrm>
        </p:spPr>
        <p:txBody>
          <a:bodyPr/>
          <a:lstStyle/>
          <a:p>
            <a:pPr>
              <a:buClrTx/>
            </a:pPr>
            <a:r>
              <a:rPr lang="en-GB" sz="2800" dirty="0" smtClean="0"/>
              <a:t>Suggestion: 2 or 3 projects to be identified, formulated in the weeks, months to come; agree on what are their requirements, the best process/ action plan how to achieve it and who is contributing to it.</a:t>
            </a:r>
          </a:p>
          <a:p>
            <a:pPr>
              <a:buClrTx/>
            </a:pPr>
            <a:endParaRPr lang="en-GB" sz="2800" dirty="0" smtClean="0"/>
          </a:p>
          <a:p>
            <a:pPr>
              <a:buClrTx/>
            </a:pPr>
            <a:r>
              <a:rPr lang="en-GB" sz="2800" dirty="0" smtClean="0"/>
              <a:t>Present to hierarchy, (program steering committee) for validation and for extracting the best practices, tracks for change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862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</TotalTime>
  <Words>430</Words>
  <Application>Microsoft Office PowerPoint</Application>
  <PresentationFormat>On-screen Show (4:3)</PresentationFormat>
  <Paragraphs>89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Verdana</vt:lpstr>
      <vt:lpstr>Calibri</vt:lpstr>
      <vt:lpstr>blank</vt:lpstr>
      <vt:lpstr>Key drivers coming out of OpSys delegation workshop</vt:lpstr>
      <vt:lpstr>KEY DRIVERS </vt:lpstr>
      <vt:lpstr>PowerPoint Presentation</vt:lpstr>
      <vt:lpstr>PowerPoint Presentation</vt:lpstr>
      <vt:lpstr>WAY FORWARD</vt:lpstr>
      <vt:lpstr>WAY FORWARD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RIEMBAULT Paul (DEVCO)</dc:creator>
  <cp:lastModifiedBy>RIEMBAULT Paul (DEVCO)</cp:lastModifiedBy>
  <cp:revision>4</cp:revision>
  <dcterms:created xsi:type="dcterms:W3CDTF">2016-10-11T13:16:11Z</dcterms:created>
  <dcterms:modified xsi:type="dcterms:W3CDTF">2016-10-11T13:41:00Z</dcterms:modified>
</cp:coreProperties>
</file>