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60" r:id="rId4"/>
    <p:sldId id="259" r:id="rId5"/>
    <p:sldId id="275" r:id="rId6"/>
    <p:sldId id="261" r:id="rId7"/>
    <p:sldId id="262" r:id="rId8"/>
    <p:sldId id="273" r:id="rId9"/>
    <p:sldId id="264" r:id="rId10"/>
    <p:sldId id="265" r:id="rId11"/>
    <p:sldId id="266" r:id="rId12"/>
    <p:sldId id="276" r:id="rId13"/>
    <p:sldId id="278" r:id="rId14"/>
    <p:sldId id="267" r:id="rId15"/>
    <p:sldId id="279" r:id="rId16"/>
    <p:sldId id="268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430"/>
    <a:srgbClr val="F78615"/>
    <a:srgbClr val="E67708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 varScale="1">
        <p:scale>
          <a:sx n="65" d="100"/>
          <a:sy n="65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E532C-3212-4A29-A19B-7AA3D3782CB2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904DB3E-3424-4D14-B515-DA2895317AAD}">
      <dgm:prSet phldrT="[Texto]" custT="1"/>
      <dgm:spPr>
        <a:solidFill>
          <a:srgbClr val="FFFF00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Individual Youth </a:t>
          </a:r>
          <a:r>
            <a:rPr lang="en-US" sz="1600" b="1" noProof="0" dirty="0">
              <a:solidFill>
                <a:schemeClr val="tx1"/>
              </a:solidFill>
            </a:rPr>
            <a:t>Development</a:t>
          </a:r>
        </a:p>
      </dgm:t>
    </dgm:pt>
    <dgm:pt modelId="{AAA014CA-B7F3-4D91-8D4D-ACD3411393D2}" type="parTrans" cxnId="{A41C7289-1F3D-493B-97F5-6C67F796A973}">
      <dgm:prSet/>
      <dgm:spPr/>
      <dgm:t>
        <a:bodyPr/>
        <a:lstStyle/>
        <a:p>
          <a:endParaRPr lang="en-US" noProof="0" dirty="0"/>
        </a:p>
      </dgm:t>
    </dgm:pt>
    <dgm:pt modelId="{FE2CA4FA-2C4C-4056-AED8-AAE999D5CA2A}" type="sibTrans" cxnId="{A41C7289-1F3D-493B-97F5-6C67F796A973}">
      <dgm:prSet/>
      <dgm:spPr>
        <a:solidFill>
          <a:srgbClr val="F89430"/>
        </a:solidFill>
      </dgm:spPr>
      <dgm:t>
        <a:bodyPr/>
        <a:lstStyle/>
        <a:p>
          <a:endParaRPr lang="en-US" noProof="0" dirty="0"/>
        </a:p>
      </dgm:t>
    </dgm:pt>
    <dgm:pt modelId="{AF0771CF-0EA0-4F4B-BC18-FA7121427953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European </a:t>
          </a:r>
          <a:r>
            <a:rPr lang="en-US" sz="1600" b="1" noProof="0" dirty="0">
              <a:solidFill>
                <a:schemeClr val="tx1"/>
              </a:solidFill>
            </a:rPr>
            <a:t>Connections</a:t>
          </a:r>
        </a:p>
      </dgm:t>
    </dgm:pt>
    <dgm:pt modelId="{0A30C7E6-74C6-4376-900D-FCA53F6A885D}" type="parTrans" cxnId="{217C2009-B645-4C47-8DB1-F914D8EF6284}">
      <dgm:prSet/>
      <dgm:spPr/>
      <dgm:t>
        <a:bodyPr/>
        <a:lstStyle/>
        <a:p>
          <a:endParaRPr lang="en-US" noProof="0" dirty="0"/>
        </a:p>
      </dgm:t>
    </dgm:pt>
    <dgm:pt modelId="{CE495E1E-F3DA-40D7-8C8F-F4D42DFB0973}" type="sibTrans" cxnId="{217C2009-B645-4C47-8DB1-F914D8EF6284}">
      <dgm:prSet/>
      <dgm:spPr>
        <a:solidFill>
          <a:srgbClr val="F89430"/>
        </a:solidFill>
      </dgm:spPr>
      <dgm:t>
        <a:bodyPr/>
        <a:lstStyle/>
        <a:p>
          <a:endParaRPr lang="en-US" noProof="0" dirty="0"/>
        </a:p>
      </dgm:t>
    </dgm:pt>
    <dgm:pt modelId="{110BC9E5-ACB6-4591-81AD-1B3B332571D1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tx1"/>
              </a:solidFill>
            </a:rPr>
            <a:t>European Mobility for Young People</a:t>
          </a:r>
        </a:p>
      </dgm:t>
    </dgm:pt>
    <dgm:pt modelId="{5AFCF885-A19B-4B4A-924D-63F67B1F43B1}" type="parTrans" cxnId="{D3CFBED8-25C7-4EC6-B06D-00B8BBAFB9AF}">
      <dgm:prSet/>
      <dgm:spPr/>
      <dgm:t>
        <a:bodyPr/>
        <a:lstStyle/>
        <a:p>
          <a:endParaRPr lang="en-US" noProof="0" dirty="0"/>
        </a:p>
      </dgm:t>
    </dgm:pt>
    <dgm:pt modelId="{46744614-4BCC-4C01-85A5-4EA27487A628}" type="sibTrans" cxnId="{D3CFBED8-25C7-4EC6-B06D-00B8BBAFB9AF}">
      <dgm:prSet/>
      <dgm:spPr>
        <a:solidFill>
          <a:srgbClr val="F89430"/>
        </a:solidFill>
      </dgm:spPr>
      <dgm:t>
        <a:bodyPr/>
        <a:lstStyle/>
        <a:p>
          <a:endParaRPr lang="en-US" noProof="0" dirty="0"/>
        </a:p>
      </dgm:t>
    </dgm:pt>
    <dgm:pt modelId="{6AA3ADD9-0A8E-4119-8A32-D7B5DA4CD5A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noProof="0" dirty="0">
              <a:solidFill>
                <a:schemeClr val="tx1"/>
              </a:solidFill>
            </a:rPr>
            <a:t>Acquirement of New Professional Skills  </a:t>
          </a:r>
        </a:p>
      </dgm:t>
    </dgm:pt>
    <dgm:pt modelId="{74C96058-39DC-4907-8A5D-874BDAB2DF10}" type="parTrans" cxnId="{99A55BCC-B890-42E9-A864-CF071C9CC1C8}">
      <dgm:prSet/>
      <dgm:spPr/>
      <dgm:t>
        <a:bodyPr/>
        <a:lstStyle/>
        <a:p>
          <a:endParaRPr lang="en-US" noProof="0" dirty="0"/>
        </a:p>
      </dgm:t>
    </dgm:pt>
    <dgm:pt modelId="{143C7834-E5EE-4763-939F-89AA67216954}" type="sibTrans" cxnId="{99A55BCC-B890-42E9-A864-CF071C9CC1C8}">
      <dgm:prSet/>
      <dgm:spPr>
        <a:solidFill>
          <a:srgbClr val="F89430"/>
        </a:solidFill>
      </dgm:spPr>
      <dgm:t>
        <a:bodyPr/>
        <a:lstStyle/>
        <a:p>
          <a:endParaRPr lang="en-US" noProof="0" dirty="0"/>
        </a:p>
      </dgm:t>
    </dgm:pt>
    <dgm:pt modelId="{F995890F-4082-4852-8568-5D23997A7093}">
      <dgm:prSet phldrT="[Texto]" custT="1"/>
      <dgm:spPr>
        <a:solidFill>
          <a:srgbClr val="FFC000"/>
        </a:solidFill>
      </dgm:spPr>
      <dgm:t>
        <a:bodyPr/>
        <a:lstStyle/>
        <a:p>
          <a:r>
            <a:rPr lang="en-US" sz="2000" b="1" noProof="0" dirty="0" smtClean="0">
              <a:solidFill>
                <a:schemeClr val="tx1"/>
              </a:solidFill>
            </a:rPr>
            <a:t>Experience</a:t>
          </a:r>
          <a:r>
            <a:rPr lang="en-US" sz="2000" b="1" baseline="0" noProof="0" dirty="0" smtClean="0">
              <a:solidFill>
                <a:schemeClr val="tx1"/>
              </a:solidFill>
            </a:rPr>
            <a:t> </a:t>
          </a:r>
          <a:r>
            <a:rPr lang="en-US" sz="1600" b="1" baseline="0" noProof="0" dirty="0">
              <a:solidFill>
                <a:schemeClr val="tx1"/>
              </a:solidFill>
            </a:rPr>
            <a:t>and</a:t>
          </a:r>
          <a:r>
            <a:rPr lang="en-US" sz="2000" b="1" baseline="0" noProof="0" dirty="0">
              <a:solidFill>
                <a:schemeClr val="tx1"/>
              </a:solidFill>
            </a:rPr>
            <a:t> </a:t>
          </a:r>
          <a:r>
            <a:rPr lang="en-US" sz="1800" b="1" baseline="0" noProof="0" dirty="0">
              <a:solidFill>
                <a:schemeClr val="tx1"/>
              </a:solidFill>
            </a:rPr>
            <a:t>Training</a:t>
          </a:r>
          <a:endParaRPr lang="en-US" sz="1800" b="1" noProof="0" dirty="0">
            <a:solidFill>
              <a:schemeClr val="tx1"/>
            </a:solidFill>
          </a:endParaRPr>
        </a:p>
      </dgm:t>
    </dgm:pt>
    <dgm:pt modelId="{818FEF81-6201-4468-9850-98F87859E97F}" type="parTrans" cxnId="{7A77BCBC-2C69-45B5-B20B-FEED5F72EC4D}">
      <dgm:prSet/>
      <dgm:spPr/>
      <dgm:t>
        <a:bodyPr/>
        <a:lstStyle/>
        <a:p>
          <a:endParaRPr lang="en-US" noProof="0" dirty="0"/>
        </a:p>
      </dgm:t>
    </dgm:pt>
    <dgm:pt modelId="{EE62D265-F274-4882-A699-2124E5D52A0D}" type="sibTrans" cxnId="{7A77BCBC-2C69-45B5-B20B-FEED5F72EC4D}">
      <dgm:prSet/>
      <dgm:spPr>
        <a:solidFill>
          <a:srgbClr val="F89430"/>
        </a:solidFill>
      </dgm:spPr>
      <dgm:t>
        <a:bodyPr/>
        <a:lstStyle/>
        <a:p>
          <a:endParaRPr lang="en-US" noProof="0" dirty="0"/>
        </a:p>
      </dgm:t>
    </dgm:pt>
    <dgm:pt modelId="{A8873688-04F7-4673-97CB-A7D5AC994831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Changing Europe for better!</a:t>
          </a:r>
        </a:p>
      </dgm:t>
    </dgm:pt>
    <dgm:pt modelId="{2EFF4ACE-533C-4659-96C1-287BFFE0978D}" type="parTrans" cxnId="{4FCDDEBD-3674-49F0-B8BF-2C7698DE5E20}">
      <dgm:prSet/>
      <dgm:spPr/>
      <dgm:t>
        <a:bodyPr/>
        <a:lstStyle/>
        <a:p>
          <a:endParaRPr lang="en-US" noProof="0" dirty="0"/>
        </a:p>
      </dgm:t>
    </dgm:pt>
    <dgm:pt modelId="{9676A641-0880-4B56-9FF9-AF6BAE7B1675}" type="sibTrans" cxnId="{4FCDDEBD-3674-49F0-B8BF-2C7698DE5E20}">
      <dgm:prSet/>
      <dgm:spPr/>
      <dgm:t>
        <a:bodyPr/>
        <a:lstStyle/>
        <a:p>
          <a:endParaRPr lang="en-US" noProof="0" dirty="0"/>
        </a:p>
      </dgm:t>
    </dgm:pt>
    <dgm:pt modelId="{07807D00-4CD2-4487-B422-11E1E2E64F8A}" type="pres">
      <dgm:prSet presAssocID="{E0AE532C-3212-4A29-A19B-7AA3D3782CB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5265067-374F-4877-9890-A088238E8C31}" type="pres">
      <dgm:prSet presAssocID="{0904DB3E-3424-4D14-B515-DA2895317AAD}" presName="firstNode" presStyleLbl="node1" presStyleIdx="0" presStyleCnt="6" custScaleX="158720" custScaleY="117885" custLinFactNeighborX="-6724" custLinFactNeighborY="-44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6F2DA7-272B-4795-BEFC-289C23506E0B}" type="pres">
      <dgm:prSet presAssocID="{FE2CA4FA-2C4C-4056-AED8-AAE999D5CA2A}" presName="sibTrans" presStyleLbl="sibTrans2D1" presStyleIdx="0" presStyleCnt="5"/>
      <dgm:spPr/>
      <dgm:t>
        <a:bodyPr/>
        <a:lstStyle/>
        <a:p>
          <a:endParaRPr lang="es-ES"/>
        </a:p>
      </dgm:t>
    </dgm:pt>
    <dgm:pt modelId="{9CE7B94B-4D6D-4A75-BADD-6DC67A755ADD}" type="pres">
      <dgm:prSet presAssocID="{AF0771CF-0EA0-4F4B-BC18-FA7121427953}" presName="middleNode" presStyleCnt="0"/>
      <dgm:spPr/>
    </dgm:pt>
    <dgm:pt modelId="{588CD19B-3EDE-4F98-B62A-F514F828DFA3}" type="pres">
      <dgm:prSet presAssocID="{AF0771CF-0EA0-4F4B-BC18-FA7121427953}" presName="padding" presStyleLbl="node1" presStyleIdx="0" presStyleCnt="6"/>
      <dgm:spPr/>
    </dgm:pt>
    <dgm:pt modelId="{8C32F555-29EC-4300-871D-9EF3EA316A84}" type="pres">
      <dgm:prSet presAssocID="{AF0771CF-0EA0-4F4B-BC18-FA7121427953}" presName="shape" presStyleLbl="node1" presStyleIdx="1" presStyleCnt="6" custScaleX="232520" custScaleY="236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FAD941-4AAD-46CB-A0D2-0AE8D8AD558D}" type="pres">
      <dgm:prSet presAssocID="{CE495E1E-F3DA-40D7-8C8F-F4D42DFB097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55B7825-9A42-4848-B5D4-CEFDECFEA37A}" type="pres">
      <dgm:prSet presAssocID="{110BC9E5-ACB6-4591-81AD-1B3B332571D1}" presName="middleNode" presStyleCnt="0"/>
      <dgm:spPr/>
    </dgm:pt>
    <dgm:pt modelId="{ADBC3922-CC3B-4FA8-A2E7-0A39326832DD}" type="pres">
      <dgm:prSet presAssocID="{110BC9E5-ACB6-4591-81AD-1B3B332571D1}" presName="padding" presStyleLbl="node1" presStyleIdx="1" presStyleCnt="6"/>
      <dgm:spPr/>
    </dgm:pt>
    <dgm:pt modelId="{B0087B6F-1A51-4F50-B4E1-438C7C4996A1}" type="pres">
      <dgm:prSet presAssocID="{110BC9E5-ACB6-4591-81AD-1B3B332571D1}" presName="shape" presStyleLbl="node1" presStyleIdx="2" presStyleCnt="6" custScaleX="206092" custScaleY="187133" custLinFactNeighborX="-2253" custLinFactNeighborY="-36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E3148-4A10-4FBC-B951-C430A58FAE1D}" type="pres">
      <dgm:prSet presAssocID="{46744614-4BCC-4C01-85A5-4EA27487A62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00E696A0-7282-4A9C-8EEC-01BF31297CE1}" type="pres">
      <dgm:prSet presAssocID="{6AA3ADD9-0A8E-4119-8A32-D7B5DA4CD5A5}" presName="middleNode" presStyleCnt="0"/>
      <dgm:spPr/>
    </dgm:pt>
    <dgm:pt modelId="{733989D6-E4B9-4AD8-89AA-9552881E908B}" type="pres">
      <dgm:prSet presAssocID="{6AA3ADD9-0A8E-4119-8A32-D7B5DA4CD5A5}" presName="padding" presStyleLbl="node1" presStyleIdx="2" presStyleCnt="6"/>
      <dgm:spPr/>
    </dgm:pt>
    <dgm:pt modelId="{42FEE2A5-C373-473E-B312-71898F621712}" type="pres">
      <dgm:prSet presAssocID="{6AA3ADD9-0A8E-4119-8A32-D7B5DA4CD5A5}" presName="shape" presStyleLbl="node1" presStyleIdx="3" presStyleCnt="6" custScaleX="224469" custScaleY="205318" custLinFactNeighborX="-7811" custLinFactNeighborY="-30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9CE9E-8F0D-4953-83BE-311B84872CC9}" type="pres">
      <dgm:prSet presAssocID="{143C7834-E5EE-4763-939F-89AA6721695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413C479-7321-4BBC-98F0-32947BEAEC93}" type="pres">
      <dgm:prSet presAssocID="{F995890F-4082-4852-8568-5D23997A7093}" presName="middleNode" presStyleCnt="0"/>
      <dgm:spPr/>
    </dgm:pt>
    <dgm:pt modelId="{DB4AE41D-C581-447B-BA7F-8941F65FD60B}" type="pres">
      <dgm:prSet presAssocID="{F995890F-4082-4852-8568-5D23997A7093}" presName="padding" presStyleLbl="node1" presStyleIdx="3" presStyleCnt="6"/>
      <dgm:spPr/>
    </dgm:pt>
    <dgm:pt modelId="{9DDF7FCC-6843-4174-9899-68B51DF6ED49}" type="pres">
      <dgm:prSet presAssocID="{F995890F-4082-4852-8568-5D23997A7093}" presName="shape" presStyleLbl="node1" presStyleIdx="4" presStyleCnt="6" custScaleX="244227" custScaleY="184370" custLinFactNeighborX="-18470" custLinFactNeighborY="-204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6037AA-9CB0-4FD9-9C3F-A60EA8FCFF6D}" type="pres">
      <dgm:prSet presAssocID="{EE62D265-F274-4882-A699-2124E5D52A0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97D6D573-7777-4206-BC5F-84456E0F7246}" type="pres">
      <dgm:prSet presAssocID="{A8873688-04F7-4673-97CB-A7D5AC994831}" presName="lastNode" presStyleLbl="node1" presStyleIdx="5" presStyleCnt="6" custScaleX="163562" custScaleY="148058" custLinFactNeighborX="1530" custLinFactNeighborY="-13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77BCBC-2C69-45B5-B20B-FEED5F72EC4D}" srcId="{E0AE532C-3212-4A29-A19B-7AA3D3782CB2}" destId="{F995890F-4082-4852-8568-5D23997A7093}" srcOrd="4" destOrd="0" parTransId="{818FEF81-6201-4468-9850-98F87859E97F}" sibTransId="{EE62D265-F274-4882-A699-2124E5D52A0D}"/>
    <dgm:cxn modelId="{85479153-4355-474E-8A4E-173542247FF4}" type="presOf" srcId="{110BC9E5-ACB6-4591-81AD-1B3B332571D1}" destId="{B0087B6F-1A51-4F50-B4E1-438C7C4996A1}" srcOrd="0" destOrd="0" presId="urn:microsoft.com/office/officeart/2005/8/layout/bProcess2"/>
    <dgm:cxn modelId="{217C2009-B645-4C47-8DB1-F914D8EF6284}" srcId="{E0AE532C-3212-4A29-A19B-7AA3D3782CB2}" destId="{AF0771CF-0EA0-4F4B-BC18-FA7121427953}" srcOrd="1" destOrd="0" parTransId="{0A30C7E6-74C6-4376-900D-FCA53F6A885D}" sibTransId="{CE495E1E-F3DA-40D7-8C8F-F4D42DFB0973}"/>
    <dgm:cxn modelId="{D3CFBED8-25C7-4EC6-B06D-00B8BBAFB9AF}" srcId="{E0AE532C-3212-4A29-A19B-7AA3D3782CB2}" destId="{110BC9E5-ACB6-4591-81AD-1B3B332571D1}" srcOrd="2" destOrd="0" parTransId="{5AFCF885-A19B-4B4A-924D-63F67B1F43B1}" sibTransId="{46744614-4BCC-4C01-85A5-4EA27487A628}"/>
    <dgm:cxn modelId="{9C064F3E-80DD-4FFC-9F72-7A43BCAC955A}" type="presOf" srcId="{143C7834-E5EE-4763-939F-89AA67216954}" destId="{E5B9CE9E-8F0D-4953-83BE-311B84872CC9}" srcOrd="0" destOrd="0" presId="urn:microsoft.com/office/officeart/2005/8/layout/bProcess2"/>
    <dgm:cxn modelId="{CC8809B0-18CD-4D65-8685-0E13161A82C5}" type="presOf" srcId="{0904DB3E-3424-4D14-B515-DA2895317AAD}" destId="{E5265067-374F-4877-9890-A088238E8C31}" srcOrd="0" destOrd="0" presId="urn:microsoft.com/office/officeart/2005/8/layout/bProcess2"/>
    <dgm:cxn modelId="{05CECC46-D285-4427-8370-8965A88ADC4E}" type="presOf" srcId="{CE495E1E-F3DA-40D7-8C8F-F4D42DFB0973}" destId="{9FFAD941-4AAD-46CB-A0D2-0AE8D8AD558D}" srcOrd="0" destOrd="0" presId="urn:microsoft.com/office/officeart/2005/8/layout/bProcess2"/>
    <dgm:cxn modelId="{99A55BCC-B890-42E9-A864-CF071C9CC1C8}" srcId="{E0AE532C-3212-4A29-A19B-7AA3D3782CB2}" destId="{6AA3ADD9-0A8E-4119-8A32-D7B5DA4CD5A5}" srcOrd="3" destOrd="0" parTransId="{74C96058-39DC-4907-8A5D-874BDAB2DF10}" sibTransId="{143C7834-E5EE-4763-939F-89AA67216954}"/>
    <dgm:cxn modelId="{4F0318D5-8F48-438E-A5AA-2243FF609AA5}" type="presOf" srcId="{6AA3ADD9-0A8E-4119-8A32-D7B5DA4CD5A5}" destId="{42FEE2A5-C373-473E-B312-71898F621712}" srcOrd="0" destOrd="0" presId="urn:microsoft.com/office/officeart/2005/8/layout/bProcess2"/>
    <dgm:cxn modelId="{4FCDDEBD-3674-49F0-B8BF-2C7698DE5E20}" srcId="{E0AE532C-3212-4A29-A19B-7AA3D3782CB2}" destId="{A8873688-04F7-4673-97CB-A7D5AC994831}" srcOrd="5" destOrd="0" parTransId="{2EFF4ACE-533C-4659-96C1-287BFFE0978D}" sibTransId="{9676A641-0880-4B56-9FF9-AF6BAE7B1675}"/>
    <dgm:cxn modelId="{DB6970F3-0DF1-4FC5-A26C-529D184AE298}" type="presOf" srcId="{AF0771CF-0EA0-4F4B-BC18-FA7121427953}" destId="{8C32F555-29EC-4300-871D-9EF3EA316A84}" srcOrd="0" destOrd="0" presId="urn:microsoft.com/office/officeart/2005/8/layout/bProcess2"/>
    <dgm:cxn modelId="{C5BD3F1B-7BDD-4B35-9E24-7F4BCFD350B8}" type="presOf" srcId="{E0AE532C-3212-4A29-A19B-7AA3D3782CB2}" destId="{07807D00-4CD2-4487-B422-11E1E2E64F8A}" srcOrd="0" destOrd="0" presId="urn:microsoft.com/office/officeart/2005/8/layout/bProcess2"/>
    <dgm:cxn modelId="{DB1738FE-374B-4A60-A624-5682E3C402BA}" type="presOf" srcId="{FE2CA4FA-2C4C-4056-AED8-AAE999D5CA2A}" destId="{FE6F2DA7-272B-4795-BEFC-289C23506E0B}" srcOrd="0" destOrd="0" presId="urn:microsoft.com/office/officeart/2005/8/layout/bProcess2"/>
    <dgm:cxn modelId="{0CB606BC-DF88-4490-BAEF-75D039013236}" type="presOf" srcId="{46744614-4BCC-4C01-85A5-4EA27487A628}" destId="{6BAE3148-4A10-4FBC-B951-C430A58FAE1D}" srcOrd="0" destOrd="0" presId="urn:microsoft.com/office/officeart/2005/8/layout/bProcess2"/>
    <dgm:cxn modelId="{FF8E858F-E816-48A8-B3E7-B0F2DBC36147}" type="presOf" srcId="{F995890F-4082-4852-8568-5D23997A7093}" destId="{9DDF7FCC-6843-4174-9899-68B51DF6ED49}" srcOrd="0" destOrd="0" presId="urn:microsoft.com/office/officeart/2005/8/layout/bProcess2"/>
    <dgm:cxn modelId="{28B6F09A-1C23-41F6-8C64-B875D2B175C4}" type="presOf" srcId="{EE62D265-F274-4882-A699-2124E5D52A0D}" destId="{1A6037AA-9CB0-4FD9-9C3F-A60EA8FCFF6D}" srcOrd="0" destOrd="0" presId="urn:microsoft.com/office/officeart/2005/8/layout/bProcess2"/>
    <dgm:cxn modelId="{92488B25-9738-4677-9BD7-E93C349EB698}" type="presOf" srcId="{A8873688-04F7-4673-97CB-A7D5AC994831}" destId="{97D6D573-7777-4206-BC5F-84456E0F7246}" srcOrd="0" destOrd="0" presId="urn:microsoft.com/office/officeart/2005/8/layout/bProcess2"/>
    <dgm:cxn modelId="{A41C7289-1F3D-493B-97F5-6C67F796A973}" srcId="{E0AE532C-3212-4A29-A19B-7AA3D3782CB2}" destId="{0904DB3E-3424-4D14-B515-DA2895317AAD}" srcOrd="0" destOrd="0" parTransId="{AAA014CA-B7F3-4D91-8D4D-ACD3411393D2}" sibTransId="{FE2CA4FA-2C4C-4056-AED8-AAE999D5CA2A}"/>
    <dgm:cxn modelId="{AB171064-2E91-4271-885D-6A13988EACA2}" type="presParOf" srcId="{07807D00-4CD2-4487-B422-11E1E2E64F8A}" destId="{E5265067-374F-4877-9890-A088238E8C31}" srcOrd="0" destOrd="0" presId="urn:microsoft.com/office/officeart/2005/8/layout/bProcess2"/>
    <dgm:cxn modelId="{0551F859-3CB6-42A7-99FA-B5437C6F3058}" type="presParOf" srcId="{07807D00-4CD2-4487-B422-11E1E2E64F8A}" destId="{FE6F2DA7-272B-4795-BEFC-289C23506E0B}" srcOrd="1" destOrd="0" presId="urn:microsoft.com/office/officeart/2005/8/layout/bProcess2"/>
    <dgm:cxn modelId="{81CD20D0-D07E-4433-927C-B26C421536A8}" type="presParOf" srcId="{07807D00-4CD2-4487-B422-11E1E2E64F8A}" destId="{9CE7B94B-4D6D-4A75-BADD-6DC67A755ADD}" srcOrd="2" destOrd="0" presId="urn:microsoft.com/office/officeart/2005/8/layout/bProcess2"/>
    <dgm:cxn modelId="{900470CB-7938-4F0D-8FDB-309B089B7405}" type="presParOf" srcId="{9CE7B94B-4D6D-4A75-BADD-6DC67A755ADD}" destId="{588CD19B-3EDE-4F98-B62A-F514F828DFA3}" srcOrd="0" destOrd="0" presId="urn:microsoft.com/office/officeart/2005/8/layout/bProcess2"/>
    <dgm:cxn modelId="{103A135F-1509-4B38-9E9E-AAA9F412DF7B}" type="presParOf" srcId="{9CE7B94B-4D6D-4A75-BADD-6DC67A755ADD}" destId="{8C32F555-29EC-4300-871D-9EF3EA316A84}" srcOrd="1" destOrd="0" presId="urn:microsoft.com/office/officeart/2005/8/layout/bProcess2"/>
    <dgm:cxn modelId="{E4815C9E-B4EF-4955-9BB0-277E1A4FF8DC}" type="presParOf" srcId="{07807D00-4CD2-4487-B422-11E1E2E64F8A}" destId="{9FFAD941-4AAD-46CB-A0D2-0AE8D8AD558D}" srcOrd="3" destOrd="0" presId="urn:microsoft.com/office/officeart/2005/8/layout/bProcess2"/>
    <dgm:cxn modelId="{F009ABE3-53B5-455B-9539-975346BEE084}" type="presParOf" srcId="{07807D00-4CD2-4487-B422-11E1E2E64F8A}" destId="{455B7825-9A42-4848-B5D4-CEFDECFEA37A}" srcOrd="4" destOrd="0" presId="urn:microsoft.com/office/officeart/2005/8/layout/bProcess2"/>
    <dgm:cxn modelId="{5F71D7E6-E769-4FC2-B19D-1807A5A6B014}" type="presParOf" srcId="{455B7825-9A42-4848-B5D4-CEFDECFEA37A}" destId="{ADBC3922-CC3B-4FA8-A2E7-0A39326832DD}" srcOrd="0" destOrd="0" presId="urn:microsoft.com/office/officeart/2005/8/layout/bProcess2"/>
    <dgm:cxn modelId="{B4EBFD95-4CA3-4FB2-B4A9-7E81BE81A0C2}" type="presParOf" srcId="{455B7825-9A42-4848-B5D4-CEFDECFEA37A}" destId="{B0087B6F-1A51-4F50-B4E1-438C7C4996A1}" srcOrd="1" destOrd="0" presId="urn:microsoft.com/office/officeart/2005/8/layout/bProcess2"/>
    <dgm:cxn modelId="{5FED46F5-0E1A-4D63-B7A2-5D7621BE602A}" type="presParOf" srcId="{07807D00-4CD2-4487-B422-11E1E2E64F8A}" destId="{6BAE3148-4A10-4FBC-B951-C430A58FAE1D}" srcOrd="5" destOrd="0" presId="urn:microsoft.com/office/officeart/2005/8/layout/bProcess2"/>
    <dgm:cxn modelId="{4AAC0C03-71C8-4216-A45B-4CD5C742DE1C}" type="presParOf" srcId="{07807D00-4CD2-4487-B422-11E1E2E64F8A}" destId="{00E696A0-7282-4A9C-8EEC-01BF31297CE1}" srcOrd="6" destOrd="0" presId="urn:microsoft.com/office/officeart/2005/8/layout/bProcess2"/>
    <dgm:cxn modelId="{A1E2C77A-89F2-4A52-A086-4CBF20E45BAD}" type="presParOf" srcId="{00E696A0-7282-4A9C-8EEC-01BF31297CE1}" destId="{733989D6-E4B9-4AD8-89AA-9552881E908B}" srcOrd="0" destOrd="0" presId="urn:microsoft.com/office/officeart/2005/8/layout/bProcess2"/>
    <dgm:cxn modelId="{44ED6DB9-1D56-4F44-8D57-99173668C27C}" type="presParOf" srcId="{00E696A0-7282-4A9C-8EEC-01BF31297CE1}" destId="{42FEE2A5-C373-473E-B312-71898F621712}" srcOrd="1" destOrd="0" presId="urn:microsoft.com/office/officeart/2005/8/layout/bProcess2"/>
    <dgm:cxn modelId="{0AEB5A7F-8EBD-4689-84C3-52D1DBC84654}" type="presParOf" srcId="{07807D00-4CD2-4487-B422-11E1E2E64F8A}" destId="{E5B9CE9E-8F0D-4953-83BE-311B84872CC9}" srcOrd="7" destOrd="0" presId="urn:microsoft.com/office/officeart/2005/8/layout/bProcess2"/>
    <dgm:cxn modelId="{0322213B-B3CE-4449-B8A6-3E81F048AE48}" type="presParOf" srcId="{07807D00-4CD2-4487-B422-11E1E2E64F8A}" destId="{9413C479-7321-4BBC-98F0-32947BEAEC93}" srcOrd="8" destOrd="0" presId="urn:microsoft.com/office/officeart/2005/8/layout/bProcess2"/>
    <dgm:cxn modelId="{0A815482-0CFE-4240-B414-DE808A334285}" type="presParOf" srcId="{9413C479-7321-4BBC-98F0-32947BEAEC93}" destId="{DB4AE41D-C581-447B-BA7F-8941F65FD60B}" srcOrd="0" destOrd="0" presId="urn:microsoft.com/office/officeart/2005/8/layout/bProcess2"/>
    <dgm:cxn modelId="{0FB970DE-3BFA-4727-B28F-0A08FD3C6071}" type="presParOf" srcId="{9413C479-7321-4BBC-98F0-32947BEAEC93}" destId="{9DDF7FCC-6843-4174-9899-68B51DF6ED49}" srcOrd="1" destOrd="0" presId="urn:microsoft.com/office/officeart/2005/8/layout/bProcess2"/>
    <dgm:cxn modelId="{31D33FF5-8FDE-41D1-8CC2-3BE419EBF62F}" type="presParOf" srcId="{07807D00-4CD2-4487-B422-11E1E2E64F8A}" destId="{1A6037AA-9CB0-4FD9-9C3F-A60EA8FCFF6D}" srcOrd="9" destOrd="0" presId="urn:microsoft.com/office/officeart/2005/8/layout/bProcess2"/>
    <dgm:cxn modelId="{D3329E5F-26C6-4492-B757-51627982D277}" type="presParOf" srcId="{07807D00-4CD2-4487-B422-11E1E2E64F8A}" destId="{97D6D573-7777-4206-BC5F-84456E0F7246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65067-374F-4877-9890-A088238E8C31}">
      <dsp:nvSpPr>
        <dsp:cNvPr id="0" name=""/>
        <dsp:cNvSpPr/>
      </dsp:nvSpPr>
      <dsp:spPr>
        <a:xfrm>
          <a:off x="256771" y="0"/>
          <a:ext cx="1949617" cy="144802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tx1"/>
              </a:solidFill>
            </a:rPr>
            <a:t>Individual Youth </a:t>
          </a:r>
          <a:r>
            <a:rPr lang="en-US" sz="1600" b="1" kern="1200" noProof="0" dirty="0">
              <a:solidFill>
                <a:schemeClr val="tx1"/>
              </a:solidFill>
            </a:rPr>
            <a:t>Development</a:t>
          </a:r>
        </a:p>
      </dsp:txBody>
      <dsp:txXfrm>
        <a:off x="542286" y="212058"/>
        <a:ext cx="1378587" cy="1023909"/>
      </dsp:txXfrm>
    </dsp:sp>
    <dsp:sp modelId="{FE6F2DA7-272B-4795-BEFC-289C23506E0B}">
      <dsp:nvSpPr>
        <dsp:cNvPr id="0" name=""/>
        <dsp:cNvSpPr/>
      </dsp:nvSpPr>
      <dsp:spPr>
        <a:xfrm rot="10666299">
          <a:off x="1053445" y="1555720"/>
          <a:ext cx="429918" cy="229310"/>
        </a:xfrm>
        <a:prstGeom prst="triangle">
          <a:avLst/>
        </a:prstGeom>
        <a:solidFill>
          <a:srgbClr val="F894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2F555-29EC-4300-871D-9EF3EA316A84}">
      <dsp:nvSpPr>
        <dsp:cNvPr id="0" name=""/>
        <dsp:cNvSpPr/>
      </dsp:nvSpPr>
      <dsp:spPr>
        <a:xfrm>
          <a:off x="361654" y="1879304"/>
          <a:ext cx="1905039" cy="193458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tx1"/>
              </a:solidFill>
            </a:rPr>
            <a:t>European </a:t>
          </a:r>
          <a:r>
            <a:rPr lang="en-US" sz="1600" b="1" kern="1200" noProof="0" dirty="0">
              <a:solidFill>
                <a:schemeClr val="tx1"/>
              </a:solidFill>
            </a:rPr>
            <a:t>Connections</a:t>
          </a:r>
        </a:p>
      </dsp:txBody>
      <dsp:txXfrm>
        <a:off x="640641" y="2162617"/>
        <a:ext cx="1347065" cy="1367957"/>
      </dsp:txXfrm>
    </dsp:sp>
    <dsp:sp modelId="{9FFAD941-4AAD-46CB-A0D2-0AE8D8AD558D}">
      <dsp:nvSpPr>
        <dsp:cNvPr id="0" name=""/>
        <dsp:cNvSpPr/>
      </dsp:nvSpPr>
      <dsp:spPr>
        <a:xfrm rot="5635633">
          <a:off x="2404966" y="2821580"/>
          <a:ext cx="429918" cy="229310"/>
        </a:xfrm>
        <a:prstGeom prst="triangle">
          <a:avLst/>
        </a:prstGeom>
        <a:solidFill>
          <a:srgbClr val="F894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7B6F-1A51-4F50-B4E1-438C7C4996A1}">
      <dsp:nvSpPr>
        <dsp:cNvPr id="0" name=""/>
        <dsp:cNvSpPr/>
      </dsp:nvSpPr>
      <dsp:spPr>
        <a:xfrm>
          <a:off x="2959973" y="2250947"/>
          <a:ext cx="1688514" cy="153318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>
              <a:solidFill>
                <a:schemeClr val="tx1"/>
              </a:solidFill>
            </a:rPr>
            <a:t>European Mobility for Young People</a:t>
          </a:r>
        </a:p>
      </dsp:txBody>
      <dsp:txXfrm>
        <a:off x="3207250" y="2475476"/>
        <a:ext cx="1193960" cy="1084124"/>
      </dsp:txXfrm>
    </dsp:sp>
    <dsp:sp modelId="{6BAE3148-4A10-4FBC-B951-C430A58FAE1D}">
      <dsp:nvSpPr>
        <dsp:cNvPr id="0" name=""/>
        <dsp:cNvSpPr/>
      </dsp:nvSpPr>
      <dsp:spPr>
        <a:xfrm rot="21528084">
          <a:off x="3567147" y="1845408"/>
          <a:ext cx="429918" cy="229310"/>
        </a:xfrm>
        <a:prstGeom prst="triangle">
          <a:avLst/>
        </a:prstGeom>
        <a:solidFill>
          <a:srgbClr val="F894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EE2A5-C373-473E-B312-71898F621712}">
      <dsp:nvSpPr>
        <dsp:cNvPr id="0" name=""/>
        <dsp:cNvSpPr/>
      </dsp:nvSpPr>
      <dsp:spPr>
        <a:xfrm>
          <a:off x="2839155" y="0"/>
          <a:ext cx="1839077" cy="168217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>
              <a:solidFill>
                <a:schemeClr val="tx1"/>
              </a:solidFill>
            </a:rPr>
            <a:t>Acquirement of New Professional Skills  </a:t>
          </a:r>
        </a:p>
      </dsp:txBody>
      <dsp:txXfrm>
        <a:off x="3108482" y="246348"/>
        <a:ext cx="1300423" cy="1189476"/>
      </dsp:txXfrm>
    </dsp:sp>
    <dsp:sp modelId="{E5B9CE9E-8F0D-4953-83BE-311B84872CC9}">
      <dsp:nvSpPr>
        <dsp:cNvPr id="0" name=""/>
        <dsp:cNvSpPr/>
      </dsp:nvSpPr>
      <dsp:spPr>
        <a:xfrm rot="5280788">
          <a:off x="4735411" y="685090"/>
          <a:ext cx="429918" cy="229310"/>
        </a:xfrm>
        <a:prstGeom prst="triangle">
          <a:avLst/>
        </a:prstGeom>
        <a:solidFill>
          <a:srgbClr val="F894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F7FCC-6843-4174-9899-68B51DF6ED49}">
      <dsp:nvSpPr>
        <dsp:cNvPr id="0" name=""/>
        <dsp:cNvSpPr/>
      </dsp:nvSpPr>
      <dsp:spPr>
        <a:xfrm>
          <a:off x="5209141" y="787"/>
          <a:ext cx="2000954" cy="151054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tx1"/>
              </a:solidFill>
            </a:rPr>
            <a:t>Experience</a:t>
          </a:r>
          <a:r>
            <a:rPr lang="en-US" sz="2000" b="1" kern="1200" baseline="0" noProof="0" dirty="0" smtClean="0">
              <a:solidFill>
                <a:schemeClr val="tx1"/>
              </a:solidFill>
            </a:rPr>
            <a:t> </a:t>
          </a:r>
          <a:r>
            <a:rPr lang="en-US" sz="1600" b="1" kern="1200" baseline="0" noProof="0" dirty="0">
              <a:solidFill>
                <a:schemeClr val="tx1"/>
              </a:solidFill>
            </a:rPr>
            <a:t>and</a:t>
          </a:r>
          <a:r>
            <a:rPr lang="en-US" sz="2000" b="1" kern="1200" baseline="0" noProof="0" dirty="0">
              <a:solidFill>
                <a:schemeClr val="tx1"/>
              </a:solidFill>
            </a:rPr>
            <a:t> </a:t>
          </a:r>
          <a:r>
            <a:rPr lang="en-US" sz="1800" b="1" kern="1200" baseline="0" noProof="0" dirty="0">
              <a:solidFill>
                <a:schemeClr val="tx1"/>
              </a:solidFill>
            </a:rPr>
            <a:t>Training</a:t>
          </a:r>
          <a:endParaRPr lang="en-US" sz="1800" b="1" kern="1200" noProof="0" dirty="0">
            <a:solidFill>
              <a:schemeClr val="tx1"/>
            </a:solidFill>
          </a:endParaRPr>
        </a:p>
      </dsp:txBody>
      <dsp:txXfrm>
        <a:off x="5502174" y="222001"/>
        <a:ext cx="1414888" cy="1068117"/>
      </dsp:txXfrm>
    </dsp:sp>
    <dsp:sp modelId="{1A6037AA-9CB0-4FD9-9C3F-A60EA8FCFF6D}">
      <dsp:nvSpPr>
        <dsp:cNvPr id="0" name=""/>
        <dsp:cNvSpPr/>
      </dsp:nvSpPr>
      <dsp:spPr>
        <a:xfrm rot="10521437">
          <a:off x="6074031" y="1618780"/>
          <a:ext cx="429918" cy="229310"/>
        </a:xfrm>
        <a:prstGeom prst="triangle">
          <a:avLst/>
        </a:prstGeom>
        <a:solidFill>
          <a:srgbClr val="F894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6D573-7777-4206-BC5F-84456E0F7246}">
      <dsp:nvSpPr>
        <dsp:cNvPr id="0" name=""/>
        <dsp:cNvSpPr/>
      </dsp:nvSpPr>
      <dsp:spPr>
        <a:xfrm>
          <a:off x="5375190" y="1941569"/>
          <a:ext cx="2009093" cy="181865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solidFill>
                <a:schemeClr val="tx1"/>
              </a:solidFill>
            </a:rPr>
            <a:t>Changing Europe for better!</a:t>
          </a:r>
        </a:p>
      </dsp:txBody>
      <dsp:txXfrm>
        <a:off x="5669415" y="2207904"/>
        <a:ext cx="1420643" cy="1285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785950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PROJUVEN </a:t>
            </a:r>
          </a:p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Non-profit Association</a:t>
            </a:r>
            <a:endParaRPr lang="en-US" sz="4400" b="1" dirty="0" smtClean="0">
              <a:latin typeface="Cambria" pitchFamily="18" charset="0"/>
            </a:endParaRPr>
          </a:p>
          <a:p>
            <a:pPr algn="ctr">
              <a:buNone/>
            </a:pPr>
            <a:endParaRPr lang="es-ES" sz="3000" i="1" dirty="0" smtClean="0"/>
          </a:p>
        </p:txBody>
      </p:sp>
      <p:pic>
        <p:nvPicPr>
          <p:cNvPr id="8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429132"/>
            <a:ext cx="3000396" cy="150019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250030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i="1" dirty="0" err="1" smtClean="0"/>
              <a:t>Agency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for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Mobility</a:t>
            </a:r>
            <a:r>
              <a:rPr lang="es-ES" sz="2800" i="1" dirty="0" smtClean="0"/>
              <a:t> </a:t>
            </a:r>
          </a:p>
          <a:p>
            <a:pPr algn="ctr">
              <a:buNone/>
            </a:pPr>
            <a:r>
              <a:rPr lang="es-ES" sz="2800" i="1" dirty="0" smtClean="0"/>
              <a:t>and</a:t>
            </a:r>
          </a:p>
          <a:p>
            <a:pPr algn="ctr">
              <a:buNone/>
            </a:pPr>
            <a:r>
              <a:rPr lang="es-ES" sz="2800" i="1" dirty="0" smtClean="0"/>
              <a:t> International </a:t>
            </a:r>
            <a:r>
              <a:rPr lang="es-ES" sz="2800" i="1" dirty="0" err="1" smtClean="0"/>
              <a:t>Education</a:t>
            </a:r>
            <a:endParaRPr lang="es-E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rgbClr val="F89430"/>
          </a:solidFill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Erasmus </a:t>
            </a:r>
            <a:r>
              <a:rPr lang="es-ES" sz="4000" dirty="0" err="1" smtClean="0"/>
              <a:t>for</a:t>
            </a:r>
            <a:r>
              <a:rPr lang="es-ES" sz="4000" dirty="0" smtClean="0"/>
              <a:t> Young </a:t>
            </a:r>
            <a:r>
              <a:rPr lang="es-ES" sz="4000" dirty="0" err="1" smtClean="0"/>
              <a:t>Entrepreneurs</a:t>
            </a:r>
            <a:endParaRPr lang="es-ES" sz="40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785926"/>
            <a:ext cx="5857884" cy="4525963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s-ES" sz="2500" dirty="0" err="1" smtClean="0"/>
              <a:t>We</a:t>
            </a:r>
            <a:r>
              <a:rPr lang="es-ES" sz="2500" dirty="0" smtClean="0"/>
              <a:t> </a:t>
            </a:r>
            <a:r>
              <a:rPr lang="es-ES" sz="2500" dirty="0" err="1" smtClean="0"/>
              <a:t>promote</a:t>
            </a:r>
            <a:r>
              <a:rPr lang="es-ES" sz="2500" dirty="0" smtClean="0"/>
              <a:t>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European</a:t>
            </a:r>
            <a:endParaRPr lang="es-ES" sz="2500" dirty="0" smtClean="0"/>
          </a:p>
          <a:p>
            <a:pPr indent="0">
              <a:spcBef>
                <a:spcPts val="0"/>
              </a:spcBef>
              <a:buNone/>
            </a:pPr>
            <a:r>
              <a:rPr lang="es-ES" sz="2500" dirty="0" err="1" smtClean="0"/>
              <a:t>Programme</a:t>
            </a:r>
            <a:r>
              <a:rPr lang="es-ES" sz="2500" dirty="0" smtClean="0"/>
              <a:t> "</a:t>
            </a:r>
            <a:r>
              <a:rPr lang="es-ES" sz="2500" b="1" dirty="0" smtClean="0"/>
              <a:t>Erasmus </a:t>
            </a:r>
            <a:r>
              <a:rPr lang="es-ES" sz="2500" b="1" dirty="0" err="1" smtClean="0"/>
              <a:t>for</a:t>
            </a:r>
            <a:r>
              <a:rPr lang="es-ES" sz="2500" b="1" dirty="0" smtClean="0"/>
              <a:t> Young</a:t>
            </a:r>
          </a:p>
          <a:p>
            <a:pPr indent="0">
              <a:spcBef>
                <a:spcPts val="0"/>
              </a:spcBef>
              <a:buNone/>
            </a:pPr>
            <a:r>
              <a:rPr lang="es-ES" sz="2500" b="1" dirty="0" err="1" smtClean="0"/>
              <a:t>Entrepreneurs</a:t>
            </a:r>
            <a:r>
              <a:rPr lang="es-ES" sz="2500" b="1" dirty="0" smtClean="0"/>
              <a:t> “ </a:t>
            </a:r>
            <a:r>
              <a:rPr lang="es-ES" sz="2500" dirty="0" err="1" smtClean="0"/>
              <a:t>to</a:t>
            </a:r>
            <a:r>
              <a:rPr lang="es-ES" sz="2500" dirty="0" smtClean="0"/>
              <a:t> set up </a:t>
            </a:r>
            <a:r>
              <a:rPr lang="es-ES" sz="2500" dirty="0" err="1" smtClean="0"/>
              <a:t>projects</a:t>
            </a:r>
            <a:endParaRPr lang="es-ES" sz="2500" dirty="0" smtClean="0"/>
          </a:p>
          <a:p>
            <a:pPr indent="0">
              <a:spcBef>
                <a:spcPts val="0"/>
              </a:spcBef>
              <a:buNone/>
            </a:pPr>
            <a:r>
              <a:rPr lang="es-ES" sz="2500" dirty="0" err="1" smtClean="0"/>
              <a:t>entrepreneurial</a:t>
            </a:r>
            <a:r>
              <a:rPr lang="es-ES" sz="2500" dirty="0" smtClean="0"/>
              <a:t> </a:t>
            </a:r>
            <a:r>
              <a:rPr lang="es-ES" sz="2500" dirty="0" err="1" smtClean="0"/>
              <a:t>cooperation</a:t>
            </a:r>
            <a:r>
              <a:rPr lang="es-ES" sz="2500" dirty="0" smtClean="0"/>
              <a:t> </a:t>
            </a:r>
            <a:r>
              <a:rPr lang="es-ES" sz="2500" dirty="0" err="1" smtClean="0"/>
              <a:t>both</a:t>
            </a:r>
            <a:r>
              <a:rPr lang="es-ES" sz="2500" dirty="0" smtClean="0"/>
              <a:t> in </a:t>
            </a:r>
            <a:r>
              <a:rPr lang="en-US" sz="2500" dirty="0" smtClean="0"/>
              <a:t>sending and in hosting, thanks to the partnership with the local</a:t>
            </a:r>
          </a:p>
          <a:p>
            <a:pPr indent="0">
              <a:spcBef>
                <a:spcPts val="0"/>
              </a:spcBef>
              <a:buNone/>
            </a:pPr>
            <a:r>
              <a:rPr lang="es-ES" sz="2500" dirty="0" err="1" smtClean="0"/>
              <a:t>contact</a:t>
            </a:r>
            <a:r>
              <a:rPr lang="es-ES" sz="2500" dirty="0" smtClean="0"/>
              <a:t> </a:t>
            </a:r>
            <a:r>
              <a:rPr lang="es-ES" sz="2500" dirty="0" err="1" smtClean="0"/>
              <a:t>point</a:t>
            </a:r>
            <a:r>
              <a:rPr lang="es-ES" sz="2500" dirty="0" smtClean="0"/>
              <a:t> </a:t>
            </a:r>
            <a:r>
              <a:rPr lang="es-ES" sz="2500" dirty="0" err="1"/>
              <a:t>Fundacion</a:t>
            </a:r>
            <a:r>
              <a:rPr lang="es-ES" sz="2500" dirty="0"/>
              <a:t> </a:t>
            </a:r>
            <a:r>
              <a:rPr lang="es-ES" sz="2500" dirty="0" err="1" smtClean="0"/>
              <a:t>CEEI</a:t>
            </a:r>
            <a:r>
              <a:rPr lang="es-ES" sz="2500" dirty="0"/>
              <a:t> </a:t>
            </a:r>
            <a:r>
              <a:rPr lang="es-ES" sz="2500" dirty="0" smtClean="0"/>
              <a:t>Albacete</a:t>
            </a:r>
            <a:r>
              <a:rPr lang="es-ES" sz="2500" dirty="0"/>
              <a:t>.</a:t>
            </a:r>
            <a:endParaRPr lang="es-ES" sz="25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1857364"/>
            <a:ext cx="2500362" cy="2521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7 Imagen" descr="LogoWebHea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1928802"/>
            <a:ext cx="5437838" cy="4525963"/>
          </a:xfrm>
        </p:spPr>
        <p:txBody>
          <a:bodyPr/>
          <a:lstStyle/>
          <a:p>
            <a:pPr>
              <a:buNone/>
            </a:pPr>
            <a:r>
              <a:rPr lang="es-ES" sz="2400" b="1" dirty="0" err="1" smtClean="0"/>
              <a:t>Association</a:t>
            </a:r>
            <a:r>
              <a:rPr lang="es-ES" sz="2400" b="1" dirty="0" smtClean="0"/>
              <a:t> PROJUVEN  </a:t>
            </a:r>
            <a:r>
              <a:rPr lang="es-ES" sz="2400" dirty="0" err="1" smtClean="0"/>
              <a:t>works</a:t>
            </a:r>
            <a:r>
              <a:rPr lang="es-ES" sz="2400" dirty="0" smtClean="0"/>
              <a:t> as</a:t>
            </a:r>
          </a:p>
          <a:p>
            <a:pPr>
              <a:buNone/>
            </a:pPr>
            <a:r>
              <a:rPr lang="es-ES" sz="2400" dirty="0" err="1" smtClean="0"/>
              <a:t>intermediator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foreign</a:t>
            </a:r>
            <a:endParaRPr lang="es-ES" sz="2400" dirty="0" smtClean="0"/>
          </a:p>
          <a:p>
            <a:pPr>
              <a:buNone/>
            </a:pPr>
            <a:r>
              <a:rPr lang="es-ES" sz="2400" dirty="0" err="1" smtClean="0"/>
              <a:t>Universities</a:t>
            </a:r>
            <a:r>
              <a:rPr lang="es-ES" sz="2400" dirty="0" smtClean="0"/>
              <a:t> and </a:t>
            </a:r>
            <a:r>
              <a:rPr lang="es-ES" sz="2400" dirty="0" err="1" smtClean="0"/>
              <a:t>spanish</a:t>
            </a:r>
            <a:endParaRPr lang="es-ES" sz="2400" dirty="0" smtClean="0"/>
          </a:p>
          <a:p>
            <a:pPr>
              <a:buNone/>
            </a:pPr>
            <a:r>
              <a:rPr lang="en-US" sz="2400" dirty="0" err="1" smtClean="0"/>
              <a:t>organisations</a:t>
            </a:r>
            <a:r>
              <a:rPr lang="en-US" sz="2400" dirty="0" smtClean="0"/>
              <a:t>, in order to promote</a:t>
            </a:r>
          </a:p>
          <a:p>
            <a:pPr>
              <a:buNone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international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mobility</a:t>
            </a:r>
            <a:r>
              <a:rPr lang="es-ES" sz="2400" dirty="0" smtClean="0"/>
              <a:t> of</a:t>
            </a:r>
          </a:p>
          <a:p>
            <a:pPr>
              <a:buNone/>
            </a:pPr>
            <a:r>
              <a:rPr lang="en-US" sz="2400" dirty="0" smtClean="0"/>
              <a:t>students and the creation of</a:t>
            </a:r>
          </a:p>
          <a:p>
            <a:pPr>
              <a:buNone/>
            </a:pPr>
            <a:r>
              <a:rPr lang="es-ES" sz="2400" dirty="0" err="1" smtClean="0"/>
              <a:t>internship</a:t>
            </a:r>
            <a:r>
              <a:rPr lang="es-ES" sz="2400" dirty="0" smtClean="0"/>
              <a:t> </a:t>
            </a:r>
            <a:r>
              <a:rPr lang="es-ES" sz="2400" dirty="0" err="1" smtClean="0"/>
              <a:t>opportunities</a:t>
            </a:r>
            <a:r>
              <a:rPr lang="es-ES" sz="2400" dirty="0" smtClean="0"/>
              <a:t> in </a:t>
            </a:r>
            <a:r>
              <a:rPr lang="es-ES" sz="2400" dirty="0" err="1" smtClean="0"/>
              <a:t>Spain</a:t>
            </a:r>
            <a:r>
              <a:rPr lang="es-ES" sz="2400" dirty="0" smtClean="0"/>
              <a:t>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Erasmus+ </a:t>
            </a:r>
            <a:r>
              <a:rPr lang="es-ES" sz="4400" dirty="0" err="1" smtClean="0"/>
              <a:t>Traineeship</a:t>
            </a:r>
            <a:endParaRPr lang="es-E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36" y="2071678"/>
            <a:ext cx="2896815" cy="2149410"/>
          </a:xfrm>
          <a:prstGeom prst="rect">
            <a:avLst/>
          </a:prstGeom>
        </p:spPr>
      </p:pic>
      <p:pic>
        <p:nvPicPr>
          <p:cNvPr id="7" name="7 Imagen" descr="LogoWebHea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600"/>
          </a:xfrm>
          <a:solidFill>
            <a:srgbClr val="F78615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Local cultural </a:t>
            </a:r>
            <a:r>
              <a:rPr lang="es-ES" sz="4400" dirty="0" err="1" smtClean="0"/>
              <a:t>events</a:t>
            </a:r>
            <a:endParaRPr lang="es-ES" sz="4400" dirty="0"/>
          </a:p>
        </p:txBody>
      </p:sp>
      <p:pic>
        <p:nvPicPr>
          <p:cNvPr id="27650" name="Picture 2" descr="sin-titu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14876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Rectángulo redondeado"/>
          <p:cNvSpPr/>
          <p:nvPr/>
        </p:nvSpPr>
        <p:spPr>
          <a:xfrm>
            <a:off x="1214414" y="1857364"/>
            <a:ext cx="242889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Asociación PROJUVEN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4696082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organize</a:t>
            </a:r>
            <a:r>
              <a:rPr lang="es-ES" sz="2000" dirty="0" smtClean="0"/>
              <a:t> </a:t>
            </a:r>
            <a:r>
              <a:rPr lang="es-ES" sz="2000" dirty="0" err="1" smtClean="0"/>
              <a:t>also</a:t>
            </a:r>
            <a:r>
              <a:rPr lang="es-ES" sz="2000" dirty="0" smtClean="0"/>
              <a:t> </a:t>
            </a:r>
            <a:r>
              <a:rPr lang="es-ES" sz="2000" b="1" dirty="0" err="1" smtClean="0"/>
              <a:t>Language</a:t>
            </a:r>
            <a:r>
              <a:rPr lang="es-ES" sz="2000" dirty="0" smtClean="0"/>
              <a:t> </a:t>
            </a:r>
            <a:r>
              <a:rPr lang="es-ES" sz="2000" b="1" dirty="0" err="1" smtClean="0"/>
              <a:t>Exchanges</a:t>
            </a:r>
            <a:r>
              <a:rPr lang="es-ES" sz="2000" b="1" dirty="0" smtClean="0"/>
              <a:t>,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when you can improve your English, meet new people and enjoying a great atmosphere in an international environment.</a:t>
            </a:r>
            <a:endParaRPr lang="es-ES" sz="2000" dirty="0"/>
          </a:p>
        </p:txBody>
      </p:sp>
      <p:pic>
        <p:nvPicPr>
          <p:cNvPr id="4098" name="Picture 2" descr="https://scontent-mad1-1.xx.fbcdn.net/v/t1.0-9/14484591_1772918332922563_4503545872203848025_n.jpg?oh=6f90de2ebcbe3e17b6e2d463bbb86209&amp;oe=589157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357686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7 Imagen" descr="LogoWebHead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  <a:solidFill>
            <a:srgbClr val="F78615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European awareness</a:t>
            </a:r>
            <a:endParaRPr lang="en-U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679141"/>
            <a:ext cx="6012160" cy="14287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400" dirty="0" smtClean="0"/>
              <a:t>We want to enrich the educational, social and cultural life of young people living in our country. </a:t>
            </a:r>
            <a:r>
              <a:rPr lang="en-US" sz="2400" b="1" dirty="0" smtClean="0"/>
              <a:t>PROJUVEN </a:t>
            </a:r>
            <a:r>
              <a:rPr lang="en-US" sz="2400" dirty="0" smtClean="0"/>
              <a:t>organize a public talks in Universities and other public institution. </a:t>
            </a:r>
          </a:p>
          <a:p>
            <a:pPr algn="ctr"/>
            <a:endParaRPr lang="en-US" dirty="0"/>
          </a:p>
        </p:txBody>
      </p:sp>
      <p:pic>
        <p:nvPicPr>
          <p:cNvPr id="6146" name="Picture 2" descr="C:\Users\Toshiba\Google Drive\PROJUVEN_\Powerpoint\12998666_1712509475630116_50661292329449022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71612"/>
            <a:ext cx="4643438" cy="3000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s://scontent-mad1-1.xx.fbcdn.net/v/t1.0-9/14441208_1773547706192959_608671379595314420_n.jpg?oh=650daab98baa82e1a703bee18bf715da&amp;oe=589F9D4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8170"/>
            <a:ext cx="4500562" cy="3023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7 Imagen" descr="LogoWebHead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25470"/>
          </a:xfrm>
          <a:solidFill>
            <a:srgbClr val="F8943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sz="4400" dirty="0" err="1" smtClean="0"/>
              <a:t>services</a:t>
            </a:r>
            <a:endParaRPr lang="es-ES" sz="4400" dirty="0"/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284347" y="1357298"/>
            <a:ext cx="8318158" cy="4556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International </a:t>
            </a:r>
            <a:r>
              <a:rPr lang="es-ES" sz="2400" b="1" dirty="0" smtClean="0"/>
              <a:t>Network: </a:t>
            </a:r>
            <a:r>
              <a:rPr lang="es-ES" sz="2400" dirty="0" smtClean="0"/>
              <a:t>T</a:t>
            </a:r>
            <a:r>
              <a:rPr lang="en-US" sz="2400" dirty="0" smtClean="0"/>
              <a:t>hanks </a:t>
            </a:r>
            <a:r>
              <a:rPr lang="en-US" sz="2400" dirty="0"/>
              <a:t>to our stable network we can connect different professional profiles in various international </a:t>
            </a:r>
            <a:r>
              <a:rPr lang="en-US" sz="2400" dirty="0" smtClean="0"/>
              <a:t>projects.</a:t>
            </a: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 err="1" smtClean="0"/>
              <a:t>Research</a:t>
            </a:r>
            <a:r>
              <a:rPr lang="es-ES" sz="2400" b="1" dirty="0" smtClean="0"/>
              <a:t>: </a:t>
            </a:r>
            <a:r>
              <a:rPr lang="es-ES" sz="2400" dirty="0" err="1" smtClean="0"/>
              <a:t>Research</a:t>
            </a:r>
            <a:r>
              <a:rPr lang="es-ES" sz="2400" b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one of the axes of our organization. We engage in research dealing with a wide variety of Europe-related topics.</a:t>
            </a:r>
            <a:endParaRPr lang="es-E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 err="1"/>
              <a:t>Visibility</a:t>
            </a:r>
            <a:r>
              <a:rPr lang="es-ES" sz="2400" b="1" dirty="0"/>
              <a:t>, </a:t>
            </a:r>
            <a:r>
              <a:rPr lang="es-ES" sz="2400" b="1" dirty="0" err="1"/>
              <a:t>C</a:t>
            </a:r>
            <a:r>
              <a:rPr lang="es-ES" sz="2400" b="1" dirty="0" err="1" smtClean="0"/>
              <a:t>oordination</a:t>
            </a:r>
            <a:r>
              <a:rPr lang="es-ES" sz="2400" b="1" dirty="0" smtClean="0"/>
              <a:t> </a:t>
            </a:r>
            <a:r>
              <a:rPr lang="es-ES" sz="2400" b="1" dirty="0"/>
              <a:t>and </a:t>
            </a:r>
            <a:r>
              <a:rPr lang="es-ES" sz="2400" b="1" dirty="0" smtClean="0"/>
              <a:t>Project: </a:t>
            </a:r>
            <a:r>
              <a:rPr lang="en-US" sz="2400" dirty="0" smtClean="0"/>
              <a:t>offers </a:t>
            </a:r>
            <a:r>
              <a:rPr lang="en-US" sz="2400" dirty="0"/>
              <a:t>structural relations with European and Latin American networks; it makes possible to carry out strategic events as well as visibility actions </a:t>
            </a:r>
            <a:r>
              <a:rPr lang="en-US" sz="2400" dirty="0" smtClean="0"/>
              <a:t>but </a:t>
            </a:r>
            <a:r>
              <a:rPr lang="en-US" sz="2400" dirty="0"/>
              <a:t>also to identify, formulate, present, manage, monitor and execute projects.</a:t>
            </a:r>
            <a:endParaRPr lang="es-ES" sz="2400" dirty="0"/>
          </a:p>
        </p:txBody>
      </p:sp>
      <p:pic>
        <p:nvPicPr>
          <p:cNvPr id="5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  <a:solidFill>
            <a:srgbClr val="F89430"/>
          </a:solidFill>
        </p:spPr>
        <p:txBody>
          <a:bodyPr/>
          <a:lstStyle/>
          <a:p>
            <a:pPr algn="ctr"/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Executive</a:t>
            </a:r>
            <a:r>
              <a:rPr lang="es-ES" dirty="0"/>
              <a:t> </a:t>
            </a:r>
            <a:r>
              <a:rPr lang="es-ES" dirty="0" err="1"/>
              <a:t>team</a:t>
            </a:r>
            <a:endParaRPr lang="es-ES" dirty="0"/>
          </a:p>
        </p:txBody>
      </p:sp>
      <p:pic>
        <p:nvPicPr>
          <p:cNvPr id="7171" name="Picture 3" descr="C:\Users\Toshiba\Desktop\Tesorería\sal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285860"/>
            <a:ext cx="1980000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3643315"/>
            <a:ext cx="24288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Dr. Francesco </a:t>
            </a:r>
            <a:r>
              <a:rPr lang="es-ES" sz="1600" b="1" dirty="0" err="1" smtClean="0"/>
              <a:t>Ruberto</a:t>
            </a:r>
            <a:endParaRPr lang="es-ES" sz="1600" b="1" dirty="0" smtClean="0"/>
          </a:p>
          <a:p>
            <a:pPr algn="ctr"/>
            <a:endParaRPr lang="es-ES" sz="1600" b="1" dirty="0"/>
          </a:p>
          <a:p>
            <a:pPr algn="ctr"/>
            <a:endParaRPr lang="es-ES" sz="1600" dirty="0" smtClean="0"/>
          </a:p>
          <a:p>
            <a:pPr algn="ctr"/>
            <a:r>
              <a:rPr lang="es-ES" sz="1600" dirty="0" err="1" smtClean="0"/>
              <a:t>President</a:t>
            </a:r>
            <a:r>
              <a:rPr lang="es-ES" sz="1600" dirty="0" smtClean="0"/>
              <a:t> </a:t>
            </a:r>
            <a:r>
              <a:rPr lang="es-ES" sz="1600" dirty="0" smtClean="0"/>
              <a:t>&amp; </a:t>
            </a:r>
            <a:r>
              <a:rPr lang="es-ES" sz="1600" dirty="0" err="1" smtClean="0"/>
              <a:t>project</a:t>
            </a:r>
            <a:r>
              <a:rPr lang="es-ES" sz="1600" dirty="0" smtClean="0"/>
              <a:t> </a:t>
            </a:r>
            <a:r>
              <a:rPr lang="es-ES" sz="1600" dirty="0" err="1" smtClean="0"/>
              <a:t>designer</a:t>
            </a:r>
            <a:endParaRPr lang="es-ES" sz="1600" dirty="0" smtClean="0"/>
          </a:p>
          <a:p>
            <a:pPr algn="ctr"/>
            <a:endParaRPr lang="es-ES" dirty="0"/>
          </a:p>
          <a:p>
            <a:pPr algn="ctr"/>
            <a:endParaRPr lang="es-ES" sz="1400" b="0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86578" y="3643314"/>
            <a:ext cx="23574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Salvatore Stigliano</a:t>
            </a:r>
          </a:p>
          <a:p>
            <a:pPr algn="ctr"/>
            <a:endParaRPr lang="es-ES" sz="1600" dirty="0" smtClean="0"/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Project </a:t>
            </a:r>
            <a:r>
              <a:rPr lang="es-ES" sz="1600" dirty="0"/>
              <a:t>Manager</a:t>
            </a:r>
          </a:p>
          <a:p>
            <a:pPr algn="ctr"/>
            <a:endParaRPr lang="es-ES" sz="1400" b="0" dirty="0" smtClean="0"/>
          </a:p>
          <a:p>
            <a:pPr algn="ctr"/>
            <a:endParaRPr lang="es-ES" sz="1400" b="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4500562" y="3643314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Antonio </a:t>
            </a:r>
            <a:r>
              <a:rPr lang="es-ES" sz="1600" b="1" dirty="0" err="1" smtClean="0"/>
              <a:t>Stigliano</a:t>
            </a:r>
            <a:endParaRPr lang="es-ES" sz="1600" dirty="0" smtClean="0"/>
          </a:p>
          <a:p>
            <a:pPr algn="ctr"/>
            <a:endParaRPr lang="es-ES" sz="1600" dirty="0" smtClean="0"/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ICT </a:t>
            </a:r>
            <a:r>
              <a:rPr lang="es-ES" sz="1600" dirty="0" err="1" smtClean="0"/>
              <a:t>Expert</a:t>
            </a:r>
            <a:endParaRPr lang="es-ES" sz="1600" dirty="0" smtClean="0"/>
          </a:p>
          <a:p>
            <a:pPr algn="ctr"/>
            <a:endParaRPr lang="en-US" dirty="0" smtClean="0"/>
          </a:p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00298" y="3643315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Dr. Prof. Juan Carlos </a:t>
            </a:r>
            <a:r>
              <a:rPr lang="es-ES" sz="1600" b="1" dirty="0" err="1"/>
              <a:t>Alvarez</a:t>
            </a:r>
            <a:r>
              <a:rPr lang="es-ES" sz="1600" b="1" dirty="0"/>
              <a:t> </a:t>
            </a:r>
            <a:r>
              <a:rPr lang="es-ES" sz="1600" b="1" dirty="0" smtClean="0"/>
              <a:t>Cortes</a:t>
            </a:r>
            <a:endParaRPr lang="es-ES" sz="1600" b="1" dirty="0"/>
          </a:p>
          <a:p>
            <a:pPr algn="ctr"/>
            <a:r>
              <a:rPr lang="es-ES" sz="1600" dirty="0" err="1" smtClean="0"/>
              <a:t>Research</a:t>
            </a:r>
            <a:r>
              <a:rPr lang="es-ES" sz="1600" dirty="0" smtClean="0"/>
              <a:t> </a:t>
            </a:r>
            <a:r>
              <a:rPr lang="es-ES" sz="1600" dirty="0" err="1"/>
              <a:t>Team</a:t>
            </a:r>
            <a:r>
              <a:rPr lang="es-ES" sz="1600" dirty="0"/>
              <a:t> </a:t>
            </a:r>
            <a:r>
              <a:rPr lang="es-ES" sz="1600" dirty="0" err="1" smtClean="0"/>
              <a:t>responsible</a:t>
            </a:r>
            <a:endParaRPr lang="es-ES" sz="1600" dirty="0"/>
          </a:p>
          <a:p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85860"/>
            <a:ext cx="1980000" cy="2117162"/>
          </a:xfrm>
          <a:prstGeom prst="rect">
            <a:avLst/>
          </a:prstGeom>
        </p:spPr>
      </p:pic>
      <p:pic>
        <p:nvPicPr>
          <p:cNvPr id="1026" name="Picture 2" descr="02_ResearchCoordin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85860"/>
            <a:ext cx="1973680" cy="21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10739" r="29526" b="52214"/>
          <a:stretch/>
        </p:blipFill>
        <p:spPr>
          <a:xfrm>
            <a:off x="214282" y="1285860"/>
            <a:ext cx="1980000" cy="211107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4982141"/>
            <a:ext cx="7643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 president@projuven.org          jcalvarez@uma.es       ict-expert@projuven.org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822297" y="4789252"/>
            <a:ext cx="2285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project-manager@projuven.org</a:t>
            </a:r>
          </a:p>
          <a:p>
            <a:pPr algn="r"/>
            <a:r>
              <a:rPr lang="es-ES" dirty="0" smtClean="0"/>
              <a:t> </a:t>
            </a:r>
          </a:p>
        </p:txBody>
      </p:sp>
      <p:pic>
        <p:nvPicPr>
          <p:cNvPr id="18" name="7 Imagen" descr="LogoWebHeade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81328"/>
            <a:ext cx="785921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b="1" dirty="0" err="1" smtClean="0"/>
              <a:t>Website</a:t>
            </a:r>
            <a:r>
              <a:rPr lang="es-ES" b="1" dirty="0" smtClean="0"/>
              <a:t>: </a:t>
            </a:r>
            <a:r>
              <a:rPr lang="es-ES" dirty="0" smtClean="0"/>
              <a:t>www.projuven.org</a:t>
            </a:r>
          </a:p>
          <a:p>
            <a:pPr>
              <a:buFont typeface="Wingdings" pitchFamily="2" charset="2"/>
              <a:buChar char="q"/>
            </a:pPr>
            <a:r>
              <a:rPr lang="es-ES" b="1" dirty="0"/>
              <a:t>Facebook: </a:t>
            </a:r>
            <a:r>
              <a:rPr lang="es-ES" dirty="0"/>
              <a:t>https://www.facebook.com/ProjuvenNGO</a:t>
            </a:r>
            <a:r>
              <a:rPr lang="es-ES" dirty="0" smtClean="0"/>
              <a:t>/</a:t>
            </a:r>
          </a:p>
          <a:p>
            <a:pPr>
              <a:buFont typeface="Wingdings" pitchFamily="2" charset="2"/>
              <a:buChar char="q"/>
            </a:pPr>
            <a:r>
              <a:rPr lang="es-ES" b="1" dirty="0" err="1" smtClean="0"/>
              <a:t>E-mail:</a:t>
            </a:r>
            <a:r>
              <a:rPr lang="es-ES" dirty="0" err="1" smtClean="0"/>
              <a:t>info</a:t>
            </a:r>
            <a:r>
              <a:rPr lang="en-US" dirty="0" smtClean="0"/>
              <a:t>@projuven.org</a:t>
            </a: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Phone: </a:t>
            </a:r>
            <a:r>
              <a:rPr lang="es-ES" dirty="0"/>
              <a:t>+34 951 952 953 </a:t>
            </a:r>
            <a:r>
              <a:rPr lang="es-ES" dirty="0" smtClean="0"/>
              <a:t>/</a:t>
            </a:r>
            <a:r>
              <a:rPr lang="en-US" dirty="0" smtClean="0"/>
              <a:t>+34 633884707</a:t>
            </a: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b="1" dirty="0" err="1" smtClean="0"/>
              <a:t>National</a:t>
            </a:r>
            <a:r>
              <a:rPr lang="es-ES" b="1" dirty="0" smtClean="0"/>
              <a:t> ID </a:t>
            </a:r>
            <a:r>
              <a:rPr lang="es-ES" b="1" dirty="0" err="1" smtClean="0"/>
              <a:t>Code</a:t>
            </a:r>
            <a:r>
              <a:rPr lang="es-ES" b="1" dirty="0" smtClean="0"/>
              <a:t>:</a:t>
            </a:r>
            <a:r>
              <a:rPr lang="it-IT" dirty="0" smtClean="0"/>
              <a:t>G93460558</a:t>
            </a: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b="1" dirty="0" smtClean="0"/>
              <a:t>PIC </a:t>
            </a:r>
            <a:r>
              <a:rPr lang="es-ES" b="1" dirty="0" err="1" smtClean="0"/>
              <a:t>Number</a:t>
            </a:r>
            <a:r>
              <a:rPr lang="es-ES" b="1" dirty="0" smtClean="0"/>
              <a:t>: </a:t>
            </a:r>
            <a:r>
              <a:rPr lang="it-IT" dirty="0" smtClean="0"/>
              <a:t>923156373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err="1" smtClean="0"/>
              <a:t>Contacts</a:t>
            </a:r>
            <a:endParaRPr lang="es-ES" sz="4400" dirty="0"/>
          </a:p>
        </p:txBody>
      </p:sp>
      <p:pic>
        <p:nvPicPr>
          <p:cNvPr id="7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276872"/>
            <a:ext cx="9144000" cy="1754326"/>
          </a:xfrm>
          <a:prstGeom prst="rect">
            <a:avLst/>
          </a:prstGeom>
          <a:solidFill>
            <a:srgbClr val="F89430"/>
          </a:solidFill>
          <a:ln>
            <a:solidFill>
              <a:srgbClr val="F89D4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endParaRPr lang="es-E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396044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latin typeface="+mj-lt"/>
              </a:rPr>
              <a:t>Asociación</a:t>
            </a:r>
            <a:r>
              <a:rPr lang="en-US" sz="2400" b="1" dirty="0" smtClean="0">
                <a:latin typeface="+mj-lt"/>
              </a:rPr>
              <a:t> PROJUVEN</a:t>
            </a:r>
            <a:r>
              <a:rPr lang="en-US" sz="2400" dirty="0" smtClean="0">
                <a:latin typeface="+mj-lt"/>
              </a:rPr>
              <a:t>  is a Spanish non-profit organization born in 2015. </a:t>
            </a:r>
            <a:r>
              <a:rPr lang="en-GB" sz="2400" dirty="0" smtClean="0"/>
              <a:t>Our name stands for </a:t>
            </a:r>
            <a:r>
              <a:rPr lang="en-GB" sz="2400" i="1" dirty="0" err="1" smtClean="0"/>
              <a:t>Proyecto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Juvenil</a:t>
            </a:r>
            <a:r>
              <a:rPr lang="en-GB" sz="2400" i="1" dirty="0" smtClean="0"/>
              <a:t> </a:t>
            </a:r>
            <a:r>
              <a:rPr lang="en-GB" sz="2400" dirty="0" smtClean="0"/>
              <a:t>(Youth Project). 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err="1"/>
              <a:t>Asociación</a:t>
            </a:r>
            <a:r>
              <a:rPr lang="en-US" sz="2400" b="1" dirty="0"/>
              <a:t> PROJUVEN</a:t>
            </a:r>
            <a:r>
              <a:rPr lang="en-US" sz="2400" dirty="0"/>
              <a:t>  </a:t>
            </a:r>
            <a:r>
              <a:rPr lang="en-US" sz="2400" dirty="0" smtClean="0"/>
              <a:t>was recognized as a University organization of the University of </a:t>
            </a:r>
            <a:r>
              <a:rPr lang="en-US" sz="2400" dirty="0" err="1" smtClean="0"/>
              <a:t>Málaga</a:t>
            </a:r>
            <a:r>
              <a:rPr lang="en-US" sz="2400" dirty="0" smtClean="0"/>
              <a:t> in 2016</a:t>
            </a:r>
          </a:p>
          <a:p>
            <a:pPr algn="ctr">
              <a:buNone/>
            </a:pPr>
            <a:r>
              <a:rPr lang="en-US" sz="2400" dirty="0" smtClean="0"/>
              <a:t> (PROJUVEN office is located inside the University of </a:t>
            </a:r>
            <a:r>
              <a:rPr lang="en-US" sz="2400" dirty="0" err="1" smtClean="0"/>
              <a:t>Málaga</a:t>
            </a:r>
            <a:r>
              <a:rPr lang="en-US" sz="2400" dirty="0" smtClean="0"/>
              <a:t>). 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</a:t>
            </a: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We are an intermediary organization among European Universities and Companies.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For our professional team, being part of our project, means being social entrepreneurs and keeping the passion for social purposes.</a:t>
            </a:r>
            <a:endParaRPr lang="es-ES" sz="2400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600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err="1" smtClean="0"/>
              <a:t>Who</a:t>
            </a:r>
            <a:r>
              <a:rPr lang="es-ES" sz="4400" dirty="0" smtClean="0"/>
              <a:t> </a:t>
            </a:r>
            <a:r>
              <a:rPr lang="es-ES" sz="4400" dirty="0" err="1" smtClean="0"/>
              <a:t>we</a:t>
            </a:r>
            <a:r>
              <a:rPr lang="es-ES" sz="4400" dirty="0" smtClean="0"/>
              <a:t> are</a:t>
            </a:r>
            <a:endParaRPr lang="es-ES" sz="4400" dirty="0"/>
          </a:p>
        </p:txBody>
      </p:sp>
      <p:pic>
        <p:nvPicPr>
          <p:cNvPr id="6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11600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err="1" smtClean="0"/>
              <a:t>Where</a:t>
            </a:r>
            <a:r>
              <a:rPr lang="es-ES" sz="4400" dirty="0" smtClean="0"/>
              <a:t> </a:t>
            </a:r>
            <a:r>
              <a:rPr lang="es-ES" sz="4400" dirty="0" err="1" smtClean="0"/>
              <a:t>we</a:t>
            </a:r>
            <a:r>
              <a:rPr lang="es-ES" sz="4400" dirty="0" smtClean="0"/>
              <a:t> are</a:t>
            </a:r>
            <a:endParaRPr lang="es-ES" sz="4400" dirty="0"/>
          </a:p>
        </p:txBody>
      </p:sp>
      <p:pic>
        <p:nvPicPr>
          <p:cNvPr id="1026" name="Picture 2" descr="C:\Users\USUARIO\Desktop\14518686_10209398753398689_116154390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643470" cy="342902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00034" y="1857364"/>
            <a:ext cx="33575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89430"/>
              </a:buClr>
              <a:buFont typeface="Wingdings" pitchFamily="2" charset="2"/>
              <a:buChar char="q"/>
            </a:pPr>
            <a:r>
              <a:rPr lang="en-US" sz="2000" b="1" dirty="0" smtClean="0"/>
              <a:t> Association PROJUVEN  </a:t>
            </a:r>
            <a:r>
              <a:rPr lang="en-US" sz="2000" dirty="0" smtClean="0"/>
              <a:t>is situated in the University of </a:t>
            </a:r>
            <a:r>
              <a:rPr lang="en-US" sz="2000" dirty="0" err="1" smtClean="0"/>
              <a:t>Málaga</a:t>
            </a:r>
            <a:r>
              <a:rPr lang="en-US" sz="2000" dirty="0" smtClean="0"/>
              <a:t>.</a:t>
            </a:r>
          </a:p>
          <a:p>
            <a:pPr>
              <a:buClr>
                <a:srgbClr val="F89430"/>
              </a:buClr>
            </a:pPr>
            <a:endParaRPr lang="en-U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3286124"/>
            <a:ext cx="3929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89430"/>
              </a:buClr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Málaga</a:t>
            </a:r>
            <a:r>
              <a:rPr lang="en-US" sz="2000" dirty="0" smtClean="0"/>
              <a:t>, capital of the province of the same name, is the fifth most populated city in Spain. </a:t>
            </a:r>
          </a:p>
          <a:p>
            <a:pPr lvl="1"/>
            <a:r>
              <a:rPr lang="en-US" sz="2000" dirty="0" smtClean="0"/>
              <a:t>It is located in the south of the Iberian Peninsula, in a privileged spot. </a:t>
            </a:r>
            <a:endParaRPr lang="es-ES" sz="2000" dirty="0"/>
          </a:p>
        </p:txBody>
      </p:sp>
      <p:pic>
        <p:nvPicPr>
          <p:cNvPr id="8" name="7 Imagen" descr="LogoWebHea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328614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sz="2600" b="1" dirty="0" smtClean="0"/>
              <a:t>PROJUVEN </a:t>
            </a:r>
            <a:r>
              <a:rPr lang="en-US" sz="2400" dirty="0" smtClean="0"/>
              <a:t>promote the Erasmus Plus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and provide educational training at local and European level.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Promote intercultural understanding, equal opportunities, active citizenship and solidarity.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Our main goal is to enrich the educational, social and cultural life of young people living in our country and in Europe.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Social </a:t>
            </a:r>
            <a:r>
              <a:rPr lang="es-ES" sz="4400" dirty="0" err="1" smtClean="0"/>
              <a:t>Aims</a:t>
            </a:r>
            <a:endParaRPr lang="es-ES" sz="4400" dirty="0"/>
          </a:p>
        </p:txBody>
      </p:sp>
      <p:pic>
        <p:nvPicPr>
          <p:cNvPr id="6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98233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b="1" dirty="0" err="1"/>
              <a:t>Our</a:t>
            </a:r>
            <a:r>
              <a:rPr lang="es-ES" sz="4400" b="1" dirty="0"/>
              <a:t> </a:t>
            </a:r>
            <a:r>
              <a:rPr lang="es-ES" sz="4400" b="1" dirty="0" err="1"/>
              <a:t>goals</a:t>
            </a:r>
            <a:endParaRPr lang="es-ES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000264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09712167"/>
              </p:ext>
            </p:extLst>
          </p:nvPr>
        </p:nvGraphicFramePr>
        <p:xfrm>
          <a:off x="714348" y="1357298"/>
          <a:ext cx="770485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7 Imagen" descr="LogoWebHeade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4291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European and Social Project management</a:t>
            </a:r>
            <a:endParaRPr lang="es-ES" sz="2200" dirty="0" smtClean="0"/>
          </a:p>
          <a:p>
            <a:pPr>
              <a:buFont typeface="Wingdings" pitchFamily="2" charset="2"/>
              <a:buChar char="q"/>
            </a:pPr>
            <a:r>
              <a:rPr lang="es-ES" sz="2200" dirty="0" smtClean="0"/>
              <a:t>Erasmus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entrepreneurs</a:t>
            </a:r>
            <a:r>
              <a:rPr lang="es-ES" sz="2200" dirty="0" smtClean="0"/>
              <a:t>/</a:t>
            </a:r>
            <a:r>
              <a:rPr lang="es-ES" sz="2200" dirty="0" err="1" smtClean="0"/>
              <a:t>placement</a:t>
            </a:r>
            <a:r>
              <a:rPr lang="es-ES" sz="2200" dirty="0" smtClean="0"/>
              <a:t> </a:t>
            </a:r>
            <a:r>
              <a:rPr lang="es-ES" sz="2200" dirty="0" err="1" smtClean="0"/>
              <a:t>sending</a:t>
            </a:r>
            <a:r>
              <a:rPr lang="es-ES" sz="2200" dirty="0" smtClean="0"/>
              <a:t>/</a:t>
            </a:r>
          </a:p>
          <a:p>
            <a:pPr>
              <a:buNone/>
            </a:pPr>
            <a:r>
              <a:rPr lang="es-ES" sz="2200" dirty="0" smtClean="0"/>
              <a:t>	host </a:t>
            </a:r>
            <a:r>
              <a:rPr lang="es-ES" sz="2200" dirty="0" err="1" smtClean="0"/>
              <a:t>organisation</a:t>
            </a:r>
            <a:endParaRPr lang="es-ES" sz="2200" dirty="0" smtClean="0"/>
          </a:p>
          <a:p>
            <a:pPr>
              <a:buFont typeface="Wingdings" pitchFamily="2" charset="2"/>
              <a:buChar char="q"/>
            </a:pPr>
            <a:r>
              <a:rPr lang="es-ES" sz="2200" dirty="0" smtClean="0"/>
              <a:t>Cultural and </a:t>
            </a:r>
            <a:r>
              <a:rPr lang="es-ES" sz="2200" dirty="0" err="1" smtClean="0"/>
              <a:t>technological</a:t>
            </a:r>
            <a:r>
              <a:rPr lang="es-ES" sz="2200" dirty="0" smtClean="0"/>
              <a:t> </a:t>
            </a:r>
            <a:r>
              <a:rPr lang="es-ES" sz="2200" dirty="0" err="1" smtClean="0"/>
              <a:t>events</a:t>
            </a:r>
            <a:endParaRPr lang="es-E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Digital divide awareness and reduction</a:t>
            </a:r>
            <a:endParaRPr lang="es-E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Languages Learning and ICT education</a:t>
            </a:r>
            <a:endParaRPr lang="es-E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Social Media Management and social skills</a:t>
            </a:r>
            <a:endParaRPr lang="es-ES" sz="2200" dirty="0" smtClean="0"/>
          </a:p>
          <a:p>
            <a:pPr>
              <a:buFont typeface="Wingdings" pitchFamily="2" charset="2"/>
              <a:buChar char="q"/>
            </a:pPr>
            <a:r>
              <a:rPr lang="es-ES" sz="2200" dirty="0" smtClean="0"/>
              <a:t>EVS (</a:t>
            </a:r>
            <a:r>
              <a:rPr lang="es-ES" sz="2200" dirty="0" err="1" smtClean="0"/>
              <a:t>European</a:t>
            </a:r>
            <a:r>
              <a:rPr lang="es-ES" sz="2200" dirty="0" smtClean="0"/>
              <a:t> </a:t>
            </a:r>
            <a:r>
              <a:rPr lang="es-ES" sz="2200" dirty="0" err="1" smtClean="0"/>
              <a:t>Voluntary</a:t>
            </a:r>
            <a:r>
              <a:rPr lang="es-ES" sz="2200" dirty="0" smtClean="0"/>
              <a:t> </a:t>
            </a:r>
            <a:r>
              <a:rPr lang="es-ES" sz="2200" dirty="0" err="1" smtClean="0"/>
              <a:t>Service</a:t>
            </a:r>
            <a:r>
              <a:rPr lang="es-ES" sz="22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s-ES" sz="2200" dirty="0" smtClean="0"/>
              <a:t>PROJUVEN International Network </a:t>
            </a:r>
            <a:r>
              <a:rPr lang="es-ES" sz="2200" dirty="0" err="1" smtClean="0"/>
              <a:t>on</a:t>
            </a:r>
            <a:r>
              <a:rPr lang="es-ES" sz="2200" dirty="0" smtClean="0"/>
              <a:t> </a:t>
            </a:r>
            <a:r>
              <a:rPr lang="es-ES" sz="2200" dirty="0" err="1" smtClean="0"/>
              <a:t>Refugees</a:t>
            </a:r>
            <a:r>
              <a:rPr lang="es-ES" sz="2200" dirty="0" smtClean="0"/>
              <a:t> (PINOR)</a:t>
            </a:r>
            <a:endParaRPr lang="es-ES" sz="2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11600"/>
          </a:xfrm>
          <a:solidFill>
            <a:srgbClr val="F89430"/>
          </a:solidFill>
        </p:spPr>
        <p:txBody>
          <a:bodyPr>
            <a:normAutofit/>
          </a:bodyPr>
          <a:lstStyle/>
          <a:p>
            <a:pPr algn="ctr"/>
            <a:r>
              <a:rPr lang="es-ES" sz="4400" dirty="0" err="1" smtClean="0"/>
              <a:t>Areas</a:t>
            </a:r>
            <a:r>
              <a:rPr lang="es-ES" sz="4400" dirty="0" smtClean="0"/>
              <a:t> of </a:t>
            </a:r>
            <a:r>
              <a:rPr lang="es-ES" sz="4400" dirty="0" err="1" smtClean="0"/>
              <a:t>action</a:t>
            </a:r>
            <a:endParaRPr lang="es-ES" sz="4400" dirty="0"/>
          </a:p>
        </p:txBody>
      </p:sp>
      <p:pic>
        <p:nvPicPr>
          <p:cNvPr id="5" name="7 Imagen" descr="LogoWebHea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rgbClr val="F8943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200" dirty="0" smtClean="0"/>
              <a:t>PROJUVEN INTERNATIONAL PROJECT FOR REFUGEES - PINOR</a:t>
            </a:r>
            <a:endParaRPr lang="es-E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1612"/>
            <a:ext cx="9144000" cy="2286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92906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 err="1"/>
              <a:t>Projuven</a:t>
            </a:r>
            <a:r>
              <a:rPr lang="en-US" b="1" dirty="0"/>
              <a:t> International Network on Refugees (</a:t>
            </a:r>
            <a:r>
              <a:rPr lang="en-US" b="1" dirty="0" smtClean="0"/>
              <a:t>PINOR)</a:t>
            </a:r>
            <a:r>
              <a:rPr lang="en-US" dirty="0" smtClean="0"/>
              <a:t>is </a:t>
            </a:r>
            <a:r>
              <a:rPr lang="en-US" dirty="0"/>
              <a:t>our new informative </a:t>
            </a:r>
            <a:r>
              <a:rPr lang="en-US" dirty="0" smtClean="0"/>
              <a:t>project towards migrant inclusion, </a:t>
            </a:r>
            <a:r>
              <a:rPr lang="en-US" dirty="0"/>
              <a:t>a new mission for us</a:t>
            </a:r>
            <a:r>
              <a:rPr lang="en-US" dirty="0" smtClean="0"/>
              <a:t>. </a:t>
            </a:r>
          </a:p>
          <a:p>
            <a:pPr fontAlgn="base"/>
            <a:r>
              <a:rPr lang="en-US" b="1" dirty="0" smtClean="0"/>
              <a:t>Our </a:t>
            </a:r>
            <a:r>
              <a:rPr lang="en-US" b="1" dirty="0"/>
              <a:t>directions</a:t>
            </a:r>
            <a:r>
              <a:rPr lang="en-US" dirty="0" smtClean="0"/>
              <a:t>:</a:t>
            </a:r>
          </a:p>
          <a:p>
            <a:pPr fontAlgn="base">
              <a:buClr>
                <a:srgbClr val="F89430"/>
              </a:buClr>
              <a:buFont typeface="Wingdings" pitchFamily="2" charset="2"/>
              <a:buChar char="q"/>
            </a:pPr>
            <a:r>
              <a:rPr lang="en-US" dirty="0" smtClean="0"/>
              <a:t> Lobby </a:t>
            </a:r>
            <a:r>
              <a:rPr lang="en-US" dirty="0"/>
              <a:t>and </a:t>
            </a:r>
            <a:r>
              <a:rPr lang="en-US" dirty="0" smtClean="0"/>
              <a:t>advocacy</a:t>
            </a:r>
          </a:p>
          <a:p>
            <a:pPr fontAlgn="base">
              <a:buClr>
                <a:srgbClr val="F89430"/>
              </a:buClr>
              <a:buFont typeface="Wingdings" pitchFamily="2" charset="2"/>
              <a:buChar char="q"/>
            </a:pPr>
            <a:r>
              <a:rPr lang="en-US" dirty="0" smtClean="0"/>
              <a:t> Networking </a:t>
            </a:r>
            <a:r>
              <a:rPr lang="en-US" dirty="0"/>
              <a:t>and </a:t>
            </a:r>
            <a:r>
              <a:rPr lang="en-US" dirty="0" smtClean="0"/>
              <a:t>cooperation</a:t>
            </a:r>
            <a:endParaRPr lang="en-US" dirty="0"/>
          </a:p>
          <a:p>
            <a:pPr fontAlgn="base">
              <a:buClr>
                <a:srgbClr val="F89430"/>
              </a:buClr>
              <a:buFont typeface="Wingdings" pitchFamily="2" charset="2"/>
              <a:buChar char="q"/>
            </a:pPr>
            <a:r>
              <a:rPr lang="en-US" dirty="0" smtClean="0"/>
              <a:t> Raising awareness </a:t>
            </a:r>
          </a:p>
          <a:p>
            <a:pPr fontAlgn="base">
              <a:buClr>
                <a:srgbClr val="F89430"/>
              </a:buCl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Training </a:t>
            </a:r>
            <a:r>
              <a:rPr lang="en-US" dirty="0" err="1" smtClean="0"/>
              <a:t>programmes</a:t>
            </a:r>
            <a:endParaRPr lang="en-US" dirty="0"/>
          </a:p>
        </p:txBody>
      </p:sp>
      <p:pic>
        <p:nvPicPr>
          <p:cNvPr id="7" name="7 Imagen" descr="LogoWebHea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4429132"/>
            <a:ext cx="625794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We promote young mobility, training course, intercultural exchange, volunteer and social cooperation among youngsters.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11600"/>
          </a:xfrm>
          <a:solidFill>
            <a:srgbClr val="F8943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Intercultural exchange</a:t>
            </a:r>
            <a:endParaRPr lang="es-ES" sz="4400" dirty="0"/>
          </a:p>
        </p:txBody>
      </p:sp>
      <p:pic>
        <p:nvPicPr>
          <p:cNvPr id="1026" name="Picture 2" descr="http://projuven.org/wp-content/uploads/2016/10/14572908_1775191736028556_6863109001346097779_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86314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projuven.org/wp-content/uploads/2016/10/best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429124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7 Imagen" descr="LogoWebHead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14488"/>
            <a:ext cx="5149806" cy="4000528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2400" dirty="0" smtClean="0"/>
              <a:t>We support students from the </a:t>
            </a:r>
            <a:r>
              <a:rPr lang="es-ES" sz="2400" b="1" dirty="0" err="1" smtClean="0"/>
              <a:t>University</a:t>
            </a:r>
            <a:r>
              <a:rPr lang="es-ES" sz="2400" b="1" dirty="0" smtClean="0"/>
              <a:t> of Málaga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their</a:t>
            </a:r>
            <a:r>
              <a:rPr lang="es-ES" sz="2400" dirty="0" smtClean="0"/>
              <a:t>  </a:t>
            </a:r>
            <a:r>
              <a:rPr lang="en-US" sz="2400" dirty="0" smtClean="0"/>
              <a:t>internships in </a:t>
            </a:r>
            <a:r>
              <a:rPr lang="en-US" sz="2400" dirty="0" err="1" smtClean="0"/>
              <a:t>Andalucia</a:t>
            </a:r>
            <a:r>
              <a:rPr lang="en-US" sz="2400" dirty="0" smtClean="0"/>
              <a:t> and abroad,</a:t>
            </a:r>
            <a:r>
              <a:rPr lang="en-GB" sz="2400" dirty="0" smtClean="0"/>
              <a:t> in order to encourage European mobility and help young people to </a:t>
            </a:r>
            <a:r>
              <a:rPr lang="en-US" sz="2400" dirty="0" smtClean="0"/>
              <a:t>gain new experience and knowledge for personal and professional development.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11222"/>
          </a:xfrm>
          <a:solidFill>
            <a:srgbClr val="F89430"/>
          </a:solidFill>
        </p:spPr>
        <p:txBody>
          <a:bodyPr/>
          <a:lstStyle/>
          <a:p>
            <a:pPr algn="ctr"/>
            <a:r>
              <a:rPr lang="es-ES" sz="4400" dirty="0" err="1" smtClean="0"/>
              <a:t>Internships</a:t>
            </a:r>
            <a:endParaRPr lang="es-E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714488"/>
            <a:ext cx="2952328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7 Imagen" descr="LogoWebHea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357802"/>
            <a:ext cx="300039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636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Cambria</vt:lpstr>
      <vt:lpstr>Lucida Sans Unicode</vt:lpstr>
      <vt:lpstr>Verdana</vt:lpstr>
      <vt:lpstr>Wingdings</vt:lpstr>
      <vt:lpstr>Wingdings 2</vt:lpstr>
      <vt:lpstr>Wingdings 3</vt:lpstr>
      <vt:lpstr>Concurrencia</vt:lpstr>
      <vt:lpstr>PowerPoint Presentation</vt:lpstr>
      <vt:lpstr>Who we are</vt:lpstr>
      <vt:lpstr>Where we are</vt:lpstr>
      <vt:lpstr>Social Aims</vt:lpstr>
      <vt:lpstr>Our goals</vt:lpstr>
      <vt:lpstr>Areas of action</vt:lpstr>
      <vt:lpstr>PROJUVEN INTERNATIONAL PROJECT FOR REFUGEES - PINOR</vt:lpstr>
      <vt:lpstr>Intercultural exchange</vt:lpstr>
      <vt:lpstr>Internships</vt:lpstr>
      <vt:lpstr>Erasmus for Young Entrepreneurs</vt:lpstr>
      <vt:lpstr>Erasmus+ Traineeship</vt:lpstr>
      <vt:lpstr>Local cultural events</vt:lpstr>
      <vt:lpstr>European awareness</vt:lpstr>
      <vt:lpstr>Other services</vt:lpstr>
      <vt:lpstr>Our Executive team</vt:lpstr>
      <vt:lpstr>Contacts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Francesco Ruberto</cp:lastModifiedBy>
  <cp:revision>55</cp:revision>
  <dcterms:created xsi:type="dcterms:W3CDTF">2016-10-17T10:55:12Z</dcterms:created>
  <dcterms:modified xsi:type="dcterms:W3CDTF">2016-10-24T15:00:18Z</dcterms:modified>
</cp:coreProperties>
</file>