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66" r:id="rId2"/>
  </p:sldMasterIdLst>
  <p:notesMasterIdLst>
    <p:notesMasterId r:id="rId35"/>
  </p:notesMasterIdLst>
  <p:handoutMasterIdLst>
    <p:handoutMasterId r:id="rId36"/>
  </p:handoutMasterIdLst>
  <p:sldIdLst>
    <p:sldId id="363" r:id="rId3"/>
    <p:sldId id="320" r:id="rId4"/>
    <p:sldId id="309" r:id="rId5"/>
    <p:sldId id="392" r:id="rId6"/>
    <p:sldId id="393" r:id="rId7"/>
    <p:sldId id="398" r:id="rId8"/>
    <p:sldId id="370" r:id="rId9"/>
    <p:sldId id="372" r:id="rId10"/>
    <p:sldId id="374" r:id="rId11"/>
    <p:sldId id="379" r:id="rId12"/>
    <p:sldId id="380" r:id="rId13"/>
    <p:sldId id="396" r:id="rId14"/>
    <p:sldId id="397" r:id="rId15"/>
    <p:sldId id="395" r:id="rId16"/>
    <p:sldId id="342" r:id="rId17"/>
    <p:sldId id="311" r:id="rId18"/>
    <p:sldId id="310" r:id="rId19"/>
    <p:sldId id="315" r:id="rId20"/>
    <p:sldId id="312" r:id="rId21"/>
    <p:sldId id="341" r:id="rId22"/>
    <p:sldId id="313" r:id="rId23"/>
    <p:sldId id="291" r:id="rId24"/>
    <p:sldId id="292" r:id="rId25"/>
    <p:sldId id="336" r:id="rId26"/>
    <p:sldId id="337" r:id="rId27"/>
    <p:sldId id="338" r:id="rId28"/>
    <p:sldId id="317" r:id="rId29"/>
    <p:sldId id="339" r:id="rId30"/>
    <p:sldId id="332" r:id="rId31"/>
    <p:sldId id="326" r:id="rId32"/>
    <p:sldId id="264" r:id="rId33"/>
    <p:sldId id="345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ENAERTS Yves (DEVCO-EXT)" initials="LY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8"/>
    <p:restoredTop sz="92895"/>
  </p:normalViewPr>
  <p:slideViewPr>
    <p:cSldViewPr snapToGrid="0" snapToObjects="1">
      <p:cViewPr varScale="1">
        <p:scale>
          <a:sx n="61" d="100"/>
          <a:sy n="61" d="100"/>
        </p:scale>
        <p:origin x="11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35086-FD14-0145-B5E2-98698905C40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C2220-2889-4548-9397-A50C4076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30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738764EC-5E7B-AB47-A3D7-F5FC9A04A63D}" type="datetime1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8A3B5DC-DF26-4B40-A25C-9E8A77244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9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3FC539DC-8950-DE47-90BC-18CADBF451EF}" type="slidenum">
              <a:rPr lang="en-GB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9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DB1B6055-F05F-E044-A4C7-68E309530BFA}" type="slidenum">
              <a:rPr lang="en-GB">
                <a:solidFill>
                  <a:schemeClr val="tx1"/>
                </a:solidFill>
                <a:latin typeface="Arial" charset="0"/>
              </a:rPr>
              <a:pPr/>
              <a:t>7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5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ea typeface="MS PGothic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 eaLnBrk="0" hangingPunct="0"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01700" eaLnBrk="0" hangingPunct="0"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01700" eaLnBrk="0" hangingPunct="0"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01700" eaLnBrk="0" hangingPunct="0"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01700" eaLnBrk="0" hangingPunct="0"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EEDA3F0-5428-3445-9A54-F423B8BA7425}" type="slidenum">
              <a:rPr lang="en-GB" sz="1200">
                <a:solidFill>
                  <a:schemeClr val="tx1"/>
                </a:solidFill>
              </a:rPr>
              <a:pPr eaLnBrk="1" hangingPunct="1"/>
              <a:t>12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0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>
                <a:latin typeface="Calibri" charset="0"/>
              </a:rPr>
              <a:t>Daprès les engagements internationaux, les agences externes ont un rôle minimal et ne doivent pas interférer.  A Accra, principe de </a:t>
            </a:r>
            <a:r>
              <a:rPr lang="ja-JP" altLang="en-US" sz="1600">
                <a:latin typeface="Calibri" charset="0"/>
              </a:rPr>
              <a:t>“</a:t>
            </a:r>
            <a:r>
              <a:rPr lang="en-US" altLang="ja-JP" sz="1600">
                <a:latin typeface="Calibri" charset="0"/>
              </a:rPr>
              <a:t>country ownership</a:t>
            </a:r>
            <a:r>
              <a:rPr lang="ja-JP" altLang="en-US" sz="1600">
                <a:latin typeface="Calibri" charset="0"/>
              </a:rPr>
              <a:t>”</a:t>
            </a:r>
            <a:r>
              <a:rPr lang="en-US" altLang="ja-JP" sz="1600">
                <a:latin typeface="Calibri" charset="0"/>
              </a:rPr>
              <a:t>, a Busan </a:t>
            </a:r>
            <a:r>
              <a:rPr lang="ja-JP" altLang="en-US" sz="1600">
                <a:latin typeface="Calibri" charset="0"/>
              </a:rPr>
              <a:t>“</a:t>
            </a:r>
            <a:r>
              <a:rPr lang="en-US" altLang="ja-JP" sz="1600">
                <a:latin typeface="Calibri" charset="0"/>
              </a:rPr>
              <a:t>democratic ownership</a:t>
            </a:r>
            <a:r>
              <a:rPr lang="ja-JP" altLang="en-US" sz="1600">
                <a:latin typeface="Calibri" charset="0"/>
              </a:rPr>
              <a:t>”</a:t>
            </a:r>
            <a:r>
              <a:rPr lang="en-US" altLang="ja-JP" sz="1600">
                <a:latin typeface="Calibri" charset="0"/>
              </a:rPr>
              <a:t>.  Mais </a:t>
            </a:r>
            <a:r>
              <a:rPr lang="en-US" altLang="ja-JP">
                <a:latin typeface="Calibri" charset="0"/>
              </a:rPr>
              <a:t>les PTF ne sont pas juste des acteurs qui donnent un appui financier et technique; ils ne sont pas neutres.  Ils ont le potentiel d</a:t>
            </a:r>
            <a:r>
              <a:rPr lang="ja-JP" altLang="en-US">
                <a:latin typeface="Calibri" charset="0"/>
              </a:rPr>
              <a:t>’</a:t>
            </a:r>
            <a:r>
              <a:rPr lang="en-US" altLang="ja-JP">
                <a:latin typeface="Calibri" charset="0"/>
              </a:rPr>
              <a:t>être des agents de changement.  </a:t>
            </a:r>
            <a:endParaRPr lang="en-US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D6E02C-0B8E-C94C-8B62-E00EA0B7529E}" type="slidenum">
              <a:rPr lang="en-GB" sz="1200">
                <a:latin typeface="Calibri" charset="0"/>
              </a:rPr>
              <a:pPr eaLnBrk="1" hangingPunct="1"/>
              <a:t>22</a:t>
            </a:fld>
            <a:endParaRPr lang="en-GB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1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3B6583-2D11-B54B-9722-E3760D2A0F42}" type="slidenum">
              <a:rPr lang="en-GB" sz="1200"/>
              <a:pPr eaLnBrk="1" hangingPunct="1"/>
              <a:t>23</a:t>
            </a:fld>
            <a:endParaRPr lang="en-GB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5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B645C-7BE6-114E-A078-2661E0462448}" type="datetime1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FFF9C-9631-3042-86CC-48595B2F1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7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26843-1066-254A-9CA2-369CE407C1C5}" type="datetime1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9BEBD-52A4-274D-BD8D-30F4BC9FF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9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8AE5-4E93-6345-8255-C1AFE414709A}" type="datetime1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F9554-CE14-7243-81E7-2D57E53A1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87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DH 1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 userDrawn="1"/>
        </p:nvSpPr>
        <p:spPr bwMode="auto">
          <a:xfrm>
            <a:off x="185738" y="6680200"/>
            <a:ext cx="8780462" cy="185738"/>
          </a:xfrm>
          <a:prstGeom prst="rect">
            <a:avLst/>
          </a:prstGeom>
          <a:solidFill>
            <a:srgbClr val="82891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half" idx="13" hasCustomPrompt="1"/>
          </p:nvPr>
        </p:nvSpPr>
        <p:spPr>
          <a:xfrm>
            <a:off x="1835696" y="1474241"/>
            <a:ext cx="6840760" cy="4691063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lang="nl-NL" sz="22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4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defRPr/>
            </a:pPr>
            <a:r>
              <a:rPr lang="nl-BE" dirty="0" smtClean="0"/>
              <a:t>Click to add </a:t>
            </a:r>
            <a:br>
              <a:rPr lang="nl-BE" dirty="0" smtClean="0"/>
            </a:br>
            <a:r>
              <a:rPr lang="nl-BE" dirty="0" smtClean="0"/>
              <a:t>text, </a:t>
            </a:r>
            <a:br>
              <a:rPr lang="nl-BE" dirty="0" smtClean="0"/>
            </a:br>
            <a:r>
              <a:rPr lang="nl-BE" dirty="0" smtClean="0"/>
              <a:t>picture</a:t>
            </a:r>
            <a:br>
              <a:rPr lang="nl-BE" dirty="0" smtClean="0"/>
            </a:br>
            <a:r>
              <a:rPr lang="nl-BE" dirty="0" smtClean="0"/>
              <a:t>shape or media </a:t>
            </a:r>
            <a:r>
              <a:rPr lang="nl-BE" smtClean="0"/>
              <a:t/>
            </a:r>
            <a:br>
              <a:rPr lang="nl-BE" smtClean="0"/>
            </a:br>
            <a:r>
              <a:rPr lang="nl-BE" smtClean="0"/>
              <a:t>For </a:t>
            </a:r>
            <a:r>
              <a:rPr lang="nl-BE" dirty="0" smtClean="0"/>
              <a:t>guidelines, tips and graphics see </a:t>
            </a:r>
            <a:br>
              <a:rPr lang="nl-BE" dirty="0" smtClean="0"/>
            </a:br>
            <a:r>
              <a:rPr lang="nl-BE" dirty="0" smtClean="0"/>
              <a:t>- https://wiki.ecdpm.org/groups/corporateprofiling/</a:t>
            </a:r>
            <a:br>
              <a:rPr lang="nl-BE" dirty="0" smtClean="0"/>
            </a:br>
            <a:r>
              <a:rPr lang="nl-BE" dirty="0" smtClean="0"/>
              <a:t>- https://wiki.ecdpm.org/groups/audiovisuallibrary/</a:t>
            </a:r>
          </a:p>
          <a:p>
            <a:pPr lvl="1">
              <a:defRPr/>
            </a:pPr>
            <a:endParaRPr lang="nl-BE" dirty="0" smtClean="0"/>
          </a:p>
          <a:p>
            <a:pPr lvl="2">
              <a:defRPr/>
            </a:pPr>
            <a:endParaRPr lang="nl-BE" sz="1800" dirty="0" smtClean="0"/>
          </a:p>
          <a:p>
            <a:pPr lvl="3">
              <a:defRPr/>
            </a:pPr>
            <a:endParaRPr lang="nl-BE" sz="1600" dirty="0" smtClean="0"/>
          </a:p>
          <a:p>
            <a:pPr lvl="4">
              <a:defRPr/>
            </a:pPr>
            <a:endParaRPr lang="nl-BE" dirty="0" smtClean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80" charset="0"/>
              <a:buNone/>
              <a:defRPr lang="nl-NL" sz="3200" kern="1200" dirty="0">
                <a:solidFill>
                  <a:srgbClr val="7C892B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179512" y="6237288"/>
            <a:ext cx="1872208" cy="365125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nl-BE" dirty="0" smtClean="0"/>
              <a:t>ECDPM</a:t>
            </a:r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7596188" y="6237288"/>
            <a:ext cx="13683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nl-BE" dirty="0"/>
              <a:t>Page </a:t>
            </a:r>
            <a:fld id="{0B84C60D-4909-4448-A759-B5EC25CF3D30}" type="slidenum">
              <a:rPr lang="nl-BE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2958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  <a:ea typeface="MS PGothic" charset="0"/>
              <a:cs typeface="MS PGothic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  <a:ea typeface="MS PGothic" charset="0"/>
              <a:cs typeface="MS PGothic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9" y="2565401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r>
              <a:rPr lang="fr-BE"/>
              <a:t>Title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9" y="3716339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fr-BE"/>
              <a:t>Subtitle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fld id="{8F1F59E1-C6B3-8D45-99C7-DF348530B2F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64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E3A60-79AC-574C-B209-935EFB0AED9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0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69DB6-B855-BA48-8ACB-81A3EE9205F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2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03E41-ACD2-B245-80F0-9980D2D202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58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2D16D-53D6-9F49-BA03-2BB37EFCF74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40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1F2F5-0DF4-8F47-A9FB-882AD4F7FC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4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562C-2302-9F4A-8D26-C4540ACF9B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3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83F5-2EE8-B441-AE40-BE9498745790}" type="datetime1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CD43-370F-D24D-B683-22DBD22AF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5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5427A-1ECE-3E42-9463-299E4D5888E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78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C4E7-3A80-D248-862A-F6E691D5D0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16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A284C-1C4E-FC40-AD2A-2C21956447A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84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5114" y="1339851"/>
            <a:ext cx="2071687" cy="46815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9" y="1339851"/>
            <a:ext cx="6067425" cy="46815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4454-5BA2-D84B-9C4E-42F1B180C2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5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1F61-01D8-B840-8CA2-E359044EBEE7}" type="datetime1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F6647-FEF0-A746-B63D-60C8F3713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4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3D99-6062-7F4A-89B1-EBC339A1CF2D}" type="datetime1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80B1-FBDD-EF40-A4E8-6A8DCF50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2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05381-3199-5044-B2F6-5D657143F27B}" type="datetime1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800DF-B1AF-8342-87B7-13D43D765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9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3CFA-F83B-A14A-B7C2-FF25932F06DA}" type="datetime1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4B43A-CFC7-C04C-B19E-4AAFFC3C7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1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746B8-FAD5-7846-91A0-4A6ADEB7742F}" type="datetime1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102D-CF28-FE48-B414-101B9A7CC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76603-A7B1-6F45-B0E4-1808AF89F52F}" type="datetime1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4B8B5-3493-0345-A900-BAFE484EC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6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784B-5A5C-124D-B0B3-F8AE1190A8B8}" type="datetime1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F0A53-E950-7C44-AC36-EC52C5174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8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17AD3DD-0DD2-A646-AAB6-805F8F4444F7}" type="datetime1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7B489588-0F43-0F43-9420-91334BF4B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fld id="{E4EC2032-4A58-8540-B4C3-114C9BE56A54}" type="slidenum">
              <a:rPr lang="en-GB">
                <a:solidFill>
                  <a:srgbClr val="000000"/>
                </a:solidFill>
                <a:ea typeface="MS PGothic" charset="0"/>
                <a:cs typeface="MS PGothic" charset="0"/>
              </a:rPr>
              <a:pPr defTabSz="914400"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  <a:ea typeface="MS PGothic" charset="0"/>
              <a:cs typeface="MS PGothic" charset="0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9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MS PGothic" pitchFamily="34" charset="-128"/>
          <a:cs typeface="MS PGothic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  <a:ea typeface="MS PGothic" pitchFamily="34" charset="-128"/>
          <a:cs typeface="MS PGothic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  <a:ea typeface="MS PGothic" pitchFamily="34" charset="-128"/>
          <a:cs typeface="MS PGothic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  <a:ea typeface="MS PGothic" pitchFamily="34" charset="-128"/>
          <a:cs typeface="MS PGothic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  <a:ea typeface="MS PGothic" pitchFamily="34" charset="-128"/>
          <a:cs typeface="MS PGothic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9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9" charset="0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9" charset="0"/>
          <a:ea typeface="ＭＳ Ｐゴシック" pitchFamily="3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9" charset="0"/>
          <a:ea typeface="ＭＳ Ｐゴシック" pitchFamily="3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9" charset="0"/>
          <a:ea typeface="ＭＳ Ｐゴシック" pitchFamily="3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9" charset="0"/>
          <a:ea typeface="ＭＳ Ｐゴシック" pitchFamily="39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B/Downloads/10.%20look%20behind%20curtain%20(2)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B/Downloads/6.%20Carother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B/Downloads/3.%20catch%2022%20(2)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850" y="1905446"/>
            <a:ext cx="8655050" cy="717550"/>
          </a:xfrm>
        </p:spPr>
        <p:txBody>
          <a:bodyPr/>
          <a:lstStyle/>
          <a:p>
            <a:pPr indent="0" algn="ctr" eaLnBrk="1" hangingPunct="1"/>
            <a:r>
              <a:rPr lang="en-US" sz="4000" dirty="0" smtClean="0">
                <a:latin typeface="Calibri" charset="0"/>
                <a:ea typeface="MS PGothic" charset="0"/>
              </a:rPr>
              <a:t>EC Staff Seminar on Democracy</a:t>
            </a:r>
            <a:br>
              <a:rPr lang="en-US" sz="4000" dirty="0" smtClean="0">
                <a:latin typeface="Calibri" charset="0"/>
                <a:ea typeface="MS PGothic" charset="0"/>
              </a:rPr>
            </a:br>
            <a:r>
              <a:rPr lang="en-US" sz="4000" dirty="0" smtClean="0">
                <a:latin typeface="Calibri" charset="0"/>
                <a:ea typeface="MS PGothic" charset="0"/>
              </a:rPr>
              <a:t>From electoral assistance to mainstreaming democracy</a:t>
            </a:r>
            <a:endParaRPr lang="en-GB" sz="4000" dirty="0">
              <a:latin typeface="Calibri" charset="0"/>
              <a:ea typeface="MS P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850" y="2768719"/>
            <a:ext cx="87122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defRPr/>
            </a:pPr>
            <a:endParaRPr lang="fr-BE" sz="4000" b="1" kern="0" dirty="0" smtClean="0">
              <a:solidFill>
                <a:srgbClr val="FFD624"/>
              </a:solidFill>
              <a:latin typeface="Calibri" pitchFamily="34" charset="0"/>
              <a:ea typeface="MS PGothic" panose="020B0600070205080204" pitchFamily="34" charset="-128"/>
              <a:cs typeface="Calibri" pitchFamily="34" charset="0"/>
            </a:endParaRPr>
          </a:p>
          <a:p>
            <a:pPr algn="ctr" defTabSz="914400">
              <a:defRPr/>
            </a:pPr>
            <a:endParaRPr lang="fr-BE" sz="4000" b="1" kern="0" dirty="0">
              <a:solidFill>
                <a:srgbClr val="FFD624"/>
              </a:solidFill>
              <a:latin typeface="Calibri" pitchFamily="34" charset="0"/>
              <a:ea typeface="MS PGothic" panose="020B0600070205080204" pitchFamily="34" charset="-128"/>
              <a:cs typeface="Calibri" pitchFamily="34" charset="0"/>
            </a:endParaRPr>
          </a:p>
          <a:p>
            <a:pPr algn="ctr" defTabSz="914400">
              <a:defRPr/>
            </a:pPr>
            <a:endParaRPr lang="en-GB" sz="3600" b="1" kern="0" dirty="0" smtClean="0">
              <a:solidFill>
                <a:srgbClr val="FFD624"/>
              </a:solidFill>
              <a:latin typeface="Calibri" pitchFamily="34" charset="0"/>
              <a:ea typeface="MS PGothic" panose="020B0600070205080204" pitchFamily="34" charset="-128"/>
              <a:cs typeface="Calibri" pitchFamily="34" charset="0"/>
            </a:endParaRPr>
          </a:p>
          <a:p>
            <a:pPr algn="ctr" defTabSz="914400">
              <a:defRPr/>
            </a:pPr>
            <a:r>
              <a:rPr lang="en-GB" sz="3600" b="1" kern="0" dirty="0" smtClean="0">
                <a:solidFill>
                  <a:srgbClr val="FFD624"/>
                </a:solidFill>
                <a:latin typeface="Calibri" pitchFamily="34" charset="0"/>
                <a:ea typeface="MS PGothic" panose="020B0600070205080204" pitchFamily="34" charset="-128"/>
                <a:cs typeface="Calibri" pitchFamily="34" charset="0"/>
              </a:rPr>
              <a:t>Practical use of analytical tools for EU democracy support</a:t>
            </a:r>
          </a:p>
          <a:p>
            <a:pPr algn="ctr" defTabSz="914400">
              <a:defRPr/>
            </a:pPr>
            <a:r>
              <a:rPr lang="en-GB" sz="2800" b="1" kern="0" dirty="0" smtClean="0">
                <a:solidFill>
                  <a:srgbClr val="FFD624"/>
                </a:solidFill>
                <a:latin typeface="Calibri" pitchFamily="34" charset="0"/>
                <a:ea typeface="MS PGothic" panose="020B0600070205080204" pitchFamily="34" charset="-128"/>
                <a:cs typeface="Calibri" pitchFamily="34" charset="0"/>
              </a:rPr>
              <a:t>by Jean Bossuyt (ECDPM)</a:t>
            </a:r>
            <a:endParaRPr lang="en-GB" sz="2800" dirty="0">
              <a:solidFill>
                <a:srgbClr val="0F5494"/>
              </a:solidFill>
              <a:latin typeface="Verdana" panose="020B0604030504040204" pitchFamily="34" charset="0"/>
              <a:ea typeface="MS PGothic" panose="020B0600070205080204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3366FF"/>
                </a:solidFill>
                <a:latin typeface="Verdana" charset="0"/>
                <a:ea typeface="MS PGothic" charset="0"/>
              </a:rPr>
              <a:t>What is a stakeholder analysis?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237162"/>
            <a:ext cx="8229600" cy="4889001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latin typeface="Verdana" charset="0"/>
                <a:ea typeface="MS PGothic" charset="0"/>
              </a:rPr>
              <a:t>Set </a:t>
            </a:r>
            <a:r>
              <a:rPr lang="en-US" dirty="0">
                <a:latin typeface="Verdana" charset="0"/>
                <a:ea typeface="MS PGothic" charset="0"/>
              </a:rPr>
              <a:t>of techniques to MAP and UNDERSTAND</a:t>
            </a:r>
          </a:p>
          <a:p>
            <a:endParaRPr lang="en-US" dirty="0">
              <a:latin typeface="Verdana" charset="0"/>
              <a:ea typeface="MS PGothic" charset="0"/>
            </a:endParaRPr>
          </a:p>
          <a:p>
            <a:r>
              <a:rPr lang="en-US" dirty="0">
                <a:latin typeface="Verdana" charset="0"/>
                <a:ea typeface="MS PGothic" charset="0"/>
              </a:rPr>
              <a:t>T</a:t>
            </a:r>
            <a:r>
              <a:rPr lang="en-US" dirty="0" smtClean="0">
                <a:latin typeface="Verdana" charset="0"/>
                <a:ea typeface="MS PGothic" charset="0"/>
              </a:rPr>
              <a:t>he </a:t>
            </a:r>
            <a:r>
              <a:rPr lang="en-US" dirty="0">
                <a:latin typeface="Verdana" charset="0"/>
                <a:ea typeface="MS PGothic" charset="0"/>
              </a:rPr>
              <a:t>positions, perspectives and power of the actors or “stakeholders” </a:t>
            </a:r>
          </a:p>
          <a:p>
            <a:endParaRPr lang="en-US" dirty="0">
              <a:latin typeface="Verdana" charset="0"/>
              <a:ea typeface="MS PGothic" charset="0"/>
            </a:endParaRPr>
          </a:p>
          <a:p>
            <a:r>
              <a:rPr lang="en-US" dirty="0">
                <a:latin typeface="Verdana" charset="0"/>
                <a:ea typeface="MS PGothic" charset="0"/>
              </a:rPr>
              <a:t>That have and </a:t>
            </a:r>
            <a:r>
              <a:rPr lang="en-US" dirty="0">
                <a:solidFill>
                  <a:srgbClr val="800000"/>
                </a:solidFill>
                <a:latin typeface="Verdana" charset="0"/>
                <a:ea typeface="MS PGothic" charset="0"/>
              </a:rPr>
              <a:t>“interest in” </a:t>
            </a:r>
            <a:r>
              <a:rPr lang="en-US" dirty="0">
                <a:latin typeface="Verdana" charset="0"/>
                <a:ea typeface="MS PGothic" charset="0"/>
              </a:rPr>
              <a:t>and/or are likely to be </a:t>
            </a:r>
            <a:r>
              <a:rPr lang="en-US" dirty="0">
                <a:solidFill>
                  <a:srgbClr val="800000"/>
                </a:solidFill>
                <a:latin typeface="Verdana" charset="0"/>
                <a:ea typeface="MS PGothic" charset="0"/>
              </a:rPr>
              <a:t>“affected by” </a:t>
            </a:r>
            <a:r>
              <a:rPr lang="en-US" dirty="0">
                <a:latin typeface="Verdana" charset="0"/>
                <a:ea typeface="MS PGothic" charset="0"/>
              </a:rPr>
              <a:t>a particular reform or </a:t>
            </a:r>
            <a:r>
              <a:rPr lang="en-US" dirty="0" err="1">
                <a:latin typeface="Verdana" charset="0"/>
                <a:ea typeface="MS PGothic" charset="0"/>
              </a:rPr>
              <a:t>programme</a:t>
            </a:r>
            <a:endParaRPr lang="en-US" dirty="0">
              <a:latin typeface="Verdan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173"/>
          </a:xfrm>
        </p:spPr>
        <p:txBody>
          <a:bodyPr/>
          <a:lstStyle/>
          <a:p>
            <a:r>
              <a:rPr lang="en-US" sz="3200" b="1" dirty="0">
                <a:solidFill>
                  <a:srgbClr val="3366FF"/>
                </a:solidFill>
                <a:latin typeface="Verdana" charset="0"/>
                <a:ea typeface="MS PGothic" charset="0"/>
              </a:rPr>
              <a:t>What is the added value of a stakeholder analysis?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319640"/>
            <a:ext cx="8229600" cy="4806524"/>
          </a:xfrm>
        </p:spPr>
        <p:txBody>
          <a:bodyPr/>
          <a:lstStyle/>
          <a:p>
            <a:pPr>
              <a:buClrTx/>
              <a:buFont typeface="Wingdings" charset="0"/>
              <a:buChar char="ü"/>
            </a:pPr>
            <a:r>
              <a:rPr lang="en-US" sz="2800" dirty="0">
                <a:latin typeface="Verdana" charset="0"/>
                <a:ea typeface="MS PGothic" charset="0"/>
              </a:rPr>
              <a:t>Highly focused analysis =  stakeholders in a particular policy process, reform or project</a:t>
            </a:r>
          </a:p>
          <a:p>
            <a:pPr>
              <a:buClrTx/>
              <a:buFont typeface="Wingdings" charset="0"/>
              <a:buChar char="ü"/>
            </a:pPr>
            <a:endParaRPr lang="en-US" sz="2800" dirty="0">
              <a:latin typeface="Verdana" charset="0"/>
              <a:ea typeface="MS PGothic" charset="0"/>
            </a:endParaRPr>
          </a:p>
          <a:p>
            <a:pPr>
              <a:buClrTx/>
              <a:buFont typeface="Wingdings" charset="0"/>
              <a:buChar char="ü"/>
            </a:pPr>
            <a:r>
              <a:rPr lang="en-US" sz="2800" dirty="0">
                <a:latin typeface="Verdana" charset="0"/>
                <a:ea typeface="MS PGothic" charset="0"/>
              </a:rPr>
              <a:t>Understanding prospects for reform or success of the </a:t>
            </a:r>
            <a:r>
              <a:rPr lang="en-US" sz="2800" dirty="0" err="1">
                <a:latin typeface="Verdana" charset="0"/>
                <a:ea typeface="MS PGothic" charset="0"/>
              </a:rPr>
              <a:t>programme</a:t>
            </a:r>
            <a:endParaRPr lang="en-US" sz="2800" dirty="0">
              <a:latin typeface="Verdana" charset="0"/>
              <a:ea typeface="MS PGothic" charset="0"/>
            </a:endParaRPr>
          </a:p>
          <a:p>
            <a:pPr>
              <a:buClrTx/>
              <a:buFont typeface="Wingdings" charset="0"/>
              <a:buChar char="ü"/>
            </a:pPr>
            <a:endParaRPr lang="en-US" sz="2800" dirty="0">
              <a:latin typeface="Verdana" charset="0"/>
              <a:ea typeface="MS PGothic" charset="0"/>
            </a:endParaRPr>
          </a:p>
          <a:p>
            <a:pPr>
              <a:buClrTx/>
              <a:buFont typeface="Wingdings" charset="0"/>
              <a:buChar char="ü"/>
            </a:pPr>
            <a:r>
              <a:rPr lang="en-US" sz="2800" dirty="0">
                <a:latin typeface="Verdana" charset="0"/>
                <a:ea typeface="MS PGothic" charset="0"/>
              </a:rPr>
              <a:t>Identifying suitable ways for an external agency to influence the outcomes of the reform/project </a:t>
            </a:r>
          </a:p>
        </p:txBody>
      </p:sp>
    </p:spTree>
    <p:extLst>
      <p:ext uri="{BB962C8B-B14F-4D97-AF65-F5344CB8AC3E}">
        <p14:creationId xmlns:p14="http://schemas.microsoft.com/office/powerpoint/2010/main" val="37451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6300" y="1268413"/>
            <a:ext cx="8032750" cy="41592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100" dirty="0">
                <a:solidFill>
                  <a:srgbClr val="0070C0"/>
                </a:solidFill>
                <a:latin typeface="Verdana" pitchFamily="34" charset="0"/>
                <a:ea typeface="+mn-ea"/>
                <a:cs typeface="+mn-cs"/>
              </a:rPr>
              <a:t>POWER of stakeholders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2282824" y="3838575"/>
            <a:ext cx="5510212" cy="36988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70C0"/>
                </a:solidFill>
                <a:latin typeface="Verdana" pitchFamily="34" charset="0"/>
                <a:ea typeface="+mn-ea"/>
                <a:cs typeface="+mn-cs"/>
              </a:rPr>
              <a:t>INTERESRTS of </a:t>
            </a:r>
            <a:r>
              <a:rPr lang="en-GB" dirty="0" err="1">
                <a:solidFill>
                  <a:srgbClr val="0070C0"/>
                </a:solidFill>
                <a:latin typeface="Verdana" pitchFamily="34" charset="0"/>
                <a:ea typeface="+mn-ea"/>
                <a:cs typeface="+mn-cs"/>
              </a:rPr>
              <a:t>stkaeholder</a:t>
            </a:r>
            <a:endParaRPr lang="en-GB" dirty="0">
              <a:solidFill>
                <a:srgbClr val="0070C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3813" y="2322513"/>
            <a:ext cx="3702050" cy="277812"/>
          </a:xfrm>
          <a:prstGeom prst="rect">
            <a:avLst/>
          </a:prstGeom>
          <a:solidFill>
            <a:srgbClr val="99CCFF"/>
          </a:solidFill>
        </p:spPr>
        <p:txBody>
          <a:bodyPr>
            <a:spAutoFit/>
          </a:bodyPr>
          <a:lstStyle/>
          <a:p>
            <a:pPr algn="just">
              <a:defRPr/>
            </a:pPr>
            <a:endParaRPr lang="en-GB" sz="1200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1113" y="4262438"/>
            <a:ext cx="3708400" cy="2762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>
              <a:defRPr/>
            </a:pPr>
            <a:endParaRPr lang="en-GB" sz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89513" y="2322513"/>
            <a:ext cx="3951287" cy="277812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just">
              <a:defRPr/>
            </a:pPr>
            <a:endParaRPr lang="en-GB" sz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1575" y="4254500"/>
            <a:ext cx="3959225" cy="461963"/>
          </a:xfrm>
          <a:prstGeom prst="rect">
            <a:avLst/>
          </a:prstGeom>
          <a:solidFill>
            <a:srgbClr val="FF3300"/>
          </a:solidFill>
        </p:spPr>
        <p:txBody>
          <a:bodyPr>
            <a:spAutoFit/>
          </a:bodyPr>
          <a:lstStyle/>
          <a:p>
            <a:pPr algn="just">
              <a:defRPr/>
            </a:pPr>
            <a:endParaRPr lang="en-GB" sz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  <a:p>
            <a:pPr algn="just">
              <a:defRPr/>
            </a:pPr>
            <a:endParaRPr lang="en-GB" sz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3813" y="1954213"/>
            <a:ext cx="3840162" cy="373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en-GB" sz="3000" b="1" dirty="0">
                <a:solidFill>
                  <a:schemeClr val="tx1"/>
                </a:solidFill>
              </a:rPr>
              <a:t>+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1575" y="1949450"/>
            <a:ext cx="3927475" cy="37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en-GB" sz="3600" b="1" dirty="0">
                <a:solidFill>
                  <a:schemeClr val="tx1"/>
                </a:solidFill>
              </a:rPr>
              <a:t>-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-70643" y="2896393"/>
            <a:ext cx="2305050" cy="411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en-GB" sz="3000" b="1" dirty="0">
                <a:solidFill>
                  <a:schemeClr val="tx1"/>
                </a:solidFill>
              </a:rPr>
              <a:t>+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-168288" y="5299277"/>
            <a:ext cx="2500241" cy="410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80" tIns="34290" rIns="68580" bIns="34290" anchor="ctr"/>
          <a:lstStyle/>
          <a:p>
            <a:pPr>
              <a:defRPr/>
            </a:pPr>
            <a:r>
              <a:rPr lang="en-GB" sz="3300" b="1" dirty="0">
                <a:solidFill>
                  <a:schemeClr val="tx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340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Users\Nayef\AppData\Local\Temp\ScreenCl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691226"/>
            <a:ext cx="5553075" cy="427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20827"/>
            <a:ext cx="8229600" cy="1203799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rgbClr val="800000"/>
                </a:solidFill>
              </a:rPr>
              <a:t>The crucial role of “brokerage” : 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rgbClr val="800000"/>
                </a:solidFill>
              </a:rPr>
              <a:t>Different types of actors may need to be handled differently and “coalitions” nurtured  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CAE817A-4D6C-5D4B-83A7-6029AF847AD2}" type="slidenum">
              <a:rPr lang="en-US" sz="1400">
                <a:solidFill>
                  <a:schemeClr val="tx1"/>
                </a:solidFill>
              </a:rPr>
              <a:pPr eaLnBrk="1" hangingPunct="1"/>
              <a:t>13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649378"/>
            <a:ext cx="6846570" cy="574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8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800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8000"/>
                </a:solidFill>
              </a:rPr>
              <a:t>                      WHAT IS 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8000"/>
                </a:solidFill>
              </a:rPr>
              <a:t>POLITICAL ECONOMY ANALYSIS?</a:t>
            </a:r>
            <a:endParaRPr lang="en-US" sz="44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97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46063" y="274638"/>
            <a:ext cx="860425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alibri" charset="0"/>
              </a:rPr>
              <a:t> First step:  explain what PEA does NOT stand for…</a:t>
            </a:r>
            <a:endParaRPr lang="en-US" sz="3200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It is NOT the same as a “governance analysis</a:t>
            </a:r>
            <a:r>
              <a:rPr lang="en-US" dirty="0" smtClean="0">
                <a:latin typeface="Calibri" charset="0"/>
              </a:rPr>
              <a:t>”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It is NOT the same as a “political analysis</a:t>
            </a:r>
            <a:r>
              <a:rPr lang="en-US" dirty="0" smtClean="0">
                <a:latin typeface="Calibri" charset="0"/>
              </a:rPr>
              <a:t>”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It is NOT the same as a “policy analysis</a:t>
            </a:r>
            <a:r>
              <a:rPr lang="en-US" dirty="0" smtClean="0">
                <a:latin typeface="Calibri" charset="0"/>
              </a:rPr>
              <a:t>”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charset="0"/>
              </a:rPr>
              <a:t>             PEA specific added value: focus on power</a:t>
            </a:r>
            <a:r>
              <a:rPr lang="en-US" dirty="0">
                <a:latin typeface="Calibri" charset="0"/>
              </a:rPr>
              <a:t>-</a:t>
            </a:r>
            <a:r>
              <a:rPr lang="en-US" dirty="0" smtClean="0">
                <a:latin typeface="Calibri" charset="0"/>
              </a:rPr>
              <a:t>politics-economy  (“follow the money”)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            This ‘missing link’ pushed several donors to embrace PEA (</a:t>
            </a:r>
            <a:r>
              <a:rPr lang="en-US" dirty="0" err="1" smtClean="0">
                <a:latin typeface="Calibri" charset="0"/>
              </a:rPr>
              <a:t>Dfid</a:t>
            </a:r>
            <a:r>
              <a:rPr lang="en-US" dirty="0" smtClean="0">
                <a:latin typeface="Calibri" charset="0"/>
              </a:rPr>
              <a:t>, SIDA, Netherlands, etc.)    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16097" y="5143107"/>
            <a:ext cx="88013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16097" y="4050598"/>
            <a:ext cx="88013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7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8820150" cy="1628775"/>
          </a:xfrm>
        </p:spPr>
        <p:txBody>
          <a:bodyPr/>
          <a:lstStyle/>
          <a:p>
            <a:r>
              <a:rPr lang="en-US" sz="4000" b="1" i="1" dirty="0">
                <a:solidFill>
                  <a:srgbClr val="008000"/>
                </a:solidFill>
                <a:latin typeface="Calibri" charset="0"/>
              </a:rPr>
              <a:t/>
            </a:r>
            <a:br>
              <a:rPr lang="en-US" sz="4000" b="1" i="1" dirty="0">
                <a:solidFill>
                  <a:srgbClr val="008000"/>
                </a:solidFill>
                <a:latin typeface="Calibri" charset="0"/>
              </a:rPr>
            </a:br>
            <a:r>
              <a:rPr lang="en-US" sz="4000" b="1" i="1" dirty="0">
                <a:solidFill>
                  <a:srgbClr val="008000"/>
                </a:solidFill>
                <a:latin typeface="Calibri" charset="0"/>
              </a:rPr>
              <a:t>     </a:t>
            </a:r>
            <a:br>
              <a:rPr lang="en-US" sz="4000" b="1" i="1" dirty="0">
                <a:solidFill>
                  <a:srgbClr val="008000"/>
                </a:solidFill>
                <a:latin typeface="Calibri" charset="0"/>
              </a:rPr>
            </a:br>
            <a:r>
              <a:rPr lang="en-US" sz="4000" b="1" i="1" dirty="0">
                <a:solidFill>
                  <a:srgbClr val="008000"/>
                </a:solidFill>
                <a:latin typeface="Calibri" charset="0"/>
              </a:rPr>
              <a:t>LOOKING BEHIND THE FAÇADE …</a:t>
            </a:r>
            <a:r>
              <a:rPr lang="en-US" sz="2800" b="1" i="1" dirty="0">
                <a:solidFill>
                  <a:srgbClr val="008000"/>
                </a:solidFill>
                <a:latin typeface="Calibri" charset="0"/>
              </a:rPr>
              <a:t/>
            </a:r>
            <a:br>
              <a:rPr lang="en-US" sz="2800" b="1" i="1" dirty="0">
                <a:solidFill>
                  <a:srgbClr val="008000"/>
                </a:solidFill>
                <a:latin typeface="Calibri" charset="0"/>
              </a:rPr>
            </a:br>
            <a:endParaRPr lang="en-US" sz="1800" b="1" i="1" dirty="0">
              <a:solidFill>
                <a:srgbClr val="008000"/>
              </a:solidFill>
              <a:latin typeface="Calibri" charset="0"/>
            </a:endParaRPr>
          </a:p>
        </p:txBody>
      </p:sp>
      <p:pic>
        <p:nvPicPr>
          <p:cNvPr id="30722" name="10. look behind curtain (2).jpg" descr="/Users/JB/Downloads/10. look behind curtain (2).jp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539750" y="2133600"/>
            <a:ext cx="8229600" cy="4535488"/>
          </a:xfrm>
        </p:spPr>
      </p:pic>
    </p:spTree>
    <p:extLst>
      <p:ext uri="{BB962C8B-B14F-4D97-AF65-F5344CB8AC3E}">
        <p14:creationId xmlns:p14="http://schemas.microsoft.com/office/powerpoint/2010/main" val="4138301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472372-51B0-D14E-8E4A-FD5BD94BB759}" type="slidenum">
              <a:rPr lang="en-GB" sz="1400"/>
              <a:pPr eaLnBrk="1" hangingPunct="1"/>
              <a:t>18</a:t>
            </a:fld>
            <a:endParaRPr lang="en-GB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Make the iceberg visible</a:t>
            </a:r>
            <a:endParaRPr lang="en-GB" sz="32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20484" name="Picture 62" descr="ist1_7870072-tip-of-the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524000"/>
            <a:ext cx="5334000" cy="4568825"/>
          </a:xfrm>
          <a:noFill/>
        </p:spPr>
      </p:pic>
    </p:spTree>
    <p:extLst>
      <p:ext uri="{BB962C8B-B14F-4D97-AF65-F5344CB8AC3E}">
        <p14:creationId xmlns:p14="http://schemas.microsoft.com/office/powerpoint/2010/main" val="10138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3"/>
          <p:cNvGrpSpPr>
            <a:grpSpLocks/>
          </p:cNvGrpSpPr>
          <p:nvPr/>
        </p:nvGrpSpPr>
        <p:grpSpPr bwMode="auto">
          <a:xfrm>
            <a:off x="531813" y="382588"/>
            <a:ext cx="8221662" cy="6348412"/>
            <a:chOff x="0" y="0"/>
            <a:chExt cx="6820045" cy="5115035"/>
          </a:xfrm>
        </p:grpSpPr>
        <p:pic>
          <p:nvPicPr>
            <p:cNvPr id="32771" name="Picture 4" descr="glacier_iceberg_under_water_14926_1400x105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20045" cy="511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2" name="Text Box 47"/>
            <p:cNvSpPr txBox="1">
              <a:spLocks noChangeArrowheads="1"/>
            </p:cNvSpPr>
            <p:nvPr/>
          </p:nvSpPr>
          <p:spPr bwMode="auto">
            <a:xfrm>
              <a:off x="2265496" y="1414461"/>
              <a:ext cx="1998750" cy="867804"/>
            </a:xfrm>
            <a:prstGeom prst="rect">
              <a:avLst/>
            </a:prstGeom>
            <a:solidFill>
              <a:srgbClr val="BCE3FF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>
                  <a:solidFill>
                    <a:srgbClr val="000000"/>
                  </a:solidFill>
                  <a:cs typeface="Times New Roman" charset="0"/>
                </a:rPr>
                <a:t>Political processes: </a:t>
              </a:r>
              <a:r>
                <a:rPr lang="fr-FR" sz="1600">
                  <a:solidFill>
                    <a:srgbClr val="000000"/>
                  </a:solidFill>
                  <a:cs typeface="Times New Roman" charset="0"/>
                </a:rPr>
                <a:t>contestation and negotiation of power, wealth and goods</a:t>
              </a:r>
            </a:p>
          </p:txBody>
        </p:sp>
        <p:sp>
          <p:nvSpPr>
            <p:cNvPr id="32773" name="Text Box 48"/>
            <p:cNvSpPr txBox="1">
              <a:spLocks noChangeArrowheads="1"/>
            </p:cNvSpPr>
            <p:nvPr/>
          </p:nvSpPr>
          <p:spPr bwMode="auto">
            <a:xfrm>
              <a:off x="2262105" y="2379736"/>
              <a:ext cx="1998030" cy="867804"/>
            </a:xfrm>
            <a:prstGeom prst="rect">
              <a:avLst/>
            </a:prstGeom>
            <a:solidFill>
              <a:srgbClr val="BCE3FF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>
                  <a:solidFill>
                    <a:srgbClr val="000000"/>
                  </a:solidFill>
                  <a:cs typeface="Times New Roman" charset="0"/>
                </a:rPr>
                <a:t>Economic and financial processes</a:t>
              </a:r>
              <a:r>
                <a:rPr lang="fr-FR" sz="1600">
                  <a:solidFill>
                    <a:srgbClr val="000000"/>
                  </a:solidFill>
                  <a:cs typeface="Times New Roman" charset="0"/>
                </a:rPr>
                <a:t>,</a:t>
              </a:r>
              <a:r>
                <a:rPr lang="fr-FR" sz="1600" b="1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fr-FR" sz="1600">
                  <a:solidFill>
                    <a:srgbClr val="000000"/>
                  </a:solidFill>
                  <a:cs typeface="Times New Roman" charset="0"/>
                </a:rPr>
                <a:t>and their link with politics</a:t>
              </a:r>
              <a:endParaRPr lang="en-US" sz="1600">
                <a:latin typeface="Times" charset="0"/>
                <a:ea typeface="ＭＳ 明朝" charset="0"/>
                <a:cs typeface="ＭＳ 明朝" charset="0"/>
              </a:endParaRPr>
            </a:p>
          </p:txBody>
        </p:sp>
        <p:sp>
          <p:nvSpPr>
            <p:cNvPr id="32774" name="Text Box 49"/>
            <p:cNvSpPr txBox="1">
              <a:spLocks noChangeArrowheads="1"/>
            </p:cNvSpPr>
            <p:nvPr/>
          </p:nvSpPr>
          <p:spPr bwMode="auto">
            <a:xfrm>
              <a:off x="2259172" y="3357531"/>
              <a:ext cx="2000191" cy="471094"/>
            </a:xfrm>
            <a:prstGeom prst="rect">
              <a:avLst/>
            </a:prstGeom>
            <a:solidFill>
              <a:srgbClr val="BCE3FF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>
                  <a:solidFill>
                    <a:srgbClr val="000000"/>
                  </a:solidFill>
                  <a:cs typeface="Times New Roman" charset="0"/>
                </a:rPr>
                <a:t>Formal and informal institutions</a:t>
              </a:r>
              <a:endParaRPr lang="en-US" sz="1600">
                <a:latin typeface="Times" charset="0"/>
                <a:ea typeface="ＭＳ 明朝" charset="0"/>
                <a:cs typeface="ＭＳ 明朝" charset="0"/>
              </a:endParaRPr>
            </a:p>
          </p:txBody>
        </p:sp>
        <p:sp>
          <p:nvSpPr>
            <p:cNvPr id="32775" name="Text Box 50"/>
            <p:cNvSpPr txBox="1">
              <a:spLocks noChangeArrowheads="1"/>
            </p:cNvSpPr>
            <p:nvPr/>
          </p:nvSpPr>
          <p:spPr bwMode="auto">
            <a:xfrm>
              <a:off x="2260613" y="3967755"/>
              <a:ext cx="1998750" cy="669449"/>
            </a:xfrm>
            <a:prstGeom prst="rect">
              <a:avLst/>
            </a:prstGeom>
            <a:solidFill>
              <a:srgbClr val="BCE3FF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>
                  <a:solidFill>
                    <a:srgbClr val="000000"/>
                  </a:solidFill>
                  <a:cs typeface="Times New Roman" charset="0"/>
                </a:rPr>
                <a:t>Relations, incentives and interests of actors « under the surface »</a:t>
              </a:r>
              <a:endParaRPr lang="en-US" sz="1600" b="1">
                <a:latin typeface="Times" charset="0"/>
                <a:ea typeface="ＭＳ 明朝" charset="0"/>
                <a:cs typeface="ＭＳ 明朝" charset="0"/>
              </a:endParaRPr>
            </a:p>
          </p:txBody>
        </p:sp>
        <p:sp>
          <p:nvSpPr>
            <p:cNvPr id="32776" name="Text Box 53"/>
            <p:cNvSpPr txBox="1">
              <a:spLocks noChangeArrowheads="1"/>
            </p:cNvSpPr>
            <p:nvPr/>
          </p:nvSpPr>
          <p:spPr bwMode="auto">
            <a:xfrm>
              <a:off x="48663" y="2114710"/>
              <a:ext cx="1080795" cy="1809992"/>
            </a:xfrm>
            <a:prstGeom prst="rect">
              <a:avLst/>
            </a:prstGeom>
            <a:solidFill>
              <a:srgbClr val="BCE3FF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0000"/>
                  </a:solidFill>
                  <a:cs typeface="Times New Roman" charset="0"/>
                </a:rPr>
                <a:t>Why do reforms fail to take root?</a:t>
              </a:r>
            </a:p>
            <a:p>
              <a:pPr eaLnBrk="1" hangingPunct="1"/>
              <a:endParaRPr lang="en-US" sz="1400" b="1">
                <a:solidFill>
                  <a:srgbClr val="000000"/>
                </a:solidFill>
                <a:cs typeface="Times New Roman" charset="0"/>
              </a:endParaRPr>
            </a:p>
            <a:p>
              <a:pPr eaLnBrk="1" hangingPunct="1"/>
              <a:r>
                <a:rPr lang="en-US" sz="1400" b="1">
                  <a:solidFill>
                    <a:srgbClr val="000000"/>
                  </a:solidFill>
                  <a:ea typeface="ＭＳ 明朝" charset="0"/>
                  <a:cs typeface="ＭＳ 明朝" charset="0"/>
                </a:rPr>
                <a:t>Need for a systemic approach with a specific focus on:</a:t>
              </a:r>
              <a:endParaRPr lang="en-US" sz="1800">
                <a:latin typeface="Times" charset="0"/>
                <a:ea typeface="ＭＳ 明朝" charset="0"/>
                <a:cs typeface="ＭＳ 明朝" charset="0"/>
              </a:endParaRPr>
            </a:p>
          </p:txBody>
        </p:sp>
        <p:sp>
          <p:nvSpPr>
            <p:cNvPr id="32777" name="Text Box 47"/>
            <p:cNvSpPr txBox="1">
              <a:spLocks noChangeArrowheads="1"/>
            </p:cNvSpPr>
            <p:nvPr/>
          </p:nvSpPr>
          <p:spPr bwMode="auto">
            <a:xfrm>
              <a:off x="93954" y="150342"/>
              <a:ext cx="1983619" cy="806507"/>
            </a:xfrm>
            <a:prstGeom prst="rect">
              <a:avLst/>
            </a:prstGeom>
            <a:solidFill>
              <a:srgbClr val="BCE3FF">
                <a:alpha val="5215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400"/>
                </a:lnSpc>
              </a:pPr>
              <a:r>
                <a:rPr lang="en-US" sz="1600" b="1">
                  <a:solidFill>
                    <a:srgbClr val="000000"/>
                  </a:solidFill>
                  <a:cs typeface="Cambria" charset="0"/>
                </a:rPr>
                <a:t>The visible word: national strategies, action plans, formal institutional structures, etc. </a:t>
              </a:r>
              <a:endParaRPr lang="en-US" sz="2000">
                <a:latin typeface="Times" charset="0"/>
                <a:ea typeface="ＭＳ 明朝" charset="0"/>
                <a:cs typeface="ＭＳ 明朝" charset="0"/>
              </a:endParaRPr>
            </a:p>
          </p:txBody>
        </p:sp>
        <p:sp>
          <p:nvSpPr>
            <p:cNvPr id="12" name="Right Brace 11"/>
            <p:cNvSpPr/>
            <p:nvPr/>
          </p:nvSpPr>
          <p:spPr>
            <a:xfrm rot="10800000">
              <a:off x="1174644" y="1185705"/>
              <a:ext cx="487240" cy="3626188"/>
            </a:xfrm>
            <a:prstGeom prst="rightBrace">
              <a:avLst>
                <a:gd name="adj1" fmla="val 8333"/>
                <a:gd name="adj2" fmla="val 49544"/>
              </a:avLst>
            </a:prstGeom>
            <a:noFill/>
            <a:ln>
              <a:solidFill>
                <a:srgbClr val="BCE3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lnSpc>
                  <a:spcPts val="1400"/>
                </a:lnSpc>
                <a:spcAft>
                  <a:spcPts val="0"/>
                </a:spcAft>
                <a:defRPr/>
              </a:pPr>
              <a:r>
                <a:rPr lang="en-US" sz="1000">
                  <a:latin typeface="Arial"/>
                  <a:ea typeface="Times New Roman"/>
                  <a:cs typeface="Times New Roman"/>
                </a:rPr>
                <a:t> </a:t>
              </a:r>
              <a:endParaRPr lang="en-US" sz="1000">
                <a:latin typeface="Arial"/>
                <a:ea typeface="Cambria"/>
                <a:cs typeface="Times New Roman"/>
              </a:endParaRPr>
            </a:p>
          </p:txBody>
        </p:sp>
      </p:grpSp>
      <p:sp>
        <p:nvSpPr>
          <p:cNvPr id="13" name="Down Arrow 12"/>
          <p:cNvSpPr/>
          <p:nvPr/>
        </p:nvSpPr>
        <p:spPr>
          <a:xfrm>
            <a:off x="955675" y="1720850"/>
            <a:ext cx="519113" cy="1092200"/>
          </a:xfrm>
          <a:prstGeom prst="downArrow">
            <a:avLst/>
          </a:prstGeom>
          <a:solidFill>
            <a:srgbClr val="AFDBFF">
              <a:alpha val="60000"/>
            </a:srgbClr>
          </a:solidFill>
          <a:ln>
            <a:solidFill>
              <a:srgbClr val="AFDB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9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         “ IF YOU WISH TO DEFEAT POVERTY,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 PREPARE TO ADDRESS THE POWER AND THE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         POLITICS THAT KEEPS PEOPLE POOR.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          THAT IS WHY POLITICS MATTER ”</a:t>
            </a:r>
          </a:p>
          <a:p>
            <a:pPr marL="0" indent="0">
              <a:buNone/>
            </a:pPr>
            <a:r>
              <a:rPr lang="en-US" i="1" dirty="0"/>
              <a:t>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             [Adrian </a:t>
            </a:r>
            <a:r>
              <a:rPr lang="en-US" i="1" dirty="0" err="1" smtClean="0"/>
              <a:t>Leftwich</a:t>
            </a:r>
            <a:r>
              <a:rPr lang="en-US" i="1" dirty="0" smtClean="0"/>
              <a:t>, 2012]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30156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PEA is </a:t>
            </a:r>
            <a:r>
              <a:rPr lang="en-US" sz="3600" b="1" dirty="0" smtClean="0">
                <a:solidFill>
                  <a:srgbClr val="FF0000"/>
                </a:solidFill>
              </a:rPr>
              <a:t>NOT</a:t>
            </a:r>
            <a:r>
              <a:rPr lang="en-US" sz="3600" b="1" dirty="0" smtClean="0">
                <a:solidFill>
                  <a:srgbClr val="0000FF"/>
                </a:solidFill>
              </a:rPr>
              <a:t> a </a:t>
            </a:r>
            <a:r>
              <a:rPr lang="en-US" sz="3600" b="1" dirty="0" smtClean="0">
                <a:solidFill>
                  <a:srgbClr val="FF6600"/>
                </a:solidFill>
              </a:rPr>
              <a:t>normative</a:t>
            </a:r>
            <a:r>
              <a:rPr lang="en-US" sz="3600" b="1" dirty="0" smtClean="0">
                <a:solidFill>
                  <a:srgbClr val="0000FF"/>
                </a:solidFill>
              </a:rPr>
              <a:t> approach !!!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In a normative approach we focus on “what is missing” and “what should be done” (to arrive at the desirable state of affairs….</a:t>
            </a:r>
          </a:p>
          <a:p>
            <a:pPr marL="0" indent="0">
              <a:buNone/>
            </a:pPr>
            <a:r>
              <a:rPr lang="en-US" dirty="0" smtClean="0"/>
              <a:t>                </a:t>
            </a:r>
          </a:p>
          <a:p>
            <a:pPr marL="0" indent="0">
              <a:buNone/>
            </a:pPr>
            <a:r>
              <a:rPr lang="en-US" i="1" dirty="0" smtClean="0"/>
              <a:t>In a PEA approach we focus “what is there”, “why the situation is what it is” and “what could be done considering this context”</a:t>
            </a:r>
            <a:endParaRPr lang="en-US" i="1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1434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008000"/>
                </a:solidFill>
              </a:rPr>
              <a:t>         </a:t>
            </a:r>
            <a:r>
              <a:rPr lang="en-US" sz="4800" b="1" dirty="0" smtClean="0">
                <a:solidFill>
                  <a:srgbClr val="008000"/>
                </a:solidFill>
              </a:rPr>
              <a:t>POTENTIAL BENEFITS ?</a:t>
            </a:r>
            <a:endParaRPr lang="en-US" sz="48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36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28600" y="5791200"/>
            <a:ext cx="8686800" cy="784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i="1">
                <a:solidFill>
                  <a:srgbClr val="984807"/>
                </a:solidFill>
                <a:latin typeface="Calibri" charset="0"/>
              </a:rPr>
              <a:t>Extending our perspective on reality…</a:t>
            </a:r>
            <a:r>
              <a:rPr lang="en-US" sz="4000">
                <a:latin typeface="Calibri" charset="0"/>
              </a:rPr>
              <a:t/>
            </a:r>
            <a:br>
              <a:rPr lang="en-US" sz="4000">
                <a:latin typeface="Calibri" charset="0"/>
              </a:rPr>
            </a:br>
            <a:endParaRPr lang="en-US" sz="2900">
              <a:latin typeface="Calibri" charset="0"/>
            </a:endParaRPr>
          </a:p>
        </p:txBody>
      </p:sp>
      <p:sp>
        <p:nvSpPr>
          <p:cNvPr id="20482" name="Oval 3"/>
          <p:cNvSpPr>
            <a:spLocks noChangeArrowheads="1"/>
          </p:cNvSpPr>
          <p:nvPr/>
        </p:nvSpPr>
        <p:spPr bwMode="auto">
          <a:xfrm>
            <a:off x="1524000" y="3505200"/>
            <a:ext cx="685800" cy="152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>
              <a:latin typeface="Calibri" charset="0"/>
            </a:endParaRPr>
          </a:p>
        </p:txBody>
      </p:sp>
      <p:pic>
        <p:nvPicPr>
          <p:cNvPr id="20483" name="Picture 3" descr="0. Everything is as you see it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775"/>
            <a:ext cx="64770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road to now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134225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71550" y="336550"/>
            <a:ext cx="8416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0633F4"/>
                </a:solidFill>
                <a:latin typeface="Verdana" charset="0"/>
              </a:rPr>
              <a:t>Understanding WHY so many reform </a:t>
            </a:r>
            <a:r>
              <a:rPr lang="en-US" b="1" i="1" dirty="0">
                <a:solidFill>
                  <a:srgbClr val="0633F4"/>
                </a:solidFill>
                <a:latin typeface="Verdana" charset="0"/>
              </a:rPr>
              <a:t>attempts </a:t>
            </a:r>
            <a:r>
              <a:rPr lang="en-US" b="1" i="1" dirty="0" smtClean="0">
                <a:solidFill>
                  <a:srgbClr val="0633F4"/>
                </a:solidFill>
                <a:latin typeface="Verdana" charset="0"/>
              </a:rPr>
              <a:t>stopped </a:t>
            </a:r>
            <a:r>
              <a:rPr lang="en-US" b="1" i="1" dirty="0">
                <a:solidFill>
                  <a:srgbClr val="0633F4"/>
                </a:solidFill>
                <a:latin typeface="Verdana" charset="0"/>
              </a:rPr>
              <a:t>halfway or never got anywhere…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The black box of change processes:  how solid are our ASSUMPTIONS and ‘theory of change’?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7884368" y="6237288"/>
            <a:ext cx="1080120" cy="365125"/>
          </a:xfrm>
        </p:spPr>
        <p:txBody>
          <a:bodyPr/>
          <a:lstStyle/>
          <a:p>
            <a:r>
              <a:rPr lang="nl-BE" dirty="0" smtClean="0"/>
              <a:t>Page </a:t>
            </a:r>
            <a:fld id="{0B84C60D-4909-4448-A759-B5EC25CF3D30}" type="slidenum">
              <a:rPr lang="nl-BE" smtClean="0"/>
              <a:pPr/>
              <a:t>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nl-BE" smtClean="0"/>
              <a:t>ECDPM</a:t>
            </a:r>
            <a:endParaRPr lang="nl-BE" dirty="0"/>
          </a:p>
        </p:txBody>
      </p:sp>
      <p:pic>
        <p:nvPicPr>
          <p:cNvPr id="6" name="Picture 5" descr="black box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5541"/>
            <a:ext cx="6048672" cy="40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“Nudging unwilling actors into action…”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7884368" y="6237288"/>
            <a:ext cx="1080120" cy="365125"/>
          </a:xfrm>
        </p:spPr>
        <p:txBody>
          <a:bodyPr/>
          <a:lstStyle/>
          <a:p>
            <a:r>
              <a:rPr lang="nl-BE" dirty="0" smtClean="0"/>
              <a:t>Page </a:t>
            </a:r>
            <a:fld id="{0B84C60D-4909-4448-A759-B5EC25CF3D30}" type="slidenum">
              <a:rPr lang="nl-BE" smtClean="0"/>
              <a:pPr/>
              <a:t>25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nl-BE" smtClean="0"/>
              <a:t>ECDPM</a:t>
            </a:r>
            <a:endParaRPr lang="nl-BE" dirty="0"/>
          </a:p>
        </p:txBody>
      </p:sp>
      <p:pic>
        <p:nvPicPr>
          <p:cNvPr id="6" name="Picture 5" descr="horse to water (2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5400600" cy="47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 txBox="1">
            <a:spLocks/>
          </p:cNvSpPr>
          <p:nvPr/>
        </p:nvSpPr>
        <p:spPr bwMode="auto">
          <a:xfrm>
            <a:off x="152400" y="1066800"/>
            <a:ext cx="8915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600" dirty="0">
                <a:solidFill>
                  <a:schemeClr val="tx2"/>
                </a:solidFill>
                <a:latin typeface="Calibri" charset="0"/>
              </a:rPr>
              <a:t>  </a:t>
            </a:r>
            <a:r>
              <a:rPr lang="fr-FR" sz="3600" dirty="0" smtClean="0">
                <a:solidFill>
                  <a:schemeClr val="tx2"/>
                </a:solidFill>
                <a:latin typeface="Calibri" charset="0"/>
              </a:rPr>
              <a:t>  </a:t>
            </a:r>
            <a:r>
              <a:rPr lang="fr-FR" sz="3600" b="1" dirty="0" err="1" smtClean="0">
                <a:solidFill>
                  <a:schemeClr val="tx2"/>
                </a:solidFill>
                <a:latin typeface="Calibri" charset="0"/>
              </a:rPr>
              <a:t>What</a:t>
            </a:r>
            <a:r>
              <a:rPr lang="fr-FR" sz="3600" b="1" dirty="0" smtClean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fr-FR" sz="3600" b="1" dirty="0" err="1" smtClean="0">
                <a:solidFill>
                  <a:schemeClr val="tx2"/>
                </a:solidFill>
                <a:latin typeface="Calibri" charset="0"/>
              </a:rPr>
              <a:t>incentives</a:t>
            </a:r>
            <a:r>
              <a:rPr lang="fr-FR" sz="3600" b="1" dirty="0" smtClean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fr-FR" sz="3600" b="1" dirty="0" err="1" smtClean="0">
                <a:solidFill>
                  <a:schemeClr val="tx2"/>
                </a:solidFill>
                <a:latin typeface="Calibri" charset="0"/>
              </a:rPr>
              <a:t>could</a:t>
            </a:r>
            <a:r>
              <a:rPr lang="fr-FR" sz="3600" b="1" dirty="0" smtClean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fr-FR" sz="3600" b="1" dirty="0" err="1" smtClean="0">
                <a:solidFill>
                  <a:schemeClr val="tx2"/>
                </a:solidFill>
                <a:latin typeface="Calibri" charset="0"/>
              </a:rPr>
              <a:t>accelerate</a:t>
            </a:r>
            <a:r>
              <a:rPr lang="fr-FR" sz="3600" b="1" dirty="0" smtClean="0">
                <a:solidFill>
                  <a:schemeClr val="tx2"/>
                </a:solidFill>
                <a:latin typeface="Calibri" charset="0"/>
              </a:rPr>
              <a:t> change?</a:t>
            </a:r>
            <a:endParaRPr lang="fr-FR" sz="3600" b="1" dirty="0">
              <a:solidFill>
                <a:schemeClr val="tx2"/>
              </a:solidFill>
              <a:latin typeface="Calibri" charset="0"/>
            </a:endParaRPr>
          </a:p>
        </p:txBody>
      </p:sp>
      <p:pic>
        <p:nvPicPr>
          <p:cNvPr id="45058" name="Picture 1" descr="2. Carro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60625"/>
            <a:ext cx="48768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8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4. porte entreouverte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533400" y="579120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>
                <a:solidFill>
                  <a:srgbClr val="0000FF"/>
                </a:solidFill>
                <a:latin typeface="Calibri" charset="0"/>
              </a:rPr>
              <a:t>A better understanding of the (limited) scope and potential triggers for positive changes</a:t>
            </a:r>
          </a:p>
        </p:txBody>
      </p:sp>
    </p:spTree>
    <p:extLst>
      <p:ext uri="{BB962C8B-B14F-4D97-AF65-F5344CB8AC3E}">
        <p14:creationId xmlns:p14="http://schemas.microsoft.com/office/powerpoint/2010/main" val="11153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8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Assessing the risks </a:t>
            </a:r>
            <a:endParaRPr lang="en-US" dirty="0"/>
          </a:p>
        </p:txBody>
      </p:sp>
      <p:pic>
        <p:nvPicPr>
          <p:cNvPr id="3" name="Picture 2" descr="calculated risk (2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6" y="1345507"/>
            <a:ext cx="7844036" cy="55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30878" y="145528"/>
            <a:ext cx="8229600" cy="59534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</a:rPr>
              <a:t>Some methodological challenges</a:t>
            </a:r>
            <a:endParaRPr lang="en-US" sz="3600" b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886397"/>
            <a:ext cx="8229600" cy="597160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altLang="ja-JP" sz="3000" b="1" i="1" dirty="0" smtClean="0">
                <a:solidFill>
                  <a:srgbClr val="660066"/>
                </a:solidFill>
                <a:latin typeface="Calibri" charset="0"/>
              </a:rPr>
              <a:t>Getting EVIDENCE for the PEA </a:t>
            </a:r>
            <a:r>
              <a:rPr lang="en-US" altLang="ja-JP" sz="3000" dirty="0" smtClean="0">
                <a:latin typeface="Calibri" charset="0"/>
              </a:rPr>
              <a:t>(using existing material + informal sources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ja-JP" sz="3000" b="1" i="1" dirty="0">
              <a:solidFill>
                <a:srgbClr val="660066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altLang="ja-JP" sz="3000" b="1" i="1" dirty="0" smtClean="0">
                <a:solidFill>
                  <a:srgbClr val="660066"/>
                </a:solidFill>
                <a:latin typeface="Calibri" charset="0"/>
              </a:rPr>
              <a:t>“HEAVY”  or  “LIGHT”  PEA?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ü"/>
              <a:defRPr/>
            </a:pPr>
            <a:endParaRPr lang="en-US" altLang="ja-JP" sz="3000" b="1" i="1" dirty="0">
              <a:solidFill>
                <a:srgbClr val="660066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altLang="ja-JP" sz="3000" b="1" i="1" dirty="0" smtClean="0">
                <a:solidFill>
                  <a:srgbClr val="660066"/>
                </a:solidFill>
                <a:latin typeface="Calibri" charset="0"/>
              </a:rPr>
              <a:t>PEA of DONOR INTERESTS AND AGENCY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ü"/>
              <a:defRPr/>
            </a:pPr>
            <a:endParaRPr lang="en-US" altLang="ja-JP" sz="3000" b="1" i="1" dirty="0">
              <a:solidFill>
                <a:srgbClr val="660066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ü"/>
              <a:defRPr/>
            </a:pPr>
            <a:endParaRPr lang="en-US" altLang="ja-JP" sz="3000" b="1" i="1" dirty="0" smtClean="0">
              <a:solidFill>
                <a:srgbClr val="660066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altLang="ja-JP" sz="3000" b="1" i="1" dirty="0" smtClean="0">
                <a:solidFill>
                  <a:srgbClr val="660066"/>
                </a:solidFill>
                <a:latin typeface="Calibri" charset="0"/>
              </a:rPr>
              <a:t>CONNECTING ANALYSIS TO “ACTION”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ja-JP" sz="3000" b="1" i="1" dirty="0" smtClean="0">
                <a:solidFill>
                  <a:srgbClr val="660066"/>
                </a:solidFill>
                <a:latin typeface="Calibri" charset="0"/>
              </a:rPr>
              <a:t>	</a:t>
            </a:r>
            <a:r>
              <a:rPr lang="en-US" altLang="ja-JP" sz="2400" dirty="0" smtClean="0">
                <a:latin typeface="Calibri" charset="0"/>
              </a:rPr>
              <a:t>*  Feasible operations given EXISTING space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ja-JP" sz="2400" dirty="0" smtClean="0">
                <a:latin typeface="Calibri" charset="0"/>
              </a:rPr>
              <a:t>      *  Seeking to EXPAND space for progressive change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ja-JP" sz="2400" dirty="0" smtClean="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ja-JP" sz="2400" dirty="0">
                <a:latin typeface="Calibri" charset="0"/>
              </a:rPr>
              <a:t> </a:t>
            </a:r>
            <a:r>
              <a:rPr lang="en-US" altLang="ja-JP" sz="2400" dirty="0" smtClean="0">
                <a:latin typeface="Calibri" charset="0"/>
              </a:rPr>
              <a:t>   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0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30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3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1143000"/>
          </a:xfrm>
        </p:spPr>
        <p:txBody>
          <a:bodyPr/>
          <a:lstStyle/>
          <a:p>
            <a:r>
              <a:rPr lang="en-US" sz="3200">
                <a:solidFill>
                  <a:srgbClr val="0000FF"/>
                </a:solidFill>
                <a:latin typeface="Calibri" charset="0"/>
              </a:rPr>
              <a:t>Integrating politics into development:  </a:t>
            </a:r>
            <a:br>
              <a:rPr lang="en-US" sz="3200">
                <a:solidFill>
                  <a:srgbClr val="0000FF"/>
                </a:solidFill>
                <a:latin typeface="Calibri" charset="0"/>
              </a:rPr>
            </a:br>
            <a:r>
              <a:rPr lang="en-US" sz="3200">
                <a:solidFill>
                  <a:srgbClr val="0000FF"/>
                </a:solidFill>
                <a:latin typeface="Calibri" charset="0"/>
              </a:rPr>
              <a:t>an ongoing challenge</a:t>
            </a:r>
          </a:p>
        </p:txBody>
      </p:sp>
      <p:pic>
        <p:nvPicPr>
          <p:cNvPr id="29698" name="6. Carothers.jpg" descr="/Users/JB/Downloads/6. Carothers.jp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35" r="-873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6237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30878" y="274638"/>
            <a:ext cx="8229600" cy="87312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Calibri" charset="0"/>
              </a:rPr>
              <a:t> How to manage a PEA?</a:t>
            </a:r>
            <a:br>
              <a:rPr lang="en-US" sz="2800" b="1" dirty="0" smtClean="0">
                <a:solidFill>
                  <a:srgbClr val="0000FF"/>
                </a:solidFill>
                <a:latin typeface="Calibri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Calibri" charset="0"/>
              </a:rPr>
              <a:t>Some practical ‘process tips</a:t>
            </a:r>
            <a:r>
              <a:rPr lang="en-US" sz="2400" b="1" dirty="0" smtClean="0">
                <a:solidFill>
                  <a:srgbClr val="0000FF"/>
                </a:solidFill>
                <a:latin typeface="Calibri" charset="0"/>
              </a:rPr>
              <a:t>’</a:t>
            </a:r>
            <a:endParaRPr lang="en-US" sz="2400" b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583567"/>
            <a:ext cx="8229600" cy="483945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dirty="0" smtClean="0">
                <a:latin typeface="Calibri" charset="0"/>
              </a:rPr>
              <a:t>Clearly define rationale and added value PEA (“why do you need it?”)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ü"/>
              <a:defRPr/>
            </a:pPr>
            <a:endParaRPr lang="en-US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dirty="0" smtClean="0">
                <a:latin typeface="Calibri" charset="0"/>
              </a:rPr>
              <a:t>Carefully consider mix of skills required, including question to “keep it internal” or “to use consultants”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ü"/>
              <a:defRPr/>
            </a:pPr>
            <a:endParaRPr lang="en-US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dirty="0" smtClean="0">
                <a:latin typeface="Calibri" charset="0"/>
              </a:rPr>
              <a:t>Communicate, dialogue and share with local actors IF POSSIBLE</a:t>
            </a:r>
            <a:endParaRPr lang="en-US" dirty="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ja-JP" sz="3000" b="1" i="1" dirty="0" smtClean="0">
              <a:solidFill>
                <a:srgbClr val="660066"/>
              </a:solidFill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ja-JP" sz="3000" b="1" i="1" dirty="0">
              <a:solidFill>
                <a:srgbClr val="660066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30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30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3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368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0000FF"/>
                </a:solidFill>
                <a:latin typeface="Calibri" charset="0"/>
              </a:rPr>
              <a:t>Strengths and limitations</a:t>
            </a:r>
            <a:endParaRPr lang="en-US" b="1" i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230372"/>
            <a:ext cx="8229600" cy="5344841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en-US" sz="2800" dirty="0">
                <a:latin typeface="Calibri" charset="0"/>
              </a:rPr>
              <a:t>Integrating </a:t>
            </a:r>
            <a:r>
              <a:rPr lang="en-US" sz="2800" dirty="0" smtClean="0">
                <a:latin typeface="Calibri" charset="0"/>
              </a:rPr>
              <a:t>PEA </a:t>
            </a:r>
            <a:r>
              <a:rPr lang="en-US" sz="2800" dirty="0">
                <a:latin typeface="Calibri" charset="0"/>
              </a:rPr>
              <a:t>in all aspects of cooperation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2800" dirty="0">
                <a:latin typeface="Calibri" charset="0"/>
              </a:rPr>
              <a:t>     </a:t>
            </a:r>
            <a:r>
              <a:rPr lang="en-US" sz="2800" i="1" dirty="0">
                <a:solidFill>
                  <a:srgbClr val="008000"/>
                </a:solidFill>
                <a:latin typeface="Calibri" charset="0"/>
              </a:rPr>
              <a:t> (= different way of thinking and doing</a:t>
            </a:r>
            <a:r>
              <a:rPr lang="en-US" sz="2800" i="1" dirty="0" smtClean="0">
                <a:solidFill>
                  <a:srgbClr val="008000"/>
                </a:solidFill>
                <a:latin typeface="Calibri" charset="0"/>
              </a:rPr>
              <a:t>)</a:t>
            </a:r>
            <a:endParaRPr lang="en-US" sz="2800" i="1" dirty="0">
              <a:solidFill>
                <a:srgbClr val="008000"/>
              </a:solidFill>
              <a:latin typeface="Calibri" charset="0"/>
            </a:endParaRPr>
          </a:p>
          <a:p>
            <a:pPr marL="514350" indent="-514350" eaLnBrk="1" hangingPunct="1">
              <a:buFont typeface="Arial" charset="0"/>
              <a:buAutoNum type="arabicParenR" startAt="2"/>
            </a:pPr>
            <a:r>
              <a:rPr lang="en-US" sz="2800" dirty="0" smtClean="0">
                <a:latin typeface="Calibri" charset="0"/>
              </a:rPr>
              <a:t>Much depends on quality PEA study and process </a:t>
            </a:r>
          </a:p>
          <a:p>
            <a:pPr marL="0" indent="0" eaLnBrk="1" hangingPunct="1">
              <a:buNone/>
            </a:pP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     </a:t>
            </a:r>
            <a:r>
              <a:rPr lang="en-US" sz="2800" i="1" dirty="0" smtClean="0">
                <a:solidFill>
                  <a:srgbClr val="008000"/>
                </a:solidFill>
                <a:latin typeface="Calibri" charset="0"/>
              </a:rPr>
              <a:t>(= can the analysis be turned into action?)</a:t>
            </a:r>
            <a:endParaRPr lang="en-US" sz="2800" dirty="0">
              <a:latin typeface="Calibri" charset="0"/>
            </a:endParaRPr>
          </a:p>
          <a:p>
            <a:pPr marL="514350" indent="-514350" eaLnBrk="1" hangingPunct="1">
              <a:buAutoNum type="arabicParenR" startAt="3"/>
            </a:pPr>
            <a:r>
              <a:rPr lang="en-US" sz="2800" dirty="0" smtClean="0">
                <a:latin typeface="Calibri" charset="0"/>
              </a:rPr>
              <a:t>Avoid too rigid focus on “the economics of politics”</a:t>
            </a:r>
          </a:p>
          <a:p>
            <a:pPr marL="0" indent="0" eaLnBrk="1" hangingPunct="1">
              <a:buNone/>
            </a:pP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     </a:t>
            </a:r>
            <a:r>
              <a:rPr lang="en-US" sz="2800" i="1" dirty="0" smtClean="0">
                <a:solidFill>
                  <a:srgbClr val="008000"/>
                </a:solidFill>
                <a:latin typeface="Calibri" charset="0"/>
              </a:rPr>
              <a:t>(= also look at the “inner politics of development”)</a:t>
            </a:r>
            <a:endParaRPr lang="en-US" sz="2800" i="1" dirty="0">
              <a:solidFill>
                <a:srgbClr val="008000"/>
              </a:solidFill>
              <a:latin typeface="Calibri" charset="0"/>
            </a:endParaRPr>
          </a:p>
          <a:p>
            <a:pPr marL="514350" indent="-514350" eaLnBrk="1" hangingPunct="1">
              <a:buAutoNum type="arabicParenR" startAt="4"/>
            </a:pPr>
            <a:r>
              <a:rPr lang="en-US" sz="2800" dirty="0" smtClean="0">
                <a:latin typeface="Calibri" charset="0"/>
              </a:rPr>
              <a:t>Managing </a:t>
            </a:r>
            <a:r>
              <a:rPr lang="en-US" sz="2800" dirty="0">
                <a:latin typeface="Calibri" charset="0"/>
              </a:rPr>
              <a:t>the </a:t>
            </a:r>
            <a:r>
              <a:rPr lang="ja-JP" altLang="en-US" sz="2800" dirty="0">
                <a:latin typeface="Calibri" charset="0"/>
              </a:rPr>
              <a:t>“</a:t>
            </a:r>
            <a:r>
              <a:rPr lang="en-US" altLang="ja-JP" sz="2800" dirty="0">
                <a:latin typeface="Calibri" charset="0"/>
              </a:rPr>
              <a:t>politics</a:t>
            </a:r>
            <a:r>
              <a:rPr lang="ja-JP" altLang="en-US" sz="2800" dirty="0">
                <a:latin typeface="Calibri" charset="0"/>
              </a:rPr>
              <a:t>”</a:t>
            </a:r>
            <a:r>
              <a:rPr lang="en-US" altLang="ja-JP" sz="2800" dirty="0">
                <a:latin typeface="Calibri" charset="0"/>
              </a:rPr>
              <a:t> of PEAs </a:t>
            </a:r>
            <a:r>
              <a:rPr lang="en-US" altLang="ja-JP" sz="2800" dirty="0" smtClean="0">
                <a:latin typeface="Calibri" charset="0"/>
              </a:rPr>
              <a:t> (</a:t>
            </a:r>
            <a:r>
              <a:rPr lang="en-US" altLang="ja-JP" sz="2800" i="1" dirty="0" smtClean="0">
                <a:solidFill>
                  <a:srgbClr val="008000"/>
                </a:solidFill>
                <a:latin typeface="Calibri" charset="0"/>
              </a:rPr>
              <a:t>= how to overcome resistances  to PEA?</a:t>
            </a:r>
            <a:r>
              <a:rPr lang="en-US" altLang="ja-JP" sz="2800" dirty="0" smtClean="0">
                <a:latin typeface="Calibri" charset="0"/>
              </a:rPr>
              <a:t>)</a:t>
            </a:r>
          </a:p>
          <a:p>
            <a:pPr marL="514350" indent="-514350" eaLnBrk="1" hangingPunct="1">
              <a:buAutoNum type="arabicParenR" startAt="4"/>
            </a:pPr>
            <a:r>
              <a:rPr lang="en-US" sz="2800" dirty="0" smtClean="0">
                <a:latin typeface="Calibri" charset="0"/>
              </a:rPr>
              <a:t>PEA </a:t>
            </a:r>
            <a:r>
              <a:rPr lang="en-US" sz="2800" dirty="0">
                <a:latin typeface="Calibri" charset="0"/>
              </a:rPr>
              <a:t>provides </a:t>
            </a:r>
            <a:r>
              <a:rPr lang="ja-JP" altLang="en-US" sz="2800" dirty="0">
                <a:latin typeface="Calibri" charset="0"/>
              </a:rPr>
              <a:t>“</a:t>
            </a:r>
            <a:r>
              <a:rPr lang="en-US" altLang="ja-JP" sz="2800" dirty="0">
                <a:solidFill>
                  <a:srgbClr val="008000"/>
                </a:solidFill>
                <a:latin typeface="Calibri" charset="0"/>
              </a:rPr>
              <a:t>navigation tool</a:t>
            </a:r>
            <a:r>
              <a:rPr lang="ja-JP" altLang="en-US" sz="2800" dirty="0">
                <a:solidFill>
                  <a:srgbClr val="008000"/>
                </a:solidFill>
                <a:latin typeface="Calibri" charset="0"/>
              </a:rPr>
              <a:t>”</a:t>
            </a:r>
            <a:r>
              <a:rPr lang="en-US" altLang="ja-JP" sz="2800" dirty="0">
                <a:latin typeface="Calibri" charset="0"/>
              </a:rPr>
              <a:t>… not a panacea for quick decision-making/</a:t>
            </a:r>
            <a:r>
              <a:rPr lang="en-US" altLang="ja-JP" sz="2800" dirty="0" smtClean="0">
                <a:latin typeface="Calibri" charset="0"/>
              </a:rPr>
              <a:t>planning</a:t>
            </a:r>
          </a:p>
          <a:p>
            <a:pPr marL="514350" indent="-514350" eaLnBrk="1" hangingPunct="1">
              <a:buAutoNum type="arabicParenR" startAt="4"/>
            </a:pPr>
            <a:endParaRPr lang="en-US" altLang="ja-JP" sz="2800" dirty="0" smtClean="0">
              <a:latin typeface="Calibri" charset="0"/>
            </a:endParaRPr>
          </a:p>
          <a:p>
            <a:pPr marL="514350" indent="-514350" eaLnBrk="1" hangingPunct="1">
              <a:buAutoNum type="arabicParenR" startAt="3"/>
            </a:pPr>
            <a:endParaRPr lang="en-US" altLang="ja-JP" sz="2800" dirty="0">
              <a:latin typeface="Calibri" charset="0"/>
            </a:endParaRPr>
          </a:p>
          <a:p>
            <a:pPr marL="514350" indent="-514350" eaLnBrk="1" hangingPunct="1">
              <a:buFont typeface="Arial" charset="0"/>
              <a:buAutoNum type="arabicParenR" startAt="2"/>
            </a:pPr>
            <a:endParaRPr lang="en-US" dirty="0">
              <a:latin typeface="Calibri" charset="0"/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  <a:latin typeface="Calibri" charset="0"/>
                <a:cs typeface="ＭＳ Ｐゴシック" charset="0"/>
              </a:rPr>
              <a:t>To “think and act politically” can be a risky job</a:t>
            </a:r>
            <a:endParaRPr lang="en-US" sz="3200" b="1" dirty="0">
              <a:solidFill>
                <a:srgbClr val="FF6600"/>
              </a:solidFill>
              <a:latin typeface="Calibri" charset="0"/>
              <a:cs typeface="ＭＳ Ｐゴシック" charset="0"/>
            </a:endParaRPr>
          </a:p>
        </p:txBody>
      </p:sp>
      <p:pic>
        <p:nvPicPr>
          <p:cNvPr id="24578" name="3. catch 22 (2).jpg" descr="/Users/JB/Downloads/3. catch 22 (2).jp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7" b="133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19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423333"/>
            <a:ext cx="4811717" cy="64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6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0"/>
            <a:ext cx="4254500" cy="680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2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4500"/>
            <a:ext cx="8229600" cy="51616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the phenomenon of </a:t>
            </a:r>
            <a:r>
              <a:rPr lang="en-US" dirty="0" smtClean="0">
                <a:solidFill>
                  <a:srgbClr val="FF0000"/>
                </a:solidFill>
              </a:rPr>
              <a:t>GLOBAL PROTEST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the rise of </a:t>
            </a:r>
            <a:r>
              <a:rPr lang="en-US" dirty="0" smtClean="0">
                <a:solidFill>
                  <a:srgbClr val="FF0000"/>
                </a:solidFill>
              </a:rPr>
              <a:t>NEW SOCIAL MOVEMENTS </a:t>
            </a:r>
            <a:r>
              <a:rPr lang="en-US" dirty="0" smtClean="0"/>
              <a:t>and forms of </a:t>
            </a:r>
            <a:r>
              <a:rPr lang="en-US" dirty="0" smtClean="0">
                <a:solidFill>
                  <a:srgbClr val="FF0000"/>
                </a:solidFill>
              </a:rPr>
              <a:t>CITIZEN ACTION</a:t>
            </a:r>
          </a:p>
        </p:txBody>
      </p:sp>
    </p:spTree>
    <p:extLst>
      <p:ext uri="{BB962C8B-B14F-4D97-AF65-F5344CB8AC3E}">
        <p14:creationId xmlns:p14="http://schemas.microsoft.com/office/powerpoint/2010/main" val="340184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1"/>
          <p:cNvSpPr>
            <a:spLocks noGrp="1"/>
          </p:cNvSpPr>
          <p:nvPr>
            <p:ph type="body" idx="4294967295"/>
          </p:nvPr>
        </p:nvSpPr>
        <p:spPr>
          <a:xfrm>
            <a:off x="1042988" y="1759443"/>
            <a:ext cx="7450137" cy="419050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i="0" dirty="0">
                <a:latin typeface="Calibri" charset="0"/>
                <a:ea typeface="MS PGothic" charset="0"/>
              </a:rPr>
              <a:t>The development effectiveness agenda and the EU policy/results framework for development cooperation …</a:t>
            </a:r>
          </a:p>
          <a:p>
            <a:pPr algn="ctr"/>
            <a:endParaRPr lang="en-US" sz="3200" b="1" i="0" dirty="0">
              <a:latin typeface="Calibri" charset="0"/>
              <a:ea typeface="MS PGothic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Calibri" charset="0"/>
                <a:ea typeface="MS PGothic" charset="0"/>
              </a:rPr>
              <a:t>Make a diligent use of context analysis more compelling</a:t>
            </a:r>
          </a:p>
          <a:p>
            <a:pPr algn="ctr"/>
            <a:endParaRPr lang="en-US" sz="3200" b="1" i="0" dirty="0">
              <a:latin typeface="Calibri" charset="0"/>
              <a:ea typeface="MS PGothic" charset="0"/>
            </a:endParaRPr>
          </a:p>
          <a:p>
            <a:pPr algn="ctr"/>
            <a:endParaRPr lang="en-US" sz="3200" b="1" i="0" dirty="0">
              <a:latin typeface="Calibri" charset="0"/>
              <a:ea typeface="MS PGothic" charset="0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 dirty="0">
              <a:latin typeface="Verdan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070965"/>
          </a:xfrm>
        </p:spPr>
        <p:txBody>
          <a:bodyPr/>
          <a:lstStyle/>
          <a:p>
            <a:r>
              <a:rPr lang="en-US" sz="3200" dirty="0">
                <a:solidFill>
                  <a:srgbClr val="3366FF"/>
                </a:solidFill>
                <a:latin typeface="Verdana" charset="0"/>
                <a:ea typeface="MS PGothic" charset="0"/>
              </a:rPr>
              <a:t>Core implications for EUD? (1)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070965"/>
            <a:ext cx="8229600" cy="5382223"/>
          </a:xfrm>
        </p:spPr>
        <p:txBody>
          <a:bodyPr/>
          <a:lstStyle/>
          <a:p>
            <a:pPr marL="0" indent="0">
              <a:buClrTx/>
              <a:buFontTx/>
              <a:buNone/>
            </a:pPr>
            <a:r>
              <a:rPr lang="en-US" sz="2000" dirty="0">
                <a:latin typeface="Verdana" charset="0"/>
                <a:ea typeface="MS PGothic" charset="0"/>
              </a:rPr>
              <a:t>    AGREEING ON WHAT CONTEXT ANALYSIS MEANS</a:t>
            </a:r>
          </a:p>
          <a:p>
            <a:pPr marL="0" indent="0">
              <a:buClrTx/>
              <a:buFontTx/>
              <a:buNone/>
            </a:pPr>
            <a:endParaRPr lang="en-US" sz="2000" dirty="0">
              <a:latin typeface="Verdana" charset="0"/>
              <a:ea typeface="MS PGothic" charset="0"/>
            </a:endParaRPr>
          </a:p>
          <a:p>
            <a:pPr marL="0" indent="0">
              <a:buClrTx/>
              <a:buFontTx/>
              <a:buNone/>
            </a:pPr>
            <a:endParaRPr lang="en-US" sz="2000" dirty="0">
              <a:latin typeface="Verdana" charset="0"/>
              <a:ea typeface="MS PGothic" charset="0"/>
            </a:endParaRPr>
          </a:p>
          <a:p>
            <a:pPr marL="0" indent="0">
              <a:buClrTx/>
              <a:buFontTx/>
              <a:buNone/>
            </a:pPr>
            <a:endParaRPr lang="en-US" sz="2000" dirty="0">
              <a:latin typeface="Verdana" charset="0"/>
              <a:ea typeface="MS PGothic" charset="0"/>
            </a:endParaRPr>
          </a:p>
          <a:p>
            <a:pPr marL="0" indent="0">
              <a:buClrTx/>
              <a:buFontTx/>
              <a:buNone/>
            </a:pPr>
            <a:r>
              <a:rPr lang="en-US" sz="2000" b="1" dirty="0">
                <a:solidFill>
                  <a:srgbClr val="800000"/>
                </a:solidFill>
                <a:latin typeface="Verdana" charset="0"/>
                <a:ea typeface="MS PGothic" charset="0"/>
              </a:rPr>
              <a:t>A PROCESS BY WHICH THE EU GATHERS, APPRECIATES AND USES RELEVANT KNOWLEDGE …</a:t>
            </a:r>
          </a:p>
          <a:p>
            <a:pPr marL="0" indent="0">
              <a:buClrTx/>
              <a:buFontTx/>
              <a:buNone/>
            </a:pPr>
            <a:endParaRPr lang="en-US" sz="2000" b="1" dirty="0">
              <a:solidFill>
                <a:srgbClr val="800000"/>
              </a:solidFill>
              <a:latin typeface="Verdana" charset="0"/>
              <a:ea typeface="MS PGothic" charset="0"/>
            </a:endParaRPr>
          </a:p>
          <a:p>
            <a:pPr marL="0" indent="0">
              <a:buClrTx/>
              <a:buFontTx/>
              <a:buNone/>
            </a:pPr>
            <a:r>
              <a:rPr lang="en-US" sz="2000" b="1" dirty="0">
                <a:solidFill>
                  <a:srgbClr val="800000"/>
                </a:solidFill>
                <a:latin typeface="Verdana" charset="0"/>
                <a:ea typeface="MS PGothic" charset="0"/>
              </a:rPr>
              <a:t>ABOUT THE WIDER CONTEXTUAL FACTORS…</a:t>
            </a:r>
          </a:p>
          <a:p>
            <a:pPr marL="0" indent="0">
              <a:buClrTx/>
              <a:buFontTx/>
              <a:buNone/>
            </a:pPr>
            <a:endParaRPr lang="en-US" sz="2000" b="1" dirty="0">
              <a:solidFill>
                <a:srgbClr val="800000"/>
              </a:solidFill>
              <a:latin typeface="Verdana" charset="0"/>
              <a:ea typeface="MS PGothic" charset="0"/>
            </a:endParaRPr>
          </a:p>
          <a:p>
            <a:pPr marL="0" indent="0">
              <a:buClrTx/>
              <a:buFontTx/>
              <a:buNone/>
            </a:pPr>
            <a:r>
              <a:rPr lang="en-US" sz="2000" b="1" dirty="0">
                <a:solidFill>
                  <a:srgbClr val="800000"/>
                </a:solidFill>
                <a:latin typeface="Verdana" charset="0"/>
                <a:ea typeface="MS PGothic" charset="0"/>
              </a:rPr>
              <a:t>THAT AFFECT THE DOMESTIC REFORMS IT SEEKS TO </a:t>
            </a:r>
            <a:r>
              <a:rPr lang="en-US" sz="2000" b="1" dirty="0" smtClean="0">
                <a:solidFill>
                  <a:srgbClr val="800000"/>
                </a:solidFill>
                <a:latin typeface="Verdana" charset="0"/>
                <a:ea typeface="MS PGothic" charset="0"/>
              </a:rPr>
              <a:t>SUPPORT</a:t>
            </a:r>
          </a:p>
          <a:p>
            <a:pPr marL="0" indent="0">
              <a:buClrTx/>
              <a:buFontTx/>
              <a:buNone/>
            </a:pPr>
            <a:endParaRPr lang="en-US" sz="2000" b="1" dirty="0">
              <a:solidFill>
                <a:srgbClr val="800000"/>
              </a:solidFill>
              <a:latin typeface="Verdana" charset="0"/>
              <a:ea typeface="MS PGothic" charset="0"/>
            </a:endParaRPr>
          </a:p>
          <a:p>
            <a:pPr marL="0" indent="0">
              <a:buClrTx/>
              <a:buFontTx/>
              <a:buNone/>
            </a:pPr>
            <a:r>
              <a:rPr lang="en-US" sz="2000" b="1" dirty="0" smtClean="0">
                <a:solidFill>
                  <a:srgbClr val="800000"/>
                </a:solidFill>
                <a:latin typeface="Verdana" charset="0"/>
                <a:ea typeface="MS PGothic" charset="0"/>
              </a:rPr>
              <a:t>IN ORDER TO DETECT WINDOWS OF OPPORTUNITIES TO PUSH FOR CHANGE (e.g. to MAINSTREAM “DEMOCRACY WITH A SMALL “d”)</a:t>
            </a:r>
          </a:p>
          <a:p>
            <a:pPr marL="0" indent="0">
              <a:buClrTx/>
              <a:buFontTx/>
              <a:buNone/>
            </a:pPr>
            <a:endParaRPr lang="en-US" sz="2000" b="1" dirty="0">
              <a:solidFill>
                <a:srgbClr val="800000"/>
              </a:solidFill>
              <a:latin typeface="Verdana" charset="0"/>
              <a:ea typeface="MS PGothic" charset="0"/>
            </a:endParaRPr>
          </a:p>
          <a:p>
            <a:pPr marL="0" indent="0">
              <a:buClrTx/>
              <a:buFontTx/>
              <a:buNone/>
            </a:pPr>
            <a:endParaRPr lang="en-US" sz="2000" b="1" dirty="0">
              <a:solidFill>
                <a:srgbClr val="800000"/>
              </a:solidFill>
              <a:latin typeface="Verdana" charset="0"/>
              <a:ea typeface="MS PGothic" charset="0"/>
            </a:endParaRPr>
          </a:p>
          <a:p>
            <a:pPr marL="0" indent="0">
              <a:buClrTx/>
              <a:buFontTx/>
              <a:buNone/>
            </a:pPr>
            <a:endParaRPr lang="en-US" sz="2000" dirty="0">
              <a:latin typeface="Verdana" charset="0"/>
              <a:ea typeface="MS PGothic" charset="0"/>
            </a:endParaRPr>
          </a:p>
        </p:txBody>
      </p:sp>
      <p:sp>
        <p:nvSpPr>
          <p:cNvPr id="29699" name="Down Arrow 2"/>
          <p:cNvSpPr>
            <a:spLocks noChangeArrowheads="1"/>
          </p:cNvSpPr>
          <p:nvPr/>
        </p:nvSpPr>
        <p:spPr bwMode="auto">
          <a:xfrm>
            <a:off x="3728870" y="1989138"/>
            <a:ext cx="1420813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23E4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3269"/>
          </a:xfrm>
        </p:spPr>
        <p:txBody>
          <a:bodyPr/>
          <a:lstStyle/>
          <a:p>
            <a:r>
              <a:rPr lang="en-US" sz="3200" dirty="0">
                <a:solidFill>
                  <a:srgbClr val="3366FF"/>
                </a:solidFill>
                <a:latin typeface="Verdana" charset="0"/>
                <a:ea typeface="MS PGothic" charset="0"/>
              </a:rPr>
              <a:t>Overview of key lessons </a:t>
            </a:r>
            <a:r>
              <a:rPr lang="en-US" sz="3200" dirty="0" smtClean="0">
                <a:solidFill>
                  <a:srgbClr val="3366FF"/>
                </a:solidFill>
                <a:latin typeface="Verdana" charset="0"/>
                <a:ea typeface="MS PGothic" charset="0"/>
              </a:rPr>
              <a:t>learnt with context analysis</a:t>
            </a:r>
            <a:endParaRPr lang="en-US" sz="3200" dirty="0">
              <a:solidFill>
                <a:srgbClr val="3366FF"/>
              </a:solidFill>
              <a:latin typeface="Verdana" charset="0"/>
              <a:ea typeface="MS PGothic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933270"/>
            <a:ext cx="8229600" cy="5192894"/>
          </a:xfrm>
        </p:spPr>
        <p:txBody>
          <a:bodyPr/>
          <a:lstStyle/>
          <a:p>
            <a:pPr>
              <a:buClrTx/>
              <a:buFont typeface="Wingdings" charset="0"/>
              <a:buChar char="ü"/>
            </a:pPr>
            <a:endParaRPr lang="en-US" sz="2400" dirty="0" smtClean="0">
              <a:latin typeface="Verdana" charset="0"/>
              <a:ea typeface="MS PGothic" charset="0"/>
            </a:endParaRPr>
          </a:p>
          <a:p>
            <a:pPr>
              <a:buClrTx/>
              <a:buFont typeface="Wingdings" charset="0"/>
              <a:buChar char="ü"/>
            </a:pPr>
            <a:endParaRPr lang="en-US" sz="2400" dirty="0">
              <a:latin typeface="Verdana" charset="0"/>
              <a:ea typeface="MS PGothic" charset="0"/>
            </a:endParaRPr>
          </a:p>
          <a:p>
            <a:pPr>
              <a:buClrTx/>
              <a:buFont typeface="Wingdings" charset="0"/>
              <a:buChar char="ü"/>
            </a:pPr>
            <a:r>
              <a:rPr lang="en-US" sz="2400" dirty="0" smtClean="0">
                <a:latin typeface="Verdana" charset="0"/>
                <a:ea typeface="MS PGothic" charset="0"/>
              </a:rPr>
              <a:t>Risk </a:t>
            </a:r>
            <a:r>
              <a:rPr lang="en-US" sz="2400" dirty="0">
                <a:latin typeface="Verdana" charset="0"/>
                <a:ea typeface="MS PGothic" charset="0"/>
              </a:rPr>
              <a:t>of superficial or overtly technocratic analyses</a:t>
            </a:r>
          </a:p>
          <a:p>
            <a:pPr>
              <a:buClrTx/>
              <a:buFont typeface="Wingdings" charset="0"/>
              <a:buChar char="ü"/>
            </a:pPr>
            <a:r>
              <a:rPr lang="en-US" sz="2400" dirty="0">
                <a:latin typeface="Verdana" charset="0"/>
                <a:ea typeface="MS PGothic" charset="0"/>
              </a:rPr>
              <a:t>Tendency to use context analysis in a partial and largely instrumental way</a:t>
            </a:r>
          </a:p>
          <a:p>
            <a:pPr>
              <a:buClrTx/>
              <a:buFont typeface="Wingdings" charset="0"/>
              <a:buChar char="ü"/>
            </a:pPr>
            <a:r>
              <a:rPr lang="en-US" sz="2400" dirty="0">
                <a:latin typeface="Verdana" charset="0"/>
                <a:ea typeface="MS PGothic" charset="0"/>
              </a:rPr>
              <a:t>The challenge of integrating ‘politics’</a:t>
            </a:r>
          </a:p>
          <a:p>
            <a:pPr>
              <a:buClrTx/>
              <a:buFont typeface="Wingdings" charset="0"/>
              <a:buChar char="ü"/>
            </a:pPr>
            <a:r>
              <a:rPr lang="en-US" sz="2400" dirty="0">
                <a:latin typeface="Verdana" charset="0"/>
                <a:ea typeface="MS PGothic" charset="0"/>
              </a:rPr>
              <a:t>The difficult passage from ‘analysis to action’</a:t>
            </a:r>
          </a:p>
          <a:p>
            <a:pPr>
              <a:buClrTx/>
              <a:buFont typeface="Wingdings" charset="0"/>
              <a:buChar char="ü"/>
            </a:pPr>
            <a:r>
              <a:rPr lang="en-US" sz="2400" dirty="0">
                <a:latin typeface="Verdana" charset="0"/>
                <a:ea typeface="MS PGothic" charset="0"/>
              </a:rPr>
              <a:t>Limited guidance on “when to use what tool”</a:t>
            </a:r>
          </a:p>
          <a:p>
            <a:pPr>
              <a:buClrTx/>
              <a:buFont typeface="Wingdings" charset="0"/>
              <a:buChar char="ü"/>
            </a:pPr>
            <a:r>
              <a:rPr lang="en-US" sz="2400" dirty="0">
                <a:latin typeface="Verdana" charset="0"/>
                <a:ea typeface="MS PGothic" charset="0"/>
              </a:rPr>
              <a:t>Capacity constraints and institutional disincentives</a:t>
            </a:r>
          </a:p>
        </p:txBody>
      </p:sp>
    </p:spTree>
    <p:extLst>
      <p:ext uri="{BB962C8B-B14F-4D97-AF65-F5344CB8AC3E}">
        <p14:creationId xmlns:p14="http://schemas.microsoft.com/office/powerpoint/2010/main" val="8129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pitchFamily="3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pitchFamily="39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928</Words>
  <Application>Microsoft Office PowerPoint</Application>
  <PresentationFormat>On-screen Show (4:3)</PresentationFormat>
  <Paragraphs>147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ＭＳ Ｐゴシック</vt:lpstr>
      <vt:lpstr>ＭＳ Ｐゴシック</vt:lpstr>
      <vt:lpstr>Arial</vt:lpstr>
      <vt:lpstr>Calibri</vt:lpstr>
      <vt:lpstr>Cambria</vt:lpstr>
      <vt:lpstr>ＭＳ 明朝</vt:lpstr>
      <vt:lpstr>Times</vt:lpstr>
      <vt:lpstr>Times New Roman</vt:lpstr>
      <vt:lpstr>Verdana</vt:lpstr>
      <vt:lpstr>Wingdings</vt:lpstr>
      <vt:lpstr>Office Theme</vt:lpstr>
      <vt:lpstr>Slide_Master</vt:lpstr>
      <vt:lpstr>EC Staff Seminar on Democracy From electoral assistance to mainstreaming democracy</vt:lpstr>
      <vt:lpstr>PowerPoint Presentation</vt:lpstr>
      <vt:lpstr>Integrating politics into development:   an ongoing challenge</vt:lpstr>
      <vt:lpstr>PowerPoint Presentation</vt:lpstr>
      <vt:lpstr>PowerPoint Presentation</vt:lpstr>
      <vt:lpstr>PowerPoint Presentation</vt:lpstr>
      <vt:lpstr>PowerPoint Presentation</vt:lpstr>
      <vt:lpstr>Core implications for EUD? (1)</vt:lpstr>
      <vt:lpstr>Overview of key lessons learnt with context analysis</vt:lpstr>
      <vt:lpstr>What is a stakeholder analysis?</vt:lpstr>
      <vt:lpstr>What is the added value of a stakeholder analysis?</vt:lpstr>
      <vt:lpstr>PowerPoint Presentation</vt:lpstr>
      <vt:lpstr>PowerPoint Presentation</vt:lpstr>
      <vt:lpstr>PowerPoint Presentation</vt:lpstr>
      <vt:lpstr>PowerPoint Presentation</vt:lpstr>
      <vt:lpstr> First step:  explain what PEA does NOT stand for…</vt:lpstr>
      <vt:lpstr>       LOOKING BEHIND THE FAÇADE … </vt:lpstr>
      <vt:lpstr>Make the iceberg visible</vt:lpstr>
      <vt:lpstr>PowerPoint Presentation</vt:lpstr>
      <vt:lpstr>PEA is NOT a normative approach !!!</vt:lpstr>
      <vt:lpstr>PowerPoint Presentation</vt:lpstr>
      <vt:lpstr>Extending our perspective on reality… </vt:lpstr>
      <vt:lpstr>PowerPoint Presentation</vt:lpstr>
      <vt:lpstr>The black box of change processes:  how solid are our ASSUMPTIONS and ‘theory of change’?</vt:lpstr>
      <vt:lpstr>“Nudging unwilling actors into action…”</vt:lpstr>
      <vt:lpstr>PowerPoint Presentation</vt:lpstr>
      <vt:lpstr>PowerPoint Presentation</vt:lpstr>
      <vt:lpstr>Assessing the risks </vt:lpstr>
      <vt:lpstr>Some methodological challenges</vt:lpstr>
      <vt:lpstr> How to manage a PEA? Some practical ‘process tips’</vt:lpstr>
      <vt:lpstr>Strengths and limitations</vt:lpstr>
      <vt:lpstr>To “think and act politically” can be a risky job</vt:lpstr>
    </vt:vector>
  </TitlesOfParts>
  <Company>ECDPM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Bossuyt</dc:creator>
  <cp:lastModifiedBy>Paola Vallejo</cp:lastModifiedBy>
  <cp:revision>91</cp:revision>
  <cp:lastPrinted>2016-11-08T06:40:32Z</cp:lastPrinted>
  <dcterms:created xsi:type="dcterms:W3CDTF">2013-01-22T04:35:19Z</dcterms:created>
  <dcterms:modified xsi:type="dcterms:W3CDTF">2016-11-08T15:19:33Z</dcterms:modified>
</cp:coreProperties>
</file>