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2" r:id="rId2"/>
  </p:sldIdLst>
  <p:sldSz cx="9144000" cy="6858000" type="screen4x3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BDDEFF"/>
    <a:srgbClr val="C5E0B4"/>
    <a:srgbClr val="66FFFF"/>
    <a:srgbClr val="FFD624"/>
    <a:srgbClr val="3E6FD2"/>
    <a:srgbClr val="2D5EC1"/>
    <a:srgbClr val="3166CF"/>
    <a:srgbClr val="99CC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400" autoAdjust="0"/>
  </p:normalViewPr>
  <p:slideViewPr>
    <p:cSldViewPr>
      <p:cViewPr>
        <p:scale>
          <a:sx n="100" d="100"/>
          <a:sy n="100" d="100"/>
        </p:scale>
        <p:origin x="-2862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6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1" y="0"/>
            <a:ext cx="297254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4"/>
            <a:ext cx="297254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1" y="9428164"/>
            <a:ext cx="297254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D55FCB61-B50B-4C67-88BB-73DBD904552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7689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1" y="0"/>
            <a:ext cx="297254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1" y="4714877"/>
            <a:ext cx="548704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4"/>
            <a:ext cx="297254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1" y="9428164"/>
            <a:ext cx="297254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2A621A16-BACB-4FDD-9001-70FCA95D24A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41930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934AC370-A394-43C6-81C2-8BABD58204DC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DF582-AD08-492C-811D-3AEA24DA6E3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520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33D8D-0B1C-4A94-BBAE-CAAF8EA9063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306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4A08B-4A24-485C-888E-40CD25EBF1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227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88E37-BCBB-4E75-A1B6-57874553025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3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E227D-F83E-4417-AECA-536D71BF002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6595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E09C9-73F6-488C-88AB-2A501765AD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7954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FB49A-78B4-4130-A9FA-323FA67BCE7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7769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78089-1703-4032-88C4-732DA87A9E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13372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F512F-480B-4C4D-92F1-053B5D4638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4172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93F84-38C0-45EF-9D6B-307F88E3D9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039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DC5C6AB5-A119-4AAB-9417-040763D2B5C1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 bwMode="ltGray">
          <a:xfrm flipH="1">
            <a:off x="179512" y="1340768"/>
            <a:ext cx="3744416" cy="3816424"/>
          </a:xfrm>
          <a:prstGeom prst="parallelogram">
            <a:avLst>
              <a:gd name="adj" fmla="val 77827"/>
            </a:avLst>
          </a:prstGeom>
          <a:solidFill>
            <a:srgbClr val="FFC81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Rectangle 2"/>
          <p:cNvSpPr/>
          <p:nvPr/>
        </p:nvSpPr>
        <p:spPr bwMode="ltGray">
          <a:xfrm>
            <a:off x="1115616" y="1340768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F549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 Result management and operational entities</a:t>
            </a:r>
          </a:p>
        </p:txBody>
      </p:sp>
      <p:sp>
        <p:nvSpPr>
          <p:cNvPr id="15" name="Rectangle 2"/>
          <p:cNvSpPr/>
          <p:nvPr/>
        </p:nvSpPr>
        <p:spPr bwMode="ltGray">
          <a:xfrm>
            <a:off x="1619672" y="1988840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Action management and </a:t>
            </a:r>
          </a:p>
          <a:p>
            <a:pPr algn="ctr"/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level 1 commitment </a:t>
            </a:r>
          </a:p>
        </p:txBody>
      </p:sp>
      <p:sp>
        <p:nvSpPr>
          <p:cNvPr id="16" name="Rectangle 2"/>
          <p:cNvSpPr/>
          <p:nvPr/>
        </p:nvSpPr>
        <p:spPr bwMode="ltGray">
          <a:xfrm>
            <a:off x="2051720" y="2655968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F549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Contract management and level 2 commitment</a:t>
            </a:r>
            <a:endParaRPr lang="en-GB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Rectangle 2"/>
          <p:cNvSpPr/>
          <p:nvPr/>
        </p:nvSpPr>
        <p:spPr bwMode="ltGray">
          <a:xfrm>
            <a:off x="2627784" y="3284984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Implementation &amp; Evaluation</a:t>
            </a:r>
            <a:endParaRPr lang="en-GB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8" name="Rectangle 2"/>
          <p:cNvSpPr/>
          <p:nvPr/>
        </p:nvSpPr>
        <p:spPr bwMode="ltGray">
          <a:xfrm>
            <a:off x="3131840" y="3933056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F549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Programming process and preparation of actions</a:t>
            </a:r>
            <a:endParaRPr lang="en-GB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9" name="Rectangle 2"/>
          <p:cNvSpPr/>
          <p:nvPr/>
        </p:nvSpPr>
        <p:spPr bwMode="ltGray">
          <a:xfrm>
            <a:off x="3635896" y="4581128"/>
            <a:ext cx="3456384" cy="576064"/>
          </a:xfrm>
          <a:custGeom>
            <a:avLst/>
            <a:gdLst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0 w 3744987"/>
              <a:gd name="connsiteY3" fmla="*/ 720080 h 720080"/>
              <a:gd name="connsiteX4" fmla="*/ 0 w 3744987"/>
              <a:gd name="connsiteY4" fmla="*/ 0 h 720080"/>
              <a:gd name="connsiteX0" fmla="*/ 0 w 3744987"/>
              <a:gd name="connsiteY0" fmla="*/ 0 h 720080"/>
              <a:gd name="connsiteX1" fmla="*/ 3744987 w 3744987"/>
              <a:gd name="connsiteY1" fmla="*/ 0 h 720080"/>
              <a:gd name="connsiteX2" fmla="*/ 3744987 w 3744987"/>
              <a:gd name="connsiteY2" fmla="*/ 720080 h 720080"/>
              <a:gd name="connsiteX3" fmla="*/ 467591 w 3744987"/>
              <a:gd name="connsiteY3" fmla="*/ 720080 h 720080"/>
              <a:gd name="connsiteX4" fmla="*/ 0 w 3744987"/>
              <a:gd name="connsiteY4" fmla="*/ 0 h 720080"/>
              <a:gd name="connsiteX0" fmla="*/ 0 w 3728318"/>
              <a:gd name="connsiteY0" fmla="*/ 2382 h 720080"/>
              <a:gd name="connsiteX1" fmla="*/ 3728318 w 3728318"/>
              <a:gd name="connsiteY1" fmla="*/ 0 h 720080"/>
              <a:gd name="connsiteX2" fmla="*/ 3728318 w 3728318"/>
              <a:gd name="connsiteY2" fmla="*/ 720080 h 720080"/>
              <a:gd name="connsiteX3" fmla="*/ 450922 w 3728318"/>
              <a:gd name="connsiteY3" fmla="*/ 720080 h 720080"/>
              <a:gd name="connsiteX4" fmla="*/ 0 w 3728318"/>
              <a:gd name="connsiteY4" fmla="*/ 2382 h 720080"/>
              <a:gd name="connsiteX0" fmla="*/ 0 w 3730699"/>
              <a:gd name="connsiteY0" fmla="*/ 2382 h 720080"/>
              <a:gd name="connsiteX1" fmla="*/ 3730699 w 3730699"/>
              <a:gd name="connsiteY1" fmla="*/ 0 h 720080"/>
              <a:gd name="connsiteX2" fmla="*/ 3730699 w 3730699"/>
              <a:gd name="connsiteY2" fmla="*/ 720080 h 720080"/>
              <a:gd name="connsiteX3" fmla="*/ 453303 w 3730699"/>
              <a:gd name="connsiteY3" fmla="*/ 720080 h 720080"/>
              <a:gd name="connsiteX4" fmla="*/ 0 w 3730699"/>
              <a:gd name="connsiteY4" fmla="*/ 2382 h 720080"/>
              <a:gd name="connsiteX0" fmla="*/ 0 w 3733080"/>
              <a:gd name="connsiteY0" fmla="*/ 0 h 722461"/>
              <a:gd name="connsiteX1" fmla="*/ 3733080 w 3733080"/>
              <a:gd name="connsiteY1" fmla="*/ 2381 h 722461"/>
              <a:gd name="connsiteX2" fmla="*/ 3733080 w 3733080"/>
              <a:gd name="connsiteY2" fmla="*/ 722461 h 722461"/>
              <a:gd name="connsiteX3" fmla="*/ 455684 w 3733080"/>
              <a:gd name="connsiteY3" fmla="*/ 722461 h 722461"/>
              <a:gd name="connsiteX4" fmla="*/ 0 w 3733080"/>
              <a:gd name="connsiteY4" fmla="*/ 0 h 72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080" h="722461">
                <a:moveTo>
                  <a:pt x="0" y="0"/>
                </a:moveTo>
                <a:lnTo>
                  <a:pt x="3733080" y="2381"/>
                </a:lnTo>
                <a:lnTo>
                  <a:pt x="3733080" y="722461"/>
                </a:lnTo>
                <a:lnTo>
                  <a:pt x="455684" y="72246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Tendering</a:t>
            </a:r>
            <a:endParaRPr lang="en-GB" sz="14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7645" y="1478278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71600" y="2164773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2A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79512" y="5252576"/>
            <a:ext cx="8784976" cy="1256927"/>
          </a:xfrm>
          <a:prstGeom prst="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3175">
              <a:defRPr/>
            </a:pPr>
            <a:endParaRPr lang="fr-BE" sz="400" b="1" dirty="0" smtClean="0">
              <a:solidFill>
                <a:srgbClr val="FFFFFF"/>
              </a:solidFill>
              <a:latin typeface="Calibri Light" panose="020F0302020204030204" pitchFamily="34" charset="0"/>
            </a:endParaRPr>
          </a:p>
          <a:p>
            <a:pPr marL="3175">
              <a:defRPr/>
            </a:pPr>
            <a:r>
              <a:rPr lang="fr-BE" sz="1800" dirty="0" smtClean="0">
                <a:solidFill>
                  <a:srgbClr val="FFFFFF"/>
                </a:solidFill>
                <a:latin typeface="Calibri Light" panose="020F0302020204030204" pitchFamily="34" charset="0"/>
              </a:rPr>
              <a:t>TRANSVERSAL PROJECTS/ WORKSTREAMS</a:t>
            </a:r>
            <a:endParaRPr lang="fr-BE" sz="1800" dirty="0">
              <a:solidFill>
                <a:srgbClr val="FFFFFF"/>
              </a:solidFill>
              <a:latin typeface="Calibri Light" panose="020F03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2051" y="2818860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2B</a:t>
            </a: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28280" y="3394404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02007" y="4122820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>
                <a:solidFill>
                  <a:schemeClr val="bg1"/>
                </a:solidFill>
                <a:latin typeface="Calibri Light" panose="020F0302020204030204" pitchFamily="34" charset="0"/>
              </a:rPr>
              <a:t>4</a:t>
            </a:r>
            <a:endParaRPr lang="en-GB" sz="2000" b="1" i="1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89503" y="4716493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>
                <a:solidFill>
                  <a:schemeClr val="bg1"/>
                </a:solidFill>
                <a:latin typeface="Calibri Light" panose="020F0302020204030204" pitchFamily="34" charset="0"/>
              </a:rPr>
              <a:t>5</a:t>
            </a:r>
            <a:endParaRPr lang="en-GB" sz="2000" b="1" i="1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93473" y="3474748"/>
            <a:ext cx="671512" cy="510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r>
              <a:rPr lang="en-GB" sz="2000" b="1" i="1" dirty="0">
                <a:solidFill>
                  <a:schemeClr val="bg1"/>
                </a:solidFill>
                <a:latin typeface="Calibri Light" panose="020F0302020204030204" pitchFamily="34" charset="0"/>
              </a:rPr>
              <a:t>3</a:t>
            </a:r>
            <a:endParaRPr lang="en-GB" sz="2000" b="1" i="1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900"/>
              </a:spcAft>
            </a:pPr>
            <a:endParaRPr lang="en-GB" sz="2800" b="1" i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42888" y="404912"/>
            <a:ext cx="6764337" cy="431800"/>
          </a:xfrm>
        </p:spPr>
        <p:txBody>
          <a:bodyPr/>
          <a:lstStyle/>
          <a:p>
            <a:pPr eaLnBrk="1" hangingPunct="1"/>
            <a:r>
              <a:rPr lang="en-GB" altLang="en-US" b="0" noProof="0" dirty="0" smtClean="0">
                <a:solidFill>
                  <a:srgbClr val="FFC000"/>
                </a:solidFill>
                <a:latin typeface="Calibri Light" panose="020F0302020204030204" pitchFamily="34" charset="0"/>
              </a:rPr>
              <a:t>OPSYS Structure </a:t>
            </a:r>
          </a:p>
        </p:txBody>
      </p:sp>
      <p:sp>
        <p:nvSpPr>
          <p:cNvPr id="39" name="Left-Right Arrow 38"/>
          <p:cNvSpPr/>
          <p:nvPr/>
        </p:nvSpPr>
        <p:spPr bwMode="auto">
          <a:xfrm>
            <a:off x="242888" y="5839541"/>
            <a:ext cx="8640959" cy="360040"/>
          </a:xfrm>
          <a:prstGeom prst="leftRightArrow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531936" y="5734645"/>
            <a:ext cx="1548631" cy="6089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  <a:effectLst/>
          <a:extLst/>
        </p:spPr>
        <p:txBody>
          <a:bodyPr anchor="ctr"/>
          <a:lstStyle/>
          <a:p>
            <a:pPr marL="3175" algn="ctr">
              <a:defRPr/>
            </a:pPr>
            <a:r>
              <a:rPr lang="fr-BE" sz="14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Business Architecture </a:t>
            </a:r>
            <a:r>
              <a:rPr lang="fr-BE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(process, data)</a:t>
            </a:r>
            <a:endParaRPr lang="fr-BE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293442" y="5731867"/>
            <a:ext cx="1414462" cy="6117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3175" algn="ctr">
              <a:defRPr/>
            </a:pPr>
            <a:r>
              <a:rPr lang="fr-BE" sz="1400" dirty="0" smtClean="0">
                <a:latin typeface="Calibri Light" panose="020F0302020204030204" pitchFamily="34" charset="0"/>
              </a:rPr>
              <a:t>Architecture </a:t>
            </a:r>
            <a:r>
              <a:rPr lang="fr-BE" sz="1400" dirty="0" err="1" smtClean="0">
                <a:latin typeface="Calibri Light" panose="020F0302020204030204" pitchFamily="34" charset="0"/>
              </a:rPr>
              <a:t>foundation</a:t>
            </a:r>
            <a:endParaRPr lang="fr-BE" sz="1400" dirty="0" smtClean="0">
              <a:latin typeface="Calibri Light" panose="020F0302020204030204" pitchFamily="34" charset="0"/>
            </a:endParaRPr>
          </a:p>
          <a:p>
            <a:pPr marL="3175" algn="ctr">
              <a:defRPr/>
            </a:pPr>
            <a:r>
              <a:rPr lang="fr-BE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(</a:t>
            </a:r>
            <a:r>
              <a:rPr lang="fr-BE" dirty="0" err="1" smtClean="0">
                <a:solidFill>
                  <a:srgbClr val="0F5494"/>
                </a:solidFill>
                <a:latin typeface="Calibri Light" panose="020F0302020204030204" pitchFamily="34" charset="0"/>
              </a:rPr>
              <a:t>Integration</a:t>
            </a:r>
            <a:r>
              <a:rPr lang="fr-BE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, </a:t>
            </a:r>
            <a:r>
              <a:rPr lang="fr-BE" dirty="0" err="1" smtClean="0">
                <a:solidFill>
                  <a:srgbClr val="0F5494"/>
                </a:solidFill>
                <a:latin typeface="Calibri Light" panose="020F0302020204030204" pitchFamily="34" charset="0"/>
              </a:rPr>
              <a:t>reuse</a:t>
            </a:r>
            <a:r>
              <a:rPr lang="fr-BE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)</a:t>
            </a:r>
            <a:endParaRPr lang="fr-BE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580112" y="5734644"/>
            <a:ext cx="1397000" cy="608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3175" algn="ctr">
              <a:defRPr/>
            </a:pPr>
            <a:r>
              <a:rPr lang="en-GB" sz="14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New ways of working</a:t>
            </a:r>
          </a:p>
          <a:p>
            <a:pPr marL="3175" algn="ctr">
              <a:defRPr/>
            </a:pPr>
            <a:r>
              <a:rPr lang="fr-BE" sz="1400" dirty="0" smtClean="0">
                <a:latin typeface="Calibri Light" panose="020F0302020204030204" pitchFamily="34" charset="0"/>
              </a:rPr>
              <a:t>(</a:t>
            </a:r>
            <a:r>
              <a:rPr lang="fr-BE" sz="1400" dirty="0" err="1" smtClean="0">
                <a:latin typeface="Calibri Light" panose="020F0302020204030204" pitchFamily="34" charset="0"/>
              </a:rPr>
              <a:t>Ux</a:t>
            </a:r>
            <a:r>
              <a:rPr lang="fr-BE" sz="1400" dirty="0" smtClean="0">
                <a:latin typeface="Calibri Light" panose="020F0302020204030204" pitchFamily="34" charset="0"/>
              </a:rPr>
              <a:t>, </a:t>
            </a:r>
            <a:r>
              <a:rPr lang="fr-BE" sz="1400" dirty="0" err="1" smtClean="0">
                <a:latin typeface="Calibri Light" panose="020F0302020204030204" pitchFamily="34" charset="0"/>
              </a:rPr>
              <a:t>enabling</a:t>
            </a:r>
            <a:r>
              <a:rPr lang="fr-BE" sz="1400" dirty="0" smtClean="0">
                <a:latin typeface="Calibri Light" panose="020F0302020204030204" pitchFamily="34" charset="0"/>
              </a:rPr>
              <a:t>)</a:t>
            </a:r>
            <a:endParaRPr lang="en-GB" sz="1400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189986" y="5731867"/>
            <a:ext cx="1414462" cy="6117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4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Change management</a:t>
            </a:r>
            <a:endParaRPr lang="fr-BE" sz="1400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3877618" y="5731868"/>
            <a:ext cx="1414462" cy="6117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3175" algn="ctr">
              <a:defRPr/>
            </a:pPr>
            <a:r>
              <a:rPr lang="fr-BE" sz="14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Content migration</a:t>
            </a:r>
            <a:endParaRPr lang="fr-BE" sz="1400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3" name="Group 56"/>
          <p:cNvGrpSpPr/>
          <p:nvPr/>
        </p:nvGrpSpPr>
        <p:grpSpPr>
          <a:xfrm>
            <a:off x="7607780" y="1485922"/>
            <a:ext cx="1276067" cy="3461253"/>
            <a:chOff x="1272827" y="5406231"/>
            <a:chExt cx="1180323" cy="1972868"/>
          </a:xfrm>
        </p:grpSpPr>
        <p:sp>
          <p:nvSpPr>
            <p:cNvPr id="58" name="Rectangle 57"/>
            <p:cNvSpPr/>
            <p:nvPr/>
          </p:nvSpPr>
          <p:spPr bwMode="ltGray">
            <a:xfrm>
              <a:off x="1272828" y="5406231"/>
              <a:ext cx="1180321" cy="1972868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>
              <a:solidFill>
                <a:srgbClr val="EB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t"/>
            <a:lstStyle/>
            <a:p>
              <a:pPr algn="l"/>
              <a:r>
                <a:rPr lang="en-GB" sz="1400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/>
              </a:r>
              <a:br>
                <a:rPr lang="en-GB" sz="1400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</a:br>
              <a:endParaRPr lang="en-GB" sz="1400" dirty="0" smtClean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1400" dirty="0" smtClean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1400" dirty="0" smtClean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 bwMode="ltGray">
            <a:xfrm>
              <a:off x="1272827" y="5458298"/>
              <a:ext cx="1180323" cy="245980"/>
            </a:xfrm>
            <a:prstGeom prst="rect">
              <a:avLst/>
            </a:prstGeom>
            <a:solidFill>
              <a:srgbClr val="EB8C00"/>
            </a:solidFill>
            <a:ln w="3175">
              <a:solidFill>
                <a:srgbClr val="EB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GB" sz="700" i="1" dirty="0" smtClean="0">
                <a:solidFill>
                  <a:schemeClr val="bg1"/>
                </a:solidFill>
                <a:latin typeface="Calibri Light" panose="020F0302020204030204" pitchFamily="34" charset="0"/>
              </a:endParaRPr>
            </a:p>
            <a:p>
              <a:r>
                <a:rPr lang="en-GB" sz="1200" i="1" dirty="0" smtClean="0">
                  <a:solidFill>
                    <a:schemeClr val="bg1"/>
                  </a:solidFill>
                  <a:latin typeface="Calibri Light" panose="020F0302020204030204" pitchFamily="34" charset="0"/>
                </a:rPr>
                <a:t>Dependencies</a:t>
              </a:r>
              <a:endParaRPr lang="en-GB" sz="1200" dirty="0" smtClean="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 bwMode="auto">
          <a:xfrm>
            <a:off x="7607780" y="2135741"/>
            <a:ext cx="1276066" cy="627322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ABAC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7614541" y="2857760"/>
            <a:ext cx="1269305" cy="374272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200" dirty="0" err="1" smtClean="0">
                <a:solidFill>
                  <a:srgbClr val="0F5494"/>
                </a:solidFill>
                <a:latin typeface="Calibri Light" panose="020F0302020204030204" pitchFamily="34" charset="0"/>
              </a:rPr>
              <a:t>Hermes</a:t>
            </a: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, </a:t>
            </a:r>
            <a:r>
              <a:rPr lang="fr-BE" sz="1200" dirty="0" err="1" smtClean="0">
                <a:solidFill>
                  <a:srgbClr val="0F5494"/>
                </a:solidFill>
                <a:latin typeface="Calibri Light" panose="020F0302020204030204" pitchFamily="34" charset="0"/>
              </a:rPr>
              <a:t>Decide</a:t>
            </a: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, SEDIA </a:t>
            </a:r>
            <a:endParaRPr lang="fr-BE" sz="1200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7635132" y="3322275"/>
            <a:ext cx="1248714" cy="29186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MIS</a:t>
            </a:r>
            <a:endParaRPr lang="fr-BE" sz="1200" dirty="0">
              <a:solidFill>
                <a:srgbClr val="0F5494"/>
              </a:solidFill>
              <a:latin typeface="Calibri Light" panose="020F0302020204030204" pitchFamily="34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7610246" y="3686701"/>
            <a:ext cx="1273600" cy="68960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200" dirty="0" err="1" smtClean="0">
                <a:solidFill>
                  <a:srgbClr val="0F5494"/>
                </a:solidFill>
                <a:latin typeface="Calibri Light" panose="020F0302020204030204" pitchFamily="34" charset="0"/>
              </a:rPr>
              <a:t>Eval</a:t>
            </a: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 Rom</a:t>
            </a:r>
          </a:p>
          <a:p>
            <a:pPr marL="3175">
              <a:defRPr/>
            </a:pP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Prospect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7601018" y="4460765"/>
            <a:ext cx="1282827" cy="420279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  <a:extLst/>
        </p:spPr>
        <p:txBody>
          <a:bodyPr anchor="ctr"/>
          <a:lstStyle/>
          <a:p>
            <a:pPr marL="3175">
              <a:defRPr/>
            </a:pPr>
            <a:r>
              <a:rPr lang="fr-BE" sz="1200" dirty="0" smtClean="0">
                <a:solidFill>
                  <a:srgbClr val="0F5494"/>
                </a:solidFill>
                <a:latin typeface="Calibri Light" panose="020F0302020204030204" pitchFamily="34" charset="0"/>
              </a:rPr>
              <a:t>GIS</a:t>
            </a:r>
          </a:p>
        </p:txBody>
      </p:sp>
      <p:sp>
        <p:nvSpPr>
          <p:cNvPr id="2" name="Left-Right Arrow 1"/>
          <p:cNvSpPr/>
          <p:nvPr/>
        </p:nvSpPr>
        <p:spPr bwMode="auto">
          <a:xfrm>
            <a:off x="6507904" y="2950571"/>
            <a:ext cx="728613" cy="322696"/>
          </a:xfrm>
          <a:prstGeom prst="leftRightArrow">
            <a:avLst/>
          </a:prstGeom>
          <a:solidFill>
            <a:srgbClr val="FFC819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36" name="Slide Number Placeholder 1"/>
          <p:cNvSpPr txBox="1">
            <a:spLocks/>
          </p:cNvSpPr>
          <p:nvPr/>
        </p:nvSpPr>
        <p:spPr bwMode="auto">
          <a:xfrm>
            <a:off x="4427984" y="6597352"/>
            <a:ext cx="26139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 kern="1200">
                <a:solidFill>
                  <a:srgbClr val="0F5494"/>
                </a:solidFill>
                <a:latin typeface="Verdana" pitchFamily="34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algn="ctr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itchFamily="34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ctr" rtl="0" fontAlgn="base">
              <a:spcBef>
                <a:spcPct val="20000"/>
              </a:spcBef>
              <a:spcAft>
                <a:spcPct val="0"/>
              </a:spcAft>
              <a:defRPr sz="1400" kern="1200">
                <a:solidFill>
                  <a:srgbClr val="0F5494"/>
                </a:solidFill>
                <a:latin typeface="Verdana" pitchFamily="34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ctr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ctr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A47FC18-6C9A-49F6-8576-2421747CCFEF}" type="slidenum">
              <a:rPr lang="en-GB" altLang="fr-FR" sz="1400" i="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GB" altLang="fr-FR" sz="1400" i="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16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4188</TotalTime>
  <Words>80</Words>
  <Application>Microsoft Office PowerPoint</Application>
  <PresentationFormat>On-screen Show (4:3)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blank</vt:lpstr>
      <vt:lpstr>OPSYS Structure 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 entities in OPSYS</dc:title>
  <dc:creator>RIEMBAULT Paul (DEVCO)</dc:creator>
  <cp:lastModifiedBy>THIEULIN Denis (DEVCO)</cp:lastModifiedBy>
  <cp:revision>255</cp:revision>
  <cp:lastPrinted>2016-05-18T17:51:41Z</cp:lastPrinted>
  <dcterms:created xsi:type="dcterms:W3CDTF">2016-01-29T15:31:52Z</dcterms:created>
  <dcterms:modified xsi:type="dcterms:W3CDTF">2016-11-14T07:58:11Z</dcterms:modified>
</cp:coreProperties>
</file>