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372" r:id="rId3"/>
    <p:sldId id="383" r:id="rId4"/>
    <p:sldId id="361" r:id="rId5"/>
    <p:sldId id="366" r:id="rId6"/>
    <p:sldId id="329" r:id="rId7"/>
    <p:sldId id="373" r:id="rId8"/>
    <p:sldId id="362" r:id="rId9"/>
    <p:sldId id="381" r:id="rId10"/>
    <p:sldId id="333" r:id="rId11"/>
    <p:sldId id="375" r:id="rId12"/>
    <p:sldId id="331" r:id="rId13"/>
    <p:sldId id="363" r:id="rId14"/>
    <p:sldId id="364" r:id="rId15"/>
    <p:sldId id="365" r:id="rId16"/>
    <p:sldId id="335" r:id="rId17"/>
    <p:sldId id="336" r:id="rId18"/>
    <p:sldId id="376" r:id="rId19"/>
    <p:sldId id="378" r:id="rId20"/>
    <p:sldId id="377" r:id="rId21"/>
    <p:sldId id="344" r:id="rId22"/>
    <p:sldId id="369" r:id="rId23"/>
    <p:sldId id="379" r:id="rId24"/>
    <p:sldId id="382" r:id="rId25"/>
    <p:sldId id="370" r:id="rId26"/>
    <p:sldId id="346" r:id="rId27"/>
    <p:sldId id="380" r:id="rId28"/>
    <p:sldId id="371" r:id="rId29"/>
    <p:sldId id="359" r:id="rId30"/>
  </p:sldIdLst>
  <p:sldSz cx="9144000" cy="6858000" type="screen4x3"/>
  <p:notesSz cx="6742113" cy="987266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38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649B"/>
    <a:srgbClr val="A9C571"/>
    <a:srgbClr val="E5095D"/>
    <a:srgbClr val="DA14A6"/>
    <a:srgbClr val="B579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557" autoAdjust="0"/>
    <p:restoredTop sz="94660"/>
  </p:normalViewPr>
  <p:slideViewPr>
    <p:cSldViewPr showGuides="1">
      <p:cViewPr>
        <p:scale>
          <a:sx n="96" d="100"/>
          <a:sy n="96" d="100"/>
        </p:scale>
        <p:origin x="-922" y="-24"/>
      </p:cViewPr>
      <p:guideLst>
        <p:guide orient="horz" pos="2387"/>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630CDD-6357-5A4D-B011-7DA67B6433E3}" type="doc">
      <dgm:prSet loTypeId="urn:microsoft.com/office/officeart/2005/8/layout/cycle2" loCatId="" qsTypeId="urn:microsoft.com/office/officeart/2005/8/quickstyle/simple4" qsCatId="simple" csTypeId="urn:microsoft.com/office/officeart/2005/8/colors/colorful1" csCatId="colorful" phldr="1"/>
      <dgm:spPr>
        <a:scene3d>
          <a:camera prst="orthographicFront"/>
          <a:lightRig rig="sunset" dir="t"/>
        </a:scene3d>
      </dgm:spPr>
      <dgm:t>
        <a:bodyPr/>
        <a:lstStyle/>
        <a:p>
          <a:endParaRPr lang="es-ES"/>
        </a:p>
      </dgm:t>
    </dgm:pt>
    <dgm:pt modelId="{547F3782-765E-2F4D-8FC4-E911E7D2EE54}">
      <dgm:prSet phldrT="[Texto]" custT="1"/>
      <dgm:spPr>
        <a:scene3d>
          <a:camera prst="orthographicFront"/>
          <a:lightRig rig="sunset" dir="t"/>
        </a:scene3d>
        <a:sp3d extrusionH="6350">
          <a:bevelT w="63500"/>
          <a:bevelB w="6350"/>
        </a:sp3d>
      </dgm:spPr>
      <dgm:t>
        <a:bodyPr/>
        <a:lstStyle/>
        <a:p>
          <a:pPr algn="ctr"/>
          <a:r>
            <a:rPr lang="es-ES" sz="1800" b="1" dirty="0" err="1" smtClean="0"/>
            <a:t>Planning</a:t>
          </a:r>
          <a:r>
            <a:rPr lang="es-ES" sz="1800" b="1" dirty="0" smtClean="0"/>
            <a:t> and </a:t>
          </a:r>
          <a:r>
            <a:rPr lang="es-ES" sz="1800" b="1" dirty="0" err="1" smtClean="0"/>
            <a:t>formulation</a:t>
          </a:r>
          <a:endParaRPr lang="es-ES" sz="1800" b="1" dirty="0"/>
        </a:p>
      </dgm:t>
    </dgm:pt>
    <dgm:pt modelId="{2BB8CAA1-029F-F149-9590-7F2FB5119EE2}" type="parTrans" cxnId="{4495D80F-5C1A-6D4B-B8A6-1D3F1C861393}">
      <dgm:prSet/>
      <dgm:spPr/>
      <dgm:t>
        <a:bodyPr/>
        <a:lstStyle/>
        <a:p>
          <a:pPr algn="ctr"/>
          <a:endParaRPr lang="es-ES" sz="2200" b="1">
            <a:solidFill>
              <a:schemeClr val="tx1"/>
            </a:solidFill>
          </a:endParaRPr>
        </a:p>
      </dgm:t>
    </dgm:pt>
    <dgm:pt modelId="{74E7D137-8925-A64C-BC1C-6BB5D059E073}" type="sibTrans" cxnId="{4495D80F-5C1A-6D4B-B8A6-1D3F1C861393}">
      <dgm:prSet custT="1"/>
      <dgm:spPr>
        <a:scene3d>
          <a:camera prst="orthographicFront"/>
          <a:lightRig rig="sunset" dir="t"/>
        </a:scene3d>
        <a:sp3d extrusionH="6350"/>
      </dgm:spPr>
      <dgm:t>
        <a:bodyPr/>
        <a:lstStyle/>
        <a:p>
          <a:pPr algn="ctr"/>
          <a:endParaRPr lang="es-ES" sz="2200" b="1">
            <a:solidFill>
              <a:schemeClr val="tx1"/>
            </a:solidFill>
          </a:endParaRPr>
        </a:p>
      </dgm:t>
    </dgm:pt>
    <dgm:pt modelId="{958A0078-7BFC-5B4C-81AB-02238313E61E}">
      <dgm:prSet phldrT="[Texto]" custT="1"/>
      <dgm:spPr>
        <a:scene3d>
          <a:camera prst="orthographicFront"/>
          <a:lightRig rig="sunset" dir="t"/>
        </a:scene3d>
        <a:sp3d extrusionH="6350">
          <a:bevelT w="63500"/>
          <a:bevelB w="6350"/>
        </a:sp3d>
      </dgm:spPr>
      <dgm:t>
        <a:bodyPr/>
        <a:lstStyle/>
        <a:p>
          <a:pPr algn="ctr"/>
          <a:r>
            <a:rPr lang="es-ES" sz="1800" b="1" dirty="0" err="1" smtClean="0"/>
            <a:t>Implementation</a:t>
          </a:r>
          <a:r>
            <a:rPr lang="es-ES" sz="1800" b="1" dirty="0" smtClean="0"/>
            <a:t> and </a:t>
          </a:r>
          <a:r>
            <a:rPr lang="es-ES" sz="1800" b="1" dirty="0" err="1" smtClean="0"/>
            <a:t>following</a:t>
          </a:r>
          <a:r>
            <a:rPr lang="es-ES" sz="1800" b="1" dirty="0" smtClean="0"/>
            <a:t> up</a:t>
          </a:r>
          <a:endParaRPr lang="es-ES" sz="1800" b="1" dirty="0"/>
        </a:p>
      </dgm:t>
    </dgm:pt>
    <dgm:pt modelId="{4F346247-F47D-5B42-80BA-BC47F337F2EE}" type="parTrans" cxnId="{1FC92D82-9BD2-114A-944C-BAFC3A309FAA}">
      <dgm:prSet/>
      <dgm:spPr/>
      <dgm:t>
        <a:bodyPr/>
        <a:lstStyle/>
        <a:p>
          <a:pPr algn="ctr"/>
          <a:endParaRPr lang="es-ES" sz="2200" b="1">
            <a:solidFill>
              <a:schemeClr val="tx1"/>
            </a:solidFill>
          </a:endParaRPr>
        </a:p>
      </dgm:t>
    </dgm:pt>
    <dgm:pt modelId="{42E714E8-FCD9-E543-A953-D920672A3C33}" type="sibTrans" cxnId="{1FC92D82-9BD2-114A-944C-BAFC3A309FAA}">
      <dgm:prSet custT="1"/>
      <dgm:spPr>
        <a:scene3d>
          <a:camera prst="orthographicFront"/>
          <a:lightRig rig="sunset" dir="t"/>
        </a:scene3d>
        <a:sp3d extrusionH="6350"/>
      </dgm:spPr>
      <dgm:t>
        <a:bodyPr/>
        <a:lstStyle/>
        <a:p>
          <a:pPr algn="ctr"/>
          <a:endParaRPr lang="es-ES" sz="2200" b="1">
            <a:solidFill>
              <a:schemeClr val="tx1"/>
            </a:solidFill>
          </a:endParaRPr>
        </a:p>
      </dgm:t>
    </dgm:pt>
    <dgm:pt modelId="{CAC21C48-BFE7-C342-ABB3-309B554F5B59}">
      <dgm:prSet phldrT="[Texto]" custT="1"/>
      <dgm:spPr>
        <a:scene3d>
          <a:camera prst="orthographicFront"/>
          <a:lightRig rig="sunset" dir="t"/>
        </a:scene3d>
        <a:sp3d extrusionH="6350">
          <a:bevelT w="63500"/>
          <a:bevelB w="6350"/>
        </a:sp3d>
      </dgm:spPr>
      <dgm:t>
        <a:bodyPr/>
        <a:lstStyle/>
        <a:p>
          <a:pPr algn="ctr"/>
          <a:r>
            <a:rPr lang="es-ES" sz="1800" b="1" dirty="0" err="1" smtClean="0"/>
            <a:t>Evaluation</a:t>
          </a:r>
          <a:endParaRPr lang="es-ES" sz="1800" b="1" dirty="0"/>
        </a:p>
      </dgm:t>
    </dgm:pt>
    <dgm:pt modelId="{DFCD97F1-59A0-454E-A706-A3C5B71F46B7}" type="parTrans" cxnId="{2BBA41CB-30FE-7A41-A368-BF9AAD26C741}">
      <dgm:prSet/>
      <dgm:spPr/>
      <dgm:t>
        <a:bodyPr/>
        <a:lstStyle/>
        <a:p>
          <a:pPr algn="ctr"/>
          <a:endParaRPr lang="es-ES" sz="2200" b="1">
            <a:solidFill>
              <a:schemeClr val="tx1"/>
            </a:solidFill>
          </a:endParaRPr>
        </a:p>
      </dgm:t>
    </dgm:pt>
    <dgm:pt modelId="{02CD7C86-A309-1F44-8626-7B2A62DB9DBD}" type="sibTrans" cxnId="{2BBA41CB-30FE-7A41-A368-BF9AAD26C741}">
      <dgm:prSet custT="1"/>
      <dgm:spPr>
        <a:scene3d>
          <a:camera prst="orthographicFront"/>
          <a:lightRig rig="sunset" dir="t"/>
        </a:scene3d>
        <a:sp3d extrusionH="6350"/>
      </dgm:spPr>
      <dgm:t>
        <a:bodyPr/>
        <a:lstStyle/>
        <a:p>
          <a:pPr algn="ctr"/>
          <a:endParaRPr lang="es-ES" sz="2200" b="1">
            <a:solidFill>
              <a:schemeClr val="tx1"/>
            </a:solidFill>
          </a:endParaRPr>
        </a:p>
      </dgm:t>
    </dgm:pt>
    <dgm:pt modelId="{67A689D0-9132-0444-98B1-4A19B46808B6}" type="pres">
      <dgm:prSet presAssocID="{87630CDD-6357-5A4D-B011-7DA67B6433E3}" presName="cycle" presStyleCnt="0">
        <dgm:presLayoutVars>
          <dgm:dir/>
          <dgm:resizeHandles val="exact"/>
        </dgm:presLayoutVars>
      </dgm:prSet>
      <dgm:spPr/>
      <dgm:t>
        <a:bodyPr/>
        <a:lstStyle/>
        <a:p>
          <a:endParaRPr lang="es-ES"/>
        </a:p>
      </dgm:t>
    </dgm:pt>
    <dgm:pt modelId="{A46217CC-C1B3-1740-9A64-25048A52B459}" type="pres">
      <dgm:prSet presAssocID="{547F3782-765E-2F4D-8FC4-E911E7D2EE54}" presName="node" presStyleLbl="node1" presStyleIdx="0" presStyleCnt="3" custScaleX="109645" custScaleY="108573">
        <dgm:presLayoutVars>
          <dgm:bulletEnabled val="1"/>
        </dgm:presLayoutVars>
      </dgm:prSet>
      <dgm:spPr/>
      <dgm:t>
        <a:bodyPr/>
        <a:lstStyle/>
        <a:p>
          <a:endParaRPr lang="es-ES"/>
        </a:p>
      </dgm:t>
    </dgm:pt>
    <dgm:pt modelId="{8584E51B-C46F-3149-845D-18D0F0857125}" type="pres">
      <dgm:prSet presAssocID="{74E7D137-8925-A64C-BC1C-6BB5D059E073}" presName="sibTrans" presStyleLbl="sibTrans2D1" presStyleIdx="0" presStyleCnt="3"/>
      <dgm:spPr/>
      <dgm:t>
        <a:bodyPr/>
        <a:lstStyle/>
        <a:p>
          <a:endParaRPr lang="es-ES"/>
        </a:p>
      </dgm:t>
    </dgm:pt>
    <dgm:pt modelId="{C1FCF921-67E2-E745-896C-7C941D66DC03}" type="pres">
      <dgm:prSet presAssocID="{74E7D137-8925-A64C-BC1C-6BB5D059E073}" presName="connectorText" presStyleLbl="sibTrans2D1" presStyleIdx="0" presStyleCnt="3"/>
      <dgm:spPr/>
      <dgm:t>
        <a:bodyPr/>
        <a:lstStyle/>
        <a:p>
          <a:endParaRPr lang="es-ES"/>
        </a:p>
      </dgm:t>
    </dgm:pt>
    <dgm:pt modelId="{FF914805-4074-DA49-A109-9BB82C91401B}" type="pres">
      <dgm:prSet presAssocID="{958A0078-7BFC-5B4C-81AB-02238313E61E}" presName="node" presStyleLbl="node1" presStyleIdx="1" presStyleCnt="3" custScaleX="116646" custScaleY="110175">
        <dgm:presLayoutVars>
          <dgm:bulletEnabled val="1"/>
        </dgm:presLayoutVars>
      </dgm:prSet>
      <dgm:spPr/>
      <dgm:t>
        <a:bodyPr/>
        <a:lstStyle/>
        <a:p>
          <a:endParaRPr lang="es-ES"/>
        </a:p>
      </dgm:t>
    </dgm:pt>
    <dgm:pt modelId="{E3646DE8-7C87-D24C-BE5D-996BE40D65B4}" type="pres">
      <dgm:prSet presAssocID="{42E714E8-FCD9-E543-A953-D920672A3C33}" presName="sibTrans" presStyleLbl="sibTrans2D1" presStyleIdx="1" presStyleCnt="3"/>
      <dgm:spPr/>
      <dgm:t>
        <a:bodyPr/>
        <a:lstStyle/>
        <a:p>
          <a:endParaRPr lang="es-ES"/>
        </a:p>
      </dgm:t>
    </dgm:pt>
    <dgm:pt modelId="{E880AC35-D732-0645-A801-97B8EB979A5C}" type="pres">
      <dgm:prSet presAssocID="{42E714E8-FCD9-E543-A953-D920672A3C33}" presName="connectorText" presStyleLbl="sibTrans2D1" presStyleIdx="1" presStyleCnt="3"/>
      <dgm:spPr/>
      <dgm:t>
        <a:bodyPr/>
        <a:lstStyle/>
        <a:p>
          <a:endParaRPr lang="es-ES"/>
        </a:p>
      </dgm:t>
    </dgm:pt>
    <dgm:pt modelId="{24EF849B-5FF9-E041-9971-8A0C30474206}" type="pres">
      <dgm:prSet presAssocID="{CAC21C48-BFE7-C342-ABB3-309B554F5B59}" presName="node" presStyleLbl="node1" presStyleIdx="2" presStyleCnt="3" custScaleX="108653" custScaleY="114024" custRadScaleRad="91205" custRadScaleInc="-5732">
        <dgm:presLayoutVars>
          <dgm:bulletEnabled val="1"/>
        </dgm:presLayoutVars>
      </dgm:prSet>
      <dgm:spPr/>
      <dgm:t>
        <a:bodyPr/>
        <a:lstStyle/>
        <a:p>
          <a:endParaRPr lang="es-ES"/>
        </a:p>
      </dgm:t>
    </dgm:pt>
    <dgm:pt modelId="{CC4D9A3A-E822-5341-A85C-698E3AE8B78B}" type="pres">
      <dgm:prSet presAssocID="{02CD7C86-A309-1F44-8626-7B2A62DB9DBD}" presName="sibTrans" presStyleLbl="sibTrans2D1" presStyleIdx="2" presStyleCnt="3"/>
      <dgm:spPr/>
      <dgm:t>
        <a:bodyPr/>
        <a:lstStyle/>
        <a:p>
          <a:endParaRPr lang="es-ES"/>
        </a:p>
      </dgm:t>
    </dgm:pt>
    <dgm:pt modelId="{A5F4B054-FB7D-4449-953A-F4C803780CC5}" type="pres">
      <dgm:prSet presAssocID="{02CD7C86-A309-1F44-8626-7B2A62DB9DBD}" presName="connectorText" presStyleLbl="sibTrans2D1" presStyleIdx="2" presStyleCnt="3"/>
      <dgm:spPr/>
      <dgm:t>
        <a:bodyPr/>
        <a:lstStyle/>
        <a:p>
          <a:endParaRPr lang="es-ES"/>
        </a:p>
      </dgm:t>
    </dgm:pt>
  </dgm:ptLst>
  <dgm:cxnLst>
    <dgm:cxn modelId="{2BBA41CB-30FE-7A41-A368-BF9AAD26C741}" srcId="{87630CDD-6357-5A4D-B011-7DA67B6433E3}" destId="{CAC21C48-BFE7-C342-ABB3-309B554F5B59}" srcOrd="2" destOrd="0" parTransId="{DFCD97F1-59A0-454E-A706-A3C5B71F46B7}" sibTransId="{02CD7C86-A309-1F44-8626-7B2A62DB9DBD}"/>
    <dgm:cxn modelId="{BDC41AB6-819E-462F-9668-F009118C9D76}" type="presOf" srcId="{02CD7C86-A309-1F44-8626-7B2A62DB9DBD}" destId="{A5F4B054-FB7D-4449-953A-F4C803780CC5}" srcOrd="1" destOrd="0" presId="urn:microsoft.com/office/officeart/2005/8/layout/cycle2"/>
    <dgm:cxn modelId="{949462EE-F60B-4733-B9E7-3E52BE58A79B}" type="presOf" srcId="{74E7D137-8925-A64C-BC1C-6BB5D059E073}" destId="{C1FCF921-67E2-E745-896C-7C941D66DC03}" srcOrd="1" destOrd="0" presId="urn:microsoft.com/office/officeart/2005/8/layout/cycle2"/>
    <dgm:cxn modelId="{99396AE5-BC4F-4670-9C19-FB2F024E4652}" type="presOf" srcId="{547F3782-765E-2F4D-8FC4-E911E7D2EE54}" destId="{A46217CC-C1B3-1740-9A64-25048A52B459}" srcOrd="0" destOrd="0" presId="urn:microsoft.com/office/officeart/2005/8/layout/cycle2"/>
    <dgm:cxn modelId="{11C662EF-D8DC-4D5C-93B4-4FB904F183C6}" type="presOf" srcId="{CAC21C48-BFE7-C342-ABB3-309B554F5B59}" destId="{24EF849B-5FF9-E041-9971-8A0C30474206}" srcOrd="0" destOrd="0" presId="urn:microsoft.com/office/officeart/2005/8/layout/cycle2"/>
    <dgm:cxn modelId="{AC836D0B-2773-4BA9-A7B1-945B6E8D2C57}" type="presOf" srcId="{87630CDD-6357-5A4D-B011-7DA67B6433E3}" destId="{67A689D0-9132-0444-98B1-4A19B46808B6}" srcOrd="0" destOrd="0" presId="urn:microsoft.com/office/officeart/2005/8/layout/cycle2"/>
    <dgm:cxn modelId="{600F3F50-96B9-4E56-AAC7-543CE32D26A4}" type="presOf" srcId="{02CD7C86-A309-1F44-8626-7B2A62DB9DBD}" destId="{CC4D9A3A-E822-5341-A85C-698E3AE8B78B}" srcOrd="0" destOrd="0" presId="urn:microsoft.com/office/officeart/2005/8/layout/cycle2"/>
    <dgm:cxn modelId="{4495D80F-5C1A-6D4B-B8A6-1D3F1C861393}" srcId="{87630CDD-6357-5A4D-B011-7DA67B6433E3}" destId="{547F3782-765E-2F4D-8FC4-E911E7D2EE54}" srcOrd="0" destOrd="0" parTransId="{2BB8CAA1-029F-F149-9590-7F2FB5119EE2}" sibTransId="{74E7D137-8925-A64C-BC1C-6BB5D059E073}"/>
    <dgm:cxn modelId="{68A9BCD3-D7A1-4910-9431-F4669A928E9F}" type="presOf" srcId="{958A0078-7BFC-5B4C-81AB-02238313E61E}" destId="{FF914805-4074-DA49-A109-9BB82C91401B}" srcOrd="0" destOrd="0" presId="urn:microsoft.com/office/officeart/2005/8/layout/cycle2"/>
    <dgm:cxn modelId="{E294E643-92E6-4089-BE13-0DFB1A490B44}" type="presOf" srcId="{42E714E8-FCD9-E543-A953-D920672A3C33}" destId="{E880AC35-D732-0645-A801-97B8EB979A5C}" srcOrd="1" destOrd="0" presId="urn:microsoft.com/office/officeart/2005/8/layout/cycle2"/>
    <dgm:cxn modelId="{383AC3D5-D606-4C24-A9E1-9847D04D8E08}" type="presOf" srcId="{42E714E8-FCD9-E543-A953-D920672A3C33}" destId="{E3646DE8-7C87-D24C-BE5D-996BE40D65B4}" srcOrd="0" destOrd="0" presId="urn:microsoft.com/office/officeart/2005/8/layout/cycle2"/>
    <dgm:cxn modelId="{1FC92D82-9BD2-114A-944C-BAFC3A309FAA}" srcId="{87630CDD-6357-5A4D-B011-7DA67B6433E3}" destId="{958A0078-7BFC-5B4C-81AB-02238313E61E}" srcOrd="1" destOrd="0" parTransId="{4F346247-F47D-5B42-80BA-BC47F337F2EE}" sibTransId="{42E714E8-FCD9-E543-A953-D920672A3C33}"/>
    <dgm:cxn modelId="{CF44F139-1C06-41DC-BBD0-A943703611CB}" type="presOf" srcId="{74E7D137-8925-A64C-BC1C-6BB5D059E073}" destId="{8584E51B-C46F-3149-845D-18D0F0857125}" srcOrd="0" destOrd="0" presId="urn:microsoft.com/office/officeart/2005/8/layout/cycle2"/>
    <dgm:cxn modelId="{A62B922B-314B-48E4-9894-A886AA74CBB3}" type="presParOf" srcId="{67A689D0-9132-0444-98B1-4A19B46808B6}" destId="{A46217CC-C1B3-1740-9A64-25048A52B459}" srcOrd="0" destOrd="0" presId="urn:microsoft.com/office/officeart/2005/8/layout/cycle2"/>
    <dgm:cxn modelId="{D91D93D8-CBEB-4F38-A6CA-CC6060F68D6B}" type="presParOf" srcId="{67A689D0-9132-0444-98B1-4A19B46808B6}" destId="{8584E51B-C46F-3149-845D-18D0F0857125}" srcOrd="1" destOrd="0" presId="urn:microsoft.com/office/officeart/2005/8/layout/cycle2"/>
    <dgm:cxn modelId="{8E5A9A83-C8DF-4800-85BA-9E2E6B127D8E}" type="presParOf" srcId="{8584E51B-C46F-3149-845D-18D0F0857125}" destId="{C1FCF921-67E2-E745-896C-7C941D66DC03}" srcOrd="0" destOrd="0" presId="urn:microsoft.com/office/officeart/2005/8/layout/cycle2"/>
    <dgm:cxn modelId="{25D9A1AE-3BF4-4FC5-95E4-824FEA2A6441}" type="presParOf" srcId="{67A689D0-9132-0444-98B1-4A19B46808B6}" destId="{FF914805-4074-DA49-A109-9BB82C91401B}" srcOrd="2" destOrd="0" presId="urn:microsoft.com/office/officeart/2005/8/layout/cycle2"/>
    <dgm:cxn modelId="{45284A52-EA10-4F25-B4D3-970DB618DDBA}" type="presParOf" srcId="{67A689D0-9132-0444-98B1-4A19B46808B6}" destId="{E3646DE8-7C87-D24C-BE5D-996BE40D65B4}" srcOrd="3" destOrd="0" presId="urn:microsoft.com/office/officeart/2005/8/layout/cycle2"/>
    <dgm:cxn modelId="{8E678837-BF86-47FC-B701-7891B87DC414}" type="presParOf" srcId="{E3646DE8-7C87-D24C-BE5D-996BE40D65B4}" destId="{E880AC35-D732-0645-A801-97B8EB979A5C}" srcOrd="0" destOrd="0" presId="urn:microsoft.com/office/officeart/2005/8/layout/cycle2"/>
    <dgm:cxn modelId="{254ED733-64F6-4893-861A-E9535DF8CE9B}" type="presParOf" srcId="{67A689D0-9132-0444-98B1-4A19B46808B6}" destId="{24EF849B-5FF9-E041-9971-8A0C30474206}" srcOrd="4" destOrd="0" presId="urn:microsoft.com/office/officeart/2005/8/layout/cycle2"/>
    <dgm:cxn modelId="{68BA52ED-68F5-41DB-8F15-A8910CA8CA91}" type="presParOf" srcId="{67A689D0-9132-0444-98B1-4A19B46808B6}" destId="{CC4D9A3A-E822-5341-A85C-698E3AE8B78B}" srcOrd="5" destOrd="0" presId="urn:microsoft.com/office/officeart/2005/8/layout/cycle2"/>
    <dgm:cxn modelId="{61CB7B23-0185-468C-91DF-B190B288BC83}" type="presParOf" srcId="{CC4D9A3A-E822-5341-A85C-698E3AE8B78B}" destId="{A5F4B054-FB7D-4449-953A-F4C803780CC5}"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217CC-C1B3-1740-9A64-25048A52B459}">
      <dsp:nvSpPr>
        <dsp:cNvPr id="0" name=""/>
        <dsp:cNvSpPr/>
      </dsp:nvSpPr>
      <dsp:spPr>
        <a:xfrm>
          <a:off x="2230533" y="-116439"/>
          <a:ext cx="2262944" cy="2240819"/>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a:bevelT w="63500"/>
          <a:bevelB w="6350"/>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dirty="0" err="1" smtClean="0"/>
            <a:t>Planning</a:t>
          </a:r>
          <a:r>
            <a:rPr lang="es-ES" sz="1800" b="1" kern="1200" dirty="0" smtClean="0"/>
            <a:t> and </a:t>
          </a:r>
          <a:r>
            <a:rPr lang="es-ES" sz="1800" b="1" kern="1200" dirty="0" err="1" smtClean="0"/>
            <a:t>formulation</a:t>
          </a:r>
          <a:endParaRPr lang="es-ES" sz="1800" b="1" kern="1200" dirty="0"/>
        </a:p>
      </dsp:txBody>
      <dsp:txXfrm>
        <a:off x="2561933" y="211721"/>
        <a:ext cx="1600144" cy="1584499"/>
      </dsp:txXfrm>
    </dsp:sp>
    <dsp:sp modelId="{8584E51B-C46F-3149-845D-18D0F0857125}">
      <dsp:nvSpPr>
        <dsp:cNvPr id="0" name=""/>
        <dsp:cNvSpPr/>
      </dsp:nvSpPr>
      <dsp:spPr>
        <a:xfrm rot="3600000">
          <a:off x="3905007" y="1975022"/>
          <a:ext cx="437428" cy="696560"/>
        </a:xfrm>
        <a:prstGeom prst="righ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ES" sz="2200" b="1" kern="1200">
            <a:solidFill>
              <a:schemeClr val="tx1"/>
            </a:solidFill>
          </a:endParaRPr>
        </a:p>
      </dsp:txBody>
      <dsp:txXfrm>
        <a:off x="3937814" y="2057511"/>
        <a:ext cx="306200" cy="417936"/>
      </dsp:txXfrm>
    </dsp:sp>
    <dsp:sp modelId="{FF914805-4074-DA49-A109-9BB82C91401B}">
      <dsp:nvSpPr>
        <dsp:cNvPr id="0" name=""/>
        <dsp:cNvSpPr/>
      </dsp:nvSpPr>
      <dsp:spPr>
        <a:xfrm>
          <a:off x="3708822" y="2552635"/>
          <a:ext cx="2407437" cy="2273883"/>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a:bevelT w="63500"/>
          <a:bevelB w="6350"/>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dirty="0" err="1" smtClean="0"/>
            <a:t>Implementation</a:t>
          </a:r>
          <a:r>
            <a:rPr lang="es-ES" sz="1800" b="1" kern="1200" dirty="0" smtClean="0"/>
            <a:t> and </a:t>
          </a:r>
          <a:r>
            <a:rPr lang="es-ES" sz="1800" b="1" kern="1200" dirty="0" err="1" smtClean="0"/>
            <a:t>following</a:t>
          </a:r>
          <a:r>
            <a:rPr lang="es-ES" sz="1800" b="1" kern="1200" dirty="0" smtClean="0"/>
            <a:t> up</a:t>
          </a:r>
          <a:endParaRPr lang="es-ES" sz="1800" b="1" kern="1200" dirty="0"/>
        </a:p>
      </dsp:txBody>
      <dsp:txXfrm>
        <a:off x="4061383" y="2885637"/>
        <a:ext cx="1702315" cy="1607879"/>
      </dsp:txXfrm>
    </dsp:sp>
    <dsp:sp modelId="{E3646DE8-7C87-D24C-BE5D-996BE40D65B4}">
      <dsp:nvSpPr>
        <dsp:cNvPr id="0" name=""/>
        <dsp:cNvSpPr/>
      </dsp:nvSpPr>
      <dsp:spPr>
        <a:xfrm rot="10800000">
          <a:off x="3267656" y="3341297"/>
          <a:ext cx="311757" cy="696560"/>
        </a:xfrm>
        <a:prstGeom prst="rightArrow">
          <a:avLst>
            <a:gd name="adj1" fmla="val 60000"/>
            <a:gd name="adj2" fmla="val 5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ES" sz="2200" b="1" kern="1200">
            <a:solidFill>
              <a:schemeClr val="tx1"/>
            </a:solidFill>
          </a:endParaRPr>
        </a:p>
      </dsp:txBody>
      <dsp:txXfrm rot="10800000">
        <a:off x="3361183" y="3480609"/>
        <a:ext cx="218230" cy="417936"/>
      </dsp:txXfrm>
    </dsp:sp>
    <dsp:sp modelId="{24EF849B-5FF9-E041-9971-8A0C30474206}">
      <dsp:nvSpPr>
        <dsp:cNvPr id="0" name=""/>
        <dsp:cNvSpPr/>
      </dsp:nvSpPr>
      <dsp:spPr>
        <a:xfrm>
          <a:off x="878129" y="2512916"/>
          <a:ext cx="2242471" cy="2353322"/>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a:bevelT w="63500"/>
          <a:bevelB w="6350"/>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dirty="0" err="1" smtClean="0"/>
            <a:t>Evaluation</a:t>
          </a:r>
          <a:endParaRPr lang="es-ES" sz="1800" b="1" kern="1200" dirty="0"/>
        </a:p>
      </dsp:txBody>
      <dsp:txXfrm>
        <a:off x="1206531" y="2857552"/>
        <a:ext cx="1585667" cy="1664050"/>
      </dsp:txXfrm>
    </dsp:sp>
    <dsp:sp modelId="{CC4D9A3A-E822-5341-A85C-698E3AE8B78B}">
      <dsp:nvSpPr>
        <dsp:cNvPr id="0" name=""/>
        <dsp:cNvSpPr/>
      </dsp:nvSpPr>
      <dsp:spPr>
        <a:xfrm rot="17814157">
          <a:off x="2493350" y="1989455"/>
          <a:ext cx="383842" cy="696560"/>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sunset" dir="t"/>
        </a:scene3d>
        <a:sp3d extrusionH="6350"/>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ES" sz="2200" b="1" kern="1200">
            <a:solidFill>
              <a:schemeClr val="tx1"/>
            </a:solidFill>
          </a:endParaRPr>
        </a:p>
      </dsp:txBody>
      <dsp:txXfrm>
        <a:off x="2524875" y="2180112"/>
        <a:ext cx="268689" cy="41793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20887" cy="494186"/>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19620" y="0"/>
            <a:ext cx="2920887" cy="494186"/>
          </a:xfrm>
          <a:prstGeom prst="rect">
            <a:avLst/>
          </a:prstGeom>
        </p:spPr>
        <p:txBody>
          <a:bodyPr vert="horz" lIns="91440" tIns="45720" rIns="91440" bIns="45720" rtlCol="0"/>
          <a:lstStyle>
            <a:lvl1pPr algn="r">
              <a:defRPr sz="1200"/>
            </a:lvl1pPr>
          </a:lstStyle>
          <a:p>
            <a:fld id="{33B18EA4-CEFD-4F85-A894-2404762CE53A}" type="datetimeFigureOut">
              <a:rPr lang="es-ES" smtClean="0"/>
              <a:t>25/11/2016</a:t>
            </a:fld>
            <a:endParaRPr lang="es-ES"/>
          </a:p>
        </p:txBody>
      </p:sp>
      <p:sp>
        <p:nvSpPr>
          <p:cNvPr id="4" name="3 Marcador de pie de página"/>
          <p:cNvSpPr>
            <a:spLocks noGrp="1"/>
          </p:cNvSpPr>
          <p:nvPr>
            <p:ph type="ftr" sz="quarter" idx="2"/>
          </p:nvPr>
        </p:nvSpPr>
        <p:spPr>
          <a:xfrm>
            <a:off x="0" y="9376904"/>
            <a:ext cx="2920887" cy="494185"/>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19620" y="9376904"/>
            <a:ext cx="2920887" cy="494185"/>
          </a:xfrm>
          <a:prstGeom prst="rect">
            <a:avLst/>
          </a:prstGeom>
        </p:spPr>
        <p:txBody>
          <a:bodyPr vert="horz" lIns="91440" tIns="45720" rIns="91440" bIns="45720" rtlCol="0" anchor="b"/>
          <a:lstStyle>
            <a:lvl1pPr algn="r">
              <a:defRPr sz="1200"/>
            </a:lvl1pPr>
          </a:lstStyle>
          <a:p>
            <a:fld id="{B3C683EC-F4E6-459A-91BB-75DDC35D05BF}" type="slidenum">
              <a:rPr lang="es-ES" smtClean="0"/>
              <a:t>‹#›</a:t>
            </a:fld>
            <a:endParaRPr lang="es-ES"/>
          </a:p>
        </p:txBody>
      </p:sp>
    </p:spTree>
    <p:extLst>
      <p:ext uri="{BB962C8B-B14F-4D97-AF65-F5344CB8AC3E}">
        <p14:creationId xmlns:p14="http://schemas.microsoft.com/office/powerpoint/2010/main" val="20875987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6"/>
            <a:ext cx="2921783" cy="493097"/>
          </a:xfrm>
          <a:prstGeom prst="rect">
            <a:avLst/>
          </a:prstGeom>
        </p:spPr>
        <p:txBody>
          <a:bodyPr vert="horz" lIns="87545" tIns="43772" rIns="87545" bIns="43772" rtlCol="0"/>
          <a:lstStyle>
            <a:lvl1pPr algn="l">
              <a:defRPr sz="1100"/>
            </a:lvl1pPr>
          </a:lstStyle>
          <a:p>
            <a:endParaRPr lang="es-ES"/>
          </a:p>
        </p:txBody>
      </p:sp>
      <p:sp>
        <p:nvSpPr>
          <p:cNvPr id="3" name="2 Marcador de fecha"/>
          <p:cNvSpPr>
            <a:spLocks noGrp="1"/>
          </p:cNvSpPr>
          <p:nvPr>
            <p:ph type="dt" idx="1"/>
          </p:nvPr>
        </p:nvSpPr>
        <p:spPr>
          <a:xfrm>
            <a:off x="3818828" y="6"/>
            <a:ext cx="2921783" cy="493097"/>
          </a:xfrm>
          <a:prstGeom prst="rect">
            <a:avLst/>
          </a:prstGeom>
        </p:spPr>
        <p:txBody>
          <a:bodyPr vert="horz" lIns="87545" tIns="43772" rIns="87545" bIns="43772" rtlCol="0"/>
          <a:lstStyle>
            <a:lvl1pPr algn="r">
              <a:defRPr sz="1100"/>
            </a:lvl1pPr>
          </a:lstStyle>
          <a:p>
            <a:fld id="{0C3EAFBE-C89C-4A95-A3E3-96F2DE0FF843}" type="datetimeFigureOut">
              <a:rPr lang="es-ES" smtClean="0"/>
              <a:t>25/11/2016</a:t>
            </a:fld>
            <a:endParaRPr lang="es-ES"/>
          </a:p>
        </p:txBody>
      </p:sp>
      <p:sp>
        <p:nvSpPr>
          <p:cNvPr id="4" name="3 Marcador de imagen de diapositiva"/>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87545" tIns="43772" rIns="87545" bIns="43772" rtlCol="0" anchor="ctr"/>
          <a:lstStyle/>
          <a:p>
            <a:endParaRPr lang="es-ES"/>
          </a:p>
        </p:txBody>
      </p:sp>
      <p:sp>
        <p:nvSpPr>
          <p:cNvPr id="5" name="4 Marcador de notas"/>
          <p:cNvSpPr>
            <a:spLocks noGrp="1"/>
          </p:cNvSpPr>
          <p:nvPr>
            <p:ph type="body" sz="quarter" idx="3"/>
          </p:nvPr>
        </p:nvSpPr>
        <p:spPr>
          <a:xfrm>
            <a:off x="673915" y="4689018"/>
            <a:ext cx="5394293" cy="4442469"/>
          </a:xfrm>
          <a:prstGeom prst="rect">
            <a:avLst/>
          </a:prstGeom>
        </p:spPr>
        <p:txBody>
          <a:bodyPr vert="horz" lIns="87545" tIns="43772" rIns="87545" bIns="43772"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378040"/>
            <a:ext cx="2921783" cy="493097"/>
          </a:xfrm>
          <a:prstGeom prst="rect">
            <a:avLst/>
          </a:prstGeom>
        </p:spPr>
        <p:txBody>
          <a:bodyPr vert="horz" lIns="87545" tIns="43772" rIns="87545" bIns="43772" rtlCol="0" anchor="b"/>
          <a:lstStyle>
            <a:lvl1pPr algn="l">
              <a:defRPr sz="1100"/>
            </a:lvl1pPr>
          </a:lstStyle>
          <a:p>
            <a:endParaRPr lang="es-ES"/>
          </a:p>
        </p:txBody>
      </p:sp>
      <p:sp>
        <p:nvSpPr>
          <p:cNvPr id="7" name="6 Marcador de número de diapositiva"/>
          <p:cNvSpPr>
            <a:spLocks noGrp="1"/>
          </p:cNvSpPr>
          <p:nvPr>
            <p:ph type="sldNum" sz="quarter" idx="5"/>
          </p:nvPr>
        </p:nvSpPr>
        <p:spPr>
          <a:xfrm>
            <a:off x="3818828" y="9378040"/>
            <a:ext cx="2921783" cy="493097"/>
          </a:xfrm>
          <a:prstGeom prst="rect">
            <a:avLst/>
          </a:prstGeom>
        </p:spPr>
        <p:txBody>
          <a:bodyPr vert="horz" lIns="87545" tIns="43772" rIns="87545" bIns="43772" rtlCol="0" anchor="b"/>
          <a:lstStyle>
            <a:lvl1pPr algn="r">
              <a:defRPr sz="1100"/>
            </a:lvl1pPr>
          </a:lstStyle>
          <a:p>
            <a:fld id="{3DBF68CB-B274-4397-8F76-1A5E47AAA040}" type="slidenum">
              <a:rPr lang="es-ES" smtClean="0"/>
              <a:t>‹#›</a:t>
            </a:fld>
            <a:endParaRPr lang="es-ES"/>
          </a:p>
        </p:txBody>
      </p:sp>
    </p:spTree>
    <p:extLst>
      <p:ext uri="{BB962C8B-B14F-4D97-AF65-F5344CB8AC3E}">
        <p14:creationId xmlns:p14="http://schemas.microsoft.com/office/powerpoint/2010/main" val="414287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cxnSp>
        <p:nvCxnSpPr>
          <p:cNvPr id="7" name="Conector recto de flecha 6"/>
          <p:cNvCxnSpPr/>
          <p:nvPr userDrawn="1"/>
        </p:nvCxnSpPr>
        <p:spPr>
          <a:xfrm flipH="1">
            <a:off x="144016" y="6165304"/>
            <a:ext cx="8892480" cy="0"/>
          </a:xfrm>
          <a:prstGeom prst="straightConnector1">
            <a:avLst/>
          </a:prstGeom>
          <a:ln w="12700"/>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 dirty="0"/>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pic>
        <p:nvPicPr>
          <p:cNvPr id="7" name="Picture 1" descr="M:\LOGOS CE\Cooperación Española sólo imagen.JPG"/>
          <p:cNvPicPr>
            <a:picLocks noChangeAspect="1" noChangeArrowheads="1"/>
          </p:cNvPicPr>
          <p:nvPr userDrawn="1"/>
        </p:nvPicPr>
        <p:blipFill>
          <a:blip r:embed="rId2" cstate="print"/>
          <a:srcRect/>
          <a:stretch>
            <a:fillRect/>
          </a:stretch>
        </p:blipFill>
        <p:spPr bwMode="auto">
          <a:xfrm>
            <a:off x="107504" y="116632"/>
            <a:ext cx="798017" cy="823170"/>
          </a:xfrm>
          <a:prstGeom prst="rect">
            <a:avLst/>
          </a:prstGeom>
          <a:noFill/>
        </p:spPr>
      </p:pic>
      <p:cxnSp>
        <p:nvCxnSpPr>
          <p:cNvPr id="8" name="Conector recto de flecha 7"/>
          <p:cNvCxnSpPr/>
          <p:nvPr userDrawn="1"/>
        </p:nvCxnSpPr>
        <p:spPr>
          <a:xfrm flipH="1">
            <a:off x="144016" y="6309320"/>
            <a:ext cx="8892480" cy="0"/>
          </a:xfrm>
          <a:prstGeom prst="straightConnector1">
            <a:avLst/>
          </a:prstGeom>
          <a:ln w="12700"/>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cxnSp>
        <p:nvCxnSpPr>
          <p:cNvPr id="7" name="Conector recto de flecha 6"/>
          <p:cNvCxnSpPr/>
          <p:nvPr userDrawn="1"/>
        </p:nvCxnSpPr>
        <p:spPr>
          <a:xfrm flipH="1">
            <a:off x="144016" y="6349471"/>
            <a:ext cx="8892480" cy="0"/>
          </a:xfrm>
          <a:prstGeom prst="straightConnector1">
            <a:avLst/>
          </a:prstGeom>
          <a:ln w="12700"/>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C9535D9-F74C-4EB7-AE41-0319015D3E29}" type="datetimeFigureOut">
              <a:rPr lang="es-ES" smtClean="0"/>
              <a:pPr/>
              <a:t>25/11/2016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BB8F2F7-052E-4F18-A673-A0A658C85E67}"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535D9-F74C-4EB7-AE41-0319015D3E29}" type="datetimeFigureOut">
              <a:rPr lang="es-ES" smtClean="0"/>
              <a:pPr/>
              <a:t>25/11/2016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8F2F7-052E-4F18-A673-A0A658C85E67}" type="slidenum">
              <a:rPr lang="es-ES" smtClean="0"/>
              <a:pPr/>
              <a:t>‹#›</a:t>
            </a:fld>
            <a:endParaRPr lang="es-ES"/>
          </a:p>
        </p:txBody>
      </p:sp>
      <p:pic>
        <p:nvPicPr>
          <p:cNvPr id="7" name="Picture 1" descr="M:\LOGOS CE\Cooperación Española sólo imagen.JPG"/>
          <p:cNvPicPr>
            <a:picLocks noChangeAspect="1" noChangeArrowheads="1"/>
          </p:cNvPicPr>
          <p:nvPr/>
        </p:nvPicPr>
        <p:blipFill>
          <a:blip r:embed="rId13" cstate="print"/>
          <a:srcRect/>
          <a:stretch>
            <a:fillRect/>
          </a:stretch>
        </p:blipFill>
        <p:spPr bwMode="auto">
          <a:xfrm>
            <a:off x="107504" y="116632"/>
            <a:ext cx="798017" cy="82317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ooperacionespa&#241;ola.es/sites/default/files/sintesis_evaluaciones_map.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ooperacionespanola.es/en/geographic-priorities" TargetMode="External"/><Relationship Id="rId2" Type="http://schemas.openxmlformats.org/officeDocument/2006/relationships/hyperlink" Target="http://www.exteriores.gob.es/Portal/es/SalaDePrensa/Multimedia/Publicaciones/Paginas/Cooperacion/Planificacion.aspx" TargetMode="External"/><Relationship Id="rId1" Type="http://schemas.openxmlformats.org/officeDocument/2006/relationships/slideLayout" Target="../slideLayouts/slideLayout2.xml"/><Relationship Id="rId4" Type="http://schemas.openxmlformats.org/officeDocument/2006/relationships/hyperlink" Target="http://www.cooperacionespanola.es/sites/default/files/map-metodologia_2013_sgcid.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772816"/>
            <a:ext cx="9144000" cy="3096344"/>
          </a:xfrm>
        </p:spPr>
        <p:txBody>
          <a:bodyPr vert="horz" lIns="91440" tIns="45720" rIns="91440" bIns="45720" rtlCol="0" anchor="ctr">
            <a:noAutofit/>
          </a:bodyPr>
          <a:lstStyle/>
          <a:p>
            <a:r>
              <a:rPr lang="es-ES" sz="6600" dirty="0" smtClean="0"/>
              <a:t>DEVELOPMENT RESULTS</a:t>
            </a:r>
            <a:br>
              <a:rPr lang="es-ES" sz="6600" dirty="0" smtClean="0"/>
            </a:br>
            <a:r>
              <a:rPr lang="es-ES" sz="5400" dirty="0" smtClean="0">
                <a:solidFill>
                  <a:schemeClr val="accent2">
                    <a:lumMod val="75000"/>
                  </a:schemeClr>
                </a:solidFill>
              </a:rPr>
              <a:t>The Case of </a:t>
            </a:r>
            <a:r>
              <a:rPr lang="es-ES" sz="5400" dirty="0" err="1" smtClean="0">
                <a:solidFill>
                  <a:schemeClr val="accent2">
                    <a:lumMod val="75000"/>
                  </a:schemeClr>
                </a:solidFill>
              </a:rPr>
              <a:t>the</a:t>
            </a:r>
            <a:r>
              <a:rPr lang="es-ES" sz="5400" dirty="0" smtClean="0">
                <a:solidFill>
                  <a:schemeClr val="accent2">
                    <a:lumMod val="75000"/>
                  </a:schemeClr>
                </a:solidFill>
              </a:rPr>
              <a:t> </a:t>
            </a:r>
            <a:br>
              <a:rPr lang="es-ES" sz="5400" dirty="0" smtClean="0">
                <a:solidFill>
                  <a:schemeClr val="accent2">
                    <a:lumMod val="75000"/>
                  </a:schemeClr>
                </a:solidFill>
              </a:rPr>
            </a:br>
            <a:r>
              <a:rPr lang="es-ES" sz="5400" dirty="0" err="1" smtClean="0">
                <a:solidFill>
                  <a:schemeClr val="accent2">
                    <a:lumMod val="75000"/>
                  </a:schemeClr>
                </a:solidFill>
              </a:rPr>
              <a:t>Spanish</a:t>
            </a:r>
            <a:r>
              <a:rPr lang="es-ES" sz="5400" dirty="0" smtClean="0">
                <a:solidFill>
                  <a:schemeClr val="accent2">
                    <a:lumMod val="75000"/>
                  </a:schemeClr>
                </a:solidFill>
              </a:rPr>
              <a:t> </a:t>
            </a:r>
            <a:r>
              <a:rPr lang="es-ES" sz="5400" dirty="0" err="1" smtClean="0">
                <a:solidFill>
                  <a:schemeClr val="accent2">
                    <a:lumMod val="75000"/>
                  </a:schemeClr>
                </a:solidFill>
              </a:rPr>
              <a:t>Cooperation</a:t>
            </a:r>
            <a:r>
              <a:rPr lang="es-ES" sz="5400" dirty="0" smtClean="0">
                <a:solidFill>
                  <a:schemeClr val="accent2">
                    <a:lumMod val="75000"/>
                  </a:schemeClr>
                </a:solidFill>
              </a:rPr>
              <a:t/>
            </a:r>
            <a:br>
              <a:rPr lang="es-ES" sz="5400" dirty="0" smtClean="0">
                <a:solidFill>
                  <a:schemeClr val="accent2">
                    <a:lumMod val="75000"/>
                  </a:schemeClr>
                </a:solidFill>
              </a:rPr>
            </a:br>
            <a:r>
              <a:rPr lang="es-ES" sz="5400" dirty="0" smtClean="0">
                <a:solidFill>
                  <a:schemeClr val="accent2">
                    <a:lumMod val="75000"/>
                  </a:schemeClr>
                </a:solidFill>
              </a:rPr>
              <a:t/>
            </a:r>
            <a:br>
              <a:rPr lang="es-ES" sz="5400" dirty="0" smtClean="0">
                <a:solidFill>
                  <a:schemeClr val="accent2">
                    <a:lumMod val="75000"/>
                  </a:schemeClr>
                </a:solidFill>
              </a:rPr>
            </a:br>
            <a:endParaRPr lang="es-ES" sz="4800" b="1" dirty="0">
              <a:solidFill>
                <a:schemeClr val="accent2">
                  <a:lumMod val="75000"/>
                </a:schemeClr>
              </a:solidFill>
            </a:endParaRPr>
          </a:p>
        </p:txBody>
      </p:sp>
      <p:pic>
        <p:nvPicPr>
          <p:cNvPr id="5" name="Picture 1" descr="M:\LOGOS CE\Cooperación Española sólo imagen.JPG"/>
          <p:cNvPicPr>
            <a:picLocks noChangeAspect="1" noChangeArrowheads="1"/>
          </p:cNvPicPr>
          <p:nvPr/>
        </p:nvPicPr>
        <p:blipFill>
          <a:blip r:embed="rId2" cstate="print"/>
          <a:srcRect/>
          <a:stretch>
            <a:fillRect/>
          </a:stretch>
        </p:blipFill>
        <p:spPr bwMode="auto">
          <a:xfrm>
            <a:off x="107504" y="116632"/>
            <a:ext cx="798017" cy="823170"/>
          </a:xfrm>
          <a:prstGeom prst="rect">
            <a:avLst/>
          </a:prstGeom>
          <a:noFill/>
        </p:spPr>
      </p:pic>
      <p:sp>
        <p:nvSpPr>
          <p:cNvPr id="6" name="4 Marcador de fecha"/>
          <p:cNvSpPr>
            <a:spLocks noGrp="1"/>
          </p:cNvSpPr>
          <p:nvPr>
            <p:ph type="dt" sz="half" idx="10"/>
          </p:nvPr>
        </p:nvSpPr>
        <p:spPr>
          <a:xfrm>
            <a:off x="457200" y="6356350"/>
            <a:ext cx="2133600" cy="365125"/>
          </a:xfrm>
        </p:spPr>
        <p:txBody>
          <a:bodyPr/>
          <a:lstStyle/>
          <a:p>
            <a:fld id="{6E23098D-78AC-4619-8787-C6231036B68C}" type="datetime1">
              <a:rPr lang="es-ES" smtClean="0"/>
              <a:pPr/>
              <a:t>25/11/2016</a:t>
            </a:fld>
            <a:endParaRPr lang="es-ES" dirty="0"/>
          </a:p>
        </p:txBody>
      </p:sp>
      <p:sp>
        <p:nvSpPr>
          <p:cNvPr id="7" name="5 Marcador de número de diapositiva"/>
          <p:cNvSpPr>
            <a:spLocks noGrp="1"/>
          </p:cNvSpPr>
          <p:nvPr>
            <p:ph type="sldNum" sz="quarter" idx="12"/>
          </p:nvPr>
        </p:nvSpPr>
        <p:spPr>
          <a:xfrm>
            <a:off x="6553200" y="6356350"/>
            <a:ext cx="2133600" cy="365125"/>
          </a:xfrm>
        </p:spPr>
        <p:txBody>
          <a:bodyPr/>
          <a:lstStyle/>
          <a:p>
            <a:fld id="{1DA0E74F-0B4B-4E97-87D5-E73E3D6068D1}" type="slidenum">
              <a:rPr lang="es-ES" smtClean="0"/>
              <a:pPr/>
              <a:t>1</a:t>
            </a:fld>
            <a:endParaRPr lang="es-ES" dirty="0"/>
          </a:p>
        </p:txBody>
      </p:sp>
      <p:sp>
        <p:nvSpPr>
          <p:cNvPr id="8" name="6 Marcador de pie de página"/>
          <p:cNvSpPr>
            <a:spLocks noGrp="1"/>
          </p:cNvSpPr>
          <p:nvPr>
            <p:ph type="ftr" sz="quarter" idx="11"/>
          </p:nvPr>
        </p:nvSpPr>
        <p:spPr>
          <a:xfrm>
            <a:off x="2483768" y="5949280"/>
            <a:ext cx="4608512" cy="772195"/>
          </a:xfrm>
        </p:spPr>
        <p:txBody>
          <a:bodyPr/>
          <a:lstStyle/>
          <a:p>
            <a:r>
              <a:rPr lang="es-ES" dirty="0" smtClean="0"/>
              <a:t>Eva del Hoyo - SGCID</a:t>
            </a:r>
          </a:p>
        </p:txBody>
      </p:sp>
    </p:spTree>
    <p:extLst>
      <p:ext uri="{BB962C8B-B14F-4D97-AF65-F5344CB8AC3E}">
        <p14:creationId xmlns:p14="http://schemas.microsoft.com/office/powerpoint/2010/main" val="1020735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03189" y="0"/>
            <a:ext cx="8229600" cy="1143000"/>
          </a:xfrm>
        </p:spPr>
        <p:txBody>
          <a:bodyPr/>
          <a:lstStyle/>
          <a:p>
            <a:r>
              <a:rPr lang="en-US" b="1" dirty="0" smtClean="0">
                <a:ln w="6600">
                  <a:solidFill>
                    <a:schemeClr val="accent2"/>
                  </a:solidFill>
                  <a:prstDash val="solid"/>
                </a:ln>
                <a:solidFill>
                  <a:srgbClr val="FFFFFF"/>
                </a:solidFill>
                <a:effectLst>
                  <a:outerShdw dist="38100" dir="2700000" algn="tl" rotWithShape="0">
                    <a:schemeClr val="accent2"/>
                  </a:outerShdw>
                </a:effectLst>
              </a:rPr>
              <a:t>Spain DAC OECD Peer Review</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2 Marcador de contenido"/>
          <p:cNvSpPr>
            <a:spLocks noGrp="1"/>
          </p:cNvSpPr>
          <p:nvPr>
            <p:ph idx="1"/>
          </p:nvPr>
        </p:nvSpPr>
        <p:spPr>
          <a:xfrm>
            <a:off x="395536" y="908720"/>
            <a:ext cx="8229600" cy="4525963"/>
          </a:xfrm>
        </p:spPr>
        <p:txBody>
          <a:bodyPr>
            <a:noAutofit/>
          </a:bodyPr>
          <a:lstStyle/>
          <a:p>
            <a:r>
              <a:rPr lang="en-US" sz="2000" dirty="0"/>
              <a:t>Spain clearly applies the principles of aid effectiveness.</a:t>
            </a:r>
          </a:p>
          <a:p>
            <a:r>
              <a:rPr lang="en-US" sz="2000" dirty="0" smtClean="0"/>
              <a:t>The </a:t>
            </a:r>
            <a:r>
              <a:rPr lang="en-US" sz="2000" dirty="0"/>
              <a:t>Country Partnership Frameworks (CPFs) </a:t>
            </a:r>
            <a:r>
              <a:rPr lang="en-US" sz="2000" dirty="0" smtClean="0"/>
              <a:t>are:</a:t>
            </a:r>
          </a:p>
          <a:p>
            <a:pPr lvl="1"/>
            <a:r>
              <a:rPr lang="en-US" sz="1600" dirty="0" smtClean="0"/>
              <a:t>developed in-country</a:t>
            </a:r>
          </a:p>
          <a:p>
            <a:pPr lvl="1"/>
            <a:r>
              <a:rPr lang="en-US" sz="1600" dirty="0" smtClean="0"/>
              <a:t>in </a:t>
            </a:r>
            <a:r>
              <a:rPr lang="en-US" sz="1600" dirty="0"/>
              <a:t>close consultation </a:t>
            </a:r>
            <a:r>
              <a:rPr lang="en-US" sz="1600" dirty="0" smtClean="0"/>
              <a:t>with partners</a:t>
            </a:r>
          </a:p>
          <a:p>
            <a:pPr lvl="1"/>
            <a:r>
              <a:rPr lang="en-US" sz="1600" dirty="0" smtClean="0"/>
              <a:t>aligned </a:t>
            </a:r>
            <a:r>
              <a:rPr lang="en-US" sz="1600" dirty="0"/>
              <a:t>with the planning cycles </a:t>
            </a:r>
            <a:r>
              <a:rPr lang="en-US" sz="1600" dirty="0" smtClean="0"/>
              <a:t>of Spain’s </a:t>
            </a:r>
            <a:r>
              <a:rPr lang="en-US" sz="1600" dirty="0"/>
              <a:t>partner countries and territories. </a:t>
            </a:r>
            <a:endParaRPr lang="en-US" sz="1600" dirty="0" smtClean="0"/>
          </a:p>
          <a:p>
            <a:pPr lvl="1"/>
            <a:r>
              <a:rPr lang="en-US" sz="1600" dirty="0" smtClean="0"/>
              <a:t>CPFs </a:t>
            </a:r>
            <a:r>
              <a:rPr lang="en-US" sz="1600" dirty="0"/>
              <a:t>include </a:t>
            </a:r>
            <a:r>
              <a:rPr lang="en-US" sz="1600" dirty="0" smtClean="0"/>
              <a:t>a four-year </a:t>
            </a:r>
            <a:r>
              <a:rPr lang="en-US" sz="1600" dirty="0"/>
              <a:t>indicative budget which, together </a:t>
            </a:r>
            <a:r>
              <a:rPr lang="en-US" sz="1600" dirty="0" smtClean="0"/>
              <a:t>with flexibility </a:t>
            </a:r>
            <a:r>
              <a:rPr lang="en-US" sz="1600" dirty="0"/>
              <a:t>in budgeting and programming in </a:t>
            </a:r>
            <a:r>
              <a:rPr lang="en-US" sz="1600" dirty="0" smtClean="0"/>
              <a:t>countries and </a:t>
            </a:r>
            <a:r>
              <a:rPr lang="en-US" sz="1600" dirty="0"/>
              <a:t>in headquarters, helps Spain to be more </a:t>
            </a:r>
            <a:r>
              <a:rPr lang="en-US" sz="1600" dirty="0" smtClean="0"/>
              <a:t>predictable and </a:t>
            </a:r>
            <a:r>
              <a:rPr lang="en-US" sz="1600" dirty="0"/>
              <a:t>responsive to the needs of its partners. </a:t>
            </a:r>
            <a:endParaRPr lang="en-US" sz="1600" dirty="0" smtClean="0"/>
          </a:p>
          <a:p>
            <a:r>
              <a:rPr lang="en-US" sz="2000" dirty="0"/>
              <a:t>Each CPF includes the development results to which Spain aims to contribute. It also includes operational and results indicators, targets and baselines that draw on country results frameworks and national statistics. </a:t>
            </a:r>
          </a:p>
          <a:p>
            <a:r>
              <a:rPr lang="en-US" sz="2000" dirty="0" smtClean="0"/>
              <a:t>This capacity </a:t>
            </a:r>
            <a:r>
              <a:rPr lang="en-US" sz="2000" dirty="0"/>
              <a:t>to adapt to the specific needs of a country </a:t>
            </a:r>
            <a:r>
              <a:rPr lang="en-US" sz="2000" dirty="0" smtClean="0"/>
              <a:t>also helps </a:t>
            </a:r>
            <a:r>
              <a:rPr lang="en-US" sz="2000" dirty="0"/>
              <a:t>Spain develop and implement </a:t>
            </a:r>
            <a:r>
              <a:rPr lang="en-US" sz="2000" dirty="0" err="1"/>
              <a:t>programmes</a:t>
            </a:r>
            <a:r>
              <a:rPr lang="en-US" sz="2000" dirty="0"/>
              <a:t> </a:t>
            </a:r>
            <a:r>
              <a:rPr lang="en-US" sz="2000" dirty="0" smtClean="0"/>
              <a:t>in fragile </a:t>
            </a:r>
            <a:r>
              <a:rPr lang="en-US" sz="2000" dirty="0"/>
              <a:t>contexts in a pragmatic manner – </a:t>
            </a:r>
            <a:r>
              <a:rPr lang="en-US" sz="2000" dirty="0" smtClean="0"/>
              <a:t>without requiring </a:t>
            </a:r>
            <a:r>
              <a:rPr lang="en-US" sz="2000" dirty="0"/>
              <a:t>specific approaches or tools</a:t>
            </a:r>
            <a:r>
              <a:rPr lang="en-US" sz="2000" dirty="0" smtClean="0"/>
              <a:t>.</a:t>
            </a:r>
          </a:p>
          <a:p>
            <a:r>
              <a:rPr lang="en-US" sz="2000" dirty="0"/>
              <a:t>Synthesis report of mid-term reviews/evaluations published in 2015:  </a:t>
            </a:r>
            <a:r>
              <a:rPr lang="en-US" sz="2000" u="sng" dirty="0">
                <a:hlinkClick r:id="rId2"/>
              </a:rPr>
              <a:t>http://www.cooperacionespañola.es/sites/default/files/sintesis_evaluaciones_map.pdf</a:t>
            </a:r>
            <a:r>
              <a:rPr lang="en-GB" sz="2000" dirty="0"/>
              <a:t> </a:t>
            </a:r>
            <a:endParaRPr lang="es-ES" sz="2000" dirty="0"/>
          </a:p>
          <a:p>
            <a:endParaRPr lang="es-ES" sz="2000" dirty="0"/>
          </a:p>
        </p:txBody>
      </p:sp>
    </p:spTree>
    <p:extLst>
      <p:ext uri="{BB962C8B-B14F-4D97-AF65-F5344CB8AC3E}">
        <p14:creationId xmlns:p14="http://schemas.microsoft.com/office/powerpoint/2010/main" val="4243255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5156"/>
            <a:ext cx="8229600" cy="1143000"/>
          </a:xfrm>
        </p:spPr>
        <p:txBody>
          <a:bodyPr/>
          <a:lstStyle/>
          <a:p>
            <a:r>
              <a:rPr lang="en-US" b="1" dirty="0" smtClean="0">
                <a:ln w="6600">
                  <a:solidFill>
                    <a:schemeClr val="accent2"/>
                  </a:solidFill>
                  <a:prstDash val="solid"/>
                </a:ln>
                <a:solidFill>
                  <a:srgbClr val="FFFFFF"/>
                </a:solidFill>
                <a:effectLst>
                  <a:outerShdw dist="38100" dir="2700000" algn="tl" rotWithShape="0">
                    <a:schemeClr val="accent2"/>
                  </a:outerShdw>
                </a:effectLst>
              </a:rPr>
              <a:t>Spanish Cooperation CPF</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2 Marcador de contenido"/>
          <p:cNvSpPr>
            <a:spLocks noGrp="1"/>
          </p:cNvSpPr>
          <p:nvPr>
            <p:ph idx="1"/>
          </p:nvPr>
        </p:nvSpPr>
        <p:spPr/>
        <p:txBody>
          <a:bodyPr>
            <a:normAutofit fontScale="92500"/>
          </a:bodyPr>
          <a:lstStyle/>
          <a:p>
            <a:r>
              <a:rPr lang="en-US" dirty="0"/>
              <a:t>The intention of making Country </a:t>
            </a:r>
            <a:r>
              <a:rPr lang="en-US" dirty="0" smtClean="0"/>
              <a:t>Partnership Frameworks </a:t>
            </a:r>
            <a:r>
              <a:rPr lang="en-US" dirty="0"/>
              <a:t>whole-of-country strategies, supported </a:t>
            </a:r>
            <a:r>
              <a:rPr lang="en-US" dirty="0" smtClean="0"/>
              <a:t>by in-country </a:t>
            </a:r>
            <a:r>
              <a:rPr lang="en-US" dirty="0"/>
              <a:t>co-ordination mechanisms, is positive. </a:t>
            </a:r>
            <a:endParaRPr lang="en-US" dirty="0" smtClean="0"/>
          </a:p>
          <a:p>
            <a:r>
              <a:rPr lang="en-US" dirty="0" smtClean="0"/>
              <a:t>The Ambassador </a:t>
            </a:r>
            <a:r>
              <a:rPr lang="en-US" dirty="0"/>
              <a:t>of Spain in each country </a:t>
            </a:r>
            <a:r>
              <a:rPr lang="en-US" dirty="0" smtClean="0"/>
              <a:t>leads co-ordination </a:t>
            </a:r>
            <a:r>
              <a:rPr lang="en-US" dirty="0"/>
              <a:t>efforts by, for example, chairing </a:t>
            </a:r>
            <a:r>
              <a:rPr lang="en-US" dirty="0" smtClean="0"/>
              <a:t>the permanent </a:t>
            </a:r>
            <a:r>
              <a:rPr lang="en-US" dirty="0"/>
              <a:t>co-ordination groups that oversee </a:t>
            </a:r>
            <a:r>
              <a:rPr lang="en-US" dirty="0" smtClean="0"/>
              <a:t>Spanish development </a:t>
            </a:r>
            <a:r>
              <a:rPr lang="en-US" dirty="0"/>
              <a:t>co-operation actors in partner </a:t>
            </a:r>
            <a:r>
              <a:rPr lang="en-US" dirty="0" smtClean="0"/>
              <a:t>countries </a:t>
            </a:r>
            <a:r>
              <a:rPr lang="es-ES" dirty="0" smtClean="0"/>
              <a:t>and </a:t>
            </a:r>
            <a:r>
              <a:rPr lang="es-ES" dirty="0" err="1"/>
              <a:t>territories</a:t>
            </a:r>
            <a:r>
              <a:rPr lang="es-ES" dirty="0"/>
              <a:t>.</a:t>
            </a:r>
          </a:p>
        </p:txBody>
      </p:sp>
    </p:spTree>
    <p:extLst>
      <p:ext uri="{BB962C8B-B14F-4D97-AF65-F5344CB8AC3E}">
        <p14:creationId xmlns:p14="http://schemas.microsoft.com/office/powerpoint/2010/main" val="2127070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0 Imagen"/>
          <p:cNvPicPr/>
          <p:nvPr/>
        </p:nvPicPr>
        <p:blipFill>
          <a:blip r:embed="rId2" cstate="print">
            <a:extLst>
              <a:ext uri="{28A0092B-C50C-407E-A947-70E740481C1C}">
                <a14:useLocalDpi xmlns:a14="http://schemas.microsoft.com/office/drawing/2010/main" val="0"/>
              </a:ext>
            </a:extLst>
          </a:blip>
          <a:stretch>
            <a:fillRect/>
          </a:stretch>
        </p:blipFill>
        <p:spPr>
          <a:xfrm>
            <a:off x="1871980" y="1930717"/>
            <a:ext cx="5400040" cy="2996565"/>
          </a:xfrm>
          <a:prstGeom prst="rect">
            <a:avLst/>
          </a:prstGeom>
        </p:spPr>
      </p:pic>
    </p:spTree>
    <p:extLst>
      <p:ext uri="{BB962C8B-B14F-4D97-AF65-F5344CB8AC3E}">
        <p14:creationId xmlns:p14="http://schemas.microsoft.com/office/powerpoint/2010/main" val="1626615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188640"/>
            <a:ext cx="5616624" cy="64639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81015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30762"/>
            <a:ext cx="7632848" cy="6519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6354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3975" y="257175"/>
            <a:ext cx="6496050" cy="6343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7878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218699358"/>
              </p:ext>
            </p:extLst>
          </p:nvPr>
        </p:nvGraphicFramePr>
        <p:xfrm>
          <a:off x="1043608" y="980728"/>
          <a:ext cx="7653144" cy="4525957"/>
        </p:xfrm>
        <a:graphic>
          <a:graphicData uri="http://schemas.openxmlformats.org/drawingml/2006/table">
            <a:tbl>
              <a:tblPr/>
              <a:tblGrid>
                <a:gridCol w="1011452"/>
                <a:gridCol w="688648"/>
                <a:gridCol w="387365"/>
                <a:gridCol w="395435"/>
                <a:gridCol w="395435"/>
                <a:gridCol w="395435"/>
                <a:gridCol w="395435"/>
                <a:gridCol w="395435"/>
                <a:gridCol w="395435"/>
                <a:gridCol w="395435"/>
                <a:gridCol w="395435"/>
                <a:gridCol w="395435"/>
                <a:gridCol w="395435"/>
                <a:gridCol w="395435"/>
                <a:gridCol w="1215894"/>
              </a:tblGrid>
              <a:tr h="353716">
                <a:tc rowSpan="2">
                  <a:txBody>
                    <a:bodyPr/>
                    <a:lstStyle/>
                    <a:p>
                      <a:pPr algn="ctr" fontAlgn="ctr"/>
                      <a:r>
                        <a:rPr lang="es-ES" sz="2000" b="1" i="0" u="none" strike="noStrike" dirty="0">
                          <a:solidFill>
                            <a:srgbClr val="FFFFFF"/>
                          </a:solidFill>
                          <a:effectLst/>
                          <a:latin typeface="Calibri"/>
                        </a:rPr>
                        <a:t>MAP</a:t>
                      </a:r>
                    </a:p>
                  </a:txBody>
                  <a:tcPr marL="8039"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a:txBody>
                    <a:bodyPr/>
                    <a:lstStyle/>
                    <a:p>
                      <a:pPr algn="ctr" fontAlgn="ctr"/>
                      <a:r>
                        <a:rPr lang="es-ES" sz="2000" b="1" i="0" u="none" strike="noStrike">
                          <a:solidFill>
                            <a:srgbClr val="FFFFFF"/>
                          </a:solidFill>
                          <a:effectLst/>
                          <a:latin typeface="Calibri"/>
                        </a:rPr>
                        <a:t> </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gridSpan="13">
                  <a:txBody>
                    <a:bodyPr/>
                    <a:lstStyle/>
                    <a:p>
                      <a:pPr algn="ctr" fontAlgn="ctr"/>
                      <a:r>
                        <a:rPr lang="es-ES" sz="2100" b="1" i="0" u="none" strike="noStrike" dirty="0">
                          <a:solidFill>
                            <a:srgbClr val="FFFFFF"/>
                          </a:solidFill>
                          <a:effectLst/>
                          <a:latin typeface="Calibri"/>
                        </a:rPr>
                        <a:t>CALENDARIO</a:t>
                      </a:r>
                    </a:p>
                  </a:txBody>
                  <a:tcPr marL="8039" marR="8039" marT="8039"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1F497D"/>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00975">
                <a:tc vMerge="1">
                  <a:txBody>
                    <a:bodyPr/>
                    <a:lstStyle/>
                    <a:p>
                      <a:endParaRPr lang="es-ES"/>
                    </a:p>
                  </a:txBody>
                  <a:tcPr/>
                </a:tc>
                <a:tc rowSpan="2">
                  <a:txBody>
                    <a:bodyPr/>
                    <a:lstStyle/>
                    <a:p>
                      <a:pPr algn="ctr" fontAlgn="ctr"/>
                      <a:r>
                        <a:rPr lang="es-ES" sz="1000" b="1" i="0" u="none" strike="noStrike">
                          <a:solidFill>
                            <a:srgbClr val="FFFFFF"/>
                          </a:solidFill>
                          <a:effectLst/>
                          <a:latin typeface="Calibri"/>
                        </a:rPr>
                        <a:t>FECHA FIRMA</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gridSpan="13">
                  <a:txBody>
                    <a:bodyPr/>
                    <a:lstStyle/>
                    <a:p>
                      <a:pPr algn="ctr" fontAlgn="ctr"/>
                      <a:r>
                        <a:rPr lang="es-ES" sz="1200" b="0" i="0" u="none" strike="noStrike">
                          <a:solidFill>
                            <a:srgbClr val="000000"/>
                          </a:solidFill>
                          <a:effectLst/>
                          <a:latin typeface="Calibri"/>
                        </a:rPr>
                        <a:t>Periodo MAP (sombreado ), Comienzo PC  ( &gt; ), Evaluación MAP (X)</a:t>
                      </a:r>
                    </a:p>
                  </a:txBody>
                  <a:tcPr marL="8039" marR="8039" marT="8039"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00975">
                <a:tc>
                  <a:txBody>
                    <a:bodyPr/>
                    <a:lstStyle/>
                    <a:p>
                      <a:pPr algn="l" fontAlgn="ctr"/>
                      <a:r>
                        <a:rPr lang="es-ES" sz="1000" b="1" i="0" u="none" strike="noStrike">
                          <a:solidFill>
                            <a:srgbClr val="FFFFFF"/>
                          </a:solidFill>
                          <a:effectLst/>
                          <a:latin typeface="Calibri"/>
                        </a:rPr>
                        <a:t> </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vMerge="1">
                  <a:txBody>
                    <a:bodyPr/>
                    <a:lstStyle/>
                    <a:p>
                      <a:endParaRPr lang="es-ES"/>
                    </a:p>
                  </a:txBody>
                  <a:tcPr/>
                </a:tc>
                <a:tc>
                  <a:txBody>
                    <a:bodyPr/>
                    <a:lstStyle/>
                    <a:p>
                      <a:pPr algn="ctr" fontAlgn="ctr"/>
                      <a:r>
                        <a:rPr lang="es-ES" sz="1100" b="1" i="0" u="none" strike="noStrike" dirty="0">
                          <a:solidFill>
                            <a:srgbClr val="000000"/>
                          </a:solidFill>
                          <a:effectLst/>
                          <a:latin typeface="Calibri"/>
                        </a:rPr>
                        <a:t>2010</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2011</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2012</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2013</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2014</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2015</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2016</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2017</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2018</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2019</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2020</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PC</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s-ES" sz="1100" b="1" i="0" u="none" strike="noStrike">
                          <a:solidFill>
                            <a:srgbClr val="000000"/>
                          </a:solidFill>
                          <a:effectLst/>
                          <a:latin typeface="Calibri"/>
                        </a:rPr>
                        <a:t>COMENTARIOS</a:t>
                      </a:r>
                    </a:p>
                  </a:txBody>
                  <a:tcPr marL="8039" marR="8039" marT="8039"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r>
              <a:tr h="209014">
                <a:tc gridSpan="15">
                  <a:txBody>
                    <a:bodyPr/>
                    <a:lstStyle/>
                    <a:p>
                      <a:pPr algn="ctr" fontAlgn="ctr"/>
                      <a:r>
                        <a:rPr lang="es-ES" sz="1200" b="1" i="0" u="none" strike="noStrike">
                          <a:solidFill>
                            <a:srgbClr val="000000"/>
                          </a:solidFill>
                          <a:effectLst/>
                          <a:latin typeface="Calibri"/>
                        </a:rPr>
                        <a:t>CENTROAMÉRICA Y CARIBE</a:t>
                      </a:r>
                    </a:p>
                  </a:txBody>
                  <a:tcPr marL="8039" marR="8039" marT="8039"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41170">
                <a:tc>
                  <a:txBody>
                    <a:bodyPr/>
                    <a:lstStyle/>
                    <a:p>
                      <a:pPr algn="l" fontAlgn="ctr"/>
                      <a:r>
                        <a:rPr lang="es-ES" sz="1000" b="1" i="0" u="none" strike="noStrike">
                          <a:solidFill>
                            <a:srgbClr val="FFFFFF"/>
                          </a:solidFill>
                          <a:effectLst/>
                          <a:latin typeface="Calibri"/>
                        </a:rPr>
                        <a:t>Cuba</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14/06/2014</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NO</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El Salvador</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30/11/2015</a:t>
                      </a:r>
                    </a:p>
                  </a:txBody>
                  <a:tcPr marL="8039" marR="8039" marT="8039" marB="0" anchor="ctr">
                    <a:lnL w="6350" cap="flat" cmpd="sng" algn="ctr">
                      <a:solidFill>
                        <a:srgbClr val="80808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&gt;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3716">
                <a:tc>
                  <a:txBody>
                    <a:bodyPr/>
                    <a:lstStyle/>
                    <a:p>
                      <a:pPr algn="l" fontAlgn="ctr"/>
                      <a:r>
                        <a:rPr lang="es-ES" sz="1000" b="1" i="0" u="none" strike="noStrike">
                          <a:solidFill>
                            <a:srgbClr val="FFFFFF"/>
                          </a:solidFill>
                          <a:effectLst/>
                          <a:latin typeface="Calibri"/>
                        </a:rPr>
                        <a:t>Guatemala</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05/06/2013</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&gt;</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&gt;</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Estrategia PC finalizada.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Haití</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16/06/2015</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 &gt;</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Honduras</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30/09/2014</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&gt;</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Nicaragua</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12/03/2015</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000000"/>
                          </a:solidFill>
                          <a:effectLst/>
                          <a:latin typeface="Calibri"/>
                        </a:rPr>
                        <a:t>&gt;</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dirty="0">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3716">
                <a:tc>
                  <a:txBody>
                    <a:bodyPr/>
                    <a:lstStyle/>
                    <a:p>
                      <a:pPr algn="l" fontAlgn="ctr"/>
                      <a:r>
                        <a:rPr lang="es-ES" sz="1000" b="1" i="0" u="none" strike="noStrike">
                          <a:solidFill>
                            <a:srgbClr val="FFFFFF"/>
                          </a:solidFill>
                          <a:effectLst/>
                          <a:latin typeface="Calibri"/>
                        </a:rPr>
                        <a:t>República Dominicana</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03/02/2014</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NO</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217053">
                <a:tc gridSpan="15">
                  <a:txBody>
                    <a:bodyPr/>
                    <a:lstStyle/>
                    <a:p>
                      <a:pPr algn="ctr" fontAlgn="ctr"/>
                      <a:r>
                        <a:rPr lang="es-ES" sz="1200" b="1" i="0" u="none" strike="noStrike">
                          <a:solidFill>
                            <a:srgbClr val="000000"/>
                          </a:solidFill>
                          <a:effectLst/>
                          <a:latin typeface="Calibri"/>
                        </a:rPr>
                        <a:t>AMÉRICA DEL SUR</a:t>
                      </a:r>
                    </a:p>
                  </a:txBody>
                  <a:tcPr marL="8039" marR="8039" marT="8039"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53716">
                <a:tc>
                  <a:txBody>
                    <a:bodyPr/>
                    <a:lstStyle/>
                    <a:p>
                      <a:pPr algn="l" fontAlgn="ctr"/>
                      <a:r>
                        <a:rPr lang="es-ES" sz="1000" b="1" i="0" u="none" strike="noStrike">
                          <a:solidFill>
                            <a:srgbClr val="FFFFFF"/>
                          </a:solidFill>
                          <a:effectLst/>
                          <a:latin typeface="Calibri"/>
                        </a:rPr>
                        <a:t>Bolivia (MAP extendido)</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08/11/2010</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&gt;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Borrador de Estrategia de PC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Colombia</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24/11/2015</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NO</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1"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a:solidFill>
                            <a:srgbClr val="FFFFFF"/>
                          </a:solidFill>
                          <a:effectLst/>
                          <a:latin typeface="Calibri"/>
                        </a:rPr>
                        <a:t>Ecuador</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12/11/2014</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NO</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3716">
                <a:tc>
                  <a:txBody>
                    <a:bodyPr/>
                    <a:lstStyle/>
                    <a:p>
                      <a:pPr algn="l" fontAlgn="ctr"/>
                      <a:r>
                        <a:rPr lang="es-ES" sz="1000" b="1" i="0" u="none" strike="noStrike">
                          <a:solidFill>
                            <a:srgbClr val="FFFFFF"/>
                          </a:solidFill>
                          <a:effectLst/>
                          <a:latin typeface="Calibri"/>
                        </a:rPr>
                        <a:t>Paraguay (MAP extendido)</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900" b="1" i="0" u="none" strike="noStrike">
                          <a:solidFill>
                            <a:srgbClr val="FFFFFF"/>
                          </a:solidFill>
                          <a:effectLst/>
                          <a:latin typeface="Calibri"/>
                        </a:rPr>
                        <a:t>28/10/2011</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&gt;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948A54"/>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400" b="1" i="0" u="none" strike="noStrike">
                          <a:solidFill>
                            <a:srgbClr val="0F243E"/>
                          </a:solidFill>
                          <a:effectLst/>
                          <a:latin typeface="Calibri"/>
                        </a:rPr>
                        <a:t>SI</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1000" b="0" i="0" u="none" strike="noStrike">
                          <a:solidFill>
                            <a:srgbClr val="0F243E"/>
                          </a:solidFill>
                          <a:effectLst/>
                          <a:latin typeface="Calibri"/>
                        </a:rPr>
                        <a:t>Borrador de Estrategia de PC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170">
                <a:tc>
                  <a:txBody>
                    <a:bodyPr/>
                    <a:lstStyle/>
                    <a:p>
                      <a:pPr algn="l" fontAlgn="ctr"/>
                      <a:r>
                        <a:rPr lang="es-ES" sz="1000" b="1" i="0" u="none" strike="noStrike" dirty="0">
                          <a:solidFill>
                            <a:srgbClr val="FFFFFF"/>
                          </a:solidFill>
                          <a:effectLst/>
                          <a:latin typeface="Calibri"/>
                        </a:rPr>
                        <a:t>Perú</a:t>
                      </a:r>
                    </a:p>
                  </a:txBody>
                  <a:tcPr marL="96468" marR="8039" marT="8039"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16365C"/>
                    </a:solidFill>
                  </a:tcPr>
                </a:tc>
                <a:tc>
                  <a:txBody>
                    <a:bodyPr/>
                    <a:lstStyle/>
                    <a:p>
                      <a:pPr algn="ctr" fontAlgn="ctr"/>
                      <a:r>
                        <a:rPr lang="es-ES" sz="900" b="1" i="0" u="none" strike="noStrike">
                          <a:solidFill>
                            <a:srgbClr val="FFFFFF"/>
                          </a:solidFill>
                          <a:effectLst/>
                          <a:latin typeface="Calibri"/>
                        </a:rPr>
                        <a:t>26/04/2013</a:t>
                      </a:r>
                    </a:p>
                  </a:txBody>
                  <a:tcPr marL="8039" marR="8039" marT="8039"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a:noFill/>
                    </a:lnB>
                    <a:solidFill>
                      <a:srgbClr val="16365C"/>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X</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400" b="1" i="0" u="none" strike="noStrike">
                          <a:solidFill>
                            <a:srgbClr val="FFFFFF"/>
                          </a:solidFill>
                          <a:effectLst/>
                          <a:latin typeface="Calibri"/>
                        </a:rPr>
                        <a:t> </a:t>
                      </a:r>
                    </a:p>
                  </a:txBody>
                  <a:tcPr marL="8039" marR="8039" marT="8039"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s-ES" sz="1400" b="1" i="0" u="none" strike="noStrike">
                          <a:solidFill>
                            <a:srgbClr val="FFFFFF"/>
                          </a:solidFill>
                          <a:effectLst/>
                          <a:latin typeface="Calibri"/>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s-ES" sz="1400" b="1" i="0" u="none" strike="noStrike">
                          <a:solidFill>
                            <a:srgbClr val="0F243E"/>
                          </a:solidFill>
                          <a:effectLst/>
                          <a:latin typeface="Calibri"/>
                        </a:rPr>
                        <a:t>NO</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es-ES" sz="1000" b="0" i="0" u="none" strike="noStrike" dirty="0">
                          <a:solidFill>
                            <a:srgbClr val="0F243E"/>
                          </a:solidFill>
                          <a:effectLst/>
                          <a:latin typeface="Calibri"/>
                        </a:rPr>
                        <a:t> </a:t>
                      </a:r>
                    </a:p>
                  </a:txBody>
                  <a:tcPr marL="96468" marR="8039" marT="8039"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9959018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1179308" y="1600199"/>
          <a:ext cx="6785383" cy="4525965"/>
        </p:xfrm>
        <a:graphic>
          <a:graphicData uri="http://schemas.openxmlformats.org/drawingml/2006/table">
            <a:tbl>
              <a:tblPr/>
              <a:tblGrid>
                <a:gridCol w="896768"/>
                <a:gridCol w="610565"/>
                <a:gridCol w="343443"/>
                <a:gridCol w="350598"/>
                <a:gridCol w="350598"/>
                <a:gridCol w="350598"/>
                <a:gridCol w="350598"/>
                <a:gridCol w="350598"/>
                <a:gridCol w="350598"/>
                <a:gridCol w="350598"/>
                <a:gridCol w="350598"/>
                <a:gridCol w="350598"/>
                <a:gridCol w="350598"/>
                <a:gridCol w="350598"/>
                <a:gridCol w="1078029"/>
              </a:tblGrid>
              <a:tr h="313610">
                <a:tc rowSpan="2">
                  <a:txBody>
                    <a:bodyPr/>
                    <a:lstStyle/>
                    <a:p>
                      <a:pPr algn="ctr" fontAlgn="ctr"/>
                      <a:r>
                        <a:rPr lang="es-ES" sz="1800" b="1" i="0" u="none" strike="noStrike">
                          <a:solidFill>
                            <a:srgbClr val="FFFFFF"/>
                          </a:solidFill>
                          <a:effectLst/>
                          <a:latin typeface="Calibri"/>
                        </a:rPr>
                        <a:t>MAP</a:t>
                      </a:r>
                    </a:p>
                  </a:txBody>
                  <a:tcPr marL="7128"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a:txBody>
                    <a:bodyPr/>
                    <a:lstStyle/>
                    <a:p>
                      <a:pPr algn="ctr" fontAlgn="ctr"/>
                      <a:r>
                        <a:rPr lang="es-ES" sz="1800" b="1" i="0" u="none" strike="noStrike">
                          <a:solidFill>
                            <a:srgbClr val="FFFFFF"/>
                          </a:solidFill>
                          <a:effectLst/>
                          <a:latin typeface="Calibri"/>
                        </a:rPr>
                        <a:t> </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497D"/>
                    </a:solidFill>
                  </a:tcPr>
                </a:tc>
                <a:tc gridSpan="13">
                  <a:txBody>
                    <a:bodyPr/>
                    <a:lstStyle/>
                    <a:p>
                      <a:pPr algn="ctr" fontAlgn="ctr"/>
                      <a:r>
                        <a:rPr lang="es-ES" sz="1900" b="1" i="0" u="none" strike="noStrike">
                          <a:solidFill>
                            <a:srgbClr val="FFFFFF"/>
                          </a:solidFill>
                          <a:effectLst/>
                          <a:latin typeface="Calibri"/>
                        </a:rPr>
                        <a:t>CALENDARIO</a:t>
                      </a:r>
                    </a:p>
                  </a:txBody>
                  <a:tcPr marL="7128" marR="7128" marT="7128"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1F497D"/>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78188">
                <a:tc vMerge="1">
                  <a:txBody>
                    <a:bodyPr/>
                    <a:lstStyle/>
                    <a:p>
                      <a:endParaRPr lang="es-ES"/>
                    </a:p>
                  </a:txBody>
                  <a:tcPr/>
                </a:tc>
                <a:tc rowSpan="2">
                  <a:txBody>
                    <a:bodyPr/>
                    <a:lstStyle/>
                    <a:p>
                      <a:pPr algn="ctr" fontAlgn="ctr"/>
                      <a:r>
                        <a:rPr lang="es-ES" sz="900" b="1" i="0" u="none" strike="noStrike">
                          <a:solidFill>
                            <a:srgbClr val="FFFFFF"/>
                          </a:solidFill>
                          <a:effectLst/>
                          <a:latin typeface="Calibri"/>
                        </a:rPr>
                        <a:t>FECHA FIRMA</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gridSpan="13">
                  <a:txBody>
                    <a:bodyPr/>
                    <a:lstStyle/>
                    <a:p>
                      <a:pPr algn="ctr" fontAlgn="ctr"/>
                      <a:r>
                        <a:rPr lang="es-ES" sz="1000" b="0" i="0" u="none" strike="noStrike">
                          <a:solidFill>
                            <a:srgbClr val="000000"/>
                          </a:solidFill>
                          <a:effectLst/>
                          <a:latin typeface="Calibri"/>
                        </a:rPr>
                        <a:t>Periodo MAP (sombreado ), Comienzo PC  ( &gt; ), Evaluación MAP (X)</a:t>
                      </a:r>
                    </a:p>
                  </a:txBody>
                  <a:tcPr marL="7128" marR="7128" marT="7128"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78188">
                <a:tc>
                  <a:txBody>
                    <a:bodyPr/>
                    <a:lstStyle/>
                    <a:p>
                      <a:pPr algn="l" fontAlgn="ctr"/>
                      <a:r>
                        <a:rPr lang="es-ES" sz="900" b="1" i="0" u="none" strike="noStrike">
                          <a:solidFill>
                            <a:srgbClr val="FFFFFF"/>
                          </a:solidFill>
                          <a:effectLst/>
                          <a:latin typeface="Calibri"/>
                        </a:rPr>
                        <a:t> </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vMerge="1">
                  <a:txBody>
                    <a:bodyPr/>
                    <a:lstStyle/>
                    <a:p>
                      <a:endParaRPr lang="es-ES"/>
                    </a:p>
                  </a:txBody>
                  <a:tcPr/>
                </a:tc>
                <a:tc>
                  <a:txBody>
                    <a:bodyPr/>
                    <a:lstStyle/>
                    <a:p>
                      <a:pPr algn="ctr" fontAlgn="ctr"/>
                      <a:r>
                        <a:rPr lang="es-ES" sz="1000" b="1" i="0" u="none" strike="noStrike">
                          <a:solidFill>
                            <a:srgbClr val="000000"/>
                          </a:solidFill>
                          <a:effectLst/>
                          <a:latin typeface="Calibri"/>
                        </a:rPr>
                        <a:t>2010</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2011</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2012</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2013</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2015</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2016</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2017</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2018</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2019</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2020</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PC</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ES" sz="1000" b="1" i="0" u="none" strike="noStrike">
                          <a:solidFill>
                            <a:srgbClr val="000000"/>
                          </a:solidFill>
                          <a:effectLst/>
                          <a:latin typeface="Calibri"/>
                        </a:rPr>
                        <a:t>COMENTARIOS</a:t>
                      </a:r>
                    </a:p>
                  </a:txBody>
                  <a:tcPr marL="7128" marR="7128" marT="7128" marB="0" anchor="ctr">
                    <a:lnL w="6350" cap="flat" cmpd="sng" algn="ctr">
                      <a:solidFill>
                        <a:srgbClr val="80808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5315">
                <a:tc gridSpan="15">
                  <a:txBody>
                    <a:bodyPr/>
                    <a:lstStyle/>
                    <a:p>
                      <a:pPr algn="ctr" fontAlgn="ctr"/>
                      <a:r>
                        <a:rPr lang="es-ES" sz="1000" b="1" i="0" u="none" strike="noStrike">
                          <a:solidFill>
                            <a:srgbClr val="000000"/>
                          </a:solidFill>
                          <a:effectLst/>
                          <a:latin typeface="Calibri"/>
                        </a:rPr>
                        <a:t>NORTE DE ÁFRICA</a:t>
                      </a:r>
                    </a:p>
                  </a:txBody>
                  <a:tcPr marL="7128" marR="7128" marT="7128"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13610">
                <a:tc>
                  <a:txBody>
                    <a:bodyPr/>
                    <a:lstStyle/>
                    <a:p>
                      <a:pPr algn="l" fontAlgn="ctr"/>
                      <a:r>
                        <a:rPr lang="es-ES" sz="900" b="1" i="0" u="none" strike="noStrike">
                          <a:solidFill>
                            <a:srgbClr val="FFFFFF"/>
                          </a:solidFill>
                          <a:effectLst/>
                          <a:latin typeface="Calibri"/>
                        </a:rPr>
                        <a:t>Marruecos</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16/06/2014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 &gt;</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Borrador de Estrategia de PC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6483">
                <a:tc>
                  <a:txBody>
                    <a:bodyPr/>
                    <a:lstStyle/>
                    <a:p>
                      <a:pPr algn="l" fontAlgn="ctr"/>
                      <a:r>
                        <a:rPr lang="es-ES" sz="900" b="1" i="0" u="none" strike="noStrike">
                          <a:solidFill>
                            <a:srgbClr val="FFFFFF"/>
                          </a:solidFill>
                          <a:effectLst/>
                          <a:latin typeface="Calibri"/>
                        </a:rPr>
                        <a:t>Población  Saharaui</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 </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NO</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1" i="0" u="none" strike="noStrike">
                          <a:solidFill>
                            <a:srgbClr val="808080"/>
                          </a:solidFill>
                          <a:effectLst/>
                          <a:latin typeface="Calibri"/>
                        </a:rPr>
                        <a:t>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315">
                <a:tc gridSpan="15">
                  <a:txBody>
                    <a:bodyPr/>
                    <a:lstStyle/>
                    <a:p>
                      <a:pPr algn="ctr" fontAlgn="ctr"/>
                      <a:r>
                        <a:rPr lang="es-ES" sz="1000" b="1" i="0" u="none" strike="noStrike">
                          <a:solidFill>
                            <a:srgbClr val="000000"/>
                          </a:solidFill>
                          <a:effectLst/>
                          <a:latin typeface="Calibri"/>
                        </a:rPr>
                        <a:t>ÁFRICA SUBSAHARIANA</a:t>
                      </a:r>
                    </a:p>
                  </a:txBody>
                  <a:tcPr marL="7128" marR="7128" marT="7128"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463288">
                <a:tc>
                  <a:txBody>
                    <a:bodyPr/>
                    <a:lstStyle/>
                    <a:p>
                      <a:pPr algn="l" fontAlgn="ctr"/>
                      <a:r>
                        <a:rPr lang="es-ES" sz="900" b="1" i="0" u="none" strike="noStrike">
                          <a:solidFill>
                            <a:srgbClr val="FFFFFF"/>
                          </a:solidFill>
                          <a:effectLst/>
                          <a:latin typeface="Calibri"/>
                        </a:rPr>
                        <a:t>Etiopía</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23/07/2011</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000000"/>
                          </a:solidFill>
                          <a:effectLst/>
                          <a:latin typeface="Calibri"/>
                        </a:rPr>
                        <a:t>&gt;</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Estrategia PC finalizada. 2ª vuelta 2016</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0">
                <a:tc>
                  <a:txBody>
                    <a:bodyPr/>
                    <a:lstStyle/>
                    <a:p>
                      <a:pPr algn="l" fontAlgn="ctr"/>
                      <a:r>
                        <a:rPr lang="es-ES" sz="900" b="1" i="0" u="none" strike="noStrike">
                          <a:solidFill>
                            <a:srgbClr val="FFFFFF"/>
                          </a:solidFill>
                          <a:effectLst/>
                          <a:latin typeface="Calibri"/>
                        </a:rPr>
                        <a:t>Guinea Ecuatorial</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 </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NO</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1" i="0" u="none" strike="noStrike">
                          <a:solidFill>
                            <a:srgbClr val="0F243E"/>
                          </a:solidFill>
                          <a:effectLst/>
                          <a:latin typeface="Calibri"/>
                        </a:rPr>
                        <a:t>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0">
                <a:tc>
                  <a:txBody>
                    <a:bodyPr/>
                    <a:lstStyle/>
                    <a:p>
                      <a:pPr algn="l" fontAlgn="ctr"/>
                      <a:r>
                        <a:rPr lang="es-ES" sz="900" b="1" i="0" u="none" strike="noStrike">
                          <a:solidFill>
                            <a:srgbClr val="FFFFFF"/>
                          </a:solidFill>
                          <a:effectLst/>
                          <a:latin typeface="Calibri"/>
                        </a:rPr>
                        <a:t>Mali</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11/12/2015</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00000"/>
                          </a:solidFill>
                          <a:effectLst/>
                          <a:latin typeface="Calibri"/>
                        </a:rPr>
                        <a:t>&gt;</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Estrategia PC finalizada.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825">
                <a:tc>
                  <a:txBody>
                    <a:bodyPr/>
                    <a:lstStyle/>
                    <a:p>
                      <a:pPr algn="l" fontAlgn="ctr"/>
                      <a:r>
                        <a:rPr lang="es-ES" sz="900" b="1" i="0" u="none" strike="noStrike">
                          <a:solidFill>
                            <a:srgbClr val="FFFFFF"/>
                          </a:solidFill>
                          <a:effectLst/>
                          <a:latin typeface="Calibri"/>
                        </a:rPr>
                        <a:t>Mauritania</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05/06/2014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 &gt;</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1" i="0" u="none" strike="noStrike">
                          <a:solidFill>
                            <a:srgbClr val="0F243E"/>
                          </a:solidFill>
                          <a:effectLst/>
                          <a:latin typeface="Calibri"/>
                        </a:rPr>
                        <a:t>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825">
                <a:tc>
                  <a:txBody>
                    <a:bodyPr/>
                    <a:lstStyle/>
                    <a:p>
                      <a:pPr algn="l" fontAlgn="ctr"/>
                      <a:r>
                        <a:rPr lang="es-ES" sz="900" b="1" i="0" u="none" strike="noStrike">
                          <a:solidFill>
                            <a:srgbClr val="FFFFFF"/>
                          </a:solidFill>
                          <a:effectLst/>
                          <a:latin typeface="Calibri"/>
                        </a:rPr>
                        <a:t>Mozambique</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21/11/2014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 &gt;</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0">
                <a:tc>
                  <a:txBody>
                    <a:bodyPr/>
                    <a:lstStyle/>
                    <a:p>
                      <a:pPr algn="l" fontAlgn="ctr"/>
                      <a:r>
                        <a:rPr lang="es-ES" sz="900" b="1" i="0" u="none" strike="noStrike">
                          <a:solidFill>
                            <a:srgbClr val="FFFFFF"/>
                          </a:solidFill>
                          <a:effectLst/>
                          <a:latin typeface="Calibri"/>
                        </a:rPr>
                        <a:t>Níger</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17/09/2014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200" b="1" i="0" u="none" strike="noStrike">
                          <a:solidFill>
                            <a:srgbClr val="FFFFFF"/>
                          </a:solidFill>
                          <a:effectLst/>
                          <a:latin typeface="Calibri"/>
                        </a:rPr>
                        <a:t>&gt;</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Borrador de Estrategia de PC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0">
                <a:tc>
                  <a:txBody>
                    <a:bodyPr/>
                    <a:lstStyle/>
                    <a:p>
                      <a:pPr algn="l" fontAlgn="ctr"/>
                      <a:r>
                        <a:rPr lang="es-ES" sz="900" b="1" i="0" u="none" strike="noStrike">
                          <a:solidFill>
                            <a:srgbClr val="FFFFFF"/>
                          </a:solidFill>
                          <a:effectLst/>
                          <a:latin typeface="Calibri"/>
                        </a:rPr>
                        <a:t>Senegal</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02/12/2013</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200" b="1" i="0" u="none" strike="noStrike">
                          <a:solidFill>
                            <a:srgbClr val="FFFFFF"/>
                          </a:solidFill>
                          <a:effectLst/>
                          <a:latin typeface="Calibri"/>
                        </a:rPr>
                        <a:t>&gt;</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00000"/>
                          </a:solidFill>
                          <a:effectLst/>
                          <a:latin typeface="Calibri"/>
                        </a:rPr>
                        <a:t>&gt;</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Estrategia PC finalizada.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43">
                <a:tc gridSpan="15">
                  <a:txBody>
                    <a:bodyPr/>
                    <a:lstStyle/>
                    <a:p>
                      <a:pPr algn="ctr" fontAlgn="ctr"/>
                      <a:r>
                        <a:rPr lang="es-ES" sz="1000" b="1" i="0" u="none" strike="noStrike">
                          <a:solidFill>
                            <a:srgbClr val="000000"/>
                          </a:solidFill>
                          <a:effectLst/>
                          <a:latin typeface="Calibri"/>
                        </a:rPr>
                        <a:t>ORIENTE PRÓXIMO Y ASIA</a:t>
                      </a:r>
                    </a:p>
                  </a:txBody>
                  <a:tcPr marL="7128" marR="7128" marT="7128"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13610">
                <a:tc>
                  <a:txBody>
                    <a:bodyPr/>
                    <a:lstStyle/>
                    <a:p>
                      <a:pPr algn="l" fontAlgn="ctr"/>
                      <a:r>
                        <a:rPr lang="es-ES" sz="900" b="1" i="0" u="none" strike="noStrike">
                          <a:solidFill>
                            <a:srgbClr val="FFFFFF"/>
                          </a:solidFill>
                          <a:effectLst/>
                          <a:latin typeface="Calibri"/>
                        </a:rPr>
                        <a:t>Palestina</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12/01/2015</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F243E"/>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X&gt;</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F243E"/>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0" i="0" u="none" strike="noStrike">
                          <a:solidFill>
                            <a:srgbClr val="0F243E"/>
                          </a:solidFill>
                          <a:effectLst/>
                          <a:latin typeface="Calibri"/>
                        </a:rPr>
                        <a:t>Borrador de Estrategia de PC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825">
                <a:tc>
                  <a:txBody>
                    <a:bodyPr/>
                    <a:lstStyle/>
                    <a:p>
                      <a:pPr algn="l" fontAlgn="ctr"/>
                      <a:r>
                        <a:rPr lang="es-ES" sz="900" b="1" i="0" u="none" strike="noStrike">
                          <a:solidFill>
                            <a:srgbClr val="FFFFFF"/>
                          </a:solidFill>
                          <a:effectLst/>
                          <a:latin typeface="Calibri"/>
                        </a:rPr>
                        <a:t>Filipinas</a:t>
                      </a:r>
                    </a:p>
                  </a:txBody>
                  <a:tcPr marL="85530" marR="7128" marT="7128" marB="0" anchor="ctr">
                    <a:lnL w="190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800" b="1" i="0" u="none" strike="noStrike">
                          <a:solidFill>
                            <a:srgbClr val="FFFFFF"/>
                          </a:solidFill>
                          <a:effectLst/>
                          <a:latin typeface="Calibri"/>
                        </a:rPr>
                        <a:t>23/03/2014</a:t>
                      </a:r>
                    </a:p>
                  </a:txBody>
                  <a:tcPr marL="7128" marR="7128" marT="7128"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16365C"/>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X</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FFFFFF"/>
                          </a:solidFill>
                          <a:effectLst/>
                          <a:latin typeface="Calibri"/>
                        </a:rPr>
                        <a:t>&gt;</a:t>
                      </a:r>
                    </a:p>
                  </a:txBody>
                  <a:tcPr marL="7128" marR="7128" marT="7128" marB="0" anchor="ctr">
                    <a:lnL w="6350" cap="flat" cmpd="sng" algn="ctr">
                      <a:solidFill>
                        <a:srgbClr val="000000"/>
                      </a:solidFill>
                      <a:prstDash val="solid"/>
                      <a:round/>
                      <a:headEnd type="none" w="med" len="med"/>
                      <a:tailEnd type="none" w="med" len="med"/>
                    </a:lnL>
                    <a:lnR w="19050" cap="flat" cmpd="sng" algn="ctr">
                      <a:solidFill>
                        <a:srgbClr val="0F243E"/>
                      </a:solidFill>
                      <a:prstDash val="solid"/>
                      <a:round/>
                      <a:headEnd type="none" w="med" len="med"/>
                      <a:tailEnd type="none" w="med" len="med"/>
                    </a:lnR>
                    <a:lnT w="19050" cap="flat" cmpd="sng" algn="ctr">
                      <a:solidFill>
                        <a:srgbClr val="0F243E"/>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es-ES" sz="1200" b="1" i="0" u="none" strike="noStrike">
                          <a:solidFill>
                            <a:srgbClr val="948A54"/>
                          </a:solidFill>
                          <a:effectLst/>
                          <a:latin typeface="Calibri"/>
                        </a:rPr>
                        <a:t> </a:t>
                      </a:r>
                    </a:p>
                  </a:txBody>
                  <a:tcPr marL="7128" marR="7128" marT="7128" marB="0" anchor="ctr">
                    <a:lnL w="19050" cap="flat" cmpd="sng" algn="ctr">
                      <a:solidFill>
                        <a:srgbClr val="0F243E"/>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948A54"/>
                          </a:solidFill>
                          <a:effectLst/>
                          <a:latin typeface="Calibri"/>
                        </a:rPr>
                        <a:t> </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s-ES" sz="1200" b="1" i="0" u="none" strike="noStrike">
                          <a:solidFill>
                            <a:srgbClr val="0F243E"/>
                          </a:solidFill>
                          <a:effectLst/>
                          <a:latin typeface="Calibri"/>
                        </a:rPr>
                        <a:t>SI</a:t>
                      </a:r>
                    </a:p>
                  </a:txBody>
                  <a:tcPr marL="7128" marR="7128" marT="71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l" fontAlgn="ctr"/>
                      <a:r>
                        <a:rPr lang="es-ES" sz="900" b="1" i="0" u="none" strike="noStrike" dirty="0">
                          <a:solidFill>
                            <a:srgbClr val="0F243E"/>
                          </a:solidFill>
                          <a:effectLst/>
                          <a:latin typeface="Calibri"/>
                        </a:rPr>
                        <a:t> </a:t>
                      </a:r>
                    </a:p>
                  </a:txBody>
                  <a:tcPr marL="85530" marR="7128" marT="7128"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30309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0"/>
            <a:ext cx="7848872" cy="1143000"/>
          </a:xfrm>
        </p:spPr>
        <p:txBody>
          <a:bodyPr>
            <a:normAutofit/>
          </a:bodyPr>
          <a:lstStyle/>
          <a:p>
            <a:r>
              <a:rPr lang="es-ES" b="1" dirty="0" err="1" smtClean="0">
                <a:ln w="6600">
                  <a:solidFill>
                    <a:schemeClr val="accent2"/>
                  </a:solidFill>
                  <a:prstDash val="solid"/>
                </a:ln>
                <a:solidFill>
                  <a:srgbClr val="FFFFFF"/>
                </a:solidFill>
                <a:effectLst>
                  <a:outerShdw dist="38100" dir="2700000" algn="tl" rotWithShape="0">
                    <a:schemeClr val="accent2"/>
                  </a:outerShdw>
                </a:effectLst>
              </a:rPr>
              <a:t>Lessons</a:t>
            </a:r>
            <a:r>
              <a:rPr lang="es-ES" b="1" dirty="0" smtClean="0">
                <a:ln w="6600">
                  <a:solidFill>
                    <a:schemeClr val="accent2"/>
                  </a:solidFill>
                  <a:prstDash val="solid"/>
                </a:ln>
                <a:solidFill>
                  <a:srgbClr val="FFFFFF"/>
                </a:solidFill>
                <a:effectLst>
                  <a:outerShdw dist="38100" dir="2700000" algn="tl" rotWithShape="0">
                    <a:schemeClr val="accent2"/>
                  </a:outerShdw>
                </a:effectLst>
              </a:rPr>
              <a:t> </a:t>
            </a:r>
            <a:r>
              <a:rPr lang="es-ES" b="1" dirty="0" err="1" smtClean="0">
                <a:ln w="6600">
                  <a:solidFill>
                    <a:schemeClr val="accent2"/>
                  </a:solidFill>
                  <a:prstDash val="solid"/>
                </a:ln>
                <a:solidFill>
                  <a:srgbClr val="FFFFFF"/>
                </a:solidFill>
                <a:effectLst>
                  <a:outerShdw dist="38100" dir="2700000" algn="tl" rotWithShape="0">
                    <a:schemeClr val="accent2"/>
                  </a:outerShdw>
                </a:effectLst>
              </a:rPr>
              <a:t>Learnt</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2 Marcador de contenido"/>
          <p:cNvSpPr>
            <a:spLocks noGrp="1"/>
          </p:cNvSpPr>
          <p:nvPr>
            <p:ph idx="1"/>
          </p:nvPr>
        </p:nvSpPr>
        <p:spPr>
          <a:xfrm>
            <a:off x="636712" y="939802"/>
            <a:ext cx="8507288" cy="4838168"/>
          </a:xfrm>
        </p:spPr>
        <p:txBody>
          <a:bodyPr>
            <a:noAutofit/>
          </a:bodyPr>
          <a:lstStyle/>
          <a:p>
            <a:r>
              <a:rPr lang="es-ES" sz="2000" dirty="0" smtClean="0"/>
              <a:t>21 </a:t>
            </a:r>
            <a:r>
              <a:rPr lang="es-ES" sz="2000" dirty="0"/>
              <a:t>CPF </a:t>
            </a:r>
            <a:r>
              <a:rPr lang="es-ES" sz="2000" dirty="0" err="1"/>
              <a:t>that</a:t>
            </a:r>
            <a:r>
              <a:rPr lang="es-ES" sz="2000" dirty="0"/>
              <a:t> define </a:t>
            </a:r>
            <a:r>
              <a:rPr lang="es-ES" sz="2000" dirty="0" err="1"/>
              <a:t>Development</a:t>
            </a:r>
            <a:r>
              <a:rPr lang="es-ES" sz="2000" dirty="0"/>
              <a:t> </a:t>
            </a:r>
            <a:r>
              <a:rPr lang="es-ES" sz="2000" dirty="0" err="1"/>
              <a:t>Results</a:t>
            </a:r>
            <a:r>
              <a:rPr lang="es-ES" sz="2000" dirty="0"/>
              <a:t> </a:t>
            </a:r>
            <a:r>
              <a:rPr lang="es-ES" sz="2000" dirty="0" err="1"/>
              <a:t>for</a:t>
            </a:r>
            <a:r>
              <a:rPr lang="es-ES" sz="2000" dirty="0"/>
              <a:t> </a:t>
            </a:r>
            <a:r>
              <a:rPr lang="es-ES" sz="2000" dirty="0" err="1"/>
              <a:t>the</a:t>
            </a:r>
            <a:r>
              <a:rPr lang="es-ES" sz="2000" dirty="0"/>
              <a:t> 21 (23) </a:t>
            </a:r>
            <a:r>
              <a:rPr lang="es-ES" sz="2000" dirty="0" err="1"/>
              <a:t>partner</a:t>
            </a:r>
            <a:r>
              <a:rPr lang="es-ES" sz="2000" dirty="0"/>
              <a:t> </a:t>
            </a:r>
            <a:r>
              <a:rPr lang="es-ES" sz="2000" dirty="0" err="1"/>
              <a:t>countries</a:t>
            </a:r>
            <a:r>
              <a:rPr lang="es-ES" sz="2000" dirty="0"/>
              <a:t>. </a:t>
            </a:r>
          </a:p>
          <a:p>
            <a:pPr lvl="1"/>
            <a:r>
              <a:rPr lang="es-ES" sz="1800" dirty="0"/>
              <a:t>In total 312 </a:t>
            </a:r>
            <a:r>
              <a:rPr lang="es-ES" sz="1800" dirty="0" err="1"/>
              <a:t>Development</a:t>
            </a:r>
            <a:r>
              <a:rPr lang="es-ES" sz="1800" dirty="0"/>
              <a:t> </a:t>
            </a:r>
            <a:r>
              <a:rPr lang="es-ES" sz="1800" dirty="0" err="1"/>
              <a:t>Results</a:t>
            </a:r>
            <a:r>
              <a:rPr lang="es-ES" sz="1800" dirty="0"/>
              <a:t> </a:t>
            </a:r>
            <a:r>
              <a:rPr lang="es-ES" sz="1800" dirty="0" err="1"/>
              <a:t>agreed</a:t>
            </a:r>
            <a:r>
              <a:rPr lang="es-ES" sz="1800" dirty="0"/>
              <a:t>.</a:t>
            </a:r>
          </a:p>
          <a:p>
            <a:pPr>
              <a:lnSpc>
                <a:spcPct val="120000"/>
              </a:lnSpc>
            </a:pPr>
            <a:r>
              <a:rPr lang="es-ES" sz="2000" dirty="0" smtClean="0"/>
              <a:t>DAC Peer </a:t>
            </a:r>
            <a:r>
              <a:rPr lang="es-ES" sz="2000" dirty="0" err="1" smtClean="0"/>
              <a:t>Review</a:t>
            </a:r>
            <a:r>
              <a:rPr lang="es-ES" sz="2000" dirty="0" smtClean="0"/>
              <a:t> and </a:t>
            </a:r>
            <a:r>
              <a:rPr lang="es-ES" sz="2000" dirty="0" err="1" smtClean="0"/>
              <a:t>other</a:t>
            </a:r>
            <a:r>
              <a:rPr lang="es-ES" sz="2000" dirty="0" smtClean="0"/>
              <a:t> </a:t>
            </a:r>
            <a:r>
              <a:rPr lang="es-ES" sz="2000" dirty="0" err="1" smtClean="0"/>
              <a:t>evaluation</a:t>
            </a:r>
            <a:r>
              <a:rPr lang="es-ES" sz="2000" dirty="0" smtClean="0"/>
              <a:t> </a:t>
            </a:r>
            <a:r>
              <a:rPr lang="es-ES" sz="2000" dirty="0" err="1" smtClean="0"/>
              <a:t>documents</a:t>
            </a:r>
            <a:r>
              <a:rPr lang="es-ES" sz="2000" dirty="0" smtClean="0"/>
              <a:t> </a:t>
            </a:r>
            <a:r>
              <a:rPr lang="es-ES" sz="2000" dirty="0" err="1" smtClean="0"/>
              <a:t>praise</a:t>
            </a:r>
            <a:r>
              <a:rPr lang="es-ES" sz="2000" dirty="0" smtClean="0"/>
              <a:t> </a:t>
            </a:r>
            <a:r>
              <a:rPr lang="es-ES" sz="2000" dirty="0" err="1" smtClean="0"/>
              <a:t>the</a:t>
            </a:r>
            <a:r>
              <a:rPr lang="es-ES" sz="2000" dirty="0" smtClean="0"/>
              <a:t> </a:t>
            </a:r>
            <a:r>
              <a:rPr lang="es-ES" sz="2000" dirty="0" err="1" smtClean="0"/>
              <a:t>approach</a:t>
            </a:r>
            <a:r>
              <a:rPr lang="es-ES" sz="2000" dirty="0" smtClean="0"/>
              <a:t> </a:t>
            </a:r>
            <a:r>
              <a:rPr lang="es-ES" sz="2000" dirty="0" err="1" smtClean="0"/>
              <a:t>but</a:t>
            </a:r>
            <a:r>
              <a:rPr lang="es-ES" sz="2000" dirty="0" smtClean="0"/>
              <a:t> </a:t>
            </a:r>
            <a:r>
              <a:rPr lang="es-ES" sz="2000" dirty="0" err="1" smtClean="0"/>
              <a:t>state</a:t>
            </a:r>
            <a:r>
              <a:rPr lang="es-ES" sz="2000" dirty="0" smtClean="0"/>
              <a:t> </a:t>
            </a:r>
            <a:r>
              <a:rPr lang="es-ES" sz="2000" dirty="0" err="1" smtClean="0"/>
              <a:t>the</a:t>
            </a:r>
            <a:r>
              <a:rPr lang="es-ES" sz="2000" dirty="0" smtClean="0"/>
              <a:t> </a:t>
            </a:r>
            <a:r>
              <a:rPr lang="es-ES" sz="2000" dirty="0" err="1" smtClean="0"/>
              <a:t>need</a:t>
            </a:r>
            <a:r>
              <a:rPr lang="es-ES" sz="2000" dirty="0" smtClean="0"/>
              <a:t> </a:t>
            </a:r>
            <a:r>
              <a:rPr lang="es-ES" sz="2000" dirty="0" err="1" smtClean="0"/>
              <a:t>for</a:t>
            </a:r>
            <a:r>
              <a:rPr lang="es-ES" sz="2000" dirty="0" smtClean="0"/>
              <a:t> </a:t>
            </a:r>
            <a:r>
              <a:rPr lang="es-ES" sz="2000" dirty="0" err="1" smtClean="0"/>
              <a:t>further</a:t>
            </a:r>
            <a:r>
              <a:rPr lang="es-ES" sz="2000" dirty="0" smtClean="0"/>
              <a:t> </a:t>
            </a:r>
            <a:r>
              <a:rPr lang="es-ES" sz="2000" dirty="0" err="1" smtClean="0"/>
              <a:t>progress</a:t>
            </a:r>
            <a:r>
              <a:rPr lang="es-ES" sz="2000" dirty="0" smtClean="0"/>
              <a:t> to </a:t>
            </a:r>
            <a:r>
              <a:rPr lang="es-ES" sz="2000" dirty="0" err="1" smtClean="0"/>
              <a:t>measure</a:t>
            </a:r>
            <a:r>
              <a:rPr lang="es-ES" sz="2000" dirty="0" smtClean="0"/>
              <a:t> </a:t>
            </a:r>
            <a:r>
              <a:rPr lang="es-ES" sz="2000" dirty="0" err="1" smtClean="0"/>
              <a:t>results</a:t>
            </a:r>
            <a:r>
              <a:rPr lang="es-ES" sz="2000" dirty="0" smtClean="0"/>
              <a:t>.</a:t>
            </a:r>
          </a:p>
          <a:p>
            <a:pPr>
              <a:lnSpc>
                <a:spcPct val="120000"/>
              </a:lnSpc>
            </a:pPr>
            <a:r>
              <a:rPr lang="es-ES" sz="2000" dirty="0" smtClean="0"/>
              <a:t>We </a:t>
            </a:r>
            <a:r>
              <a:rPr lang="es-ES" sz="2000" dirty="0" err="1" smtClean="0"/>
              <a:t>face</a:t>
            </a:r>
            <a:r>
              <a:rPr lang="es-ES" sz="2000" dirty="0" smtClean="0"/>
              <a:t> </a:t>
            </a:r>
            <a:r>
              <a:rPr lang="es-ES" sz="2000" dirty="0" err="1" smtClean="0"/>
              <a:t>difficulties</a:t>
            </a:r>
            <a:r>
              <a:rPr lang="es-ES" sz="2000" dirty="0" smtClean="0"/>
              <a:t> </a:t>
            </a:r>
            <a:r>
              <a:rPr lang="es-ES" sz="2000" dirty="0" err="1" smtClean="0"/>
              <a:t>for</a:t>
            </a:r>
            <a:r>
              <a:rPr lang="es-ES" sz="2000" dirty="0" smtClean="0"/>
              <a:t> </a:t>
            </a:r>
            <a:r>
              <a:rPr lang="es-ES" sz="2000" dirty="0" err="1" smtClean="0"/>
              <a:t>the</a:t>
            </a:r>
            <a:r>
              <a:rPr lang="es-ES" sz="2000" dirty="0" smtClean="0"/>
              <a:t> </a:t>
            </a:r>
            <a:r>
              <a:rPr lang="es-ES" sz="2000" dirty="0" err="1" smtClean="0"/>
              <a:t>follow</a:t>
            </a:r>
            <a:r>
              <a:rPr lang="es-ES" sz="2000" dirty="0" smtClean="0"/>
              <a:t> up, </a:t>
            </a:r>
            <a:r>
              <a:rPr lang="es-ES" sz="2000" dirty="0" err="1" smtClean="0"/>
              <a:t>these</a:t>
            </a:r>
            <a:r>
              <a:rPr lang="es-ES" sz="2000" dirty="0" smtClean="0"/>
              <a:t> </a:t>
            </a:r>
            <a:r>
              <a:rPr lang="es-ES" sz="2000" dirty="0" err="1" smtClean="0"/>
              <a:t>being</a:t>
            </a:r>
            <a:r>
              <a:rPr lang="es-ES" sz="2000" dirty="0" smtClean="0"/>
              <a:t> </a:t>
            </a:r>
            <a:r>
              <a:rPr lang="es-ES" sz="2000" dirty="0" err="1" smtClean="0"/>
              <a:t>the</a:t>
            </a:r>
            <a:r>
              <a:rPr lang="es-ES" sz="2000" dirty="0"/>
              <a:t> </a:t>
            </a:r>
            <a:r>
              <a:rPr lang="es-ES" sz="2000" dirty="0" err="1" smtClean="0"/>
              <a:t>main</a:t>
            </a:r>
            <a:r>
              <a:rPr lang="es-ES" sz="2000" dirty="0" smtClean="0"/>
              <a:t> </a:t>
            </a:r>
            <a:r>
              <a:rPr lang="es-ES" sz="2000" dirty="0" err="1" smtClean="0"/>
              <a:t>reasons</a:t>
            </a:r>
            <a:r>
              <a:rPr lang="es-ES" sz="2000" dirty="0" smtClean="0"/>
              <a:t>:</a:t>
            </a:r>
          </a:p>
          <a:p>
            <a:pPr lvl="1">
              <a:lnSpc>
                <a:spcPct val="120000"/>
              </a:lnSpc>
            </a:pPr>
            <a:r>
              <a:rPr lang="es-ES" sz="1800" dirty="0" err="1" smtClean="0"/>
              <a:t>Each</a:t>
            </a:r>
            <a:r>
              <a:rPr lang="es-ES" sz="1800" dirty="0" smtClean="0"/>
              <a:t> </a:t>
            </a:r>
            <a:r>
              <a:rPr lang="es-ES" sz="1800" dirty="0" err="1" smtClean="0"/>
              <a:t>Result</a:t>
            </a:r>
            <a:r>
              <a:rPr lang="es-ES" sz="1800" dirty="0" smtClean="0"/>
              <a:t> Framework </a:t>
            </a:r>
            <a:r>
              <a:rPr lang="es-ES" sz="1800" dirty="0" err="1" smtClean="0"/>
              <a:t>formulated</a:t>
            </a:r>
            <a:r>
              <a:rPr lang="es-ES" sz="1800" dirty="0" smtClean="0"/>
              <a:t> in </a:t>
            </a:r>
            <a:r>
              <a:rPr lang="es-ES" sz="1800" dirty="0" err="1" smtClean="0"/>
              <a:t>an</a:t>
            </a:r>
            <a:r>
              <a:rPr lang="es-ES" sz="1800" dirty="0" smtClean="0"/>
              <a:t> ad-hoc </a:t>
            </a:r>
            <a:r>
              <a:rPr lang="es-ES" sz="1800" dirty="0" err="1" smtClean="0"/>
              <a:t>way</a:t>
            </a:r>
            <a:endParaRPr lang="es-ES" sz="1800" dirty="0" smtClean="0"/>
          </a:p>
          <a:p>
            <a:pPr lvl="1">
              <a:lnSpc>
                <a:spcPct val="120000"/>
              </a:lnSpc>
            </a:pPr>
            <a:r>
              <a:rPr lang="es-ES" sz="1800" dirty="0" smtClean="0"/>
              <a:t>No </a:t>
            </a:r>
            <a:r>
              <a:rPr lang="es-ES" sz="1800" dirty="0" err="1" smtClean="0"/>
              <a:t>feasibility</a:t>
            </a:r>
            <a:r>
              <a:rPr lang="es-ES" sz="1800" dirty="0" smtClean="0"/>
              <a:t> </a:t>
            </a:r>
            <a:r>
              <a:rPr lang="es-ES" sz="1800" dirty="0" err="1" smtClean="0"/>
              <a:t>for</a:t>
            </a:r>
            <a:r>
              <a:rPr lang="es-ES" sz="1800" dirty="0" smtClean="0"/>
              <a:t> </a:t>
            </a:r>
            <a:r>
              <a:rPr lang="es-ES" sz="1800" dirty="0" err="1" smtClean="0"/>
              <a:t>measuring</a:t>
            </a:r>
            <a:r>
              <a:rPr lang="es-ES" sz="1800" dirty="0" smtClean="0"/>
              <a:t> </a:t>
            </a:r>
            <a:r>
              <a:rPr lang="es-ES" sz="1800" dirty="0" err="1" smtClean="0"/>
              <a:t>progress</a:t>
            </a:r>
            <a:r>
              <a:rPr lang="es-ES" sz="1800" dirty="0" smtClean="0"/>
              <a:t> </a:t>
            </a:r>
            <a:r>
              <a:rPr lang="es-ES" sz="1800" dirty="0" err="1" smtClean="0"/>
              <a:t>consistently</a:t>
            </a:r>
            <a:endParaRPr lang="es-ES" sz="1800" dirty="0" smtClean="0"/>
          </a:p>
          <a:p>
            <a:pPr lvl="1">
              <a:lnSpc>
                <a:spcPct val="120000"/>
              </a:lnSpc>
            </a:pPr>
            <a:r>
              <a:rPr lang="es-ES" sz="1800" dirty="0" err="1" smtClean="0"/>
              <a:t>Diversity</a:t>
            </a:r>
            <a:r>
              <a:rPr lang="es-ES" sz="1800" dirty="0" smtClean="0"/>
              <a:t> of </a:t>
            </a:r>
            <a:r>
              <a:rPr lang="es-ES" sz="1800" dirty="0" err="1" smtClean="0"/>
              <a:t>stakeholders</a:t>
            </a:r>
            <a:r>
              <a:rPr lang="es-ES" sz="1800" dirty="0" smtClean="0"/>
              <a:t> /</a:t>
            </a:r>
            <a:r>
              <a:rPr lang="es-ES" sz="1800" dirty="0" err="1" smtClean="0"/>
              <a:t>actors</a:t>
            </a:r>
            <a:r>
              <a:rPr lang="es-ES" sz="1800" dirty="0" smtClean="0"/>
              <a:t> participating </a:t>
            </a:r>
            <a:r>
              <a:rPr lang="es-ES" sz="1800" dirty="0" err="1" smtClean="0"/>
              <a:t>with</a:t>
            </a:r>
            <a:r>
              <a:rPr lang="es-ES" sz="1800" dirty="0" smtClean="0"/>
              <a:t> </a:t>
            </a:r>
            <a:r>
              <a:rPr lang="es-ES" sz="1800" dirty="0" err="1" smtClean="0"/>
              <a:t>different</a:t>
            </a:r>
            <a:r>
              <a:rPr lang="es-ES" sz="1800" dirty="0" smtClean="0"/>
              <a:t> </a:t>
            </a:r>
            <a:r>
              <a:rPr lang="es-ES" sz="1800" dirty="0" err="1" smtClean="0"/>
              <a:t>levels</a:t>
            </a:r>
            <a:r>
              <a:rPr lang="es-ES" sz="1800" dirty="0" smtClean="0"/>
              <a:t> of </a:t>
            </a:r>
            <a:r>
              <a:rPr lang="es-ES" sz="1800" dirty="0" err="1" smtClean="0"/>
              <a:t>involvement</a:t>
            </a:r>
            <a:endParaRPr lang="es-ES" sz="1800" dirty="0" smtClean="0"/>
          </a:p>
          <a:p>
            <a:pPr lvl="1">
              <a:lnSpc>
                <a:spcPct val="120000"/>
              </a:lnSpc>
            </a:pPr>
            <a:r>
              <a:rPr lang="es-ES" sz="1800" dirty="0"/>
              <a:t>The </a:t>
            </a:r>
            <a:r>
              <a:rPr lang="es-ES" sz="1800" dirty="0" err="1"/>
              <a:t>need</a:t>
            </a:r>
            <a:r>
              <a:rPr lang="es-ES" sz="1800" dirty="0"/>
              <a:t> </a:t>
            </a:r>
            <a:r>
              <a:rPr lang="es-ES" sz="1800" dirty="0" err="1"/>
              <a:t>for</a:t>
            </a:r>
            <a:r>
              <a:rPr lang="es-ES" sz="1800" dirty="0"/>
              <a:t> </a:t>
            </a:r>
            <a:r>
              <a:rPr lang="es-ES" sz="1800" dirty="0" err="1"/>
              <a:t>standardised</a:t>
            </a:r>
            <a:r>
              <a:rPr lang="es-ES" sz="1800" dirty="0"/>
              <a:t> </a:t>
            </a:r>
            <a:r>
              <a:rPr lang="es-ES" sz="1800" dirty="0" err="1"/>
              <a:t>Frameworks</a:t>
            </a:r>
            <a:r>
              <a:rPr lang="es-ES" sz="1800" dirty="0"/>
              <a:t> and </a:t>
            </a:r>
            <a:r>
              <a:rPr lang="es-ES" sz="1800" dirty="0" err="1"/>
              <a:t>Results</a:t>
            </a:r>
            <a:endParaRPr lang="es-ES" sz="1800" dirty="0"/>
          </a:p>
          <a:p>
            <a:pPr lvl="1">
              <a:lnSpc>
                <a:spcPct val="120000"/>
              </a:lnSpc>
            </a:pPr>
            <a:r>
              <a:rPr lang="es-ES" sz="1800" dirty="0" err="1" smtClean="0"/>
              <a:t>It</a:t>
            </a:r>
            <a:r>
              <a:rPr lang="es-ES" sz="1800" dirty="0" smtClean="0"/>
              <a:t> </a:t>
            </a:r>
            <a:r>
              <a:rPr lang="es-ES" sz="1800" dirty="0" err="1" smtClean="0"/>
              <a:t>is</a:t>
            </a:r>
            <a:r>
              <a:rPr lang="es-ES" sz="1800" dirty="0" smtClean="0"/>
              <a:t> a </a:t>
            </a:r>
            <a:r>
              <a:rPr lang="es-ES" sz="1800" dirty="0" err="1" smtClean="0"/>
              <a:t>complex</a:t>
            </a:r>
            <a:r>
              <a:rPr lang="es-ES" sz="1800" dirty="0" smtClean="0"/>
              <a:t> </a:t>
            </a:r>
            <a:r>
              <a:rPr lang="es-ES" sz="1800" dirty="0" err="1" smtClean="0"/>
              <a:t>process</a:t>
            </a:r>
            <a:r>
              <a:rPr lang="es-ES" sz="1800" dirty="0" smtClean="0"/>
              <a:t> </a:t>
            </a:r>
            <a:r>
              <a:rPr lang="es-ES" sz="1800" dirty="0" err="1" smtClean="0"/>
              <a:t>that</a:t>
            </a:r>
            <a:r>
              <a:rPr lang="es-ES" sz="1800" dirty="0" smtClean="0"/>
              <a:t> </a:t>
            </a:r>
            <a:r>
              <a:rPr lang="es-ES" sz="1800" dirty="0" err="1" smtClean="0"/>
              <a:t>needs</a:t>
            </a:r>
            <a:r>
              <a:rPr lang="es-ES" sz="1800" dirty="0" smtClean="0"/>
              <a:t> </a:t>
            </a:r>
            <a:r>
              <a:rPr lang="es-ES" sz="1800" dirty="0" err="1" smtClean="0"/>
              <a:t>political</a:t>
            </a:r>
            <a:r>
              <a:rPr lang="es-ES" sz="1800" dirty="0" smtClean="0"/>
              <a:t> </a:t>
            </a:r>
            <a:r>
              <a:rPr lang="es-ES" sz="1800" dirty="0" err="1" smtClean="0"/>
              <a:t>committment</a:t>
            </a:r>
            <a:r>
              <a:rPr lang="es-ES" sz="1800" dirty="0" smtClean="0"/>
              <a:t> </a:t>
            </a:r>
          </a:p>
          <a:p>
            <a:r>
              <a:rPr lang="es-ES" sz="2000" dirty="0" err="1"/>
              <a:t>Development</a:t>
            </a:r>
            <a:r>
              <a:rPr lang="es-ES" sz="2000" dirty="0"/>
              <a:t> </a:t>
            </a:r>
            <a:r>
              <a:rPr lang="es-ES" sz="2000" dirty="0" err="1"/>
              <a:t>Results</a:t>
            </a:r>
            <a:r>
              <a:rPr lang="es-ES" sz="2000" dirty="0"/>
              <a:t> in </a:t>
            </a:r>
            <a:r>
              <a:rPr lang="es-ES" sz="2000" dirty="0" err="1"/>
              <a:t>the</a:t>
            </a:r>
            <a:r>
              <a:rPr lang="es-ES" sz="2000" dirty="0"/>
              <a:t> 3 </a:t>
            </a:r>
            <a:r>
              <a:rPr lang="es-ES" sz="2000" dirty="0" err="1"/>
              <a:t>levels</a:t>
            </a:r>
            <a:r>
              <a:rPr lang="es-ES" sz="2000" dirty="0"/>
              <a:t> are </a:t>
            </a:r>
            <a:r>
              <a:rPr lang="es-ES" sz="2000" dirty="0" err="1"/>
              <a:t>been</a:t>
            </a:r>
            <a:r>
              <a:rPr lang="es-ES" sz="2000" dirty="0"/>
              <a:t> </a:t>
            </a:r>
            <a:r>
              <a:rPr lang="es-ES" sz="2000" dirty="0" err="1"/>
              <a:t>revised</a:t>
            </a:r>
            <a:r>
              <a:rPr lang="es-ES" sz="2000" dirty="0"/>
              <a:t>. </a:t>
            </a:r>
            <a:endParaRPr lang="es-ES" sz="2000" dirty="0" smtClean="0"/>
          </a:p>
          <a:p>
            <a:pPr lvl="1"/>
            <a:r>
              <a:rPr lang="es-ES" sz="1800" dirty="0" smtClean="0"/>
              <a:t>The </a:t>
            </a:r>
            <a:r>
              <a:rPr lang="es-ES" sz="1800" dirty="0" err="1"/>
              <a:t>chain</a:t>
            </a:r>
            <a:r>
              <a:rPr lang="es-ES" sz="1800" dirty="0"/>
              <a:t> </a:t>
            </a:r>
            <a:r>
              <a:rPr lang="es-ES" sz="1800" dirty="0" err="1"/>
              <a:t>is</a:t>
            </a:r>
            <a:r>
              <a:rPr lang="es-ES" sz="1800" dirty="0"/>
              <a:t> </a:t>
            </a:r>
            <a:r>
              <a:rPr lang="es-ES" sz="1800" dirty="0" err="1"/>
              <a:t>being</a:t>
            </a:r>
            <a:r>
              <a:rPr lang="es-ES" sz="1800" dirty="0"/>
              <a:t> re/</a:t>
            </a:r>
            <a:r>
              <a:rPr lang="es-ES" sz="1800" dirty="0" err="1"/>
              <a:t>structured</a:t>
            </a:r>
            <a:r>
              <a:rPr lang="es-ES" sz="1800" dirty="0"/>
              <a:t> to </a:t>
            </a:r>
            <a:r>
              <a:rPr lang="es-ES" sz="1800" dirty="0" err="1"/>
              <a:t>make</a:t>
            </a:r>
            <a:r>
              <a:rPr lang="es-ES" sz="1800" dirty="0"/>
              <a:t> </a:t>
            </a:r>
            <a:r>
              <a:rPr lang="es-ES" sz="1800" dirty="0" err="1"/>
              <a:t>follow</a:t>
            </a:r>
            <a:r>
              <a:rPr lang="es-ES" sz="1800" dirty="0"/>
              <a:t> up </a:t>
            </a:r>
            <a:r>
              <a:rPr lang="es-ES" sz="1800" dirty="0" err="1"/>
              <a:t>feasible</a:t>
            </a:r>
            <a:r>
              <a:rPr lang="es-ES" sz="1800" dirty="0"/>
              <a:t>.</a:t>
            </a:r>
          </a:p>
          <a:p>
            <a:pPr lvl="1"/>
            <a:r>
              <a:rPr lang="es-ES" sz="1800" dirty="0"/>
              <a:t>Field </a:t>
            </a:r>
            <a:r>
              <a:rPr lang="es-ES" sz="1800" dirty="0" err="1"/>
              <a:t>Offices</a:t>
            </a:r>
            <a:r>
              <a:rPr lang="es-ES" sz="1800" dirty="0"/>
              <a:t> </a:t>
            </a:r>
            <a:r>
              <a:rPr lang="es-ES" sz="1800" dirty="0" err="1"/>
              <a:t>demand</a:t>
            </a:r>
            <a:r>
              <a:rPr lang="es-ES" sz="1800" dirty="0"/>
              <a:t> training and </a:t>
            </a:r>
            <a:r>
              <a:rPr lang="es-ES" sz="1800" dirty="0" err="1"/>
              <a:t>support</a:t>
            </a:r>
            <a:r>
              <a:rPr lang="es-ES" sz="1800" dirty="0"/>
              <a:t> in </a:t>
            </a:r>
            <a:r>
              <a:rPr lang="es-ES" sz="1800" dirty="0" err="1"/>
              <a:t>this</a:t>
            </a:r>
            <a:r>
              <a:rPr lang="es-ES" sz="1800" dirty="0"/>
              <a:t> </a:t>
            </a:r>
            <a:r>
              <a:rPr lang="es-ES" sz="1800" dirty="0" err="1"/>
              <a:t>revision</a:t>
            </a:r>
            <a:r>
              <a:rPr lang="es-ES" sz="1800" dirty="0"/>
              <a:t>. </a:t>
            </a:r>
            <a:endParaRPr lang="es-ES" sz="1800" dirty="0" smtClean="0"/>
          </a:p>
          <a:p>
            <a:r>
              <a:rPr lang="es-ES" sz="2200" dirty="0" smtClean="0"/>
              <a:t>Identified </a:t>
            </a:r>
            <a:r>
              <a:rPr lang="es-ES" sz="2200" dirty="0" err="1" smtClean="0"/>
              <a:t>the</a:t>
            </a:r>
            <a:r>
              <a:rPr lang="es-ES" sz="2200" dirty="0" smtClean="0"/>
              <a:t> </a:t>
            </a:r>
            <a:r>
              <a:rPr lang="es-ES" sz="2200" dirty="0" err="1" smtClean="0"/>
              <a:t>challenges</a:t>
            </a:r>
            <a:r>
              <a:rPr lang="es-ES" sz="2200" dirty="0" smtClean="0"/>
              <a:t> </a:t>
            </a:r>
            <a:r>
              <a:rPr lang="es-ES" sz="2200" dirty="0" err="1" smtClean="0"/>
              <a:t>for</a:t>
            </a:r>
            <a:r>
              <a:rPr lang="es-ES" sz="2200" dirty="0" smtClean="0"/>
              <a:t> </a:t>
            </a:r>
            <a:r>
              <a:rPr lang="es-ES" sz="2200" dirty="0" err="1" smtClean="0"/>
              <a:t>our</a:t>
            </a:r>
            <a:r>
              <a:rPr lang="es-ES" sz="2200" dirty="0" smtClean="0"/>
              <a:t> </a:t>
            </a:r>
            <a:r>
              <a:rPr lang="es-ES" sz="2200" dirty="0" err="1" smtClean="0"/>
              <a:t>next</a:t>
            </a:r>
            <a:r>
              <a:rPr lang="es-ES" sz="2200" dirty="0" smtClean="0"/>
              <a:t> </a:t>
            </a:r>
            <a:r>
              <a:rPr lang="es-ES" sz="2200" dirty="0" err="1" smtClean="0"/>
              <a:t>planning</a:t>
            </a:r>
            <a:r>
              <a:rPr lang="es-ES" sz="2200" dirty="0" smtClean="0"/>
              <a:t> </a:t>
            </a:r>
            <a:r>
              <a:rPr lang="es-ES" sz="2200" dirty="0" err="1" smtClean="0"/>
              <a:t>cycle</a:t>
            </a:r>
            <a:endParaRPr lang="es-ES" sz="2200" dirty="0"/>
          </a:p>
        </p:txBody>
      </p:sp>
      <p:pic>
        <p:nvPicPr>
          <p:cNvPr id="5" name="Picture 1" descr="M:\LOGOS CE\Cooperación Española sólo imagen.JPG"/>
          <p:cNvPicPr>
            <a:picLocks noChangeAspect="1" noChangeArrowheads="1"/>
          </p:cNvPicPr>
          <p:nvPr/>
        </p:nvPicPr>
        <p:blipFill>
          <a:blip r:embed="rId2" cstate="print"/>
          <a:srcRect/>
          <a:stretch>
            <a:fillRect/>
          </a:stretch>
        </p:blipFill>
        <p:spPr bwMode="auto">
          <a:xfrm>
            <a:off x="107504" y="116632"/>
            <a:ext cx="798017" cy="823170"/>
          </a:xfrm>
          <a:prstGeom prst="rect">
            <a:avLst/>
          </a:prstGeom>
          <a:noFill/>
        </p:spPr>
      </p:pic>
      <p:sp>
        <p:nvSpPr>
          <p:cNvPr id="6" name="4 Marcador de fecha"/>
          <p:cNvSpPr>
            <a:spLocks noGrp="1"/>
          </p:cNvSpPr>
          <p:nvPr>
            <p:ph type="dt" sz="half" idx="10"/>
          </p:nvPr>
        </p:nvSpPr>
        <p:spPr>
          <a:xfrm>
            <a:off x="457200" y="6356350"/>
            <a:ext cx="2133600" cy="365125"/>
          </a:xfrm>
        </p:spPr>
        <p:txBody>
          <a:bodyPr/>
          <a:lstStyle/>
          <a:p>
            <a:endParaRPr lang="es-ES" dirty="0"/>
          </a:p>
        </p:txBody>
      </p:sp>
      <p:sp>
        <p:nvSpPr>
          <p:cNvPr id="7" name="5 Marcador de número de diapositiva"/>
          <p:cNvSpPr>
            <a:spLocks noGrp="1"/>
          </p:cNvSpPr>
          <p:nvPr>
            <p:ph type="sldNum" sz="quarter" idx="12"/>
          </p:nvPr>
        </p:nvSpPr>
        <p:spPr>
          <a:xfrm>
            <a:off x="6553200" y="6356350"/>
            <a:ext cx="2133600" cy="365125"/>
          </a:xfrm>
        </p:spPr>
        <p:txBody>
          <a:bodyPr/>
          <a:lstStyle/>
          <a:p>
            <a:fld id="{1DA0E74F-0B4B-4E97-87D5-E73E3D6068D1}" type="slidenum">
              <a:rPr lang="es-ES" smtClean="0"/>
              <a:pPr/>
              <a:t>18</a:t>
            </a:fld>
            <a:endParaRPr lang="es-ES" dirty="0"/>
          </a:p>
        </p:txBody>
      </p:sp>
    </p:spTree>
    <p:extLst>
      <p:ext uri="{BB962C8B-B14F-4D97-AF65-F5344CB8AC3E}">
        <p14:creationId xmlns:p14="http://schemas.microsoft.com/office/powerpoint/2010/main" val="25880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0" y="1412776"/>
            <a:ext cx="8974458"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rtlCol="0">
            <a:spAutoFit/>
          </a:bodyPr>
          <a:lstStyle/>
          <a:p>
            <a:r>
              <a:rPr lang="en-US" sz="2000" dirty="0"/>
              <a:t>Spain is developing a </a:t>
            </a:r>
            <a:r>
              <a:rPr lang="en-US" sz="2000" b="1" dirty="0"/>
              <a:t>promising approach in planning </a:t>
            </a:r>
            <a:r>
              <a:rPr lang="en-US" sz="2000" b="1" dirty="0" smtClean="0"/>
              <a:t>for results</a:t>
            </a:r>
            <a:r>
              <a:rPr lang="en-US" sz="2000" dirty="0"/>
              <a:t>. </a:t>
            </a:r>
            <a:endParaRPr lang="en-US" sz="2000" dirty="0" smtClean="0"/>
          </a:p>
          <a:p>
            <a:endParaRPr lang="en-US" sz="2000" dirty="0"/>
          </a:p>
          <a:p>
            <a:r>
              <a:rPr lang="en-US" sz="2000" dirty="0" smtClean="0"/>
              <a:t>AECID is starting </a:t>
            </a:r>
            <a:r>
              <a:rPr lang="en-US" sz="2000" dirty="0"/>
              <a:t>to build a results culture across the agency </a:t>
            </a:r>
            <a:r>
              <a:rPr lang="en-US" sz="2000" dirty="0" smtClean="0"/>
              <a:t>by creating </a:t>
            </a:r>
            <a:r>
              <a:rPr lang="en-US" sz="2000" dirty="0"/>
              <a:t>a network on the effectiveness and quality </a:t>
            </a:r>
            <a:r>
              <a:rPr lang="en-US" sz="2000" dirty="0" smtClean="0"/>
              <a:t>of aid</a:t>
            </a:r>
            <a:r>
              <a:rPr lang="en-US" sz="2000" dirty="0"/>
              <a:t>. It is </a:t>
            </a:r>
            <a:r>
              <a:rPr lang="en-US" sz="2000" dirty="0" smtClean="0"/>
              <a:t>in </a:t>
            </a:r>
            <a:r>
              <a:rPr lang="en-US" sz="2000" dirty="0"/>
              <a:t>the process of integrating its </a:t>
            </a:r>
            <a:r>
              <a:rPr lang="en-US" sz="2000" dirty="0" smtClean="0"/>
              <a:t>monitoring systems</a:t>
            </a:r>
            <a:r>
              <a:rPr lang="en-US" sz="2000" dirty="0"/>
              <a:t>, </a:t>
            </a:r>
            <a:r>
              <a:rPr lang="en-US" sz="2000" dirty="0" smtClean="0"/>
              <a:t>focusing </a:t>
            </a:r>
            <a:r>
              <a:rPr lang="en-US" sz="2000" dirty="0"/>
              <a:t>on development </a:t>
            </a:r>
            <a:r>
              <a:rPr lang="en-US" sz="2000" dirty="0" smtClean="0"/>
              <a:t>results (corporate</a:t>
            </a:r>
            <a:r>
              <a:rPr lang="en-US" sz="2000" dirty="0"/>
              <a:t>, country </a:t>
            </a:r>
            <a:r>
              <a:rPr lang="en-US" sz="2000" dirty="0" smtClean="0"/>
              <a:t>&amp; </a:t>
            </a:r>
            <a:r>
              <a:rPr lang="en-US" sz="2000" dirty="0"/>
              <a:t>intervention </a:t>
            </a:r>
            <a:r>
              <a:rPr lang="en-US" sz="2000" dirty="0" smtClean="0"/>
              <a:t>levels).</a:t>
            </a:r>
            <a:endParaRPr lang="es-ES" sz="2000" dirty="0"/>
          </a:p>
          <a:p>
            <a:pPr algn="just">
              <a:spcBef>
                <a:spcPct val="20000"/>
              </a:spcBef>
            </a:pPr>
            <a:endParaRPr lang="es-ES" sz="2000" dirty="0"/>
          </a:p>
          <a:p>
            <a:r>
              <a:rPr lang="en-US" sz="2000" dirty="0"/>
              <a:t>At the moment, the absence of such an </a:t>
            </a:r>
            <a:r>
              <a:rPr lang="en-US" sz="2000" dirty="0" smtClean="0"/>
              <a:t>integrated results </a:t>
            </a:r>
            <a:r>
              <a:rPr lang="en-US" sz="2000" dirty="0"/>
              <a:t>monitoring mechanism affects </a:t>
            </a:r>
            <a:r>
              <a:rPr lang="en-US" sz="2000" dirty="0" smtClean="0"/>
              <a:t>strategic oversight </a:t>
            </a:r>
            <a:r>
              <a:rPr lang="en-US" sz="2000" dirty="0"/>
              <a:t>and transparency: results indicators are </a:t>
            </a:r>
            <a:r>
              <a:rPr lang="en-US" sz="2000" dirty="0" smtClean="0"/>
              <a:t>not monitored </a:t>
            </a:r>
            <a:r>
              <a:rPr lang="en-US" sz="2000" dirty="0"/>
              <a:t>and therefore not used for decision making</a:t>
            </a:r>
            <a:r>
              <a:rPr lang="en-US" sz="2000" dirty="0" smtClean="0"/>
              <a:t>. Accelerating </a:t>
            </a:r>
            <a:r>
              <a:rPr lang="en-US" sz="2000" dirty="0"/>
              <a:t>the move towards </a:t>
            </a:r>
            <a:r>
              <a:rPr lang="en-US" sz="2000" dirty="0" smtClean="0"/>
              <a:t>managing </a:t>
            </a:r>
            <a:r>
              <a:rPr lang="en-US" sz="2000" dirty="0"/>
              <a:t>for results </a:t>
            </a:r>
            <a:r>
              <a:rPr lang="en-US" sz="2000" dirty="0" smtClean="0"/>
              <a:t>will require </a:t>
            </a:r>
            <a:r>
              <a:rPr lang="en-US" sz="2000" dirty="0"/>
              <a:t>a mature results culture, the right tools </a:t>
            </a:r>
            <a:r>
              <a:rPr lang="en-US" sz="2000" dirty="0" smtClean="0"/>
              <a:t>and </a:t>
            </a:r>
            <a:r>
              <a:rPr lang="es-ES" sz="2000" dirty="0" err="1" smtClean="0"/>
              <a:t>monitoring</a:t>
            </a:r>
            <a:r>
              <a:rPr lang="es-ES" sz="2000" dirty="0" smtClean="0"/>
              <a:t>.</a:t>
            </a:r>
          </a:p>
          <a:p>
            <a:endParaRPr lang="es-ES" sz="2000" dirty="0"/>
          </a:p>
          <a:p>
            <a:r>
              <a:rPr lang="en-US" sz="2000" dirty="0"/>
              <a:t>There is </a:t>
            </a:r>
            <a:r>
              <a:rPr lang="en-US" sz="2000" dirty="0" smtClean="0"/>
              <a:t>scope </a:t>
            </a:r>
            <a:r>
              <a:rPr lang="en-US" sz="2000" dirty="0"/>
              <a:t>for further progress in </a:t>
            </a:r>
            <a:r>
              <a:rPr lang="en-US" sz="2000" dirty="0" smtClean="0"/>
              <a:t>both transparency </a:t>
            </a:r>
            <a:r>
              <a:rPr lang="en-US" sz="2000" dirty="0"/>
              <a:t>and </a:t>
            </a:r>
            <a:r>
              <a:rPr lang="en-US" sz="2000" dirty="0" smtClean="0"/>
              <a:t>communication </a:t>
            </a:r>
            <a:r>
              <a:rPr lang="en-US" sz="2000" dirty="0"/>
              <a:t>by providing </a:t>
            </a:r>
            <a:r>
              <a:rPr lang="en-US" sz="2000" dirty="0" smtClean="0"/>
              <a:t>more up-to-date </a:t>
            </a:r>
            <a:r>
              <a:rPr lang="en-US" sz="2000" dirty="0"/>
              <a:t>data, detailed information at project </a:t>
            </a:r>
            <a:r>
              <a:rPr lang="en-US" sz="2000" dirty="0" smtClean="0"/>
              <a:t>level and</a:t>
            </a:r>
            <a:r>
              <a:rPr lang="en-US" sz="2000" dirty="0"/>
              <a:t>, once the relevant monitoring mechanisms are </a:t>
            </a:r>
            <a:r>
              <a:rPr lang="en-US" sz="2000" dirty="0" smtClean="0"/>
              <a:t>in place</a:t>
            </a:r>
            <a:r>
              <a:rPr lang="en-US" sz="2000" dirty="0"/>
              <a:t>, by </a:t>
            </a:r>
            <a:r>
              <a:rPr lang="en-US" sz="2000" dirty="0" smtClean="0"/>
              <a:t> communicating </a:t>
            </a:r>
            <a:r>
              <a:rPr lang="en-US" sz="2000" dirty="0"/>
              <a:t>results and risks.</a:t>
            </a:r>
            <a:endParaRPr lang="es-ES" sz="2000" dirty="0"/>
          </a:p>
        </p:txBody>
      </p:sp>
      <p:sp>
        <p:nvSpPr>
          <p:cNvPr id="4" name="4 Marcador de contenido"/>
          <p:cNvSpPr txBox="1">
            <a:spLocks/>
          </p:cNvSpPr>
          <p:nvPr/>
        </p:nvSpPr>
        <p:spPr bwMode="auto">
          <a:xfrm>
            <a:off x="711818" y="332656"/>
            <a:ext cx="8229600" cy="504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marL="0" indent="0" algn="l" rtl="0" eaLnBrk="0" fontAlgn="base" hangingPunct="0">
              <a:spcBef>
                <a:spcPct val="20000"/>
              </a:spcBef>
              <a:spcAft>
                <a:spcPct val="0"/>
              </a:spcAft>
              <a:buClr>
                <a:schemeClr val="bg2"/>
              </a:buClr>
              <a:buSzPct val="75000"/>
              <a:buFont typeface="Wingdings" pitchFamily="2" charset="2"/>
              <a:buNone/>
              <a:defRPr sz="20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8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6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14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14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14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14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14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1400">
                <a:solidFill>
                  <a:schemeClr val="tx1"/>
                </a:solidFill>
                <a:latin typeface="+mn-lt"/>
              </a:defRPr>
            </a:lvl9pPr>
          </a:lstStyle>
          <a:p>
            <a:pPr marL="0" lvl="1" algn="ctr" eaLnBrk="1" hangingPunct="1">
              <a:buClr>
                <a:schemeClr val="bg2"/>
              </a:buClr>
              <a:buSzPct val="75000"/>
              <a:defRPr/>
            </a:pPr>
            <a:r>
              <a:rPr lang="en-US" sz="3200" b="1" dirty="0" smtClean="0">
                <a:ln w="6600">
                  <a:solidFill>
                    <a:schemeClr val="accent2"/>
                  </a:solidFill>
                  <a:prstDash val="solid"/>
                </a:ln>
                <a:solidFill>
                  <a:srgbClr val="FFFFFF"/>
                </a:solidFill>
                <a:effectLst>
                  <a:outerShdw dist="38100" dir="2700000" algn="tl" rotWithShape="0">
                    <a:schemeClr val="accent2"/>
                  </a:outerShdw>
                </a:effectLst>
              </a:rPr>
              <a:t>Peer Review OECD 2015</a:t>
            </a:r>
            <a:endParaRPr lang="es-ES" sz="3200" b="1" dirty="0" smtClean="0">
              <a:ln w="6600">
                <a:solidFill>
                  <a:schemeClr val="accent2"/>
                </a:solidFill>
                <a:prstDash val="solid"/>
              </a:ln>
              <a:solidFill>
                <a:srgbClr val="FFFFFF"/>
              </a:solidFill>
              <a:effectLst>
                <a:outerShdw dist="38100" dir="2700000" algn="tl" rotWithShape="0">
                  <a:schemeClr val="accent2"/>
                </a:outerShdw>
              </a:effectLst>
              <a:cs typeface="Calibri" pitchFamily="34" charset="0"/>
            </a:endParaRPr>
          </a:p>
        </p:txBody>
      </p:sp>
    </p:spTree>
    <p:extLst>
      <p:ext uri="{BB962C8B-B14F-4D97-AF65-F5344CB8AC3E}">
        <p14:creationId xmlns:p14="http://schemas.microsoft.com/office/powerpoint/2010/main" val="382384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smtClean="0"/>
              <a:t>Topics</a:t>
            </a:r>
            <a:endParaRPr lang="en-GB" dirty="0"/>
          </a:p>
        </p:txBody>
      </p:sp>
      <p:sp>
        <p:nvSpPr>
          <p:cNvPr id="3" name="Marcador de contenido 2"/>
          <p:cNvSpPr>
            <a:spLocks noGrp="1"/>
          </p:cNvSpPr>
          <p:nvPr>
            <p:ph idx="1"/>
          </p:nvPr>
        </p:nvSpPr>
        <p:spPr>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rmAutofit lnSpcReduction="10000"/>
          </a:bodyPr>
          <a:lstStyle/>
          <a:p>
            <a:r>
              <a:rPr lang="fr-BE" sz="2400" dirty="0" smtClean="0"/>
              <a:t>JP of course YES; </a:t>
            </a:r>
            <a:r>
              <a:rPr lang="fr-BE" sz="2400" dirty="0" err="1" smtClean="0"/>
              <a:t>however</a:t>
            </a:r>
            <a:r>
              <a:rPr lang="fr-BE" sz="2400" dirty="0" smtClean="0"/>
              <a:t>…….</a:t>
            </a:r>
          </a:p>
          <a:p>
            <a:endParaRPr lang="en-GB" sz="2400" dirty="0" smtClean="0"/>
          </a:p>
          <a:p>
            <a:r>
              <a:rPr lang="en-GB" sz="2400" dirty="0" smtClean="0"/>
              <a:t>The Spanish Cooperation Development Results model</a:t>
            </a:r>
          </a:p>
          <a:p>
            <a:endParaRPr lang="en-GB" sz="2400" dirty="0" smtClean="0"/>
          </a:p>
          <a:p>
            <a:r>
              <a:rPr lang="en-GB" sz="2400" dirty="0" smtClean="0"/>
              <a:t>The CPF/MAP of the Spanish Aid</a:t>
            </a:r>
          </a:p>
          <a:p>
            <a:endParaRPr lang="en-GB" sz="2400" dirty="0" smtClean="0"/>
          </a:p>
          <a:p>
            <a:r>
              <a:rPr lang="en-GB" sz="2400" dirty="0" smtClean="0"/>
              <a:t>Country Programs of AECID</a:t>
            </a:r>
          </a:p>
          <a:p>
            <a:endParaRPr lang="en-GB" sz="2400" dirty="0" smtClean="0"/>
          </a:p>
          <a:p>
            <a:r>
              <a:rPr lang="en-GB" sz="2400" dirty="0" smtClean="0"/>
              <a:t>Study for development results of the Spanish Cooperation</a:t>
            </a:r>
          </a:p>
          <a:p>
            <a:endParaRPr lang="en-GB" sz="2400" dirty="0" smtClean="0"/>
          </a:p>
          <a:p>
            <a:r>
              <a:rPr lang="en-GB" sz="2400" dirty="0" smtClean="0"/>
              <a:t>Conclusions</a:t>
            </a:r>
            <a:endParaRPr lang="en-GB" sz="2400" dirty="0"/>
          </a:p>
        </p:txBody>
      </p:sp>
    </p:spTree>
    <p:extLst>
      <p:ext uri="{BB962C8B-B14F-4D97-AF65-F5344CB8AC3E}">
        <p14:creationId xmlns:p14="http://schemas.microsoft.com/office/powerpoint/2010/main" val="20695294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188640"/>
            <a:ext cx="8229600" cy="1143000"/>
          </a:xfrm>
        </p:spPr>
        <p:txBody>
          <a:bodyPr>
            <a:normAutofit fontScale="90000"/>
          </a:bodyPr>
          <a:lstStyle/>
          <a:p>
            <a:r>
              <a:rPr lang="en-GB" b="1" dirty="0" smtClean="0">
                <a:ln w="6600">
                  <a:solidFill>
                    <a:schemeClr val="accent2"/>
                  </a:solidFill>
                  <a:prstDash val="solid"/>
                </a:ln>
                <a:solidFill>
                  <a:srgbClr val="FFFFFF"/>
                </a:solidFill>
                <a:effectLst>
                  <a:outerShdw dist="38100" dir="2700000" algn="tl" rotWithShape="0">
                    <a:schemeClr val="accent2"/>
                  </a:outerShdw>
                </a:effectLst>
              </a:rPr>
              <a:t>So……what are we doing to progress?</a:t>
            </a:r>
            <a:endParaRPr lang="en-GB"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323528" y="1783357"/>
            <a:ext cx="8640960" cy="4525963"/>
          </a:xfrm>
        </p:spPr>
        <p:txBody>
          <a:bodyPr>
            <a:normAutofit/>
          </a:bodyPr>
          <a:lstStyle/>
          <a:p>
            <a:pPr marL="0" indent="0">
              <a:lnSpc>
                <a:spcPct val="120000"/>
              </a:lnSpc>
              <a:buNone/>
            </a:pPr>
            <a:r>
              <a:rPr lang="es-ES" dirty="0"/>
              <a:t>D</a:t>
            </a:r>
            <a:r>
              <a:rPr lang="es-ES" dirty="0" smtClean="0"/>
              <a:t>eveloped </a:t>
            </a:r>
            <a:r>
              <a:rPr lang="es-ES" dirty="0" err="1"/>
              <a:t>further</a:t>
            </a:r>
            <a:r>
              <a:rPr lang="es-ES" dirty="0"/>
              <a:t> </a:t>
            </a:r>
            <a:r>
              <a:rPr lang="es-ES" dirty="0" err="1"/>
              <a:t>the</a:t>
            </a:r>
            <a:r>
              <a:rPr lang="es-ES" dirty="0"/>
              <a:t> </a:t>
            </a:r>
            <a:r>
              <a:rPr lang="es-ES" dirty="0" err="1"/>
              <a:t>model</a:t>
            </a:r>
            <a:r>
              <a:rPr lang="es-ES" dirty="0"/>
              <a:t> in a </a:t>
            </a:r>
            <a:r>
              <a:rPr lang="es-ES" dirty="0" err="1"/>
              <a:t>twofold</a:t>
            </a:r>
            <a:r>
              <a:rPr lang="es-ES" dirty="0"/>
              <a:t> manner: </a:t>
            </a:r>
          </a:p>
          <a:p>
            <a:pPr lvl="1">
              <a:lnSpc>
                <a:spcPct val="120000"/>
              </a:lnSpc>
            </a:pPr>
            <a:r>
              <a:rPr lang="es-ES" b="1" dirty="0"/>
              <a:t>The </a:t>
            </a:r>
            <a:r>
              <a:rPr lang="es-ES" b="1" dirty="0" smtClean="0"/>
              <a:t>AECID country </a:t>
            </a:r>
            <a:r>
              <a:rPr lang="es-ES" b="1" dirty="0" err="1"/>
              <a:t>program</a:t>
            </a:r>
            <a:r>
              <a:rPr lang="es-ES" dirty="0"/>
              <a:t>: </a:t>
            </a:r>
            <a:endParaRPr lang="es-ES" dirty="0" smtClean="0"/>
          </a:p>
          <a:p>
            <a:pPr lvl="2">
              <a:lnSpc>
                <a:spcPct val="120000"/>
              </a:lnSpc>
            </a:pPr>
            <a:r>
              <a:rPr lang="es-ES" dirty="0"/>
              <a:t>O</a:t>
            </a:r>
            <a:r>
              <a:rPr lang="es-ES" dirty="0" smtClean="0"/>
              <a:t>perative </a:t>
            </a:r>
            <a:r>
              <a:rPr lang="es-ES" dirty="0" err="1"/>
              <a:t>results</a:t>
            </a:r>
            <a:r>
              <a:rPr lang="es-ES" dirty="0"/>
              <a:t> (</a:t>
            </a:r>
            <a:r>
              <a:rPr lang="es-ES" dirty="0" err="1"/>
              <a:t>level</a:t>
            </a:r>
            <a:r>
              <a:rPr lang="es-ES" dirty="0"/>
              <a:t> 2 and 3</a:t>
            </a:r>
            <a:r>
              <a:rPr lang="es-ES" dirty="0" smtClean="0"/>
              <a:t>)</a:t>
            </a:r>
          </a:p>
          <a:p>
            <a:pPr lvl="2">
              <a:lnSpc>
                <a:spcPct val="120000"/>
              </a:lnSpc>
            </a:pPr>
            <a:r>
              <a:rPr lang="es-ES" dirty="0" err="1" smtClean="0"/>
              <a:t>Based</a:t>
            </a:r>
            <a:r>
              <a:rPr lang="es-ES" dirty="0" smtClean="0"/>
              <a:t> </a:t>
            </a:r>
            <a:r>
              <a:rPr lang="es-ES" dirty="0" err="1" smtClean="0"/>
              <a:t>on</a:t>
            </a:r>
            <a:r>
              <a:rPr lang="es-ES" dirty="0" smtClean="0"/>
              <a:t> MAP/CPF</a:t>
            </a:r>
            <a:endParaRPr lang="es-ES" dirty="0"/>
          </a:p>
          <a:p>
            <a:pPr lvl="1">
              <a:lnSpc>
                <a:spcPct val="120000"/>
              </a:lnSpc>
            </a:pPr>
            <a:r>
              <a:rPr lang="en-US" b="1" dirty="0"/>
              <a:t>A complete study for </a:t>
            </a:r>
            <a:r>
              <a:rPr lang="es-ES" b="1" dirty="0" err="1"/>
              <a:t>standardised</a:t>
            </a:r>
            <a:r>
              <a:rPr lang="es-ES" b="1" dirty="0"/>
              <a:t> </a:t>
            </a:r>
            <a:r>
              <a:rPr lang="es-ES" b="1" dirty="0" err="1"/>
              <a:t>Frameworks</a:t>
            </a:r>
            <a:r>
              <a:rPr lang="es-ES" b="1" dirty="0"/>
              <a:t> and </a:t>
            </a:r>
            <a:r>
              <a:rPr lang="es-ES" b="1" dirty="0" err="1"/>
              <a:t>Results</a:t>
            </a:r>
            <a:r>
              <a:rPr lang="es-ES" b="1" dirty="0"/>
              <a:t> </a:t>
            </a:r>
            <a:r>
              <a:rPr lang="es-ES" b="1" dirty="0" err="1"/>
              <a:t>for</a:t>
            </a:r>
            <a:r>
              <a:rPr lang="es-ES" b="1" dirty="0"/>
              <a:t> </a:t>
            </a:r>
            <a:r>
              <a:rPr lang="es-ES" b="1" dirty="0" err="1"/>
              <a:t>the</a:t>
            </a:r>
            <a:r>
              <a:rPr lang="es-ES" b="1" dirty="0"/>
              <a:t> </a:t>
            </a:r>
            <a:r>
              <a:rPr lang="es-ES" b="1" dirty="0" err="1"/>
              <a:t>Spanish</a:t>
            </a:r>
            <a:r>
              <a:rPr lang="es-ES" b="1" dirty="0"/>
              <a:t> </a:t>
            </a:r>
            <a:r>
              <a:rPr lang="es-ES" b="1" dirty="0" err="1"/>
              <a:t>Cooperation</a:t>
            </a:r>
            <a:r>
              <a:rPr lang="es-ES" b="1" dirty="0"/>
              <a:t> </a:t>
            </a:r>
          </a:p>
          <a:p>
            <a:endParaRPr lang="en-GB" dirty="0"/>
          </a:p>
        </p:txBody>
      </p:sp>
    </p:spTree>
    <p:extLst>
      <p:ext uri="{BB962C8B-B14F-4D97-AF65-F5344CB8AC3E}">
        <p14:creationId xmlns:p14="http://schemas.microsoft.com/office/powerpoint/2010/main" val="13289278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cto 4"/>
          <p:cNvCxnSpPr/>
          <p:nvPr/>
        </p:nvCxnSpPr>
        <p:spPr>
          <a:xfrm flipH="1">
            <a:off x="1879600" y="317500"/>
            <a:ext cx="12700" cy="524510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Conector recto 5"/>
          <p:cNvCxnSpPr/>
          <p:nvPr/>
        </p:nvCxnSpPr>
        <p:spPr>
          <a:xfrm flipH="1">
            <a:off x="3492500" y="317500"/>
            <a:ext cx="25400" cy="524510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Conector recto 6"/>
          <p:cNvCxnSpPr/>
          <p:nvPr/>
        </p:nvCxnSpPr>
        <p:spPr>
          <a:xfrm>
            <a:off x="5156200" y="317500"/>
            <a:ext cx="0" cy="524510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8" name="Conector recto 7"/>
          <p:cNvCxnSpPr/>
          <p:nvPr/>
        </p:nvCxnSpPr>
        <p:spPr>
          <a:xfrm>
            <a:off x="8382000" y="317500"/>
            <a:ext cx="0" cy="524510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Conector recto 8"/>
          <p:cNvCxnSpPr/>
          <p:nvPr/>
        </p:nvCxnSpPr>
        <p:spPr>
          <a:xfrm flipH="1">
            <a:off x="6769100" y="317500"/>
            <a:ext cx="12700" cy="524510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0" name="Rectángulo redondeado 19"/>
          <p:cNvSpPr/>
          <p:nvPr/>
        </p:nvSpPr>
        <p:spPr>
          <a:xfrm>
            <a:off x="1879600" y="846674"/>
            <a:ext cx="6489700" cy="5207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ES" dirty="0" smtClean="0"/>
              <a:t>COUNTRY PROGRAMM (4 </a:t>
            </a:r>
            <a:r>
              <a:rPr lang="es-ES" dirty="0" err="1" smtClean="0"/>
              <a:t>years</a:t>
            </a:r>
            <a:r>
              <a:rPr lang="es-ES" dirty="0" smtClean="0"/>
              <a:t>)</a:t>
            </a:r>
            <a:endParaRPr lang="es-ES" dirty="0"/>
          </a:p>
        </p:txBody>
      </p:sp>
      <p:sp>
        <p:nvSpPr>
          <p:cNvPr id="22" name="Cheurón 21"/>
          <p:cNvSpPr/>
          <p:nvPr/>
        </p:nvSpPr>
        <p:spPr>
          <a:xfrm>
            <a:off x="1879600" y="5562600"/>
            <a:ext cx="1625600" cy="431800"/>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b="1" dirty="0" smtClean="0">
                <a:solidFill>
                  <a:schemeClr val="accent6">
                    <a:lumMod val="50000"/>
                  </a:schemeClr>
                </a:solidFill>
              </a:rPr>
              <a:t>2014</a:t>
            </a:r>
            <a:endParaRPr lang="es-ES" b="1" dirty="0">
              <a:solidFill>
                <a:schemeClr val="accent6">
                  <a:lumMod val="50000"/>
                </a:schemeClr>
              </a:solidFill>
            </a:endParaRPr>
          </a:p>
        </p:txBody>
      </p:sp>
      <p:sp>
        <p:nvSpPr>
          <p:cNvPr id="23" name="Cheurón 22"/>
          <p:cNvSpPr/>
          <p:nvPr/>
        </p:nvSpPr>
        <p:spPr>
          <a:xfrm>
            <a:off x="3492500" y="5562600"/>
            <a:ext cx="1625600" cy="431800"/>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b="1" dirty="0" smtClean="0">
                <a:solidFill>
                  <a:schemeClr val="accent6">
                    <a:lumMod val="50000"/>
                  </a:schemeClr>
                </a:solidFill>
              </a:rPr>
              <a:t>2015</a:t>
            </a:r>
            <a:endParaRPr lang="es-ES" b="1" dirty="0">
              <a:solidFill>
                <a:schemeClr val="accent6">
                  <a:lumMod val="50000"/>
                </a:schemeClr>
              </a:solidFill>
            </a:endParaRPr>
          </a:p>
        </p:txBody>
      </p:sp>
      <p:sp>
        <p:nvSpPr>
          <p:cNvPr id="24" name="Cheurón 23"/>
          <p:cNvSpPr/>
          <p:nvPr/>
        </p:nvSpPr>
        <p:spPr>
          <a:xfrm>
            <a:off x="5118100" y="5562600"/>
            <a:ext cx="1625600" cy="431800"/>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b="1" dirty="0" smtClean="0">
                <a:solidFill>
                  <a:schemeClr val="accent6">
                    <a:lumMod val="50000"/>
                  </a:schemeClr>
                </a:solidFill>
              </a:rPr>
              <a:t>2016</a:t>
            </a:r>
            <a:endParaRPr lang="es-ES" b="1" dirty="0">
              <a:solidFill>
                <a:schemeClr val="accent6">
                  <a:lumMod val="50000"/>
                </a:schemeClr>
              </a:solidFill>
            </a:endParaRPr>
          </a:p>
        </p:txBody>
      </p:sp>
      <p:sp>
        <p:nvSpPr>
          <p:cNvPr id="25" name="Cheurón 24"/>
          <p:cNvSpPr/>
          <p:nvPr/>
        </p:nvSpPr>
        <p:spPr>
          <a:xfrm>
            <a:off x="6743700" y="5562600"/>
            <a:ext cx="1625600" cy="431800"/>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b="1" dirty="0" smtClean="0">
                <a:solidFill>
                  <a:schemeClr val="accent6">
                    <a:lumMod val="50000"/>
                  </a:schemeClr>
                </a:solidFill>
              </a:rPr>
              <a:t>2017</a:t>
            </a:r>
            <a:endParaRPr lang="es-ES" b="1" dirty="0">
              <a:solidFill>
                <a:schemeClr val="accent6">
                  <a:lumMod val="50000"/>
                </a:schemeClr>
              </a:solidFill>
            </a:endParaRPr>
          </a:p>
        </p:txBody>
      </p:sp>
      <p:cxnSp>
        <p:nvCxnSpPr>
          <p:cNvPr id="27" name="Conector recto 26"/>
          <p:cNvCxnSpPr/>
          <p:nvPr/>
        </p:nvCxnSpPr>
        <p:spPr>
          <a:xfrm flipV="1">
            <a:off x="294751" y="1460500"/>
            <a:ext cx="8674100" cy="12700"/>
          </a:xfrm>
          <a:prstGeom prst="line">
            <a:avLst/>
          </a:prstGeom>
          <a:ln>
            <a:solidFill>
              <a:srgbClr val="CCFF66"/>
            </a:solidFill>
          </a:ln>
        </p:spPr>
        <p:style>
          <a:lnRef idx="2">
            <a:schemeClr val="dk1"/>
          </a:lnRef>
          <a:fillRef idx="0">
            <a:schemeClr val="dk1"/>
          </a:fillRef>
          <a:effectRef idx="1">
            <a:schemeClr val="dk1"/>
          </a:effectRef>
          <a:fontRef idx="minor">
            <a:schemeClr val="tx1"/>
          </a:fontRef>
        </p:style>
      </p:cxnSp>
      <p:sp>
        <p:nvSpPr>
          <p:cNvPr id="28" name="CuadroTexto 27"/>
          <p:cNvSpPr txBox="1"/>
          <p:nvPr/>
        </p:nvSpPr>
        <p:spPr>
          <a:xfrm>
            <a:off x="219814" y="845234"/>
            <a:ext cx="1352015" cy="369332"/>
          </a:xfrm>
          <a:prstGeom prst="rect">
            <a:avLst/>
          </a:prstGeom>
          <a:solidFill>
            <a:schemeClr val="bg1"/>
          </a:solidFill>
          <a:ln w="28575">
            <a:solidFill>
              <a:srgbClr val="00B050"/>
            </a:solidFill>
          </a:ln>
        </p:spPr>
        <p:txBody>
          <a:bodyPr wrap="square" rtlCol="0">
            <a:spAutoFit/>
          </a:bodyPr>
          <a:lstStyle/>
          <a:p>
            <a:r>
              <a:rPr lang="es-ES" dirty="0" err="1" smtClean="0">
                <a:solidFill>
                  <a:srgbClr val="00B050"/>
                </a:solidFill>
                <a:latin typeface="Abadi MT Condensed Extra Bold"/>
                <a:cs typeface="Abadi MT Condensed Extra Bold"/>
              </a:rPr>
              <a:t>Programs</a:t>
            </a:r>
            <a:endParaRPr lang="es-ES" dirty="0">
              <a:solidFill>
                <a:srgbClr val="00B050"/>
              </a:solidFill>
              <a:latin typeface="Abadi MT Condensed Extra Bold"/>
              <a:cs typeface="Abadi MT Condensed Extra Bold"/>
            </a:endParaRPr>
          </a:p>
        </p:txBody>
      </p:sp>
      <p:cxnSp>
        <p:nvCxnSpPr>
          <p:cNvPr id="31" name="Conector recto 30"/>
          <p:cNvCxnSpPr/>
          <p:nvPr/>
        </p:nvCxnSpPr>
        <p:spPr>
          <a:xfrm flipV="1">
            <a:off x="1353598" y="2768600"/>
            <a:ext cx="7599902" cy="25400"/>
          </a:xfrm>
          <a:prstGeom prst="line">
            <a:avLst/>
          </a:prstGeom>
          <a:ln>
            <a:solidFill>
              <a:srgbClr val="CCFF66"/>
            </a:solidFill>
            <a:prstDash val="dash"/>
          </a:ln>
        </p:spPr>
        <p:style>
          <a:lnRef idx="2">
            <a:schemeClr val="accent1"/>
          </a:lnRef>
          <a:fillRef idx="0">
            <a:schemeClr val="accent1"/>
          </a:fillRef>
          <a:effectRef idx="1">
            <a:schemeClr val="accent1"/>
          </a:effectRef>
          <a:fontRef idx="minor">
            <a:schemeClr val="tx1"/>
          </a:fontRef>
        </p:style>
      </p:cxnSp>
      <p:cxnSp>
        <p:nvCxnSpPr>
          <p:cNvPr id="32" name="Conector recto 31"/>
          <p:cNvCxnSpPr/>
          <p:nvPr/>
        </p:nvCxnSpPr>
        <p:spPr>
          <a:xfrm flipV="1">
            <a:off x="1356249" y="3681968"/>
            <a:ext cx="7599902" cy="25400"/>
          </a:xfrm>
          <a:prstGeom prst="line">
            <a:avLst/>
          </a:prstGeom>
          <a:ln>
            <a:solidFill>
              <a:srgbClr val="CCFF66"/>
            </a:solidFill>
            <a:prstDash val="dash"/>
          </a:ln>
        </p:spPr>
        <p:style>
          <a:lnRef idx="2">
            <a:schemeClr val="accent1"/>
          </a:lnRef>
          <a:fillRef idx="0">
            <a:schemeClr val="accent1"/>
          </a:fillRef>
          <a:effectRef idx="1">
            <a:schemeClr val="accent1"/>
          </a:effectRef>
          <a:fontRef idx="minor">
            <a:schemeClr val="tx1"/>
          </a:fontRef>
        </p:style>
      </p:cxnSp>
      <p:cxnSp>
        <p:nvCxnSpPr>
          <p:cNvPr id="33" name="Conector recto 32"/>
          <p:cNvCxnSpPr/>
          <p:nvPr/>
        </p:nvCxnSpPr>
        <p:spPr>
          <a:xfrm flipV="1">
            <a:off x="1368949" y="4609068"/>
            <a:ext cx="7599902" cy="25400"/>
          </a:xfrm>
          <a:prstGeom prst="line">
            <a:avLst/>
          </a:prstGeom>
          <a:ln>
            <a:solidFill>
              <a:srgbClr val="CCFF66"/>
            </a:solidFill>
            <a:prstDash val="dash"/>
          </a:ln>
        </p:spPr>
        <p:style>
          <a:lnRef idx="2">
            <a:schemeClr val="accent1"/>
          </a:lnRef>
          <a:fillRef idx="0">
            <a:schemeClr val="accent1"/>
          </a:fillRef>
          <a:effectRef idx="1">
            <a:schemeClr val="accent1"/>
          </a:effectRef>
          <a:fontRef idx="minor">
            <a:schemeClr val="tx1"/>
          </a:fontRef>
        </p:style>
      </p:cxnSp>
      <p:sp>
        <p:nvSpPr>
          <p:cNvPr id="77" name="Rectángulo 76"/>
          <p:cNvSpPr/>
          <p:nvPr/>
        </p:nvSpPr>
        <p:spPr>
          <a:xfrm>
            <a:off x="3280876" y="6210300"/>
            <a:ext cx="241300" cy="260350"/>
          </a:xfrm>
          <a:prstGeom prst="rect">
            <a:avLst/>
          </a:prstGeom>
          <a:ln>
            <a:solidFill>
              <a:srgbClr val="E46C0A"/>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1400" b="1" dirty="0" smtClean="0">
                <a:solidFill>
                  <a:srgbClr val="77933C"/>
                </a:solidFill>
              </a:rPr>
              <a:t>M</a:t>
            </a:r>
            <a:endParaRPr lang="es-ES" sz="1400" b="1" dirty="0">
              <a:solidFill>
                <a:srgbClr val="77933C"/>
              </a:solidFill>
            </a:endParaRPr>
          </a:p>
        </p:txBody>
      </p:sp>
      <p:sp>
        <p:nvSpPr>
          <p:cNvPr id="78" name="CuadroTexto 77"/>
          <p:cNvSpPr txBox="1"/>
          <p:nvPr/>
        </p:nvSpPr>
        <p:spPr>
          <a:xfrm>
            <a:off x="3530600" y="6223000"/>
            <a:ext cx="3245440" cy="276999"/>
          </a:xfrm>
          <a:prstGeom prst="rect">
            <a:avLst/>
          </a:prstGeom>
          <a:noFill/>
        </p:spPr>
        <p:txBody>
          <a:bodyPr wrap="none" rtlCol="0">
            <a:spAutoFit/>
          </a:bodyPr>
          <a:lstStyle/>
          <a:p>
            <a:r>
              <a:rPr lang="es-ES" sz="1200" b="1" dirty="0" smtClean="0">
                <a:solidFill>
                  <a:schemeClr val="tx1">
                    <a:lumMod val="65000"/>
                    <a:lumOff val="35000"/>
                  </a:schemeClr>
                </a:solidFill>
              </a:rPr>
              <a:t>RESULTS FROAMEWORK COUNTRY/PROGRAM</a:t>
            </a:r>
            <a:endParaRPr lang="es-ES" sz="1200" b="1" dirty="0">
              <a:solidFill>
                <a:schemeClr val="tx1">
                  <a:lumMod val="65000"/>
                  <a:lumOff val="35000"/>
                </a:schemeClr>
              </a:solidFill>
            </a:endParaRPr>
          </a:p>
        </p:txBody>
      </p:sp>
      <p:sp>
        <p:nvSpPr>
          <p:cNvPr id="67" name="Rectángulo redondeado 66"/>
          <p:cNvSpPr/>
          <p:nvPr/>
        </p:nvSpPr>
        <p:spPr>
          <a:xfrm>
            <a:off x="1649028" y="812806"/>
            <a:ext cx="453869" cy="520700"/>
          </a:xfrm>
          <a:prstGeom prst="roundRect">
            <a:avLst/>
          </a:prstGeom>
          <a:ln>
            <a:solidFill>
              <a:schemeClr val="accent6">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solidFill>
                  <a:srgbClr val="008000"/>
                </a:solidFill>
              </a:rPr>
              <a:t>M</a:t>
            </a:r>
            <a:endParaRPr lang="es-ES" dirty="0">
              <a:solidFill>
                <a:srgbClr val="008000"/>
              </a:solidFill>
            </a:endParaRPr>
          </a:p>
        </p:txBody>
      </p:sp>
      <p:sp>
        <p:nvSpPr>
          <p:cNvPr id="91" name="Llamada ovalada 90"/>
          <p:cNvSpPr/>
          <p:nvPr/>
        </p:nvSpPr>
        <p:spPr>
          <a:xfrm>
            <a:off x="1571829" y="2387600"/>
            <a:ext cx="3821438" cy="981502"/>
          </a:xfrm>
          <a:prstGeom prst="wedgeEllipseCallout">
            <a:avLst>
              <a:gd name="adj1" fmla="val -42368"/>
              <a:gd name="adj2" fmla="val -16102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S" sz="1200" dirty="0" smtClean="0"/>
              <a:t>Framework </a:t>
            </a:r>
            <a:r>
              <a:rPr lang="es-ES" sz="1200" dirty="0" err="1" smtClean="0"/>
              <a:t>Results</a:t>
            </a:r>
            <a:r>
              <a:rPr lang="es-ES" sz="1200" dirty="0" smtClean="0"/>
              <a:t> </a:t>
            </a:r>
            <a:r>
              <a:rPr lang="es-ES" sz="1200" dirty="0" err="1" smtClean="0"/>
              <a:t>established</a:t>
            </a:r>
            <a:r>
              <a:rPr lang="es-ES" sz="1200" dirty="0" smtClean="0"/>
              <a:t>  in a </a:t>
            </a:r>
            <a:r>
              <a:rPr lang="es-ES" sz="1200" dirty="0" err="1" smtClean="0"/>
              <a:t>consecutive</a:t>
            </a:r>
            <a:r>
              <a:rPr lang="es-ES" sz="1200" dirty="0" smtClean="0"/>
              <a:t> </a:t>
            </a:r>
            <a:r>
              <a:rPr lang="es-ES" sz="1200" dirty="0" err="1" smtClean="0"/>
              <a:t>step</a:t>
            </a:r>
            <a:r>
              <a:rPr lang="es-ES" sz="1200" dirty="0" smtClean="0"/>
              <a:t> as </a:t>
            </a:r>
            <a:r>
              <a:rPr lang="es-ES" sz="1200" dirty="0" err="1" smtClean="0"/>
              <a:t>soon</a:t>
            </a:r>
            <a:r>
              <a:rPr lang="es-ES" sz="1200" dirty="0" smtClean="0"/>
              <a:t> as </a:t>
            </a:r>
            <a:r>
              <a:rPr lang="es-ES" sz="1200" dirty="0" err="1" smtClean="0"/>
              <a:t>the</a:t>
            </a:r>
            <a:r>
              <a:rPr lang="es-ES" sz="1200" dirty="0" smtClean="0"/>
              <a:t> CPF </a:t>
            </a:r>
            <a:r>
              <a:rPr lang="es-ES" sz="1200" dirty="0" err="1" smtClean="0"/>
              <a:t>is</a:t>
            </a:r>
            <a:r>
              <a:rPr lang="es-ES" sz="1200" dirty="0" smtClean="0"/>
              <a:t> </a:t>
            </a:r>
            <a:r>
              <a:rPr lang="es-ES" sz="1200" dirty="0" err="1" smtClean="0"/>
              <a:t>signed</a:t>
            </a:r>
            <a:r>
              <a:rPr lang="es-ES" sz="1200" dirty="0" smtClean="0"/>
              <a:t>.</a:t>
            </a:r>
            <a:endParaRPr lang="es-ES" sz="1200" dirty="0"/>
          </a:p>
        </p:txBody>
      </p:sp>
      <p:sp>
        <p:nvSpPr>
          <p:cNvPr id="21" name="Rectángulo redondeado 20"/>
          <p:cNvSpPr/>
          <p:nvPr/>
        </p:nvSpPr>
        <p:spPr>
          <a:xfrm>
            <a:off x="1885949" y="203195"/>
            <a:ext cx="6489700" cy="423343"/>
          </a:xfrm>
          <a:prstGeom prst="roundRect">
            <a:avLst/>
          </a:prstGeom>
          <a:solidFill>
            <a:schemeClr val="accent3">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ES" dirty="0" smtClean="0"/>
              <a:t>Country </a:t>
            </a:r>
            <a:r>
              <a:rPr lang="es-ES" dirty="0" err="1" smtClean="0"/>
              <a:t>Partnership</a:t>
            </a:r>
            <a:r>
              <a:rPr lang="es-ES" dirty="0" smtClean="0"/>
              <a:t> Framework (4 </a:t>
            </a:r>
            <a:r>
              <a:rPr lang="es-ES" dirty="0" err="1" smtClean="0"/>
              <a:t>years</a:t>
            </a:r>
            <a:r>
              <a:rPr lang="es-ES" dirty="0" smtClean="0"/>
              <a:t>)</a:t>
            </a:r>
            <a:endParaRPr lang="es-ES" dirty="0"/>
          </a:p>
        </p:txBody>
      </p:sp>
      <p:sp>
        <p:nvSpPr>
          <p:cNvPr id="2" name="Flecha abajo 1"/>
          <p:cNvSpPr/>
          <p:nvPr/>
        </p:nvSpPr>
        <p:spPr>
          <a:xfrm>
            <a:off x="4936067" y="643472"/>
            <a:ext cx="457200" cy="186268"/>
          </a:xfrm>
          <a:prstGeom prst="downArrow">
            <a:avLst/>
          </a:prstGeom>
          <a:solidFill>
            <a:schemeClr val="accent3">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a:p>
        </p:txBody>
      </p:sp>
      <p:sp>
        <p:nvSpPr>
          <p:cNvPr id="26" name="Rectángulo redondeado 25"/>
          <p:cNvSpPr/>
          <p:nvPr/>
        </p:nvSpPr>
        <p:spPr>
          <a:xfrm>
            <a:off x="5625484" y="2794000"/>
            <a:ext cx="3205249" cy="256423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s-ES" b="1" dirty="0" smtClean="0">
                <a:solidFill>
                  <a:schemeClr val="bg1"/>
                </a:solidFill>
              </a:rPr>
              <a:t>Content:</a:t>
            </a:r>
          </a:p>
          <a:p>
            <a:pPr algn="ctr"/>
            <a:endParaRPr lang="es-ES" b="1" dirty="0" smtClean="0">
              <a:solidFill>
                <a:schemeClr val="bg1"/>
              </a:solidFill>
            </a:endParaRPr>
          </a:p>
          <a:p>
            <a:pPr marL="285750" indent="-285750">
              <a:buFont typeface="Arial"/>
              <a:buChar char="•"/>
            </a:pPr>
            <a:r>
              <a:rPr lang="es-ES" b="1" dirty="0" err="1" smtClean="0">
                <a:solidFill>
                  <a:schemeClr val="bg1"/>
                </a:solidFill>
              </a:rPr>
              <a:t>Results</a:t>
            </a:r>
            <a:r>
              <a:rPr lang="es-ES" b="1" dirty="0" smtClean="0">
                <a:solidFill>
                  <a:schemeClr val="bg1"/>
                </a:solidFill>
              </a:rPr>
              <a:t> Framework </a:t>
            </a:r>
          </a:p>
          <a:p>
            <a:pPr marL="285750" indent="-285750">
              <a:buFont typeface="Arial"/>
              <a:buChar char="•"/>
            </a:pPr>
            <a:r>
              <a:rPr lang="es-ES" b="1" dirty="0" err="1" smtClean="0">
                <a:solidFill>
                  <a:schemeClr val="bg1"/>
                </a:solidFill>
              </a:rPr>
              <a:t>Baseline</a:t>
            </a:r>
            <a:r>
              <a:rPr lang="es-ES" b="1" dirty="0" smtClean="0">
                <a:solidFill>
                  <a:schemeClr val="bg1"/>
                </a:solidFill>
              </a:rPr>
              <a:t> and </a:t>
            </a:r>
            <a:r>
              <a:rPr lang="es-ES" b="1" dirty="0" err="1" smtClean="0">
                <a:solidFill>
                  <a:schemeClr val="bg1"/>
                </a:solidFill>
              </a:rPr>
              <a:t>indicators</a:t>
            </a:r>
            <a:endParaRPr lang="es-ES" b="1" dirty="0" smtClean="0">
              <a:solidFill>
                <a:schemeClr val="bg1"/>
              </a:solidFill>
            </a:endParaRPr>
          </a:p>
          <a:p>
            <a:pPr marL="285750" indent="-285750">
              <a:buFont typeface="Arial"/>
              <a:buChar char="•"/>
            </a:pPr>
            <a:r>
              <a:rPr lang="es-ES" b="1" dirty="0" err="1" smtClean="0">
                <a:solidFill>
                  <a:schemeClr val="bg1"/>
                </a:solidFill>
              </a:rPr>
              <a:t>Risk</a:t>
            </a:r>
            <a:r>
              <a:rPr lang="es-ES" b="1" dirty="0" smtClean="0">
                <a:solidFill>
                  <a:schemeClr val="bg1"/>
                </a:solidFill>
              </a:rPr>
              <a:t> </a:t>
            </a:r>
            <a:r>
              <a:rPr lang="es-ES" b="1" dirty="0" err="1" smtClean="0">
                <a:solidFill>
                  <a:schemeClr val="bg1"/>
                </a:solidFill>
              </a:rPr>
              <a:t>managment</a:t>
            </a:r>
            <a:endParaRPr lang="es-ES" b="1" dirty="0" smtClean="0">
              <a:solidFill>
                <a:schemeClr val="bg1"/>
              </a:solidFill>
            </a:endParaRPr>
          </a:p>
          <a:p>
            <a:pPr marL="285750" indent="-285750">
              <a:buFont typeface="Arial"/>
              <a:buChar char="•"/>
            </a:pPr>
            <a:r>
              <a:rPr lang="es-ES" b="1" dirty="0" smtClean="0">
                <a:solidFill>
                  <a:schemeClr val="bg1"/>
                </a:solidFill>
              </a:rPr>
              <a:t>Budget (*)</a:t>
            </a:r>
            <a:endParaRPr lang="es-ES" b="1" dirty="0">
              <a:solidFill>
                <a:schemeClr val="bg1"/>
              </a:solidFill>
            </a:endParaRPr>
          </a:p>
          <a:p>
            <a:endParaRPr lang="es-ES" b="1" dirty="0">
              <a:solidFill>
                <a:schemeClr val="bg1"/>
              </a:solidFill>
            </a:endParaRPr>
          </a:p>
        </p:txBody>
      </p:sp>
    </p:spTree>
    <p:extLst>
      <p:ext uri="{BB962C8B-B14F-4D97-AF65-F5344CB8AC3E}">
        <p14:creationId xmlns:p14="http://schemas.microsoft.com/office/powerpoint/2010/main" val="18754350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99592" y="2773768"/>
            <a:ext cx="3384243" cy="1887696"/>
          </a:xfrm>
          <a:prstGeom prst="rect">
            <a:avLst/>
          </a:prstGeom>
          <a:noFill/>
        </p:spPr>
        <p:txBody>
          <a:bodyPr wrap="square" rtlCol="0">
            <a:spAutoFit/>
          </a:bodyPr>
          <a:lstStyle/>
          <a:p>
            <a:pPr>
              <a:lnSpc>
                <a:spcPts val="3500"/>
              </a:lnSpc>
            </a:pPr>
            <a:r>
              <a:rPr lang="es-ES" sz="3200" dirty="0" smtClean="0">
                <a:solidFill>
                  <a:srgbClr val="FF7C80"/>
                </a:solidFill>
              </a:rPr>
              <a:t>¿</a:t>
            </a:r>
            <a:r>
              <a:rPr lang="es-ES" sz="3200" dirty="0" err="1" smtClean="0">
                <a:solidFill>
                  <a:srgbClr val="FF7C80"/>
                </a:solidFill>
              </a:rPr>
              <a:t>Where</a:t>
            </a:r>
            <a:r>
              <a:rPr lang="es-ES" sz="3200" dirty="0" smtClean="0">
                <a:solidFill>
                  <a:srgbClr val="FF7C80"/>
                </a:solidFill>
              </a:rPr>
              <a:t> we are </a:t>
            </a:r>
            <a:r>
              <a:rPr lang="es-ES" sz="3200" dirty="0" err="1" smtClean="0">
                <a:solidFill>
                  <a:srgbClr val="FF7C80"/>
                </a:solidFill>
              </a:rPr>
              <a:t>with</a:t>
            </a:r>
            <a:r>
              <a:rPr lang="es-ES" sz="3200" dirty="0" smtClean="0">
                <a:solidFill>
                  <a:srgbClr val="FF7C80"/>
                </a:solidFill>
              </a:rPr>
              <a:t> </a:t>
            </a:r>
            <a:r>
              <a:rPr lang="es-ES" sz="3200" dirty="0" err="1" smtClean="0">
                <a:solidFill>
                  <a:srgbClr val="FF7C80"/>
                </a:solidFill>
              </a:rPr>
              <a:t>the</a:t>
            </a:r>
            <a:r>
              <a:rPr lang="es-ES" sz="3200" dirty="0" smtClean="0">
                <a:solidFill>
                  <a:srgbClr val="FF7C80"/>
                </a:solidFill>
              </a:rPr>
              <a:t> </a:t>
            </a:r>
            <a:r>
              <a:rPr lang="es-ES" sz="3200" dirty="0" err="1" smtClean="0">
                <a:solidFill>
                  <a:srgbClr val="FF7C80"/>
                </a:solidFill>
              </a:rPr>
              <a:t>whole</a:t>
            </a:r>
            <a:r>
              <a:rPr lang="es-ES" sz="3200" dirty="0" smtClean="0">
                <a:solidFill>
                  <a:srgbClr val="FF7C80"/>
                </a:solidFill>
              </a:rPr>
              <a:t> </a:t>
            </a:r>
            <a:r>
              <a:rPr lang="es-ES" sz="3200" dirty="0" err="1" smtClean="0">
                <a:solidFill>
                  <a:srgbClr val="FF7C80"/>
                </a:solidFill>
              </a:rPr>
              <a:t>process</a:t>
            </a:r>
            <a:r>
              <a:rPr lang="es-ES" sz="3200" dirty="0" smtClean="0">
                <a:solidFill>
                  <a:srgbClr val="FF7C80"/>
                </a:solidFill>
              </a:rPr>
              <a:t> </a:t>
            </a:r>
            <a:r>
              <a:rPr lang="es-ES" sz="3200" dirty="0" err="1" smtClean="0">
                <a:solidFill>
                  <a:srgbClr val="FF7C80"/>
                </a:solidFill>
              </a:rPr>
              <a:t>for</a:t>
            </a:r>
            <a:r>
              <a:rPr lang="es-ES" sz="3200" dirty="0" smtClean="0">
                <a:solidFill>
                  <a:srgbClr val="FF7C80"/>
                </a:solidFill>
              </a:rPr>
              <a:t> Country </a:t>
            </a:r>
            <a:r>
              <a:rPr lang="es-ES" sz="3200" dirty="0" err="1" smtClean="0">
                <a:solidFill>
                  <a:srgbClr val="FF7C80"/>
                </a:solidFill>
              </a:rPr>
              <a:t>Programs</a:t>
            </a:r>
            <a:r>
              <a:rPr lang="es-ES" sz="3200" dirty="0" smtClean="0">
                <a:solidFill>
                  <a:srgbClr val="FF7C80"/>
                </a:solidFill>
              </a:rPr>
              <a:t>?</a:t>
            </a:r>
            <a:endParaRPr lang="es-ES" sz="2400" dirty="0">
              <a:solidFill>
                <a:srgbClr val="FF7C80"/>
              </a:solidFill>
            </a:endParaRPr>
          </a:p>
        </p:txBody>
      </p:sp>
      <p:cxnSp>
        <p:nvCxnSpPr>
          <p:cNvPr id="4" name="3 Conector recto"/>
          <p:cNvCxnSpPr/>
          <p:nvPr/>
        </p:nvCxnSpPr>
        <p:spPr>
          <a:xfrm flipV="1">
            <a:off x="1029923" y="431088"/>
            <a:ext cx="0" cy="358588"/>
          </a:xfrm>
          <a:prstGeom prst="line">
            <a:avLst/>
          </a:prstGeom>
          <a:ln/>
          <a:effectLst/>
        </p:spPr>
        <p:style>
          <a:lnRef idx="3">
            <a:schemeClr val="dk1"/>
          </a:lnRef>
          <a:fillRef idx="0">
            <a:schemeClr val="dk1"/>
          </a:fillRef>
          <a:effectRef idx="2">
            <a:schemeClr val="dk1"/>
          </a:effectRef>
          <a:fontRef idx="minor">
            <a:schemeClr val="tx1"/>
          </a:fontRef>
        </p:style>
      </p:cxnSp>
      <p:sp>
        <p:nvSpPr>
          <p:cNvPr id="25" name="24 CuadroTexto"/>
          <p:cNvSpPr txBox="1"/>
          <p:nvPr/>
        </p:nvSpPr>
        <p:spPr>
          <a:xfrm>
            <a:off x="2051721" y="2150145"/>
            <a:ext cx="4979334" cy="461666"/>
          </a:xfrm>
          <a:prstGeom prst="rect">
            <a:avLst/>
          </a:prstGeom>
          <a:noFill/>
          <a:ln>
            <a:noFill/>
          </a:ln>
        </p:spPr>
        <p:txBody>
          <a:bodyPr wrap="square" rtlCol="0">
            <a:spAutoFit/>
          </a:bodyPr>
          <a:lstStyle/>
          <a:p>
            <a:endParaRPr lang="es-ES" sz="2400" b="1" dirty="0">
              <a:solidFill>
                <a:prstClr val="black"/>
              </a:solidFill>
            </a:endParaRPr>
          </a:p>
        </p:txBody>
      </p:sp>
      <p:sp>
        <p:nvSpPr>
          <p:cNvPr id="2" name="CuadroTexto 1"/>
          <p:cNvSpPr txBox="1"/>
          <p:nvPr/>
        </p:nvSpPr>
        <p:spPr>
          <a:xfrm>
            <a:off x="4860032" y="1844824"/>
            <a:ext cx="2763136" cy="369331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 b="1" dirty="0">
                <a:solidFill>
                  <a:prstClr val="black"/>
                </a:solidFill>
              </a:rPr>
              <a:t>6 </a:t>
            </a:r>
            <a:r>
              <a:rPr lang="es-ES" b="1" dirty="0" err="1">
                <a:solidFill>
                  <a:prstClr val="black"/>
                </a:solidFill>
              </a:rPr>
              <a:t>pilots</a:t>
            </a:r>
            <a:r>
              <a:rPr lang="es-ES" b="1" dirty="0">
                <a:solidFill>
                  <a:prstClr val="black"/>
                </a:solidFill>
              </a:rPr>
              <a:t> in </a:t>
            </a:r>
            <a:r>
              <a:rPr lang="es-ES" b="1" dirty="0" err="1">
                <a:solidFill>
                  <a:prstClr val="black"/>
                </a:solidFill>
              </a:rPr>
              <a:t>Technical</a:t>
            </a:r>
            <a:r>
              <a:rPr lang="es-ES" b="1" dirty="0">
                <a:solidFill>
                  <a:prstClr val="black"/>
                </a:solidFill>
              </a:rPr>
              <a:t> </a:t>
            </a:r>
            <a:r>
              <a:rPr lang="es-ES" b="1" dirty="0" err="1">
                <a:solidFill>
                  <a:prstClr val="black"/>
                </a:solidFill>
              </a:rPr>
              <a:t>Offices</a:t>
            </a:r>
            <a:r>
              <a:rPr lang="es-ES" b="1" dirty="0">
                <a:solidFill>
                  <a:prstClr val="black"/>
                </a:solidFill>
              </a:rPr>
              <a:t>:</a:t>
            </a:r>
          </a:p>
          <a:p>
            <a:r>
              <a:rPr lang="es-ES" b="1" dirty="0">
                <a:solidFill>
                  <a:prstClr val="black"/>
                </a:solidFill>
              </a:rPr>
              <a:t>Colombia, Ecuador, Guatemala, Honduras, Senegal, Mozambique, </a:t>
            </a:r>
          </a:p>
          <a:p>
            <a:endParaRPr lang="es-ES" b="1" dirty="0">
              <a:solidFill>
                <a:prstClr val="black"/>
              </a:solidFill>
            </a:endParaRPr>
          </a:p>
          <a:p>
            <a:r>
              <a:rPr lang="es-ES" b="1" dirty="0" err="1">
                <a:solidFill>
                  <a:prstClr val="black"/>
                </a:solidFill>
              </a:rPr>
              <a:t>Follow</a:t>
            </a:r>
            <a:r>
              <a:rPr lang="es-ES" b="1" dirty="0">
                <a:solidFill>
                  <a:prstClr val="black"/>
                </a:solidFill>
              </a:rPr>
              <a:t> up: Guatemala, Honduras, Senegal</a:t>
            </a:r>
          </a:p>
          <a:p>
            <a:endParaRPr lang="es-ES" b="1" dirty="0">
              <a:solidFill>
                <a:prstClr val="black"/>
              </a:solidFill>
            </a:endParaRPr>
          </a:p>
          <a:p>
            <a:r>
              <a:rPr lang="es-ES" b="1" dirty="0">
                <a:solidFill>
                  <a:prstClr val="black"/>
                </a:solidFill>
              </a:rPr>
              <a:t>In </a:t>
            </a:r>
            <a:r>
              <a:rPr lang="es-ES" b="1" dirty="0" err="1">
                <a:solidFill>
                  <a:prstClr val="black"/>
                </a:solidFill>
              </a:rPr>
              <a:t>process</a:t>
            </a:r>
            <a:r>
              <a:rPr lang="es-ES" b="1" dirty="0">
                <a:solidFill>
                  <a:prstClr val="black"/>
                </a:solidFill>
              </a:rPr>
              <a:t>: </a:t>
            </a:r>
            <a:r>
              <a:rPr lang="es-ES" b="1" u="sng" dirty="0">
                <a:solidFill>
                  <a:prstClr val="black"/>
                </a:solidFill>
              </a:rPr>
              <a:t>Bolivia (</a:t>
            </a:r>
            <a:r>
              <a:rPr lang="es-ES" b="1" u="sng" dirty="0" err="1">
                <a:solidFill>
                  <a:prstClr val="black"/>
                </a:solidFill>
              </a:rPr>
              <a:t>together</a:t>
            </a:r>
            <a:r>
              <a:rPr lang="es-ES" b="1" u="sng" dirty="0">
                <a:solidFill>
                  <a:prstClr val="black"/>
                </a:solidFill>
              </a:rPr>
              <a:t> </a:t>
            </a:r>
            <a:r>
              <a:rPr lang="es-ES" b="1" u="sng" dirty="0" err="1">
                <a:solidFill>
                  <a:prstClr val="black"/>
                </a:solidFill>
              </a:rPr>
              <a:t>with</a:t>
            </a:r>
            <a:r>
              <a:rPr lang="es-ES" b="1" u="sng" dirty="0">
                <a:solidFill>
                  <a:prstClr val="black"/>
                </a:solidFill>
              </a:rPr>
              <a:t> JP)</a:t>
            </a:r>
            <a:r>
              <a:rPr lang="es-ES" b="1" dirty="0">
                <a:solidFill>
                  <a:prstClr val="black"/>
                </a:solidFill>
              </a:rPr>
              <a:t>, El Salvador, Haití</a:t>
            </a:r>
          </a:p>
          <a:p>
            <a:endParaRPr lang="es-ES" sz="1800" kern="1200" dirty="0">
              <a:solidFill>
                <a:schemeClr val="tx1"/>
              </a:solidFill>
              <a:latin typeface="+mn-lt"/>
              <a:ea typeface="+mn-ea"/>
              <a:cs typeface="+mn-cs"/>
            </a:endParaRPr>
          </a:p>
        </p:txBody>
      </p:sp>
    </p:spTree>
    <p:extLst>
      <p:ext uri="{BB962C8B-B14F-4D97-AF65-F5344CB8AC3E}">
        <p14:creationId xmlns:p14="http://schemas.microsoft.com/office/powerpoint/2010/main" val="9862540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1236" y="0"/>
            <a:ext cx="8229600" cy="1143000"/>
          </a:xfrm>
        </p:spPr>
        <p:txBody>
          <a:bodyPr>
            <a:noAutofit/>
          </a:bodyPr>
          <a:lstStyle/>
          <a:p>
            <a:r>
              <a:rPr lang="en-GB" sz="3200" b="1" dirty="0" smtClean="0">
                <a:ln w="6600">
                  <a:solidFill>
                    <a:schemeClr val="accent2"/>
                  </a:solidFill>
                  <a:prstDash val="solid"/>
                </a:ln>
                <a:solidFill>
                  <a:srgbClr val="FFFFFF"/>
                </a:solidFill>
                <a:effectLst>
                  <a:outerShdw dist="38100" dir="2700000" algn="tl" rotWithShape="0">
                    <a:schemeClr val="accent2"/>
                  </a:outerShdw>
                </a:effectLst>
              </a:rPr>
              <a:t>The study for standard results and indicators</a:t>
            </a:r>
            <a:endParaRPr lang="en-GB" sz="3200"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457200" y="908720"/>
            <a:ext cx="8229600" cy="5217443"/>
          </a:xfrm>
        </p:spPr>
        <p:txBody>
          <a:bodyPr>
            <a:normAutofit fontScale="77500" lnSpcReduction="20000"/>
          </a:bodyPr>
          <a:lstStyle/>
          <a:p>
            <a:r>
              <a:rPr lang="en-GB" dirty="0"/>
              <a:t>Develops the 3 levels with the definition of </a:t>
            </a:r>
            <a:r>
              <a:rPr lang="en-GB" dirty="0" smtClean="0"/>
              <a:t>a common </a:t>
            </a:r>
            <a:r>
              <a:rPr lang="en-GB" dirty="0"/>
              <a:t>results and </a:t>
            </a:r>
            <a:r>
              <a:rPr lang="en-GB" dirty="0" smtClean="0"/>
              <a:t>indicators framework</a:t>
            </a:r>
          </a:p>
          <a:p>
            <a:pPr lvl="1"/>
            <a:r>
              <a:rPr lang="en-GB" dirty="0" smtClean="0"/>
              <a:t>Based on the 2030 Agenda SDG/CPF/CP/vision</a:t>
            </a:r>
          </a:p>
          <a:p>
            <a:pPr lvl="1"/>
            <a:r>
              <a:rPr lang="en-GB" dirty="0" smtClean="0"/>
              <a:t>Results for each level</a:t>
            </a:r>
          </a:p>
          <a:p>
            <a:pPr lvl="1"/>
            <a:r>
              <a:rPr lang="en-GB" dirty="0" smtClean="0"/>
              <a:t>Indicators for each (detailed form for the main ones)</a:t>
            </a:r>
          </a:p>
          <a:p>
            <a:r>
              <a:rPr lang="en-GB" dirty="0" smtClean="0"/>
              <a:t>9 month consulting exercise</a:t>
            </a:r>
          </a:p>
          <a:p>
            <a:r>
              <a:rPr lang="en-GB" dirty="0" smtClean="0"/>
              <a:t>Triangular work</a:t>
            </a:r>
          </a:p>
          <a:p>
            <a:pPr lvl="1"/>
            <a:r>
              <a:rPr lang="en-GB" dirty="0" err="1" smtClean="0"/>
              <a:t>MoFAC</a:t>
            </a:r>
            <a:r>
              <a:rPr lang="en-GB" dirty="0" smtClean="0"/>
              <a:t>/AECID field and headquarters</a:t>
            </a:r>
          </a:p>
          <a:p>
            <a:pPr lvl="1"/>
            <a:r>
              <a:rPr lang="en-GB" dirty="0" smtClean="0"/>
              <a:t>Experts networks consulted</a:t>
            </a:r>
          </a:p>
          <a:p>
            <a:r>
              <a:rPr lang="en-GB" u="sng" dirty="0" smtClean="0"/>
              <a:t>Different objectives:</a:t>
            </a:r>
          </a:p>
          <a:p>
            <a:pPr lvl="1"/>
            <a:r>
              <a:rPr lang="en-GB" dirty="0" smtClean="0"/>
              <a:t>Planning tool</a:t>
            </a:r>
          </a:p>
          <a:p>
            <a:pPr lvl="1"/>
            <a:r>
              <a:rPr lang="en-GB" dirty="0" smtClean="0"/>
              <a:t>Homogeneity</a:t>
            </a:r>
            <a:endParaRPr lang="en-GB" dirty="0" smtClean="0"/>
          </a:p>
          <a:p>
            <a:pPr lvl="1"/>
            <a:r>
              <a:rPr lang="en-GB" dirty="0" smtClean="0"/>
              <a:t>Measuring results</a:t>
            </a:r>
          </a:p>
          <a:p>
            <a:pPr lvl="1"/>
            <a:r>
              <a:rPr lang="en-GB" dirty="0" smtClean="0"/>
              <a:t>Decision making</a:t>
            </a:r>
          </a:p>
          <a:p>
            <a:pPr lvl="1"/>
            <a:r>
              <a:rPr lang="en-GB" dirty="0" smtClean="0"/>
              <a:t>Transparency and communication</a:t>
            </a:r>
          </a:p>
          <a:p>
            <a:pPr lvl="1"/>
            <a:endParaRPr lang="en-GB" dirty="0"/>
          </a:p>
        </p:txBody>
      </p:sp>
    </p:spTree>
    <p:extLst>
      <p:ext uri="{BB962C8B-B14F-4D97-AF65-F5344CB8AC3E}">
        <p14:creationId xmlns:p14="http://schemas.microsoft.com/office/powerpoint/2010/main" val="25604565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980728"/>
            <a:ext cx="8229600" cy="5145435"/>
          </a:xfrm>
        </p:spPr>
        <p:txBody>
          <a:bodyPr/>
          <a:lstStyle/>
          <a:p>
            <a:r>
              <a:rPr lang="es-ES" dirty="0"/>
              <a:t>The </a:t>
            </a:r>
            <a:r>
              <a:rPr lang="es-ES" dirty="0" err="1"/>
              <a:t>study</a:t>
            </a:r>
            <a:r>
              <a:rPr lang="es-ES" dirty="0"/>
              <a:t> </a:t>
            </a:r>
            <a:r>
              <a:rPr lang="es-ES" dirty="0" err="1"/>
              <a:t>is</a:t>
            </a:r>
            <a:r>
              <a:rPr lang="es-ES" dirty="0"/>
              <a:t> </a:t>
            </a:r>
            <a:r>
              <a:rPr lang="es-ES" dirty="0" err="1"/>
              <a:t>allowing</a:t>
            </a:r>
            <a:r>
              <a:rPr lang="es-ES" dirty="0"/>
              <a:t> to </a:t>
            </a:r>
            <a:r>
              <a:rPr lang="es-ES" dirty="0" err="1"/>
              <a:t>provide</a:t>
            </a:r>
            <a:r>
              <a:rPr lang="es-ES" dirty="0"/>
              <a:t> </a:t>
            </a:r>
            <a:r>
              <a:rPr lang="es-ES" dirty="0" err="1"/>
              <a:t>robustness</a:t>
            </a:r>
            <a:r>
              <a:rPr lang="es-ES" dirty="0"/>
              <a:t> to </a:t>
            </a:r>
            <a:r>
              <a:rPr lang="es-ES" dirty="0" err="1"/>
              <a:t>our</a:t>
            </a:r>
            <a:r>
              <a:rPr lang="es-ES" dirty="0"/>
              <a:t> </a:t>
            </a:r>
            <a:r>
              <a:rPr lang="es-ES" dirty="0" err="1"/>
              <a:t>actions</a:t>
            </a:r>
            <a:r>
              <a:rPr lang="es-ES" dirty="0"/>
              <a:t> </a:t>
            </a:r>
            <a:r>
              <a:rPr lang="es-ES" dirty="0" err="1"/>
              <a:t>which</a:t>
            </a:r>
            <a:r>
              <a:rPr lang="es-ES" dirty="0"/>
              <a:t> </a:t>
            </a:r>
            <a:r>
              <a:rPr lang="es-ES" dirty="0" err="1"/>
              <a:t>have</a:t>
            </a:r>
            <a:r>
              <a:rPr lang="es-ES" dirty="0"/>
              <a:t> </a:t>
            </a:r>
            <a:r>
              <a:rPr lang="es-ES" dirty="0" err="1"/>
              <a:t>been</a:t>
            </a:r>
            <a:r>
              <a:rPr lang="es-ES" dirty="0"/>
              <a:t> so </a:t>
            </a:r>
            <a:r>
              <a:rPr lang="es-ES" dirty="0" err="1"/>
              <a:t>far</a:t>
            </a:r>
            <a:r>
              <a:rPr lang="es-ES" dirty="0"/>
              <a:t> </a:t>
            </a:r>
            <a:r>
              <a:rPr lang="es-ES" dirty="0" err="1"/>
              <a:t>based</a:t>
            </a:r>
            <a:r>
              <a:rPr lang="es-ES" dirty="0"/>
              <a:t> </a:t>
            </a:r>
            <a:r>
              <a:rPr lang="es-ES" dirty="0" err="1"/>
              <a:t>on</a:t>
            </a:r>
            <a:r>
              <a:rPr lang="es-ES" dirty="0"/>
              <a:t> </a:t>
            </a:r>
            <a:r>
              <a:rPr lang="es-ES" dirty="0" err="1"/>
              <a:t>budget</a:t>
            </a:r>
            <a:r>
              <a:rPr lang="es-ES" dirty="0"/>
              <a:t> and </a:t>
            </a:r>
            <a:r>
              <a:rPr lang="es-ES" dirty="0" err="1"/>
              <a:t>not</a:t>
            </a:r>
            <a:r>
              <a:rPr lang="es-ES" dirty="0"/>
              <a:t> in </a:t>
            </a:r>
            <a:r>
              <a:rPr lang="es-ES" dirty="0" err="1"/>
              <a:t>development</a:t>
            </a:r>
            <a:r>
              <a:rPr lang="es-ES" dirty="0"/>
              <a:t> </a:t>
            </a:r>
            <a:r>
              <a:rPr lang="es-ES" dirty="0" err="1"/>
              <a:t>results</a:t>
            </a:r>
            <a:r>
              <a:rPr lang="es-ES" dirty="0"/>
              <a:t> (</a:t>
            </a:r>
            <a:r>
              <a:rPr lang="es-ES" dirty="0" err="1"/>
              <a:t>let</a:t>
            </a:r>
            <a:r>
              <a:rPr lang="es-ES" dirty="0"/>
              <a:t> </a:t>
            </a:r>
            <a:r>
              <a:rPr lang="es-ES" dirty="0" err="1"/>
              <a:t>alone</a:t>
            </a:r>
            <a:r>
              <a:rPr lang="es-ES" dirty="0"/>
              <a:t> in </a:t>
            </a:r>
            <a:r>
              <a:rPr lang="es-ES" dirty="0" err="1"/>
              <a:t>an</a:t>
            </a:r>
            <a:r>
              <a:rPr lang="es-ES" dirty="0"/>
              <a:t> standard </a:t>
            </a:r>
            <a:r>
              <a:rPr lang="es-ES" dirty="0" err="1"/>
              <a:t>or</a:t>
            </a:r>
            <a:r>
              <a:rPr lang="es-ES" dirty="0"/>
              <a:t> </a:t>
            </a:r>
            <a:r>
              <a:rPr lang="es-ES" dirty="0" err="1"/>
              <a:t>aggregated</a:t>
            </a:r>
            <a:r>
              <a:rPr lang="es-ES" dirty="0"/>
              <a:t> manner)</a:t>
            </a:r>
          </a:p>
          <a:p>
            <a:r>
              <a:rPr lang="es-ES" dirty="0"/>
              <a:t>The </a:t>
            </a:r>
            <a:r>
              <a:rPr lang="es-ES" sz="4000" dirty="0" err="1"/>
              <a:t>exercise</a:t>
            </a:r>
            <a:r>
              <a:rPr lang="es-ES" dirty="0"/>
              <a:t> and </a:t>
            </a:r>
            <a:r>
              <a:rPr lang="es-ES" dirty="0" err="1"/>
              <a:t>the</a:t>
            </a:r>
            <a:r>
              <a:rPr lang="es-ES" dirty="0"/>
              <a:t> </a:t>
            </a:r>
            <a:r>
              <a:rPr lang="es-ES" dirty="0" err="1"/>
              <a:t>tools</a:t>
            </a:r>
            <a:r>
              <a:rPr lang="es-ES" dirty="0"/>
              <a:t> are </a:t>
            </a:r>
            <a:r>
              <a:rPr lang="es-ES" dirty="0" err="1" smtClean="0"/>
              <a:t>started</a:t>
            </a:r>
            <a:r>
              <a:rPr lang="es-ES" dirty="0" smtClean="0"/>
              <a:t> to be </a:t>
            </a:r>
            <a:r>
              <a:rPr lang="es-ES" dirty="0" err="1" smtClean="0"/>
              <a:t>used</a:t>
            </a:r>
            <a:r>
              <a:rPr lang="es-ES" dirty="0" smtClean="0"/>
              <a:t> and </a:t>
            </a:r>
            <a:r>
              <a:rPr lang="es-ES" dirty="0" err="1" smtClean="0"/>
              <a:t>valued</a:t>
            </a:r>
            <a:r>
              <a:rPr lang="es-ES" dirty="0" smtClean="0"/>
              <a:t> </a:t>
            </a:r>
            <a:r>
              <a:rPr lang="es-ES" dirty="0" err="1"/>
              <a:t>by</a:t>
            </a:r>
            <a:r>
              <a:rPr lang="es-ES" dirty="0"/>
              <a:t> </a:t>
            </a:r>
            <a:r>
              <a:rPr lang="es-ES" dirty="0" err="1"/>
              <a:t>Technical</a:t>
            </a:r>
            <a:r>
              <a:rPr lang="es-ES" dirty="0"/>
              <a:t> </a:t>
            </a:r>
            <a:r>
              <a:rPr lang="es-ES" dirty="0" err="1" smtClean="0"/>
              <a:t>offices</a:t>
            </a:r>
            <a:endParaRPr lang="es-ES" dirty="0" smtClean="0"/>
          </a:p>
          <a:p>
            <a:r>
              <a:rPr lang="es-ES" dirty="0" err="1" smtClean="0"/>
              <a:t>Shared</a:t>
            </a:r>
            <a:r>
              <a:rPr lang="es-ES" dirty="0" smtClean="0"/>
              <a:t> </a:t>
            </a:r>
            <a:r>
              <a:rPr lang="es-ES" dirty="0" err="1" smtClean="0"/>
              <a:t>with</a:t>
            </a:r>
            <a:r>
              <a:rPr lang="es-ES" dirty="0" smtClean="0"/>
              <a:t> </a:t>
            </a:r>
            <a:r>
              <a:rPr lang="es-ES" dirty="0" err="1" smtClean="0"/>
              <a:t>other</a:t>
            </a:r>
            <a:r>
              <a:rPr lang="es-ES" dirty="0" smtClean="0"/>
              <a:t> </a:t>
            </a:r>
            <a:r>
              <a:rPr lang="es-ES" dirty="0" err="1" smtClean="0"/>
              <a:t>cooperations</a:t>
            </a:r>
            <a:r>
              <a:rPr lang="es-ES" dirty="0" smtClean="0"/>
              <a:t> </a:t>
            </a:r>
            <a:r>
              <a:rPr lang="es-ES" dirty="0" err="1" smtClean="0"/>
              <a:t>for</a:t>
            </a:r>
            <a:r>
              <a:rPr lang="es-ES" dirty="0" smtClean="0"/>
              <a:t> JP</a:t>
            </a:r>
            <a:endParaRPr lang="es-ES" dirty="0"/>
          </a:p>
          <a:p>
            <a:r>
              <a:rPr lang="es-ES" dirty="0" err="1"/>
              <a:t>Diffusion</a:t>
            </a:r>
            <a:r>
              <a:rPr lang="es-ES" dirty="0"/>
              <a:t> of </a:t>
            </a:r>
            <a:r>
              <a:rPr lang="es-ES" dirty="0" err="1"/>
              <a:t>exercise</a:t>
            </a:r>
            <a:r>
              <a:rPr lang="es-ES" dirty="0"/>
              <a:t> </a:t>
            </a:r>
          </a:p>
          <a:p>
            <a:endParaRPr lang="en-GB" dirty="0"/>
          </a:p>
        </p:txBody>
      </p:sp>
      <p:sp>
        <p:nvSpPr>
          <p:cNvPr id="4" name="Título 1"/>
          <p:cNvSpPr>
            <a:spLocks noGrp="1"/>
          </p:cNvSpPr>
          <p:nvPr>
            <p:ph type="title"/>
          </p:nvPr>
        </p:nvSpPr>
        <p:spPr>
          <a:xfrm>
            <a:off x="899592" y="44624"/>
            <a:ext cx="8229600" cy="1143000"/>
          </a:xfrm>
        </p:spPr>
        <p:txBody>
          <a:bodyPr>
            <a:noAutofit/>
          </a:bodyPr>
          <a:lstStyle/>
          <a:p>
            <a:r>
              <a:rPr lang="en-GB" sz="3200" b="1" dirty="0" smtClean="0">
                <a:ln w="6600">
                  <a:solidFill>
                    <a:schemeClr val="accent2"/>
                  </a:solidFill>
                  <a:prstDash val="solid"/>
                </a:ln>
                <a:solidFill>
                  <a:srgbClr val="FFFFFF"/>
                </a:solidFill>
                <a:effectLst>
                  <a:outerShdw dist="38100" dir="2700000" algn="tl" rotWithShape="0">
                    <a:schemeClr val="accent2"/>
                  </a:outerShdw>
                </a:effectLst>
              </a:rPr>
              <a:t>The study for standard results and indicators</a:t>
            </a:r>
            <a:endParaRPr lang="en-GB" sz="3200" b="1"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6970071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50912" y="44624"/>
            <a:ext cx="8229600" cy="1143000"/>
          </a:xfrm>
        </p:spPr>
        <p:txBody>
          <a:bodyPr>
            <a:normAutofit/>
          </a:bodyPr>
          <a:lstStyle/>
          <a:p>
            <a:r>
              <a:rPr lang="en-US" sz="3600" b="1" dirty="0" smtClean="0">
                <a:ln w="6600">
                  <a:solidFill>
                    <a:schemeClr val="accent2"/>
                  </a:solidFill>
                  <a:prstDash val="solid"/>
                </a:ln>
                <a:solidFill>
                  <a:srgbClr val="FFFFFF"/>
                </a:solidFill>
                <a:effectLst>
                  <a:outerShdw dist="38100" dir="2700000" algn="tl" rotWithShape="0">
                    <a:schemeClr val="accent2"/>
                  </a:outerShdw>
                </a:effectLst>
              </a:rPr>
              <a:t>Study for standard results and indicators</a:t>
            </a:r>
            <a:endParaRPr lang="es-ES" sz="3600" b="1" dirty="0">
              <a:ln w="6600">
                <a:solidFill>
                  <a:schemeClr val="accent2"/>
                </a:solidFill>
                <a:prstDash val="solid"/>
              </a:ln>
              <a:solidFill>
                <a:srgbClr val="FFFFFF"/>
              </a:solidFill>
              <a:effectLst>
                <a:outerShdw dist="38100" dir="2700000" algn="tl" rotWithShape="0">
                  <a:schemeClr val="accent2"/>
                </a:outerShdw>
              </a:effectLst>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710053208"/>
              </p:ext>
            </p:extLst>
          </p:nvPr>
        </p:nvGraphicFramePr>
        <p:xfrm>
          <a:off x="827584" y="1484789"/>
          <a:ext cx="6488886" cy="4137663"/>
        </p:xfrm>
        <a:graphic>
          <a:graphicData uri="http://schemas.openxmlformats.org/drawingml/2006/table">
            <a:tbl>
              <a:tblPr firstRow="1" firstCol="1" bandRow="1">
                <a:tableStyleId>{5DA37D80-6434-44D0-A028-1B22A696006F}</a:tableStyleId>
              </a:tblPr>
              <a:tblGrid>
                <a:gridCol w="6488886"/>
              </a:tblGrid>
              <a:tr h="281943">
                <a:tc>
                  <a:txBody>
                    <a:bodyPr/>
                    <a:lstStyle/>
                    <a:p>
                      <a:pPr marL="228600" algn="just">
                        <a:lnSpc>
                          <a:spcPct val="115000"/>
                        </a:lnSpc>
                        <a:spcAft>
                          <a:spcPts val="1000"/>
                        </a:spcAft>
                      </a:pPr>
                      <a:r>
                        <a:rPr lang="en-US" sz="1600" dirty="0" smtClean="0">
                          <a:effectLst/>
                        </a:rPr>
                        <a:t>Domain</a:t>
                      </a:r>
                      <a:endParaRPr lang="es-ES" sz="1200" dirty="0">
                        <a:effectLst/>
                        <a:latin typeface="Times New Roman"/>
                      </a:endParaRPr>
                    </a:p>
                  </a:txBody>
                  <a:tcPr marL="68580" marR="68580" marT="0" marB="0"/>
                </a:tc>
              </a:tr>
              <a:tr h="283331">
                <a:tc>
                  <a:txBody>
                    <a:bodyPr/>
                    <a:lstStyle/>
                    <a:p>
                      <a:pPr marL="342900" lvl="0" indent="-342900" algn="just">
                        <a:lnSpc>
                          <a:spcPct val="115000"/>
                        </a:lnSpc>
                        <a:spcAft>
                          <a:spcPts val="300"/>
                        </a:spcAft>
                        <a:buFont typeface="Symbol"/>
                        <a:buChar char=""/>
                      </a:pPr>
                      <a:r>
                        <a:rPr lang="es-ES" sz="2000" b="0" dirty="0" smtClean="0">
                          <a:effectLst/>
                        </a:rPr>
                        <a:t>Institutional  </a:t>
                      </a:r>
                      <a:r>
                        <a:rPr lang="es-ES" sz="2000" b="0" dirty="0" err="1" smtClean="0">
                          <a:effectLst/>
                        </a:rPr>
                        <a:t>building</a:t>
                      </a:r>
                      <a:r>
                        <a:rPr lang="es-ES" sz="2000" b="0" dirty="0" smtClean="0">
                          <a:effectLst/>
                        </a:rPr>
                        <a:t> (</a:t>
                      </a:r>
                      <a:r>
                        <a:rPr lang="es-ES" sz="2000" b="0" dirty="0" err="1" smtClean="0">
                          <a:effectLst/>
                        </a:rPr>
                        <a:t>mainstreamed</a:t>
                      </a:r>
                      <a:r>
                        <a:rPr lang="es-ES" sz="2000" b="0" dirty="0" smtClean="0">
                          <a:effectLst/>
                        </a:rPr>
                        <a:t>)</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smtClean="0">
                          <a:effectLst/>
                        </a:rPr>
                        <a:t>Decent</a:t>
                      </a:r>
                      <a:r>
                        <a:rPr lang="es-ES" sz="2000" b="0" baseline="0" dirty="0" smtClean="0">
                          <a:effectLst/>
                        </a:rPr>
                        <a:t> </a:t>
                      </a:r>
                      <a:r>
                        <a:rPr lang="es-ES" sz="2000" b="0" baseline="0" dirty="0" err="1" smtClean="0">
                          <a:effectLst/>
                        </a:rPr>
                        <a:t>work</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Education</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Food</a:t>
                      </a:r>
                      <a:r>
                        <a:rPr lang="es-ES" sz="2000" b="0" baseline="0" dirty="0" smtClean="0">
                          <a:effectLst/>
                        </a:rPr>
                        <a:t> Security and </a:t>
                      </a:r>
                      <a:r>
                        <a:rPr lang="es-ES" sz="2000" b="0" baseline="0" dirty="0" err="1" smtClean="0">
                          <a:effectLst/>
                        </a:rPr>
                        <a:t>nutrition</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smtClean="0">
                          <a:effectLst/>
                        </a:rPr>
                        <a:t>Rural </a:t>
                      </a:r>
                      <a:r>
                        <a:rPr lang="es-ES" sz="2000" b="0" dirty="0" err="1" smtClean="0">
                          <a:effectLst/>
                        </a:rPr>
                        <a:t>economic</a:t>
                      </a:r>
                      <a:r>
                        <a:rPr lang="es-ES" sz="2000" b="0" dirty="0" smtClean="0">
                          <a:effectLst/>
                        </a:rPr>
                        <a:t> </a:t>
                      </a:r>
                      <a:r>
                        <a:rPr lang="es-ES" sz="2000" b="0" dirty="0" err="1" smtClean="0">
                          <a:effectLst/>
                        </a:rPr>
                        <a:t>Sustainable</a:t>
                      </a:r>
                      <a:r>
                        <a:rPr lang="es-ES" sz="2000" b="0" baseline="0" dirty="0" smtClean="0">
                          <a:effectLst/>
                        </a:rPr>
                        <a:t> </a:t>
                      </a:r>
                      <a:r>
                        <a:rPr lang="es-ES" sz="2000" b="0" baseline="0" dirty="0" err="1" smtClean="0">
                          <a:effectLst/>
                        </a:rPr>
                        <a:t>Development</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Gender</a:t>
                      </a:r>
                      <a:r>
                        <a:rPr lang="es-ES" sz="2000" b="0" dirty="0" smtClean="0">
                          <a:effectLst/>
                        </a:rPr>
                        <a:t> in </a:t>
                      </a:r>
                      <a:r>
                        <a:rPr lang="es-ES" sz="2000" b="0" dirty="0" err="1" smtClean="0">
                          <a:effectLst/>
                        </a:rPr>
                        <a:t>Development</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Health</a:t>
                      </a:r>
                      <a:r>
                        <a:rPr lang="es-ES" sz="2000" b="0" dirty="0" smtClean="0">
                          <a:effectLst/>
                        </a:rPr>
                        <a:t> </a:t>
                      </a:r>
                      <a:r>
                        <a:rPr lang="es-ES" sz="2000" b="0" dirty="0" err="1" smtClean="0">
                          <a:effectLst/>
                        </a:rPr>
                        <a:t>services</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Water</a:t>
                      </a:r>
                      <a:r>
                        <a:rPr lang="es-ES" sz="2000" b="0" dirty="0" smtClean="0">
                          <a:effectLst/>
                        </a:rPr>
                        <a:t> and </a:t>
                      </a:r>
                      <a:r>
                        <a:rPr lang="es-ES" sz="2000" b="0" dirty="0" err="1" smtClean="0">
                          <a:effectLst/>
                        </a:rPr>
                        <a:t>sanitation</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Environment</a:t>
                      </a:r>
                      <a:r>
                        <a:rPr lang="es-ES" sz="2000" b="0" baseline="0" dirty="0" smtClean="0">
                          <a:effectLst/>
                        </a:rPr>
                        <a:t> and </a:t>
                      </a:r>
                      <a:r>
                        <a:rPr lang="es-ES" sz="2000" b="0" baseline="0" dirty="0" err="1" smtClean="0">
                          <a:effectLst/>
                        </a:rPr>
                        <a:t>Climate</a:t>
                      </a:r>
                      <a:r>
                        <a:rPr lang="es-ES" sz="2000" b="0" baseline="0" dirty="0" smtClean="0">
                          <a:effectLst/>
                        </a:rPr>
                        <a:t> </a:t>
                      </a:r>
                      <a:r>
                        <a:rPr lang="es-ES" sz="2000" b="0" baseline="0" dirty="0" err="1" smtClean="0">
                          <a:effectLst/>
                        </a:rPr>
                        <a:t>Change</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smtClean="0">
                          <a:effectLst/>
                        </a:rPr>
                        <a:t>Access to </a:t>
                      </a:r>
                      <a:r>
                        <a:rPr lang="es-ES" sz="2000" b="0" dirty="0" err="1" smtClean="0">
                          <a:effectLst/>
                        </a:rPr>
                        <a:t>Justice</a:t>
                      </a:r>
                      <a:endParaRPr lang="es-ES" sz="2000" b="0" dirty="0">
                        <a:effectLst/>
                        <a:latin typeface="Calibri"/>
                        <a:ea typeface="Calibri"/>
                        <a:cs typeface="Times New Roman"/>
                      </a:endParaRPr>
                    </a:p>
                  </a:txBody>
                  <a:tcPr marL="68580" marR="68580" marT="0" marB="0">
                    <a:solidFill>
                      <a:schemeClr val="bg1"/>
                    </a:solidFill>
                  </a:tcPr>
                </a:tc>
              </a:tr>
              <a:tr h="283331">
                <a:tc>
                  <a:txBody>
                    <a:bodyPr/>
                    <a:lstStyle/>
                    <a:p>
                      <a:pPr marL="342900" lvl="0" indent="-342900" algn="just">
                        <a:lnSpc>
                          <a:spcPct val="115000"/>
                        </a:lnSpc>
                        <a:spcAft>
                          <a:spcPts val="300"/>
                        </a:spcAft>
                        <a:buFont typeface="Symbol"/>
                        <a:buChar char=""/>
                      </a:pPr>
                      <a:r>
                        <a:rPr lang="es-ES" sz="2000" b="0" dirty="0" err="1" smtClean="0">
                          <a:effectLst/>
                        </a:rPr>
                        <a:t>Public</a:t>
                      </a:r>
                      <a:r>
                        <a:rPr lang="es-ES" sz="2000" b="0" dirty="0" smtClean="0">
                          <a:effectLst/>
                        </a:rPr>
                        <a:t> </a:t>
                      </a:r>
                      <a:r>
                        <a:rPr lang="es-ES" sz="2000" b="0" dirty="0" err="1" smtClean="0">
                          <a:effectLst/>
                        </a:rPr>
                        <a:t>Finance</a:t>
                      </a:r>
                      <a:r>
                        <a:rPr lang="es-ES" sz="2000" b="0" dirty="0" smtClean="0">
                          <a:effectLst/>
                        </a:rPr>
                        <a:t> Management</a:t>
                      </a:r>
                      <a:endParaRPr lang="es-ES" sz="2000" b="0" dirty="0">
                        <a:effectLst/>
                        <a:latin typeface="Calibri"/>
                        <a:ea typeface="Calibri"/>
                        <a:cs typeface="Times New Roman"/>
                      </a:endParaRPr>
                    </a:p>
                  </a:txBody>
                  <a:tcPr marL="68580" marR="68580" marT="0" marB="0">
                    <a:solidFill>
                      <a:schemeClr val="bg1"/>
                    </a:solidFill>
                  </a:tcPr>
                </a:tc>
              </a:tr>
            </a:tbl>
          </a:graphicData>
        </a:graphic>
      </p:graphicFrame>
    </p:spTree>
    <p:extLst>
      <p:ext uri="{BB962C8B-B14F-4D97-AF65-F5344CB8AC3E}">
        <p14:creationId xmlns:p14="http://schemas.microsoft.com/office/powerpoint/2010/main" val="33365743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99828" y="625033"/>
            <a:ext cx="8532579" cy="6051906"/>
            <a:chOff x="-125212" y="47787"/>
            <a:chExt cx="9161024" cy="6691688"/>
          </a:xfrm>
        </p:grpSpPr>
        <p:sp>
          <p:nvSpPr>
            <p:cNvPr id="4" name="Rectángulo redondeado 3"/>
            <p:cNvSpPr/>
            <p:nvPr/>
          </p:nvSpPr>
          <p:spPr>
            <a:xfrm>
              <a:off x="-125212" y="47787"/>
              <a:ext cx="2642527" cy="1013777"/>
            </a:xfrm>
            <a:prstGeom prst="round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600" dirty="0" err="1" smtClean="0"/>
                <a:t>Results</a:t>
              </a:r>
              <a:r>
                <a:rPr lang="es-ES" sz="1600" dirty="0" smtClean="0"/>
                <a:t> </a:t>
              </a:r>
              <a:r>
                <a:rPr lang="es-ES" sz="1600" dirty="0" err="1" smtClean="0"/>
                <a:t>Development</a:t>
              </a:r>
              <a:endParaRPr lang="es-ES" sz="1600" dirty="0" smtClean="0"/>
            </a:p>
            <a:p>
              <a:pPr algn="ctr"/>
              <a:r>
                <a:rPr lang="es-ES" sz="1200" dirty="0" smtClean="0"/>
                <a:t>(</a:t>
              </a:r>
              <a:r>
                <a:rPr lang="es-ES" sz="1200" dirty="0" err="1" smtClean="0"/>
                <a:t>Level</a:t>
              </a:r>
              <a:r>
                <a:rPr lang="es-ES" sz="1200" dirty="0" smtClean="0"/>
                <a:t> 1)</a:t>
              </a:r>
            </a:p>
            <a:p>
              <a:pPr algn="ctr"/>
              <a:r>
                <a:rPr lang="es-ES" sz="1200" dirty="0" err="1" smtClean="0"/>
                <a:t>Changes</a:t>
              </a:r>
              <a:r>
                <a:rPr lang="es-ES" sz="1200" dirty="0" smtClean="0"/>
                <a:t> in </a:t>
              </a:r>
              <a:r>
                <a:rPr lang="es-ES" sz="1200" dirty="0" err="1" smtClean="0"/>
                <a:t>quality</a:t>
              </a:r>
              <a:r>
                <a:rPr lang="es-ES" sz="1200" dirty="0" smtClean="0"/>
                <a:t> of </a:t>
              </a:r>
              <a:r>
                <a:rPr lang="es-ES" sz="1200" dirty="0" err="1" smtClean="0"/>
                <a:t>life</a:t>
              </a:r>
              <a:endParaRPr lang="es-ES" sz="1200" dirty="0" smtClean="0"/>
            </a:p>
            <a:p>
              <a:pPr algn="ctr"/>
              <a:endParaRPr lang="es-ES" sz="1200" dirty="0"/>
            </a:p>
          </p:txBody>
        </p:sp>
        <p:sp>
          <p:nvSpPr>
            <p:cNvPr id="5" name="Rectángulo redondeado 4"/>
            <p:cNvSpPr/>
            <p:nvPr/>
          </p:nvSpPr>
          <p:spPr>
            <a:xfrm>
              <a:off x="2590344" y="47787"/>
              <a:ext cx="6445468" cy="1013777"/>
            </a:xfrm>
            <a:prstGeom prst="round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dirty="0"/>
                <a:t>Los jóvenes encuentran empleo en el sector </a:t>
              </a:r>
              <a:r>
                <a:rPr lang="es-ES" dirty="0" smtClean="0"/>
                <a:t>formal</a:t>
              </a:r>
            </a:p>
            <a:p>
              <a:pPr algn="ctr"/>
              <a:r>
                <a:rPr lang="en-US" dirty="0" smtClean="0"/>
                <a:t>Youngsters find employment in the formal sector</a:t>
              </a:r>
              <a:endParaRPr lang="es-ES" dirty="0"/>
            </a:p>
          </p:txBody>
        </p:sp>
        <p:sp>
          <p:nvSpPr>
            <p:cNvPr id="6" name="Rectángulo redondeado 5"/>
            <p:cNvSpPr/>
            <p:nvPr/>
          </p:nvSpPr>
          <p:spPr>
            <a:xfrm>
              <a:off x="-125212" y="1231483"/>
              <a:ext cx="2662371" cy="1039416"/>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600" dirty="0" err="1" smtClean="0">
                  <a:solidFill>
                    <a:srgbClr val="FFFFFF"/>
                  </a:solidFill>
                </a:rPr>
                <a:t>Intermediate</a:t>
              </a:r>
              <a:r>
                <a:rPr lang="es-ES" sz="1600" dirty="0" smtClean="0">
                  <a:solidFill>
                    <a:srgbClr val="FFFFFF"/>
                  </a:solidFill>
                </a:rPr>
                <a:t> </a:t>
              </a:r>
              <a:r>
                <a:rPr lang="es-ES" sz="1600" dirty="0" err="1" smtClean="0">
                  <a:solidFill>
                    <a:srgbClr val="FFFFFF"/>
                  </a:solidFill>
                </a:rPr>
                <a:t>Results</a:t>
              </a:r>
              <a:endParaRPr lang="es-ES" sz="1600" dirty="0" smtClean="0">
                <a:solidFill>
                  <a:srgbClr val="FFFFFF"/>
                </a:solidFill>
              </a:endParaRPr>
            </a:p>
            <a:p>
              <a:pPr algn="ctr"/>
              <a:r>
                <a:rPr lang="es-ES" sz="1200" dirty="0" smtClean="0">
                  <a:solidFill>
                    <a:srgbClr val="FFFFFF"/>
                  </a:solidFill>
                </a:rPr>
                <a:t>(</a:t>
              </a:r>
              <a:r>
                <a:rPr lang="es-ES" sz="1200" dirty="0" err="1" smtClean="0">
                  <a:solidFill>
                    <a:srgbClr val="FFFFFF"/>
                  </a:solidFill>
                </a:rPr>
                <a:t>Level</a:t>
              </a:r>
              <a:r>
                <a:rPr lang="es-ES" sz="1200" dirty="0" smtClean="0">
                  <a:solidFill>
                    <a:srgbClr val="FFFFFF"/>
                  </a:solidFill>
                </a:rPr>
                <a:t> 2)</a:t>
              </a:r>
            </a:p>
            <a:p>
              <a:pPr algn="ctr"/>
              <a:r>
                <a:rPr lang="es-ES" sz="1200" dirty="0" err="1" smtClean="0"/>
                <a:t>Changes</a:t>
              </a:r>
              <a:r>
                <a:rPr lang="es-ES" sz="1200" dirty="0" smtClean="0"/>
                <a:t> in </a:t>
              </a:r>
              <a:r>
                <a:rPr lang="es-ES" sz="1200" dirty="0" err="1" smtClean="0"/>
                <a:t>behaviour</a:t>
              </a:r>
              <a:r>
                <a:rPr lang="es-ES" sz="1200" dirty="0" smtClean="0"/>
                <a:t> in </a:t>
              </a:r>
              <a:r>
                <a:rPr lang="es-ES" sz="1200" dirty="0" err="1" smtClean="0"/>
                <a:t>key</a:t>
              </a:r>
              <a:r>
                <a:rPr lang="es-ES" sz="1200" dirty="0" smtClean="0"/>
                <a:t> </a:t>
              </a:r>
              <a:r>
                <a:rPr lang="es-ES" sz="1200" dirty="0" err="1" smtClean="0"/>
                <a:t>stakeholders</a:t>
              </a:r>
              <a:r>
                <a:rPr lang="es-ES" sz="1200" dirty="0" smtClean="0"/>
                <a:t>.</a:t>
              </a:r>
            </a:p>
            <a:p>
              <a:pPr algn="ctr"/>
              <a:endParaRPr lang="es-ES" sz="1200" dirty="0">
                <a:solidFill>
                  <a:srgbClr val="FFFFFF"/>
                </a:solidFill>
              </a:endParaRPr>
            </a:p>
          </p:txBody>
        </p:sp>
        <p:sp>
          <p:nvSpPr>
            <p:cNvPr id="7" name="Rectángulo redondeado 6"/>
            <p:cNvSpPr/>
            <p:nvPr/>
          </p:nvSpPr>
          <p:spPr>
            <a:xfrm>
              <a:off x="2576847" y="1231483"/>
              <a:ext cx="1967248" cy="1049338"/>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b="1" dirty="0" smtClean="0">
                  <a:solidFill>
                    <a:srgbClr val="FFFFFF"/>
                  </a:solidFill>
                  <a:latin typeface="Arial"/>
                  <a:ea typeface="Arial"/>
                  <a:cs typeface="Arial"/>
                </a:rPr>
                <a:t>RI1. Los </a:t>
              </a:r>
              <a:r>
                <a:rPr lang="es-ES" sz="1000" b="1" dirty="0">
                  <a:solidFill>
                    <a:srgbClr val="FFFFFF"/>
                  </a:solidFill>
                  <a:latin typeface="Arial"/>
                  <a:ea typeface="Arial"/>
                  <a:cs typeface="Arial"/>
                </a:rPr>
                <a:t>servicios públicos de empleo proporcionan una orientación e intermediación laboral eficaz</a:t>
              </a:r>
            </a:p>
          </p:txBody>
        </p:sp>
        <p:sp>
          <p:nvSpPr>
            <p:cNvPr id="8" name="Rectángulo redondeado 7"/>
            <p:cNvSpPr/>
            <p:nvPr/>
          </p:nvSpPr>
          <p:spPr>
            <a:xfrm>
              <a:off x="4759601" y="1248548"/>
              <a:ext cx="2182489" cy="1049338"/>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b="1" dirty="0">
                  <a:solidFill>
                    <a:srgbClr val="FFFFFF"/>
                  </a:solidFill>
                  <a:latin typeface="Arial"/>
                  <a:ea typeface="Arial"/>
                  <a:cs typeface="Arial"/>
                </a:rPr>
                <a:t>RI2. El sistema de formación profesional proporciona competencias adecuadas a la demanda laboral existente</a:t>
              </a:r>
            </a:p>
          </p:txBody>
        </p:sp>
        <p:sp>
          <p:nvSpPr>
            <p:cNvPr id="10" name="Rectángulo redondeado 9"/>
            <p:cNvSpPr/>
            <p:nvPr/>
          </p:nvSpPr>
          <p:spPr>
            <a:xfrm>
              <a:off x="7074105" y="1246575"/>
              <a:ext cx="1961707" cy="1049338"/>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b="1" dirty="0">
                  <a:solidFill>
                    <a:srgbClr val="FFFFFF"/>
                  </a:solidFill>
                  <a:latin typeface="Arial"/>
                  <a:ea typeface="Arial"/>
                  <a:cs typeface="Arial"/>
                </a:rPr>
                <a:t>RI3. El sistema de formación profesional facilita el acceso de los colectivos desfavorecidos</a:t>
              </a:r>
            </a:p>
          </p:txBody>
        </p:sp>
        <p:sp>
          <p:nvSpPr>
            <p:cNvPr id="12" name="Rectángulo redondeado 11"/>
            <p:cNvSpPr/>
            <p:nvPr/>
          </p:nvSpPr>
          <p:spPr>
            <a:xfrm>
              <a:off x="2630031" y="2398582"/>
              <a:ext cx="1953752"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1.1. </a:t>
              </a:r>
              <a:r>
                <a:rPr lang="es-ES" sz="1100" b="0" i="0" dirty="0" smtClean="0">
                  <a:solidFill>
                    <a:schemeClr val="bg1"/>
                  </a:solidFill>
                  <a:latin typeface="+mj-lt"/>
                  <a:ea typeface="Arial"/>
                  <a:cs typeface="Arial"/>
                </a:rPr>
                <a:t>Nuevo protocolo de intermediación y orientación en funcionamiento</a:t>
              </a:r>
              <a:endParaRPr lang="es-ES" sz="1100" dirty="0">
                <a:solidFill>
                  <a:schemeClr val="bg1"/>
                </a:solidFill>
                <a:latin typeface="+mj-lt"/>
              </a:endParaRPr>
            </a:p>
          </p:txBody>
        </p:sp>
        <p:sp>
          <p:nvSpPr>
            <p:cNvPr id="13" name="Rectángulo redondeado 12"/>
            <p:cNvSpPr/>
            <p:nvPr/>
          </p:nvSpPr>
          <p:spPr>
            <a:xfrm>
              <a:off x="2630031" y="3246270"/>
              <a:ext cx="1953752"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1.2. </a:t>
              </a:r>
              <a:r>
                <a:rPr lang="es-ES" sz="1100" dirty="0">
                  <a:solidFill>
                    <a:schemeClr val="bg1"/>
                  </a:solidFill>
                  <a:latin typeface="+mj-lt"/>
                </a:rPr>
                <a:t>O</a:t>
              </a:r>
              <a:r>
                <a:rPr lang="es-ES" sz="1100" dirty="0" smtClean="0">
                  <a:solidFill>
                    <a:schemeClr val="bg1"/>
                  </a:solidFill>
                  <a:latin typeface="+mj-lt"/>
                </a:rPr>
                <a:t>ficinas </a:t>
              </a:r>
              <a:r>
                <a:rPr lang="es-ES" sz="1100" dirty="0">
                  <a:solidFill>
                    <a:schemeClr val="bg1"/>
                  </a:solidFill>
                  <a:latin typeface="+mj-lt"/>
                </a:rPr>
                <a:t>de orientación e intermediación habilitadas</a:t>
              </a:r>
            </a:p>
          </p:txBody>
        </p:sp>
        <p:sp>
          <p:nvSpPr>
            <p:cNvPr id="14" name="Rectángulo redondeado 13"/>
            <p:cNvSpPr/>
            <p:nvPr/>
          </p:nvSpPr>
          <p:spPr>
            <a:xfrm>
              <a:off x="2630031" y="4103681"/>
              <a:ext cx="1953752"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solidFill>
                    <a:schemeClr val="bg1"/>
                  </a:solidFill>
                  <a:latin typeface="+mj-lt"/>
                </a:rPr>
                <a:t>1.3. Observatorio sobre tendencias del mercado laboral en funcionamiento</a:t>
              </a:r>
            </a:p>
          </p:txBody>
        </p:sp>
        <p:sp>
          <p:nvSpPr>
            <p:cNvPr id="15" name="Rectángulo redondeado 14"/>
            <p:cNvSpPr/>
            <p:nvPr/>
          </p:nvSpPr>
          <p:spPr>
            <a:xfrm>
              <a:off x="2630031" y="4969661"/>
              <a:ext cx="1953752" cy="856827"/>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1.4. Información </a:t>
              </a:r>
              <a:r>
                <a:rPr lang="es-ES" sz="1100" dirty="0">
                  <a:solidFill>
                    <a:schemeClr val="bg1"/>
                  </a:solidFill>
                  <a:latin typeface="+mj-lt"/>
                </a:rPr>
                <a:t>disponible para jóvenes y empresarios sobre los servicios de orientación e intermediación</a:t>
              </a:r>
            </a:p>
          </p:txBody>
        </p:sp>
        <p:sp>
          <p:nvSpPr>
            <p:cNvPr id="16" name="Rectángulo redondeado 15"/>
            <p:cNvSpPr/>
            <p:nvPr/>
          </p:nvSpPr>
          <p:spPr>
            <a:xfrm>
              <a:off x="4746986" y="2402167"/>
              <a:ext cx="2195104"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solidFill>
                    <a:schemeClr val="bg1"/>
                  </a:solidFill>
                  <a:latin typeface="+mj-lt"/>
                </a:rPr>
                <a:t>2.1. Nuevas especialidades profesionales incluidas en los </a:t>
              </a:r>
              <a:r>
                <a:rPr lang="es-ES" sz="1100" dirty="0" smtClean="0">
                  <a:solidFill>
                    <a:schemeClr val="bg1"/>
                  </a:solidFill>
                  <a:latin typeface="+mj-lt"/>
                </a:rPr>
                <a:t>currículos </a:t>
              </a:r>
              <a:r>
                <a:rPr lang="es-ES" sz="1100" dirty="0">
                  <a:solidFill>
                    <a:schemeClr val="bg1"/>
                  </a:solidFill>
                  <a:latin typeface="+mj-lt"/>
                </a:rPr>
                <a:t>formativos</a:t>
              </a:r>
            </a:p>
          </p:txBody>
        </p:sp>
        <p:sp>
          <p:nvSpPr>
            <p:cNvPr id="17" name="Rectángulo redondeado 16"/>
            <p:cNvSpPr/>
            <p:nvPr/>
          </p:nvSpPr>
          <p:spPr>
            <a:xfrm>
              <a:off x="4746986" y="3249855"/>
              <a:ext cx="2195104"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2.2. Laboratorios </a:t>
              </a:r>
              <a:r>
                <a:rPr lang="es-ES" sz="1100" dirty="0">
                  <a:solidFill>
                    <a:schemeClr val="bg1"/>
                  </a:solidFill>
                  <a:latin typeface="+mj-lt"/>
                </a:rPr>
                <a:t>y talleres de formación profesional modernizados y equipados</a:t>
              </a:r>
            </a:p>
          </p:txBody>
        </p:sp>
        <p:sp>
          <p:nvSpPr>
            <p:cNvPr id="18" name="Rectángulo redondeado 17"/>
            <p:cNvSpPr/>
            <p:nvPr/>
          </p:nvSpPr>
          <p:spPr>
            <a:xfrm>
              <a:off x="4746986" y="4107266"/>
              <a:ext cx="2195104"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2.3. </a:t>
              </a:r>
              <a:r>
                <a:rPr lang="es-ES" sz="1100" dirty="0">
                  <a:solidFill>
                    <a:schemeClr val="bg1"/>
                  </a:solidFill>
                  <a:latin typeface="+mj-lt"/>
                </a:rPr>
                <a:t>P</a:t>
              </a:r>
              <a:r>
                <a:rPr lang="es-ES" sz="1100" dirty="0" smtClean="0">
                  <a:solidFill>
                    <a:schemeClr val="bg1"/>
                  </a:solidFill>
                  <a:latin typeface="+mj-lt"/>
                </a:rPr>
                <a:t>rácticas de jóvenes en </a:t>
              </a:r>
              <a:r>
                <a:rPr lang="es-ES" sz="1100" dirty="0">
                  <a:solidFill>
                    <a:schemeClr val="bg1"/>
                  </a:solidFill>
                  <a:latin typeface="+mj-lt"/>
                </a:rPr>
                <a:t>empresas vigente</a:t>
              </a:r>
            </a:p>
          </p:txBody>
        </p:sp>
        <p:sp>
          <p:nvSpPr>
            <p:cNvPr id="19" name="Rectángulo redondeado 18"/>
            <p:cNvSpPr/>
            <p:nvPr/>
          </p:nvSpPr>
          <p:spPr>
            <a:xfrm>
              <a:off x="4746986" y="4951306"/>
              <a:ext cx="2195104" cy="856827"/>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2.4. El profesorado </a:t>
              </a:r>
              <a:r>
                <a:rPr lang="es-ES" sz="1100" dirty="0">
                  <a:solidFill>
                    <a:schemeClr val="bg1"/>
                  </a:solidFill>
                  <a:latin typeface="+mj-lt"/>
                </a:rPr>
                <a:t>de los centros de formación actualiza sus competencias profesionales</a:t>
              </a:r>
            </a:p>
          </p:txBody>
        </p:sp>
        <p:sp>
          <p:nvSpPr>
            <p:cNvPr id="20" name="Rectángulo redondeado 19"/>
            <p:cNvSpPr/>
            <p:nvPr/>
          </p:nvSpPr>
          <p:spPr>
            <a:xfrm>
              <a:off x="7074105" y="2415676"/>
              <a:ext cx="1961707"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3.1. Ciclos </a:t>
              </a:r>
              <a:r>
                <a:rPr lang="es-ES" sz="1100" dirty="0">
                  <a:solidFill>
                    <a:schemeClr val="bg1"/>
                  </a:solidFill>
                  <a:latin typeface="+mj-lt"/>
                </a:rPr>
                <a:t>de nivelación académica para jóvenes sin estudios primarios</a:t>
              </a:r>
            </a:p>
          </p:txBody>
        </p:sp>
        <p:sp>
          <p:nvSpPr>
            <p:cNvPr id="21" name="Rectángulo redondeado 20"/>
            <p:cNvSpPr/>
            <p:nvPr/>
          </p:nvSpPr>
          <p:spPr>
            <a:xfrm>
              <a:off x="7074105" y="3273285"/>
              <a:ext cx="1961707"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3.2</a:t>
              </a:r>
              <a:r>
                <a:rPr lang="es-ES" sz="1100" dirty="0">
                  <a:solidFill>
                    <a:schemeClr val="bg1"/>
                  </a:solidFill>
                  <a:latin typeface="+mj-lt"/>
                </a:rPr>
                <a:t>. Programas de formación ocupacional en vigor</a:t>
              </a:r>
            </a:p>
          </p:txBody>
        </p:sp>
        <p:sp>
          <p:nvSpPr>
            <p:cNvPr id="22" name="Rectángulo redondeado 21"/>
            <p:cNvSpPr/>
            <p:nvPr/>
          </p:nvSpPr>
          <p:spPr>
            <a:xfrm>
              <a:off x="7074105" y="4120775"/>
              <a:ext cx="1961707" cy="77893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a:solidFill>
                    <a:schemeClr val="bg1"/>
                  </a:solidFill>
                  <a:latin typeface="+mj-lt"/>
                </a:rPr>
                <a:t>3</a:t>
              </a:r>
              <a:r>
                <a:rPr lang="es-ES" sz="1100" dirty="0" smtClean="0">
                  <a:solidFill>
                    <a:schemeClr val="bg1"/>
                  </a:solidFill>
                  <a:latin typeface="+mj-lt"/>
                </a:rPr>
                <a:t>.3. Sistema </a:t>
              </a:r>
              <a:r>
                <a:rPr lang="es-ES" sz="1100" dirty="0">
                  <a:solidFill>
                    <a:schemeClr val="bg1"/>
                  </a:solidFill>
                  <a:latin typeface="+mj-lt"/>
                </a:rPr>
                <a:t>de becas disponible para jóvenes de bajos ingresos</a:t>
              </a:r>
            </a:p>
          </p:txBody>
        </p:sp>
        <p:sp>
          <p:nvSpPr>
            <p:cNvPr id="23" name="Rectángulo redondeado 22"/>
            <p:cNvSpPr/>
            <p:nvPr/>
          </p:nvSpPr>
          <p:spPr>
            <a:xfrm>
              <a:off x="7074105" y="4964815"/>
              <a:ext cx="1961707" cy="856827"/>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3.4</a:t>
              </a:r>
              <a:r>
                <a:rPr lang="es-ES" sz="1100" dirty="0">
                  <a:solidFill>
                    <a:schemeClr val="bg1"/>
                  </a:solidFill>
                  <a:latin typeface="+mj-lt"/>
                </a:rPr>
                <a:t>. Instalaciones e infraestructuras adaptadas para personas con movilidad reducida</a:t>
              </a:r>
            </a:p>
          </p:txBody>
        </p:sp>
        <p:sp>
          <p:nvSpPr>
            <p:cNvPr id="24" name="Rectángulo redondeado 23"/>
            <p:cNvSpPr/>
            <p:nvPr/>
          </p:nvSpPr>
          <p:spPr>
            <a:xfrm>
              <a:off x="7074105" y="5882648"/>
              <a:ext cx="1961707" cy="856827"/>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100" dirty="0" smtClean="0">
                  <a:solidFill>
                    <a:schemeClr val="bg1"/>
                  </a:solidFill>
                  <a:latin typeface="+mj-lt"/>
                </a:rPr>
                <a:t>3.5</a:t>
              </a:r>
              <a:r>
                <a:rPr lang="es-ES" sz="1100" dirty="0">
                  <a:solidFill>
                    <a:schemeClr val="bg1"/>
                  </a:solidFill>
                  <a:latin typeface="+mj-lt"/>
                </a:rPr>
                <a:t>. Horarios de formación adaptados a condiciones de mujeres jóvenes con responsabilidades familiares</a:t>
              </a:r>
            </a:p>
          </p:txBody>
        </p:sp>
        <p:sp>
          <p:nvSpPr>
            <p:cNvPr id="31" name="Rectángulo redondeado 30"/>
            <p:cNvSpPr/>
            <p:nvPr/>
          </p:nvSpPr>
          <p:spPr>
            <a:xfrm>
              <a:off x="-125212" y="2412314"/>
              <a:ext cx="2642526" cy="1233627"/>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b="1" dirty="0" err="1" smtClean="0">
                  <a:solidFill>
                    <a:schemeClr val="bg1"/>
                  </a:solidFill>
                </a:rPr>
                <a:t>Direct</a:t>
              </a:r>
              <a:r>
                <a:rPr lang="es-ES" sz="1200" b="1" dirty="0" smtClean="0">
                  <a:solidFill>
                    <a:schemeClr val="bg1"/>
                  </a:solidFill>
                </a:rPr>
                <a:t> </a:t>
              </a:r>
              <a:r>
                <a:rPr lang="es-ES" sz="1200" b="1" dirty="0" err="1" smtClean="0">
                  <a:solidFill>
                    <a:schemeClr val="bg1"/>
                  </a:solidFill>
                </a:rPr>
                <a:t>Results</a:t>
              </a:r>
              <a:r>
                <a:rPr lang="es-ES" sz="1200" b="1" dirty="0" smtClean="0">
                  <a:solidFill>
                    <a:schemeClr val="bg1"/>
                  </a:solidFill>
                </a:rPr>
                <a:t> </a:t>
              </a:r>
              <a:r>
                <a:rPr lang="es-ES" sz="1200" b="1" dirty="0">
                  <a:solidFill>
                    <a:schemeClr val="bg1"/>
                  </a:solidFill>
                </a:rPr>
                <a:t>/ </a:t>
              </a:r>
              <a:r>
                <a:rPr lang="es-ES" sz="1200" b="1" dirty="0" err="1" smtClean="0">
                  <a:solidFill>
                    <a:schemeClr val="bg1"/>
                  </a:solidFill>
                </a:rPr>
                <a:t>products</a:t>
              </a:r>
              <a:endParaRPr lang="es-ES" sz="1200" b="1" dirty="0" smtClean="0">
                <a:solidFill>
                  <a:schemeClr val="bg1"/>
                </a:solidFill>
              </a:endParaRPr>
            </a:p>
            <a:p>
              <a:pPr algn="ctr"/>
              <a:r>
                <a:rPr lang="es-ES" sz="1200" dirty="0" smtClean="0">
                  <a:solidFill>
                    <a:schemeClr val="bg1"/>
                  </a:solidFill>
                </a:rPr>
                <a:t>(</a:t>
              </a:r>
              <a:r>
                <a:rPr lang="es-ES" sz="1200" dirty="0" err="1" smtClean="0">
                  <a:solidFill>
                    <a:schemeClr val="bg1"/>
                  </a:solidFill>
                </a:rPr>
                <a:t>Level</a:t>
              </a:r>
              <a:r>
                <a:rPr lang="es-ES" sz="1200" dirty="0" smtClean="0">
                  <a:solidFill>
                    <a:schemeClr val="bg1"/>
                  </a:solidFill>
                </a:rPr>
                <a:t> 3)</a:t>
              </a:r>
            </a:p>
            <a:p>
              <a:pPr algn="ctr"/>
              <a:r>
                <a:rPr lang="es-ES" sz="1200" dirty="0" err="1" smtClean="0">
                  <a:solidFill>
                    <a:schemeClr val="bg1"/>
                  </a:solidFill>
                </a:rPr>
                <a:t>Achievement</a:t>
              </a:r>
              <a:r>
                <a:rPr lang="es-ES" sz="1200" dirty="0" smtClean="0">
                  <a:solidFill>
                    <a:schemeClr val="bg1"/>
                  </a:solidFill>
                </a:rPr>
                <a:t> </a:t>
              </a:r>
              <a:r>
                <a:rPr lang="es-ES" sz="1200" dirty="0" err="1" smtClean="0">
                  <a:solidFill>
                    <a:schemeClr val="bg1"/>
                  </a:solidFill>
                </a:rPr>
                <a:t>after</a:t>
              </a:r>
              <a:r>
                <a:rPr lang="es-ES" sz="1200" dirty="0" smtClean="0">
                  <a:solidFill>
                    <a:schemeClr val="bg1"/>
                  </a:solidFill>
                </a:rPr>
                <a:t> </a:t>
              </a:r>
              <a:r>
                <a:rPr lang="es-ES" sz="1200" dirty="0" err="1" smtClean="0">
                  <a:solidFill>
                    <a:schemeClr val="bg1"/>
                  </a:solidFill>
                </a:rPr>
                <a:t>interventions</a:t>
              </a:r>
              <a:r>
                <a:rPr lang="es-ES" sz="1200" dirty="0" smtClean="0">
                  <a:solidFill>
                    <a:schemeClr val="bg1"/>
                  </a:solidFill>
                </a:rPr>
                <a:t>. </a:t>
              </a:r>
              <a:r>
                <a:rPr lang="es-ES" sz="1200" dirty="0" err="1" smtClean="0">
                  <a:solidFill>
                    <a:schemeClr val="bg1"/>
                  </a:solidFill>
                </a:rPr>
                <a:t>Goods</a:t>
              </a:r>
              <a:r>
                <a:rPr lang="es-ES" sz="1200" dirty="0" smtClean="0">
                  <a:solidFill>
                    <a:schemeClr val="bg1"/>
                  </a:solidFill>
                </a:rPr>
                <a:t>/</a:t>
              </a:r>
              <a:r>
                <a:rPr lang="es-ES" sz="1200" dirty="0" err="1" smtClean="0">
                  <a:solidFill>
                    <a:schemeClr val="bg1"/>
                  </a:solidFill>
                </a:rPr>
                <a:t>services</a:t>
              </a:r>
              <a:r>
                <a:rPr lang="es-ES" sz="1200" dirty="0" smtClean="0">
                  <a:solidFill>
                    <a:schemeClr val="bg1"/>
                  </a:solidFill>
                </a:rPr>
                <a:t> </a:t>
              </a:r>
              <a:r>
                <a:rPr lang="es-ES" sz="1200" dirty="0" err="1" smtClean="0">
                  <a:solidFill>
                    <a:schemeClr val="bg1"/>
                  </a:solidFill>
                </a:rPr>
                <a:t>provided</a:t>
              </a:r>
              <a:r>
                <a:rPr lang="es-ES" sz="1200" dirty="0" smtClean="0">
                  <a:solidFill>
                    <a:schemeClr val="bg1"/>
                  </a:solidFill>
                </a:rPr>
                <a:t> (</a:t>
              </a:r>
              <a:r>
                <a:rPr lang="es-ES" sz="1200" dirty="0" err="1" smtClean="0">
                  <a:solidFill>
                    <a:schemeClr val="bg1"/>
                  </a:solidFill>
                </a:rPr>
                <a:t>availability</a:t>
              </a:r>
              <a:r>
                <a:rPr lang="es-ES" sz="1200" dirty="0" smtClean="0">
                  <a:solidFill>
                    <a:schemeClr val="bg1"/>
                  </a:solidFill>
                </a:rPr>
                <a:t> and use)</a:t>
              </a:r>
            </a:p>
            <a:p>
              <a:pPr algn="ctr"/>
              <a:endParaRPr lang="es-ES" sz="1200" dirty="0">
                <a:solidFill>
                  <a:schemeClr val="bg1"/>
                </a:solidFill>
              </a:endParaRPr>
            </a:p>
          </p:txBody>
        </p:sp>
      </p:grpSp>
      <p:sp>
        <p:nvSpPr>
          <p:cNvPr id="3" name="CuadroTexto 2"/>
          <p:cNvSpPr txBox="1"/>
          <p:nvPr/>
        </p:nvSpPr>
        <p:spPr>
          <a:xfrm>
            <a:off x="416707" y="109133"/>
            <a:ext cx="8294462" cy="400110"/>
          </a:xfrm>
          <a:prstGeom prst="rect">
            <a:avLst/>
          </a:prstGeom>
          <a:noFill/>
        </p:spPr>
        <p:txBody>
          <a:bodyPr wrap="square" rtlCol="0">
            <a:spAutoFit/>
          </a:bodyPr>
          <a:lstStyle/>
          <a:p>
            <a:pPr algn="ctr"/>
            <a:r>
              <a:rPr lang="es-ES" sz="2000" b="1" dirty="0" err="1" smtClean="0">
                <a:solidFill>
                  <a:srgbClr val="FF9999"/>
                </a:solidFill>
              </a:rPr>
              <a:t>An</a:t>
            </a:r>
            <a:r>
              <a:rPr lang="es-ES" sz="2000" b="1" dirty="0" smtClean="0">
                <a:solidFill>
                  <a:srgbClr val="FF9999"/>
                </a:solidFill>
              </a:rPr>
              <a:t> </a:t>
            </a:r>
            <a:r>
              <a:rPr lang="es-ES" sz="2000" b="1" dirty="0" err="1" smtClean="0">
                <a:solidFill>
                  <a:srgbClr val="FF9999"/>
                </a:solidFill>
              </a:rPr>
              <a:t>example</a:t>
            </a:r>
            <a:endParaRPr lang="es-ES" sz="2000" b="1" dirty="0">
              <a:solidFill>
                <a:srgbClr val="FF9999"/>
              </a:solidFill>
            </a:endParaRPr>
          </a:p>
        </p:txBody>
      </p:sp>
      <p:sp>
        <p:nvSpPr>
          <p:cNvPr id="9" name="Elipse 8"/>
          <p:cNvSpPr/>
          <p:nvPr/>
        </p:nvSpPr>
        <p:spPr>
          <a:xfrm>
            <a:off x="2490725" y="1091327"/>
            <a:ext cx="2156377" cy="5317741"/>
          </a:xfrm>
          <a:prstGeom prst="ellipse">
            <a:avLst/>
          </a:prstGeom>
          <a:noFill/>
          <a:ln w="57150" cmpd="sng">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1" name="CuadroTexto 10"/>
          <p:cNvSpPr txBox="1"/>
          <p:nvPr/>
        </p:nvSpPr>
        <p:spPr>
          <a:xfrm>
            <a:off x="1160827" y="5760090"/>
            <a:ext cx="1587457" cy="830997"/>
          </a:xfrm>
          <a:prstGeom prst="rect">
            <a:avLst/>
          </a:prstGeom>
          <a:noFill/>
        </p:spPr>
        <p:txBody>
          <a:bodyPr wrap="square" rtlCol="0">
            <a:spAutoFit/>
          </a:bodyPr>
          <a:lstStyle/>
          <a:p>
            <a:r>
              <a:rPr lang="es-ES" sz="1200" b="1" dirty="0" smtClean="0">
                <a:solidFill>
                  <a:srgbClr val="99CCFF"/>
                </a:solidFill>
              </a:rPr>
              <a:t>Proyecto de mejora de la orientación e intermediación laboral en la Región X</a:t>
            </a:r>
            <a:endParaRPr lang="es-ES" sz="1200" b="1" dirty="0">
              <a:solidFill>
                <a:srgbClr val="99CCFF"/>
              </a:solidFill>
            </a:endParaRPr>
          </a:p>
        </p:txBody>
      </p:sp>
      <p:sp>
        <p:nvSpPr>
          <p:cNvPr id="25" name="Elipse 24"/>
          <p:cNvSpPr/>
          <p:nvPr/>
        </p:nvSpPr>
        <p:spPr>
          <a:xfrm>
            <a:off x="4448821" y="2600873"/>
            <a:ext cx="2539931" cy="1055881"/>
          </a:xfrm>
          <a:prstGeom prst="ellipse">
            <a:avLst/>
          </a:prstGeom>
          <a:noFill/>
          <a:ln w="57150" cmpd="sng">
            <a:solidFill>
              <a:schemeClr val="accent2">
                <a:lumMod val="75000"/>
              </a:schemeClr>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6" name="CuadroTexto 25"/>
          <p:cNvSpPr txBox="1"/>
          <p:nvPr/>
        </p:nvSpPr>
        <p:spPr>
          <a:xfrm>
            <a:off x="3804379" y="6216066"/>
            <a:ext cx="1666830" cy="461665"/>
          </a:xfrm>
          <a:prstGeom prst="rect">
            <a:avLst/>
          </a:prstGeom>
          <a:noFill/>
        </p:spPr>
        <p:txBody>
          <a:bodyPr wrap="square" rtlCol="0">
            <a:spAutoFit/>
          </a:bodyPr>
          <a:lstStyle/>
          <a:p>
            <a:r>
              <a:rPr lang="es-ES" sz="1200" b="1" dirty="0" smtClean="0">
                <a:solidFill>
                  <a:srgbClr val="FF9999"/>
                </a:solidFill>
              </a:rPr>
              <a:t>Asistencia técnica Ministerio de Trabajo</a:t>
            </a:r>
            <a:endParaRPr lang="es-ES" sz="1200" b="1" dirty="0">
              <a:solidFill>
                <a:srgbClr val="FF9999"/>
              </a:solidFill>
            </a:endParaRPr>
          </a:p>
        </p:txBody>
      </p:sp>
      <p:sp>
        <p:nvSpPr>
          <p:cNvPr id="27" name="Elipse 26"/>
          <p:cNvSpPr/>
          <p:nvPr/>
        </p:nvSpPr>
        <p:spPr>
          <a:xfrm>
            <a:off x="4637794" y="4954940"/>
            <a:ext cx="2028855" cy="1200460"/>
          </a:xfrm>
          <a:prstGeom prst="ellipse">
            <a:avLst/>
          </a:prstGeom>
          <a:noFill/>
          <a:ln w="57150" cmpd="sng">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cxnSp>
        <p:nvCxnSpPr>
          <p:cNvPr id="34" name="Conector angular 33"/>
          <p:cNvCxnSpPr>
            <a:stCxn id="25" idx="2"/>
            <a:endCxn id="26" idx="0"/>
          </p:cNvCxnSpPr>
          <p:nvPr/>
        </p:nvCxnSpPr>
        <p:spPr>
          <a:xfrm rot="10800000" flipH="1" flipV="1">
            <a:off x="4448820" y="3128814"/>
            <a:ext cx="188973" cy="3087252"/>
          </a:xfrm>
          <a:prstGeom prst="bentConnector4">
            <a:avLst>
              <a:gd name="adj1" fmla="val -120970"/>
              <a:gd name="adj2" fmla="val 93578"/>
            </a:avLst>
          </a:prstGeom>
          <a:ln>
            <a:solidFill>
              <a:schemeClr val="accent2">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28" name="CuadroTexto 27"/>
          <p:cNvSpPr txBox="1"/>
          <p:nvPr/>
        </p:nvSpPr>
        <p:spPr>
          <a:xfrm>
            <a:off x="5802053" y="6219454"/>
            <a:ext cx="1200515" cy="461665"/>
          </a:xfrm>
          <a:prstGeom prst="rect">
            <a:avLst/>
          </a:prstGeom>
          <a:noFill/>
        </p:spPr>
        <p:txBody>
          <a:bodyPr wrap="square" rtlCol="0">
            <a:spAutoFit/>
          </a:bodyPr>
          <a:lstStyle/>
          <a:p>
            <a:pPr algn="ctr"/>
            <a:r>
              <a:rPr lang="es-ES" sz="1200" b="1" dirty="0" smtClean="0">
                <a:solidFill>
                  <a:srgbClr val="92D050"/>
                </a:solidFill>
              </a:rPr>
              <a:t>Proyecto de ONG en X</a:t>
            </a:r>
            <a:endParaRPr lang="es-ES" sz="1200" b="1" dirty="0">
              <a:solidFill>
                <a:srgbClr val="92D050"/>
              </a:solidFill>
            </a:endParaRPr>
          </a:p>
        </p:txBody>
      </p:sp>
      <p:cxnSp>
        <p:nvCxnSpPr>
          <p:cNvPr id="39" name="Conector angular 38"/>
          <p:cNvCxnSpPr>
            <a:stCxn id="9" idx="2"/>
            <a:endCxn id="11" idx="0"/>
          </p:cNvCxnSpPr>
          <p:nvPr/>
        </p:nvCxnSpPr>
        <p:spPr>
          <a:xfrm rot="10800000" flipV="1">
            <a:off x="1954557" y="3750198"/>
            <a:ext cx="536169" cy="2009892"/>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1" name="Conector angular 40"/>
          <p:cNvCxnSpPr/>
          <p:nvPr/>
        </p:nvCxnSpPr>
        <p:spPr>
          <a:xfrm rot="16200000" flipH="1">
            <a:off x="5633558" y="6041641"/>
            <a:ext cx="291498" cy="519017"/>
          </a:xfrm>
          <a:prstGeom prst="bentConnector2">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43" name="CuadroTexto 42"/>
          <p:cNvSpPr txBox="1"/>
          <p:nvPr/>
        </p:nvSpPr>
        <p:spPr>
          <a:xfrm>
            <a:off x="257962" y="4308609"/>
            <a:ext cx="1518005" cy="646331"/>
          </a:xfrm>
          <a:prstGeom prst="rect">
            <a:avLst/>
          </a:prstGeom>
          <a:noFill/>
        </p:spPr>
        <p:txBody>
          <a:bodyPr wrap="square" rtlCol="0">
            <a:spAutoFit/>
          </a:bodyPr>
          <a:lstStyle/>
          <a:p>
            <a:r>
              <a:rPr lang="es-ES" sz="1200" dirty="0" smtClean="0">
                <a:solidFill>
                  <a:schemeClr val="accent3">
                    <a:lumMod val="75000"/>
                  </a:schemeClr>
                </a:solidFill>
              </a:rPr>
              <a:t>Programa de Apoyo Presupuestario Sectorial</a:t>
            </a:r>
            <a:endParaRPr lang="es-ES" sz="1200" dirty="0">
              <a:solidFill>
                <a:schemeClr val="accent3">
                  <a:lumMod val="75000"/>
                </a:schemeClr>
              </a:solidFill>
            </a:endParaRPr>
          </a:p>
        </p:txBody>
      </p:sp>
      <p:cxnSp>
        <p:nvCxnSpPr>
          <p:cNvPr id="45" name="Conector angular 44"/>
          <p:cNvCxnSpPr>
            <a:stCxn id="42" idx="1"/>
          </p:cNvCxnSpPr>
          <p:nvPr/>
        </p:nvCxnSpPr>
        <p:spPr>
          <a:xfrm rot="10800000" flipV="1">
            <a:off x="1557693" y="4199941"/>
            <a:ext cx="1021869" cy="472923"/>
          </a:xfrm>
          <a:prstGeom prst="bentConnector3">
            <a:avLst/>
          </a:prstGeom>
          <a:ln>
            <a:solidFill>
              <a:srgbClr val="948A54"/>
            </a:solidFill>
            <a:tailEnd type="arrow"/>
          </a:ln>
        </p:spPr>
        <p:style>
          <a:lnRef idx="2">
            <a:schemeClr val="accent1"/>
          </a:lnRef>
          <a:fillRef idx="0">
            <a:schemeClr val="accent1"/>
          </a:fillRef>
          <a:effectRef idx="1">
            <a:schemeClr val="accent1"/>
          </a:effectRef>
          <a:fontRef idx="minor">
            <a:schemeClr val="tx1"/>
          </a:fontRef>
        </p:style>
      </p:cxnSp>
      <p:sp>
        <p:nvSpPr>
          <p:cNvPr id="42" name="Rectángulo redondeado 41"/>
          <p:cNvSpPr/>
          <p:nvPr/>
        </p:nvSpPr>
        <p:spPr>
          <a:xfrm>
            <a:off x="2579561" y="1541884"/>
            <a:ext cx="6399492" cy="5316116"/>
          </a:xfrm>
          <a:prstGeom prst="roundRect">
            <a:avLst/>
          </a:prstGeom>
          <a:noFill/>
          <a:ln w="38100" cmpd="sng">
            <a:solidFill>
              <a:schemeClr val="bg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0878996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3568" y="-31452"/>
            <a:ext cx="8229600" cy="1143000"/>
          </a:xfrm>
        </p:spPr>
        <p:txBody>
          <a:bodyPr/>
          <a:lstStyle/>
          <a:p>
            <a:r>
              <a:rPr lang="en-GB" dirty="0" smtClean="0"/>
              <a:t>Conclusions</a:t>
            </a:r>
            <a:endParaRPr lang="en-GB" dirty="0"/>
          </a:p>
        </p:txBody>
      </p:sp>
      <p:sp>
        <p:nvSpPr>
          <p:cNvPr id="3" name="Marcador de contenido 2"/>
          <p:cNvSpPr>
            <a:spLocks noGrp="1"/>
          </p:cNvSpPr>
          <p:nvPr>
            <p:ph idx="1"/>
          </p:nvPr>
        </p:nvSpPr>
        <p:spPr>
          <a:xfrm>
            <a:off x="323528" y="1119932"/>
            <a:ext cx="8445624" cy="4909740"/>
          </a:xfr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rmAutofit fontScale="47500" lnSpcReduction="20000"/>
          </a:bodyPr>
          <a:lstStyle/>
          <a:p>
            <a:r>
              <a:rPr lang="en-GB" sz="4400" u="sng" dirty="0" smtClean="0"/>
              <a:t>Complex process</a:t>
            </a:r>
            <a:r>
              <a:rPr lang="en-GB" sz="4400" dirty="0" smtClean="0"/>
              <a:t> </a:t>
            </a:r>
          </a:p>
          <a:p>
            <a:pPr lvl="1"/>
            <a:r>
              <a:rPr lang="en-GB" sz="3300" dirty="0" smtClean="0"/>
              <a:t>Entails long term vision and planning</a:t>
            </a:r>
          </a:p>
          <a:p>
            <a:pPr lvl="1"/>
            <a:r>
              <a:rPr lang="en-GB" sz="3300" dirty="0" smtClean="0"/>
              <a:t>Requires Political commitment and will</a:t>
            </a:r>
          </a:p>
          <a:p>
            <a:pPr lvl="1"/>
            <a:r>
              <a:rPr lang="en-GB" sz="3300" dirty="0" smtClean="0"/>
              <a:t>Technical know how both in the planning and in the execution</a:t>
            </a:r>
          </a:p>
          <a:p>
            <a:pPr lvl="1"/>
            <a:r>
              <a:rPr lang="en-GB" sz="3300" dirty="0" smtClean="0"/>
              <a:t>Requires flexibility and yet consistency</a:t>
            </a:r>
          </a:p>
          <a:p>
            <a:pPr lvl="1"/>
            <a:r>
              <a:rPr lang="en-GB" sz="3300" dirty="0" smtClean="0"/>
              <a:t>Communication and training</a:t>
            </a:r>
          </a:p>
          <a:p>
            <a:r>
              <a:rPr lang="en-GB" sz="4400" dirty="0" smtClean="0"/>
              <a:t>It brings about </a:t>
            </a:r>
            <a:r>
              <a:rPr lang="en-GB" sz="4400" u="sng" dirty="0" smtClean="0"/>
              <a:t>numerous benefits</a:t>
            </a:r>
          </a:p>
          <a:p>
            <a:pPr lvl="1"/>
            <a:r>
              <a:rPr lang="en-GB" sz="3300" dirty="0" smtClean="0"/>
              <a:t>Alignment with partner needs while working in the areas of comparative advantage</a:t>
            </a:r>
          </a:p>
          <a:p>
            <a:pPr lvl="1"/>
            <a:r>
              <a:rPr lang="en-GB" sz="3300" dirty="0" smtClean="0"/>
              <a:t>Consistency</a:t>
            </a:r>
          </a:p>
          <a:p>
            <a:pPr lvl="1"/>
            <a:r>
              <a:rPr lang="en-GB" sz="3300" dirty="0" smtClean="0"/>
              <a:t>Predictability </a:t>
            </a:r>
          </a:p>
          <a:p>
            <a:pPr lvl="1"/>
            <a:r>
              <a:rPr lang="en-GB" sz="3300" dirty="0" smtClean="0"/>
              <a:t>Follow-up</a:t>
            </a:r>
          </a:p>
          <a:p>
            <a:pPr lvl="1"/>
            <a:r>
              <a:rPr lang="en-GB" sz="3300" dirty="0" smtClean="0"/>
              <a:t>Transparency</a:t>
            </a:r>
          </a:p>
          <a:p>
            <a:pPr lvl="1"/>
            <a:r>
              <a:rPr lang="en-GB" sz="3300" dirty="0" smtClean="0"/>
              <a:t>Information for accountability, decision making, communication</a:t>
            </a:r>
          </a:p>
          <a:p>
            <a:pPr lvl="1"/>
            <a:r>
              <a:rPr lang="en-GB" sz="3300" dirty="0" smtClean="0"/>
              <a:t>Coherence</a:t>
            </a:r>
          </a:p>
          <a:p>
            <a:r>
              <a:rPr lang="en-GB" sz="4400" dirty="0" smtClean="0"/>
              <a:t>Constraints/Challenges</a:t>
            </a:r>
          </a:p>
          <a:p>
            <a:pPr lvl="1"/>
            <a:r>
              <a:rPr lang="en-GB" sz="3300" dirty="0" smtClean="0"/>
              <a:t>The sectoral/silos approach vs. SDG approach</a:t>
            </a:r>
          </a:p>
          <a:p>
            <a:pPr lvl="1"/>
            <a:r>
              <a:rPr lang="en-GB" sz="3300" dirty="0" smtClean="0"/>
              <a:t>Maintain the momentum through changes</a:t>
            </a:r>
          </a:p>
          <a:p>
            <a:pPr lvl="1"/>
            <a:r>
              <a:rPr lang="en-GB" sz="3300" dirty="0" smtClean="0"/>
              <a:t>Coordination of all stakeholders</a:t>
            </a:r>
          </a:p>
          <a:p>
            <a:pPr lvl="1"/>
            <a:r>
              <a:rPr lang="en-GB" sz="3300" dirty="0" smtClean="0"/>
              <a:t>Be realistic, learn by doing, step by step……</a:t>
            </a:r>
          </a:p>
          <a:p>
            <a:pPr lvl="1"/>
            <a:endParaRPr lang="en-GB" dirty="0"/>
          </a:p>
        </p:txBody>
      </p:sp>
    </p:spTree>
    <p:extLst>
      <p:ext uri="{BB962C8B-B14F-4D97-AF65-F5344CB8AC3E}">
        <p14:creationId xmlns:p14="http://schemas.microsoft.com/office/powerpoint/2010/main" val="42135963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n-US" dirty="0" smtClean="0"/>
              <a:t>Questions?</a:t>
            </a:r>
            <a:endParaRPr lang="es-ES" dirty="0"/>
          </a:p>
        </p:txBody>
      </p:sp>
      <p:sp>
        <p:nvSpPr>
          <p:cNvPr id="3" name="2 Subtítulo"/>
          <p:cNvSpPr>
            <a:spLocks noGrp="1"/>
          </p:cNvSpPr>
          <p:nvPr>
            <p:ph type="subTitle" idx="1"/>
          </p:nvPr>
        </p:nvSpPr>
        <p:spPr/>
        <p:txBody>
          <a:bodyPr/>
          <a:lstStyle/>
          <a:p>
            <a:r>
              <a:rPr lang="en-US" dirty="0" smtClean="0"/>
              <a:t>eva.delhoyo@maec.es</a:t>
            </a:r>
            <a:endParaRPr lang="es-ES" dirty="0"/>
          </a:p>
        </p:txBody>
      </p:sp>
    </p:spTree>
    <p:extLst>
      <p:ext uri="{BB962C8B-B14F-4D97-AF65-F5344CB8AC3E}">
        <p14:creationId xmlns:p14="http://schemas.microsoft.com/office/powerpoint/2010/main" val="2525999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MIS DOCUMENTOS\Varios\3D_Figures\3D_Figures\3D Character (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7562" y="1196752"/>
            <a:ext cx="7272808" cy="4968552"/>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p:cNvSpPr txBox="1">
            <a:spLocks/>
          </p:cNvSpPr>
          <p:nvPr/>
        </p:nvSpPr>
        <p:spPr>
          <a:xfrm>
            <a:off x="371659" y="5510524"/>
            <a:ext cx="8413103" cy="368756"/>
          </a:xfrm>
          <a:prstGeom prst="rect">
            <a:avLst/>
          </a:prstGeom>
          <a:no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s-ES_tradnl" sz="4800" b="1" dirty="0" smtClean="0">
                <a:solidFill>
                  <a:schemeClr val="bg1"/>
                </a:solidFill>
                <a:cs typeface="Avenir Black"/>
              </a:rPr>
              <a:t>MUCHAS GRACIAS</a:t>
            </a:r>
          </a:p>
        </p:txBody>
      </p:sp>
    </p:spTree>
    <p:extLst>
      <p:ext uri="{BB962C8B-B14F-4D97-AF65-F5344CB8AC3E}">
        <p14:creationId xmlns:p14="http://schemas.microsoft.com/office/powerpoint/2010/main" val="1257585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BE" dirty="0" smtClean="0"/>
              <a:t/>
            </a:r>
            <a:br>
              <a:rPr lang="fr-BE" dirty="0" smtClean="0"/>
            </a:br>
            <a:r>
              <a:rPr lang="fr-BE" dirty="0" smtClean="0"/>
              <a:t>JP OF COURSE </a:t>
            </a:r>
            <a:r>
              <a:rPr lang="fr-BE" dirty="0" err="1" smtClean="0"/>
              <a:t>yes</a:t>
            </a:r>
            <a:r>
              <a:rPr lang="fr-BE" dirty="0"/>
              <a:t>; </a:t>
            </a:r>
            <a:r>
              <a:rPr lang="fr-BE" dirty="0" err="1"/>
              <a:t>however</a:t>
            </a:r>
            <a:r>
              <a:rPr lang="fr-BE" dirty="0"/>
              <a:t>…….</a:t>
            </a:r>
            <a:br>
              <a:rPr lang="fr-BE" dirty="0"/>
            </a:br>
            <a:r>
              <a:rPr lang="en-GB" dirty="0"/>
              <a:t/>
            </a:r>
            <a:br>
              <a:rPr lang="en-GB" dirty="0"/>
            </a:br>
            <a:endParaRPr lang="en-GB" dirty="0"/>
          </a:p>
        </p:txBody>
      </p:sp>
      <p:sp>
        <p:nvSpPr>
          <p:cNvPr id="3" name="Content Placeholder 2"/>
          <p:cNvSpPr>
            <a:spLocks noGrp="1"/>
          </p:cNvSpPr>
          <p:nvPr>
            <p:ph idx="1"/>
          </p:nvPr>
        </p:nvSpPr>
        <p:spPr/>
        <p:txBody>
          <a:bodyPr/>
          <a:lstStyle/>
          <a:p>
            <a:r>
              <a:rPr lang="fr-BE" dirty="0" err="1" smtClean="0"/>
              <a:t>Bilateral</a:t>
            </a:r>
            <a:r>
              <a:rPr lang="fr-BE" dirty="0" smtClean="0"/>
              <a:t> </a:t>
            </a:r>
            <a:r>
              <a:rPr lang="fr-BE" dirty="0" err="1" smtClean="0"/>
              <a:t>programming</a:t>
            </a:r>
            <a:r>
              <a:rPr lang="fr-BE" dirty="0" smtClean="0"/>
              <a:t> </a:t>
            </a:r>
            <a:r>
              <a:rPr lang="fr-BE" dirty="0" err="1" smtClean="0"/>
              <a:t>offers</a:t>
            </a:r>
            <a:r>
              <a:rPr lang="fr-BE" dirty="0"/>
              <a:t>:</a:t>
            </a:r>
            <a:endParaRPr lang="fr-BE" dirty="0" smtClean="0"/>
          </a:p>
          <a:p>
            <a:endParaRPr lang="fr-BE" dirty="0"/>
          </a:p>
          <a:p>
            <a:pPr lvl="1"/>
            <a:r>
              <a:rPr lang="fr-BE" dirty="0" smtClean="0"/>
              <a:t>International Relations </a:t>
            </a:r>
            <a:r>
              <a:rPr lang="fr-BE" dirty="0" err="1" smtClean="0"/>
              <a:t>mechanisms</a:t>
            </a:r>
            <a:endParaRPr lang="fr-BE" dirty="0" smtClean="0"/>
          </a:p>
          <a:p>
            <a:pPr lvl="1"/>
            <a:endParaRPr lang="fr-BE" dirty="0"/>
          </a:p>
          <a:p>
            <a:pPr lvl="1"/>
            <a:r>
              <a:rPr lang="fr-BE" dirty="0" smtClean="0"/>
              <a:t>Sound </a:t>
            </a:r>
            <a:r>
              <a:rPr lang="fr-BE" dirty="0" err="1" smtClean="0"/>
              <a:t>process</a:t>
            </a:r>
            <a:r>
              <a:rPr lang="fr-BE" dirty="0" smtClean="0"/>
              <a:t> </a:t>
            </a:r>
            <a:r>
              <a:rPr lang="fr-BE" dirty="0" err="1" smtClean="0"/>
              <a:t>with</a:t>
            </a:r>
            <a:r>
              <a:rPr lang="fr-BE" dirty="0" smtClean="0"/>
              <a:t> a </a:t>
            </a:r>
            <a:r>
              <a:rPr lang="fr-BE" dirty="0" err="1" smtClean="0"/>
              <a:t>dregree</a:t>
            </a:r>
            <a:r>
              <a:rPr lang="fr-BE" dirty="0" smtClean="0"/>
              <a:t> of </a:t>
            </a:r>
            <a:r>
              <a:rPr lang="fr-BE" dirty="0" err="1" smtClean="0"/>
              <a:t>quality</a:t>
            </a:r>
            <a:r>
              <a:rPr lang="fr-BE" dirty="0" smtClean="0"/>
              <a:t> </a:t>
            </a:r>
            <a:r>
              <a:rPr lang="fr-BE" dirty="0" err="1" smtClean="0"/>
              <a:t>ensured</a:t>
            </a:r>
            <a:r>
              <a:rPr lang="fr-BE" dirty="0" smtClean="0"/>
              <a:t>:</a:t>
            </a:r>
          </a:p>
          <a:p>
            <a:pPr lvl="2"/>
            <a:r>
              <a:rPr lang="fr-BE" dirty="0" smtClean="0"/>
              <a:t>Im </a:t>
            </a:r>
            <a:r>
              <a:rPr lang="fr-BE" dirty="0" err="1" smtClean="0"/>
              <a:t>going</a:t>
            </a:r>
            <a:r>
              <a:rPr lang="fr-BE" dirty="0" smtClean="0"/>
              <a:t> to </a:t>
            </a:r>
            <a:r>
              <a:rPr lang="fr-BE" dirty="0" err="1" smtClean="0"/>
              <a:t>explain</a:t>
            </a:r>
            <a:r>
              <a:rPr lang="fr-BE" dirty="0" smtClean="0"/>
              <a:t> </a:t>
            </a:r>
            <a:r>
              <a:rPr lang="fr-BE" dirty="0" err="1" smtClean="0"/>
              <a:t>why</a:t>
            </a:r>
            <a:r>
              <a:rPr lang="fr-BE" dirty="0" smtClean="0"/>
              <a:t>……</a:t>
            </a:r>
            <a:endParaRPr lang="en-GB" dirty="0"/>
          </a:p>
        </p:txBody>
      </p:sp>
    </p:spTree>
    <p:extLst>
      <p:ext uri="{BB962C8B-B14F-4D97-AF65-F5344CB8AC3E}">
        <p14:creationId xmlns:p14="http://schemas.microsoft.com/office/powerpoint/2010/main" val="2490129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2456"/>
            <a:ext cx="8229600" cy="1143000"/>
          </a:xfrm>
        </p:spPr>
        <p:txBody>
          <a:bodyPr/>
          <a:lstStyle/>
          <a:p>
            <a:r>
              <a:rPr lang="en-US" b="1" dirty="0" smtClean="0">
                <a:ln w="6600">
                  <a:solidFill>
                    <a:schemeClr val="accent2"/>
                  </a:solidFill>
                  <a:prstDash val="solid"/>
                </a:ln>
                <a:solidFill>
                  <a:srgbClr val="FFFFFF"/>
                </a:solidFill>
                <a:effectLst>
                  <a:outerShdw dist="38100" dir="2700000" algn="tl" rotWithShape="0">
                    <a:schemeClr val="accent2"/>
                  </a:outerShdw>
                </a:effectLst>
              </a:rPr>
              <a:t>The Spanish Cooperation model</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graphicFrame>
        <p:nvGraphicFramePr>
          <p:cNvPr id="4" name="3 Tabla"/>
          <p:cNvGraphicFramePr>
            <a:graphicFrameLocks noGrp="1"/>
          </p:cNvGraphicFramePr>
          <p:nvPr>
            <p:extLst>
              <p:ext uri="{D42A27DB-BD31-4B8C-83A1-F6EECF244321}">
                <p14:modId xmlns:p14="http://schemas.microsoft.com/office/powerpoint/2010/main" val="1747747035"/>
              </p:ext>
            </p:extLst>
          </p:nvPr>
        </p:nvGraphicFramePr>
        <p:xfrm>
          <a:off x="395536" y="1700808"/>
          <a:ext cx="7776864" cy="3139440"/>
        </p:xfrm>
        <a:graphic>
          <a:graphicData uri="http://schemas.openxmlformats.org/drawingml/2006/table">
            <a:tbl>
              <a:tblPr firstRow="1" bandRow="1">
                <a:tableStyleId>{72833802-FEF1-4C79-8D5D-14CF1EAF98D9}</a:tableStyleId>
              </a:tblPr>
              <a:tblGrid>
                <a:gridCol w="1296144"/>
                <a:gridCol w="1296144"/>
                <a:gridCol w="1296144"/>
                <a:gridCol w="1296144"/>
                <a:gridCol w="1296144"/>
                <a:gridCol w="1296144"/>
              </a:tblGrid>
              <a:tr h="370840">
                <a:tc>
                  <a:txBody>
                    <a:bodyPr/>
                    <a:lstStyle/>
                    <a:p>
                      <a:r>
                        <a:rPr lang="en-US" sz="1400" dirty="0" smtClean="0"/>
                        <a:t>Level</a:t>
                      </a:r>
                      <a:endParaRPr lang="es-ES" sz="1400" dirty="0"/>
                    </a:p>
                  </a:txBody>
                  <a:tcPr/>
                </a:tc>
                <a:tc>
                  <a:txBody>
                    <a:bodyPr/>
                    <a:lstStyle/>
                    <a:p>
                      <a:r>
                        <a:rPr lang="en-US" sz="1400" dirty="0" smtClean="0"/>
                        <a:t>Characteristics</a:t>
                      </a:r>
                      <a:endParaRPr lang="es-ES" sz="1400" dirty="0"/>
                    </a:p>
                  </a:txBody>
                  <a:tcPr/>
                </a:tc>
                <a:tc>
                  <a:txBody>
                    <a:bodyPr/>
                    <a:lstStyle/>
                    <a:p>
                      <a:r>
                        <a:rPr lang="en-US" sz="1400" dirty="0" smtClean="0"/>
                        <a:t>Time Span</a:t>
                      </a:r>
                      <a:endParaRPr lang="es-ES" sz="1400" dirty="0"/>
                    </a:p>
                  </a:txBody>
                  <a:tcPr/>
                </a:tc>
                <a:tc>
                  <a:txBody>
                    <a:bodyPr/>
                    <a:lstStyle/>
                    <a:p>
                      <a:r>
                        <a:rPr lang="es-ES" sz="1400" dirty="0" err="1" smtClean="0"/>
                        <a:t>Main</a:t>
                      </a:r>
                      <a:endParaRPr lang="es-ES" sz="1400" dirty="0" smtClean="0"/>
                    </a:p>
                    <a:p>
                      <a:r>
                        <a:rPr lang="es-ES" sz="1400" dirty="0" err="1" smtClean="0"/>
                        <a:t>Responsible</a:t>
                      </a:r>
                      <a:endParaRPr lang="es-ES" sz="1400" dirty="0"/>
                    </a:p>
                  </a:txBody>
                  <a:tcPr/>
                </a:tc>
                <a:tc>
                  <a:txBody>
                    <a:bodyPr/>
                    <a:lstStyle/>
                    <a:p>
                      <a:r>
                        <a:rPr lang="en-US" sz="1400" dirty="0" smtClean="0"/>
                        <a:t>Attribution</a:t>
                      </a:r>
                      <a:endParaRPr lang="es-ES" sz="1400" dirty="0"/>
                    </a:p>
                  </a:txBody>
                  <a:tcPr/>
                </a:tc>
                <a:tc>
                  <a:txBody>
                    <a:bodyPr/>
                    <a:lstStyle/>
                    <a:p>
                      <a:r>
                        <a:rPr lang="es-ES" sz="1400" dirty="0" err="1" smtClean="0"/>
                        <a:t>Instrument</a:t>
                      </a:r>
                      <a:endParaRPr lang="es-ES" sz="1400" dirty="0"/>
                    </a:p>
                  </a:txBody>
                  <a:tcPr/>
                </a:tc>
              </a:tr>
              <a:tr h="370840">
                <a:tc>
                  <a:txBody>
                    <a:bodyPr/>
                    <a:lstStyle/>
                    <a:p>
                      <a:r>
                        <a:rPr lang="en-US" sz="1400" dirty="0" smtClean="0"/>
                        <a:t>Level 1</a:t>
                      </a:r>
                    </a:p>
                    <a:p>
                      <a:r>
                        <a:rPr lang="en-US" sz="1400" dirty="0" smtClean="0"/>
                        <a:t>Development</a:t>
                      </a:r>
                      <a:r>
                        <a:rPr lang="en-US" sz="1400" baseline="0" dirty="0" smtClean="0"/>
                        <a:t> Results</a:t>
                      </a:r>
                      <a:endParaRPr lang="es-ES" sz="1400" dirty="0"/>
                    </a:p>
                  </a:txBody>
                  <a:tcPr>
                    <a:solidFill>
                      <a:schemeClr val="bg1"/>
                    </a:solidFill>
                  </a:tcPr>
                </a:tc>
                <a:tc>
                  <a:txBody>
                    <a:bodyPr/>
                    <a:lstStyle/>
                    <a:p>
                      <a:r>
                        <a:rPr lang="es-ES" sz="1400" dirty="0" err="1" smtClean="0"/>
                        <a:t>Improvements</a:t>
                      </a:r>
                      <a:r>
                        <a:rPr lang="es-ES" sz="1400" dirty="0" smtClean="0"/>
                        <a:t> in </a:t>
                      </a:r>
                      <a:r>
                        <a:rPr lang="es-ES" sz="1400" dirty="0" err="1" smtClean="0"/>
                        <a:t>quality</a:t>
                      </a:r>
                      <a:r>
                        <a:rPr lang="es-ES" sz="1400" dirty="0" smtClean="0"/>
                        <a:t> of </a:t>
                      </a:r>
                      <a:r>
                        <a:rPr lang="es-ES" sz="1400" dirty="0" err="1" smtClean="0"/>
                        <a:t>life</a:t>
                      </a:r>
                      <a:r>
                        <a:rPr lang="es-ES" sz="1400" dirty="0" smtClean="0"/>
                        <a:t> of </a:t>
                      </a:r>
                      <a:r>
                        <a:rPr lang="es-ES" sz="1400" dirty="0" err="1" smtClean="0"/>
                        <a:t>people</a:t>
                      </a:r>
                      <a:endParaRPr lang="es-ES" sz="1400" dirty="0"/>
                    </a:p>
                  </a:txBody>
                  <a:tcPr>
                    <a:solidFill>
                      <a:schemeClr val="bg1"/>
                    </a:solidFill>
                  </a:tcPr>
                </a:tc>
                <a:tc>
                  <a:txBody>
                    <a:bodyPr/>
                    <a:lstStyle/>
                    <a:p>
                      <a:r>
                        <a:rPr lang="es-ES" sz="1400" dirty="0" smtClean="0"/>
                        <a:t>Long/Medium</a:t>
                      </a:r>
                      <a:r>
                        <a:rPr lang="es-ES" sz="1400" baseline="0" dirty="0" smtClean="0"/>
                        <a:t> </a:t>
                      </a:r>
                      <a:r>
                        <a:rPr lang="es-ES" sz="1400" baseline="0" dirty="0" err="1" smtClean="0"/>
                        <a:t>term</a:t>
                      </a:r>
                      <a:endParaRPr lang="es-ES" sz="1400" b="0" dirty="0"/>
                    </a:p>
                  </a:txBody>
                  <a:tcPr>
                    <a:solidFill>
                      <a:schemeClr val="bg1"/>
                    </a:solidFill>
                  </a:tcPr>
                </a:tc>
                <a:tc>
                  <a:txBody>
                    <a:bodyPr/>
                    <a:lstStyle/>
                    <a:p>
                      <a:r>
                        <a:rPr lang="es-ES" sz="1400" dirty="0" err="1" smtClean="0"/>
                        <a:t>Partner</a:t>
                      </a:r>
                      <a:r>
                        <a:rPr lang="es-ES" sz="1400" dirty="0" smtClean="0"/>
                        <a:t> Country</a:t>
                      </a:r>
                      <a:endParaRPr lang="es-ES" sz="1400" b="0" dirty="0"/>
                    </a:p>
                  </a:txBody>
                  <a:tcPr>
                    <a:solidFill>
                      <a:schemeClr val="bg1"/>
                    </a:solidFill>
                  </a:tcPr>
                </a:tc>
                <a:tc>
                  <a:txBody>
                    <a:bodyPr/>
                    <a:lstStyle/>
                    <a:p>
                      <a:r>
                        <a:rPr lang="es-ES" sz="1400" dirty="0" smtClean="0"/>
                        <a:t>Parcial (</a:t>
                      </a:r>
                      <a:r>
                        <a:rPr lang="es-ES" sz="1400" dirty="0" err="1" smtClean="0"/>
                        <a:t>Relevant</a:t>
                      </a:r>
                      <a:r>
                        <a:rPr lang="es-ES" sz="1400" baseline="0" dirty="0" smtClean="0"/>
                        <a:t> </a:t>
                      </a:r>
                      <a:r>
                        <a:rPr lang="es-ES" sz="1400" dirty="0" err="1" smtClean="0"/>
                        <a:t>Contribution</a:t>
                      </a:r>
                      <a:r>
                        <a:rPr lang="es-ES" sz="1400" dirty="0" smtClean="0"/>
                        <a:t>)</a:t>
                      </a:r>
                      <a:endParaRPr lang="es-ES" sz="1400" dirty="0"/>
                    </a:p>
                  </a:txBody>
                  <a:tcPr>
                    <a:solidFill>
                      <a:schemeClr val="bg1"/>
                    </a:solidFill>
                  </a:tcPr>
                </a:tc>
                <a:tc>
                  <a:txBody>
                    <a:bodyPr/>
                    <a:lstStyle/>
                    <a:p>
                      <a:r>
                        <a:rPr lang="es-ES" sz="1400" dirty="0" smtClean="0"/>
                        <a:t>MAP/CPF SC</a:t>
                      </a:r>
                      <a:endParaRPr lang="es-ES" sz="1400" dirty="0"/>
                    </a:p>
                  </a:txBody>
                  <a:tcPr>
                    <a:solidFill>
                      <a:schemeClr val="bg1"/>
                    </a:solidFill>
                  </a:tcPr>
                </a:tc>
              </a:tr>
              <a:tr h="370840">
                <a:tc>
                  <a:txBody>
                    <a:bodyPr/>
                    <a:lstStyle/>
                    <a:p>
                      <a:r>
                        <a:rPr lang="en-US" sz="1400" dirty="0" smtClean="0"/>
                        <a:t>Level 2</a:t>
                      </a:r>
                    </a:p>
                    <a:p>
                      <a:r>
                        <a:rPr lang="en-US" sz="1400" dirty="0" smtClean="0"/>
                        <a:t>Intermediate</a:t>
                      </a:r>
                      <a:r>
                        <a:rPr lang="en-US" sz="1400" baseline="0" dirty="0" smtClean="0"/>
                        <a:t> Results</a:t>
                      </a:r>
                      <a:endParaRPr lang="es-ES" sz="1400" dirty="0"/>
                    </a:p>
                  </a:txBody>
                  <a:tcPr>
                    <a:solidFill>
                      <a:schemeClr val="bg1"/>
                    </a:solidFill>
                  </a:tcPr>
                </a:tc>
                <a:tc>
                  <a:txBody>
                    <a:bodyPr/>
                    <a:lstStyle/>
                    <a:p>
                      <a:r>
                        <a:rPr lang="es-ES" sz="1400" dirty="0" err="1" smtClean="0"/>
                        <a:t>Changes</a:t>
                      </a:r>
                      <a:r>
                        <a:rPr lang="es-ES" sz="1400" dirty="0" smtClean="0"/>
                        <a:t> in </a:t>
                      </a:r>
                      <a:r>
                        <a:rPr lang="es-ES" sz="1400" dirty="0" err="1" smtClean="0"/>
                        <a:t>behaviour</a:t>
                      </a:r>
                      <a:r>
                        <a:rPr lang="es-ES" sz="1400" baseline="0" dirty="0" smtClean="0"/>
                        <a:t> </a:t>
                      </a:r>
                      <a:r>
                        <a:rPr lang="es-ES" sz="1400" baseline="0" dirty="0" err="1" smtClean="0"/>
                        <a:t>or</a:t>
                      </a:r>
                      <a:r>
                        <a:rPr lang="es-ES" sz="1400" baseline="0" dirty="0" smtClean="0"/>
                        <a:t> in </a:t>
                      </a:r>
                      <a:r>
                        <a:rPr lang="es-ES" sz="1400" baseline="0" dirty="0" err="1" smtClean="0"/>
                        <a:t>key</a:t>
                      </a:r>
                      <a:r>
                        <a:rPr lang="es-ES" sz="1400" baseline="0" dirty="0" smtClean="0"/>
                        <a:t> </a:t>
                      </a:r>
                      <a:r>
                        <a:rPr lang="es-ES" sz="1400" baseline="0" dirty="0" err="1" smtClean="0"/>
                        <a:t>institutional</a:t>
                      </a:r>
                      <a:r>
                        <a:rPr lang="es-ES" sz="1400" baseline="0" dirty="0" smtClean="0"/>
                        <a:t> </a:t>
                      </a:r>
                      <a:r>
                        <a:rPr lang="es-ES" sz="1400" baseline="0" dirty="0" err="1" smtClean="0"/>
                        <a:t>stakeholders</a:t>
                      </a:r>
                      <a:endParaRPr lang="es-ES" sz="14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dirty="0" smtClean="0"/>
                        <a:t>Medium</a:t>
                      </a:r>
                      <a:r>
                        <a:rPr lang="es-ES" sz="1400" baseline="0" dirty="0" smtClean="0"/>
                        <a:t> </a:t>
                      </a:r>
                      <a:r>
                        <a:rPr lang="es-ES" sz="1400" baseline="0" dirty="0" err="1" smtClean="0"/>
                        <a:t>term</a:t>
                      </a:r>
                      <a:endParaRPr lang="es-ES" sz="1400" dirty="0" smtClean="0"/>
                    </a:p>
                    <a:p>
                      <a:endParaRPr lang="es-ES" sz="1400" dirty="0"/>
                    </a:p>
                  </a:txBody>
                  <a:tcPr>
                    <a:solidFill>
                      <a:schemeClr val="bg1"/>
                    </a:solidFill>
                  </a:tcPr>
                </a:tc>
                <a:tc>
                  <a:txBody>
                    <a:bodyPr/>
                    <a:lstStyle/>
                    <a:p>
                      <a:r>
                        <a:rPr lang="es-ES" sz="1400" dirty="0" err="1" smtClean="0"/>
                        <a:t>Partner</a:t>
                      </a:r>
                      <a:r>
                        <a:rPr lang="es-ES" sz="1400" dirty="0" smtClean="0"/>
                        <a:t> country – </a:t>
                      </a:r>
                      <a:r>
                        <a:rPr lang="es-ES" sz="1400" dirty="0" err="1" smtClean="0"/>
                        <a:t>Spanish</a:t>
                      </a:r>
                      <a:r>
                        <a:rPr lang="es-ES" sz="1400" dirty="0" smtClean="0"/>
                        <a:t> </a:t>
                      </a:r>
                      <a:r>
                        <a:rPr lang="es-ES" sz="1400" dirty="0" err="1" smtClean="0"/>
                        <a:t>Cooperation</a:t>
                      </a:r>
                      <a:endParaRPr lang="es-ES" sz="1400" dirty="0"/>
                    </a:p>
                  </a:txBody>
                  <a:tcPr>
                    <a:solidFill>
                      <a:schemeClr val="bg1"/>
                    </a:solidFill>
                  </a:tcPr>
                </a:tc>
                <a:tc>
                  <a:txBody>
                    <a:bodyPr/>
                    <a:lstStyle/>
                    <a:p>
                      <a:r>
                        <a:rPr lang="es-ES" sz="1400" dirty="0" smtClean="0"/>
                        <a:t>Medium (</a:t>
                      </a:r>
                      <a:r>
                        <a:rPr lang="es-ES" sz="1400" dirty="0" err="1" smtClean="0"/>
                        <a:t>Relevant</a:t>
                      </a:r>
                      <a:r>
                        <a:rPr lang="es-ES" sz="1400" baseline="0" dirty="0" smtClean="0"/>
                        <a:t> </a:t>
                      </a:r>
                      <a:r>
                        <a:rPr lang="es-ES" sz="1400" baseline="0" dirty="0" err="1" smtClean="0"/>
                        <a:t>attribution</a:t>
                      </a:r>
                      <a:r>
                        <a:rPr lang="es-ES" sz="1400" baseline="0" dirty="0" smtClean="0"/>
                        <a:t>)</a:t>
                      </a:r>
                      <a:endParaRPr lang="es-ES" sz="1400" dirty="0"/>
                    </a:p>
                  </a:txBody>
                  <a:tcPr>
                    <a:solidFill>
                      <a:schemeClr val="bg1"/>
                    </a:solidFill>
                  </a:tcPr>
                </a:tc>
                <a:tc>
                  <a:txBody>
                    <a:bodyPr/>
                    <a:lstStyle/>
                    <a:p>
                      <a:r>
                        <a:rPr lang="es-ES" sz="1400" dirty="0" smtClean="0"/>
                        <a:t>MAP/CPF</a:t>
                      </a:r>
                    </a:p>
                    <a:p>
                      <a:r>
                        <a:rPr lang="es-ES" sz="1400" dirty="0" smtClean="0"/>
                        <a:t>Country </a:t>
                      </a:r>
                      <a:r>
                        <a:rPr lang="es-ES" sz="1400" dirty="0" err="1" smtClean="0"/>
                        <a:t>Program</a:t>
                      </a:r>
                      <a:endParaRPr lang="es-ES" sz="1400" dirty="0"/>
                    </a:p>
                  </a:txBody>
                  <a:tcPr>
                    <a:solidFill>
                      <a:schemeClr val="bg1"/>
                    </a:solidFill>
                  </a:tcPr>
                </a:tc>
              </a:tr>
              <a:tr h="370840">
                <a:tc>
                  <a:txBody>
                    <a:bodyPr/>
                    <a:lstStyle/>
                    <a:p>
                      <a:r>
                        <a:rPr lang="en-US" sz="1400" dirty="0" smtClean="0"/>
                        <a:t>Level 3</a:t>
                      </a:r>
                    </a:p>
                    <a:p>
                      <a:r>
                        <a:rPr lang="en-US" sz="1400" dirty="0" smtClean="0"/>
                        <a:t>Direct Results</a:t>
                      </a:r>
                      <a:endParaRPr lang="es-ES" sz="1400" dirty="0"/>
                    </a:p>
                  </a:txBody>
                  <a:tcPr>
                    <a:solidFill>
                      <a:schemeClr val="bg1"/>
                    </a:solidFill>
                  </a:tcPr>
                </a:tc>
                <a:tc>
                  <a:txBody>
                    <a:bodyPr/>
                    <a:lstStyle/>
                    <a:p>
                      <a:r>
                        <a:rPr lang="es-ES" sz="1400" dirty="0" err="1" smtClean="0"/>
                        <a:t>Activities</a:t>
                      </a:r>
                      <a:r>
                        <a:rPr lang="es-ES" sz="1400" dirty="0" smtClean="0"/>
                        <a:t>,</a:t>
                      </a:r>
                      <a:r>
                        <a:rPr lang="es-ES" sz="1400" baseline="0" dirty="0" smtClean="0"/>
                        <a:t> </a:t>
                      </a:r>
                      <a:r>
                        <a:rPr lang="es-ES" sz="1400" baseline="0" dirty="0" err="1" smtClean="0"/>
                        <a:t>services</a:t>
                      </a:r>
                      <a:r>
                        <a:rPr lang="es-ES" sz="1400" baseline="0" dirty="0" smtClean="0"/>
                        <a:t> </a:t>
                      </a:r>
                      <a:r>
                        <a:rPr lang="es-ES" sz="1400" baseline="0" dirty="0" err="1" smtClean="0"/>
                        <a:t>goods</a:t>
                      </a:r>
                      <a:r>
                        <a:rPr lang="es-ES" sz="1400" baseline="0" dirty="0" smtClean="0"/>
                        <a:t> </a:t>
                      </a:r>
                      <a:r>
                        <a:rPr lang="es-ES" sz="1400" baseline="0" dirty="0" err="1" smtClean="0"/>
                        <a:t>provided</a:t>
                      </a:r>
                      <a:endParaRPr lang="es-ES" sz="14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dirty="0" smtClean="0"/>
                        <a:t>Short/Medium</a:t>
                      </a:r>
                      <a:r>
                        <a:rPr lang="es-ES" sz="1400" baseline="0" dirty="0" smtClean="0"/>
                        <a:t> </a:t>
                      </a:r>
                      <a:r>
                        <a:rPr lang="es-ES" sz="1400" baseline="0" dirty="0" err="1" smtClean="0"/>
                        <a:t>term</a:t>
                      </a:r>
                      <a:endParaRPr lang="es-ES" sz="1400" dirty="0" smtClean="0"/>
                    </a:p>
                    <a:p>
                      <a:endParaRPr lang="es-ES" sz="1400" dirty="0"/>
                    </a:p>
                  </a:txBody>
                  <a:tcPr>
                    <a:solidFill>
                      <a:schemeClr val="bg1"/>
                    </a:solidFill>
                  </a:tcPr>
                </a:tc>
                <a:tc>
                  <a:txBody>
                    <a:bodyPr/>
                    <a:lstStyle/>
                    <a:p>
                      <a:r>
                        <a:rPr lang="es-ES" sz="1400" dirty="0" err="1" smtClean="0"/>
                        <a:t>Spanish</a:t>
                      </a:r>
                      <a:r>
                        <a:rPr lang="es-ES" sz="1400" dirty="0" smtClean="0"/>
                        <a:t> </a:t>
                      </a:r>
                      <a:r>
                        <a:rPr lang="es-ES" sz="1400" dirty="0" err="1" smtClean="0"/>
                        <a:t>Cooperation</a:t>
                      </a:r>
                      <a:endParaRPr lang="es-ES" sz="1400" dirty="0"/>
                    </a:p>
                  </a:txBody>
                  <a:tcPr>
                    <a:solidFill>
                      <a:schemeClr val="bg1"/>
                    </a:solidFill>
                  </a:tcPr>
                </a:tc>
                <a:tc>
                  <a:txBody>
                    <a:bodyPr/>
                    <a:lstStyle/>
                    <a:p>
                      <a:r>
                        <a:rPr lang="es-ES" sz="1400" dirty="0" smtClean="0"/>
                        <a:t>High</a:t>
                      </a:r>
                      <a:r>
                        <a:rPr lang="es-ES" sz="1400" baseline="0" dirty="0" smtClean="0"/>
                        <a:t> (complete </a:t>
                      </a:r>
                      <a:r>
                        <a:rPr lang="es-ES" sz="1400" baseline="0" dirty="0" err="1" smtClean="0"/>
                        <a:t>attribution</a:t>
                      </a:r>
                      <a:r>
                        <a:rPr lang="es-ES" sz="1400" baseline="0" dirty="0" smtClean="0"/>
                        <a:t>)</a:t>
                      </a:r>
                      <a:endParaRPr lang="es-ES" sz="14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dirty="0" smtClean="0"/>
                        <a:t>Country </a:t>
                      </a:r>
                      <a:r>
                        <a:rPr lang="es-ES" sz="1400" dirty="0" err="1" smtClean="0"/>
                        <a:t>Program</a:t>
                      </a:r>
                      <a:endParaRPr lang="es-ES" sz="1400" dirty="0" smtClean="0"/>
                    </a:p>
                    <a:p>
                      <a:endParaRPr lang="es-ES" sz="1400" dirty="0"/>
                    </a:p>
                  </a:txBody>
                  <a:tcPr>
                    <a:solidFill>
                      <a:schemeClr val="bg1"/>
                    </a:solidFill>
                  </a:tcPr>
                </a:tc>
              </a:tr>
            </a:tbl>
          </a:graphicData>
        </a:graphic>
      </p:graphicFrame>
    </p:spTree>
    <p:extLst>
      <p:ext uri="{BB962C8B-B14F-4D97-AF65-F5344CB8AC3E}">
        <p14:creationId xmlns:p14="http://schemas.microsoft.com/office/powerpoint/2010/main" val="2025242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a 1"/>
          <p:cNvGraphicFramePr/>
          <p:nvPr>
            <p:extLst>
              <p:ext uri="{D42A27DB-BD31-4B8C-83A1-F6EECF244321}">
                <p14:modId xmlns:p14="http://schemas.microsoft.com/office/powerpoint/2010/main" val="3716991890"/>
              </p:ext>
            </p:extLst>
          </p:nvPr>
        </p:nvGraphicFramePr>
        <p:xfrm>
          <a:off x="1259632" y="1484784"/>
          <a:ext cx="6806494" cy="4749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7946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0"/>
            <a:ext cx="8229600" cy="1143000"/>
          </a:xfrm>
        </p:spPr>
        <p:txBody>
          <a:bodyPr/>
          <a:lstStyle/>
          <a:p>
            <a:r>
              <a:rPr lang="en-US" b="1" dirty="0" smtClean="0">
                <a:ln w="6600">
                  <a:solidFill>
                    <a:schemeClr val="accent2"/>
                  </a:solidFill>
                  <a:prstDash val="solid"/>
                </a:ln>
                <a:solidFill>
                  <a:srgbClr val="FFFFFF"/>
                </a:solidFill>
                <a:effectLst>
                  <a:outerShdw dist="38100" dir="2700000" algn="tl" rotWithShape="0">
                    <a:schemeClr val="accent2"/>
                  </a:outerShdw>
                </a:effectLst>
              </a:rPr>
              <a:t>So….what are the CPF/MAP</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2 Marcador de contenido"/>
          <p:cNvSpPr>
            <a:spLocks noGrp="1"/>
          </p:cNvSpPr>
          <p:nvPr>
            <p:ph idx="1"/>
          </p:nvPr>
        </p:nvSpPr>
        <p:spPr>
          <a:xfrm>
            <a:off x="457200" y="1268760"/>
            <a:ext cx="8229600" cy="5328592"/>
          </a:xfrm>
        </p:spPr>
        <p:txBody>
          <a:bodyPr>
            <a:normAutofit/>
          </a:bodyPr>
          <a:lstStyle/>
          <a:p>
            <a:r>
              <a:rPr lang="en-US" b="1" dirty="0"/>
              <a:t>Shared partnership strategy</a:t>
            </a:r>
            <a:r>
              <a:rPr lang="en-US" dirty="0"/>
              <a:t> at country level that aims towards common goals and visions of human development and poverty eradication. </a:t>
            </a:r>
          </a:p>
          <a:p>
            <a:r>
              <a:rPr lang="en-US" b="1" dirty="0" smtClean="0"/>
              <a:t>Main </a:t>
            </a:r>
            <a:r>
              <a:rPr lang="en-US" b="1" dirty="0"/>
              <a:t>bilateral instrument of the Spanish Cooperation </a:t>
            </a:r>
            <a:r>
              <a:rPr lang="en-US" dirty="0"/>
              <a:t>to ensure effectiveness development cooperation and strategic implementation of policy </a:t>
            </a:r>
            <a:r>
              <a:rPr lang="en-US" dirty="0" smtClean="0"/>
              <a:t>guidelines. </a:t>
            </a:r>
          </a:p>
          <a:p>
            <a:endParaRPr lang="es-ES" dirty="0"/>
          </a:p>
        </p:txBody>
      </p:sp>
    </p:spTree>
    <p:extLst>
      <p:ext uri="{BB962C8B-B14F-4D97-AF65-F5344CB8AC3E}">
        <p14:creationId xmlns:p14="http://schemas.microsoft.com/office/powerpoint/2010/main" val="313438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0040" y="0"/>
            <a:ext cx="8229600" cy="1143000"/>
          </a:xfrm>
        </p:spPr>
        <p:txBody>
          <a:bodyPr/>
          <a:lstStyle/>
          <a:p>
            <a:r>
              <a:rPr lang="en-GB" b="1" dirty="0" smtClean="0">
                <a:ln w="6600">
                  <a:solidFill>
                    <a:schemeClr val="accent2"/>
                  </a:solidFill>
                  <a:prstDash val="solid"/>
                </a:ln>
                <a:solidFill>
                  <a:srgbClr val="FFFFFF"/>
                </a:solidFill>
                <a:effectLst>
                  <a:outerShdw dist="38100" dir="2700000" algn="tl" rotWithShape="0">
                    <a:schemeClr val="accent2"/>
                  </a:outerShdw>
                </a:effectLst>
              </a:rPr>
              <a:t>Main Characteristics</a:t>
            </a:r>
            <a:endParaRPr lang="en-GB"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323528" y="1124744"/>
            <a:ext cx="8568952" cy="5544616"/>
          </a:xfrm>
        </p:spPr>
        <p:txBody>
          <a:bodyPr>
            <a:normAutofit lnSpcReduction="10000"/>
          </a:bodyPr>
          <a:lstStyle/>
          <a:p>
            <a:r>
              <a:rPr lang="en-US" sz="2400" b="1" dirty="0"/>
              <a:t>Agrees on a Common Development Results framework</a:t>
            </a:r>
            <a:r>
              <a:rPr lang="en-US" sz="2400" dirty="0"/>
              <a:t> with the partner country based on National Development Plan.</a:t>
            </a:r>
          </a:p>
          <a:p>
            <a:r>
              <a:rPr lang="en-US" sz="2400" b="1" dirty="0"/>
              <a:t>Aligned to the partner’s political cycle</a:t>
            </a:r>
            <a:r>
              <a:rPr lang="en-US" sz="2400" dirty="0"/>
              <a:t>.</a:t>
            </a:r>
            <a:endParaRPr lang="es-ES" sz="2400" dirty="0"/>
          </a:p>
          <a:p>
            <a:r>
              <a:rPr lang="en-US" sz="2400" dirty="0" smtClean="0"/>
              <a:t>It </a:t>
            </a:r>
            <a:r>
              <a:rPr lang="en-US" sz="2400" dirty="0"/>
              <a:t>is </a:t>
            </a:r>
            <a:r>
              <a:rPr lang="en-US" sz="2400" b="1" dirty="0"/>
              <a:t>inclusive</a:t>
            </a:r>
            <a:r>
              <a:rPr lang="en-US" sz="2400" dirty="0"/>
              <a:t> and incorporates as many stakeholders as possible with potential impact on </a:t>
            </a:r>
            <a:r>
              <a:rPr lang="en-US" sz="2400" dirty="0" smtClean="0"/>
              <a:t>development.</a:t>
            </a:r>
          </a:p>
          <a:p>
            <a:r>
              <a:rPr lang="en-US" sz="2400" b="1" dirty="0" smtClean="0"/>
              <a:t>Close </a:t>
            </a:r>
            <a:r>
              <a:rPr lang="en-US" sz="2400" b="1" dirty="0"/>
              <a:t>dialogue and joint work with partner countries</a:t>
            </a:r>
            <a:r>
              <a:rPr lang="en-US" sz="2400" dirty="0"/>
              <a:t> (government, institutions, parliaments and civil society) as well as with the donor </a:t>
            </a:r>
            <a:r>
              <a:rPr lang="en-US" sz="2400" dirty="0" smtClean="0"/>
              <a:t>community.</a:t>
            </a:r>
          </a:p>
          <a:p>
            <a:r>
              <a:rPr lang="en-US" sz="2400" b="1" dirty="0" smtClean="0"/>
              <a:t>Coordination </a:t>
            </a:r>
            <a:r>
              <a:rPr lang="en-US" sz="2400" b="1" dirty="0"/>
              <a:t>among the different actors </a:t>
            </a:r>
            <a:r>
              <a:rPr lang="en-US" sz="2400" b="1" dirty="0" smtClean="0"/>
              <a:t>(Spanish Cooperation) </a:t>
            </a:r>
          </a:p>
          <a:p>
            <a:pPr lvl="1"/>
            <a:r>
              <a:rPr lang="en-US" sz="2000" dirty="0" smtClean="0"/>
              <a:t>Other Ministries</a:t>
            </a:r>
          </a:p>
          <a:p>
            <a:pPr lvl="1"/>
            <a:r>
              <a:rPr lang="en-US" sz="2000" dirty="0" smtClean="0"/>
              <a:t>Regions</a:t>
            </a:r>
          </a:p>
          <a:p>
            <a:pPr lvl="1"/>
            <a:r>
              <a:rPr lang="en-US" sz="2000" dirty="0" smtClean="0"/>
              <a:t>Civil society</a:t>
            </a:r>
          </a:p>
          <a:p>
            <a:pPr lvl="1"/>
            <a:r>
              <a:rPr lang="en-US" sz="2000" dirty="0" smtClean="0"/>
              <a:t>Private sector</a:t>
            </a:r>
          </a:p>
          <a:p>
            <a:r>
              <a:rPr lang="en-US" sz="2400" dirty="0" smtClean="0"/>
              <a:t>Estimation of budget</a:t>
            </a:r>
          </a:p>
          <a:p>
            <a:endParaRPr lang="en-US" sz="2400" dirty="0"/>
          </a:p>
          <a:p>
            <a:endParaRPr lang="en-GB" sz="2400" dirty="0"/>
          </a:p>
        </p:txBody>
      </p:sp>
    </p:spTree>
    <p:extLst>
      <p:ext uri="{BB962C8B-B14F-4D97-AF65-F5344CB8AC3E}">
        <p14:creationId xmlns:p14="http://schemas.microsoft.com/office/powerpoint/2010/main" val="2135543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50912" y="0"/>
            <a:ext cx="8229600" cy="1143000"/>
          </a:xfrm>
        </p:spPr>
        <p:txBody>
          <a:bodyPr/>
          <a:lstStyle/>
          <a:p>
            <a:r>
              <a:rPr lang="es-ES" b="1" dirty="0" err="1" smtClean="0">
                <a:ln w="6600">
                  <a:solidFill>
                    <a:schemeClr val="accent2"/>
                  </a:solidFill>
                  <a:prstDash val="solid"/>
                </a:ln>
                <a:solidFill>
                  <a:srgbClr val="FFFFFF"/>
                </a:solidFill>
                <a:effectLst>
                  <a:outerShdw dist="38100" dir="2700000" algn="tl" rotWithShape="0">
                    <a:schemeClr val="accent2"/>
                  </a:outerShdw>
                </a:effectLst>
              </a:rPr>
              <a:t>Main</a:t>
            </a:r>
            <a:r>
              <a:rPr lang="es-ES" b="1" dirty="0" smtClean="0">
                <a:ln w="6600">
                  <a:solidFill>
                    <a:schemeClr val="accent2"/>
                  </a:solidFill>
                  <a:prstDash val="solid"/>
                </a:ln>
                <a:solidFill>
                  <a:srgbClr val="FFFFFF"/>
                </a:solidFill>
                <a:effectLst>
                  <a:outerShdw dist="38100" dir="2700000" algn="tl" rotWithShape="0">
                    <a:schemeClr val="accent2"/>
                  </a:outerShdw>
                </a:effectLst>
              </a:rPr>
              <a:t> </a:t>
            </a:r>
            <a:r>
              <a:rPr lang="es-ES" b="1" dirty="0" err="1" smtClean="0">
                <a:ln w="6600">
                  <a:solidFill>
                    <a:schemeClr val="accent2"/>
                  </a:solidFill>
                  <a:prstDash val="solid"/>
                </a:ln>
                <a:solidFill>
                  <a:srgbClr val="FFFFFF"/>
                </a:solidFill>
                <a:effectLst>
                  <a:outerShdw dist="38100" dir="2700000" algn="tl" rotWithShape="0">
                    <a:schemeClr val="accent2"/>
                  </a:outerShdw>
                </a:effectLst>
              </a:rPr>
              <a:t>Characteristics</a:t>
            </a:r>
            <a:endParaRPr lang="es-E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2 Marcador de contenido"/>
          <p:cNvSpPr>
            <a:spLocks noGrp="1"/>
          </p:cNvSpPr>
          <p:nvPr>
            <p:ph idx="1"/>
          </p:nvPr>
        </p:nvSpPr>
        <p:spPr>
          <a:xfrm>
            <a:off x="443500" y="1417638"/>
            <a:ext cx="8568952" cy="4525963"/>
          </a:xfrm>
        </p:spPr>
        <p:txBody>
          <a:bodyPr>
            <a:noAutofit/>
          </a:bodyPr>
          <a:lstStyle/>
          <a:p>
            <a:r>
              <a:rPr lang="en-US" sz="2000" dirty="0" smtClean="0"/>
              <a:t>100% of partner countries CPF signed</a:t>
            </a:r>
          </a:p>
          <a:p>
            <a:pPr marL="0" indent="0">
              <a:buNone/>
            </a:pPr>
            <a:r>
              <a:rPr lang="en-US" sz="1200" dirty="0">
                <a:hlinkClick r:id="rId2"/>
              </a:rPr>
              <a:t>http://</a:t>
            </a:r>
            <a:r>
              <a:rPr lang="en-US" sz="1200" dirty="0" smtClean="0">
                <a:hlinkClick r:id="rId2"/>
              </a:rPr>
              <a:t>www.exteriores.gob.es/Portal/es/SalaDePrensa/Multimedia/Publicaciones/Paginas/Cooperacion/Planificacion.aspx</a:t>
            </a:r>
            <a:endParaRPr lang="en-US" sz="1200" dirty="0" smtClean="0"/>
          </a:p>
          <a:p>
            <a:pPr marL="0" indent="0">
              <a:buNone/>
            </a:pPr>
            <a:r>
              <a:rPr lang="en-US" sz="1200" dirty="0">
                <a:hlinkClick r:id="rId3"/>
              </a:rPr>
              <a:t>http://</a:t>
            </a:r>
            <a:r>
              <a:rPr lang="en-US" sz="1200" dirty="0" smtClean="0">
                <a:hlinkClick r:id="rId3"/>
              </a:rPr>
              <a:t>www.cooperacionespanola.es/en/geographic-priorities</a:t>
            </a:r>
            <a:endParaRPr lang="en-US" sz="1200" dirty="0" smtClean="0"/>
          </a:p>
          <a:p>
            <a:r>
              <a:rPr lang="en-US" sz="2000" dirty="0" smtClean="0"/>
              <a:t>It </a:t>
            </a:r>
            <a:r>
              <a:rPr lang="en-US" sz="2000" dirty="0"/>
              <a:t>is </a:t>
            </a:r>
            <a:r>
              <a:rPr lang="en-US" sz="2000" b="1" dirty="0"/>
              <a:t>field driven and capital coordinated</a:t>
            </a:r>
            <a:r>
              <a:rPr lang="en-US" sz="2000" dirty="0"/>
              <a:t> </a:t>
            </a:r>
            <a:r>
              <a:rPr lang="en-US" sz="2000" dirty="0" smtClean="0"/>
              <a:t>(</a:t>
            </a:r>
            <a:r>
              <a:rPr lang="en-US" sz="2000" dirty="0" err="1" smtClean="0"/>
              <a:t>MoFAC</a:t>
            </a:r>
            <a:r>
              <a:rPr lang="en-US" sz="2000" dirty="0" smtClean="0"/>
              <a:t>, </a:t>
            </a:r>
            <a:r>
              <a:rPr lang="en-US" sz="2000" dirty="0"/>
              <a:t>AECID) </a:t>
            </a:r>
            <a:endParaRPr lang="en-US" sz="2000" dirty="0" smtClean="0"/>
          </a:p>
          <a:p>
            <a:pPr lvl="1"/>
            <a:r>
              <a:rPr lang="en-US" sz="1600" dirty="0" smtClean="0"/>
              <a:t>In </a:t>
            </a:r>
            <a:r>
              <a:rPr lang="en-US" sz="1600" dirty="0"/>
              <a:t>order to provide homogeneity </a:t>
            </a:r>
            <a:endParaRPr lang="en-US" sz="1600" dirty="0" smtClean="0"/>
          </a:p>
          <a:p>
            <a:pPr lvl="1"/>
            <a:r>
              <a:rPr lang="en-US" sz="1600" dirty="0" smtClean="0"/>
              <a:t>While </a:t>
            </a:r>
            <a:r>
              <a:rPr lang="en-US" sz="1600" dirty="0"/>
              <a:t>respecting our partner development goals. </a:t>
            </a:r>
            <a:endParaRPr lang="en-US" sz="1600" dirty="0" smtClean="0"/>
          </a:p>
          <a:p>
            <a:pPr lvl="1"/>
            <a:r>
              <a:rPr lang="en-US" sz="2000" dirty="0" smtClean="0"/>
              <a:t>Establishes a triangular cooperation </a:t>
            </a:r>
          </a:p>
          <a:p>
            <a:r>
              <a:rPr lang="en-US" sz="2000" dirty="0"/>
              <a:t>Follows a methodology that ensures common aid effectiveness standards and vision of the Spanish Cooperation.  </a:t>
            </a:r>
          </a:p>
          <a:p>
            <a:pPr marL="0" indent="0">
              <a:buNone/>
            </a:pPr>
            <a:r>
              <a:rPr lang="en-US" sz="1600" dirty="0">
                <a:hlinkClick r:id="rId4"/>
              </a:rPr>
              <a:t>http://www.cooperacionespanola.es/sites/default/files/map-metodologia_2013_sgcid.pdf</a:t>
            </a:r>
            <a:endParaRPr lang="en-US" sz="1600" dirty="0"/>
          </a:p>
          <a:p>
            <a:pPr lvl="1"/>
            <a:r>
              <a:rPr lang="en-US" sz="1600" dirty="0"/>
              <a:t>Follows an equivalent </a:t>
            </a:r>
            <a:r>
              <a:rPr lang="en-US" sz="1600" dirty="0" smtClean="0"/>
              <a:t>work schema </a:t>
            </a:r>
            <a:r>
              <a:rPr lang="en-US" sz="1600" dirty="0"/>
              <a:t>for all processes</a:t>
            </a:r>
          </a:p>
          <a:p>
            <a:r>
              <a:rPr lang="en-US" sz="2000" dirty="0" smtClean="0"/>
              <a:t>Coordination in the field is during implementation and follow-up in close relation with our counterparts</a:t>
            </a:r>
          </a:p>
          <a:p>
            <a:pPr lvl="1"/>
            <a:r>
              <a:rPr lang="en-US" sz="1600" dirty="0" smtClean="0"/>
              <a:t>Working committee throughout the whole process (GEC – Stable Coordination Group)</a:t>
            </a:r>
            <a:endParaRPr lang="en-US" sz="1600" dirty="0"/>
          </a:p>
          <a:p>
            <a:endParaRPr lang="es-ES" sz="2000" dirty="0"/>
          </a:p>
        </p:txBody>
      </p:sp>
    </p:spTree>
    <p:extLst>
      <p:ext uri="{BB962C8B-B14F-4D97-AF65-F5344CB8AC3E}">
        <p14:creationId xmlns:p14="http://schemas.microsoft.com/office/powerpoint/2010/main" val="2488092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10332" y="0"/>
            <a:ext cx="8229600" cy="1143000"/>
          </a:xfrm>
        </p:spPr>
        <p:txBody>
          <a:bodyPr/>
          <a:lstStyle/>
          <a:p>
            <a:r>
              <a:rPr lang="en-GB" b="1" dirty="0" smtClean="0">
                <a:ln w="6600">
                  <a:solidFill>
                    <a:schemeClr val="accent2"/>
                  </a:solidFill>
                  <a:prstDash val="solid"/>
                </a:ln>
                <a:solidFill>
                  <a:srgbClr val="FFFFFF"/>
                </a:solidFill>
                <a:effectLst>
                  <a:outerShdw dist="38100" dir="2700000" algn="tl" rotWithShape="0">
                    <a:schemeClr val="accent2"/>
                  </a:outerShdw>
                </a:effectLst>
              </a:rPr>
              <a:t>Effectiveness in the CPF/MAP</a:t>
            </a:r>
            <a:endParaRPr lang="en-GB"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0" y="1124744"/>
            <a:ext cx="8913168" cy="5472608"/>
          </a:xfrm>
        </p:spPr>
        <p:txBody>
          <a:bodyPr>
            <a:normAutofit fontScale="85000" lnSpcReduction="20000"/>
          </a:bodyPr>
          <a:lstStyle/>
          <a:p>
            <a:r>
              <a:rPr lang="en-US" dirty="0"/>
              <a:t>The main effectiveness for development values that Spanish Cooperation is trying to promote through the CPF are: </a:t>
            </a:r>
            <a:endParaRPr lang="en-US" dirty="0" smtClean="0"/>
          </a:p>
          <a:p>
            <a:pPr lvl="1"/>
            <a:r>
              <a:rPr lang="en-US" dirty="0" smtClean="0"/>
              <a:t>Strategic association</a:t>
            </a:r>
          </a:p>
          <a:p>
            <a:pPr lvl="1"/>
            <a:r>
              <a:rPr lang="en-US" dirty="0" smtClean="0"/>
              <a:t>Predictability </a:t>
            </a:r>
          </a:p>
          <a:p>
            <a:pPr lvl="1"/>
            <a:r>
              <a:rPr lang="en-US" dirty="0" smtClean="0"/>
              <a:t>Alignment</a:t>
            </a:r>
          </a:p>
          <a:p>
            <a:pPr lvl="1"/>
            <a:r>
              <a:rPr lang="en-US" dirty="0" smtClean="0"/>
              <a:t>Ownership</a:t>
            </a:r>
          </a:p>
          <a:p>
            <a:pPr lvl="1"/>
            <a:r>
              <a:rPr lang="en-US" dirty="0" smtClean="0"/>
              <a:t>Harmonization</a:t>
            </a:r>
          </a:p>
          <a:p>
            <a:pPr lvl="1"/>
            <a:r>
              <a:rPr lang="en-US" dirty="0" smtClean="0"/>
              <a:t>Results-based approach</a:t>
            </a:r>
          </a:p>
          <a:p>
            <a:pPr lvl="1"/>
            <a:r>
              <a:rPr lang="en-US" dirty="0" smtClean="0"/>
              <a:t>Mutual </a:t>
            </a:r>
            <a:r>
              <a:rPr lang="en-US" dirty="0"/>
              <a:t>accountability (via follow-up and evaluation). </a:t>
            </a:r>
            <a:endParaRPr lang="en-US" dirty="0" smtClean="0"/>
          </a:p>
          <a:p>
            <a:r>
              <a:rPr lang="en-US" dirty="0" smtClean="0"/>
              <a:t>These </a:t>
            </a:r>
            <a:r>
              <a:rPr lang="en-US" dirty="0"/>
              <a:t>agreements are based on partner’s needs, requirements, and development results as defined in national and/or sector plans and linked with one or more of Spain’s strategic guidelines </a:t>
            </a:r>
            <a:endParaRPr lang="en-US" dirty="0" smtClean="0"/>
          </a:p>
          <a:p>
            <a:r>
              <a:rPr lang="en-US" dirty="0" smtClean="0"/>
              <a:t>Revised </a:t>
            </a:r>
            <a:r>
              <a:rPr lang="en-US" dirty="0"/>
              <a:t>mid-term and evaluated jointly upon completion.</a:t>
            </a:r>
            <a:endParaRPr lang="es-ES" dirty="0"/>
          </a:p>
          <a:p>
            <a:endParaRPr lang="en-GB" dirty="0"/>
          </a:p>
        </p:txBody>
      </p:sp>
    </p:spTree>
    <p:extLst>
      <p:ext uri="{BB962C8B-B14F-4D97-AF65-F5344CB8AC3E}">
        <p14:creationId xmlns:p14="http://schemas.microsoft.com/office/powerpoint/2010/main" val="2849573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4994</TotalTime>
  <Words>1854</Words>
  <Application>Microsoft Office PowerPoint</Application>
  <PresentationFormat>On-screen Show (4:3)</PresentationFormat>
  <Paragraphs>636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Tema de Office</vt:lpstr>
      <vt:lpstr>DEVELOPMENT RESULTS The Case of the  Spanish Cooperation  </vt:lpstr>
      <vt:lpstr>Topics</vt:lpstr>
      <vt:lpstr> JP OF COURSE yes; however…….  </vt:lpstr>
      <vt:lpstr>The Spanish Cooperation model</vt:lpstr>
      <vt:lpstr>PowerPoint Presentation</vt:lpstr>
      <vt:lpstr>So….what are the CPF/MAP</vt:lpstr>
      <vt:lpstr>Main Characteristics</vt:lpstr>
      <vt:lpstr>Main Characteristics</vt:lpstr>
      <vt:lpstr>Effectiveness in the CPF/MAP</vt:lpstr>
      <vt:lpstr>Spain DAC OECD Peer Review</vt:lpstr>
      <vt:lpstr>Spanish Cooperation CPF</vt:lpstr>
      <vt:lpstr>PowerPoint Presentation</vt:lpstr>
      <vt:lpstr>PowerPoint Presentation</vt:lpstr>
      <vt:lpstr>PowerPoint Presentation</vt:lpstr>
      <vt:lpstr>PowerPoint Presentation</vt:lpstr>
      <vt:lpstr>PowerPoint Presentation</vt:lpstr>
      <vt:lpstr>PowerPoint Presentation</vt:lpstr>
      <vt:lpstr>Lessons Learnt</vt:lpstr>
      <vt:lpstr>PowerPoint Presentation</vt:lpstr>
      <vt:lpstr>So……what are we doing to progress?</vt:lpstr>
      <vt:lpstr>PowerPoint Presentation</vt:lpstr>
      <vt:lpstr>PowerPoint Presentation</vt:lpstr>
      <vt:lpstr>The study for standard results and indicators</vt:lpstr>
      <vt:lpstr>The study for standard results and indicators</vt:lpstr>
      <vt:lpstr>Study for standard results and indicators</vt:lpstr>
      <vt:lpstr>PowerPoint Presentation</vt:lpstr>
      <vt:lpstr>Conclusions</vt:lpstr>
      <vt:lpstr>Questions?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colaboradores.cpg</dc:creator>
  <cp:lastModifiedBy>MOLTENI Lino (DEVCO)</cp:lastModifiedBy>
  <cp:revision>190</cp:revision>
  <cp:lastPrinted>2016-06-28T13:25:35Z</cp:lastPrinted>
  <dcterms:created xsi:type="dcterms:W3CDTF">2014-10-13T08:55:55Z</dcterms:created>
  <dcterms:modified xsi:type="dcterms:W3CDTF">2016-11-25T10:01:48Z</dcterms:modified>
</cp:coreProperties>
</file>