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20"/>
  </p:notesMasterIdLst>
  <p:handoutMasterIdLst>
    <p:handoutMasterId r:id="rId21"/>
  </p:handoutMasterIdLst>
  <p:sldIdLst>
    <p:sldId id="258" r:id="rId2"/>
    <p:sldId id="261" r:id="rId3"/>
    <p:sldId id="264" r:id="rId4"/>
    <p:sldId id="281" r:id="rId5"/>
    <p:sldId id="265" r:id="rId6"/>
    <p:sldId id="266" r:id="rId7"/>
    <p:sldId id="267" r:id="rId8"/>
    <p:sldId id="268" r:id="rId9"/>
    <p:sldId id="271" r:id="rId10"/>
    <p:sldId id="272" r:id="rId11"/>
    <p:sldId id="273" r:id="rId12"/>
    <p:sldId id="280" r:id="rId13"/>
    <p:sldId id="274" r:id="rId14"/>
    <p:sldId id="275" r:id="rId15"/>
    <p:sldId id="276" r:id="rId16"/>
    <p:sldId id="277" r:id="rId17"/>
    <p:sldId id="278" r:id="rId18"/>
    <p:sldId id="279" r:id="rId19"/>
  </p:sldIdLst>
  <p:sldSz cx="9144000" cy="6858000" type="screen4x3"/>
  <p:notesSz cx="6858000" cy="9144000"/>
  <p:defaultTextStyle>
    <a:defPPr>
      <a:defRPr lang="da-DK"/>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2540" autoAdjust="0"/>
  </p:normalViewPr>
  <p:slideViewPr>
    <p:cSldViewPr>
      <p:cViewPr>
        <p:scale>
          <a:sx n="112" d="100"/>
          <a:sy n="112" d="100"/>
        </p:scale>
        <p:origin x="-1008" y="176"/>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D934DD-C5E3-5542-B776-9797A6D42611}"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it-IT"/>
        </a:p>
      </dgm:t>
    </dgm:pt>
    <dgm:pt modelId="{4434E7D6-3092-5E46-B1CB-7B5064DF21B1}">
      <dgm:prSet custT="1"/>
      <dgm:spPr/>
      <dgm:t>
        <a:bodyPr/>
        <a:lstStyle/>
        <a:p>
          <a:pPr algn="just" rtl="0"/>
          <a:r>
            <a:rPr lang="fr-FR" sz="2000" b="1" i="1" dirty="0" smtClean="0">
              <a:solidFill>
                <a:schemeClr val="tx1"/>
              </a:solidFill>
            </a:rPr>
            <a:t>Objectif général </a:t>
          </a:r>
        </a:p>
        <a:p>
          <a:pPr algn="just" rtl="0"/>
          <a:r>
            <a:rPr lang="fr-FR" sz="2000" b="1" i="1" dirty="0" smtClean="0">
              <a:solidFill>
                <a:schemeClr val="tx1"/>
              </a:solidFill>
            </a:rPr>
            <a:t>réduire la proportion de la population qui souffre de la faim et la malnutrition en Haïti.</a:t>
          </a:r>
          <a:endParaRPr lang="fr-FR" sz="2000" dirty="0">
            <a:solidFill>
              <a:schemeClr val="tx1"/>
            </a:solidFill>
          </a:endParaRPr>
        </a:p>
      </dgm:t>
    </dgm:pt>
    <dgm:pt modelId="{DEE46830-ACF7-5649-824D-68EF9BF18685}" type="parTrans" cxnId="{B3843B13-BC7F-8146-9B50-80A34AB8285A}">
      <dgm:prSet/>
      <dgm:spPr/>
      <dgm:t>
        <a:bodyPr/>
        <a:lstStyle/>
        <a:p>
          <a:endParaRPr lang="it-IT" sz="6600">
            <a:solidFill>
              <a:schemeClr val="tx1"/>
            </a:solidFill>
          </a:endParaRPr>
        </a:p>
      </dgm:t>
    </dgm:pt>
    <dgm:pt modelId="{6F6A0ADE-CF25-7A43-8BE5-9E4F4D1821CA}" type="sibTrans" cxnId="{B3843B13-BC7F-8146-9B50-80A34AB8285A}">
      <dgm:prSet/>
      <dgm:spPr/>
      <dgm:t>
        <a:bodyPr/>
        <a:lstStyle/>
        <a:p>
          <a:endParaRPr lang="it-IT" sz="6600">
            <a:solidFill>
              <a:schemeClr val="tx1"/>
            </a:solidFill>
          </a:endParaRPr>
        </a:p>
      </dgm:t>
    </dgm:pt>
    <dgm:pt modelId="{E2B7F499-85AE-4048-AF09-8C0338D91A8C}">
      <dgm:prSet custT="1"/>
      <dgm:spPr/>
      <dgm:t>
        <a:bodyPr/>
        <a:lstStyle/>
        <a:p>
          <a:pPr algn="just" rtl="0"/>
          <a:r>
            <a:rPr lang="fr-FR" sz="2000" b="1" i="1" dirty="0" smtClean="0">
              <a:solidFill>
                <a:schemeClr val="tx1"/>
              </a:solidFill>
            </a:rPr>
            <a:t>Objectif spécifique</a:t>
          </a:r>
        </a:p>
        <a:p>
          <a:pPr algn="just" rtl="0"/>
          <a:r>
            <a:rPr lang="fr-FR" sz="2000" dirty="0" smtClean="0">
              <a:solidFill>
                <a:schemeClr val="tx1"/>
              </a:solidFill>
            </a:rPr>
            <a:t>les populations reçoivent des </a:t>
          </a:r>
          <a:r>
            <a:rPr lang="fr-FR" sz="2000" b="1" i="1" dirty="0" smtClean="0">
              <a:solidFill>
                <a:schemeClr val="tx1"/>
              </a:solidFill>
            </a:rPr>
            <a:t>services de base leur permettant de renforcer durablement leur sécurité alimentaire et nutritionnelle</a:t>
          </a:r>
          <a:r>
            <a:rPr lang="fr-FR" sz="2000" dirty="0" smtClean="0">
              <a:solidFill>
                <a:schemeClr val="tx1"/>
              </a:solidFill>
            </a:rPr>
            <a:t>.</a:t>
          </a:r>
          <a:endParaRPr lang="fr-FR" sz="2000" dirty="0">
            <a:solidFill>
              <a:schemeClr val="tx1"/>
            </a:solidFill>
          </a:endParaRPr>
        </a:p>
      </dgm:t>
    </dgm:pt>
    <dgm:pt modelId="{882E3657-8CF5-0744-9CC6-2E1820A13F33}" type="parTrans" cxnId="{CA1C3B37-2040-A444-A930-7DB3944A129A}">
      <dgm:prSet/>
      <dgm:spPr/>
      <dgm:t>
        <a:bodyPr/>
        <a:lstStyle/>
        <a:p>
          <a:endParaRPr lang="it-IT" sz="6600">
            <a:solidFill>
              <a:schemeClr val="tx1"/>
            </a:solidFill>
          </a:endParaRPr>
        </a:p>
      </dgm:t>
    </dgm:pt>
    <dgm:pt modelId="{1D32CDF5-1F08-3D4A-BC01-68CFC070828E}" type="sibTrans" cxnId="{CA1C3B37-2040-A444-A930-7DB3944A129A}">
      <dgm:prSet/>
      <dgm:spPr/>
      <dgm:t>
        <a:bodyPr/>
        <a:lstStyle/>
        <a:p>
          <a:endParaRPr lang="it-IT" sz="6600">
            <a:solidFill>
              <a:schemeClr val="tx1"/>
            </a:solidFill>
          </a:endParaRPr>
        </a:p>
      </dgm:t>
    </dgm:pt>
    <dgm:pt modelId="{3F13B005-2863-3445-B4A3-9656D5A8E298}" type="pres">
      <dgm:prSet presAssocID="{E1D934DD-C5E3-5542-B776-9797A6D42611}" presName="linear" presStyleCnt="0">
        <dgm:presLayoutVars>
          <dgm:dir/>
          <dgm:animLvl val="lvl"/>
          <dgm:resizeHandles val="exact"/>
        </dgm:presLayoutVars>
      </dgm:prSet>
      <dgm:spPr/>
      <dgm:t>
        <a:bodyPr/>
        <a:lstStyle/>
        <a:p>
          <a:endParaRPr lang="it-IT"/>
        </a:p>
      </dgm:t>
    </dgm:pt>
    <dgm:pt modelId="{C184D060-1129-8947-A4AD-5C1A4066C4F2}" type="pres">
      <dgm:prSet presAssocID="{4434E7D6-3092-5E46-B1CB-7B5064DF21B1}" presName="parentLin" presStyleCnt="0"/>
      <dgm:spPr/>
    </dgm:pt>
    <dgm:pt modelId="{6DB0338D-7CFE-FC42-935B-E9F0B9DBD314}" type="pres">
      <dgm:prSet presAssocID="{4434E7D6-3092-5E46-B1CB-7B5064DF21B1}" presName="parentLeftMargin" presStyleLbl="node1" presStyleIdx="0" presStyleCnt="2"/>
      <dgm:spPr/>
      <dgm:t>
        <a:bodyPr/>
        <a:lstStyle/>
        <a:p>
          <a:endParaRPr lang="it-IT"/>
        </a:p>
      </dgm:t>
    </dgm:pt>
    <dgm:pt modelId="{4E3CB857-418B-604A-988F-0FE1DA642534}" type="pres">
      <dgm:prSet presAssocID="{4434E7D6-3092-5E46-B1CB-7B5064DF21B1}" presName="parentText" presStyleLbl="node1" presStyleIdx="0" presStyleCnt="2">
        <dgm:presLayoutVars>
          <dgm:chMax val="0"/>
          <dgm:bulletEnabled val="1"/>
        </dgm:presLayoutVars>
      </dgm:prSet>
      <dgm:spPr/>
      <dgm:t>
        <a:bodyPr/>
        <a:lstStyle/>
        <a:p>
          <a:endParaRPr lang="it-IT"/>
        </a:p>
      </dgm:t>
    </dgm:pt>
    <dgm:pt modelId="{96046366-CEBA-D04B-8B60-F403F9812137}" type="pres">
      <dgm:prSet presAssocID="{4434E7D6-3092-5E46-B1CB-7B5064DF21B1}" presName="negativeSpace" presStyleCnt="0"/>
      <dgm:spPr/>
    </dgm:pt>
    <dgm:pt modelId="{600346FB-15FE-A14D-95E5-8F0E8F58319D}" type="pres">
      <dgm:prSet presAssocID="{4434E7D6-3092-5E46-B1CB-7B5064DF21B1}" presName="childText" presStyleLbl="conFgAcc1" presStyleIdx="0" presStyleCnt="2">
        <dgm:presLayoutVars>
          <dgm:bulletEnabled val="1"/>
        </dgm:presLayoutVars>
      </dgm:prSet>
      <dgm:spPr/>
    </dgm:pt>
    <dgm:pt modelId="{CBC3BF1F-D49E-7444-A0B9-A8B5B0761E65}" type="pres">
      <dgm:prSet presAssocID="{6F6A0ADE-CF25-7A43-8BE5-9E4F4D1821CA}" presName="spaceBetweenRectangles" presStyleCnt="0"/>
      <dgm:spPr/>
    </dgm:pt>
    <dgm:pt modelId="{9F4A275F-C864-2C4F-8930-16A8B5552FB3}" type="pres">
      <dgm:prSet presAssocID="{E2B7F499-85AE-4048-AF09-8C0338D91A8C}" presName="parentLin" presStyleCnt="0"/>
      <dgm:spPr/>
    </dgm:pt>
    <dgm:pt modelId="{050BFDF4-A07F-224F-9500-290794EC64BB}" type="pres">
      <dgm:prSet presAssocID="{E2B7F499-85AE-4048-AF09-8C0338D91A8C}" presName="parentLeftMargin" presStyleLbl="node1" presStyleIdx="0" presStyleCnt="2"/>
      <dgm:spPr/>
      <dgm:t>
        <a:bodyPr/>
        <a:lstStyle/>
        <a:p>
          <a:endParaRPr lang="it-IT"/>
        </a:p>
      </dgm:t>
    </dgm:pt>
    <dgm:pt modelId="{CBF70984-CFA8-DA4D-AF14-DB47B5402559}" type="pres">
      <dgm:prSet presAssocID="{E2B7F499-85AE-4048-AF09-8C0338D91A8C}" presName="parentText" presStyleLbl="node1" presStyleIdx="1" presStyleCnt="2">
        <dgm:presLayoutVars>
          <dgm:chMax val="0"/>
          <dgm:bulletEnabled val="1"/>
        </dgm:presLayoutVars>
      </dgm:prSet>
      <dgm:spPr/>
      <dgm:t>
        <a:bodyPr/>
        <a:lstStyle/>
        <a:p>
          <a:endParaRPr lang="it-IT"/>
        </a:p>
      </dgm:t>
    </dgm:pt>
    <dgm:pt modelId="{7514938B-56DC-334A-AE4F-FFCE23A39CB8}" type="pres">
      <dgm:prSet presAssocID="{E2B7F499-85AE-4048-AF09-8C0338D91A8C}" presName="negativeSpace" presStyleCnt="0"/>
      <dgm:spPr/>
    </dgm:pt>
    <dgm:pt modelId="{2EC6D221-E300-3D4D-AAD5-91F2635150E7}" type="pres">
      <dgm:prSet presAssocID="{E2B7F499-85AE-4048-AF09-8C0338D91A8C}" presName="childText" presStyleLbl="conFgAcc1" presStyleIdx="1" presStyleCnt="2" custLinFactNeighborX="-8" custLinFactNeighborY="8228">
        <dgm:presLayoutVars>
          <dgm:bulletEnabled val="1"/>
        </dgm:presLayoutVars>
      </dgm:prSet>
      <dgm:spPr/>
    </dgm:pt>
  </dgm:ptLst>
  <dgm:cxnLst>
    <dgm:cxn modelId="{CA1C3B37-2040-A444-A930-7DB3944A129A}" srcId="{E1D934DD-C5E3-5542-B776-9797A6D42611}" destId="{E2B7F499-85AE-4048-AF09-8C0338D91A8C}" srcOrd="1" destOrd="0" parTransId="{882E3657-8CF5-0744-9CC6-2E1820A13F33}" sibTransId="{1D32CDF5-1F08-3D4A-BC01-68CFC070828E}"/>
    <dgm:cxn modelId="{E7B390BB-78C6-844B-92FA-D95542F23DBC}" type="presOf" srcId="{4434E7D6-3092-5E46-B1CB-7B5064DF21B1}" destId="{4E3CB857-418B-604A-988F-0FE1DA642534}" srcOrd="1" destOrd="0" presId="urn:microsoft.com/office/officeart/2005/8/layout/list1"/>
    <dgm:cxn modelId="{5A417992-9EC1-0B42-9211-B8D1AF9CC45A}" type="presOf" srcId="{E2B7F499-85AE-4048-AF09-8C0338D91A8C}" destId="{050BFDF4-A07F-224F-9500-290794EC64BB}" srcOrd="0" destOrd="0" presId="urn:microsoft.com/office/officeart/2005/8/layout/list1"/>
    <dgm:cxn modelId="{76DDC8CF-BEA8-4042-A8FE-D61BCEC020F7}" type="presOf" srcId="{E1D934DD-C5E3-5542-B776-9797A6D42611}" destId="{3F13B005-2863-3445-B4A3-9656D5A8E298}" srcOrd="0" destOrd="0" presId="urn:microsoft.com/office/officeart/2005/8/layout/list1"/>
    <dgm:cxn modelId="{A29364DA-995E-8A4E-967C-7020B186CFE1}" type="presOf" srcId="{4434E7D6-3092-5E46-B1CB-7B5064DF21B1}" destId="{6DB0338D-7CFE-FC42-935B-E9F0B9DBD314}" srcOrd="0" destOrd="0" presId="urn:microsoft.com/office/officeart/2005/8/layout/list1"/>
    <dgm:cxn modelId="{B3843B13-BC7F-8146-9B50-80A34AB8285A}" srcId="{E1D934DD-C5E3-5542-B776-9797A6D42611}" destId="{4434E7D6-3092-5E46-B1CB-7B5064DF21B1}" srcOrd="0" destOrd="0" parTransId="{DEE46830-ACF7-5649-824D-68EF9BF18685}" sibTransId="{6F6A0ADE-CF25-7A43-8BE5-9E4F4D1821CA}"/>
    <dgm:cxn modelId="{3E9DD871-9AD1-B74B-A411-33EEB493CF2D}" type="presOf" srcId="{E2B7F499-85AE-4048-AF09-8C0338D91A8C}" destId="{CBF70984-CFA8-DA4D-AF14-DB47B5402559}" srcOrd="1" destOrd="0" presId="urn:microsoft.com/office/officeart/2005/8/layout/list1"/>
    <dgm:cxn modelId="{7FC1780D-88E8-6544-B24A-4C62D82E02A6}" type="presParOf" srcId="{3F13B005-2863-3445-B4A3-9656D5A8E298}" destId="{C184D060-1129-8947-A4AD-5C1A4066C4F2}" srcOrd="0" destOrd="0" presId="urn:microsoft.com/office/officeart/2005/8/layout/list1"/>
    <dgm:cxn modelId="{3FEE6633-5A12-6A46-83AB-D05BE283E621}" type="presParOf" srcId="{C184D060-1129-8947-A4AD-5C1A4066C4F2}" destId="{6DB0338D-7CFE-FC42-935B-E9F0B9DBD314}" srcOrd="0" destOrd="0" presId="urn:microsoft.com/office/officeart/2005/8/layout/list1"/>
    <dgm:cxn modelId="{6A63009A-64E4-CF4C-AB45-2EBC4F8D2EA7}" type="presParOf" srcId="{C184D060-1129-8947-A4AD-5C1A4066C4F2}" destId="{4E3CB857-418B-604A-988F-0FE1DA642534}" srcOrd="1" destOrd="0" presId="urn:microsoft.com/office/officeart/2005/8/layout/list1"/>
    <dgm:cxn modelId="{5BB883C8-8239-354C-92B5-A4F17B29B026}" type="presParOf" srcId="{3F13B005-2863-3445-B4A3-9656D5A8E298}" destId="{96046366-CEBA-D04B-8B60-F403F9812137}" srcOrd="1" destOrd="0" presId="urn:microsoft.com/office/officeart/2005/8/layout/list1"/>
    <dgm:cxn modelId="{C38C645D-C863-F841-A680-8597EC7735B7}" type="presParOf" srcId="{3F13B005-2863-3445-B4A3-9656D5A8E298}" destId="{600346FB-15FE-A14D-95E5-8F0E8F58319D}" srcOrd="2" destOrd="0" presId="urn:microsoft.com/office/officeart/2005/8/layout/list1"/>
    <dgm:cxn modelId="{9044ECFA-CAB9-7641-9322-E20E6EC0AF8F}" type="presParOf" srcId="{3F13B005-2863-3445-B4A3-9656D5A8E298}" destId="{CBC3BF1F-D49E-7444-A0B9-A8B5B0761E65}" srcOrd="3" destOrd="0" presId="urn:microsoft.com/office/officeart/2005/8/layout/list1"/>
    <dgm:cxn modelId="{8F90A7B0-E933-2E4D-B050-9EF6D1FC0CF6}" type="presParOf" srcId="{3F13B005-2863-3445-B4A3-9656D5A8E298}" destId="{9F4A275F-C864-2C4F-8930-16A8B5552FB3}" srcOrd="4" destOrd="0" presId="urn:microsoft.com/office/officeart/2005/8/layout/list1"/>
    <dgm:cxn modelId="{A3246A81-7EBB-4142-937A-B5C23FE5D2DB}" type="presParOf" srcId="{9F4A275F-C864-2C4F-8930-16A8B5552FB3}" destId="{050BFDF4-A07F-224F-9500-290794EC64BB}" srcOrd="0" destOrd="0" presId="urn:microsoft.com/office/officeart/2005/8/layout/list1"/>
    <dgm:cxn modelId="{DF955AA9-6C70-4548-BD91-FD2E361F8309}" type="presParOf" srcId="{9F4A275F-C864-2C4F-8930-16A8B5552FB3}" destId="{CBF70984-CFA8-DA4D-AF14-DB47B5402559}" srcOrd="1" destOrd="0" presId="urn:microsoft.com/office/officeart/2005/8/layout/list1"/>
    <dgm:cxn modelId="{61674BC2-3531-824B-A11F-995306F7E4EF}" type="presParOf" srcId="{3F13B005-2863-3445-B4A3-9656D5A8E298}" destId="{7514938B-56DC-334A-AE4F-FFCE23A39CB8}" srcOrd="5" destOrd="0" presId="urn:microsoft.com/office/officeart/2005/8/layout/list1"/>
    <dgm:cxn modelId="{BABF6406-B150-674F-9A67-56BB8AF7FFF5}" type="presParOf" srcId="{3F13B005-2863-3445-B4A3-9656D5A8E298}" destId="{2EC6D221-E300-3D4D-AAD5-91F2635150E7}"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F26326-37E5-564A-8B56-C915602AFEF0}" type="doc">
      <dgm:prSet loTypeId="urn:microsoft.com/office/officeart/2005/8/layout/vList2" loCatId="" qsTypeId="urn:microsoft.com/office/officeart/2005/8/quickstyle/simple4" qsCatId="simple" csTypeId="urn:microsoft.com/office/officeart/2005/8/colors/accent1_2" csCatId="accent1"/>
      <dgm:spPr/>
      <dgm:t>
        <a:bodyPr/>
        <a:lstStyle/>
        <a:p>
          <a:endParaRPr lang="it-IT"/>
        </a:p>
      </dgm:t>
    </dgm:pt>
    <dgm:pt modelId="{BA353F77-2754-EC4D-8640-596ECF296653}">
      <dgm:prSet/>
      <dgm:spPr/>
      <dgm:t>
        <a:bodyPr/>
        <a:lstStyle/>
        <a:p>
          <a:pPr rtl="0"/>
          <a:r>
            <a:rPr lang="fr-CA" b="1" i="1" dirty="0" smtClean="0">
              <a:solidFill>
                <a:srgbClr val="000000"/>
              </a:solidFill>
            </a:rPr>
            <a:t>Volet nº1: Renforcement de la gouvernance intersectorielle de la SAN au niveau national et départemental.</a:t>
          </a:r>
          <a:endParaRPr lang="fr-CA" b="1" i="1" dirty="0">
            <a:solidFill>
              <a:srgbClr val="000000"/>
            </a:solidFill>
          </a:endParaRPr>
        </a:p>
      </dgm:t>
    </dgm:pt>
    <dgm:pt modelId="{686FF8BB-2DFF-6E4B-B641-5F49D69F0B36}" type="parTrans" cxnId="{FDD4C7EF-BE93-B445-AC75-DB2D0A8EFBE1}">
      <dgm:prSet/>
      <dgm:spPr/>
      <dgm:t>
        <a:bodyPr/>
        <a:lstStyle/>
        <a:p>
          <a:endParaRPr lang="it-IT"/>
        </a:p>
      </dgm:t>
    </dgm:pt>
    <dgm:pt modelId="{A78403D4-F0B5-B04C-AE35-482ACDDD8A46}" type="sibTrans" cxnId="{FDD4C7EF-BE93-B445-AC75-DB2D0A8EFBE1}">
      <dgm:prSet/>
      <dgm:spPr/>
      <dgm:t>
        <a:bodyPr/>
        <a:lstStyle/>
        <a:p>
          <a:endParaRPr lang="it-IT"/>
        </a:p>
      </dgm:t>
    </dgm:pt>
    <dgm:pt modelId="{3423F270-068B-9F46-A401-A328145B1BB9}">
      <dgm:prSet/>
      <dgm:spPr/>
      <dgm:t>
        <a:bodyPr/>
        <a:lstStyle/>
        <a:p>
          <a:pPr rtl="0"/>
          <a:r>
            <a:rPr lang="fr-CA" smtClean="0"/>
            <a:t>Résultat nº1: Le cadre stratégique, programmatique et interinstitutionnel de la gouvernance de la SAN est renforcé.</a:t>
          </a:r>
          <a:endParaRPr lang="fr-CA"/>
        </a:p>
      </dgm:t>
    </dgm:pt>
    <dgm:pt modelId="{7A46E527-B7C1-F444-8F19-720C663EAF52}" type="parTrans" cxnId="{1387209B-CAEA-784E-B2ED-61CE37A8C7EF}">
      <dgm:prSet/>
      <dgm:spPr/>
      <dgm:t>
        <a:bodyPr/>
        <a:lstStyle/>
        <a:p>
          <a:endParaRPr lang="it-IT"/>
        </a:p>
      </dgm:t>
    </dgm:pt>
    <dgm:pt modelId="{F69E0263-7015-1F45-8B60-C6C445B6206B}" type="sibTrans" cxnId="{1387209B-CAEA-784E-B2ED-61CE37A8C7EF}">
      <dgm:prSet/>
      <dgm:spPr/>
      <dgm:t>
        <a:bodyPr/>
        <a:lstStyle/>
        <a:p>
          <a:endParaRPr lang="it-IT"/>
        </a:p>
      </dgm:t>
    </dgm:pt>
    <dgm:pt modelId="{FA059572-EEF8-6944-ADB4-20BBD104A93B}">
      <dgm:prSet/>
      <dgm:spPr/>
      <dgm:t>
        <a:bodyPr/>
        <a:lstStyle/>
        <a:p>
          <a:pPr rtl="0"/>
          <a:r>
            <a:rPr lang="fr-CA" smtClean="0"/>
            <a:t>Résultat nº2: Les principaux secteurs liés à la SAN (agriculture, santé, protection sociale) sont renforcés dans leurs cadres stratégiques et programmatiques.</a:t>
          </a:r>
          <a:endParaRPr lang="fr-CA"/>
        </a:p>
      </dgm:t>
    </dgm:pt>
    <dgm:pt modelId="{EC4FF409-02D7-F147-B754-A5D2F7A0869B}" type="parTrans" cxnId="{4B548661-E646-DC46-9691-9D9FEE9D7B96}">
      <dgm:prSet/>
      <dgm:spPr/>
      <dgm:t>
        <a:bodyPr/>
        <a:lstStyle/>
        <a:p>
          <a:endParaRPr lang="it-IT"/>
        </a:p>
      </dgm:t>
    </dgm:pt>
    <dgm:pt modelId="{715CE44B-5D07-1A45-A64C-9B09601BFF1B}" type="sibTrans" cxnId="{4B548661-E646-DC46-9691-9D9FEE9D7B96}">
      <dgm:prSet/>
      <dgm:spPr/>
      <dgm:t>
        <a:bodyPr/>
        <a:lstStyle/>
        <a:p>
          <a:endParaRPr lang="it-IT"/>
        </a:p>
      </dgm:t>
    </dgm:pt>
    <dgm:pt modelId="{1D39FFF8-AD8D-6E47-B81E-61B02EC19636}">
      <dgm:prSet/>
      <dgm:spPr/>
      <dgm:t>
        <a:bodyPr/>
        <a:lstStyle/>
        <a:p>
          <a:pPr rtl="0"/>
          <a:r>
            <a:rPr lang="fr-CA" smtClean="0"/>
            <a:t>Résultat nº3: Les informations sur la SAN et les secteurs liés sont actualisées et diffusées.</a:t>
          </a:r>
          <a:endParaRPr lang="fr-CA"/>
        </a:p>
      </dgm:t>
    </dgm:pt>
    <dgm:pt modelId="{0409664A-241C-4045-9B49-D10C66B3730A}" type="parTrans" cxnId="{E72E768A-030B-4B4F-9BE2-142F3BFBF2FE}">
      <dgm:prSet/>
      <dgm:spPr/>
      <dgm:t>
        <a:bodyPr/>
        <a:lstStyle/>
        <a:p>
          <a:endParaRPr lang="it-IT"/>
        </a:p>
      </dgm:t>
    </dgm:pt>
    <dgm:pt modelId="{E1535680-9350-7B4A-8219-446D119B7A2C}" type="sibTrans" cxnId="{E72E768A-030B-4B4F-9BE2-142F3BFBF2FE}">
      <dgm:prSet/>
      <dgm:spPr/>
      <dgm:t>
        <a:bodyPr/>
        <a:lstStyle/>
        <a:p>
          <a:endParaRPr lang="it-IT"/>
        </a:p>
      </dgm:t>
    </dgm:pt>
    <dgm:pt modelId="{70458A6F-E74C-D74C-9FF2-DB79F66F5163}">
      <dgm:prSet/>
      <dgm:spPr/>
      <dgm:t>
        <a:bodyPr/>
        <a:lstStyle/>
        <a:p>
          <a:pPr rtl="0"/>
          <a:r>
            <a:rPr lang="fr-CA" b="1" i="1" dirty="0" smtClean="0">
              <a:solidFill>
                <a:schemeClr val="tx1"/>
              </a:solidFill>
            </a:rPr>
            <a:t>Volet nº2: Développement des services de base à destination des plus vulnérables dans le Nord-Ouest et le haut Artibonite.</a:t>
          </a:r>
          <a:endParaRPr lang="fr-CA" b="1" i="1" dirty="0">
            <a:solidFill>
              <a:schemeClr val="tx1"/>
            </a:solidFill>
          </a:endParaRPr>
        </a:p>
      </dgm:t>
    </dgm:pt>
    <dgm:pt modelId="{F60D0226-8D47-E740-8CE0-E75EBDEB08F9}" type="parTrans" cxnId="{6E8C1FF7-4E2F-DE46-A1EE-417BEFEC7017}">
      <dgm:prSet/>
      <dgm:spPr/>
      <dgm:t>
        <a:bodyPr/>
        <a:lstStyle/>
        <a:p>
          <a:endParaRPr lang="it-IT"/>
        </a:p>
      </dgm:t>
    </dgm:pt>
    <dgm:pt modelId="{3D2F7269-B4C6-3646-A6C9-F223B60C1E23}" type="sibTrans" cxnId="{6E8C1FF7-4E2F-DE46-A1EE-417BEFEC7017}">
      <dgm:prSet/>
      <dgm:spPr/>
      <dgm:t>
        <a:bodyPr/>
        <a:lstStyle/>
        <a:p>
          <a:endParaRPr lang="it-IT"/>
        </a:p>
      </dgm:t>
    </dgm:pt>
    <dgm:pt modelId="{A827429D-1CB9-1F4F-81A4-86238E140276}">
      <dgm:prSet/>
      <dgm:spPr/>
      <dgm:t>
        <a:bodyPr/>
        <a:lstStyle/>
        <a:p>
          <a:pPr rtl="0"/>
          <a:r>
            <a:rPr lang="fr-CA" smtClean="0"/>
            <a:t>Résultat 4: Les filières de production, transformation et commercialisation rurales sont renforcées en assurant l'inclusion des plus pauvres.</a:t>
          </a:r>
          <a:endParaRPr lang="fr-CA"/>
        </a:p>
      </dgm:t>
    </dgm:pt>
    <dgm:pt modelId="{9188251A-9E0F-6641-8B1F-A8CB840A3789}" type="parTrans" cxnId="{70CAB6F4-7754-EC44-BED8-15C51D27510C}">
      <dgm:prSet/>
      <dgm:spPr/>
      <dgm:t>
        <a:bodyPr/>
        <a:lstStyle/>
        <a:p>
          <a:endParaRPr lang="it-IT"/>
        </a:p>
      </dgm:t>
    </dgm:pt>
    <dgm:pt modelId="{672B9023-6322-3540-B123-AD93895D1B5B}" type="sibTrans" cxnId="{70CAB6F4-7754-EC44-BED8-15C51D27510C}">
      <dgm:prSet/>
      <dgm:spPr/>
      <dgm:t>
        <a:bodyPr/>
        <a:lstStyle/>
        <a:p>
          <a:endParaRPr lang="it-IT"/>
        </a:p>
      </dgm:t>
    </dgm:pt>
    <dgm:pt modelId="{D3632F8E-237A-8347-A865-5B3EE2A15C5A}">
      <dgm:prSet/>
      <dgm:spPr/>
      <dgm:t>
        <a:bodyPr/>
        <a:lstStyle/>
        <a:p>
          <a:pPr rtl="0"/>
          <a:r>
            <a:rPr lang="fr-CA" smtClean="0"/>
            <a:t>Résultat 5: Des filets de sécurité alimentaire, basés sur l'offre locale et contribuant à la soutenir, assurent la protection des plus vulnérables.</a:t>
          </a:r>
          <a:endParaRPr lang="fr-CA"/>
        </a:p>
      </dgm:t>
    </dgm:pt>
    <dgm:pt modelId="{36209CC8-3E59-5640-BC5E-5B16220367DF}" type="parTrans" cxnId="{C8AAB503-4460-1643-9AD6-61CD33F399D7}">
      <dgm:prSet/>
      <dgm:spPr/>
      <dgm:t>
        <a:bodyPr/>
        <a:lstStyle/>
        <a:p>
          <a:endParaRPr lang="it-IT"/>
        </a:p>
      </dgm:t>
    </dgm:pt>
    <dgm:pt modelId="{5FBE34AF-F54A-734C-BD74-0850CD76C27F}" type="sibTrans" cxnId="{C8AAB503-4460-1643-9AD6-61CD33F399D7}">
      <dgm:prSet/>
      <dgm:spPr/>
      <dgm:t>
        <a:bodyPr/>
        <a:lstStyle/>
        <a:p>
          <a:endParaRPr lang="it-IT"/>
        </a:p>
      </dgm:t>
    </dgm:pt>
    <dgm:pt modelId="{A044C7E8-1DA4-8648-BE8E-59785CAD9026}">
      <dgm:prSet/>
      <dgm:spPr/>
      <dgm:t>
        <a:bodyPr/>
        <a:lstStyle/>
        <a:p>
          <a:pPr rtl="0"/>
          <a:r>
            <a:rPr lang="fr-CA" smtClean="0"/>
            <a:t>Résultat 6: La prévention de la malnutrition et le traitement de la malnutrition aiguë (détection et récupération nutritionnelle) sont améliorés.</a:t>
          </a:r>
          <a:endParaRPr lang="fr-CA"/>
        </a:p>
      </dgm:t>
    </dgm:pt>
    <dgm:pt modelId="{4E7C62B4-F9BA-7148-A622-1B22FFFA26E8}" type="parTrans" cxnId="{498B8092-8B19-8E4F-B22D-BF041BCD3140}">
      <dgm:prSet/>
      <dgm:spPr/>
      <dgm:t>
        <a:bodyPr/>
        <a:lstStyle/>
        <a:p>
          <a:endParaRPr lang="it-IT"/>
        </a:p>
      </dgm:t>
    </dgm:pt>
    <dgm:pt modelId="{7BAFD8B4-BFF8-524A-911E-384DFFD06E52}" type="sibTrans" cxnId="{498B8092-8B19-8E4F-B22D-BF041BCD3140}">
      <dgm:prSet/>
      <dgm:spPr/>
      <dgm:t>
        <a:bodyPr/>
        <a:lstStyle/>
        <a:p>
          <a:endParaRPr lang="it-IT"/>
        </a:p>
      </dgm:t>
    </dgm:pt>
    <dgm:pt modelId="{2C955A2F-6207-404B-B4B8-17A6E0DD89AE}" type="pres">
      <dgm:prSet presAssocID="{76F26326-37E5-564A-8B56-C915602AFEF0}" presName="linear" presStyleCnt="0">
        <dgm:presLayoutVars>
          <dgm:animLvl val="lvl"/>
          <dgm:resizeHandles val="exact"/>
        </dgm:presLayoutVars>
      </dgm:prSet>
      <dgm:spPr/>
    </dgm:pt>
    <dgm:pt modelId="{32D582D5-4A0F-444D-AD66-918F72864ECE}" type="pres">
      <dgm:prSet presAssocID="{BA353F77-2754-EC4D-8640-596ECF296653}" presName="parentText" presStyleLbl="node1" presStyleIdx="0" presStyleCnt="2">
        <dgm:presLayoutVars>
          <dgm:chMax val="0"/>
          <dgm:bulletEnabled val="1"/>
        </dgm:presLayoutVars>
      </dgm:prSet>
      <dgm:spPr/>
    </dgm:pt>
    <dgm:pt modelId="{BD967B58-B26F-044C-9BB6-79D371A4238A}" type="pres">
      <dgm:prSet presAssocID="{BA353F77-2754-EC4D-8640-596ECF296653}" presName="childText" presStyleLbl="revTx" presStyleIdx="0" presStyleCnt="2">
        <dgm:presLayoutVars>
          <dgm:bulletEnabled val="1"/>
        </dgm:presLayoutVars>
      </dgm:prSet>
      <dgm:spPr/>
    </dgm:pt>
    <dgm:pt modelId="{12E1B795-1A02-F54E-9C77-2DDF97432690}" type="pres">
      <dgm:prSet presAssocID="{70458A6F-E74C-D74C-9FF2-DB79F66F5163}" presName="parentText" presStyleLbl="node1" presStyleIdx="1" presStyleCnt="2">
        <dgm:presLayoutVars>
          <dgm:chMax val="0"/>
          <dgm:bulletEnabled val="1"/>
        </dgm:presLayoutVars>
      </dgm:prSet>
      <dgm:spPr/>
    </dgm:pt>
    <dgm:pt modelId="{79B062FA-F13A-5945-9CE1-3958DB5DD48A}" type="pres">
      <dgm:prSet presAssocID="{70458A6F-E74C-D74C-9FF2-DB79F66F5163}" presName="childText" presStyleLbl="revTx" presStyleIdx="1" presStyleCnt="2">
        <dgm:presLayoutVars>
          <dgm:bulletEnabled val="1"/>
        </dgm:presLayoutVars>
      </dgm:prSet>
      <dgm:spPr/>
    </dgm:pt>
  </dgm:ptLst>
  <dgm:cxnLst>
    <dgm:cxn modelId="{5276383F-78AB-D742-805A-6E68A31C2C6E}" type="presOf" srcId="{D3632F8E-237A-8347-A865-5B3EE2A15C5A}" destId="{79B062FA-F13A-5945-9CE1-3958DB5DD48A}" srcOrd="0" destOrd="1" presId="urn:microsoft.com/office/officeart/2005/8/layout/vList2"/>
    <dgm:cxn modelId="{886217CF-4F41-E14E-8E51-4186528D9BDD}" type="presOf" srcId="{76F26326-37E5-564A-8B56-C915602AFEF0}" destId="{2C955A2F-6207-404B-B4B8-17A6E0DD89AE}" srcOrd="0" destOrd="0" presId="urn:microsoft.com/office/officeart/2005/8/layout/vList2"/>
    <dgm:cxn modelId="{C8AAB503-4460-1643-9AD6-61CD33F399D7}" srcId="{70458A6F-E74C-D74C-9FF2-DB79F66F5163}" destId="{D3632F8E-237A-8347-A865-5B3EE2A15C5A}" srcOrd="1" destOrd="0" parTransId="{36209CC8-3E59-5640-BC5E-5B16220367DF}" sibTransId="{5FBE34AF-F54A-734C-BD74-0850CD76C27F}"/>
    <dgm:cxn modelId="{6E8C1FF7-4E2F-DE46-A1EE-417BEFEC7017}" srcId="{76F26326-37E5-564A-8B56-C915602AFEF0}" destId="{70458A6F-E74C-D74C-9FF2-DB79F66F5163}" srcOrd="1" destOrd="0" parTransId="{F60D0226-8D47-E740-8CE0-E75EBDEB08F9}" sibTransId="{3D2F7269-B4C6-3646-A6C9-F223B60C1E23}"/>
    <dgm:cxn modelId="{498B8092-8B19-8E4F-B22D-BF041BCD3140}" srcId="{70458A6F-E74C-D74C-9FF2-DB79F66F5163}" destId="{A044C7E8-1DA4-8648-BE8E-59785CAD9026}" srcOrd="2" destOrd="0" parTransId="{4E7C62B4-F9BA-7148-A622-1B22FFFA26E8}" sibTransId="{7BAFD8B4-BFF8-524A-911E-384DFFD06E52}"/>
    <dgm:cxn modelId="{5432EB43-7B19-FA46-A5FE-BFC13255A7CE}" type="presOf" srcId="{70458A6F-E74C-D74C-9FF2-DB79F66F5163}" destId="{12E1B795-1A02-F54E-9C77-2DDF97432690}" srcOrd="0" destOrd="0" presId="urn:microsoft.com/office/officeart/2005/8/layout/vList2"/>
    <dgm:cxn modelId="{E409426A-5EFF-6842-B781-51E5AA9CD80A}" type="presOf" srcId="{A827429D-1CB9-1F4F-81A4-86238E140276}" destId="{79B062FA-F13A-5945-9CE1-3958DB5DD48A}" srcOrd="0" destOrd="0" presId="urn:microsoft.com/office/officeart/2005/8/layout/vList2"/>
    <dgm:cxn modelId="{1387209B-CAEA-784E-B2ED-61CE37A8C7EF}" srcId="{BA353F77-2754-EC4D-8640-596ECF296653}" destId="{3423F270-068B-9F46-A401-A328145B1BB9}" srcOrd="0" destOrd="0" parTransId="{7A46E527-B7C1-F444-8F19-720C663EAF52}" sibTransId="{F69E0263-7015-1F45-8B60-C6C445B6206B}"/>
    <dgm:cxn modelId="{E72E768A-030B-4B4F-9BE2-142F3BFBF2FE}" srcId="{BA353F77-2754-EC4D-8640-596ECF296653}" destId="{1D39FFF8-AD8D-6E47-B81E-61B02EC19636}" srcOrd="2" destOrd="0" parTransId="{0409664A-241C-4045-9B49-D10C66B3730A}" sibTransId="{E1535680-9350-7B4A-8219-446D119B7A2C}"/>
    <dgm:cxn modelId="{884CE9FB-DC9A-254E-9A6F-66E7D75AB313}" type="presOf" srcId="{A044C7E8-1DA4-8648-BE8E-59785CAD9026}" destId="{79B062FA-F13A-5945-9CE1-3958DB5DD48A}" srcOrd="0" destOrd="2" presId="urn:microsoft.com/office/officeart/2005/8/layout/vList2"/>
    <dgm:cxn modelId="{FDD4C7EF-BE93-B445-AC75-DB2D0A8EFBE1}" srcId="{76F26326-37E5-564A-8B56-C915602AFEF0}" destId="{BA353F77-2754-EC4D-8640-596ECF296653}" srcOrd="0" destOrd="0" parTransId="{686FF8BB-2DFF-6E4B-B641-5F49D69F0B36}" sibTransId="{A78403D4-F0B5-B04C-AE35-482ACDDD8A46}"/>
    <dgm:cxn modelId="{4B548661-E646-DC46-9691-9D9FEE9D7B96}" srcId="{BA353F77-2754-EC4D-8640-596ECF296653}" destId="{FA059572-EEF8-6944-ADB4-20BBD104A93B}" srcOrd="1" destOrd="0" parTransId="{EC4FF409-02D7-F147-B754-A5D2F7A0869B}" sibTransId="{715CE44B-5D07-1A45-A64C-9B09601BFF1B}"/>
    <dgm:cxn modelId="{244947BA-5E8E-8746-A377-2CC3B3AE83BD}" type="presOf" srcId="{1D39FFF8-AD8D-6E47-B81E-61B02EC19636}" destId="{BD967B58-B26F-044C-9BB6-79D371A4238A}" srcOrd="0" destOrd="2" presId="urn:microsoft.com/office/officeart/2005/8/layout/vList2"/>
    <dgm:cxn modelId="{8FAFC09B-4197-5E4A-9CA7-542B0B0CBAF9}" type="presOf" srcId="{FA059572-EEF8-6944-ADB4-20BBD104A93B}" destId="{BD967B58-B26F-044C-9BB6-79D371A4238A}" srcOrd="0" destOrd="1" presId="urn:microsoft.com/office/officeart/2005/8/layout/vList2"/>
    <dgm:cxn modelId="{E63F15FB-45B3-E545-B58A-52EC8515CEDA}" type="presOf" srcId="{BA353F77-2754-EC4D-8640-596ECF296653}" destId="{32D582D5-4A0F-444D-AD66-918F72864ECE}" srcOrd="0" destOrd="0" presId="urn:microsoft.com/office/officeart/2005/8/layout/vList2"/>
    <dgm:cxn modelId="{70CAB6F4-7754-EC44-BED8-15C51D27510C}" srcId="{70458A6F-E74C-D74C-9FF2-DB79F66F5163}" destId="{A827429D-1CB9-1F4F-81A4-86238E140276}" srcOrd="0" destOrd="0" parTransId="{9188251A-9E0F-6641-8B1F-A8CB840A3789}" sibTransId="{672B9023-6322-3540-B123-AD93895D1B5B}"/>
    <dgm:cxn modelId="{C996E545-625B-8140-B277-864D7EA49CC7}" type="presOf" srcId="{3423F270-068B-9F46-A401-A328145B1BB9}" destId="{BD967B58-B26F-044C-9BB6-79D371A4238A}" srcOrd="0" destOrd="0" presId="urn:microsoft.com/office/officeart/2005/8/layout/vList2"/>
    <dgm:cxn modelId="{22397C2C-60B7-7148-9BF8-59372D0B5C3C}" type="presParOf" srcId="{2C955A2F-6207-404B-B4B8-17A6E0DD89AE}" destId="{32D582D5-4A0F-444D-AD66-918F72864ECE}" srcOrd="0" destOrd="0" presId="urn:microsoft.com/office/officeart/2005/8/layout/vList2"/>
    <dgm:cxn modelId="{C89F2D85-194D-6D42-B4BD-FCF2B7EF5185}" type="presParOf" srcId="{2C955A2F-6207-404B-B4B8-17A6E0DD89AE}" destId="{BD967B58-B26F-044C-9BB6-79D371A4238A}" srcOrd="1" destOrd="0" presId="urn:microsoft.com/office/officeart/2005/8/layout/vList2"/>
    <dgm:cxn modelId="{169264F9-9C29-F849-8831-538C6F906066}" type="presParOf" srcId="{2C955A2F-6207-404B-B4B8-17A6E0DD89AE}" destId="{12E1B795-1A02-F54E-9C77-2DDF97432690}" srcOrd="2" destOrd="0" presId="urn:microsoft.com/office/officeart/2005/8/layout/vList2"/>
    <dgm:cxn modelId="{F08F15A2-2487-7943-A48F-DFAF09BBA877}" type="presParOf" srcId="{2C955A2F-6207-404B-B4B8-17A6E0DD89AE}" destId="{79B062FA-F13A-5945-9CE1-3958DB5DD48A}"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92A703-52DE-D443-ADA0-B2A89F51DC69}" type="doc">
      <dgm:prSet loTypeId="urn:microsoft.com/office/officeart/2005/8/layout/list1" loCatId="" qsTypeId="urn:microsoft.com/office/officeart/2005/8/quickstyle/simple4" qsCatId="simple" csTypeId="urn:microsoft.com/office/officeart/2005/8/colors/accent5_3" csCatId="accent5"/>
      <dgm:spPr/>
      <dgm:t>
        <a:bodyPr/>
        <a:lstStyle/>
        <a:p>
          <a:endParaRPr lang="it-IT"/>
        </a:p>
      </dgm:t>
    </dgm:pt>
    <dgm:pt modelId="{FDD8F7A4-97A3-CC45-938E-6BFF95BB42A4}">
      <dgm:prSet custT="1"/>
      <dgm:spPr/>
      <dgm:t>
        <a:bodyPr/>
        <a:lstStyle/>
        <a:p>
          <a:pPr rtl="0"/>
          <a:r>
            <a:rPr lang="fr-FR" sz="1400" b="1" i="1" dirty="0" smtClean="0">
              <a:solidFill>
                <a:srgbClr val="000000"/>
              </a:solidFill>
            </a:rPr>
            <a:t>Objectif général est de contribuer à la gouvernance de la Sécurité alimentaire et nutritionnelle en Haïti.</a:t>
          </a:r>
          <a:endParaRPr lang="fr-FR" sz="1400" b="1" i="1" dirty="0">
            <a:solidFill>
              <a:srgbClr val="000000"/>
            </a:solidFill>
          </a:endParaRPr>
        </a:p>
      </dgm:t>
    </dgm:pt>
    <dgm:pt modelId="{0D33F3FA-9764-4940-BF1B-274BFC4D79C2}" type="parTrans" cxnId="{3E9A055D-DC05-A545-8326-1BBFCCF04700}">
      <dgm:prSet/>
      <dgm:spPr/>
      <dgm:t>
        <a:bodyPr/>
        <a:lstStyle/>
        <a:p>
          <a:endParaRPr lang="it-IT" sz="4400">
            <a:solidFill>
              <a:srgbClr val="000000"/>
            </a:solidFill>
          </a:endParaRPr>
        </a:p>
      </dgm:t>
    </dgm:pt>
    <dgm:pt modelId="{563389FA-CFA4-BC4F-9525-F585016576A4}" type="sibTrans" cxnId="{3E9A055D-DC05-A545-8326-1BBFCCF04700}">
      <dgm:prSet/>
      <dgm:spPr/>
      <dgm:t>
        <a:bodyPr/>
        <a:lstStyle/>
        <a:p>
          <a:endParaRPr lang="it-IT" sz="4400">
            <a:solidFill>
              <a:srgbClr val="000000"/>
            </a:solidFill>
          </a:endParaRPr>
        </a:p>
      </dgm:t>
    </dgm:pt>
    <dgm:pt modelId="{91E73845-3679-E641-B428-234E109ED677}">
      <dgm:prSet custT="1"/>
      <dgm:spPr/>
      <dgm:t>
        <a:bodyPr/>
        <a:lstStyle/>
        <a:p>
          <a:pPr rtl="0"/>
          <a:r>
            <a:rPr lang="fr-FR" sz="1400" b="1" i="1" smtClean="0">
              <a:solidFill>
                <a:srgbClr val="000000"/>
              </a:solidFill>
            </a:rPr>
            <a:t>Objectif particulier:  mettre en place les conditions de démarrage optimales du programme SAN 11ème FED sur l'ensemble de ses volets.</a:t>
          </a:r>
          <a:endParaRPr lang="fr-FR" sz="1400" dirty="0">
            <a:solidFill>
              <a:srgbClr val="000000"/>
            </a:solidFill>
          </a:endParaRPr>
        </a:p>
      </dgm:t>
    </dgm:pt>
    <dgm:pt modelId="{64D19503-D1EB-DF4C-9F32-FCE7C39E42D9}" type="parTrans" cxnId="{CD6BA00A-FA9B-B545-BCB3-208A0137DB6C}">
      <dgm:prSet/>
      <dgm:spPr/>
      <dgm:t>
        <a:bodyPr/>
        <a:lstStyle/>
        <a:p>
          <a:endParaRPr lang="it-IT" sz="4400">
            <a:solidFill>
              <a:srgbClr val="000000"/>
            </a:solidFill>
          </a:endParaRPr>
        </a:p>
      </dgm:t>
    </dgm:pt>
    <dgm:pt modelId="{6F20738E-F0A7-6E4C-84CC-A33ECE7A7C6B}" type="sibTrans" cxnId="{CD6BA00A-FA9B-B545-BCB3-208A0137DB6C}">
      <dgm:prSet/>
      <dgm:spPr/>
      <dgm:t>
        <a:bodyPr/>
        <a:lstStyle/>
        <a:p>
          <a:endParaRPr lang="it-IT" sz="4400">
            <a:solidFill>
              <a:srgbClr val="000000"/>
            </a:solidFill>
          </a:endParaRPr>
        </a:p>
      </dgm:t>
    </dgm:pt>
    <dgm:pt modelId="{5913F18C-9C65-A54D-88C0-0E7982A8203B}">
      <dgm:prSet custT="1"/>
      <dgm:spPr/>
      <dgm:t>
        <a:bodyPr/>
        <a:lstStyle/>
        <a:p>
          <a:pPr rtl="0"/>
          <a:r>
            <a:rPr lang="fr-FR" sz="1400" b="1" i="1" dirty="0" smtClean="0">
              <a:solidFill>
                <a:srgbClr val="000000"/>
              </a:solidFill>
            </a:rPr>
            <a:t>Résultat nº1: la planification globale détaillée de la mise en œuvre est établie au travers de l'élaboration des documents suivants :</a:t>
          </a:r>
          <a:endParaRPr lang="fr-FR" sz="1400" dirty="0">
            <a:solidFill>
              <a:srgbClr val="000000"/>
            </a:solidFill>
          </a:endParaRPr>
        </a:p>
      </dgm:t>
    </dgm:pt>
    <dgm:pt modelId="{81B5A7A5-33C1-C247-8DDF-E11867DE4217}" type="parTrans" cxnId="{821E52BD-0036-1D49-9156-F45832C82EC3}">
      <dgm:prSet/>
      <dgm:spPr/>
      <dgm:t>
        <a:bodyPr/>
        <a:lstStyle/>
        <a:p>
          <a:endParaRPr lang="it-IT" sz="4400">
            <a:solidFill>
              <a:srgbClr val="000000"/>
            </a:solidFill>
          </a:endParaRPr>
        </a:p>
      </dgm:t>
    </dgm:pt>
    <dgm:pt modelId="{FEEE7B63-11B3-F347-873D-8ECD077B51F3}" type="sibTrans" cxnId="{821E52BD-0036-1D49-9156-F45832C82EC3}">
      <dgm:prSet/>
      <dgm:spPr/>
      <dgm:t>
        <a:bodyPr/>
        <a:lstStyle/>
        <a:p>
          <a:endParaRPr lang="it-IT" sz="4400">
            <a:solidFill>
              <a:srgbClr val="000000"/>
            </a:solidFill>
          </a:endParaRPr>
        </a:p>
      </dgm:t>
    </dgm:pt>
    <dgm:pt modelId="{99BC6A44-4F83-8047-A9E6-BCC35C93492E}">
      <dgm:prSet custT="1"/>
      <dgm:spPr/>
      <dgm:t>
        <a:bodyPr/>
        <a:lstStyle/>
        <a:p>
          <a:pPr rtl="0"/>
          <a:r>
            <a:rPr lang="fr-FR" sz="1400" dirty="0" smtClean="0">
              <a:solidFill>
                <a:srgbClr val="000000"/>
              </a:solidFill>
            </a:rPr>
            <a:t>Produit 1: le Plan Départemental SAN Nord-Ouest et son Plan d'Action</a:t>
          </a:r>
          <a:endParaRPr lang="fr-FR" sz="1400" dirty="0">
            <a:solidFill>
              <a:srgbClr val="000000"/>
            </a:solidFill>
          </a:endParaRPr>
        </a:p>
      </dgm:t>
    </dgm:pt>
    <dgm:pt modelId="{323E56C0-7436-C244-A4F2-344ABE1A05E3}" type="parTrans" cxnId="{282CD4AF-3220-5146-856F-70447AA045B9}">
      <dgm:prSet/>
      <dgm:spPr/>
      <dgm:t>
        <a:bodyPr/>
        <a:lstStyle/>
        <a:p>
          <a:endParaRPr lang="it-IT" sz="4400">
            <a:solidFill>
              <a:srgbClr val="000000"/>
            </a:solidFill>
          </a:endParaRPr>
        </a:p>
      </dgm:t>
    </dgm:pt>
    <dgm:pt modelId="{27A0E318-B27F-654A-A3E3-E72AAF3EC6B5}" type="sibTrans" cxnId="{282CD4AF-3220-5146-856F-70447AA045B9}">
      <dgm:prSet/>
      <dgm:spPr/>
      <dgm:t>
        <a:bodyPr/>
        <a:lstStyle/>
        <a:p>
          <a:endParaRPr lang="it-IT" sz="4400">
            <a:solidFill>
              <a:srgbClr val="000000"/>
            </a:solidFill>
          </a:endParaRPr>
        </a:p>
      </dgm:t>
    </dgm:pt>
    <dgm:pt modelId="{FEC3C05C-7B47-474A-9804-F1C55C91FF05}">
      <dgm:prSet custT="1"/>
      <dgm:spPr/>
      <dgm:t>
        <a:bodyPr/>
        <a:lstStyle/>
        <a:p>
          <a:pPr rtl="0"/>
          <a:r>
            <a:rPr lang="fr-FR" sz="1400" smtClean="0">
              <a:solidFill>
                <a:srgbClr val="000000"/>
              </a:solidFill>
            </a:rPr>
            <a:t>Produit 2: un Plan Opérationnel Global du Programme SAN 11ème FED pour la période 2017-2021</a:t>
          </a:r>
          <a:endParaRPr lang="fr-FR" sz="1400">
            <a:solidFill>
              <a:srgbClr val="000000"/>
            </a:solidFill>
          </a:endParaRPr>
        </a:p>
      </dgm:t>
    </dgm:pt>
    <dgm:pt modelId="{3ABB997D-58D1-5948-AE89-9ABFFF8FE0EE}" type="parTrans" cxnId="{0D07674D-F7DC-C547-A435-777489BC8CD3}">
      <dgm:prSet/>
      <dgm:spPr/>
      <dgm:t>
        <a:bodyPr/>
        <a:lstStyle/>
        <a:p>
          <a:endParaRPr lang="it-IT" sz="4400">
            <a:solidFill>
              <a:srgbClr val="000000"/>
            </a:solidFill>
          </a:endParaRPr>
        </a:p>
      </dgm:t>
    </dgm:pt>
    <dgm:pt modelId="{58D91D00-D786-E64F-BC3A-9B9FC5C86341}" type="sibTrans" cxnId="{0D07674D-F7DC-C547-A435-777489BC8CD3}">
      <dgm:prSet/>
      <dgm:spPr/>
      <dgm:t>
        <a:bodyPr/>
        <a:lstStyle/>
        <a:p>
          <a:endParaRPr lang="it-IT" sz="4400">
            <a:solidFill>
              <a:srgbClr val="000000"/>
            </a:solidFill>
          </a:endParaRPr>
        </a:p>
      </dgm:t>
    </dgm:pt>
    <dgm:pt modelId="{B387C1AB-B5D0-194A-8567-7F520CA6A574}">
      <dgm:prSet custT="1"/>
      <dgm:spPr/>
      <dgm:t>
        <a:bodyPr/>
        <a:lstStyle/>
        <a:p>
          <a:pPr rtl="0"/>
          <a:r>
            <a:rPr lang="fr-FR" sz="1400" b="1" i="1" smtClean="0">
              <a:solidFill>
                <a:srgbClr val="000000"/>
              </a:solidFill>
            </a:rPr>
            <a:t>Résultat n° 2: les outils administratifs de mise en œuvre du Programme SAN 11ème FED sont élaborés:</a:t>
          </a:r>
          <a:endParaRPr lang="fr-FR" sz="1400" dirty="0">
            <a:solidFill>
              <a:srgbClr val="000000"/>
            </a:solidFill>
          </a:endParaRPr>
        </a:p>
      </dgm:t>
    </dgm:pt>
    <dgm:pt modelId="{4D81A77C-4609-D34C-916F-5B9A4C762CCD}" type="parTrans" cxnId="{AAA591B6-1994-B642-8D4A-F7123C9431E9}">
      <dgm:prSet/>
      <dgm:spPr/>
      <dgm:t>
        <a:bodyPr/>
        <a:lstStyle/>
        <a:p>
          <a:endParaRPr lang="it-IT" sz="4400">
            <a:solidFill>
              <a:srgbClr val="000000"/>
            </a:solidFill>
          </a:endParaRPr>
        </a:p>
      </dgm:t>
    </dgm:pt>
    <dgm:pt modelId="{DB3A0591-7784-A24C-B3B4-B46416E7E065}" type="sibTrans" cxnId="{AAA591B6-1994-B642-8D4A-F7123C9431E9}">
      <dgm:prSet/>
      <dgm:spPr/>
      <dgm:t>
        <a:bodyPr/>
        <a:lstStyle/>
        <a:p>
          <a:endParaRPr lang="it-IT" sz="4400">
            <a:solidFill>
              <a:srgbClr val="000000"/>
            </a:solidFill>
          </a:endParaRPr>
        </a:p>
      </dgm:t>
    </dgm:pt>
    <dgm:pt modelId="{4542828F-525F-E04D-A3C6-3BD47985D33E}">
      <dgm:prSet custT="1"/>
      <dgm:spPr/>
      <dgm:t>
        <a:bodyPr/>
        <a:lstStyle/>
        <a:p>
          <a:pPr rtl="0"/>
          <a:r>
            <a:rPr lang="fr-FR" sz="1400" smtClean="0">
              <a:solidFill>
                <a:srgbClr val="000000"/>
              </a:solidFill>
            </a:rPr>
            <a:t>Produit 3: Termes de références pour un marché de services d'assistance technique au programme SAN 11ème FED;</a:t>
          </a:r>
          <a:endParaRPr lang="fr-FR" sz="1400">
            <a:solidFill>
              <a:srgbClr val="000000"/>
            </a:solidFill>
          </a:endParaRPr>
        </a:p>
      </dgm:t>
    </dgm:pt>
    <dgm:pt modelId="{2EB8AB84-24DA-A044-BF8C-1ED9578433E1}" type="parTrans" cxnId="{639B6932-055D-D448-92BA-83374DAE7CCD}">
      <dgm:prSet/>
      <dgm:spPr/>
      <dgm:t>
        <a:bodyPr/>
        <a:lstStyle/>
        <a:p>
          <a:endParaRPr lang="it-IT" sz="4400">
            <a:solidFill>
              <a:srgbClr val="000000"/>
            </a:solidFill>
          </a:endParaRPr>
        </a:p>
      </dgm:t>
    </dgm:pt>
    <dgm:pt modelId="{F631DED4-08F2-2A43-A291-A7E09986ABE8}" type="sibTrans" cxnId="{639B6932-055D-D448-92BA-83374DAE7CCD}">
      <dgm:prSet/>
      <dgm:spPr/>
      <dgm:t>
        <a:bodyPr/>
        <a:lstStyle/>
        <a:p>
          <a:endParaRPr lang="it-IT" sz="4400">
            <a:solidFill>
              <a:srgbClr val="000000"/>
            </a:solidFill>
          </a:endParaRPr>
        </a:p>
      </dgm:t>
    </dgm:pt>
    <dgm:pt modelId="{CF2347CA-80F2-0A4C-AA14-3D6BEAC677C8}">
      <dgm:prSet custT="1"/>
      <dgm:spPr/>
      <dgm:t>
        <a:bodyPr/>
        <a:lstStyle/>
        <a:p>
          <a:pPr rtl="0"/>
          <a:r>
            <a:rPr lang="fr-FR" sz="1400" smtClean="0">
              <a:solidFill>
                <a:srgbClr val="000000"/>
              </a:solidFill>
            </a:rPr>
            <a:t>Produit 4: Lignes directrices de l'appel à propositions pour attribution de subventions pour actions du volet nº2 du programme SAN 11ème FED;</a:t>
          </a:r>
          <a:endParaRPr lang="fr-FR" sz="1400">
            <a:solidFill>
              <a:srgbClr val="000000"/>
            </a:solidFill>
          </a:endParaRPr>
        </a:p>
      </dgm:t>
    </dgm:pt>
    <dgm:pt modelId="{0640FE98-9F96-6D41-BF00-F575EE2864FD}" type="parTrans" cxnId="{1D1974DB-D0D8-FB4F-8B23-9E983D6B4670}">
      <dgm:prSet/>
      <dgm:spPr/>
      <dgm:t>
        <a:bodyPr/>
        <a:lstStyle/>
        <a:p>
          <a:endParaRPr lang="it-IT" sz="4400">
            <a:solidFill>
              <a:srgbClr val="000000"/>
            </a:solidFill>
          </a:endParaRPr>
        </a:p>
      </dgm:t>
    </dgm:pt>
    <dgm:pt modelId="{D0A78966-F001-2C48-9B7C-62F26750A021}" type="sibTrans" cxnId="{1D1974DB-D0D8-FB4F-8B23-9E983D6B4670}">
      <dgm:prSet/>
      <dgm:spPr/>
      <dgm:t>
        <a:bodyPr/>
        <a:lstStyle/>
        <a:p>
          <a:endParaRPr lang="it-IT" sz="4400">
            <a:solidFill>
              <a:srgbClr val="000000"/>
            </a:solidFill>
          </a:endParaRPr>
        </a:p>
      </dgm:t>
    </dgm:pt>
    <dgm:pt modelId="{63E9C031-73FA-BD48-8EEE-167D9D96A799}">
      <dgm:prSet custT="1"/>
      <dgm:spPr/>
      <dgm:t>
        <a:bodyPr/>
        <a:lstStyle/>
        <a:p>
          <a:pPr rtl="0"/>
          <a:r>
            <a:rPr lang="fr-FR" sz="1400" smtClean="0">
              <a:solidFill>
                <a:srgbClr val="000000"/>
              </a:solidFill>
            </a:rPr>
            <a:t>Produit 5: Devis Programme.</a:t>
          </a:r>
          <a:endParaRPr lang="fr-FR" sz="1400">
            <a:solidFill>
              <a:srgbClr val="000000"/>
            </a:solidFill>
          </a:endParaRPr>
        </a:p>
      </dgm:t>
    </dgm:pt>
    <dgm:pt modelId="{1F1393E2-D12A-FA40-826E-DDF845A8D066}" type="parTrans" cxnId="{4C96E0FE-7538-274A-A7C4-4753882A1414}">
      <dgm:prSet/>
      <dgm:spPr/>
      <dgm:t>
        <a:bodyPr/>
        <a:lstStyle/>
        <a:p>
          <a:endParaRPr lang="it-IT" sz="4400">
            <a:solidFill>
              <a:srgbClr val="000000"/>
            </a:solidFill>
          </a:endParaRPr>
        </a:p>
      </dgm:t>
    </dgm:pt>
    <dgm:pt modelId="{A7C9AC88-FDFE-0146-A265-E1C10BF445C7}" type="sibTrans" cxnId="{4C96E0FE-7538-274A-A7C4-4753882A1414}">
      <dgm:prSet/>
      <dgm:spPr/>
      <dgm:t>
        <a:bodyPr/>
        <a:lstStyle/>
        <a:p>
          <a:endParaRPr lang="it-IT" sz="4400">
            <a:solidFill>
              <a:srgbClr val="000000"/>
            </a:solidFill>
          </a:endParaRPr>
        </a:p>
      </dgm:t>
    </dgm:pt>
    <dgm:pt modelId="{B6197786-E2CD-904D-BC6D-3B070FE0CE34}">
      <dgm:prSet custT="1"/>
      <dgm:spPr/>
      <dgm:t>
        <a:bodyPr/>
        <a:lstStyle/>
        <a:p>
          <a:pPr rtl="0"/>
          <a:r>
            <a:rPr lang="fr-FR" sz="1400" b="1" i="1" smtClean="0">
              <a:solidFill>
                <a:srgbClr val="000000"/>
              </a:solidFill>
            </a:rPr>
            <a:t>Résultat nº3: Le dialogue entre les partenaires du programme est maintenu. </a:t>
          </a:r>
          <a:endParaRPr lang="fr-FR" sz="1400" dirty="0">
            <a:solidFill>
              <a:srgbClr val="000000"/>
            </a:solidFill>
          </a:endParaRPr>
        </a:p>
      </dgm:t>
    </dgm:pt>
    <dgm:pt modelId="{21059BC8-F2A7-7140-875B-9A326A3DC0B9}" type="parTrans" cxnId="{39C34936-08C6-404B-93D4-E2947B1B4C3B}">
      <dgm:prSet/>
      <dgm:spPr/>
      <dgm:t>
        <a:bodyPr/>
        <a:lstStyle/>
        <a:p>
          <a:endParaRPr lang="it-IT" sz="4400">
            <a:solidFill>
              <a:srgbClr val="000000"/>
            </a:solidFill>
          </a:endParaRPr>
        </a:p>
      </dgm:t>
    </dgm:pt>
    <dgm:pt modelId="{32F95A2D-EE87-E846-84F7-788291333ABB}" type="sibTrans" cxnId="{39C34936-08C6-404B-93D4-E2947B1B4C3B}">
      <dgm:prSet/>
      <dgm:spPr/>
      <dgm:t>
        <a:bodyPr/>
        <a:lstStyle/>
        <a:p>
          <a:endParaRPr lang="it-IT" sz="4400">
            <a:solidFill>
              <a:srgbClr val="000000"/>
            </a:solidFill>
          </a:endParaRPr>
        </a:p>
      </dgm:t>
    </dgm:pt>
    <dgm:pt modelId="{FDD27E8A-CB19-7B47-97E8-E2BCFD38163C}">
      <dgm:prSet custT="1"/>
      <dgm:spPr/>
      <dgm:t>
        <a:bodyPr/>
        <a:lstStyle/>
        <a:p>
          <a:pPr rtl="0"/>
          <a:r>
            <a:rPr lang="fr-FR" sz="1400" smtClean="0">
              <a:solidFill>
                <a:srgbClr val="000000"/>
              </a:solidFill>
            </a:rPr>
            <a:t>Produit 6: un Plan de Travail détaillé d'accompagnement de la Phase III est élaboré.</a:t>
          </a:r>
          <a:endParaRPr lang="fr-FR" sz="1400">
            <a:solidFill>
              <a:srgbClr val="000000"/>
            </a:solidFill>
          </a:endParaRPr>
        </a:p>
      </dgm:t>
    </dgm:pt>
    <dgm:pt modelId="{AED4345F-5781-9342-ABE5-D5CB4A788FFA}" type="parTrans" cxnId="{F774E3C8-5580-DC4C-80E2-E7AC2110A90E}">
      <dgm:prSet/>
      <dgm:spPr/>
      <dgm:t>
        <a:bodyPr/>
        <a:lstStyle/>
        <a:p>
          <a:endParaRPr lang="it-IT" sz="4400">
            <a:solidFill>
              <a:srgbClr val="000000"/>
            </a:solidFill>
          </a:endParaRPr>
        </a:p>
      </dgm:t>
    </dgm:pt>
    <dgm:pt modelId="{0392CCC5-57D0-A74B-8AFC-54C8D3418B67}" type="sibTrans" cxnId="{F774E3C8-5580-DC4C-80E2-E7AC2110A90E}">
      <dgm:prSet/>
      <dgm:spPr/>
      <dgm:t>
        <a:bodyPr/>
        <a:lstStyle/>
        <a:p>
          <a:endParaRPr lang="it-IT" sz="4400">
            <a:solidFill>
              <a:srgbClr val="000000"/>
            </a:solidFill>
          </a:endParaRPr>
        </a:p>
      </dgm:t>
    </dgm:pt>
    <dgm:pt modelId="{8D798379-A04D-1C4A-A39D-DD73E663F354}" type="pres">
      <dgm:prSet presAssocID="{DA92A703-52DE-D443-ADA0-B2A89F51DC69}" presName="linear" presStyleCnt="0">
        <dgm:presLayoutVars>
          <dgm:dir/>
          <dgm:animLvl val="lvl"/>
          <dgm:resizeHandles val="exact"/>
        </dgm:presLayoutVars>
      </dgm:prSet>
      <dgm:spPr/>
    </dgm:pt>
    <dgm:pt modelId="{372603FD-9F52-104E-814A-9129CEB4D320}" type="pres">
      <dgm:prSet presAssocID="{FDD8F7A4-97A3-CC45-938E-6BFF95BB42A4}" presName="parentLin" presStyleCnt="0"/>
      <dgm:spPr/>
    </dgm:pt>
    <dgm:pt modelId="{17CF92F8-6316-A74E-A23C-B8D6B5135865}" type="pres">
      <dgm:prSet presAssocID="{FDD8F7A4-97A3-CC45-938E-6BFF95BB42A4}" presName="parentLeftMargin" presStyleLbl="node1" presStyleIdx="0" presStyleCnt="5"/>
      <dgm:spPr/>
    </dgm:pt>
    <dgm:pt modelId="{79B54D1B-F57C-EF41-A2DB-75413576F89B}" type="pres">
      <dgm:prSet presAssocID="{FDD8F7A4-97A3-CC45-938E-6BFF95BB42A4}" presName="parentText" presStyleLbl="node1" presStyleIdx="0" presStyleCnt="5">
        <dgm:presLayoutVars>
          <dgm:chMax val="0"/>
          <dgm:bulletEnabled val="1"/>
        </dgm:presLayoutVars>
      </dgm:prSet>
      <dgm:spPr/>
    </dgm:pt>
    <dgm:pt modelId="{BA0EB835-AE54-0742-8495-23E8D8E14021}" type="pres">
      <dgm:prSet presAssocID="{FDD8F7A4-97A3-CC45-938E-6BFF95BB42A4}" presName="negativeSpace" presStyleCnt="0"/>
      <dgm:spPr/>
    </dgm:pt>
    <dgm:pt modelId="{1D608823-D46D-1343-9F11-0FCA025C66E1}" type="pres">
      <dgm:prSet presAssocID="{FDD8F7A4-97A3-CC45-938E-6BFF95BB42A4}" presName="childText" presStyleLbl="conFgAcc1" presStyleIdx="0" presStyleCnt="5">
        <dgm:presLayoutVars>
          <dgm:bulletEnabled val="1"/>
        </dgm:presLayoutVars>
      </dgm:prSet>
      <dgm:spPr/>
    </dgm:pt>
    <dgm:pt modelId="{DB0F127A-27EA-3F4E-9A52-489AA61DBF9F}" type="pres">
      <dgm:prSet presAssocID="{563389FA-CFA4-BC4F-9525-F585016576A4}" presName="spaceBetweenRectangles" presStyleCnt="0"/>
      <dgm:spPr/>
    </dgm:pt>
    <dgm:pt modelId="{A18E7EE6-0523-8A48-ABF4-5AAD5FA9B2BE}" type="pres">
      <dgm:prSet presAssocID="{91E73845-3679-E641-B428-234E109ED677}" presName="parentLin" presStyleCnt="0"/>
      <dgm:spPr/>
    </dgm:pt>
    <dgm:pt modelId="{2AD1B015-79EB-AE47-ADD4-4C10F2D115EE}" type="pres">
      <dgm:prSet presAssocID="{91E73845-3679-E641-B428-234E109ED677}" presName="parentLeftMargin" presStyleLbl="node1" presStyleIdx="0" presStyleCnt="5"/>
      <dgm:spPr/>
    </dgm:pt>
    <dgm:pt modelId="{806FDC26-AD77-7C48-BAE2-0CE92213D585}" type="pres">
      <dgm:prSet presAssocID="{91E73845-3679-E641-B428-234E109ED677}" presName="parentText" presStyleLbl="node1" presStyleIdx="1" presStyleCnt="5">
        <dgm:presLayoutVars>
          <dgm:chMax val="0"/>
          <dgm:bulletEnabled val="1"/>
        </dgm:presLayoutVars>
      </dgm:prSet>
      <dgm:spPr/>
    </dgm:pt>
    <dgm:pt modelId="{8F8CEC46-C9E1-7847-B9CE-2DC2F97AF7FD}" type="pres">
      <dgm:prSet presAssocID="{91E73845-3679-E641-B428-234E109ED677}" presName="negativeSpace" presStyleCnt="0"/>
      <dgm:spPr/>
    </dgm:pt>
    <dgm:pt modelId="{5F5ED477-97A4-7247-8522-A4345002A37D}" type="pres">
      <dgm:prSet presAssocID="{91E73845-3679-E641-B428-234E109ED677}" presName="childText" presStyleLbl="conFgAcc1" presStyleIdx="1" presStyleCnt="5">
        <dgm:presLayoutVars>
          <dgm:bulletEnabled val="1"/>
        </dgm:presLayoutVars>
      </dgm:prSet>
      <dgm:spPr/>
    </dgm:pt>
    <dgm:pt modelId="{D1161B54-6877-6B40-884E-8EF58B738A70}" type="pres">
      <dgm:prSet presAssocID="{6F20738E-F0A7-6E4C-84CC-A33ECE7A7C6B}" presName="spaceBetweenRectangles" presStyleCnt="0"/>
      <dgm:spPr/>
    </dgm:pt>
    <dgm:pt modelId="{D1281E38-6033-F340-9D3E-A056F6A16D8D}" type="pres">
      <dgm:prSet presAssocID="{5913F18C-9C65-A54D-88C0-0E7982A8203B}" presName="parentLin" presStyleCnt="0"/>
      <dgm:spPr/>
    </dgm:pt>
    <dgm:pt modelId="{5FB58AC5-7CA9-9946-BD65-56CA8DD4D2EB}" type="pres">
      <dgm:prSet presAssocID="{5913F18C-9C65-A54D-88C0-0E7982A8203B}" presName="parentLeftMargin" presStyleLbl="node1" presStyleIdx="1" presStyleCnt="5"/>
      <dgm:spPr/>
    </dgm:pt>
    <dgm:pt modelId="{CE67A1FB-CA2F-4049-8229-0179DD8A280E}" type="pres">
      <dgm:prSet presAssocID="{5913F18C-9C65-A54D-88C0-0E7982A8203B}" presName="parentText" presStyleLbl="node1" presStyleIdx="2" presStyleCnt="5">
        <dgm:presLayoutVars>
          <dgm:chMax val="0"/>
          <dgm:bulletEnabled val="1"/>
        </dgm:presLayoutVars>
      </dgm:prSet>
      <dgm:spPr/>
    </dgm:pt>
    <dgm:pt modelId="{364A89EB-27E9-A44E-9E48-9C54705D34A1}" type="pres">
      <dgm:prSet presAssocID="{5913F18C-9C65-A54D-88C0-0E7982A8203B}" presName="negativeSpace" presStyleCnt="0"/>
      <dgm:spPr/>
    </dgm:pt>
    <dgm:pt modelId="{1E1422BD-8862-4F4A-BAC5-D308FDA3D201}" type="pres">
      <dgm:prSet presAssocID="{5913F18C-9C65-A54D-88C0-0E7982A8203B}" presName="childText" presStyleLbl="conFgAcc1" presStyleIdx="2" presStyleCnt="5">
        <dgm:presLayoutVars>
          <dgm:bulletEnabled val="1"/>
        </dgm:presLayoutVars>
      </dgm:prSet>
      <dgm:spPr/>
    </dgm:pt>
    <dgm:pt modelId="{2A6904C6-F06D-9F44-9180-E18FF2FF2BA9}" type="pres">
      <dgm:prSet presAssocID="{FEEE7B63-11B3-F347-873D-8ECD077B51F3}" presName="spaceBetweenRectangles" presStyleCnt="0"/>
      <dgm:spPr/>
    </dgm:pt>
    <dgm:pt modelId="{99A7EA4E-6B91-3547-8DC3-FCCB4EF3C5EE}" type="pres">
      <dgm:prSet presAssocID="{B387C1AB-B5D0-194A-8567-7F520CA6A574}" presName="parentLin" presStyleCnt="0"/>
      <dgm:spPr/>
    </dgm:pt>
    <dgm:pt modelId="{83D3C749-ACEA-5148-B75F-E6BB6FF9DFB1}" type="pres">
      <dgm:prSet presAssocID="{B387C1AB-B5D0-194A-8567-7F520CA6A574}" presName="parentLeftMargin" presStyleLbl="node1" presStyleIdx="2" presStyleCnt="5"/>
      <dgm:spPr/>
    </dgm:pt>
    <dgm:pt modelId="{F0C14C5F-2AD1-1345-AA59-E648CE56ADA3}" type="pres">
      <dgm:prSet presAssocID="{B387C1AB-B5D0-194A-8567-7F520CA6A574}" presName="parentText" presStyleLbl="node1" presStyleIdx="3" presStyleCnt="5">
        <dgm:presLayoutVars>
          <dgm:chMax val="0"/>
          <dgm:bulletEnabled val="1"/>
        </dgm:presLayoutVars>
      </dgm:prSet>
      <dgm:spPr/>
    </dgm:pt>
    <dgm:pt modelId="{03AB4C60-BD16-E54E-8F7D-3A171DACC88B}" type="pres">
      <dgm:prSet presAssocID="{B387C1AB-B5D0-194A-8567-7F520CA6A574}" presName="negativeSpace" presStyleCnt="0"/>
      <dgm:spPr/>
    </dgm:pt>
    <dgm:pt modelId="{93ABD592-BA81-2540-AC06-A041E569BCFF}" type="pres">
      <dgm:prSet presAssocID="{B387C1AB-B5D0-194A-8567-7F520CA6A574}" presName="childText" presStyleLbl="conFgAcc1" presStyleIdx="3" presStyleCnt="5">
        <dgm:presLayoutVars>
          <dgm:bulletEnabled val="1"/>
        </dgm:presLayoutVars>
      </dgm:prSet>
      <dgm:spPr/>
    </dgm:pt>
    <dgm:pt modelId="{5C89AAD3-75E3-E54F-8970-F37C7512F964}" type="pres">
      <dgm:prSet presAssocID="{DB3A0591-7784-A24C-B3B4-B46416E7E065}" presName="spaceBetweenRectangles" presStyleCnt="0"/>
      <dgm:spPr/>
    </dgm:pt>
    <dgm:pt modelId="{FA7F2D94-3A3E-6A45-A8C8-017158CEFA93}" type="pres">
      <dgm:prSet presAssocID="{B6197786-E2CD-904D-BC6D-3B070FE0CE34}" presName="parentLin" presStyleCnt="0"/>
      <dgm:spPr/>
    </dgm:pt>
    <dgm:pt modelId="{C13651CF-28B0-1746-A75D-7AC7F5641185}" type="pres">
      <dgm:prSet presAssocID="{B6197786-E2CD-904D-BC6D-3B070FE0CE34}" presName="parentLeftMargin" presStyleLbl="node1" presStyleIdx="3" presStyleCnt="5"/>
      <dgm:spPr/>
    </dgm:pt>
    <dgm:pt modelId="{B189D0DD-C0CE-4949-AB5A-45D8C3162D31}" type="pres">
      <dgm:prSet presAssocID="{B6197786-E2CD-904D-BC6D-3B070FE0CE34}" presName="parentText" presStyleLbl="node1" presStyleIdx="4" presStyleCnt="5">
        <dgm:presLayoutVars>
          <dgm:chMax val="0"/>
          <dgm:bulletEnabled val="1"/>
        </dgm:presLayoutVars>
      </dgm:prSet>
      <dgm:spPr/>
    </dgm:pt>
    <dgm:pt modelId="{D9D1113C-118B-3B4E-AD51-95C3C703E594}" type="pres">
      <dgm:prSet presAssocID="{B6197786-E2CD-904D-BC6D-3B070FE0CE34}" presName="negativeSpace" presStyleCnt="0"/>
      <dgm:spPr/>
    </dgm:pt>
    <dgm:pt modelId="{3F08DA2A-0CF2-D540-B579-14C4DEEA059D}" type="pres">
      <dgm:prSet presAssocID="{B6197786-E2CD-904D-BC6D-3B070FE0CE34}" presName="childText" presStyleLbl="conFgAcc1" presStyleIdx="4" presStyleCnt="5">
        <dgm:presLayoutVars>
          <dgm:bulletEnabled val="1"/>
        </dgm:presLayoutVars>
      </dgm:prSet>
      <dgm:spPr/>
    </dgm:pt>
  </dgm:ptLst>
  <dgm:cxnLst>
    <dgm:cxn modelId="{F774E3C8-5580-DC4C-80E2-E7AC2110A90E}" srcId="{B6197786-E2CD-904D-BC6D-3B070FE0CE34}" destId="{FDD27E8A-CB19-7B47-97E8-E2BCFD38163C}" srcOrd="0" destOrd="0" parTransId="{AED4345F-5781-9342-ABE5-D5CB4A788FFA}" sibTransId="{0392CCC5-57D0-A74B-8AFC-54C8D3418B67}"/>
    <dgm:cxn modelId="{33B915F9-1B78-E14D-BD06-9B47014D1806}" type="presOf" srcId="{DA92A703-52DE-D443-ADA0-B2A89F51DC69}" destId="{8D798379-A04D-1C4A-A39D-DD73E663F354}" srcOrd="0" destOrd="0" presId="urn:microsoft.com/office/officeart/2005/8/layout/list1"/>
    <dgm:cxn modelId="{0DF96C70-D328-D449-B362-E07E5A0859C0}" type="presOf" srcId="{91E73845-3679-E641-B428-234E109ED677}" destId="{2AD1B015-79EB-AE47-ADD4-4C10F2D115EE}" srcOrd="0" destOrd="0" presId="urn:microsoft.com/office/officeart/2005/8/layout/list1"/>
    <dgm:cxn modelId="{CD6BA00A-FA9B-B545-BCB3-208A0137DB6C}" srcId="{DA92A703-52DE-D443-ADA0-B2A89F51DC69}" destId="{91E73845-3679-E641-B428-234E109ED677}" srcOrd="1" destOrd="0" parTransId="{64D19503-D1EB-DF4C-9F32-FCE7C39E42D9}" sibTransId="{6F20738E-F0A7-6E4C-84CC-A33ECE7A7C6B}"/>
    <dgm:cxn modelId="{A8631266-159F-AC4F-A7FB-D5E4F87D4CC6}" type="presOf" srcId="{B6197786-E2CD-904D-BC6D-3B070FE0CE34}" destId="{B189D0DD-C0CE-4949-AB5A-45D8C3162D31}" srcOrd="1" destOrd="0" presId="urn:microsoft.com/office/officeart/2005/8/layout/list1"/>
    <dgm:cxn modelId="{4372A799-2871-654B-8568-63A598FE69FC}" type="presOf" srcId="{FDD8F7A4-97A3-CC45-938E-6BFF95BB42A4}" destId="{79B54D1B-F57C-EF41-A2DB-75413576F89B}" srcOrd="1" destOrd="0" presId="urn:microsoft.com/office/officeart/2005/8/layout/list1"/>
    <dgm:cxn modelId="{AAA591B6-1994-B642-8D4A-F7123C9431E9}" srcId="{DA92A703-52DE-D443-ADA0-B2A89F51DC69}" destId="{B387C1AB-B5D0-194A-8567-7F520CA6A574}" srcOrd="3" destOrd="0" parTransId="{4D81A77C-4609-D34C-916F-5B9A4C762CCD}" sibTransId="{DB3A0591-7784-A24C-B3B4-B46416E7E065}"/>
    <dgm:cxn modelId="{C0DF3F63-355B-444B-A2D9-2D16D44A7433}" type="presOf" srcId="{FEC3C05C-7B47-474A-9804-F1C55C91FF05}" destId="{1E1422BD-8862-4F4A-BAC5-D308FDA3D201}" srcOrd="0" destOrd="1" presId="urn:microsoft.com/office/officeart/2005/8/layout/list1"/>
    <dgm:cxn modelId="{9E2058D6-5F2A-764F-951A-9C0449CE4A7B}" type="presOf" srcId="{FDD27E8A-CB19-7B47-97E8-E2BCFD38163C}" destId="{3F08DA2A-0CF2-D540-B579-14C4DEEA059D}" srcOrd="0" destOrd="0" presId="urn:microsoft.com/office/officeart/2005/8/layout/list1"/>
    <dgm:cxn modelId="{00729167-CF2D-5E4C-BDB9-A1B62FC9F62B}" type="presOf" srcId="{91E73845-3679-E641-B428-234E109ED677}" destId="{806FDC26-AD77-7C48-BAE2-0CE92213D585}" srcOrd="1" destOrd="0" presId="urn:microsoft.com/office/officeart/2005/8/layout/list1"/>
    <dgm:cxn modelId="{B2F2DA0E-08C2-5E4B-B30E-FA5FA871756D}" type="presOf" srcId="{5913F18C-9C65-A54D-88C0-0E7982A8203B}" destId="{5FB58AC5-7CA9-9946-BD65-56CA8DD4D2EB}" srcOrd="0" destOrd="0" presId="urn:microsoft.com/office/officeart/2005/8/layout/list1"/>
    <dgm:cxn modelId="{0D07674D-F7DC-C547-A435-777489BC8CD3}" srcId="{5913F18C-9C65-A54D-88C0-0E7982A8203B}" destId="{FEC3C05C-7B47-474A-9804-F1C55C91FF05}" srcOrd="1" destOrd="0" parTransId="{3ABB997D-58D1-5948-AE89-9ABFFF8FE0EE}" sibTransId="{58D91D00-D786-E64F-BC3A-9B9FC5C86341}"/>
    <dgm:cxn modelId="{39C34936-08C6-404B-93D4-E2947B1B4C3B}" srcId="{DA92A703-52DE-D443-ADA0-B2A89F51DC69}" destId="{B6197786-E2CD-904D-BC6D-3B070FE0CE34}" srcOrd="4" destOrd="0" parTransId="{21059BC8-F2A7-7140-875B-9A326A3DC0B9}" sibTransId="{32F95A2D-EE87-E846-84F7-788291333ABB}"/>
    <dgm:cxn modelId="{2525517E-5D2D-F14E-A36C-2FA87699EF92}" type="presOf" srcId="{B6197786-E2CD-904D-BC6D-3B070FE0CE34}" destId="{C13651CF-28B0-1746-A75D-7AC7F5641185}" srcOrd="0" destOrd="0" presId="urn:microsoft.com/office/officeart/2005/8/layout/list1"/>
    <dgm:cxn modelId="{282CD4AF-3220-5146-856F-70447AA045B9}" srcId="{5913F18C-9C65-A54D-88C0-0E7982A8203B}" destId="{99BC6A44-4F83-8047-A9E6-BCC35C93492E}" srcOrd="0" destOrd="0" parTransId="{323E56C0-7436-C244-A4F2-344ABE1A05E3}" sibTransId="{27A0E318-B27F-654A-A3E3-E72AAF3EC6B5}"/>
    <dgm:cxn modelId="{1D1974DB-D0D8-FB4F-8B23-9E983D6B4670}" srcId="{B387C1AB-B5D0-194A-8567-7F520CA6A574}" destId="{CF2347CA-80F2-0A4C-AA14-3D6BEAC677C8}" srcOrd="1" destOrd="0" parTransId="{0640FE98-9F96-6D41-BF00-F575EE2864FD}" sibTransId="{D0A78966-F001-2C48-9B7C-62F26750A021}"/>
    <dgm:cxn modelId="{4C96E0FE-7538-274A-A7C4-4753882A1414}" srcId="{B387C1AB-B5D0-194A-8567-7F520CA6A574}" destId="{63E9C031-73FA-BD48-8EEE-167D9D96A799}" srcOrd="2" destOrd="0" parTransId="{1F1393E2-D12A-FA40-826E-DDF845A8D066}" sibTransId="{A7C9AC88-FDFE-0146-A265-E1C10BF445C7}"/>
    <dgm:cxn modelId="{4AA23589-48A8-E843-96BA-DCFDB4CD6E6E}" type="presOf" srcId="{B387C1AB-B5D0-194A-8567-7F520CA6A574}" destId="{83D3C749-ACEA-5148-B75F-E6BB6FF9DFB1}" srcOrd="0" destOrd="0" presId="urn:microsoft.com/office/officeart/2005/8/layout/list1"/>
    <dgm:cxn modelId="{92D8CDEF-AC58-DE47-8FF6-A7F1FDF84FB9}" type="presOf" srcId="{B387C1AB-B5D0-194A-8567-7F520CA6A574}" destId="{F0C14C5F-2AD1-1345-AA59-E648CE56ADA3}" srcOrd="1" destOrd="0" presId="urn:microsoft.com/office/officeart/2005/8/layout/list1"/>
    <dgm:cxn modelId="{3E9A055D-DC05-A545-8326-1BBFCCF04700}" srcId="{DA92A703-52DE-D443-ADA0-B2A89F51DC69}" destId="{FDD8F7A4-97A3-CC45-938E-6BFF95BB42A4}" srcOrd="0" destOrd="0" parTransId="{0D33F3FA-9764-4940-BF1B-274BFC4D79C2}" sibTransId="{563389FA-CFA4-BC4F-9525-F585016576A4}"/>
    <dgm:cxn modelId="{6593CAC0-60E8-0E4A-A959-48ECFE0541A2}" type="presOf" srcId="{5913F18C-9C65-A54D-88C0-0E7982A8203B}" destId="{CE67A1FB-CA2F-4049-8229-0179DD8A280E}" srcOrd="1" destOrd="0" presId="urn:microsoft.com/office/officeart/2005/8/layout/list1"/>
    <dgm:cxn modelId="{821E52BD-0036-1D49-9156-F45832C82EC3}" srcId="{DA92A703-52DE-D443-ADA0-B2A89F51DC69}" destId="{5913F18C-9C65-A54D-88C0-0E7982A8203B}" srcOrd="2" destOrd="0" parTransId="{81B5A7A5-33C1-C247-8DDF-E11867DE4217}" sibTransId="{FEEE7B63-11B3-F347-873D-8ECD077B51F3}"/>
    <dgm:cxn modelId="{651D63A9-66A6-104C-94F4-A906366D386D}" type="presOf" srcId="{FDD8F7A4-97A3-CC45-938E-6BFF95BB42A4}" destId="{17CF92F8-6316-A74E-A23C-B8D6B5135865}" srcOrd="0" destOrd="0" presId="urn:microsoft.com/office/officeart/2005/8/layout/list1"/>
    <dgm:cxn modelId="{639B6932-055D-D448-92BA-83374DAE7CCD}" srcId="{B387C1AB-B5D0-194A-8567-7F520CA6A574}" destId="{4542828F-525F-E04D-A3C6-3BD47985D33E}" srcOrd="0" destOrd="0" parTransId="{2EB8AB84-24DA-A044-BF8C-1ED9578433E1}" sibTransId="{F631DED4-08F2-2A43-A291-A7E09986ABE8}"/>
    <dgm:cxn modelId="{827D374D-C88A-C643-BD47-6FC32958EAD6}" type="presOf" srcId="{99BC6A44-4F83-8047-A9E6-BCC35C93492E}" destId="{1E1422BD-8862-4F4A-BAC5-D308FDA3D201}" srcOrd="0" destOrd="0" presId="urn:microsoft.com/office/officeart/2005/8/layout/list1"/>
    <dgm:cxn modelId="{901BF23C-98FC-3942-A999-B8B17B5750D2}" type="presOf" srcId="{CF2347CA-80F2-0A4C-AA14-3D6BEAC677C8}" destId="{93ABD592-BA81-2540-AC06-A041E569BCFF}" srcOrd="0" destOrd="1" presId="urn:microsoft.com/office/officeart/2005/8/layout/list1"/>
    <dgm:cxn modelId="{958DBF0F-C9D9-484A-89AA-623E5FCDFFC5}" type="presOf" srcId="{4542828F-525F-E04D-A3C6-3BD47985D33E}" destId="{93ABD592-BA81-2540-AC06-A041E569BCFF}" srcOrd="0" destOrd="0" presId="urn:microsoft.com/office/officeart/2005/8/layout/list1"/>
    <dgm:cxn modelId="{4C2C62A5-F6CE-0C48-A28C-0385F804F2B2}" type="presOf" srcId="{63E9C031-73FA-BD48-8EEE-167D9D96A799}" destId="{93ABD592-BA81-2540-AC06-A041E569BCFF}" srcOrd="0" destOrd="2" presId="urn:microsoft.com/office/officeart/2005/8/layout/list1"/>
    <dgm:cxn modelId="{331AD8E0-B2D3-0C41-A8DF-3829A2853A2B}" type="presParOf" srcId="{8D798379-A04D-1C4A-A39D-DD73E663F354}" destId="{372603FD-9F52-104E-814A-9129CEB4D320}" srcOrd="0" destOrd="0" presId="urn:microsoft.com/office/officeart/2005/8/layout/list1"/>
    <dgm:cxn modelId="{3915C631-ED84-B44C-B2B0-5B63D01C9007}" type="presParOf" srcId="{372603FD-9F52-104E-814A-9129CEB4D320}" destId="{17CF92F8-6316-A74E-A23C-B8D6B5135865}" srcOrd="0" destOrd="0" presId="urn:microsoft.com/office/officeart/2005/8/layout/list1"/>
    <dgm:cxn modelId="{E3E59DEC-02CF-F842-8669-F97923868DF4}" type="presParOf" srcId="{372603FD-9F52-104E-814A-9129CEB4D320}" destId="{79B54D1B-F57C-EF41-A2DB-75413576F89B}" srcOrd="1" destOrd="0" presId="urn:microsoft.com/office/officeart/2005/8/layout/list1"/>
    <dgm:cxn modelId="{C114365F-92AD-AA43-AF5D-141D7C5503D7}" type="presParOf" srcId="{8D798379-A04D-1C4A-A39D-DD73E663F354}" destId="{BA0EB835-AE54-0742-8495-23E8D8E14021}" srcOrd="1" destOrd="0" presId="urn:microsoft.com/office/officeart/2005/8/layout/list1"/>
    <dgm:cxn modelId="{7B414FC8-4802-6741-9BF4-7A87253A7A8A}" type="presParOf" srcId="{8D798379-A04D-1C4A-A39D-DD73E663F354}" destId="{1D608823-D46D-1343-9F11-0FCA025C66E1}" srcOrd="2" destOrd="0" presId="urn:microsoft.com/office/officeart/2005/8/layout/list1"/>
    <dgm:cxn modelId="{7742FF78-A71A-6C48-BDC5-7690819F1033}" type="presParOf" srcId="{8D798379-A04D-1C4A-A39D-DD73E663F354}" destId="{DB0F127A-27EA-3F4E-9A52-489AA61DBF9F}" srcOrd="3" destOrd="0" presId="urn:microsoft.com/office/officeart/2005/8/layout/list1"/>
    <dgm:cxn modelId="{2E3FE8F7-34B9-C94F-A90A-69834246ACE6}" type="presParOf" srcId="{8D798379-A04D-1C4A-A39D-DD73E663F354}" destId="{A18E7EE6-0523-8A48-ABF4-5AAD5FA9B2BE}" srcOrd="4" destOrd="0" presId="urn:microsoft.com/office/officeart/2005/8/layout/list1"/>
    <dgm:cxn modelId="{2F2346EA-DEF1-D545-BF11-2287B69EC939}" type="presParOf" srcId="{A18E7EE6-0523-8A48-ABF4-5AAD5FA9B2BE}" destId="{2AD1B015-79EB-AE47-ADD4-4C10F2D115EE}" srcOrd="0" destOrd="0" presId="urn:microsoft.com/office/officeart/2005/8/layout/list1"/>
    <dgm:cxn modelId="{DF1B4A16-786C-7A4E-BE0D-F5D970D8686A}" type="presParOf" srcId="{A18E7EE6-0523-8A48-ABF4-5AAD5FA9B2BE}" destId="{806FDC26-AD77-7C48-BAE2-0CE92213D585}" srcOrd="1" destOrd="0" presId="urn:microsoft.com/office/officeart/2005/8/layout/list1"/>
    <dgm:cxn modelId="{961ED078-87B3-E847-87FD-4DAF28B11F04}" type="presParOf" srcId="{8D798379-A04D-1C4A-A39D-DD73E663F354}" destId="{8F8CEC46-C9E1-7847-B9CE-2DC2F97AF7FD}" srcOrd="5" destOrd="0" presId="urn:microsoft.com/office/officeart/2005/8/layout/list1"/>
    <dgm:cxn modelId="{8D4AF8F9-6B2A-2749-B4CC-68EC4A7FE2CC}" type="presParOf" srcId="{8D798379-A04D-1C4A-A39D-DD73E663F354}" destId="{5F5ED477-97A4-7247-8522-A4345002A37D}" srcOrd="6" destOrd="0" presId="urn:microsoft.com/office/officeart/2005/8/layout/list1"/>
    <dgm:cxn modelId="{D46C55D0-4418-B545-A02F-C6D6AA04E333}" type="presParOf" srcId="{8D798379-A04D-1C4A-A39D-DD73E663F354}" destId="{D1161B54-6877-6B40-884E-8EF58B738A70}" srcOrd="7" destOrd="0" presId="urn:microsoft.com/office/officeart/2005/8/layout/list1"/>
    <dgm:cxn modelId="{53068810-A699-6545-A949-7F61DF96E73C}" type="presParOf" srcId="{8D798379-A04D-1C4A-A39D-DD73E663F354}" destId="{D1281E38-6033-F340-9D3E-A056F6A16D8D}" srcOrd="8" destOrd="0" presId="urn:microsoft.com/office/officeart/2005/8/layout/list1"/>
    <dgm:cxn modelId="{C488A0CC-C794-A24B-B673-26DE634FFC9A}" type="presParOf" srcId="{D1281E38-6033-F340-9D3E-A056F6A16D8D}" destId="{5FB58AC5-7CA9-9946-BD65-56CA8DD4D2EB}" srcOrd="0" destOrd="0" presId="urn:microsoft.com/office/officeart/2005/8/layout/list1"/>
    <dgm:cxn modelId="{4F050504-AC1F-864F-9F4C-3DFFE45A12AA}" type="presParOf" srcId="{D1281E38-6033-F340-9D3E-A056F6A16D8D}" destId="{CE67A1FB-CA2F-4049-8229-0179DD8A280E}" srcOrd="1" destOrd="0" presId="urn:microsoft.com/office/officeart/2005/8/layout/list1"/>
    <dgm:cxn modelId="{E759FC8E-9ED5-6B4F-B9D0-027B8E37AED3}" type="presParOf" srcId="{8D798379-A04D-1C4A-A39D-DD73E663F354}" destId="{364A89EB-27E9-A44E-9E48-9C54705D34A1}" srcOrd="9" destOrd="0" presId="urn:microsoft.com/office/officeart/2005/8/layout/list1"/>
    <dgm:cxn modelId="{91096229-DF03-1040-A2CE-FB2167535DD2}" type="presParOf" srcId="{8D798379-A04D-1C4A-A39D-DD73E663F354}" destId="{1E1422BD-8862-4F4A-BAC5-D308FDA3D201}" srcOrd="10" destOrd="0" presId="urn:microsoft.com/office/officeart/2005/8/layout/list1"/>
    <dgm:cxn modelId="{980F6086-5E42-8E41-975D-04451D75312B}" type="presParOf" srcId="{8D798379-A04D-1C4A-A39D-DD73E663F354}" destId="{2A6904C6-F06D-9F44-9180-E18FF2FF2BA9}" srcOrd="11" destOrd="0" presId="urn:microsoft.com/office/officeart/2005/8/layout/list1"/>
    <dgm:cxn modelId="{57D9AE46-8CC2-4D4A-87FE-5771108B63B4}" type="presParOf" srcId="{8D798379-A04D-1C4A-A39D-DD73E663F354}" destId="{99A7EA4E-6B91-3547-8DC3-FCCB4EF3C5EE}" srcOrd="12" destOrd="0" presId="urn:microsoft.com/office/officeart/2005/8/layout/list1"/>
    <dgm:cxn modelId="{8AF05EBD-5130-1645-B820-F73B5FB72E8D}" type="presParOf" srcId="{99A7EA4E-6B91-3547-8DC3-FCCB4EF3C5EE}" destId="{83D3C749-ACEA-5148-B75F-E6BB6FF9DFB1}" srcOrd="0" destOrd="0" presId="urn:microsoft.com/office/officeart/2005/8/layout/list1"/>
    <dgm:cxn modelId="{A0E437BA-4B00-6E4D-8516-A4E236D454CD}" type="presParOf" srcId="{99A7EA4E-6B91-3547-8DC3-FCCB4EF3C5EE}" destId="{F0C14C5F-2AD1-1345-AA59-E648CE56ADA3}" srcOrd="1" destOrd="0" presId="urn:microsoft.com/office/officeart/2005/8/layout/list1"/>
    <dgm:cxn modelId="{EB5A6D98-5CD5-6045-8771-7C3524E8567B}" type="presParOf" srcId="{8D798379-A04D-1C4A-A39D-DD73E663F354}" destId="{03AB4C60-BD16-E54E-8F7D-3A171DACC88B}" srcOrd="13" destOrd="0" presId="urn:microsoft.com/office/officeart/2005/8/layout/list1"/>
    <dgm:cxn modelId="{3DAA65F6-8155-FA4C-823D-954E735DC598}" type="presParOf" srcId="{8D798379-A04D-1C4A-A39D-DD73E663F354}" destId="{93ABD592-BA81-2540-AC06-A041E569BCFF}" srcOrd="14" destOrd="0" presId="urn:microsoft.com/office/officeart/2005/8/layout/list1"/>
    <dgm:cxn modelId="{A06A0FCF-2EFB-E049-ABC0-2456C191E370}" type="presParOf" srcId="{8D798379-A04D-1C4A-A39D-DD73E663F354}" destId="{5C89AAD3-75E3-E54F-8970-F37C7512F964}" srcOrd="15" destOrd="0" presId="urn:microsoft.com/office/officeart/2005/8/layout/list1"/>
    <dgm:cxn modelId="{C5D5EEC5-E7E3-A84D-9FEE-CEA02EE6C8F6}" type="presParOf" srcId="{8D798379-A04D-1C4A-A39D-DD73E663F354}" destId="{FA7F2D94-3A3E-6A45-A8C8-017158CEFA93}" srcOrd="16" destOrd="0" presId="urn:microsoft.com/office/officeart/2005/8/layout/list1"/>
    <dgm:cxn modelId="{AE97F07C-A8C1-5446-A3F7-EF95558EB118}" type="presParOf" srcId="{FA7F2D94-3A3E-6A45-A8C8-017158CEFA93}" destId="{C13651CF-28B0-1746-A75D-7AC7F5641185}" srcOrd="0" destOrd="0" presId="urn:microsoft.com/office/officeart/2005/8/layout/list1"/>
    <dgm:cxn modelId="{AF485A41-BB29-1447-865A-321D60B2A8EC}" type="presParOf" srcId="{FA7F2D94-3A3E-6A45-A8C8-017158CEFA93}" destId="{B189D0DD-C0CE-4949-AB5A-45D8C3162D31}" srcOrd="1" destOrd="0" presId="urn:microsoft.com/office/officeart/2005/8/layout/list1"/>
    <dgm:cxn modelId="{B2E3FF10-B6A0-FD42-A847-D78DC90897E7}" type="presParOf" srcId="{8D798379-A04D-1C4A-A39D-DD73E663F354}" destId="{D9D1113C-118B-3B4E-AD51-95C3C703E594}" srcOrd="17" destOrd="0" presId="urn:microsoft.com/office/officeart/2005/8/layout/list1"/>
    <dgm:cxn modelId="{FD1DE364-7BE9-0147-BF96-96018F96E5DE}" type="presParOf" srcId="{8D798379-A04D-1C4A-A39D-DD73E663F354}" destId="{3F08DA2A-0CF2-D540-B579-14C4DEEA059D}"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0346FB-15FE-A14D-95E5-8F0E8F58319D}">
      <dsp:nvSpPr>
        <dsp:cNvPr id="0" name=""/>
        <dsp:cNvSpPr/>
      </dsp:nvSpPr>
      <dsp:spPr>
        <a:xfrm>
          <a:off x="0" y="741893"/>
          <a:ext cx="8280400" cy="1234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E3CB857-418B-604A-988F-0FE1DA642534}">
      <dsp:nvSpPr>
        <dsp:cNvPr id="0" name=""/>
        <dsp:cNvSpPr/>
      </dsp:nvSpPr>
      <dsp:spPr>
        <a:xfrm>
          <a:off x="414020" y="18653"/>
          <a:ext cx="5796280" cy="14464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9086" tIns="0" rIns="219086" bIns="0" numCol="1" spcCol="1270" anchor="ctr" anchorCtr="0">
          <a:noAutofit/>
        </a:bodyPr>
        <a:lstStyle/>
        <a:p>
          <a:pPr lvl="0" algn="just" defTabSz="889000" rtl="0">
            <a:lnSpc>
              <a:spcPct val="90000"/>
            </a:lnSpc>
            <a:spcBef>
              <a:spcPct val="0"/>
            </a:spcBef>
            <a:spcAft>
              <a:spcPct val="35000"/>
            </a:spcAft>
          </a:pPr>
          <a:r>
            <a:rPr lang="fr-FR" sz="2000" b="1" i="1" kern="1200" dirty="0" smtClean="0">
              <a:solidFill>
                <a:schemeClr val="tx1"/>
              </a:solidFill>
            </a:rPr>
            <a:t>Objectif général </a:t>
          </a:r>
        </a:p>
        <a:p>
          <a:pPr lvl="0" algn="just" defTabSz="889000" rtl="0">
            <a:lnSpc>
              <a:spcPct val="90000"/>
            </a:lnSpc>
            <a:spcBef>
              <a:spcPct val="0"/>
            </a:spcBef>
            <a:spcAft>
              <a:spcPct val="35000"/>
            </a:spcAft>
          </a:pPr>
          <a:r>
            <a:rPr lang="fr-FR" sz="2000" b="1" i="1" kern="1200" dirty="0" smtClean="0">
              <a:solidFill>
                <a:schemeClr val="tx1"/>
              </a:solidFill>
            </a:rPr>
            <a:t>réduire la proportion de la population qui souffre de la faim et la malnutrition en Haïti.</a:t>
          </a:r>
          <a:endParaRPr lang="fr-FR" sz="2000" kern="1200" dirty="0">
            <a:solidFill>
              <a:schemeClr val="tx1"/>
            </a:solidFill>
          </a:endParaRPr>
        </a:p>
      </dsp:txBody>
      <dsp:txXfrm>
        <a:off x="484631" y="89264"/>
        <a:ext cx="5655058" cy="1305258"/>
      </dsp:txXfrm>
    </dsp:sp>
    <dsp:sp modelId="{2EC6D221-E300-3D4D-AAD5-91F2635150E7}">
      <dsp:nvSpPr>
        <dsp:cNvPr id="0" name=""/>
        <dsp:cNvSpPr/>
      </dsp:nvSpPr>
      <dsp:spPr>
        <a:xfrm>
          <a:off x="0" y="2983186"/>
          <a:ext cx="8280400" cy="1234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BF70984-CFA8-DA4D-AF14-DB47B5402559}">
      <dsp:nvSpPr>
        <dsp:cNvPr id="0" name=""/>
        <dsp:cNvSpPr/>
      </dsp:nvSpPr>
      <dsp:spPr>
        <a:xfrm>
          <a:off x="414020" y="2241293"/>
          <a:ext cx="5796280" cy="14464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9086" tIns="0" rIns="219086" bIns="0" numCol="1" spcCol="1270" anchor="ctr" anchorCtr="0">
          <a:noAutofit/>
        </a:bodyPr>
        <a:lstStyle/>
        <a:p>
          <a:pPr lvl="0" algn="just" defTabSz="889000" rtl="0">
            <a:lnSpc>
              <a:spcPct val="90000"/>
            </a:lnSpc>
            <a:spcBef>
              <a:spcPct val="0"/>
            </a:spcBef>
            <a:spcAft>
              <a:spcPct val="35000"/>
            </a:spcAft>
          </a:pPr>
          <a:r>
            <a:rPr lang="fr-FR" sz="2000" b="1" i="1" kern="1200" dirty="0" smtClean="0">
              <a:solidFill>
                <a:schemeClr val="tx1"/>
              </a:solidFill>
            </a:rPr>
            <a:t>Objectif spécifique</a:t>
          </a:r>
        </a:p>
        <a:p>
          <a:pPr lvl="0" algn="just" defTabSz="889000" rtl="0">
            <a:lnSpc>
              <a:spcPct val="90000"/>
            </a:lnSpc>
            <a:spcBef>
              <a:spcPct val="0"/>
            </a:spcBef>
            <a:spcAft>
              <a:spcPct val="35000"/>
            </a:spcAft>
          </a:pPr>
          <a:r>
            <a:rPr lang="fr-FR" sz="2000" kern="1200" dirty="0" smtClean="0">
              <a:solidFill>
                <a:schemeClr val="tx1"/>
              </a:solidFill>
            </a:rPr>
            <a:t>les populations reçoivent des </a:t>
          </a:r>
          <a:r>
            <a:rPr lang="fr-FR" sz="2000" b="1" i="1" kern="1200" dirty="0" smtClean="0">
              <a:solidFill>
                <a:schemeClr val="tx1"/>
              </a:solidFill>
            </a:rPr>
            <a:t>services de base leur permettant de renforcer durablement leur sécurité alimentaire et nutritionnelle</a:t>
          </a:r>
          <a:r>
            <a:rPr lang="fr-FR" sz="2000" kern="1200" dirty="0" smtClean="0">
              <a:solidFill>
                <a:schemeClr val="tx1"/>
              </a:solidFill>
            </a:rPr>
            <a:t>.</a:t>
          </a:r>
          <a:endParaRPr lang="fr-FR" sz="2000" kern="1200" dirty="0">
            <a:solidFill>
              <a:schemeClr val="tx1"/>
            </a:solidFill>
          </a:endParaRPr>
        </a:p>
      </dsp:txBody>
      <dsp:txXfrm>
        <a:off x="484631" y="2311904"/>
        <a:ext cx="5655058" cy="13052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582D5-4A0F-444D-AD66-918F72864ECE}">
      <dsp:nvSpPr>
        <dsp:cNvPr id="0" name=""/>
        <dsp:cNvSpPr/>
      </dsp:nvSpPr>
      <dsp:spPr>
        <a:xfrm>
          <a:off x="0" y="171579"/>
          <a:ext cx="8280400" cy="83537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fr-CA" sz="2100" b="1" i="1" kern="1200" dirty="0" smtClean="0">
              <a:solidFill>
                <a:srgbClr val="000000"/>
              </a:solidFill>
            </a:rPr>
            <a:t>Volet nº1: Renforcement de la gouvernance intersectorielle de la SAN au niveau national et départemental.</a:t>
          </a:r>
          <a:endParaRPr lang="fr-CA" sz="2100" b="1" i="1" kern="1200" dirty="0">
            <a:solidFill>
              <a:srgbClr val="000000"/>
            </a:solidFill>
          </a:endParaRPr>
        </a:p>
      </dsp:txBody>
      <dsp:txXfrm>
        <a:off x="40780" y="212359"/>
        <a:ext cx="8198840" cy="753819"/>
      </dsp:txXfrm>
    </dsp:sp>
    <dsp:sp modelId="{BD967B58-B26F-044C-9BB6-79D371A4238A}">
      <dsp:nvSpPr>
        <dsp:cNvPr id="0" name=""/>
        <dsp:cNvSpPr/>
      </dsp:nvSpPr>
      <dsp:spPr>
        <a:xfrm>
          <a:off x="0" y="1006959"/>
          <a:ext cx="8280400" cy="1260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903"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fr-CA" sz="1600" kern="1200" smtClean="0"/>
            <a:t>Résultat nº1: Le cadre stratégique, programmatique et interinstitutionnel de la gouvernance de la SAN est renforcé.</a:t>
          </a:r>
          <a:endParaRPr lang="fr-CA" sz="1600" kern="1200"/>
        </a:p>
        <a:p>
          <a:pPr marL="171450" lvl="1" indent="-171450" algn="l" defTabSz="711200" rtl="0">
            <a:lnSpc>
              <a:spcPct val="90000"/>
            </a:lnSpc>
            <a:spcBef>
              <a:spcPct val="0"/>
            </a:spcBef>
            <a:spcAft>
              <a:spcPct val="20000"/>
            </a:spcAft>
            <a:buChar char="••"/>
          </a:pPr>
          <a:r>
            <a:rPr lang="fr-CA" sz="1600" kern="1200" smtClean="0"/>
            <a:t>Résultat nº2: Les principaux secteurs liés à la SAN (agriculture, santé, protection sociale) sont renforcés dans leurs cadres stratégiques et programmatiques.</a:t>
          </a:r>
          <a:endParaRPr lang="fr-CA" sz="1600" kern="1200"/>
        </a:p>
        <a:p>
          <a:pPr marL="171450" lvl="1" indent="-171450" algn="l" defTabSz="711200" rtl="0">
            <a:lnSpc>
              <a:spcPct val="90000"/>
            </a:lnSpc>
            <a:spcBef>
              <a:spcPct val="0"/>
            </a:spcBef>
            <a:spcAft>
              <a:spcPct val="20000"/>
            </a:spcAft>
            <a:buChar char="••"/>
          </a:pPr>
          <a:r>
            <a:rPr lang="fr-CA" sz="1600" kern="1200" smtClean="0"/>
            <a:t>Résultat nº3: Les informations sur la SAN et les secteurs liés sont actualisées et diffusées.</a:t>
          </a:r>
          <a:endParaRPr lang="fr-CA" sz="1600" kern="1200"/>
        </a:p>
      </dsp:txBody>
      <dsp:txXfrm>
        <a:off x="0" y="1006959"/>
        <a:ext cx="8280400" cy="1260630"/>
      </dsp:txXfrm>
    </dsp:sp>
    <dsp:sp modelId="{12E1B795-1A02-F54E-9C77-2DDF97432690}">
      <dsp:nvSpPr>
        <dsp:cNvPr id="0" name=""/>
        <dsp:cNvSpPr/>
      </dsp:nvSpPr>
      <dsp:spPr>
        <a:xfrm>
          <a:off x="0" y="2267589"/>
          <a:ext cx="8280400" cy="83537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fr-CA" sz="2100" b="1" i="1" kern="1200" dirty="0" smtClean="0">
              <a:solidFill>
                <a:schemeClr val="tx1"/>
              </a:solidFill>
            </a:rPr>
            <a:t>Volet nº2: Développement des services de base à destination des plus vulnérables dans le Nord-Ouest et le haut Artibonite.</a:t>
          </a:r>
          <a:endParaRPr lang="fr-CA" sz="2100" b="1" i="1" kern="1200" dirty="0">
            <a:solidFill>
              <a:schemeClr val="tx1"/>
            </a:solidFill>
          </a:endParaRPr>
        </a:p>
      </dsp:txBody>
      <dsp:txXfrm>
        <a:off x="40780" y="2308369"/>
        <a:ext cx="8198840" cy="753819"/>
      </dsp:txXfrm>
    </dsp:sp>
    <dsp:sp modelId="{79B062FA-F13A-5945-9CE1-3958DB5DD48A}">
      <dsp:nvSpPr>
        <dsp:cNvPr id="0" name=""/>
        <dsp:cNvSpPr/>
      </dsp:nvSpPr>
      <dsp:spPr>
        <a:xfrm>
          <a:off x="0" y="3102969"/>
          <a:ext cx="8280400" cy="1477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903"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fr-CA" sz="1600" kern="1200" smtClean="0"/>
            <a:t>Résultat 4: Les filières de production, transformation et commercialisation rurales sont renforcées en assurant l'inclusion des plus pauvres.</a:t>
          </a:r>
          <a:endParaRPr lang="fr-CA" sz="1600" kern="1200"/>
        </a:p>
        <a:p>
          <a:pPr marL="171450" lvl="1" indent="-171450" algn="l" defTabSz="711200" rtl="0">
            <a:lnSpc>
              <a:spcPct val="90000"/>
            </a:lnSpc>
            <a:spcBef>
              <a:spcPct val="0"/>
            </a:spcBef>
            <a:spcAft>
              <a:spcPct val="20000"/>
            </a:spcAft>
            <a:buChar char="••"/>
          </a:pPr>
          <a:r>
            <a:rPr lang="fr-CA" sz="1600" kern="1200" smtClean="0"/>
            <a:t>Résultat 5: Des filets de sécurité alimentaire, basés sur l'offre locale et contribuant à la soutenir, assurent la protection des plus vulnérables.</a:t>
          </a:r>
          <a:endParaRPr lang="fr-CA" sz="1600" kern="1200"/>
        </a:p>
        <a:p>
          <a:pPr marL="171450" lvl="1" indent="-171450" algn="l" defTabSz="711200" rtl="0">
            <a:lnSpc>
              <a:spcPct val="90000"/>
            </a:lnSpc>
            <a:spcBef>
              <a:spcPct val="0"/>
            </a:spcBef>
            <a:spcAft>
              <a:spcPct val="20000"/>
            </a:spcAft>
            <a:buChar char="••"/>
          </a:pPr>
          <a:r>
            <a:rPr lang="fr-CA" sz="1600" kern="1200" smtClean="0"/>
            <a:t>Résultat 6: La prévention de la malnutrition et le traitement de la malnutrition aiguë (détection et récupération nutritionnelle) sont améliorés.</a:t>
          </a:r>
          <a:endParaRPr lang="fr-CA" sz="1600" kern="1200"/>
        </a:p>
      </dsp:txBody>
      <dsp:txXfrm>
        <a:off x="0" y="3102969"/>
        <a:ext cx="8280400" cy="14779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608823-D46D-1343-9F11-0FCA025C66E1}">
      <dsp:nvSpPr>
        <dsp:cNvPr id="0" name=""/>
        <dsp:cNvSpPr/>
      </dsp:nvSpPr>
      <dsp:spPr>
        <a:xfrm>
          <a:off x="0" y="281568"/>
          <a:ext cx="8641085" cy="302400"/>
        </a:xfrm>
        <a:prstGeom prst="rect">
          <a:avLst/>
        </a:prstGeom>
        <a:solidFill>
          <a:schemeClr val="lt1">
            <a:alpha val="90000"/>
            <a:hueOff val="0"/>
            <a:satOff val="0"/>
            <a:lumOff val="0"/>
            <a:alphaOff val="0"/>
          </a:schemeClr>
        </a:solidFill>
        <a:ln w="9525" cap="flat" cmpd="sng" algn="ctr">
          <a:solidFill>
            <a:schemeClr val="accent5">
              <a:shade val="8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9B54D1B-F57C-EF41-A2DB-75413576F89B}">
      <dsp:nvSpPr>
        <dsp:cNvPr id="0" name=""/>
        <dsp:cNvSpPr/>
      </dsp:nvSpPr>
      <dsp:spPr>
        <a:xfrm>
          <a:off x="432054" y="104448"/>
          <a:ext cx="6048759" cy="354240"/>
        </a:xfrm>
        <a:prstGeom prst="roundRect">
          <a:avLst/>
        </a:prstGeom>
        <a:gradFill rotWithShape="0">
          <a:gsLst>
            <a:gs pos="0">
              <a:schemeClr val="accent5">
                <a:shade val="80000"/>
                <a:hueOff val="0"/>
                <a:satOff val="0"/>
                <a:lumOff val="0"/>
                <a:alphaOff val="0"/>
                <a:shade val="51000"/>
                <a:satMod val="130000"/>
              </a:schemeClr>
            </a:gs>
            <a:gs pos="80000">
              <a:schemeClr val="accent5">
                <a:shade val="80000"/>
                <a:hueOff val="0"/>
                <a:satOff val="0"/>
                <a:lumOff val="0"/>
                <a:alphaOff val="0"/>
                <a:shade val="93000"/>
                <a:satMod val="130000"/>
              </a:schemeClr>
            </a:gs>
            <a:gs pos="100000">
              <a:schemeClr val="accent5">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29" tIns="0" rIns="228629" bIns="0" numCol="1" spcCol="1270" anchor="ctr" anchorCtr="0">
          <a:noAutofit/>
        </a:bodyPr>
        <a:lstStyle/>
        <a:p>
          <a:pPr lvl="0" algn="l" defTabSz="622300" rtl="0">
            <a:lnSpc>
              <a:spcPct val="90000"/>
            </a:lnSpc>
            <a:spcBef>
              <a:spcPct val="0"/>
            </a:spcBef>
            <a:spcAft>
              <a:spcPct val="35000"/>
            </a:spcAft>
          </a:pPr>
          <a:r>
            <a:rPr lang="fr-FR" sz="1400" b="1" i="1" kern="1200" dirty="0" smtClean="0">
              <a:solidFill>
                <a:srgbClr val="000000"/>
              </a:solidFill>
            </a:rPr>
            <a:t>Objectif général est de contribuer à la gouvernance de la Sécurité alimentaire et nutritionnelle en Haïti.</a:t>
          </a:r>
          <a:endParaRPr lang="fr-FR" sz="1400" b="1" i="1" kern="1200" dirty="0">
            <a:solidFill>
              <a:srgbClr val="000000"/>
            </a:solidFill>
          </a:endParaRPr>
        </a:p>
      </dsp:txBody>
      <dsp:txXfrm>
        <a:off x="449347" y="121741"/>
        <a:ext cx="6014173" cy="319654"/>
      </dsp:txXfrm>
    </dsp:sp>
    <dsp:sp modelId="{5F5ED477-97A4-7247-8522-A4345002A37D}">
      <dsp:nvSpPr>
        <dsp:cNvPr id="0" name=""/>
        <dsp:cNvSpPr/>
      </dsp:nvSpPr>
      <dsp:spPr>
        <a:xfrm>
          <a:off x="0" y="825888"/>
          <a:ext cx="8641085" cy="302400"/>
        </a:xfrm>
        <a:prstGeom prst="rect">
          <a:avLst/>
        </a:prstGeom>
        <a:solidFill>
          <a:schemeClr val="lt1">
            <a:alpha val="90000"/>
            <a:hueOff val="0"/>
            <a:satOff val="0"/>
            <a:lumOff val="0"/>
            <a:alphaOff val="0"/>
          </a:schemeClr>
        </a:solidFill>
        <a:ln w="9525" cap="flat" cmpd="sng" algn="ctr">
          <a:solidFill>
            <a:schemeClr val="accent5">
              <a:shade val="80000"/>
              <a:hueOff val="1623"/>
              <a:satOff val="4719"/>
              <a:lumOff val="2938"/>
              <a:alphaOff val="0"/>
            </a:schemeClr>
          </a:solidFill>
          <a:prstDash val="solid"/>
        </a:ln>
        <a:effectLst/>
      </dsp:spPr>
      <dsp:style>
        <a:lnRef idx="1">
          <a:scrgbClr r="0" g="0" b="0"/>
        </a:lnRef>
        <a:fillRef idx="1">
          <a:scrgbClr r="0" g="0" b="0"/>
        </a:fillRef>
        <a:effectRef idx="0">
          <a:scrgbClr r="0" g="0" b="0"/>
        </a:effectRef>
        <a:fontRef idx="minor"/>
      </dsp:style>
    </dsp:sp>
    <dsp:sp modelId="{806FDC26-AD77-7C48-BAE2-0CE92213D585}">
      <dsp:nvSpPr>
        <dsp:cNvPr id="0" name=""/>
        <dsp:cNvSpPr/>
      </dsp:nvSpPr>
      <dsp:spPr>
        <a:xfrm>
          <a:off x="432054" y="648768"/>
          <a:ext cx="6048759" cy="354240"/>
        </a:xfrm>
        <a:prstGeom prst="roundRect">
          <a:avLst/>
        </a:prstGeom>
        <a:gradFill rotWithShape="0">
          <a:gsLst>
            <a:gs pos="0">
              <a:schemeClr val="accent5">
                <a:shade val="80000"/>
                <a:hueOff val="1623"/>
                <a:satOff val="4719"/>
                <a:lumOff val="2938"/>
                <a:alphaOff val="0"/>
                <a:shade val="51000"/>
                <a:satMod val="130000"/>
              </a:schemeClr>
            </a:gs>
            <a:gs pos="80000">
              <a:schemeClr val="accent5">
                <a:shade val="80000"/>
                <a:hueOff val="1623"/>
                <a:satOff val="4719"/>
                <a:lumOff val="2938"/>
                <a:alphaOff val="0"/>
                <a:shade val="93000"/>
                <a:satMod val="130000"/>
              </a:schemeClr>
            </a:gs>
            <a:gs pos="100000">
              <a:schemeClr val="accent5">
                <a:shade val="80000"/>
                <a:hueOff val="1623"/>
                <a:satOff val="4719"/>
                <a:lumOff val="293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29" tIns="0" rIns="228629" bIns="0" numCol="1" spcCol="1270" anchor="ctr" anchorCtr="0">
          <a:noAutofit/>
        </a:bodyPr>
        <a:lstStyle/>
        <a:p>
          <a:pPr lvl="0" algn="l" defTabSz="622300" rtl="0">
            <a:lnSpc>
              <a:spcPct val="90000"/>
            </a:lnSpc>
            <a:spcBef>
              <a:spcPct val="0"/>
            </a:spcBef>
            <a:spcAft>
              <a:spcPct val="35000"/>
            </a:spcAft>
          </a:pPr>
          <a:r>
            <a:rPr lang="fr-FR" sz="1400" b="1" i="1" kern="1200" smtClean="0">
              <a:solidFill>
                <a:srgbClr val="000000"/>
              </a:solidFill>
            </a:rPr>
            <a:t>Objectif particulier:  mettre en place les conditions de démarrage optimales du programme SAN 11ème FED sur l'ensemble de ses volets.</a:t>
          </a:r>
          <a:endParaRPr lang="fr-FR" sz="1400" kern="1200" dirty="0">
            <a:solidFill>
              <a:srgbClr val="000000"/>
            </a:solidFill>
          </a:endParaRPr>
        </a:p>
      </dsp:txBody>
      <dsp:txXfrm>
        <a:off x="449347" y="666061"/>
        <a:ext cx="6014173" cy="319654"/>
      </dsp:txXfrm>
    </dsp:sp>
    <dsp:sp modelId="{1E1422BD-8862-4F4A-BAC5-D308FDA3D201}">
      <dsp:nvSpPr>
        <dsp:cNvPr id="0" name=""/>
        <dsp:cNvSpPr/>
      </dsp:nvSpPr>
      <dsp:spPr>
        <a:xfrm>
          <a:off x="0" y="1370208"/>
          <a:ext cx="8641085" cy="774900"/>
        </a:xfrm>
        <a:prstGeom prst="rect">
          <a:avLst/>
        </a:prstGeom>
        <a:solidFill>
          <a:schemeClr val="lt1">
            <a:alpha val="90000"/>
            <a:hueOff val="0"/>
            <a:satOff val="0"/>
            <a:lumOff val="0"/>
            <a:alphaOff val="0"/>
          </a:schemeClr>
        </a:solidFill>
        <a:ln w="9525" cap="flat" cmpd="sng" algn="ctr">
          <a:solidFill>
            <a:schemeClr val="accent5">
              <a:shade val="80000"/>
              <a:hueOff val="3246"/>
              <a:satOff val="9438"/>
              <a:lumOff val="587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70644" tIns="249936" rIns="670644" bIns="99568" numCol="1" spcCol="1270" anchor="t" anchorCtr="0">
          <a:noAutofit/>
        </a:bodyPr>
        <a:lstStyle/>
        <a:p>
          <a:pPr marL="114300" lvl="1" indent="-114300" algn="l" defTabSz="622300" rtl="0">
            <a:lnSpc>
              <a:spcPct val="90000"/>
            </a:lnSpc>
            <a:spcBef>
              <a:spcPct val="0"/>
            </a:spcBef>
            <a:spcAft>
              <a:spcPct val="15000"/>
            </a:spcAft>
            <a:buChar char="••"/>
          </a:pPr>
          <a:r>
            <a:rPr lang="fr-FR" sz="1400" kern="1200" dirty="0" smtClean="0">
              <a:solidFill>
                <a:srgbClr val="000000"/>
              </a:solidFill>
            </a:rPr>
            <a:t>Produit 1: le Plan Départemental SAN Nord-Ouest et son Plan d'Action</a:t>
          </a:r>
          <a:endParaRPr lang="fr-FR" sz="1400" kern="1200" dirty="0">
            <a:solidFill>
              <a:srgbClr val="000000"/>
            </a:solidFill>
          </a:endParaRPr>
        </a:p>
        <a:p>
          <a:pPr marL="114300" lvl="1" indent="-114300" algn="l" defTabSz="622300" rtl="0">
            <a:lnSpc>
              <a:spcPct val="90000"/>
            </a:lnSpc>
            <a:spcBef>
              <a:spcPct val="0"/>
            </a:spcBef>
            <a:spcAft>
              <a:spcPct val="15000"/>
            </a:spcAft>
            <a:buChar char="••"/>
          </a:pPr>
          <a:r>
            <a:rPr lang="fr-FR" sz="1400" kern="1200" smtClean="0">
              <a:solidFill>
                <a:srgbClr val="000000"/>
              </a:solidFill>
            </a:rPr>
            <a:t>Produit 2: un Plan Opérationnel Global du Programme SAN 11ème FED pour la période 2017-2021</a:t>
          </a:r>
          <a:endParaRPr lang="fr-FR" sz="1400" kern="1200">
            <a:solidFill>
              <a:srgbClr val="000000"/>
            </a:solidFill>
          </a:endParaRPr>
        </a:p>
      </dsp:txBody>
      <dsp:txXfrm>
        <a:off x="0" y="1370208"/>
        <a:ext cx="8641085" cy="774900"/>
      </dsp:txXfrm>
    </dsp:sp>
    <dsp:sp modelId="{CE67A1FB-CA2F-4049-8229-0179DD8A280E}">
      <dsp:nvSpPr>
        <dsp:cNvPr id="0" name=""/>
        <dsp:cNvSpPr/>
      </dsp:nvSpPr>
      <dsp:spPr>
        <a:xfrm>
          <a:off x="432054" y="1193088"/>
          <a:ext cx="6048759" cy="354240"/>
        </a:xfrm>
        <a:prstGeom prst="roundRect">
          <a:avLst/>
        </a:prstGeom>
        <a:gradFill rotWithShape="0">
          <a:gsLst>
            <a:gs pos="0">
              <a:schemeClr val="accent5">
                <a:shade val="80000"/>
                <a:hueOff val="3246"/>
                <a:satOff val="9438"/>
                <a:lumOff val="5876"/>
                <a:alphaOff val="0"/>
                <a:shade val="51000"/>
                <a:satMod val="130000"/>
              </a:schemeClr>
            </a:gs>
            <a:gs pos="80000">
              <a:schemeClr val="accent5">
                <a:shade val="80000"/>
                <a:hueOff val="3246"/>
                <a:satOff val="9438"/>
                <a:lumOff val="5876"/>
                <a:alphaOff val="0"/>
                <a:shade val="93000"/>
                <a:satMod val="130000"/>
              </a:schemeClr>
            </a:gs>
            <a:gs pos="100000">
              <a:schemeClr val="accent5">
                <a:shade val="80000"/>
                <a:hueOff val="3246"/>
                <a:satOff val="9438"/>
                <a:lumOff val="587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29" tIns="0" rIns="228629" bIns="0" numCol="1" spcCol="1270" anchor="ctr" anchorCtr="0">
          <a:noAutofit/>
        </a:bodyPr>
        <a:lstStyle/>
        <a:p>
          <a:pPr lvl="0" algn="l" defTabSz="622300" rtl="0">
            <a:lnSpc>
              <a:spcPct val="90000"/>
            </a:lnSpc>
            <a:spcBef>
              <a:spcPct val="0"/>
            </a:spcBef>
            <a:spcAft>
              <a:spcPct val="35000"/>
            </a:spcAft>
          </a:pPr>
          <a:r>
            <a:rPr lang="fr-FR" sz="1400" b="1" i="1" kern="1200" dirty="0" smtClean="0">
              <a:solidFill>
                <a:srgbClr val="000000"/>
              </a:solidFill>
            </a:rPr>
            <a:t>Résultat nº1: la planification globale détaillée de la mise en œuvre est établie au travers de l'élaboration des documents suivants :</a:t>
          </a:r>
          <a:endParaRPr lang="fr-FR" sz="1400" kern="1200" dirty="0">
            <a:solidFill>
              <a:srgbClr val="000000"/>
            </a:solidFill>
          </a:endParaRPr>
        </a:p>
      </dsp:txBody>
      <dsp:txXfrm>
        <a:off x="449347" y="1210381"/>
        <a:ext cx="6014173" cy="319654"/>
      </dsp:txXfrm>
    </dsp:sp>
    <dsp:sp modelId="{93ABD592-BA81-2540-AC06-A041E569BCFF}">
      <dsp:nvSpPr>
        <dsp:cNvPr id="0" name=""/>
        <dsp:cNvSpPr/>
      </dsp:nvSpPr>
      <dsp:spPr>
        <a:xfrm>
          <a:off x="0" y="2387028"/>
          <a:ext cx="8641085" cy="1398600"/>
        </a:xfrm>
        <a:prstGeom prst="rect">
          <a:avLst/>
        </a:prstGeom>
        <a:solidFill>
          <a:schemeClr val="lt1">
            <a:alpha val="90000"/>
            <a:hueOff val="0"/>
            <a:satOff val="0"/>
            <a:lumOff val="0"/>
            <a:alphaOff val="0"/>
          </a:schemeClr>
        </a:solidFill>
        <a:ln w="9525" cap="flat" cmpd="sng" algn="ctr">
          <a:solidFill>
            <a:schemeClr val="accent5">
              <a:shade val="80000"/>
              <a:hueOff val="4868"/>
              <a:satOff val="14158"/>
              <a:lumOff val="881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70644" tIns="249936" rIns="670644" bIns="99568" numCol="1" spcCol="1270" anchor="t" anchorCtr="0">
          <a:noAutofit/>
        </a:bodyPr>
        <a:lstStyle/>
        <a:p>
          <a:pPr marL="114300" lvl="1" indent="-114300" algn="l" defTabSz="622300" rtl="0">
            <a:lnSpc>
              <a:spcPct val="90000"/>
            </a:lnSpc>
            <a:spcBef>
              <a:spcPct val="0"/>
            </a:spcBef>
            <a:spcAft>
              <a:spcPct val="15000"/>
            </a:spcAft>
            <a:buChar char="••"/>
          </a:pPr>
          <a:r>
            <a:rPr lang="fr-FR" sz="1400" kern="1200" smtClean="0">
              <a:solidFill>
                <a:srgbClr val="000000"/>
              </a:solidFill>
            </a:rPr>
            <a:t>Produit 3: Termes de références pour un marché de services d'assistance technique au programme SAN 11ème FED;</a:t>
          </a:r>
          <a:endParaRPr lang="fr-FR" sz="1400" kern="1200">
            <a:solidFill>
              <a:srgbClr val="000000"/>
            </a:solidFill>
          </a:endParaRPr>
        </a:p>
        <a:p>
          <a:pPr marL="114300" lvl="1" indent="-114300" algn="l" defTabSz="622300" rtl="0">
            <a:lnSpc>
              <a:spcPct val="90000"/>
            </a:lnSpc>
            <a:spcBef>
              <a:spcPct val="0"/>
            </a:spcBef>
            <a:spcAft>
              <a:spcPct val="15000"/>
            </a:spcAft>
            <a:buChar char="••"/>
          </a:pPr>
          <a:r>
            <a:rPr lang="fr-FR" sz="1400" kern="1200" smtClean="0">
              <a:solidFill>
                <a:srgbClr val="000000"/>
              </a:solidFill>
            </a:rPr>
            <a:t>Produit 4: Lignes directrices de l'appel à propositions pour attribution de subventions pour actions du volet nº2 du programme SAN 11ème FED;</a:t>
          </a:r>
          <a:endParaRPr lang="fr-FR" sz="1400" kern="1200">
            <a:solidFill>
              <a:srgbClr val="000000"/>
            </a:solidFill>
          </a:endParaRPr>
        </a:p>
        <a:p>
          <a:pPr marL="114300" lvl="1" indent="-114300" algn="l" defTabSz="622300" rtl="0">
            <a:lnSpc>
              <a:spcPct val="90000"/>
            </a:lnSpc>
            <a:spcBef>
              <a:spcPct val="0"/>
            </a:spcBef>
            <a:spcAft>
              <a:spcPct val="15000"/>
            </a:spcAft>
            <a:buChar char="••"/>
          </a:pPr>
          <a:r>
            <a:rPr lang="fr-FR" sz="1400" kern="1200" smtClean="0">
              <a:solidFill>
                <a:srgbClr val="000000"/>
              </a:solidFill>
            </a:rPr>
            <a:t>Produit 5: Devis Programme.</a:t>
          </a:r>
          <a:endParaRPr lang="fr-FR" sz="1400" kern="1200">
            <a:solidFill>
              <a:srgbClr val="000000"/>
            </a:solidFill>
          </a:endParaRPr>
        </a:p>
      </dsp:txBody>
      <dsp:txXfrm>
        <a:off x="0" y="2387028"/>
        <a:ext cx="8641085" cy="1398600"/>
      </dsp:txXfrm>
    </dsp:sp>
    <dsp:sp modelId="{F0C14C5F-2AD1-1345-AA59-E648CE56ADA3}">
      <dsp:nvSpPr>
        <dsp:cNvPr id="0" name=""/>
        <dsp:cNvSpPr/>
      </dsp:nvSpPr>
      <dsp:spPr>
        <a:xfrm>
          <a:off x="432054" y="2209908"/>
          <a:ext cx="6048759" cy="354240"/>
        </a:xfrm>
        <a:prstGeom prst="roundRect">
          <a:avLst/>
        </a:prstGeom>
        <a:gradFill rotWithShape="0">
          <a:gsLst>
            <a:gs pos="0">
              <a:schemeClr val="accent5">
                <a:shade val="80000"/>
                <a:hueOff val="4868"/>
                <a:satOff val="14158"/>
                <a:lumOff val="8815"/>
                <a:alphaOff val="0"/>
                <a:shade val="51000"/>
                <a:satMod val="130000"/>
              </a:schemeClr>
            </a:gs>
            <a:gs pos="80000">
              <a:schemeClr val="accent5">
                <a:shade val="80000"/>
                <a:hueOff val="4868"/>
                <a:satOff val="14158"/>
                <a:lumOff val="8815"/>
                <a:alphaOff val="0"/>
                <a:shade val="93000"/>
                <a:satMod val="130000"/>
              </a:schemeClr>
            </a:gs>
            <a:gs pos="100000">
              <a:schemeClr val="accent5">
                <a:shade val="80000"/>
                <a:hueOff val="4868"/>
                <a:satOff val="14158"/>
                <a:lumOff val="881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29" tIns="0" rIns="228629" bIns="0" numCol="1" spcCol="1270" anchor="ctr" anchorCtr="0">
          <a:noAutofit/>
        </a:bodyPr>
        <a:lstStyle/>
        <a:p>
          <a:pPr lvl="0" algn="l" defTabSz="622300" rtl="0">
            <a:lnSpc>
              <a:spcPct val="90000"/>
            </a:lnSpc>
            <a:spcBef>
              <a:spcPct val="0"/>
            </a:spcBef>
            <a:spcAft>
              <a:spcPct val="35000"/>
            </a:spcAft>
          </a:pPr>
          <a:r>
            <a:rPr lang="fr-FR" sz="1400" b="1" i="1" kern="1200" smtClean="0">
              <a:solidFill>
                <a:srgbClr val="000000"/>
              </a:solidFill>
            </a:rPr>
            <a:t>Résultat n° 2: les outils administratifs de mise en œuvre du Programme SAN 11ème FED sont élaborés:</a:t>
          </a:r>
          <a:endParaRPr lang="fr-FR" sz="1400" kern="1200" dirty="0">
            <a:solidFill>
              <a:srgbClr val="000000"/>
            </a:solidFill>
          </a:endParaRPr>
        </a:p>
      </dsp:txBody>
      <dsp:txXfrm>
        <a:off x="449347" y="2227201"/>
        <a:ext cx="6014173" cy="319654"/>
      </dsp:txXfrm>
    </dsp:sp>
    <dsp:sp modelId="{3F08DA2A-0CF2-D540-B579-14C4DEEA059D}">
      <dsp:nvSpPr>
        <dsp:cNvPr id="0" name=""/>
        <dsp:cNvSpPr/>
      </dsp:nvSpPr>
      <dsp:spPr>
        <a:xfrm>
          <a:off x="0" y="4027549"/>
          <a:ext cx="8641085" cy="548100"/>
        </a:xfrm>
        <a:prstGeom prst="rect">
          <a:avLst/>
        </a:prstGeom>
        <a:solidFill>
          <a:schemeClr val="lt1">
            <a:alpha val="90000"/>
            <a:hueOff val="0"/>
            <a:satOff val="0"/>
            <a:lumOff val="0"/>
            <a:alphaOff val="0"/>
          </a:schemeClr>
        </a:solidFill>
        <a:ln w="9525" cap="flat" cmpd="sng" algn="ctr">
          <a:solidFill>
            <a:schemeClr val="accent5">
              <a:shade val="80000"/>
              <a:hueOff val="6491"/>
              <a:satOff val="18877"/>
              <a:lumOff val="1175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70644" tIns="249936" rIns="670644" bIns="99568" numCol="1" spcCol="1270" anchor="t" anchorCtr="0">
          <a:noAutofit/>
        </a:bodyPr>
        <a:lstStyle/>
        <a:p>
          <a:pPr marL="114300" lvl="1" indent="-114300" algn="l" defTabSz="622300" rtl="0">
            <a:lnSpc>
              <a:spcPct val="90000"/>
            </a:lnSpc>
            <a:spcBef>
              <a:spcPct val="0"/>
            </a:spcBef>
            <a:spcAft>
              <a:spcPct val="15000"/>
            </a:spcAft>
            <a:buChar char="••"/>
          </a:pPr>
          <a:r>
            <a:rPr lang="fr-FR" sz="1400" kern="1200" smtClean="0">
              <a:solidFill>
                <a:srgbClr val="000000"/>
              </a:solidFill>
            </a:rPr>
            <a:t>Produit 6: un Plan de Travail détaillé d'accompagnement de la Phase III est élaboré.</a:t>
          </a:r>
          <a:endParaRPr lang="fr-FR" sz="1400" kern="1200">
            <a:solidFill>
              <a:srgbClr val="000000"/>
            </a:solidFill>
          </a:endParaRPr>
        </a:p>
      </dsp:txBody>
      <dsp:txXfrm>
        <a:off x="0" y="4027549"/>
        <a:ext cx="8641085" cy="548100"/>
      </dsp:txXfrm>
    </dsp:sp>
    <dsp:sp modelId="{B189D0DD-C0CE-4949-AB5A-45D8C3162D31}">
      <dsp:nvSpPr>
        <dsp:cNvPr id="0" name=""/>
        <dsp:cNvSpPr/>
      </dsp:nvSpPr>
      <dsp:spPr>
        <a:xfrm>
          <a:off x="432054" y="3850429"/>
          <a:ext cx="6048759" cy="354240"/>
        </a:xfrm>
        <a:prstGeom prst="roundRect">
          <a:avLst/>
        </a:prstGeom>
        <a:gradFill rotWithShape="0">
          <a:gsLst>
            <a:gs pos="0">
              <a:schemeClr val="accent5">
                <a:shade val="80000"/>
                <a:hueOff val="6491"/>
                <a:satOff val="18877"/>
                <a:lumOff val="11753"/>
                <a:alphaOff val="0"/>
                <a:shade val="51000"/>
                <a:satMod val="130000"/>
              </a:schemeClr>
            </a:gs>
            <a:gs pos="80000">
              <a:schemeClr val="accent5">
                <a:shade val="80000"/>
                <a:hueOff val="6491"/>
                <a:satOff val="18877"/>
                <a:lumOff val="11753"/>
                <a:alphaOff val="0"/>
                <a:shade val="93000"/>
                <a:satMod val="130000"/>
              </a:schemeClr>
            </a:gs>
            <a:gs pos="100000">
              <a:schemeClr val="accent5">
                <a:shade val="80000"/>
                <a:hueOff val="6491"/>
                <a:satOff val="18877"/>
                <a:lumOff val="1175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29" tIns="0" rIns="228629" bIns="0" numCol="1" spcCol="1270" anchor="ctr" anchorCtr="0">
          <a:noAutofit/>
        </a:bodyPr>
        <a:lstStyle/>
        <a:p>
          <a:pPr lvl="0" algn="l" defTabSz="622300" rtl="0">
            <a:lnSpc>
              <a:spcPct val="90000"/>
            </a:lnSpc>
            <a:spcBef>
              <a:spcPct val="0"/>
            </a:spcBef>
            <a:spcAft>
              <a:spcPct val="35000"/>
            </a:spcAft>
          </a:pPr>
          <a:r>
            <a:rPr lang="fr-FR" sz="1400" b="1" i="1" kern="1200" smtClean="0">
              <a:solidFill>
                <a:srgbClr val="000000"/>
              </a:solidFill>
            </a:rPr>
            <a:t>Résultat nº3: Le dialogue entre les partenaires du programme est maintenu. </a:t>
          </a:r>
          <a:endParaRPr lang="fr-FR" sz="1400" kern="1200" dirty="0">
            <a:solidFill>
              <a:srgbClr val="000000"/>
            </a:solidFill>
          </a:endParaRPr>
        </a:p>
      </dsp:txBody>
      <dsp:txXfrm>
        <a:off x="449347" y="3867722"/>
        <a:ext cx="6014173" cy="31965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da-DK"/>
          </a:p>
        </p:txBody>
      </p:sp>
      <p:sp>
        <p:nvSpPr>
          <p:cNvPr id="1024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fld id="{E3F14494-05CA-664B-9EB0-E622520602BC}" type="datetime1">
              <a:rPr lang="en-GB"/>
              <a:pPr>
                <a:defRPr/>
              </a:pPr>
              <a:t>05/12/16</a:t>
            </a:fld>
            <a:endParaRPr lang="da-DK"/>
          </a:p>
        </p:txBody>
      </p:sp>
      <p:sp>
        <p:nvSpPr>
          <p:cNvPr id="1024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da-DK"/>
          </a:p>
        </p:txBody>
      </p:sp>
      <p:sp>
        <p:nvSpPr>
          <p:cNvPr id="1024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8235A504-795E-0F45-A652-46B6E600FC4D}" type="slidenum">
              <a:rPr lang="da-DK"/>
              <a:pPr>
                <a:defRPr/>
              </a:pPr>
              <a:t>‹n.›</a:t>
            </a:fld>
            <a:endParaRPr lang="da-DK"/>
          </a:p>
        </p:txBody>
      </p:sp>
    </p:spTree>
    <p:extLst>
      <p:ext uri="{BB962C8B-B14F-4D97-AF65-F5344CB8AC3E}">
        <p14:creationId xmlns:p14="http://schemas.microsoft.com/office/powerpoint/2010/main" val="16444960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da-DK"/>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fld id="{32B1BE8B-C647-B546-BD83-B7DC84691EA0}" type="datetime1">
              <a:rPr lang="en-GB"/>
              <a:pPr>
                <a:defRPr/>
              </a:pPr>
              <a:t>05/12/16</a:t>
            </a:fld>
            <a:endParaRPr lang="da-DK"/>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a-DK" noProof="0" smtClean="0"/>
              <a:t>Click to edit Master text styles</a:t>
            </a:r>
          </a:p>
          <a:p>
            <a:pPr lvl="1"/>
            <a:r>
              <a:rPr lang="da-DK" noProof="0" smtClean="0"/>
              <a:t>Second level</a:t>
            </a:r>
          </a:p>
          <a:p>
            <a:pPr lvl="2"/>
            <a:r>
              <a:rPr lang="da-DK" noProof="0" smtClean="0"/>
              <a:t>Third level</a:t>
            </a:r>
          </a:p>
          <a:p>
            <a:pPr lvl="3"/>
            <a:r>
              <a:rPr lang="da-DK" noProof="0" smtClean="0"/>
              <a:t>Fourth level</a:t>
            </a:r>
          </a:p>
          <a:p>
            <a:pPr lvl="4"/>
            <a:r>
              <a:rPr lang="da-DK"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da-DK"/>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2AAD2821-FC97-874C-9EE8-634903A2C0FB}" type="slidenum">
              <a:rPr lang="da-DK"/>
              <a:pPr>
                <a:defRPr/>
              </a:pPr>
              <a:t>‹n.›</a:t>
            </a:fld>
            <a:endParaRPr lang="da-DK"/>
          </a:p>
        </p:txBody>
      </p:sp>
    </p:spTree>
    <p:extLst>
      <p:ext uri="{BB962C8B-B14F-4D97-AF65-F5344CB8AC3E}">
        <p14:creationId xmlns:p14="http://schemas.microsoft.com/office/powerpoint/2010/main" val="3724326670"/>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dt" sz="quarter"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7947F271-68E2-1747-993B-6DCF95C067D0}" type="datetime1">
              <a:rPr lang="en-GB" smtClean="0"/>
              <a:pPr>
                <a:defRPr/>
              </a:pPr>
              <a:t>05/12/16</a:t>
            </a:fld>
            <a:endParaRPr lang="da-DK" smtClean="0"/>
          </a:p>
        </p:txBody>
      </p:sp>
      <p:sp>
        <p:nvSpPr>
          <p:cNvPr id="8195"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A28F6841-8264-FC43-ADC6-E217BD615CE7}" type="slidenum">
              <a:rPr lang="da-DK" smtClean="0"/>
              <a:pPr>
                <a:defRPr/>
              </a:pPr>
              <a:t>2</a:t>
            </a:fld>
            <a:endParaRPr lang="da-DK" smtClean="0"/>
          </a:p>
        </p:txBody>
      </p:sp>
      <p:sp>
        <p:nvSpPr>
          <p:cNvPr id="8196" name="Rectangle 2"/>
          <p:cNvSpPr>
            <a:spLocks noGrp="1" noRot="1" noChangeAspect="1" noChangeArrowheads="1" noTextEdit="1"/>
          </p:cNvSpPr>
          <p:nvPr>
            <p:ph type="sldImg"/>
          </p:nvPr>
        </p:nvSpPr>
        <p:spPr>
          <a:ln/>
        </p:spPr>
      </p:sp>
      <p:sp>
        <p:nvSpPr>
          <p:cNvPr id="8197"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da-DK">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dt" sz="quarter"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7947F271-68E2-1747-993B-6DCF95C067D0}" type="datetime1">
              <a:rPr lang="en-GB" smtClean="0"/>
              <a:pPr>
                <a:defRPr/>
              </a:pPr>
              <a:t>05/12/16</a:t>
            </a:fld>
            <a:endParaRPr lang="da-DK" smtClean="0"/>
          </a:p>
        </p:txBody>
      </p:sp>
      <p:sp>
        <p:nvSpPr>
          <p:cNvPr id="8195"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DDAD4431-DFF5-B546-AB24-14D66B5CDF18}" type="slidenum">
              <a:rPr lang="da-DK" smtClean="0"/>
              <a:pPr>
                <a:defRPr/>
              </a:pPr>
              <a:t>11</a:t>
            </a:fld>
            <a:endParaRPr lang="da-DK" smtClean="0"/>
          </a:p>
        </p:txBody>
      </p:sp>
      <p:sp>
        <p:nvSpPr>
          <p:cNvPr id="8196" name="Rectangle 2"/>
          <p:cNvSpPr>
            <a:spLocks noGrp="1" noRot="1" noChangeAspect="1" noChangeArrowheads="1" noTextEdit="1"/>
          </p:cNvSpPr>
          <p:nvPr>
            <p:ph type="sldImg"/>
          </p:nvPr>
        </p:nvSpPr>
        <p:spPr>
          <a:ln/>
        </p:spPr>
      </p:sp>
      <p:sp>
        <p:nvSpPr>
          <p:cNvPr id="8197"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da-DK">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dt" sz="quarter"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7947F271-68E2-1747-993B-6DCF95C067D0}" type="datetime1">
              <a:rPr lang="en-GB" smtClean="0"/>
              <a:pPr>
                <a:defRPr/>
              </a:pPr>
              <a:t>05/12/16</a:t>
            </a:fld>
            <a:endParaRPr lang="da-DK" smtClean="0"/>
          </a:p>
        </p:txBody>
      </p:sp>
      <p:sp>
        <p:nvSpPr>
          <p:cNvPr id="8195"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DDAD4431-DFF5-B546-AB24-14D66B5CDF18}" type="slidenum">
              <a:rPr lang="da-DK" smtClean="0"/>
              <a:pPr>
                <a:defRPr/>
              </a:pPr>
              <a:t>12</a:t>
            </a:fld>
            <a:endParaRPr lang="da-DK" smtClean="0"/>
          </a:p>
        </p:txBody>
      </p:sp>
      <p:sp>
        <p:nvSpPr>
          <p:cNvPr id="8196" name="Rectangle 2"/>
          <p:cNvSpPr>
            <a:spLocks noGrp="1" noRot="1" noChangeAspect="1" noChangeArrowheads="1" noTextEdit="1"/>
          </p:cNvSpPr>
          <p:nvPr>
            <p:ph type="sldImg"/>
          </p:nvPr>
        </p:nvSpPr>
        <p:spPr>
          <a:ln/>
        </p:spPr>
      </p:sp>
      <p:sp>
        <p:nvSpPr>
          <p:cNvPr id="8197"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da-DK">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dt" sz="quarter"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7947F271-68E2-1747-993B-6DCF95C067D0}" type="datetime1">
              <a:rPr lang="en-GB" smtClean="0"/>
              <a:pPr>
                <a:defRPr/>
              </a:pPr>
              <a:t>05/12/16</a:t>
            </a:fld>
            <a:endParaRPr lang="da-DK" smtClean="0"/>
          </a:p>
        </p:txBody>
      </p:sp>
      <p:sp>
        <p:nvSpPr>
          <p:cNvPr id="8195"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39A6FC6B-E1B3-FD4D-B1F6-E0FD80BD749D}" type="slidenum">
              <a:rPr lang="da-DK" smtClean="0"/>
              <a:pPr>
                <a:defRPr/>
              </a:pPr>
              <a:t>13</a:t>
            </a:fld>
            <a:endParaRPr lang="da-DK" smtClean="0"/>
          </a:p>
        </p:txBody>
      </p:sp>
      <p:sp>
        <p:nvSpPr>
          <p:cNvPr id="8196" name="Rectangle 2"/>
          <p:cNvSpPr>
            <a:spLocks noGrp="1" noRot="1" noChangeAspect="1" noChangeArrowheads="1" noTextEdit="1"/>
          </p:cNvSpPr>
          <p:nvPr>
            <p:ph type="sldImg"/>
          </p:nvPr>
        </p:nvSpPr>
        <p:spPr>
          <a:ln/>
        </p:spPr>
      </p:sp>
      <p:sp>
        <p:nvSpPr>
          <p:cNvPr id="8197"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da-DK">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dt" sz="quarter"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7947F271-68E2-1747-993B-6DCF95C067D0}" type="datetime1">
              <a:rPr lang="en-GB" smtClean="0"/>
              <a:pPr>
                <a:defRPr/>
              </a:pPr>
              <a:t>05/12/16</a:t>
            </a:fld>
            <a:endParaRPr lang="da-DK" smtClean="0"/>
          </a:p>
        </p:txBody>
      </p:sp>
      <p:sp>
        <p:nvSpPr>
          <p:cNvPr id="8195"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673A4513-DB04-7D4D-80F3-239444EFCAD5}" type="slidenum">
              <a:rPr lang="da-DK" smtClean="0"/>
              <a:pPr>
                <a:defRPr/>
              </a:pPr>
              <a:t>14</a:t>
            </a:fld>
            <a:endParaRPr lang="da-DK" smtClean="0"/>
          </a:p>
        </p:txBody>
      </p:sp>
      <p:sp>
        <p:nvSpPr>
          <p:cNvPr id="8196" name="Rectangle 2"/>
          <p:cNvSpPr>
            <a:spLocks noGrp="1" noRot="1" noChangeAspect="1" noChangeArrowheads="1" noTextEdit="1"/>
          </p:cNvSpPr>
          <p:nvPr>
            <p:ph type="sldImg"/>
          </p:nvPr>
        </p:nvSpPr>
        <p:spPr>
          <a:ln/>
        </p:spPr>
      </p:sp>
      <p:sp>
        <p:nvSpPr>
          <p:cNvPr id="8197"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da-DK">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dt" sz="quarter"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7947F271-68E2-1747-993B-6DCF95C067D0}" type="datetime1">
              <a:rPr lang="en-GB" smtClean="0"/>
              <a:pPr>
                <a:defRPr/>
              </a:pPr>
              <a:t>05/12/16</a:t>
            </a:fld>
            <a:endParaRPr lang="da-DK" smtClean="0"/>
          </a:p>
        </p:txBody>
      </p:sp>
      <p:sp>
        <p:nvSpPr>
          <p:cNvPr id="8195"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5AE9F288-1E0F-984B-A90B-2DBBD8B07084}" type="slidenum">
              <a:rPr lang="da-DK" smtClean="0"/>
              <a:pPr>
                <a:defRPr/>
              </a:pPr>
              <a:t>15</a:t>
            </a:fld>
            <a:endParaRPr lang="da-DK" smtClean="0"/>
          </a:p>
        </p:txBody>
      </p:sp>
      <p:sp>
        <p:nvSpPr>
          <p:cNvPr id="8196" name="Rectangle 2"/>
          <p:cNvSpPr>
            <a:spLocks noGrp="1" noRot="1" noChangeAspect="1" noChangeArrowheads="1" noTextEdit="1"/>
          </p:cNvSpPr>
          <p:nvPr>
            <p:ph type="sldImg"/>
          </p:nvPr>
        </p:nvSpPr>
        <p:spPr>
          <a:ln/>
        </p:spPr>
      </p:sp>
      <p:sp>
        <p:nvSpPr>
          <p:cNvPr id="8197"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da-DK">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dt" sz="quarter"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7947F271-68E2-1747-993B-6DCF95C067D0}" type="datetime1">
              <a:rPr lang="en-GB" smtClean="0"/>
              <a:pPr>
                <a:defRPr/>
              </a:pPr>
              <a:t>05/12/16</a:t>
            </a:fld>
            <a:endParaRPr lang="da-DK" smtClean="0"/>
          </a:p>
        </p:txBody>
      </p:sp>
      <p:sp>
        <p:nvSpPr>
          <p:cNvPr id="8195"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C1691ECA-0328-1E4D-8782-A5B853778FCD}" type="slidenum">
              <a:rPr lang="da-DK" smtClean="0"/>
              <a:pPr>
                <a:defRPr/>
              </a:pPr>
              <a:t>16</a:t>
            </a:fld>
            <a:endParaRPr lang="da-DK" smtClean="0"/>
          </a:p>
        </p:txBody>
      </p:sp>
      <p:sp>
        <p:nvSpPr>
          <p:cNvPr id="8196" name="Rectangle 2"/>
          <p:cNvSpPr>
            <a:spLocks noGrp="1" noRot="1" noChangeAspect="1" noChangeArrowheads="1" noTextEdit="1"/>
          </p:cNvSpPr>
          <p:nvPr>
            <p:ph type="sldImg"/>
          </p:nvPr>
        </p:nvSpPr>
        <p:spPr>
          <a:ln/>
        </p:spPr>
      </p:sp>
      <p:sp>
        <p:nvSpPr>
          <p:cNvPr id="8197"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da-DK">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dt" sz="quarter"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7947F271-68E2-1747-993B-6DCF95C067D0}" type="datetime1">
              <a:rPr lang="en-GB" smtClean="0"/>
              <a:pPr>
                <a:defRPr/>
              </a:pPr>
              <a:t>05/12/16</a:t>
            </a:fld>
            <a:endParaRPr lang="da-DK" smtClean="0"/>
          </a:p>
        </p:txBody>
      </p:sp>
      <p:sp>
        <p:nvSpPr>
          <p:cNvPr id="8195"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55716B00-778A-CD41-A7A3-BB99E412724F}" type="slidenum">
              <a:rPr lang="da-DK" smtClean="0"/>
              <a:pPr>
                <a:defRPr/>
              </a:pPr>
              <a:t>17</a:t>
            </a:fld>
            <a:endParaRPr lang="da-DK" smtClean="0"/>
          </a:p>
        </p:txBody>
      </p:sp>
      <p:sp>
        <p:nvSpPr>
          <p:cNvPr id="8196" name="Rectangle 2"/>
          <p:cNvSpPr>
            <a:spLocks noGrp="1" noRot="1" noChangeAspect="1" noChangeArrowheads="1" noTextEdit="1"/>
          </p:cNvSpPr>
          <p:nvPr>
            <p:ph type="sldImg"/>
          </p:nvPr>
        </p:nvSpPr>
        <p:spPr>
          <a:ln/>
        </p:spPr>
      </p:sp>
      <p:sp>
        <p:nvSpPr>
          <p:cNvPr id="8197"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da-DK">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dt" sz="quarter"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7947F271-68E2-1747-993B-6DCF95C067D0}" type="datetime1">
              <a:rPr lang="en-GB" smtClean="0"/>
              <a:pPr>
                <a:defRPr/>
              </a:pPr>
              <a:t>05/12/16</a:t>
            </a:fld>
            <a:endParaRPr lang="da-DK" smtClean="0"/>
          </a:p>
        </p:txBody>
      </p:sp>
      <p:sp>
        <p:nvSpPr>
          <p:cNvPr id="8195"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151B3EB6-052D-F541-BE63-49719503456C}" type="slidenum">
              <a:rPr lang="da-DK" smtClean="0"/>
              <a:pPr>
                <a:defRPr/>
              </a:pPr>
              <a:t>3</a:t>
            </a:fld>
            <a:endParaRPr lang="da-DK" smtClean="0"/>
          </a:p>
        </p:txBody>
      </p:sp>
      <p:sp>
        <p:nvSpPr>
          <p:cNvPr id="8196" name="Rectangle 2"/>
          <p:cNvSpPr>
            <a:spLocks noGrp="1" noRot="1" noChangeAspect="1" noChangeArrowheads="1" noTextEdit="1"/>
          </p:cNvSpPr>
          <p:nvPr>
            <p:ph type="sldImg"/>
          </p:nvPr>
        </p:nvSpPr>
        <p:spPr>
          <a:ln/>
        </p:spPr>
      </p:sp>
      <p:sp>
        <p:nvSpPr>
          <p:cNvPr id="8197"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da-DK">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dt" sz="quarter"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7947F271-68E2-1747-993B-6DCF95C067D0}" type="datetime1">
              <a:rPr lang="en-GB" smtClean="0"/>
              <a:pPr>
                <a:defRPr/>
              </a:pPr>
              <a:t>06/12/16</a:t>
            </a:fld>
            <a:endParaRPr lang="da-DK" smtClean="0"/>
          </a:p>
        </p:txBody>
      </p:sp>
      <p:sp>
        <p:nvSpPr>
          <p:cNvPr id="8195"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151B3EB6-052D-F541-BE63-49719503456C}" type="slidenum">
              <a:rPr lang="da-DK" smtClean="0"/>
              <a:pPr>
                <a:defRPr/>
              </a:pPr>
              <a:t>4</a:t>
            </a:fld>
            <a:endParaRPr lang="da-DK" smtClean="0"/>
          </a:p>
        </p:txBody>
      </p:sp>
      <p:sp>
        <p:nvSpPr>
          <p:cNvPr id="8196" name="Rectangle 2"/>
          <p:cNvSpPr>
            <a:spLocks noGrp="1" noRot="1" noChangeAspect="1" noChangeArrowheads="1" noTextEdit="1"/>
          </p:cNvSpPr>
          <p:nvPr>
            <p:ph type="sldImg"/>
          </p:nvPr>
        </p:nvSpPr>
        <p:spPr>
          <a:ln/>
        </p:spPr>
      </p:sp>
      <p:sp>
        <p:nvSpPr>
          <p:cNvPr id="8197"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da-DK">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dt" sz="quarter"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7947F271-68E2-1747-993B-6DCF95C067D0}" type="datetime1">
              <a:rPr lang="en-GB" smtClean="0"/>
              <a:pPr>
                <a:defRPr/>
              </a:pPr>
              <a:t>05/12/16</a:t>
            </a:fld>
            <a:endParaRPr lang="da-DK" smtClean="0"/>
          </a:p>
        </p:txBody>
      </p:sp>
      <p:sp>
        <p:nvSpPr>
          <p:cNvPr id="8195"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7C82303F-4FA9-2349-99DA-3E9759259BC9}" type="slidenum">
              <a:rPr lang="da-DK" smtClean="0"/>
              <a:pPr>
                <a:defRPr/>
              </a:pPr>
              <a:t>5</a:t>
            </a:fld>
            <a:endParaRPr lang="da-DK" smtClean="0"/>
          </a:p>
        </p:txBody>
      </p:sp>
      <p:sp>
        <p:nvSpPr>
          <p:cNvPr id="8196" name="Rectangle 2"/>
          <p:cNvSpPr>
            <a:spLocks noGrp="1" noRot="1" noChangeAspect="1" noChangeArrowheads="1" noTextEdit="1"/>
          </p:cNvSpPr>
          <p:nvPr>
            <p:ph type="sldImg"/>
          </p:nvPr>
        </p:nvSpPr>
        <p:spPr>
          <a:ln/>
        </p:spPr>
      </p:sp>
      <p:sp>
        <p:nvSpPr>
          <p:cNvPr id="8197"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da-DK">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dt" sz="quarter"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7947F271-68E2-1747-993B-6DCF95C067D0}" type="datetime1">
              <a:rPr lang="en-GB" smtClean="0"/>
              <a:pPr>
                <a:defRPr/>
              </a:pPr>
              <a:t>05/12/16</a:t>
            </a:fld>
            <a:endParaRPr lang="da-DK" smtClean="0"/>
          </a:p>
        </p:txBody>
      </p:sp>
      <p:sp>
        <p:nvSpPr>
          <p:cNvPr id="8195"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0F4BD04B-1AED-7E48-8EC8-6338F85C8656}" type="slidenum">
              <a:rPr lang="da-DK" smtClean="0"/>
              <a:pPr>
                <a:defRPr/>
              </a:pPr>
              <a:t>6</a:t>
            </a:fld>
            <a:endParaRPr lang="da-DK" smtClean="0"/>
          </a:p>
        </p:txBody>
      </p:sp>
      <p:sp>
        <p:nvSpPr>
          <p:cNvPr id="8196" name="Rectangle 2"/>
          <p:cNvSpPr>
            <a:spLocks noGrp="1" noRot="1" noChangeAspect="1" noChangeArrowheads="1" noTextEdit="1"/>
          </p:cNvSpPr>
          <p:nvPr>
            <p:ph type="sldImg"/>
          </p:nvPr>
        </p:nvSpPr>
        <p:spPr>
          <a:ln/>
        </p:spPr>
      </p:sp>
      <p:sp>
        <p:nvSpPr>
          <p:cNvPr id="8197"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da-DK">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dt" sz="quarter"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7947F271-68E2-1747-993B-6DCF95C067D0}" type="datetime1">
              <a:rPr lang="en-GB" smtClean="0"/>
              <a:pPr>
                <a:defRPr/>
              </a:pPr>
              <a:t>05/12/16</a:t>
            </a:fld>
            <a:endParaRPr lang="da-DK" smtClean="0"/>
          </a:p>
        </p:txBody>
      </p:sp>
      <p:sp>
        <p:nvSpPr>
          <p:cNvPr id="8195"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84FCB9B6-9F74-754F-8BB0-750DF571F4B7}" type="slidenum">
              <a:rPr lang="da-DK" smtClean="0"/>
              <a:pPr>
                <a:defRPr/>
              </a:pPr>
              <a:t>7</a:t>
            </a:fld>
            <a:endParaRPr lang="da-DK" smtClean="0"/>
          </a:p>
        </p:txBody>
      </p:sp>
      <p:sp>
        <p:nvSpPr>
          <p:cNvPr id="8196" name="Rectangle 2"/>
          <p:cNvSpPr>
            <a:spLocks noGrp="1" noRot="1" noChangeAspect="1" noChangeArrowheads="1" noTextEdit="1"/>
          </p:cNvSpPr>
          <p:nvPr>
            <p:ph type="sldImg"/>
          </p:nvPr>
        </p:nvSpPr>
        <p:spPr>
          <a:ln/>
        </p:spPr>
      </p:sp>
      <p:sp>
        <p:nvSpPr>
          <p:cNvPr id="8197"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da-DK">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dt" sz="quarter"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7947F271-68E2-1747-993B-6DCF95C067D0}" type="datetime1">
              <a:rPr lang="en-GB" smtClean="0"/>
              <a:pPr>
                <a:defRPr/>
              </a:pPr>
              <a:t>05/12/16</a:t>
            </a:fld>
            <a:endParaRPr lang="da-DK" smtClean="0"/>
          </a:p>
        </p:txBody>
      </p:sp>
      <p:sp>
        <p:nvSpPr>
          <p:cNvPr id="8195"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CA2E0710-19D5-B440-8E43-EDE3637E77FC}" type="slidenum">
              <a:rPr lang="da-DK" smtClean="0"/>
              <a:pPr>
                <a:defRPr/>
              </a:pPr>
              <a:t>8</a:t>
            </a:fld>
            <a:endParaRPr lang="da-DK" smtClean="0"/>
          </a:p>
        </p:txBody>
      </p:sp>
      <p:sp>
        <p:nvSpPr>
          <p:cNvPr id="8196" name="Rectangle 2"/>
          <p:cNvSpPr>
            <a:spLocks noGrp="1" noRot="1" noChangeAspect="1" noChangeArrowheads="1" noTextEdit="1"/>
          </p:cNvSpPr>
          <p:nvPr>
            <p:ph type="sldImg"/>
          </p:nvPr>
        </p:nvSpPr>
        <p:spPr>
          <a:ln/>
        </p:spPr>
      </p:sp>
      <p:sp>
        <p:nvSpPr>
          <p:cNvPr id="8197"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da-DK">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dt" sz="quarter"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7947F271-68E2-1747-993B-6DCF95C067D0}" type="datetime1">
              <a:rPr lang="en-GB" smtClean="0"/>
              <a:pPr>
                <a:defRPr/>
              </a:pPr>
              <a:t>05/12/16</a:t>
            </a:fld>
            <a:endParaRPr lang="da-DK" smtClean="0"/>
          </a:p>
        </p:txBody>
      </p:sp>
      <p:sp>
        <p:nvSpPr>
          <p:cNvPr id="8195"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2842AF8F-5A67-7041-922D-CF52699379E1}" type="slidenum">
              <a:rPr lang="da-DK" smtClean="0"/>
              <a:pPr>
                <a:defRPr/>
              </a:pPr>
              <a:t>9</a:t>
            </a:fld>
            <a:endParaRPr lang="da-DK" smtClean="0"/>
          </a:p>
        </p:txBody>
      </p:sp>
      <p:sp>
        <p:nvSpPr>
          <p:cNvPr id="8196" name="Rectangle 2"/>
          <p:cNvSpPr>
            <a:spLocks noGrp="1" noRot="1" noChangeAspect="1" noChangeArrowheads="1" noTextEdit="1"/>
          </p:cNvSpPr>
          <p:nvPr>
            <p:ph type="sldImg"/>
          </p:nvPr>
        </p:nvSpPr>
        <p:spPr>
          <a:ln/>
        </p:spPr>
      </p:sp>
      <p:sp>
        <p:nvSpPr>
          <p:cNvPr id="8197"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da-DK">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dt" sz="quarter"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7947F271-68E2-1747-993B-6DCF95C067D0}" type="datetime1">
              <a:rPr lang="en-GB" smtClean="0"/>
              <a:pPr>
                <a:defRPr/>
              </a:pPr>
              <a:t>05/12/16</a:t>
            </a:fld>
            <a:endParaRPr lang="da-DK" smtClean="0"/>
          </a:p>
        </p:txBody>
      </p:sp>
      <p:sp>
        <p:nvSpPr>
          <p:cNvPr id="8195"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45319DB3-CA8C-FE42-8054-434B761105CA}" type="slidenum">
              <a:rPr lang="da-DK" smtClean="0"/>
              <a:pPr>
                <a:defRPr/>
              </a:pPr>
              <a:t>10</a:t>
            </a:fld>
            <a:endParaRPr lang="da-DK" smtClean="0"/>
          </a:p>
        </p:txBody>
      </p:sp>
      <p:sp>
        <p:nvSpPr>
          <p:cNvPr id="8196" name="Rectangle 2"/>
          <p:cNvSpPr>
            <a:spLocks noGrp="1" noRot="1" noChangeAspect="1" noChangeArrowheads="1" noTextEdit="1"/>
          </p:cNvSpPr>
          <p:nvPr>
            <p:ph type="sldImg"/>
          </p:nvPr>
        </p:nvSpPr>
        <p:spPr>
          <a:ln/>
        </p:spPr>
      </p:sp>
      <p:sp>
        <p:nvSpPr>
          <p:cNvPr id="8197"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da-DK">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10" descr="Cover page Ethiopian tree PPT"/>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4800" y="-228600"/>
            <a:ext cx="9753600" cy="7315200"/>
          </a:xfrm>
          <a:prstGeom prst="rect">
            <a:avLst/>
          </a:prstGeom>
          <a:noFill/>
          <a:ln>
            <a:noFill/>
          </a:ln>
          <a:effectLst>
            <a:reflection endPos="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Line 3"/>
          <p:cNvSpPr>
            <a:spLocks noChangeShapeType="1"/>
          </p:cNvSpPr>
          <p:nvPr/>
        </p:nvSpPr>
        <p:spPr bwMode="auto">
          <a:xfrm>
            <a:off x="1943100" y="1619250"/>
            <a:ext cx="698182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cs typeface="+mn-cs"/>
            </a:endParaRPr>
          </a:p>
        </p:txBody>
      </p:sp>
      <p:sp>
        <p:nvSpPr>
          <p:cNvPr id="5" name="Line 4"/>
          <p:cNvSpPr>
            <a:spLocks noChangeShapeType="1"/>
          </p:cNvSpPr>
          <p:nvPr/>
        </p:nvSpPr>
        <p:spPr bwMode="auto">
          <a:xfrm>
            <a:off x="1943100" y="1673225"/>
            <a:ext cx="6981825"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cs typeface="+mn-cs"/>
            </a:endParaRPr>
          </a:p>
        </p:txBody>
      </p:sp>
      <p:sp>
        <p:nvSpPr>
          <p:cNvPr id="6" name="Line 5"/>
          <p:cNvSpPr>
            <a:spLocks noChangeShapeType="1"/>
          </p:cNvSpPr>
          <p:nvPr/>
        </p:nvSpPr>
        <p:spPr bwMode="auto">
          <a:xfrm>
            <a:off x="179388" y="1619250"/>
            <a:ext cx="161925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cs typeface="+mn-cs"/>
            </a:endParaRPr>
          </a:p>
        </p:txBody>
      </p:sp>
      <p:sp>
        <p:nvSpPr>
          <p:cNvPr id="7" name="Line 6"/>
          <p:cNvSpPr>
            <a:spLocks noChangeShapeType="1"/>
          </p:cNvSpPr>
          <p:nvPr/>
        </p:nvSpPr>
        <p:spPr bwMode="auto">
          <a:xfrm>
            <a:off x="179388" y="1673225"/>
            <a:ext cx="1619250"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cs typeface="+mn-cs"/>
            </a:endParaRPr>
          </a:p>
        </p:txBody>
      </p:sp>
      <p:pic>
        <p:nvPicPr>
          <p:cNvPr id="8" name="Picture 13" descr="LOGO_NIRAS_LOGOFARV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9863" y="227013"/>
            <a:ext cx="974725"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1943100" y="1924050"/>
            <a:ext cx="6981825" cy="4067175"/>
          </a:xfrm>
        </p:spPr>
        <p:txBody>
          <a:bodyPr/>
          <a:lstStyle>
            <a:lvl1pPr>
              <a:defRPr sz="6000"/>
            </a:lvl1pPr>
          </a:lstStyle>
          <a:p>
            <a:pPr lvl="0"/>
            <a:r>
              <a:rPr lang="da-DK" noProof="0" smtClean="0"/>
              <a:t>Click to edit Master title style</a:t>
            </a:r>
          </a:p>
        </p:txBody>
      </p:sp>
    </p:spTree>
    <p:extLst>
      <p:ext uri="{BB962C8B-B14F-4D97-AF65-F5344CB8AC3E}">
        <p14:creationId xmlns:p14="http://schemas.microsoft.com/office/powerpoint/2010/main" val="19875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Rectangle 4"/>
          <p:cNvSpPr>
            <a:spLocks noGrp="1" noChangeArrowheads="1"/>
          </p:cNvSpPr>
          <p:nvPr>
            <p:ph type="dt" sz="half" idx="10"/>
          </p:nvPr>
        </p:nvSpPr>
        <p:spPr>
          <a:ln/>
        </p:spPr>
        <p:txBody>
          <a:bodyPr/>
          <a:lstStyle>
            <a:lvl1pPr>
              <a:defRPr/>
            </a:lvl1pPr>
          </a:lstStyle>
          <a:p>
            <a:pPr>
              <a:defRPr/>
            </a:pPr>
            <a:fld id="{F8533088-3FEA-D741-9D2F-E001C5E3D192}" type="datetime1">
              <a:rPr lang="en-GB"/>
              <a:pPr>
                <a:defRPr/>
              </a:pPr>
              <a:t>05/12/16</a:t>
            </a:fld>
            <a:endParaRPr lang="da-DK"/>
          </a:p>
        </p:txBody>
      </p:sp>
      <p:sp>
        <p:nvSpPr>
          <p:cNvPr id="5" name="Rectangle 5"/>
          <p:cNvSpPr>
            <a:spLocks noGrp="1" noChangeArrowheads="1"/>
          </p:cNvSpPr>
          <p:nvPr>
            <p:ph type="ftr" sz="quarter" idx="11"/>
          </p:nvPr>
        </p:nvSpPr>
        <p:spPr>
          <a:ln/>
        </p:spPr>
        <p:txBody>
          <a:bodyPr/>
          <a:lstStyle>
            <a:lvl1pPr>
              <a:defRPr/>
            </a:lvl1pPr>
          </a:lstStyle>
          <a:p>
            <a:pPr>
              <a:defRPr/>
            </a:pPr>
            <a:r>
              <a:rPr lang="da-DK"/>
              <a:t>PRESENTATION OF NIRAS</a:t>
            </a:r>
          </a:p>
        </p:txBody>
      </p:sp>
      <p:sp>
        <p:nvSpPr>
          <p:cNvPr id="6" name="Rectangle 17"/>
          <p:cNvSpPr>
            <a:spLocks noGrp="1" noChangeArrowheads="1"/>
          </p:cNvSpPr>
          <p:nvPr>
            <p:ph type="sldNum" sz="quarter" idx="12"/>
          </p:nvPr>
        </p:nvSpPr>
        <p:spPr>
          <a:ln/>
        </p:spPr>
        <p:txBody>
          <a:bodyPr/>
          <a:lstStyle>
            <a:lvl1pPr>
              <a:defRPr/>
            </a:lvl1pPr>
          </a:lstStyle>
          <a:p>
            <a:pPr>
              <a:defRPr/>
            </a:pPr>
            <a:fld id="{3101D174-9875-0146-9BBA-1CD018BCA13A}" type="slidenum">
              <a:rPr lang="da-DK"/>
              <a:pPr>
                <a:defRPr/>
              </a:pPr>
              <a:t>‹n.›</a:t>
            </a:fld>
            <a:endParaRPr lang="da-DK"/>
          </a:p>
        </p:txBody>
      </p:sp>
    </p:spTree>
    <p:extLst>
      <p:ext uri="{BB962C8B-B14F-4D97-AF65-F5344CB8AC3E}">
        <p14:creationId xmlns:p14="http://schemas.microsoft.com/office/powerpoint/2010/main" val="2934512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58038" y="574675"/>
            <a:ext cx="1766887" cy="5416550"/>
          </a:xfrm>
        </p:spPr>
        <p:txBody>
          <a:bodyPr vert="eaVert"/>
          <a:lstStyle/>
          <a:p>
            <a:r>
              <a:rPr lang="en-US" smtClean="0"/>
              <a:t>Click to edit Master title style</a:t>
            </a:r>
            <a:endParaRPr lang="da-DK"/>
          </a:p>
        </p:txBody>
      </p:sp>
      <p:sp>
        <p:nvSpPr>
          <p:cNvPr id="3" name="Vertical Text Placeholder 2"/>
          <p:cNvSpPr>
            <a:spLocks noGrp="1"/>
          </p:cNvSpPr>
          <p:nvPr>
            <p:ph type="body" orient="vert" idx="1"/>
          </p:nvPr>
        </p:nvSpPr>
        <p:spPr>
          <a:xfrm>
            <a:off x="1855788" y="574675"/>
            <a:ext cx="5149850" cy="5416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Rectangle 4"/>
          <p:cNvSpPr>
            <a:spLocks noGrp="1" noChangeArrowheads="1"/>
          </p:cNvSpPr>
          <p:nvPr>
            <p:ph type="dt" sz="half" idx="10"/>
          </p:nvPr>
        </p:nvSpPr>
        <p:spPr>
          <a:ln/>
        </p:spPr>
        <p:txBody>
          <a:bodyPr/>
          <a:lstStyle>
            <a:lvl1pPr>
              <a:defRPr/>
            </a:lvl1pPr>
          </a:lstStyle>
          <a:p>
            <a:pPr>
              <a:defRPr/>
            </a:pPr>
            <a:fld id="{810D5E40-6D60-C84F-A58B-2DBE53870A28}" type="datetime1">
              <a:rPr lang="en-GB"/>
              <a:pPr>
                <a:defRPr/>
              </a:pPr>
              <a:t>05/12/16</a:t>
            </a:fld>
            <a:endParaRPr lang="da-DK"/>
          </a:p>
        </p:txBody>
      </p:sp>
      <p:sp>
        <p:nvSpPr>
          <p:cNvPr id="5" name="Rectangle 5"/>
          <p:cNvSpPr>
            <a:spLocks noGrp="1" noChangeArrowheads="1"/>
          </p:cNvSpPr>
          <p:nvPr>
            <p:ph type="ftr" sz="quarter" idx="11"/>
          </p:nvPr>
        </p:nvSpPr>
        <p:spPr>
          <a:ln/>
        </p:spPr>
        <p:txBody>
          <a:bodyPr/>
          <a:lstStyle>
            <a:lvl1pPr>
              <a:defRPr/>
            </a:lvl1pPr>
          </a:lstStyle>
          <a:p>
            <a:pPr>
              <a:defRPr/>
            </a:pPr>
            <a:r>
              <a:rPr lang="da-DK"/>
              <a:t>PRESENTATION OF NIRAS</a:t>
            </a:r>
          </a:p>
        </p:txBody>
      </p:sp>
      <p:sp>
        <p:nvSpPr>
          <p:cNvPr id="6" name="Rectangle 17"/>
          <p:cNvSpPr>
            <a:spLocks noGrp="1" noChangeArrowheads="1"/>
          </p:cNvSpPr>
          <p:nvPr>
            <p:ph type="sldNum" sz="quarter" idx="12"/>
          </p:nvPr>
        </p:nvSpPr>
        <p:spPr>
          <a:ln/>
        </p:spPr>
        <p:txBody>
          <a:bodyPr/>
          <a:lstStyle>
            <a:lvl1pPr>
              <a:defRPr/>
            </a:lvl1pPr>
          </a:lstStyle>
          <a:p>
            <a:pPr>
              <a:defRPr/>
            </a:pPr>
            <a:fld id="{C3BFCEBD-B148-4840-8B03-86A65D1EDFF1}" type="slidenum">
              <a:rPr lang="da-DK"/>
              <a:pPr>
                <a:defRPr/>
              </a:pPr>
              <a:t>‹n.›</a:t>
            </a:fld>
            <a:endParaRPr lang="da-DK"/>
          </a:p>
        </p:txBody>
      </p:sp>
    </p:spTree>
    <p:extLst>
      <p:ext uri="{BB962C8B-B14F-4D97-AF65-F5344CB8AC3E}">
        <p14:creationId xmlns:p14="http://schemas.microsoft.com/office/powerpoint/2010/main" val="1454931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Rectangle 4"/>
          <p:cNvSpPr>
            <a:spLocks noGrp="1" noChangeArrowheads="1"/>
          </p:cNvSpPr>
          <p:nvPr>
            <p:ph type="dt" sz="half" idx="10"/>
          </p:nvPr>
        </p:nvSpPr>
        <p:spPr>
          <a:ln/>
        </p:spPr>
        <p:txBody>
          <a:bodyPr/>
          <a:lstStyle>
            <a:lvl1pPr>
              <a:defRPr/>
            </a:lvl1pPr>
          </a:lstStyle>
          <a:p>
            <a:pPr>
              <a:defRPr/>
            </a:pPr>
            <a:fld id="{FFF93A77-CB8D-8B4D-91A0-49E1E79F7D5E}" type="datetime1">
              <a:rPr lang="en-GB"/>
              <a:pPr>
                <a:defRPr/>
              </a:pPr>
              <a:t>05/12/16</a:t>
            </a:fld>
            <a:endParaRPr lang="da-DK"/>
          </a:p>
        </p:txBody>
      </p:sp>
      <p:sp>
        <p:nvSpPr>
          <p:cNvPr id="5" name="Rectangle 5"/>
          <p:cNvSpPr>
            <a:spLocks noGrp="1" noChangeArrowheads="1"/>
          </p:cNvSpPr>
          <p:nvPr>
            <p:ph type="ftr" sz="quarter" idx="11"/>
          </p:nvPr>
        </p:nvSpPr>
        <p:spPr>
          <a:ln/>
        </p:spPr>
        <p:txBody>
          <a:bodyPr/>
          <a:lstStyle>
            <a:lvl1pPr>
              <a:defRPr/>
            </a:lvl1pPr>
          </a:lstStyle>
          <a:p>
            <a:pPr>
              <a:defRPr/>
            </a:pPr>
            <a:r>
              <a:rPr lang="da-DK"/>
              <a:t>PRESENTATION OF NIRAS</a:t>
            </a:r>
          </a:p>
        </p:txBody>
      </p:sp>
      <p:sp>
        <p:nvSpPr>
          <p:cNvPr id="6" name="Rectangle 17"/>
          <p:cNvSpPr>
            <a:spLocks noGrp="1" noChangeArrowheads="1"/>
          </p:cNvSpPr>
          <p:nvPr>
            <p:ph type="sldNum" sz="quarter" idx="12"/>
          </p:nvPr>
        </p:nvSpPr>
        <p:spPr>
          <a:ln/>
        </p:spPr>
        <p:txBody>
          <a:bodyPr/>
          <a:lstStyle>
            <a:lvl1pPr>
              <a:defRPr/>
            </a:lvl1pPr>
          </a:lstStyle>
          <a:p>
            <a:pPr>
              <a:defRPr/>
            </a:pPr>
            <a:fld id="{244AF235-383D-A849-91F1-8EDC247CE8D9}" type="slidenum">
              <a:rPr lang="da-DK"/>
              <a:pPr>
                <a:defRPr/>
              </a:pPr>
              <a:t>‹n.›</a:t>
            </a:fld>
            <a:endParaRPr lang="da-DK"/>
          </a:p>
        </p:txBody>
      </p:sp>
    </p:spTree>
    <p:extLst>
      <p:ext uri="{BB962C8B-B14F-4D97-AF65-F5344CB8AC3E}">
        <p14:creationId xmlns:p14="http://schemas.microsoft.com/office/powerpoint/2010/main" val="1787145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da-D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9136C236-D79C-1643-8035-91D13F706AC6}" type="datetime1">
              <a:rPr lang="en-GB"/>
              <a:pPr>
                <a:defRPr/>
              </a:pPr>
              <a:t>05/12/16</a:t>
            </a:fld>
            <a:endParaRPr lang="da-DK"/>
          </a:p>
        </p:txBody>
      </p:sp>
      <p:sp>
        <p:nvSpPr>
          <p:cNvPr id="5" name="Rectangle 5"/>
          <p:cNvSpPr>
            <a:spLocks noGrp="1" noChangeArrowheads="1"/>
          </p:cNvSpPr>
          <p:nvPr>
            <p:ph type="ftr" sz="quarter" idx="11"/>
          </p:nvPr>
        </p:nvSpPr>
        <p:spPr>
          <a:ln/>
        </p:spPr>
        <p:txBody>
          <a:bodyPr/>
          <a:lstStyle>
            <a:lvl1pPr>
              <a:defRPr/>
            </a:lvl1pPr>
          </a:lstStyle>
          <a:p>
            <a:pPr>
              <a:defRPr/>
            </a:pPr>
            <a:r>
              <a:rPr lang="da-DK"/>
              <a:t>PRESENTATION OF NIRAS</a:t>
            </a:r>
          </a:p>
        </p:txBody>
      </p:sp>
      <p:sp>
        <p:nvSpPr>
          <p:cNvPr id="6" name="Rectangle 17"/>
          <p:cNvSpPr>
            <a:spLocks noGrp="1" noChangeArrowheads="1"/>
          </p:cNvSpPr>
          <p:nvPr>
            <p:ph type="sldNum" sz="quarter" idx="12"/>
          </p:nvPr>
        </p:nvSpPr>
        <p:spPr>
          <a:ln/>
        </p:spPr>
        <p:txBody>
          <a:bodyPr/>
          <a:lstStyle>
            <a:lvl1pPr>
              <a:defRPr/>
            </a:lvl1pPr>
          </a:lstStyle>
          <a:p>
            <a:pPr>
              <a:defRPr/>
            </a:pPr>
            <a:fld id="{6CD12766-666B-D646-B20A-2C746BD60C84}" type="slidenum">
              <a:rPr lang="da-DK"/>
              <a:pPr>
                <a:defRPr/>
              </a:pPr>
              <a:t>‹n.›</a:t>
            </a:fld>
            <a:endParaRPr lang="da-DK"/>
          </a:p>
        </p:txBody>
      </p:sp>
    </p:spTree>
    <p:extLst>
      <p:ext uri="{BB962C8B-B14F-4D97-AF65-F5344CB8AC3E}">
        <p14:creationId xmlns:p14="http://schemas.microsoft.com/office/powerpoint/2010/main" val="2213126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sz="half" idx="1"/>
          </p:nvPr>
        </p:nvSpPr>
        <p:spPr>
          <a:xfrm>
            <a:off x="1855788" y="1773238"/>
            <a:ext cx="3441700" cy="4217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Content Placeholder 3"/>
          <p:cNvSpPr>
            <a:spLocks noGrp="1"/>
          </p:cNvSpPr>
          <p:nvPr>
            <p:ph sz="half" idx="2"/>
          </p:nvPr>
        </p:nvSpPr>
        <p:spPr>
          <a:xfrm>
            <a:off x="5449888" y="1773238"/>
            <a:ext cx="3443287" cy="4217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Rectangle 4"/>
          <p:cNvSpPr>
            <a:spLocks noGrp="1" noChangeArrowheads="1"/>
          </p:cNvSpPr>
          <p:nvPr>
            <p:ph type="dt" sz="half" idx="10"/>
          </p:nvPr>
        </p:nvSpPr>
        <p:spPr>
          <a:ln/>
        </p:spPr>
        <p:txBody>
          <a:bodyPr/>
          <a:lstStyle>
            <a:lvl1pPr>
              <a:defRPr/>
            </a:lvl1pPr>
          </a:lstStyle>
          <a:p>
            <a:pPr>
              <a:defRPr/>
            </a:pPr>
            <a:fld id="{76C1C5F2-E913-EE45-9AA8-837A65611D59}" type="datetime1">
              <a:rPr lang="en-GB"/>
              <a:pPr>
                <a:defRPr/>
              </a:pPr>
              <a:t>05/12/16</a:t>
            </a:fld>
            <a:endParaRPr lang="da-DK"/>
          </a:p>
        </p:txBody>
      </p:sp>
      <p:sp>
        <p:nvSpPr>
          <p:cNvPr id="6" name="Rectangle 5"/>
          <p:cNvSpPr>
            <a:spLocks noGrp="1" noChangeArrowheads="1"/>
          </p:cNvSpPr>
          <p:nvPr>
            <p:ph type="ftr" sz="quarter" idx="11"/>
          </p:nvPr>
        </p:nvSpPr>
        <p:spPr>
          <a:ln/>
        </p:spPr>
        <p:txBody>
          <a:bodyPr/>
          <a:lstStyle>
            <a:lvl1pPr>
              <a:defRPr/>
            </a:lvl1pPr>
          </a:lstStyle>
          <a:p>
            <a:pPr>
              <a:defRPr/>
            </a:pPr>
            <a:r>
              <a:rPr lang="da-DK"/>
              <a:t>PRESENTATION OF NIRAS</a:t>
            </a:r>
          </a:p>
        </p:txBody>
      </p:sp>
      <p:sp>
        <p:nvSpPr>
          <p:cNvPr id="7" name="Rectangle 17"/>
          <p:cNvSpPr>
            <a:spLocks noGrp="1" noChangeArrowheads="1"/>
          </p:cNvSpPr>
          <p:nvPr>
            <p:ph type="sldNum" sz="quarter" idx="12"/>
          </p:nvPr>
        </p:nvSpPr>
        <p:spPr>
          <a:ln/>
        </p:spPr>
        <p:txBody>
          <a:bodyPr/>
          <a:lstStyle>
            <a:lvl1pPr>
              <a:defRPr/>
            </a:lvl1pPr>
          </a:lstStyle>
          <a:p>
            <a:pPr>
              <a:defRPr/>
            </a:pPr>
            <a:fld id="{2048DFEE-1FF6-AF4D-B4F7-779E53498E8A}" type="slidenum">
              <a:rPr lang="da-DK"/>
              <a:pPr>
                <a:defRPr/>
              </a:pPr>
              <a:t>‹n.›</a:t>
            </a:fld>
            <a:endParaRPr lang="da-DK"/>
          </a:p>
        </p:txBody>
      </p:sp>
    </p:spTree>
    <p:extLst>
      <p:ext uri="{BB962C8B-B14F-4D97-AF65-F5344CB8AC3E}">
        <p14:creationId xmlns:p14="http://schemas.microsoft.com/office/powerpoint/2010/main" val="1597587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a-D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7" name="Rectangle 4"/>
          <p:cNvSpPr>
            <a:spLocks noGrp="1" noChangeArrowheads="1"/>
          </p:cNvSpPr>
          <p:nvPr>
            <p:ph type="dt" sz="half" idx="10"/>
          </p:nvPr>
        </p:nvSpPr>
        <p:spPr>
          <a:ln/>
        </p:spPr>
        <p:txBody>
          <a:bodyPr/>
          <a:lstStyle>
            <a:lvl1pPr>
              <a:defRPr/>
            </a:lvl1pPr>
          </a:lstStyle>
          <a:p>
            <a:pPr>
              <a:defRPr/>
            </a:pPr>
            <a:fld id="{93F9B71B-752E-B145-93ED-BED293E7EFD1}" type="datetime1">
              <a:rPr lang="en-GB"/>
              <a:pPr>
                <a:defRPr/>
              </a:pPr>
              <a:t>05/12/16</a:t>
            </a:fld>
            <a:endParaRPr lang="da-DK"/>
          </a:p>
        </p:txBody>
      </p:sp>
      <p:sp>
        <p:nvSpPr>
          <p:cNvPr id="8" name="Rectangle 5"/>
          <p:cNvSpPr>
            <a:spLocks noGrp="1" noChangeArrowheads="1"/>
          </p:cNvSpPr>
          <p:nvPr>
            <p:ph type="ftr" sz="quarter" idx="11"/>
          </p:nvPr>
        </p:nvSpPr>
        <p:spPr>
          <a:ln/>
        </p:spPr>
        <p:txBody>
          <a:bodyPr/>
          <a:lstStyle>
            <a:lvl1pPr>
              <a:defRPr/>
            </a:lvl1pPr>
          </a:lstStyle>
          <a:p>
            <a:pPr>
              <a:defRPr/>
            </a:pPr>
            <a:r>
              <a:rPr lang="da-DK"/>
              <a:t>PRESENTATION OF NIRAS</a:t>
            </a:r>
          </a:p>
        </p:txBody>
      </p:sp>
      <p:sp>
        <p:nvSpPr>
          <p:cNvPr id="9" name="Rectangle 17"/>
          <p:cNvSpPr>
            <a:spLocks noGrp="1" noChangeArrowheads="1"/>
          </p:cNvSpPr>
          <p:nvPr>
            <p:ph type="sldNum" sz="quarter" idx="12"/>
          </p:nvPr>
        </p:nvSpPr>
        <p:spPr>
          <a:ln/>
        </p:spPr>
        <p:txBody>
          <a:bodyPr/>
          <a:lstStyle>
            <a:lvl1pPr>
              <a:defRPr/>
            </a:lvl1pPr>
          </a:lstStyle>
          <a:p>
            <a:pPr>
              <a:defRPr/>
            </a:pPr>
            <a:fld id="{91791ED6-58FB-6549-9E08-0BB471F51BE9}" type="slidenum">
              <a:rPr lang="da-DK"/>
              <a:pPr>
                <a:defRPr/>
              </a:pPr>
              <a:t>‹n.›</a:t>
            </a:fld>
            <a:endParaRPr lang="da-DK"/>
          </a:p>
        </p:txBody>
      </p:sp>
    </p:spTree>
    <p:extLst>
      <p:ext uri="{BB962C8B-B14F-4D97-AF65-F5344CB8AC3E}">
        <p14:creationId xmlns:p14="http://schemas.microsoft.com/office/powerpoint/2010/main" val="1818470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Rectangle 4"/>
          <p:cNvSpPr>
            <a:spLocks noGrp="1" noChangeArrowheads="1"/>
          </p:cNvSpPr>
          <p:nvPr>
            <p:ph type="dt" sz="half" idx="10"/>
          </p:nvPr>
        </p:nvSpPr>
        <p:spPr>
          <a:ln/>
        </p:spPr>
        <p:txBody>
          <a:bodyPr/>
          <a:lstStyle>
            <a:lvl1pPr>
              <a:defRPr/>
            </a:lvl1pPr>
          </a:lstStyle>
          <a:p>
            <a:pPr>
              <a:defRPr/>
            </a:pPr>
            <a:fld id="{F9EAD87E-CC7A-7140-9495-FB419A0F6E65}" type="datetime1">
              <a:rPr lang="en-GB"/>
              <a:pPr>
                <a:defRPr/>
              </a:pPr>
              <a:t>05/12/16</a:t>
            </a:fld>
            <a:endParaRPr lang="da-DK"/>
          </a:p>
        </p:txBody>
      </p:sp>
      <p:sp>
        <p:nvSpPr>
          <p:cNvPr id="4" name="Rectangle 5"/>
          <p:cNvSpPr>
            <a:spLocks noGrp="1" noChangeArrowheads="1"/>
          </p:cNvSpPr>
          <p:nvPr>
            <p:ph type="ftr" sz="quarter" idx="11"/>
          </p:nvPr>
        </p:nvSpPr>
        <p:spPr>
          <a:ln/>
        </p:spPr>
        <p:txBody>
          <a:bodyPr/>
          <a:lstStyle>
            <a:lvl1pPr>
              <a:defRPr/>
            </a:lvl1pPr>
          </a:lstStyle>
          <a:p>
            <a:pPr>
              <a:defRPr/>
            </a:pPr>
            <a:r>
              <a:rPr lang="da-DK"/>
              <a:t>PRESENTATION OF NIRAS</a:t>
            </a:r>
          </a:p>
        </p:txBody>
      </p:sp>
      <p:sp>
        <p:nvSpPr>
          <p:cNvPr id="5" name="Rectangle 17"/>
          <p:cNvSpPr>
            <a:spLocks noGrp="1" noChangeArrowheads="1"/>
          </p:cNvSpPr>
          <p:nvPr>
            <p:ph type="sldNum" sz="quarter" idx="12"/>
          </p:nvPr>
        </p:nvSpPr>
        <p:spPr>
          <a:ln/>
        </p:spPr>
        <p:txBody>
          <a:bodyPr/>
          <a:lstStyle>
            <a:lvl1pPr>
              <a:defRPr/>
            </a:lvl1pPr>
          </a:lstStyle>
          <a:p>
            <a:pPr>
              <a:defRPr/>
            </a:pPr>
            <a:fld id="{52E68798-7503-0844-A413-989BB1852EF5}" type="slidenum">
              <a:rPr lang="da-DK"/>
              <a:pPr>
                <a:defRPr/>
              </a:pPr>
              <a:t>‹n.›</a:t>
            </a:fld>
            <a:endParaRPr lang="da-DK"/>
          </a:p>
        </p:txBody>
      </p:sp>
    </p:spTree>
    <p:extLst>
      <p:ext uri="{BB962C8B-B14F-4D97-AF65-F5344CB8AC3E}">
        <p14:creationId xmlns:p14="http://schemas.microsoft.com/office/powerpoint/2010/main" val="1402934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EF3C2DD-5A56-184C-8660-9C83AD96B3C9}" type="datetime1">
              <a:rPr lang="en-GB"/>
              <a:pPr>
                <a:defRPr/>
              </a:pPr>
              <a:t>05/12/16</a:t>
            </a:fld>
            <a:endParaRPr lang="da-DK"/>
          </a:p>
        </p:txBody>
      </p:sp>
      <p:sp>
        <p:nvSpPr>
          <p:cNvPr id="3" name="Rectangle 5"/>
          <p:cNvSpPr>
            <a:spLocks noGrp="1" noChangeArrowheads="1"/>
          </p:cNvSpPr>
          <p:nvPr>
            <p:ph type="ftr" sz="quarter" idx="11"/>
          </p:nvPr>
        </p:nvSpPr>
        <p:spPr>
          <a:ln/>
        </p:spPr>
        <p:txBody>
          <a:bodyPr/>
          <a:lstStyle>
            <a:lvl1pPr>
              <a:defRPr/>
            </a:lvl1pPr>
          </a:lstStyle>
          <a:p>
            <a:pPr>
              <a:defRPr/>
            </a:pPr>
            <a:r>
              <a:rPr lang="da-DK"/>
              <a:t>PRESENTATION OF NIRAS</a:t>
            </a:r>
          </a:p>
        </p:txBody>
      </p:sp>
      <p:sp>
        <p:nvSpPr>
          <p:cNvPr id="4" name="Rectangle 17"/>
          <p:cNvSpPr>
            <a:spLocks noGrp="1" noChangeArrowheads="1"/>
          </p:cNvSpPr>
          <p:nvPr>
            <p:ph type="sldNum" sz="quarter" idx="12"/>
          </p:nvPr>
        </p:nvSpPr>
        <p:spPr>
          <a:ln/>
        </p:spPr>
        <p:txBody>
          <a:bodyPr/>
          <a:lstStyle>
            <a:lvl1pPr>
              <a:defRPr/>
            </a:lvl1pPr>
          </a:lstStyle>
          <a:p>
            <a:pPr>
              <a:defRPr/>
            </a:pPr>
            <a:fld id="{47DBC24C-7C68-9542-A54C-E48E743480B1}" type="slidenum">
              <a:rPr lang="da-DK"/>
              <a:pPr>
                <a:defRPr/>
              </a:pPr>
              <a:t>‹n.›</a:t>
            </a:fld>
            <a:endParaRPr lang="da-DK"/>
          </a:p>
        </p:txBody>
      </p:sp>
    </p:spTree>
    <p:extLst>
      <p:ext uri="{BB962C8B-B14F-4D97-AF65-F5344CB8AC3E}">
        <p14:creationId xmlns:p14="http://schemas.microsoft.com/office/powerpoint/2010/main" val="111545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a-D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94B82BA-B3CB-7D42-9B51-B2F4AA3DFC3A}" type="datetime1">
              <a:rPr lang="en-GB"/>
              <a:pPr>
                <a:defRPr/>
              </a:pPr>
              <a:t>05/12/16</a:t>
            </a:fld>
            <a:endParaRPr lang="da-DK"/>
          </a:p>
        </p:txBody>
      </p:sp>
      <p:sp>
        <p:nvSpPr>
          <p:cNvPr id="6" name="Rectangle 5"/>
          <p:cNvSpPr>
            <a:spLocks noGrp="1" noChangeArrowheads="1"/>
          </p:cNvSpPr>
          <p:nvPr>
            <p:ph type="ftr" sz="quarter" idx="11"/>
          </p:nvPr>
        </p:nvSpPr>
        <p:spPr>
          <a:ln/>
        </p:spPr>
        <p:txBody>
          <a:bodyPr/>
          <a:lstStyle>
            <a:lvl1pPr>
              <a:defRPr/>
            </a:lvl1pPr>
          </a:lstStyle>
          <a:p>
            <a:pPr>
              <a:defRPr/>
            </a:pPr>
            <a:r>
              <a:rPr lang="da-DK"/>
              <a:t>PRESENTATION OF NIRAS</a:t>
            </a:r>
          </a:p>
        </p:txBody>
      </p:sp>
      <p:sp>
        <p:nvSpPr>
          <p:cNvPr id="7" name="Rectangle 17"/>
          <p:cNvSpPr>
            <a:spLocks noGrp="1" noChangeArrowheads="1"/>
          </p:cNvSpPr>
          <p:nvPr>
            <p:ph type="sldNum" sz="quarter" idx="12"/>
          </p:nvPr>
        </p:nvSpPr>
        <p:spPr>
          <a:ln/>
        </p:spPr>
        <p:txBody>
          <a:bodyPr/>
          <a:lstStyle>
            <a:lvl1pPr>
              <a:defRPr/>
            </a:lvl1pPr>
          </a:lstStyle>
          <a:p>
            <a:pPr>
              <a:defRPr/>
            </a:pPr>
            <a:fld id="{B438242B-8D22-214D-8597-B97833A8D285}" type="slidenum">
              <a:rPr lang="da-DK"/>
              <a:pPr>
                <a:defRPr/>
              </a:pPr>
              <a:t>‹n.›</a:t>
            </a:fld>
            <a:endParaRPr lang="da-DK"/>
          </a:p>
        </p:txBody>
      </p:sp>
    </p:spTree>
    <p:extLst>
      <p:ext uri="{BB962C8B-B14F-4D97-AF65-F5344CB8AC3E}">
        <p14:creationId xmlns:p14="http://schemas.microsoft.com/office/powerpoint/2010/main" val="3464653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a-D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C71126B-0583-4749-B55D-9C69D51415CA}" type="datetime1">
              <a:rPr lang="en-GB"/>
              <a:pPr>
                <a:defRPr/>
              </a:pPr>
              <a:t>05/12/16</a:t>
            </a:fld>
            <a:endParaRPr lang="da-DK"/>
          </a:p>
        </p:txBody>
      </p:sp>
      <p:sp>
        <p:nvSpPr>
          <p:cNvPr id="6" name="Rectangle 5"/>
          <p:cNvSpPr>
            <a:spLocks noGrp="1" noChangeArrowheads="1"/>
          </p:cNvSpPr>
          <p:nvPr>
            <p:ph type="ftr" sz="quarter" idx="11"/>
          </p:nvPr>
        </p:nvSpPr>
        <p:spPr>
          <a:ln/>
        </p:spPr>
        <p:txBody>
          <a:bodyPr/>
          <a:lstStyle>
            <a:lvl1pPr>
              <a:defRPr/>
            </a:lvl1pPr>
          </a:lstStyle>
          <a:p>
            <a:pPr>
              <a:defRPr/>
            </a:pPr>
            <a:r>
              <a:rPr lang="da-DK"/>
              <a:t>PRESENTATION OF NIRAS</a:t>
            </a:r>
          </a:p>
        </p:txBody>
      </p:sp>
      <p:sp>
        <p:nvSpPr>
          <p:cNvPr id="7" name="Rectangle 17"/>
          <p:cNvSpPr>
            <a:spLocks noGrp="1" noChangeArrowheads="1"/>
          </p:cNvSpPr>
          <p:nvPr>
            <p:ph type="sldNum" sz="quarter" idx="12"/>
          </p:nvPr>
        </p:nvSpPr>
        <p:spPr>
          <a:ln/>
        </p:spPr>
        <p:txBody>
          <a:bodyPr/>
          <a:lstStyle>
            <a:lvl1pPr>
              <a:defRPr/>
            </a:lvl1pPr>
          </a:lstStyle>
          <a:p>
            <a:pPr>
              <a:defRPr/>
            </a:pPr>
            <a:fld id="{40674005-B70F-824F-830A-3AE4AF3A3621}" type="slidenum">
              <a:rPr lang="da-DK"/>
              <a:pPr>
                <a:defRPr/>
              </a:pPr>
              <a:t>‹n.›</a:t>
            </a:fld>
            <a:endParaRPr lang="da-DK"/>
          </a:p>
        </p:txBody>
      </p:sp>
    </p:spTree>
    <p:extLst>
      <p:ext uri="{BB962C8B-B14F-4D97-AF65-F5344CB8AC3E}">
        <p14:creationId xmlns:p14="http://schemas.microsoft.com/office/powerpoint/2010/main" val="33730091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855788" y="1773238"/>
            <a:ext cx="7037387" cy="421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p>
        </p:txBody>
      </p:sp>
      <p:sp>
        <p:nvSpPr>
          <p:cNvPr id="2052" name="Rectangle 4"/>
          <p:cNvSpPr>
            <a:spLocks noGrp="1" noChangeArrowheads="1"/>
          </p:cNvSpPr>
          <p:nvPr>
            <p:ph type="dt" sz="half" idx="2"/>
          </p:nvPr>
        </p:nvSpPr>
        <p:spPr bwMode="auto">
          <a:xfrm>
            <a:off x="179388" y="6602413"/>
            <a:ext cx="16192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000">
                <a:cs typeface="+mn-cs"/>
              </a:defRPr>
            </a:lvl1pPr>
          </a:lstStyle>
          <a:p>
            <a:pPr>
              <a:defRPr/>
            </a:pPr>
            <a:fld id="{C7B594F6-DFF7-C742-B305-8B41B5C80D23}" type="datetime1">
              <a:rPr lang="en-GB"/>
              <a:pPr>
                <a:defRPr/>
              </a:pPr>
              <a:t>05/12/16</a:t>
            </a:fld>
            <a:endParaRPr lang="da-DK"/>
          </a:p>
        </p:txBody>
      </p:sp>
      <p:sp>
        <p:nvSpPr>
          <p:cNvPr id="2053" name="Rectangle 5"/>
          <p:cNvSpPr>
            <a:spLocks noGrp="1" noChangeArrowheads="1"/>
          </p:cNvSpPr>
          <p:nvPr>
            <p:ph type="ftr" sz="quarter" idx="3"/>
          </p:nvPr>
        </p:nvSpPr>
        <p:spPr bwMode="auto">
          <a:xfrm>
            <a:off x="1943100" y="6597650"/>
            <a:ext cx="47894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000">
                <a:latin typeface="Calibri" pitchFamily="34" charset="0"/>
                <a:ea typeface="+mn-ea"/>
                <a:cs typeface="+mn-cs"/>
              </a:defRPr>
            </a:lvl1pPr>
          </a:lstStyle>
          <a:p>
            <a:pPr>
              <a:defRPr/>
            </a:pPr>
            <a:r>
              <a:rPr lang="da-DK"/>
              <a:t>PRESENTATION OF NIRAS</a:t>
            </a:r>
          </a:p>
        </p:txBody>
      </p:sp>
      <p:sp>
        <p:nvSpPr>
          <p:cNvPr id="1029" name="Line 7"/>
          <p:cNvSpPr>
            <a:spLocks noChangeShapeType="1"/>
          </p:cNvSpPr>
          <p:nvPr/>
        </p:nvSpPr>
        <p:spPr bwMode="auto">
          <a:xfrm>
            <a:off x="1943100" y="358775"/>
            <a:ext cx="6981825"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cs typeface="+mn-cs"/>
            </a:endParaRPr>
          </a:p>
        </p:txBody>
      </p:sp>
      <p:sp>
        <p:nvSpPr>
          <p:cNvPr id="1030" name="Line 8"/>
          <p:cNvSpPr>
            <a:spLocks noChangeShapeType="1"/>
          </p:cNvSpPr>
          <p:nvPr/>
        </p:nvSpPr>
        <p:spPr bwMode="auto">
          <a:xfrm>
            <a:off x="1943100" y="6494463"/>
            <a:ext cx="6981825"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cs typeface="+mn-cs"/>
            </a:endParaRPr>
          </a:p>
        </p:txBody>
      </p:sp>
      <p:sp>
        <p:nvSpPr>
          <p:cNvPr id="1031" name="Line 9"/>
          <p:cNvSpPr>
            <a:spLocks noChangeShapeType="1"/>
          </p:cNvSpPr>
          <p:nvPr/>
        </p:nvSpPr>
        <p:spPr bwMode="auto">
          <a:xfrm>
            <a:off x="179388" y="6494463"/>
            <a:ext cx="1619250"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cs typeface="+mn-cs"/>
            </a:endParaRPr>
          </a:p>
        </p:txBody>
      </p:sp>
      <p:sp>
        <p:nvSpPr>
          <p:cNvPr id="1032" name="Line 10"/>
          <p:cNvSpPr>
            <a:spLocks noChangeShapeType="1"/>
          </p:cNvSpPr>
          <p:nvPr/>
        </p:nvSpPr>
        <p:spPr bwMode="auto">
          <a:xfrm>
            <a:off x="1943100" y="1673225"/>
            <a:ext cx="6981825"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cs typeface="+mn-cs"/>
            </a:endParaRPr>
          </a:p>
        </p:txBody>
      </p:sp>
      <p:sp>
        <p:nvSpPr>
          <p:cNvPr id="1033" name="Text Box 11"/>
          <p:cNvSpPr txBox="1">
            <a:spLocks noChangeArrowheads="1"/>
          </p:cNvSpPr>
          <p:nvPr/>
        </p:nvSpPr>
        <p:spPr bwMode="auto">
          <a:xfrm>
            <a:off x="179388" y="1700213"/>
            <a:ext cx="11525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defRPr/>
            </a:pPr>
            <a:endParaRPr lang="da-DK" altLang="da-DK" smtClean="0">
              <a:ea typeface="+mn-ea"/>
              <a:cs typeface="+mn-cs"/>
            </a:endParaRPr>
          </a:p>
        </p:txBody>
      </p:sp>
      <p:pic>
        <p:nvPicPr>
          <p:cNvPr id="1034" name="Picture 13" descr="LOGO_NIRAS_LOGOFARVE"/>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69863" y="227013"/>
            <a:ext cx="974725"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5" name="Rectangle 17"/>
          <p:cNvSpPr>
            <a:spLocks noGrp="1" noChangeArrowheads="1"/>
          </p:cNvSpPr>
          <p:nvPr>
            <p:ph type="sldNum" sz="quarter" idx="4"/>
          </p:nvPr>
        </p:nvSpPr>
        <p:spPr bwMode="auto">
          <a:xfrm>
            <a:off x="7281863" y="6602413"/>
            <a:ext cx="16192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000">
                <a:cs typeface="+mn-cs"/>
              </a:defRPr>
            </a:lvl1pPr>
          </a:lstStyle>
          <a:p>
            <a:pPr>
              <a:defRPr/>
            </a:pPr>
            <a:fld id="{ECFA3FA6-8CBD-6A4A-A29C-65BA429658CC}" type="slidenum">
              <a:rPr lang="da-DK"/>
              <a:pPr>
                <a:defRPr/>
              </a:pPr>
              <a:t>‹n.›</a:t>
            </a:fld>
            <a:endParaRPr lang="da-DK"/>
          </a:p>
        </p:txBody>
      </p:sp>
      <p:sp>
        <p:nvSpPr>
          <p:cNvPr id="1036" name="Rectangle 20"/>
          <p:cNvSpPr>
            <a:spLocks noGrp="1" noChangeArrowheads="1"/>
          </p:cNvSpPr>
          <p:nvPr>
            <p:ph type="title"/>
          </p:nvPr>
        </p:nvSpPr>
        <p:spPr bwMode="auto">
          <a:xfrm>
            <a:off x="1943100" y="574675"/>
            <a:ext cx="6981825" cy="90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da-DK"/>
              <a:t>CLICK TO EDIT MASTER TITLE STYLE</a:t>
            </a:r>
          </a:p>
        </p:txBody>
      </p:sp>
    </p:spTree>
  </p:cSld>
  <p:clrMap bg1="lt1" tx1="dk1" bg2="lt2" tx2="dk2" accent1="accent1" accent2="accent2" accent3="accent3" accent4="accent4" accent5="accent5" accent6="accent6" hlink="hlink" folHlink="folHlink"/>
  <p:sldLayoutIdLst>
    <p:sldLayoutId id="2147483768"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p:txStyles>
    <p:titleStyle>
      <a:lvl1pPr algn="l" rtl="0" eaLnBrk="0" fontAlgn="base" hangingPunct="0">
        <a:spcBef>
          <a:spcPct val="0"/>
        </a:spcBef>
        <a:spcAft>
          <a:spcPct val="0"/>
        </a:spcAft>
        <a:defRPr sz="3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3000">
          <a:solidFill>
            <a:schemeClr val="tx2"/>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3000">
          <a:solidFill>
            <a:schemeClr val="tx2"/>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3000">
          <a:solidFill>
            <a:schemeClr val="tx2"/>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3000">
          <a:solidFill>
            <a:schemeClr val="tx2"/>
          </a:solidFill>
          <a:latin typeface="Calibri" pitchFamily="34" charset="0"/>
          <a:ea typeface="ＭＳ Ｐゴシック" charset="0"/>
          <a:cs typeface="ＭＳ Ｐゴシック" charset="0"/>
        </a:defRPr>
      </a:lvl5pPr>
      <a:lvl6pPr marL="457200" algn="l" rtl="0" fontAlgn="base">
        <a:spcBef>
          <a:spcPct val="0"/>
        </a:spcBef>
        <a:spcAft>
          <a:spcPct val="0"/>
        </a:spcAft>
        <a:defRPr sz="3000">
          <a:solidFill>
            <a:schemeClr val="tx2"/>
          </a:solidFill>
          <a:latin typeface="Calibri" pitchFamily="34" charset="0"/>
        </a:defRPr>
      </a:lvl6pPr>
      <a:lvl7pPr marL="914400" algn="l" rtl="0" fontAlgn="base">
        <a:spcBef>
          <a:spcPct val="0"/>
        </a:spcBef>
        <a:spcAft>
          <a:spcPct val="0"/>
        </a:spcAft>
        <a:defRPr sz="3000">
          <a:solidFill>
            <a:schemeClr val="tx2"/>
          </a:solidFill>
          <a:latin typeface="Calibri" pitchFamily="34" charset="0"/>
        </a:defRPr>
      </a:lvl7pPr>
      <a:lvl8pPr marL="1371600" algn="l" rtl="0" fontAlgn="base">
        <a:spcBef>
          <a:spcPct val="0"/>
        </a:spcBef>
        <a:spcAft>
          <a:spcPct val="0"/>
        </a:spcAft>
        <a:defRPr sz="3000">
          <a:solidFill>
            <a:schemeClr val="tx2"/>
          </a:solidFill>
          <a:latin typeface="Calibri" pitchFamily="34" charset="0"/>
        </a:defRPr>
      </a:lvl8pPr>
      <a:lvl9pPr marL="1828800" algn="l" rtl="0" fontAlgn="base">
        <a:spcBef>
          <a:spcPct val="0"/>
        </a:spcBef>
        <a:spcAft>
          <a:spcPct val="0"/>
        </a:spcAft>
        <a:defRPr sz="3000">
          <a:solidFill>
            <a:schemeClr val="tx2"/>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Font typeface="Arial" charset="0"/>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ＭＳ Ｐゴシック" charset="0"/>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5" Type="http://schemas.openxmlformats.org/officeDocument/2006/relationships/image" Target="../media/image7.em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5"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5"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5.png"/><Relationship Id="rId9"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5.png"/><Relationship Id="rId9"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image" Target="../media/image5.png"/><Relationship Id="rId9"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331913" y="1924050"/>
            <a:ext cx="7593012" cy="2225675"/>
          </a:xfrm>
        </p:spPr>
        <p:txBody>
          <a:bodyPr/>
          <a:lstStyle/>
          <a:p>
            <a:pPr eaLnBrk="1" hangingPunct="1">
              <a:lnSpc>
                <a:spcPct val="70000"/>
              </a:lnSpc>
              <a:defRPr/>
            </a:pPr>
            <a:r>
              <a:rPr lang="it-IT" dirty="0" err="1">
                <a:solidFill>
                  <a:schemeClr val="bg1"/>
                </a:solidFill>
                <a:cs typeface="+mj-cs"/>
              </a:rPr>
              <a:t>R</a:t>
            </a:r>
            <a:r>
              <a:rPr lang="it-IT" dirty="0" err="1" smtClean="0">
                <a:solidFill>
                  <a:schemeClr val="bg1"/>
                </a:solidFill>
                <a:cs typeface="+mj-cs"/>
              </a:rPr>
              <a:t>apport</a:t>
            </a:r>
            <a:r>
              <a:rPr lang="it-IT" dirty="0" smtClean="0">
                <a:solidFill>
                  <a:schemeClr val="bg1"/>
                </a:solidFill>
                <a:cs typeface="+mj-cs"/>
              </a:rPr>
              <a:t> </a:t>
            </a:r>
            <a:r>
              <a:rPr lang="it-IT" dirty="0">
                <a:solidFill>
                  <a:schemeClr val="bg1"/>
                </a:solidFill>
                <a:cs typeface="+mj-cs"/>
              </a:rPr>
              <a:t>de </a:t>
            </a:r>
            <a:r>
              <a:rPr lang="it-IT" dirty="0" err="1">
                <a:solidFill>
                  <a:schemeClr val="bg1"/>
                </a:solidFill>
                <a:cs typeface="+mj-cs"/>
              </a:rPr>
              <a:t>démarrage</a:t>
            </a:r>
            <a:r>
              <a:rPr lang="it-IT" dirty="0">
                <a:solidFill>
                  <a:schemeClr val="bg1"/>
                </a:solidFill>
                <a:cs typeface="+mj-cs"/>
              </a:rPr>
              <a:t> </a:t>
            </a:r>
            <a:r>
              <a:rPr lang="it-IT" dirty="0" smtClean="0">
                <a:solidFill>
                  <a:schemeClr val="bg1"/>
                </a:solidFill>
                <a:cs typeface="+mj-cs"/>
              </a:rPr>
              <a:t/>
            </a:r>
            <a:br>
              <a:rPr lang="it-IT" dirty="0" smtClean="0">
                <a:solidFill>
                  <a:schemeClr val="bg1"/>
                </a:solidFill>
                <a:cs typeface="+mj-cs"/>
              </a:rPr>
            </a:br>
            <a:r>
              <a:rPr lang="it-IT" dirty="0" smtClean="0">
                <a:solidFill>
                  <a:schemeClr val="bg1"/>
                </a:solidFill>
                <a:cs typeface="+mj-cs"/>
              </a:rPr>
              <a:t>de </a:t>
            </a:r>
            <a:r>
              <a:rPr lang="it-IT" dirty="0">
                <a:solidFill>
                  <a:schemeClr val="bg1"/>
                </a:solidFill>
                <a:cs typeface="+mj-cs"/>
              </a:rPr>
              <a:t>la </a:t>
            </a:r>
            <a:r>
              <a:rPr lang="it-IT" dirty="0" err="1">
                <a:solidFill>
                  <a:schemeClr val="bg1"/>
                </a:solidFill>
                <a:cs typeface="+mj-cs"/>
              </a:rPr>
              <a:t>mission</a:t>
            </a:r>
            <a:r>
              <a:rPr lang="it-IT" dirty="0">
                <a:solidFill>
                  <a:schemeClr val="bg1"/>
                </a:solidFill>
                <a:cs typeface="+mj-cs"/>
              </a:rPr>
              <a:t> </a:t>
            </a:r>
            <a:r>
              <a:rPr lang="it-IT" dirty="0" smtClean="0">
                <a:solidFill>
                  <a:schemeClr val="bg1"/>
                </a:solidFill>
                <a:cs typeface="+mj-cs"/>
              </a:rPr>
              <a:t>d'Assistance </a:t>
            </a:r>
            <a:r>
              <a:rPr lang="it-IT" dirty="0" err="1" smtClean="0">
                <a:solidFill>
                  <a:schemeClr val="bg1"/>
                </a:solidFill>
                <a:cs typeface="+mj-cs"/>
              </a:rPr>
              <a:t>Technique</a:t>
            </a:r>
            <a:r>
              <a:rPr lang="it-IT" dirty="0" smtClean="0">
                <a:solidFill>
                  <a:schemeClr val="bg1"/>
                </a:solidFill>
                <a:cs typeface="+mj-cs"/>
              </a:rPr>
              <a:t> </a:t>
            </a:r>
            <a:endParaRPr lang="da-DK" dirty="0">
              <a:solidFill>
                <a:schemeClr val="bg1"/>
              </a:solidFill>
              <a:latin typeface="Calibri" charset="0"/>
              <a:cs typeface="+mj-cs"/>
            </a:endParaRPr>
          </a:p>
        </p:txBody>
      </p:sp>
      <p:sp>
        <p:nvSpPr>
          <p:cNvPr id="15362" name="Rettangolo 1"/>
          <p:cNvSpPr>
            <a:spLocks noChangeArrowheads="1"/>
          </p:cNvSpPr>
          <p:nvPr/>
        </p:nvSpPr>
        <p:spPr bwMode="auto">
          <a:xfrm>
            <a:off x="2051050" y="333375"/>
            <a:ext cx="684212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2000" b="1" dirty="0">
                <a:solidFill>
                  <a:srgbClr val="FFFFFF"/>
                </a:solidFill>
              </a:rPr>
              <a:t>Préparation de la mise en œuvre du </a:t>
            </a:r>
          </a:p>
          <a:p>
            <a:pPr algn="ctr"/>
            <a:r>
              <a:rPr lang="fr-FR" sz="2000" b="1" dirty="0">
                <a:solidFill>
                  <a:srgbClr val="FFFFFF"/>
                </a:solidFill>
              </a:rPr>
              <a:t>Programme de Sécurité alimentaire et nutritionnelle du 11ème FED en Haïti (SAN 11ème FED)</a:t>
            </a:r>
            <a:endParaRPr lang="it-IT" sz="2000" dirty="0">
              <a:solidFill>
                <a:srgbClr val="FFFFFF"/>
              </a:solidFill>
            </a:endParaRPr>
          </a:p>
        </p:txBody>
      </p:sp>
      <p:pic>
        <p:nvPicPr>
          <p:cNvPr id="15363" name="Immagine 2" descr="armoiries_haiti.gif"/>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9388" y="5751513"/>
            <a:ext cx="1368425" cy="1085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364" name="Picture 21" descr="flag_2colors"/>
          <p:cNvPicPr>
            <a:picLocks noChangeAspect="1" noChangeArrowheads="1"/>
          </p:cNvPicPr>
          <p:nvPr/>
        </p:nvPicPr>
        <p:blipFill>
          <a:blip r:embed="rId3">
            <a:lum bright="-12000"/>
            <a:extLst>
              <a:ext uri="{28A0092B-C50C-407E-A947-70E740481C1C}">
                <a14:useLocalDpi xmlns:a14="http://schemas.microsoft.com/office/drawing/2010/main"/>
              </a:ext>
            </a:extLst>
          </a:blip>
          <a:srcRect/>
          <a:stretch>
            <a:fillRect/>
          </a:stretch>
        </p:blipFill>
        <p:spPr bwMode="auto">
          <a:xfrm>
            <a:off x="7524750" y="5846763"/>
            <a:ext cx="143986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ttangolo 5"/>
          <p:cNvSpPr>
            <a:spLocks noChangeArrowheads="1"/>
          </p:cNvSpPr>
          <p:nvPr/>
        </p:nvSpPr>
        <p:spPr bwMode="auto">
          <a:xfrm>
            <a:off x="1331913" y="3933825"/>
            <a:ext cx="6840537"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2000" b="1" dirty="0">
                <a:solidFill>
                  <a:srgbClr val="FFFFFF"/>
                </a:solidFill>
              </a:rPr>
              <a:t>6 décembre 2016</a:t>
            </a:r>
          </a:p>
          <a:p>
            <a:pPr algn="ctr"/>
            <a:endParaRPr lang="fr-FR" sz="2000" b="1" dirty="0">
              <a:solidFill>
                <a:srgbClr val="FFFFFF"/>
              </a:solidFill>
            </a:endParaRPr>
          </a:p>
          <a:p>
            <a:pPr algn="r"/>
            <a:r>
              <a:rPr lang="fr-FR" sz="2000" b="1" dirty="0">
                <a:solidFill>
                  <a:srgbClr val="FFFFFF"/>
                </a:solidFill>
              </a:rPr>
              <a:t>Fabio RICCI</a:t>
            </a:r>
          </a:p>
          <a:p>
            <a:pPr algn="r"/>
            <a:r>
              <a:rPr lang="fr-FR" sz="2000" b="1" dirty="0">
                <a:solidFill>
                  <a:srgbClr val="FFFFFF"/>
                </a:solidFill>
              </a:rPr>
              <a:t>William GUSTAVE</a:t>
            </a:r>
          </a:p>
          <a:p>
            <a:pPr algn="r"/>
            <a:r>
              <a:rPr lang="fr-FR" sz="2000" b="1" dirty="0">
                <a:solidFill>
                  <a:srgbClr val="FFFFFF"/>
                </a:solidFill>
              </a:rPr>
              <a:t>Gary PAUL</a:t>
            </a:r>
            <a:endParaRPr lang="it-IT" sz="2000" dirty="0">
              <a:solidFill>
                <a:srgbClr val="FFFFFF"/>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blinds(horizontal)">
                                      <p:cBhvr>
                                        <p:cTn id="7" dur="1000"/>
                                        <p:tgtEl>
                                          <p:spTgt spid="15362"/>
                                        </p:tgtEl>
                                      </p:cBhvr>
                                    </p:animEffect>
                                  </p:childTnLst>
                                </p:cTn>
                              </p:par>
                            </p:childTnLst>
                          </p:cTn>
                        </p:par>
                        <p:par>
                          <p:cTn id="8" fill="hold">
                            <p:stCondLst>
                              <p:cond delay="1000"/>
                            </p:stCondLst>
                            <p:childTnLst>
                              <p:par>
                                <p:cTn id="9" presetID="6" presetClass="entr" presetSubtype="16" fill="hold" nodeType="afterEffect">
                                  <p:stCondLst>
                                    <p:cond delay="0"/>
                                  </p:stCondLst>
                                  <p:childTnLst>
                                    <p:set>
                                      <p:cBhvr>
                                        <p:cTn id="10" dur="1" fill="hold">
                                          <p:stCondLst>
                                            <p:cond delay="0"/>
                                          </p:stCondLst>
                                        </p:cTn>
                                        <p:tgtEl>
                                          <p:spTgt spid="15363"/>
                                        </p:tgtEl>
                                        <p:attrNameLst>
                                          <p:attrName>style.visibility</p:attrName>
                                        </p:attrNameLst>
                                      </p:cBhvr>
                                      <p:to>
                                        <p:strVal val="visible"/>
                                      </p:to>
                                    </p:set>
                                    <p:animEffect transition="in" filter="circle(in)">
                                      <p:cBhvr>
                                        <p:cTn id="11" dur="1000"/>
                                        <p:tgtEl>
                                          <p:spTgt spid="15363"/>
                                        </p:tgtEl>
                                      </p:cBhvr>
                                    </p:animEffect>
                                  </p:childTnLst>
                                </p:cTn>
                              </p:par>
                            </p:childTnLst>
                          </p:cTn>
                        </p:par>
                        <p:par>
                          <p:cTn id="12" fill="hold">
                            <p:stCondLst>
                              <p:cond delay="2000"/>
                            </p:stCondLst>
                            <p:childTnLst>
                              <p:par>
                                <p:cTn id="13" presetID="6" presetClass="entr" presetSubtype="16" fill="hold" nodeType="afterEffect">
                                  <p:stCondLst>
                                    <p:cond delay="0"/>
                                  </p:stCondLst>
                                  <p:childTnLst>
                                    <p:set>
                                      <p:cBhvr>
                                        <p:cTn id="14" dur="1" fill="hold">
                                          <p:stCondLst>
                                            <p:cond delay="0"/>
                                          </p:stCondLst>
                                        </p:cTn>
                                        <p:tgtEl>
                                          <p:spTgt spid="15364"/>
                                        </p:tgtEl>
                                        <p:attrNameLst>
                                          <p:attrName>style.visibility</p:attrName>
                                        </p:attrNameLst>
                                      </p:cBhvr>
                                      <p:to>
                                        <p:strVal val="visible"/>
                                      </p:to>
                                    </p:set>
                                    <p:animEffect transition="in" filter="circle(in)">
                                      <p:cBhvr>
                                        <p:cTn id="15" dur="1000"/>
                                        <p:tgtEl>
                                          <p:spTgt spid="15364"/>
                                        </p:tgtEl>
                                      </p:cBhvr>
                                    </p:animEffect>
                                  </p:childTnLst>
                                </p:cTn>
                              </p:par>
                            </p:childTnLst>
                          </p:cTn>
                        </p:par>
                        <p:par>
                          <p:cTn id="16" fill="hold">
                            <p:stCondLst>
                              <p:cond delay="3000"/>
                            </p:stCondLst>
                            <p:childTnLst>
                              <p:par>
                                <p:cTn id="17" presetID="12" presetClass="entr" presetSubtype="4" fill="hold" grpId="0" nodeType="afterEffect">
                                  <p:stCondLst>
                                    <p:cond delay="0"/>
                                  </p:stCondLst>
                                  <p:childTnLst>
                                    <p:set>
                                      <p:cBhvr>
                                        <p:cTn id="18" dur="1" fill="hold">
                                          <p:stCondLst>
                                            <p:cond delay="0"/>
                                          </p:stCondLst>
                                        </p:cTn>
                                        <p:tgtEl>
                                          <p:spTgt spid="3074"/>
                                        </p:tgtEl>
                                        <p:attrNameLst>
                                          <p:attrName>style.visibility</p:attrName>
                                        </p:attrNameLst>
                                      </p:cBhvr>
                                      <p:to>
                                        <p:strVal val="visible"/>
                                      </p:to>
                                    </p:set>
                                    <p:anim calcmode="lin" valueType="num">
                                      <p:cBhvr additive="base">
                                        <p:cTn id="19" dur="1000"/>
                                        <p:tgtEl>
                                          <p:spTgt spid="3074"/>
                                        </p:tgtEl>
                                        <p:attrNameLst>
                                          <p:attrName>ppt_y</p:attrName>
                                        </p:attrNameLst>
                                      </p:cBhvr>
                                      <p:tavLst>
                                        <p:tav tm="0">
                                          <p:val>
                                            <p:strVal val="#ppt_y+#ppt_h*1.125000"/>
                                          </p:val>
                                        </p:tav>
                                        <p:tav tm="100000">
                                          <p:val>
                                            <p:strVal val="#ppt_y"/>
                                          </p:val>
                                        </p:tav>
                                      </p:tavLst>
                                    </p:anim>
                                    <p:animEffect transition="in" filter="wipe(up)">
                                      <p:cBhvr>
                                        <p:cTn id="20" dur="1000"/>
                                        <p:tgtEl>
                                          <p:spTgt spid="3074"/>
                                        </p:tgtEl>
                                      </p:cBhvr>
                                    </p:animEffect>
                                  </p:childTnLst>
                                </p:cTn>
                              </p:par>
                            </p:childTnLst>
                          </p:cTn>
                        </p:par>
                        <p:par>
                          <p:cTn id="21" fill="hold">
                            <p:stCondLst>
                              <p:cond delay="4000"/>
                            </p:stCondLst>
                            <p:childTnLst>
                              <p:par>
                                <p:cTn id="22" presetID="2" presetClass="entr" presetSubtype="4" fill="hold" grpId="0" nodeType="afterEffect">
                                  <p:stCondLst>
                                    <p:cond delay="0"/>
                                  </p:stCondLst>
                                  <p:childTnLst>
                                    <p:set>
                                      <p:cBhvr>
                                        <p:cTn id="23" dur="1" fill="hold">
                                          <p:stCondLst>
                                            <p:cond delay="0"/>
                                          </p:stCondLst>
                                        </p:cTn>
                                        <p:tgtEl>
                                          <p:spTgt spid="15365"/>
                                        </p:tgtEl>
                                        <p:attrNameLst>
                                          <p:attrName>style.visibility</p:attrName>
                                        </p:attrNameLst>
                                      </p:cBhvr>
                                      <p:to>
                                        <p:strVal val="visible"/>
                                      </p:to>
                                    </p:set>
                                    <p:anim calcmode="lin" valueType="num">
                                      <p:cBhvr additive="base">
                                        <p:cTn id="24" dur="500" fill="hold"/>
                                        <p:tgtEl>
                                          <p:spTgt spid="15365"/>
                                        </p:tgtEl>
                                        <p:attrNameLst>
                                          <p:attrName>ppt_x</p:attrName>
                                        </p:attrNameLst>
                                      </p:cBhvr>
                                      <p:tavLst>
                                        <p:tav tm="0">
                                          <p:val>
                                            <p:strVal val="#ppt_x"/>
                                          </p:val>
                                        </p:tav>
                                        <p:tav tm="100000">
                                          <p:val>
                                            <p:strVal val="#ppt_x"/>
                                          </p:val>
                                        </p:tav>
                                      </p:tavLst>
                                    </p:anim>
                                    <p:anim calcmode="lin" valueType="num">
                                      <p:cBhvr additive="base">
                                        <p:cTn id="25" dur="500" fill="hold"/>
                                        <p:tgtEl>
                                          <p:spTgt spid="153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15362" grpId="0"/>
      <p:bldP spid="1536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xfrm>
            <a:off x="1943100" y="6524625"/>
            <a:ext cx="4789488" cy="33337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Calibri" charset="0"/>
                <a:ea typeface="ＭＳ Ｐゴシック" charset="0"/>
              </a:defRPr>
            </a:lvl1pPr>
            <a:lvl2pPr>
              <a:defRPr sz="20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defRPr/>
            </a:pPr>
            <a:r>
              <a:rPr lang="fr-FR" sz="1000"/>
              <a:t>Préparation de la mise en œuvre du Programme de Sécurité alimentaire et nutritionnelle du</a:t>
            </a:r>
          </a:p>
          <a:p>
            <a:pPr>
              <a:defRPr/>
            </a:pPr>
            <a:r>
              <a:rPr lang="fr-FR" sz="1000"/>
              <a:t>11ème FED en Haïti (SAN 11ème FED)</a:t>
            </a:r>
            <a:endParaRPr lang="da-DK" sz="1000"/>
          </a:p>
        </p:txBody>
      </p:sp>
      <p:sp>
        <p:nvSpPr>
          <p:cNvPr id="4100" name="Slide Number Placeholder 5"/>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Calibri" charset="0"/>
                <a:ea typeface="ＭＳ Ｐゴシック" charset="0"/>
              </a:defRPr>
            </a:lvl1pPr>
            <a:lvl2pPr>
              <a:defRPr sz="20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defRPr/>
            </a:pPr>
            <a:fld id="{CF836D2F-91D4-BB47-81F1-1745B7A1772B}" type="slidenum">
              <a:rPr lang="da-DK" sz="1000" smtClean="0"/>
              <a:pPr>
                <a:defRPr/>
              </a:pPr>
              <a:t>10</a:t>
            </a:fld>
            <a:endParaRPr lang="da-DK" sz="1000" smtClean="0"/>
          </a:p>
        </p:txBody>
      </p:sp>
      <p:sp>
        <p:nvSpPr>
          <p:cNvPr id="4101" name="Rectangle 2"/>
          <p:cNvSpPr>
            <a:spLocks noGrp="1" noChangeArrowheads="1"/>
          </p:cNvSpPr>
          <p:nvPr>
            <p:ph type="title"/>
          </p:nvPr>
        </p:nvSpPr>
        <p:spPr>
          <a:xfrm>
            <a:off x="1838325" y="574675"/>
            <a:ext cx="6981825" cy="900113"/>
          </a:xfrm>
        </p:spPr>
        <p:txBody>
          <a:bodyPr/>
          <a:lstStyle/>
          <a:p>
            <a:pPr eaLnBrk="1" hangingPunct="1">
              <a:defRPr/>
            </a:pPr>
            <a:r>
              <a:rPr lang="fr-FR" sz="3600" b="1" i="1" dirty="0" smtClean="0">
                <a:cs typeface="+mj-cs"/>
              </a:rPr>
              <a:t>DESCRIPTION DES ACTIVITÉS </a:t>
            </a:r>
            <a:endParaRPr lang="da-DK" sz="2400" b="1" i="1" dirty="0">
              <a:latin typeface="Calibri" charset="0"/>
              <a:cs typeface="+mj-cs"/>
            </a:endParaRPr>
          </a:p>
        </p:txBody>
      </p:sp>
      <p:sp>
        <p:nvSpPr>
          <p:cNvPr id="4102" name="Rectangle 3"/>
          <p:cNvSpPr>
            <a:spLocks noGrp="1" noChangeArrowheads="1"/>
          </p:cNvSpPr>
          <p:nvPr>
            <p:ph type="body" idx="1"/>
          </p:nvPr>
        </p:nvSpPr>
        <p:spPr>
          <a:xfrm>
            <a:off x="684213" y="1773238"/>
            <a:ext cx="8280400" cy="4217987"/>
          </a:xfrm>
        </p:spPr>
        <p:txBody>
          <a:bodyPr/>
          <a:lstStyle/>
          <a:p>
            <a:pPr marL="0" indent="0">
              <a:buFont typeface="Arial" charset="0"/>
              <a:buNone/>
              <a:defRPr/>
            </a:pPr>
            <a:r>
              <a:rPr lang="fr-FR" sz="2400" i="1" u="sng" dirty="0">
                <a:cs typeface="+mn-cs"/>
              </a:rPr>
              <a:t>Phase I - Finalisation de la stratégie d'intervention</a:t>
            </a:r>
            <a:r>
              <a:rPr lang="it-IT" sz="2400" dirty="0" smtClean="0">
                <a:cs typeface="+mn-cs"/>
              </a:rPr>
              <a:t> :</a:t>
            </a:r>
          </a:p>
          <a:p>
            <a:pPr marL="457200" indent="-457200">
              <a:buFont typeface="+mj-lt"/>
              <a:buAutoNum type="alphaLcParenR"/>
              <a:defRPr/>
            </a:pPr>
            <a:r>
              <a:rPr lang="it-IT" sz="2400" i="1" dirty="0" err="1" smtClean="0">
                <a:cs typeface="+mn-cs"/>
              </a:rPr>
              <a:t>Rencontres</a:t>
            </a:r>
            <a:r>
              <a:rPr lang="it-IT" sz="2400" i="1" dirty="0" smtClean="0">
                <a:cs typeface="+mn-cs"/>
              </a:rPr>
              <a:t> </a:t>
            </a:r>
            <a:r>
              <a:rPr lang="it-IT" sz="2400" i="1" dirty="0" err="1" smtClean="0">
                <a:cs typeface="+mn-cs"/>
              </a:rPr>
              <a:t>Préliminaires</a:t>
            </a:r>
            <a:r>
              <a:rPr lang="it-IT" sz="2400" i="1" dirty="0" smtClean="0">
                <a:cs typeface="+mn-cs"/>
              </a:rPr>
              <a:t> et </a:t>
            </a:r>
            <a:r>
              <a:rPr lang="it-IT" sz="2400" i="1" dirty="0" err="1" smtClean="0">
                <a:cs typeface="+mn-cs"/>
              </a:rPr>
              <a:t>indications</a:t>
            </a:r>
            <a:r>
              <a:rPr lang="it-IT" sz="2400" i="1" dirty="0" smtClean="0">
                <a:cs typeface="+mn-cs"/>
              </a:rPr>
              <a:t> </a:t>
            </a:r>
            <a:r>
              <a:rPr lang="it-IT" sz="2400" i="1" dirty="0" err="1" smtClean="0">
                <a:cs typeface="+mn-cs"/>
              </a:rPr>
              <a:t>stratégiques</a:t>
            </a:r>
            <a:r>
              <a:rPr lang="it-IT" sz="2400" i="1" dirty="0" smtClean="0">
                <a:cs typeface="+mn-cs"/>
              </a:rPr>
              <a:t> pour </a:t>
            </a:r>
            <a:r>
              <a:rPr lang="it-IT" sz="2400" i="1" dirty="0" err="1" smtClean="0">
                <a:cs typeface="+mn-cs"/>
              </a:rPr>
              <a:t>l’assistance</a:t>
            </a:r>
            <a:r>
              <a:rPr lang="it-IT" sz="2400" i="1" dirty="0" smtClean="0">
                <a:cs typeface="+mn-cs"/>
              </a:rPr>
              <a:t> </a:t>
            </a:r>
            <a:r>
              <a:rPr lang="it-IT" sz="2400" i="1" dirty="0" err="1" smtClean="0">
                <a:cs typeface="+mn-cs"/>
              </a:rPr>
              <a:t>technique</a:t>
            </a:r>
            <a:r>
              <a:rPr lang="it-IT" sz="2400" i="1" dirty="0" smtClean="0">
                <a:cs typeface="+mn-cs"/>
              </a:rPr>
              <a:t> ;</a:t>
            </a:r>
          </a:p>
          <a:p>
            <a:pPr marL="457200" indent="-457200">
              <a:buFont typeface="+mj-lt"/>
              <a:buAutoNum type="alphaLcParenR"/>
              <a:defRPr/>
            </a:pPr>
            <a:r>
              <a:rPr lang="fr-FR" sz="2400" i="1" dirty="0">
                <a:cs typeface="+mn-cs"/>
              </a:rPr>
              <a:t>Recherche documentaire / Sources </a:t>
            </a:r>
            <a:r>
              <a:rPr lang="fr-FR" sz="2400" i="1" dirty="0" smtClean="0">
                <a:cs typeface="+mn-cs"/>
              </a:rPr>
              <a:t>Secondaires;</a:t>
            </a:r>
          </a:p>
          <a:p>
            <a:pPr marL="457200" indent="-457200">
              <a:buFont typeface="+mj-lt"/>
              <a:buAutoNum type="alphaLcParenR"/>
              <a:defRPr/>
            </a:pPr>
            <a:r>
              <a:rPr lang="fr-FR" sz="2400" i="1" dirty="0" smtClean="0">
                <a:cs typeface="+mn-cs"/>
              </a:rPr>
              <a:t>Consultations avec les principaux acteurs du processus au niveau national ;</a:t>
            </a:r>
          </a:p>
          <a:p>
            <a:pPr marL="457200" indent="-457200">
              <a:buFont typeface="+mj-lt"/>
              <a:buAutoNum type="alphaLcParenR"/>
              <a:defRPr/>
            </a:pPr>
            <a:r>
              <a:rPr lang="fr-FR" sz="2400" i="1" dirty="0">
                <a:cs typeface="+mn-cs"/>
              </a:rPr>
              <a:t>Visites de terrain et ateliers participatifs d’identification des </a:t>
            </a:r>
            <a:r>
              <a:rPr lang="fr-FR" sz="2400" i="1" dirty="0" smtClean="0">
                <a:cs typeface="+mn-cs"/>
              </a:rPr>
              <a:t>priorités;</a:t>
            </a:r>
          </a:p>
          <a:p>
            <a:pPr marL="457200" indent="-457200">
              <a:buFont typeface="+mj-lt"/>
              <a:buAutoNum type="alphaLcParenR"/>
              <a:defRPr/>
            </a:pPr>
            <a:r>
              <a:rPr lang="fr-FR" sz="2400" i="1" dirty="0">
                <a:cs typeface="+mn-cs"/>
              </a:rPr>
              <a:t>Elaboration et finalisation du Plan Départemental SAN/NO et de son Plan d’Action et du Plan Opérationnel Global Programme SAN 11</a:t>
            </a:r>
            <a:r>
              <a:rPr lang="fr-FR" sz="2400" i="1" baseline="30000" dirty="0">
                <a:cs typeface="+mn-cs"/>
              </a:rPr>
              <a:t>ème</a:t>
            </a:r>
            <a:r>
              <a:rPr lang="fr-FR" sz="2400" i="1" dirty="0">
                <a:cs typeface="+mn-cs"/>
              </a:rPr>
              <a:t> FED 2017-2022 </a:t>
            </a:r>
            <a:endParaRPr lang="fr-FR" sz="2400" i="1" dirty="0" smtClean="0">
              <a:cs typeface="+mn-cs"/>
            </a:endParaRPr>
          </a:p>
          <a:p>
            <a:pPr marL="457200" indent="-457200">
              <a:buFont typeface="+mj-lt"/>
              <a:buAutoNum type="alphaLcParenR"/>
              <a:defRPr/>
            </a:pPr>
            <a:endParaRPr lang="fr-FR" sz="2400" i="1" dirty="0">
              <a:cs typeface="+mn-cs"/>
            </a:endParaRPr>
          </a:p>
        </p:txBody>
      </p:sp>
      <p:grpSp>
        <p:nvGrpSpPr>
          <p:cNvPr id="7" name="Gruppo 6"/>
          <p:cNvGrpSpPr/>
          <p:nvPr/>
        </p:nvGrpSpPr>
        <p:grpSpPr>
          <a:xfrm>
            <a:off x="7236296" y="6237312"/>
            <a:ext cx="1411617" cy="507898"/>
            <a:chOff x="7236296" y="6237312"/>
            <a:chExt cx="1411617" cy="507898"/>
          </a:xfrm>
        </p:grpSpPr>
        <p:pic>
          <p:nvPicPr>
            <p:cNvPr id="8" name="Immagine 2" descr="armoiries_haiti.gi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36296" y="6237312"/>
              <a:ext cx="576064" cy="5078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 name="Picture 21" descr="flag_2colors"/>
            <p:cNvPicPr>
              <a:picLocks noChangeAspect="1" noChangeArrowheads="1"/>
            </p:cNvPicPr>
            <p:nvPr/>
          </p:nvPicPr>
          <p:blipFill>
            <a:blip r:embed="rId4" cstate="email">
              <a:lum bright="-12000"/>
              <a:extLst>
                <a:ext uri="{28A0092B-C50C-407E-A947-70E740481C1C}">
                  <a14:useLocalDpi xmlns:a14="http://schemas.microsoft.com/office/drawing/2010/main"/>
                </a:ext>
              </a:extLst>
            </a:blip>
            <a:srcRect/>
            <a:stretch>
              <a:fillRect/>
            </a:stretch>
          </p:blipFill>
          <p:spPr bwMode="auto">
            <a:xfrm>
              <a:off x="8028384" y="6309320"/>
              <a:ext cx="619529" cy="43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Date Placeholder 3"/>
          <p:cNvSpPr>
            <a:spLocks noGrp="1"/>
          </p:cNvSpPr>
          <p:nvPr>
            <p:ph type="dt" sz="quarter" idx="10"/>
          </p:nvPr>
        </p:nvSpPr>
        <p:spPr>
          <a:xfrm>
            <a:off x="179388" y="6602413"/>
            <a:ext cx="1619250" cy="2159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Calibri" charset="0"/>
                <a:ea typeface="ＭＳ Ｐゴシック" charset="0"/>
              </a:defRPr>
            </a:lvl1pPr>
            <a:lvl2pPr>
              <a:defRPr sz="20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defRPr/>
            </a:pPr>
            <a:r>
              <a:rPr lang="da-DK" sz="1000" dirty="0" smtClean="0"/>
              <a:t>06</a:t>
            </a:r>
            <a:r>
              <a:rPr lang="da-DK" sz="1000" dirty="0" smtClean="0"/>
              <a:t>/12/2016</a:t>
            </a:r>
            <a:endParaRPr lang="da-DK" sz="1000" dirty="0" smtClean="0"/>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101"/>
                                        </p:tgtEl>
                                        <p:attrNameLst>
                                          <p:attrName>style.visibility</p:attrName>
                                        </p:attrNameLst>
                                      </p:cBhvr>
                                      <p:to>
                                        <p:strVal val="visible"/>
                                      </p:to>
                                    </p:set>
                                    <p:anim calcmode="lin" valueType="num">
                                      <p:cBhvr additive="base">
                                        <p:cTn id="7" dur="500"/>
                                        <p:tgtEl>
                                          <p:spTgt spid="4101"/>
                                        </p:tgtEl>
                                        <p:attrNameLst>
                                          <p:attrName>ppt_y</p:attrName>
                                        </p:attrNameLst>
                                      </p:cBhvr>
                                      <p:tavLst>
                                        <p:tav tm="0">
                                          <p:val>
                                            <p:strVal val="#ppt_y+#ppt_h*1.125000"/>
                                          </p:val>
                                        </p:tav>
                                        <p:tav tm="100000">
                                          <p:val>
                                            <p:strVal val="#ppt_y"/>
                                          </p:val>
                                        </p:tav>
                                      </p:tavLst>
                                    </p:anim>
                                    <p:animEffect transition="in" filter="wipe(up)">
                                      <p:cBhvr>
                                        <p:cTn id="8" dur="500"/>
                                        <p:tgtEl>
                                          <p:spTgt spid="4101"/>
                                        </p:tgtEl>
                                      </p:cBhvr>
                                    </p:animEffect>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4102">
                                            <p:txEl>
                                              <p:pRg st="0" end="0"/>
                                            </p:txEl>
                                          </p:spTgt>
                                        </p:tgtEl>
                                        <p:attrNameLst>
                                          <p:attrName>style.visibility</p:attrName>
                                        </p:attrNameLst>
                                      </p:cBhvr>
                                      <p:to>
                                        <p:strVal val="visible"/>
                                      </p:to>
                                    </p:set>
                                    <p:animEffect transition="in" filter="randombar(horizontal)">
                                      <p:cBhvr>
                                        <p:cTn id="12" dur="500"/>
                                        <p:tgtEl>
                                          <p:spTgt spid="4102">
                                            <p:txEl>
                                              <p:pRg st="0" end="0"/>
                                            </p:txEl>
                                          </p:spTgt>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102">
                                            <p:txEl>
                                              <p:pRg st="1" end="1"/>
                                            </p:txEl>
                                          </p:spTgt>
                                        </p:tgtEl>
                                        <p:attrNameLst>
                                          <p:attrName>style.visibility</p:attrName>
                                        </p:attrNameLst>
                                      </p:cBhvr>
                                      <p:to>
                                        <p:strVal val="visible"/>
                                      </p:to>
                                    </p:set>
                                    <p:animEffect transition="in" filter="randombar(horizontal)">
                                      <p:cBhvr>
                                        <p:cTn id="16" dur="500"/>
                                        <p:tgtEl>
                                          <p:spTgt spid="4102">
                                            <p:txEl>
                                              <p:pRg st="1" end="1"/>
                                            </p:txEl>
                                          </p:spTgt>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4102">
                                            <p:txEl>
                                              <p:pRg st="2" end="2"/>
                                            </p:txEl>
                                          </p:spTgt>
                                        </p:tgtEl>
                                        <p:attrNameLst>
                                          <p:attrName>style.visibility</p:attrName>
                                        </p:attrNameLst>
                                      </p:cBhvr>
                                      <p:to>
                                        <p:strVal val="visible"/>
                                      </p:to>
                                    </p:set>
                                    <p:animEffect transition="in" filter="randombar(horizontal)">
                                      <p:cBhvr>
                                        <p:cTn id="20" dur="500"/>
                                        <p:tgtEl>
                                          <p:spTgt spid="4102">
                                            <p:txEl>
                                              <p:pRg st="2" end="2"/>
                                            </p:txEl>
                                          </p:spTgt>
                                        </p:tgtEl>
                                      </p:cBhvr>
                                    </p:animEffect>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4102">
                                            <p:txEl>
                                              <p:pRg st="3" end="3"/>
                                            </p:txEl>
                                          </p:spTgt>
                                        </p:tgtEl>
                                        <p:attrNameLst>
                                          <p:attrName>style.visibility</p:attrName>
                                        </p:attrNameLst>
                                      </p:cBhvr>
                                      <p:to>
                                        <p:strVal val="visible"/>
                                      </p:to>
                                    </p:set>
                                    <p:animEffect transition="in" filter="randombar(horizontal)">
                                      <p:cBhvr>
                                        <p:cTn id="24" dur="500"/>
                                        <p:tgtEl>
                                          <p:spTgt spid="4102">
                                            <p:txEl>
                                              <p:pRg st="3" end="3"/>
                                            </p:txEl>
                                          </p:spTgt>
                                        </p:tgtEl>
                                      </p:cBhvr>
                                    </p:animEffect>
                                  </p:childTnLst>
                                </p:cTn>
                              </p:par>
                            </p:childTnLst>
                          </p:cTn>
                        </p:par>
                        <p:par>
                          <p:cTn id="25" fill="hold">
                            <p:stCondLst>
                              <p:cond delay="2500"/>
                            </p:stCondLst>
                            <p:childTnLst>
                              <p:par>
                                <p:cTn id="26" presetID="14" presetClass="entr" presetSubtype="10" fill="hold" grpId="0" nodeType="afterEffect">
                                  <p:stCondLst>
                                    <p:cond delay="0"/>
                                  </p:stCondLst>
                                  <p:childTnLst>
                                    <p:set>
                                      <p:cBhvr>
                                        <p:cTn id="27" dur="1" fill="hold">
                                          <p:stCondLst>
                                            <p:cond delay="0"/>
                                          </p:stCondLst>
                                        </p:cTn>
                                        <p:tgtEl>
                                          <p:spTgt spid="4102">
                                            <p:txEl>
                                              <p:pRg st="4" end="4"/>
                                            </p:txEl>
                                          </p:spTgt>
                                        </p:tgtEl>
                                        <p:attrNameLst>
                                          <p:attrName>style.visibility</p:attrName>
                                        </p:attrNameLst>
                                      </p:cBhvr>
                                      <p:to>
                                        <p:strVal val="visible"/>
                                      </p:to>
                                    </p:set>
                                    <p:animEffect transition="in" filter="randombar(horizontal)">
                                      <p:cBhvr>
                                        <p:cTn id="28" dur="500"/>
                                        <p:tgtEl>
                                          <p:spTgt spid="4102">
                                            <p:txEl>
                                              <p:pRg st="4" end="4"/>
                                            </p:txEl>
                                          </p:spTgt>
                                        </p:tgtEl>
                                      </p:cBhvr>
                                    </p:animEffect>
                                  </p:childTnLst>
                                </p:cTn>
                              </p:par>
                            </p:childTnLst>
                          </p:cTn>
                        </p:par>
                        <p:par>
                          <p:cTn id="29" fill="hold">
                            <p:stCondLst>
                              <p:cond delay="3000"/>
                            </p:stCondLst>
                            <p:childTnLst>
                              <p:par>
                                <p:cTn id="30" presetID="14" presetClass="entr" presetSubtype="10" fill="hold" grpId="0" nodeType="afterEffect">
                                  <p:stCondLst>
                                    <p:cond delay="0"/>
                                  </p:stCondLst>
                                  <p:childTnLst>
                                    <p:set>
                                      <p:cBhvr>
                                        <p:cTn id="31" dur="1" fill="hold">
                                          <p:stCondLst>
                                            <p:cond delay="0"/>
                                          </p:stCondLst>
                                        </p:cTn>
                                        <p:tgtEl>
                                          <p:spTgt spid="4102">
                                            <p:txEl>
                                              <p:pRg st="5" end="5"/>
                                            </p:txEl>
                                          </p:spTgt>
                                        </p:tgtEl>
                                        <p:attrNameLst>
                                          <p:attrName>style.visibility</p:attrName>
                                        </p:attrNameLst>
                                      </p:cBhvr>
                                      <p:to>
                                        <p:strVal val="visible"/>
                                      </p:to>
                                    </p:set>
                                    <p:animEffect transition="in" filter="randombar(horizontal)">
                                      <p:cBhvr>
                                        <p:cTn id="32" dur="500"/>
                                        <p:tgtEl>
                                          <p:spTgt spid="410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P spid="410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xfrm>
            <a:off x="1943100" y="6524625"/>
            <a:ext cx="4789488" cy="33337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Calibri" charset="0"/>
                <a:ea typeface="ＭＳ Ｐゴシック" charset="0"/>
              </a:defRPr>
            </a:lvl1pPr>
            <a:lvl2pPr>
              <a:defRPr sz="20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defRPr/>
            </a:pPr>
            <a:r>
              <a:rPr lang="fr-FR" sz="1000"/>
              <a:t>Préparation de la mise en œuvre du Programme de Sécurité alimentaire et nutritionnelle du</a:t>
            </a:r>
          </a:p>
          <a:p>
            <a:pPr>
              <a:defRPr/>
            </a:pPr>
            <a:r>
              <a:rPr lang="fr-FR" sz="1000"/>
              <a:t>11ème FED en Haïti (SAN 11ème FED)</a:t>
            </a:r>
            <a:endParaRPr lang="da-DK" sz="1000"/>
          </a:p>
        </p:txBody>
      </p:sp>
      <p:sp>
        <p:nvSpPr>
          <p:cNvPr id="4100" name="Slide Number Placeholder 5"/>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Calibri" charset="0"/>
                <a:ea typeface="ＭＳ Ｐゴシック" charset="0"/>
              </a:defRPr>
            </a:lvl1pPr>
            <a:lvl2pPr>
              <a:defRPr sz="20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defRPr/>
            </a:pPr>
            <a:fld id="{E383A0EA-CBC3-494C-85D1-CA6C914F57DD}" type="slidenum">
              <a:rPr lang="da-DK" sz="1000" smtClean="0"/>
              <a:pPr>
                <a:defRPr/>
              </a:pPr>
              <a:t>11</a:t>
            </a:fld>
            <a:endParaRPr lang="da-DK" sz="1000" smtClean="0"/>
          </a:p>
        </p:txBody>
      </p:sp>
      <p:sp>
        <p:nvSpPr>
          <p:cNvPr id="4101" name="Rectangle 2"/>
          <p:cNvSpPr>
            <a:spLocks noGrp="1" noChangeArrowheads="1"/>
          </p:cNvSpPr>
          <p:nvPr>
            <p:ph type="title"/>
          </p:nvPr>
        </p:nvSpPr>
        <p:spPr>
          <a:xfrm>
            <a:off x="1838325" y="574675"/>
            <a:ext cx="6981825" cy="900113"/>
          </a:xfrm>
        </p:spPr>
        <p:txBody>
          <a:bodyPr/>
          <a:lstStyle/>
          <a:p>
            <a:pPr eaLnBrk="1" hangingPunct="1">
              <a:defRPr/>
            </a:pPr>
            <a:r>
              <a:rPr lang="fr-FR" sz="3600" b="1" i="1" dirty="0" smtClean="0">
                <a:cs typeface="+mj-cs"/>
              </a:rPr>
              <a:t>DESCRIPTION DES ACTIVITÉS </a:t>
            </a:r>
            <a:endParaRPr lang="da-DK" sz="2400" b="1" i="1" dirty="0">
              <a:latin typeface="Calibri" charset="0"/>
              <a:cs typeface="+mj-cs"/>
            </a:endParaRPr>
          </a:p>
        </p:txBody>
      </p:sp>
      <p:sp>
        <p:nvSpPr>
          <p:cNvPr id="4102" name="Rectangle 3"/>
          <p:cNvSpPr>
            <a:spLocks noGrp="1" noChangeArrowheads="1"/>
          </p:cNvSpPr>
          <p:nvPr>
            <p:ph type="body" idx="1"/>
          </p:nvPr>
        </p:nvSpPr>
        <p:spPr>
          <a:xfrm>
            <a:off x="1331640" y="1124744"/>
            <a:ext cx="8280400" cy="647650"/>
          </a:xfrm>
        </p:spPr>
        <p:txBody>
          <a:bodyPr/>
          <a:lstStyle/>
          <a:p>
            <a:pPr marL="0" indent="0">
              <a:buFont typeface="Arial" charset="0"/>
              <a:buNone/>
              <a:defRPr/>
            </a:pPr>
            <a:r>
              <a:rPr lang="fr-FR" sz="2400" i="1" u="sng" dirty="0" smtClean="0">
                <a:cs typeface="+mn-cs"/>
              </a:rPr>
              <a:t>Les ateliers </a:t>
            </a:r>
            <a:r>
              <a:rPr lang="fr-FR" sz="2400" i="1" u="sng" dirty="0">
                <a:cs typeface="+mn-cs"/>
              </a:rPr>
              <a:t>participatifs d’identification des priorités </a:t>
            </a:r>
            <a:endParaRPr lang="it-IT" sz="2400" i="1" u="sng" dirty="0" smtClean="0">
              <a:cs typeface="+mn-cs"/>
            </a:endParaRPr>
          </a:p>
        </p:txBody>
      </p:sp>
      <p:grpSp>
        <p:nvGrpSpPr>
          <p:cNvPr id="7" name="Gruppo 6"/>
          <p:cNvGrpSpPr/>
          <p:nvPr/>
        </p:nvGrpSpPr>
        <p:grpSpPr>
          <a:xfrm>
            <a:off x="7236296" y="6237312"/>
            <a:ext cx="1411617" cy="507898"/>
            <a:chOff x="7236296" y="6237312"/>
            <a:chExt cx="1411617" cy="507898"/>
          </a:xfrm>
        </p:grpSpPr>
        <p:pic>
          <p:nvPicPr>
            <p:cNvPr id="8" name="Immagine 2" descr="armoiries_haiti.gi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36296" y="6237312"/>
              <a:ext cx="576064" cy="5078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 name="Picture 21" descr="flag_2colors"/>
            <p:cNvPicPr>
              <a:picLocks noChangeAspect="1" noChangeArrowheads="1"/>
            </p:cNvPicPr>
            <p:nvPr/>
          </p:nvPicPr>
          <p:blipFill>
            <a:blip r:embed="rId4" cstate="email">
              <a:lum bright="-12000"/>
              <a:extLst>
                <a:ext uri="{28A0092B-C50C-407E-A947-70E740481C1C}">
                  <a14:useLocalDpi xmlns:a14="http://schemas.microsoft.com/office/drawing/2010/main"/>
                </a:ext>
              </a:extLst>
            </a:blip>
            <a:srcRect/>
            <a:stretch>
              <a:fillRect/>
            </a:stretch>
          </p:blipFill>
          <p:spPr bwMode="auto">
            <a:xfrm>
              <a:off x="8028384" y="6309320"/>
              <a:ext cx="619529" cy="43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10" name="Tableau 2"/>
          <p:cNvGraphicFramePr>
            <a:graphicFrameLocks noGrp="1"/>
          </p:cNvGraphicFramePr>
          <p:nvPr>
            <p:extLst>
              <p:ext uri="{D42A27DB-BD31-4B8C-83A1-F6EECF244321}">
                <p14:modId xmlns:p14="http://schemas.microsoft.com/office/powerpoint/2010/main" val="1572948434"/>
              </p:ext>
            </p:extLst>
          </p:nvPr>
        </p:nvGraphicFramePr>
        <p:xfrm>
          <a:off x="323527" y="1916832"/>
          <a:ext cx="8568952" cy="4161629"/>
        </p:xfrm>
        <a:graphic>
          <a:graphicData uri="http://schemas.openxmlformats.org/drawingml/2006/table">
            <a:tbl>
              <a:tblPr firstRow="1" firstCol="1" bandRow="1"/>
              <a:tblGrid>
                <a:gridCol w="1064264">
                  <a:extLst>
                    <a:ext uri="{9D8B030D-6E8A-4147-A177-3AD203B41FA5}">
                      <a16:colId xmlns:a16="http://schemas.microsoft.com/office/drawing/2014/main" xmlns="" val="4205955802"/>
                    </a:ext>
                  </a:extLst>
                </a:gridCol>
                <a:gridCol w="1064264">
                  <a:extLst>
                    <a:ext uri="{9D8B030D-6E8A-4147-A177-3AD203B41FA5}">
                      <a16:colId xmlns:a16="http://schemas.microsoft.com/office/drawing/2014/main" xmlns="" val="3509313815"/>
                    </a:ext>
                  </a:extLst>
                </a:gridCol>
                <a:gridCol w="1285343">
                  <a:extLst>
                    <a:ext uri="{9D8B030D-6E8A-4147-A177-3AD203B41FA5}">
                      <a16:colId xmlns:a16="http://schemas.microsoft.com/office/drawing/2014/main" xmlns="" val="217379391"/>
                    </a:ext>
                  </a:extLst>
                </a:gridCol>
                <a:gridCol w="1031702">
                  <a:extLst>
                    <a:ext uri="{9D8B030D-6E8A-4147-A177-3AD203B41FA5}">
                      <a16:colId xmlns:a16="http://schemas.microsoft.com/office/drawing/2014/main" xmlns="" val="3750043975"/>
                    </a:ext>
                  </a:extLst>
                </a:gridCol>
                <a:gridCol w="1352180">
                  <a:extLst>
                    <a:ext uri="{9D8B030D-6E8A-4147-A177-3AD203B41FA5}">
                      <a16:colId xmlns:a16="http://schemas.microsoft.com/office/drawing/2014/main" xmlns="" val="1789668028"/>
                    </a:ext>
                  </a:extLst>
                </a:gridCol>
                <a:gridCol w="1288770">
                  <a:extLst>
                    <a:ext uri="{9D8B030D-6E8A-4147-A177-3AD203B41FA5}">
                      <a16:colId xmlns:a16="http://schemas.microsoft.com/office/drawing/2014/main" xmlns="" val="419418703"/>
                    </a:ext>
                  </a:extLst>
                </a:gridCol>
                <a:gridCol w="1482429">
                  <a:extLst>
                    <a:ext uri="{9D8B030D-6E8A-4147-A177-3AD203B41FA5}">
                      <a16:colId xmlns:a16="http://schemas.microsoft.com/office/drawing/2014/main" xmlns="" val="1063746456"/>
                    </a:ext>
                  </a:extLst>
                </a:gridCol>
              </a:tblGrid>
              <a:tr h="310163">
                <a:tc>
                  <a:txBody>
                    <a:bodyPr/>
                    <a:lstStyle/>
                    <a:p>
                      <a:pPr marL="0" marR="0">
                        <a:lnSpc>
                          <a:spcPct val="107000"/>
                        </a:lnSpc>
                        <a:spcBef>
                          <a:spcPts val="0"/>
                        </a:spcBef>
                        <a:spcAft>
                          <a:spcPts val="300"/>
                        </a:spcAft>
                      </a:pPr>
                      <a:r>
                        <a:rPr lang="fr-FR" sz="1300" cap="all" spc="100" dirty="0">
                          <a:solidFill>
                            <a:srgbClr val="C5882B"/>
                          </a:solidFill>
                          <a:effectLst/>
                          <a:latin typeface="Arial" panose="020B0604020202020204" pitchFamily="34" charset="0"/>
                          <a:ea typeface="Times New Roman" panose="02020603050405020304" pitchFamily="18" charset="0"/>
                          <a:cs typeface="Arial" panose="020B0604020202020204" pitchFamily="34" charset="0"/>
                        </a:rPr>
                        <a:t>Lun</a:t>
                      </a:r>
                      <a:endParaRPr lang="en-US" sz="1200" cap="all" spc="100" dirty="0">
                        <a:solidFill>
                          <a:srgbClr val="C5882B"/>
                        </a:solidFill>
                        <a:effectLst/>
                        <a:latin typeface="Arial" panose="020B0604020202020204" pitchFamily="34" charset="0"/>
                        <a:ea typeface="Times New Roman" panose="02020603050405020304" pitchFamily="18" charset="0"/>
                        <a:cs typeface="Arial" panose="020B0604020202020204" pitchFamily="34" charset="0"/>
                      </a:endParaRPr>
                    </a:p>
                  </a:txBody>
                  <a:tcPr marL="0" marR="108111" marT="0" marB="1081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300"/>
                        </a:spcAft>
                      </a:pPr>
                      <a:r>
                        <a:rPr lang="fr-FR" sz="1300" cap="all" spc="100">
                          <a:solidFill>
                            <a:srgbClr val="C5882B"/>
                          </a:solidFill>
                          <a:effectLst/>
                          <a:latin typeface="Arial" panose="020B0604020202020204" pitchFamily="34" charset="0"/>
                          <a:ea typeface="Times New Roman" panose="02020603050405020304" pitchFamily="18" charset="0"/>
                          <a:cs typeface="Arial" panose="020B0604020202020204" pitchFamily="34" charset="0"/>
                        </a:rPr>
                        <a:t>Mar</a:t>
                      </a:r>
                      <a:endParaRPr lang="en-US" sz="1200" cap="all" spc="100">
                        <a:solidFill>
                          <a:srgbClr val="C5882B"/>
                        </a:solidFill>
                        <a:effectLst/>
                        <a:latin typeface="Arial" panose="020B0604020202020204" pitchFamily="34" charset="0"/>
                        <a:ea typeface="Times New Roman" panose="02020603050405020304" pitchFamily="18" charset="0"/>
                        <a:cs typeface="Arial" panose="020B0604020202020204" pitchFamily="34" charset="0"/>
                      </a:endParaRPr>
                    </a:p>
                  </a:txBody>
                  <a:tcPr marL="0" marR="108111" marT="0" marB="1081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300"/>
                        </a:spcAft>
                      </a:pPr>
                      <a:r>
                        <a:rPr lang="fr-FR" sz="1300" cap="all" spc="100">
                          <a:solidFill>
                            <a:srgbClr val="C5882B"/>
                          </a:solidFill>
                          <a:effectLst/>
                          <a:latin typeface="Arial" panose="020B0604020202020204" pitchFamily="34" charset="0"/>
                          <a:ea typeface="Times New Roman" panose="02020603050405020304" pitchFamily="18" charset="0"/>
                          <a:cs typeface="Arial" panose="020B0604020202020204" pitchFamily="34" charset="0"/>
                        </a:rPr>
                        <a:t>Mer</a:t>
                      </a:r>
                      <a:endParaRPr lang="en-US" sz="1200" cap="all" spc="100">
                        <a:solidFill>
                          <a:srgbClr val="C5882B"/>
                        </a:solidFill>
                        <a:effectLst/>
                        <a:latin typeface="Arial" panose="020B0604020202020204" pitchFamily="34" charset="0"/>
                        <a:ea typeface="Times New Roman" panose="02020603050405020304" pitchFamily="18" charset="0"/>
                        <a:cs typeface="Arial" panose="020B0604020202020204" pitchFamily="34" charset="0"/>
                      </a:endParaRPr>
                    </a:p>
                  </a:txBody>
                  <a:tcPr marL="0" marR="108111" marT="0" marB="1081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300"/>
                        </a:spcAft>
                      </a:pPr>
                      <a:r>
                        <a:rPr lang="fr-FR" sz="1300" cap="all" spc="100">
                          <a:solidFill>
                            <a:srgbClr val="C5882B"/>
                          </a:solidFill>
                          <a:effectLst/>
                          <a:latin typeface="Arial" panose="020B0604020202020204" pitchFamily="34" charset="0"/>
                          <a:ea typeface="Times New Roman" panose="02020603050405020304" pitchFamily="18" charset="0"/>
                          <a:cs typeface="Arial" panose="020B0604020202020204" pitchFamily="34" charset="0"/>
                        </a:rPr>
                        <a:t>Jeu</a:t>
                      </a:r>
                      <a:endParaRPr lang="en-US" sz="1200" cap="all" spc="100">
                        <a:solidFill>
                          <a:srgbClr val="C5882B"/>
                        </a:solidFill>
                        <a:effectLst/>
                        <a:latin typeface="Arial" panose="020B0604020202020204" pitchFamily="34" charset="0"/>
                        <a:ea typeface="Times New Roman" panose="02020603050405020304" pitchFamily="18" charset="0"/>
                        <a:cs typeface="Arial" panose="020B0604020202020204" pitchFamily="34" charset="0"/>
                      </a:endParaRPr>
                    </a:p>
                  </a:txBody>
                  <a:tcPr marL="0" marR="108111" marT="0" marB="1081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300"/>
                        </a:spcAft>
                      </a:pPr>
                      <a:r>
                        <a:rPr lang="fr-FR" sz="1300" cap="all" spc="100" dirty="0" err="1">
                          <a:solidFill>
                            <a:srgbClr val="C5882B"/>
                          </a:solidFill>
                          <a:effectLst/>
                          <a:latin typeface="Arial" panose="020B0604020202020204" pitchFamily="34" charset="0"/>
                          <a:ea typeface="Times New Roman" panose="02020603050405020304" pitchFamily="18" charset="0"/>
                          <a:cs typeface="Arial" panose="020B0604020202020204" pitchFamily="34" charset="0"/>
                        </a:rPr>
                        <a:t>Ven</a:t>
                      </a:r>
                      <a:endParaRPr lang="en-US" sz="1200" cap="all" spc="100" dirty="0">
                        <a:solidFill>
                          <a:srgbClr val="C5882B"/>
                        </a:solidFill>
                        <a:effectLst/>
                        <a:latin typeface="Arial" panose="020B0604020202020204" pitchFamily="34" charset="0"/>
                        <a:ea typeface="Times New Roman" panose="02020603050405020304" pitchFamily="18" charset="0"/>
                        <a:cs typeface="Arial" panose="020B0604020202020204" pitchFamily="34" charset="0"/>
                      </a:endParaRPr>
                    </a:p>
                  </a:txBody>
                  <a:tcPr marL="0" marR="108111" marT="0" marB="1081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300"/>
                        </a:spcAft>
                      </a:pPr>
                      <a:r>
                        <a:rPr lang="fr-FR" sz="1300" cap="all" spc="100">
                          <a:solidFill>
                            <a:srgbClr val="C5882B"/>
                          </a:solidFill>
                          <a:effectLst/>
                          <a:latin typeface="Arial" panose="020B0604020202020204" pitchFamily="34" charset="0"/>
                          <a:ea typeface="Times New Roman" panose="02020603050405020304" pitchFamily="18" charset="0"/>
                          <a:cs typeface="Arial" panose="020B0604020202020204" pitchFamily="34" charset="0"/>
                        </a:rPr>
                        <a:t>Sam</a:t>
                      </a:r>
                      <a:endParaRPr lang="en-US" sz="1200" cap="all" spc="100">
                        <a:solidFill>
                          <a:srgbClr val="C5882B"/>
                        </a:solidFill>
                        <a:effectLst/>
                        <a:latin typeface="Arial" panose="020B0604020202020204" pitchFamily="34" charset="0"/>
                        <a:ea typeface="Times New Roman" panose="02020603050405020304" pitchFamily="18" charset="0"/>
                        <a:cs typeface="Arial" panose="020B0604020202020204" pitchFamily="34" charset="0"/>
                      </a:endParaRPr>
                    </a:p>
                  </a:txBody>
                  <a:tcPr marL="0" marR="108111" marT="0" marB="1081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300"/>
                        </a:spcAft>
                      </a:pPr>
                      <a:r>
                        <a:rPr lang="fr-FR" sz="1300" cap="all" spc="100">
                          <a:solidFill>
                            <a:srgbClr val="C5882B"/>
                          </a:solidFill>
                          <a:effectLst/>
                          <a:latin typeface="Arial" panose="020B0604020202020204" pitchFamily="34" charset="0"/>
                          <a:ea typeface="Times New Roman" panose="02020603050405020304" pitchFamily="18" charset="0"/>
                          <a:cs typeface="Arial" panose="020B0604020202020204" pitchFamily="34" charset="0"/>
                        </a:rPr>
                        <a:t>Dim</a:t>
                      </a:r>
                      <a:endParaRPr lang="en-US" sz="1200" cap="all" spc="100">
                        <a:solidFill>
                          <a:srgbClr val="C5882B"/>
                        </a:solidFill>
                        <a:effectLst/>
                        <a:latin typeface="Arial" panose="020B0604020202020204" pitchFamily="34" charset="0"/>
                        <a:ea typeface="Times New Roman" panose="02020603050405020304" pitchFamily="18" charset="0"/>
                        <a:cs typeface="Arial" panose="020B0604020202020204" pitchFamily="34" charset="0"/>
                      </a:endParaRPr>
                    </a:p>
                  </a:txBody>
                  <a:tcPr marL="0" marR="108111" marT="0" marB="1081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13024211"/>
                  </a:ext>
                </a:extLst>
              </a:tr>
              <a:tr h="269830">
                <a:tc>
                  <a:txBody>
                    <a:bodyPr/>
                    <a:lstStyle/>
                    <a:p>
                      <a:pPr marL="0" marR="0" algn="r">
                        <a:lnSpc>
                          <a:spcPct val="107000"/>
                        </a:lnSpc>
                        <a:spcBef>
                          <a:spcPts val="0"/>
                        </a:spcBef>
                        <a:spcAft>
                          <a:spcPts val="0"/>
                        </a:spcAft>
                      </a:pPr>
                      <a:r>
                        <a:rPr lang="fr-FR" sz="1300" b="1">
                          <a:solidFill>
                            <a:srgbClr val="232F34"/>
                          </a:solidFill>
                          <a:effectLst/>
                          <a:latin typeface="Arial" panose="020B0604020202020204" pitchFamily="34" charset="0"/>
                          <a:ea typeface="Arial" panose="020B0604020202020204" pitchFamily="34" charset="0"/>
                          <a:cs typeface="Arial" panose="020B0604020202020204" pitchFamily="34" charset="0"/>
                        </a:rPr>
                        <a:t>5 </a:t>
                      </a:r>
                      <a:endParaRPr lang="en-US" sz="1600" b="1" dirty="0">
                        <a:solidFill>
                          <a:srgbClr val="232F34"/>
                        </a:solidFill>
                        <a:effectLst/>
                        <a:latin typeface="Arial" panose="020B0604020202020204" pitchFamily="34" charset="0"/>
                        <a:ea typeface="Arial" panose="020B0604020202020204" pitchFamily="34" charset="0"/>
                        <a:cs typeface="Arial" panose="020B0604020202020204" pitchFamily="34" charset="0"/>
                      </a:endParaRPr>
                    </a:p>
                  </a:txBody>
                  <a:tcPr marL="0" marR="108111" marT="24860" marB="41626"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fr-FR" sz="1300" b="1">
                          <a:solidFill>
                            <a:srgbClr val="232F34"/>
                          </a:solidFill>
                          <a:effectLst/>
                          <a:latin typeface="Arial" panose="020B0604020202020204" pitchFamily="34" charset="0"/>
                          <a:ea typeface="Arial" panose="020B0604020202020204" pitchFamily="34" charset="0"/>
                          <a:cs typeface="Arial" panose="020B0604020202020204" pitchFamily="34" charset="0"/>
                        </a:rPr>
                        <a:t>6</a:t>
                      </a:r>
                      <a:endParaRPr lang="en-US" sz="1600" b="1">
                        <a:solidFill>
                          <a:srgbClr val="232F34"/>
                        </a:solidFill>
                        <a:effectLst/>
                        <a:latin typeface="Arial" panose="020B0604020202020204" pitchFamily="34" charset="0"/>
                        <a:ea typeface="Arial" panose="020B0604020202020204" pitchFamily="34" charset="0"/>
                        <a:cs typeface="Arial" panose="020B0604020202020204" pitchFamily="34" charset="0"/>
                      </a:endParaRPr>
                    </a:p>
                  </a:txBody>
                  <a:tcPr marL="0" marR="108111" marT="24860" marB="41626"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fr-FR" sz="1300" b="1">
                          <a:solidFill>
                            <a:srgbClr val="232F34"/>
                          </a:solidFill>
                          <a:effectLst/>
                          <a:latin typeface="Arial" panose="020B0604020202020204" pitchFamily="34" charset="0"/>
                          <a:ea typeface="Arial" panose="020B0604020202020204" pitchFamily="34" charset="0"/>
                          <a:cs typeface="Arial" panose="020B0604020202020204" pitchFamily="34" charset="0"/>
                        </a:rPr>
                        <a:t>7</a:t>
                      </a:r>
                      <a:endParaRPr lang="en-US" sz="1600" b="1">
                        <a:solidFill>
                          <a:srgbClr val="232F34"/>
                        </a:solidFill>
                        <a:effectLst/>
                        <a:latin typeface="Arial" panose="020B0604020202020204" pitchFamily="34" charset="0"/>
                        <a:ea typeface="Arial" panose="020B0604020202020204" pitchFamily="34" charset="0"/>
                        <a:cs typeface="Arial" panose="020B0604020202020204" pitchFamily="34" charset="0"/>
                      </a:endParaRPr>
                    </a:p>
                  </a:txBody>
                  <a:tcPr marL="0" marR="108111" marT="24860" marB="41626"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fr-FR" sz="1300" b="1">
                          <a:solidFill>
                            <a:srgbClr val="232F34"/>
                          </a:solidFill>
                          <a:effectLst/>
                          <a:latin typeface="Arial" panose="020B0604020202020204" pitchFamily="34" charset="0"/>
                          <a:ea typeface="Arial" panose="020B0604020202020204" pitchFamily="34" charset="0"/>
                          <a:cs typeface="Arial" panose="020B0604020202020204" pitchFamily="34" charset="0"/>
                        </a:rPr>
                        <a:t>8</a:t>
                      </a:r>
                      <a:endParaRPr lang="en-US" sz="1600" b="1">
                        <a:solidFill>
                          <a:srgbClr val="232F34"/>
                        </a:solidFill>
                        <a:effectLst/>
                        <a:latin typeface="Arial" panose="020B0604020202020204" pitchFamily="34" charset="0"/>
                        <a:ea typeface="Arial" panose="020B0604020202020204" pitchFamily="34" charset="0"/>
                        <a:cs typeface="Arial" panose="020B0604020202020204" pitchFamily="34" charset="0"/>
                      </a:endParaRPr>
                    </a:p>
                  </a:txBody>
                  <a:tcPr marL="0" marR="108111" marT="24860" marB="41626"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fr-FR" sz="1300" b="1">
                          <a:solidFill>
                            <a:srgbClr val="232F34"/>
                          </a:solidFill>
                          <a:effectLst/>
                          <a:latin typeface="Arial" panose="020B0604020202020204" pitchFamily="34" charset="0"/>
                          <a:ea typeface="Arial" panose="020B0604020202020204" pitchFamily="34" charset="0"/>
                          <a:cs typeface="Arial" panose="020B0604020202020204" pitchFamily="34" charset="0"/>
                        </a:rPr>
                        <a:t>9</a:t>
                      </a:r>
                      <a:endParaRPr lang="en-US" sz="1600" b="1">
                        <a:solidFill>
                          <a:srgbClr val="232F34"/>
                        </a:solidFill>
                        <a:effectLst/>
                        <a:latin typeface="Arial" panose="020B0604020202020204" pitchFamily="34" charset="0"/>
                        <a:ea typeface="Arial" panose="020B0604020202020204" pitchFamily="34" charset="0"/>
                        <a:cs typeface="Arial" panose="020B0604020202020204" pitchFamily="34" charset="0"/>
                      </a:endParaRPr>
                    </a:p>
                  </a:txBody>
                  <a:tcPr marL="0" marR="108111" marT="24860" marB="41626"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fr-FR" sz="1300" b="1" i="1">
                          <a:solidFill>
                            <a:srgbClr val="232F34"/>
                          </a:solidFill>
                          <a:effectLst/>
                          <a:latin typeface="Arial" panose="020B0604020202020204" pitchFamily="34" charset="0"/>
                          <a:ea typeface="Arial" panose="020B0604020202020204" pitchFamily="34" charset="0"/>
                          <a:cs typeface="Arial" panose="020B0604020202020204" pitchFamily="34" charset="0"/>
                        </a:rPr>
                        <a:t>10</a:t>
                      </a:r>
                      <a:endParaRPr lang="en-US" sz="1600" b="1">
                        <a:solidFill>
                          <a:srgbClr val="232F34"/>
                        </a:solidFill>
                        <a:effectLst/>
                        <a:latin typeface="Arial" panose="020B0604020202020204" pitchFamily="34" charset="0"/>
                        <a:ea typeface="Arial" panose="020B0604020202020204" pitchFamily="34" charset="0"/>
                        <a:cs typeface="Arial" panose="020B0604020202020204" pitchFamily="34" charset="0"/>
                      </a:endParaRPr>
                    </a:p>
                  </a:txBody>
                  <a:tcPr marL="0" marR="108111" marT="24860" marB="41626"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fr-FR" sz="1300" b="1" i="1">
                          <a:solidFill>
                            <a:srgbClr val="232F34"/>
                          </a:solidFill>
                          <a:effectLst/>
                          <a:latin typeface="Arial" panose="020B0604020202020204" pitchFamily="34" charset="0"/>
                          <a:ea typeface="Arial" panose="020B0604020202020204" pitchFamily="34" charset="0"/>
                          <a:cs typeface="Arial" panose="020B0604020202020204" pitchFamily="34" charset="0"/>
                        </a:rPr>
                        <a:t>11</a:t>
                      </a:r>
                      <a:endParaRPr lang="en-US" sz="1600" b="1">
                        <a:solidFill>
                          <a:srgbClr val="232F34"/>
                        </a:solidFill>
                        <a:effectLst/>
                        <a:latin typeface="Arial" panose="020B0604020202020204" pitchFamily="34" charset="0"/>
                        <a:ea typeface="Arial" panose="020B0604020202020204" pitchFamily="34" charset="0"/>
                        <a:cs typeface="Arial" panose="020B0604020202020204" pitchFamily="34" charset="0"/>
                      </a:endParaRPr>
                    </a:p>
                  </a:txBody>
                  <a:tcPr marL="0" marR="108111" marT="24860" marB="41626"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9628110"/>
                  </a:ext>
                </a:extLst>
              </a:tr>
              <a:tr h="886055">
                <a:tc>
                  <a:txBody>
                    <a:bodyPr/>
                    <a:lstStyle/>
                    <a:p>
                      <a:pPr marL="0" marR="0">
                        <a:lnSpc>
                          <a:spcPct val="107000"/>
                        </a:lnSpc>
                        <a:spcBef>
                          <a:spcPts val="0"/>
                        </a:spcBef>
                        <a:spcAft>
                          <a:spcPts val="200"/>
                        </a:spcAft>
                      </a:pPr>
                      <a:r>
                        <a:rPr lang="fr-FR" sz="1300">
                          <a:solidFill>
                            <a:srgbClr val="232F34"/>
                          </a:solidFill>
                          <a:effectLst/>
                          <a:latin typeface="Arial" panose="020B0604020202020204" pitchFamily="34" charset="0"/>
                          <a:ea typeface="Arial" panose="020B0604020202020204" pitchFamily="34" charset="0"/>
                          <a:cs typeface="Arial" panose="020B0604020202020204" pitchFamily="34" charset="0"/>
                        </a:rPr>
                        <a:t> </a:t>
                      </a:r>
                      <a:endParaRPr lang="en-US" sz="800">
                        <a:solidFill>
                          <a:srgbClr val="232F34"/>
                        </a:solidFill>
                        <a:effectLst/>
                        <a:latin typeface="Arial" panose="020B0604020202020204" pitchFamily="34" charset="0"/>
                        <a:ea typeface="Arial" panose="020B0604020202020204" pitchFamily="34" charset="0"/>
                        <a:cs typeface="Arial" panose="020B0604020202020204" pitchFamily="34" charset="0"/>
                      </a:endParaRPr>
                    </a:p>
                  </a:txBody>
                  <a:tcPr marL="0" marR="108111" marT="0" marB="664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200"/>
                        </a:spcAft>
                      </a:pPr>
                      <a:r>
                        <a:rPr lang="fr-FR" sz="1300">
                          <a:solidFill>
                            <a:srgbClr val="232F34"/>
                          </a:solidFill>
                          <a:effectLst/>
                          <a:highlight>
                            <a:srgbClr val="008080"/>
                          </a:highlight>
                          <a:latin typeface="Arial" panose="020B0604020202020204" pitchFamily="34" charset="0"/>
                          <a:ea typeface="Arial" panose="020B0604020202020204" pitchFamily="34" charset="0"/>
                          <a:cs typeface="Arial" panose="020B0604020202020204" pitchFamily="34" charset="0"/>
                        </a:rPr>
                        <a:t>Présentation rapport démarrage au GTT</a:t>
                      </a:r>
                      <a:endParaRPr lang="en-US" sz="800">
                        <a:solidFill>
                          <a:srgbClr val="232F34"/>
                        </a:solidFill>
                        <a:effectLst/>
                        <a:latin typeface="Arial" panose="020B0604020202020204" pitchFamily="34" charset="0"/>
                        <a:ea typeface="Arial" panose="020B0604020202020204" pitchFamily="34" charset="0"/>
                        <a:cs typeface="Arial" panose="020B0604020202020204" pitchFamily="34" charset="0"/>
                      </a:endParaRPr>
                    </a:p>
                  </a:txBody>
                  <a:tcPr marL="0" marR="108111" marT="0" marB="664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200"/>
                        </a:spcAft>
                      </a:pPr>
                      <a:r>
                        <a:rPr lang="fr-FR" sz="1300">
                          <a:solidFill>
                            <a:srgbClr val="232F34"/>
                          </a:solidFill>
                          <a:effectLst/>
                          <a:highlight>
                            <a:srgbClr val="FF00FF"/>
                          </a:highlight>
                          <a:latin typeface="Arial" panose="020B0604020202020204" pitchFamily="34" charset="0"/>
                          <a:ea typeface="Arial" panose="020B0604020202020204" pitchFamily="34" charset="0"/>
                          <a:cs typeface="Arial" panose="020B0604020202020204" pitchFamily="34" charset="0"/>
                        </a:rPr>
                        <a:t>Rencontres à PauP</a:t>
                      </a:r>
                      <a:endParaRPr lang="en-US" sz="800">
                        <a:solidFill>
                          <a:srgbClr val="232F34"/>
                        </a:solidFill>
                        <a:effectLst/>
                        <a:latin typeface="Arial" panose="020B0604020202020204" pitchFamily="34" charset="0"/>
                        <a:ea typeface="Arial" panose="020B0604020202020204" pitchFamily="34" charset="0"/>
                        <a:cs typeface="Arial" panose="020B0604020202020204" pitchFamily="34" charset="0"/>
                      </a:endParaRPr>
                    </a:p>
                  </a:txBody>
                  <a:tcPr marL="0" marR="108111" marT="0" marB="664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200"/>
                        </a:spcAft>
                      </a:pPr>
                      <a:r>
                        <a:rPr lang="fr-FR" sz="1300" dirty="0">
                          <a:solidFill>
                            <a:srgbClr val="232F34"/>
                          </a:solidFill>
                          <a:effectLst/>
                          <a:highlight>
                            <a:srgbClr val="FF00FF"/>
                          </a:highlight>
                          <a:latin typeface="Arial" panose="020B0604020202020204" pitchFamily="34" charset="0"/>
                          <a:ea typeface="Arial" panose="020B0604020202020204" pitchFamily="34" charset="0"/>
                          <a:cs typeface="Arial" panose="020B0604020202020204" pitchFamily="34" charset="0"/>
                        </a:rPr>
                        <a:t>Rencontres à </a:t>
                      </a:r>
                      <a:r>
                        <a:rPr lang="fr-FR" sz="1300" dirty="0" err="1">
                          <a:solidFill>
                            <a:srgbClr val="232F34"/>
                          </a:solidFill>
                          <a:effectLst/>
                          <a:highlight>
                            <a:srgbClr val="FF00FF"/>
                          </a:highlight>
                          <a:latin typeface="Arial" panose="020B0604020202020204" pitchFamily="34" charset="0"/>
                          <a:ea typeface="Arial" panose="020B0604020202020204" pitchFamily="34" charset="0"/>
                          <a:cs typeface="Arial" panose="020B0604020202020204" pitchFamily="34" charset="0"/>
                        </a:rPr>
                        <a:t>PauP</a:t>
                      </a:r>
                      <a:endParaRPr lang="en-US" sz="800" dirty="0">
                        <a:solidFill>
                          <a:srgbClr val="232F34"/>
                        </a:solidFill>
                        <a:effectLst/>
                        <a:latin typeface="Arial" panose="020B0604020202020204" pitchFamily="34" charset="0"/>
                        <a:ea typeface="Arial" panose="020B0604020202020204" pitchFamily="34" charset="0"/>
                        <a:cs typeface="Arial" panose="020B0604020202020204" pitchFamily="34" charset="0"/>
                      </a:endParaRPr>
                    </a:p>
                  </a:txBody>
                  <a:tcPr marL="0" marR="108111" marT="0" marB="664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200"/>
                        </a:spcAft>
                      </a:pPr>
                      <a:r>
                        <a:rPr lang="fr-FR" sz="1300">
                          <a:solidFill>
                            <a:srgbClr val="232F34"/>
                          </a:solidFill>
                          <a:effectLst/>
                          <a:highlight>
                            <a:srgbClr val="FF00FF"/>
                          </a:highlight>
                          <a:latin typeface="Arial" panose="020B0604020202020204" pitchFamily="34" charset="0"/>
                          <a:ea typeface="Arial" panose="020B0604020202020204" pitchFamily="34" charset="0"/>
                          <a:cs typeface="Arial" panose="020B0604020202020204" pitchFamily="34" charset="0"/>
                        </a:rPr>
                        <a:t>Rencontres à PauP</a:t>
                      </a:r>
                      <a:endParaRPr lang="en-US" sz="800">
                        <a:solidFill>
                          <a:srgbClr val="232F34"/>
                        </a:solidFill>
                        <a:effectLst/>
                        <a:latin typeface="Arial" panose="020B0604020202020204" pitchFamily="34" charset="0"/>
                        <a:ea typeface="Arial" panose="020B0604020202020204" pitchFamily="34" charset="0"/>
                        <a:cs typeface="Arial" panose="020B0604020202020204" pitchFamily="34" charset="0"/>
                      </a:endParaRPr>
                    </a:p>
                  </a:txBody>
                  <a:tcPr marL="0" marR="108111" marT="0" marB="664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200"/>
                        </a:spcAft>
                      </a:pPr>
                      <a:r>
                        <a:rPr lang="fr-FR" sz="1300">
                          <a:solidFill>
                            <a:srgbClr val="232F34"/>
                          </a:solidFill>
                          <a:effectLst/>
                          <a:latin typeface="Arial" panose="020B0604020202020204" pitchFamily="34" charset="0"/>
                          <a:ea typeface="Arial" panose="020B0604020202020204" pitchFamily="34" charset="0"/>
                          <a:cs typeface="Arial" panose="020B0604020202020204" pitchFamily="34" charset="0"/>
                        </a:rPr>
                        <a:t> </a:t>
                      </a:r>
                      <a:endParaRPr lang="en-US" sz="800">
                        <a:solidFill>
                          <a:srgbClr val="232F34"/>
                        </a:solidFill>
                        <a:effectLst/>
                        <a:latin typeface="Arial" panose="020B0604020202020204" pitchFamily="34" charset="0"/>
                        <a:ea typeface="Arial" panose="020B0604020202020204" pitchFamily="34" charset="0"/>
                        <a:cs typeface="Arial" panose="020B0604020202020204" pitchFamily="34" charset="0"/>
                      </a:endParaRPr>
                    </a:p>
                  </a:txBody>
                  <a:tcPr marL="0" marR="108111" marT="0" marB="664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200"/>
                        </a:spcAft>
                      </a:pPr>
                      <a:r>
                        <a:rPr lang="fr-FR" sz="1300">
                          <a:solidFill>
                            <a:srgbClr val="232F34"/>
                          </a:solidFill>
                          <a:effectLst/>
                          <a:latin typeface="Arial" panose="020B0604020202020204" pitchFamily="34" charset="0"/>
                          <a:ea typeface="Arial" panose="020B0604020202020204" pitchFamily="34" charset="0"/>
                          <a:cs typeface="Arial" panose="020B0604020202020204" pitchFamily="34" charset="0"/>
                        </a:rPr>
                        <a:t>Départ pour Port de Paix</a:t>
                      </a:r>
                      <a:endParaRPr lang="en-US" sz="800">
                        <a:solidFill>
                          <a:srgbClr val="232F34"/>
                        </a:solidFill>
                        <a:effectLst/>
                        <a:latin typeface="Arial" panose="020B0604020202020204" pitchFamily="34" charset="0"/>
                        <a:ea typeface="Arial" panose="020B0604020202020204" pitchFamily="34" charset="0"/>
                        <a:cs typeface="Arial" panose="020B0604020202020204" pitchFamily="34" charset="0"/>
                      </a:endParaRPr>
                    </a:p>
                  </a:txBody>
                  <a:tcPr marL="0" marR="108111" marT="0" marB="664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31909640"/>
                  </a:ext>
                </a:extLst>
              </a:tr>
              <a:tr h="269830">
                <a:tc>
                  <a:txBody>
                    <a:bodyPr/>
                    <a:lstStyle/>
                    <a:p>
                      <a:pPr marL="0" marR="0" algn="r">
                        <a:lnSpc>
                          <a:spcPct val="107000"/>
                        </a:lnSpc>
                        <a:spcBef>
                          <a:spcPts val="0"/>
                        </a:spcBef>
                        <a:spcAft>
                          <a:spcPts val="0"/>
                        </a:spcAft>
                      </a:pPr>
                      <a:r>
                        <a:rPr lang="fr-FR" sz="1300" b="1">
                          <a:solidFill>
                            <a:srgbClr val="232F34"/>
                          </a:solidFill>
                          <a:effectLst/>
                          <a:latin typeface="Arial" panose="020B0604020202020204" pitchFamily="34" charset="0"/>
                          <a:ea typeface="Arial" panose="020B0604020202020204" pitchFamily="34" charset="0"/>
                          <a:cs typeface="Arial" panose="020B0604020202020204" pitchFamily="34" charset="0"/>
                        </a:rPr>
                        <a:t>12</a:t>
                      </a:r>
                      <a:endParaRPr lang="en-US" sz="1600" b="1">
                        <a:solidFill>
                          <a:srgbClr val="232F34"/>
                        </a:solidFill>
                        <a:effectLst/>
                        <a:latin typeface="Arial" panose="020B0604020202020204" pitchFamily="34" charset="0"/>
                        <a:ea typeface="Arial" panose="020B0604020202020204" pitchFamily="34" charset="0"/>
                        <a:cs typeface="Arial" panose="020B0604020202020204" pitchFamily="34" charset="0"/>
                      </a:endParaRPr>
                    </a:p>
                  </a:txBody>
                  <a:tcPr marL="0" marR="108111" marT="24860" marB="41626"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fr-FR" sz="1300" b="1">
                          <a:solidFill>
                            <a:srgbClr val="232F34"/>
                          </a:solidFill>
                          <a:effectLst/>
                          <a:latin typeface="Arial" panose="020B0604020202020204" pitchFamily="34" charset="0"/>
                          <a:ea typeface="Arial" panose="020B0604020202020204" pitchFamily="34" charset="0"/>
                          <a:cs typeface="Arial" panose="020B0604020202020204" pitchFamily="34" charset="0"/>
                        </a:rPr>
                        <a:t>13</a:t>
                      </a:r>
                      <a:endParaRPr lang="en-US" sz="1600" b="1">
                        <a:solidFill>
                          <a:srgbClr val="232F34"/>
                        </a:solidFill>
                        <a:effectLst/>
                        <a:latin typeface="Arial" panose="020B0604020202020204" pitchFamily="34" charset="0"/>
                        <a:ea typeface="Arial" panose="020B0604020202020204" pitchFamily="34" charset="0"/>
                        <a:cs typeface="Arial" panose="020B0604020202020204" pitchFamily="34" charset="0"/>
                      </a:endParaRPr>
                    </a:p>
                  </a:txBody>
                  <a:tcPr marL="0" marR="108111" marT="24860" marB="41626"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fr-FR" sz="1300" b="1">
                          <a:solidFill>
                            <a:srgbClr val="232F34"/>
                          </a:solidFill>
                          <a:effectLst/>
                          <a:latin typeface="Arial" panose="020B0604020202020204" pitchFamily="34" charset="0"/>
                          <a:ea typeface="Arial" panose="020B0604020202020204" pitchFamily="34" charset="0"/>
                          <a:cs typeface="Arial" panose="020B0604020202020204" pitchFamily="34" charset="0"/>
                        </a:rPr>
                        <a:t>14</a:t>
                      </a:r>
                      <a:endParaRPr lang="en-US" sz="1600" b="1">
                        <a:solidFill>
                          <a:srgbClr val="232F34"/>
                        </a:solidFill>
                        <a:effectLst/>
                        <a:latin typeface="Arial" panose="020B0604020202020204" pitchFamily="34" charset="0"/>
                        <a:ea typeface="Arial" panose="020B0604020202020204" pitchFamily="34" charset="0"/>
                        <a:cs typeface="Arial" panose="020B0604020202020204" pitchFamily="34" charset="0"/>
                      </a:endParaRPr>
                    </a:p>
                  </a:txBody>
                  <a:tcPr marL="0" marR="108111" marT="24860" marB="41626"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fr-FR" sz="1300" b="1">
                          <a:solidFill>
                            <a:srgbClr val="232F34"/>
                          </a:solidFill>
                          <a:effectLst/>
                          <a:latin typeface="Arial" panose="020B0604020202020204" pitchFamily="34" charset="0"/>
                          <a:ea typeface="Arial" panose="020B0604020202020204" pitchFamily="34" charset="0"/>
                          <a:cs typeface="Arial" panose="020B0604020202020204" pitchFamily="34" charset="0"/>
                        </a:rPr>
                        <a:t>15</a:t>
                      </a:r>
                      <a:endParaRPr lang="en-US" sz="1600" b="1">
                        <a:solidFill>
                          <a:srgbClr val="232F34"/>
                        </a:solidFill>
                        <a:effectLst/>
                        <a:latin typeface="Arial" panose="020B0604020202020204" pitchFamily="34" charset="0"/>
                        <a:ea typeface="Arial" panose="020B0604020202020204" pitchFamily="34" charset="0"/>
                        <a:cs typeface="Arial" panose="020B0604020202020204" pitchFamily="34" charset="0"/>
                      </a:endParaRPr>
                    </a:p>
                  </a:txBody>
                  <a:tcPr marL="0" marR="108111" marT="24860" marB="41626"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fr-FR" sz="1300" b="1">
                          <a:solidFill>
                            <a:srgbClr val="232F34"/>
                          </a:solidFill>
                          <a:effectLst/>
                          <a:latin typeface="Arial" panose="020B0604020202020204" pitchFamily="34" charset="0"/>
                          <a:ea typeface="Arial" panose="020B0604020202020204" pitchFamily="34" charset="0"/>
                          <a:cs typeface="Arial" panose="020B0604020202020204" pitchFamily="34" charset="0"/>
                        </a:rPr>
                        <a:t>16</a:t>
                      </a:r>
                      <a:endParaRPr lang="en-US" sz="1600" b="1">
                        <a:solidFill>
                          <a:srgbClr val="232F34"/>
                        </a:solidFill>
                        <a:effectLst/>
                        <a:latin typeface="Arial" panose="020B0604020202020204" pitchFamily="34" charset="0"/>
                        <a:ea typeface="Arial" panose="020B0604020202020204" pitchFamily="34" charset="0"/>
                        <a:cs typeface="Arial" panose="020B0604020202020204" pitchFamily="34" charset="0"/>
                      </a:endParaRPr>
                    </a:p>
                  </a:txBody>
                  <a:tcPr marL="0" marR="108111" marT="24860" marB="41626"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fr-FR" sz="1300" b="1" i="1">
                          <a:solidFill>
                            <a:srgbClr val="232F34"/>
                          </a:solidFill>
                          <a:effectLst/>
                          <a:latin typeface="Arial" panose="020B0604020202020204" pitchFamily="34" charset="0"/>
                          <a:ea typeface="Arial" panose="020B0604020202020204" pitchFamily="34" charset="0"/>
                          <a:cs typeface="Arial" panose="020B0604020202020204" pitchFamily="34" charset="0"/>
                        </a:rPr>
                        <a:t>17</a:t>
                      </a:r>
                      <a:endParaRPr lang="en-US" sz="1600" b="1">
                        <a:solidFill>
                          <a:srgbClr val="232F34"/>
                        </a:solidFill>
                        <a:effectLst/>
                        <a:latin typeface="Arial" panose="020B0604020202020204" pitchFamily="34" charset="0"/>
                        <a:ea typeface="Arial" panose="020B0604020202020204" pitchFamily="34" charset="0"/>
                        <a:cs typeface="Arial" panose="020B0604020202020204" pitchFamily="34" charset="0"/>
                      </a:endParaRPr>
                    </a:p>
                  </a:txBody>
                  <a:tcPr marL="0" marR="108111" marT="24860" marB="41626"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fr-FR" sz="1300" b="1" i="1">
                          <a:solidFill>
                            <a:srgbClr val="232F34"/>
                          </a:solidFill>
                          <a:effectLst/>
                          <a:latin typeface="Arial" panose="020B0604020202020204" pitchFamily="34" charset="0"/>
                          <a:ea typeface="Arial" panose="020B0604020202020204" pitchFamily="34" charset="0"/>
                          <a:cs typeface="Arial" panose="020B0604020202020204" pitchFamily="34" charset="0"/>
                        </a:rPr>
                        <a:t>18</a:t>
                      </a:r>
                      <a:endParaRPr lang="en-US" sz="1600" b="1">
                        <a:solidFill>
                          <a:srgbClr val="232F34"/>
                        </a:solidFill>
                        <a:effectLst/>
                        <a:latin typeface="Arial" panose="020B0604020202020204" pitchFamily="34" charset="0"/>
                        <a:ea typeface="Arial" panose="020B0604020202020204" pitchFamily="34" charset="0"/>
                        <a:cs typeface="Arial" panose="020B0604020202020204" pitchFamily="34" charset="0"/>
                      </a:endParaRPr>
                    </a:p>
                  </a:txBody>
                  <a:tcPr marL="0" marR="108111" marT="24860" marB="41626"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46895002"/>
                  </a:ext>
                </a:extLst>
              </a:tr>
              <a:tr h="1116074">
                <a:tc>
                  <a:txBody>
                    <a:bodyPr/>
                    <a:lstStyle/>
                    <a:p>
                      <a:pPr marL="0" marR="0">
                        <a:lnSpc>
                          <a:spcPct val="107000"/>
                        </a:lnSpc>
                        <a:spcBef>
                          <a:spcPts val="0"/>
                        </a:spcBef>
                        <a:spcAft>
                          <a:spcPts val="200"/>
                        </a:spcAft>
                      </a:pPr>
                      <a:r>
                        <a:rPr lang="fr-FR" sz="1300">
                          <a:solidFill>
                            <a:srgbClr val="232F34"/>
                          </a:solidFill>
                          <a:effectLst/>
                          <a:highlight>
                            <a:srgbClr val="00FF00"/>
                          </a:highlight>
                          <a:latin typeface="Arial" panose="020B0604020202020204" pitchFamily="34" charset="0"/>
                          <a:ea typeface="Arial" panose="020B0604020202020204" pitchFamily="34" charset="0"/>
                          <a:cs typeface="Arial" panose="020B0604020202020204" pitchFamily="34" charset="0"/>
                        </a:rPr>
                        <a:t>Visites &amp; rencontres Port de Paix</a:t>
                      </a:r>
                      <a:endParaRPr lang="en-US" sz="800">
                        <a:solidFill>
                          <a:srgbClr val="232F34"/>
                        </a:solidFill>
                        <a:effectLst/>
                        <a:latin typeface="Arial" panose="020B0604020202020204" pitchFamily="34" charset="0"/>
                        <a:ea typeface="Arial" panose="020B0604020202020204" pitchFamily="34" charset="0"/>
                        <a:cs typeface="Arial" panose="020B0604020202020204" pitchFamily="34" charset="0"/>
                      </a:endParaRPr>
                    </a:p>
                  </a:txBody>
                  <a:tcPr marL="0" marR="108111" marT="0" marB="664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200"/>
                        </a:spcAft>
                      </a:pPr>
                      <a:r>
                        <a:rPr lang="fr-FR" sz="1300">
                          <a:solidFill>
                            <a:srgbClr val="232F34"/>
                          </a:solidFill>
                          <a:effectLst/>
                          <a:latin typeface="Arial" panose="020B0604020202020204" pitchFamily="34" charset="0"/>
                          <a:ea typeface="Arial" panose="020B0604020202020204" pitchFamily="34" charset="0"/>
                          <a:cs typeface="Arial" panose="020B0604020202020204" pitchFamily="34" charset="0"/>
                        </a:rPr>
                        <a:t>Atelier Port de Paix</a:t>
                      </a:r>
                      <a:endParaRPr lang="en-US" sz="800">
                        <a:solidFill>
                          <a:srgbClr val="232F34"/>
                        </a:solidFill>
                        <a:effectLst/>
                        <a:latin typeface="Arial" panose="020B0604020202020204" pitchFamily="34" charset="0"/>
                        <a:ea typeface="Arial" panose="020B0604020202020204" pitchFamily="34" charset="0"/>
                        <a:cs typeface="Arial" panose="020B0604020202020204" pitchFamily="34" charset="0"/>
                      </a:endParaRPr>
                    </a:p>
                    <a:p>
                      <a:pPr marL="0" marR="0">
                        <a:lnSpc>
                          <a:spcPct val="107000"/>
                        </a:lnSpc>
                        <a:spcBef>
                          <a:spcPts val="0"/>
                        </a:spcBef>
                        <a:spcAft>
                          <a:spcPts val="200"/>
                        </a:spcAft>
                      </a:pPr>
                      <a:r>
                        <a:rPr lang="fr-FR" sz="1300">
                          <a:solidFill>
                            <a:srgbClr val="232F34"/>
                          </a:solidFill>
                          <a:effectLst/>
                          <a:latin typeface="Arial" panose="020B0604020202020204" pitchFamily="34" charset="0"/>
                          <a:ea typeface="Arial" panose="020B0604020202020204" pitchFamily="34" charset="0"/>
                          <a:cs typeface="Arial" panose="020B0604020202020204" pitchFamily="34" charset="0"/>
                        </a:rPr>
                        <a:t> </a:t>
                      </a:r>
                      <a:endParaRPr lang="en-US" sz="800">
                        <a:solidFill>
                          <a:srgbClr val="232F34"/>
                        </a:solidFill>
                        <a:effectLst/>
                        <a:latin typeface="Arial" panose="020B0604020202020204" pitchFamily="34" charset="0"/>
                        <a:ea typeface="Arial" panose="020B0604020202020204" pitchFamily="34" charset="0"/>
                        <a:cs typeface="Arial" panose="020B0604020202020204" pitchFamily="34" charset="0"/>
                      </a:endParaRPr>
                    </a:p>
                  </a:txBody>
                  <a:tcPr marL="0" marR="108111" marT="0" marB="664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nSpc>
                          <a:spcPct val="107000"/>
                        </a:lnSpc>
                        <a:spcBef>
                          <a:spcPts val="0"/>
                        </a:spcBef>
                        <a:spcAft>
                          <a:spcPts val="200"/>
                        </a:spcAft>
                      </a:pPr>
                      <a:r>
                        <a:rPr lang="fr-FR" sz="1300">
                          <a:solidFill>
                            <a:srgbClr val="232F34"/>
                          </a:solidFill>
                          <a:effectLst/>
                          <a:latin typeface="Arial" panose="020B0604020202020204" pitchFamily="34" charset="0"/>
                          <a:ea typeface="Arial" panose="020B0604020202020204" pitchFamily="34" charset="0"/>
                          <a:cs typeface="Arial" panose="020B0604020202020204" pitchFamily="34" charset="0"/>
                        </a:rPr>
                        <a:t>Déplacement vers Jn Rabel</a:t>
                      </a:r>
                      <a:endParaRPr lang="en-US" sz="800">
                        <a:solidFill>
                          <a:srgbClr val="232F34"/>
                        </a:solidFill>
                        <a:effectLst/>
                        <a:latin typeface="Arial" panose="020B0604020202020204" pitchFamily="34" charset="0"/>
                        <a:ea typeface="Arial" panose="020B0604020202020204" pitchFamily="34" charset="0"/>
                        <a:cs typeface="Arial" panose="020B0604020202020204" pitchFamily="34" charset="0"/>
                      </a:endParaRPr>
                    </a:p>
                    <a:p>
                      <a:pPr marL="0" marR="0">
                        <a:lnSpc>
                          <a:spcPct val="107000"/>
                        </a:lnSpc>
                        <a:spcBef>
                          <a:spcPts val="0"/>
                        </a:spcBef>
                        <a:spcAft>
                          <a:spcPts val="200"/>
                        </a:spcAft>
                      </a:pPr>
                      <a:r>
                        <a:rPr lang="fr-FR" sz="1300">
                          <a:solidFill>
                            <a:srgbClr val="232F34"/>
                          </a:solidFill>
                          <a:effectLst/>
                          <a:highlight>
                            <a:srgbClr val="00FF00"/>
                          </a:highlight>
                          <a:latin typeface="Arial" panose="020B0604020202020204" pitchFamily="34" charset="0"/>
                          <a:ea typeface="Arial" panose="020B0604020202020204" pitchFamily="34" charset="0"/>
                          <a:cs typeface="Arial" panose="020B0604020202020204" pitchFamily="34" charset="0"/>
                        </a:rPr>
                        <a:t>Visites &amp; rencontres Jn Rabel</a:t>
                      </a:r>
                      <a:endParaRPr lang="en-US" sz="800">
                        <a:solidFill>
                          <a:srgbClr val="232F34"/>
                        </a:solidFill>
                        <a:effectLst/>
                        <a:latin typeface="Arial" panose="020B0604020202020204" pitchFamily="34" charset="0"/>
                        <a:ea typeface="Arial" panose="020B0604020202020204" pitchFamily="34" charset="0"/>
                        <a:cs typeface="Arial" panose="020B0604020202020204" pitchFamily="34" charset="0"/>
                      </a:endParaRPr>
                    </a:p>
                  </a:txBody>
                  <a:tcPr marL="0" marR="108111" marT="0" marB="664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200"/>
                        </a:spcAft>
                      </a:pPr>
                      <a:r>
                        <a:rPr lang="fr-FR" sz="1300">
                          <a:solidFill>
                            <a:srgbClr val="232F34"/>
                          </a:solidFill>
                          <a:effectLst/>
                          <a:latin typeface="Arial" panose="020B0604020202020204" pitchFamily="34" charset="0"/>
                          <a:ea typeface="Arial" panose="020B0604020202020204" pitchFamily="34" charset="0"/>
                          <a:cs typeface="Arial" panose="020B0604020202020204" pitchFamily="34" charset="0"/>
                        </a:rPr>
                        <a:t>Atelier à Mare Rouge</a:t>
                      </a:r>
                      <a:endParaRPr lang="en-US" sz="800">
                        <a:solidFill>
                          <a:srgbClr val="232F34"/>
                        </a:solidFill>
                        <a:effectLst/>
                        <a:latin typeface="Arial" panose="020B0604020202020204" pitchFamily="34" charset="0"/>
                        <a:ea typeface="Arial" panose="020B0604020202020204" pitchFamily="34" charset="0"/>
                        <a:cs typeface="Arial" panose="020B0604020202020204" pitchFamily="34" charset="0"/>
                      </a:endParaRPr>
                    </a:p>
                  </a:txBody>
                  <a:tcPr marL="0" marR="108111" marT="0" marB="664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nSpc>
                          <a:spcPct val="107000"/>
                        </a:lnSpc>
                        <a:spcBef>
                          <a:spcPts val="0"/>
                        </a:spcBef>
                        <a:spcAft>
                          <a:spcPts val="200"/>
                        </a:spcAft>
                      </a:pPr>
                      <a:r>
                        <a:rPr lang="fr-FR" sz="1300">
                          <a:solidFill>
                            <a:srgbClr val="232F34"/>
                          </a:solidFill>
                          <a:effectLst/>
                          <a:highlight>
                            <a:srgbClr val="00FF00"/>
                          </a:highlight>
                          <a:latin typeface="Arial" panose="020B0604020202020204" pitchFamily="34" charset="0"/>
                          <a:ea typeface="Arial" panose="020B0604020202020204" pitchFamily="34" charset="0"/>
                          <a:cs typeface="Arial" panose="020B0604020202020204" pitchFamily="34" charset="0"/>
                        </a:rPr>
                        <a:t>Visites &amp; rencontres sur Bombardopolis</a:t>
                      </a:r>
                      <a:endParaRPr lang="en-US" sz="800">
                        <a:solidFill>
                          <a:srgbClr val="232F34"/>
                        </a:solidFill>
                        <a:effectLst/>
                        <a:latin typeface="Arial" panose="020B0604020202020204" pitchFamily="34" charset="0"/>
                        <a:ea typeface="Arial" panose="020B0604020202020204" pitchFamily="34" charset="0"/>
                        <a:cs typeface="Arial" panose="020B0604020202020204" pitchFamily="34" charset="0"/>
                      </a:endParaRPr>
                    </a:p>
                  </a:txBody>
                  <a:tcPr marL="0" marR="108111" marT="0" marB="664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200"/>
                        </a:spcAft>
                      </a:pPr>
                      <a:r>
                        <a:rPr lang="fr-FR" sz="1300">
                          <a:solidFill>
                            <a:srgbClr val="232F34"/>
                          </a:solidFill>
                          <a:effectLst/>
                          <a:latin typeface="Arial" panose="020B0604020202020204" pitchFamily="34" charset="0"/>
                          <a:ea typeface="Arial" panose="020B0604020202020204" pitchFamily="34" charset="0"/>
                          <a:cs typeface="Arial" panose="020B0604020202020204" pitchFamily="34" charset="0"/>
                        </a:rPr>
                        <a:t>Atelier à Bombardopolis</a:t>
                      </a:r>
                      <a:endParaRPr lang="en-US" sz="800">
                        <a:solidFill>
                          <a:srgbClr val="232F34"/>
                        </a:solidFill>
                        <a:effectLst/>
                        <a:latin typeface="Arial" panose="020B0604020202020204" pitchFamily="34" charset="0"/>
                        <a:ea typeface="Arial" panose="020B0604020202020204" pitchFamily="34" charset="0"/>
                        <a:cs typeface="Arial" panose="020B0604020202020204" pitchFamily="34" charset="0"/>
                      </a:endParaRPr>
                    </a:p>
                  </a:txBody>
                  <a:tcPr marL="0" marR="108111" marT="0" marB="664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nSpc>
                          <a:spcPct val="107000"/>
                        </a:lnSpc>
                        <a:spcBef>
                          <a:spcPts val="0"/>
                        </a:spcBef>
                        <a:spcAft>
                          <a:spcPts val="200"/>
                        </a:spcAft>
                      </a:pPr>
                      <a:r>
                        <a:rPr lang="fr-FR" sz="1300">
                          <a:solidFill>
                            <a:srgbClr val="232F34"/>
                          </a:solidFill>
                          <a:effectLst/>
                          <a:latin typeface="Arial" panose="020B0604020202020204" pitchFamily="34" charset="0"/>
                          <a:ea typeface="Arial" panose="020B0604020202020204" pitchFamily="34" charset="0"/>
                          <a:cs typeface="Arial" panose="020B0604020202020204" pitchFamily="34" charset="0"/>
                        </a:rPr>
                        <a:t>Déplacement vers Gonaïves</a:t>
                      </a:r>
                      <a:endParaRPr lang="en-US" sz="800">
                        <a:solidFill>
                          <a:srgbClr val="232F34"/>
                        </a:solidFill>
                        <a:effectLst/>
                        <a:latin typeface="Arial" panose="020B0604020202020204" pitchFamily="34" charset="0"/>
                        <a:ea typeface="Arial" panose="020B0604020202020204" pitchFamily="34" charset="0"/>
                        <a:cs typeface="Arial" panose="020B0604020202020204" pitchFamily="34" charset="0"/>
                      </a:endParaRPr>
                    </a:p>
                  </a:txBody>
                  <a:tcPr marL="0" marR="108111" marT="0" marB="664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70530427"/>
                  </a:ext>
                </a:extLst>
              </a:tr>
              <a:tr h="269830">
                <a:tc>
                  <a:txBody>
                    <a:bodyPr/>
                    <a:lstStyle/>
                    <a:p>
                      <a:pPr marL="0" marR="0" algn="r">
                        <a:lnSpc>
                          <a:spcPct val="107000"/>
                        </a:lnSpc>
                        <a:spcBef>
                          <a:spcPts val="0"/>
                        </a:spcBef>
                        <a:spcAft>
                          <a:spcPts val="0"/>
                        </a:spcAft>
                      </a:pPr>
                      <a:r>
                        <a:rPr lang="fr-FR" sz="1300" b="1">
                          <a:solidFill>
                            <a:srgbClr val="232F34"/>
                          </a:solidFill>
                          <a:effectLst/>
                          <a:latin typeface="Arial" panose="020B0604020202020204" pitchFamily="34" charset="0"/>
                          <a:ea typeface="Arial" panose="020B0604020202020204" pitchFamily="34" charset="0"/>
                          <a:cs typeface="Arial" panose="020B0604020202020204" pitchFamily="34" charset="0"/>
                        </a:rPr>
                        <a:t>19</a:t>
                      </a:r>
                      <a:endParaRPr lang="en-US" sz="1600" b="1">
                        <a:solidFill>
                          <a:srgbClr val="232F34"/>
                        </a:solidFill>
                        <a:effectLst/>
                        <a:latin typeface="Arial" panose="020B0604020202020204" pitchFamily="34" charset="0"/>
                        <a:ea typeface="Arial" panose="020B0604020202020204" pitchFamily="34" charset="0"/>
                        <a:cs typeface="Arial" panose="020B0604020202020204" pitchFamily="34" charset="0"/>
                      </a:endParaRPr>
                    </a:p>
                  </a:txBody>
                  <a:tcPr marL="0" marR="108111" marT="24860" marB="41626"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fr-FR" sz="1300" b="1">
                          <a:solidFill>
                            <a:srgbClr val="232F34"/>
                          </a:solidFill>
                          <a:effectLst/>
                          <a:latin typeface="Arial" panose="020B0604020202020204" pitchFamily="34" charset="0"/>
                          <a:ea typeface="Arial" panose="020B0604020202020204" pitchFamily="34" charset="0"/>
                          <a:cs typeface="Arial" panose="020B0604020202020204" pitchFamily="34" charset="0"/>
                        </a:rPr>
                        <a:t>20</a:t>
                      </a:r>
                      <a:endParaRPr lang="en-US" sz="1600" b="1">
                        <a:solidFill>
                          <a:srgbClr val="232F34"/>
                        </a:solidFill>
                        <a:effectLst/>
                        <a:latin typeface="Arial" panose="020B0604020202020204" pitchFamily="34" charset="0"/>
                        <a:ea typeface="Arial" panose="020B0604020202020204" pitchFamily="34" charset="0"/>
                        <a:cs typeface="Arial" panose="020B0604020202020204" pitchFamily="34" charset="0"/>
                      </a:endParaRPr>
                    </a:p>
                  </a:txBody>
                  <a:tcPr marL="0" marR="108111" marT="24860" marB="41626"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fr-FR" sz="1300" b="1">
                          <a:solidFill>
                            <a:srgbClr val="232F34"/>
                          </a:solidFill>
                          <a:effectLst/>
                          <a:latin typeface="Arial" panose="020B0604020202020204" pitchFamily="34" charset="0"/>
                          <a:ea typeface="Arial" panose="020B0604020202020204" pitchFamily="34" charset="0"/>
                          <a:cs typeface="Arial" panose="020B0604020202020204" pitchFamily="34" charset="0"/>
                        </a:rPr>
                        <a:t>21</a:t>
                      </a:r>
                      <a:endParaRPr lang="en-US" sz="1600" b="1">
                        <a:solidFill>
                          <a:srgbClr val="232F34"/>
                        </a:solidFill>
                        <a:effectLst/>
                        <a:latin typeface="Arial" panose="020B0604020202020204" pitchFamily="34" charset="0"/>
                        <a:ea typeface="Arial" panose="020B0604020202020204" pitchFamily="34" charset="0"/>
                        <a:cs typeface="Arial" panose="020B0604020202020204" pitchFamily="34" charset="0"/>
                      </a:endParaRPr>
                    </a:p>
                  </a:txBody>
                  <a:tcPr marL="0" marR="108111" marT="24860" marB="41626"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fr-FR" sz="1300" b="1">
                          <a:solidFill>
                            <a:srgbClr val="232F34"/>
                          </a:solidFill>
                          <a:effectLst/>
                          <a:latin typeface="Arial" panose="020B0604020202020204" pitchFamily="34" charset="0"/>
                          <a:ea typeface="Arial" panose="020B0604020202020204" pitchFamily="34" charset="0"/>
                          <a:cs typeface="Arial" panose="020B0604020202020204" pitchFamily="34" charset="0"/>
                        </a:rPr>
                        <a:t>22</a:t>
                      </a:r>
                      <a:endParaRPr lang="en-US" sz="1600" b="1">
                        <a:solidFill>
                          <a:srgbClr val="232F34"/>
                        </a:solidFill>
                        <a:effectLst/>
                        <a:latin typeface="Arial" panose="020B0604020202020204" pitchFamily="34" charset="0"/>
                        <a:ea typeface="Arial" panose="020B0604020202020204" pitchFamily="34" charset="0"/>
                        <a:cs typeface="Arial" panose="020B0604020202020204" pitchFamily="34" charset="0"/>
                      </a:endParaRPr>
                    </a:p>
                  </a:txBody>
                  <a:tcPr marL="0" marR="108111" marT="24860" marB="41626"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fr-FR" sz="1300" b="1">
                          <a:solidFill>
                            <a:srgbClr val="232F34"/>
                          </a:solidFill>
                          <a:effectLst/>
                          <a:latin typeface="Arial" panose="020B0604020202020204" pitchFamily="34" charset="0"/>
                          <a:ea typeface="Arial" panose="020B0604020202020204" pitchFamily="34" charset="0"/>
                          <a:cs typeface="Arial" panose="020B0604020202020204" pitchFamily="34" charset="0"/>
                        </a:rPr>
                        <a:t> </a:t>
                      </a:r>
                      <a:endParaRPr lang="en-US" sz="1600" b="1">
                        <a:solidFill>
                          <a:srgbClr val="232F34"/>
                        </a:solidFill>
                        <a:effectLst/>
                        <a:latin typeface="Arial" panose="020B0604020202020204" pitchFamily="34" charset="0"/>
                        <a:ea typeface="Arial" panose="020B0604020202020204" pitchFamily="34" charset="0"/>
                        <a:cs typeface="Arial" panose="020B0604020202020204" pitchFamily="34" charset="0"/>
                      </a:endParaRPr>
                    </a:p>
                  </a:txBody>
                  <a:tcPr marL="0" marR="108111" marT="24860" marB="41626"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fr-FR" sz="1300" b="1" i="1">
                          <a:solidFill>
                            <a:srgbClr val="232F34"/>
                          </a:solidFill>
                          <a:effectLst/>
                          <a:latin typeface="Arial" panose="020B0604020202020204" pitchFamily="34" charset="0"/>
                          <a:ea typeface="Arial" panose="020B0604020202020204" pitchFamily="34" charset="0"/>
                          <a:cs typeface="Arial" panose="020B0604020202020204" pitchFamily="34" charset="0"/>
                        </a:rPr>
                        <a:t> </a:t>
                      </a:r>
                      <a:endParaRPr lang="en-US" sz="1600" b="1">
                        <a:solidFill>
                          <a:srgbClr val="232F34"/>
                        </a:solidFill>
                        <a:effectLst/>
                        <a:latin typeface="Arial" panose="020B0604020202020204" pitchFamily="34" charset="0"/>
                        <a:ea typeface="Arial" panose="020B0604020202020204" pitchFamily="34" charset="0"/>
                        <a:cs typeface="Arial" panose="020B0604020202020204" pitchFamily="34" charset="0"/>
                      </a:endParaRPr>
                    </a:p>
                  </a:txBody>
                  <a:tcPr marL="0" marR="108111" marT="24860" marB="41626"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fr-FR" sz="1300" b="1" i="1">
                          <a:solidFill>
                            <a:srgbClr val="232F34"/>
                          </a:solidFill>
                          <a:effectLst/>
                          <a:latin typeface="Arial" panose="020B0604020202020204" pitchFamily="34" charset="0"/>
                          <a:ea typeface="Arial" panose="020B0604020202020204" pitchFamily="34" charset="0"/>
                          <a:cs typeface="Arial" panose="020B0604020202020204" pitchFamily="34" charset="0"/>
                        </a:rPr>
                        <a:t> </a:t>
                      </a:r>
                      <a:endParaRPr lang="en-US" sz="1600" b="1">
                        <a:solidFill>
                          <a:srgbClr val="232F34"/>
                        </a:solidFill>
                        <a:effectLst/>
                        <a:latin typeface="Arial" panose="020B0604020202020204" pitchFamily="34" charset="0"/>
                        <a:ea typeface="Arial" panose="020B0604020202020204" pitchFamily="34" charset="0"/>
                        <a:cs typeface="Arial" panose="020B0604020202020204" pitchFamily="34" charset="0"/>
                      </a:endParaRPr>
                    </a:p>
                  </a:txBody>
                  <a:tcPr marL="0" marR="108111" marT="24860" marB="41626"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01410323"/>
                  </a:ext>
                </a:extLst>
              </a:tr>
              <a:tr h="910666">
                <a:tc>
                  <a:txBody>
                    <a:bodyPr/>
                    <a:lstStyle/>
                    <a:p>
                      <a:pPr marL="0" marR="0">
                        <a:lnSpc>
                          <a:spcPct val="107000"/>
                        </a:lnSpc>
                        <a:spcBef>
                          <a:spcPts val="0"/>
                        </a:spcBef>
                        <a:spcAft>
                          <a:spcPts val="200"/>
                        </a:spcAft>
                      </a:pPr>
                      <a:r>
                        <a:rPr lang="fr-FR" sz="1300">
                          <a:solidFill>
                            <a:srgbClr val="232F34"/>
                          </a:solidFill>
                          <a:effectLst/>
                          <a:highlight>
                            <a:srgbClr val="00FF00"/>
                          </a:highlight>
                          <a:latin typeface="Arial" panose="020B0604020202020204" pitchFamily="34" charset="0"/>
                          <a:ea typeface="Arial" panose="020B0604020202020204" pitchFamily="34" charset="0"/>
                          <a:cs typeface="Arial" panose="020B0604020202020204" pitchFamily="34" charset="0"/>
                        </a:rPr>
                        <a:t>Visites &amp; rencontres à Haut Artibonite</a:t>
                      </a:r>
                      <a:endParaRPr lang="en-US" sz="800">
                        <a:solidFill>
                          <a:srgbClr val="232F34"/>
                        </a:solidFill>
                        <a:effectLst/>
                        <a:latin typeface="Arial" panose="020B0604020202020204" pitchFamily="34" charset="0"/>
                        <a:ea typeface="Arial" panose="020B0604020202020204" pitchFamily="34" charset="0"/>
                        <a:cs typeface="Arial" panose="020B0604020202020204" pitchFamily="34" charset="0"/>
                      </a:endParaRPr>
                    </a:p>
                  </a:txBody>
                  <a:tcPr marL="0" marR="108111" marT="0" marB="664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200"/>
                        </a:spcAft>
                      </a:pPr>
                      <a:r>
                        <a:rPr lang="fr-FR" sz="1300">
                          <a:solidFill>
                            <a:srgbClr val="232F34"/>
                          </a:solidFill>
                          <a:effectLst/>
                          <a:latin typeface="Arial" panose="020B0604020202020204" pitchFamily="34" charset="0"/>
                          <a:ea typeface="Arial" panose="020B0604020202020204" pitchFamily="34" charset="0"/>
                          <a:cs typeface="Arial" panose="020B0604020202020204" pitchFamily="34" charset="0"/>
                        </a:rPr>
                        <a:t>Atelier à Gonaïves</a:t>
                      </a:r>
                      <a:endParaRPr lang="en-US" sz="800">
                        <a:solidFill>
                          <a:srgbClr val="232F34"/>
                        </a:solidFill>
                        <a:effectLst/>
                        <a:latin typeface="Arial" panose="020B0604020202020204" pitchFamily="34" charset="0"/>
                        <a:ea typeface="Arial" panose="020B0604020202020204" pitchFamily="34" charset="0"/>
                        <a:cs typeface="Arial" panose="020B0604020202020204" pitchFamily="34" charset="0"/>
                      </a:endParaRPr>
                    </a:p>
                    <a:p>
                      <a:pPr marL="0" marR="0">
                        <a:lnSpc>
                          <a:spcPct val="107000"/>
                        </a:lnSpc>
                        <a:spcBef>
                          <a:spcPts val="0"/>
                        </a:spcBef>
                        <a:spcAft>
                          <a:spcPts val="200"/>
                        </a:spcAft>
                      </a:pPr>
                      <a:r>
                        <a:rPr lang="fr-FR" sz="1300">
                          <a:solidFill>
                            <a:srgbClr val="232F34"/>
                          </a:solidFill>
                          <a:effectLst/>
                          <a:latin typeface="Arial" panose="020B0604020202020204" pitchFamily="34" charset="0"/>
                          <a:ea typeface="Arial" panose="020B0604020202020204" pitchFamily="34" charset="0"/>
                          <a:cs typeface="Arial" panose="020B0604020202020204" pitchFamily="34" charset="0"/>
                        </a:rPr>
                        <a:t> </a:t>
                      </a:r>
                      <a:endParaRPr lang="en-US" sz="800">
                        <a:solidFill>
                          <a:srgbClr val="232F34"/>
                        </a:solidFill>
                        <a:effectLst/>
                        <a:latin typeface="Arial" panose="020B0604020202020204" pitchFamily="34" charset="0"/>
                        <a:ea typeface="Arial" panose="020B0604020202020204" pitchFamily="34" charset="0"/>
                        <a:cs typeface="Arial" panose="020B0604020202020204" pitchFamily="34" charset="0"/>
                      </a:endParaRPr>
                    </a:p>
                  </a:txBody>
                  <a:tcPr marL="0" marR="108111" marT="0" marB="664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nSpc>
                          <a:spcPct val="107000"/>
                        </a:lnSpc>
                        <a:spcBef>
                          <a:spcPts val="0"/>
                        </a:spcBef>
                        <a:spcAft>
                          <a:spcPts val="200"/>
                        </a:spcAft>
                      </a:pPr>
                      <a:r>
                        <a:rPr lang="fr-FR" sz="1300">
                          <a:solidFill>
                            <a:srgbClr val="232F34"/>
                          </a:solidFill>
                          <a:effectLst/>
                          <a:highlight>
                            <a:srgbClr val="00FF00"/>
                          </a:highlight>
                          <a:latin typeface="Arial" panose="020B0604020202020204" pitchFamily="34" charset="0"/>
                          <a:ea typeface="Arial" panose="020B0604020202020204" pitchFamily="34" charset="0"/>
                          <a:cs typeface="Arial" panose="020B0604020202020204" pitchFamily="34" charset="0"/>
                        </a:rPr>
                        <a:t>Visites &amp; rencontres à Haut Artibonite</a:t>
                      </a:r>
                      <a:endParaRPr lang="en-US" sz="800">
                        <a:solidFill>
                          <a:srgbClr val="232F34"/>
                        </a:solidFill>
                        <a:effectLst/>
                        <a:latin typeface="Arial" panose="020B0604020202020204" pitchFamily="34" charset="0"/>
                        <a:ea typeface="Arial" panose="020B0604020202020204" pitchFamily="34" charset="0"/>
                        <a:cs typeface="Arial" panose="020B0604020202020204" pitchFamily="34" charset="0"/>
                      </a:endParaRPr>
                    </a:p>
                    <a:p>
                      <a:pPr marL="0" marR="0">
                        <a:lnSpc>
                          <a:spcPct val="107000"/>
                        </a:lnSpc>
                        <a:spcBef>
                          <a:spcPts val="0"/>
                        </a:spcBef>
                        <a:spcAft>
                          <a:spcPts val="200"/>
                        </a:spcAft>
                      </a:pPr>
                      <a:r>
                        <a:rPr lang="fr-FR" sz="1300">
                          <a:solidFill>
                            <a:srgbClr val="232F34"/>
                          </a:solidFill>
                          <a:effectLst/>
                          <a:latin typeface="Arial" panose="020B0604020202020204" pitchFamily="34" charset="0"/>
                          <a:ea typeface="Arial" panose="020B0604020202020204" pitchFamily="34" charset="0"/>
                          <a:cs typeface="Arial" panose="020B0604020202020204" pitchFamily="34" charset="0"/>
                        </a:rPr>
                        <a:t>Retour à PauP</a:t>
                      </a:r>
                      <a:endParaRPr lang="en-US" sz="800">
                        <a:solidFill>
                          <a:srgbClr val="232F34"/>
                        </a:solidFill>
                        <a:effectLst/>
                        <a:latin typeface="Arial" panose="020B0604020202020204" pitchFamily="34" charset="0"/>
                        <a:ea typeface="Arial" panose="020B0604020202020204" pitchFamily="34" charset="0"/>
                        <a:cs typeface="Arial" panose="020B0604020202020204" pitchFamily="34" charset="0"/>
                      </a:endParaRPr>
                    </a:p>
                  </a:txBody>
                  <a:tcPr marL="0" marR="108111" marT="0" marB="664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200"/>
                        </a:spcAft>
                      </a:pPr>
                      <a:r>
                        <a:rPr lang="fr-FR" sz="1300" dirty="0">
                          <a:solidFill>
                            <a:srgbClr val="232F34"/>
                          </a:solidFill>
                          <a:effectLst/>
                          <a:latin typeface="Arial" panose="020B0604020202020204" pitchFamily="34" charset="0"/>
                          <a:ea typeface="Arial" panose="020B0604020202020204" pitchFamily="34" charset="0"/>
                          <a:cs typeface="Arial" panose="020B0604020202020204" pitchFamily="34" charset="0"/>
                        </a:rPr>
                        <a:t> </a:t>
                      </a:r>
                      <a:endParaRPr lang="en-US" sz="800" dirty="0">
                        <a:solidFill>
                          <a:srgbClr val="232F34"/>
                        </a:solidFill>
                        <a:effectLst/>
                        <a:latin typeface="Arial" panose="020B0604020202020204" pitchFamily="34" charset="0"/>
                        <a:ea typeface="Arial" panose="020B0604020202020204" pitchFamily="34" charset="0"/>
                        <a:cs typeface="Arial" panose="020B0604020202020204" pitchFamily="34" charset="0"/>
                      </a:endParaRPr>
                    </a:p>
                  </a:txBody>
                  <a:tcPr marL="0" marR="108111" marT="0" marB="664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200"/>
                        </a:spcAft>
                      </a:pPr>
                      <a:r>
                        <a:rPr lang="fr-FR" sz="1300">
                          <a:solidFill>
                            <a:srgbClr val="232F34"/>
                          </a:solidFill>
                          <a:effectLst/>
                          <a:latin typeface="Arial" panose="020B0604020202020204" pitchFamily="34" charset="0"/>
                          <a:ea typeface="Arial" panose="020B0604020202020204" pitchFamily="34" charset="0"/>
                          <a:cs typeface="Arial" panose="020B0604020202020204" pitchFamily="34" charset="0"/>
                        </a:rPr>
                        <a:t> </a:t>
                      </a:r>
                      <a:endParaRPr lang="en-US" sz="800">
                        <a:solidFill>
                          <a:srgbClr val="232F34"/>
                        </a:solidFill>
                        <a:effectLst/>
                        <a:latin typeface="Arial" panose="020B0604020202020204" pitchFamily="34" charset="0"/>
                        <a:ea typeface="Arial" panose="020B0604020202020204" pitchFamily="34" charset="0"/>
                        <a:cs typeface="Arial" panose="020B0604020202020204" pitchFamily="34" charset="0"/>
                      </a:endParaRPr>
                    </a:p>
                  </a:txBody>
                  <a:tcPr marL="0" marR="108111" marT="0" marB="664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200"/>
                        </a:spcAft>
                      </a:pPr>
                      <a:r>
                        <a:rPr lang="fr-FR" sz="1300">
                          <a:solidFill>
                            <a:srgbClr val="232F34"/>
                          </a:solidFill>
                          <a:effectLst/>
                          <a:latin typeface="Arial" panose="020B0604020202020204" pitchFamily="34" charset="0"/>
                          <a:ea typeface="Arial" panose="020B0604020202020204" pitchFamily="34" charset="0"/>
                          <a:cs typeface="Arial" panose="020B0604020202020204" pitchFamily="34" charset="0"/>
                        </a:rPr>
                        <a:t> </a:t>
                      </a:r>
                      <a:endParaRPr lang="en-US" sz="800">
                        <a:solidFill>
                          <a:srgbClr val="232F34"/>
                        </a:solidFill>
                        <a:effectLst/>
                        <a:latin typeface="Arial" panose="020B0604020202020204" pitchFamily="34" charset="0"/>
                        <a:ea typeface="Arial" panose="020B0604020202020204" pitchFamily="34" charset="0"/>
                        <a:cs typeface="Arial" panose="020B0604020202020204" pitchFamily="34" charset="0"/>
                      </a:endParaRPr>
                    </a:p>
                  </a:txBody>
                  <a:tcPr marL="0" marR="108111" marT="0" marB="664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200"/>
                        </a:spcAft>
                      </a:pPr>
                      <a:r>
                        <a:rPr lang="fr-FR" sz="1300" dirty="0">
                          <a:solidFill>
                            <a:srgbClr val="232F34"/>
                          </a:solidFill>
                          <a:effectLst/>
                          <a:latin typeface="Arial" panose="020B0604020202020204" pitchFamily="34" charset="0"/>
                          <a:ea typeface="Arial" panose="020B0604020202020204" pitchFamily="34" charset="0"/>
                          <a:cs typeface="Arial" panose="020B0604020202020204" pitchFamily="34" charset="0"/>
                        </a:rPr>
                        <a:t> </a:t>
                      </a:r>
                      <a:endParaRPr lang="en-US" sz="800" dirty="0">
                        <a:solidFill>
                          <a:srgbClr val="232F34"/>
                        </a:solidFill>
                        <a:effectLst/>
                        <a:latin typeface="Arial" panose="020B0604020202020204" pitchFamily="34" charset="0"/>
                        <a:ea typeface="Arial" panose="020B0604020202020204" pitchFamily="34" charset="0"/>
                        <a:cs typeface="Arial" panose="020B0604020202020204" pitchFamily="34" charset="0"/>
                      </a:endParaRPr>
                    </a:p>
                  </a:txBody>
                  <a:tcPr marL="0" marR="108111" marT="0" marB="664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79982241"/>
                  </a:ext>
                </a:extLst>
              </a:tr>
            </a:tbl>
          </a:graphicData>
        </a:graphic>
      </p:graphicFrame>
      <p:sp>
        <p:nvSpPr>
          <p:cNvPr id="11" name="Date Placeholder 3"/>
          <p:cNvSpPr>
            <a:spLocks noGrp="1"/>
          </p:cNvSpPr>
          <p:nvPr>
            <p:ph type="dt" sz="quarter" idx="10"/>
          </p:nvPr>
        </p:nvSpPr>
        <p:spPr>
          <a:xfrm>
            <a:off x="179388" y="6602413"/>
            <a:ext cx="1619250" cy="2159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Calibri" charset="0"/>
                <a:ea typeface="ＭＳ Ｐゴシック" charset="0"/>
              </a:defRPr>
            </a:lvl1pPr>
            <a:lvl2pPr>
              <a:defRPr sz="20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defRPr/>
            </a:pPr>
            <a:r>
              <a:rPr lang="da-DK" sz="1000" dirty="0" smtClean="0"/>
              <a:t>06</a:t>
            </a:r>
            <a:r>
              <a:rPr lang="da-DK" sz="1000" dirty="0" smtClean="0"/>
              <a:t>/12/2016</a:t>
            </a:r>
            <a:endParaRPr lang="da-DK" sz="1000" dirty="0" smtClean="0"/>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102">
                                            <p:txEl>
                                              <p:pRg st="0" end="0"/>
                                            </p:txEl>
                                          </p:spTgt>
                                        </p:tgtEl>
                                        <p:attrNameLst>
                                          <p:attrName>style.visibility</p:attrName>
                                        </p:attrNameLst>
                                      </p:cBhvr>
                                      <p:to>
                                        <p:strVal val="visible"/>
                                      </p:to>
                                    </p:set>
                                    <p:animEffect transition="in" filter="circle(in)">
                                      <p:cBhvr>
                                        <p:cTn id="7" dur="1000"/>
                                        <p:tgtEl>
                                          <p:spTgt spid="4102">
                                            <p:txEl>
                                              <p:pRg st="0" end="0"/>
                                            </p:txEl>
                                          </p:spTgt>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ppt_w</p:attrName>
                                        </p:attrNameLst>
                                      </p:cBhvr>
                                      <p:tavLst>
                                        <p:tav tm="0" fmla="#ppt_w*sin(2.5*pi*$)">
                                          <p:val>
                                            <p:fltVal val="0"/>
                                          </p:val>
                                        </p:tav>
                                        <p:tav tm="100000">
                                          <p:val>
                                            <p:fltVal val="1"/>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xfrm>
            <a:off x="1943100" y="6524625"/>
            <a:ext cx="4789488" cy="33337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Calibri" charset="0"/>
                <a:ea typeface="ＭＳ Ｐゴシック" charset="0"/>
              </a:defRPr>
            </a:lvl1pPr>
            <a:lvl2pPr>
              <a:defRPr sz="20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defRPr/>
            </a:pPr>
            <a:r>
              <a:rPr lang="fr-FR" sz="1000"/>
              <a:t>Préparation de la mise en œuvre du Programme de Sécurité alimentaire et nutritionnelle du</a:t>
            </a:r>
          </a:p>
          <a:p>
            <a:pPr>
              <a:defRPr/>
            </a:pPr>
            <a:r>
              <a:rPr lang="fr-FR" sz="1000"/>
              <a:t>11ème FED en Haïti (SAN 11ème FED)</a:t>
            </a:r>
            <a:endParaRPr lang="da-DK" sz="1000"/>
          </a:p>
        </p:txBody>
      </p:sp>
      <p:sp>
        <p:nvSpPr>
          <p:cNvPr id="4100" name="Slide Number Placeholder 5"/>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Calibri" charset="0"/>
                <a:ea typeface="ＭＳ Ｐゴシック" charset="0"/>
              </a:defRPr>
            </a:lvl1pPr>
            <a:lvl2pPr>
              <a:defRPr sz="20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defRPr/>
            </a:pPr>
            <a:fld id="{E383A0EA-CBC3-494C-85D1-CA6C914F57DD}" type="slidenum">
              <a:rPr lang="da-DK" sz="1000" smtClean="0"/>
              <a:pPr>
                <a:defRPr/>
              </a:pPr>
              <a:t>12</a:t>
            </a:fld>
            <a:endParaRPr lang="da-DK" sz="1000" smtClean="0"/>
          </a:p>
        </p:txBody>
      </p:sp>
      <p:sp>
        <p:nvSpPr>
          <p:cNvPr id="4101" name="Rectangle 2"/>
          <p:cNvSpPr>
            <a:spLocks noGrp="1" noChangeArrowheads="1"/>
          </p:cNvSpPr>
          <p:nvPr>
            <p:ph type="title"/>
          </p:nvPr>
        </p:nvSpPr>
        <p:spPr>
          <a:xfrm>
            <a:off x="1838325" y="574675"/>
            <a:ext cx="6981825" cy="900113"/>
          </a:xfrm>
        </p:spPr>
        <p:txBody>
          <a:bodyPr/>
          <a:lstStyle/>
          <a:p>
            <a:pPr eaLnBrk="1" hangingPunct="1">
              <a:defRPr/>
            </a:pPr>
            <a:r>
              <a:rPr lang="fr-FR" sz="3600" b="1" i="1" dirty="0" smtClean="0">
                <a:cs typeface="+mj-cs"/>
              </a:rPr>
              <a:t>DESCRIPTION DES ACTIVITÉS </a:t>
            </a:r>
            <a:endParaRPr lang="da-DK" sz="2400" b="1" i="1" dirty="0">
              <a:latin typeface="Calibri" charset="0"/>
              <a:cs typeface="+mj-cs"/>
            </a:endParaRPr>
          </a:p>
        </p:txBody>
      </p:sp>
      <p:sp>
        <p:nvSpPr>
          <p:cNvPr id="4102" name="Rectangle 3"/>
          <p:cNvSpPr>
            <a:spLocks noGrp="1" noChangeArrowheads="1"/>
          </p:cNvSpPr>
          <p:nvPr>
            <p:ph type="body" idx="1"/>
          </p:nvPr>
        </p:nvSpPr>
        <p:spPr>
          <a:xfrm>
            <a:off x="684213" y="1773238"/>
            <a:ext cx="8280400" cy="4217987"/>
          </a:xfrm>
        </p:spPr>
        <p:txBody>
          <a:bodyPr/>
          <a:lstStyle/>
          <a:p>
            <a:pPr marL="0" indent="0">
              <a:buFont typeface="Arial" charset="0"/>
              <a:buNone/>
              <a:defRPr/>
            </a:pPr>
            <a:r>
              <a:rPr lang="fr-FR" sz="2400" i="1" u="sng" dirty="0" smtClean="0">
                <a:cs typeface="+mn-cs"/>
              </a:rPr>
              <a:t>Les ateliers </a:t>
            </a:r>
            <a:r>
              <a:rPr lang="fr-FR" sz="2400" i="1" u="sng" dirty="0">
                <a:cs typeface="+mn-cs"/>
              </a:rPr>
              <a:t>participatifs d’identification des priorités </a:t>
            </a:r>
            <a:r>
              <a:rPr lang="it-IT" sz="2400" i="1" u="sng" dirty="0" smtClean="0">
                <a:cs typeface="+mn-cs"/>
              </a:rPr>
              <a:t>:</a:t>
            </a:r>
          </a:p>
          <a:p>
            <a:pPr marL="0" indent="0" algn="just">
              <a:buFont typeface="Arial" charset="0"/>
              <a:buNone/>
              <a:defRPr/>
            </a:pPr>
            <a:r>
              <a:rPr lang="fr-FR" sz="1800" dirty="0" smtClean="0">
                <a:cs typeface="+mn-cs"/>
              </a:rPr>
              <a:t>Contenu </a:t>
            </a:r>
            <a:r>
              <a:rPr lang="fr-FR" sz="1800" dirty="0" smtClean="0">
                <a:cs typeface="+mn-cs"/>
              </a:rPr>
              <a:t>indicatif: </a:t>
            </a:r>
            <a:endParaRPr lang="fr-FR" sz="1800" dirty="0" smtClean="0">
              <a:cs typeface="+mn-cs"/>
            </a:endParaRPr>
          </a:p>
          <a:p>
            <a:pPr marL="400050" indent="-400050" algn="just">
              <a:buFont typeface="Arial" charset="0"/>
              <a:buAutoNum type="romanLcParenBoth"/>
              <a:defRPr/>
            </a:pPr>
            <a:r>
              <a:rPr lang="fr-FR" sz="1800" i="1" dirty="0" smtClean="0">
                <a:cs typeface="+mn-cs"/>
              </a:rPr>
              <a:t>diagnostic </a:t>
            </a:r>
            <a:r>
              <a:rPr lang="fr-FR" sz="1800" i="1" dirty="0">
                <a:cs typeface="+mn-cs"/>
              </a:rPr>
              <a:t>de la situation de départ, </a:t>
            </a:r>
            <a:endParaRPr lang="fr-FR" sz="1800" i="1" dirty="0" smtClean="0">
              <a:cs typeface="+mn-cs"/>
            </a:endParaRPr>
          </a:p>
          <a:p>
            <a:pPr marL="400050" indent="-400050" algn="just">
              <a:buFont typeface="Arial" charset="0"/>
              <a:buAutoNum type="romanLcParenBoth"/>
              <a:defRPr/>
            </a:pPr>
            <a:r>
              <a:rPr lang="fr-FR" sz="1800" i="1" dirty="0" smtClean="0">
                <a:cs typeface="+mn-cs"/>
              </a:rPr>
              <a:t> </a:t>
            </a:r>
            <a:r>
              <a:rPr lang="fr-FR" sz="1800" i="1" dirty="0">
                <a:cs typeface="+mn-cs"/>
              </a:rPr>
              <a:t>définition des perspectives de sécurité alimentaire et nutritionnelle à long terme dans la zone, </a:t>
            </a:r>
            <a:endParaRPr lang="fr-FR" sz="1800" i="1" dirty="0" smtClean="0">
              <a:cs typeface="+mn-cs"/>
            </a:endParaRPr>
          </a:p>
          <a:p>
            <a:pPr marL="400050" indent="-400050" algn="just">
              <a:buFont typeface="Arial" charset="0"/>
              <a:buAutoNum type="romanLcParenBoth"/>
              <a:defRPr/>
            </a:pPr>
            <a:r>
              <a:rPr lang="fr-FR" sz="1800" i="1" dirty="0" smtClean="0">
                <a:cs typeface="+mn-cs"/>
              </a:rPr>
              <a:t>définition </a:t>
            </a:r>
            <a:r>
              <a:rPr lang="fr-FR" sz="1800" i="1" dirty="0">
                <a:cs typeface="+mn-cs"/>
              </a:rPr>
              <a:t>des objectifs du plan et de ses priorités</a:t>
            </a:r>
            <a:r>
              <a:rPr lang="fr-FR" sz="1800" i="1" dirty="0" smtClean="0">
                <a:cs typeface="+mn-cs"/>
              </a:rPr>
              <a:t>,</a:t>
            </a:r>
          </a:p>
          <a:p>
            <a:pPr marL="400050" indent="-400050" algn="just">
              <a:buFont typeface="Arial" charset="0"/>
              <a:buAutoNum type="romanLcParenBoth"/>
              <a:defRPr/>
            </a:pPr>
            <a:r>
              <a:rPr lang="fr-FR" sz="1800" i="1" dirty="0" smtClean="0">
                <a:cs typeface="+mn-cs"/>
              </a:rPr>
              <a:t>définition </a:t>
            </a:r>
            <a:r>
              <a:rPr lang="fr-FR" sz="1800" i="1" dirty="0">
                <a:cs typeface="+mn-cs"/>
              </a:rPr>
              <a:t>des moyens nécessaires, </a:t>
            </a:r>
            <a:endParaRPr lang="fr-FR" sz="1800" i="1" dirty="0" smtClean="0">
              <a:cs typeface="+mn-cs"/>
            </a:endParaRPr>
          </a:p>
          <a:p>
            <a:pPr marL="400050" indent="-400050" algn="just">
              <a:buFont typeface="Arial" charset="0"/>
              <a:buAutoNum type="romanLcParenBoth"/>
              <a:defRPr/>
            </a:pPr>
            <a:r>
              <a:rPr lang="fr-FR" sz="1800" i="1" dirty="0" smtClean="0">
                <a:cs typeface="+mn-cs"/>
              </a:rPr>
              <a:t>détermination </a:t>
            </a:r>
            <a:r>
              <a:rPr lang="fr-FR" sz="1800" i="1" dirty="0">
                <a:cs typeface="+mn-cs"/>
              </a:rPr>
              <a:t>de la stratégie de mise en œuvre (y inclus la structure de pilotage et de coordination technique) et des mesures d’accompagnement (approche multisectorielle de la SAN) </a:t>
            </a:r>
            <a:endParaRPr lang="fr-FR" sz="1800" i="1" dirty="0" smtClean="0">
              <a:cs typeface="+mn-cs"/>
            </a:endParaRPr>
          </a:p>
          <a:p>
            <a:pPr marL="400050" indent="-400050" algn="just">
              <a:buFont typeface="Arial" charset="0"/>
              <a:buAutoNum type="romanLcParenBoth"/>
              <a:defRPr/>
            </a:pPr>
            <a:r>
              <a:rPr lang="fr-FR" sz="1800" i="1" dirty="0" smtClean="0">
                <a:cs typeface="+mn-cs"/>
              </a:rPr>
              <a:t>définition </a:t>
            </a:r>
            <a:r>
              <a:rPr lang="fr-FR" sz="1800" i="1" dirty="0">
                <a:cs typeface="+mn-cs"/>
              </a:rPr>
              <a:t>du système de suivi-évaluation (indicateurs et modalités)</a:t>
            </a:r>
            <a:r>
              <a:rPr lang="it-IT" sz="1800" dirty="0" smtClean="0">
                <a:cs typeface="+mn-cs"/>
              </a:rPr>
              <a:t> </a:t>
            </a:r>
            <a:endParaRPr lang="fr-FR" sz="1800" dirty="0">
              <a:cs typeface="+mn-cs"/>
            </a:endParaRPr>
          </a:p>
        </p:txBody>
      </p:sp>
      <p:grpSp>
        <p:nvGrpSpPr>
          <p:cNvPr id="7" name="Gruppo 6"/>
          <p:cNvGrpSpPr/>
          <p:nvPr/>
        </p:nvGrpSpPr>
        <p:grpSpPr>
          <a:xfrm>
            <a:off x="7236296" y="6237312"/>
            <a:ext cx="1411617" cy="507898"/>
            <a:chOff x="7236296" y="6237312"/>
            <a:chExt cx="1411617" cy="507898"/>
          </a:xfrm>
        </p:grpSpPr>
        <p:pic>
          <p:nvPicPr>
            <p:cNvPr id="8" name="Immagine 2" descr="armoiries_haiti.gi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36296" y="6237312"/>
              <a:ext cx="576064" cy="5078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 name="Picture 21" descr="flag_2colors"/>
            <p:cNvPicPr>
              <a:picLocks noChangeAspect="1" noChangeArrowheads="1"/>
            </p:cNvPicPr>
            <p:nvPr/>
          </p:nvPicPr>
          <p:blipFill>
            <a:blip r:embed="rId4" cstate="email">
              <a:lum bright="-12000"/>
              <a:extLst>
                <a:ext uri="{28A0092B-C50C-407E-A947-70E740481C1C}">
                  <a14:useLocalDpi xmlns:a14="http://schemas.microsoft.com/office/drawing/2010/main"/>
                </a:ext>
              </a:extLst>
            </a:blip>
            <a:srcRect/>
            <a:stretch>
              <a:fillRect/>
            </a:stretch>
          </p:blipFill>
          <p:spPr bwMode="auto">
            <a:xfrm>
              <a:off x="8028384" y="6309320"/>
              <a:ext cx="619529" cy="43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Date Placeholder 3"/>
          <p:cNvSpPr>
            <a:spLocks noGrp="1"/>
          </p:cNvSpPr>
          <p:nvPr>
            <p:ph type="dt" sz="quarter" idx="10"/>
          </p:nvPr>
        </p:nvSpPr>
        <p:spPr>
          <a:xfrm>
            <a:off x="179388" y="6602413"/>
            <a:ext cx="1619250" cy="2159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Calibri" charset="0"/>
                <a:ea typeface="ＭＳ Ｐゴシック" charset="0"/>
              </a:defRPr>
            </a:lvl1pPr>
            <a:lvl2pPr>
              <a:defRPr sz="20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defRPr/>
            </a:pPr>
            <a:r>
              <a:rPr lang="da-DK" sz="1000" dirty="0" smtClean="0"/>
              <a:t>06</a:t>
            </a:r>
            <a:r>
              <a:rPr lang="da-DK" sz="1000" dirty="0" smtClean="0"/>
              <a:t>/12/2016</a:t>
            </a:r>
            <a:endParaRPr lang="da-DK" sz="1000" dirty="0" smtClean="0"/>
          </a:p>
        </p:txBody>
      </p:sp>
    </p:spTree>
    <p:extLst>
      <p:ext uri="{BB962C8B-B14F-4D97-AF65-F5344CB8AC3E}">
        <p14:creationId xmlns:p14="http://schemas.microsoft.com/office/powerpoint/2010/main" val="2455041692"/>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02">
                                            <p:txEl>
                                              <p:pRg st="0" end="0"/>
                                            </p:txEl>
                                          </p:spTgt>
                                        </p:tgtEl>
                                        <p:attrNameLst>
                                          <p:attrName>style.visibility</p:attrName>
                                        </p:attrNameLst>
                                      </p:cBhvr>
                                      <p:to>
                                        <p:strVal val="visible"/>
                                      </p:to>
                                    </p:set>
                                    <p:animEffect transition="in" filter="fade">
                                      <p:cBhvr>
                                        <p:cTn id="7" dur="500"/>
                                        <p:tgtEl>
                                          <p:spTgt spid="410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102">
                                            <p:txEl>
                                              <p:pRg st="1" end="1"/>
                                            </p:txEl>
                                          </p:spTgt>
                                        </p:tgtEl>
                                        <p:attrNameLst>
                                          <p:attrName>style.visibility</p:attrName>
                                        </p:attrNameLst>
                                      </p:cBhvr>
                                      <p:to>
                                        <p:strVal val="visible"/>
                                      </p:to>
                                    </p:set>
                                    <p:animEffect transition="in" filter="fade">
                                      <p:cBhvr>
                                        <p:cTn id="11" dur="500"/>
                                        <p:tgtEl>
                                          <p:spTgt spid="4102">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102">
                                            <p:txEl>
                                              <p:pRg st="2" end="2"/>
                                            </p:txEl>
                                          </p:spTgt>
                                        </p:tgtEl>
                                        <p:attrNameLst>
                                          <p:attrName>style.visibility</p:attrName>
                                        </p:attrNameLst>
                                      </p:cBhvr>
                                      <p:to>
                                        <p:strVal val="visible"/>
                                      </p:to>
                                    </p:set>
                                    <p:animEffect transition="in" filter="fade">
                                      <p:cBhvr>
                                        <p:cTn id="15" dur="500"/>
                                        <p:tgtEl>
                                          <p:spTgt spid="4102">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102">
                                            <p:txEl>
                                              <p:pRg st="3" end="3"/>
                                            </p:txEl>
                                          </p:spTgt>
                                        </p:tgtEl>
                                        <p:attrNameLst>
                                          <p:attrName>style.visibility</p:attrName>
                                        </p:attrNameLst>
                                      </p:cBhvr>
                                      <p:to>
                                        <p:strVal val="visible"/>
                                      </p:to>
                                    </p:set>
                                    <p:animEffect transition="in" filter="fade">
                                      <p:cBhvr>
                                        <p:cTn id="19" dur="500"/>
                                        <p:tgtEl>
                                          <p:spTgt spid="4102">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102">
                                            <p:txEl>
                                              <p:pRg st="4" end="4"/>
                                            </p:txEl>
                                          </p:spTgt>
                                        </p:tgtEl>
                                        <p:attrNameLst>
                                          <p:attrName>style.visibility</p:attrName>
                                        </p:attrNameLst>
                                      </p:cBhvr>
                                      <p:to>
                                        <p:strVal val="visible"/>
                                      </p:to>
                                    </p:set>
                                    <p:animEffect transition="in" filter="fade">
                                      <p:cBhvr>
                                        <p:cTn id="23" dur="500"/>
                                        <p:tgtEl>
                                          <p:spTgt spid="4102">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102">
                                            <p:txEl>
                                              <p:pRg st="5" end="5"/>
                                            </p:txEl>
                                          </p:spTgt>
                                        </p:tgtEl>
                                        <p:attrNameLst>
                                          <p:attrName>style.visibility</p:attrName>
                                        </p:attrNameLst>
                                      </p:cBhvr>
                                      <p:to>
                                        <p:strVal val="visible"/>
                                      </p:to>
                                    </p:set>
                                    <p:animEffect transition="in" filter="fade">
                                      <p:cBhvr>
                                        <p:cTn id="27" dur="500"/>
                                        <p:tgtEl>
                                          <p:spTgt spid="4102">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102">
                                            <p:txEl>
                                              <p:pRg st="6" end="6"/>
                                            </p:txEl>
                                          </p:spTgt>
                                        </p:tgtEl>
                                        <p:attrNameLst>
                                          <p:attrName>style.visibility</p:attrName>
                                        </p:attrNameLst>
                                      </p:cBhvr>
                                      <p:to>
                                        <p:strVal val="visible"/>
                                      </p:to>
                                    </p:set>
                                    <p:animEffect transition="in" filter="fade">
                                      <p:cBhvr>
                                        <p:cTn id="31" dur="500"/>
                                        <p:tgtEl>
                                          <p:spTgt spid="4102">
                                            <p:txEl>
                                              <p:pRg st="6" end="6"/>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102">
                                            <p:txEl>
                                              <p:pRg st="7" end="7"/>
                                            </p:txEl>
                                          </p:spTgt>
                                        </p:tgtEl>
                                        <p:attrNameLst>
                                          <p:attrName>style.visibility</p:attrName>
                                        </p:attrNameLst>
                                      </p:cBhvr>
                                      <p:to>
                                        <p:strVal val="visible"/>
                                      </p:to>
                                    </p:set>
                                    <p:animEffect transition="in" filter="fade">
                                      <p:cBhvr>
                                        <p:cTn id="35" dur="500"/>
                                        <p:tgtEl>
                                          <p:spTgt spid="410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xfrm>
            <a:off x="1943100" y="6524625"/>
            <a:ext cx="4789488" cy="33337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Calibri" charset="0"/>
                <a:ea typeface="ＭＳ Ｐゴシック" charset="0"/>
              </a:defRPr>
            </a:lvl1pPr>
            <a:lvl2pPr>
              <a:defRPr sz="20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defRPr/>
            </a:pPr>
            <a:r>
              <a:rPr lang="fr-FR" sz="1000"/>
              <a:t>Préparation de la mise en œuvre du Programme de Sécurité alimentaire et nutritionnelle du</a:t>
            </a:r>
          </a:p>
          <a:p>
            <a:pPr>
              <a:defRPr/>
            </a:pPr>
            <a:r>
              <a:rPr lang="fr-FR" sz="1000"/>
              <a:t>11ème FED en Haïti (SAN 11ème FED)</a:t>
            </a:r>
            <a:endParaRPr lang="da-DK" sz="1000"/>
          </a:p>
        </p:txBody>
      </p:sp>
      <p:sp>
        <p:nvSpPr>
          <p:cNvPr id="4100" name="Slide Number Placeholder 5"/>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Calibri" charset="0"/>
                <a:ea typeface="ＭＳ Ｐゴシック" charset="0"/>
              </a:defRPr>
            </a:lvl1pPr>
            <a:lvl2pPr>
              <a:defRPr sz="20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defRPr/>
            </a:pPr>
            <a:fld id="{758B7604-9B45-694B-A4B6-3055E07EC71C}" type="slidenum">
              <a:rPr lang="da-DK" sz="1000" smtClean="0"/>
              <a:pPr>
                <a:defRPr/>
              </a:pPr>
              <a:t>13</a:t>
            </a:fld>
            <a:endParaRPr lang="da-DK" sz="1000" smtClean="0"/>
          </a:p>
        </p:txBody>
      </p:sp>
      <p:sp>
        <p:nvSpPr>
          <p:cNvPr id="4101" name="Rectangle 2"/>
          <p:cNvSpPr>
            <a:spLocks noGrp="1" noChangeArrowheads="1"/>
          </p:cNvSpPr>
          <p:nvPr>
            <p:ph type="title"/>
          </p:nvPr>
        </p:nvSpPr>
        <p:spPr>
          <a:xfrm>
            <a:off x="1838325" y="574675"/>
            <a:ext cx="6981825" cy="900113"/>
          </a:xfrm>
        </p:spPr>
        <p:txBody>
          <a:bodyPr/>
          <a:lstStyle/>
          <a:p>
            <a:pPr eaLnBrk="1" hangingPunct="1">
              <a:defRPr/>
            </a:pPr>
            <a:r>
              <a:rPr lang="fr-FR" sz="3600" b="1" i="1" dirty="0" smtClean="0">
                <a:cs typeface="+mj-cs"/>
              </a:rPr>
              <a:t>DESCRIPTION DES ACTIVITÉS </a:t>
            </a:r>
            <a:endParaRPr lang="da-DK" sz="2400" b="1" i="1" dirty="0">
              <a:latin typeface="Calibri" charset="0"/>
              <a:cs typeface="+mj-cs"/>
            </a:endParaRPr>
          </a:p>
        </p:txBody>
      </p:sp>
      <p:sp>
        <p:nvSpPr>
          <p:cNvPr id="2" name="Segnaposto contenuto 1"/>
          <p:cNvSpPr>
            <a:spLocks noGrp="1"/>
          </p:cNvSpPr>
          <p:nvPr>
            <p:ph idx="1"/>
          </p:nvPr>
        </p:nvSpPr>
        <p:spPr/>
        <p:txBody>
          <a:bodyPr/>
          <a:lstStyle/>
          <a:p>
            <a:pPr>
              <a:defRPr/>
            </a:pPr>
            <a:endParaRPr lang="it-IT">
              <a:cs typeface="+mn-cs"/>
            </a:endParaRPr>
          </a:p>
        </p:txBody>
      </p:sp>
      <p:pic>
        <p:nvPicPr>
          <p:cNvPr id="38918" name="Immagin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5288" y="1628775"/>
            <a:ext cx="8569325" cy="486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3"/>
          <p:cNvSpPr>
            <a:spLocks noGrp="1"/>
          </p:cNvSpPr>
          <p:nvPr>
            <p:ph type="dt" sz="quarter" idx="10"/>
          </p:nvPr>
        </p:nvSpPr>
        <p:spPr>
          <a:xfrm>
            <a:off x="179388" y="6602413"/>
            <a:ext cx="1619250" cy="2159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Calibri" charset="0"/>
                <a:ea typeface="ＭＳ Ｐゴシック" charset="0"/>
              </a:defRPr>
            </a:lvl1pPr>
            <a:lvl2pPr>
              <a:defRPr sz="20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defRPr/>
            </a:pPr>
            <a:r>
              <a:rPr lang="da-DK" sz="1000" dirty="0" smtClean="0"/>
              <a:t>06</a:t>
            </a:r>
            <a:r>
              <a:rPr lang="da-DK" sz="1000" dirty="0" smtClean="0"/>
              <a:t>/12/2016</a:t>
            </a:r>
            <a:endParaRPr lang="da-DK" sz="1000" dirty="0" smtClean="0"/>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8918"/>
                                        </p:tgtEl>
                                        <p:attrNameLst>
                                          <p:attrName>style.visibility</p:attrName>
                                        </p:attrNameLst>
                                      </p:cBhvr>
                                      <p:to>
                                        <p:strVal val="visible"/>
                                      </p:to>
                                    </p:set>
                                    <p:anim calcmode="lin" valueType="num">
                                      <p:cBhvr>
                                        <p:cTn id="7" dur="1000" fill="hold"/>
                                        <p:tgtEl>
                                          <p:spTgt spid="38918"/>
                                        </p:tgtEl>
                                        <p:attrNameLst>
                                          <p:attrName>ppt_w</p:attrName>
                                        </p:attrNameLst>
                                      </p:cBhvr>
                                      <p:tavLst>
                                        <p:tav tm="0">
                                          <p:val>
                                            <p:strVal val="#ppt_w*0.70"/>
                                          </p:val>
                                        </p:tav>
                                        <p:tav tm="100000">
                                          <p:val>
                                            <p:strVal val="#ppt_w"/>
                                          </p:val>
                                        </p:tav>
                                      </p:tavLst>
                                    </p:anim>
                                    <p:anim calcmode="lin" valueType="num">
                                      <p:cBhvr>
                                        <p:cTn id="8" dur="1000" fill="hold"/>
                                        <p:tgtEl>
                                          <p:spTgt spid="38918"/>
                                        </p:tgtEl>
                                        <p:attrNameLst>
                                          <p:attrName>ppt_h</p:attrName>
                                        </p:attrNameLst>
                                      </p:cBhvr>
                                      <p:tavLst>
                                        <p:tav tm="0">
                                          <p:val>
                                            <p:strVal val="#ppt_h"/>
                                          </p:val>
                                        </p:tav>
                                        <p:tav tm="100000">
                                          <p:val>
                                            <p:strVal val="#ppt_h"/>
                                          </p:val>
                                        </p:tav>
                                      </p:tavLst>
                                    </p:anim>
                                    <p:animEffect transition="in" filter="fade">
                                      <p:cBhvr>
                                        <p:cTn id="9" dur="1000"/>
                                        <p:tgtEl>
                                          <p:spTgt spid="38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Calibri" charset="0"/>
                <a:ea typeface="ＭＳ Ｐゴシック" charset="0"/>
              </a:defRPr>
            </a:lvl1pPr>
            <a:lvl2pPr>
              <a:defRPr sz="20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defRPr/>
            </a:pPr>
            <a:r>
              <a:rPr lang="da-DK" sz="1000" smtClean="0"/>
              <a:t>XX/XX/XXXX</a:t>
            </a:r>
          </a:p>
        </p:txBody>
      </p:sp>
      <p:sp>
        <p:nvSpPr>
          <p:cNvPr id="4099" name="Footer Placeholder 4"/>
          <p:cNvSpPr>
            <a:spLocks noGrp="1"/>
          </p:cNvSpPr>
          <p:nvPr>
            <p:ph type="ftr" sz="quarter" idx="11"/>
          </p:nvPr>
        </p:nvSpPr>
        <p:spPr>
          <a:xfrm>
            <a:off x="1943100" y="6524625"/>
            <a:ext cx="4789488" cy="33337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Calibri" charset="0"/>
                <a:ea typeface="ＭＳ Ｐゴシック" charset="0"/>
              </a:defRPr>
            </a:lvl1pPr>
            <a:lvl2pPr>
              <a:defRPr sz="20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defRPr/>
            </a:pPr>
            <a:r>
              <a:rPr lang="fr-FR" sz="1000"/>
              <a:t>Préparation de la mise en œuvre du Programme de Sécurité alimentaire et nutritionnelle du</a:t>
            </a:r>
          </a:p>
          <a:p>
            <a:pPr>
              <a:defRPr/>
            </a:pPr>
            <a:r>
              <a:rPr lang="fr-FR" sz="1000"/>
              <a:t>11ème FED en Haïti (SAN 11ème FED)</a:t>
            </a:r>
            <a:endParaRPr lang="da-DK" sz="1000"/>
          </a:p>
        </p:txBody>
      </p:sp>
      <p:sp>
        <p:nvSpPr>
          <p:cNvPr id="4100" name="Slide Number Placeholder 5"/>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Calibri" charset="0"/>
                <a:ea typeface="ＭＳ Ｐゴシック" charset="0"/>
              </a:defRPr>
            </a:lvl1pPr>
            <a:lvl2pPr>
              <a:defRPr sz="20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defRPr/>
            </a:pPr>
            <a:fld id="{1DF0110B-EB79-6240-9B8B-068E554B85D3}" type="slidenum">
              <a:rPr lang="da-DK" sz="1000" smtClean="0"/>
              <a:pPr>
                <a:defRPr/>
              </a:pPr>
              <a:t>14</a:t>
            </a:fld>
            <a:endParaRPr lang="da-DK" sz="1000" smtClean="0"/>
          </a:p>
        </p:txBody>
      </p:sp>
      <p:sp>
        <p:nvSpPr>
          <p:cNvPr id="4101" name="Rectangle 2"/>
          <p:cNvSpPr>
            <a:spLocks noGrp="1" noChangeArrowheads="1"/>
          </p:cNvSpPr>
          <p:nvPr>
            <p:ph type="title"/>
          </p:nvPr>
        </p:nvSpPr>
        <p:spPr>
          <a:xfrm>
            <a:off x="1838325" y="574675"/>
            <a:ext cx="6981825" cy="900113"/>
          </a:xfrm>
        </p:spPr>
        <p:txBody>
          <a:bodyPr/>
          <a:lstStyle/>
          <a:p>
            <a:pPr eaLnBrk="1" hangingPunct="1">
              <a:defRPr/>
            </a:pPr>
            <a:r>
              <a:rPr lang="fr-FR" sz="3600" b="1" i="1" dirty="0" smtClean="0">
                <a:cs typeface="+mj-cs"/>
              </a:rPr>
              <a:t>DESCRIPTION DES ACTIVITÉS </a:t>
            </a:r>
            <a:endParaRPr lang="da-DK" sz="2400" b="1" i="1" dirty="0">
              <a:latin typeface="Calibri" charset="0"/>
              <a:cs typeface="+mj-cs"/>
            </a:endParaRPr>
          </a:p>
        </p:txBody>
      </p:sp>
      <p:sp>
        <p:nvSpPr>
          <p:cNvPr id="4102" name="Rectangle 3"/>
          <p:cNvSpPr>
            <a:spLocks noGrp="1" noChangeArrowheads="1"/>
          </p:cNvSpPr>
          <p:nvPr>
            <p:ph type="body" idx="1"/>
          </p:nvPr>
        </p:nvSpPr>
        <p:spPr>
          <a:xfrm>
            <a:off x="684213" y="1773238"/>
            <a:ext cx="8280400" cy="4217987"/>
          </a:xfrm>
        </p:spPr>
        <p:txBody>
          <a:bodyPr/>
          <a:lstStyle/>
          <a:p>
            <a:pPr marL="0" indent="0">
              <a:buFont typeface="Arial" charset="0"/>
              <a:buNone/>
              <a:defRPr/>
            </a:pPr>
            <a:r>
              <a:rPr lang="fr-FR" sz="2400" i="1" u="sng" dirty="0">
                <a:cs typeface="+mn-cs"/>
              </a:rPr>
              <a:t>Phase II - Elaboration des documents pour l'engagement des fonds de la convention de financement</a:t>
            </a:r>
            <a:r>
              <a:rPr lang="it-IT" sz="2400" dirty="0" smtClean="0">
                <a:cs typeface="+mn-cs"/>
              </a:rPr>
              <a:t> :</a:t>
            </a:r>
          </a:p>
          <a:p>
            <a:pPr marL="457200" indent="-457200">
              <a:buFont typeface="+mj-lt"/>
              <a:buAutoNum type="alphaLcParenR"/>
              <a:defRPr/>
            </a:pPr>
            <a:r>
              <a:rPr lang="fr-FR" sz="2400" i="1" dirty="0">
                <a:cs typeface="+mn-cs"/>
              </a:rPr>
              <a:t>Elaboration du Devis Programme  et des Termes de références pour l’Assistance Technique du Programme SAN 11</a:t>
            </a:r>
            <a:r>
              <a:rPr lang="fr-FR" sz="2400" i="1" baseline="30000" dirty="0">
                <a:cs typeface="+mn-cs"/>
              </a:rPr>
              <a:t>ème</a:t>
            </a:r>
            <a:r>
              <a:rPr lang="fr-FR" sz="2400" i="1" dirty="0">
                <a:cs typeface="+mn-cs"/>
              </a:rPr>
              <a:t> </a:t>
            </a:r>
            <a:r>
              <a:rPr lang="fr-FR" sz="2400" i="1" dirty="0" smtClean="0">
                <a:cs typeface="+mn-cs"/>
              </a:rPr>
              <a:t>FED – 4 ateliers </a:t>
            </a:r>
            <a:r>
              <a:rPr lang="it-IT" sz="2400" i="1" dirty="0" smtClean="0">
                <a:cs typeface="+mn-cs"/>
              </a:rPr>
              <a:t>;</a:t>
            </a:r>
          </a:p>
          <a:p>
            <a:pPr marL="457200" indent="-457200">
              <a:buFont typeface="+mj-lt"/>
              <a:buAutoNum type="alphaLcParenR"/>
              <a:defRPr/>
            </a:pPr>
            <a:r>
              <a:rPr lang="fr-FR" sz="2400" i="1" dirty="0">
                <a:cs typeface="+mn-cs"/>
              </a:rPr>
              <a:t>Elaboration des</a:t>
            </a:r>
            <a:r>
              <a:rPr lang="fr-FR" sz="2400" b="1" i="1" dirty="0">
                <a:cs typeface="+mn-cs"/>
              </a:rPr>
              <a:t> </a:t>
            </a:r>
            <a:r>
              <a:rPr lang="fr-FR" sz="2400" i="1" dirty="0">
                <a:cs typeface="+mn-cs"/>
              </a:rPr>
              <a:t>lignes directrices de l’appel à proposition SAN 11</a:t>
            </a:r>
            <a:r>
              <a:rPr lang="fr-FR" sz="2400" i="1" baseline="30000" dirty="0">
                <a:cs typeface="+mn-cs"/>
              </a:rPr>
              <a:t>ème</a:t>
            </a:r>
            <a:r>
              <a:rPr lang="fr-FR" sz="2400" i="1" dirty="0">
                <a:cs typeface="+mn-cs"/>
              </a:rPr>
              <a:t> FED </a:t>
            </a:r>
            <a:r>
              <a:rPr lang="fr-FR" sz="2400" i="1" dirty="0" smtClean="0">
                <a:cs typeface="+mn-cs"/>
              </a:rPr>
              <a:t> - 5 ateliers;</a:t>
            </a:r>
          </a:p>
          <a:p>
            <a:pPr marL="457200" indent="-457200">
              <a:buFont typeface="+mj-lt"/>
              <a:buAutoNum type="alphaLcParenR"/>
              <a:defRPr/>
            </a:pPr>
            <a:r>
              <a:rPr lang="fr-FR" sz="2400" i="1" dirty="0" smtClean="0">
                <a:cs typeface="+mn-cs"/>
              </a:rPr>
              <a:t>Planification Phase III</a:t>
            </a:r>
            <a:endParaRPr lang="it-IT" sz="2400" dirty="0">
              <a:cs typeface="+mn-cs"/>
            </a:endParaRPr>
          </a:p>
          <a:p>
            <a:pPr marL="0" indent="0">
              <a:buFont typeface="Arial" charset="0"/>
              <a:buNone/>
              <a:defRPr/>
            </a:pPr>
            <a:endParaRPr lang="fr-FR" sz="2400" i="1" dirty="0">
              <a:cs typeface="+mn-cs"/>
            </a:endParaRPr>
          </a:p>
        </p:txBody>
      </p:sp>
      <p:grpSp>
        <p:nvGrpSpPr>
          <p:cNvPr id="7" name="Gruppo 6"/>
          <p:cNvGrpSpPr/>
          <p:nvPr/>
        </p:nvGrpSpPr>
        <p:grpSpPr>
          <a:xfrm>
            <a:off x="7236296" y="6237312"/>
            <a:ext cx="1411617" cy="507898"/>
            <a:chOff x="7236296" y="6237312"/>
            <a:chExt cx="1411617" cy="507898"/>
          </a:xfrm>
        </p:grpSpPr>
        <p:pic>
          <p:nvPicPr>
            <p:cNvPr id="8" name="Immagine 2" descr="armoiries_haiti.gi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36296" y="6237312"/>
              <a:ext cx="576064" cy="5078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 name="Picture 21" descr="flag_2colors"/>
            <p:cNvPicPr>
              <a:picLocks noChangeAspect="1" noChangeArrowheads="1"/>
            </p:cNvPicPr>
            <p:nvPr/>
          </p:nvPicPr>
          <p:blipFill>
            <a:blip r:embed="rId4" cstate="email">
              <a:lum bright="-12000"/>
              <a:extLst>
                <a:ext uri="{28A0092B-C50C-407E-A947-70E740481C1C}">
                  <a14:useLocalDpi xmlns:a14="http://schemas.microsoft.com/office/drawing/2010/main"/>
                </a:ext>
              </a:extLst>
            </a:blip>
            <a:srcRect/>
            <a:stretch>
              <a:fillRect/>
            </a:stretch>
          </p:blipFill>
          <p:spPr bwMode="auto">
            <a:xfrm>
              <a:off x="8028384" y="6309320"/>
              <a:ext cx="619529" cy="43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wipe(down)">
                                      <p:cBhvr>
                                        <p:cTn id="7" dur="500"/>
                                        <p:tgtEl>
                                          <p:spTgt spid="4101"/>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4102">
                                            <p:txEl>
                                              <p:pRg st="0" end="0"/>
                                            </p:txEl>
                                          </p:spTgt>
                                        </p:tgtEl>
                                        <p:attrNameLst>
                                          <p:attrName>style.visibility</p:attrName>
                                        </p:attrNameLst>
                                      </p:cBhvr>
                                      <p:to>
                                        <p:strVal val="visible"/>
                                      </p:to>
                                    </p:set>
                                    <p:animEffect transition="in" filter="strips(downLeft)">
                                      <p:cBhvr>
                                        <p:cTn id="11" dur="500"/>
                                        <p:tgtEl>
                                          <p:spTgt spid="4102">
                                            <p:txEl>
                                              <p:pRg st="0" end="0"/>
                                            </p:txEl>
                                          </p:spTgt>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4102">
                                            <p:txEl>
                                              <p:pRg st="1" end="1"/>
                                            </p:txEl>
                                          </p:spTgt>
                                        </p:tgtEl>
                                        <p:attrNameLst>
                                          <p:attrName>style.visibility</p:attrName>
                                        </p:attrNameLst>
                                      </p:cBhvr>
                                      <p:to>
                                        <p:strVal val="visible"/>
                                      </p:to>
                                    </p:set>
                                    <p:animEffect transition="in" filter="strips(downLeft)">
                                      <p:cBhvr>
                                        <p:cTn id="15" dur="500"/>
                                        <p:tgtEl>
                                          <p:spTgt spid="4102">
                                            <p:txEl>
                                              <p:pRg st="1" end="1"/>
                                            </p:txEl>
                                          </p:spTgt>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4102">
                                            <p:txEl>
                                              <p:pRg st="2" end="2"/>
                                            </p:txEl>
                                          </p:spTgt>
                                        </p:tgtEl>
                                        <p:attrNameLst>
                                          <p:attrName>style.visibility</p:attrName>
                                        </p:attrNameLst>
                                      </p:cBhvr>
                                      <p:to>
                                        <p:strVal val="visible"/>
                                      </p:to>
                                    </p:set>
                                    <p:animEffect transition="in" filter="strips(downLeft)">
                                      <p:cBhvr>
                                        <p:cTn id="19" dur="500"/>
                                        <p:tgtEl>
                                          <p:spTgt spid="4102">
                                            <p:txEl>
                                              <p:pRg st="2" end="2"/>
                                            </p:txEl>
                                          </p:spTgt>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4102">
                                            <p:txEl>
                                              <p:pRg st="3" end="3"/>
                                            </p:txEl>
                                          </p:spTgt>
                                        </p:tgtEl>
                                        <p:attrNameLst>
                                          <p:attrName>style.visibility</p:attrName>
                                        </p:attrNameLst>
                                      </p:cBhvr>
                                      <p:to>
                                        <p:strVal val="visible"/>
                                      </p:to>
                                    </p:set>
                                    <p:animEffect transition="in" filter="strips(downLeft)">
                                      <p:cBhvr>
                                        <p:cTn id="23" dur="500"/>
                                        <p:tgtEl>
                                          <p:spTgt spid="410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P spid="410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xfrm>
            <a:off x="1943100" y="6524625"/>
            <a:ext cx="4789488" cy="33337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Calibri" charset="0"/>
                <a:ea typeface="ＭＳ Ｐゴシック" charset="0"/>
              </a:defRPr>
            </a:lvl1pPr>
            <a:lvl2pPr>
              <a:defRPr sz="20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defRPr/>
            </a:pPr>
            <a:r>
              <a:rPr lang="fr-FR" sz="1000"/>
              <a:t>Préparation de la mise en œuvre du Programme de Sécurité alimentaire et nutritionnelle du</a:t>
            </a:r>
          </a:p>
          <a:p>
            <a:pPr>
              <a:defRPr/>
            </a:pPr>
            <a:r>
              <a:rPr lang="fr-FR" sz="1000"/>
              <a:t>11ème FED en Haïti (SAN 11ème FED)</a:t>
            </a:r>
            <a:endParaRPr lang="da-DK" sz="1000"/>
          </a:p>
        </p:txBody>
      </p:sp>
      <p:sp>
        <p:nvSpPr>
          <p:cNvPr id="4100" name="Slide Number Placeholder 5"/>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Calibri" charset="0"/>
                <a:ea typeface="ＭＳ Ｐゴシック" charset="0"/>
              </a:defRPr>
            </a:lvl1pPr>
            <a:lvl2pPr>
              <a:defRPr sz="20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defRPr/>
            </a:pPr>
            <a:fld id="{CB22C874-9E48-EA47-834F-FE0964DD928C}" type="slidenum">
              <a:rPr lang="da-DK" sz="1000" smtClean="0"/>
              <a:pPr>
                <a:defRPr/>
              </a:pPr>
              <a:t>15</a:t>
            </a:fld>
            <a:endParaRPr lang="da-DK" sz="1000" smtClean="0"/>
          </a:p>
        </p:txBody>
      </p:sp>
      <p:sp>
        <p:nvSpPr>
          <p:cNvPr id="4101" name="Rectangle 2"/>
          <p:cNvSpPr>
            <a:spLocks noGrp="1" noChangeArrowheads="1"/>
          </p:cNvSpPr>
          <p:nvPr>
            <p:ph type="title"/>
          </p:nvPr>
        </p:nvSpPr>
        <p:spPr>
          <a:xfrm>
            <a:off x="1838325" y="574675"/>
            <a:ext cx="6981825" cy="900113"/>
          </a:xfrm>
        </p:spPr>
        <p:txBody>
          <a:bodyPr/>
          <a:lstStyle/>
          <a:p>
            <a:pPr eaLnBrk="1" hangingPunct="1">
              <a:defRPr/>
            </a:pPr>
            <a:r>
              <a:rPr lang="fr-FR" sz="3600" b="1" i="1" dirty="0" smtClean="0">
                <a:cs typeface="+mj-cs"/>
              </a:rPr>
              <a:t>DESCRIPTION DES ACTIVITÉS </a:t>
            </a:r>
            <a:endParaRPr lang="da-DK" sz="2400" b="1" i="1" dirty="0">
              <a:latin typeface="Calibri" charset="0"/>
              <a:cs typeface="+mj-cs"/>
            </a:endParaRPr>
          </a:p>
        </p:txBody>
      </p:sp>
      <p:sp>
        <p:nvSpPr>
          <p:cNvPr id="4102" name="Rectangle 3"/>
          <p:cNvSpPr>
            <a:spLocks noGrp="1" noChangeArrowheads="1"/>
          </p:cNvSpPr>
          <p:nvPr>
            <p:ph type="body" idx="1"/>
          </p:nvPr>
        </p:nvSpPr>
        <p:spPr>
          <a:xfrm>
            <a:off x="684213" y="1773238"/>
            <a:ext cx="8280400" cy="4217987"/>
          </a:xfrm>
        </p:spPr>
        <p:txBody>
          <a:bodyPr/>
          <a:lstStyle/>
          <a:p>
            <a:pPr marL="0" indent="0">
              <a:buFont typeface="Arial" charset="0"/>
              <a:buNone/>
              <a:defRPr/>
            </a:pPr>
            <a:r>
              <a:rPr lang="fr-FR" sz="2400" i="1" u="sng" dirty="0">
                <a:cs typeface="+mn-cs"/>
              </a:rPr>
              <a:t>Phase III - Maintien du dialogue interinstitutionnel et intersectoriel </a:t>
            </a:r>
            <a:r>
              <a:rPr lang="it-IT" sz="2400" dirty="0" smtClean="0">
                <a:cs typeface="+mn-cs"/>
              </a:rPr>
              <a:t>:</a:t>
            </a:r>
          </a:p>
          <a:p>
            <a:pPr marL="457200" indent="-457200">
              <a:buFont typeface="+mj-lt"/>
              <a:buAutoNum type="alphaLcParenR"/>
              <a:defRPr/>
            </a:pPr>
            <a:r>
              <a:rPr lang="fr-FR" sz="2400" b="1" i="1" dirty="0">
                <a:cs typeface="+mn-cs"/>
              </a:rPr>
              <a:t>Sept missions mensuelles d’une durée de cinq jours chacune</a:t>
            </a:r>
            <a:r>
              <a:rPr lang="fr-FR" sz="2400" dirty="0">
                <a:cs typeface="+mn-cs"/>
              </a:rPr>
              <a:t> seront prévues pendant lesquelles l'assistance technique appuiera les points focaux des ministères impliqués dans le GTT </a:t>
            </a:r>
            <a:r>
              <a:rPr lang="fr-FR" sz="2400" dirty="0" smtClean="0">
                <a:cs typeface="+mn-cs"/>
              </a:rPr>
              <a:t>(au niveau national et local) pour </a:t>
            </a:r>
            <a:r>
              <a:rPr lang="fr-FR" sz="2400" dirty="0">
                <a:cs typeface="+mn-cs"/>
              </a:rPr>
              <a:t>mobiliser les différents services concernés par la Sécurité alimentaire et nutritionnelle</a:t>
            </a:r>
            <a:r>
              <a:rPr lang="fr-FR" sz="2400" dirty="0" smtClean="0">
                <a:cs typeface="+mn-cs"/>
              </a:rPr>
              <a:t>.</a:t>
            </a:r>
            <a:endParaRPr lang="fr-FR" sz="2400" i="1" dirty="0">
              <a:cs typeface="+mn-cs"/>
            </a:endParaRPr>
          </a:p>
        </p:txBody>
      </p:sp>
      <p:grpSp>
        <p:nvGrpSpPr>
          <p:cNvPr id="7" name="Gruppo 6"/>
          <p:cNvGrpSpPr/>
          <p:nvPr/>
        </p:nvGrpSpPr>
        <p:grpSpPr>
          <a:xfrm>
            <a:off x="7236296" y="6237312"/>
            <a:ext cx="1411617" cy="507898"/>
            <a:chOff x="7236296" y="6237312"/>
            <a:chExt cx="1411617" cy="507898"/>
          </a:xfrm>
        </p:grpSpPr>
        <p:pic>
          <p:nvPicPr>
            <p:cNvPr id="8" name="Immagine 2" descr="armoiries_haiti.gi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36296" y="6237312"/>
              <a:ext cx="576064" cy="5078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 name="Picture 21" descr="flag_2colors"/>
            <p:cNvPicPr>
              <a:picLocks noChangeAspect="1" noChangeArrowheads="1"/>
            </p:cNvPicPr>
            <p:nvPr/>
          </p:nvPicPr>
          <p:blipFill>
            <a:blip r:embed="rId4" cstate="email">
              <a:lum bright="-12000"/>
              <a:extLst>
                <a:ext uri="{28A0092B-C50C-407E-A947-70E740481C1C}">
                  <a14:useLocalDpi xmlns:a14="http://schemas.microsoft.com/office/drawing/2010/main"/>
                </a:ext>
              </a:extLst>
            </a:blip>
            <a:srcRect/>
            <a:stretch>
              <a:fillRect/>
            </a:stretch>
          </p:blipFill>
          <p:spPr bwMode="auto">
            <a:xfrm>
              <a:off x="8028384" y="6309320"/>
              <a:ext cx="619529" cy="43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Date Placeholder 3"/>
          <p:cNvSpPr>
            <a:spLocks noGrp="1"/>
          </p:cNvSpPr>
          <p:nvPr>
            <p:ph type="dt" sz="quarter" idx="10"/>
          </p:nvPr>
        </p:nvSpPr>
        <p:spPr>
          <a:xfrm>
            <a:off x="179388" y="6602413"/>
            <a:ext cx="1619250" cy="2159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Calibri" charset="0"/>
                <a:ea typeface="ＭＳ Ｐゴシック" charset="0"/>
              </a:defRPr>
            </a:lvl1pPr>
            <a:lvl2pPr>
              <a:defRPr sz="20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defRPr/>
            </a:pPr>
            <a:r>
              <a:rPr lang="da-DK" sz="1000" dirty="0" smtClean="0"/>
              <a:t>06</a:t>
            </a:r>
            <a:r>
              <a:rPr lang="da-DK" sz="1000" dirty="0" smtClean="0"/>
              <a:t>/12/2016</a:t>
            </a:r>
            <a:endParaRPr lang="da-DK" sz="1000" dirty="0" smtClean="0"/>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4102">
                                            <p:txEl>
                                              <p:pRg st="0" end="0"/>
                                            </p:txEl>
                                          </p:spTgt>
                                        </p:tgtEl>
                                        <p:attrNameLst>
                                          <p:attrName>style.visibility</p:attrName>
                                        </p:attrNameLst>
                                      </p:cBhvr>
                                      <p:to>
                                        <p:strVal val="visible"/>
                                      </p:to>
                                    </p:set>
                                    <p:animEffect transition="in" filter="strips(downLeft)">
                                      <p:cBhvr>
                                        <p:cTn id="7" dur="500"/>
                                        <p:tgtEl>
                                          <p:spTgt spid="4102">
                                            <p:txEl>
                                              <p:pRg st="0" end="0"/>
                                            </p:txEl>
                                          </p:spTgt>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4102">
                                            <p:txEl>
                                              <p:pRg st="1" end="1"/>
                                            </p:txEl>
                                          </p:spTgt>
                                        </p:tgtEl>
                                        <p:attrNameLst>
                                          <p:attrName>style.visibility</p:attrName>
                                        </p:attrNameLst>
                                      </p:cBhvr>
                                      <p:to>
                                        <p:strVal val="visible"/>
                                      </p:to>
                                    </p:set>
                                    <p:animEffect transition="in" filter="strips(downLeft)">
                                      <p:cBhvr>
                                        <p:cTn id="11" dur="500"/>
                                        <p:tgtEl>
                                          <p:spTgt spid="410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xfrm>
            <a:off x="1943100" y="6524625"/>
            <a:ext cx="4789488" cy="33337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Calibri" charset="0"/>
                <a:ea typeface="ＭＳ Ｐゴシック" charset="0"/>
              </a:defRPr>
            </a:lvl1pPr>
            <a:lvl2pPr>
              <a:defRPr sz="20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defRPr/>
            </a:pPr>
            <a:r>
              <a:rPr lang="fr-FR" sz="1000"/>
              <a:t>Préparation de la mise en œuvre du Programme de Sécurité alimentaire et nutritionnelle du</a:t>
            </a:r>
          </a:p>
          <a:p>
            <a:pPr>
              <a:defRPr/>
            </a:pPr>
            <a:r>
              <a:rPr lang="fr-FR" sz="1000"/>
              <a:t>11ème FED en Haïti (SAN 11ème FED)</a:t>
            </a:r>
            <a:endParaRPr lang="da-DK" sz="1000"/>
          </a:p>
        </p:txBody>
      </p:sp>
      <p:sp>
        <p:nvSpPr>
          <p:cNvPr id="4100" name="Slide Number Placeholder 5"/>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Calibri" charset="0"/>
                <a:ea typeface="ＭＳ Ｐゴシック" charset="0"/>
              </a:defRPr>
            </a:lvl1pPr>
            <a:lvl2pPr>
              <a:defRPr sz="20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defRPr/>
            </a:pPr>
            <a:fld id="{C510B35C-45C5-1D44-B47B-55AF23B57566}" type="slidenum">
              <a:rPr lang="da-DK" sz="1000" smtClean="0"/>
              <a:pPr>
                <a:defRPr/>
              </a:pPr>
              <a:t>16</a:t>
            </a:fld>
            <a:endParaRPr lang="da-DK" sz="1000" smtClean="0"/>
          </a:p>
        </p:txBody>
      </p:sp>
      <p:sp>
        <p:nvSpPr>
          <p:cNvPr id="4101" name="Rectangle 2"/>
          <p:cNvSpPr>
            <a:spLocks noGrp="1" noChangeArrowheads="1"/>
          </p:cNvSpPr>
          <p:nvPr>
            <p:ph type="title"/>
          </p:nvPr>
        </p:nvSpPr>
        <p:spPr>
          <a:xfrm>
            <a:off x="1838325" y="574675"/>
            <a:ext cx="6981825" cy="900113"/>
          </a:xfrm>
        </p:spPr>
        <p:txBody>
          <a:bodyPr/>
          <a:lstStyle/>
          <a:p>
            <a:pPr eaLnBrk="1" hangingPunct="1">
              <a:defRPr/>
            </a:pPr>
            <a:r>
              <a:rPr lang="fr-FR" sz="2800" b="1" i="1" dirty="0" smtClean="0">
                <a:cs typeface="+mj-cs"/>
              </a:rPr>
              <a:t>RECOMMANDATIONS / POINTS D’ATTENTION </a:t>
            </a:r>
            <a:endParaRPr lang="da-DK" sz="2800" b="1" i="1" dirty="0">
              <a:latin typeface="Calibri" charset="0"/>
              <a:cs typeface="+mj-cs"/>
            </a:endParaRPr>
          </a:p>
        </p:txBody>
      </p:sp>
      <p:sp>
        <p:nvSpPr>
          <p:cNvPr id="4102" name="Rectangle 3"/>
          <p:cNvSpPr>
            <a:spLocks noGrp="1" noChangeArrowheads="1"/>
          </p:cNvSpPr>
          <p:nvPr>
            <p:ph type="body" idx="1"/>
          </p:nvPr>
        </p:nvSpPr>
        <p:spPr>
          <a:xfrm>
            <a:off x="684213" y="1773238"/>
            <a:ext cx="8280400" cy="4217987"/>
          </a:xfrm>
        </p:spPr>
        <p:txBody>
          <a:bodyPr/>
          <a:lstStyle/>
          <a:p>
            <a:pPr algn="just">
              <a:defRPr/>
            </a:pPr>
            <a:r>
              <a:rPr lang="fr-FR" sz="2200" i="1" dirty="0">
                <a:cs typeface="+mn-cs"/>
              </a:rPr>
              <a:t>Renforcer le partenariat intersectoriel pour la synergie et la complémentarité des actions entreprises dans le cadre de la Sécurité Alimentaire et Nutritionnelle et de la protection sociale ;</a:t>
            </a:r>
            <a:endParaRPr lang="it-IT" sz="2200" i="1" dirty="0">
              <a:cs typeface="+mn-cs"/>
            </a:endParaRPr>
          </a:p>
          <a:p>
            <a:pPr algn="just">
              <a:defRPr/>
            </a:pPr>
            <a:r>
              <a:rPr lang="fr-FR" sz="2200" i="1" dirty="0">
                <a:cs typeface="+mn-cs"/>
              </a:rPr>
              <a:t>Renforcer et améliorer la communication entre le centre décisionnel et la périphérie et vice-versa au sein des structures étatiques ;</a:t>
            </a:r>
            <a:endParaRPr lang="it-IT" sz="2200" i="1" dirty="0">
              <a:cs typeface="+mn-cs"/>
            </a:endParaRPr>
          </a:p>
          <a:p>
            <a:pPr algn="just">
              <a:defRPr/>
            </a:pPr>
            <a:r>
              <a:rPr lang="fr-CA" sz="2200" i="1" dirty="0">
                <a:cs typeface="+mn-cs"/>
              </a:rPr>
              <a:t>Faciliter la mission d’assistance technique dans la mise en relation avec les acteurs clés et l’accès à la documentation disponible ;</a:t>
            </a:r>
            <a:endParaRPr lang="it-IT" sz="2200" i="1" dirty="0">
              <a:cs typeface="+mn-cs"/>
            </a:endParaRPr>
          </a:p>
          <a:p>
            <a:pPr algn="just">
              <a:defRPr/>
            </a:pPr>
            <a:r>
              <a:rPr lang="fr-CA" sz="2200" i="1" dirty="0">
                <a:cs typeface="+mn-cs"/>
              </a:rPr>
              <a:t>Impliquer, au sein des ministères concernés, dans la dynamique tous les niveaux (politique et technique – central et local) afin de garantir une meilleure appropriation et durabilité</a:t>
            </a:r>
            <a:r>
              <a:rPr lang="fr-CA" sz="2400" dirty="0">
                <a:cs typeface="+mn-cs"/>
              </a:rPr>
              <a:t>.</a:t>
            </a:r>
            <a:endParaRPr lang="it-IT" sz="2400" dirty="0">
              <a:cs typeface="+mn-cs"/>
            </a:endParaRPr>
          </a:p>
        </p:txBody>
      </p:sp>
      <p:grpSp>
        <p:nvGrpSpPr>
          <p:cNvPr id="7" name="Gruppo 6"/>
          <p:cNvGrpSpPr/>
          <p:nvPr/>
        </p:nvGrpSpPr>
        <p:grpSpPr>
          <a:xfrm>
            <a:off x="7236296" y="6237312"/>
            <a:ext cx="1411617" cy="507898"/>
            <a:chOff x="7236296" y="6237312"/>
            <a:chExt cx="1411617" cy="507898"/>
          </a:xfrm>
        </p:grpSpPr>
        <p:pic>
          <p:nvPicPr>
            <p:cNvPr id="8" name="Immagine 2" descr="armoiries_haiti.gi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36296" y="6237312"/>
              <a:ext cx="576064" cy="5078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 name="Picture 21" descr="flag_2colors"/>
            <p:cNvPicPr>
              <a:picLocks noChangeAspect="1" noChangeArrowheads="1"/>
            </p:cNvPicPr>
            <p:nvPr/>
          </p:nvPicPr>
          <p:blipFill>
            <a:blip r:embed="rId4" cstate="email">
              <a:lum bright="-12000"/>
              <a:extLst>
                <a:ext uri="{28A0092B-C50C-407E-A947-70E740481C1C}">
                  <a14:useLocalDpi xmlns:a14="http://schemas.microsoft.com/office/drawing/2010/main"/>
                </a:ext>
              </a:extLst>
            </a:blip>
            <a:srcRect/>
            <a:stretch>
              <a:fillRect/>
            </a:stretch>
          </p:blipFill>
          <p:spPr bwMode="auto">
            <a:xfrm>
              <a:off x="8028384" y="6309320"/>
              <a:ext cx="619529" cy="43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Date Placeholder 3"/>
          <p:cNvSpPr>
            <a:spLocks noGrp="1"/>
          </p:cNvSpPr>
          <p:nvPr>
            <p:ph type="dt" sz="quarter" idx="10"/>
          </p:nvPr>
        </p:nvSpPr>
        <p:spPr>
          <a:xfrm>
            <a:off x="179388" y="6602413"/>
            <a:ext cx="1619250" cy="2159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Calibri" charset="0"/>
                <a:ea typeface="ＭＳ Ｐゴシック" charset="0"/>
              </a:defRPr>
            </a:lvl1pPr>
            <a:lvl2pPr>
              <a:defRPr sz="20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defRPr/>
            </a:pPr>
            <a:r>
              <a:rPr lang="da-DK" sz="1000" dirty="0" smtClean="0"/>
              <a:t>06</a:t>
            </a:r>
            <a:r>
              <a:rPr lang="da-DK" sz="1000" dirty="0" smtClean="0"/>
              <a:t>/12/2016</a:t>
            </a:r>
            <a:endParaRPr lang="da-DK" sz="1000" dirty="0" smtClean="0"/>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wedge">
                                      <p:cBhvr>
                                        <p:cTn id="7" dur="1000"/>
                                        <p:tgtEl>
                                          <p:spTgt spid="4101"/>
                                        </p:tgtEl>
                                      </p:cBhvr>
                                    </p:animEffect>
                                  </p:childTnLst>
                                </p:cTn>
                              </p:par>
                            </p:childTnLst>
                          </p:cTn>
                        </p:par>
                        <p:par>
                          <p:cTn id="8" fill="hold">
                            <p:stCondLst>
                              <p:cond delay="1000"/>
                            </p:stCondLst>
                            <p:childTnLst>
                              <p:par>
                                <p:cTn id="9" presetID="18" presetClass="entr" presetSubtype="12" fill="hold" grpId="0" nodeType="afterEffect">
                                  <p:stCondLst>
                                    <p:cond delay="0"/>
                                  </p:stCondLst>
                                  <p:childTnLst>
                                    <p:set>
                                      <p:cBhvr>
                                        <p:cTn id="10" dur="1" fill="hold">
                                          <p:stCondLst>
                                            <p:cond delay="0"/>
                                          </p:stCondLst>
                                        </p:cTn>
                                        <p:tgtEl>
                                          <p:spTgt spid="4102">
                                            <p:txEl>
                                              <p:pRg st="0" end="0"/>
                                            </p:txEl>
                                          </p:spTgt>
                                        </p:tgtEl>
                                        <p:attrNameLst>
                                          <p:attrName>style.visibility</p:attrName>
                                        </p:attrNameLst>
                                      </p:cBhvr>
                                      <p:to>
                                        <p:strVal val="visible"/>
                                      </p:to>
                                    </p:set>
                                    <p:animEffect transition="in" filter="strips(downLeft)">
                                      <p:cBhvr>
                                        <p:cTn id="11" dur="500"/>
                                        <p:tgtEl>
                                          <p:spTgt spid="4102">
                                            <p:txEl>
                                              <p:pRg st="0" end="0"/>
                                            </p:txEl>
                                          </p:spTgt>
                                        </p:tgtEl>
                                      </p:cBhvr>
                                    </p:animEffect>
                                  </p:childTnLst>
                                </p:cTn>
                              </p:par>
                            </p:childTnLst>
                          </p:cTn>
                        </p:par>
                        <p:par>
                          <p:cTn id="12" fill="hold">
                            <p:stCondLst>
                              <p:cond delay="1500"/>
                            </p:stCondLst>
                            <p:childTnLst>
                              <p:par>
                                <p:cTn id="13" presetID="18" presetClass="entr" presetSubtype="12" fill="hold" grpId="0" nodeType="afterEffect">
                                  <p:stCondLst>
                                    <p:cond delay="0"/>
                                  </p:stCondLst>
                                  <p:childTnLst>
                                    <p:set>
                                      <p:cBhvr>
                                        <p:cTn id="14" dur="1" fill="hold">
                                          <p:stCondLst>
                                            <p:cond delay="0"/>
                                          </p:stCondLst>
                                        </p:cTn>
                                        <p:tgtEl>
                                          <p:spTgt spid="4102">
                                            <p:txEl>
                                              <p:pRg st="1" end="1"/>
                                            </p:txEl>
                                          </p:spTgt>
                                        </p:tgtEl>
                                        <p:attrNameLst>
                                          <p:attrName>style.visibility</p:attrName>
                                        </p:attrNameLst>
                                      </p:cBhvr>
                                      <p:to>
                                        <p:strVal val="visible"/>
                                      </p:to>
                                    </p:set>
                                    <p:animEffect transition="in" filter="strips(downLeft)">
                                      <p:cBhvr>
                                        <p:cTn id="15" dur="500"/>
                                        <p:tgtEl>
                                          <p:spTgt spid="4102">
                                            <p:txEl>
                                              <p:pRg st="1" end="1"/>
                                            </p:txEl>
                                          </p:spTgt>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4102">
                                            <p:txEl>
                                              <p:pRg st="2" end="2"/>
                                            </p:txEl>
                                          </p:spTgt>
                                        </p:tgtEl>
                                        <p:attrNameLst>
                                          <p:attrName>style.visibility</p:attrName>
                                        </p:attrNameLst>
                                      </p:cBhvr>
                                      <p:to>
                                        <p:strVal val="visible"/>
                                      </p:to>
                                    </p:set>
                                    <p:animEffect transition="in" filter="strips(downLeft)">
                                      <p:cBhvr>
                                        <p:cTn id="19" dur="500"/>
                                        <p:tgtEl>
                                          <p:spTgt spid="4102">
                                            <p:txEl>
                                              <p:pRg st="2" end="2"/>
                                            </p:txEl>
                                          </p:spTgt>
                                        </p:tgtEl>
                                      </p:cBhvr>
                                    </p:animEffect>
                                  </p:childTnLst>
                                </p:cTn>
                              </p:par>
                            </p:childTnLst>
                          </p:cTn>
                        </p:par>
                        <p:par>
                          <p:cTn id="20" fill="hold">
                            <p:stCondLst>
                              <p:cond delay="2500"/>
                            </p:stCondLst>
                            <p:childTnLst>
                              <p:par>
                                <p:cTn id="21" presetID="18" presetClass="entr" presetSubtype="12" fill="hold" grpId="0" nodeType="afterEffect">
                                  <p:stCondLst>
                                    <p:cond delay="0"/>
                                  </p:stCondLst>
                                  <p:childTnLst>
                                    <p:set>
                                      <p:cBhvr>
                                        <p:cTn id="22" dur="1" fill="hold">
                                          <p:stCondLst>
                                            <p:cond delay="0"/>
                                          </p:stCondLst>
                                        </p:cTn>
                                        <p:tgtEl>
                                          <p:spTgt spid="4102">
                                            <p:txEl>
                                              <p:pRg st="3" end="3"/>
                                            </p:txEl>
                                          </p:spTgt>
                                        </p:tgtEl>
                                        <p:attrNameLst>
                                          <p:attrName>style.visibility</p:attrName>
                                        </p:attrNameLst>
                                      </p:cBhvr>
                                      <p:to>
                                        <p:strVal val="visible"/>
                                      </p:to>
                                    </p:set>
                                    <p:animEffect transition="in" filter="strips(downLeft)">
                                      <p:cBhvr>
                                        <p:cTn id="23" dur="500"/>
                                        <p:tgtEl>
                                          <p:spTgt spid="410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P spid="410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Calibri" charset="0"/>
                <a:ea typeface="ＭＳ Ｐゴシック" charset="0"/>
              </a:defRPr>
            </a:lvl1pPr>
            <a:lvl2pPr>
              <a:defRPr sz="20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defRPr/>
            </a:pPr>
            <a:r>
              <a:rPr lang="da-DK" sz="1000" dirty="0" smtClean="0"/>
              <a:t>06</a:t>
            </a:r>
            <a:r>
              <a:rPr lang="da-DK" sz="1000" dirty="0" smtClean="0"/>
              <a:t>/12/2016</a:t>
            </a:r>
            <a:endParaRPr lang="da-DK" sz="1000" dirty="0" smtClean="0"/>
          </a:p>
        </p:txBody>
      </p:sp>
      <p:sp>
        <p:nvSpPr>
          <p:cNvPr id="4099" name="Footer Placeholder 4"/>
          <p:cNvSpPr>
            <a:spLocks noGrp="1"/>
          </p:cNvSpPr>
          <p:nvPr>
            <p:ph type="ftr" sz="quarter" idx="11"/>
          </p:nvPr>
        </p:nvSpPr>
        <p:spPr>
          <a:xfrm>
            <a:off x="1943100" y="6524625"/>
            <a:ext cx="4789488" cy="33337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Calibri" charset="0"/>
                <a:ea typeface="ＭＳ Ｐゴシック" charset="0"/>
              </a:defRPr>
            </a:lvl1pPr>
            <a:lvl2pPr>
              <a:defRPr sz="20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defRPr/>
            </a:pPr>
            <a:r>
              <a:rPr lang="fr-FR" sz="1000"/>
              <a:t>Préparation de la mise en œuvre du Programme de Sécurité alimentaire et nutritionnelle du</a:t>
            </a:r>
          </a:p>
          <a:p>
            <a:pPr>
              <a:defRPr/>
            </a:pPr>
            <a:r>
              <a:rPr lang="fr-FR" sz="1000"/>
              <a:t>11ème FED en Haïti (SAN 11ème FED)</a:t>
            </a:r>
            <a:endParaRPr lang="da-DK" sz="1000"/>
          </a:p>
        </p:txBody>
      </p:sp>
      <p:sp>
        <p:nvSpPr>
          <p:cNvPr id="4100" name="Slide Number Placeholder 5"/>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Calibri" charset="0"/>
                <a:ea typeface="ＭＳ Ｐゴシック" charset="0"/>
              </a:defRPr>
            </a:lvl1pPr>
            <a:lvl2pPr>
              <a:defRPr sz="20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defRPr/>
            </a:pPr>
            <a:fld id="{82ADE657-573F-2547-B6BA-DF70AD8614B7}" type="slidenum">
              <a:rPr lang="da-DK" sz="1000" smtClean="0"/>
              <a:pPr>
                <a:defRPr/>
              </a:pPr>
              <a:t>17</a:t>
            </a:fld>
            <a:endParaRPr lang="da-DK" sz="1000" smtClean="0"/>
          </a:p>
        </p:txBody>
      </p:sp>
      <p:sp>
        <p:nvSpPr>
          <p:cNvPr id="4101" name="Rectangle 2"/>
          <p:cNvSpPr>
            <a:spLocks noGrp="1" noChangeArrowheads="1"/>
          </p:cNvSpPr>
          <p:nvPr>
            <p:ph type="title"/>
          </p:nvPr>
        </p:nvSpPr>
        <p:spPr>
          <a:xfrm>
            <a:off x="1838325" y="574675"/>
            <a:ext cx="6981825" cy="900113"/>
          </a:xfrm>
        </p:spPr>
        <p:txBody>
          <a:bodyPr/>
          <a:lstStyle/>
          <a:p>
            <a:pPr eaLnBrk="1" hangingPunct="1">
              <a:defRPr/>
            </a:pPr>
            <a:r>
              <a:rPr lang="fr-FR" sz="2800" b="1" i="1" dirty="0" smtClean="0">
                <a:cs typeface="+mj-cs"/>
              </a:rPr>
              <a:t>LA PAROLE AU GTT</a:t>
            </a:r>
            <a:endParaRPr lang="da-DK" sz="2800" b="1" i="1" dirty="0">
              <a:latin typeface="Calibri" charset="0"/>
              <a:cs typeface="+mj-cs"/>
            </a:endParaRPr>
          </a:p>
        </p:txBody>
      </p:sp>
      <p:sp>
        <p:nvSpPr>
          <p:cNvPr id="4102" name="Rectangle 3"/>
          <p:cNvSpPr>
            <a:spLocks noGrp="1" noChangeArrowheads="1"/>
          </p:cNvSpPr>
          <p:nvPr>
            <p:ph type="body" idx="1"/>
          </p:nvPr>
        </p:nvSpPr>
        <p:spPr>
          <a:xfrm>
            <a:off x="684213" y="1773238"/>
            <a:ext cx="8280400" cy="4217987"/>
          </a:xfrm>
        </p:spPr>
        <p:txBody>
          <a:bodyPr/>
          <a:lstStyle/>
          <a:p>
            <a:pPr>
              <a:defRPr/>
            </a:pPr>
            <a:r>
              <a:rPr lang="fr-CA" sz="3200" dirty="0" smtClean="0">
                <a:cs typeface="+mn-cs"/>
              </a:rPr>
              <a:t>Questions / Remarques sur le rapport ?</a:t>
            </a:r>
          </a:p>
          <a:p>
            <a:pPr>
              <a:defRPr/>
            </a:pPr>
            <a:r>
              <a:rPr lang="fr-CA" sz="3200" dirty="0" smtClean="0">
                <a:cs typeface="+mn-cs"/>
              </a:rPr>
              <a:t>Quelles modalités de participation des membres du GTT aux prochaines activités de la mission d'assistance technique?</a:t>
            </a:r>
          </a:p>
          <a:p>
            <a:pPr>
              <a:defRPr/>
            </a:pPr>
            <a:r>
              <a:rPr lang="fr-CA" sz="3200" dirty="0" smtClean="0">
                <a:cs typeface="+mn-cs"/>
              </a:rPr>
              <a:t>Quelles synergies et liens sont possibles entre la mission d’AT avec les autres activités des ministères et en lien avec les objectifs de leur mission</a:t>
            </a:r>
            <a:r>
              <a:rPr lang="fr-CA" sz="3200" dirty="0" smtClean="0">
                <a:cs typeface="+mn-cs"/>
              </a:rPr>
              <a:t>? (ex. FSTP 2013)</a:t>
            </a:r>
            <a:endParaRPr lang="fr-CA" sz="3200" dirty="0">
              <a:cs typeface="+mn-cs"/>
            </a:endParaRPr>
          </a:p>
        </p:txBody>
      </p:sp>
      <p:grpSp>
        <p:nvGrpSpPr>
          <p:cNvPr id="7" name="Gruppo 6"/>
          <p:cNvGrpSpPr/>
          <p:nvPr/>
        </p:nvGrpSpPr>
        <p:grpSpPr>
          <a:xfrm>
            <a:off x="7236296" y="6237312"/>
            <a:ext cx="1411617" cy="507898"/>
            <a:chOff x="7236296" y="6237312"/>
            <a:chExt cx="1411617" cy="507898"/>
          </a:xfrm>
        </p:grpSpPr>
        <p:pic>
          <p:nvPicPr>
            <p:cNvPr id="8" name="Immagine 2" descr="armoiries_haiti.gi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36296" y="6237312"/>
              <a:ext cx="576064" cy="5078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 name="Picture 21" descr="flag_2colors"/>
            <p:cNvPicPr>
              <a:picLocks noChangeAspect="1" noChangeArrowheads="1"/>
            </p:cNvPicPr>
            <p:nvPr/>
          </p:nvPicPr>
          <p:blipFill>
            <a:blip r:embed="rId4" cstate="email">
              <a:lum bright="-12000"/>
              <a:extLst>
                <a:ext uri="{28A0092B-C50C-407E-A947-70E740481C1C}">
                  <a14:useLocalDpi xmlns:a14="http://schemas.microsoft.com/office/drawing/2010/main"/>
                </a:ext>
              </a:extLst>
            </a:blip>
            <a:srcRect/>
            <a:stretch>
              <a:fillRect/>
            </a:stretch>
          </p:blipFill>
          <p:spPr bwMode="auto">
            <a:xfrm>
              <a:off x="8028384" y="6309320"/>
              <a:ext cx="619529" cy="43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wheel(1)">
                                      <p:cBhvr>
                                        <p:cTn id="7" dur="1000"/>
                                        <p:tgtEl>
                                          <p:spTgt spid="4101"/>
                                        </p:tgtEl>
                                      </p:cBhvr>
                                    </p:animEffect>
                                  </p:childTnLst>
                                </p:cTn>
                              </p:par>
                            </p:childTnLst>
                          </p:cTn>
                        </p:par>
                        <p:par>
                          <p:cTn id="8" fill="hold">
                            <p:stCondLst>
                              <p:cond delay="1000"/>
                            </p:stCondLst>
                            <p:childTnLst>
                              <p:par>
                                <p:cTn id="9" presetID="18" presetClass="entr" presetSubtype="12" fill="hold" grpId="0" nodeType="afterEffect">
                                  <p:stCondLst>
                                    <p:cond delay="0"/>
                                  </p:stCondLst>
                                  <p:childTnLst>
                                    <p:set>
                                      <p:cBhvr>
                                        <p:cTn id="10" dur="1" fill="hold">
                                          <p:stCondLst>
                                            <p:cond delay="0"/>
                                          </p:stCondLst>
                                        </p:cTn>
                                        <p:tgtEl>
                                          <p:spTgt spid="4102">
                                            <p:txEl>
                                              <p:pRg st="0" end="0"/>
                                            </p:txEl>
                                          </p:spTgt>
                                        </p:tgtEl>
                                        <p:attrNameLst>
                                          <p:attrName>style.visibility</p:attrName>
                                        </p:attrNameLst>
                                      </p:cBhvr>
                                      <p:to>
                                        <p:strVal val="visible"/>
                                      </p:to>
                                    </p:set>
                                    <p:animEffect transition="in" filter="strips(downLeft)">
                                      <p:cBhvr>
                                        <p:cTn id="11" dur="1000"/>
                                        <p:tgtEl>
                                          <p:spTgt spid="4102">
                                            <p:txEl>
                                              <p:pRg st="0" end="0"/>
                                            </p:txEl>
                                          </p:spTgt>
                                        </p:tgtEl>
                                      </p:cBhvr>
                                    </p:animEffect>
                                  </p:childTnLst>
                                </p:cTn>
                              </p:par>
                            </p:childTnLst>
                          </p:cTn>
                        </p:par>
                        <p:par>
                          <p:cTn id="12" fill="hold">
                            <p:stCondLst>
                              <p:cond delay="2000"/>
                            </p:stCondLst>
                            <p:childTnLst>
                              <p:par>
                                <p:cTn id="13" presetID="18" presetClass="entr" presetSubtype="12" fill="hold" grpId="0" nodeType="afterEffect">
                                  <p:stCondLst>
                                    <p:cond delay="0"/>
                                  </p:stCondLst>
                                  <p:childTnLst>
                                    <p:set>
                                      <p:cBhvr>
                                        <p:cTn id="14" dur="1" fill="hold">
                                          <p:stCondLst>
                                            <p:cond delay="0"/>
                                          </p:stCondLst>
                                        </p:cTn>
                                        <p:tgtEl>
                                          <p:spTgt spid="4102">
                                            <p:txEl>
                                              <p:pRg st="1" end="1"/>
                                            </p:txEl>
                                          </p:spTgt>
                                        </p:tgtEl>
                                        <p:attrNameLst>
                                          <p:attrName>style.visibility</p:attrName>
                                        </p:attrNameLst>
                                      </p:cBhvr>
                                      <p:to>
                                        <p:strVal val="visible"/>
                                      </p:to>
                                    </p:set>
                                    <p:animEffect transition="in" filter="strips(downLeft)">
                                      <p:cBhvr>
                                        <p:cTn id="15" dur="1000"/>
                                        <p:tgtEl>
                                          <p:spTgt spid="4102">
                                            <p:txEl>
                                              <p:pRg st="1" end="1"/>
                                            </p:txEl>
                                          </p:spTgt>
                                        </p:tgtEl>
                                      </p:cBhvr>
                                    </p:animEffect>
                                  </p:childTnLst>
                                </p:cTn>
                              </p:par>
                            </p:childTnLst>
                          </p:cTn>
                        </p:par>
                        <p:par>
                          <p:cTn id="16" fill="hold">
                            <p:stCondLst>
                              <p:cond delay="3000"/>
                            </p:stCondLst>
                            <p:childTnLst>
                              <p:par>
                                <p:cTn id="17" presetID="18" presetClass="entr" presetSubtype="12" fill="hold" grpId="0" nodeType="afterEffect">
                                  <p:stCondLst>
                                    <p:cond delay="0"/>
                                  </p:stCondLst>
                                  <p:childTnLst>
                                    <p:set>
                                      <p:cBhvr>
                                        <p:cTn id="18" dur="1" fill="hold">
                                          <p:stCondLst>
                                            <p:cond delay="0"/>
                                          </p:stCondLst>
                                        </p:cTn>
                                        <p:tgtEl>
                                          <p:spTgt spid="4102">
                                            <p:txEl>
                                              <p:pRg st="2" end="2"/>
                                            </p:txEl>
                                          </p:spTgt>
                                        </p:tgtEl>
                                        <p:attrNameLst>
                                          <p:attrName>style.visibility</p:attrName>
                                        </p:attrNameLst>
                                      </p:cBhvr>
                                      <p:to>
                                        <p:strVal val="visible"/>
                                      </p:to>
                                    </p:set>
                                    <p:animEffect transition="in" filter="strips(downLeft)">
                                      <p:cBhvr>
                                        <p:cTn id="19" dur="1000"/>
                                        <p:tgtEl>
                                          <p:spTgt spid="41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P spid="410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pPr algn="ctr">
              <a:defRPr/>
            </a:pPr>
            <a:r>
              <a:rPr lang="it-IT" dirty="0" smtClean="0">
                <a:solidFill>
                  <a:srgbClr val="FFFFFF"/>
                </a:solidFill>
                <a:cs typeface="+mj-cs"/>
              </a:rPr>
              <a:t>MERCI</a:t>
            </a:r>
            <a:endParaRPr lang="it-IT" dirty="0">
              <a:solidFill>
                <a:srgbClr val="FFFFFF"/>
              </a:solidFill>
              <a:cs typeface="+mj-cs"/>
            </a:endParaRPr>
          </a:p>
        </p:txBody>
      </p:sp>
      <p:pic>
        <p:nvPicPr>
          <p:cNvPr id="4" name="Immagine 2" descr="armoiries_haiti.gif"/>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275856" y="5085184"/>
            <a:ext cx="1296144" cy="11427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 name="Picture 21" descr="flag_2colors"/>
          <p:cNvPicPr>
            <a:picLocks noChangeAspect="1" noChangeArrowheads="1"/>
          </p:cNvPicPr>
          <p:nvPr/>
        </p:nvPicPr>
        <p:blipFill>
          <a:blip r:embed="rId3" cstate="email">
            <a:lum bright="-12000"/>
            <a:extLst>
              <a:ext uri="{28A0092B-C50C-407E-A947-70E740481C1C}">
                <a14:useLocalDpi xmlns:a14="http://schemas.microsoft.com/office/drawing/2010/main"/>
              </a:ext>
            </a:extLst>
          </a:blip>
          <a:srcRect/>
          <a:stretch>
            <a:fillRect/>
          </a:stretch>
        </p:blipFill>
        <p:spPr bwMode="auto">
          <a:xfrm>
            <a:off x="6084168" y="5157192"/>
            <a:ext cx="1368152" cy="957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55"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strVal val="#ppt_w*0.70"/>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Effect transition="in" filter="fade">
                                      <p:cBhvr>
                                        <p:cTn id="15" dur="1000"/>
                                        <p:tgtEl>
                                          <p:spTgt spid="4"/>
                                        </p:tgtEl>
                                      </p:cBhvr>
                                    </p:animEffect>
                                  </p:childTnLst>
                                </p:cTn>
                              </p:par>
                              <p:par>
                                <p:cTn id="16" presetID="55"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strVal val="#ppt_w*0.70"/>
                                          </p:val>
                                        </p:tav>
                                        <p:tav tm="100000">
                                          <p:val>
                                            <p:strVal val="#ppt_w"/>
                                          </p:val>
                                        </p:tav>
                                      </p:tavLst>
                                    </p:anim>
                                    <p:anim calcmode="lin" valueType="num">
                                      <p:cBhvr>
                                        <p:cTn id="19" dur="1000" fill="hold"/>
                                        <p:tgtEl>
                                          <p:spTgt spid="5"/>
                                        </p:tgtEl>
                                        <p:attrNameLst>
                                          <p:attrName>ppt_h</p:attrName>
                                        </p:attrNameLst>
                                      </p:cBhvr>
                                      <p:tavLst>
                                        <p:tav tm="0">
                                          <p:val>
                                            <p:strVal val="#ppt_h"/>
                                          </p:val>
                                        </p:tav>
                                        <p:tav tm="100000">
                                          <p:val>
                                            <p:strVal val="#ppt_h"/>
                                          </p:val>
                                        </p:tav>
                                      </p:tavLst>
                                    </p:anim>
                                    <p:animEffect transition="in" filter="fade">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Calibri" charset="0"/>
                <a:ea typeface="ＭＳ Ｐゴシック" charset="0"/>
              </a:defRPr>
            </a:lvl1pPr>
            <a:lvl2pPr>
              <a:defRPr sz="20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defRPr/>
            </a:pPr>
            <a:r>
              <a:rPr lang="da-DK" sz="1000" dirty="0" smtClean="0"/>
              <a:t>06/12/2016</a:t>
            </a:r>
          </a:p>
        </p:txBody>
      </p:sp>
      <p:sp>
        <p:nvSpPr>
          <p:cNvPr id="4099" name="Footer Placeholder 4"/>
          <p:cNvSpPr>
            <a:spLocks noGrp="1"/>
          </p:cNvSpPr>
          <p:nvPr>
            <p:ph type="ftr" sz="quarter" idx="11"/>
          </p:nvPr>
        </p:nvSpPr>
        <p:spPr>
          <a:xfrm>
            <a:off x="1943100" y="6524625"/>
            <a:ext cx="4789488" cy="33337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Calibri" charset="0"/>
                <a:ea typeface="ＭＳ Ｐゴシック" charset="0"/>
              </a:defRPr>
            </a:lvl1pPr>
            <a:lvl2pPr>
              <a:defRPr sz="20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defRPr/>
            </a:pPr>
            <a:r>
              <a:rPr lang="fr-FR" sz="1000"/>
              <a:t>Préparation de la mise en œuvre du Programme de Sécurité alimentaire et nutritionnelle du</a:t>
            </a:r>
          </a:p>
          <a:p>
            <a:pPr>
              <a:defRPr/>
            </a:pPr>
            <a:r>
              <a:rPr lang="fr-FR" sz="1000"/>
              <a:t>11ème FED en Haïti (SAN 11ème FED)</a:t>
            </a:r>
            <a:endParaRPr lang="da-DK" sz="1000"/>
          </a:p>
        </p:txBody>
      </p:sp>
      <p:sp>
        <p:nvSpPr>
          <p:cNvPr id="4100" name="Slide Number Placeholder 5"/>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Calibri" charset="0"/>
                <a:ea typeface="ＭＳ Ｐゴシック" charset="0"/>
              </a:defRPr>
            </a:lvl1pPr>
            <a:lvl2pPr>
              <a:defRPr sz="20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defRPr/>
            </a:pPr>
            <a:fld id="{32C73A5D-F2E8-8B47-8675-5116964713DE}" type="slidenum">
              <a:rPr lang="da-DK" sz="1000" smtClean="0"/>
              <a:pPr>
                <a:defRPr/>
              </a:pPr>
              <a:t>2</a:t>
            </a:fld>
            <a:endParaRPr lang="da-DK" sz="1000" smtClean="0"/>
          </a:p>
        </p:txBody>
      </p:sp>
      <p:sp>
        <p:nvSpPr>
          <p:cNvPr id="4101" name="Rectangle 2"/>
          <p:cNvSpPr>
            <a:spLocks noGrp="1" noChangeArrowheads="1"/>
          </p:cNvSpPr>
          <p:nvPr>
            <p:ph type="title"/>
          </p:nvPr>
        </p:nvSpPr>
        <p:spPr/>
        <p:txBody>
          <a:bodyPr/>
          <a:lstStyle/>
          <a:p>
            <a:pPr eaLnBrk="1" hangingPunct="1">
              <a:defRPr/>
            </a:pPr>
            <a:r>
              <a:rPr lang="da-DK" sz="4400" b="1" i="1" dirty="0" smtClean="0">
                <a:latin typeface="Calibri" charset="0"/>
                <a:cs typeface="+mj-cs"/>
              </a:rPr>
              <a:t>CONTEXTE</a:t>
            </a:r>
            <a:endParaRPr lang="da-DK" sz="4400" b="1" i="1" dirty="0">
              <a:latin typeface="Calibri" charset="0"/>
              <a:cs typeface="+mj-cs"/>
            </a:endParaRPr>
          </a:p>
        </p:txBody>
      </p:sp>
      <p:sp>
        <p:nvSpPr>
          <p:cNvPr id="4102" name="Rectangle 3"/>
          <p:cNvSpPr>
            <a:spLocks noGrp="1" noChangeArrowheads="1"/>
          </p:cNvSpPr>
          <p:nvPr>
            <p:ph type="body" idx="1"/>
          </p:nvPr>
        </p:nvSpPr>
        <p:spPr>
          <a:xfrm>
            <a:off x="251520" y="1844824"/>
            <a:ext cx="4680644" cy="4217987"/>
          </a:xfrm>
        </p:spPr>
        <p:txBody>
          <a:bodyPr/>
          <a:lstStyle/>
          <a:p>
            <a:pPr algn="just" eaLnBrk="1" hangingPunct="1"/>
            <a:r>
              <a:rPr lang="fr-CA" sz="1600" dirty="0" smtClean="0">
                <a:latin typeface="Calibri" charset="0"/>
              </a:rPr>
              <a:t>SA en Haïti </a:t>
            </a:r>
            <a:r>
              <a:rPr lang="fr-CA" sz="1600" dirty="0" smtClean="0">
                <a:latin typeface="Calibri" charset="0"/>
                <a:sym typeface="Wingdings"/>
              </a:rPr>
              <a:t> </a:t>
            </a:r>
            <a:r>
              <a:rPr lang="fr-CA" sz="1600" dirty="0" smtClean="0">
                <a:latin typeface="Calibri" charset="0"/>
              </a:rPr>
              <a:t>sous</a:t>
            </a:r>
            <a:r>
              <a:rPr lang="fr-CA" sz="1600" dirty="0">
                <a:latin typeface="Calibri" charset="0"/>
              </a:rPr>
              <a:t>-développement de l’agriculture </a:t>
            </a:r>
            <a:r>
              <a:rPr lang="fr-CA" sz="1600" dirty="0" smtClean="0">
                <a:latin typeface="Calibri" charset="0"/>
              </a:rPr>
              <a:t>et dépendance </a:t>
            </a:r>
            <a:r>
              <a:rPr lang="fr-CA" sz="1600" dirty="0">
                <a:latin typeface="Calibri" charset="0"/>
              </a:rPr>
              <a:t>alimentaire </a:t>
            </a:r>
            <a:r>
              <a:rPr lang="fr-CA" sz="1600" dirty="0" smtClean="0">
                <a:latin typeface="Calibri" charset="0"/>
              </a:rPr>
              <a:t>aux </a:t>
            </a:r>
            <a:r>
              <a:rPr lang="fr-CA" sz="1600" dirty="0">
                <a:latin typeface="Calibri" charset="0"/>
              </a:rPr>
              <a:t>importations;</a:t>
            </a:r>
          </a:p>
          <a:p>
            <a:pPr algn="just" eaLnBrk="1" hangingPunct="1"/>
            <a:r>
              <a:rPr lang="fr-CA" sz="1600" b="1" i="1" dirty="0">
                <a:latin typeface="Calibri" charset="0"/>
              </a:rPr>
              <a:t>Crises conjoncturelles et structurelles </a:t>
            </a:r>
            <a:r>
              <a:rPr lang="fr-CA" sz="1600" dirty="0">
                <a:latin typeface="Calibri" charset="0"/>
                <a:sym typeface="Wingdings" charset="0"/>
              </a:rPr>
              <a:t> </a:t>
            </a:r>
            <a:r>
              <a:rPr lang="fr-CA" sz="1600" b="1" i="1" dirty="0">
                <a:latin typeface="Calibri" charset="0"/>
              </a:rPr>
              <a:t>la seule réponse aux crises conjoncturelles ne suffit pas</a:t>
            </a:r>
            <a:r>
              <a:rPr lang="fr-CA" sz="1600" dirty="0">
                <a:latin typeface="Calibri" charset="0"/>
              </a:rPr>
              <a:t>. </a:t>
            </a:r>
            <a:r>
              <a:rPr lang="fr-CA" sz="1600" b="1" i="1" dirty="0">
                <a:latin typeface="Calibri" charset="0"/>
              </a:rPr>
              <a:t>Nécessité de solutions durables aux causes structurelles de l'insécurité alimentaire</a:t>
            </a:r>
            <a:r>
              <a:rPr lang="fr-CA" sz="1600" dirty="0">
                <a:latin typeface="Calibri" charset="0"/>
              </a:rPr>
              <a:t> ;</a:t>
            </a:r>
          </a:p>
          <a:p>
            <a:pPr algn="just" eaLnBrk="1" hangingPunct="1"/>
            <a:r>
              <a:rPr lang="fr-CA" sz="1600" dirty="0">
                <a:latin typeface="Calibri" charset="0"/>
              </a:rPr>
              <a:t>La malnutrition et l’insécurité alimentaire sont étroitement liées à la prévalence de la </a:t>
            </a:r>
            <a:r>
              <a:rPr lang="fr-CA" sz="1600" dirty="0" smtClean="0">
                <a:latin typeface="Calibri" charset="0"/>
              </a:rPr>
              <a:t>pauvreté;</a:t>
            </a:r>
            <a:endParaRPr lang="fr-CA" sz="1600" dirty="0">
              <a:latin typeface="Calibri" charset="0"/>
            </a:endParaRPr>
          </a:p>
          <a:p>
            <a:pPr algn="just" eaLnBrk="1" hangingPunct="1"/>
            <a:r>
              <a:rPr lang="fr-CA" sz="1600" b="1" i="1" dirty="0">
                <a:latin typeface="Calibri" charset="0"/>
              </a:rPr>
              <a:t>La gouvernance et le pilotage de la </a:t>
            </a:r>
            <a:r>
              <a:rPr lang="fr-CA" sz="1600" b="1" i="1" dirty="0" smtClean="0">
                <a:latin typeface="Calibri" charset="0"/>
              </a:rPr>
              <a:t>SAN </a:t>
            </a:r>
            <a:r>
              <a:rPr lang="fr-CA" sz="1600" b="1" i="1" dirty="0">
                <a:latin typeface="Calibri" charset="0"/>
              </a:rPr>
              <a:t>constituent des enjeux politiques majeurs en Haïti </a:t>
            </a:r>
            <a:r>
              <a:rPr lang="fr-CA" sz="1600" b="1" i="1" dirty="0">
                <a:latin typeface="Calibri" charset="0"/>
                <a:sym typeface="Wingdings" charset="0"/>
              </a:rPr>
              <a:t> </a:t>
            </a:r>
            <a:r>
              <a:rPr lang="fr-CA" sz="1600" b="1" i="1" dirty="0">
                <a:latin typeface="Calibri" charset="0"/>
              </a:rPr>
              <a:t>nécessaire d’intervenir avec une approche multisectorielle</a:t>
            </a:r>
            <a:r>
              <a:rPr lang="fr-CA" sz="1600" i="1" dirty="0">
                <a:latin typeface="Calibri" charset="0"/>
              </a:rPr>
              <a:t> et </a:t>
            </a:r>
            <a:r>
              <a:rPr lang="fr-CA" sz="1600" b="1" i="1" dirty="0">
                <a:latin typeface="Calibri" charset="0"/>
              </a:rPr>
              <a:t>contribuer à réhabiliter et consolider durablement les moyens d’existence et l’état nutritionnel des populations les plus vulnérables</a:t>
            </a:r>
            <a:r>
              <a:rPr lang="fr-CA" sz="1600" i="1" dirty="0">
                <a:latin typeface="Calibri" charset="0"/>
              </a:rPr>
              <a:t>.</a:t>
            </a:r>
            <a:endParaRPr lang="fr-CA" sz="1600" b="1" i="1" dirty="0">
              <a:latin typeface="Calibri" charset="0"/>
            </a:endParaRPr>
          </a:p>
          <a:p>
            <a:pPr eaLnBrk="1" hangingPunct="1"/>
            <a:endParaRPr lang="da-DK" sz="1600" dirty="0">
              <a:latin typeface="Calibri" charset="0"/>
            </a:endParaRPr>
          </a:p>
        </p:txBody>
      </p:sp>
      <p:grpSp>
        <p:nvGrpSpPr>
          <p:cNvPr id="2" name="Gruppo 1"/>
          <p:cNvGrpSpPr/>
          <p:nvPr/>
        </p:nvGrpSpPr>
        <p:grpSpPr>
          <a:xfrm>
            <a:off x="7236296" y="6237312"/>
            <a:ext cx="1411617" cy="507898"/>
            <a:chOff x="7236296" y="6237312"/>
            <a:chExt cx="1411617" cy="507898"/>
          </a:xfrm>
        </p:grpSpPr>
        <p:pic>
          <p:nvPicPr>
            <p:cNvPr id="7" name="Immagine 2" descr="armoiries_haiti.gi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36296" y="6237312"/>
              <a:ext cx="576064" cy="5078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 name="Picture 21" descr="flag_2colors"/>
            <p:cNvPicPr>
              <a:picLocks noChangeAspect="1" noChangeArrowheads="1"/>
            </p:cNvPicPr>
            <p:nvPr/>
          </p:nvPicPr>
          <p:blipFill>
            <a:blip r:embed="rId4" cstate="email">
              <a:lum bright="-12000"/>
              <a:extLst>
                <a:ext uri="{28A0092B-C50C-407E-A947-70E740481C1C}">
                  <a14:useLocalDpi xmlns:a14="http://schemas.microsoft.com/office/drawing/2010/main"/>
                </a:ext>
              </a:extLst>
            </a:blip>
            <a:srcRect/>
            <a:stretch>
              <a:fillRect/>
            </a:stretch>
          </p:blipFill>
          <p:spPr bwMode="auto">
            <a:xfrm>
              <a:off x="8028384" y="6309320"/>
              <a:ext cx="619529" cy="43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Immagine 2" descr="carte_de_reference_ipc_21062016_fr.pdf"/>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20072" y="2420888"/>
            <a:ext cx="3668415" cy="2592288"/>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checkerboard(across)">
                                      <p:cBhvr>
                                        <p:cTn id="7" dur="1000"/>
                                        <p:tgtEl>
                                          <p:spTgt spid="4101"/>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4102">
                                            <p:txEl>
                                              <p:pRg st="0" end="0"/>
                                            </p:txEl>
                                          </p:spTgt>
                                        </p:tgtEl>
                                        <p:attrNameLst>
                                          <p:attrName>style.visibility</p:attrName>
                                        </p:attrNameLst>
                                      </p:cBhvr>
                                      <p:to>
                                        <p:strVal val="visible"/>
                                      </p:to>
                                    </p:set>
                                    <p:animEffect transition="in" filter="dissolve">
                                      <p:cBhvr>
                                        <p:cTn id="11" dur="500"/>
                                        <p:tgtEl>
                                          <p:spTgt spid="4102">
                                            <p:txEl>
                                              <p:pRg st="0" end="0"/>
                                            </p:txEl>
                                          </p:spTgt>
                                        </p:tgtEl>
                                      </p:cBhvr>
                                    </p:animEffect>
                                  </p:childTnLst>
                                </p:cTn>
                              </p:par>
                            </p:childTnLst>
                          </p:cTn>
                        </p:par>
                        <p:par>
                          <p:cTn id="12" fill="hold">
                            <p:stCondLst>
                              <p:cond delay="1500"/>
                            </p:stCondLst>
                            <p:childTnLst>
                              <p:par>
                                <p:cTn id="13" presetID="9" presetClass="entr" presetSubtype="0" fill="hold" grpId="0" nodeType="afterEffect">
                                  <p:stCondLst>
                                    <p:cond delay="0"/>
                                  </p:stCondLst>
                                  <p:childTnLst>
                                    <p:set>
                                      <p:cBhvr>
                                        <p:cTn id="14" dur="1" fill="hold">
                                          <p:stCondLst>
                                            <p:cond delay="0"/>
                                          </p:stCondLst>
                                        </p:cTn>
                                        <p:tgtEl>
                                          <p:spTgt spid="4102">
                                            <p:txEl>
                                              <p:pRg st="1" end="1"/>
                                            </p:txEl>
                                          </p:spTgt>
                                        </p:tgtEl>
                                        <p:attrNameLst>
                                          <p:attrName>style.visibility</p:attrName>
                                        </p:attrNameLst>
                                      </p:cBhvr>
                                      <p:to>
                                        <p:strVal val="visible"/>
                                      </p:to>
                                    </p:set>
                                    <p:animEffect transition="in" filter="dissolve">
                                      <p:cBhvr>
                                        <p:cTn id="15" dur="500"/>
                                        <p:tgtEl>
                                          <p:spTgt spid="4102">
                                            <p:txEl>
                                              <p:pRg st="1" end="1"/>
                                            </p:txEl>
                                          </p:spTgt>
                                        </p:tgtEl>
                                      </p:cBhvr>
                                    </p:animEffect>
                                  </p:childTnLst>
                                </p:cTn>
                              </p:par>
                            </p:childTnLst>
                          </p:cTn>
                        </p:par>
                        <p:par>
                          <p:cTn id="16" fill="hold">
                            <p:stCondLst>
                              <p:cond delay="2000"/>
                            </p:stCondLst>
                            <p:childTnLst>
                              <p:par>
                                <p:cTn id="17" presetID="9" presetClass="entr" presetSubtype="0" fill="hold" grpId="0" nodeType="afterEffect">
                                  <p:stCondLst>
                                    <p:cond delay="0"/>
                                  </p:stCondLst>
                                  <p:childTnLst>
                                    <p:set>
                                      <p:cBhvr>
                                        <p:cTn id="18" dur="1" fill="hold">
                                          <p:stCondLst>
                                            <p:cond delay="0"/>
                                          </p:stCondLst>
                                        </p:cTn>
                                        <p:tgtEl>
                                          <p:spTgt spid="4102">
                                            <p:txEl>
                                              <p:pRg st="2" end="2"/>
                                            </p:txEl>
                                          </p:spTgt>
                                        </p:tgtEl>
                                        <p:attrNameLst>
                                          <p:attrName>style.visibility</p:attrName>
                                        </p:attrNameLst>
                                      </p:cBhvr>
                                      <p:to>
                                        <p:strVal val="visible"/>
                                      </p:to>
                                    </p:set>
                                    <p:animEffect transition="in" filter="dissolve">
                                      <p:cBhvr>
                                        <p:cTn id="19" dur="500"/>
                                        <p:tgtEl>
                                          <p:spTgt spid="4102">
                                            <p:txEl>
                                              <p:pRg st="2" end="2"/>
                                            </p:txEl>
                                          </p:spTgt>
                                        </p:tgtEl>
                                      </p:cBhvr>
                                    </p:animEffect>
                                  </p:childTnLst>
                                </p:cTn>
                              </p:par>
                            </p:childTnLst>
                          </p:cTn>
                        </p:par>
                        <p:par>
                          <p:cTn id="20" fill="hold">
                            <p:stCondLst>
                              <p:cond delay="2500"/>
                            </p:stCondLst>
                            <p:childTnLst>
                              <p:par>
                                <p:cTn id="21" presetID="9" presetClass="entr" presetSubtype="0" fill="hold" grpId="0" nodeType="afterEffect">
                                  <p:stCondLst>
                                    <p:cond delay="0"/>
                                  </p:stCondLst>
                                  <p:childTnLst>
                                    <p:set>
                                      <p:cBhvr>
                                        <p:cTn id="22" dur="1" fill="hold">
                                          <p:stCondLst>
                                            <p:cond delay="0"/>
                                          </p:stCondLst>
                                        </p:cTn>
                                        <p:tgtEl>
                                          <p:spTgt spid="4102">
                                            <p:txEl>
                                              <p:pRg st="3" end="3"/>
                                            </p:txEl>
                                          </p:spTgt>
                                        </p:tgtEl>
                                        <p:attrNameLst>
                                          <p:attrName>style.visibility</p:attrName>
                                        </p:attrNameLst>
                                      </p:cBhvr>
                                      <p:to>
                                        <p:strVal val="visible"/>
                                      </p:to>
                                    </p:set>
                                    <p:animEffect transition="in" filter="dissolve">
                                      <p:cBhvr>
                                        <p:cTn id="23" dur="500"/>
                                        <p:tgtEl>
                                          <p:spTgt spid="4102">
                                            <p:txEl>
                                              <p:pRg st="3" end="3"/>
                                            </p:txEl>
                                          </p:spTgt>
                                        </p:tgtEl>
                                      </p:cBhvr>
                                    </p:animEffect>
                                  </p:childTnLst>
                                </p:cTn>
                              </p:par>
                            </p:childTnLst>
                          </p:cTn>
                        </p:par>
                        <p:par>
                          <p:cTn id="24" fill="hold">
                            <p:stCondLst>
                              <p:cond delay="3000"/>
                            </p:stCondLst>
                            <p:childTnLst>
                              <p:par>
                                <p:cTn id="25" presetID="12" presetClass="entr" presetSubtype="2"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p:tgtEl>
                                          <p:spTgt spid="3"/>
                                        </p:tgtEl>
                                        <p:attrNameLst>
                                          <p:attrName>ppt_x</p:attrName>
                                        </p:attrNameLst>
                                      </p:cBhvr>
                                      <p:tavLst>
                                        <p:tav tm="0">
                                          <p:val>
                                            <p:strVal val="#ppt_x+#ppt_w*1.125000"/>
                                          </p:val>
                                        </p:tav>
                                        <p:tav tm="100000">
                                          <p:val>
                                            <p:strVal val="#ppt_x"/>
                                          </p:val>
                                        </p:tav>
                                      </p:tavLst>
                                    </p:anim>
                                    <p:animEffect transition="in" filter="wipe(left)">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P spid="410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xfrm>
            <a:off x="1943100" y="6524625"/>
            <a:ext cx="4789488" cy="33337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Calibri" charset="0"/>
                <a:ea typeface="ＭＳ Ｐゴシック" charset="0"/>
              </a:defRPr>
            </a:lvl1pPr>
            <a:lvl2pPr>
              <a:defRPr sz="20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defRPr/>
            </a:pPr>
            <a:r>
              <a:rPr lang="fr-FR" sz="1000"/>
              <a:t>Préparation de la mise en œuvre du Programme de Sécurité alimentaire et nutritionnelle du</a:t>
            </a:r>
          </a:p>
          <a:p>
            <a:pPr>
              <a:defRPr/>
            </a:pPr>
            <a:r>
              <a:rPr lang="fr-FR" sz="1000"/>
              <a:t>11ème FED en Haïti (SAN 11ème FED)</a:t>
            </a:r>
            <a:endParaRPr lang="da-DK" sz="1000"/>
          </a:p>
        </p:txBody>
      </p:sp>
      <p:sp>
        <p:nvSpPr>
          <p:cNvPr id="4100" name="Slide Number Placeholder 5"/>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Calibri" charset="0"/>
                <a:ea typeface="ＭＳ Ｐゴシック" charset="0"/>
              </a:defRPr>
            </a:lvl1pPr>
            <a:lvl2pPr>
              <a:defRPr sz="20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defRPr/>
            </a:pPr>
            <a:fld id="{D6E2281B-1865-2548-85D3-841805DA4CDA}" type="slidenum">
              <a:rPr lang="da-DK" sz="1000" smtClean="0"/>
              <a:pPr>
                <a:defRPr/>
              </a:pPr>
              <a:t>3</a:t>
            </a:fld>
            <a:endParaRPr lang="da-DK" sz="1000" smtClean="0"/>
          </a:p>
        </p:txBody>
      </p:sp>
      <p:sp>
        <p:nvSpPr>
          <p:cNvPr id="4101" name="Rectangle 2"/>
          <p:cNvSpPr>
            <a:spLocks noGrp="1" noChangeArrowheads="1"/>
          </p:cNvSpPr>
          <p:nvPr>
            <p:ph type="title"/>
          </p:nvPr>
        </p:nvSpPr>
        <p:spPr>
          <a:xfrm>
            <a:off x="1838325" y="574675"/>
            <a:ext cx="6981825" cy="900113"/>
          </a:xfrm>
        </p:spPr>
        <p:txBody>
          <a:bodyPr/>
          <a:lstStyle/>
          <a:p>
            <a:pPr eaLnBrk="1" hangingPunct="1">
              <a:defRPr/>
            </a:pPr>
            <a:r>
              <a:rPr lang="da-DK" sz="3600" b="1" i="1" dirty="0" smtClean="0">
                <a:latin typeface="Calibri" charset="0"/>
                <a:cs typeface="+mj-cs"/>
              </a:rPr>
              <a:t>CONTEXTE</a:t>
            </a:r>
            <a:br>
              <a:rPr lang="da-DK" sz="3600" b="1" i="1" dirty="0" smtClean="0">
                <a:latin typeface="Calibri" charset="0"/>
                <a:cs typeface="+mj-cs"/>
              </a:rPr>
            </a:br>
            <a:r>
              <a:rPr lang="da-DK" sz="2400" b="1" i="1" dirty="0" smtClean="0">
                <a:latin typeface="Calibri" charset="0"/>
                <a:cs typeface="+mj-cs"/>
              </a:rPr>
              <a:t>Le </a:t>
            </a:r>
            <a:r>
              <a:rPr lang="da-DK" sz="2400" b="1" i="1" dirty="0" err="1" smtClean="0">
                <a:latin typeface="Calibri" charset="0"/>
                <a:cs typeface="+mj-cs"/>
              </a:rPr>
              <a:t>département</a:t>
            </a:r>
            <a:r>
              <a:rPr lang="da-DK" sz="2400" b="1" i="1" dirty="0" smtClean="0">
                <a:latin typeface="Calibri" charset="0"/>
                <a:cs typeface="+mj-cs"/>
              </a:rPr>
              <a:t> du Nord-</a:t>
            </a:r>
            <a:r>
              <a:rPr lang="da-DK" sz="2400" b="1" i="1" dirty="0" err="1" smtClean="0">
                <a:latin typeface="Calibri" charset="0"/>
                <a:cs typeface="+mj-cs"/>
              </a:rPr>
              <a:t>Ouest</a:t>
            </a:r>
            <a:r>
              <a:rPr lang="da-DK" sz="2400" b="1" i="1" dirty="0" smtClean="0">
                <a:latin typeface="Calibri" charset="0"/>
                <a:cs typeface="+mj-cs"/>
              </a:rPr>
              <a:t> et le Haut </a:t>
            </a:r>
            <a:r>
              <a:rPr lang="da-DK" sz="2400" b="1" i="1" dirty="0" err="1" smtClean="0">
                <a:latin typeface="Calibri" charset="0"/>
                <a:cs typeface="+mj-cs"/>
              </a:rPr>
              <a:t>Artibonite</a:t>
            </a:r>
            <a:endParaRPr lang="da-DK" sz="2400" b="1" i="1" dirty="0">
              <a:latin typeface="Calibri" charset="0"/>
              <a:cs typeface="+mj-cs"/>
            </a:endParaRPr>
          </a:p>
        </p:txBody>
      </p:sp>
      <p:sp>
        <p:nvSpPr>
          <p:cNvPr id="4102" name="Rectangle 3"/>
          <p:cNvSpPr>
            <a:spLocks noGrp="1" noChangeArrowheads="1"/>
          </p:cNvSpPr>
          <p:nvPr>
            <p:ph type="body" idx="1"/>
          </p:nvPr>
        </p:nvSpPr>
        <p:spPr>
          <a:xfrm>
            <a:off x="3491880" y="1773238"/>
            <a:ext cx="5472732" cy="4217987"/>
          </a:xfrm>
        </p:spPr>
        <p:txBody>
          <a:bodyPr/>
          <a:lstStyle/>
          <a:p>
            <a:pPr algn="just" eaLnBrk="1" hangingPunct="1">
              <a:defRPr/>
            </a:pPr>
            <a:r>
              <a:rPr lang="fr-FR" sz="1600" dirty="0" smtClean="0">
                <a:cs typeface="+mn-cs"/>
              </a:rPr>
              <a:t>Ouest </a:t>
            </a:r>
            <a:r>
              <a:rPr lang="fr-FR" sz="1600" dirty="0" smtClean="0">
                <a:cs typeface="+mn-cs"/>
                <a:sym typeface="Wingdings"/>
              </a:rPr>
              <a:t> </a:t>
            </a:r>
            <a:r>
              <a:rPr lang="fr-FR" sz="1600" dirty="0" smtClean="0">
                <a:cs typeface="+mn-cs"/>
              </a:rPr>
              <a:t>aride </a:t>
            </a:r>
            <a:r>
              <a:rPr lang="fr-FR" sz="1600" dirty="0">
                <a:cs typeface="+mn-cs"/>
              </a:rPr>
              <a:t>avec des pluies moins abondantes </a:t>
            </a:r>
            <a:r>
              <a:rPr lang="fr-FR" sz="1600" dirty="0" smtClean="0">
                <a:cs typeface="+mn-cs"/>
              </a:rPr>
              <a:t>et </a:t>
            </a:r>
            <a:r>
              <a:rPr lang="fr-FR" sz="1600" dirty="0">
                <a:cs typeface="+mn-cs"/>
              </a:rPr>
              <a:t>mal distribuées. </a:t>
            </a:r>
            <a:r>
              <a:rPr lang="fr-FR" sz="1600" dirty="0" smtClean="0">
                <a:cs typeface="+mn-cs"/>
              </a:rPr>
              <a:t>Centre/Est </a:t>
            </a:r>
            <a:r>
              <a:rPr lang="fr-FR" sz="1600" dirty="0" smtClean="0">
                <a:cs typeface="+mn-cs"/>
                <a:sym typeface="Wingdings"/>
              </a:rPr>
              <a:t></a:t>
            </a:r>
            <a:r>
              <a:rPr lang="fr-FR" sz="1600" dirty="0" smtClean="0">
                <a:cs typeface="+mn-cs"/>
              </a:rPr>
              <a:t>:petits </a:t>
            </a:r>
            <a:r>
              <a:rPr lang="fr-FR" sz="1600" dirty="0">
                <a:cs typeface="+mn-cs"/>
              </a:rPr>
              <a:t>systèmes d’irrigation et </a:t>
            </a:r>
            <a:r>
              <a:rPr lang="fr-FR" sz="1600" dirty="0" smtClean="0">
                <a:cs typeface="+mn-cs"/>
              </a:rPr>
              <a:t> </a:t>
            </a:r>
            <a:r>
              <a:rPr lang="fr-FR" sz="1600" dirty="0">
                <a:cs typeface="+mn-cs"/>
              </a:rPr>
              <a:t>montagne </a:t>
            </a:r>
            <a:r>
              <a:rPr lang="fr-FR" sz="1600" dirty="0" smtClean="0">
                <a:cs typeface="+mn-cs"/>
              </a:rPr>
              <a:t>mise </a:t>
            </a:r>
            <a:r>
              <a:rPr lang="fr-FR" sz="1600" dirty="0">
                <a:cs typeface="+mn-cs"/>
              </a:rPr>
              <a:t>en valeur de l’agriculture et l’alimentation du bétail</a:t>
            </a:r>
            <a:r>
              <a:rPr lang="it-IT" sz="1600" dirty="0" smtClean="0">
                <a:cs typeface="+mn-cs"/>
              </a:rPr>
              <a:t> </a:t>
            </a:r>
            <a:r>
              <a:rPr lang="fr-CA" sz="1600" dirty="0" smtClean="0">
                <a:latin typeface="Calibri" charset="0"/>
                <a:cs typeface="+mn-cs"/>
              </a:rPr>
              <a:t>; </a:t>
            </a:r>
            <a:r>
              <a:rPr lang="fr-FR" sz="1600" dirty="0">
                <a:cs typeface="+mn-cs"/>
              </a:rPr>
              <a:t> </a:t>
            </a:r>
            <a:endParaRPr lang="fr-FR" sz="1600" dirty="0" smtClean="0">
              <a:cs typeface="+mn-cs"/>
            </a:endParaRPr>
          </a:p>
          <a:p>
            <a:pPr algn="just" eaLnBrk="1" hangingPunct="1">
              <a:defRPr/>
            </a:pPr>
            <a:r>
              <a:rPr lang="fr-FR" sz="1600" b="1" i="1" dirty="0" smtClean="0">
                <a:cs typeface="+mn-cs"/>
              </a:rPr>
              <a:t>Fort impact </a:t>
            </a:r>
            <a:r>
              <a:rPr lang="fr-FR" sz="1600" b="1" i="1" dirty="0">
                <a:cs typeface="+mn-cs"/>
              </a:rPr>
              <a:t>du changement climatique </a:t>
            </a:r>
            <a:r>
              <a:rPr lang="fr-FR" sz="1600" b="1" i="1" dirty="0" smtClean="0">
                <a:cs typeface="+mn-cs"/>
                <a:sym typeface="Wingdings"/>
              </a:rPr>
              <a:t> </a:t>
            </a:r>
            <a:r>
              <a:rPr lang="fr-FR" sz="1600" b="1" i="1" dirty="0" smtClean="0">
                <a:cs typeface="+mn-cs"/>
              </a:rPr>
              <a:t>perturbation </a:t>
            </a:r>
            <a:r>
              <a:rPr lang="fr-FR" sz="1600" b="1" i="1" dirty="0">
                <a:cs typeface="+mn-cs"/>
              </a:rPr>
              <a:t>des calendriers agricoles due à un fort déficit </a:t>
            </a:r>
            <a:r>
              <a:rPr lang="fr-FR" sz="1600" b="1" i="1" dirty="0" smtClean="0">
                <a:cs typeface="+mn-cs"/>
              </a:rPr>
              <a:t>hydrique</a:t>
            </a:r>
            <a:r>
              <a:rPr lang="it-IT" sz="1600" b="1" i="1" dirty="0" smtClean="0">
                <a:cs typeface="+mn-cs"/>
              </a:rPr>
              <a:t>;</a:t>
            </a:r>
            <a:endParaRPr lang="fr-CA" sz="1600" b="1" i="1" dirty="0" smtClean="0">
              <a:latin typeface="Calibri" charset="0"/>
              <a:cs typeface="+mn-cs"/>
            </a:endParaRPr>
          </a:p>
          <a:p>
            <a:pPr algn="just" eaLnBrk="1" hangingPunct="1">
              <a:defRPr/>
            </a:pPr>
            <a:r>
              <a:rPr lang="fr-CA" sz="1600" b="1" i="1" dirty="0">
                <a:latin typeface="Calibri" charset="0"/>
                <a:cs typeface="+mn-cs"/>
              </a:rPr>
              <a:t>I</a:t>
            </a:r>
            <a:r>
              <a:rPr lang="fr-CA" sz="1600" b="1" i="1" dirty="0" smtClean="0">
                <a:latin typeface="Calibri" charset="0"/>
                <a:cs typeface="+mn-cs"/>
              </a:rPr>
              <a:t>nsécurité alimentaire et nutritionnelle chronique 43% de la population</a:t>
            </a:r>
            <a:r>
              <a:rPr lang="fr-CA" sz="1600" dirty="0" smtClean="0">
                <a:cs typeface="+mn-cs"/>
              </a:rPr>
              <a:t>;</a:t>
            </a:r>
          </a:p>
          <a:p>
            <a:pPr algn="just" eaLnBrk="1" hangingPunct="1">
              <a:defRPr/>
            </a:pPr>
            <a:r>
              <a:rPr lang="fr-FR" sz="1600" b="1" i="1" dirty="0" smtClean="0">
                <a:cs typeface="+mn-cs"/>
              </a:rPr>
              <a:t>Le défi </a:t>
            </a:r>
            <a:r>
              <a:rPr lang="fr-FR" sz="1600" b="1" i="1" dirty="0">
                <a:cs typeface="+mn-cs"/>
              </a:rPr>
              <a:t>consiste à briser le cercle vicieux de crises alimentaires et nutritionnelles qui </a:t>
            </a:r>
            <a:r>
              <a:rPr lang="fr-FR" sz="1600" b="1" i="1" dirty="0" smtClean="0">
                <a:cs typeface="+mn-cs"/>
              </a:rPr>
              <a:t>frappent à </a:t>
            </a:r>
            <a:r>
              <a:rPr lang="fr-FR" sz="1600" b="1" i="1" dirty="0">
                <a:cs typeface="+mn-cs"/>
              </a:rPr>
              <a:t>intervalles toujours plus rapprochés des populations dont la résilience ne cesse de </a:t>
            </a:r>
            <a:r>
              <a:rPr lang="fr-FR" sz="1600" b="1" i="1" dirty="0" smtClean="0">
                <a:cs typeface="+mn-cs"/>
              </a:rPr>
              <a:t>faiblir</a:t>
            </a:r>
            <a:r>
              <a:rPr lang="fr-FR" sz="1600" dirty="0" smtClean="0">
                <a:cs typeface="+mn-cs"/>
              </a:rPr>
              <a:t>;</a:t>
            </a:r>
          </a:p>
          <a:p>
            <a:pPr algn="just">
              <a:defRPr/>
            </a:pPr>
            <a:r>
              <a:rPr lang="fr-FR" sz="1600" dirty="0">
                <a:cs typeface="+mn-cs"/>
              </a:rPr>
              <a:t>Il </a:t>
            </a:r>
            <a:r>
              <a:rPr lang="fr-FR" sz="1600" dirty="0" smtClean="0">
                <a:cs typeface="+mn-cs"/>
              </a:rPr>
              <a:t>faut des </a:t>
            </a:r>
            <a:r>
              <a:rPr lang="fr-FR" sz="1600" dirty="0">
                <a:cs typeface="+mn-cs"/>
              </a:rPr>
              <a:t>stratégies intégrées au sein du gouvernement et avec la participation active de la société civile, des partenaires au développement et du secteur </a:t>
            </a:r>
            <a:r>
              <a:rPr lang="fr-FR" sz="1600" dirty="0" smtClean="0">
                <a:cs typeface="+mn-cs"/>
              </a:rPr>
              <a:t>privé</a:t>
            </a:r>
            <a:r>
              <a:rPr lang="fr-FR" sz="1600" dirty="0">
                <a:cs typeface="+mn-cs"/>
              </a:rPr>
              <a:t> </a:t>
            </a:r>
            <a:r>
              <a:rPr lang="fr-FR" sz="1600" dirty="0" smtClean="0">
                <a:cs typeface="+mn-cs"/>
                <a:sym typeface="Wingdings"/>
              </a:rPr>
              <a:t> </a:t>
            </a:r>
            <a:r>
              <a:rPr lang="fr-FR" sz="1600" b="1" i="1" dirty="0" smtClean="0">
                <a:cs typeface="+mn-cs"/>
              </a:rPr>
              <a:t>le </a:t>
            </a:r>
            <a:r>
              <a:rPr lang="fr-FR" sz="1600" b="1" i="1" dirty="0">
                <a:cs typeface="+mn-cs"/>
              </a:rPr>
              <a:t>Programme SAN 11</a:t>
            </a:r>
            <a:r>
              <a:rPr lang="fr-FR" sz="1600" b="1" i="1" baseline="30000" dirty="0">
                <a:cs typeface="+mn-cs"/>
              </a:rPr>
              <a:t>ème</a:t>
            </a:r>
            <a:r>
              <a:rPr lang="fr-FR" sz="1600" b="1" i="1" dirty="0">
                <a:cs typeface="+mn-cs"/>
              </a:rPr>
              <a:t> FED se base sur ce constat et vise à appuyer une réponse durable aux problématiques relative à la </a:t>
            </a:r>
            <a:r>
              <a:rPr lang="fr-FR" sz="1600" b="1" i="1" dirty="0" smtClean="0">
                <a:cs typeface="+mn-cs"/>
              </a:rPr>
              <a:t>SAN en </a:t>
            </a:r>
            <a:r>
              <a:rPr lang="fr-FR" sz="1600" b="1" i="1" dirty="0">
                <a:cs typeface="+mn-cs"/>
              </a:rPr>
              <a:t>Haïti</a:t>
            </a:r>
            <a:r>
              <a:rPr lang="fr-FR" sz="1600" dirty="0">
                <a:cs typeface="+mn-cs"/>
              </a:rPr>
              <a:t>.</a:t>
            </a:r>
            <a:endParaRPr lang="it-IT" sz="1600" dirty="0">
              <a:cs typeface="+mn-cs"/>
            </a:endParaRPr>
          </a:p>
          <a:p>
            <a:pPr eaLnBrk="1" hangingPunct="1">
              <a:defRPr/>
            </a:pPr>
            <a:endParaRPr lang="da-DK" sz="1600" dirty="0">
              <a:latin typeface="Calibri" charset="0"/>
              <a:cs typeface="+mn-cs"/>
            </a:endParaRPr>
          </a:p>
        </p:txBody>
      </p:sp>
      <p:grpSp>
        <p:nvGrpSpPr>
          <p:cNvPr id="7" name="Gruppo 6"/>
          <p:cNvGrpSpPr/>
          <p:nvPr/>
        </p:nvGrpSpPr>
        <p:grpSpPr>
          <a:xfrm>
            <a:off x="7236296" y="6237312"/>
            <a:ext cx="1411617" cy="507898"/>
            <a:chOff x="7236296" y="6237312"/>
            <a:chExt cx="1411617" cy="507898"/>
          </a:xfrm>
        </p:grpSpPr>
        <p:pic>
          <p:nvPicPr>
            <p:cNvPr id="8" name="Immagine 2" descr="armoiries_haiti.gi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36296" y="6237312"/>
              <a:ext cx="576064" cy="5078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 name="Picture 21" descr="flag_2colors"/>
            <p:cNvPicPr>
              <a:picLocks noChangeAspect="1" noChangeArrowheads="1"/>
            </p:cNvPicPr>
            <p:nvPr/>
          </p:nvPicPr>
          <p:blipFill>
            <a:blip r:embed="rId4" cstate="email">
              <a:lum bright="-12000"/>
              <a:extLst>
                <a:ext uri="{28A0092B-C50C-407E-A947-70E740481C1C}">
                  <a14:useLocalDpi xmlns:a14="http://schemas.microsoft.com/office/drawing/2010/main"/>
                </a:ext>
              </a:extLst>
            </a:blip>
            <a:srcRect/>
            <a:stretch>
              <a:fillRect/>
            </a:stretch>
          </p:blipFill>
          <p:spPr bwMode="auto">
            <a:xfrm>
              <a:off x="8028384" y="6309320"/>
              <a:ext cx="619529" cy="43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Date Placeholder 3"/>
          <p:cNvSpPr>
            <a:spLocks noGrp="1"/>
          </p:cNvSpPr>
          <p:nvPr>
            <p:ph type="dt" sz="quarter" idx="10"/>
          </p:nvPr>
        </p:nvSpPr>
        <p:spPr>
          <a:xfrm>
            <a:off x="179388" y="6602413"/>
            <a:ext cx="1619250" cy="2159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Calibri" charset="0"/>
                <a:ea typeface="ＭＳ Ｐゴシック" charset="0"/>
              </a:defRPr>
            </a:lvl1pPr>
            <a:lvl2pPr>
              <a:defRPr sz="20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defRPr/>
            </a:pPr>
            <a:r>
              <a:rPr lang="da-DK" sz="1000" dirty="0" smtClean="0"/>
              <a:t>06</a:t>
            </a:r>
            <a:r>
              <a:rPr lang="da-DK" sz="1000" dirty="0" smtClean="0"/>
              <a:t>/12/2016</a:t>
            </a:r>
            <a:endParaRPr lang="da-DK" sz="1000" dirty="0" smtClean="0"/>
          </a:p>
        </p:txBody>
      </p:sp>
      <p:pic>
        <p:nvPicPr>
          <p:cNvPr id="2" name="Immagine 1" descr="Carte zone intervention.jpe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504" y="2564904"/>
            <a:ext cx="3462133" cy="2448272"/>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102">
                                            <p:txEl>
                                              <p:pRg st="0" end="0"/>
                                            </p:txEl>
                                          </p:spTgt>
                                        </p:tgtEl>
                                        <p:attrNameLst>
                                          <p:attrName>style.visibility</p:attrName>
                                        </p:attrNameLst>
                                      </p:cBhvr>
                                      <p:to>
                                        <p:strVal val="visible"/>
                                      </p:to>
                                    </p:set>
                                    <p:anim calcmode="lin" valueType="num">
                                      <p:cBhvr additive="base">
                                        <p:cTn id="7" dur="500"/>
                                        <p:tgtEl>
                                          <p:spTgt spid="4102">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102">
                                            <p:txEl>
                                              <p:pRg st="0" end="0"/>
                                            </p:txEl>
                                          </p:spTgt>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4102">
                                            <p:txEl>
                                              <p:pRg st="1" end="1"/>
                                            </p:txEl>
                                          </p:spTgt>
                                        </p:tgtEl>
                                        <p:attrNameLst>
                                          <p:attrName>style.visibility</p:attrName>
                                        </p:attrNameLst>
                                      </p:cBhvr>
                                      <p:to>
                                        <p:strVal val="visible"/>
                                      </p:to>
                                    </p:set>
                                    <p:anim calcmode="lin" valueType="num">
                                      <p:cBhvr additive="base">
                                        <p:cTn id="12" dur="500"/>
                                        <p:tgtEl>
                                          <p:spTgt spid="4102">
                                            <p:txEl>
                                              <p:pRg st="1" end="1"/>
                                            </p:txEl>
                                          </p:spTgt>
                                        </p:tgtEl>
                                        <p:attrNameLst>
                                          <p:attrName>ppt_y</p:attrName>
                                        </p:attrNameLst>
                                      </p:cBhvr>
                                      <p:tavLst>
                                        <p:tav tm="0">
                                          <p:val>
                                            <p:strVal val="#ppt_y+#ppt_h*1.125000"/>
                                          </p:val>
                                        </p:tav>
                                        <p:tav tm="100000">
                                          <p:val>
                                            <p:strVal val="#ppt_y"/>
                                          </p:val>
                                        </p:tav>
                                      </p:tavLst>
                                    </p:anim>
                                    <p:animEffect transition="in" filter="wipe(up)">
                                      <p:cBhvr>
                                        <p:cTn id="13" dur="500"/>
                                        <p:tgtEl>
                                          <p:spTgt spid="4102">
                                            <p:txEl>
                                              <p:pRg st="1" end="1"/>
                                            </p:txEl>
                                          </p:spTgt>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4102">
                                            <p:txEl>
                                              <p:pRg st="2" end="2"/>
                                            </p:txEl>
                                          </p:spTgt>
                                        </p:tgtEl>
                                        <p:attrNameLst>
                                          <p:attrName>style.visibility</p:attrName>
                                        </p:attrNameLst>
                                      </p:cBhvr>
                                      <p:to>
                                        <p:strVal val="visible"/>
                                      </p:to>
                                    </p:set>
                                    <p:anim calcmode="lin" valueType="num">
                                      <p:cBhvr additive="base">
                                        <p:cTn id="17" dur="500"/>
                                        <p:tgtEl>
                                          <p:spTgt spid="4102">
                                            <p:txEl>
                                              <p:pRg st="2" end="2"/>
                                            </p:txEl>
                                          </p:spTgt>
                                        </p:tgtEl>
                                        <p:attrNameLst>
                                          <p:attrName>ppt_y</p:attrName>
                                        </p:attrNameLst>
                                      </p:cBhvr>
                                      <p:tavLst>
                                        <p:tav tm="0">
                                          <p:val>
                                            <p:strVal val="#ppt_y+#ppt_h*1.125000"/>
                                          </p:val>
                                        </p:tav>
                                        <p:tav tm="100000">
                                          <p:val>
                                            <p:strVal val="#ppt_y"/>
                                          </p:val>
                                        </p:tav>
                                      </p:tavLst>
                                    </p:anim>
                                    <p:animEffect transition="in" filter="wipe(up)">
                                      <p:cBhvr>
                                        <p:cTn id="18" dur="500"/>
                                        <p:tgtEl>
                                          <p:spTgt spid="4102">
                                            <p:txEl>
                                              <p:pRg st="2" end="2"/>
                                            </p:txEl>
                                          </p:spTgt>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4102">
                                            <p:txEl>
                                              <p:pRg st="3" end="3"/>
                                            </p:txEl>
                                          </p:spTgt>
                                        </p:tgtEl>
                                        <p:attrNameLst>
                                          <p:attrName>style.visibility</p:attrName>
                                        </p:attrNameLst>
                                      </p:cBhvr>
                                      <p:to>
                                        <p:strVal val="visible"/>
                                      </p:to>
                                    </p:set>
                                    <p:anim calcmode="lin" valueType="num">
                                      <p:cBhvr additive="base">
                                        <p:cTn id="22" dur="500"/>
                                        <p:tgtEl>
                                          <p:spTgt spid="4102">
                                            <p:txEl>
                                              <p:pRg st="3" end="3"/>
                                            </p:txEl>
                                          </p:spTgt>
                                        </p:tgtEl>
                                        <p:attrNameLst>
                                          <p:attrName>ppt_y</p:attrName>
                                        </p:attrNameLst>
                                      </p:cBhvr>
                                      <p:tavLst>
                                        <p:tav tm="0">
                                          <p:val>
                                            <p:strVal val="#ppt_y+#ppt_h*1.125000"/>
                                          </p:val>
                                        </p:tav>
                                        <p:tav tm="100000">
                                          <p:val>
                                            <p:strVal val="#ppt_y"/>
                                          </p:val>
                                        </p:tav>
                                      </p:tavLst>
                                    </p:anim>
                                    <p:animEffect transition="in" filter="wipe(up)">
                                      <p:cBhvr>
                                        <p:cTn id="23" dur="500"/>
                                        <p:tgtEl>
                                          <p:spTgt spid="4102">
                                            <p:txEl>
                                              <p:pRg st="3" end="3"/>
                                            </p:txEl>
                                          </p:spTgt>
                                        </p:tgtEl>
                                      </p:cBhvr>
                                    </p:animEffect>
                                  </p:childTnLst>
                                </p:cTn>
                              </p:par>
                            </p:childTnLst>
                          </p:cTn>
                        </p:par>
                        <p:par>
                          <p:cTn id="24" fill="hold">
                            <p:stCondLst>
                              <p:cond delay="2000"/>
                            </p:stCondLst>
                            <p:childTnLst>
                              <p:par>
                                <p:cTn id="25" presetID="12" presetClass="entr" presetSubtype="4" fill="hold" grpId="0" nodeType="afterEffect">
                                  <p:stCondLst>
                                    <p:cond delay="0"/>
                                  </p:stCondLst>
                                  <p:childTnLst>
                                    <p:set>
                                      <p:cBhvr>
                                        <p:cTn id="26" dur="1" fill="hold">
                                          <p:stCondLst>
                                            <p:cond delay="0"/>
                                          </p:stCondLst>
                                        </p:cTn>
                                        <p:tgtEl>
                                          <p:spTgt spid="4102">
                                            <p:txEl>
                                              <p:pRg st="4" end="4"/>
                                            </p:txEl>
                                          </p:spTgt>
                                        </p:tgtEl>
                                        <p:attrNameLst>
                                          <p:attrName>style.visibility</p:attrName>
                                        </p:attrNameLst>
                                      </p:cBhvr>
                                      <p:to>
                                        <p:strVal val="visible"/>
                                      </p:to>
                                    </p:set>
                                    <p:anim calcmode="lin" valueType="num">
                                      <p:cBhvr additive="base">
                                        <p:cTn id="27" dur="500"/>
                                        <p:tgtEl>
                                          <p:spTgt spid="4102">
                                            <p:txEl>
                                              <p:pRg st="4" end="4"/>
                                            </p:txEl>
                                          </p:spTgt>
                                        </p:tgtEl>
                                        <p:attrNameLst>
                                          <p:attrName>ppt_y</p:attrName>
                                        </p:attrNameLst>
                                      </p:cBhvr>
                                      <p:tavLst>
                                        <p:tav tm="0">
                                          <p:val>
                                            <p:strVal val="#ppt_y+#ppt_h*1.125000"/>
                                          </p:val>
                                        </p:tav>
                                        <p:tav tm="100000">
                                          <p:val>
                                            <p:strVal val="#ppt_y"/>
                                          </p:val>
                                        </p:tav>
                                      </p:tavLst>
                                    </p:anim>
                                    <p:animEffect transition="in" filter="wipe(up)">
                                      <p:cBhvr>
                                        <p:cTn id="28" dur="500"/>
                                        <p:tgtEl>
                                          <p:spTgt spid="4102">
                                            <p:txEl>
                                              <p:pRg st="4" end="4"/>
                                            </p:txEl>
                                          </p:spTgt>
                                        </p:tgtEl>
                                      </p:cBhvr>
                                    </p:animEffect>
                                  </p:childTnLst>
                                </p:cTn>
                              </p:par>
                            </p:childTnLst>
                          </p:cTn>
                        </p:par>
                        <p:par>
                          <p:cTn id="29" fill="hold">
                            <p:stCondLst>
                              <p:cond delay="2500"/>
                            </p:stCondLst>
                            <p:childTnLst>
                              <p:par>
                                <p:cTn id="30" presetID="21" presetClass="entr" presetSubtype="1"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heel(1)">
                                      <p:cBhvr>
                                        <p:cTn id="3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xfrm>
            <a:off x="1943100" y="6524625"/>
            <a:ext cx="4789488" cy="33337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Calibri" charset="0"/>
                <a:ea typeface="ＭＳ Ｐゴシック" charset="0"/>
              </a:defRPr>
            </a:lvl1pPr>
            <a:lvl2pPr>
              <a:defRPr sz="20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defRPr/>
            </a:pPr>
            <a:r>
              <a:rPr lang="fr-FR" sz="1000"/>
              <a:t>Préparation de la mise en œuvre du Programme de Sécurité alimentaire et nutritionnelle du</a:t>
            </a:r>
          </a:p>
          <a:p>
            <a:pPr>
              <a:defRPr/>
            </a:pPr>
            <a:r>
              <a:rPr lang="fr-FR" sz="1000"/>
              <a:t>11ème FED en Haïti (SAN 11ème FED)</a:t>
            </a:r>
            <a:endParaRPr lang="da-DK" sz="1000"/>
          </a:p>
        </p:txBody>
      </p:sp>
      <p:sp>
        <p:nvSpPr>
          <p:cNvPr id="4100" name="Slide Number Placeholder 5"/>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Calibri" charset="0"/>
                <a:ea typeface="ＭＳ Ｐゴシック" charset="0"/>
              </a:defRPr>
            </a:lvl1pPr>
            <a:lvl2pPr>
              <a:defRPr sz="20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defRPr/>
            </a:pPr>
            <a:fld id="{D6E2281B-1865-2548-85D3-841805DA4CDA}" type="slidenum">
              <a:rPr lang="da-DK" sz="1000" smtClean="0"/>
              <a:pPr>
                <a:defRPr/>
              </a:pPr>
              <a:t>4</a:t>
            </a:fld>
            <a:endParaRPr lang="da-DK" sz="1000" smtClean="0"/>
          </a:p>
        </p:txBody>
      </p:sp>
      <p:sp>
        <p:nvSpPr>
          <p:cNvPr id="4101" name="Rectangle 2"/>
          <p:cNvSpPr>
            <a:spLocks noGrp="1" noChangeArrowheads="1"/>
          </p:cNvSpPr>
          <p:nvPr>
            <p:ph type="title"/>
          </p:nvPr>
        </p:nvSpPr>
        <p:spPr>
          <a:xfrm>
            <a:off x="1838325" y="574675"/>
            <a:ext cx="6981825" cy="900113"/>
          </a:xfrm>
        </p:spPr>
        <p:txBody>
          <a:bodyPr/>
          <a:lstStyle/>
          <a:p>
            <a:pPr eaLnBrk="1" hangingPunct="1">
              <a:defRPr/>
            </a:pPr>
            <a:r>
              <a:rPr lang="da-DK" sz="3600" b="1" i="1" dirty="0" smtClean="0">
                <a:latin typeface="Calibri" charset="0"/>
                <a:cs typeface="+mj-cs"/>
              </a:rPr>
              <a:t>CONTEXTE</a:t>
            </a:r>
            <a:br>
              <a:rPr lang="da-DK" sz="3600" b="1" i="1" dirty="0" smtClean="0">
                <a:latin typeface="Calibri" charset="0"/>
                <a:cs typeface="+mj-cs"/>
              </a:rPr>
            </a:br>
            <a:r>
              <a:rPr lang="da-DK" sz="2400" b="1" i="1" dirty="0" err="1">
                <a:latin typeface="Calibri" charset="0"/>
                <a:cs typeface="+mj-cs"/>
              </a:rPr>
              <a:t>C</a:t>
            </a:r>
            <a:r>
              <a:rPr lang="da-DK" sz="2400" b="1" i="1" dirty="0" err="1" smtClean="0">
                <a:latin typeface="Calibri" charset="0"/>
                <a:cs typeface="+mj-cs"/>
              </a:rPr>
              <a:t>adre</a:t>
            </a:r>
            <a:r>
              <a:rPr lang="da-DK" sz="2400" b="1" i="1" dirty="0" smtClean="0">
                <a:latin typeface="Calibri" charset="0"/>
                <a:cs typeface="+mj-cs"/>
              </a:rPr>
              <a:t> </a:t>
            </a:r>
            <a:r>
              <a:rPr lang="da-DK" sz="2400" b="1" i="1" dirty="0" err="1" smtClean="0">
                <a:latin typeface="Calibri" charset="0"/>
                <a:cs typeface="+mj-cs"/>
              </a:rPr>
              <a:t>d’analyse</a:t>
            </a:r>
            <a:r>
              <a:rPr lang="da-DK" sz="2400" b="1" i="1" dirty="0" smtClean="0">
                <a:latin typeface="Calibri" charset="0"/>
                <a:cs typeface="+mj-cs"/>
              </a:rPr>
              <a:t> de la SAN</a:t>
            </a:r>
            <a:endParaRPr lang="da-DK" sz="2400" b="1" i="1" dirty="0">
              <a:latin typeface="Calibri" charset="0"/>
              <a:cs typeface="+mj-cs"/>
            </a:endParaRPr>
          </a:p>
        </p:txBody>
      </p:sp>
      <p:grpSp>
        <p:nvGrpSpPr>
          <p:cNvPr id="7" name="Gruppo 6"/>
          <p:cNvGrpSpPr/>
          <p:nvPr/>
        </p:nvGrpSpPr>
        <p:grpSpPr>
          <a:xfrm>
            <a:off x="7236296" y="6237312"/>
            <a:ext cx="1411617" cy="507898"/>
            <a:chOff x="7236296" y="6237312"/>
            <a:chExt cx="1411617" cy="507898"/>
          </a:xfrm>
        </p:grpSpPr>
        <p:pic>
          <p:nvPicPr>
            <p:cNvPr id="8" name="Immagine 2" descr="armoiries_haiti.gi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36296" y="6237312"/>
              <a:ext cx="576064" cy="5078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 name="Picture 21" descr="flag_2colors"/>
            <p:cNvPicPr>
              <a:picLocks noChangeAspect="1" noChangeArrowheads="1"/>
            </p:cNvPicPr>
            <p:nvPr/>
          </p:nvPicPr>
          <p:blipFill>
            <a:blip r:embed="rId4" cstate="email">
              <a:lum bright="-12000"/>
              <a:extLst>
                <a:ext uri="{28A0092B-C50C-407E-A947-70E740481C1C}">
                  <a14:useLocalDpi xmlns:a14="http://schemas.microsoft.com/office/drawing/2010/main"/>
                </a:ext>
              </a:extLst>
            </a:blip>
            <a:srcRect/>
            <a:stretch>
              <a:fillRect/>
            </a:stretch>
          </p:blipFill>
          <p:spPr bwMode="auto">
            <a:xfrm>
              <a:off x="8028384" y="6309320"/>
              <a:ext cx="619529" cy="43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Date Placeholder 3"/>
          <p:cNvSpPr>
            <a:spLocks noGrp="1"/>
          </p:cNvSpPr>
          <p:nvPr>
            <p:ph type="dt" sz="quarter" idx="10"/>
          </p:nvPr>
        </p:nvSpPr>
        <p:spPr>
          <a:xfrm>
            <a:off x="179388" y="6602413"/>
            <a:ext cx="1619250" cy="2159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Calibri" charset="0"/>
                <a:ea typeface="ＭＳ Ｐゴシック" charset="0"/>
              </a:defRPr>
            </a:lvl1pPr>
            <a:lvl2pPr>
              <a:defRPr sz="20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defRPr/>
            </a:pPr>
            <a:r>
              <a:rPr lang="da-DK" sz="1000" dirty="0" smtClean="0"/>
              <a:t>06</a:t>
            </a:r>
            <a:r>
              <a:rPr lang="da-DK" sz="1000" dirty="0" smtClean="0"/>
              <a:t>/12/2016</a:t>
            </a:r>
            <a:endParaRPr lang="da-DK" sz="1000" dirty="0" smtClean="0"/>
          </a:p>
        </p:txBody>
      </p:sp>
      <p:pic>
        <p:nvPicPr>
          <p:cNvPr id="3" name="Segnaposto contenuto 2" descr="Cadre analyse SAN.jpg"/>
          <p:cNvPicPr>
            <a:picLocks noGrp="1" noChangeAspect="1"/>
          </p:cNvPicPr>
          <p:nvPr>
            <p:ph idx="1"/>
          </p:nvPr>
        </p:nvPicPr>
        <p:blipFill>
          <a:blip r:embed="rId5" cstate="email">
            <a:extLst>
              <a:ext uri="{28A0092B-C50C-407E-A947-70E740481C1C}">
                <a14:useLocalDpi xmlns:a14="http://schemas.microsoft.com/office/drawing/2010/main"/>
              </a:ext>
            </a:extLst>
          </a:blip>
          <a:srcRect/>
          <a:stretch>
            <a:fillRect/>
          </a:stretch>
        </p:blipFill>
        <p:spPr>
          <a:xfrm>
            <a:off x="251520" y="1628800"/>
            <a:ext cx="8784976" cy="5229200"/>
          </a:xfrm>
        </p:spPr>
      </p:pic>
    </p:spTree>
    <p:extLst>
      <p:ext uri="{BB962C8B-B14F-4D97-AF65-F5344CB8AC3E}">
        <p14:creationId xmlns:p14="http://schemas.microsoft.com/office/powerpoint/2010/main" val="42132259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xfrm>
            <a:off x="1943100" y="6524625"/>
            <a:ext cx="4789488" cy="33337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Calibri" charset="0"/>
                <a:ea typeface="ＭＳ Ｐゴシック" charset="0"/>
              </a:defRPr>
            </a:lvl1pPr>
            <a:lvl2pPr>
              <a:defRPr sz="20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defRPr/>
            </a:pPr>
            <a:r>
              <a:rPr lang="fr-FR" sz="1000"/>
              <a:t>Préparation de la mise en œuvre du Programme de Sécurité alimentaire et nutritionnelle du</a:t>
            </a:r>
          </a:p>
          <a:p>
            <a:pPr>
              <a:defRPr/>
            </a:pPr>
            <a:r>
              <a:rPr lang="fr-FR" sz="1000"/>
              <a:t>11ème FED en Haïti (SAN 11ème FED)</a:t>
            </a:r>
            <a:endParaRPr lang="da-DK" sz="1000"/>
          </a:p>
        </p:txBody>
      </p:sp>
      <p:sp>
        <p:nvSpPr>
          <p:cNvPr id="4100" name="Slide Number Placeholder 5"/>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Calibri" charset="0"/>
                <a:ea typeface="ＭＳ Ｐゴシック" charset="0"/>
              </a:defRPr>
            </a:lvl1pPr>
            <a:lvl2pPr>
              <a:defRPr sz="20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defRPr/>
            </a:pPr>
            <a:fld id="{28AE53C3-ECA1-4C4C-B9E8-ECEC9113D05D}" type="slidenum">
              <a:rPr lang="da-DK" sz="1000" smtClean="0"/>
              <a:pPr>
                <a:defRPr/>
              </a:pPr>
              <a:t>5</a:t>
            </a:fld>
            <a:endParaRPr lang="da-DK" sz="1000" smtClean="0"/>
          </a:p>
        </p:txBody>
      </p:sp>
      <p:sp>
        <p:nvSpPr>
          <p:cNvPr id="4101" name="Rectangle 2"/>
          <p:cNvSpPr>
            <a:spLocks noGrp="1" noChangeArrowheads="1"/>
          </p:cNvSpPr>
          <p:nvPr>
            <p:ph type="title"/>
          </p:nvPr>
        </p:nvSpPr>
        <p:spPr>
          <a:xfrm>
            <a:off x="1838325" y="574675"/>
            <a:ext cx="6981825" cy="900113"/>
          </a:xfrm>
        </p:spPr>
        <p:txBody>
          <a:bodyPr/>
          <a:lstStyle/>
          <a:p>
            <a:pPr eaLnBrk="1" hangingPunct="1">
              <a:defRPr/>
            </a:pPr>
            <a:r>
              <a:rPr lang="da-DK" sz="3600" b="1" i="1" dirty="0" smtClean="0">
                <a:latin typeface="Calibri" charset="0"/>
                <a:cs typeface="+mj-cs"/>
              </a:rPr>
              <a:t>LE PROGRAMME SAN 11ÈME FED</a:t>
            </a:r>
            <a:endParaRPr lang="da-DK" sz="2400" b="1" i="1" dirty="0">
              <a:latin typeface="Calibri" charset="0"/>
              <a:cs typeface="+mj-cs"/>
            </a:endParaRPr>
          </a:p>
        </p:txBody>
      </p:sp>
      <p:graphicFrame>
        <p:nvGraphicFramePr>
          <p:cNvPr id="2" name="Diagramma 1"/>
          <p:cNvGraphicFramePr/>
          <p:nvPr>
            <p:extLst>
              <p:ext uri="{D42A27DB-BD31-4B8C-83A1-F6EECF244321}">
                <p14:modId xmlns:p14="http://schemas.microsoft.com/office/powerpoint/2010/main" val="3234181592"/>
              </p:ext>
            </p:extLst>
          </p:nvPr>
        </p:nvGraphicFramePr>
        <p:xfrm>
          <a:off x="548137" y="2079860"/>
          <a:ext cx="8280400" cy="42179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uppo 6"/>
          <p:cNvGrpSpPr/>
          <p:nvPr/>
        </p:nvGrpSpPr>
        <p:grpSpPr>
          <a:xfrm>
            <a:off x="7236296" y="6237312"/>
            <a:ext cx="1411617" cy="507898"/>
            <a:chOff x="7236296" y="6237312"/>
            <a:chExt cx="1411617" cy="507898"/>
          </a:xfrm>
        </p:grpSpPr>
        <p:pic>
          <p:nvPicPr>
            <p:cNvPr id="8" name="Immagine 2" descr="armoiries_haiti.gif"/>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7236296" y="6237312"/>
              <a:ext cx="576064" cy="5078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 name="Picture 21" descr="flag_2colors"/>
            <p:cNvPicPr>
              <a:picLocks noChangeAspect="1" noChangeArrowheads="1"/>
            </p:cNvPicPr>
            <p:nvPr/>
          </p:nvPicPr>
          <p:blipFill>
            <a:blip r:embed="rId9" cstate="email">
              <a:lum bright="-12000"/>
              <a:extLst>
                <a:ext uri="{28A0092B-C50C-407E-A947-70E740481C1C}">
                  <a14:useLocalDpi xmlns:a14="http://schemas.microsoft.com/office/drawing/2010/main"/>
                </a:ext>
              </a:extLst>
            </a:blip>
            <a:srcRect/>
            <a:stretch>
              <a:fillRect/>
            </a:stretch>
          </p:blipFill>
          <p:spPr bwMode="auto">
            <a:xfrm>
              <a:off x="8028384" y="6309320"/>
              <a:ext cx="619529" cy="43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Date Placeholder 3"/>
          <p:cNvSpPr>
            <a:spLocks noGrp="1"/>
          </p:cNvSpPr>
          <p:nvPr>
            <p:ph type="dt" sz="quarter" idx="10"/>
          </p:nvPr>
        </p:nvSpPr>
        <p:spPr>
          <a:xfrm>
            <a:off x="179388" y="6602413"/>
            <a:ext cx="1619250" cy="2159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Calibri" charset="0"/>
                <a:ea typeface="ＭＳ Ｐゴシック" charset="0"/>
              </a:defRPr>
            </a:lvl1pPr>
            <a:lvl2pPr>
              <a:defRPr sz="20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defRPr/>
            </a:pPr>
            <a:r>
              <a:rPr lang="da-DK" sz="1000" dirty="0" smtClean="0"/>
              <a:t>06</a:t>
            </a:r>
            <a:r>
              <a:rPr lang="da-DK" sz="1000" dirty="0" smtClean="0"/>
              <a:t>/12/2016</a:t>
            </a:r>
            <a:endParaRPr lang="da-DK" sz="1000"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barn(inVertical)">
                                      <p:cBhvr>
                                        <p:cTn id="7" dur="500"/>
                                        <p:tgtEl>
                                          <p:spTgt spid="4101"/>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2">
                                            <p:graphicEl>
                                              <a:dgm id="{4E3CB857-418B-604A-988F-0FE1DA642534}"/>
                                            </p:graphicEl>
                                          </p:spTgt>
                                        </p:tgtEl>
                                        <p:attrNameLst>
                                          <p:attrName>style.visibility</p:attrName>
                                        </p:attrNameLst>
                                      </p:cBhvr>
                                      <p:to>
                                        <p:strVal val="visible"/>
                                      </p:to>
                                    </p:set>
                                    <p:animEffect transition="in" filter="strips(downLeft)">
                                      <p:cBhvr>
                                        <p:cTn id="11" dur="500"/>
                                        <p:tgtEl>
                                          <p:spTgt spid="2">
                                            <p:graphicEl>
                                              <a:dgm id="{4E3CB857-418B-604A-988F-0FE1DA642534}"/>
                                            </p:graphicEl>
                                          </p:spTgt>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2">
                                            <p:graphicEl>
                                              <a:dgm id="{600346FB-15FE-A14D-95E5-8F0E8F58319D}"/>
                                            </p:graphicEl>
                                          </p:spTgt>
                                        </p:tgtEl>
                                        <p:attrNameLst>
                                          <p:attrName>style.visibility</p:attrName>
                                        </p:attrNameLst>
                                      </p:cBhvr>
                                      <p:to>
                                        <p:strVal val="visible"/>
                                      </p:to>
                                    </p:set>
                                    <p:animEffect transition="in" filter="strips(downLeft)">
                                      <p:cBhvr>
                                        <p:cTn id="15" dur="500"/>
                                        <p:tgtEl>
                                          <p:spTgt spid="2">
                                            <p:graphicEl>
                                              <a:dgm id="{600346FB-15FE-A14D-95E5-8F0E8F58319D}"/>
                                            </p:graphicEl>
                                          </p:spTgt>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2">
                                            <p:graphicEl>
                                              <a:dgm id="{CBF70984-CFA8-DA4D-AF14-DB47B5402559}"/>
                                            </p:graphicEl>
                                          </p:spTgt>
                                        </p:tgtEl>
                                        <p:attrNameLst>
                                          <p:attrName>style.visibility</p:attrName>
                                        </p:attrNameLst>
                                      </p:cBhvr>
                                      <p:to>
                                        <p:strVal val="visible"/>
                                      </p:to>
                                    </p:set>
                                    <p:animEffect transition="in" filter="strips(downLeft)">
                                      <p:cBhvr>
                                        <p:cTn id="19" dur="500"/>
                                        <p:tgtEl>
                                          <p:spTgt spid="2">
                                            <p:graphicEl>
                                              <a:dgm id="{CBF70984-CFA8-DA4D-AF14-DB47B5402559}"/>
                                            </p:graphicEl>
                                          </p:spTgt>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2">
                                            <p:graphicEl>
                                              <a:dgm id="{2EC6D221-E300-3D4D-AAD5-91F2635150E7}"/>
                                            </p:graphicEl>
                                          </p:spTgt>
                                        </p:tgtEl>
                                        <p:attrNameLst>
                                          <p:attrName>style.visibility</p:attrName>
                                        </p:attrNameLst>
                                      </p:cBhvr>
                                      <p:to>
                                        <p:strVal val="visible"/>
                                      </p:to>
                                    </p:set>
                                    <p:animEffect transition="in" filter="strips(downLeft)">
                                      <p:cBhvr>
                                        <p:cTn id="23" dur="500"/>
                                        <p:tgtEl>
                                          <p:spTgt spid="2">
                                            <p:graphicEl>
                                              <a:dgm id="{2EC6D221-E300-3D4D-AAD5-91F2635150E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Graphic spid="2"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xfrm>
            <a:off x="1943100" y="6524625"/>
            <a:ext cx="4789488" cy="33337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Calibri" charset="0"/>
                <a:ea typeface="ＭＳ Ｐゴシック" charset="0"/>
              </a:defRPr>
            </a:lvl1pPr>
            <a:lvl2pPr>
              <a:defRPr sz="20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defRPr/>
            </a:pPr>
            <a:r>
              <a:rPr lang="fr-FR" sz="1000"/>
              <a:t>Préparation de la mise en œuvre du Programme de Sécurité alimentaire et nutritionnelle du</a:t>
            </a:r>
          </a:p>
          <a:p>
            <a:pPr>
              <a:defRPr/>
            </a:pPr>
            <a:r>
              <a:rPr lang="fr-FR" sz="1000"/>
              <a:t>11ème FED en Haïti (SAN 11ème FED)</a:t>
            </a:r>
            <a:endParaRPr lang="da-DK" sz="1000"/>
          </a:p>
        </p:txBody>
      </p:sp>
      <p:sp>
        <p:nvSpPr>
          <p:cNvPr id="4100" name="Slide Number Placeholder 5"/>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Calibri" charset="0"/>
                <a:ea typeface="ＭＳ Ｐゴシック" charset="0"/>
              </a:defRPr>
            </a:lvl1pPr>
            <a:lvl2pPr>
              <a:defRPr sz="20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defRPr/>
            </a:pPr>
            <a:fld id="{E4A516F2-1C8C-734F-9D07-CEA705E31316}" type="slidenum">
              <a:rPr lang="da-DK" sz="1000" smtClean="0"/>
              <a:pPr>
                <a:defRPr/>
              </a:pPr>
              <a:t>6</a:t>
            </a:fld>
            <a:endParaRPr lang="da-DK" sz="1000" smtClean="0"/>
          </a:p>
        </p:txBody>
      </p:sp>
      <p:sp>
        <p:nvSpPr>
          <p:cNvPr id="4101" name="Rectangle 2"/>
          <p:cNvSpPr>
            <a:spLocks noGrp="1" noChangeArrowheads="1"/>
          </p:cNvSpPr>
          <p:nvPr>
            <p:ph type="title"/>
          </p:nvPr>
        </p:nvSpPr>
        <p:spPr>
          <a:xfrm>
            <a:off x="1838325" y="574675"/>
            <a:ext cx="6981825" cy="900113"/>
          </a:xfrm>
        </p:spPr>
        <p:txBody>
          <a:bodyPr/>
          <a:lstStyle/>
          <a:p>
            <a:pPr eaLnBrk="1" hangingPunct="1">
              <a:defRPr/>
            </a:pPr>
            <a:r>
              <a:rPr lang="da-DK" sz="3600" b="1" i="1" dirty="0" smtClean="0">
                <a:latin typeface="Calibri" charset="0"/>
                <a:cs typeface="+mj-cs"/>
              </a:rPr>
              <a:t>LE PROGRAMME SAN 11ÈME FED</a:t>
            </a:r>
            <a:endParaRPr lang="da-DK" sz="2400" b="1" i="1" dirty="0">
              <a:latin typeface="Calibri" charset="0"/>
              <a:cs typeface="+mj-cs"/>
            </a:endParaRPr>
          </a:p>
        </p:txBody>
      </p:sp>
      <p:graphicFrame>
        <p:nvGraphicFramePr>
          <p:cNvPr id="2" name="Diagramma 1"/>
          <p:cNvGraphicFramePr/>
          <p:nvPr>
            <p:extLst>
              <p:ext uri="{D42A27DB-BD31-4B8C-83A1-F6EECF244321}">
                <p14:modId xmlns:p14="http://schemas.microsoft.com/office/powerpoint/2010/main" val="2251128725"/>
              </p:ext>
            </p:extLst>
          </p:nvPr>
        </p:nvGraphicFramePr>
        <p:xfrm>
          <a:off x="684213" y="1628800"/>
          <a:ext cx="8280400"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uppo 6"/>
          <p:cNvGrpSpPr/>
          <p:nvPr/>
        </p:nvGrpSpPr>
        <p:grpSpPr>
          <a:xfrm>
            <a:off x="7236296" y="6237312"/>
            <a:ext cx="1411617" cy="507898"/>
            <a:chOff x="7236296" y="6237312"/>
            <a:chExt cx="1411617" cy="507898"/>
          </a:xfrm>
        </p:grpSpPr>
        <p:pic>
          <p:nvPicPr>
            <p:cNvPr id="8" name="Immagine 2" descr="armoiries_haiti.gif"/>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7236296" y="6237312"/>
              <a:ext cx="576064" cy="5078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 name="Picture 21" descr="flag_2colors"/>
            <p:cNvPicPr>
              <a:picLocks noChangeAspect="1" noChangeArrowheads="1"/>
            </p:cNvPicPr>
            <p:nvPr/>
          </p:nvPicPr>
          <p:blipFill>
            <a:blip r:embed="rId9" cstate="email">
              <a:lum bright="-12000"/>
              <a:extLst>
                <a:ext uri="{28A0092B-C50C-407E-A947-70E740481C1C}">
                  <a14:useLocalDpi xmlns:a14="http://schemas.microsoft.com/office/drawing/2010/main"/>
                </a:ext>
              </a:extLst>
            </a:blip>
            <a:srcRect/>
            <a:stretch>
              <a:fillRect/>
            </a:stretch>
          </p:blipFill>
          <p:spPr bwMode="auto">
            <a:xfrm>
              <a:off x="8028384" y="6309320"/>
              <a:ext cx="619529" cy="43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Date Placeholder 3"/>
          <p:cNvSpPr>
            <a:spLocks noGrp="1"/>
          </p:cNvSpPr>
          <p:nvPr>
            <p:ph type="dt" sz="quarter" idx="10"/>
          </p:nvPr>
        </p:nvSpPr>
        <p:spPr>
          <a:xfrm>
            <a:off x="179388" y="6602413"/>
            <a:ext cx="1619250" cy="2159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Calibri" charset="0"/>
                <a:ea typeface="ＭＳ Ｐゴシック" charset="0"/>
              </a:defRPr>
            </a:lvl1pPr>
            <a:lvl2pPr>
              <a:defRPr sz="20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defRPr/>
            </a:pPr>
            <a:r>
              <a:rPr lang="da-DK" sz="1000" dirty="0" smtClean="0"/>
              <a:t>06</a:t>
            </a:r>
            <a:r>
              <a:rPr lang="da-DK" sz="1000" dirty="0" smtClean="0"/>
              <a:t>/12/2016</a:t>
            </a:r>
            <a:endParaRPr lang="da-DK" sz="1000"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graphicEl>
                                              <a:dgm id="{32D582D5-4A0F-444D-AD66-918F72864ECE}"/>
                                            </p:graphicEl>
                                          </p:spTgt>
                                        </p:tgtEl>
                                        <p:attrNameLst>
                                          <p:attrName>style.visibility</p:attrName>
                                        </p:attrNameLst>
                                      </p:cBhvr>
                                      <p:to>
                                        <p:strVal val="visible"/>
                                      </p:to>
                                    </p:set>
                                    <p:animEffect transition="in" filter="barn(inVertical)">
                                      <p:cBhvr>
                                        <p:cTn id="7" dur="500"/>
                                        <p:tgtEl>
                                          <p:spTgt spid="2">
                                            <p:graphicEl>
                                              <a:dgm id="{32D582D5-4A0F-444D-AD66-918F72864ECE}"/>
                                            </p:graphic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
                                            <p:graphicEl>
                                              <a:dgm id="{BD967B58-B26F-044C-9BB6-79D371A4238A}"/>
                                            </p:graphicEl>
                                          </p:spTgt>
                                        </p:tgtEl>
                                        <p:attrNameLst>
                                          <p:attrName>style.visibility</p:attrName>
                                        </p:attrNameLst>
                                      </p:cBhvr>
                                      <p:to>
                                        <p:strVal val="visible"/>
                                      </p:to>
                                    </p:set>
                                    <p:animEffect transition="in" filter="barn(inVertical)">
                                      <p:cBhvr>
                                        <p:cTn id="11" dur="500"/>
                                        <p:tgtEl>
                                          <p:spTgt spid="2">
                                            <p:graphicEl>
                                              <a:dgm id="{BD967B58-B26F-044C-9BB6-79D371A4238A}"/>
                                            </p:graphic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
                                            <p:graphicEl>
                                              <a:dgm id="{12E1B795-1A02-F54E-9C77-2DDF97432690}"/>
                                            </p:graphicEl>
                                          </p:spTgt>
                                        </p:tgtEl>
                                        <p:attrNameLst>
                                          <p:attrName>style.visibility</p:attrName>
                                        </p:attrNameLst>
                                      </p:cBhvr>
                                      <p:to>
                                        <p:strVal val="visible"/>
                                      </p:to>
                                    </p:set>
                                    <p:animEffect transition="in" filter="barn(inVertical)">
                                      <p:cBhvr>
                                        <p:cTn id="15" dur="500"/>
                                        <p:tgtEl>
                                          <p:spTgt spid="2">
                                            <p:graphicEl>
                                              <a:dgm id="{12E1B795-1A02-F54E-9C77-2DDF97432690}"/>
                                            </p:graphicEl>
                                          </p:spTgt>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
                                            <p:graphicEl>
                                              <a:dgm id="{79B062FA-F13A-5945-9CE1-3958DB5DD48A}"/>
                                            </p:graphicEl>
                                          </p:spTgt>
                                        </p:tgtEl>
                                        <p:attrNameLst>
                                          <p:attrName>style.visibility</p:attrName>
                                        </p:attrNameLst>
                                      </p:cBhvr>
                                      <p:to>
                                        <p:strVal val="visible"/>
                                      </p:to>
                                    </p:set>
                                    <p:animEffect transition="in" filter="barn(inVertical)">
                                      <p:cBhvr>
                                        <p:cTn id="19" dur="500"/>
                                        <p:tgtEl>
                                          <p:spTgt spid="2">
                                            <p:graphicEl>
                                              <a:dgm id="{79B062FA-F13A-5945-9CE1-3958DB5DD48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xfrm>
            <a:off x="1943100" y="6524625"/>
            <a:ext cx="4789488" cy="33337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Calibri" charset="0"/>
                <a:ea typeface="ＭＳ Ｐゴシック" charset="0"/>
              </a:defRPr>
            </a:lvl1pPr>
            <a:lvl2pPr>
              <a:defRPr sz="20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defRPr/>
            </a:pPr>
            <a:r>
              <a:rPr lang="fr-FR" sz="1000"/>
              <a:t>Préparation de la mise en œuvre du Programme de Sécurité alimentaire et nutritionnelle du</a:t>
            </a:r>
          </a:p>
          <a:p>
            <a:pPr>
              <a:defRPr/>
            </a:pPr>
            <a:r>
              <a:rPr lang="fr-FR" sz="1000"/>
              <a:t>11ème FED en Haïti (SAN 11ème FED)</a:t>
            </a:r>
            <a:endParaRPr lang="da-DK" sz="1000"/>
          </a:p>
        </p:txBody>
      </p:sp>
      <p:sp>
        <p:nvSpPr>
          <p:cNvPr id="4100" name="Slide Number Placeholder 5"/>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Calibri" charset="0"/>
                <a:ea typeface="ＭＳ Ｐゴシック" charset="0"/>
              </a:defRPr>
            </a:lvl1pPr>
            <a:lvl2pPr>
              <a:defRPr sz="20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defRPr/>
            </a:pPr>
            <a:fld id="{8A0A14A1-8186-674A-AD23-CD3199DBFA30}" type="slidenum">
              <a:rPr lang="da-DK" sz="1000" smtClean="0"/>
              <a:pPr>
                <a:defRPr/>
              </a:pPr>
              <a:t>7</a:t>
            </a:fld>
            <a:endParaRPr lang="da-DK" sz="1000" smtClean="0"/>
          </a:p>
        </p:txBody>
      </p:sp>
      <p:sp>
        <p:nvSpPr>
          <p:cNvPr id="4101" name="Rectangle 2"/>
          <p:cNvSpPr>
            <a:spLocks noGrp="1" noChangeArrowheads="1"/>
          </p:cNvSpPr>
          <p:nvPr>
            <p:ph type="title"/>
          </p:nvPr>
        </p:nvSpPr>
        <p:spPr>
          <a:xfrm>
            <a:off x="1403350" y="574675"/>
            <a:ext cx="7632700" cy="900113"/>
          </a:xfrm>
        </p:spPr>
        <p:txBody>
          <a:bodyPr/>
          <a:lstStyle/>
          <a:p>
            <a:pPr eaLnBrk="1" hangingPunct="1">
              <a:defRPr/>
            </a:pPr>
            <a:r>
              <a:rPr lang="fr-FR" sz="3600" b="1" i="1" dirty="0" smtClean="0">
                <a:cs typeface="+mj-cs"/>
              </a:rPr>
              <a:t>MANDAT DE L’ASSISTANCE TECHNIQUE</a:t>
            </a:r>
            <a:r>
              <a:rPr lang="it-IT" sz="3600" dirty="0" smtClean="0">
                <a:cs typeface="+mj-cs"/>
              </a:rPr>
              <a:t> </a:t>
            </a:r>
            <a:endParaRPr lang="da-DK" sz="2400" b="1" i="1" dirty="0">
              <a:latin typeface="Calibri" charset="0"/>
              <a:cs typeface="+mj-cs"/>
            </a:endParaRPr>
          </a:p>
        </p:txBody>
      </p:sp>
      <p:graphicFrame>
        <p:nvGraphicFramePr>
          <p:cNvPr id="2" name="Diagramma 1"/>
          <p:cNvGraphicFramePr/>
          <p:nvPr>
            <p:extLst>
              <p:ext uri="{D42A27DB-BD31-4B8C-83A1-F6EECF244321}">
                <p14:modId xmlns:p14="http://schemas.microsoft.com/office/powerpoint/2010/main" val="21242247"/>
              </p:ext>
            </p:extLst>
          </p:nvPr>
        </p:nvGraphicFramePr>
        <p:xfrm>
          <a:off x="323528" y="1773238"/>
          <a:ext cx="8641085" cy="4680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uppo 6"/>
          <p:cNvGrpSpPr/>
          <p:nvPr/>
        </p:nvGrpSpPr>
        <p:grpSpPr>
          <a:xfrm>
            <a:off x="7236296" y="6237312"/>
            <a:ext cx="1411617" cy="507898"/>
            <a:chOff x="7236296" y="6237312"/>
            <a:chExt cx="1411617" cy="507898"/>
          </a:xfrm>
        </p:grpSpPr>
        <p:pic>
          <p:nvPicPr>
            <p:cNvPr id="8" name="Immagine 2" descr="armoiries_haiti.gif"/>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7236296" y="6237312"/>
              <a:ext cx="576064" cy="5078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 name="Picture 21" descr="flag_2colors"/>
            <p:cNvPicPr>
              <a:picLocks noChangeAspect="1" noChangeArrowheads="1"/>
            </p:cNvPicPr>
            <p:nvPr/>
          </p:nvPicPr>
          <p:blipFill>
            <a:blip r:embed="rId9" cstate="email">
              <a:lum bright="-12000"/>
              <a:extLst>
                <a:ext uri="{28A0092B-C50C-407E-A947-70E740481C1C}">
                  <a14:useLocalDpi xmlns:a14="http://schemas.microsoft.com/office/drawing/2010/main"/>
                </a:ext>
              </a:extLst>
            </a:blip>
            <a:srcRect/>
            <a:stretch>
              <a:fillRect/>
            </a:stretch>
          </p:blipFill>
          <p:spPr bwMode="auto">
            <a:xfrm>
              <a:off x="8028384" y="6309320"/>
              <a:ext cx="619529" cy="43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Date Placeholder 3"/>
          <p:cNvSpPr>
            <a:spLocks noGrp="1"/>
          </p:cNvSpPr>
          <p:nvPr>
            <p:ph type="dt" sz="quarter" idx="10"/>
          </p:nvPr>
        </p:nvSpPr>
        <p:spPr>
          <a:xfrm>
            <a:off x="179388" y="6602413"/>
            <a:ext cx="1619250" cy="2159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Calibri" charset="0"/>
                <a:ea typeface="ＭＳ Ｐゴシック" charset="0"/>
              </a:defRPr>
            </a:lvl1pPr>
            <a:lvl2pPr>
              <a:defRPr sz="20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defRPr/>
            </a:pPr>
            <a:r>
              <a:rPr lang="da-DK" sz="1000" dirty="0" smtClean="0"/>
              <a:t>06</a:t>
            </a:r>
            <a:r>
              <a:rPr lang="da-DK" sz="1000" dirty="0" smtClean="0"/>
              <a:t>/12/2016</a:t>
            </a:r>
            <a:endParaRPr lang="da-DK" sz="1000"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strips(downLeft)">
                                      <p:cBhvr>
                                        <p:cTn id="7" dur="1000"/>
                                        <p:tgtEl>
                                          <p:spTgt spid="4101"/>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2">
                                            <p:graphicEl>
                                              <a:dgm id="{79B54D1B-F57C-EF41-A2DB-75413576F89B}"/>
                                            </p:graphicEl>
                                          </p:spTgt>
                                        </p:tgtEl>
                                        <p:attrNameLst>
                                          <p:attrName>style.visibility</p:attrName>
                                        </p:attrNameLst>
                                      </p:cBhvr>
                                      <p:to>
                                        <p:strVal val="visible"/>
                                      </p:to>
                                    </p:set>
                                    <p:anim calcmode="lin" valueType="num">
                                      <p:cBhvr additive="base">
                                        <p:cTn id="11" dur="500" fill="hold"/>
                                        <p:tgtEl>
                                          <p:spTgt spid="2">
                                            <p:graphicEl>
                                              <a:dgm id="{79B54D1B-F57C-EF41-A2DB-75413576F89B}"/>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graphicEl>
                                              <a:dgm id="{79B54D1B-F57C-EF41-A2DB-75413576F89B}"/>
                                            </p:graphicEl>
                                          </p:spTgt>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8" fill="hold" grpId="0" nodeType="afterEffect">
                                  <p:stCondLst>
                                    <p:cond delay="0"/>
                                  </p:stCondLst>
                                  <p:childTnLst>
                                    <p:set>
                                      <p:cBhvr>
                                        <p:cTn id="15" dur="1" fill="hold">
                                          <p:stCondLst>
                                            <p:cond delay="0"/>
                                          </p:stCondLst>
                                        </p:cTn>
                                        <p:tgtEl>
                                          <p:spTgt spid="2">
                                            <p:graphicEl>
                                              <a:dgm id="{1D608823-D46D-1343-9F11-0FCA025C66E1}"/>
                                            </p:graphicEl>
                                          </p:spTgt>
                                        </p:tgtEl>
                                        <p:attrNameLst>
                                          <p:attrName>style.visibility</p:attrName>
                                        </p:attrNameLst>
                                      </p:cBhvr>
                                      <p:to>
                                        <p:strVal val="visible"/>
                                      </p:to>
                                    </p:set>
                                    <p:anim calcmode="lin" valueType="num">
                                      <p:cBhvr additive="base">
                                        <p:cTn id="16" dur="500" fill="hold"/>
                                        <p:tgtEl>
                                          <p:spTgt spid="2">
                                            <p:graphicEl>
                                              <a:dgm id="{1D608823-D46D-1343-9F11-0FCA025C66E1}"/>
                                            </p:graphic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2">
                                            <p:graphicEl>
                                              <a:dgm id="{1D608823-D46D-1343-9F11-0FCA025C66E1}"/>
                                            </p:graphicEl>
                                          </p:spTgt>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 presetClass="entr" presetSubtype="8" fill="hold" grpId="0" nodeType="afterEffect">
                                  <p:stCondLst>
                                    <p:cond delay="0"/>
                                  </p:stCondLst>
                                  <p:childTnLst>
                                    <p:set>
                                      <p:cBhvr>
                                        <p:cTn id="20" dur="1" fill="hold">
                                          <p:stCondLst>
                                            <p:cond delay="0"/>
                                          </p:stCondLst>
                                        </p:cTn>
                                        <p:tgtEl>
                                          <p:spTgt spid="2">
                                            <p:graphicEl>
                                              <a:dgm id="{806FDC26-AD77-7C48-BAE2-0CE92213D585}"/>
                                            </p:graphicEl>
                                          </p:spTgt>
                                        </p:tgtEl>
                                        <p:attrNameLst>
                                          <p:attrName>style.visibility</p:attrName>
                                        </p:attrNameLst>
                                      </p:cBhvr>
                                      <p:to>
                                        <p:strVal val="visible"/>
                                      </p:to>
                                    </p:set>
                                    <p:anim calcmode="lin" valueType="num">
                                      <p:cBhvr additive="base">
                                        <p:cTn id="21" dur="500" fill="hold"/>
                                        <p:tgtEl>
                                          <p:spTgt spid="2">
                                            <p:graphicEl>
                                              <a:dgm id="{806FDC26-AD77-7C48-BAE2-0CE92213D585}"/>
                                            </p:graphic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
                                            <p:graphicEl>
                                              <a:dgm id="{806FDC26-AD77-7C48-BAE2-0CE92213D585}"/>
                                            </p:graphicEl>
                                          </p:spTgt>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2">
                                            <p:graphicEl>
                                              <a:dgm id="{5F5ED477-97A4-7247-8522-A4345002A37D}"/>
                                            </p:graphicEl>
                                          </p:spTgt>
                                        </p:tgtEl>
                                        <p:attrNameLst>
                                          <p:attrName>style.visibility</p:attrName>
                                        </p:attrNameLst>
                                      </p:cBhvr>
                                      <p:to>
                                        <p:strVal val="visible"/>
                                      </p:to>
                                    </p:set>
                                    <p:anim calcmode="lin" valueType="num">
                                      <p:cBhvr additive="base">
                                        <p:cTn id="26" dur="500" fill="hold"/>
                                        <p:tgtEl>
                                          <p:spTgt spid="2">
                                            <p:graphicEl>
                                              <a:dgm id="{5F5ED477-97A4-7247-8522-A4345002A37D}"/>
                                            </p:graphic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2">
                                            <p:graphicEl>
                                              <a:dgm id="{5F5ED477-97A4-7247-8522-A4345002A37D}"/>
                                            </p:graphicEl>
                                          </p:spTgt>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 presetClass="entr" presetSubtype="8" fill="hold" grpId="0" nodeType="afterEffect">
                                  <p:stCondLst>
                                    <p:cond delay="0"/>
                                  </p:stCondLst>
                                  <p:childTnLst>
                                    <p:set>
                                      <p:cBhvr>
                                        <p:cTn id="30" dur="1" fill="hold">
                                          <p:stCondLst>
                                            <p:cond delay="0"/>
                                          </p:stCondLst>
                                        </p:cTn>
                                        <p:tgtEl>
                                          <p:spTgt spid="2">
                                            <p:graphicEl>
                                              <a:dgm id="{CE67A1FB-CA2F-4049-8229-0179DD8A280E}"/>
                                            </p:graphicEl>
                                          </p:spTgt>
                                        </p:tgtEl>
                                        <p:attrNameLst>
                                          <p:attrName>style.visibility</p:attrName>
                                        </p:attrNameLst>
                                      </p:cBhvr>
                                      <p:to>
                                        <p:strVal val="visible"/>
                                      </p:to>
                                    </p:set>
                                    <p:anim calcmode="lin" valueType="num">
                                      <p:cBhvr additive="base">
                                        <p:cTn id="31" dur="500" fill="hold"/>
                                        <p:tgtEl>
                                          <p:spTgt spid="2">
                                            <p:graphicEl>
                                              <a:dgm id="{CE67A1FB-CA2F-4049-8229-0179DD8A280E}"/>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graphicEl>
                                              <a:dgm id="{CE67A1FB-CA2F-4049-8229-0179DD8A280E}"/>
                                            </p:graphicEl>
                                          </p:spTgt>
                                        </p:tgtEl>
                                        <p:attrNameLst>
                                          <p:attrName>ppt_y</p:attrName>
                                        </p:attrNameLst>
                                      </p:cBhvr>
                                      <p:tavLst>
                                        <p:tav tm="0">
                                          <p:val>
                                            <p:strVal val="#ppt_y"/>
                                          </p:val>
                                        </p:tav>
                                        <p:tav tm="100000">
                                          <p:val>
                                            <p:strVal val="#ppt_y"/>
                                          </p:val>
                                        </p:tav>
                                      </p:tavLst>
                                    </p:anim>
                                  </p:childTnLst>
                                </p:cTn>
                              </p:par>
                            </p:childTnLst>
                          </p:cTn>
                        </p:par>
                        <p:par>
                          <p:cTn id="33" fill="hold">
                            <p:stCondLst>
                              <p:cond delay="3500"/>
                            </p:stCondLst>
                            <p:childTnLst>
                              <p:par>
                                <p:cTn id="34" presetID="2" presetClass="entr" presetSubtype="8" fill="hold" grpId="0" nodeType="afterEffect">
                                  <p:stCondLst>
                                    <p:cond delay="0"/>
                                  </p:stCondLst>
                                  <p:childTnLst>
                                    <p:set>
                                      <p:cBhvr>
                                        <p:cTn id="35" dur="1" fill="hold">
                                          <p:stCondLst>
                                            <p:cond delay="0"/>
                                          </p:stCondLst>
                                        </p:cTn>
                                        <p:tgtEl>
                                          <p:spTgt spid="2">
                                            <p:graphicEl>
                                              <a:dgm id="{1E1422BD-8862-4F4A-BAC5-D308FDA3D201}"/>
                                            </p:graphicEl>
                                          </p:spTgt>
                                        </p:tgtEl>
                                        <p:attrNameLst>
                                          <p:attrName>style.visibility</p:attrName>
                                        </p:attrNameLst>
                                      </p:cBhvr>
                                      <p:to>
                                        <p:strVal val="visible"/>
                                      </p:to>
                                    </p:set>
                                    <p:anim calcmode="lin" valueType="num">
                                      <p:cBhvr additive="base">
                                        <p:cTn id="36" dur="500" fill="hold"/>
                                        <p:tgtEl>
                                          <p:spTgt spid="2">
                                            <p:graphicEl>
                                              <a:dgm id="{1E1422BD-8862-4F4A-BAC5-D308FDA3D201}"/>
                                            </p:graphic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2">
                                            <p:graphicEl>
                                              <a:dgm id="{1E1422BD-8862-4F4A-BAC5-D308FDA3D201}"/>
                                            </p:graphicEl>
                                          </p:spTgt>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2">
                                            <p:graphicEl>
                                              <a:dgm id="{F0C14C5F-2AD1-1345-AA59-E648CE56ADA3}"/>
                                            </p:graphicEl>
                                          </p:spTgt>
                                        </p:tgtEl>
                                        <p:attrNameLst>
                                          <p:attrName>style.visibility</p:attrName>
                                        </p:attrNameLst>
                                      </p:cBhvr>
                                      <p:to>
                                        <p:strVal val="visible"/>
                                      </p:to>
                                    </p:set>
                                    <p:anim calcmode="lin" valueType="num">
                                      <p:cBhvr additive="base">
                                        <p:cTn id="41" dur="500" fill="hold"/>
                                        <p:tgtEl>
                                          <p:spTgt spid="2">
                                            <p:graphicEl>
                                              <a:dgm id="{F0C14C5F-2AD1-1345-AA59-E648CE56ADA3}"/>
                                            </p:graphic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
                                            <p:graphicEl>
                                              <a:dgm id="{F0C14C5F-2AD1-1345-AA59-E648CE56ADA3}"/>
                                            </p:graphicEl>
                                          </p:spTgt>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8" fill="hold" grpId="0" nodeType="afterEffect">
                                  <p:stCondLst>
                                    <p:cond delay="0"/>
                                  </p:stCondLst>
                                  <p:childTnLst>
                                    <p:set>
                                      <p:cBhvr>
                                        <p:cTn id="45" dur="1" fill="hold">
                                          <p:stCondLst>
                                            <p:cond delay="0"/>
                                          </p:stCondLst>
                                        </p:cTn>
                                        <p:tgtEl>
                                          <p:spTgt spid="2">
                                            <p:graphicEl>
                                              <a:dgm id="{93ABD592-BA81-2540-AC06-A041E569BCFF}"/>
                                            </p:graphicEl>
                                          </p:spTgt>
                                        </p:tgtEl>
                                        <p:attrNameLst>
                                          <p:attrName>style.visibility</p:attrName>
                                        </p:attrNameLst>
                                      </p:cBhvr>
                                      <p:to>
                                        <p:strVal val="visible"/>
                                      </p:to>
                                    </p:set>
                                    <p:anim calcmode="lin" valueType="num">
                                      <p:cBhvr additive="base">
                                        <p:cTn id="46" dur="500" fill="hold"/>
                                        <p:tgtEl>
                                          <p:spTgt spid="2">
                                            <p:graphicEl>
                                              <a:dgm id="{93ABD592-BA81-2540-AC06-A041E569BCFF}"/>
                                            </p:graphic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2">
                                            <p:graphicEl>
                                              <a:dgm id="{93ABD592-BA81-2540-AC06-A041E569BCFF}"/>
                                            </p:graphicEl>
                                          </p:spTgt>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8" fill="hold" grpId="0" nodeType="afterEffect">
                                  <p:stCondLst>
                                    <p:cond delay="0"/>
                                  </p:stCondLst>
                                  <p:childTnLst>
                                    <p:set>
                                      <p:cBhvr>
                                        <p:cTn id="50" dur="1" fill="hold">
                                          <p:stCondLst>
                                            <p:cond delay="0"/>
                                          </p:stCondLst>
                                        </p:cTn>
                                        <p:tgtEl>
                                          <p:spTgt spid="2">
                                            <p:graphicEl>
                                              <a:dgm id="{B189D0DD-C0CE-4949-AB5A-45D8C3162D31}"/>
                                            </p:graphicEl>
                                          </p:spTgt>
                                        </p:tgtEl>
                                        <p:attrNameLst>
                                          <p:attrName>style.visibility</p:attrName>
                                        </p:attrNameLst>
                                      </p:cBhvr>
                                      <p:to>
                                        <p:strVal val="visible"/>
                                      </p:to>
                                    </p:set>
                                    <p:anim calcmode="lin" valueType="num">
                                      <p:cBhvr additive="base">
                                        <p:cTn id="51" dur="500" fill="hold"/>
                                        <p:tgtEl>
                                          <p:spTgt spid="2">
                                            <p:graphicEl>
                                              <a:dgm id="{B189D0DD-C0CE-4949-AB5A-45D8C3162D31}"/>
                                            </p:graphic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2">
                                            <p:graphicEl>
                                              <a:dgm id="{B189D0DD-C0CE-4949-AB5A-45D8C3162D31}"/>
                                            </p:graphicEl>
                                          </p:spTgt>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2">
                                            <p:graphicEl>
                                              <a:dgm id="{3F08DA2A-0CF2-D540-B579-14C4DEEA059D}"/>
                                            </p:graphicEl>
                                          </p:spTgt>
                                        </p:tgtEl>
                                        <p:attrNameLst>
                                          <p:attrName>style.visibility</p:attrName>
                                        </p:attrNameLst>
                                      </p:cBhvr>
                                      <p:to>
                                        <p:strVal val="visible"/>
                                      </p:to>
                                    </p:set>
                                    <p:anim calcmode="lin" valueType="num">
                                      <p:cBhvr additive="base">
                                        <p:cTn id="56" dur="500" fill="hold"/>
                                        <p:tgtEl>
                                          <p:spTgt spid="2">
                                            <p:graphicEl>
                                              <a:dgm id="{3F08DA2A-0CF2-D540-B579-14C4DEEA059D}"/>
                                            </p:graphic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2">
                                            <p:graphicEl>
                                              <a:dgm id="{3F08DA2A-0CF2-D540-B579-14C4DEEA059D}"/>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Graphic spid="2"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xfrm>
            <a:off x="1943100" y="6524625"/>
            <a:ext cx="4789488" cy="33337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Calibri" charset="0"/>
                <a:ea typeface="ＭＳ Ｐゴシック" charset="0"/>
              </a:defRPr>
            </a:lvl1pPr>
            <a:lvl2pPr>
              <a:defRPr sz="20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defRPr/>
            </a:pPr>
            <a:r>
              <a:rPr lang="fr-FR" sz="1000"/>
              <a:t>Préparation de la mise en œuvre du Programme de Sécurité alimentaire et nutritionnelle du</a:t>
            </a:r>
          </a:p>
          <a:p>
            <a:pPr>
              <a:defRPr/>
            </a:pPr>
            <a:r>
              <a:rPr lang="fr-FR" sz="1000"/>
              <a:t>11ème FED en Haïti (SAN 11ème FED)</a:t>
            </a:r>
            <a:endParaRPr lang="da-DK" sz="1000"/>
          </a:p>
        </p:txBody>
      </p:sp>
      <p:sp>
        <p:nvSpPr>
          <p:cNvPr id="4100" name="Slide Number Placeholder 5"/>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Calibri" charset="0"/>
                <a:ea typeface="ＭＳ Ｐゴシック" charset="0"/>
              </a:defRPr>
            </a:lvl1pPr>
            <a:lvl2pPr>
              <a:defRPr sz="20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defRPr/>
            </a:pPr>
            <a:fld id="{D103E564-4461-1B47-B040-B53A5A0FEB9F}" type="slidenum">
              <a:rPr lang="da-DK" sz="1000" smtClean="0"/>
              <a:pPr>
                <a:defRPr/>
              </a:pPr>
              <a:t>8</a:t>
            </a:fld>
            <a:endParaRPr lang="da-DK" sz="1000" smtClean="0"/>
          </a:p>
        </p:txBody>
      </p:sp>
      <p:sp>
        <p:nvSpPr>
          <p:cNvPr id="4101" name="Rectangle 2"/>
          <p:cNvSpPr>
            <a:spLocks noGrp="1" noChangeArrowheads="1"/>
          </p:cNvSpPr>
          <p:nvPr>
            <p:ph type="title"/>
          </p:nvPr>
        </p:nvSpPr>
        <p:spPr>
          <a:xfrm>
            <a:off x="1331913" y="574675"/>
            <a:ext cx="7704137" cy="900113"/>
          </a:xfrm>
        </p:spPr>
        <p:txBody>
          <a:bodyPr/>
          <a:lstStyle/>
          <a:p>
            <a:pPr eaLnBrk="1" hangingPunct="1">
              <a:defRPr/>
            </a:pPr>
            <a:r>
              <a:rPr lang="fr-FR" sz="3600" b="1" i="1" dirty="0" smtClean="0">
                <a:cs typeface="+mj-cs"/>
              </a:rPr>
              <a:t>ENJEUX ET FACTEURS CLÉS DE RÉUSSITE</a:t>
            </a:r>
            <a:r>
              <a:rPr lang="it-IT" sz="3600" dirty="0" smtClean="0">
                <a:cs typeface="+mj-cs"/>
              </a:rPr>
              <a:t> </a:t>
            </a:r>
            <a:endParaRPr lang="da-DK" sz="2400" b="1" i="1" dirty="0">
              <a:latin typeface="Calibri" charset="0"/>
              <a:cs typeface="+mj-cs"/>
            </a:endParaRPr>
          </a:p>
        </p:txBody>
      </p:sp>
      <p:sp>
        <p:nvSpPr>
          <p:cNvPr id="4102" name="Rectangle 3"/>
          <p:cNvSpPr>
            <a:spLocks noGrp="1" noChangeArrowheads="1"/>
          </p:cNvSpPr>
          <p:nvPr>
            <p:ph type="body" idx="1"/>
          </p:nvPr>
        </p:nvSpPr>
        <p:spPr>
          <a:xfrm>
            <a:off x="684213" y="1773238"/>
            <a:ext cx="8280400" cy="4217987"/>
          </a:xfrm>
        </p:spPr>
        <p:txBody>
          <a:bodyPr/>
          <a:lstStyle/>
          <a:p>
            <a:pPr algn="just">
              <a:defRPr/>
            </a:pPr>
            <a:r>
              <a:rPr lang="fr-FR" sz="1600" dirty="0">
                <a:cs typeface="+mn-cs"/>
              </a:rPr>
              <a:t>A</a:t>
            </a:r>
            <a:r>
              <a:rPr lang="fr-FR" sz="1600" dirty="0" smtClean="0">
                <a:cs typeface="+mn-cs"/>
              </a:rPr>
              <a:t>ttention </a:t>
            </a:r>
            <a:r>
              <a:rPr lang="fr-FR" sz="1600" dirty="0">
                <a:cs typeface="+mn-cs"/>
              </a:rPr>
              <a:t>particulière accordée au </a:t>
            </a:r>
            <a:r>
              <a:rPr lang="fr-FR" sz="1600" b="1" i="1" dirty="0">
                <a:cs typeface="+mn-cs"/>
              </a:rPr>
              <a:t>renforcement du rôle de l’Etat </a:t>
            </a:r>
            <a:r>
              <a:rPr lang="fr-FR" sz="1600" dirty="0">
                <a:cs typeface="+mn-cs"/>
              </a:rPr>
              <a:t>dans la coordination des politiques et stratégies </a:t>
            </a:r>
            <a:r>
              <a:rPr lang="fr-FR" sz="1600" dirty="0" smtClean="0">
                <a:cs typeface="+mn-cs"/>
              </a:rPr>
              <a:t>SAN pour </a:t>
            </a:r>
            <a:r>
              <a:rPr lang="fr-FR" sz="1600" dirty="0">
                <a:cs typeface="+mn-cs"/>
              </a:rPr>
              <a:t>garantir aux populations plus vulnérables la capacité de mieux répondre aux crises </a:t>
            </a:r>
            <a:r>
              <a:rPr lang="fr-FR" sz="1600" dirty="0" smtClean="0">
                <a:cs typeface="+mn-cs"/>
              </a:rPr>
              <a:t>futures;</a:t>
            </a:r>
          </a:p>
          <a:p>
            <a:pPr algn="just">
              <a:defRPr/>
            </a:pPr>
            <a:r>
              <a:rPr lang="fr-FR" sz="1600" b="1" i="1" dirty="0">
                <a:cs typeface="+mn-cs"/>
              </a:rPr>
              <a:t>C</a:t>
            </a:r>
            <a:r>
              <a:rPr lang="fr-FR" sz="1600" b="1" i="1" dirty="0" smtClean="0">
                <a:cs typeface="+mn-cs"/>
              </a:rPr>
              <a:t>oncentration </a:t>
            </a:r>
            <a:r>
              <a:rPr lang="fr-FR" sz="1600" b="1" i="1" dirty="0" smtClean="0">
                <a:cs typeface="+mn-cs"/>
              </a:rPr>
              <a:t>dans le </a:t>
            </a:r>
            <a:r>
              <a:rPr lang="fr-FR" sz="1600" b="1" i="1" dirty="0">
                <a:cs typeface="+mn-cs"/>
              </a:rPr>
              <a:t>département du Nord-ouest </a:t>
            </a:r>
            <a:r>
              <a:rPr lang="fr-FR" sz="1600" b="1" i="1" dirty="0" smtClean="0">
                <a:cs typeface="+mn-cs"/>
              </a:rPr>
              <a:t>est </a:t>
            </a:r>
            <a:r>
              <a:rPr lang="fr-FR" sz="1600" b="1" i="1" dirty="0">
                <a:cs typeface="+mn-cs"/>
              </a:rPr>
              <a:t>une opportunité </a:t>
            </a:r>
            <a:r>
              <a:rPr lang="fr-FR" sz="1600" dirty="0" smtClean="0">
                <a:cs typeface="+mn-cs"/>
                <a:sym typeface="Wingdings"/>
              </a:rPr>
              <a:t></a:t>
            </a:r>
            <a:r>
              <a:rPr lang="fr-FR" sz="1600" dirty="0" smtClean="0">
                <a:cs typeface="+mn-cs"/>
              </a:rPr>
              <a:t> </a:t>
            </a:r>
            <a:r>
              <a:rPr lang="fr-FR" sz="1600" b="1" i="1" dirty="0">
                <a:cs typeface="+mn-cs"/>
              </a:rPr>
              <a:t>impacts </a:t>
            </a:r>
            <a:r>
              <a:rPr lang="fr-FR" sz="1600" b="1" i="1" dirty="0" smtClean="0">
                <a:cs typeface="+mn-cs"/>
              </a:rPr>
              <a:t>visibles et </a:t>
            </a:r>
            <a:r>
              <a:rPr lang="fr-FR" sz="1600" b="1" i="1" dirty="0" smtClean="0">
                <a:cs typeface="+mn-cs"/>
              </a:rPr>
              <a:t>harmonisation </a:t>
            </a:r>
            <a:r>
              <a:rPr lang="fr-FR" sz="1600" b="1" i="1" dirty="0">
                <a:cs typeface="+mn-cs"/>
              </a:rPr>
              <a:t>des priorités des différents secteurs</a:t>
            </a:r>
            <a:r>
              <a:rPr lang="fr-FR" sz="1600" b="1" i="1" dirty="0" smtClean="0">
                <a:cs typeface="+mn-cs"/>
              </a:rPr>
              <a:t>. </a:t>
            </a:r>
          </a:p>
          <a:p>
            <a:pPr algn="just">
              <a:defRPr/>
            </a:pPr>
            <a:r>
              <a:rPr lang="fr-FR" sz="1600" b="1" i="1" dirty="0" smtClean="0">
                <a:cs typeface="+mn-cs"/>
              </a:rPr>
              <a:t>L’enjeu </a:t>
            </a:r>
            <a:r>
              <a:rPr lang="fr-FR" sz="1600" b="1" i="1" dirty="0">
                <a:cs typeface="+mn-cs"/>
              </a:rPr>
              <a:t>central de la formulation du programme SAN demeure l’articulation des priorités, des expériences, des leçons tirées et des stratégies des ministères et acteurs concernés et de tirer des éléments pour enrichir la logique </a:t>
            </a:r>
            <a:r>
              <a:rPr lang="fr-FR" sz="1600" b="1" i="1" dirty="0" smtClean="0">
                <a:cs typeface="+mn-cs"/>
              </a:rPr>
              <a:t>d’</a:t>
            </a:r>
            <a:r>
              <a:rPr lang="fr-FR" sz="1600" b="1" i="1" dirty="0" err="1" smtClean="0">
                <a:cs typeface="+mn-cs"/>
              </a:rPr>
              <a:t>intersectorialité</a:t>
            </a:r>
            <a:r>
              <a:rPr lang="fr-FR" sz="1600" b="1" i="1" dirty="0" smtClean="0">
                <a:cs typeface="+mn-cs"/>
              </a:rPr>
              <a:t>;</a:t>
            </a:r>
          </a:p>
          <a:p>
            <a:pPr algn="just">
              <a:defRPr/>
            </a:pPr>
            <a:r>
              <a:rPr lang="fr-FR" sz="1600" b="1" dirty="0" smtClean="0">
                <a:cs typeface="+mn-cs"/>
              </a:rPr>
              <a:t>Il est nécessaire une «</a:t>
            </a:r>
            <a:r>
              <a:rPr lang="fr-FR" sz="1600" b="1" dirty="0">
                <a:cs typeface="+mn-cs"/>
              </a:rPr>
              <a:t> appropriation » de la dynamique par les membres du </a:t>
            </a:r>
            <a:r>
              <a:rPr lang="fr-FR" sz="1600" b="1" dirty="0" smtClean="0">
                <a:cs typeface="+mn-cs"/>
              </a:rPr>
              <a:t>GTT </a:t>
            </a:r>
            <a:r>
              <a:rPr lang="fr-FR" sz="1600" dirty="0" smtClean="0">
                <a:cs typeface="+mn-cs"/>
              </a:rPr>
              <a:t>(</a:t>
            </a:r>
            <a:r>
              <a:rPr lang="fr-FR" sz="1600" dirty="0">
                <a:cs typeface="+mn-cs"/>
              </a:rPr>
              <a:t>si possible élargi à d’autres ministères clés</a:t>
            </a:r>
            <a:r>
              <a:rPr lang="fr-FR" sz="1600" dirty="0" smtClean="0">
                <a:cs typeface="+mn-cs"/>
              </a:rPr>
              <a:t>). </a:t>
            </a:r>
            <a:r>
              <a:rPr lang="fr-FR" sz="1600" b="1" i="1" u="sng" dirty="0">
                <a:cs typeface="+mn-cs"/>
              </a:rPr>
              <a:t>Il est, donc, attendu par la mission un fort appui des « points focaux » que chaque Ministère mettra à disposition de l’action</a:t>
            </a:r>
            <a:r>
              <a:rPr lang="fr-FR" sz="1600" b="1" dirty="0">
                <a:cs typeface="+mn-cs"/>
              </a:rPr>
              <a:t> (au niveau national et au niveau local),</a:t>
            </a:r>
            <a:r>
              <a:rPr lang="fr-FR" sz="1600" dirty="0">
                <a:cs typeface="+mn-cs"/>
              </a:rPr>
              <a:t> afin qu’ils puissent être les promoteurs et les acteurs clés de la dynamique facilitant les échanges, l’accès à la documentation la plus récente, la planification des rencontres et le </a:t>
            </a:r>
            <a:r>
              <a:rPr lang="fr-FR" sz="1600" dirty="0" smtClean="0">
                <a:cs typeface="+mn-cs"/>
              </a:rPr>
              <a:t>feedback</a:t>
            </a:r>
            <a:r>
              <a:rPr lang="fr-FR" sz="1600" dirty="0" smtClean="0">
                <a:cs typeface="+mn-cs"/>
              </a:rPr>
              <a:t>;</a:t>
            </a:r>
          </a:p>
          <a:p>
            <a:pPr algn="just">
              <a:defRPr/>
            </a:pPr>
            <a:r>
              <a:rPr lang="fr-FR" sz="1600" b="1" i="1" dirty="0"/>
              <a:t>Enjeu politique de l’appropriation du programme par le gouvernement central et les collectivités </a:t>
            </a:r>
            <a:r>
              <a:rPr lang="fr-FR" sz="1600" b="1" i="1" dirty="0" smtClean="0"/>
              <a:t>territoriales</a:t>
            </a:r>
            <a:r>
              <a:rPr lang="it-IT" sz="1600" dirty="0"/>
              <a:t> </a:t>
            </a:r>
            <a:r>
              <a:rPr lang="it-IT" sz="1600" dirty="0"/>
              <a:t>+</a:t>
            </a:r>
            <a:r>
              <a:rPr lang="it-IT" sz="1600" dirty="0" smtClean="0">
                <a:sym typeface="Wingdings"/>
              </a:rPr>
              <a:t> </a:t>
            </a:r>
            <a:r>
              <a:rPr lang="fr-FR" sz="1600" dirty="0">
                <a:sym typeface="Wingdings"/>
              </a:rPr>
              <a:t>i</a:t>
            </a:r>
            <a:r>
              <a:rPr lang="fr-FR" sz="1600" dirty="0"/>
              <a:t>nstallation d'un </a:t>
            </a:r>
            <a:r>
              <a:rPr lang="fr-FR" sz="1600" b="1" dirty="0"/>
              <a:t>lien « réel » entre le niveau local et le niveau national</a:t>
            </a:r>
            <a:r>
              <a:rPr lang="fr-FR" sz="1600" dirty="0"/>
              <a:t>.</a:t>
            </a:r>
            <a:r>
              <a:rPr lang="it-IT" sz="1600" dirty="0"/>
              <a:t> </a:t>
            </a:r>
            <a:endParaRPr lang="fr-FR" sz="1600" dirty="0" smtClean="0">
              <a:cs typeface="+mn-cs"/>
            </a:endParaRPr>
          </a:p>
          <a:p>
            <a:pPr marL="0" indent="0" algn="just">
              <a:buFont typeface="Arial" charset="0"/>
              <a:buNone/>
              <a:defRPr/>
            </a:pPr>
            <a:endParaRPr lang="fr-FR" sz="1600" dirty="0">
              <a:latin typeface="Calibri" charset="0"/>
              <a:cs typeface="+mn-cs"/>
            </a:endParaRPr>
          </a:p>
        </p:txBody>
      </p:sp>
      <p:grpSp>
        <p:nvGrpSpPr>
          <p:cNvPr id="7" name="Gruppo 6"/>
          <p:cNvGrpSpPr/>
          <p:nvPr/>
        </p:nvGrpSpPr>
        <p:grpSpPr>
          <a:xfrm>
            <a:off x="7236296" y="6237312"/>
            <a:ext cx="1411617" cy="507898"/>
            <a:chOff x="7236296" y="6237312"/>
            <a:chExt cx="1411617" cy="507898"/>
          </a:xfrm>
        </p:grpSpPr>
        <p:pic>
          <p:nvPicPr>
            <p:cNvPr id="8" name="Immagine 2" descr="armoiries_haiti.gi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36296" y="6237312"/>
              <a:ext cx="576064" cy="5078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 name="Picture 21" descr="flag_2colors"/>
            <p:cNvPicPr>
              <a:picLocks noChangeAspect="1" noChangeArrowheads="1"/>
            </p:cNvPicPr>
            <p:nvPr/>
          </p:nvPicPr>
          <p:blipFill>
            <a:blip r:embed="rId4" cstate="email">
              <a:lum bright="-12000"/>
              <a:extLst>
                <a:ext uri="{28A0092B-C50C-407E-A947-70E740481C1C}">
                  <a14:useLocalDpi xmlns:a14="http://schemas.microsoft.com/office/drawing/2010/main"/>
                </a:ext>
              </a:extLst>
            </a:blip>
            <a:srcRect/>
            <a:stretch>
              <a:fillRect/>
            </a:stretch>
          </p:blipFill>
          <p:spPr bwMode="auto">
            <a:xfrm>
              <a:off x="8028384" y="6309320"/>
              <a:ext cx="619529" cy="43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Date Placeholder 3"/>
          <p:cNvSpPr>
            <a:spLocks noGrp="1"/>
          </p:cNvSpPr>
          <p:nvPr>
            <p:ph type="dt" sz="quarter" idx="10"/>
          </p:nvPr>
        </p:nvSpPr>
        <p:spPr>
          <a:xfrm>
            <a:off x="179388" y="6602413"/>
            <a:ext cx="1619250" cy="2159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Calibri" charset="0"/>
                <a:ea typeface="ＭＳ Ｐゴシック" charset="0"/>
              </a:defRPr>
            </a:lvl1pPr>
            <a:lvl2pPr>
              <a:defRPr sz="20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defRPr/>
            </a:pPr>
            <a:r>
              <a:rPr lang="da-DK" sz="1000" dirty="0" smtClean="0"/>
              <a:t>06</a:t>
            </a:r>
            <a:r>
              <a:rPr lang="da-DK" sz="1000" dirty="0" smtClean="0"/>
              <a:t>/12/2016</a:t>
            </a:r>
            <a:endParaRPr lang="da-DK" sz="1000"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circle(in)">
                                      <p:cBhvr>
                                        <p:cTn id="7" dur="1000"/>
                                        <p:tgtEl>
                                          <p:spTgt spid="4101"/>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4102">
                                            <p:txEl>
                                              <p:pRg st="0" end="0"/>
                                            </p:txEl>
                                          </p:spTgt>
                                        </p:tgtEl>
                                        <p:attrNameLst>
                                          <p:attrName>style.visibility</p:attrName>
                                        </p:attrNameLst>
                                      </p:cBhvr>
                                      <p:to>
                                        <p:strVal val="visible"/>
                                      </p:to>
                                    </p:set>
                                    <p:animEffect transition="in" filter="randombar(horizontal)">
                                      <p:cBhvr>
                                        <p:cTn id="11" dur="1000"/>
                                        <p:tgtEl>
                                          <p:spTgt spid="4102">
                                            <p:txEl>
                                              <p:pRg st="0" end="0"/>
                                            </p:txEl>
                                          </p:spTgt>
                                        </p:tgtEl>
                                      </p:cBhvr>
                                    </p:animEffect>
                                  </p:childTnLst>
                                </p:cTn>
                              </p:par>
                            </p:childTnLst>
                          </p:cTn>
                        </p:par>
                        <p:par>
                          <p:cTn id="12" fill="hold">
                            <p:stCondLst>
                              <p:cond delay="2000"/>
                            </p:stCondLst>
                            <p:childTnLst>
                              <p:par>
                                <p:cTn id="13" presetID="14" presetClass="entr" presetSubtype="10" fill="hold" grpId="0" nodeType="afterEffect">
                                  <p:stCondLst>
                                    <p:cond delay="0"/>
                                  </p:stCondLst>
                                  <p:childTnLst>
                                    <p:set>
                                      <p:cBhvr>
                                        <p:cTn id="14" dur="1" fill="hold">
                                          <p:stCondLst>
                                            <p:cond delay="0"/>
                                          </p:stCondLst>
                                        </p:cTn>
                                        <p:tgtEl>
                                          <p:spTgt spid="4102">
                                            <p:txEl>
                                              <p:pRg st="1" end="1"/>
                                            </p:txEl>
                                          </p:spTgt>
                                        </p:tgtEl>
                                        <p:attrNameLst>
                                          <p:attrName>style.visibility</p:attrName>
                                        </p:attrNameLst>
                                      </p:cBhvr>
                                      <p:to>
                                        <p:strVal val="visible"/>
                                      </p:to>
                                    </p:set>
                                    <p:animEffect transition="in" filter="randombar(horizontal)">
                                      <p:cBhvr>
                                        <p:cTn id="15" dur="1000"/>
                                        <p:tgtEl>
                                          <p:spTgt spid="4102">
                                            <p:txEl>
                                              <p:pRg st="1" end="1"/>
                                            </p:txEl>
                                          </p:spTgt>
                                        </p:tgtEl>
                                      </p:cBhvr>
                                    </p:animEffect>
                                  </p:childTnLst>
                                </p:cTn>
                              </p:par>
                            </p:childTnLst>
                          </p:cTn>
                        </p:par>
                        <p:par>
                          <p:cTn id="16" fill="hold">
                            <p:stCondLst>
                              <p:cond delay="3000"/>
                            </p:stCondLst>
                            <p:childTnLst>
                              <p:par>
                                <p:cTn id="17" presetID="14" presetClass="entr" presetSubtype="10" fill="hold" grpId="0" nodeType="afterEffect">
                                  <p:stCondLst>
                                    <p:cond delay="0"/>
                                  </p:stCondLst>
                                  <p:childTnLst>
                                    <p:set>
                                      <p:cBhvr>
                                        <p:cTn id="18" dur="1" fill="hold">
                                          <p:stCondLst>
                                            <p:cond delay="0"/>
                                          </p:stCondLst>
                                        </p:cTn>
                                        <p:tgtEl>
                                          <p:spTgt spid="4102">
                                            <p:txEl>
                                              <p:pRg st="2" end="2"/>
                                            </p:txEl>
                                          </p:spTgt>
                                        </p:tgtEl>
                                        <p:attrNameLst>
                                          <p:attrName>style.visibility</p:attrName>
                                        </p:attrNameLst>
                                      </p:cBhvr>
                                      <p:to>
                                        <p:strVal val="visible"/>
                                      </p:to>
                                    </p:set>
                                    <p:animEffect transition="in" filter="randombar(horizontal)">
                                      <p:cBhvr>
                                        <p:cTn id="19" dur="1000"/>
                                        <p:tgtEl>
                                          <p:spTgt spid="4102">
                                            <p:txEl>
                                              <p:pRg st="2" end="2"/>
                                            </p:txEl>
                                          </p:spTgt>
                                        </p:tgtEl>
                                      </p:cBhvr>
                                    </p:animEffect>
                                  </p:childTnLst>
                                </p:cTn>
                              </p:par>
                            </p:childTnLst>
                          </p:cTn>
                        </p:par>
                        <p:par>
                          <p:cTn id="20" fill="hold">
                            <p:stCondLst>
                              <p:cond delay="4000"/>
                            </p:stCondLst>
                            <p:childTnLst>
                              <p:par>
                                <p:cTn id="21" presetID="14" presetClass="entr" presetSubtype="10" fill="hold" grpId="0" nodeType="afterEffect">
                                  <p:stCondLst>
                                    <p:cond delay="0"/>
                                  </p:stCondLst>
                                  <p:childTnLst>
                                    <p:set>
                                      <p:cBhvr>
                                        <p:cTn id="22" dur="1" fill="hold">
                                          <p:stCondLst>
                                            <p:cond delay="0"/>
                                          </p:stCondLst>
                                        </p:cTn>
                                        <p:tgtEl>
                                          <p:spTgt spid="4102">
                                            <p:txEl>
                                              <p:pRg st="3" end="3"/>
                                            </p:txEl>
                                          </p:spTgt>
                                        </p:tgtEl>
                                        <p:attrNameLst>
                                          <p:attrName>style.visibility</p:attrName>
                                        </p:attrNameLst>
                                      </p:cBhvr>
                                      <p:to>
                                        <p:strVal val="visible"/>
                                      </p:to>
                                    </p:set>
                                    <p:animEffect transition="in" filter="randombar(horizontal)">
                                      <p:cBhvr>
                                        <p:cTn id="23" dur="1000"/>
                                        <p:tgtEl>
                                          <p:spTgt spid="4102">
                                            <p:txEl>
                                              <p:pRg st="3" end="3"/>
                                            </p:txEl>
                                          </p:spTgt>
                                        </p:tgtEl>
                                      </p:cBhvr>
                                    </p:animEffect>
                                  </p:childTnLst>
                                </p:cTn>
                              </p:par>
                            </p:childTnLst>
                          </p:cTn>
                        </p:par>
                        <p:par>
                          <p:cTn id="24" fill="hold">
                            <p:stCondLst>
                              <p:cond delay="5000"/>
                            </p:stCondLst>
                            <p:childTnLst>
                              <p:par>
                                <p:cTn id="25" presetID="14" presetClass="entr" presetSubtype="10" fill="hold" grpId="0" nodeType="afterEffect">
                                  <p:stCondLst>
                                    <p:cond delay="0"/>
                                  </p:stCondLst>
                                  <p:childTnLst>
                                    <p:set>
                                      <p:cBhvr>
                                        <p:cTn id="26" dur="1" fill="hold">
                                          <p:stCondLst>
                                            <p:cond delay="0"/>
                                          </p:stCondLst>
                                        </p:cTn>
                                        <p:tgtEl>
                                          <p:spTgt spid="4102">
                                            <p:txEl>
                                              <p:pRg st="4" end="4"/>
                                            </p:txEl>
                                          </p:spTgt>
                                        </p:tgtEl>
                                        <p:attrNameLst>
                                          <p:attrName>style.visibility</p:attrName>
                                        </p:attrNameLst>
                                      </p:cBhvr>
                                      <p:to>
                                        <p:strVal val="visible"/>
                                      </p:to>
                                    </p:set>
                                    <p:animEffect transition="in" filter="randombar(horizontal)">
                                      <p:cBhvr>
                                        <p:cTn id="27" dur="1000"/>
                                        <p:tgtEl>
                                          <p:spTgt spid="41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P spid="410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xfrm>
            <a:off x="1943100" y="6524625"/>
            <a:ext cx="4789488" cy="33337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Calibri" charset="0"/>
                <a:ea typeface="ＭＳ Ｐゴシック" charset="0"/>
              </a:defRPr>
            </a:lvl1pPr>
            <a:lvl2pPr>
              <a:defRPr sz="20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defRPr/>
            </a:pPr>
            <a:r>
              <a:rPr lang="fr-FR" sz="1000"/>
              <a:t>Préparation de la mise en œuvre du Programme de Sécurité alimentaire et nutritionnelle du</a:t>
            </a:r>
          </a:p>
          <a:p>
            <a:pPr>
              <a:defRPr/>
            </a:pPr>
            <a:r>
              <a:rPr lang="fr-FR" sz="1000"/>
              <a:t>11ème FED en Haïti (SAN 11ème FED)</a:t>
            </a:r>
            <a:endParaRPr lang="da-DK" sz="1000"/>
          </a:p>
        </p:txBody>
      </p:sp>
      <p:sp>
        <p:nvSpPr>
          <p:cNvPr id="4100" name="Slide Number Placeholder 5"/>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Calibri" charset="0"/>
                <a:ea typeface="ＭＳ Ｐゴシック" charset="0"/>
              </a:defRPr>
            </a:lvl1pPr>
            <a:lvl2pPr>
              <a:defRPr sz="20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defRPr/>
            </a:pPr>
            <a:fld id="{71A06B1E-5F53-4A40-B39B-77F7E5368C26}" type="slidenum">
              <a:rPr lang="da-DK" sz="1000" smtClean="0"/>
              <a:pPr>
                <a:defRPr/>
              </a:pPr>
              <a:t>9</a:t>
            </a:fld>
            <a:endParaRPr lang="da-DK" sz="1000" smtClean="0"/>
          </a:p>
        </p:txBody>
      </p:sp>
      <p:sp>
        <p:nvSpPr>
          <p:cNvPr id="4101" name="Rectangle 2"/>
          <p:cNvSpPr>
            <a:spLocks noGrp="1" noChangeArrowheads="1"/>
          </p:cNvSpPr>
          <p:nvPr>
            <p:ph type="title"/>
          </p:nvPr>
        </p:nvSpPr>
        <p:spPr>
          <a:xfrm>
            <a:off x="1838325" y="574675"/>
            <a:ext cx="6981825" cy="900113"/>
          </a:xfrm>
        </p:spPr>
        <p:txBody>
          <a:bodyPr/>
          <a:lstStyle/>
          <a:p>
            <a:pPr eaLnBrk="1" hangingPunct="1">
              <a:defRPr/>
            </a:pPr>
            <a:r>
              <a:rPr lang="fr-FR" sz="3600" b="1" i="1" dirty="0" smtClean="0">
                <a:cs typeface="+mj-cs"/>
              </a:rPr>
              <a:t>PHASAGE DE LA MISSION </a:t>
            </a:r>
            <a:endParaRPr lang="da-DK" sz="2400" b="1" i="1" dirty="0">
              <a:latin typeface="Calibri" charset="0"/>
              <a:cs typeface="+mj-cs"/>
            </a:endParaRPr>
          </a:p>
        </p:txBody>
      </p:sp>
      <p:sp>
        <p:nvSpPr>
          <p:cNvPr id="4102" name="Rectangle 3"/>
          <p:cNvSpPr>
            <a:spLocks noGrp="1" noChangeArrowheads="1"/>
          </p:cNvSpPr>
          <p:nvPr>
            <p:ph type="body" idx="1"/>
          </p:nvPr>
        </p:nvSpPr>
        <p:spPr>
          <a:xfrm>
            <a:off x="684213" y="1773238"/>
            <a:ext cx="8280400" cy="4217987"/>
          </a:xfrm>
        </p:spPr>
        <p:txBody>
          <a:bodyPr/>
          <a:lstStyle/>
          <a:p>
            <a:pPr marL="0" indent="0">
              <a:buFont typeface="Arial" charset="0"/>
              <a:buNone/>
              <a:defRPr/>
            </a:pPr>
            <a:r>
              <a:rPr lang="fr-FR" sz="2400" dirty="0">
                <a:cs typeface="+mn-cs"/>
              </a:rPr>
              <a:t>13 mois (novembre 2016 – décembre 2017) selon ce calendrier indicatif :</a:t>
            </a:r>
            <a:endParaRPr lang="it-IT" sz="2400" dirty="0">
              <a:cs typeface="+mn-cs"/>
            </a:endParaRPr>
          </a:p>
          <a:p>
            <a:pPr>
              <a:defRPr/>
            </a:pPr>
            <a:r>
              <a:rPr lang="fr-FR" sz="2400" b="1" dirty="0">
                <a:cs typeface="+mn-cs"/>
              </a:rPr>
              <a:t>Phase I  - Finalisation de la stratégie d'intervention: </a:t>
            </a:r>
            <a:r>
              <a:rPr lang="fr-FR" sz="2400" dirty="0">
                <a:cs typeface="+mn-cs"/>
              </a:rPr>
              <a:t>14.11.2016 – 17.02.2017</a:t>
            </a:r>
            <a:r>
              <a:rPr lang="fr-FR" sz="2400" b="1" dirty="0">
                <a:cs typeface="+mn-cs"/>
              </a:rPr>
              <a:t> </a:t>
            </a:r>
            <a:endParaRPr lang="it-IT" sz="2400" dirty="0">
              <a:cs typeface="+mn-cs"/>
            </a:endParaRPr>
          </a:p>
          <a:p>
            <a:pPr>
              <a:defRPr/>
            </a:pPr>
            <a:r>
              <a:rPr lang="fr-FR" sz="2400" b="1" dirty="0">
                <a:cs typeface="+mn-cs"/>
              </a:rPr>
              <a:t>Phase II - Elaboration des documents pour l'engagement des fonds de la convention de financement: </a:t>
            </a:r>
            <a:r>
              <a:rPr lang="fr-FR" sz="2400" dirty="0">
                <a:cs typeface="+mn-cs"/>
              </a:rPr>
              <a:t>15.03.2017 – 16.05.2017</a:t>
            </a:r>
            <a:r>
              <a:rPr lang="fr-FR" sz="2400" b="1" dirty="0">
                <a:cs typeface="+mn-cs"/>
              </a:rPr>
              <a:t>;</a:t>
            </a:r>
            <a:endParaRPr lang="it-IT" sz="2400" dirty="0">
              <a:cs typeface="+mn-cs"/>
            </a:endParaRPr>
          </a:p>
          <a:p>
            <a:pPr>
              <a:defRPr/>
            </a:pPr>
            <a:r>
              <a:rPr lang="fr-FR" sz="2400" b="1" dirty="0">
                <a:cs typeface="+mn-cs"/>
              </a:rPr>
              <a:t>Phase III - Maintien du dialogue interinstitutionnel et intersectoriel: </a:t>
            </a:r>
            <a:r>
              <a:rPr lang="fr-FR" sz="2400" dirty="0">
                <a:cs typeface="+mn-cs"/>
              </a:rPr>
              <a:t>Assistance Technique perlée (5 jours/mois) Juin – Décembre 2017.</a:t>
            </a:r>
            <a:endParaRPr lang="it-IT" sz="2400" dirty="0">
              <a:cs typeface="+mn-cs"/>
            </a:endParaRPr>
          </a:p>
          <a:p>
            <a:pPr>
              <a:defRPr/>
            </a:pPr>
            <a:r>
              <a:rPr lang="fr-FR" sz="2400" dirty="0">
                <a:cs typeface="+mn-cs"/>
              </a:rPr>
              <a:t>Remise du rapport final en janvier 2018.</a:t>
            </a:r>
            <a:endParaRPr lang="it-IT" sz="2400" dirty="0">
              <a:cs typeface="+mn-cs"/>
            </a:endParaRPr>
          </a:p>
        </p:txBody>
      </p:sp>
      <p:grpSp>
        <p:nvGrpSpPr>
          <p:cNvPr id="7" name="Gruppo 6"/>
          <p:cNvGrpSpPr/>
          <p:nvPr/>
        </p:nvGrpSpPr>
        <p:grpSpPr>
          <a:xfrm>
            <a:off x="7236296" y="6237312"/>
            <a:ext cx="1411617" cy="507898"/>
            <a:chOff x="7236296" y="6237312"/>
            <a:chExt cx="1411617" cy="507898"/>
          </a:xfrm>
        </p:grpSpPr>
        <p:pic>
          <p:nvPicPr>
            <p:cNvPr id="8" name="Immagine 2" descr="armoiries_haiti.gi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36296" y="6237312"/>
              <a:ext cx="576064" cy="5078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 name="Picture 21" descr="flag_2colors"/>
            <p:cNvPicPr>
              <a:picLocks noChangeAspect="1" noChangeArrowheads="1"/>
            </p:cNvPicPr>
            <p:nvPr/>
          </p:nvPicPr>
          <p:blipFill>
            <a:blip r:embed="rId4" cstate="email">
              <a:lum bright="-12000"/>
              <a:extLst>
                <a:ext uri="{28A0092B-C50C-407E-A947-70E740481C1C}">
                  <a14:useLocalDpi xmlns:a14="http://schemas.microsoft.com/office/drawing/2010/main"/>
                </a:ext>
              </a:extLst>
            </a:blip>
            <a:srcRect/>
            <a:stretch>
              <a:fillRect/>
            </a:stretch>
          </p:blipFill>
          <p:spPr bwMode="auto">
            <a:xfrm>
              <a:off x="8028384" y="6309320"/>
              <a:ext cx="619529" cy="43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Date Placeholder 3"/>
          <p:cNvSpPr>
            <a:spLocks noGrp="1"/>
          </p:cNvSpPr>
          <p:nvPr>
            <p:ph type="dt" sz="quarter" idx="10"/>
          </p:nvPr>
        </p:nvSpPr>
        <p:spPr>
          <a:xfrm>
            <a:off x="179388" y="6602413"/>
            <a:ext cx="1619250" cy="2159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Calibri" charset="0"/>
                <a:ea typeface="ＭＳ Ｐゴシック" charset="0"/>
              </a:defRPr>
            </a:lvl1pPr>
            <a:lvl2pPr>
              <a:defRPr sz="20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defRPr/>
            </a:pPr>
            <a:r>
              <a:rPr lang="da-DK" sz="1000" dirty="0" smtClean="0"/>
              <a:t>06</a:t>
            </a:r>
            <a:r>
              <a:rPr lang="da-DK" sz="1000" dirty="0" smtClean="0"/>
              <a:t>/12/2016</a:t>
            </a:r>
            <a:endParaRPr lang="da-DK" sz="1000" dirty="0" smtClean="0"/>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circle(in)">
                                      <p:cBhvr>
                                        <p:cTn id="7" dur="1000"/>
                                        <p:tgtEl>
                                          <p:spTgt spid="4101"/>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4102">
                                            <p:txEl>
                                              <p:pRg st="0" end="0"/>
                                            </p:txEl>
                                          </p:spTgt>
                                        </p:tgtEl>
                                        <p:attrNameLst>
                                          <p:attrName>style.visibility</p:attrName>
                                        </p:attrNameLst>
                                      </p:cBhvr>
                                      <p:to>
                                        <p:strVal val="visible"/>
                                      </p:to>
                                    </p:set>
                                    <p:animEffect transition="in" filter="randombar(horizontal)">
                                      <p:cBhvr>
                                        <p:cTn id="11" dur="1000"/>
                                        <p:tgtEl>
                                          <p:spTgt spid="4102">
                                            <p:txEl>
                                              <p:pRg st="0" end="0"/>
                                            </p:txEl>
                                          </p:spTgt>
                                        </p:tgtEl>
                                      </p:cBhvr>
                                    </p:animEffect>
                                  </p:childTnLst>
                                </p:cTn>
                              </p:par>
                            </p:childTnLst>
                          </p:cTn>
                        </p:par>
                        <p:par>
                          <p:cTn id="12" fill="hold">
                            <p:stCondLst>
                              <p:cond delay="2000"/>
                            </p:stCondLst>
                            <p:childTnLst>
                              <p:par>
                                <p:cTn id="13" presetID="14" presetClass="entr" presetSubtype="10" fill="hold" grpId="0" nodeType="afterEffect">
                                  <p:stCondLst>
                                    <p:cond delay="0"/>
                                  </p:stCondLst>
                                  <p:childTnLst>
                                    <p:set>
                                      <p:cBhvr>
                                        <p:cTn id="14" dur="1" fill="hold">
                                          <p:stCondLst>
                                            <p:cond delay="0"/>
                                          </p:stCondLst>
                                        </p:cTn>
                                        <p:tgtEl>
                                          <p:spTgt spid="4102">
                                            <p:txEl>
                                              <p:pRg st="1" end="1"/>
                                            </p:txEl>
                                          </p:spTgt>
                                        </p:tgtEl>
                                        <p:attrNameLst>
                                          <p:attrName>style.visibility</p:attrName>
                                        </p:attrNameLst>
                                      </p:cBhvr>
                                      <p:to>
                                        <p:strVal val="visible"/>
                                      </p:to>
                                    </p:set>
                                    <p:animEffect transition="in" filter="randombar(horizontal)">
                                      <p:cBhvr>
                                        <p:cTn id="15" dur="1000"/>
                                        <p:tgtEl>
                                          <p:spTgt spid="4102">
                                            <p:txEl>
                                              <p:pRg st="1" end="1"/>
                                            </p:txEl>
                                          </p:spTgt>
                                        </p:tgtEl>
                                      </p:cBhvr>
                                    </p:animEffect>
                                  </p:childTnLst>
                                </p:cTn>
                              </p:par>
                            </p:childTnLst>
                          </p:cTn>
                        </p:par>
                        <p:par>
                          <p:cTn id="16" fill="hold">
                            <p:stCondLst>
                              <p:cond delay="3000"/>
                            </p:stCondLst>
                            <p:childTnLst>
                              <p:par>
                                <p:cTn id="17" presetID="14" presetClass="entr" presetSubtype="10" fill="hold" grpId="0" nodeType="afterEffect">
                                  <p:stCondLst>
                                    <p:cond delay="0"/>
                                  </p:stCondLst>
                                  <p:childTnLst>
                                    <p:set>
                                      <p:cBhvr>
                                        <p:cTn id="18" dur="1" fill="hold">
                                          <p:stCondLst>
                                            <p:cond delay="0"/>
                                          </p:stCondLst>
                                        </p:cTn>
                                        <p:tgtEl>
                                          <p:spTgt spid="4102">
                                            <p:txEl>
                                              <p:pRg st="2" end="2"/>
                                            </p:txEl>
                                          </p:spTgt>
                                        </p:tgtEl>
                                        <p:attrNameLst>
                                          <p:attrName>style.visibility</p:attrName>
                                        </p:attrNameLst>
                                      </p:cBhvr>
                                      <p:to>
                                        <p:strVal val="visible"/>
                                      </p:to>
                                    </p:set>
                                    <p:animEffect transition="in" filter="randombar(horizontal)">
                                      <p:cBhvr>
                                        <p:cTn id="19" dur="1000"/>
                                        <p:tgtEl>
                                          <p:spTgt spid="4102">
                                            <p:txEl>
                                              <p:pRg st="2" end="2"/>
                                            </p:txEl>
                                          </p:spTgt>
                                        </p:tgtEl>
                                      </p:cBhvr>
                                    </p:animEffect>
                                  </p:childTnLst>
                                </p:cTn>
                              </p:par>
                            </p:childTnLst>
                          </p:cTn>
                        </p:par>
                        <p:par>
                          <p:cTn id="20" fill="hold">
                            <p:stCondLst>
                              <p:cond delay="4000"/>
                            </p:stCondLst>
                            <p:childTnLst>
                              <p:par>
                                <p:cTn id="21" presetID="14" presetClass="entr" presetSubtype="10" fill="hold" grpId="0" nodeType="afterEffect">
                                  <p:stCondLst>
                                    <p:cond delay="0"/>
                                  </p:stCondLst>
                                  <p:childTnLst>
                                    <p:set>
                                      <p:cBhvr>
                                        <p:cTn id="22" dur="1" fill="hold">
                                          <p:stCondLst>
                                            <p:cond delay="0"/>
                                          </p:stCondLst>
                                        </p:cTn>
                                        <p:tgtEl>
                                          <p:spTgt spid="4102">
                                            <p:txEl>
                                              <p:pRg st="3" end="3"/>
                                            </p:txEl>
                                          </p:spTgt>
                                        </p:tgtEl>
                                        <p:attrNameLst>
                                          <p:attrName>style.visibility</p:attrName>
                                        </p:attrNameLst>
                                      </p:cBhvr>
                                      <p:to>
                                        <p:strVal val="visible"/>
                                      </p:to>
                                    </p:set>
                                    <p:animEffect transition="in" filter="randombar(horizontal)">
                                      <p:cBhvr>
                                        <p:cTn id="23" dur="1000"/>
                                        <p:tgtEl>
                                          <p:spTgt spid="4102">
                                            <p:txEl>
                                              <p:pRg st="3" end="3"/>
                                            </p:txEl>
                                          </p:spTgt>
                                        </p:tgtEl>
                                      </p:cBhvr>
                                    </p:animEffect>
                                  </p:childTnLst>
                                </p:cTn>
                              </p:par>
                            </p:childTnLst>
                          </p:cTn>
                        </p:par>
                        <p:par>
                          <p:cTn id="24" fill="hold">
                            <p:stCondLst>
                              <p:cond delay="5000"/>
                            </p:stCondLst>
                            <p:childTnLst>
                              <p:par>
                                <p:cTn id="25" presetID="14" presetClass="entr" presetSubtype="10" fill="hold" grpId="0" nodeType="afterEffect">
                                  <p:stCondLst>
                                    <p:cond delay="0"/>
                                  </p:stCondLst>
                                  <p:childTnLst>
                                    <p:set>
                                      <p:cBhvr>
                                        <p:cTn id="26" dur="1" fill="hold">
                                          <p:stCondLst>
                                            <p:cond delay="0"/>
                                          </p:stCondLst>
                                        </p:cTn>
                                        <p:tgtEl>
                                          <p:spTgt spid="4102">
                                            <p:txEl>
                                              <p:pRg st="4" end="4"/>
                                            </p:txEl>
                                          </p:spTgt>
                                        </p:tgtEl>
                                        <p:attrNameLst>
                                          <p:attrName>style.visibility</p:attrName>
                                        </p:attrNameLst>
                                      </p:cBhvr>
                                      <p:to>
                                        <p:strVal val="visible"/>
                                      </p:to>
                                    </p:set>
                                    <p:animEffect transition="in" filter="randombar(horizontal)">
                                      <p:cBhvr>
                                        <p:cTn id="27" dur="1000"/>
                                        <p:tgtEl>
                                          <p:spTgt spid="41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P spid="4102" grpId="0" build="p"/>
    </p:bldLst>
  </p:timing>
</p:sld>
</file>

<file path=ppt/theme/theme1.xml><?xml version="1.0" encoding="utf-8"?>
<a:theme xmlns:a="http://schemas.openxmlformats.org/drawingml/2006/main" name="PRESENTATION">
  <a:themeElements>
    <a:clrScheme name="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Template>
  <TotalTime>1397</TotalTime>
  <Words>1797</Words>
  <Application>Microsoft Macintosh PowerPoint</Application>
  <PresentationFormat>Presentazione su schermo (4:3)</PresentationFormat>
  <Paragraphs>244</Paragraphs>
  <Slides>18</Slides>
  <Notes>16</Notes>
  <HiddenSlides>0</HiddenSlides>
  <MMClips>0</MMClips>
  <ScaleCrop>false</ScaleCrop>
  <HeadingPairs>
    <vt:vector size="4" baseType="variant">
      <vt:variant>
        <vt:lpstr>Tema</vt:lpstr>
      </vt:variant>
      <vt:variant>
        <vt:i4>1</vt:i4>
      </vt:variant>
      <vt:variant>
        <vt:lpstr>Titoli diapositive</vt:lpstr>
      </vt:variant>
      <vt:variant>
        <vt:i4>18</vt:i4>
      </vt:variant>
    </vt:vector>
  </HeadingPairs>
  <TitlesOfParts>
    <vt:vector size="19" baseType="lpstr">
      <vt:lpstr>PRESENTATION</vt:lpstr>
      <vt:lpstr>Rapport de démarrage  de la mission d'Assistance Technique </vt:lpstr>
      <vt:lpstr>CONTEXTE</vt:lpstr>
      <vt:lpstr>CONTEXTE Le département du Nord-Ouest et le Haut Artibonite</vt:lpstr>
      <vt:lpstr>CONTEXTE Cadre d’analyse de la SAN</vt:lpstr>
      <vt:lpstr>LE PROGRAMME SAN 11ÈME FED</vt:lpstr>
      <vt:lpstr>LE PROGRAMME SAN 11ÈME FED</vt:lpstr>
      <vt:lpstr>MANDAT DE L’ASSISTANCE TECHNIQUE </vt:lpstr>
      <vt:lpstr>ENJEUX ET FACTEURS CLÉS DE RÉUSSITE </vt:lpstr>
      <vt:lpstr>PHASAGE DE LA MISSION </vt:lpstr>
      <vt:lpstr>DESCRIPTION DES ACTIVITÉS </vt:lpstr>
      <vt:lpstr>DESCRIPTION DES ACTIVITÉS </vt:lpstr>
      <vt:lpstr>DESCRIPTION DES ACTIVITÉS </vt:lpstr>
      <vt:lpstr>DESCRIPTION DES ACTIVITÉS </vt:lpstr>
      <vt:lpstr>DESCRIPTION DES ACTIVITÉS </vt:lpstr>
      <vt:lpstr>DESCRIPTION DES ACTIVITÉS </vt:lpstr>
      <vt:lpstr>RECOMMANDATIONS / POINTS D’ATTENTION </vt:lpstr>
      <vt:lpstr>LA PAROLE AU GTT</vt:lpstr>
      <vt:lpstr>MERCI</vt:lpstr>
    </vt:vector>
  </TitlesOfParts>
  <Company>NIRAS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OF NIRAS</dc:title>
  <dc:creator>Tinna Charlotte Steen Nielsen</dc:creator>
  <cp:lastModifiedBy>Fabio Ricci</cp:lastModifiedBy>
  <cp:revision>46</cp:revision>
  <dcterms:created xsi:type="dcterms:W3CDTF">2011-04-14T07:24:43Z</dcterms:created>
  <dcterms:modified xsi:type="dcterms:W3CDTF">2016-12-06T15:43:33Z</dcterms:modified>
</cp:coreProperties>
</file>