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handoutMasterIdLst>
    <p:handoutMasterId r:id="rId38"/>
  </p:handoutMasterIdLst>
  <p:sldIdLst>
    <p:sldId id="471" r:id="rId2"/>
    <p:sldId id="472" r:id="rId3"/>
    <p:sldId id="561" r:id="rId4"/>
    <p:sldId id="562" r:id="rId5"/>
    <p:sldId id="563" r:id="rId6"/>
    <p:sldId id="564" r:id="rId7"/>
    <p:sldId id="592" r:id="rId8"/>
    <p:sldId id="551" r:id="rId9"/>
    <p:sldId id="565" r:id="rId10"/>
    <p:sldId id="566" r:id="rId11"/>
    <p:sldId id="567" r:id="rId12"/>
    <p:sldId id="585" r:id="rId13"/>
    <p:sldId id="568" r:id="rId14"/>
    <p:sldId id="569" r:id="rId15"/>
    <p:sldId id="570" r:id="rId16"/>
    <p:sldId id="586" r:id="rId17"/>
    <p:sldId id="571" r:id="rId18"/>
    <p:sldId id="572" r:id="rId19"/>
    <p:sldId id="573" r:id="rId20"/>
    <p:sldId id="574" r:id="rId21"/>
    <p:sldId id="575" r:id="rId22"/>
    <p:sldId id="584" r:id="rId23"/>
    <p:sldId id="587" r:id="rId24"/>
    <p:sldId id="588" r:id="rId25"/>
    <p:sldId id="576" r:id="rId26"/>
    <p:sldId id="577" r:id="rId27"/>
    <p:sldId id="578" r:id="rId28"/>
    <p:sldId id="579" r:id="rId29"/>
    <p:sldId id="580" r:id="rId30"/>
    <p:sldId id="581" r:id="rId31"/>
    <p:sldId id="582" r:id="rId32"/>
    <p:sldId id="589" r:id="rId33"/>
    <p:sldId id="590" r:id="rId34"/>
    <p:sldId id="591" r:id="rId35"/>
    <p:sldId id="560" r:id="rId36"/>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DEFF"/>
    <a:srgbClr val="0F5494"/>
    <a:srgbClr val="3166CF"/>
    <a:srgbClr val="33CC33"/>
    <a:srgbClr val="009900"/>
    <a:srgbClr val="2D5EC1"/>
    <a:srgbClr val="FFD624"/>
    <a:srgbClr val="FF3300"/>
    <a:srgbClr val="3E6FD2"/>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55" autoAdjust="0"/>
    <p:restoredTop sz="92950" autoAdjust="0"/>
  </p:normalViewPr>
  <p:slideViewPr>
    <p:cSldViewPr>
      <p:cViewPr varScale="1">
        <p:scale>
          <a:sx n="67" d="100"/>
          <a:sy n="67" d="100"/>
        </p:scale>
        <p:origin x="1464" y="48"/>
      </p:cViewPr>
      <p:guideLst>
        <p:guide orient="horz" pos="2160"/>
        <p:guide pos="2880"/>
      </p:guideLst>
    </p:cSldViewPr>
  </p:slideViewPr>
  <p:notesTextViewPr>
    <p:cViewPr>
      <p:scale>
        <a:sx n="100" d="100"/>
        <a:sy n="100" d="100"/>
      </p:scale>
      <p:origin x="0" y="-144"/>
    </p:cViewPr>
  </p:notesTextViewPr>
  <p:sorterViewPr>
    <p:cViewPr>
      <p:scale>
        <a:sx n="100" d="100"/>
        <a:sy n="100" d="100"/>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a:t>
            </a:fld>
            <a:endParaRPr lang="en-GB"/>
          </a:p>
        </p:txBody>
      </p:sp>
    </p:spTree>
    <p:extLst>
      <p:ext uri="{BB962C8B-B14F-4D97-AF65-F5344CB8AC3E}">
        <p14:creationId xmlns:p14="http://schemas.microsoft.com/office/powerpoint/2010/main" val="172842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a:t>
            </a:fld>
            <a:endParaRPr lang="en-GB"/>
          </a:p>
        </p:txBody>
      </p:sp>
    </p:spTree>
    <p:extLst>
      <p:ext uri="{BB962C8B-B14F-4D97-AF65-F5344CB8AC3E}">
        <p14:creationId xmlns:p14="http://schemas.microsoft.com/office/powerpoint/2010/main" val="2366618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r>
              <a:rPr lang="en-GB" dirty="0" smtClean="0"/>
              <a:t>This presentation covers chapters 2 and section 5.1. of the BS Guidelines </a:t>
            </a:r>
          </a:p>
        </p:txBody>
      </p:sp>
      <p:sp>
        <p:nvSpPr>
          <p:cNvPr id="34820" name="Slide Number Placeholder 3"/>
          <p:cNvSpPr>
            <a:spLocks noGrp="1"/>
          </p:cNvSpPr>
          <p:nvPr>
            <p:ph type="sldNum" sz="quarter" idx="5"/>
          </p:nvPr>
        </p:nvSpPr>
        <p:spPr>
          <a:noFill/>
          <a:ln>
            <a:miter lim="800000"/>
            <a:headEnd/>
            <a:tailEnd/>
          </a:ln>
        </p:spPr>
        <p:txBody>
          <a:bodyPr/>
          <a:lstStyle/>
          <a:p>
            <a:fld id="{7D05D70A-53E4-47F0-91E5-C6A7B9A25227}" type="slidenum">
              <a:rPr lang="en-GB" smtClean="0"/>
              <a:pPr/>
              <a:t>1</a:t>
            </a:fld>
            <a:endParaRPr lang="en-GB" dirty="0" smtClean="0"/>
          </a:p>
        </p:txBody>
      </p:sp>
    </p:spTree>
    <p:extLst>
      <p:ext uri="{BB962C8B-B14F-4D97-AF65-F5344CB8AC3E}">
        <p14:creationId xmlns:p14="http://schemas.microsoft.com/office/powerpoint/2010/main" val="8402166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spcBef>
                <a:spcPct val="0"/>
              </a:spcBef>
            </a:pPr>
            <a:r>
              <a:rPr lang="en-US" sz="1200" b="1" dirty="0" smtClean="0">
                <a:latin typeface="Times New Roman" charset="0"/>
                <a:cs typeface="Times New Roman" charset="0"/>
              </a:rPr>
              <a:t>First</a:t>
            </a:r>
            <a:r>
              <a:rPr lang="en-US" sz="1200" dirty="0" smtClean="0">
                <a:latin typeface="Times New Roman" charset="0"/>
                <a:cs typeface="Times New Roman" charset="0"/>
              </a:rPr>
              <a:t>, the transfer of resources is made to the foreign exchange reserves of the Central Bank. It is then the Central Bank that credits the National Treasury of the partner country. </a:t>
            </a:r>
            <a:r>
              <a:rPr lang="en-US" sz="1200" b="1" dirty="0" smtClean="0">
                <a:latin typeface="Times New Roman" charset="0"/>
                <a:cs typeface="Times New Roman" charset="0"/>
              </a:rPr>
              <a:t>Second</a:t>
            </a:r>
            <a:r>
              <a:rPr lang="en-US" sz="1200" dirty="0" smtClean="0">
                <a:latin typeface="Times New Roman" charset="0"/>
                <a:cs typeface="Times New Roman" charset="0"/>
              </a:rPr>
              <a:t>, </a:t>
            </a:r>
            <a:r>
              <a:rPr lang="en-GB" sz="1200" dirty="0" smtClean="0">
                <a:latin typeface="Times New Roman" charset="0"/>
                <a:cs typeface="Times New Roman" charset="0"/>
              </a:rPr>
              <a:t>the transfer of resources must be to the National Treasury Account – this may be the Consolidated Fund of the Government, National Revenue Account, </a:t>
            </a:r>
            <a:r>
              <a:rPr lang="ja-JP" altLang="en-GB" sz="1200" dirty="0" smtClean="0">
                <a:latin typeface="Times New Roman" charset="0"/>
                <a:cs typeface="Times New Roman" charset="0"/>
              </a:rPr>
              <a:t>“</a:t>
            </a:r>
            <a:r>
              <a:rPr lang="en-GB" sz="1200" dirty="0" smtClean="0">
                <a:latin typeface="Times New Roman" charset="0"/>
                <a:cs typeface="Times New Roman" charset="0"/>
              </a:rPr>
              <a:t>le </a:t>
            </a:r>
            <a:r>
              <a:rPr lang="en-GB" sz="1200" dirty="0" err="1" smtClean="0">
                <a:latin typeface="Times New Roman" charset="0"/>
                <a:cs typeface="Times New Roman" charset="0"/>
              </a:rPr>
              <a:t>compte</a:t>
            </a:r>
            <a:r>
              <a:rPr lang="en-GB" sz="1200" dirty="0" smtClean="0">
                <a:latin typeface="Times New Roman" charset="0"/>
                <a:cs typeface="Times New Roman" charset="0"/>
              </a:rPr>
              <a:t> du </a:t>
            </a:r>
            <a:r>
              <a:rPr lang="en-GB" sz="1200" dirty="0" err="1" smtClean="0">
                <a:latin typeface="Times New Roman" charset="0"/>
                <a:cs typeface="Times New Roman" charset="0"/>
              </a:rPr>
              <a:t>Trésor</a:t>
            </a:r>
            <a:r>
              <a:rPr lang="ja-JP" altLang="en-GB" sz="1200" dirty="0" smtClean="0">
                <a:latin typeface="Times New Roman" charset="0"/>
                <a:cs typeface="Times New Roman" charset="0"/>
              </a:rPr>
              <a:t>”</a:t>
            </a:r>
            <a:r>
              <a:rPr lang="en-GB" sz="1200" dirty="0" smtClean="0">
                <a:latin typeface="Times New Roman" charset="0"/>
                <a:cs typeface="Times New Roman" charset="0"/>
              </a:rPr>
              <a:t> or equivalent – normally held by the government in the Central Bank. Transfers that are made to accounts held by parties other than the government, held in Commercial banks (even if held by government agencies or agents), or held outside the National Treasury system cannot be considered to be budget support. </a:t>
            </a:r>
            <a:r>
              <a:rPr lang="en-GB" sz="1200" b="1" dirty="0" smtClean="0">
                <a:latin typeface="Times New Roman" charset="0"/>
                <a:cs typeface="Times New Roman" charset="0"/>
              </a:rPr>
              <a:t>Third</a:t>
            </a:r>
            <a:r>
              <a:rPr lang="en-GB" sz="1200" dirty="0" smtClean="0">
                <a:latin typeface="Times New Roman" charset="0"/>
                <a:cs typeface="Times New Roman" charset="0"/>
              </a:rPr>
              <a:t>, any transfer is always made after the agreed conditions for payment have been respected, and once the transfer is made these resources are used, along with other government resources, in accordance with the public financial management systems of the partner government. That is they are planned for, budgeted, spent, reported on, accounted for, and audited through the procedures of the partner government. In this respect the Commission</a:t>
            </a:r>
            <a:r>
              <a:rPr lang="ja-JP" altLang="en-GB" sz="1200" dirty="0" smtClean="0">
                <a:latin typeface="Times New Roman" charset="0"/>
                <a:cs typeface="Times New Roman" charset="0"/>
              </a:rPr>
              <a:t>’</a:t>
            </a:r>
            <a:r>
              <a:rPr lang="en-GB" sz="1200" dirty="0" smtClean="0">
                <a:latin typeface="Times New Roman" charset="0"/>
                <a:cs typeface="Times New Roman" charset="0"/>
              </a:rPr>
              <a:t>s responsibility consists of ensuring that the conditions have been met and that resources are transferred to the national treasury in accordance with the agreement. </a:t>
            </a:r>
            <a:r>
              <a:rPr lang="en-GB" sz="1200" i="1" dirty="0" smtClean="0">
                <a:latin typeface="Times New Roman" charset="0"/>
                <a:cs typeface="Times New Roman" charset="0"/>
              </a:rPr>
              <a:t>The following slide illustrates this graphically.</a:t>
            </a:r>
          </a:p>
        </p:txBody>
      </p:sp>
      <p:sp>
        <p:nvSpPr>
          <p:cNvPr id="4" name="Espace réservé du numéro de diapositive 3"/>
          <p:cNvSpPr>
            <a:spLocks noGrp="1"/>
          </p:cNvSpPr>
          <p:nvPr>
            <p:ph type="sldNum" sz="quarter" idx="10"/>
          </p:nvPr>
        </p:nvSpPr>
        <p:spPr/>
        <p:txBody>
          <a:bodyPr/>
          <a:lstStyle/>
          <a:p>
            <a:fld id="{3C282BA5-E20B-8648-B8FA-72E19ABF52C9}" type="slidenum">
              <a:rPr lang="fr-FR" smtClean="0"/>
              <a:pPr/>
              <a:t>11</a:t>
            </a:fld>
            <a:endParaRPr lang="fr-FR"/>
          </a:p>
        </p:txBody>
      </p:sp>
    </p:spTree>
    <p:extLst>
      <p:ext uri="{BB962C8B-B14F-4D97-AF65-F5344CB8AC3E}">
        <p14:creationId xmlns:p14="http://schemas.microsoft.com/office/powerpoint/2010/main" val="12995239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0"/>
              </a:spcBef>
              <a:buFontTx/>
              <a:buChar char="•"/>
            </a:pPr>
            <a:r>
              <a:rPr lang="en-US" dirty="0">
                <a:latin typeface="Times New Roman" charset="0"/>
                <a:cs typeface="Times New Roman" charset="0"/>
              </a:rPr>
              <a:t>Fiduciary risk is a requirement that funds be used for the purposes intended (correct use of resources). </a:t>
            </a:r>
            <a:r>
              <a:rPr lang="en-GB" dirty="0">
                <a:latin typeface="Times New Roman" charset="0"/>
                <a:cs typeface="Times New Roman" charset="0"/>
              </a:rPr>
              <a:t>Fiduciary responsibility is an </a:t>
            </a:r>
            <a:r>
              <a:rPr lang="ja-JP" altLang="en-GB" dirty="0">
                <a:latin typeface="Times New Roman" charset="0"/>
                <a:cs typeface="Times New Roman" charset="0"/>
              </a:rPr>
              <a:t>‘</a:t>
            </a:r>
            <a:r>
              <a:rPr lang="en-GB" dirty="0">
                <a:latin typeface="Times New Roman" charset="0"/>
                <a:cs typeface="Times New Roman" charset="0"/>
              </a:rPr>
              <a:t>obligation to act to protect the providers of the funds against the possibility that the funds are misused or stolen</a:t>
            </a:r>
            <a:r>
              <a:rPr lang="ja-JP" altLang="en-GB" dirty="0">
                <a:latin typeface="Times New Roman" charset="0"/>
                <a:cs typeface="Times New Roman" charset="0"/>
              </a:rPr>
              <a:t>’</a:t>
            </a:r>
            <a:r>
              <a:rPr lang="en-GB" dirty="0">
                <a:latin typeface="Times New Roman" charset="0"/>
                <a:cs typeface="Times New Roman" charset="0"/>
              </a:rPr>
              <a:t>, i.e. not used for guns instead of butter.</a:t>
            </a:r>
          </a:p>
          <a:p>
            <a:pPr>
              <a:spcBef>
                <a:spcPct val="0"/>
              </a:spcBef>
              <a:buFontTx/>
              <a:buChar char="•"/>
            </a:pPr>
            <a:r>
              <a:rPr lang="en-GB" dirty="0">
                <a:latin typeface="Times New Roman" charset="0"/>
                <a:cs typeface="Times New Roman" charset="0"/>
              </a:rPr>
              <a:t>Fiduciary risk does not include </a:t>
            </a:r>
            <a:r>
              <a:rPr lang="ja-JP" altLang="en-GB" dirty="0">
                <a:latin typeface="Times New Roman" charset="0"/>
                <a:cs typeface="Times New Roman" charset="0"/>
              </a:rPr>
              <a:t>‘</a:t>
            </a:r>
            <a:r>
              <a:rPr lang="en-GB" dirty="0">
                <a:latin typeface="Times New Roman" charset="0"/>
                <a:cs typeface="Times New Roman" charset="0"/>
              </a:rPr>
              <a:t>value for money</a:t>
            </a:r>
            <a:r>
              <a:rPr lang="ja-JP" altLang="en-GB" dirty="0">
                <a:latin typeface="Times New Roman" charset="0"/>
                <a:cs typeface="Times New Roman" charset="0"/>
              </a:rPr>
              <a:t>’</a:t>
            </a:r>
            <a:r>
              <a:rPr lang="en-GB" dirty="0">
                <a:latin typeface="Times New Roman" charset="0"/>
                <a:cs typeface="Times New Roman" charset="0"/>
              </a:rPr>
              <a:t> or any other efficiency objective although it is often interpreted as including issues of efficiency, effectiveness, efficacy and value for money. This is strictly speaking not included in the concept.</a:t>
            </a:r>
          </a:p>
          <a:p>
            <a:pPr>
              <a:spcBef>
                <a:spcPct val="0"/>
              </a:spcBef>
              <a:buFontTx/>
              <a:buChar char="•"/>
            </a:pPr>
            <a:r>
              <a:rPr lang="en-GB" dirty="0">
                <a:latin typeface="Times New Roman" charset="0"/>
                <a:cs typeface="Times New Roman" charset="0"/>
              </a:rPr>
              <a:t>The three types of risks (misappropriation, misallocation and inefficiencies have a degree of kinship with the three level of PEM: overall expenditure control, strategic allocation and operational management (see Alan Schick)</a:t>
            </a:r>
          </a:p>
          <a:p>
            <a:pPr>
              <a:spcBef>
                <a:spcPct val="0"/>
              </a:spcBef>
              <a:buFontTx/>
              <a:buChar char="•"/>
            </a:pPr>
            <a:r>
              <a:rPr lang="en-GB" dirty="0">
                <a:latin typeface="Times New Roman" charset="0"/>
                <a:cs typeface="Times New Roman" charset="0"/>
              </a:rPr>
              <a:t>Fiduciary Risk can be split into (</a:t>
            </a:r>
            <a:r>
              <a:rPr lang="en-GB" dirty="0" err="1">
                <a:latin typeface="Times New Roman" charset="0"/>
                <a:cs typeface="Times New Roman" charset="0"/>
              </a:rPr>
              <a:t>i</a:t>
            </a:r>
            <a:r>
              <a:rPr lang="en-GB" dirty="0">
                <a:latin typeface="Times New Roman" charset="0"/>
                <a:cs typeface="Times New Roman" charset="0"/>
              </a:rPr>
              <a:t>) inherent risks (i.e. behavioural factors, </a:t>
            </a:r>
            <a:r>
              <a:rPr lang="ja-JP" altLang="en-GB" dirty="0">
                <a:latin typeface="Times New Roman" charset="0"/>
                <a:cs typeface="Times New Roman" charset="0"/>
              </a:rPr>
              <a:t>“</a:t>
            </a:r>
            <a:r>
              <a:rPr lang="en-GB" dirty="0">
                <a:latin typeface="Times New Roman" charset="0"/>
                <a:cs typeface="Times New Roman" charset="0"/>
              </a:rPr>
              <a:t>bad intentions</a:t>
            </a:r>
            <a:r>
              <a:rPr lang="ja-JP" altLang="en-GB" dirty="0">
                <a:latin typeface="Times New Roman" charset="0"/>
                <a:cs typeface="Times New Roman" charset="0"/>
              </a:rPr>
              <a:t>”</a:t>
            </a:r>
            <a:r>
              <a:rPr lang="en-GB" dirty="0">
                <a:latin typeface="Times New Roman" charset="0"/>
                <a:cs typeface="Times New Roman" charset="0"/>
              </a:rPr>
              <a:t>), and (ii) control risks (i.e. (unintended) system factors, </a:t>
            </a:r>
            <a:r>
              <a:rPr lang="ja-JP" altLang="en-GB" dirty="0">
                <a:latin typeface="Times New Roman" charset="0"/>
                <a:cs typeface="Times New Roman" charset="0"/>
              </a:rPr>
              <a:t>“</a:t>
            </a:r>
            <a:r>
              <a:rPr lang="en-GB" dirty="0">
                <a:latin typeface="Times New Roman" charset="0"/>
                <a:cs typeface="Times New Roman" charset="0"/>
              </a:rPr>
              <a:t>bad systems</a:t>
            </a:r>
            <a:r>
              <a:rPr lang="ja-JP" altLang="en-GB" dirty="0">
                <a:latin typeface="Times New Roman" charset="0"/>
                <a:cs typeface="Times New Roman" charset="0"/>
              </a:rPr>
              <a:t>”</a:t>
            </a:r>
            <a:r>
              <a:rPr lang="en-GB" dirty="0">
                <a:latin typeface="Times New Roman" charset="0"/>
                <a:cs typeface="Times New Roman" charset="0"/>
              </a:rPr>
              <a:t>).</a:t>
            </a:r>
          </a:p>
          <a:p>
            <a:pPr>
              <a:spcBef>
                <a:spcPct val="0"/>
              </a:spcBef>
              <a:buFontTx/>
              <a:buChar char="•"/>
            </a:pPr>
            <a:endParaRPr lang="en-US" dirty="0">
              <a:latin typeface="Times New Roman" charset="0"/>
              <a:cs typeface="Times New Roman" charset="0"/>
            </a:endParaRPr>
          </a:p>
          <a:p>
            <a:pPr>
              <a:spcBef>
                <a:spcPct val="0"/>
              </a:spcBef>
            </a:pPr>
            <a:r>
              <a:rPr lang="nl-NL" dirty="0">
                <a:latin typeface="Calibri" charset="0"/>
                <a:cs typeface="Times New Roman" charset="0"/>
                <a:sym typeface="Wingdings" charset="0"/>
              </a:rPr>
              <a:t> For </a:t>
            </a:r>
            <a:r>
              <a:rPr lang="nl-NL" dirty="0" err="1">
                <a:latin typeface="Calibri" charset="0"/>
                <a:cs typeface="Times New Roman" charset="0"/>
                <a:sym typeface="Wingdings" charset="0"/>
              </a:rPr>
              <a:t>EC’s</a:t>
            </a:r>
            <a:r>
              <a:rPr lang="nl-NL" dirty="0">
                <a:latin typeface="Calibri" charset="0"/>
                <a:cs typeface="Times New Roman" charset="0"/>
                <a:sym typeface="Wingdings" charset="0"/>
              </a:rPr>
              <a:t> BS the </a:t>
            </a:r>
            <a:r>
              <a:rPr lang="nl-NL" dirty="0" err="1">
                <a:latin typeface="Calibri" charset="0"/>
                <a:cs typeface="Times New Roman" charset="0"/>
                <a:sym typeface="Wingdings" charset="0"/>
              </a:rPr>
              <a:t>main</a:t>
            </a:r>
            <a:r>
              <a:rPr lang="nl-NL" dirty="0">
                <a:latin typeface="Calibri" charset="0"/>
                <a:cs typeface="Times New Roman" charset="0"/>
                <a:sym typeface="Wingdings" charset="0"/>
              </a:rPr>
              <a:t> issue is </a:t>
            </a:r>
            <a:r>
              <a:rPr lang="nl-NL" dirty="0" err="1">
                <a:latin typeface="Calibri" charset="0"/>
                <a:cs typeface="Times New Roman" charset="0"/>
                <a:sym typeface="Wingdings" charset="0"/>
              </a:rPr>
              <a:t>really</a:t>
            </a:r>
            <a:r>
              <a:rPr lang="nl-NL" dirty="0">
                <a:latin typeface="Calibri" charset="0"/>
                <a:cs typeface="Times New Roman" charset="0"/>
                <a:sym typeface="Wingdings" charset="0"/>
              </a:rPr>
              <a:t> the management </a:t>
            </a:r>
            <a:r>
              <a:rPr lang="nl-NL" dirty="0" err="1">
                <a:latin typeface="Calibri" charset="0"/>
                <a:cs typeface="Times New Roman" charset="0"/>
                <a:sym typeface="Wingdings" charset="0"/>
              </a:rPr>
              <a:t>and</a:t>
            </a:r>
            <a:r>
              <a:rPr lang="nl-NL" dirty="0">
                <a:latin typeface="Calibri" charset="0"/>
                <a:cs typeface="Times New Roman" charset="0"/>
                <a:sym typeface="Wingdings" charset="0"/>
              </a:rPr>
              <a:t> the monitoring of the </a:t>
            </a:r>
            <a:r>
              <a:rPr lang="nl-NL" dirty="0" err="1">
                <a:latin typeface="Calibri" charset="0"/>
                <a:cs typeface="Times New Roman" charset="0"/>
                <a:sym typeface="Wingdings" charset="0"/>
              </a:rPr>
              <a:t>fiduciairy</a:t>
            </a:r>
            <a:r>
              <a:rPr lang="nl-NL" dirty="0">
                <a:latin typeface="Calibri" charset="0"/>
                <a:cs typeface="Times New Roman" charset="0"/>
                <a:sym typeface="Wingdings" charset="0"/>
              </a:rPr>
              <a:t> risk </a:t>
            </a:r>
            <a:r>
              <a:rPr lang="nl-NL" dirty="0" err="1">
                <a:latin typeface="Calibri" charset="0"/>
                <a:cs typeface="Times New Roman" charset="0"/>
                <a:sym typeface="Wingdings" charset="0"/>
              </a:rPr>
              <a:t>and</a:t>
            </a:r>
            <a:r>
              <a:rPr lang="nl-NL" dirty="0">
                <a:latin typeface="Calibri" charset="0"/>
                <a:cs typeface="Times New Roman" charset="0"/>
                <a:sym typeface="Wingdings" charset="0"/>
              </a:rPr>
              <a:t> of the </a:t>
            </a:r>
            <a:r>
              <a:rPr lang="nl-NL" dirty="0" err="1">
                <a:latin typeface="Calibri" charset="0"/>
                <a:cs typeface="Times New Roman" charset="0"/>
                <a:sym typeface="Wingdings" charset="0"/>
              </a:rPr>
              <a:t>value</a:t>
            </a:r>
            <a:r>
              <a:rPr lang="nl-NL" dirty="0">
                <a:latin typeface="Calibri" charset="0"/>
                <a:cs typeface="Times New Roman" charset="0"/>
                <a:sym typeface="Wingdings" charset="0"/>
              </a:rPr>
              <a:t> </a:t>
            </a:r>
            <a:r>
              <a:rPr lang="nl-NL" dirty="0" err="1">
                <a:latin typeface="Calibri" charset="0"/>
                <a:cs typeface="Times New Roman" charset="0"/>
                <a:sym typeface="Wingdings" charset="0"/>
              </a:rPr>
              <a:t>for</a:t>
            </a:r>
            <a:r>
              <a:rPr lang="nl-NL" dirty="0">
                <a:latin typeface="Calibri" charset="0"/>
                <a:cs typeface="Times New Roman" charset="0"/>
                <a:sym typeface="Wingdings" charset="0"/>
              </a:rPr>
              <a:t> money (</a:t>
            </a:r>
            <a:r>
              <a:rPr lang="nl-NL" dirty="0" err="1">
                <a:latin typeface="Calibri" charset="0"/>
                <a:cs typeface="Times New Roman" charset="0"/>
                <a:sym typeface="Wingdings" charset="0"/>
              </a:rPr>
              <a:t>including</a:t>
            </a:r>
            <a:r>
              <a:rPr lang="nl-NL" dirty="0">
                <a:latin typeface="Calibri" charset="0"/>
                <a:cs typeface="Times New Roman" charset="0"/>
                <a:sym typeface="Wingdings" charset="0"/>
              </a:rPr>
              <a:t> efficiency, </a:t>
            </a:r>
            <a:r>
              <a:rPr lang="nl-NL" dirty="0" err="1">
                <a:latin typeface="Calibri" charset="0"/>
                <a:cs typeface="Times New Roman" charset="0"/>
                <a:sym typeface="Wingdings" charset="0"/>
              </a:rPr>
              <a:t>effectiveness</a:t>
            </a:r>
            <a:r>
              <a:rPr lang="nl-NL" dirty="0">
                <a:latin typeface="Calibri" charset="0"/>
                <a:cs typeface="Times New Roman" charset="0"/>
                <a:sym typeface="Wingdings" charset="0"/>
              </a:rPr>
              <a:t> issues) issues. </a:t>
            </a:r>
            <a:r>
              <a:rPr lang="nl-NL" dirty="0" err="1">
                <a:latin typeface="Calibri" charset="0"/>
                <a:cs typeface="Times New Roman" charset="0"/>
                <a:sym typeface="Wingdings" charset="0"/>
              </a:rPr>
              <a:t>This</a:t>
            </a:r>
            <a:r>
              <a:rPr lang="nl-NL" dirty="0">
                <a:latin typeface="Calibri" charset="0"/>
                <a:cs typeface="Times New Roman" charset="0"/>
                <a:sym typeface="Wingdings" charset="0"/>
              </a:rPr>
              <a:t> is </a:t>
            </a:r>
            <a:r>
              <a:rPr lang="nl-NL" dirty="0" err="1">
                <a:latin typeface="Calibri" charset="0"/>
                <a:cs typeface="Times New Roman" charset="0"/>
                <a:sym typeface="Wingdings" charset="0"/>
              </a:rPr>
              <a:t>why</a:t>
            </a:r>
            <a:r>
              <a:rPr lang="nl-NL" dirty="0">
                <a:latin typeface="Calibri" charset="0"/>
                <a:cs typeface="Times New Roman" charset="0"/>
                <a:sym typeface="Wingdings" charset="0"/>
              </a:rPr>
              <a:t> the </a:t>
            </a:r>
            <a:r>
              <a:rPr lang="nl-NL" dirty="0" err="1">
                <a:latin typeface="Calibri" charset="0"/>
                <a:cs typeface="Times New Roman" charset="0"/>
                <a:sym typeface="Wingdings" charset="0"/>
              </a:rPr>
              <a:t>continuous</a:t>
            </a:r>
            <a:r>
              <a:rPr lang="nl-NL" dirty="0">
                <a:latin typeface="Calibri" charset="0"/>
                <a:cs typeface="Times New Roman" charset="0"/>
                <a:sym typeface="Wingdings" charset="0"/>
              </a:rPr>
              <a:t> </a:t>
            </a:r>
            <a:r>
              <a:rPr lang="nl-NL" dirty="0" err="1">
                <a:latin typeface="Calibri" charset="0"/>
                <a:cs typeface="Times New Roman" charset="0"/>
                <a:sym typeface="Wingdings" charset="0"/>
              </a:rPr>
              <a:t>reporting</a:t>
            </a:r>
            <a:r>
              <a:rPr lang="nl-NL" dirty="0">
                <a:latin typeface="Calibri" charset="0"/>
                <a:cs typeface="Times New Roman" charset="0"/>
                <a:sym typeface="Wingdings" charset="0"/>
              </a:rPr>
              <a:t> on PFM </a:t>
            </a:r>
            <a:r>
              <a:rPr lang="nl-NL" dirty="0" err="1">
                <a:latin typeface="Calibri" charset="0"/>
                <a:cs typeface="Times New Roman" charset="0"/>
                <a:sym typeface="Wingdings" charset="0"/>
              </a:rPr>
              <a:t>development</a:t>
            </a:r>
            <a:r>
              <a:rPr lang="nl-NL" dirty="0">
                <a:latin typeface="Calibri" charset="0"/>
                <a:cs typeface="Times New Roman" charset="0"/>
                <a:sym typeface="Wingdings" charset="0"/>
              </a:rPr>
              <a:t> has </a:t>
            </a:r>
            <a:r>
              <a:rPr lang="nl-NL" dirty="0" err="1">
                <a:latin typeface="Calibri" charset="0"/>
                <a:cs typeface="Times New Roman" charset="0"/>
                <a:sym typeface="Wingdings" charset="0"/>
              </a:rPr>
              <a:t>now</a:t>
            </a:r>
            <a:r>
              <a:rPr lang="nl-NL" dirty="0">
                <a:latin typeface="Calibri" charset="0"/>
                <a:cs typeface="Times New Roman" charset="0"/>
                <a:sym typeface="Wingdings" charset="0"/>
              </a:rPr>
              <a:t> </a:t>
            </a:r>
            <a:r>
              <a:rPr lang="nl-NL" dirty="0" err="1">
                <a:latin typeface="Calibri" charset="0"/>
                <a:cs typeface="Times New Roman" charset="0"/>
                <a:sym typeface="Wingdings" charset="0"/>
              </a:rPr>
              <a:t>become</a:t>
            </a:r>
            <a:r>
              <a:rPr lang="nl-NL" dirty="0">
                <a:latin typeface="Calibri" charset="0"/>
                <a:cs typeface="Times New Roman" charset="0"/>
                <a:sym typeface="Wingdings" charset="0"/>
              </a:rPr>
              <a:t> a routine </a:t>
            </a:r>
            <a:r>
              <a:rPr lang="nl-NL" dirty="0" err="1">
                <a:latin typeface="Calibri" charset="0"/>
                <a:cs typeface="Times New Roman" charset="0"/>
                <a:sym typeface="Wingdings" charset="0"/>
              </a:rPr>
              <a:t>requirement</a:t>
            </a:r>
            <a:r>
              <a:rPr lang="nl-NL" dirty="0">
                <a:latin typeface="Calibri" charset="0"/>
                <a:cs typeface="Times New Roman" charset="0"/>
                <a:sym typeface="Wingdings" charset="0"/>
              </a:rPr>
              <a:t> of </a:t>
            </a:r>
            <a:r>
              <a:rPr lang="nl-NL" dirty="0" err="1">
                <a:latin typeface="Calibri" charset="0"/>
                <a:cs typeface="Times New Roman" charset="0"/>
                <a:sym typeface="Wingdings" charset="0"/>
              </a:rPr>
              <a:t>all</a:t>
            </a:r>
            <a:r>
              <a:rPr lang="nl-NL" dirty="0">
                <a:latin typeface="Calibri" charset="0"/>
                <a:cs typeface="Times New Roman" charset="0"/>
                <a:sym typeface="Wingdings" charset="0"/>
              </a:rPr>
              <a:t> EC </a:t>
            </a:r>
            <a:r>
              <a:rPr lang="nl-NL" dirty="0" err="1">
                <a:latin typeface="Calibri" charset="0"/>
                <a:cs typeface="Times New Roman" charset="0"/>
                <a:sym typeface="Wingdings" charset="0"/>
              </a:rPr>
              <a:t>Delegations</a:t>
            </a:r>
            <a:r>
              <a:rPr lang="nl-NL" dirty="0">
                <a:latin typeface="Calibri" charset="0"/>
                <a:cs typeface="Times New Roman" charset="0"/>
                <a:sym typeface="Wingdings" charset="0"/>
              </a:rPr>
              <a:t> </a:t>
            </a:r>
            <a:endParaRPr lang="en-US" dirty="0">
              <a:latin typeface="Calibri" charset="0"/>
            </a:endParaRPr>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0"/>
              </a:defRPr>
            </a:lvl1pPr>
            <a:lvl2pPr marL="742950" indent="-285750" eaLnBrk="0" hangingPunct="0">
              <a:defRPr>
                <a:solidFill>
                  <a:schemeClr val="bg2"/>
                </a:solidFill>
                <a:latin typeface="Arial" charset="0"/>
                <a:ea typeface="ＭＳ Ｐゴシック" charset="0"/>
              </a:defRPr>
            </a:lvl2pPr>
            <a:lvl3pPr marL="1143000" indent="-228600" eaLnBrk="0" hangingPunct="0">
              <a:defRPr>
                <a:solidFill>
                  <a:schemeClr val="bg2"/>
                </a:solidFill>
                <a:latin typeface="Arial" charset="0"/>
                <a:ea typeface="ＭＳ Ｐゴシック" charset="0"/>
              </a:defRPr>
            </a:lvl3pPr>
            <a:lvl4pPr marL="1600200" indent="-228600" eaLnBrk="0" hangingPunct="0">
              <a:defRPr>
                <a:solidFill>
                  <a:schemeClr val="bg2"/>
                </a:solidFill>
                <a:latin typeface="Arial" charset="0"/>
                <a:ea typeface="ＭＳ Ｐゴシック" charset="0"/>
              </a:defRPr>
            </a:lvl4pPr>
            <a:lvl5pPr marL="2057400" indent="-228600" eaLnBrk="0" hangingPunct="0">
              <a:defRPr>
                <a:solidFill>
                  <a:schemeClr val="bg2"/>
                </a:solidFill>
                <a:latin typeface="Arial" charset="0"/>
                <a:ea typeface="ＭＳ Ｐゴシック" charset="0"/>
              </a:defRPr>
            </a:lvl5pPr>
            <a:lvl6pPr marL="2514600" indent="-228600" algn="ctr" eaLnBrk="0" fontAlgn="base" hangingPunct="0">
              <a:spcBef>
                <a:spcPct val="0"/>
              </a:spcBef>
              <a:spcAft>
                <a:spcPct val="0"/>
              </a:spcAft>
              <a:defRPr>
                <a:solidFill>
                  <a:schemeClr val="bg2"/>
                </a:solidFill>
                <a:latin typeface="Arial" charset="0"/>
                <a:ea typeface="ＭＳ Ｐゴシック" charset="0"/>
              </a:defRPr>
            </a:lvl6pPr>
            <a:lvl7pPr marL="2971800" indent="-228600" algn="ctr" eaLnBrk="0" fontAlgn="base" hangingPunct="0">
              <a:spcBef>
                <a:spcPct val="0"/>
              </a:spcBef>
              <a:spcAft>
                <a:spcPct val="0"/>
              </a:spcAft>
              <a:defRPr>
                <a:solidFill>
                  <a:schemeClr val="bg2"/>
                </a:solidFill>
                <a:latin typeface="Arial" charset="0"/>
                <a:ea typeface="ＭＳ Ｐゴシック" charset="0"/>
              </a:defRPr>
            </a:lvl7pPr>
            <a:lvl8pPr marL="3429000" indent="-228600" algn="ctr" eaLnBrk="0" fontAlgn="base" hangingPunct="0">
              <a:spcBef>
                <a:spcPct val="0"/>
              </a:spcBef>
              <a:spcAft>
                <a:spcPct val="0"/>
              </a:spcAft>
              <a:defRPr>
                <a:solidFill>
                  <a:schemeClr val="bg2"/>
                </a:solidFill>
                <a:latin typeface="Arial" charset="0"/>
                <a:ea typeface="ＭＳ Ｐゴシック" charset="0"/>
              </a:defRPr>
            </a:lvl8pPr>
            <a:lvl9pPr marL="3886200" indent="-228600" algn="ctr" eaLnBrk="0" fontAlgn="base" hangingPunct="0">
              <a:spcBef>
                <a:spcPct val="0"/>
              </a:spcBef>
              <a:spcAft>
                <a:spcPct val="0"/>
              </a:spcAft>
              <a:defRPr>
                <a:solidFill>
                  <a:schemeClr val="bg2"/>
                </a:solidFill>
                <a:latin typeface="Arial" charset="0"/>
                <a:ea typeface="ＭＳ Ｐゴシック" charset="0"/>
              </a:defRPr>
            </a:lvl9pPr>
          </a:lstStyle>
          <a:p>
            <a:pPr eaLnBrk="1" hangingPunct="1"/>
            <a:fld id="{DE48E29F-ACD6-9245-A30E-EEB9E14FB0F6}" type="slidenum">
              <a:rPr lang="en-GB">
                <a:latin typeface="Tw Cen MT"/>
              </a:rPr>
              <a:pPr eaLnBrk="1" hangingPunct="1"/>
              <a:t>12</a:t>
            </a:fld>
            <a:endParaRPr lang="en-GB" dirty="0">
              <a:latin typeface="Tw Cen MT"/>
            </a:endParaRPr>
          </a:p>
        </p:txBody>
      </p:sp>
    </p:spTree>
    <p:extLst>
      <p:ext uri="{BB962C8B-B14F-4D97-AF65-F5344CB8AC3E}">
        <p14:creationId xmlns:p14="http://schemas.microsoft.com/office/powerpoint/2010/main" val="1382231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Slide Image Placeholder 1"/>
          <p:cNvSpPr>
            <a:spLocks noGrp="1" noRot="1" noChangeAspect="1" noTextEdit="1"/>
          </p:cNvSpPr>
          <p:nvPr>
            <p:ph type="sldImg"/>
          </p:nvPr>
        </p:nvSpPr>
        <p:spPr>
          <a:ln/>
        </p:spPr>
      </p:sp>
      <p:sp>
        <p:nvSpPr>
          <p:cNvPr id="41881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0"/>
              </a:spcBef>
            </a:pPr>
            <a:r>
              <a:rPr lang="en-US" sz="1200" b="1" dirty="0" smtClean="0">
                <a:latin typeface="Times New Roman" charset="0"/>
                <a:cs typeface="Times New Roman" charset="0"/>
              </a:rPr>
              <a:t>Attention: </a:t>
            </a:r>
            <a:r>
              <a:rPr lang="en-US" sz="1200" u="sng" dirty="0" smtClean="0">
                <a:latin typeface="Times New Roman" charset="0"/>
                <a:cs typeface="Times New Roman" charset="0"/>
              </a:rPr>
              <a:t>animated slide</a:t>
            </a:r>
            <a:r>
              <a:rPr lang="en-US" sz="1200" b="1" dirty="0" smtClean="0">
                <a:latin typeface="Times New Roman" charset="0"/>
                <a:cs typeface="Times New Roman" charset="0"/>
              </a:rPr>
              <a:t>: </a:t>
            </a:r>
            <a:r>
              <a:rPr lang="en-US" sz="1200" dirty="0" smtClean="0">
                <a:latin typeface="Times New Roman" charset="0"/>
                <a:cs typeface="Times New Roman" charset="0"/>
              </a:rPr>
              <a:t>First illustrate the total chain of flow of money (to complement the explanation of the previous slide): from EC to Central Bank if disbursement conditions pre-agreed with Govt are satisfied, then transfer by CB to National Treasury at exchange rate agreed in Financing Agreement. The BS money thus goes into the National treasury account exactly in the same way as any other fiscal and non fiscal revenues. It is totally fungible. It is executed using national budgetary procedures. In effect there is a Chinese wall between the funds transferred to the CB and what then happens to the BS funds (</a:t>
            </a:r>
            <a:r>
              <a:rPr lang="en-US" sz="1200" u="sng" dirty="0" smtClean="0">
                <a:latin typeface="Times New Roman" charset="0"/>
                <a:cs typeface="Times New Roman" charset="0"/>
              </a:rPr>
              <a:t>black line</a:t>
            </a:r>
            <a:r>
              <a:rPr lang="en-US" sz="1200" dirty="0" smtClean="0">
                <a:latin typeface="Times New Roman" charset="0"/>
                <a:cs typeface="Times New Roman" charset="0"/>
              </a:rPr>
              <a:t>).</a:t>
            </a:r>
          </a:p>
          <a:p>
            <a:pPr>
              <a:spcBef>
                <a:spcPct val="0"/>
              </a:spcBef>
            </a:pPr>
            <a:r>
              <a:rPr lang="en-US" sz="1200" u="sng" dirty="0" smtClean="0">
                <a:latin typeface="Times New Roman" charset="0"/>
                <a:cs typeface="Times New Roman" charset="0"/>
              </a:rPr>
              <a:t>Black line, Eye and first red arrow: </a:t>
            </a:r>
            <a:r>
              <a:rPr lang="en-US" sz="1200" dirty="0" smtClean="0">
                <a:latin typeface="Times New Roman" charset="0"/>
                <a:cs typeface="Times New Roman" charset="0"/>
              </a:rPr>
              <a:t>It is important to underline here that the responsibility of the Commission is limited to verifying that (</a:t>
            </a:r>
            <a:r>
              <a:rPr lang="en-US" sz="1200" dirty="0" err="1" smtClean="0">
                <a:latin typeface="Times New Roman" charset="0"/>
                <a:cs typeface="Times New Roman" charset="0"/>
              </a:rPr>
              <a:t>i</a:t>
            </a:r>
            <a:r>
              <a:rPr lang="en-US" sz="1200" dirty="0" smtClean="0">
                <a:latin typeface="Times New Roman" charset="0"/>
                <a:cs typeface="Times New Roman" charset="0"/>
              </a:rPr>
              <a:t>) the conditions for fund disbursement have been respected and (ii) the funds transferred in </a:t>
            </a:r>
            <a:r>
              <a:rPr lang="en-US" sz="1200" dirty="0" err="1" smtClean="0">
                <a:latin typeface="Times New Roman" charset="0"/>
                <a:cs typeface="Times New Roman" charset="0"/>
              </a:rPr>
              <a:t>forex</a:t>
            </a:r>
            <a:r>
              <a:rPr lang="en-US" sz="1200" dirty="0" smtClean="0">
                <a:latin typeface="Times New Roman" charset="0"/>
                <a:cs typeface="Times New Roman" charset="0"/>
              </a:rPr>
              <a:t> to the Central Bank have been transferred to the National Treasury of the partner country at the XR specified in the FA. The EC’s responsibility goes no further: this is where the EC’s ‘fiduciary responsibility’ stops. (this is in contrast to project aid where the EC’s fiduciary responsibility is total). The reason is because BS is disbursed against prior (general) conditions of eligibility (</a:t>
            </a:r>
            <a:r>
              <a:rPr lang="en-US" sz="1200" dirty="0" err="1" smtClean="0">
                <a:latin typeface="Times New Roman" charset="0"/>
                <a:cs typeface="Times New Roman" charset="0"/>
              </a:rPr>
              <a:t>ie</a:t>
            </a:r>
            <a:r>
              <a:rPr lang="en-US" sz="1200" dirty="0" smtClean="0">
                <a:latin typeface="Times New Roman" charset="0"/>
                <a:cs typeface="Times New Roman" charset="0"/>
              </a:rPr>
              <a:t> stable macro situation, sector policy commitment, and a commitment to a credible and appropriate </a:t>
            </a:r>
            <a:r>
              <a:rPr lang="en-US" sz="1200" dirty="0" err="1" smtClean="0">
                <a:latin typeface="Times New Roman" charset="0"/>
                <a:cs typeface="Times New Roman" charset="0"/>
              </a:rPr>
              <a:t>programme</a:t>
            </a:r>
            <a:r>
              <a:rPr lang="en-US" sz="1200" dirty="0" smtClean="0">
                <a:latin typeface="Times New Roman" charset="0"/>
                <a:cs typeface="Times New Roman" charset="0"/>
              </a:rPr>
              <a:t> to strengthen PFM systems) and, for the Variable Tranche, against specific conditions related to prior performance. In short, BS is disbursed because of what has already been achieved by the partner government and not with the purpose of ensuring that specific projects or </a:t>
            </a:r>
            <a:r>
              <a:rPr lang="en-US" sz="1200" dirty="0" err="1" smtClean="0">
                <a:latin typeface="Times New Roman" charset="0"/>
                <a:cs typeface="Times New Roman" charset="0"/>
              </a:rPr>
              <a:t>programmes</a:t>
            </a:r>
            <a:r>
              <a:rPr lang="en-US" sz="1200" dirty="0" smtClean="0">
                <a:latin typeface="Times New Roman" charset="0"/>
                <a:cs typeface="Times New Roman" charset="0"/>
              </a:rPr>
              <a:t> are implemented. Once resources are transferred, they no longer belong to the EC and therefore do not need to be overseen or audited by the EC.  </a:t>
            </a:r>
          </a:p>
          <a:p>
            <a:pPr>
              <a:spcBef>
                <a:spcPct val="0"/>
              </a:spcBef>
            </a:pPr>
            <a:r>
              <a:rPr lang="en-US" sz="1200" u="sng" dirty="0" smtClean="0">
                <a:latin typeface="Times New Roman" charset="0"/>
                <a:cs typeface="Times New Roman" charset="0"/>
              </a:rPr>
              <a:t>Second red arrow: </a:t>
            </a:r>
            <a:r>
              <a:rPr lang="en-US" sz="1200" dirty="0" smtClean="0">
                <a:latin typeface="Times New Roman" charset="0"/>
                <a:cs typeface="Times New Roman" charset="0"/>
              </a:rPr>
              <a:t>However, the EC retain responsibility for ensuring positive developmental outcomes/ results. They therefore must ensure firstly that BS resources are actually transferred into the Treasury Account (and not to other public sector accounts or to the private sector). Secondly, they must ensure that the budget implementation process occurs in conformity with national legislation and in a manner consistent with the national strategy. For this reason, there is an ongoing dialogue over the process of budget execution and over the quality of results achieved. For the same reason, successive tranches of SBS (</a:t>
            </a:r>
            <a:r>
              <a:rPr lang="en-US" sz="1200" dirty="0" err="1" smtClean="0">
                <a:latin typeface="Times New Roman" charset="0"/>
                <a:cs typeface="Times New Roman" charset="0"/>
              </a:rPr>
              <a:t>ie</a:t>
            </a:r>
            <a:r>
              <a:rPr lang="en-US" sz="1200" dirty="0" smtClean="0">
                <a:latin typeface="Times New Roman" charset="0"/>
                <a:cs typeface="Times New Roman" charset="0"/>
              </a:rPr>
              <a:t> for future years) are structured so as to generate incentives to achieve positive results. What is then much more important is the continuous monitoring by the EC of the budget execution: this is where the managing of the BS takes its full significance because it requires monitoring of how the Govt plans its budget, executes it, and what results it achieves in so doing: in short policy dialogue and macro-eco/financial/sector/including institutional monitoring (link to the seven assessment areas for SPD and the four eligibility criteria for BS that will be seen in module 3). This area is the EC’s (shared) responsibility for results.</a:t>
            </a:r>
          </a:p>
          <a:p>
            <a:pPr>
              <a:spcBef>
                <a:spcPct val="0"/>
              </a:spcBef>
            </a:pPr>
            <a:endParaRPr lang="en-US" sz="1600" dirty="0" smtClean="0">
              <a:latin typeface="Times New Roman" charset="0"/>
              <a:cs typeface="Times New Roman" charset="0"/>
            </a:endParaRPr>
          </a:p>
          <a:p>
            <a:endParaRPr lang="en-US" dirty="0" smtClean="0"/>
          </a:p>
        </p:txBody>
      </p:sp>
      <p:sp>
        <p:nvSpPr>
          <p:cNvPr id="41882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8983" eaLnBrk="0" hangingPunct="0">
              <a:defRPr b="1">
                <a:solidFill>
                  <a:schemeClr val="tx1"/>
                </a:solidFill>
                <a:latin typeface="Arial" charset="0"/>
              </a:defRPr>
            </a:lvl1pPr>
            <a:lvl2pPr marL="741526" indent="-285201" defTabSz="918983" eaLnBrk="0" hangingPunct="0">
              <a:defRPr b="1">
                <a:solidFill>
                  <a:schemeClr val="tx1"/>
                </a:solidFill>
                <a:latin typeface="Arial" charset="0"/>
              </a:defRPr>
            </a:lvl2pPr>
            <a:lvl3pPr marL="1140808" indent="-228162" defTabSz="918983" eaLnBrk="0" hangingPunct="0">
              <a:defRPr b="1">
                <a:solidFill>
                  <a:schemeClr val="tx1"/>
                </a:solidFill>
                <a:latin typeface="Arial" charset="0"/>
              </a:defRPr>
            </a:lvl3pPr>
            <a:lvl4pPr marL="1597130" indent="-228162" defTabSz="918983" eaLnBrk="0" hangingPunct="0">
              <a:defRPr b="1">
                <a:solidFill>
                  <a:schemeClr val="tx1"/>
                </a:solidFill>
                <a:latin typeface="Arial" charset="0"/>
              </a:defRPr>
            </a:lvl4pPr>
            <a:lvl5pPr marL="2053453" indent="-228162" defTabSz="918983" eaLnBrk="0" hangingPunct="0">
              <a:defRPr b="1">
                <a:solidFill>
                  <a:schemeClr val="tx1"/>
                </a:solidFill>
                <a:latin typeface="Arial" charset="0"/>
              </a:defRPr>
            </a:lvl5pPr>
            <a:lvl6pPr marL="2509777" indent="-228162" defTabSz="918983" eaLnBrk="0" fontAlgn="base" hangingPunct="0">
              <a:spcBef>
                <a:spcPct val="0"/>
              </a:spcBef>
              <a:spcAft>
                <a:spcPct val="0"/>
              </a:spcAft>
              <a:defRPr b="1">
                <a:solidFill>
                  <a:schemeClr val="tx1"/>
                </a:solidFill>
                <a:latin typeface="Arial" charset="0"/>
              </a:defRPr>
            </a:lvl6pPr>
            <a:lvl7pPr marL="2966099" indent="-228162" defTabSz="918983" eaLnBrk="0" fontAlgn="base" hangingPunct="0">
              <a:spcBef>
                <a:spcPct val="0"/>
              </a:spcBef>
              <a:spcAft>
                <a:spcPct val="0"/>
              </a:spcAft>
              <a:defRPr b="1">
                <a:solidFill>
                  <a:schemeClr val="tx1"/>
                </a:solidFill>
                <a:latin typeface="Arial" charset="0"/>
              </a:defRPr>
            </a:lvl7pPr>
            <a:lvl8pPr marL="3422423" indent="-228162" defTabSz="918983" eaLnBrk="0" fontAlgn="base" hangingPunct="0">
              <a:spcBef>
                <a:spcPct val="0"/>
              </a:spcBef>
              <a:spcAft>
                <a:spcPct val="0"/>
              </a:spcAft>
              <a:defRPr b="1">
                <a:solidFill>
                  <a:schemeClr val="tx1"/>
                </a:solidFill>
                <a:latin typeface="Arial" charset="0"/>
              </a:defRPr>
            </a:lvl8pPr>
            <a:lvl9pPr marL="3878745" indent="-228162" defTabSz="918983" eaLnBrk="0" fontAlgn="base" hangingPunct="0">
              <a:spcBef>
                <a:spcPct val="0"/>
              </a:spcBef>
              <a:spcAft>
                <a:spcPct val="0"/>
              </a:spcAft>
              <a:defRPr b="1">
                <a:solidFill>
                  <a:schemeClr val="tx1"/>
                </a:solidFill>
                <a:latin typeface="Arial" charset="0"/>
              </a:defRPr>
            </a:lvl9pPr>
          </a:lstStyle>
          <a:p>
            <a:pPr eaLnBrk="1" hangingPunct="1"/>
            <a:fld id="{270B9479-9D07-442D-AEF9-E65421FFBB66}" type="slidenum">
              <a:rPr lang="en-GB" b="0">
                <a:solidFill>
                  <a:srgbClr val="000000"/>
                </a:solidFill>
                <a:latin typeface="Tw Cen MT"/>
              </a:rPr>
              <a:pPr eaLnBrk="1" hangingPunct="1"/>
              <a:t>13</a:t>
            </a:fld>
            <a:endParaRPr lang="en-GB" b="0" dirty="0">
              <a:solidFill>
                <a:srgbClr val="000000"/>
              </a:solidFill>
              <a:latin typeface="Tw Cen MT"/>
            </a:endParaRPr>
          </a:p>
        </p:txBody>
      </p:sp>
    </p:spTree>
    <p:extLst>
      <p:ext uri="{BB962C8B-B14F-4D97-AF65-F5344CB8AC3E}">
        <p14:creationId xmlns:p14="http://schemas.microsoft.com/office/powerpoint/2010/main" val="1814099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0"/>
              </a:spcBef>
              <a:buFontTx/>
              <a:buChar char="•"/>
            </a:pPr>
            <a:r>
              <a:rPr lang="en-US" dirty="0">
                <a:latin typeface="Times New Roman" charset="0"/>
                <a:cs typeface="Times New Roman" charset="0"/>
              </a:rPr>
              <a:t>Fiduciary risk is a requirement that funds be used for the purposes intended (correct use of resources). </a:t>
            </a:r>
            <a:r>
              <a:rPr lang="en-GB" dirty="0">
                <a:latin typeface="Times New Roman" charset="0"/>
                <a:cs typeface="Times New Roman" charset="0"/>
              </a:rPr>
              <a:t>Fiduciary responsibility is an </a:t>
            </a:r>
            <a:r>
              <a:rPr lang="ja-JP" altLang="en-GB" dirty="0">
                <a:latin typeface="Times New Roman" charset="0"/>
                <a:cs typeface="Times New Roman" charset="0"/>
              </a:rPr>
              <a:t>‘</a:t>
            </a:r>
            <a:r>
              <a:rPr lang="en-GB" dirty="0">
                <a:latin typeface="Times New Roman" charset="0"/>
                <a:cs typeface="Times New Roman" charset="0"/>
              </a:rPr>
              <a:t>obligation to act to protect the providers of the funds against the possibility that the funds are misused or stolen</a:t>
            </a:r>
            <a:r>
              <a:rPr lang="ja-JP" altLang="en-GB" dirty="0">
                <a:latin typeface="Times New Roman" charset="0"/>
                <a:cs typeface="Times New Roman" charset="0"/>
              </a:rPr>
              <a:t>’</a:t>
            </a:r>
            <a:r>
              <a:rPr lang="en-GB" dirty="0">
                <a:latin typeface="Times New Roman" charset="0"/>
                <a:cs typeface="Times New Roman" charset="0"/>
              </a:rPr>
              <a:t>, i.e. not used for guns instead of butter.</a:t>
            </a:r>
          </a:p>
          <a:p>
            <a:pPr>
              <a:spcBef>
                <a:spcPct val="0"/>
              </a:spcBef>
              <a:buFontTx/>
              <a:buChar char="•"/>
            </a:pPr>
            <a:r>
              <a:rPr lang="en-GB" dirty="0">
                <a:latin typeface="Times New Roman" charset="0"/>
                <a:cs typeface="Times New Roman" charset="0"/>
              </a:rPr>
              <a:t>Fiduciary risk does not include </a:t>
            </a:r>
            <a:r>
              <a:rPr lang="ja-JP" altLang="en-GB" dirty="0">
                <a:latin typeface="Times New Roman" charset="0"/>
                <a:cs typeface="Times New Roman" charset="0"/>
              </a:rPr>
              <a:t>‘</a:t>
            </a:r>
            <a:r>
              <a:rPr lang="en-GB" dirty="0">
                <a:latin typeface="Times New Roman" charset="0"/>
                <a:cs typeface="Times New Roman" charset="0"/>
              </a:rPr>
              <a:t>value for money</a:t>
            </a:r>
            <a:r>
              <a:rPr lang="ja-JP" altLang="en-GB" dirty="0">
                <a:latin typeface="Times New Roman" charset="0"/>
                <a:cs typeface="Times New Roman" charset="0"/>
              </a:rPr>
              <a:t>’</a:t>
            </a:r>
            <a:r>
              <a:rPr lang="en-GB" dirty="0">
                <a:latin typeface="Times New Roman" charset="0"/>
                <a:cs typeface="Times New Roman" charset="0"/>
              </a:rPr>
              <a:t> or any other efficiency objective although it is often interpreted as including issues of efficiency, effectiveness, efficacy and value for money. This is strictly speaking not included in the concept.</a:t>
            </a:r>
          </a:p>
          <a:p>
            <a:pPr>
              <a:spcBef>
                <a:spcPct val="0"/>
              </a:spcBef>
              <a:buFontTx/>
              <a:buChar char="•"/>
            </a:pPr>
            <a:r>
              <a:rPr lang="en-GB" dirty="0">
                <a:latin typeface="Times New Roman" charset="0"/>
                <a:cs typeface="Times New Roman" charset="0"/>
              </a:rPr>
              <a:t>The three types of risks (misappropriation, misallocation and inefficiencies have a degree of kinship with the three level of PEM: overall expenditure control, strategic allocation and operational management (see Alan Schick)</a:t>
            </a:r>
          </a:p>
          <a:p>
            <a:pPr>
              <a:spcBef>
                <a:spcPct val="0"/>
              </a:spcBef>
              <a:buFontTx/>
              <a:buChar char="•"/>
            </a:pPr>
            <a:r>
              <a:rPr lang="en-GB" dirty="0">
                <a:latin typeface="Times New Roman" charset="0"/>
                <a:cs typeface="Times New Roman" charset="0"/>
              </a:rPr>
              <a:t>Fiduciary Risk can be split into (</a:t>
            </a:r>
            <a:r>
              <a:rPr lang="en-GB" dirty="0" err="1">
                <a:latin typeface="Times New Roman" charset="0"/>
                <a:cs typeface="Times New Roman" charset="0"/>
              </a:rPr>
              <a:t>i</a:t>
            </a:r>
            <a:r>
              <a:rPr lang="en-GB" dirty="0">
                <a:latin typeface="Times New Roman" charset="0"/>
                <a:cs typeface="Times New Roman" charset="0"/>
              </a:rPr>
              <a:t>) inherent risks (i.e. behavioural factors, </a:t>
            </a:r>
            <a:r>
              <a:rPr lang="ja-JP" altLang="en-GB" dirty="0">
                <a:latin typeface="Times New Roman" charset="0"/>
                <a:cs typeface="Times New Roman" charset="0"/>
              </a:rPr>
              <a:t>“</a:t>
            </a:r>
            <a:r>
              <a:rPr lang="en-GB" dirty="0">
                <a:latin typeface="Times New Roman" charset="0"/>
                <a:cs typeface="Times New Roman" charset="0"/>
              </a:rPr>
              <a:t>bad intentions</a:t>
            </a:r>
            <a:r>
              <a:rPr lang="ja-JP" altLang="en-GB" dirty="0">
                <a:latin typeface="Times New Roman" charset="0"/>
                <a:cs typeface="Times New Roman" charset="0"/>
              </a:rPr>
              <a:t>”</a:t>
            </a:r>
            <a:r>
              <a:rPr lang="en-GB" dirty="0">
                <a:latin typeface="Times New Roman" charset="0"/>
                <a:cs typeface="Times New Roman" charset="0"/>
              </a:rPr>
              <a:t>), and (ii) control risks (i.e. (unintended) system factors, </a:t>
            </a:r>
            <a:r>
              <a:rPr lang="ja-JP" altLang="en-GB" dirty="0">
                <a:latin typeface="Times New Roman" charset="0"/>
                <a:cs typeface="Times New Roman" charset="0"/>
              </a:rPr>
              <a:t>“</a:t>
            </a:r>
            <a:r>
              <a:rPr lang="en-GB" dirty="0">
                <a:latin typeface="Times New Roman" charset="0"/>
                <a:cs typeface="Times New Roman" charset="0"/>
              </a:rPr>
              <a:t>bad systems</a:t>
            </a:r>
            <a:r>
              <a:rPr lang="ja-JP" altLang="en-GB" dirty="0">
                <a:latin typeface="Times New Roman" charset="0"/>
                <a:cs typeface="Times New Roman" charset="0"/>
              </a:rPr>
              <a:t>”</a:t>
            </a:r>
            <a:r>
              <a:rPr lang="en-GB" dirty="0">
                <a:latin typeface="Times New Roman" charset="0"/>
                <a:cs typeface="Times New Roman" charset="0"/>
              </a:rPr>
              <a:t>).</a:t>
            </a:r>
          </a:p>
          <a:p>
            <a:pPr>
              <a:spcBef>
                <a:spcPct val="0"/>
              </a:spcBef>
              <a:buFontTx/>
              <a:buChar char="•"/>
            </a:pPr>
            <a:endParaRPr lang="en-US" dirty="0">
              <a:latin typeface="Times New Roman" charset="0"/>
              <a:cs typeface="Times New Roman" charset="0"/>
            </a:endParaRPr>
          </a:p>
          <a:p>
            <a:pPr>
              <a:spcBef>
                <a:spcPct val="0"/>
              </a:spcBef>
            </a:pPr>
            <a:r>
              <a:rPr lang="nl-NL" dirty="0">
                <a:latin typeface="Calibri" charset="0"/>
                <a:cs typeface="Times New Roman" charset="0"/>
                <a:sym typeface="Wingdings" charset="0"/>
              </a:rPr>
              <a:t> For </a:t>
            </a:r>
            <a:r>
              <a:rPr lang="nl-NL" dirty="0" err="1">
                <a:latin typeface="Calibri" charset="0"/>
                <a:cs typeface="Times New Roman" charset="0"/>
                <a:sym typeface="Wingdings" charset="0"/>
              </a:rPr>
              <a:t>EC’s</a:t>
            </a:r>
            <a:r>
              <a:rPr lang="nl-NL" dirty="0">
                <a:latin typeface="Calibri" charset="0"/>
                <a:cs typeface="Times New Roman" charset="0"/>
                <a:sym typeface="Wingdings" charset="0"/>
              </a:rPr>
              <a:t> BS the </a:t>
            </a:r>
            <a:r>
              <a:rPr lang="nl-NL" dirty="0" err="1">
                <a:latin typeface="Calibri" charset="0"/>
                <a:cs typeface="Times New Roman" charset="0"/>
                <a:sym typeface="Wingdings" charset="0"/>
              </a:rPr>
              <a:t>main</a:t>
            </a:r>
            <a:r>
              <a:rPr lang="nl-NL" dirty="0">
                <a:latin typeface="Calibri" charset="0"/>
                <a:cs typeface="Times New Roman" charset="0"/>
                <a:sym typeface="Wingdings" charset="0"/>
              </a:rPr>
              <a:t> issue is </a:t>
            </a:r>
            <a:r>
              <a:rPr lang="nl-NL" dirty="0" err="1">
                <a:latin typeface="Calibri" charset="0"/>
                <a:cs typeface="Times New Roman" charset="0"/>
                <a:sym typeface="Wingdings" charset="0"/>
              </a:rPr>
              <a:t>really</a:t>
            </a:r>
            <a:r>
              <a:rPr lang="nl-NL" dirty="0">
                <a:latin typeface="Calibri" charset="0"/>
                <a:cs typeface="Times New Roman" charset="0"/>
                <a:sym typeface="Wingdings" charset="0"/>
              </a:rPr>
              <a:t> the management </a:t>
            </a:r>
            <a:r>
              <a:rPr lang="nl-NL" dirty="0" err="1">
                <a:latin typeface="Calibri" charset="0"/>
                <a:cs typeface="Times New Roman" charset="0"/>
                <a:sym typeface="Wingdings" charset="0"/>
              </a:rPr>
              <a:t>and</a:t>
            </a:r>
            <a:r>
              <a:rPr lang="nl-NL" dirty="0">
                <a:latin typeface="Calibri" charset="0"/>
                <a:cs typeface="Times New Roman" charset="0"/>
                <a:sym typeface="Wingdings" charset="0"/>
              </a:rPr>
              <a:t> the monitoring of the </a:t>
            </a:r>
            <a:r>
              <a:rPr lang="nl-NL" dirty="0" err="1">
                <a:latin typeface="Calibri" charset="0"/>
                <a:cs typeface="Times New Roman" charset="0"/>
                <a:sym typeface="Wingdings" charset="0"/>
              </a:rPr>
              <a:t>fiduciairy</a:t>
            </a:r>
            <a:r>
              <a:rPr lang="nl-NL" dirty="0">
                <a:latin typeface="Calibri" charset="0"/>
                <a:cs typeface="Times New Roman" charset="0"/>
                <a:sym typeface="Wingdings" charset="0"/>
              </a:rPr>
              <a:t> risk </a:t>
            </a:r>
            <a:r>
              <a:rPr lang="nl-NL" dirty="0" err="1">
                <a:latin typeface="Calibri" charset="0"/>
                <a:cs typeface="Times New Roman" charset="0"/>
                <a:sym typeface="Wingdings" charset="0"/>
              </a:rPr>
              <a:t>and</a:t>
            </a:r>
            <a:r>
              <a:rPr lang="nl-NL" dirty="0">
                <a:latin typeface="Calibri" charset="0"/>
                <a:cs typeface="Times New Roman" charset="0"/>
                <a:sym typeface="Wingdings" charset="0"/>
              </a:rPr>
              <a:t> of the </a:t>
            </a:r>
            <a:r>
              <a:rPr lang="nl-NL" dirty="0" err="1">
                <a:latin typeface="Calibri" charset="0"/>
                <a:cs typeface="Times New Roman" charset="0"/>
                <a:sym typeface="Wingdings" charset="0"/>
              </a:rPr>
              <a:t>value</a:t>
            </a:r>
            <a:r>
              <a:rPr lang="nl-NL" dirty="0">
                <a:latin typeface="Calibri" charset="0"/>
                <a:cs typeface="Times New Roman" charset="0"/>
                <a:sym typeface="Wingdings" charset="0"/>
              </a:rPr>
              <a:t> </a:t>
            </a:r>
            <a:r>
              <a:rPr lang="nl-NL" dirty="0" err="1">
                <a:latin typeface="Calibri" charset="0"/>
                <a:cs typeface="Times New Roman" charset="0"/>
                <a:sym typeface="Wingdings" charset="0"/>
              </a:rPr>
              <a:t>for</a:t>
            </a:r>
            <a:r>
              <a:rPr lang="nl-NL" dirty="0">
                <a:latin typeface="Calibri" charset="0"/>
                <a:cs typeface="Times New Roman" charset="0"/>
                <a:sym typeface="Wingdings" charset="0"/>
              </a:rPr>
              <a:t> money (</a:t>
            </a:r>
            <a:r>
              <a:rPr lang="nl-NL" dirty="0" err="1">
                <a:latin typeface="Calibri" charset="0"/>
                <a:cs typeface="Times New Roman" charset="0"/>
                <a:sym typeface="Wingdings" charset="0"/>
              </a:rPr>
              <a:t>including</a:t>
            </a:r>
            <a:r>
              <a:rPr lang="nl-NL" dirty="0">
                <a:latin typeface="Calibri" charset="0"/>
                <a:cs typeface="Times New Roman" charset="0"/>
                <a:sym typeface="Wingdings" charset="0"/>
              </a:rPr>
              <a:t> efficiency, </a:t>
            </a:r>
            <a:r>
              <a:rPr lang="nl-NL" dirty="0" err="1">
                <a:latin typeface="Calibri" charset="0"/>
                <a:cs typeface="Times New Roman" charset="0"/>
                <a:sym typeface="Wingdings" charset="0"/>
              </a:rPr>
              <a:t>effectiveness</a:t>
            </a:r>
            <a:r>
              <a:rPr lang="nl-NL" dirty="0">
                <a:latin typeface="Calibri" charset="0"/>
                <a:cs typeface="Times New Roman" charset="0"/>
                <a:sym typeface="Wingdings" charset="0"/>
              </a:rPr>
              <a:t> issues) issues. </a:t>
            </a:r>
            <a:r>
              <a:rPr lang="nl-NL" dirty="0" err="1">
                <a:latin typeface="Calibri" charset="0"/>
                <a:cs typeface="Times New Roman" charset="0"/>
                <a:sym typeface="Wingdings" charset="0"/>
              </a:rPr>
              <a:t>This</a:t>
            </a:r>
            <a:r>
              <a:rPr lang="nl-NL" dirty="0">
                <a:latin typeface="Calibri" charset="0"/>
                <a:cs typeface="Times New Roman" charset="0"/>
                <a:sym typeface="Wingdings" charset="0"/>
              </a:rPr>
              <a:t> is </a:t>
            </a:r>
            <a:r>
              <a:rPr lang="nl-NL" dirty="0" err="1">
                <a:latin typeface="Calibri" charset="0"/>
                <a:cs typeface="Times New Roman" charset="0"/>
                <a:sym typeface="Wingdings" charset="0"/>
              </a:rPr>
              <a:t>why</a:t>
            </a:r>
            <a:r>
              <a:rPr lang="nl-NL" dirty="0">
                <a:latin typeface="Calibri" charset="0"/>
                <a:cs typeface="Times New Roman" charset="0"/>
                <a:sym typeface="Wingdings" charset="0"/>
              </a:rPr>
              <a:t> the </a:t>
            </a:r>
            <a:r>
              <a:rPr lang="nl-NL" dirty="0" err="1">
                <a:latin typeface="Calibri" charset="0"/>
                <a:cs typeface="Times New Roman" charset="0"/>
                <a:sym typeface="Wingdings" charset="0"/>
              </a:rPr>
              <a:t>continuous</a:t>
            </a:r>
            <a:r>
              <a:rPr lang="nl-NL" dirty="0">
                <a:latin typeface="Calibri" charset="0"/>
                <a:cs typeface="Times New Roman" charset="0"/>
                <a:sym typeface="Wingdings" charset="0"/>
              </a:rPr>
              <a:t> </a:t>
            </a:r>
            <a:r>
              <a:rPr lang="nl-NL" dirty="0" err="1">
                <a:latin typeface="Calibri" charset="0"/>
                <a:cs typeface="Times New Roman" charset="0"/>
                <a:sym typeface="Wingdings" charset="0"/>
              </a:rPr>
              <a:t>reporting</a:t>
            </a:r>
            <a:r>
              <a:rPr lang="nl-NL" dirty="0">
                <a:latin typeface="Calibri" charset="0"/>
                <a:cs typeface="Times New Roman" charset="0"/>
                <a:sym typeface="Wingdings" charset="0"/>
              </a:rPr>
              <a:t> on PFM </a:t>
            </a:r>
            <a:r>
              <a:rPr lang="nl-NL" dirty="0" err="1">
                <a:latin typeface="Calibri" charset="0"/>
                <a:cs typeface="Times New Roman" charset="0"/>
                <a:sym typeface="Wingdings" charset="0"/>
              </a:rPr>
              <a:t>development</a:t>
            </a:r>
            <a:r>
              <a:rPr lang="nl-NL" dirty="0">
                <a:latin typeface="Calibri" charset="0"/>
                <a:cs typeface="Times New Roman" charset="0"/>
                <a:sym typeface="Wingdings" charset="0"/>
              </a:rPr>
              <a:t> has </a:t>
            </a:r>
            <a:r>
              <a:rPr lang="nl-NL" dirty="0" err="1">
                <a:latin typeface="Calibri" charset="0"/>
                <a:cs typeface="Times New Roman" charset="0"/>
                <a:sym typeface="Wingdings" charset="0"/>
              </a:rPr>
              <a:t>now</a:t>
            </a:r>
            <a:r>
              <a:rPr lang="nl-NL" dirty="0">
                <a:latin typeface="Calibri" charset="0"/>
                <a:cs typeface="Times New Roman" charset="0"/>
                <a:sym typeface="Wingdings" charset="0"/>
              </a:rPr>
              <a:t> </a:t>
            </a:r>
            <a:r>
              <a:rPr lang="nl-NL" dirty="0" err="1">
                <a:latin typeface="Calibri" charset="0"/>
                <a:cs typeface="Times New Roman" charset="0"/>
                <a:sym typeface="Wingdings" charset="0"/>
              </a:rPr>
              <a:t>become</a:t>
            </a:r>
            <a:r>
              <a:rPr lang="nl-NL" dirty="0">
                <a:latin typeface="Calibri" charset="0"/>
                <a:cs typeface="Times New Roman" charset="0"/>
                <a:sym typeface="Wingdings" charset="0"/>
              </a:rPr>
              <a:t> a routine </a:t>
            </a:r>
            <a:r>
              <a:rPr lang="nl-NL" dirty="0" err="1">
                <a:latin typeface="Calibri" charset="0"/>
                <a:cs typeface="Times New Roman" charset="0"/>
                <a:sym typeface="Wingdings" charset="0"/>
              </a:rPr>
              <a:t>requirement</a:t>
            </a:r>
            <a:r>
              <a:rPr lang="nl-NL" dirty="0">
                <a:latin typeface="Calibri" charset="0"/>
                <a:cs typeface="Times New Roman" charset="0"/>
                <a:sym typeface="Wingdings" charset="0"/>
              </a:rPr>
              <a:t> of </a:t>
            </a:r>
            <a:r>
              <a:rPr lang="nl-NL" dirty="0" err="1">
                <a:latin typeface="Calibri" charset="0"/>
                <a:cs typeface="Times New Roman" charset="0"/>
                <a:sym typeface="Wingdings" charset="0"/>
              </a:rPr>
              <a:t>all</a:t>
            </a:r>
            <a:r>
              <a:rPr lang="nl-NL" dirty="0">
                <a:latin typeface="Calibri" charset="0"/>
                <a:cs typeface="Times New Roman" charset="0"/>
                <a:sym typeface="Wingdings" charset="0"/>
              </a:rPr>
              <a:t> EC </a:t>
            </a:r>
            <a:r>
              <a:rPr lang="nl-NL" dirty="0" err="1">
                <a:latin typeface="Calibri" charset="0"/>
                <a:cs typeface="Times New Roman" charset="0"/>
                <a:sym typeface="Wingdings" charset="0"/>
              </a:rPr>
              <a:t>Delegations</a:t>
            </a:r>
            <a:r>
              <a:rPr lang="nl-NL" dirty="0">
                <a:latin typeface="Calibri" charset="0"/>
                <a:cs typeface="Times New Roman" charset="0"/>
                <a:sym typeface="Wingdings" charset="0"/>
              </a:rPr>
              <a:t> </a:t>
            </a:r>
            <a:endParaRPr lang="en-US" dirty="0">
              <a:latin typeface="Calibri" charset="0"/>
            </a:endParaRPr>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0"/>
              </a:defRPr>
            </a:lvl1pPr>
            <a:lvl2pPr marL="742950" indent="-285750" eaLnBrk="0" hangingPunct="0">
              <a:defRPr>
                <a:solidFill>
                  <a:schemeClr val="bg2"/>
                </a:solidFill>
                <a:latin typeface="Arial" charset="0"/>
                <a:ea typeface="ＭＳ Ｐゴシック" charset="0"/>
              </a:defRPr>
            </a:lvl2pPr>
            <a:lvl3pPr marL="1143000" indent="-228600" eaLnBrk="0" hangingPunct="0">
              <a:defRPr>
                <a:solidFill>
                  <a:schemeClr val="bg2"/>
                </a:solidFill>
                <a:latin typeface="Arial" charset="0"/>
                <a:ea typeface="ＭＳ Ｐゴシック" charset="0"/>
              </a:defRPr>
            </a:lvl3pPr>
            <a:lvl4pPr marL="1600200" indent="-228600" eaLnBrk="0" hangingPunct="0">
              <a:defRPr>
                <a:solidFill>
                  <a:schemeClr val="bg2"/>
                </a:solidFill>
                <a:latin typeface="Arial" charset="0"/>
                <a:ea typeface="ＭＳ Ｐゴシック" charset="0"/>
              </a:defRPr>
            </a:lvl4pPr>
            <a:lvl5pPr marL="2057400" indent="-228600" eaLnBrk="0" hangingPunct="0">
              <a:defRPr>
                <a:solidFill>
                  <a:schemeClr val="bg2"/>
                </a:solidFill>
                <a:latin typeface="Arial" charset="0"/>
                <a:ea typeface="ＭＳ Ｐゴシック" charset="0"/>
              </a:defRPr>
            </a:lvl5pPr>
            <a:lvl6pPr marL="2514600" indent="-228600" algn="ctr" eaLnBrk="0" fontAlgn="base" hangingPunct="0">
              <a:spcBef>
                <a:spcPct val="0"/>
              </a:spcBef>
              <a:spcAft>
                <a:spcPct val="0"/>
              </a:spcAft>
              <a:defRPr>
                <a:solidFill>
                  <a:schemeClr val="bg2"/>
                </a:solidFill>
                <a:latin typeface="Arial" charset="0"/>
                <a:ea typeface="ＭＳ Ｐゴシック" charset="0"/>
              </a:defRPr>
            </a:lvl6pPr>
            <a:lvl7pPr marL="2971800" indent="-228600" algn="ctr" eaLnBrk="0" fontAlgn="base" hangingPunct="0">
              <a:spcBef>
                <a:spcPct val="0"/>
              </a:spcBef>
              <a:spcAft>
                <a:spcPct val="0"/>
              </a:spcAft>
              <a:defRPr>
                <a:solidFill>
                  <a:schemeClr val="bg2"/>
                </a:solidFill>
                <a:latin typeface="Arial" charset="0"/>
                <a:ea typeface="ＭＳ Ｐゴシック" charset="0"/>
              </a:defRPr>
            </a:lvl7pPr>
            <a:lvl8pPr marL="3429000" indent="-228600" algn="ctr" eaLnBrk="0" fontAlgn="base" hangingPunct="0">
              <a:spcBef>
                <a:spcPct val="0"/>
              </a:spcBef>
              <a:spcAft>
                <a:spcPct val="0"/>
              </a:spcAft>
              <a:defRPr>
                <a:solidFill>
                  <a:schemeClr val="bg2"/>
                </a:solidFill>
                <a:latin typeface="Arial" charset="0"/>
                <a:ea typeface="ＭＳ Ｐゴシック" charset="0"/>
              </a:defRPr>
            </a:lvl8pPr>
            <a:lvl9pPr marL="3886200" indent="-228600" algn="ctr" eaLnBrk="0" fontAlgn="base" hangingPunct="0">
              <a:spcBef>
                <a:spcPct val="0"/>
              </a:spcBef>
              <a:spcAft>
                <a:spcPct val="0"/>
              </a:spcAft>
              <a:defRPr>
                <a:solidFill>
                  <a:schemeClr val="bg2"/>
                </a:solidFill>
                <a:latin typeface="Arial" charset="0"/>
                <a:ea typeface="ＭＳ Ｐゴシック" charset="0"/>
              </a:defRPr>
            </a:lvl9pPr>
          </a:lstStyle>
          <a:p>
            <a:pPr eaLnBrk="1" hangingPunct="1"/>
            <a:fld id="{DE48E29F-ACD6-9245-A30E-EEB9E14FB0F6}" type="slidenum">
              <a:rPr lang="en-GB">
                <a:latin typeface="Tw Cen MT"/>
              </a:rPr>
              <a:pPr eaLnBrk="1" hangingPunct="1"/>
              <a:t>14</a:t>
            </a:fld>
            <a:endParaRPr lang="en-GB" dirty="0">
              <a:latin typeface="Tw Cen MT"/>
            </a:endParaRPr>
          </a:p>
        </p:txBody>
      </p:sp>
    </p:spTree>
    <p:extLst>
      <p:ext uri="{BB962C8B-B14F-4D97-AF65-F5344CB8AC3E}">
        <p14:creationId xmlns:p14="http://schemas.microsoft.com/office/powerpoint/2010/main" val="18270521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pPr eaLnBrk="1" hangingPunct="1"/>
            <a:r>
              <a:rPr lang="en-GB" dirty="0" smtClean="0"/>
              <a:t>Various (small) rivers have contributed to this water fall (= domestic revenues and various BS donors). In the fall, the origin of the water can not be traced. (= </a:t>
            </a:r>
            <a:r>
              <a:rPr lang="en-GB" dirty="0" err="1" smtClean="0"/>
              <a:t>fungibility</a:t>
            </a:r>
            <a:r>
              <a:rPr lang="en-GB" dirty="0" smtClean="0"/>
              <a:t>).  In the fall some on the water evaporates (inefficiency of use of funds), while after the fall some of the water deviates from the main stream (see right bottom; that may represent corruption. But who’s money is that?). </a:t>
            </a:r>
          </a:p>
        </p:txBody>
      </p:sp>
      <p:sp>
        <p:nvSpPr>
          <p:cNvPr id="49156" name="Slide Number Placeholder 3"/>
          <p:cNvSpPr>
            <a:spLocks noGrp="1"/>
          </p:cNvSpPr>
          <p:nvPr>
            <p:ph type="sldNum" sz="quarter" idx="5"/>
          </p:nvPr>
        </p:nvSpPr>
        <p:spPr>
          <a:noFill/>
        </p:spPr>
        <p:txBody>
          <a:bodyPr/>
          <a:lstStyle/>
          <a:p>
            <a:fld id="{D8CE2237-5D96-4445-A101-B10348838200}" type="slidenum">
              <a:rPr lang="en-GB"/>
              <a:pPr/>
              <a:t>15</a:t>
            </a:fld>
            <a:endParaRPr lang="en-GB" dirty="0"/>
          </a:p>
        </p:txBody>
      </p:sp>
    </p:spTree>
    <p:extLst>
      <p:ext uri="{BB962C8B-B14F-4D97-AF65-F5344CB8AC3E}">
        <p14:creationId xmlns:p14="http://schemas.microsoft.com/office/powerpoint/2010/main" val="22552529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buClrTx/>
              <a:buNone/>
            </a:pPr>
            <a:r>
              <a:rPr lang="en-GB" sz="1200" b="1" i="0" dirty="0" smtClean="0">
                <a:solidFill>
                  <a:srgbClr val="002060"/>
                </a:solidFill>
              </a:rPr>
              <a:t>Definition:</a:t>
            </a:r>
            <a:r>
              <a:rPr lang="en-GB" sz="1200" i="0" dirty="0" smtClean="0">
                <a:solidFill>
                  <a:srgbClr val="002060"/>
                </a:solidFill>
              </a:rPr>
              <a:t> Budget transparency is the full disclosure of all relevant fiscal information in a timely and systematic manner.</a:t>
            </a:r>
            <a:endParaRPr lang="fr-BE" sz="1200" i="0" dirty="0" smtClean="0">
              <a:solidFill>
                <a:srgbClr val="002060"/>
              </a:solidFill>
            </a:endParaRPr>
          </a:p>
          <a:p>
            <a:pPr>
              <a:spcBef>
                <a:spcPts val="0"/>
              </a:spcBef>
              <a:buClrTx/>
              <a:buNone/>
            </a:pPr>
            <a:r>
              <a:rPr lang="en-GB" sz="1200" b="1" i="0" dirty="0" smtClean="0">
                <a:solidFill>
                  <a:srgbClr val="002060"/>
                </a:solidFill>
              </a:rPr>
              <a:t>Why is it important for BS?</a:t>
            </a:r>
          </a:p>
          <a:p>
            <a:pPr lvl="1">
              <a:spcBef>
                <a:spcPts val="0"/>
              </a:spcBef>
              <a:buClrTx/>
              <a:buFont typeface="Wingdings" pitchFamily="2" charset="2"/>
              <a:buChar char="ü"/>
            </a:pPr>
            <a:r>
              <a:rPr lang="en-GB" sz="1200" b="0" i="0" dirty="0" smtClean="0">
                <a:solidFill>
                  <a:srgbClr val="002060"/>
                </a:solidFill>
              </a:rPr>
              <a:t>Key element of </a:t>
            </a:r>
            <a:r>
              <a:rPr lang="en-GB" sz="1200" i="0" dirty="0" smtClean="0">
                <a:solidFill>
                  <a:srgbClr val="002060"/>
                </a:solidFill>
              </a:rPr>
              <a:t>good governance</a:t>
            </a:r>
            <a:r>
              <a:rPr lang="en-GB" sz="1200" b="0" dirty="0" smtClean="0">
                <a:solidFill>
                  <a:srgbClr val="002060"/>
                </a:solidFill>
              </a:rPr>
              <a:t>: domestic accountability requires public availability of comprehensive, timely and reliable budgetary information</a:t>
            </a:r>
          </a:p>
          <a:p>
            <a:pPr lvl="1">
              <a:spcBef>
                <a:spcPts val="0"/>
              </a:spcBef>
              <a:buClrTx/>
              <a:buFont typeface="Wingdings" pitchFamily="2" charset="2"/>
              <a:buChar char="ü"/>
            </a:pPr>
            <a:r>
              <a:rPr lang="en-GB" sz="1200" b="0" dirty="0" smtClean="0">
                <a:solidFill>
                  <a:srgbClr val="002060"/>
                </a:solidFill>
              </a:rPr>
              <a:t>Allows </a:t>
            </a:r>
            <a:r>
              <a:rPr lang="en-GB" sz="1200" dirty="0" smtClean="0">
                <a:solidFill>
                  <a:srgbClr val="002060"/>
                </a:solidFill>
              </a:rPr>
              <a:t>control bodies </a:t>
            </a:r>
            <a:r>
              <a:rPr lang="en-GB" sz="1200" b="0" dirty="0" smtClean="0">
                <a:solidFill>
                  <a:srgbClr val="002060"/>
                </a:solidFill>
              </a:rPr>
              <a:t>(Parliament, auditors, media, civil society) to hold policy makers accountable for the collection and use of public resources</a:t>
            </a:r>
            <a:endParaRPr lang="en-GB" sz="1200" b="1" dirty="0" smtClean="0"/>
          </a:p>
          <a:p>
            <a:pPr marL="112713" indent="-112713" algn="l" defTabSz="966788" eaLnBrk="0" hangingPunct="0">
              <a:spcBef>
                <a:spcPts val="0"/>
              </a:spcBef>
              <a:buClr>
                <a:schemeClr val="bg2"/>
              </a:buClr>
            </a:pPr>
            <a:r>
              <a:rPr lang="en-GB" sz="1200" b="1" dirty="0" smtClean="0"/>
              <a:t>PFM: Function: </a:t>
            </a:r>
            <a:r>
              <a:rPr lang="en-GB" sz="1200" b="1" baseline="0" dirty="0" smtClean="0"/>
              <a:t> </a:t>
            </a:r>
            <a:r>
              <a:rPr lang="en-GB" sz="1200" dirty="0" smtClean="0"/>
              <a:t>To implement public finance policies</a:t>
            </a:r>
          </a:p>
          <a:p>
            <a:pPr marL="112713" indent="-112713" algn="l" defTabSz="966788" eaLnBrk="0" hangingPunct="0">
              <a:spcBef>
                <a:spcPts val="0"/>
              </a:spcBef>
              <a:buClr>
                <a:schemeClr val="bg2"/>
              </a:buClr>
            </a:pPr>
            <a:r>
              <a:rPr lang="en-GB" sz="1200" b="1" dirty="0" smtClean="0"/>
              <a:t>Objectives:</a:t>
            </a:r>
          </a:p>
          <a:p>
            <a:pPr marL="112713" indent="-112713" algn="l" defTabSz="966788" eaLnBrk="0" hangingPunct="0">
              <a:spcBef>
                <a:spcPts val="0"/>
              </a:spcBef>
              <a:buClr>
                <a:schemeClr val="bg2"/>
              </a:buClr>
              <a:buFont typeface="Wingdings" pitchFamily="2" charset="2"/>
              <a:buChar char="§"/>
            </a:pPr>
            <a:r>
              <a:rPr lang="en-GB" sz="1200" dirty="0" smtClean="0"/>
              <a:t> Fiscal discipline</a:t>
            </a:r>
          </a:p>
          <a:p>
            <a:pPr marL="112713" indent="-112713" algn="l" defTabSz="966788" eaLnBrk="0" hangingPunct="0">
              <a:spcBef>
                <a:spcPts val="0"/>
              </a:spcBef>
              <a:buClr>
                <a:schemeClr val="bg2"/>
              </a:buClr>
              <a:buFont typeface="Wingdings" pitchFamily="2" charset="2"/>
              <a:buChar char="§"/>
            </a:pPr>
            <a:r>
              <a:rPr lang="en-GB" sz="1200" dirty="0" smtClean="0"/>
              <a:t> Allocation of resources according to policy objectives</a:t>
            </a:r>
          </a:p>
          <a:p>
            <a:pPr marL="112713" indent="-112713" algn="l" defTabSz="966788" eaLnBrk="0" hangingPunct="0">
              <a:spcBef>
                <a:spcPts val="0"/>
              </a:spcBef>
              <a:buClr>
                <a:schemeClr val="bg2"/>
              </a:buClr>
              <a:buFont typeface="Wingdings" pitchFamily="2" charset="2"/>
              <a:buChar char="§"/>
            </a:pPr>
            <a:r>
              <a:rPr lang="en-GB" sz="1200" dirty="0" smtClean="0"/>
              <a:t> Efficient public service delivery and resource management </a:t>
            </a:r>
          </a:p>
          <a:p>
            <a:pPr marL="112713" indent="-112713" algn="l" defTabSz="966788" eaLnBrk="0" hangingPunct="0">
              <a:spcBef>
                <a:spcPts val="0"/>
              </a:spcBef>
              <a:buClr>
                <a:schemeClr val="bg2"/>
              </a:buClr>
            </a:pPr>
            <a:r>
              <a:rPr lang="en-GB" sz="1200" b="1" dirty="0" smtClean="0"/>
              <a:t>Instrument</a:t>
            </a:r>
            <a:r>
              <a:rPr lang="en-GB" sz="1200" dirty="0" smtClean="0"/>
              <a:t>: </a:t>
            </a:r>
          </a:p>
          <a:p>
            <a:pPr marL="112713" indent="-112713" algn="l" defTabSz="966788" eaLnBrk="0" hangingPunct="0">
              <a:spcBef>
                <a:spcPts val="0"/>
              </a:spcBef>
              <a:buClr>
                <a:schemeClr val="bg2"/>
              </a:buClr>
            </a:pPr>
            <a:r>
              <a:rPr lang="en-GB" sz="1200" dirty="0" smtClean="0"/>
              <a:t>The </a:t>
            </a:r>
            <a:r>
              <a:rPr lang="en-GB" sz="1200" b="1" dirty="0" smtClean="0">
                <a:solidFill>
                  <a:srgbClr val="C00000"/>
                </a:solidFill>
              </a:rPr>
              <a:t>budget</a:t>
            </a:r>
          </a:p>
          <a:p>
            <a:pPr marL="180000" lvl="1" indent="-112713" defTabSz="966788" eaLnBrk="0" hangingPunct="0">
              <a:spcBef>
                <a:spcPts val="0"/>
              </a:spcBef>
              <a:buClr>
                <a:schemeClr val="bg2"/>
              </a:buClr>
              <a:buFont typeface="Wingdings" pitchFamily="2" charset="2"/>
              <a:buChar char="ü"/>
            </a:pPr>
            <a:r>
              <a:rPr lang="en-GB" sz="1200" dirty="0" smtClean="0"/>
              <a:t> Preparation</a:t>
            </a:r>
          </a:p>
          <a:p>
            <a:pPr marL="180000" lvl="1" indent="-112713" defTabSz="966788" eaLnBrk="0" hangingPunct="0">
              <a:spcBef>
                <a:spcPts val="0"/>
              </a:spcBef>
              <a:buClr>
                <a:schemeClr val="bg2"/>
              </a:buClr>
              <a:buFont typeface="Wingdings" pitchFamily="2" charset="2"/>
              <a:buChar char="ü"/>
            </a:pPr>
            <a:r>
              <a:rPr lang="en-GB" sz="1200" dirty="0" smtClean="0"/>
              <a:t> Execution (Expend., revenue)</a:t>
            </a:r>
          </a:p>
          <a:p>
            <a:pPr marL="180000" lvl="1" indent="-112713" defTabSz="966788" eaLnBrk="0" hangingPunct="0">
              <a:spcBef>
                <a:spcPts val="0"/>
              </a:spcBef>
              <a:buClr>
                <a:schemeClr val="bg2"/>
              </a:buClr>
              <a:buFont typeface="Wingdings" pitchFamily="2" charset="2"/>
              <a:buChar char="ü"/>
            </a:pPr>
            <a:r>
              <a:rPr lang="en-GB" sz="1200" dirty="0" smtClean="0"/>
              <a:t> Monitoring ,accounting, reporting</a:t>
            </a:r>
          </a:p>
          <a:p>
            <a:pPr marL="180000" lvl="1" indent="-112713" defTabSz="966788" eaLnBrk="0" hangingPunct="0">
              <a:spcBef>
                <a:spcPts val="0"/>
              </a:spcBef>
              <a:buClr>
                <a:schemeClr val="bg2"/>
              </a:buClr>
              <a:buFont typeface="Wingdings" pitchFamily="2" charset="2"/>
              <a:buChar char="ü"/>
            </a:pPr>
            <a:r>
              <a:rPr lang="en-GB" sz="1200" dirty="0" smtClean="0"/>
              <a:t>External audit</a:t>
            </a:r>
          </a:p>
          <a:p>
            <a:endParaRPr lang="en-US" dirty="0"/>
          </a:p>
        </p:txBody>
      </p:sp>
      <p:sp>
        <p:nvSpPr>
          <p:cNvPr id="4" name="Slide Number Placeholder 3"/>
          <p:cNvSpPr>
            <a:spLocks noGrp="1"/>
          </p:cNvSpPr>
          <p:nvPr>
            <p:ph type="sldNum" sz="quarter" idx="10"/>
          </p:nvPr>
        </p:nvSpPr>
        <p:spPr/>
        <p:txBody>
          <a:bodyPr/>
          <a:lstStyle/>
          <a:p>
            <a:fld id="{2845D7F5-F0D6-4B42-B5B9-EAE628241B49}" type="slidenum">
              <a:rPr lang="en-US" smtClean="0"/>
              <a:t>17</a:t>
            </a:fld>
            <a:endParaRPr lang="en-US"/>
          </a:p>
        </p:txBody>
      </p:sp>
    </p:spTree>
    <p:extLst>
      <p:ext uri="{BB962C8B-B14F-4D97-AF65-F5344CB8AC3E}">
        <p14:creationId xmlns:p14="http://schemas.microsoft.com/office/powerpoint/2010/main" val="42083991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18</a:t>
            </a:fld>
            <a:endParaRPr lang="en-GB" dirty="0"/>
          </a:p>
        </p:txBody>
      </p:sp>
    </p:spTree>
    <p:extLst>
      <p:ext uri="{BB962C8B-B14F-4D97-AF65-F5344CB8AC3E}">
        <p14:creationId xmlns:p14="http://schemas.microsoft.com/office/powerpoint/2010/main" val="2340461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a:p>
        </p:txBody>
      </p:sp>
      <p:sp>
        <p:nvSpPr>
          <p:cNvPr id="4" name="Slide Number Placeholder 3"/>
          <p:cNvSpPr>
            <a:spLocks noGrp="1"/>
          </p:cNvSpPr>
          <p:nvPr>
            <p:ph type="sldNum" sz="quarter" idx="10"/>
          </p:nvPr>
        </p:nvSpPr>
        <p:spPr/>
        <p:txBody>
          <a:bodyPr/>
          <a:lstStyle/>
          <a:p>
            <a:fld id="{0D581910-1000-4934-A4DB-C00CB7F3B0B7}" type="slidenum">
              <a:rPr lang="en-GB" smtClean="0"/>
              <a:pPr/>
              <a:t>19</a:t>
            </a:fld>
            <a:endParaRPr lang="en-GB" dirty="0"/>
          </a:p>
        </p:txBody>
      </p:sp>
    </p:spTree>
    <p:extLst>
      <p:ext uri="{BB962C8B-B14F-4D97-AF65-F5344CB8AC3E}">
        <p14:creationId xmlns:p14="http://schemas.microsoft.com/office/powerpoint/2010/main" val="42717651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fld id="{1E2CE7AC-7B9A-49A6-BC92-4CE0517998DB}" type="slidenum">
              <a:rPr lang="en-US" altLang="es-ES">
                <a:solidFill>
                  <a:srgbClr val="000000"/>
                </a:solidFill>
                <a:latin typeface="Tw Cen MT"/>
              </a:rPr>
              <a:pPr eaLnBrk="1" hangingPunct="1"/>
              <a:t>20</a:t>
            </a:fld>
            <a:endParaRPr lang="en-US" altLang="es-ES" dirty="0">
              <a:solidFill>
                <a:srgbClr val="000000"/>
              </a:solidFill>
              <a:latin typeface="Tw Cen MT"/>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pt-BR" altLang="es-ES" dirty="0" smtClean="0"/>
              <a:t>Explain:</a:t>
            </a:r>
          </a:p>
          <a:p>
            <a:pPr eaLnBrk="1" hangingPunct="1"/>
            <a:r>
              <a:rPr lang="pt-BR" altLang="es-ES" dirty="0" smtClean="0"/>
              <a:t>Policies:</a:t>
            </a:r>
          </a:p>
          <a:p>
            <a:pPr eaLnBrk="1" hangingPunct="1"/>
            <a:r>
              <a:rPr lang="pt-BR" altLang="es-ES" dirty="0" smtClean="0"/>
              <a:t>Macroeconomic policy is part of public policies</a:t>
            </a:r>
          </a:p>
          <a:p>
            <a:pPr eaLnBrk="1" hangingPunct="1"/>
            <a:r>
              <a:rPr lang="pt-BR" altLang="es-ES" dirty="0" smtClean="0"/>
              <a:t>Public Finance Policy (fiscal) is an instrument of macroeconomic policy (but also of public policies, together with regulations)</a:t>
            </a:r>
          </a:p>
          <a:p>
            <a:pPr eaLnBrk="1" hangingPunct="1"/>
            <a:r>
              <a:rPr lang="pt-BR" altLang="es-ES" dirty="0" smtClean="0"/>
              <a:t>   Public Finance Management is the institutional setting  to implement fiscal policy and to provide the resources for the delivery of public goods and services</a:t>
            </a:r>
          </a:p>
          <a:p>
            <a:pPr eaLnBrk="1" hangingPunct="1"/>
            <a:r>
              <a:rPr lang="pt-BR" altLang="es-ES" dirty="0" smtClean="0"/>
              <a:t>   The budget is the main tool of public finance management.</a:t>
            </a:r>
          </a:p>
          <a:p>
            <a:pPr eaLnBrk="1" hangingPunct="1"/>
            <a:endParaRPr lang="pt-BR" altLang="es-ES" dirty="0" smtClean="0"/>
          </a:p>
          <a:p>
            <a:pPr eaLnBrk="1" hangingPunct="1"/>
            <a:r>
              <a:rPr lang="pt-BR" altLang="es-ES" dirty="0" smtClean="0"/>
              <a:t>Eligibility criteria</a:t>
            </a:r>
          </a:p>
          <a:p>
            <a:pPr eaLnBrk="1" hangingPunct="1"/>
            <a:r>
              <a:rPr lang="pt-BR" altLang="es-ES" dirty="0" smtClean="0"/>
              <a:t>Public policies : the credibility of public policies requires that the PFM is able to implement them according to the objectives that have been set.</a:t>
            </a:r>
          </a:p>
          <a:p>
            <a:pPr eaLnBrk="1" hangingPunct="1"/>
            <a:r>
              <a:rPr lang="pt-BR" altLang="es-ES" dirty="0" smtClean="0"/>
              <a:t>Stable  macroframework: checks the macrofiancial sustainability of the policies. Note that fiscal discipline, an objective of PFM, is essential to maintain stability.</a:t>
            </a:r>
          </a:p>
          <a:p>
            <a:pPr eaLnBrk="1" hangingPunct="1"/>
            <a:r>
              <a:rPr lang="pt-BR" altLang="es-ES" dirty="0" smtClean="0"/>
              <a:t>PFM: this eligibility criterion verifies the whole PFM framework, its functioning and its accountability.</a:t>
            </a:r>
          </a:p>
          <a:p>
            <a:pPr eaLnBrk="1" hangingPunct="1"/>
            <a:r>
              <a:rPr lang="pt-BR" altLang="es-ES" dirty="0" smtClean="0"/>
              <a:t>Focus on revenue stabilisations assesses both domestic revenue policy (i.e. Taxation, non tax revenue, user fees, pricing of public goods), execution of the budget (effectiveness of revenue mobilisation )</a:t>
            </a:r>
          </a:p>
          <a:p>
            <a:pPr eaLnBrk="1" hangingPunct="1"/>
            <a:r>
              <a:rPr lang="pt-BR" altLang="es-ES" dirty="0" smtClean="0"/>
              <a:t>Transparency and oversight: checks the mechanisms that ensure publicity and control of the budget.</a:t>
            </a:r>
          </a:p>
        </p:txBody>
      </p:sp>
    </p:spTree>
    <p:extLst>
      <p:ext uri="{BB962C8B-B14F-4D97-AF65-F5344CB8AC3E}">
        <p14:creationId xmlns:p14="http://schemas.microsoft.com/office/powerpoint/2010/main" val="30611205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smtClean="0">
                <a:solidFill>
                  <a:srgbClr val="292934"/>
                </a:solidFill>
                <a:latin typeface="Tw Cen MT"/>
                <a:cs typeface="Tw Cen MT"/>
              </a:rPr>
              <a:t>Sector coordination Framework: actors, rules and mechanisms of the decision making</a:t>
            </a:r>
          </a:p>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cs typeface="Tw Cen MT"/>
              </a:rPr>
              <a:t>Country-donor coordination framework: central and sub-national levels of government and non-government stakeholders </a:t>
            </a:r>
          </a:p>
          <a:p>
            <a:endParaRPr lang="fr-BE" dirty="0"/>
          </a:p>
        </p:txBody>
      </p:sp>
      <p:sp>
        <p:nvSpPr>
          <p:cNvPr id="4" name="Espace réservé du numéro de diapositive 3"/>
          <p:cNvSpPr>
            <a:spLocks noGrp="1"/>
          </p:cNvSpPr>
          <p:nvPr>
            <p:ph type="sldNum" sz="quarter" idx="10"/>
          </p:nvPr>
        </p:nvSpPr>
        <p:spPr/>
        <p:txBody>
          <a:bodyPr/>
          <a:lstStyle/>
          <a:p>
            <a:fld id="{3C282BA5-E20B-8648-B8FA-72E19ABF52C9}" type="slidenum">
              <a:rPr lang="fr-FR" smtClean="0"/>
              <a:pPr/>
              <a:t>21</a:t>
            </a:fld>
            <a:endParaRPr lang="fr-FR"/>
          </a:p>
        </p:txBody>
      </p:sp>
    </p:spTree>
    <p:extLst>
      <p:ext uri="{BB962C8B-B14F-4D97-AF65-F5344CB8AC3E}">
        <p14:creationId xmlns:p14="http://schemas.microsoft.com/office/powerpoint/2010/main" val="3213502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a:t>
            </a:fld>
            <a:endParaRPr lang="en-GB" dirty="0"/>
          </a:p>
        </p:txBody>
      </p:sp>
    </p:spTree>
    <p:extLst>
      <p:ext uri="{BB962C8B-B14F-4D97-AF65-F5344CB8AC3E}">
        <p14:creationId xmlns:p14="http://schemas.microsoft.com/office/powerpoint/2010/main" val="53814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dirty="0" smtClean="0"/>
              <a:t>Differentiation: </a:t>
            </a:r>
            <a:r>
              <a:rPr lang="en-GB" sz="1000" dirty="0" smtClean="0"/>
              <a:t>adapt cooperation to specific country situations and developments commitments/objectives</a:t>
            </a:r>
          </a:p>
          <a:p>
            <a:r>
              <a:rPr lang="en-GB" dirty="0" smtClean="0"/>
              <a:t>Mutual responsibilities and accountabilities</a:t>
            </a:r>
            <a:r>
              <a:rPr lang="en-GB" baseline="0" dirty="0" smtClean="0"/>
              <a:t> </a:t>
            </a:r>
          </a:p>
          <a:p>
            <a:r>
              <a:rPr lang="en-GB" baseline="0" dirty="0" smtClean="0"/>
              <a:t>Choice among the 5 key development challenges to be addressed</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22</a:t>
            </a:fld>
            <a:endParaRPr lang="en-GB"/>
          </a:p>
        </p:txBody>
      </p:sp>
    </p:spTree>
    <p:extLst>
      <p:ext uri="{BB962C8B-B14F-4D97-AF65-F5344CB8AC3E}">
        <p14:creationId xmlns:p14="http://schemas.microsoft.com/office/powerpoint/2010/main" val="41573781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fld id="{3C282BA5-E20B-8648-B8FA-72E19ABF52C9}" type="slidenum">
              <a:rPr lang="fr-FR" smtClean="0"/>
              <a:pPr/>
              <a:t>25</a:t>
            </a:fld>
            <a:endParaRPr lang="fr-FR"/>
          </a:p>
        </p:txBody>
      </p:sp>
    </p:spTree>
    <p:extLst>
      <p:ext uri="{BB962C8B-B14F-4D97-AF65-F5344CB8AC3E}">
        <p14:creationId xmlns:p14="http://schemas.microsoft.com/office/powerpoint/2010/main" val="37507495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p:txBody>
          <a:bodyPr/>
          <a:lstStyle/>
          <a:p>
            <a:pPr eaLnBrk="1" hangingPunct="1">
              <a:defRPr/>
            </a:pPr>
            <a:r>
              <a:rPr lang="en-GB" dirty="0" smtClean="0"/>
              <a:t>- See pages 5 and 50 and annex 2 of the BS Guidelines </a:t>
            </a:r>
          </a:p>
          <a:p>
            <a:pPr marL="171450" indent="-171450" eaLnBrk="1" hangingPunct="1">
              <a:buFontTx/>
              <a:buChar char="-"/>
              <a:defRPr/>
            </a:pPr>
            <a:r>
              <a:rPr lang="en-GB" dirty="0" smtClean="0"/>
              <a:t>The Guidelines do not make clear how – in the case of a GGDC - the overall objective of  “consolidation of democracy” can be translated into a specific objective.  </a:t>
            </a:r>
          </a:p>
          <a:p>
            <a:pPr marL="171450" indent="-171450" eaLnBrk="1" hangingPunct="1">
              <a:buFontTx/>
              <a:buChar char="-"/>
              <a:defRPr/>
            </a:pPr>
            <a:r>
              <a:rPr lang="en-GB" dirty="0" smtClean="0"/>
              <a:t>Note the difference between sustained growth and sustainable growth (see page 50). May be a slip of the pen?</a:t>
            </a:r>
          </a:p>
          <a:p>
            <a:pPr eaLnBrk="1" hangingPunct="1">
              <a:defRPr/>
            </a:pPr>
            <a:endParaRPr lang="en-GB" dirty="0" smtClean="0"/>
          </a:p>
        </p:txBody>
      </p:sp>
      <p:sp>
        <p:nvSpPr>
          <p:cNvPr id="60420" name="Slide Number Placeholder 3"/>
          <p:cNvSpPr>
            <a:spLocks noGrp="1"/>
          </p:cNvSpPr>
          <p:nvPr>
            <p:ph type="sldNum" sz="quarter" idx="5"/>
          </p:nvPr>
        </p:nvSpPr>
        <p:spPr>
          <a:noFill/>
        </p:spPr>
        <p:txBody>
          <a:bodyPr/>
          <a:lstStyle/>
          <a:p>
            <a:fld id="{76A69879-B265-4BF4-9F98-61583C395C8A}" type="slidenum">
              <a:rPr lang="en-GB" smtClean="0"/>
              <a:pPr/>
              <a:t>26</a:t>
            </a:fld>
            <a:endParaRPr lang="en-GB" smtClean="0"/>
          </a:p>
        </p:txBody>
      </p:sp>
    </p:spTree>
    <p:extLst>
      <p:ext uri="{BB962C8B-B14F-4D97-AF65-F5344CB8AC3E}">
        <p14:creationId xmlns:p14="http://schemas.microsoft.com/office/powerpoint/2010/main" val="5505579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p:txBody>
          <a:bodyPr/>
          <a:lstStyle/>
          <a:p>
            <a:pPr eaLnBrk="1" hangingPunct="1">
              <a:defRPr/>
            </a:pPr>
            <a:r>
              <a:rPr lang="en-GB" dirty="0" smtClean="0"/>
              <a:t>-   See pages 5, 6 and 50 and annex 2 of the BS Guidelines  </a:t>
            </a:r>
          </a:p>
          <a:p>
            <a:pPr marL="171450" indent="-171450" eaLnBrk="1" hangingPunct="1">
              <a:buFontTx/>
              <a:buChar char="-"/>
              <a:defRPr/>
            </a:pPr>
            <a:r>
              <a:rPr lang="en-GB" dirty="0" smtClean="0"/>
              <a:t>The BS guidelines do not make clear how – in the case of a SRC - the overall objective of  “consolidation of democracy” can be translated into a specific objective.  </a:t>
            </a:r>
          </a:p>
          <a:p>
            <a:pPr marL="171450" indent="-171450" eaLnBrk="1" hangingPunct="1">
              <a:buFontTx/>
              <a:buChar char="-"/>
              <a:defRPr/>
            </a:pPr>
            <a:r>
              <a:rPr lang="en-GB" dirty="0" smtClean="0"/>
              <a:t>Explain link between SRC and Sector Wide Approaches</a:t>
            </a:r>
          </a:p>
          <a:p>
            <a:pPr marL="171450" lvl="1" indent="-171450" eaLnBrk="1" hangingPunct="1">
              <a:buFontTx/>
              <a:buChar char="-"/>
              <a:defRPr/>
            </a:pPr>
            <a:r>
              <a:rPr lang="en-US" dirty="0" smtClean="0">
                <a:solidFill>
                  <a:schemeClr val="accent6"/>
                </a:solidFill>
              </a:rPr>
              <a:t>Sectors/ministries could be linked for the purpose of a SRC, provided there is a coherent policy, budgetary and institutional framework.</a:t>
            </a:r>
            <a:endParaRPr lang="en-GB" dirty="0" smtClean="0"/>
          </a:p>
          <a:p>
            <a:pPr marL="171450" indent="-171450" eaLnBrk="1" hangingPunct="1">
              <a:buFontTx/>
              <a:buChar char="-"/>
              <a:defRPr/>
            </a:pPr>
            <a:r>
              <a:rPr lang="en-GB" dirty="0" smtClean="0"/>
              <a:t>Explain institutional challenges when SRC is covering various ministries and institutions.</a:t>
            </a:r>
          </a:p>
          <a:p>
            <a:pPr marL="171450" indent="-171450" eaLnBrk="1" hangingPunct="1">
              <a:buFontTx/>
              <a:buChar char="-"/>
              <a:defRPr/>
            </a:pPr>
            <a:r>
              <a:rPr lang="en-GB" dirty="0" smtClean="0"/>
              <a:t>Discuss financial </a:t>
            </a:r>
            <a:r>
              <a:rPr lang="en-GB" dirty="0" err="1" smtClean="0"/>
              <a:t>additionality</a:t>
            </a:r>
            <a:r>
              <a:rPr lang="en-GB" dirty="0" smtClean="0"/>
              <a:t> in detail (see page 6 of the Guidelines) and explain (fundamental) difference between concept of </a:t>
            </a:r>
            <a:r>
              <a:rPr lang="en-GB" dirty="0" err="1" smtClean="0"/>
              <a:t>additionality</a:t>
            </a:r>
            <a:r>
              <a:rPr lang="en-GB" dirty="0" smtClean="0"/>
              <a:t> and earmarking. </a:t>
            </a:r>
          </a:p>
          <a:p>
            <a:pPr eaLnBrk="1" hangingPunct="1">
              <a:defRPr/>
            </a:pPr>
            <a:endParaRPr lang="en-GB" dirty="0" smtClean="0"/>
          </a:p>
          <a:p>
            <a:pPr eaLnBrk="1" hangingPunct="1">
              <a:defRPr/>
            </a:pPr>
            <a:endParaRPr lang="en-GB" dirty="0" smtClean="0"/>
          </a:p>
        </p:txBody>
      </p:sp>
      <p:sp>
        <p:nvSpPr>
          <p:cNvPr id="61444" name="Slide Number Placeholder 3"/>
          <p:cNvSpPr>
            <a:spLocks noGrp="1"/>
          </p:cNvSpPr>
          <p:nvPr>
            <p:ph type="sldNum" sz="quarter" idx="5"/>
          </p:nvPr>
        </p:nvSpPr>
        <p:spPr>
          <a:noFill/>
        </p:spPr>
        <p:txBody>
          <a:bodyPr/>
          <a:lstStyle/>
          <a:p>
            <a:fld id="{BD971FAE-9ECE-4855-9BC9-2850B469BB79}" type="slidenum">
              <a:rPr lang="en-GB" smtClean="0"/>
              <a:pPr/>
              <a:t>27</a:t>
            </a:fld>
            <a:endParaRPr lang="en-GB" smtClean="0"/>
          </a:p>
        </p:txBody>
      </p:sp>
    </p:spTree>
    <p:extLst>
      <p:ext uri="{BB962C8B-B14F-4D97-AF65-F5344CB8AC3E}">
        <p14:creationId xmlns:p14="http://schemas.microsoft.com/office/powerpoint/2010/main" val="17320327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p:txBody>
          <a:bodyPr/>
          <a:lstStyle/>
          <a:p>
            <a:pPr marL="171450" indent="-171450" eaLnBrk="1" hangingPunct="1">
              <a:buFontTx/>
              <a:buChar char="-"/>
              <a:defRPr/>
            </a:pPr>
            <a:r>
              <a:rPr lang="en-GB" dirty="0" smtClean="0"/>
              <a:t>See pages 6 and 50 and annex 2 of the BS Guidelines </a:t>
            </a:r>
          </a:p>
          <a:p>
            <a:pPr marL="171450" indent="-171450" eaLnBrk="1" hangingPunct="1">
              <a:buFontTx/>
              <a:buChar char="-"/>
              <a:defRPr/>
            </a:pPr>
            <a:r>
              <a:rPr lang="en-GB" dirty="0" smtClean="0"/>
              <a:t>Vital state functions: provision of peace and security, payment of civil service salaries, provision of core administrative functions and minimum basic services. </a:t>
            </a:r>
          </a:p>
          <a:p>
            <a:pPr eaLnBrk="1" hangingPunct="1">
              <a:defRPr/>
            </a:pPr>
            <a:r>
              <a:rPr lang="en-GB" dirty="0" smtClean="0"/>
              <a:t>- The Guidelines do not make clear how the transition towards democratic governance can be supported. May be it is assumed that promotion of development and strengthening vital state functions will pave the way for democratic governance.   </a:t>
            </a:r>
          </a:p>
          <a:p>
            <a:pPr eaLnBrk="1" hangingPunct="1">
              <a:defRPr/>
            </a:pPr>
            <a:endParaRPr lang="en-GB" dirty="0" smtClean="0"/>
          </a:p>
          <a:p>
            <a:pPr eaLnBrk="1" hangingPunct="1">
              <a:defRPr/>
            </a:pPr>
            <a:endParaRPr lang="en-GB" dirty="0" smtClean="0"/>
          </a:p>
        </p:txBody>
      </p:sp>
      <p:sp>
        <p:nvSpPr>
          <p:cNvPr id="64516" name="Slide Number Placeholder 3"/>
          <p:cNvSpPr>
            <a:spLocks noGrp="1"/>
          </p:cNvSpPr>
          <p:nvPr>
            <p:ph type="sldNum" sz="quarter" idx="5"/>
          </p:nvPr>
        </p:nvSpPr>
        <p:spPr>
          <a:noFill/>
        </p:spPr>
        <p:txBody>
          <a:bodyPr/>
          <a:lstStyle/>
          <a:p>
            <a:fld id="{5B7CBB5E-5C19-424F-BC80-6C3AFF9A435B}" type="slidenum">
              <a:rPr lang="en-GB" smtClean="0"/>
              <a:pPr/>
              <a:t>28</a:t>
            </a:fld>
            <a:endParaRPr lang="en-GB" smtClean="0"/>
          </a:p>
        </p:txBody>
      </p:sp>
    </p:spTree>
    <p:extLst>
      <p:ext uri="{BB962C8B-B14F-4D97-AF65-F5344CB8AC3E}">
        <p14:creationId xmlns:p14="http://schemas.microsoft.com/office/powerpoint/2010/main" val="6624774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pPr eaLnBrk="1" hangingPunct="1"/>
            <a:r>
              <a:rPr lang="en-GB" smtClean="0"/>
              <a:t>See par. 2.3.1 of part II of the BS Guidelines  </a:t>
            </a:r>
          </a:p>
        </p:txBody>
      </p:sp>
      <p:sp>
        <p:nvSpPr>
          <p:cNvPr id="65540" name="Slide Number Placeholder 3"/>
          <p:cNvSpPr>
            <a:spLocks noGrp="1"/>
          </p:cNvSpPr>
          <p:nvPr>
            <p:ph type="sldNum" sz="quarter" idx="5"/>
          </p:nvPr>
        </p:nvSpPr>
        <p:spPr>
          <a:noFill/>
        </p:spPr>
        <p:txBody>
          <a:bodyPr/>
          <a:lstStyle/>
          <a:p>
            <a:fld id="{CA2C3E4A-144A-4597-A0D8-C98F143CB0BC}" type="slidenum">
              <a:rPr lang="en-GB" smtClean="0"/>
              <a:pPr/>
              <a:t>29</a:t>
            </a:fld>
            <a:endParaRPr lang="en-GB" smtClean="0"/>
          </a:p>
        </p:txBody>
      </p:sp>
    </p:spTree>
    <p:extLst>
      <p:ext uri="{BB962C8B-B14F-4D97-AF65-F5344CB8AC3E}">
        <p14:creationId xmlns:p14="http://schemas.microsoft.com/office/powerpoint/2010/main" val="532881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0"/>
              </a:spcBef>
            </a:pPr>
            <a:r>
              <a:rPr lang="en-US" sz="1000" dirty="0" smtClean="0">
                <a:latin typeface="Times New Roman" charset="0"/>
                <a:cs typeface="Times New Roman" charset="0"/>
              </a:rPr>
              <a:t>􀂾 </a:t>
            </a:r>
            <a:r>
              <a:rPr lang="en-US" sz="1000" i="1" dirty="0" smtClean="0">
                <a:latin typeface="Times New Roman" charset="0"/>
                <a:cs typeface="Times New Roman" charset="0"/>
              </a:rPr>
              <a:t>Increased ownership. Since budget support is based on the principle of supporting a partner </a:t>
            </a:r>
            <a:r>
              <a:rPr lang="en-US" sz="1000" dirty="0" smtClean="0">
                <a:latin typeface="Times New Roman" charset="0"/>
                <a:cs typeface="Times New Roman" charset="0"/>
              </a:rPr>
              <a:t>country’s policies and strategies through its budget, it can be expected to increase ownership of the development process by partner countries – in particular because it gives partner </a:t>
            </a:r>
            <a:r>
              <a:rPr lang="en-US" sz="1000" dirty="0" err="1" smtClean="0">
                <a:latin typeface="Times New Roman" charset="0"/>
                <a:cs typeface="Times New Roman" charset="0"/>
              </a:rPr>
              <a:t>govts</a:t>
            </a:r>
            <a:r>
              <a:rPr lang="en-US" sz="1000" dirty="0" smtClean="0">
                <a:latin typeface="Times New Roman" charset="0"/>
                <a:cs typeface="Times New Roman" charset="0"/>
              </a:rPr>
              <a:t> direct control over resources. With increased accountability not just to donor but to Parliament, national Assembly, national media: BS helps to initiate a debate on the way public monies are used and what they are used for.</a:t>
            </a:r>
          </a:p>
          <a:p>
            <a:pPr eaLnBrk="0" hangingPunct="0"/>
            <a:r>
              <a:rPr lang="en-US" sz="1000" dirty="0" smtClean="0">
                <a:latin typeface="Times New Roman" charset="0"/>
                <a:cs typeface="Times New Roman" charset="0"/>
              </a:rPr>
              <a:t>􀂾 </a:t>
            </a:r>
            <a:r>
              <a:rPr lang="en-US" sz="1000" i="1" dirty="0" smtClean="0">
                <a:latin typeface="Times New Roman" charset="0"/>
                <a:cs typeface="Times New Roman" charset="0"/>
              </a:rPr>
              <a:t>Improved domestic accountability. Since budget support funds flow through the government </a:t>
            </a:r>
            <a:r>
              <a:rPr lang="en-US" sz="1000" dirty="0" smtClean="0">
                <a:latin typeface="Times New Roman" charset="0"/>
                <a:cs typeface="Times New Roman" charset="0"/>
              </a:rPr>
              <a:t>accounts and budget, governments can in principle be held to account for the use made of these resources. The availability of information on the budget as the whole has the potential of increasing domestic accountability, especially with respect to results/outcomes (see below). This accountability comes from the increased transparency in the budget, the role of parliament in the budget (in particular finance committees), and the internal and external control associated with </a:t>
            </a:r>
            <a:r>
              <a:rPr lang="fr-FR" sz="1000" dirty="0" smtClean="0">
                <a:latin typeface="Times New Roman" charset="0"/>
                <a:cs typeface="Times New Roman" charset="0"/>
              </a:rPr>
              <a:t>the budget.</a:t>
            </a:r>
          </a:p>
          <a:p>
            <a:pPr eaLnBrk="0" hangingPunct="0"/>
            <a:r>
              <a:rPr lang="en-US" sz="1000" dirty="0" smtClean="0">
                <a:latin typeface="Times New Roman" charset="0"/>
                <a:cs typeface="Times New Roman" charset="0"/>
              </a:rPr>
              <a:t>􀂾 </a:t>
            </a:r>
            <a:r>
              <a:rPr lang="en-US" sz="1000" i="1" dirty="0" err="1" smtClean="0">
                <a:latin typeface="Times New Roman" charset="0"/>
                <a:cs typeface="Times New Roman" charset="0"/>
              </a:rPr>
              <a:t>Alignement</a:t>
            </a:r>
            <a:r>
              <a:rPr lang="en-US" sz="1000" i="1" dirty="0" smtClean="0">
                <a:latin typeface="Times New Roman" charset="0"/>
                <a:cs typeface="Times New Roman" charset="0"/>
              </a:rPr>
              <a:t>: The integration of budget support within the budget enables </a:t>
            </a:r>
            <a:r>
              <a:rPr lang="en-US" sz="1000" dirty="0" smtClean="0">
                <a:latin typeface="Times New Roman" charset="0"/>
                <a:cs typeface="Times New Roman" charset="0"/>
              </a:rPr>
              <a:t>donors to support the overall govt </a:t>
            </a:r>
            <a:r>
              <a:rPr lang="en-US" sz="1000" dirty="0" err="1" smtClean="0">
                <a:latin typeface="Times New Roman" charset="0"/>
                <a:cs typeface="Times New Roman" charset="0"/>
              </a:rPr>
              <a:t>programme</a:t>
            </a:r>
            <a:r>
              <a:rPr lang="en-US" sz="1000" dirty="0" smtClean="0">
                <a:latin typeface="Times New Roman" charset="0"/>
                <a:cs typeface="Times New Roman" charset="0"/>
              </a:rPr>
              <a:t> and thus the priorities set by the Govt. It also enables donors to focus on the big picture – the whole budget which they are directly or indirectly supporting. By focusing on the overall picture we avoid the possibility of creating “islands of perfection” without addressing more systemic and fundamental issues, such as ensuring </a:t>
            </a:r>
            <a:r>
              <a:rPr lang="en-US" sz="1000" dirty="0" err="1" smtClean="0">
                <a:latin typeface="Times New Roman" charset="0"/>
                <a:cs typeface="Times New Roman" charset="0"/>
              </a:rPr>
              <a:t>prioritised</a:t>
            </a:r>
            <a:r>
              <a:rPr lang="en-US" sz="1000" dirty="0" smtClean="0">
                <a:latin typeface="Times New Roman" charset="0"/>
                <a:cs typeface="Times New Roman" charset="0"/>
              </a:rPr>
              <a:t>, results-oriented, national </a:t>
            </a:r>
            <a:r>
              <a:rPr lang="en-US" sz="1000" dirty="0" err="1" smtClean="0">
                <a:latin typeface="Times New Roman" charset="0"/>
                <a:cs typeface="Times New Roman" charset="0"/>
              </a:rPr>
              <a:t>programmes</a:t>
            </a:r>
            <a:r>
              <a:rPr lang="en-US" sz="1000" dirty="0" smtClean="0">
                <a:latin typeface="Times New Roman" charset="0"/>
                <a:cs typeface="Times New Roman" charset="0"/>
              </a:rPr>
              <a:t>. The potential for having a greater overall </a:t>
            </a:r>
            <a:r>
              <a:rPr lang="fr-FR" sz="1000" dirty="0" smtClean="0">
                <a:latin typeface="Times New Roman" charset="0"/>
                <a:cs typeface="Times New Roman" charset="0"/>
              </a:rPr>
              <a:t>impact </a:t>
            </a:r>
            <a:r>
              <a:rPr lang="fr-FR" sz="1000" dirty="0" err="1" smtClean="0">
                <a:latin typeface="Times New Roman" charset="0"/>
                <a:cs typeface="Times New Roman" charset="0"/>
              </a:rPr>
              <a:t>is</a:t>
            </a:r>
            <a:r>
              <a:rPr lang="fr-FR" sz="1000" dirty="0" smtClean="0">
                <a:latin typeface="Times New Roman" charset="0"/>
                <a:cs typeface="Times New Roman" charset="0"/>
              </a:rPr>
              <a:t> </a:t>
            </a:r>
            <a:r>
              <a:rPr lang="fr-FR" sz="1000" dirty="0" err="1" smtClean="0">
                <a:latin typeface="Times New Roman" charset="0"/>
                <a:cs typeface="Times New Roman" charset="0"/>
              </a:rPr>
              <a:t>therefore</a:t>
            </a:r>
            <a:r>
              <a:rPr lang="fr-FR" sz="1000" dirty="0" smtClean="0">
                <a:latin typeface="Times New Roman" charset="0"/>
                <a:cs typeface="Times New Roman" charset="0"/>
              </a:rPr>
              <a:t> </a:t>
            </a:r>
            <a:r>
              <a:rPr lang="fr-FR" sz="1000" dirty="0" err="1" smtClean="0">
                <a:latin typeface="Times New Roman" charset="0"/>
                <a:cs typeface="Times New Roman" charset="0"/>
              </a:rPr>
              <a:t>present</a:t>
            </a:r>
            <a:r>
              <a:rPr lang="fr-FR" sz="1000" dirty="0" smtClean="0">
                <a:latin typeface="Times New Roman" charset="0"/>
                <a:cs typeface="Times New Roman" charset="0"/>
              </a:rPr>
              <a:t>.</a:t>
            </a:r>
          </a:p>
          <a:p>
            <a:pPr eaLnBrk="0" hangingPunct="0"/>
            <a:r>
              <a:rPr lang="en-US" sz="1000" dirty="0" smtClean="0">
                <a:latin typeface="Times New Roman" charset="0"/>
                <a:cs typeface="Times New Roman" charset="0"/>
              </a:rPr>
              <a:t>􀂾 </a:t>
            </a:r>
            <a:r>
              <a:rPr lang="en-US" sz="1000" i="1" dirty="0" smtClean="0">
                <a:latin typeface="Times New Roman" charset="0"/>
                <a:cs typeface="Times New Roman" charset="0"/>
              </a:rPr>
              <a:t>Greater harmonisation of donor practices and alignment with government procedures. Budget </a:t>
            </a:r>
            <a:r>
              <a:rPr lang="en-US" sz="1000" dirty="0" smtClean="0">
                <a:latin typeface="Times New Roman" charset="0"/>
                <a:cs typeface="Times New Roman" charset="0"/>
              </a:rPr>
              <a:t>support by focusing support on national or </a:t>
            </a:r>
            <a:r>
              <a:rPr lang="en-US" sz="1000" dirty="0" err="1" smtClean="0">
                <a:latin typeface="Times New Roman" charset="0"/>
                <a:cs typeface="Times New Roman" charset="0"/>
              </a:rPr>
              <a:t>sectoral</a:t>
            </a:r>
            <a:r>
              <a:rPr lang="en-US" sz="1000" dirty="0" smtClean="0">
                <a:latin typeface="Times New Roman" charset="0"/>
                <a:cs typeface="Times New Roman" charset="0"/>
              </a:rPr>
              <a:t> policies and strategies creates incentives for harmonisation  amongst donors. Furthermore, by its use of the partner country’s procedures it leads to alignment with those procedures.</a:t>
            </a:r>
          </a:p>
          <a:p>
            <a:pPr marL="0" marR="0" indent="0" algn="l" defTabSz="914400" rtl="0" eaLnBrk="1" fontAlgn="base" latinLnBrk="0" hangingPunct="1">
              <a:lnSpc>
                <a:spcPct val="100000"/>
              </a:lnSpc>
              <a:spcBef>
                <a:spcPct val="30000"/>
              </a:spcBef>
              <a:spcAft>
                <a:spcPct val="0"/>
              </a:spcAft>
              <a:buClrTx/>
              <a:buSzTx/>
              <a:buFontTx/>
              <a:buNone/>
              <a:tabLst/>
              <a:defRPr/>
            </a:pPr>
            <a:r>
              <a:rPr lang="fr-FR" sz="1000" dirty="0" smtClean="0">
                <a:latin typeface="Times New Roman" charset="0"/>
                <a:cs typeface="Times New Roman" charset="0"/>
              </a:rPr>
              <a:t>Prescriptive to </a:t>
            </a:r>
            <a:r>
              <a:rPr lang="fr-FR" sz="1000" dirty="0" err="1" smtClean="0">
                <a:latin typeface="Times New Roman" charset="0"/>
                <a:cs typeface="Times New Roman" charset="0"/>
              </a:rPr>
              <a:t>result</a:t>
            </a:r>
            <a:r>
              <a:rPr lang="fr-FR" sz="1000" dirty="0" smtClean="0">
                <a:latin typeface="Times New Roman" charset="0"/>
                <a:cs typeface="Times New Roman" charset="0"/>
              </a:rPr>
              <a:t> </a:t>
            </a:r>
            <a:r>
              <a:rPr lang="fr-FR" sz="1000" dirty="0" err="1" smtClean="0">
                <a:latin typeface="Times New Roman" charset="0"/>
                <a:cs typeface="Times New Roman" charset="0"/>
              </a:rPr>
              <a:t>based</a:t>
            </a:r>
            <a:r>
              <a:rPr lang="fr-FR" sz="1000" dirty="0" smtClean="0">
                <a:latin typeface="Times New Roman" charset="0"/>
                <a:cs typeface="Times New Roman" charset="0"/>
              </a:rPr>
              <a:t>: </a:t>
            </a:r>
            <a:r>
              <a:rPr lang="en-US" sz="1000" dirty="0" smtClean="0">
                <a:latin typeface="Times New Roman" charset="0"/>
                <a:cs typeface="Times New Roman" charset="0"/>
              </a:rPr>
              <a:t>Traditional policy-based conditionality has frequently not looked at what is happening to potential beneficiaries and target groups. Linking  BS to results shifts the policy dialogue and encourages both donors and beneficiary countries to look at the actual results of their actions, thus taking their commitments on aid effectiveness seriously.</a:t>
            </a:r>
          </a:p>
          <a:p>
            <a:endParaRPr lang="en-US" dirty="0" smtClean="0"/>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61A2FC97-17B6-46E9-BE0B-D464427CA76A}" type="slidenum">
              <a:rPr lang="en-GB" smtClean="0">
                <a:solidFill>
                  <a:schemeClr val="tx1"/>
                </a:solidFill>
                <a:latin typeface="Tw Cen MT"/>
              </a:rPr>
              <a:pPr eaLnBrk="1" hangingPunct="1"/>
              <a:t>30</a:t>
            </a:fld>
            <a:endParaRPr lang="en-GB" dirty="0" smtClean="0">
              <a:solidFill>
                <a:schemeClr val="tx1"/>
              </a:solidFill>
              <a:latin typeface="Tw Cen MT"/>
            </a:endParaRPr>
          </a:p>
        </p:txBody>
      </p:sp>
    </p:spTree>
    <p:extLst>
      <p:ext uri="{BB962C8B-B14F-4D97-AF65-F5344CB8AC3E}">
        <p14:creationId xmlns:p14="http://schemas.microsoft.com/office/powerpoint/2010/main" val="11247630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0"/>
              </a:spcBef>
            </a:pPr>
            <a:r>
              <a:rPr lang="en-US" sz="1000" i="1" dirty="0" smtClean="0">
                <a:latin typeface="Times New Roman" charset="0"/>
                <a:cs typeface="Times New Roman" charset="0"/>
              </a:rPr>
              <a:t>The selection of </a:t>
            </a:r>
            <a:r>
              <a:rPr lang="en-US" sz="1000" i="1" baseline="0" dirty="0" smtClean="0">
                <a:latin typeface="Times New Roman" charset="0"/>
                <a:cs typeface="Times New Roman" charset="0"/>
              </a:rPr>
              <a:t> the support approach and the funding modality  can be compared to an investor’s decision: it aims at </a:t>
            </a:r>
            <a:r>
              <a:rPr lang="en-US" sz="1000" i="1" baseline="0" dirty="0" err="1" smtClean="0">
                <a:latin typeface="Times New Roman" charset="0"/>
                <a:cs typeface="Times New Roman" charset="0"/>
              </a:rPr>
              <a:t>maximising</a:t>
            </a:r>
            <a:r>
              <a:rPr lang="en-US" sz="1000" i="1" baseline="0" dirty="0" smtClean="0">
                <a:latin typeface="Times New Roman" charset="0"/>
                <a:cs typeface="Times New Roman" charset="0"/>
              </a:rPr>
              <a:t> the return, not the financial return in this case, but the return in terms of development of the partner.  This slide highlights  development returns that can potentially be expected from BS.</a:t>
            </a:r>
            <a:endParaRPr lang="en-US" sz="1000" i="1" dirty="0" smtClean="0">
              <a:latin typeface="Times New Roman" charset="0"/>
              <a:cs typeface="Times New Roman" charset="0"/>
            </a:endParaRPr>
          </a:p>
          <a:p>
            <a:pPr>
              <a:spcBef>
                <a:spcPct val="0"/>
              </a:spcBef>
            </a:pPr>
            <a:endParaRPr lang="en-US" sz="1000" i="1" dirty="0" smtClean="0">
              <a:latin typeface="Times New Roman" charset="0"/>
              <a:cs typeface="Times New Roman" charset="0"/>
            </a:endParaRPr>
          </a:p>
          <a:p>
            <a:pPr>
              <a:spcBef>
                <a:spcPct val="0"/>
              </a:spcBef>
            </a:pPr>
            <a:r>
              <a:rPr lang="en-US" sz="1000" dirty="0" smtClean="0">
                <a:latin typeface="Times New Roman" charset="0"/>
                <a:cs typeface="Times New Roman" charset="0"/>
              </a:rPr>
              <a:t>􀂾 </a:t>
            </a:r>
            <a:r>
              <a:rPr lang="en-US" sz="1000" i="1" dirty="0" smtClean="0">
                <a:latin typeface="Times New Roman" charset="0"/>
                <a:cs typeface="Times New Roman" charset="0"/>
              </a:rPr>
              <a:t>Improved capacity development. Budget support does not rely on the use of parallel and often </a:t>
            </a:r>
            <a:r>
              <a:rPr lang="en-US" sz="1000" dirty="0" smtClean="0">
                <a:latin typeface="Times New Roman" charset="0"/>
                <a:cs typeface="Times New Roman" charset="0"/>
              </a:rPr>
              <a:t>costly management structures outside, with their own staffing arrangements and management procedures, which are outside government structures. Instead it focuses on using existing government structures and procedures, especially those in the area of public financial management. Use of government systems may not always be easy, but budget support focuses the attention of partner countries and donors on improving these systems, so that once donor support diminishes, or indeed is no longer available, the improvements to capacity that come from using government procedures remain.</a:t>
            </a:r>
          </a:p>
          <a:p>
            <a:pPr>
              <a:spcBef>
                <a:spcPct val="0"/>
              </a:spcBef>
            </a:pPr>
            <a:r>
              <a:rPr lang="en-US" sz="1000" dirty="0" smtClean="0">
                <a:latin typeface="Times New Roman" charset="0"/>
                <a:cs typeface="Times New Roman" charset="0"/>
              </a:rPr>
              <a:t>􀂾 </a:t>
            </a:r>
            <a:r>
              <a:rPr lang="en-US" sz="1000" i="1" dirty="0" smtClean="0">
                <a:latin typeface="Times New Roman" charset="0"/>
                <a:cs typeface="Times New Roman" charset="0"/>
              </a:rPr>
              <a:t>Increased efficiency and sustainability. The fact that budget support is integrated into the public </a:t>
            </a:r>
            <a:r>
              <a:rPr lang="en-US" sz="1000" dirty="0" smtClean="0">
                <a:latin typeface="Times New Roman" charset="0"/>
                <a:cs typeface="Times New Roman" charset="0"/>
              </a:rPr>
              <a:t>financial management procedures of a country improves the possibility of a lasting effect of the aid. One can expect that the effect comes through the increased ownership, efficient use of resources (including the fact that budget support is </a:t>
            </a:r>
            <a:r>
              <a:rPr lang="en-US" sz="1000" i="1" dirty="0" smtClean="0">
                <a:latin typeface="Times New Roman" charset="0"/>
                <a:cs typeface="Times New Roman" charset="0"/>
              </a:rPr>
              <a:t>de facto untied aid), increased coherence, and </a:t>
            </a:r>
            <a:r>
              <a:rPr lang="en-US" sz="1000" dirty="0" smtClean="0">
                <a:latin typeface="Times New Roman" charset="0"/>
                <a:cs typeface="Times New Roman" charset="0"/>
              </a:rPr>
              <a:t>improved capacity development mentioned above.</a:t>
            </a:r>
          </a:p>
          <a:p>
            <a:pPr>
              <a:spcBef>
                <a:spcPct val="0"/>
              </a:spcBef>
            </a:pPr>
            <a:r>
              <a:rPr lang="en-US" sz="1000" dirty="0" smtClean="0">
                <a:latin typeface="Times New Roman" charset="0"/>
                <a:cs typeface="Times New Roman" charset="0"/>
              </a:rPr>
              <a:t>􀂾 </a:t>
            </a:r>
            <a:r>
              <a:rPr lang="en-US" sz="1000" i="1" dirty="0" smtClean="0">
                <a:latin typeface="Times New Roman" charset="0"/>
                <a:cs typeface="Times New Roman" charset="0"/>
              </a:rPr>
              <a:t>A more stable macroeconomic framework. Since budget support provides resources to the budget </a:t>
            </a:r>
            <a:r>
              <a:rPr lang="en-US" sz="1000" dirty="0" smtClean="0">
                <a:latin typeface="Times New Roman" charset="0"/>
                <a:cs typeface="Times New Roman" charset="0"/>
              </a:rPr>
              <a:t>and the balance of payments, it contributes to helping a country establish and/or preserve a stability-oriented macroeconomic framework. On the internal (budget) side this is seen either through increased expenditures that are fully financed, or through a reduction in financing needs (or some combination of the two) and an improvement in the net position of the government at the central bank. Similarly, on the external (balance of payments) side it is seen through increased imports that are fully financed, or through a reduction in financing needs for imports (or some combination of the two) and a building-up of foreign exchange reserves. </a:t>
            </a:r>
            <a:r>
              <a:rPr lang="en-US" sz="1000" dirty="0" smtClean="0">
                <a:latin typeface="Times New Roman" charset="0"/>
                <a:cs typeface="Times New Roman" charset="0"/>
                <a:sym typeface="Wingdings" charset="0"/>
              </a:rPr>
              <a:t> non inflationary financing</a:t>
            </a:r>
            <a:endParaRPr lang="en-US" sz="1000" dirty="0" smtClean="0">
              <a:latin typeface="Times New Roman" charset="0"/>
              <a:cs typeface="Times New Roman" charset="0"/>
            </a:endParaRPr>
          </a:p>
          <a:p>
            <a:pPr>
              <a:spcBef>
                <a:spcPct val="0"/>
              </a:spcBef>
            </a:pPr>
            <a:r>
              <a:rPr lang="en-US" sz="1000" dirty="0" smtClean="0">
                <a:latin typeface="Times New Roman" charset="0"/>
                <a:cs typeface="Times New Roman" charset="0"/>
              </a:rPr>
              <a:t>􀂾 </a:t>
            </a:r>
            <a:r>
              <a:rPr lang="en-US" sz="1000" i="1" dirty="0" smtClean="0">
                <a:latin typeface="Times New Roman" charset="0"/>
                <a:cs typeface="Times New Roman" charset="0"/>
              </a:rPr>
              <a:t>A better framework of public policy and public expenditure. Budget support by integrating donor </a:t>
            </a:r>
            <a:r>
              <a:rPr lang="en-US" sz="1000" dirty="0" smtClean="0">
                <a:latin typeface="Times New Roman" charset="0"/>
                <a:cs typeface="Times New Roman" charset="0"/>
              </a:rPr>
              <a:t>support into the budget of a country offers the potential for improving the framework of public policy and public expenditure, notably through its focus on public financial management. This improved framework may be felt in all areas – public financial management, tax policy, regulatory environment, and macroeconomic management.</a:t>
            </a:r>
          </a:p>
          <a:p>
            <a:pPr>
              <a:spcBef>
                <a:spcPct val="0"/>
              </a:spcBef>
            </a:pPr>
            <a:r>
              <a:rPr lang="en-US" sz="1000" dirty="0" smtClean="0">
                <a:latin typeface="Times New Roman" charset="0"/>
                <a:cs typeface="Times New Roman" charset="0"/>
              </a:rPr>
              <a:t>􀂾 </a:t>
            </a:r>
            <a:r>
              <a:rPr lang="en-US" sz="1000" i="1" dirty="0" smtClean="0">
                <a:latin typeface="Times New Roman" charset="0"/>
                <a:cs typeface="Times New Roman" charset="0"/>
              </a:rPr>
              <a:t>Increased coherence. Budget support, by bringing “on-budget” what was often “off-budget”, </a:t>
            </a:r>
            <a:r>
              <a:rPr lang="en-US" sz="1000" dirty="0" smtClean="0">
                <a:latin typeface="Times New Roman" charset="0"/>
                <a:cs typeface="Times New Roman" charset="0"/>
              </a:rPr>
              <a:t>increases the potential for achieving a more coherent mix between sectors; between capital and recurrent spending; and within recurrent spending between salaries, and non-salary costs. In contrast with a multiplicity of donor projects, those managing public expenditure often do not have information on expenditures taking place and the liabilities being created.</a:t>
            </a:r>
          </a:p>
          <a:p>
            <a:pPr>
              <a:spcBef>
                <a:spcPct val="0"/>
              </a:spcBef>
            </a:pPr>
            <a:r>
              <a:rPr lang="en-US" sz="1000" dirty="0" smtClean="0">
                <a:latin typeface="Times New Roman" charset="0"/>
                <a:cs typeface="Times New Roman" charset="0"/>
              </a:rPr>
              <a:t>􀂾 </a:t>
            </a:r>
            <a:r>
              <a:rPr lang="en-US" sz="1000" i="1" dirty="0" smtClean="0">
                <a:latin typeface="Times New Roman" charset="0"/>
                <a:cs typeface="Times New Roman" charset="0"/>
              </a:rPr>
              <a:t>Higher financing available for public services: </a:t>
            </a:r>
            <a:r>
              <a:rPr lang="en-US" sz="1000" dirty="0" smtClean="0">
                <a:latin typeface="Times New Roman" charset="0"/>
                <a:cs typeface="Times New Roman" charset="0"/>
              </a:rPr>
              <a:t>less on projects and thus on investments, more on functioning of services although the Govt may opt to increase investments but then at least it will be with use of own procedures</a:t>
            </a:r>
          </a:p>
          <a:p>
            <a:pPr>
              <a:spcBef>
                <a:spcPct val="0"/>
              </a:spcBef>
            </a:pPr>
            <a:r>
              <a:rPr lang="en-US" sz="1000" dirty="0" smtClean="0">
                <a:latin typeface="Times New Roman" charset="0"/>
                <a:cs typeface="Times New Roman" charset="0"/>
              </a:rPr>
              <a:t>􀂾 </a:t>
            </a:r>
            <a:r>
              <a:rPr lang="en-US" sz="1000" i="1" dirty="0" smtClean="0">
                <a:latin typeface="Times New Roman" charset="0"/>
                <a:cs typeface="Times New Roman" charset="0"/>
              </a:rPr>
              <a:t>Lower transaction costs. Without the need for project management units, by putting money </a:t>
            </a:r>
            <a:r>
              <a:rPr lang="en-US" sz="1000" dirty="0" smtClean="0">
                <a:latin typeface="Times New Roman" charset="0"/>
                <a:cs typeface="Times New Roman" charset="0"/>
              </a:rPr>
              <a:t>through  national processes, and by adopting common reporting procedures the transaction costs of delivering aid as budget support are potentially lower than other forms of aid. The costs associated with delivering aid in terms of identifying, negotiating, and implementing budget support will in most cases be lower than supplying aid in other forms.</a:t>
            </a:r>
          </a:p>
          <a:p>
            <a:pPr eaLnBrk="1" hangingPunct="1">
              <a:buFontTx/>
              <a:buNone/>
              <a:defRPr/>
            </a:pPr>
            <a:r>
              <a:rPr lang="en-US" sz="1000" dirty="0" smtClean="0">
                <a:latin typeface="Times New Roman" charset="0"/>
                <a:cs typeface="Times New Roman" charset="0"/>
              </a:rPr>
              <a:t>But in reality can be a large</a:t>
            </a:r>
            <a:r>
              <a:rPr lang="en-US" sz="1000" baseline="0" dirty="0" smtClean="0">
                <a:latin typeface="Times New Roman" charset="0"/>
                <a:cs typeface="Times New Roman" charset="0"/>
              </a:rPr>
              <a:t> gap between potential and reality:</a:t>
            </a:r>
            <a:r>
              <a:rPr lang="en-GB" sz="1000" dirty="0" smtClean="0">
                <a:ea typeface="+mn-ea"/>
              </a:rPr>
              <a:t>Fear of risks leads to..</a:t>
            </a:r>
          </a:p>
          <a:p>
            <a:pPr eaLnBrk="1" hangingPunct="1">
              <a:buFont typeface="Wingdings" pitchFamily="2" charset="2"/>
              <a:buChar char="û"/>
              <a:defRPr/>
            </a:pPr>
            <a:r>
              <a:rPr lang="en-GB" sz="1000" dirty="0" smtClean="0">
                <a:ea typeface="+mn-ea"/>
              </a:rPr>
              <a:t>Multiplicity of conditions</a:t>
            </a:r>
          </a:p>
          <a:p>
            <a:pPr eaLnBrk="1" hangingPunct="1">
              <a:buFont typeface="Wingdings" pitchFamily="2" charset="2"/>
              <a:buChar char="û"/>
              <a:defRPr/>
            </a:pPr>
            <a:r>
              <a:rPr lang="en-GB" sz="1000" dirty="0" smtClean="0">
                <a:ea typeface="+mn-ea"/>
              </a:rPr>
              <a:t>Micro-management/ Intrusive Conditionality</a:t>
            </a:r>
          </a:p>
          <a:p>
            <a:pPr eaLnBrk="1" hangingPunct="1">
              <a:buFont typeface="Wingdings" pitchFamily="2" charset="2"/>
              <a:buChar char="û"/>
              <a:defRPr/>
            </a:pPr>
            <a:r>
              <a:rPr lang="en-GB" sz="1000" dirty="0" smtClean="0">
                <a:ea typeface="+mn-ea"/>
              </a:rPr>
              <a:t>Specific requirements for earmarking, reporting, auditing</a:t>
            </a:r>
          </a:p>
          <a:p>
            <a:pPr eaLnBrk="1" hangingPunct="1">
              <a:buFont typeface="Wingdings" pitchFamily="2" charset="2"/>
              <a:buChar char="û"/>
              <a:defRPr/>
            </a:pPr>
            <a:r>
              <a:rPr lang="en-GB" sz="1000" dirty="0" smtClean="0">
                <a:ea typeface="+mn-ea"/>
              </a:rPr>
              <a:t>Initial objectives &amp; underlying principles forgotten</a:t>
            </a:r>
            <a:endParaRPr lang="en-US" sz="1000" baseline="0" dirty="0" smtClean="0">
              <a:latin typeface="Times New Roman" charset="0"/>
              <a:cs typeface="Times New Roman" charset="0"/>
            </a:endParaRPr>
          </a:p>
          <a:p>
            <a:pPr>
              <a:spcBef>
                <a:spcPct val="0"/>
              </a:spcBef>
            </a:pPr>
            <a:r>
              <a:rPr lang="en-GB" sz="1000" dirty="0" smtClean="0">
                <a:latin typeface="Times New Roman" charset="0"/>
              </a:rPr>
              <a:t>Key issue: design of budget support</a:t>
            </a:r>
          </a:p>
          <a:p>
            <a:pPr>
              <a:spcBef>
                <a:spcPct val="0"/>
              </a:spcBef>
            </a:pPr>
            <a:r>
              <a:rPr lang="en-GB" sz="1000" dirty="0" smtClean="0">
                <a:latin typeface="Times New Roman" charset="0"/>
              </a:rPr>
              <a:t>Key lesson: need to manage risks in a way that doesn't</a:t>
            </a:r>
            <a:r>
              <a:rPr lang="ja-JP" altLang="en-GB" sz="1000" dirty="0" smtClean="0">
                <a:latin typeface="Times New Roman" charset="0"/>
              </a:rPr>
              <a:t>’</a:t>
            </a:r>
            <a:r>
              <a:rPr lang="en-GB" sz="1000" dirty="0" smtClean="0">
                <a:latin typeface="Times New Roman" charset="0"/>
              </a:rPr>
              <a:t>t undermine too much the attainment of the objectives and donors need to use BS benefits to the full: many donors are actually scared of doing BS and put lots of safeguards in that undermine the benefits of BS. </a:t>
            </a:r>
          </a:p>
          <a:p>
            <a:pPr>
              <a:spcBef>
                <a:spcPct val="0"/>
              </a:spcBef>
            </a:pPr>
            <a:endParaRPr lang="en-US" sz="1000" dirty="0" smtClean="0">
              <a:latin typeface="Times New Roman" charset="0"/>
              <a:cs typeface="Times New Roman" charset="0"/>
            </a:endParaRPr>
          </a:p>
          <a:p>
            <a:endParaRPr lang="en-US" dirty="0" smtClean="0"/>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61A2FC97-17B6-46E9-BE0B-D464427CA76A}" type="slidenum">
              <a:rPr lang="en-GB" smtClean="0">
                <a:solidFill>
                  <a:schemeClr val="tx1"/>
                </a:solidFill>
                <a:latin typeface="Tw Cen MT"/>
              </a:rPr>
              <a:pPr eaLnBrk="1" hangingPunct="1"/>
              <a:t>31</a:t>
            </a:fld>
            <a:endParaRPr lang="en-GB" dirty="0" smtClean="0">
              <a:solidFill>
                <a:schemeClr val="tx1"/>
              </a:solidFill>
              <a:latin typeface="Tw Cen MT"/>
            </a:endParaRPr>
          </a:p>
        </p:txBody>
      </p:sp>
    </p:spTree>
    <p:extLst>
      <p:ext uri="{BB962C8B-B14F-4D97-AF65-F5344CB8AC3E}">
        <p14:creationId xmlns:p14="http://schemas.microsoft.com/office/powerpoint/2010/main" val="42746610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32</a:t>
            </a:fld>
            <a:endParaRPr lang="en-GB"/>
          </a:p>
        </p:txBody>
      </p:sp>
    </p:spTree>
    <p:extLst>
      <p:ext uri="{BB962C8B-B14F-4D97-AF65-F5344CB8AC3E}">
        <p14:creationId xmlns:p14="http://schemas.microsoft.com/office/powerpoint/2010/main" val="41562054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smtClean="0">
                <a:solidFill>
                  <a:schemeClr val="tx1"/>
                </a:solidFill>
                <a:latin typeface="Arial" pitchFamily="34" charset="0"/>
                <a:ea typeface="+mn-ea"/>
                <a:cs typeface="+mn-cs"/>
              </a:rPr>
              <a:t> </a:t>
            </a:r>
            <a:r>
              <a:rPr lang="en-GB" sz="1000" b="1" kern="1200" baseline="0" dirty="0" smtClean="0">
                <a:solidFill>
                  <a:schemeClr val="tx1"/>
                </a:solidFill>
                <a:latin typeface="Arial" pitchFamily="34" charset="0"/>
                <a:ea typeface="+mn-ea"/>
                <a:cs typeface="+mn-cs"/>
              </a:rPr>
              <a:t>It is very important to understand that in the case of Budget Support, the EU provides inputs that complement those of the government and other development partners and are meant to support the government policy and priorities</a:t>
            </a:r>
            <a:r>
              <a:rPr lang="en-GB" sz="1000" kern="1200" baseline="0" dirty="0" smtClean="0">
                <a:solidFill>
                  <a:schemeClr val="tx1"/>
                </a:solidFill>
                <a:latin typeface="Arial" pitchFamily="34" charset="0"/>
                <a:ea typeface="+mn-ea"/>
                <a:cs typeface="+mn-cs"/>
              </a:rPr>
              <a:t>. Therefore, the intervention logic of the BS programme and that of the government policy are combined. </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smtClean="0">
                <a:solidFill>
                  <a:schemeClr val="tx1"/>
                </a:solidFill>
                <a:latin typeface="Arial" pitchFamily="34" charset="0"/>
                <a:ea typeface="+mn-ea"/>
                <a:cs typeface="+mn-cs"/>
              </a:rPr>
              <a:t>The </a:t>
            </a:r>
            <a:r>
              <a:rPr lang="en-GB" sz="1000" b="1" kern="1200" baseline="0" dirty="0" smtClean="0">
                <a:solidFill>
                  <a:schemeClr val="tx1"/>
                </a:solidFill>
                <a:latin typeface="Arial" pitchFamily="34" charset="0"/>
                <a:ea typeface="+mn-ea"/>
                <a:cs typeface="+mn-cs"/>
              </a:rPr>
              <a:t>inputs</a:t>
            </a:r>
            <a:r>
              <a:rPr lang="en-GB" sz="1000" kern="1200" baseline="0" dirty="0" smtClean="0">
                <a:solidFill>
                  <a:schemeClr val="tx1"/>
                </a:solidFill>
                <a:latin typeface="Arial" pitchFamily="34" charset="0"/>
                <a:ea typeface="+mn-ea"/>
                <a:cs typeface="+mn-cs"/>
              </a:rPr>
              <a:t> provided by the EU are not only the funding but also, and as important, the policy dialogue with the partner, the assistance to the development of its capacity, and the conditions of disbursement of the BS tranches. The “conditions of disbursement of the BS tranches” are effectively part of the inputs provided by the EU but in the sense that they are a key element around which the policy dialogue with the government/partner country is organised/structured on public policy, institutions, public spending and service delivery.</a:t>
            </a:r>
          </a:p>
          <a:p>
            <a:pPr>
              <a:buFont typeface="Arial" pitchFamily="34" charset="0"/>
              <a:buChar char="•"/>
            </a:pPr>
            <a:r>
              <a:rPr lang="en-GB" sz="1000" kern="1200" baseline="0" dirty="0" smtClean="0">
                <a:solidFill>
                  <a:schemeClr val="tx1"/>
                </a:solidFill>
                <a:latin typeface="Arial" pitchFamily="34" charset="0"/>
                <a:ea typeface="+mn-ea"/>
                <a:cs typeface="+mn-cs"/>
              </a:rPr>
              <a:t> The </a:t>
            </a:r>
            <a:r>
              <a:rPr lang="en-GB" sz="1000" b="1" kern="1200" baseline="0" dirty="0" smtClean="0">
                <a:solidFill>
                  <a:schemeClr val="tx1"/>
                </a:solidFill>
                <a:latin typeface="Arial" pitchFamily="34" charset="0"/>
                <a:ea typeface="+mn-ea"/>
                <a:cs typeface="+mn-cs"/>
              </a:rPr>
              <a:t>direct outputs </a:t>
            </a:r>
            <a:r>
              <a:rPr lang="en-GB" sz="1000" kern="1200" baseline="0" dirty="0" smtClean="0">
                <a:solidFill>
                  <a:schemeClr val="tx1"/>
                </a:solidFill>
                <a:latin typeface="Arial" pitchFamily="34" charset="0"/>
                <a:ea typeface="+mn-ea"/>
                <a:cs typeface="+mn-cs"/>
              </a:rPr>
              <a:t>can be organised in two groups. The first consists in the improved relations between external support and national budget. The second consists in the improved relations between the external assistance and the national policy processes.</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smtClean="0">
                <a:solidFill>
                  <a:schemeClr val="tx1"/>
                </a:solidFill>
                <a:latin typeface="Arial" pitchFamily="34" charset="0"/>
                <a:ea typeface="+mn-ea"/>
                <a:cs typeface="+mn-cs"/>
              </a:rPr>
              <a:t>The </a:t>
            </a:r>
            <a:r>
              <a:rPr lang="en-GB" sz="1000" b="1" kern="1200" baseline="0" dirty="0" smtClean="0">
                <a:solidFill>
                  <a:schemeClr val="tx1"/>
                </a:solidFill>
                <a:latin typeface="Arial" pitchFamily="34" charset="0"/>
                <a:ea typeface="+mn-ea"/>
                <a:cs typeface="+mn-cs"/>
              </a:rPr>
              <a:t>outputs</a:t>
            </a:r>
            <a:r>
              <a:rPr lang="en-GB" sz="1000" kern="1200" baseline="0" dirty="0" smtClean="0">
                <a:solidFill>
                  <a:schemeClr val="tx1"/>
                </a:solidFill>
                <a:latin typeface="Arial" pitchFamily="34" charset="0"/>
                <a:ea typeface="+mn-ea"/>
                <a:cs typeface="+mn-cs"/>
              </a:rPr>
              <a:t> induced by these direct outputs are strengthened public policies, strengthened institution, improved PFM, and improved delivery of public services.</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smtClean="0">
                <a:solidFill>
                  <a:schemeClr val="tx1"/>
                </a:solidFill>
                <a:latin typeface="Arial" pitchFamily="34" charset="0"/>
                <a:ea typeface="+mn-ea"/>
                <a:cs typeface="+mn-cs"/>
              </a:rPr>
              <a:t>The </a:t>
            </a:r>
            <a:r>
              <a:rPr lang="en-GB" sz="1000" b="1" kern="1200" baseline="0" dirty="0" smtClean="0">
                <a:solidFill>
                  <a:schemeClr val="tx1"/>
                </a:solidFill>
                <a:latin typeface="Arial" pitchFamily="34" charset="0"/>
                <a:ea typeface="+mn-ea"/>
                <a:cs typeface="+mn-cs"/>
              </a:rPr>
              <a:t>outcomes</a:t>
            </a:r>
            <a:r>
              <a:rPr lang="en-GB" sz="1000" kern="1200" baseline="0" dirty="0" smtClean="0">
                <a:solidFill>
                  <a:schemeClr val="tx1"/>
                </a:solidFill>
                <a:latin typeface="Arial" pitchFamily="34" charset="0"/>
                <a:ea typeface="+mn-ea"/>
                <a:cs typeface="+mn-cs"/>
              </a:rPr>
              <a:t> are the increase in uses of public services by the beneficiaries and the improved benefits they get from these services.</a:t>
            </a:r>
          </a:p>
          <a:p>
            <a:pPr>
              <a:buFont typeface="Arial" pitchFamily="34" charset="0"/>
              <a:buChar char="•"/>
            </a:pPr>
            <a:r>
              <a:rPr lang="en-GB" sz="1000" kern="1200" baseline="0" dirty="0" smtClean="0">
                <a:solidFill>
                  <a:schemeClr val="tx1"/>
                </a:solidFill>
                <a:latin typeface="Arial" pitchFamily="34" charset="0"/>
                <a:ea typeface="+mn-ea"/>
                <a:cs typeface="+mn-cs"/>
              </a:rPr>
              <a:t>Finally, this should contribute positively to sustainable growth, poverty reduction and empowerment and social inclusion.</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endParaRPr lang="en-GB" sz="1000" kern="1200" baseline="0" dirty="0" smtClean="0">
              <a:solidFill>
                <a:schemeClr val="tx1"/>
              </a:solidFill>
              <a:latin typeface="Arial" pitchFamily="34" charset="0"/>
              <a:ea typeface="+mn-ea"/>
              <a:cs typeface="+mn-cs"/>
            </a:endParaRP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endParaRPr lang="en-GB" sz="1000" kern="1200" baseline="0" dirty="0" smtClean="0">
              <a:solidFill>
                <a:schemeClr val="tx1"/>
              </a:solidFill>
              <a:latin typeface="Arial" pitchFamily="34" charset="0"/>
              <a:ea typeface="+mn-ea"/>
              <a:cs typeface="+mn-cs"/>
            </a:endParaRPr>
          </a:p>
          <a:p>
            <a:pPr eaLnBrk="1" hangingPunct="1"/>
            <a:endParaRPr lang="en-US" dirty="0" smtClean="0"/>
          </a:p>
        </p:txBody>
      </p:sp>
      <p:sp>
        <p:nvSpPr>
          <p:cNvPr id="57348" name="Slide Number Placeholder 3"/>
          <p:cNvSpPr>
            <a:spLocks noGrp="1"/>
          </p:cNvSpPr>
          <p:nvPr>
            <p:ph type="sldNum" sz="quarter" idx="5"/>
          </p:nvPr>
        </p:nvSpPr>
        <p:spPr>
          <a:noFill/>
        </p:spPr>
        <p:txBody>
          <a:bodyPr/>
          <a:lstStyle/>
          <a:p>
            <a:fld id="{E9A1D5E0-D7B3-43E5-9976-E8ABF70D4990}" type="slidenum">
              <a:rPr lang="en-GB" smtClean="0"/>
              <a:pPr/>
              <a:t>33</a:t>
            </a:fld>
            <a:endParaRPr lang="en-GB" smtClean="0"/>
          </a:p>
        </p:txBody>
      </p:sp>
    </p:spTree>
    <p:extLst>
      <p:ext uri="{BB962C8B-B14F-4D97-AF65-F5344CB8AC3E}">
        <p14:creationId xmlns:p14="http://schemas.microsoft.com/office/powerpoint/2010/main" val="1468583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pPr lvl="0">
              <a:buFont typeface="Wingdings" pitchFamily="2" charset="2"/>
              <a:buNone/>
            </a:pPr>
            <a:r>
              <a:rPr lang="en-GB" sz="1000" baseline="0" noProof="0" dirty="0" smtClean="0"/>
              <a:t>Aid effectiveness concerns, esp. aid fragmentation, MDGs are not sufficient (</a:t>
            </a:r>
            <a:r>
              <a:rPr lang="en-GB" sz="1000" b="0" dirty="0" smtClean="0"/>
              <a:t>Development, democracy, human rights, good governance &amp; security </a:t>
            </a:r>
            <a:r>
              <a:rPr lang="en-GB" sz="1000" b="0" dirty="0" smtClean="0">
                <a:sym typeface="Wingdings" pitchFamily="2" charset="2"/>
              </a:rPr>
              <a:t></a:t>
            </a:r>
            <a:r>
              <a:rPr lang="en-GB" sz="1000" b="0" dirty="0" smtClean="0"/>
              <a:t> intertwined objectives,</a:t>
            </a:r>
            <a:r>
              <a:rPr lang="en-GB" sz="1000" b="0" baseline="0" dirty="0" smtClean="0"/>
              <a:t> and it is e</a:t>
            </a:r>
            <a:r>
              <a:rPr lang="en-GB" sz="1000" b="0" dirty="0" smtClean="0"/>
              <a:t>ssential</a:t>
            </a:r>
            <a:r>
              <a:rPr lang="en-GB" sz="1000" b="0" i="0" dirty="0" smtClean="0"/>
              <a:t> to offer a future to young people </a:t>
            </a:r>
            <a:r>
              <a:rPr lang="en-GB" sz="1000" i="0" dirty="0" smtClean="0">
                <a:sym typeface="Wingdings" pitchFamily="2" charset="2"/>
              </a:rPr>
              <a:t> inclusive (</a:t>
            </a:r>
            <a:r>
              <a:rPr lang="en-GB" sz="1000" i="0" dirty="0" smtClean="0">
                <a:latin typeface="Tw Cen MT"/>
                <a:cs typeface="Tw Cen MT"/>
              </a:rPr>
              <a:t>(people’s ability to participate in and benefit from wealth’s creation) </a:t>
            </a:r>
            <a:r>
              <a:rPr lang="en-GB" sz="1000" i="0" dirty="0" smtClean="0">
                <a:sym typeface="Wingdings" pitchFamily="2" charset="2"/>
              </a:rPr>
              <a:t>sustainable growth. Also finding that coordinated EU action has an added</a:t>
            </a:r>
            <a:r>
              <a:rPr lang="en-GB" sz="1000" i="0" baseline="0" dirty="0" smtClean="0">
                <a:sym typeface="Wingdings" pitchFamily="2" charset="2"/>
              </a:rPr>
              <a:t> value</a:t>
            </a:r>
            <a:endParaRPr lang="en-GB" baseline="0" noProof="0" dirty="0" smtClean="0"/>
          </a:p>
          <a:p>
            <a:pPr eaLnBrk="1" hangingPunct="1">
              <a:spcBef>
                <a:spcPct val="0"/>
              </a:spcBef>
            </a:pPr>
            <a:r>
              <a:rPr lang="fr-BE" dirty="0" smtClean="0"/>
              <a:t>Source: </a:t>
            </a:r>
          </a:p>
          <a:p>
            <a:pPr marL="0" marR="0" indent="0" algn="l" defTabSz="914400" rtl="0" eaLnBrk="1" fontAlgn="base" latinLnBrk="0" hangingPunct="1">
              <a:lnSpc>
                <a:spcPct val="100000"/>
              </a:lnSpc>
              <a:spcBef>
                <a:spcPct val="0"/>
              </a:spcBef>
              <a:spcAft>
                <a:spcPct val="0"/>
              </a:spcAft>
              <a:buClrTx/>
              <a:buSzTx/>
              <a:buFontTx/>
              <a:buNone/>
              <a:tabLst/>
              <a:defRPr/>
            </a:pPr>
            <a:r>
              <a:rPr lang="en-GB" sz="1000" i="1" kern="1200" baseline="0" dirty="0" smtClean="0">
                <a:solidFill>
                  <a:schemeClr val="tx1"/>
                </a:solidFill>
                <a:ea typeface="+mn-ea"/>
                <a:cs typeface="+mn-cs"/>
              </a:rPr>
              <a:t>Final Communication from the Commission to the European Parliament, the Council, the European Economic and Social Committee and the Committee of the Regions: Increasing the impact of EU Development Policy: an Agenda for Change </a:t>
            </a:r>
            <a:r>
              <a:rPr lang="en-GB" sz="1000" kern="1200" baseline="0" dirty="0" smtClean="0">
                <a:solidFill>
                  <a:schemeClr val="tx1"/>
                </a:solidFill>
                <a:ea typeface="+mn-ea"/>
                <a:cs typeface="+mn-cs"/>
              </a:rPr>
              <a:t>Com(2011) 637 </a:t>
            </a:r>
          </a:p>
          <a:p>
            <a:r>
              <a:rPr lang="en-GB" b="1" baseline="0" noProof="0" dirty="0" smtClean="0"/>
              <a:t>Policies priorities</a:t>
            </a:r>
          </a:p>
          <a:p>
            <a:pPr>
              <a:spcBef>
                <a:spcPct val="50000"/>
              </a:spcBef>
              <a:buClr>
                <a:srgbClr val="0F5494"/>
              </a:buClr>
              <a:buFont typeface="Wingdings" pitchFamily="2" charset="2"/>
              <a:buAutoNum type="arabicPeriod"/>
            </a:pPr>
            <a:r>
              <a:rPr lang="en-GB" sz="1800" i="0" dirty="0" smtClean="0"/>
              <a:t>Human rights, democracy and other key elements of good governance</a:t>
            </a:r>
            <a:r>
              <a:rPr lang="en-GB" sz="1600" i="0" dirty="0" smtClean="0"/>
              <a:t> </a:t>
            </a:r>
            <a:r>
              <a:rPr lang="en-GB" sz="1800" i="0" dirty="0" smtClean="0"/>
              <a:t>should feature more prominently in all partnerships</a:t>
            </a:r>
          </a:p>
          <a:p>
            <a:pPr lvl="1">
              <a:spcBef>
                <a:spcPct val="50000"/>
              </a:spcBef>
              <a:buClr>
                <a:srgbClr val="0F5494"/>
              </a:buClr>
              <a:buFont typeface="Wingdings" pitchFamily="2" charset="2"/>
              <a:buChar char="Ø"/>
            </a:pPr>
            <a:r>
              <a:rPr lang="en-GB" sz="1400" b="0" dirty="0" smtClean="0"/>
              <a:t>EU action should focus on: democracy, gender equality, public sector management, tax policy &amp; administration, corruption, civil societies &amp; local authorities, natural resources, development-security nexus</a:t>
            </a:r>
          </a:p>
          <a:p>
            <a:pPr lvl="1">
              <a:spcBef>
                <a:spcPct val="50000"/>
              </a:spcBef>
              <a:buClr>
                <a:srgbClr val="0F5494"/>
              </a:buClr>
              <a:buFont typeface="Wingdings" pitchFamily="2" charset="2"/>
              <a:buChar char="Ø"/>
            </a:pPr>
            <a:r>
              <a:rPr lang="en-GB" sz="1400" b="0" dirty="0" smtClean="0"/>
              <a:t>EU general budget support to be linked to the governance situation and political dialogue with partner country</a:t>
            </a:r>
          </a:p>
          <a:p>
            <a:pPr>
              <a:spcBef>
                <a:spcPct val="50000"/>
              </a:spcBef>
              <a:buClr>
                <a:srgbClr val="0F5494"/>
              </a:buClr>
              <a:buFont typeface="Wingdings" pitchFamily="2" charset="2"/>
              <a:buAutoNum type="arabicPeriod"/>
            </a:pPr>
            <a:r>
              <a:rPr lang="en-GB" sz="1800" i="0" dirty="0" smtClean="0"/>
              <a:t>Inclusive (=people’s ability to participate in and benefit from wealth’s creation) and sustainable growth.  </a:t>
            </a:r>
            <a:endParaRPr lang="en-GB" sz="1600" i="0" dirty="0" smtClean="0"/>
          </a:p>
          <a:p>
            <a:pPr lvl="1">
              <a:spcBef>
                <a:spcPct val="50000"/>
              </a:spcBef>
              <a:buClr>
                <a:srgbClr val="0F5494"/>
              </a:buClr>
              <a:buFont typeface="Wingdings" pitchFamily="2" charset="2"/>
              <a:buChar char="Ø"/>
            </a:pPr>
            <a:r>
              <a:rPr lang="en-GB" sz="1400" b="0" dirty="0" smtClean="0"/>
              <a:t>Foundations for inclusive growth (e.g. Employability, social protection, health &amp; education)</a:t>
            </a:r>
          </a:p>
          <a:p>
            <a:pPr lvl="1">
              <a:spcBef>
                <a:spcPct val="50000"/>
              </a:spcBef>
              <a:buClr>
                <a:srgbClr val="0F5494"/>
              </a:buClr>
              <a:buFont typeface="Wingdings" pitchFamily="2" charset="2"/>
              <a:buChar char="Ø"/>
            </a:pPr>
            <a:r>
              <a:rPr lang="en-GB" sz="1400" b="0" dirty="0" smtClean="0"/>
              <a:t>Drivers of growth and job creation (e.g. business environment, regional integration)</a:t>
            </a:r>
          </a:p>
          <a:p>
            <a:pPr lvl="1">
              <a:spcBef>
                <a:spcPct val="50000"/>
              </a:spcBef>
              <a:buClr>
                <a:srgbClr val="0F5494"/>
              </a:buClr>
              <a:buFont typeface="Wingdings" pitchFamily="2" charset="2"/>
              <a:buChar char="Ø"/>
            </a:pPr>
            <a:r>
              <a:rPr lang="en-GB" sz="1400" b="0" dirty="0" smtClean="0"/>
              <a:t>Sectors with strong multiplier impact and contributing to environmental protection + climate change prevention/adaptation : sustainable agriculture and efficient renewable </a:t>
            </a:r>
            <a:r>
              <a:rPr lang="en-GB" sz="1400" b="0" dirty="0" err="1" smtClean="0"/>
              <a:t>energ</a:t>
            </a:r>
            <a:endParaRPr lang="en-GB" b="1" baseline="0" noProof="0" dirty="0" smtClean="0"/>
          </a:p>
          <a:p>
            <a:r>
              <a:rPr lang="en-GB" b="1" baseline="0" noProof="0" dirty="0" smtClean="0"/>
              <a:t>Main principles:</a:t>
            </a:r>
          </a:p>
          <a:p>
            <a:endParaRPr lang="en-GB" b="1" baseline="0" noProof="0" dirty="0" smtClean="0"/>
          </a:p>
          <a:p>
            <a:pPr>
              <a:spcBef>
                <a:spcPct val="50000"/>
              </a:spcBef>
              <a:buClr>
                <a:srgbClr val="0F5494"/>
              </a:buClr>
              <a:buFont typeface="Wingdings" pitchFamily="2" charset="2"/>
              <a:buNone/>
            </a:pPr>
            <a:r>
              <a:rPr lang="en-GB" sz="1800" b="1" i="0" dirty="0" smtClean="0"/>
              <a:t>1. Sector concentration</a:t>
            </a:r>
          </a:p>
          <a:p>
            <a:pPr lvl="1">
              <a:spcBef>
                <a:spcPct val="50000"/>
              </a:spcBef>
              <a:buClr>
                <a:srgbClr val="0F5494"/>
              </a:buClr>
              <a:buFont typeface="Wingdings" pitchFamily="2" charset="2"/>
              <a:buChar char="Ø"/>
            </a:pPr>
            <a:r>
              <a:rPr lang="en-GB" sz="1600" b="0" dirty="0" smtClean="0"/>
              <a:t>focus on maximum of 3 sectors</a:t>
            </a:r>
          </a:p>
          <a:p>
            <a:pPr>
              <a:spcBef>
                <a:spcPct val="50000"/>
              </a:spcBef>
              <a:buClr>
                <a:srgbClr val="0F5494"/>
              </a:buClr>
              <a:buFont typeface="Wingdings" pitchFamily="2" charset="2"/>
              <a:buNone/>
            </a:pPr>
            <a:r>
              <a:rPr lang="en-GB" sz="1800" i="0" dirty="0" smtClean="0"/>
              <a:t>2.  </a:t>
            </a:r>
            <a:r>
              <a:rPr lang="en-GB" sz="1800" b="1" i="0" dirty="0" smtClean="0"/>
              <a:t>Geographical differentiation</a:t>
            </a:r>
          </a:p>
          <a:p>
            <a:pPr lvl="1">
              <a:spcBef>
                <a:spcPct val="50000"/>
              </a:spcBef>
              <a:buClr>
                <a:srgbClr val="0F5494"/>
              </a:buClr>
              <a:buFont typeface="Wingdings" pitchFamily="2" charset="2"/>
              <a:buChar char="Ø"/>
            </a:pPr>
            <a:r>
              <a:rPr lang="en-GB" sz="1600" b="0" dirty="0" smtClean="0"/>
              <a:t>Target resources on where they are needed and where they have greatest impact</a:t>
            </a:r>
          </a:p>
          <a:p>
            <a:pPr lvl="2">
              <a:spcBef>
                <a:spcPct val="50000"/>
              </a:spcBef>
              <a:buClr>
                <a:srgbClr val="0F5494"/>
              </a:buClr>
              <a:buFont typeface="Wingdings" pitchFamily="2" charset="2"/>
              <a:buChar char="Ø"/>
            </a:pPr>
            <a:r>
              <a:rPr lang="en-GB" dirty="0" smtClean="0"/>
              <a:t>Allocation of EU development assistance according to partner countries‘ characteristics</a:t>
            </a:r>
          </a:p>
          <a:p>
            <a:pPr lvl="2">
              <a:spcBef>
                <a:spcPct val="50000"/>
              </a:spcBef>
              <a:buClr>
                <a:srgbClr val="0F5494"/>
              </a:buClr>
              <a:buFont typeface="Wingdings" pitchFamily="2" charset="2"/>
              <a:buChar char="Ø"/>
            </a:pPr>
            <a:r>
              <a:rPr lang="en-GB" dirty="0" smtClean="0"/>
              <a:t>Support development in the Neighbourhood States and Sub-Saharan Africa, as well as in fragile countries</a:t>
            </a:r>
          </a:p>
          <a:p>
            <a:pPr lvl="1">
              <a:spcBef>
                <a:spcPct val="50000"/>
              </a:spcBef>
              <a:buClr>
                <a:srgbClr val="0F5494"/>
              </a:buClr>
              <a:buFont typeface="Wingdings" pitchFamily="2" charset="2"/>
              <a:buChar char="Ø"/>
            </a:pPr>
            <a:r>
              <a:rPr lang="en-GB" sz="1600" b="0" dirty="0" smtClean="0"/>
              <a:t>Need for other types of cooperation and new partnerships with upcoming / advanced developing countries</a:t>
            </a:r>
          </a:p>
          <a:p>
            <a:pPr lvl="2">
              <a:spcBef>
                <a:spcPct val="50000"/>
              </a:spcBef>
              <a:buClr>
                <a:srgbClr val="0F5494"/>
              </a:buClr>
              <a:buFont typeface="Wingdings" pitchFamily="2" charset="2"/>
              <a:buChar char="Ø"/>
            </a:pPr>
            <a:r>
              <a:rPr lang="en-GB" dirty="0" smtClean="0"/>
              <a:t>Portfolio approach: diversify aid modalities and develop other types of cooperation: complementarity of aid instruments (BS, project, capacity development, blending mechanisms..)</a:t>
            </a:r>
          </a:p>
          <a:p>
            <a:pPr lvl="2">
              <a:spcBef>
                <a:spcPct val="50000"/>
              </a:spcBef>
              <a:buClr>
                <a:srgbClr val="0F5494"/>
              </a:buClr>
              <a:buFont typeface="Wingdings" pitchFamily="2" charset="2"/>
              <a:buChar char="Ø"/>
            </a:pPr>
            <a:r>
              <a:rPr lang="en-GB" dirty="0" smtClean="0"/>
              <a:t>Development partnership based on mutual interests with emerging economies and strategic partners</a:t>
            </a:r>
          </a:p>
          <a:p>
            <a:pPr>
              <a:spcBef>
                <a:spcPct val="50000"/>
              </a:spcBef>
              <a:buClr>
                <a:srgbClr val="0F5494"/>
              </a:buClr>
              <a:buFont typeface="Wingdings" pitchFamily="2" charset="2"/>
              <a:buNone/>
            </a:pPr>
            <a:r>
              <a:rPr lang="en-GB" sz="1800" b="1" i="0" dirty="0" smtClean="0"/>
              <a:t>3.</a:t>
            </a:r>
            <a:r>
              <a:rPr lang="en-GB" sz="1800" b="1" i="0" baseline="0" dirty="0" smtClean="0"/>
              <a:t> </a:t>
            </a:r>
            <a:r>
              <a:rPr lang="en-GB" sz="1800" b="1" i="0" dirty="0" smtClean="0"/>
              <a:t>Coordinated EU action</a:t>
            </a:r>
          </a:p>
          <a:p>
            <a:pPr lvl="1">
              <a:spcBef>
                <a:spcPct val="50000"/>
              </a:spcBef>
              <a:buClr>
                <a:srgbClr val="0F5494"/>
              </a:buClr>
              <a:buFont typeface="Wingdings" pitchFamily="2" charset="2"/>
              <a:buChar char="Ø"/>
            </a:pPr>
            <a:r>
              <a:rPr lang="en-GB" sz="1600" b="0" dirty="0" smtClean="0"/>
              <a:t>Joint programming (EU-Member states)</a:t>
            </a:r>
          </a:p>
          <a:p>
            <a:pPr lvl="1">
              <a:spcBef>
                <a:spcPct val="50000"/>
              </a:spcBef>
              <a:buClr>
                <a:srgbClr val="0F5494"/>
              </a:buClr>
              <a:buFont typeface="Wingdings" pitchFamily="2" charset="2"/>
              <a:buChar char="Ø"/>
            </a:pPr>
            <a:r>
              <a:rPr lang="en-GB" sz="1600" b="0" dirty="0" smtClean="0"/>
              <a:t>Programming synchronised with the strategy cycle of partner countries </a:t>
            </a:r>
          </a:p>
          <a:p>
            <a:pPr lvl="1">
              <a:spcBef>
                <a:spcPct val="50000"/>
              </a:spcBef>
              <a:buClr>
                <a:srgbClr val="0F5494"/>
              </a:buClr>
              <a:buFont typeface="Wingdings" pitchFamily="2" charset="2"/>
              <a:buChar char="Ø"/>
            </a:pPr>
            <a:r>
              <a:rPr lang="en-GB" sz="1600" b="0" dirty="0" smtClean="0"/>
              <a:t>Use by EU &amp; Member states of aid modalities that facilitate joint action</a:t>
            </a:r>
          </a:p>
          <a:p>
            <a:pPr lvl="1">
              <a:spcBef>
                <a:spcPct val="50000"/>
              </a:spcBef>
              <a:buClr>
                <a:srgbClr val="0F5494"/>
              </a:buClr>
              <a:buFont typeface="Wingdings" pitchFamily="2" charset="2"/>
              <a:buChar char="Ø"/>
            </a:pPr>
            <a:r>
              <a:rPr lang="en-GB" sz="1600" b="0" dirty="0" smtClean="0"/>
              <a:t>Common framework for measuring and communicating the results of development policy</a:t>
            </a:r>
          </a:p>
          <a:p>
            <a:pPr lvl="1">
              <a:spcBef>
                <a:spcPct val="50000"/>
              </a:spcBef>
              <a:buClr>
                <a:srgbClr val="0F5494"/>
              </a:buClr>
              <a:buFont typeface="Wingdings" pitchFamily="2" charset="2"/>
              <a:buChar char="Ø"/>
            </a:pPr>
            <a:r>
              <a:rPr lang="en-GB" sz="1600" b="0" dirty="0" smtClean="0"/>
              <a:t>Comprehensive approaches to domestic and mutual accountability</a:t>
            </a:r>
          </a:p>
          <a:p>
            <a:pPr>
              <a:spcBef>
                <a:spcPct val="50000"/>
              </a:spcBef>
              <a:buClr>
                <a:srgbClr val="0F5494"/>
              </a:buClr>
              <a:buFont typeface="Wingdings" pitchFamily="2" charset="2"/>
              <a:buNone/>
            </a:pPr>
            <a:r>
              <a:rPr lang="en-GB" sz="1800" i="0" dirty="0" smtClean="0"/>
              <a:t>4.  </a:t>
            </a:r>
            <a:r>
              <a:rPr lang="en-GB" sz="1800" b="1" i="0" dirty="0" smtClean="0"/>
              <a:t>Improved coherence among EU Policies</a:t>
            </a:r>
          </a:p>
          <a:p>
            <a:pPr lvl="1">
              <a:spcBef>
                <a:spcPct val="50000"/>
              </a:spcBef>
              <a:buClr>
                <a:srgbClr val="0F5494"/>
              </a:buClr>
              <a:buFont typeface="Wingdings" pitchFamily="2" charset="2"/>
              <a:buChar char="Ø"/>
            </a:pPr>
            <a:r>
              <a:rPr lang="en-GB" sz="1600" b="0" dirty="0" smtClean="0"/>
              <a:t>Policy coherence as regards the development agenda (increase impact of EU policies on development objectives): EU FTA/AA, EPA…</a:t>
            </a:r>
          </a:p>
          <a:p>
            <a:pPr lvl="1">
              <a:spcBef>
                <a:spcPct val="50000"/>
              </a:spcBef>
              <a:buClr>
                <a:srgbClr val="0F5494"/>
              </a:buClr>
              <a:buNone/>
            </a:pPr>
            <a:endParaRPr lang="en-GB" sz="1600" b="0" dirty="0" smtClean="0"/>
          </a:p>
          <a:p>
            <a:pPr lvl="2">
              <a:spcBef>
                <a:spcPct val="50000"/>
              </a:spcBef>
              <a:buClr>
                <a:srgbClr val="0F5494"/>
              </a:buClr>
              <a:buFont typeface="Wingdings" pitchFamily="2" charset="2"/>
              <a:buChar char="Ø"/>
            </a:pPr>
            <a:endParaRPr lang="en-GB" dirty="0" smtClean="0"/>
          </a:p>
          <a:p>
            <a:endParaRPr lang="en-GB" baseline="0" noProof="0" dirty="0" smtClean="0"/>
          </a:p>
          <a:p>
            <a:r>
              <a:rPr lang="en-GB" baseline="0" noProof="0" dirty="0" smtClean="0"/>
              <a:t>	</a:t>
            </a:r>
            <a:endParaRPr lang="en-GB"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a:t>
            </a:fld>
            <a:endParaRPr lang="en-GB"/>
          </a:p>
        </p:txBody>
      </p:sp>
    </p:spTree>
    <p:extLst>
      <p:ext uri="{BB962C8B-B14F-4D97-AF65-F5344CB8AC3E}">
        <p14:creationId xmlns:p14="http://schemas.microsoft.com/office/powerpoint/2010/main" val="34971182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smtClean="0">
                <a:solidFill>
                  <a:schemeClr val="tx1"/>
                </a:solidFill>
                <a:ea typeface="+mn-ea"/>
                <a:cs typeface="+mn-cs"/>
              </a:rPr>
              <a:t> </a:t>
            </a:r>
            <a:r>
              <a:rPr lang="en-GB" sz="1000" b="1" kern="1200" baseline="0" dirty="0" smtClean="0">
                <a:solidFill>
                  <a:schemeClr val="tx1"/>
                </a:solidFill>
                <a:ea typeface="+mn-ea"/>
                <a:cs typeface="+mn-cs"/>
              </a:rPr>
              <a:t>It is very important to understand that in the case of Budget Support, the EU provides inputs that complement those of the government and other development partners and are meant to support the government policy and priorities</a:t>
            </a:r>
            <a:r>
              <a:rPr lang="en-GB" sz="1000" kern="1200" baseline="0" dirty="0" smtClean="0">
                <a:solidFill>
                  <a:schemeClr val="tx1"/>
                </a:solidFill>
                <a:ea typeface="+mn-ea"/>
                <a:cs typeface="+mn-cs"/>
              </a:rPr>
              <a:t>. Therefore, the intervention logic of the BS programme and that of the government policy are combined. </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smtClean="0">
                <a:solidFill>
                  <a:schemeClr val="tx1"/>
                </a:solidFill>
                <a:ea typeface="+mn-ea"/>
                <a:cs typeface="+mn-cs"/>
              </a:rPr>
              <a:t>The </a:t>
            </a:r>
            <a:r>
              <a:rPr lang="en-GB" sz="1000" b="1" kern="1200" baseline="0" dirty="0" smtClean="0">
                <a:solidFill>
                  <a:schemeClr val="tx1"/>
                </a:solidFill>
                <a:ea typeface="+mn-ea"/>
                <a:cs typeface="+mn-cs"/>
              </a:rPr>
              <a:t>inputs</a:t>
            </a:r>
            <a:r>
              <a:rPr lang="en-GB" sz="1000" kern="1200" baseline="0" dirty="0" smtClean="0">
                <a:solidFill>
                  <a:schemeClr val="tx1"/>
                </a:solidFill>
                <a:ea typeface="+mn-ea"/>
                <a:cs typeface="+mn-cs"/>
              </a:rPr>
              <a:t> provided by the EU are not only the funding but also, and as important, the policy dialogue with the partner, the assistance to the development of its capacity, and the conditions of disbursement of the BS tranches. The “conditions of disbursement of the BS tranches” are effectively part of the inputs provided by the EU but in the sense that they are a key element around which the policy dialogue with the government/partner country is organised/structured on public policy, institutions, public spending and service delivery.</a:t>
            </a:r>
          </a:p>
          <a:p>
            <a:pPr>
              <a:buFont typeface="Arial" pitchFamily="34" charset="0"/>
              <a:buChar char="•"/>
            </a:pPr>
            <a:r>
              <a:rPr lang="en-GB" sz="1000" kern="1200" baseline="0" dirty="0" smtClean="0">
                <a:solidFill>
                  <a:schemeClr val="tx1"/>
                </a:solidFill>
                <a:ea typeface="+mn-ea"/>
                <a:cs typeface="+mn-cs"/>
              </a:rPr>
              <a:t> The </a:t>
            </a:r>
            <a:r>
              <a:rPr lang="en-GB" sz="1000" b="1" kern="1200" baseline="0" dirty="0" smtClean="0">
                <a:solidFill>
                  <a:schemeClr val="tx1"/>
                </a:solidFill>
                <a:ea typeface="+mn-ea"/>
                <a:cs typeface="+mn-cs"/>
              </a:rPr>
              <a:t>direct outputs </a:t>
            </a:r>
            <a:r>
              <a:rPr lang="en-GB" sz="1000" kern="1200" baseline="0" dirty="0" smtClean="0">
                <a:solidFill>
                  <a:schemeClr val="tx1"/>
                </a:solidFill>
                <a:ea typeface="+mn-ea"/>
                <a:cs typeface="+mn-cs"/>
              </a:rPr>
              <a:t>can be organised in two groups. The first consists in the improved relations between external support and national budget. The second consists in the improved relations between the external assistance and the national policy processes.</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smtClean="0">
                <a:solidFill>
                  <a:schemeClr val="tx1"/>
                </a:solidFill>
                <a:ea typeface="+mn-ea"/>
                <a:cs typeface="+mn-cs"/>
              </a:rPr>
              <a:t>The </a:t>
            </a:r>
            <a:r>
              <a:rPr lang="en-GB" sz="1000" b="1" kern="1200" baseline="0" dirty="0" smtClean="0">
                <a:solidFill>
                  <a:schemeClr val="tx1"/>
                </a:solidFill>
                <a:ea typeface="+mn-ea"/>
                <a:cs typeface="+mn-cs"/>
              </a:rPr>
              <a:t>outputs</a:t>
            </a:r>
            <a:r>
              <a:rPr lang="en-GB" sz="1000" kern="1200" baseline="0" dirty="0" smtClean="0">
                <a:solidFill>
                  <a:schemeClr val="tx1"/>
                </a:solidFill>
                <a:ea typeface="+mn-ea"/>
                <a:cs typeface="+mn-cs"/>
              </a:rPr>
              <a:t> induced by these direct outputs are strengthened public policies, strengthened institution, improved PFM, and improved delivery of public services.</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smtClean="0">
                <a:solidFill>
                  <a:schemeClr val="tx1"/>
                </a:solidFill>
                <a:ea typeface="+mn-ea"/>
                <a:cs typeface="+mn-cs"/>
              </a:rPr>
              <a:t>The </a:t>
            </a:r>
            <a:r>
              <a:rPr lang="en-GB" sz="1000" b="1" kern="1200" baseline="0" dirty="0" smtClean="0">
                <a:solidFill>
                  <a:schemeClr val="tx1"/>
                </a:solidFill>
                <a:ea typeface="+mn-ea"/>
                <a:cs typeface="+mn-cs"/>
              </a:rPr>
              <a:t>outcomes</a:t>
            </a:r>
            <a:r>
              <a:rPr lang="en-GB" sz="1000" kern="1200" baseline="0" dirty="0" smtClean="0">
                <a:solidFill>
                  <a:schemeClr val="tx1"/>
                </a:solidFill>
                <a:ea typeface="+mn-ea"/>
                <a:cs typeface="+mn-cs"/>
              </a:rPr>
              <a:t> are the increase in uses of public services by the beneficiaries and the improved benefits they get from these services.</a:t>
            </a:r>
          </a:p>
          <a:p>
            <a:pPr>
              <a:buFont typeface="Arial" pitchFamily="34" charset="0"/>
              <a:buChar char="•"/>
            </a:pPr>
            <a:r>
              <a:rPr lang="en-GB" sz="1000" kern="1200" baseline="0" dirty="0" smtClean="0">
                <a:solidFill>
                  <a:schemeClr val="tx1"/>
                </a:solidFill>
                <a:ea typeface="+mn-ea"/>
                <a:cs typeface="+mn-cs"/>
              </a:rPr>
              <a:t>Finally, this should contribute positively to sustainable growth, poverty reduction and empowerment and social inclusion.</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endParaRPr lang="en-GB" sz="1000" kern="1200" baseline="0" noProof="0" dirty="0" smtClean="0">
              <a:solidFill>
                <a:schemeClr val="tx1"/>
              </a:solidFill>
              <a:ea typeface="+mn-ea"/>
              <a:cs typeface="+mn-cs"/>
            </a:endParaRP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b="1" i="0" u="none" strike="noStrike" kern="1200" baseline="0" noProof="0" dirty="0" smtClean="0">
                <a:solidFill>
                  <a:schemeClr val="tx1"/>
                </a:solidFill>
                <a:ea typeface="+mn-ea"/>
                <a:cs typeface="+mn-cs"/>
              </a:rPr>
              <a:t>For budget support</a:t>
            </a:r>
            <a:r>
              <a:rPr lang="en-GB" sz="1000" b="0" i="0" u="none" strike="noStrike" kern="1200" baseline="0" noProof="0" dirty="0" smtClean="0">
                <a:solidFill>
                  <a:schemeClr val="tx1"/>
                </a:solidFill>
                <a:ea typeface="+mn-ea"/>
                <a:cs typeface="+mn-cs"/>
              </a:rPr>
              <a:t>, present the logic of intervention in line with the elements provided in Chapter 2.3.3 and Annex 2 of the Budget Support Guidelines. Explain briefly how the financial transfer together with policy dialogue and possible complementary support is expected to contribute effectively to improved outputs, outcomes and ultimately impact. 	</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endParaRPr lang="en-GB" sz="1000" kern="1200" baseline="0" dirty="0" smtClean="0">
              <a:solidFill>
                <a:schemeClr val="tx1"/>
              </a:solidFill>
              <a:ea typeface="+mn-ea"/>
              <a:cs typeface="+mn-cs"/>
            </a:endParaRPr>
          </a:p>
          <a:p>
            <a:pPr eaLnBrk="1" hangingPunct="1"/>
            <a:endParaRPr lang="en-US" dirty="0" smtClean="0"/>
          </a:p>
        </p:txBody>
      </p:sp>
      <p:sp>
        <p:nvSpPr>
          <p:cNvPr id="57348" name="Slide Number Placeholder 3"/>
          <p:cNvSpPr>
            <a:spLocks noGrp="1"/>
          </p:cNvSpPr>
          <p:nvPr>
            <p:ph type="sldNum" sz="quarter" idx="5"/>
          </p:nvPr>
        </p:nvSpPr>
        <p:spPr>
          <a:noFill/>
        </p:spPr>
        <p:txBody>
          <a:bodyPr/>
          <a:lstStyle/>
          <a:p>
            <a:fld id="{E9A1D5E0-D7B3-43E5-9976-E8ABF70D4990}" type="slidenum">
              <a:rPr lang="en-GB" smtClean="0"/>
              <a:pPr/>
              <a:t>34</a:t>
            </a:fld>
            <a:endParaRPr lang="en-GB" smtClean="0"/>
          </a:p>
        </p:txBody>
      </p:sp>
    </p:spTree>
    <p:extLst>
      <p:ext uri="{BB962C8B-B14F-4D97-AF65-F5344CB8AC3E}">
        <p14:creationId xmlns:p14="http://schemas.microsoft.com/office/powerpoint/2010/main" val="2844559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pPr>
              <a:buFont typeface="Times" charset="0"/>
              <a:buNone/>
            </a:pPr>
            <a:r>
              <a:rPr lang="fr-BE" b="1" dirty="0" smtClean="0"/>
              <a:t>Lessons learnt</a:t>
            </a:r>
            <a:endParaRPr lang="fr-BE" dirty="0" smtClean="0"/>
          </a:p>
          <a:p>
            <a:r>
              <a:rPr lang="fr-BE" sz="1000" dirty="0" smtClean="0"/>
              <a:t>Related to programming</a:t>
            </a:r>
          </a:p>
          <a:p>
            <a:pPr>
              <a:buFont typeface="Arial" pitchFamily="34" charset="0"/>
              <a:buChar char="•"/>
            </a:pPr>
            <a:r>
              <a:rPr lang="fr-BE" sz="1000" dirty="0" smtClean="0"/>
              <a:t>Objectives of GBS programmes do not sufficiently take into account the specific circumstances and changing priorities of the partner countries as well as other programmes implemented by the EC and other donors;</a:t>
            </a:r>
          </a:p>
          <a:p>
            <a:pPr>
              <a:buFont typeface="Arial" pitchFamily="34" charset="0"/>
              <a:buChar char="•"/>
            </a:pPr>
            <a:r>
              <a:rPr lang="fr-BE" sz="1000" dirty="0" smtClean="0"/>
              <a:t>Objectives are often formulated in terms which are too general which makes it difficult to assess effectiveness;</a:t>
            </a:r>
          </a:p>
          <a:p>
            <a:pPr>
              <a:buFont typeface="Arial" pitchFamily="34" charset="0"/>
              <a:buChar char="•"/>
            </a:pPr>
            <a:r>
              <a:rPr lang="fr-BE" sz="1000" dirty="0" smtClean="0"/>
              <a:t>General and Sector Budget Supports are the same modality but have different objectives that must be reflected in the conditions and dialogue; </a:t>
            </a:r>
          </a:p>
          <a:p>
            <a:pPr>
              <a:buFont typeface="Arial" pitchFamily="34" charset="0"/>
              <a:buChar char="•"/>
            </a:pPr>
            <a:r>
              <a:rPr lang="fr-BE" sz="1000" dirty="0" smtClean="0"/>
              <a:t>The rationale followed to set the funding amounts to be allocated is not always clear;</a:t>
            </a:r>
          </a:p>
          <a:p>
            <a:pPr>
              <a:buFont typeface="Times" charset="0"/>
              <a:buNone/>
            </a:pPr>
            <a:endParaRPr lang="fr-BE" b="1" dirty="0" smtClean="0"/>
          </a:p>
          <a:p>
            <a:pPr>
              <a:buFont typeface="Times" charset="0"/>
              <a:buNone/>
            </a:pPr>
            <a:r>
              <a:rPr lang="fr-BE" b="1" dirty="0" smtClean="0"/>
              <a:t>Lessons learnt Risk</a:t>
            </a:r>
            <a:r>
              <a:rPr lang="fr-BE" b="1" baseline="0" dirty="0" smtClean="0"/>
              <a:t> management</a:t>
            </a:r>
            <a:endParaRPr lang="fr-BE" b="1" dirty="0" smtClean="0"/>
          </a:p>
          <a:p>
            <a:r>
              <a:rPr lang="fr-BE" sz="1800" dirty="0" smtClean="0"/>
              <a:t>Budget Support has a different risk profile from project aid:</a:t>
            </a:r>
          </a:p>
          <a:p>
            <a:pPr lvl="1">
              <a:buFont typeface="Arial" pitchFamily="34" charset="0"/>
              <a:buChar char="•"/>
            </a:pPr>
            <a:r>
              <a:rPr lang="fr-BE" sz="1800" dirty="0" smtClean="0"/>
              <a:t>lower development risk? Depending on  the degree of weaknesses in respective national development strategies;</a:t>
            </a:r>
          </a:p>
          <a:p>
            <a:pPr lvl="1">
              <a:buFont typeface="Arial" pitchFamily="34" charset="0"/>
              <a:buChar char="•"/>
            </a:pPr>
            <a:r>
              <a:rPr lang="fr-BE" sz="1800" dirty="0" smtClean="0"/>
              <a:t>higher fiduciary risk? Especially in the case of weak PFM systems;</a:t>
            </a:r>
          </a:p>
          <a:p>
            <a:pPr>
              <a:buFont typeface="Times" charset="0"/>
              <a:buNone/>
            </a:pPr>
            <a:r>
              <a:rPr lang="fr-BE" b="1" dirty="0" smtClean="0"/>
              <a:t>Key Challenges </a:t>
            </a:r>
          </a:p>
          <a:p>
            <a:pPr>
              <a:buFont typeface="Arial" pitchFamily="34" charset="0"/>
              <a:buChar char="•"/>
            </a:pPr>
            <a:r>
              <a:rPr lang="fr-BE" sz="1800" dirty="0" smtClean="0"/>
              <a:t>Assessing quality of governance in the partner country and political risks requires an intensified political dialogue;</a:t>
            </a:r>
          </a:p>
          <a:p>
            <a:pPr>
              <a:buFont typeface="Arial" pitchFamily="34" charset="0"/>
              <a:buChar char="•"/>
            </a:pPr>
            <a:r>
              <a:rPr lang="fr-BE" sz="1800" dirty="0" smtClean="0"/>
              <a:t>Improving tools for assessing financial risk: such as regular diagnostics identifying key areas of weakness and informing the preparation and implementation of reform programmes;</a:t>
            </a:r>
          </a:p>
          <a:p>
            <a:pPr>
              <a:buFont typeface="Arial" pitchFamily="34" charset="0"/>
              <a:buChar char="•"/>
            </a:pPr>
            <a:r>
              <a:rPr lang="fr-BE" sz="1800" dirty="0" smtClean="0"/>
              <a:t> Strenghtening oversight bodies (audit institutions, Parliament,…)</a:t>
            </a:r>
          </a:p>
          <a:p>
            <a:pPr>
              <a:buFont typeface="Arial" pitchFamily="34" charset="0"/>
              <a:buChar char="•"/>
            </a:pPr>
            <a:r>
              <a:rPr lang="fr-BE" sz="1800" dirty="0" smtClean="0"/>
              <a:t> Managing development risks through better monitoring tools;</a:t>
            </a:r>
          </a:p>
          <a:p>
            <a:pPr>
              <a:buFont typeface="Arial" pitchFamily="34" charset="0"/>
              <a:buChar char="•"/>
            </a:pPr>
            <a:r>
              <a:rPr lang="fr-BE" sz="1800" dirty="0" smtClean="0"/>
              <a:t> Assessing external risk factors;</a:t>
            </a:r>
          </a:p>
          <a:p>
            <a:pPr>
              <a:buFont typeface="Arial" pitchFamily="34" charset="0"/>
              <a:buChar char="•"/>
            </a:pPr>
            <a:endParaRPr lang="fr-BE" sz="1800" dirty="0" smtClean="0"/>
          </a:p>
          <a:p>
            <a:pPr>
              <a:buNone/>
            </a:pPr>
            <a:r>
              <a:rPr lang="fr-BE" b="1" dirty="0" smtClean="0"/>
              <a:t>Lessons learnt Policy dialogue</a:t>
            </a:r>
          </a:p>
          <a:p>
            <a:pPr>
              <a:buFont typeface="Arial" pitchFamily="34" charset="0"/>
              <a:buChar char="•"/>
            </a:pPr>
            <a:r>
              <a:rPr lang="fr-BE" dirty="0" smtClean="0"/>
              <a:t>BS programmes have had a catalytic effect in respect of strenghthening dialogue on the national budget and PFM</a:t>
            </a:r>
          </a:p>
          <a:p>
            <a:pPr>
              <a:buFont typeface="Arial" pitchFamily="34" charset="0"/>
              <a:buChar char="•"/>
            </a:pPr>
            <a:r>
              <a:rPr lang="fr-BE" dirty="0" smtClean="0"/>
              <a:t>But as stressed by the Court of Auditors, the Commission does not make full use of the instrument’s potential due to insufficient expertise in the priority areas and to weaknesses in the management of the dialogue process;</a:t>
            </a:r>
          </a:p>
          <a:p>
            <a:pPr>
              <a:buNone/>
            </a:pPr>
            <a:endParaRPr lang="fr-BE" dirty="0" smtClean="0"/>
          </a:p>
          <a:p>
            <a:pPr>
              <a:buNone/>
            </a:pPr>
            <a:r>
              <a:rPr lang="fr-BE" b="1" dirty="0" smtClean="0"/>
              <a:t>Key issues</a:t>
            </a:r>
            <a:r>
              <a:rPr lang="fr-BE" dirty="0" smtClean="0"/>
              <a:t> </a:t>
            </a:r>
          </a:p>
          <a:p>
            <a:pPr>
              <a:buFont typeface="Arial" pitchFamily="34" charset="0"/>
              <a:buChar char="•"/>
            </a:pPr>
            <a:r>
              <a:rPr lang="fr-BE" dirty="0" smtClean="0"/>
              <a:t>how policy dialogue can better engage with Supreme audit institutions, national Parliaments, private sector and civil society organisations?</a:t>
            </a:r>
          </a:p>
          <a:p>
            <a:pPr>
              <a:buFont typeface="Arial" pitchFamily="34" charset="0"/>
              <a:buChar char="•"/>
            </a:pPr>
            <a:r>
              <a:rPr lang="fr-BE" dirty="0" smtClean="0"/>
              <a:t>How to make the dialogue more effective: scope of dialogue, skills required, role of conditionality?</a:t>
            </a:r>
          </a:p>
          <a:p>
            <a:pPr lvl="1"/>
            <a:endParaRPr lang="fr-BE" dirty="0" smtClean="0"/>
          </a:p>
          <a:p>
            <a:pPr>
              <a:buNone/>
            </a:pPr>
            <a:r>
              <a:rPr lang="fr-BE" sz="1800" b="1" dirty="0" smtClean="0"/>
              <a:t>Lessons learnt performance</a:t>
            </a:r>
            <a:endParaRPr lang="fr-BE" sz="1800" dirty="0" smtClean="0"/>
          </a:p>
          <a:p>
            <a:pPr>
              <a:buFont typeface="Arial" pitchFamily="34" charset="0"/>
              <a:buChar char="•"/>
            </a:pPr>
            <a:r>
              <a:rPr lang="fr-BE" sz="1800" dirty="0" smtClean="0"/>
              <a:t>The performance based conditions attached to disbursement of GBS are generally relevant; </a:t>
            </a:r>
          </a:p>
          <a:p>
            <a:pPr>
              <a:buFont typeface="Arial" pitchFamily="34" charset="0"/>
              <a:buChar char="•"/>
            </a:pPr>
            <a:r>
              <a:rPr lang="fr-BE" sz="1800" dirty="0" smtClean="0"/>
              <a:t>But their expected use as a basis for assessing progress and deciding the level of disbursement as well as for policy dialogue has revealed difficulties;</a:t>
            </a:r>
          </a:p>
          <a:p>
            <a:pPr>
              <a:buFont typeface="Arial" pitchFamily="34" charset="0"/>
              <a:buChar char="•"/>
            </a:pPr>
            <a:r>
              <a:rPr lang="fr-BE" sz="1800" dirty="0" smtClean="0"/>
              <a:t>Main problems: lack of clarity over what constitutes satisfactory progress; weaknesses in statistical systems; choice of targets; scope of the indicators (narrow or covering more holistic performance asessment);</a:t>
            </a:r>
          </a:p>
          <a:p>
            <a:pPr>
              <a:buFont typeface="Arial" pitchFamily="34" charset="0"/>
              <a:buChar char="•"/>
            </a:pPr>
            <a:r>
              <a:rPr lang="fr-BE" sz="1800" dirty="0" smtClean="0"/>
              <a:t>Raise question of accountability;</a:t>
            </a:r>
          </a:p>
          <a:p>
            <a:pPr>
              <a:buNone/>
            </a:pPr>
            <a:r>
              <a:rPr lang="fr-BE" sz="1800" b="1" dirty="0" smtClean="0"/>
              <a:t>Key challenge</a:t>
            </a:r>
            <a:endParaRPr lang="fr-BE" sz="1800" dirty="0" smtClean="0"/>
          </a:p>
          <a:p>
            <a:pPr>
              <a:buFont typeface="Arial" pitchFamily="34" charset="0"/>
              <a:buChar char="•"/>
            </a:pPr>
            <a:r>
              <a:rPr lang="fr-BE" sz="1800" dirty="0" smtClean="0"/>
              <a:t>definition of specific objectives; performance indicators and monitoring framework to assess the contribution of BS to development and poverty reduction;</a:t>
            </a:r>
          </a:p>
          <a:p>
            <a:pPr>
              <a:buFont typeface="Arial" pitchFamily="34" charset="0"/>
              <a:buChar char="•"/>
            </a:pPr>
            <a:endParaRPr lang="fr-BE" sz="1800" dirty="0" smtClean="0"/>
          </a:p>
          <a:p>
            <a:endParaRPr lang="fr-BE" dirty="0" smtClean="0"/>
          </a:p>
          <a:p>
            <a:endParaRPr lang="en-US" dirty="0" smtClean="0"/>
          </a:p>
          <a:p>
            <a:endParaRPr lang="en-GB"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4</a:t>
            </a:fld>
            <a:endParaRPr lang="en-GB"/>
          </a:p>
        </p:txBody>
      </p:sp>
    </p:spTree>
    <p:extLst>
      <p:ext uri="{BB962C8B-B14F-4D97-AF65-F5344CB8AC3E}">
        <p14:creationId xmlns:p14="http://schemas.microsoft.com/office/powerpoint/2010/main" val="2282506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noProof="0" dirty="0" smtClean="0"/>
              <a:t>Source: </a:t>
            </a:r>
            <a:r>
              <a:rPr lang="en-GB" i="1" noProof="0" dirty="0" smtClean="0"/>
              <a:t>The</a:t>
            </a:r>
            <a:r>
              <a:rPr lang="en-GB" i="1" baseline="0" noProof="0" dirty="0" smtClean="0"/>
              <a:t> Future Approach to EU Budget Support to Third Countries. Communication from the Commission to the European Parliament, the Council, the European Economic and Social Committee and the Committee of the Regions. Com(2011)638/2</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baseline="0" noProof="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smtClean="0"/>
              <a:t>NB Possibility to go quickly on this slide or to elaborate. </a:t>
            </a:r>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smtClean="0"/>
              <a:t>The communication proposes, 1° to develop a modern approach to BS, 2° to strengthen EU coordination,  3° to improve design and implementation</a:t>
            </a:r>
          </a:p>
          <a:p>
            <a:pPr marL="0" marR="0" indent="0" algn="l" defTabSz="914400" rtl="0" eaLnBrk="1" fontAlgn="base" latinLnBrk="0" hangingPunct="1">
              <a:lnSpc>
                <a:spcPct val="100000"/>
              </a:lnSpc>
              <a:spcBef>
                <a:spcPct val="30000"/>
              </a:spcBef>
              <a:spcAft>
                <a:spcPct val="0"/>
              </a:spcAft>
              <a:buClrTx/>
              <a:buSzTx/>
              <a:buFontTx/>
              <a:buNone/>
              <a:tabLst/>
              <a:defRPr/>
            </a:pPr>
            <a:r>
              <a:rPr lang="fr-BE" baseline="0" noProof="0" dirty="0" smtClean="0"/>
              <a:t>1° </a:t>
            </a:r>
            <a:r>
              <a:rPr lang="en-GB" baseline="0" noProof="0" dirty="0" smtClean="0"/>
              <a:t>Developing a modern approach</a:t>
            </a:r>
          </a:p>
          <a:p>
            <a:pPr marL="0" marR="0" indent="0" algn="l" defTabSz="914400" rtl="0" eaLnBrk="1" fontAlgn="base" latinLnBrk="0" hangingPunct="1">
              <a:lnSpc>
                <a:spcPct val="100000"/>
              </a:lnSpc>
              <a:spcBef>
                <a:spcPct val="30000"/>
              </a:spcBef>
              <a:spcAft>
                <a:spcPct val="0"/>
              </a:spcAft>
              <a:buClrTx/>
              <a:buSzTx/>
              <a:buFont typeface="Wingdings" pitchFamily="2" charset="2"/>
              <a:buChar char="§"/>
              <a:tabLst/>
              <a:defRPr/>
            </a:pPr>
            <a:r>
              <a:rPr lang="fr-BE" baseline="0" noProof="0" dirty="0" smtClean="0"/>
              <a:t> </a:t>
            </a:r>
            <a:r>
              <a:rPr lang="en-GB" sz="1000" kern="1200" baseline="0" noProof="0" dirty="0" smtClean="0">
                <a:solidFill>
                  <a:schemeClr val="tx1"/>
                </a:solidFill>
                <a:latin typeface="Arial" pitchFamily="34" charset="0"/>
                <a:ea typeface="+mn-ea"/>
                <a:cs typeface="+mn-cs"/>
              </a:rPr>
              <a:t>Building on success:  high degree of predictability,  emphasis on national ownership of </a:t>
            </a:r>
            <a:r>
              <a:rPr lang="en-GB" sz="1000" kern="1200" baseline="0" noProof="0" dirty="0" err="1" smtClean="0">
                <a:solidFill>
                  <a:schemeClr val="tx1"/>
                </a:solidFill>
                <a:latin typeface="Arial" pitchFamily="34" charset="0"/>
                <a:ea typeface="+mn-ea"/>
                <a:cs typeface="+mn-cs"/>
              </a:rPr>
              <a:t>dvpt</a:t>
            </a:r>
            <a:r>
              <a:rPr lang="en-GB" sz="1000" kern="1200" baseline="0" noProof="0" dirty="0" smtClean="0">
                <a:solidFill>
                  <a:schemeClr val="tx1"/>
                </a:solidFill>
                <a:latin typeface="Arial" pitchFamily="34" charset="0"/>
                <a:ea typeface="+mn-ea"/>
                <a:cs typeface="+mn-cs"/>
              </a:rPr>
              <a:t> strategies, result oriented disbursements and performance related tranches. Continued dynamic approach to eligibility criteria , and strengthened assessment of progress and monitoring.</a:t>
            </a:r>
          </a:p>
          <a:p>
            <a:pPr marL="0" marR="0" indent="0" algn="l" defTabSz="914400" rtl="0" eaLnBrk="1" fontAlgn="base" latinLnBrk="0" hangingPunct="1">
              <a:lnSpc>
                <a:spcPct val="100000"/>
              </a:lnSpc>
              <a:spcBef>
                <a:spcPct val="30000"/>
              </a:spcBef>
              <a:spcAft>
                <a:spcPct val="0"/>
              </a:spcAft>
              <a:buClrTx/>
              <a:buSzTx/>
              <a:buFont typeface="Wingdings" pitchFamily="2" charset="2"/>
              <a:buChar char="§"/>
              <a:tabLst/>
              <a:defRPr/>
            </a:pPr>
            <a:r>
              <a:rPr lang="fr-BE" sz="1000" kern="1200" baseline="0" noProof="0" dirty="0" smtClean="0">
                <a:solidFill>
                  <a:schemeClr val="tx1"/>
                </a:solidFill>
                <a:latin typeface="Arial" pitchFamily="34" charset="0"/>
                <a:ea typeface="+mn-ea"/>
                <a:cs typeface="+mn-cs"/>
              </a:rPr>
              <a:t> </a:t>
            </a:r>
            <a:r>
              <a:rPr lang="en-GB" sz="1000" kern="1200" baseline="0" noProof="0" dirty="0" smtClean="0">
                <a:solidFill>
                  <a:schemeClr val="tx1"/>
                </a:solidFill>
                <a:latin typeface="Arial" pitchFamily="34" charset="0"/>
                <a:ea typeface="+mn-ea"/>
                <a:cs typeface="+mn-cs"/>
              </a:rPr>
              <a:t>Contractual partnerships to build/consolidate democracies, pursue sustainable and inclusive growth and reduce poverty </a:t>
            </a:r>
            <a:r>
              <a:rPr lang="en-GB" sz="1000" kern="1200" baseline="0" noProof="0" dirty="0" smtClean="0">
                <a:solidFill>
                  <a:schemeClr val="tx1"/>
                </a:solidFill>
                <a:latin typeface="Arial" pitchFamily="34" charset="0"/>
                <a:ea typeface="+mn-ea"/>
                <a:cs typeface="+mn-cs"/>
                <a:sym typeface="Wingdings" pitchFamily="2" charset="2"/>
              </a:rPr>
              <a:t> promote fundamental values (GGDC);  improve macro/financial stability and management (GDDC); promote sector reforms &amp; better services delivery (SRC); SBC in fragile states; reduce aid dependency &amp; improve resources mobilisation. </a:t>
            </a:r>
          </a:p>
          <a:p>
            <a:pPr marL="0" marR="0" indent="0" algn="l" defTabSz="914400" rtl="0" eaLnBrk="1" fontAlgn="base" latinLnBrk="0" hangingPunct="1">
              <a:lnSpc>
                <a:spcPct val="100000"/>
              </a:lnSpc>
              <a:spcBef>
                <a:spcPct val="30000"/>
              </a:spcBef>
              <a:spcAft>
                <a:spcPct val="0"/>
              </a:spcAft>
              <a:buClrTx/>
              <a:buSzTx/>
              <a:buFont typeface="Wingdings" pitchFamily="2" charset="2"/>
              <a:buNone/>
              <a:tabLst/>
              <a:defRPr/>
            </a:pPr>
            <a:r>
              <a:rPr lang="en-GB" sz="1000" kern="1200" baseline="0" noProof="0" dirty="0" smtClean="0">
                <a:solidFill>
                  <a:schemeClr val="tx1"/>
                </a:solidFill>
                <a:latin typeface="Arial" pitchFamily="34" charset="0"/>
                <a:ea typeface="+mn-ea"/>
                <a:cs typeface="+mn-cs"/>
                <a:sym typeface="Wingdings" pitchFamily="2" charset="2"/>
              </a:rPr>
              <a:t>2° EU coordinated approach: move towards « single EU GGDC”; act together to increase critical mass &amp; leverage; be supportive of wider donor coordination and country-led coordination.  Practically: share assessments, diagnostics, eligibility conditions; harmonise risk assessment tools; perform joint assessment; carry out high level political dialogue; jointly communicate</a:t>
            </a:r>
            <a:r>
              <a:rPr lang="en-GB" sz="1000" kern="1200" baseline="0" noProof="0" dirty="0" smtClean="0">
                <a:solidFill>
                  <a:schemeClr val="tx1"/>
                </a:solidFill>
                <a:latin typeface="Arial" pitchFamily="34" charset="0"/>
                <a:ea typeface="+mn-ea"/>
                <a:cs typeface="+mn-cs"/>
              </a:rPr>
              <a:t>	to local stakeholders BS disbursements and compliance with conditions.</a:t>
            </a:r>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20879216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noProof="0" dirty="0" smtClean="0"/>
              <a:t>Source: </a:t>
            </a:r>
            <a:r>
              <a:rPr lang="en-GB" i="1" noProof="0" dirty="0" smtClean="0"/>
              <a:t>The</a:t>
            </a:r>
            <a:r>
              <a:rPr lang="en-GB" i="1" baseline="0" noProof="0" dirty="0" smtClean="0"/>
              <a:t> Future Approach to EU Budget Support to Third Countries. Communication from the Commission to the European Parliament, the Council, the European Economic and Social Committee and the Committee of the Regions. Com(2011)638/2</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baseline="0" noProof="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smtClean="0"/>
              <a:t>NB Possibility to go quickly on this slide or to elaborate. </a:t>
            </a:r>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smtClean="0"/>
              <a:t>The communication proposes, 1° to develop a modern approach to BS, 2° to strengthen EU coordination,  3° to improve design and implementation</a:t>
            </a:r>
          </a:p>
          <a:p>
            <a:pPr marL="0" marR="0" indent="0" algn="l" defTabSz="914400" rtl="0" eaLnBrk="1" fontAlgn="base" latinLnBrk="0" hangingPunct="1">
              <a:lnSpc>
                <a:spcPct val="100000"/>
              </a:lnSpc>
              <a:spcBef>
                <a:spcPct val="30000"/>
              </a:spcBef>
              <a:spcAft>
                <a:spcPct val="0"/>
              </a:spcAft>
              <a:buClrTx/>
              <a:buSzTx/>
              <a:buFontTx/>
              <a:buNone/>
              <a:tabLst/>
              <a:defRPr/>
            </a:pPr>
            <a:r>
              <a:rPr lang="fr-BE" baseline="0" noProof="0" dirty="0" smtClean="0"/>
              <a:t>1° </a:t>
            </a:r>
            <a:r>
              <a:rPr lang="en-GB" baseline="0" noProof="0" dirty="0" smtClean="0"/>
              <a:t>Developing a modern approach</a:t>
            </a:r>
          </a:p>
          <a:p>
            <a:pPr marL="0" marR="0" indent="0" algn="l" defTabSz="914400" rtl="0" eaLnBrk="1" fontAlgn="base" latinLnBrk="0" hangingPunct="1">
              <a:lnSpc>
                <a:spcPct val="100000"/>
              </a:lnSpc>
              <a:spcBef>
                <a:spcPct val="30000"/>
              </a:spcBef>
              <a:spcAft>
                <a:spcPct val="0"/>
              </a:spcAft>
              <a:buClrTx/>
              <a:buSzTx/>
              <a:buFont typeface="Wingdings" pitchFamily="2" charset="2"/>
              <a:buChar char="§"/>
              <a:tabLst/>
              <a:defRPr/>
            </a:pPr>
            <a:r>
              <a:rPr lang="fr-BE" baseline="0" noProof="0" dirty="0" smtClean="0"/>
              <a:t> </a:t>
            </a:r>
            <a:r>
              <a:rPr lang="en-GB" sz="1000" kern="1200" baseline="0" noProof="0" dirty="0" smtClean="0">
                <a:solidFill>
                  <a:schemeClr val="tx1"/>
                </a:solidFill>
                <a:latin typeface="Arial" pitchFamily="34" charset="0"/>
                <a:ea typeface="+mn-ea"/>
                <a:cs typeface="+mn-cs"/>
              </a:rPr>
              <a:t>Building on success:  high degree of predictability,  emphasis on national ownership of </a:t>
            </a:r>
            <a:r>
              <a:rPr lang="en-GB" sz="1000" kern="1200" baseline="0" noProof="0" dirty="0" err="1" smtClean="0">
                <a:solidFill>
                  <a:schemeClr val="tx1"/>
                </a:solidFill>
                <a:latin typeface="Arial" pitchFamily="34" charset="0"/>
                <a:ea typeface="+mn-ea"/>
                <a:cs typeface="+mn-cs"/>
              </a:rPr>
              <a:t>dvpt</a:t>
            </a:r>
            <a:r>
              <a:rPr lang="en-GB" sz="1000" kern="1200" baseline="0" noProof="0" dirty="0" smtClean="0">
                <a:solidFill>
                  <a:schemeClr val="tx1"/>
                </a:solidFill>
                <a:latin typeface="Arial" pitchFamily="34" charset="0"/>
                <a:ea typeface="+mn-ea"/>
                <a:cs typeface="+mn-cs"/>
              </a:rPr>
              <a:t> strategies, result oriented disbursements and performance related tranches. Continued dynamic approach to eligibility criteria , and strengthened assessment of progress and monitoring.</a:t>
            </a:r>
          </a:p>
          <a:p>
            <a:pPr marL="0" marR="0" indent="0" algn="l" defTabSz="914400" rtl="0" eaLnBrk="1" fontAlgn="base" latinLnBrk="0" hangingPunct="1">
              <a:lnSpc>
                <a:spcPct val="100000"/>
              </a:lnSpc>
              <a:spcBef>
                <a:spcPct val="30000"/>
              </a:spcBef>
              <a:spcAft>
                <a:spcPct val="0"/>
              </a:spcAft>
              <a:buClrTx/>
              <a:buSzTx/>
              <a:buFont typeface="Wingdings" pitchFamily="2" charset="2"/>
              <a:buChar char="§"/>
              <a:tabLst/>
              <a:defRPr/>
            </a:pPr>
            <a:r>
              <a:rPr lang="fr-BE" sz="1000" kern="1200" baseline="0" noProof="0" dirty="0" smtClean="0">
                <a:solidFill>
                  <a:schemeClr val="tx1"/>
                </a:solidFill>
                <a:latin typeface="Arial" pitchFamily="34" charset="0"/>
                <a:ea typeface="+mn-ea"/>
                <a:cs typeface="+mn-cs"/>
              </a:rPr>
              <a:t> </a:t>
            </a:r>
            <a:r>
              <a:rPr lang="en-GB" sz="1000" kern="1200" baseline="0" noProof="0" dirty="0" smtClean="0">
                <a:solidFill>
                  <a:schemeClr val="tx1"/>
                </a:solidFill>
                <a:latin typeface="Arial" pitchFamily="34" charset="0"/>
                <a:ea typeface="+mn-ea"/>
                <a:cs typeface="+mn-cs"/>
              </a:rPr>
              <a:t>Contractual partnerships to build/consolidate democracies, pursue sustainable and inclusive growth and reduce poverty </a:t>
            </a:r>
            <a:r>
              <a:rPr lang="en-GB" sz="1000" kern="1200" baseline="0" noProof="0" dirty="0" smtClean="0">
                <a:solidFill>
                  <a:schemeClr val="tx1"/>
                </a:solidFill>
                <a:latin typeface="Arial" pitchFamily="34" charset="0"/>
                <a:ea typeface="+mn-ea"/>
                <a:cs typeface="+mn-cs"/>
                <a:sym typeface="Wingdings" pitchFamily="2" charset="2"/>
              </a:rPr>
              <a:t> promote fundamental values (GGDC);  improve macro/financial stability and management (GDDC); promote sector reforms &amp; better services delivery (SRC); SBC in fragile states; reduce aid dependency &amp; improve resources mobilisation. </a:t>
            </a:r>
          </a:p>
          <a:p>
            <a:pPr marL="0" marR="0" indent="0" algn="l" defTabSz="914400" rtl="0" eaLnBrk="1" fontAlgn="base" latinLnBrk="0" hangingPunct="1">
              <a:lnSpc>
                <a:spcPct val="100000"/>
              </a:lnSpc>
              <a:spcBef>
                <a:spcPct val="30000"/>
              </a:spcBef>
              <a:spcAft>
                <a:spcPct val="0"/>
              </a:spcAft>
              <a:buClrTx/>
              <a:buSzTx/>
              <a:buFont typeface="Wingdings" pitchFamily="2" charset="2"/>
              <a:buNone/>
              <a:tabLst/>
              <a:defRPr/>
            </a:pPr>
            <a:r>
              <a:rPr lang="en-GB" sz="1000" kern="1200" baseline="0" noProof="0" dirty="0" smtClean="0">
                <a:solidFill>
                  <a:schemeClr val="tx1"/>
                </a:solidFill>
                <a:latin typeface="Arial" pitchFamily="34" charset="0"/>
                <a:ea typeface="+mn-ea"/>
                <a:cs typeface="+mn-cs"/>
                <a:sym typeface="Wingdings" pitchFamily="2" charset="2"/>
              </a:rPr>
              <a:t>2° EU coordinated approach: move towards « single EU GGDC”; act together to increase critical mass &amp; leverage; be supportive of wider donor coordination and country-led coordination.  Practically: share assessments, diagnostics, eligibility conditions; harmonise risk assessment tools; perform joint assessment; carry out high level political dialogue; jointly communicate</a:t>
            </a:r>
            <a:r>
              <a:rPr lang="en-GB" sz="1000" kern="1200" baseline="0" noProof="0" dirty="0" smtClean="0">
                <a:solidFill>
                  <a:schemeClr val="tx1"/>
                </a:solidFill>
                <a:latin typeface="Arial" pitchFamily="34" charset="0"/>
                <a:ea typeface="+mn-ea"/>
                <a:cs typeface="+mn-cs"/>
              </a:rPr>
              <a:t>	to local stakeholders BS disbursements and compliance with conditions.</a:t>
            </a:r>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6</a:t>
            </a:fld>
            <a:endParaRPr lang="en-GB"/>
          </a:p>
        </p:txBody>
      </p:sp>
    </p:spTree>
    <p:extLst>
      <p:ext uri="{BB962C8B-B14F-4D97-AF65-F5344CB8AC3E}">
        <p14:creationId xmlns:p14="http://schemas.microsoft.com/office/powerpoint/2010/main" val="1882107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GB" altLang="fr-FR" dirty="0" smtClean="0">
              <a:latin typeface="Arial" panose="020B0604020202020204" pitchFamily="34" charset="0"/>
            </a:endParaRPr>
          </a:p>
          <a:p>
            <a:pPr eaLnBrk="1" hangingPunct="1">
              <a:spcBef>
                <a:spcPct val="0"/>
              </a:spcBef>
            </a:pPr>
            <a:endParaRPr lang="en-US" altLang="fr-FR" smtClean="0">
              <a:latin typeface="Arial" panose="020B0604020202020204" pitchFamily="34" charset="0"/>
            </a:endParaRPr>
          </a:p>
          <a:p>
            <a:pPr eaLnBrk="1" hangingPunct="1">
              <a:spcBef>
                <a:spcPct val="0"/>
              </a:spcBef>
            </a:pPr>
            <a:endParaRPr lang="en-US" altLang="fr-FR" smtClean="0">
              <a:latin typeface="Arial" panose="020B0604020202020204" pitchFamily="34" charset="0"/>
            </a:endParaRP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30B7443E-F9C3-45CA-B9B4-132A3725F090}" type="slidenum">
              <a:rPr lang="en-GB" altLang="fr-FR" smtClean="0"/>
              <a:pPr>
                <a:spcBef>
                  <a:spcPct val="0"/>
                </a:spcBef>
              </a:pPr>
              <a:t>7</a:t>
            </a:fld>
            <a:endParaRPr lang="en-GB" altLang="fr-FR" smtClean="0"/>
          </a:p>
        </p:txBody>
      </p:sp>
    </p:spTree>
    <p:extLst>
      <p:ext uri="{BB962C8B-B14F-4D97-AF65-F5344CB8AC3E}">
        <p14:creationId xmlns:p14="http://schemas.microsoft.com/office/powerpoint/2010/main" val="2901289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9</a:t>
            </a:fld>
            <a:endParaRPr lang="en-GB" dirty="0"/>
          </a:p>
        </p:txBody>
      </p:sp>
    </p:spTree>
    <p:extLst>
      <p:ext uri="{BB962C8B-B14F-4D97-AF65-F5344CB8AC3E}">
        <p14:creationId xmlns:p14="http://schemas.microsoft.com/office/powerpoint/2010/main" val="31420881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spcBef>
                <a:spcPct val="0"/>
              </a:spcBef>
            </a:pPr>
            <a:endParaRPr lang="en-GB" sz="1200" i="1" dirty="0" smtClean="0">
              <a:latin typeface="Times New Roman" charset="0"/>
              <a:cs typeface="Times New Roman" charset="0"/>
            </a:endParaRPr>
          </a:p>
        </p:txBody>
      </p:sp>
      <p:sp>
        <p:nvSpPr>
          <p:cNvPr id="4" name="Espace réservé du numéro de diapositive 3"/>
          <p:cNvSpPr>
            <a:spLocks noGrp="1"/>
          </p:cNvSpPr>
          <p:nvPr>
            <p:ph type="sldNum" sz="quarter" idx="10"/>
          </p:nvPr>
        </p:nvSpPr>
        <p:spPr/>
        <p:txBody>
          <a:bodyPr/>
          <a:lstStyle/>
          <a:p>
            <a:fld id="{3C282BA5-E20B-8648-B8FA-72E19ABF52C9}" type="slidenum">
              <a:rPr lang="fr-FR" smtClean="0"/>
              <a:pPr/>
              <a:t>10</a:t>
            </a:fld>
            <a:endParaRPr lang="fr-FR"/>
          </a:p>
        </p:txBody>
      </p:sp>
    </p:spTree>
    <p:extLst>
      <p:ext uri="{BB962C8B-B14F-4D97-AF65-F5344CB8AC3E}">
        <p14:creationId xmlns:p14="http://schemas.microsoft.com/office/powerpoint/2010/main" val="16671432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539552" y="1628800"/>
            <a:ext cx="8279830" cy="1296144"/>
          </a:xfrm>
        </p:spPr>
        <p:txBody>
          <a:bodyPr/>
          <a:lstStyle/>
          <a:p>
            <a:pPr algn="ctr"/>
            <a:r>
              <a:rPr lang="en-US" sz="2600" dirty="0" smtClean="0"/>
              <a:t/>
            </a:r>
            <a:br>
              <a:rPr lang="en-US" sz="2600" dirty="0" smtClean="0"/>
            </a:br>
            <a:r>
              <a:rPr lang="en-US" sz="2600" dirty="0" smtClean="0"/>
              <a:t/>
            </a:r>
            <a:br>
              <a:rPr lang="en-US" sz="2600" dirty="0" smtClean="0"/>
            </a:br>
            <a:r>
              <a:rPr lang="en-US" sz="2600" dirty="0" smtClean="0"/>
              <a:t>Pacific Regional Training on EU </a:t>
            </a:r>
            <a:r>
              <a:rPr lang="en-US" sz="2800" dirty="0" smtClean="0"/>
              <a:t>Budget support and blending modalities</a:t>
            </a:r>
            <a:br>
              <a:rPr lang="en-US" sz="2800" dirty="0" smtClean="0"/>
            </a:br>
            <a:r>
              <a:rPr lang="en-US" sz="2800" dirty="0" smtClean="0"/>
              <a:t>24-28 October 2016 </a:t>
            </a:r>
            <a:br>
              <a:rPr lang="en-US" sz="2800" dirty="0" smtClean="0"/>
            </a:br>
            <a:r>
              <a:rPr lang="en-US" sz="2800" dirty="0"/>
              <a:t/>
            </a:r>
            <a:br>
              <a:rPr lang="en-US" sz="2800" dirty="0"/>
            </a:br>
            <a:r>
              <a:rPr lang="en-GB" sz="2000" dirty="0">
                <a:solidFill>
                  <a:srgbClr val="FF3300"/>
                </a:solidFill>
              </a:rPr>
              <a:t/>
            </a:r>
            <a:br>
              <a:rPr lang="en-GB" sz="2000" dirty="0">
                <a:solidFill>
                  <a:srgbClr val="FF3300"/>
                </a:solidFill>
              </a:rPr>
            </a:br>
            <a:endParaRPr lang="en-GB" sz="2000" dirty="0" smtClean="0"/>
          </a:p>
        </p:txBody>
      </p:sp>
      <p:sp>
        <p:nvSpPr>
          <p:cNvPr id="3075" name="Rectangle 6"/>
          <p:cNvSpPr>
            <a:spLocks noGrp="1" noChangeArrowheads="1"/>
          </p:cNvSpPr>
          <p:nvPr>
            <p:ph type="subTitle" idx="1"/>
          </p:nvPr>
        </p:nvSpPr>
        <p:spPr>
          <a:xfrm>
            <a:off x="323528" y="3068960"/>
            <a:ext cx="8532813" cy="2159992"/>
          </a:xfrm>
        </p:spPr>
        <p:txBody>
          <a:bodyPr/>
          <a:lstStyle/>
          <a:p>
            <a:pPr algn="ctr" eaLnBrk="1" hangingPunct="1"/>
            <a:endParaRPr lang="en-US" sz="2000" dirty="0" smtClean="0"/>
          </a:p>
          <a:p>
            <a:pPr algn="ctr" eaLnBrk="1" hangingPunct="1"/>
            <a:r>
              <a:rPr lang="en-US" sz="2000" dirty="0" smtClean="0"/>
              <a:t>Module 1</a:t>
            </a:r>
          </a:p>
          <a:p>
            <a:pPr algn="ctr" eaLnBrk="1" hangingPunct="1"/>
            <a:endParaRPr lang="en-US" sz="2000" dirty="0" smtClean="0"/>
          </a:p>
          <a:p>
            <a:pPr algn="ctr" eaLnBrk="1" hangingPunct="1"/>
            <a:r>
              <a:rPr lang="en-GB" sz="2000" dirty="0" smtClean="0"/>
              <a:t>Introduction to the EU Budget Support conceptual framework, definition and main principles</a:t>
            </a:r>
            <a:endParaRPr lang="fr-BE" sz="2000" dirty="0"/>
          </a:p>
          <a:p>
            <a:pPr algn="ctr" eaLnBrk="1" hangingPunct="1"/>
            <a:endParaRPr lang="fr-BE" sz="2000" dirty="0" smtClean="0"/>
          </a:p>
          <a:p>
            <a:pPr algn="ctr" eaLnBrk="1" hangingPunct="1"/>
            <a:endParaRPr lang="en-GB" sz="20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1196752"/>
            <a:ext cx="7467600" cy="681567"/>
          </a:xfr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algn="ctr"/>
            <a:r>
              <a:rPr lang="en-GB" sz="2800" dirty="0">
                <a:solidFill>
                  <a:srgbClr val="2D2D8A"/>
                </a:solidFill>
                <a:latin typeface="+mn-lt"/>
                <a:cs typeface="Tw Cen MT"/>
              </a:rPr>
              <a:t>EU </a:t>
            </a:r>
            <a:r>
              <a:rPr lang="en-GB" sz="2800" dirty="0" smtClean="0">
                <a:solidFill>
                  <a:srgbClr val="2D2D8A"/>
                </a:solidFill>
                <a:latin typeface="+mn-lt"/>
                <a:cs typeface="Tw Cen MT"/>
              </a:rPr>
              <a:t>approach to Budget </a:t>
            </a:r>
            <a:r>
              <a:rPr lang="en-GB" sz="2800" dirty="0">
                <a:solidFill>
                  <a:srgbClr val="2D2D8A"/>
                </a:solidFill>
                <a:latin typeface="+mn-lt"/>
                <a:cs typeface="Tw Cen MT"/>
              </a:rPr>
              <a:t>Support</a:t>
            </a:r>
          </a:p>
        </p:txBody>
      </p:sp>
      <p:sp>
        <p:nvSpPr>
          <p:cNvPr id="3" name="Slide Number Placeholder 2"/>
          <p:cNvSpPr>
            <a:spLocks noGrp="1"/>
          </p:cNvSpPr>
          <p:nvPr>
            <p:ph type="sldNum" sz="quarter" idx="12"/>
          </p:nvPr>
        </p:nvSpPr>
        <p:spPr/>
        <p:txBody>
          <a:bodyPr/>
          <a:lstStyle/>
          <a:p>
            <a:pPr>
              <a:defRPr/>
            </a:pPr>
            <a:fld id="{C7477545-4EA3-41AE-A627-88BC7370C4DB}" type="slidenum">
              <a:rPr lang="en-GB" smtClean="0"/>
              <a:pPr>
                <a:defRPr/>
              </a:pPr>
              <a:t>10</a:t>
            </a:fld>
            <a:endParaRPr lang="en-GB"/>
          </a:p>
        </p:txBody>
      </p:sp>
      <p:sp>
        <p:nvSpPr>
          <p:cNvPr id="6" name="TextBox 5"/>
          <p:cNvSpPr txBox="1"/>
          <p:nvPr/>
        </p:nvSpPr>
        <p:spPr>
          <a:xfrm>
            <a:off x="251520" y="1988840"/>
            <a:ext cx="3749892" cy="4832092"/>
          </a:xfrm>
          <a:prstGeom prst="rect">
            <a:avLst/>
          </a:prstGeom>
          <a:noFill/>
        </p:spPr>
        <p:txBody>
          <a:bodyPr wrap="square" rtlCol="0">
            <a:spAutoFit/>
          </a:bodyPr>
          <a:lstStyle/>
          <a:p>
            <a:r>
              <a:rPr lang="en-GB" sz="2200" b="1" dirty="0" smtClean="0">
                <a:solidFill>
                  <a:schemeClr val="accent6"/>
                </a:solidFill>
                <a:latin typeface="+mn-lt"/>
                <a:cs typeface="Tw Cen MT"/>
              </a:rPr>
              <a:t>Budget support is a financial assistance modality</a:t>
            </a:r>
            <a:r>
              <a:rPr lang="en-GB" sz="2200" dirty="0" smtClean="0">
                <a:solidFill>
                  <a:schemeClr val="accent6"/>
                </a:solidFill>
                <a:latin typeface="+mn-lt"/>
                <a:cs typeface="Tw Cen MT"/>
              </a:rPr>
              <a:t>: it is a means to deliver more effective support to national and sector policies</a:t>
            </a:r>
          </a:p>
          <a:p>
            <a:endParaRPr lang="en-GB" sz="2200" dirty="0">
              <a:solidFill>
                <a:schemeClr val="accent6"/>
              </a:solidFill>
              <a:latin typeface="+mn-lt"/>
              <a:cs typeface="Tw Cen MT"/>
            </a:endParaRPr>
          </a:p>
          <a:p>
            <a:r>
              <a:rPr lang="en-GB" sz="2200" dirty="0" smtClean="0">
                <a:solidFill>
                  <a:schemeClr val="accent6"/>
                </a:solidFill>
                <a:latin typeface="+mn-lt"/>
                <a:cs typeface="Tw Cen MT"/>
              </a:rPr>
              <a:t>It involves:</a:t>
            </a:r>
          </a:p>
          <a:p>
            <a:pPr marL="342900" indent="-342900">
              <a:buFont typeface="Arial"/>
              <a:buChar char="•"/>
            </a:pPr>
            <a:r>
              <a:rPr lang="en-GB" sz="2200" dirty="0" smtClean="0">
                <a:solidFill>
                  <a:schemeClr val="accent6"/>
                </a:solidFill>
                <a:latin typeface="+mn-lt"/>
                <a:cs typeface="Tw Cen MT"/>
              </a:rPr>
              <a:t>Financial transfers</a:t>
            </a:r>
          </a:p>
          <a:p>
            <a:pPr marL="342900" indent="-342900">
              <a:buFont typeface="Arial"/>
              <a:buChar char="•"/>
            </a:pPr>
            <a:r>
              <a:rPr lang="en-GB" sz="2200" dirty="0" smtClean="0">
                <a:solidFill>
                  <a:schemeClr val="accent6"/>
                </a:solidFill>
                <a:latin typeface="+mn-lt"/>
                <a:cs typeface="Tw Cen MT"/>
              </a:rPr>
              <a:t>Policy Dialogue</a:t>
            </a:r>
          </a:p>
          <a:p>
            <a:pPr marL="342900" indent="-342900">
              <a:buFont typeface="Arial"/>
              <a:buChar char="•"/>
            </a:pPr>
            <a:r>
              <a:rPr lang="en-GB" sz="2200" dirty="0" smtClean="0">
                <a:solidFill>
                  <a:schemeClr val="accent6"/>
                </a:solidFill>
                <a:latin typeface="+mn-lt"/>
                <a:cs typeface="Tw Cen MT"/>
              </a:rPr>
              <a:t>Performance assessment</a:t>
            </a:r>
          </a:p>
          <a:p>
            <a:pPr marL="342900" indent="-342900">
              <a:buFont typeface="Arial"/>
              <a:buChar char="•"/>
            </a:pPr>
            <a:r>
              <a:rPr lang="en-GB" sz="2200" dirty="0" smtClean="0">
                <a:solidFill>
                  <a:schemeClr val="accent6"/>
                </a:solidFill>
                <a:latin typeface="+mn-lt"/>
                <a:cs typeface="Tw Cen MT"/>
              </a:rPr>
              <a:t>Capacity development</a:t>
            </a:r>
          </a:p>
          <a:p>
            <a:r>
              <a:rPr lang="en-GB" sz="2200" dirty="0" smtClean="0">
                <a:solidFill>
                  <a:schemeClr val="accent6"/>
                </a:solidFill>
                <a:latin typeface="+mn-lt"/>
                <a:cs typeface="Tw Cen MT"/>
              </a:rPr>
              <a:t> </a:t>
            </a:r>
            <a:endParaRPr lang="en-GB" sz="2200" dirty="0">
              <a:solidFill>
                <a:schemeClr val="accent6"/>
              </a:solidFill>
              <a:latin typeface="+mn-lt"/>
              <a:cs typeface="Tw Cen MT"/>
            </a:endParaRPr>
          </a:p>
        </p:txBody>
      </p:sp>
      <p:grpSp>
        <p:nvGrpSpPr>
          <p:cNvPr id="4" name="Group 3"/>
          <p:cNvGrpSpPr/>
          <p:nvPr/>
        </p:nvGrpSpPr>
        <p:grpSpPr>
          <a:xfrm>
            <a:off x="4139952" y="2169104"/>
            <a:ext cx="4932304" cy="4500256"/>
            <a:chOff x="3491880" y="1196752"/>
            <a:chExt cx="4932304" cy="4500256"/>
          </a:xfrm>
        </p:grpSpPr>
        <p:grpSp>
          <p:nvGrpSpPr>
            <p:cNvPr id="15" name="Group 14"/>
            <p:cNvGrpSpPr/>
            <p:nvPr/>
          </p:nvGrpSpPr>
          <p:grpSpPr>
            <a:xfrm>
              <a:off x="4211960" y="1556792"/>
              <a:ext cx="2196000" cy="2196000"/>
              <a:chOff x="2032000" y="1015999"/>
              <a:chExt cx="2235200" cy="2235200"/>
            </a:xfrm>
          </p:grpSpPr>
          <p:sp>
            <p:nvSpPr>
              <p:cNvPr id="16" name="Shape 15"/>
              <p:cNvSpPr/>
              <p:nvPr/>
            </p:nvSpPr>
            <p:spPr>
              <a:xfrm>
                <a:off x="2032000" y="1015999"/>
                <a:ext cx="2235200" cy="2235200"/>
              </a:xfrm>
              <a:prstGeom prst="gear9">
                <a:avLst/>
              </a:prstGeom>
              <a:solidFill>
                <a:srgbClr val="FFD974"/>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wrap="square" lIns="0" rIns="0" anchor="ctr"/>
              <a:lstStyle/>
              <a:p>
                <a:pPr algn="ctr"/>
                <a:r>
                  <a:rPr lang="en-AU" sz="2000" dirty="0" smtClean="0">
                    <a:solidFill>
                      <a:schemeClr val="tx1"/>
                    </a:solidFill>
                    <a:latin typeface="Tw Cen MT"/>
                    <a:cs typeface="Tw Cen MT"/>
                  </a:rPr>
                  <a:t>Dialogue</a:t>
                </a:r>
                <a:endParaRPr lang="en-AU" sz="2000" dirty="0">
                  <a:solidFill>
                    <a:schemeClr val="tx1"/>
                  </a:solidFill>
                  <a:latin typeface="Tw Cen MT"/>
                  <a:cs typeface="Tw Cen MT"/>
                </a:endParaRPr>
              </a:p>
            </p:txBody>
          </p:sp>
          <p:sp>
            <p:nvSpPr>
              <p:cNvPr id="17" name="Shape 4"/>
              <p:cNvSpPr/>
              <p:nvPr/>
            </p:nvSpPr>
            <p:spPr>
              <a:xfrm>
                <a:off x="2481375" y="1539584"/>
                <a:ext cx="1336450" cy="11489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0800" rIns="0" bIns="50800" numCol="1" spcCol="1270" anchor="ctr" anchorCtr="0">
                <a:noAutofit/>
              </a:bodyPr>
              <a:lstStyle/>
              <a:p>
                <a:pPr lvl="0" algn="ctr" defTabSz="1778000">
                  <a:lnSpc>
                    <a:spcPct val="90000"/>
                  </a:lnSpc>
                  <a:spcBef>
                    <a:spcPct val="0"/>
                  </a:spcBef>
                  <a:spcAft>
                    <a:spcPct val="35000"/>
                  </a:spcAft>
                </a:pPr>
                <a:endParaRPr lang="en-AU" sz="2000" kern="1200">
                  <a:latin typeface="Tw Cen MT"/>
                  <a:cs typeface="Tw Cen MT"/>
                </a:endParaRPr>
              </a:p>
            </p:txBody>
          </p:sp>
        </p:grpSp>
        <p:grpSp>
          <p:nvGrpSpPr>
            <p:cNvPr id="18" name="Group 17"/>
            <p:cNvGrpSpPr/>
            <p:nvPr/>
          </p:nvGrpSpPr>
          <p:grpSpPr>
            <a:xfrm>
              <a:off x="5625649" y="3184466"/>
              <a:ext cx="2196000" cy="2196000"/>
              <a:chOff x="2032000" y="1015999"/>
              <a:chExt cx="2235200" cy="2235200"/>
            </a:xfrm>
          </p:grpSpPr>
          <p:sp>
            <p:nvSpPr>
              <p:cNvPr id="19" name="Shape 18"/>
              <p:cNvSpPr/>
              <p:nvPr/>
            </p:nvSpPr>
            <p:spPr>
              <a:xfrm>
                <a:off x="2032000" y="1015999"/>
                <a:ext cx="2235200" cy="2235200"/>
              </a:xfrm>
              <a:prstGeom prst="gear9">
                <a:avLst/>
              </a:prstGeom>
              <a:solidFill>
                <a:srgbClr val="FFB886"/>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wrap="square" lIns="0" rIns="0" anchor="ctr"/>
              <a:lstStyle/>
              <a:p>
                <a:pPr algn="ctr"/>
                <a:r>
                  <a:rPr lang="en-AU" sz="2000" smtClean="0">
                    <a:solidFill>
                      <a:schemeClr val="tx1"/>
                    </a:solidFill>
                    <a:latin typeface="Tw Cen MT"/>
                    <a:cs typeface="Tw Cen MT"/>
                  </a:rPr>
                  <a:t>Financial transfers</a:t>
                </a:r>
                <a:endParaRPr lang="en-AU" sz="2000">
                  <a:solidFill>
                    <a:schemeClr val="tx1"/>
                  </a:solidFill>
                  <a:latin typeface="Tw Cen MT"/>
                  <a:cs typeface="Tw Cen MT"/>
                </a:endParaRPr>
              </a:p>
            </p:txBody>
          </p:sp>
          <p:sp>
            <p:nvSpPr>
              <p:cNvPr id="20" name="Shape 4"/>
              <p:cNvSpPr/>
              <p:nvPr/>
            </p:nvSpPr>
            <p:spPr>
              <a:xfrm>
                <a:off x="2481375" y="1539584"/>
                <a:ext cx="1336450" cy="11489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0800" rIns="0" bIns="50800" numCol="1" spcCol="1270" anchor="ctr" anchorCtr="0">
                <a:noAutofit/>
              </a:bodyPr>
              <a:lstStyle/>
              <a:p>
                <a:pPr lvl="0" algn="ctr" defTabSz="1778000">
                  <a:lnSpc>
                    <a:spcPct val="90000"/>
                  </a:lnSpc>
                  <a:spcBef>
                    <a:spcPct val="0"/>
                  </a:spcBef>
                  <a:spcAft>
                    <a:spcPct val="35000"/>
                  </a:spcAft>
                </a:pPr>
                <a:endParaRPr lang="en-AU" sz="2000" kern="1200">
                  <a:latin typeface="Tw Cen MT"/>
                  <a:cs typeface="Tw Cen MT"/>
                </a:endParaRPr>
              </a:p>
            </p:txBody>
          </p:sp>
        </p:grpSp>
        <p:grpSp>
          <p:nvGrpSpPr>
            <p:cNvPr id="21" name="Group 20"/>
            <p:cNvGrpSpPr/>
            <p:nvPr/>
          </p:nvGrpSpPr>
          <p:grpSpPr>
            <a:xfrm>
              <a:off x="6228184" y="1196752"/>
              <a:ext cx="2196000" cy="2196000"/>
              <a:chOff x="1582624" y="1259606"/>
              <a:chExt cx="2235201" cy="2235200"/>
            </a:xfrm>
          </p:grpSpPr>
          <p:sp>
            <p:nvSpPr>
              <p:cNvPr id="22" name="Shape 21"/>
              <p:cNvSpPr/>
              <p:nvPr/>
            </p:nvSpPr>
            <p:spPr>
              <a:xfrm>
                <a:off x="1582624" y="1259606"/>
                <a:ext cx="2235200" cy="2235200"/>
              </a:xfrm>
              <a:prstGeom prst="gear9">
                <a:avLst/>
              </a:prstGeom>
              <a:solidFill>
                <a:srgbClr val="77C8A3"/>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wrap="square" lIns="0" rIns="0" anchor="ctr"/>
              <a:lstStyle/>
              <a:p>
                <a:pPr algn="ctr"/>
                <a:r>
                  <a:rPr lang="en-AU" sz="2000" dirty="0" smtClean="0">
                    <a:solidFill>
                      <a:schemeClr val="tx1"/>
                    </a:solidFill>
                    <a:latin typeface="Tw Cen MT"/>
                    <a:cs typeface="Tw Cen MT"/>
                  </a:rPr>
                  <a:t>Performance assessment</a:t>
                </a:r>
                <a:endParaRPr lang="en-AU" sz="2000" dirty="0">
                  <a:solidFill>
                    <a:schemeClr val="tx1"/>
                  </a:solidFill>
                  <a:latin typeface="Tw Cen MT"/>
                  <a:cs typeface="Tw Cen MT"/>
                </a:endParaRPr>
              </a:p>
            </p:txBody>
          </p:sp>
          <p:sp>
            <p:nvSpPr>
              <p:cNvPr id="23" name="Shape 4"/>
              <p:cNvSpPr/>
              <p:nvPr/>
            </p:nvSpPr>
            <p:spPr>
              <a:xfrm>
                <a:off x="2481375" y="1539584"/>
                <a:ext cx="1336450" cy="11489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0800" rIns="0" bIns="50800" numCol="1" spcCol="1270" anchor="ctr" anchorCtr="0">
                <a:noAutofit/>
              </a:bodyPr>
              <a:lstStyle/>
              <a:p>
                <a:pPr lvl="0" algn="ctr" defTabSz="1778000">
                  <a:lnSpc>
                    <a:spcPct val="90000"/>
                  </a:lnSpc>
                  <a:spcBef>
                    <a:spcPct val="0"/>
                  </a:spcBef>
                  <a:spcAft>
                    <a:spcPct val="35000"/>
                  </a:spcAft>
                </a:pPr>
                <a:endParaRPr lang="en-AU" sz="2000" kern="1200">
                  <a:latin typeface="Tw Cen MT"/>
                  <a:cs typeface="Tw Cen MT"/>
                </a:endParaRPr>
              </a:p>
            </p:txBody>
          </p:sp>
        </p:grpSp>
        <p:grpSp>
          <p:nvGrpSpPr>
            <p:cNvPr id="24" name="Group 23"/>
            <p:cNvGrpSpPr/>
            <p:nvPr/>
          </p:nvGrpSpPr>
          <p:grpSpPr>
            <a:xfrm>
              <a:off x="3491880" y="3501008"/>
              <a:ext cx="2196000" cy="2196000"/>
              <a:chOff x="2032000" y="1015999"/>
              <a:chExt cx="2235200" cy="2235200"/>
            </a:xfrm>
          </p:grpSpPr>
          <p:sp>
            <p:nvSpPr>
              <p:cNvPr id="25" name="Shape 24"/>
              <p:cNvSpPr/>
              <p:nvPr/>
            </p:nvSpPr>
            <p:spPr>
              <a:xfrm>
                <a:off x="2032000" y="1015999"/>
                <a:ext cx="2235200" cy="2235200"/>
              </a:xfrm>
              <a:prstGeom prst="gear9">
                <a:avLst/>
              </a:prstGeom>
              <a:solidFill>
                <a:srgbClr val="DDEEFF"/>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wrap="square" lIns="0" rIns="0" anchor="ctr"/>
              <a:lstStyle/>
              <a:p>
                <a:pPr algn="ctr"/>
                <a:r>
                  <a:rPr lang="en-AU" sz="2000" dirty="0" smtClean="0">
                    <a:solidFill>
                      <a:schemeClr val="tx1"/>
                    </a:solidFill>
                    <a:latin typeface="Tw Cen MT"/>
                    <a:cs typeface="Tw Cen MT"/>
                  </a:rPr>
                  <a:t>Capacity development</a:t>
                </a:r>
                <a:endParaRPr lang="en-AU" sz="2000" dirty="0">
                  <a:solidFill>
                    <a:schemeClr val="tx1"/>
                  </a:solidFill>
                  <a:latin typeface="Tw Cen MT"/>
                  <a:cs typeface="Tw Cen MT"/>
                </a:endParaRPr>
              </a:p>
            </p:txBody>
          </p:sp>
          <p:sp>
            <p:nvSpPr>
              <p:cNvPr id="26" name="Shape 4"/>
              <p:cNvSpPr/>
              <p:nvPr/>
            </p:nvSpPr>
            <p:spPr>
              <a:xfrm>
                <a:off x="2481375" y="1539584"/>
                <a:ext cx="1336450" cy="11489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0800" rIns="0" bIns="50800" numCol="1" spcCol="1270" anchor="ctr" anchorCtr="0">
                <a:noAutofit/>
              </a:bodyPr>
              <a:lstStyle/>
              <a:p>
                <a:pPr lvl="0" algn="ctr" defTabSz="1778000">
                  <a:lnSpc>
                    <a:spcPct val="90000"/>
                  </a:lnSpc>
                  <a:spcBef>
                    <a:spcPct val="0"/>
                  </a:spcBef>
                  <a:spcAft>
                    <a:spcPct val="35000"/>
                  </a:spcAft>
                </a:pPr>
                <a:endParaRPr lang="en-AU" sz="2000" kern="1200">
                  <a:latin typeface="Tw Cen MT"/>
                  <a:cs typeface="Tw Cen MT"/>
                </a:endParaRPr>
              </a:p>
            </p:txBody>
          </p:sp>
        </p:grpSp>
      </p:grpSp>
    </p:spTree>
    <p:extLst>
      <p:ext uri="{BB962C8B-B14F-4D97-AF65-F5344CB8AC3E}">
        <p14:creationId xmlns:p14="http://schemas.microsoft.com/office/powerpoint/2010/main" val="2501068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5131" y="1128861"/>
            <a:ext cx="7467600" cy="681567"/>
          </a:xfr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algn="ctr"/>
            <a:r>
              <a:rPr lang="en-GB" sz="2800" dirty="0">
                <a:solidFill>
                  <a:srgbClr val="2D2D8A"/>
                </a:solidFill>
                <a:latin typeface="Tw Cen MT"/>
                <a:cs typeface="Tw Cen MT"/>
              </a:rPr>
              <a:t>EU Definition of Budget Support</a:t>
            </a:r>
          </a:p>
        </p:txBody>
      </p:sp>
      <p:sp>
        <p:nvSpPr>
          <p:cNvPr id="3" name="Slide Number Placeholder 2"/>
          <p:cNvSpPr>
            <a:spLocks noGrp="1"/>
          </p:cNvSpPr>
          <p:nvPr>
            <p:ph type="sldNum" sz="quarter" idx="12"/>
          </p:nvPr>
        </p:nvSpPr>
        <p:spPr>
          <a:xfrm>
            <a:off x="6948264" y="6409134"/>
            <a:ext cx="2133600" cy="476250"/>
          </a:xfrm>
        </p:spPr>
        <p:txBody>
          <a:bodyPr/>
          <a:lstStyle/>
          <a:p>
            <a:pPr>
              <a:defRPr/>
            </a:pPr>
            <a:fld id="{C7477545-4EA3-41AE-A627-88BC7370C4DB}" type="slidenum">
              <a:rPr lang="en-GB" smtClean="0"/>
              <a:pPr>
                <a:defRPr/>
              </a:pPr>
              <a:t>11</a:t>
            </a:fld>
            <a:endParaRPr lang="en-GB"/>
          </a:p>
        </p:txBody>
      </p:sp>
      <p:sp>
        <p:nvSpPr>
          <p:cNvPr id="14" name="ZoneTexte 13"/>
          <p:cNvSpPr txBox="1"/>
          <p:nvPr/>
        </p:nvSpPr>
        <p:spPr>
          <a:xfrm>
            <a:off x="585219" y="2276872"/>
            <a:ext cx="7983048" cy="1618905"/>
          </a:xfrm>
          <a:prstGeom prst="rect">
            <a:avLst/>
          </a:prstGeom>
          <a:noFill/>
          <a:ln w="28575" cmpd="sng">
            <a:solidFill>
              <a:schemeClr val="accent6"/>
            </a:solidFill>
          </a:ln>
        </p:spPr>
        <p:txBody>
          <a:bodyPr wrap="square" rtlCol="0">
            <a:spAutoFit/>
          </a:bodyPr>
          <a:lstStyle/>
          <a:p>
            <a:pPr marL="0" indent="0" algn="just">
              <a:spcBef>
                <a:spcPts val="600"/>
              </a:spcBef>
              <a:spcAft>
                <a:spcPts val="600"/>
              </a:spcAft>
            </a:pPr>
            <a:r>
              <a:rPr lang="en-GB" sz="1800" dirty="0" smtClean="0">
                <a:solidFill>
                  <a:srgbClr val="2D2D8A"/>
                </a:solidFill>
                <a:latin typeface="+mn-lt"/>
                <a:cs typeface="Tw Cen MT"/>
              </a:rPr>
              <a:t>Transfer of financial resources of an external financing agency to the National Treasury of a partner country, following the respect by the latter of agreed conditions for payment</a:t>
            </a:r>
          </a:p>
          <a:p>
            <a:pPr marL="857250" lvl="1" indent="-457200" algn="just">
              <a:lnSpc>
                <a:spcPct val="70000"/>
              </a:lnSpc>
              <a:spcBef>
                <a:spcPts val="600"/>
              </a:spcBef>
              <a:spcAft>
                <a:spcPts val="600"/>
              </a:spcAft>
              <a:buClr>
                <a:srgbClr val="A5E5E7"/>
              </a:buClr>
              <a:buFont typeface="Wingdings" charset="2"/>
              <a:buChar char="§"/>
            </a:pPr>
            <a:r>
              <a:rPr lang="en-GB" sz="1800" dirty="0" smtClean="0">
                <a:solidFill>
                  <a:srgbClr val="2D2D8A"/>
                </a:solidFill>
                <a:latin typeface="+mn-lt"/>
                <a:cs typeface="Tw Cen MT"/>
              </a:rPr>
              <a:t> It is not a blank cheque</a:t>
            </a:r>
          </a:p>
          <a:p>
            <a:pPr marL="857250" lvl="1" indent="-457200" algn="just">
              <a:lnSpc>
                <a:spcPct val="70000"/>
              </a:lnSpc>
              <a:spcBef>
                <a:spcPts val="600"/>
              </a:spcBef>
              <a:spcAft>
                <a:spcPts val="600"/>
              </a:spcAft>
              <a:buClr>
                <a:srgbClr val="A5E5E7"/>
              </a:buClr>
              <a:buFont typeface="Wingdings" charset="2"/>
              <a:buChar char="§"/>
            </a:pPr>
            <a:r>
              <a:rPr lang="en-GB" sz="1800" dirty="0" smtClean="0">
                <a:solidFill>
                  <a:srgbClr val="2D2D8A"/>
                </a:solidFill>
                <a:latin typeface="+mn-lt"/>
                <a:cs typeface="Tw Cen MT"/>
              </a:rPr>
              <a:t> Eligibility criteria + disbursement conditions </a:t>
            </a:r>
          </a:p>
        </p:txBody>
      </p:sp>
      <p:sp>
        <p:nvSpPr>
          <p:cNvPr id="4" name="Rectángulo 3"/>
          <p:cNvSpPr/>
          <p:nvPr/>
        </p:nvSpPr>
        <p:spPr>
          <a:xfrm>
            <a:off x="592663" y="4927755"/>
            <a:ext cx="7992537" cy="1175706"/>
          </a:xfrm>
          <a:prstGeom prst="rect">
            <a:avLst/>
          </a:prstGeom>
          <a:solidFill>
            <a:srgbClr val="A5E5E7">
              <a:alpha val="36000"/>
            </a:srgbClr>
          </a:solidFill>
        </p:spPr>
        <p:txBody>
          <a:bodyPr wrap="square">
            <a:spAutoFit/>
          </a:bodyPr>
          <a:lstStyle/>
          <a:p>
            <a:pPr algn="ctr">
              <a:lnSpc>
                <a:spcPct val="70000"/>
              </a:lnSpc>
              <a:spcBef>
                <a:spcPts val="600"/>
              </a:spcBef>
              <a:spcAft>
                <a:spcPts val="600"/>
              </a:spcAft>
              <a:buClr>
                <a:srgbClr val="D68B54"/>
              </a:buClr>
            </a:pPr>
            <a:r>
              <a:rPr lang="en-GB" sz="1800" b="1" dirty="0" smtClean="0">
                <a:solidFill>
                  <a:srgbClr val="2D2D8A"/>
                </a:solidFill>
                <a:latin typeface="+mn-lt"/>
                <a:cs typeface="Tw Cen MT"/>
              </a:rPr>
              <a:t>Part </a:t>
            </a:r>
            <a:r>
              <a:rPr lang="en-GB" sz="1800" b="1" dirty="0">
                <a:solidFill>
                  <a:srgbClr val="2D2D8A"/>
                </a:solidFill>
                <a:latin typeface="+mn-lt"/>
                <a:cs typeface="Tw Cen MT"/>
              </a:rPr>
              <a:t>of the global resources of the partner country </a:t>
            </a:r>
            <a:r>
              <a:rPr lang="en-GB" sz="1800" b="1" dirty="0" smtClean="0">
                <a:solidFill>
                  <a:srgbClr val="2D2D8A"/>
                </a:solidFill>
                <a:latin typeface="+mn-lt"/>
                <a:cs typeface="Tw Cen MT"/>
              </a:rPr>
              <a:t> </a:t>
            </a:r>
          </a:p>
          <a:p>
            <a:pPr algn="ctr">
              <a:lnSpc>
                <a:spcPct val="70000"/>
              </a:lnSpc>
              <a:spcBef>
                <a:spcPts val="600"/>
              </a:spcBef>
              <a:spcAft>
                <a:spcPts val="600"/>
              </a:spcAft>
              <a:buClr>
                <a:srgbClr val="D68B54"/>
              </a:buClr>
            </a:pPr>
            <a:r>
              <a:rPr lang="en-GB" sz="1800" b="1" dirty="0" smtClean="0">
                <a:solidFill>
                  <a:srgbClr val="2D2D8A"/>
                </a:solidFill>
                <a:latin typeface="+mn-lt"/>
                <a:cs typeface="Tw Cen MT"/>
              </a:rPr>
              <a:t>&amp; </a:t>
            </a:r>
            <a:endParaRPr lang="en-GB" sz="1800" b="1" dirty="0">
              <a:solidFill>
                <a:srgbClr val="2D2D8A"/>
              </a:solidFill>
              <a:latin typeface="+mn-lt"/>
              <a:cs typeface="Tw Cen MT"/>
            </a:endParaRPr>
          </a:p>
          <a:p>
            <a:pPr algn="ctr">
              <a:lnSpc>
                <a:spcPct val="70000"/>
              </a:lnSpc>
              <a:spcBef>
                <a:spcPts val="600"/>
              </a:spcBef>
              <a:spcAft>
                <a:spcPts val="600"/>
              </a:spcAft>
              <a:buClr>
                <a:srgbClr val="D68B54"/>
              </a:buClr>
            </a:pPr>
            <a:r>
              <a:rPr lang="en-GB" sz="1800" b="1" dirty="0">
                <a:solidFill>
                  <a:srgbClr val="2D2D8A"/>
                </a:solidFill>
                <a:latin typeface="+mn-lt"/>
                <a:cs typeface="Tw Cen MT"/>
              </a:rPr>
              <a:t>Used in accordance with its public financial management system</a:t>
            </a:r>
          </a:p>
        </p:txBody>
      </p:sp>
      <p:sp>
        <p:nvSpPr>
          <p:cNvPr id="5" name="Rectángulo 4"/>
          <p:cNvSpPr/>
          <p:nvPr/>
        </p:nvSpPr>
        <p:spPr>
          <a:xfrm>
            <a:off x="2699792" y="4221088"/>
            <a:ext cx="4531882" cy="329321"/>
          </a:xfrm>
          <a:prstGeom prst="rect">
            <a:avLst/>
          </a:prstGeom>
        </p:spPr>
        <p:txBody>
          <a:bodyPr wrap="none">
            <a:spAutoFit/>
          </a:bodyPr>
          <a:lstStyle/>
          <a:p>
            <a:pPr algn="ctr">
              <a:lnSpc>
                <a:spcPct val="70000"/>
              </a:lnSpc>
              <a:spcBef>
                <a:spcPts val="600"/>
              </a:spcBef>
              <a:spcAft>
                <a:spcPts val="600"/>
              </a:spcAft>
            </a:pPr>
            <a:r>
              <a:rPr lang="en-GB" sz="2200" dirty="0">
                <a:solidFill>
                  <a:srgbClr val="2D2D8A"/>
                </a:solidFill>
                <a:latin typeface="+mn-lt"/>
                <a:cs typeface="Tw Cen MT"/>
              </a:rPr>
              <a:t>The resources transferred are:</a:t>
            </a:r>
          </a:p>
        </p:txBody>
      </p:sp>
    </p:spTree>
    <p:extLst>
      <p:ext uri="{BB962C8B-B14F-4D97-AF65-F5344CB8AC3E}">
        <p14:creationId xmlns:p14="http://schemas.microsoft.com/office/powerpoint/2010/main" val="6619091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2348880"/>
            <a:ext cx="8229600" cy="4033707"/>
          </a:xfrm>
        </p:spPr>
        <p:txBody>
          <a:bodyPr>
            <a:normAutofit fontScale="62500" lnSpcReduction="20000"/>
          </a:bodyPr>
          <a:lstStyle/>
          <a:p>
            <a:pPr>
              <a:lnSpc>
                <a:spcPct val="90000"/>
              </a:lnSpc>
              <a:spcBef>
                <a:spcPts val="600"/>
              </a:spcBef>
              <a:spcAft>
                <a:spcPts val="1200"/>
              </a:spcAft>
              <a:defRPr/>
            </a:pPr>
            <a:r>
              <a:rPr lang="en-US" sz="3200" i="0" dirty="0" smtClean="0">
                <a:solidFill>
                  <a:srgbClr val="2D2D8A"/>
                </a:solidFill>
                <a:cs typeface="Tw Cen MT"/>
              </a:rPr>
              <a:t>A conditional Aid Programme with eligibility criteria </a:t>
            </a:r>
            <a:r>
              <a:rPr lang="en-US" sz="3200" i="0" u="sng" dirty="0" smtClean="0">
                <a:solidFill>
                  <a:srgbClr val="2D2D8A"/>
                </a:solidFill>
                <a:cs typeface="Tw Cen MT"/>
              </a:rPr>
              <a:t>and</a:t>
            </a:r>
            <a:r>
              <a:rPr lang="en-US" sz="3200" i="0" dirty="0" smtClean="0">
                <a:solidFill>
                  <a:srgbClr val="2D2D8A"/>
                </a:solidFill>
                <a:cs typeface="Tw Cen MT"/>
              </a:rPr>
              <a:t> disbursement conditions</a:t>
            </a:r>
          </a:p>
          <a:p>
            <a:pPr>
              <a:lnSpc>
                <a:spcPct val="90000"/>
              </a:lnSpc>
              <a:spcBef>
                <a:spcPts val="600"/>
              </a:spcBef>
              <a:spcAft>
                <a:spcPts val="1200"/>
              </a:spcAft>
              <a:defRPr/>
            </a:pPr>
            <a:r>
              <a:rPr lang="en-US" sz="3200" i="0" dirty="0" smtClean="0">
                <a:solidFill>
                  <a:srgbClr val="2D2D8A"/>
                </a:solidFill>
                <a:cs typeface="Tw Cen MT"/>
              </a:rPr>
              <a:t>Financial ressources transferred by the EU are:</a:t>
            </a:r>
          </a:p>
          <a:p>
            <a:pPr>
              <a:lnSpc>
                <a:spcPct val="90000"/>
              </a:lnSpc>
              <a:spcBef>
                <a:spcPts val="600"/>
              </a:spcBef>
              <a:spcAft>
                <a:spcPts val="1200"/>
              </a:spcAft>
              <a:defRPr/>
            </a:pPr>
            <a:r>
              <a:rPr lang="en-US" sz="3200" i="0" dirty="0" smtClean="0">
                <a:solidFill>
                  <a:srgbClr val="2D2D8A"/>
                </a:solidFill>
                <a:cs typeface="Tw Cen MT"/>
              </a:rPr>
              <a:t>- part of the global ressources of the Partner Country</a:t>
            </a:r>
          </a:p>
          <a:p>
            <a:pPr>
              <a:lnSpc>
                <a:spcPct val="90000"/>
              </a:lnSpc>
              <a:spcBef>
                <a:spcPts val="600"/>
              </a:spcBef>
              <a:spcAft>
                <a:spcPts val="1200"/>
              </a:spcAft>
              <a:defRPr/>
            </a:pPr>
            <a:r>
              <a:rPr lang="en-US" sz="3200" i="0" dirty="0" smtClean="0">
                <a:solidFill>
                  <a:srgbClr val="2D2D8A"/>
                </a:solidFill>
                <a:cs typeface="Tw Cen MT"/>
              </a:rPr>
              <a:t>- not earmarked to specific expenditures of the partner country budget</a:t>
            </a:r>
          </a:p>
          <a:p>
            <a:pPr>
              <a:lnSpc>
                <a:spcPct val="90000"/>
              </a:lnSpc>
              <a:spcBef>
                <a:spcPts val="600"/>
              </a:spcBef>
              <a:spcAft>
                <a:spcPts val="1200"/>
              </a:spcAft>
              <a:defRPr/>
            </a:pPr>
            <a:r>
              <a:rPr lang="en-US" sz="3200" i="0" dirty="0" smtClean="0">
                <a:solidFill>
                  <a:srgbClr val="2D2D8A"/>
                </a:solidFill>
                <a:cs typeface="Tw Cen MT"/>
              </a:rPr>
              <a:t>- used in accordance with the Partner Country’s Public Financial Management System</a:t>
            </a:r>
          </a:p>
          <a:p>
            <a:pPr>
              <a:lnSpc>
                <a:spcPct val="90000"/>
              </a:lnSpc>
              <a:spcBef>
                <a:spcPts val="600"/>
              </a:spcBef>
              <a:spcAft>
                <a:spcPts val="1200"/>
              </a:spcAft>
              <a:defRPr/>
            </a:pPr>
            <a:r>
              <a:rPr lang="en-US" sz="3200" i="0" dirty="0" smtClean="0">
                <a:solidFill>
                  <a:srgbClr val="2D2D8A"/>
                </a:solidFill>
                <a:cs typeface="Tw Cen MT"/>
              </a:rPr>
              <a:t>- </a:t>
            </a:r>
            <a:r>
              <a:rPr lang="en-US" sz="3200" b="1" i="0" dirty="0" smtClean="0">
                <a:solidFill>
                  <a:srgbClr val="2D2D8A"/>
                </a:solidFill>
                <a:cs typeface="Tw Cen MT"/>
              </a:rPr>
              <a:t>Distinction between Fixed and variable components: fixed an variable tranches      </a:t>
            </a:r>
            <a:endParaRPr lang="en-US" sz="3200" b="1" i="0" dirty="0">
              <a:solidFill>
                <a:srgbClr val="2D2D8A"/>
              </a:solidFill>
              <a:cs typeface="Tw Cen MT"/>
            </a:endParaRPr>
          </a:p>
          <a:p>
            <a:pPr>
              <a:lnSpc>
                <a:spcPct val="90000"/>
              </a:lnSpc>
              <a:spcBef>
                <a:spcPts val="600"/>
              </a:spcBef>
              <a:spcAft>
                <a:spcPts val="1200"/>
              </a:spcAft>
              <a:defRPr/>
            </a:pPr>
            <a:r>
              <a:rPr lang="en-US" sz="3200" i="0" dirty="0" smtClean="0">
                <a:solidFill>
                  <a:srgbClr val="2D2D8A"/>
                </a:solidFill>
                <a:cs typeface="Tw Cen MT"/>
              </a:rPr>
              <a:t> </a:t>
            </a:r>
          </a:p>
          <a:p>
            <a:pPr>
              <a:buFont typeface="Times" charset="0"/>
              <a:buNone/>
              <a:defRPr/>
            </a:pPr>
            <a:endParaRPr lang="en-US" sz="2000" dirty="0">
              <a:solidFill>
                <a:srgbClr val="2D2D8A"/>
              </a:solidFill>
              <a:latin typeface="Tw Cen MT"/>
              <a:ea typeface="+mn-ea"/>
              <a:cs typeface="Tw Cen MT"/>
            </a:endParaRPr>
          </a:p>
        </p:txBody>
      </p:sp>
      <p:sp>
        <p:nvSpPr>
          <p:cNvPr id="21507" name="Title 2"/>
          <p:cNvSpPr>
            <a:spLocks noGrp="1"/>
          </p:cNvSpPr>
          <p:nvPr>
            <p:ph type="title"/>
          </p:nvPr>
        </p:nvSpPr>
        <p:spPr>
          <a:xfrm>
            <a:off x="683568" y="1340768"/>
            <a:ext cx="7425413" cy="1143001"/>
          </a:xfrm>
          <a:ln/>
        </p:spPr>
        <p:txBody>
          <a:bodyPr/>
          <a:lstStyle/>
          <a:p>
            <a:pPr indent="0" algn="ctr" eaLnBrk="1" hangingPunct="1"/>
            <a:r>
              <a:rPr lang="en-GB" sz="2800" dirty="0" smtClean="0">
                <a:solidFill>
                  <a:srgbClr val="2D2D8A"/>
                </a:solidFill>
                <a:latin typeface="+mn-lt"/>
                <a:cs typeface="Tw Cen MT"/>
              </a:rPr>
              <a:t>EU approach to Budget Support</a:t>
            </a:r>
            <a:endParaRPr lang="en-GB" sz="2800" dirty="0">
              <a:solidFill>
                <a:srgbClr val="2D2D8A"/>
              </a:solidFill>
              <a:latin typeface="+mn-lt"/>
              <a:cs typeface="Tw Cen MT"/>
            </a:endParaRPr>
          </a:p>
        </p:txBody>
      </p:sp>
      <p:sp>
        <p:nvSpPr>
          <p:cNvPr id="5" name="Slide Number Placeholder 3"/>
          <p:cNvSpPr>
            <a:spLocks noGrp="1"/>
          </p:cNvSpPr>
          <p:nvPr>
            <p:ph type="sldNum" sz="quarter" idx="12"/>
          </p:nvPr>
        </p:nvSpPr>
        <p:spPr>
          <a:xfrm>
            <a:off x="6553200" y="6245225"/>
            <a:ext cx="2133600" cy="476250"/>
          </a:xfrm>
        </p:spPr>
        <p:txBody>
          <a:bodyPr/>
          <a:lstStyle/>
          <a:p>
            <a:fld id="{37B83C0C-BC65-4367-9B8A-060D4801009D}" type="slidenum">
              <a:rPr lang="en-GB" smtClean="0"/>
              <a:pPr/>
              <a:t>12</a:t>
            </a:fld>
            <a:endParaRPr lang="en-GB"/>
          </a:p>
        </p:txBody>
      </p:sp>
    </p:spTree>
    <p:extLst>
      <p:ext uri="{BB962C8B-B14F-4D97-AF65-F5344CB8AC3E}">
        <p14:creationId xmlns:p14="http://schemas.microsoft.com/office/powerpoint/2010/main" val="10952992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a:xfrm>
            <a:off x="755576" y="1268760"/>
            <a:ext cx="7128792" cy="936625"/>
          </a:xfrm>
        </p:spPr>
        <p:txBody>
          <a:bodyPr>
            <a:noAutofit/>
          </a:bodyPr>
          <a:lstStyle/>
          <a:p>
            <a:pPr indent="0" algn="ctr" eaLnBrk="1" hangingPunct="1">
              <a:lnSpc>
                <a:spcPct val="90000"/>
              </a:lnSpc>
            </a:pPr>
            <a:r>
              <a:rPr lang="en-GB" sz="2800" dirty="0">
                <a:solidFill>
                  <a:srgbClr val="2D2D8A"/>
                </a:solidFill>
                <a:latin typeface="Tw Cen MT"/>
                <a:cs typeface="Tw Cen MT"/>
              </a:rPr>
              <a:t>Responsibility for results remains but </a:t>
            </a:r>
            <a:r>
              <a:rPr lang="en-GB" sz="2800" dirty="0" smtClean="0">
                <a:solidFill>
                  <a:srgbClr val="2D2D8A"/>
                </a:solidFill>
                <a:latin typeface="Tw Cen MT"/>
                <a:cs typeface="Tw Cen MT"/>
              </a:rPr>
              <a:t>fiduciary responsibility </a:t>
            </a:r>
            <a:r>
              <a:rPr lang="en-GB" sz="2800" noProof="0" dirty="0" smtClean="0">
                <a:solidFill>
                  <a:srgbClr val="2D2D8A"/>
                </a:solidFill>
                <a:latin typeface="Tw Cen MT"/>
                <a:cs typeface="Tw Cen MT"/>
              </a:rPr>
              <a:t>stops with BS transfer</a:t>
            </a:r>
          </a:p>
        </p:txBody>
      </p:sp>
      <p:sp>
        <p:nvSpPr>
          <p:cNvPr id="374788" name="Slide Number Placeholder 1"/>
          <p:cNvSpPr>
            <a:spLocks noGrp="1"/>
          </p:cNvSpPr>
          <p:nvPr>
            <p:ph type="sldNum" sz="quarter" idx="12"/>
          </p:nvPr>
        </p:nvSpPr>
        <p:spPr>
          <a:xfrm>
            <a:off x="6858000" y="6245225"/>
            <a:ext cx="2133600" cy="4762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0E311E97-DC51-41CD-A757-82FABD6E3C61}" type="slidenum">
              <a:rPr lang="en-GB" sz="1600" smtClean="0">
                <a:solidFill>
                  <a:srgbClr val="000000"/>
                </a:solidFill>
                <a:latin typeface="Tw Cen MT"/>
              </a:rPr>
              <a:pPr eaLnBrk="1" hangingPunct="1"/>
              <a:t>13</a:t>
            </a:fld>
            <a:endParaRPr lang="en-GB" sz="1600" dirty="0" smtClean="0">
              <a:solidFill>
                <a:srgbClr val="000000"/>
              </a:solidFill>
              <a:latin typeface="Tw Cen MT"/>
            </a:endParaRPr>
          </a:p>
        </p:txBody>
      </p:sp>
      <p:sp>
        <p:nvSpPr>
          <p:cNvPr id="374789" name="Rectangle 2"/>
          <p:cNvSpPr>
            <a:spLocks noChangeArrowheads="1"/>
          </p:cNvSpPr>
          <p:nvPr/>
        </p:nvSpPr>
        <p:spPr bwMode="auto">
          <a:xfrm>
            <a:off x="486655" y="3501008"/>
            <a:ext cx="1727200" cy="1080120"/>
          </a:xfrm>
          <a:prstGeom prst="rect">
            <a:avLst/>
          </a:prstGeom>
          <a:solidFill>
            <a:srgbClr val="FFD974"/>
          </a:solidFill>
          <a:ln>
            <a:headEnd/>
            <a:tailEnd/>
          </a:ln>
          <a:effectLst/>
        </p:spPr>
        <p:style>
          <a:lnRef idx="1">
            <a:schemeClr val="accent5"/>
          </a:lnRef>
          <a:fillRef idx="3">
            <a:schemeClr val="accent5"/>
          </a:fillRef>
          <a:effectRef idx="2">
            <a:schemeClr val="accent5"/>
          </a:effectRef>
          <a:fontRef idx="minor">
            <a:schemeClr val="lt1"/>
          </a:fontRef>
        </p:style>
        <p:txBody>
          <a:bodyPr wrap="none" anchor="ctr"/>
          <a:lstStyle/>
          <a:p>
            <a:r>
              <a:rPr lang="en-GB" sz="2000" dirty="0" smtClean="0">
                <a:solidFill>
                  <a:schemeClr val="tx1"/>
                </a:solidFill>
                <a:latin typeface="Tw Cen MT"/>
                <a:cs typeface="Tw Cen MT"/>
              </a:rPr>
              <a:t>EC External </a:t>
            </a:r>
          </a:p>
          <a:p>
            <a:r>
              <a:rPr lang="en-GB" sz="2000" dirty="0" smtClean="0">
                <a:solidFill>
                  <a:schemeClr val="tx1"/>
                </a:solidFill>
                <a:latin typeface="Tw Cen MT"/>
                <a:cs typeface="Tw Cen MT"/>
              </a:rPr>
              <a:t>Assistance €</a:t>
            </a:r>
          </a:p>
        </p:txBody>
      </p:sp>
      <p:sp>
        <p:nvSpPr>
          <p:cNvPr id="374790" name="Rectangle 3"/>
          <p:cNvSpPr>
            <a:spLocks noChangeArrowheads="1"/>
          </p:cNvSpPr>
          <p:nvPr/>
        </p:nvSpPr>
        <p:spPr bwMode="auto">
          <a:xfrm>
            <a:off x="2555776" y="3363811"/>
            <a:ext cx="4850917" cy="1374775"/>
          </a:xfrm>
          <a:prstGeom prst="rect">
            <a:avLst/>
          </a:prstGeom>
          <a:solidFill>
            <a:schemeClr val="bg1"/>
          </a:solidFill>
          <a:ln w="9525">
            <a:solidFill>
              <a:schemeClr val="tx1"/>
            </a:solidFill>
            <a:miter lim="800000"/>
            <a:headEnd/>
            <a:tailEnd/>
          </a:ln>
        </p:spPr>
        <p:txBody>
          <a:bodyPr wrap="none" anchor="ctr"/>
          <a:lstStyle/>
          <a:p>
            <a:endParaRPr lang="fr-FR" sz="2300" smtClean="0">
              <a:latin typeface="Tw Cen MT"/>
              <a:cs typeface="Tw Cen MT"/>
            </a:endParaRPr>
          </a:p>
        </p:txBody>
      </p:sp>
      <p:sp>
        <p:nvSpPr>
          <p:cNvPr id="374791" name="AutoShape 6"/>
          <p:cNvSpPr>
            <a:spLocks noChangeArrowheads="1"/>
          </p:cNvSpPr>
          <p:nvPr/>
        </p:nvSpPr>
        <p:spPr bwMode="auto">
          <a:xfrm>
            <a:off x="2213086" y="3816251"/>
            <a:ext cx="598871" cy="431800"/>
          </a:xfrm>
          <a:prstGeom prst="rightArrow">
            <a:avLst>
              <a:gd name="adj1" fmla="val 50000"/>
              <a:gd name="adj2" fmla="val 45864"/>
            </a:avLst>
          </a:prstGeom>
          <a:solidFill>
            <a:srgbClr val="DBD8D4"/>
          </a:solidFill>
          <a:ln w="9525">
            <a:solidFill>
              <a:schemeClr val="tx1"/>
            </a:solidFill>
            <a:miter lim="800000"/>
            <a:headEnd/>
            <a:tailEnd/>
          </a:ln>
        </p:spPr>
        <p:txBody>
          <a:bodyPr wrap="none" anchor="ctr"/>
          <a:lstStyle/>
          <a:p>
            <a:endParaRPr lang="fr-FR" sz="2300" smtClean="0">
              <a:latin typeface="Tw Cen MT"/>
              <a:cs typeface="Tw Cen MT"/>
            </a:endParaRPr>
          </a:p>
        </p:txBody>
      </p:sp>
      <p:sp>
        <p:nvSpPr>
          <p:cNvPr id="374792" name="Rectangle 7"/>
          <p:cNvSpPr>
            <a:spLocks noChangeArrowheads="1"/>
          </p:cNvSpPr>
          <p:nvPr/>
        </p:nvSpPr>
        <p:spPr bwMode="auto">
          <a:xfrm>
            <a:off x="4139952" y="5517232"/>
            <a:ext cx="4536504" cy="1152378"/>
          </a:xfrm>
          <a:prstGeom prst="rect">
            <a:avLst/>
          </a:prstGeom>
          <a:ln>
            <a:headEnd/>
            <a:tailEnd/>
          </a:ln>
          <a:effectLst/>
        </p:spPr>
        <p:style>
          <a:lnRef idx="1">
            <a:schemeClr val="accent2"/>
          </a:lnRef>
          <a:fillRef idx="2">
            <a:schemeClr val="accent2"/>
          </a:fillRef>
          <a:effectRef idx="1">
            <a:schemeClr val="accent2"/>
          </a:effectRef>
          <a:fontRef idx="minor">
            <a:schemeClr val="dk1"/>
          </a:fontRef>
        </p:style>
        <p:txBody>
          <a:bodyPr anchor="ctr"/>
          <a:lstStyle/>
          <a:p>
            <a:r>
              <a:rPr lang="en-GB" sz="2000" dirty="0" smtClean="0">
                <a:solidFill>
                  <a:schemeClr val="tx1"/>
                </a:solidFill>
                <a:latin typeface="Tw Cen MT"/>
                <a:cs typeface="Tw Cen MT"/>
              </a:rPr>
              <a:t>State Budget implementation according to the partner country's PFM System,  and implementation of reforms and development strategy </a:t>
            </a:r>
          </a:p>
        </p:txBody>
      </p:sp>
      <p:sp>
        <p:nvSpPr>
          <p:cNvPr id="374793" name="Rectangle 8"/>
          <p:cNvSpPr>
            <a:spLocks noChangeArrowheads="1"/>
          </p:cNvSpPr>
          <p:nvPr/>
        </p:nvSpPr>
        <p:spPr bwMode="auto">
          <a:xfrm>
            <a:off x="2555776" y="2924941"/>
            <a:ext cx="4850917" cy="438870"/>
          </a:xfrm>
          <a:prstGeom prst="rect">
            <a:avLst/>
          </a:prstGeom>
          <a:solidFill>
            <a:schemeClr val="bg1"/>
          </a:solidFill>
          <a:ln w="9525">
            <a:solidFill>
              <a:schemeClr val="tx1"/>
            </a:solidFill>
            <a:miter lim="800000"/>
            <a:headEnd/>
            <a:tailEnd/>
          </a:ln>
        </p:spPr>
        <p:txBody>
          <a:bodyPr wrap="none" anchor="ctr"/>
          <a:lstStyle/>
          <a:p>
            <a:pPr algn="ctr"/>
            <a:r>
              <a:rPr lang="en-GB" sz="2000" b="1" dirty="0" smtClean="0">
                <a:solidFill>
                  <a:schemeClr val="tx1"/>
                </a:solidFill>
                <a:latin typeface="Tw Cen MT"/>
                <a:cs typeface="Tw Cen MT"/>
              </a:rPr>
              <a:t>Partner country</a:t>
            </a:r>
            <a:r>
              <a:rPr lang="ja-JP" altLang="en-GB" sz="2000" b="1" dirty="0" smtClean="0">
                <a:solidFill>
                  <a:schemeClr val="tx1"/>
                </a:solidFill>
                <a:latin typeface="Tw Cen MT"/>
                <a:ea typeface="ＭＳ Ｐゴシック" pitchFamily="34" charset="-128"/>
                <a:cs typeface="Tw Cen MT"/>
              </a:rPr>
              <a:t>’</a:t>
            </a:r>
            <a:r>
              <a:rPr lang="en-GB" sz="2000" b="1" dirty="0" smtClean="0">
                <a:solidFill>
                  <a:schemeClr val="tx1"/>
                </a:solidFill>
                <a:latin typeface="Tw Cen MT"/>
                <a:cs typeface="Tw Cen MT"/>
              </a:rPr>
              <a:t>s Central Bank</a:t>
            </a:r>
          </a:p>
        </p:txBody>
      </p:sp>
      <p:sp>
        <p:nvSpPr>
          <p:cNvPr id="374794" name="Rectangle 9"/>
          <p:cNvSpPr>
            <a:spLocks noChangeArrowheads="1"/>
          </p:cNvSpPr>
          <p:nvPr/>
        </p:nvSpPr>
        <p:spPr bwMode="auto">
          <a:xfrm>
            <a:off x="7788399" y="3212976"/>
            <a:ext cx="1104081" cy="1663824"/>
          </a:xfrm>
          <a:prstGeom prst="rect">
            <a:avLst/>
          </a:prstGeom>
          <a:ln>
            <a:headEnd/>
            <a:tailEnd/>
          </a:ln>
          <a:effectLst/>
        </p:spPr>
        <p:style>
          <a:lnRef idx="1">
            <a:schemeClr val="accent2"/>
          </a:lnRef>
          <a:fillRef idx="2">
            <a:schemeClr val="accent2"/>
          </a:fillRef>
          <a:effectRef idx="1">
            <a:schemeClr val="accent2"/>
          </a:effectRef>
          <a:fontRef idx="minor">
            <a:schemeClr val="dk1"/>
          </a:fontRef>
        </p:style>
        <p:txBody>
          <a:bodyPr anchor="ctr"/>
          <a:lstStyle/>
          <a:p>
            <a:r>
              <a:rPr lang="en-GB" sz="2000" dirty="0" smtClean="0">
                <a:solidFill>
                  <a:schemeClr val="tx1"/>
                </a:solidFill>
                <a:latin typeface="Tw Cen MT"/>
                <a:cs typeface="Tw Cen MT"/>
              </a:rPr>
              <a:t>Tax &amp; </a:t>
            </a:r>
          </a:p>
          <a:p>
            <a:r>
              <a:rPr lang="en-GB" sz="2000" dirty="0" smtClean="0">
                <a:solidFill>
                  <a:schemeClr val="tx1"/>
                </a:solidFill>
                <a:latin typeface="Tw Cen MT"/>
                <a:cs typeface="Tw Cen MT"/>
              </a:rPr>
              <a:t>non tax revenues (includes loans)</a:t>
            </a:r>
          </a:p>
        </p:txBody>
      </p:sp>
      <p:sp>
        <p:nvSpPr>
          <p:cNvPr id="374795" name="AutoShape 10"/>
          <p:cNvSpPr>
            <a:spLocks noChangeArrowheads="1"/>
          </p:cNvSpPr>
          <p:nvPr/>
        </p:nvSpPr>
        <p:spPr bwMode="auto">
          <a:xfrm rot="10800000">
            <a:off x="7186946" y="3816248"/>
            <a:ext cx="576262" cy="431800"/>
          </a:xfrm>
          <a:prstGeom prst="rightArrow">
            <a:avLst>
              <a:gd name="adj1" fmla="val 50000"/>
              <a:gd name="adj2" fmla="val 33364"/>
            </a:avLst>
          </a:prstGeom>
          <a:solidFill>
            <a:srgbClr val="DBD8D4"/>
          </a:solidFill>
          <a:ln w="9525">
            <a:solidFill>
              <a:schemeClr val="tx1"/>
            </a:solidFill>
            <a:miter lim="800000"/>
            <a:headEnd/>
            <a:tailEnd/>
          </a:ln>
        </p:spPr>
        <p:txBody>
          <a:bodyPr wrap="none" anchor="ctr"/>
          <a:lstStyle/>
          <a:p>
            <a:endParaRPr lang="fr-FR" sz="2300" smtClean="0">
              <a:latin typeface="Tw Cen MT"/>
              <a:cs typeface="Tw Cen MT"/>
            </a:endParaRPr>
          </a:p>
        </p:txBody>
      </p:sp>
      <p:sp>
        <p:nvSpPr>
          <p:cNvPr id="374796" name="AutoShape 11"/>
          <p:cNvSpPr>
            <a:spLocks noChangeArrowheads="1"/>
          </p:cNvSpPr>
          <p:nvPr/>
        </p:nvSpPr>
        <p:spPr bwMode="auto">
          <a:xfrm rot="5400000">
            <a:off x="5938663" y="4939679"/>
            <a:ext cx="723305" cy="431800"/>
          </a:xfrm>
          <a:prstGeom prst="rightArrow">
            <a:avLst>
              <a:gd name="adj1" fmla="val 50000"/>
              <a:gd name="adj2" fmla="val 58364"/>
            </a:avLst>
          </a:prstGeom>
          <a:solidFill>
            <a:srgbClr val="DBD8D4"/>
          </a:solidFill>
          <a:ln w="9525">
            <a:solidFill>
              <a:schemeClr val="tx1"/>
            </a:solidFill>
            <a:miter lim="800000"/>
            <a:headEnd/>
            <a:tailEnd/>
          </a:ln>
        </p:spPr>
        <p:txBody>
          <a:bodyPr wrap="none" anchor="ctr"/>
          <a:lstStyle/>
          <a:p>
            <a:endParaRPr lang="fr-FR" sz="2300" smtClean="0">
              <a:latin typeface="Tw Cen MT"/>
              <a:cs typeface="Tw Cen MT"/>
            </a:endParaRPr>
          </a:p>
        </p:txBody>
      </p:sp>
      <p:sp>
        <p:nvSpPr>
          <p:cNvPr id="374797" name="AutoShape 14"/>
          <p:cNvSpPr>
            <a:spLocks noChangeArrowheads="1"/>
          </p:cNvSpPr>
          <p:nvPr/>
        </p:nvSpPr>
        <p:spPr bwMode="auto">
          <a:xfrm rot="-5400000">
            <a:off x="1971439" y="4467919"/>
            <a:ext cx="793750" cy="123825"/>
          </a:xfrm>
          <a:prstGeom prst="rightArrow">
            <a:avLst>
              <a:gd name="adj1" fmla="val 50000"/>
              <a:gd name="adj2" fmla="val 198599"/>
            </a:avLst>
          </a:prstGeom>
          <a:solidFill>
            <a:srgbClr val="DBD8D4"/>
          </a:solidFill>
          <a:ln w="9525">
            <a:solidFill>
              <a:schemeClr val="tx1"/>
            </a:solidFill>
            <a:miter lim="800000"/>
            <a:headEnd/>
            <a:tailEnd/>
          </a:ln>
        </p:spPr>
        <p:txBody>
          <a:bodyPr wrap="none" anchor="ctr"/>
          <a:lstStyle/>
          <a:p>
            <a:endParaRPr lang="fr-FR" sz="2300" smtClean="0">
              <a:latin typeface="Tw Cen MT"/>
              <a:cs typeface="Tw Cen MT"/>
            </a:endParaRPr>
          </a:p>
        </p:txBody>
      </p:sp>
      <p:pic>
        <p:nvPicPr>
          <p:cNvPr id="374799" name="Picture 17" descr="eye6"/>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843980"/>
            <a:ext cx="1296988" cy="1296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16" name="Curved Connector 15"/>
          <p:cNvCxnSpPr/>
          <p:nvPr/>
        </p:nvCxnSpPr>
        <p:spPr>
          <a:xfrm>
            <a:off x="1331640" y="2276872"/>
            <a:ext cx="4968552" cy="1152128"/>
          </a:xfrm>
          <a:prstGeom prst="curvedConnector3">
            <a:avLst>
              <a:gd name="adj1" fmla="val 100585"/>
            </a:avLst>
          </a:prstGeom>
          <a:ln w="762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374801" name="AutoShape 13"/>
          <p:cNvSpPr>
            <a:spLocks noChangeArrowheads="1"/>
          </p:cNvSpPr>
          <p:nvPr/>
        </p:nvSpPr>
        <p:spPr bwMode="auto">
          <a:xfrm>
            <a:off x="463314" y="4926707"/>
            <a:ext cx="3028566" cy="1886669"/>
          </a:xfrm>
          <a:prstGeom prst="flowChartDocument">
            <a:avLst/>
          </a:prstGeom>
          <a:solidFill>
            <a:srgbClr val="FFD974"/>
          </a:solidFill>
          <a:ln>
            <a:headEnd/>
            <a:tailEnd/>
          </a:ln>
          <a:effectLst/>
        </p:spPr>
        <p:style>
          <a:lnRef idx="1">
            <a:schemeClr val="accent5"/>
          </a:lnRef>
          <a:fillRef idx="3">
            <a:schemeClr val="accent5"/>
          </a:fillRef>
          <a:effectRef idx="2">
            <a:schemeClr val="accent5"/>
          </a:effectRef>
          <a:fontRef idx="minor">
            <a:schemeClr val="lt1"/>
          </a:fontRef>
        </p:style>
        <p:txBody>
          <a:bodyPr wrap="none" anchor="ctr"/>
          <a:lstStyle/>
          <a:p>
            <a:pPr marL="342900" indent="-342900">
              <a:spcBef>
                <a:spcPct val="20000"/>
              </a:spcBef>
              <a:buClr>
                <a:srgbClr val="FFFFFF"/>
              </a:buClr>
              <a:buFont typeface="Wingdings" pitchFamily="2" charset="2"/>
              <a:buNone/>
            </a:pPr>
            <a:r>
              <a:rPr lang="en-GB" sz="2000" i="1" dirty="0" smtClean="0">
                <a:solidFill>
                  <a:schemeClr val="tx1"/>
                </a:solidFill>
                <a:latin typeface="Tw Cen MT"/>
                <a:cs typeface="Tw Cen MT"/>
              </a:rPr>
              <a:t>Conditions for</a:t>
            </a:r>
          </a:p>
          <a:p>
            <a:pPr marL="342900" indent="-342900">
              <a:spcBef>
                <a:spcPct val="20000"/>
              </a:spcBef>
              <a:buClr>
                <a:srgbClr val="FFFFFF"/>
              </a:buClr>
              <a:buFont typeface="Wingdings" pitchFamily="2" charset="2"/>
              <a:buNone/>
            </a:pPr>
            <a:r>
              <a:rPr lang="en-GB" sz="2000" i="1" dirty="0" smtClean="0">
                <a:solidFill>
                  <a:schemeClr val="tx1"/>
                </a:solidFill>
                <a:latin typeface="Tw Cen MT"/>
                <a:cs typeface="Tw Cen MT"/>
              </a:rPr>
              <a:t>Disbursement (eligibility </a:t>
            </a:r>
          </a:p>
          <a:p>
            <a:pPr marL="342900" indent="-342900">
              <a:spcBef>
                <a:spcPct val="20000"/>
              </a:spcBef>
              <a:buClr>
                <a:srgbClr val="FFFFFF"/>
              </a:buClr>
              <a:buFont typeface="Wingdings" pitchFamily="2" charset="2"/>
              <a:buNone/>
            </a:pPr>
            <a:r>
              <a:rPr lang="en-GB" sz="2000" i="1" dirty="0" smtClean="0">
                <a:solidFill>
                  <a:schemeClr val="tx1"/>
                </a:solidFill>
                <a:latin typeface="Tw Cen MT"/>
                <a:cs typeface="Tw Cen MT"/>
              </a:rPr>
              <a:t>Assessment):</a:t>
            </a:r>
          </a:p>
          <a:p>
            <a:pPr marL="342900" indent="-342900">
              <a:lnSpc>
                <a:spcPct val="90000"/>
              </a:lnSpc>
              <a:spcBef>
                <a:spcPct val="20000"/>
              </a:spcBef>
              <a:buClr>
                <a:srgbClr val="FFFFFF"/>
              </a:buClr>
              <a:buFont typeface="Wingdings" pitchFamily="2" charset="2"/>
              <a:buNone/>
            </a:pPr>
            <a:r>
              <a:rPr lang="en-GB" sz="2000" i="1" u="sng" dirty="0" smtClean="0">
                <a:solidFill>
                  <a:schemeClr val="tx1"/>
                </a:solidFill>
                <a:latin typeface="Tw Cen MT"/>
                <a:cs typeface="Tw Cen MT"/>
              </a:rPr>
              <a:t>Pre-conditions possible</a:t>
            </a:r>
          </a:p>
          <a:p>
            <a:pPr marL="342900" indent="-342900">
              <a:lnSpc>
                <a:spcPct val="90000"/>
              </a:lnSpc>
              <a:spcBef>
                <a:spcPct val="20000"/>
              </a:spcBef>
              <a:buClr>
                <a:srgbClr val="FFFFFF"/>
              </a:buClr>
              <a:buFont typeface="Wingdings" pitchFamily="2" charset="2"/>
              <a:buNone/>
            </a:pPr>
            <a:r>
              <a:rPr lang="en-GB" sz="2000" i="1" dirty="0" smtClean="0">
                <a:solidFill>
                  <a:schemeClr val="tx1"/>
                </a:solidFill>
                <a:latin typeface="Tw Cen MT"/>
                <a:cs typeface="Tw Cen MT"/>
              </a:rPr>
              <a:t>(</a:t>
            </a:r>
            <a:r>
              <a:rPr lang="en-GB" sz="2000" i="1" dirty="0" err="1" smtClean="0">
                <a:solidFill>
                  <a:schemeClr val="tx1"/>
                </a:solidFill>
                <a:latin typeface="Tw Cen MT"/>
                <a:cs typeface="Tw Cen MT"/>
              </a:rPr>
              <a:t>i</a:t>
            </a:r>
            <a:r>
              <a:rPr lang="en-GB" sz="2000" i="1" dirty="0" smtClean="0">
                <a:solidFill>
                  <a:schemeClr val="tx1"/>
                </a:solidFill>
                <a:latin typeface="Tw Cen MT"/>
                <a:cs typeface="Tw Cen MT"/>
              </a:rPr>
              <a:t>) General Conditions</a:t>
            </a:r>
          </a:p>
          <a:p>
            <a:pPr marL="342900" indent="-342900">
              <a:lnSpc>
                <a:spcPct val="90000"/>
              </a:lnSpc>
              <a:spcBef>
                <a:spcPct val="20000"/>
              </a:spcBef>
              <a:buClr>
                <a:srgbClr val="FFFFFF"/>
              </a:buClr>
              <a:buFont typeface="Wingdings" pitchFamily="2" charset="2"/>
              <a:buNone/>
            </a:pPr>
            <a:r>
              <a:rPr lang="en-GB" sz="2000" i="1" dirty="0" smtClean="0">
                <a:solidFill>
                  <a:schemeClr val="tx1"/>
                </a:solidFill>
                <a:latin typeface="Tw Cen MT"/>
                <a:cs typeface="Tw Cen MT"/>
              </a:rPr>
              <a:t>(ii) Specific Conditions</a:t>
            </a:r>
          </a:p>
        </p:txBody>
      </p:sp>
      <p:cxnSp>
        <p:nvCxnSpPr>
          <p:cNvPr id="18" name="Curved Connector 5"/>
          <p:cNvCxnSpPr/>
          <p:nvPr/>
        </p:nvCxnSpPr>
        <p:spPr>
          <a:xfrm>
            <a:off x="1403648" y="2348880"/>
            <a:ext cx="3816424" cy="3096344"/>
          </a:xfrm>
          <a:prstGeom prst="curvedConnector3">
            <a:avLst>
              <a:gd name="adj1" fmla="val 98872"/>
            </a:avLst>
          </a:prstGeom>
          <a:ln w="762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374803" name="Rectangle 4"/>
          <p:cNvSpPr>
            <a:spLocks noChangeArrowheads="1"/>
          </p:cNvSpPr>
          <p:nvPr/>
        </p:nvSpPr>
        <p:spPr bwMode="auto">
          <a:xfrm>
            <a:off x="2915816" y="3501005"/>
            <a:ext cx="1687402" cy="1085850"/>
          </a:xfrm>
          <a:prstGeom prst="rect">
            <a:avLst/>
          </a:prstGeom>
          <a:solidFill>
            <a:srgbClr val="FFD974"/>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solidFill>
                  <a:schemeClr val="tx1"/>
                </a:solidFill>
                <a:latin typeface="Tw Cen MT"/>
                <a:cs typeface="Tw Cen MT"/>
              </a:rPr>
              <a:t>Foreign Exchange Reserves €</a:t>
            </a:r>
          </a:p>
        </p:txBody>
      </p:sp>
      <p:sp>
        <p:nvSpPr>
          <p:cNvPr id="374804" name="Rectangle 5"/>
          <p:cNvSpPr>
            <a:spLocks noChangeArrowheads="1"/>
          </p:cNvSpPr>
          <p:nvPr/>
        </p:nvSpPr>
        <p:spPr bwMode="auto">
          <a:xfrm>
            <a:off x="5531459" y="3501005"/>
            <a:ext cx="1580356" cy="1079500"/>
          </a:xfrm>
          <a:prstGeom prst="rect">
            <a:avLst/>
          </a:prstGeom>
          <a:solidFill>
            <a:srgbClr val="FFD974"/>
          </a:solidFill>
          <a:ln>
            <a:headEnd/>
            <a:tailEnd/>
          </a:ln>
          <a:effectLst/>
        </p:spPr>
        <p:style>
          <a:lnRef idx="1">
            <a:schemeClr val="accent5"/>
          </a:lnRef>
          <a:fillRef idx="3">
            <a:schemeClr val="accent5"/>
          </a:fillRef>
          <a:effectRef idx="2">
            <a:schemeClr val="accent5"/>
          </a:effectRef>
          <a:fontRef idx="minor">
            <a:schemeClr val="lt1"/>
          </a:fontRef>
        </p:style>
        <p:txBody>
          <a:bodyPr anchor="ctr"/>
          <a:lstStyle/>
          <a:p>
            <a:r>
              <a:rPr lang="en-GB" sz="2000" dirty="0" smtClean="0">
                <a:solidFill>
                  <a:schemeClr val="tx1"/>
                </a:solidFill>
                <a:latin typeface="Tw Cen MT"/>
                <a:cs typeface="Tw Cen MT"/>
              </a:rPr>
              <a:t>Treasury Account</a:t>
            </a:r>
          </a:p>
        </p:txBody>
      </p:sp>
      <p:sp>
        <p:nvSpPr>
          <p:cNvPr id="374805" name="AutoShape 12"/>
          <p:cNvSpPr>
            <a:spLocks noChangeArrowheads="1"/>
          </p:cNvSpPr>
          <p:nvPr/>
        </p:nvSpPr>
        <p:spPr bwMode="auto">
          <a:xfrm>
            <a:off x="4745647" y="3816248"/>
            <a:ext cx="719137" cy="431800"/>
          </a:xfrm>
          <a:prstGeom prst="rightArrow">
            <a:avLst>
              <a:gd name="adj1" fmla="val 50000"/>
              <a:gd name="adj2" fmla="val 41636"/>
            </a:avLst>
          </a:prstGeom>
          <a:solidFill>
            <a:srgbClr val="DBD8D4"/>
          </a:solidFill>
          <a:ln w="9525">
            <a:solidFill>
              <a:schemeClr val="tx1"/>
            </a:solidFill>
            <a:miter lim="800000"/>
            <a:headEnd/>
            <a:tailEnd/>
          </a:ln>
        </p:spPr>
        <p:txBody>
          <a:bodyPr wrap="none" anchor="ctr"/>
          <a:lstStyle/>
          <a:p>
            <a:endParaRPr lang="fr-FR" sz="2300" smtClean="0">
              <a:latin typeface="Tw Cen MT"/>
              <a:cs typeface="Tw Cen MT"/>
            </a:endParaRPr>
          </a:p>
        </p:txBody>
      </p:sp>
      <p:cxnSp>
        <p:nvCxnSpPr>
          <p:cNvPr id="374798" name="AutoShape 15"/>
          <p:cNvCxnSpPr>
            <a:cxnSpLocks noChangeShapeType="1"/>
          </p:cNvCxnSpPr>
          <p:nvPr/>
        </p:nvCxnSpPr>
        <p:spPr bwMode="auto">
          <a:xfrm rot="16200000" flipH="1">
            <a:off x="1079500" y="3897165"/>
            <a:ext cx="3816672" cy="1728217"/>
          </a:xfrm>
          <a:prstGeom prst="curvedConnector3">
            <a:avLst>
              <a:gd name="adj1" fmla="val 50000"/>
            </a:avLst>
          </a:prstGeom>
          <a:noFill/>
          <a:ln w="88900">
            <a:solidFill>
              <a:schemeClr val="tx1"/>
            </a:solidFill>
            <a:round/>
            <a:headEnd/>
            <a:tailEnd/>
          </a:ln>
          <a:extLst>
            <a:ext uri="{909E8E84-426E-40dd-AFC4-6F175D3DCCD1}">
              <a14:hiddenFill xmlns:a14="http://schemas.microsoft.com/office/drawing/2010/main" xmlns="">
                <a:noFill/>
              </a14:hiddenFill>
            </a:ext>
          </a:extLst>
        </p:spPr>
      </p:cxnSp>
      <p:sp>
        <p:nvSpPr>
          <p:cNvPr id="22" name="ZoneTexte 21"/>
          <p:cNvSpPr txBox="1"/>
          <p:nvPr/>
        </p:nvSpPr>
        <p:spPr>
          <a:xfrm>
            <a:off x="1259632" y="2492896"/>
            <a:ext cx="4724400" cy="369332"/>
          </a:xfrm>
          <a:prstGeom prst="rect">
            <a:avLst/>
          </a:prstGeom>
          <a:noFill/>
        </p:spPr>
        <p:txBody>
          <a:bodyPr wrap="square" rtlCol="0">
            <a:spAutoFit/>
          </a:bodyPr>
          <a:lstStyle/>
          <a:p>
            <a:r>
              <a:rPr lang="en-GB" sz="1800" b="1" dirty="0" smtClean="0">
                <a:solidFill>
                  <a:schemeClr val="tx1"/>
                </a:solidFill>
                <a:latin typeface="Tw Cen MT"/>
                <a:cs typeface="Tw Cen MT"/>
              </a:rPr>
              <a:t>“Fiduciary Responsibility Wall”</a:t>
            </a:r>
            <a:endParaRPr lang="en-GB" sz="1800" b="1" dirty="0">
              <a:solidFill>
                <a:schemeClr val="tx1"/>
              </a:solidFill>
              <a:latin typeface="Tw Cen MT"/>
              <a:cs typeface="Tw Cen MT"/>
            </a:endParaRPr>
          </a:p>
        </p:txBody>
      </p:sp>
      <p:pic>
        <p:nvPicPr>
          <p:cNvPr id="23" name="Imagen 374799"/>
          <p:cNvPicPr>
            <a:picLocks noChangeAspect="1"/>
          </p:cNvPicPr>
          <p:nvPr/>
        </p:nvPicPr>
        <p:blipFill>
          <a:blip r:embed="rId4"/>
          <a:stretch>
            <a:fillRect/>
          </a:stretch>
        </p:blipFill>
        <p:spPr>
          <a:xfrm>
            <a:off x="7380312" y="1124744"/>
            <a:ext cx="1637038" cy="1629762"/>
          </a:xfrm>
          <a:prstGeom prst="rect">
            <a:avLst/>
          </a:prstGeom>
        </p:spPr>
      </p:pic>
      <p:sp>
        <p:nvSpPr>
          <p:cNvPr id="24" name="Flecha izquierda 374807"/>
          <p:cNvSpPr/>
          <p:nvPr/>
        </p:nvSpPr>
        <p:spPr>
          <a:xfrm rot="19626968">
            <a:off x="3490730" y="3693639"/>
            <a:ext cx="4337889" cy="629170"/>
          </a:xfrm>
          <a:prstGeom prst="leftArrow">
            <a:avLst/>
          </a:prstGeom>
          <a:solidFill>
            <a:schemeClr val="bg1">
              <a:alpha val="88000"/>
            </a:schemeClr>
          </a:solidFill>
          <a:ln w="28575" cmpd="sng">
            <a:solidFill>
              <a:srgbClr val="D2533C"/>
            </a:solidFill>
            <a:prstDash val="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000" b="1" dirty="0">
                <a:solidFill>
                  <a:schemeClr val="tx2"/>
                </a:solidFill>
                <a:latin typeface="Tw Cen MT"/>
                <a:cs typeface="Tw Cen MT"/>
              </a:rPr>
              <a:t>Policy </a:t>
            </a:r>
            <a:r>
              <a:rPr lang="en-GB" sz="2000" b="1" dirty="0" smtClean="0">
                <a:solidFill>
                  <a:schemeClr val="tx2"/>
                </a:solidFill>
                <a:latin typeface="Tw Cen MT"/>
                <a:cs typeface="Tw Cen MT"/>
              </a:rPr>
              <a:t>Dialogue</a:t>
            </a:r>
            <a:endParaRPr lang="en-GB" sz="2000" b="1" dirty="0">
              <a:solidFill>
                <a:schemeClr val="tx2"/>
              </a:solidFill>
              <a:latin typeface="Tw Cen MT"/>
              <a:cs typeface="Tw Cen MT"/>
            </a:endParaRPr>
          </a:p>
        </p:txBody>
      </p:sp>
      <p:sp>
        <p:nvSpPr>
          <p:cNvPr id="25" name="Flecha izquierda 374807"/>
          <p:cNvSpPr/>
          <p:nvPr/>
        </p:nvSpPr>
        <p:spPr>
          <a:xfrm rot="18107078">
            <a:off x="5755031" y="3909435"/>
            <a:ext cx="2615670" cy="619099"/>
          </a:xfrm>
          <a:prstGeom prst="leftArrow">
            <a:avLst/>
          </a:prstGeom>
          <a:solidFill>
            <a:schemeClr val="bg1">
              <a:alpha val="88000"/>
            </a:schemeClr>
          </a:solidFill>
          <a:ln w="28575" cmpd="sng">
            <a:solidFill>
              <a:srgbClr val="D2533C"/>
            </a:solidFill>
            <a:prstDash val="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000" b="1" dirty="0">
                <a:solidFill>
                  <a:schemeClr val="tx2"/>
                </a:solidFill>
                <a:latin typeface="Tw Cen MT"/>
                <a:cs typeface="Tw Cen MT"/>
              </a:rPr>
              <a:t>Policy </a:t>
            </a:r>
            <a:r>
              <a:rPr lang="en-GB" sz="2000" b="1" dirty="0" smtClean="0">
                <a:solidFill>
                  <a:schemeClr val="tx2"/>
                </a:solidFill>
                <a:latin typeface="Tw Cen MT"/>
                <a:cs typeface="Tw Cen MT"/>
              </a:rPr>
              <a:t>Dialogue</a:t>
            </a:r>
            <a:endParaRPr lang="en-GB" sz="2000" b="1" dirty="0">
              <a:solidFill>
                <a:schemeClr val="tx2"/>
              </a:solidFill>
              <a:latin typeface="Tw Cen MT"/>
              <a:cs typeface="Tw Cen MT"/>
            </a:endParaRPr>
          </a:p>
        </p:txBody>
      </p:sp>
    </p:spTree>
    <p:extLst>
      <p:ext uri="{BB962C8B-B14F-4D97-AF65-F5344CB8AC3E}">
        <p14:creationId xmlns:p14="http://schemas.microsoft.com/office/powerpoint/2010/main" val="17024158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479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479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48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74801"/>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374797"/>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37479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480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7479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479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nodeType="clickEffect">
                                  <p:stCondLst>
                                    <p:cond delay="0"/>
                                  </p:stCondLst>
                                  <p:childTnLst>
                                    <p:set>
                                      <p:cBhvr>
                                        <p:cTn id="36" dur="1" fill="hold">
                                          <p:stCondLst>
                                            <p:cond delay="0"/>
                                          </p:stCondLst>
                                        </p:cTn>
                                        <p:tgtEl>
                                          <p:spTgt spid="16"/>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374799"/>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479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7479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7479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7479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7479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74786"/>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4786" grpId="0"/>
      <p:bldP spid="374791" grpId="0" animBg="1"/>
      <p:bldP spid="374791" grpId="1" animBg="1"/>
      <p:bldP spid="374792" grpId="0" animBg="1"/>
      <p:bldP spid="374794" grpId="0" animBg="1"/>
      <p:bldP spid="374795" grpId="0" animBg="1"/>
      <p:bldP spid="374796" grpId="0" animBg="1"/>
      <p:bldP spid="374797" grpId="0" animBg="1"/>
      <p:bldP spid="374797" grpId="1" animBg="1"/>
      <p:bldP spid="374801" grpId="0" animBg="1"/>
      <p:bldP spid="374801" grpId="1" animBg="1"/>
      <p:bldP spid="374805" grpId="0" animBg="1"/>
      <p:bldP spid="22" grpId="0"/>
      <p:bldP spid="24"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2780928"/>
            <a:ext cx="8229600" cy="3601659"/>
          </a:xfrm>
        </p:spPr>
        <p:txBody>
          <a:bodyPr>
            <a:normAutofit/>
          </a:bodyPr>
          <a:lstStyle/>
          <a:p>
            <a:pPr>
              <a:lnSpc>
                <a:spcPct val="90000"/>
              </a:lnSpc>
              <a:spcBef>
                <a:spcPts val="600"/>
              </a:spcBef>
              <a:spcAft>
                <a:spcPts val="1200"/>
              </a:spcAft>
              <a:defRPr/>
            </a:pPr>
            <a:r>
              <a:rPr lang="en-US" sz="2000" dirty="0" smtClean="0">
                <a:solidFill>
                  <a:srgbClr val="2D2D8A"/>
                </a:solidFill>
                <a:latin typeface="Tw Cen MT"/>
                <a:ea typeface="+mn-ea"/>
                <a:cs typeface="Tw Cen MT"/>
              </a:rPr>
              <a:t>Fiduciary risk includes situations where:</a:t>
            </a:r>
          </a:p>
          <a:p>
            <a:pPr lvl="1">
              <a:lnSpc>
                <a:spcPct val="90000"/>
              </a:lnSpc>
              <a:spcBef>
                <a:spcPts val="600"/>
              </a:spcBef>
              <a:spcAft>
                <a:spcPts val="1200"/>
              </a:spcAft>
              <a:defRPr/>
            </a:pPr>
            <a:r>
              <a:rPr lang="en-US" dirty="0" smtClean="0">
                <a:solidFill>
                  <a:srgbClr val="2D2D8A"/>
                </a:solidFill>
                <a:latin typeface="Tw Cen MT"/>
                <a:ea typeface="+mn-ea"/>
                <a:cs typeface="Tw Cen MT"/>
              </a:rPr>
              <a:t>Funds are not spent for the purposes set out in the budget</a:t>
            </a:r>
          </a:p>
          <a:p>
            <a:pPr lvl="1">
              <a:lnSpc>
                <a:spcPct val="90000"/>
              </a:lnSpc>
              <a:spcBef>
                <a:spcPts val="600"/>
              </a:spcBef>
              <a:spcAft>
                <a:spcPts val="1200"/>
              </a:spcAft>
              <a:defRPr/>
            </a:pPr>
            <a:r>
              <a:rPr lang="en-US" dirty="0" smtClean="0">
                <a:solidFill>
                  <a:srgbClr val="2D2D8A"/>
                </a:solidFill>
                <a:latin typeface="Tw Cen MT"/>
                <a:ea typeface="+mn-ea"/>
                <a:cs typeface="Tw Cen MT"/>
              </a:rPr>
              <a:t>Significant government activities are not covered by the budget</a:t>
            </a:r>
          </a:p>
          <a:p>
            <a:pPr lvl="1">
              <a:lnSpc>
                <a:spcPct val="90000"/>
              </a:lnSpc>
              <a:spcBef>
                <a:spcPts val="600"/>
              </a:spcBef>
              <a:spcAft>
                <a:spcPts val="1200"/>
              </a:spcAft>
              <a:defRPr/>
            </a:pPr>
            <a:r>
              <a:rPr lang="en-US" dirty="0" smtClean="0">
                <a:solidFill>
                  <a:srgbClr val="2D2D8A"/>
                </a:solidFill>
                <a:latin typeface="Tw Cen MT"/>
                <a:ea typeface="+mn-ea"/>
                <a:cs typeface="Tw Cen MT"/>
              </a:rPr>
              <a:t>Insufficient reliable and timely information on budget execution</a:t>
            </a:r>
          </a:p>
          <a:p>
            <a:pPr lvl="1">
              <a:lnSpc>
                <a:spcPct val="90000"/>
              </a:lnSpc>
              <a:spcBef>
                <a:spcPts val="600"/>
              </a:spcBef>
              <a:spcAft>
                <a:spcPts val="1200"/>
              </a:spcAft>
              <a:defRPr/>
            </a:pPr>
            <a:r>
              <a:rPr lang="en-US" dirty="0" smtClean="0">
                <a:solidFill>
                  <a:srgbClr val="2D2D8A"/>
                </a:solidFill>
                <a:latin typeface="Tw Cen MT"/>
                <a:ea typeface="+mn-ea"/>
                <a:cs typeface="Tw Cen MT"/>
              </a:rPr>
              <a:t>Practices do not match rules (non compliance)</a:t>
            </a:r>
          </a:p>
          <a:p>
            <a:pPr>
              <a:spcBef>
                <a:spcPts val="600"/>
              </a:spcBef>
              <a:spcAft>
                <a:spcPts val="1200"/>
              </a:spcAft>
              <a:buFont typeface="Times" charset="0"/>
              <a:buNone/>
              <a:defRPr/>
            </a:pPr>
            <a:endParaRPr lang="fr-FR" sz="2000" dirty="0" smtClean="0">
              <a:solidFill>
                <a:srgbClr val="2D2D8A"/>
              </a:solidFill>
              <a:latin typeface="Tw Cen MT"/>
              <a:ea typeface="+mn-ea"/>
              <a:cs typeface="Tw Cen MT"/>
            </a:endParaRPr>
          </a:p>
          <a:p>
            <a:pPr>
              <a:spcBef>
                <a:spcPts val="600"/>
              </a:spcBef>
              <a:spcAft>
                <a:spcPts val="1200"/>
              </a:spcAft>
              <a:buFont typeface="Times" charset="0"/>
              <a:buNone/>
              <a:defRPr/>
            </a:pPr>
            <a:r>
              <a:rPr lang="fr-FR" sz="2000" dirty="0" smtClean="0">
                <a:solidFill>
                  <a:srgbClr val="2D2D8A"/>
                </a:solidFill>
                <a:latin typeface="Tw Cen MT"/>
                <a:ea typeface="+mn-ea"/>
                <a:cs typeface="Tw Cen MT"/>
                <a:sym typeface="Wingdings" pitchFamily="2" charset="2"/>
              </a:rPr>
              <a:t>	 </a:t>
            </a:r>
            <a:r>
              <a:rPr lang="en-US" sz="2000" dirty="0" smtClean="0">
                <a:solidFill>
                  <a:srgbClr val="2D2D8A"/>
                </a:solidFill>
                <a:latin typeface="Tw Cen MT"/>
                <a:ea typeface="+mn-ea"/>
                <a:cs typeface="Tw Cen MT"/>
              </a:rPr>
              <a:t>Accountability concept rather than a legal concept</a:t>
            </a:r>
          </a:p>
          <a:p>
            <a:pPr>
              <a:buFont typeface="Times" charset="0"/>
              <a:buNone/>
              <a:defRPr/>
            </a:pPr>
            <a:endParaRPr lang="en-US" sz="2000" dirty="0">
              <a:solidFill>
                <a:srgbClr val="2D2D8A"/>
              </a:solidFill>
              <a:latin typeface="Tw Cen MT"/>
              <a:ea typeface="+mn-ea"/>
              <a:cs typeface="Tw Cen MT"/>
            </a:endParaRPr>
          </a:p>
        </p:txBody>
      </p:sp>
      <p:sp>
        <p:nvSpPr>
          <p:cNvPr id="21507" name="Title 2"/>
          <p:cNvSpPr>
            <a:spLocks noGrp="1"/>
          </p:cNvSpPr>
          <p:nvPr>
            <p:ph type="title"/>
          </p:nvPr>
        </p:nvSpPr>
        <p:spPr>
          <a:xfrm>
            <a:off x="683568" y="1340768"/>
            <a:ext cx="7425413" cy="1143001"/>
          </a:xfrm>
          <a:ln/>
        </p:spPr>
        <p:txBody>
          <a:bodyPr/>
          <a:lstStyle/>
          <a:p>
            <a:pPr indent="0" eaLnBrk="1" hangingPunct="1"/>
            <a:r>
              <a:rPr lang="en-GB" sz="2800" dirty="0">
                <a:solidFill>
                  <a:srgbClr val="2D2D8A"/>
                </a:solidFill>
                <a:latin typeface="Tw Cen MT"/>
                <a:cs typeface="Tw Cen MT"/>
              </a:rPr>
              <a:t>Fiduciary risk</a:t>
            </a:r>
          </a:p>
        </p:txBody>
      </p:sp>
      <p:sp>
        <p:nvSpPr>
          <p:cNvPr id="5" name="Slide Number Placeholder 3"/>
          <p:cNvSpPr>
            <a:spLocks noGrp="1"/>
          </p:cNvSpPr>
          <p:nvPr>
            <p:ph type="sldNum" sz="quarter" idx="12"/>
          </p:nvPr>
        </p:nvSpPr>
        <p:spPr>
          <a:xfrm>
            <a:off x="6553200" y="6245225"/>
            <a:ext cx="2133600" cy="476250"/>
          </a:xfrm>
        </p:spPr>
        <p:txBody>
          <a:bodyPr/>
          <a:lstStyle/>
          <a:p>
            <a:fld id="{37B83C0C-BC65-4367-9B8A-060D4801009D}" type="slidenum">
              <a:rPr lang="en-GB" smtClean="0"/>
              <a:pPr/>
              <a:t>14</a:t>
            </a:fld>
            <a:endParaRPr lang="en-GB"/>
          </a:p>
        </p:txBody>
      </p:sp>
    </p:spTree>
    <p:extLst>
      <p:ext uri="{BB962C8B-B14F-4D97-AF65-F5344CB8AC3E}">
        <p14:creationId xmlns:p14="http://schemas.microsoft.com/office/powerpoint/2010/main" val="2942384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noAutofit/>
          </a:bodyPr>
          <a:lstStyle/>
          <a:p>
            <a:pPr algn="ctr" eaLnBrk="1" hangingPunct="1"/>
            <a:r>
              <a:rPr lang="en-GB" sz="2800" dirty="0" smtClean="0">
                <a:solidFill>
                  <a:srgbClr val="2D2D8A"/>
                </a:solidFill>
                <a:latin typeface="Tw Cen MT"/>
                <a:cs typeface="Tw Cen MT"/>
              </a:rPr>
              <a:t>   BS funds are in most cases non-targeted and non-traceable </a:t>
            </a:r>
          </a:p>
        </p:txBody>
      </p:sp>
      <p:pic>
        <p:nvPicPr>
          <p:cNvPr id="7172" name="Content Placeholder 5" descr="IMGP0522.JPG"/>
          <p:cNvPicPr>
            <a:picLocks noGrp="1" noChangeAspect="1"/>
          </p:cNvPicPr>
          <p:nvPr>
            <p:ph idx="1"/>
          </p:nvPr>
        </p:nvPicPr>
        <p:blipFill>
          <a:blip r:embed="rId3" cstate="print"/>
          <a:srcRect/>
          <a:stretch>
            <a:fillRect/>
          </a:stretch>
        </p:blipFill>
        <p:spPr>
          <a:xfrm>
            <a:off x="1042988" y="2312565"/>
            <a:ext cx="7273925" cy="4068763"/>
          </a:xfrm>
        </p:spPr>
      </p:pic>
      <p:sp>
        <p:nvSpPr>
          <p:cNvPr id="4" name="Slide Number Placeholder 3"/>
          <p:cNvSpPr>
            <a:spLocks noGrp="1"/>
          </p:cNvSpPr>
          <p:nvPr>
            <p:ph type="sldNum" sz="quarter" idx="12"/>
          </p:nvPr>
        </p:nvSpPr>
        <p:spPr/>
        <p:txBody>
          <a:bodyPr/>
          <a:lstStyle/>
          <a:p>
            <a:fld id="{37B83C0C-BC65-4367-9B8A-060D4801009D}" type="slidenum">
              <a:rPr lang="en-GB" smtClean="0"/>
              <a:pPr/>
              <a:t>15</a:t>
            </a:fld>
            <a:endParaRPr lang="en-GB"/>
          </a:p>
        </p:txBody>
      </p:sp>
    </p:spTree>
    <p:extLst>
      <p:ext uri="{BB962C8B-B14F-4D97-AF65-F5344CB8AC3E}">
        <p14:creationId xmlns:p14="http://schemas.microsoft.com/office/powerpoint/2010/main" val="1374408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68760"/>
            <a:ext cx="9144000" cy="1080120"/>
          </a:xfrm>
        </p:spPr>
        <p:txBody>
          <a:bodyPr/>
          <a:lstStyle/>
          <a:p>
            <a:pPr algn="ctr"/>
            <a:r>
              <a:rPr lang="en-GB" sz="2800" dirty="0"/>
              <a:t>BS and the Government fiscal constraint</a:t>
            </a:r>
            <a:br>
              <a:rPr lang="en-GB" sz="2800" dirty="0"/>
            </a:br>
            <a:endParaRPr lang="fr-BE" sz="2800" b="1" dirty="0"/>
          </a:p>
        </p:txBody>
      </p:sp>
      <p:sp>
        <p:nvSpPr>
          <p:cNvPr id="3" name="Content Placeholder 2"/>
          <p:cNvSpPr>
            <a:spLocks noGrp="1"/>
          </p:cNvSpPr>
          <p:nvPr>
            <p:ph idx="1"/>
          </p:nvPr>
        </p:nvSpPr>
        <p:spPr>
          <a:xfrm>
            <a:off x="457200" y="1988840"/>
            <a:ext cx="8229600" cy="4392488"/>
          </a:xfrm>
        </p:spPr>
        <p:txBody>
          <a:bodyPr/>
          <a:lstStyle/>
          <a:p>
            <a:endParaRPr lang="en-GB" b="1" i="0" dirty="0"/>
          </a:p>
          <a:p>
            <a:pPr lvl="1"/>
            <a:r>
              <a:rPr lang="en-GB" b="1" i="0" dirty="0" smtClean="0"/>
              <a:t> </a:t>
            </a:r>
            <a:r>
              <a:rPr lang="en-GB" dirty="0"/>
              <a:t>K</a:t>
            </a:r>
            <a:r>
              <a:rPr lang="en-GB" sz="2000" dirty="0" smtClean="0"/>
              <a:t> </a:t>
            </a:r>
            <a:r>
              <a:rPr lang="en-GB" dirty="0" smtClean="0"/>
              <a:t>+ R</a:t>
            </a:r>
            <a:r>
              <a:rPr lang="en-GB" sz="2000" dirty="0" smtClean="0"/>
              <a:t>+ r(D-1) = T + Grants + ∆(D)</a:t>
            </a:r>
            <a:endParaRPr lang="en-GB" sz="2000" dirty="0"/>
          </a:p>
        </p:txBody>
      </p:sp>
      <p:sp>
        <p:nvSpPr>
          <p:cNvPr id="5" name="Slide Number Placeholder 4"/>
          <p:cNvSpPr>
            <a:spLocks noGrp="1"/>
          </p:cNvSpPr>
          <p:nvPr>
            <p:ph type="sldNum" sz="quarter" idx="12"/>
          </p:nvPr>
        </p:nvSpPr>
        <p:spPr/>
        <p:txBody>
          <a:bodyPr/>
          <a:lstStyle/>
          <a:p>
            <a:fld id="{37B83C0C-BC65-4367-9B8A-060D4801009D}" type="slidenum">
              <a:rPr lang="en-GB" smtClean="0"/>
              <a:pPr/>
              <a:t>16</a:t>
            </a:fld>
            <a:endParaRPr lang="en-GB"/>
          </a:p>
        </p:txBody>
      </p:sp>
      <p:sp>
        <p:nvSpPr>
          <p:cNvPr id="6" name="Up Arrow 5"/>
          <p:cNvSpPr/>
          <p:nvPr/>
        </p:nvSpPr>
        <p:spPr>
          <a:xfrm>
            <a:off x="4211960" y="3212976"/>
            <a:ext cx="1224136" cy="1269004"/>
          </a:xfrm>
          <a:prstGeom prst="upArrow">
            <a:avLst>
              <a:gd name="adj1" fmla="val 45449"/>
              <a:gd name="adj2" fmla="val 454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800" b="1" dirty="0" smtClean="0">
                <a:solidFill>
                  <a:schemeClr val="tx1"/>
                </a:solidFill>
              </a:rPr>
              <a:t>BS</a:t>
            </a:r>
            <a:r>
              <a:rPr lang="fr-BE" b="1" dirty="0" smtClean="0">
                <a:solidFill>
                  <a:schemeClr val="tx1"/>
                </a:solidFill>
              </a:rPr>
              <a:t> </a:t>
            </a:r>
            <a:r>
              <a:rPr lang="fr-BE" sz="2800" b="1" dirty="0" smtClean="0">
                <a:solidFill>
                  <a:schemeClr val="tx1"/>
                </a:solidFill>
              </a:rPr>
              <a:t>€</a:t>
            </a:r>
            <a:endParaRPr lang="fr-BE" sz="2800" b="1" dirty="0">
              <a:solidFill>
                <a:schemeClr val="tx1"/>
              </a:solidFill>
            </a:endParaRPr>
          </a:p>
        </p:txBody>
      </p:sp>
      <p:sp>
        <p:nvSpPr>
          <p:cNvPr id="7" name="TextBox 6"/>
          <p:cNvSpPr txBox="1"/>
          <p:nvPr/>
        </p:nvSpPr>
        <p:spPr>
          <a:xfrm>
            <a:off x="827584" y="4509120"/>
            <a:ext cx="6984775" cy="2185214"/>
          </a:xfrm>
          <a:prstGeom prst="rect">
            <a:avLst/>
          </a:prstGeom>
          <a:noFill/>
        </p:spPr>
        <p:txBody>
          <a:bodyPr wrap="square" rtlCol="0">
            <a:spAutoFit/>
          </a:bodyPr>
          <a:lstStyle/>
          <a:p>
            <a:r>
              <a:rPr lang="fr-BE" sz="2000" b="1" dirty="0" smtClean="0"/>
              <a:t>K</a:t>
            </a:r>
            <a:r>
              <a:rPr lang="en-GB" sz="2000" b="1" dirty="0" smtClean="0"/>
              <a:t>: 	: Capital Expenditure</a:t>
            </a:r>
          </a:p>
          <a:p>
            <a:r>
              <a:rPr lang="en-GB" sz="2000" b="1" dirty="0" smtClean="0"/>
              <a:t>R: 	: Recurrent Expenditure</a:t>
            </a:r>
          </a:p>
          <a:p>
            <a:r>
              <a:rPr lang="en-GB" sz="2000" b="1" dirty="0" smtClean="0"/>
              <a:t>r(D-1): Debt servicing (interest payment)</a:t>
            </a:r>
          </a:p>
          <a:p>
            <a:r>
              <a:rPr lang="en-GB" sz="2000" b="1" dirty="0" smtClean="0"/>
              <a:t>T	: Domestic resources (tax and non tax)</a:t>
            </a:r>
          </a:p>
          <a:p>
            <a:pPr marL="0" lvl="5" fontAlgn="base">
              <a:spcBef>
                <a:spcPct val="0"/>
              </a:spcBef>
              <a:spcAft>
                <a:spcPct val="0"/>
              </a:spcAft>
            </a:pPr>
            <a:r>
              <a:rPr lang="en-GB" sz="2000" b="1" dirty="0" smtClean="0"/>
              <a:t>∆(D)	: Borrowing</a:t>
            </a:r>
          </a:p>
          <a:p>
            <a:endParaRPr lang="fr-BE" dirty="0" smtClean="0"/>
          </a:p>
          <a:p>
            <a:endParaRPr lang="fr-BE" dirty="0" smtClean="0"/>
          </a:p>
          <a:p>
            <a:endParaRPr lang="fr-BE" dirty="0"/>
          </a:p>
        </p:txBody>
      </p:sp>
    </p:spTree>
    <p:extLst>
      <p:ext uri="{BB962C8B-B14F-4D97-AF65-F5344CB8AC3E}">
        <p14:creationId xmlns:p14="http://schemas.microsoft.com/office/powerpoint/2010/main" val="1364781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Effect transition="in" filter="fade">
                                      <p:cBhvr>
                                        <p:cTn id="19" dur="1000"/>
                                        <p:tgtEl>
                                          <p:spTgt spid="7">
                                            <p:txEl>
                                              <p:pRg st="1" end="1"/>
                                            </p:txEl>
                                          </p:spTgt>
                                        </p:tgtEl>
                                      </p:cBhvr>
                                    </p:animEffect>
                                    <p:anim calcmode="lin" valueType="num">
                                      <p:cBhvr>
                                        <p:cTn id="20"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7">
                                            <p:txEl>
                                              <p:pRg st="2" end="2"/>
                                            </p:txEl>
                                          </p:spTgt>
                                        </p:tgtEl>
                                        <p:attrNameLst>
                                          <p:attrName>style.visibility</p:attrName>
                                        </p:attrNameLst>
                                      </p:cBhvr>
                                      <p:to>
                                        <p:strVal val="visible"/>
                                      </p:to>
                                    </p:set>
                                    <p:animEffect transition="in" filter="fade">
                                      <p:cBhvr>
                                        <p:cTn id="24" dur="1000"/>
                                        <p:tgtEl>
                                          <p:spTgt spid="7">
                                            <p:txEl>
                                              <p:pRg st="2" end="2"/>
                                            </p:txEl>
                                          </p:spTgt>
                                        </p:tgtEl>
                                      </p:cBhvr>
                                    </p:animEffect>
                                    <p:anim calcmode="lin" valueType="num">
                                      <p:cBhvr>
                                        <p:cTn id="25"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7">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7">
                                            <p:txEl>
                                              <p:pRg st="3" end="3"/>
                                            </p:txEl>
                                          </p:spTgt>
                                        </p:tgtEl>
                                        <p:attrNameLst>
                                          <p:attrName>style.visibility</p:attrName>
                                        </p:attrNameLst>
                                      </p:cBhvr>
                                      <p:to>
                                        <p:strVal val="visible"/>
                                      </p:to>
                                    </p:set>
                                    <p:animEffect transition="in" filter="fade">
                                      <p:cBhvr>
                                        <p:cTn id="29" dur="1000"/>
                                        <p:tgtEl>
                                          <p:spTgt spid="7">
                                            <p:txEl>
                                              <p:pRg st="3" end="3"/>
                                            </p:txEl>
                                          </p:spTgt>
                                        </p:tgtEl>
                                      </p:cBhvr>
                                    </p:animEffect>
                                    <p:anim calcmode="lin" valueType="num">
                                      <p:cBhvr>
                                        <p:cTn id="30"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7">
                                            <p:txEl>
                                              <p:pRg st="3" end="3"/>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7">
                                            <p:txEl>
                                              <p:pRg st="4" end="4"/>
                                            </p:txEl>
                                          </p:spTgt>
                                        </p:tgtEl>
                                        <p:attrNameLst>
                                          <p:attrName>style.visibility</p:attrName>
                                        </p:attrNameLst>
                                      </p:cBhvr>
                                      <p:to>
                                        <p:strVal val="visible"/>
                                      </p:to>
                                    </p:set>
                                    <p:animEffect transition="in" filter="fade">
                                      <p:cBhvr>
                                        <p:cTn id="34" dur="1000"/>
                                        <p:tgtEl>
                                          <p:spTgt spid="7">
                                            <p:txEl>
                                              <p:pRg st="4" end="4"/>
                                            </p:txEl>
                                          </p:spTgt>
                                        </p:tgtEl>
                                      </p:cBhvr>
                                    </p:animEffect>
                                    <p:anim calcmode="lin" valueType="num">
                                      <p:cBhvr>
                                        <p:cTn id="35"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19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932" y="1040375"/>
            <a:ext cx="8229600" cy="990600"/>
          </a:xfrm>
          <a:noFill/>
          <a:ln w="9525">
            <a:noFill/>
            <a:miter lim="800000"/>
            <a:headEnd/>
            <a:tailEnd/>
          </a:ln>
          <a:effectLst/>
        </p:spPr>
        <p:txBody>
          <a:bodyPr vert="horz" wrap="square" lIns="91440" tIns="45720" rIns="91440" bIns="45720" numCol="1" anchor="ctr" anchorCtr="0" compatLnSpc="1">
            <a:prstTxWarp prst="textNoShape">
              <a:avLst/>
            </a:prstTxWarp>
            <a:noAutofit/>
          </a:bodyPr>
          <a:lstStyle/>
          <a:p>
            <a:pPr algn="ctr"/>
            <a:r>
              <a:rPr lang="en-US" sz="2800" dirty="0" smtClean="0">
                <a:solidFill>
                  <a:schemeClr val="accent6"/>
                </a:solidFill>
                <a:latin typeface="Tw Cen MT"/>
                <a:ea typeface="+mj-ea"/>
                <a:cs typeface="Tw Cen MT"/>
              </a:rPr>
              <a:t>Budget support’s four </a:t>
            </a:r>
            <a:r>
              <a:rPr lang="en-US" sz="2800" dirty="0">
                <a:solidFill>
                  <a:schemeClr val="accent6"/>
                </a:solidFill>
                <a:latin typeface="Tw Cen MT"/>
                <a:ea typeface="+mj-ea"/>
                <a:cs typeface="Tw Cen MT"/>
              </a:rPr>
              <a:t>eligibility </a:t>
            </a:r>
            <a:r>
              <a:rPr lang="en-US" sz="2800" dirty="0" smtClean="0">
                <a:solidFill>
                  <a:schemeClr val="accent6"/>
                </a:solidFill>
                <a:latin typeface="Tw Cen MT"/>
                <a:ea typeface="+mj-ea"/>
                <a:cs typeface="Tw Cen MT"/>
              </a:rPr>
              <a:t>criteria</a:t>
            </a:r>
            <a:endParaRPr lang="en-US" sz="2800" dirty="0">
              <a:solidFill>
                <a:schemeClr val="accent6"/>
              </a:solidFill>
              <a:latin typeface="Tw Cen MT"/>
              <a:ea typeface="+mj-ea"/>
              <a:cs typeface="Tw Cen MT"/>
            </a:endParaRPr>
          </a:p>
        </p:txBody>
      </p:sp>
      <p:sp>
        <p:nvSpPr>
          <p:cNvPr id="3" name="Content Placeholder 2"/>
          <p:cNvSpPr>
            <a:spLocks noGrp="1"/>
          </p:cNvSpPr>
          <p:nvPr>
            <p:ph idx="1"/>
          </p:nvPr>
        </p:nvSpPr>
        <p:spPr>
          <a:xfrm>
            <a:off x="1" y="5096932"/>
            <a:ext cx="9136552" cy="1168401"/>
          </a:xfrm>
          <a:solidFill>
            <a:srgbClr val="FFD974"/>
          </a:solidFill>
        </p:spPr>
        <p:txBody>
          <a:bodyPr anchor="ctr">
            <a:normAutofit/>
          </a:bodyPr>
          <a:lstStyle/>
          <a:p>
            <a:pPr marL="0" indent="0" algn="ctr">
              <a:buNone/>
            </a:pPr>
            <a:r>
              <a:rPr lang="en-US" b="1" dirty="0" smtClean="0">
                <a:solidFill>
                  <a:srgbClr val="2D2D8A"/>
                </a:solidFill>
                <a:latin typeface="Tw Cen MT"/>
                <a:cs typeface="Tw Cen MT"/>
              </a:rPr>
              <a:t>Have to be satisfied at all times </a:t>
            </a:r>
          </a:p>
          <a:p>
            <a:pPr marL="0" indent="0" algn="ctr">
              <a:buNone/>
            </a:pPr>
            <a:r>
              <a:rPr lang="en-US" b="1" dirty="0" smtClean="0">
                <a:solidFill>
                  <a:srgbClr val="2D2D8A"/>
                </a:solidFill>
                <a:latin typeface="Tw Cen MT"/>
                <a:cs typeface="Tw Cen MT"/>
              </a:rPr>
              <a:t>(Signature of financing agreement and EU funds disbursement)</a:t>
            </a:r>
            <a:endParaRPr lang="en-US" b="1" dirty="0">
              <a:solidFill>
                <a:srgbClr val="2D2D8A"/>
              </a:solidFill>
              <a:latin typeface="Tw Cen MT"/>
              <a:cs typeface="Tw Cen MT"/>
            </a:endParaRPr>
          </a:p>
        </p:txBody>
      </p:sp>
      <p:sp>
        <p:nvSpPr>
          <p:cNvPr id="4" name="Slide Number Placeholder 3"/>
          <p:cNvSpPr>
            <a:spLocks noGrp="1"/>
          </p:cNvSpPr>
          <p:nvPr>
            <p:ph type="sldNum" sz="quarter" idx="12"/>
          </p:nvPr>
        </p:nvSpPr>
        <p:spPr/>
        <p:txBody>
          <a:bodyPr/>
          <a:lstStyle/>
          <a:p>
            <a:fld id="{76B3D3E9-1830-EE41-8A2D-8492D3DE5757}" type="slidenum">
              <a:rPr lang="en-US" smtClean="0"/>
              <a:t>17</a:t>
            </a:fld>
            <a:endParaRPr lang="en-US"/>
          </a:p>
        </p:txBody>
      </p:sp>
      <p:sp>
        <p:nvSpPr>
          <p:cNvPr id="5" name="CuadroTexto 4"/>
          <p:cNvSpPr txBox="1"/>
          <p:nvPr/>
        </p:nvSpPr>
        <p:spPr>
          <a:xfrm>
            <a:off x="720688" y="2598003"/>
            <a:ext cx="3809998" cy="830997"/>
          </a:xfrm>
          <a:prstGeom prst="rect">
            <a:avLst/>
          </a:prstGeom>
          <a:noFill/>
          <a:ln w="38100" cmpd="sng">
            <a:solidFill>
              <a:srgbClr val="9DF0EE"/>
            </a:solidFill>
            <a:prstDash val="sysDash"/>
          </a:ln>
        </p:spPr>
        <p:txBody>
          <a:bodyPr wrap="square" rtlCol="0">
            <a:spAutoFit/>
          </a:bodyPr>
          <a:lstStyle/>
          <a:p>
            <a:pPr marL="0" lvl="1" algn="ctr"/>
            <a:r>
              <a:rPr lang="en-GB" sz="2400" dirty="0">
                <a:solidFill>
                  <a:srgbClr val="2D2D8A"/>
                </a:solidFill>
                <a:latin typeface="Tw Cen MT"/>
                <a:cs typeface="Tw Cen MT"/>
              </a:rPr>
              <a:t>Stability oriented macro-economic </a:t>
            </a:r>
            <a:r>
              <a:rPr lang="en-GB" sz="2400" dirty="0" smtClean="0">
                <a:solidFill>
                  <a:srgbClr val="2D2D8A"/>
                </a:solidFill>
                <a:latin typeface="Tw Cen MT"/>
                <a:cs typeface="Tw Cen MT"/>
              </a:rPr>
              <a:t>policy</a:t>
            </a:r>
            <a:endParaRPr lang="en-GB" sz="2400" dirty="0">
              <a:solidFill>
                <a:srgbClr val="2D2D8A"/>
              </a:solidFill>
              <a:latin typeface="Tw Cen MT"/>
              <a:cs typeface="Tw Cen MT"/>
            </a:endParaRPr>
          </a:p>
        </p:txBody>
      </p:sp>
      <p:sp>
        <p:nvSpPr>
          <p:cNvPr id="6" name="CuadroTexto 5"/>
          <p:cNvSpPr txBox="1"/>
          <p:nvPr/>
        </p:nvSpPr>
        <p:spPr>
          <a:xfrm>
            <a:off x="720688" y="3778332"/>
            <a:ext cx="3809998" cy="1200329"/>
          </a:xfrm>
          <a:prstGeom prst="rect">
            <a:avLst/>
          </a:prstGeom>
          <a:noFill/>
          <a:ln w="38100" cmpd="sng">
            <a:solidFill>
              <a:srgbClr val="9DF0EE"/>
            </a:solidFill>
            <a:prstDash val="sysDash"/>
          </a:ln>
        </p:spPr>
        <p:txBody>
          <a:bodyPr wrap="square" rtlCol="0">
            <a:spAutoFit/>
          </a:bodyPr>
          <a:lstStyle/>
          <a:p>
            <a:pPr marL="0" lvl="1" algn="ctr"/>
            <a:r>
              <a:rPr lang="en-GB" sz="2400" dirty="0">
                <a:solidFill>
                  <a:srgbClr val="2D2D8A"/>
                </a:solidFill>
                <a:latin typeface="Tw Cen MT"/>
                <a:cs typeface="Tw Cen MT"/>
              </a:rPr>
              <a:t>Relevant and credible </a:t>
            </a:r>
            <a:r>
              <a:rPr lang="en-GB" sz="2400" dirty="0" smtClean="0">
                <a:solidFill>
                  <a:srgbClr val="2D2D8A"/>
                </a:solidFill>
                <a:latin typeface="Tw Cen MT"/>
                <a:cs typeface="Tw Cen MT"/>
              </a:rPr>
              <a:t>national/sector </a:t>
            </a:r>
            <a:r>
              <a:rPr lang="en-GB" sz="2400" dirty="0">
                <a:solidFill>
                  <a:srgbClr val="2D2D8A"/>
                </a:solidFill>
                <a:latin typeface="Tw Cen MT"/>
                <a:cs typeface="Tw Cen MT"/>
              </a:rPr>
              <a:t>development </a:t>
            </a:r>
            <a:r>
              <a:rPr lang="en-GB" sz="2400" dirty="0" smtClean="0">
                <a:solidFill>
                  <a:srgbClr val="2D2D8A"/>
                </a:solidFill>
                <a:latin typeface="Tw Cen MT"/>
                <a:cs typeface="Tw Cen MT"/>
              </a:rPr>
              <a:t>strategy</a:t>
            </a:r>
            <a:endParaRPr lang="en-GB" sz="2400" dirty="0">
              <a:solidFill>
                <a:srgbClr val="2D2D8A"/>
              </a:solidFill>
              <a:latin typeface="Tw Cen MT"/>
              <a:cs typeface="Tw Cen MT"/>
            </a:endParaRPr>
          </a:p>
        </p:txBody>
      </p:sp>
      <p:sp>
        <p:nvSpPr>
          <p:cNvPr id="7" name="Rectángulo 6"/>
          <p:cNvSpPr/>
          <p:nvPr/>
        </p:nvSpPr>
        <p:spPr>
          <a:xfrm>
            <a:off x="4758271" y="2598003"/>
            <a:ext cx="3809998" cy="830997"/>
          </a:xfrm>
          <a:prstGeom prst="rect">
            <a:avLst/>
          </a:prstGeom>
          <a:ln w="38100" cmpd="sng">
            <a:solidFill>
              <a:srgbClr val="9DF0EE"/>
            </a:solidFill>
            <a:prstDash val="sysDash"/>
          </a:ln>
        </p:spPr>
        <p:txBody>
          <a:bodyPr wrap="square">
            <a:spAutoFit/>
          </a:bodyPr>
          <a:lstStyle/>
          <a:p>
            <a:pPr algn="ctr">
              <a:spcBef>
                <a:spcPct val="0"/>
              </a:spcBef>
              <a:defRPr/>
            </a:pPr>
            <a:r>
              <a:rPr lang="en-GB" sz="2400" dirty="0">
                <a:solidFill>
                  <a:srgbClr val="2D2D8A"/>
                </a:solidFill>
                <a:latin typeface="Tw Cen MT"/>
                <a:cs typeface="Tw Cen MT"/>
              </a:rPr>
              <a:t>Relevant and credible PFM reform programme</a:t>
            </a:r>
          </a:p>
        </p:txBody>
      </p:sp>
      <p:sp>
        <p:nvSpPr>
          <p:cNvPr id="8" name="Rectángulo 7"/>
          <p:cNvSpPr/>
          <p:nvPr/>
        </p:nvSpPr>
        <p:spPr>
          <a:xfrm>
            <a:off x="4758271" y="3593666"/>
            <a:ext cx="3809998" cy="1200328"/>
          </a:xfrm>
          <a:prstGeom prst="rect">
            <a:avLst/>
          </a:prstGeom>
          <a:ln w="38100" cmpd="sng">
            <a:solidFill>
              <a:srgbClr val="9DF0EE"/>
            </a:solidFill>
            <a:prstDash val="sysDash"/>
          </a:ln>
        </p:spPr>
        <p:txBody>
          <a:bodyPr wrap="square">
            <a:spAutoFit/>
          </a:bodyPr>
          <a:lstStyle/>
          <a:p>
            <a:pPr algn="ctr">
              <a:spcBef>
                <a:spcPct val="0"/>
              </a:spcBef>
              <a:defRPr/>
            </a:pPr>
            <a:r>
              <a:rPr lang="en-GB" sz="2400" dirty="0">
                <a:solidFill>
                  <a:srgbClr val="2D2D8A"/>
                </a:solidFill>
                <a:latin typeface="Tw Cen MT"/>
                <a:cs typeface="Tw Cen MT"/>
              </a:rPr>
              <a:t>Publication of </a:t>
            </a:r>
            <a:r>
              <a:rPr lang="en-GB" sz="2400" dirty="0" smtClean="0">
                <a:solidFill>
                  <a:srgbClr val="2D2D8A"/>
                </a:solidFill>
                <a:latin typeface="Tw Cen MT"/>
                <a:cs typeface="Tw Cen MT"/>
              </a:rPr>
              <a:t>the budget </a:t>
            </a:r>
            <a:r>
              <a:rPr lang="en-GB" sz="2400" dirty="0">
                <a:solidFill>
                  <a:srgbClr val="2D2D8A"/>
                </a:solidFill>
                <a:latin typeface="Tw Cen MT"/>
                <a:cs typeface="Tw Cen MT"/>
              </a:rPr>
              <a:t>(</a:t>
            </a:r>
            <a:r>
              <a:rPr lang="en-GB" sz="2400" dirty="0" smtClean="0">
                <a:solidFill>
                  <a:srgbClr val="2D2D8A"/>
                </a:solidFill>
                <a:latin typeface="Tw Cen MT"/>
                <a:cs typeface="Tw Cen MT"/>
              </a:rPr>
              <a:t>transparency and </a:t>
            </a:r>
            <a:r>
              <a:rPr lang="en-GB" sz="2400" dirty="0">
                <a:solidFill>
                  <a:srgbClr val="2D2D8A"/>
                </a:solidFill>
                <a:latin typeface="Tw Cen MT"/>
                <a:cs typeface="Tw Cen MT"/>
              </a:rPr>
              <a:t>oversight of the budget)</a:t>
            </a:r>
          </a:p>
        </p:txBody>
      </p:sp>
    </p:spTree>
    <p:extLst>
      <p:ext uri="{BB962C8B-B14F-4D97-AF65-F5344CB8AC3E}">
        <p14:creationId xmlns:p14="http://schemas.microsoft.com/office/powerpoint/2010/main" val="3815314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ircle(in)">
                                      <p:cBhvr>
                                        <p:cTn id="14" dur="2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circle(in)">
                                      <p:cBhvr>
                                        <p:cTn id="19" dur="20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circle(in)">
                                      <p:cBhvr>
                                        <p:cTn id="24" dur="20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3">
                                            <p:bg/>
                                          </p:spTgt>
                                        </p:tgtEl>
                                        <p:attrNameLst>
                                          <p:attrName>style.visibility</p:attrName>
                                        </p:attrNameLst>
                                      </p:cBhvr>
                                      <p:to>
                                        <p:strVal val="visible"/>
                                      </p:to>
                                    </p:set>
                                    <p:anim calcmode="lin" valueType="num">
                                      <p:cBhvr>
                                        <p:cTn id="29" dur="500" fill="hold"/>
                                        <p:tgtEl>
                                          <p:spTgt spid="3">
                                            <p:bg/>
                                          </p:spTgt>
                                        </p:tgtEl>
                                        <p:attrNameLst>
                                          <p:attrName>ppt_w</p:attrName>
                                        </p:attrNameLst>
                                      </p:cBhvr>
                                      <p:tavLst>
                                        <p:tav tm="0">
                                          <p:val>
                                            <p:fltVal val="0"/>
                                          </p:val>
                                        </p:tav>
                                        <p:tav tm="100000">
                                          <p:val>
                                            <p:strVal val="#ppt_w"/>
                                          </p:val>
                                        </p:tav>
                                      </p:tavLst>
                                    </p:anim>
                                    <p:anim calcmode="lin" valueType="num">
                                      <p:cBhvr>
                                        <p:cTn id="30" dur="500" fill="hold"/>
                                        <p:tgtEl>
                                          <p:spTgt spid="3">
                                            <p:bg/>
                                          </p:spTgt>
                                        </p:tgtEl>
                                        <p:attrNameLst>
                                          <p:attrName>ppt_h</p:attrName>
                                        </p:attrNameLst>
                                      </p:cBhvr>
                                      <p:tavLst>
                                        <p:tav tm="0">
                                          <p:val>
                                            <p:fltVal val="0"/>
                                          </p:val>
                                        </p:tav>
                                        <p:tav tm="100000">
                                          <p:val>
                                            <p:strVal val="#ppt_h"/>
                                          </p:val>
                                        </p:tav>
                                      </p:tavLst>
                                    </p:anim>
                                    <p:anim calcmode="lin" valueType="num">
                                      <p:cBhvr>
                                        <p:cTn id="31" dur="500" fill="hold"/>
                                        <p:tgtEl>
                                          <p:spTgt spid="3">
                                            <p:bg/>
                                          </p:spTgt>
                                        </p:tgtEl>
                                        <p:attrNameLst>
                                          <p:attrName>style.rotation</p:attrName>
                                        </p:attrNameLst>
                                      </p:cBhvr>
                                      <p:tavLst>
                                        <p:tav tm="0">
                                          <p:val>
                                            <p:fltVal val="90"/>
                                          </p:val>
                                        </p:tav>
                                        <p:tav tm="100000">
                                          <p:val>
                                            <p:fltVal val="0"/>
                                          </p:val>
                                        </p:tav>
                                      </p:tavLst>
                                    </p:anim>
                                    <p:animEffect transition="in" filter="fade">
                                      <p:cBhvr>
                                        <p:cTn id="32" dur="500"/>
                                        <p:tgtEl>
                                          <p:spTgt spid="3">
                                            <p:bg/>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 calcmode="lin" valueType="num">
                                      <p:cBhvr>
                                        <p:cTn id="3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39" dur="5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40" dur="500"/>
                                        <p:tgtEl>
                                          <p:spTgt spid="3">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grpId="0" nodeType="clickEffect">
                                  <p:stCondLst>
                                    <p:cond delay="0"/>
                                  </p:stCondLst>
                                  <p:childTnLst>
                                    <p:set>
                                      <p:cBhvr>
                                        <p:cTn id="44" dur="1" fill="hold">
                                          <p:stCondLst>
                                            <p:cond delay="0"/>
                                          </p:stCondLst>
                                        </p:cTn>
                                        <p:tgtEl>
                                          <p:spTgt spid="3">
                                            <p:txEl>
                                              <p:pRg st="1" end="1"/>
                                            </p:txEl>
                                          </p:spTgt>
                                        </p:tgtEl>
                                        <p:attrNameLst>
                                          <p:attrName>style.visibility</p:attrName>
                                        </p:attrNameLst>
                                      </p:cBhvr>
                                      <p:to>
                                        <p:strVal val="visible"/>
                                      </p:to>
                                    </p:set>
                                    <p:anim calcmode="lin" valueType="num">
                                      <p:cBhvr>
                                        <p:cTn id="4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47" dur="5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4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5" grpId="0" animBg="1"/>
      <p:bldP spid="6" grpId="0" animBg="1"/>
      <p:bldP spid="7"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71546"/>
            <a:ext cx="9144000" cy="1133317"/>
          </a:xfrm>
        </p:spPr>
        <p:txBody>
          <a:bodyPr/>
          <a:lstStyle/>
          <a:p>
            <a:pPr algn="ctr"/>
            <a:r>
              <a:rPr lang="en-GB" sz="2800" dirty="0" smtClean="0">
                <a:solidFill>
                  <a:schemeClr val="accent6"/>
                </a:solidFill>
                <a:latin typeface="Tw Cen MT"/>
                <a:cs typeface="Tw Cen MT"/>
              </a:rPr>
              <a:t>Rationale</a:t>
            </a:r>
            <a:endParaRPr lang="en-GB" sz="2800" dirty="0">
              <a:solidFill>
                <a:schemeClr val="accent6"/>
              </a:solidFill>
              <a:latin typeface="Tw Cen MT"/>
              <a:cs typeface="Tw Cen MT"/>
            </a:endParaRPr>
          </a:p>
        </p:txBody>
      </p:sp>
      <p:sp>
        <p:nvSpPr>
          <p:cNvPr id="3" name="Content Placeholder 2"/>
          <p:cNvSpPr>
            <a:spLocks noGrp="1"/>
          </p:cNvSpPr>
          <p:nvPr>
            <p:ph idx="1"/>
          </p:nvPr>
        </p:nvSpPr>
        <p:spPr>
          <a:xfrm>
            <a:off x="500034" y="2060848"/>
            <a:ext cx="8229600" cy="4032448"/>
          </a:xfrm>
        </p:spPr>
        <p:txBody>
          <a:bodyPr/>
          <a:lstStyle/>
          <a:p>
            <a:pPr marL="0" indent="0" algn="just">
              <a:spcBef>
                <a:spcPts val="1200"/>
              </a:spcBef>
              <a:buClrTx/>
              <a:buNone/>
            </a:pPr>
            <a:r>
              <a:rPr lang="en-GB" sz="2000" b="1" i="0" dirty="0" smtClean="0">
                <a:solidFill>
                  <a:schemeClr val="accent6"/>
                </a:solidFill>
                <a:latin typeface="Tw Cen MT"/>
                <a:cs typeface="Tw Cen MT"/>
              </a:rPr>
              <a:t>National/sector Public policies: </a:t>
            </a:r>
            <a:r>
              <a:rPr lang="en-GB" sz="2000" i="0" dirty="0" smtClean="0">
                <a:solidFill>
                  <a:schemeClr val="accent6"/>
                </a:solidFill>
                <a:latin typeface="Tw Cen MT"/>
                <a:cs typeface="Tw Cen MT"/>
              </a:rPr>
              <a:t>Effectiveness of BS will depend on relevance and credibility of the policy its supports.</a:t>
            </a:r>
          </a:p>
          <a:p>
            <a:pPr marL="0" indent="0" algn="just">
              <a:spcBef>
                <a:spcPts val="0"/>
              </a:spcBef>
              <a:buClrTx/>
              <a:buNone/>
            </a:pPr>
            <a:endParaRPr lang="en-GB" sz="2000" b="1" i="0" dirty="0" smtClean="0">
              <a:solidFill>
                <a:schemeClr val="accent6"/>
              </a:solidFill>
              <a:latin typeface="Tw Cen MT"/>
              <a:cs typeface="Tw Cen MT"/>
            </a:endParaRPr>
          </a:p>
          <a:p>
            <a:pPr marL="0" indent="0" algn="just">
              <a:spcBef>
                <a:spcPts val="0"/>
              </a:spcBef>
              <a:buClrTx/>
              <a:buNone/>
            </a:pPr>
            <a:r>
              <a:rPr lang="en-GB" sz="2000" b="1" i="0" dirty="0" smtClean="0">
                <a:solidFill>
                  <a:schemeClr val="accent6"/>
                </a:solidFill>
                <a:latin typeface="Tw Cen MT"/>
                <a:cs typeface="Tw Cen MT"/>
              </a:rPr>
              <a:t>Macroeconomic stability</a:t>
            </a:r>
            <a:r>
              <a:rPr lang="en-GB" sz="2000" i="0" dirty="0" smtClean="0">
                <a:solidFill>
                  <a:schemeClr val="accent6"/>
                </a:solidFill>
                <a:latin typeface="Tw Cen MT"/>
                <a:cs typeface="Tw Cen MT"/>
              </a:rPr>
              <a:t>: More conducive to inclusive and sustainable growth, key to effective and efficient financial programming &amp; budget management and to sustained funding of poverty reduction policies.</a:t>
            </a:r>
          </a:p>
          <a:p>
            <a:pPr marL="0" indent="0" algn="just">
              <a:spcBef>
                <a:spcPts val="0"/>
              </a:spcBef>
              <a:buClrTx/>
              <a:buNone/>
            </a:pPr>
            <a:endParaRPr lang="en-GB" sz="2000" b="1" i="0" dirty="0" smtClean="0">
              <a:solidFill>
                <a:schemeClr val="accent6"/>
              </a:solidFill>
              <a:latin typeface="Tw Cen MT"/>
              <a:cs typeface="Tw Cen MT"/>
            </a:endParaRPr>
          </a:p>
          <a:p>
            <a:pPr marL="0" indent="0" algn="just">
              <a:spcBef>
                <a:spcPts val="0"/>
              </a:spcBef>
              <a:buClrTx/>
              <a:buNone/>
            </a:pPr>
            <a:r>
              <a:rPr lang="en-GB" sz="2000" b="1" i="0" dirty="0" smtClean="0">
                <a:solidFill>
                  <a:schemeClr val="accent6"/>
                </a:solidFill>
                <a:latin typeface="Tw Cen MT"/>
                <a:cs typeface="Tw Cen MT"/>
              </a:rPr>
              <a:t>Public financial management: </a:t>
            </a:r>
            <a:r>
              <a:rPr lang="en-GB" sz="2000" i="0" dirty="0" smtClean="0">
                <a:solidFill>
                  <a:schemeClr val="accent6"/>
                </a:solidFill>
                <a:latin typeface="Tw Cen MT"/>
                <a:cs typeface="Tw Cen MT"/>
              </a:rPr>
              <a:t>sound PFM system essential for implementation of public policies and achievement of development objectives.</a:t>
            </a:r>
          </a:p>
          <a:p>
            <a:pPr marL="0" indent="0" algn="just">
              <a:spcBef>
                <a:spcPts val="0"/>
              </a:spcBef>
              <a:buClrTx/>
              <a:buNone/>
            </a:pPr>
            <a:r>
              <a:rPr lang="en-GB" sz="2000" i="0" dirty="0" smtClean="0">
                <a:solidFill>
                  <a:schemeClr val="accent6"/>
                </a:solidFill>
                <a:latin typeface="Tw Cen MT"/>
                <a:cs typeface="Tw Cen MT"/>
              </a:rPr>
              <a:t>       </a:t>
            </a:r>
            <a:endParaRPr lang="en-GB" i="0" dirty="0" smtClean="0">
              <a:solidFill>
                <a:schemeClr val="accent6"/>
              </a:solidFill>
              <a:latin typeface="Tw Cen MT"/>
              <a:cs typeface="Tw Cen MT"/>
            </a:endParaRPr>
          </a:p>
          <a:p>
            <a:pPr marL="0" indent="0" algn="just">
              <a:spcBef>
                <a:spcPts val="0"/>
              </a:spcBef>
              <a:buClrTx/>
              <a:buNone/>
            </a:pPr>
            <a:r>
              <a:rPr lang="en-GB" sz="2000" b="1" i="0" dirty="0" smtClean="0">
                <a:solidFill>
                  <a:schemeClr val="accent6"/>
                </a:solidFill>
                <a:latin typeface="Tw Cen MT"/>
                <a:cs typeface="Tw Cen MT"/>
              </a:rPr>
              <a:t>Transparency and oversight of the budget</a:t>
            </a:r>
            <a:r>
              <a:rPr lang="en-GB" sz="2000" i="0" dirty="0" smtClean="0">
                <a:solidFill>
                  <a:schemeClr val="accent6"/>
                </a:solidFill>
                <a:latin typeface="Tw Cen MT"/>
                <a:cs typeface="Tw Cen MT"/>
              </a:rPr>
              <a:t>: key element of good governance, domestic accountability on and scrutiny of  the budget</a:t>
            </a:r>
          </a:p>
          <a:p>
            <a:pPr marL="457200" indent="-457200" algn="just">
              <a:buClrTx/>
              <a:buNone/>
            </a:pPr>
            <a:endParaRPr lang="en-GB" sz="2000" b="1" i="0" dirty="0" smtClean="0">
              <a:solidFill>
                <a:schemeClr val="accent6"/>
              </a:solidFill>
              <a:latin typeface="Tw Cen MT"/>
              <a:cs typeface="Tw Cen MT"/>
            </a:endParaRPr>
          </a:p>
          <a:p>
            <a:endParaRPr lang="en-GB" dirty="0">
              <a:solidFill>
                <a:schemeClr val="accent6"/>
              </a:solidFill>
              <a:latin typeface="Tw Cen MT"/>
              <a:cs typeface="Tw Cen MT"/>
            </a:endParaRPr>
          </a:p>
        </p:txBody>
      </p:sp>
      <p:sp>
        <p:nvSpPr>
          <p:cNvPr id="4" name="Slide Number Placeholder 3"/>
          <p:cNvSpPr>
            <a:spLocks noGrp="1"/>
          </p:cNvSpPr>
          <p:nvPr>
            <p:ph type="sldNum" sz="quarter" idx="12"/>
          </p:nvPr>
        </p:nvSpPr>
        <p:spPr>
          <a:xfrm>
            <a:off x="6948264" y="6453335"/>
            <a:ext cx="1738536" cy="268139"/>
          </a:xfrm>
        </p:spPr>
        <p:txBody>
          <a:bodyPr/>
          <a:lstStyle/>
          <a:p>
            <a:fld id="{37B83C0C-BC65-4367-9B8A-060D4801009D}" type="slidenum">
              <a:rPr lang="en-GB" smtClean="0"/>
              <a:pPr/>
              <a:t>18</a:t>
            </a:fld>
            <a:endParaRPr lang="en-GB" dirty="0"/>
          </a:p>
        </p:txBody>
      </p:sp>
    </p:spTree>
    <p:extLst>
      <p:ext uri="{BB962C8B-B14F-4D97-AF65-F5344CB8AC3E}">
        <p14:creationId xmlns:p14="http://schemas.microsoft.com/office/powerpoint/2010/main" val="2199871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247716"/>
            <a:ext cx="8092430" cy="965260"/>
          </a:xfrm>
        </p:spPr>
        <p:txBody>
          <a:bodyPr>
            <a:normAutofit/>
          </a:bodyPr>
          <a:lstStyle/>
          <a:p>
            <a:pPr>
              <a:buClr>
                <a:srgbClr val="D57B4A"/>
              </a:buClr>
              <a:buFont typeface="Wingdings" charset="2"/>
              <a:buChar char="§"/>
            </a:pPr>
            <a:r>
              <a:rPr lang="en-GB" i="0" dirty="0" smtClean="0">
                <a:solidFill>
                  <a:srgbClr val="2D2D8A"/>
                </a:solidFill>
                <a:latin typeface="Tw Cen MT"/>
                <a:cs typeface="Tw Cen MT"/>
              </a:rPr>
              <a:t>Eligibility criteria are not a threshold: what matters is demonstrating </a:t>
            </a:r>
            <a:r>
              <a:rPr lang="en-GB" b="1" i="0" dirty="0" smtClean="0">
                <a:solidFill>
                  <a:srgbClr val="2D2D8A"/>
                </a:solidFill>
                <a:latin typeface="Tw Cen MT"/>
                <a:cs typeface="Tw Cen MT"/>
              </a:rPr>
              <a:t>progress</a:t>
            </a:r>
            <a:r>
              <a:rPr lang="en-GB" i="0" dirty="0">
                <a:solidFill>
                  <a:srgbClr val="2D2D8A"/>
                </a:solidFill>
                <a:latin typeface="Tw Cen MT"/>
                <a:cs typeface="Tw Cen MT"/>
              </a:rPr>
              <a:t> </a:t>
            </a:r>
            <a:r>
              <a:rPr lang="en-GB" i="0" dirty="0" smtClean="0">
                <a:solidFill>
                  <a:srgbClr val="2D2D8A"/>
                </a:solidFill>
                <a:latin typeface="Tw Cen MT"/>
                <a:cs typeface="Tw Cen MT"/>
              </a:rPr>
              <a:t>(dynamic approach)</a:t>
            </a:r>
            <a:endParaRPr lang="en-GB" i="0" dirty="0">
              <a:solidFill>
                <a:srgbClr val="2D2D8A"/>
              </a:solidFill>
              <a:latin typeface="Tw Cen MT"/>
              <a:cs typeface="Tw Cen MT"/>
            </a:endParaRPr>
          </a:p>
        </p:txBody>
      </p:sp>
      <p:sp>
        <p:nvSpPr>
          <p:cNvPr id="4" name="Espace réservé du numéro de diapositive 3"/>
          <p:cNvSpPr>
            <a:spLocks noGrp="1"/>
          </p:cNvSpPr>
          <p:nvPr>
            <p:ph type="sldNum" sz="quarter" idx="12"/>
          </p:nvPr>
        </p:nvSpPr>
        <p:spPr>
          <a:xfrm>
            <a:off x="6902896" y="6337126"/>
            <a:ext cx="2133600" cy="476250"/>
          </a:xfrm>
        </p:spPr>
        <p:txBody>
          <a:bodyPr/>
          <a:lstStyle/>
          <a:p>
            <a:pPr>
              <a:defRPr/>
            </a:pPr>
            <a:fld id="{C7477545-4EA3-41AE-A627-88BC7370C4DB}" type="slidenum">
              <a:rPr lang="en-GB" smtClean="0"/>
              <a:pPr>
                <a:defRPr/>
              </a:pPr>
              <a:t>19</a:t>
            </a:fld>
            <a:endParaRPr lang="en-GB"/>
          </a:p>
        </p:txBody>
      </p:sp>
      <p:pic>
        <p:nvPicPr>
          <p:cNvPr id="6" name="Image 5"/>
          <p:cNvPicPr>
            <a:picLocks noChangeAspect="1"/>
          </p:cNvPicPr>
          <p:nvPr/>
        </p:nvPicPr>
        <p:blipFill>
          <a:blip r:embed="rId3"/>
          <a:stretch>
            <a:fillRect/>
          </a:stretch>
        </p:blipFill>
        <p:spPr>
          <a:xfrm>
            <a:off x="179512" y="3549880"/>
            <a:ext cx="4152261" cy="3110188"/>
          </a:xfrm>
          <a:prstGeom prst="rect">
            <a:avLst/>
          </a:prstGeom>
        </p:spPr>
      </p:pic>
      <p:sp>
        <p:nvSpPr>
          <p:cNvPr id="7" name="Espace réservé du contenu 2"/>
          <p:cNvSpPr txBox="1">
            <a:spLocks/>
          </p:cNvSpPr>
          <p:nvPr/>
        </p:nvSpPr>
        <p:spPr>
          <a:xfrm>
            <a:off x="4355976" y="3284984"/>
            <a:ext cx="4594500" cy="3375084"/>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Tw Cen MT"/>
                <a:ea typeface="+mn-ea"/>
                <a:cs typeface="Tw Cen MT"/>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Tw Cen MT"/>
                <a:ea typeface="+mn-ea"/>
                <a:cs typeface="Tw Cen MT"/>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Tw Cen MT"/>
                <a:ea typeface="+mn-ea"/>
                <a:cs typeface="Tw Cen MT"/>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Tw Cen MT"/>
                <a:ea typeface="+mn-ea"/>
                <a:cs typeface="Tw Cen MT"/>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Tw Cen MT"/>
                <a:ea typeface="+mn-ea"/>
                <a:cs typeface="Tw Cen MT"/>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a:buClr>
                <a:srgbClr val="D57B4A"/>
              </a:buClr>
              <a:buFont typeface="Wingdings" charset="2"/>
              <a:buChar char="§"/>
            </a:pPr>
            <a:r>
              <a:rPr lang="en-GB" dirty="0" smtClean="0">
                <a:solidFill>
                  <a:srgbClr val="2D2D8A"/>
                </a:solidFill>
              </a:rPr>
              <a:t>Eligibility has to be demonstrated before signing the BS contract and paying the first fixed tranche</a:t>
            </a:r>
          </a:p>
          <a:p>
            <a:pPr>
              <a:buClr>
                <a:srgbClr val="D57B4A"/>
              </a:buClr>
              <a:buFont typeface="Wingdings" charset="2"/>
              <a:buChar char="§"/>
            </a:pPr>
            <a:r>
              <a:rPr lang="en-GB" dirty="0" smtClean="0">
                <a:solidFill>
                  <a:srgbClr val="2D2D8A"/>
                </a:solidFill>
              </a:rPr>
              <a:t>Progress has to be demonstrated for every single payment (fixe and variable tranches) thereafter and for each eligibility criterion</a:t>
            </a:r>
          </a:p>
        </p:txBody>
      </p:sp>
      <p:sp>
        <p:nvSpPr>
          <p:cNvPr id="8" name="Title 1"/>
          <p:cNvSpPr txBox="1">
            <a:spLocks/>
          </p:cNvSpPr>
          <p:nvPr/>
        </p:nvSpPr>
        <p:spPr bwMode="auto">
          <a:xfrm>
            <a:off x="524932" y="1040375"/>
            <a:ext cx="8229600" cy="990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algn="ctr"/>
            <a:r>
              <a:rPr lang="en-US" sz="2800" dirty="0" smtClean="0">
                <a:solidFill>
                  <a:srgbClr val="2D2D8A"/>
                </a:solidFill>
                <a:latin typeface="Tw Cen MT"/>
                <a:cs typeface="Tw Cen MT"/>
              </a:rPr>
              <a:t>How and when to assess the eligibility criteria</a:t>
            </a:r>
            <a:endParaRPr lang="en-US" sz="2800" dirty="0">
              <a:solidFill>
                <a:srgbClr val="2D2D8A"/>
              </a:solidFill>
              <a:latin typeface="Tw Cen MT"/>
              <a:cs typeface="Tw Cen MT"/>
            </a:endParaRPr>
          </a:p>
        </p:txBody>
      </p:sp>
    </p:spTree>
    <p:extLst>
      <p:ext uri="{BB962C8B-B14F-4D97-AF65-F5344CB8AC3E}">
        <p14:creationId xmlns:p14="http://schemas.microsoft.com/office/powerpoint/2010/main" val="38835431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smtClean="0"/>
              <a:t>Outline Module 1</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b="1" i="0" dirty="0" smtClean="0">
              <a:solidFill>
                <a:srgbClr val="FF0000"/>
              </a:solidFill>
            </a:endParaRPr>
          </a:p>
          <a:p>
            <a:pPr marL="0" indent="0">
              <a:spcBef>
                <a:spcPts val="1200"/>
              </a:spcBef>
              <a:buClrTx/>
              <a:buNone/>
            </a:pPr>
            <a:endParaRPr lang="en-GB" sz="2200" b="1" i="0" dirty="0" smtClean="0">
              <a:solidFill>
                <a:srgbClr val="FF0000"/>
              </a:solidFill>
            </a:endParaRPr>
          </a:p>
          <a:p>
            <a:pPr marL="0" indent="0">
              <a:spcBef>
                <a:spcPts val="1200"/>
              </a:spcBef>
              <a:buClrTx/>
              <a:buNone/>
            </a:pPr>
            <a:endParaRPr lang="en-GB" sz="2200" b="1" i="0" dirty="0">
              <a:solidFill>
                <a:srgbClr val="FF0000"/>
              </a:solidFill>
            </a:endParaRPr>
          </a:p>
          <a:p>
            <a:pPr marL="457200" indent="-457200">
              <a:spcBef>
                <a:spcPts val="1200"/>
              </a:spcBef>
              <a:buClrTx/>
              <a:buAutoNum type="arabicPeriod"/>
            </a:pPr>
            <a:r>
              <a:rPr lang="en-GB" sz="2200" b="1" i="0" dirty="0" smtClean="0">
                <a:solidFill>
                  <a:srgbClr val="C00000"/>
                </a:solidFill>
              </a:rPr>
              <a:t>EU BS conceptual framework</a:t>
            </a:r>
          </a:p>
          <a:p>
            <a:pPr marL="457200" indent="-457200">
              <a:spcBef>
                <a:spcPts val="1200"/>
              </a:spcBef>
              <a:buClrTx/>
              <a:buAutoNum type="arabicPeriod"/>
            </a:pPr>
            <a:r>
              <a:rPr lang="en-GB" sz="2200" i="0" dirty="0">
                <a:solidFill>
                  <a:schemeClr val="accent2"/>
                </a:solidFill>
              </a:rPr>
              <a:t>Definition, principles and financial devices</a:t>
            </a:r>
          </a:p>
          <a:p>
            <a:pPr marL="0" indent="0">
              <a:spcBef>
                <a:spcPts val="1200"/>
              </a:spcBef>
              <a:buClrTx/>
              <a:buNone/>
            </a:pPr>
            <a:endParaRPr lang="fr-BE" i="0" dirty="0" smtClean="0"/>
          </a:p>
          <a:p>
            <a:pPr marL="457200" indent="-457200">
              <a:spcBef>
                <a:spcPts val="1200"/>
              </a:spcBef>
              <a:buClrTx/>
              <a:buFont typeface="+mj-lt"/>
              <a:buAutoNum type="arabicPeriod" startAt="5"/>
            </a:pPr>
            <a:endParaRPr lang="en-GB" i="0" dirty="0" smtClean="0"/>
          </a:p>
          <a:p>
            <a:pPr marL="457200" indent="-457200">
              <a:buClrTx/>
              <a:buNone/>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142875" y="1431032"/>
            <a:ext cx="2584450" cy="701824"/>
          </a:xfrm>
          <a:prstGeom prst="rect">
            <a:avLst/>
          </a:prstGeom>
          <a:solidFill>
            <a:schemeClr val="bg1">
              <a:lumMod val="85000"/>
            </a:schemeClr>
          </a:solidFill>
          <a:ln w="12700">
            <a:solidFill>
              <a:schemeClr val="tx1"/>
            </a:solidFill>
            <a:miter lim="800000"/>
            <a:headEnd/>
            <a:tailEnd/>
          </a:ln>
        </p:spPr>
        <p:txBody>
          <a:bodyPr wrap="none" lIns="72000" tIns="72000" rIns="72000" bIns="72000" anchor="ct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a:r>
              <a:rPr lang="en-GB" altLang="es-ES" sz="2000" b="1" dirty="0">
                <a:solidFill>
                  <a:schemeClr val="accent6"/>
                </a:solidFill>
                <a:latin typeface="Tw Cen MT"/>
                <a:cs typeface="Tw Cen MT"/>
              </a:rPr>
              <a:t> Macroeconomic</a:t>
            </a:r>
          </a:p>
          <a:p>
            <a:pPr algn="ctr"/>
            <a:r>
              <a:rPr lang="en-GB" altLang="es-ES" sz="2000" b="1" dirty="0">
                <a:solidFill>
                  <a:schemeClr val="accent6"/>
                </a:solidFill>
                <a:latin typeface="Tw Cen MT"/>
                <a:cs typeface="Tw Cen MT"/>
              </a:rPr>
              <a:t> policy</a:t>
            </a:r>
          </a:p>
        </p:txBody>
      </p:sp>
      <p:sp>
        <p:nvSpPr>
          <p:cNvPr id="22531" name="Rectangle 4"/>
          <p:cNvSpPr>
            <a:spLocks noChangeArrowheads="1"/>
          </p:cNvSpPr>
          <p:nvPr/>
        </p:nvSpPr>
        <p:spPr bwMode="auto">
          <a:xfrm>
            <a:off x="142875" y="2113657"/>
            <a:ext cx="2584450" cy="4195663"/>
          </a:xfrm>
          <a:prstGeom prst="rect">
            <a:avLst/>
          </a:prstGeom>
          <a:solidFill>
            <a:schemeClr val="bg1"/>
          </a:solidFill>
          <a:ln w="12700">
            <a:solidFill>
              <a:schemeClr val="tx1"/>
            </a:solidFill>
            <a:miter lim="800000"/>
            <a:headEnd/>
            <a:tailEnd/>
          </a:ln>
        </p:spPr>
        <p:txBody>
          <a:bodyPr lIns="72000" tIns="72000" rIns="72000" bIns="72000"/>
          <a:lstStyle>
            <a:lvl1pPr marL="112713" indent="-112713" defTabSz="966788" eaLnBrk="0" hangingPunct="0">
              <a:defRPr sz="1200">
                <a:solidFill>
                  <a:srgbClr val="0F5494"/>
                </a:solidFill>
                <a:latin typeface="Verdana" panose="020B0604030504040204" pitchFamily="34" charset="0"/>
              </a:defRPr>
            </a:lvl1pPr>
            <a:lvl2pPr marL="742950" indent="-285750" defTabSz="966788" eaLnBrk="0" hangingPunct="0">
              <a:defRPr sz="1200">
                <a:solidFill>
                  <a:srgbClr val="0F5494"/>
                </a:solidFill>
                <a:latin typeface="Verdana" panose="020B0604030504040204" pitchFamily="34" charset="0"/>
              </a:defRPr>
            </a:lvl2pPr>
            <a:lvl3pPr marL="1143000" indent="-228600" defTabSz="966788" eaLnBrk="0" hangingPunct="0">
              <a:defRPr sz="1200">
                <a:solidFill>
                  <a:srgbClr val="0F5494"/>
                </a:solidFill>
                <a:latin typeface="Verdana" panose="020B0604030504040204" pitchFamily="34" charset="0"/>
              </a:defRPr>
            </a:lvl3pPr>
            <a:lvl4pPr marL="1600200" indent="-228600" defTabSz="966788" eaLnBrk="0" hangingPunct="0">
              <a:defRPr sz="1200">
                <a:solidFill>
                  <a:srgbClr val="0F5494"/>
                </a:solidFill>
                <a:latin typeface="Verdana" panose="020B0604030504040204" pitchFamily="34" charset="0"/>
              </a:defRPr>
            </a:lvl4pPr>
            <a:lvl5pPr marL="2057400" indent="-228600" defTabSz="966788" eaLnBrk="0" hangingPunct="0">
              <a:defRPr sz="1200">
                <a:solidFill>
                  <a:srgbClr val="0F5494"/>
                </a:solidFill>
                <a:latin typeface="Verdana" panose="020B0604030504040204" pitchFamily="34" charset="0"/>
              </a:defRPr>
            </a:lvl5pPr>
            <a:lvl6pPr marL="2514600" indent="-228600" defTabSz="966788"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966788"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966788"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966788" eaLnBrk="0" fontAlgn="base" hangingPunct="0">
              <a:spcBef>
                <a:spcPct val="0"/>
              </a:spcBef>
              <a:spcAft>
                <a:spcPct val="0"/>
              </a:spcAft>
              <a:defRPr sz="1200">
                <a:solidFill>
                  <a:srgbClr val="0F5494"/>
                </a:solidFill>
                <a:latin typeface="Verdana" panose="020B0604030504040204" pitchFamily="34" charset="0"/>
              </a:defRPr>
            </a:lvl9pPr>
          </a:lstStyle>
          <a:p>
            <a:pPr>
              <a:lnSpc>
                <a:spcPct val="90000"/>
              </a:lnSpc>
              <a:spcBef>
                <a:spcPts val="0"/>
              </a:spcBef>
              <a:buClr>
                <a:srgbClr val="808080"/>
              </a:buClr>
            </a:pPr>
            <a:r>
              <a:rPr lang="en-GB" altLang="es-ES" sz="2000" b="1" dirty="0">
                <a:solidFill>
                  <a:schemeClr val="accent6"/>
                </a:solidFill>
                <a:latin typeface="Tw Cen MT"/>
                <a:cs typeface="Tw Cen MT"/>
              </a:rPr>
              <a:t>Objectives</a:t>
            </a:r>
          </a:p>
          <a:p>
            <a:pPr>
              <a:lnSpc>
                <a:spcPct val="90000"/>
              </a:lnSpc>
              <a:spcBef>
                <a:spcPts val="0"/>
              </a:spcBef>
              <a:buClr>
                <a:srgbClr val="808080"/>
              </a:buClr>
              <a:buFont typeface="Wingdings" panose="05000000000000000000" pitchFamily="2" charset="2"/>
              <a:buChar char="§"/>
            </a:pPr>
            <a:r>
              <a:rPr lang="en-GB" altLang="es-ES" sz="2000" dirty="0">
                <a:solidFill>
                  <a:schemeClr val="accent6"/>
                </a:solidFill>
                <a:latin typeface="Tw Cen MT"/>
                <a:cs typeface="Tw Cen MT"/>
              </a:rPr>
              <a:t> </a:t>
            </a:r>
            <a:r>
              <a:rPr lang="en-GB" altLang="es-ES" sz="1800" dirty="0">
                <a:solidFill>
                  <a:schemeClr val="accent6"/>
                </a:solidFill>
                <a:latin typeface="Tw Cen MT"/>
                <a:cs typeface="Tw Cen MT"/>
              </a:rPr>
              <a:t>Macroeconomic stability and fiscal sustainability</a:t>
            </a:r>
          </a:p>
          <a:p>
            <a:pPr>
              <a:lnSpc>
                <a:spcPct val="90000"/>
              </a:lnSpc>
              <a:spcBef>
                <a:spcPts val="0"/>
              </a:spcBef>
              <a:buClr>
                <a:srgbClr val="808080"/>
              </a:buClr>
              <a:buFont typeface="Wingdings" panose="05000000000000000000" pitchFamily="2" charset="2"/>
              <a:buChar char="§"/>
            </a:pPr>
            <a:r>
              <a:rPr lang="en-GB" altLang="es-ES" sz="1800" dirty="0">
                <a:solidFill>
                  <a:schemeClr val="accent6"/>
                </a:solidFill>
                <a:latin typeface="Tw Cen MT"/>
                <a:cs typeface="Tw Cen MT"/>
              </a:rPr>
              <a:t> </a:t>
            </a:r>
            <a:r>
              <a:rPr lang="en-GB" altLang="es-ES" sz="1800" dirty="0" smtClean="0">
                <a:solidFill>
                  <a:schemeClr val="accent6"/>
                </a:solidFill>
                <a:latin typeface="Tw Cen MT"/>
                <a:cs typeface="Tw Cen MT"/>
              </a:rPr>
              <a:t>Sustainable </a:t>
            </a:r>
            <a:r>
              <a:rPr lang="en-GB" altLang="es-ES" sz="1800" dirty="0">
                <a:solidFill>
                  <a:schemeClr val="accent6"/>
                </a:solidFill>
                <a:latin typeface="Tw Cen MT"/>
                <a:cs typeface="Tw Cen MT"/>
              </a:rPr>
              <a:t>and inclusive growth</a:t>
            </a:r>
          </a:p>
          <a:p>
            <a:pPr>
              <a:lnSpc>
                <a:spcPct val="90000"/>
              </a:lnSpc>
              <a:spcBef>
                <a:spcPts val="0"/>
              </a:spcBef>
              <a:buClr>
                <a:srgbClr val="808080"/>
              </a:buClr>
            </a:pPr>
            <a:endParaRPr lang="en-GB" altLang="es-ES" sz="2000" b="1" dirty="0" smtClean="0">
              <a:solidFill>
                <a:schemeClr val="accent6"/>
              </a:solidFill>
              <a:latin typeface="Tw Cen MT"/>
              <a:cs typeface="Tw Cen MT"/>
            </a:endParaRPr>
          </a:p>
          <a:p>
            <a:pPr>
              <a:lnSpc>
                <a:spcPct val="90000"/>
              </a:lnSpc>
              <a:spcBef>
                <a:spcPts val="0"/>
              </a:spcBef>
              <a:buClr>
                <a:srgbClr val="808080"/>
              </a:buClr>
            </a:pPr>
            <a:r>
              <a:rPr lang="en-GB" altLang="es-ES" sz="2000" b="1" dirty="0" smtClean="0">
                <a:solidFill>
                  <a:schemeClr val="accent6"/>
                </a:solidFill>
                <a:latin typeface="Tw Cen MT"/>
                <a:cs typeface="Tw Cen MT"/>
              </a:rPr>
              <a:t>Instruments </a:t>
            </a:r>
            <a:endParaRPr lang="en-GB" altLang="es-ES" sz="2000" b="1" dirty="0">
              <a:solidFill>
                <a:schemeClr val="accent6"/>
              </a:solidFill>
              <a:latin typeface="Tw Cen MT"/>
              <a:cs typeface="Tw Cen MT"/>
            </a:endParaRPr>
          </a:p>
          <a:p>
            <a:pPr>
              <a:lnSpc>
                <a:spcPct val="90000"/>
              </a:lnSpc>
              <a:spcBef>
                <a:spcPts val="0"/>
              </a:spcBef>
              <a:buClr>
                <a:srgbClr val="808080"/>
              </a:buClr>
              <a:buFontTx/>
              <a:buChar char="•"/>
            </a:pPr>
            <a:r>
              <a:rPr lang="en-GB" altLang="es-ES" sz="2000" dirty="0">
                <a:solidFill>
                  <a:schemeClr val="accent6"/>
                </a:solidFill>
                <a:latin typeface="Tw Cen MT"/>
                <a:cs typeface="Tw Cen MT"/>
              </a:rPr>
              <a:t> </a:t>
            </a:r>
            <a:r>
              <a:rPr lang="en-GB" altLang="es-ES" sz="1800" dirty="0">
                <a:solidFill>
                  <a:schemeClr val="accent6"/>
                </a:solidFill>
                <a:latin typeface="Tw Cen MT"/>
                <a:cs typeface="Tw Cen MT"/>
              </a:rPr>
              <a:t>Monetary and exchange rate policy</a:t>
            </a:r>
          </a:p>
          <a:p>
            <a:pPr>
              <a:lnSpc>
                <a:spcPct val="90000"/>
              </a:lnSpc>
              <a:spcBef>
                <a:spcPts val="0"/>
              </a:spcBef>
              <a:buClr>
                <a:srgbClr val="808080"/>
              </a:buClr>
              <a:buFontTx/>
              <a:buChar char="•"/>
            </a:pPr>
            <a:r>
              <a:rPr lang="en-GB" altLang="es-ES" sz="2000" dirty="0">
                <a:solidFill>
                  <a:schemeClr val="accent6"/>
                </a:solidFill>
                <a:latin typeface="Tw Cen MT"/>
                <a:cs typeface="Tw Cen MT"/>
              </a:rPr>
              <a:t> </a:t>
            </a:r>
            <a:r>
              <a:rPr lang="en-GB" altLang="es-ES" sz="2000" b="1" dirty="0">
                <a:solidFill>
                  <a:schemeClr val="accent6"/>
                </a:solidFill>
                <a:latin typeface="Tw Cen MT"/>
                <a:cs typeface="Tw Cen MT"/>
              </a:rPr>
              <a:t>Fiscal Policy</a:t>
            </a:r>
            <a:endParaRPr lang="en-GB" altLang="es-ES" sz="2000" dirty="0">
              <a:solidFill>
                <a:schemeClr val="accent6"/>
              </a:solidFill>
              <a:latin typeface="Tw Cen MT"/>
              <a:cs typeface="Tw Cen MT"/>
            </a:endParaRPr>
          </a:p>
          <a:p>
            <a:pPr marL="444500" lvl="1" indent="-265113">
              <a:lnSpc>
                <a:spcPct val="90000"/>
              </a:lnSpc>
              <a:spcBef>
                <a:spcPts val="0"/>
              </a:spcBef>
              <a:buClr>
                <a:srgbClr val="808080"/>
              </a:buClr>
              <a:buFont typeface="Wingdings" panose="05000000000000000000" pitchFamily="2" charset="2"/>
              <a:buChar char="ü"/>
            </a:pPr>
            <a:r>
              <a:rPr lang="en-GB" altLang="es-ES" sz="1800" dirty="0" smtClean="0">
                <a:solidFill>
                  <a:schemeClr val="accent6"/>
                </a:solidFill>
                <a:latin typeface="Tw Cen MT"/>
                <a:cs typeface="Tw Cen MT"/>
              </a:rPr>
              <a:t>Domestic </a:t>
            </a:r>
            <a:r>
              <a:rPr lang="en-GB" altLang="es-ES" sz="1800" dirty="0">
                <a:solidFill>
                  <a:schemeClr val="accent6"/>
                </a:solidFill>
                <a:latin typeface="Tw Cen MT"/>
                <a:cs typeface="Tw Cen MT"/>
              </a:rPr>
              <a:t>revenue mobilisation policy</a:t>
            </a:r>
          </a:p>
          <a:p>
            <a:pPr marL="444500" lvl="1" indent="-265113">
              <a:lnSpc>
                <a:spcPct val="90000"/>
              </a:lnSpc>
              <a:spcBef>
                <a:spcPts val="0"/>
              </a:spcBef>
              <a:buClr>
                <a:srgbClr val="808080"/>
              </a:buClr>
              <a:buFont typeface="Wingdings" panose="05000000000000000000" pitchFamily="2" charset="2"/>
              <a:buChar char="ü"/>
            </a:pPr>
            <a:r>
              <a:rPr lang="en-GB" altLang="es-ES" sz="1800" dirty="0" smtClean="0">
                <a:solidFill>
                  <a:schemeClr val="accent6"/>
                </a:solidFill>
                <a:latin typeface="Tw Cen MT"/>
                <a:cs typeface="Tw Cen MT"/>
              </a:rPr>
              <a:t>Public </a:t>
            </a:r>
            <a:r>
              <a:rPr lang="en-GB" altLang="es-ES" sz="1800" dirty="0">
                <a:solidFill>
                  <a:schemeClr val="accent6"/>
                </a:solidFill>
                <a:latin typeface="Tw Cen MT"/>
                <a:cs typeface="Tw Cen MT"/>
              </a:rPr>
              <a:t>expenditures policy</a:t>
            </a:r>
          </a:p>
          <a:p>
            <a:pPr marL="444500" lvl="1" indent="-265113">
              <a:lnSpc>
                <a:spcPct val="90000"/>
              </a:lnSpc>
              <a:spcBef>
                <a:spcPts val="0"/>
              </a:spcBef>
              <a:buClr>
                <a:srgbClr val="808080"/>
              </a:buClr>
              <a:buFont typeface="Wingdings" panose="05000000000000000000" pitchFamily="2" charset="2"/>
              <a:buChar char="ü"/>
            </a:pPr>
            <a:r>
              <a:rPr lang="en-GB" altLang="es-ES" sz="1800" dirty="0" smtClean="0">
                <a:solidFill>
                  <a:schemeClr val="accent6"/>
                </a:solidFill>
                <a:latin typeface="Tw Cen MT"/>
                <a:cs typeface="Tw Cen MT"/>
              </a:rPr>
              <a:t>Debt </a:t>
            </a:r>
            <a:r>
              <a:rPr lang="en-GB" altLang="es-ES" sz="1800" dirty="0">
                <a:solidFill>
                  <a:schemeClr val="accent6"/>
                </a:solidFill>
                <a:latin typeface="Tw Cen MT"/>
                <a:cs typeface="Tw Cen MT"/>
              </a:rPr>
              <a:t>policy</a:t>
            </a:r>
          </a:p>
        </p:txBody>
      </p:sp>
      <p:sp>
        <p:nvSpPr>
          <p:cNvPr id="22532" name="Rectangle 5"/>
          <p:cNvSpPr>
            <a:spLocks noChangeArrowheads="1"/>
          </p:cNvSpPr>
          <p:nvPr/>
        </p:nvSpPr>
        <p:spPr bwMode="auto">
          <a:xfrm>
            <a:off x="6143625" y="1431032"/>
            <a:ext cx="2701925" cy="701824"/>
          </a:xfrm>
          <a:prstGeom prst="rect">
            <a:avLst/>
          </a:prstGeom>
          <a:solidFill>
            <a:schemeClr val="bg1">
              <a:lumMod val="85000"/>
            </a:schemeClr>
          </a:solidFill>
          <a:ln w="12700">
            <a:solidFill>
              <a:schemeClr val="tx1"/>
            </a:solidFill>
            <a:miter lim="800000"/>
            <a:headEnd/>
            <a:tailEnd/>
          </a:ln>
        </p:spPr>
        <p:txBody>
          <a:bodyPr wrap="none" lIns="72000" tIns="72000" rIns="72000" bIns="72000" anchor="ct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a:r>
              <a:rPr lang="en-GB" altLang="es-ES" sz="2000" b="1" dirty="0">
                <a:solidFill>
                  <a:schemeClr val="accent6"/>
                </a:solidFill>
                <a:latin typeface="Tw Cen MT"/>
                <a:cs typeface="Tw Cen MT"/>
              </a:rPr>
              <a:t>Public Finance </a:t>
            </a:r>
          </a:p>
          <a:p>
            <a:pPr algn="ctr"/>
            <a:r>
              <a:rPr lang="en-GB" altLang="es-ES" sz="2000" b="1" dirty="0">
                <a:solidFill>
                  <a:schemeClr val="accent6"/>
                </a:solidFill>
                <a:latin typeface="Tw Cen MT"/>
                <a:cs typeface="Tw Cen MT"/>
              </a:rPr>
              <a:t>Management</a:t>
            </a:r>
          </a:p>
        </p:txBody>
      </p:sp>
      <p:sp>
        <p:nvSpPr>
          <p:cNvPr id="22533" name="Rectangle 6"/>
          <p:cNvSpPr>
            <a:spLocks noChangeArrowheads="1"/>
          </p:cNvSpPr>
          <p:nvPr/>
        </p:nvSpPr>
        <p:spPr bwMode="auto">
          <a:xfrm>
            <a:off x="6143625" y="2113657"/>
            <a:ext cx="2701925" cy="4195663"/>
          </a:xfrm>
          <a:prstGeom prst="rect">
            <a:avLst/>
          </a:prstGeom>
          <a:solidFill>
            <a:schemeClr val="bg1"/>
          </a:solidFill>
          <a:ln w="12700" algn="ctr">
            <a:solidFill>
              <a:schemeClr val="tx1"/>
            </a:solidFill>
            <a:miter lim="800000"/>
            <a:headEnd/>
            <a:tailEnd/>
          </a:ln>
        </p:spPr>
        <p:txBody>
          <a:bodyPr lIns="72000" tIns="72000" rIns="72000" bIns="72000"/>
          <a:lstStyle>
            <a:lvl1pPr marL="112713" indent="-112713" defTabSz="966788" eaLnBrk="0" hangingPunct="0">
              <a:defRPr sz="1200">
                <a:solidFill>
                  <a:srgbClr val="0F5494"/>
                </a:solidFill>
                <a:latin typeface="Verdana" panose="020B0604030504040204" pitchFamily="34" charset="0"/>
              </a:defRPr>
            </a:lvl1pPr>
            <a:lvl2pPr marL="742950" indent="-285750" defTabSz="966788" eaLnBrk="0" hangingPunct="0">
              <a:defRPr sz="1200">
                <a:solidFill>
                  <a:srgbClr val="0F5494"/>
                </a:solidFill>
                <a:latin typeface="Verdana" panose="020B0604030504040204" pitchFamily="34" charset="0"/>
              </a:defRPr>
            </a:lvl2pPr>
            <a:lvl3pPr marL="1143000" indent="-228600" defTabSz="966788" eaLnBrk="0" hangingPunct="0">
              <a:defRPr sz="1200">
                <a:solidFill>
                  <a:srgbClr val="0F5494"/>
                </a:solidFill>
                <a:latin typeface="Verdana" panose="020B0604030504040204" pitchFamily="34" charset="0"/>
              </a:defRPr>
            </a:lvl3pPr>
            <a:lvl4pPr marL="1600200" indent="-228600" defTabSz="966788" eaLnBrk="0" hangingPunct="0">
              <a:defRPr sz="1200">
                <a:solidFill>
                  <a:srgbClr val="0F5494"/>
                </a:solidFill>
                <a:latin typeface="Verdana" panose="020B0604030504040204" pitchFamily="34" charset="0"/>
              </a:defRPr>
            </a:lvl4pPr>
            <a:lvl5pPr marL="2057400" indent="-228600" defTabSz="966788" eaLnBrk="0" hangingPunct="0">
              <a:defRPr sz="1200">
                <a:solidFill>
                  <a:srgbClr val="0F5494"/>
                </a:solidFill>
                <a:latin typeface="Verdana" panose="020B0604030504040204" pitchFamily="34" charset="0"/>
              </a:defRPr>
            </a:lvl5pPr>
            <a:lvl6pPr marL="2514600" indent="-228600" defTabSz="966788"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966788"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966788"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966788" eaLnBrk="0" fontAlgn="base" hangingPunct="0">
              <a:spcBef>
                <a:spcPct val="0"/>
              </a:spcBef>
              <a:spcAft>
                <a:spcPct val="0"/>
              </a:spcAft>
              <a:defRPr sz="1200">
                <a:solidFill>
                  <a:srgbClr val="0F5494"/>
                </a:solidFill>
                <a:latin typeface="Verdana" panose="020B0604030504040204" pitchFamily="34" charset="0"/>
              </a:defRPr>
            </a:lvl9pPr>
          </a:lstStyle>
          <a:p>
            <a:pPr>
              <a:lnSpc>
                <a:spcPct val="90000"/>
              </a:lnSpc>
              <a:spcBef>
                <a:spcPts val="0"/>
              </a:spcBef>
              <a:buClr>
                <a:srgbClr val="808080"/>
              </a:buClr>
            </a:pPr>
            <a:r>
              <a:rPr lang="en-GB" altLang="es-ES" sz="2000" b="1" dirty="0">
                <a:solidFill>
                  <a:schemeClr val="accent6"/>
                </a:solidFill>
                <a:latin typeface="Tw Cen MT"/>
                <a:cs typeface="Tw Cen MT"/>
              </a:rPr>
              <a:t>Function: </a:t>
            </a:r>
          </a:p>
          <a:p>
            <a:pPr indent="-28575">
              <a:lnSpc>
                <a:spcPct val="90000"/>
              </a:lnSpc>
              <a:spcBef>
                <a:spcPts val="0"/>
              </a:spcBef>
              <a:buClr>
                <a:srgbClr val="808080"/>
              </a:buClr>
            </a:pPr>
            <a:r>
              <a:rPr lang="en-GB" altLang="es-ES" sz="1800" dirty="0">
                <a:solidFill>
                  <a:schemeClr val="accent6"/>
                </a:solidFill>
                <a:latin typeface="Tw Cen MT"/>
                <a:cs typeface="Tw Cen MT"/>
              </a:rPr>
              <a:t>Manage Funds to implement public policies</a:t>
            </a:r>
          </a:p>
          <a:p>
            <a:pPr>
              <a:lnSpc>
                <a:spcPct val="90000"/>
              </a:lnSpc>
              <a:spcBef>
                <a:spcPts val="0"/>
              </a:spcBef>
              <a:buClr>
                <a:srgbClr val="808080"/>
              </a:buClr>
            </a:pPr>
            <a:r>
              <a:rPr lang="en-GB" altLang="es-ES" sz="2000" b="1" dirty="0">
                <a:solidFill>
                  <a:schemeClr val="accent6"/>
                </a:solidFill>
                <a:latin typeface="Tw Cen MT"/>
                <a:cs typeface="Tw Cen MT"/>
              </a:rPr>
              <a:t>Objectives:</a:t>
            </a:r>
          </a:p>
          <a:p>
            <a:pPr marL="179388" indent="-179388">
              <a:lnSpc>
                <a:spcPct val="90000"/>
              </a:lnSpc>
              <a:spcBef>
                <a:spcPts val="0"/>
              </a:spcBef>
              <a:buClr>
                <a:srgbClr val="808080"/>
              </a:buClr>
              <a:buFont typeface="Wingdings" panose="05000000000000000000" pitchFamily="2" charset="2"/>
              <a:buChar char="§"/>
            </a:pPr>
            <a:r>
              <a:rPr lang="en-GB" altLang="es-ES" sz="1800" dirty="0" smtClean="0">
                <a:solidFill>
                  <a:schemeClr val="accent6"/>
                </a:solidFill>
                <a:latin typeface="Tw Cen MT"/>
                <a:cs typeface="Tw Cen MT"/>
              </a:rPr>
              <a:t>Financial </a:t>
            </a:r>
            <a:r>
              <a:rPr lang="en-GB" altLang="es-ES" sz="1800" dirty="0">
                <a:solidFill>
                  <a:schemeClr val="accent6"/>
                </a:solidFill>
                <a:latin typeface="Tw Cen MT"/>
                <a:cs typeface="Tw Cen MT"/>
              </a:rPr>
              <a:t>compliance</a:t>
            </a:r>
          </a:p>
          <a:p>
            <a:pPr marL="179388" indent="-179388">
              <a:lnSpc>
                <a:spcPct val="90000"/>
              </a:lnSpc>
              <a:spcBef>
                <a:spcPts val="0"/>
              </a:spcBef>
              <a:buClr>
                <a:srgbClr val="808080"/>
              </a:buClr>
              <a:buFont typeface="Wingdings" panose="05000000000000000000" pitchFamily="2" charset="2"/>
              <a:buChar char="§"/>
            </a:pPr>
            <a:r>
              <a:rPr lang="en-GB" altLang="es-ES" sz="1800" dirty="0" smtClean="0">
                <a:solidFill>
                  <a:schemeClr val="accent6"/>
                </a:solidFill>
                <a:latin typeface="Tw Cen MT"/>
                <a:cs typeface="Tw Cen MT"/>
              </a:rPr>
              <a:t>Fiscal </a:t>
            </a:r>
            <a:r>
              <a:rPr lang="en-GB" altLang="es-ES" sz="1800" dirty="0">
                <a:solidFill>
                  <a:schemeClr val="accent6"/>
                </a:solidFill>
                <a:latin typeface="Tw Cen MT"/>
                <a:cs typeface="Tw Cen MT"/>
              </a:rPr>
              <a:t>discipline</a:t>
            </a:r>
          </a:p>
          <a:p>
            <a:pPr marL="179388" indent="-179388">
              <a:lnSpc>
                <a:spcPct val="90000"/>
              </a:lnSpc>
              <a:spcBef>
                <a:spcPts val="0"/>
              </a:spcBef>
              <a:buClr>
                <a:srgbClr val="808080"/>
              </a:buClr>
              <a:buFont typeface="Wingdings" panose="05000000000000000000" pitchFamily="2" charset="2"/>
              <a:buChar char="§"/>
            </a:pPr>
            <a:r>
              <a:rPr lang="en-GB" altLang="es-ES" sz="1800" dirty="0" smtClean="0">
                <a:solidFill>
                  <a:schemeClr val="accent6"/>
                </a:solidFill>
                <a:latin typeface="Tw Cen MT"/>
                <a:cs typeface="Tw Cen MT"/>
              </a:rPr>
              <a:t>Allocation </a:t>
            </a:r>
            <a:r>
              <a:rPr lang="en-GB" altLang="es-ES" sz="1800" dirty="0">
                <a:solidFill>
                  <a:schemeClr val="accent6"/>
                </a:solidFill>
                <a:latin typeface="Tw Cen MT"/>
                <a:cs typeface="Tw Cen MT"/>
              </a:rPr>
              <a:t>of resources according to policy objectives</a:t>
            </a:r>
          </a:p>
          <a:p>
            <a:pPr marL="179388" indent="-179388">
              <a:lnSpc>
                <a:spcPct val="90000"/>
              </a:lnSpc>
              <a:spcBef>
                <a:spcPts val="0"/>
              </a:spcBef>
              <a:buClr>
                <a:srgbClr val="808080"/>
              </a:buClr>
              <a:buFont typeface="Wingdings" panose="05000000000000000000" pitchFamily="2" charset="2"/>
              <a:buChar char="§"/>
            </a:pPr>
            <a:r>
              <a:rPr lang="en-GB" altLang="es-ES" sz="1800" dirty="0" smtClean="0">
                <a:solidFill>
                  <a:schemeClr val="accent6"/>
                </a:solidFill>
                <a:latin typeface="Tw Cen MT"/>
                <a:cs typeface="Tw Cen MT"/>
              </a:rPr>
              <a:t>Efficient </a:t>
            </a:r>
            <a:r>
              <a:rPr lang="en-GB" altLang="es-ES" sz="1800" dirty="0">
                <a:solidFill>
                  <a:schemeClr val="accent6"/>
                </a:solidFill>
                <a:latin typeface="Tw Cen MT"/>
                <a:cs typeface="Tw Cen MT"/>
              </a:rPr>
              <a:t>public service delivery</a:t>
            </a:r>
          </a:p>
          <a:p>
            <a:pPr>
              <a:lnSpc>
                <a:spcPct val="90000"/>
              </a:lnSpc>
              <a:spcBef>
                <a:spcPts val="0"/>
              </a:spcBef>
              <a:buClr>
                <a:srgbClr val="808080"/>
              </a:buClr>
            </a:pPr>
            <a:r>
              <a:rPr lang="en-GB" sz="2000" b="1" dirty="0">
                <a:solidFill>
                  <a:schemeClr val="accent6"/>
                </a:solidFill>
                <a:latin typeface="Tw Cen MT"/>
                <a:cs typeface="Tw Cen MT"/>
              </a:rPr>
              <a:t>Instrument</a:t>
            </a:r>
            <a:r>
              <a:rPr lang="en-GB" sz="2000" dirty="0">
                <a:solidFill>
                  <a:schemeClr val="accent6"/>
                </a:solidFill>
                <a:latin typeface="Tw Cen MT"/>
                <a:cs typeface="Tw Cen MT"/>
              </a:rPr>
              <a:t>: </a:t>
            </a:r>
          </a:p>
          <a:p>
            <a:pPr marL="285750" indent="-285750">
              <a:lnSpc>
                <a:spcPct val="90000"/>
              </a:lnSpc>
              <a:spcBef>
                <a:spcPts val="0"/>
              </a:spcBef>
              <a:buClr>
                <a:srgbClr val="808080"/>
              </a:buClr>
              <a:buFont typeface="Arial" panose="020B0604020202020204" pitchFamily="34" charset="0"/>
              <a:buChar char="•"/>
            </a:pPr>
            <a:r>
              <a:rPr lang="en-GB" sz="1800" b="1" dirty="0">
                <a:solidFill>
                  <a:schemeClr val="accent6"/>
                </a:solidFill>
                <a:latin typeface="Tw Cen MT"/>
                <a:cs typeface="Tw Cen MT"/>
              </a:rPr>
              <a:t>National budget </a:t>
            </a:r>
            <a:r>
              <a:rPr lang="en-GB" sz="1800" dirty="0">
                <a:solidFill>
                  <a:schemeClr val="accent6"/>
                </a:solidFill>
                <a:latin typeface="Tw Cen MT"/>
                <a:cs typeface="Tw Cen MT"/>
              </a:rPr>
              <a:t> Preparation, execution</a:t>
            </a:r>
            <a:r>
              <a:rPr lang="en-GB" sz="1800" dirty="0" smtClean="0">
                <a:solidFill>
                  <a:schemeClr val="accent6"/>
                </a:solidFill>
                <a:latin typeface="Tw Cen MT"/>
                <a:cs typeface="Tw Cen MT"/>
              </a:rPr>
              <a:t>, monitoring, accounting</a:t>
            </a:r>
            <a:r>
              <a:rPr lang="en-GB" sz="1800" dirty="0">
                <a:solidFill>
                  <a:schemeClr val="accent6"/>
                </a:solidFill>
                <a:latin typeface="Tw Cen MT"/>
                <a:cs typeface="Tw Cen MT"/>
              </a:rPr>
              <a:t>, reporting, external audit</a:t>
            </a:r>
          </a:p>
          <a:p>
            <a:pPr>
              <a:lnSpc>
                <a:spcPct val="90000"/>
              </a:lnSpc>
              <a:spcBef>
                <a:spcPts val="0"/>
              </a:spcBef>
              <a:buClr>
                <a:srgbClr val="808080"/>
              </a:buClr>
            </a:pPr>
            <a:endParaRPr lang="en-GB" altLang="es-ES" sz="2000" dirty="0">
              <a:solidFill>
                <a:schemeClr val="accent6"/>
              </a:solidFill>
              <a:latin typeface="Tw Cen MT"/>
              <a:cs typeface="Tw Cen MT"/>
            </a:endParaRPr>
          </a:p>
          <a:p>
            <a:pPr>
              <a:lnSpc>
                <a:spcPct val="90000"/>
              </a:lnSpc>
              <a:spcBef>
                <a:spcPts val="0"/>
              </a:spcBef>
              <a:buClr>
                <a:srgbClr val="808080"/>
              </a:buClr>
            </a:pPr>
            <a:endParaRPr lang="en-GB" altLang="es-ES" sz="2000" dirty="0">
              <a:solidFill>
                <a:schemeClr val="accent6"/>
              </a:solidFill>
              <a:latin typeface="Tw Cen MT"/>
              <a:cs typeface="Tw Cen MT"/>
            </a:endParaRPr>
          </a:p>
          <a:p>
            <a:pPr>
              <a:lnSpc>
                <a:spcPct val="90000"/>
              </a:lnSpc>
              <a:spcBef>
                <a:spcPts val="0"/>
              </a:spcBef>
              <a:buClr>
                <a:srgbClr val="808080"/>
              </a:buClr>
            </a:pPr>
            <a:endParaRPr lang="en-GB" altLang="es-ES" sz="2000" dirty="0">
              <a:solidFill>
                <a:schemeClr val="accent6"/>
              </a:solidFill>
              <a:latin typeface="Tw Cen MT"/>
              <a:cs typeface="Tw Cen MT"/>
            </a:endParaRPr>
          </a:p>
        </p:txBody>
      </p:sp>
      <p:sp>
        <p:nvSpPr>
          <p:cNvPr id="22535" name="Slide Number Placeholder 9"/>
          <p:cNvSpPr>
            <a:spLocks noGrp="1"/>
          </p:cNvSpPr>
          <p:nvPr>
            <p:ph type="sldNum" sz="quarter" idx="12"/>
          </p:nvPr>
        </p:nvSpPr>
        <p:spPr>
          <a:xfrm>
            <a:off x="7008440" y="6381750"/>
            <a:ext cx="2133600" cy="47625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fld id="{42AD73B4-A83F-44ED-91E3-9C14BEFA6597}" type="slidenum">
              <a:rPr lang="en-GB" altLang="es-ES" sz="1400">
                <a:solidFill>
                  <a:srgbClr val="000000"/>
                </a:solidFill>
                <a:latin typeface="Tw Cen MT"/>
              </a:rPr>
              <a:pPr eaLnBrk="1" hangingPunct="1"/>
              <a:t>20</a:t>
            </a:fld>
            <a:endParaRPr lang="en-GB" altLang="es-ES" sz="1400" dirty="0">
              <a:solidFill>
                <a:srgbClr val="000000"/>
              </a:solidFill>
              <a:latin typeface="Tw Cen MT"/>
            </a:endParaRPr>
          </a:p>
        </p:txBody>
      </p:sp>
      <p:sp>
        <p:nvSpPr>
          <p:cNvPr id="16" name="Rectangle 3"/>
          <p:cNvSpPr>
            <a:spLocks noChangeArrowheads="1"/>
          </p:cNvSpPr>
          <p:nvPr/>
        </p:nvSpPr>
        <p:spPr bwMode="auto">
          <a:xfrm>
            <a:off x="2843809" y="1113011"/>
            <a:ext cx="3240359" cy="731813"/>
          </a:xfrm>
          <a:prstGeom prst="rect">
            <a:avLst/>
          </a:prstGeom>
          <a:solidFill>
            <a:schemeClr val="accent5">
              <a:lumMod val="90000"/>
            </a:schemeClr>
          </a:solidFill>
          <a:ln w="12700">
            <a:solidFill>
              <a:schemeClr val="tx1"/>
            </a:solidFill>
            <a:round/>
            <a:headEnd/>
            <a:tailEnd/>
          </a:ln>
          <a:effectLst/>
        </p:spPr>
        <p:txBody>
          <a:bodyPr wrap="square" lIns="72000" tIns="72000" rIns="72000" bIns="72000" anchor="ctr"/>
          <a:lstStyle/>
          <a:p>
            <a:pPr algn="ctr" eaLnBrk="0" hangingPunct="0">
              <a:defRPr/>
            </a:pPr>
            <a:r>
              <a:rPr lang="en-GB" sz="2400" b="1" i="1" dirty="0" smtClean="0">
                <a:solidFill>
                  <a:schemeClr val="accent6"/>
                </a:solidFill>
                <a:latin typeface="Tw Cen MT"/>
                <a:cs typeface="Tw Cen MT"/>
              </a:rPr>
              <a:t>Effective implementation of Public </a:t>
            </a:r>
            <a:r>
              <a:rPr lang="en-GB" sz="2400" b="1" i="1" dirty="0">
                <a:solidFill>
                  <a:schemeClr val="accent6"/>
                </a:solidFill>
                <a:latin typeface="Tw Cen MT"/>
                <a:cs typeface="Tw Cen MT"/>
              </a:rPr>
              <a:t>Policies</a:t>
            </a:r>
          </a:p>
        </p:txBody>
      </p:sp>
      <p:sp>
        <p:nvSpPr>
          <p:cNvPr id="22541" name="Right Brace 34"/>
          <p:cNvSpPr>
            <a:spLocks/>
          </p:cNvSpPr>
          <p:nvPr/>
        </p:nvSpPr>
        <p:spPr bwMode="auto">
          <a:xfrm rot="10800000">
            <a:off x="5857875" y="2132957"/>
            <a:ext cx="285750" cy="4032000"/>
          </a:xfrm>
          <a:prstGeom prst="rightBrace">
            <a:avLst>
              <a:gd name="adj1" fmla="val 267890"/>
              <a:gd name="adj2" fmla="val 49181"/>
            </a:avLst>
          </a:prstGeom>
          <a:noFill/>
          <a:ln w="25400" algn="ctr">
            <a:solidFill>
              <a:srgbClr val="2D5EC1"/>
            </a:solidFill>
            <a:round/>
            <a:headEnd/>
            <a:tailEnd/>
          </a:ln>
          <a:extLst>
            <a:ext uri="{909E8E84-426E-40dd-AFC4-6F175D3DCCD1}">
              <a14:hiddenFill xmlns:a14="http://schemas.microsoft.com/office/drawing/2010/main" xmlns="">
                <a:solidFill>
                  <a:srgbClr val="FFFFFF"/>
                </a:solidFill>
              </a14:hiddenFill>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endParaRPr lang="en-US" altLang="es-ES" sz="2000">
              <a:solidFill>
                <a:schemeClr val="accent6"/>
              </a:solidFill>
              <a:latin typeface="Tw Cen MT"/>
              <a:cs typeface="Tw Cen MT"/>
            </a:endParaRPr>
          </a:p>
        </p:txBody>
      </p:sp>
      <p:cxnSp>
        <p:nvCxnSpPr>
          <p:cNvPr id="22542" name="Straight Arrow Connector 42"/>
          <p:cNvCxnSpPr>
            <a:cxnSpLocks noChangeShapeType="1"/>
          </p:cNvCxnSpPr>
          <p:nvPr/>
        </p:nvCxnSpPr>
        <p:spPr bwMode="auto">
          <a:xfrm>
            <a:off x="5857875" y="5214938"/>
            <a:ext cx="914400" cy="914400"/>
          </a:xfrm>
          <a:prstGeom prst="straightConnector1">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lgn="ctr">
                <a:solidFill>
                  <a:srgbClr val="000000"/>
                </a:solidFill>
                <a:round/>
                <a:headEnd/>
                <a:tailEnd type="arrow" w="med" len="med"/>
              </a14:hiddenLine>
            </a:ext>
          </a:extLst>
        </p:spPr>
      </p:cxnSp>
      <p:sp>
        <p:nvSpPr>
          <p:cNvPr id="22544" name="Right Brace 34"/>
          <p:cNvSpPr>
            <a:spLocks/>
          </p:cNvSpPr>
          <p:nvPr/>
        </p:nvSpPr>
        <p:spPr bwMode="auto">
          <a:xfrm rot="10800000" flipH="1">
            <a:off x="2727325" y="2113657"/>
            <a:ext cx="331788" cy="4051300"/>
          </a:xfrm>
          <a:prstGeom prst="rightBrace">
            <a:avLst>
              <a:gd name="adj1" fmla="val 267896"/>
              <a:gd name="adj2" fmla="val 49181"/>
            </a:avLst>
          </a:prstGeom>
          <a:noFill/>
          <a:ln w="25400" algn="ctr">
            <a:solidFill>
              <a:srgbClr val="2D5EC1"/>
            </a:solidFill>
            <a:round/>
            <a:headEnd/>
            <a:tailEnd/>
          </a:ln>
          <a:extLst>
            <a:ext uri="{909E8E84-426E-40dd-AFC4-6F175D3DCCD1}">
              <a14:hiddenFill xmlns:a14="http://schemas.microsoft.com/office/drawing/2010/main" xmlns="">
                <a:solidFill>
                  <a:srgbClr val="FFFFFF"/>
                </a:solidFill>
              </a14:hiddenFill>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endParaRPr lang="en-US" altLang="es-ES" sz="2000">
              <a:solidFill>
                <a:schemeClr val="accent6"/>
              </a:solidFill>
              <a:latin typeface="Tw Cen MT"/>
              <a:cs typeface="Tw Cen MT"/>
            </a:endParaRPr>
          </a:p>
        </p:txBody>
      </p:sp>
      <p:sp>
        <p:nvSpPr>
          <p:cNvPr id="22545" name="Right Arrow 19"/>
          <p:cNvSpPr>
            <a:spLocks noChangeArrowheads="1"/>
          </p:cNvSpPr>
          <p:nvPr/>
        </p:nvSpPr>
        <p:spPr bwMode="auto">
          <a:xfrm>
            <a:off x="4391025" y="2447925"/>
            <a:ext cx="46038" cy="87313"/>
          </a:xfrm>
          <a:prstGeom prst="rightArrow">
            <a:avLst>
              <a:gd name="adj1" fmla="val 50000"/>
              <a:gd name="adj2" fmla="val 50000"/>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endParaRPr lang="en-US" altLang="es-ES" sz="2000">
              <a:solidFill>
                <a:schemeClr val="tx1"/>
              </a:solidFill>
              <a:latin typeface="Tw Cen MT"/>
              <a:cs typeface="Tw Cen MT"/>
            </a:endParaRPr>
          </a:p>
        </p:txBody>
      </p:sp>
      <p:sp>
        <p:nvSpPr>
          <p:cNvPr id="22546" name="Right Arrow 20"/>
          <p:cNvSpPr>
            <a:spLocks noChangeArrowheads="1"/>
          </p:cNvSpPr>
          <p:nvPr/>
        </p:nvSpPr>
        <p:spPr bwMode="auto">
          <a:xfrm>
            <a:off x="4391025" y="2360613"/>
            <a:ext cx="46038" cy="174625"/>
          </a:xfrm>
          <a:prstGeom prst="rightArrow">
            <a:avLst>
              <a:gd name="adj1" fmla="val 50000"/>
              <a:gd name="adj2" fmla="val 50000"/>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endParaRPr lang="en-US" altLang="es-ES" sz="2000">
              <a:latin typeface="Tw Cen MT"/>
              <a:cs typeface="Tw Cen MT"/>
            </a:endParaRPr>
          </a:p>
        </p:txBody>
      </p:sp>
      <p:cxnSp>
        <p:nvCxnSpPr>
          <p:cNvPr id="22547" name="Straight Arrow Connector 23"/>
          <p:cNvCxnSpPr>
            <a:cxnSpLocks noChangeShapeType="1"/>
          </p:cNvCxnSpPr>
          <p:nvPr/>
        </p:nvCxnSpPr>
        <p:spPr bwMode="auto">
          <a:xfrm>
            <a:off x="4284663" y="2360613"/>
            <a:ext cx="106362" cy="174625"/>
          </a:xfrm>
          <a:prstGeom prst="straightConnector1">
            <a:avLst/>
          </a:prstGeom>
          <a:noFill/>
          <a:ln>
            <a:noFill/>
          </a:ln>
          <a:effectLst/>
          <a:extLst>
            <a:ext uri="{909E8E84-426E-40dd-AFC4-6F175D3DCCD1}">
              <a14:hiddenFill xmlns:a14="http://schemas.microsoft.com/office/drawing/2010/main" xmlns="">
                <a:noFill/>
              </a14:hiddenFill>
            </a:ex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2548" name="Straight Arrow Connector 25"/>
          <p:cNvCxnSpPr>
            <a:cxnSpLocks noChangeShapeType="1"/>
          </p:cNvCxnSpPr>
          <p:nvPr/>
        </p:nvCxnSpPr>
        <p:spPr bwMode="auto">
          <a:xfrm>
            <a:off x="4211638" y="1585913"/>
            <a:ext cx="0" cy="169862"/>
          </a:xfrm>
          <a:prstGeom prst="straightConnector1">
            <a:avLst/>
          </a:prstGeom>
          <a:noFill/>
          <a:ln>
            <a:noFill/>
          </a:ln>
          <a:effectLst/>
          <a:extLst>
            <a:ext uri="{909E8E84-426E-40dd-AFC4-6F175D3DCCD1}">
              <a14:hiddenFill xmlns:a14="http://schemas.microsoft.com/office/drawing/2010/main" xmlns="">
                <a:noFill/>
              </a14:hiddenFill>
            </a:ex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23" name="Triángulo isósceles 28"/>
          <p:cNvSpPr/>
          <p:nvPr/>
        </p:nvSpPr>
        <p:spPr>
          <a:xfrm>
            <a:off x="3215912" y="1771579"/>
            <a:ext cx="2309256" cy="4883183"/>
          </a:xfrm>
          <a:prstGeom prst="triangle">
            <a:avLst/>
          </a:prstGeom>
          <a:solidFill>
            <a:srgbClr val="FFB242">
              <a:alpha val="3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000" dirty="0">
              <a:latin typeface="Tw Cen MT"/>
              <a:cs typeface="Tw Cen MT"/>
            </a:endParaRPr>
          </a:p>
        </p:txBody>
      </p:sp>
      <p:sp>
        <p:nvSpPr>
          <p:cNvPr id="22549" name="Rounded Rectangle 22"/>
          <p:cNvSpPr>
            <a:spLocks noChangeArrowheads="1"/>
          </p:cNvSpPr>
          <p:nvPr/>
        </p:nvSpPr>
        <p:spPr bwMode="auto">
          <a:xfrm>
            <a:off x="1763713" y="6309320"/>
            <a:ext cx="5730875" cy="360040"/>
          </a:xfrm>
          <a:prstGeom prst="roundRect">
            <a:avLst>
              <a:gd name="adj" fmla="val 16667"/>
            </a:avLst>
          </a:prstGeom>
          <a:solidFill>
            <a:srgbClr val="D9D9D9"/>
          </a:solidFill>
          <a:ln w="9525" algn="ctr">
            <a:solidFill>
              <a:schemeClr val="tx1"/>
            </a:solidFill>
            <a:round/>
            <a:headEnd/>
            <a:tailEnd/>
          </a:ln>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r>
              <a:rPr lang="en-GB" altLang="es-ES" sz="2000" b="1" dirty="0" smtClean="0">
                <a:solidFill>
                  <a:schemeClr val="accent6"/>
                </a:solidFill>
                <a:latin typeface="Tw Cen MT"/>
                <a:cs typeface="Tw Cen MT"/>
              </a:rPr>
              <a:t>Transparency </a:t>
            </a:r>
            <a:r>
              <a:rPr lang="en-GB" altLang="es-ES" sz="2000" b="1" dirty="0">
                <a:solidFill>
                  <a:schemeClr val="accent6"/>
                </a:solidFill>
                <a:latin typeface="Tw Cen MT"/>
                <a:cs typeface="Tw Cen MT"/>
              </a:rPr>
              <a:t>and Oversight</a:t>
            </a:r>
          </a:p>
        </p:txBody>
      </p:sp>
      <p:sp>
        <p:nvSpPr>
          <p:cNvPr id="22540" name="Rounded Rectangle 22"/>
          <p:cNvSpPr>
            <a:spLocks noChangeArrowheads="1"/>
          </p:cNvSpPr>
          <p:nvPr/>
        </p:nvSpPr>
        <p:spPr bwMode="auto">
          <a:xfrm>
            <a:off x="3201988" y="5373281"/>
            <a:ext cx="2428875" cy="575999"/>
          </a:xfrm>
          <a:prstGeom prst="roundRect">
            <a:avLst>
              <a:gd name="adj" fmla="val 16667"/>
            </a:avLst>
          </a:prstGeom>
          <a:solidFill>
            <a:schemeClr val="bg1"/>
          </a:solidFill>
          <a:ln w="9525" algn="ctr">
            <a:solidFill>
              <a:schemeClr val="tx1"/>
            </a:solidFill>
            <a:round/>
            <a:headEnd/>
            <a:tailEnd/>
          </a:ln>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r>
              <a:rPr lang="en-GB" altLang="es-ES" sz="1800" b="1" dirty="0" smtClean="0">
                <a:solidFill>
                  <a:schemeClr val="accent6"/>
                </a:solidFill>
                <a:latin typeface="Tw Cen MT"/>
                <a:cs typeface="Tw Cen MT"/>
              </a:rPr>
              <a:t>Financing</a:t>
            </a:r>
            <a:r>
              <a:rPr lang="en-GB" altLang="es-ES" sz="1800" b="1" dirty="0">
                <a:solidFill>
                  <a:schemeClr val="accent6"/>
                </a:solidFill>
                <a:latin typeface="Tw Cen MT"/>
                <a:cs typeface="Tw Cen MT"/>
              </a:rPr>
              <a:t>: loans &amp; grants, including BS</a:t>
            </a:r>
          </a:p>
        </p:txBody>
      </p:sp>
      <p:sp>
        <p:nvSpPr>
          <p:cNvPr id="22537" name="Rounded Rectangle 19"/>
          <p:cNvSpPr>
            <a:spLocks noChangeArrowheads="1"/>
          </p:cNvSpPr>
          <p:nvPr/>
        </p:nvSpPr>
        <p:spPr bwMode="auto">
          <a:xfrm>
            <a:off x="3217863" y="3184118"/>
            <a:ext cx="2428875" cy="360000"/>
          </a:xfrm>
          <a:prstGeom prst="roundRect">
            <a:avLst>
              <a:gd name="adj" fmla="val 16667"/>
            </a:avLst>
          </a:prstGeom>
          <a:solidFill>
            <a:schemeClr val="bg1"/>
          </a:solidFill>
          <a:ln w="9525" algn="ctr">
            <a:solidFill>
              <a:srgbClr val="FF0000"/>
            </a:solidFill>
            <a:round/>
            <a:headEnd/>
            <a:tailEnd/>
          </a:ln>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r>
              <a:rPr lang="en-GB" altLang="es-ES" sz="1800" b="1" dirty="0">
                <a:solidFill>
                  <a:srgbClr val="FF0000"/>
                </a:solidFill>
                <a:latin typeface="Tw Cen MT"/>
                <a:cs typeface="Tw Cen MT"/>
              </a:rPr>
              <a:t>Budget</a:t>
            </a:r>
          </a:p>
        </p:txBody>
      </p:sp>
      <p:sp>
        <p:nvSpPr>
          <p:cNvPr id="22538" name="Rounded Rectangle 20"/>
          <p:cNvSpPr>
            <a:spLocks noChangeArrowheads="1"/>
          </p:cNvSpPr>
          <p:nvPr/>
        </p:nvSpPr>
        <p:spPr bwMode="auto">
          <a:xfrm>
            <a:off x="3214688" y="3841839"/>
            <a:ext cx="2428875" cy="575999"/>
          </a:xfrm>
          <a:prstGeom prst="roundRect">
            <a:avLst>
              <a:gd name="adj" fmla="val 16667"/>
            </a:avLst>
          </a:prstGeom>
          <a:solidFill>
            <a:schemeClr val="bg1"/>
          </a:solidFill>
          <a:ln w="9525" algn="ctr">
            <a:solidFill>
              <a:schemeClr val="tx1"/>
            </a:solidFill>
            <a:round/>
            <a:headEnd/>
            <a:tailEnd/>
          </a:ln>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r>
              <a:rPr lang="en-GB" altLang="es-ES" sz="1800" b="1" dirty="0">
                <a:solidFill>
                  <a:schemeClr val="accent6"/>
                </a:solidFill>
                <a:latin typeface="Tw Cen MT"/>
                <a:cs typeface="Tw Cen MT"/>
              </a:rPr>
              <a:t>Domestic Revenue Mobilisation</a:t>
            </a:r>
          </a:p>
        </p:txBody>
      </p:sp>
      <p:sp>
        <p:nvSpPr>
          <p:cNvPr id="22539" name="Rounded Rectangle 21"/>
          <p:cNvSpPr>
            <a:spLocks noChangeArrowheads="1"/>
          </p:cNvSpPr>
          <p:nvPr/>
        </p:nvSpPr>
        <p:spPr bwMode="auto">
          <a:xfrm>
            <a:off x="3214688" y="4715559"/>
            <a:ext cx="2428875" cy="360000"/>
          </a:xfrm>
          <a:prstGeom prst="roundRect">
            <a:avLst>
              <a:gd name="adj" fmla="val 16667"/>
            </a:avLst>
          </a:prstGeom>
          <a:solidFill>
            <a:schemeClr val="bg1"/>
          </a:solidFill>
          <a:ln w="9525" algn="ctr">
            <a:solidFill>
              <a:schemeClr val="tx1"/>
            </a:solidFill>
            <a:round/>
            <a:headEnd/>
            <a:tailEnd/>
          </a:ln>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r>
              <a:rPr lang="en-GB" altLang="es-ES" sz="1800" b="1">
                <a:solidFill>
                  <a:schemeClr val="accent6"/>
                </a:solidFill>
                <a:latin typeface="Tw Cen MT"/>
                <a:cs typeface="Tw Cen MT"/>
              </a:rPr>
              <a:t>Public Expenditure</a:t>
            </a:r>
          </a:p>
        </p:txBody>
      </p:sp>
    </p:spTree>
    <p:extLst>
      <p:ext uri="{BB962C8B-B14F-4D97-AF65-F5344CB8AC3E}">
        <p14:creationId xmlns:p14="http://schemas.microsoft.com/office/powerpoint/2010/main" val="3273607991"/>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93292" y="984209"/>
            <a:ext cx="7107100" cy="860615"/>
          </a:xfrm>
          <a:noFill/>
          <a:ln w="9525">
            <a:noFill/>
            <a:miter lim="800000"/>
            <a:headEnd/>
            <a:tailEnd/>
          </a:ln>
          <a:effectLst/>
        </p:spPr>
        <p:txBody>
          <a:bodyPr vert="horz" wrap="square" lIns="91440" tIns="45720" rIns="91440" bIns="45720" numCol="1" anchor="ctr" anchorCtr="0" compatLnSpc="1">
            <a:prstTxWarp prst="textNoShape">
              <a:avLst/>
            </a:prstTxWarp>
            <a:noAutofit/>
          </a:bodyPr>
          <a:lstStyle/>
          <a:p>
            <a:pPr algn="ctr"/>
            <a:r>
              <a:rPr lang="en-GB" sz="2800" dirty="0">
                <a:solidFill>
                  <a:srgbClr val="2D2D8A"/>
                </a:solidFill>
                <a:latin typeface="Tw Cen MT"/>
                <a:cs typeface="Tw Cen MT"/>
              </a:rPr>
              <a:t>	</a:t>
            </a:r>
            <a:r>
              <a:rPr lang="en-GB" sz="2800" dirty="0" smtClean="0">
                <a:solidFill>
                  <a:srgbClr val="2D2D8A"/>
                </a:solidFill>
                <a:latin typeface="Tw Cen MT"/>
                <a:cs typeface="Tw Cen MT"/>
              </a:rPr>
              <a:t>Scope for other considerations</a:t>
            </a:r>
            <a:endParaRPr lang="en-GB" sz="2800" dirty="0">
              <a:solidFill>
                <a:srgbClr val="2D2D8A"/>
              </a:solidFill>
              <a:latin typeface="Tw Cen MT"/>
              <a:cs typeface="Tw Cen MT"/>
            </a:endParaRPr>
          </a:p>
        </p:txBody>
      </p:sp>
      <p:sp>
        <p:nvSpPr>
          <p:cNvPr id="3" name="Slide Number Placeholder 2"/>
          <p:cNvSpPr>
            <a:spLocks noGrp="1"/>
          </p:cNvSpPr>
          <p:nvPr>
            <p:ph type="sldNum" sz="quarter" idx="12"/>
          </p:nvPr>
        </p:nvSpPr>
        <p:spPr/>
        <p:txBody>
          <a:bodyPr/>
          <a:lstStyle/>
          <a:p>
            <a:pPr>
              <a:defRPr/>
            </a:pPr>
            <a:fld id="{C7477545-4EA3-41AE-A627-88BC7370C4DB}" type="slidenum">
              <a:rPr lang="en-GB" smtClean="0"/>
              <a:pPr>
                <a:defRPr/>
              </a:pPr>
              <a:t>21</a:t>
            </a:fld>
            <a:endParaRPr lang="en-GB"/>
          </a:p>
        </p:txBody>
      </p:sp>
      <p:sp>
        <p:nvSpPr>
          <p:cNvPr id="4" name="Rectángulo 3"/>
          <p:cNvSpPr/>
          <p:nvPr/>
        </p:nvSpPr>
        <p:spPr>
          <a:xfrm>
            <a:off x="993292" y="1994296"/>
            <a:ext cx="1889162" cy="1210679"/>
          </a:xfrm>
          <a:prstGeom prst="rect">
            <a:avLst/>
          </a:prstGeom>
          <a:solidFill>
            <a:srgbClr val="FFFF00"/>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smtClean="0">
                <a:solidFill>
                  <a:srgbClr val="2D2D8A"/>
                </a:solidFill>
                <a:latin typeface="Tw Cen MT"/>
                <a:cs typeface="Tw Cen MT"/>
              </a:rPr>
              <a:t>Democratic Governance</a:t>
            </a:r>
            <a:endParaRPr lang="en-GB" sz="2000" dirty="0">
              <a:solidFill>
                <a:srgbClr val="2D2D8A"/>
              </a:solidFill>
              <a:latin typeface="Tw Cen MT"/>
              <a:cs typeface="Tw Cen MT"/>
            </a:endParaRPr>
          </a:p>
        </p:txBody>
      </p:sp>
      <p:sp>
        <p:nvSpPr>
          <p:cNvPr id="5" name="Rectángulo 4"/>
          <p:cNvSpPr/>
          <p:nvPr/>
        </p:nvSpPr>
        <p:spPr>
          <a:xfrm>
            <a:off x="4371899" y="1988840"/>
            <a:ext cx="1963862" cy="1210679"/>
          </a:xfrm>
          <a:prstGeom prst="rect">
            <a:avLst/>
          </a:prstGeom>
          <a:solidFill>
            <a:srgbClr val="D57B4A"/>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smtClean="0">
                <a:solidFill>
                  <a:srgbClr val="2D2D8A"/>
                </a:solidFill>
                <a:latin typeface="Tw Cen MT"/>
                <a:cs typeface="Tw Cen MT"/>
              </a:rPr>
              <a:t>Domestic Revenue Mobilisation</a:t>
            </a:r>
          </a:p>
        </p:txBody>
      </p:sp>
      <p:sp>
        <p:nvSpPr>
          <p:cNvPr id="6" name="Rectángulo 5"/>
          <p:cNvSpPr/>
          <p:nvPr/>
        </p:nvSpPr>
        <p:spPr>
          <a:xfrm>
            <a:off x="2710774" y="2802946"/>
            <a:ext cx="1889162" cy="1184584"/>
          </a:xfrm>
          <a:prstGeom prst="rect">
            <a:avLst/>
          </a:prstGeom>
          <a:solidFill>
            <a:srgbClr val="9DF0EE"/>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b="1" dirty="0" smtClean="0">
                <a:solidFill>
                  <a:srgbClr val="2D2D8A"/>
                </a:solidFill>
                <a:latin typeface="Tw Cen MT"/>
                <a:cs typeface="Tw Cen MT"/>
              </a:rPr>
              <a:t>EU Fundamental </a:t>
            </a:r>
            <a:r>
              <a:rPr lang="en-GB" sz="2000" b="1" dirty="0">
                <a:solidFill>
                  <a:srgbClr val="2D2D8A"/>
                </a:solidFill>
                <a:latin typeface="Tw Cen MT"/>
                <a:cs typeface="Tw Cen MT"/>
              </a:rPr>
              <a:t>Values </a:t>
            </a:r>
            <a:endParaRPr lang="en-GB" sz="2000" b="1" dirty="0" smtClean="0">
              <a:solidFill>
                <a:srgbClr val="2D2D8A"/>
              </a:solidFill>
              <a:latin typeface="Tw Cen MT"/>
              <a:cs typeface="Tw Cen MT"/>
            </a:endParaRPr>
          </a:p>
        </p:txBody>
      </p:sp>
      <p:sp>
        <p:nvSpPr>
          <p:cNvPr id="7" name="Rectángulo 6"/>
          <p:cNvSpPr/>
          <p:nvPr/>
        </p:nvSpPr>
        <p:spPr>
          <a:xfrm>
            <a:off x="6136530" y="2888884"/>
            <a:ext cx="1963862" cy="1184584"/>
          </a:xfrm>
          <a:prstGeom prst="rect">
            <a:avLst/>
          </a:prstGeom>
          <a:solidFill>
            <a:srgbClr val="9CD2DC"/>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smtClean="0">
                <a:solidFill>
                  <a:srgbClr val="2D2D8A"/>
                </a:solidFill>
                <a:latin typeface="Tw Cen MT"/>
                <a:cs typeface="Tw Cen MT"/>
              </a:rPr>
              <a:t>Fiscal and debt </a:t>
            </a:r>
            <a:r>
              <a:rPr lang="en-GB" sz="2000" dirty="0">
                <a:solidFill>
                  <a:srgbClr val="2D2D8A"/>
                </a:solidFill>
                <a:latin typeface="Tw Cen MT"/>
                <a:cs typeface="Tw Cen MT"/>
              </a:rPr>
              <a:t>sustainability </a:t>
            </a:r>
            <a:endParaRPr lang="en-GB" sz="2000" dirty="0" smtClean="0">
              <a:solidFill>
                <a:srgbClr val="2D2D8A"/>
              </a:solidFill>
              <a:latin typeface="Tw Cen MT"/>
              <a:cs typeface="Tw Cen MT"/>
            </a:endParaRPr>
          </a:p>
        </p:txBody>
      </p:sp>
      <p:sp>
        <p:nvSpPr>
          <p:cNvPr id="11" name="Rectángulo 3"/>
          <p:cNvSpPr/>
          <p:nvPr/>
        </p:nvSpPr>
        <p:spPr>
          <a:xfrm>
            <a:off x="918592" y="5602697"/>
            <a:ext cx="1889162" cy="1210679"/>
          </a:xfrm>
          <a:prstGeom prst="rect">
            <a:avLst/>
          </a:prstGeom>
          <a:solidFill>
            <a:srgbClr val="FFFF00"/>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spcBef>
                <a:spcPts val="600"/>
              </a:spcBef>
              <a:spcAft>
                <a:spcPts val="600"/>
              </a:spcAft>
              <a:buClrTx/>
            </a:pPr>
            <a:r>
              <a:rPr lang="en-GB" sz="2000" dirty="0">
                <a:solidFill>
                  <a:srgbClr val="2D2D8A"/>
                </a:solidFill>
                <a:latin typeface="Tw Cen MT"/>
                <a:cs typeface="Tw Cen MT"/>
              </a:rPr>
              <a:t>Institutional Framework &amp; capacities</a:t>
            </a:r>
          </a:p>
        </p:txBody>
      </p:sp>
      <p:sp>
        <p:nvSpPr>
          <p:cNvPr id="12" name="Rectángulo 4"/>
          <p:cNvSpPr/>
          <p:nvPr/>
        </p:nvSpPr>
        <p:spPr>
          <a:xfrm>
            <a:off x="918592" y="3798497"/>
            <a:ext cx="1963862" cy="1210679"/>
          </a:xfrm>
          <a:prstGeom prst="rect">
            <a:avLst/>
          </a:prstGeom>
          <a:solidFill>
            <a:srgbClr val="FFFF00"/>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spcBef>
                <a:spcPts val="600"/>
              </a:spcBef>
              <a:spcAft>
                <a:spcPts val="600"/>
              </a:spcAft>
              <a:buClrTx/>
            </a:pPr>
            <a:r>
              <a:rPr lang="en-GB" sz="2000" dirty="0">
                <a:solidFill>
                  <a:srgbClr val="2D2D8A"/>
                </a:solidFill>
                <a:latin typeface="Tw Cen MT"/>
                <a:cs typeface="Tw Cen MT"/>
              </a:rPr>
              <a:t>Legal and regulatory framework </a:t>
            </a:r>
          </a:p>
        </p:txBody>
      </p:sp>
      <p:sp>
        <p:nvSpPr>
          <p:cNvPr id="13" name="Rectángulo 5"/>
          <p:cNvSpPr/>
          <p:nvPr/>
        </p:nvSpPr>
        <p:spPr>
          <a:xfrm>
            <a:off x="2710774" y="4764696"/>
            <a:ext cx="1889162" cy="1184584"/>
          </a:xfrm>
          <a:prstGeom prst="rect">
            <a:avLst/>
          </a:prstGeom>
          <a:solidFill>
            <a:srgbClr val="9DF0EE"/>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rtlCol="0" anchor="t"/>
          <a:lstStyle/>
          <a:p>
            <a:pPr algn="ctr"/>
            <a:r>
              <a:rPr lang="en-GB" sz="2000" dirty="0">
                <a:solidFill>
                  <a:srgbClr val="2D2D8A"/>
                </a:solidFill>
                <a:latin typeface="Tw Cen MT"/>
                <a:cs typeface="Tw Cen MT"/>
              </a:rPr>
              <a:t>S</a:t>
            </a:r>
            <a:r>
              <a:rPr lang="en-GB" sz="2000" dirty="0" smtClean="0">
                <a:solidFill>
                  <a:srgbClr val="2D2D8A"/>
                </a:solidFill>
                <a:latin typeface="Tw Cen MT"/>
                <a:cs typeface="Tw Cen MT"/>
              </a:rPr>
              <a:t>ector </a:t>
            </a:r>
            <a:r>
              <a:rPr lang="en-GB" sz="2000" dirty="0">
                <a:solidFill>
                  <a:srgbClr val="2D2D8A"/>
                </a:solidFill>
                <a:latin typeface="Tw Cen MT"/>
                <a:cs typeface="Tw Cen MT"/>
              </a:rPr>
              <a:t>coordination </a:t>
            </a:r>
            <a:r>
              <a:rPr lang="en-GB" sz="2000" dirty="0" smtClean="0">
                <a:solidFill>
                  <a:srgbClr val="2D2D8A"/>
                </a:solidFill>
                <a:latin typeface="Tw Cen MT"/>
                <a:cs typeface="Tw Cen MT"/>
              </a:rPr>
              <a:t>Framework</a:t>
            </a:r>
            <a:endParaRPr lang="en-GB" sz="2000" dirty="0">
              <a:solidFill>
                <a:srgbClr val="2D2D8A"/>
              </a:solidFill>
              <a:latin typeface="Tw Cen MT"/>
              <a:cs typeface="Tw Cen MT"/>
            </a:endParaRPr>
          </a:p>
        </p:txBody>
      </p:sp>
      <p:sp>
        <p:nvSpPr>
          <p:cNvPr id="14" name="Rectángulo 6"/>
          <p:cNvSpPr/>
          <p:nvPr/>
        </p:nvSpPr>
        <p:spPr>
          <a:xfrm>
            <a:off x="4371899" y="5564785"/>
            <a:ext cx="1963862" cy="1184584"/>
          </a:xfrm>
          <a:prstGeom prst="rect">
            <a:avLst/>
          </a:prstGeom>
          <a:solidFill>
            <a:srgbClr val="9CD2DC"/>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solidFill>
                  <a:srgbClr val="2D2D8A"/>
                </a:solidFill>
                <a:latin typeface="Tw Cen MT"/>
                <a:cs typeface="Tw Cen MT"/>
              </a:rPr>
              <a:t>Country-donor coordination framework</a:t>
            </a:r>
          </a:p>
        </p:txBody>
      </p:sp>
      <p:sp>
        <p:nvSpPr>
          <p:cNvPr id="15" name="Rectángulo 3"/>
          <p:cNvSpPr/>
          <p:nvPr/>
        </p:nvSpPr>
        <p:spPr>
          <a:xfrm>
            <a:off x="4409249" y="3776813"/>
            <a:ext cx="1889162" cy="1210679"/>
          </a:xfrm>
          <a:prstGeom prst="rect">
            <a:avLst/>
          </a:prstGeom>
          <a:solidFill>
            <a:srgbClr val="FFFF00"/>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spcBef>
                <a:spcPts val="600"/>
              </a:spcBef>
              <a:spcAft>
                <a:spcPts val="600"/>
              </a:spcAft>
            </a:pPr>
            <a:r>
              <a:rPr lang="en-GB" sz="2000" dirty="0">
                <a:solidFill>
                  <a:srgbClr val="2D2D8A"/>
                </a:solidFill>
                <a:latin typeface="Tw Cen MT"/>
                <a:cs typeface="Tw Cen MT"/>
              </a:rPr>
              <a:t>Performance measurement: M&amp;E capacities</a:t>
            </a:r>
          </a:p>
        </p:txBody>
      </p:sp>
      <p:sp>
        <p:nvSpPr>
          <p:cNvPr id="16" name="Rectángulo 4"/>
          <p:cNvSpPr/>
          <p:nvPr/>
        </p:nvSpPr>
        <p:spPr>
          <a:xfrm>
            <a:off x="6136530" y="4882617"/>
            <a:ext cx="1963862" cy="1210679"/>
          </a:xfrm>
          <a:prstGeom prst="rect">
            <a:avLst/>
          </a:prstGeom>
          <a:solidFill>
            <a:srgbClr val="D57B4A"/>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spcBef>
                <a:spcPts val="600"/>
              </a:spcBef>
              <a:spcAft>
                <a:spcPts val="600"/>
              </a:spcAft>
              <a:buClrTx/>
            </a:pPr>
            <a:r>
              <a:rPr lang="en-GB" sz="2000" dirty="0" smtClean="0">
                <a:solidFill>
                  <a:srgbClr val="2D2D8A"/>
                </a:solidFill>
                <a:latin typeface="Tw Cen MT"/>
                <a:cs typeface="Tw Cen MT"/>
              </a:rPr>
              <a:t>Risks</a:t>
            </a:r>
            <a:endParaRPr lang="en-GB" sz="2000" dirty="0">
              <a:solidFill>
                <a:srgbClr val="2D2D8A"/>
              </a:solidFill>
              <a:latin typeface="Tw Cen MT"/>
              <a:cs typeface="Tw Cen MT"/>
            </a:endParaRPr>
          </a:p>
        </p:txBody>
      </p:sp>
    </p:spTree>
    <p:extLst>
      <p:ext uri="{BB962C8B-B14F-4D97-AF65-F5344CB8AC3E}">
        <p14:creationId xmlns:p14="http://schemas.microsoft.com/office/powerpoint/2010/main" val="37768903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6553200" y="2893995"/>
            <a:ext cx="2133600" cy="3697296"/>
          </a:xfrm>
          <a:solidFill>
            <a:schemeClr val="accent1"/>
          </a:solidFill>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indent="0">
              <a:spcBef>
                <a:spcPts val="600"/>
              </a:spcBef>
              <a:spcAft>
                <a:spcPts val="600"/>
              </a:spcAft>
              <a:buClrTx/>
              <a:buNone/>
            </a:pPr>
            <a:r>
              <a:rPr lang="en-GB" sz="1800" b="1" i="0" dirty="0" smtClean="0">
                <a:solidFill>
                  <a:srgbClr val="FF0000"/>
                </a:solidFill>
              </a:rPr>
              <a:t>State Building Contract</a:t>
            </a:r>
          </a:p>
          <a:p>
            <a:pPr marL="0" indent="0">
              <a:spcBef>
                <a:spcPts val="600"/>
              </a:spcBef>
              <a:spcAft>
                <a:spcPts val="600"/>
              </a:spcAft>
              <a:buClrTx/>
              <a:buNone/>
            </a:pPr>
            <a:endParaRPr lang="en-GB" sz="1800" b="1" i="0" dirty="0" smtClean="0">
              <a:solidFill>
                <a:srgbClr val="FF0000"/>
              </a:solidFill>
            </a:endParaRPr>
          </a:p>
          <a:p>
            <a:pPr marL="0" indent="0">
              <a:spcBef>
                <a:spcPts val="600"/>
              </a:spcBef>
              <a:spcAft>
                <a:spcPts val="600"/>
              </a:spcAft>
              <a:buClrTx/>
              <a:buNone/>
            </a:pPr>
            <a:r>
              <a:rPr lang="en-GB" sz="1800" b="1" i="0" dirty="0" smtClean="0">
                <a:solidFill>
                  <a:srgbClr val="FF0000"/>
                </a:solidFill>
              </a:rPr>
              <a:t>Sector Reform Contracts</a:t>
            </a:r>
          </a:p>
          <a:p>
            <a:pPr marL="0" indent="0">
              <a:spcBef>
                <a:spcPts val="600"/>
              </a:spcBef>
              <a:spcAft>
                <a:spcPts val="600"/>
              </a:spcAft>
              <a:buClrTx/>
              <a:buNone/>
            </a:pPr>
            <a:endParaRPr lang="en-GB" sz="1800" b="1" i="0" dirty="0" smtClean="0">
              <a:solidFill>
                <a:srgbClr val="FF0000"/>
              </a:solidFill>
            </a:endParaRPr>
          </a:p>
          <a:p>
            <a:pPr marL="0" indent="0">
              <a:spcBef>
                <a:spcPts val="600"/>
              </a:spcBef>
              <a:spcAft>
                <a:spcPts val="600"/>
              </a:spcAft>
              <a:buClrTx/>
              <a:buNone/>
            </a:pPr>
            <a:r>
              <a:rPr lang="en-GB" sz="1800" b="1" i="0" dirty="0" smtClean="0">
                <a:solidFill>
                  <a:srgbClr val="FF0000"/>
                </a:solidFill>
              </a:rPr>
              <a:t>Good </a:t>
            </a:r>
            <a:r>
              <a:rPr lang="en-GB" sz="1800" b="1" i="0" dirty="0">
                <a:solidFill>
                  <a:srgbClr val="FF0000"/>
                </a:solidFill>
              </a:rPr>
              <a:t>Governance and Development Contracts</a:t>
            </a:r>
          </a:p>
          <a:p>
            <a:pPr marL="0" indent="0">
              <a:spcBef>
                <a:spcPts val="600"/>
              </a:spcBef>
              <a:spcAft>
                <a:spcPts val="600"/>
              </a:spcAft>
              <a:buClrTx/>
              <a:buNone/>
            </a:pPr>
            <a:endParaRPr lang="en-GB" sz="1800" b="1" i="0" dirty="0" smtClean="0">
              <a:solidFill>
                <a:srgbClr val="FF0000"/>
              </a:solidFill>
            </a:endParaRPr>
          </a:p>
          <a:p>
            <a:pPr marL="0" indent="0">
              <a:spcBef>
                <a:spcPts val="600"/>
              </a:spcBef>
              <a:spcAft>
                <a:spcPts val="600"/>
              </a:spcAft>
              <a:buClrTx/>
              <a:buNone/>
            </a:pPr>
            <a:endParaRPr lang="en-GB" sz="1400" b="1" dirty="0" smtClean="0">
              <a:solidFill>
                <a:srgbClr val="FF0000"/>
              </a:solidFill>
            </a:endParaRPr>
          </a:p>
        </p:txBody>
      </p:sp>
      <p:sp>
        <p:nvSpPr>
          <p:cNvPr id="2" name="Title 1"/>
          <p:cNvSpPr>
            <a:spLocks noGrp="1"/>
          </p:cNvSpPr>
          <p:nvPr>
            <p:ph type="title"/>
          </p:nvPr>
        </p:nvSpPr>
        <p:spPr>
          <a:xfrm>
            <a:off x="500034" y="1000116"/>
            <a:ext cx="8229600" cy="1492780"/>
          </a:xfrm>
        </p:spPr>
        <p:txBody>
          <a:bodyPr/>
          <a:lstStyle/>
          <a:p>
            <a:pPr algn="ctr"/>
            <a:r>
              <a:rPr lang="en-GB" sz="2000" dirty="0" smtClean="0"/>
              <a:t>2012 BS Guidelines: a revised approach of BS Programmes modalities: from BS programmes to BS Contracts</a:t>
            </a:r>
            <a:endParaRPr lang="en-GB" sz="2000" dirty="0"/>
          </a:p>
        </p:txBody>
      </p:sp>
      <p:sp>
        <p:nvSpPr>
          <p:cNvPr id="4" name="Content Placeholder 3"/>
          <p:cNvSpPr>
            <a:spLocks noGrp="1"/>
          </p:cNvSpPr>
          <p:nvPr>
            <p:ph sz="half" idx="2"/>
          </p:nvPr>
        </p:nvSpPr>
        <p:spPr>
          <a:xfrm>
            <a:off x="485192" y="2895212"/>
            <a:ext cx="2010916" cy="3697296"/>
          </a:xfrm>
          <a:solidFill>
            <a:schemeClr val="accent1"/>
          </a:solidFill>
          <a:ln>
            <a:solidFill>
              <a:schemeClr val="accent1"/>
            </a:solidFill>
          </a:ln>
        </p:spPr>
        <p:style>
          <a:lnRef idx="2">
            <a:schemeClr val="accent1"/>
          </a:lnRef>
          <a:fillRef idx="1">
            <a:schemeClr val="lt1"/>
          </a:fillRef>
          <a:effectRef idx="0">
            <a:schemeClr val="accent1"/>
          </a:effectRef>
          <a:fontRef idx="minor">
            <a:schemeClr val="dk1"/>
          </a:fontRef>
        </p:style>
        <p:txBody>
          <a:bodyPr/>
          <a:lstStyle/>
          <a:p>
            <a:pPr marL="0" indent="0">
              <a:buClrTx/>
              <a:buNone/>
            </a:pPr>
            <a:endParaRPr lang="en-GB" sz="1800" b="1" dirty="0" smtClean="0"/>
          </a:p>
          <a:p>
            <a:pPr marL="0" indent="0">
              <a:buClrTx/>
              <a:buNone/>
            </a:pPr>
            <a:r>
              <a:rPr lang="en-GB" sz="1800" b="1" dirty="0" smtClean="0"/>
              <a:t>General Budget support Programmes</a:t>
            </a:r>
          </a:p>
          <a:p>
            <a:pPr marL="0" indent="0">
              <a:buClrTx/>
              <a:buNone/>
            </a:pPr>
            <a:endParaRPr lang="en-GB" sz="1800" b="1" dirty="0" smtClean="0"/>
          </a:p>
          <a:p>
            <a:pPr marL="0" indent="0">
              <a:buClrTx/>
              <a:buNone/>
            </a:pPr>
            <a:endParaRPr lang="en-GB" sz="1800" b="1" dirty="0" smtClean="0"/>
          </a:p>
          <a:p>
            <a:pPr marL="0" indent="0">
              <a:buClrTx/>
              <a:buNone/>
            </a:pPr>
            <a:r>
              <a:rPr lang="en-GB" sz="1800" b="1" dirty="0" smtClean="0"/>
              <a:t>Sector Budget Support Programmes</a:t>
            </a:r>
            <a:endParaRPr lang="en-GB" sz="1800" b="1" dirty="0"/>
          </a:p>
        </p:txBody>
      </p:sp>
      <p:sp>
        <p:nvSpPr>
          <p:cNvPr id="5" name="Text Placeholder 4"/>
          <p:cNvSpPr>
            <a:spLocks noGrp="1"/>
          </p:cNvSpPr>
          <p:nvPr>
            <p:ph type="body" sz="quarter" idx="3"/>
          </p:nvPr>
        </p:nvSpPr>
        <p:spPr>
          <a:xfrm>
            <a:off x="6553200" y="2172730"/>
            <a:ext cx="2176434" cy="750879"/>
          </a:xfrm>
          <a:solidFill>
            <a:srgbClr val="3E6FD2"/>
          </a:solidFill>
          <a:ln w="9525">
            <a:noFill/>
            <a:miter lim="800000"/>
            <a:headEnd/>
            <a:tailEnd/>
          </a:ln>
          <a:effectLst/>
        </p:spPr>
        <p:txBody>
          <a:bodyPr vert="horz" wrap="square" lIns="91440" tIns="45720" rIns="91440" bIns="45720" numCol="1" anchor="b" anchorCtr="0" compatLnSpc="1">
            <a:prstTxWarp prst="textNoShape">
              <a:avLst/>
            </a:prstTxWarp>
          </a:bodyPr>
          <a:lstStyle/>
          <a:p>
            <a:pPr algn="ctr"/>
            <a:r>
              <a:rPr lang="en-GB" sz="1800" i="0" dirty="0" smtClean="0">
                <a:solidFill>
                  <a:srgbClr val="FFFF00"/>
                </a:solidFill>
              </a:rPr>
              <a:t>2012 Guidelines</a:t>
            </a:r>
          </a:p>
        </p:txBody>
      </p:sp>
      <p:sp>
        <p:nvSpPr>
          <p:cNvPr id="3" name="Text Placeholder 2"/>
          <p:cNvSpPr>
            <a:spLocks noGrp="1"/>
          </p:cNvSpPr>
          <p:nvPr>
            <p:ph type="body" idx="1"/>
          </p:nvPr>
        </p:nvSpPr>
        <p:spPr>
          <a:xfrm>
            <a:off x="457200" y="2143116"/>
            <a:ext cx="2038908" cy="750879"/>
          </a:xfrm>
          <a:solidFill>
            <a:srgbClr val="3E6FD2"/>
          </a:solidFill>
        </p:spPr>
        <p:txBody>
          <a:bodyPr/>
          <a:lstStyle/>
          <a:p>
            <a:pPr algn="ctr"/>
            <a:r>
              <a:rPr lang="en-GB" sz="1800" i="0" dirty="0" smtClean="0">
                <a:solidFill>
                  <a:srgbClr val="FFFF00"/>
                </a:solidFill>
              </a:rPr>
              <a:t>2008 Previous Guidelines</a:t>
            </a:r>
            <a:endParaRPr lang="en-GB" sz="1800" i="0" dirty="0">
              <a:solidFill>
                <a:srgbClr val="FFFF00"/>
              </a:solidFill>
            </a:endParaRPr>
          </a:p>
        </p:txBody>
      </p:sp>
      <p:sp>
        <p:nvSpPr>
          <p:cNvPr id="7" name="Slide Number Placeholder 6"/>
          <p:cNvSpPr>
            <a:spLocks noGrp="1"/>
          </p:cNvSpPr>
          <p:nvPr>
            <p:ph type="sldNum" sz="quarter" idx="12"/>
          </p:nvPr>
        </p:nvSpPr>
        <p:spPr/>
        <p:txBody>
          <a:bodyPr/>
          <a:lstStyle/>
          <a:p>
            <a:fld id="{580502AF-40B9-4FC6-8B1E-970A2E366E37}" type="slidenum">
              <a:rPr lang="en-GB" smtClean="0"/>
              <a:pPr/>
              <a:t>22</a:t>
            </a:fld>
            <a:endParaRPr lang="en-GB"/>
          </a:p>
        </p:txBody>
      </p:sp>
      <p:sp>
        <p:nvSpPr>
          <p:cNvPr id="8" name="Right Arrow 7"/>
          <p:cNvSpPr/>
          <p:nvPr/>
        </p:nvSpPr>
        <p:spPr bwMode="auto">
          <a:xfrm>
            <a:off x="4067944" y="2893995"/>
            <a:ext cx="1584176" cy="3127293"/>
          </a:xfrm>
          <a:prstGeom prst="rightArrow">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9" name="Right Arrow 8"/>
          <p:cNvSpPr/>
          <p:nvPr/>
        </p:nvSpPr>
        <p:spPr bwMode="auto">
          <a:xfrm>
            <a:off x="2607705" y="2864381"/>
            <a:ext cx="3945495" cy="3156907"/>
          </a:xfrm>
          <a:prstGeom prst="rightArrow">
            <a:avLst>
              <a:gd name="adj1" fmla="val 65041"/>
              <a:gd name="adj2" fmla="val 28615"/>
            </a:avLst>
          </a:prstGeom>
          <a:solidFill>
            <a:srgbClr val="FFC0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lang="en-GB" sz="1600" dirty="0" smtClean="0"/>
          </a:p>
          <a:p>
            <a:pPr marL="3175" marR="0" indent="0" algn="l" defTabSz="914400" rtl="0" eaLnBrk="1" fontAlgn="base" latinLnBrk="0" hangingPunct="1">
              <a:lnSpc>
                <a:spcPct val="100000"/>
              </a:lnSpc>
              <a:spcBef>
                <a:spcPct val="0"/>
              </a:spcBef>
              <a:spcAft>
                <a:spcPct val="0"/>
              </a:spcAft>
              <a:buClrTx/>
              <a:buSzTx/>
              <a:buFontTx/>
              <a:buNone/>
              <a:tabLst/>
            </a:pPr>
            <a:endParaRPr lang="en-GB" sz="1600" dirty="0"/>
          </a:p>
          <a:p>
            <a:pPr marL="3175" marR="0" indent="0" algn="ctr" defTabSz="914400" rtl="0" eaLnBrk="1" fontAlgn="base" latinLnBrk="0" hangingPunct="1">
              <a:lnSpc>
                <a:spcPct val="100000"/>
              </a:lnSpc>
              <a:spcBef>
                <a:spcPct val="0"/>
              </a:spcBef>
              <a:spcAft>
                <a:spcPct val="0"/>
              </a:spcAft>
              <a:buClrTx/>
              <a:buSzTx/>
              <a:buFontTx/>
              <a:buNone/>
              <a:tabLst/>
            </a:pPr>
            <a:r>
              <a:rPr lang="en-GB" sz="1800" b="1" dirty="0" smtClean="0"/>
              <a:t>Differentiation</a:t>
            </a:r>
            <a:endParaRPr lang="en-GB" sz="1800" dirty="0"/>
          </a:p>
          <a:p>
            <a:pPr marL="3175" marR="0" indent="0" algn="ctr" defTabSz="914400" rtl="0" eaLnBrk="1" fontAlgn="base" latinLnBrk="0" hangingPunct="1">
              <a:lnSpc>
                <a:spcPct val="100000"/>
              </a:lnSpc>
              <a:spcBef>
                <a:spcPct val="0"/>
              </a:spcBef>
              <a:spcAft>
                <a:spcPct val="0"/>
              </a:spcAft>
              <a:buClrTx/>
              <a:buSzTx/>
              <a:buFontTx/>
              <a:buNone/>
              <a:tabLst/>
            </a:pPr>
            <a:endParaRPr lang="en-GB" sz="1800" dirty="0" smtClean="0"/>
          </a:p>
          <a:p>
            <a:pPr marL="3175" marR="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0F5494"/>
                </a:solidFill>
                <a:effectLst/>
              </a:rPr>
              <a:t>Mutual</a:t>
            </a:r>
            <a:r>
              <a:rPr lang="en-GB" sz="1800" b="1" dirty="0"/>
              <a:t> </a:t>
            </a:r>
            <a:r>
              <a:rPr kumimoji="0" lang="en-GB" sz="1800" b="1" i="0" u="none" strike="noStrike" cap="none" normalizeH="0" dirty="0" smtClean="0">
                <a:ln>
                  <a:noFill/>
                </a:ln>
                <a:solidFill>
                  <a:srgbClr val="0F5494"/>
                </a:solidFill>
                <a:effectLst/>
              </a:rPr>
              <a:t>responsibility and accountability</a:t>
            </a:r>
          </a:p>
          <a:p>
            <a:pPr marL="3175" marR="0" indent="0" algn="ctr" defTabSz="914400" rtl="0" eaLnBrk="1" fontAlgn="base" latinLnBrk="0" hangingPunct="1">
              <a:lnSpc>
                <a:spcPct val="100000"/>
              </a:lnSpc>
              <a:spcBef>
                <a:spcPct val="0"/>
              </a:spcBef>
              <a:spcAft>
                <a:spcPct val="0"/>
              </a:spcAft>
              <a:buClrTx/>
              <a:buSzTx/>
              <a:buFontTx/>
              <a:buNone/>
              <a:tabLst/>
            </a:pPr>
            <a:endParaRPr lang="en-GB" sz="1800" dirty="0" smtClean="0"/>
          </a:p>
          <a:p>
            <a:pPr marL="3175" marR="0" indent="0" algn="ctr" defTabSz="914400" rtl="0" eaLnBrk="1" fontAlgn="base" latinLnBrk="0" hangingPunct="1">
              <a:lnSpc>
                <a:spcPct val="100000"/>
              </a:lnSpc>
              <a:spcBef>
                <a:spcPct val="0"/>
              </a:spcBef>
              <a:spcAft>
                <a:spcPct val="0"/>
              </a:spcAft>
              <a:buClrTx/>
              <a:buSzTx/>
              <a:buFontTx/>
              <a:buNone/>
              <a:tabLst/>
            </a:pPr>
            <a:r>
              <a:rPr lang="en-GB" sz="1800" b="1" dirty="0" smtClean="0"/>
              <a:t>Fundamental Values</a:t>
            </a:r>
          </a:p>
          <a:p>
            <a:pPr marL="3175" marR="0" indent="0" algn="l" defTabSz="914400" rtl="0" eaLnBrk="1" fontAlgn="base" latinLnBrk="0" hangingPunct="1">
              <a:lnSpc>
                <a:spcPct val="100000"/>
              </a:lnSpc>
              <a:spcBef>
                <a:spcPct val="0"/>
              </a:spcBef>
              <a:spcAft>
                <a:spcPct val="0"/>
              </a:spcAft>
              <a:buClrTx/>
              <a:buSzTx/>
              <a:buFontTx/>
              <a:buNone/>
              <a:tabLst/>
            </a:pPr>
            <a:endParaRPr lang="en-GB" dirty="0" smtClean="0"/>
          </a:p>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dirty="0" smtClean="0">
              <a:ln>
                <a:noFill/>
              </a:ln>
              <a:solidFill>
                <a:srgbClr val="0F5494"/>
              </a:solidFill>
              <a:effectLst/>
              <a:latin typeface="Verdana" pitchFamily="34" charset="0"/>
            </a:endParaRPr>
          </a:p>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rgbClr val="0F5494"/>
              </a:solidFill>
              <a:effectLst/>
              <a:latin typeface="Verdana" pitchFamily="34" charset="0"/>
            </a:endParaRPr>
          </a:p>
        </p:txBody>
      </p:sp>
    </p:spTree>
    <p:extLst>
      <p:ext uri="{BB962C8B-B14F-4D97-AF65-F5344CB8AC3E}">
        <p14:creationId xmlns:p14="http://schemas.microsoft.com/office/powerpoint/2010/main" val="3365508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bg/>
                                          </p:spTgt>
                                        </p:tgtEl>
                                        <p:attrNameLst>
                                          <p:attrName>style.visibility</p:attrName>
                                        </p:attrNameLst>
                                      </p:cBhvr>
                                      <p:to>
                                        <p:strVal val="visible"/>
                                      </p:to>
                                    </p:set>
                                    <p:anim calcmode="lin" valueType="num">
                                      <p:cBhvr additive="base">
                                        <p:cTn id="19" dur="500" fill="hold"/>
                                        <p:tgtEl>
                                          <p:spTgt spid="4">
                                            <p:bg/>
                                          </p:spTgt>
                                        </p:tgtEl>
                                        <p:attrNameLst>
                                          <p:attrName>ppt_x</p:attrName>
                                        </p:attrNameLst>
                                      </p:cBhvr>
                                      <p:tavLst>
                                        <p:tav tm="0">
                                          <p:val>
                                            <p:strVal val="#ppt_x"/>
                                          </p:val>
                                        </p:tav>
                                        <p:tav tm="100000">
                                          <p:val>
                                            <p:strVal val="#ppt_x"/>
                                          </p:val>
                                        </p:tav>
                                      </p:tavLst>
                                    </p:anim>
                                    <p:anim calcmode="lin" valueType="num">
                                      <p:cBhvr additive="base">
                                        <p:cTn id="20"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5">
                                            <p:bg/>
                                          </p:spTgt>
                                        </p:tgtEl>
                                        <p:attrNameLst>
                                          <p:attrName>style.visibility</p:attrName>
                                        </p:attrNameLst>
                                      </p:cBhvr>
                                      <p:to>
                                        <p:strVal val="visible"/>
                                      </p:to>
                                    </p:set>
                                    <p:animEffect transition="in" filter="fade">
                                      <p:cBhvr>
                                        <p:cTn id="43" dur="1000"/>
                                        <p:tgtEl>
                                          <p:spTgt spid="5">
                                            <p:bg/>
                                          </p:spTgt>
                                        </p:tgtEl>
                                      </p:cBhvr>
                                    </p:animEffect>
                                    <p:anim calcmode="lin" valueType="num">
                                      <p:cBhvr>
                                        <p:cTn id="44" dur="1000" fill="hold"/>
                                        <p:tgtEl>
                                          <p:spTgt spid="5">
                                            <p:bg/>
                                          </p:spTgt>
                                        </p:tgtEl>
                                        <p:attrNameLst>
                                          <p:attrName>ppt_x</p:attrName>
                                        </p:attrNameLst>
                                      </p:cBhvr>
                                      <p:tavLst>
                                        <p:tav tm="0">
                                          <p:val>
                                            <p:strVal val="#ppt_x"/>
                                          </p:val>
                                        </p:tav>
                                        <p:tav tm="100000">
                                          <p:val>
                                            <p:strVal val="#ppt_x"/>
                                          </p:val>
                                        </p:tav>
                                      </p:tavLst>
                                    </p:anim>
                                    <p:anim calcmode="lin" valueType="num">
                                      <p:cBhvr>
                                        <p:cTn id="45" dur="1000" fill="hold"/>
                                        <p:tgtEl>
                                          <p:spTgt spid="5">
                                            <p:bg/>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5">
                                            <p:txEl>
                                              <p:pRg st="0" end="0"/>
                                            </p:txEl>
                                          </p:spTgt>
                                        </p:tgtEl>
                                        <p:attrNameLst>
                                          <p:attrName>style.visibility</p:attrName>
                                        </p:attrNameLst>
                                      </p:cBhvr>
                                      <p:to>
                                        <p:strVal val="visible"/>
                                      </p:to>
                                    </p:set>
                                    <p:animEffect transition="in" filter="fade">
                                      <p:cBhvr>
                                        <p:cTn id="50" dur="1000"/>
                                        <p:tgtEl>
                                          <p:spTgt spid="5">
                                            <p:txEl>
                                              <p:pRg st="0" end="0"/>
                                            </p:txEl>
                                          </p:spTgt>
                                        </p:tgtEl>
                                      </p:cBhvr>
                                    </p:animEffect>
                                    <p:anim calcmode="lin" valueType="num">
                                      <p:cBhvr>
                                        <p:cTn id="51"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52"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6">
                                            <p:bg/>
                                          </p:spTgt>
                                        </p:tgtEl>
                                        <p:attrNameLst>
                                          <p:attrName>style.visibility</p:attrName>
                                        </p:attrNameLst>
                                      </p:cBhvr>
                                      <p:to>
                                        <p:strVal val="visible"/>
                                      </p:to>
                                    </p:set>
                                    <p:animEffect transition="in" filter="fade">
                                      <p:cBhvr>
                                        <p:cTn id="57" dur="1000"/>
                                        <p:tgtEl>
                                          <p:spTgt spid="6">
                                            <p:bg/>
                                          </p:spTgt>
                                        </p:tgtEl>
                                      </p:cBhvr>
                                    </p:animEffect>
                                    <p:anim calcmode="lin" valueType="num">
                                      <p:cBhvr>
                                        <p:cTn id="58" dur="1000" fill="hold"/>
                                        <p:tgtEl>
                                          <p:spTgt spid="6">
                                            <p:bg/>
                                          </p:spTgt>
                                        </p:tgtEl>
                                        <p:attrNameLst>
                                          <p:attrName>ppt_x</p:attrName>
                                        </p:attrNameLst>
                                      </p:cBhvr>
                                      <p:tavLst>
                                        <p:tav tm="0">
                                          <p:val>
                                            <p:strVal val="#ppt_x"/>
                                          </p:val>
                                        </p:tav>
                                        <p:tav tm="100000">
                                          <p:val>
                                            <p:strVal val="#ppt_x"/>
                                          </p:val>
                                        </p:tav>
                                      </p:tavLst>
                                    </p:anim>
                                    <p:anim calcmode="lin" valueType="num">
                                      <p:cBhvr>
                                        <p:cTn id="59" dur="1000" fill="hold"/>
                                        <p:tgtEl>
                                          <p:spTgt spid="6">
                                            <p:bg/>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6">
                                            <p:txEl>
                                              <p:pRg st="0" end="0"/>
                                            </p:txEl>
                                          </p:spTgt>
                                        </p:tgtEl>
                                        <p:attrNameLst>
                                          <p:attrName>style.visibility</p:attrName>
                                        </p:attrNameLst>
                                      </p:cBhvr>
                                      <p:to>
                                        <p:strVal val="visible"/>
                                      </p:to>
                                    </p:set>
                                    <p:animEffect transition="in" filter="fade">
                                      <p:cBhvr>
                                        <p:cTn id="64" dur="1000"/>
                                        <p:tgtEl>
                                          <p:spTgt spid="6">
                                            <p:txEl>
                                              <p:pRg st="0" end="0"/>
                                            </p:txEl>
                                          </p:spTgt>
                                        </p:tgtEl>
                                      </p:cBhvr>
                                    </p:animEffect>
                                    <p:anim calcmode="lin" valueType="num">
                                      <p:cBhvr>
                                        <p:cTn id="6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6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grpId="0" nodeType="clickEffect">
                                  <p:stCondLst>
                                    <p:cond delay="0"/>
                                  </p:stCondLst>
                                  <p:childTnLst>
                                    <p:set>
                                      <p:cBhvr>
                                        <p:cTn id="70" dur="1" fill="hold">
                                          <p:stCondLst>
                                            <p:cond delay="0"/>
                                          </p:stCondLst>
                                        </p:cTn>
                                        <p:tgtEl>
                                          <p:spTgt spid="6">
                                            <p:txEl>
                                              <p:pRg st="2" end="2"/>
                                            </p:txEl>
                                          </p:spTgt>
                                        </p:tgtEl>
                                        <p:attrNameLst>
                                          <p:attrName>style.visibility</p:attrName>
                                        </p:attrNameLst>
                                      </p:cBhvr>
                                      <p:to>
                                        <p:strVal val="visible"/>
                                      </p:to>
                                    </p:set>
                                    <p:animEffect transition="in" filter="fade">
                                      <p:cBhvr>
                                        <p:cTn id="71" dur="1000"/>
                                        <p:tgtEl>
                                          <p:spTgt spid="6">
                                            <p:txEl>
                                              <p:pRg st="2" end="2"/>
                                            </p:txEl>
                                          </p:spTgt>
                                        </p:tgtEl>
                                      </p:cBhvr>
                                    </p:animEffect>
                                    <p:anim calcmode="lin" valueType="num">
                                      <p:cBhvr>
                                        <p:cTn id="7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7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6">
                                            <p:txEl>
                                              <p:pRg st="4" end="4"/>
                                            </p:txEl>
                                          </p:spTgt>
                                        </p:tgtEl>
                                        <p:attrNameLst>
                                          <p:attrName>style.visibility</p:attrName>
                                        </p:attrNameLst>
                                      </p:cBhvr>
                                      <p:to>
                                        <p:strVal val="visible"/>
                                      </p:to>
                                    </p:set>
                                    <p:animEffect transition="in" filter="fade">
                                      <p:cBhvr>
                                        <p:cTn id="78" dur="1000"/>
                                        <p:tgtEl>
                                          <p:spTgt spid="6">
                                            <p:txEl>
                                              <p:pRg st="4" end="4"/>
                                            </p:txEl>
                                          </p:spTgt>
                                        </p:tgtEl>
                                      </p:cBhvr>
                                    </p:animEffect>
                                    <p:anim calcmode="lin" valueType="num">
                                      <p:cBhvr>
                                        <p:cTn id="79"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80"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4" grpId="0" build="p" animBg="1"/>
      <p:bldP spid="5" grpId="0" build="p" animBg="1"/>
      <p:bldP spid="3" grpId="0" build="p" animBg="1"/>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62959" y="1588561"/>
            <a:ext cx="8229600" cy="936625"/>
          </a:xfrm>
        </p:spPr>
        <p:txBody>
          <a:bodyPr/>
          <a:lstStyle/>
          <a:p>
            <a:r>
              <a:rPr lang="en-GB" dirty="0" smtClean="0"/>
              <a:t>How does a BS Contract look like? I </a:t>
            </a:r>
            <a:endParaRPr lang="en-GB" dirty="0"/>
          </a:p>
        </p:txBody>
      </p:sp>
      <p:sp>
        <p:nvSpPr>
          <p:cNvPr id="7" name="Slide Number Placeholder 6"/>
          <p:cNvSpPr>
            <a:spLocks noGrp="1"/>
          </p:cNvSpPr>
          <p:nvPr>
            <p:ph type="sldNum" sz="quarter" idx="12"/>
          </p:nvPr>
        </p:nvSpPr>
        <p:spPr/>
        <p:txBody>
          <a:bodyPr/>
          <a:lstStyle/>
          <a:p>
            <a:fld id="{580502AF-40B9-4FC6-8B1E-970A2E366E37}" type="slidenum">
              <a:rPr lang="en-GB" smtClean="0"/>
              <a:pPr/>
              <a:t>23</a:t>
            </a:fld>
            <a:endParaRPr lang="en-GB"/>
          </a:p>
        </p:txBody>
      </p:sp>
      <p:sp>
        <p:nvSpPr>
          <p:cNvPr id="10" name="TextBox 9"/>
          <p:cNvSpPr txBox="1"/>
          <p:nvPr/>
        </p:nvSpPr>
        <p:spPr>
          <a:xfrm>
            <a:off x="395288" y="2852936"/>
            <a:ext cx="8229600" cy="3416320"/>
          </a:xfrm>
          <a:prstGeom prst="rect">
            <a:avLst/>
          </a:prstGeom>
          <a:noFill/>
        </p:spPr>
        <p:txBody>
          <a:bodyPr wrap="square" rtlCol="0">
            <a:spAutoFit/>
          </a:bodyPr>
          <a:lstStyle/>
          <a:p>
            <a:r>
              <a:rPr lang="en-GB" sz="1800" dirty="0" smtClean="0"/>
              <a:t>A </a:t>
            </a:r>
            <a:r>
              <a:rPr lang="en-GB" sz="1800" b="1" dirty="0" smtClean="0"/>
              <a:t>financing agreement </a:t>
            </a:r>
            <a:r>
              <a:rPr lang="en-GB" sz="1800" dirty="0" smtClean="0"/>
              <a:t>including:</a:t>
            </a:r>
          </a:p>
          <a:p>
            <a:endParaRPr lang="en-GB" sz="1800" dirty="0" smtClean="0"/>
          </a:p>
          <a:p>
            <a:r>
              <a:rPr lang="en-GB" sz="1800" dirty="0" smtClean="0"/>
              <a:t>- </a:t>
            </a:r>
            <a:r>
              <a:rPr lang="en-GB" sz="1800" b="1" dirty="0" smtClean="0"/>
              <a:t>Special conditions</a:t>
            </a:r>
            <a:r>
              <a:rPr lang="en-GB" sz="1800" dirty="0" smtClean="0"/>
              <a:t>: signatories to the contract on behalf of Partner country and the European Commission</a:t>
            </a:r>
          </a:p>
          <a:p>
            <a:endParaRPr lang="en-GB" sz="1800" dirty="0" smtClean="0"/>
          </a:p>
          <a:p>
            <a:pPr marL="171450" indent="-171450">
              <a:buFontTx/>
              <a:buChar char="-"/>
            </a:pPr>
            <a:r>
              <a:rPr lang="en-GB" sz="1800" b="1" dirty="0"/>
              <a:t>General Legal conditions</a:t>
            </a:r>
            <a:r>
              <a:rPr lang="en-GB" sz="1800" dirty="0"/>
              <a:t>: standards EU rules for all contracts in all partner </a:t>
            </a:r>
            <a:r>
              <a:rPr lang="en-GB" sz="1800" dirty="0" smtClean="0"/>
              <a:t>countries</a:t>
            </a:r>
          </a:p>
          <a:p>
            <a:pPr marL="171450" indent="-171450">
              <a:buFontTx/>
              <a:buChar char="-"/>
            </a:pPr>
            <a:endParaRPr lang="en-GB" sz="1800" dirty="0"/>
          </a:p>
          <a:p>
            <a:pPr marL="171450" indent="-171450">
              <a:buFontTx/>
              <a:buChar char="-"/>
            </a:pPr>
            <a:r>
              <a:rPr lang="en-GB" sz="1800" dirty="0" smtClean="0"/>
              <a:t>The annexe providing detailed terms and conditions for the implementation of the contract and disbursement of the contract of financial resources (</a:t>
            </a:r>
            <a:r>
              <a:rPr lang="en-GB" sz="1800" b="1" dirty="0" smtClean="0"/>
              <a:t>technical and administrative provisions -TAPs</a:t>
            </a:r>
            <a:r>
              <a:rPr lang="en-GB" sz="1800" dirty="0" smtClean="0"/>
              <a:t>):</a:t>
            </a:r>
          </a:p>
        </p:txBody>
      </p:sp>
    </p:spTree>
    <p:extLst>
      <p:ext uri="{BB962C8B-B14F-4D97-AF65-F5344CB8AC3E}">
        <p14:creationId xmlns:p14="http://schemas.microsoft.com/office/powerpoint/2010/main" val="14082701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95288" y="836713"/>
            <a:ext cx="8425184" cy="1224136"/>
          </a:xfrm>
        </p:spPr>
        <p:txBody>
          <a:bodyPr/>
          <a:lstStyle/>
          <a:p>
            <a:r>
              <a:rPr lang="en-GB" dirty="0" smtClean="0"/>
              <a:t>How does a BS Contract look like? II</a:t>
            </a:r>
            <a:endParaRPr lang="en-GB" dirty="0"/>
          </a:p>
        </p:txBody>
      </p:sp>
      <p:sp>
        <p:nvSpPr>
          <p:cNvPr id="7" name="Slide Number Placeholder 6"/>
          <p:cNvSpPr>
            <a:spLocks noGrp="1"/>
          </p:cNvSpPr>
          <p:nvPr>
            <p:ph type="sldNum" sz="quarter" idx="12"/>
          </p:nvPr>
        </p:nvSpPr>
        <p:spPr/>
        <p:txBody>
          <a:bodyPr/>
          <a:lstStyle/>
          <a:p>
            <a:fld id="{580502AF-40B9-4FC6-8B1E-970A2E366E37}" type="slidenum">
              <a:rPr lang="en-GB" smtClean="0"/>
              <a:pPr/>
              <a:t>24</a:t>
            </a:fld>
            <a:endParaRPr lang="en-GB"/>
          </a:p>
        </p:txBody>
      </p:sp>
      <p:sp>
        <p:nvSpPr>
          <p:cNvPr id="10" name="TextBox 9"/>
          <p:cNvSpPr txBox="1"/>
          <p:nvPr/>
        </p:nvSpPr>
        <p:spPr>
          <a:xfrm>
            <a:off x="395288" y="1844824"/>
            <a:ext cx="8229600" cy="5632311"/>
          </a:xfrm>
          <a:prstGeom prst="rect">
            <a:avLst/>
          </a:prstGeom>
          <a:noFill/>
        </p:spPr>
        <p:txBody>
          <a:bodyPr wrap="square" rtlCol="0">
            <a:spAutoFit/>
          </a:bodyPr>
          <a:lstStyle/>
          <a:p>
            <a:r>
              <a:rPr lang="en-GB" sz="2000" b="1" dirty="0" smtClean="0"/>
              <a:t>Technical and administrative provisions (TAPs)</a:t>
            </a:r>
            <a:r>
              <a:rPr lang="en-GB" sz="2000" dirty="0" smtClean="0"/>
              <a:t>: the operational core elements of the contracts</a:t>
            </a:r>
          </a:p>
          <a:p>
            <a:pPr marL="171450" indent="-171450">
              <a:buFontTx/>
              <a:buChar char="-"/>
            </a:pPr>
            <a:endParaRPr lang="en-GB" sz="2000" dirty="0" smtClean="0"/>
          </a:p>
          <a:p>
            <a:pPr marL="628650" lvl="1" indent="-171450">
              <a:buFontTx/>
              <a:buChar char="-"/>
            </a:pPr>
            <a:r>
              <a:rPr lang="en-GB" sz="2000" dirty="0" smtClean="0"/>
              <a:t>Overall amount of financial resources</a:t>
            </a:r>
          </a:p>
          <a:p>
            <a:pPr lvl="1"/>
            <a:endParaRPr lang="en-GB" sz="2000" dirty="0" smtClean="0"/>
          </a:p>
          <a:p>
            <a:pPr marL="628650" lvl="1" indent="-171450">
              <a:buFontTx/>
              <a:buChar char="-"/>
            </a:pPr>
            <a:r>
              <a:rPr lang="en-GB" sz="2000" dirty="0" smtClean="0"/>
              <a:t>Disbursement arrangements and timetable</a:t>
            </a:r>
          </a:p>
          <a:p>
            <a:pPr lvl="1"/>
            <a:endParaRPr lang="en-GB" sz="2000" dirty="0" smtClean="0"/>
          </a:p>
          <a:p>
            <a:pPr marL="628650" lvl="1" indent="-171450">
              <a:buFontTx/>
              <a:buChar char="-"/>
            </a:pPr>
            <a:r>
              <a:rPr lang="en-GB" sz="2000" dirty="0" smtClean="0"/>
              <a:t>General conditions for disbursement (adherence to Eligibility Criteria/fixed and variable tranches)</a:t>
            </a:r>
          </a:p>
          <a:p>
            <a:pPr lvl="1"/>
            <a:endParaRPr lang="en-GB" sz="2000" dirty="0" smtClean="0"/>
          </a:p>
          <a:p>
            <a:pPr marL="628650" lvl="1" indent="-171450">
              <a:buFontTx/>
              <a:buChar char="-"/>
            </a:pPr>
            <a:r>
              <a:rPr lang="en-GB" sz="2000" dirty="0" smtClean="0"/>
              <a:t>Specific conditions for disbursement (performance component/variable tranches)</a:t>
            </a:r>
          </a:p>
          <a:p>
            <a:pPr lvl="1"/>
            <a:endParaRPr lang="en-GB" sz="2000" dirty="0" smtClean="0"/>
          </a:p>
          <a:p>
            <a:pPr marL="628650" lvl="1" indent="-171450">
              <a:buFontTx/>
              <a:buChar char="-"/>
            </a:pPr>
            <a:r>
              <a:rPr lang="en-GB" sz="2000" dirty="0" smtClean="0"/>
              <a:t>Complementary actions (if any): capacity development component</a:t>
            </a:r>
          </a:p>
          <a:p>
            <a:pPr marL="628650" lvl="1" indent="-171450">
              <a:buFontTx/>
              <a:buChar char="-"/>
            </a:pPr>
            <a:endParaRPr lang="en-GB" sz="2000" dirty="0"/>
          </a:p>
          <a:p>
            <a:pPr marL="628650" lvl="1" indent="-171450">
              <a:buFontTx/>
              <a:buChar char="-"/>
            </a:pPr>
            <a:endParaRPr lang="en-GB" sz="2000" dirty="0" smtClean="0"/>
          </a:p>
          <a:p>
            <a:pPr marL="628650" lvl="1" indent="-171450">
              <a:buFontTx/>
              <a:buChar char="-"/>
            </a:pPr>
            <a:endParaRPr lang="en-GB" sz="2000" dirty="0" smtClean="0"/>
          </a:p>
        </p:txBody>
      </p:sp>
    </p:spTree>
    <p:extLst>
      <p:ext uri="{BB962C8B-B14F-4D97-AF65-F5344CB8AC3E}">
        <p14:creationId xmlns:p14="http://schemas.microsoft.com/office/powerpoint/2010/main" val="20085515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92832" y="1412776"/>
            <a:ext cx="7467600" cy="643126"/>
          </a:xfrm>
        </p:spPr>
        <p:txBody>
          <a:bodyPr>
            <a:normAutofit/>
          </a:bodyPr>
          <a:lstStyle/>
          <a:p>
            <a:pPr algn="ctr"/>
            <a:r>
              <a:rPr lang="en-GB" sz="2800" kern="1200" dirty="0" smtClean="0">
                <a:solidFill>
                  <a:srgbClr val="2D2D8A"/>
                </a:solidFill>
                <a:latin typeface="+mn-lt"/>
                <a:ea typeface="+mn-ea"/>
                <a:cs typeface="Tw Cen MT"/>
              </a:rPr>
              <a:t>Types of EU Budget Support</a:t>
            </a:r>
            <a:endParaRPr lang="en-GB" sz="2800" kern="1200" dirty="0">
              <a:solidFill>
                <a:srgbClr val="2D2D8A"/>
              </a:solidFill>
              <a:latin typeface="+mn-lt"/>
              <a:ea typeface="+mn-ea"/>
              <a:cs typeface="Tw Cen MT"/>
            </a:endParaRPr>
          </a:p>
        </p:txBody>
      </p:sp>
      <p:sp>
        <p:nvSpPr>
          <p:cNvPr id="3" name="Slide Number Placeholder 2"/>
          <p:cNvSpPr>
            <a:spLocks noGrp="1"/>
          </p:cNvSpPr>
          <p:nvPr>
            <p:ph type="sldNum" sz="quarter" idx="12"/>
          </p:nvPr>
        </p:nvSpPr>
        <p:spPr/>
        <p:txBody>
          <a:bodyPr/>
          <a:lstStyle/>
          <a:p>
            <a:pPr>
              <a:defRPr/>
            </a:pPr>
            <a:fld id="{C7477545-4EA3-41AE-A627-88BC7370C4DB}" type="slidenum">
              <a:rPr lang="en-GB" smtClean="0"/>
              <a:pPr>
                <a:defRPr/>
              </a:pPr>
              <a:t>25</a:t>
            </a:fld>
            <a:endParaRPr lang="en-GB" dirty="0"/>
          </a:p>
        </p:txBody>
      </p:sp>
      <p:sp>
        <p:nvSpPr>
          <p:cNvPr id="14" name="ZoneTexte 13"/>
          <p:cNvSpPr txBox="1"/>
          <p:nvPr/>
        </p:nvSpPr>
        <p:spPr>
          <a:xfrm>
            <a:off x="467544" y="2348880"/>
            <a:ext cx="7992888" cy="4170372"/>
          </a:xfrm>
          <a:prstGeom prst="rect">
            <a:avLst/>
          </a:prstGeom>
          <a:solidFill>
            <a:schemeClr val="bg1"/>
          </a:solidFill>
          <a:ln>
            <a:solidFill>
              <a:schemeClr val="bg1"/>
            </a:solidFill>
          </a:ln>
        </p:spPr>
        <p:txBody>
          <a:bodyPr wrap="square" rtlCol="0">
            <a:spAutoFit/>
          </a:bodyPr>
          <a:lstStyle/>
          <a:p>
            <a:pPr lvl="1">
              <a:spcBef>
                <a:spcPts val="600"/>
              </a:spcBef>
              <a:spcAft>
                <a:spcPts val="1200"/>
              </a:spcAft>
              <a:buClr>
                <a:srgbClr val="EF8316"/>
              </a:buClr>
            </a:pPr>
            <a:r>
              <a:rPr lang="en-US" sz="2000" b="1" dirty="0" smtClean="0">
                <a:solidFill>
                  <a:schemeClr val="accent6"/>
                </a:solidFill>
                <a:latin typeface="+mn-lt"/>
                <a:cs typeface="Tw Cen MT"/>
              </a:rPr>
              <a:t>Good governance and development contracts </a:t>
            </a:r>
            <a:r>
              <a:rPr lang="en-US" sz="2000" dirty="0" smtClean="0">
                <a:solidFill>
                  <a:schemeClr val="accent6"/>
                </a:solidFill>
                <a:latin typeface="+mn-lt"/>
                <a:cs typeface="Tw Cen MT"/>
              </a:rPr>
              <a:t>(GGDC): aimed at promoting a national development strategy and national level reforms</a:t>
            </a:r>
          </a:p>
          <a:p>
            <a:pPr lvl="1">
              <a:spcBef>
                <a:spcPts val="600"/>
              </a:spcBef>
              <a:spcAft>
                <a:spcPts val="1200"/>
              </a:spcAft>
              <a:buClr>
                <a:srgbClr val="EF8316"/>
              </a:buClr>
            </a:pPr>
            <a:r>
              <a:rPr lang="en-US" sz="2000" b="1" dirty="0" smtClean="0">
                <a:solidFill>
                  <a:schemeClr val="accent6"/>
                </a:solidFill>
                <a:latin typeface="+mn-lt"/>
                <a:cs typeface="Tw Cen MT"/>
              </a:rPr>
              <a:t>Sector reform contracts</a:t>
            </a:r>
            <a:r>
              <a:rPr lang="en-US" sz="2000" dirty="0" smtClean="0">
                <a:solidFill>
                  <a:schemeClr val="accent6"/>
                </a:solidFill>
                <a:latin typeface="+mn-lt"/>
                <a:cs typeface="Tw Cen MT"/>
              </a:rPr>
              <a:t>   (SRC): aimed at strengthening implementation of sector policies and reforms and at improving service delivery </a:t>
            </a:r>
          </a:p>
          <a:p>
            <a:pPr lvl="1">
              <a:spcBef>
                <a:spcPts val="600"/>
              </a:spcBef>
              <a:spcAft>
                <a:spcPts val="1200"/>
              </a:spcAft>
              <a:buClr>
                <a:srgbClr val="EF8316"/>
              </a:buClr>
            </a:pPr>
            <a:r>
              <a:rPr lang="en-US" sz="2000" b="1" dirty="0" smtClean="0">
                <a:solidFill>
                  <a:schemeClr val="accent6"/>
                </a:solidFill>
                <a:latin typeface="+mn-lt"/>
                <a:cs typeface="Tw Cen MT"/>
              </a:rPr>
              <a:t>State building contracts  </a:t>
            </a:r>
            <a:r>
              <a:rPr lang="en-US" sz="2000" dirty="0" smtClean="0">
                <a:solidFill>
                  <a:schemeClr val="accent6"/>
                </a:solidFill>
                <a:latin typeface="+mn-lt"/>
                <a:cs typeface="Tw Cen MT"/>
              </a:rPr>
              <a:t>(SBC): aimed at strengthening fragile states, ensuring vital state functions and basic public services and supporting transition towards democratic governance</a:t>
            </a:r>
          </a:p>
          <a:p>
            <a:pPr>
              <a:spcBef>
                <a:spcPts val="600"/>
              </a:spcBef>
              <a:spcAft>
                <a:spcPts val="1200"/>
              </a:spcAft>
            </a:pPr>
            <a:endParaRPr lang="en-GB" sz="2000" dirty="0">
              <a:solidFill>
                <a:schemeClr val="accent6"/>
              </a:solidFill>
              <a:latin typeface="Tw Cen MT"/>
              <a:cs typeface="Tw Cen MT"/>
            </a:endParaRPr>
          </a:p>
        </p:txBody>
      </p:sp>
    </p:spTree>
    <p:extLst>
      <p:ext uri="{BB962C8B-B14F-4D97-AF65-F5344CB8AC3E}">
        <p14:creationId xmlns:p14="http://schemas.microsoft.com/office/powerpoint/2010/main" val="26646305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95288" y="1339850"/>
            <a:ext cx="8229600" cy="504825"/>
          </a:xfrm>
        </p:spPr>
        <p:txBody>
          <a:bodyPr/>
          <a:lstStyle/>
          <a:p>
            <a:pPr eaLnBrk="1" hangingPunct="1"/>
            <a:r>
              <a:rPr lang="en-US" sz="2600" smtClean="0">
                <a:solidFill>
                  <a:srgbClr val="2D2D8A"/>
                </a:solidFill>
              </a:rPr>
              <a:t>Specific objectives of a GGDC</a:t>
            </a:r>
          </a:p>
        </p:txBody>
      </p:sp>
      <p:sp>
        <p:nvSpPr>
          <p:cNvPr id="4099" name="Rectangle 3"/>
          <p:cNvSpPr>
            <a:spLocks noGrp="1" noChangeArrowheads="1"/>
          </p:cNvSpPr>
          <p:nvPr>
            <p:ph type="body" idx="1"/>
          </p:nvPr>
        </p:nvSpPr>
        <p:spPr>
          <a:xfrm>
            <a:off x="457200" y="1992312"/>
            <a:ext cx="8229600" cy="4105275"/>
          </a:xfrm>
        </p:spPr>
        <p:txBody>
          <a:bodyPr/>
          <a:lstStyle/>
          <a:p>
            <a:pPr marL="933450" lvl="1" indent="-476250" eaLnBrk="1" hangingPunct="1">
              <a:lnSpc>
                <a:spcPct val="130000"/>
              </a:lnSpc>
              <a:spcBef>
                <a:spcPct val="0"/>
              </a:spcBef>
              <a:spcAft>
                <a:spcPts val="0"/>
              </a:spcAft>
              <a:buClrTx/>
              <a:buFont typeface="Wingdings" pitchFamily="2" charset="2"/>
              <a:buChar char="§"/>
              <a:defRPr/>
            </a:pPr>
            <a:r>
              <a:rPr lang="en-GB" sz="1800" b="0" dirty="0" smtClean="0">
                <a:solidFill>
                  <a:srgbClr val="2D2D8A"/>
                </a:solidFill>
              </a:rPr>
              <a:t>Improving financial capability of government to achieve (overall) policy objectives.</a:t>
            </a:r>
          </a:p>
          <a:p>
            <a:pPr marL="933450" lvl="1" indent="-476250" eaLnBrk="1" hangingPunct="1">
              <a:lnSpc>
                <a:spcPct val="130000"/>
              </a:lnSpc>
              <a:spcBef>
                <a:spcPct val="0"/>
              </a:spcBef>
              <a:spcAft>
                <a:spcPts val="0"/>
              </a:spcAft>
              <a:buClrTx/>
              <a:buFont typeface="Wingdings" pitchFamily="2" charset="2"/>
              <a:buChar char="§"/>
              <a:defRPr/>
            </a:pPr>
            <a:r>
              <a:rPr lang="en-GB" sz="1800" b="0" dirty="0" smtClean="0">
                <a:solidFill>
                  <a:srgbClr val="2D2D8A"/>
                </a:solidFill>
              </a:rPr>
              <a:t>Fostering domestic accountability.</a:t>
            </a:r>
          </a:p>
          <a:p>
            <a:pPr marL="933450" lvl="1" indent="-476250" eaLnBrk="1" hangingPunct="1">
              <a:lnSpc>
                <a:spcPct val="130000"/>
              </a:lnSpc>
              <a:spcBef>
                <a:spcPct val="0"/>
              </a:spcBef>
              <a:spcAft>
                <a:spcPts val="0"/>
              </a:spcAft>
              <a:buClrTx/>
              <a:buFont typeface="Wingdings" pitchFamily="2" charset="2"/>
              <a:buChar char="§"/>
              <a:defRPr/>
            </a:pPr>
            <a:r>
              <a:rPr lang="en-GB" sz="1800" b="0" dirty="0" smtClean="0">
                <a:solidFill>
                  <a:srgbClr val="2D2D8A"/>
                </a:solidFill>
              </a:rPr>
              <a:t>Strengthening national control mechanisms and core government systems.</a:t>
            </a:r>
          </a:p>
          <a:p>
            <a:pPr marL="933450" lvl="1" indent="-476250" eaLnBrk="1" hangingPunct="1">
              <a:lnSpc>
                <a:spcPct val="130000"/>
              </a:lnSpc>
              <a:spcBef>
                <a:spcPct val="0"/>
              </a:spcBef>
              <a:spcAft>
                <a:spcPts val="0"/>
              </a:spcAft>
              <a:buClrTx/>
              <a:buFont typeface="Wingdings" pitchFamily="2" charset="2"/>
              <a:buChar char="§"/>
              <a:defRPr/>
            </a:pPr>
            <a:r>
              <a:rPr lang="en-GB" sz="1800" b="0" dirty="0" smtClean="0">
                <a:solidFill>
                  <a:srgbClr val="2D2D8A"/>
                </a:solidFill>
              </a:rPr>
              <a:t>Supporting broader reforms as regards: macroeconomic management, PFM, domestic revenue mobilisation,  public sector reform, legal &amp; regulatory framework etc.</a:t>
            </a:r>
          </a:p>
          <a:p>
            <a:pPr marL="933450" lvl="1" indent="-476250" eaLnBrk="1" hangingPunct="1">
              <a:lnSpc>
                <a:spcPct val="130000"/>
              </a:lnSpc>
              <a:spcBef>
                <a:spcPct val="0"/>
              </a:spcBef>
              <a:spcAft>
                <a:spcPts val="0"/>
              </a:spcAft>
              <a:buClrTx/>
              <a:buFont typeface="Wingdings" pitchFamily="2" charset="2"/>
              <a:buChar char="§"/>
              <a:defRPr/>
            </a:pPr>
            <a:r>
              <a:rPr lang="en-GB" sz="1800" b="0" dirty="0" smtClean="0">
                <a:solidFill>
                  <a:srgbClr val="2D2D8A"/>
                </a:solidFill>
              </a:rPr>
              <a:t>Addressing constraints to sustained and inclusive growth.</a:t>
            </a:r>
          </a:p>
          <a:p>
            <a:pPr marL="933450" lvl="1" indent="-476250" eaLnBrk="1" hangingPunct="1">
              <a:lnSpc>
                <a:spcPct val="130000"/>
              </a:lnSpc>
              <a:spcBef>
                <a:spcPct val="0"/>
              </a:spcBef>
              <a:spcAft>
                <a:spcPts val="0"/>
              </a:spcAft>
              <a:buClrTx/>
              <a:buFont typeface="Wingdings" pitchFamily="2" charset="2"/>
              <a:buChar char="§"/>
              <a:defRPr/>
            </a:pPr>
            <a:r>
              <a:rPr lang="en-US" sz="1800" b="0" dirty="0" smtClean="0">
                <a:solidFill>
                  <a:srgbClr val="2D2D8A"/>
                </a:solidFill>
              </a:rPr>
              <a:t>Improving public service delivery (i.e. in order to achieve MDGs/SDGs).  </a:t>
            </a:r>
          </a:p>
          <a:p>
            <a:pPr eaLnBrk="1" hangingPunct="1">
              <a:defRPr/>
            </a:pPr>
            <a:endParaRPr lang="en-US" sz="1800" dirty="0" smtClean="0">
              <a:solidFill>
                <a:srgbClr val="2D2D8A"/>
              </a:solidFill>
            </a:endParaRPr>
          </a:p>
          <a:p>
            <a:pPr eaLnBrk="1" hangingPunct="1">
              <a:defRPr/>
            </a:pPr>
            <a:endParaRPr lang="en-US" dirty="0" smtClean="0">
              <a:solidFill>
                <a:srgbClr val="2D2D8A"/>
              </a:solidFill>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26</a:t>
            </a:fld>
            <a:endParaRPr lang="en-GB"/>
          </a:p>
        </p:txBody>
      </p:sp>
    </p:spTree>
    <p:extLst>
      <p:ext uri="{BB962C8B-B14F-4D97-AF65-F5344CB8AC3E}">
        <p14:creationId xmlns:p14="http://schemas.microsoft.com/office/powerpoint/2010/main" val="26174468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95288" y="1339850"/>
            <a:ext cx="8229600" cy="360363"/>
          </a:xfrm>
        </p:spPr>
        <p:txBody>
          <a:bodyPr/>
          <a:lstStyle/>
          <a:p>
            <a:pPr algn="ctr" eaLnBrk="1" hangingPunct="1"/>
            <a:r>
              <a:rPr lang="en-US" sz="2600" dirty="0" smtClean="0">
                <a:solidFill>
                  <a:srgbClr val="2D2D8A"/>
                </a:solidFill>
              </a:rPr>
              <a:t>Specific objectives of a SRC</a:t>
            </a:r>
          </a:p>
        </p:txBody>
      </p:sp>
      <p:sp>
        <p:nvSpPr>
          <p:cNvPr id="4099" name="Rectangle 3"/>
          <p:cNvSpPr>
            <a:spLocks noGrp="1" noChangeArrowheads="1"/>
          </p:cNvSpPr>
          <p:nvPr>
            <p:ph type="body" idx="1"/>
          </p:nvPr>
        </p:nvSpPr>
        <p:spPr>
          <a:xfrm>
            <a:off x="179388" y="1700213"/>
            <a:ext cx="8856662" cy="4537075"/>
          </a:xfrm>
        </p:spPr>
        <p:txBody>
          <a:bodyPr/>
          <a:lstStyle/>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Improving governance and financial capability of government to achieve sector policy objectives. </a:t>
            </a:r>
          </a:p>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Promoting sector policies and reforms.</a:t>
            </a:r>
          </a:p>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Improving service delivery and governance at sector level.</a:t>
            </a:r>
          </a:p>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Support the State in its regulatory role</a:t>
            </a:r>
          </a:p>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Addressing basic needs of the population.</a:t>
            </a:r>
          </a:p>
          <a:p>
            <a:pPr lvl="1" eaLnBrk="1" hangingPunct="1">
              <a:lnSpc>
                <a:spcPct val="130000"/>
              </a:lnSpc>
              <a:spcBef>
                <a:spcPts val="600"/>
              </a:spcBef>
              <a:spcAft>
                <a:spcPts val="0"/>
              </a:spcAft>
              <a:buClrTx/>
              <a:buFont typeface="Wingdings" pitchFamily="2" charset="2"/>
              <a:buChar char="v"/>
              <a:defRPr/>
            </a:pPr>
            <a:r>
              <a:rPr lang="en-US" b="0" dirty="0" smtClean="0">
                <a:solidFill>
                  <a:srgbClr val="2D2D8A"/>
                </a:solidFill>
              </a:rPr>
              <a:t>Emphasis to be put on </a:t>
            </a:r>
            <a:r>
              <a:rPr lang="en-US" b="0" u="sng" dirty="0" smtClean="0">
                <a:solidFill>
                  <a:srgbClr val="2D2D8A"/>
                </a:solidFill>
              </a:rPr>
              <a:t>equitable access and quality </a:t>
            </a:r>
            <a:r>
              <a:rPr lang="en-US" b="0" dirty="0" smtClean="0">
                <a:solidFill>
                  <a:srgbClr val="2D2D8A"/>
                </a:solidFill>
              </a:rPr>
              <a:t>of public service delivery. </a:t>
            </a:r>
          </a:p>
          <a:p>
            <a:pPr lvl="1" eaLnBrk="1" hangingPunct="1">
              <a:lnSpc>
                <a:spcPct val="130000"/>
              </a:lnSpc>
              <a:spcBef>
                <a:spcPts val="300"/>
              </a:spcBef>
              <a:spcAft>
                <a:spcPts val="0"/>
              </a:spcAft>
              <a:buClrTx/>
              <a:buFont typeface="Wingdings" pitchFamily="2" charset="2"/>
              <a:buChar char="v"/>
              <a:defRPr/>
            </a:pPr>
            <a:r>
              <a:rPr lang="en-US" b="0" dirty="0" smtClean="0">
                <a:solidFill>
                  <a:srgbClr val="2D2D8A"/>
                </a:solidFill>
              </a:rPr>
              <a:t>Financial additionality may be key feature of many SRCs.</a:t>
            </a:r>
          </a:p>
          <a:p>
            <a:pPr lvl="1" eaLnBrk="1" hangingPunct="1">
              <a:lnSpc>
                <a:spcPct val="130000"/>
              </a:lnSpc>
              <a:spcBef>
                <a:spcPts val="300"/>
              </a:spcBef>
              <a:spcAft>
                <a:spcPts val="0"/>
              </a:spcAft>
              <a:buClrTx/>
              <a:buFont typeface="Wingdings" pitchFamily="2" charset="2"/>
              <a:buChar char="v"/>
              <a:defRPr/>
            </a:pPr>
            <a:r>
              <a:rPr lang="en-US" b="0" dirty="0" smtClean="0">
                <a:solidFill>
                  <a:srgbClr val="2D2D8A"/>
                </a:solidFill>
              </a:rPr>
              <a:t>Sectors/ministries could be linked for the purpose of a SRC, in case of coherent policy and budgetary and institutional framework. </a:t>
            </a:r>
          </a:p>
          <a:p>
            <a:pPr marL="933450" lvl="1" indent="-476250" eaLnBrk="1" hangingPunct="1">
              <a:lnSpc>
                <a:spcPct val="130000"/>
              </a:lnSpc>
              <a:spcBef>
                <a:spcPct val="0"/>
              </a:spcBef>
              <a:spcAft>
                <a:spcPts val="0"/>
              </a:spcAft>
              <a:buFont typeface="Wingdings" pitchFamily="2" charset="2"/>
              <a:buChar char="§"/>
              <a:defRPr/>
            </a:pPr>
            <a:endParaRPr lang="en-US" b="0" dirty="0" smtClean="0">
              <a:solidFill>
                <a:srgbClr val="2D2D8A"/>
              </a:solidFill>
            </a:endParaRPr>
          </a:p>
          <a:p>
            <a:pPr eaLnBrk="1" hangingPunct="1">
              <a:defRPr/>
            </a:pPr>
            <a:endParaRPr lang="en-US" dirty="0" smtClean="0">
              <a:solidFill>
                <a:srgbClr val="2D2D8A"/>
              </a:solidFill>
            </a:endParaRPr>
          </a:p>
          <a:p>
            <a:pPr eaLnBrk="1" hangingPunct="1">
              <a:defRPr/>
            </a:pPr>
            <a:endParaRPr lang="en-US" dirty="0" smtClean="0">
              <a:solidFill>
                <a:srgbClr val="2D2D8A"/>
              </a:solidFill>
            </a:endParaRPr>
          </a:p>
        </p:txBody>
      </p:sp>
      <p:sp>
        <p:nvSpPr>
          <p:cNvPr id="19460" name="TextBox 1"/>
          <p:cNvSpPr txBox="1">
            <a:spLocks noChangeArrowheads="1"/>
          </p:cNvSpPr>
          <p:nvPr/>
        </p:nvSpPr>
        <p:spPr bwMode="auto">
          <a:xfrm>
            <a:off x="4121150" y="3009900"/>
            <a:ext cx="184150" cy="276225"/>
          </a:xfrm>
          <a:prstGeom prst="rect">
            <a:avLst/>
          </a:prstGeom>
          <a:noFill/>
          <a:ln w="9525">
            <a:noFill/>
            <a:miter lim="800000"/>
            <a:headEnd/>
            <a:tailEnd/>
          </a:ln>
        </p:spPr>
        <p:txBody>
          <a:bodyPr wrap="none">
            <a:spAutoFit/>
          </a:bodyPr>
          <a:lstStyle/>
          <a:p>
            <a:endParaRPr lang="en-US" dirty="0">
              <a:latin typeface="Tw Cen MT"/>
            </a:endParaRPr>
          </a:p>
        </p:txBody>
      </p:sp>
      <p:sp>
        <p:nvSpPr>
          <p:cNvPr id="5" name="Slide Number Placeholder 4"/>
          <p:cNvSpPr>
            <a:spLocks noGrp="1"/>
          </p:cNvSpPr>
          <p:nvPr>
            <p:ph type="sldNum" sz="quarter" idx="12"/>
          </p:nvPr>
        </p:nvSpPr>
        <p:spPr/>
        <p:txBody>
          <a:bodyPr/>
          <a:lstStyle/>
          <a:p>
            <a:fld id="{37B83C0C-BC65-4367-9B8A-060D4801009D}" type="slidenum">
              <a:rPr lang="en-GB" smtClean="0"/>
              <a:pPr/>
              <a:t>27</a:t>
            </a:fld>
            <a:endParaRPr lang="en-GB"/>
          </a:p>
        </p:txBody>
      </p:sp>
    </p:spTree>
    <p:extLst>
      <p:ext uri="{BB962C8B-B14F-4D97-AF65-F5344CB8AC3E}">
        <p14:creationId xmlns:p14="http://schemas.microsoft.com/office/powerpoint/2010/main" val="26609456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95288" y="1339850"/>
            <a:ext cx="8229600" cy="433388"/>
          </a:xfrm>
        </p:spPr>
        <p:txBody>
          <a:bodyPr/>
          <a:lstStyle/>
          <a:p>
            <a:pPr eaLnBrk="1" hangingPunct="1"/>
            <a:r>
              <a:rPr lang="en-US" sz="2600" smtClean="0">
                <a:solidFill>
                  <a:srgbClr val="2D2D8A"/>
                </a:solidFill>
              </a:rPr>
              <a:t>Specific objectives of a SBC</a:t>
            </a:r>
          </a:p>
        </p:txBody>
      </p:sp>
      <p:sp>
        <p:nvSpPr>
          <p:cNvPr id="4099" name="Rectangle 3"/>
          <p:cNvSpPr>
            <a:spLocks noGrp="1" noChangeArrowheads="1"/>
          </p:cNvSpPr>
          <p:nvPr>
            <p:ph type="body" idx="1"/>
          </p:nvPr>
        </p:nvSpPr>
        <p:spPr>
          <a:xfrm>
            <a:off x="0" y="1844675"/>
            <a:ext cx="9144000" cy="4176713"/>
          </a:xfrm>
        </p:spPr>
        <p:txBody>
          <a:bodyPr/>
          <a:lstStyle/>
          <a:p>
            <a:pPr marL="457200" lvl="1" indent="0" eaLnBrk="1" hangingPunct="1">
              <a:lnSpc>
                <a:spcPct val="130000"/>
              </a:lnSpc>
              <a:spcBef>
                <a:spcPct val="0"/>
              </a:spcBef>
              <a:spcAft>
                <a:spcPts val="0"/>
              </a:spcAft>
              <a:buClrTx/>
              <a:buFontTx/>
              <a:buNone/>
              <a:defRPr/>
            </a:pPr>
            <a:r>
              <a:rPr lang="en-GB" b="0" dirty="0" smtClean="0">
                <a:solidFill>
                  <a:srgbClr val="2D2D8A"/>
                </a:solidFill>
              </a:rPr>
              <a:t>SBC </a:t>
            </a:r>
            <a:r>
              <a:rPr lang="en-GB" b="0" dirty="0">
                <a:solidFill>
                  <a:srgbClr val="2D2D8A"/>
                </a:solidFill>
              </a:rPr>
              <a:t>to be used </a:t>
            </a:r>
            <a:r>
              <a:rPr lang="en-GB" b="0" dirty="0" smtClean="0">
                <a:solidFill>
                  <a:srgbClr val="2D2D8A"/>
                </a:solidFill>
              </a:rPr>
              <a:t>to help </a:t>
            </a:r>
            <a:r>
              <a:rPr lang="en-GB" b="0" u="sng" dirty="0" smtClean="0">
                <a:solidFill>
                  <a:srgbClr val="2D2D8A"/>
                </a:solidFill>
              </a:rPr>
              <a:t>fragile</a:t>
            </a:r>
            <a:r>
              <a:rPr lang="en-GB" b="0" dirty="0" smtClean="0">
                <a:solidFill>
                  <a:srgbClr val="2D2D8A"/>
                </a:solidFill>
              </a:rPr>
              <a:t> partner countries:</a:t>
            </a:r>
            <a:endParaRPr lang="en-GB" b="0" dirty="0">
              <a:solidFill>
                <a:srgbClr val="2D2D8A"/>
              </a:solidFill>
            </a:endParaRPr>
          </a:p>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to improve financial capability of Government to restore peace and macro-eco. stability and to achieve short-term policy objectives; </a:t>
            </a:r>
          </a:p>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to ensure vital state functions;</a:t>
            </a:r>
          </a:p>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to support the transition towards development and democratic governance.</a:t>
            </a:r>
          </a:p>
          <a:p>
            <a:pPr marL="933450" lvl="1" indent="-476250" eaLnBrk="1" hangingPunct="1">
              <a:lnSpc>
                <a:spcPct val="130000"/>
              </a:lnSpc>
              <a:spcBef>
                <a:spcPct val="0"/>
              </a:spcBef>
              <a:spcAft>
                <a:spcPts val="0"/>
              </a:spcAft>
              <a:buClrTx/>
              <a:buFont typeface="Wingdings" pitchFamily="2" charset="2"/>
              <a:buChar char="§"/>
              <a:defRPr/>
            </a:pPr>
            <a:endParaRPr lang="en-US" b="0" dirty="0" smtClean="0">
              <a:solidFill>
                <a:srgbClr val="2D2D8A"/>
              </a:solidFill>
            </a:endParaRPr>
          </a:p>
          <a:p>
            <a:pPr lvl="1" eaLnBrk="1" hangingPunct="1">
              <a:lnSpc>
                <a:spcPct val="130000"/>
              </a:lnSpc>
              <a:spcBef>
                <a:spcPts val="600"/>
              </a:spcBef>
              <a:spcAft>
                <a:spcPts val="0"/>
              </a:spcAft>
              <a:buClrTx/>
              <a:buFont typeface="Wingdings" pitchFamily="2" charset="2"/>
              <a:buChar char="v"/>
              <a:defRPr/>
            </a:pPr>
            <a:r>
              <a:rPr lang="en-US" b="0" dirty="0" smtClean="0">
                <a:solidFill>
                  <a:srgbClr val="2D2D8A"/>
                </a:solidFill>
              </a:rPr>
              <a:t>SBC </a:t>
            </a:r>
            <a:r>
              <a:rPr lang="en-US" b="0" dirty="0">
                <a:solidFill>
                  <a:srgbClr val="2D2D8A"/>
                </a:solidFill>
              </a:rPr>
              <a:t>to be based on forward looking political </a:t>
            </a:r>
            <a:r>
              <a:rPr lang="en-US" b="0" dirty="0" smtClean="0">
                <a:solidFill>
                  <a:srgbClr val="2D2D8A"/>
                </a:solidFill>
              </a:rPr>
              <a:t>commitment and on institutional reforms (not on track records). </a:t>
            </a:r>
          </a:p>
          <a:p>
            <a:pPr lvl="1" eaLnBrk="1" hangingPunct="1">
              <a:lnSpc>
                <a:spcPct val="130000"/>
              </a:lnSpc>
              <a:spcBef>
                <a:spcPts val="600"/>
              </a:spcBef>
              <a:spcAft>
                <a:spcPts val="0"/>
              </a:spcAft>
              <a:buClrTx/>
              <a:buFont typeface="Wingdings" pitchFamily="2" charset="2"/>
              <a:buChar char="v"/>
              <a:defRPr/>
            </a:pPr>
            <a:r>
              <a:rPr lang="en-US" b="0" dirty="0" smtClean="0">
                <a:solidFill>
                  <a:srgbClr val="2D2D8A"/>
                </a:solidFill>
              </a:rPr>
              <a:t>SBC requires a strong political and policy dialogue.</a:t>
            </a:r>
          </a:p>
          <a:p>
            <a:pPr eaLnBrk="1" hangingPunct="1">
              <a:defRPr/>
            </a:pPr>
            <a:endParaRPr lang="en-US" dirty="0" smtClean="0">
              <a:solidFill>
                <a:srgbClr val="2D2D8A"/>
              </a:solidFill>
            </a:endParaRPr>
          </a:p>
          <a:p>
            <a:pPr eaLnBrk="1" hangingPunct="1">
              <a:defRPr/>
            </a:pPr>
            <a:endParaRPr lang="en-US" dirty="0" smtClean="0">
              <a:solidFill>
                <a:srgbClr val="2D2D8A"/>
              </a:solidFill>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28</a:t>
            </a:fld>
            <a:endParaRPr lang="en-GB"/>
          </a:p>
        </p:txBody>
      </p:sp>
    </p:spTree>
    <p:extLst>
      <p:ext uri="{BB962C8B-B14F-4D97-AF65-F5344CB8AC3E}">
        <p14:creationId xmlns:p14="http://schemas.microsoft.com/office/powerpoint/2010/main" val="35056823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68313" y="1339850"/>
            <a:ext cx="8135937" cy="720725"/>
          </a:xfrm>
        </p:spPr>
        <p:txBody>
          <a:bodyPr/>
          <a:lstStyle/>
          <a:p>
            <a:pPr algn="ctr" eaLnBrk="1" hangingPunct="1"/>
            <a:r>
              <a:rPr lang="en-US" sz="2400" dirty="0" smtClean="0">
                <a:solidFill>
                  <a:srgbClr val="2D2D8A"/>
                </a:solidFill>
              </a:rPr>
              <a:t>Choice of contract</a:t>
            </a:r>
          </a:p>
        </p:txBody>
      </p:sp>
      <p:sp>
        <p:nvSpPr>
          <p:cNvPr id="4099" name="Rectangle 3"/>
          <p:cNvSpPr>
            <a:spLocks noGrp="1" noChangeArrowheads="1"/>
          </p:cNvSpPr>
          <p:nvPr>
            <p:ph type="body" idx="1"/>
          </p:nvPr>
        </p:nvSpPr>
        <p:spPr>
          <a:xfrm>
            <a:off x="179388" y="2060575"/>
            <a:ext cx="8507412" cy="3960813"/>
          </a:xfrm>
        </p:spPr>
        <p:txBody>
          <a:bodyPr/>
          <a:lstStyle/>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Specific objectives and expected results will determine type of contract.</a:t>
            </a:r>
          </a:p>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Content of the policy dialogue, the performance indicators and the disbursement conditions will be determined by objectives and expected results. </a:t>
            </a:r>
          </a:p>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A GGDC and SRCs have their own specific objectives and may be provided simultaneously in one country.</a:t>
            </a:r>
          </a:p>
          <a:p>
            <a:pPr marL="933450" lvl="1" indent="-476250" eaLnBrk="1" hangingPunct="1">
              <a:lnSpc>
                <a:spcPct val="130000"/>
              </a:lnSpc>
              <a:spcBef>
                <a:spcPct val="0"/>
              </a:spcBef>
              <a:spcAft>
                <a:spcPts val="0"/>
              </a:spcAft>
              <a:buClrTx/>
              <a:buFont typeface="Wingdings" pitchFamily="2" charset="2"/>
              <a:buChar char="§"/>
              <a:defRPr/>
            </a:pPr>
            <a:r>
              <a:rPr lang="en-US" b="0" dirty="0" smtClean="0">
                <a:solidFill>
                  <a:srgbClr val="2D2D8A"/>
                </a:solidFill>
              </a:rPr>
              <a:t>SBCs are generally not combined with other forms of BS. SBS prepares the ground for future GGDC and/or SRC.    </a:t>
            </a:r>
          </a:p>
        </p:txBody>
      </p:sp>
      <p:sp>
        <p:nvSpPr>
          <p:cNvPr id="4" name="Slide Number Placeholder 3"/>
          <p:cNvSpPr>
            <a:spLocks noGrp="1"/>
          </p:cNvSpPr>
          <p:nvPr>
            <p:ph type="sldNum" sz="quarter" idx="12"/>
          </p:nvPr>
        </p:nvSpPr>
        <p:spPr/>
        <p:txBody>
          <a:bodyPr/>
          <a:lstStyle/>
          <a:p>
            <a:fld id="{37B83C0C-BC65-4367-9B8A-060D4801009D}" type="slidenum">
              <a:rPr lang="en-GB" smtClean="0"/>
              <a:pPr/>
              <a:t>29</a:t>
            </a:fld>
            <a:endParaRPr lang="en-GB"/>
          </a:p>
        </p:txBody>
      </p:sp>
    </p:spTree>
    <p:extLst>
      <p:ext uri="{BB962C8B-B14F-4D97-AF65-F5344CB8AC3E}">
        <p14:creationId xmlns:p14="http://schemas.microsoft.com/office/powerpoint/2010/main" val="3223055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052736"/>
            <a:ext cx="8640960" cy="936625"/>
          </a:xfrm>
        </p:spPr>
        <p:txBody>
          <a:bodyPr/>
          <a:lstStyle/>
          <a:p>
            <a:pPr marL="0" algn="ctr"/>
            <a:r>
              <a:rPr lang="en-GB" sz="2800" dirty="0" smtClean="0">
                <a:solidFill>
                  <a:srgbClr val="2D2D8A"/>
                </a:solidFill>
                <a:latin typeface="Tw Cen MT"/>
                <a:cs typeface="Tw Cen MT"/>
              </a:rPr>
              <a:t>The EU Communication on the Agenda for change (2011)</a:t>
            </a:r>
            <a:endParaRPr lang="en-GB" sz="2800" dirty="0">
              <a:solidFill>
                <a:srgbClr val="2D2D8A"/>
              </a:solidFill>
              <a:latin typeface="Tw Cen MT"/>
              <a:cs typeface="Tw Cen MT"/>
            </a:endParaRPr>
          </a:p>
        </p:txBody>
      </p:sp>
      <p:sp>
        <p:nvSpPr>
          <p:cNvPr id="3" name="Content Placeholder 2"/>
          <p:cNvSpPr>
            <a:spLocks noGrp="1"/>
          </p:cNvSpPr>
          <p:nvPr>
            <p:ph idx="1"/>
          </p:nvPr>
        </p:nvSpPr>
        <p:spPr>
          <a:xfrm>
            <a:off x="179512" y="2132856"/>
            <a:ext cx="4896544" cy="2232248"/>
          </a:xfrm>
          <a:ln>
            <a:solidFill>
              <a:srgbClr val="0F5494"/>
            </a:solidFill>
          </a:ln>
        </p:spPr>
        <p:txBody>
          <a:bodyPr/>
          <a:lstStyle/>
          <a:p>
            <a:pPr marL="0" indent="0" algn="ctr">
              <a:spcAft>
                <a:spcPts val="0"/>
              </a:spcAft>
              <a:buNone/>
            </a:pPr>
            <a:r>
              <a:rPr lang="en-GB" sz="2000" b="1" i="0" dirty="0" smtClean="0">
                <a:solidFill>
                  <a:srgbClr val="2D2D8A"/>
                </a:solidFill>
                <a:latin typeface="Tw Cen MT"/>
                <a:cs typeface="Tw Cen MT"/>
              </a:rPr>
              <a:t>Background and purpose	</a:t>
            </a:r>
          </a:p>
          <a:p>
            <a:pPr marL="0" indent="0" algn="ctr">
              <a:spcAft>
                <a:spcPts val="600"/>
              </a:spcAft>
              <a:buNone/>
            </a:pPr>
            <a:r>
              <a:rPr lang="en-GB" sz="2000" i="0" dirty="0" smtClean="0">
                <a:solidFill>
                  <a:srgbClr val="2D2D8A"/>
                </a:solidFill>
                <a:latin typeface="Tw Cen MT"/>
                <a:cs typeface="Tw Cen MT"/>
              </a:rPr>
              <a:t>A response to aid effectiveness concerns </a:t>
            </a:r>
            <a:r>
              <a:rPr lang="en-GB" sz="2000" i="0" dirty="0" smtClean="0">
                <a:solidFill>
                  <a:srgbClr val="2D2D8A"/>
                </a:solidFill>
                <a:latin typeface="Tw Cen MT"/>
                <a:cs typeface="Tw Cen MT"/>
                <a:sym typeface="Wingdings"/>
              </a:rPr>
              <a:t> </a:t>
            </a:r>
            <a:r>
              <a:rPr lang="en-GB" sz="2000" i="0" dirty="0" smtClean="0">
                <a:solidFill>
                  <a:srgbClr val="2D2D8A"/>
                </a:solidFill>
                <a:latin typeface="Tw Cen MT"/>
                <a:cs typeface="Tw Cen MT"/>
              </a:rPr>
              <a:t>increase the impact of EU development policy</a:t>
            </a:r>
          </a:p>
          <a:p>
            <a:pPr marL="0" indent="0" algn="ctr">
              <a:spcAft>
                <a:spcPts val="0"/>
              </a:spcAft>
              <a:buNone/>
            </a:pPr>
            <a:r>
              <a:rPr lang="en-GB" sz="2000" b="1" i="0" dirty="0" smtClean="0">
                <a:solidFill>
                  <a:srgbClr val="2D2D8A"/>
                </a:solidFill>
                <a:latin typeface="Tw Cen MT"/>
                <a:cs typeface="Tw Cen MT"/>
              </a:rPr>
              <a:t>Rationale</a:t>
            </a:r>
            <a:r>
              <a:rPr lang="en-GB" sz="2000" i="0" dirty="0" smtClean="0">
                <a:solidFill>
                  <a:srgbClr val="2D2D8A"/>
                </a:solidFill>
                <a:latin typeface="Tw Cen MT"/>
                <a:cs typeface="Tw Cen MT"/>
              </a:rPr>
              <a:t>	</a:t>
            </a:r>
          </a:p>
          <a:p>
            <a:pPr marL="0" indent="0" algn="ctr">
              <a:spcAft>
                <a:spcPts val="0"/>
              </a:spcAft>
              <a:buNone/>
            </a:pPr>
            <a:r>
              <a:rPr lang="en-GB" sz="2000" i="0" dirty="0" smtClean="0">
                <a:solidFill>
                  <a:srgbClr val="2D2D8A"/>
                </a:solidFill>
                <a:latin typeface="Tw Cen MT"/>
                <a:cs typeface="Tw Cen MT"/>
              </a:rPr>
              <a:t>Eradication of poverty is paramount objective of EU development policy</a:t>
            </a:r>
          </a:p>
          <a:p>
            <a:pPr algn="ctr">
              <a:spcAft>
                <a:spcPts val="0"/>
              </a:spcAft>
              <a:buNone/>
            </a:pPr>
            <a:endParaRPr lang="en-GB" sz="2000" i="0" dirty="0" smtClean="0">
              <a:solidFill>
                <a:srgbClr val="2D2D8A"/>
              </a:solidFill>
              <a:latin typeface="Tw Cen MT"/>
              <a:cs typeface="Tw Cen MT"/>
            </a:endParaRPr>
          </a:p>
        </p:txBody>
      </p:sp>
      <p:sp>
        <p:nvSpPr>
          <p:cNvPr id="4" name="Slide Number Placeholder 3"/>
          <p:cNvSpPr>
            <a:spLocks noGrp="1"/>
          </p:cNvSpPr>
          <p:nvPr>
            <p:ph type="sldNum" sz="quarter" idx="12"/>
          </p:nvPr>
        </p:nvSpPr>
        <p:spPr>
          <a:xfrm>
            <a:off x="7001899" y="6381750"/>
            <a:ext cx="2133600" cy="476250"/>
          </a:xfrm>
        </p:spPr>
        <p:txBody>
          <a:bodyPr/>
          <a:lstStyle/>
          <a:p>
            <a:fld id="{37B83C0C-BC65-4367-9B8A-060D4801009D}" type="slidenum">
              <a:rPr lang="en-GB" smtClean="0"/>
              <a:pPr/>
              <a:t>3</a:t>
            </a:fld>
            <a:endParaRPr lang="en-GB"/>
          </a:p>
        </p:txBody>
      </p:sp>
      <p:sp>
        <p:nvSpPr>
          <p:cNvPr id="6" name="Content Placeholder 2"/>
          <p:cNvSpPr txBox="1">
            <a:spLocks/>
          </p:cNvSpPr>
          <p:nvPr/>
        </p:nvSpPr>
        <p:spPr bwMode="auto">
          <a:xfrm>
            <a:off x="5868144" y="2132844"/>
            <a:ext cx="3096344" cy="2232272"/>
          </a:xfrm>
          <a:prstGeom prst="rect">
            <a:avLst/>
          </a:prstGeom>
          <a:noFill/>
          <a:ln w="9525">
            <a:solidFill>
              <a:srgbClr val="0F5494"/>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1703388" indent="-1703388" algn="ctr">
              <a:spcAft>
                <a:spcPts val="600"/>
              </a:spcAft>
              <a:buFontTx/>
              <a:buNone/>
            </a:pPr>
            <a:r>
              <a:rPr lang="en-GB" sz="2000" b="1" i="0" dirty="0" smtClean="0">
                <a:solidFill>
                  <a:srgbClr val="2D2D8A"/>
                </a:solidFill>
                <a:latin typeface="Tw Cen MT"/>
                <a:cs typeface="Tw Cen MT"/>
              </a:rPr>
              <a:t>Policy priorities</a:t>
            </a:r>
            <a:endParaRPr lang="en-GB" sz="2000" i="0" dirty="0" smtClean="0">
              <a:solidFill>
                <a:srgbClr val="2D2D8A"/>
              </a:solidFill>
              <a:latin typeface="Tw Cen MT"/>
              <a:cs typeface="Tw Cen MT"/>
            </a:endParaRPr>
          </a:p>
          <a:p>
            <a:pPr marL="185738" indent="-185738">
              <a:buClr>
                <a:srgbClr val="0F5494"/>
              </a:buClr>
              <a:buFont typeface="Arial"/>
              <a:buChar char="•"/>
              <a:tabLst>
                <a:tab pos="185738" algn="l"/>
              </a:tabLst>
            </a:pPr>
            <a:r>
              <a:rPr lang="en-GB" sz="2000" i="0" dirty="0">
                <a:solidFill>
                  <a:srgbClr val="2D2D8A"/>
                </a:solidFill>
                <a:latin typeface="Tw Cen MT"/>
                <a:cs typeface="Tw Cen MT"/>
              </a:rPr>
              <a:t>Human rights, democracy and other key elements of good governance </a:t>
            </a:r>
            <a:endParaRPr lang="en-GB" sz="2000" i="0" dirty="0" smtClean="0">
              <a:solidFill>
                <a:srgbClr val="2D2D8A"/>
              </a:solidFill>
              <a:latin typeface="Tw Cen MT"/>
              <a:cs typeface="Tw Cen MT"/>
            </a:endParaRPr>
          </a:p>
          <a:p>
            <a:pPr marL="185738" indent="-185738">
              <a:buClr>
                <a:srgbClr val="0F5494"/>
              </a:buClr>
              <a:buFont typeface="Arial"/>
              <a:buChar char="•"/>
              <a:tabLst>
                <a:tab pos="185738" algn="l"/>
              </a:tabLst>
            </a:pPr>
            <a:r>
              <a:rPr lang="en-GB" sz="2000" i="0" dirty="0" smtClean="0">
                <a:solidFill>
                  <a:srgbClr val="2D2D8A"/>
                </a:solidFill>
                <a:latin typeface="Tw Cen MT"/>
                <a:cs typeface="Tw Cen MT"/>
              </a:rPr>
              <a:t>Inclusive </a:t>
            </a:r>
            <a:r>
              <a:rPr lang="en-GB" sz="2000" i="0" dirty="0">
                <a:solidFill>
                  <a:srgbClr val="2D2D8A"/>
                </a:solidFill>
                <a:latin typeface="Tw Cen MT"/>
                <a:cs typeface="Tw Cen MT"/>
              </a:rPr>
              <a:t>and sustainable growth</a:t>
            </a:r>
            <a:endParaRPr lang="en-GB" sz="2000" i="0" dirty="0" smtClean="0">
              <a:solidFill>
                <a:srgbClr val="2D2D8A"/>
              </a:solidFill>
              <a:latin typeface="Tw Cen MT"/>
              <a:cs typeface="Tw Cen MT"/>
            </a:endParaRPr>
          </a:p>
        </p:txBody>
      </p:sp>
      <p:sp>
        <p:nvSpPr>
          <p:cNvPr id="8" name="Right Arrow 7"/>
          <p:cNvSpPr/>
          <p:nvPr/>
        </p:nvSpPr>
        <p:spPr bwMode="auto">
          <a:xfrm>
            <a:off x="5148064" y="2996952"/>
            <a:ext cx="648072" cy="504056"/>
          </a:xfrm>
          <a:prstGeom prst="rightArrow">
            <a:avLst/>
          </a:prstGeom>
          <a:solidFill>
            <a:srgbClr val="0F5494"/>
          </a:solidFill>
          <a:ln w="9525" cap="flat" cmpd="sng" algn="ctr">
            <a:solidFill>
              <a:srgbClr val="0F5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rgbClr val="2D2D8A"/>
              </a:solidFill>
              <a:effectLst/>
              <a:latin typeface="Tw Cen MT"/>
            </a:endParaRPr>
          </a:p>
        </p:txBody>
      </p:sp>
      <p:sp>
        <p:nvSpPr>
          <p:cNvPr id="9" name="Rectangle 3"/>
          <p:cNvSpPr txBox="1">
            <a:spLocks noChangeArrowheads="1"/>
          </p:cNvSpPr>
          <p:nvPr/>
        </p:nvSpPr>
        <p:spPr bwMode="auto">
          <a:xfrm>
            <a:off x="3563888" y="4653136"/>
            <a:ext cx="5400600" cy="189959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457200" indent="-457200">
              <a:spcBef>
                <a:spcPct val="50000"/>
              </a:spcBef>
              <a:buClr>
                <a:srgbClr val="0F5494"/>
              </a:buClr>
              <a:buFont typeface="Wingdings" pitchFamily="2" charset="2"/>
              <a:buAutoNum type="arabicPeriod"/>
            </a:pPr>
            <a:r>
              <a:rPr lang="en-GB" sz="2200" b="1" i="0" dirty="0" smtClean="0">
                <a:solidFill>
                  <a:srgbClr val="2D2D8A"/>
                </a:solidFill>
                <a:latin typeface="Tw Cen MT"/>
                <a:cs typeface="Tw Cen MT"/>
              </a:rPr>
              <a:t>Sector concentration</a:t>
            </a:r>
          </a:p>
          <a:p>
            <a:pPr marL="457200" indent="-457200">
              <a:spcBef>
                <a:spcPct val="50000"/>
              </a:spcBef>
              <a:buClr>
                <a:srgbClr val="0F5494"/>
              </a:buClr>
              <a:buFont typeface="Wingdings" pitchFamily="2" charset="2"/>
              <a:buAutoNum type="arabicPeriod"/>
            </a:pPr>
            <a:r>
              <a:rPr lang="en-GB" sz="2200" b="1" i="0" dirty="0">
                <a:solidFill>
                  <a:srgbClr val="2D2D8A"/>
                </a:solidFill>
                <a:latin typeface="Tw Cen MT"/>
                <a:cs typeface="Tw Cen MT"/>
              </a:rPr>
              <a:t>Geographical differentiation</a:t>
            </a:r>
          </a:p>
          <a:p>
            <a:pPr marL="457200" indent="-457200">
              <a:spcBef>
                <a:spcPct val="50000"/>
              </a:spcBef>
              <a:buClr>
                <a:srgbClr val="0F5494"/>
              </a:buClr>
              <a:buFont typeface="Wingdings" pitchFamily="2" charset="2"/>
              <a:buAutoNum type="arabicPeriod"/>
            </a:pPr>
            <a:r>
              <a:rPr lang="en-GB" sz="2200" b="1" i="0" dirty="0">
                <a:solidFill>
                  <a:srgbClr val="2D2D8A"/>
                </a:solidFill>
                <a:latin typeface="Tw Cen MT"/>
                <a:cs typeface="Tw Cen MT"/>
              </a:rPr>
              <a:t>Coordinated action</a:t>
            </a:r>
          </a:p>
          <a:p>
            <a:pPr marL="457200" indent="-457200">
              <a:spcBef>
                <a:spcPct val="50000"/>
              </a:spcBef>
              <a:buClr>
                <a:srgbClr val="0F5494"/>
              </a:buClr>
              <a:buFont typeface="Wingdings" pitchFamily="2" charset="2"/>
              <a:buAutoNum type="arabicPeriod"/>
            </a:pPr>
            <a:r>
              <a:rPr lang="en-GB" sz="2200" b="1" i="0" dirty="0">
                <a:solidFill>
                  <a:srgbClr val="2D2D8A"/>
                </a:solidFill>
                <a:latin typeface="Tw Cen MT"/>
                <a:cs typeface="Tw Cen MT"/>
              </a:rPr>
              <a:t>Improved coherence among EU policies</a:t>
            </a:r>
          </a:p>
        </p:txBody>
      </p:sp>
      <p:sp>
        <p:nvSpPr>
          <p:cNvPr id="10" name="Pentagon 9"/>
          <p:cNvSpPr/>
          <p:nvPr/>
        </p:nvSpPr>
        <p:spPr bwMode="auto">
          <a:xfrm>
            <a:off x="467544" y="4918856"/>
            <a:ext cx="2952328" cy="1368152"/>
          </a:xfrm>
          <a:prstGeom prst="homePlate">
            <a:avLst/>
          </a:prstGeom>
          <a:solidFill>
            <a:srgbClr val="0F5494"/>
          </a:solidFill>
          <a:ln>
            <a:headEnd type="none" w="med" len="med"/>
            <a:tailEnd type="none" w="med" len="med"/>
          </a:ln>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r>
              <a:rPr kumimoji="0" lang="en-GB" sz="2200" b="0" i="0" u="none" strike="noStrike" cap="none" normalizeH="0" baseline="0" dirty="0" smtClean="0">
                <a:ln>
                  <a:noFill/>
                </a:ln>
                <a:solidFill>
                  <a:schemeClr val="bg1"/>
                </a:solidFill>
                <a:effectLst/>
                <a:latin typeface="Tw Cen MT"/>
                <a:cs typeface="Tw Cen MT"/>
              </a:rPr>
              <a:t>Main principles for programming</a:t>
            </a:r>
            <a:r>
              <a:rPr lang="en-GB" sz="2200" dirty="0" smtClean="0">
                <a:solidFill>
                  <a:schemeClr val="bg1"/>
                </a:solidFill>
                <a:latin typeface="Tw Cen MT"/>
                <a:cs typeface="Tw Cen MT"/>
              </a:rPr>
              <a:t> of EU cooperation</a:t>
            </a:r>
            <a:endParaRPr kumimoji="0" lang="en-GB" sz="2200" b="0" i="0" u="none" strike="noStrike" cap="none" normalizeH="0" baseline="0" dirty="0" smtClean="0">
              <a:ln>
                <a:noFill/>
              </a:ln>
              <a:solidFill>
                <a:schemeClr val="bg1"/>
              </a:solidFill>
              <a:effectLst/>
              <a:latin typeface="Tw Cen MT"/>
              <a:cs typeface="Tw Cen MT"/>
            </a:endParaRPr>
          </a:p>
        </p:txBody>
      </p:sp>
    </p:spTree>
    <p:extLst>
      <p:ext uri="{BB962C8B-B14F-4D97-AF65-F5344CB8AC3E}">
        <p14:creationId xmlns:p14="http://schemas.microsoft.com/office/powerpoint/2010/main" val="22331390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1484784"/>
            <a:ext cx="9144000" cy="720080"/>
          </a:xfrm>
        </p:spPr>
        <p:txBody>
          <a:bodyPr/>
          <a:lstStyle/>
          <a:p>
            <a:pPr marL="0" algn="ctr" eaLnBrk="1" hangingPunct="1"/>
            <a:r>
              <a:rPr lang="en-GB" sz="2800" dirty="0" smtClean="0">
                <a:solidFill>
                  <a:srgbClr val="2D2D8A"/>
                </a:solidFill>
                <a:cs typeface="Tw Cen MT"/>
              </a:rPr>
              <a:t>Specificities/expected benefits of BS - I</a:t>
            </a:r>
            <a:endParaRPr lang="en-US" sz="2800" dirty="0" smtClean="0">
              <a:solidFill>
                <a:srgbClr val="2D2D8A"/>
              </a:solidFill>
              <a:cs typeface="Tw Cen MT"/>
            </a:endParaRPr>
          </a:p>
        </p:txBody>
      </p:sp>
      <p:sp>
        <p:nvSpPr>
          <p:cNvPr id="5" name="Content Placeholder 1"/>
          <p:cNvSpPr txBox="1">
            <a:spLocks/>
          </p:cNvSpPr>
          <p:nvPr/>
        </p:nvSpPr>
        <p:spPr bwMode="auto">
          <a:xfrm>
            <a:off x="70297" y="1988840"/>
            <a:ext cx="8822183" cy="47525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lvl="1">
              <a:spcBef>
                <a:spcPts val="600"/>
              </a:spcBef>
              <a:spcAft>
                <a:spcPts val="600"/>
              </a:spcAft>
              <a:buFont typeface="Wingdings" pitchFamily="2" charset="2"/>
              <a:buChar char="Ø"/>
            </a:pPr>
            <a:endParaRPr lang="en-GB" i="0" dirty="0" smtClean="0">
              <a:solidFill>
                <a:srgbClr val="2D2D8A"/>
              </a:solidFill>
              <a:latin typeface="Tw Cen MT"/>
              <a:cs typeface="Tw Cen MT"/>
            </a:endParaRPr>
          </a:p>
          <a:p>
            <a:pPr lvl="1">
              <a:spcBef>
                <a:spcPts val="600"/>
              </a:spcBef>
              <a:spcAft>
                <a:spcPts val="600"/>
              </a:spcAft>
              <a:buFont typeface="Wingdings" pitchFamily="2" charset="2"/>
              <a:buChar char="Ø"/>
            </a:pPr>
            <a:r>
              <a:rPr lang="en-GB" i="0" dirty="0" smtClean="0">
                <a:solidFill>
                  <a:srgbClr val="2D2D8A"/>
                </a:solidFill>
                <a:latin typeface="Tw Cen MT"/>
                <a:cs typeface="Tw Cen MT"/>
              </a:rPr>
              <a:t>Make the national budget and the policy dialogue with the partner country important</a:t>
            </a:r>
            <a:endParaRPr lang="en-GB" dirty="0" smtClean="0">
              <a:solidFill>
                <a:srgbClr val="2D2D8A"/>
              </a:solidFill>
              <a:latin typeface="Tw Cen MT"/>
              <a:cs typeface="Tw Cen MT"/>
            </a:endParaRPr>
          </a:p>
          <a:p>
            <a:pPr lvl="1">
              <a:spcBef>
                <a:spcPts val="600"/>
              </a:spcBef>
              <a:spcAft>
                <a:spcPts val="600"/>
              </a:spcAft>
              <a:buFont typeface="Wingdings" pitchFamily="2" charset="2"/>
              <a:buChar char="Ø"/>
            </a:pPr>
            <a:r>
              <a:rPr lang="en-GB" dirty="0" smtClean="0">
                <a:solidFill>
                  <a:srgbClr val="2D2D8A"/>
                </a:solidFill>
                <a:latin typeface="Tw Cen MT"/>
                <a:cs typeface="Tw Cen MT"/>
              </a:rPr>
              <a:t>H</a:t>
            </a:r>
            <a:r>
              <a:rPr lang="en-GB" b="1" i="0" dirty="0" smtClean="0">
                <a:solidFill>
                  <a:srgbClr val="2D2D8A"/>
                </a:solidFill>
                <a:latin typeface="Tw Cen MT"/>
                <a:cs typeface="Tw Cen MT"/>
              </a:rPr>
              <a:t>elp partners to </a:t>
            </a:r>
            <a:r>
              <a:rPr lang="en-GB" dirty="0" smtClean="0">
                <a:solidFill>
                  <a:srgbClr val="2D2D8A"/>
                </a:solidFill>
                <a:latin typeface="Tw Cen MT"/>
                <a:cs typeface="Tw Cen MT"/>
              </a:rPr>
              <a:t>implement their policies through the Budget and to build sustainable, accountable institutions</a:t>
            </a:r>
            <a:endParaRPr lang="en-US" dirty="0" smtClean="0">
              <a:solidFill>
                <a:srgbClr val="2D2D8A"/>
              </a:solidFill>
              <a:latin typeface="Tw Cen MT"/>
              <a:cs typeface="Tw Cen MT"/>
            </a:endParaRPr>
          </a:p>
          <a:p>
            <a:pPr lvl="1">
              <a:spcBef>
                <a:spcPts val="600"/>
              </a:spcBef>
              <a:spcAft>
                <a:spcPts val="600"/>
              </a:spcAft>
              <a:buFont typeface="Wingdings" pitchFamily="2" charset="2"/>
              <a:buChar char="Ø"/>
            </a:pPr>
            <a:r>
              <a:rPr lang="en-US" dirty="0" smtClean="0">
                <a:solidFill>
                  <a:srgbClr val="2D2D8A"/>
                </a:solidFill>
                <a:latin typeface="Tw Cen MT"/>
                <a:cs typeface="Tw Cen MT"/>
              </a:rPr>
              <a:t>Use of partner country (PC) public finance management systems (</a:t>
            </a:r>
            <a:r>
              <a:rPr lang="en-US" b="0" dirty="0" smtClean="0">
                <a:solidFill>
                  <a:srgbClr val="2D2D8A"/>
                </a:solidFill>
                <a:latin typeface="Tw Cen MT"/>
                <a:cs typeface="Tw Cen MT"/>
              </a:rPr>
              <a:t>planning, management and use of funds, monitoring, reporting, Internal control and auditing done by PC governments)</a:t>
            </a:r>
          </a:p>
          <a:p>
            <a:pPr lvl="1">
              <a:spcBef>
                <a:spcPts val="600"/>
              </a:spcBef>
              <a:spcAft>
                <a:spcPts val="600"/>
              </a:spcAft>
              <a:buFont typeface="Wingdings" pitchFamily="2" charset="2"/>
              <a:buChar char="Ø"/>
            </a:pPr>
            <a:r>
              <a:rPr lang="en-US" dirty="0" smtClean="0">
                <a:solidFill>
                  <a:srgbClr val="2D2D8A"/>
                </a:solidFill>
                <a:latin typeface="Tw Cen MT"/>
                <a:cs typeface="Tw Cen MT"/>
              </a:rPr>
              <a:t>Respect domestic ownership/responsibility</a:t>
            </a:r>
          </a:p>
          <a:p>
            <a:pPr lvl="1">
              <a:spcBef>
                <a:spcPts val="600"/>
              </a:spcBef>
              <a:spcAft>
                <a:spcPts val="600"/>
              </a:spcAft>
              <a:buFont typeface="Wingdings" pitchFamily="2" charset="2"/>
              <a:buChar char="Ø"/>
            </a:pPr>
            <a:r>
              <a:rPr lang="en-US" dirty="0" smtClean="0">
                <a:solidFill>
                  <a:srgbClr val="2D2D8A"/>
                </a:solidFill>
                <a:latin typeface="Tw Cen MT"/>
                <a:cs typeface="Tw Cen MT"/>
              </a:rPr>
              <a:t>Align aid with national priorities, plan and processes</a:t>
            </a:r>
          </a:p>
          <a:p>
            <a:pPr lvl="1">
              <a:spcBef>
                <a:spcPts val="600"/>
              </a:spcBef>
              <a:spcAft>
                <a:spcPts val="600"/>
              </a:spcAft>
              <a:buFont typeface="Wingdings" pitchFamily="2" charset="2"/>
              <a:buChar char="Ø"/>
            </a:pPr>
            <a:r>
              <a:rPr lang="en-US" dirty="0" smtClean="0">
                <a:solidFill>
                  <a:srgbClr val="2D2D8A"/>
                </a:solidFill>
                <a:latin typeface="Tw Cen MT"/>
                <a:cs typeface="Tw Cen MT"/>
              </a:rPr>
              <a:t>Focus on results</a:t>
            </a:r>
            <a:endParaRPr lang="en-GB" dirty="0" smtClean="0">
              <a:solidFill>
                <a:srgbClr val="2D2D8A"/>
              </a:solidFill>
              <a:latin typeface="Tw Cen MT"/>
              <a:cs typeface="Tw Cen M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30</a:t>
            </a:fld>
            <a:endParaRPr lang="en-GB"/>
          </a:p>
        </p:txBody>
      </p:sp>
    </p:spTree>
    <p:extLst>
      <p:ext uri="{BB962C8B-B14F-4D97-AF65-F5344CB8AC3E}">
        <p14:creationId xmlns:p14="http://schemas.microsoft.com/office/powerpoint/2010/main" val="38919453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1268760"/>
            <a:ext cx="9144000" cy="720080"/>
          </a:xfrm>
        </p:spPr>
        <p:txBody>
          <a:bodyPr/>
          <a:lstStyle/>
          <a:p>
            <a:pPr marL="0" algn="ctr" eaLnBrk="1" hangingPunct="1"/>
            <a:r>
              <a:rPr lang="en-GB" sz="2800" dirty="0">
                <a:solidFill>
                  <a:srgbClr val="2D2D8A"/>
                </a:solidFill>
                <a:latin typeface="+mn-lt"/>
                <a:cs typeface="Tw Cen MT"/>
              </a:rPr>
              <a:t>Specificities/expected benefits of </a:t>
            </a:r>
            <a:r>
              <a:rPr lang="en-GB" sz="2800" dirty="0" smtClean="0">
                <a:solidFill>
                  <a:srgbClr val="2D2D8A"/>
                </a:solidFill>
                <a:latin typeface="+mn-lt"/>
                <a:cs typeface="Tw Cen MT"/>
              </a:rPr>
              <a:t>BS - II</a:t>
            </a:r>
            <a:endParaRPr lang="en-US" sz="2800" dirty="0" smtClean="0">
              <a:solidFill>
                <a:srgbClr val="2D2D8A"/>
              </a:solidFill>
              <a:latin typeface="+mn-lt"/>
              <a:cs typeface="Tw Cen MT"/>
            </a:endParaRPr>
          </a:p>
        </p:txBody>
      </p:sp>
      <p:sp>
        <p:nvSpPr>
          <p:cNvPr id="5" name="Content Placeholder 1"/>
          <p:cNvSpPr txBox="1">
            <a:spLocks/>
          </p:cNvSpPr>
          <p:nvPr/>
        </p:nvSpPr>
        <p:spPr bwMode="auto">
          <a:xfrm>
            <a:off x="251520" y="1937722"/>
            <a:ext cx="8390706" cy="49411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457200" lvl="1" indent="0">
              <a:spcBef>
                <a:spcPts val="600"/>
              </a:spcBef>
              <a:spcAft>
                <a:spcPts val="600"/>
              </a:spcAft>
              <a:buNone/>
            </a:pPr>
            <a:r>
              <a:rPr lang="en-US" b="0" dirty="0" smtClean="0">
                <a:solidFill>
                  <a:srgbClr val="2D2D8A"/>
                </a:solidFill>
                <a:latin typeface="Tw Cen MT"/>
                <a:cs typeface="Tw Cen MT"/>
              </a:rPr>
              <a:t> </a:t>
            </a:r>
            <a:r>
              <a:rPr lang="en-GB" b="0" dirty="0" smtClean="0">
                <a:solidFill>
                  <a:srgbClr val="2D2D8A"/>
                </a:solidFill>
                <a:latin typeface="Tw Cen MT"/>
                <a:cs typeface="Tw Cen MT"/>
              </a:rPr>
              <a:t>Improved aid efficiency (lasting effect) </a:t>
            </a:r>
          </a:p>
          <a:p>
            <a:pPr lvl="1">
              <a:spcBef>
                <a:spcPts val="600"/>
              </a:spcBef>
              <a:spcAft>
                <a:spcPts val="600"/>
              </a:spcAft>
              <a:buFont typeface="Wingdings" pitchFamily="2" charset="2"/>
              <a:buChar char="Ø"/>
            </a:pPr>
            <a:r>
              <a:rPr lang="en-GB" b="0" i="0" dirty="0" smtClean="0">
                <a:solidFill>
                  <a:srgbClr val="2D2D8A"/>
                </a:solidFill>
                <a:latin typeface="Tw Cen MT"/>
                <a:cs typeface="Tw Cen MT"/>
              </a:rPr>
              <a:t>A  </a:t>
            </a:r>
            <a:r>
              <a:rPr lang="en-GB" b="0" dirty="0" smtClean="0">
                <a:solidFill>
                  <a:srgbClr val="2D2D8A"/>
                </a:solidFill>
                <a:latin typeface="Tw Cen MT"/>
                <a:cs typeface="Tw Cen MT"/>
              </a:rPr>
              <a:t>m</a:t>
            </a:r>
            <a:r>
              <a:rPr lang="en-GB" b="0" i="0" dirty="0" smtClean="0">
                <a:solidFill>
                  <a:srgbClr val="2D2D8A"/>
                </a:solidFill>
                <a:latin typeface="Tw Cen MT"/>
                <a:cs typeface="Tw Cen MT"/>
              </a:rPr>
              <a:t>ore stable macro-economic framework </a:t>
            </a:r>
            <a:r>
              <a:rPr lang="en-GB" b="0" dirty="0" smtClean="0">
                <a:solidFill>
                  <a:srgbClr val="2D2D8A"/>
                </a:solidFill>
                <a:latin typeface="Tw Cen MT"/>
                <a:cs typeface="Tw Cen MT"/>
              </a:rPr>
              <a:t>and a more </a:t>
            </a:r>
            <a:r>
              <a:rPr lang="en-GB" b="0" i="0" dirty="0" smtClean="0">
                <a:solidFill>
                  <a:srgbClr val="2D2D8A"/>
                </a:solidFill>
                <a:latin typeface="Tw Cen MT"/>
                <a:cs typeface="Tw Cen MT"/>
              </a:rPr>
              <a:t>coherent framework for public policy &amp; budget (allocative efficiency of public expenditures)</a:t>
            </a:r>
            <a:r>
              <a:rPr lang="en-GB" b="0" dirty="0" smtClean="0">
                <a:solidFill>
                  <a:srgbClr val="2D2D8A"/>
                </a:solidFill>
                <a:latin typeface="Tw Cen MT"/>
                <a:cs typeface="Tw Cen MT"/>
              </a:rPr>
              <a:t> </a:t>
            </a:r>
          </a:p>
          <a:p>
            <a:pPr lvl="1">
              <a:spcBef>
                <a:spcPts val="600"/>
              </a:spcBef>
              <a:spcAft>
                <a:spcPts val="600"/>
              </a:spcAft>
              <a:buFont typeface="Wingdings" pitchFamily="2" charset="2"/>
              <a:buChar char="Ø"/>
            </a:pPr>
            <a:r>
              <a:rPr lang="en-GB" b="0" dirty="0" smtClean="0">
                <a:solidFill>
                  <a:srgbClr val="2D2D8A"/>
                </a:solidFill>
                <a:latin typeface="Tw Cen MT"/>
                <a:cs typeface="Tw Cen MT"/>
              </a:rPr>
              <a:t>Improve capacity development (portfolio approach)</a:t>
            </a:r>
          </a:p>
          <a:p>
            <a:pPr lvl="1">
              <a:spcBef>
                <a:spcPts val="600"/>
              </a:spcBef>
              <a:spcAft>
                <a:spcPts val="600"/>
              </a:spcAft>
              <a:buFont typeface="Wingdings" pitchFamily="2" charset="2"/>
              <a:buChar char="Ø"/>
            </a:pPr>
            <a:r>
              <a:rPr lang="en-GB" b="0" i="0" dirty="0" smtClean="0">
                <a:solidFill>
                  <a:srgbClr val="2D2D8A"/>
                </a:solidFill>
                <a:latin typeface="Tw Cen MT"/>
                <a:cs typeface="Tw Cen MT"/>
              </a:rPr>
              <a:t>Higher funding for public services</a:t>
            </a:r>
            <a:endParaRPr lang="en-GB" dirty="0" smtClean="0">
              <a:solidFill>
                <a:srgbClr val="2D2D8A"/>
              </a:solidFill>
              <a:latin typeface="Tw Cen MT"/>
              <a:cs typeface="Tw Cen MT"/>
            </a:endParaRPr>
          </a:p>
          <a:p>
            <a:pPr marL="2286000" lvl="5" indent="0">
              <a:spcBef>
                <a:spcPts val="600"/>
              </a:spcBef>
              <a:spcAft>
                <a:spcPts val="600"/>
              </a:spcAft>
              <a:buNone/>
            </a:pPr>
            <a:r>
              <a:rPr lang="en-GB" b="1" i="0" dirty="0" smtClean="0">
                <a:solidFill>
                  <a:srgbClr val="C00000"/>
                </a:solidFill>
                <a:latin typeface="Tw Cen MT"/>
                <a:cs typeface="Tw Cen MT"/>
              </a:rPr>
              <a:t>Limits:</a:t>
            </a:r>
          </a:p>
          <a:p>
            <a:pPr marL="2286000" lvl="5" indent="0">
              <a:spcBef>
                <a:spcPts val="600"/>
              </a:spcBef>
              <a:spcAft>
                <a:spcPts val="600"/>
              </a:spcAft>
              <a:buNone/>
            </a:pPr>
            <a:r>
              <a:rPr lang="en-GB" b="0" i="0" dirty="0" smtClean="0">
                <a:solidFill>
                  <a:srgbClr val="C00000"/>
                </a:solidFill>
                <a:latin typeface="Tw Cen MT"/>
                <a:cs typeface="Tw Cen MT"/>
              </a:rPr>
              <a:t>Deserves proper policy dialogue, design and predictability, and efficient risk management</a:t>
            </a:r>
          </a:p>
          <a:p>
            <a:pPr marL="2286000" lvl="5" indent="0">
              <a:spcBef>
                <a:spcPts val="600"/>
              </a:spcBef>
              <a:spcAft>
                <a:spcPts val="600"/>
              </a:spcAft>
              <a:buNone/>
            </a:pPr>
            <a:r>
              <a:rPr lang="en-GB" b="0" i="0" dirty="0" smtClean="0">
                <a:solidFill>
                  <a:srgbClr val="C00000"/>
                </a:solidFill>
                <a:latin typeface="Tw Cen MT"/>
                <a:cs typeface="Tw Cen MT"/>
              </a:rPr>
              <a:t>Risks of limiting factors: too many conditions and safeguards, micro management and intrusive conditions, earmarking/targeting of BS funds...</a:t>
            </a:r>
          </a:p>
          <a:p>
            <a:pPr marL="2286000" lvl="5" indent="0">
              <a:spcBef>
                <a:spcPts val="600"/>
              </a:spcBef>
              <a:spcAft>
                <a:spcPts val="600"/>
              </a:spcAft>
              <a:buNone/>
            </a:pPr>
            <a:endParaRPr lang="en-GB" b="0" i="0" dirty="0" smtClean="0">
              <a:latin typeface="Tw Cen MT"/>
              <a:cs typeface="Tw Cen MT"/>
            </a:endParaRPr>
          </a:p>
          <a:p>
            <a:pPr lvl="2"/>
            <a:r>
              <a:rPr lang="en-GB" sz="2000" i="0" dirty="0" smtClean="0">
                <a:latin typeface="Tw Cen MT"/>
                <a:cs typeface="Tw Cen MT"/>
              </a:rPr>
              <a:t>			</a:t>
            </a:r>
            <a:endParaRPr lang="en-GB" sz="2000" i="0" dirty="0">
              <a:latin typeface="Tw Cen MT"/>
              <a:cs typeface="Tw Cen MT"/>
            </a:endParaRPr>
          </a:p>
        </p:txBody>
      </p:sp>
      <p:pic>
        <p:nvPicPr>
          <p:cNvPr id="3074" name="Picture 2" descr="C:\Users\ffe\AppData\Local\Microsoft\Windows\Temporary Internet Files\Content.IE5\N7WEDT72\MC900434750[1].png"/>
          <p:cNvPicPr>
            <a:picLocks noChangeAspect="1" noChangeArrowheads="1"/>
          </p:cNvPicPr>
          <p:nvPr/>
        </p:nvPicPr>
        <p:blipFill>
          <a:blip r:embed="rId3" cstate="print"/>
          <a:srcRect/>
          <a:stretch>
            <a:fillRect/>
          </a:stretch>
        </p:blipFill>
        <p:spPr bwMode="auto">
          <a:xfrm>
            <a:off x="899592" y="4581127"/>
            <a:ext cx="1296144" cy="1235011"/>
          </a:xfrm>
          <a:prstGeom prst="rect">
            <a:avLst/>
          </a:prstGeom>
          <a:noFill/>
        </p:spPr>
      </p:pic>
      <p:sp>
        <p:nvSpPr>
          <p:cNvPr id="6" name="Slide Number Placeholder 5"/>
          <p:cNvSpPr>
            <a:spLocks noGrp="1"/>
          </p:cNvSpPr>
          <p:nvPr>
            <p:ph type="sldNum" sz="quarter" idx="12"/>
          </p:nvPr>
        </p:nvSpPr>
        <p:spPr/>
        <p:txBody>
          <a:bodyPr/>
          <a:lstStyle/>
          <a:p>
            <a:fld id="{37B83C0C-BC65-4367-9B8A-060D4801009D}" type="slidenum">
              <a:rPr lang="en-GB" smtClean="0"/>
              <a:pPr/>
              <a:t>31</a:t>
            </a:fld>
            <a:endParaRPr lang="en-GB" dirty="0"/>
          </a:p>
        </p:txBody>
      </p:sp>
    </p:spTree>
    <p:extLst>
      <p:ext uri="{BB962C8B-B14F-4D97-AF65-F5344CB8AC3E}">
        <p14:creationId xmlns:p14="http://schemas.microsoft.com/office/powerpoint/2010/main" val="39692974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432966"/>
          </a:xfrm>
        </p:spPr>
        <p:txBody>
          <a:bodyPr/>
          <a:lstStyle/>
          <a:p>
            <a:pPr algn="ctr"/>
            <a:r>
              <a:rPr lang="en-GB" sz="2800" dirty="0" smtClean="0">
                <a:solidFill>
                  <a:schemeClr val="accent6"/>
                </a:solidFill>
              </a:rPr>
              <a:t>The Intervention logic of BS contracts</a:t>
            </a:r>
            <a:endParaRPr lang="en-GB" sz="2800" dirty="0">
              <a:solidFill>
                <a:schemeClr val="accent6"/>
              </a:solidFill>
            </a:endParaRPr>
          </a:p>
        </p:txBody>
      </p:sp>
      <p:sp>
        <p:nvSpPr>
          <p:cNvPr id="3" name="Content Placeholder 2"/>
          <p:cNvSpPr>
            <a:spLocks noGrp="1"/>
          </p:cNvSpPr>
          <p:nvPr>
            <p:ph idx="1"/>
          </p:nvPr>
        </p:nvSpPr>
        <p:spPr>
          <a:xfrm>
            <a:off x="395288" y="1772816"/>
            <a:ext cx="8291512" cy="4751685"/>
          </a:xfrm>
        </p:spPr>
        <p:txBody>
          <a:bodyPr/>
          <a:lstStyle/>
          <a:p>
            <a:pPr marL="0" indent="0">
              <a:buNone/>
            </a:pPr>
            <a:r>
              <a:rPr lang="en-GB" sz="2000" i="0" dirty="0" smtClean="0">
                <a:solidFill>
                  <a:schemeClr val="accent6"/>
                </a:solidFill>
              </a:rPr>
              <a:t>A stylised presentation of the </a:t>
            </a:r>
            <a:r>
              <a:rPr lang="en-GB" sz="2000" b="1" i="0" dirty="0" smtClean="0">
                <a:solidFill>
                  <a:schemeClr val="accent6"/>
                </a:solidFill>
              </a:rPr>
              <a:t>causal link </a:t>
            </a:r>
            <a:r>
              <a:rPr lang="en-GB" sz="2000" i="0" dirty="0" smtClean="0">
                <a:solidFill>
                  <a:schemeClr val="accent6"/>
                </a:solidFill>
              </a:rPr>
              <a:t>between actions and results.</a:t>
            </a:r>
          </a:p>
          <a:p>
            <a:pPr marL="0" indent="0">
              <a:buNone/>
            </a:pPr>
            <a:r>
              <a:rPr lang="en-GB" sz="2000" i="0" dirty="0" smtClean="0">
                <a:solidFill>
                  <a:schemeClr val="accent6"/>
                </a:solidFill>
              </a:rPr>
              <a:t>A BS contract:</a:t>
            </a:r>
          </a:p>
          <a:p>
            <a:pPr>
              <a:buClr>
                <a:schemeClr val="accent2"/>
              </a:buClr>
              <a:buFont typeface="Wingdings" panose="05000000000000000000" pitchFamily="2" charset="2"/>
              <a:buChar char="Ø"/>
            </a:pPr>
            <a:r>
              <a:rPr lang="en-GB" sz="2000" i="0" dirty="0" smtClean="0">
                <a:solidFill>
                  <a:schemeClr val="accent6"/>
                </a:solidFill>
              </a:rPr>
              <a:t>should be part of </a:t>
            </a:r>
            <a:r>
              <a:rPr lang="en-GB" sz="2000" b="1" i="0" dirty="0" smtClean="0">
                <a:solidFill>
                  <a:schemeClr val="accent6"/>
                </a:solidFill>
              </a:rPr>
              <a:t>a broader intervention logic </a:t>
            </a:r>
            <a:r>
              <a:rPr lang="en-GB" sz="2000" i="0" dirty="0" smtClean="0">
                <a:solidFill>
                  <a:schemeClr val="accent6"/>
                </a:solidFill>
              </a:rPr>
              <a:t>of the supported </a:t>
            </a:r>
            <a:r>
              <a:rPr lang="en-GB" sz="2000" b="1" i="0" dirty="0" smtClean="0">
                <a:solidFill>
                  <a:schemeClr val="accent6"/>
                </a:solidFill>
              </a:rPr>
              <a:t>Partner Country’s national/sector policy</a:t>
            </a:r>
          </a:p>
          <a:p>
            <a:pPr>
              <a:buClr>
                <a:schemeClr val="accent2"/>
              </a:buClr>
              <a:buFont typeface="Wingdings" panose="05000000000000000000" pitchFamily="2" charset="2"/>
              <a:buChar char="Ø"/>
            </a:pPr>
            <a:r>
              <a:rPr lang="en-GB" sz="2000" b="0" i="0" dirty="0" smtClean="0">
                <a:solidFill>
                  <a:schemeClr val="accent6"/>
                </a:solidFill>
              </a:rPr>
              <a:t>consists of </a:t>
            </a:r>
            <a:r>
              <a:rPr lang="en-GB" sz="2000" b="1" i="0" dirty="0" smtClean="0">
                <a:solidFill>
                  <a:schemeClr val="accent6"/>
                </a:solidFill>
              </a:rPr>
              <a:t>several kind of inputs </a:t>
            </a:r>
            <a:r>
              <a:rPr lang="en-GB" sz="2000" b="0" i="0" dirty="0" smtClean="0">
                <a:solidFill>
                  <a:schemeClr val="accent6"/>
                </a:solidFill>
              </a:rPr>
              <a:t>that </a:t>
            </a:r>
            <a:r>
              <a:rPr lang="en-GB" sz="2000" b="1" i="0" kern="1200" dirty="0" smtClean="0">
                <a:solidFill>
                  <a:schemeClr val="accent6"/>
                </a:solidFill>
              </a:rPr>
              <a:t>complement </a:t>
            </a:r>
            <a:r>
              <a:rPr lang="en-GB" sz="2000" b="1" i="0" kern="1200" dirty="0">
                <a:solidFill>
                  <a:schemeClr val="accent6"/>
                </a:solidFill>
              </a:rPr>
              <a:t>those of the </a:t>
            </a:r>
            <a:r>
              <a:rPr lang="en-GB" sz="2000" b="1" i="0" kern="1200" dirty="0" smtClean="0">
                <a:solidFill>
                  <a:schemeClr val="accent6"/>
                </a:solidFill>
              </a:rPr>
              <a:t>government</a:t>
            </a:r>
          </a:p>
          <a:p>
            <a:pPr>
              <a:buClr>
                <a:schemeClr val="accent2"/>
              </a:buClr>
              <a:buFont typeface="Wingdings" panose="05000000000000000000" pitchFamily="2" charset="2"/>
              <a:buChar char="Ø"/>
            </a:pPr>
            <a:r>
              <a:rPr lang="en-GB" sz="2000" i="0" kern="1200" dirty="0" smtClean="0">
                <a:solidFill>
                  <a:schemeClr val="accent6"/>
                </a:solidFill>
              </a:rPr>
              <a:t>a</a:t>
            </a:r>
            <a:r>
              <a:rPr lang="en-GB" sz="2000" b="0" i="0" dirty="0" smtClean="0">
                <a:solidFill>
                  <a:schemeClr val="accent6"/>
                </a:solidFill>
              </a:rPr>
              <a:t>ims at contributing to the outputs of the partner country’s government policy and/or action while </a:t>
            </a:r>
            <a:r>
              <a:rPr lang="en-GB" sz="2000" i="0" dirty="0" smtClean="0">
                <a:solidFill>
                  <a:schemeClr val="accent6"/>
                </a:solidFill>
              </a:rPr>
              <a:t>these outputs should contribute to higher development goals </a:t>
            </a:r>
            <a:r>
              <a:rPr lang="en-GB" sz="2000" b="0" i="0" dirty="0" smtClean="0">
                <a:solidFill>
                  <a:schemeClr val="accent6"/>
                </a:solidFill>
              </a:rPr>
              <a:t>(outcomes and impacts)</a:t>
            </a:r>
          </a:p>
          <a:p>
            <a:pPr marL="457200" lvl="1" indent="0">
              <a:buNone/>
            </a:pPr>
            <a:endParaRPr lang="en-GB" kern="1200" dirty="0" smtClean="0">
              <a:solidFill>
                <a:schemeClr val="accent2"/>
              </a:solidFill>
            </a:endParaRPr>
          </a:p>
          <a:p>
            <a:pPr marL="857250" lvl="2" indent="0"/>
            <a:r>
              <a:rPr lang="en-GB" sz="2000" b="1" kern="1200" dirty="0" smtClean="0">
                <a:solidFill>
                  <a:srgbClr val="C00000"/>
                </a:solidFill>
              </a:rPr>
              <a:t>The </a:t>
            </a:r>
            <a:r>
              <a:rPr lang="en-GB" sz="2000" b="1" kern="1200" dirty="0">
                <a:solidFill>
                  <a:srgbClr val="C00000"/>
                </a:solidFill>
              </a:rPr>
              <a:t>intervention logic of the BS </a:t>
            </a:r>
            <a:r>
              <a:rPr lang="en-GB" sz="2000" b="1" kern="1200" dirty="0" smtClean="0">
                <a:solidFill>
                  <a:srgbClr val="C00000"/>
                </a:solidFill>
              </a:rPr>
              <a:t>contracts </a:t>
            </a:r>
            <a:r>
              <a:rPr lang="en-GB" sz="2000" b="1" kern="1200" dirty="0">
                <a:solidFill>
                  <a:srgbClr val="C00000"/>
                </a:solidFill>
              </a:rPr>
              <a:t>and that of the government policy are combined. </a:t>
            </a:r>
          </a:p>
          <a:p>
            <a:pPr lvl="1"/>
            <a:endParaRPr lang="en-GB" i="0" dirty="0">
              <a:solidFill>
                <a:schemeClr val="accent2"/>
              </a:solidFill>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32</a:t>
            </a:fld>
            <a:endParaRPr lang="en-GB" dirty="0"/>
          </a:p>
        </p:txBody>
      </p:sp>
      <p:sp>
        <p:nvSpPr>
          <p:cNvPr id="5" name="Right Arrow 4"/>
          <p:cNvSpPr/>
          <p:nvPr/>
        </p:nvSpPr>
        <p:spPr bwMode="auto">
          <a:xfrm>
            <a:off x="251520" y="5896040"/>
            <a:ext cx="978408" cy="484632"/>
          </a:xfrm>
          <a:prstGeom prst="rightArrow">
            <a:avLst/>
          </a:prstGeom>
          <a:solidFill>
            <a:srgbClr val="C000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Tree>
    <p:extLst>
      <p:ext uri="{BB962C8B-B14F-4D97-AF65-F5344CB8AC3E}">
        <p14:creationId xmlns:p14="http://schemas.microsoft.com/office/powerpoint/2010/main" val="41662349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95288" y="908050"/>
            <a:ext cx="8353425" cy="360363"/>
          </a:xfrm>
        </p:spPr>
        <p:txBody>
          <a:bodyPr/>
          <a:lstStyle/>
          <a:p>
            <a:pPr eaLnBrk="1" hangingPunct="1"/>
            <a:r>
              <a:rPr lang="en-GB" sz="2600" smtClean="0"/>
              <a:t>   </a:t>
            </a:r>
          </a:p>
        </p:txBody>
      </p:sp>
      <p:grpSp>
        <p:nvGrpSpPr>
          <p:cNvPr id="2" name="Group 8"/>
          <p:cNvGrpSpPr>
            <a:grpSpLocks noChangeAspect="1"/>
          </p:cNvGrpSpPr>
          <p:nvPr/>
        </p:nvGrpSpPr>
        <p:grpSpPr bwMode="auto">
          <a:xfrm>
            <a:off x="684213" y="1377950"/>
            <a:ext cx="8277225" cy="4764088"/>
            <a:chOff x="431" y="868"/>
            <a:chExt cx="5214" cy="3001"/>
          </a:xfrm>
        </p:grpSpPr>
        <p:sp>
          <p:nvSpPr>
            <p:cNvPr id="15365" name="AutoShape 7"/>
            <p:cNvSpPr>
              <a:spLocks noChangeAspect="1" noChangeArrowheads="1" noTextEdit="1"/>
            </p:cNvSpPr>
            <p:nvPr/>
          </p:nvSpPr>
          <p:spPr bwMode="auto">
            <a:xfrm>
              <a:off x="431" y="869"/>
              <a:ext cx="4989" cy="3000"/>
            </a:xfrm>
            <a:prstGeom prst="rect">
              <a:avLst/>
            </a:prstGeom>
            <a:noFill/>
            <a:ln w="9525">
              <a:noFill/>
              <a:miter lim="800000"/>
              <a:headEnd/>
              <a:tailEnd/>
            </a:ln>
          </p:spPr>
          <p:txBody>
            <a:bodyPr/>
            <a:lstStyle/>
            <a:p>
              <a:endParaRPr lang="en-GB"/>
            </a:p>
          </p:txBody>
        </p:sp>
        <p:sp>
          <p:nvSpPr>
            <p:cNvPr id="15368" name="Rectangle 11"/>
            <p:cNvSpPr>
              <a:spLocks noChangeArrowheads="1"/>
            </p:cNvSpPr>
            <p:nvPr/>
          </p:nvSpPr>
          <p:spPr bwMode="auto">
            <a:xfrm>
              <a:off x="745" y="881"/>
              <a:ext cx="4553" cy="194"/>
            </a:xfrm>
            <a:prstGeom prst="rect">
              <a:avLst/>
            </a:prstGeom>
            <a:noFill/>
            <a:ln w="9525">
              <a:noFill/>
              <a:miter lim="800000"/>
              <a:headEnd/>
              <a:tailEnd/>
            </a:ln>
          </p:spPr>
          <p:txBody>
            <a:bodyPr wrap="square" lIns="0" tIns="0" rIns="0" bIns="0">
              <a:spAutoFit/>
            </a:bodyPr>
            <a:lstStyle/>
            <a:p>
              <a:pPr algn="ctr"/>
              <a:r>
                <a:rPr lang="en-US" sz="1800" b="1" dirty="0">
                  <a:solidFill>
                    <a:schemeClr val="accent6"/>
                  </a:solidFill>
                  <a:cs typeface="Arial" charset="0"/>
                </a:rPr>
                <a:t> </a:t>
              </a:r>
              <a:r>
                <a:rPr lang="en-GB" sz="2000" b="1" dirty="0">
                  <a:solidFill>
                    <a:schemeClr val="accent6"/>
                  </a:solidFill>
                </a:rPr>
                <a:t>Intervention Logic of Budget Support</a:t>
              </a:r>
              <a:endParaRPr lang="en-US" sz="2000" b="1" dirty="0">
                <a:solidFill>
                  <a:schemeClr val="accent6"/>
                </a:solidFill>
                <a:latin typeface="Arial" charset="0"/>
                <a:cs typeface="Arial" charset="0"/>
              </a:endParaRPr>
            </a:p>
          </p:txBody>
        </p:sp>
        <p:sp>
          <p:nvSpPr>
            <p:cNvPr id="15370" name="Rectangle 13"/>
            <p:cNvSpPr>
              <a:spLocks noChangeArrowheads="1"/>
            </p:cNvSpPr>
            <p:nvPr/>
          </p:nvSpPr>
          <p:spPr bwMode="auto">
            <a:xfrm>
              <a:off x="3322" y="868"/>
              <a:ext cx="132" cy="204"/>
            </a:xfrm>
            <a:prstGeom prst="rect">
              <a:avLst/>
            </a:prstGeom>
            <a:noFill/>
            <a:ln w="9525">
              <a:noFill/>
              <a:miter lim="800000"/>
              <a:headEnd/>
              <a:tailEnd/>
            </a:ln>
          </p:spPr>
          <p:txBody>
            <a:bodyPr wrap="none" lIns="0" tIns="0" rIns="0" bIns="0">
              <a:spAutoFit/>
            </a:bodyPr>
            <a:lstStyle/>
            <a:p>
              <a:r>
                <a:rPr lang="en-US" sz="1800" b="1">
                  <a:solidFill>
                    <a:srgbClr val="000000"/>
                  </a:solidFill>
                  <a:cs typeface="Arial" charset="0"/>
                </a:rPr>
                <a:t> </a:t>
              </a:r>
              <a:endParaRPr lang="en-US" sz="1800">
                <a:solidFill>
                  <a:schemeClr val="tx1"/>
                </a:solidFill>
                <a:latin typeface="Arial" charset="0"/>
                <a:cs typeface="Arial" charset="0"/>
              </a:endParaRPr>
            </a:p>
          </p:txBody>
        </p:sp>
        <p:sp>
          <p:nvSpPr>
            <p:cNvPr id="15371" name="Rectangle 14"/>
            <p:cNvSpPr>
              <a:spLocks noChangeArrowheads="1"/>
            </p:cNvSpPr>
            <p:nvPr/>
          </p:nvSpPr>
          <p:spPr bwMode="auto">
            <a:xfrm>
              <a:off x="3369" y="868"/>
              <a:ext cx="132" cy="204"/>
            </a:xfrm>
            <a:prstGeom prst="rect">
              <a:avLst/>
            </a:prstGeom>
            <a:noFill/>
            <a:ln w="9525">
              <a:noFill/>
              <a:miter lim="800000"/>
              <a:headEnd/>
              <a:tailEnd/>
            </a:ln>
          </p:spPr>
          <p:txBody>
            <a:bodyPr wrap="none" lIns="0" tIns="0" rIns="0" bIns="0">
              <a:spAutoFit/>
            </a:bodyPr>
            <a:lstStyle/>
            <a:p>
              <a:r>
                <a:rPr lang="en-US" sz="1800" b="1">
                  <a:solidFill>
                    <a:srgbClr val="000000"/>
                  </a:solidFill>
                  <a:cs typeface="Arial" charset="0"/>
                </a:rPr>
                <a:t> </a:t>
              </a:r>
              <a:endParaRPr lang="en-US" sz="1800">
                <a:solidFill>
                  <a:schemeClr val="tx1"/>
                </a:solidFill>
                <a:latin typeface="Arial" charset="0"/>
                <a:cs typeface="Arial" charset="0"/>
              </a:endParaRPr>
            </a:p>
          </p:txBody>
        </p:sp>
        <p:sp>
          <p:nvSpPr>
            <p:cNvPr id="15373" name="Rectangle 16"/>
            <p:cNvSpPr>
              <a:spLocks noChangeArrowheads="1"/>
            </p:cNvSpPr>
            <p:nvPr/>
          </p:nvSpPr>
          <p:spPr bwMode="auto">
            <a:xfrm>
              <a:off x="431" y="1127"/>
              <a:ext cx="582" cy="126"/>
            </a:xfrm>
            <a:prstGeom prst="rect">
              <a:avLst/>
            </a:prstGeom>
            <a:noFill/>
            <a:ln w="9525">
              <a:noFill/>
              <a:miter lim="800000"/>
              <a:headEnd/>
              <a:tailEnd/>
            </a:ln>
          </p:spPr>
          <p:txBody>
            <a:bodyPr wrap="none" lIns="0" tIns="0" rIns="0" bIns="0">
              <a:spAutoFit/>
            </a:bodyPr>
            <a:lstStyle/>
            <a:p>
              <a:r>
                <a:rPr lang="en-US" sz="1300" b="1" dirty="0" smtClean="0">
                  <a:solidFill>
                    <a:srgbClr val="000000"/>
                  </a:solidFill>
                  <a:cs typeface="Arial" charset="0"/>
                </a:rPr>
                <a:t>BS Inputs</a:t>
              </a:r>
              <a:endParaRPr lang="en-US" sz="1800" dirty="0">
                <a:solidFill>
                  <a:schemeClr val="tx1"/>
                </a:solidFill>
                <a:latin typeface="Arial" charset="0"/>
                <a:cs typeface="Arial" charset="0"/>
              </a:endParaRPr>
            </a:p>
          </p:txBody>
        </p:sp>
        <p:sp>
          <p:nvSpPr>
            <p:cNvPr id="15374" name="Rectangle 17"/>
            <p:cNvSpPr>
              <a:spLocks noChangeArrowheads="1"/>
            </p:cNvSpPr>
            <p:nvPr/>
          </p:nvSpPr>
          <p:spPr bwMode="auto">
            <a:xfrm>
              <a:off x="745" y="1127"/>
              <a:ext cx="0" cy="174"/>
            </a:xfrm>
            <a:prstGeom prst="rect">
              <a:avLst/>
            </a:prstGeom>
            <a:noFill/>
            <a:ln w="9525">
              <a:noFill/>
              <a:miter lim="800000"/>
              <a:headEnd/>
              <a:tailEnd/>
            </a:ln>
          </p:spPr>
          <p:txBody>
            <a:bodyPr wrap="none" lIns="0" tIns="0" rIns="0" bIns="0">
              <a:spAutoFit/>
            </a:bodyPr>
            <a:lstStyle/>
            <a:p>
              <a:endParaRPr lang="en-US" sz="1800" dirty="0">
                <a:solidFill>
                  <a:schemeClr val="tx1"/>
                </a:solidFill>
                <a:latin typeface="Arial" charset="0"/>
                <a:cs typeface="Arial" charset="0"/>
              </a:endParaRPr>
            </a:p>
          </p:txBody>
        </p:sp>
        <p:sp>
          <p:nvSpPr>
            <p:cNvPr id="15376" name="Rectangle 19"/>
            <p:cNvSpPr>
              <a:spLocks noChangeArrowheads="1"/>
            </p:cNvSpPr>
            <p:nvPr/>
          </p:nvSpPr>
          <p:spPr bwMode="auto">
            <a:xfrm>
              <a:off x="431" y="1368"/>
              <a:ext cx="91" cy="147"/>
            </a:xfrm>
            <a:prstGeom prst="rect">
              <a:avLst/>
            </a:prstGeom>
            <a:noFill/>
            <a:ln w="9525">
              <a:noFill/>
              <a:miter lim="800000"/>
              <a:headEnd/>
              <a:tailEnd/>
            </a:ln>
          </p:spPr>
          <p:txBody>
            <a:bodyPr wrap="none" lIns="0" tIns="0" rIns="0" bIns="0">
              <a:spAutoFit/>
            </a:bodyPr>
            <a:lstStyle/>
            <a:p>
              <a:r>
                <a:rPr lang="en-US" sz="1300">
                  <a:solidFill>
                    <a:srgbClr val="000000"/>
                  </a:solidFill>
                  <a:cs typeface="Arial" charset="0"/>
                </a:rPr>
                <a:t> </a:t>
              </a:r>
              <a:endParaRPr lang="en-US" sz="1800">
                <a:solidFill>
                  <a:schemeClr val="tx1"/>
                </a:solidFill>
                <a:latin typeface="Arial" charset="0"/>
                <a:cs typeface="Arial" charset="0"/>
              </a:endParaRPr>
            </a:p>
          </p:txBody>
        </p:sp>
        <p:sp>
          <p:nvSpPr>
            <p:cNvPr id="15377" name="Rectangle 20"/>
            <p:cNvSpPr>
              <a:spLocks noChangeArrowheads="1"/>
            </p:cNvSpPr>
            <p:nvPr/>
          </p:nvSpPr>
          <p:spPr bwMode="auto">
            <a:xfrm>
              <a:off x="431" y="1610"/>
              <a:ext cx="411"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Direct</a:t>
              </a:r>
              <a:endParaRPr lang="en-US" sz="1800">
                <a:solidFill>
                  <a:schemeClr val="tx1"/>
                </a:solidFill>
                <a:latin typeface="Arial" charset="0"/>
                <a:cs typeface="Arial" charset="0"/>
              </a:endParaRPr>
            </a:p>
          </p:txBody>
        </p:sp>
        <p:sp>
          <p:nvSpPr>
            <p:cNvPr id="15378" name="Rectangle 21"/>
            <p:cNvSpPr>
              <a:spLocks noChangeArrowheads="1"/>
            </p:cNvSpPr>
            <p:nvPr/>
          </p:nvSpPr>
          <p:spPr bwMode="auto">
            <a:xfrm>
              <a:off x="770" y="1610"/>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79" name="Rectangle 22"/>
            <p:cNvSpPr>
              <a:spLocks noChangeArrowheads="1"/>
            </p:cNvSpPr>
            <p:nvPr/>
          </p:nvSpPr>
          <p:spPr bwMode="auto">
            <a:xfrm>
              <a:off x="431" y="1750"/>
              <a:ext cx="446"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output</a:t>
              </a:r>
              <a:endParaRPr lang="en-US" sz="1800">
                <a:solidFill>
                  <a:schemeClr val="tx1"/>
                </a:solidFill>
                <a:latin typeface="Arial" charset="0"/>
                <a:cs typeface="Arial" charset="0"/>
              </a:endParaRPr>
            </a:p>
          </p:txBody>
        </p:sp>
        <p:sp>
          <p:nvSpPr>
            <p:cNvPr id="15380" name="Rectangle 23"/>
            <p:cNvSpPr>
              <a:spLocks noChangeArrowheads="1"/>
            </p:cNvSpPr>
            <p:nvPr/>
          </p:nvSpPr>
          <p:spPr bwMode="auto">
            <a:xfrm>
              <a:off x="805" y="1750"/>
              <a:ext cx="121"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a:t>
              </a:r>
              <a:endParaRPr lang="en-US" sz="1800">
                <a:solidFill>
                  <a:schemeClr val="tx1"/>
                </a:solidFill>
                <a:latin typeface="Arial" charset="0"/>
                <a:cs typeface="Arial" charset="0"/>
              </a:endParaRPr>
            </a:p>
          </p:txBody>
        </p:sp>
        <p:sp>
          <p:nvSpPr>
            <p:cNvPr id="15381" name="Rectangle 24"/>
            <p:cNvSpPr>
              <a:spLocks noChangeArrowheads="1"/>
            </p:cNvSpPr>
            <p:nvPr/>
          </p:nvSpPr>
          <p:spPr bwMode="auto">
            <a:xfrm>
              <a:off x="866" y="1750"/>
              <a:ext cx="95"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 </a:t>
              </a:r>
              <a:endParaRPr lang="en-US" sz="1800" dirty="0">
                <a:solidFill>
                  <a:schemeClr val="tx1"/>
                </a:solidFill>
                <a:latin typeface="Arial" charset="0"/>
                <a:cs typeface="Arial" charset="0"/>
              </a:endParaRPr>
            </a:p>
          </p:txBody>
        </p:sp>
        <p:sp>
          <p:nvSpPr>
            <p:cNvPr id="15382" name="Rectangle 25"/>
            <p:cNvSpPr>
              <a:spLocks noChangeArrowheads="1"/>
            </p:cNvSpPr>
            <p:nvPr/>
          </p:nvSpPr>
          <p:spPr bwMode="auto">
            <a:xfrm>
              <a:off x="431" y="1991"/>
              <a:ext cx="91" cy="147"/>
            </a:xfrm>
            <a:prstGeom prst="rect">
              <a:avLst/>
            </a:prstGeom>
            <a:noFill/>
            <a:ln w="9525">
              <a:noFill/>
              <a:miter lim="800000"/>
              <a:headEnd/>
              <a:tailEnd/>
            </a:ln>
          </p:spPr>
          <p:txBody>
            <a:bodyPr wrap="none" lIns="0" tIns="0" rIns="0" bIns="0">
              <a:spAutoFit/>
            </a:bodyPr>
            <a:lstStyle/>
            <a:p>
              <a:r>
                <a:rPr lang="en-US" sz="1300">
                  <a:solidFill>
                    <a:srgbClr val="000000"/>
                  </a:solidFill>
                  <a:cs typeface="Arial" charset="0"/>
                </a:rPr>
                <a:t> </a:t>
              </a:r>
              <a:endParaRPr lang="en-US" sz="1800">
                <a:solidFill>
                  <a:schemeClr val="tx1"/>
                </a:solidFill>
                <a:latin typeface="Arial" charset="0"/>
                <a:cs typeface="Arial" charset="0"/>
              </a:endParaRPr>
            </a:p>
          </p:txBody>
        </p:sp>
        <p:sp>
          <p:nvSpPr>
            <p:cNvPr id="15383" name="Rectangle 26"/>
            <p:cNvSpPr>
              <a:spLocks noChangeArrowheads="1"/>
            </p:cNvSpPr>
            <p:nvPr/>
          </p:nvSpPr>
          <p:spPr bwMode="auto">
            <a:xfrm>
              <a:off x="431" y="2232"/>
              <a:ext cx="540"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Induced</a:t>
              </a:r>
              <a:endParaRPr lang="en-US" sz="1800" dirty="0">
                <a:solidFill>
                  <a:schemeClr val="tx1"/>
                </a:solidFill>
                <a:latin typeface="Arial" charset="0"/>
                <a:cs typeface="Arial" charset="0"/>
              </a:endParaRPr>
            </a:p>
          </p:txBody>
        </p:sp>
        <p:sp>
          <p:nvSpPr>
            <p:cNvPr id="15384" name="Rectangle 27"/>
            <p:cNvSpPr>
              <a:spLocks noChangeArrowheads="1"/>
            </p:cNvSpPr>
            <p:nvPr/>
          </p:nvSpPr>
          <p:spPr bwMode="auto">
            <a:xfrm>
              <a:off x="896" y="2232"/>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85" name="Rectangle 28"/>
            <p:cNvSpPr>
              <a:spLocks noChangeArrowheads="1"/>
            </p:cNvSpPr>
            <p:nvPr/>
          </p:nvSpPr>
          <p:spPr bwMode="auto">
            <a:xfrm>
              <a:off x="431" y="2372"/>
              <a:ext cx="446"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output</a:t>
              </a:r>
              <a:endParaRPr lang="en-US" sz="1800">
                <a:solidFill>
                  <a:schemeClr val="tx1"/>
                </a:solidFill>
                <a:latin typeface="Arial" charset="0"/>
                <a:cs typeface="Arial" charset="0"/>
              </a:endParaRPr>
            </a:p>
          </p:txBody>
        </p:sp>
        <p:sp>
          <p:nvSpPr>
            <p:cNvPr id="15386" name="Rectangle 29"/>
            <p:cNvSpPr>
              <a:spLocks noChangeArrowheads="1"/>
            </p:cNvSpPr>
            <p:nvPr/>
          </p:nvSpPr>
          <p:spPr bwMode="auto">
            <a:xfrm>
              <a:off x="805" y="2372"/>
              <a:ext cx="121"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a:t>
              </a:r>
              <a:endParaRPr lang="en-US" sz="1800">
                <a:solidFill>
                  <a:schemeClr val="tx1"/>
                </a:solidFill>
                <a:latin typeface="Arial" charset="0"/>
                <a:cs typeface="Arial" charset="0"/>
              </a:endParaRPr>
            </a:p>
          </p:txBody>
        </p:sp>
        <p:sp>
          <p:nvSpPr>
            <p:cNvPr id="15387" name="Rectangle 30"/>
            <p:cNvSpPr>
              <a:spLocks noChangeArrowheads="1"/>
            </p:cNvSpPr>
            <p:nvPr/>
          </p:nvSpPr>
          <p:spPr bwMode="auto">
            <a:xfrm>
              <a:off x="866" y="2372"/>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88" name="Rectangle 31"/>
            <p:cNvSpPr>
              <a:spLocks noChangeArrowheads="1"/>
            </p:cNvSpPr>
            <p:nvPr/>
          </p:nvSpPr>
          <p:spPr bwMode="auto">
            <a:xfrm>
              <a:off x="431" y="2613"/>
              <a:ext cx="91" cy="147"/>
            </a:xfrm>
            <a:prstGeom prst="rect">
              <a:avLst/>
            </a:prstGeom>
            <a:noFill/>
            <a:ln w="9525">
              <a:noFill/>
              <a:miter lim="800000"/>
              <a:headEnd/>
              <a:tailEnd/>
            </a:ln>
          </p:spPr>
          <p:txBody>
            <a:bodyPr wrap="none" lIns="0" tIns="0" rIns="0" bIns="0">
              <a:spAutoFit/>
            </a:bodyPr>
            <a:lstStyle/>
            <a:p>
              <a:r>
                <a:rPr lang="en-US" sz="1300">
                  <a:solidFill>
                    <a:srgbClr val="000000"/>
                  </a:solidFill>
                  <a:cs typeface="Arial" charset="0"/>
                </a:rPr>
                <a:t> </a:t>
              </a:r>
              <a:endParaRPr lang="en-US" sz="1800">
                <a:solidFill>
                  <a:schemeClr val="tx1"/>
                </a:solidFill>
                <a:latin typeface="Arial" charset="0"/>
                <a:cs typeface="Arial" charset="0"/>
              </a:endParaRPr>
            </a:p>
          </p:txBody>
        </p:sp>
        <p:sp>
          <p:nvSpPr>
            <p:cNvPr id="15389" name="Rectangle 32"/>
            <p:cNvSpPr>
              <a:spLocks noChangeArrowheads="1"/>
            </p:cNvSpPr>
            <p:nvPr/>
          </p:nvSpPr>
          <p:spPr bwMode="auto">
            <a:xfrm>
              <a:off x="431" y="2855"/>
              <a:ext cx="91" cy="147"/>
            </a:xfrm>
            <a:prstGeom prst="rect">
              <a:avLst/>
            </a:prstGeom>
            <a:noFill/>
            <a:ln w="9525">
              <a:noFill/>
              <a:miter lim="800000"/>
              <a:headEnd/>
              <a:tailEnd/>
            </a:ln>
          </p:spPr>
          <p:txBody>
            <a:bodyPr wrap="none" lIns="0" tIns="0" rIns="0" bIns="0">
              <a:spAutoFit/>
            </a:bodyPr>
            <a:lstStyle/>
            <a:p>
              <a:r>
                <a:rPr lang="en-US" sz="1300">
                  <a:solidFill>
                    <a:srgbClr val="000000"/>
                  </a:solidFill>
                  <a:cs typeface="Arial" charset="0"/>
                </a:rPr>
                <a:t> </a:t>
              </a:r>
              <a:endParaRPr lang="en-US" sz="1800">
                <a:solidFill>
                  <a:schemeClr val="tx1"/>
                </a:solidFill>
                <a:latin typeface="Arial" charset="0"/>
                <a:cs typeface="Arial" charset="0"/>
              </a:endParaRPr>
            </a:p>
          </p:txBody>
        </p:sp>
        <p:sp>
          <p:nvSpPr>
            <p:cNvPr id="15390" name="Rectangle 33"/>
            <p:cNvSpPr>
              <a:spLocks noChangeArrowheads="1"/>
            </p:cNvSpPr>
            <p:nvPr/>
          </p:nvSpPr>
          <p:spPr bwMode="auto">
            <a:xfrm>
              <a:off x="431" y="3096"/>
              <a:ext cx="579"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Outcome</a:t>
              </a:r>
              <a:endParaRPr lang="en-US" sz="1800">
                <a:solidFill>
                  <a:schemeClr val="tx1"/>
                </a:solidFill>
                <a:latin typeface="Arial" charset="0"/>
                <a:cs typeface="Arial" charset="0"/>
              </a:endParaRPr>
            </a:p>
          </p:txBody>
        </p:sp>
        <p:sp>
          <p:nvSpPr>
            <p:cNvPr id="15391" name="Rectangle 34"/>
            <p:cNvSpPr>
              <a:spLocks noChangeArrowheads="1"/>
            </p:cNvSpPr>
            <p:nvPr/>
          </p:nvSpPr>
          <p:spPr bwMode="auto">
            <a:xfrm>
              <a:off x="935" y="3096"/>
              <a:ext cx="121"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a:t>
              </a:r>
              <a:endParaRPr lang="en-US" sz="1800">
                <a:solidFill>
                  <a:schemeClr val="tx1"/>
                </a:solidFill>
                <a:latin typeface="Arial" charset="0"/>
                <a:cs typeface="Arial" charset="0"/>
              </a:endParaRPr>
            </a:p>
          </p:txBody>
        </p:sp>
        <p:sp>
          <p:nvSpPr>
            <p:cNvPr id="15392" name="Rectangle 35"/>
            <p:cNvSpPr>
              <a:spLocks noChangeArrowheads="1"/>
            </p:cNvSpPr>
            <p:nvPr/>
          </p:nvSpPr>
          <p:spPr bwMode="auto">
            <a:xfrm>
              <a:off x="995" y="3096"/>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93" name="Rectangle 36"/>
            <p:cNvSpPr>
              <a:spLocks noChangeArrowheads="1"/>
            </p:cNvSpPr>
            <p:nvPr/>
          </p:nvSpPr>
          <p:spPr bwMode="auto">
            <a:xfrm>
              <a:off x="431" y="3336"/>
              <a:ext cx="91" cy="147"/>
            </a:xfrm>
            <a:prstGeom prst="rect">
              <a:avLst/>
            </a:prstGeom>
            <a:noFill/>
            <a:ln w="9525">
              <a:noFill/>
              <a:miter lim="800000"/>
              <a:headEnd/>
              <a:tailEnd/>
            </a:ln>
          </p:spPr>
          <p:txBody>
            <a:bodyPr wrap="none" lIns="0" tIns="0" rIns="0" bIns="0">
              <a:spAutoFit/>
            </a:bodyPr>
            <a:lstStyle/>
            <a:p>
              <a:r>
                <a:rPr lang="en-US" sz="1300">
                  <a:solidFill>
                    <a:srgbClr val="000000"/>
                  </a:solidFill>
                  <a:cs typeface="Arial" charset="0"/>
                </a:rPr>
                <a:t> </a:t>
              </a:r>
              <a:endParaRPr lang="en-US" sz="1800">
                <a:solidFill>
                  <a:schemeClr val="tx1"/>
                </a:solidFill>
                <a:latin typeface="Arial" charset="0"/>
                <a:cs typeface="Arial" charset="0"/>
              </a:endParaRPr>
            </a:p>
          </p:txBody>
        </p:sp>
        <p:sp>
          <p:nvSpPr>
            <p:cNvPr id="15394" name="Rectangle 37"/>
            <p:cNvSpPr>
              <a:spLocks noChangeArrowheads="1"/>
            </p:cNvSpPr>
            <p:nvPr/>
          </p:nvSpPr>
          <p:spPr bwMode="auto">
            <a:xfrm>
              <a:off x="431" y="3577"/>
              <a:ext cx="429"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Impac</a:t>
              </a:r>
              <a:endParaRPr lang="en-US" sz="1800">
                <a:solidFill>
                  <a:schemeClr val="tx1"/>
                </a:solidFill>
                <a:latin typeface="Arial" charset="0"/>
                <a:cs typeface="Arial" charset="0"/>
              </a:endParaRPr>
            </a:p>
          </p:txBody>
        </p:sp>
        <p:sp>
          <p:nvSpPr>
            <p:cNvPr id="15395" name="Rectangle 38"/>
            <p:cNvSpPr>
              <a:spLocks noChangeArrowheads="1"/>
            </p:cNvSpPr>
            <p:nvPr/>
          </p:nvSpPr>
          <p:spPr bwMode="auto">
            <a:xfrm>
              <a:off x="789" y="3577"/>
              <a:ext cx="4570"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t                                                                                                                            </a:t>
              </a:r>
              <a:endParaRPr lang="en-US" sz="1800" dirty="0">
                <a:solidFill>
                  <a:schemeClr val="tx1"/>
                </a:solidFill>
                <a:latin typeface="Arial" charset="0"/>
                <a:cs typeface="Arial" charset="0"/>
              </a:endParaRPr>
            </a:p>
          </p:txBody>
        </p:sp>
        <p:sp>
          <p:nvSpPr>
            <p:cNvPr id="15396" name="Rectangle 39"/>
            <p:cNvSpPr>
              <a:spLocks noChangeArrowheads="1"/>
            </p:cNvSpPr>
            <p:nvPr/>
          </p:nvSpPr>
          <p:spPr bwMode="auto">
            <a:xfrm>
              <a:off x="5101" y="3577"/>
              <a:ext cx="167"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97" name="Rectangle 40"/>
            <p:cNvSpPr>
              <a:spLocks noChangeArrowheads="1"/>
            </p:cNvSpPr>
            <p:nvPr/>
          </p:nvSpPr>
          <p:spPr bwMode="auto">
            <a:xfrm>
              <a:off x="5205" y="3577"/>
              <a:ext cx="419"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98" name="Rectangle 41"/>
            <p:cNvSpPr>
              <a:spLocks noChangeArrowheads="1"/>
            </p:cNvSpPr>
            <p:nvPr/>
          </p:nvSpPr>
          <p:spPr bwMode="auto">
            <a:xfrm>
              <a:off x="5550" y="3577"/>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3" name="Group 44"/>
            <p:cNvGrpSpPr>
              <a:grpSpLocks/>
            </p:cNvGrpSpPr>
            <p:nvPr/>
          </p:nvGrpSpPr>
          <p:grpSpPr bwMode="auto">
            <a:xfrm>
              <a:off x="1268" y="1085"/>
              <a:ext cx="926" cy="321"/>
              <a:chOff x="1268" y="1085"/>
              <a:chExt cx="926" cy="321"/>
            </a:xfrm>
          </p:grpSpPr>
          <p:sp>
            <p:nvSpPr>
              <p:cNvPr id="15503" name="Rectangle 42"/>
              <p:cNvSpPr>
                <a:spLocks noChangeArrowheads="1"/>
              </p:cNvSpPr>
              <p:nvPr/>
            </p:nvSpPr>
            <p:spPr bwMode="auto">
              <a:xfrm>
                <a:off x="1268" y="1085"/>
                <a:ext cx="926" cy="321"/>
              </a:xfrm>
              <a:prstGeom prst="rect">
                <a:avLst/>
              </a:prstGeom>
              <a:solidFill>
                <a:schemeClr val="accent1"/>
              </a:solidFill>
              <a:ln w="9525">
                <a:noFill/>
                <a:miter lim="800000"/>
                <a:headEnd/>
                <a:tailEnd/>
              </a:ln>
            </p:spPr>
            <p:txBody>
              <a:bodyPr/>
              <a:lstStyle/>
              <a:p>
                <a:endParaRPr lang="en-US"/>
              </a:p>
            </p:txBody>
          </p:sp>
          <p:sp>
            <p:nvSpPr>
              <p:cNvPr id="15504" name="Rectangle 43"/>
              <p:cNvSpPr>
                <a:spLocks noChangeArrowheads="1"/>
              </p:cNvSpPr>
              <p:nvPr/>
            </p:nvSpPr>
            <p:spPr bwMode="auto">
              <a:xfrm>
                <a:off x="1268" y="1085"/>
                <a:ext cx="926" cy="321"/>
              </a:xfrm>
              <a:prstGeom prst="rect">
                <a:avLst/>
              </a:prstGeom>
              <a:noFill/>
              <a:ln w="8" cap="rnd">
                <a:solidFill>
                  <a:srgbClr val="000000"/>
                </a:solidFill>
                <a:miter lim="800000"/>
                <a:headEnd/>
                <a:tailEnd/>
              </a:ln>
            </p:spPr>
            <p:txBody>
              <a:bodyPr/>
              <a:lstStyle/>
              <a:p>
                <a:endParaRPr lang="en-US"/>
              </a:p>
            </p:txBody>
          </p:sp>
        </p:grpSp>
        <p:sp>
          <p:nvSpPr>
            <p:cNvPr id="15400" name="Rectangle 45"/>
            <p:cNvSpPr>
              <a:spLocks noChangeArrowheads="1"/>
            </p:cNvSpPr>
            <p:nvPr/>
          </p:nvSpPr>
          <p:spPr bwMode="auto">
            <a:xfrm>
              <a:off x="1562" y="1125"/>
              <a:ext cx="127"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F</a:t>
              </a:r>
              <a:endParaRPr lang="en-US" sz="1800" dirty="0">
                <a:solidFill>
                  <a:schemeClr val="tx1"/>
                </a:solidFill>
                <a:latin typeface="Arial" charset="0"/>
                <a:cs typeface="Arial" charset="0"/>
              </a:endParaRPr>
            </a:p>
          </p:txBody>
        </p:sp>
        <p:sp>
          <p:nvSpPr>
            <p:cNvPr id="15401" name="Rectangle 46"/>
            <p:cNvSpPr>
              <a:spLocks noChangeArrowheads="1"/>
            </p:cNvSpPr>
            <p:nvPr/>
          </p:nvSpPr>
          <p:spPr bwMode="auto">
            <a:xfrm>
              <a:off x="1627" y="1125"/>
              <a:ext cx="342" cy="147"/>
            </a:xfrm>
            <a:prstGeom prst="rect">
              <a:avLst/>
            </a:prstGeom>
            <a:noFill/>
            <a:ln w="9525">
              <a:noFill/>
              <a:miter lim="800000"/>
              <a:headEnd/>
              <a:tailEnd/>
            </a:ln>
          </p:spPr>
          <p:txBody>
            <a:bodyPr wrap="none" lIns="0" tIns="0" rIns="0" bIns="0">
              <a:spAutoFit/>
            </a:bodyPr>
            <a:lstStyle/>
            <a:p>
              <a:r>
                <a:rPr lang="en-US" sz="1300" b="1" dirty="0" err="1">
                  <a:solidFill>
                    <a:srgbClr val="000000"/>
                  </a:solidFill>
                  <a:cs typeface="Arial" charset="0"/>
                </a:rPr>
                <a:t>unds</a:t>
              </a:r>
              <a:endParaRPr lang="en-US" sz="1800" dirty="0">
                <a:solidFill>
                  <a:schemeClr val="tx1"/>
                </a:solidFill>
                <a:latin typeface="Arial" charset="0"/>
                <a:cs typeface="Arial" charset="0"/>
              </a:endParaRPr>
            </a:p>
          </p:txBody>
        </p:sp>
        <p:sp>
          <p:nvSpPr>
            <p:cNvPr id="15402" name="Rectangle 47"/>
            <p:cNvSpPr>
              <a:spLocks noChangeArrowheads="1"/>
            </p:cNvSpPr>
            <p:nvPr/>
          </p:nvSpPr>
          <p:spPr bwMode="auto">
            <a:xfrm>
              <a:off x="1901" y="1125"/>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4" name="Group 50"/>
            <p:cNvGrpSpPr>
              <a:grpSpLocks/>
            </p:cNvGrpSpPr>
            <p:nvPr/>
          </p:nvGrpSpPr>
          <p:grpSpPr bwMode="auto">
            <a:xfrm>
              <a:off x="3367" y="1569"/>
              <a:ext cx="2050" cy="502"/>
              <a:chOff x="3367" y="1569"/>
              <a:chExt cx="2050" cy="502"/>
            </a:xfrm>
          </p:grpSpPr>
          <p:sp>
            <p:nvSpPr>
              <p:cNvPr id="15501" name="Rectangle 48"/>
              <p:cNvSpPr>
                <a:spLocks noChangeArrowheads="1"/>
              </p:cNvSpPr>
              <p:nvPr/>
            </p:nvSpPr>
            <p:spPr bwMode="auto">
              <a:xfrm>
                <a:off x="3367" y="1569"/>
                <a:ext cx="2050" cy="502"/>
              </a:xfrm>
              <a:prstGeom prst="rect">
                <a:avLst/>
              </a:prstGeom>
              <a:solidFill>
                <a:srgbClr val="00B0F0"/>
              </a:solidFill>
              <a:ln w="9525">
                <a:noFill/>
                <a:miter lim="800000"/>
                <a:headEnd/>
                <a:tailEnd/>
              </a:ln>
            </p:spPr>
            <p:txBody>
              <a:bodyPr/>
              <a:lstStyle/>
              <a:p>
                <a:endParaRPr lang="en-US"/>
              </a:p>
            </p:txBody>
          </p:sp>
          <p:sp>
            <p:nvSpPr>
              <p:cNvPr id="15502" name="Rectangle 49"/>
              <p:cNvSpPr>
                <a:spLocks noChangeArrowheads="1"/>
              </p:cNvSpPr>
              <p:nvPr/>
            </p:nvSpPr>
            <p:spPr bwMode="auto">
              <a:xfrm>
                <a:off x="3367" y="1569"/>
                <a:ext cx="2050" cy="502"/>
              </a:xfrm>
              <a:prstGeom prst="rect">
                <a:avLst/>
              </a:prstGeom>
              <a:noFill/>
              <a:ln w="8" cap="rnd">
                <a:solidFill>
                  <a:srgbClr val="000000"/>
                </a:solidFill>
                <a:miter lim="800000"/>
                <a:headEnd/>
                <a:tailEnd/>
              </a:ln>
            </p:spPr>
            <p:txBody>
              <a:bodyPr/>
              <a:lstStyle/>
              <a:p>
                <a:endParaRPr lang="en-US"/>
              </a:p>
            </p:txBody>
          </p:sp>
        </p:grpSp>
        <p:sp>
          <p:nvSpPr>
            <p:cNvPr id="15404" name="Rectangle 51"/>
            <p:cNvSpPr>
              <a:spLocks noChangeArrowheads="1"/>
            </p:cNvSpPr>
            <p:nvPr/>
          </p:nvSpPr>
          <p:spPr bwMode="auto">
            <a:xfrm>
              <a:off x="3618" y="1611"/>
              <a:ext cx="1717" cy="126"/>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Improved relations between </a:t>
              </a:r>
              <a:endParaRPr lang="en-US" sz="1800">
                <a:solidFill>
                  <a:schemeClr val="tx1"/>
                </a:solidFill>
                <a:latin typeface="Arial" charset="0"/>
                <a:cs typeface="Arial" charset="0"/>
              </a:endParaRPr>
            </a:p>
          </p:txBody>
        </p:sp>
        <p:sp>
          <p:nvSpPr>
            <p:cNvPr id="15405" name="Rectangle 52"/>
            <p:cNvSpPr>
              <a:spLocks noChangeArrowheads="1"/>
            </p:cNvSpPr>
            <p:nvPr/>
          </p:nvSpPr>
          <p:spPr bwMode="auto">
            <a:xfrm>
              <a:off x="3617" y="1752"/>
              <a:ext cx="1326" cy="126"/>
            </a:xfrm>
            <a:prstGeom prst="rect">
              <a:avLst/>
            </a:prstGeom>
            <a:noFill/>
            <a:ln w="9525">
              <a:noFill/>
              <a:miter lim="800000"/>
              <a:headEnd/>
              <a:tailEnd/>
            </a:ln>
          </p:spPr>
          <p:txBody>
            <a:bodyPr wrap="none" lIns="0" tIns="0" rIns="0" bIns="0">
              <a:spAutoFit/>
            </a:bodyPr>
            <a:lstStyle/>
            <a:p>
              <a:r>
                <a:rPr lang="en-US" sz="1300" b="1" dirty="0" smtClean="0">
                  <a:solidFill>
                    <a:srgbClr val="000000"/>
                  </a:solidFill>
                  <a:cs typeface="Arial" charset="0"/>
                </a:rPr>
                <a:t>ODA </a:t>
              </a:r>
              <a:r>
                <a:rPr lang="en-US" sz="1300" b="1" dirty="0">
                  <a:solidFill>
                    <a:srgbClr val="000000"/>
                  </a:solidFill>
                  <a:cs typeface="Arial" charset="0"/>
                </a:rPr>
                <a:t>and </a:t>
              </a:r>
              <a:r>
                <a:rPr lang="en-US" sz="1300" b="1" dirty="0" smtClean="0">
                  <a:solidFill>
                    <a:srgbClr val="000000"/>
                  </a:solidFill>
                  <a:cs typeface="Arial" charset="0"/>
                </a:rPr>
                <a:t>public policy</a:t>
              </a:r>
              <a:endParaRPr lang="en-US" sz="1800" dirty="0">
                <a:solidFill>
                  <a:schemeClr val="tx1"/>
                </a:solidFill>
                <a:latin typeface="Arial" charset="0"/>
                <a:cs typeface="Arial" charset="0"/>
              </a:endParaRPr>
            </a:p>
          </p:txBody>
        </p:sp>
        <p:sp>
          <p:nvSpPr>
            <p:cNvPr id="15406" name="Rectangle 53"/>
            <p:cNvSpPr>
              <a:spLocks noChangeArrowheads="1"/>
            </p:cNvSpPr>
            <p:nvPr/>
          </p:nvSpPr>
          <p:spPr bwMode="auto">
            <a:xfrm>
              <a:off x="4112" y="1891"/>
              <a:ext cx="509"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process</a:t>
              </a:r>
              <a:endParaRPr lang="en-US" sz="1800">
                <a:solidFill>
                  <a:schemeClr val="tx1"/>
                </a:solidFill>
                <a:latin typeface="Arial" charset="0"/>
                <a:cs typeface="Arial" charset="0"/>
              </a:endParaRPr>
            </a:p>
          </p:txBody>
        </p:sp>
        <p:sp>
          <p:nvSpPr>
            <p:cNvPr id="15407" name="Rectangle 54"/>
            <p:cNvSpPr>
              <a:spLocks noChangeArrowheads="1"/>
            </p:cNvSpPr>
            <p:nvPr/>
          </p:nvSpPr>
          <p:spPr bwMode="auto">
            <a:xfrm>
              <a:off x="4547" y="1891"/>
              <a:ext cx="190"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es</a:t>
              </a:r>
              <a:endParaRPr lang="en-US" sz="1800">
                <a:solidFill>
                  <a:schemeClr val="tx1"/>
                </a:solidFill>
                <a:latin typeface="Arial" charset="0"/>
                <a:cs typeface="Arial" charset="0"/>
              </a:endParaRPr>
            </a:p>
          </p:txBody>
        </p:sp>
        <p:sp>
          <p:nvSpPr>
            <p:cNvPr id="15408" name="Rectangle 55"/>
            <p:cNvSpPr>
              <a:spLocks noChangeArrowheads="1"/>
            </p:cNvSpPr>
            <p:nvPr/>
          </p:nvSpPr>
          <p:spPr bwMode="auto">
            <a:xfrm>
              <a:off x="4674" y="1891"/>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5" name="Group 58"/>
            <p:cNvGrpSpPr>
              <a:grpSpLocks/>
            </p:cNvGrpSpPr>
            <p:nvPr/>
          </p:nvGrpSpPr>
          <p:grpSpPr bwMode="auto">
            <a:xfrm>
              <a:off x="2586" y="2194"/>
              <a:ext cx="1231" cy="382"/>
              <a:chOff x="2586" y="2194"/>
              <a:chExt cx="1231" cy="382"/>
            </a:xfrm>
          </p:grpSpPr>
          <p:sp>
            <p:nvSpPr>
              <p:cNvPr id="15499" name="Rectangle 56"/>
              <p:cNvSpPr>
                <a:spLocks noChangeArrowheads="1"/>
              </p:cNvSpPr>
              <p:nvPr/>
            </p:nvSpPr>
            <p:spPr bwMode="auto">
              <a:xfrm>
                <a:off x="2586" y="2194"/>
                <a:ext cx="1231" cy="382"/>
              </a:xfrm>
              <a:prstGeom prst="rect">
                <a:avLst/>
              </a:prstGeom>
              <a:solidFill>
                <a:schemeClr val="accent2">
                  <a:lumMod val="40000"/>
                  <a:lumOff val="60000"/>
                </a:schemeClr>
              </a:solidFill>
              <a:ln w="9525">
                <a:noFill/>
                <a:miter lim="800000"/>
                <a:headEnd/>
                <a:tailEnd/>
              </a:ln>
            </p:spPr>
            <p:txBody>
              <a:bodyPr/>
              <a:lstStyle/>
              <a:p>
                <a:endParaRPr lang="en-US"/>
              </a:p>
            </p:txBody>
          </p:sp>
          <p:sp>
            <p:nvSpPr>
              <p:cNvPr id="15500" name="Rectangle 57"/>
              <p:cNvSpPr>
                <a:spLocks noChangeArrowheads="1"/>
              </p:cNvSpPr>
              <p:nvPr/>
            </p:nvSpPr>
            <p:spPr bwMode="auto">
              <a:xfrm>
                <a:off x="2586" y="2194"/>
                <a:ext cx="1231" cy="382"/>
              </a:xfrm>
              <a:prstGeom prst="rect">
                <a:avLst/>
              </a:prstGeom>
              <a:noFill/>
              <a:ln w="8" cap="rnd">
                <a:solidFill>
                  <a:srgbClr val="000000"/>
                </a:solidFill>
                <a:miter lim="800000"/>
                <a:headEnd/>
                <a:tailEnd/>
              </a:ln>
            </p:spPr>
            <p:txBody>
              <a:bodyPr/>
              <a:lstStyle/>
              <a:p>
                <a:endParaRPr lang="en-US"/>
              </a:p>
            </p:txBody>
          </p:sp>
        </p:grpSp>
        <p:sp>
          <p:nvSpPr>
            <p:cNvPr id="15410" name="Rectangle 59"/>
            <p:cNvSpPr>
              <a:spLocks noChangeArrowheads="1"/>
            </p:cNvSpPr>
            <p:nvPr/>
          </p:nvSpPr>
          <p:spPr bwMode="auto">
            <a:xfrm>
              <a:off x="2606" y="2237"/>
              <a:ext cx="1195" cy="126"/>
            </a:xfrm>
            <a:prstGeom prst="rect">
              <a:avLst/>
            </a:prstGeom>
            <a:noFill/>
            <a:ln w="9525">
              <a:noFill/>
              <a:miter lim="800000"/>
              <a:headEnd/>
              <a:tailEnd/>
            </a:ln>
          </p:spPr>
          <p:txBody>
            <a:bodyPr lIns="0" tIns="0" rIns="0" bIns="0">
              <a:spAutoFit/>
            </a:bodyPr>
            <a:lstStyle/>
            <a:p>
              <a:r>
                <a:rPr lang="en-US" sz="1300" b="1" dirty="0">
                  <a:solidFill>
                    <a:srgbClr val="000000"/>
                  </a:solidFill>
                  <a:cs typeface="Arial" charset="0"/>
                </a:rPr>
                <a:t>Strengthened public</a:t>
              </a:r>
              <a:endParaRPr lang="en-US" sz="1800" dirty="0">
                <a:solidFill>
                  <a:schemeClr val="tx1"/>
                </a:solidFill>
                <a:latin typeface="Arial" charset="0"/>
                <a:cs typeface="Arial" charset="0"/>
              </a:endParaRPr>
            </a:p>
          </p:txBody>
        </p:sp>
        <p:sp>
          <p:nvSpPr>
            <p:cNvPr id="15411" name="Rectangle 60"/>
            <p:cNvSpPr>
              <a:spLocks noChangeArrowheads="1"/>
            </p:cNvSpPr>
            <p:nvPr/>
          </p:nvSpPr>
          <p:spPr bwMode="auto">
            <a:xfrm>
              <a:off x="2608" y="2384"/>
              <a:ext cx="1168" cy="126"/>
            </a:xfrm>
            <a:prstGeom prst="rect">
              <a:avLst/>
            </a:prstGeom>
            <a:noFill/>
            <a:ln w="9525">
              <a:noFill/>
              <a:miter lim="800000"/>
              <a:headEnd/>
              <a:tailEnd/>
            </a:ln>
          </p:spPr>
          <p:txBody>
            <a:bodyPr lIns="0" tIns="0" rIns="0" bIns="0">
              <a:spAutoFit/>
            </a:bodyPr>
            <a:lstStyle/>
            <a:p>
              <a:r>
                <a:rPr lang="en-US" sz="1300" b="1" dirty="0" smtClean="0">
                  <a:solidFill>
                    <a:srgbClr val="000000"/>
                  </a:solidFill>
                  <a:cs typeface="Arial" charset="0"/>
                </a:rPr>
                <a:t>sector </a:t>
              </a:r>
              <a:r>
                <a:rPr lang="en-US" sz="1300" b="1" dirty="0">
                  <a:solidFill>
                    <a:srgbClr val="000000"/>
                  </a:solidFill>
                  <a:cs typeface="Arial" charset="0"/>
                </a:rPr>
                <a:t>institutions </a:t>
              </a:r>
              <a:endParaRPr lang="en-US" sz="1800" dirty="0">
                <a:solidFill>
                  <a:schemeClr val="tx1"/>
                </a:solidFill>
                <a:latin typeface="Arial" charset="0"/>
                <a:cs typeface="Arial" charset="0"/>
              </a:endParaRPr>
            </a:p>
          </p:txBody>
        </p:sp>
        <p:sp>
          <p:nvSpPr>
            <p:cNvPr id="15412" name="Rectangle 62"/>
            <p:cNvSpPr>
              <a:spLocks noChangeArrowheads="1"/>
            </p:cNvSpPr>
            <p:nvPr/>
          </p:nvSpPr>
          <p:spPr bwMode="auto">
            <a:xfrm>
              <a:off x="3524" y="2517"/>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6" name="Group 65"/>
            <p:cNvGrpSpPr>
              <a:grpSpLocks/>
            </p:cNvGrpSpPr>
            <p:nvPr/>
          </p:nvGrpSpPr>
          <p:grpSpPr bwMode="auto">
            <a:xfrm>
              <a:off x="2273" y="1079"/>
              <a:ext cx="937" cy="321"/>
              <a:chOff x="2273" y="1079"/>
              <a:chExt cx="937" cy="321"/>
            </a:xfrm>
          </p:grpSpPr>
          <p:sp>
            <p:nvSpPr>
              <p:cNvPr id="15497" name="Rectangle 63"/>
              <p:cNvSpPr>
                <a:spLocks noChangeArrowheads="1"/>
              </p:cNvSpPr>
              <p:nvPr/>
            </p:nvSpPr>
            <p:spPr bwMode="auto">
              <a:xfrm>
                <a:off x="2273" y="1079"/>
                <a:ext cx="937" cy="321"/>
              </a:xfrm>
              <a:prstGeom prst="rect">
                <a:avLst/>
              </a:prstGeom>
              <a:solidFill>
                <a:schemeClr val="accent1"/>
              </a:solidFill>
              <a:ln w="9525">
                <a:noFill/>
                <a:miter lim="800000"/>
                <a:headEnd/>
                <a:tailEnd/>
              </a:ln>
            </p:spPr>
            <p:txBody>
              <a:bodyPr/>
              <a:lstStyle/>
              <a:p>
                <a:endParaRPr lang="en-US"/>
              </a:p>
            </p:txBody>
          </p:sp>
          <p:sp>
            <p:nvSpPr>
              <p:cNvPr id="15498" name="Rectangle 64"/>
              <p:cNvSpPr>
                <a:spLocks noChangeArrowheads="1"/>
              </p:cNvSpPr>
              <p:nvPr/>
            </p:nvSpPr>
            <p:spPr bwMode="auto">
              <a:xfrm>
                <a:off x="2273" y="1079"/>
                <a:ext cx="937" cy="321"/>
              </a:xfrm>
              <a:prstGeom prst="rect">
                <a:avLst/>
              </a:prstGeom>
              <a:noFill/>
              <a:ln w="8" cap="rnd">
                <a:solidFill>
                  <a:srgbClr val="000000"/>
                </a:solidFill>
                <a:miter lim="800000"/>
                <a:headEnd/>
                <a:tailEnd/>
              </a:ln>
            </p:spPr>
            <p:txBody>
              <a:bodyPr/>
              <a:lstStyle/>
              <a:p>
                <a:endParaRPr lang="en-US"/>
              </a:p>
            </p:txBody>
          </p:sp>
        </p:grpSp>
        <p:sp>
          <p:nvSpPr>
            <p:cNvPr id="15414" name="Rectangle 66"/>
            <p:cNvSpPr>
              <a:spLocks noChangeArrowheads="1"/>
            </p:cNvSpPr>
            <p:nvPr/>
          </p:nvSpPr>
          <p:spPr bwMode="auto">
            <a:xfrm>
              <a:off x="2574" y="1121"/>
              <a:ext cx="443"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Policy </a:t>
              </a:r>
              <a:endParaRPr lang="en-US" sz="1800">
                <a:solidFill>
                  <a:schemeClr val="tx1"/>
                </a:solidFill>
                <a:latin typeface="Arial" charset="0"/>
                <a:cs typeface="Arial" charset="0"/>
              </a:endParaRPr>
            </a:p>
          </p:txBody>
        </p:sp>
        <p:sp>
          <p:nvSpPr>
            <p:cNvPr id="15415" name="Rectangle 67"/>
            <p:cNvSpPr>
              <a:spLocks noChangeArrowheads="1"/>
            </p:cNvSpPr>
            <p:nvPr/>
          </p:nvSpPr>
          <p:spPr bwMode="auto">
            <a:xfrm>
              <a:off x="2500" y="1261"/>
              <a:ext cx="561"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dialogue</a:t>
              </a:r>
              <a:endParaRPr lang="en-US" sz="1800" dirty="0">
                <a:solidFill>
                  <a:schemeClr val="tx1"/>
                </a:solidFill>
                <a:latin typeface="Arial" charset="0"/>
                <a:cs typeface="Arial" charset="0"/>
              </a:endParaRPr>
            </a:p>
          </p:txBody>
        </p:sp>
        <p:sp>
          <p:nvSpPr>
            <p:cNvPr id="15416" name="Rectangle 68"/>
            <p:cNvSpPr>
              <a:spLocks noChangeArrowheads="1"/>
            </p:cNvSpPr>
            <p:nvPr/>
          </p:nvSpPr>
          <p:spPr bwMode="auto">
            <a:xfrm>
              <a:off x="2985" y="1261"/>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7" name="Group 71"/>
            <p:cNvGrpSpPr>
              <a:grpSpLocks/>
            </p:cNvGrpSpPr>
            <p:nvPr/>
          </p:nvGrpSpPr>
          <p:grpSpPr bwMode="auto">
            <a:xfrm>
              <a:off x="4368" y="1083"/>
              <a:ext cx="1042" cy="325"/>
              <a:chOff x="4368" y="1083"/>
              <a:chExt cx="1042" cy="325"/>
            </a:xfrm>
          </p:grpSpPr>
          <p:sp>
            <p:nvSpPr>
              <p:cNvPr id="15495" name="Rectangle 69"/>
              <p:cNvSpPr>
                <a:spLocks noChangeArrowheads="1"/>
              </p:cNvSpPr>
              <p:nvPr/>
            </p:nvSpPr>
            <p:spPr bwMode="auto">
              <a:xfrm>
                <a:off x="4368" y="1083"/>
                <a:ext cx="1042" cy="325"/>
              </a:xfrm>
              <a:prstGeom prst="rect">
                <a:avLst/>
              </a:prstGeom>
              <a:solidFill>
                <a:schemeClr val="accent1"/>
              </a:solidFill>
              <a:ln w="9525">
                <a:noFill/>
                <a:miter lim="800000"/>
                <a:headEnd/>
                <a:tailEnd/>
              </a:ln>
            </p:spPr>
            <p:txBody>
              <a:bodyPr/>
              <a:lstStyle/>
              <a:p>
                <a:endParaRPr lang="en-US"/>
              </a:p>
            </p:txBody>
          </p:sp>
          <p:sp>
            <p:nvSpPr>
              <p:cNvPr id="15496" name="Rectangle 70"/>
              <p:cNvSpPr>
                <a:spLocks noChangeArrowheads="1"/>
              </p:cNvSpPr>
              <p:nvPr/>
            </p:nvSpPr>
            <p:spPr bwMode="auto">
              <a:xfrm>
                <a:off x="4368" y="1083"/>
                <a:ext cx="1042" cy="325"/>
              </a:xfrm>
              <a:prstGeom prst="rect">
                <a:avLst/>
              </a:prstGeom>
              <a:noFill/>
              <a:ln w="8" cap="rnd">
                <a:solidFill>
                  <a:srgbClr val="000000"/>
                </a:solidFill>
                <a:miter lim="800000"/>
                <a:headEnd/>
                <a:tailEnd/>
              </a:ln>
            </p:spPr>
            <p:txBody>
              <a:bodyPr/>
              <a:lstStyle/>
              <a:p>
                <a:endParaRPr lang="en-US"/>
              </a:p>
            </p:txBody>
          </p:sp>
        </p:grpSp>
        <p:sp>
          <p:nvSpPr>
            <p:cNvPr id="15418" name="Rectangle 72"/>
            <p:cNvSpPr>
              <a:spLocks noChangeArrowheads="1"/>
            </p:cNvSpPr>
            <p:nvPr/>
          </p:nvSpPr>
          <p:spPr bwMode="auto">
            <a:xfrm>
              <a:off x="4495" y="1125"/>
              <a:ext cx="910"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Disbursement </a:t>
              </a:r>
              <a:endParaRPr lang="en-US" sz="1800" dirty="0">
                <a:solidFill>
                  <a:schemeClr val="tx1"/>
                </a:solidFill>
                <a:latin typeface="Arial" charset="0"/>
                <a:cs typeface="Arial" charset="0"/>
              </a:endParaRPr>
            </a:p>
          </p:txBody>
        </p:sp>
        <p:sp>
          <p:nvSpPr>
            <p:cNvPr id="15419" name="Rectangle 73"/>
            <p:cNvSpPr>
              <a:spLocks noChangeArrowheads="1"/>
            </p:cNvSpPr>
            <p:nvPr/>
          </p:nvSpPr>
          <p:spPr bwMode="auto">
            <a:xfrm>
              <a:off x="4595" y="1265"/>
              <a:ext cx="664"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conditions</a:t>
              </a:r>
              <a:endParaRPr lang="en-US" sz="1800">
                <a:solidFill>
                  <a:schemeClr val="tx1"/>
                </a:solidFill>
                <a:latin typeface="Arial" charset="0"/>
                <a:cs typeface="Arial" charset="0"/>
              </a:endParaRPr>
            </a:p>
          </p:txBody>
        </p:sp>
        <p:sp>
          <p:nvSpPr>
            <p:cNvPr id="15420" name="Rectangle 74"/>
            <p:cNvSpPr>
              <a:spLocks noChangeArrowheads="1"/>
            </p:cNvSpPr>
            <p:nvPr/>
          </p:nvSpPr>
          <p:spPr bwMode="auto">
            <a:xfrm>
              <a:off x="5181" y="1265"/>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8" name="Group 77"/>
            <p:cNvGrpSpPr>
              <a:grpSpLocks/>
            </p:cNvGrpSpPr>
            <p:nvPr/>
          </p:nvGrpSpPr>
          <p:grpSpPr bwMode="auto">
            <a:xfrm>
              <a:off x="1273" y="1566"/>
              <a:ext cx="1940" cy="493"/>
              <a:chOff x="1273" y="1566"/>
              <a:chExt cx="1940" cy="493"/>
            </a:xfrm>
          </p:grpSpPr>
          <p:sp>
            <p:nvSpPr>
              <p:cNvPr id="15493" name="Rectangle 75"/>
              <p:cNvSpPr>
                <a:spLocks noChangeArrowheads="1"/>
              </p:cNvSpPr>
              <p:nvPr/>
            </p:nvSpPr>
            <p:spPr bwMode="auto">
              <a:xfrm>
                <a:off x="1273" y="1566"/>
                <a:ext cx="1940" cy="493"/>
              </a:xfrm>
              <a:prstGeom prst="rect">
                <a:avLst/>
              </a:prstGeom>
              <a:solidFill>
                <a:srgbClr val="00B0F0"/>
              </a:solidFill>
              <a:ln w="9525">
                <a:noFill/>
                <a:miter lim="800000"/>
                <a:headEnd/>
                <a:tailEnd/>
              </a:ln>
            </p:spPr>
            <p:txBody>
              <a:bodyPr/>
              <a:lstStyle/>
              <a:p>
                <a:endParaRPr lang="en-US"/>
              </a:p>
            </p:txBody>
          </p:sp>
          <p:sp>
            <p:nvSpPr>
              <p:cNvPr id="15494" name="Rectangle 76"/>
              <p:cNvSpPr>
                <a:spLocks noChangeArrowheads="1"/>
              </p:cNvSpPr>
              <p:nvPr/>
            </p:nvSpPr>
            <p:spPr bwMode="auto">
              <a:xfrm>
                <a:off x="1273" y="1566"/>
                <a:ext cx="1940" cy="493"/>
              </a:xfrm>
              <a:prstGeom prst="rect">
                <a:avLst/>
              </a:prstGeom>
              <a:noFill/>
              <a:ln w="8" cap="rnd">
                <a:solidFill>
                  <a:srgbClr val="000000"/>
                </a:solidFill>
                <a:miter lim="800000"/>
                <a:headEnd/>
                <a:tailEnd/>
              </a:ln>
            </p:spPr>
            <p:txBody>
              <a:bodyPr/>
              <a:lstStyle/>
              <a:p>
                <a:endParaRPr lang="en-US"/>
              </a:p>
            </p:txBody>
          </p:sp>
        </p:grpSp>
        <p:sp>
          <p:nvSpPr>
            <p:cNvPr id="15422" name="Rectangle 78"/>
            <p:cNvSpPr>
              <a:spLocks noChangeArrowheads="1"/>
            </p:cNvSpPr>
            <p:nvPr/>
          </p:nvSpPr>
          <p:spPr bwMode="auto">
            <a:xfrm>
              <a:off x="1470" y="1609"/>
              <a:ext cx="1717" cy="126"/>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Improved relations between </a:t>
              </a:r>
              <a:endParaRPr lang="en-US" sz="1800" dirty="0">
                <a:solidFill>
                  <a:schemeClr val="tx1"/>
                </a:solidFill>
                <a:latin typeface="Arial" charset="0"/>
                <a:cs typeface="Arial" charset="0"/>
              </a:endParaRPr>
            </a:p>
          </p:txBody>
        </p:sp>
        <p:sp>
          <p:nvSpPr>
            <p:cNvPr id="15423" name="Rectangle 79"/>
            <p:cNvSpPr>
              <a:spLocks noChangeArrowheads="1"/>
            </p:cNvSpPr>
            <p:nvPr/>
          </p:nvSpPr>
          <p:spPr bwMode="auto">
            <a:xfrm>
              <a:off x="1403" y="1748"/>
              <a:ext cx="1683" cy="252"/>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external </a:t>
              </a:r>
              <a:r>
                <a:rPr lang="en-US" sz="1300" b="1" dirty="0" smtClean="0">
                  <a:solidFill>
                    <a:srgbClr val="000000"/>
                  </a:solidFill>
                  <a:cs typeface="Arial" charset="0"/>
                </a:rPr>
                <a:t>support (ODA) </a:t>
              </a:r>
              <a:r>
                <a:rPr lang="en-US" sz="1300" b="1" dirty="0">
                  <a:solidFill>
                    <a:srgbClr val="000000"/>
                  </a:solidFill>
                  <a:cs typeface="Arial" charset="0"/>
                </a:rPr>
                <a:t>and </a:t>
              </a:r>
              <a:endParaRPr lang="en-US" sz="1300" b="1" dirty="0" smtClean="0">
                <a:solidFill>
                  <a:srgbClr val="000000"/>
                </a:solidFill>
                <a:cs typeface="Arial" charset="0"/>
              </a:endParaRPr>
            </a:p>
            <a:p>
              <a:r>
                <a:rPr lang="en-US" sz="1300" b="1" dirty="0" smtClean="0">
                  <a:solidFill>
                    <a:srgbClr val="000000"/>
                  </a:solidFill>
                  <a:cs typeface="Arial" charset="0"/>
                </a:rPr>
                <a:t>National budget </a:t>
              </a:r>
              <a:endParaRPr lang="en-US" sz="1800" dirty="0">
                <a:solidFill>
                  <a:schemeClr val="tx1"/>
                </a:solidFill>
                <a:latin typeface="Arial" charset="0"/>
                <a:cs typeface="Arial" charset="0"/>
              </a:endParaRPr>
            </a:p>
          </p:txBody>
        </p:sp>
        <p:sp>
          <p:nvSpPr>
            <p:cNvPr id="15425" name="Rectangle 81"/>
            <p:cNvSpPr>
              <a:spLocks noChangeArrowheads="1"/>
            </p:cNvSpPr>
            <p:nvPr/>
          </p:nvSpPr>
          <p:spPr bwMode="auto">
            <a:xfrm>
              <a:off x="2441" y="1890"/>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9" name="Group 84"/>
            <p:cNvGrpSpPr>
              <a:grpSpLocks/>
            </p:cNvGrpSpPr>
            <p:nvPr/>
          </p:nvGrpSpPr>
          <p:grpSpPr bwMode="auto">
            <a:xfrm>
              <a:off x="3311" y="1083"/>
              <a:ext cx="981" cy="321"/>
              <a:chOff x="3311" y="1083"/>
              <a:chExt cx="981" cy="321"/>
            </a:xfrm>
          </p:grpSpPr>
          <p:sp>
            <p:nvSpPr>
              <p:cNvPr id="15491" name="Rectangle 82"/>
              <p:cNvSpPr>
                <a:spLocks noChangeArrowheads="1"/>
              </p:cNvSpPr>
              <p:nvPr/>
            </p:nvSpPr>
            <p:spPr bwMode="auto">
              <a:xfrm>
                <a:off x="3311" y="1083"/>
                <a:ext cx="981" cy="321"/>
              </a:xfrm>
              <a:prstGeom prst="rect">
                <a:avLst/>
              </a:prstGeom>
              <a:solidFill>
                <a:schemeClr val="accent1"/>
              </a:solidFill>
              <a:ln w="9525">
                <a:noFill/>
                <a:miter lim="800000"/>
                <a:headEnd/>
                <a:tailEnd/>
              </a:ln>
            </p:spPr>
            <p:txBody>
              <a:bodyPr/>
              <a:lstStyle/>
              <a:p>
                <a:endParaRPr lang="en-US"/>
              </a:p>
            </p:txBody>
          </p:sp>
          <p:sp>
            <p:nvSpPr>
              <p:cNvPr id="15492" name="Rectangle 83"/>
              <p:cNvSpPr>
                <a:spLocks noChangeArrowheads="1"/>
              </p:cNvSpPr>
              <p:nvPr/>
            </p:nvSpPr>
            <p:spPr bwMode="auto">
              <a:xfrm>
                <a:off x="3311" y="1083"/>
                <a:ext cx="981" cy="321"/>
              </a:xfrm>
              <a:prstGeom prst="rect">
                <a:avLst/>
              </a:prstGeom>
              <a:noFill/>
              <a:ln w="8" cap="rnd">
                <a:solidFill>
                  <a:srgbClr val="000000"/>
                </a:solidFill>
                <a:miter lim="800000"/>
                <a:headEnd/>
                <a:tailEnd/>
              </a:ln>
            </p:spPr>
            <p:txBody>
              <a:bodyPr/>
              <a:lstStyle/>
              <a:p>
                <a:endParaRPr lang="en-US"/>
              </a:p>
            </p:txBody>
          </p:sp>
        </p:grpSp>
        <p:sp>
          <p:nvSpPr>
            <p:cNvPr id="15427" name="Rectangle 85"/>
            <p:cNvSpPr>
              <a:spLocks noChangeArrowheads="1"/>
            </p:cNvSpPr>
            <p:nvPr/>
          </p:nvSpPr>
          <p:spPr bwMode="auto">
            <a:xfrm>
              <a:off x="3560" y="1125"/>
              <a:ext cx="593"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Capacity </a:t>
              </a:r>
              <a:endParaRPr lang="en-US" sz="1800" dirty="0">
                <a:solidFill>
                  <a:schemeClr val="tx1"/>
                </a:solidFill>
                <a:latin typeface="Arial" charset="0"/>
                <a:cs typeface="Arial" charset="0"/>
              </a:endParaRPr>
            </a:p>
          </p:txBody>
        </p:sp>
        <p:sp>
          <p:nvSpPr>
            <p:cNvPr id="15428" name="Rectangle 86"/>
            <p:cNvSpPr>
              <a:spLocks noChangeArrowheads="1"/>
            </p:cNvSpPr>
            <p:nvPr/>
          </p:nvSpPr>
          <p:spPr bwMode="auto">
            <a:xfrm>
              <a:off x="3434" y="1247"/>
              <a:ext cx="818"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development</a:t>
              </a:r>
              <a:endParaRPr lang="en-US" sz="1800">
                <a:solidFill>
                  <a:schemeClr val="tx1"/>
                </a:solidFill>
                <a:latin typeface="Arial" charset="0"/>
                <a:cs typeface="Arial" charset="0"/>
              </a:endParaRPr>
            </a:p>
          </p:txBody>
        </p:sp>
        <p:sp>
          <p:nvSpPr>
            <p:cNvPr id="15429" name="Rectangle 87"/>
            <p:cNvSpPr>
              <a:spLocks noChangeArrowheads="1"/>
            </p:cNvSpPr>
            <p:nvPr/>
          </p:nvSpPr>
          <p:spPr bwMode="auto">
            <a:xfrm>
              <a:off x="4169" y="1247"/>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10" name="Group 90"/>
            <p:cNvGrpSpPr>
              <a:grpSpLocks/>
            </p:cNvGrpSpPr>
            <p:nvPr/>
          </p:nvGrpSpPr>
          <p:grpSpPr bwMode="auto">
            <a:xfrm>
              <a:off x="2586" y="2625"/>
              <a:ext cx="1238" cy="361"/>
              <a:chOff x="2586" y="2625"/>
              <a:chExt cx="1238" cy="361"/>
            </a:xfrm>
          </p:grpSpPr>
          <p:sp>
            <p:nvSpPr>
              <p:cNvPr id="15489" name="Rectangle 88"/>
              <p:cNvSpPr>
                <a:spLocks noChangeArrowheads="1"/>
              </p:cNvSpPr>
              <p:nvPr/>
            </p:nvSpPr>
            <p:spPr bwMode="auto">
              <a:xfrm>
                <a:off x="2586" y="2625"/>
                <a:ext cx="1238" cy="361"/>
              </a:xfrm>
              <a:prstGeom prst="rect">
                <a:avLst/>
              </a:prstGeom>
              <a:solidFill>
                <a:schemeClr val="accent2">
                  <a:lumMod val="40000"/>
                  <a:lumOff val="60000"/>
                </a:schemeClr>
              </a:solidFill>
              <a:ln w="9525">
                <a:noFill/>
                <a:miter lim="800000"/>
                <a:headEnd/>
                <a:tailEnd/>
              </a:ln>
            </p:spPr>
            <p:txBody>
              <a:bodyPr/>
              <a:lstStyle/>
              <a:p>
                <a:endParaRPr lang="en-US"/>
              </a:p>
            </p:txBody>
          </p:sp>
          <p:sp>
            <p:nvSpPr>
              <p:cNvPr id="15490" name="Rectangle 89"/>
              <p:cNvSpPr>
                <a:spLocks noChangeArrowheads="1"/>
              </p:cNvSpPr>
              <p:nvPr/>
            </p:nvSpPr>
            <p:spPr bwMode="auto">
              <a:xfrm>
                <a:off x="2586" y="2625"/>
                <a:ext cx="1238" cy="361"/>
              </a:xfrm>
              <a:prstGeom prst="rect">
                <a:avLst/>
              </a:prstGeom>
              <a:noFill/>
              <a:ln w="8" cap="rnd">
                <a:solidFill>
                  <a:srgbClr val="000000"/>
                </a:solidFill>
                <a:miter lim="800000"/>
                <a:headEnd/>
                <a:tailEnd/>
              </a:ln>
            </p:spPr>
            <p:txBody>
              <a:bodyPr/>
              <a:lstStyle/>
              <a:p>
                <a:endParaRPr lang="en-US"/>
              </a:p>
            </p:txBody>
          </p:sp>
        </p:grpSp>
        <p:sp>
          <p:nvSpPr>
            <p:cNvPr id="15431" name="Rectangle 91"/>
            <p:cNvSpPr>
              <a:spLocks noChangeArrowheads="1"/>
            </p:cNvSpPr>
            <p:nvPr/>
          </p:nvSpPr>
          <p:spPr bwMode="auto">
            <a:xfrm>
              <a:off x="2624" y="2614"/>
              <a:ext cx="1187" cy="378"/>
            </a:xfrm>
            <a:prstGeom prst="rect">
              <a:avLst/>
            </a:prstGeom>
            <a:noFill/>
            <a:ln w="9525">
              <a:noFill/>
              <a:miter lim="800000"/>
              <a:headEnd/>
              <a:tailEnd/>
            </a:ln>
          </p:spPr>
          <p:txBody>
            <a:bodyPr wrap="square" lIns="0" tIns="0" rIns="0" bIns="0">
              <a:spAutoFit/>
            </a:bodyPr>
            <a:lstStyle/>
            <a:p>
              <a:r>
                <a:rPr lang="en-US" sz="1300" b="1" dirty="0" smtClean="0">
                  <a:solidFill>
                    <a:srgbClr val="000000"/>
                  </a:solidFill>
                  <a:latin typeface="+mn-lt"/>
                  <a:cs typeface="Arial" charset="0"/>
                </a:rPr>
                <a:t>Improved PFM </a:t>
              </a:r>
            </a:p>
            <a:p>
              <a:r>
                <a:rPr lang="en-US" sz="1300" b="1" dirty="0" smtClean="0">
                  <a:solidFill>
                    <a:srgbClr val="000000"/>
                  </a:solidFill>
                  <a:latin typeface="+mn-lt"/>
                  <a:cs typeface="Arial" charset="0"/>
                </a:rPr>
                <a:t>Systems and public</a:t>
              </a:r>
            </a:p>
            <a:p>
              <a:r>
                <a:rPr lang="en-US" sz="1300" b="1" dirty="0" smtClean="0">
                  <a:solidFill>
                    <a:srgbClr val="000000"/>
                  </a:solidFill>
                  <a:latin typeface="+mn-lt"/>
                  <a:cs typeface="Arial" charset="0"/>
                </a:rPr>
                <a:t>spending</a:t>
              </a:r>
              <a:endParaRPr lang="en-US" sz="1800" dirty="0">
                <a:solidFill>
                  <a:schemeClr val="tx1"/>
                </a:solidFill>
                <a:latin typeface="+mn-lt"/>
                <a:cs typeface="Arial" charset="0"/>
              </a:endParaRPr>
            </a:p>
          </p:txBody>
        </p:sp>
        <p:grpSp>
          <p:nvGrpSpPr>
            <p:cNvPr id="11" name="Group 98"/>
            <p:cNvGrpSpPr>
              <a:grpSpLocks/>
            </p:cNvGrpSpPr>
            <p:nvPr/>
          </p:nvGrpSpPr>
          <p:grpSpPr bwMode="auto">
            <a:xfrm>
              <a:off x="1294" y="2194"/>
              <a:ext cx="1236" cy="394"/>
              <a:chOff x="1294" y="2194"/>
              <a:chExt cx="1236" cy="394"/>
            </a:xfrm>
          </p:grpSpPr>
          <p:sp>
            <p:nvSpPr>
              <p:cNvPr id="15487" name="Rectangle 96"/>
              <p:cNvSpPr>
                <a:spLocks noChangeArrowheads="1"/>
              </p:cNvSpPr>
              <p:nvPr/>
            </p:nvSpPr>
            <p:spPr bwMode="auto">
              <a:xfrm>
                <a:off x="1314" y="2206"/>
                <a:ext cx="1216" cy="382"/>
              </a:xfrm>
              <a:prstGeom prst="rect">
                <a:avLst/>
              </a:prstGeom>
              <a:solidFill>
                <a:schemeClr val="accent2">
                  <a:lumMod val="40000"/>
                  <a:lumOff val="60000"/>
                </a:schemeClr>
              </a:solidFill>
              <a:ln w="9525">
                <a:noFill/>
                <a:miter lim="800000"/>
                <a:headEnd/>
                <a:tailEnd/>
              </a:ln>
            </p:spPr>
            <p:txBody>
              <a:bodyPr/>
              <a:lstStyle/>
              <a:p>
                <a:endParaRPr lang="en-US"/>
              </a:p>
            </p:txBody>
          </p:sp>
          <p:sp>
            <p:nvSpPr>
              <p:cNvPr id="15488" name="Rectangle 97"/>
              <p:cNvSpPr>
                <a:spLocks noChangeArrowheads="1"/>
              </p:cNvSpPr>
              <p:nvPr/>
            </p:nvSpPr>
            <p:spPr bwMode="auto">
              <a:xfrm>
                <a:off x="1294" y="2194"/>
                <a:ext cx="1221" cy="382"/>
              </a:xfrm>
              <a:prstGeom prst="rect">
                <a:avLst/>
              </a:prstGeom>
              <a:noFill/>
              <a:ln w="8" cap="rnd">
                <a:solidFill>
                  <a:srgbClr val="000000"/>
                </a:solidFill>
                <a:miter lim="800000"/>
                <a:headEnd/>
                <a:tailEnd/>
              </a:ln>
            </p:spPr>
            <p:txBody>
              <a:bodyPr/>
              <a:lstStyle/>
              <a:p>
                <a:endParaRPr lang="en-US"/>
              </a:p>
            </p:txBody>
          </p:sp>
        </p:grpSp>
        <p:sp>
          <p:nvSpPr>
            <p:cNvPr id="15437" name="Rectangle 99"/>
            <p:cNvSpPr>
              <a:spLocks noChangeArrowheads="1"/>
            </p:cNvSpPr>
            <p:nvPr/>
          </p:nvSpPr>
          <p:spPr bwMode="auto">
            <a:xfrm>
              <a:off x="1492" y="2237"/>
              <a:ext cx="615" cy="126"/>
            </a:xfrm>
            <a:prstGeom prst="rect">
              <a:avLst/>
            </a:prstGeom>
            <a:noFill/>
            <a:ln w="9525">
              <a:noFill/>
              <a:miter lim="800000"/>
              <a:headEnd/>
              <a:tailEnd/>
            </a:ln>
          </p:spPr>
          <p:txBody>
            <a:bodyPr wrap="none" lIns="0" tIns="0" rIns="0" bIns="0">
              <a:spAutoFit/>
            </a:bodyPr>
            <a:lstStyle/>
            <a:p>
              <a:pPr algn="ctr"/>
              <a:r>
                <a:rPr lang="en-US" sz="1300" b="1" dirty="0" smtClean="0">
                  <a:solidFill>
                    <a:srgbClr val="000000"/>
                  </a:solidFill>
                  <a:cs typeface="Arial" charset="0"/>
                </a:rPr>
                <a:t>Improved </a:t>
              </a:r>
              <a:endParaRPr lang="en-US" sz="1800" dirty="0">
                <a:solidFill>
                  <a:schemeClr val="tx1"/>
                </a:solidFill>
                <a:latin typeface="Arial" charset="0"/>
                <a:cs typeface="Arial" charset="0"/>
              </a:endParaRPr>
            </a:p>
          </p:txBody>
        </p:sp>
        <p:sp>
          <p:nvSpPr>
            <p:cNvPr id="15438" name="Rectangle 100"/>
            <p:cNvSpPr>
              <a:spLocks noChangeArrowheads="1"/>
            </p:cNvSpPr>
            <p:nvPr/>
          </p:nvSpPr>
          <p:spPr bwMode="auto">
            <a:xfrm>
              <a:off x="1475" y="2377"/>
              <a:ext cx="893"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public policies</a:t>
              </a:r>
              <a:endParaRPr lang="en-US" sz="1800">
                <a:solidFill>
                  <a:schemeClr val="tx1"/>
                </a:solidFill>
                <a:latin typeface="Arial" charset="0"/>
                <a:cs typeface="Arial" charset="0"/>
              </a:endParaRPr>
            </a:p>
          </p:txBody>
        </p:sp>
        <p:sp>
          <p:nvSpPr>
            <p:cNvPr id="15439" name="Rectangle 101"/>
            <p:cNvSpPr>
              <a:spLocks noChangeArrowheads="1"/>
            </p:cNvSpPr>
            <p:nvPr/>
          </p:nvSpPr>
          <p:spPr bwMode="auto">
            <a:xfrm>
              <a:off x="2278" y="2377"/>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12" name="Group 104"/>
            <p:cNvGrpSpPr>
              <a:grpSpLocks/>
            </p:cNvGrpSpPr>
            <p:nvPr/>
          </p:nvGrpSpPr>
          <p:grpSpPr bwMode="auto">
            <a:xfrm>
              <a:off x="3990" y="2194"/>
              <a:ext cx="1420" cy="717"/>
              <a:chOff x="3990" y="2194"/>
              <a:chExt cx="1420" cy="717"/>
            </a:xfrm>
          </p:grpSpPr>
          <p:sp>
            <p:nvSpPr>
              <p:cNvPr id="15485" name="Rectangle 102"/>
              <p:cNvSpPr>
                <a:spLocks noChangeArrowheads="1"/>
              </p:cNvSpPr>
              <p:nvPr/>
            </p:nvSpPr>
            <p:spPr bwMode="auto">
              <a:xfrm>
                <a:off x="3990" y="2194"/>
                <a:ext cx="1420" cy="717"/>
              </a:xfrm>
              <a:prstGeom prst="rect">
                <a:avLst/>
              </a:prstGeom>
              <a:solidFill>
                <a:schemeClr val="accent2">
                  <a:lumMod val="40000"/>
                  <a:lumOff val="60000"/>
                </a:schemeClr>
              </a:solidFill>
              <a:ln w="9525">
                <a:noFill/>
                <a:miter lim="800000"/>
                <a:headEnd/>
                <a:tailEnd/>
              </a:ln>
            </p:spPr>
            <p:txBody>
              <a:bodyPr/>
              <a:lstStyle/>
              <a:p>
                <a:endParaRPr lang="en-US"/>
              </a:p>
            </p:txBody>
          </p:sp>
          <p:sp>
            <p:nvSpPr>
              <p:cNvPr id="15486" name="Rectangle 103"/>
              <p:cNvSpPr>
                <a:spLocks noChangeArrowheads="1"/>
              </p:cNvSpPr>
              <p:nvPr/>
            </p:nvSpPr>
            <p:spPr bwMode="auto">
              <a:xfrm>
                <a:off x="3990" y="2194"/>
                <a:ext cx="1420" cy="717"/>
              </a:xfrm>
              <a:prstGeom prst="rect">
                <a:avLst/>
              </a:prstGeom>
              <a:noFill/>
              <a:ln w="8" cap="rnd">
                <a:solidFill>
                  <a:srgbClr val="000000"/>
                </a:solidFill>
                <a:miter lim="800000"/>
                <a:headEnd/>
                <a:tailEnd/>
              </a:ln>
            </p:spPr>
            <p:txBody>
              <a:bodyPr/>
              <a:lstStyle/>
              <a:p>
                <a:endParaRPr lang="en-US"/>
              </a:p>
            </p:txBody>
          </p:sp>
        </p:grpSp>
        <p:sp>
          <p:nvSpPr>
            <p:cNvPr id="15441" name="Rectangle 105"/>
            <p:cNvSpPr>
              <a:spLocks noChangeArrowheads="1"/>
            </p:cNvSpPr>
            <p:nvPr/>
          </p:nvSpPr>
          <p:spPr bwMode="auto">
            <a:xfrm>
              <a:off x="4236" y="2237"/>
              <a:ext cx="1057"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Improved public </a:t>
              </a:r>
              <a:endParaRPr lang="en-US" sz="1800">
                <a:solidFill>
                  <a:schemeClr val="tx1"/>
                </a:solidFill>
                <a:latin typeface="Arial" charset="0"/>
                <a:cs typeface="Arial" charset="0"/>
              </a:endParaRPr>
            </a:p>
          </p:txBody>
        </p:sp>
        <p:sp>
          <p:nvSpPr>
            <p:cNvPr id="15442" name="Rectangle 106"/>
            <p:cNvSpPr>
              <a:spLocks noChangeArrowheads="1"/>
            </p:cNvSpPr>
            <p:nvPr/>
          </p:nvSpPr>
          <p:spPr bwMode="auto">
            <a:xfrm>
              <a:off x="4256" y="2374"/>
              <a:ext cx="983"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service delivery</a:t>
              </a:r>
              <a:endParaRPr lang="en-US" sz="1800" dirty="0">
                <a:solidFill>
                  <a:schemeClr val="tx1"/>
                </a:solidFill>
                <a:latin typeface="Arial" charset="0"/>
                <a:cs typeface="Arial" charset="0"/>
              </a:endParaRPr>
            </a:p>
          </p:txBody>
        </p:sp>
        <p:sp>
          <p:nvSpPr>
            <p:cNvPr id="15443" name="Rectangle 107"/>
            <p:cNvSpPr>
              <a:spLocks noChangeArrowheads="1"/>
            </p:cNvSpPr>
            <p:nvPr/>
          </p:nvSpPr>
          <p:spPr bwMode="auto">
            <a:xfrm>
              <a:off x="5146" y="2374"/>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13" name="Group 110"/>
            <p:cNvGrpSpPr>
              <a:grpSpLocks/>
            </p:cNvGrpSpPr>
            <p:nvPr/>
          </p:nvGrpSpPr>
          <p:grpSpPr bwMode="auto">
            <a:xfrm>
              <a:off x="3990" y="3490"/>
              <a:ext cx="1420" cy="374"/>
              <a:chOff x="3990" y="3490"/>
              <a:chExt cx="1420" cy="374"/>
            </a:xfrm>
          </p:grpSpPr>
          <p:sp>
            <p:nvSpPr>
              <p:cNvPr id="15483" name="Rectangle 108"/>
              <p:cNvSpPr>
                <a:spLocks noChangeArrowheads="1"/>
              </p:cNvSpPr>
              <p:nvPr/>
            </p:nvSpPr>
            <p:spPr bwMode="auto">
              <a:xfrm>
                <a:off x="3990" y="3490"/>
                <a:ext cx="1420" cy="374"/>
              </a:xfrm>
              <a:prstGeom prst="rect">
                <a:avLst/>
              </a:prstGeom>
              <a:solidFill>
                <a:schemeClr val="accent6">
                  <a:lumMod val="60000"/>
                  <a:lumOff val="40000"/>
                </a:schemeClr>
              </a:solidFill>
              <a:ln w="9525">
                <a:noFill/>
                <a:miter lim="800000"/>
                <a:headEnd/>
                <a:tailEnd/>
              </a:ln>
            </p:spPr>
            <p:txBody>
              <a:bodyPr/>
              <a:lstStyle/>
              <a:p>
                <a:endParaRPr lang="en-US"/>
              </a:p>
            </p:txBody>
          </p:sp>
          <p:sp>
            <p:nvSpPr>
              <p:cNvPr id="15484" name="Rectangle 109"/>
              <p:cNvSpPr>
                <a:spLocks noChangeArrowheads="1"/>
              </p:cNvSpPr>
              <p:nvPr/>
            </p:nvSpPr>
            <p:spPr bwMode="auto">
              <a:xfrm>
                <a:off x="3990" y="3490"/>
                <a:ext cx="1420" cy="374"/>
              </a:xfrm>
              <a:prstGeom prst="rect">
                <a:avLst/>
              </a:prstGeom>
              <a:noFill/>
              <a:ln w="8" cap="rnd">
                <a:solidFill>
                  <a:srgbClr val="000000"/>
                </a:solidFill>
                <a:miter lim="800000"/>
                <a:headEnd/>
                <a:tailEnd/>
              </a:ln>
            </p:spPr>
            <p:txBody>
              <a:bodyPr/>
              <a:lstStyle/>
              <a:p>
                <a:endParaRPr lang="en-US"/>
              </a:p>
            </p:txBody>
          </p:sp>
        </p:grpSp>
        <p:sp>
          <p:nvSpPr>
            <p:cNvPr id="15445" name="Rectangle 111"/>
            <p:cNvSpPr>
              <a:spLocks noChangeArrowheads="1"/>
            </p:cNvSpPr>
            <p:nvPr/>
          </p:nvSpPr>
          <p:spPr bwMode="auto">
            <a:xfrm>
              <a:off x="4169" y="3532"/>
              <a:ext cx="1195"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Empowerment and </a:t>
              </a:r>
              <a:endParaRPr lang="en-US" sz="1800" dirty="0">
                <a:solidFill>
                  <a:schemeClr val="tx1"/>
                </a:solidFill>
                <a:latin typeface="Arial" charset="0"/>
                <a:cs typeface="Arial" charset="0"/>
              </a:endParaRPr>
            </a:p>
          </p:txBody>
        </p:sp>
        <p:sp>
          <p:nvSpPr>
            <p:cNvPr id="15446" name="Rectangle 112"/>
            <p:cNvSpPr>
              <a:spLocks noChangeArrowheads="1"/>
            </p:cNvSpPr>
            <p:nvPr/>
          </p:nvSpPr>
          <p:spPr bwMode="auto">
            <a:xfrm>
              <a:off x="4268" y="3672"/>
              <a:ext cx="954"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social inclusion</a:t>
              </a:r>
              <a:endParaRPr lang="en-US" sz="1800">
                <a:solidFill>
                  <a:schemeClr val="tx1"/>
                </a:solidFill>
                <a:latin typeface="Arial" charset="0"/>
                <a:cs typeface="Arial" charset="0"/>
              </a:endParaRPr>
            </a:p>
          </p:txBody>
        </p:sp>
        <p:sp>
          <p:nvSpPr>
            <p:cNvPr id="15447" name="Rectangle 113"/>
            <p:cNvSpPr>
              <a:spLocks noChangeArrowheads="1"/>
            </p:cNvSpPr>
            <p:nvPr/>
          </p:nvSpPr>
          <p:spPr bwMode="auto">
            <a:xfrm>
              <a:off x="5133" y="3672"/>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14" name="Group 116"/>
            <p:cNvGrpSpPr>
              <a:grpSpLocks/>
            </p:cNvGrpSpPr>
            <p:nvPr/>
          </p:nvGrpSpPr>
          <p:grpSpPr bwMode="auto">
            <a:xfrm>
              <a:off x="2684" y="3499"/>
              <a:ext cx="1133" cy="365"/>
              <a:chOff x="2684" y="3499"/>
              <a:chExt cx="1133" cy="365"/>
            </a:xfrm>
          </p:grpSpPr>
          <p:sp>
            <p:nvSpPr>
              <p:cNvPr id="15481" name="Rectangle 114"/>
              <p:cNvSpPr>
                <a:spLocks noChangeArrowheads="1"/>
              </p:cNvSpPr>
              <p:nvPr/>
            </p:nvSpPr>
            <p:spPr bwMode="auto">
              <a:xfrm>
                <a:off x="2684" y="3499"/>
                <a:ext cx="1133" cy="365"/>
              </a:xfrm>
              <a:prstGeom prst="rect">
                <a:avLst/>
              </a:prstGeom>
              <a:solidFill>
                <a:schemeClr val="accent6">
                  <a:lumMod val="60000"/>
                  <a:lumOff val="40000"/>
                </a:schemeClr>
              </a:solidFill>
              <a:ln w="9525">
                <a:noFill/>
                <a:miter lim="800000"/>
                <a:headEnd/>
                <a:tailEnd/>
              </a:ln>
            </p:spPr>
            <p:txBody>
              <a:bodyPr/>
              <a:lstStyle/>
              <a:p>
                <a:endParaRPr lang="en-US"/>
              </a:p>
            </p:txBody>
          </p:sp>
          <p:sp>
            <p:nvSpPr>
              <p:cNvPr id="15482" name="Rectangle 115"/>
              <p:cNvSpPr>
                <a:spLocks noChangeArrowheads="1"/>
              </p:cNvSpPr>
              <p:nvPr/>
            </p:nvSpPr>
            <p:spPr bwMode="auto">
              <a:xfrm>
                <a:off x="2684" y="3499"/>
                <a:ext cx="1133" cy="365"/>
              </a:xfrm>
              <a:prstGeom prst="rect">
                <a:avLst/>
              </a:prstGeom>
              <a:noFill/>
              <a:ln w="8" cap="rnd">
                <a:solidFill>
                  <a:srgbClr val="000000"/>
                </a:solidFill>
                <a:miter lim="800000"/>
                <a:headEnd/>
                <a:tailEnd/>
              </a:ln>
            </p:spPr>
            <p:txBody>
              <a:bodyPr/>
              <a:lstStyle/>
              <a:p>
                <a:endParaRPr lang="en-US"/>
              </a:p>
            </p:txBody>
          </p:sp>
        </p:grpSp>
        <p:sp>
          <p:nvSpPr>
            <p:cNvPr id="15449" name="Rectangle 117"/>
            <p:cNvSpPr>
              <a:spLocks noChangeArrowheads="1"/>
            </p:cNvSpPr>
            <p:nvPr/>
          </p:nvSpPr>
          <p:spPr bwMode="auto">
            <a:xfrm>
              <a:off x="3033" y="3541"/>
              <a:ext cx="546"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Poverty </a:t>
              </a:r>
              <a:endParaRPr lang="en-US" sz="1800">
                <a:solidFill>
                  <a:schemeClr val="tx1"/>
                </a:solidFill>
                <a:latin typeface="Arial" charset="0"/>
                <a:cs typeface="Arial" charset="0"/>
              </a:endParaRPr>
            </a:p>
          </p:txBody>
        </p:sp>
        <p:sp>
          <p:nvSpPr>
            <p:cNvPr id="15450" name="Rectangle 118"/>
            <p:cNvSpPr>
              <a:spLocks noChangeArrowheads="1"/>
            </p:cNvSpPr>
            <p:nvPr/>
          </p:nvSpPr>
          <p:spPr bwMode="auto">
            <a:xfrm>
              <a:off x="2981" y="3682"/>
              <a:ext cx="616"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reduction</a:t>
              </a:r>
              <a:endParaRPr lang="en-US" sz="1800">
                <a:solidFill>
                  <a:schemeClr val="tx1"/>
                </a:solidFill>
                <a:latin typeface="Arial" charset="0"/>
                <a:cs typeface="Arial" charset="0"/>
              </a:endParaRPr>
            </a:p>
          </p:txBody>
        </p:sp>
        <p:sp>
          <p:nvSpPr>
            <p:cNvPr id="15451" name="Rectangle 119"/>
            <p:cNvSpPr>
              <a:spLocks noChangeArrowheads="1"/>
            </p:cNvSpPr>
            <p:nvPr/>
          </p:nvSpPr>
          <p:spPr bwMode="auto">
            <a:xfrm>
              <a:off x="3520" y="3682"/>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480" name="Rectangle 121"/>
            <p:cNvSpPr>
              <a:spLocks noChangeArrowheads="1"/>
            </p:cNvSpPr>
            <p:nvPr/>
          </p:nvSpPr>
          <p:spPr bwMode="auto">
            <a:xfrm>
              <a:off x="1211" y="3041"/>
              <a:ext cx="4204" cy="384"/>
            </a:xfrm>
            <a:prstGeom prst="rect">
              <a:avLst/>
            </a:prstGeom>
            <a:noFill/>
            <a:ln w="8" cap="rnd">
              <a:solidFill>
                <a:srgbClr val="000000"/>
              </a:solidFill>
              <a:miter lim="800000"/>
              <a:headEnd/>
              <a:tailEnd/>
            </a:ln>
          </p:spPr>
          <p:txBody>
            <a:bodyPr/>
            <a:lstStyle/>
            <a:p>
              <a:endParaRPr lang="en-US"/>
            </a:p>
          </p:txBody>
        </p:sp>
        <p:sp>
          <p:nvSpPr>
            <p:cNvPr id="15453" name="Rectangle 123"/>
            <p:cNvSpPr>
              <a:spLocks noChangeArrowheads="1"/>
            </p:cNvSpPr>
            <p:nvPr/>
          </p:nvSpPr>
          <p:spPr bwMode="auto">
            <a:xfrm>
              <a:off x="1229" y="3052"/>
              <a:ext cx="4176" cy="378"/>
            </a:xfrm>
            <a:prstGeom prst="rect">
              <a:avLst/>
            </a:prstGeom>
            <a:solidFill>
              <a:srgbClr val="BDDEFF"/>
            </a:solidFill>
            <a:ln w="9525">
              <a:noFill/>
              <a:miter lim="800000"/>
              <a:headEnd/>
              <a:tailEnd/>
            </a:ln>
          </p:spPr>
          <p:txBody>
            <a:bodyPr wrap="square" lIns="0" tIns="0" rIns="0" bIns="0">
              <a:spAutoFit/>
            </a:bodyPr>
            <a:lstStyle/>
            <a:p>
              <a:pPr algn="ctr"/>
              <a:r>
                <a:rPr lang="en-US" sz="1300" b="1" dirty="0" smtClean="0">
                  <a:solidFill>
                    <a:srgbClr val="000000"/>
                  </a:solidFill>
                  <a:cs typeface="Arial" charset="0"/>
                </a:rPr>
                <a:t>Beneficiary positive responses to improved public management, governance and public service delivery </a:t>
              </a:r>
              <a:endParaRPr lang="en-US" sz="1800" dirty="0" smtClean="0">
                <a:solidFill>
                  <a:schemeClr val="tx1"/>
                </a:solidFill>
                <a:latin typeface="Arial" charset="0"/>
                <a:cs typeface="Arial" charset="0"/>
              </a:endParaRPr>
            </a:p>
            <a:p>
              <a:pPr algn="ctr"/>
              <a:endParaRPr lang="en-US" sz="1300" b="1" dirty="0" smtClean="0">
                <a:solidFill>
                  <a:srgbClr val="000000"/>
                </a:solidFill>
                <a:cs typeface="Arial" charset="0"/>
              </a:endParaRPr>
            </a:p>
          </p:txBody>
        </p:sp>
        <p:sp>
          <p:nvSpPr>
            <p:cNvPr id="15455" name="Rectangle 125"/>
            <p:cNvSpPr>
              <a:spLocks noChangeArrowheads="1"/>
            </p:cNvSpPr>
            <p:nvPr/>
          </p:nvSpPr>
          <p:spPr bwMode="auto">
            <a:xfrm>
              <a:off x="2345" y="3110"/>
              <a:ext cx="95"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 </a:t>
              </a:r>
              <a:endParaRPr lang="en-US" sz="1800" dirty="0">
                <a:solidFill>
                  <a:schemeClr val="tx1"/>
                </a:solidFill>
                <a:latin typeface="Arial" charset="0"/>
                <a:cs typeface="Arial" charset="0"/>
              </a:endParaRPr>
            </a:p>
          </p:txBody>
        </p:sp>
        <p:sp>
          <p:nvSpPr>
            <p:cNvPr id="15460" name="Rectangle 130"/>
            <p:cNvSpPr>
              <a:spLocks noChangeArrowheads="1"/>
            </p:cNvSpPr>
            <p:nvPr/>
          </p:nvSpPr>
          <p:spPr bwMode="auto">
            <a:xfrm>
              <a:off x="4889" y="3110"/>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463" name="Rectangle 133"/>
            <p:cNvSpPr>
              <a:spLocks noChangeArrowheads="1"/>
            </p:cNvSpPr>
            <p:nvPr/>
          </p:nvSpPr>
          <p:spPr bwMode="auto">
            <a:xfrm>
              <a:off x="1888" y="3249"/>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469" name="Rectangle 139"/>
            <p:cNvSpPr>
              <a:spLocks noChangeArrowheads="1"/>
            </p:cNvSpPr>
            <p:nvPr/>
          </p:nvSpPr>
          <p:spPr bwMode="auto">
            <a:xfrm>
              <a:off x="4819" y="3249"/>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472" name="Rectangle 142"/>
            <p:cNvSpPr>
              <a:spLocks noChangeArrowheads="1"/>
            </p:cNvSpPr>
            <p:nvPr/>
          </p:nvSpPr>
          <p:spPr bwMode="auto">
            <a:xfrm>
              <a:off x="5177" y="3249"/>
              <a:ext cx="95"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 </a:t>
              </a:r>
              <a:endParaRPr lang="en-US" sz="1800" dirty="0">
                <a:solidFill>
                  <a:schemeClr val="tx1"/>
                </a:solidFill>
                <a:latin typeface="Arial" charset="0"/>
                <a:cs typeface="Arial" charset="0"/>
              </a:endParaRPr>
            </a:p>
          </p:txBody>
        </p:sp>
        <p:grpSp>
          <p:nvGrpSpPr>
            <p:cNvPr id="16" name="Group 145"/>
            <p:cNvGrpSpPr>
              <a:grpSpLocks/>
            </p:cNvGrpSpPr>
            <p:nvPr/>
          </p:nvGrpSpPr>
          <p:grpSpPr bwMode="auto">
            <a:xfrm>
              <a:off x="1199" y="3499"/>
              <a:ext cx="1368" cy="365"/>
              <a:chOff x="1199" y="3499"/>
              <a:chExt cx="1368" cy="365"/>
            </a:xfrm>
          </p:grpSpPr>
          <p:sp>
            <p:nvSpPr>
              <p:cNvPr id="15477" name="Rectangle 143"/>
              <p:cNvSpPr>
                <a:spLocks noChangeArrowheads="1"/>
              </p:cNvSpPr>
              <p:nvPr/>
            </p:nvSpPr>
            <p:spPr bwMode="auto">
              <a:xfrm>
                <a:off x="1199" y="3499"/>
                <a:ext cx="1368" cy="365"/>
              </a:xfrm>
              <a:prstGeom prst="rect">
                <a:avLst/>
              </a:prstGeom>
              <a:solidFill>
                <a:schemeClr val="accent6">
                  <a:lumMod val="60000"/>
                  <a:lumOff val="40000"/>
                </a:schemeClr>
              </a:solidFill>
              <a:ln w="9525">
                <a:noFill/>
                <a:miter lim="800000"/>
                <a:headEnd/>
                <a:tailEnd/>
              </a:ln>
            </p:spPr>
            <p:txBody>
              <a:bodyPr/>
              <a:lstStyle/>
              <a:p>
                <a:endParaRPr lang="en-US"/>
              </a:p>
            </p:txBody>
          </p:sp>
          <p:sp>
            <p:nvSpPr>
              <p:cNvPr id="15478" name="Rectangle 144"/>
              <p:cNvSpPr>
                <a:spLocks noChangeArrowheads="1"/>
              </p:cNvSpPr>
              <p:nvPr/>
            </p:nvSpPr>
            <p:spPr bwMode="auto">
              <a:xfrm>
                <a:off x="1209" y="3499"/>
                <a:ext cx="1358" cy="365"/>
              </a:xfrm>
              <a:prstGeom prst="rect">
                <a:avLst/>
              </a:prstGeom>
              <a:noFill/>
              <a:ln w="8" cap="rnd">
                <a:solidFill>
                  <a:srgbClr val="000000"/>
                </a:solidFill>
                <a:miter lim="800000"/>
                <a:headEnd/>
                <a:tailEnd/>
              </a:ln>
            </p:spPr>
            <p:txBody>
              <a:bodyPr/>
              <a:lstStyle/>
              <a:p>
                <a:endParaRPr lang="en-US"/>
              </a:p>
            </p:txBody>
          </p:sp>
        </p:grpSp>
        <p:sp>
          <p:nvSpPr>
            <p:cNvPr id="15474" name="Rectangle 146"/>
            <p:cNvSpPr>
              <a:spLocks noChangeArrowheads="1"/>
            </p:cNvSpPr>
            <p:nvPr/>
          </p:nvSpPr>
          <p:spPr bwMode="auto">
            <a:xfrm>
              <a:off x="1587" y="3541"/>
              <a:ext cx="778"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Sustainable </a:t>
              </a:r>
              <a:endParaRPr lang="en-US" sz="1800">
                <a:solidFill>
                  <a:schemeClr val="tx1"/>
                </a:solidFill>
                <a:latin typeface="Arial" charset="0"/>
                <a:cs typeface="Arial" charset="0"/>
              </a:endParaRPr>
            </a:p>
          </p:txBody>
        </p:sp>
        <p:sp>
          <p:nvSpPr>
            <p:cNvPr id="15475" name="Rectangle 147"/>
            <p:cNvSpPr>
              <a:spLocks noChangeArrowheads="1"/>
            </p:cNvSpPr>
            <p:nvPr/>
          </p:nvSpPr>
          <p:spPr bwMode="auto">
            <a:xfrm>
              <a:off x="1430" y="3682"/>
              <a:ext cx="1067"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economic growth</a:t>
              </a:r>
              <a:endParaRPr lang="en-US" sz="1800" dirty="0">
                <a:solidFill>
                  <a:schemeClr val="tx1"/>
                </a:solidFill>
                <a:latin typeface="Arial" charset="0"/>
                <a:cs typeface="Arial" charset="0"/>
              </a:endParaRPr>
            </a:p>
          </p:txBody>
        </p:sp>
        <p:sp>
          <p:nvSpPr>
            <p:cNvPr id="15476" name="Rectangle 148"/>
            <p:cNvSpPr>
              <a:spLocks noChangeArrowheads="1"/>
            </p:cNvSpPr>
            <p:nvPr/>
          </p:nvSpPr>
          <p:spPr bwMode="auto">
            <a:xfrm>
              <a:off x="2406" y="3682"/>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sp>
        <p:nvSpPr>
          <p:cNvPr id="144" name="Slide Number Placeholder 143"/>
          <p:cNvSpPr>
            <a:spLocks noGrp="1"/>
          </p:cNvSpPr>
          <p:nvPr>
            <p:ph type="sldNum" sz="quarter" idx="12"/>
          </p:nvPr>
        </p:nvSpPr>
        <p:spPr/>
        <p:txBody>
          <a:bodyPr/>
          <a:lstStyle/>
          <a:p>
            <a:fld id="{37B83C0C-BC65-4367-9B8A-060D4801009D}" type="slidenum">
              <a:rPr lang="en-GB" smtClean="0"/>
              <a:pPr/>
              <a:t>33</a:t>
            </a:fld>
            <a:endParaRPr lang="en-GB"/>
          </a:p>
        </p:txBody>
      </p:sp>
      <p:sp>
        <p:nvSpPr>
          <p:cNvPr id="17" name="Down Arrow 16"/>
          <p:cNvSpPr/>
          <p:nvPr/>
        </p:nvSpPr>
        <p:spPr bwMode="auto">
          <a:xfrm>
            <a:off x="53976" y="1906073"/>
            <a:ext cx="574673" cy="4339152"/>
          </a:xfrm>
          <a:prstGeom prst="downArrow">
            <a:avLst/>
          </a:prstGeom>
          <a:solidFill>
            <a:srgbClr val="C000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Tree>
    <p:extLst>
      <p:ext uri="{BB962C8B-B14F-4D97-AF65-F5344CB8AC3E}">
        <p14:creationId xmlns:p14="http://schemas.microsoft.com/office/powerpoint/2010/main" val="2241004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1000" fill="hold"/>
                                        <p:tgtEl>
                                          <p:spTgt spid="17"/>
                                        </p:tgtEl>
                                        <p:attrNameLst>
                                          <p:attrName>ppt_w</p:attrName>
                                        </p:attrNameLst>
                                      </p:cBhvr>
                                      <p:tavLst>
                                        <p:tav tm="0">
                                          <p:val>
                                            <p:fltVal val="0"/>
                                          </p:val>
                                        </p:tav>
                                        <p:tav tm="100000">
                                          <p:val>
                                            <p:strVal val="#ppt_w"/>
                                          </p:val>
                                        </p:tav>
                                      </p:tavLst>
                                    </p:anim>
                                    <p:anim calcmode="lin" valueType="num">
                                      <p:cBhvr>
                                        <p:cTn id="8" dur="1000" fill="hold"/>
                                        <p:tgtEl>
                                          <p:spTgt spid="17"/>
                                        </p:tgtEl>
                                        <p:attrNameLst>
                                          <p:attrName>ppt_h</p:attrName>
                                        </p:attrNameLst>
                                      </p:cBhvr>
                                      <p:tavLst>
                                        <p:tav tm="0">
                                          <p:val>
                                            <p:fltVal val="0"/>
                                          </p:val>
                                        </p:tav>
                                        <p:tav tm="100000">
                                          <p:val>
                                            <p:strVal val="#ppt_h"/>
                                          </p:val>
                                        </p:tav>
                                      </p:tavLst>
                                    </p:anim>
                                    <p:anim calcmode="lin" valueType="num">
                                      <p:cBhvr>
                                        <p:cTn id="9" dur="1000" fill="hold"/>
                                        <p:tgtEl>
                                          <p:spTgt spid="17"/>
                                        </p:tgtEl>
                                        <p:attrNameLst>
                                          <p:attrName>style.rotation</p:attrName>
                                        </p:attrNameLst>
                                      </p:cBhvr>
                                      <p:tavLst>
                                        <p:tav tm="0">
                                          <p:val>
                                            <p:fltVal val="90"/>
                                          </p:val>
                                        </p:tav>
                                        <p:tav tm="100000">
                                          <p:val>
                                            <p:fltVal val="0"/>
                                          </p:val>
                                        </p:tav>
                                      </p:tavLst>
                                    </p:anim>
                                    <p:animEffect transition="in" filter="fade">
                                      <p:cBhvr>
                                        <p:cTn id="10"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95288" y="1052413"/>
            <a:ext cx="8748712" cy="360363"/>
          </a:xfrm>
        </p:spPr>
        <p:txBody>
          <a:bodyPr/>
          <a:lstStyle/>
          <a:p>
            <a:pPr eaLnBrk="1" hangingPunct="1"/>
            <a:r>
              <a:rPr lang="en-GB" sz="2600" dirty="0" smtClean="0">
                <a:solidFill>
                  <a:srgbClr val="2D2D8A"/>
                </a:solidFill>
              </a:rPr>
              <a:t>Budget Support               Logical Framework</a:t>
            </a:r>
          </a:p>
        </p:txBody>
      </p:sp>
      <p:sp>
        <p:nvSpPr>
          <p:cNvPr id="144" name="Slide Number Placeholder 143"/>
          <p:cNvSpPr>
            <a:spLocks noGrp="1"/>
          </p:cNvSpPr>
          <p:nvPr>
            <p:ph type="sldNum" sz="quarter" idx="12"/>
          </p:nvPr>
        </p:nvSpPr>
        <p:spPr>
          <a:xfrm>
            <a:off x="7010400" y="6381750"/>
            <a:ext cx="2133600" cy="476250"/>
          </a:xfrm>
        </p:spPr>
        <p:txBody>
          <a:bodyPr/>
          <a:lstStyle/>
          <a:p>
            <a:pPr>
              <a:lnSpc>
                <a:spcPct val="90000"/>
              </a:lnSpc>
            </a:pPr>
            <a:fld id="{37B83C0C-BC65-4367-9B8A-060D4801009D}" type="slidenum">
              <a:rPr lang="en-GB" smtClean="0"/>
              <a:pPr>
                <a:lnSpc>
                  <a:spcPct val="90000"/>
                </a:lnSpc>
              </a:pPr>
              <a:t>34</a:t>
            </a:fld>
            <a:endParaRPr lang="en-GB" dirty="0"/>
          </a:p>
        </p:txBody>
      </p:sp>
      <p:sp>
        <p:nvSpPr>
          <p:cNvPr id="18" name="Rectangle 17"/>
          <p:cNvSpPr/>
          <p:nvPr/>
        </p:nvSpPr>
        <p:spPr bwMode="auto">
          <a:xfrm>
            <a:off x="35496" y="1556114"/>
            <a:ext cx="1224136" cy="57608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2000" b="0" i="0" u="none" strike="noStrike" cap="none" normalizeH="0" baseline="0" dirty="0" smtClean="0">
                <a:ln>
                  <a:noFill/>
                </a:ln>
                <a:solidFill>
                  <a:srgbClr val="2D2D8A"/>
                </a:solidFill>
                <a:effectLst/>
                <a:latin typeface="Tw Cen MT"/>
                <a:cs typeface="Tw Cen MT"/>
              </a:rPr>
              <a:t>Inputs</a:t>
            </a:r>
          </a:p>
        </p:txBody>
      </p:sp>
      <p:sp>
        <p:nvSpPr>
          <p:cNvPr id="148" name="Rectangle 147"/>
          <p:cNvSpPr/>
          <p:nvPr/>
        </p:nvSpPr>
        <p:spPr bwMode="auto">
          <a:xfrm>
            <a:off x="1259632" y="1556114"/>
            <a:ext cx="1979999" cy="576080"/>
          </a:xfrm>
          <a:prstGeom prst="rect">
            <a:avLst/>
          </a:prstGeom>
          <a:solidFill>
            <a:schemeClr val="bg1">
              <a:lumMod val="95000"/>
            </a:schemeClr>
          </a:solidFill>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90000"/>
              </a:lnSpc>
              <a:spcBef>
                <a:spcPct val="0"/>
              </a:spcBef>
              <a:spcAft>
                <a:spcPct val="0"/>
              </a:spcAft>
              <a:buClrTx/>
              <a:buSzTx/>
              <a:buFontTx/>
              <a:buNone/>
              <a:tabLst/>
            </a:pPr>
            <a:r>
              <a:rPr lang="en-GB" sz="2000" dirty="0" smtClean="0">
                <a:solidFill>
                  <a:srgbClr val="2D2D8A"/>
                </a:solidFill>
                <a:latin typeface="Tw Cen MT"/>
                <a:cs typeface="Tw Cen MT"/>
              </a:rPr>
              <a:t>Funds</a:t>
            </a:r>
            <a:endParaRPr kumimoji="0" lang="en-GB" sz="2000" b="0" i="0" u="none" strike="noStrike" cap="none" normalizeH="0" baseline="0" dirty="0" smtClean="0">
              <a:ln>
                <a:noFill/>
              </a:ln>
              <a:solidFill>
                <a:srgbClr val="2D2D8A"/>
              </a:solidFill>
              <a:effectLst/>
              <a:latin typeface="Tw Cen MT"/>
              <a:cs typeface="Tw Cen MT"/>
            </a:endParaRPr>
          </a:p>
        </p:txBody>
      </p:sp>
      <p:sp>
        <p:nvSpPr>
          <p:cNvPr id="153" name="Rectangle 152"/>
          <p:cNvSpPr/>
          <p:nvPr/>
        </p:nvSpPr>
        <p:spPr bwMode="auto">
          <a:xfrm>
            <a:off x="3215755" y="1556114"/>
            <a:ext cx="1979999" cy="576080"/>
          </a:xfrm>
          <a:prstGeom prst="rect">
            <a:avLst/>
          </a:prstGeom>
          <a:solidFill>
            <a:schemeClr val="bg1">
              <a:lumMod val="95000"/>
            </a:schemeClr>
          </a:solidFill>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90000"/>
              </a:lnSpc>
              <a:spcBef>
                <a:spcPct val="0"/>
              </a:spcBef>
              <a:spcAft>
                <a:spcPct val="0"/>
              </a:spcAft>
              <a:buClrTx/>
              <a:buSzTx/>
              <a:buFontTx/>
              <a:buNone/>
              <a:tabLst/>
            </a:pPr>
            <a:r>
              <a:rPr lang="en-GB" sz="2000" dirty="0" smtClean="0">
                <a:solidFill>
                  <a:srgbClr val="2D2D8A"/>
                </a:solidFill>
                <a:latin typeface="Tw Cen MT"/>
                <a:cs typeface="Tw Cen MT"/>
              </a:rPr>
              <a:t>Policy dialogue</a:t>
            </a:r>
            <a:endParaRPr kumimoji="0" lang="en-GB" sz="2000" b="0" i="0" u="none" strike="noStrike" cap="none" normalizeH="0" baseline="0" dirty="0" smtClean="0">
              <a:ln>
                <a:noFill/>
              </a:ln>
              <a:solidFill>
                <a:srgbClr val="2D2D8A"/>
              </a:solidFill>
              <a:effectLst/>
              <a:latin typeface="Tw Cen MT"/>
              <a:cs typeface="Tw Cen MT"/>
            </a:endParaRPr>
          </a:p>
        </p:txBody>
      </p:sp>
      <p:sp>
        <p:nvSpPr>
          <p:cNvPr id="158" name="Rectangle 157"/>
          <p:cNvSpPr/>
          <p:nvPr/>
        </p:nvSpPr>
        <p:spPr bwMode="auto">
          <a:xfrm>
            <a:off x="5171878" y="1556114"/>
            <a:ext cx="1979999" cy="576080"/>
          </a:xfrm>
          <a:prstGeom prst="rect">
            <a:avLst/>
          </a:prstGeom>
          <a:solidFill>
            <a:schemeClr val="bg1">
              <a:lumMod val="95000"/>
            </a:schemeClr>
          </a:solidFill>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90000"/>
              </a:lnSpc>
              <a:spcBef>
                <a:spcPct val="0"/>
              </a:spcBef>
              <a:spcAft>
                <a:spcPct val="0"/>
              </a:spcAft>
              <a:buClrTx/>
              <a:buSzTx/>
              <a:buFontTx/>
              <a:buNone/>
              <a:tabLst/>
            </a:pPr>
            <a:r>
              <a:rPr lang="en-GB" sz="2000" dirty="0" smtClean="0">
                <a:solidFill>
                  <a:srgbClr val="2D2D8A"/>
                </a:solidFill>
                <a:latin typeface="Tw Cen MT"/>
                <a:cs typeface="Tw Cen MT"/>
              </a:rPr>
              <a:t>Capacity building</a:t>
            </a:r>
            <a:endParaRPr kumimoji="0" lang="en-GB" sz="2000" b="0" i="0" u="none" strike="noStrike" cap="none" normalizeH="0" baseline="0" dirty="0" smtClean="0">
              <a:ln>
                <a:noFill/>
              </a:ln>
              <a:solidFill>
                <a:srgbClr val="2D2D8A"/>
              </a:solidFill>
              <a:effectLst/>
              <a:latin typeface="Tw Cen MT"/>
              <a:cs typeface="Tw Cen MT"/>
            </a:endParaRPr>
          </a:p>
        </p:txBody>
      </p:sp>
      <p:sp>
        <p:nvSpPr>
          <p:cNvPr id="159" name="Rectangle 158"/>
          <p:cNvSpPr/>
          <p:nvPr/>
        </p:nvSpPr>
        <p:spPr bwMode="auto">
          <a:xfrm>
            <a:off x="7135167" y="1556114"/>
            <a:ext cx="1979999" cy="576080"/>
          </a:xfrm>
          <a:prstGeom prst="rect">
            <a:avLst/>
          </a:prstGeom>
          <a:solidFill>
            <a:schemeClr val="bg1">
              <a:lumMod val="95000"/>
            </a:schemeClr>
          </a:solidFill>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90000"/>
              </a:lnSpc>
              <a:spcBef>
                <a:spcPct val="0"/>
              </a:spcBef>
              <a:spcAft>
                <a:spcPct val="0"/>
              </a:spcAft>
              <a:buClrTx/>
              <a:buSzTx/>
              <a:buFontTx/>
              <a:buNone/>
              <a:tabLst/>
            </a:pPr>
            <a:r>
              <a:rPr lang="en-GB" sz="2000" dirty="0" smtClean="0">
                <a:solidFill>
                  <a:srgbClr val="2D2D8A"/>
                </a:solidFill>
                <a:latin typeface="Tw Cen MT"/>
                <a:cs typeface="Tw Cen MT"/>
              </a:rPr>
              <a:t>Performance assessment</a:t>
            </a:r>
            <a:endParaRPr kumimoji="0" lang="en-GB" sz="2000" b="0" i="0" u="none" strike="noStrike" cap="none" normalizeH="0" baseline="0" dirty="0" smtClean="0">
              <a:ln>
                <a:noFill/>
              </a:ln>
              <a:solidFill>
                <a:srgbClr val="2D2D8A"/>
              </a:solidFill>
              <a:effectLst/>
              <a:latin typeface="Tw Cen MT"/>
              <a:cs typeface="Tw Cen MT"/>
            </a:endParaRPr>
          </a:p>
        </p:txBody>
      </p:sp>
      <p:sp>
        <p:nvSpPr>
          <p:cNvPr id="143" name="Rectangle 142"/>
          <p:cNvSpPr/>
          <p:nvPr/>
        </p:nvSpPr>
        <p:spPr bwMode="auto">
          <a:xfrm>
            <a:off x="35496" y="2133172"/>
            <a:ext cx="1224136" cy="108012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2000" b="0" i="0" u="none" strike="noStrike" cap="none" normalizeH="0" baseline="0" dirty="0" smtClean="0">
                <a:ln>
                  <a:noFill/>
                </a:ln>
                <a:solidFill>
                  <a:srgbClr val="2D2D8A"/>
                </a:solidFill>
                <a:effectLst/>
                <a:latin typeface="Tw Cen MT"/>
                <a:cs typeface="Tw Cen MT"/>
              </a:rPr>
              <a:t>Outputs</a:t>
            </a:r>
          </a:p>
        </p:txBody>
      </p:sp>
      <p:sp>
        <p:nvSpPr>
          <p:cNvPr id="149" name="Rectangle 148"/>
          <p:cNvSpPr/>
          <p:nvPr/>
        </p:nvSpPr>
        <p:spPr bwMode="auto">
          <a:xfrm>
            <a:off x="1266799" y="2133172"/>
            <a:ext cx="7848367" cy="288046"/>
          </a:xfrm>
          <a:prstGeom prst="rect">
            <a:avLst/>
          </a:prstGeom>
          <a:solidFill>
            <a:schemeClr val="bg1">
              <a:lumMod val="95000"/>
            </a:schemeClr>
          </a:solid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90000"/>
              </a:lnSpc>
              <a:spcBef>
                <a:spcPct val="0"/>
              </a:spcBef>
              <a:spcAft>
                <a:spcPct val="0"/>
              </a:spcAft>
              <a:buClrTx/>
              <a:buSzTx/>
              <a:buFontTx/>
              <a:buNone/>
              <a:tabLst/>
            </a:pPr>
            <a:r>
              <a:rPr kumimoji="0" lang="en-GB" sz="2000" b="0" i="0" u="none" strike="noStrike" cap="none" normalizeH="0" baseline="0" dirty="0" smtClean="0">
                <a:ln>
                  <a:noFill/>
                </a:ln>
                <a:solidFill>
                  <a:srgbClr val="2D2D8A"/>
                </a:solidFill>
                <a:effectLst/>
                <a:latin typeface="Tw Cen MT"/>
                <a:cs typeface="Tw Cen MT"/>
              </a:rPr>
              <a:t>Improved rapport</a:t>
            </a:r>
            <a:r>
              <a:rPr kumimoji="0" lang="en-GB" sz="2000" b="0" i="0" u="none" strike="noStrike" cap="none" normalizeH="0" dirty="0" smtClean="0">
                <a:ln>
                  <a:noFill/>
                </a:ln>
                <a:solidFill>
                  <a:srgbClr val="2D2D8A"/>
                </a:solidFill>
                <a:effectLst/>
                <a:latin typeface="Tw Cen MT"/>
                <a:cs typeface="Tw Cen MT"/>
              </a:rPr>
              <a:t> between ODA &amp; national budget and policy processes</a:t>
            </a:r>
            <a:endParaRPr kumimoji="0" lang="en-GB" sz="2000" b="0" i="0" u="none" strike="noStrike" cap="none" normalizeH="0" baseline="0" dirty="0" smtClean="0">
              <a:ln>
                <a:noFill/>
              </a:ln>
              <a:solidFill>
                <a:srgbClr val="2D2D8A"/>
              </a:solidFill>
              <a:effectLst/>
              <a:latin typeface="Tw Cen MT"/>
              <a:cs typeface="Tw Cen MT"/>
            </a:endParaRPr>
          </a:p>
        </p:txBody>
      </p:sp>
      <p:sp>
        <p:nvSpPr>
          <p:cNvPr id="154" name="Rectangle 153"/>
          <p:cNvSpPr/>
          <p:nvPr/>
        </p:nvSpPr>
        <p:spPr bwMode="auto">
          <a:xfrm>
            <a:off x="1259632" y="2421204"/>
            <a:ext cx="1188136" cy="792095"/>
          </a:xfrm>
          <a:prstGeom prst="rect">
            <a:avLst/>
          </a:prstGeom>
          <a:no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600" b="0" i="0" u="none" strike="noStrike" cap="none" normalizeH="0" baseline="0" dirty="0" smtClean="0">
                <a:ln>
                  <a:noFill/>
                </a:ln>
                <a:solidFill>
                  <a:srgbClr val="2D2D8A"/>
                </a:solidFill>
                <a:effectLst/>
                <a:latin typeface="Tw Cen MT"/>
                <a:cs typeface="Tw Cen MT"/>
              </a:rPr>
              <a:t>Higher</a:t>
            </a:r>
            <a:r>
              <a:rPr kumimoji="0" lang="en-GB" sz="1600" b="0" i="0" u="none" strike="noStrike" cap="none" normalizeH="0" dirty="0" smtClean="0">
                <a:ln>
                  <a:noFill/>
                </a:ln>
                <a:solidFill>
                  <a:srgbClr val="2D2D8A"/>
                </a:solidFill>
                <a:effectLst/>
                <a:latin typeface="Tw Cen MT"/>
                <a:cs typeface="Tw Cen MT"/>
              </a:rPr>
              <a:t> </a:t>
            </a:r>
            <a:r>
              <a:rPr kumimoji="0" lang="en-GB" sz="1600" b="0" i="0" u="none" strike="noStrike" cap="none" normalizeH="0" baseline="0" dirty="0" smtClean="0">
                <a:ln>
                  <a:noFill/>
                </a:ln>
                <a:solidFill>
                  <a:srgbClr val="2D2D8A"/>
                </a:solidFill>
                <a:effectLst/>
                <a:latin typeface="Tw Cen MT"/>
                <a:cs typeface="Tw Cen MT"/>
              </a:rPr>
              <a:t>on-budget ODA</a:t>
            </a:r>
            <a:r>
              <a:rPr kumimoji="0" lang="en-GB" sz="1600" b="0" i="0" u="none" strike="noStrike" cap="none" normalizeH="0" dirty="0" smtClean="0">
                <a:ln>
                  <a:noFill/>
                </a:ln>
                <a:solidFill>
                  <a:srgbClr val="2D2D8A"/>
                </a:solidFill>
                <a:effectLst/>
                <a:latin typeface="Tw Cen MT"/>
                <a:cs typeface="Tw Cen MT"/>
              </a:rPr>
              <a:t> share </a:t>
            </a:r>
            <a:endParaRPr kumimoji="0" lang="en-GB" sz="1600" b="0" i="0" u="none" strike="noStrike" cap="none" normalizeH="0" baseline="0" dirty="0" smtClean="0">
              <a:ln>
                <a:noFill/>
              </a:ln>
              <a:solidFill>
                <a:srgbClr val="2D2D8A"/>
              </a:solidFill>
              <a:effectLst/>
              <a:latin typeface="Tw Cen MT"/>
              <a:cs typeface="Tw Cen MT"/>
            </a:endParaRPr>
          </a:p>
        </p:txBody>
      </p:sp>
      <p:sp>
        <p:nvSpPr>
          <p:cNvPr id="160" name="Rectangle 159"/>
          <p:cNvSpPr/>
          <p:nvPr/>
        </p:nvSpPr>
        <p:spPr bwMode="auto">
          <a:xfrm>
            <a:off x="2434792" y="2421204"/>
            <a:ext cx="1260136" cy="792095"/>
          </a:xfrm>
          <a:prstGeom prst="rect">
            <a:avLst/>
          </a:prstGeom>
          <a:no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More predictable</a:t>
            </a:r>
            <a:r>
              <a:rPr kumimoji="0" lang="en-GB" sz="1800" b="0" i="0" u="none" strike="noStrike" cap="none" normalizeH="0" dirty="0" smtClean="0">
                <a:ln>
                  <a:noFill/>
                </a:ln>
                <a:solidFill>
                  <a:srgbClr val="2D2D8A"/>
                </a:solidFill>
                <a:effectLst/>
                <a:latin typeface="Tw Cen MT"/>
                <a:cs typeface="Tw Cen MT"/>
              </a:rPr>
              <a:t> </a:t>
            </a:r>
            <a:r>
              <a:rPr kumimoji="0" lang="en-GB" sz="1800" b="0" i="0" u="none" strike="noStrike" cap="none" normalizeH="0" baseline="0" dirty="0" smtClean="0">
                <a:ln>
                  <a:noFill/>
                </a:ln>
                <a:solidFill>
                  <a:srgbClr val="2D2D8A"/>
                </a:solidFill>
                <a:effectLst/>
                <a:latin typeface="Tw Cen MT"/>
                <a:cs typeface="Tw Cen MT"/>
              </a:rPr>
              <a:t>ODA</a:t>
            </a:r>
          </a:p>
        </p:txBody>
      </p:sp>
      <p:sp>
        <p:nvSpPr>
          <p:cNvPr id="161" name="Rectangle 160"/>
          <p:cNvSpPr/>
          <p:nvPr/>
        </p:nvSpPr>
        <p:spPr bwMode="auto">
          <a:xfrm>
            <a:off x="3681952" y="2421204"/>
            <a:ext cx="1367999" cy="792095"/>
          </a:xfrm>
          <a:prstGeom prst="rect">
            <a:avLst/>
          </a:prstGeom>
          <a:no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Higher share discretionary spending</a:t>
            </a:r>
          </a:p>
        </p:txBody>
      </p:sp>
      <p:sp>
        <p:nvSpPr>
          <p:cNvPr id="163" name="Rectangle 162"/>
          <p:cNvSpPr/>
          <p:nvPr/>
        </p:nvSpPr>
        <p:spPr bwMode="auto">
          <a:xfrm>
            <a:off x="5036975" y="2420888"/>
            <a:ext cx="1260000" cy="792095"/>
          </a:xfrm>
          <a:prstGeom prst="rect">
            <a:avLst/>
          </a:prstGeom>
          <a:no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lang="en-GB" sz="1800" dirty="0" smtClean="0">
                <a:solidFill>
                  <a:srgbClr val="2D2D8A"/>
                </a:solidFill>
                <a:latin typeface="Tw Cen MT"/>
                <a:cs typeface="Tw Cen MT"/>
              </a:rPr>
              <a:t>ODA b</a:t>
            </a:r>
            <a:r>
              <a:rPr kumimoji="0" lang="en-GB" sz="1800" b="0" i="0" u="none" strike="noStrike" cap="none" normalizeH="0" baseline="0" dirty="0" smtClean="0">
                <a:ln>
                  <a:noFill/>
                </a:ln>
                <a:solidFill>
                  <a:srgbClr val="2D2D8A"/>
                </a:solidFill>
                <a:effectLst/>
                <a:latin typeface="Tw Cen MT"/>
                <a:cs typeface="Tw Cen MT"/>
              </a:rPr>
              <a:t>etter aligned &amp; harmonised</a:t>
            </a:r>
          </a:p>
        </p:txBody>
      </p:sp>
      <p:sp>
        <p:nvSpPr>
          <p:cNvPr id="162" name="Rectangle 161"/>
          <p:cNvSpPr/>
          <p:nvPr/>
        </p:nvSpPr>
        <p:spPr bwMode="auto">
          <a:xfrm>
            <a:off x="6283999" y="2421204"/>
            <a:ext cx="1584000" cy="792095"/>
          </a:xfrm>
          <a:prstGeom prst="rect">
            <a:avLst/>
          </a:prstGeom>
          <a:no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Improved coordination</a:t>
            </a:r>
            <a:r>
              <a:rPr kumimoji="0" lang="en-GB" sz="1800" b="0" i="0" u="none" strike="noStrike" cap="none" normalizeH="0" dirty="0" smtClean="0">
                <a:ln>
                  <a:noFill/>
                </a:ln>
                <a:solidFill>
                  <a:srgbClr val="2D2D8A"/>
                </a:solidFill>
                <a:effectLst/>
                <a:latin typeface="Tw Cen MT"/>
                <a:cs typeface="Tw Cen MT"/>
              </a:rPr>
              <a:t> &amp; implementation</a:t>
            </a:r>
            <a:endParaRPr kumimoji="0" lang="en-GB" sz="1800" b="0" i="0" u="none" strike="noStrike" cap="none" normalizeH="0" baseline="0" dirty="0" smtClean="0">
              <a:ln>
                <a:noFill/>
              </a:ln>
              <a:solidFill>
                <a:srgbClr val="2D2D8A"/>
              </a:solidFill>
              <a:effectLst/>
              <a:latin typeface="Tw Cen MT"/>
              <a:cs typeface="Tw Cen MT"/>
            </a:endParaRPr>
          </a:p>
        </p:txBody>
      </p:sp>
      <p:sp>
        <p:nvSpPr>
          <p:cNvPr id="164" name="Rectangle 163"/>
          <p:cNvSpPr/>
          <p:nvPr/>
        </p:nvSpPr>
        <p:spPr bwMode="auto">
          <a:xfrm>
            <a:off x="7855022" y="2421204"/>
            <a:ext cx="1260144" cy="792095"/>
          </a:xfrm>
          <a:prstGeom prst="rect">
            <a:avLst/>
          </a:prstGeom>
          <a:no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lang="en-GB" sz="1800" dirty="0" smtClean="0">
                <a:solidFill>
                  <a:srgbClr val="2D2D8A"/>
                </a:solidFill>
                <a:latin typeface="Tw Cen MT"/>
                <a:cs typeface="Tw Cen MT"/>
              </a:rPr>
              <a:t>Lower ODA transaction costs</a:t>
            </a:r>
            <a:endParaRPr kumimoji="0" lang="en-GB" sz="1800" b="0" i="0" u="none" strike="noStrike" cap="none" normalizeH="0" baseline="0" dirty="0" smtClean="0">
              <a:ln>
                <a:noFill/>
              </a:ln>
              <a:solidFill>
                <a:srgbClr val="2D2D8A"/>
              </a:solidFill>
              <a:effectLst/>
              <a:latin typeface="Tw Cen MT"/>
              <a:cs typeface="Tw Cen MT"/>
            </a:endParaRPr>
          </a:p>
        </p:txBody>
      </p:sp>
      <p:sp>
        <p:nvSpPr>
          <p:cNvPr id="145" name="Rectangle 144"/>
          <p:cNvSpPr/>
          <p:nvPr/>
        </p:nvSpPr>
        <p:spPr bwMode="auto">
          <a:xfrm>
            <a:off x="35496" y="3213299"/>
            <a:ext cx="1224136" cy="108012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2000" b="0" i="0" u="none" strike="noStrike" cap="none" normalizeH="0" baseline="0" dirty="0" smtClean="0">
                <a:ln>
                  <a:noFill/>
                </a:ln>
                <a:solidFill>
                  <a:srgbClr val="2D2D8A"/>
                </a:solidFill>
                <a:effectLst/>
                <a:latin typeface="Tw Cen MT"/>
                <a:cs typeface="Tw Cen MT"/>
              </a:rPr>
              <a:t>Induced Outputs</a:t>
            </a:r>
          </a:p>
        </p:txBody>
      </p:sp>
      <p:sp>
        <p:nvSpPr>
          <p:cNvPr id="151" name="Rectangle 150"/>
          <p:cNvSpPr/>
          <p:nvPr/>
        </p:nvSpPr>
        <p:spPr bwMode="auto">
          <a:xfrm>
            <a:off x="1259634" y="3501332"/>
            <a:ext cx="1584211" cy="791999"/>
          </a:xfrm>
          <a:prstGeom prst="rect">
            <a:avLst/>
          </a:prstGeom>
          <a:no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Better macro-fiscal </a:t>
            </a:r>
            <a:r>
              <a:rPr lang="en-GB" sz="1800" dirty="0" smtClean="0">
                <a:solidFill>
                  <a:srgbClr val="2D2D8A"/>
                </a:solidFill>
                <a:latin typeface="Tw Cen MT"/>
                <a:cs typeface="Tw Cen MT"/>
              </a:rPr>
              <a:t>&amp; </a:t>
            </a:r>
            <a:r>
              <a:rPr kumimoji="0" lang="en-GB" sz="1800" b="0" i="0" u="none" strike="noStrike" cap="none" normalizeH="0" baseline="0" dirty="0" smtClean="0">
                <a:ln>
                  <a:noFill/>
                </a:ln>
                <a:solidFill>
                  <a:srgbClr val="2D2D8A"/>
                </a:solidFill>
                <a:effectLst/>
                <a:latin typeface="Tw Cen MT"/>
                <a:cs typeface="Tw Cen MT"/>
              </a:rPr>
              <a:t>budget management</a:t>
            </a:r>
          </a:p>
        </p:txBody>
      </p:sp>
      <p:sp>
        <p:nvSpPr>
          <p:cNvPr id="171" name="Rectangle 170"/>
          <p:cNvSpPr/>
          <p:nvPr/>
        </p:nvSpPr>
        <p:spPr bwMode="auto">
          <a:xfrm>
            <a:off x="1266799" y="3213300"/>
            <a:ext cx="7848367" cy="288046"/>
          </a:xfrm>
          <a:prstGeom prst="rect">
            <a:avLst/>
          </a:prstGeom>
          <a:solidFill>
            <a:srgbClr val="F2F2F2"/>
          </a:solid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90000"/>
              </a:lnSpc>
              <a:spcBef>
                <a:spcPct val="0"/>
              </a:spcBef>
              <a:spcAft>
                <a:spcPct val="0"/>
              </a:spcAft>
              <a:buClrTx/>
              <a:buSzTx/>
              <a:buFontTx/>
              <a:buNone/>
              <a:tabLst/>
            </a:pPr>
            <a:r>
              <a:rPr kumimoji="0" lang="en-GB" sz="2000" b="0" i="0" u="none" strike="noStrike" cap="none" normalizeH="0" baseline="0" dirty="0" smtClean="0">
                <a:ln>
                  <a:noFill/>
                </a:ln>
                <a:solidFill>
                  <a:srgbClr val="2D2D8A"/>
                </a:solidFill>
                <a:effectLst/>
                <a:latin typeface="Tw Cen MT"/>
                <a:cs typeface="Tw Cen MT"/>
              </a:rPr>
              <a:t>Improved public</a:t>
            </a:r>
            <a:r>
              <a:rPr kumimoji="0" lang="en-GB" sz="2000" b="0" i="0" u="none" strike="noStrike" cap="none" normalizeH="0" dirty="0" smtClean="0">
                <a:ln>
                  <a:noFill/>
                </a:ln>
                <a:solidFill>
                  <a:srgbClr val="2D2D8A"/>
                </a:solidFill>
                <a:effectLst/>
                <a:latin typeface="Tw Cen MT"/>
                <a:cs typeface="Tw Cen MT"/>
              </a:rPr>
              <a:t> policies, sector institutions, spending and service delivery</a:t>
            </a:r>
            <a:endParaRPr kumimoji="0" lang="en-GB" sz="2000" b="0" i="0" u="none" strike="noStrike" cap="none" normalizeH="0" baseline="0" dirty="0" smtClean="0">
              <a:ln>
                <a:noFill/>
              </a:ln>
              <a:solidFill>
                <a:srgbClr val="2D2D8A"/>
              </a:solidFill>
              <a:effectLst/>
              <a:latin typeface="Tw Cen MT"/>
              <a:cs typeface="Tw Cen MT"/>
            </a:endParaRPr>
          </a:p>
        </p:txBody>
      </p:sp>
      <p:sp>
        <p:nvSpPr>
          <p:cNvPr id="172" name="Rectangle 171"/>
          <p:cNvSpPr/>
          <p:nvPr/>
        </p:nvSpPr>
        <p:spPr bwMode="auto">
          <a:xfrm>
            <a:off x="3787111" y="3501332"/>
            <a:ext cx="1548211" cy="791999"/>
          </a:xfrm>
          <a:prstGeom prst="rect">
            <a:avLst/>
          </a:prstGeom>
          <a:no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Stronger</a:t>
            </a:r>
            <a:r>
              <a:rPr kumimoji="0" lang="en-GB" sz="1800" b="0" i="0" u="none" strike="noStrike" cap="none" normalizeH="0" dirty="0" smtClean="0">
                <a:ln>
                  <a:noFill/>
                </a:ln>
                <a:solidFill>
                  <a:srgbClr val="2D2D8A"/>
                </a:solidFill>
                <a:effectLst/>
                <a:latin typeface="Tw Cen MT"/>
                <a:cs typeface="Tw Cen MT"/>
              </a:rPr>
              <a:t> PFM &amp; procurement systems</a:t>
            </a:r>
            <a:endParaRPr kumimoji="0" lang="en-GB" sz="1800" b="0" i="0" u="none" strike="noStrike" cap="none" normalizeH="0" baseline="0" dirty="0" smtClean="0">
              <a:ln>
                <a:noFill/>
              </a:ln>
              <a:solidFill>
                <a:srgbClr val="2D2D8A"/>
              </a:solidFill>
              <a:effectLst/>
              <a:latin typeface="Tw Cen MT"/>
              <a:cs typeface="Tw Cen MT"/>
            </a:endParaRPr>
          </a:p>
        </p:txBody>
      </p:sp>
      <p:sp>
        <p:nvSpPr>
          <p:cNvPr id="173" name="Rectangle 172"/>
          <p:cNvSpPr/>
          <p:nvPr/>
        </p:nvSpPr>
        <p:spPr bwMode="auto">
          <a:xfrm>
            <a:off x="5284887" y="3501332"/>
            <a:ext cx="1980182" cy="791999"/>
          </a:xfrm>
          <a:prstGeom prst="rect">
            <a:avLst/>
          </a:prstGeom>
          <a:noFill/>
          <a:ln w="12700" cmpd="sng">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Improved policy formulation</a:t>
            </a:r>
            <a:r>
              <a:rPr kumimoji="0" lang="en-GB" sz="1800" b="0" i="0" u="none" strike="noStrike" cap="none" normalizeH="0" dirty="0" smtClean="0">
                <a:ln>
                  <a:noFill/>
                </a:ln>
                <a:solidFill>
                  <a:srgbClr val="2D2D8A"/>
                </a:solidFill>
                <a:effectLst/>
                <a:latin typeface="Tw Cen MT"/>
                <a:cs typeface="Tw Cen MT"/>
              </a:rPr>
              <a:t> &amp; execution processes</a:t>
            </a:r>
            <a:endParaRPr kumimoji="0" lang="en-GB" sz="1800" b="0" i="0" u="none" strike="noStrike" cap="none" normalizeH="0" baseline="0" dirty="0" smtClean="0">
              <a:ln>
                <a:noFill/>
              </a:ln>
              <a:solidFill>
                <a:srgbClr val="2D2D8A"/>
              </a:solidFill>
              <a:effectLst/>
              <a:latin typeface="Tw Cen MT"/>
              <a:cs typeface="Tw Cen MT"/>
            </a:endParaRPr>
          </a:p>
        </p:txBody>
      </p:sp>
      <p:sp>
        <p:nvSpPr>
          <p:cNvPr id="174" name="Rectangle 173"/>
          <p:cNvSpPr/>
          <p:nvPr/>
        </p:nvSpPr>
        <p:spPr bwMode="auto">
          <a:xfrm>
            <a:off x="7214634" y="3501332"/>
            <a:ext cx="1152211" cy="791999"/>
          </a:xfrm>
          <a:prstGeom prst="rect">
            <a:avLst/>
          </a:prstGeom>
          <a:no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Improved </a:t>
            </a:r>
            <a:r>
              <a:rPr lang="en-GB" sz="1800" dirty="0" smtClean="0">
                <a:solidFill>
                  <a:srgbClr val="2D2D8A"/>
                </a:solidFill>
                <a:latin typeface="Tw Cen MT"/>
                <a:cs typeface="Tw Cen MT"/>
              </a:rPr>
              <a:t>budgetary </a:t>
            </a:r>
            <a:r>
              <a:rPr kumimoji="0" lang="en-GB" sz="1800" b="0" i="0" u="none" strike="noStrike" cap="none" normalizeH="0" baseline="0" dirty="0" smtClean="0">
                <a:ln>
                  <a:noFill/>
                </a:ln>
                <a:solidFill>
                  <a:srgbClr val="2D2D8A"/>
                </a:solidFill>
                <a:effectLst/>
                <a:latin typeface="Tw Cen MT"/>
                <a:cs typeface="Tw Cen MT"/>
              </a:rPr>
              <a:t>oversight</a:t>
            </a:r>
          </a:p>
        </p:txBody>
      </p:sp>
      <p:sp>
        <p:nvSpPr>
          <p:cNvPr id="175" name="Rectangle 174"/>
          <p:cNvSpPr/>
          <p:nvPr/>
        </p:nvSpPr>
        <p:spPr bwMode="auto">
          <a:xfrm>
            <a:off x="8323577" y="3501332"/>
            <a:ext cx="791589" cy="791999"/>
          </a:xfrm>
          <a:prstGeom prst="rect">
            <a:avLst/>
          </a:prstGeom>
          <a:noFill/>
          <a:ln w="12700" cmpd="sng">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Better </a:t>
            </a:r>
            <a:r>
              <a:rPr kumimoji="0" lang="en-GB" sz="1800" b="0" i="0" u="none" strike="noStrike" cap="none" normalizeH="0" baseline="0" dirty="0" err="1" smtClean="0">
                <a:ln>
                  <a:noFill/>
                </a:ln>
                <a:solidFill>
                  <a:srgbClr val="2D2D8A"/>
                </a:solidFill>
                <a:effectLst/>
                <a:latin typeface="Tw Cen MT"/>
                <a:cs typeface="Tw Cen MT"/>
              </a:rPr>
              <a:t>gover-nance</a:t>
            </a:r>
            <a:endParaRPr kumimoji="0" lang="en-GB" sz="1800" b="0" i="0" u="none" strike="noStrike" cap="none" normalizeH="0" baseline="0" dirty="0" smtClean="0">
              <a:ln>
                <a:noFill/>
              </a:ln>
              <a:solidFill>
                <a:srgbClr val="2D2D8A"/>
              </a:solidFill>
              <a:effectLst/>
              <a:latin typeface="Tw Cen MT"/>
              <a:cs typeface="Tw Cen MT"/>
            </a:endParaRPr>
          </a:p>
        </p:txBody>
      </p:sp>
      <p:sp>
        <p:nvSpPr>
          <p:cNvPr id="146" name="Rectangle 145"/>
          <p:cNvSpPr/>
          <p:nvPr/>
        </p:nvSpPr>
        <p:spPr bwMode="auto">
          <a:xfrm>
            <a:off x="35496" y="4293419"/>
            <a:ext cx="1224136" cy="108012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2000" b="0" i="0" u="none" strike="noStrike" cap="none" normalizeH="0" baseline="0" dirty="0" smtClean="0">
                <a:ln>
                  <a:noFill/>
                </a:ln>
                <a:solidFill>
                  <a:srgbClr val="2D2D8A"/>
                </a:solidFill>
                <a:effectLst/>
                <a:latin typeface="Tw Cen MT"/>
                <a:cs typeface="Tw Cen MT"/>
              </a:rPr>
              <a:t>Outcomes</a:t>
            </a:r>
          </a:p>
        </p:txBody>
      </p:sp>
      <p:sp>
        <p:nvSpPr>
          <p:cNvPr id="179" name="Rectangle 178"/>
          <p:cNvSpPr/>
          <p:nvPr/>
        </p:nvSpPr>
        <p:spPr bwMode="auto">
          <a:xfrm>
            <a:off x="1271897" y="4581452"/>
            <a:ext cx="2304256" cy="791999"/>
          </a:xfrm>
          <a:prstGeom prst="rect">
            <a:avLst/>
          </a:prstGeom>
          <a:noFill/>
          <a:ln w="9525"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Increased use of public services</a:t>
            </a:r>
            <a:r>
              <a:rPr kumimoji="0" lang="en-GB" sz="1800" b="0" i="0" u="none" strike="noStrike" cap="none" normalizeH="0" dirty="0" smtClean="0">
                <a:ln>
                  <a:noFill/>
                </a:ln>
                <a:solidFill>
                  <a:srgbClr val="2D2D8A"/>
                </a:solidFill>
                <a:effectLst/>
                <a:latin typeface="Tw Cen MT"/>
                <a:cs typeface="Tw Cen MT"/>
              </a:rPr>
              <a:t> and enhanced resulting benefits</a:t>
            </a:r>
            <a:endParaRPr kumimoji="0" lang="en-GB" sz="1800" b="0" i="0" u="none" strike="noStrike" cap="none" normalizeH="0" baseline="0" dirty="0" smtClean="0">
              <a:ln>
                <a:noFill/>
              </a:ln>
              <a:solidFill>
                <a:srgbClr val="2D2D8A"/>
              </a:solidFill>
              <a:effectLst/>
              <a:latin typeface="Tw Cen MT"/>
              <a:cs typeface="Tw Cen MT"/>
            </a:endParaRPr>
          </a:p>
        </p:txBody>
      </p:sp>
      <p:sp>
        <p:nvSpPr>
          <p:cNvPr id="180" name="Rectangle 179"/>
          <p:cNvSpPr/>
          <p:nvPr/>
        </p:nvSpPr>
        <p:spPr bwMode="auto">
          <a:xfrm>
            <a:off x="3588146" y="4581452"/>
            <a:ext cx="1836133" cy="791999"/>
          </a:xfrm>
          <a:prstGeom prst="rect">
            <a:avLst/>
          </a:prstGeom>
          <a:noFill/>
          <a:ln w="9525"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Increased </a:t>
            </a:r>
            <a:r>
              <a:rPr kumimoji="0" lang="en-GB" sz="1600" b="0" i="0" u="none" strike="noStrike" cap="none" normalizeH="0" baseline="0" dirty="0" smtClean="0">
                <a:ln>
                  <a:noFill/>
                </a:ln>
                <a:solidFill>
                  <a:srgbClr val="2D2D8A"/>
                </a:solidFill>
                <a:effectLst/>
                <a:latin typeface="Tw Cen MT"/>
                <a:cs typeface="Tw Cen MT"/>
              </a:rPr>
              <a:t>business</a:t>
            </a:r>
            <a:r>
              <a:rPr kumimoji="0" lang="en-GB" sz="1800" b="0" i="0" u="none" strike="noStrike" cap="none" normalizeH="0" baseline="0" dirty="0" smtClean="0">
                <a:ln>
                  <a:noFill/>
                </a:ln>
                <a:solidFill>
                  <a:srgbClr val="2D2D8A"/>
                </a:solidFill>
                <a:effectLst/>
                <a:latin typeface="Tw Cen MT"/>
                <a:cs typeface="Tw Cen MT"/>
              </a:rPr>
              <a:t> confidence and private investment</a:t>
            </a:r>
          </a:p>
        </p:txBody>
      </p:sp>
      <p:sp>
        <p:nvSpPr>
          <p:cNvPr id="181" name="Rectangle 180"/>
          <p:cNvSpPr/>
          <p:nvPr/>
        </p:nvSpPr>
        <p:spPr bwMode="auto">
          <a:xfrm>
            <a:off x="1259632" y="4293421"/>
            <a:ext cx="7855534" cy="287708"/>
          </a:xfrm>
          <a:prstGeom prst="rect">
            <a:avLst/>
          </a:prstGeom>
          <a:solidFill>
            <a:schemeClr val="bg1">
              <a:lumMod val="95000"/>
              <a:alpha val="27000"/>
            </a:schemeClr>
          </a:solidFill>
          <a:ln w="9525"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90000"/>
              </a:lnSpc>
              <a:spcBef>
                <a:spcPct val="0"/>
              </a:spcBef>
              <a:spcAft>
                <a:spcPct val="0"/>
              </a:spcAft>
              <a:buClrTx/>
              <a:buSzTx/>
              <a:buFontTx/>
              <a:buNone/>
              <a:tabLst/>
            </a:pPr>
            <a:r>
              <a:rPr lang="en-GB" sz="2000" dirty="0" smtClean="0">
                <a:solidFill>
                  <a:srgbClr val="2D2D8A"/>
                </a:solidFill>
                <a:latin typeface="Tw Cen MT"/>
                <a:cs typeface="Tw Cen MT"/>
              </a:rPr>
              <a:t>Beneficiary p</a:t>
            </a:r>
            <a:r>
              <a:rPr kumimoji="0" lang="en-GB" sz="2000" b="0" i="0" u="none" strike="noStrike" cap="none" normalizeH="0" baseline="0" dirty="0" smtClean="0">
                <a:ln>
                  <a:noFill/>
                </a:ln>
                <a:solidFill>
                  <a:srgbClr val="2D2D8A"/>
                </a:solidFill>
                <a:effectLst/>
                <a:latin typeface="Tw Cen MT"/>
                <a:cs typeface="Tw Cen MT"/>
              </a:rPr>
              <a:t>ositive responses </a:t>
            </a:r>
            <a:r>
              <a:rPr kumimoji="0" lang="en-GB" sz="2000" b="0" i="0" u="none" strike="noStrike" cap="none" normalizeH="0" dirty="0" smtClean="0">
                <a:ln>
                  <a:noFill/>
                </a:ln>
                <a:solidFill>
                  <a:srgbClr val="2D2D8A"/>
                </a:solidFill>
                <a:effectLst/>
                <a:latin typeface="Tw Cen MT"/>
                <a:cs typeface="Tw Cen MT"/>
              </a:rPr>
              <a:t>to </a:t>
            </a:r>
            <a:r>
              <a:rPr lang="en-GB" sz="2000" dirty="0" smtClean="0">
                <a:solidFill>
                  <a:srgbClr val="2D2D8A"/>
                </a:solidFill>
                <a:latin typeface="Tw Cen MT"/>
                <a:cs typeface="Tw Cen MT"/>
              </a:rPr>
              <a:t>public </a:t>
            </a:r>
            <a:r>
              <a:rPr kumimoji="0" lang="en-GB" sz="2000" b="0" i="0" u="none" strike="noStrike" cap="none" normalizeH="0" dirty="0" smtClean="0">
                <a:ln>
                  <a:noFill/>
                </a:ln>
                <a:solidFill>
                  <a:srgbClr val="2D2D8A"/>
                </a:solidFill>
                <a:effectLst/>
                <a:latin typeface="Tw Cen MT"/>
                <a:cs typeface="Tw Cen MT"/>
              </a:rPr>
              <a:t>management </a:t>
            </a:r>
            <a:r>
              <a:rPr lang="en-GB" sz="2000" dirty="0" smtClean="0">
                <a:solidFill>
                  <a:srgbClr val="2D2D8A"/>
                </a:solidFill>
                <a:latin typeface="Tw Cen MT"/>
                <a:cs typeface="Tw Cen MT"/>
              </a:rPr>
              <a:t>and</a:t>
            </a:r>
            <a:r>
              <a:rPr kumimoji="0" lang="en-GB" sz="2000" b="0" i="0" u="none" strike="noStrike" cap="none" normalizeH="0" dirty="0" smtClean="0">
                <a:ln>
                  <a:noFill/>
                </a:ln>
                <a:solidFill>
                  <a:srgbClr val="2D2D8A"/>
                </a:solidFill>
                <a:effectLst/>
                <a:latin typeface="Tw Cen MT"/>
                <a:cs typeface="Tw Cen MT"/>
              </a:rPr>
              <a:t> service delivery</a:t>
            </a:r>
            <a:endParaRPr kumimoji="0" lang="en-GB" sz="2000" b="0" i="0" u="none" strike="noStrike" cap="none" normalizeH="0" baseline="0" dirty="0" smtClean="0">
              <a:ln>
                <a:noFill/>
              </a:ln>
              <a:solidFill>
                <a:srgbClr val="2D2D8A"/>
              </a:solidFill>
              <a:effectLst/>
              <a:latin typeface="Tw Cen MT"/>
              <a:cs typeface="Tw Cen MT"/>
            </a:endParaRPr>
          </a:p>
        </p:txBody>
      </p:sp>
      <p:sp>
        <p:nvSpPr>
          <p:cNvPr id="182" name="Rectangle 181"/>
          <p:cNvSpPr/>
          <p:nvPr/>
        </p:nvSpPr>
        <p:spPr bwMode="auto">
          <a:xfrm>
            <a:off x="5436272" y="4581452"/>
            <a:ext cx="1584000" cy="791999"/>
          </a:xfrm>
          <a:prstGeom prst="rect">
            <a:avLst/>
          </a:prstGeom>
          <a:noFill/>
          <a:ln w="9525"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Improved competitiveness</a:t>
            </a:r>
            <a:r>
              <a:rPr kumimoji="0" lang="en-GB" sz="1800" b="0" i="0" u="none" strike="noStrike" cap="none" normalizeH="0" dirty="0" smtClean="0">
                <a:ln>
                  <a:noFill/>
                </a:ln>
                <a:solidFill>
                  <a:srgbClr val="2D2D8A"/>
                </a:solidFill>
                <a:effectLst/>
                <a:latin typeface="Tw Cen MT"/>
                <a:cs typeface="Tw Cen MT"/>
              </a:rPr>
              <a:t> of the economy</a:t>
            </a:r>
            <a:endParaRPr kumimoji="0" lang="en-GB" sz="1800" b="0" i="0" u="none" strike="noStrike" cap="none" normalizeH="0" baseline="0" dirty="0" smtClean="0">
              <a:ln>
                <a:noFill/>
              </a:ln>
              <a:solidFill>
                <a:srgbClr val="2D2D8A"/>
              </a:solidFill>
              <a:effectLst/>
              <a:latin typeface="Tw Cen MT"/>
              <a:cs typeface="Tw Cen MT"/>
            </a:endParaRPr>
          </a:p>
        </p:txBody>
      </p:sp>
      <p:sp>
        <p:nvSpPr>
          <p:cNvPr id="183" name="Rectangle 182"/>
          <p:cNvSpPr/>
          <p:nvPr/>
        </p:nvSpPr>
        <p:spPr bwMode="auto">
          <a:xfrm>
            <a:off x="7027167" y="4581452"/>
            <a:ext cx="2087999" cy="791999"/>
          </a:xfrm>
          <a:prstGeom prst="rect">
            <a:avLst/>
          </a:prstGeom>
          <a:noFill/>
          <a:ln w="9525"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Improved confidence of public in</a:t>
            </a:r>
            <a:r>
              <a:rPr kumimoji="0" lang="en-GB" sz="1800" b="0" i="0" u="none" strike="noStrike" cap="none" normalizeH="0" dirty="0" smtClean="0">
                <a:ln>
                  <a:noFill/>
                </a:ln>
                <a:solidFill>
                  <a:srgbClr val="2D2D8A"/>
                </a:solidFill>
                <a:effectLst/>
                <a:latin typeface="Tw Cen MT"/>
                <a:cs typeface="Tw Cen MT"/>
              </a:rPr>
              <a:t> Govt performance </a:t>
            </a:r>
            <a:endParaRPr kumimoji="0" lang="en-GB" sz="1800" b="0" i="0" u="none" strike="noStrike" cap="none" normalizeH="0" baseline="0" dirty="0" smtClean="0">
              <a:ln>
                <a:noFill/>
              </a:ln>
              <a:solidFill>
                <a:srgbClr val="2D2D8A"/>
              </a:solidFill>
              <a:effectLst/>
              <a:latin typeface="Tw Cen MT"/>
              <a:cs typeface="Tw Cen MT"/>
            </a:endParaRPr>
          </a:p>
        </p:txBody>
      </p:sp>
      <p:sp>
        <p:nvSpPr>
          <p:cNvPr id="185" name="Rectangle 184"/>
          <p:cNvSpPr/>
          <p:nvPr/>
        </p:nvSpPr>
        <p:spPr bwMode="auto">
          <a:xfrm>
            <a:off x="1244826" y="5661571"/>
            <a:ext cx="2124252" cy="791999"/>
          </a:xfrm>
          <a:prstGeom prst="rect">
            <a:avLst/>
          </a:prstGeom>
          <a:noFill/>
          <a:ln w="12700" cmpd="sng">
            <a:solidFill>
              <a:srgbClr val="FFFFFF"/>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Enhanced sustainable and inclusive economic growth</a:t>
            </a:r>
          </a:p>
        </p:txBody>
      </p:sp>
      <p:sp>
        <p:nvSpPr>
          <p:cNvPr id="186" name="Rectangle 185"/>
          <p:cNvSpPr/>
          <p:nvPr/>
        </p:nvSpPr>
        <p:spPr bwMode="auto">
          <a:xfrm>
            <a:off x="3381204" y="5661571"/>
            <a:ext cx="1692132" cy="791999"/>
          </a:xfrm>
          <a:prstGeom prst="rect">
            <a:avLst/>
          </a:prstGeom>
          <a:no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Reduction in income and non-income poverty</a:t>
            </a:r>
          </a:p>
        </p:txBody>
      </p:sp>
      <p:sp>
        <p:nvSpPr>
          <p:cNvPr id="187" name="Rectangle 186"/>
          <p:cNvSpPr/>
          <p:nvPr/>
        </p:nvSpPr>
        <p:spPr bwMode="auto">
          <a:xfrm>
            <a:off x="1266294" y="5373540"/>
            <a:ext cx="7848872" cy="288031"/>
          </a:xfrm>
          <a:prstGeom prst="rect">
            <a:avLst/>
          </a:prstGeom>
          <a:solidFill>
            <a:schemeClr val="bg1">
              <a:lumMod val="95000"/>
              <a:alpha val="47000"/>
            </a:schemeClr>
          </a:solid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algn="ctr">
              <a:lnSpc>
                <a:spcPct val="90000"/>
              </a:lnSpc>
            </a:pPr>
            <a:r>
              <a:rPr lang="en-GB" sz="2000" dirty="0">
                <a:solidFill>
                  <a:srgbClr val="2D2D8A"/>
                </a:solidFill>
                <a:latin typeface="Tw Cen MT"/>
                <a:cs typeface="Tw Cen MT"/>
              </a:rPr>
              <a:t>Sustainable and inclusive growth &amp; poverty </a:t>
            </a:r>
            <a:r>
              <a:rPr lang="en-GB" sz="2000" dirty="0" smtClean="0">
                <a:solidFill>
                  <a:srgbClr val="2D2D8A"/>
                </a:solidFill>
                <a:latin typeface="Tw Cen MT"/>
                <a:cs typeface="Tw Cen MT"/>
              </a:rPr>
              <a:t>reduction</a:t>
            </a:r>
            <a:endParaRPr lang="en-GB" sz="2000" dirty="0">
              <a:solidFill>
                <a:srgbClr val="2D2D8A"/>
              </a:solidFill>
              <a:latin typeface="Tw Cen MT"/>
              <a:cs typeface="Tw Cen MT"/>
            </a:endParaRPr>
          </a:p>
        </p:txBody>
      </p:sp>
      <p:sp>
        <p:nvSpPr>
          <p:cNvPr id="188" name="Rectangle 187"/>
          <p:cNvSpPr/>
          <p:nvPr/>
        </p:nvSpPr>
        <p:spPr bwMode="auto">
          <a:xfrm>
            <a:off x="5085462" y="5661571"/>
            <a:ext cx="2448142" cy="791999"/>
          </a:xfrm>
          <a:prstGeom prst="rect">
            <a:avLst/>
          </a:prstGeom>
          <a:noFill/>
          <a:ln w="12700" cmpd="sng">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Empowerment and social inclusion of poor and disadvantaged</a:t>
            </a:r>
            <a:r>
              <a:rPr kumimoji="0" lang="en-GB" sz="1800" b="0" i="0" u="none" strike="noStrike" cap="none" normalizeH="0" dirty="0" smtClean="0">
                <a:ln>
                  <a:noFill/>
                </a:ln>
                <a:solidFill>
                  <a:srgbClr val="2D2D8A"/>
                </a:solidFill>
                <a:effectLst/>
                <a:latin typeface="Tw Cen MT"/>
                <a:cs typeface="Tw Cen MT"/>
              </a:rPr>
              <a:t> groups</a:t>
            </a:r>
            <a:endParaRPr kumimoji="0" lang="en-GB" sz="1800" b="0" i="0" u="none" strike="noStrike" cap="none" normalizeH="0" baseline="0" dirty="0" smtClean="0">
              <a:ln>
                <a:noFill/>
              </a:ln>
              <a:solidFill>
                <a:srgbClr val="2D2D8A"/>
              </a:solidFill>
              <a:effectLst/>
              <a:latin typeface="Tw Cen MT"/>
              <a:cs typeface="Tw Cen MT"/>
            </a:endParaRPr>
          </a:p>
        </p:txBody>
      </p:sp>
      <p:sp>
        <p:nvSpPr>
          <p:cNvPr id="189" name="Rectangle 188"/>
          <p:cNvSpPr>
            <a:spLocks/>
          </p:cNvSpPr>
          <p:nvPr/>
        </p:nvSpPr>
        <p:spPr bwMode="auto">
          <a:xfrm>
            <a:off x="7567199" y="5661571"/>
            <a:ext cx="1547967" cy="791999"/>
          </a:xfrm>
          <a:prstGeom prst="rect">
            <a:avLst/>
          </a:prstGeom>
          <a:noFill/>
          <a:ln w="12700" cmpd="sng">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Other issues as in partnership framework</a:t>
            </a:r>
          </a:p>
        </p:txBody>
      </p:sp>
      <p:sp>
        <p:nvSpPr>
          <p:cNvPr id="184" name="Rectangle 183"/>
          <p:cNvSpPr/>
          <p:nvPr/>
        </p:nvSpPr>
        <p:spPr bwMode="auto">
          <a:xfrm>
            <a:off x="35496" y="5373539"/>
            <a:ext cx="1224136" cy="108012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2000" b="0" i="0" u="none" strike="noStrike" cap="none" normalizeH="0" baseline="0" dirty="0" smtClean="0">
                <a:ln>
                  <a:noFill/>
                </a:ln>
                <a:solidFill>
                  <a:srgbClr val="2D2D8A"/>
                </a:solidFill>
                <a:effectLst/>
                <a:latin typeface="Tw Cen MT"/>
                <a:cs typeface="Tw Cen MT"/>
              </a:rPr>
              <a:t>Impacts</a:t>
            </a:r>
          </a:p>
        </p:txBody>
      </p:sp>
      <p:sp>
        <p:nvSpPr>
          <p:cNvPr id="156" name="Rectangle 155"/>
          <p:cNvSpPr/>
          <p:nvPr/>
        </p:nvSpPr>
        <p:spPr bwMode="auto">
          <a:xfrm>
            <a:off x="2793410" y="3501332"/>
            <a:ext cx="1044136" cy="791999"/>
          </a:xfrm>
          <a:prstGeom prst="rect">
            <a:avLst/>
          </a:prstGeom>
          <a:noFill/>
          <a:ln w="12700" cmpd="sng">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90000"/>
              </a:lnSpc>
              <a:spcBef>
                <a:spcPct val="0"/>
              </a:spcBef>
              <a:spcAft>
                <a:spcPct val="0"/>
              </a:spcAft>
              <a:buClrTx/>
              <a:buSzTx/>
              <a:buFontTx/>
              <a:buNone/>
              <a:tabLst/>
            </a:pPr>
            <a:r>
              <a:rPr kumimoji="0" lang="en-GB" sz="1800" b="0" i="0" u="none" strike="noStrike" cap="none" normalizeH="0" baseline="0" dirty="0" smtClean="0">
                <a:ln>
                  <a:noFill/>
                </a:ln>
                <a:solidFill>
                  <a:srgbClr val="2D2D8A"/>
                </a:solidFill>
                <a:effectLst/>
                <a:latin typeface="Tw Cen MT"/>
                <a:cs typeface="Tw Cen MT"/>
              </a:rPr>
              <a:t>Improved service delivery</a:t>
            </a:r>
          </a:p>
        </p:txBody>
      </p:sp>
      <p:sp>
        <p:nvSpPr>
          <p:cNvPr id="15506" name="Rectangle 15505"/>
          <p:cNvSpPr/>
          <p:nvPr/>
        </p:nvSpPr>
        <p:spPr bwMode="auto">
          <a:xfrm>
            <a:off x="35992" y="1556792"/>
            <a:ext cx="9072512" cy="4896544"/>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rgbClr val="2D2D8A"/>
              </a:solidFill>
              <a:effectLst/>
              <a:latin typeface="Tw Cen MT"/>
            </a:endParaRPr>
          </a:p>
        </p:txBody>
      </p:sp>
    </p:spTree>
    <p:extLst>
      <p:ext uri="{BB962C8B-B14F-4D97-AF65-F5344CB8AC3E}">
        <p14:creationId xmlns:p14="http://schemas.microsoft.com/office/powerpoint/2010/main" val="5167441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5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7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7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7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7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8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79"/>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80"/>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82"/>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8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8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85"/>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86"/>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88"/>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48" grpId="0" animBg="1"/>
      <p:bldP spid="153" grpId="0" animBg="1"/>
      <p:bldP spid="158" grpId="0" animBg="1"/>
      <p:bldP spid="159" grpId="0" animBg="1"/>
      <p:bldP spid="143" grpId="0" animBg="1"/>
      <p:bldP spid="149" grpId="0" animBg="1"/>
      <p:bldP spid="154" grpId="0" animBg="1"/>
      <p:bldP spid="160" grpId="0" animBg="1"/>
      <p:bldP spid="161" grpId="0" animBg="1"/>
      <p:bldP spid="163" grpId="0" animBg="1"/>
      <p:bldP spid="162" grpId="0" animBg="1"/>
      <p:bldP spid="164" grpId="0" animBg="1"/>
      <p:bldP spid="145" grpId="0" animBg="1"/>
      <p:bldP spid="151" grpId="0" animBg="1"/>
      <p:bldP spid="171" grpId="0" animBg="1"/>
      <p:bldP spid="172" grpId="0" animBg="1"/>
      <p:bldP spid="173" grpId="0"/>
      <p:bldP spid="174" grpId="0" animBg="1"/>
      <p:bldP spid="175" grpId="0"/>
      <p:bldP spid="146" grpId="0" animBg="1"/>
      <p:bldP spid="179" grpId="0" animBg="1"/>
      <p:bldP spid="180" grpId="0" animBg="1"/>
      <p:bldP spid="181" grpId="0" animBg="1"/>
      <p:bldP spid="182" grpId="0" animBg="1"/>
      <p:bldP spid="183" grpId="0" animBg="1"/>
      <p:bldP spid="185" grpId="0" animBg="1"/>
      <p:bldP spid="186" grpId="0" animBg="1"/>
      <p:bldP spid="187" grpId="0" animBg="1"/>
      <p:bldP spid="188" grpId="0"/>
      <p:bldP spid="189" grpId="0" animBg="1"/>
      <p:bldP spid="184" grpId="0" animBg="1"/>
      <p:bldP spid="15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573016"/>
            <a:ext cx="8229600" cy="936625"/>
          </a:xfrm>
        </p:spPr>
        <p:txBody>
          <a:bodyPr/>
          <a:lstStyle/>
          <a:p>
            <a:pPr algn="ctr"/>
            <a:r>
              <a:rPr lang="en-GB" i="1" dirty="0" err="1" smtClean="0"/>
              <a:t>Th</a:t>
            </a:r>
            <a:r>
              <a:rPr lang="en-GB" i="1" dirty="0" smtClean="0"/>
              <a:t>	</a:t>
            </a:r>
            <a:r>
              <a:rPr lang="en-GB" i="1" dirty="0" err="1" smtClean="0"/>
              <a:t>ank</a:t>
            </a:r>
            <a:r>
              <a:rPr lang="en-GB" i="1" dirty="0" smtClean="0"/>
              <a:t> you for your attention</a:t>
            </a:r>
            <a:endParaRPr lang="en-GB" i="1"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35</a:t>
            </a:fld>
            <a:endParaRPr lang="en-GB" dirty="0"/>
          </a:p>
        </p:txBody>
      </p:sp>
    </p:spTree>
    <p:extLst>
      <p:ext uri="{BB962C8B-B14F-4D97-AF65-F5344CB8AC3E}">
        <p14:creationId xmlns:p14="http://schemas.microsoft.com/office/powerpoint/2010/main" val="1149309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80728"/>
            <a:ext cx="8640960" cy="936625"/>
          </a:xfrm>
        </p:spPr>
        <p:txBody>
          <a:bodyPr/>
          <a:lstStyle/>
          <a:p>
            <a:pPr marL="0" algn="ctr"/>
            <a:r>
              <a:rPr lang="en-GB" sz="2800" dirty="0" smtClean="0">
                <a:solidFill>
                  <a:srgbClr val="2D2D8A"/>
                </a:solidFill>
                <a:latin typeface="Tw Cen MT"/>
                <a:cs typeface="Tw Cen MT"/>
              </a:rPr>
              <a:t>The EU Communication on Budget Support (2011)</a:t>
            </a:r>
            <a:endParaRPr lang="en-GB" sz="2800" dirty="0">
              <a:solidFill>
                <a:srgbClr val="2D2D8A"/>
              </a:solidFill>
              <a:latin typeface="Tw Cen MT"/>
              <a:cs typeface="Tw Cen MT"/>
            </a:endParaRPr>
          </a:p>
        </p:txBody>
      </p:sp>
      <p:sp>
        <p:nvSpPr>
          <p:cNvPr id="3" name="Content Placeholder 2"/>
          <p:cNvSpPr>
            <a:spLocks noGrp="1"/>
          </p:cNvSpPr>
          <p:nvPr>
            <p:ph idx="1"/>
          </p:nvPr>
        </p:nvSpPr>
        <p:spPr>
          <a:xfrm>
            <a:off x="179512" y="1844824"/>
            <a:ext cx="8712968" cy="1368152"/>
          </a:xfrm>
          <a:ln>
            <a:solidFill>
              <a:srgbClr val="0F5494"/>
            </a:solidFill>
          </a:ln>
        </p:spPr>
        <p:txBody>
          <a:bodyPr/>
          <a:lstStyle/>
          <a:p>
            <a:pPr marL="0" indent="0" algn="ctr">
              <a:spcAft>
                <a:spcPts val="0"/>
              </a:spcAft>
              <a:buNone/>
            </a:pPr>
            <a:r>
              <a:rPr lang="en-GB" sz="2000" b="1" i="0" dirty="0" smtClean="0">
                <a:solidFill>
                  <a:srgbClr val="2D2D8A"/>
                </a:solidFill>
                <a:latin typeface="Tw Cen MT"/>
                <a:cs typeface="Tw Cen MT"/>
              </a:rPr>
              <a:t>Background 	</a:t>
            </a:r>
          </a:p>
          <a:p>
            <a:pPr marL="0" indent="0" algn="ctr">
              <a:spcAft>
                <a:spcPts val="600"/>
              </a:spcAft>
              <a:buNone/>
            </a:pPr>
            <a:r>
              <a:rPr lang="en-GB" sz="2000" i="0" dirty="0" smtClean="0">
                <a:solidFill>
                  <a:srgbClr val="2D2D8A"/>
                </a:solidFill>
                <a:latin typeface="Tw Cen MT"/>
                <a:cs typeface="Tw Cen MT"/>
              </a:rPr>
              <a:t>A response to BS effectiveness concerns and findings of weak programming, inadequate risk management, insufficiently effective policy dialogue and difficulties in using performance-based assessment of policy implementation</a:t>
            </a:r>
          </a:p>
        </p:txBody>
      </p:sp>
      <p:sp>
        <p:nvSpPr>
          <p:cNvPr id="4" name="Slide Number Placeholder 3"/>
          <p:cNvSpPr>
            <a:spLocks noGrp="1"/>
          </p:cNvSpPr>
          <p:nvPr>
            <p:ph type="sldNum" sz="quarter" idx="12"/>
          </p:nvPr>
        </p:nvSpPr>
        <p:spPr>
          <a:xfrm>
            <a:off x="7001899" y="6381750"/>
            <a:ext cx="2133600" cy="476250"/>
          </a:xfrm>
        </p:spPr>
        <p:txBody>
          <a:bodyPr/>
          <a:lstStyle/>
          <a:p>
            <a:fld id="{37B83C0C-BC65-4367-9B8A-060D4801009D}" type="slidenum">
              <a:rPr lang="en-GB" smtClean="0"/>
              <a:pPr/>
              <a:t>4</a:t>
            </a:fld>
            <a:endParaRPr lang="en-GB"/>
          </a:p>
        </p:txBody>
      </p:sp>
      <p:sp>
        <p:nvSpPr>
          <p:cNvPr id="6" name="Content Placeholder 2"/>
          <p:cNvSpPr txBox="1">
            <a:spLocks/>
          </p:cNvSpPr>
          <p:nvPr/>
        </p:nvSpPr>
        <p:spPr bwMode="auto">
          <a:xfrm>
            <a:off x="215516" y="3573004"/>
            <a:ext cx="8640960" cy="3096356"/>
          </a:xfrm>
          <a:prstGeom prst="rect">
            <a:avLst/>
          </a:prstGeom>
          <a:noFill/>
          <a:ln w="9525">
            <a:solidFill>
              <a:srgbClr val="0F5494"/>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1703388" indent="-1703388" algn="ctr">
              <a:spcAft>
                <a:spcPts val="600"/>
              </a:spcAft>
              <a:buFontTx/>
              <a:buNone/>
            </a:pPr>
            <a:r>
              <a:rPr lang="en-GB" sz="2000" b="1" i="0" dirty="0" smtClean="0">
                <a:solidFill>
                  <a:srgbClr val="2D2D8A"/>
                </a:solidFill>
                <a:latin typeface="Tw Cen MT"/>
                <a:cs typeface="Tw Cen MT"/>
              </a:rPr>
              <a:t>New BS approach main principles</a:t>
            </a:r>
            <a:endParaRPr lang="en-GB" sz="2000" i="0" dirty="0" smtClean="0">
              <a:solidFill>
                <a:srgbClr val="2D2D8A"/>
              </a:solidFill>
              <a:latin typeface="Tw Cen MT"/>
              <a:cs typeface="Tw Cen MT"/>
            </a:endParaRPr>
          </a:p>
          <a:p>
            <a:pPr lvl="1">
              <a:spcBef>
                <a:spcPts val="300"/>
              </a:spcBef>
              <a:spcAft>
                <a:spcPts val="0"/>
              </a:spcAft>
              <a:buClrTx/>
              <a:buFont typeface="Wingdings" pitchFamily="2" charset="2"/>
              <a:buChar char="ü"/>
            </a:pPr>
            <a:r>
              <a:rPr lang="en-GB" b="0" dirty="0">
                <a:solidFill>
                  <a:srgbClr val="2D2D8A"/>
                </a:solidFill>
                <a:latin typeface="Tw Cen MT"/>
                <a:cs typeface="Tw Cen MT"/>
              </a:rPr>
              <a:t>S</a:t>
            </a:r>
            <a:r>
              <a:rPr lang="en-GB" b="0" dirty="0" smtClean="0">
                <a:solidFill>
                  <a:srgbClr val="2D2D8A"/>
                </a:solidFill>
                <a:latin typeface="Tw Cen MT"/>
                <a:cs typeface="Tw Cen MT"/>
              </a:rPr>
              <a:t>tronger </a:t>
            </a:r>
            <a:r>
              <a:rPr lang="en-GB" b="0" dirty="0">
                <a:solidFill>
                  <a:srgbClr val="2D2D8A"/>
                </a:solidFill>
                <a:latin typeface="Tw Cen MT"/>
                <a:cs typeface="Tw Cen MT"/>
              </a:rPr>
              <a:t>link with </a:t>
            </a:r>
            <a:r>
              <a:rPr lang="en-GB" dirty="0">
                <a:solidFill>
                  <a:srgbClr val="2D2D8A"/>
                </a:solidFill>
                <a:latin typeface="Tw Cen MT"/>
                <a:cs typeface="Tw Cen MT"/>
              </a:rPr>
              <a:t>fundamental values</a:t>
            </a:r>
            <a:endParaRPr lang="en-GB" b="0" dirty="0">
              <a:solidFill>
                <a:srgbClr val="2D2D8A"/>
              </a:solidFill>
              <a:latin typeface="Tw Cen MT"/>
              <a:cs typeface="Tw Cen MT"/>
            </a:endParaRPr>
          </a:p>
          <a:p>
            <a:pPr lvl="1">
              <a:spcBef>
                <a:spcPts val="300"/>
              </a:spcBef>
              <a:spcAft>
                <a:spcPts val="0"/>
              </a:spcAft>
              <a:buClrTx/>
              <a:buFont typeface="Wingdings" pitchFamily="2" charset="2"/>
              <a:buChar char="ü"/>
            </a:pPr>
            <a:r>
              <a:rPr lang="en-GB" b="0" dirty="0">
                <a:solidFill>
                  <a:srgbClr val="2D2D8A"/>
                </a:solidFill>
                <a:latin typeface="Tw Cen MT"/>
                <a:cs typeface="Tw Cen MT"/>
              </a:rPr>
              <a:t>Three types of contracts to better respond to political, economic and social context of partner country</a:t>
            </a:r>
          </a:p>
          <a:p>
            <a:pPr lvl="1">
              <a:spcBef>
                <a:spcPts val="300"/>
              </a:spcBef>
              <a:spcAft>
                <a:spcPts val="0"/>
              </a:spcAft>
              <a:buClrTx/>
              <a:buFont typeface="Wingdings" pitchFamily="2" charset="2"/>
              <a:buChar char="ü"/>
            </a:pPr>
            <a:r>
              <a:rPr lang="en-GB" b="0" dirty="0" smtClean="0">
                <a:solidFill>
                  <a:srgbClr val="2D2D8A"/>
                </a:solidFill>
                <a:latin typeface="Tw Cen MT"/>
                <a:cs typeface="Tw Cen MT"/>
              </a:rPr>
              <a:t>Strengthened </a:t>
            </a:r>
            <a:r>
              <a:rPr lang="en-GB" dirty="0">
                <a:solidFill>
                  <a:srgbClr val="2D2D8A"/>
                </a:solidFill>
                <a:latin typeface="Tw Cen MT"/>
                <a:cs typeface="Tw Cen MT"/>
              </a:rPr>
              <a:t>eligibility </a:t>
            </a:r>
            <a:r>
              <a:rPr lang="en-GB" dirty="0" smtClean="0">
                <a:solidFill>
                  <a:srgbClr val="2D2D8A"/>
                </a:solidFill>
                <a:latin typeface="Tw Cen MT"/>
                <a:cs typeface="Tw Cen MT"/>
              </a:rPr>
              <a:t>criteria, </a:t>
            </a:r>
            <a:r>
              <a:rPr lang="en-GB" b="0" dirty="0" smtClean="0">
                <a:solidFill>
                  <a:srgbClr val="2D2D8A"/>
                </a:solidFill>
                <a:latin typeface="Tw Cen MT"/>
                <a:cs typeface="Tw Cen MT"/>
              </a:rPr>
              <a:t>more structured assessment, focus </a:t>
            </a:r>
            <a:r>
              <a:rPr lang="en-GB" b="0" dirty="0">
                <a:solidFill>
                  <a:srgbClr val="2D2D8A"/>
                </a:solidFill>
                <a:latin typeface="Tw Cen MT"/>
                <a:cs typeface="Tw Cen MT"/>
              </a:rPr>
              <a:t>on </a:t>
            </a:r>
            <a:r>
              <a:rPr lang="en-GB" dirty="0">
                <a:solidFill>
                  <a:srgbClr val="2D2D8A"/>
                </a:solidFill>
                <a:latin typeface="Tw Cen MT"/>
                <a:cs typeface="Tw Cen MT"/>
              </a:rPr>
              <a:t>accountability and transparency</a:t>
            </a:r>
            <a:r>
              <a:rPr lang="en-GB" b="0" dirty="0">
                <a:solidFill>
                  <a:srgbClr val="2D2D8A"/>
                </a:solidFill>
                <a:latin typeface="Tw Cen MT"/>
                <a:cs typeface="Tw Cen MT"/>
              </a:rPr>
              <a:t> and </a:t>
            </a:r>
            <a:r>
              <a:rPr lang="en-GB" b="0" dirty="0" smtClean="0">
                <a:solidFill>
                  <a:srgbClr val="2D2D8A"/>
                </a:solidFill>
                <a:latin typeface="Tw Cen MT"/>
                <a:cs typeface="Tw Cen MT"/>
              </a:rPr>
              <a:t>use </a:t>
            </a:r>
            <a:r>
              <a:rPr lang="en-GB" b="0" dirty="0">
                <a:solidFill>
                  <a:srgbClr val="2D2D8A"/>
                </a:solidFill>
                <a:latin typeface="Tw Cen MT"/>
                <a:cs typeface="Tw Cen MT"/>
              </a:rPr>
              <a:t>of </a:t>
            </a:r>
            <a:r>
              <a:rPr lang="en-GB" dirty="0">
                <a:solidFill>
                  <a:srgbClr val="2D2D8A"/>
                </a:solidFill>
                <a:latin typeface="Tw Cen MT"/>
                <a:cs typeface="Tw Cen MT"/>
              </a:rPr>
              <a:t>risk management framework</a:t>
            </a:r>
          </a:p>
          <a:p>
            <a:pPr lvl="1">
              <a:spcBef>
                <a:spcPts val="300"/>
              </a:spcBef>
              <a:spcAft>
                <a:spcPts val="0"/>
              </a:spcAft>
              <a:buClrTx/>
              <a:buFont typeface="Wingdings" pitchFamily="2" charset="2"/>
              <a:buChar char="ü"/>
            </a:pPr>
            <a:r>
              <a:rPr lang="en-GB" dirty="0" smtClean="0">
                <a:solidFill>
                  <a:srgbClr val="2D2D8A"/>
                </a:solidFill>
                <a:latin typeface="Tw Cen MT"/>
                <a:cs typeface="Tw Cen MT"/>
              </a:rPr>
              <a:t>Key issues </a:t>
            </a:r>
            <a:r>
              <a:rPr lang="en-GB" dirty="0">
                <a:solidFill>
                  <a:srgbClr val="2D2D8A"/>
                </a:solidFill>
                <a:latin typeface="Tw Cen MT"/>
                <a:cs typeface="Tw Cen MT"/>
              </a:rPr>
              <a:t>for success</a:t>
            </a:r>
            <a:r>
              <a:rPr lang="en-GB" b="0" dirty="0">
                <a:solidFill>
                  <a:srgbClr val="2D2D8A"/>
                </a:solidFill>
                <a:latin typeface="Tw Cen MT"/>
                <a:cs typeface="Tw Cen MT"/>
              </a:rPr>
              <a:t>: results, performance </a:t>
            </a:r>
            <a:r>
              <a:rPr lang="en-GB" b="0" dirty="0" smtClean="0">
                <a:solidFill>
                  <a:srgbClr val="2D2D8A"/>
                </a:solidFill>
                <a:latin typeface="Tw Cen MT"/>
                <a:cs typeface="Tw Cen MT"/>
              </a:rPr>
              <a:t>measurement, predictability and ownership</a:t>
            </a:r>
            <a:endParaRPr lang="en-GB" b="0" dirty="0">
              <a:solidFill>
                <a:srgbClr val="2D2D8A"/>
              </a:solidFill>
              <a:latin typeface="Tw Cen MT"/>
              <a:cs typeface="Tw Cen MT"/>
            </a:endParaRPr>
          </a:p>
          <a:p>
            <a:pPr lvl="1">
              <a:spcBef>
                <a:spcPts val="300"/>
              </a:spcBef>
              <a:spcAft>
                <a:spcPts val="0"/>
              </a:spcAft>
              <a:buClrTx/>
              <a:buFont typeface="Wingdings" pitchFamily="2" charset="2"/>
              <a:buChar char="ü"/>
            </a:pPr>
            <a:r>
              <a:rPr lang="en-GB" b="0" dirty="0">
                <a:solidFill>
                  <a:srgbClr val="2D2D8A"/>
                </a:solidFill>
                <a:latin typeface="Tw Cen MT"/>
                <a:cs typeface="Tw Cen MT"/>
              </a:rPr>
              <a:t>Strengthened </a:t>
            </a:r>
            <a:r>
              <a:rPr lang="en-GB" dirty="0" smtClean="0">
                <a:solidFill>
                  <a:srgbClr val="2D2D8A"/>
                </a:solidFill>
                <a:latin typeface="Tw Cen MT"/>
                <a:cs typeface="Tw Cen MT"/>
              </a:rPr>
              <a:t>EU coordination</a:t>
            </a:r>
            <a:endParaRPr lang="en-GB" dirty="0">
              <a:solidFill>
                <a:srgbClr val="2D2D8A"/>
              </a:solidFill>
              <a:latin typeface="Tw Cen MT"/>
              <a:cs typeface="Tw Cen MT"/>
            </a:endParaRPr>
          </a:p>
        </p:txBody>
      </p:sp>
      <p:sp>
        <p:nvSpPr>
          <p:cNvPr id="8" name="Right Arrow 7"/>
          <p:cNvSpPr/>
          <p:nvPr/>
        </p:nvSpPr>
        <p:spPr bwMode="auto">
          <a:xfrm rot="5400000">
            <a:off x="4355976" y="3212976"/>
            <a:ext cx="360040" cy="360040"/>
          </a:xfrm>
          <a:prstGeom prst="rightArrow">
            <a:avLst/>
          </a:prstGeom>
          <a:solidFill>
            <a:srgbClr val="0F5494"/>
          </a:solidFill>
          <a:ln w="9525" cap="flat" cmpd="sng" algn="ctr">
            <a:solidFill>
              <a:srgbClr val="0F5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rgbClr val="2D2D8A"/>
              </a:solidFill>
              <a:effectLst/>
              <a:latin typeface="Tw Cen MT"/>
            </a:endParaRPr>
          </a:p>
        </p:txBody>
      </p:sp>
    </p:spTree>
    <p:extLst>
      <p:ext uri="{BB962C8B-B14F-4D97-AF65-F5344CB8AC3E}">
        <p14:creationId xmlns:p14="http://schemas.microsoft.com/office/powerpoint/2010/main" val="36987550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71547"/>
            <a:ext cx="9144000" cy="701270"/>
          </a:xfrm>
        </p:spPr>
        <p:txBody>
          <a:bodyPr/>
          <a:lstStyle/>
          <a:p>
            <a:pPr algn="ctr"/>
            <a:r>
              <a:rPr lang="fr-BE" sz="2400" dirty="0" smtClean="0"/>
              <a:t>EC Communication on BS: key messages (1/2)</a:t>
            </a:r>
            <a:endParaRPr lang="en-GB" sz="2400" u="sng" dirty="0"/>
          </a:p>
        </p:txBody>
      </p:sp>
      <p:sp>
        <p:nvSpPr>
          <p:cNvPr id="3" name="Content Placeholder 2"/>
          <p:cNvSpPr>
            <a:spLocks noGrp="1"/>
          </p:cNvSpPr>
          <p:nvPr>
            <p:ph idx="1"/>
          </p:nvPr>
        </p:nvSpPr>
        <p:spPr>
          <a:xfrm>
            <a:off x="457200" y="1700807"/>
            <a:ext cx="8229600" cy="5020667"/>
          </a:xfrm>
        </p:spPr>
        <p:txBody>
          <a:bodyPr/>
          <a:lstStyle/>
          <a:p>
            <a:pPr>
              <a:buClrTx/>
              <a:buFont typeface="Wingdings" pitchFamily="2" charset="2"/>
              <a:buChar char="§"/>
            </a:pPr>
            <a:r>
              <a:rPr lang="en-GB" sz="1800" i="0" dirty="0" smtClean="0"/>
              <a:t>BS: </a:t>
            </a:r>
            <a:r>
              <a:rPr lang="en-GB" sz="1800" b="1" i="0" dirty="0" smtClean="0"/>
              <a:t>not an end but a mean </a:t>
            </a:r>
            <a:r>
              <a:rPr lang="en-GB" sz="1800" i="0" dirty="0" smtClean="0"/>
              <a:t>of delivering better aid by fostering partner countries ownership of development policies and reforms</a:t>
            </a:r>
          </a:p>
          <a:p>
            <a:pPr marL="0" indent="0">
              <a:buClrTx/>
              <a:buNone/>
            </a:pPr>
            <a:endParaRPr lang="en-GB" sz="1800" i="0" dirty="0" smtClean="0"/>
          </a:p>
          <a:p>
            <a:pPr>
              <a:buClrTx/>
              <a:buFont typeface="Wingdings" pitchFamily="2" charset="2"/>
              <a:buChar char="§"/>
            </a:pPr>
            <a:r>
              <a:rPr lang="en-GB" sz="1800" i="0" dirty="0" smtClean="0"/>
              <a:t>BS: An aid modality to be implemented </a:t>
            </a:r>
            <a:r>
              <a:rPr lang="en-GB" sz="1800" b="1" i="0" dirty="0" smtClean="0"/>
              <a:t>rigorously</a:t>
            </a:r>
          </a:p>
          <a:p>
            <a:pPr marL="0" indent="0">
              <a:buClrTx/>
              <a:buNone/>
            </a:pPr>
            <a:endParaRPr lang="en-GB" sz="1800" i="0" dirty="0" smtClean="0"/>
          </a:p>
          <a:p>
            <a:pPr>
              <a:buClrTx/>
              <a:buFont typeface="Wingdings" pitchFamily="2" charset="2"/>
              <a:buChar char="§"/>
            </a:pPr>
            <a:r>
              <a:rPr lang="en-GB" sz="1800" i="0" dirty="0" smtClean="0"/>
              <a:t>BS: </a:t>
            </a:r>
            <a:r>
              <a:rPr lang="en-GB" sz="1800" b="1" i="0" dirty="0" smtClean="0"/>
              <a:t>not provided to every partner coun</a:t>
            </a:r>
            <a:r>
              <a:rPr lang="en-GB" sz="1800" i="0" dirty="0" smtClean="0"/>
              <a:t>try (PC)</a:t>
            </a:r>
          </a:p>
          <a:p>
            <a:pPr marL="0" indent="0">
              <a:buClrTx/>
              <a:buNone/>
            </a:pPr>
            <a:endParaRPr lang="en-GB" sz="1800" i="0" dirty="0" smtClean="0"/>
          </a:p>
          <a:p>
            <a:pPr lvl="1">
              <a:buClrTx/>
              <a:buFont typeface="Wingdings" pitchFamily="2" charset="2"/>
              <a:buChar char="ü"/>
            </a:pPr>
            <a:r>
              <a:rPr lang="en-GB" sz="1600" b="0" dirty="0" smtClean="0"/>
              <a:t>Underlying principles and policy dialogue matter: stronger link with « </a:t>
            </a:r>
            <a:r>
              <a:rPr lang="en-GB" sz="1600" dirty="0" smtClean="0"/>
              <a:t>fundamental values</a:t>
            </a:r>
            <a:r>
              <a:rPr lang="en-GB" sz="1600" b="0" dirty="0" smtClean="0"/>
              <a:t> »</a:t>
            </a:r>
          </a:p>
          <a:p>
            <a:pPr lvl="1">
              <a:buClrTx/>
              <a:buFont typeface="Wingdings" pitchFamily="2" charset="2"/>
              <a:buChar char="ü"/>
            </a:pPr>
            <a:r>
              <a:rPr lang="en-GB" sz="1600" b="0" i="0" dirty="0" smtClean="0"/>
              <a:t>Strengthened </a:t>
            </a:r>
            <a:r>
              <a:rPr lang="en-GB" sz="1600" i="0" dirty="0" smtClean="0"/>
              <a:t>eligibility criteria </a:t>
            </a:r>
            <a:r>
              <a:rPr lang="en-GB" sz="1600" b="0" i="0" dirty="0" smtClean="0"/>
              <a:t>(more </a:t>
            </a:r>
            <a:r>
              <a:rPr lang="en-GB" sz="1600" b="0" dirty="0" smtClean="0"/>
              <a:t>rigorous assessment</a:t>
            </a:r>
            <a:r>
              <a:rPr lang="en-GB" sz="1600" b="0" i="0" dirty="0" smtClean="0"/>
              <a:t>) </a:t>
            </a:r>
          </a:p>
          <a:p>
            <a:pPr lvl="1">
              <a:buClrTx/>
              <a:buFont typeface="Wingdings" pitchFamily="2" charset="2"/>
              <a:buChar char="ü"/>
            </a:pPr>
            <a:r>
              <a:rPr lang="en-GB" sz="1600" b="0" dirty="0" smtClean="0"/>
              <a:t>Stronger focus on </a:t>
            </a:r>
            <a:r>
              <a:rPr lang="en-GB" sz="1600" dirty="0" smtClean="0"/>
              <a:t>accountability and transparency</a:t>
            </a:r>
            <a:r>
              <a:rPr lang="en-GB" sz="1600" b="0" dirty="0" smtClean="0"/>
              <a:t> (</a:t>
            </a:r>
            <a:r>
              <a:rPr lang="en-GB" sz="1600" b="0" i="0" dirty="0" smtClean="0"/>
              <a:t>new  criterion) </a:t>
            </a:r>
          </a:p>
          <a:p>
            <a:pPr lvl="1">
              <a:buClrTx/>
              <a:buFont typeface="Wingdings" pitchFamily="2" charset="2"/>
              <a:buChar char="ü"/>
            </a:pPr>
            <a:r>
              <a:rPr lang="en-GB" sz="1600" b="0" dirty="0" smtClean="0"/>
              <a:t>Differentiating budget support to better respond to political, economic and social context of PC: 3 types of contracts </a:t>
            </a:r>
          </a:p>
          <a:p>
            <a:pPr lvl="1">
              <a:buClrTx/>
              <a:buFont typeface="Wingdings" pitchFamily="2" charset="2"/>
              <a:buChar char="ü"/>
            </a:pPr>
            <a:r>
              <a:rPr lang="en-GB" sz="1600" i="0" dirty="0" smtClean="0"/>
              <a:t>3 keys issues for success</a:t>
            </a:r>
            <a:r>
              <a:rPr lang="en-GB" sz="1600" b="0" i="0" dirty="0" smtClean="0"/>
              <a:t>: results</a:t>
            </a:r>
            <a:r>
              <a:rPr lang="en-GB" sz="1600" b="0" dirty="0" smtClean="0"/>
              <a:t>, performance measurement and predictability.</a:t>
            </a:r>
          </a:p>
          <a:p>
            <a:pPr lvl="1">
              <a:buClrTx/>
              <a:buFont typeface="Wingdings" pitchFamily="2" charset="2"/>
              <a:buChar char="ü"/>
            </a:pPr>
            <a:r>
              <a:rPr lang="en-GB" sz="1600" b="0" dirty="0" smtClean="0"/>
              <a:t>Strengthened and formalised risk management framework</a:t>
            </a:r>
          </a:p>
          <a:p>
            <a:pPr lvl="1">
              <a:buClrTx/>
              <a:buFont typeface="Wingdings" pitchFamily="2" charset="2"/>
              <a:buChar char="ü"/>
            </a:pPr>
            <a:r>
              <a:rPr lang="en-GB" sz="1600" b="0" i="0" dirty="0" smtClean="0"/>
              <a:t>Strengthened EU </a:t>
            </a:r>
            <a:r>
              <a:rPr lang="fr-BE" sz="1600" b="0" i="0" dirty="0" smtClean="0"/>
              <a:t>coordination</a:t>
            </a:r>
            <a:endParaRPr lang="en-GB" sz="1600" b="0" i="0" dirty="0" smtClean="0"/>
          </a:p>
          <a:p>
            <a:pPr>
              <a:buClrTx/>
              <a:buNone/>
            </a:pPr>
            <a:r>
              <a:rPr lang="en-GB" sz="1800" i="0" dirty="0" smtClean="0">
                <a:solidFill>
                  <a:schemeClr val="accent2"/>
                </a:solidFill>
              </a:rPr>
              <a:t>	</a:t>
            </a:r>
          </a:p>
          <a:p>
            <a:pPr>
              <a:buClrTx/>
              <a:buFont typeface="Wingdings" pitchFamily="2" charset="2"/>
              <a:buChar char="§"/>
            </a:pPr>
            <a:endParaRPr lang="en-GB" sz="1800" i="0" dirty="0" smtClean="0"/>
          </a:p>
          <a:p>
            <a:pPr>
              <a:buClrTx/>
              <a:buFont typeface="Wingdings" pitchFamily="2" charset="2"/>
              <a:buChar char="§"/>
            </a:pPr>
            <a:endParaRPr lang="en-GB" sz="1800" i="0" dirty="0" smtClean="0"/>
          </a:p>
          <a:p>
            <a:pPr>
              <a:buClrTx/>
              <a:buFont typeface="Wingdings" pitchFamily="2" charset="2"/>
              <a:buChar char="§"/>
            </a:pPr>
            <a:endParaRPr lang="en-GB" i="0" u="sng"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5</a:t>
            </a:fld>
            <a:endParaRPr lang="en-GB" dirty="0"/>
          </a:p>
        </p:txBody>
      </p:sp>
    </p:spTree>
    <p:extLst>
      <p:ext uri="{BB962C8B-B14F-4D97-AF65-F5344CB8AC3E}">
        <p14:creationId xmlns:p14="http://schemas.microsoft.com/office/powerpoint/2010/main" val="1539750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9537"/>
            <a:ext cx="9143999" cy="701270"/>
          </a:xfrm>
        </p:spPr>
        <p:txBody>
          <a:bodyPr/>
          <a:lstStyle/>
          <a:p>
            <a:r>
              <a:rPr lang="fr-BE" sz="2400" dirty="0" smtClean="0"/>
              <a:t>EC Communication on BS: key messages (2/2)</a:t>
            </a:r>
            <a:endParaRPr lang="en-GB" sz="2400" u="sng" dirty="0"/>
          </a:p>
        </p:txBody>
      </p:sp>
      <p:sp>
        <p:nvSpPr>
          <p:cNvPr id="3" name="Content Placeholder 2"/>
          <p:cNvSpPr>
            <a:spLocks noGrp="1"/>
          </p:cNvSpPr>
          <p:nvPr>
            <p:ph idx="1"/>
          </p:nvPr>
        </p:nvSpPr>
        <p:spPr>
          <a:xfrm>
            <a:off x="395288" y="1700807"/>
            <a:ext cx="8497192" cy="5020667"/>
          </a:xfrm>
        </p:spPr>
        <p:txBody>
          <a:bodyPr/>
          <a:lstStyle/>
          <a:p>
            <a:pPr>
              <a:buClrTx/>
              <a:buNone/>
            </a:pPr>
            <a:endParaRPr lang="en-GB" sz="1800" i="0" dirty="0" smtClean="0"/>
          </a:p>
          <a:p>
            <a:pPr>
              <a:buClrTx/>
              <a:buNone/>
            </a:pPr>
            <a:r>
              <a:rPr lang="en-GB" sz="1800" b="1" i="0" dirty="0" smtClean="0"/>
              <a:t>BS as a vector of change to address 5 development challenges</a:t>
            </a:r>
            <a:r>
              <a:rPr lang="en-GB" sz="1800" i="0" dirty="0" smtClean="0"/>
              <a:t>:</a:t>
            </a:r>
          </a:p>
          <a:p>
            <a:pPr>
              <a:buClrTx/>
              <a:buNone/>
            </a:pPr>
            <a:endParaRPr lang="en-GB" sz="1800" i="0" dirty="0"/>
          </a:p>
          <a:p>
            <a:pPr marL="514350" indent="-514350">
              <a:buClrTx/>
              <a:buFont typeface="+mj-lt"/>
              <a:buAutoNum type="romanLcPeriod"/>
            </a:pPr>
            <a:r>
              <a:rPr lang="en-GB" sz="1800" i="0" dirty="0"/>
              <a:t>promoting human rights and democratic </a:t>
            </a:r>
            <a:r>
              <a:rPr lang="en-GB" sz="1800" i="0" dirty="0" smtClean="0"/>
              <a:t>values</a:t>
            </a:r>
          </a:p>
          <a:p>
            <a:pPr marL="514350" indent="-514350">
              <a:buClrTx/>
              <a:buFont typeface="+mj-lt"/>
              <a:buAutoNum type="romanLcPeriod"/>
            </a:pPr>
            <a:endParaRPr lang="en-GB" sz="1800" i="0" dirty="0"/>
          </a:p>
          <a:p>
            <a:pPr marL="514350" indent="-514350">
              <a:buClrTx/>
              <a:buFont typeface="+mj-lt"/>
              <a:buAutoNum type="romanLcPeriod"/>
            </a:pPr>
            <a:r>
              <a:rPr lang="en-GB" sz="1800" i="0" dirty="0"/>
              <a:t>improving public finance management, macro-economic stability, inclusive and sustainable growth &amp; the fight against corruption and </a:t>
            </a:r>
            <a:r>
              <a:rPr lang="en-GB" sz="1800" i="0" dirty="0" smtClean="0"/>
              <a:t>fraud</a:t>
            </a:r>
          </a:p>
          <a:p>
            <a:pPr marL="514350" indent="-514350">
              <a:buClrTx/>
              <a:buFont typeface="+mj-lt"/>
              <a:buAutoNum type="romanLcPeriod"/>
            </a:pPr>
            <a:endParaRPr lang="en-GB" sz="1800" i="0" dirty="0"/>
          </a:p>
          <a:p>
            <a:pPr marL="514350" indent="-514350">
              <a:buClrTx/>
              <a:buFont typeface="+mj-lt"/>
              <a:buAutoNum type="romanLcPeriod"/>
            </a:pPr>
            <a:r>
              <a:rPr lang="en-GB" sz="1800" i="0" dirty="0"/>
              <a:t>promoting sector reforms and improving sector service </a:t>
            </a:r>
            <a:r>
              <a:rPr lang="en-GB" sz="1800" i="0" dirty="0" smtClean="0"/>
              <a:t>delivery</a:t>
            </a:r>
          </a:p>
          <a:p>
            <a:pPr marL="514350" indent="-514350">
              <a:buClrTx/>
              <a:buFont typeface="+mj-lt"/>
              <a:buAutoNum type="romanLcPeriod"/>
            </a:pPr>
            <a:endParaRPr lang="en-GB" sz="1800" i="0" dirty="0"/>
          </a:p>
          <a:p>
            <a:pPr marL="514350" indent="-514350">
              <a:buClrTx/>
              <a:buFont typeface="+mj-lt"/>
              <a:buAutoNum type="romanLcPeriod"/>
            </a:pPr>
            <a:r>
              <a:rPr lang="en-GB" sz="1800" i="0" dirty="0"/>
              <a:t>State building in fragile states and addressing development challenges of SIDS and </a:t>
            </a:r>
            <a:r>
              <a:rPr lang="en-GB" sz="1800" i="0" dirty="0" smtClean="0"/>
              <a:t>OCTs</a:t>
            </a:r>
          </a:p>
          <a:p>
            <a:pPr marL="514350" indent="-514350">
              <a:buClrTx/>
              <a:buFont typeface="+mj-lt"/>
              <a:buAutoNum type="romanLcPeriod"/>
            </a:pPr>
            <a:endParaRPr lang="en-GB" sz="1800" i="0" dirty="0"/>
          </a:p>
          <a:p>
            <a:pPr marL="514350" indent="-514350">
              <a:buClrTx/>
              <a:buFont typeface="+mj-lt"/>
              <a:buAutoNum type="romanLcPeriod"/>
            </a:pPr>
            <a:r>
              <a:rPr lang="en-GB" sz="1800" i="0" dirty="0"/>
              <a:t>Improving domestic revenue mobilisation and reducing dependency on aid</a:t>
            </a:r>
          </a:p>
          <a:p>
            <a:pPr>
              <a:buClrTx/>
              <a:buNone/>
            </a:pPr>
            <a:r>
              <a:rPr lang="en-GB" sz="1800" i="0" dirty="0" smtClean="0">
                <a:solidFill>
                  <a:schemeClr val="accent2"/>
                </a:solidFill>
              </a:rPr>
              <a:t>	</a:t>
            </a:r>
          </a:p>
          <a:p>
            <a:pPr>
              <a:buClrTx/>
              <a:buFont typeface="Wingdings" pitchFamily="2" charset="2"/>
              <a:buChar char="§"/>
            </a:pPr>
            <a:endParaRPr lang="en-GB" sz="1800" i="0" dirty="0" smtClean="0"/>
          </a:p>
          <a:p>
            <a:pPr>
              <a:buClrTx/>
              <a:buFont typeface="Wingdings" pitchFamily="2" charset="2"/>
              <a:buChar char="§"/>
            </a:pPr>
            <a:endParaRPr lang="en-GB" sz="1800" i="0" dirty="0" smtClean="0"/>
          </a:p>
          <a:p>
            <a:pPr>
              <a:buClrTx/>
              <a:buFont typeface="Wingdings" pitchFamily="2" charset="2"/>
              <a:buChar char="§"/>
            </a:pPr>
            <a:endParaRPr lang="en-GB" i="0" u="sng"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6</a:t>
            </a:fld>
            <a:endParaRPr lang="en-GB" dirty="0"/>
          </a:p>
        </p:txBody>
      </p:sp>
    </p:spTree>
    <p:extLst>
      <p:ext uri="{BB962C8B-B14F-4D97-AF65-F5344CB8AC3E}">
        <p14:creationId xmlns:p14="http://schemas.microsoft.com/office/powerpoint/2010/main" val="832339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3188" y="306388"/>
            <a:ext cx="8878887" cy="836612"/>
          </a:xfrm>
          <a:ln w="25400">
            <a:solidFill>
              <a:schemeClr val="accent1">
                <a:lumMod val="75000"/>
              </a:schemeClr>
            </a:solidFill>
          </a:ln>
        </p:spPr>
        <p:txBody>
          <a:bodyPr>
            <a:normAutofit fontScale="90000"/>
          </a:bodyPr>
          <a:lstStyle/>
          <a:p>
            <a:pPr eaLnBrk="1" hangingPunct="1">
              <a:defRPr/>
            </a:pPr>
            <a:r>
              <a:rPr lang="en-US" altLang="fr-FR" sz="1900" dirty="0" smtClean="0">
                <a:solidFill>
                  <a:schemeClr val="bg1"/>
                </a:solidFill>
                <a:latin typeface="Calibri" panose="020F0502020204030204" pitchFamily="34" charset="0"/>
              </a:rPr>
              <a:t>THE </a:t>
            </a:r>
            <a:r>
              <a:rPr lang="en-US" altLang="fr-FR" sz="1900" dirty="0" smtClean="0">
                <a:solidFill>
                  <a:schemeClr val="bg1"/>
                </a:solidFill>
                <a:latin typeface="Calibri" panose="020F0502020204030204" pitchFamily="34" charset="0"/>
              </a:rPr>
              <a:t>SHIFT TOWARDS </a:t>
            </a:r>
            <a:r>
              <a:rPr lang="en-US" altLang="fr-FR" sz="1900" dirty="0" smtClean="0">
                <a:solidFill>
                  <a:schemeClr val="bg1"/>
                </a:solidFill>
                <a:latin typeface="Calibri" panose="020F0502020204030204" pitchFamily="34" charset="0"/>
              </a:rPr>
              <a:t> SUPPORT                                              TO COUNTRY PARTNER </a:t>
            </a:r>
            <a:r>
              <a:rPr lang="en-US" altLang="fr-FR" sz="1900" dirty="0" smtClean="0">
                <a:solidFill>
                  <a:schemeClr val="bg1"/>
                </a:solidFill>
                <a:latin typeface="Calibri" panose="020F0502020204030204" pitchFamily="34" charset="0"/>
              </a:rPr>
              <a:t>STRATEGY</a:t>
            </a:r>
            <a:r>
              <a:rPr lang="en-US" altLang="fr-FR" sz="1700" dirty="0" smtClean="0">
                <a:solidFill>
                  <a:schemeClr val="bg1"/>
                </a:solidFill>
                <a:latin typeface="Calibri" panose="020F0502020204030204" pitchFamily="34" charset="0"/>
              </a:rPr>
              <a:t/>
            </a:r>
            <a:br>
              <a:rPr lang="en-US" altLang="fr-FR" sz="1700" dirty="0" smtClean="0">
                <a:solidFill>
                  <a:schemeClr val="bg1"/>
                </a:solidFill>
                <a:latin typeface="Calibri" panose="020F0502020204030204" pitchFamily="34" charset="0"/>
              </a:rPr>
            </a:br>
            <a:endParaRPr lang="en-US" altLang="fr-FR" sz="1700" dirty="0" smtClean="0">
              <a:solidFill>
                <a:schemeClr val="bg1"/>
              </a:solidFill>
              <a:latin typeface="Calibri" panose="020F0502020204030204" pitchFamily="34" charset="0"/>
            </a:endParaRPr>
          </a:p>
        </p:txBody>
      </p:sp>
      <p:sp>
        <p:nvSpPr>
          <p:cNvPr id="5" name="Content Placeholder 4"/>
          <p:cNvSpPr>
            <a:spLocks noGrp="1"/>
          </p:cNvSpPr>
          <p:nvPr>
            <p:ph sz="half" idx="1"/>
          </p:nvPr>
        </p:nvSpPr>
        <p:spPr>
          <a:xfrm>
            <a:off x="107950" y="1412875"/>
            <a:ext cx="4464050" cy="3671888"/>
          </a:xfrm>
          <a:ln w="25400">
            <a:solidFill>
              <a:schemeClr val="accent1">
                <a:lumMod val="75000"/>
              </a:schemeClr>
            </a:solidFill>
          </a:ln>
        </p:spPr>
        <p:txBody>
          <a:bodyPr>
            <a:normAutofit/>
          </a:bodyPr>
          <a:lstStyle/>
          <a:p>
            <a:pPr marL="0" indent="0" algn="ctr" eaLnBrk="1" hangingPunct="1">
              <a:lnSpc>
                <a:spcPct val="90000"/>
              </a:lnSpc>
              <a:buClr>
                <a:schemeClr val="tx1"/>
              </a:buClr>
              <a:buSzPct val="80000"/>
              <a:buFontTx/>
              <a:buNone/>
              <a:defRPr/>
            </a:pPr>
            <a:r>
              <a:rPr lang="en-US" altLang="fr-FR" sz="1600" b="1" i="0" dirty="0" smtClean="0">
                <a:latin typeface="Calibri" panose="020F0502020204030204" pitchFamily="34" charset="0"/>
              </a:rPr>
              <a:t>FROM PROJECT AID TO POLICY BASED AID</a:t>
            </a:r>
          </a:p>
          <a:p>
            <a:pPr marL="0" indent="0" algn="ctr" eaLnBrk="1" hangingPunct="1">
              <a:lnSpc>
                <a:spcPct val="90000"/>
              </a:lnSpc>
              <a:buClr>
                <a:schemeClr val="tx1"/>
              </a:buClr>
              <a:buSzPct val="80000"/>
              <a:buFontTx/>
              <a:buNone/>
              <a:defRPr/>
            </a:pPr>
            <a:endParaRPr lang="en-US" altLang="fr-FR" sz="1800" b="1" i="0" dirty="0" smtClean="0">
              <a:latin typeface="Calibri" panose="020F0502020204030204" pitchFamily="34" charset="0"/>
            </a:endParaRPr>
          </a:p>
          <a:p>
            <a:pPr marL="0" indent="0" algn="just" eaLnBrk="1" hangingPunct="1">
              <a:lnSpc>
                <a:spcPct val="90000"/>
              </a:lnSpc>
              <a:buClr>
                <a:schemeClr val="tx1"/>
              </a:buClr>
              <a:buSzPct val="80000"/>
              <a:buFontTx/>
              <a:buNone/>
              <a:defRPr/>
            </a:pPr>
            <a:r>
              <a:rPr lang="en-US" altLang="en-US" sz="1500" b="1" dirty="0" smtClean="0">
                <a:latin typeface="Calibri" panose="020F0502020204030204" pitchFamily="34" charset="0"/>
              </a:rPr>
              <a:t>‘</a:t>
            </a:r>
            <a:r>
              <a:rPr lang="en-US" altLang="fr-FR" sz="1500" b="1" dirty="0" smtClean="0">
                <a:latin typeface="Calibri" panose="020F0502020204030204" pitchFamily="34" charset="0"/>
              </a:rPr>
              <a:t>On-policy</a:t>
            </a:r>
            <a:r>
              <a:rPr lang="en-US" altLang="en-US" sz="1500" b="1" dirty="0" smtClean="0">
                <a:latin typeface="Calibri" panose="020F0502020204030204" pitchFamily="34" charset="0"/>
              </a:rPr>
              <a:t>’</a:t>
            </a:r>
            <a:r>
              <a:rPr lang="en-US" altLang="fr-FR" sz="1500" b="1" dirty="0" smtClean="0">
                <a:latin typeface="Calibri" panose="020F0502020204030204" pitchFamily="34" charset="0"/>
              </a:rPr>
              <a:t>: </a:t>
            </a:r>
            <a:r>
              <a:rPr lang="en-US" altLang="fr-FR" sz="1500" i="0" dirty="0" smtClean="0">
                <a:latin typeface="Calibri" panose="020F0502020204030204" pitchFamily="34" charset="0"/>
              </a:rPr>
              <a:t>support public policies of the country (alignment and harmonization)</a:t>
            </a:r>
          </a:p>
          <a:p>
            <a:pPr marL="0" indent="0" algn="just" eaLnBrk="1" hangingPunct="1">
              <a:lnSpc>
                <a:spcPct val="90000"/>
              </a:lnSpc>
              <a:buClr>
                <a:schemeClr val="tx1"/>
              </a:buClr>
              <a:buSzPct val="80000"/>
              <a:buFontTx/>
              <a:buNone/>
              <a:defRPr/>
            </a:pPr>
            <a:endParaRPr lang="en-US" altLang="fr-FR" sz="1500" b="1" i="0" dirty="0" smtClean="0">
              <a:latin typeface="Calibri" panose="020F0502020204030204" pitchFamily="34" charset="0"/>
            </a:endParaRPr>
          </a:p>
          <a:p>
            <a:pPr marL="0" indent="0" algn="just" eaLnBrk="1" hangingPunct="1">
              <a:lnSpc>
                <a:spcPct val="90000"/>
              </a:lnSpc>
              <a:buClr>
                <a:schemeClr val="tx1"/>
              </a:buClr>
              <a:buSzPct val="80000"/>
              <a:buFontTx/>
              <a:buNone/>
              <a:defRPr/>
            </a:pPr>
            <a:r>
              <a:rPr lang="en-US" altLang="en-US" sz="1500" b="1" i="0" dirty="0" smtClean="0">
                <a:latin typeface="Calibri" panose="020F0502020204030204" pitchFamily="34" charset="0"/>
              </a:rPr>
              <a:t>‘</a:t>
            </a:r>
            <a:r>
              <a:rPr lang="en-US" altLang="fr-FR" sz="1500" b="1" i="0" dirty="0" smtClean="0">
                <a:latin typeface="Calibri" panose="020F0502020204030204" pitchFamily="34" charset="0"/>
              </a:rPr>
              <a:t>On system and on budget</a:t>
            </a:r>
            <a:r>
              <a:rPr lang="en-US" altLang="en-US" sz="1500" b="1" i="0" dirty="0" smtClean="0">
                <a:latin typeface="Calibri" panose="020F0502020204030204" pitchFamily="34" charset="0"/>
              </a:rPr>
              <a:t>’</a:t>
            </a:r>
            <a:r>
              <a:rPr lang="en-US" altLang="ja-JP" sz="1500" i="0" dirty="0" smtClean="0">
                <a:latin typeface="Calibri" panose="020F0502020204030204" pitchFamily="34" charset="0"/>
              </a:rPr>
              <a:t>: support country mechanisms and budget and gradually use them to channel external assistance;</a:t>
            </a:r>
          </a:p>
          <a:p>
            <a:pPr marL="0" indent="0" algn="just" eaLnBrk="1" hangingPunct="1">
              <a:lnSpc>
                <a:spcPct val="90000"/>
              </a:lnSpc>
              <a:buClr>
                <a:schemeClr val="tx1"/>
              </a:buClr>
              <a:buSzPct val="80000"/>
              <a:buFontTx/>
              <a:buNone/>
              <a:defRPr/>
            </a:pPr>
            <a:endParaRPr lang="en-US" altLang="fr-FR" sz="1500" b="1" i="0" dirty="0" smtClean="0">
              <a:latin typeface="Calibri" panose="020F0502020204030204" pitchFamily="34" charset="0"/>
            </a:endParaRPr>
          </a:p>
          <a:p>
            <a:pPr marL="0" indent="0" algn="just" eaLnBrk="1" hangingPunct="1">
              <a:lnSpc>
                <a:spcPct val="90000"/>
              </a:lnSpc>
              <a:buClr>
                <a:schemeClr val="tx1"/>
              </a:buClr>
              <a:buSzPct val="80000"/>
              <a:buFontTx/>
              <a:buNone/>
              <a:defRPr/>
            </a:pPr>
            <a:r>
              <a:rPr lang="en-US" altLang="en-US" sz="1500" b="1" i="0" dirty="0" smtClean="0">
                <a:latin typeface="Calibri" panose="020F0502020204030204" pitchFamily="34" charset="0"/>
              </a:rPr>
              <a:t>‘</a:t>
            </a:r>
            <a:r>
              <a:rPr lang="en-US" altLang="fr-FR" sz="1500" b="1" i="0" dirty="0" smtClean="0">
                <a:latin typeface="Calibri" panose="020F0502020204030204" pitchFamily="34" charset="0"/>
              </a:rPr>
              <a:t>Focus on results</a:t>
            </a:r>
            <a:r>
              <a:rPr lang="en-US" altLang="en-US" sz="1500" b="1" i="0" dirty="0" smtClean="0">
                <a:latin typeface="Calibri" panose="020F0502020204030204" pitchFamily="34" charset="0"/>
              </a:rPr>
              <a:t>’</a:t>
            </a:r>
            <a:r>
              <a:rPr lang="en-US" altLang="fr-FR" sz="1500" b="1" i="0" dirty="0" smtClean="0">
                <a:latin typeface="Calibri" panose="020F0502020204030204" pitchFamily="34" charset="0"/>
              </a:rPr>
              <a:t>:</a:t>
            </a:r>
            <a:r>
              <a:rPr lang="en-US" altLang="fr-FR" sz="1500" i="0" dirty="0" smtClean="0">
                <a:latin typeface="Calibri" panose="020F0502020204030204" pitchFamily="34" charset="0"/>
              </a:rPr>
              <a:t> from tangible inputs to intangible results (more difficult to showcase) </a:t>
            </a:r>
          </a:p>
          <a:p>
            <a:pPr marL="0" indent="0" algn="just" eaLnBrk="1" hangingPunct="1">
              <a:lnSpc>
                <a:spcPct val="90000"/>
              </a:lnSpc>
              <a:buClr>
                <a:schemeClr val="tx1"/>
              </a:buClr>
              <a:buSzPct val="80000"/>
              <a:buFontTx/>
              <a:buNone/>
              <a:defRPr/>
            </a:pPr>
            <a:endParaRPr lang="en-US" altLang="fr-FR" sz="1500" i="0" dirty="0" smtClean="0">
              <a:latin typeface="Calibri" panose="020F0502020204030204" pitchFamily="34" charset="0"/>
            </a:endParaRPr>
          </a:p>
          <a:p>
            <a:pPr marL="0" indent="0" algn="just" eaLnBrk="1" hangingPunct="1">
              <a:lnSpc>
                <a:spcPct val="90000"/>
              </a:lnSpc>
              <a:buClr>
                <a:schemeClr val="tx1"/>
              </a:buClr>
              <a:buSzPct val="80000"/>
              <a:buFontTx/>
              <a:buNone/>
              <a:defRPr/>
            </a:pPr>
            <a:r>
              <a:rPr lang="en-US" altLang="fr-FR" sz="1500" b="1" i="0" dirty="0" smtClean="0">
                <a:latin typeface="Calibri" panose="020F0502020204030204" pitchFamily="34" charset="0"/>
              </a:rPr>
              <a:t>Dialogue on public policies:</a:t>
            </a:r>
            <a:r>
              <a:rPr lang="en-US" altLang="fr-FR" sz="1500" i="0" dirty="0" smtClean="0">
                <a:latin typeface="Calibri" panose="020F0502020204030204" pitchFamily="34" charset="0"/>
              </a:rPr>
              <a:t> software of development cooperation</a:t>
            </a:r>
            <a:endParaRPr lang="en-GB" altLang="fr-FR" sz="1500" dirty="0" smtClean="0">
              <a:solidFill>
                <a:srgbClr val="000000"/>
              </a:solidFill>
              <a:latin typeface="Calibri" panose="020F0502020204030204" pitchFamily="34" charset="0"/>
            </a:endParaRPr>
          </a:p>
        </p:txBody>
      </p:sp>
      <p:sp>
        <p:nvSpPr>
          <p:cNvPr id="6" name="Content Placeholder 5"/>
          <p:cNvSpPr>
            <a:spLocks noGrp="1"/>
          </p:cNvSpPr>
          <p:nvPr>
            <p:ph sz="half" idx="2"/>
          </p:nvPr>
        </p:nvSpPr>
        <p:spPr>
          <a:xfrm>
            <a:off x="4648200" y="1412875"/>
            <a:ext cx="4387850" cy="3671888"/>
          </a:xfrm>
          <a:ln w="25400">
            <a:solidFill>
              <a:schemeClr val="accent1">
                <a:lumMod val="75000"/>
              </a:schemeClr>
            </a:solidFill>
          </a:ln>
        </p:spPr>
        <p:txBody>
          <a:bodyPr rtlCol="0">
            <a:normAutofit/>
          </a:bodyPr>
          <a:lstStyle/>
          <a:p>
            <a:pPr marL="0" indent="0" eaLnBrk="1" fontAlgn="auto" hangingPunct="1">
              <a:spcAft>
                <a:spcPts val="0"/>
              </a:spcAft>
              <a:buClr>
                <a:schemeClr val="tx1"/>
              </a:buClr>
              <a:buSzPct val="80000"/>
              <a:buFontTx/>
              <a:buNone/>
              <a:defRPr/>
            </a:pPr>
            <a:r>
              <a:rPr lang="en-US" sz="1600" b="1" i="0" dirty="0" smtClean="0">
                <a:latin typeface="Calibri"/>
                <a:ea typeface="+mn-ea"/>
                <a:cs typeface="Calibri"/>
              </a:rPr>
              <a:t>FROM GOVERNMENT TO COUNTRY OWNERSHIP </a:t>
            </a:r>
          </a:p>
          <a:p>
            <a:pPr marL="0" indent="0" eaLnBrk="1" fontAlgn="auto" hangingPunct="1">
              <a:spcAft>
                <a:spcPts val="0"/>
              </a:spcAft>
              <a:buClr>
                <a:schemeClr val="tx1"/>
              </a:buClr>
              <a:buSzPct val="80000"/>
              <a:buFontTx/>
              <a:buNone/>
              <a:defRPr/>
            </a:pPr>
            <a:endParaRPr lang="en-US" sz="1800" b="1" i="0" dirty="0" smtClean="0">
              <a:latin typeface="Calibri"/>
              <a:ea typeface="+mn-ea"/>
              <a:cs typeface="Calibri"/>
            </a:endParaRPr>
          </a:p>
          <a:p>
            <a:pPr marL="0" indent="0" algn="just" eaLnBrk="1" fontAlgn="auto" hangingPunct="1">
              <a:spcAft>
                <a:spcPts val="0"/>
              </a:spcAft>
              <a:buClr>
                <a:schemeClr val="tx1"/>
              </a:buClr>
              <a:buSzPct val="80000"/>
              <a:buFontTx/>
              <a:buNone/>
              <a:defRPr/>
            </a:pPr>
            <a:r>
              <a:rPr lang="en-US" sz="1800" b="1" i="0" dirty="0" smtClean="0">
                <a:latin typeface="Calibri"/>
                <a:ea typeface="+mn-ea"/>
                <a:cs typeface="Calibri"/>
              </a:rPr>
              <a:t>Multi</a:t>
            </a:r>
            <a:r>
              <a:rPr lang="en-US" sz="1800" b="1" i="0" dirty="0">
                <a:latin typeface="Calibri"/>
                <a:ea typeface="+mn-ea"/>
                <a:cs typeface="Calibri"/>
              </a:rPr>
              <a:t>-actor </a:t>
            </a:r>
            <a:r>
              <a:rPr lang="en-US" sz="1800" b="1" i="0" dirty="0" smtClean="0">
                <a:latin typeface="Calibri"/>
                <a:ea typeface="+mn-ea"/>
                <a:cs typeface="Calibri"/>
              </a:rPr>
              <a:t>policy &amp; dialogue processes to:</a:t>
            </a:r>
            <a:endParaRPr lang="en-US" sz="1800" b="1" i="0" dirty="0">
              <a:latin typeface="Calibri"/>
              <a:ea typeface="+mn-ea"/>
              <a:cs typeface="Calibri"/>
            </a:endParaRPr>
          </a:p>
          <a:p>
            <a:pPr marL="0" indent="0" algn="just" eaLnBrk="1" fontAlgn="auto" hangingPunct="1">
              <a:spcAft>
                <a:spcPts val="0"/>
              </a:spcAft>
              <a:buClr>
                <a:schemeClr val="tx1"/>
              </a:buClr>
              <a:buSzPct val="80000"/>
              <a:buFontTx/>
              <a:buNone/>
              <a:defRPr/>
            </a:pPr>
            <a:endParaRPr lang="en-US" sz="1800" i="0" dirty="0" smtClean="0">
              <a:latin typeface="Calibri"/>
              <a:ea typeface="+mn-ea"/>
              <a:cs typeface="Calibri"/>
            </a:endParaRPr>
          </a:p>
          <a:p>
            <a:pPr marL="0" indent="0" algn="just" eaLnBrk="1" fontAlgn="auto" hangingPunct="1">
              <a:lnSpc>
                <a:spcPct val="70000"/>
              </a:lnSpc>
              <a:spcAft>
                <a:spcPts val="0"/>
              </a:spcAft>
              <a:buClr>
                <a:schemeClr val="tx1"/>
              </a:buClr>
              <a:buSzPct val="80000"/>
              <a:buFontTx/>
              <a:buNone/>
              <a:defRPr/>
            </a:pPr>
            <a:r>
              <a:rPr lang="en-US" sz="1800" i="0" dirty="0" smtClean="0">
                <a:latin typeface="Calibri"/>
                <a:ea typeface="+mn-ea"/>
                <a:cs typeface="Calibri"/>
              </a:rPr>
              <a:t>Implement reforms &amp; achieve results </a:t>
            </a:r>
            <a:endParaRPr lang="en-US" sz="1800" i="0" dirty="0">
              <a:latin typeface="Calibri"/>
              <a:ea typeface="+mn-ea"/>
              <a:cs typeface="Calibri"/>
            </a:endParaRPr>
          </a:p>
          <a:p>
            <a:pPr marL="0" indent="0" algn="just" eaLnBrk="1" fontAlgn="auto" hangingPunct="1">
              <a:lnSpc>
                <a:spcPct val="70000"/>
              </a:lnSpc>
              <a:spcAft>
                <a:spcPts val="0"/>
              </a:spcAft>
              <a:buClr>
                <a:schemeClr val="tx1"/>
              </a:buClr>
              <a:buSzPct val="80000"/>
              <a:buFontTx/>
              <a:buNone/>
              <a:defRPr/>
            </a:pPr>
            <a:endParaRPr lang="en-US" sz="1800" i="0" dirty="0" smtClean="0">
              <a:latin typeface="Calibri"/>
              <a:ea typeface="+mn-ea"/>
              <a:cs typeface="Calibri"/>
            </a:endParaRPr>
          </a:p>
          <a:p>
            <a:pPr marL="0" indent="0" algn="just" eaLnBrk="1" fontAlgn="auto" hangingPunct="1">
              <a:lnSpc>
                <a:spcPct val="70000"/>
              </a:lnSpc>
              <a:spcAft>
                <a:spcPts val="0"/>
              </a:spcAft>
              <a:buClr>
                <a:schemeClr val="tx1"/>
              </a:buClr>
              <a:buSzPct val="80000"/>
              <a:buFontTx/>
              <a:buNone/>
              <a:defRPr/>
            </a:pPr>
            <a:r>
              <a:rPr lang="en-US" sz="1800" i="0" dirty="0" smtClean="0">
                <a:latin typeface="Calibri"/>
                <a:ea typeface="+mn-ea"/>
                <a:cs typeface="Calibri"/>
              </a:rPr>
              <a:t>Increase the legitimacy </a:t>
            </a:r>
            <a:r>
              <a:rPr lang="en-US" sz="1800" i="0" dirty="0">
                <a:latin typeface="Calibri"/>
                <a:ea typeface="+mn-ea"/>
                <a:cs typeface="Calibri"/>
              </a:rPr>
              <a:t>of </a:t>
            </a:r>
            <a:r>
              <a:rPr lang="en-US" sz="1800" i="0" dirty="0" smtClean="0">
                <a:latin typeface="Calibri"/>
                <a:ea typeface="+mn-ea"/>
                <a:cs typeface="Calibri"/>
              </a:rPr>
              <a:t>reforms </a:t>
            </a:r>
          </a:p>
          <a:p>
            <a:pPr marL="0" indent="0" algn="just" eaLnBrk="1" fontAlgn="auto" hangingPunct="1">
              <a:lnSpc>
                <a:spcPct val="70000"/>
              </a:lnSpc>
              <a:spcAft>
                <a:spcPts val="0"/>
              </a:spcAft>
              <a:buClr>
                <a:schemeClr val="tx1"/>
              </a:buClr>
              <a:buSzPct val="80000"/>
              <a:buFontTx/>
              <a:buNone/>
              <a:defRPr/>
            </a:pPr>
            <a:endParaRPr lang="en-US" sz="1800" i="0" dirty="0" smtClean="0">
              <a:latin typeface="Calibri"/>
              <a:ea typeface="+mn-ea"/>
              <a:cs typeface="Calibri"/>
            </a:endParaRPr>
          </a:p>
          <a:p>
            <a:pPr marL="0" indent="0" algn="just" eaLnBrk="1" fontAlgn="auto" hangingPunct="1">
              <a:lnSpc>
                <a:spcPct val="70000"/>
              </a:lnSpc>
              <a:spcAft>
                <a:spcPts val="0"/>
              </a:spcAft>
              <a:buClr>
                <a:schemeClr val="tx1"/>
              </a:buClr>
              <a:buSzPct val="80000"/>
              <a:buFontTx/>
              <a:buNone/>
              <a:defRPr/>
            </a:pPr>
            <a:r>
              <a:rPr lang="en-US" sz="1800" i="0" dirty="0" smtClean="0">
                <a:latin typeface="Calibri"/>
                <a:ea typeface="+mn-ea"/>
                <a:cs typeface="Calibri"/>
              </a:rPr>
              <a:t>Gradually improve domestic accountability</a:t>
            </a:r>
          </a:p>
          <a:p>
            <a:pPr marL="0" indent="0" algn="just" eaLnBrk="1" fontAlgn="auto" hangingPunct="1">
              <a:lnSpc>
                <a:spcPct val="70000"/>
              </a:lnSpc>
              <a:spcAft>
                <a:spcPts val="0"/>
              </a:spcAft>
              <a:buClr>
                <a:schemeClr val="tx1"/>
              </a:buClr>
              <a:buSzPct val="80000"/>
              <a:buFontTx/>
              <a:buNone/>
              <a:defRPr/>
            </a:pPr>
            <a:endParaRPr lang="en-US" sz="1800" i="0" dirty="0">
              <a:latin typeface="Calibri"/>
              <a:ea typeface="+mn-ea"/>
              <a:cs typeface="Calibri"/>
            </a:endParaRPr>
          </a:p>
          <a:p>
            <a:pPr marL="0" indent="0" algn="just" eaLnBrk="1" fontAlgn="auto" hangingPunct="1">
              <a:lnSpc>
                <a:spcPct val="70000"/>
              </a:lnSpc>
              <a:spcAft>
                <a:spcPts val="0"/>
              </a:spcAft>
              <a:buClr>
                <a:schemeClr val="tx1"/>
              </a:buClr>
              <a:buSzPct val="80000"/>
              <a:buFontTx/>
              <a:buNone/>
              <a:defRPr/>
            </a:pPr>
            <a:r>
              <a:rPr lang="en-US" sz="1800" i="0" dirty="0" smtClean="0">
                <a:latin typeface="Calibri"/>
                <a:ea typeface="+mn-ea"/>
                <a:cs typeface="Calibri"/>
              </a:rPr>
              <a:t>Evidence based policy making &amp; dialogue</a:t>
            </a:r>
            <a:endParaRPr lang="en-US" sz="1800" i="0" dirty="0">
              <a:latin typeface="Calibri"/>
              <a:ea typeface="+mn-ea"/>
              <a:cs typeface="Calibri"/>
            </a:endParaRPr>
          </a:p>
          <a:p>
            <a:pPr eaLnBrk="1" fontAlgn="auto" hangingPunct="1">
              <a:spcAft>
                <a:spcPts val="0"/>
              </a:spcAft>
              <a:buFont typeface="Arial"/>
              <a:buChar char="•"/>
              <a:defRPr/>
            </a:pPr>
            <a:endParaRPr lang="en-US" sz="1800" i="0" dirty="0">
              <a:ea typeface="+mn-ea"/>
              <a:cs typeface="+mn-cs"/>
            </a:endParaRPr>
          </a:p>
        </p:txBody>
      </p:sp>
      <p:sp>
        <p:nvSpPr>
          <p:cNvPr id="14341" name="TextBox 1"/>
          <p:cNvSpPr txBox="1">
            <a:spLocks noChangeArrowheads="1"/>
          </p:cNvSpPr>
          <p:nvPr/>
        </p:nvSpPr>
        <p:spPr bwMode="auto">
          <a:xfrm>
            <a:off x="395288" y="6021388"/>
            <a:ext cx="87661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buChar char="•"/>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ClrTx/>
              <a:buFontTx/>
              <a:buNone/>
            </a:pPr>
            <a:r>
              <a:rPr lang="en-US" altLang="fr-FR" b="1" i="0">
                <a:solidFill>
                  <a:srgbClr val="000000"/>
                </a:solidFill>
                <a:latin typeface="Calibri" panose="020F0502020204030204" pitchFamily="34" charset="0"/>
              </a:rPr>
              <a:t>Bringing public policies and multi-actor processes into the equation</a:t>
            </a:r>
          </a:p>
          <a:p>
            <a:pPr algn="ctr" eaLnBrk="1" hangingPunct="1">
              <a:spcBef>
                <a:spcPct val="0"/>
              </a:spcBef>
              <a:buClrTx/>
              <a:buFontTx/>
              <a:buNone/>
            </a:pPr>
            <a:r>
              <a:rPr lang="en-US" altLang="fr-FR" sz="2000" b="1" i="0">
                <a:solidFill>
                  <a:srgbClr val="000000"/>
                </a:solidFill>
                <a:latin typeface="Calibri" panose="020F0502020204030204" pitchFamily="34" charset="0"/>
              </a:rPr>
              <a:t>Primacy of domestic policy process and actors (change come from within)</a:t>
            </a:r>
            <a:endParaRPr lang="en-US" altLang="fr-FR" sz="2000" b="1" i="0"/>
          </a:p>
        </p:txBody>
      </p:sp>
      <p:sp>
        <p:nvSpPr>
          <p:cNvPr id="14342" name="Down Arrow 2"/>
          <p:cNvSpPr>
            <a:spLocks noChangeArrowheads="1"/>
          </p:cNvSpPr>
          <p:nvPr/>
        </p:nvSpPr>
        <p:spPr bwMode="auto">
          <a:xfrm>
            <a:off x="3924300" y="5229225"/>
            <a:ext cx="1420813" cy="647700"/>
          </a:xfrm>
          <a:prstGeom prst="downArrow">
            <a:avLst>
              <a:gd name="adj1" fmla="val 50000"/>
              <a:gd name="adj2" fmla="val 50000"/>
            </a:avLst>
          </a:prstGeom>
          <a:solidFill>
            <a:srgbClr val="C23E40"/>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buChar char="•"/>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FontTx/>
              <a:buNone/>
            </a:pPr>
            <a:endParaRPr lang="en-US" altLang="fr-FR" sz="1200" i="0"/>
          </a:p>
        </p:txBody>
      </p:sp>
    </p:spTree>
    <p:extLst>
      <p:ext uri="{BB962C8B-B14F-4D97-AF65-F5344CB8AC3E}">
        <p14:creationId xmlns:p14="http://schemas.microsoft.com/office/powerpoint/2010/main" val="24117608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EU Portfolio approach</a:t>
            </a:r>
            <a:endParaRPr lang="en-GB" dirty="0"/>
          </a:p>
        </p:txBody>
      </p:sp>
      <p:sp>
        <p:nvSpPr>
          <p:cNvPr id="3" name="Content Placeholder 2"/>
          <p:cNvSpPr>
            <a:spLocks noGrp="1"/>
          </p:cNvSpPr>
          <p:nvPr>
            <p:ph idx="1"/>
          </p:nvPr>
        </p:nvSpPr>
        <p:spPr>
          <a:xfrm>
            <a:off x="457200" y="2492375"/>
            <a:ext cx="8229600" cy="4229100"/>
          </a:xfrm>
        </p:spPr>
        <p:txBody>
          <a:bodyPr/>
          <a:lstStyle/>
          <a:p>
            <a:pPr algn="just">
              <a:buClr>
                <a:schemeClr val="accent2"/>
              </a:buClr>
              <a:buFont typeface="Wingdings" panose="05000000000000000000" pitchFamily="2" charset="2"/>
              <a:buChar char="Ø"/>
            </a:pPr>
            <a:r>
              <a:rPr lang="en-GB" i="0" dirty="0" smtClean="0"/>
              <a:t>BS is one </a:t>
            </a:r>
            <a:r>
              <a:rPr lang="en-GB" i="0" dirty="0"/>
              <a:t>among several instruments in EU comprehensive policy as regards aid to partner </a:t>
            </a:r>
            <a:r>
              <a:rPr lang="en-GB" i="0" dirty="0" smtClean="0"/>
              <a:t>countries</a:t>
            </a:r>
          </a:p>
          <a:p>
            <a:pPr algn="just">
              <a:buClr>
                <a:schemeClr val="accent2"/>
              </a:buClr>
              <a:buFont typeface="Wingdings" panose="05000000000000000000" pitchFamily="2" charset="2"/>
              <a:buChar char="Ø"/>
            </a:pPr>
            <a:endParaRPr lang="en-GB" i="0" dirty="0"/>
          </a:p>
          <a:p>
            <a:pPr algn="just">
              <a:buClr>
                <a:schemeClr val="accent2"/>
              </a:buClr>
              <a:buFont typeface="Wingdings" panose="05000000000000000000" pitchFamily="2" charset="2"/>
              <a:buChar char="Ø"/>
            </a:pPr>
            <a:r>
              <a:rPr lang="en-GB" i="0" dirty="0" smtClean="0"/>
              <a:t>Complementary between different modalities: projects, BS, capacity development, blending… </a:t>
            </a:r>
          </a:p>
          <a:p>
            <a:pPr algn="just">
              <a:buClr>
                <a:schemeClr val="accent2"/>
              </a:buClr>
              <a:buFont typeface="Wingdings" panose="05000000000000000000" pitchFamily="2" charset="2"/>
              <a:buChar char="Ø"/>
            </a:pPr>
            <a:endParaRPr lang="en-GB" i="0" dirty="0"/>
          </a:p>
          <a:p>
            <a:pPr algn="just">
              <a:buClr>
                <a:schemeClr val="accent2"/>
              </a:buClr>
              <a:buFont typeface="Wingdings" panose="05000000000000000000" pitchFamily="2" charset="2"/>
              <a:buChar char="Ø"/>
            </a:pPr>
            <a:r>
              <a:rPr lang="en-GB" i="0" dirty="0" smtClean="0"/>
              <a:t>No target in terms of % of BS in each PC cooperation portfolio but BS remain the preferred modality when conditions allow it.</a:t>
            </a:r>
          </a:p>
          <a:p>
            <a:endParaRPr lang="en-GB" i="0" dirty="0"/>
          </a:p>
          <a:p>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8</a:t>
            </a:fld>
            <a:endParaRPr lang="en-GB"/>
          </a:p>
        </p:txBody>
      </p:sp>
    </p:spTree>
    <p:extLst>
      <p:ext uri="{BB962C8B-B14F-4D97-AF65-F5344CB8AC3E}">
        <p14:creationId xmlns:p14="http://schemas.microsoft.com/office/powerpoint/2010/main" val="11493094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smtClean="0"/>
              <a:t>Outline Module 1</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b="1" i="0" dirty="0" smtClean="0">
              <a:solidFill>
                <a:srgbClr val="FF0000"/>
              </a:solidFill>
            </a:endParaRPr>
          </a:p>
          <a:p>
            <a:pPr marL="457200" indent="-457200">
              <a:spcBef>
                <a:spcPts val="1200"/>
              </a:spcBef>
              <a:buClrTx/>
              <a:buAutoNum type="arabicPeriod"/>
            </a:pPr>
            <a:endParaRPr lang="en-GB" sz="2200" b="1" i="0" dirty="0" smtClean="0">
              <a:solidFill>
                <a:srgbClr val="FF0000"/>
              </a:solidFill>
            </a:endParaRPr>
          </a:p>
          <a:p>
            <a:pPr marL="457200" indent="-457200">
              <a:spcBef>
                <a:spcPts val="1200"/>
              </a:spcBef>
              <a:buClrTx/>
              <a:buAutoNum type="arabicPeriod"/>
            </a:pPr>
            <a:endParaRPr lang="en-GB" sz="2200" b="1" i="0" dirty="0">
              <a:solidFill>
                <a:srgbClr val="FF0000"/>
              </a:solidFill>
            </a:endParaRPr>
          </a:p>
          <a:p>
            <a:pPr marL="457200" indent="-457200">
              <a:spcBef>
                <a:spcPts val="1200"/>
              </a:spcBef>
              <a:buClrTx/>
              <a:buAutoNum type="arabicPeriod"/>
            </a:pPr>
            <a:r>
              <a:rPr lang="en-GB" sz="2200" i="0" dirty="0" smtClean="0">
                <a:solidFill>
                  <a:schemeClr val="accent2"/>
                </a:solidFill>
              </a:rPr>
              <a:t>EU BS conceptual framework</a:t>
            </a:r>
          </a:p>
          <a:p>
            <a:pPr marL="457200" indent="-457200">
              <a:spcBef>
                <a:spcPts val="1200"/>
              </a:spcBef>
              <a:buClrTx/>
              <a:buFontTx/>
              <a:buAutoNum type="arabicPeriod"/>
            </a:pPr>
            <a:r>
              <a:rPr lang="en-GB" sz="2200" b="1" i="0" dirty="0">
                <a:solidFill>
                  <a:srgbClr val="C00000"/>
                </a:solidFill>
              </a:rPr>
              <a:t>Definition, principles and financial devices</a:t>
            </a:r>
          </a:p>
          <a:p>
            <a:pPr marL="0" indent="0">
              <a:spcBef>
                <a:spcPts val="1200"/>
              </a:spcBef>
              <a:buClrTx/>
              <a:buNone/>
            </a:pPr>
            <a:endParaRPr lang="fr-BE" i="0" dirty="0" smtClean="0"/>
          </a:p>
          <a:p>
            <a:pPr marL="457200" indent="-457200">
              <a:spcBef>
                <a:spcPts val="1200"/>
              </a:spcBef>
              <a:buClrTx/>
              <a:buFont typeface="+mj-lt"/>
              <a:buAutoNum type="arabicPeriod" startAt="5"/>
            </a:pPr>
            <a:endParaRPr lang="en-GB" i="0" dirty="0" smtClean="0"/>
          </a:p>
          <a:p>
            <a:pPr marL="457200" indent="-457200">
              <a:buClrTx/>
              <a:buNone/>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9</a:t>
            </a:fld>
            <a:endParaRPr lang="en-GB"/>
          </a:p>
        </p:txBody>
      </p:sp>
    </p:spTree>
    <p:extLst>
      <p:ext uri="{BB962C8B-B14F-4D97-AF65-F5344CB8AC3E}">
        <p14:creationId xmlns:p14="http://schemas.microsoft.com/office/powerpoint/2010/main" val="255552560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10548</TotalTime>
  <Words>7273</Words>
  <Application>Microsoft Office PowerPoint</Application>
  <PresentationFormat>On-screen Show (4:3)</PresentationFormat>
  <Paragraphs>698</Paragraphs>
  <Slides>35</Slides>
  <Notes>30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35</vt:i4>
      </vt:variant>
    </vt:vector>
  </HeadingPairs>
  <TitlesOfParts>
    <vt:vector size="45" baseType="lpstr">
      <vt:lpstr>MS PGothic</vt:lpstr>
      <vt:lpstr>MS PGothic</vt:lpstr>
      <vt:lpstr>Arial</vt:lpstr>
      <vt:lpstr>Calibri</vt:lpstr>
      <vt:lpstr>Times</vt:lpstr>
      <vt:lpstr>Times New Roman</vt:lpstr>
      <vt:lpstr>Tw Cen MT</vt:lpstr>
      <vt:lpstr>Verdana</vt:lpstr>
      <vt:lpstr>Wingdings</vt:lpstr>
      <vt:lpstr>Slide_Master</vt:lpstr>
      <vt:lpstr>  Pacific Regional Training on EU Budget support and blending modalities 24-28 October 2016    </vt:lpstr>
      <vt:lpstr>Outline Module 1</vt:lpstr>
      <vt:lpstr>The EU Communication on the Agenda for change (2011)</vt:lpstr>
      <vt:lpstr>The EU Communication on Budget Support (2011)</vt:lpstr>
      <vt:lpstr>EC Communication on BS: key messages (1/2)</vt:lpstr>
      <vt:lpstr>EC Communication on BS: key messages (2/2)</vt:lpstr>
      <vt:lpstr>THE SHIFT TOWARDS  SUPPORT                                              TO COUNTRY PARTNER STRATEGY </vt:lpstr>
      <vt:lpstr>EU Portfolio approach</vt:lpstr>
      <vt:lpstr>Outline Module 1</vt:lpstr>
      <vt:lpstr>EU approach to Budget Support</vt:lpstr>
      <vt:lpstr>EU Definition of Budget Support</vt:lpstr>
      <vt:lpstr>EU approach to Budget Support</vt:lpstr>
      <vt:lpstr>Responsibility for results remains but fiduciary responsibility stops with BS transfer</vt:lpstr>
      <vt:lpstr>Fiduciary risk</vt:lpstr>
      <vt:lpstr>   BS funds are in most cases non-targeted and non-traceable </vt:lpstr>
      <vt:lpstr>BS and the Government fiscal constraint </vt:lpstr>
      <vt:lpstr>Budget support’s four eligibility criteria</vt:lpstr>
      <vt:lpstr>Rationale</vt:lpstr>
      <vt:lpstr>PowerPoint Presentation</vt:lpstr>
      <vt:lpstr>PowerPoint Presentation</vt:lpstr>
      <vt:lpstr> Scope for other considerations</vt:lpstr>
      <vt:lpstr>2012 BS Guidelines: a revised approach of BS Programmes modalities: from BS programmes to BS Contracts</vt:lpstr>
      <vt:lpstr>How does a BS Contract look like? I </vt:lpstr>
      <vt:lpstr>How does a BS Contract look like? II</vt:lpstr>
      <vt:lpstr>Types of EU Budget Support</vt:lpstr>
      <vt:lpstr>Specific objectives of a GGDC</vt:lpstr>
      <vt:lpstr>Specific objectives of a SRC</vt:lpstr>
      <vt:lpstr>Specific objectives of a SBC</vt:lpstr>
      <vt:lpstr>Choice of contract</vt:lpstr>
      <vt:lpstr>Specificities/expected benefits of BS - I</vt:lpstr>
      <vt:lpstr>Specificities/expected benefits of BS - II</vt:lpstr>
      <vt:lpstr>The Intervention logic of BS contracts</vt:lpstr>
      <vt:lpstr>   </vt:lpstr>
      <vt:lpstr>Budget Support               Logical Framework</vt:lpstr>
      <vt:lpstr>Th ank you for your attention</vt:lpstr>
    </vt:vector>
  </TitlesOfParts>
  <Company>European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ferrandes</dc:creator>
  <cp:lastModifiedBy>Fabrice Ferrandes</cp:lastModifiedBy>
  <cp:revision>337</cp:revision>
  <cp:lastPrinted>2016-10-17T16:25:55Z</cp:lastPrinted>
  <dcterms:created xsi:type="dcterms:W3CDTF">2011-10-28T10:25:18Z</dcterms:created>
  <dcterms:modified xsi:type="dcterms:W3CDTF">2016-10-23T20:33:28Z</dcterms:modified>
</cp:coreProperties>
</file>