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562" r:id="rId2"/>
    <p:sldId id="665" r:id="rId3"/>
    <p:sldId id="666" r:id="rId4"/>
    <p:sldId id="657" r:id="rId5"/>
    <p:sldId id="658" r:id="rId6"/>
    <p:sldId id="659" r:id="rId7"/>
    <p:sldId id="660" r:id="rId8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DDEFF"/>
    <a:srgbClr val="99CCFF"/>
    <a:srgbClr val="33CC33"/>
    <a:srgbClr val="3166CF"/>
    <a:srgbClr val="009900"/>
    <a:srgbClr val="2D5EC1"/>
    <a:srgbClr val="FFD624"/>
    <a:srgbClr val="FF3300"/>
    <a:srgbClr val="3E6FD2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1" autoAdjust="0"/>
    <p:restoredTop sz="94434" autoAdjust="0"/>
  </p:normalViewPr>
  <p:slideViewPr>
    <p:cSldViewPr>
      <p:cViewPr varScale="1">
        <p:scale>
          <a:sx n="106" d="100"/>
          <a:sy n="106" d="100"/>
        </p:scale>
        <p:origin x="115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845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306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C:\Users\brajana\AppData\Local\Microsoft\Windows\Temporary%20Internet%20Files\Content.Outlook\B5DG2Z41\Copy%20of%20Copy%20of%20Disbursements%20analysis%202012-2014(1)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0204779376399939"/>
          <c:y val="9.8668801939415074E-2"/>
          <c:w val="0.6270430935130038"/>
          <c:h val="0.71810174806620075"/>
        </c:manualLayout>
      </c:layout>
      <c:lineChart>
        <c:grouping val="standard"/>
        <c:varyColors val="0"/>
        <c:ser>
          <c:idx val="0"/>
          <c:order val="0"/>
          <c:tx>
            <c:strRef>
              <c:f>'Totals and Graphs'!$P$10</c:f>
              <c:strCache>
                <c:ptCount val="1"/>
                <c:pt idx="0">
                  <c:v>2012 Total</c:v>
                </c:pt>
              </c:strCache>
            </c:strRef>
          </c:tx>
          <c:marker>
            <c:symbol val="none"/>
          </c:marker>
          <c:val>
            <c:numRef>
              <c:f>'Totals and Graphs'!$Q$10:$AB$10</c:f>
              <c:numCache>
                <c:formatCode>0%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6.3783726230740898E-2</c:v>
                </c:pt>
                <c:pt idx="5">
                  <c:v>0.10493124741895847</c:v>
                </c:pt>
                <c:pt idx="6">
                  <c:v>0.10493124741895847</c:v>
                </c:pt>
                <c:pt idx="7">
                  <c:v>0.10493124741895847</c:v>
                </c:pt>
                <c:pt idx="8">
                  <c:v>0.16286683249162412</c:v>
                </c:pt>
                <c:pt idx="9">
                  <c:v>0.16286683249162412</c:v>
                </c:pt>
                <c:pt idx="10">
                  <c:v>0.37250319920476221</c:v>
                </c:pt>
                <c:pt idx="11">
                  <c:v>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'Totals and Graphs'!$P$11</c:f>
              <c:strCache>
                <c:ptCount val="1"/>
                <c:pt idx="0">
                  <c:v>2013 Total</c:v>
                </c:pt>
              </c:strCache>
            </c:strRef>
          </c:tx>
          <c:marker>
            <c:symbol val="none"/>
          </c:marker>
          <c:val>
            <c:numRef>
              <c:f>'Totals and Graphs'!$Q$11:$AB$11</c:f>
              <c:numCache>
                <c:formatCode>0%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1.9618514285850836E-2</c:v>
                </c:pt>
                <c:pt idx="4">
                  <c:v>7.3384235532092459E-2</c:v>
                </c:pt>
                <c:pt idx="5">
                  <c:v>0.1712378482002522</c:v>
                </c:pt>
                <c:pt idx="6">
                  <c:v>0.25654433372024738</c:v>
                </c:pt>
                <c:pt idx="7">
                  <c:v>0.25654433372024738</c:v>
                </c:pt>
                <c:pt idx="8">
                  <c:v>0.30148351572856436</c:v>
                </c:pt>
                <c:pt idx="9">
                  <c:v>0.38906488865417832</c:v>
                </c:pt>
                <c:pt idx="10">
                  <c:v>0.66122398261813975</c:v>
                </c:pt>
                <c:pt idx="11">
                  <c:v>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'Totals and Graphs'!$P$12</c:f>
              <c:strCache>
                <c:ptCount val="1"/>
                <c:pt idx="0">
                  <c:v>2014 Total</c:v>
                </c:pt>
              </c:strCache>
            </c:strRef>
          </c:tx>
          <c:marker>
            <c:symbol val="none"/>
          </c:marker>
          <c:val>
            <c:numRef>
              <c:f>'Totals and Graphs'!$Q$12:$AB$12</c:f>
              <c:numCache>
                <c:formatCode>0%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5.8326989572724385E-2</c:v>
                </c:pt>
                <c:pt idx="3">
                  <c:v>7.0759550384670439E-2</c:v>
                </c:pt>
                <c:pt idx="4">
                  <c:v>0.35840155900941922</c:v>
                </c:pt>
                <c:pt idx="5">
                  <c:v>0.4137322884623762</c:v>
                </c:pt>
                <c:pt idx="6">
                  <c:v>0.57273683315321899</c:v>
                </c:pt>
                <c:pt idx="7">
                  <c:v>0.57273683315321899</c:v>
                </c:pt>
                <c:pt idx="8">
                  <c:v>0.60680127193264488</c:v>
                </c:pt>
                <c:pt idx="9">
                  <c:v>0.61333517250534642</c:v>
                </c:pt>
                <c:pt idx="10">
                  <c:v>0.7557099031115887</c:v>
                </c:pt>
                <c:pt idx="11">
                  <c:v>1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'Totals and Graphs'!$P$13</c:f>
              <c:strCache>
                <c:ptCount val="1"/>
                <c:pt idx="0">
                  <c:v>2015 Total</c:v>
                </c:pt>
              </c:strCache>
            </c:strRef>
          </c:tx>
          <c:marker>
            <c:symbol val="none"/>
          </c:marker>
          <c:val>
            <c:numRef>
              <c:f>'Totals and Graphs'!$Q$13:$AB$13</c:f>
              <c:numCache>
                <c:formatCode>0%</c:formatCode>
                <c:ptCount val="12"/>
                <c:pt idx="0">
                  <c:v>0</c:v>
                </c:pt>
                <c:pt idx="1">
                  <c:v>4.5361432586874676E-3</c:v>
                </c:pt>
                <c:pt idx="2">
                  <c:v>6.2831282805256974E-2</c:v>
                </c:pt>
                <c:pt idx="3">
                  <c:v>0.16359292934144834</c:v>
                </c:pt>
                <c:pt idx="4">
                  <c:v>0.39205316317592231</c:v>
                </c:pt>
                <c:pt idx="5">
                  <c:v>0.43966032859619347</c:v>
                </c:pt>
                <c:pt idx="6">
                  <c:v>0.45935494053340942</c:v>
                </c:pt>
                <c:pt idx="7">
                  <c:v>0.59249142901657892</c:v>
                </c:pt>
                <c:pt idx="8">
                  <c:v>0.635285267750898</c:v>
                </c:pt>
                <c:pt idx="9">
                  <c:v>0.63993538445829623</c:v>
                </c:pt>
                <c:pt idx="10">
                  <c:v>0.76560250900675864</c:v>
                </c:pt>
                <c:pt idx="11">
                  <c:v>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48940664"/>
        <c:axId val="248939488"/>
      </c:lineChart>
      <c:catAx>
        <c:axId val="248940664"/>
        <c:scaling>
          <c:orientation val="minMax"/>
        </c:scaling>
        <c:delete val="0"/>
        <c:axPos val="b"/>
        <c:majorTickMark val="in"/>
        <c:minorTickMark val="none"/>
        <c:tickLblPos val="nextTo"/>
        <c:crossAx val="248939488"/>
        <c:crossesAt val="0"/>
        <c:auto val="1"/>
        <c:lblAlgn val="ctr"/>
        <c:lblOffset val="100"/>
        <c:noMultiLvlLbl val="0"/>
      </c:catAx>
      <c:valAx>
        <c:axId val="248939488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24894066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0.11171</cdr:x>
      <cdr:y>0.02481</cdr:y>
    </cdr:from>
    <cdr:to>
      <cdr:x>0.80721</cdr:x>
      <cdr:y>0.09923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90551" y="76201"/>
          <a:ext cx="3676650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GB" sz="1100"/>
        </a:p>
      </cdr:txBody>
    </cdr:sp>
  </cdr:relSizeAnchor>
  <cdr:relSizeAnchor xmlns:cdr="http://schemas.openxmlformats.org/drawingml/2006/chartDrawing">
    <cdr:from>
      <cdr:x>0.05766</cdr:x>
      <cdr:y>0.02171</cdr:y>
    </cdr:from>
    <cdr:to>
      <cdr:x>0.82703</cdr:x>
      <cdr:y>0.08062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93741" y="80854"/>
          <a:ext cx="6588096" cy="21939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1100" b="1" dirty="0">
              <a:effectLst/>
              <a:latin typeface="+mn-lt"/>
              <a:ea typeface="+mn-ea"/>
              <a:cs typeface="+mn-cs"/>
            </a:rPr>
            <a:t>Cumulative BS disbursements 2012</a:t>
          </a:r>
          <a:r>
            <a:rPr lang="en-GB" sz="1100" b="1" baseline="0" dirty="0">
              <a:effectLst/>
              <a:latin typeface="+mn-lt"/>
              <a:ea typeface="+mn-ea"/>
              <a:cs typeface="+mn-cs"/>
            </a:rPr>
            <a:t> - 2015 (in M EURO)  </a:t>
          </a:r>
          <a:endParaRPr lang="en-GB" dirty="0">
            <a:effectLst/>
          </a:endParaRPr>
        </a:p>
        <a:p xmlns:a="http://schemas.openxmlformats.org/drawingml/2006/main">
          <a:endParaRPr lang="en-GB" sz="1100" dirty="0"/>
        </a:p>
      </cdr:txBody>
    </cdr:sp>
  </cdr:relSizeAnchor>
  <cdr:relSizeAnchor xmlns:cdr="http://schemas.openxmlformats.org/drawingml/2006/chartDrawing">
    <cdr:from>
      <cdr:x>0.81441</cdr:x>
      <cdr:y>0.88682</cdr:y>
    </cdr:from>
    <cdr:to>
      <cdr:x>0.97838</cdr:x>
      <cdr:y>0.96434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4305301" y="2724149"/>
          <a:ext cx="866775" cy="2381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GB" sz="110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71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71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FCC3E5FE-A22E-4C99-9F04-9551C7813B5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84240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6093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355"/>
            <a:ext cx="5438775" cy="446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71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71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0D581910-1000-4934-A4DB-C00CB7F3B0B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66181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000" kern="1200" baseline="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000" kern="1200" baseline="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000" kern="1200" baseline="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000" kern="1200" baseline="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000" kern="1200" baseline="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GB" dirty="0" smtClean="0"/>
              <a:t>This presentation covers chapters 2 and section 5.1. of the BS Guidelines </a:t>
            </a:r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D05D70A-53E4-47F0-91E5-C6A7B9A25227}" type="slidenum">
              <a:rPr lang="en-GB" smtClean="0"/>
              <a:pPr/>
              <a:t>1</a:t>
            </a:fld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9588308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GB" b="1" dirty="0"/>
              <a:t>Role of BSSC:  strategic guidance, continuous policy steering at senior management level, better policy coherence across countries and regions, focus on risk management, risk mitigation mechanisms and policy dialogue.</a:t>
            </a:r>
          </a:p>
          <a:p>
            <a:pPr>
              <a:defRPr/>
            </a:pPr>
            <a:r>
              <a:rPr lang="en-GB" b="1" dirty="0"/>
              <a:t>BSSC has increased our internal governance and has treated complex cases, such as Ghana (non-disbursement due to persisting macro-economic and budgetary imbalances), Uganda (human rights issues due to discriminatory legislation) or Guyana (Money-Laundering).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C9C061-2437-460A-B3CD-10BBD3004834}" type="slidenum">
              <a:rPr lang="en-GB" altLang="en-US" smtClean="0">
                <a:solidFill>
                  <a:srgbClr val="000000"/>
                </a:solidFill>
              </a:rPr>
              <a:pPr/>
              <a:t>2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78767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3086" name="Picture 6" descr="LOGO CE-EN-quadri.eps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r>
              <a:rPr lang="fr-BE"/>
              <a:t>Title</a:t>
            </a: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r>
              <a:rPr lang="fr-BE"/>
              <a:t>Subtitle</a:t>
            </a:r>
            <a:endParaRPr lang="en-GB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CF397374-FFED-4283-B087-0C6DD4EB9D19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1118AE-C847-402C-9085-059A323F5C7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DDF6EF-A12F-419C-A27B-ECF9C4D0DC3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9366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2492375"/>
            <a:ext cx="8229600" cy="3529013"/>
          </a:xfrm>
        </p:spPr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3E660EA-3F67-4F0F-8CA3-0689CF6FE49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B83C0C-BC65-4367-9B8A-060D4801009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131744-F467-4931-A657-D41D7AA5387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8C0E1D-0405-4A7C-BA37-9F37509426C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0502AF-40B9-4FC6-8B1E-970A2E366E3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B52376-05C3-49F6-9F29-C997789D0F0A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282F08-E945-4099-B772-D2632179313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AD23F8-2FEF-4843-9CDF-8BC54AFF927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1DF399-8D94-4DF9-BD72-1C280334067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smtClean="0"/>
              <a:t>Second level</a:t>
            </a:r>
            <a:endParaRPr lang="en-GB" smtClean="0"/>
          </a:p>
          <a:p>
            <a:pPr lvl="1"/>
            <a:r>
              <a:rPr lang="en-GB" smtClean="0"/>
              <a:t>Third level</a:t>
            </a:r>
          </a:p>
          <a:p>
            <a:pPr lvl="2"/>
            <a:r>
              <a:rPr lang="en-GB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602768D2-4A8B-4330-BAE2-D1472A5B1CDF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41" name="Picture 17" descr="LOGO CE_Vertical_EN_NEG_quadri_HR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marL="3587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ctrTitle"/>
          </p:nvPr>
        </p:nvSpPr>
        <p:spPr>
          <a:xfrm>
            <a:off x="539552" y="1628800"/>
            <a:ext cx="8279830" cy="1296144"/>
          </a:xfrm>
        </p:spPr>
        <p:txBody>
          <a:bodyPr/>
          <a:lstStyle/>
          <a:p>
            <a:pPr algn="ctr"/>
            <a:r>
              <a:rPr lang="en-US" sz="2600" dirty="0" smtClean="0"/>
              <a:t/>
            </a:r>
            <a:br>
              <a:rPr lang="en-US" sz="2600" dirty="0" smtClean="0"/>
            </a:br>
            <a:r>
              <a:rPr lang="en-US" sz="2600" dirty="0" smtClean="0"/>
              <a:t/>
            </a:r>
            <a:br>
              <a:rPr lang="en-US" sz="2600" dirty="0" smtClean="0"/>
            </a:br>
            <a:r>
              <a:rPr lang="en-US" sz="2600" dirty="0" smtClean="0"/>
              <a:t>Pacific Regional Training on EU </a:t>
            </a:r>
            <a:r>
              <a:rPr lang="en-US" sz="2800" dirty="0" smtClean="0"/>
              <a:t>Budget support and blending modalities</a:t>
            </a:r>
            <a:br>
              <a:rPr lang="en-US" sz="2800" dirty="0" smtClean="0"/>
            </a:br>
            <a:r>
              <a:rPr lang="en-US" sz="2800" dirty="0" smtClean="0"/>
              <a:t>24-28 October 2016 </a:t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GB" sz="2000" dirty="0">
                <a:solidFill>
                  <a:srgbClr val="FF3300"/>
                </a:solidFill>
              </a:rPr>
              <a:t/>
            </a:r>
            <a:br>
              <a:rPr lang="en-GB" sz="2000" dirty="0">
                <a:solidFill>
                  <a:srgbClr val="FF3300"/>
                </a:solidFill>
              </a:rPr>
            </a:br>
            <a:endParaRPr lang="en-GB" sz="2000" dirty="0" smtClean="0"/>
          </a:p>
        </p:txBody>
      </p:sp>
      <p:sp>
        <p:nvSpPr>
          <p:cNvPr id="3075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323528" y="3068960"/>
            <a:ext cx="8532813" cy="2159992"/>
          </a:xfrm>
        </p:spPr>
        <p:txBody>
          <a:bodyPr/>
          <a:lstStyle/>
          <a:p>
            <a:pPr algn="ctr" eaLnBrk="1" hangingPunct="1"/>
            <a:endParaRPr lang="en-US" sz="2000" dirty="0" smtClean="0"/>
          </a:p>
          <a:p>
            <a:pPr algn="ctr" eaLnBrk="1" hangingPunct="1"/>
            <a:r>
              <a:rPr lang="en-GB" sz="2000" dirty="0" smtClean="0"/>
              <a:t>Module </a:t>
            </a:r>
            <a:r>
              <a:rPr lang="en-GB" sz="2000" dirty="0" smtClean="0"/>
              <a:t>2</a:t>
            </a:r>
            <a:endParaRPr lang="en-GB" sz="2000" dirty="0" smtClean="0"/>
          </a:p>
          <a:p>
            <a:pPr algn="ctr" eaLnBrk="1" hangingPunct="1"/>
            <a:r>
              <a:rPr lang="en-GB" sz="2000" dirty="0" smtClean="0"/>
              <a:t>BS Operations in the Pacific</a:t>
            </a:r>
            <a:endParaRPr lang="en-GB" sz="2000" dirty="0" smtClean="0"/>
          </a:p>
          <a:p>
            <a:pPr algn="ctr" eaLnBrk="1" hangingPunct="1"/>
            <a:endParaRPr lang="fr-BE" sz="2000" dirty="0" smtClean="0"/>
          </a:p>
          <a:p>
            <a:pPr algn="ctr" eaLnBrk="1" hangingPunct="1"/>
            <a:endParaRPr lang="en-GB" sz="2000" dirty="0" smtClean="0"/>
          </a:p>
        </p:txBody>
      </p:sp>
    </p:spTree>
    <p:extLst>
      <p:ext uri="{BB962C8B-B14F-4D97-AF65-F5344CB8AC3E}">
        <p14:creationId xmlns:p14="http://schemas.microsoft.com/office/powerpoint/2010/main" val="3084709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1439652" y="1808820"/>
            <a:ext cx="6172200" cy="864096"/>
          </a:xfrm>
        </p:spPr>
        <p:txBody>
          <a:bodyPr/>
          <a:lstStyle/>
          <a:p>
            <a:r>
              <a:rPr lang="fr-BE" sz="1800" dirty="0"/>
              <a:t>Financial </a:t>
            </a:r>
            <a:r>
              <a:rPr lang="fr-BE" sz="1800" dirty="0" err="1"/>
              <a:t>implementation</a:t>
            </a:r>
            <a:r>
              <a:rPr lang="fr-BE" sz="1800" dirty="0"/>
              <a:t>: a </a:t>
            </a:r>
            <a:r>
              <a:rPr lang="fr-BE" sz="1800" dirty="0" err="1"/>
              <a:t>better</a:t>
            </a:r>
            <a:r>
              <a:rPr lang="fr-BE" sz="1800" dirty="0"/>
              <a:t> </a:t>
            </a:r>
            <a:r>
              <a:rPr lang="fr-BE" sz="1800" dirty="0" err="1"/>
              <a:t>spread</a:t>
            </a:r>
            <a:r>
              <a:rPr lang="fr-BE" sz="1800" dirty="0"/>
              <a:t> of </a:t>
            </a:r>
            <a:r>
              <a:rPr lang="fr-BE" sz="1800" dirty="0" err="1"/>
              <a:t>disbursements</a:t>
            </a:r>
            <a:r>
              <a:rPr lang="fr-BE" sz="1800" dirty="0"/>
              <a:t> </a:t>
            </a:r>
            <a:r>
              <a:rPr lang="fr-BE" sz="1800" dirty="0" err="1"/>
              <a:t>throughout</a:t>
            </a:r>
            <a:r>
              <a:rPr lang="fr-BE" sz="1800" dirty="0"/>
              <a:t> the </a:t>
            </a:r>
            <a:r>
              <a:rPr lang="fr-BE" sz="1800" dirty="0" err="1"/>
              <a:t>year</a:t>
            </a:r>
            <a:r>
              <a:rPr lang="fr-BE" sz="1800" dirty="0"/>
              <a:t> …</a:t>
            </a:r>
            <a:br>
              <a:rPr lang="fr-BE" sz="1800" dirty="0"/>
            </a:br>
            <a:endParaRPr lang="en-GB" altLang="en-US" sz="1500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/>
          </p:nvPr>
        </p:nvGraphicFramePr>
        <p:xfrm>
          <a:off x="1385647" y="2726922"/>
          <a:ext cx="6422231" cy="27932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42240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652" y="1808821"/>
            <a:ext cx="6172200" cy="702469"/>
          </a:xfrm>
        </p:spPr>
        <p:txBody>
          <a:bodyPr/>
          <a:lstStyle/>
          <a:p>
            <a:r>
              <a:rPr lang="en-GB" dirty="0" smtClean="0"/>
              <a:t>… and faster disbursements</a:t>
            </a:r>
            <a:endParaRPr lang="en-GB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3718" y="2402886"/>
            <a:ext cx="5022558" cy="33188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736661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dirty="0" smtClean="0"/>
              <a:t>RMF- Risk categories </a:t>
            </a:r>
            <a:endParaRPr lang="en-US" altLang="en-US" dirty="0"/>
          </a:p>
        </p:txBody>
      </p:sp>
      <p:pic>
        <p:nvPicPr>
          <p:cNvPr id="8397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420888"/>
            <a:ext cx="7560840" cy="4085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1337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484263"/>
            <a:ext cx="8229600" cy="936625"/>
          </a:xfrm>
        </p:spPr>
        <p:txBody>
          <a:bodyPr/>
          <a:lstStyle/>
          <a:p>
            <a:r>
              <a:rPr lang="en-GB" dirty="0" smtClean="0"/>
              <a:t>Distribution of substantial/high risk categories: All regions and Pacific</a:t>
            </a:r>
            <a:endParaRPr lang="en-GB" dirty="0"/>
          </a:p>
        </p:txBody>
      </p:sp>
      <p:pic>
        <p:nvPicPr>
          <p:cNvPr id="890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1" y="2564904"/>
            <a:ext cx="4104455" cy="32946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909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2708920"/>
            <a:ext cx="4388607" cy="3240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22963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339850"/>
            <a:ext cx="8712968" cy="936625"/>
          </a:xfrm>
        </p:spPr>
        <p:txBody>
          <a:bodyPr/>
          <a:lstStyle/>
          <a:p>
            <a:r>
              <a:rPr lang="en-GB" dirty="0" smtClean="0"/>
              <a:t>Assessing eligibility criteria for OCTs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3658" y="2618910"/>
            <a:ext cx="6172200" cy="2754306"/>
          </a:xfrm>
        </p:spPr>
        <p:txBody>
          <a:bodyPr/>
          <a:lstStyle/>
          <a:p>
            <a:pPr>
              <a:lnSpc>
                <a:spcPts val="2160"/>
              </a:lnSpc>
            </a:pPr>
            <a:r>
              <a:rPr lang="en-GB" i="0" dirty="0" smtClean="0"/>
              <a:t>Use of the Risk Management Framework when risks are </a:t>
            </a:r>
            <a:r>
              <a:rPr lang="en-GB" i="0" u="sng" dirty="0" smtClean="0">
                <a:solidFill>
                  <a:srgbClr val="00B050"/>
                </a:solidFill>
              </a:rPr>
              <a:t>low</a:t>
            </a:r>
            <a:r>
              <a:rPr lang="en-GB" i="0" u="sng" dirty="0" smtClean="0"/>
              <a:t> and </a:t>
            </a:r>
            <a:r>
              <a:rPr lang="en-GB" i="0" u="sng" dirty="0" smtClean="0">
                <a:solidFill>
                  <a:srgbClr val="FFC000"/>
                </a:solidFill>
              </a:rPr>
              <a:t>moderate</a:t>
            </a:r>
          </a:p>
          <a:p>
            <a:pPr>
              <a:lnSpc>
                <a:spcPts val="2160"/>
              </a:lnSpc>
            </a:pPr>
            <a:endParaRPr lang="en-GB" dirty="0"/>
          </a:p>
          <a:p>
            <a:pPr>
              <a:lnSpc>
                <a:spcPts val="2160"/>
              </a:lnSpc>
            </a:pPr>
            <a:r>
              <a:rPr lang="en-GB" i="0" dirty="0" smtClean="0"/>
              <a:t>Analysis by Commission in</a:t>
            </a:r>
            <a:r>
              <a:rPr lang="en-GB" i="0" dirty="0" smtClean="0">
                <a:solidFill>
                  <a:srgbClr val="2D5EC1"/>
                </a:solidFill>
              </a:rPr>
              <a:t> consultation with 	MS covering macro-economic </a:t>
            </a:r>
            <a:r>
              <a:rPr lang="en-GB" i="0" dirty="0"/>
              <a:t>risks, </a:t>
            </a:r>
            <a:r>
              <a:rPr lang="en-GB" i="0" dirty="0" smtClean="0"/>
              <a:t>	developmental </a:t>
            </a:r>
            <a:r>
              <a:rPr lang="en-GB" i="0" dirty="0"/>
              <a:t>risks, public finance </a:t>
            </a:r>
            <a:r>
              <a:rPr lang="en-GB" i="0" dirty="0" smtClean="0"/>
              <a:t>management </a:t>
            </a:r>
            <a:r>
              <a:rPr lang="en-GB" i="0" dirty="0"/>
              <a:t>risks, corruption and fraud</a:t>
            </a:r>
            <a:endParaRPr lang="en-GB" i="0" dirty="0" smtClean="0"/>
          </a:p>
          <a:p>
            <a:pPr>
              <a:lnSpc>
                <a:spcPts val="2160"/>
              </a:lnSpc>
            </a:pPr>
            <a:endParaRPr lang="sv-SE" i="0" dirty="0"/>
          </a:p>
          <a:p>
            <a:pPr>
              <a:lnSpc>
                <a:spcPts val="2160"/>
              </a:lnSpc>
            </a:pPr>
            <a:r>
              <a:rPr lang="en-GB" i="0" dirty="0" smtClean="0"/>
              <a:t>Political risk analysis excluded</a:t>
            </a:r>
          </a:p>
        </p:txBody>
      </p:sp>
    </p:spTree>
    <p:extLst>
      <p:ext uri="{BB962C8B-B14F-4D97-AF65-F5344CB8AC3E}">
        <p14:creationId xmlns:p14="http://schemas.microsoft.com/office/powerpoint/2010/main" val="3549290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268761"/>
            <a:ext cx="8496944" cy="792087"/>
          </a:xfrm>
        </p:spPr>
        <p:txBody>
          <a:bodyPr/>
          <a:lstStyle/>
          <a:p>
            <a:r>
              <a:rPr lang="en-GB" dirty="0" smtClean="0"/>
              <a:t>Assessing eligibility criteria for OCTs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i="0" dirty="0" smtClean="0"/>
              <a:t>When risks are </a:t>
            </a:r>
            <a:r>
              <a:rPr lang="en-GB" i="0" u="sng" dirty="0" smtClean="0">
                <a:solidFill>
                  <a:srgbClr val="BC5116"/>
                </a:solidFill>
              </a:rPr>
              <a:t>substantial</a:t>
            </a:r>
            <a:r>
              <a:rPr lang="en-GB" i="0" u="sng" dirty="0" smtClean="0"/>
              <a:t> and/or </a:t>
            </a:r>
            <a:r>
              <a:rPr lang="en-GB" i="0" u="sng" dirty="0" smtClean="0">
                <a:solidFill>
                  <a:srgbClr val="FF0000"/>
                </a:solidFill>
              </a:rPr>
              <a:t>high</a:t>
            </a:r>
            <a:r>
              <a:rPr lang="en-GB" i="0" dirty="0" smtClean="0"/>
              <a:t>: eligibility assessed in accordance with guidelines and annexes 3, 4, 5 and 6.</a:t>
            </a:r>
          </a:p>
          <a:p>
            <a:endParaRPr lang="en-GB" i="0" dirty="0" smtClean="0"/>
          </a:p>
          <a:p>
            <a:r>
              <a:rPr lang="en-GB" i="0" dirty="0" smtClean="0"/>
              <a:t>A relevant and credible sector policy remains essential.</a:t>
            </a:r>
            <a:endParaRPr lang="en-GB" i="0" dirty="0"/>
          </a:p>
        </p:txBody>
      </p:sp>
    </p:spTree>
    <p:extLst>
      <p:ext uri="{BB962C8B-B14F-4D97-AF65-F5344CB8AC3E}">
        <p14:creationId xmlns:p14="http://schemas.microsoft.com/office/powerpoint/2010/main" val="1941123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8626</TotalTime>
  <Words>197</Words>
  <Application>Microsoft Office PowerPoint</Application>
  <PresentationFormat>On-screen Show (4:3)</PresentationFormat>
  <Paragraphs>24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Verdana</vt:lpstr>
      <vt:lpstr>Slide_Master</vt:lpstr>
      <vt:lpstr>  Pacific Regional Training on EU Budget support and blending modalities 24-28 October 2016    </vt:lpstr>
      <vt:lpstr>Financial implementation: a better spread of disbursements throughout the year … </vt:lpstr>
      <vt:lpstr>… and faster disbursements</vt:lpstr>
      <vt:lpstr>RMF- Risk categories </vt:lpstr>
      <vt:lpstr>Distribution of substantial/high risk categories: All regions and Pacific</vt:lpstr>
      <vt:lpstr>Assessing eligibility criteria for OCTs</vt:lpstr>
      <vt:lpstr>Assessing eligibility criteria for OCTs</vt:lpstr>
    </vt:vector>
  </TitlesOfParts>
  <Company>European Commission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</dc:title>
  <dc:creator>ferrandes</dc:creator>
  <cp:lastModifiedBy>Fabrice Ferrandes</cp:lastModifiedBy>
  <cp:revision>378</cp:revision>
  <cp:lastPrinted>2014-12-22T14:11:23Z</cp:lastPrinted>
  <dcterms:created xsi:type="dcterms:W3CDTF">2011-10-28T10:25:18Z</dcterms:created>
  <dcterms:modified xsi:type="dcterms:W3CDTF">2016-12-08T07:59:17Z</dcterms:modified>
</cp:coreProperties>
</file>