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6"/>
  </p:notesMasterIdLst>
  <p:handoutMasterIdLst>
    <p:handoutMasterId r:id="rId97"/>
  </p:handoutMasterIdLst>
  <p:sldIdLst>
    <p:sldId id="562" r:id="rId2"/>
    <p:sldId id="616" r:id="rId3"/>
    <p:sldId id="563" r:id="rId4"/>
    <p:sldId id="542" r:id="rId5"/>
    <p:sldId id="548" r:id="rId6"/>
    <p:sldId id="653" r:id="rId7"/>
    <p:sldId id="654" r:id="rId8"/>
    <p:sldId id="566" r:id="rId9"/>
    <p:sldId id="565" r:id="rId10"/>
    <p:sldId id="541" r:id="rId11"/>
    <p:sldId id="567" r:id="rId12"/>
    <p:sldId id="568" r:id="rId13"/>
    <p:sldId id="569" r:id="rId14"/>
    <p:sldId id="577" r:id="rId15"/>
    <p:sldId id="570" r:id="rId16"/>
    <p:sldId id="571" r:id="rId17"/>
    <p:sldId id="553" r:id="rId18"/>
    <p:sldId id="597" r:id="rId19"/>
    <p:sldId id="604" r:id="rId20"/>
    <p:sldId id="572" r:id="rId21"/>
    <p:sldId id="578" r:id="rId22"/>
    <p:sldId id="573" r:id="rId23"/>
    <p:sldId id="574" r:id="rId24"/>
    <p:sldId id="575" r:id="rId25"/>
    <p:sldId id="618" r:id="rId26"/>
    <p:sldId id="576" r:id="rId27"/>
    <p:sldId id="605" r:id="rId28"/>
    <p:sldId id="582" r:id="rId29"/>
    <p:sldId id="579" r:id="rId30"/>
    <p:sldId id="581" r:id="rId31"/>
    <p:sldId id="580" r:id="rId32"/>
    <p:sldId id="588" r:id="rId33"/>
    <p:sldId id="589" r:id="rId34"/>
    <p:sldId id="590" r:id="rId35"/>
    <p:sldId id="594" r:id="rId36"/>
    <p:sldId id="593" r:id="rId37"/>
    <p:sldId id="595" r:id="rId38"/>
    <p:sldId id="596" r:id="rId39"/>
    <p:sldId id="598" r:id="rId40"/>
    <p:sldId id="602" r:id="rId41"/>
    <p:sldId id="603" r:id="rId42"/>
    <p:sldId id="583" r:id="rId43"/>
    <p:sldId id="584" r:id="rId44"/>
    <p:sldId id="585" r:id="rId45"/>
    <p:sldId id="656" r:id="rId46"/>
    <p:sldId id="587" r:id="rId47"/>
    <p:sldId id="606" r:id="rId48"/>
    <p:sldId id="608" r:id="rId49"/>
    <p:sldId id="610" r:id="rId50"/>
    <p:sldId id="611" r:id="rId51"/>
    <p:sldId id="612" r:id="rId52"/>
    <p:sldId id="609" r:id="rId53"/>
    <p:sldId id="607" r:id="rId54"/>
    <p:sldId id="613" r:id="rId55"/>
    <p:sldId id="640" r:id="rId56"/>
    <p:sldId id="630" r:id="rId57"/>
    <p:sldId id="621" r:id="rId58"/>
    <p:sldId id="633" r:id="rId59"/>
    <p:sldId id="639" r:id="rId60"/>
    <p:sldId id="620" r:id="rId61"/>
    <p:sldId id="631" r:id="rId62"/>
    <p:sldId id="632" r:id="rId63"/>
    <p:sldId id="635" r:id="rId64"/>
    <p:sldId id="624" r:id="rId65"/>
    <p:sldId id="625" r:id="rId66"/>
    <p:sldId id="626" r:id="rId67"/>
    <p:sldId id="634" r:id="rId68"/>
    <p:sldId id="655" r:id="rId69"/>
    <p:sldId id="629" r:id="rId70"/>
    <p:sldId id="627" r:id="rId71"/>
    <p:sldId id="628" r:id="rId72"/>
    <p:sldId id="636" r:id="rId73"/>
    <p:sldId id="637" r:id="rId74"/>
    <p:sldId id="638" r:id="rId75"/>
    <p:sldId id="614" r:id="rId76"/>
    <p:sldId id="641" r:id="rId77"/>
    <p:sldId id="652" r:id="rId78"/>
    <p:sldId id="661" r:id="rId79"/>
    <p:sldId id="662" r:id="rId80"/>
    <p:sldId id="663" r:id="rId81"/>
    <p:sldId id="664" r:id="rId82"/>
    <p:sldId id="643" r:id="rId83"/>
    <p:sldId id="644" r:id="rId84"/>
    <p:sldId id="645" r:id="rId85"/>
    <p:sldId id="646" r:id="rId86"/>
    <p:sldId id="650" r:id="rId87"/>
    <p:sldId id="651" r:id="rId88"/>
    <p:sldId id="615" r:id="rId89"/>
    <p:sldId id="559" r:id="rId90"/>
    <p:sldId id="617" r:id="rId91"/>
    <p:sldId id="657" r:id="rId92"/>
    <p:sldId id="658" r:id="rId93"/>
    <p:sldId id="659" r:id="rId94"/>
    <p:sldId id="660" r:id="rId95"/>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DEFF"/>
    <a:srgbClr val="99CCFF"/>
    <a:srgbClr val="33CC33"/>
    <a:srgbClr val="3166CF"/>
    <a:srgbClr val="009900"/>
    <a:srgbClr val="2D5EC1"/>
    <a:srgbClr val="FFD624"/>
    <a:srgbClr val="FF3300"/>
    <a:srgbClr val="3E6FD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434" autoAdjust="0"/>
  </p:normalViewPr>
  <p:slideViewPr>
    <p:cSldViewPr>
      <p:cViewPr varScale="1">
        <p:scale>
          <a:sx n="70" d="100"/>
          <a:sy n="70" d="100"/>
        </p:scale>
        <p:origin x="1380" y="54"/>
      </p:cViewPr>
      <p:guideLst>
        <p:guide orient="horz" pos="2160"/>
        <p:guide pos="2880"/>
      </p:guideLst>
    </p:cSldViewPr>
  </p:slideViewPr>
  <p:outlineViewPr>
    <p:cViewPr>
      <p:scale>
        <a:sx n="33" d="100"/>
        <a:sy n="33" d="100"/>
      </p:scale>
      <p:origin x="0" y="-284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30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F0EDC-98F2-4397-A993-28007A7BD3B5}"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GB"/>
        </a:p>
      </dgm:t>
    </dgm:pt>
    <dgm:pt modelId="{4ACC8397-B682-482A-A371-7527FA999026}">
      <dgm:prSet phldrT="[Text]" custT="1"/>
      <dgm:spPr/>
      <dgm:t>
        <a:bodyPr/>
        <a:lstStyle/>
        <a:p>
          <a:r>
            <a:rPr lang="fr-BE" sz="2000" b="1" dirty="0" smtClean="0">
              <a:solidFill>
                <a:schemeClr val="accent6"/>
              </a:solidFill>
              <a:latin typeface="Tw Cen MT"/>
              <a:cs typeface="Tw Cen MT"/>
            </a:rPr>
            <a:t>Policy dialogue</a:t>
          </a:r>
          <a:endParaRPr lang="en-GB" sz="2000" b="1" dirty="0">
            <a:solidFill>
              <a:schemeClr val="accent6"/>
            </a:solidFill>
            <a:latin typeface="Tw Cen MT"/>
            <a:cs typeface="Tw Cen MT"/>
          </a:endParaRPr>
        </a:p>
      </dgm:t>
    </dgm:pt>
    <dgm:pt modelId="{3EFB20ED-51AF-4C8F-8949-7857A42CBCE8}" type="parTrans" cxnId="{5D909C94-1BD1-48E8-996F-2808D74D64D7}">
      <dgm:prSet/>
      <dgm:spPr/>
      <dgm:t>
        <a:bodyPr/>
        <a:lstStyle/>
        <a:p>
          <a:endParaRPr lang="en-GB" sz="2000">
            <a:latin typeface="Tw Cen MT"/>
            <a:cs typeface="Tw Cen MT"/>
          </a:endParaRPr>
        </a:p>
      </dgm:t>
    </dgm:pt>
    <dgm:pt modelId="{331E34DA-FBE7-4C75-BEC0-1EC6D1D8FB06}" type="sibTrans" cxnId="{5D909C94-1BD1-48E8-996F-2808D74D64D7}">
      <dgm:prSet/>
      <dgm:spPr/>
      <dgm:t>
        <a:bodyPr/>
        <a:lstStyle/>
        <a:p>
          <a:endParaRPr lang="en-GB" sz="2000">
            <a:latin typeface="Tw Cen MT"/>
            <a:cs typeface="Tw Cen MT"/>
          </a:endParaRPr>
        </a:p>
      </dgm:t>
    </dgm:pt>
    <dgm:pt modelId="{A012BCEE-5839-4254-BEE3-72B15E80ED09}">
      <dgm:prSet phldrT="[Text]" custT="1"/>
      <dgm:spPr/>
      <dgm:t>
        <a:bodyPr/>
        <a:lstStyle/>
        <a:p>
          <a:r>
            <a:rPr lang="en-GB" sz="2000" b="1" noProof="0" dirty="0" smtClean="0">
              <a:solidFill>
                <a:srgbClr val="FF0000"/>
              </a:solidFill>
              <a:latin typeface="Tw Cen MT"/>
              <a:cs typeface="Tw Cen MT"/>
            </a:rPr>
            <a:t>Backward looking (performance)</a:t>
          </a:r>
          <a:endParaRPr lang="en-GB" sz="2000" b="1" noProof="0" dirty="0">
            <a:solidFill>
              <a:srgbClr val="FF0000"/>
            </a:solidFill>
            <a:latin typeface="Tw Cen MT"/>
            <a:cs typeface="Tw Cen MT"/>
          </a:endParaRPr>
        </a:p>
      </dgm:t>
    </dgm:pt>
    <dgm:pt modelId="{77FFEF77-E9E2-48D8-B87B-67C0F5A48DD6}" type="parTrans" cxnId="{9F5AE181-9C6A-4827-8C0A-3096A7F88961}">
      <dgm:prSet/>
      <dgm:spPr/>
      <dgm:t>
        <a:bodyPr/>
        <a:lstStyle/>
        <a:p>
          <a:endParaRPr lang="en-GB" sz="2000">
            <a:latin typeface="Tw Cen MT"/>
            <a:cs typeface="Tw Cen MT"/>
          </a:endParaRPr>
        </a:p>
      </dgm:t>
    </dgm:pt>
    <dgm:pt modelId="{D9B1CF64-33BD-4BB0-AF38-FA18D076BBB4}" type="sibTrans" cxnId="{9F5AE181-9C6A-4827-8C0A-3096A7F88961}">
      <dgm:prSet/>
      <dgm:spPr/>
      <dgm:t>
        <a:bodyPr/>
        <a:lstStyle/>
        <a:p>
          <a:endParaRPr lang="en-GB" sz="2000">
            <a:latin typeface="Tw Cen MT"/>
            <a:cs typeface="Tw Cen MT"/>
          </a:endParaRPr>
        </a:p>
      </dgm:t>
    </dgm:pt>
    <dgm:pt modelId="{A9ABAC1A-69EE-44E0-BC61-69E47CD7A828}">
      <dgm:prSet phldrT="[Text]" custT="1"/>
      <dgm:spPr/>
      <dgm:t>
        <a:bodyPr/>
        <a:lstStyle/>
        <a:p>
          <a:r>
            <a:rPr lang="fr-BE" sz="2000" b="1" dirty="0" smtClean="0">
              <a:solidFill>
                <a:schemeClr val="accent6"/>
              </a:solidFill>
              <a:latin typeface="Tw Cen MT"/>
              <a:cs typeface="Tw Cen MT"/>
            </a:rPr>
            <a:t>Financial Support</a:t>
          </a:r>
          <a:endParaRPr lang="en-GB" sz="2000" b="1" dirty="0">
            <a:solidFill>
              <a:schemeClr val="accent6"/>
            </a:solidFill>
            <a:latin typeface="Tw Cen MT"/>
            <a:cs typeface="Tw Cen MT"/>
          </a:endParaRPr>
        </a:p>
      </dgm:t>
    </dgm:pt>
    <dgm:pt modelId="{0C69E997-675A-4E6A-B9AF-8BCE64F9C48C}" type="parTrans" cxnId="{FD3A51E6-DB02-4258-83BB-3450F280423D}">
      <dgm:prSet/>
      <dgm:spPr/>
      <dgm:t>
        <a:bodyPr/>
        <a:lstStyle/>
        <a:p>
          <a:endParaRPr lang="en-GB" sz="2000">
            <a:latin typeface="Tw Cen MT"/>
            <a:cs typeface="Tw Cen MT"/>
          </a:endParaRPr>
        </a:p>
      </dgm:t>
    </dgm:pt>
    <dgm:pt modelId="{9F217B15-859D-45E3-A48A-A107565EA0E6}" type="sibTrans" cxnId="{FD3A51E6-DB02-4258-83BB-3450F280423D}">
      <dgm:prSet/>
      <dgm:spPr/>
      <dgm:t>
        <a:bodyPr/>
        <a:lstStyle/>
        <a:p>
          <a:endParaRPr lang="en-GB" sz="2000">
            <a:latin typeface="Tw Cen MT"/>
            <a:cs typeface="Tw Cen MT"/>
          </a:endParaRPr>
        </a:p>
      </dgm:t>
    </dgm:pt>
    <dgm:pt modelId="{5FBD203E-DD20-43DE-BCA3-ACD2656700AE}">
      <dgm:prSet phldrT="[Text]" custT="1"/>
      <dgm:spPr/>
      <dgm:t>
        <a:bodyPr/>
        <a:lstStyle/>
        <a:p>
          <a:r>
            <a:rPr lang="en-GB" sz="2000" noProof="0" dirty="0" smtClean="0">
              <a:solidFill>
                <a:srgbClr val="FF0000"/>
              </a:solidFill>
              <a:latin typeface="Tw Cen MT"/>
              <a:cs typeface="Tw Cen MT"/>
            </a:rPr>
            <a:t> </a:t>
          </a:r>
          <a:r>
            <a:rPr lang="en-GB" sz="2000" b="1" noProof="0" dirty="0" smtClean="0">
              <a:solidFill>
                <a:srgbClr val="FF0000"/>
              </a:solidFill>
              <a:latin typeface="Tw Cen MT"/>
              <a:cs typeface="Tw Cen MT"/>
            </a:rPr>
            <a:t>Budged Allocation</a:t>
          </a:r>
          <a:endParaRPr lang="en-GB" sz="2000" b="1" noProof="0" dirty="0">
            <a:solidFill>
              <a:srgbClr val="FF0000"/>
            </a:solidFill>
            <a:latin typeface="Tw Cen MT"/>
            <a:cs typeface="Tw Cen MT"/>
          </a:endParaRPr>
        </a:p>
      </dgm:t>
    </dgm:pt>
    <dgm:pt modelId="{F71EF3F1-723F-4238-9FC9-A2A7CA04573C}" type="parTrans" cxnId="{7068004B-B291-4AB6-953B-980027C88100}">
      <dgm:prSet/>
      <dgm:spPr/>
      <dgm:t>
        <a:bodyPr/>
        <a:lstStyle/>
        <a:p>
          <a:endParaRPr lang="en-GB" sz="2000">
            <a:latin typeface="Tw Cen MT"/>
            <a:cs typeface="Tw Cen MT"/>
          </a:endParaRPr>
        </a:p>
      </dgm:t>
    </dgm:pt>
    <dgm:pt modelId="{EECBA4E0-9DCF-4172-9AB9-08FAD1CC09AD}" type="sibTrans" cxnId="{7068004B-B291-4AB6-953B-980027C88100}">
      <dgm:prSet/>
      <dgm:spPr/>
      <dgm:t>
        <a:bodyPr/>
        <a:lstStyle/>
        <a:p>
          <a:endParaRPr lang="en-GB" sz="2000">
            <a:latin typeface="Tw Cen MT"/>
            <a:cs typeface="Tw Cen MT"/>
          </a:endParaRPr>
        </a:p>
      </dgm:t>
    </dgm:pt>
    <dgm:pt modelId="{E9A34C92-7D8A-4847-B471-651F78D704E2}">
      <dgm:prSet phldrT="[Text]" custT="1"/>
      <dgm:spPr/>
      <dgm:t>
        <a:bodyPr/>
        <a:lstStyle/>
        <a:p>
          <a:r>
            <a:rPr lang="en-GB" sz="2000" b="1" noProof="0" dirty="0" smtClean="0">
              <a:solidFill>
                <a:schemeClr val="accent6"/>
              </a:solidFill>
              <a:latin typeface="Tw Cen MT"/>
              <a:cs typeface="Tw Cen MT"/>
            </a:rPr>
            <a:t>Capacity Develop-</a:t>
          </a:r>
          <a:r>
            <a:rPr lang="en-GB" sz="2000" b="1" noProof="0" dirty="0" err="1" smtClean="0">
              <a:solidFill>
                <a:schemeClr val="accent6"/>
              </a:solidFill>
              <a:latin typeface="Tw Cen MT"/>
              <a:cs typeface="Tw Cen MT"/>
            </a:rPr>
            <a:t>ment</a:t>
          </a:r>
          <a:endParaRPr lang="en-GB" sz="2000" b="1" noProof="0" dirty="0">
            <a:solidFill>
              <a:schemeClr val="accent6"/>
            </a:solidFill>
            <a:latin typeface="Tw Cen MT"/>
            <a:cs typeface="Tw Cen MT"/>
          </a:endParaRPr>
        </a:p>
      </dgm:t>
    </dgm:pt>
    <dgm:pt modelId="{D8830765-595C-4118-B734-3917C1066719}" type="parTrans" cxnId="{E3FA4917-F93E-49B3-A60E-FA5EC93A674B}">
      <dgm:prSet/>
      <dgm:spPr/>
      <dgm:t>
        <a:bodyPr/>
        <a:lstStyle/>
        <a:p>
          <a:endParaRPr lang="en-GB" sz="2000">
            <a:latin typeface="Tw Cen MT"/>
            <a:cs typeface="Tw Cen MT"/>
          </a:endParaRPr>
        </a:p>
      </dgm:t>
    </dgm:pt>
    <dgm:pt modelId="{6ED3F08F-C158-495C-8159-0C336C6009C7}" type="sibTrans" cxnId="{E3FA4917-F93E-49B3-A60E-FA5EC93A674B}">
      <dgm:prSet/>
      <dgm:spPr/>
      <dgm:t>
        <a:bodyPr/>
        <a:lstStyle/>
        <a:p>
          <a:endParaRPr lang="en-GB" sz="2000">
            <a:latin typeface="Tw Cen MT"/>
            <a:cs typeface="Tw Cen MT"/>
          </a:endParaRPr>
        </a:p>
      </dgm:t>
    </dgm:pt>
    <dgm:pt modelId="{B4BC7C7C-DF73-4BB0-91D6-7211F3422767}">
      <dgm:prSet phldrT="[Text]" custT="1"/>
      <dgm:spPr/>
      <dgm:t>
        <a:bodyPr anchor="b"/>
        <a:lstStyle/>
        <a:p>
          <a:pPr>
            <a:spcAft>
              <a:spcPts val="0"/>
            </a:spcAft>
          </a:pPr>
          <a:r>
            <a:rPr lang="en-GB" sz="2000" b="1" noProof="0" dirty="0" smtClean="0">
              <a:solidFill>
                <a:srgbClr val="FF0000"/>
              </a:solidFill>
              <a:latin typeface="Tw Cen MT"/>
              <a:cs typeface="Tw Cen MT"/>
            </a:rPr>
            <a:t>Effective institutions and development policies</a:t>
          </a:r>
          <a:endParaRPr lang="en-GB" sz="2000" b="1" noProof="0" dirty="0">
            <a:solidFill>
              <a:srgbClr val="FF0000"/>
            </a:solidFill>
            <a:latin typeface="Tw Cen MT"/>
            <a:cs typeface="Tw Cen MT"/>
          </a:endParaRPr>
        </a:p>
      </dgm:t>
    </dgm:pt>
    <dgm:pt modelId="{C212AD26-780A-4CF0-BC4C-6538F8867C2D}" type="parTrans" cxnId="{80D8453B-DA54-42B7-B7C7-4086511C3D9D}">
      <dgm:prSet/>
      <dgm:spPr/>
      <dgm:t>
        <a:bodyPr/>
        <a:lstStyle/>
        <a:p>
          <a:endParaRPr lang="en-GB" sz="2000">
            <a:latin typeface="Tw Cen MT"/>
            <a:cs typeface="Tw Cen MT"/>
          </a:endParaRPr>
        </a:p>
      </dgm:t>
    </dgm:pt>
    <dgm:pt modelId="{DA8FBE36-F392-4F03-9396-A5EDDC98A8C6}" type="sibTrans" cxnId="{80D8453B-DA54-42B7-B7C7-4086511C3D9D}">
      <dgm:prSet/>
      <dgm:spPr/>
      <dgm:t>
        <a:bodyPr/>
        <a:lstStyle/>
        <a:p>
          <a:endParaRPr lang="en-GB" sz="2000">
            <a:latin typeface="Tw Cen MT"/>
            <a:cs typeface="Tw Cen MT"/>
          </a:endParaRPr>
        </a:p>
      </dgm:t>
    </dgm:pt>
    <dgm:pt modelId="{48091F21-9883-4033-80AD-26572F02AF5D}">
      <dgm:prSet phldrT="[Text]" custT="1"/>
      <dgm:spPr/>
      <dgm:t>
        <a:bodyPr/>
        <a:lstStyle/>
        <a:p>
          <a:r>
            <a:rPr lang="en-GB" sz="2000" b="1" noProof="0" dirty="0" smtClean="0">
              <a:solidFill>
                <a:schemeClr val="accent6"/>
              </a:solidFill>
              <a:latin typeface="Tw Cen MT"/>
              <a:cs typeface="Tw Cen MT"/>
            </a:rPr>
            <a:t>Results</a:t>
          </a:r>
          <a:endParaRPr lang="en-GB" sz="2000" b="1" noProof="0" dirty="0">
            <a:solidFill>
              <a:schemeClr val="accent6"/>
            </a:solidFill>
            <a:latin typeface="Tw Cen MT"/>
            <a:cs typeface="Tw Cen MT"/>
          </a:endParaRPr>
        </a:p>
      </dgm:t>
    </dgm:pt>
    <dgm:pt modelId="{23747B53-D719-4C2E-8C1E-967578D57EC0}" type="parTrans" cxnId="{6937FAA8-41F7-4971-AC8E-4D3737DC17B1}">
      <dgm:prSet/>
      <dgm:spPr/>
      <dgm:t>
        <a:bodyPr/>
        <a:lstStyle/>
        <a:p>
          <a:endParaRPr lang="en-GB" sz="2000">
            <a:latin typeface="Tw Cen MT"/>
            <a:cs typeface="Tw Cen MT"/>
          </a:endParaRPr>
        </a:p>
      </dgm:t>
    </dgm:pt>
    <dgm:pt modelId="{51C59569-5B53-4E10-AD04-764FDCBA2624}" type="sibTrans" cxnId="{6937FAA8-41F7-4971-AC8E-4D3737DC17B1}">
      <dgm:prSet/>
      <dgm:spPr/>
      <dgm:t>
        <a:bodyPr/>
        <a:lstStyle/>
        <a:p>
          <a:endParaRPr lang="en-GB" sz="2000">
            <a:latin typeface="Tw Cen MT"/>
            <a:cs typeface="Tw Cen MT"/>
          </a:endParaRPr>
        </a:p>
      </dgm:t>
    </dgm:pt>
    <dgm:pt modelId="{05F6335F-5147-4C4C-8B88-10A5CD8B6D6A}">
      <dgm:prSet phldrT="[Text]" custT="1"/>
      <dgm:spPr/>
      <dgm:t>
        <a:bodyPr anchor="ctr"/>
        <a:lstStyle/>
        <a:p>
          <a:pPr>
            <a:spcAft>
              <a:spcPts val="0"/>
            </a:spcAft>
          </a:pPr>
          <a:r>
            <a:rPr lang="en-GB" sz="2000" b="1" noProof="0" dirty="0" smtClean="0">
              <a:solidFill>
                <a:srgbClr val="FF0000"/>
              </a:solidFill>
              <a:latin typeface="Tw Cen MT"/>
              <a:cs typeface="Tw Cen MT"/>
            </a:rPr>
            <a:t>Performance Indicators</a:t>
          </a:r>
          <a:endParaRPr lang="en-GB" sz="2000" b="1" noProof="0" dirty="0">
            <a:solidFill>
              <a:srgbClr val="FF0000"/>
            </a:solidFill>
            <a:latin typeface="Tw Cen MT"/>
            <a:cs typeface="Tw Cen MT"/>
          </a:endParaRPr>
        </a:p>
      </dgm:t>
    </dgm:pt>
    <dgm:pt modelId="{11225D21-5BB8-4D42-A55D-A317B1DB161A}" type="parTrans" cxnId="{6BD1F8AE-3976-4E6D-9A22-C2D0BB7AC65B}">
      <dgm:prSet/>
      <dgm:spPr/>
      <dgm:t>
        <a:bodyPr/>
        <a:lstStyle/>
        <a:p>
          <a:endParaRPr lang="en-GB" sz="2000">
            <a:latin typeface="Tw Cen MT"/>
            <a:cs typeface="Tw Cen MT"/>
          </a:endParaRPr>
        </a:p>
      </dgm:t>
    </dgm:pt>
    <dgm:pt modelId="{F295FB17-7FAE-4C3A-9812-F6EA6CE73E72}" type="sibTrans" cxnId="{6BD1F8AE-3976-4E6D-9A22-C2D0BB7AC65B}">
      <dgm:prSet/>
      <dgm:spPr/>
      <dgm:t>
        <a:bodyPr/>
        <a:lstStyle/>
        <a:p>
          <a:endParaRPr lang="en-GB" sz="2000">
            <a:latin typeface="Tw Cen MT"/>
            <a:cs typeface="Tw Cen MT"/>
          </a:endParaRPr>
        </a:p>
      </dgm:t>
    </dgm:pt>
    <dgm:pt modelId="{125DC103-D076-4CFB-8EB1-39315CD72CDD}">
      <dgm:prSet phldrT="[Text]" custT="1"/>
      <dgm:spPr/>
      <dgm:t>
        <a:bodyPr/>
        <a:lstStyle/>
        <a:p>
          <a:r>
            <a:rPr lang="en-GB" sz="2000" b="1" noProof="0" dirty="0" smtClean="0">
              <a:solidFill>
                <a:srgbClr val="FF0000"/>
              </a:solidFill>
              <a:latin typeface="Tw Cen MT"/>
              <a:cs typeface="Tw Cen MT"/>
            </a:rPr>
            <a:t> Fiscal Space</a:t>
          </a:r>
          <a:endParaRPr lang="en-GB" sz="2000" b="1" noProof="0" dirty="0">
            <a:solidFill>
              <a:srgbClr val="FF0000"/>
            </a:solidFill>
            <a:latin typeface="Tw Cen MT"/>
            <a:cs typeface="Tw Cen MT"/>
          </a:endParaRPr>
        </a:p>
      </dgm:t>
    </dgm:pt>
    <dgm:pt modelId="{CABA6458-56C6-4693-82E2-194142BA7727}" type="parTrans" cxnId="{11D95A01-EA8E-4A2D-815D-1CD51716948E}">
      <dgm:prSet/>
      <dgm:spPr/>
      <dgm:t>
        <a:bodyPr/>
        <a:lstStyle/>
        <a:p>
          <a:endParaRPr lang="en-GB" sz="2000">
            <a:latin typeface="Tw Cen MT"/>
            <a:cs typeface="Tw Cen MT"/>
          </a:endParaRPr>
        </a:p>
      </dgm:t>
    </dgm:pt>
    <dgm:pt modelId="{C00499BD-EF62-49BB-B2AA-CFAF94E74649}" type="sibTrans" cxnId="{11D95A01-EA8E-4A2D-815D-1CD51716948E}">
      <dgm:prSet/>
      <dgm:spPr/>
      <dgm:t>
        <a:bodyPr/>
        <a:lstStyle/>
        <a:p>
          <a:endParaRPr lang="en-GB" sz="2000">
            <a:latin typeface="Tw Cen MT"/>
            <a:cs typeface="Tw Cen MT"/>
          </a:endParaRPr>
        </a:p>
      </dgm:t>
    </dgm:pt>
    <dgm:pt modelId="{43831C2C-5E2E-4377-B36A-2D3D3472B73E}">
      <dgm:prSet phldrT="[Text]" custT="1"/>
      <dgm:spPr/>
      <dgm:t>
        <a:bodyPr anchor="b"/>
        <a:lstStyle/>
        <a:p>
          <a:pPr>
            <a:spcAft>
              <a:spcPts val="0"/>
            </a:spcAft>
          </a:pPr>
          <a:r>
            <a:rPr lang="en-GB" sz="2000" b="1" noProof="0" dirty="0" smtClean="0">
              <a:solidFill>
                <a:srgbClr val="FF0000"/>
              </a:solidFill>
              <a:latin typeface="Tw Cen MT"/>
              <a:cs typeface="Tw Cen MT"/>
            </a:rPr>
            <a:t>Process: PFM,..</a:t>
          </a:r>
          <a:endParaRPr lang="en-GB" sz="2000" b="1" noProof="0" dirty="0">
            <a:solidFill>
              <a:srgbClr val="FF0000"/>
            </a:solidFill>
            <a:latin typeface="Tw Cen MT"/>
            <a:cs typeface="Tw Cen MT"/>
          </a:endParaRPr>
        </a:p>
      </dgm:t>
    </dgm:pt>
    <dgm:pt modelId="{163DE8DA-96E6-40FE-BEA8-C660BA026CC1}" type="parTrans" cxnId="{4B8F9991-39D4-413B-BDDD-6143F48E1BA3}">
      <dgm:prSet/>
      <dgm:spPr/>
      <dgm:t>
        <a:bodyPr/>
        <a:lstStyle/>
        <a:p>
          <a:endParaRPr lang="en-GB" sz="2000">
            <a:latin typeface="Tw Cen MT"/>
            <a:cs typeface="Tw Cen MT"/>
          </a:endParaRPr>
        </a:p>
      </dgm:t>
    </dgm:pt>
    <dgm:pt modelId="{B9A855AD-A9E1-4AD5-9105-94ACCF788314}" type="sibTrans" cxnId="{4B8F9991-39D4-413B-BDDD-6143F48E1BA3}">
      <dgm:prSet/>
      <dgm:spPr/>
      <dgm:t>
        <a:bodyPr/>
        <a:lstStyle/>
        <a:p>
          <a:endParaRPr lang="en-GB" sz="2000">
            <a:latin typeface="Tw Cen MT"/>
            <a:cs typeface="Tw Cen MT"/>
          </a:endParaRPr>
        </a:p>
      </dgm:t>
    </dgm:pt>
    <dgm:pt modelId="{82619E0D-0D50-4AA4-BF54-1C9B66C90460}">
      <dgm:prSet phldrT="[Text]" custT="1"/>
      <dgm:spPr/>
      <dgm:t>
        <a:bodyPr/>
        <a:lstStyle/>
        <a:p>
          <a:r>
            <a:rPr lang="en-GB" sz="2000" b="1" noProof="0" dirty="0" smtClean="0">
              <a:solidFill>
                <a:srgbClr val="FF0000"/>
              </a:solidFill>
              <a:latin typeface="Tw Cen MT"/>
              <a:cs typeface="Tw Cen MT"/>
            </a:rPr>
            <a:t>Forward looking (Risk management)</a:t>
          </a:r>
          <a:endParaRPr lang="en-GB" sz="2000" b="1" noProof="0" dirty="0">
            <a:solidFill>
              <a:srgbClr val="FF0000"/>
            </a:solidFill>
            <a:latin typeface="Tw Cen MT"/>
            <a:cs typeface="Tw Cen MT"/>
          </a:endParaRPr>
        </a:p>
      </dgm:t>
    </dgm:pt>
    <dgm:pt modelId="{318BC432-E5ED-4E58-8525-2E3589791C39}" type="parTrans" cxnId="{44D5502A-ED36-476B-84AD-4AC6C4FBD1A3}">
      <dgm:prSet/>
      <dgm:spPr/>
      <dgm:t>
        <a:bodyPr/>
        <a:lstStyle/>
        <a:p>
          <a:endParaRPr lang="en-GB" sz="2000">
            <a:latin typeface="Tw Cen MT"/>
            <a:cs typeface="Tw Cen MT"/>
          </a:endParaRPr>
        </a:p>
      </dgm:t>
    </dgm:pt>
    <dgm:pt modelId="{A5822E02-1A84-4086-A2FD-B1AC2A4BD389}" type="sibTrans" cxnId="{44D5502A-ED36-476B-84AD-4AC6C4FBD1A3}">
      <dgm:prSet/>
      <dgm:spPr/>
      <dgm:t>
        <a:bodyPr/>
        <a:lstStyle/>
        <a:p>
          <a:endParaRPr lang="en-GB" sz="2000">
            <a:latin typeface="Tw Cen MT"/>
            <a:cs typeface="Tw Cen MT"/>
          </a:endParaRPr>
        </a:p>
      </dgm:t>
    </dgm:pt>
    <dgm:pt modelId="{EEEA4E2E-0D2B-4967-90E5-98A776FC8EEA}">
      <dgm:prSet phldrT="[Text]" custT="1"/>
      <dgm:spPr/>
      <dgm:t>
        <a:bodyPr/>
        <a:lstStyle/>
        <a:p>
          <a:r>
            <a:rPr lang="fr-BE" sz="2000" b="1" noProof="0" dirty="0" smtClean="0">
              <a:solidFill>
                <a:srgbClr val="FF0000"/>
              </a:solidFill>
              <a:latin typeface="Tw Cen MT"/>
              <a:cs typeface="Tw Cen MT"/>
            </a:rPr>
            <a:t> </a:t>
          </a:r>
          <a:r>
            <a:rPr lang="en-GB" sz="2000" b="1" noProof="0" dirty="0" smtClean="0">
              <a:solidFill>
                <a:srgbClr val="FF0000"/>
              </a:solidFill>
              <a:latin typeface="Tw Cen MT"/>
              <a:cs typeface="Tw Cen MT"/>
            </a:rPr>
            <a:t>Eligibility criteria</a:t>
          </a:r>
          <a:endParaRPr lang="en-GB" sz="2000" b="1" noProof="0" dirty="0">
            <a:solidFill>
              <a:srgbClr val="FF0000"/>
            </a:solidFill>
            <a:latin typeface="Tw Cen MT"/>
            <a:cs typeface="Tw Cen MT"/>
          </a:endParaRPr>
        </a:p>
      </dgm:t>
    </dgm:pt>
    <dgm:pt modelId="{4E19B895-E97C-494C-B044-BD8AC11C9FD8}" type="parTrans" cxnId="{601B866E-9E55-49E1-BB80-6D87A9567253}">
      <dgm:prSet/>
      <dgm:spPr/>
      <dgm:t>
        <a:bodyPr/>
        <a:lstStyle/>
        <a:p>
          <a:endParaRPr lang="en-GB" sz="2000">
            <a:latin typeface="Tw Cen MT"/>
            <a:cs typeface="Tw Cen MT"/>
          </a:endParaRPr>
        </a:p>
      </dgm:t>
    </dgm:pt>
    <dgm:pt modelId="{9D44E29C-6315-400F-A257-95120276A537}" type="sibTrans" cxnId="{601B866E-9E55-49E1-BB80-6D87A9567253}">
      <dgm:prSet/>
      <dgm:spPr/>
      <dgm:t>
        <a:bodyPr/>
        <a:lstStyle/>
        <a:p>
          <a:endParaRPr lang="en-GB" sz="2000">
            <a:latin typeface="Tw Cen MT"/>
            <a:cs typeface="Tw Cen MT"/>
          </a:endParaRPr>
        </a:p>
      </dgm:t>
    </dgm:pt>
    <dgm:pt modelId="{8CE8DD0C-7BF7-4226-A851-B82A0F34CCBD}">
      <dgm:prSet phldrT="[Text]" custT="1"/>
      <dgm:spPr/>
      <dgm:t>
        <a:bodyPr anchor="ctr"/>
        <a:lstStyle/>
        <a:p>
          <a:pPr>
            <a:spcAft>
              <a:spcPts val="0"/>
            </a:spcAft>
          </a:pPr>
          <a:r>
            <a:rPr lang="en-GB" sz="2000" b="1" noProof="0" dirty="0" smtClean="0">
              <a:solidFill>
                <a:srgbClr val="FF0000"/>
              </a:solidFill>
              <a:latin typeface="Tw Cen MT"/>
              <a:cs typeface="Tw Cen MT"/>
            </a:rPr>
            <a:t>Reform processes</a:t>
          </a:r>
          <a:endParaRPr lang="en-GB" sz="2000" b="1" noProof="0" dirty="0">
            <a:solidFill>
              <a:srgbClr val="FF0000"/>
            </a:solidFill>
            <a:latin typeface="Tw Cen MT"/>
            <a:cs typeface="Tw Cen MT"/>
          </a:endParaRPr>
        </a:p>
      </dgm:t>
    </dgm:pt>
    <dgm:pt modelId="{0F9AB399-A5FC-442E-9702-086883ED9B3E}" type="parTrans" cxnId="{16FEF672-FBA4-444B-B7F2-945B247C4182}">
      <dgm:prSet/>
      <dgm:spPr/>
      <dgm:t>
        <a:bodyPr/>
        <a:lstStyle/>
        <a:p>
          <a:endParaRPr lang="fr-FR" sz="2000">
            <a:latin typeface="Tw Cen MT"/>
            <a:cs typeface="Tw Cen MT"/>
          </a:endParaRPr>
        </a:p>
      </dgm:t>
    </dgm:pt>
    <dgm:pt modelId="{1FC960D4-C8D8-4DB8-BE9F-256AA6EEC61E}" type="sibTrans" cxnId="{16FEF672-FBA4-444B-B7F2-945B247C4182}">
      <dgm:prSet/>
      <dgm:spPr/>
      <dgm:t>
        <a:bodyPr/>
        <a:lstStyle/>
        <a:p>
          <a:endParaRPr lang="fr-FR" sz="2000">
            <a:latin typeface="Tw Cen MT"/>
            <a:cs typeface="Tw Cen MT"/>
          </a:endParaRPr>
        </a:p>
      </dgm:t>
    </dgm:pt>
    <dgm:pt modelId="{87F787A4-8483-44E8-85AE-2E7D66A73AE4}" type="pres">
      <dgm:prSet presAssocID="{053F0EDC-98F2-4397-A993-28007A7BD3B5}" presName="cycleMatrixDiagram" presStyleCnt="0">
        <dgm:presLayoutVars>
          <dgm:chMax val="1"/>
          <dgm:dir/>
          <dgm:animLvl val="lvl"/>
          <dgm:resizeHandles val="exact"/>
        </dgm:presLayoutVars>
      </dgm:prSet>
      <dgm:spPr/>
      <dgm:t>
        <a:bodyPr/>
        <a:lstStyle/>
        <a:p>
          <a:endParaRPr lang="en-GB"/>
        </a:p>
      </dgm:t>
    </dgm:pt>
    <dgm:pt modelId="{D8BF8612-6345-468E-8112-DAF4ACB574EC}" type="pres">
      <dgm:prSet presAssocID="{053F0EDC-98F2-4397-A993-28007A7BD3B5}" presName="children" presStyleCnt="0"/>
      <dgm:spPr/>
    </dgm:pt>
    <dgm:pt modelId="{9114298E-70EA-4668-B6A1-9DB6994343B2}" type="pres">
      <dgm:prSet presAssocID="{053F0EDC-98F2-4397-A993-28007A7BD3B5}" presName="child1group" presStyleCnt="0"/>
      <dgm:spPr/>
    </dgm:pt>
    <dgm:pt modelId="{94008A86-80A5-46DF-8D05-AFC89E002D0F}" type="pres">
      <dgm:prSet presAssocID="{053F0EDC-98F2-4397-A993-28007A7BD3B5}" presName="child1" presStyleLbl="bgAcc1" presStyleIdx="0" presStyleCnt="4" custScaleX="166672" custScaleY="95312" custLinFactNeighborX="-21186" custLinFactNeighborY="-2344"/>
      <dgm:spPr/>
      <dgm:t>
        <a:bodyPr/>
        <a:lstStyle/>
        <a:p>
          <a:endParaRPr lang="en-GB"/>
        </a:p>
      </dgm:t>
    </dgm:pt>
    <dgm:pt modelId="{5BEAC925-EF1A-4A48-91B9-73A4455D9CEC}" type="pres">
      <dgm:prSet presAssocID="{053F0EDC-98F2-4397-A993-28007A7BD3B5}" presName="child1Text" presStyleLbl="bgAcc1" presStyleIdx="0" presStyleCnt="4">
        <dgm:presLayoutVars>
          <dgm:bulletEnabled val="1"/>
        </dgm:presLayoutVars>
      </dgm:prSet>
      <dgm:spPr/>
      <dgm:t>
        <a:bodyPr/>
        <a:lstStyle/>
        <a:p>
          <a:endParaRPr lang="en-GB"/>
        </a:p>
      </dgm:t>
    </dgm:pt>
    <dgm:pt modelId="{06A336E3-0EF9-4738-81C7-88BE1C81516A}" type="pres">
      <dgm:prSet presAssocID="{053F0EDC-98F2-4397-A993-28007A7BD3B5}" presName="child2group" presStyleCnt="0"/>
      <dgm:spPr/>
    </dgm:pt>
    <dgm:pt modelId="{AA57C08F-0E8A-4760-9314-B0ACD595FCB8}" type="pres">
      <dgm:prSet presAssocID="{053F0EDC-98F2-4397-A993-28007A7BD3B5}" presName="child2" presStyleLbl="bgAcc1" presStyleIdx="1" presStyleCnt="4" custScaleX="177120" custLinFactNeighborX="54182" custLinFactNeighborY="0"/>
      <dgm:spPr/>
      <dgm:t>
        <a:bodyPr/>
        <a:lstStyle/>
        <a:p>
          <a:endParaRPr lang="en-GB"/>
        </a:p>
      </dgm:t>
    </dgm:pt>
    <dgm:pt modelId="{404FC441-C888-495C-8F0E-4E7818A29F00}" type="pres">
      <dgm:prSet presAssocID="{053F0EDC-98F2-4397-A993-28007A7BD3B5}" presName="child2Text" presStyleLbl="bgAcc1" presStyleIdx="1" presStyleCnt="4">
        <dgm:presLayoutVars>
          <dgm:bulletEnabled val="1"/>
        </dgm:presLayoutVars>
      </dgm:prSet>
      <dgm:spPr/>
      <dgm:t>
        <a:bodyPr/>
        <a:lstStyle/>
        <a:p>
          <a:endParaRPr lang="en-GB"/>
        </a:p>
      </dgm:t>
    </dgm:pt>
    <dgm:pt modelId="{8A7ABB3D-7F91-4C30-A49F-E3FA691C21B6}" type="pres">
      <dgm:prSet presAssocID="{053F0EDC-98F2-4397-A993-28007A7BD3B5}" presName="child3group" presStyleCnt="0"/>
      <dgm:spPr/>
    </dgm:pt>
    <dgm:pt modelId="{E9FD4D1F-D2FD-47B4-B2E4-AD6268333C0D}" type="pres">
      <dgm:prSet presAssocID="{053F0EDC-98F2-4397-A993-28007A7BD3B5}" presName="child3" presStyleLbl="bgAcc1" presStyleIdx="2" presStyleCnt="4" custScaleX="177106" custLinFactNeighborX="10614" custLinFactNeighborY="-29297"/>
      <dgm:spPr/>
      <dgm:t>
        <a:bodyPr/>
        <a:lstStyle/>
        <a:p>
          <a:endParaRPr lang="en-GB"/>
        </a:p>
      </dgm:t>
    </dgm:pt>
    <dgm:pt modelId="{01B45502-42C5-4B53-8BC1-B806E791005A}" type="pres">
      <dgm:prSet presAssocID="{053F0EDC-98F2-4397-A993-28007A7BD3B5}" presName="child3Text" presStyleLbl="bgAcc1" presStyleIdx="2" presStyleCnt="4">
        <dgm:presLayoutVars>
          <dgm:bulletEnabled val="1"/>
        </dgm:presLayoutVars>
      </dgm:prSet>
      <dgm:spPr/>
      <dgm:t>
        <a:bodyPr/>
        <a:lstStyle/>
        <a:p>
          <a:endParaRPr lang="en-GB"/>
        </a:p>
      </dgm:t>
    </dgm:pt>
    <dgm:pt modelId="{125939EF-6262-469E-8E0E-3496227DDBC6}" type="pres">
      <dgm:prSet presAssocID="{053F0EDC-98F2-4397-A993-28007A7BD3B5}" presName="child4group" presStyleCnt="0"/>
      <dgm:spPr/>
    </dgm:pt>
    <dgm:pt modelId="{62E15403-301E-4CAC-B17C-850F92FFCD5E}" type="pres">
      <dgm:prSet presAssocID="{053F0EDC-98F2-4397-A993-28007A7BD3B5}" presName="child4" presStyleLbl="bgAcc1" presStyleIdx="3" presStyleCnt="4" custScaleX="177106" custLinFactNeighborX="-10607" custLinFactNeighborY="-31668"/>
      <dgm:spPr/>
      <dgm:t>
        <a:bodyPr/>
        <a:lstStyle/>
        <a:p>
          <a:endParaRPr lang="en-GB"/>
        </a:p>
      </dgm:t>
    </dgm:pt>
    <dgm:pt modelId="{292B35A0-9EF4-4DC6-8BF0-10D09C6FCA43}" type="pres">
      <dgm:prSet presAssocID="{053F0EDC-98F2-4397-A993-28007A7BD3B5}" presName="child4Text" presStyleLbl="bgAcc1" presStyleIdx="3" presStyleCnt="4">
        <dgm:presLayoutVars>
          <dgm:bulletEnabled val="1"/>
        </dgm:presLayoutVars>
      </dgm:prSet>
      <dgm:spPr/>
      <dgm:t>
        <a:bodyPr/>
        <a:lstStyle/>
        <a:p>
          <a:endParaRPr lang="en-GB"/>
        </a:p>
      </dgm:t>
    </dgm:pt>
    <dgm:pt modelId="{3B90CA43-69B5-4EB6-A986-8A68BFADECF4}" type="pres">
      <dgm:prSet presAssocID="{053F0EDC-98F2-4397-A993-28007A7BD3B5}" presName="childPlaceholder" presStyleCnt="0"/>
      <dgm:spPr/>
    </dgm:pt>
    <dgm:pt modelId="{590BCE06-7BAA-44A2-A835-F155C09243DB}" type="pres">
      <dgm:prSet presAssocID="{053F0EDC-98F2-4397-A993-28007A7BD3B5}" presName="circle" presStyleCnt="0"/>
      <dgm:spPr/>
    </dgm:pt>
    <dgm:pt modelId="{DC5101D0-47FC-4136-96EF-A840D67D58F4}" type="pres">
      <dgm:prSet presAssocID="{053F0EDC-98F2-4397-A993-28007A7BD3B5}" presName="quadrant1" presStyleLbl="node1" presStyleIdx="0" presStyleCnt="4" custScaleX="92166" custScaleY="95140" custLinFactNeighborX="443" custLinFactNeighborY="-3609">
        <dgm:presLayoutVars>
          <dgm:chMax val="1"/>
          <dgm:bulletEnabled val="1"/>
        </dgm:presLayoutVars>
      </dgm:prSet>
      <dgm:spPr/>
      <dgm:t>
        <a:bodyPr/>
        <a:lstStyle/>
        <a:p>
          <a:endParaRPr lang="en-GB"/>
        </a:p>
      </dgm:t>
    </dgm:pt>
    <dgm:pt modelId="{FE831627-DC09-41C4-87A0-E884AF72DB53}" type="pres">
      <dgm:prSet presAssocID="{053F0EDC-98F2-4397-A993-28007A7BD3B5}" presName="quadrant2" presStyleLbl="node1" presStyleIdx="1" presStyleCnt="4" custScaleX="96423" custScaleY="97459" custLinFactNeighborX="-8874" custLinFactNeighborY="-3609">
        <dgm:presLayoutVars>
          <dgm:chMax val="1"/>
          <dgm:bulletEnabled val="1"/>
        </dgm:presLayoutVars>
      </dgm:prSet>
      <dgm:spPr/>
      <dgm:t>
        <a:bodyPr/>
        <a:lstStyle/>
        <a:p>
          <a:endParaRPr lang="en-GB"/>
        </a:p>
      </dgm:t>
    </dgm:pt>
    <dgm:pt modelId="{AC739D0D-01FE-4EA3-820D-6755237B4ADF}" type="pres">
      <dgm:prSet presAssocID="{053F0EDC-98F2-4397-A993-28007A7BD3B5}" presName="quadrant3" presStyleLbl="node1" presStyleIdx="2" presStyleCnt="4" custScaleX="92166" custScaleY="95140" custLinFactNeighborX="-8874" custLinFactNeighborY="-14406">
        <dgm:presLayoutVars>
          <dgm:chMax val="1"/>
          <dgm:bulletEnabled val="1"/>
        </dgm:presLayoutVars>
      </dgm:prSet>
      <dgm:spPr/>
      <dgm:t>
        <a:bodyPr/>
        <a:lstStyle/>
        <a:p>
          <a:endParaRPr lang="en-GB"/>
        </a:p>
      </dgm:t>
    </dgm:pt>
    <dgm:pt modelId="{06588E61-2AC0-44A2-88E3-3AF847994539}" type="pres">
      <dgm:prSet presAssocID="{053F0EDC-98F2-4397-A993-28007A7BD3B5}" presName="quadrant4" presStyleLbl="node1" presStyleIdx="3" presStyleCnt="4" custScaleX="92166" custScaleY="95140" custLinFactNeighborX="443" custLinFactNeighborY="-14406">
        <dgm:presLayoutVars>
          <dgm:chMax val="1"/>
          <dgm:bulletEnabled val="1"/>
        </dgm:presLayoutVars>
      </dgm:prSet>
      <dgm:spPr/>
      <dgm:t>
        <a:bodyPr/>
        <a:lstStyle/>
        <a:p>
          <a:endParaRPr lang="en-GB"/>
        </a:p>
      </dgm:t>
    </dgm:pt>
    <dgm:pt modelId="{72E82C29-648A-4005-B8B2-4709CD2E80D6}" type="pres">
      <dgm:prSet presAssocID="{053F0EDC-98F2-4397-A993-28007A7BD3B5}" presName="quadrantPlaceholder" presStyleCnt="0"/>
      <dgm:spPr/>
    </dgm:pt>
    <dgm:pt modelId="{F574CFAA-5F7C-4D1F-9A83-968781004E68}" type="pres">
      <dgm:prSet presAssocID="{053F0EDC-98F2-4397-A993-28007A7BD3B5}" presName="center1" presStyleLbl="fgShp" presStyleIdx="0" presStyleCnt="2" custLinFactNeighborX="-8559" custLinFactNeighborY="-33081"/>
      <dgm:spPr/>
    </dgm:pt>
    <dgm:pt modelId="{82C7FD27-7852-4BBD-8F73-1D590BD81F81}" type="pres">
      <dgm:prSet presAssocID="{053F0EDC-98F2-4397-A993-28007A7BD3B5}" presName="center2" presStyleLbl="fgShp" presStyleIdx="1" presStyleCnt="2" custLinFactNeighborX="-8559" custLinFactNeighborY="-33081"/>
      <dgm:spPr/>
    </dgm:pt>
  </dgm:ptLst>
  <dgm:cxnLst>
    <dgm:cxn modelId="{4B8F9991-39D4-413B-BDDD-6143F48E1BA3}" srcId="{E9A34C92-7D8A-4847-B471-651F78D704E2}" destId="{43831C2C-5E2E-4377-B36A-2D3D3472B73E}" srcOrd="1" destOrd="0" parTransId="{163DE8DA-96E6-40FE-BEA8-C660BA026CC1}" sibTransId="{B9A855AD-A9E1-4AD5-9105-94ACCF788314}"/>
    <dgm:cxn modelId="{49DA661D-1B40-4A62-B679-A21ED3B34DD6}" type="presOf" srcId="{4ACC8397-B682-482A-A371-7527FA999026}" destId="{DC5101D0-47FC-4136-96EF-A840D67D58F4}" srcOrd="0" destOrd="0" presId="urn:microsoft.com/office/officeart/2005/8/layout/cycle4"/>
    <dgm:cxn modelId="{7A562AEA-BA2D-4BB1-831A-2C512CF578D0}" type="presOf" srcId="{A012BCEE-5839-4254-BEE3-72B15E80ED09}" destId="{94008A86-80A5-46DF-8D05-AFC89E002D0F}" srcOrd="0" destOrd="0" presId="urn:microsoft.com/office/officeart/2005/8/layout/cycle4"/>
    <dgm:cxn modelId="{AFA17713-1E97-460D-B3E3-ABBFB2E07FC9}" type="presOf" srcId="{43831C2C-5E2E-4377-B36A-2D3D3472B73E}" destId="{E9FD4D1F-D2FD-47B4-B2E4-AD6268333C0D}" srcOrd="0" destOrd="1" presId="urn:microsoft.com/office/officeart/2005/8/layout/cycle4"/>
    <dgm:cxn modelId="{8FBFBBD7-EB81-4FDE-9E2D-89C0C0049909}" type="presOf" srcId="{8CE8DD0C-7BF7-4226-A851-B82A0F34CCBD}" destId="{62E15403-301E-4CAC-B17C-850F92FFCD5E}" srcOrd="0" destOrd="1" presId="urn:microsoft.com/office/officeart/2005/8/layout/cycle4"/>
    <dgm:cxn modelId="{CDEC5A11-530A-4615-BF84-86FE9EDE329B}" type="presOf" srcId="{82619E0D-0D50-4AA4-BF54-1C9B66C90460}" destId="{94008A86-80A5-46DF-8D05-AFC89E002D0F}" srcOrd="0" destOrd="1" presId="urn:microsoft.com/office/officeart/2005/8/layout/cycle4"/>
    <dgm:cxn modelId="{78A6C53D-2CBB-4133-A81B-E20A5052C6C8}" type="presOf" srcId="{82619E0D-0D50-4AA4-BF54-1C9B66C90460}" destId="{5BEAC925-EF1A-4A48-91B9-73A4455D9CEC}" srcOrd="1" destOrd="1" presId="urn:microsoft.com/office/officeart/2005/8/layout/cycle4"/>
    <dgm:cxn modelId="{1098EBAD-94B3-43BE-B604-894A9788FF3F}" type="presOf" srcId="{48091F21-9883-4033-80AD-26572F02AF5D}" destId="{06588E61-2AC0-44A2-88E3-3AF847994539}" srcOrd="0" destOrd="0" presId="urn:microsoft.com/office/officeart/2005/8/layout/cycle4"/>
    <dgm:cxn modelId="{601B866E-9E55-49E1-BB80-6D87A9567253}" srcId="{A9ABAC1A-69EE-44E0-BC61-69E47CD7A828}" destId="{EEEA4E2E-0D2B-4967-90E5-98A776FC8EEA}" srcOrd="2" destOrd="0" parTransId="{4E19B895-E97C-494C-B044-BD8AC11C9FD8}" sibTransId="{9D44E29C-6315-400F-A257-95120276A537}"/>
    <dgm:cxn modelId="{16FEF672-FBA4-444B-B7F2-945B247C4182}" srcId="{48091F21-9883-4033-80AD-26572F02AF5D}" destId="{8CE8DD0C-7BF7-4226-A851-B82A0F34CCBD}" srcOrd="1" destOrd="0" parTransId="{0F9AB399-A5FC-442E-9702-086883ED9B3E}" sibTransId="{1FC960D4-C8D8-4DB8-BE9F-256AA6EEC61E}"/>
    <dgm:cxn modelId="{8807D46C-5E77-48E9-B01C-2B803AE7D8FE}" type="presOf" srcId="{125DC103-D076-4CFB-8EB1-39315CD72CDD}" destId="{AA57C08F-0E8A-4760-9314-B0ACD595FCB8}" srcOrd="0" destOrd="1" presId="urn:microsoft.com/office/officeart/2005/8/layout/cycle4"/>
    <dgm:cxn modelId="{80D8453B-DA54-42B7-B7C7-4086511C3D9D}" srcId="{E9A34C92-7D8A-4847-B471-651F78D704E2}" destId="{B4BC7C7C-DF73-4BB0-91D6-7211F3422767}" srcOrd="0" destOrd="0" parTransId="{C212AD26-780A-4CF0-BC4C-6538F8867C2D}" sibTransId="{DA8FBE36-F392-4F03-9396-A5EDDC98A8C6}"/>
    <dgm:cxn modelId="{1256CD85-291B-4516-9094-6D4D5E2776E3}" type="presOf" srcId="{5FBD203E-DD20-43DE-BCA3-ACD2656700AE}" destId="{404FC441-C888-495C-8F0E-4E7818A29F00}" srcOrd="1" destOrd="0" presId="urn:microsoft.com/office/officeart/2005/8/layout/cycle4"/>
    <dgm:cxn modelId="{4AEC315E-092D-4FAF-810F-53AD059E271E}" type="presOf" srcId="{43831C2C-5E2E-4377-B36A-2D3D3472B73E}" destId="{01B45502-42C5-4B53-8BC1-B806E791005A}" srcOrd="1" destOrd="1" presId="urn:microsoft.com/office/officeart/2005/8/layout/cycle4"/>
    <dgm:cxn modelId="{FD3A51E6-DB02-4258-83BB-3450F280423D}" srcId="{053F0EDC-98F2-4397-A993-28007A7BD3B5}" destId="{A9ABAC1A-69EE-44E0-BC61-69E47CD7A828}" srcOrd="1" destOrd="0" parTransId="{0C69E997-675A-4E6A-B9AF-8BCE64F9C48C}" sibTransId="{9F217B15-859D-45E3-A48A-A107565EA0E6}"/>
    <dgm:cxn modelId="{10EE631D-02CF-41B0-8897-F157E9FD6884}" type="presOf" srcId="{053F0EDC-98F2-4397-A993-28007A7BD3B5}" destId="{87F787A4-8483-44E8-85AE-2E7D66A73AE4}" srcOrd="0" destOrd="0" presId="urn:microsoft.com/office/officeart/2005/8/layout/cycle4"/>
    <dgm:cxn modelId="{E3FA4917-F93E-49B3-A60E-FA5EC93A674B}" srcId="{053F0EDC-98F2-4397-A993-28007A7BD3B5}" destId="{E9A34C92-7D8A-4847-B471-651F78D704E2}" srcOrd="2" destOrd="0" parTransId="{D8830765-595C-4118-B734-3917C1066719}" sibTransId="{6ED3F08F-C158-495C-8159-0C336C6009C7}"/>
    <dgm:cxn modelId="{F47463A9-C7EE-47FE-BEEE-9542E4DE27F0}" type="presOf" srcId="{125DC103-D076-4CFB-8EB1-39315CD72CDD}" destId="{404FC441-C888-495C-8F0E-4E7818A29F00}" srcOrd="1" destOrd="1" presId="urn:microsoft.com/office/officeart/2005/8/layout/cycle4"/>
    <dgm:cxn modelId="{11D95A01-EA8E-4A2D-815D-1CD51716948E}" srcId="{A9ABAC1A-69EE-44E0-BC61-69E47CD7A828}" destId="{125DC103-D076-4CFB-8EB1-39315CD72CDD}" srcOrd="1" destOrd="0" parTransId="{CABA6458-56C6-4693-82E2-194142BA7727}" sibTransId="{C00499BD-EF62-49BB-B2AA-CFAF94E74649}"/>
    <dgm:cxn modelId="{44D5502A-ED36-476B-84AD-4AC6C4FBD1A3}" srcId="{4ACC8397-B682-482A-A371-7527FA999026}" destId="{82619E0D-0D50-4AA4-BF54-1C9B66C90460}" srcOrd="1" destOrd="0" parTransId="{318BC432-E5ED-4E58-8525-2E3589791C39}" sibTransId="{A5822E02-1A84-4086-A2FD-B1AC2A4BD389}"/>
    <dgm:cxn modelId="{41BE0949-2BE2-4CA2-9E5A-DE340BC4C087}" type="presOf" srcId="{B4BC7C7C-DF73-4BB0-91D6-7211F3422767}" destId="{01B45502-42C5-4B53-8BC1-B806E791005A}" srcOrd="1" destOrd="0" presId="urn:microsoft.com/office/officeart/2005/8/layout/cycle4"/>
    <dgm:cxn modelId="{5D909C94-1BD1-48E8-996F-2808D74D64D7}" srcId="{053F0EDC-98F2-4397-A993-28007A7BD3B5}" destId="{4ACC8397-B682-482A-A371-7527FA999026}" srcOrd="0" destOrd="0" parTransId="{3EFB20ED-51AF-4C8F-8949-7857A42CBCE8}" sibTransId="{331E34DA-FBE7-4C75-BEC0-1EC6D1D8FB06}"/>
    <dgm:cxn modelId="{41E643E6-D024-4D06-AE99-93F275720E33}" type="presOf" srcId="{EEEA4E2E-0D2B-4967-90E5-98A776FC8EEA}" destId="{404FC441-C888-495C-8F0E-4E7818A29F00}" srcOrd="1" destOrd="2" presId="urn:microsoft.com/office/officeart/2005/8/layout/cycle4"/>
    <dgm:cxn modelId="{31A71115-D8FE-4B94-AAB5-CD3A332564EE}" type="presOf" srcId="{E9A34C92-7D8A-4847-B471-651F78D704E2}" destId="{AC739D0D-01FE-4EA3-820D-6755237B4ADF}" srcOrd="0" destOrd="0" presId="urn:microsoft.com/office/officeart/2005/8/layout/cycle4"/>
    <dgm:cxn modelId="{761223A7-3C03-439B-B5F6-1AF5F73209F0}" type="presOf" srcId="{A9ABAC1A-69EE-44E0-BC61-69E47CD7A828}" destId="{FE831627-DC09-41C4-87A0-E884AF72DB53}" srcOrd="0" destOrd="0" presId="urn:microsoft.com/office/officeart/2005/8/layout/cycle4"/>
    <dgm:cxn modelId="{10A9E4F3-8F48-4E4A-BAB1-DEE1DE5C4138}" type="presOf" srcId="{EEEA4E2E-0D2B-4967-90E5-98A776FC8EEA}" destId="{AA57C08F-0E8A-4760-9314-B0ACD595FCB8}" srcOrd="0" destOrd="2" presId="urn:microsoft.com/office/officeart/2005/8/layout/cycle4"/>
    <dgm:cxn modelId="{042D6756-58CB-473F-AB74-E20BC56A3B34}" type="presOf" srcId="{8CE8DD0C-7BF7-4226-A851-B82A0F34CCBD}" destId="{292B35A0-9EF4-4DC6-8BF0-10D09C6FCA43}" srcOrd="1" destOrd="1" presId="urn:microsoft.com/office/officeart/2005/8/layout/cycle4"/>
    <dgm:cxn modelId="{9F5AE181-9C6A-4827-8C0A-3096A7F88961}" srcId="{4ACC8397-B682-482A-A371-7527FA999026}" destId="{A012BCEE-5839-4254-BEE3-72B15E80ED09}" srcOrd="0" destOrd="0" parTransId="{77FFEF77-E9E2-48D8-B87B-67C0F5A48DD6}" sibTransId="{D9B1CF64-33BD-4BB0-AF38-FA18D076BBB4}"/>
    <dgm:cxn modelId="{1D3CCCD6-8FF9-4E50-BA95-BFA3A86924FB}" type="presOf" srcId="{A012BCEE-5839-4254-BEE3-72B15E80ED09}" destId="{5BEAC925-EF1A-4A48-91B9-73A4455D9CEC}" srcOrd="1" destOrd="0" presId="urn:microsoft.com/office/officeart/2005/8/layout/cycle4"/>
    <dgm:cxn modelId="{6937FAA8-41F7-4971-AC8E-4D3737DC17B1}" srcId="{053F0EDC-98F2-4397-A993-28007A7BD3B5}" destId="{48091F21-9883-4033-80AD-26572F02AF5D}" srcOrd="3" destOrd="0" parTransId="{23747B53-D719-4C2E-8C1E-967578D57EC0}" sibTransId="{51C59569-5B53-4E10-AD04-764FDCBA2624}"/>
    <dgm:cxn modelId="{0C9F7E03-E4AF-4ACB-9E5B-E94AC02C5BB1}" type="presOf" srcId="{05F6335F-5147-4C4C-8B88-10A5CD8B6D6A}" destId="{62E15403-301E-4CAC-B17C-850F92FFCD5E}" srcOrd="0" destOrd="0" presId="urn:microsoft.com/office/officeart/2005/8/layout/cycle4"/>
    <dgm:cxn modelId="{6BD1F8AE-3976-4E6D-9A22-C2D0BB7AC65B}" srcId="{48091F21-9883-4033-80AD-26572F02AF5D}" destId="{05F6335F-5147-4C4C-8B88-10A5CD8B6D6A}" srcOrd="0" destOrd="0" parTransId="{11225D21-5BB8-4D42-A55D-A317B1DB161A}" sibTransId="{F295FB17-7FAE-4C3A-9812-F6EA6CE73E72}"/>
    <dgm:cxn modelId="{2B0C1498-7E94-4B97-B189-8FA1BC369B4F}" type="presOf" srcId="{B4BC7C7C-DF73-4BB0-91D6-7211F3422767}" destId="{E9FD4D1F-D2FD-47B4-B2E4-AD6268333C0D}" srcOrd="0" destOrd="0" presId="urn:microsoft.com/office/officeart/2005/8/layout/cycle4"/>
    <dgm:cxn modelId="{49A2B88E-64C2-4367-850F-1EBC9EA510F0}" type="presOf" srcId="{05F6335F-5147-4C4C-8B88-10A5CD8B6D6A}" destId="{292B35A0-9EF4-4DC6-8BF0-10D09C6FCA43}" srcOrd="1" destOrd="0" presId="urn:microsoft.com/office/officeart/2005/8/layout/cycle4"/>
    <dgm:cxn modelId="{7068004B-B291-4AB6-953B-980027C88100}" srcId="{A9ABAC1A-69EE-44E0-BC61-69E47CD7A828}" destId="{5FBD203E-DD20-43DE-BCA3-ACD2656700AE}" srcOrd="0" destOrd="0" parTransId="{F71EF3F1-723F-4238-9FC9-A2A7CA04573C}" sibTransId="{EECBA4E0-9DCF-4172-9AB9-08FAD1CC09AD}"/>
    <dgm:cxn modelId="{D2A3AC62-EE91-433F-BFA4-3C5528DCCD6C}" type="presOf" srcId="{5FBD203E-DD20-43DE-BCA3-ACD2656700AE}" destId="{AA57C08F-0E8A-4760-9314-B0ACD595FCB8}" srcOrd="0" destOrd="0" presId="urn:microsoft.com/office/officeart/2005/8/layout/cycle4"/>
    <dgm:cxn modelId="{4ECD371D-F0CA-4B1F-B3FC-0399ECFAED78}" type="presParOf" srcId="{87F787A4-8483-44E8-85AE-2E7D66A73AE4}" destId="{D8BF8612-6345-468E-8112-DAF4ACB574EC}" srcOrd="0" destOrd="0" presId="urn:microsoft.com/office/officeart/2005/8/layout/cycle4"/>
    <dgm:cxn modelId="{349521E5-6D5F-4142-A0DC-024BEA7A2C8A}" type="presParOf" srcId="{D8BF8612-6345-468E-8112-DAF4ACB574EC}" destId="{9114298E-70EA-4668-B6A1-9DB6994343B2}" srcOrd="0" destOrd="0" presId="urn:microsoft.com/office/officeart/2005/8/layout/cycle4"/>
    <dgm:cxn modelId="{97ADE18E-0F41-404F-9B8D-4C4DEEF6DE36}" type="presParOf" srcId="{9114298E-70EA-4668-B6A1-9DB6994343B2}" destId="{94008A86-80A5-46DF-8D05-AFC89E002D0F}" srcOrd="0" destOrd="0" presId="urn:microsoft.com/office/officeart/2005/8/layout/cycle4"/>
    <dgm:cxn modelId="{CA352126-9717-4B0F-9D2F-88BF4B6DBF54}" type="presParOf" srcId="{9114298E-70EA-4668-B6A1-9DB6994343B2}" destId="{5BEAC925-EF1A-4A48-91B9-73A4455D9CEC}" srcOrd="1" destOrd="0" presId="urn:microsoft.com/office/officeart/2005/8/layout/cycle4"/>
    <dgm:cxn modelId="{9C18E376-FF3F-4515-946A-1CC7D6030D0C}" type="presParOf" srcId="{D8BF8612-6345-468E-8112-DAF4ACB574EC}" destId="{06A336E3-0EF9-4738-81C7-88BE1C81516A}" srcOrd="1" destOrd="0" presId="urn:microsoft.com/office/officeart/2005/8/layout/cycle4"/>
    <dgm:cxn modelId="{23A56783-FFDD-4A3E-A902-EA7A57D43BE3}" type="presParOf" srcId="{06A336E3-0EF9-4738-81C7-88BE1C81516A}" destId="{AA57C08F-0E8A-4760-9314-B0ACD595FCB8}" srcOrd="0" destOrd="0" presId="urn:microsoft.com/office/officeart/2005/8/layout/cycle4"/>
    <dgm:cxn modelId="{C1A2D0F1-1538-42E0-AA41-E0B2BFF055F4}" type="presParOf" srcId="{06A336E3-0EF9-4738-81C7-88BE1C81516A}" destId="{404FC441-C888-495C-8F0E-4E7818A29F00}" srcOrd="1" destOrd="0" presId="urn:microsoft.com/office/officeart/2005/8/layout/cycle4"/>
    <dgm:cxn modelId="{F9A212A5-63FE-49B7-8E98-2CE7AF305E30}" type="presParOf" srcId="{D8BF8612-6345-468E-8112-DAF4ACB574EC}" destId="{8A7ABB3D-7F91-4C30-A49F-E3FA691C21B6}" srcOrd="2" destOrd="0" presId="urn:microsoft.com/office/officeart/2005/8/layout/cycle4"/>
    <dgm:cxn modelId="{B0F67EA3-32D1-4175-9E32-FEF43C5490E5}" type="presParOf" srcId="{8A7ABB3D-7F91-4C30-A49F-E3FA691C21B6}" destId="{E9FD4D1F-D2FD-47B4-B2E4-AD6268333C0D}" srcOrd="0" destOrd="0" presId="urn:microsoft.com/office/officeart/2005/8/layout/cycle4"/>
    <dgm:cxn modelId="{FB6BB5BC-4CEF-4DE9-B0B3-D35D6BDDAE7B}" type="presParOf" srcId="{8A7ABB3D-7F91-4C30-A49F-E3FA691C21B6}" destId="{01B45502-42C5-4B53-8BC1-B806E791005A}" srcOrd="1" destOrd="0" presId="urn:microsoft.com/office/officeart/2005/8/layout/cycle4"/>
    <dgm:cxn modelId="{3E29481E-30D5-44AD-B697-EAA1A20B9B06}" type="presParOf" srcId="{D8BF8612-6345-468E-8112-DAF4ACB574EC}" destId="{125939EF-6262-469E-8E0E-3496227DDBC6}" srcOrd="3" destOrd="0" presId="urn:microsoft.com/office/officeart/2005/8/layout/cycle4"/>
    <dgm:cxn modelId="{42AEA4B7-B06F-4F66-A4AB-BF2672012626}" type="presParOf" srcId="{125939EF-6262-469E-8E0E-3496227DDBC6}" destId="{62E15403-301E-4CAC-B17C-850F92FFCD5E}" srcOrd="0" destOrd="0" presId="urn:microsoft.com/office/officeart/2005/8/layout/cycle4"/>
    <dgm:cxn modelId="{2B32C1C1-95FC-4359-A7E1-D22BA4D7A377}" type="presParOf" srcId="{125939EF-6262-469E-8E0E-3496227DDBC6}" destId="{292B35A0-9EF4-4DC6-8BF0-10D09C6FCA43}" srcOrd="1" destOrd="0" presId="urn:microsoft.com/office/officeart/2005/8/layout/cycle4"/>
    <dgm:cxn modelId="{4B45BCBF-351C-4DF9-A766-71E94360D76A}" type="presParOf" srcId="{D8BF8612-6345-468E-8112-DAF4ACB574EC}" destId="{3B90CA43-69B5-4EB6-A986-8A68BFADECF4}" srcOrd="4" destOrd="0" presId="urn:microsoft.com/office/officeart/2005/8/layout/cycle4"/>
    <dgm:cxn modelId="{2393B64B-7E1C-45D9-BC66-EF7BFD20929B}" type="presParOf" srcId="{87F787A4-8483-44E8-85AE-2E7D66A73AE4}" destId="{590BCE06-7BAA-44A2-A835-F155C09243DB}" srcOrd="1" destOrd="0" presId="urn:microsoft.com/office/officeart/2005/8/layout/cycle4"/>
    <dgm:cxn modelId="{B3F5B037-6C45-4DE5-8B7B-0A3A90946B59}" type="presParOf" srcId="{590BCE06-7BAA-44A2-A835-F155C09243DB}" destId="{DC5101D0-47FC-4136-96EF-A840D67D58F4}" srcOrd="0" destOrd="0" presId="urn:microsoft.com/office/officeart/2005/8/layout/cycle4"/>
    <dgm:cxn modelId="{897C9E9E-1A02-4A9E-AE9A-F3A0BDF48C88}" type="presParOf" srcId="{590BCE06-7BAA-44A2-A835-F155C09243DB}" destId="{FE831627-DC09-41C4-87A0-E884AF72DB53}" srcOrd="1" destOrd="0" presId="urn:microsoft.com/office/officeart/2005/8/layout/cycle4"/>
    <dgm:cxn modelId="{76EA256C-3EB2-43A5-82A2-37595908CB34}" type="presParOf" srcId="{590BCE06-7BAA-44A2-A835-F155C09243DB}" destId="{AC739D0D-01FE-4EA3-820D-6755237B4ADF}" srcOrd="2" destOrd="0" presId="urn:microsoft.com/office/officeart/2005/8/layout/cycle4"/>
    <dgm:cxn modelId="{838CD901-EA07-469D-A0E8-D155690F6BC5}" type="presParOf" srcId="{590BCE06-7BAA-44A2-A835-F155C09243DB}" destId="{06588E61-2AC0-44A2-88E3-3AF847994539}" srcOrd="3" destOrd="0" presId="urn:microsoft.com/office/officeart/2005/8/layout/cycle4"/>
    <dgm:cxn modelId="{AD02C77A-5BD9-4060-8068-834A4B96A96F}" type="presParOf" srcId="{590BCE06-7BAA-44A2-A835-F155C09243DB}" destId="{72E82C29-648A-4005-B8B2-4709CD2E80D6}" srcOrd="4" destOrd="0" presId="urn:microsoft.com/office/officeart/2005/8/layout/cycle4"/>
    <dgm:cxn modelId="{EFE3422F-15AB-4971-AF58-D290218707B0}" type="presParOf" srcId="{87F787A4-8483-44E8-85AE-2E7D66A73AE4}" destId="{F574CFAA-5F7C-4D1F-9A83-968781004E68}" srcOrd="2" destOrd="0" presId="urn:microsoft.com/office/officeart/2005/8/layout/cycle4"/>
    <dgm:cxn modelId="{164D6E54-E983-48D4-A3A1-EFDD43BEAC80}" type="presParOf" srcId="{87F787A4-8483-44E8-85AE-2E7D66A73AE4}" destId="{82C7FD27-7852-4BBD-8F73-1D590BD81F8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A477A-4E78-47C6-8535-F06C2C5481E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8913F3FE-54F6-4E9E-8766-7F977C441A20}">
      <dgm:prSet phldrT="[Text]" custT="1"/>
      <dgm:spPr>
        <a:solidFill>
          <a:srgbClr val="FF0000"/>
        </a:solidFill>
      </dgm:spPr>
      <dgm:t>
        <a:bodyPr/>
        <a:lstStyle/>
        <a:p>
          <a:r>
            <a:rPr lang="en-GB" sz="1800" b="1" baseline="0" noProof="0" dirty="0" smtClean="0">
              <a:solidFill>
                <a:schemeClr val="tx1"/>
              </a:solidFill>
            </a:rPr>
            <a:t>Budget</a:t>
          </a:r>
          <a:endParaRPr lang="en-GB" sz="1800" b="1" baseline="0" noProof="0" dirty="0">
            <a:solidFill>
              <a:schemeClr val="tx1"/>
            </a:solidFill>
          </a:endParaRPr>
        </a:p>
      </dgm:t>
    </dgm:pt>
    <dgm:pt modelId="{56660661-E82C-4F6A-B563-208081AB37B4}" type="parTrans" cxnId="{23B0531A-A899-46FC-9412-4B7B9648694E}">
      <dgm:prSet/>
      <dgm:spPr/>
      <dgm:t>
        <a:bodyPr/>
        <a:lstStyle/>
        <a:p>
          <a:endParaRPr lang="en-GB" noProof="0" dirty="0"/>
        </a:p>
      </dgm:t>
    </dgm:pt>
    <dgm:pt modelId="{36C95862-F17C-47F2-8FDC-4F583A799870}" type="sibTrans" cxnId="{23B0531A-A899-46FC-9412-4B7B9648694E}">
      <dgm:prSet/>
      <dgm:spPr/>
      <dgm:t>
        <a:bodyPr/>
        <a:lstStyle/>
        <a:p>
          <a:endParaRPr lang="en-GB" noProof="0" dirty="0"/>
        </a:p>
      </dgm:t>
    </dgm:pt>
    <dgm:pt modelId="{1FEF3F7F-AFFE-4C72-AB76-95B7A0BB223A}">
      <dgm:prSet phldrT="[Text]" custT="1"/>
      <dgm:spPr>
        <a:solidFill>
          <a:srgbClr val="92D050"/>
        </a:solidFill>
      </dgm:spPr>
      <dgm:t>
        <a:bodyPr/>
        <a:lstStyle/>
        <a:p>
          <a:r>
            <a:rPr lang="en-GB" sz="1800" b="1" noProof="0" dirty="0" smtClean="0">
              <a:solidFill>
                <a:schemeClr val="tx1"/>
              </a:solidFill>
            </a:rPr>
            <a:t>Government</a:t>
          </a:r>
          <a:endParaRPr lang="en-GB" sz="1800" b="1" noProof="0" dirty="0">
            <a:solidFill>
              <a:schemeClr val="tx1"/>
            </a:solidFill>
          </a:endParaRPr>
        </a:p>
      </dgm:t>
    </dgm:pt>
    <dgm:pt modelId="{130D7667-D712-479F-B856-5059F69D70C6}" type="parTrans" cxnId="{A7D87ED0-9779-46E7-8BBA-1815643F4343}">
      <dgm:prSet/>
      <dgm:spPr/>
      <dgm:t>
        <a:bodyPr/>
        <a:lstStyle/>
        <a:p>
          <a:endParaRPr lang="en-GB" noProof="0" dirty="0"/>
        </a:p>
      </dgm:t>
    </dgm:pt>
    <dgm:pt modelId="{D5E432A8-686A-46A9-9C18-EDBE41370F48}" type="sibTrans" cxnId="{A7D87ED0-9779-46E7-8BBA-1815643F4343}">
      <dgm:prSet/>
      <dgm:spPr/>
      <dgm:t>
        <a:bodyPr/>
        <a:lstStyle/>
        <a:p>
          <a:endParaRPr lang="en-GB" noProof="0" dirty="0"/>
        </a:p>
      </dgm:t>
    </dgm:pt>
    <dgm:pt modelId="{F9C52768-7A73-4C11-8372-ADCE0D980B01}">
      <dgm:prSet phldrT="[Text]" custT="1"/>
      <dgm:spPr>
        <a:solidFill>
          <a:srgbClr val="92D050"/>
        </a:solidFill>
      </dgm:spPr>
      <dgm:t>
        <a:bodyPr/>
        <a:lstStyle/>
        <a:p>
          <a:r>
            <a:rPr lang="en-GB" sz="1800" b="1" noProof="0" dirty="0" smtClean="0">
              <a:solidFill>
                <a:schemeClr val="tx1"/>
              </a:solidFill>
            </a:rPr>
            <a:t>SAI</a:t>
          </a:r>
          <a:endParaRPr lang="en-GB" sz="1800" b="1" noProof="0" dirty="0">
            <a:solidFill>
              <a:schemeClr val="tx1"/>
            </a:solidFill>
          </a:endParaRPr>
        </a:p>
      </dgm:t>
    </dgm:pt>
    <dgm:pt modelId="{3EB68DF0-67BA-42F3-880B-E258FD4305B6}" type="parTrans" cxnId="{D4866ECF-10E7-46AC-B09F-AFD4BA03E9CD}">
      <dgm:prSet/>
      <dgm:spPr/>
      <dgm:t>
        <a:bodyPr/>
        <a:lstStyle/>
        <a:p>
          <a:endParaRPr lang="en-GB" noProof="0" dirty="0"/>
        </a:p>
      </dgm:t>
    </dgm:pt>
    <dgm:pt modelId="{A57A2D12-A77A-4E93-BEAD-1C1BD06A95C1}" type="sibTrans" cxnId="{D4866ECF-10E7-46AC-B09F-AFD4BA03E9CD}">
      <dgm:prSet/>
      <dgm:spPr/>
      <dgm:t>
        <a:bodyPr/>
        <a:lstStyle/>
        <a:p>
          <a:endParaRPr lang="en-GB" noProof="0" dirty="0"/>
        </a:p>
      </dgm:t>
    </dgm:pt>
    <dgm:pt modelId="{66AF7A47-C18B-477B-8E63-B35FB15BCF2F}">
      <dgm:prSet phldrT="[Text]" custT="1"/>
      <dgm:spPr>
        <a:solidFill>
          <a:srgbClr val="92D050"/>
        </a:solidFill>
      </dgm:spPr>
      <dgm:t>
        <a:bodyPr/>
        <a:lstStyle/>
        <a:p>
          <a:r>
            <a:rPr lang="en-GB" sz="1800" b="1" noProof="0" dirty="0" smtClean="0">
              <a:solidFill>
                <a:schemeClr val="tx1"/>
              </a:solidFill>
            </a:rPr>
            <a:t>CSO</a:t>
          </a:r>
          <a:endParaRPr lang="en-GB" sz="1800" b="1" noProof="0" dirty="0">
            <a:solidFill>
              <a:schemeClr val="tx1"/>
            </a:solidFill>
          </a:endParaRPr>
        </a:p>
      </dgm:t>
    </dgm:pt>
    <dgm:pt modelId="{1D5C4EF1-A1E7-485E-9C13-6B8AC06392B5}" type="parTrans" cxnId="{84EEA285-32D8-4498-B93A-D6733A18CD27}">
      <dgm:prSet/>
      <dgm:spPr/>
      <dgm:t>
        <a:bodyPr/>
        <a:lstStyle/>
        <a:p>
          <a:endParaRPr lang="en-GB" noProof="0" dirty="0"/>
        </a:p>
      </dgm:t>
    </dgm:pt>
    <dgm:pt modelId="{82398752-D1C8-492D-99B9-4038D4C24B81}" type="sibTrans" cxnId="{84EEA285-32D8-4498-B93A-D6733A18CD27}">
      <dgm:prSet/>
      <dgm:spPr/>
      <dgm:t>
        <a:bodyPr/>
        <a:lstStyle/>
        <a:p>
          <a:endParaRPr lang="en-GB" noProof="0" dirty="0"/>
        </a:p>
      </dgm:t>
    </dgm:pt>
    <dgm:pt modelId="{E82FD00E-44ED-43B3-9F3B-FBCA71C0776B}">
      <dgm:prSet phldrT="[Text]" custT="1"/>
      <dgm:spPr>
        <a:solidFill>
          <a:srgbClr val="92D050"/>
        </a:solidFill>
      </dgm:spPr>
      <dgm:t>
        <a:bodyPr/>
        <a:lstStyle/>
        <a:p>
          <a:r>
            <a:rPr lang="en-GB" sz="1800" b="1" noProof="0" dirty="0" smtClean="0">
              <a:solidFill>
                <a:schemeClr val="tx1"/>
              </a:solidFill>
            </a:rPr>
            <a:t>Parliament</a:t>
          </a:r>
          <a:endParaRPr lang="en-GB" sz="1800" b="1" noProof="0" dirty="0">
            <a:solidFill>
              <a:schemeClr val="tx1"/>
            </a:solidFill>
          </a:endParaRPr>
        </a:p>
      </dgm:t>
    </dgm:pt>
    <dgm:pt modelId="{9B595BB4-075F-4015-8C1B-3A2C18294274}" type="parTrans" cxnId="{DB9DC9BF-C3B3-4E59-B791-73334E799792}">
      <dgm:prSet/>
      <dgm:spPr/>
      <dgm:t>
        <a:bodyPr/>
        <a:lstStyle/>
        <a:p>
          <a:endParaRPr lang="en-GB" noProof="0" dirty="0"/>
        </a:p>
      </dgm:t>
    </dgm:pt>
    <dgm:pt modelId="{C58E0E95-9354-408B-A579-32930D50F517}" type="sibTrans" cxnId="{DB9DC9BF-C3B3-4E59-B791-73334E799792}">
      <dgm:prSet/>
      <dgm:spPr/>
      <dgm:t>
        <a:bodyPr/>
        <a:lstStyle/>
        <a:p>
          <a:endParaRPr lang="en-GB" noProof="0" dirty="0"/>
        </a:p>
      </dgm:t>
    </dgm:pt>
    <dgm:pt modelId="{E3910D4E-B503-4863-969E-72F72A8BC987}" type="pres">
      <dgm:prSet presAssocID="{D9EA477A-4E78-47C6-8535-F06C2C5481E8}" presName="Name0" presStyleCnt="0">
        <dgm:presLayoutVars>
          <dgm:chMax val="1"/>
          <dgm:dir/>
          <dgm:animLvl val="ctr"/>
          <dgm:resizeHandles val="exact"/>
        </dgm:presLayoutVars>
      </dgm:prSet>
      <dgm:spPr/>
      <dgm:t>
        <a:bodyPr/>
        <a:lstStyle/>
        <a:p>
          <a:endParaRPr lang="en-GB"/>
        </a:p>
      </dgm:t>
    </dgm:pt>
    <dgm:pt modelId="{613CD529-E78B-4980-97C6-B5565E9F259C}" type="pres">
      <dgm:prSet presAssocID="{8913F3FE-54F6-4E9E-8766-7F977C441A20}" presName="centerShape" presStyleLbl="node0" presStyleIdx="0" presStyleCnt="1"/>
      <dgm:spPr/>
      <dgm:t>
        <a:bodyPr/>
        <a:lstStyle/>
        <a:p>
          <a:endParaRPr lang="en-GB"/>
        </a:p>
      </dgm:t>
    </dgm:pt>
    <dgm:pt modelId="{21692763-66D1-440E-AA5C-76621884B220}" type="pres">
      <dgm:prSet presAssocID="{1FEF3F7F-AFFE-4C72-AB76-95B7A0BB223A}" presName="node" presStyleLbl="node1" presStyleIdx="0" presStyleCnt="4" custScaleX="262018">
        <dgm:presLayoutVars>
          <dgm:bulletEnabled val="1"/>
        </dgm:presLayoutVars>
      </dgm:prSet>
      <dgm:spPr/>
      <dgm:t>
        <a:bodyPr/>
        <a:lstStyle/>
        <a:p>
          <a:endParaRPr lang="en-GB"/>
        </a:p>
      </dgm:t>
    </dgm:pt>
    <dgm:pt modelId="{1B3FCDE2-6FEE-4B21-B68B-7777ABF87A07}" type="pres">
      <dgm:prSet presAssocID="{1FEF3F7F-AFFE-4C72-AB76-95B7A0BB223A}" presName="dummy" presStyleCnt="0"/>
      <dgm:spPr/>
    </dgm:pt>
    <dgm:pt modelId="{52D5EEF1-F100-47FC-89E2-F27D4098F2FB}" type="pres">
      <dgm:prSet presAssocID="{D5E432A8-686A-46A9-9C18-EDBE41370F48}" presName="sibTrans" presStyleLbl="sibTrans2D1" presStyleIdx="0" presStyleCnt="4"/>
      <dgm:spPr/>
      <dgm:t>
        <a:bodyPr/>
        <a:lstStyle/>
        <a:p>
          <a:endParaRPr lang="en-GB"/>
        </a:p>
      </dgm:t>
    </dgm:pt>
    <dgm:pt modelId="{169B279C-C8A8-4F19-AA9A-4256EFFA0A46}" type="pres">
      <dgm:prSet presAssocID="{F9C52768-7A73-4C11-8372-ADCE0D980B01}" presName="node" presStyleLbl="node1" presStyleIdx="1" presStyleCnt="4" custScaleX="237598" custRadScaleRad="126971">
        <dgm:presLayoutVars>
          <dgm:bulletEnabled val="1"/>
        </dgm:presLayoutVars>
      </dgm:prSet>
      <dgm:spPr/>
      <dgm:t>
        <a:bodyPr/>
        <a:lstStyle/>
        <a:p>
          <a:endParaRPr lang="en-GB"/>
        </a:p>
      </dgm:t>
    </dgm:pt>
    <dgm:pt modelId="{35FF5311-D3DF-4785-A56F-05DCAA1FF516}" type="pres">
      <dgm:prSet presAssocID="{F9C52768-7A73-4C11-8372-ADCE0D980B01}" presName="dummy" presStyleCnt="0"/>
      <dgm:spPr/>
    </dgm:pt>
    <dgm:pt modelId="{13C6DBC4-E44F-47A0-9919-9A3D034162A2}" type="pres">
      <dgm:prSet presAssocID="{A57A2D12-A77A-4E93-BEAD-1C1BD06A95C1}" presName="sibTrans" presStyleLbl="sibTrans2D1" presStyleIdx="1" presStyleCnt="4"/>
      <dgm:spPr/>
      <dgm:t>
        <a:bodyPr/>
        <a:lstStyle/>
        <a:p>
          <a:endParaRPr lang="en-GB"/>
        </a:p>
      </dgm:t>
    </dgm:pt>
    <dgm:pt modelId="{1155AF20-F9E0-4D85-9BAA-8A573D37ACB2}" type="pres">
      <dgm:prSet presAssocID="{66AF7A47-C18B-477B-8E63-B35FB15BCF2F}" presName="node" presStyleLbl="node1" presStyleIdx="2" presStyleCnt="4" custScaleX="198653">
        <dgm:presLayoutVars>
          <dgm:bulletEnabled val="1"/>
        </dgm:presLayoutVars>
      </dgm:prSet>
      <dgm:spPr/>
      <dgm:t>
        <a:bodyPr/>
        <a:lstStyle/>
        <a:p>
          <a:endParaRPr lang="en-GB"/>
        </a:p>
      </dgm:t>
    </dgm:pt>
    <dgm:pt modelId="{9A86AC43-6649-4B50-B577-89FE03FCBFA7}" type="pres">
      <dgm:prSet presAssocID="{66AF7A47-C18B-477B-8E63-B35FB15BCF2F}" presName="dummy" presStyleCnt="0"/>
      <dgm:spPr/>
    </dgm:pt>
    <dgm:pt modelId="{8692D4D5-2158-494A-A256-9313BCFC4800}" type="pres">
      <dgm:prSet presAssocID="{82398752-D1C8-492D-99B9-4038D4C24B81}" presName="sibTrans" presStyleLbl="sibTrans2D1" presStyleIdx="2" presStyleCnt="4"/>
      <dgm:spPr/>
      <dgm:t>
        <a:bodyPr/>
        <a:lstStyle/>
        <a:p>
          <a:endParaRPr lang="en-GB"/>
        </a:p>
      </dgm:t>
    </dgm:pt>
    <dgm:pt modelId="{0B0A700B-112E-4282-9DCF-7BC20A493EC7}" type="pres">
      <dgm:prSet presAssocID="{E82FD00E-44ED-43B3-9F3B-FBCA71C0776B}" presName="node" presStyleLbl="node1" presStyleIdx="3" presStyleCnt="4" custScaleX="255492" custScaleY="111233" custRadScaleRad="133890">
        <dgm:presLayoutVars>
          <dgm:bulletEnabled val="1"/>
        </dgm:presLayoutVars>
      </dgm:prSet>
      <dgm:spPr/>
      <dgm:t>
        <a:bodyPr/>
        <a:lstStyle/>
        <a:p>
          <a:endParaRPr lang="en-GB"/>
        </a:p>
      </dgm:t>
    </dgm:pt>
    <dgm:pt modelId="{9C81F5E8-9F79-4BF1-980B-693B1B6CC97C}" type="pres">
      <dgm:prSet presAssocID="{E82FD00E-44ED-43B3-9F3B-FBCA71C0776B}" presName="dummy" presStyleCnt="0"/>
      <dgm:spPr/>
    </dgm:pt>
    <dgm:pt modelId="{00013474-0CB5-4EAF-A78B-10A9457CAB40}" type="pres">
      <dgm:prSet presAssocID="{C58E0E95-9354-408B-A579-32930D50F517}" presName="sibTrans" presStyleLbl="sibTrans2D1" presStyleIdx="3" presStyleCnt="4"/>
      <dgm:spPr/>
      <dgm:t>
        <a:bodyPr/>
        <a:lstStyle/>
        <a:p>
          <a:endParaRPr lang="en-GB"/>
        </a:p>
      </dgm:t>
    </dgm:pt>
  </dgm:ptLst>
  <dgm:cxnLst>
    <dgm:cxn modelId="{A7D87ED0-9779-46E7-8BBA-1815643F4343}" srcId="{8913F3FE-54F6-4E9E-8766-7F977C441A20}" destId="{1FEF3F7F-AFFE-4C72-AB76-95B7A0BB223A}" srcOrd="0" destOrd="0" parTransId="{130D7667-D712-479F-B856-5059F69D70C6}" sibTransId="{D5E432A8-686A-46A9-9C18-EDBE41370F48}"/>
    <dgm:cxn modelId="{84EEA285-32D8-4498-B93A-D6733A18CD27}" srcId="{8913F3FE-54F6-4E9E-8766-7F977C441A20}" destId="{66AF7A47-C18B-477B-8E63-B35FB15BCF2F}" srcOrd="2" destOrd="0" parTransId="{1D5C4EF1-A1E7-485E-9C13-6B8AC06392B5}" sibTransId="{82398752-D1C8-492D-99B9-4038D4C24B81}"/>
    <dgm:cxn modelId="{6C744448-0FAF-46B8-BBA8-7A88109FDC58}" type="presOf" srcId="{8913F3FE-54F6-4E9E-8766-7F977C441A20}" destId="{613CD529-E78B-4980-97C6-B5565E9F259C}" srcOrd="0" destOrd="0" presId="urn:microsoft.com/office/officeart/2005/8/layout/radial6"/>
    <dgm:cxn modelId="{D6E9AC65-5791-4917-9E60-C80EA414A541}" type="presOf" srcId="{D5E432A8-686A-46A9-9C18-EDBE41370F48}" destId="{52D5EEF1-F100-47FC-89E2-F27D4098F2FB}" srcOrd="0" destOrd="0" presId="urn:microsoft.com/office/officeart/2005/8/layout/radial6"/>
    <dgm:cxn modelId="{BAC0300B-B10A-4798-838C-74E0694DD25E}" type="presOf" srcId="{66AF7A47-C18B-477B-8E63-B35FB15BCF2F}" destId="{1155AF20-F9E0-4D85-9BAA-8A573D37ACB2}" srcOrd="0" destOrd="0" presId="urn:microsoft.com/office/officeart/2005/8/layout/radial6"/>
    <dgm:cxn modelId="{BBE7A2B5-1488-4E4F-AA01-4CCC250522E7}" type="presOf" srcId="{F9C52768-7A73-4C11-8372-ADCE0D980B01}" destId="{169B279C-C8A8-4F19-AA9A-4256EFFA0A46}" srcOrd="0" destOrd="0" presId="urn:microsoft.com/office/officeart/2005/8/layout/radial6"/>
    <dgm:cxn modelId="{8F172293-E999-411A-A2C8-37CB3AF07F9A}" type="presOf" srcId="{82398752-D1C8-492D-99B9-4038D4C24B81}" destId="{8692D4D5-2158-494A-A256-9313BCFC4800}" srcOrd="0" destOrd="0" presId="urn:microsoft.com/office/officeart/2005/8/layout/radial6"/>
    <dgm:cxn modelId="{4D8F6B92-05CA-4F7A-A193-3A533C94AC48}" type="presOf" srcId="{D9EA477A-4E78-47C6-8535-F06C2C5481E8}" destId="{E3910D4E-B503-4863-969E-72F72A8BC987}" srcOrd="0" destOrd="0" presId="urn:microsoft.com/office/officeart/2005/8/layout/radial6"/>
    <dgm:cxn modelId="{894F7F9C-06F8-4F11-B8F4-0516004B1DD2}" type="presOf" srcId="{E82FD00E-44ED-43B3-9F3B-FBCA71C0776B}" destId="{0B0A700B-112E-4282-9DCF-7BC20A493EC7}" srcOrd="0" destOrd="0" presId="urn:microsoft.com/office/officeart/2005/8/layout/radial6"/>
    <dgm:cxn modelId="{23B0531A-A899-46FC-9412-4B7B9648694E}" srcId="{D9EA477A-4E78-47C6-8535-F06C2C5481E8}" destId="{8913F3FE-54F6-4E9E-8766-7F977C441A20}" srcOrd="0" destOrd="0" parTransId="{56660661-E82C-4F6A-B563-208081AB37B4}" sibTransId="{36C95862-F17C-47F2-8FDC-4F583A799870}"/>
    <dgm:cxn modelId="{D4866ECF-10E7-46AC-B09F-AFD4BA03E9CD}" srcId="{8913F3FE-54F6-4E9E-8766-7F977C441A20}" destId="{F9C52768-7A73-4C11-8372-ADCE0D980B01}" srcOrd="1" destOrd="0" parTransId="{3EB68DF0-67BA-42F3-880B-E258FD4305B6}" sibTransId="{A57A2D12-A77A-4E93-BEAD-1C1BD06A95C1}"/>
    <dgm:cxn modelId="{50A14880-04F4-45FE-AF26-1B1743CAB454}" type="presOf" srcId="{A57A2D12-A77A-4E93-BEAD-1C1BD06A95C1}" destId="{13C6DBC4-E44F-47A0-9919-9A3D034162A2}" srcOrd="0" destOrd="0" presId="urn:microsoft.com/office/officeart/2005/8/layout/radial6"/>
    <dgm:cxn modelId="{85CC82F2-AB34-4B3D-9F33-4DD6951FCBFB}" type="presOf" srcId="{C58E0E95-9354-408B-A579-32930D50F517}" destId="{00013474-0CB5-4EAF-A78B-10A9457CAB40}" srcOrd="0" destOrd="0" presId="urn:microsoft.com/office/officeart/2005/8/layout/radial6"/>
    <dgm:cxn modelId="{DB9DC9BF-C3B3-4E59-B791-73334E799792}" srcId="{8913F3FE-54F6-4E9E-8766-7F977C441A20}" destId="{E82FD00E-44ED-43B3-9F3B-FBCA71C0776B}" srcOrd="3" destOrd="0" parTransId="{9B595BB4-075F-4015-8C1B-3A2C18294274}" sibTransId="{C58E0E95-9354-408B-A579-32930D50F517}"/>
    <dgm:cxn modelId="{6F3F506B-896A-47E5-B5CA-44E90281CFB1}" type="presOf" srcId="{1FEF3F7F-AFFE-4C72-AB76-95B7A0BB223A}" destId="{21692763-66D1-440E-AA5C-76621884B220}" srcOrd="0" destOrd="0" presId="urn:microsoft.com/office/officeart/2005/8/layout/radial6"/>
    <dgm:cxn modelId="{0D55CAC2-9B3B-4BB7-B870-7664F8117470}" type="presParOf" srcId="{E3910D4E-B503-4863-969E-72F72A8BC987}" destId="{613CD529-E78B-4980-97C6-B5565E9F259C}" srcOrd="0" destOrd="0" presId="urn:microsoft.com/office/officeart/2005/8/layout/radial6"/>
    <dgm:cxn modelId="{73217B85-A194-4463-B9E2-C32E3AB1C6BF}" type="presParOf" srcId="{E3910D4E-B503-4863-969E-72F72A8BC987}" destId="{21692763-66D1-440E-AA5C-76621884B220}" srcOrd="1" destOrd="0" presId="urn:microsoft.com/office/officeart/2005/8/layout/radial6"/>
    <dgm:cxn modelId="{C2C406D5-E0AA-4170-9ABB-AC3FCADD40D3}" type="presParOf" srcId="{E3910D4E-B503-4863-969E-72F72A8BC987}" destId="{1B3FCDE2-6FEE-4B21-B68B-7777ABF87A07}" srcOrd="2" destOrd="0" presId="urn:microsoft.com/office/officeart/2005/8/layout/radial6"/>
    <dgm:cxn modelId="{CDF27F81-5B6F-4EF3-A168-3181994A6FF6}" type="presParOf" srcId="{E3910D4E-B503-4863-969E-72F72A8BC987}" destId="{52D5EEF1-F100-47FC-89E2-F27D4098F2FB}" srcOrd="3" destOrd="0" presId="urn:microsoft.com/office/officeart/2005/8/layout/radial6"/>
    <dgm:cxn modelId="{B2700B1C-03ED-4617-92BE-349E98755FE0}" type="presParOf" srcId="{E3910D4E-B503-4863-969E-72F72A8BC987}" destId="{169B279C-C8A8-4F19-AA9A-4256EFFA0A46}" srcOrd="4" destOrd="0" presId="urn:microsoft.com/office/officeart/2005/8/layout/radial6"/>
    <dgm:cxn modelId="{A83090EA-705C-4DA9-8828-E351E06B9437}" type="presParOf" srcId="{E3910D4E-B503-4863-969E-72F72A8BC987}" destId="{35FF5311-D3DF-4785-A56F-05DCAA1FF516}" srcOrd="5" destOrd="0" presId="urn:microsoft.com/office/officeart/2005/8/layout/radial6"/>
    <dgm:cxn modelId="{312810A3-E38C-4492-875E-0BACE19272CA}" type="presParOf" srcId="{E3910D4E-B503-4863-969E-72F72A8BC987}" destId="{13C6DBC4-E44F-47A0-9919-9A3D034162A2}" srcOrd="6" destOrd="0" presId="urn:microsoft.com/office/officeart/2005/8/layout/radial6"/>
    <dgm:cxn modelId="{233EE723-30CF-4272-8D04-4CCFEE4EF2E9}" type="presParOf" srcId="{E3910D4E-B503-4863-969E-72F72A8BC987}" destId="{1155AF20-F9E0-4D85-9BAA-8A573D37ACB2}" srcOrd="7" destOrd="0" presId="urn:microsoft.com/office/officeart/2005/8/layout/radial6"/>
    <dgm:cxn modelId="{26C5AF23-551C-45A6-8C4D-AB1F0D9E8414}" type="presParOf" srcId="{E3910D4E-B503-4863-969E-72F72A8BC987}" destId="{9A86AC43-6649-4B50-B577-89FE03FCBFA7}" srcOrd="8" destOrd="0" presId="urn:microsoft.com/office/officeart/2005/8/layout/radial6"/>
    <dgm:cxn modelId="{22B41205-B336-4850-AC41-5F778429F14A}" type="presParOf" srcId="{E3910D4E-B503-4863-969E-72F72A8BC987}" destId="{8692D4D5-2158-494A-A256-9313BCFC4800}" srcOrd="9" destOrd="0" presId="urn:microsoft.com/office/officeart/2005/8/layout/radial6"/>
    <dgm:cxn modelId="{38E710FB-C974-4104-8AC8-A1DF9B3F1857}" type="presParOf" srcId="{E3910D4E-B503-4863-969E-72F72A8BC987}" destId="{0B0A700B-112E-4282-9DCF-7BC20A493EC7}" srcOrd="10" destOrd="0" presId="urn:microsoft.com/office/officeart/2005/8/layout/radial6"/>
    <dgm:cxn modelId="{E11F32A8-3126-4B5F-9F4E-C02FFDDD3AAA}" type="presParOf" srcId="{E3910D4E-B503-4863-969E-72F72A8BC987}" destId="{9C81F5E8-9F79-4BF1-980B-693B1B6CC97C}" srcOrd="11" destOrd="0" presId="urn:microsoft.com/office/officeart/2005/8/layout/radial6"/>
    <dgm:cxn modelId="{9CA00F90-F05D-4CDC-A011-CF434884BE4C}" type="presParOf" srcId="{E3910D4E-B503-4863-969E-72F72A8BC987}" destId="{00013474-0CB5-4EAF-A78B-10A9457CAB40}"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2271BD-A267-4E61-9BC4-ACF6C19090C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D8AE3876-1535-4112-A807-51E7319886D2}">
      <dgm:prSet phldrT="[Text]"/>
      <dgm:spPr/>
      <dgm:t>
        <a:bodyPr/>
        <a:lstStyle/>
        <a:p>
          <a:r>
            <a:rPr lang="en-GB" dirty="0" smtClean="0">
              <a:solidFill>
                <a:srgbClr val="3166CF"/>
              </a:solidFill>
            </a:rPr>
            <a:t>Budget</a:t>
          </a:r>
          <a:endParaRPr lang="en-GB" dirty="0">
            <a:solidFill>
              <a:srgbClr val="3166CF"/>
            </a:solidFill>
          </a:endParaRPr>
        </a:p>
      </dgm:t>
    </dgm:pt>
    <dgm:pt modelId="{17FC060F-6215-4D23-B164-2B0FA9B7433E}" type="parTrans" cxnId="{CF6B0800-B40C-42EC-AE37-374EA3C42152}">
      <dgm:prSet/>
      <dgm:spPr/>
      <dgm:t>
        <a:bodyPr/>
        <a:lstStyle/>
        <a:p>
          <a:endParaRPr lang="en-GB"/>
        </a:p>
      </dgm:t>
    </dgm:pt>
    <dgm:pt modelId="{356CA4E6-05B7-49D7-8035-C80711C1C14C}" type="sibTrans" cxnId="{CF6B0800-B40C-42EC-AE37-374EA3C42152}">
      <dgm:prSet/>
      <dgm:spPr/>
      <dgm:t>
        <a:bodyPr/>
        <a:lstStyle/>
        <a:p>
          <a:endParaRPr lang="en-GB"/>
        </a:p>
      </dgm:t>
    </dgm:pt>
    <dgm:pt modelId="{8328BBDE-7B81-4771-AB11-55C45C2B8679}">
      <dgm:prSet phldrT="[Text]"/>
      <dgm:spPr/>
      <dgm:t>
        <a:bodyPr/>
        <a:lstStyle/>
        <a:p>
          <a:r>
            <a:rPr lang="en-GB" dirty="0" smtClean="0">
              <a:solidFill>
                <a:srgbClr val="3166CF"/>
              </a:solidFill>
            </a:rPr>
            <a:t>Legislative &amp; executive branches of the Government</a:t>
          </a:r>
          <a:endParaRPr lang="en-GB" dirty="0">
            <a:solidFill>
              <a:srgbClr val="3166CF"/>
            </a:solidFill>
          </a:endParaRPr>
        </a:p>
      </dgm:t>
    </dgm:pt>
    <dgm:pt modelId="{BA55FB17-9A6B-4F54-93B3-CD7DA51D078B}" type="parTrans" cxnId="{485CB714-15CE-4F84-A125-E2BB419B6D32}">
      <dgm:prSet/>
      <dgm:spPr/>
      <dgm:t>
        <a:bodyPr/>
        <a:lstStyle/>
        <a:p>
          <a:endParaRPr lang="en-GB"/>
        </a:p>
      </dgm:t>
    </dgm:pt>
    <dgm:pt modelId="{82E09ABE-337C-426A-BD96-A4D1EF95D620}" type="sibTrans" cxnId="{485CB714-15CE-4F84-A125-E2BB419B6D32}">
      <dgm:prSet/>
      <dgm:spPr/>
      <dgm:t>
        <a:bodyPr/>
        <a:lstStyle/>
        <a:p>
          <a:endParaRPr lang="en-GB"/>
        </a:p>
      </dgm:t>
    </dgm:pt>
    <dgm:pt modelId="{764F12B4-CE4C-44E5-9EE4-B1B1F65CD64D}">
      <dgm:prSet phldrT="[Text]"/>
      <dgm:spPr/>
      <dgm:t>
        <a:bodyPr/>
        <a:lstStyle/>
        <a:p>
          <a:r>
            <a:rPr lang="en-GB" dirty="0" smtClean="0">
              <a:solidFill>
                <a:srgbClr val="3166CF"/>
              </a:solidFill>
            </a:rPr>
            <a:t>Cabinet (central executive) and the Ministry of Finance (MOF)</a:t>
          </a:r>
          <a:endParaRPr lang="en-GB" dirty="0">
            <a:solidFill>
              <a:srgbClr val="3166CF"/>
            </a:solidFill>
          </a:endParaRPr>
        </a:p>
      </dgm:t>
    </dgm:pt>
    <dgm:pt modelId="{CA3CD3CE-0239-4FBF-9B81-8C4988D82F37}" type="parTrans" cxnId="{93247C38-D98B-4653-8BD2-C97BDB909F1B}">
      <dgm:prSet/>
      <dgm:spPr/>
      <dgm:t>
        <a:bodyPr/>
        <a:lstStyle/>
        <a:p>
          <a:endParaRPr lang="en-GB"/>
        </a:p>
      </dgm:t>
    </dgm:pt>
    <dgm:pt modelId="{F05B9C3E-8C73-4298-BDB8-079E04A98464}" type="sibTrans" cxnId="{93247C38-D98B-4653-8BD2-C97BDB909F1B}">
      <dgm:prSet/>
      <dgm:spPr/>
      <dgm:t>
        <a:bodyPr/>
        <a:lstStyle/>
        <a:p>
          <a:endParaRPr lang="en-GB"/>
        </a:p>
      </dgm:t>
    </dgm:pt>
    <dgm:pt modelId="{F294EFFC-342C-401A-9416-102B0C5C8535}">
      <dgm:prSet phldrT="[Text]"/>
      <dgm:spPr/>
      <dgm:t>
        <a:bodyPr/>
        <a:lstStyle/>
        <a:p>
          <a:r>
            <a:rPr lang="en-GB" dirty="0" smtClean="0">
              <a:solidFill>
                <a:srgbClr val="3166CF"/>
              </a:solidFill>
            </a:rPr>
            <a:t>Ministry of Finance and Line ministries </a:t>
          </a:r>
          <a:endParaRPr lang="en-GB" dirty="0">
            <a:solidFill>
              <a:srgbClr val="3166CF"/>
            </a:solidFill>
          </a:endParaRPr>
        </a:p>
      </dgm:t>
    </dgm:pt>
    <dgm:pt modelId="{FAF72ADF-CFCB-4293-9562-1B5CCA130E9A}" type="parTrans" cxnId="{7E2C755F-314F-447A-AECA-921CE651469F}">
      <dgm:prSet/>
      <dgm:spPr/>
      <dgm:t>
        <a:bodyPr/>
        <a:lstStyle/>
        <a:p>
          <a:endParaRPr lang="en-GB"/>
        </a:p>
      </dgm:t>
    </dgm:pt>
    <dgm:pt modelId="{5DA78CD3-CA04-49D1-A1B6-16A3E54F00EA}" type="sibTrans" cxnId="{7E2C755F-314F-447A-AECA-921CE651469F}">
      <dgm:prSet/>
      <dgm:spPr/>
      <dgm:t>
        <a:bodyPr/>
        <a:lstStyle/>
        <a:p>
          <a:endParaRPr lang="en-GB"/>
        </a:p>
      </dgm:t>
    </dgm:pt>
    <dgm:pt modelId="{F5998130-2AD8-492A-961E-EE4C32D31989}">
      <dgm:prSet/>
      <dgm:spPr/>
      <dgm:t>
        <a:bodyPr/>
        <a:lstStyle/>
        <a:p>
          <a:r>
            <a:rPr lang="en-GB" dirty="0" smtClean="0">
              <a:solidFill>
                <a:srgbClr val="3166CF"/>
              </a:solidFill>
            </a:rPr>
            <a:t>Local authorities</a:t>
          </a:r>
          <a:endParaRPr lang="en-GB" dirty="0">
            <a:solidFill>
              <a:srgbClr val="3166CF"/>
            </a:solidFill>
          </a:endParaRPr>
        </a:p>
      </dgm:t>
    </dgm:pt>
    <dgm:pt modelId="{85CBAE37-E20A-423C-9A67-8EBDB55973C0}" type="parTrans" cxnId="{2C16F51F-DBA0-4BA3-91FB-73A325919D56}">
      <dgm:prSet/>
      <dgm:spPr/>
      <dgm:t>
        <a:bodyPr/>
        <a:lstStyle/>
        <a:p>
          <a:endParaRPr lang="en-GB"/>
        </a:p>
      </dgm:t>
    </dgm:pt>
    <dgm:pt modelId="{74F5654F-1966-4630-AEAB-11F0BA0F0243}" type="sibTrans" cxnId="{2C16F51F-DBA0-4BA3-91FB-73A325919D56}">
      <dgm:prSet/>
      <dgm:spPr/>
      <dgm:t>
        <a:bodyPr/>
        <a:lstStyle/>
        <a:p>
          <a:endParaRPr lang="en-GB"/>
        </a:p>
      </dgm:t>
    </dgm:pt>
    <dgm:pt modelId="{6546066B-F21C-4D72-9ED7-6DD94BA1D3BE}">
      <dgm:prSet/>
      <dgm:spPr/>
      <dgm:t>
        <a:bodyPr/>
        <a:lstStyle/>
        <a:p>
          <a:pPr rtl="0"/>
          <a:r>
            <a:rPr kumimoji="0" lang="en-GB" b="0" i="0" u="none" strike="noStrike" cap="none" normalizeH="0" baseline="0" dirty="0" smtClean="0">
              <a:ln>
                <a:noFill/>
              </a:ln>
              <a:solidFill>
                <a:srgbClr val="3166CF"/>
              </a:solidFill>
              <a:effectLst/>
              <a:latin typeface="Verdana" pitchFamily="39" charset="0"/>
            </a:rPr>
            <a:t>State audit institution</a:t>
          </a:r>
          <a:r>
            <a:rPr kumimoji="0" lang="en-GB" b="0" i="0" u="none" strike="noStrike" cap="none" normalizeH="0" dirty="0" smtClean="0">
              <a:ln>
                <a:noFill/>
              </a:ln>
              <a:solidFill>
                <a:srgbClr val="3166CF"/>
              </a:solidFill>
              <a:effectLst/>
              <a:latin typeface="Verdana" pitchFamily="39" charset="0"/>
            </a:rPr>
            <a:t> and Civil society</a:t>
          </a:r>
          <a:endParaRPr kumimoji="0" lang="en-GB" b="0" i="0" u="none" strike="noStrike" cap="none" normalizeH="0" baseline="0" dirty="0">
            <a:ln>
              <a:noFill/>
            </a:ln>
            <a:solidFill>
              <a:srgbClr val="3166CF"/>
            </a:solidFill>
            <a:effectLst/>
            <a:latin typeface="Verdana" pitchFamily="39" charset="0"/>
          </a:endParaRPr>
        </a:p>
      </dgm:t>
    </dgm:pt>
    <dgm:pt modelId="{6AC688F3-321E-47F3-BEE2-D707B1BA9B3A}" type="parTrans" cxnId="{66A6C949-91C8-4D9C-9316-9AC959E1D669}">
      <dgm:prSet/>
      <dgm:spPr/>
      <dgm:t>
        <a:bodyPr/>
        <a:lstStyle/>
        <a:p>
          <a:endParaRPr lang="en-GB"/>
        </a:p>
      </dgm:t>
    </dgm:pt>
    <dgm:pt modelId="{F5872206-6779-47A3-9348-52F2CC71DCE1}" type="sibTrans" cxnId="{66A6C949-91C8-4D9C-9316-9AC959E1D669}">
      <dgm:prSet/>
      <dgm:spPr/>
      <dgm:t>
        <a:bodyPr/>
        <a:lstStyle/>
        <a:p>
          <a:endParaRPr lang="en-GB"/>
        </a:p>
      </dgm:t>
    </dgm:pt>
    <dgm:pt modelId="{2C0BDC99-70D2-4A14-8F65-0790C53669C7}" type="pres">
      <dgm:prSet presAssocID="{A32271BD-A267-4E61-9BC4-ACF6C19090C4}" presName="cycle" presStyleCnt="0">
        <dgm:presLayoutVars>
          <dgm:chMax val="1"/>
          <dgm:dir/>
          <dgm:animLvl val="ctr"/>
          <dgm:resizeHandles val="exact"/>
        </dgm:presLayoutVars>
      </dgm:prSet>
      <dgm:spPr/>
      <dgm:t>
        <a:bodyPr/>
        <a:lstStyle/>
        <a:p>
          <a:endParaRPr lang="en-GB"/>
        </a:p>
      </dgm:t>
    </dgm:pt>
    <dgm:pt modelId="{6EA7F565-2AEA-4FFB-A13E-9C7DEAD0D7F0}" type="pres">
      <dgm:prSet presAssocID="{D8AE3876-1535-4112-A807-51E7319886D2}" presName="centerShape" presStyleLbl="node0" presStyleIdx="0" presStyleCnt="1"/>
      <dgm:spPr/>
      <dgm:t>
        <a:bodyPr/>
        <a:lstStyle/>
        <a:p>
          <a:endParaRPr lang="en-GB"/>
        </a:p>
      </dgm:t>
    </dgm:pt>
    <dgm:pt modelId="{9F0AF441-7BAA-44E4-80A5-35E58E7889CF}" type="pres">
      <dgm:prSet presAssocID="{85CBAE37-E20A-423C-9A67-8EBDB55973C0}" presName="parTrans" presStyleLbl="bgSibTrans2D1" presStyleIdx="0" presStyleCnt="5"/>
      <dgm:spPr/>
      <dgm:t>
        <a:bodyPr/>
        <a:lstStyle/>
        <a:p>
          <a:endParaRPr lang="en-GB"/>
        </a:p>
      </dgm:t>
    </dgm:pt>
    <dgm:pt modelId="{18C764AA-03A7-42AB-A0B0-F147D49E930C}" type="pres">
      <dgm:prSet presAssocID="{F5998130-2AD8-492A-961E-EE4C32D31989}" presName="node" presStyleLbl="node1" presStyleIdx="0" presStyleCnt="5">
        <dgm:presLayoutVars>
          <dgm:bulletEnabled val="1"/>
        </dgm:presLayoutVars>
      </dgm:prSet>
      <dgm:spPr/>
      <dgm:t>
        <a:bodyPr/>
        <a:lstStyle/>
        <a:p>
          <a:endParaRPr lang="en-GB"/>
        </a:p>
      </dgm:t>
    </dgm:pt>
    <dgm:pt modelId="{BC249A0A-629B-4881-8484-616FB84FAE40}" type="pres">
      <dgm:prSet presAssocID="{6AC688F3-321E-47F3-BEE2-D707B1BA9B3A}" presName="parTrans" presStyleLbl="bgSibTrans2D1" presStyleIdx="1" presStyleCnt="5"/>
      <dgm:spPr/>
      <dgm:t>
        <a:bodyPr/>
        <a:lstStyle/>
        <a:p>
          <a:endParaRPr lang="en-GB"/>
        </a:p>
      </dgm:t>
    </dgm:pt>
    <dgm:pt modelId="{C1E234C4-1E88-4A14-B4BC-8D889C7A5C0A}" type="pres">
      <dgm:prSet presAssocID="{6546066B-F21C-4D72-9ED7-6DD94BA1D3BE}" presName="node" presStyleLbl="node1" presStyleIdx="1" presStyleCnt="5">
        <dgm:presLayoutVars>
          <dgm:bulletEnabled val="1"/>
        </dgm:presLayoutVars>
      </dgm:prSet>
      <dgm:spPr/>
      <dgm:t>
        <a:bodyPr/>
        <a:lstStyle/>
        <a:p>
          <a:endParaRPr lang="en-GB"/>
        </a:p>
      </dgm:t>
    </dgm:pt>
    <dgm:pt modelId="{D44319FD-B962-45F5-B2F7-8BDDB02A73F4}" type="pres">
      <dgm:prSet presAssocID="{BA55FB17-9A6B-4F54-93B3-CD7DA51D078B}" presName="parTrans" presStyleLbl="bgSibTrans2D1" presStyleIdx="2" presStyleCnt="5"/>
      <dgm:spPr/>
      <dgm:t>
        <a:bodyPr/>
        <a:lstStyle/>
        <a:p>
          <a:endParaRPr lang="en-GB"/>
        </a:p>
      </dgm:t>
    </dgm:pt>
    <dgm:pt modelId="{8D621CF4-4183-4964-9EC8-E43D999AB6A6}" type="pres">
      <dgm:prSet presAssocID="{8328BBDE-7B81-4771-AB11-55C45C2B8679}" presName="node" presStyleLbl="node1" presStyleIdx="2" presStyleCnt="5">
        <dgm:presLayoutVars>
          <dgm:bulletEnabled val="1"/>
        </dgm:presLayoutVars>
      </dgm:prSet>
      <dgm:spPr/>
      <dgm:t>
        <a:bodyPr/>
        <a:lstStyle/>
        <a:p>
          <a:endParaRPr lang="en-GB"/>
        </a:p>
      </dgm:t>
    </dgm:pt>
    <dgm:pt modelId="{CC1DC94C-D494-4F1B-920B-3C65141842D4}" type="pres">
      <dgm:prSet presAssocID="{CA3CD3CE-0239-4FBF-9B81-8C4988D82F37}" presName="parTrans" presStyleLbl="bgSibTrans2D1" presStyleIdx="3" presStyleCnt="5"/>
      <dgm:spPr/>
      <dgm:t>
        <a:bodyPr/>
        <a:lstStyle/>
        <a:p>
          <a:endParaRPr lang="en-GB"/>
        </a:p>
      </dgm:t>
    </dgm:pt>
    <dgm:pt modelId="{7F3B0F8B-19F4-4234-AC9D-A054C6ACF90A}" type="pres">
      <dgm:prSet presAssocID="{764F12B4-CE4C-44E5-9EE4-B1B1F65CD64D}" presName="node" presStyleLbl="node1" presStyleIdx="3" presStyleCnt="5">
        <dgm:presLayoutVars>
          <dgm:bulletEnabled val="1"/>
        </dgm:presLayoutVars>
      </dgm:prSet>
      <dgm:spPr/>
      <dgm:t>
        <a:bodyPr/>
        <a:lstStyle/>
        <a:p>
          <a:endParaRPr lang="en-GB"/>
        </a:p>
      </dgm:t>
    </dgm:pt>
    <dgm:pt modelId="{26D91758-7672-4082-B68A-4E702EABC565}" type="pres">
      <dgm:prSet presAssocID="{FAF72ADF-CFCB-4293-9562-1B5CCA130E9A}" presName="parTrans" presStyleLbl="bgSibTrans2D1" presStyleIdx="4" presStyleCnt="5"/>
      <dgm:spPr/>
      <dgm:t>
        <a:bodyPr/>
        <a:lstStyle/>
        <a:p>
          <a:endParaRPr lang="en-GB"/>
        </a:p>
      </dgm:t>
    </dgm:pt>
    <dgm:pt modelId="{F510CF65-DD0F-4973-87C5-A1298BFC025A}" type="pres">
      <dgm:prSet presAssocID="{F294EFFC-342C-401A-9416-102B0C5C8535}" presName="node" presStyleLbl="node1" presStyleIdx="4" presStyleCnt="5">
        <dgm:presLayoutVars>
          <dgm:bulletEnabled val="1"/>
        </dgm:presLayoutVars>
      </dgm:prSet>
      <dgm:spPr/>
      <dgm:t>
        <a:bodyPr/>
        <a:lstStyle/>
        <a:p>
          <a:endParaRPr lang="en-GB"/>
        </a:p>
      </dgm:t>
    </dgm:pt>
  </dgm:ptLst>
  <dgm:cxnLst>
    <dgm:cxn modelId="{F32A1563-F049-42FD-81ED-D8F8903BCB8A}" type="presOf" srcId="{CA3CD3CE-0239-4FBF-9B81-8C4988D82F37}" destId="{CC1DC94C-D494-4F1B-920B-3C65141842D4}" srcOrd="0" destOrd="0" presId="urn:microsoft.com/office/officeart/2005/8/layout/radial4"/>
    <dgm:cxn modelId="{E1E3B4B2-F4ED-4FAB-A5D1-414CB8873202}" type="presOf" srcId="{6AC688F3-321E-47F3-BEE2-D707B1BA9B3A}" destId="{BC249A0A-629B-4881-8484-616FB84FAE40}" srcOrd="0" destOrd="0" presId="urn:microsoft.com/office/officeart/2005/8/layout/radial4"/>
    <dgm:cxn modelId="{CF6B0800-B40C-42EC-AE37-374EA3C42152}" srcId="{A32271BD-A267-4E61-9BC4-ACF6C19090C4}" destId="{D8AE3876-1535-4112-A807-51E7319886D2}" srcOrd="0" destOrd="0" parTransId="{17FC060F-6215-4D23-B164-2B0FA9B7433E}" sibTransId="{356CA4E6-05B7-49D7-8035-C80711C1C14C}"/>
    <dgm:cxn modelId="{485CB714-15CE-4F84-A125-E2BB419B6D32}" srcId="{D8AE3876-1535-4112-A807-51E7319886D2}" destId="{8328BBDE-7B81-4771-AB11-55C45C2B8679}" srcOrd="2" destOrd="0" parTransId="{BA55FB17-9A6B-4F54-93B3-CD7DA51D078B}" sibTransId="{82E09ABE-337C-426A-BD96-A4D1EF95D620}"/>
    <dgm:cxn modelId="{72F1386D-0732-4DC0-8CDA-67BB50A80B11}" type="presOf" srcId="{A32271BD-A267-4E61-9BC4-ACF6C19090C4}" destId="{2C0BDC99-70D2-4A14-8F65-0790C53669C7}" srcOrd="0" destOrd="0" presId="urn:microsoft.com/office/officeart/2005/8/layout/radial4"/>
    <dgm:cxn modelId="{2C16F51F-DBA0-4BA3-91FB-73A325919D56}" srcId="{D8AE3876-1535-4112-A807-51E7319886D2}" destId="{F5998130-2AD8-492A-961E-EE4C32D31989}" srcOrd="0" destOrd="0" parTransId="{85CBAE37-E20A-423C-9A67-8EBDB55973C0}" sibTransId="{74F5654F-1966-4630-AEAB-11F0BA0F0243}"/>
    <dgm:cxn modelId="{1AB14BAE-A84C-4C69-AD5D-313FE680732C}" type="presOf" srcId="{F5998130-2AD8-492A-961E-EE4C32D31989}" destId="{18C764AA-03A7-42AB-A0B0-F147D49E930C}" srcOrd="0" destOrd="0" presId="urn:microsoft.com/office/officeart/2005/8/layout/radial4"/>
    <dgm:cxn modelId="{7E2C755F-314F-447A-AECA-921CE651469F}" srcId="{D8AE3876-1535-4112-A807-51E7319886D2}" destId="{F294EFFC-342C-401A-9416-102B0C5C8535}" srcOrd="4" destOrd="0" parTransId="{FAF72ADF-CFCB-4293-9562-1B5CCA130E9A}" sibTransId="{5DA78CD3-CA04-49D1-A1B6-16A3E54F00EA}"/>
    <dgm:cxn modelId="{ACE3E62D-CC9D-4570-AB4A-BAD2D803787E}" type="presOf" srcId="{764F12B4-CE4C-44E5-9EE4-B1B1F65CD64D}" destId="{7F3B0F8B-19F4-4234-AC9D-A054C6ACF90A}" srcOrd="0" destOrd="0" presId="urn:microsoft.com/office/officeart/2005/8/layout/radial4"/>
    <dgm:cxn modelId="{10D2BDCB-B3E2-4EDA-97FA-B510ECF36449}" type="presOf" srcId="{D8AE3876-1535-4112-A807-51E7319886D2}" destId="{6EA7F565-2AEA-4FFB-A13E-9C7DEAD0D7F0}" srcOrd="0" destOrd="0" presId="urn:microsoft.com/office/officeart/2005/8/layout/radial4"/>
    <dgm:cxn modelId="{131D01E8-BCFE-42F9-8BDE-7C84C31BCF30}" type="presOf" srcId="{BA55FB17-9A6B-4F54-93B3-CD7DA51D078B}" destId="{D44319FD-B962-45F5-B2F7-8BDDB02A73F4}" srcOrd="0" destOrd="0" presId="urn:microsoft.com/office/officeart/2005/8/layout/radial4"/>
    <dgm:cxn modelId="{0C2C01F6-D055-432E-9761-40F208D9D91B}" type="presOf" srcId="{6546066B-F21C-4D72-9ED7-6DD94BA1D3BE}" destId="{C1E234C4-1E88-4A14-B4BC-8D889C7A5C0A}" srcOrd="0" destOrd="0" presId="urn:microsoft.com/office/officeart/2005/8/layout/radial4"/>
    <dgm:cxn modelId="{93247C38-D98B-4653-8BD2-C97BDB909F1B}" srcId="{D8AE3876-1535-4112-A807-51E7319886D2}" destId="{764F12B4-CE4C-44E5-9EE4-B1B1F65CD64D}" srcOrd="3" destOrd="0" parTransId="{CA3CD3CE-0239-4FBF-9B81-8C4988D82F37}" sibTransId="{F05B9C3E-8C73-4298-BDB8-079E04A98464}"/>
    <dgm:cxn modelId="{AA2E3F4F-531C-4B4B-BFB2-180DE42EE8D5}" type="presOf" srcId="{8328BBDE-7B81-4771-AB11-55C45C2B8679}" destId="{8D621CF4-4183-4964-9EC8-E43D999AB6A6}" srcOrd="0" destOrd="0" presId="urn:microsoft.com/office/officeart/2005/8/layout/radial4"/>
    <dgm:cxn modelId="{5096CA85-5C3B-4E4C-AC18-E7F5B97EF0CF}" type="presOf" srcId="{FAF72ADF-CFCB-4293-9562-1B5CCA130E9A}" destId="{26D91758-7672-4082-B68A-4E702EABC565}" srcOrd="0" destOrd="0" presId="urn:microsoft.com/office/officeart/2005/8/layout/radial4"/>
    <dgm:cxn modelId="{66A6C949-91C8-4D9C-9316-9AC959E1D669}" srcId="{D8AE3876-1535-4112-A807-51E7319886D2}" destId="{6546066B-F21C-4D72-9ED7-6DD94BA1D3BE}" srcOrd="1" destOrd="0" parTransId="{6AC688F3-321E-47F3-BEE2-D707B1BA9B3A}" sibTransId="{F5872206-6779-47A3-9348-52F2CC71DCE1}"/>
    <dgm:cxn modelId="{E0A58899-6579-4EFD-9D8C-368009793C94}" type="presOf" srcId="{85CBAE37-E20A-423C-9A67-8EBDB55973C0}" destId="{9F0AF441-7BAA-44E4-80A5-35E58E7889CF}" srcOrd="0" destOrd="0" presId="urn:microsoft.com/office/officeart/2005/8/layout/radial4"/>
    <dgm:cxn modelId="{7157119D-AB92-4BFE-9653-EE8DCD6B18FB}" type="presOf" srcId="{F294EFFC-342C-401A-9416-102B0C5C8535}" destId="{F510CF65-DD0F-4973-87C5-A1298BFC025A}" srcOrd="0" destOrd="0" presId="urn:microsoft.com/office/officeart/2005/8/layout/radial4"/>
    <dgm:cxn modelId="{2A8A7960-DAC0-4A19-BCCC-8B0F5DDC93D4}" type="presParOf" srcId="{2C0BDC99-70D2-4A14-8F65-0790C53669C7}" destId="{6EA7F565-2AEA-4FFB-A13E-9C7DEAD0D7F0}" srcOrd="0" destOrd="0" presId="urn:microsoft.com/office/officeart/2005/8/layout/radial4"/>
    <dgm:cxn modelId="{69ABA8A2-6B6B-4387-B8FE-CA9CFBA16BEF}" type="presParOf" srcId="{2C0BDC99-70D2-4A14-8F65-0790C53669C7}" destId="{9F0AF441-7BAA-44E4-80A5-35E58E7889CF}" srcOrd="1" destOrd="0" presId="urn:microsoft.com/office/officeart/2005/8/layout/radial4"/>
    <dgm:cxn modelId="{14DFC311-2460-4E28-98F8-E0F42992B742}" type="presParOf" srcId="{2C0BDC99-70D2-4A14-8F65-0790C53669C7}" destId="{18C764AA-03A7-42AB-A0B0-F147D49E930C}" srcOrd="2" destOrd="0" presId="urn:microsoft.com/office/officeart/2005/8/layout/radial4"/>
    <dgm:cxn modelId="{8D5CC688-5BDF-4E53-A849-6A1826CF566C}" type="presParOf" srcId="{2C0BDC99-70D2-4A14-8F65-0790C53669C7}" destId="{BC249A0A-629B-4881-8484-616FB84FAE40}" srcOrd="3" destOrd="0" presId="urn:microsoft.com/office/officeart/2005/8/layout/radial4"/>
    <dgm:cxn modelId="{1461CB16-39A5-4FD2-B684-756D147B9F68}" type="presParOf" srcId="{2C0BDC99-70D2-4A14-8F65-0790C53669C7}" destId="{C1E234C4-1E88-4A14-B4BC-8D889C7A5C0A}" srcOrd="4" destOrd="0" presId="urn:microsoft.com/office/officeart/2005/8/layout/radial4"/>
    <dgm:cxn modelId="{98C36ED1-CFED-44CF-8F84-0FDC0FB2CEF0}" type="presParOf" srcId="{2C0BDC99-70D2-4A14-8F65-0790C53669C7}" destId="{D44319FD-B962-45F5-B2F7-8BDDB02A73F4}" srcOrd="5" destOrd="0" presId="urn:microsoft.com/office/officeart/2005/8/layout/radial4"/>
    <dgm:cxn modelId="{845BB524-1978-4B7A-A0CF-5ACC313BCFC2}" type="presParOf" srcId="{2C0BDC99-70D2-4A14-8F65-0790C53669C7}" destId="{8D621CF4-4183-4964-9EC8-E43D999AB6A6}" srcOrd="6" destOrd="0" presId="urn:microsoft.com/office/officeart/2005/8/layout/radial4"/>
    <dgm:cxn modelId="{26966B24-07AE-4A07-89F1-02BBF8B36C6D}" type="presParOf" srcId="{2C0BDC99-70D2-4A14-8F65-0790C53669C7}" destId="{CC1DC94C-D494-4F1B-920B-3C65141842D4}" srcOrd="7" destOrd="0" presId="urn:microsoft.com/office/officeart/2005/8/layout/radial4"/>
    <dgm:cxn modelId="{09CDE8CB-F64D-4C5E-AD46-1035F1FCCE6E}" type="presParOf" srcId="{2C0BDC99-70D2-4A14-8F65-0790C53669C7}" destId="{7F3B0F8B-19F4-4234-AC9D-A054C6ACF90A}" srcOrd="8" destOrd="0" presId="urn:microsoft.com/office/officeart/2005/8/layout/radial4"/>
    <dgm:cxn modelId="{00A1BF04-A023-408B-907C-5A1C9BAF6BA8}" type="presParOf" srcId="{2C0BDC99-70D2-4A14-8F65-0790C53669C7}" destId="{26D91758-7672-4082-B68A-4E702EABC565}" srcOrd="9" destOrd="0" presId="urn:microsoft.com/office/officeart/2005/8/layout/radial4"/>
    <dgm:cxn modelId="{829F31A7-3187-4220-AF7C-00E15C42A771}" type="presParOf" srcId="{2C0BDC99-70D2-4A14-8F65-0790C53669C7}" destId="{F510CF65-DD0F-4973-87C5-A1298BFC025A}"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5AB5EC-CBA9-4862-87BE-A05C750A4C7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EEC02C79-F745-491C-B1C6-EAED3D7998E5}">
      <dgm:prSet phldrT="[Text]" custT="1"/>
      <dgm:spPr/>
      <dgm:t>
        <a:bodyPr/>
        <a:lstStyle/>
        <a:p>
          <a:r>
            <a:rPr lang="en-GB" sz="2000" b="1" baseline="0" noProof="0" dirty="0" smtClean="0">
              <a:solidFill>
                <a:schemeClr val="accent6"/>
              </a:solidFill>
            </a:rPr>
            <a:t>Political Governance</a:t>
          </a:r>
          <a:endParaRPr lang="en-GB" sz="2000" b="1" baseline="0" noProof="0" dirty="0">
            <a:solidFill>
              <a:schemeClr val="accent6"/>
            </a:solidFill>
          </a:endParaRPr>
        </a:p>
      </dgm:t>
    </dgm:pt>
    <dgm:pt modelId="{CE72DD65-FF72-4165-B973-1886FE23A7D2}" type="parTrans" cxnId="{9282EC89-C519-4A91-BEEE-B70755B6DB84}">
      <dgm:prSet/>
      <dgm:spPr/>
      <dgm:t>
        <a:bodyPr/>
        <a:lstStyle/>
        <a:p>
          <a:endParaRPr lang="en-GB"/>
        </a:p>
      </dgm:t>
    </dgm:pt>
    <dgm:pt modelId="{CC2AC5A0-B0CE-4631-8CA5-C725BAF053B3}" type="sibTrans" cxnId="{9282EC89-C519-4A91-BEEE-B70755B6DB84}">
      <dgm:prSet/>
      <dgm:spPr/>
      <dgm:t>
        <a:bodyPr/>
        <a:lstStyle/>
        <a:p>
          <a:endParaRPr lang="en-GB"/>
        </a:p>
      </dgm:t>
    </dgm:pt>
    <dgm:pt modelId="{1A725599-817A-4068-914D-14FB3558A25E}">
      <dgm:prSet phldrT="[Text]" custT="1"/>
      <dgm:spPr/>
      <dgm:t>
        <a:bodyPr/>
        <a:lstStyle/>
        <a:p>
          <a:r>
            <a:rPr lang="en-GB" sz="1800" b="1" baseline="0" noProof="0" dirty="0" smtClean="0">
              <a:solidFill>
                <a:srgbClr val="C00000"/>
              </a:solidFill>
            </a:rPr>
            <a:t>Pre-Condition on Fundamental Values: GGDC</a:t>
          </a:r>
          <a:endParaRPr lang="en-GB" sz="1800" b="1" baseline="0" noProof="0" dirty="0">
            <a:solidFill>
              <a:srgbClr val="C00000"/>
            </a:solidFill>
          </a:endParaRPr>
        </a:p>
      </dgm:t>
    </dgm:pt>
    <dgm:pt modelId="{801A867D-CA31-4C34-A08A-E76F848C2A15}" type="parTrans" cxnId="{779B074B-503A-40D2-9D45-D5AF7494175C}">
      <dgm:prSet/>
      <dgm:spPr/>
      <dgm:t>
        <a:bodyPr/>
        <a:lstStyle/>
        <a:p>
          <a:endParaRPr lang="en-GB"/>
        </a:p>
      </dgm:t>
    </dgm:pt>
    <dgm:pt modelId="{0C507B5B-F164-48E6-8989-49D19AD76955}" type="sibTrans" cxnId="{779B074B-503A-40D2-9D45-D5AF7494175C}">
      <dgm:prSet/>
      <dgm:spPr/>
      <dgm:t>
        <a:bodyPr/>
        <a:lstStyle/>
        <a:p>
          <a:endParaRPr lang="en-GB"/>
        </a:p>
      </dgm:t>
    </dgm:pt>
    <dgm:pt modelId="{74299046-12E8-4B36-840B-5C443BCF9F7A}">
      <dgm:prSet phldrT="[Text]" custT="1"/>
      <dgm:spPr/>
      <dgm:t>
        <a:bodyPr/>
        <a:lstStyle/>
        <a:p>
          <a:r>
            <a:rPr lang="en-GB" sz="1800" b="1" noProof="0" dirty="0" smtClean="0">
              <a:solidFill>
                <a:srgbClr val="00B050"/>
              </a:solidFill>
            </a:rPr>
            <a:t>Balance political risk against results: SRC, SBC</a:t>
          </a:r>
          <a:endParaRPr lang="en-GB" sz="1800" b="1" noProof="0" dirty="0">
            <a:solidFill>
              <a:srgbClr val="00B050"/>
            </a:solidFill>
          </a:endParaRPr>
        </a:p>
      </dgm:t>
    </dgm:pt>
    <dgm:pt modelId="{FA11EE32-7438-47D1-AE56-7A942E16E0A5}" type="parTrans" cxnId="{1798FF07-B66E-4ACD-9935-99DAE544551B}">
      <dgm:prSet/>
      <dgm:spPr/>
      <dgm:t>
        <a:bodyPr/>
        <a:lstStyle/>
        <a:p>
          <a:endParaRPr lang="en-GB"/>
        </a:p>
      </dgm:t>
    </dgm:pt>
    <dgm:pt modelId="{F84EE928-A4A4-4440-930B-51477B6AB95E}" type="sibTrans" cxnId="{1798FF07-B66E-4ACD-9935-99DAE544551B}">
      <dgm:prSet/>
      <dgm:spPr/>
      <dgm:t>
        <a:bodyPr/>
        <a:lstStyle/>
        <a:p>
          <a:endParaRPr lang="en-GB"/>
        </a:p>
      </dgm:t>
    </dgm:pt>
    <dgm:pt modelId="{11F0B809-646F-42FA-A8D1-1B9B987EC3DE}">
      <dgm:prSet phldrT="[Text]" custT="1"/>
      <dgm:spPr/>
      <dgm:t>
        <a:bodyPr/>
        <a:lstStyle/>
        <a:p>
          <a:r>
            <a:rPr lang="en-GB" sz="2000" b="1" noProof="0" dirty="0" smtClean="0">
              <a:solidFill>
                <a:schemeClr val="accent6"/>
              </a:solidFill>
            </a:rPr>
            <a:t>Economic Governance</a:t>
          </a:r>
          <a:endParaRPr lang="en-GB" sz="2000" b="1" noProof="0" dirty="0">
            <a:solidFill>
              <a:schemeClr val="accent6"/>
            </a:solidFill>
          </a:endParaRPr>
        </a:p>
      </dgm:t>
    </dgm:pt>
    <dgm:pt modelId="{B6AC433D-3D79-4CC3-AF77-2064ECE48496}" type="parTrans" cxnId="{7004733C-D27C-4D3C-9D73-3F11704B9F70}">
      <dgm:prSet/>
      <dgm:spPr/>
      <dgm:t>
        <a:bodyPr/>
        <a:lstStyle/>
        <a:p>
          <a:endParaRPr lang="en-GB"/>
        </a:p>
      </dgm:t>
    </dgm:pt>
    <dgm:pt modelId="{7C88D268-8776-4AA8-883D-83A4A832CBC2}" type="sibTrans" cxnId="{7004733C-D27C-4D3C-9D73-3F11704B9F70}">
      <dgm:prSet/>
      <dgm:spPr/>
      <dgm:t>
        <a:bodyPr/>
        <a:lstStyle/>
        <a:p>
          <a:endParaRPr lang="en-GB"/>
        </a:p>
      </dgm:t>
    </dgm:pt>
    <dgm:pt modelId="{F647D3EA-037D-48B1-A2F5-2B9D52E1731E}">
      <dgm:prSet phldrT="[Text]" custT="1"/>
      <dgm:spPr/>
      <dgm:t>
        <a:bodyPr/>
        <a:lstStyle/>
        <a:p>
          <a:r>
            <a:rPr lang="en-GB" sz="1800" b="1" noProof="0" dirty="0" smtClean="0">
              <a:solidFill>
                <a:srgbClr val="C00000"/>
              </a:solidFill>
            </a:rPr>
            <a:t>General conditions: Four Eligibility Criteria</a:t>
          </a:r>
          <a:endParaRPr lang="en-GB" sz="1800" b="1" noProof="0" dirty="0">
            <a:solidFill>
              <a:srgbClr val="C00000"/>
            </a:solidFill>
          </a:endParaRPr>
        </a:p>
      </dgm:t>
    </dgm:pt>
    <dgm:pt modelId="{E26862B1-77F6-4B3E-887D-9F1480F3C267}" type="parTrans" cxnId="{B7CDEB8F-EC29-4B98-A3AC-943E0F64DD7B}">
      <dgm:prSet/>
      <dgm:spPr/>
      <dgm:t>
        <a:bodyPr/>
        <a:lstStyle/>
        <a:p>
          <a:endParaRPr lang="en-GB"/>
        </a:p>
      </dgm:t>
    </dgm:pt>
    <dgm:pt modelId="{36BA10A5-FCD6-499D-94B4-A959E5CF3B02}" type="sibTrans" cxnId="{B7CDEB8F-EC29-4B98-A3AC-943E0F64DD7B}">
      <dgm:prSet/>
      <dgm:spPr/>
      <dgm:t>
        <a:bodyPr/>
        <a:lstStyle/>
        <a:p>
          <a:endParaRPr lang="en-GB"/>
        </a:p>
      </dgm:t>
    </dgm:pt>
    <dgm:pt modelId="{D1E2D1C7-EEB7-46B2-8F37-E25F6D6A04FD}">
      <dgm:prSet phldrT="[Text]" custT="1"/>
      <dgm:spPr/>
      <dgm:t>
        <a:bodyPr/>
        <a:lstStyle/>
        <a:p>
          <a:r>
            <a:rPr lang="en-GB" sz="1800" b="1" noProof="0" dirty="0" smtClean="0">
              <a:solidFill>
                <a:srgbClr val="00B050"/>
              </a:solidFill>
            </a:rPr>
            <a:t>Fixed  and variable Tranches</a:t>
          </a:r>
        </a:p>
      </dgm:t>
    </dgm:pt>
    <dgm:pt modelId="{67208BC5-9F66-4909-A5E2-6887D07CED77}" type="parTrans" cxnId="{3A44C183-1EAC-4116-B290-C4AC775D78F0}">
      <dgm:prSet/>
      <dgm:spPr/>
      <dgm:t>
        <a:bodyPr/>
        <a:lstStyle/>
        <a:p>
          <a:endParaRPr lang="en-GB"/>
        </a:p>
      </dgm:t>
    </dgm:pt>
    <dgm:pt modelId="{EEA81173-03B1-4400-A5A4-F0B901995E05}" type="sibTrans" cxnId="{3A44C183-1EAC-4116-B290-C4AC775D78F0}">
      <dgm:prSet/>
      <dgm:spPr/>
      <dgm:t>
        <a:bodyPr/>
        <a:lstStyle/>
        <a:p>
          <a:endParaRPr lang="en-GB"/>
        </a:p>
      </dgm:t>
    </dgm:pt>
    <dgm:pt modelId="{C0220073-65A5-4343-8CA5-B2B47F6E7921}">
      <dgm:prSet phldrT="[Text]" custT="1"/>
      <dgm:spPr/>
      <dgm:t>
        <a:bodyPr/>
        <a:lstStyle/>
        <a:p>
          <a:r>
            <a:rPr lang="en-GB" sz="2000" b="1" noProof="0" dirty="0" smtClean="0">
              <a:solidFill>
                <a:schemeClr val="accent6"/>
              </a:solidFill>
            </a:rPr>
            <a:t>Performance</a:t>
          </a:r>
          <a:endParaRPr lang="en-GB" sz="2000" b="1" noProof="0" dirty="0">
            <a:solidFill>
              <a:schemeClr val="accent6"/>
            </a:solidFill>
          </a:endParaRPr>
        </a:p>
      </dgm:t>
    </dgm:pt>
    <dgm:pt modelId="{E59C9CF6-D919-492A-AC3A-FBFC78A6549A}" type="parTrans" cxnId="{77784117-E2C0-4A0F-BA6E-929D384FE27B}">
      <dgm:prSet/>
      <dgm:spPr/>
      <dgm:t>
        <a:bodyPr/>
        <a:lstStyle/>
        <a:p>
          <a:endParaRPr lang="en-GB"/>
        </a:p>
      </dgm:t>
    </dgm:pt>
    <dgm:pt modelId="{101A731E-91D9-4F85-8336-C411A31E1B71}" type="sibTrans" cxnId="{77784117-E2C0-4A0F-BA6E-929D384FE27B}">
      <dgm:prSet/>
      <dgm:spPr/>
      <dgm:t>
        <a:bodyPr/>
        <a:lstStyle/>
        <a:p>
          <a:endParaRPr lang="en-GB"/>
        </a:p>
      </dgm:t>
    </dgm:pt>
    <dgm:pt modelId="{977294E5-E2B6-4B8A-891E-2A29F14A65BD}">
      <dgm:prSet phldrT="[Text]" custT="1"/>
      <dgm:spPr/>
      <dgm:t>
        <a:bodyPr/>
        <a:lstStyle/>
        <a:p>
          <a:r>
            <a:rPr lang="en-GB" sz="1800" b="1" noProof="0" dirty="0" smtClean="0">
              <a:solidFill>
                <a:srgbClr val="C00000"/>
              </a:solidFill>
            </a:rPr>
            <a:t>Specific conditions:</a:t>
          </a:r>
        </a:p>
        <a:p>
          <a:r>
            <a:rPr lang="en-GB" sz="1800" b="1" noProof="0" dirty="0" smtClean="0">
              <a:solidFill>
                <a:srgbClr val="C00000"/>
              </a:solidFill>
            </a:rPr>
            <a:t>Performance Indicators</a:t>
          </a:r>
          <a:endParaRPr lang="en-GB" sz="1800" b="1" noProof="0" dirty="0">
            <a:solidFill>
              <a:srgbClr val="C00000"/>
            </a:solidFill>
          </a:endParaRPr>
        </a:p>
      </dgm:t>
    </dgm:pt>
    <dgm:pt modelId="{BFE7438A-D25C-4C3B-9624-0B5B10EE0EA8}" type="parTrans" cxnId="{BD6F9167-1C4A-4C36-B5A6-B99EDFCC7020}">
      <dgm:prSet/>
      <dgm:spPr/>
      <dgm:t>
        <a:bodyPr/>
        <a:lstStyle/>
        <a:p>
          <a:endParaRPr lang="en-GB"/>
        </a:p>
      </dgm:t>
    </dgm:pt>
    <dgm:pt modelId="{B9630178-2A90-4856-BF29-FD631BCCA9C0}" type="sibTrans" cxnId="{BD6F9167-1C4A-4C36-B5A6-B99EDFCC7020}">
      <dgm:prSet/>
      <dgm:spPr/>
      <dgm:t>
        <a:bodyPr/>
        <a:lstStyle/>
        <a:p>
          <a:endParaRPr lang="en-GB"/>
        </a:p>
      </dgm:t>
    </dgm:pt>
    <dgm:pt modelId="{B12ABD6A-0A78-4B26-A373-7DD31D4AC236}">
      <dgm:prSet phldrT="[Text]" custT="1"/>
      <dgm:spPr/>
      <dgm:t>
        <a:bodyPr/>
        <a:lstStyle/>
        <a:p>
          <a:r>
            <a:rPr lang="en-GB" sz="1800" b="1" noProof="0" dirty="0" smtClean="0">
              <a:solidFill>
                <a:srgbClr val="00B050"/>
              </a:solidFill>
            </a:rPr>
            <a:t>Variable Tranches</a:t>
          </a:r>
          <a:endParaRPr lang="en-GB" sz="1800" b="1" noProof="0" dirty="0">
            <a:solidFill>
              <a:srgbClr val="00B050"/>
            </a:solidFill>
          </a:endParaRPr>
        </a:p>
      </dgm:t>
    </dgm:pt>
    <dgm:pt modelId="{EE63B10B-C33B-4C89-B513-0DAB02B03DAD}" type="parTrans" cxnId="{20ECA35D-4091-48B4-AF09-D9E7A26728EF}">
      <dgm:prSet/>
      <dgm:spPr/>
      <dgm:t>
        <a:bodyPr/>
        <a:lstStyle/>
        <a:p>
          <a:endParaRPr lang="en-GB"/>
        </a:p>
      </dgm:t>
    </dgm:pt>
    <dgm:pt modelId="{F167BE99-EA34-40E1-8719-A19DE522245B}" type="sibTrans" cxnId="{20ECA35D-4091-48B4-AF09-D9E7A26728EF}">
      <dgm:prSet/>
      <dgm:spPr/>
      <dgm:t>
        <a:bodyPr/>
        <a:lstStyle/>
        <a:p>
          <a:endParaRPr lang="en-GB"/>
        </a:p>
      </dgm:t>
    </dgm:pt>
    <dgm:pt modelId="{592335A8-13D2-4F27-9B3C-6780B49A6210}" type="pres">
      <dgm:prSet presAssocID="{A75AB5EC-CBA9-4862-87BE-A05C750A4C7E}" presName="theList" presStyleCnt="0">
        <dgm:presLayoutVars>
          <dgm:dir/>
          <dgm:animLvl val="lvl"/>
          <dgm:resizeHandles val="exact"/>
        </dgm:presLayoutVars>
      </dgm:prSet>
      <dgm:spPr/>
      <dgm:t>
        <a:bodyPr/>
        <a:lstStyle/>
        <a:p>
          <a:endParaRPr lang="en-GB"/>
        </a:p>
      </dgm:t>
    </dgm:pt>
    <dgm:pt modelId="{67223789-22A4-45CC-AFED-D1AF1383FAC0}" type="pres">
      <dgm:prSet presAssocID="{EEC02C79-F745-491C-B1C6-EAED3D7998E5}" presName="compNode" presStyleCnt="0"/>
      <dgm:spPr/>
    </dgm:pt>
    <dgm:pt modelId="{4614ADBD-3828-4D8E-825F-37D54745E7BB}" type="pres">
      <dgm:prSet presAssocID="{EEC02C79-F745-491C-B1C6-EAED3D7998E5}" presName="aNode" presStyleLbl="bgShp" presStyleIdx="0" presStyleCnt="3"/>
      <dgm:spPr/>
      <dgm:t>
        <a:bodyPr/>
        <a:lstStyle/>
        <a:p>
          <a:endParaRPr lang="en-GB"/>
        </a:p>
      </dgm:t>
    </dgm:pt>
    <dgm:pt modelId="{43B90471-74B2-434A-82CC-F679467A3C06}" type="pres">
      <dgm:prSet presAssocID="{EEC02C79-F745-491C-B1C6-EAED3D7998E5}" presName="textNode" presStyleLbl="bgShp" presStyleIdx="0" presStyleCnt="3"/>
      <dgm:spPr/>
      <dgm:t>
        <a:bodyPr/>
        <a:lstStyle/>
        <a:p>
          <a:endParaRPr lang="en-GB"/>
        </a:p>
      </dgm:t>
    </dgm:pt>
    <dgm:pt modelId="{E9D692F7-845D-4686-AB24-F31F1701D844}" type="pres">
      <dgm:prSet presAssocID="{EEC02C79-F745-491C-B1C6-EAED3D7998E5}" presName="compChildNode" presStyleCnt="0"/>
      <dgm:spPr/>
    </dgm:pt>
    <dgm:pt modelId="{4E010906-141B-4DF1-81D9-71009DE650C7}" type="pres">
      <dgm:prSet presAssocID="{EEC02C79-F745-491C-B1C6-EAED3D7998E5}" presName="theInnerList" presStyleCnt="0"/>
      <dgm:spPr/>
    </dgm:pt>
    <dgm:pt modelId="{A529D938-E6CF-488D-BB8A-27ED548A27FB}" type="pres">
      <dgm:prSet presAssocID="{1A725599-817A-4068-914D-14FB3558A25E}" presName="childNode" presStyleLbl="node1" presStyleIdx="0" presStyleCnt="6">
        <dgm:presLayoutVars>
          <dgm:bulletEnabled val="1"/>
        </dgm:presLayoutVars>
      </dgm:prSet>
      <dgm:spPr/>
      <dgm:t>
        <a:bodyPr/>
        <a:lstStyle/>
        <a:p>
          <a:endParaRPr lang="en-GB"/>
        </a:p>
      </dgm:t>
    </dgm:pt>
    <dgm:pt modelId="{2C149C80-466C-4925-85C6-1194BF8C6E9B}" type="pres">
      <dgm:prSet presAssocID="{1A725599-817A-4068-914D-14FB3558A25E}" presName="aSpace2" presStyleCnt="0"/>
      <dgm:spPr/>
    </dgm:pt>
    <dgm:pt modelId="{ED5F9F2F-69DE-4A15-B04F-ABB524E2CA31}" type="pres">
      <dgm:prSet presAssocID="{74299046-12E8-4B36-840B-5C443BCF9F7A}" presName="childNode" presStyleLbl="node1" presStyleIdx="1" presStyleCnt="6">
        <dgm:presLayoutVars>
          <dgm:bulletEnabled val="1"/>
        </dgm:presLayoutVars>
      </dgm:prSet>
      <dgm:spPr/>
      <dgm:t>
        <a:bodyPr/>
        <a:lstStyle/>
        <a:p>
          <a:endParaRPr lang="en-GB"/>
        </a:p>
      </dgm:t>
    </dgm:pt>
    <dgm:pt modelId="{4982FB3A-C1D3-4627-BD09-12060E697B7C}" type="pres">
      <dgm:prSet presAssocID="{EEC02C79-F745-491C-B1C6-EAED3D7998E5}" presName="aSpace" presStyleCnt="0"/>
      <dgm:spPr/>
    </dgm:pt>
    <dgm:pt modelId="{62ED0A3E-98AB-49C3-87B1-E05C1EDF4676}" type="pres">
      <dgm:prSet presAssocID="{11F0B809-646F-42FA-A8D1-1B9B987EC3DE}" presName="compNode" presStyleCnt="0"/>
      <dgm:spPr/>
    </dgm:pt>
    <dgm:pt modelId="{87736933-9FF7-4B89-BE1D-085E7001D036}" type="pres">
      <dgm:prSet presAssocID="{11F0B809-646F-42FA-A8D1-1B9B987EC3DE}" presName="aNode" presStyleLbl="bgShp" presStyleIdx="1" presStyleCnt="3" custLinFactNeighborX="2757"/>
      <dgm:spPr/>
      <dgm:t>
        <a:bodyPr/>
        <a:lstStyle/>
        <a:p>
          <a:endParaRPr lang="en-GB"/>
        </a:p>
      </dgm:t>
    </dgm:pt>
    <dgm:pt modelId="{89E5DB14-B873-4C86-8D65-78CB5DA73678}" type="pres">
      <dgm:prSet presAssocID="{11F0B809-646F-42FA-A8D1-1B9B987EC3DE}" presName="textNode" presStyleLbl="bgShp" presStyleIdx="1" presStyleCnt="3"/>
      <dgm:spPr/>
      <dgm:t>
        <a:bodyPr/>
        <a:lstStyle/>
        <a:p>
          <a:endParaRPr lang="en-GB"/>
        </a:p>
      </dgm:t>
    </dgm:pt>
    <dgm:pt modelId="{76946D95-66A5-4FE9-93CC-9D878D8288E7}" type="pres">
      <dgm:prSet presAssocID="{11F0B809-646F-42FA-A8D1-1B9B987EC3DE}" presName="compChildNode" presStyleCnt="0"/>
      <dgm:spPr/>
    </dgm:pt>
    <dgm:pt modelId="{D5B04CFE-EB48-4F4E-9F74-84D8CD101149}" type="pres">
      <dgm:prSet presAssocID="{11F0B809-646F-42FA-A8D1-1B9B987EC3DE}" presName="theInnerList" presStyleCnt="0"/>
      <dgm:spPr/>
    </dgm:pt>
    <dgm:pt modelId="{EF414895-597C-4FFA-83CE-D811DDF99D6A}" type="pres">
      <dgm:prSet presAssocID="{F647D3EA-037D-48B1-A2F5-2B9D52E1731E}" presName="childNode" presStyleLbl="node1" presStyleIdx="2" presStyleCnt="6">
        <dgm:presLayoutVars>
          <dgm:bulletEnabled val="1"/>
        </dgm:presLayoutVars>
      </dgm:prSet>
      <dgm:spPr/>
      <dgm:t>
        <a:bodyPr/>
        <a:lstStyle/>
        <a:p>
          <a:endParaRPr lang="en-GB"/>
        </a:p>
      </dgm:t>
    </dgm:pt>
    <dgm:pt modelId="{5A1A54E3-FBD8-49F3-8C18-AD0D8DCBC8E0}" type="pres">
      <dgm:prSet presAssocID="{F647D3EA-037D-48B1-A2F5-2B9D52E1731E}" presName="aSpace2" presStyleCnt="0"/>
      <dgm:spPr/>
    </dgm:pt>
    <dgm:pt modelId="{899CF854-2986-4415-953B-01D186455C00}" type="pres">
      <dgm:prSet presAssocID="{D1E2D1C7-EEB7-46B2-8F37-E25F6D6A04FD}" presName="childNode" presStyleLbl="node1" presStyleIdx="3" presStyleCnt="6">
        <dgm:presLayoutVars>
          <dgm:bulletEnabled val="1"/>
        </dgm:presLayoutVars>
      </dgm:prSet>
      <dgm:spPr/>
      <dgm:t>
        <a:bodyPr/>
        <a:lstStyle/>
        <a:p>
          <a:endParaRPr lang="en-GB"/>
        </a:p>
      </dgm:t>
    </dgm:pt>
    <dgm:pt modelId="{0D078348-E749-45D4-B8F6-4845DC06AD77}" type="pres">
      <dgm:prSet presAssocID="{11F0B809-646F-42FA-A8D1-1B9B987EC3DE}" presName="aSpace" presStyleCnt="0"/>
      <dgm:spPr/>
    </dgm:pt>
    <dgm:pt modelId="{9EEFF0CE-BEC9-4ACD-A519-BA35D54007D0}" type="pres">
      <dgm:prSet presAssocID="{C0220073-65A5-4343-8CA5-B2B47F6E7921}" presName="compNode" presStyleCnt="0"/>
      <dgm:spPr/>
    </dgm:pt>
    <dgm:pt modelId="{D825DCC1-4FA2-4615-916F-CE2F716762BD}" type="pres">
      <dgm:prSet presAssocID="{C0220073-65A5-4343-8CA5-B2B47F6E7921}" presName="aNode" presStyleLbl="bgShp" presStyleIdx="2" presStyleCnt="3"/>
      <dgm:spPr/>
      <dgm:t>
        <a:bodyPr/>
        <a:lstStyle/>
        <a:p>
          <a:endParaRPr lang="en-GB"/>
        </a:p>
      </dgm:t>
    </dgm:pt>
    <dgm:pt modelId="{BC4ACFCE-54F6-401E-B157-A51BCC1F8623}" type="pres">
      <dgm:prSet presAssocID="{C0220073-65A5-4343-8CA5-B2B47F6E7921}" presName="textNode" presStyleLbl="bgShp" presStyleIdx="2" presStyleCnt="3"/>
      <dgm:spPr/>
      <dgm:t>
        <a:bodyPr/>
        <a:lstStyle/>
        <a:p>
          <a:endParaRPr lang="en-GB"/>
        </a:p>
      </dgm:t>
    </dgm:pt>
    <dgm:pt modelId="{DAB07183-34C0-43E1-9761-F81F382269E4}" type="pres">
      <dgm:prSet presAssocID="{C0220073-65A5-4343-8CA5-B2B47F6E7921}" presName="compChildNode" presStyleCnt="0"/>
      <dgm:spPr/>
    </dgm:pt>
    <dgm:pt modelId="{69DAA85F-F370-4659-8590-B17788B0D84B}" type="pres">
      <dgm:prSet presAssocID="{C0220073-65A5-4343-8CA5-B2B47F6E7921}" presName="theInnerList" presStyleCnt="0"/>
      <dgm:spPr/>
    </dgm:pt>
    <dgm:pt modelId="{2B939984-DF1E-451A-8373-D60E0B37D029}" type="pres">
      <dgm:prSet presAssocID="{977294E5-E2B6-4B8A-891E-2A29F14A65BD}" presName="childNode" presStyleLbl="node1" presStyleIdx="4" presStyleCnt="6">
        <dgm:presLayoutVars>
          <dgm:bulletEnabled val="1"/>
        </dgm:presLayoutVars>
      </dgm:prSet>
      <dgm:spPr/>
      <dgm:t>
        <a:bodyPr/>
        <a:lstStyle/>
        <a:p>
          <a:endParaRPr lang="en-GB"/>
        </a:p>
      </dgm:t>
    </dgm:pt>
    <dgm:pt modelId="{9BC4D1A7-813F-40AD-9F96-29CA74D3319E}" type="pres">
      <dgm:prSet presAssocID="{977294E5-E2B6-4B8A-891E-2A29F14A65BD}" presName="aSpace2" presStyleCnt="0"/>
      <dgm:spPr/>
    </dgm:pt>
    <dgm:pt modelId="{0F420268-97CC-409F-B66B-2DA4F4BDCCAE}" type="pres">
      <dgm:prSet presAssocID="{B12ABD6A-0A78-4B26-A373-7DD31D4AC236}" presName="childNode" presStyleLbl="node1" presStyleIdx="5" presStyleCnt="6">
        <dgm:presLayoutVars>
          <dgm:bulletEnabled val="1"/>
        </dgm:presLayoutVars>
      </dgm:prSet>
      <dgm:spPr/>
      <dgm:t>
        <a:bodyPr/>
        <a:lstStyle/>
        <a:p>
          <a:endParaRPr lang="en-GB"/>
        </a:p>
      </dgm:t>
    </dgm:pt>
  </dgm:ptLst>
  <dgm:cxnLst>
    <dgm:cxn modelId="{C2E66412-00E0-487F-9619-5E152C942B6A}" type="presOf" srcId="{B12ABD6A-0A78-4B26-A373-7DD31D4AC236}" destId="{0F420268-97CC-409F-B66B-2DA4F4BDCCAE}" srcOrd="0" destOrd="0" presId="urn:microsoft.com/office/officeart/2005/8/layout/lProcess2"/>
    <dgm:cxn modelId="{779B074B-503A-40D2-9D45-D5AF7494175C}" srcId="{EEC02C79-F745-491C-B1C6-EAED3D7998E5}" destId="{1A725599-817A-4068-914D-14FB3558A25E}" srcOrd="0" destOrd="0" parTransId="{801A867D-CA31-4C34-A08A-E76F848C2A15}" sibTransId="{0C507B5B-F164-48E6-8989-49D19AD76955}"/>
    <dgm:cxn modelId="{20ECA35D-4091-48B4-AF09-D9E7A26728EF}" srcId="{C0220073-65A5-4343-8CA5-B2B47F6E7921}" destId="{B12ABD6A-0A78-4B26-A373-7DD31D4AC236}" srcOrd="1" destOrd="0" parTransId="{EE63B10B-C33B-4C89-B513-0DAB02B03DAD}" sibTransId="{F167BE99-EA34-40E1-8719-A19DE522245B}"/>
    <dgm:cxn modelId="{7004733C-D27C-4D3C-9D73-3F11704B9F70}" srcId="{A75AB5EC-CBA9-4862-87BE-A05C750A4C7E}" destId="{11F0B809-646F-42FA-A8D1-1B9B987EC3DE}" srcOrd="1" destOrd="0" parTransId="{B6AC433D-3D79-4CC3-AF77-2064ECE48496}" sibTransId="{7C88D268-8776-4AA8-883D-83A4A832CBC2}"/>
    <dgm:cxn modelId="{494ED701-4026-4566-A41C-0B2FD4B9B6D2}" type="presOf" srcId="{C0220073-65A5-4343-8CA5-B2B47F6E7921}" destId="{D825DCC1-4FA2-4615-916F-CE2F716762BD}" srcOrd="0" destOrd="0" presId="urn:microsoft.com/office/officeart/2005/8/layout/lProcess2"/>
    <dgm:cxn modelId="{CEB1BF35-0505-4B91-B7C1-DF1C43A52D24}" type="presOf" srcId="{A75AB5EC-CBA9-4862-87BE-A05C750A4C7E}" destId="{592335A8-13D2-4F27-9B3C-6780B49A6210}" srcOrd="0" destOrd="0" presId="urn:microsoft.com/office/officeart/2005/8/layout/lProcess2"/>
    <dgm:cxn modelId="{D53A0695-9513-418A-9C09-4998560763F5}" type="presOf" srcId="{EEC02C79-F745-491C-B1C6-EAED3D7998E5}" destId="{4614ADBD-3828-4D8E-825F-37D54745E7BB}" srcOrd="0" destOrd="0" presId="urn:microsoft.com/office/officeart/2005/8/layout/lProcess2"/>
    <dgm:cxn modelId="{01FA3699-35EE-44B0-BC34-514EADFBCF9D}" type="presOf" srcId="{977294E5-E2B6-4B8A-891E-2A29F14A65BD}" destId="{2B939984-DF1E-451A-8373-D60E0B37D029}" srcOrd="0" destOrd="0" presId="urn:microsoft.com/office/officeart/2005/8/layout/lProcess2"/>
    <dgm:cxn modelId="{3DE05C11-9551-47C3-9B57-F0B11BB110FA}" type="presOf" srcId="{D1E2D1C7-EEB7-46B2-8F37-E25F6D6A04FD}" destId="{899CF854-2986-4415-953B-01D186455C00}" srcOrd="0" destOrd="0" presId="urn:microsoft.com/office/officeart/2005/8/layout/lProcess2"/>
    <dgm:cxn modelId="{B2476EEB-7093-4AD9-A23A-FD029008D0D9}" type="presOf" srcId="{74299046-12E8-4B36-840B-5C443BCF9F7A}" destId="{ED5F9F2F-69DE-4A15-B04F-ABB524E2CA31}" srcOrd="0" destOrd="0" presId="urn:microsoft.com/office/officeart/2005/8/layout/lProcess2"/>
    <dgm:cxn modelId="{FF13FD48-2D26-4BE8-8211-DAA63F3B571F}" type="presOf" srcId="{11F0B809-646F-42FA-A8D1-1B9B987EC3DE}" destId="{89E5DB14-B873-4C86-8D65-78CB5DA73678}" srcOrd="1" destOrd="0" presId="urn:microsoft.com/office/officeart/2005/8/layout/lProcess2"/>
    <dgm:cxn modelId="{BD6F9167-1C4A-4C36-B5A6-B99EDFCC7020}" srcId="{C0220073-65A5-4343-8CA5-B2B47F6E7921}" destId="{977294E5-E2B6-4B8A-891E-2A29F14A65BD}" srcOrd="0" destOrd="0" parTransId="{BFE7438A-D25C-4C3B-9624-0B5B10EE0EA8}" sibTransId="{B9630178-2A90-4856-BF29-FD631BCCA9C0}"/>
    <dgm:cxn modelId="{B7CDEB8F-EC29-4B98-A3AC-943E0F64DD7B}" srcId="{11F0B809-646F-42FA-A8D1-1B9B987EC3DE}" destId="{F647D3EA-037D-48B1-A2F5-2B9D52E1731E}" srcOrd="0" destOrd="0" parTransId="{E26862B1-77F6-4B3E-887D-9F1480F3C267}" sibTransId="{36BA10A5-FCD6-499D-94B4-A959E5CF3B02}"/>
    <dgm:cxn modelId="{B14E86B4-7256-4E08-B145-766C99F69F1A}" type="presOf" srcId="{EEC02C79-F745-491C-B1C6-EAED3D7998E5}" destId="{43B90471-74B2-434A-82CC-F679467A3C06}" srcOrd="1" destOrd="0" presId="urn:microsoft.com/office/officeart/2005/8/layout/lProcess2"/>
    <dgm:cxn modelId="{9282EC89-C519-4A91-BEEE-B70755B6DB84}" srcId="{A75AB5EC-CBA9-4862-87BE-A05C750A4C7E}" destId="{EEC02C79-F745-491C-B1C6-EAED3D7998E5}" srcOrd="0" destOrd="0" parTransId="{CE72DD65-FF72-4165-B973-1886FE23A7D2}" sibTransId="{CC2AC5A0-B0CE-4631-8CA5-C725BAF053B3}"/>
    <dgm:cxn modelId="{1798FF07-B66E-4ACD-9935-99DAE544551B}" srcId="{EEC02C79-F745-491C-B1C6-EAED3D7998E5}" destId="{74299046-12E8-4B36-840B-5C443BCF9F7A}" srcOrd="1" destOrd="0" parTransId="{FA11EE32-7438-47D1-AE56-7A942E16E0A5}" sibTransId="{F84EE928-A4A4-4440-930B-51477B6AB95E}"/>
    <dgm:cxn modelId="{CB7BC44C-7CA6-4B3F-BCC1-6B9C9C3365CD}" type="presOf" srcId="{1A725599-817A-4068-914D-14FB3558A25E}" destId="{A529D938-E6CF-488D-BB8A-27ED548A27FB}" srcOrd="0" destOrd="0" presId="urn:microsoft.com/office/officeart/2005/8/layout/lProcess2"/>
    <dgm:cxn modelId="{C17AF191-6480-4E17-AF37-1B6F66CD845A}" type="presOf" srcId="{C0220073-65A5-4343-8CA5-B2B47F6E7921}" destId="{BC4ACFCE-54F6-401E-B157-A51BCC1F8623}" srcOrd="1" destOrd="0" presId="urn:microsoft.com/office/officeart/2005/8/layout/lProcess2"/>
    <dgm:cxn modelId="{498B13C8-3126-46C0-8395-17EC1B8794DD}" type="presOf" srcId="{F647D3EA-037D-48B1-A2F5-2B9D52E1731E}" destId="{EF414895-597C-4FFA-83CE-D811DDF99D6A}" srcOrd="0" destOrd="0" presId="urn:microsoft.com/office/officeart/2005/8/layout/lProcess2"/>
    <dgm:cxn modelId="{53C0E204-471E-4BBF-8DA3-A852219CBE02}" type="presOf" srcId="{11F0B809-646F-42FA-A8D1-1B9B987EC3DE}" destId="{87736933-9FF7-4B89-BE1D-085E7001D036}" srcOrd="0" destOrd="0" presId="urn:microsoft.com/office/officeart/2005/8/layout/lProcess2"/>
    <dgm:cxn modelId="{77784117-E2C0-4A0F-BA6E-929D384FE27B}" srcId="{A75AB5EC-CBA9-4862-87BE-A05C750A4C7E}" destId="{C0220073-65A5-4343-8CA5-B2B47F6E7921}" srcOrd="2" destOrd="0" parTransId="{E59C9CF6-D919-492A-AC3A-FBFC78A6549A}" sibTransId="{101A731E-91D9-4F85-8336-C411A31E1B71}"/>
    <dgm:cxn modelId="{3A44C183-1EAC-4116-B290-C4AC775D78F0}" srcId="{11F0B809-646F-42FA-A8D1-1B9B987EC3DE}" destId="{D1E2D1C7-EEB7-46B2-8F37-E25F6D6A04FD}" srcOrd="1" destOrd="0" parTransId="{67208BC5-9F66-4909-A5E2-6887D07CED77}" sibTransId="{EEA81173-03B1-4400-A5A4-F0B901995E05}"/>
    <dgm:cxn modelId="{2F355813-AAD8-4341-8F84-5210190A8C0D}" type="presParOf" srcId="{592335A8-13D2-4F27-9B3C-6780B49A6210}" destId="{67223789-22A4-45CC-AFED-D1AF1383FAC0}" srcOrd="0" destOrd="0" presId="urn:microsoft.com/office/officeart/2005/8/layout/lProcess2"/>
    <dgm:cxn modelId="{10D9AB8C-4B4E-430E-B3B8-EC62362B007A}" type="presParOf" srcId="{67223789-22A4-45CC-AFED-D1AF1383FAC0}" destId="{4614ADBD-3828-4D8E-825F-37D54745E7BB}" srcOrd="0" destOrd="0" presId="urn:microsoft.com/office/officeart/2005/8/layout/lProcess2"/>
    <dgm:cxn modelId="{C5949BDD-A828-496E-B414-126C337CDEBD}" type="presParOf" srcId="{67223789-22A4-45CC-AFED-D1AF1383FAC0}" destId="{43B90471-74B2-434A-82CC-F679467A3C06}" srcOrd="1" destOrd="0" presId="urn:microsoft.com/office/officeart/2005/8/layout/lProcess2"/>
    <dgm:cxn modelId="{ED83DB44-71AA-462D-B1F1-FB2A971DA8CC}" type="presParOf" srcId="{67223789-22A4-45CC-AFED-D1AF1383FAC0}" destId="{E9D692F7-845D-4686-AB24-F31F1701D844}" srcOrd="2" destOrd="0" presId="urn:microsoft.com/office/officeart/2005/8/layout/lProcess2"/>
    <dgm:cxn modelId="{F300EF8E-F9BB-406B-973B-86C8FE895A33}" type="presParOf" srcId="{E9D692F7-845D-4686-AB24-F31F1701D844}" destId="{4E010906-141B-4DF1-81D9-71009DE650C7}" srcOrd="0" destOrd="0" presId="urn:microsoft.com/office/officeart/2005/8/layout/lProcess2"/>
    <dgm:cxn modelId="{69B3F853-C289-46DB-BDDA-0140757163CA}" type="presParOf" srcId="{4E010906-141B-4DF1-81D9-71009DE650C7}" destId="{A529D938-E6CF-488D-BB8A-27ED548A27FB}" srcOrd="0" destOrd="0" presId="urn:microsoft.com/office/officeart/2005/8/layout/lProcess2"/>
    <dgm:cxn modelId="{CC1BF757-1E3A-4D94-8318-73ADDAA1BAC6}" type="presParOf" srcId="{4E010906-141B-4DF1-81D9-71009DE650C7}" destId="{2C149C80-466C-4925-85C6-1194BF8C6E9B}" srcOrd="1" destOrd="0" presId="urn:microsoft.com/office/officeart/2005/8/layout/lProcess2"/>
    <dgm:cxn modelId="{D4898A1E-B345-4119-92EA-3A2181FB3007}" type="presParOf" srcId="{4E010906-141B-4DF1-81D9-71009DE650C7}" destId="{ED5F9F2F-69DE-4A15-B04F-ABB524E2CA31}" srcOrd="2" destOrd="0" presId="urn:microsoft.com/office/officeart/2005/8/layout/lProcess2"/>
    <dgm:cxn modelId="{1DD7909B-A199-4EB9-95AC-A5BAAAB07A1E}" type="presParOf" srcId="{592335A8-13D2-4F27-9B3C-6780B49A6210}" destId="{4982FB3A-C1D3-4627-BD09-12060E697B7C}" srcOrd="1" destOrd="0" presId="urn:microsoft.com/office/officeart/2005/8/layout/lProcess2"/>
    <dgm:cxn modelId="{7048B581-4613-4D2F-906A-5FAE624A483F}" type="presParOf" srcId="{592335A8-13D2-4F27-9B3C-6780B49A6210}" destId="{62ED0A3E-98AB-49C3-87B1-E05C1EDF4676}" srcOrd="2" destOrd="0" presId="urn:microsoft.com/office/officeart/2005/8/layout/lProcess2"/>
    <dgm:cxn modelId="{DFB2838F-B058-4613-B9C9-100D7E48E4BA}" type="presParOf" srcId="{62ED0A3E-98AB-49C3-87B1-E05C1EDF4676}" destId="{87736933-9FF7-4B89-BE1D-085E7001D036}" srcOrd="0" destOrd="0" presId="urn:microsoft.com/office/officeart/2005/8/layout/lProcess2"/>
    <dgm:cxn modelId="{E5818707-AF3A-4E1D-AE3F-0501B4992D57}" type="presParOf" srcId="{62ED0A3E-98AB-49C3-87B1-E05C1EDF4676}" destId="{89E5DB14-B873-4C86-8D65-78CB5DA73678}" srcOrd="1" destOrd="0" presId="urn:microsoft.com/office/officeart/2005/8/layout/lProcess2"/>
    <dgm:cxn modelId="{1E9E1D6F-2B92-4620-80ED-1E57D913A7AB}" type="presParOf" srcId="{62ED0A3E-98AB-49C3-87B1-E05C1EDF4676}" destId="{76946D95-66A5-4FE9-93CC-9D878D8288E7}" srcOrd="2" destOrd="0" presId="urn:microsoft.com/office/officeart/2005/8/layout/lProcess2"/>
    <dgm:cxn modelId="{F680BE9B-7DAE-495F-8B38-085BB6C36A03}" type="presParOf" srcId="{76946D95-66A5-4FE9-93CC-9D878D8288E7}" destId="{D5B04CFE-EB48-4F4E-9F74-84D8CD101149}" srcOrd="0" destOrd="0" presId="urn:microsoft.com/office/officeart/2005/8/layout/lProcess2"/>
    <dgm:cxn modelId="{F60BF212-FF66-4FDC-9019-904485A1AC49}" type="presParOf" srcId="{D5B04CFE-EB48-4F4E-9F74-84D8CD101149}" destId="{EF414895-597C-4FFA-83CE-D811DDF99D6A}" srcOrd="0" destOrd="0" presId="urn:microsoft.com/office/officeart/2005/8/layout/lProcess2"/>
    <dgm:cxn modelId="{6ECEC9B0-0867-421D-9313-44AB35CBCB33}" type="presParOf" srcId="{D5B04CFE-EB48-4F4E-9F74-84D8CD101149}" destId="{5A1A54E3-FBD8-49F3-8C18-AD0D8DCBC8E0}" srcOrd="1" destOrd="0" presId="urn:microsoft.com/office/officeart/2005/8/layout/lProcess2"/>
    <dgm:cxn modelId="{BA85FC6E-32F2-4134-9E55-3ED6926986B7}" type="presParOf" srcId="{D5B04CFE-EB48-4F4E-9F74-84D8CD101149}" destId="{899CF854-2986-4415-953B-01D186455C00}" srcOrd="2" destOrd="0" presId="urn:microsoft.com/office/officeart/2005/8/layout/lProcess2"/>
    <dgm:cxn modelId="{12CA0454-F913-4D3C-9014-D3272CA963F1}" type="presParOf" srcId="{592335A8-13D2-4F27-9B3C-6780B49A6210}" destId="{0D078348-E749-45D4-B8F6-4845DC06AD77}" srcOrd="3" destOrd="0" presId="urn:microsoft.com/office/officeart/2005/8/layout/lProcess2"/>
    <dgm:cxn modelId="{57E05557-815A-48E7-84E6-8FD04C75805F}" type="presParOf" srcId="{592335A8-13D2-4F27-9B3C-6780B49A6210}" destId="{9EEFF0CE-BEC9-4ACD-A519-BA35D54007D0}" srcOrd="4" destOrd="0" presId="urn:microsoft.com/office/officeart/2005/8/layout/lProcess2"/>
    <dgm:cxn modelId="{533F6BCE-50E7-4A29-85FB-8E7D1D7B6C55}" type="presParOf" srcId="{9EEFF0CE-BEC9-4ACD-A519-BA35D54007D0}" destId="{D825DCC1-4FA2-4615-916F-CE2F716762BD}" srcOrd="0" destOrd="0" presId="urn:microsoft.com/office/officeart/2005/8/layout/lProcess2"/>
    <dgm:cxn modelId="{7805A4A9-FAB7-4462-AC46-7C8EF654D44F}" type="presParOf" srcId="{9EEFF0CE-BEC9-4ACD-A519-BA35D54007D0}" destId="{BC4ACFCE-54F6-401E-B157-A51BCC1F8623}" srcOrd="1" destOrd="0" presId="urn:microsoft.com/office/officeart/2005/8/layout/lProcess2"/>
    <dgm:cxn modelId="{A3170E07-C2AA-4CD5-9BA8-11846098B7DC}" type="presParOf" srcId="{9EEFF0CE-BEC9-4ACD-A519-BA35D54007D0}" destId="{DAB07183-34C0-43E1-9761-F81F382269E4}" srcOrd="2" destOrd="0" presId="urn:microsoft.com/office/officeart/2005/8/layout/lProcess2"/>
    <dgm:cxn modelId="{2F786906-516C-4393-AC6B-CEBD1FF6C181}" type="presParOf" srcId="{DAB07183-34C0-43E1-9761-F81F382269E4}" destId="{69DAA85F-F370-4659-8590-B17788B0D84B}" srcOrd="0" destOrd="0" presId="urn:microsoft.com/office/officeart/2005/8/layout/lProcess2"/>
    <dgm:cxn modelId="{899E4422-A544-4DE4-B669-1A7D72A56B93}" type="presParOf" srcId="{69DAA85F-F370-4659-8590-B17788B0D84B}" destId="{2B939984-DF1E-451A-8373-D60E0B37D029}" srcOrd="0" destOrd="0" presId="urn:microsoft.com/office/officeart/2005/8/layout/lProcess2"/>
    <dgm:cxn modelId="{3C9F1EF9-D2F4-4A4A-86CD-221EF8C15932}" type="presParOf" srcId="{69DAA85F-F370-4659-8590-B17788B0D84B}" destId="{9BC4D1A7-813F-40AD-9F96-29CA74D3319E}" srcOrd="1" destOrd="0" presId="urn:microsoft.com/office/officeart/2005/8/layout/lProcess2"/>
    <dgm:cxn modelId="{21BBBB97-8205-4132-9993-660CB9DF26D8}" type="presParOf" srcId="{69DAA85F-F370-4659-8590-B17788B0D84B}" destId="{0F420268-97CC-409F-B66B-2DA4F4BDCCA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AC14F3-D4B8-2947-B6DA-52642408A4F9}"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fr-FR"/>
        </a:p>
      </dgm:t>
    </dgm:pt>
    <dgm:pt modelId="{0354FB61-2AA1-3B4A-B9A7-8929016D4F22}">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en-GB" sz="2000" b="1" i="0" noProof="0" dirty="0" smtClean="0">
              <a:solidFill>
                <a:schemeClr val="tx1"/>
              </a:solidFill>
              <a:latin typeface="Tw Cen MT"/>
              <a:cs typeface="Tw Cen MT"/>
            </a:rPr>
            <a:t>Centrality of PFM</a:t>
          </a:r>
          <a:endParaRPr lang="en-GB" sz="2000" b="1" i="0" noProof="0" dirty="0">
            <a:solidFill>
              <a:schemeClr val="tx1"/>
            </a:solidFill>
            <a:latin typeface="Tw Cen MT"/>
            <a:cs typeface="Tw Cen MT"/>
          </a:endParaRPr>
        </a:p>
      </dgm:t>
    </dgm:pt>
    <dgm:pt modelId="{88DCD631-6E4A-8442-9CF9-B3FC9CB94598}" type="parTrans" cxnId="{E5084FFE-98D3-0F43-B652-A0035E852D67}">
      <dgm:prSet/>
      <dgm:spPr/>
      <dgm:t>
        <a:bodyPr/>
        <a:lstStyle/>
        <a:p>
          <a:endParaRPr lang="fr-FR" sz="2000">
            <a:solidFill>
              <a:schemeClr val="tx1"/>
            </a:solidFill>
            <a:latin typeface="Tw Cen MT"/>
            <a:cs typeface="Tw Cen MT"/>
          </a:endParaRPr>
        </a:p>
      </dgm:t>
    </dgm:pt>
    <dgm:pt modelId="{4F3C2A01-2D19-8C4C-9B69-20DF17F08A61}" type="sibTrans" cxnId="{E5084FFE-98D3-0F43-B652-A0035E852D67}">
      <dgm:prSet/>
      <dgm:spPr/>
      <dgm:t>
        <a:bodyPr/>
        <a:lstStyle/>
        <a:p>
          <a:endParaRPr lang="fr-FR" sz="2000">
            <a:solidFill>
              <a:schemeClr val="tx1"/>
            </a:solidFill>
            <a:latin typeface="Tw Cen MT"/>
            <a:cs typeface="Tw Cen MT"/>
          </a:endParaRPr>
        </a:p>
      </dgm:t>
    </dgm:pt>
    <dgm:pt modelId="{F4B32560-1595-C544-9C62-9931D828CFEB}">
      <dgm:prSet phldrT="[Texte]"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GB" sz="2000" b="1" noProof="0" dirty="0" smtClean="0">
              <a:solidFill>
                <a:schemeClr val="tx1"/>
              </a:solidFill>
              <a:latin typeface="Tw Cen MT"/>
              <a:cs typeface="Tw Cen MT"/>
            </a:rPr>
            <a:t>Public Policy</a:t>
          </a:r>
          <a:r>
            <a:rPr lang="en-GB" sz="2000" noProof="0" dirty="0" smtClean="0">
              <a:solidFill>
                <a:schemeClr val="tx1"/>
              </a:solidFill>
              <a:latin typeface="Tw Cen MT"/>
              <a:cs typeface="Tw Cen MT"/>
            </a:rPr>
            <a:t>:</a:t>
          </a:r>
        </a:p>
        <a:p>
          <a:r>
            <a:rPr lang="en-GB" sz="2000" noProof="0" dirty="0" smtClean="0">
              <a:solidFill>
                <a:schemeClr val="tx1"/>
              </a:solidFill>
              <a:latin typeface="Tw Cen MT"/>
              <a:cs typeface="Tw Cen MT"/>
            </a:rPr>
            <a:t>Expected outcomes translated into costs of strategies</a:t>
          </a:r>
          <a:endParaRPr lang="en-GB" sz="2000" noProof="0" dirty="0">
            <a:solidFill>
              <a:schemeClr val="tx1"/>
            </a:solidFill>
            <a:latin typeface="Tw Cen MT"/>
            <a:cs typeface="Tw Cen MT"/>
          </a:endParaRPr>
        </a:p>
      </dgm:t>
    </dgm:pt>
    <dgm:pt modelId="{F8AC00A5-92B2-1A4F-BB3A-D02F15048A1F}" type="parTrans" cxnId="{73BD4224-0526-2947-AB62-EB5023DA876D}">
      <dgm:prSet/>
      <dgm:spPr/>
      <dgm:t>
        <a:bodyPr/>
        <a:lstStyle/>
        <a:p>
          <a:endParaRPr lang="fr-FR" sz="2000">
            <a:solidFill>
              <a:schemeClr val="tx1"/>
            </a:solidFill>
            <a:latin typeface="Tw Cen MT"/>
            <a:cs typeface="Tw Cen MT"/>
          </a:endParaRPr>
        </a:p>
      </dgm:t>
    </dgm:pt>
    <dgm:pt modelId="{2F17CB0C-8A1D-A14D-8210-68783734651D}" type="sibTrans" cxnId="{73BD4224-0526-2947-AB62-EB5023DA876D}">
      <dgm:prSet/>
      <dgm:spPr/>
      <dgm:t>
        <a:bodyPr/>
        <a:lstStyle/>
        <a:p>
          <a:endParaRPr lang="fr-FR" sz="2000">
            <a:solidFill>
              <a:schemeClr val="tx1"/>
            </a:solidFill>
            <a:latin typeface="Tw Cen MT"/>
            <a:cs typeface="Tw Cen MT"/>
          </a:endParaRPr>
        </a:p>
      </dgm:t>
    </dgm:pt>
    <dgm:pt modelId="{82982052-3CBD-CF44-AC7D-2EEE4201B682}">
      <dgm:prSet phldrT="[Texte]"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GB" sz="1800" b="1" noProof="0" dirty="0" smtClean="0">
              <a:solidFill>
                <a:schemeClr val="tx1"/>
              </a:solidFill>
              <a:latin typeface="Tw Cen MT"/>
              <a:cs typeface="Tw Cen MT"/>
            </a:rPr>
            <a:t>Annual Budget Process</a:t>
          </a:r>
          <a:r>
            <a:rPr lang="en-GB" sz="1800" noProof="0" dirty="0" smtClean="0">
              <a:solidFill>
                <a:schemeClr val="tx1"/>
              </a:solidFill>
              <a:latin typeface="Tw Cen MT"/>
              <a:cs typeface="Tw Cen MT"/>
            </a:rPr>
            <a:t>: Strategies translated into multi-annual plans &amp; annual budget</a:t>
          </a:r>
          <a:endParaRPr lang="en-GB" sz="1800" noProof="0" dirty="0">
            <a:solidFill>
              <a:schemeClr val="tx1"/>
            </a:solidFill>
            <a:latin typeface="Tw Cen MT"/>
            <a:cs typeface="Tw Cen MT"/>
          </a:endParaRPr>
        </a:p>
      </dgm:t>
    </dgm:pt>
    <dgm:pt modelId="{3CBA04B9-70F3-3342-BBF7-D0AF5B7AC463}" type="parTrans" cxnId="{2A5CAC3F-C220-CB4C-BFED-63EFD0B7AFC1}">
      <dgm:prSet/>
      <dgm:spPr/>
      <dgm:t>
        <a:bodyPr/>
        <a:lstStyle/>
        <a:p>
          <a:endParaRPr lang="fr-FR" sz="2000">
            <a:solidFill>
              <a:schemeClr val="tx1"/>
            </a:solidFill>
            <a:latin typeface="Tw Cen MT"/>
            <a:cs typeface="Tw Cen MT"/>
          </a:endParaRPr>
        </a:p>
      </dgm:t>
    </dgm:pt>
    <dgm:pt modelId="{04249186-1EE3-504A-9968-1DF3243DE1E7}" type="sibTrans" cxnId="{2A5CAC3F-C220-CB4C-BFED-63EFD0B7AFC1}">
      <dgm:prSet/>
      <dgm:spPr/>
      <dgm:t>
        <a:bodyPr/>
        <a:lstStyle/>
        <a:p>
          <a:endParaRPr lang="fr-FR" sz="2000">
            <a:solidFill>
              <a:schemeClr val="tx1"/>
            </a:solidFill>
            <a:latin typeface="Tw Cen MT"/>
            <a:cs typeface="Tw Cen MT"/>
          </a:endParaRPr>
        </a:p>
      </dgm:t>
    </dgm:pt>
    <dgm:pt modelId="{A8F39B95-36CA-DB4A-95DA-9B73ECA39C27}">
      <dgm:prSet phldrT="[Texte]"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GB" sz="2000" b="1" noProof="0" dirty="0" smtClean="0">
              <a:solidFill>
                <a:schemeClr val="tx1"/>
              </a:solidFill>
              <a:latin typeface="Tw Cen MT"/>
              <a:cs typeface="Tw Cen MT"/>
            </a:rPr>
            <a:t>Budget Execution</a:t>
          </a:r>
          <a:r>
            <a:rPr lang="en-GB" sz="2000" noProof="0" dirty="0" smtClean="0">
              <a:solidFill>
                <a:schemeClr val="tx1"/>
              </a:solidFill>
              <a:latin typeface="Tw Cen MT"/>
              <a:cs typeface="Tw Cen MT"/>
            </a:rPr>
            <a:t>: Tax, Cash, Financial Accounting and Reporting, internal controls</a:t>
          </a:r>
          <a:endParaRPr lang="en-GB" sz="2000" noProof="0" dirty="0">
            <a:solidFill>
              <a:schemeClr val="tx1"/>
            </a:solidFill>
            <a:latin typeface="Tw Cen MT"/>
            <a:cs typeface="Tw Cen MT"/>
          </a:endParaRPr>
        </a:p>
      </dgm:t>
    </dgm:pt>
    <dgm:pt modelId="{860EA052-3A01-7143-9CB6-F84C3524A18F}" type="parTrans" cxnId="{955F2AF2-E948-4641-B9B9-6DF8A38F03A9}">
      <dgm:prSet/>
      <dgm:spPr/>
      <dgm:t>
        <a:bodyPr/>
        <a:lstStyle/>
        <a:p>
          <a:endParaRPr lang="fr-FR" sz="2000">
            <a:solidFill>
              <a:schemeClr val="tx1"/>
            </a:solidFill>
            <a:latin typeface="Tw Cen MT"/>
            <a:cs typeface="Tw Cen MT"/>
          </a:endParaRPr>
        </a:p>
      </dgm:t>
    </dgm:pt>
    <dgm:pt modelId="{567C0669-31E0-A140-8544-6021FA33AB03}" type="sibTrans" cxnId="{955F2AF2-E948-4641-B9B9-6DF8A38F03A9}">
      <dgm:prSet/>
      <dgm:spPr/>
      <dgm:t>
        <a:bodyPr/>
        <a:lstStyle/>
        <a:p>
          <a:endParaRPr lang="fr-FR" sz="2000">
            <a:solidFill>
              <a:schemeClr val="tx1"/>
            </a:solidFill>
            <a:latin typeface="Tw Cen MT"/>
            <a:cs typeface="Tw Cen MT"/>
          </a:endParaRPr>
        </a:p>
      </dgm:t>
    </dgm:pt>
    <dgm:pt modelId="{18C062B0-DE8C-884B-B1EB-076B0CD706B7}">
      <dgm:prSet phldrT="[Texte]"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GB" sz="1800" b="1" noProof="0" dirty="0" smtClean="0">
              <a:solidFill>
                <a:schemeClr val="tx1"/>
              </a:solidFill>
              <a:latin typeface="Tw Cen MT"/>
              <a:cs typeface="Tw Cen MT"/>
            </a:rPr>
            <a:t>Auditing and Performance Analysis</a:t>
          </a:r>
          <a:r>
            <a:rPr lang="en-GB" sz="1800" noProof="0" dirty="0" smtClean="0">
              <a:solidFill>
                <a:schemeClr val="tx1"/>
              </a:solidFill>
              <a:latin typeface="Tw Cen MT"/>
              <a:cs typeface="Tw Cen MT"/>
            </a:rPr>
            <a:t>: From Monitoring and financial control to Policy Evaluation</a:t>
          </a:r>
          <a:endParaRPr lang="en-GB" sz="1800" noProof="0" dirty="0">
            <a:solidFill>
              <a:schemeClr val="tx1"/>
            </a:solidFill>
            <a:latin typeface="Tw Cen MT"/>
            <a:cs typeface="Tw Cen MT"/>
          </a:endParaRPr>
        </a:p>
      </dgm:t>
    </dgm:pt>
    <dgm:pt modelId="{78ACC70F-698E-124A-8148-56092055930D}" type="parTrans" cxnId="{7AB9082A-3882-5844-83F7-DEB5AE974532}">
      <dgm:prSet/>
      <dgm:spPr/>
      <dgm:t>
        <a:bodyPr/>
        <a:lstStyle/>
        <a:p>
          <a:endParaRPr lang="fr-FR" sz="2000">
            <a:solidFill>
              <a:schemeClr val="tx1"/>
            </a:solidFill>
            <a:latin typeface="Tw Cen MT"/>
            <a:cs typeface="Tw Cen MT"/>
          </a:endParaRPr>
        </a:p>
      </dgm:t>
    </dgm:pt>
    <dgm:pt modelId="{4993290C-E85C-0A46-9D8C-28E480D9BF10}" type="sibTrans" cxnId="{7AB9082A-3882-5844-83F7-DEB5AE974532}">
      <dgm:prSet/>
      <dgm:spPr/>
      <dgm:t>
        <a:bodyPr/>
        <a:lstStyle/>
        <a:p>
          <a:endParaRPr lang="fr-FR" sz="2000">
            <a:solidFill>
              <a:schemeClr val="tx1"/>
            </a:solidFill>
            <a:latin typeface="Tw Cen MT"/>
            <a:cs typeface="Tw Cen MT"/>
          </a:endParaRPr>
        </a:p>
      </dgm:t>
    </dgm:pt>
    <dgm:pt modelId="{BE58768B-E5B8-C942-B5CE-5F5DE915C6C7}">
      <dgm:prSet phldrT="[Texte]"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GB" sz="2000" b="1" noProof="0" dirty="0" smtClean="0">
              <a:solidFill>
                <a:schemeClr val="tx1"/>
              </a:solidFill>
              <a:latin typeface="Tw Cen MT"/>
              <a:cs typeface="Tw Cen MT"/>
            </a:rPr>
            <a:t>Budget approved by the Legislature</a:t>
          </a:r>
          <a:endParaRPr lang="en-GB" sz="2000" b="1" noProof="0" dirty="0">
            <a:solidFill>
              <a:schemeClr val="tx1"/>
            </a:solidFill>
            <a:latin typeface="Tw Cen MT"/>
            <a:cs typeface="Tw Cen MT"/>
          </a:endParaRPr>
        </a:p>
      </dgm:t>
    </dgm:pt>
    <dgm:pt modelId="{D5F946E4-62B3-CB44-A144-B25567B3188A}" type="parTrans" cxnId="{53E49533-EE25-A444-8316-C57543D4DD1E}">
      <dgm:prSet/>
      <dgm:spPr/>
      <dgm:t>
        <a:bodyPr/>
        <a:lstStyle/>
        <a:p>
          <a:endParaRPr lang="fr-FR" sz="2000">
            <a:solidFill>
              <a:schemeClr val="tx1"/>
            </a:solidFill>
            <a:latin typeface="Tw Cen MT"/>
            <a:cs typeface="Tw Cen MT"/>
          </a:endParaRPr>
        </a:p>
      </dgm:t>
    </dgm:pt>
    <dgm:pt modelId="{891B3B5A-364E-B84C-93F7-7BED4CA81E92}" type="sibTrans" cxnId="{53E49533-EE25-A444-8316-C57543D4DD1E}">
      <dgm:prSet/>
      <dgm:spPr/>
      <dgm:t>
        <a:bodyPr/>
        <a:lstStyle/>
        <a:p>
          <a:endParaRPr lang="fr-FR" sz="2000">
            <a:solidFill>
              <a:schemeClr val="tx1"/>
            </a:solidFill>
            <a:latin typeface="Tw Cen MT"/>
            <a:cs typeface="Tw Cen MT"/>
          </a:endParaRPr>
        </a:p>
      </dgm:t>
    </dgm:pt>
    <dgm:pt modelId="{DA9338AF-B51D-974C-A698-C4BB52321690}">
      <dgm:prSet phldrT="[Texte]"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GB" sz="2000" b="1" i="0" noProof="0" dirty="0" smtClean="0">
              <a:solidFill>
                <a:schemeClr val="tx1"/>
              </a:solidFill>
              <a:latin typeface="Tw Cen MT"/>
              <a:cs typeface="Tw Cen MT"/>
            </a:rPr>
            <a:t>Report to the Legislature</a:t>
          </a:r>
          <a:endParaRPr lang="en-GB" sz="2000" b="1" i="0" noProof="0" dirty="0">
            <a:solidFill>
              <a:schemeClr val="tx1"/>
            </a:solidFill>
            <a:latin typeface="Tw Cen MT"/>
            <a:cs typeface="Tw Cen MT"/>
          </a:endParaRPr>
        </a:p>
      </dgm:t>
    </dgm:pt>
    <dgm:pt modelId="{FA3DE576-361B-C449-98BA-0E6E659D3AE3}" type="parTrans" cxnId="{7D38E501-E742-C042-83B5-6C2C043C3C54}">
      <dgm:prSet/>
      <dgm:spPr/>
      <dgm:t>
        <a:bodyPr/>
        <a:lstStyle/>
        <a:p>
          <a:endParaRPr lang="fr-FR" sz="2000">
            <a:solidFill>
              <a:schemeClr val="tx1"/>
            </a:solidFill>
            <a:latin typeface="Tw Cen MT"/>
            <a:cs typeface="Tw Cen MT"/>
          </a:endParaRPr>
        </a:p>
      </dgm:t>
    </dgm:pt>
    <dgm:pt modelId="{9D7BD46A-AA51-334D-86B5-780618D68ECA}" type="sibTrans" cxnId="{7D38E501-E742-C042-83B5-6C2C043C3C54}">
      <dgm:prSet/>
      <dgm:spPr/>
      <dgm:t>
        <a:bodyPr/>
        <a:lstStyle/>
        <a:p>
          <a:endParaRPr lang="fr-FR" sz="2000">
            <a:solidFill>
              <a:schemeClr val="tx1"/>
            </a:solidFill>
            <a:latin typeface="Tw Cen MT"/>
            <a:cs typeface="Tw Cen MT"/>
          </a:endParaRPr>
        </a:p>
      </dgm:t>
    </dgm:pt>
    <dgm:pt modelId="{CD0AE46B-ABFD-4B41-904A-D047DFDA0707}" type="pres">
      <dgm:prSet presAssocID="{60AC14F3-D4B8-2947-B6DA-52642408A4F9}" presName="Name0" presStyleCnt="0">
        <dgm:presLayoutVars>
          <dgm:chMax val="1"/>
          <dgm:dir/>
          <dgm:animLvl val="ctr"/>
          <dgm:resizeHandles val="exact"/>
        </dgm:presLayoutVars>
      </dgm:prSet>
      <dgm:spPr/>
      <dgm:t>
        <a:bodyPr/>
        <a:lstStyle/>
        <a:p>
          <a:endParaRPr lang="fr-BE"/>
        </a:p>
      </dgm:t>
    </dgm:pt>
    <dgm:pt modelId="{8AB6FDBC-C0C9-D74F-9B17-379D1D651F6B}" type="pres">
      <dgm:prSet presAssocID="{0354FB61-2AA1-3B4A-B9A7-8929016D4F22}" presName="centerShape" presStyleLbl="node0" presStyleIdx="0" presStyleCnt="1" custScaleX="101179" custScaleY="90756" custLinFactNeighborX="-5018" custLinFactNeighborY="-368"/>
      <dgm:spPr/>
      <dgm:t>
        <a:bodyPr/>
        <a:lstStyle/>
        <a:p>
          <a:endParaRPr lang="fr-FR"/>
        </a:p>
      </dgm:t>
    </dgm:pt>
    <dgm:pt modelId="{9C9E5016-8027-3043-8AF5-ECBEA4C0B5E1}" type="pres">
      <dgm:prSet presAssocID="{F4B32560-1595-C544-9C62-9931D828CFEB}" presName="node" presStyleLbl="node1" presStyleIdx="0" presStyleCnt="6" custScaleX="187581" custScaleY="146301" custRadScaleRad="96338" custRadScaleInc="-29412">
        <dgm:presLayoutVars>
          <dgm:bulletEnabled val="1"/>
        </dgm:presLayoutVars>
      </dgm:prSet>
      <dgm:spPr/>
      <dgm:t>
        <a:bodyPr/>
        <a:lstStyle/>
        <a:p>
          <a:endParaRPr lang="fr-FR"/>
        </a:p>
      </dgm:t>
    </dgm:pt>
    <dgm:pt modelId="{1BD91721-B9A6-AC4A-809A-210285B08353}" type="pres">
      <dgm:prSet presAssocID="{F4B32560-1595-C544-9C62-9931D828CFEB}" presName="dummy" presStyleCnt="0"/>
      <dgm:spPr/>
    </dgm:pt>
    <dgm:pt modelId="{C479497B-590F-A742-993A-3959DEB715A4}" type="pres">
      <dgm:prSet presAssocID="{2F17CB0C-8A1D-A14D-8210-68783734651D}" presName="sibTrans" presStyleLbl="sibTrans2D1" presStyleIdx="0" presStyleCnt="6"/>
      <dgm:spPr/>
      <dgm:t>
        <a:bodyPr/>
        <a:lstStyle/>
        <a:p>
          <a:endParaRPr lang="fr-BE"/>
        </a:p>
      </dgm:t>
    </dgm:pt>
    <dgm:pt modelId="{8FC1B99C-DC9C-B848-8DF8-C5AAE98C288C}" type="pres">
      <dgm:prSet presAssocID="{82982052-3CBD-CF44-AC7D-2EEE4201B682}" presName="node" presStyleLbl="node1" presStyleIdx="1" presStyleCnt="6" custScaleX="194507" custScaleY="155598" custRadScaleRad="112588" custRadScaleInc="27527">
        <dgm:presLayoutVars>
          <dgm:bulletEnabled val="1"/>
        </dgm:presLayoutVars>
      </dgm:prSet>
      <dgm:spPr/>
      <dgm:t>
        <a:bodyPr/>
        <a:lstStyle/>
        <a:p>
          <a:endParaRPr lang="fr-FR"/>
        </a:p>
      </dgm:t>
    </dgm:pt>
    <dgm:pt modelId="{95781B37-53EF-4644-A5F3-8EF2796A9A97}" type="pres">
      <dgm:prSet presAssocID="{82982052-3CBD-CF44-AC7D-2EEE4201B682}" presName="dummy" presStyleCnt="0"/>
      <dgm:spPr/>
    </dgm:pt>
    <dgm:pt modelId="{650E3FEE-3CFA-154C-A127-210EB8194401}" type="pres">
      <dgm:prSet presAssocID="{04249186-1EE3-504A-9968-1DF3243DE1E7}" presName="sibTrans" presStyleLbl="sibTrans2D1" presStyleIdx="1" presStyleCnt="6"/>
      <dgm:spPr/>
      <dgm:t>
        <a:bodyPr/>
        <a:lstStyle/>
        <a:p>
          <a:endParaRPr lang="fr-BE"/>
        </a:p>
      </dgm:t>
    </dgm:pt>
    <dgm:pt modelId="{30DFF9AC-3502-5E4E-ABFE-8F917AF1A770}" type="pres">
      <dgm:prSet presAssocID="{BE58768B-E5B8-C942-B5CE-5F5DE915C6C7}" presName="node" presStyleLbl="node1" presStyleIdx="2" presStyleCnt="6" custScaleX="167634" custScaleY="123399" custRadScaleRad="121217" custRadScaleInc="-24507">
        <dgm:presLayoutVars>
          <dgm:bulletEnabled val="1"/>
        </dgm:presLayoutVars>
      </dgm:prSet>
      <dgm:spPr/>
      <dgm:t>
        <a:bodyPr/>
        <a:lstStyle/>
        <a:p>
          <a:endParaRPr lang="fr-BE"/>
        </a:p>
      </dgm:t>
    </dgm:pt>
    <dgm:pt modelId="{62AEFCA3-6AA9-7448-95C3-436D110DE9E4}" type="pres">
      <dgm:prSet presAssocID="{BE58768B-E5B8-C942-B5CE-5F5DE915C6C7}" presName="dummy" presStyleCnt="0"/>
      <dgm:spPr/>
    </dgm:pt>
    <dgm:pt modelId="{5D0555FF-5E25-3E40-8068-3C9E629A3143}" type="pres">
      <dgm:prSet presAssocID="{891B3B5A-364E-B84C-93F7-7BED4CA81E92}" presName="sibTrans" presStyleLbl="sibTrans2D1" presStyleIdx="2" presStyleCnt="6"/>
      <dgm:spPr/>
      <dgm:t>
        <a:bodyPr/>
        <a:lstStyle/>
        <a:p>
          <a:endParaRPr lang="fr-BE"/>
        </a:p>
      </dgm:t>
    </dgm:pt>
    <dgm:pt modelId="{34E940B2-7DE7-ED42-8751-7513D9547380}" type="pres">
      <dgm:prSet presAssocID="{A8F39B95-36CA-DB4A-95DA-9B73ECA39C27}" presName="node" presStyleLbl="node1" presStyleIdx="3" presStyleCnt="6" custScaleX="199086" custScaleY="133133" custRadScaleRad="92328" custRadScaleInc="17017">
        <dgm:presLayoutVars>
          <dgm:bulletEnabled val="1"/>
        </dgm:presLayoutVars>
      </dgm:prSet>
      <dgm:spPr/>
      <dgm:t>
        <a:bodyPr/>
        <a:lstStyle/>
        <a:p>
          <a:endParaRPr lang="fr-BE"/>
        </a:p>
      </dgm:t>
    </dgm:pt>
    <dgm:pt modelId="{F4DA28F3-F31F-9943-90E0-D9FD7BE8BA98}" type="pres">
      <dgm:prSet presAssocID="{A8F39B95-36CA-DB4A-95DA-9B73ECA39C27}" presName="dummy" presStyleCnt="0"/>
      <dgm:spPr/>
    </dgm:pt>
    <dgm:pt modelId="{49DF9683-8D35-304B-ADF4-F237D5BAA5E4}" type="pres">
      <dgm:prSet presAssocID="{567C0669-31E0-A140-8544-6021FA33AB03}" presName="sibTrans" presStyleLbl="sibTrans2D1" presStyleIdx="3" presStyleCnt="6" custLinFactNeighborX="-117" custLinFactNeighborY="-874"/>
      <dgm:spPr/>
      <dgm:t>
        <a:bodyPr/>
        <a:lstStyle/>
        <a:p>
          <a:endParaRPr lang="fr-BE"/>
        </a:p>
      </dgm:t>
    </dgm:pt>
    <dgm:pt modelId="{391F6FED-AF88-BB46-BA38-510C5B7805DD}" type="pres">
      <dgm:prSet presAssocID="{18C062B0-DE8C-884B-B1EB-076B0CD706B7}" presName="node" presStyleLbl="node1" presStyleIdx="4" presStyleCnt="6" custScaleX="185773" custScaleY="157225" custRadScaleRad="123913" custRadScaleInc="51000">
        <dgm:presLayoutVars>
          <dgm:bulletEnabled val="1"/>
        </dgm:presLayoutVars>
      </dgm:prSet>
      <dgm:spPr/>
      <dgm:t>
        <a:bodyPr/>
        <a:lstStyle/>
        <a:p>
          <a:endParaRPr lang="fr-FR"/>
        </a:p>
      </dgm:t>
    </dgm:pt>
    <dgm:pt modelId="{59E49038-9724-764D-B5F4-985AAC072FC3}" type="pres">
      <dgm:prSet presAssocID="{18C062B0-DE8C-884B-B1EB-076B0CD706B7}" presName="dummy" presStyleCnt="0"/>
      <dgm:spPr/>
    </dgm:pt>
    <dgm:pt modelId="{993985F5-BC61-D546-A9F1-2A1C5E088058}" type="pres">
      <dgm:prSet presAssocID="{4993290C-E85C-0A46-9D8C-28E480D9BF10}" presName="sibTrans" presStyleLbl="sibTrans2D1" presStyleIdx="4" presStyleCnt="6"/>
      <dgm:spPr/>
      <dgm:t>
        <a:bodyPr/>
        <a:lstStyle/>
        <a:p>
          <a:endParaRPr lang="fr-BE"/>
        </a:p>
      </dgm:t>
    </dgm:pt>
    <dgm:pt modelId="{0D2F5275-52D6-104A-9EFA-2F476316F5E8}" type="pres">
      <dgm:prSet presAssocID="{DA9338AF-B51D-974C-A698-C4BB52321690}" presName="node" presStyleLbl="node1" presStyleIdx="5" presStyleCnt="6" custScaleX="150735" custScaleY="119767" custRadScaleRad="126264" custRadScaleInc="-22587">
        <dgm:presLayoutVars>
          <dgm:bulletEnabled val="1"/>
        </dgm:presLayoutVars>
      </dgm:prSet>
      <dgm:spPr/>
      <dgm:t>
        <a:bodyPr/>
        <a:lstStyle/>
        <a:p>
          <a:endParaRPr lang="fr-FR"/>
        </a:p>
      </dgm:t>
    </dgm:pt>
    <dgm:pt modelId="{F2886D35-5AF7-E740-9B4D-6F3E164EAA4C}" type="pres">
      <dgm:prSet presAssocID="{DA9338AF-B51D-974C-A698-C4BB52321690}" presName="dummy" presStyleCnt="0"/>
      <dgm:spPr/>
    </dgm:pt>
    <dgm:pt modelId="{41D3B270-773A-7C4F-8200-C9538C98E7AE}" type="pres">
      <dgm:prSet presAssocID="{9D7BD46A-AA51-334D-86B5-780618D68ECA}" presName="sibTrans" presStyleLbl="sibTrans2D1" presStyleIdx="5" presStyleCnt="6"/>
      <dgm:spPr/>
      <dgm:t>
        <a:bodyPr/>
        <a:lstStyle/>
        <a:p>
          <a:endParaRPr lang="fr-FR"/>
        </a:p>
      </dgm:t>
    </dgm:pt>
  </dgm:ptLst>
  <dgm:cxnLst>
    <dgm:cxn modelId="{F470FD20-4EAB-44AF-ABD2-7536276D3106}" type="presOf" srcId="{0354FB61-2AA1-3B4A-B9A7-8929016D4F22}" destId="{8AB6FDBC-C0C9-D74F-9B17-379D1D651F6B}" srcOrd="0" destOrd="0" presId="urn:microsoft.com/office/officeart/2005/8/layout/radial6"/>
    <dgm:cxn modelId="{53E49533-EE25-A444-8316-C57543D4DD1E}" srcId="{0354FB61-2AA1-3B4A-B9A7-8929016D4F22}" destId="{BE58768B-E5B8-C942-B5CE-5F5DE915C6C7}" srcOrd="2" destOrd="0" parTransId="{D5F946E4-62B3-CB44-A144-B25567B3188A}" sibTransId="{891B3B5A-364E-B84C-93F7-7BED4CA81E92}"/>
    <dgm:cxn modelId="{06F74CF6-81BC-4675-B978-F3532F97651D}" type="presOf" srcId="{60AC14F3-D4B8-2947-B6DA-52642408A4F9}" destId="{CD0AE46B-ABFD-4B41-904A-D047DFDA0707}" srcOrd="0" destOrd="0" presId="urn:microsoft.com/office/officeart/2005/8/layout/radial6"/>
    <dgm:cxn modelId="{3EA0FE17-7565-479B-9692-D916CDB6CA9E}" type="presOf" srcId="{4993290C-E85C-0A46-9D8C-28E480D9BF10}" destId="{993985F5-BC61-D546-A9F1-2A1C5E088058}" srcOrd="0" destOrd="0" presId="urn:microsoft.com/office/officeart/2005/8/layout/radial6"/>
    <dgm:cxn modelId="{B962FE35-3948-4967-B4D4-18B1A9C423E2}" type="presOf" srcId="{9D7BD46A-AA51-334D-86B5-780618D68ECA}" destId="{41D3B270-773A-7C4F-8200-C9538C98E7AE}" srcOrd="0" destOrd="0" presId="urn:microsoft.com/office/officeart/2005/8/layout/radial6"/>
    <dgm:cxn modelId="{7AB9082A-3882-5844-83F7-DEB5AE974532}" srcId="{0354FB61-2AA1-3B4A-B9A7-8929016D4F22}" destId="{18C062B0-DE8C-884B-B1EB-076B0CD706B7}" srcOrd="4" destOrd="0" parTransId="{78ACC70F-698E-124A-8148-56092055930D}" sibTransId="{4993290C-E85C-0A46-9D8C-28E480D9BF10}"/>
    <dgm:cxn modelId="{5F823054-7958-4AC2-9C1F-CA8377D47C65}" type="presOf" srcId="{18C062B0-DE8C-884B-B1EB-076B0CD706B7}" destId="{391F6FED-AF88-BB46-BA38-510C5B7805DD}" srcOrd="0" destOrd="0" presId="urn:microsoft.com/office/officeart/2005/8/layout/radial6"/>
    <dgm:cxn modelId="{0FC80E82-11E5-4DF8-BE2B-22CE68622D13}" type="presOf" srcId="{2F17CB0C-8A1D-A14D-8210-68783734651D}" destId="{C479497B-590F-A742-993A-3959DEB715A4}" srcOrd="0" destOrd="0" presId="urn:microsoft.com/office/officeart/2005/8/layout/radial6"/>
    <dgm:cxn modelId="{2A5CAC3F-C220-CB4C-BFED-63EFD0B7AFC1}" srcId="{0354FB61-2AA1-3B4A-B9A7-8929016D4F22}" destId="{82982052-3CBD-CF44-AC7D-2EEE4201B682}" srcOrd="1" destOrd="0" parTransId="{3CBA04B9-70F3-3342-BBF7-D0AF5B7AC463}" sibTransId="{04249186-1EE3-504A-9968-1DF3243DE1E7}"/>
    <dgm:cxn modelId="{2404ABC5-3C52-4859-962D-E99A7A1CC95F}" type="presOf" srcId="{04249186-1EE3-504A-9968-1DF3243DE1E7}" destId="{650E3FEE-3CFA-154C-A127-210EB8194401}" srcOrd="0" destOrd="0" presId="urn:microsoft.com/office/officeart/2005/8/layout/radial6"/>
    <dgm:cxn modelId="{2E6181FB-D499-427A-A800-374E4397136F}" type="presOf" srcId="{BE58768B-E5B8-C942-B5CE-5F5DE915C6C7}" destId="{30DFF9AC-3502-5E4E-ABFE-8F917AF1A770}" srcOrd="0" destOrd="0" presId="urn:microsoft.com/office/officeart/2005/8/layout/radial6"/>
    <dgm:cxn modelId="{7D38E501-E742-C042-83B5-6C2C043C3C54}" srcId="{0354FB61-2AA1-3B4A-B9A7-8929016D4F22}" destId="{DA9338AF-B51D-974C-A698-C4BB52321690}" srcOrd="5" destOrd="0" parTransId="{FA3DE576-361B-C449-98BA-0E6E659D3AE3}" sibTransId="{9D7BD46A-AA51-334D-86B5-780618D68ECA}"/>
    <dgm:cxn modelId="{E5084FFE-98D3-0F43-B652-A0035E852D67}" srcId="{60AC14F3-D4B8-2947-B6DA-52642408A4F9}" destId="{0354FB61-2AA1-3B4A-B9A7-8929016D4F22}" srcOrd="0" destOrd="0" parTransId="{88DCD631-6E4A-8442-9CF9-B3FC9CB94598}" sibTransId="{4F3C2A01-2D19-8C4C-9B69-20DF17F08A61}"/>
    <dgm:cxn modelId="{9ECBC054-466F-4647-A677-14E73CBB0AE5}" type="presOf" srcId="{F4B32560-1595-C544-9C62-9931D828CFEB}" destId="{9C9E5016-8027-3043-8AF5-ECBEA4C0B5E1}" srcOrd="0" destOrd="0" presId="urn:microsoft.com/office/officeart/2005/8/layout/radial6"/>
    <dgm:cxn modelId="{92924EF7-832C-477E-BD17-8CDCE629CBE5}" type="presOf" srcId="{891B3B5A-364E-B84C-93F7-7BED4CA81E92}" destId="{5D0555FF-5E25-3E40-8068-3C9E629A3143}" srcOrd="0" destOrd="0" presId="urn:microsoft.com/office/officeart/2005/8/layout/radial6"/>
    <dgm:cxn modelId="{370C355E-DA51-4B60-B801-6B3DB4996DD8}" type="presOf" srcId="{A8F39B95-36CA-DB4A-95DA-9B73ECA39C27}" destId="{34E940B2-7DE7-ED42-8751-7513D9547380}" srcOrd="0" destOrd="0" presId="urn:microsoft.com/office/officeart/2005/8/layout/radial6"/>
    <dgm:cxn modelId="{65A99114-3122-4228-9C5F-763C3951B92A}" type="presOf" srcId="{567C0669-31E0-A140-8544-6021FA33AB03}" destId="{49DF9683-8D35-304B-ADF4-F237D5BAA5E4}" srcOrd="0" destOrd="0" presId="urn:microsoft.com/office/officeart/2005/8/layout/radial6"/>
    <dgm:cxn modelId="{E8EB66A0-E2C1-43AB-89A3-235BF9A4B655}" type="presOf" srcId="{82982052-3CBD-CF44-AC7D-2EEE4201B682}" destId="{8FC1B99C-DC9C-B848-8DF8-C5AAE98C288C}" srcOrd="0" destOrd="0" presId="urn:microsoft.com/office/officeart/2005/8/layout/radial6"/>
    <dgm:cxn modelId="{955F2AF2-E948-4641-B9B9-6DF8A38F03A9}" srcId="{0354FB61-2AA1-3B4A-B9A7-8929016D4F22}" destId="{A8F39B95-36CA-DB4A-95DA-9B73ECA39C27}" srcOrd="3" destOrd="0" parTransId="{860EA052-3A01-7143-9CB6-F84C3524A18F}" sibTransId="{567C0669-31E0-A140-8544-6021FA33AB03}"/>
    <dgm:cxn modelId="{4EFBB465-484B-4589-AAC2-D64A67A0D548}" type="presOf" srcId="{DA9338AF-B51D-974C-A698-C4BB52321690}" destId="{0D2F5275-52D6-104A-9EFA-2F476316F5E8}" srcOrd="0" destOrd="0" presId="urn:microsoft.com/office/officeart/2005/8/layout/radial6"/>
    <dgm:cxn modelId="{73BD4224-0526-2947-AB62-EB5023DA876D}" srcId="{0354FB61-2AA1-3B4A-B9A7-8929016D4F22}" destId="{F4B32560-1595-C544-9C62-9931D828CFEB}" srcOrd="0" destOrd="0" parTransId="{F8AC00A5-92B2-1A4F-BB3A-D02F15048A1F}" sibTransId="{2F17CB0C-8A1D-A14D-8210-68783734651D}"/>
    <dgm:cxn modelId="{093FC136-14C0-4B76-8182-0CA0DC3AF4FA}" type="presParOf" srcId="{CD0AE46B-ABFD-4B41-904A-D047DFDA0707}" destId="{8AB6FDBC-C0C9-D74F-9B17-379D1D651F6B}" srcOrd="0" destOrd="0" presId="urn:microsoft.com/office/officeart/2005/8/layout/radial6"/>
    <dgm:cxn modelId="{EBD71E19-5679-477D-BC52-48EA748FDBC3}" type="presParOf" srcId="{CD0AE46B-ABFD-4B41-904A-D047DFDA0707}" destId="{9C9E5016-8027-3043-8AF5-ECBEA4C0B5E1}" srcOrd="1" destOrd="0" presId="urn:microsoft.com/office/officeart/2005/8/layout/radial6"/>
    <dgm:cxn modelId="{719EB743-B0AF-48BE-BD9C-CA7C53FAD3E8}" type="presParOf" srcId="{CD0AE46B-ABFD-4B41-904A-D047DFDA0707}" destId="{1BD91721-B9A6-AC4A-809A-210285B08353}" srcOrd="2" destOrd="0" presId="urn:microsoft.com/office/officeart/2005/8/layout/radial6"/>
    <dgm:cxn modelId="{D5B03A63-7F75-4FD2-B50A-435FA4D19469}" type="presParOf" srcId="{CD0AE46B-ABFD-4B41-904A-D047DFDA0707}" destId="{C479497B-590F-A742-993A-3959DEB715A4}" srcOrd="3" destOrd="0" presId="urn:microsoft.com/office/officeart/2005/8/layout/radial6"/>
    <dgm:cxn modelId="{62348D6E-EEDB-416C-8ECE-816A8F053F6E}" type="presParOf" srcId="{CD0AE46B-ABFD-4B41-904A-D047DFDA0707}" destId="{8FC1B99C-DC9C-B848-8DF8-C5AAE98C288C}" srcOrd="4" destOrd="0" presId="urn:microsoft.com/office/officeart/2005/8/layout/radial6"/>
    <dgm:cxn modelId="{8014C4A9-8DBB-4A32-A433-60F52EF014DE}" type="presParOf" srcId="{CD0AE46B-ABFD-4B41-904A-D047DFDA0707}" destId="{95781B37-53EF-4644-A5F3-8EF2796A9A97}" srcOrd="5" destOrd="0" presId="urn:microsoft.com/office/officeart/2005/8/layout/radial6"/>
    <dgm:cxn modelId="{856274FF-BE5C-4E9A-BCE9-B39FEC08125D}" type="presParOf" srcId="{CD0AE46B-ABFD-4B41-904A-D047DFDA0707}" destId="{650E3FEE-3CFA-154C-A127-210EB8194401}" srcOrd="6" destOrd="0" presId="urn:microsoft.com/office/officeart/2005/8/layout/radial6"/>
    <dgm:cxn modelId="{530288EB-262B-464A-A416-DE772A4B3500}" type="presParOf" srcId="{CD0AE46B-ABFD-4B41-904A-D047DFDA0707}" destId="{30DFF9AC-3502-5E4E-ABFE-8F917AF1A770}" srcOrd="7" destOrd="0" presId="urn:microsoft.com/office/officeart/2005/8/layout/radial6"/>
    <dgm:cxn modelId="{3EBFE50F-1D06-4310-BD44-A3BF9A4A7E76}" type="presParOf" srcId="{CD0AE46B-ABFD-4B41-904A-D047DFDA0707}" destId="{62AEFCA3-6AA9-7448-95C3-436D110DE9E4}" srcOrd="8" destOrd="0" presId="urn:microsoft.com/office/officeart/2005/8/layout/radial6"/>
    <dgm:cxn modelId="{56E59F4B-7239-4324-A918-EF8EF9C5F6D6}" type="presParOf" srcId="{CD0AE46B-ABFD-4B41-904A-D047DFDA0707}" destId="{5D0555FF-5E25-3E40-8068-3C9E629A3143}" srcOrd="9" destOrd="0" presId="urn:microsoft.com/office/officeart/2005/8/layout/radial6"/>
    <dgm:cxn modelId="{948E2B05-4DFB-45CF-B90A-A284D2695E90}" type="presParOf" srcId="{CD0AE46B-ABFD-4B41-904A-D047DFDA0707}" destId="{34E940B2-7DE7-ED42-8751-7513D9547380}" srcOrd="10" destOrd="0" presId="urn:microsoft.com/office/officeart/2005/8/layout/radial6"/>
    <dgm:cxn modelId="{839EA4B9-8228-4B53-B37F-CF49EA4BF875}" type="presParOf" srcId="{CD0AE46B-ABFD-4B41-904A-D047DFDA0707}" destId="{F4DA28F3-F31F-9943-90E0-D9FD7BE8BA98}" srcOrd="11" destOrd="0" presId="urn:microsoft.com/office/officeart/2005/8/layout/radial6"/>
    <dgm:cxn modelId="{E02DFAAB-E1A7-4050-972D-AB5765762F30}" type="presParOf" srcId="{CD0AE46B-ABFD-4B41-904A-D047DFDA0707}" destId="{49DF9683-8D35-304B-ADF4-F237D5BAA5E4}" srcOrd="12" destOrd="0" presId="urn:microsoft.com/office/officeart/2005/8/layout/radial6"/>
    <dgm:cxn modelId="{BD09CCA1-D4BC-4C32-A69B-A3565A270C4A}" type="presParOf" srcId="{CD0AE46B-ABFD-4B41-904A-D047DFDA0707}" destId="{391F6FED-AF88-BB46-BA38-510C5B7805DD}" srcOrd="13" destOrd="0" presId="urn:microsoft.com/office/officeart/2005/8/layout/radial6"/>
    <dgm:cxn modelId="{5334BD45-0E54-4BA8-A026-67B2D3ACFE4F}" type="presParOf" srcId="{CD0AE46B-ABFD-4B41-904A-D047DFDA0707}" destId="{59E49038-9724-764D-B5F4-985AAC072FC3}" srcOrd="14" destOrd="0" presId="urn:microsoft.com/office/officeart/2005/8/layout/radial6"/>
    <dgm:cxn modelId="{EFAC4354-89F7-4550-A391-1B88FBD02705}" type="presParOf" srcId="{CD0AE46B-ABFD-4B41-904A-D047DFDA0707}" destId="{993985F5-BC61-D546-A9F1-2A1C5E088058}" srcOrd="15" destOrd="0" presId="urn:microsoft.com/office/officeart/2005/8/layout/radial6"/>
    <dgm:cxn modelId="{D8A4E822-B0AC-41C6-9A12-776D7EDFE968}" type="presParOf" srcId="{CD0AE46B-ABFD-4B41-904A-D047DFDA0707}" destId="{0D2F5275-52D6-104A-9EFA-2F476316F5E8}" srcOrd="16" destOrd="0" presId="urn:microsoft.com/office/officeart/2005/8/layout/radial6"/>
    <dgm:cxn modelId="{A0DBDE95-8EA4-4641-ABE8-A5D7F8A9BEEB}" type="presParOf" srcId="{CD0AE46B-ABFD-4B41-904A-D047DFDA0707}" destId="{F2886D35-5AF7-E740-9B4D-6F3E164EAA4C}" srcOrd="17" destOrd="0" presId="urn:microsoft.com/office/officeart/2005/8/layout/radial6"/>
    <dgm:cxn modelId="{ABC10DF2-1640-4D31-A325-21C59CE8A0DD}" type="presParOf" srcId="{CD0AE46B-ABFD-4B41-904A-D047DFDA0707}" destId="{41D3B270-773A-7C4F-8200-C9538C98E7AE}"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61227A-23D1-4DC0-8089-0C7D448485C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8E019B9B-4BE4-4B66-8314-85384419AEE7}">
      <dgm:prSet phldrT="[Text]"/>
      <dgm:spPr/>
      <dgm:t>
        <a:bodyPr/>
        <a:lstStyle/>
        <a:p>
          <a:r>
            <a:rPr lang="en-GB" dirty="0" smtClean="0">
              <a:solidFill>
                <a:srgbClr val="FF0000"/>
              </a:solidFill>
              <a:latin typeface="Calibri" pitchFamily="34" charset="0"/>
              <a:cs typeface="Calibri" pitchFamily="34" charset="0"/>
            </a:rPr>
            <a:t>Government strategy</a:t>
          </a:r>
          <a:endParaRPr lang="en-GB" dirty="0">
            <a:solidFill>
              <a:srgbClr val="FF0000"/>
            </a:solidFill>
            <a:latin typeface="Calibri" pitchFamily="34" charset="0"/>
            <a:cs typeface="Calibri" pitchFamily="34" charset="0"/>
          </a:endParaRPr>
        </a:p>
      </dgm:t>
    </dgm:pt>
    <dgm:pt modelId="{338D372E-ECBF-4EEF-BE87-E49E58D595E4}" type="parTrans" cxnId="{25CE144F-69E9-4616-BC9E-6B68DD1D127B}">
      <dgm:prSet/>
      <dgm:spPr/>
      <dgm:t>
        <a:bodyPr/>
        <a:lstStyle/>
        <a:p>
          <a:endParaRPr lang="en-GB"/>
        </a:p>
      </dgm:t>
    </dgm:pt>
    <dgm:pt modelId="{E354CA11-E6A8-42D5-9B70-10D7AEC7465E}" type="sibTrans" cxnId="{25CE144F-69E9-4616-BC9E-6B68DD1D127B}">
      <dgm:prSet/>
      <dgm:spPr/>
      <dgm:t>
        <a:bodyPr/>
        <a:lstStyle/>
        <a:p>
          <a:endParaRPr lang="en-GB"/>
        </a:p>
      </dgm:t>
    </dgm:pt>
    <dgm:pt modelId="{69EA2810-29DB-4126-9B31-D6B7711A3EC0}">
      <dgm:prSet phldrT="[Text]"/>
      <dgm:spPr/>
      <dgm:t>
        <a:bodyPr/>
        <a:lstStyle/>
        <a:p>
          <a:r>
            <a:rPr lang="en-GB" dirty="0" smtClean="0">
              <a:solidFill>
                <a:srgbClr val="FF0000"/>
              </a:solidFill>
              <a:latin typeface="Calibri" pitchFamily="34" charset="0"/>
              <a:cs typeface="Calibri" pitchFamily="34" charset="0"/>
            </a:rPr>
            <a:t>General MTEF</a:t>
          </a:r>
          <a:endParaRPr lang="en-GB" dirty="0">
            <a:solidFill>
              <a:srgbClr val="FF0000"/>
            </a:solidFill>
            <a:latin typeface="Calibri" pitchFamily="34" charset="0"/>
            <a:cs typeface="Calibri" pitchFamily="34" charset="0"/>
          </a:endParaRPr>
        </a:p>
      </dgm:t>
    </dgm:pt>
    <dgm:pt modelId="{0B63E881-F63D-474F-B411-A8BC36EB414A}" type="parTrans" cxnId="{25A05E5F-1512-44B0-90C0-2AC36FBC4FB0}">
      <dgm:prSet/>
      <dgm:spPr/>
      <dgm:t>
        <a:bodyPr/>
        <a:lstStyle/>
        <a:p>
          <a:endParaRPr lang="en-GB"/>
        </a:p>
      </dgm:t>
    </dgm:pt>
    <dgm:pt modelId="{6BE2BF76-1C7A-4184-83A6-3B5428CF0A55}" type="sibTrans" cxnId="{25A05E5F-1512-44B0-90C0-2AC36FBC4FB0}">
      <dgm:prSet/>
      <dgm:spPr/>
      <dgm:t>
        <a:bodyPr/>
        <a:lstStyle/>
        <a:p>
          <a:endParaRPr lang="en-GB"/>
        </a:p>
      </dgm:t>
    </dgm:pt>
    <dgm:pt modelId="{A95536BF-17F3-47B6-A4B8-35B53C599E78}">
      <dgm:prSet phldrT="[Text]"/>
      <dgm:spPr/>
      <dgm:t>
        <a:bodyPr/>
        <a:lstStyle/>
        <a:p>
          <a:r>
            <a:rPr lang="en-GB" dirty="0" smtClean="0">
              <a:solidFill>
                <a:srgbClr val="FF0000"/>
              </a:solidFill>
              <a:latin typeface="Calibri" pitchFamily="34" charset="0"/>
              <a:cs typeface="Calibri" pitchFamily="34" charset="0"/>
            </a:rPr>
            <a:t>Sectors MTEF</a:t>
          </a:r>
          <a:endParaRPr lang="en-GB" dirty="0">
            <a:solidFill>
              <a:srgbClr val="FF0000"/>
            </a:solidFill>
            <a:latin typeface="Calibri" pitchFamily="34" charset="0"/>
            <a:cs typeface="Calibri" pitchFamily="34" charset="0"/>
          </a:endParaRPr>
        </a:p>
      </dgm:t>
    </dgm:pt>
    <dgm:pt modelId="{77137C7A-3169-42FA-B880-85337A39D2AD}" type="parTrans" cxnId="{B3335861-4AE4-4C47-A74C-940AC6800AD7}">
      <dgm:prSet/>
      <dgm:spPr/>
      <dgm:t>
        <a:bodyPr/>
        <a:lstStyle/>
        <a:p>
          <a:endParaRPr lang="en-GB"/>
        </a:p>
      </dgm:t>
    </dgm:pt>
    <dgm:pt modelId="{DA8B7A91-918B-4A8B-B43F-D59781FE7638}" type="sibTrans" cxnId="{B3335861-4AE4-4C47-A74C-940AC6800AD7}">
      <dgm:prSet/>
      <dgm:spPr/>
      <dgm:t>
        <a:bodyPr/>
        <a:lstStyle/>
        <a:p>
          <a:endParaRPr lang="en-GB"/>
        </a:p>
      </dgm:t>
    </dgm:pt>
    <dgm:pt modelId="{9E41AD56-36DF-4827-9F67-72D5A20B8BBF}">
      <dgm:prSet/>
      <dgm:spPr/>
      <dgm:t>
        <a:bodyPr/>
        <a:lstStyle/>
        <a:p>
          <a:r>
            <a:rPr lang="en-GB" dirty="0" smtClean="0">
              <a:solidFill>
                <a:srgbClr val="FF0000"/>
              </a:solidFill>
              <a:latin typeface="Calibri" pitchFamily="34" charset="0"/>
              <a:cs typeface="Calibri" pitchFamily="34" charset="0"/>
            </a:rPr>
            <a:t>Budget</a:t>
          </a:r>
          <a:endParaRPr lang="en-GB" dirty="0">
            <a:solidFill>
              <a:srgbClr val="FF0000"/>
            </a:solidFill>
            <a:latin typeface="Calibri" pitchFamily="34" charset="0"/>
            <a:cs typeface="Calibri" pitchFamily="34" charset="0"/>
          </a:endParaRPr>
        </a:p>
      </dgm:t>
    </dgm:pt>
    <dgm:pt modelId="{38131AFF-983A-43A3-B395-252F8E314AAC}" type="parTrans" cxnId="{7F522C4D-3F81-423E-84D2-2015E3634164}">
      <dgm:prSet/>
      <dgm:spPr/>
      <dgm:t>
        <a:bodyPr/>
        <a:lstStyle/>
        <a:p>
          <a:endParaRPr lang="en-GB"/>
        </a:p>
      </dgm:t>
    </dgm:pt>
    <dgm:pt modelId="{6F342160-FA3F-40E3-B428-E8422365A353}" type="sibTrans" cxnId="{7F522C4D-3F81-423E-84D2-2015E3634164}">
      <dgm:prSet/>
      <dgm:spPr/>
      <dgm:t>
        <a:bodyPr/>
        <a:lstStyle/>
        <a:p>
          <a:endParaRPr lang="en-GB"/>
        </a:p>
      </dgm:t>
    </dgm:pt>
    <dgm:pt modelId="{123BA4D8-F066-4134-AA0F-1225F1396A26}">
      <dgm:prSet custT="1"/>
      <dgm:spPr/>
      <dgm:t>
        <a:bodyPr/>
        <a:lstStyle/>
        <a:p>
          <a:r>
            <a:rPr lang="en-GB" sz="1600" dirty="0" smtClean="0">
              <a:solidFill>
                <a:srgbClr val="FF0000"/>
              </a:solidFill>
              <a:latin typeface="Calibri" pitchFamily="34" charset="0"/>
              <a:cs typeface="Calibri" pitchFamily="34" charset="0"/>
            </a:rPr>
            <a:t>Action Plan</a:t>
          </a:r>
          <a:endParaRPr lang="en-GB" sz="1600" dirty="0">
            <a:solidFill>
              <a:srgbClr val="FF0000"/>
            </a:solidFill>
            <a:latin typeface="Calibri" pitchFamily="34" charset="0"/>
            <a:cs typeface="Calibri" pitchFamily="34" charset="0"/>
          </a:endParaRPr>
        </a:p>
      </dgm:t>
    </dgm:pt>
    <dgm:pt modelId="{F66E725D-189E-42EF-9D57-E15F2D831096}" type="parTrans" cxnId="{06AB8B28-E8A2-4ADD-A592-9E07AB11C09C}">
      <dgm:prSet/>
      <dgm:spPr/>
      <dgm:t>
        <a:bodyPr/>
        <a:lstStyle/>
        <a:p>
          <a:endParaRPr lang="en-GB"/>
        </a:p>
      </dgm:t>
    </dgm:pt>
    <dgm:pt modelId="{11F54FF1-582E-47BC-BB08-ABFAED3D5095}" type="sibTrans" cxnId="{06AB8B28-E8A2-4ADD-A592-9E07AB11C09C}">
      <dgm:prSet/>
      <dgm:spPr/>
      <dgm:t>
        <a:bodyPr/>
        <a:lstStyle/>
        <a:p>
          <a:endParaRPr lang="en-GB"/>
        </a:p>
      </dgm:t>
    </dgm:pt>
    <dgm:pt modelId="{027DD8FA-0708-4A91-B9F8-2F994902C2EA}">
      <dgm:prSet custT="1"/>
      <dgm:spPr/>
      <dgm:t>
        <a:bodyPr/>
        <a:lstStyle/>
        <a:p>
          <a:r>
            <a:rPr lang="en-GB" sz="1400" dirty="0" smtClean="0">
              <a:solidFill>
                <a:srgbClr val="FF0000"/>
              </a:solidFill>
              <a:latin typeface="Calibri" pitchFamily="34" charset="0"/>
              <a:cs typeface="Calibri" pitchFamily="34" charset="0"/>
            </a:rPr>
            <a:t>MTFF/MTBF</a:t>
          </a:r>
          <a:endParaRPr lang="en-GB" sz="1400" dirty="0">
            <a:solidFill>
              <a:srgbClr val="FF0000"/>
            </a:solidFill>
            <a:latin typeface="Calibri" pitchFamily="34" charset="0"/>
            <a:cs typeface="Calibri" pitchFamily="34" charset="0"/>
          </a:endParaRPr>
        </a:p>
      </dgm:t>
    </dgm:pt>
    <dgm:pt modelId="{F9A0991D-6F16-4ED8-9F56-7F44F6FE4D27}" type="parTrans" cxnId="{228470A1-2ECE-4BE4-BB4B-7DD77859C93C}">
      <dgm:prSet/>
      <dgm:spPr/>
      <dgm:t>
        <a:bodyPr/>
        <a:lstStyle/>
        <a:p>
          <a:endParaRPr lang="en-GB"/>
        </a:p>
      </dgm:t>
    </dgm:pt>
    <dgm:pt modelId="{2F79A01F-2F74-44D2-8843-AD72084996C6}" type="sibTrans" cxnId="{228470A1-2ECE-4BE4-BB4B-7DD77859C93C}">
      <dgm:prSet/>
      <dgm:spPr/>
      <dgm:t>
        <a:bodyPr/>
        <a:lstStyle/>
        <a:p>
          <a:endParaRPr lang="en-GB"/>
        </a:p>
      </dgm:t>
    </dgm:pt>
    <dgm:pt modelId="{DE594A3C-B8F5-492F-9071-3A9786D719EA}" type="pres">
      <dgm:prSet presAssocID="{B061227A-23D1-4DC0-8089-0C7D448485C3}" presName="Name0" presStyleCnt="0">
        <dgm:presLayoutVars>
          <dgm:dir/>
          <dgm:resizeHandles val="exact"/>
        </dgm:presLayoutVars>
      </dgm:prSet>
      <dgm:spPr/>
      <dgm:t>
        <a:bodyPr/>
        <a:lstStyle/>
        <a:p>
          <a:endParaRPr lang="en-GB"/>
        </a:p>
      </dgm:t>
    </dgm:pt>
    <dgm:pt modelId="{6DF9FAC7-F276-4519-BFCE-420A306CDCB5}" type="pres">
      <dgm:prSet presAssocID="{8E019B9B-4BE4-4B66-8314-85384419AEE7}" presName="node" presStyleLbl="node1" presStyleIdx="0" presStyleCnt="6">
        <dgm:presLayoutVars>
          <dgm:bulletEnabled val="1"/>
        </dgm:presLayoutVars>
      </dgm:prSet>
      <dgm:spPr/>
      <dgm:t>
        <a:bodyPr/>
        <a:lstStyle/>
        <a:p>
          <a:endParaRPr lang="en-GB"/>
        </a:p>
      </dgm:t>
    </dgm:pt>
    <dgm:pt modelId="{03353036-AB6E-43F4-B72F-54CDED461821}" type="pres">
      <dgm:prSet presAssocID="{E354CA11-E6A8-42D5-9B70-10D7AEC7465E}" presName="sibTrans" presStyleLbl="sibTrans2D1" presStyleIdx="0" presStyleCnt="5"/>
      <dgm:spPr/>
      <dgm:t>
        <a:bodyPr/>
        <a:lstStyle/>
        <a:p>
          <a:endParaRPr lang="en-GB"/>
        </a:p>
      </dgm:t>
    </dgm:pt>
    <dgm:pt modelId="{B19A4563-A6F8-42D7-B898-36290737FF61}" type="pres">
      <dgm:prSet presAssocID="{E354CA11-E6A8-42D5-9B70-10D7AEC7465E}" presName="connectorText" presStyleLbl="sibTrans2D1" presStyleIdx="0" presStyleCnt="5"/>
      <dgm:spPr/>
      <dgm:t>
        <a:bodyPr/>
        <a:lstStyle/>
        <a:p>
          <a:endParaRPr lang="en-GB"/>
        </a:p>
      </dgm:t>
    </dgm:pt>
    <dgm:pt modelId="{FB5A3FDD-46E8-48A4-8A1F-1278181CA6B5}" type="pres">
      <dgm:prSet presAssocID="{123BA4D8-F066-4134-AA0F-1225F1396A26}" presName="node" presStyleLbl="node1" presStyleIdx="1" presStyleCnt="6">
        <dgm:presLayoutVars>
          <dgm:bulletEnabled val="1"/>
        </dgm:presLayoutVars>
      </dgm:prSet>
      <dgm:spPr/>
      <dgm:t>
        <a:bodyPr/>
        <a:lstStyle/>
        <a:p>
          <a:endParaRPr lang="en-GB"/>
        </a:p>
      </dgm:t>
    </dgm:pt>
    <dgm:pt modelId="{0D8C7A47-7401-4B79-8148-F6A39BDE4AA2}" type="pres">
      <dgm:prSet presAssocID="{11F54FF1-582E-47BC-BB08-ABFAED3D5095}" presName="sibTrans" presStyleLbl="sibTrans2D1" presStyleIdx="1" presStyleCnt="5"/>
      <dgm:spPr/>
      <dgm:t>
        <a:bodyPr/>
        <a:lstStyle/>
        <a:p>
          <a:endParaRPr lang="en-GB"/>
        </a:p>
      </dgm:t>
    </dgm:pt>
    <dgm:pt modelId="{32A92D3B-1900-4E34-A446-3D21AA836185}" type="pres">
      <dgm:prSet presAssocID="{11F54FF1-582E-47BC-BB08-ABFAED3D5095}" presName="connectorText" presStyleLbl="sibTrans2D1" presStyleIdx="1" presStyleCnt="5"/>
      <dgm:spPr/>
      <dgm:t>
        <a:bodyPr/>
        <a:lstStyle/>
        <a:p>
          <a:endParaRPr lang="en-GB"/>
        </a:p>
      </dgm:t>
    </dgm:pt>
    <dgm:pt modelId="{10EBC823-B9BE-43D8-A33F-D108691CC8D7}" type="pres">
      <dgm:prSet presAssocID="{027DD8FA-0708-4A91-B9F8-2F994902C2EA}" presName="node" presStyleLbl="node1" presStyleIdx="2" presStyleCnt="6">
        <dgm:presLayoutVars>
          <dgm:bulletEnabled val="1"/>
        </dgm:presLayoutVars>
      </dgm:prSet>
      <dgm:spPr/>
      <dgm:t>
        <a:bodyPr/>
        <a:lstStyle/>
        <a:p>
          <a:endParaRPr lang="en-GB"/>
        </a:p>
      </dgm:t>
    </dgm:pt>
    <dgm:pt modelId="{5C741673-D011-4B00-99BF-A141BCBB40B0}" type="pres">
      <dgm:prSet presAssocID="{2F79A01F-2F74-44D2-8843-AD72084996C6}" presName="sibTrans" presStyleLbl="sibTrans2D1" presStyleIdx="2" presStyleCnt="5"/>
      <dgm:spPr/>
      <dgm:t>
        <a:bodyPr/>
        <a:lstStyle/>
        <a:p>
          <a:endParaRPr lang="en-GB"/>
        </a:p>
      </dgm:t>
    </dgm:pt>
    <dgm:pt modelId="{68C6C9A9-4374-44D3-BBB7-11BE94827E25}" type="pres">
      <dgm:prSet presAssocID="{2F79A01F-2F74-44D2-8843-AD72084996C6}" presName="connectorText" presStyleLbl="sibTrans2D1" presStyleIdx="2" presStyleCnt="5"/>
      <dgm:spPr/>
      <dgm:t>
        <a:bodyPr/>
        <a:lstStyle/>
        <a:p>
          <a:endParaRPr lang="en-GB"/>
        </a:p>
      </dgm:t>
    </dgm:pt>
    <dgm:pt modelId="{D70082D6-1969-4ED1-A71C-4B38CE92719A}" type="pres">
      <dgm:prSet presAssocID="{69EA2810-29DB-4126-9B31-D6B7711A3EC0}" presName="node" presStyleLbl="node1" presStyleIdx="3" presStyleCnt="6">
        <dgm:presLayoutVars>
          <dgm:bulletEnabled val="1"/>
        </dgm:presLayoutVars>
      </dgm:prSet>
      <dgm:spPr/>
      <dgm:t>
        <a:bodyPr/>
        <a:lstStyle/>
        <a:p>
          <a:endParaRPr lang="en-GB"/>
        </a:p>
      </dgm:t>
    </dgm:pt>
    <dgm:pt modelId="{5E816CC5-9F27-4D3C-889A-E18B42C4EE55}" type="pres">
      <dgm:prSet presAssocID="{6BE2BF76-1C7A-4184-83A6-3B5428CF0A55}" presName="sibTrans" presStyleLbl="sibTrans2D1" presStyleIdx="3" presStyleCnt="5"/>
      <dgm:spPr/>
      <dgm:t>
        <a:bodyPr/>
        <a:lstStyle/>
        <a:p>
          <a:endParaRPr lang="en-GB"/>
        </a:p>
      </dgm:t>
    </dgm:pt>
    <dgm:pt modelId="{8D1C21B1-8C2D-46E6-881F-E4F24F4D0496}" type="pres">
      <dgm:prSet presAssocID="{6BE2BF76-1C7A-4184-83A6-3B5428CF0A55}" presName="connectorText" presStyleLbl="sibTrans2D1" presStyleIdx="3" presStyleCnt="5"/>
      <dgm:spPr/>
      <dgm:t>
        <a:bodyPr/>
        <a:lstStyle/>
        <a:p>
          <a:endParaRPr lang="en-GB"/>
        </a:p>
      </dgm:t>
    </dgm:pt>
    <dgm:pt modelId="{8F48830C-ABEF-46FE-AB46-8191ECD97365}" type="pres">
      <dgm:prSet presAssocID="{A95536BF-17F3-47B6-A4B8-35B53C599E78}" presName="node" presStyleLbl="node1" presStyleIdx="4" presStyleCnt="6">
        <dgm:presLayoutVars>
          <dgm:bulletEnabled val="1"/>
        </dgm:presLayoutVars>
      </dgm:prSet>
      <dgm:spPr/>
      <dgm:t>
        <a:bodyPr/>
        <a:lstStyle/>
        <a:p>
          <a:endParaRPr lang="en-GB"/>
        </a:p>
      </dgm:t>
    </dgm:pt>
    <dgm:pt modelId="{28BAA305-ACC9-49B5-8FBE-954A03780DC5}" type="pres">
      <dgm:prSet presAssocID="{DA8B7A91-918B-4A8B-B43F-D59781FE7638}" presName="sibTrans" presStyleLbl="sibTrans2D1" presStyleIdx="4" presStyleCnt="5"/>
      <dgm:spPr/>
      <dgm:t>
        <a:bodyPr/>
        <a:lstStyle/>
        <a:p>
          <a:endParaRPr lang="en-GB"/>
        </a:p>
      </dgm:t>
    </dgm:pt>
    <dgm:pt modelId="{184003E4-7BB1-4790-A5FF-90C0833EDA81}" type="pres">
      <dgm:prSet presAssocID="{DA8B7A91-918B-4A8B-B43F-D59781FE7638}" presName="connectorText" presStyleLbl="sibTrans2D1" presStyleIdx="4" presStyleCnt="5"/>
      <dgm:spPr/>
      <dgm:t>
        <a:bodyPr/>
        <a:lstStyle/>
        <a:p>
          <a:endParaRPr lang="en-GB"/>
        </a:p>
      </dgm:t>
    </dgm:pt>
    <dgm:pt modelId="{7AE0CD05-75D4-4551-AD28-4A498F1D43F3}" type="pres">
      <dgm:prSet presAssocID="{9E41AD56-36DF-4827-9F67-72D5A20B8BBF}" presName="node" presStyleLbl="node1" presStyleIdx="5" presStyleCnt="6">
        <dgm:presLayoutVars>
          <dgm:bulletEnabled val="1"/>
        </dgm:presLayoutVars>
      </dgm:prSet>
      <dgm:spPr/>
      <dgm:t>
        <a:bodyPr/>
        <a:lstStyle/>
        <a:p>
          <a:endParaRPr lang="en-GB"/>
        </a:p>
      </dgm:t>
    </dgm:pt>
  </dgm:ptLst>
  <dgm:cxnLst>
    <dgm:cxn modelId="{F98C2868-46FD-4DBC-A314-1F456E4687BF}" type="presOf" srcId="{9E41AD56-36DF-4827-9F67-72D5A20B8BBF}" destId="{7AE0CD05-75D4-4551-AD28-4A498F1D43F3}" srcOrd="0" destOrd="0" presId="urn:microsoft.com/office/officeart/2005/8/layout/process1"/>
    <dgm:cxn modelId="{B9E52C71-6F24-4429-AAFE-4602DBDE9380}" type="presOf" srcId="{11F54FF1-582E-47BC-BB08-ABFAED3D5095}" destId="{0D8C7A47-7401-4B79-8148-F6A39BDE4AA2}" srcOrd="0" destOrd="0" presId="urn:microsoft.com/office/officeart/2005/8/layout/process1"/>
    <dgm:cxn modelId="{B3335861-4AE4-4C47-A74C-940AC6800AD7}" srcId="{B061227A-23D1-4DC0-8089-0C7D448485C3}" destId="{A95536BF-17F3-47B6-A4B8-35B53C599E78}" srcOrd="4" destOrd="0" parTransId="{77137C7A-3169-42FA-B880-85337A39D2AD}" sibTransId="{DA8B7A91-918B-4A8B-B43F-D59781FE7638}"/>
    <dgm:cxn modelId="{EF46C382-DB2D-4769-AFAD-FD19B612E319}" type="presOf" srcId="{2F79A01F-2F74-44D2-8843-AD72084996C6}" destId="{68C6C9A9-4374-44D3-BBB7-11BE94827E25}" srcOrd="1" destOrd="0" presId="urn:microsoft.com/office/officeart/2005/8/layout/process1"/>
    <dgm:cxn modelId="{3A25CDD8-023A-411E-9DAB-3BCE094953DA}" type="presOf" srcId="{027DD8FA-0708-4A91-B9F8-2F994902C2EA}" destId="{10EBC823-B9BE-43D8-A33F-D108691CC8D7}" srcOrd="0" destOrd="0" presId="urn:microsoft.com/office/officeart/2005/8/layout/process1"/>
    <dgm:cxn modelId="{25CE144F-69E9-4616-BC9E-6B68DD1D127B}" srcId="{B061227A-23D1-4DC0-8089-0C7D448485C3}" destId="{8E019B9B-4BE4-4B66-8314-85384419AEE7}" srcOrd="0" destOrd="0" parTransId="{338D372E-ECBF-4EEF-BE87-E49E58D595E4}" sibTransId="{E354CA11-E6A8-42D5-9B70-10D7AEC7465E}"/>
    <dgm:cxn modelId="{7DFC7DC1-B600-411A-A6AE-2A96A7AF9530}" type="presOf" srcId="{DA8B7A91-918B-4A8B-B43F-D59781FE7638}" destId="{184003E4-7BB1-4790-A5FF-90C0833EDA81}" srcOrd="1" destOrd="0" presId="urn:microsoft.com/office/officeart/2005/8/layout/process1"/>
    <dgm:cxn modelId="{FC749B6E-2C4B-495D-A6FE-B69B035ADF44}" type="presOf" srcId="{B061227A-23D1-4DC0-8089-0C7D448485C3}" destId="{DE594A3C-B8F5-492F-9071-3A9786D719EA}" srcOrd="0" destOrd="0" presId="urn:microsoft.com/office/officeart/2005/8/layout/process1"/>
    <dgm:cxn modelId="{679A9061-9708-4602-A089-4DE6583916BB}" type="presOf" srcId="{E354CA11-E6A8-42D5-9B70-10D7AEC7465E}" destId="{03353036-AB6E-43F4-B72F-54CDED461821}" srcOrd="0" destOrd="0" presId="urn:microsoft.com/office/officeart/2005/8/layout/process1"/>
    <dgm:cxn modelId="{25A05E5F-1512-44B0-90C0-2AC36FBC4FB0}" srcId="{B061227A-23D1-4DC0-8089-0C7D448485C3}" destId="{69EA2810-29DB-4126-9B31-D6B7711A3EC0}" srcOrd="3" destOrd="0" parTransId="{0B63E881-F63D-474F-B411-A8BC36EB414A}" sibTransId="{6BE2BF76-1C7A-4184-83A6-3B5428CF0A55}"/>
    <dgm:cxn modelId="{9814B604-DC07-4D80-B225-CB9DC6E02217}" type="presOf" srcId="{A95536BF-17F3-47B6-A4B8-35B53C599E78}" destId="{8F48830C-ABEF-46FE-AB46-8191ECD97365}" srcOrd="0" destOrd="0" presId="urn:microsoft.com/office/officeart/2005/8/layout/process1"/>
    <dgm:cxn modelId="{6A452945-6D3B-41B1-9F8F-D3AF1D52AB15}" type="presOf" srcId="{69EA2810-29DB-4126-9B31-D6B7711A3EC0}" destId="{D70082D6-1969-4ED1-A71C-4B38CE92719A}" srcOrd="0" destOrd="0" presId="urn:microsoft.com/office/officeart/2005/8/layout/process1"/>
    <dgm:cxn modelId="{4CEAC85C-C773-4A41-B93A-2B4295CB72B7}" type="presOf" srcId="{DA8B7A91-918B-4A8B-B43F-D59781FE7638}" destId="{28BAA305-ACC9-49B5-8FBE-954A03780DC5}" srcOrd="0" destOrd="0" presId="urn:microsoft.com/office/officeart/2005/8/layout/process1"/>
    <dgm:cxn modelId="{7849B0BF-7A3E-40AE-823F-D746190F308F}" type="presOf" srcId="{6BE2BF76-1C7A-4184-83A6-3B5428CF0A55}" destId="{5E816CC5-9F27-4D3C-889A-E18B42C4EE55}" srcOrd="0" destOrd="0" presId="urn:microsoft.com/office/officeart/2005/8/layout/process1"/>
    <dgm:cxn modelId="{C86028C4-016E-406B-B826-E30528083676}" type="presOf" srcId="{8E019B9B-4BE4-4B66-8314-85384419AEE7}" destId="{6DF9FAC7-F276-4519-BFCE-420A306CDCB5}" srcOrd="0" destOrd="0" presId="urn:microsoft.com/office/officeart/2005/8/layout/process1"/>
    <dgm:cxn modelId="{228470A1-2ECE-4BE4-BB4B-7DD77859C93C}" srcId="{B061227A-23D1-4DC0-8089-0C7D448485C3}" destId="{027DD8FA-0708-4A91-B9F8-2F994902C2EA}" srcOrd="2" destOrd="0" parTransId="{F9A0991D-6F16-4ED8-9F56-7F44F6FE4D27}" sibTransId="{2F79A01F-2F74-44D2-8843-AD72084996C6}"/>
    <dgm:cxn modelId="{E7EAB204-FB66-4E00-9073-B2522933DFCA}" type="presOf" srcId="{2F79A01F-2F74-44D2-8843-AD72084996C6}" destId="{5C741673-D011-4B00-99BF-A141BCBB40B0}" srcOrd="0" destOrd="0" presId="urn:microsoft.com/office/officeart/2005/8/layout/process1"/>
    <dgm:cxn modelId="{03BA74D1-E561-4D91-A1B2-DBD9DAE1B1E8}" type="presOf" srcId="{E354CA11-E6A8-42D5-9B70-10D7AEC7465E}" destId="{B19A4563-A6F8-42D7-B898-36290737FF61}" srcOrd="1" destOrd="0" presId="urn:microsoft.com/office/officeart/2005/8/layout/process1"/>
    <dgm:cxn modelId="{1DDE32E8-B929-4F3D-A0CA-C4A391E6ABB1}" type="presOf" srcId="{6BE2BF76-1C7A-4184-83A6-3B5428CF0A55}" destId="{8D1C21B1-8C2D-46E6-881F-E4F24F4D0496}" srcOrd="1" destOrd="0" presId="urn:microsoft.com/office/officeart/2005/8/layout/process1"/>
    <dgm:cxn modelId="{E4C6B99A-D21C-4997-94A3-A2BFA7906965}" type="presOf" srcId="{123BA4D8-F066-4134-AA0F-1225F1396A26}" destId="{FB5A3FDD-46E8-48A4-8A1F-1278181CA6B5}" srcOrd="0" destOrd="0" presId="urn:microsoft.com/office/officeart/2005/8/layout/process1"/>
    <dgm:cxn modelId="{7C0B9FC6-E589-4671-9590-DC10BCEB9F06}" type="presOf" srcId="{11F54FF1-582E-47BC-BB08-ABFAED3D5095}" destId="{32A92D3B-1900-4E34-A446-3D21AA836185}" srcOrd="1" destOrd="0" presId="urn:microsoft.com/office/officeart/2005/8/layout/process1"/>
    <dgm:cxn modelId="{06AB8B28-E8A2-4ADD-A592-9E07AB11C09C}" srcId="{B061227A-23D1-4DC0-8089-0C7D448485C3}" destId="{123BA4D8-F066-4134-AA0F-1225F1396A26}" srcOrd="1" destOrd="0" parTransId="{F66E725D-189E-42EF-9D57-E15F2D831096}" sibTransId="{11F54FF1-582E-47BC-BB08-ABFAED3D5095}"/>
    <dgm:cxn modelId="{7F522C4D-3F81-423E-84D2-2015E3634164}" srcId="{B061227A-23D1-4DC0-8089-0C7D448485C3}" destId="{9E41AD56-36DF-4827-9F67-72D5A20B8BBF}" srcOrd="5" destOrd="0" parTransId="{38131AFF-983A-43A3-B395-252F8E314AAC}" sibTransId="{6F342160-FA3F-40E3-B428-E8422365A353}"/>
    <dgm:cxn modelId="{9D41992B-B404-49F0-B09F-92C2E305B489}" type="presParOf" srcId="{DE594A3C-B8F5-492F-9071-3A9786D719EA}" destId="{6DF9FAC7-F276-4519-BFCE-420A306CDCB5}" srcOrd="0" destOrd="0" presId="urn:microsoft.com/office/officeart/2005/8/layout/process1"/>
    <dgm:cxn modelId="{D03C6217-2A19-4827-B141-A38728B0DE27}" type="presParOf" srcId="{DE594A3C-B8F5-492F-9071-3A9786D719EA}" destId="{03353036-AB6E-43F4-B72F-54CDED461821}" srcOrd="1" destOrd="0" presId="urn:microsoft.com/office/officeart/2005/8/layout/process1"/>
    <dgm:cxn modelId="{85AC0C76-B551-4153-AC37-8AC253965B08}" type="presParOf" srcId="{03353036-AB6E-43F4-B72F-54CDED461821}" destId="{B19A4563-A6F8-42D7-B898-36290737FF61}" srcOrd="0" destOrd="0" presId="urn:microsoft.com/office/officeart/2005/8/layout/process1"/>
    <dgm:cxn modelId="{7FF14F59-B530-4392-B64A-49DA67785DFE}" type="presParOf" srcId="{DE594A3C-B8F5-492F-9071-3A9786D719EA}" destId="{FB5A3FDD-46E8-48A4-8A1F-1278181CA6B5}" srcOrd="2" destOrd="0" presId="urn:microsoft.com/office/officeart/2005/8/layout/process1"/>
    <dgm:cxn modelId="{40634450-D08B-45E3-891A-88E59367882C}" type="presParOf" srcId="{DE594A3C-B8F5-492F-9071-3A9786D719EA}" destId="{0D8C7A47-7401-4B79-8148-F6A39BDE4AA2}" srcOrd="3" destOrd="0" presId="urn:microsoft.com/office/officeart/2005/8/layout/process1"/>
    <dgm:cxn modelId="{B624484E-79E7-4B14-B754-928351057852}" type="presParOf" srcId="{0D8C7A47-7401-4B79-8148-F6A39BDE4AA2}" destId="{32A92D3B-1900-4E34-A446-3D21AA836185}" srcOrd="0" destOrd="0" presId="urn:microsoft.com/office/officeart/2005/8/layout/process1"/>
    <dgm:cxn modelId="{170134CE-54C4-49DD-9E2B-4A54DA7FC49D}" type="presParOf" srcId="{DE594A3C-B8F5-492F-9071-3A9786D719EA}" destId="{10EBC823-B9BE-43D8-A33F-D108691CC8D7}" srcOrd="4" destOrd="0" presId="urn:microsoft.com/office/officeart/2005/8/layout/process1"/>
    <dgm:cxn modelId="{379F0F10-6917-4E1C-BAED-33311928D141}" type="presParOf" srcId="{DE594A3C-B8F5-492F-9071-3A9786D719EA}" destId="{5C741673-D011-4B00-99BF-A141BCBB40B0}" srcOrd="5" destOrd="0" presId="urn:microsoft.com/office/officeart/2005/8/layout/process1"/>
    <dgm:cxn modelId="{FD6C646C-735F-479B-8F61-52F89463CFCB}" type="presParOf" srcId="{5C741673-D011-4B00-99BF-A141BCBB40B0}" destId="{68C6C9A9-4374-44D3-BBB7-11BE94827E25}" srcOrd="0" destOrd="0" presId="urn:microsoft.com/office/officeart/2005/8/layout/process1"/>
    <dgm:cxn modelId="{34BEB9A3-E73D-4207-A40D-F047D79092C9}" type="presParOf" srcId="{DE594A3C-B8F5-492F-9071-3A9786D719EA}" destId="{D70082D6-1969-4ED1-A71C-4B38CE92719A}" srcOrd="6" destOrd="0" presId="urn:microsoft.com/office/officeart/2005/8/layout/process1"/>
    <dgm:cxn modelId="{298B2FC7-7A2D-4738-B6BB-B4E8A3C59666}" type="presParOf" srcId="{DE594A3C-B8F5-492F-9071-3A9786D719EA}" destId="{5E816CC5-9F27-4D3C-889A-E18B42C4EE55}" srcOrd="7" destOrd="0" presId="urn:microsoft.com/office/officeart/2005/8/layout/process1"/>
    <dgm:cxn modelId="{710FB78A-B03E-44FA-8D56-671CDDD7B21A}" type="presParOf" srcId="{5E816CC5-9F27-4D3C-889A-E18B42C4EE55}" destId="{8D1C21B1-8C2D-46E6-881F-E4F24F4D0496}" srcOrd="0" destOrd="0" presId="urn:microsoft.com/office/officeart/2005/8/layout/process1"/>
    <dgm:cxn modelId="{A6AE346A-6EB4-4206-974D-75B51E5CCCD6}" type="presParOf" srcId="{DE594A3C-B8F5-492F-9071-3A9786D719EA}" destId="{8F48830C-ABEF-46FE-AB46-8191ECD97365}" srcOrd="8" destOrd="0" presId="urn:microsoft.com/office/officeart/2005/8/layout/process1"/>
    <dgm:cxn modelId="{0423C850-51CA-4349-A82A-C13706D95CE7}" type="presParOf" srcId="{DE594A3C-B8F5-492F-9071-3A9786D719EA}" destId="{28BAA305-ACC9-49B5-8FBE-954A03780DC5}" srcOrd="9" destOrd="0" presId="urn:microsoft.com/office/officeart/2005/8/layout/process1"/>
    <dgm:cxn modelId="{731EDC80-C0D6-4DE2-BBC6-D69B528BC858}" type="presParOf" srcId="{28BAA305-ACC9-49B5-8FBE-954A03780DC5}" destId="{184003E4-7BB1-4790-A5FF-90C0833EDA81}" srcOrd="0" destOrd="0" presId="urn:microsoft.com/office/officeart/2005/8/layout/process1"/>
    <dgm:cxn modelId="{28EA0C47-F2F4-49D4-A6E5-29C429DAAA3B}" type="presParOf" srcId="{DE594A3C-B8F5-492F-9071-3A9786D719EA}" destId="{7AE0CD05-75D4-4551-AD28-4A498F1D43F3}"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61227A-23D1-4DC0-8089-0C7D448485C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8E019B9B-4BE4-4B66-8314-85384419AEE7}">
      <dgm:prSet phldrT="[Text]"/>
      <dgm:spPr/>
      <dgm:t>
        <a:bodyPr/>
        <a:lstStyle/>
        <a:p>
          <a:r>
            <a:rPr lang="en-GB" dirty="0" smtClean="0">
              <a:solidFill>
                <a:srgbClr val="FF0000"/>
              </a:solidFill>
              <a:latin typeface="Calibri" pitchFamily="34" charset="0"/>
              <a:cs typeface="Calibri" pitchFamily="34" charset="0"/>
            </a:rPr>
            <a:t>Government strategy</a:t>
          </a:r>
          <a:endParaRPr lang="en-GB" dirty="0">
            <a:solidFill>
              <a:srgbClr val="FF0000"/>
            </a:solidFill>
            <a:latin typeface="Calibri" pitchFamily="34" charset="0"/>
            <a:cs typeface="Calibri" pitchFamily="34" charset="0"/>
          </a:endParaRPr>
        </a:p>
      </dgm:t>
    </dgm:pt>
    <dgm:pt modelId="{338D372E-ECBF-4EEF-BE87-E49E58D595E4}" type="parTrans" cxnId="{25CE144F-69E9-4616-BC9E-6B68DD1D127B}">
      <dgm:prSet/>
      <dgm:spPr/>
      <dgm:t>
        <a:bodyPr/>
        <a:lstStyle/>
        <a:p>
          <a:endParaRPr lang="en-GB"/>
        </a:p>
      </dgm:t>
    </dgm:pt>
    <dgm:pt modelId="{E354CA11-E6A8-42D5-9B70-10D7AEC7465E}" type="sibTrans" cxnId="{25CE144F-69E9-4616-BC9E-6B68DD1D127B}">
      <dgm:prSet/>
      <dgm:spPr/>
      <dgm:t>
        <a:bodyPr/>
        <a:lstStyle/>
        <a:p>
          <a:endParaRPr lang="en-GB"/>
        </a:p>
      </dgm:t>
    </dgm:pt>
    <dgm:pt modelId="{69EA2810-29DB-4126-9B31-D6B7711A3EC0}">
      <dgm:prSet phldrT="[Text]"/>
      <dgm:spPr/>
      <dgm:t>
        <a:bodyPr/>
        <a:lstStyle/>
        <a:p>
          <a:r>
            <a:rPr lang="en-GB" dirty="0" smtClean="0">
              <a:solidFill>
                <a:srgbClr val="FF0000"/>
              </a:solidFill>
              <a:latin typeface="Calibri" pitchFamily="34" charset="0"/>
              <a:cs typeface="Calibri" pitchFamily="34" charset="0"/>
            </a:rPr>
            <a:t>General MTEF</a:t>
          </a:r>
          <a:endParaRPr lang="en-GB" dirty="0">
            <a:solidFill>
              <a:srgbClr val="FF0000"/>
            </a:solidFill>
            <a:latin typeface="Calibri" pitchFamily="34" charset="0"/>
            <a:cs typeface="Calibri" pitchFamily="34" charset="0"/>
          </a:endParaRPr>
        </a:p>
      </dgm:t>
    </dgm:pt>
    <dgm:pt modelId="{0B63E881-F63D-474F-B411-A8BC36EB414A}" type="parTrans" cxnId="{25A05E5F-1512-44B0-90C0-2AC36FBC4FB0}">
      <dgm:prSet/>
      <dgm:spPr/>
      <dgm:t>
        <a:bodyPr/>
        <a:lstStyle/>
        <a:p>
          <a:endParaRPr lang="en-GB"/>
        </a:p>
      </dgm:t>
    </dgm:pt>
    <dgm:pt modelId="{6BE2BF76-1C7A-4184-83A6-3B5428CF0A55}" type="sibTrans" cxnId="{25A05E5F-1512-44B0-90C0-2AC36FBC4FB0}">
      <dgm:prSet/>
      <dgm:spPr/>
      <dgm:t>
        <a:bodyPr/>
        <a:lstStyle/>
        <a:p>
          <a:endParaRPr lang="en-GB"/>
        </a:p>
      </dgm:t>
    </dgm:pt>
    <dgm:pt modelId="{A95536BF-17F3-47B6-A4B8-35B53C599E78}">
      <dgm:prSet phldrT="[Text]"/>
      <dgm:spPr/>
      <dgm:t>
        <a:bodyPr/>
        <a:lstStyle/>
        <a:p>
          <a:r>
            <a:rPr lang="en-GB" dirty="0" smtClean="0">
              <a:solidFill>
                <a:srgbClr val="FF0000"/>
              </a:solidFill>
              <a:latin typeface="Calibri" pitchFamily="34" charset="0"/>
              <a:cs typeface="Calibri" pitchFamily="34" charset="0"/>
            </a:rPr>
            <a:t>Sectors MTEF</a:t>
          </a:r>
          <a:endParaRPr lang="en-GB" dirty="0">
            <a:solidFill>
              <a:srgbClr val="FF0000"/>
            </a:solidFill>
            <a:latin typeface="Calibri" pitchFamily="34" charset="0"/>
            <a:cs typeface="Calibri" pitchFamily="34" charset="0"/>
          </a:endParaRPr>
        </a:p>
      </dgm:t>
    </dgm:pt>
    <dgm:pt modelId="{77137C7A-3169-42FA-B880-85337A39D2AD}" type="parTrans" cxnId="{B3335861-4AE4-4C47-A74C-940AC6800AD7}">
      <dgm:prSet/>
      <dgm:spPr/>
      <dgm:t>
        <a:bodyPr/>
        <a:lstStyle/>
        <a:p>
          <a:endParaRPr lang="en-GB"/>
        </a:p>
      </dgm:t>
    </dgm:pt>
    <dgm:pt modelId="{DA8B7A91-918B-4A8B-B43F-D59781FE7638}" type="sibTrans" cxnId="{B3335861-4AE4-4C47-A74C-940AC6800AD7}">
      <dgm:prSet/>
      <dgm:spPr/>
      <dgm:t>
        <a:bodyPr/>
        <a:lstStyle/>
        <a:p>
          <a:endParaRPr lang="en-GB"/>
        </a:p>
      </dgm:t>
    </dgm:pt>
    <dgm:pt modelId="{9E41AD56-36DF-4827-9F67-72D5A20B8BBF}">
      <dgm:prSet/>
      <dgm:spPr/>
      <dgm:t>
        <a:bodyPr/>
        <a:lstStyle/>
        <a:p>
          <a:r>
            <a:rPr lang="en-GB" dirty="0" smtClean="0">
              <a:solidFill>
                <a:srgbClr val="FF0000"/>
              </a:solidFill>
              <a:latin typeface="Calibri" pitchFamily="34" charset="0"/>
              <a:cs typeface="Calibri" pitchFamily="34" charset="0"/>
            </a:rPr>
            <a:t>Budget</a:t>
          </a:r>
          <a:endParaRPr lang="en-GB" dirty="0">
            <a:solidFill>
              <a:srgbClr val="FF0000"/>
            </a:solidFill>
            <a:latin typeface="Calibri" pitchFamily="34" charset="0"/>
            <a:cs typeface="Calibri" pitchFamily="34" charset="0"/>
          </a:endParaRPr>
        </a:p>
      </dgm:t>
    </dgm:pt>
    <dgm:pt modelId="{38131AFF-983A-43A3-B395-252F8E314AAC}" type="parTrans" cxnId="{7F522C4D-3F81-423E-84D2-2015E3634164}">
      <dgm:prSet/>
      <dgm:spPr/>
      <dgm:t>
        <a:bodyPr/>
        <a:lstStyle/>
        <a:p>
          <a:endParaRPr lang="en-GB"/>
        </a:p>
      </dgm:t>
    </dgm:pt>
    <dgm:pt modelId="{6F342160-FA3F-40E3-B428-E8422365A353}" type="sibTrans" cxnId="{7F522C4D-3F81-423E-84D2-2015E3634164}">
      <dgm:prSet/>
      <dgm:spPr/>
      <dgm:t>
        <a:bodyPr/>
        <a:lstStyle/>
        <a:p>
          <a:endParaRPr lang="en-GB"/>
        </a:p>
      </dgm:t>
    </dgm:pt>
    <dgm:pt modelId="{123BA4D8-F066-4134-AA0F-1225F1396A26}">
      <dgm:prSet custT="1"/>
      <dgm:spPr/>
      <dgm:t>
        <a:bodyPr/>
        <a:lstStyle/>
        <a:p>
          <a:r>
            <a:rPr lang="en-GB" sz="1600" dirty="0" smtClean="0">
              <a:solidFill>
                <a:srgbClr val="FF0000"/>
              </a:solidFill>
              <a:latin typeface="Calibri" pitchFamily="34" charset="0"/>
              <a:cs typeface="Calibri" pitchFamily="34" charset="0"/>
            </a:rPr>
            <a:t>Action Plan</a:t>
          </a:r>
          <a:endParaRPr lang="en-GB" sz="1600" dirty="0">
            <a:solidFill>
              <a:srgbClr val="FF0000"/>
            </a:solidFill>
            <a:latin typeface="Calibri" pitchFamily="34" charset="0"/>
            <a:cs typeface="Calibri" pitchFamily="34" charset="0"/>
          </a:endParaRPr>
        </a:p>
      </dgm:t>
    </dgm:pt>
    <dgm:pt modelId="{F66E725D-189E-42EF-9D57-E15F2D831096}" type="parTrans" cxnId="{06AB8B28-E8A2-4ADD-A592-9E07AB11C09C}">
      <dgm:prSet/>
      <dgm:spPr/>
      <dgm:t>
        <a:bodyPr/>
        <a:lstStyle/>
        <a:p>
          <a:endParaRPr lang="en-GB"/>
        </a:p>
      </dgm:t>
    </dgm:pt>
    <dgm:pt modelId="{11F54FF1-582E-47BC-BB08-ABFAED3D5095}" type="sibTrans" cxnId="{06AB8B28-E8A2-4ADD-A592-9E07AB11C09C}">
      <dgm:prSet/>
      <dgm:spPr/>
      <dgm:t>
        <a:bodyPr/>
        <a:lstStyle/>
        <a:p>
          <a:endParaRPr lang="en-GB"/>
        </a:p>
      </dgm:t>
    </dgm:pt>
    <dgm:pt modelId="{027DD8FA-0708-4A91-B9F8-2F994902C2EA}">
      <dgm:prSet custT="1"/>
      <dgm:spPr/>
      <dgm:t>
        <a:bodyPr/>
        <a:lstStyle/>
        <a:p>
          <a:r>
            <a:rPr lang="en-GB" sz="1400" dirty="0" smtClean="0">
              <a:solidFill>
                <a:srgbClr val="FF0000"/>
              </a:solidFill>
              <a:latin typeface="Calibri" pitchFamily="34" charset="0"/>
              <a:cs typeface="Calibri" pitchFamily="34" charset="0"/>
            </a:rPr>
            <a:t>MTFF/MTBF</a:t>
          </a:r>
          <a:endParaRPr lang="en-GB" sz="1400" dirty="0">
            <a:solidFill>
              <a:srgbClr val="FF0000"/>
            </a:solidFill>
            <a:latin typeface="Calibri" pitchFamily="34" charset="0"/>
            <a:cs typeface="Calibri" pitchFamily="34" charset="0"/>
          </a:endParaRPr>
        </a:p>
      </dgm:t>
    </dgm:pt>
    <dgm:pt modelId="{F9A0991D-6F16-4ED8-9F56-7F44F6FE4D27}" type="parTrans" cxnId="{228470A1-2ECE-4BE4-BB4B-7DD77859C93C}">
      <dgm:prSet/>
      <dgm:spPr/>
      <dgm:t>
        <a:bodyPr/>
        <a:lstStyle/>
        <a:p>
          <a:endParaRPr lang="en-GB"/>
        </a:p>
      </dgm:t>
    </dgm:pt>
    <dgm:pt modelId="{2F79A01F-2F74-44D2-8843-AD72084996C6}" type="sibTrans" cxnId="{228470A1-2ECE-4BE4-BB4B-7DD77859C93C}">
      <dgm:prSet/>
      <dgm:spPr/>
      <dgm:t>
        <a:bodyPr/>
        <a:lstStyle/>
        <a:p>
          <a:endParaRPr lang="en-GB"/>
        </a:p>
      </dgm:t>
    </dgm:pt>
    <dgm:pt modelId="{DE594A3C-B8F5-492F-9071-3A9786D719EA}" type="pres">
      <dgm:prSet presAssocID="{B061227A-23D1-4DC0-8089-0C7D448485C3}" presName="Name0" presStyleCnt="0">
        <dgm:presLayoutVars>
          <dgm:dir/>
          <dgm:resizeHandles val="exact"/>
        </dgm:presLayoutVars>
      </dgm:prSet>
      <dgm:spPr/>
      <dgm:t>
        <a:bodyPr/>
        <a:lstStyle/>
        <a:p>
          <a:endParaRPr lang="en-GB"/>
        </a:p>
      </dgm:t>
    </dgm:pt>
    <dgm:pt modelId="{6DF9FAC7-F276-4519-BFCE-420A306CDCB5}" type="pres">
      <dgm:prSet presAssocID="{8E019B9B-4BE4-4B66-8314-85384419AEE7}" presName="node" presStyleLbl="node1" presStyleIdx="0" presStyleCnt="6">
        <dgm:presLayoutVars>
          <dgm:bulletEnabled val="1"/>
        </dgm:presLayoutVars>
      </dgm:prSet>
      <dgm:spPr/>
      <dgm:t>
        <a:bodyPr/>
        <a:lstStyle/>
        <a:p>
          <a:endParaRPr lang="en-GB"/>
        </a:p>
      </dgm:t>
    </dgm:pt>
    <dgm:pt modelId="{03353036-AB6E-43F4-B72F-54CDED461821}" type="pres">
      <dgm:prSet presAssocID="{E354CA11-E6A8-42D5-9B70-10D7AEC7465E}" presName="sibTrans" presStyleLbl="sibTrans2D1" presStyleIdx="0" presStyleCnt="5"/>
      <dgm:spPr/>
      <dgm:t>
        <a:bodyPr/>
        <a:lstStyle/>
        <a:p>
          <a:endParaRPr lang="en-GB"/>
        </a:p>
      </dgm:t>
    </dgm:pt>
    <dgm:pt modelId="{B19A4563-A6F8-42D7-B898-36290737FF61}" type="pres">
      <dgm:prSet presAssocID="{E354CA11-E6A8-42D5-9B70-10D7AEC7465E}" presName="connectorText" presStyleLbl="sibTrans2D1" presStyleIdx="0" presStyleCnt="5"/>
      <dgm:spPr/>
      <dgm:t>
        <a:bodyPr/>
        <a:lstStyle/>
        <a:p>
          <a:endParaRPr lang="en-GB"/>
        </a:p>
      </dgm:t>
    </dgm:pt>
    <dgm:pt modelId="{FB5A3FDD-46E8-48A4-8A1F-1278181CA6B5}" type="pres">
      <dgm:prSet presAssocID="{123BA4D8-F066-4134-AA0F-1225F1396A26}" presName="node" presStyleLbl="node1" presStyleIdx="1" presStyleCnt="6">
        <dgm:presLayoutVars>
          <dgm:bulletEnabled val="1"/>
        </dgm:presLayoutVars>
      </dgm:prSet>
      <dgm:spPr/>
      <dgm:t>
        <a:bodyPr/>
        <a:lstStyle/>
        <a:p>
          <a:endParaRPr lang="en-GB"/>
        </a:p>
      </dgm:t>
    </dgm:pt>
    <dgm:pt modelId="{0D8C7A47-7401-4B79-8148-F6A39BDE4AA2}" type="pres">
      <dgm:prSet presAssocID="{11F54FF1-582E-47BC-BB08-ABFAED3D5095}" presName="sibTrans" presStyleLbl="sibTrans2D1" presStyleIdx="1" presStyleCnt="5"/>
      <dgm:spPr/>
      <dgm:t>
        <a:bodyPr/>
        <a:lstStyle/>
        <a:p>
          <a:endParaRPr lang="en-GB"/>
        </a:p>
      </dgm:t>
    </dgm:pt>
    <dgm:pt modelId="{32A92D3B-1900-4E34-A446-3D21AA836185}" type="pres">
      <dgm:prSet presAssocID="{11F54FF1-582E-47BC-BB08-ABFAED3D5095}" presName="connectorText" presStyleLbl="sibTrans2D1" presStyleIdx="1" presStyleCnt="5"/>
      <dgm:spPr/>
      <dgm:t>
        <a:bodyPr/>
        <a:lstStyle/>
        <a:p>
          <a:endParaRPr lang="en-GB"/>
        </a:p>
      </dgm:t>
    </dgm:pt>
    <dgm:pt modelId="{10EBC823-B9BE-43D8-A33F-D108691CC8D7}" type="pres">
      <dgm:prSet presAssocID="{027DD8FA-0708-4A91-B9F8-2F994902C2EA}" presName="node" presStyleLbl="node1" presStyleIdx="2" presStyleCnt="6">
        <dgm:presLayoutVars>
          <dgm:bulletEnabled val="1"/>
        </dgm:presLayoutVars>
      </dgm:prSet>
      <dgm:spPr/>
      <dgm:t>
        <a:bodyPr/>
        <a:lstStyle/>
        <a:p>
          <a:endParaRPr lang="en-GB"/>
        </a:p>
      </dgm:t>
    </dgm:pt>
    <dgm:pt modelId="{5C741673-D011-4B00-99BF-A141BCBB40B0}" type="pres">
      <dgm:prSet presAssocID="{2F79A01F-2F74-44D2-8843-AD72084996C6}" presName="sibTrans" presStyleLbl="sibTrans2D1" presStyleIdx="2" presStyleCnt="5"/>
      <dgm:spPr/>
      <dgm:t>
        <a:bodyPr/>
        <a:lstStyle/>
        <a:p>
          <a:endParaRPr lang="en-GB"/>
        </a:p>
      </dgm:t>
    </dgm:pt>
    <dgm:pt modelId="{68C6C9A9-4374-44D3-BBB7-11BE94827E25}" type="pres">
      <dgm:prSet presAssocID="{2F79A01F-2F74-44D2-8843-AD72084996C6}" presName="connectorText" presStyleLbl="sibTrans2D1" presStyleIdx="2" presStyleCnt="5"/>
      <dgm:spPr/>
      <dgm:t>
        <a:bodyPr/>
        <a:lstStyle/>
        <a:p>
          <a:endParaRPr lang="en-GB"/>
        </a:p>
      </dgm:t>
    </dgm:pt>
    <dgm:pt modelId="{D70082D6-1969-4ED1-A71C-4B38CE92719A}" type="pres">
      <dgm:prSet presAssocID="{69EA2810-29DB-4126-9B31-D6B7711A3EC0}" presName="node" presStyleLbl="node1" presStyleIdx="3" presStyleCnt="6">
        <dgm:presLayoutVars>
          <dgm:bulletEnabled val="1"/>
        </dgm:presLayoutVars>
      </dgm:prSet>
      <dgm:spPr/>
      <dgm:t>
        <a:bodyPr/>
        <a:lstStyle/>
        <a:p>
          <a:endParaRPr lang="en-GB"/>
        </a:p>
      </dgm:t>
    </dgm:pt>
    <dgm:pt modelId="{5E816CC5-9F27-4D3C-889A-E18B42C4EE55}" type="pres">
      <dgm:prSet presAssocID="{6BE2BF76-1C7A-4184-83A6-3B5428CF0A55}" presName="sibTrans" presStyleLbl="sibTrans2D1" presStyleIdx="3" presStyleCnt="5"/>
      <dgm:spPr/>
      <dgm:t>
        <a:bodyPr/>
        <a:lstStyle/>
        <a:p>
          <a:endParaRPr lang="en-GB"/>
        </a:p>
      </dgm:t>
    </dgm:pt>
    <dgm:pt modelId="{8D1C21B1-8C2D-46E6-881F-E4F24F4D0496}" type="pres">
      <dgm:prSet presAssocID="{6BE2BF76-1C7A-4184-83A6-3B5428CF0A55}" presName="connectorText" presStyleLbl="sibTrans2D1" presStyleIdx="3" presStyleCnt="5"/>
      <dgm:spPr/>
      <dgm:t>
        <a:bodyPr/>
        <a:lstStyle/>
        <a:p>
          <a:endParaRPr lang="en-GB"/>
        </a:p>
      </dgm:t>
    </dgm:pt>
    <dgm:pt modelId="{8F48830C-ABEF-46FE-AB46-8191ECD97365}" type="pres">
      <dgm:prSet presAssocID="{A95536BF-17F3-47B6-A4B8-35B53C599E78}" presName="node" presStyleLbl="node1" presStyleIdx="4" presStyleCnt="6">
        <dgm:presLayoutVars>
          <dgm:bulletEnabled val="1"/>
        </dgm:presLayoutVars>
      </dgm:prSet>
      <dgm:spPr/>
      <dgm:t>
        <a:bodyPr/>
        <a:lstStyle/>
        <a:p>
          <a:endParaRPr lang="en-GB"/>
        </a:p>
      </dgm:t>
    </dgm:pt>
    <dgm:pt modelId="{28BAA305-ACC9-49B5-8FBE-954A03780DC5}" type="pres">
      <dgm:prSet presAssocID="{DA8B7A91-918B-4A8B-B43F-D59781FE7638}" presName="sibTrans" presStyleLbl="sibTrans2D1" presStyleIdx="4" presStyleCnt="5"/>
      <dgm:spPr/>
      <dgm:t>
        <a:bodyPr/>
        <a:lstStyle/>
        <a:p>
          <a:endParaRPr lang="en-GB"/>
        </a:p>
      </dgm:t>
    </dgm:pt>
    <dgm:pt modelId="{184003E4-7BB1-4790-A5FF-90C0833EDA81}" type="pres">
      <dgm:prSet presAssocID="{DA8B7A91-918B-4A8B-B43F-D59781FE7638}" presName="connectorText" presStyleLbl="sibTrans2D1" presStyleIdx="4" presStyleCnt="5"/>
      <dgm:spPr/>
      <dgm:t>
        <a:bodyPr/>
        <a:lstStyle/>
        <a:p>
          <a:endParaRPr lang="en-GB"/>
        </a:p>
      </dgm:t>
    </dgm:pt>
    <dgm:pt modelId="{7AE0CD05-75D4-4551-AD28-4A498F1D43F3}" type="pres">
      <dgm:prSet presAssocID="{9E41AD56-36DF-4827-9F67-72D5A20B8BBF}" presName="node" presStyleLbl="node1" presStyleIdx="5" presStyleCnt="6">
        <dgm:presLayoutVars>
          <dgm:bulletEnabled val="1"/>
        </dgm:presLayoutVars>
      </dgm:prSet>
      <dgm:spPr/>
      <dgm:t>
        <a:bodyPr/>
        <a:lstStyle/>
        <a:p>
          <a:endParaRPr lang="en-GB"/>
        </a:p>
      </dgm:t>
    </dgm:pt>
  </dgm:ptLst>
  <dgm:cxnLst>
    <dgm:cxn modelId="{F9596424-ED19-4EA5-9DA4-DD89A3671E08}" type="presOf" srcId="{2F79A01F-2F74-44D2-8843-AD72084996C6}" destId="{68C6C9A9-4374-44D3-BBB7-11BE94827E25}" srcOrd="1" destOrd="0" presId="urn:microsoft.com/office/officeart/2005/8/layout/process1"/>
    <dgm:cxn modelId="{C2A69C1F-2336-413E-84C0-336E63D27080}" type="presOf" srcId="{DA8B7A91-918B-4A8B-B43F-D59781FE7638}" destId="{184003E4-7BB1-4790-A5FF-90C0833EDA81}" srcOrd="1" destOrd="0" presId="urn:microsoft.com/office/officeart/2005/8/layout/process1"/>
    <dgm:cxn modelId="{B38099F7-3399-48E0-9DBD-9BA5ECFD17FB}" type="presOf" srcId="{69EA2810-29DB-4126-9B31-D6B7711A3EC0}" destId="{D70082D6-1969-4ED1-A71C-4B38CE92719A}" srcOrd="0" destOrd="0" presId="urn:microsoft.com/office/officeart/2005/8/layout/process1"/>
    <dgm:cxn modelId="{AC64EA1C-BEC9-4E8D-839F-580FD367ECF7}" type="presOf" srcId="{E354CA11-E6A8-42D5-9B70-10D7AEC7465E}" destId="{B19A4563-A6F8-42D7-B898-36290737FF61}" srcOrd="1" destOrd="0" presId="urn:microsoft.com/office/officeart/2005/8/layout/process1"/>
    <dgm:cxn modelId="{228470A1-2ECE-4BE4-BB4B-7DD77859C93C}" srcId="{B061227A-23D1-4DC0-8089-0C7D448485C3}" destId="{027DD8FA-0708-4A91-B9F8-2F994902C2EA}" srcOrd="2" destOrd="0" parTransId="{F9A0991D-6F16-4ED8-9F56-7F44F6FE4D27}" sibTransId="{2F79A01F-2F74-44D2-8843-AD72084996C6}"/>
    <dgm:cxn modelId="{479B577A-0FEE-41E1-B96B-8EAE1542B5C1}" type="presOf" srcId="{B061227A-23D1-4DC0-8089-0C7D448485C3}" destId="{DE594A3C-B8F5-492F-9071-3A9786D719EA}" srcOrd="0" destOrd="0" presId="urn:microsoft.com/office/officeart/2005/8/layout/process1"/>
    <dgm:cxn modelId="{7BFE4D40-5B9B-408B-B34B-D80F0A605AEA}" type="presOf" srcId="{027DD8FA-0708-4A91-B9F8-2F994902C2EA}" destId="{10EBC823-B9BE-43D8-A33F-D108691CC8D7}" srcOrd="0" destOrd="0" presId="urn:microsoft.com/office/officeart/2005/8/layout/process1"/>
    <dgm:cxn modelId="{5202F5D5-997A-4735-9162-D185995335F0}" type="presOf" srcId="{11F54FF1-582E-47BC-BB08-ABFAED3D5095}" destId="{0D8C7A47-7401-4B79-8148-F6A39BDE4AA2}" srcOrd="0" destOrd="0" presId="urn:microsoft.com/office/officeart/2005/8/layout/process1"/>
    <dgm:cxn modelId="{3FA1703F-D877-45E7-B0C5-FA6E42EBFB25}" type="presOf" srcId="{A95536BF-17F3-47B6-A4B8-35B53C599E78}" destId="{8F48830C-ABEF-46FE-AB46-8191ECD97365}" srcOrd="0" destOrd="0" presId="urn:microsoft.com/office/officeart/2005/8/layout/process1"/>
    <dgm:cxn modelId="{06AB8B28-E8A2-4ADD-A592-9E07AB11C09C}" srcId="{B061227A-23D1-4DC0-8089-0C7D448485C3}" destId="{123BA4D8-F066-4134-AA0F-1225F1396A26}" srcOrd="1" destOrd="0" parTransId="{F66E725D-189E-42EF-9D57-E15F2D831096}" sibTransId="{11F54FF1-582E-47BC-BB08-ABFAED3D5095}"/>
    <dgm:cxn modelId="{74A6DC70-BC8E-4437-86A9-573276188F29}" type="presOf" srcId="{9E41AD56-36DF-4827-9F67-72D5A20B8BBF}" destId="{7AE0CD05-75D4-4551-AD28-4A498F1D43F3}" srcOrd="0" destOrd="0" presId="urn:microsoft.com/office/officeart/2005/8/layout/process1"/>
    <dgm:cxn modelId="{032226BE-A8BD-433B-B1E0-D2E78D85293C}" type="presOf" srcId="{DA8B7A91-918B-4A8B-B43F-D59781FE7638}" destId="{28BAA305-ACC9-49B5-8FBE-954A03780DC5}" srcOrd="0" destOrd="0" presId="urn:microsoft.com/office/officeart/2005/8/layout/process1"/>
    <dgm:cxn modelId="{25A05E5F-1512-44B0-90C0-2AC36FBC4FB0}" srcId="{B061227A-23D1-4DC0-8089-0C7D448485C3}" destId="{69EA2810-29DB-4126-9B31-D6B7711A3EC0}" srcOrd="3" destOrd="0" parTransId="{0B63E881-F63D-474F-B411-A8BC36EB414A}" sibTransId="{6BE2BF76-1C7A-4184-83A6-3B5428CF0A55}"/>
    <dgm:cxn modelId="{5859B0EC-AB55-4A7D-9A87-8202C5688723}" type="presOf" srcId="{2F79A01F-2F74-44D2-8843-AD72084996C6}" destId="{5C741673-D011-4B00-99BF-A141BCBB40B0}" srcOrd="0" destOrd="0" presId="urn:microsoft.com/office/officeart/2005/8/layout/process1"/>
    <dgm:cxn modelId="{4598EDA5-6BB2-46A1-8E93-1C40E7D6B88F}" type="presOf" srcId="{8E019B9B-4BE4-4B66-8314-85384419AEE7}" destId="{6DF9FAC7-F276-4519-BFCE-420A306CDCB5}" srcOrd="0" destOrd="0" presId="urn:microsoft.com/office/officeart/2005/8/layout/process1"/>
    <dgm:cxn modelId="{F7F42C36-625B-4691-ABBB-672E572C2CD2}" type="presOf" srcId="{6BE2BF76-1C7A-4184-83A6-3B5428CF0A55}" destId="{8D1C21B1-8C2D-46E6-881F-E4F24F4D0496}" srcOrd="1" destOrd="0" presId="urn:microsoft.com/office/officeart/2005/8/layout/process1"/>
    <dgm:cxn modelId="{803E8FC8-4178-4877-A42E-3700D3B8DFAF}" type="presOf" srcId="{E354CA11-E6A8-42D5-9B70-10D7AEC7465E}" destId="{03353036-AB6E-43F4-B72F-54CDED461821}" srcOrd="0" destOrd="0" presId="urn:microsoft.com/office/officeart/2005/8/layout/process1"/>
    <dgm:cxn modelId="{25CE144F-69E9-4616-BC9E-6B68DD1D127B}" srcId="{B061227A-23D1-4DC0-8089-0C7D448485C3}" destId="{8E019B9B-4BE4-4B66-8314-85384419AEE7}" srcOrd="0" destOrd="0" parTransId="{338D372E-ECBF-4EEF-BE87-E49E58D595E4}" sibTransId="{E354CA11-E6A8-42D5-9B70-10D7AEC7465E}"/>
    <dgm:cxn modelId="{3AD63BE2-2EC6-44A3-81DD-00E33AC9F36F}" type="presOf" srcId="{6BE2BF76-1C7A-4184-83A6-3B5428CF0A55}" destId="{5E816CC5-9F27-4D3C-889A-E18B42C4EE55}" srcOrd="0" destOrd="0" presId="urn:microsoft.com/office/officeart/2005/8/layout/process1"/>
    <dgm:cxn modelId="{B3335861-4AE4-4C47-A74C-940AC6800AD7}" srcId="{B061227A-23D1-4DC0-8089-0C7D448485C3}" destId="{A95536BF-17F3-47B6-A4B8-35B53C599E78}" srcOrd="4" destOrd="0" parTransId="{77137C7A-3169-42FA-B880-85337A39D2AD}" sibTransId="{DA8B7A91-918B-4A8B-B43F-D59781FE7638}"/>
    <dgm:cxn modelId="{7F522C4D-3F81-423E-84D2-2015E3634164}" srcId="{B061227A-23D1-4DC0-8089-0C7D448485C3}" destId="{9E41AD56-36DF-4827-9F67-72D5A20B8BBF}" srcOrd="5" destOrd="0" parTransId="{38131AFF-983A-43A3-B395-252F8E314AAC}" sibTransId="{6F342160-FA3F-40E3-B428-E8422365A353}"/>
    <dgm:cxn modelId="{0619D02F-0BD1-4A54-B761-EAEBBD518B9E}" type="presOf" srcId="{11F54FF1-582E-47BC-BB08-ABFAED3D5095}" destId="{32A92D3B-1900-4E34-A446-3D21AA836185}" srcOrd="1" destOrd="0" presId="urn:microsoft.com/office/officeart/2005/8/layout/process1"/>
    <dgm:cxn modelId="{5D642CE5-C335-4842-B2DA-F89C1931BFF0}" type="presOf" srcId="{123BA4D8-F066-4134-AA0F-1225F1396A26}" destId="{FB5A3FDD-46E8-48A4-8A1F-1278181CA6B5}" srcOrd="0" destOrd="0" presId="urn:microsoft.com/office/officeart/2005/8/layout/process1"/>
    <dgm:cxn modelId="{F17B9307-5591-4AD1-8D8D-0B5977E0FBAE}" type="presParOf" srcId="{DE594A3C-B8F5-492F-9071-3A9786D719EA}" destId="{6DF9FAC7-F276-4519-BFCE-420A306CDCB5}" srcOrd="0" destOrd="0" presId="urn:microsoft.com/office/officeart/2005/8/layout/process1"/>
    <dgm:cxn modelId="{5546C66D-0704-434D-86A8-0DC2D23BD35E}" type="presParOf" srcId="{DE594A3C-B8F5-492F-9071-3A9786D719EA}" destId="{03353036-AB6E-43F4-B72F-54CDED461821}" srcOrd="1" destOrd="0" presId="urn:microsoft.com/office/officeart/2005/8/layout/process1"/>
    <dgm:cxn modelId="{ADADD25D-615D-4C88-B70F-CA93662DEBE9}" type="presParOf" srcId="{03353036-AB6E-43F4-B72F-54CDED461821}" destId="{B19A4563-A6F8-42D7-B898-36290737FF61}" srcOrd="0" destOrd="0" presId="urn:microsoft.com/office/officeart/2005/8/layout/process1"/>
    <dgm:cxn modelId="{9085C31A-97F1-401C-938F-B0D9614D10D5}" type="presParOf" srcId="{DE594A3C-B8F5-492F-9071-3A9786D719EA}" destId="{FB5A3FDD-46E8-48A4-8A1F-1278181CA6B5}" srcOrd="2" destOrd="0" presId="urn:microsoft.com/office/officeart/2005/8/layout/process1"/>
    <dgm:cxn modelId="{15C5D99F-6E82-4CAB-B8B3-B5DB70204212}" type="presParOf" srcId="{DE594A3C-B8F5-492F-9071-3A9786D719EA}" destId="{0D8C7A47-7401-4B79-8148-F6A39BDE4AA2}" srcOrd="3" destOrd="0" presId="urn:microsoft.com/office/officeart/2005/8/layout/process1"/>
    <dgm:cxn modelId="{03755B79-EF1E-427F-9B30-14115D9BF609}" type="presParOf" srcId="{0D8C7A47-7401-4B79-8148-F6A39BDE4AA2}" destId="{32A92D3B-1900-4E34-A446-3D21AA836185}" srcOrd="0" destOrd="0" presId="urn:microsoft.com/office/officeart/2005/8/layout/process1"/>
    <dgm:cxn modelId="{F7EAC98B-2502-4A5C-84A3-FFAFF3CAE565}" type="presParOf" srcId="{DE594A3C-B8F5-492F-9071-3A9786D719EA}" destId="{10EBC823-B9BE-43D8-A33F-D108691CC8D7}" srcOrd="4" destOrd="0" presId="urn:microsoft.com/office/officeart/2005/8/layout/process1"/>
    <dgm:cxn modelId="{0BCDB158-71BE-4585-8F62-B6E0574923D9}" type="presParOf" srcId="{DE594A3C-B8F5-492F-9071-3A9786D719EA}" destId="{5C741673-D011-4B00-99BF-A141BCBB40B0}" srcOrd="5" destOrd="0" presId="urn:microsoft.com/office/officeart/2005/8/layout/process1"/>
    <dgm:cxn modelId="{C028D125-6184-4BEB-BDFD-6B659191F9E5}" type="presParOf" srcId="{5C741673-D011-4B00-99BF-A141BCBB40B0}" destId="{68C6C9A9-4374-44D3-BBB7-11BE94827E25}" srcOrd="0" destOrd="0" presId="urn:microsoft.com/office/officeart/2005/8/layout/process1"/>
    <dgm:cxn modelId="{351D794E-2524-4E6A-85F1-0474F7E49C24}" type="presParOf" srcId="{DE594A3C-B8F5-492F-9071-3A9786D719EA}" destId="{D70082D6-1969-4ED1-A71C-4B38CE92719A}" srcOrd="6" destOrd="0" presId="urn:microsoft.com/office/officeart/2005/8/layout/process1"/>
    <dgm:cxn modelId="{6FD5ABBA-D649-4974-9FCA-973991103D4E}" type="presParOf" srcId="{DE594A3C-B8F5-492F-9071-3A9786D719EA}" destId="{5E816CC5-9F27-4D3C-889A-E18B42C4EE55}" srcOrd="7" destOrd="0" presId="urn:microsoft.com/office/officeart/2005/8/layout/process1"/>
    <dgm:cxn modelId="{D5CF9639-3E43-4C94-975C-C9605429F4DF}" type="presParOf" srcId="{5E816CC5-9F27-4D3C-889A-E18B42C4EE55}" destId="{8D1C21B1-8C2D-46E6-881F-E4F24F4D0496}" srcOrd="0" destOrd="0" presId="urn:microsoft.com/office/officeart/2005/8/layout/process1"/>
    <dgm:cxn modelId="{69A59011-1FE2-4F24-BBFC-093FFE3D1AB6}" type="presParOf" srcId="{DE594A3C-B8F5-492F-9071-3A9786D719EA}" destId="{8F48830C-ABEF-46FE-AB46-8191ECD97365}" srcOrd="8" destOrd="0" presId="urn:microsoft.com/office/officeart/2005/8/layout/process1"/>
    <dgm:cxn modelId="{1A1DC8B4-779B-4CA9-90BC-EDB806421134}" type="presParOf" srcId="{DE594A3C-B8F5-492F-9071-3A9786D719EA}" destId="{28BAA305-ACC9-49B5-8FBE-954A03780DC5}" srcOrd="9" destOrd="0" presId="urn:microsoft.com/office/officeart/2005/8/layout/process1"/>
    <dgm:cxn modelId="{E10A8360-B899-481F-B88E-68761708E851}" type="presParOf" srcId="{28BAA305-ACC9-49B5-8FBE-954A03780DC5}" destId="{184003E4-7BB1-4790-A5FF-90C0833EDA81}" srcOrd="0" destOrd="0" presId="urn:microsoft.com/office/officeart/2005/8/layout/process1"/>
    <dgm:cxn modelId="{6375B317-D9EC-4C9E-AF57-B7FF3F98DC19}" type="presParOf" srcId="{DE594A3C-B8F5-492F-9071-3A9786D719EA}" destId="{7AE0CD05-75D4-4551-AD28-4A498F1D43F3}"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A8F93E-0C42-4295-A64E-3EE888B883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ADAB5FCC-87D1-4EB1-BC27-F6179912C4DD}">
      <dgm:prSet phldrT="[Text]" custT="1"/>
      <dgm:spPr/>
      <dgm:t>
        <a:bodyPr/>
        <a:lstStyle/>
        <a:p>
          <a:pPr algn="ctr"/>
          <a:r>
            <a:rPr lang="en-GB" sz="2400" b="1" u="sng" noProof="0" dirty="0" smtClean="0">
              <a:solidFill>
                <a:schemeClr val="accent6"/>
              </a:solidFill>
            </a:rPr>
            <a:t>Budget Support Steering Committee </a:t>
          </a:r>
        </a:p>
        <a:p>
          <a:pPr algn="ctr"/>
          <a:r>
            <a:rPr lang="en-GB" sz="2400" b="1" noProof="0" dirty="0" smtClean="0">
              <a:solidFill>
                <a:schemeClr val="accent6"/>
              </a:solidFill>
            </a:rPr>
            <a:t>Chaired by Director General DEVCO, DEVCO Senior Management, EEAS, DG ECFIN</a:t>
          </a:r>
          <a:endParaRPr lang="en-GB" sz="2400" b="1" noProof="0" dirty="0">
            <a:solidFill>
              <a:schemeClr val="accent6"/>
            </a:solidFill>
          </a:endParaRPr>
        </a:p>
      </dgm:t>
    </dgm:pt>
    <dgm:pt modelId="{ADD54DD5-47A6-4C0B-BA36-0C45AEE88B15}" type="parTrans" cxnId="{8D116559-9371-4E16-AE62-6F31C8D8250B}">
      <dgm:prSet/>
      <dgm:spPr/>
      <dgm:t>
        <a:bodyPr/>
        <a:lstStyle/>
        <a:p>
          <a:endParaRPr lang="en-GB"/>
        </a:p>
      </dgm:t>
    </dgm:pt>
    <dgm:pt modelId="{E5FBBC9A-D459-4C0E-926B-C486CC406B2B}" type="sibTrans" cxnId="{8D116559-9371-4E16-AE62-6F31C8D8250B}">
      <dgm:prSet/>
      <dgm:spPr/>
      <dgm:t>
        <a:bodyPr/>
        <a:lstStyle/>
        <a:p>
          <a:endParaRPr lang="en-GB"/>
        </a:p>
      </dgm:t>
    </dgm:pt>
    <dgm:pt modelId="{7CFB2E5C-1F43-4579-BDE0-E725EED41184}">
      <dgm:prSet phldrT="[Text]" custT="1"/>
      <dgm:spPr/>
      <dgm:t>
        <a:bodyPr/>
        <a:lstStyle/>
        <a:p>
          <a:pPr algn="just"/>
          <a:r>
            <a:rPr lang="en-GB" sz="1800" b="1" noProof="0" dirty="0" smtClean="0">
              <a:solidFill>
                <a:srgbClr val="00B050"/>
              </a:solidFill>
            </a:rPr>
            <a:t>Provides continuous political/policy steering of BS at senior Management and Commissioner level</a:t>
          </a:r>
          <a:endParaRPr lang="en-GB" sz="1800" b="1" noProof="0" dirty="0">
            <a:solidFill>
              <a:srgbClr val="00B050"/>
            </a:solidFill>
          </a:endParaRPr>
        </a:p>
      </dgm:t>
    </dgm:pt>
    <dgm:pt modelId="{C8D9FAAB-25A3-4261-A928-C07D28AB2979}" type="parTrans" cxnId="{53600D36-2A01-4FF1-82B3-331F779AE8D9}">
      <dgm:prSet/>
      <dgm:spPr/>
      <dgm:t>
        <a:bodyPr/>
        <a:lstStyle/>
        <a:p>
          <a:endParaRPr lang="en-GB"/>
        </a:p>
      </dgm:t>
    </dgm:pt>
    <dgm:pt modelId="{8D65BA05-4253-4F4F-B570-F9E1558A9832}" type="sibTrans" cxnId="{53600D36-2A01-4FF1-82B3-331F779AE8D9}">
      <dgm:prSet/>
      <dgm:spPr/>
      <dgm:t>
        <a:bodyPr/>
        <a:lstStyle/>
        <a:p>
          <a:endParaRPr lang="en-GB"/>
        </a:p>
      </dgm:t>
    </dgm:pt>
    <dgm:pt modelId="{49853615-EB81-4A48-A8EE-40420602AF23}">
      <dgm:prSet phldrT="[Text]" custT="1"/>
      <dgm:spPr/>
      <dgm:t>
        <a:bodyPr/>
        <a:lstStyle/>
        <a:p>
          <a:pPr algn="just"/>
          <a:r>
            <a:rPr lang="en-GB" sz="1800" b="1" noProof="0" dirty="0" smtClean="0">
              <a:solidFill>
                <a:srgbClr val="00B050"/>
              </a:solidFill>
            </a:rPr>
            <a:t>Ensures policy coherence across countries and regions</a:t>
          </a:r>
          <a:endParaRPr lang="en-GB" sz="1800" b="1" noProof="0" dirty="0">
            <a:solidFill>
              <a:srgbClr val="00B050"/>
            </a:solidFill>
          </a:endParaRPr>
        </a:p>
      </dgm:t>
    </dgm:pt>
    <dgm:pt modelId="{C2BD3E64-3721-43D0-8308-57E501DE7773}" type="parTrans" cxnId="{BBA3A77B-179F-4D8E-850F-7F9D0C528C17}">
      <dgm:prSet/>
      <dgm:spPr/>
      <dgm:t>
        <a:bodyPr/>
        <a:lstStyle/>
        <a:p>
          <a:endParaRPr lang="en-GB"/>
        </a:p>
      </dgm:t>
    </dgm:pt>
    <dgm:pt modelId="{C3E37116-A34D-4580-9B7C-9997782331E4}" type="sibTrans" cxnId="{BBA3A77B-179F-4D8E-850F-7F9D0C528C17}">
      <dgm:prSet/>
      <dgm:spPr/>
      <dgm:t>
        <a:bodyPr/>
        <a:lstStyle/>
        <a:p>
          <a:endParaRPr lang="en-GB"/>
        </a:p>
      </dgm:t>
    </dgm:pt>
    <dgm:pt modelId="{6CD3C6E9-A611-4960-B55D-73A52D0996ED}">
      <dgm:prSet phldrT="[Text]" custT="1"/>
      <dgm:spPr/>
      <dgm:t>
        <a:bodyPr/>
        <a:lstStyle/>
        <a:p>
          <a:pPr algn="just"/>
          <a:r>
            <a:rPr lang="en-GB" sz="1800" b="1" noProof="0" dirty="0" smtClean="0">
              <a:solidFill>
                <a:srgbClr val="00B050"/>
              </a:solidFill>
            </a:rPr>
            <a:t>Enhances policy dialogue with partner countries and reinforces risk management and risk mitigation mechanisms</a:t>
          </a:r>
          <a:endParaRPr lang="en-GB" sz="1800" b="1" noProof="0" dirty="0">
            <a:solidFill>
              <a:srgbClr val="00B050"/>
            </a:solidFill>
          </a:endParaRPr>
        </a:p>
      </dgm:t>
    </dgm:pt>
    <dgm:pt modelId="{ABC8415E-2F35-4581-991C-D656C033C918}" type="parTrans" cxnId="{2394E192-DAEC-4AD4-B0B4-A2577CF0800D}">
      <dgm:prSet/>
      <dgm:spPr/>
      <dgm:t>
        <a:bodyPr/>
        <a:lstStyle/>
        <a:p>
          <a:endParaRPr lang="en-GB"/>
        </a:p>
      </dgm:t>
    </dgm:pt>
    <dgm:pt modelId="{6D1EE2B9-93D6-40BB-A5C0-B329F9C91E0A}" type="sibTrans" cxnId="{2394E192-DAEC-4AD4-B0B4-A2577CF0800D}">
      <dgm:prSet/>
      <dgm:spPr/>
      <dgm:t>
        <a:bodyPr/>
        <a:lstStyle/>
        <a:p>
          <a:endParaRPr lang="en-GB"/>
        </a:p>
      </dgm:t>
    </dgm:pt>
    <dgm:pt modelId="{2BB1B42F-8611-4BE3-BBC5-0599E1214B4C}" type="pres">
      <dgm:prSet presAssocID="{4EA8F93E-0C42-4295-A64E-3EE888B8830E}" presName="linear" presStyleCnt="0">
        <dgm:presLayoutVars>
          <dgm:animLvl val="lvl"/>
          <dgm:resizeHandles val="exact"/>
        </dgm:presLayoutVars>
      </dgm:prSet>
      <dgm:spPr/>
      <dgm:t>
        <a:bodyPr/>
        <a:lstStyle/>
        <a:p>
          <a:endParaRPr lang="en-GB"/>
        </a:p>
      </dgm:t>
    </dgm:pt>
    <dgm:pt modelId="{47A696BE-5040-402A-BE23-57CF589CBBD0}" type="pres">
      <dgm:prSet presAssocID="{ADAB5FCC-87D1-4EB1-BC27-F6179912C4DD}" presName="parentText" presStyleLbl="node1" presStyleIdx="0" presStyleCnt="1" custScaleY="2000000">
        <dgm:presLayoutVars>
          <dgm:chMax val="0"/>
          <dgm:bulletEnabled val="1"/>
        </dgm:presLayoutVars>
      </dgm:prSet>
      <dgm:spPr/>
      <dgm:t>
        <a:bodyPr/>
        <a:lstStyle/>
        <a:p>
          <a:endParaRPr lang="en-GB"/>
        </a:p>
      </dgm:t>
    </dgm:pt>
    <dgm:pt modelId="{7708C512-427E-48E3-8228-62C51280486D}" type="pres">
      <dgm:prSet presAssocID="{ADAB5FCC-87D1-4EB1-BC27-F6179912C4DD}" presName="childText" presStyleLbl="revTx" presStyleIdx="0" presStyleCnt="1" custScaleY="183475">
        <dgm:presLayoutVars>
          <dgm:bulletEnabled val="1"/>
        </dgm:presLayoutVars>
      </dgm:prSet>
      <dgm:spPr/>
      <dgm:t>
        <a:bodyPr/>
        <a:lstStyle/>
        <a:p>
          <a:endParaRPr lang="en-GB"/>
        </a:p>
      </dgm:t>
    </dgm:pt>
  </dgm:ptLst>
  <dgm:cxnLst>
    <dgm:cxn modelId="{8C2C3DF4-07C0-4525-9EF9-A985D9D8C564}" type="presOf" srcId="{4EA8F93E-0C42-4295-A64E-3EE888B8830E}" destId="{2BB1B42F-8611-4BE3-BBC5-0599E1214B4C}" srcOrd="0" destOrd="0" presId="urn:microsoft.com/office/officeart/2005/8/layout/vList2"/>
    <dgm:cxn modelId="{4ABF0EB1-1173-444C-ADD0-2F0000C0EBCC}" type="presOf" srcId="{ADAB5FCC-87D1-4EB1-BC27-F6179912C4DD}" destId="{47A696BE-5040-402A-BE23-57CF589CBBD0}" srcOrd="0" destOrd="0" presId="urn:microsoft.com/office/officeart/2005/8/layout/vList2"/>
    <dgm:cxn modelId="{8D116559-9371-4E16-AE62-6F31C8D8250B}" srcId="{4EA8F93E-0C42-4295-A64E-3EE888B8830E}" destId="{ADAB5FCC-87D1-4EB1-BC27-F6179912C4DD}" srcOrd="0" destOrd="0" parTransId="{ADD54DD5-47A6-4C0B-BA36-0C45AEE88B15}" sibTransId="{E5FBBC9A-D459-4C0E-926B-C486CC406B2B}"/>
    <dgm:cxn modelId="{53600D36-2A01-4FF1-82B3-331F779AE8D9}" srcId="{ADAB5FCC-87D1-4EB1-BC27-F6179912C4DD}" destId="{7CFB2E5C-1F43-4579-BDE0-E725EED41184}" srcOrd="0" destOrd="0" parTransId="{C8D9FAAB-25A3-4261-A928-C07D28AB2979}" sibTransId="{8D65BA05-4253-4F4F-B570-F9E1558A9832}"/>
    <dgm:cxn modelId="{2F0FCB42-130C-4DB2-BA63-BCBC750BADA3}" type="presOf" srcId="{6CD3C6E9-A611-4960-B55D-73A52D0996ED}" destId="{7708C512-427E-48E3-8228-62C51280486D}" srcOrd="0" destOrd="2" presId="urn:microsoft.com/office/officeart/2005/8/layout/vList2"/>
    <dgm:cxn modelId="{7B09819E-814F-4B33-93DB-719DDC821690}" type="presOf" srcId="{49853615-EB81-4A48-A8EE-40420602AF23}" destId="{7708C512-427E-48E3-8228-62C51280486D}" srcOrd="0" destOrd="1" presId="urn:microsoft.com/office/officeart/2005/8/layout/vList2"/>
    <dgm:cxn modelId="{BBA3A77B-179F-4D8E-850F-7F9D0C528C17}" srcId="{ADAB5FCC-87D1-4EB1-BC27-F6179912C4DD}" destId="{49853615-EB81-4A48-A8EE-40420602AF23}" srcOrd="1" destOrd="0" parTransId="{C2BD3E64-3721-43D0-8308-57E501DE7773}" sibTransId="{C3E37116-A34D-4580-9B7C-9997782331E4}"/>
    <dgm:cxn modelId="{16EFA24E-B3C2-430C-A501-DDEC2AD4D0A8}" type="presOf" srcId="{7CFB2E5C-1F43-4579-BDE0-E725EED41184}" destId="{7708C512-427E-48E3-8228-62C51280486D}" srcOrd="0" destOrd="0" presId="urn:microsoft.com/office/officeart/2005/8/layout/vList2"/>
    <dgm:cxn modelId="{2394E192-DAEC-4AD4-B0B4-A2577CF0800D}" srcId="{ADAB5FCC-87D1-4EB1-BC27-F6179912C4DD}" destId="{6CD3C6E9-A611-4960-B55D-73A52D0996ED}" srcOrd="2" destOrd="0" parTransId="{ABC8415E-2F35-4581-991C-D656C033C918}" sibTransId="{6D1EE2B9-93D6-40BB-A5C0-B329F9C91E0A}"/>
    <dgm:cxn modelId="{4F62DA18-0005-4D5C-BDFD-E8EAAA723ACD}" type="presParOf" srcId="{2BB1B42F-8611-4BE3-BBC5-0599E1214B4C}" destId="{47A696BE-5040-402A-BE23-57CF589CBBD0}" srcOrd="0" destOrd="0" presId="urn:microsoft.com/office/officeart/2005/8/layout/vList2"/>
    <dgm:cxn modelId="{8E7E76A4-3245-42C5-BD69-C17BC13A92FA}" type="presParOf" srcId="{2BB1B42F-8611-4BE3-BBC5-0599E1214B4C}" destId="{7708C512-427E-48E3-8228-62C51280486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D4D1F-D2FD-47B4-B2E4-AD6268333C0D}">
      <dsp:nvSpPr>
        <dsp:cNvPr id="0" name=""/>
        <dsp:cNvSpPr/>
      </dsp:nvSpPr>
      <dsp:spPr>
        <a:xfrm>
          <a:off x="4193706" y="2575094"/>
          <a:ext cx="3843003" cy="14055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228600" lvl="1" indent="-228600" algn="l" defTabSz="889000">
            <a:lnSpc>
              <a:spcPct val="90000"/>
            </a:lnSpc>
            <a:spcBef>
              <a:spcPct val="0"/>
            </a:spcBef>
            <a:spcAft>
              <a:spcPts val="0"/>
            </a:spcAft>
            <a:buChar char="••"/>
          </a:pPr>
          <a:r>
            <a:rPr lang="en-GB" sz="2000" b="1" kern="1200" noProof="0" dirty="0" smtClean="0">
              <a:solidFill>
                <a:srgbClr val="FF0000"/>
              </a:solidFill>
              <a:latin typeface="Tw Cen MT"/>
              <a:cs typeface="Tw Cen MT"/>
            </a:rPr>
            <a:t>Effective institutions and development policies</a:t>
          </a:r>
          <a:endParaRPr lang="en-GB" sz="2000" b="1" kern="1200" noProof="0" dirty="0">
            <a:solidFill>
              <a:srgbClr val="FF0000"/>
            </a:solidFill>
            <a:latin typeface="Tw Cen MT"/>
            <a:cs typeface="Tw Cen MT"/>
          </a:endParaRPr>
        </a:p>
        <a:p>
          <a:pPr marL="228600" lvl="1" indent="-228600" algn="l" defTabSz="889000">
            <a:lnSpc>
              <a:spcPct val="90000"/>
            </a:lnSpc>
            <a:spcBef>
              <a:spcPct val="0"/>
            </a:spcBef>
            <a:spcAft>
              <a:spcPts val="0"/>
            </a:spcAft>
            <a:buChar char="••"/>
          </a:pPr>
          <a:r>
            <a:rPr lang="en-GB" sz="2000" b="1" kern="1200" noProof="0" dirty="0" smtClean="0">
              <a:solidFill>
                <a:srgbClr val="FF0000"/>
              </a:solidFill>
              <a:latin typeface="Tw Cen MT"/>
              <a:cs typeface="Tw Cen MT"/>
            </a:rPr>
            <a:t>Process: PFM,..</a:t>
          </a:r>
          <a:endParaRPr lang="en-GB" sz="2000" b="1" kern="1200" noProof="0" dirty="0">
            <a:solidFill>
              <a:srgbClr val="FF0000"/>
            </a:solidFill>
            <a:latin typeface="Tw Cen MT"/>
            <a:cs typeface="Tw Cen MT"/>
          </a:endParaRPr>
        </a:p>
      </dsp:txBody>
      <dsp:txXfrm>
        <a:off x="5377483" y="2957369"/>
        <a:ext cx="2628350" cy="992445"/>
      </dsp:txXfrm>
    </dsp:sp>
    <dsp:sp modelId="{62E15403-301E-4CAC-B17C-850F92FFCD5E}">
      <dsp:nvSpPr>
        <dsp:cNvPr id="0" name=""/>
        <dsp:cNvSpPr/>
      </dsp:nvSpPr>
      <dsp:spPr>
        <a:xfrm>
          <a:off x="192889" y="2541767"/>
          <a:ext cx="3843003" cy="14055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ts val="0"/>
            </a:spcAft>
            <a:buChar char="••"/>
          </a:pPr>
          <a:r>
            <a:rPr lang="en-GB" sz="2000" b="1" kern="1200" noProof="0" dirty="0" smtClean="0">
              <a:solidFill>
                <a:srgbClr val="FF0000"/>
              </a:solidFill>
              <a:latin typeface="Tw Cen MT"/>
              <a:cs typeface="Tw Cen MT"/>
            </a:rPr>
            <a:t>Performance Indicators</a:t>
          </a:r>
          <a:endParaRPr lang="en-GB" sz="2000" b="1" kern="1200" noProof="0" dirty="0">
            <a:solidFill>
              <a:srgbClr val="FF0000"/>
            </a:solidFill>
            <a:latin typeface="Tw Cen MT"/>
            <a:cs typeface="Tw Cen MT"/>
          </a:endParaRPr>
        </a:p>
        <a:p>
          <a:pPr marL="228600" lvl="1" indent="-228600" algn="l" defTabSz="889000">
            <a:lnSpc>
              <a:spcPct val="90000"/>
            </a:lnSpc>
            <a:spcBef>
              <a:spcPct val="0"/>
            </a:spcBef>
            <a:spcAft>
              <a:spcPts val="0"/>
            </a:spcAft>
            <a:buChar char="••"/>
          </a:pPr>
          <a:r>
            <a:rPr lang="en-GB" sz="2000" b="1" kern="1200" noProof="0" dirty="0" smtClean="0">
              <a:solidFill>
                <a:srgbClr val="FF0000"/>
              </a:solidFill>
              <a:latin typeface="Tw Cen MT"/>
              <a:cs typeface="Tw Cen MT"/>
            </a:rPr>
            <a:t>Reform processes</a:t>
          </a:r>
          <a:endParaRPr lang="en-GB" sz="2000" b="1" kern="1200" noProof="0" dirty="0">
            <a:solidFill>
              <a:srgbClr val="FF0000"/>
            </a:solidFill>
            <a:latin typeface="Tw Cen MT"/>
            <a:cs typeface="Tw Cen MT"/>
          </a:endParaRPr>
        </a:p>
      </dsp:txBody>
      <dsp:txXfrm>
        <a:off x="223765" y="2924042"/>
        <a:ext cx="2628350" cy="992445"/>
      </dsp:txXfrm>
    </dsp:sp>
    <dsp:sp modelId="{AA57C08F-0E8A-4760-9314-B0ACD595FCB8}">
      <dsp:nvSpPr>
        <dsp:cNvPr id="0" name=""/>
        <dsp:cNvSpPr/>
      </dsp:nvSpPr>
      <dsp:spPr>
        <a:xfrm>
          <a:off x="4386292" y="0"/>
          <a:ext cx="3843307" cy="14055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GB" sz="2000" kern="1200" noProof="0" dirty="0" smtClean="0">
              <a:solidFill>
                <a:srgbClr val="FF0000"/>
              </a:solidFill>
              <a:latin typeface="Tw Cen MT"/>
              <a:cs typeface="Tw Cen MT"/>
            </a:rPr>
            <a:t> </a:t>
          </a:r>
          <a:r>
            <a:rPr lang="en-GB" sz="2000" b="1" kern="1200" noProof="0" dirty="0" smtClean="0">
              <a:solidFill>
                <a:srgbClr val="FF0000"/>
              </a:solidFill>
              <a:latin typeface="Tw Cen MT"/>
              <a:cs typeface="Tw Cen MT"/>
            </a:rPr>
            <a:t>Budged Allocation</a:t>
          </a:r>
          <a:endParaRPr lang="en-GB" sz="2000" b="1" kern="1200" noProof="0" dirty="0">
            <a:solidFill>
              <a:srgbClr val="FF0000"/>
            </a:solidFill>
            <a:latin typeface="Tw Cen MT"/>
            <a:cs typeface="Tw Cen MT"/>
          </a:endParaRPr>
        </a:p>
        <a:p>
          <a:pPr marL="228600" lvl="1" indent="-228600" algn="l" defTabSz="889000">
            <a:lnSpc>
              <a:spcPct val="90000"/>
            </a:lnSpc>
            <a:spcBef>
              <a:spcPct val="0"/>
            </a:spcBef>
            <a:spcAft>
              <a:spcPct val="15000"/>
            </a:spcAft>
            <a:buChar char="••"/>
          </a:pPr>
          <a:r>
            <a:rPr lang="en-GB" sz="2000" b="1" kern="1200" noProof="0" dirty="0" smtClean="0">
              <a:solidFill>
                <a:srgbClr val="FF0000"/>
              </a:solidFill>
              <a:latin typeface="Tw Cen MT"/>
              <a:cs typeface="Tw Cen MT"/>
            </a:rPr>
            <a:t> Fiscal Space</a:t>
          </a:r>
          <a:endParaRPr lang="en-GB" sz="2000" b="1" kern="1200" noProof="0" dirty="0">
            <a:solidFill>
              <a:srgbClr val="FF0000"/>
            </a:solidFill>
            <a:latin typeface="Tw Cen MT"/>
            <a:cs typeface="Tw Cen MT"/>
          </a:endParaRPr>
        </a:p>
        <a:p>
          <a:pPr marL="228600" lvl="1" indent="-228600" algn="l" defTabSz="889000">
            <a:lnSpc>
              <a:spcPct val="90000"/>
            </a:lnSpc>
            <a:spcBef>
              <a:spcPct val="0"/>
            </a:spcBef>
            <a:spcAft>
              <a:spcPct val="15000"/>
            </a:spcAft>
            <a:buChar char="••"/>
          </a:pPr>
          <a:r>
            <a:rPr lang="fr-BE" sz="2000" b="1" kern="1200" noProof="0" dirty="0" smtClean="0">
              <a:solidFill>
                <a:srgbClr val="FF0000"/>
              </a:solidFill>
              <a:latin typeface="Tw Cen MT"/>
              <a:cs typeface="Tw Cen MT"/>
            </a:rPr>
            <a:t> </a:t>
          </a:r>
          <a:r>
            <a:rPr lang="en-GB" sz="2000" b="1" kern="1200" noProof="0" dirty="0" smtClean="0">
              <a:solidFill>
                <a:srgbClr val="FF0000"/>
              </a:solidFill>
              <a:latin typeface="Tw Cen MT"/>
              <a:cs typeface="Tw Cen MT"/>
            </a:rPr>
            <a:t>Eligibility criteria</a:t>
          </a:r>
          <a:endParaRPr lang="en-GB" sz="2000" b="1" kern="1200" noProof="0" dirty="0">
            <a:solidFill>
              <a:srgbClr val="FF0000"/>
            </a:solidFill>
            <a:latin typeface="Tw Cen MT"/>
            <a:cs typeface="Tw Cen MT"/>
          </a:endParaRPr>
        </a:p>
      </dsp:txBody>
      <dsp:txXfrm>
        <a:off x="5570160" y="30876"/>
        <a:ext cx="2628563" cy="992445"/>
      </dsp:txXfrm>
    </dsp:sp>
    <dsp:sp modelId="{94008A86-80A5-46DF-8D05-AFC89E002D0F}">
      <dsp:nvSpPr>
        <dsp:cNvPr id="0" name=""/>
        <dsp:cNvSpPr/>
      </dsp:nvSpPr>
      <dsp:spPr>
        <a:xfrm>
          <a:off x="76539" y="0"/>
          <a:ext cx="3616597" cy="13397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GB" sz="2000" b="1" kern="1200" noProof="0" dirty="0" smtClean="0">
              <a:solidFill>
                <a:srgbClr val="FF0000"/>
              </a:solidFill>
              <a:latin typeface="Tw Cen MT"/>
              <a:cs typeface="Tw Cen MT"/>
            </a:rPr>
            <a:t>Backward looking (performance)</a:t>
          </a:r>
          <a:endParaRPr lang="en-GB" sz="2000" b="1" kern="1200" noProof="0" dirty="0">
            <a:solidFill>
              <a:srgbClr val="FF0000"/>
            </a:solidFill>
            <a:latin typeface="Tw Cen MT"/>
            <a:cs typeface="Tw Cen MT"/>
          </a:endParaRPr>
        </a:p>
        <a:p>
          <a:pPr marL="228600" lvl="1" indent="-228600" algn="l" defTabSz="889000">
            <a:lnSpc>
              <a:spcPct val="90000"/>
            </a:lnSpc>
            <a:spcBef>
              <a:spcPct val="0"/>
            </a:spcBef>
            <a:spcAft>
              <a:spcPct val="15000"/>
            </a:spcAft>
            <a:buChar char="••"/>
          </a:pPr>
          <a:r>
            <a:rPr lang="en-GB" sz="2000" b="1" kern="1200" noProof="0" dirty="0" smtClean="0">
              <a:solidFill>
                <a:srgbClr val="FF0000"/>
              </a:solidFill>
              <a:latin typeface="Tw Cen MT"/>
              <a:cs typeface="Tw Cen MT"/>
            </a:rPr>
            <a:t>Forward looking (Risk management)</a:t>
          </a:r>
          <a:endParaRPr lang="en-GB" sz="2000" b="1" kern="1200" noProof="0" dirty="0">
            <a:solidFill>
              <a:srgbClr val="FF0000"/>
            </a:solidFill>
            <a:latin typeface="Tw Cen MT"/>
            <a:cs typeface="Tw Cen MT"/>
          </a:endParaRPr>
        </a:p>
      </dsp:txBody>
      <dsp:txXfrm>
        <a:off x="105968" y="29429"/>
        <a:ext cx="2472760" cy="945918"/>
      </dsp:txXfrm>
    </dsp:sp>
    <dsp:sp modelId="{DC5101D0-47FC-4136-96EF-A840D67D58F4}">
      <dsp:nvSpPr>
        <dsp:cNvPr id="0" name=""/>
        <dsp:cNvSpPr/>
      </dsp:nvSpPr>
      <dsp:spPr>
        <a:xfrm>
          <a:off x="2251852" y="227947"/>
          <a:ext cx="1752948" cy="18095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BE" sz="2000" b="1" kern="1200" dirty="0" smtClean="0">
              <a:solidFill>
                <a:schemeClr val="accent6"/>
              </a:solidFill>
              <a:latin typeface="Tw Cen MT"/>
              <a:cs typeface="Tw Cen MT"/>
            </a:rPr>
            <a:t>Policy dialogue</a:t>
          </a:r>
          <a:endParaRPr lang="en-GB" sz="2000" b="1" kern="1200" dirty="0">
            <a:solidFill>
              <a:schemeClr val="accent6"/>
            </a:solidFill>
            <a:latin typeface="Tw Cen MT"/>
            <a:cs typeface="Tw Cen MT"/>
          </a:endParaRPr>
        </a:p>
      </dsp:txBody>
      <dsp:txXfrm>
        <a:off x="2765279" y="757941"/>
        <a:ext cx="1239521" cy="1279518"/>
      </dsp:txXfrm>
    </dsp:sp>
    <dsp:sp modelId="{FE831627-DC09-41C4-87A0-E884AF72DB53}">
      <dsp:nvSpPr>
        <dsp:cNvPr id="0" name=""/>
        <dsp:cNvSpPr/>
      </dsp:nvSpPr>
      <dsp:spPr>
        <a:xfrm rot="5400000">
          <a:off x="4014110" y="215746"/>
          <a:ext cx="1853618" cy="183391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BE" sz="2000" b="1" kern="1200" dirty="0" smtClean="0">
              <a:solidFill>
                <a:schemeClr val="accent6"/>
              </a:solidFill>
              <a:latin typeface="Tw Cen MT"/>
              <a:cs typeface="Tw Cen MT"/>
            </a:rPr>
            <a:t>Financial Support</a:t>
          </a:r>
          <a:endParaRPr lang="en-GB" sz="2000" b="1" kern="1200" dirty="0">
            <a:solidFill>
              <a:schemeClr val="accent6"/>
            </a:solidFill>
            <a:latin typeface="Tw Cen MT"/>
            <a:cs typeface="Tw Cen MT"/>
          </a:endParaRPr>
        </a:p>
      </dsp:txBody>
      <dsp:txXfrm rot="-5400000">
        <a:off x="4023962" y="748807"/>
        <a:ext cx="1296773" cy="1310706"/>
      </dsp:txXfrm>
    </dsp:sp>
    <dsp:sp modelId="{AC739D0D-01FE-4EA3-820D-6755237B4ADF}">
      <dsp:nvSpPr>
        <dsp:cNvPr id="0" name=""/>
        <dsp:cNvSpPr/>
      </dsp:nvSpPr>
      <dsp:spPr>
        <a:xfrm rot="10800000">
          <a:off x="4064445" y="2012391"/>
          <a:ext cx="1752948" cy="18095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noProof="0" dirty="0" smtClean="0">
              <a:solidFill>
                <a:schemeClr val="accent6"/>
              </a:solidFill>
              <a:latin typeface="Tw Cen MT"/>
              <a:cs typeface="Tw Cen MT"/>
            </a:rPr>
            <a:t>Capacity Develop-</a:t>
          </a:r>
          <a:r>
            <a:rPr lang="en-GB" sz="2000" b="1" kern="1200" noProof="0" dirty="0" err="1" smtClean="0">
              <a:solidFill>
                <a:schemeClr val="accent6"/>
              </a:solidFill>
              <a:latin typeface="Tw Cen MT"/>
              <a:cs typeface="Tw Cen MT"/>
            </a:rPr>
            <a:t>ment</a:t>
          </a:r>
          <a:endParaRPr lang="en-GB" sz="2000" b="1" kern="1200" noProof="0" dirty="0">
            <a:solidFill>
              <a:schemeClr val="accent6"/>
            </a:solidFill>
            <a:latin typeface="Tw Cen MT"/>
            <a:cs typeface="Tw Cen MT"/>
          </a:endParaRPr>
        </a:p>
      </dsp:txBody>
      <dsp:txXfrm rot="10800000">
        <a:off x="4064445" y="2012391"/>
        <a:ext cx="1239521" cy="1279518"/>
      </dsp:txXfrm>
    </dsp:sp>
    <dsp:sp modelId="{06588E61-2AC0-44A2-88E3-3AF847994539}">
      <dsp:nvSpPr>
        <dsp:cNvPr id="0" name=""/>
        <dsp:cNvSpPr/>
      </dsp:nvSpPr>
      <dsp:spPr>
        <a:xfrm rot="16200000">
          <a:off x="2223570" y="2040673"/>
          <a:ext cx="1809512" cy="1752948"/>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noProof="0" dirty="0" smtClean="0">
              <a:solidFill>
                <a:schemeClr val="accent6"/>
              </a:solidFill>
              <a:latin typeface="Tw Cen MT"/>
              <a:cs typeface="Tw Cen MT"/>
            </a:rPr>
            <a:t>Results</a:t>
          </a:r>
          <a:endParaRPr lang="en-GB" sz="2000" b="1" kern="1200" noProof="0" dirty="0">
            <a:solidFill>
              <a:schemeClr val="accent6"/>
            </a:solidFill>
            <a:latin typeface="Tw Cen MT"/>
            <a:cs typeface="Tw Cen MT"/>
          </a:endParaRPr>
        </a:p>
      </dsp:txBody>
      <dsp:txXfrm rot="5400000">
        <a:off x="2765279" y="2012392"/>
        <a:ext cx="1239521" cy="1279518"/>
      </dsp:txXfrm>
    </dsp:sp>
    <dsp:sp modelId="{F574CFAA-5F7C-4D1F-9A83-968781004E68}">
      <dsp:nvSpPr>
        <dsp:cNvPr id="0" name=""/>
        <dsp:cNvSpPr/>
      </dsp:nvSpPr>
      <dsp:spPr>
        <a:xfrm>
          <a:off x="3730256" y="1612019"/>
          <a:ext cx="656676" cy="571023"/>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C7FD27-7852-4BBD-8F73-1D590BD81F81}">
      <dsp:nvSpPr>
        <dsp:cNvPr id="0" name=""/>
        <dsp:cNvSpPr/>
      </dsp:nvSpPr>
      <dsp:spPr>
        <a:xfrm rot="10800000">
          <a:off x="3730256" y="1831644"/>
          <a:ext cx="656676" cy="571023"/>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13474-0CB5-4EAF-A78B-10A9457CAB40}">
      <dsp:nvSpPr>
        <dsp:cNvPr id="0" name=""/>
        <dsp:cNvSpPr/>
      </dsp:nvSpPr>
      <dsp:spPr>
        <a:xfrm>
          <a:off x="1248908" y="397474"/>
          <a:ext cx="3126653" cy="3126653"/>
        </a:xfrm>
        <a:prstGeom prst="blockArc">
          <a:avLst>
            <a:gd name="adj1" fmla="val 10639658"/>
            <a:gd name="adj2" fmla="val 17253898"/>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92D4D5-2158-494A-A256-9313BCFC4800}">
      <dsp:nvSpPr>
        <dsp:cNvPr id="0" name=""/>
        <dsp:cNvSpPr/>
      </dsp:nvSpPr>
      <dsp:spPr>
        <a:xfrm>
          <a:off x="1248908" y="539872"/>
          <a:ext cx="3126653" cy="3126653"/>
        </a:xfrm>
        <a:prstGeom prst="blockArc">
          <a:avLst>
            <a:gd name="adj1" fmla="val 4346102"/>
            <a:gd name="adj2" fmla="val 10960342"/>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C6DBC4-E44F-47A0-9919-9A3D034162A2}">
      <dsp:nvSpPr>
        <dsp:cNvPr id="0" name=""/>
        <dsp:cNvSpPr/>
      </dsp:nvSpPr>
      <dsp:spPr>
        <a:xfrm>
          <a:off x="2122680" y="525561"/>
          <a:ext cx="3126653" cy="3126653"/>
        </a:xfrm>
        <a:prstGeom prst="blockArc">
          <a:avLst>
            <a:gd name="adj1" fmla="val 21471904"/>
            <a:gd name="adj2" fmla="val 6341299"/>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D5EEF1-F100-47FC-89E2-F27D4098F2FB}">
      <dsp:nvSpPr>
        <dsp:cNvPr id="0" name=""/>
        <dsp:cNvSpPr/>
      </dsp:nvSpPr>
      <dsp:spPr>
        <a:xfrm>
          <a:off x="2122680" y="411785"/>
          <a:ext cx="3126653" cy="3126653"/>
        </a:xfrm>
        <a:prstGeom prst="blockArc">
          <a:avLst>
            <a:gd name="adj1" fmla="val 15258701"/>
            <a:gd name="adj2" fmla="val 128096"/>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3CD529-E78B-4980-97C6-B5565E9F259C}">
      <dsp:nvSpPr>
        <dsp:cNvPr id="0" name=""/>
        <dsp:cNvSpPr/>
      </dsp:nvSpPr>
      <dsp:spPr>
        <a:xfrm>
          <a:off x="2553556" y="1312473"/>
          <a:ext cx="1439053" cy="1439053"/>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baseline="0" noProof="0" dirty="0" smtClean="0">
              <a:solidFill>
                <a:schemeClr val="tx1"/>
              </a:solidFill>
            </a:rPr>
            <a:t>Budget</a:t>
          </a:r>
          <a:endParaRPr lang="en-GB" sz="1800" b="1" kern="1200" baseline="0" noProof="0" dirty="0">
            <a:solidFill>
              <a:schemeClr val="tx1"/>
            </a:solidFill>
          </a:endParaRPr>
        </a:p>
      </dsp:txBody>
      <dsp:txXfrm>
        <a:off x="2764300" y="1523217"/>
        <a:ext cx="1017565" cy="1017565"/>
      </dsp:txXfrm>
    </dsp:sp>
    <dsp:sp modelId="{21692763-66D1-440E-AA5C-76621884B220}">
      <dsp:nvSpPr>
        <dsp:cNvPr id="0" name=""/>
        <dsp:cNvSpPr/>
      </dsp:nvSpPr>
      <dsp:spPr>
        <a:xfrm>
          <a:off x="1953380" y="1268"/>
          <a:ext cx="2639406" cy="100733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noProof="0" dirty="0" smtClean="0">
              <a:solidFill>
                <a:schemeClr val="tx1"/>
              </a:solidFill>
            </a:rPr>
            <a:t>Government</a:t>
          </a:r>
          <a:endParaRPr lang="en-GB" sz="1800" b="1" kern="1200" noProof="0" dirty="0">
            <a:solidFill>
              <a:schemeClr val="tx1"/>
            </a:solidFill>
          </a:endParaRPr>
        </a:p>
      </dsp:txBody>
      <dsp:txXfrm>
        <a:off x="2339912" y="148789"/>
        <a:ext cx="1866342" cy="712295"/>
      </dsp:txXfrm>
    </dsp:sp>
    <dsp:sp modelId="{169B279C-C8A8-4F19-AA9A-4256EFFA0A46}">
      <dsp:nvSpPr>
        <dsp:cNvPr id="0" name=""/>
        <dsp:cNvSpPr/>
      </dsp:nvSpPr>
      <dsp:spPr>
        <a:xfrm>
          <a:off x="4015302" y="1528331"/>
          <a:ext cx="2393414" cy="100733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noProof="0" dirty="0" smtClean="0">
              <a:solidFill>
                <a:schemeClr val="tx1"/>
              </a:solidFill>
            </a:rPr>
            <a:t>SAI</a:t>
          </a:r>
          <a:endParaRPr lang="en-GB" sz="1800" b="1" kern="1200" noProof="0" dirty="0">
            <a:solidFill>
              <a:schemeClr val="tx1"/>
            </a:solidFill>
          </a:endParaRPr>
        </a:p>
      </dsp:txBody>
      <dsp:txXfrm>
        <a:off x="4365809" y="1675852"/>
        <a:ext cx="1692400" cy="712295"/>
      </dsp:txXfrm>
    </dsp:sp>
    <dsp:sp modelId="{1155AF20-F9E0-4D85-9BAA-8A573D37ACB2}">
      <dsp:nvSpPr>
        <dsp:cNvPr id="0" name=""/>
        <dsp:cNvSpPr/>
      </dsp:nvSpPr>
      <dsp:spPr>
        <a:xfrm>
          <a:off x="2272529" y="3055393"/>
          <a:ext cx="2001106" cy="100733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noProof="0" dirty="0" smtClean="0">
              <a:solidFill>
                <a:schemeClr val="tx1"/>
              </a:solidFill>
            </a:rPr>
            <a:t>CSO</a:t>
          </a:r>
          <a:endParaRPr lang="en-GB" sz="1800" b="1" kern="1200" noProof="0" dirty="0">
            <a:solidFill>
              <a:schemeClr val="tx1"/>
            </a:solidFill>
          </a:endParaRPr>
        </a:p>
      </dsp:txBody>
      <dsp:txXfrm>
        <a:off x="2565584" y="3202914"/>
        <a:ext cx="1414996" cy="712295"/>
      </dsp:txXfrm>
    </dsp:sp>
    <dsp:sp modelId="{0B0A700B-112E-4282-9DCF-7BC20A493EC7}">
      <dsp:nvSpPr>
        <dsp:cNvPr id="0" name=""/>
        <dsp:cNvSpPr/>
      </dsp:nvSpPr>
      <dsp:spPr>
        <a:xfrm>
          <a:off x="0" y="1471754"/>
          <a:ext cx="2573667" cy="1120491"/>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noProof="0" dirty="0" smtClean="0">
              <a:solidFill>
                <a:schemeClr val="tx1"/>
              </a:solidFill>
            </a:rPr>
            <a:t>Parliament</a:t>
          </a:r>
          <a:endParaRPr lang="en-GB" sz="1800" b="1" kern="1200" noProof="0" dirty="0">
            <a:solidFill>
              <a:schemeClr val="tx1"/>
            </a:solidFill>
          </a:endParaRPr>
        </a:p>
      </dsp:txBody>
      <dsp:txXfrm>
        <a:off x="376905" y="1635846"/>
        <a:ext cx="1819857" cy="7923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7F565-2AEA-4FFB-A13E-9C7DEAD0D7F0}">
      <dsp:nvSpPr>
        <dsp:cNvPr id="0" name=""/>
        <dsp:cNvSpPr/>
      </dsp:nvSpPr>
      <dsp:spPr>
        <a:xfrm>
          <a:off x="3125319" y="2671414"/>
          <a:ext cx="1978961" cy="19789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solidFill>
                <a:srgbClr val="3166CF"/>
              </a:solidFill>
            </a:rPr>
            <a:t>Budget</a:t>
          </a:r>
          <a:endParaRPr lang="en-GB" sz="3000" kern="1200" dirty="0">
            <a:solidFill>
              <a:srgbClr val="3166CF"/>
            </a:solidFill>
          </a:endParaRPr>
        </a:p>
      </dsp:txBody>
      <dsp:txXfrm>
        <a:off x="3415131" y="2961226"/>
        <a:ext cx="1399337" cy="1399337"/>
      </dsp:txXfrm>
    </dsp:sp>
    <dsp:sp modelId="{9F0AF441-7BAA-44E4-80A5-35E58E7889CF}">
      <dsp:nvSpPr>
        <dsp:cNvPr id="0" name=""/>
        <dsp:cNvSpPr/>
      </dsp:nvSpPr>
      <dsp:spPr>
        <a:xfrm rot="10800000">
          <a:off x="1206908" y="3378893"/>
          <a:ext cx="1812898" cy="5640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C764AA-03A7-42AB-A0B0-F147D49E930C}">
      <dsp:nvSpPr>
        <dsp:cNvPr id="0" name=""/>
        <dsp:cNvSpPr/>
      </dsp:nvSpPr>
      <dsp:spPr>
        <a:xfrm>
          <a:off x="266901" y="2908890"/>
          <a:ext cx="1880013" cy="15040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solidFill>
                <a:srgbClr val="3166CF"/>
              </a:solidFill>
            </a:rPr>
            <a:t>Local authorities</a:t>
          </a:r>
          <a:endParaRPr lang="en-GB" sz="1800" kern="1200" dirty="0">
            <a:solidFill>
              <a:srgbClr val="3166CF"/>
            </a:solidFill>
          </a:endParaRPr>
        </a:p>
      </dsp:txBody>
      <dsp:txXfrm>
        <a:off x="310952" y="2952941"/>
        <a:ext cx="1791911" cy="1415908"/>
      </dsp:txXfrm>
    </dsp:sp>
    <dsp:sp modelId="{BC249A0A-629B-4881-8484-616FB84FAE40}">
      <dsp:nvSpPr>
        <dsp:cNvPr id="0" name=""/>
        <dsp:cNvSpPr/>
      </dsp:nvSpPr>
      <dsp:spPr>
        <a:xfrm rot="13500000">
          <a:off x="1793117" y="1963660"/>
          <a:ext cx="1812898" cy="5640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E234C4-1E88-4A14-B4BC-8D889C7A5C0A}">
      <dsp:nvSpPr>
        <dsp:cNvPr id="0" name=""/>
        <dsp:cNvSpPr/>
      </dsp:nvSpPr>
      <dsp:spPr>
        <a:xfrm>
          <a:off x="1118603" y="852700"/>
          <a:ext cx="1880013" cy="15040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kumimoji="0" lang="en-GB" sz="1800" b="0" i="0" u="none" strike="noStrike" kern="1200" cap="none" normalizeH="0" baseline="0" dirty="0" smtClean="0">
              <a:ln>
                <a:noFill/>
              </a:ln>
              <a:solidFill>
                <a:srgbClr val="3166CF"/>
              </a:solidFill>
              <a:effectLst/>
              <a:latin typeface="Verdana" pitchFamily="39" charset="0"/>
            </a:rPr>
            <a:t>State audit institution</a:t>
          </a:r>
          <a:r>
            <a:rPr kumimoji="0" lang="en-GB" sz="1800" b="0" i="0" u="none" strike="noStrike" kern="1200" cap="none" normalizeH="0" dirty="0" smtClean="0">
              <a:ln>
                <a:noFill/>
              </a:ln>
              <a:solidFill>
                <a:srgbClr val="3166CF"/>
              </a:solidFill>
              <a:effectLst/>
              <a:latin typeface="Verdana" pitchFamily="39" charset="0"/>
            </a:rPr>
            <a:t> and Civil society</a:t>
          </a:r>
          <a:endParaRPr kumimoji="0" lang="en-GB" sz="1800" b="0" i="0" u="none" strike="noStrike" kern="1200" cap="none" normalizeH="0" baseline="0" dirty="0">
            <a:ln>
              <a:noFill/>
            </a:ln>
            <a:solidFill>
              <a:srgbClr val="3166CF"/>
            </a:solidFill>
            <a:effectLst/>
            <a:latin typeface="Verdana" pitchFamily="39" charset="0"/>
          </a:endParaRPr>
        </a:p>
      </dsp:txBody>
      <dsp:txXfrm>
        <a:off x="1162654" y="896751"/>
        <a:ext cx="1791911" cy="1415908"/>
      </dsp:txXfrm>
    </dsp:sp>
    <dsp:sp modelId="{D44319FD-B962-45F5-B2F7-8BDDB02A73F4}">
      <dsp:nvSpPr>
        <dsp:cNvPr id="0" name=""/>
        <dsp:cNvSpPr/>
      </dsp:nvSpPr>
      <dsp:spPr>
        <a:xfrm rot="16200000">
          <a:off x="3208350" y="1377451"/>
          <a:ext cx="1812898" cy="5640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621CF4-4183-4964-9EC8-E43D999AB6A6}">
      <dsp:nvSpPr>
        <dsp:cNvPr id="0" name=""/>
        <dsp:cNvSpPr/>
      </dsp:nvSpPr>
      <dsp:spPr>
        <a:xfrm>
          <a:off x="3174793" y="998"/>
          <a:ext cx="1880013" cy="15040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solidFill>
                <a:srgbClr val="3166CF"/>
              </a:solidFill>
            </a:rPr>
            <a:t>Legislative &amp; executive branches of the Government</a:t>
          </a:r>
          <a:endParaRPr lang="en-GB" sz="1800" kern="1200" dirty="0">
            <a:solidFill>
              <a:srgbClr val="3166CF"/>
            </a:solidFill>
          </a:endParaRPr>
        </a:p>
      </dsp:txBody>
      <dsp:txXfrm>
        <a:off x="3218844" y="45049"/>
        <a:ext cx="1791911" cy="1415908"/>
      </dsp:txXfrm>
    </dsp:sp>
    <dsp:sp modelId="{CC1DC94C-D494-4F1B-920B-3C65141842D4}">
      <dsp:nvSpPr>
        <dsp:cNvPr id="0" name=""/>
        <dsp:cNvSpPr/>
      </dsp:nvSpPr>
      <dsp:spPr>
        <a:xfrm rot="18900000">
          <a:off x="4623584" y="1963660"/>
          <a:ext cx="1812898" cy="5640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3B0F8B-19F4-4234-AC9D-A054C6ACF90A}">
      <dsp:nvSpPr>
        <dsp:cNvPr id="0" name=""/>
        <dsp:cNvSpPr/>
      </dsp:nvSpPr>
      <dsp:spPr>
        <a:xfrm>
          <a:off x="5230983" y="852700"/>
          <a:ext cx="1880013" cy="15040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solidFill>
                <a:srgbClr val="3166CF"/>
              </a:solidFill>
            </a:rPr>
            <a:t>Cabinet (central executive) and the Ministry of Finance (MOF)</a:t>
          </a:r>
          <a:endParaRPr lang="en-GB" sz="1800" kern="1200" dirty="0">
            <a:solidFill>
              <a:srgbClr val="3166CF"/>
            </a:solidFill>
          </a:endParaRPr>
        </a:p>
      </dsp:txBody>
      <dsp:txXfrm>
        <a:off x="5275034" y="896751"/>
        <a:ext cx="1791911" cy="1415908"/>
      </dsp:txXfrm>
    </dsp:sp>
    <dsp:sp modelId="{26D91758-7672-4082-B68A-4E702EABC565}">
      <dsp:nvSpPr>
        <dsp:cNvPr id="0" name=""/>
        <dsp:cNvSpPr/>
      </dsp:nvSpPr>
      <dsp:spPr>
        <a:xfrm>
          <a:off x="5209793" y="3378893"/>
          <a:ext cx="1812898" cy="5640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10CF65-DD0F-4973-87C5-A1298BFC025A}">
      <dsp:nvSpPr>
        <dsp:cNvPr id="0" name=""/>
        <dsp:cNvSpPr/>
      </dsp:nvSpPr>
      <dsp:spPr>
        <a:xfrm>
          <a:off x="6082684" y="2908890"/>
          <a:ext cx="1880013" cy="15040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solidFill>
                <a:srgbClr val="3166CF"/>
              </a:solidFill>
            </a:rPr>
            <a:t>Ministry of Finance and Line ministries </a:t>
          </a:r>
          <a:endParaRPr lang="en-GB" sz="1800" kern="1200" dirty="0">
            <a:solidFill>
              <a:srgbClr val="3166CF"/>
            </a:solidFill>
          </a:endParaRPr>
        </a:p>
      </dsp:txBody>
      <dsp:txXfrm>
        <a:off x="6126735" y="2952941"/>
        <a:ext cx="1791911" cy="1415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4ADBD-3828-4D8E-825F-37D54745E7BB}">
      <dsp:nvSpPr>
        <dsp:cNvPr id="0" name=""/>
        <dsp:cNvSpPr/>
      </dsp:nvSpPr>
      <dsp:spPr>
        <a:xfrm>
          <a:off x="1004" y="0"/>
          <a:ext cx="2611933" cy="42484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baseline="0" noProof="0" dirty="0" smtClean="0">
              <a:solidFill>
                <a:schemeClr val="accent6"/>
              </a:solidFill>
            </a:rPr>
            <a:t>Political Governance</a:t>
          </a:r>
          <a:endParaRPr lang="en-GB" sz="2000" b="1" kern="1200" baseline="0" noProof="0" dirty="0">
            <a:solidFill>
              <a:schemeClr val="accent6"/>
            </a:solidFill>
          </a:endParaRPr>
        </a:p>
      </dsp:txBody>
      <dsp:txXfrm>
        <a:off x="1004" y="0"/>
        <a:ext cx="2611933" cy="1274541"/>
      </dsp:txXfrm>
    </dsp:sp>
    <dsp:sp modelId="{A529D938-E6CF-488D-BB8A-27ED548A27FB}">
      <dsp:nvSpPr>
        <dsp:cNvPr id="0" name=""/>
        <dsp:cNvSpPr/>
      </dsp:nvSpPr>
      <dsp:spPr>
        <a:xfrm>
          <a:off x="262197" y="1275785"/>
          <a:ext cx="2089546" cy="12809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b="1" kern="1200" baseline="0" noProof="0" dirty="0" smtClean="0">
              <a:solidFill>
                <a:srgbClr val="C00000"/>
              </a:solidFill>
            </a:rPr>
            <a:t>Pre-Condition on Fundamental Values: GGDC</a:t>
          </a:r>
          <a:endParaRPr lang="en-GB" sz="1800" b="1" kern="1200" baseline="0" noProof="0" dirty="0">
            <a:solidFill>
              <a:srgbClr val="C00000"/>
            </a:solidFill>
          </a:endParaRPr>
        </a:p>
      </dsp:txBody>
      <dsp:txXfrm>
        <a:off x="299715" y="1313303"/>
        <a:ext cx="2014510" cy="1205936"/>
      </dsp:txXfrm>
    </dsp:sp>
    <dsp:sp modelId="{ED5F9F2F-69DE-4A15-B04F-ABB524E2CA31}">
      <dsp:nvSpPr>
        <dsp:cNvPr id="0" name=""/>
        <dsp:cNvSpPr/>
      </dsp:nvSpPr>
      <dsp:spPr>
        <a:xfrm>
          <a:off x="262197" y="2753830"/>
          <a:ext cx="2089546" cy="12809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b="1" kern="1200" noProof="0" dirty="0" smtClean="0">
              <a:solidFill>
                <a:srgbClr val="00B050"/>
              </a:solidFill>
            </a:rPr>
            <a:t>Balance political risk against results: SRC, SBC</a:t>
          </a:r>
          <a:endParaRPr lang="en-GB" sz="1800" b="1" kern="1200" noProof="0" dirty="0">
            <a:solidFill>
              <a:srgbClr val="00B050"/>
            </a:solidFill>
          </a:endParaRPr>
        </a:p>
      </dsp:txBody>
      <dsp:txXfrm>
        <a:off x="299715" y="2791348"/>
        <a:ext cx="2014510" cy="1205936"/>
      </dsp:txXfrm>
    </dsp:sp>
    <dsp:sp modelId="{87736933-9FF7-4B89-BE1D-085E7001D036}">
      <dsp:nvSpPr>
        <dsp:cNvPr id="0" name=""/>
        <dsp:cNvSpPr/>
      </dsp:nvSpPr>
      <dsp:spPr>
        <a:xfrm>
          <a:off x="2880844" y="0"/>
          <a:ext cx="2611933" cy="42484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noProof="0" dirty="0" smtClean="0">
              <a:solidFill>
                <a:schemeClr val="accent6"/>
              </a:solidFill>
            </a:rPr>
            <a:t>Economic Governance</a:t>
          </a:r>
          <a:endParaRPr lang="en-GB" sz="2000" b="1" kern="1200" noProof="0" dirty="0">
            <a:solidFill>
              <a:schemeClr val="accent6"/>
            </a:solidFill>
          </a:endParaRPr>
        </a:p>
      </dsp:txBody>
      <dsp:txXfrm>
        <a:off x="2880844" y="0"/>
        <a:ext cx="2611933" cy="1274541"/>
      </dsp:txXfrm>
    </dsp:sp>
    <dsp:sp modelId="{EF414895-597C-4FFA-83CE-D811DDF99D6A}">
      <dsp:nvSpPr>
        <dsp:cNvPr id="0" name=""/>
        <dsp:cNvSpPr/>
      </dsp:nvSpPr>
      <dsp:spPr>
        <a:xfrm>
          <a:off x="3070026" y="1275785"/>
          <a:ext cx="2089546" cy="12809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b="1" kern="1200" noProof="0" dirty="0" smtClean="0">
              <a:solidFill>
                <a:srgbClr val="C00000"/>
              </a:solidFill>
            </a:rPr>
            <a:t>General conditions: Four Eligibility Criteria</a:t>
          </a:r>
          <a:endParaRPr lang="en-GB" sz="1800" b="1" kern="1200" noProof="0" dirty="0">
            <a:solidFill>
              <a:srgbClr val="C00000"/>
            </a:solidFill>
          </a:endParaRPr>
        </a:p>
      </dsp:txBody>
      <dsp:txXfrm>
        <a:off x="3107544" y="1313303"/>
        <a:ext cx="2014510" cy="1205936"/>
      </dsp:txXfrm>
    </dsp:sp>
    <dsp:sp modelId="{899CF854-2986-4415-953B-01D186455C00}">
      <dsp:nvSpPr>
        <dsp:cNvPr id="0" name=""/>
        <dsp:cNvSpPr/>
      </dsp:nvSpPr>
      <dsp:spPr>
        <a:xfrm>
          <a:off x="3070026" y="2753830"/>
          <a:ext cx="2089546" cy="12809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b="1" kern="1200" noProof="0" dirty="0" smtClean="0">
              <a:solidFill>
                <a:srgbClr val="00B050"/>
              </a:solidFill>
            </a:rPr>
            <a:t>Fixed  and variable Tranches</a:t>
          </a:r>
        </a:p>
      </dsp:txBody>
      <dsp:txXfrm>
        <a:off x="3107544" y="2791348"/>
        <a:ext cx="2014510" cy="1205936"/>
      </dsp:txXfrm>
    </dsp:sp>
    <dsp:sp modelId="{D825DCC1-4FA2-4615-916F-CE2F716762BD}">
      <dsp:nvSpPr>
        <dsp:cNvPr id="0" name=""/>
        <dsp:cNvSpPr/>
      </dsp:nvSpPr>
      <dsp:spPr>
        <a:xfrm>
          <a:off x="5616661" y="0"/>
          <a:ext cx="2611933" cy="42484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noProof="0" dirty="0" smtClean="0">
              <a:solidFill>
                <a:schemeClr val="accent6"/>
              </a:solidFill>
            </a:rPr>
            <a:t>Performance</a:t>
          </a:r>
          <a:endParaRPr lang="en-GB" sz="2000" b="1" kern="1200" noProof="0" dirty="0">
            <a:solidFill>
              <a:schemeClr val="accent6"/>
            </a:solidFill>
          </a:endParaRPr>
        </a:p>
      </dsp:txBody>
      <dsp:txXfrm>
        <a:off x="5616661" y="0"/>
        <a:ext cx="2611933" cy="1274541"/>
      </dsp:txXfrm>
    </dsp:sp>
    <dsp:sp modelId="{2B939984-DF1E-451A-8373-D60E0B37D029}">
      <dsp:nvSpPr>
        <dsp:cNvPr id="0" name=""/>
        <dsp:cNvSpPr/>
      </dsp:nvSpPr>
      <dsp:spPr>
        <a:xfrm>
          <a:off x="5877855" y="1275785"/>
          <a:ext cx="2089546" cy="12809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b="1" kern="1200" noProof="0" dirty="0" smtClean="0">
              <a:solidFill>
                <a:srgbClr val="C00000"/>
              </a:solidFill>
            </a:rPr>
            <a:t>Specific conditions:</a:t>
          </a:r>
        </a:p>
        <a:p>
          <a:pPr lvl="0" algn="ctr" defTabSz="800100">
            <a:lnSpc>
              <a:spcPct val="90000"/>
            </a:lnSpc>
            <a:spcBef>
              <a:spcPct val="0"/>
            </a:spcBef>
            <a:spcAft>
              <a:spcPct val="35000"/>
            </a:spcAft>
          </a:pPr>
          <a:r>
            <a:rPr lang="en-GB" sz="1800" b="1" kern="1200" noProof="0" dirty="0" smtClean="0">
              <a:solidFill>
                <a:srgbClr val="C00000"/>
              </a:solidFill>
            </a:rPr>
            <a:t>Performance Indicators</a:t>
          </a:r>
          <a:endParaRPr lang="en-GB" sz="1800" b="1" kern="1200" noProof="0" dirty="0">
            <a:solidFill>
              <a:srgbClr val="C00000"/>
            </a:solidFill>
          </a:endParaRPr>
        </a:p>
      </dsp:txBody>
      <dsp:txXfrm>
        <a:off x="5915373" y="1313303"/>
        <a:ext cx="2014510" cy="1205936"/>
      </dsp:txXfrm>
    </dsp:sp>
    <dsp:sp modelId="{0F420268-97CC-409F-B66B-2DA4F4BDCCAE}">
      <dsp:nvSpPr>
        <dsp:cNvPr id="0" name=""/>
        <dsp:cNvSpPr/>
      </dsp:nvSpPr>
      <dsp:spPr>
        <a:xfrm>
          <a:off x="5877855" y="2753830"/>
          <a:ext cx="2089546" cy="12809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b="1" kern="1200" noProof="0" dirty="0" smtClean="0">
              <a:solidFill>
                <a:srgbClr val="00B050"/>
              </a:solidFill>
            </a:rPr>
            <a:t>Variable Tranches</a:t>
          </a:r>
          <a:endParaRPr lang="en-GB" sz="1800" b="1" kern="1200" noProof="0" dirty="0">
            <a:solidFill>
              <a:srgbClr val="00B050"/>
            </a:solidFill>
          </a:endParaRPr>
        </a:p>
      </dsp:txBody>
      <dsp:txXfrm>
        <a:off x="5915373" y="2791348"/>
        <a:ext cx="2014510" cy="12059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3B270-773A-7C4F-8200-C9538C98E7AE}">
      <dsp:nvSpPr>
        <dsp:cNvPr id="0" name=""/>
        <dsp:cNvSpPr/>
      </dsp:nvSpPr>
      <dsp:spPr>
        <a:xfrm>
          <a:off x="1393226" y="655117"/>
          <a:ext cx="3956008" cy="3956008"/>
        </a:xfrm>
        <a:prstGeom prst="blockArc">
          <a:avLst>
            <a:gd name="adj1" fmla="val 12850841"/>
            <a:gd name="adj2" fmla="val 16940713"/>
            <a:gd name="adj3" fmla="val 4527"/>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93985F5-BC61-D546-A9F1-2A1C5E088058}">
      <dsp:nvSpPr>
        <dsp:cNvPr id="0" name=""/>
        <dsp:cNvSpPr/>
      </dsp:nvSpPr>
      <dsp:spPr>
        <a:xfrm>
          <a:off x="1462302" y="545692"/>
          <a:ext cx="3956008" cy="3956008"/>
        </a:xfrm>
        <a:prstGeom prst="blockArc">
          <a:avLst>
            <a:gd name="adj1" fmla="val 9165392"/>
            <a:gd name="adj2" fmla="val 12620686"/>
            <a:gd name="adj3" fmla="val 4527"/>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9DF9683-8D35-304B-ADF4-F237D5BAA5E4}">
      <dsp:nvSpPr>
        <dsp:cNvPr id="0" name=""/>
        <dsp:cNvSpPr/>
      </dsp:nvSpPr>
      <dsp:spPr>
        <a:xfrm>
          <a:off x="1443777" y="484632"/>
          <a:ext cx="3956008" cy="3956008"/>
        </a:xfrm>
        <a:prstGeom prst="blockArc">
          <a:avLst>
            <a:gd name="adj1" fmla="val 4605066"/>
            <a:gd name="adj2" fmla="val 9112205"/>
            <a:gd name="adj3" fmla="val 4527"/>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D0555FF-5E25-3E40-8068-3C9E629A3143}">
      <dsp:nvSpPr>
        <dsp:cNvPr id="0" name=""/>
        <dsp:cNvSpPr/>
      </dsp:nvSpPr>
      <dsp:spPr>
        <a:xfrm>
          <a:off x="2495497" y="564537"/>
          <a:ext cx="3956008" cy="3956008"/>
        </a:xfrm>
        <a:prstGeom prst="blockArc">
          <a:avLst>
            <a:gd name="adj1" fmla="val 1971073"/>
            <a:gd name="adj2" fmla="val 6492398"/>
            <a:gd name="adj3" fmla="val 4527"/>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50E3FEE-3CFA-154C-A127-210EB8194401}">
      <dsp:nvSpPr>
        <dsp:cNvPr id="0" name=""/>
        <dsp:cNvSpPr/>
      </dsp:nvSpPr>
      <dsp:spPr>
        <a:xfrm>
          <a:off x="2370283" y="790206"/>
          <a:ext cx="3956008" cy="3956008"/>
        </a:xfrm>
        <a:prstGeom prst="blockArc">
          <a:avLst>
            <a:gd name="adj1" fmla="val 19576343"/>
            <a:gd name="adj2" fmla="val 1511805"/>
            <a:gd name="adj3" fmla="val 4527"/>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479497B-590F-A742-993A-3959DEB715A4}">
      <dsp:nvSpPr>
        <dsp:cNvPr id="0" name=""/>
        <dsp:cNvSpPr/>
      </dsp:nvSpPr>
      <dsp:spPr>
        <a:xfrm>
          <a:off x="2280083" y="640929"/>
          <a:ext cx="3956008" cy="3956008"/>
        </a:xfrm>
        <a:prstGeom prst="blockArc">
          <a:avLst>
            <a:gd name="adj1" fmla="val 15349299"/>
            <a:gd name="adj2" fmla="val 19886595"/>
            <a:gd name="adj3" fmla="val 4527"/>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AB6FDBC-C0C9-D74F-9B17-379D1D651F6B}">
      <dsp:nvSpPr>
        <dsp:cNvPr id="0" name=""/>
        <dsp:cNvSpPr/>
      </dsp:nvSpPr>
      <dsp:spPr>
        <a:xfrm>
          <a:off x="2882673" y="1776835"/>
          <a:ext cx="1797484" cy="1612316"/>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i="0" kern="1200" noProof="0" dirty="0" smtClean="0">
              <a:solidFill>
                <a:schemeClr val="tx1"/>
              </a:solidFill>
              <a:latin typeface="Tw Cen MT"/>
              <a:cs typeface="Tw Cen MT"/>
            </a:rPr>
            <a:t>Centrality of PFM</a:t>
          </a:r>
          <a:endParaRPr lang="en-GB" sz="2000" b="1" i="0" kern="1200" noProof="0" dirty="0">
            <a:solidFill>
              <a:schemeClr val="tx1"/>
            </a:solidFill>
            <a:latin typeface="Tw Cen MT"/>
            <a:cs typeface="Tw Cen MT"/>
          </a:endParaRPr>
        </a:p>
      </dsp:txBody>
      <dsp:txXfrm>
        <a:off x="3145908" y="2012953"/>
        <a:ext cx="1271014" cy="1140080"/>
      </dsp:txXfrm>
    </dsp:sp>
    <dsp:sp modelId="{9C9E5016-8027-3043-8AF5-ECBEA4C0B5E1}">
      <dsp:nvSpPr>
        <dsp:cNvPr id="0" name=""/>
        <dsp:cNvSpPr/>
      </dsp:nvSpPr>
      <dsp:spPr>
        <a:xfrm>
          <a:off x="2618201" y="-165094"/>
          <a:ext cx="2332715" cy="1819366"/>
        </a:xfrm>
        <a:prstGeom prst="ellipse">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noProof="0" dirty="0" smtClean="0">
              <a:solidFill>
                <a:schemeClr val="tx1"/>
              </a:solidFill>
              <a:latin typeface="Tw Cen MT"/>
              <a:cs typeface="Tw Cen MT"/>
            </a:rPr>
            <a:t>Public Policy</a:t>
          </a:r>
          <a:r>
            <a:rPr lang="en-GB" sz="2000" kern="1200" noProof="0" dirty="0" smtClean="0">
              <a:solidFill>
                <a:schemeClr val="tx1"/>
              </a:solidFill>
              <a:latin typeface="Tw Cen MT"/>
              <a:cs typeface="Tw Cen MT"/>
            </a:rPr>
            <a:t>:</a:t>
          </a:r>
        </a:p>
        <a:p>
          <a:pPr lvl="0" algn="ctr" defTabSz="889000">
            <a:lnSpc>
              <a:spcPct val="90000"/>
            </a:lnSpc>
            <a:spcBef>
              <a:spcPct val="0"/>
            </a:spcBef>
            <a:spcAft>
              <a:spcPct val="35000"/>
            </a:spcAft>
          </a:pPr>
          <a:r>
            <a:rPr lang="en-GB" sz="2000" kern="1200" noProof="0" dirty="0" smtClean="0">
              <a:solidFill>
                <a:schemeClr val="tx1"/>
              </a:solidFill>
              <a:latin typeface="Tw Cen MT"/>
              <a:cs typeface="Tw Cen MT"/>
            </a:rPr>
            <a:t>Expected outcomes translated into costs of strategies</a:t>
          </a:r>
          <a:endParaRPr lang="en-GB" sz="2000" kern="1200" noProof="0" dirty="0">
            <a:solidFill>
              <a:schemeClr val="tx1"/>
            </a:solidFill>
            <a:latin typeface="Tw Cen MT"/>
            <a:cs typeface="Tw Cen MT"/>
          </a:endParaRPr>
        </a:p>
      </dsp:txBody>
      <dsp:txXfrm>
        <a:off x="2959819" y="101346"/>
        <a:ext cx="1649479" cy="1286486"/>
      </dsp:txXfrm>
    </dsp:sp>
    <dsp:sp modelId="{8FC1B99C-DC9C-B848-8DF8-C5AAE98C288C}">
      <dsp:nvSpPr>
        <dsp:cNvPr id="0" name=""/>
        <dsp:cNvSpPr/>
      </dsp:nvSpPr>
      <dsp:spPr>
        <a:xfrm>
          <a:off x="4746710" y="727300"/>
          <a:ext cx="2418845" cy="1934981"/>
        </a:xfrm>
        <a:prstGeom prst="ellipse">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noProof="0" dirty="0" smtClean="0">
              <a:solidFill>
                <a:schemeClr val="tx1"/>
              </a:solidFill>
              <a:latin typeface="Tw Cen MT"/>
              <a:cs typeface="Tw Cen MT"/>
            </a:rPr>
            <a:t>Annual Budget Process</a:t>
          </a:r>
          <a:r>
            <a:rPr lang="en-GB" sz="1800" kern="1200" noProof="0" dirty="0" smtClean="0">
              <a:solidFill>
                <a:schemeClr val="tx1"/>
              </a:solidFill>
              <a:latin typeface="Tw Cen MT"/>
              <a:cs typeface="Tw Cen MT"/>
            </a:rPr>
            <a:t>: Strategies translated into multi-annual plans &amp; annual budget</a:t>
          </a:r>
          <a:endParaRPr lang="en-GB" sz="1800" kern="1200" noProof="0" dirty="0">
            <a:solidFill>
              <a:schemeClr val="tx1"/>
            </a:solidFill>
            <a:latin typeface="Tw Cen MT"/>
            <a:cs typeface="Tw Cen MT"/>
          </a:endParaRPr>
        </a:p>
      </dsp:txBody>
      <dsp:txXfrm>
        <a:off x="5100942" y="1010671"/>
        <a:ext cx="1710381" cy="1368239"/>
      </dsp:txXfrm>
    </dsp:sp>
    <dsp:sp modelId="{30DFF9AC-3502-5E4E-ABFE-8F917AF1A770}">
      <dsp:nvSpPr>
        <dsp:cNvPr id="0" name=""/>
        <dsp:cNvSpPr/>
      </dsp:nvSpPr>
      <dsp:spPr>
        <a:xfrm>
          <a:off x="5055248" y="2823962"/>
          <a:ext cx="2084658" cy="1534562"/>
        </a:xfrm>
        <a:prstGeom prst="ellipse">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noProof="0" dirty="0" smtClean="0">
              <a:solidFill>
                <a:schemeClr val="tx1"/>
              </a:solidFill>
              <a:latin typeface="Tw Cen MT"/>
              <a:cs typeface="Tw Cen MT"/>
            </a:rPr>
            <a:t>Budget approved by the Legislature</a:t>
          </a:r>
          <a:endParaRPr lang="en-GB" sz="2000" b="1" kern="1200" noProof="0" dirty="0">
            <a:solidFill>
              <a:schemeClr val="tx1"/>
            </a:solidFill>
            <a:latin typeface="Tw Cen MT"/>
            <a:cs typeface="Tw Cen MT"/>
          </a:endParaRPr>
        </a:p>
      </dsp:txBody>
      <dsp:txXfrm>
        <a:off x="5360539" y="3048693"/>
        <a:ext cx="1474076" cy="1085100"/>
      </dsp:txXfrm>
    </dsp:sp>
    <dsp:sp modelId="{34E940B2-7DE7-ED42-8751-7513D9547380}">
      <dsp:nvSpPr>
        <dsp:cNvPr id="0" name=""/>
        <dsp:cNvSpPr/>
      </dsp:nvSpPr>
      <dsp:spPr>
        <a:xfrm>
          <a:off x="2631577" y="3551185"/>
          <a:ext cx="2475789" cy="1655612"/>
        </a:xfrm>
        <a:prstGeom prst="ellipse">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noProof="0" dirty="0" smtClean="0">
              <a:solidFill>
                <a:schemeClr val="tx1"/>
              </a:solidFill>
              <a:latin typeface="Tw Cen MT"/>
              <a:cs typeface="Tw Cen MT"/>
            </a:rPr>
            <a:t>Budget Execution</a:t>
          </a:r>
          <a:r>
            <a:rPr lang="en-GB" sz="2000" kern="1200" noProof="0" dirty="0" smtClean="0">
              <a:solidFill>
                <a:schemeClr val="tx1"/>
              </a:solidFill>
              <a:latin typeface="Tw Cen MT"/>
              <a:cs typeface="Tw Cen MT"/>
            </a:rPr>
            <a:t>: Tax, Cash, Financial Accounting and Reporting, internal controls</a:t>
          </a:r>
          <a:endParaRPr lang="en-GB" sz="2000" kern="1200" noProof="0" dirty="0">
            <a:solidFill>
              <a:schemeClr val="tx1"/>
            </a:solidFill>
            <a:latin typeface="Tw Cen MT"/>
            <a:cs typeface="Tw Cen MT"/>
          </a:endParaRPr>
        </a:p>
      </dsp:txBody>
      <dsp:txXfrm>
        <a:off x="2994148" y="3793644"/>
        <a:ext cx="1750647" cy="1170694"/>
      </dsp:txXfrm>
    </dsp:sp>
    <dsp:sp modelId="{391F6FED-AF88-BB46-BA38-510C5B7805DD}">
      <dsp:nvSpPr>
        <dsp:cNvPr id="0" name=""/>
        <dsp:cNvSpPr/>
      </dsp:nvSpPr>
      <dsp:spPr>
        <a:xfrm>
          <a:off x="566411" y="2431071"/>
          <a:ext cx="2310231" cy="1955214"/>
        </a:xfrm>
        <a:prstGeom prst="ellipse">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noProof="0" dirty="0" smtClean="0">
              <a:solidFill>
                <a:schemeClr val="tx1"/>
              </a:solidFill>
              <a:latin typeface="Tw Cen MT"/>
              <a:cs typeface="Tw Cen MT"/>
            </a:rPr>
            <a:t>Auditing and Performance Analysis</a:t>
          </a:r>
          <a:r>
            <a:rPr lang="en-GB" sz="1800" kern="1200" noProof="0" dirty="0" smtClean="0">
              <a:solidFill>
                <a:schemeClr val="tx1"/>
              </a:solidFill>
              <a:latin typeface="Tw Cen MT"/>
              <a:cs typeface="Tw Cen MT"/>
            </a:rPr>
            <a:t>: From Monitoring and financial control to Policy Evaluation</a:t>
          </a:r>
          <a:endParaRPr lang="en-GB" sz="1800" kern="1200" noProof="0" dirty="0">
            <a:solidFill>
              <a:schemeClr val="tx1"/>
            </a:solidFill>
            <a:latin typeface="Tw Cen MT"/>
            <a:cs typeface="Tw Cen MT"/>
          </a:endParaRPr>
        </a:p>
      </dsp:txBody>
      <dsp:txXfrm>
        <a:off x="904736" y="2717405"/>
        <a:ext cx="1633581" cy="1382546"/>
      </dsp:txXfrm>
    </dsp:sp>
    <dsp:sp modelId="{0D2F5275-52D6-104A-9EFA-2F476316F5E8}">
      <dsp:nvSpPr>
        <dsp:cNvPr id="0" name=""/>
        <dsp:cNvSpPr/>
      </dsp:nvSpPr>
      <dsp:spPr>
        <a:xfrm>
          <a:off x="834669" y="802324"/>
          <a:ext cx="1874506" cy="1489395"/>
        </a:xfrm>
        <a:prstGeom prst="ellipse">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i="0" kern="1200" noProof="0" dirty="0" smtClean="0">
              <a:solidFill>
                <a:schemeClr val="tx1"/>
              </a:solidFill>
              <a:latin typeface="Tw Cen MT"/>
              <a:cs typeface="Tw Cen MT"/>
            </a:rPr>
            <a:t>Report to the Legislature</a:t>
          </a:r>
          <a:endParaRPr lang="en-GB" sz="2000" b="1" i="0" kern="1200" noProof="0" dirty="0">
            <a:solidFill>
              <a:schemeClr val="tx1"/>
            </a:solidFill>
            <a:latin typeface="Tw Cen MT"/>
            <a:cs typeface="Tw Cen MT"/>
          </a:endParaRPr>
        </a:p>
      </dsp:txBody>
      <dsp:txXfrm>
        <a:off x="1109184" y="1020441"/>
        <a:ext cx="1325476" cy="10531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9FAC7-F276-4519-BFCE-420A306CDCB5}">
      <dsp:nvSpPr>
        <dsp:cNvPr id="0" name=""/>
        <dsp:cNvSpPr/>
      </dsp:nvSpPr>
      <dsp:spPr>
        <a:xfrm>
          <a:off x="0" y="2753443"/>
          <a:ext cx="1143000" cy="685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rgbClr val="FF0000"/>
              </a:solidFill>
              <a:latin typeface="Calibri" pitchFamily="34" charset="0"/>
              <a:cs typeface="Calibri" pitchFamily="34" charset="0"/>
            </a:rPr>
            <a:t>Government strategy</a:t>
          </a:r>
          <a:endParaRPr lang="en-GB" sz="1400" kern="1200" dirty="0">
            <a:solidFill>
              <a:srgbClr val="FF0000"/>
            </a:solidFill>
            <a:latin typeface="Calibri" pitchFamily="34" charset="0"/>
            <a:cs typeface="Calibri" pitchFamily="34" charset="0"/>
          </a:endParaRPr>
        </a:p>
      </dsp:txBody>
      <dsp:txXfrm>
        <a:off x="20086" y="2773529"/>
        <a:ext cx="1102828" cy="645628"/>
      </dsp:txXfrm>
    </dsp:sp>
    <dsp:sp modelId="{03353036-AB6E-43F4-B72F-54CDED461821}">
      <dsp:nvSpPr>
        <dsp:cNvPr id="0" name=""/>
        <dsp:cNvSpPr/>
      </dsp:nvSpPr>
      <dsp:spPr>
        <a:xfrm>
          <a:off x="1257300" y="2954612"/>
          <a:ext cx="242316"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1257300" y="3011305"/>
        <a:ext cx="169621" cy="170078"/>
      </dsp:txXfrm>
    </dsp:sp>
    <dsp:sp modelId="{FB5A3FDD-46E8-48A4-8A1F-1278181CA6B5}">
      <dsp:nvSpPr>
        <dsp:cNvPr id="0" name=""/>
        <dsp:cNvSpPr/>
      </dsp:nvSpPr>
      <dsp:spPr>
        <a:xfrm>
          <a:off x="1600200" y="2753443"/>
          <a:ext cx="1143000" cy="685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rgbClr val="FF0000"/>
              </a:solidFill>
              <a:latin typeface="Calibri" pitchFamily="34" charset="0"/>
              <a:cs typeface="Calibri" pitchFamily="34" charset="0"/>
            </a:rPr>
            <a:t>Action Plan</a:t>
          </a:r>
          <a:endParaRPr lang="en-GB" sz="1600" kern="1200" dirty="0">
            <a:solidFill>
              <a:srgbClr val="FF0000"/>
            </a:solidFill>
            <a:latin typeface="Calibri" pitchFamily="34" charset="0"/>
            <a:cs typeface="Calibri" pitchFamily="34" charset="0"/>
          </a:endParaRPr>
        </a:p>
      </dsp:txBody>
      <dsp:txXfrm>
        <a:off x="1620286" y="2773529"/>
        <a:ext cx="1102828" cy="645628"/>
      </dsp:txXfrm>
    </dsp:sp>
    <dsp:sp modelId="{0D8C7A47-7401-4B79-8148-F6A39BDE4AA2}">
      <dsp:nvSpPr>
        <dsp:cNvPr id="0" name=""/>
        <dsp:cNvSpPr/>
      </dsp:nvSpPr>
      <dsp:spPr>
        <a:xfrm>
          <a:off x="2857500" y="2954612"/>
          <a:ext cx="242316"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2857500" y="3011305"/>
        <a:ext cx="169621" cy="170078"/>
      </dsp:txXfrm>
    </dsp:sp>
    <dsp:sp modelId="{10EBC823-B9BE-43D8-A33F-D108691CC8D7}">
      <dsp:nvSpPr>
        <dsp:cNvPr id="0" name=""/>
        <dsp:cNvSpPr/>
      </dsp:nvSpPr>
      <dsp:spPr>
        <a:xfrm>
          <a:off x="3200400" y="2753443"/>
          <a:ext cx="1143000" cy="685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rgbClr val="FF0000"/>
              </a:solidFill>
              <a:latin typeface="Calibri" pitchFamily="34" charset="0"/>
              <a:cs typeface="Calibri" pitchFamily="34" charset="0"/>
            </a:rPr>
            <a:t>MTFF/MTBF</a:t>
          </a:r>
          <a:endParaRPr lang="en-GB" sz="1400" kern="1200" dirty="0">
            <a:solidFill>
              <a:srgbClr val="FF0000"/>
            </a:solidFill>
            <a:latin typeface="Calibri" pitchFamily="34" charset="0"/>
            <a:cs typeface="Calibri" pitchFamily="34" charset="0"/>
          </a:endParaRPr>
        </a:p>
      </dsp:txBody>
      <dsp:txXfrm>
        <a:off x="3220486" y="2773529"/>
        <a:ext cx="1102828" cy="645628"/>
      </dsp:txXfrm>
    </dsp:sp>
    <dsp:sp modelId="{5C741673-D011-4B00-99BF-A141BCBB40B0}">
      <dsp:nvSpPr>
        <dsp:cNvPr id="0" name=""/>
        <dsp:cNvSpPr/>
      </dsp:nvSpPr>
      <dsp:spPr>
        <a:xfrm>
          <a:off x="4457700" y="2954612"/>
          <a:ext cx="242316"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4457700" y="3011305"/>
        <a:ext cx="169621" cy="170078"/>
      </dsp:txXfrm>
    </dsp:sp>
    <dsp:sp modelId="{D70082D6-1969-4ED1-A71C-4B38CE92719A}">
      <dsp:nvSpPr>
        <dsp:cNvPr id="0" name=""/>
        <dsp:cNvSpPr/>
      </dsp:nvSpPr>
      <dsp:spPr>
        <a:xfrm>
          <a:off x="4800600" y="2753443"/>
          <a:ext cx="1143000" cy="685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rgbClr val="FF0000"/>
              </a:solidFill>
              <a:latin typeface="Calibri" pitchFamily="34" charset="0"/>
              <a:cs typeface="Calibri" pitchFamily="34" charset="0"/>
            </a:rPr>
            <a:t>General MTEF</a:t>
          </a:r>
          <a:endParaRPr lang="en-GB" sz="1400" kern="1200" dirty="0">
            <a:solidFill>
              <a:srgbClr val="FF0000"/>
            </a:solidFill>
            <a:latin typeface="Calibri" pitchFamily="34" charset="0"/>
            <a:cs typeface="Calibri" pitchFamily="34" charset="0"/>
          </a:endParaRPr>
        </a:p>
      </dsp:txBody>
      <dsp:txXfrm>
        <a:off x="4820686" y="2773529"/>
        <a:ext cx="1102828" cy="645628"/>
      </dsp:txXfrm>
    </dsp:sp>
    <dsp:sp modelId="{5E816CC5-9F27-4D3C-889A-E18B42C4EE55}">
      <dsp:nvSpPr>
        <dsp:cNvPr id="0" name=""/>
        <dsp:cNvSpPr/>
      </dsp:nvSpPr>
      <dsp:spPr>
        <a:xfrm>
          <a:off x="6057900" y="2954612"/>
          <a:ext cx="242315"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6057900" y="3011305"/>
        <a:ext cx="169621" cy="170078"/>
      </dsp:txXfrm>
    </dsp:sp>
    <dsp:sp modelId="{8F48830C-ABEF-46FE-AB46-8191ECD97365}">
      <dsp:nvSpPr>
        <dsp:cNvPr id="0" name=""/>
        <dsp:cNvSpPr/>
      </dsp:nvSpPr>
      <dsp:spPr>
        <a:xfrm>
          <a:off x="6400800" y="2753443"/>
          <a:ext cx="1143000" cy="685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rgbClr val="FF0000"/>
              </a:solidFill>
              <a:latin typeface="Calibri" pitchFamily="34" charset="0"/>
              <a:cs typeface="Calibri" pitchFamily="34" charset="0"/>
            </a:rPr>
            <a:t>Sectors MTEF</a:t>
          </a:r>
          <a:endParaRPr lang="en-GB" sz="1400" kern="1200" dirty="0">
            <a:solidFill>
              <a:srgbClr val="FF0000"/>
            </a:solidFill>
            <a:latin typeface="Calibri" pitchFamily="34" charset="0"/>
            <a:cs typeface="Calibri" pitchFamily="34" charset="0"/>
          </a:endParaRPr>
        </a:p>
      </dsp:txBody>
      <dsp:txXfrm>
        <a:off x="6420886" y="2773529"/>
        <a:ext cx="1102828" cy="645628"/>
      </dsp:txXfrm>
    </dsp:sp>
    <dsp:sp modelId="{28BAA305-ACC9-49B5-8FBE-954A03780DC5}">
      <dsp:nvSpPr>
        <dsp:cNvPr id="0" name=""/>
        <dsp:cNvSpPr/>
      </dsp:nvSpPr>
      <dsp:spPr>
        <a:xfrm>
          <a:off x="7658100" y="2954612"/>
          <a:ext cx="242315"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7658100" y="3011305"/>
        <a:ext cx="169621" cy="170078"/>
      </dsp:txXfrm>
    </dsp:sp>
    <dsp:sp modelId="{7AE0CD05-75D4-4551-AD28-4A498F1D43F3}">
      <dsp:nvSpPr>
        <dsp:cNvPr id="0" name=""/>
        <dsp:cNvSpPr/>
      </dsp:nvSpPr>
      <dsp:spPr>
        <a:xfrm>
          <a:off x="8001000" y="2753443"/>
          <a:ext cx="1143000" cy="685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rgbClr val="FF0000"/>
              </a:solidFill>
              <a:latin typeface="Calibri" pitchFamily="34" charset="0"/>
              <a:cs typeface="Calibri" pitchFamily="34" charset="0"/>
            </a:rPr>
            <a:t>Budget</a:t>
          </a:r>
          <a:endParaRPr lang="en-GB" sz="1400" kern="1200" dirty="0">
            <a:solidFill>
              <a:srgbClr val="FF0000"/>
            </a:solidFill>
            <a:latin typeface="Calibri" pitchFamily="34" charset="0"/>
            <a:cs typeface="Calibri" pitchFamily="34" charset="0"/>
          </a:endParaRPr>
        </a:p>
      </dsp:txBody>
      <dsp:txXfrm>
        <a:off x="8021086" y="2773529"/>
        <a:ext cx="1102828" cy="6456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9FAC7-F276-4519-BFCE-420A306CDCB5}">
      <dsp:nvSpPr>
        <dsp:cNvPr id="0" name=""/>
        <dsp:cNvSpPr/>
      </dsp:nvSpPr>
      <dsp:spPr>
        <a:xfrm>
          <a:off x="0" y="2753443"/>
          <a:ext cx="1143000" cy="685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rgbClr val="FF0000"/>
              </a:solidFill>
              <a:latin typeface="Calibri" pitchFamily="34" charset="0"/>
              <a:cs typeface="Calibri" pitchFamily="34" charset="0"/>
            </a:rPr>
            <a:t>Government strategy</a:t>
          </a:r>
          <a:endParaRPr lang="en-GB" sz="1400" kern="1200" dirty="0">
            <a:solidFill>
              <a:srgbClr val="FF0000"/>
            </a:solidFill>
            <a:latin typeface="Calibri" pitchFamily="34" charset="0"/>
            <a:cs typeface="Calibri" pitchFamily="34" charset="0"/>
          </a:endParaRPr>
        </a:p>
      </dsp:txBody>
      <dsp:txXfrm>
        <a:off x="20086" y="2773529"/>
        <a:ext cx="1102828" cy="645628"/>
      </dsp:txXfrm>
    </dsp:sp>
    <dsp:sp modelId="{03353036-AB6E-43F4-B72F-54CDED461821}">
      <dsp:nvSpPr>
        <dsp:cNvPr id="0" name=""/>
        <dsp:cNvSpPr/>
      </dsp:nvSpPr>
      <dsp:spPr>
        <a:xfrm>
          <a:off x="1257300" y="2954612"/>
          <a:ext cx="242316"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1257300" y="3011305"/>
        <a:ext cx="169621" cy="170078"/>
      </dsp:txXfrm>
    </dsp:sp>
    <dsp:sp modelId="{FB5A3FDD-46E8-48A4-8A1F-1278181CA6B5}">
      <dsp:nvSpPr>
        <dsp:cNvPr id="0" name=""/>
        <dsp:cNvSpPr/>
      </dsp:nvSpPr>
      <dsp:spPr>
        <a:xfrm>
          <a:off x="1600200" y="2753443"/>
          <a:ext cx="1143000" cy="685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rgbClr val="FF0000"/>
              </a:solidFill>
              <a:latin typeface="Calibri" pitchFamily="34" charset="0"/>
              <a:cs typeface="Calibri" pitchFamily="34" charset="0"/>
            </a:rPr>
            <a:t>Action Plan</a:t>
          </a:r>
          <a:endParaRPr lang="en-GB" sz="1600" kern="1200" dirty="0">
            <a:solidFill>
              <a:srgbClr val="FF0000"/>
            </a:solidFill>
            <a:latin typeface="Calibri" pitchFamily="34" charset="0"/>
            <a:cs typeface="Calibri" pitchFamily="34" charset="0"/>
          </a:endParaRPr>
        </a:p>
      </dsp:txBody>
      <dsp:txXfrm>
        <a:off x="1620286" y="2773529"/>
        <a:ext cx="1102828" cy="645628"/>
      </dsp:txXfrm>
    </dsp:sp>
    <dsp:sp modelId="{0D8C7A47-7401-4B79-8148-F6A39BDE4AA2}">
      <dsp:nvSpPr>
        <dsp:cNvPr id="0" name=""/>
        <dsp:cNvSpPr/>
      </dsp:nvSpPr>
      <dsp:spPr>
        <a:xfrm>
          <a:off x="2857500" y="2954612"/>
          <a:ext cx="242316"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2857500" y="3011305"/>
        <a:ext cx="169621" cy="170078"/>
      </dsp:txXfrm>
    </dsp:sp>
    <dsp:sp modelId="{10EBC823-B9BE-43D8-A33F-D108691CC8D7}">
      <dsp:nvSpPr>
        <dsp:cNvPr id="0" name=""/>
        <dsp:cNvSpPr/>
      </dsp:nvSpPr>
      <dsp:spPr>
        <a:xfrm>
          <a:off x="3200400" y="2753443"/>
          <a:ext cx="1143000" cy="685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rgbClr val="FF0000"/>
              </a:solidFill>
              <a:latin typeface="Calibri" pitchFamily="34" charset="0"/>
              <a:cs typeface="Calibri" pitchFamily="34" charset="0"/>
            </a:rPr>
            <a:t>MTFF/MTBF</a:t>
          </a:r>
          <a:endParaRPr lang="en-GB" sz="1400" kern="1200" dirty="0">
            <a:solidFill>
              <a:srgbClr val="FF0000"/>
            </a:solidFill>
            <a:latin typeface="Calibri" pitchFamily="34" charset="0"/>
            <a:cs typeface="Calibri" pitchFamily="34" charset="0"/>
          </a:endParaRPr>
        </a:p>
      </dsp:txBody>
      <dsp:txXfrm>
        <a:off x="3220486" y="2773529"/>
        <a:ext cx="1102828" cy="645628"/>
      </dsp:txXfrm>
    </dsp:sp>
    <dsp:sp modelId="{5C741673-D011-4B00-99BF-A141BCBB40B0}">
      <dsp:nvSpPr>
        <dsp:cNvPr id="0" name=""/>
        <dsp:cNvSpPr/>
      </dsp:nvSpPr>
      <dsp:spPr>
        <a:xfrm>
          <a:off x="4457700" y="2954612"/>
          <a:ext cx="242316"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4457700" y="3011305"/>
        <a:ext cx="169621" cy="170078"/>
      </dsp:txXfrm>
    </dsp:sp>
    <dsp:sp modelId="{D70082D6-1969-4ED1-A71C-4B38CE92719A}">
      <dsp:nvSpPr>
        <dsp:cNvPr id="0" name=""/>
        <dsp:cNvSpPr/>
      </dsp:nvSpPr>
      <dsp:spPr>
        <a:xfrm>
          <a:off x="4800600" y="2753443"/>
          <a:ext cx="1143000" cy="685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rgbClr val="FF0000"/>
              </a:solidFill>
              <a:latin typeface="Calibri" pitchFamily="34" charset="0"/>
              <a:cs typeface="Calibri" pitchFamily="34" charset="0"/>
            </a:rPr>
            <a:t>General MTEF</a:t>
          </a:r>
          <a:endParaRPr lang="en-GB" sz="1400" kern="1200" dirty="0">
            <a:solidFill>
              <a:srgbClr val="FF0000"/>
            </a:solidFill>
            <a:latin typeface="Calibri" pitchFamily="34" charset="0"/>
            <a:cs typeface="Calibri" pitchFamily="34" charset="0"/>
          </a:endParaRPr>
        </a:p>
      </dsp:txBody>
      <dsp:txXfrm>
        <a:off x="4820686" y="2773529"/>
        <a:ext cx="1102828" cy="645628"/>
      </dsp:txXfrm>
    </dsp:sp>
    <dsp:sp modelId="{5E816CC5-9F27-4D3C-889A-E18B42C4EE55}">
      <dsp:nvSpPr>
        <dsp:cNvPr id="0" name=""/>
        <dsp:cNvSpPr/>
      </dsp:nvSpPr>
      <dsp:spPr>
        <a:xfrm>
          <a:off x="6057900" y="2954612"/>
          <a:ext cx="242315"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6057900" y="3011305"/>
        <a:ext cx="169621" cy="170078"/>
      </dsp:txXfrm>
    </dsp:sp>
    <dsp:sp modelId="{8F48830C-ABEF-46FE-AB46-8191ECD97365}">
      <dsp:nvSpPr>
        <dsp:cNvPr id="0" name=""/>
        <dsp:cNvSpPr/>
      </dsp:nvSpPr>
      <dsp:spPr>
        <a:xfrm>
          <a:off x="6400800" y="2753443"/>
          <a:ext cx="1143000" cy="685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rgbClr val="FF0000"/>
              </a:solidFill>
              <a:latin typeface="Calibri" pitchFamily="34" charset="0"/>
              <a:cs typeface="Calibri" pitchFamily="34" charset="0"/>
            </a:rPr>
            <a:t>Sectors MTEF</a:t>
          </a:r>
          <a:endParaRPr lang="en-GB" sz="1400" kern="1200" dirty="0">
            <a:solidFill>
              <a:srgbClr val="FF0000"/>
            </a:solidFill>
            <a:latin typeface="Calibri" pitchFamily="34" charset="0"/>
            <a:cs typeface="Calibri" pitchFamily="34" charset="0"/>
          </a:endParaRPr>
        </a:p>
      </dsp:txBody>
      <dsp:txXfrm>
        <a:off x="6420886" y="2773529"/>
        <a:ext cx="1102828" cy="645628"/>
      </dsp:txXfrm>
    </dsp:sp>
    <dsp:sp modelId="{28BAA305-ACC9-49B5-8FBE-954A03780DC5}">
      <dsp:nvSpPr>
        <dsp:cNvPr id="0" name=""/>
        <dsp:cNvSpPr/>
      </dsp:nvSpPr>
      <dsp:spPr>
        <a:xfrm>
          <a:off x="7658100" y="2954612"/>
          <a:ext cx="242315"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7658100" y="3011305"/>
        <a:ext cx="169621" cy="170078"/>
      </dsp:txXfrm>
    </dsp:sp>
    <dsp:sp modelId="{7AE0CD05-75D4-4551-AD28-4A498F1D43F3}">
      <dsp:nvSpPr>
        <dsp:cNvPr id="0" name=""/>
        <dsp:cNvSpPr/>
      </dsp:nvSpPr>
      <dsp:spPr>
        <a:xfrm>
          <a:off x="8001000" y="2753443"/>
          <a:ext cx="1143000" cy="685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rgbClr val="FF0000"/>
              </a:solidFill>
              <a:latin typeface="Calibri" pitchFamily="34" charset="0"/>
              <a:cs typeface="Calibri" pitchFamily="34" charset="0"/>
            </a:rPr>
            <a:t>Budget</a:t>
          </a:r>
          <a:endParaRPr lang="en-GB" sz="1400" kern="1200" dirty="0">
            <a:solidFill>
              <a:srgbClr val="FF0000"/>
            </a:solidFill>
            <a:latin typeface="Calibri" pitchFamily="34" charset="0"/>
            <a:cs typeface="Calibri" pitchFamily="34" charset="0"/>
          </a:endParaRPr>
        </a:p>
      </dsp:txBody>
      <dsp:txXfrm>
        <a:off x="8021086" y="2773529"/>
        <a:ext cx="1102828" cy="6456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696BE-5040-402A-BE23-57CF589CBBD0}">
      <dsp:nvSpPr>
        <dsp:cNvPr id="0" name=""/>
        <dsp:cNvSpPr/>
      </dsp:nvSpPr>
      <dsp:spPr>
        <a:xfrm>
          <a:off x="0" y="3656"/>
          <a:ext cx="6096000" cy="2122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u="sng" kern="1200" noProof="0" dirty="0" smtClean="0">
              <a:solidFill>
                <a:schemeClr val="accent6"/>
              </a:solidFill>
            </a:rPr>
            <a:t>Budget Support Steering Committee </a:t>
          </a:r>
        </a:p>
        <a:p>
          <a:pPr lvl="0" algn="ctr" defTabSz="1066800">
            <a:lnSpc>
              <a:spcPct val="90000"/>
            </a:lnSpc>
            <a:spcBef>
              <a:spcPct val="0"/>
            </a:spcBef>
            <a:spcAft>
              <a:spcPct val="35000"/>
            </a:spcAft>
          </a:pPr>
          <a:r>
            <a:rPr lang="en-GB" sz="2400" b="1" kern="1200" noProof="0" dirty="0" smtClean="0">
              <a:solidFill>
                <a:schemeClr val="accent6"/>
              </a:solidFill>
            </a:rPr>
            <a:t>Chaired by Director General DEVCO, DEVCO Senior Management, EEAS, DG ECFIN</a:t>
          </a:r>
          <a:endParaRPr lang="en-GB" sz="2400" b="1" kern="1200" noProof="0" dirty="0">
            <a:solidFill>
              <a:schemeClr val="accent6"/>
            </a:solidFill>
          </a:endParaRPr>
        </a:p>
      </dsp:txBody>
      <dsp:txXfrm>
        <a:off x="103630" y="107286"/>
        <a:ext cx="5888740" cy="1915604"/>
      </dsp:txXfrm>
    </dsp:sp>
    <dsp:sp modelId="{7708C512-427E-48E3-8228-62C51280486D}">
      <dsp:nvSpPr>
        <dsp:cNvPr id="0" name=""/>
        <dsp:cNvSpPr/>
      </dsp:nvSpPr>
      <dsp:spPr>
        <a:xfrm>
          <a:off x="0" y="2126520"/>
          <a:ext cx="6096000" cy="204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n-GB" sz="1800" b="1" kern="1200" noProof="0" dirty="0" smtClean="0">
              <a:solidFill>
                <a:srgbClr val="00B050"/>
              </a:solidFill>
            </a:rPr>
            <a:t>Provides continuous political/policy steering of BS at senior Management and Commissioner level</a:t>
          </a:r>
          <a:endParaRPr lang="en-GB" sz="1800" b="1" kern="1200" noProof="0" dirty="0">
            <a:solidFill>
              <a:srgbClr val="00B050"/>
            </a:solidFill>
          </a:endParaRPr>
        </a:p>
        <a:p>
          <a:pPr marL="171450" lvl="1" indent="-171450" algn="just" defTabSz="800100">
            <a:lnSpc>
              <a:spcPct val="90000"/>
            </a:lnSpc>
            <a:spcBef>
              <a:spcPct val="0"/>
            </a:spcBef>
            <a:spcAft>
              <a:spcPct val="20000"/>
            </a:spcAft>
            <a:buChar char="••"/>
          </a:pPr>
          <a:r>
            <a:rPr lang="en-GB" sz="1800" b="1" kern="1200" noProof="0" dirty="0" smtClean="0">
              <a:solidFill>
                <a:srgbClr val="00B050"/>
              </a:solidFill>
            </a:rPr>
            <a:t>Ensures policy coherence across countries and regions</a:t>
          </a:r>
          <a:endParaRPr lang="en-GB" sz="1800" b="1" kern="1200" noProof="0" dirty="0">
            <a:solidFill>
              <a:srgbClr val="00B050"/>
            </a:solidFill>
          </a:endParaRPr>
        </a:p>
        <a:p>
          <a:pPr marL="171450" lvl="1" indent="-171450" algn="just" defTabSz="800100">
            <a:lnSpc>
              <a:spcPct val="90000"/>
            </a:lnSpc>
            <a:spcBef>
              <a:spcPct val="0"/>
            </a:spcBef>
            <a:spcAft>
              <a:spcPct val="20000"/>
            </a:spcAft>
            <a:buChar char="••"/>
          </a:pPr>
          <a:r>
            <a:rPr lang="en-GB" sz="1800" b="1" kern="1200" noProof="0" dirty="0" smtClean="0">
              <a:solidFill>
                <a:srgbClr val="00B050"/>
              </a:solidFill>
            </a:rPr>
            <a:t>Enhances policy dialogue with partner countries and reinforces risk management and risk mitigation mechanisms</a:t>
          </a:r>
          <a:endParaRPr lang="en-GB" sz="1800" b="1" kern="1200" noProof="0" dirty="0">
            <a:solidFill>
              <a:srgbClr val="00B050"/>
            </a:solidFill>
          </a:endParaRPr>
        </a:p>
      </dsp:txBody>
      <dsp:txXfrm>
        <a:off x="0" y="2126520"/>
        <a:ext cx="6096000" cy="2046287"/>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p>
        </p:txBody>
      </p:sp>
      <p:sp>
        <p:nvSpPr>
          <p:cNvPr id="37891" name="Rectangle 3"/>
          <p:cNvSpPr>
            <a:spLocks noGrp="1" noChangeArrowheads="1"/>
          </p:cNvSpPr>
          <p:nvPr>
            <p:ph type="dt" sz="quarter" idx="1"/>
          </p:nvPr>
        </p:nvSpPr>
        <p:spPr bwMode="auto">
          <a:xfrm>
            <a:off x="3849688"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p>
        </p:txBody>
      </p:sp>
      <p:sp>
        <p:nvSpPr>
          <p:cNvPr id="37892" name="Rectangle 4"/>
          <p:cNvSpPr>
            <a:spLocks noGrp="1" noChangeArrowheads="1"/>
          </p:cNvSpPr>
          <p:nvPr>
            <p:ph type="ftr" sz="quarter" idx="2"/>
          </p:nvPr>
        </p:nvSpPr>
        <p:spPr bwMode="auto">
          <a:xfrm>
            <a:off x="0"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p>
        </p:txBody>
      </p:sp>
      <p:sp>
        <p:nvSpPr>
          <p:cNvPr id="37893" name="Rectangle 5"/>
          <p:cNvSpPr>
            <a:spLocks noGrp="1" noChangeArrowheads="1"/>
          </p:cNvSpPr>
          <p:nvPr>
            <p:ph type="sldNum" sz="quarter" idx="3"/>
          </p:nvPr>
        </p:nvSpPr>
        <p:spPr bwMode="auto">
          <a:xfrm>
            <a:off x="3849688"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FCC3E5FE-A22E-4C99-9F04-9551C7813B57}" type="slidenum">
              <a:rPr lang="en-GB"/>
              <a:pPr/>
              <a:t>‹#›</a:t>
            </a:fld>
            <a:endParaRPr lang="en-GB"/>
          </a:p>
        </p:txBody>
      </p:sp>
    </p:spTree>
    <p:extLst>
      <p:ext uri="{BB962C8B-B14F-4D97-AF65-F5344CB8AC3E}">
        <p14:creationId xmlns:p14="http://schemas.microsoft.com/office/powerpoint/2010/main" val="1728424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p>
        </p:txBody>
      </p:sp>
      <p:sp>
        <p:nvSpPr>
          <p:cNvPr id="36867" name="Rectangle 3"/>
          <p:cNvSpPr>
            <a:spLocks noGrp="1" noChangeArrowheads="1"/>
          </p:cNvSpPr>
          <p:nvPr>
            <p:ph type="dt" idx="1"/>
          </p:nvPr>
        </p:nvSpPr>
        <p:spPr bwMode="auto">
          <a:xfrm>
            <a:off x="3849688"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p>
        </p:txBody>
      </p:sp>
      <p:sp>
        <p:nvSpPr>
          <p:cNvPr id="3686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79450" y="4714355"/>
            <a:ext cx="5438775" cy="446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p>
        </p:txBody>
      </p:sp>
      <p:sp>
        <p:nvSpPr>
          <p:cNvPr id="36871" name="Rectangle 7"/>
          <p:cNvSpPr>
            <a:spLocks noGrp="1" noChangeArrowheads="1"/>
          </p:cNvSpPr>
          <p:nvPr>
            <p:ph type="sldNum" sz="quarter" idx="5"/>
          </p:nvPr>
        </p:nvSpPr>
        <p:spPr bwMode="auto">
          <a:xfrm>
            <a:off x="3849688"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0D581910-1000-4934-A4DB-C00CB7F3B0B7}" type="slidenum">
              <a:rPr lang="en-GB"/>
              <a:pPr/>
              <a:t>‹#›</a:t>
            </a:fld>
            <a:endParaRPr lang="en-GB"/>
          </a:p>
        </p:txBody>
      </p:sp>
    </p:spTree>
    <p:extLst>
      <p:ext uri="{BB962C8B-B14F-4D97-AF65-F5344CB8AC3E}">
        <p14:creationId xmlns:p14="http://schemas.microsoft.com/office/powerpoint/2010/main" val="23666181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baseline="0">
        <a:solidFill>
          <a:schemeClr val="tx1"/>
        </a:solidFill>
        <a:latin typeface="Arial" pitchFamily="34" charset="0"/>
        <a:ea typeface="+mn-ea"/>
        <a:cs typeface="+mn-cs"/>
      </a:defRPr>
    </a:lvl1pPr>
    <a:lvl2pPr marL="457200" algn="l" rtl="0" fontAlgn="base">
      <a:spcBef>
        <a:spcPct val="30000"/>
      </a:spcBef>
      <a:spcAft>
        <a:spcPct val="0"/>
      </a:spcAft>
      <a:defRPr sz="1000" kern="1200" baseline="0">
        <a:solidFill>
          <a:schemeClr val="tx1"/>
        </a:solidFill>
        <a:latin typeface="Arial" pitchFamily="34" charset="0"/>
        <a:ea typeface="+mn-ea"/>
        <a:cs typeface="+mn-cs"/>
      </a:defRPr>
    </a:lvl2pPr>
    <a:lvl3pPr marL="914400" algn="l" rtl="0" fontAlgn="base">
      <a:spcBef>
        <a:spcPct val="30000"/>
      </a:spcBef>
      <a:spcAft>
        <a:spcPct val="0"/>
      </a:spcAft>
      <a:defRPr sz="1000" kern="1200" baseline="0">
        <a:solidFill>
          <a:schemeClr val="tx1"/>
        </a:solidFill>
        <a:latin typeface="Arial" pitchFamily="34" charset="0"/>
        <a:ea typeface="+mn-ea"/>
        <a:cs typeface="+mn-cs"/>
      </a:defRPr>
    </a:lvl3pPr>
    <a:lvl4pPr marL="1371600" algn="l" rtl="0" fontAlgn="base">
      <a:spcBef>
        <a:spcPct val="30000"/>
      </a:spcBef>
      <a:spcAft>
        <a:spcPct val="0"/>
      </a:spcAft>
      <a:defRPr sz="1000" kern="1200" baseline="0">
        <a:solidFill>
          <a:schemeClr val="tx1"/>
        </a:solidFill>
        <a:latin typeface="Arial" pitchFamily="34" charset="0"/>
        <a:ea typeface="+mn-ea"/>
        <a:cs typeface="+mn-cs"/>
      </a:defRPr>
    </a:lvl4pPr>
    <a:lvl5pPr marL="1828800" algn="l" rtl="0" fontAlgn="base">
      <a:spcBef>
        <a:spcPct val="30000"/>
      </a:spcBef>
      <a:spcAft>
        <a:spcPct val="0"/>
      </a:spcAft>
      <a:defRPr sz="1000" kern="1200" baseline="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GB" dirty="0" smtClean="0"/>
              <a:t>This presentation covers chapters 2 and section 5.1. of the BS Guidelines </a:t>
            </a:r>
          </a:p>
        </p:txBody>
      </p:sp>
      <p:sp>
        <p:nvSpPr>
          <p:cNvPr id="34820" name="Slide Number Placeholder 3"/>
          <p:cNvSpPr>
            <a:spLocks noGrp="1"/>
          </p:cNvSpPr>
          <p:nvPr>
            <p:ph type="sldNum" sz="quarter" idx="5"/>
          </p:nvPr>
        </p:nvSpPr>
        <p:spPr>
          <a:noFill/>
          <a:ln>
            <a:miter lim="800000"/>
            <a:headEnd/>
            <a:tailEnd/>
          </a:ln>
        </p:spPr>
        <p:txBody>
          <a:bodyPr/>
          <a:lstStyle/>
          <a:p>
            <a:fld id="{7D05D70A-53E4-47F0-91E5-C6A7B9A25227}" type="slidenum">
              <a:rPr lang="en-GB" smtClean="0"/>
              <a:pPr/>
              <a:t>1</a:t>
            </a:fld>
            <a:endParaRPr lang="en-GB" dirty="0" smtClean="0"/>
          </a:p>
        </p:txBody>
      </p:sp>
    </p:spTree>
    <p:extLst>
      <p:ext uri="{BB962C8B-B14F-4D97-AF65-F5344CB8AC3E}">
        <p14:creationId xmlns:p14="http://schemas.microsoft.com/office/powerpoint/2010/main" val="3958830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4C9F38AF-1428-4ADE-8F24-CE880D125954}" type="slidenum">
              <a:rPr lang="en-GB" altLang="es-ES">
                <a:solidFill>
                  <a:srgbClr val="000000"/>
                </a:solidFill>
                <a:latin typeface="Arial" panose="020B0604020202020204" pitchFamily="34" charset="0"/>
              </a:rPr>
              <a:pPr eaLnBrk="1" hangingPunct="1"/>
              <a:t>10</a:t>
            </a:fld>
            <a:endParaRPr lang="en-GB" altLang="es-ES">
              <a:solidFill>
                <a:srgbClr val="000000"/>
              </a:solidFill>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s-ES" dirty="0" smtClean="0"/>
              <a:t>Fundamental</a:t>
            </a:r>
            <a:r>
              <a:rPr lang="en-US" altLang="es-ES" baseline="0" dirty="0" smtClean="0"/>
              <a:t> values: political dimension</a:t>
            </a:r>
          </a:p>
          <a:p>
            <a:pPr eaLnBrk="1" hangingPunct="1"/>
            <a:r>
              <a:rPr lang="en-US" altLang="es-ES" baseline="0" dirty="0" smtClean="0"/>
              <a:t>Eligibility criteria: technical/policy dimension</a:t>
            </a:r>
          </a:p>
          <a:p>
            <a:pPr eaLnBrk="1" hangingPunct="1"/>
            <a:endParaRPr lang="en-US" altLang="es-ES" baseline="0" dirty="0" smtClean="0"/>
          </a:p>
          <a:p>
            <a:pPr eaLnBrk="1" hangingPunct="1"/>
            <a:r>
              <a:rPr lang="en-US" altLang="es-ES" baseline="0" dirty="0" smtClean="0"/>
              <a:t>However, the “(Human) Right based Approach” also bring policy issues at the core of the FV assessment for SRC.  </a:t>
            </a:r>
            <a:endParaRPr lang="en-US" altLang="es-ES" dirty="0" smtClean="0"/>
          </a:p>
        </p:txBody>
      </p:sp>
    </p:spTree>
    <p:extLst>
      <p:ext uri="{BB962C8B-B14F-4D97-AF65-F5344CB8AC3E}">
        <p14:creationId xmlns:p14="http://schemas.microsoft.com/office/powerpoint/2010/main" val="2787534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r>
              <a:rPr lang="en-GB" dirty="0" smtClean="0"/>
              <a:t>Key messages</a:t>
            </a:r>
          </a:p>
          <a:p>
            <a:pPr eaLnBrk="1" hangingPunct="1">
              <a:buFontTx/>
              <a:buChar char="-"/>
            </a:pPr>
            <a:r>
              <a:rPr lang="en-GB" dirty="0" smtClean="0"/>
              <a:t>The guiding principles and the 3 FV are defined in the article 21 of the EU Treaty. A pro-active approach is required to implement these guiding principles which requires coherence between the EU development policy and the EU CFSP (Common Foreign and Security Policy). </a:t>
            </a:r>
          </a:p>
          <a:p>
            <a:pPr eaLnBrk="1" hangingPunct="1"/>
            <a:r>
              <a:rPr lang="en-GB" dirty="0" smtClean="0"/>
              <a:t>FV are key elements of Good Governance and Good Governance is vital for inclusive and sustainable growth in EU partner countries.</a:t>
            </a:r>
          </a:p>
          <a:p>
            <a:pPr eaLnBrk="1" hangingPunct="1"/>
            <a:r>
              <a:rPr lang="en-US" dirty="0" smtClean="0"/>
              <a:t>- According to the COM “Increasing the impact of EU Development Policy: an Agenda for Change”, :“…EU aid should focus on sectors setting the foundations for inclusive and sustainable growth. These include (among others) Good governance, including respect of human rights and democracy; gender equality, role of civil society and the fight against corruption…” </a:t>
            </a:r>
          </a:p>
          <a:p>
            <a:pPr eaLnBrk="1" hangingPunct="1"/>
            <a:endParaRPr lang="en-GB" dirty="0" smtClean="0"/>
          </a:p>
          <a:p>
            <a:pPr eaLnBrk="1" hangingPunct="1">
              <a:buFontTx/>
              <a:buChar char="-"/>
            </a:pPr>
            <a:endParaRPr lang="en-GB" dirty="0" smtClean="0"/>
          </a:p>
          <a:p>
            <a:pPr eaLnBrk="1" hangingPunct="1">
              <a:buFontTx/>
              <a:buChar char="-"/>
            </a:pPr>
            <a:endParaRPr lang="en-GB" dirty="0" smtClean="0"/>
          </a:p>
          <a:p>
            <a:pPr eaLnBrk="1" hangingPunct="1"/>
            <a:endParaRPr lang="en-GB" dirty="0" smtClean="0"/>
          </a:p>
          <a:p>
            <a:pPr eaLnBrk="1" hangingPunct="1"/>
            <a:endParaRPr lang="en-GB" dirty="0" smtClean="0"/>
          </a:p>
        </p:txBody>
      </p:sp>
      <p:sp>
        <p:nvSpPr>
          <p:cNvPr id="70660" name="Slide Number Placeholder 3"/>
          <p:cNvSpPr>
            <a:spLocks noGrp="1"/>
          </p:cNvSpPr>
          <p:nvPr>
            <p:ph type="sldNum" sz="quarter" idx="5"/>
          </p:nvPr>
        </p:nvSpPr>
        <p:spPr>
          <a:noFill/>
        </p:spPr>
        <p:txBody>
          <a:bodyPr/>
          <a:lstStyle/>
          <a:p>
            <a:fld id="{D4E7C317-9C33-4DF7-9A7C-C660EF15CE57}" type="slidenum">
              <a:rPr lang="en-GB" smtClean="0"/>
              <a:pPr/>
              <a:t>11</a:t>
            </a:fld>
            <a:endParaRPr lang="en-GB" smtClean="0"/>
          </a:p>
        </p:txBody>
      </p:sp>
    </p:spTree>
    <p:extLst>
      <p:ext uri="{BB962C8B-B14F-4D97-AF65-F5344CB8AC3E}">
        <p14:creationId xmlns:p14="http://schemas.microsoft.com/office/powerpoint/2010/main" val="2670185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r>
              <a:rPr lang="en-GB" dirty="0" smtClean="0">
                <a:solidFill>
                  <a:srgbClr val="FF0000"/>
                </a:solidFill>
              </a:rPr>
              <a:t>Key messages:</a:t>
            </a:r>
          </a:p>
          <a:p>
            <a:pPr eaLnBrk="1" hangingPunct="1"/>
            <a:r>
              <a:rPr lang="en-GB" dirty="0" smtClean="0">
                <a:solidFill>
                  <a:srgbClr val="FF0000"/>
                </a:solidFill>
              </a:rPr>
              <a:t>- </a:t>
            </a:r>
            <a:r>
              <a:rPr lang="en-GB" dirty="0" smtClean="0"/>
              <a:t>EU external actions are guided by the following  principles (Fundamental Values) which the EU seeks to advance world-wide</a:t>
            </a:r>
            <a:endParaRPr lang="en-GB" dirty="0" smtClean="0">
              <a:solidFill>
                <a:srgbClr val="FF0000"/>
              </a:solidFill>
            </a:endParaRPr>
          </a:p>
          <a:p>
            <a:pPr eaLnBrk="1" hangingPunct="1"/>
            <a:r>
              <a:rPr lang="en-GB" dirty="0" smtClean="0">
                <a:solidFill>
                  <a:srgbClr val="FF0000"/>
                </a:solidFill>
              </a:rPr>
              <a:t>- According to the Council Conclusions  of May 2012 on the Communication “the Future approach to EU budget Support in Third Countries” (October 2011): “</a:t>
            </a:r>
            <a:r>
              <a:rPr lang="en-US" dirty="0" smtClean="0"/>
              <a:t>the </a:t>
            </a:r>
            <a:r>
              <a:rPr lang="en-US" b="1" dirty="0" smtClean="0"/>
              <a:t>commitment</a:t>
            </a:r>
            <a:r>
              <a:rPr lang="en-US" dirty="0" smtClean="0"/>
              <a:t> and </a:t>
            </a:r>
            <a:r>
              <a:rPr lang="en-US" b="1" dirty="0" smtClean="0"/>
              <a:t>record </a:t>
            </a:r>
            <a:r>
              <a:rPr lang="en-US" dirty="0" smtClean="0"/>
              <a:t>of partner countries to democracy, human rights and the rule of law </a:t>
            </a:r>
            <a:r>
              <a:rPr lang="en-US" b="1" dirty="0" smtClean="0"/>
              <a:t>is one of the key determinants of EU development cooperation, including general and sector budget support </a:t>
            </a:r>
            <a:r>
              <a:rPr lang="en-US" dirty="0" smtClean="0"/>
              <a:t>(all Budget support contracts</a:t>
            </a:r>
            <a:r>
              <a:rPr lang="en-US" b="1" dirty="0" smtClean="0"/>
              <a:t>), and should be assessed to determine if using budget support is appropriate.</a:t>
            </a:r>
          </a:p>
          <a:p>
            <a:pPr eaLnBrk="1" hangingPunct="1">
              <a:buFontTx/>
              <a:buChar char="-"/>
            </a:pPr>
            <a:r>
              <a:rPr lang="en-GB" dirty="0" smtClean="0"/>
              <a:t> The general objective of EU BS is to contribute to eradicate poverty, pursue sustainable and inclusive growth and </a:t>
            </a:r>
            <a:r>
              <a:rPr lang="en-GB" b="1" dirty="0" smtClean="0">
                <a:solidFill>
                  <a:srgbClr val="FF0000"/>
                </a:solidFill>
              </a:rPr>
              <a:t>consolidate democracy.</a:t>
            </a:r>
            <a:endParaRPr lang="en-GB" dirty="0" smtClean="0">
              <a:solidFill>
                <a:srgbClr val="FF0000"/>
              </a:solidFill>
            </a:endParaRPr>
          </a:p>
          <a:p>
            <a:endParaRPr lang="en-US" altLang="en-US" dirty="0" smtClean="0"/>
          </a:p>
          <a:p>
            <a:pPr eaLnBrk="1" hangingPunct="1">
              <a:buFontTx/>
              <a:buChar char="-"/>
            </a:pPr>
            <a:endParaRPr lang="en-GB" b="1" dirty="0" smtClean="0">
              <a:solidFill>
                <a:srgbClr val="FF0000"/>
              </a:solidFill>
            </a:endParaRPr>
          </a:p>
          <a:p>
            <a:pPr eaLnBrk="1" hangingPunct="1">
              <a:buFontTx/>
              <a:buChar char="-"/>
            </a:pPr>
            <a:endParaRPr lang="en-GB" b="1" dirty="0" smtClean="0">
              <a:solidFill>
                <a:srgbClr val="FF0000"/>
              </a:solidFill>
            </a:endParaRPr>
          </a:p>
        </p:txBody>
      </p:sp>
      <p:sp>
        <p:nvSpPr>
          <p:cNvPr id="71684" name="Slide Number Placeholder 3"/>
          <p:cNvSpPr>
            <a:spLocks noGrp="1"/>
          </p:cNvSpPr>
          <p:nvPr>
            <p:ph type="sldNum" sz="quarter" idx="5"/>
          </p:nvPr>
        </p:nvSpPr>
        <p:spPr>
          <a:noFill/>
        </p:spPr>
        <p:txBody>
          <a:bodyPr/>
          <a:lstStyle/>
          <a:p>
            <a:fld id="{0E885172-3E09-4DFC-ACB2-70363842381E}" type="slidenum">
              <a:rPr lang="en-GB" smtClean="0"/>
              <a:pPr/>
              <a:t>12</a:t>
            </a:fld>
            <a:endParaRPr lang="en-GB" smtClean="0"/>
          </a:p>
        </p:txBody>
      </p:sp>
    </p:spTree>
    <p:extLst>
      <p:ext uri="{BB962C8B-B14F-4D97-AF65-F5344CB8AC3E}">
        <p14:creationId xmlns:p14="http://schemas.microsoft.com/office/powerpoint/2010/main" val="2826611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marL="457200" marR="0" lvl="1" indent="0" algn="l" defTabSz="914400" rtl="0" eaLnBrk="1" fontAlgn="base" latinLnBrk="0" hangingPunct="1">
              <a:lnSpc>
                <a:spcPct val="100000"/>
              </a:lnSpc>
              <a:spcBef>
                <a:spcPct val="30000"/>
              </a:spcBef>
              <a:spcAft>
                <a:spcPct val="0"/>
              </a:spcAft>
              <a:buClrTx/>
              <a:buSzTx/>
              <a:buFontTx/>
              <a:buNone/>
              <a:tabLst/>
              <a:defRPr/>
            </a:pPr>
            <a:r>
              <a:rPr lang="en-GB" b="1" dirty="0" smtClean="0">
                <a:solidFill>
                  <a:srgbClr val="FF0000"/>
                </a:solidFill>
              </a:rPr>
              <a:t>Modalities of differentiation between the different types of contracts (GGDC, SRC and SBS):</a:t>
            </a:r>
            <a:r>
              <a:rPr lang="en-US" altLang="en-US" dirty="0" smtClean="0"/>
              <a:t>  call for a more nuanced approach where fundamental values need to be taken into account in all types of BS operations, including disbursements, although the precondition only applies to GGDC.</a:t>
            </a:r>
          </a:p>
          <a:p>
            <a:pPr lvl="1" eaLnBrk="1" hangingPunct="1"/>
            <a:endParaRPr lang="en-US" b="1" dirty="0" smtClean="0">
              <a:solidFill>
                <a:srgbClr val="FF0000"/>
              </a:solidFill>
            </a:endParaRPr>
          </a:p>
        </p:txBody>
      </p:sp>
      <p:sp>
        <p:nvSpPr>
          <p:cNvPr id="72708" name="Slide Number Placeholder 3"/>
          <p:cNvSpPr>
            <a:spLocks noGrp="1"/>
          </p:cNvSpPr>
          <p:nvPr>
            <p:ph type="sldNum" sz="quarter" idx="5"/>
          </p:nvPr>
        </p:nvSpPr>
        <p:spPr>
          <a:noFill/>
        </p:spPr>
        <p:txBody>
          <a:bodyPr/>
          <a:lstStyle/>
          <a:p>
            <a:fld id="{B7EFE103-CCAF-4CD0-B8D9-CF45A5AC905E}" type="slidenum">
              <a:rPr lang="en-GB" smtClean="0"/>
              <a:pPr/>
              <a:t>13</a:t>
            </a:fld>
            <a:endParaRPr lang="en-GB" smtClean="0"/>
          </a:p>
        </p:txBody>
      </p:sp>
    </p:spTree>
    <p:extLst>
      <p:ext uri="{BB962C8B-B14F-4D97-AF65-F5344CB8AC3E}">
        <p14:creationId xmlns:p14="http://schemas.microsoft.com/office/powerpoint/2010/main" val="2047766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p:txBody>
          <a:bodyPr/>
          <a:lstStyle/>
          <a:p>
            <a:pPr eaLnBrk="1" hangingPunct="1">
              <a:defRPr/>
            </a:pPr>
            <a:r>
              <a:rPr lang="en-US" dirty="0" smtClean="0"/>
              <a:t>. A human rights-based approach identifies rights holders and their entitlements and corresponding duty-bearers and their obligations, and works towards strengthening the capacities of rights-holders to make their claims and of duty-bearers to meet </a:t>
            </a:r>
            <a:r>
              <a:rPr lang="fr-BE" dirty="0" err="1" smtClean="0"/>
              <a:t>their</a:t>
            </a:r>
            <a:r>
              <a:rPr lang="fr-BE" dirty="0" smtClean="0"/>
              <a:t> obligations.</a:t>
            </a:r>
          </a:p>
          <a:p>
            <a:pPr eaLnBrk="1" hangingPunct="1">
              <a:defRPr/>
            </a:pPr>
            <a:r>
              <a:rPr lang="fr-BE" dirty="0" smtClean="0"/>
              <a:t>. </a:t>
            </a:r>
            <a:r>
              <a:rPr lang="en-US" dirty="0" smtClean="0"/>
              <a:t>A HRBA leads to better and more sustainable outcomes by analyzing and addressing the inequalities, discriminatory practices and unjust power relations which are often at the heart of development problems. </a:t>
            </a:r>
            <a:r>
              <a:rPr lang="en-US" b="1" dirty="0" smtClean="0"/>
              <a:t>It puts the international human rights entitlements and claims of the people (the 'right-holders') and the corresponding obligations of the State (the 'duty-bearer') in the centre of the national development debate.</a:t>
            </a:r>
          </a:p>
          <a:p>
            <a:pPr eaLnBrk="1" hangingPunct="1">
              <a:defRPr/>
            </a:pPr>
            <a:r>
              <a:rPr lang="en-GB" dirty="0" smtClean="0"/>
              <a:t>. Reference could be made for further reading to the UN HRBA to education (UNICEF: A HRBA to Education for all, 2007), to the UN HRBA to Health (WHO, UNFPA) in order to have example at specific sector level.</a:t>
            </a:r>
          </a:p>
          <a:p>
            <a:pPr marL="946145" lvl="1" indent="-482727" eaLnBrk="1" hangingPunct="1">
              <a:lnSpc>
                <a:spcPct val="130000"/>
              </a:lnSpc>
              <a:spcBef>
                <a:spcPct val="0"/>
              </a:spcBef>
              <a:spcAft>
                <a:spcPts val="0"/>
              </a:spcAft>
              <a:defRPr/>
            </a:pPr>
            <a:r>
              <a:rPr lang="en-US" sz="1800" dirty="0">
                <a:solidFill>
                  <a:schemeClr val="accent6"/>
                </a:solidFill>
              </a:rPr>
              <a:t>Main references, definition and concept/principles of the</a:t>
            </a:r>
          </a:p>
          <a:p>
            <a:pPr marL="946145" lvl="1" indent="-482727" eaLnBrk="1" hangingPunct="1">
              <a:lnSpc>
                <a:spcPct val="130000"/>
              </a:lnSpc>
              <a:spcBef>
                <a:spcPct val="0"/>
              </a:spcBef>
              <a:spcAft>
                <a:spcPts val="0"/>
              </a:spcAft>
              <a:defRPr/>
            </a:pPr>
            <a:r>
              <a:rPr lang="en-US" sz="1800" dirty="0">
                <a:solidFill>
                  <a:schemeClr val="accent6"/>
                </a:solidFill>
              </a:rPr>
              <a:t>Human Right Base Approach (HRBA):</a:t>
            </a:r>
          </a:p>
          <a:p>
            <a:pPr marL="946145" lvl="1" indent="-482727" eaLnBrk="1" hangingPunct="1">
              <a:lnSpc>
                <a:spcPct val="130000"/>
              </a:lnSpc>
              <a:spcBef>
                <a:spcPct val="0"/>
              </a:spcBef>
              <a:spcAft>
                <a:spcPts val="0"/>
              </a:spcAft>
              <a:buFont typeface="Wingdings" pitchFamily="2" charset="2"/>
              <a:buChar char="Ø"/>
              <a:defRPr/>
            </a:pPr>
            <a:r>
              <a:rPr lang="en-GB" sz="1800" dirty="0">
                <a:solidFill>
                  <a:schemeClr val="accent6"/>
                </a:solidFill>
                <a:ea typeface="ＭＳ Ｐゴシック" pitchFamily="34" charset="-128"/>
              </a:rPr>
              <a:t>EEAS – COMMISSION Joint Communication to the European Parliament and the Council: “Human rights and democracy at the heart of EU external action – Towards a more effective approach” 12.12.2011.</a:t>
            </a:r>
          </a:p>
          <a:p>
            <a:pPr marL="1351636" lvl="2" indent="-482727" eaLnBrk="1" hangingPunct="1">
              <a:lnSpc>
                <a:spcPct val="130000"/>
              </a:lnSpc>
              <a:spcBef>
                <a:spcPct val="0"/>
              </a:spcBef>
              <a:spcAft>
                <a:spcPts val="0"/>
              </a:spcAft>
              <a:buFont typeface="Wingdings" pitchFamily="2" charset="2"/>
              <a:buChar char="Ø"/>
              <a:defRPr/>
            </a:pPr>
            <a:r>
              <a:rPr lang="en-GB" dirty="0" smtClean="0">
                <a:solidFill>
                  <a:schemeClr val="accent6"/>
                </a:solidFill>
                <a:ea typeface="ＭＳ Ｐゴシック" pitchFamily="34" charset="-128"/>
              </a:rPr>
              <a:t>To ensure that HR and democracy are reflected across the entire development cooperation process</a:t>
            </a:r>
          </a:p>
          <a:p>
            <a:pPr marL="1351636" lvl="2" indent="-482727" eaLnBrk="1" hangingPunct="1">
              <a:lnSpc>
                <a:spcPct val="130000"/>
              </a:lnSpc>
              <a:spcBef>
                <a:spcPct val="0"/>
              </a:spcBef>
              <a:spcAft>
                <a:spcPts val="0"/>
              </a:spcAft>
              <a:buFont typeface="Wingdings" pitchFamily="2" charset="2"/>
              <a:buChar char="Ø"/>
              <a:defRPr/>
            </a:pPr>
            <a:r>
              <a:rPr lang="en-GB" dirty="0" smtClean="0">
                <a:solidFill>
                  <a:schemeClr val="accent6"/>
                </a:solidFill>
                <a:ea typeface="ＭＳ Ｐゴシック" pitchFamily="34" charset="-128"/>
              </a:rPr>
              <a:t>To ensure continuity between political and policy dialogue on HR issues and development cooperation.</a:t>
            </a:r>
          </a:p>
          <a:p>
            <a:pPr marL="946145" lvl="1" indent="-482727" eaLnBrk="1" hangingPunct="1">
              <a:lnSpc>
                <a:spcPct val="130000"/>
              </a:lnSpc>
              <a:spcBef>
                <a:spcPct val="0"/>
              </a:spcBef>
              <a:spcAft>
                <a:spcPts val="0"/>
              </a:spcAft>
              <a:buFont typeface="Wingdings" pitchFamily="2" charset="2"/>
              <a:buChar char="Ø"/>
              <a:defRPr/>
            </a:pPr>
            <a:endParaRPr lang="en-GB" sz="1800" dirty="0">
              <a:solidFill>
                <a:schemeClr val="accent6"/>
              </a:solidFill>
              <a:ea typeface="ＭＳ Ｐゴシック" pitchFamily="34" charset="-128"/>
            </a:endParaRPr>
          </a:p>
          <a:p>
            <a:pPr marL="946145" lvl="1" indent="-482727" eaLnBrk="1" hangingPunct="1">
              <a:lnSpc>
                <a:spcPct val="130000"/>
              </a:lnSpc>
              <a:spcBef>
                <a:spcPct val="0"/>
              </a:spcBef>
              <a:spcAft>
                <a:spcPts val="0"/>
              </a:spcAft>
              <a:buFont typeface="Wingdings" pitchFamily="2" charset="2"/>
              <a:buChar char="Ø"/>
              <a:defRPr/>
            </a:pPr>
            <a:r>
              <a:rPr lang="en-GB" sz="1800" dirty="0">
                <a:solidFill>
                  <a:schemeClr val="accent6"/>
                </a:solidFill>
                <a:ea typeface="ＭＳ Ｐゴシック" pitchFamily="34" charset="-128"/>
              </a:rPr>
              <a:t>Focus on empowering aid recipient through an inclusive and participatory approach focused on rights rather than needs. </a:t>
            </a:r>
          </a:p>
          <a:p>
            <a:pPr eaLnBrk="1" hangingPunct="1">
              <a:defRPr/>
            </a:pPr>
            <a:endParaRPr lang="en-GB" dirty="0" smtClean="0"/>
          </a:p>
          <a:p>
            <a:pPr marL="173782" indent="-173782">
              <a:defRPr/>
            </a:pPr>
            <a:r>
              <a:rPr lang="en-GB" dirty="0" smtClean="0"/>
              <a:t>Example of related International Conventions:  </a:t>
            </a:r>
            <a:r>
              <a:rPr lang="en-US" dirty="0" smtClean="0">
                <a:ea typeface="ＭＳ Ｐゴシック" pitchFamily="34" charset="-128"/>
              </a:rPr>
              <a:t>the International Covenant on Economic, Social and Cultural Rights</a:t>
            </a:r>
          </a:p>
          <a:p>
            <a:pPr marL="173782" indent="-173782">
              <a:defRPr/>
            </a:pPr>
            <a:r>
              <a:rPr lang="en-US" dirty="0" smtClean="0">
                <a:ea typeface="ＭＳ Ｐゴシック" pitchFamily="34" charset="-128"/>
              </a:rPr>
              <a:t>(ICESCR), the International Convention on the Elimination of all forms of Racial Discrimination (ICERD), the Convention on</a:t>
            </a:r>
          </a:p>
          <a:p>
            <a:pPr marL="173782" indent="-173782">
              <a:defRPr/>
            </a:pPr>
            <a:r>
              <a:rPr lang="en-US" dirty="0" smtClean="0">
                <a:ea typeface="ＭＳ Ｐゴシック" pitchFamily="34" charset="-128"/>
              </a:rPr>
              <a:t>the Elimination of all forms of Discrimination against Women (CEDAW), The Convention on the Rights of Persons with</a:t>
            </a:r>
          </a:p>
          <a:p>
            <a:pPr marL="173782" indent="-173782">
              <a:defRPr/>
            </a:pPr>
            <a:r>
              <a:rPr lang="en-US" dirty="0" smtClean="0">
                <a:ea typeface="ＭＳ Ｐゴシック" pitchFamily="34" charset="-128"/>
              </a:rPr>
              <a:t>Disabilities and its Optional Protocol.</a:t>
            </a:r>
            <a:endParaRPr lang="en-GB" dirty="0" smtClean="0"/>
          </a:p>
          <a:p>
            <a:pPr marL="173782" indent="-173782">
              <a:defRPr/>
            </a:pPr>
            <a:endParaRPr lang="en-GB" sz="2000" dirty="0">
              <a:solidFill>
                <a:schemeClr val="accent6"/>
              </a:solidFill>
            </a:endParaRPr>
          </a:p>
          <a:p>
            <a:pPr marL="173782" indent="-173782">
              <a:defRPr/>
            </a:pPr>
            <a:r>
              <a:rPr lang="en-US" sz="2000" dirty="0">
                <a:solidFill>
                  <a:schemeClr val="accent6"/>
                </a:solidFill>
              </a:rPr>
              <a:t>The </a:t>
            </a:r>
            <a:r>
              <a:rPr lang="en-US" sz="2000" b="1" dirty="0">
                <a:solidFill>
                  <a:schemeClr val="accent6"/>
                </a:solidFill>
              </a:rPr>
              <a:t>HRBA</a:t>
            </a:r>
            <a:r>
              <a:rPr lang="en-US" sz="2000" dirty="0">
                <a:solidFill>
                  <a:schemeClr val="accent6"/>
                </a:solidFill>
              </a:rPr>
              <a:t> at sector level should focus on the following issues:</a:t>
            </a:r>
          </a:p>
          <a:p>
            <a:pPr lvl="1" eaLnBrk="1" hangingPunct="1">
              <a:lnSpc>
                <a:spcPct val="80000"/>
              </a:lnSpc>
              <a:buFont typeface="Wingdings" pitchFamily="2" charset="2"/>
              <a:buChar char="Ø"/>
              <a:defRPr/>
            </a:pPr>
            <a:r>
              <a:rPr lang="en-GB" sz="1600" dirty="0">
                <a:solidFill>
                  <a:schemeClr val="accent6"/>
                </a:solidFill>
              </a:rPr>
              <a:t>The extent to which the country ad</a:t>
            </a:r>
            <a:r>
              <a:rPr lang="en-US" sz="1600" dirty="0">
                <a:solidFill>
                  <a:schemeClr val="accent6"/>
                </a:solidFill>
              </a:rPr>
              <a:t>d</a:t>
            </a:r>
            <a:r>
              <a:rPr lang="en-GB" sz="1600" dirty="0" err="1">
                <a:solidFill>
                  <a:schemeClr val="accent6"/>
                </a:solidFill>
              </a:rPr>
              <a:t>resses</a:t>
            </a:r>
            <a:r>
              <a:rPr lang="en-GB" sz="1600" dirty="0">
                <a:solidFill>
                  <a:schemeClr val="accent6"/>
                </a:solidFill>
              </a:rPr>
              <a:t> human rights issues </a:t>
            </a:r>
            <a:r>
              <a:rPr lang="en-US" sz="1600" dirty="0">
                <a:solidFill>
                  <a:schemeClr val="accent6"/>
                </a:solidFill>
              </a:rPr>
              <a:t>at sector level, based on </a:t>
            </a:r>
            <a:r>
              <a:rPr lang="en-GB" sz="1600" dirty="0">
                <a:solidFill>
                  <a:schemeClr val="accent6"/>
                </a:solidFill>
              </a:rPr>
              <a:t>the country's adherence to </a:t>
            </a:r>
            <a:r>
              <a:rPr lang="en-US" sz="1600" dirty="0">
                <a:solidFill>
                  <a:schemeClr val="accent6"/>
                </a:solidFill>
              </a:rPr>
              <a:t>the International  Conventions. </a:t>
            </a:r>
          </a:p>
          <a:p>
            <a:pPr eaLnBrk="1" hangingPunct="1">
              <a:lnSpc>
                <a:spcPct val="80000"/>
              </a:lnSpc>
              <a:buFont typeface="Arial" charset="0"/>
              <a:buNone/>
              <a:defRPr/>
            </a:pPr>
            <a:endParaRPr lang="en-US" sz="1600" dirty="0">
              <a:solidFill>
                <a:schemeClr val="accent6"/>
              </a:solidFill>
            </a:endParaRPr>
          </a:p>
          <a:p>
            <a:pPr lvl="1" eaLnBrk="1" hangingPunct="1">
              <a:lnSpc>
                <a:spcPct val="80000"/>
              </a:lnSpc>
              <a:buFont typeface="Wingdings" pitchFamily="2" charset="2"/>
              <a:buChar char="Ø"/>
              <a:defRPr/>
            </a:pPr>
            <a:r>
              <a:rPr lang="en-GB" sz="1600" dirty="0">
                <a:solidFill>
                  <a:schemeClr val="accent6"/>
                </a:solidFill>
              </a:rPr>
              <a:t>In case the treaty bodies have provided recommendations to the country concerned, how have these been followed up </a:t>
            </a:r>
            <a:r>
              <a:rPr lang="en-US" sz="1600" dirty="0">
                <a:solidFill>
                  <a:schemeClr val="accent6"/>
                </a:solidFill>
              </a:rPr>
              <a:t>at </a:t>
            </a:r>
            <a:r>
              <a:rPr lang="en-GB" sz="1600" dirty="0">
                <a:solidFill>
                  <a:schemeClr val="accent6"/>
                </a:solidFill>
              </a:rPr>
              <a:t>sector</a:t>
            </a:r>
            <a:r>
              <a:rPr lang="en-US" sz="1600" dirty="0">
                <a:solidFill>
                  <a:schemeClr val="accent6"/>
                </a:solidFill>
              </a:rPr>
              <a:t> level</a:t>
            </a:r>
            <a:r>
              <a:rPr lang="en-GB" sz="1600" dirty="0">
                <a:solidFill>
                  <a:schemeClr val="accent6"/>
                </a:solidFill>
              </a:rPr>
              <a:t>? </a:t>
            </a:r>
          </a:p>
          <a:p>
            <a:pPr eaLnBrk="1" hangingPunct="1">
              <a:lnSpc>
                <a:spcPct val="80000"/>
              </a:lnSpc>
              <a:defRPr/>
            </a:pPr>
            <a:endParaRPr lang="en-GB" sz="1600" dirty="0">
              <a:solidFill>
                <a:schemeClr val="accent6"/>
              </a:solidFill>
            </a:endParaRPr>
          </a:p>
          <a:p>
            <a:pPr lvl="1" eaLnBrk="1" hangingPunct="1">
              <a:lnSpc>
                <a:spcPct val="80000"/>
              </a:lnSpc>
              <a:buFont typeface="Wingdings" pitchFamily="2" charset="2"/>
              <a:buChar char="Ø"/>
              <a:defRPr/>
            </a:pPr>
            <a:r>
              <a:rPr lang="en-GB" sz="1600" dirty="0">
                <a:solidFill>
                  <a:schemeClr val="accent6"/>
                </a:solidFill>
              </a:rPr>
              <a:t>How is equality and non-discrimination addressed in laws, sector policies and practices, distribution and delivery of resources and public services (equal opportunities)?</a:t>
            </a:r>
          </a:p>
          <a:p>
            <a:pPr marL="173782" indent="-173782">
              <a:defRPr/>
            </a:pPr>
            <a:endParaRPr lang="en-US" sz="2000" dirty="0">
              <a:solidFill>
                <a:schemeClr val="accent6"/>
              </a:solidFill>
            </a:endParaRPr>
          </a:p>
          <a:p>
            <a:pPr marL="173782" indent="-173782">
              <a:defRPr/>
            </a:pPr>
            <a:endParaRPr lang="en-US" sz="2000" dirty="0">
              <a:solidFill>
                <a:schemeClr val="accent6"/>
              </a:solidFill>
            </a:endParaRPr>
          </a:p>
          <a:p>
            <a:pPr lvl="1" algn="just" eaLnBrk="1" hangingPunct="1">
              <a:buFont typeface="Wingdings" pitchFamily="2" charset="2"/>
              <a:buChar char="Ø"/>
              <a:defRPr/>
            </a:pPr>
            <a:r>
              <a:rPr lang="en-GB" sz="1600" dirty="0">
                <a:solidFill>
                  <a:schemeClr val="accent6"/>
                </a:solidFill>
              </a:rPr>
              <a:t>How is access to services assured </a:t>
            </a:r>
            <a:r>
              <a:rPr lang="en-US" sz="1600" dirty="0">
                <a:solidFill>
                  <a:schemeClr val="accent6"/>
                </a:solidFill>
              </a:rPr>
              <a:t>for </a:t>
            </a:r>
            <a:r>
              <a:rPr lang="en-GB" sz="1600" dirty="0">
                <a:solidFill>
                  <a:schemeClr val="accent6"/>
                </a:solidFill>
              </a:rPr>
              <a:t>minority groups, indigenous peoples, women, children, poor, disadvantaged and disabled people (availability and accessibility)?</a:t>
            </a:r>
          </a:p>
          <a:p>
            <a:pPr algn="just" eaLnBrk="1" hangingPunct="1">
              <a:lnSpc>
                <a:spcPct val="80000"/>
              </a:lnSpc>
              <a:defRPr/>
            </a:pPr>
            <a:endParaRPr lang="en-GB" sz="1600" dirty="0">
              <a:solidFill>
                <a:schemeClr val="accent6"/>
              </a:solidFill>
            </a:endParaRPr>
          </a:p>
          <a:p>
            <a:pPr lvl="1" algn="just" eaLnBrk="1" hangingPunct="1">
              <a:lnSpc>
                <a:spcPct val="80000"/>
              </a:lnSpc>
              <a:buFont typeface="Wingdings" pitchFamily="2" charset="2"/>
              <a:buChar char="Ø"/>
              <a:defRPr/>
            </a:pPr>
            <a:r>
              <a:rPr lang="en-GB" sz="1600" dirty="0">
                <a:solidFill>
                  <a:schemeClr val="accent6"/>
                </a:solidFill>
              </a:rPr>
              <a:t>How is the concerned population (target group) consulted and able to express their views; are they entitled to participate in decisions that directly affect them, such as the design, implementation and monitoring of sector interventions (participation and inclusion)?</a:t>
            </a:r>
          </a:p>
          <a:p>
            <a:pPr algn="just" eaLnBrk="1" hangingPunct="1">
              <a:lnSpc>
                <a:spcPct val="80000"/>
              </a:lnSpc>
              <a:defRPr/>
            </a:pPr>
            <a:endParaRPr lang="en-GB" sz="1600" dirty="0">
              <a:solidFill>
                <a:schemeClr val="accent6"/>
              </a:solidFill>
            </a:endParaRPr>
          </a:p>
          <a:p>
            <a:pPr lvl="1" algn="just" eaLnBrk="1" hangingPunct="1">
              <a:lnSpc>
                <a:spcPct val="80000"/>
              </a:lnSpc>
              <a:buFont typeface="Wingdings" pitchFamily="2" charset="2"/>
              <a:buChar char="Ø"/>
              <a:defRPr/>
            </a:pPr>
            <a:r>
              <a:rPr lang="en-GB" sz="1600" dirty="0">
                <a:solidFill>
                  <a:schemeClr val="accent6"/>
                </a:solidFill>
              </a:rPr>
              <a:t>How is the decision making process within the sector transparent and is accountability ensured? In case of grievances, is judicial or administrative redress available (right to remedy/compensation)?</a:t>
            </a:r>
          </a:p>
          <a:p>
            <a:pPr lvl="1" algn="just" eaLnBrk="1" hangingPunct="1">
              <a:lnSpc>
                <a:spcPct val="80000"/>
              </a:lnSpc>
              <a:buFont typeface="Wingdings" pitchFamily="2" charset="2"/>
              <a:buChar char="Ø"/>
              <a:defRPr/>
            </a:pPr>
            <a:endParaRPr lang="en-GB" sz="1600" dirty="0">
              <a:solidFill>
                <a:schemeClr val="accent6"/>
              </a:solidFill>
            </a:endParaRPr>
          </a:p>
          <a:p>
            <a:pPr lvl="1" algn="just" eaLnBrk="1" hangingPunct="1">
              <a:lnSpc>
                <a:spcPct val="80000"/>
              </a:lnSpc>
              <a:buFont typeface="Wingdings" pitchFamily="2" charset="2"/>
              <a:buChar char="Ø"/>
              <a:defRPr/>
            </a:pPr>
            <a:r>
              <a:rPr lang="en-US" sz="1600" dirty="0">
                <a:solidFill>
                  <a:schemeClr val="accent6"/>
                </a:solidFill>
              </a:rPr>
              <a:t>What is the quality of sector services for the people?</a:t>
            </a:r>
            <a:r>
              <a:rPr lang="en-GB" sz="1600" dirty="0">
                <a:solidFill>
                  <a:schemeClr val="accent6"/>
                </a:solidFill>
              </a:rPr>
              <a:t> (user’s rights </a:t>
            </a:r>
            <a:r>
              <a:rPr lang="en-US" sz="1600" dirty="0">
                <a:solidFill>
                  <a:schemeClr val="accent6"/>
                </a:solidFill>
              </a:rPr>
              <a:t>to</a:t>
            </a:r>
            <a:r>
              <a:rPr lang="en-GB" sz="1600" dirty="0">
                <a:solidFill>
                  <a:schemeClr val="accent6"/>
                </a:solidFill>
              </a:rPr>
              <a:t> quality improvement process)</a:t>
            </a:r>
          </a:p>
          <a:p>
            <a:pPr marL="173782" indent="-173782">
              <a:defRPr/>
            </a:pPr>
            <a:endParaRPr lang="en-GB" dirty="0" smtClean="0"/>
          </a:p>
          <a:p>
            <a:pPr marL="173782" indent="-173782" eaLnBrk="1" hangingPunct="1">
              <a:defRPr/>
            </a:pPr>
            <a:endParaRPr lang="en-GB" dirty="0" smtClean="0"/>
          </a:p>
          <a:p>
            <a:pPr marL="173782" indent="-173782" eaLnBrk="1" hangingPunct="1">
              <a:defRPr/>
            </a:pPr>
            <a:endParaRPr lang="en-GB" dirty="0" smtClean="0"/>
          </a:p>
          <a:p>
            <a:pPr marL="173782" indent="-173782">
              <a:defRPr/>
            </a:pPr>
            <a:endParaRPr lang="en-GB" dirty="0" smtClean="0"/>
          </a:p>
          <a:p>
            <a:pPr marL="173782" indent="-173782">
              <a:buFontTx/>
              <a:buChar char="-"/>
              <a:defRPr/>
            </a:pPr>
            <a:endParaRPr lang="en-GB" dirty="0" smtClean="0"/>
          </a:p>
          <a:p>
            <a:pPr marL="173782" indent="-173782" eaLnBrk="1" hangingPunct="1">
              <a:defRPr/>
            </a:pPr>
            <a:endParaRPr lang="en-GB" dirty="0" smtClean="0"/>
          </a:p>
        </p:txBody>
      </p:sp>
      <p:sp>
        <p:nvSpPr>
          <p:cNvPr id="26628"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52475" indent="-288925">
              <a:defRPr sz="1200">
                <a:solidFill>
                  <a:srgbClr val="0F5494"/>
                </a:solidFill>
                <a:latin typeface="Verdana" panose="020B0604030504040204" pitchFamily="34" charset="0"/>
              </a:defRPr>
            </a:lvl2pPr>
            <a:lvl3pPr marL="1157288" indent="-230188">
              <a:defRPr sz="1200">
                <a:solidFill>
                  <a:srgbClr val="0F5494"/>
                </a:solidFill>
                <a:latin typeface="Verdana" panose="020B0604030504040204" pitchFamily="34" charset="0"/>
              </a:defRPr>
            </a:lvl3pPr>
            <a:lvl4pPr marL="1620838" indent="-230188">
              <a:defRPr sz="1200">
                <a:solidFill>
                  <a:srgbClr val="0F5494"/>
                </a:solidFill>
                <a:latin typeface="Verdana" panose="020B0604030504040204" pitchFamily="34" charset="0"/>
              </a:defRPr>
            </a:lvl4pPr>
            <a:lvl5pPr marL="2084388" indent="-230188">
              <a:defRPr sz="1200">
                <a:solidFill>
                  <a:srgbClr val="0F5494"/>
                </a:solidFill>
                <a:latin typeface="Verdana" panose="020B0604030504040204" pitchFamily="34" charset="0"/>
              </a:defRPr>
            </a:lvl5pPr>
            <a:lvl6pPr marL="2541588" indent="-230188" eaLnBrk="0" fontAlgn="base" hangingPunct="0">
              <a:spcBef>
                <a:spcPct val="0"/>
              </a:spcBef>
              <a:spcAft>
                <a:spcPct val="0"/>
              </a:spcAft>
              <a:defRPr sz="1200">
                <a:solidFill>
                  <a:srgbClr val="0F5494"/>
                </a:solidFill>
                <a:latin typeface="Verdana" panose="020B0604030504040204" pitchFamily="34" charset="0"/>
              </a:defRPr>
            </a:lvl6pPr>
            <a:lvl7pPr marL="2998788" indent="-230188" eaLnBrk="0" fontAlgn="base" hangingPunct="0">
              <a:spcBef>
                <a:spcPct val="0"/>
              </a:spcBef>
              <a:spcAft>
                <a:spcPct val="0"/>
              </a:spcAft>
              <a:defRPr sz="1200">
                <a:solidFill>
                  <a:srgbClr val="0F5494"/>
                </a:solidFill>
                <a:latin typeface="Verdana" panose="020B0604030504040204" pitchFamily="34" charset="0"/>
              </a:defRPr>
            </a:lvl7pPr>
            <a:lvl8pPr marL="3455988" indent="-230188" eaLnBrk="0" fontAlgn="base" hangingPunct="0">
              <a:spcBef>
                <a:spcPct val="0"/>
              </a:spcBef>
              <a:spcAft>
                <a:spcPct val="0"/>
              </a:spcAft>
              <a:defRPr sz="1200">
                <a:solidFill>
                  <a:srgbClr val="0F5494"/>
                </a:solidFill>
                <a:latin typeface="Verdana" panose="020B0604030504040204" pitchFamily="34" charset="0"/>
              </a:defRPr>
            </a:lvl8pPr>
            <a:lvl9pPr marL="3913188" indent="-230188" eaLnBrk="0" fontAlgn="base" hangingPunct="0">
              <a:spcBef>
                <a:spcPct val="0"/>
              </a:spcBef>
              <a:spcAft>
                <a:spcPct val="0"/>
              </a:spcAft>
              <a:defRPr sz="1200">
                <a:solidFill>
                  <a:srgbClr val="0F5494"/>
                </a:solidFill>
                <a:latin typeface="Verdana" panose="020B0604030504040204" pitchFamily="34" charset="0"/>
              </a:defRPr>
            </a:lvl9pPr>
          </a:lstStyle>
          <a:p>
            <a:fld id="{4C3354C2-01B1-4573-91A6-02D1E74CB095}" type="slidenum">
              <a:rPr lang="en-GB" altLang="en-US" smtClean="0">
                <a:solidFill>
                  <a:schemeClr val="tx1"/>
                </a:solidFill>
                <a:latin typeface="Arial" panose="020B0604020202020204" pitchFamily="34" charset="0"/>
              </a:rPr>
              <a:pPr/>
              <a:t>14</a:t>
            </a:fld>
            <a:endParaRPr lang="en-GB" altLang="en-US" smtClean="0">
              <a:solidFill>
                <a:schemeClr val="tx1"/>
              </a:solidFill>
              <a:latin typeface="Arial" panose="020B0604020202020204" pitchFamily="34" charset="0"/>
            </a:endParaRPr>
          </a:p>
        </p:txBody>
      </p:sp>
    </p:spTree>
    <p:extLst>
      <p:ext uri="{BB962C8B-B14F-4D97-AF65-F5344CB8AC3E}">
        <p14:creationId xmlns:p14="http://schemas.microsoft.com/office/powerpoint/2010/main" val="240754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777BD46-D057-4709-BC0B-FD393D7E4CBE}" type="slidenum">
              <a:rPr lang="en-US" smtClean="0"/>
              <a:pPr/>
              <a:t>15</a:t>
            </a:fld>
            <a:endParaRPr lang="en-US" smtClean="0"/>
          </a:p>
        </p:txBody>
      </p:sp>
      <p:sp>
        <p:nvSpPr>
          <p:cNvPr id="73731" name="Rectangle 2"/>
          <p:cNvSpPr>
            <a:spLocks noGrp="1" noRot="1" noChangeAspect="1" noChangeArrowheads="1" noTextEdit="1"/>
          </p:cNvSpPr>
          <p:nvPr>
            <p:ph type="sldImg"/>
          </p:nvPr>
        </p:nvSpPr>
        <p:spPr>
          <a:xfrm>
            <a:off x="927100" y="749300"/>
            <a:ext cx="4945063" cy="3709988"/>
          </a:xfrm>
          <a:ln/>
        </p:spPr>
      </p:sp>
      <p:sp>
        <p:nvSpPr>
          <p:cNvPr id="1021955" name="Rectangle 3"/>
          <p:cNvSpPr>
            <a:spLocks noGrp="1" noChangeArrowheads="1"/>
          </p:cNvSpPr>
          <p:nvPr>
            <p:ph type="body" idx="1"/>
          </p:nvPr>
        </p:nvSpPr>
        <p:spPr>
          <a:xfrm>
            <a:off x="906463" y="4714876"/>
            <a:ext cx="4984750" cy="4467225"/>
          </a:xfrm>
        </p:spPr>
        <p:txBody>
          <a:bodyPr lIns="91458" tIns="45729" rIns="91458" bIns="45729"/>
          <a:lstStyle/>
          <a:p>
            <a:pPr lvl="1">
              <a:buFontTx/>
              <a:buChar char="-"/>
              <a:defRPr/>
            </a:pPr>
            <a:r>
              <a:rPr lang="en-GB" dirty="0" smtClean="0">
                <a:solidFill>
                  <a:srgbClr val="FF0000"/>
                </a:solidFill>
              </a:rPr>
              <a:t> Through </a:t>
            </a:r>
            <a:r>
              <a:rPr lang="en-GB" b="1" dirty="0" smtClean="0">
                <a:solidFill>
                  <a:srgbClr val="FF0000"/>
                </a:solidFill>
              </a:rPr>
              <a:t>a GGDC</a:t>
            </a:r>
            <a:r>
              <a:rPr lang="en-GB" dirty="0" smtClean="0">
                <a:solidFill>
                  <a:srgbClr val="FF0000"/>
                </a:solidFill>
              </a:rPr>
              <a:t>, delivering assistance is to be seen as an implicit recognition that a partner country’s overall policy stance and democratic governance is on track or moving in the right direction. </a:t>
            </a:r>
            <a:r>
              <a:rPr lang="en-US" dirty="0" smtClean="0">
                <a:solidFill>
                  <a:schemeClr val="accent6"/>
                </a:solidFill>
              </a:rPr>
              <a:t>Assessment to be prepared by Delegations during the programming phase (when good governance and development is proposed as one of the 3 priority sectors).</a:t>
            </a:r>
            <a:endParaRPr lang="en-GB" dirty="0" smtClean="0">
              <a:solidFill>
                <a:srgbClr val="FF0000"/>
              </a:solidFill>
            </a:endParaRPr>
          </a:p>
          <a:p>
            <a:pPr lvl="1" eaLnBrk="1" hangingPunct="1">
              <a:buFontTx/>
              <a:buChar char="-"/>
              <a:defRPr/>
            </a:pPr>
            <a:r>
              <a:rPr lang="en-GB" dirty="0" smtClean="0">
                <a:solidFill>
                  <a:srgbClr val="FF0000"/>
                </a:solidFill>
              </a:rPr>
              <a:t> Through a </a:t>
            </a:r>
            <a:r>
              <a:rPr lang="en-GB" b="1" dirty="0" smtClean="0">
                <a:solidFill>
                  <a:srgbClr val="FF0000"/>
                </a:solidFill>
              </a:rPr>
              <a:t>SRC</a:t>
            </a:r>
            <a:r>
              <a:rPr lang="en-GB" dirty="0" smtClean="0">
                <a:solidFill>
                  <a:srgbClr val="FF0000"/>
                </a:solidFill>
              </a:rPr>
              <a:t>, adherence to FV should be taken into account but this modality remains a useful tool where the conditions for a GGDC do not exist as it can be used as a vector to improve governance. However, where political governance has severely deteriorated, the EU should reassess its overall development cooperation with the partner countries, including SRC. In addition, particular care will be taken when supported sectors by the SRC have a strong relation with FV (e.g. Justice or Security).</a:t>
            </a:r>
          </a:p>
          <a:p>
            <a:pPr lvl="1" eaLnBrk="1" hangingPunct="1">
              <a:buFontTx/>
              <a:buChar char="-"/>
              <a:defRPr/>
            </a:pPr>
            <a:r>
              <a:rPr lang="en-GB" dirty="0" smtClean="0">
                <a:solidFill>
                  <a:srgbClr val="FF0000"/>
                </a:solidFill>
              </a:rPr>
              <a:t> In the case of </a:t>
            </a:r>
            <a:r>
              <a:rPr lang="en-GB" b="1" dirty="0" smtClean="0">
                <a:solidFill>
                  <a:srgbClr val="FF0000"/>
                </a:solidFill>
              </a:rPr>
              <a:t>SBC</a:t>
            </a:r>
            <a:r>
              <a:rPr lang="en-GB" dirty="0" smtClean="0">
                <a:solidFill>
                  <a:srgbClr val="FF0000"/>
                </a:solidFill>
              </a:rPr>
              <a:t>, the assessment should be considered when deciding to engage with the concerned country and should focus on the government’s commitment to FV and particularly the political response to address them. In the specific case of fragile/conflict affected situations/countries, the EU should  adopt a “forward looking approach” accompanied by a reinforced political and BS policy dialogues. Risk of inaction should be balanced with development/basic needs implications of not engaging. </a:t>
            </a:r>
          </a:p>
          <a:p>
            <a:pPr lvl="1" eaLnBrk="1" hangingPunct="1">
              <a:defRPr/>
            </a:pPr>
            <a:endParaRPr lang="en-GB" b="1" dirty="0" smtClean="0">
              <a:solidFill>
                <a:srgbClr val="FF0000"/>
              </a:solidFill>
            </a:endParaRPr>
          </a:p>
        </p:txBody>
      </p:sp>
    </p:spTree>
    <p:extLst>
      <p:ext uri="{BB962C8B-B14F-4D97-AF65-F5344CB8AC3E}">
        <p14:creationId xmlns:p14="http://schemas.microsoft.com/office/powerpoint/2010/main" val="712874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16</a:t>
            </a:fld>
            <a:endParaRPr lang="en-GB" dirty="0"/>
          </a:p>
        </p:txBody>
      </p:sp>
    </p:spTree>
    <p:extLst>
      <p:ext uri="{BB962C8B-B14F-4D97-AF65-F5344CB8AC3E}">
        <p14:creationId xmlns:p14="http://schemas.microsoft.com/office/powerpoint/2010/main" val="499006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17</a:t>
            </a:fld>
            <a:endParaRPr lang="en-GB" dirty="0"/>
          </a:p>
        </p:txBody>
      </p:sp>
    </p:spTree>
    <p:extLst>
      <p:ext uri="{BB962C8B-B14F-4D97-AF65-F5344CB8AC3E}">
        <p14:creationId xmlns:p14="http://schemas.microsoft.com/office/powerpoint/2010/main" val="2803481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A638ADD6-4F6C-46A0-8EDF-192CCCFD5F95}" type="slidenum">
              <a:rPr lang="en-GB" altLang="es-ES">
                <a:solidFill>
                  <a:schemeClr val="tx1"/>
                </a:solidFill>
                <a:latin typeface="Arial" panose="020B0604020202020204" pitchFamily="34" charset="0"/>
              </a:rPr>
              <a:pPr eaLnBrk="1" hangingPunct="1"/>
              <a:t>18</a:t>
            </a:fld>
            <a:endParaRPr lang="en-GB" altLang="es-ES">
              <a:solidFill>
                <a:schemeClr val="tx1"/>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s-ES" smtClean="0"/>
          </a:p>
        </p:txBody>
      </p:sp>
    </p:spTree>
    <p:extLst>
      <p:ext uri="{BB962C8B-B14F-4D97-AF65-F5344CB8AC3E}">
        <p14:creationId xmlns:p14="http://schemas.microsoft.com/office/powerpoint/2010/main" val="3082844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A638ADD6-4F6C-46A0-8EDF-192CCCFD5F95}" type="slidenum">
              <a:rPr lang="en-GB" altLang="es-ES">
                <a:solidFill>
                  <a:schemeClr val="tx1"/>
                </a:solidFill>
                <a:latin typeface="Tw Cen MT"/>
              </a:rPr>
              <a:pPr eaLnBrk="1" hangingPunct="1"/>
              <a:t>20</a:t>
            </a:fld>
            <a:endParaRPr lang="en-GB" altLang="es-ES" dirty="0">
              <a:solidFill>
                <a:schemeClr val="tx1"/>
              </a:solidFill>
              <a:latin typeface="Tw Cen MT"/>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s-ES" dirty="0" smtClean="0"/>
              <a:t>See Template</a:t>
            </a:r>
            <a:r>
              <a:rPr lang="en-US" altLang="es-ES" baseline="0" dirty="0" smtClean="0"/>
              <a:t> in Annex 4 of the Guidelines</a:t>
            </a:r>
          </a:p>
          <a:p>
            <a:pPr marL="342900" lvl="2" indent="-342900" eaLnBrk="1" hangingPunct="1">
              <a:lnSpc>
                <a:spcPct val="80000"/>
              </a:lnSpc>
              <a:spcBef>
                <a:spcPct val="50000"/>
              </a:spcBef>
              <a:buClr>
                <a:srgbClr val="0F5494"/>
              </a:buClr>
              <a:buFont typeface="Wingdings" panose="05000000000000000000" pitchFamily="2" charset="2"/>
              <a:buChar char="Ø"/>
              <a:defRPr/>
            </a:pPr>
            <a:r>
              <a:rPr lang="en-GB" sz="2000" dirty="0" smtClean="0">
                <a:solidFill>
                  <a:srgbClr val="2D2D8A"/>
                </a:solidFill>
                <a:latin typeface="Tw Cen MT"/>
                <a:ea typeface="+mn-ea"/>
                <a:cs typeface="Tw Cen MT"/>
              </a:rPr>
              <a:t>unsustainable external and internal deficits</a:t>
            </a:r>
          </a:p>
          <a:p>
            <a:pPr marL="342900" lvl="2" indent="-342900" eaLnBrk="1" hangingPunct="1">
              <a:lnSpc>
                <a:spcPct val="80000"/>
              </a:lnSpc>
              <a:spcBef>
                <a:spcPct val="50000"/>
              </a:spcBef>
              <a:buClr>
                <a:srgbClr val="0F5494"/>
              </a:buClr>
              <a:buFont typeface="Wingdings" panose="05000000000000000000" pitchFamily="2" charset="2"/>
              <a:buChar char="Ø"/>
              <a:defRPr/>
            </a:pPr>
            <a:r>
              <a:rPr lang="en-GB" sz="2000" dirty="0" smtClean="0">
                <a:solidFill>
                  <a:srgbClr val="2D2D8A"/>
                </a:solidFill>
                <a:latin typeface="Tw Cen MT"/>
                <a:ea typeface="+mn-ea"/>
                <a:cs typeface="Tw Cen MT"/>
              </a:rPr>
              <a:t>swings in economic activity</a:t>
            </a:r>
          </a:p>
          <a:p>
            <a:pPr marL="342900" lvl="2" indent="-342900" eaLnBrk="1" hangingPunct="1">
              <a:lnSpc>
                <a:spcPct val="80000"/>
              </a:lnSpc>
              <a:spcBef>
                <a:spcPct val="50000"/>
              </a:spcBef>
              <a:buClr>
                <a:srgbClr val="0F5494"/>
              </a:buClr>
              <a:buFont typeface="Wingdings" panose="05000000000000000000" pitchFamily="2" charset="2"/>
              <a:buChar char="Ø"/>
              <a:defRPr/>
            </a:pPr>
            <a:r>
              <a:rPr lang="en-GB" sz="2000" dirty="0" smtClean="0">
                <a:solidFill>
                  <a:srgbClr val="2D2D8A"/>
                </a:solidFill>
                <a:latin typeface="Tw Cen MT"/>
                <a:ea typeface="+mn-ea"/>
                <a:cs typeface="Tw Cen MT"/>
              </a:rPr>
              <a:t>high and/or volatile inflation</a:t>
            </a:r>
          </a:p>
          <a:p>
            <a:pPr marL="342900" lvl="2" indent="-342900" eaLnBrk="1" hangingPunct="1">
              <a:lnSpc>
                <a:spcPct val="80000"/>
              </a:lnSpc>
              <a:spcBef>
                <a:spcPct val="50000"/>
              </a:spcBef>
              <a:buClr>
                <a:srgbClr val="0F5494"/>
              </a:buClr>
              <a:buFont typeface="Wingdings" panose="05000000000000000000" pitchFamily="2" charset="2"/>
              <a:buChar char="Ø"/>
              <a:defRPr/>
            </a:pPr>
            <a:r>
              <a:rPr lang="en-GB" sz="2000" dirty="0" smtClean="0">
                <a:solidFill>
                  <a:srgbClr val="2D2D8A"/>
                </a:solidFill>
                <a:latin typeface="Tw Cen MT"/>
                <a:ea typeface="+mn-ea"/>
                <a:cs typeface="Tw Cen MT"/>
              </a:rPr>
              <a:t>and excessive volatility in exchange rates and financial markets</a:t>
            </a:r>
          </a:p>
          <a:p>
            <a:pPr eaLnBrk="1" hangingPunct="1"/>
            <a:endParaRPr lang="en-US" altLang="es-ES" dirty="0" smtClean="0"/>
          </a:p>
        </p:txBody>
      </p:sp>
    </p:spTree>
    <p:extLst>
      <p:ext uri="{BB962C8B-B14F-4D97-AF65-F5344CB8AC3E}">
        <p14:creationId xmlns:p14="http://schemas.microsoft.com/office/powerpoint/2010/main" val="228225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2</a:t>
            </a:fld>
            <a:endParaRPr lang="en-GB" dirty="0"/>
          </a:p>
        </p:txBody>
      </p:sp>
    </p:spTree>
    <p:extLst>
      <p:ext uri="{BB962C8B-B14F-4D97-AF65-F5344CB8AC3E}">
        <p14:creationId xmlns:p14="http://schemas.microsoft.com/office/powerpoint/2010/main" val="554568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C40EC65-20ED-4040-AD77-C2CF3CFB0BAE}" type="slidenum">
              <a:rPr lang="en-GB" smtClean="0"/>
              <a:pPr>
                <a:defRPr/>
              </a:pPr>
              <a:t>21</a:t>
            </a:fld>
            <a:endParaRPr lang="en-GB"/>
          </a:p>
        </p:txBody>
      </p:sp>
    </p:spTree>
    <p:extLst>
      <p:ext uri="{BB962C8B-B14F-4D97-AF65-F5344CB8AC3E}">
        <p14:creationId xmlns:p14="http://schemas.microsoft.com/office/powerpoint/2010/main" val="1593169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A638ADD6-4F6C-46A0-8EDF-192CCCFD5F95}" type="slidenum">
              <a:rPr lang="en-GB" altLang="es-ES">
                <a:solidFill>
                  <a:schemeClr val="tx1"/>
                </a:solidFill>
                <a:latin typeface="Tw Cen MT"/>
              </a:rPr>
              <a:pPr eaLnBrk="1" hangingPunct="1"/>
              <a:t>22</a:t>
            </a:fld>
            <a:endParaRPr lang="en-GB" altLang="es-ES" dirty="0">
              <a:solidFill>
                <a:schemeClr val="tx1"/>
              </a:solidFill>
              <a:latin typeface="Tw Cen MT"/>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s-ES" dirty="0" smtClean="0"/>
              <a:t>See Template</a:t>
            </a:r>
            <a:r>
              <a:rPr lang="en-US" altLang="es-ES" baseline="0" dirty="0" smtClean="0"/>
              <a:t> in Annex 4 of the Guidelines analysis of:</a:t>
            </a:r>
          </a:p>
          <a:p>
            <a:pPr marL="762000" lvl="1" indent="-304800">
              <a:spcBef>
                <a:spcPct val="50000"/>
              </a:spcBef>
              <a:buClr>
                <a:srgbClr val="0F5494"/>
              </a:buClr>
              <a:buFont typeface="Wingdings" panose="05000000000000000000" pitchFamily="2" charset="2"/>
              <a:buChar char="Ø"/>
            </a:pPr>
            <a:r>
              <a:rPr lang="en-AU" b="0" dirty="0" smtClean="0">
                <a:solidFill>
                  <a:srgbClr val="2D2D8A"/>
                </a:solidFill>
                <a:latin typeface="Tw Cen MT"/>
                <a:cs typeface="Tw Cen MT"/>
              </a:rPr>
              <a:t>Main macro-economic aggregates and potential sources of instability</a:t>
            </a:r>
          </a:p>
          <a:p>
            <a:pPr marL="1200150" lvl="2" indent="-342900">
              <a:spcBef>
                <a:spcPts val="0"/>
              </a:spcBef>
              <a:buClr>
                <a:srgbClr val="0F5494"/>
              </a:buClr>
              <a:buFont typeface="Arial"/>
              <a:buChar char="•"/>
            </a:pPr>
            <a:r>
              <a:rPr lang="en-AU" sz="2000" b="0" dirty="0" smtClean="0">
                <a:solidFill>
                  <a:srgbClr val="2D2D8A"/>
                </a:solidFill>
                <a:latin typeface="Tw Cen MT"/>
                <a:cs typeface="Tw Cen MT"/>
              </a:rPr>
              <a:t>Real and monetary developments</a:t>
            </a:r>
          </a:p>
          <a:p>
            <a:pPr marL="1200150" lvl="2" indent="-342900">
              <a:spcBef>
                <a:spcPts val="0"/>
              </a:spcBef>
              <a:buClr>
                <a:srgbClr val="0F5494"/>
              </a:buClr>
              <a:buFont typeface="Arial"/>
              <a:buChar char="•"/>
            </a:pPr>
            <a:r>
              <a:rPr lang="en-AU" sz="2000" b="0" dirty="0" smtClean="0">
                <a:solidFill>
                  <a:srgbClr val="2D2D8A"/>
                </a:solidFill>
                <a:latin typeface="Tw Cen MT"/>
                <a:cs typeface="Tw Cen MT"/>
              </a:rPr>
              <a:t>Public sector performance (fiscal incl. payment arrears, debt)</a:t>
            </a:r>
          </a:p>
          <a:p>
            <a:pPr marL="1200150" lvl="2" indent="-342900">
              <a:spcBef>
                <a:spcPts val="0"/>
              </a:spcBef>
              <a:buClr>
                <a:srgbClr val="0F5494"/>
              </a:buClr>
              <a:buFont typeface="Arial"/>
              <a:buChar char="•"/>
            </a:pPr>
            <a:r>
              <a:rPr lang="en-AU" sz="2000" b="0" dirty="0" smtClean="0">
                <a:solidFill>
                  <a:srgbClr val="2D2D8A"/>
                </a:solidFill>
                <a:latin typeface="Tw Cen MT"/>
                <a:cs typeface="Tw Cen MT"/>
              </a:rPr>
              <a:t>Debt sustainability</a:t>
            </a:r>
          </a:p>
          <a:p>
            <a:pPr marL="1200150" lvl="2" indent="-342900">
              <a:spcBef>
                <a:spcPts val="0"/>
              </a:spcBef>
              <a:buClr>
                <a:srgbClr val="0F5494"/>
              </a:buClr>
              <a:buFont typeface="Arial"/>
              <a:buChar char="•"/>
            </a:pPr>
            <a:r>
              <a:rPr lang="en-AU" sz="2000" b="0" dirty="0" smtClean="0">
                <a:solidFill>
                  <a:srgbClr val="2D2D8A"/>
                </a:solidFill>
                <a:latin typeface="Tw Cen MT"/>
                <a:cs typeface="Tw Cen MT"/>
              </a:rPr>
              <a:t>External sector</a:t>
            </a:r>
          </a:p>
          <a:p>
            <a:pPr marL="762000" lvl="1" indent="-304800">
              <a:spcBef>
                <a:spcPct val="50000"/>
              </a:spcBef>
              <a:buClr>
                <a:srgbClr val="0F5494"/>
              </a:buClr>
              <a:buFont typeface="Wingdings" panose="05000000000000000000" pitchFamily="2" charset="2"/>
              <a:buChar char="Ø"/>
            </a:pPr>
            <a:r>
              <a:rPr lang="en-AU" b="0" dirty="0" smtClean="0">
                <a:solidFill>
                  <a:srgbClr val="2D2D8A"/>
                </a:solidFill>
                <a:latin typeface="Tw Cen MT"/>
                <a:cs typeface="Tw Cen MT"/>
              </a:rPr>
              <a:t>Macro-economic, monetary and fiscal policy mix</a:t>
            </a:r>
          </a:p>
          <a:p>
            <a:pPr marL="762000" lvl="1" indent="-304800">
              <a:spcBef>
                <a:spcPct val="50000"/>
              </a:spcBef>
              <a:buClr>
                <a:srgbClr val="0F5494"/>
              </a:buClr>
              <a:buFont typeface="Wingdings" panose="05000000000000000000" pitchFamily="2" charset="2"/>
              <a:buChar char="Ø"/>
            </a:pPr>
            <a:r>
              <a:rPr lang="en-AU" b="0" dirty="0" smtClean="0">
                <a:solidFill>
                  <a:srgbClr val="2D2D8A"/>
                </a:solidFill>
                <a:latin typeface="Tw Cen MT"/>
                <a:cs typeface="Tw Cen MT"/>
              </a:rPr>
              <a:t>Efforts to strengthen domestic revenue mobilisation and </a:t>
            </a:r>
            <a:r>
              <a:rPr lang="en-GB" altLang="es-ES" b="0" dirty="0" smtClean="0">
                <a:solidFill>
                  <a:srgbClr val="2D2D8A"/>
                </a:solidFill>
                <a:latin typeface="Tw Cen MT"/>
                <a:cs typeface="Tw Cen MT"/>
              </a:rPr>
              <a:t>prospect for reducing aid dependency</a:t>
            </a:r>
            <a:endParaRPr lang="en-AU" b="0" dirty="0" smtClean="0">
              <a:solidFill>
                <a:srgbClr val="2D2D8A"/>
              </a:solidFill>
              <a:latin typeface="Tw Cen MT"/>
              <a:cs typeface="Tw Cen MT"/>
            </a:endParaRPr>
          </a:p>
          <a:p>
            <a:pPr marL="762000" lvl="1" indent="-304800">
              <a:spcBef>
                <a:spcPct val="50000"/>
              </a:spcBef>
              <a:buClr>
                <a:srgbClr val="0F5494"/>
              </a:buClr>
              <a:buFont typeface="Wingdings" panose="05000000000000000000" pitchFamily="2" charset="2"/>
              <a:buChar char="Ø"/>
            </a:pPr>
            <a:r>
              <a:rPr lang="en-AU" b="0" dirty="0" smtClean="0">
                <a:solidFill>
                  <a:srgbClr val="2D2D8A"/>
                </a:solidFill>
                <a:latin typeface="Tw Cen MT"/>
                <a:cs typeface="Tw Cen MT"/>
              </a:rPr>
              <a:t>Vulnerability to external shocks and efforts towards improved macro-economic resilience</a:t>
            </a:r>
            <a:endParaRPr lang="en-AU" b="0" dirty="0" smtClean="0">
              <a:solidFill>
                <a:srgbClr val="2D2D8A"/>
              </a:solidFill>
              <a:latin typeface="Tw Cen MT"/>
              <a:cs typeface="Tw Cen MT"/>
              <a:sym typeface="Zapf Dingbats"/>
            </a:endParaRPr>
          </a:p>
          <a:p>
            <a:pPr marL="762000" lvl="1" indent="-304800" eaLnBrk="1" hangingPunct="1">
              <a:spcBef>
                <a:spcPct val="50000"/>
              </a:spcBef>
              <a:buClr>
                <a:srgbClr val="0F5494"/>
              </a:buClr>
              <a:buFont typeface="Wingdings" panose="05000000000000000000" pitchFamily="2" charset="2"/>
              <a:buChar char="Ø"/>
            </a:pPr>
            <a:r>
              <a:rPr lang="en-GB" altLang="es-ES" b="0" dirty="0" smtClean="0">
                <a:solidFill>
                  <a:srgbClr val="2D2D8A"/>
                </a:solidFill>
                <a:latin typeface="Tw Cen MT"/>
                <a:cs typeface="Tw Cen MT"/>
              </a:rPr>
              <a:t>At sector level: impacts of budget management on sector policy financing</a:t>
            </a:r>
          </a:p>
          <a:p>
            <a:pPr eaLnBrk="1" hangingPunct="1"/>
            <a:endParaRPr lang="en-US" altLang="es-ES" dirty="0" smtClean="0"/>
          </a:p>
        </p:txBody>
      </p:sp>
    </p:spTree>
    <p:extLst>
      <p:ext uri="{BB962C8B-B14F-4D97-AF65-F5344CB8AC3E}">
        <p14:creationId xmlns:p14="http://schemas.microsoft.com/office/powerpoint/2010/main" val="716256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5600" lvl="1" indent="-355600" eaLnBrk="1" hangingPunct="1">
              <a:lnSpc>
                <a:spcPct val="130000"/>
              </a:lnSpc>
              <a:spcBef>
                <a:spcPct val="0"/>
              </a:spcBef>
              <a:spcAft>
                <a:spcPts val="0"/>
              </a:spcAft>
              <a:buFont typeface="Wingdings" pitchFamily="2" charset="2"/>
              <a:buChar char="§"/>
              <a:defRPr/>
            </a:pPr>
            <a:r>
              <a:rPr lang="en-GB" sz="1200" b="0" dirty="0" err="1" smtClean="0">
                <a:solidFill>
                  <a:schemeClr val="accent6"/>
                </a:solidFill>
                <a:latin typeface="Times New Roman" pitchFamily="18" charset="0"/>
                <a:cs typeface="Times New Roman" pitchFamily="18" charset="0"/>
              </a:rPr>
              <a:t>Mise</a:t>
            </a:r>
            <a:r>
              <a:rPr lang="en-GB" sz="1200" b="0" dirty="0" smtClean="0">
                <a:solidFill>
                  <a:schemeClr val="accent6"/>
                </a:solidFill>
                <a:latin typeface="Times New Roman" pitchFamily="18" charset="0"/>
                <a:cs typeface="Times New Roman" pitchFamily="18" charset="0"/>
              </a:rPr>
              <a:t> en oeuvre </a:t>
            </a:r>
            <a:r>
              <a:rPr lang="en-GB" sz="1200" b="0" dirty="0" err="1" smtClean="0">
                <a:solidFill>
                  <a:schemeClr val="accent6"/>
                </a:solidFill>
                <a:latin typeface="Times New Roman" pitchFamily="18" charset="0"/>
                <a:cs typeface="Times New Roman" pitchFamily="18" charset="0"/>
              </a:rPr>
              <a:t>satisfaisante</a:t>
            </a:r>
            <a:r>
              <a:rPr lang="en-GB" sz="1200" b="0" dirty="0" smtClean="0">
                <a:solidFill>
                  <a:schemeClr val="accent6"/>
                </a:solidFill>
                <a:latin typeface="Times New Roman" pitchFamily="18" charset="0"/>
                <a:cs typeface="Times New Roman" pitchFamily="18" charset="0"/>
              </a:rPr>
              <a:t> d’un programme avec le FMI (programme “on track”): </a:t>
            </a:r>
            <a:r>
              <a:rPr lang="en-GB" sz="1200" b="0" dirty="0" err="1" smtClean="0">
                <a:solidFill>
                  <a:schemeClr val="accent6"/>
                </a:solidFill>
                <a:latin typeface="Times New Roman" pitchFamily="18" charset="0"/>
                <a:cs typeface="Times New Roman" pitchFamily="18" charset="0"/>
              </a:rPr>
              <a:t>présomption</a:t>
            </a:r>
            <a:r>
              <a:rPr lang="en-GB" sz="1200" b="0" dirty="0" smtClean="0">
                <a:solidFill>
                  <a:schemeClr val="accent6"/>
                </a:solidFill>
                <a:latin typeface="Times New Roman" pitchFamily="18" charset="0"/>
                <a:cs typeface="Times New Roman" pitchFamily="18" charset="0"/>
              </a:rPr>
              <a:t> </a:t>
            </a:r>
            <a:r>
              <a:rPr lang="en-GB" sz="1200" b="0" dirty="0" err="1" smtClean="0">
                <a:solidFill>
                  <a:schemeClr val="accent6"/>
                </a:solidFill>
                <a:latin typeface="Times New Roman" pitchFamily="18" charset="0"/>
                <a:cs typeface="Times New Roman" pitchFamily="18" charset="0"/>
              </a:rPr>
              <a:t>que</a:t>
            </a:r>
            <a:r>
              <a:rPr lang="en-GB" sz="1200" b="0" dirty="0" smtClean="0">
                <a:solidFill>
                  <a:schemeClr val="accent6"/>
                </a:solidFill>
                <a:latin typeface="Times New Roman" pitchFamily="18" charset="0"/>
                <a:cs typeface="Times New Roman" pitchFamily="18" charset="0"/>
              </a:rPr>
              <a:t> la </a:t>
            </a:r>
            <a:r>
              <a:rPr lang="en-GB" sz="1200" b="0" dirty="0" err="1" smtClean="0">
                <a:solidFill>
                  <a:schemeClr val="accent6"/>
                </a:solidFill>
                <a:latin typeface="Times New Roman" pitchFamily="18" charset="0"/>
                <a:cs typeface="Times New Roman" pitchFamily="18" charset="0"/>
              </a:rPr>
              <a:t>politique</a:t>
            </a:r>
            <a:r>
              <a:rPr lang="en-GB" sz="1200" b="0" dirty="0" smtClean="0">
                <a:solidFill>
                  <a:schemeClr val="accent6"/>
                </a:solidFill>
                <a:latin typeface="Times New Roman" pitchFamily="18" charset="0"/>
                <a:cs typeface="Times New Roman" pitchFamily="18" charset="0"/>
              </a:rPr>
              <a:t> </a:t>
            </a:r>
            <a:r>
              <a:rPr lang="en-GB" sz="1200" b="0" dirty="0" err="1" smtClean="0">
                <a:solidFill>
                  <a:schemeClr val="accent6"/>
                </a:solidFill>
                <a:latin typeface="Times New Roman" pitchFamily="18" charset="0"/>
                <a:cs typeface="Times New Roman" pitchFamily="18" charset="0"/>
              </a:rPr>
              <a:t>est</a:t>
            </a:r>
            <a:r>
              <a:rPr lang="en-GB" sz="1200" b="0" dirty="0" smtClean="0">
                <a:solidFill>
                  <a:schemeClr val="accent6"/>
                </a:solidFill>
                <a:latin typeface="Times New Roman" pitchFamily="18" charset="0"/>
                <a:cs typeface="Times New Roman" pitchFamily="18" charset="0"/>
              </a:rPr>
              <a:t> </a:t>
            </a:r>
            <a:r>
              <a:rPr lang="en-GB" sz="1200" b="0" dirty="0" err="1" smtClean="0">
                <a:solidFill>
                  <a:schemeClr val="accent6"/>
                </a:solidFill>
                <a:latin typeface="Times New Roman" pitchFamily="18" charset="0"/>
                <a:cs typeface="Times New Roman" pitchFamily="18" charset="0"/>
              </a:rPr>
              <a:t>orientée</a:t>
            </a:r>
            <a:r>
              <a:rPr lang="en-GB" sz="1200" b="0" dirty="0" smtClean="0">
                <a:solidFill>
                  <a:schemeClr val="accent6"/>
                </a:solidFill>
                <a:latin typeface="Times New Roman" pitchFamily="18" charset="0"/>
                <a:cs typeface="Times New Roman" pitchFamily="18" charset="0"/>
              </a:rPr>
              <a:t> </a:t>
            </a:r>
            <a:r>
              <a:rPr lang="en-GB" sz="1200" b="0" dirty="0" err="1" smtClean="0">
                <a:solidFill>
                  <a:schemeClr val="accent6"/>
                </a:solidFill>
                <a:latin typeface="Times New Roman" pitchFamily="18" charset="0"/>
                <a:cs typeface="Times New Roman" pitchFamily="18" charset="0"/>
              </a:rPr>
              <a:t>vers</a:t>
            </a:r>
            <a:r>
              <a:rPr lang="en-GB" sz="1200" b="0" dirty="0" smtClean="0">
                <a:solidFill>
                  <a:schemeClr val="accent6"/>
                </a:solidFill>
                <a:latin typeface="Times New Roman" pitchFamily="18" charset="0"/>
                <a:cs typeface="Times New Roman" pitchFamily="18" charset="0"/>
              </a:rPr>
              <a:t> la </a:t>
            </a:r>
            <a:r>
              <a:rPr lang="en-GB" sz="1200" b="0" dirty="0" err="1" smtClean="0">
                <a:solidFill>
                  <a:schemeClr val="accent6"/>
                </a:solidFill>
                <a:latin typeface="Times New Roman" pitchFamily="18" charset="0"/>
                <a:cs typeface="Times New Roman" pitchFamily="18" charset="0"/>
              </a:rPr>
              <a:t>stabilité</a:t>
            </a:r>
            <a:r>
              <a:rPr lang="en-GB" sz="1200" b="0" dirty="0" smtClean="0">
                <a:solidFill>
                  <a:schemeClr val="accent6"/>
                </a:solidFill>
                <a:latin typeface="Times New Roman" pitchFamily="18" charset="0"/>
                <a:cs typeface="Times New Roman" pitchFamily="18" charset="0"/>
              </a:rPr>
              <a:t> </a:t>
            </a:r>
            <a:r>
              <a:rPr lang="en-GB" sz="1200" b="0" dirty="0" err="1" smtClean="0">
                <a:solidFill>
                  <a:schemeClr val="accent6"/>
                </a:solidFill>
                <a:latin typeface="Times New Roman" pitchFamily="18" charset="0"/>
                <a:cs typeface="Times New Roman" pitchFamily="18" charset="0"/>
              </a:rPr>
              <a:t>mais</a:t>
            </a:r>
            <a:r>
              <a:rPr lang="en-GB" sz="1200" b="0" dirty="0" smtClean="0">
                <a:solidFill>
                  <a:schemeClr val="accent6"/>
                </a:solidFill>
                <a:latin typeface="Times New Roman" pitchFamily="18" charset="0"/>
                <a:cs typeface="Times New Roman" pitchFamily="18" charset="0"/>
              </a:rPr>
              <a:t> </a:t>
            </a:r>
            <a:r>
              <a:rPr lang="en-GB" sz="1200" b="0" dirty="0" err="1" smtClean="0">
                <a:solidFill>
                  <a:schemeClr val="accent6"/>
                </a:solidFill>
                <a:latin typeface="Times New Roman" pitchFamily="18" charset="0"/>
                <a:cs typeface="Times New Roman" pitchFamily="18" charset="0"/>
              </a:rPr>
              <a:t>il</a:t>
            </a:r>
            <a:r>
              <a:rPr lang="en-GB" sz="1200" b="0" dirty="0" smtClean="0">
                <a:solidFill>
                  <a:schemeClr val="accent6"/>
                </a:solidFill>
                <a:latin typeface="Times New Roman" pitchFamily="18" charset="0"/>
                <a:cs typeface="Times New Roman" pitchFamily="18" charset="0"/>
              </a:rPr>
              <a:t> y a lieu de </a:t>
            </a:r>
            <a:r>
              <a:rPr lang="en-GB" sz="1200" b="0" dirty="0" err="1" smtClean="0">
                <a:solidFill>
                  <a:schemeClr val="accent6"/>
                </a:solidFill>
                <a:latin typeface="Times New Roman" pitchFamily="18" charset="0"/>
                <a:cs typeface="Times New Roman" pitchFamily="18" charset="0"/>
              </a:rPr>
              <a:t>comprendre</a:t>
            </a:r>
            <a:r>
              <a:rPr lang="en-GB" sz="1200" b="0" dirty="0" smtClean="0">
                <a:solidFill>
                  <a:schemeClr val="accent6"/>
                </a:solidFill>
                <a:latin typeface="Times New Roman" pitchFamily="18" charset="0"/>
                <a:cs typeface="Times New Roman" pitchFamily="18" charset="0"/>
              </a:rPr>
              <a:t> les </a:t>
            </a:r>
            <a:r>
              <a:rPr lang="en-GB" sz="1200" b="0" dirty="0" err="1" smtClean="0">
                <a:solidFill>
                  <a:schemeClr val="accent6"/>
                </a:solidFill>
                <a:latin typeface="Times New Roman" pitchFamily="18" charset="0"/>
                <a:cs typeface="Times New Roman" pitchFamily="18" charset="0"/>
              </a:rPr>
              <a:t>mécanismes</a:t>
            </a:r>
            <a:r>
              <a:rPr lang="en-GB" sz="1200" b="0" dirty="0" smtClean="0">
                <a:solidFill>
                  <a:schemeClr val="accent6"/>
                </a:solidFill>
                <a:latin typeface="Times New Roman" pitchFamily="18" charset="0"/>
                <a:cs typeface="Times New Roman" pitchFamily="18" charset="0"/>
              </a:rPr>
              <a:t> </a:t>
            </a:r>
            <a:r>
              <a:rPr lang="en-GB" sz="1200" b="0" dirty="0" err="1" smtClean="0">
                <a:solidFill>
                  <a:schemeClr val="accent6"/>
                </a:solidFill>
                <a:latin typeface="Times New Roman" pitchFamily="18" charset="0"/>
                <a:cs typeface="Times New Roman" pitchFamily="18" charset="0"/>
              </a:rPr>
              <a:t>économiques</a:t>
            </a:r>
            <a:r>
              <a:rPr lang="en-GB" sz="1200" b="0" dirty="0" smtClean="0">
                <a:solidFill>
                  <a:schemeClr val="accent6"/>
                </a:solidFill>
                <a:latin typeface="Times New Roman" pitchFamily="18" charset="0"/>
                <a:cs typeface="Times New Roman" pitchFamily="18" charset="0"/>
              </a:rPr>
              <a:t> qui la </a:t>
            </a:r>
            <a:r>
              <a:rPr lang="en-GB" sz="1200" b="0" dirty="0" err="1" smtClean="0">
                <a:solidFill>
                  <a:schemeClr val="accent6"/>
                </a:solidFill>
                <a:latin typeface="Times New Roman" pitchFamily="18" charset="0"/>
                <a:cs typeface="Times New Roman" pitchFamily="18" charset="0"/>
              </a:rPr>
              <a:t>sous-tendent</a:t>
            </a:r>
            <a:r>
              <a:rPr lang="en-GB" sz="1200" b="0" dirty="0" smtClean="0">
                <a:solidFill>
                  <a:schemeClr val="accent6"/>
                </a:solidFill>
                <a:latin typeface="Times New Roman" pitchFamily="18" charset="0"/>
                <a:cs typeface="Times New Roman" pitchFamily="18" charset="0"/>
              </a:rPr>
              <a:t>.</a:t>
            </a:r>
          </a:p>
          <a:p>
            <a:pPr marL="355600" lvl="1" indent="-355600" eaLnBrk="1" hangingPunct="1">
              <a:lnSpc>
                <a:spcPct val="130000"/>
              </a:lnSpc>
              <a:spcBef>
                <a:spcPct val="0"/>
              </a:spcBef>
              <a:spcAft>
                <a:spcPts val="0"/>
              </a:spcAft>
              <a:buFont typeface="Wingdings" pitchFamily="2" charset="2"/>
              <a:buChar char="§"/>
              <a:defRPr/>
            </a:pPr>
            <a:r>
              <a:rPr lang="fr-BE" sz="1200" b="0" dirty="0" smtClean="0">
                <a:solidFill>
                  <a:schemeClr val="accent6"/>
                </a:solidFill>
                <a:latin typeface="Times New Roman" pitchFamily="18" charset="0"/>
                <a:cs typeface="Times New Roman" pitchFamily="18" charset="0"/>
              </a:rPr>
              <a:t>Mise en œuvre non satisfaisante (programme « off </a:t>
            </a:r>
            <a:r>
              <a:rPr lang="fr-BE" sz="1200" b="0" dirty="0" err="1" smtClean="0">
                <a:solidFill>
                  <a:schemeClr val="accent6"/>
                </a:solidFill>
                <a:latin typeface="Times New Roman" pitchFamily="18" charset="0"/>
                <a:cs typeface="Times New Roman" pitchFamily="18" charset="0"/>
              </a:rPr>
              <a:t>track</a:t>
            </a:r>
            <a:r>
              <a:rPr lang="fr-BE" sz="1200" b="0" dirty="0" smtClean="0">
                <a:solidFill>
                  <a:schemeClr val="accent6"/>
                </a:solidFill>
                <a:latin typeface="Times New Roman" pitchFamily="18" charset="0"/>
                <a:cs typeface="Times New Roman" pitchFamily="18" charset="0"/>
              </a:rPr>
              <a:t> ») d’un programme avec le FMI: le pays peut quand même être éligible si les objectifs du programme d’AB ne sont pas menacés.</a:t>
            </a:r>
          </a:p>
          <a:p>
            <a:pPr marL="355600" lvl="1" indent="-355600" eaLnBrk="1" hangingPunct="1">
              <a:lnSpc>
                <a:spcPct val="130000"/>
              </a:lnSpc>
              <a:spcBef>
                <a:spcPct val="0"/>
              </a:spcBef>
              <a:spcAft>
                <a:spcPts val="0"/>
              </a:spcAft>
              <a:buFont typeface="Wingdings" pitchFamily="2" charset="2"/>
              <a:buChar char="§"/>
              <a:defRPr/>
            </a:pPr>
            <a:r>
              <a:rPr lang="en-GB" sz="1200" b="0" dirty="0" smtClean="0">
                <a:solidFill>
                  <a:schemeClr val="accent6"/>
                </a:solidFill>
                <a:latin typeface="Times New Roman" pitchFamily="18" charset="0"/>
                <a:cs typeface="Times New Roman" pitchFamily="18" charset="0"/>
              </a:rPr>
              <a:t>Pas de programme avec le FMI: </a:t>
            </a:r>
            <a:r>
              <a:rPr lang="en-GB" sz="1200" b="0" dirty="0" err="1" smtClean="0">
                <a:solidFill>
                  <a:schemeClr val="accent6"/>
                </a:solidFill>
                <a:latin typeface="Times New Roman" pitchFamily="18" charset="0"/>
                <a:cs typeface="Times New Roman" pitchFamily="18" charset="0"/>
              </a:rPr>
              <a:t>n’est</a:t>
            </a:r>
            <a:r>
              <a:rPr lang="en-GB" sz="1200" b="0" dirty="0" smtClean="0">
                <a:solidFill>
                  <a:schemeClr val="accent6"/>
                </a:solidFill>
                <a:latin typeface="Times New Roman" pitchFamily="18" charset="0"/>
                <a:cs typeface="Times New Roman" pitchFamily="18" charset="0"/>
              </a:rPr>
              <a:t> pas </a:t>
            </a:r>
            <a:r>
              <a:rPr lang="en-GB" sz="1200" b="0" dirty="0" err="1" smtClean="0">
                <a:solidFill>
                  <a:schemeClr val="accent6"/>
                </a:solidFill>
                <a:latin typeface="Times New Roman" pitchFamily="18" charset="0"/>
                <a:cs typeface="Times New Roman" pitchFamily="18" charset="0"/>
              </a:rPr>
              <a:t>nécessairement</a:t>
            </a:r>
            <a:r>
              <a:rPr lang="en-GB" sz="1200" b="0" dirty="0" smtClean="0">
                <a:solidFill>
                  <a:schemeClr val="accent6"/>
                </a:solidFill>
                <a:latin typeface="Times New Roman" pitchFamily="18" charset="0"/>
                <a:cs typeface="Times New Roman" pitchFamily="18" charset="0"/>
              </a:rPr>
              <a:t>  un </a:t>
            </a:r>
            <a:r>
              <a:rPr lang="en-GB" sz="1200" b="0" dirty="0" err="1" smtClean="0">
                <a:solidFill>
                  <a:schemeClr val="accent6"/>
                </a:solidFill>
                <a:latin typeface="Times New Roman" pitchFamily="18" charset="0"/>
                <a:cs typeface="Times New Roman" pitchFamily="18" charset="0"/>
              </a:rPr>
              <a:t>signe</a:t>
            </a:r>
            <a:r>
              <a:rPr lang="en-GB" sz="1200" b="0" dirty="0" smtClean="0">
                <a:solidFill>
                  <a:schemeClr val="accent6"/>
                </a:solidFill>
                <a:latin typeface="Times New Roman" pitchFamily="18" charset="0"/>
                <a:cs typeface="Times New Roman" pitchFamily="18" charset="0"/>
              </a:rPr>
              <a:t> </a:t>
            </a:r>
            <a:r>
              <a:rPr lang="en-GB" sz="1200" b="0" dirty="0" err="1" smtClean="0">
                <a:solidFill>
                  <a:schemeClr val="accent6"/>
                </a:solidFill>
                <a:latin typeface="Times New Roman" pitchFamily="18" charset="0"/>
                <a:cs typeface="Times New Roman" pitchFamily="18" charset="0"/>
              </a:rPr>
              <a:t>d’absence</a:t>
            </a:r>
            <a:r>
              <a:rPr lang="en-GB" sz="1200" b="0" dirty="0" smtClean="0">
                <a:solidFill>
                  <a:schemeClr val="accent6"/>
                </a:solidFill>
                <a:latin typeface="Times New Roman" pitchFamily="18" charset="0"/>
                <a:cs typeface="Times New Roman" pitchFamily="18" charset="0"/>
              </a:rPr>
              <a:t> de </a:t>
            </a:r>
            <a:r>
              <a:rPr lang="en-GB" sz="1200" b="0" dirty="0" err="1" smtClean="0">
                <a:solidFill>
                  <a:schemeClr val="accent6"/>
                </a:solidFill>
                <a:latin typeface="Times New Roman" pitchFamily="18" charset="0"/>
                <a:cs typeface="Times New Roman" pitchFamily="18" charset="0"/>
              </a:rPr>
              <a:t>politique</a:t>
            </a:r>
            <a:r>
              <a:rPr lang="en-GB" sz="1200" b="0" dirty="0" smtClean="0">
                <a:solidFill>
                  <a:schemeClr val="accent6"/>
                </a:solidFill>
                <a:latin typeface="Times New Roman" pitchFamily="18" charset="0"/>
                <a:cs typeface="Times New Roman" pitchFamily="18" charset="0"/>
              </a:rPr>
              <a:t> </a:t>
            </a:r>
            <a:r>
              <a:rPr lang="en-GB" sz="1200" b="0" dirty="0" err="1" smtClean="0">
                <a:solidFill>
                  <a:schemeClr val="accent6"/>
                </a:solidFill>
                <a:latin typeface="Times New Roman" pitchFamily="18" charset="0"/>
                <a:cs typeface="Times New Roman" pitchFamily="18" charset="0"/>
              </a:rPr>
              <a:t>orientée</a:t>
            </a:r>
            <a:r>
              <a:rPr lang="en-GB" sz="1200" b="0" dirty="0" smtClean="0">
                <a:solidFill>
                  <a:schemeClr val="accent6"/>
                </a:solidFill>
                <a:latin typeface="Times New Roman" pitchFamily="18" charset="0"/>
                <a:cs typeface="Times New Roman" pitchFamily="18" charset="0"/>
              </a:rPr>
              <a:t> </a:t>
            </a:r>
            <a:r>
              <a:rPr lang="en-GB" sz="1200" b="0" dirty="0" err="1" smtClean="0">
                <a:solidFill>
                  <a:schemeClr val="accent6"/>
                </a:solidFill>
                <a:latin typeface="Times New Roman" pitchFamily="18" charset="0"/>
                <a:cs typeface="Times New Roman" pitchFamily="18" charset="0"/>
              </a:rPr>
              <a:t>vers</a:t>
            </a:r>
            <a:r>
              <a:rPr lang="en-GB" sz="1200" b="0" dirty="0" smtClean="0">
                <a:solidFill>
                  <a:schemeClr val="accent6"/>
                </a:solidFill>
                <a:latin typeface="Times New Roman" pitchFamily="18" charset="0"/>
                <a:cs typeface="Times New Roman" pitchFamily="18" charset="0"/>
              </a:rPr>
              <a:t> la </a:t>
            </a:r>
            <a:r>
              <a:rPr lang="en-GB" sz="1200" b="0" dirty="0" err="1" smtClean="0">
                <a:solidFill>
                  <a:schemeClr val="accent6"/>
                </a:solidFill>
                <a:latin typeface="Times New Roman" pitchFamily="18" charset="0"/>
                <a:cs typeface="Times New Roman" pitchFamily="18" charset="0"/>
              </a:rPr>
              <a:t>stabilité</a:t>
            </a:r>
            <a:r>
              <a:rPr lang="en-GB" sz="1200" b="0" dirty="0" smtClean="0">
                <a:solidFill>
                  <a:schemeClr val="accent6"/>
                </a:solidFill>
                <a:latin typeface="Times New Roman" pitchFamily="18" charset="0"/>
                <a:cs typeface="Times New Roman" pitchFamily="18" charset="0"/>
              </a:rPr>
              <a:t>. La Commission </a:t>
            </a:r>
            <a:r>
              <a:rPr lang="en-GB" sz="1200" b="0" dirty="0" err="1" smtClean="0">
                <a:solidFill>
                  <a:schemeClr val="accent6"/>
                </a:solidFill>
                <a:latin typeface="Times New Roman" pitchFamily="18" charset="0"/>
                <a:cs typeface="Times New Roman" pitchFamily="18" charset="0"/>
              </a:rPr>
              <a:t>décide</a:t>
            </a:r>
            <a:r>
              <a:rPr lang="en-GB" sz="1200" b="0" dirty="0" smtClean="0">
                <a:solidFill>
                  <a:schemeClr val="accent6"/>
                </a:solidFill>
                <a:latin typeface="Times New Roman" pitchFamily="18" charset="0"/>
                <a:cs typeface="Times New Roman" pitchFamily="18" charset="0"/>
              </a:rPr>
              <a:t> en </a:t>
            </a:r>
            <a:r>
              <a:rPr lang="en-GB" sz="1200" b="0" dirty="0" err="1" smtClean="0">
                <a:solidFill>
                  <a:schemeClr val="accent6"/>
                </a:solidFill>
                <a:latin typeface="Times New Roman" pitchFamily="18" charset="0"/>
                <a:cs typeface="Times New Roman" pitchFamily="18" charset="0"/>
              </a:rPr>
              <a:t>dernier</a:t>
            </a:r>
            <a:r>
              <a:rPr lang="en-GB" sz="1200" b="0" dirty="0" smtClean="0">
                <a:solidFill>
                  <a:schemeClr val="accent6"/>
                </a:solidFill>
                <a:latin typeface="Times New Roman" pitchFamily="18" charset="0"/>
                <a:cs typeface="Times New Roman" pitchFamily="18" charset="0"/>
              </a:rPr>
              <a:t> </a:t>
            </a:r>
            <a:r>
              <a:rPr lang="en-GB" sz="1200" b="0" dirty="0" err="1" smtClean="0">
                <a:solidFill>
                  <a:schemeClr val="accent6"/>
                </a:solidFill>
                <a:latin typeface="Times New Roman" pitchFamily="18" charset="0"/>
                <a:cs typeface="Times New Roman" pitchFamily="18" charset="0"/>
              </a:rPr>
              <a:t>ressort</a:t>
            </a:r>
            <a:r>
              <a:rPr lang="en-GB" sz="1200" b="0" dirty="0" smtClean="0">
                <a:solidFill>
                  <a:schemeClr val="accent6"/>
                </a:solidFill>
                <a:latin typeface="Times New Roman" pitchFamily="18" charset="0"/>
                <a:cs typeface="Times New Roman" pitchFamily="18" charset="0"/>
              </a:rPr>
              <a:t>.</a:t>
            </a:r>
          </a:p>
          <a:p>
            <a:pPr>
              <a:buFont typeface="Arial" pitchFamily="34" charset="0"/>
              <a:buChar char="•"/>
            </a:pPr>
            <a:endParaRPr lang="en-GB"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0D581910-1000-4934-A4DB-C00CB7F3B0B7}" type="slidenum">
              <a:rPr lang="en-GB" smtClean="0"/>
              <a:pPr/>
              <a:t>23</a:t>
            </a:fld>
            <a:endParaRPr lang="en-GB" dirty="0"/>
          </a:p>
        </p:txBody>
      </p:sp>
    </p:spTree>
    <p:extLst>
      <p:ext uri="{BB962C8B-B14F-4D97-AF65-F5344CB8AC3E}">
        <p14:creationId xmlns:p14="http://schemas.microsoft.com/office/powerpoint/2010/main" val="2260537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Char char="•"/>
            </a:pPr>
            <a:r>
              <a:rPr lang="fr-BE" baseline="0" dirty="0" smtClean="0"/>
              <a:t> </a:t>
            </a:r>
            <a:r>
              <a:rPr lang="fr-BE" baseline="0" dirty="0" smtClean="0">
                <a:latin typeface="Times New Roman" pitchFamily="18" charset="0"/>
                <a:cs typeface="Times New Roman" pitchFamily="18" charset="0"/>
              </a:rPr>
              <a:t>Déséquilibres macroéconomiques: </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rgbClr val="FF0000"/>
                </a:solidFill>
                <a:latin typeface="Times New Roman" pitchFamily="18" charset="0"/>
                <a:cs typeface="Times New Roman" pitchFamily="18" charset="0"/>
              </a:rPr>
              <a:t>Croissance du PIB</a:t>
            </a:r>
            <a:r>
              <a:rPr lang="fr-FR" b="0" noProof="0" dirty="0" smtClean="0">
                <a:solidFill>
                  <a:schemeClr val="accent6"/>
                </a:solidFill>
                <a:latin typeface="Times New Roman" pitchFamily="18" charset="0"/>
                <a:cs typeface="Times New Roman" pitchFamily="18" charset="0"/>
              </a:rPr>
              <a:t> faible ou en baisse </a:t>
            </a:r>
            <a:endParaRPr lang="fr-FR" b="0" noProof="0" dirty="0" smtClean="0">
              <a:solidFill>
                <a:srgbClr val="FF0000"/>
              </a:solidFill>
              <a:latin typeface="Times New Roman" pitchFamily="18" charset="0"/>
              <a:cs typeface="Times New Roman" pitchFamily="18" charset="0"/>
            </a:endParaRP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rgbClr val="FF0000"/>
                </a:solidFill>
                <a:latin typeface="Times New Roman" pitchFamily="18" charset="0"/>
                <a:cs typeface="Times New Roman" pitchFamily="18" charset="0"/>
              </a:rPr>
              <a:t>Inflation </a:t>
            </a:r>
            <a:r>
              <a:rPr lang="fr-FR" b="0" noProof="0" dirty="0" smtClean="0">
                <a:solidFill>
                  <a:schemeClr val="accent6"/>
                </a:solidFill>
                <a:latin typeface="Times New Roman" pitchFamily="18" charset="0"/>
                <a:cs typeface="Times New Roman" pitchFamily="18" charset="0"/>
              </a:rPr>
              <a:t>élevée et/ou en progression</a:t>
            </a:r>
            <a:endParaRPr lang="fr-FR" b="0" noProof="0" dirty="0" smtClean="0">
              <a:solidFill>
                <a:srgbClr val="FF0000"/>
              </a:solidFill>
              <a:latin typeface="Times New Roman" pitchFamily="18" charset="0"/>
              <a:cs typeface="Times New Roman" pitchFamily="18" charset="0"/>
            </a:endParaRP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Accroissement du déficit </a:t>
            </a:r>
            <a:r>
              <a:rPr lang="fr-FR" b="0" dirty="0" smtClean="0">
                <a:latin typeface="Times New Roman" pitchFamily="18" charset="0"/>
                <a:cs typeface="Times New Roman" pitchFamily="18" charset="0"/>
              </a:rPr>
              <a:t>du </a:t>
            </a:r>
            <a:r>
              <a:rPr lang="fr-FR" b="0" dirty="0" smtClean="0">
                <a:solidFill>
                  <a:schemeClr val="accent2">
                    <a:lumMod val="75000"/>
                  </a:schemeClr>
                </a:solidFill>
                <a:latin typeface="Times New Roman" pitchFamily="18" charset="0"/>
                <a:cs typeface="Times New Roman" pitchFamily="18" charset="0"/>
              </a:rPr>
              <a:t>compte courant </a:t>
            </a:r>
            <a:r>
              <a:rPr lang="fr-FR" b="0" noProof="0" dirty="0" smtClean="0">
                <a:solidFill>
                  <a:schemeClr val="accent6"/>
                </a:solidFill>
                <a:latin typeface="Times New Roman" pitchFamily="18" charset="0"/>
                <a:cs typeface="Times New Roman" pitchFamily="18" charset="0"/>
              </a:rPr>
              <a:t>de la </a:t>
            </a:r>
            <a:r>
              <a:rPr lang="fr-FR" b="0" noProof="0" dirty="0" smtClean="0">
                <a:solidFill>
                  <a:srgbClr val="FF0000"/>
                </a:solidFill>
                <a:latin typeface="Times New Roman" pitchFamily="18" charset="0"/>
                <a:cs typeface="Times New Roman" pitchFamily="18" charset="0"/>
              </a:rPr>
              <a:t>balance des paiements </a:t>
            </a:r>
            <a:r>
              <a:rPr lang="fr-FR" b="0" noProof="0" dirty="0" smtClean="0">
                <a:solidFill>
                  <a:schemeClr val="accent6"/>
                </a:solidFill>
                <a:latin typeface="Times New Roman" pitchFamily="18" charset="0"/>
                <a:cs typeface="Times New Roman" pitchFamily="18" charset="0"/>
              </a:rPr>
              <a:t>et/ou baisse des réserves de devises ou instabilité du taux de change</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Déficit élevé et/ou en hausse du</a:t>
            </a:r>
            <a:r>
              <a:rPr lang="fr-FR" b="0" noProof="0" dirty="0" smtClean="0">
                <a:solidFill>
                  <a:srgbClr val="FF0000"/>
                </a:solidFill>
                <a:latin typeface="Times New Roman" pitchFamily="18" charset="0"/>
                <a:cs typeface="Times New Roman" pitchFamily="18" charset="0"/>
              </a:rPr>
              <a:t> budget public</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 élevé et/ou en baisse des</a:t>
            </a:r>
            <a:r>
              <a:rPr lang="fr-FR" b="0" noProof="0" dirty="0" smtClean="0">
                <a:solidFill>
                  <a:srgbClr val="FF0000"/>
                </a:solidFill>
                <a:latin typeface="Times New Roman" pitchFamily="18" charset="0"/>
                <a:cs typeface="Times New Roman" pitchFamily="18" charset="0"/>
              </a:rPr>
              <a:t> prêts non productifs </a:t>
            </a:r>
            <a:r>
              <a:rPr lang="fr-FR" b="0" noProof="0" dirty="0" smtClean="0">
                <a:solidFill>
                  <a:schemeClr val="accent6"/>
                </a:solidFill>
                <a:latin typeface="Times New Roman" pitchFamily="18" charset="0"/>
                <a:cs typeface="Times New Roman" pitchFamily="18" charset="0"/>
              </a:rPr>
              <a:t>dans le secteur bancaire </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Accroissement des </a:t>
            </a:r>
            <a:r>
              <a:rPr lang="fr-FR" b="0" noProof="0" dirty="0" smtClean="0">
                <a:solidFill>
                  <a:srgbClr val="FF0000"/>
                </a:solidFill>
                <a:latin typeface="Times New Roman" pitchFamily="18" charset="0"/>
                <a:cs typeface="Times New Roman" pitchFamily="18" charset="0"/>
              </a:rPr>
              <a:t>dettes étrangères et du service de la dette</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rgbClr val="FF0000"/>
                </a:solidFill>
                <a:latin typeface="Times New Roman" pitchFamily="18" charset="0"/>
                <a:cs typeface="Times New Roman" pitchFamily="18" charset="0"/>
              </a:rPr>
              <a:t>Climat d’affaires </a:t>
            </a:r>
            <a:r>
              <a:rPr lang="fr-FR" b="0" dirty="0" smtClean="0">
                <a:solidFill>
                  <a:schemeClr val="accent6"/>
                </a:solidFill>
                <a:latin typeface="Times New Roman" pitchFamily="18" charset="0"/>
                <a:cs typeface="Times New Roman" pitchFamily="18" charset="0"/>
              </a:rPr>
              <a:t>peu attractif</a:t>
            </a:r>
            <a:r>
              <a:rPr lang="fr-FR" b="0" noProof="0" dirty="0" smtClean="0">
                <a:solidFill>
                  <a:schemeClr val="accent6"/>
                </a:solidFill>
                <a:latin typeface="Times New Roman" pitchFamily="18" charset="0"/>
                <a:cs typeface="Times New Roman" pitchFamily="18" charset="0"/>
              </a:rPr>
              <a:t> et/ou qui se détériore</a:t>
            </a:r>
          </a:p>
          <a:p>
            <a:pPr marL="476250" lvl="0"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Causes; </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Chocs externes ou internes</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Erreurs de politique</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Instabilité politique</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Capacité insuffisante permettant de réagir aux circonstances changeantes</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Faiblesses institutionnelles dans le secteur public</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Structures économiques rigides et absence de processus de transformation économique</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Faible capacité d’adaptation dans les secteurs économiques</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Etc.</a:t>
            </a:r>
          </a:p>
          <a:p>
            <a:pPr>
              <a:buFont typeface="Arial" pitchFamily="34" charset="0"/>
              <a:buChar char="•"/>
            </a:pPr>
            <a:r>
              <a:rPr lang="fr-BE" b="0" baseline="0" noProof="0" dirty="0" smtClean="0">
                <a:solidFill>
                  <a:schemeClr val="tx1"/>
                </a:solidFill>
                <a:latin typeface="Times New Roman" pitchFamily="18" charset="0"/>
                <a:cs typeface="Times New Roman" pitchFamily="18" charset="0"/>
              </a:rPr>
              <a:t>Vulnérabilité: chocs externes</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déclin de la demande externe</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détérioration des </a:t>
            </a:r>
            <a:r>
              <a:rPr lang="fr-FR" b="0" dirty="0" smtClean="0">
                <a:solidFill>
                  <a:schemeClr val="accent6"/>
                </a:solidFill>
                <a:latin typeface="Times New Roman" pitchFamily="18" charset="0"/>
                <a:cs typeface="Times New Roman" pitchFamily="18" charset="0"/>
              </a:rPr>
              <a:t>termes de l’échange</a:t>
            </a:r>
            <a:r>
              <a:rPr lang="fr-FR" b="0" noProof="0" dirty="0" smtClean="0">
                <a:solidFill>
                  <a:schemeClr val="accent6"/>
                </a:solidFill>
                <a:latin typeface="Times New Roman" pitchFamily="18" charset="0"/>
                <a:cs typeface="Times New Roman" pitchFamily="18" charset="0"/>
              </a:rPr>
              <a:t> (augmentation des prix à l’importation et/ou diminution des prix à l’exportation) </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déclin de l’aide étrangère et des investissements directs étrangers</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conditions météorologiques peu favorables</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instabilité politique dans les pays voisins et/ou partenaires commerciaux</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etc.</a:t>
            </a:r>
          </a:p>
          <a:p>
            <a:pPr>
              <a:buFont typeface="Arial" pitchFamily="34" charset="0"/>
              <a:buChar char="•"/>
            </a:pPr>
            <a:r>
              <a:rPr lang="fr-FR" b="0" noProof="0" dirty="0" smtClean="0">
                <a:solidFill>
                  <a:schemeClr val="accent6"/>
                </a:solidFill>
                <a:latin typeface="Times New Roman" pitchFamily="18" charset="0"/>
                <a:cs typeface="Times New Roman" pitchFamily="18" charset="0"/>
              </a:rPr>
              <a:t>Renforcement résilience</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Constitution de réserves budgétaires les bonnes années (= diminution de la dette publique en % du PIB) </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Constitution de </a:t>
            </a:r>
            <a:r>
              <a:rPr lang="fr-FR" b="0" dirty="0" smtClean="0">
                <a:solidFill>
                  <a:schemeClr val="accent6"/>
                </a:solidFill>
                <a:latin typeface="Times New Roman" pitchFamily="18" charset="0"/>
                <a:cs typeface="Times New Roman" pitchFamily="18" charset="0"/>
              </a:rPr>
              <a:t>réserves de change </a:t>
            </a:r>
            <a:r>
              <a:rPr lang="fr-FR" b="0" noProof="0" dirty="0" smtClean="0">
                <a:solidFill>
                  <a:schemeClr val="accent6"/>
                </a:solidFill>
                <a:latin typeface="Times New Roman" pitchFamily="18" charset="0"/>
                <a:cs typeface="Times New Roman" pitchFamily="18" charset="0"/>
              </a:rPr>
              <a:t>les bonnes années (&gt; 3 mois d’importation)</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Mise en place d’un filet de sécurité sociale bien ciblé et efficace (à utiliser en cas de flambées des prix alimentaires et/ou de mauvaises récoltes)</a:t>
            </a:r>
          </a:p>
          <a:p>
            <a:pPr marL="933450" lvl="1" indent="-476250" eaLnBrk="1" hangingPunct="1">
              <a:lnSpc>
                <a:spcPct val="130000"/>
              </a:lnSpc>
              <a:spcBef>
                <a:spcPct val="0"/>
              </a:spcBef>
              <a:spcAft>
                <a:spcPts val="0"/>
              </a:spcAft>
              <a:buFont typeface="Wingdings" pitchFamily="2" charset="2"/>
              <a:buChar char="§"/>
              <a:defRPr/>
            </a:pPr>
            <a:r>
              <a:rPr lang="fr-FR" b="0" noProof="0" dirty="0" smtClean="0">
                <a:solidFill>
                  <a:schemeClr val="accent6"/>
                </a:solidFill>
                <a:latin typeface="Times New Roman" pitchFamily="18" charset="0"/>
                <a:cs typeface="Times New Roman" pitchFamily="18" charset="0"/>
              </a:rPr>
              <a:t>Diversifier la structure de production.</a:t>
            </a:r>
          </a:p>
          <a:p>
            <a:pPr marL="476250" lvl="0" indent="-476250" eaLnBrk="1" hangingPunct="1">
              <a:lnSpc>
                <a:spcPct val="130000"/>
              </a:lnSpc>
              <a:spcBef>
                <a:spcPct val="0"/>
              </a:spcBef>
              <a:spcAft>
                <a:spcPts val="0"/>
              </a:spcAft>
              <a:buFont typeface="Wingdings" pitchFamily="2" charset="2"/>
              <a:buChar char="§"/>
              <a:defRPr/>
            </a:pPr>
            <a:endParaRPr lang="en-GB" sz="1800" b="0" dirty="0" smtClean="0">
              <a:solidFill>
                <a:schemeClr val="accent6"/>
              </a:solidFill>
            </a:endParaRPr>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24</a:t>
            </a:fld>
            <a:endParaRPr lang="en-GB" dirty="0"/>
          </a:p>
        </p:txBody>
      </p:sp>
    </p:spTree>
    <p:extLst>
      <p:ext uri="{BB962C8B-B14F-4D97-AF65-F5344CB8AC3E}">
        <p14:creationId xmlns:p14="http://schemas.microsoft.com/office/powerpoint/2010/main" val="3472981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8">
              <a:defRPr/>
            </a:pPr>
            <a:r>
              <a:rPr lang="en-GB" b="1" dirty="0" smtClean="0"/>
              <a:t>THE CHALLENGE</a:t>
            </a:r>
          </a:p>
          <a:p>
            <a:pPr defTabSz="914298">
              <a:defRPr/>
            </a:pPr>
            <a:endParaRPr lang="en-GB" dirty="0" smtClean="0"/>
          </a:p>
          <a:p>
            <a:pPr defTabSz="914298">
              <a:defRPr/>
            </a:pPr>
            <a:r>
              <a:rPr lang="en-GB" dirty="0" smtClean="0"/>
              <a:t>ODA is considered as an “external” dimension of the fiscal space.</a:t>
            </a:r>
          </a:p>
          <a:p>
            <a:pPr defTabSz="914298">
              <a:defRPr/>
            </a:pPr>
            <a:endParaRPr lang="en-GB" dirty="0" smtClean="0"/>
          </a:p>
          <a:p>
            <a:r>
              <a:rPr lang="en-GB" dirty="0"/>
              <a:t>Three areas </a:t>
            </a:r>
            <a:r>
              <a:rPr lang="en-GB" dirty="0" smtClean="0"/>
              <a:t>where </a:t>
            </a:r>
            <a:r>
              <a:rPr lang="en-GB" dirty="0"/>
              <a:t>governments </a:t>
            </a:r>
            <a:r>
              <a:rPr lang="en-GB" dirty="0" smtClean="0"/>
              <a:t>may have discretionary power</a:t>
            </a:r>
            <a:r>
              <a:rPr lang="en-GB" baseline="0" dirty="0" smtClean="0"/>
              <a:t> </a:t>
            </a:r>
            <a:r>
              <a:rPr lang="en-GB" dirty="0" smtClean="0"/>
              <a:t>to </a:t>
            </a:r>
            <a:r>
              <a:rPr lang="en-GB" dirty="0"/>
              <a:t>increase the fiscal space</a:t>
            </a:r>
          </a:p>
          <a:p>
            <a:r>
              <a:rPr lang="en-GB" b="1" i="0" dirty="0" err="1" smtClean="0"/>
              <a:t>i</a:t>
            </a:r>
            <a:r>
              <a:rPr lang="en-GB" b="1" i="0" dirty="0" smtClean="0"/>
              <a:t>) </a:t>
            </a:r>
            <a:r>
              <a:rPr lang="en-GB" i="0" dirty="0" smtClean="0"/>
              <a:t>enhance DRM, </a:t>
            </a:r>
          </a:p>
          <a:p>
            <a:r>
              <a:rPr lang="en-GB" b="1" i="0" dirty="0" smtClean="0"/>
              <a:t>ii) </a:t>
            </a:r>
            <a:r>
              <a:rPr lang="en-GB" i="0" dirty="0" smtClean="0"/>
              <a:t>rationalize expenditure and improve efficiency, and </a:t>
            </a:r>
          </a:p>
          <a:p>
            <a:r>
              <a:rPr lang="en-GB" b="1" i="0" dirty="0" smtClean="0"/>
              <a:t>iii) </a:t>
            </a:r>
            <a:r>
              <a:rPr lang="en-GB" i="0" dirty="0" smtClean="0"/>
              <a:t>sustainably increase non-concessional borrowing.   </a:t>
            </a:r>
          </a:p>
          <a:p>
            <a:endParaRPr lang="en-GB" sz="1100" dirty="0"/>
          </a:p>
          <a:p>
            <a:pPr>
              <a:buClr>
                <a:schemeClr val="accent2"/>
              </a:buClr>
              <a:buFont typeface="Arial" panose="020B0604020202020204" pitchFamily="34" charset="0"/>
              <a:buNone/>
            </a:pPr>
            <a:r>
              <a:rPr lang="en-GB" dirty="0" smtClean="0"/>
              <a:t>But the </a:t>
            </a:r>
            <a:r>
              <a:rPr lang="en-GB" dirty="0"/>
              <a:t>real challenge lies in </a:t>
            </a:r>
            <a:r>
              <a:rPr lang="en-GB" b="1" u="sng" dirty="0"/>
              <a:t>sustaining fiscal space </a:t>
            </a:r>
            <a:r>
              <a:rPr lang="en-GB" dirty="0"/>
              <a:t>to ensure government’s long-term expenditure commitments and lasting revenues.</a:t>
            </a:r>
          </a:p>
          <a:p>
            <a:pPr defTabSz="914298">
              <a:defRPr/>
            </a:pPr>
            <a:endParaRPr lang="en-GB" dirty="0" smtClean="0"/>
          </a:p>
        </p:txBody>
      </p:sp>
      <p:sp>
        <p:nvSpPr>
          <p:cNvPr id="4" name="Slide Number Placeholder 3"/>
          <p:cNvSpPr>
            <a:spLocks noGrp="1"/>
          </p:cNvSpPr>
          <p:nvPr>
            <p:ph type="sldNum" sz="quarter" idx="10"/>
          </p:nvPr>
        </p:nvSpPr>
        <p:spPr/>
        <p:txBody>
          <a:bodyPr/>
          <a:lstStyle/>
          <a:p>
            <a:fld id="{5E325754-8ADD-43AB-9B52-5C68BA4F7A3F}" type="slidenum">
              <a:rPr lang="en-GB" altLang="en-US" smtClean="0"/>
              <a:pPr/>
              <a:t>25</a:t>
            </a:fld>
            <a:endParaRPr lang="en-GB" altLang="en-US"/>
          </a:p>
        </p:txBody>
      </p:sp>
    </p:spTree>
    <p:extLst>
      <p:ext uri="{BB962C8B-B14F-4D97-AF65-F5344CB8AC3E}">
        <p14:creationId xmlns:p14="http://schemas.microsoft.com/office/powerpoint/2010/main" val="4111035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26</a:t>
            </a:fld>
            <a:endParaRPr lang="en-GB" dirty="0"/>
          </a:p>
        </p:txBody>
      </p:sp>
    </p:spTree>
    <p:extLst>
      <p:ext uri="{BB962C8B-B14F-4D97-AF65-F5344CB8AC3E}">
        <p14:creationId xmlns:p14="http://schemas.microsoft.com/office/powerpoint/2010/main" val="1962594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A638ADD6-4F6C-46A0-8EDF-192CCCFD5F95}" type="slidenum">
              <a:rPr lang="en-GB" altLang="es-ES">
                <a:solidFill>
                  <a:schemeClr val="tx1"/>
                </a:solidFill>
                <a:latin typeface="Tw Cen MT"/>
              </a:rPr>
              <a:pPr eaLnBrk="1" hangingPunct="1"/>
              <a:t>28</a:t>
            </a:fld>
            <a:endParaRPr lang="en-GB" altLang="es-ES" dirty="0">
              <a:solidFill>
                <a:schemeClr val="tx1"/>
              </a:solidFill>
              <a:latin typeface="Tw Cen MT"/>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s-ES" smtClean="0"/>
          </a:p>
        </p:txBody>
      </p:sp>
    </p:spTree>
    <p:extLst>
      <p:ext uri="{BB962C8B-B14F-4D97-AF65-F5344CB8AC3E}">
        <p14:creationId xmlns:p14="http://schemas.microsoft.com/office/powerpoint/2010/main" val="486130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809B6-6B05-4E94-8AC3-187A999FBEF5}" type="slidenum">
              <a:rPr lang="en-US"/>
              <a:pPr/>
              <a:t>29</a:t>
            </a:fld>
            <a:endParaRPr lang="en-US"/>
          </a:p>
        </p:txBody>
      </p:sp>
      <p:sp>
        <p:nvSpPr>
          <p:cNvPr id="1019906" name="Rectangle 2"/>
          <p:cNvSpPr>
            <a:spLocks noGrp="1" noRot="1" noChangeAspect="1" noChangeArrowheads="1" noTextEdit="1"/>
          </p:cNvSpPr>
          <p:nvPr>
            <p:ph type="sldImg"/>
          </p:nvPr>
        </p:nvSpPr>
        <p:spPr>
          <a:ln/>
        </p:spPr>
      </p:sp>
      <p:sp>
        <p:nvSpPr>
          <p:cNvPr id="1019907" name="Rectangle 3"/>
          <p:cNvSpPr>
            <a:spLocks noGrp="1" noChangeArrowheads="1"/>
          </p:cNvSpPr>
          <p:nvPr>
            <p:ph type="body" idx="1"/>
          </p:nvPr>
        </p:nvSpPr>
        <p:spPr/>
        <p:txBody>
          <a:bodyPr/>
          <a:lstStyle/>
          <a:p>
            <a:r>
              <a:rPr lang="pt-BR" dirty="0" smtClean="0"/>
              <a:t>Note that emphasis is laid on the quality of the PFM reform programme, and not on the actual quality of the PFM system, except the last line of this slide.</a:t>
            </a:r>
          </a:p>
          <a:p>
            <a:r>
              <a:rPr lang="pt-BR" dirty="0" smtClean="0"/>
              <a:t>In other parts of the text, the focus is on the quality of the PFM system (see next slide).</a:t>
            </a:r>
            <a:endParaRPr lang="pt-BR" dirty="0"/>
          </a:p>
        </p:txBody>
      </p:sp>
    </p:spTree>
    <p:extLst>
      <p:ext uri="{BB962C8B-B14F-4D97-AF65-F5344CB8AC3E}">
        <p14:creationId xmlns:p14="http://schemas.microsoft.com/office/powerpoint/2010/main" val="1734686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809B6-6B05-4E94-8AC3-187A999FBEF5}" type="slidenum">
              <a:rPr lang="en-US"/>
              <a:pPr/>
              <a:t>30</a:t>
            </a:fld>
            <a:endParaRPr lang="en-US"/>
          </a:p>
        </p:txBody>
      </p:sp>
      <p:sp>
        <p:nvSpPr>
          <p:cNvPr id="1019906" name="Rectangle 2"/>
          <p:cNvSpPr>
            <a:spLocks noGrp="1" noRot="1" noChangeAspect="1" noChangeArrowheads="1" noTextEdit="1"/>
          </p:cNvSpPr>
          <p:nvPr>
            <p:ph type="sldImg"/>
          </p:nvPr>
        </p:nvSpPr>
        <p:spPr>
          <a:ln/>
        </p:spPr>
      </p:sp>
      <p:sp>
        <p:nvSpPr>
          <p:cNvPr id="101990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Highlight: assessment of PFM eligibility criterion is not focussed directly of the quality of the PFM system, but on the quality of the PFM reform strategy.</a:t>
            </a:r>
          </a:p>
          <a:p>
            <a:endParaRPr lang="pt-BR" dirty="0"/>
          </a:p>
        </p:txBody>
      </p:sp>
    </p:spTree>
    <p:extLst>
      <p:ext uri="{BB962C8B-B14F-4D97-AF65-F5344CB8AC3E}">
        <p14:creationId xmlns:p14="http://schemas.microsoft.com/office/powerpoint/2010/main" val="3167456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95C6B-9A9C-432A-A953-4EB1DE28789A}" type="slidenum">
              <a:rPr lang="en-US"/>
              <a:pPr/>
              <a:t>31</a:t>
            </a:fld>
            <a:endParaRPr lang="en-US"/>
          </a:p>
        </p:txBody>
      </p:sp>
      <p:sp>
        <p:nvSpPr>
          <p:cNvPr id="1348610" name="Rectangle 2"/>
          <p:cNvSpPr>
            <a:spLocks noGrp="1" noRot="1" noChangeAspect="1" noChangeArrowheads="1" noTextEdit="1"/>
          </p:cNvSpPr>
          <p:nvPr>
            <p:ph type="sldImg"/>
          </p:nvPr>
        </p:nvSpPr>
        <p:spPr>
          <a:xfrm>
            <a:off x="941388" y="747713"/>
            <a:ext cx="4916487" cy="3689350"/>
          </a:xfrm>
          <a:ln/>
        </p:spPr>
      </p:sp>
      <p:sp>
        <p:nvSpPr>
          <p:cNvPr id="1348611" name="Rectangle 3"/>
          <p:cNvSpPr>
            <a:spLocks noGrp="1" noChangeArrowheads="1"/>
          </p:cNvSpPr>
          <p:nvPr>
            <p:ph type="body" idx="1"/>
          </p:nvPr>
        </p:nvSpPr>
        <p:spPr>
          <a:xfrm>
            <a:off x="907931" y="4691983"/>
            <a:ext cx="4981815" cy="4441698"/>
          </a:xfrm>
        </p:spPr>
        <p:txBody>
          <a:bodyPr lIns="88624" tIns="44312" rIns="88624" bIns="44312"/>
          <a:lstStyle/>
          <a:p>
            <a:r>
              <a:rPr lang="en-GB" baseline="0" dirty="0" smtClean="0"/>
              <a:t>Second bullet: </a:t>
            </a:r>
            <a:r>
              <a:rPr lang="en-GB" dirty="0" smtClean="0"/>
              <a:t>in this sentence “precondition” should not be understood as a precondition for signing the Financing Agreement, but as a disbursement condition for the first tranche. </a:t>
            </a:r>
            <a:endParaRPr lang="de-DE" dirty="0" smtClean="0"/>
          </a:p>
          <a:p>
            <a:pPr marL="171450" indent="-171450">
              <a:buFontTx/>
              <a:buChar char="-"/>
            </a:pPr>
            <a:r>
              <a:rPr lang="de-DE" dirty="0" smtClean="0"/>
              <a:t>Third </a:t>
            </a:r>
            <a:r>
              <a:rPr lang="de-DE" dirty="0" err="1" smtClean="0"/>
              <a:t>bullet</a:t>
            </a:r>
            <a:r>
              <a:rPr lang="de-DE" dirty="0" smtClean="0"/>
              <a:t>: </a:t>
            </a:r>
            <a:r>
              <a:rPr lang="en-GB" dirty="0" smtClean="0"/>
              <a:t>this is in fact the “bottom line” of the PFM eligibility criterion. It implies also: no matter the strengths and weaknesses of the other eligibility criteria, when PFM is extremely weak, BS will not be provided. </a:t>
            </a:r>
          </a:p>
          <a:p>
            <a:pPr marL="171450" indent="-171450">
              <a:buFontTx/>
              <a:buChar char="-"/>
            </a:pPr>
            <a:endParaRPr lang="en-GB" dirty="0" smtClean="0"/>
          </a:p>
          <a:p>
            <a:r>
              <a:rPr lang="de-DE" b="1" dirty="0" smtClean="0"/>
              <a:t>The </a:t>
            </a:r>
            <a:r>
              <a:rPr lang="de-DE" b="1" dirty="0" err="1" smtClean="0"/>
              <a:t>core</a:t>
            </a:r>
            <a:r>
              <a:rPr lang="de-DE" b="1" dirty="0" smtClean="0"/>
              <a:t> </a:t>
            </a:r>
            <a:r>
              <a:rPr lang="de-DE" b="1" dirty="0" err="1" smtClean="0"/>
              <a:t>functions</a:t>
            </a:r>
            <a:r>
              <a:rPr lang="de-DE" b="1" baseline="0" dirty="0" smtClean="0"/>
              <a:t> </a:t>
            </a:r>
            <a:r>
              <a:rPr lang="de-DE" b="1" baseline="0" dirty="0" err="1" smtClean="0"/>
              <a:t>which</a:t>
            </a:r>
            <a:r>
              <a:rPr lang="de-DE" b="1" baseline="0" dirty="0" smtClean="0"/>
              <a:t> must </a:t>
            </a:r>
            <a:r>
              <a:rPr lang="de-DE" b="1" baseline="0" dirty="0" err="1" smtClean="0"/>
              <a:t>absolutely</a:t>
            </a:r>
            <a:r>
              <a:rPr lang="de-DE" b="1" baseline="0" dirty="0" smtClean="0"/>
              <a:t> </a:t>
            </a:r>
            <a:r>
              <a:rPr lang="de-DE" b="1" baseline="0" dirty="0" err="1" smtClean="0"/>
              <a:t>be</a:t>
            </a:r>
            <a:r>
              <a:rPr lang="de-DE" b="1" baseline="0" dirty="0" smtClean="0"/>
              <a:t> </a:t>
            </a:r>
            <a:r>
              <a:rPr lang="de-DE" b="1" baseline="0" dirty="0" err="1" smtClean="0"/>
              <a:t>fulfilled</a:t>
            </a:r>
            <a:r>
              <a:rPr lang="de-DE" b="1" baseline="0" dirty="0" smtClean="0"/>
              <a:t> </a:t>
            </a:r>
            <a:r>
              <a:rPr lang="de-DE" b="1" baseline="0" dirty="0" err="1" smtClean="0"/>
              <a:t>for</a:t>
            </a:r>
            <a:r>
              <a:rPr lang="de-DE" b="1" baseline="0" dirty="0" smtClean="0"/>
              <a:t> </a:t>
            </a:r>
            <a:r>
              <a:rPr lang="de-DE" b="1" baseline="0" dirty="0" err="1" smtClean="0"/>
              <a:t>considering</a:t>
            </a:r>
            <a:r>
              <a:rPr lang="de-DE" b="1" baseline="0" dirty="0" smtClean="0"/>
              <a:t> BS </a:t>
            </a:r>
            <a:r>
              <a:rPr lang="de-DE" b="1" baseline="0" dirty="0" err="1" smtClean="0"/>
              <a:t>are</a:t>
            </a:r>
            <a:r>
              <a:rPr lang="de-DE" b="1" baseline="0" dirty="0" smtClean="0"/>
              <a:t>:</a:t>
            </a:r>
          </a:p>
          <a:p>
            <a:pPr>
              <a:buFontTx/>
              <a:buChar char="-"/>
            </a:pPr>
            <a:r>
              <a:rPr lang="de-DE" b="1" baseline="0" dirty="0" smtClean="0"/>
              <a:t>The </a:t>
            </a:r>
            <a:r>
              <a:rPr lang="de-DE" b="1" baseline="0" dirty="0" err="1" smtClean="0"/>
              <a:t>existence</a:t>
            </a:r>
            <a:r>
              <a:rPr lang="de-DE" b="1" baseline="0" dirty="0" smtClean="0"/>
              <a:t> </a:t>
            </a:r>
            <a:r>
              <a:rPr lang="de-DE" b="1" baseline="0" dirty="0" err="1" smtClean="0"/>
              <a:t>of</a:t>
            </a:r>
            <a:r>
              <a:rPr lang="de-DE" b="1" baseline="0" dirty="0" smtClean="0"/>
              <a:t> a </a:t>
            </a:r>
            <a:r>
              <a:rPr lang="de-DE" b="1" baseline="0" dirty="0" err="1" smtClean="0"/>
              <a:t>budget</a:t>
            </a:r>
            <a:endParaRPr lang="de-DE" b="1" baseline="0" dirty="0" smtClean="0"/>
          </a:p>
          <a:p>
            <a:pPr>
              <a:buFontTx/>
              <a:buChar char="-"/>
            </a:pPr>
            <a:r>
              <a:rPr lang="de-DE" b="1" baseline="0" dirty="0" smtClean="0"/>
              <a:t> The </a:t>
            </a:r>
            <a:r>
              <a:rPr lang="de-DE" b="1" baseline="0" dirty="0" err="1" smtClean="0"/>
              <a:t>existence</a:t>
            </a:r>
            <a:r>
              <a:rPr lang="de-DE" b="1" baseline="0" dirty="0" smtClean="0"/>
              <a:t> </a:t>
            </a:r>
            <a:r>
              <a:rPr lang="de-DE" b="1" baseline="0" dirty="0" err="1" smtClean="0"/>
              <a:t>of</a:t>
            </a:r>
            <a:r>
              <a:rPr lang="de-DE" b="1" baseline="0" dirty="0" smtClean="0"/>
              <a:t> a Treasury </a:t>
            </a:r>
            <a:r>
              <a:rPr lang="de-DE" b="1" baseline="0" dirty="0" err="1" smtClean="0"/>
              <a:t>or</a:t>
            </a:r>
            <a:r>
              <a:rPr lang="de-DE" b="1" baseline="0" dirty="0" smtClean="0"/>
              <a:t> an </a:t>
            </a:r>
            <a:r>
              <a:rPr lang="de-DE" b="1" baseline="0" dirty="0" err="1" smtClean="0"/>
              <a:t>equivalent</a:t>
            </a:r>
            <a:r>
              <a:rPr lang="de-DE" b="1" baseline="0" dirty="0" smtClean="0"/>
              <a:t> </a:t>
            </a:r>
            <a:r>
              <a:rPr lang="de-DE" b="1" baseline="0" dirty="0" err="1" smtClean="0"/>
              <a:t>central</a:t>
            </a:r>
            <a:r>
              <a:rPr lang="de-DE" b="1" baseline="0" dirty="0" smtClean="0"/>
              <a:t> </a:t>
            </a:r>
            <a:r>
              <a:rPr lang="de-DE" b="1" baseline="0" dirty="0" err="1" smtClean="0"/>
              <a:t>payment</a:t>
            </a:r>
            <a:r>
              <a:rPr lang="de-DE" b="1" baseline="0" dirty="0" smtClean="0"/>
              <a:t> </a:t>
            </a:r>
            <a:r>
              <a:rPr lang="de-DE" b="1" baseline="0" dirty="0" err="1" smtClean="0"/>
              <a:t>system</a:t>
            </a:r>
            <a:endParaRPr lang="de-DE" b="1" baseline="0" dirty="0" smtClean="0"/>
          </a:p>
          <a:p>
            <a:pPr>
              <a:buFontTx/>
              <a:buChar char="-"/>
            </a:pPr>
            <a:r>
              <a:rPr lang="de-DE" b="1" baseline="0" dirty="0" smtClean="0"/>
              <a:t> The </a:t>
            </a:r>
            <a:r>
              <a:rPr lang="de-DE" b="1" baseline="0" dirty="0" err="1" smtClean="0"/>
              <a:t>existence</a:t>
            </a:r>
            <a:r>
              <a:rPr lang="de-DE" b="1" baseline="0" dirty="0" smtClean="0"/>
              <a:t> </a:t>
            </a:r>
            <a:r>
              <a:rPr lang="de-DE" b="1" baseline="0" dirty="0" err="1" smtClean="0"/>
              <a:t>of</a:t>
            </a:r>
            <a:r>
              <a:rPr lang="de-DE" b="1" baseline="0" dirty="0" smtClean="0"/>
              <a:t> </a:t>
            </a:r>
            <a:r>
              <a:rPr lang="de-DE" b="1" baseline="0" dirty="0" err="1" smtClean="0"/>
              <a:t>reporting</a:t>
            </a:r>
            <a:r>
              <a:rPr lang="de-DE" b="1" baseline="0" dirty="0" smtClean="0"/>
              <a:t> </a:t>
            </a:r>
            <a:r>
              <a:rPr lang="de-DE" b="1" baseline="0" dirty="0" err="1" smtClean="0"/>
              <a:t>and</a:t>
            </a:r>
            <a:r>
              <a:rPr lang="de-DE" b="1" baseline="0" dirty="0" smtClean="0"/>
              <a:t> </a:t>
            </a:r>
            <a:r>
              <a:rPr lang="de-DE" b="1" baseline="0" dirty="0" err="1" smtClean="0"/>
              <a:t>control</a:t>
            </a:r>
            <a:r>
              <a:rPr lang="de-DE" b="1" baseline="0" dirty="0" smtClean="0"/>
              <a:t> </a:t>
            </a:r>
            <a:r>
              <a:rPr lang="de-DE" b="1" baseline="0" dirty="0" err="1" smtClean="0"/>
              <a:t>mechanisms</a:t>
            </a:r>
            <a:r>
              <a:rPr lang="de-DE" b="1" baseline="0" dirty="0" smtClean="0"/>
              <a:t>. </a:t>
            </a:r>
            <a:endParaRPr lang="de-DE" b="1" dirty="0" smtClean="0"/>
          </a:p>
          <a:p>
            <a:endParaRPr lang="de-DE" dirty="0"/>
          </a:p>
        </p:txBody>
      </p:sp>
    </p:spTree>
    <p:extLst>
      <p:ext uri="{BB962C8B-B14F-4D97-AF65-F5344CB8AC3E}">
        <p14:creationId xmlns:p14="http://schemas.microsoft.com/office/powerpoint/2010/main" val="187035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altLang="en-US" smtClean="0"/>
          </a:p>
        </p:txBody>
      </p:sp>
      <p:sp>
        <p:nvSpPr>
          <p:cNvPr id="58372" name="Slide Number Placeholder 3"/>
          <p:cNvSpPr>
            <a:spLocks noGrp="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06F02144-9B48-4281-AC95-579235B3EE95}" type="slidenum">
              <a:rPr lang="en-GB" altLang="en-US">
                <a:solidFill>
                  <a:schemeClr val="tx1"/>
                </a:solidFill>
                <a:latin typeface="Tw Cen MT"/>
              </a:rPr>
              <a:pPr eaLnBrk="1" hangingPunct="1"/>
              <a:t>3</a:t>
            </a:fld>
            <a:endParaRPr lang="en-GB" altLang="en-US" dirty="0">
              <a:solidFill>
                <a:schemeClr val="tx1"/>
              </a:solidFill>
              <a:latin typeface="Tw Cen MT"/>
            </a:endParaRPr>
          </a:p>
        </p:txBody>
      </p:sp>
    </p:spTree>
    <p:extLst>
      <p:ext uri="{BB962C8B-B14F-4D97-AF65-F5344CB8AC3E}">
        <p14:creationId xmlns:p14="http://schemas.microsoft.com/office/powerpoint/2010/main" val="1722196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marR="0" indent="-342900" algn="l" defTabSz="914400" rtl="0" eaLnBrk="1" fontAlgn="base" latinLnBrk="0" hangingPunct="1">
              <a:lnSpc>
                <a:spcPct val="100000"/>
              </a:lnSpc>
              <a:spcBef>
                <a:spcPts val="1600"/>
              </a:spcBef>
              <a:spcAft>
                <a:spcPct val="0"/>
              </a:spcAft>
              <a:buClr>
                <a:srgbClr val="D52927"/>
              </a:buClr>
              <a:buSzTx/>
              <a:buFont typeface="Arial"/>
              <a:buChar char="•"/>
              <a:tabLst>
                <a:tab pos="354965" algn="l"/>
                <a:tab pos="355600" algn="l"/>
              </a:tabLst>
              <a:defRPr/>
            </a:pPr>
            <a:r>
              <a:rPr lang="en-GB" sz="2000" i="0" dirty="0" smtClean="0"/>
              <a:t>Donors have agreed on a single PFM assessment tool : PEFA/PMF (Public Expenditure and Financial Accountability/Performance Management Framework)</a:t>
            </a:r>
          </a:p>
          <a:p>
            <a:pPr marL="355600" indent="-342900">
              <a:lnSpc>
                <a:spcPct val="100000"/>
              </a:lnSpc>
              <a:spcBef>
                <a:spcPts val="1600"/>
              </a:spcBef>
              <a:buClr>
                <a:srgbClr val="D52927"/>
              </a:buClr>
              <a:buFont typeface="Arial"/>
              <a:buChar char="•"/>
              <a:tabLst>
                <a:tab pos="354965" algn="l"/>
                <a:tab pos="355600" algn="l"/>
              </a:tabLst>
            </a:pPr>
            <a:endParaRPr lang="en-GB" sz="2000" b="1" spc="-30" dirty="0" smtClean="0">
              <a:latin typeface="Arial"/>
              <a:cs typeface="Arial"/>
            </a:endParaRPr>
          </a:p>
          <a:p>
            <a:pPr marL="355600" indent="-342900">
              <a:lnSpc>
                <a:spcPct val="100000"/>
              </a:lnSpc>
              <a:spcBef>
                <a:spcPts val="1600"/>
              </a:spcBef>
              <a:buClr>
                <a:srgbClr val="D52927"/>
              </a:buClr>
              <a:buFont typeface="Arial"/>
              <a:buChar char="•"/>
              <a:tabLst>
                <a:tab pos="354965" algn="l"/>
                <a:tab pos="355600" algn="l"/>
              </a:tabLst>
            </a:pPr>
            <a:endParaRPr lang="en-GB" sz="2000" b="1" spc="-30" dirty="0" smtClean="0">
              <a:latin typeface="Arial"/>
              <a:cs typeface="Arial"/>
            </a:endParaRPr>
          </a:p>
          <a:p>
            <a:pPr marL="355600" indent="-342900">
              <a:lnSpc>
                <a:spcPct val="100000"/>
              </a:lnSpc>
              <a:spcBef>
                <a:spcPts val="1600"/>
              </a:spcBef>
              <a:buClr>
                <a:srgbClr val="D52927"/>
              </a:buClr>
              <a:buFont typeface="Arial"/>
              <a:buChar char="•"/>
              <a:tabLst>
                <a:tab pos="354965" algn="l"/>
                <a:tab pos="355600" algn="l"/>
              </a:tabLst>
            </a:pPr>
            <a:r>
              <a:rPr lang="en-GB" sz="2000" b="1" spc="-30" dirty="0" smtClean="0">
                <a:latin typeface="Arial"/>
                <a:cs typeface="Arial"/>
              </a:rPr>
              <a:t>PEFA </a:t>
            </a:r>
            <a:r>
              <a:rPr lang="en-GB" sz="2000" b="1" dirty="0" smtClean="0">
                <a:latin typeface="Arial"/>
                <a:cs typeface="Arial"/>
              </a:rPr>
              <a:t>does</a:t>
            </a:r>
            <a:r>
              <a:rPr lang="en-GB" sz="2000" b="1" spc="-95" dirty="0" smtClean="0">
                <a:latin typeface="Arial"/>
                <a:cs typeface="Arial"/>
              </a:rPr>
              <a:t> </a:t>
            </a:r>
            <a:r>
              <a:rPr lang="en-GB" sz="2000" b="1" dirty="0" smtClean="0">
                <a:latin typeface="Arial"/>
                <a:cs typeface="Arial"/>
              </a:rPr>
              <a:t>not:</a:t>
            </a:r>
            <a:endParaRPr lang="en-GB" sz="2000" dirty="0" smtClean="0">
              <a:latin typeface="Arial"/>
              <a:cs typeface="Arial"/>
            </a:endParaRPr>
          </a:p>
          <a:p>
            <a:pPr marL="756285" lvl="1" indent="-286385">
              <a:lnSpc>
                <a:spcPct val="100000"/>
              </a:lnSpc>
              <a:spcBef>
                <a:spcPts val="1040"/>
              </a:spcBef>
              <a:buClr>
                <a:srgbClr val="D52927"/>
              </a:buClr>
              <a:buChar char="–"/>
              <a:tabLst>
                <a:tab pos="756285" algn="l"/>
                <a:tab pos="756920" algn="l"/>
              </a:tabLst>
            </a:pPr>
            <a:r>
              <a:rPr lang="en-GB" sz="1800" spc="-5" dirty="0" smtClean="0">
                <a:latin typeface="Arial"/>
                <a:cs typeface="Arial"/>
              </a:rPr>
              <a:t>Assess causes </a:t>
            </a:r>
            <a:r>
              <a:rPr lang="en-GB" sz="1800" dirty="0" smtClean="0">
                <a:latin typeface="Arial"/>
                <a:cs typeface="Arial"/>
              </a:rPr>
              <a:t>for </a:t>
            </a:r>
            <a:r>
              <a:rPr lang="en-GB" sz="1800" spc="-5" dirty="0" smtClean="0">
                <a:latin typeface="Arial"/>
                <a:cs typeface="Arial"/>
              </a:rPr>
              <a:t>good or </a:t>
            </a:r>
            <a:r>
              <a:rPr lang="en-GB" sz="1800" spc="-10" dirty="0" smtClean="0">
                <a:latin typeface="Arial"/>
                <a:cs typeface="Arial"/>
              </a:rPr>
              <a:t>poor</a:t>
            </a:r>
            <a:r>
              <a:rPr lang="en-GB" sz="1800" spc="40" dirty="0" smtClean="0">
                <a:latin typeface="Arial"/>
                <a:cs typeface="Arial"/>
              </a:rPr>
              <a:t> </a:t>
            </a:r>
            <a:r>
              <a:rPr lang="en-GB" sz="1800" spc="-5" dirty="0" smtClean="0">
                <a:latin typeface="Arial"/>
                <a:cs typeface="Arial"/>
              </a:rPr>
              <a:t>performance</a:t>
            </a:r>
            <a:endParaRPr lang="en-GB" sz="1800" dirty="0" smtClean="0">
              <a:latin typeface="Arial"/>
              <a:cs typeface="Arial"/>
            </a:endParaRPr>
          </a:p>
          <a:p>
            <a:pPr marL="756285" lvl="1" indent="-286385">
              <a:lnSpc>
                <a:spcPct val="100000"/>
              </a:lnSpc>
              <a:spcBef>
                <a:spcPts val="1030"/>
              </a:spcBef>
              <a:buClr>
                <a:srgbClr val="D52927"/>
              </a:buClr>
              <a:buChar char="–"/>
              <a:tabLst>
                <a:tab pos="756285" algn="l"/>
                <a:tab pos="756920" algn="l"/>
              </a:tabLst>
            </a:pPr>
            <a:r>
              <a:rPr lang="en-GB" sz="1800" spc="-5" dirty="0" smtClean="0">
                <a:latin typeface="Arial"/>
                <a:cs typeface="Arial"/>
              </a:rPr>
              <a:t>Assess government</a:t>
            </a:r>
            <a:r>
              <a:rPr lang="en-GB" sz="1800" spc="-35" dirty="0" smtClean="0">
                <a:latin typeface="Arial"/>
                <a:cs typeface="Arial"/>
              </a:rPr>
              <a:t> </a:t>
            </a:r>
            <a:r>
              <a:rPr lang="en-GB" sz="1800" spc="-5" dirty="0" smtClean="0">
                <a:latin typeface="Arial"/>
                <a:cs typeface="Arial"/>
              </a:rPr>
              <a:t>policies</a:t>
            </a:r>
            <a:endParaRPr lang="en-GB" sz="1800" dirty="0" smtClean="0">
              <a:latin typeface="Arial"/>
              <a:cs typeface="Arial"/>
            </a:endParaRPr>
          </a:p>
          <a:p>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32</a:t>
            </a:fld>
            <a:endParaRPr lang="en-GB"/>
          </a:p>
        </p:txBody>
      </p:sp>
    </p:spTree>
    <p:extLst>
      <p:ext uri="{BB962C8B-B14F-4D97-AF65-F5344CB8AC3E}">
        <p14:creationId xmlns:p14="http://schemas.microsoft.com/office/powerpoint/2010/main" val="3483804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smtClean="0"/>
              <a:t>Pillar 1 Budget </a:t>
            </a:r>
            <a:r>
              <a:rPr lang="en-GB" b="0" dirty="0" smtClean="0"/>
              <a:t>reliability:</a:t>
            </a:r>
            <a:r>
              <a:rPr lang="en-GB" dirty="0" smtClean="0"/>
              <a:t> </a:t>
            </a:r>
            <a:r>
              <a:rPr lang="en-US" sz="1000" spc="-5" dirty="0" smtClean="0">
                <a:solidFill>
                  <a:srgbClr val="181818"/>
                </a:solidFill>
                <a:latin typeface="Arial"/>
                <a:cs typeface="Arial"/>
              </a:rPr>
              <a:t>The government budget </a:t>
            </a:r>
            <a:r>
              <a:rPr lang="en-US" sz="1000" dirty="0" smtClean="0">
                <a:solidFill>
                  <a:srgbClr val="181818"/>
                </a:solidFill>
                <a:latin typeface="Arial"/>
                <a:cs typeface="Arial"/>
              </a:rPr>
              <a:t>is </a:t>
            </a:r>
            <a:r>
              <a:rPr lang="en-US" sz="1000" spc="-5" dirty="0" smtClean="0">
                <a:solidFill>
                  <a:srgbClr val="181818"/>
                </a:solidFill>
                <a:latin typeface="Arial"/>
                <a:cs typeface="Arial"/>
              </a:rPr>
              <a:t>realistic and </a:t>
            </a:r>
            <a:r>
              <a:rPr lang="en-US" sz="1000" dirty="0" smtClean="0">
                <a:solidFill>
                  <a:srgbClr val="181818"/>
                </a:solidFill>
                <a:latin typeface="Arial"/>
                <a:cs typeface="Arial"/>
              </a:rPr>
              <a:t>is </a:t>
            </a:r>
            <a:r>
              <a:rPr lang="en-US" sz="1000" spc="-5" dirty="0" smtClean="0">
                <a:solidFill>
                  <a:srgbClr val="181818"/>
                </a:solidFill>
                <a:latin typeface="Arial"/>
                <a:cs typeface="Arial"/>
              </a:rPr>
              <a:t>implemented </a:t>
            </a:r>
            <a:r>
              <a:rPr lang="en-US" sz="1000" dirty="0" smtClean="0">
                <a:solidFill>
                  <a:srgbClr val="181818"/>
                </a:solidFill>
                <a:latin typeface="Arial"/>
                <a:cs typeface="Arial"/>
              </a:rPr>
              <a:t>as  </a:t>
            </a:r>
            <a:r>
              <a:rPr lang="en-US" sz="1000" spc="-5" dirty="0" smtClean="0">
                <a:solidFill>
                  <a:srgbClr val="181818"/>
                </a:solidFill>
                <a:latin typeface="Arial"/>
                <a:cs typeface="Arial"/>
              </a:rPr>
              <a:t>intended. This is measured by comparing actual revenues  and expenditures </a:t>
            </a:r>
            <a:r>
              <a:rPr lang="en-US" sz="1000" dirty="0" smtClean="0">
                <a:solidFill>
                  <a:srgbClr val="181818"/>
                </a:solidFill>
                <a:latin typeface="Arial"/>
                <a:cs typeface="Arial"/>
              </a:rPr>
              <a:t>(the </a:t>
            </a:r>
            <a:r>
              <a:rPr lang="en-US" sz="1000" spc="-5" dirty="0" smtClean="0">
                <a:solidFill>
                  <a:srgbClr val="181818"/>
                </a:solidFill>
                <a:latin typeface="Arial"/>
                <a:cs typeface="Arial"/>
              </a:rPr>
              <a:t>immediate results </a:t>
            </a:r>
            <a:r>
              <a:rPr lang="en-US" sz="1000" dirty="0" smtClean="0">
                <a:solidFill>
                  <a:srgbClr val="181818"/>
                </a:solidFill>
                <a:latin typeface="Arial"/>
                <a:cs typeface="Arial"/>
              </a:rPr>
              <a:t>of the </a:t>
            </a:r>
            <a:r>
              <a:rPr lang="en-US" sz="1000" spc="-5" dirty="0" smtClean="0">
                <a:solidFill>
                  <a:srgbClr val="181818"/>
                </a:solidFill>
                <a:latin typeface="Arial"/>
                <a:cs typeface="Arial"/>
              </a:rPr>
              <a:t>PFM </a:t>
            </a:r>
            <a:r>
              <a:rPr lang="en-US" sz="1000" dirty="0" smtClean="0">
                <a:solidFill>
                  <a:srgbClr val="181818"/>
                </a:solidFill>
                <a:latin typeface="Arial"/>
                <a:cs typeface="Arial"/>
              </a:rPr>
              <a:t>system)  </a:t>
            </a:r>
            <a:r>
              <a:rPr lang="en-US" sz="1000" spc="-5" dirty="0" smtClean="0">
                <a:solidFill>
                  <a:srgbClr val="181818"/>
                </a:solidFill>
                <a:latin typeface="Arial"/>
                <a:cs typeface="Arial"/>
              </a:rPr>
              <a:t>with the original approved</a:t>
            </a:r>
            <a:r>
              <a:rPr lang="en-US" sz="1000" spc="60" dirty="0" smtClean="0">
                <a:solidFill>
                  <a:srgbClr val="181818"/>
                </a:solidFill>
                <a:latin typeface="Arial"/>
                <a:cs typeface="Arial"/>
              </a:rPr>
              <a:t> </a:t>
            </a:r>
            <a:r>
              <a:rPr lang="en-US" sz="1000" spc="-5" dirty="0" smtClean="0">
                <a:solidFill>
                  <a:srgbClr val="181818"/>
                </a:solidFill>
                <a:latin typeface="Arial"/>
                <a:cs typeface="Arial"/>
              </a:rPr>
              <a:t>budget.</a:t>
            </a:r>
            <a:endParaRPr lang="en-US" sz="1000" dirty="0" smtClean="0">
              <a:latin typeface="Aria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b="1" dirty="0" smtClean="0">
                <a:latin typeface="Arial"/>
                <a:cs typeface="Arial"/>
              </a:rPr>
              <a:t>Pillar 2 Transparency</a:t>
            </a:r>
            <a:r>
              <a:rPr lang="en-US" sz="1000" b="1" baseline="0" dirty="0" smtClean="0">
                <a:latin typeface="Arial"/>
                <a:cs typeface="Arial"/>
              </a:rPr>
              <a:t> of PF</a:t>
            </a:r>
            <a:r>
              <a:rPr lang="en-US" sz="1000" baseline="0" dirty="0" smtClean="0">
                <a:latin typeface="Arial"/>
                <a:cs typeface="Arial"/>
              </a:rPr>
              <a:t>: </a:t>
            </a:r>
            <a:r>
              <a:rPr lang="en-US" sz="1000" spc="-5" dirty="0" smtClean="0">
                <a:solidFill>
                  <a:srgbClr val="181818"/>
                </a:solidFill>
                <a:latin typeface="Arial"/>
                <a:cs typeface="Arial"/>
              </a:rPr>
              <a:t>Information on public financial management is comprehensive,  </a:t>
            </a:r>
            <a:r>
              <a:rPr lang="en-US" sz="1000" dirty="0" smtClean="0">
                <a:solidFill>
                  <a:srgbClr val="181818"/>
                </a:solidFill>
                <a:latin typeface="Arial"/>
                <a:cs typeface="Arial"/>
              </a:rPr>
              <a:t>consistent, </a:t>
            </a:r>
            <a:r>
              <a:rPr lang="en-US" sz="1000" spc="-5" dirty="0" smtClean="0">
                <a:solidFill>
                  <a:srgbClr val="181818"/>
                </a:solidFill>
                <a:latin typeface="Arial"/>
                <a:cs typeface="Arial"/>
              </a:rPr>
              <a:t>and </a:t>
            </a:r>
            <a:r>
              <a:rPr lang="en-US" sz="1000" dirty="0" smtClean="0">
                <a:solidFill>
                  <a:srgbClr val="181818"/>
                </a:solidFill>
                <a:latin typeface="Arial"/>
                <a:cs typeface="Arial"/>
              </a:rPr>
              <a:t>accessible </a:t>
            </a:r>
            <a:r>
              <a:rPr lang="en-US" sz="1000" spc="-5" dirty="0" smtClean="0">
                <a:solidFill>
                  <a:srgbClr val="181818"/>
                </a:solidFill>
                <a:latin typeface="Arial"/>
                <a:cs typeface="Arial"/>
              </a:rPr>
              <a:t>to </a:t>
            </a:r>
            <a:r>
              <a:rPr lang="en-US" sz="1000" dirty="0" smtClean="0">
                <a:solidFill>
                  <a:srgbClr val="181818"/>
                </a:solidFill>
                <a:latin typeface="Arial"/>
                <a:cs typeface="Arial"/>
              </a:rPr>
              <a:t>users. </a:t>
            </a:r>
            <a:r>
              <a:rPr lang="en-US" sz="1000" spc="-5" dirty="0" smtClean="0">
                <a:solidFill>
                  <a:srgbClr val="181818"/>
                </a:solidFill>
                <a:latin typeface="Arial"/>
                <a:cs typeface="Arial"/>
              </a:rPr>
              <a:t>This is achieved through  comprehensive budget </a:t>
            </a:r>
            <a:r>
              <a:rPr lang="en-US" sz="1000" dirty="0" smtClean="0">
                <a:solidFill>
                  <a:srgbClr val="181818"/>
                </a:solidFill>
                <a:latin typeface="Arial"/>
                <a:cs typeface="Arial"/>
              </a:rPr>
              <a:t>classify cation, transparency </a:t>
            </a:r>
            <a:r>
              <a:rPr lang="en-US" sz="1000" spc="-5" dirty="0" smtClean="0">
                <a:solidFill>
                  <a:srgbClr val="181818"/>
                </a:solidFill>
                <a:latin typeface="Arial"/>
                <a:cs typeface="Arial"/>
              </a:rPr>
              <a:t>of all  government revenue and expenditure including intergovernmental  transfers, published information on service delivery performance  and ready access to </a:t>
            </a:r>
            <a:r>
              <a:rPr lang="en-US" sz="1000" dirty="0" smtClean="0">
                <a:solidFill>
                  <a:srgbClr val="181818"/>
                </a:solidFill>
                <a:latin typeface="Arial"/>
                <a:cs typeface="Arial"/>
              </a:rPr>
              <a:t>fiscal </a:t>
            </a:r>
            <a:r>
              <a:rPr lang="en-US" sz="1000" spc="-5" dirty="0" smtClean="0">
                <a:solidFill>
                  <a:srgbClr val="181818"/>
                </a:solidFill>
                <a:latin typeface="Arial"/>
                <a:cs typeface="Arial"/>
              </a:rPr>
              <a:t>and budget</a:t>
            </a:r>
            <a:r>
              <a:rPr lang="en-US" sz="1000" spc="65" dirty="0" smtClean="0">
                <a:solidFill>
                  <a:srgbClr val="181818"/>
                </a:solidFill>
                <a:latin typeface="Arial"/>
                <a:cs typeface="Arial"/>
              </a:rPr>
              <a:t> </a:t>
            </a:r>
            <a:r>
              <a:rPr lang="en-US" sz="1000" spc="-5" dirty="0" smtClean="0">
                <a:solidFill>
                  <a:srgbClr val="181818"/>
                </a:solidFill>
                <a:latin typeface="Arial"/>
                <a:cs typeface="Arial"/>
              </a:rPr>
              <a:t>documentation.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b="1" spc="-5" dirty="0" smtClean="0">
                <a:solidFill>
                  <a:srgbClr val="181818"/>
                </a:solidFill>
                <a:latin typeface="Arial"/>
                <a:cs typeface="Arial"/>
              </a:rPr>
              <a:t>Pillar 3 Management of Assets and Liabilities:</a:t>
            </a:r>
            <a:r>
              <a:rPr lang="en-US" sz="1000" b="1" spc="-5" baseline="0" dirty="0" smtClean="0">
                <a:solidFill>
                  <a:srgbClr val="181818"/>
                </a:solidFill>
                <a:latin typeface="Arial"/>
                <a:cs typeface="Arial"/>
              </a:rPr>
              <a:t> </a:t>
            </a:r>
            <a:r>
              <a:rPr lang="en-US" sz="1000" b="1" spc="-5" dirty="0" smtClean="0">
                <a:solidFill>
                  <a:srgbClr val="181818"/>
                </a:solidFill>
                <a:latin typeface="Arial"/>
                <a:cs typeface="Arial"/>
              </a:rPr>
              <a:t> </a:t>
            </a:r>
            <a:r>
              <a:rPr lang="en-US" sz="1000" spc="-10" dirty="0" smtClean="0">
                <a:solidFill>
                  <a:srgbClr val="181818"/>
                </a:solidFill>
                <a:latin typeface="Arial"/>
                <a:cs typeface="Arial"/>
              </a:rPr>
              <a:t>Effective </a:t>
            </a:r>
            <a:r>
              <a:rPr lang="en-US" sz="1000" spc="-5" dirty="0" smtClean="0">
                <a:solidFill>
                  <a:srgbClr val="181818"/>
                </a:solidFill>
                <a:latin typeface="Arial"/>
                <a:cs typeface="Arial"/>
              </a:rPr>
              <a:t>management </a:t>
            </a:r>
            <a:r>
              <a:rPr lang="en-US" sz="1000" dirty="0" smtClean="0">
                <a:solidFill>
                  <a:srgbClr val="181818"/>
                </a:solidFill>
                <a:latin typeface="Arial"/>
                <a:cs typeface="Arial"/>
              </a:rPr>
              <a:t>of </a:t>
            </a:r>
            <a:r>
              <a:rPr lang="en-US" sz="1000" spc="-5" dirty="0" smtClean="0">
                <a:solidFill>
                  <a:srgbClr val="181818"/>
                </a:solidFill>
                <a:latin typeface="Arial"/>
                <a:cs typeface="Arial"/>
              </a:rPr>
              <a:t>assets and liabilities ensures </a:t>
            </a:r>
            <a:r>
              <a:rPr lang="en-US" sz="1000" dirty="0" smtClean="0">
                <a:solidFill>
                  <a:srgbClr val="181818"/>
                </a:solidFill>
                <a:latin typeface="Arial"/>
                <a:cs typeface="Arial"/>
              </a:rPr>
              <a:t>that  </a:t>
            </a:r>
            <a:r>
              <a:rPr lang="en-US" sz="1000" spc="-5" dirty="0" smtClean="0">
                <a:solidFill>
                  <a:srgbClr val="181818"/>
                </a:solidFill>
                <a:latin typeface="Arial"/>
                <a:cs typeface="Arial"/>
              </a:rPr>
              <a:t>public investments provide value </a:t>
            </a:r>
            <a:r>
              <a:rPr lang="en-US" sz="1000" dirty="0" smtClean="0">
                <a:solidFill>
                  <a:srgbClr val="181818"/>
                </a:solidFill>
                <a:latin typeface="Arial"/>
                <a:cs typeface="Arial"/>
              </a:rPr>
              <a:t>for </a:t>
            </a:r>
            <a:r>
              <a:rPr lang="en-US" sz="1000" spc="-35" dirty="0" smtClean="0">
                <a:solidFill>
                  <a:srgbClr val="181818"/>
                </a:solidFill>
                <a:latin typeface="Arial"/>
                <a:cs typeface="Arial"/>
              </a:rPr>
              <a:t>money, </a:t>
            </a:r>
            <a:r>
              <a:rPr lang="en-US" sz="1000" dirty="0" smtClean="0">
                <a:solidFill>
                  <a:srgbClr val="181818"/>
                </a:solidFill>
                <a:latin typeface="Arial"/>
                <a:cs typeface="Arial"/>
              </a:rPr>
              <a:t>assets </a:t>
            </a:r>
            <a:r>
              <a:rPr lang="en-US" sz="1000" spc="-5" dirty="0" smtClean="0">
                <a:solidFill>
                  <a:srgbClr val="181818"/>
                </a:solidFill>
                <a:latin typeface="Arial"/>
                <a:cs typeface="Arial"/>
              </a:rPr>
              <a:t>are  recorded and managed, fiscal </a:t>
            </a:r>
            <a:r>
              <a:rPr lang="en-US" sz="1000" dirty="0" smtClean="0">
                <a:solidFill>
                  <a:srgbClr val="181818"/>
                </a:solidFill>
                <a:latin typeface="Arial"/>
                <a:cs typeface="Arial"/>
              </a:rPr>
              <a:t>risks </a:t>
            </a:r>
            <a:r>
              <a:rPr lang="en-US" sz="1000" spc="-5" dirty="0" smtClean="0">
                <a:solidFill>
                  <a:srgbClr val="181818"/>
                </a:solidFill>
                <a:latin typeface="Arial"/>
                <a:cs typeface="Arial"/>
              </a:rPr>
              <a:t>are identified, and debts  and guarantees </a:t>
            </a:r>
            <a:r>
              <a:rPr lang="en-US" sz="1000" dirty="0" smtClean="0">
                <a:solidFill>
                  <a:srgbClr val="181818"/>
                </a:solidFill>
                <a:latin typeface="Arial"/>
                <a:cs typeface="Arial"/>
              </a:rPr>
              <a:t>are </a:t>
            </a:r>
            <a:r>
              <a:rPr lang="en-US" sz="1000" spc="-5" dirty="0" smtClean="0">
                <a:solidFill>
                  <a:srgbClr val="181818"/>
                </a:solidFill>
                <a:latin typeface="Arial"/>
                <a:cs typeface="Arial"/>
              </a:rPr>
              <a:t>prudently planned, approved, and monitored.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b="1" spc="-5" dirty="0" smtClean="0">
                <a:solidFill>
                  <a:srgbClr val="181818"/>
                </a:solidFill>
                <a:latin typeface="Arial"/>
                <a:cs typeface="Arial"/>
              </a:rPr>
              <a:t>Pillar 4 Policy-based</a:t>
            </a:r>
            <a:r>
              <a:rPr lang="en-US" sz="1000" b="1" spc="-5" baseline="0" dirty="0" smtClean="0">
                <a:solidFill>
                  <a:srgbClr val="181818"/>
                </a:solidFill>
                <a:latin typeface="Arial"/>
                <a:cs typeface="Arial"/>
              </a:rPr>
              <a:t> fiscal strategy and budgeting</a:t>
            </a:r>
            <a:r>
              <a:rPr lang="en-US" sz="1000" spc="-5" baseline="0" dirty="0" smtClean="0">
                <a:solidFill>
                  <a:srgbClr val="181818"/>
                </a:solidFill>
                <a:latin typeface="Arial"/>
                <a:cs typeface="Arial"/>
              </a:rPr>
              <a:t>:  </a:t>
            </a:r>
            <a:r>
              <a:rPr lang="en-US" sz="1000" spc="-5" dirty="0" smtClean="0">
                <a:solidFill>
                  <a:srgbClr val="181818"/>
                </a:solidFill>
                <a:latin typeface="Arial"/>
                <a:cs typeface="Arial"/>
              </a:rPr>
              <a:t>The </a:t>
            </a:r>
            <a:r>
              <a:rPr lang="en-US" sz="1000" dirty="0" smtClean="0">
                <a:solidFill>
                  <a:srgbClr val="181818"/>
                </a:solidFill>
                <a:latin typeface="Arial"/>
                <a:cs typeface="Arial"/>
              </a:rPr>
              <a:t>fiscal strategy </a:t>
            </a:r>
            <a:r>
              <a:rPr lang="en-US" sz="1000" spc="-5" dirty="0" smtClean="0">
                <a:solidFill>
                  <a:srgbClr val="181818"/>
                </a:solidFill>
                <a:latin typeface="Arial"/>
                <a:cs typeface="Arial"/>
              </a:rPr>
              <a:t>and </a:t>
            </a:r>
            <a:r>
              <a:rPr lang="en-US" sz="1000" dirty="0" smtClean="0">
                <a:solidFill>
                  <a:srgbClr val="181818"/>
                </a:solidFill>
                <a:latin typeface="Arial"/>
                <a:cs typeface="Arial"/>
              </a:rPr>
              <a:t>the </a:t>
            </a:r>
            <a:r>
              <a:rPr lang="en-US" sz="1000" spc="-5" dirty="0" smtClean="0">
                <a:solidFill>
                  <a:srgbClr val="181818"/>
                </a:solidFill>
                <a:latin typeface="Arial"/>
                <a:cs typeface="Arial"/>
              </a:rPr>
              <a:t>budget are prepared with due  regard </a:t>
            </a:r>
            <a:r>
              <a:rPr lang="en-US" sz="1000" dirty="0" smtClean="0">
                <a:solidFill>
                  <a:srgbClr val="181818"/>
                </a:solidFill>
                <a:latin typeface="Arial"/>
                <a:cs typeface="Arial"/>
              </a:rPr>
              <a:t>to </a:t>
            </a:r>
            <a:r>
              <a:rPr lang="en-US" sz="1000" spc="-5" dirty="0" smtClean="0">
                <a:solidFill>
                  <a:srgbClr val="181818"/>
                </a:solidFill>
                <a:latin typeface="Arial"/>
                <a:cs typeface="Arial"/>
              </a:rPr>
              <a:t>government </a:t>
            </a:r>
            <a:r>
              <a:rPr lang="en-US" sz="1000" dirty="0" smtClean="0">
                <a:solidFill>
                  <a:srgbClr val="181818"/>
                </a:solidFill>
                <a:latin typeface="Arial"/>
                <a:cs typeface="Arial"/>
              </a:rPr>
              <a:t>fiscal </a:t>
            </a:r>
            <a:r>
              <a:rPr lang="en-US" sz="1000" spc="-5" dirty="0" smtClean="0">
                <a:solidFill>
                  <a:srgbClr val="181818"/>
                </a:solidFill>
                <a:latin typeface="Arial"/>
                <a:cs typeface="Arial"/>
              </a:rPr>
              <a:t>policies, </a:t>
            </a:r>
            <a:r>
              <a:rPr lang="en-US" sz="1000" dirty="0" smtClean="0">
                <a:solidFill>
                  <a:srgbClr val="181818"/>
                </a:solidFill>
                <a:latin typeface="Arial"/>
                <a:cs typeface="Arial"/>
              </a:rPr>
              <a:t>strategic </a:t>
            </a:r>
            <a:r>
              <a:rPr lang="en-US" sz="1000" spc="-5" dirty="0" smtClean="0">
                <a:solidFill>
                  <a:srgbClr val="181818"/>
                </a:solidFill>
                <a:latin typeface="Arial"/>
                <a:cs typeface="Arial"/>
              </a:rPr>
              <a:t>plans, and  adequate macroeconomic and fiscal</a:t>
            </a:r>
            <a:r>
              <a:rPr lang="en-US" sz="1000" spc="70" dirty="0" smtClean="0">
                <a:solidFill>
                  <a:srgbClr val="181818"/>
                </a:solidFill>
                <a:latin typeface="Arial"/>
                <a:cs typeface="Arial"/>
              </a:rPr>
              <a:t> </a:t>
            </a:r>
            <a:r>
              <a:rPr lang="en-US" sz="1000" dirty="0" smtClean="0">
                <a:solidFill>
                  <a:srgbClr val="181818"/>
                </a:solidFill>
                <a:latin typeface="Arial"/>
                <a:cs typeface="Arial"/>
              </a:rPr>
              <a:t>projections</a:t>
            </a:r>
            <a:endParaRPr lang="en-US" sz="1000" spc="-5" dirty="0" smtClean="0">
              <a:solidFill>
                <a:srgbClr val="181818"/>
              </a:solidFill>
              <a:latin typeface="Aria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b="1" dirty="0" smtClean="0">
                <a:latin typeface="Arial"/>
                <a:cs typeface="Arial"/>
              </a:rPr>
              <a:t>Pillar 5 Predictability and control in Budget Execution: </a:t>
            </a:r>
            <a:r>
              <a:rPr lang="en-US" sz="1000" b="0" dirty="0" smtClean="0">
                <a:latin typeface="Arial"/>
                <a:cs typeface="Arial"/>
              </a:rPr>
              <a:t>The</a:t>
            </a:r>
            <a:r>
              <a:rPr lang="en-US" sz="1000" spc="-5" dirty="0" smtClean="0">
                <a:solidFill>
                  <a:srgbClr val="181818"/>
                </a:solidFill>
                <a:latin typeface="Arial"/>
                <a:cs typeface="Arial"/>
              </a:rPr>
              <a:t> budget is implemented within a </a:t>
            </a:r>
            <a:r>
              <a:rPr lang="en-US" sz="1000" dirty="0" smtClean="0">
                <a:solidFill>
                  <a:srgbClr val="181818"/>
                </a:solidFill>
                <a:latin typeface="Arial"/>
                <a:cs typeface="Arial"/>
              </a:rPr>
              <a:t>system </a:t>
            </a:r>
            <a:r>
              <a:rPr lang="en-US" sz="1000" spc="-5" dirty="0" smtClean="0">
                <a:solidFill>
                  <a:srgbClr val="181818"/>
                </a:solidFill>
                <a:latin typeface="Arial"/>
                <a:cs typeface="Arial"/>
              </a:rPr>
              <a:t>of </a:t>
            </a:r>
            <a:r>
              <a:rPr lang="en-US" sz="1000" spc="-10" dirty="0" smtClean="0">
                <a:solidFill>
                  <a:srgbClr val="181818"/>
                </a:solidFill>
                <a:latin typeface="Arial"/>
                <a:cs typeface="Arial"/>
              </a:rPr>
              <a:t>effective  </a:t>
            </a:r>
            <a:r>
              <a:rPr lang="en-US" sz="1000" spc="-5" dirty="0" smtClean="0">
                <a:solidFill>
                  <a:srgbClr val="181818"/>
                </a:solidFill>
                <a:latin typeface="Arial"/>
                <a:cs typeface="Arial"/>
              </a:rPr>
              <a:t>standards, processes, and internal </a:t>
            </a:r>
            <a:r>
              <a:rPr lang="en-US" sz="1000" dirty="0" smtClean="0">
                <a:solidFill>
                  <a:srgbClr val="181818"/>
                </a:solidFill>
                <a:latin typeface="Arial"/>
                <a:cs typeface="Arial"/>
              </a:rPr>
              <a:t>controls, </a:t>
            </a:r>
            <a:r>
              <a:rPr lang="en-US" sz="1000" spc="-5" dirty="0" smtClean="0">
                <a:solidFill>
                  <a:srgbClr val="181818"/>
                </a:solidFill>
                <a:latin typeface="Arial"/>
                <a:cs typeface="Arial"/>
              </a:rPr>
              <a:t>ensuring </a:t>
            </a:r>
            <a:r>
              <a:rPr lang="en-US" sz="1000" dirty="0" smtClean="0">
                <a:solidFill>
                  <a:srgbClr val="181818"/>
                </a:solidFill>
                <a:latin typeface="Arial"/>
                <a:cs typeface="Arial"/>
              </a:rPr>
              <a:t>that  </a:t>
            </a:r>
            <a:r>
              <a:rPr lang="en-US" sz="1000" spc="-5" dirty="0" smtClean="0">
                <a:solidFill>
                  <a:srgbClr val="181818"/>
                </a:solidFill>
                <a:latin typeface="Arial"/>
                <a:cs typeface="Arial"/>
              </a:rPr>
              <a:t>resources </a:t>
            </a:r>
            <a:r>
              <a:rPr lang="en-US" sz="1000" dirty="0" smtClean="0">
                <a:solidFill>
                  <a:srgbClr val="181818"/>
                </a:solidFill>
                <a:latin typeface="Arial"/>
                <a:cs typeface="Arial"/>
              </a:rPr>
              <a:t>are </a:t>
            </a:r>
            <a:r>
              <a:rPr lang="en-US" sz="1000" spc="-5" dirty="0" smtClean="0">
                <a:solidFill>
                  <a:srgbClr val="181818"/>
                </a:solidFill>
                <a:latin typeface="Arial"/>
                <a:cs typeface="Arial"/>
              </a:rPr>
              <a:t>obtained and used </a:t>
            </a:r>
            <a:r>
              <a:rPr lang="en-US" sz="1000" dirty="0" smtClean="0">
                <a:solidFill>
                  <a:srgbClr val="181818"/>
                </a:solidFill>
                <a:latin typeface="Arial"/>
                <a:cs typeface="Arial"/>
              </a:rPr>
              <a:t>as</a:t>
            </a:r>
            <a:r>
              <a:rPr lang="en-US" sz="1000" spc="80" dirty="0" smtClean="0">
                <a:solidFill>
                  <a:srgbClr val="181818"/>
                </a:solidFill>
                <a:latin typeface="Arial"/>
                <a:cs typeface="Arial"/>
              </a:rPr>
              <a:t> </a:t>
            </a:r>
            <a:r>
              <a:rPr lang="en-US" sz="1000" spc="-5" dirty="0" smtClean="0">
                <a:solidFill>
                  <a:srgbClr val="181818"/>
                </a:solidFill>
                <a:latin typeface="Arial"/>
                <a:cs typeface="Arial"/>
              </a:rPr>
              <a:t>intended</a:t>
            </a:r>
            <a:r>
              <a:rPr lang="en-US" sz="1000" dirty="0" smtClean="0">
                <a:latin typeface="Arial"/>
                <a:cs typeface="Arial"/>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b="1" dirty="0" smtClean="0">
                <a:latin typeface="Arial"/>
                <a:cs typeface="Arial"/>
              </a:rPr>
              <a:t>Pillar 6 Accounting and reporting: </a:t>
            </a:r>
            <a:r>
              <a:rPr lang="en-US" sz="1000" spc="-5" dirty="0" smtClean="0">
                <a:solidFill>
                  <a:srgbClr val="181818"/>
                </a:solidFill>
                <a:latin typeface="Arial"/>
                <a:cs typeface="Arial"/>
              </a:rPr>
              <a:t>Accurate and reliable </a:t>
            </a:r>
            <a:r>
              <a:rPr lang="en-US" sz="1000" dirty="0" smtClean="0">
                <a:solidFill>
                  <a:srgbClr val="181818"/>
                </a:solidFill>
                <a:latin typeface="Arial"/>
                <a:cs typeface="Arial"/>
              </a:rPr>
              <a:t>records are </a:t>
            </a:r>
            <a:r>
              <a:rPr lang="en-US" sz="1000" spc="-5" dirty="0" smtClean="0">
                <a:solidFill>
                  <a:srgbClr val="181818"/>
                </a:solidFill>
                <a:latin typeface="Arial"/>
                <a:cs typeface="Arial"/>
              </a:rPr>
              <a:t>maintained, and  information is produced and disseminated </a:t>
            </a:r>
            <a:r>
              <a:rPr lang="en-US" sz="1000" dirty="0" smtClean="0">
                <a:solidFill>
                  <a:srgbClr val="181818"/>
                </a:solidFill>
                <a:latin typeface="Arial"/>
                <a:cs typeface="Arial"/>
              </a:rPr>
              <a:t>at </a:t>
            </a:r>
            <a:r>
              <a:rPr lang="en-US" sz="1000" spc="-5" dirty="0" smtClean="0">
                <a:solidFill>
                  <a:srgbClr val="181818"/>
                </a:solidFill>
                <a:latin typeface="Arial"/>
                <a:cs typeface="Arial"/>
              </a:rPr>
              <a:t>appropriate  </a:t>
            </a:r>
            <a:r>
              <a:rPr lang="en-US" sz="1000" dirty="0" smtClean="0">
                <a:solidFill>
                  <a:srgbClr val="181818"/>
                </a:solidFill>
                <a:latin typeface="Arial"/>
                <a:cs typeface="Arial"/>
              </a:rPr>
              <a:t>times to meet </a:t>
            </a:r>
            <a:r>
              <a:rPr lang="en-US" sz="1000" spc="-5" dirty="0" smtClean="0">
                <a:solidFill>
                  <a:srgbClr val="181818"/>
                </a:solidFill>
                <a:latin typeface="Arial"/>
                <a:cs typeface="Arial"/>
              </a:rPr>
              <a:t>decision-making, management, and reporting  needs.</a:t>
            </a:r>
            <a:endParaRPr lang="en-US" sz="1000" dirty="0" smtClean="0">
              <a:latin typeface="Aria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b="1" dirty="0" smtClean="0">
                <a:latin typeface="Arial"/>
                <a:cs typeface="Arial"/>
              </a:rPr>
              <a:t>Pillar 7: External Scrutiny</a:t>
            </a:r>
            <a:r>
              <a:rPr lang="en-US" sz="1000" b="1" baseline="0" dirty="0" smtClean="0">
                <a:latin typeface="Arial"/>
                <a:cs typeface="Arial"/>
              </a:rPr>
              <a:t> and Audit: </a:t>
            </a:r>
            <a:r>
              <a:rPr lang="en-US" sz="1000" spc="-5" dirty="0" smtClean="0">
                <a:solidFill>
                  <a:srgbClr val="181818"/>
                </a:solidFill>
                <a:latin typeface="Arial"/>
                <a:cs typeface="Arial"/>
              </a:rPr>
              <a:t>Public finances are independently reviewed and there </a:t>
            </a:r>
            <a:r>
              <a:rPr lang="en-US" sz="1000" spc="-10" dirty="0" smtClean="0">
                <a:solidFill>
                  <a:srgbClr val="181818"/>
                </a:solidFill>
                <a:latin typeface="Arial"/>
                <a:cs typeface="Arial"/>
              </a:rPr>
              <a:t>is  </a:t>
            </a:r>
            <a:r>
              <a:rPr lang="en-US" sz="1000" spc="-5" dirty="0" smtClean="0">
                <a:solidFill>
                  <a:srgbClr val="181818"/>
                </a:solidFill>
                <a:latin typeface="Arial"/>
                <a:cs typeface="Arial"/>
              </a:rPr>
              <a:t>external follow-up on </a:t>
            </a:r>
            <a:r>
              <a:rPr lang="en-US" sz="1000" dirty="0" smtClean="0">
                <a:solidFill>
                  <a:srgbClr val="181818"/>
                </a:solidFill>
                <a:latin typeface="Arial"/>
                <a:cs typeface="Arial"/>
              </a:rPr>
              <a:t>the </a:t>
            </a:r>
            <a:r>
              <a:rPr lang="en-US" sz="1000" spc="-5" dirty="0" smtClean="0">
                <a:solidFill>
                  <a:srgbClr val="181818"/>
                </a:solidFill>
                <a:latin typeface="Arial"/>
                <a:cs typeface="Arial"/>
              </a:rPr>
              <a:t>implementation </a:t>
            </a:r>
            <a:r>
              <a:rPr lang="en-US" sz="1000" dirty="0" smtClean="0">
                <a:solidFill>
                  <a:srgbClr val="181818"/>
                </a:solidFill>
                <a:latin typeface="Arial"/>
                <a:cs typeface="Arial"/>
              </a:rPr>
              <a:t>of  </a:t>
            </a:r>
            <a:r>
              <a:rPr lang="en-US" sz="1000" spc="-5" dirty="0" smtClean="0">
                <a:solidFill>
                  <a:srgbClr val="181818"/>
                </a:solidFill>
                <a:latin typeface="Arial"/>
                <a:cs typeface="Arial"/>
              </a:rPr>
              <a:t>recommendations </a:t>
            </a:r>
            <a:r>
              <a:rPr lang="en-US" sz="1000" dirty="0" smtClean="0">
                <a:solidFill>
                  <a:srgbClr val="181818"/>
                </a:solidFill>
                <a:latin typeface="Arial"/>
                <a:cs typeface="Arial"/>
              </a:rPr>
              <a:t>for </a:t>
            </a:r>
            <a:r>
              <a:rPr lang="en-US" sz="1000" spc="-5" dirty="0" smtClean="0">
                <a:solidFill>
                  <a:srgbClr val="181818"/>
                </a:solidFill>
                <a:latin typeface="Arial"/>
                <a:cs typeface="Arial"/>
              </a:rPr>
              <a:t>improvement </a:t>
            </a:r>
            <a:r>
              <a:rPr lang="en-US" sz="1000" dirty="0" smtClean="0">
                <a:solidFill>
                  <a:srgbClr val="181818"/>
                </a:solidFill>
                <a:latin typeface="Arial"/>
                <a:cs typeface="Arial"/>
              </a:rPr>
              <a:t>by the</a:t>
            </a:r>
            <a:r>
              <a:rPr lang="en-US" sz="1000" spc="70" dirty="0" smtClean="0">
                <a:solidFill>
                  <a:srgbClr val="181818"/>
                </a:solidFill>
                <a:latin typeface="Arial"/>
                <a:cs typeface="Arial"/>
              </a:rPr>
              <a:t> </a:t>
            </a:r>
            <a:r>
              <a:rPr lang="en-US" sz="1000" spc="-5" dirty="0" smtClean="0">
                <a:solidFill>
                  <a:srgbClr val="181818"/>
                </a:solidFill>
                <a:latin typeface="Arial"/>
                <a:cs typeface="Arial"/>
              </a:rPr>
              <a:t>executive.</a:t>
            </a:r>
            <a:endParaRPr lang="en-US" sz="1000" dirty="0" smtClean="0">
              <a:latin typeface="Aria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00" b="1" dirty="0" smtClean="0">
              <a:latin typeface="Arial"/>
              <a:cs typeface="Arial"/>
            </a:endParaRPr>
          </a:p>
          <a:p>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36</a:t>
            </a:fld>
            <a:endParaRPr lang="en-GB"/>
          </a:p>
        </p:txBody>
      </p:sp>
    </p:spTree>
    <p:extLst>
      <p:ext uri="{BB962C8B-B14F-4D97-AF65-F5344CB8AC3E}">
        <p14:creationId xmlns:p14="http://schemas.microsoft.com/office/powerpoint/2010/main" val="3930580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37</a:t>
            </a:fld>
            <a:endParaRPr lang="en-GB"/>
          </a:p>
        </p:txBody>
      </p:sp>
    </p:spTree>
    <p:extLst>
      <p:ext uri="{BB962C8B-B14F-4D97-AF65-F5344CB8AC3E}">
        <p14:creationId xmlns:p14="http://schemas.microsoft.com/office/powerpoint/2010/main" val="3016455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sz="1000" b="0" i="0" u="none" strike="noStrike" kern="1200" baseline="0" dirty="0" err="1" smtClean="0">
                <a:solidFill>
                  <a:schemeClr val="tx1"/>
                </a:solidFill>
                <a:latin typeface="Arial" pitchFamily="34" charset="0"/>
                <a:ea typeface="+mn-ea"/>
                <a:cs typeface="+mn-cs"/>
              </a:rPr>
              <a:t>Insist</a:t>
            </a:r>
            <a:r>
              <a:rPr lang="fr-BE" sz="1000" b="0" i="0" u="none" strike="noStrike" kern="1200" baseline="0" dirty="0" smtClean="0">
                <a:solidFill>
                  <a:schemeClr val="tx1"/>
                </a:solidFill>
                <a:latin typeface="Arial" pitchFamily="34" charset="0"/>
                <a:ea typeface="+mn-ea"/>
                <a:cs typeface="+mn-cs"/>
              </a:rPr>
              <a:t> </a:t>
            </a:r>
            <a:r>
              <a:rPr lang="fr-BE" sz="1000" b="0" i="0" u="none" strike="noStrike" kern="1200" baseline="0" dirty="0" err="1" smtClean="0">
                <a:solidFill>
                  <a:schemeClr val="tx1"/>
                </a:solidFill>
                <a:latin typeface="Arial" pitchFamily="34" charset="0"/>
                <a:ea typeface="+mn-ea"/>
                <a:cs typeface="+mn-cs"/>
              </a:rPr>
              <a:t>that</a:t>
            </a:r>
            <a:r>
              <a:rPr lang="fr-BE" sz="1000" b="0" i="0" u="none" strike="noStrike" kern="1200" baseline="0" dirty="0" smtClean="0">
                <a:solidFill>
                  <a:schemeClr val="tx1"/>
                </a:solidFill>
                <a:latin typeface="Arial" pitchFamily="34" charset="0"/>
                <a:ea typeface="+mn-ea"/>
                <a:cs typeface="+mn-cs"/>
              </a:rPr>
              <a:t> PEFA </a:t>
            </a:r>
            <a:r>
              <a:rPr lang="fr-BE" sz="1000" b="0" i="0" u="none" strike="noStrike" kern="1200" baseline="0" dirty="0" err="1" smtClean="0">
                <a:solidFill>
                  <a:schemeClr val="tx1"/>
                </a:solidFill>
                <a:latin typeface="Arial" pitchFamily="34" charset="0"/>
                <a:ea typeface="+mn-ea"/>
                <a:cs typeface="+mn-cs"/>
              </a:rPr>
              <a:t>is</a:t>
            </a:r>
            <a:r>
              <a:rPr lang="fr-BE" sz="1000" b="0" i="0" u="none" strike="noStrike" kern="1200" baseline="0" dirty="0" smtClean="0">
                <a:solidFill>
                  <a:schemeClr val="tx1"/>
                </a:solidFill>
                <a:latin typeface="Arial" pitchFamily="34" charset="0"/>
                <a:ea typeface="+mn-ea"/>
                <a:cs typeface="+mn-cs"/>
              </a:rPr>
              <a:t> </a:t>
            </a:r>
            <a:r>
              <a:rPr lang="fr-BE" sz="1000" b="0" i="0" u="none" strike="noStrike" kern="1200" baseline="0" dirty="0" err="1" smtClean="0">
                <a:solidFill>
                  <a:schemeClr val="tx1"/>
                </a:solidFill>
                <a:latin typeface="Arial" pitchFamily="34" charset="0"/>
                <a:ea typeface="+mn-ea"/>
                <a:cs typeface="+mn-cs"/>
              </a:rPr>
              <a:t>now</a:t>
            </a:r>
            <a:r>
              <a:rPr lang="fr-BE" sz="1000" b="0" i="0" u="none" strike="noStrike" kern="1200" baseline="0" dirty="0" smtClean="0">
                <a:solidFill>
                  <a:schemeClr val="tx1"/>
                </a:solidFill>
                <a:latin typeface="Arial" pitchFamily="34" charset="0"/>
                <a:ea typeface="+mn-ea"/>
                <a:cs typeface="+mn-cs"/>
              </a:rPr>
              <a:t> the </a:t>
            </a:r>
            <a:r>
              <a:rPr lang="fr-BE" sz="1000" b="0" i="0" u="none" strike="noStrike" kern="1200" baseline="0" dirty="0" err="1" smtClean="0">
                <a:solidFill>
                  <a:schemeClr val="tx1"/>
                </a:solidFill>
                <a:latin typeface="Arial" pitchFamily="34" charset="0"/>
                <a:ea typeface="+mn-ea"/>
                <a:cs typeface="+mn-cs"/>
              </a:rPr>
              <a:t>preferred</a:t>
            </a:r>
            <a:r>
              <a:rPr lang="fr-BE" sz="1000" b="0" i="0" u="none" strike="noStrike" kern="1200" baseline="0" dirty="0" smtClean="0">
                <a:solidFill>
                  <a:schemeClr val="tx1"/>
                </a:solidFill>
                <a:latin typeface="Arial" pitchFamily="34" charset="0"/>
                <a:ea typeface="+mn-ea"/>
                <a:cs typeface="+mn-cs"/>
              </a:rPr>
              <a:t> </a:t>
            </a:r>
            <a:r>
              <a:rPr lang="fr-BE" sz="1000" b="0" i="0" u="none" strike="noStrike" kern="1200" baseline="0" dirty="0" err="1" smtClean="0">
                <a:solidFill>
                  <a:schemeClr val="tx1"/>
                </a:solidFill>
                <a:latin typeface="Arial" pitchFamily="34" charset="0"/>
                <a:ea typeface="+mn-ea"/>
                <a:cs typeface="+mn-cs"/>
              </a:rPr>
              <a:t>tool</a:t>
            </a:r>
            <a:r>
              <a:rPr lang="fr-BE" sz="1000" b="0" i="0" u="none" strike="noStrike" kern="1200" baseline="0" dirty="0" smtClean="0">
                <a:solidFill>
                  <a:schemeClr val="tx1"/>
                </a:solidFill>
                <a:latin typeface="Arial" pitchFamily="34" charset="0"/>
                <a:ea typeface="+mn-ea"/>
                <a:cs typeface="+mn-cs"/>
              </a:rPr>
              <a:t> of the </a:t>
            </a:r>
            <a:r>
              <a:rPr lang="fr-BE" sz="1000" b="0" i="0" u="none" strike="noStrike" kern="1200" baseline="0" dirty="0" err="1" smtClean="0">
                <a:solidFill>
                  <a:schemeClr val="tx1"/>
                </a:solidFill>
                <a:latin typeface="Arial" pitchFamily="34" charset="0"/>
                <a:ea typeface="+mn-ea"/>
                <a:cs typeface="+mn-cs"/>
              </a:rPr>
              <a:t>donor</a:t>
            </a:r>
            <a:r>
              <a:rPr lang="fr-BE" sz="1000" b="0" i="0" u="none" strike="noStrike" kern="1200" baseline="0" dirty="0" smtClean="0">
                <a:solidFill>
                  <a:schemeClr val="tx1"/>
                </a:solidFill>
                <a:latin typeface="Arial" pitchFamily="34" charset="0"/>
                <a:ea typeface="+mn-ea"/>
                <a:cs typeface="+mn-cs"/>
              </a:rPr>
              <a:t> </a:t>
            </a:r>
            <a:r>
              <a:rPr lang="fr-BE" sz="1000" b="0" i="0" u="none" strike="noStrike" kern="1200" baseline="0" dirty="0" err="1" smtClean="0">
                <a:solidFill>
                  <a:schemeClr val="tx1"/>
                </a:solidFill>
                <a:latin typeface="Arial" pitchFamily="34" charset="0"/>
                <a:ea typeface="+mn-ea"/>
                <a:cs typeface="+mn-cs"/>
              </a:rPr>
              <a:t>community</a:t>
            </a:r>
            <a:r>
              <a:rPr lang="fr-BE" sz="1000" b="0" i="0" u="none" strike="noStrike" kern="1200" baseline="0" dirty="0" smtClean="0">
                <a:solidFill>
                  <a:schemeClr val="tx1"/>
                </a:solidFill>
                <a:latin typeface="Arial" pitchFamily="34" charset="0"/>
                <a:ea typeface="+mn-ea"/>
                <a:cs typeface="+mn-cs"/>
              </a:rPr>
              <a:t> to </a:t>
            </a:r>
            <a:r>
              <a:rPr lang="fr-BE" sz="1000" b="0" i="0" u="none" strike="noStrike" kern="1200" baseline="0" dirty="0" err="1" smtClean="0">
                <a:solidFill>
                  <a:schemeClr val="tx1"/>
                </a:solidFill>
                <a:latin typeface="Arial" pitchFamily="34" charset="0"/>
                <a:ea typeface="+mn-ea"/>
                <a:cs typeface="+mn-cs"/>
              </a:rPr>
              <a:t>assess</a:t>
            </a:r>
            <a:r>
              <a:rPr lang="fr-BE" sz="1000" b="0" i="0" u="none" strike="noStrike" kern="1200" baseline="0" dirty="0" smtClean="0">
                <a:solidFill>
                  <a:schemeClr val="tx1"/>
                </a:solidFill>
                <a:latin typeface="Arial" pitchFamily="34" charset="0"/>
                <a:ea typeface="+mn-ea"/>
                <a:cs typeface="+mn-cs"/>
              </a:rPr>
              <a:t> PFM. </a:t>
            </a:r>
            <a:r>
              <a:rPr lang="fr-BE" sz="1000" b="0" i="0" u="none" strike="noStrike" kern="1200" baseline="0" dirty="0" err="1" smtClean="0">
                <a:solidFill>
                  <a:schemeClr val="tx1"/>
                </a:solidFill>
                <a:latin typeface="Arial" pitchFamily="34" charset="0"/>
                <a:ea typeface="+mn-ea"/>
                <a:cs typeface="+mn-cs"/>
              </a:rPr>
              <a:t>Among</a:t>
            </a:r>
            <a:r>
              <a:rPr lang="fr-BE" sz="1000" b="0" i="0" u="none" strike="noStrike" kern="1200" baseline="0" dirty="0" smtClean="0">
                <a:solidFill>
                  <a:schemeClr val="tx1"/>
                </a:solidFill>
                <a:latin typeface="Arial" pitchFamily="34" charset="0"/>
                <a:ea typeface="+mn-ea"/>
                <a:cs typeface="+mn-cs"/>
              </a:rPr>
              <a:t> the </a:t>
            </a:r>
            <a:r>
              <a:rPr lang="fr-BE" sz="1000" b="0" i="0" u="none" strike="noStrike" kern="1200" baseline="0" dirty="0" err="1" smtClean="0">
                <a:solidFill>
                  <a:schemeClr val="tx1"/>
                </a:solidFill>
                <a:latin typeface="Arial" pitchFamily="34" charset="0"/>
                <a:ea typeface="+mn-ea"/>
                <a:cs typeface="+mn-cs"/>
              </a:rPr>
              <a:t>others</a:t>
            </a:r>
            <a:r>
              <a:rPr lang="fr-BE" sz="1000" b="0" i="0" u="none" strike="noStrike" kern="1200" baseline="0" dirty="0" smtClean="0">
                <a:solidFill>
                  <a:schemeClr val="tx1"/>
                </a:solidFill>
                <a:latin typeface="Arial" pitchFamily="34" charset="0"/>
                <a:ea typeface="+mn-ea"/>
                <a:cs typeface="+mn-cs"/>
              </a:rPr>
              <a:t>, </a:t>
            </a:r>
            <a:r>
              <a:rPr lang="fr-BE" sz="1000" b="0" i="0" u="none" strike="noStrike" kern="1200" baseline="0" dirty="0" err="1" smtClean="0">
                <a:solidFill>
                  <a:schemeClr val="tx1"/>
                </a:solidFill>
                <a:latin typeface="Arial" pitchFamily="34" charset="0"/>
                <a:ea typeface="+mn-ea"/>
                <a:cs typeface="+mn-cs"/>
              </a:rPr>
              <a:t>several</a:t>
            </a:r>
            <a:r>
              <a:rPr lang="fr-BE" sz="1000" b="0" i="0" u="none" strike="noStrike" kern="1200" baseline="0" dirty="0" smtClean="0">
                <a:solidFill>
                  <a:schemeClr val="tx1"/>
                </a:solidFill>
                <a:latin typeface="Arial" pitchFamily="34" charset="0"/>
                <a:ea typeface="+mn-ea"/>
                <a:cs typeface="+mn-cs"/>
              </a:rPr>
              <a:t> (CPAR, PETS, DEMBA, DAC NPA….) are « drill-down » </a:t>
            </a:r>
            <a:r>
              <a:rPr lang="fr-BE" sz="1000" b="0" i="0" u="none" strike="noStrike" kern="1200" baseline="0" dirty="0" err="1" smtClean="0">
                <a:solidFill>
                  <a:schemeClr val="tx1"/>
                </a:solidFill>
                <a:latin typeface="Arial" pitchFamily="34" charset="0"/>
                <a:ea typeface="+mn-ea"/>
                <a:cs typeface="+mn-cs"/>
              </a:rPr>
              <a:t>tools</a:t>
            </a:r>
            <a:r>
              <a:rPr lang="fr-BE" sz="1000" b="0" i="0" u="none" strike="noStrike" kern="1200" baseline="0" dirty="0" smtClean="0">
                <a:solidFill>
                  <a:schemeClr val="tx1"/>
                </a:solidFill>
                <a:latin typeface="Arial" pitchFamily="34" charset="0"/>
                <a:ea typeface="+mn-ea"/>
                <a:cs typeface="+mn-cs"/>
              </a:rPr>
              <a:t> </a:t>
            </a:r>
            <a:r>
              <a:rPr lang="fr-BE" sz="1000" b="0" i="0" u="none" strike="noStrike" kern="1200" baseline="0" dirty="0" err="1" smtClean="0">
                <a:solidFill>
                  <a:schemeClr val="tx1"/>
                </a:solidFill>
                <a:latin typeface="Arial" pitchFamily="34" charset="0"/>
                <a:ea typeface="+mn-ea"/>
                <a:cs typeface="+mn-cs"/>
              </a:rPr>
              <a:t>that</a:t>
            </a:r>
            <a:r>
              <a:rPr lang="fr-BE" sz="1000" b="0" i="0" u="none" strike="noStrike" kern="1200" baseline="0" dirty="0" smtClean="0">
                <a:solidFill>
                  <a:schemeClr val="tx1"/>
                </a:solidFill>
                <a:latin typeface="Arial" pitchFamily="34" charset="0"/>
                <a:ea typeface="+mn-ea"/>
                <a:cs typeface="+mn-cs"/>
              </a:rPr>
              <a:t> </a:t>
            </a:r>
            <a:r>
              <a:rPr lang="fr-BE" sz="1000" b="0" i="0" u="none" strike="noStrike" kern="1200" baseline="0" dirty="0" err="1" smtClean="0">
                <a:solidFill>
                  <a:schemeClr val="tx1"/>
                </a:solidFill>
                <a:latin typeface="Arial" pitchFamily="34" charset="0"/>
                <a:ea typeface="+mn-ea"/>
                <a:cs typeface="+mn-cs"/>
              </a:rPr>
              <a:t>can</a:t>
            </a:r>
            <a:r>
              <a:rPr lang="fr-BE" sz="1000" b="0" i="0" u="none" strike="noStrike" kern="1200" baseline="0" dirty="0" smtClean="0">
                <a:solidFill>
                  <a:schemeClr val="tx1"/>
                </a:solidFill>
                <a:latin typeface="Arial" pitchFamily="34" charset="0"/>
                <a:ea typeface="+mn-ea"/>
                <a:cs typeface="+mn-cs"/>
              </a:rPr>
              <a:t> </a:t>
            </a:r>
            <a:r>
              <a:rPr lang="fr-BE" sz="1000" b="0" i="0" u="none" strike="noStrike" kern="1200" baseline="0" dirty="0" err="1" smtClean="0">
                <a:solidFill>
                  <a:schemeClr val="tx1"/>
                </a:solidFill>
                <a:latin typeface="Arial" pitchFamily="34" charset="0"/>
                <a:ea typeface="+mn-ea"/>
                <a:cs typeface="+mn-cs"/>
              </a:rPr>
              <a:t>be</a:t>
            </a:r>
            <a:r>
              <a:rPr lang="fr-BE" sz="1000" b="0" i="0" u="none" strike="noStrike" kern="1200" baseline="0" dirty="0" smtClean="0">
                <a:solidFill>
                  <a:schemeClr val="tx1"/>
                </a:solidFill>
                <a:latin typeface="Arial" pitchFamily="34" charset="0"/>
                <a:ea typeface="+mn-ea"/>
                <a:cs typeface="+mn-cs"/>
              </a:rPr>
              <a:t> </a:t>
            </a:r>
            <a:r>
              <a:rPr lang="fr-BE" sz="1000" b="0" i="0" u="none" strike="noStrike" kern="1200" baseline="0" dirty="0" err="1" smtClean="0">
                <a:solidFill>
                  <a:schemeClr val="tx1"/>
                </a:solidFill>
                <a:latin typeface="Arial" pitchFamily="34" charset="0"/>
                <a:ea typeface="+mn-ea"/>
                <a:cs typeface="+mn-cs"/>
              </a:rPr>
              <a:t>used</a:t>
            </a:r>
            <a:r>
              <a:rPr lang="fr-BE" sz="1000" b="0" i="0" u="none" strike="noStrike" kern="1200" baseline="0" dirty="0" smtClean="0">
                <a:solidFill>
                  <a:schemeClr val="tx1"/>
                </a:solidFill>
                <a:latin typeface="Arial" pitchFamily="34" charset="0"/>
                <a:ea typeface="+mn-ea"/>
                <a:cs typeface="+mn-cs"/>
              </a:rPr>
              <a:t> to </a:t>
            </a:r>
            <a:r>
              <a:rPr lang="fr-BE" sz="1000" b="0" i="0" u="none" strike="noStrike" kern="1200" baseline="0" dirty="0" err="1" smtClean="0">
                <a:solidFill>
                  <a:schemeClr val="tx1"/>
                </a:solidFill>
                <a:latin typeface="Arial" pitchFamily="34" charset="0"/>
                <a:ea typeface="+mn-ea"/>
                <a:cs typeface="+mn-cs"/>
              </a:rPr>
              <a:t>further</a:t>
            </a:r>
            <a:r>
              <a:rPr lang="fr-BE" sz="1000" b="0" i="0" u="none" strike="noStrike" kern="1200" baseline="0" dirty="0" smtClean="0">
                <a:solidFill>
                  <a:schemeClr val="tx1"/>
                </a:solidFill>
                <a:latin typeface="Arial" pitchFamily="34" charset="0"/>
                <a:ea typeface="+mn-ea"/>
                <a:cs typeface="+mn-cs"/>
              </a:rPr>
              <a:t> </a:t>
            </a:r>
            <a:r>
              <a:rPr lang="fr-BE" sz="1000" b="0" i="0" u="none" strike="noStrike" kern="1200" baseline="0" dirty="0" err="1" smtClean="0">
                <a:solidFill>
                  <a:schemeClr val="tx1"/>
                </a:solidFill>
                <a:latin typeface="Arial" pitchFamily="34" charset="0"/>
                <a:ea typeface="+mn-ea"/>
                <a:cs typeface="+mn-cs"/>
              </a:rPr>
              <a:t>investigate</a:t>
            </a:r>
            <a:r>
              <a:rPr lang="fr-BE" sz="1000" b="0" i="0" u="none" strike="noStrike" kern="1200" baseline="0" dirty="0" smtClean="0">
                <a:solidFill>
                  <a:schemeClr val="tx1"/>
                </a:solidFill>
                <a:latin typeface="Arial" pitchFamily="34" charset="0"/>
                <a:ea typeface="+mn-ea"/>
                <a:cs typeface="+mn-cs"/>
              </a:rPr>
              <a:t> </a:t>
            </a:r>
            <a:r>
              <a:rPr lang="fr-BE" sz="1000" b="0" i="0" u="none" strike="noStrike" kern="1200" baseline="0" dirty="0" err="1" smtClean="0">
                <a:solidFill>
                  <a:schemeClr val="tx1"/>
                </a:solidFill>
                <a:latin typeface="Arial" pitchFamily="34" charset="0"/>
                <a:ea typeface="+mn-ea"/>
                <a:cs typeface="+mn-cs"/>
              </a:rPr>
              <a:t>particular</a:t>
            </a:r>
            <a:r>
              <a:rPr lang="fr-BE" sz="1000" b="0" i="0" u="none" strike="noStrike" kern="1200" baseline="0" dirty="0" smtClean="0">
                <a:solidFill>
                  <a:schemeClr val="tx1"/>
                </a:solidFill>
                <a:latin typeface="Arial" pitchFamily="34" charset="0"/>
                <a:ea typeface="+mn-ea"/>
                <a:cs typeface="+mn-cs"/>
              </a:rPr>
              <a:t> aspects of PFM.</a:t>
            </a:r>
            <a:endParaRPr lang="en-GB" sz="1000" b="0" i="0" u="none" strike="noStrike" kern="1200" baseline="0" dirty="0" smtClean="0">
              <a:solidFill>
                <a:schemeClr val="tx1"/>
              </a:solidFill>
              <a:latin typeface="Arial" pitchFamily="34" charset="0"/>
              <a:ea typeface="+mn-ea"/>
              <a:cs typeface="+mn-cs"/>
            </a:endParaRPr>
          </a:p>
          <a:p>
            <a:endParaRPr lang="en-GB" noProof="0" dirty="0" smtClean="0"/>
          </a:p>
          <a:p>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38</a:t>
            </a:fld>
            <a:endParaRPr lang="en-GB"/>
          </a:p>
        </p:txBody>
      </p:sp>
    </p:spTree>
    <p:extLst>
      <p:ext uri="{BB962C8B-B14F-4D97-AF65-F5344CB8AC3E}">
        <p14:creationId xmlns:p14="http://schemas.microsoft.com/office/powerpoint/2010/main" val="1070201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7DA953-747D-4E5B-8297-B015E18CDBF7}" type="slidenum">
              <a:rPr lang="en-GB" smtClean="0"/>
              <a:pPr>
                <a:defRPr/>
              </a:pPr>
              <a:t>39</a:t>
            </a:fld>
            <a:endParaRPr lang="en-GB"/>
          </a:p>
        </p:txBody>
      </p:sp>
    </p:spTree>
    <p:extLst>
      <p:ext uri="{BB962C8B-B14F-4D97-AF65-F5344CB8AC3E}">
        <p14:creationId xmlns:p14="http://schemas.microsoft.com/office/powerpoint/2010/main" val="745204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6AD4A4-215D-42FB-93BE-57AEA3C25758}" type="slidenum">
              <a:rPr lang="en-US" smtClean="0"/>
              <a:pPr/>
              <a:t>40</a:t>
            </a:fld>
            <a:endParaRPr lang="en-US" dirty="0"/>
          </a:p>
        </p:txBody>
      </p:sp>
    </p:spTree>
    <p:extLst>
      <p:ext uri="{BB962C8B-B14F-4D97-AF65-F5344CB8AC3E}">
        <p14:creationId xmlns:p14="http://schemas.microsoft.com/office/powerpoint/2010/main" val="173589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6AD4A4-215D-42FB-93BE-57AEA3C25758}" type="slidenum">
              <a:rPr lang="en-US" smtClean="0"/>
              <a:pPr/>
              <a:t>41</a:t>
            </a:fld>
            <a:endParaRPr lang="en-US" dirty="0"/>
          </a:p>
        </p:txBody>
      </p:sp>
    </p:spTree>
    <p:extLst>
      <p:ext uri="{BB962C8B-B14F-4D97-AF65-F5344CB8AC3E}">
        <p14:creationId xmlns:p14="http://schemas.microsoft.com/office/powerpoint/2010/main" val="381935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3C282BA5-E20B-8648-B8FA-72E19ABF52C9}" type="slidenum">
              <a:rPr lang="fr-FR" smtClean="0"/>
              <a:pPr/>
              <a:t>42</a:t>
            </a:fld>
            <a:endParaRPr lang="fr-FR"/>
          </a:p>
        </p:txBody>
      </p:sp>
    </p:spTree>
    <p:extLst>
      <p:ext uri="{BB962C8B-B14F-4D97-AF65-F5344CB8AC3E}">
        <p14:creationId xmlns:p14="http://schemas.microsoft.com/office/powerpoint/2010/main" val="31471635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A638ADD6-4F6C-46A0-8EDF-192CCCFD5F95}" type="slidenum">
              <a:rPr lang="en-GB" altLang="es-ES">
                <a:solidFill>
                  <a:schemeClr val="tx1"/>
                </a:solidFill>
                <a:latin typeface="Tw Cen MT"/>
              </a:rPr>
              <a:pPr eaLnBrk="1" hangingPunct="1"/>
              <a:t>43</a:t>
            </a:fld>
            <a:endParaRPr lang="en-GB" altLang="es-ES" dirty="0">
              <a:solidFill>
                <a:schemeClr val="tx1"/>
              </a:solidFill>
              <a:latin typeface="Tw Cen MT"/>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s-ES" dirty="0" smtClean="0"/>
              <a:t>See Template</a:t>
            </a:r>
            <a:r>
              <a:rPr lang="en-US" altLang="es-ES" baseline="0" dirty="0" smtClean="0"/>
              <a:t> in Annex 5 of the Guidelines plus at sector level</a:t>
            </a:r>
          </a:p>
          <a:p>
            <a:pPr marL="358775" indent="-358775">
              <a:buClr>
                <a:srgbClr val="0F5494"/>
              </a:buClr>
              <a:buFont typeface="Wingdings" pitchFamily="2" charset="2"/>
              <a:buChar char="§"/>
              <a:defRPr/>
            </a:pPr>
            <a:r>
              <a:rPr lang="en-GB" sz="1000" i="0" dirty="0" smtClean="0">
                <a:sym typeface="Wingdings" pitchFamily="2" charset="2"/>
              </a:rPr>
              <a:t>Impact of macroeconomic budget constraints on the fiscal sustainability and credibility of the sector policy</a:t>
            </a:r>
          </a:p>
          <a:p>
            <a:pPr marL="0" indent="0">
              <a:buClr>
                <a:srgbClr val="0F5494"/>
              </a:buClr>
              <a:buFontTx/>
              <a:buNone/>
              <a:defRPr/>
            </a:pPr>
            <a:endParaRPr lang="en-GB" sz="1000" i="0" dirty="0" smtClean="0">
              <a:sym typeface="Wingdings" pitchFamily="2" charset="2"/>
            </a:endParaRPr>
          </a:p>
          <a:p>
            <a:pPr marL="358775" indent="-358775">
              <a:buClr>
                <a:srgbClr val="0F5494"/>
              </a:buClr>
              <a:buFont typeface="Wingdings" pitchFamily="2" charset="2"/>
              <a:buChar char="§"/>
              <a:defRPr/>
            </a:pPr>
            <a:r>
              <a:rPr lang="en-GB" sz="1000" i="0" dirty="0" smtClean="0">
                <a:sym typeface="Wingdings" pitchFamily="2" charset="2"/>
              </a:rPr>
              <a:t>Impact of current expenditures and public investment components of the sector policy on the medium term fiscal framework and the debt management</a:t>
            </a:r>
          </a:p>
          <a:p>
            <a:pPr marL="358775" indent="-358775">
              <a:buClr>
                <a:srgbClr val="0F5494"/>
              </a:buClr>
              <a:buFont typeface="Wingdings" pitchFamily="2" charset="2"/>
              <a:buChar char="§"/>
              <a:defRPr/>
            </a:pPr>
            <a:endParaRPr lang="en-GB" sz="1000" i="0" dirty="0" smtClean="0">
              <a:sym typeface="Wingdings" pitchFamily="2" charset="2"/>
            </a:endParaRPr>
          </a:p>
          <a:p>
            <a:pPr marL="358775" indent="-358775">
              <a:buClr>
                <a:srgbClr val="0F5494"/>
              </a:buClr>
              <a:buFont typeface="Wingdings" pitchFamily="2" charset="2"/>
              <a:buChar char="§"/>
              <a:defRPr/>
            </a:pPr>
            <a:r>
              <a:rPr lang="en-GB" sz="1000" i="0" dirty="0" smtClean="0">
                <a:sym typeface="Wingdings" pitchFamily="2" charset="2"/>
              </a:rPr>
              <a:t>Medium-term sources of financing of the sector policy</a:t>
            </a:r>
          </a:p>
          <a:p>
            <a:pPr eaLnBrk="1" hangingPunct="1"/>
            <a:endParaRPr lang="en-US" altLang="es-ES" dirty="0" smtClean="0"/>
          </a:p>
        </p:txBody>
      </p:sp>
    </p:spTree>
    <p:extLst>
      <p:ext uri="{BB962C8B-B14F-4D97-AF65-F5344CB8AC3E}">
        <p14:creationId xmlns:p14="http://schemas.microsoft.com/office/powerpoint/2010/main" val="2360224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355600" lvl="1" indent="-355600" eaLnBrk="1" hangingPunct="1">
              <a:lnSpc>
                <a:spcPct val="130000"/>
              </a:lnSpc>
              <a:spcBef>
                <a:spcPct val="0"/>
              </a:spcBef>
              <a:spcAft>
                <a:spcPts val="0"/>
              </a:spcAft>
              <a:buFont typeface="Wingdings" pitchFamily="2" charset="2"/>
              <a:buChar char="§"/>
              <a:defRPr/>
            </a:pPr>
            <a:r>
              <a:rPr lang="en-GB" dirty="0" smtClean="0">
                <a:solidFill>
                  <a:schemeClr val="accent6"/>
                </a:solidFill>
                <a:latin typeface="Times New Roman" pitchFamily="18" charset="0"/>
                <a:cs typeface="Times New Roman" pitchFamily="18" charset="0"/>
              </a:rPr>
              <a:t>Administrative and financial reporting on sector expenditures and on service delivery expenditures.</a:t>
            </a:r>
          </a:p>
          <a:p>
            <a:pPr>
              <a:buFont typeface="Arial" pitchFamily="34" charset="0"/>
              <a:buChar char="•"/>
              <a:defRPr/>
            </a:pPr>
            <a:endParaRPr lang="en-GB" dirty="0">
              <a:latin typeface="Times New Roman" pitchFamily="18" charset="0"/>
              <a:cs typeface="Times New Roman" pitchFamily="18" charset="0"/>
            </a:endParaRPr>
          </a:p>
        </p:txBody>
      </p:sp>
      <p:sp>
        <p:nvSpPr>
          <p:cNvPr id="56324"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D28F6935-8194-41C1-A213-17E73203678A}" type="slidenum">
              <a:rPr lang="en-GB" altLang="en-US" smtClean="0">
                <a:solidFill>
                  <a:schemeClr val="tx1"/>
                </a:solidFill>
                <a:latin typeface="Tw Cen MT"/>
              </a:rPr>
              <a:pPr/>
              <a:t>44</a:t>
            </a:fld>
            <a:endParaRPr lang="en-GB" altLang="en-US" dirty="0" smtClean="0">
              <a:solidFill>
                <a:schemeClr val="tx1"/>
              </a:solidFill>
              <a:latin typeface="Tw Cen MT"/>
            </a:endParaRPr>
          </a:p>
        </p:txBody>
      </p:sp>
    </p:spTree>
    <p:extLst>
      <p:ext uri="{BB962C8B-B14F-4D97-AF65-F5344CB8AC3E}">
        <p14:creationId xmlns:p14="http://schemas.microsoft.com/office/powerpoint/2010/main" val="3380343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A8B545C1-9521-41A1-8124-894CF54614BA}" type="slidenum">
              <a:rPr lang="en-GB" altLang="es-ES">
                <a:solidFill>
                  <a:schemeClr val="tx1"/>
                </a:solidFill>
                <a:latin typeface="Arial" panose="020B0604020202020204" pitchFamily="34" charset="0"/>
              </a:rPr>
              <a:pPr eaLnBrk="1" hangingPunct="1"/>
              <a:t>4</a:t>
            </a:fld>
            <a:endParaRPr lang="en-GB" altLang="es-ES">
              <a:solidFill>
                <a:schemeClr val="tx1"/>
              </a:solidFill>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altLang="es-ES" smtClean="0"/>
          </a:p>
        </p:txBody>
      </p:sp>
    </p:spTree>
    <p:extLst>
      <p:ext uri="{BB962C8B-B14F-4D97-AF65-F5344CB8AC3E}">
        <p14:creationId xmlns:p14="http://schemas.microsoft.com/office/powerpoint/2010/main" val="16524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a:ln/>
        </p:spPr>
      </p:sp>
      <p:sp>
        <p:nvSpPr>
          <p:cNvPr id="54275" name="Espace réservé des commentaires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fr-FR" smtClean="0"/>
              <a:t>Informing on the expenditures implications of current policy decisions on future years’ budgets medium term spending projections enable governments to evaluate cost effectiveness and to determine whether they are attempting more than they can afford</a:t>
            </a:r>
          </a:p>
          <a:p>
            <a:pPr eaLnBrk="1" hangingPunct="1">
              <a:spcBef>
                <a:spcPct val="0"/>
              </a:spcBef>
            </a:pPr>
            <a:endParaRPr lang="en-GB" altLang="fr-FR" smtClean="0"/>
          </a:p>
          <a:p>
            <a:pPr eaLnBrk="1" hangingPunct="1">
              <a:spcBef>
                <a:spcPct val="0"/>
              </a:spcBef>
            </a:pPr>
            <a:r>
              <a:rPr lang="en-GB" altLang="fr-FR" smtClean="0"/>
              <a:t>Differences between MTEF and programme budgets:</a:t>
            </a:r>
          </a:p>
          <a:p>
            <a:pPr eaLnBrk="1" hangingPunct="1">
              <a:spcBef>
                <a:spcPct val="0"/>
              </a:spcBef>
            </a:pPr>
            <a:endParaRPr lang="en-GB" altLang="fr-FR" smtClean="0"/>
          </a:p>
          <a:p>
            <a:pPr eaLnBrk="1" hangingPunct="1">
              <a:spcBef>
                <a:spcPct val="0"/>
              </a:spcBef>
            </a:pPr>
            <a:r>
              <a:rPr lang="en-GB" altLang="fr-FR" smtClean="0"/>
              <a:t>Programme budgets are prepared in a format set down in the Finance law</a:t>
            </a:r>
          </a:p>
          <a:p>
            <a:pPr eaLnBrk="1" hangingPunct="1">
              <a:spcBef>
                <a:spcPct val="0"/>
              </a:spcBef>
            </a:pPr>
            <a:r>
              <a:rPr lang="en-GB" altLang="fr-FR" smtClean="0"/>
              <a:t>MTEF tries to include all sources of revenue to enable a coherent financial plan for the sector.</a:t>
            </a:r>
          </a:p>
          <a:p>
            <a:pPr eaLnBrk="1" hangingPunct="1">
              <a:spcBef>
                <a:spcPct val="0"/>
              </a:spcBef>
            </a:pPr>
            <a:r>
              <a:rPr lang="en-GB" altLang="fr-FR" smtClean="0"/>
              <a:t>A sector is not a ministry!</a:t>
            </a:r>
            <a:endParaRPr lang="en-GB" altLang="fr-FR" u="sng" smtClean="0"/>
          </a:p>
          <a:p>
            <a:pPr eaLnBrk="1" hangingPunct="1">
              <a:spcBef>
                <a:spcPct val="0"/>
              </a:spcBef>
            </a:pPr>
            <a:endParaRPr lang="en-GB" altLang="fr-FR" smtClean="0"/>
          </a:p>
          <a:p>
            <a:pPr eaLnBrk="1" hangingPunct="1">
              <a:spcBef>
                <a:spcPct val="0"/>
              </a:spcBef>
            </a:pPr>
            <a:endParaRPr lang="en-GB" altLang="fr-FR" smtClean="0"/>
          </a:p>
        </p:txBody>
      </p:sp>
      <p:sp>
        <p:nvSpPr>
          <p:cNvPr id="54276" name="Espace réservé du numéro de diapositive 3"/>
          <p:cNvSpPr txBox="1">
            <a:spLocks noGrp="1"/>
          </p:cNvSpPr>
          <p:nvPr/>
        </p:nvSpPr>
        <p:spPr bwMode="auto">
          <a:xfrm>
            <a:off x="3851275" y="9429750"/>
            <a:ext cx="2944813"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991" tIns="46495" rIns="92991" bIns="46495" anchor="b"/>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2858D68-DFBC-4F02-978D-B6B6E688E4BE}" type="slidenum">
              <a:rPr lang="en-GB" altLang="fr-FR">
                <a:solidFill>
                  <a:srgbClr val="0F5494"/>
                </a:solidFill>
                <a:latin typeface="Tw Cen MT"/>
                <a:ea typeface="ＭＳ Ｐゴシック" panose="020B0600070205080204" pitchFamily="34" charset="-128"/>
              </a:rPr>
              <a:pPr algn="r" eaLnBrk="1" hangingPunct="1">
                <a:spcBef>
                  <a:spcPct val="0"/>
                </a:spcBef>
              </a:pPr>
              <a:t>45</a:t>
            </a:fld>
            <a:endParaRPr lang="en-GB" altLang="fr-FR" dirty="0">
              <a:solidFill>
                <a:srgbClr val="0F5494"/>
              </a:solidFill>
              <a:latin typeface="Tw Cen MT"/>
              <a:ea typeface="ＭＳ Ｐゴシック" panose="020B0600070205080204" pitchFamily="34" charset="-128"/>
            </a:endParaRPr>
          </a:p>
        </p:txBody>
      </p:sp>
    </p:spTree>
    <p:extLst>
      <p:ext uri="{BB962C8B-B14F-4D97-AF65-F5344CB8AC3E}">
        <p14:creationId xmlns:p14="http://schemas.microsoft.com/office/powerpoint/2010/main" val="1557609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fr-BE" altLang="en-US" sz="1000" dirty="0" err="1" smtClean="0"/>
              <a:t>Insist</a:t>
            </a:r>
            <a:r>
              <a:rPr lang="fr-BE" altLang="en-US" sz="1000" dirty="0" smtClean="0"/>
              <a:t> </a:t>
            </a:r>
            <a:r>
              <a:rPr lang="fr-BE" altLang="en-US" sz="1000" dirty="0" err="1" smtClean="0"/>
              <a:t>that</a:t>
            </a:r>
            <a:r>
              <a:rPr lang="fr-BE" altLang="en-US" sz="1000" dirty="0" smtClean="0"/>
              <a:t> PEFA </a:t>
            </a:r>
            <a:r>
              <a:rPr lang="fr-BE" altLang="en-US" sz="1000" dirty="0" err="1" smtClean="0"/>
              <a:t>is</a:t>
            </a:r>
            <a:r>
              <a:rPr lang="fr-BE" altLang="en-US" sz="1000" dirty="0" smtClean="0"/>
              <a:t> </a:t>
            </a:r>
            <a:r>
              <a:rPr lang="fr-BE" altLang="en-US" sz="1000" dirty="0" err="1" smtClean="0"/>
              <a:t>now</a:t>
            </a:r>
            <a:r>
              <a:rPr lang="fr-BE" altLang="en-US" sz="1000" dirty="0" smtClean="0"/>
              <a:t> the </a:t>
            </a:r>
            <a:r>
              <a:rPr lang="fr-BE" altLang="en-US" sz="1000" dirty="0" err="1" smtClean="0"/>
              <a:t>preferred</a:t>
            </a:r>
            <a:r>
              <a:rPr lang="fr-BE" altLang="en-US" sz="1000" dirty="0" smtClean="0"/>
              <a:t> </a:t>
            </a:r>
            <a:r>
              <a:rPr lang="fr-BE" altLang="en-US" sz="1000" dirty="0" err="1" smtClean="0"/>
              <a:t>tool</a:t>
            </a:r>
            <a:r>
              <a:rPr lang="fr-BE" altLang="en-US" sz="1000" dirty="0" smtClean="0"/>
              <a:t> of the </a:t>
            </a:r>
            <a:r>
              <a:rPr lang="fr-BE" altLang="en-US" sz="1000" dirty="0" err="1" smtClean="0"/>
              <a:t>donor</a:t>
            </a:r>
            <a:r>
              <a:rPr lang="fr-BE" altLang="en-US" sz="1000" dirty="0" smtClean="0"/>
              <a:t> </a:t>
            </a:r>
            <a:r>
              <a:rPr lang="fr-BE" altLang="en-US" sz="1000" dirty="0" err="1" smtClean="0"/>
              <a:t>community</a:t>
            </a:r>
            <a:r>
              <a:rPr lang="fr-BE" altLang="en-US" sz="1000" dirty="0" smtClean="0"/>
              <a:t> to </a:t>
            </a:r>
            <a:r>
              <a:rPr lang="fr-BE" altLang="en-US" sz="1000" dirty="0" err="1" smtClean="0"/>
              <a:t>assess</a:t>
            </a:r>
            <a:r>
              <a:rPr lang="fr-BE" altLang="en-US" sz="1000" dirty="0" smtClean="0"/>
              <a:t> PFM. </a:t>
            </a:r>
            <a:r>
              <a:rPr lang="fr-BE" altLang="en-US" sz="1000" dirty="0" err="1" smtClean="0"/>
              <a:t>Among</a:t>
            </a:r>
            <a:r>
              <a:rPr lang="fr-BE" altLang="en-US" sz="1000" dirty="0" smtClean="0"/>
              <a:t> the </a:t>
            </a:r>
            <a:r>
              <a:rPr lang="fr-BE" altLang="en-US" sz="1000" dirty="0" err="1" smtClean="0"/>
              <a:t>others</a:t>
            </a:r>
            <a:r>
              <a:rPr lang="fr-BE" altLang="en-US" sz="1000" dirty="0" smtClean="0"/>
              <a:t>, </a:t>
            </a:r>
            <a:r>
              <a:rPr lang="fr-BE" altLang="en-US" sz="1000" dirty="0" err="1" smtClean="0"/>
              <a:t>several</a:t>
            </a:r>
            <a:r>
              <a:rPr lang="fr-BE" altLang="en-US" sz="1000" dirty="0" smtClean="0"/>
              <a:t> (CPAR, PETS, PER, DAC NPA….) are « drill-down » </a:t>
            </a:r>
            <a:r>
              <a:rPr lang="fr-BE" altLang="en-US" sz="1000" dirty="0" err="1" smtClean="0"/>
              <a:t>tools</a:t>
            </a:r>
            <a:r>
              <a:rPr lang="fr-BE" altLang="en-US" sz="1000" dirty="0" smtClean="0"/>
              <a:t> </a:t>
            </a:r>
            <a:r>
              <a:rPr lang="fr-BE" altLang="en-US" sz="1000" dirty="0" err="1" smtClean="0"/>
              <a:t>that</a:t>
            </a:r>
            <a:r>
              <a:rPr lang="fr-BE" altLang="en-US" sz="1000" dirty="0" smtClean="0"/>
              <a:t> </a:t>
            </a:r>
            <a:r>
              <a:rPr lang="fr-BE" altLang="en-US" sz="1000" dirty="0" err="1" smtClean="0"/>
              <a:t>can</a:t>
            </a:r>
            <a:r>
              <a:rPr lang="fr-BE" altLang="en-US" sz="1000" dirty="0" smtClean="0"/>
              <a:t> </a:t>
            </a:r>
            <a:r>
              <a:rPr lang="fr-BE" altLang="en-US" sz="1000" dirty="0" err="1" smtClean="0"/>
              <a:t>be</a:t>
            </a:r>
            <a:r>
              <a:rPr lang="fr-BE" altLang="en-US" sz="1000" dirty="0" smtClean="0"/>
              <a:t> </a:t>
            </a:r>
            <a:r>
              <a:rPr lang="fr-BE" altLang="en-US" sz="1000" dirty="0" err="1" smtClean="0"/>
              <a:t>used</a:t>
            </a:r>
            <a:r>
              <a:rPr lang="fr-BE" altLang="en-US" sz="1000" dirty="0" smtClean="0"/>
              <a:t> to </a:t>
            </a:r>
            <a:r>
              <a:rPr lang="fr-BE" altLang="en-US" sz="1000" dirty="0" err="1" smtClean="0"/>
              <a:t>further</a:t>
            </a:r>
            <a:r>
              <a:rPr lang="fr-BE" altLang="en-US" sz="1000" dirty="0" smtClean="0"/>
              <a:t> </a:t>
            </a:r>
            <a:r>
              <a:rPr lang="fr-BE" altLang="en-US" sz="1000" dirty="0" err="1" smtClean="0"/>
              <a:t>investigate</a:t>
            </a:r>
            <a:r>
              <a:rPr lang="fr-BE" altLang="en-US" sz="1000" dirty="0" smtClean="0"/>
              <a:t> </a:t>
            </a:r>
            <a:r>
              <a:rPr lang="fr-BE" altLang="en-US" sz="1000" dirty="0" err="1" smtClean="0"/>
              <a:t>particular</a:t>
            </a:r>
            <a:r>
              <a:rPr lang="fr-BE" altLang="en-US" sz="1000" dirty="0" smtClean="0"/>
              <a:t> aspects of PFM at</a:t>
            </a:r>
            <a:r>
              <a:rPr lang="fr-BE" altLang="en-US" sz="1000" baseline="0" dirty="0" smtClean="0"/>
              <a:t> </a:t>
            </a:r>
            <a:r>
              <a:rPr lang="fr-BE" altLang="en-US" sz="1000" baseline="0" dirty="0" err="1" smtClean="0"/>
              <a:t>sector</a:t>
            </a:r>
            <a:r>
              <a:rPr lang="fr-BE" altLang="en-US" sz="1000" baseline="0" dirty="0" smtClean="0"/>
              <a:t> </a:t>
            </a:r>
            <a:r>
              <a:rPr lang="fr-BE" altLang="en-US" sz="1000" baseline="0" dirty="0" err="1" smtClean="0"/>
              <a:t>level</a:t>
            </a:r>
            <a:r>
              <a:rPr lang="fr-BE" altLang="en-US" sz="1000" dirty="0" smtClean="0"/>
              <a:t>.</a:t>
            </a:r>
          </a:p>
          <a:p>
            <a:endParaRPr lang="fr-BE" altLang="en-US" sz="1000" dirty="0" smtClean="0"/>
          </a:p>
          <a:p>
            <a:pPr eaLnBrk="1" hangingPunct="1"/>
            <a:r>
              <a:rPr lang="fr-BE" altLang="en-US" sz="1000" dirty="0" err="1" smtClean="0"/>
              <a:t>CFAAs</a:t>
            </a:r>
            <a:r>
              <a:rPr lang="fr-BE" altLang="en-US" sz="1000" dirty="0" smtClean="0"/>
              <a:t> and </a:t>
            </a:r>
            <a:r>
              <a:rPr lang="fr-BE" altLang="en-US" sz="1000" dirty="0" err="1" smtClean="0"/>
              <a:t>CPARs</a:t>
            </a:r>
            <a:r>
              <a:rPr lang="fr-BE" altLang="en-US" sz="1000" dirty="0" smtClean="0"/>
              <a:t> are no longer </a:t>
            </a:r>
            <a:r>
              <a:rPr lang="fr-BE" altLang="en-US" sz="1000" dirty="0" err="1" smtClean="0"/>
              <a:t>mandated</a:t>
            </a:r>
            <a:r>
              <a:rPr lang="fr-BE" altLang="en-US" sz="1000" dirty="0" smtClean="0"/>
              <a:t> WB Diagnostics, and are </a:t>
            </a:r>
            <a:r>
              <a:rPr lang="fr-BE" altLang="en-US" sz="1000" dirty="0" err="1" smtClean="0"/>
              <a:t>rarely</a:t>
            </a:r>
            <a:r>
              <a:rPr lang="fr-BE" altLang="en-US" sz="1000" dirty="0" smtClean="0"/>
              <a:t> </a:t>
            </a:r>
            <a:r>
              <a:rPr lang="fr-BE" altLang="en-US" sz="1000" dirty="0" err="1" smtClean="0"/>
              <a:t>conducted</a:t>
            </a:r>
            <a:r>
              <a:rPr lang="fr-BE" altLang="en-US" sz="1000" dirty="0" smtClean="0"/>
              <a:t> as </a:t>
            </a:r>
            <a:r>
              <a:rPr lang="fr-BE" altLang="en-US" sz="1000" dirty="0" err="1" smtClean="0"/>
              <a:t>standalone</a:t>
            </a:r>
            <a:r>
              <a:rPr lang="fr-BE" altLang="en-US" sz="1000" dirty="0" smtClean="0"/>
              <a:t> </a:t>
            </a:r>
            <a:r>
              <a:rPr lang="fr-BE" altLang="en-US" sz="1000" dirty="0" err="1" smtClean="0"/>
              <a:t>products</a:t>
            </a:r>
            <a:r>
              <a:rPr lang="fr-BE" altLang="en-US" sz="1000" dirty="0" smtClean="0"/>
              <a:t>. </a:t>
            </a:r>
            <a:r>
              <a:rPr lang="fr-BE" altLang="en-US" sz="1000" dirty="0" err="1" smtClean="0"/>
              <a:t>Instead</a:t>
            </a:r>
            <a:r>
              <a:rPr lang="fr-BE" altLang="en-US" sz="1000" dirty="0" smtClean="0"/>
              <a:t> the content </a:t>
            </a:r>
            <a:r>
              <a:rPr lang="fr-BE" altLang="en-US" sz="1000" dirty="0" err="1" smtClean="0"/>
              <a:t>is</a:t>
            </a:r>
            <a:r>
              <a:rPr lang="fr-BE" altLang="en-US" sz="1000" dirty="0" smtClean="0"/>
              <a:t> </a:t>
            </a:r>
            <a:r>
              <a:rPr lang="fr-BE" altLang="en-US" sz="1000" dirty="0" err="1" smtClean="0"/>
              <a:t>often</a:t>
            </a:r>
            <a:r>
              <a:rPr lang="fr-BE" altLang="en-US" sz="1000" dirty="0" smtClean="0"/>
              <a:t> </a:t>
            </a:r>
            <a:r>
              <a:rPr lang="fr-BE" altLang="en-US" sz="1000" dirty="0" err="1" smtClean="0"/>
              <a:t>incorporated</a:t>
            </a:r>
            <a:r>
              <a:rPr lang="fr-BE" altLang="en-US" sz="1000" dirty="0" smtClean="0"/>
              <a:t> </a:t>
            </a:r>
            <a:r>
              <a:rPr lang="fr-BE" altLang="en-US" sz="1000" dirty="0" err="1" smtClean="0"/>
              <a:t>into</a:t>
            </a:r>
            <a:r>
              <a:rPr lang="fr-BE" altLang="en-US" sz="1000" dirty="0" smtClean="0"/>
              <a:t> more </a:t>
            </a:r>
            <a:r>
              <a:rPr lang="fr-BE" altLang="en-US" sz="1000" dirty="0" err="1" smtClean="0"/>
              <a:t>integrated</a:t>
            </a:r>
            <a:r>
              <a:rPr lang="fr-BE" altLang="en-US" sz="1000" dirty="0" smtClean="0"/>
              <a:t> </a:t>
            </a:r>
            <a:r>
              <a:rPr lang="fr-BE" altLang="en-US" sz="1000" dirty="0" err="1" smtClean="0"/>
              <a:t>tools</a:t>
            </a:r>
            <a:r>
              <a:rPr lang="fr-BE" altLang="en-US" sz="1000" dirty="0" smtClean="0"/>
              <a:t>, </a:t>
            </a:r>
            <a:r>
              <a:rPr lang="fr-BE" altLang="en-US" sz="1000" dirty="0" err="1" smtClean="0"/>
              <a:t>often</a:t>
            </a:r>
            <a:r>
              <a:rPr lang="fr-BE" altLang="en-US" sz="1000" dirty="0" smtClean="0"/>
              <a:t> </a:t>
            </a:r>
            <a:r>
              <a:rPr lang="fr-BE" altLang="en-US" sz="1000" dirty="0" err="1" smtClean="0"/>
              <a:t>incorporating</a:t>
            </a:r>
            <a:r>
              <a:rPr lang="fr-BE" altLang="en-US" sz="1000" dirty="0" smtClean="0"/>
              <a:t> a PEFA Framework. </a:t>
            </a:r>
            <a:r>
              <a:rPr lang="fr-BE" altLang="en-US" sz="1000" dirty="0" err="1" smtClean="0"/>
              <a:t>Demand</a:t>
            </a:r>
            <a:r>
              <a:rPr lang="fr-BE" altLang="en-US" sz="1000" dirty="0" smtClean="0"/>
              <a:t> for the PER/PEIR has </a:t>
            </a:r>
            <a:r>
              <a:rPr lang="fr-BE" altLang="en-US" sz="1000" dirty="0" err="1" smtClean="0"/>
              <a:t>remained</a:t>
            </a:r>
            <a:r>
              <a:rPr lang="fr-BE" altLang="en-US" sz="1000" dirty="0" smtClean="0"/>
              <a:t> </a:t>
            </a:r>
            <a:r>
              <a:rPr lang="fr-BE" altLang="en-US" sz="1000" dirty="0" err="1" smtClean="0"/>
              <a:t>steady</a:t>
            </a:r>
            <a:r>
              <a:rPr lang="fr-BE" altLang="en-US" sz="1000" dirty="0" smtClean="0"/>
              <a:t>; </a:t>
            </a:r>
            <a:r>
              <a:rPr lang="fr-BE" altLang="en-US" sz="1000" dirty="0" err="1" smtClean="0"/>
              <a:t>perhaps</a:t>
            </a:r>
            <a:r>
              <a:rPr lang="fr-BE" altLang="en-US" sz="1000" dirty="0" smtClean="0"/>
              <a:t> </a:t>
            </a:r>
            <a:r>
              <a:rPr lang="fr-BE" altLang="en-US" sz="1000" dirty="0" err="1" smtClean="0"/>
              <a:t>because</a:t>
            </a:r>
            <a:r>
              <a:rPr lang="fr-BE" altLang="en-US" sz="1000" dirty="0" smtClean="0"/>
              <a:t> of </a:t>
            </a:r>
            <a:r>
              <a:rPr lang="fr-BE" altLang="en-US" sz="1000" dirty="0" err="1" smtClean="0"/>
              <a:t>its</a:t>
            </a:r>
            <a:r>
              <a:rPr lang="fr-BE" altLang="en-US" sz="1000" dirty="0" smtClean="0"/>
              <a:t> unique focus on budget and fiscal </a:t>
            </a:r>
            <a:r>
              <a:rPr lang="fr-BE" altLang="en-US" sz="1000" dirty="0" err="1" smtClean="0"/>
              <a:t>policy</a:t>
            </a:r>
            <a:r>
              <a:rPr lang="fr-BE" altLang="en-US" sz="1000" dirty="0" smtClean="0"/>
              <a:t> issues. </a:t>
            </a:r>
          </a:p>
          <a:p>
            <a:endParaRPr lang="fr-BE" altLang="en-US" sz="1000" dirty="0" smtClean="0"/>
          </a:p>
          <a:p>
            <a:endParaRPr lang="fr-BE" altLang="en-US" sz="1000" dirty="0" smtClean="0"/>
          </a:p>
          <a:p>
            <a:r>
              <a:rPr lang="fr-BE" altLang="en-US" sz="1000" dirty="0" smtClean="0"/>
              <a:t>PEMFAR: </a:t>
            </a:r>
            <a:r>
              <a:rPr lang="en-US" altLang="en-US" sz="1000" dirty="0" smtClean="0"/>
              <a:t>Public Expenditure Management and Financial Accountability Review</a:t>
            </a:r>
            <a:r>
              <a:rPr lang="en-GB" altLang="en-US" dirty="0" smtClean="0"/>
              <a:t> .</a:t>
            </a:r>
          </a:p>
          <a:p>
            <a:r>
              <a:rPr lang="fr-FR" altLang="en-US" sz="1000" dirty="0" smtClean="0"/>
              <a:t>.</a:t>
            </a:r>
            <a:endParaRPr lang="en-GB" altLang="en-US" sz="1000" dirty="0" smtClean="0"/>
          </a:p>
          <a:p>
            <a:endParaRPr lang="en-GB" altLang="en-US" dirty="0" smtClean="0"/>
          </a:p>
          <a:p>
            <a:endParaRPr lang="en-GB" altLang="en-US" dirty="0" smtClean="0"/>
          </a:p>
        </p:txBody>
      </p:sp>
      <p:sp>
        <p:nvSpPr>
          <p:cNvPr id="58372"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52475" indent="-288925">
              <a:defRPr sz="1200">
                <a:solidFill>
                  <a:srgbClr val="0F5494"/>
                </a:solidFill>
                <a:latin typeface="Verdana" panose="020B0604030504040204" pitchFamily="34" charset="0"/>
              </a:defRPr>
            </a:lvl2pPr>
            <a:lvl3pPr marL="1157288" indent="-230188">
              <a:defRPr sz="1200">
                <a:solidFill>
                  <a:srgbClr val="0F5494"/>
                </a:solidFill>
                <a:latin typeface="Verdana" panose="020B0604030504040204" pitchFamily="34" charset="0"/>
              </a:defRPr>
            </a:lvl3pPr>
            <a:lvl4pPr marL="1620838" indent="-230188">
              <a:defRPr sz="1200">
                <a:solidFill>
                  <a:srgbClr val="0F5494"/>
                </a:solidFill>
                <a:latin typeface="Verdana" panose="020B0604030504040204" pitchFamily="34" charset="0"/>
              </a:defRPr>
            </a:lvl4pPr>
            <a:lvl5pPr marL="2084388" indent="-230188">
              <a:defRPr sz="1200">
                <a:solidFill>
                  <a:srgbClr val="0F5494"/>
                </a:solidFill>
                <a:latin typeface="Verdana" panose="020B0604030504040204" pitchFamily="34" charset="0"/>
              </a:defRPr>
            </a:lvl5pPr>
            <a:lvl6pPr marL="2541588" indent="-230188" eaLnBrk="0" fontAlgn="base" hangingPunct="0">
              <a:spcBef>
                <a:spcPct val="0"/>
              </a:spcBef>
              <a:spcAft>
                <a:spcPct val="0"/>
              </a:spcAft>
              <a:defRPr sz="1200">
                <a:solidFill>
                  <a:srgbClr val="0F5494"/>
                </a:solidFill>
                <a:latin typeface="Verdana" panose="020B0604030504040204" pitchFamily="34" charset="0"/>
              </a:defRPr>
            </a:lvl6pPr>
            <a:lvl7pPr marL="2998788" indent="-230188" eaLnBrk="0" fontAlgn="base" hangingPunct="0">
              <a:spcBef>
                <a:spcPct val="0"/>
              </a:spcBef>
              <a:spcAft>
                <a:spcPct val="0"/>
              </a:spcAft>
              <a:defRPr sz="1200">
                <a:solidFill>
                  <a:srgbClr val="0F5494"/>
                </a:solidFill>
                <a:latin typeface="Verdana" panose="020B0604030504040204" pitchFamily="34" charset="0"/>
              </a:defRPr>
            </a:lvl7pPr>
            <a:lvl8pPr marL="3455988" indent="-230188" eaLnBrk="0" fontAlgn="base" hangingPunct="0">
              <a:spcBef>
                <a:spcPct val="0"/>
              </a:spcBef>
              <a:spcAft>
                <a:spcPct val="0"/>
              </a:spcAft>
              <a:defRPr sz="1200">
                <a:solidFill>
                  <a:srgbClr val="0F5494"/>
                </a:solidFill>
                <a:latin typeface="Verdana" panose="020B0604030504040204" pitchFamily="34" charset="0"/>
              </a:defRPr>
            </a:lvl8pPr>
            <a:lvl9pPr marL="3913188" indent="-230188" eaLnBrk="0" fontAlgn="base" hangingPunct="0">
              <a:spcBef>
                <a:spcPct val="0"/>
              </a:spcBef>
              <a:spcAft>
                <a:spcPct val="0"/>
              </a:spcAft>
              <a:defRPr sz="1200">
                <a:solidFill>
                  <a:srgbClr val="0F5494"/>
                </a:solidFill>
                <a:latin typeface="Verdana" panose="020B0604030504040204" pitchFamily="34" charset="0"/>
              </a:defRPr>
            </a:lvl9pPr>
          </a:lstStyle>
          <a:p>
            <a:fld id="{7180BFB5-28CA-4D73-B56A-B418DFBB7B5E}" type="slidenum">
              <a:rPr lang="en-GB" altLang="en-US" smtClean="0">
                <a:solidFill>
                  <a:schemeClr val="tx1"/>
                </a:solidFill>
                <a:latin typeface="Tw Cen MT"/>
              </a:rPr>
              <a:pPr/>
              <a:t>46</a:t>
            </a:fld>
            <a:endParaRPr lang="en-GB" altLang="en-US" dirty="0" smtClean="0">
              <a:solidFill>
                <a:schemeClr val="tx1"/>
              </a:solidFill>
              <a:latin typeface="Tw Cen MT"/>
            </a:endParaRPr>
          </a:p>
        </p:txBody>
      </p:sp>
    </p:spTree>
    <p:extLst>
      <p:ext uri="{BB962C8B-B14F-4D97-AF65-F5344CB8AC3E}">
        <p14:creationId xmlns:p14="http://schemas.microsoft.com/office/powerpoint/2010/main" val="2718338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A638ADD6-4F6C-46A0-8EDF-192CCCFD5F95}" type="slidenum">
              <a:rPr lang="en-GB" altLang="es-ES">
                <a:solidFill>
                  <a:schemeClr val="tx1"/>
                </a:solidFill>
                <a:latin typeface="Tw Cen MT"/>
              </a:rPr>
              <a:pPr eaLnBrk="1" hangingPunct="1"/>
              <a:t>48</a:t>
            </a:fld>
            <a:endParaRPr lang="en-GB" altLang="es-ES" dirty="0">
              <a:solidFill>
                <a:schemeClr val="tx1"/>
              </a:solidFill>
              <a:latin typeface="Tw Cen MT"/>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i="0" dirty="0" smtClean="0">
                <a:solidFill>
                  <a:schemeClr val="tx1"/>
                </a:solidFill>
                <a:latin typeface="Tw Cen MT"/>
                <a:cs typeface="Tw Cen MT"/>
              </a:rPr>
              <a:t> </a:t>
            </a:r>
            <a:r>
              <a:rPr lang="en-GB" sz="1000" i="0" dirty="0" smtClean="0">
                <a:solidFill>
                  <a:schemeClr val="tx1"/>
                </a:solidFill>
                <a:latin typeface="Tw Cen MT"/>
                <a:cs typeface="Tw Cen MT"/>
              </a:rPr>
              <a:t>Budget transparency is the full disclosure of all relevant fiscal information in a timely and systematic manner</a:t>
            </a:r>
          </a:p>
          <a:p>
            <a:pPr eaLnBrk="1" hangingPunct="1"/>
            <a:endParaRPr lang="en-US" altLang="es-ES" dirty="0" smtClean="0"/>
          </a:p>
        </p:txBody>
      </p:sp>
    </p:spTree>
    <p:extLst>
      <p:ext uri="{BB962C8B-B14F-4D97-AF65-F5344CB8AC3E}">
        <p14:creationId xmlns:p14="http://schemas.microsoft.com/office/powerpoint/2010/main" val="9705561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buClrTx/>
              <a:buNone/>
            </a:pPr>
            <a:r>
              <a:rPr lang="en-GB" sz="1000" i="0" dirty="0" smtClean="0"/>
              <a:t>Information must be available in print or on the web.</a:t>
            </a:r>
          </a:p>
          <a:p>
            <a:pPr marL="457200" indent="-457200">
              <a:buClrTx/>
              <a:buNone/>
            </a:pPr>
            <a:endParaRPr lang="en-GB" sz="1000" i="0" dirty="0" smtClean="0"/>
          </a:p>
          <a:p>
            <a:pPr marL="457200" indent="-457200">
              <a:buClrTx/>
              <a:buNone/>
            </a:pPr>
            <a:r>
              <a:rPr lang="en-GB" sz="1000" b="1" i="0" dirty="0" smtClean="0"/>
              <a:t>	</a:t>
            </a:r>
            <a:r>
              <a:rPr lang="en-GB" sz="1000" i="0" dirty="0" smtClean="0"/>
              <a:t>Under certain circumstances a programme can be approved if the partner government commits to meet the entry point before the first disbursement (to be specified in the Financing Agreement) for </a:t>
            </a:r>
            <a:r>
              <a:rPr lang="en-GB" sz="1000" b="0" i="0" dirty="0" smtClean="0"/>
              <a:t>SBC in general and for BS contracts in SIDS/OCTs in exceptional and justified cases</a:t>
            </a:r>
          </a:p>
          <a:p>
            <a:pPr marL="457200" indent="-457200">
              <a:buClrTx/>
              <a:buNone/>
            </a:pPr>
            <a:endParaRPr lang="en-GB" sz="1000" b="0" i="0" dirty="0" smtClean="0"/>
          </a:p>
          <a:p>
            <a:pPr marL="457200" indent="-457200">
              <a:buClrTx/>
              <a:buNone/>
            </a:pPr>
            <a:r>
              <a:rPr lang="en-GB" sz="1000" b="0" i="0" dirty="0" smtClean="0"/>
              <a:t>Note ARES 2013 03/10/2013 (3180009):</a:t>
            </a:r>
            <a:r>
              <a:rPr lang="en-GB" sz="1000" b="0" i="0" baseline="0" dirty="0" smtClean="0"/>
              <a:t> Operationalizing Annex 10 of the BS guidelines: “As regards the budget transparency eligibility criterion, annex10 provides the following guidance: budget transparency in OCT should be, in principle, identical to that of the member state to which they are inked. I an difference can be observed an assessment, a assessment of eligibility should be made”</a:t>
            </a:r>
            <a:endParaRPr lang="en-GB" sz="1000" b="0" i="0" dirty="0" smtClean="0"/>
          </a:p>
          <a:p>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49</a:t>
            </a:fld>
            <a:endParaRPr lang="en-GB"/>
          </a:p>
        </p:txBody>
      </p:sp>
    </p:spTree>
    <p:extLst>
      <p:ext uri="{BB962C8B-B14F-4D97-AF65-F5344CB8AC3E}">
        <p14:creationId xmlns:p14="http://schemas.microsoft.com/office/powerpoint/2010/main" val="2217422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E6DF6-68B2-435A-B112-76466C5A01E2}" type="slidenum">
              <a:rPr lang="en-US"/>
              <a:pPr/>
              <a:t>50</a:t>
            </a:fld>
            <a:endParaRPr lang="en-US"/>
          </a:p>
        </p:txBody>
      </p:sp>
      <p:sp>
        <p:nvSpPr>
          <p:cNvPr id="1042434" name="Rectangle 2"/>
          <p:cNvSpPr>
            <a:spLocks noGrp="1" noRot="1" noChangeAspect="1" noChangeArrowheads="1" noTextEdit="1"/>
          </p:cNvSpPr>
          <p:nvPr>
            <p:ph type="sldImg"/>
          </p:nvPr>
        </p:nvSpPr>
        <p:spPr>
          <a:xfrm>
            <a:off x="941388" y="747713"/>
            <a:ext cx="4916487" cy="3689350"/>
          </a:xfrm>
          <a:ln/>
        </p:spPr>
      </p:sp>
      <p:sp>
        <p:nvSpPr>
          <p:cNvPr id="1042435" name="Rectangle 3"/>
          <p:cNvSpPr>
            <a:spLocks noGrp="1" noChangeArrowheads="1"/>
          </p:cNvSpPr>
          <p:nvPr>
            <p:ph type="body" idx="1"/>
          </p:nvPr>
        </p:nvSpPr>
        <p:spPr>
          <a:xfrm>
            <a:off x="906357" y="4690269"/>
            <a:ext cx="4984962" cy="4443413"/>
          </a:xfrm>
        </p:spPr>
        <p:txBody>
          <a:bodyPr lIns="91460" tIns="45731" rIns="91460" bIns="45731"/>
          <a:lstStyle/>
          <a:p>
            <a:pPr>
              <a:buFont typeface="Wingdings" pitchFamily="2" charset="2"/>
              <a:buChar char="ü"/>
            </a:pPr>
            <a:r>
              <a:rPr lang="en-GB" noProof="0" dirty="0" smtClean="0"/>
              <a:t>Documents in bold are the indispensable</a:t>
            </a:r>
            <a:r>
              <a:rPr lang="en-GB" baseline="0" noProof="0" dirty="0" smtClean="0"/>
              <a:t> ones. </a:t>
            </a:r>
            <a:endParaRPr lang="en-GB" noProof="0" dirty="0" smtClean="0"/>
          </a:p>
          <a:p>
            <a:pPr>
              <a:buFont typeface="Wingdings" pitchFamily="2" charset="2"/>
              <a:buChar char="ü"/>
            </a:pPr>
            <a:r>
              <a:rPr lang="en-GB" sz="1000" i="0" noProof="0" dirty="0" smtClean="0"/>
              <a:t>For medium term reform focus on 1, key for domestic debate, and on 5 and 6, key for informing citizens on results</a:t>
            </a:r>
          </a:p>
          <a:p>
            <a:pPr>
              <a:buFont typeface="Wingdings" pitchFamily="2" charset="2"/>
              <a:buChar char="ü"/>
            </a:pPr>
            <a:r>
              <a:rPr lang="en-GB" sz="1000" i="0" noProof="0" dirty="0" smtClean="0"/>
              <a:t>For each document one should report whether it is produced, the date, if in time, and on comprehensiveness &amp; quality.</a:t>
            </a:r>
          </a:p>
          <a:p>
            <a:pPr marL="0" marR="0" indent="0" algn="l" defTabSz="914400" rtl="0" eaLnBrk="1" fontAlgn="base" latinLnBrk="0" hangingPunct="1">
              <a:lnSpc>
                <a:spcPct val="100000"/>
              </a:lnSpc>
              <a:spcBef>
                <a:spcPct val="30000"/>
              </a:spcBef>
              <a:spcAft>
                <a:spcPct val="0"/>
              </a:spcAft>
              <a:buClrTx/>
              <a:buSzTx/>
              <a:buFont typeface="Wingdings" pitchFamily="2" charset="2"/>
              <a:buChar char="ü"/>
              <a:tabLst/>
              <a:defRPr/>
            </a:pPr>
            <a:r>
              <a:rPr lang="en-GB" sz="1000" i="0" noProof="0" dirty="0" smtClean="0"/>
              <a:t>Depending on the country’s circumstances, the Delegation</a:t>
            </a:r>
            <a:r>
              <a:rPr lang="en-GB" sz="1000" i="0" baseline="0" noProof="0" dirty="0" smtClean="0"/>
              <a:t> may also look on additional budgetary documents such as the </a:t>
            </a:r>
            <a:r>
              <a:rPr lang="en-GB" noProof="0" dirty="0" smtClean="0"/>
              <a:t>citizen’s budgets (its</a:t>
            </a:r>
            <a:r>
              <a:rPr lang="en-GB" baseline="0" noProof="0" dirty="0" smtClean="0"/>
              <a:t> provides simplified budget data that is easy accessible to a large audience), pre-budget statements,</a:t>
            </a:r>
            <a:r>
              <a:rPr lang="en-GB" noProof="0" dirty="0" smtClean="0"/>
              <a:t> budget leaflets for secondary schools,</a:t>
            </a:r>
            <a:r>
              <a:rPr lang="en-GB" baseline="0" noProof="0" dirty="0" smtClean="0"/>
              <a:t> budget explanation days to NGO’s and the press...</a:t>
            </a:r>
          </a:p>
          <a:p>
            <a:pPr marL="0" marR="0" indent="0" algn="l" defTabSz="914400" rtl="0" eaLnBrk="1" fontAlgn="base" latinLnBrk="0" hangingPunct="1">
              <a:lnSpc>
                <a:spcPct val="100000"/>
              </a:lnSpc>
              <a:spcBef>
                <a:spcPct val="30000"/>
              </a:spcBef>
              <a:spcAft>
                <a:spcPct val="0"/>
              </a:spcAft>
              <a:buClrTx/>
              <a:buSzTx/>
              <a:buFont typeface="Wingdings" pitchFamily="2" charset="2"/>
              <a:buChar char="ü"/>
              <a:tabLst/>
              <a:defRPr/>
            </a:pPr>
            <a:endParaRPr lang="en-GB" baseline="0" noProof="0" dirty="0" smtClean="0"/>
          </a:p>
          <a:p>
            <a:pPr>
              <a:buClrTx/>
              <a:buFont typeface="Wingdings" pitchFamily="2" charset="2"/>
              <a:buChar char="§"/>
            </a:pPr>
            <a:r>
              <a:rPr lang="en-GB" sz="1000" i="0" dirty="0" smtClean="0"/>
              <a:t>If Executive’s Budget Proposal and Year End Report or Audit Report are not published, medium term reform expectations </a:t>
            </a:r>
            <a:r>
              <a:rPr lang="en-GB" sz="1000" b="1" i="0" dirty="0" smtClean="0"/>
              <a:t>must </a:t>
            </a:r>
            <a:r>
              <a:rPr lang="en-GB" sz="1000" i="0" dirty="0" smtClean="0"/>
              <a:t>take them into account </a:t>
            </a:r>
          </a:p>
          <a:p>
            <a:pPr marL="0" indent="0">
              <a:buClrTx/>
              <a:buNone/>
            </a:pPr>
            <a:endParaRPr lang="en-GB" sz="1000" i="0" dirty="0" smtClean="0"/>
          </a:p>
          <a:p>
            <a:pPr>
              <a:spcBef>
                <a:spcPts val="0"/>
              </a:spcBef>
              <a:buClrTx/>
              <a:buFont typeface="Wingdings" pitchFamily="2" charset="2"/>
              <a:buChar char="§"/>
            </a:pPr>
            <a:r>
              <a:rPr lang="en-GB" sz="1000" i="0" dirty="0" smtClean="0"/>
              <a:t>More flexibility for short term programmes (&lt; 3 years) SBCs and SIDS/OCTs</a:t>
            </a:r>
          </a:p>
          <a:p>
            <a:pPr>
              <a:buClrTx/>
              <a:buNone/>
            </a:pPr>
            <a:endParaRPr lang="en-GB" sz="800" i="0" dirty="0" smtClean="0"/>
          </a:p>
          <a:p>
            <a:pPr>
              <a:spcAft>
                <a:spcPts val="600"/>
              </a:spcAft>
              <a:buClrTx/>
              <a:buFont typeface="Wingdings" pitchFamily="2" charset="2"/>
              <a:buChar char="§"/>
            </a:pPr>
            <a:r>
              <a:rPr lang="en-GB" sz="1000" i="0" dirty="0" smtClean="0"/>
              <a:t>Mention how objectives will be supported and by which means: policy dialogue, conditions for variable tranche disbursement, participatory budget approach, capacity development measures.</a:t>
            </a:r>
          </a:p>
          <a:p>
            <a:pPr>
              <a:buClrTx/>
              <a:buFont typeface="Wingdings" pitchFamily="2" charset="2"/>
              <a:buChar char="§"/>
            </a:pPr>
            <a:r>
              <a:rPr lang="en-GB" sz="1000" i="0" dirty="0" smtClean="0"/>
              <a:t>Adapt reform expectations to country circumstances</a:t>
            </a:r>
          </a:p>
          <a:p>
            <a:pPr marL="0" marR="0" indent="0" algn="l" defTabSz="914400" rtl="0" eaLnBrk="1" fontAlgn="base" latinLnBrk="0" hangingPunct="1">
              <a:lnSpc>
                <a:spcPct val="100000"/>
              </a:lnSpc>
              <a:spcBef>
                <a:spcPct val="30000"/>
              </a:spcBef>
              <a:spcAft>
                <a:spcPct val="0"/>
              </a:spcAft>
              <a:buClrTx/>
              <a:buSzTx/>
              <a:buFont typeface="Wingdings" pitchFamily="2" charset="2"/>
              <a:buChar char="ü"/>
              <a:tabLst/>
              <a:defRPr/>
            </a:pPr>
            <a:endParaRPr lang="de-DE" baseline="0" noProof="0" dirty="0" smtClean="0"/>
          </a:p>
        </p:txBody>
      </p:sp>
    </p:spTree>
    <p:extLst>
      <p:ext uri="{BB962C8B-B14F-4D97-AF65-F5344CB8AC3E}">
        <p14:creationId xmlns:p14="http://schemas.microsoft.com/office/powerpoint/2010/main" val="1492071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GB" dirty="0" smtClean="0"/>
              <a:t>Reminder:</a:t>
            </a:r>
            <a:r>
              <a:rPr lang="en-GB" baseline="0" dirty="0" smtClean="0"/>
              <a:t> the entry point is defined as: the government must have published its budget (available to the public in printed form or on a website) within the past or current budget cycle (either the Executive’s budget proposal of the enacted budget).</a:t>
            </a:r>
          </a:p>
          <a:p>
            <a:pPr>
              <a:buFontTx/>
              <a:buChar char="-"/>
            </a:pPr>
            <a:r>
              <a:rPr lang="en-GB" baseline="0" dirty="0" smtClean="0"/>
              <a:t> </a:t>
            </a:r>
            <a:r>
              <a:rPr lang="en-GB" b="1" baseline="0" dirty="0" smtClean="0"/>
              <a:t>Regarding the assessment of the entry point, the Delegation should clearly draw a conclusion on the fulfilment of the entry point referring to the respective budget document, its date of publication  and its public availability.</a:t>
            </a:r>
          </a:p>
          <a:p>
            <a:pPr marL="0" marR="0" lvl="3" indent="0" algn="l" defTabSz="914400" rtl="0" eaLnBrk="1" fontAlgn="base" latinLnBrk="0" hangingPunct="1">
              <a:lnSpc>
                <a:spcPct val="100000"/>
              </a:lnSpc>
              <a:spcBef>
                <a:spcPct val="30000"/>
              </a:spcBef>
              <a:spcAft>
                <a:spcPct val="0"/>
              </a:spcAft>
              <a:buClrTx/>
              <a:buSzTx/>
              <a:buFontTx/>
              <a:buChar char="-"/>
              <a:tabLst/>
              <a:defRPr/>
            </a:pPr>
            <a:r>
              <a:rPr lang="en-GB" i="0" dirty="0" smtClean="0">
                <a:solidFill>
                  <a:schemeClr val="accent6"/>
                </a:solidFill>
              </a:rPr>
              <a:t>As reforms in this area take time, it is not required to show annual progress but rather demonstrate progress against baseline and medium-term reform expectations. </a:t>
            </a:r>
          </a:p>
          <a:p>
            <a:pPr>
              <a:buFontTx/>
              <a:buChar char="-"/>
            </a:pPr>
            <a:endParaRPr lang="en-GB" b="1" baseline="0" dirty="0" smtClean="0"/>
          </a:p>
          <a:p>
            <a:pPr>
              <a:buFontTx/>
              <a:buChar char="-"/>
            </a:pPr>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51</a:t>
            </a:fld>
            <a:endParaRPr lang="en-GB"/>
          </a:p>
        </p:txBody>
      </p:sp>
    </p:spTree>
    <p:extLst>
      <p:ext uri="{BB962C8B-B14F-4D97-AF65-F5344CB8AC3E}">
        <p14:creationId xmlns:p14="http://schemas.microsoft.com/office/powerpoint/2010/main" val="25359303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A638ADD6-4F6C-46A0-8EDF-192CCCFD5F95}" type="slidenum">
              <a:rPr lang="en-GB" altLang="es-ES">
                <a:solidFill>
                  <a:schemeClr val="tx1"/>
                </a:solidFill>
                <a:latin typeface="Tw Cen MT"/>
              </a:rPr>
              <a:pPr eaLnBrk="1" hangingPunct="1"/>
              <a:t>52</a:t>
            </a:fld>
            <a:endParaRPr lang="en-GB" altLang="es-ES" dirty="0">
              <a:solidFill>
                <a:schemeClr val="tx1"/>
              </a:solidFill>
              <a:latin typeface="Tw Cen MT"/>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i="0" dirty="0" smtClean="0">
                <a:solidFill>
                  <a:schemeClr val="tx1"/>
                </a:solidFill>
                <a:latin typeface="Tw Cen MT"/>
                <a:cs typeface="Tw Cen MT"/>
              </a:rPr>
              <a:t> </a:t>
            </a:r>
            <a:r>
              <a:rPr lang="en-GB" b="0" i="0" dirty="0" smtClean="0">
                <a:solidFill>
                  <a:srgbClr val="2D2D8A"/>
                </a:solidFill>
                <a:latin typeface="Tw Cen MT"/>
                <a:cs typeface="Tw Cen MT"/>
                <a:sym typeface="Wingdings" pitchFamily="2" charset="2"/>
              </a:rPr>
              <a:t>including bookkeeping and financial reporting from specific administrative departments in charge of service delivery</a:t>
            </a:r>
            <a:endParaRPr lang="en-US" altLang="es-ES" dirty="0" smtClean="0"/>
          </a:p>
        </p:txBody>
      </p:sp>
    </p:spTree>
    <p:extLst>
      <p:ext uri="{BB962C8B-B14F-4D97-AF65-F5344CB8AC3E}">
        <p14:creationId xmlns:p14="http://schemas.microsoft.com/office/powerpoint/2010/main" val="26833488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A638ADD6-4F6C-46A0-8EDF-192CCCFD5F95}" type="slidenum">
              <a:rPr lang="en-GB" altLang="es-ES">
                <a:solidFill>
                  <a:schemeClr val="tx1"/>
                </a:solidFill>
                <a:latin typeface="Tw Cen MT"/>
              </a:rPr>
              <a:pPr eaLnBrk="1" hangingPunct="1"/>
              <a:t>54</a:t>
            </a:fld>
            <a:endParaRPr lang="en-GB" altLang="es-ES" dirty="0">
              <a:solidFill>
                <a:schemeClr val="tx1"/>
              </a:solidFill>
              <a:latin typeface="Tw Cen MT"/>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i="0" dirty="0" smtClean="0">
                <a:solidFill>
                  <a:schemeClr val="tx1"/>
                </a:solidFill>
                <a:latin typeface="Tw Cen MT"/>
                <a:cs typeface="Tw Cen MT"/>
              </a:rPr>
              <a:t> </a:t>
            </a:r>
            <a:r>
              <a:rPr lang="en-GB" sz="1000" i="0" dirty="0" smtClean="0">
                <a:solidFill>
                  <a:schemeClr val="tx1"/>
                </a:solidFill>
                <a:latin typeface="Tw Cen MT"/>
                <a:cs typeface="Tw Cen MT"/>
              </a:rPr>
              <a:t>Budget transparency is the full disclosure of all relevant fiscal information in a timely and systematic manner</a:t>
            </a:r>
          </a:p>
          <a:p>
            <a:pPr eaLnBrk="1" hangingPunct="1"/>
            <a:endParaRPr lang="en-US" altLang="es-ES" dirty="0" smtClean="0"/>
          </a:p>
        </p:txBody>
      </p:sp>
    </p:spTree>
    <p:extLst>
      <p:ext uri="{BB962C8B-B14F-4D97-AF65-F5344CB8AC3E}">
        <p14:creationId xmlns:p14="http://schemas.microsoft.com/office/powerpoint/2010/main" val="23161771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809B6-6B05-4E94-8AC3-187A999FBEF5}" type="slidenum">
              <a:rPr lang="en-US"/>
              <a:pPr/>
              <a:t>55</a:t>
            </a:fld>
            <a:endParaRPr lang="en-US"/>
          </a:p>
        </p:txBody>
      </p:sp>
      <p:sp>
        <p:nvSpPr>
          <p:cNvPr id="1019906" name="Rectangle 2"/>
          <p:cNvSpPr>
            <a:spLocks noGrp="1" noRot="1" noChangeAspect="1" noChangeArrowheads="1" noTextEdit="1"/>
          </p:cNvSpPr>
          <p:nvPr>
            <p:ph type="sldImg"/>
          </p:nvPr>
        </p:nvSpPr>
        <p:spPr>
          <a:ln/>
        </p:spPr>
      </p:sp>
      <p:sp>
        <p:nvSpPr>
          <p:cNvPr id="1019907" name="Rectangle 3"/>
          <p:cNvSpPr>
            <a:spLocks noGrp="1" noChangeArrowheads="1"/>
          </p:cNvSpPr>
          <p:nvPr>
            <p:ph type="body" idx="1"/>
          </p:nvPr>
        </p:nvSpPr>
        <p:spPr/>
        <p:txBody>
          <a:bodyPr/>
          <a:lstStyle/>
          <a:p>
            <a:pPr>
              <a:buFont typeface="Wingdings" pitchFamily="2" charset="2"/>
              <a:buChar char="Ø"/>
            </a:pPr>
            <a:r>
              <a:rPr lang="pt-BR" dirty="0" smtClean="0"/>
              <a:t>Eligibility during</a:t>
            </a:r>
            <a:r>
              <a:rPr lang="pt-BR" baseline="0" dirty="0" smtClean="0"/>
              <a:t> the formulation, design and approval of the programme is considered as the baseline assessment.</a:t>
            </a:r>
          </a:p>
          <a:p>
            <a:pPr>
              <a:buFont typeface="Wingdings" pitchFamily="2" charset="2"/>
              <a:buChar char="Ø"/>
            </a:pPr>
            <a:r>
              <a:rPr lang="en-GB" sz="1000" kern="1200" baseline="0" dirty="0" smtClean="0">
                <a:solidFill>
                  <a:schemeClr val="tx1"/>
                </a:solidFill>
                <a:latin typeface="Arial" pitchFamily="34" charset="0"/>
                <a:ea typeface="+mn-ea"/>
                <a:cs typeface="+mn-cs"/>
              </a:rPr>
              <a:t>Assessment of satisfactory progress should be based on a dynamic approach looking at past and recent policy performance</a:t>
            </a:r>
          </a:p>
          <a:p>
            <a:r>
              <a:rPr lang="en-US" sz="1000" kern="1200" baseline="0" dirty="0" smtClean="0">
                <a:solidFill>
                  <a:schemeClr val="tx1"/>
                </a:solidFill>
                <a:latin typeface="Arial" pitchFamily="34" charset="0"/>
                <a:ea typeface="+mn-ea"/>
                <a:cs typeface="+mn-cs"/>
              </a:rPr>
              <a:t>benchmarked against reform commitments, but allowing for shocks and corrective measures and refining the objectives and targets if necessary and explicitly justified.</a:t>
            </a:r>
            <a:endParaRPr lang="pt-BR" dirty="0"/>
          </a:p>
        </p:txBody>
      </p:sp>
    </p:spTree>
    <p:extLst>
      <p:ext uri="{BB962C8B-B14F-4D97-AF65-F5344CB8AC3E}">
        <p14:creationId xmlns:p14="http://schemas.microsoft.com/office/powerpoint/2010/main" val="31939586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fr-FR" dirty="0" smtClean="0"/>
              <a:t>3</a:t>
            </a:r>
            <a:r>
              <a:rPr lang="en-GB" altLang="fr-FR" baseline="30000" dirty="0" smtClean="0"/>
              <a:t>rd</a:t>
            </a:r>
            <a:r>
              <a:rPr lang="en-GB" altLang="fr-FR" dirty="0" smtClean="0"/>
              <a:t> arrow: these policies are usually enacted in response to a perceived need  or demand (</a:t>
            </a:r>
            <a:r>
              <a:rPr lang="ja-JP" altLang="en-GB" dirty="0" smtClean="0"/>
              <a:t>“</a:t>
            </a:r>
            <a:r>
              <a:rPr lang="en-GB" altLang="ja-JP" dirty="0" smtClean="0"/>
              <a:t>problem orientated</a:t>
            </a:r>
            <a:r>
              <a:rPr lang="ja-JP" altLang="en-GB" dirty="0" smtClean="0"/>
              <a:t>”</a:t>
            </a:r>
            <a:r>
              <a:rPr lang="en-GB" altLang="ja-JP" dirty="0" smtClean="0"/>
              <a:t>).</a:t>
            </a:r>
          </a:p>
          <a:p>
            <a:endParaRPr lang="en-GB" altLang="ja-JP" dirty="0" smtClean="0"/>
          </a:p>
          <a:p>
            <a:endParaRPr lang="en-GB" altLang="ja-JP" dirty="0" smtClean="0"/>
          </a:p>
          <a:p>
            <a:r>
              <a:rPr lang="en-GB" altLang="fr-FR" dirty="0" smtClean="0"/>
              <a:t>Content of policy</a:t>
            </a:r>
          </a:p>
          <a:p>
            <a:pPr marL="457200" indent="-457200" eaLnBrk="1" hangingPunct="1">
              <a:buFont typeface="Arial"/>
              <a:buChar char="•"/>
            </a:pPr>
            <a:r>
              <a:rPr lang="en-GB" sz="1000" i="0" dirty="0" smtClean="0">
                <a:solidFill>
                  <a:srgbClr val="292934"/>
                </a:solidFill>
                <a:latin typeface="Tw Cen MT"/>
                <a:cs typeface="Tw Cen MT"/>
              </a:rPr>
              <a:t>Statements about </a:t>
            </a:r>
            <a:r>
              <a:rPr lang="en-GB" sz="1000" b="1" i="0" dirty="0" smtClean="0">
                <a:solidFill>
                  <a:srgbClr val="292934"/>
                </a:solidFill>
                <a:latin typeface="Tw Cen MT"/>
                <a:cs typeface="Tw Cen MT"/>
              </a:rPr>
              <a:t>intentions and goals</a:t>
            </a:r>
          </a:p>
          <a:p>
            <a:pPr marL="457200" indent="-457200" eaLnBrk="1" hangingPunct="1">
              <a:buFont typeface="Arial"/>
              <a:buChar char="•"/>
            </a:pPr>
            <a:r>
              <a:rPr lang="en-GB" sz="1000" i="0" dirty="0" smtClean="0">
                <a:solidFill>
                  <a:srgbClr val="292934"/>
                </a:solidFill>
                <a:latin typeface="Tw Cen MT"/>
                <a:cs typeface="Tw Cen MT"/>
              </a:rPr>
              <a:t>Resourcing</a:t>
            </a:r>
          </a:p>
          <a:p>
            <a:pPr marL="457200" indent="-457200" eaLnBrk="1" hangingPunct="1">
              <a:buFont typeface="Arial"/>
              <a:buChar char="•"/>
            </a:pPr>
            <a:r>
              <a:rPr lang="en-GB" sz="1000" i="0" dirty="0" smtClean="0">
                <a:solidFill>
                  <a:srgbClr val="292934"/>
                </a:solidFill>
                <a:latin typeface="Tw Cen MT"/>
                <a:cs typeface="Tw Cen MT"/>
              </a:rPr>
              <a:t>Implementation plans</a:t>
            </a:r>
          </a:p>
          <a:p>
            <a:pPr marL="457200" indent="-457200" eaLnBrk="1" hangingPunct="1">
              <a:buFont typeface="Arial"/>
              <a:buChar char="•"/>
            </a:pPr>
            <a:r>
              <a:rPr lang="en-GB" sz="1000" i="0" dirty="0" smtClean="0">
                <a:solidFill>
                  <a:srgbClr val="292934"/>
                </a:solidFill>
                <a:latin typeface="Tw Cen MT"/>
                <a:cs typeface="Tw Cen MT"/>
              </a:rPr>
              <a:t>Measurement </a:t>
            </a:r>
          </a:p>
          <a:p>
            <a:pPr marL="457200" indent="-457200" eaLnBrk="1" hangingPunct="1">
              <a:buFont typeface="Arial"/>
              <a:buChar char="•"/>
            </a:pPr>
            <a:r>
              <a:rPr lang="en-GB" sz="1000" i="0" dirty="0" smtClean="0">
                <a:solidFill>
                  <a:srgbClr val="292934"/>
                </a:solidFill>
                <a:latin typeface="Tw Cen MT"/>
                <a:cs typeface="Tw Cen MT"/>
              </a:rPr>
              <a:t>Institutions</a:t>
            </a:r>
          </a:p>
          <a:p>
            <a:pPr marL="0" indent="0" eaLnBrk="1" hangingPunct="1">
              <a:buFont typeface="Arial"/>
              <a:buNone/>
            </a:pPr>
            <a:endParaRPr lang="en-GB" sz="1000" i="0" dirty="0" smtClean="0">
              <a:solidFill>
                <a:srgbClr val="292934"/>
              </a:solidFill>
              <a:latin typeface="Tw Cen MT"/>
              <a:cs typeface="Tw Cen MT"/>
            </a:endParaRPr>
          </a:p>
          <a:p>
            <a:pPr marL="0" indent="0" eaLnBrk="1" hangingPunct="1">
              <a:buFont typeface="Arial"/>
              <a:buNone/>
            </a:pPr>
            <a:r>
              <a:rPr lang="en-GB" sz="1000" i="0" dirty="0" smtClean="0">
                <a:solidFill>
                  <a:srgbClr val="292934"/>
                </a:solidFill>
                <a:latin typeface="Tw Cen MT"/>
                <a:cs typeface="Tw Cen MT"/>
              </a:rPr>
              <a:t>Content of strategy</a:t>
            </a:r>
          </a:p>
          <a:p>
            <a:pPr marL="457200" indent="-457200" eaLnBrk="1" hangingPunct="1">
              <a:spcAft>
                <a:spcPts val="600"/>
              </a:spcAft>
              <a:buFont typeface="Arial"/>
              <a:buChar char="•"/>
            </a:pPr>
            <a:r>
              <a:rPr lang="en-IE" sz="1000" i="0" dirty="0" smtClean="0">
                <a:solidFill>
                  <a:srgbClr val="292934"/>
                </a:solidFill>
                <a:latin typeface="Tw Cen MT"/>
                <a:cs typeface="Tw Cen MT"/>
              </a:rPr>
              <a:t>Review of </a:t>
            </a:r>
            <a:r>
              <a:rPr lang="en-IE" sz="1000" b="1" i="0" dirty="0" smtClean="0">
                <a:solidFill>
                  <a:srgbClr val="292934"/>
                </a:solidFill>
                <a:latin typeface="Tw Cen MT"/>
                <a:cs typeface="Tw Cen MT"/>
              </a:rPr>
              <a:t>alternative ways</a:t>
            </a:r>
            <a:r>
              <a:rPr lang="en-IE" sz="1000" i="0" dirty="0" smtClean="0">
                <a:solidFill>
                  <a:srgbClr val="292934"/>
                </a:solidFill>
                <a:latin typeface="Tw Cen MT"/>
                <a:cs typeface="Tw Cen MT"/>
              </a:rPr>
              <a:t> to meet a set of objectives set by policy</a:t>
            </a:r>
            <a:endParaRPr lang="en-GB" sz="1000" i="0" dirty="0" smtClean="0">
              <a:solidFill>
                <a:srgbClr val="292934"/>
              </a:solidFill>
              <a:latin typeface="Tw Cen MT"/>
              <a:cs typeface="Tw Cen MT"/>
            </a:endParaRPr>
          </a:p>
          <a:p>
            <a:pPr marL="457200" indent="-457200" eaLnBrk="1" hangingPunct="1">
              <a:spcAft>
                <a:spcPts val="600"/>
              </a:spcAft>
              <a:buFont typeface="Arial"/>
              <a:buChar char="•"/>
            </a:pPr>
            <a:r>
              <a:rPr lang="en-IE" sz="1000" i="0" dirty="0" smtClean="0">
                <a:solidFill>
                  <a:srgbClr val="292934"/>
                </a:solidFill>
                <a:latin typeface="Tw Cen MT"/>
                <a:cs typeface="Tw Cen MT"/>
              </a:rPr>
              <a:t>Choice of investments in assets </a:t>
            </a:r>
            <a:endParaRPr lang="en-GB" sz="1000" i="0" dirty="0" smtClean="0">
              <a:solidFill>
                <a:srgbClr val="292934"/>
              </a:solidFill>
              <a:latin typeface="Tw Cen MT"/>
              <a:cs typeface="Tw Cen MT"/>
            </a:endParaRPr>
          </a:p>
          <a:p>
            <a:pPr marL="457200" indent="-457200" eaLnBrk="1" hangingPunct="1">
              <a:spcAft>
                <a:spcPts val="600"/>
              </a:spcAft>
              <a:buFont typeface="Arial"/>
              <a:buChar char="•"/>
            </a:pPr>
            <a:r>
              <a:rPr lang="en-IE" sz="1000" i="0" dirty="0" smtClean="0">
                <a:solidFill>
                  <a:srgbClr val="292934"/>
                </a:solidFill>
                <a:latin typeface="Tw Cen MT"/>
                <a:cs typeface="Tw Cen MT"/>
              </a:rPr>
              <a:t>Fundamental decisions about outsourcing and in-house production</a:t>
            </a:r>
            <a:endParaRPr lang="en-GB" sz="1000" i="0" dirty="0" smtClean="0">
              <a:solidFill>
                <a:srgbClr val="292934"/>
              </a:solidFill>
              <a:latin typeface="Tw Cen MT"/>
              <a:cs typeface="Tw Cen MT"/>
            </a:endParaRPr>
          </a:p>
          <a:p>
            <a:pPr marL="457200" indent="-457200" eaLnBrk="1" hangingPunct="1">
              <a:spcAft>
                <a:spcPts val="600"/>
              </a:spcAft>
              <a:buFont typeface="Arial"/>
              <a:buChar char="•"/>
            </a:pPr>
            <a:r>
              <a:rPr lang="en-IE" sz="1000" i="0" dirty="0" smtClean="0">
                <a:solidFill>
                  <a:srgbClr val="292934"/>
                </a:solidFill>
                <a:latin typeface="Tw Cen MT"/>
                <a:cs typeface="Tw Cen MT"/>
              </a:rPr>
              <a:t>Human resource strategies </a:t>
            </a:r>
            <a:endParaRPr lang="en-GB" sz="1000" i="0" dirty="0" smtClean="0">
              <a:solidFill>
                <a:srgbClr val="292934"/>
              </a:solidFill>
              <a:latin typeface="Tw Cen MT"/>
              <a:cs typeface="Tw Cen MT"/>
            </a:endParaRPr>
          </a:p>
          <a:p>
            <a:pPr marL="457200" indent="-457200" eaLnBrk="1" hangingPunct="1">
              <a:spcAft>
                <a:spcPts val="600"/>
              </a:spcAft>
              <a:buFont typeface="Arial"/>
              <a:buChar char="•"/>
            </a:pPr>
            <a:r>
              <a:rPr lang="en-IE" sz="1000" i="0" dirty="0" smtClean="0">
                <a:solidFill>
                  <a:srgbClr val="292934"/>
                </a:solidFill>
                <a:latin typeface="Tw Cen MT"/>
                <a:cs typeface="Tw Cen MT"/>
              </a:rPr>
              <a:t>Financing strategies</a:t>
            </a:r>
            <a:endParaRPr lang="en-GB" sz="1000" i="0" dirty="0" smtClean="0">
              <a:solidFill>
                <a:srgbClr val="292934"/>
              </a:solidFill>
              <a:latin typeface="Tw Cen MT"/>
              <a:cs typeface="Tw Cen MT"/>
            </a:endParaRPr>
          </a:p>
          <a:p>
            <a:pPr marL="0" indent="0" eaLnBrk="1" hangingPunct="1">
              <a:buFont typeface="Arial"/>
              <a:buNone/>
            </a:pPr>
            <a:endParaRPr lang="en-GB" sz="1000" i="0" dirty="0" smtClean="0">
              <a:solidFill>
                <a:srgbClr val="292934"/>
              </a:solidFill>
              <a:latin typeface="Tw Cen MT"/>
              <a:cs typeface="Tw Cen MT"/>
            </a:endParaRPr>
          </a:p>
          <a:p>
            <a:endParaRPr lang="en-GB" altLang="fr-FR" dirty="0" smtClean="0"/>
          </a:p>
        </p:txBody>
      </p:sp>
      <p:sp>
        <p:nvSpPr>
          <p:cNvPr id="15364"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D1514A-C731-43A8-89AA-2A08915171A2}" type="slidenum">
              <a:rPr lang="en-GB" altLang="fr-FR" smtClean="0">
                <a:latin typeface="Tw Cen MT"/>
                <a:ea typeface="ＭＳ Ｐゴシック" panose="020B0600070205080204" pitchFamily="34" charset="-128"/>
              </a:rPr>
              <a:pPr>
                <a:spcBef>
                  <a:spcPct val="0"/>
                </a:spcBef>
              </a:pPr>
              <a:t>56</a:t>
            </a:fld>
            <a:endParaRPr lang="en-GB" altLang="fr-FR" dirty="0" smtClean="0">
              <a:latin typeface="Tw Cen MT"/>
              <a:ea typeface="ＭＳ Ｐゴシック" panose="020B0600070205080204" pitchFamily="34" charset="-128"/>
            </a:endParaRPr>
          </a:p>
        </p:txBody>
      </p:sp>
    </p:spTree>
    <p:extLst>
      <p:ext uri="{BB962C8B-B14F-4D97-AF65-F5344CB8AC3E}">
        <p14:creationId xmlns:p14="http://schemas.microsoft.com/office/powerpoint/2010/main" val="325379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dirty="0" smtClean="0">
                <a:latin typeface="Arial" panose="020B0604020202020204" pitchFamily="34" charset="0"/>
              </a:rPr>
              <a:t>Political economy</a:t>
            </a:r>
            <a:r>
              <a:rPr lang="en-GB" altLang="fr-FR" baseline="0" dirty="0" smtClean="0">
                <a:latin typeface="Arial" panose="020B0604020202020204" pitchFamily="34" charset="0"/>
              </a:rPr>
              <a:t> dimension of the budget</a:t>
            </a:r>
            <a:endParaRPr lang="en-GB" altLang="fr-FR" dirty="0" smtClean="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382CA13-C5EA-42E0-A4E8-2C0D89E42166}" type="slidenum">
              <a:rPr lang="en-GB" altLang="fr-FR" smtClean="0"/>
              <a:pPr>
                <a:spcBef>
                  <a:spcPct val="0"/>
                </a:spcBef>
              </a:pPr>
              <a:t>5</a:t>
            </a:fld>
            <a:endParaRPr lang="en-GB" altLang="fr-FR" smtClean="0"/>
          </a:p>
        </p:txBody>
      </p:sp>
    </p:spTree>
    <p:extLst>
      <p:ext uri="{BB962C8B-B14F-4D97-AF65-F5344CB8AC3E}">
        <p14:creationId xmlns:p14="http://schemas.microsoft.com/office/powerpoint/2010/main" val="9105350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MS PGothic" panose="020B0600070205080204" pitchFamily="34" charset="-128"/>
              </a:defRPr>
            </a:lvl1pPr>
            <a:lvl2pPr marL="742950" indent="-285750">
              <a:defRPr sz="1200">
                <a:solidFill>
                  <a:srgbClr val="0F5494"/>
                </a:solidFill>
                <a:latin typeface="Verdana" panose="020B0604030504040204" pitchFamily="34" charset="0"/>
                <a:ea typeface="MS PGothic" panose="020B0600070205080204" pitchFamily="34" charset="-128"/>
              </a:defRPr>
            </a:lvl2pPr>
            <a:lvl3pPr marL="1143000" indent="-228600">
              <a:defRPr sz="1200">
                <a:solidFill>
                  <a:srgbClr val="0F5494"/>
                </a:solidFill>
                <a:latin typeface="Verdana" panose="020B0604030504040204" pitchFamily="34" charset="0"/>
                <a:ea typeface="MS PGothic" panose="020B0600070205080204" pitchFamily="34" charset="-128"/>
              </a:defRPr>
            </a:lvl3pPr>
            <a:lvl4pPr marL="1600200" indent="-228600">
              <a:defRPr sz="1200">
                <a:solidFill>
                  <a:srgbClr val="0F5494"/>
                </a:solidFill>
                <a:latin typeface="Verdana" panose="020B0604030504040204" pitchFamily="34" charset="0"/>
                <a:ea typeface="MS PGothic" panose="020B0600070205080204" pitchFamily="34" charset="-128"/>
              </a:defRPr>
            </a:lvl4pPr>
            <a:lvl5pPr marL="2057400" indent="-228600">
              <a:defRPr sz="1200">
                <a:solidFill>
                  <a:srgbClr val="0F5494"/>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9pPr>
          </a:lstStyle>
          <a:p>
            <a:fld id="{19054E71-B457-4949-A1BE-A26690CF649B}" type="slidenum">
              <a:rPr lang="en-US" altLang="en-US" smtClean="0">
                <a:solidFill>
                  <a:schemeClr val="tx1"/>
                </a:solidFill>
                <a:latin typeface="Arial" panose="020B0604020202020204" pitchFamily="34" charset="0"/>
              </a:rPr>
              <a:pPr/>
              <a:t>57</a:t>
            </a:fld>
            <a:endParaRPr lang="en-US" altLang="en-US" smtClean="0">
              <a:solidFill>
                <a:schemeClr val="tx1"/>
              </a:solidFill>
              <a:latin typeface="Arial" panose="020B0604020202020204" pitchFamily="34" charset="0"/>
            </a:endParaRPr>
          </a:p>
        </p:txBody>
      </p:sp>
      <p:sp>
        <p:nvSpPr>
          <p:cNvPr id="46083" name="Rectangle 2"/>
          <p:cNvSpPr>
            <a:spLocks noGrp="1" noRot="1" noChangeAspect="1" noChangeArrowheads="1" noTextEdit="1"/>
          </p:cNvSpPr>
          <p:nvPr>
            <p:ph type="sldImg"/>
          </p:nvPr>
        </p:nvSpPr>
        <p:spPr>
          <a:xfrm>
            <a:off x="927100" y="750888"/>
            <a:ext cx="4945063" cy="3709987"/>
          </a:xfrm>
          <a:ln/>
        </p:spPr>
      </p:sp>
      <p:sp>
        <p:nvSpPr>
          <p:cNvPr id="46084"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latin typeface="Arial" panose="020B0604020202020204" pitchFamily="34" charset="0"/>
              </a:rPr>
              <a:t>Public policy is a series of interlinked actions (= policy) designed and implemented by the state (= public)</a:t>
            </a:r>
            <a:endParaRPr lang="en-GB" altLang="en-US" sz="1000" b="1" smtClean="0">
              <a:latin typeface="Arial" panose="020B0604020202020204" pitchFamily="34" charset="0"/>
            </a:endParaRPr>
          </a:p>
          <a:p>
            <a:r>
              <a:rPr lang="en-GB" altLang="en-US" sz="1000" b="1" smtClean="0">
                <a:latin typeface="Arial" panose="020B0604020202020204" pitchFamily="34" charset="0"/>
              </a:rPr>
              <a:t>Structural policies</a:t>
            </a:r>
            <a:r>
              <a:rPr lang="en-GB" altLang="en-US" sz="1000" smtClean="0">
                <a:latin typeface="Arial" panose="020B0604020202020204" pitchFamily="34" charset="0"/>
              </a:rPr>
              <a:t>: these are of 2 types: the (1) are transversal, the (2) issue specific</a:t>
            </a:r>
            <a:endParaRPr lang="en-GB" altLang="en-US" sz="1000" b="1" smtClean="0">
              <a:latin typeface="Arial" panose="020B0604020202020204" pitchFamily="34" charset="0"/>
            </a:endParaRPr>
          </a:p>
          <a:p>
            <a:endParaRPr lang="de-DE" altLang="en-US" smtClean="0">
              <a:latin typeface="Arial" panose="020B0604020202020204" pitchFamily="34" charset="0"/>
            </a:endParaRPr>
          </a:p>
        </p:txBody>
      </p:sp>
    </p:spTree>
    <p:extLst>
      <p:ext uri="{BB962C8B-B14F-4D97-AF65-F5344CB8AC3E}">
        <p14:creationId xmlns:p14="http://schemas.microsoft.com/office/powerpoint/2010/main" val="7891989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A638ADD6-4F6C-46A0-8EDF-192CCCFD5F95}" type="slidenum">
              <a:rPr lang="en-GB" altLang="es-ES">
                <a:solidFill>
                  <a:schemeClr val="tx1"/>
                </a:solidFill>
                <a:latin typeface="Tw Cen MT"/>
              </a:rPr>
              <a:pPr eaLnBrk="1" hangingPunct="1"/>
              <a:t>58</a:t>
            </a:fld>
            <a:endParaRPr lang="en-GB" altLang="es-ES" dirty="0">
              <a:solidFill>
                <a:schemeClr val="tx1"/>
              </a:solidFill>
              <a:latin typeface="Tw Cen MT"/>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000" i="0" dirty="0" smtClean="0">
              <a:solidFill>
                <a:schemeClr val="tx1"/>
              </a:solidFill>
              <a:latin typeface="Tw Cen MT"/>
              <a:cs typeface="Tw Cen MT"/>
            </a:endParaRPr>
          </a:p>
        </p:txBody>
      </p:sp>
    </p:spTree>
    <p:extLst>
      <p:ext uri="{BB962C8B-B14F-4D97-AF65-F5344CB8AC3E}">
        <p14:creationId xmlns:p14="http://schemas.microsoft.com/office/powerpoint/2010/main" val="39643671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BCC04-57B5-455F-8AEA-85C903D8D87E}" type="slidenum">
              <a:rPr lang="en-US"/>
              <a:pPr/>
              <a:t>59</a:t>
            </a:fld>
            <a:endParaRPr lang="en-US"/>
          </a:p>
        </p:txBody>
      </p:sp>
      <p:sp>
        <p:nvSpPr>
          <p:cNvPr id="1021954" name="Rectangle 2"/>
          <p:cNvSpPr>
            <a:spLocks noGrp="1" noRot="1" noChangeAspect="1" noChangeArrowheads="1" noTextEdit="1"/>
          </p:cNvSpPr>
          <p:nvPr>
            <p:ph type="sldImg"/>
          </p:nvPr>
        </p:nvSpPr>
        <p:spPr>
          <a:xfrm>
            <a:off x="928688" y="749300"/>
            <a:ext cx="4941887" cy="3708400"/>
          </a:xfrm>
          <a:ln/>
        </p:spPr>
      </p:sp>
      <p:sp>
        <p:nvSpPr>
          <p:cNvPr id="1021955" name="Rectangle 3"/>
          <p:cNvSpPr>
            <a:spLocks noGrp="1" noChangeArrowheads="1"/>
          </p:cNvSpPr>
          <p:nvPr>
            <p:ph type="body" idx="1"/>
          </p:nvPr>
        </p:nvSpPr>
        <p:spPr>
          <a:xfrm>
            <a:off x="906357" y="4715154"/>
            <a:ext cx="4984962" cy="4466987"/>
          </a:xfrm>
        </p:spPr>
        <p:txBody>
          <a:bodyPr lIns="90086" tIns="45043" rIns="90086" bIns="45043"/>
          <a:lstStyle/>
          <a:p>
            <a:pPr>
              <a:buFont typeface="Arial" pitchFamily="34" charset="0"/>
              <a:buNone/>
            </a:pPr>
            <a:r>
              <a:rPr lang="en-GB" sz="900" dirty="0">
                <a:latin typeface="Times New Roman" pitchFamily="18" charset="0"/>
                <a:cs typeface="Times New Roman" pitchFamily="18" charset="0"/>
              </a:rPr>
              <a:t>These steps will be explained in more detail when describing the policy framework.</a:t>
            </a:r>
          </a:p>
          <a:p>
            <a:pPr>
              <a:buFont typeface="Arial" pitchFamily="34" charset="0"/>
              <a:buChar char="•"/>
            </a:pPr>
            <a:r>
              <a:rPr lang="en-GB" sz="900" dirty="0">
                <a:latin typeface="Times New Roman" pitchFamily="18" charset="0"/>
                <a:cs typeface="Times New Roman" pitchFamily="18" charset="0"/>
              </a:rPr>
              <a:t> The analysis the partner‘s policy is the analysis of the </a:t>
            </a:r>
            <a:r>
              <a:rPr lang="en-GB" sz="900" b="1" dirty="0">
                <a:latin typeface="Times New Roman" pitchFamily="18" charset="0"/>
                <a:cs typeface="Times New Roman" pitchFamily="18" charset="0"/>
              </a:rPr>
              <a:t>national </a:t>
            </a:r>
            <a:r>
              <a:rPr lang="en-GB" sz="900" dirty="0">
                <a:latin typeface="Times New Roman" pitchFamily="18" charset="0"/>
                <a:cs typeface="Times New Roman" pitchFamily="18" charset="0"/>
              </a:rPr>
              <a:t>policy documents. Note that there can be a variety of such documents; their status and authority should be well understood.</a:t>
            </a:r>
          </a:p>
          <a:p>
            <a:pPr>
              <a:buFont typeface="Arial" pitchFamily="34" charset="0"/>
              <a:buChar char="•"/>
            </a:pPr>
            <a:r>
              <a:rPr lang="en-GB" sz="900" dirty="0">
                <a:latin typeface="Times New Roman" pitchFamily="18" charset="0"/>
                <a:cs typeface="Times New Roman" pitchFamily="18" charset="0"/>
              </a:rPr>
              <a:t> Note that under the </a:t>
            </a:r>
            <a:r>
              <a:rPr lang="en-GB" sz="900" dirty="0" err="1">
                <a:latin typeface="Times New Roman" pitchFamily="18" charset="0"/>
                <a:cs typeface="Times New Roman" pitchFamily="18" charset="0"/>
              </a:rPr>
              <a:t>XI</a:t>
            </a:r>
            <a:r>
              <a:rPr lang="en-GB" sz="900" baseline="30000" dirty="0" err="1">
                <a:latin typeface="Times New Roman" pitchFamily="18" charset="0"/>
                <a:cs typeface="Times New Roman" pitchFamily="18" charset="0"/>
              </a:rPr>
              <a:t>th</a:t>
            </a:r>
            <a:r>
              <a:rPr lang="en-GB" sz="900" dirty="0">
                <a:latin typeface="Times New Roman" pitchFamily="18" charset="0"/>
                <a:cs typeface="Times New Roman" pitchFamily="18" charset="0"/>
              </a:rPr>
              <a:t> EDF the programming will not necessarily start with the elaboration of a joint EC-partner country strategy, but might be based entirely on the partner‘s policy documents (cf. Programming instructions).</a:t>
            </a:r>
          </a:p>
          <a:p>
            <a:pPr defTabSz="900684">
              <a:buFont typeface="Arial" pitchFamily="34" charset="0"/>
              <a:buChar char="•"/>
              <a:defRPr/>
            </a:pPr>
            <a:r>
              <a:rPr lang="en-GB" sz="900" dirty="0">
                <a:latin typeface="Times New Roman" pitchFamily="18" charset="0"/>
                <a:cs typeface="Times New Roman" pitchFamily="18" charset="0"/>
              </a:rPr>
              <a:t> The assessment of eligibility can draw on the analysis provided for the assessment of the national development plan (basis for EU programming), but BS may refer only to a subset of national plan and favourable conclusion of assessment of the latter does not imply automatic eligibility for BS operations</a:t>
            </a:r>
          </a:p>
          <a:p>
            <a:pPr defTabSz="900684">
              <a:buFont typeface="Arial" pitchFamily="34" charset="0"/>
              <a:buChar char="•"/>
              <a:defRPr/>
            </a:pPr>
            <a:r>
              <a:rPr lang="en-GB" sz="900" dirty="0">
                <a:latin typeface="Times New Roman" pitchFamily="18" charset="0"/>
                <a:cs typeface="Times New Roman" pitchFamily="18" charset="0"/>
              </a:rPr>
              <a:t>GGDC/SBC: focus on national policies but of course taking into account the situation of fragility for SBCs: </a:t>
            </a:r>
            <a:r>
              <a:rPr lang="en-GB" sz="900" u="sng" dirty="0">
                <a:latin typeface="Times New Roman" pitchFamily="18" charset="0"/>
                <a:cs typeface="Times New Roman" pitchFamily="18" charset="0"/>
              </a:rPr>
              <a:t>restoring vital state functions and basic social services</a:t>
            </a:r>
            <a:r>
              <a:rPr lang="en-GB" sz="900" dirty="0">
                <a:latin typeface="Times New Roman" pitchFamily="18" charset="0"/>
                <a:cs typeface="Times New Roman" pitchFamily="18" charset="0"/>
              </a:rPr>
              <a:t>.</a:t>
            </a:r>
          </a:p>
          <a:p>
            <a:pPr defTabSz="900684">
              <a:defRPr/>
            </a:pPr>
            <a:r>
              <a:rPr lang="en-GB" sz="900" dirty="0">
                <a:latin typeface="Times New Roman" pitchFamily="18" charset="0"/>
                <a:cs typeface="Times New Roman" pitchFamily="18" charset="0"/>
              </a:rPr>
              <a:t>Look at whether the policy response is relevant to objectives (poverty reduction, sustainable and inclusive growth, and democratic governance) and then credibility: country’s track record in performance and implementation, consistency between policy and budgetary framework, institutional capacity constraints, degree of ownership, M&amp;E framework. During implementation look at whether satisfactory progress continues to be made and look at causes for divergence (external?). Come back to that in later slides…</a:t>
            </a:r>
          </a:p>
          <a:p>
            <a:r>
              <a:rPr lang="de-DE" sz="900" u="sng" dirty="0" err="1">
                <a:latin typeface="Times New Roman" pitchFamily="18" charset="0"/>
                <a:cs typeface="Times New Roman" pitchFamily="18" charset="0"/>
              </a:rPr>
              <a:t>Remarks</a:t>
            </a:r>
            <a:r>
              <a:rPr lang="de-DE" sz="900" u="sng" dirty="0">
                <a:latin typeface="Times New Roman" pitchFamily="18" charset="0"/>
                <a:cs typeface="Times New Roman" pitchFamily="18" charset="0"/>
              </a:rPr>
              <a:t>: </a:t>
            </a:r>
          </a:p>
          <a:p>
            <a:r>
              <a:rPr lang="de-DE" sz="900" b="1" dirty="0">
                <a:latin typeface="Times New Roman" pitchFamily="18" charset="0"/>
                <a:cs typeface="Times New Roman" pitchFamily="18" charset="0"/>
              </a:rPr>
              <a:t>	- </a:t>
            </a:r>
            <a:r>
              <a:rPr lang="en-US" sz="900" b="1" dirty="0">
                <a:latin typeface="Times New Roman" pitchFamily="18" charset="0"/>
                <a:cs typeface="Times New Roman" pitchFamily="18" charset="0"/>
              </a:rPr>
              <a:t>In countries in situation of fragility </a:t>
            </a:r>
            <a:r>
              <a:rPr lang="en-US" sz="900" dirty="0">
                <a:latin typeface="Times New Roman" pitchFamily="18" charset="0"/>
                <a:cs typeface="Times New Roman" pitchFamily="18" charset="0"/>
              </a:rPr>
              <a:t>there might not always be a fully-fledged national policy. In such cases, the EU Delegations can refer to the process and progress of formulation and monitor the national policy or a "transition compact" developed under the "New Deal for Engagement in Fragile States“ endorsed in </a:t>
            </a:r>
            <a:r>
              <a:rPr lang="en-US" sz="900" dirty="0" err="1">
                <a:latin typeface="Times New Roman" pitchFamily="18" charset="0"/>
                <a:cs typeface="Times New Roman" pitchFamily="18" charset="0"/>
              </a:rPr>
              <a:t>Busan</a:t>
            </a:r>
            <a:r>
              <a:rPr lang="en-US" sz="900" dirty="0">
                <a:latin typeface="Times New Roman" pitchFamily="18" charset="0"/>
                <a:cs typeface="Times New Roman" pitchFamily="18" charset="0"/>
              </a:rPr>
              <a:t> by the EU and its Member States, focusing on the great importance of restoring vital state functions, security, justice, economic foundations and basic social </a:t>
            </a:r>
            <a:r>
              <a:rPr lang="en-GB" sz="900" dirty="0">
                <a:latin typeface="Times New Roman" pitchFamily="18" charset="0"/>
                <a:cs typeface="Times New Roman" pitchFamily="18" charset="0"/>
              </a:rPr>
              <a:t>services.</a:t>
            </a:r>
            <a:endParaRPr lang="de-DE" sz="900" dirty="0">
              <a:latin typeface="Times New Roman" pitchFamily="18" charset="0"/>
              <a:cs typeface="Times New Roman" pitchFamily="18" charset="0"/>
            </a:endParaRPr>
          </a:p>
          <a:p>
            <a:r>
              <a:rPr lang="de-DE" sz="900" dirty="0">
                <a:latin typeface="Times New Roman" pitchFamily="18" charset="0"/>
                <a:cs typeface="Times New Roman" pitchFamily="18" charset="0"/>
              </a:rPr>
              <a:t>	- </a:t>
            </a:r>
            <a:r>
              <a:rPr lang="en-US" sz="900" dirty="0">
                <a:latin typeface="Times New Roman" pitchFamily="18" charset="0"/>
                <a:cs typeface="Times New Roman" pitchFamily="18" charset="0"/>
              </a:rPr>
              <a:t>A sector policy can be a stand-alone policy or encapsulated into a national policy. In the last case, EU Delegations should clearly identify the </a:t>
            </a:r>
            <a:r>
              <a:rPr lang="en-US" sz="900" dirty="0" err="1">
                <a:latin typeface="Times New Roman" pitchFamily="18" charset="0"/>
                <a:cs typeface="Times New Roman" pitchFamily="18" charset="0"/>
              </a:rPr>
              <a:t>sectoral</a:t>
            </a:r>
            <a:r>
              <a:rPr lang="en-US" sz="900" dirty="0">
                <a:latin typeface="Times New Roman" pitchFamily="18" charset="0"/>
                <a:cs typeface="Times New Roman" pitchFamily="18" charset="0"/>
              </a:rPr>
              <a:t> components of the national policy that the SRC is</a:t>
            </a:r>
            <a:r>
              <a:rPr lang="en-GB" sz="900" dirty="0">
                <a:latin typeface="Times New Roman" pitchFamily="18" charset="0"/>
                <a:cs typeface="Times New Roman" pitchFamily="18" charset="0"/>
              </a:rPr>
              <a:t>supposed to support</a:t>
            </a:r>
            <a:endParaRPr lang="de-DE" sz="900" dirty="0">
              <a:latin typeface="Times New Roman" pitchFamily="18" charset="0"/>
              <a:cs typeface="Times New Roman" pitchFamily="18" charset="0"/>
            </a:endParaRPr>
          </a:p>
        </p:txBody>
      </p:sp>
    </p:spTree>
    <p:extLst>
      <p:ext uri="{BB962C8B-B14F-4D97-AF65-F5344CB8AC3E}">
        <p14:creationId xmlns:p14="http://schemas.microsoft.com/office/powerpoint/2010/main" val="39966165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Aft>
                <a:spcPts val="300"/>
              </a:spcAft>
            </a:pPr>
            <a:r>
              <a:rPr lang="en-US" altLang="fr-FR" b="1" u="sng" dirty="0" smtClean="0">
                <a:solidFill>
                  <a:srgbClr val="595959"/>
                </a:solidFill>
                <a:latin typeface="Calibri" panose="020F0502020204030204" pitchFamily="34" charset="0"/>
              </a:rPr>
              <a:t>What is a Policy?</a:t>
            </a:r>
            <a:endParaRPr lang="en-US" altLang="fr-FR" i="1" dirty="0" smtClean="0">
              <a:latin typeface="Calibri" panose="020F0502020204030204" pitchFamily="34" charset="0"/>
            </a:endParaRPr>
          </a:p>
          <a:p>
            <a:pPr eaLnBrk="1" hangingPunct="1">
              <a:lnSpc>
                <a:spcPct val="80000"/>
              </a:lnSpc>
              <a:buClr>
                <a:srgbClr val="2D2D8A"/>
              </a:buClr>
              <a:buFontTx/>
              <a:buChar char="•"/>
            </a:pPr>
            <a:r>
              <a:rPr lang="en-US" altLang="fr-FR" dirty="0" smtClean="0">
                <a:latin typeface="Calibri" panose="020F0502020204030204" pitchFamily="34" charset="0"/>
              </a:rPr>
              <a:t>Broader than vision and strategy papers</a:t>
            </a:r>
          </a:p>
          <a:p>
            <a:pPr eaLnBrk="1" hangingPunct="1">
              <a:lnSpc>
                <a:spcPct val="80000"/>
              </a:lnSpc>
              <a:buClr>
                <a:srgbClr val="2D2D8A"/>
              </a:buClr>
              <a:buFontTx/>
              <a:buChar char="•"/>
            </a:pPr>
            <a:r>
              <a:rPr lang="en-US" altLang="fr-FR" dirty="0" smtClean="0">
                <a:latin typeface="Calibri" panose="020F0502020204030204" pitchFamily="34" charset="0"/>
              </a:rPr>
              <a:t>Requires verifying that means are available</a:t>
            </a:r>
          </a:p>
          <a:p>
            <a:pPr eaLnBrk="1" hangingPunct="1">
              <a:lnSpc>
                <a:spcPct val="80000"/>
              </a:lnSpc>
              <a:buClr>
                <a:srgbClr val="2D2D8A"/>
              </a:buClr>
              <a:buFontTx/>
              <a:buChar char="•"/>
            </a:pPr>
            <a:r>
              <a:rPr lang="en-US" altLang="fr-FR" dirty="0" smtClean="0">
                <a:latin typeface="Calibri" panose="020F0502020204030204" pitchFamily="34" charset="0"/>
              </a:rPr>
              <a:t>May cover: PFM (commitment control, budget procedures, governance, payroll, systems), economic management (exchange rate, debt, trade) and structural issues (</a:t>
            </a:r>
            <a:r>
              <a:rPr lang="en-US" altLang="fr-FR" dirty="0" err="1" smtClean="0">
                <a:latin typeface="Calibri" panose="020F0502020204030204" pitchFamily="34" charset="0"/>
              </a:rPr>
              <a:t>decentralisation</a:t>
            </a:r>
            <a:r>
              <a:rPr lang="en-US" altLang="fr-FR" dirty="0" smtClean="0">
                <a:latin typeface="Calibri" panose="020F0502020204030204" pitchFamily="34" charset="0"/>
              </a:rPr>
              <a:t>, financial sector regulation), public sector, social services and protection, sectoral issues.</a:t>
            </a:r>
          </a:p>
          <a:p>
            <a:pPr eaLnBrk="1" hangingPunct="1">
              <a:lnSpc>
                <a:spcPct val="80000"/>
              </a:lnSpc>
              <a:buClr>
                <a:srgbClr val="2D2D8A"/>
              </a:buClr>
            </a:pPr>
            <a:endParaRPr lang="en-US" altLang="fr-FR" b="1" i="1" dirty="0" smtClean="0">
              <a:latin typeface="Calibri" panose="020F0502020204030204" pitchFamily="34" charset="0"/>
            </a:endParaRPr>
          </a:p>
          <a:p>
            <a:pPr eaLnBrk="1" hangingPunct="1">
              <a:lnSpc>
                <a:spcPct val="80000"/>
              </a:lnSpc>
              <a:spcAft>
                <a:spcPts val="300"/>
              </a:spcAft>
              <a:buClr>
                <a:srgbClr val="2D2D8A"/>
              </a:buClr>
            </a:pPr>
            <a:r>
              <a:rPr lang="en-US" altLang="fr-FR" b="1" u="sng" dirty="0" smtClean="0">
                <a:solidFill>
                  <a:srgbClr val="595959"/>
                </a:solidFill>
                <a:latin typeface="Calibri" panose="020F0502020204030204" pitchFamily="34" charset="0"/>
              </a:rPr>
              <a:t>Which are the instruments for implementing a policy? </a:t>
            </a:r>
            <a:endParaRPr lang="en-GB" altLang="fr-FR" i="1" dirty="0" smtClean="0">
              <a:latin typeface="Calibri" panose="020F0502020204030204" pitchFamily="34" charset="0"/>
            </a:endParaRPr>
          </a:p>
          <a:p>
            <a:pPr eaLnBrk="1" hangingPunct="1">
              <a:lnSpc>
                <a:spcPct val="80000"/>
              </a:lnSpc>
              <a:buClr>
                <a:srgbClr val="2D2D8A"/>
              </a:buClr>
              <a:buFontTx/>
              <a:buChar char="•"/>
            </a:pPr>
            <a:r>
              <a:rPr lang="en-GB" altLang="fr-FR" dirty="0" smtClean="0">
                <a:latin typeface="Calibri" panose="020F0502020204030204" pitchFamily="34" charset="0"/>
              </a:rPr>
              <a:t>Monetary/ non Monetary, Direct/Indirect =&gt;provide, purchase, tax, </a:t>
            </a:r>
            <a:r>
              <a:rPr lang="en-GB" altLang="fr-FR" dirty="0" err="1" smtClean="0">
                <a:latin typeface="Calibri" panose="020F0502020204030204" pitchFamily="34" charset="0"/>
              </a:rPr>
              <a:t>subiside</a:t>
            </a:r>
            <a:r>
              <a:rPr lang="en-GB" altLang="fr-FR" dirty="0" smtClean="0">
                <a:latin typeface="Calibri" panose="020F0502020204030204" pitchFamily="34" charset="0"/>
              </a:rPr>
              <a:t>, prohibit, require, inform, implore </a:t>
            </a:r>
          </a:p>
          <a:p>
            <a:pPr eaLnBrk="1" hangingPunct="1">
              <a:buClr>
                <a:srgbClr val="2D2D8A"/>
              </a:buClr>
              <a:buFontTx/>
              <a:buChar char="•"/>
            </a:pPr>
            <a:endParaRPr lang="en-GB" altLang="fr-FR" i="1" dirty="0" smtClean="0">
              <a:latin typeface="Calibri" panose="020F0502020204030204" pitchFamily="34" charset="0"/>
            </a:endParaRPr>
          </a:p>
          <a:p>
            <a:pPr eaLnBrk="1" hangingPunct="1">
              <a:lnSpc>
                <a:spcPct val="80000"/>
              </a:lnSpc>
              <a:spcAft>
                <a:spcPts val="300"/>
              </a:spcAft>
            </a:pPr>
            <a:r>
              <a:rPr lang="en-US" altLang="fr-FR" b="1" u="sng" dirty="0" smtClean="0">
                <a:solidFill>
                  <a:srgbClr val="595959"/>
                </a:solidFill>
                <a:latin typeface="Calibri" panose="020F0502020204030204" pitchFamily="34" charset="0"/>
              </a:rPr>
              <a:t>The Budget and Policy Transmission</a:t>
            </a:r>
            <a:endParaRPr lang="en-US" altLang="fr-FR" dirty="0" smtClean="0">
              <a:latin typeface="Calibri" panose="020F0502020204030204" pitchFamily="34" charset="0"/>
            </a:endParaRPr>
          </a:p>
          <a:p>
            <a:pPr eaLnBrk="1" hangingPunct="1">
              <a:buClr>
                <a:srgbClr val="2D2D8A"/>
              </a:buClr>
              <a:buFontTx/>
              <a:buChar char="•"/>
            </a:pPr>
            <a:r>
              <a:rPr lang="en-GB" altLang="fr-FR" dirty="0" smtClean="0">
                <a:latin typeface="Calibri" panose="020F0502020204030204" pitchFamily="34" charset="0"/>
              </a:rPr>
              <a:t>How to make sure there is room in the annual budget for any new policy?</a:t>
            </a:r>
            <a:endParaRPr lang="en-GB" altLang="fr-FR" i="1" dirty="0" smtClean="0">
              <a:latin typeface="Calibri" panose="020F0502020204030204" pitchFamily="34" charset="0"/>
            </a:endParaRPr>
          </a:p>
          <a:p>
            <a:pPr eaLnBrk="1" hangingPunct="1">
              <a:buClr>
                <a:srgbClr val="2D2D8A"/>
              </a:buClr>
              <a:buFontTx/>
              <a:buChar char="•"/>
            </a:pPr>
            <a:r>
              <a:rPr lang="en-US" altLang="fr-FR" dirty="0" smtClean="0">
                <a:latin typeface="Calibri" panose="020F0502020204030204" pitchFamily="34" charset="0"/>
              </a:rPr>
              <a:t>How to reflect policies in budgets?</a:t>
            </a:r>
            <a:endParaRPr lang="en-GB" altLang="fr-FR" i="1" dirty="0" smtClean="0">
              <a:latin typeface="Calibri" panose="020F0502020204030204" pitchFamily="34" charset="0"/>
            </a:endParaRPr>
          </a:p>
          <a:p>
            <a:pPr eaLnBrk="1" hangingPunct="1">
              <a:buClr>
                <a:srgbClr val="2D2D8A"/>
              </a:buClr>
              <a:buFontTx/>
              <a:buChar char="•"/>
            </a:pPr>
            <a:r>
              <a:rPr lang="en-GB" altLang="fr-FR" dirty="0" smtClean="0">
                <a:latin typeface="Calibri" panose="020F0502020204030204" pitchFamily="34" charset="0"/>
              </a:rPr>
              <a:t>Role for donors: providing fiscal space for policy learning and policy experimentation =&gt; accepted costs and risk of failure?</a:t>
            </a:r>
          </a:p>
          <a:p>
            <a:endParaRPr lang="en-US" altLang="fr-FR" dirty="0" smtClean="0">
              <a:latin typeface="Calibri" panose="020F0502020204030204" pitchFamily="34" charset="0"/>
            </a:endParaRPr>
          </a:p>
          <a:p>
            <a:pPr>
              <a:spcAft>
                <a:spcPts val="0"/>
              </a:spcAft>
              <a:buClr>
                <a:schemeClr val="accent6"/>
              </a:buClr>
              <a:buFont typeface="Wingdings" charset="2"/>
              <a:buChar char="Ø"/>
              <a:defRPr/>
            </a:pPr>
            <a:r>
              <a:rPr lang="en-GB" sz="2000" b="1" i="0" dirty="0" smtClean="0">
                <a:solidFill>
                  <a:srgbClr val="2D2D8A"/>
                </a:solidFill>
                <a:latin typeface="Tw Cen MT"/>
                <a:cs typeface="Tw Cen MT"/>
                <a:sym typeface="Wingdings" pitchFamily="2" charset="2"/>
              </a:rPr>
              <a:t>Relevance and credibility of the policy: </a:t>
            </a:r>
          </a:p>
          <a:p>
            <a:pPr lvl="1" algn="just" eaLnBrk="1" hangingPunct="1">
              <a:lnSpc>
                <a:spcPct val="90000"/>
              </a:lnSpc>
              <a:spcAft>
                <a:spcPts val="600"/>
              </a:spcAft>
              <a:buClr>
                <a:schemeClr val="accent6"/>
              </a:buClr>
              <a:buFont typeface="Wingdings" charset="2"/>
              <a:buChar char="§"/>
              <a:defRPr/>
            </a:pPr>
            <a:r>
              <a:rPr lang="en-GB" b="0" dirty="0" smtClean="0">
                <a:solidFill>
                  <a:srgbClr val="2D2D8A"/>
                </a:solidFill>
                <a:latin typeface="Tw Cen MT"/>
                <a:cs typeface="Tw Cen MT"/>
              </a:rPr>
              <a:t>Manner in which key constraints and weaknesses are being addressed by the government's strategy to reach the objectives of the policy</a:t>
            </a:r>
          </a:p>
          <a:p>
            <a:pPr lvl="1" algn="just" eaLnBrk="1" hangingPunct="1">
              <a:lnSpc>
                <a:spcPct val="90000"/>
              </a:lnSpc>
              <a:spcAft>
                <a:spcPts val="600"/>
              </a:spcAft>
              <a:buClr>
                <a:schemeClr val="accent6"/>
              </a:buClr>
              <a:buFont typeface="Wingdings" charset="2"/>
              <a:buChar char="§"/>
              <a:defRPr/>
            </a:pPr>
            <a:r>
              <a:rPr lang="en-GB" b="0" dirty="0" smtClean="0">
                <a:solidFill>
                  <a:srgbClr val="2D2D8A"/>
                </a:solidFill>
                <a:latin typeface="Tw Cen MT"/>
                <a:cs typeface="Tw Cen MT"/>
              </a:rPr>
              <a:t>Quality of the reform process regarding its realism, institutional arrangements, track record and political commitment to the reforms</a:t>
            </a:r>
            <a:endParaRPr lang="en-GB" sz="2000" b="1" i="0" dirty="0" smtClean="0">
              <a:solidFill>
                <a:srgbClr val="2D2D8A"/>
              </a:solidFill>
              <a:latin typeface="Tw Cen MT"/>
              <a:cs typeface="Tw Cen MT"/>
              <a:sym typeface="Wingdings" pitchFamily="2" charset="2"/>
            </a:endParaRPr>
          </a:p>
          <a:p>
            <a:pPr>
              <a:spcAft>
                <a:spcPts val="0"/>
              </a:spcAft>
              <a:buClr>
                <a:schemeClr val="accent6"/>
              </a:buClr>
              <a:buFont typeface="Wingdings" charset="2"/>
              <a:buChar char="Ø"/>
              <a:defRPr/>
            </a:pPr>
            <a:r>
              <a:rPr lang="en-GB" sz="2000" b="1" i="0" dirty="0" smtClean="0">
                <a:solidFill>
                  <a:srgbClr val="2D2D8A"/>
                </a:solidFill>
                <a:latin typeface="Tw Cen MT"/>
                <a:cs typeface="Tw Cen MT"/>
                <a:sym typeface="Wingdings" pitchFamily="2" charset="2"/>
              </a:rPr>
              <a:t>Other aspects, including</a:t>
            </a:r>
            <a:r>
              <a:rPr lang="en-GB" sz="2000" i="0" dirty="0" smtClean="0">
                <a:solidFill>
                  <a:srgbClr val="2D2D8A"/>
                </a:solidFill>
                <a:latin typeface="Tw Cen MT"/>
                <a:cs typeface="Tw Cen MT"/>
                <a:sym typeface="Wingdings" pitchFamily="2" charset="2"/>
              </a:rPr>
              <a:t>:</a:t>
            </a:r>
          </a:p>
          <a:p>
            <a:pPr lvl="1">
              <a:lnSpc>
                <a:spcPct val="90000"/>
              </a:lnSpc>
              <a:spcBef>
                <a:spcPts val="300"/>
              </a:spcBef>
              <a:spcAft>
                <a:spcPts val="0"/>
              </a:spcAft>
              <a:buClr>
                <a:schemeClr val="accent6"/>
              </a:buClr>
              <a:buFont typeface="Wingdings" charset="2"/>
              <a:buChar char="§"/>
              <a:defRPr/>
            </a:pPr>
            <a:r>
              <a:rPr lang="en-GB" b="0" i="0" dirty="0" smtClean="0">
                <a:solidFill>
                  <a:srgbClr val="2D2D8A"/>
                </a:solidFill>
                <a:latin typeface="Tw Cen MT"/>
                <a:cs typeface="Tw Cen MT"/>
              </a:rPr>
              <a:t>Institutional Framework &amp; capacities</a:t>
            </a:r>
          </a:p>
          <a:p>
            <a:pPr lvl="1">
              <a:lnSpc>
                <a:spcPct val="90000"/>
              </a:lnSpc>
              <a:spcBef>
                <a:spcPts val="300"/>
              </a:spcBef>
              <a:spcAft>
                <a:spcPts val="0"/>
              </a:spcAft>
              <a:buClr>
                <a:schemeClr val="accent6"/>
              </a:buClr>
              <a:buFont typeface="Wingdings" charset="2"/>
              <a:buChar char="§"/>
              <a:defRPr/>
            </a:pPr>
            <a:r>
              <a:rPr lang="en-GB" b="0" i="0" dirty="0" smtClean="0">
                <a:solidFill>
                  <a:srgbClr val="2D2D8A"/>
                </a:solidFill>
                <a:latin typeface="Tw Cen MT"/>
                <a:cs typeface="Tw Cen MT"/>
              </a:rPr>
              <a:t>Legal and regulatory framework </a:t>
            </a:r>
          </a:p>
          <a:p>
            <a:pPr lvl="1">
              <a:lnSpc>
                <a:spcPct val="90000"/>
              </a:lnSpc>
              <a:spcBef>
                <a:spcPts val="300"/>
              </a:spcBef>
              <a:spcAft>
                <a:spcPts val="0"/>
              </a:spcAft>
              <a:buClr>
                <a:schemeClr val="accent6"/>
              </a:buClr>
              <a:buFont typeface="Wingdings" charset="2"/>
              <a:buChar char="§"/>
              <a:defRPr/>
            </a:pPr>
            <a:r>
              <a:rPr lang="en-GB" b="0" i="0" dirty="0" smtClean="0">
                <a:solidFill>
                  <a:srgbClr val="2D2D8A"/>
                </a:solidFill>
                <a:latin typeface="Tw Cen MT"/>
                <a:cs typeface="Tw Cen MT"/>
              </a:rPr>
              <a:t>National and sector coordination framework: actors, rules and mechanisms of the decision making-process </a:t>
            </a:r>
          </a:p>
          <a:p>
            <a:pPr lvl="1">
              <a:lnSpc>
                <a:spcPct val="90000"/>
              </a:lnSpc>
              <a:spcBef>
                <a:spcPts val="300"/>
              </a:spcBef>
              <a:spcAft>
                <a:spcPts val="0"/>
              </a:spcAft>
              <a:buClr>
                <a:schemeClr val="accent6"/>
              </a:buClr>
              <a:buFont typeface="Wingdings" charset="2"/>
              <a:buChar char="§"/>
              <a:defRPr/>
            </a:pPr>
            <a:r>
              <a:rPr lang="en-GB" b="0" i="0" dirty="0" smtClean="0">
                <a:solidFill>
                  <a:srgbClr val="2D2D8A"/>
                </a:solidFill>
                <a:latin typeface="Tw Cen MT"/>
                <a:cs typeface="Tw Cen MT"/>
              </a:rPr>
              <a:t>Country-donor coordination framework: central and sub-national levels of government and non-government stakeholders </a:t>
            </a:r>
          </a:p>
          <a:p>
            <a:pPr lvl="1">
              <a:lnSpc>
                <a:spcPct val="90000"/>
              </a:lnSpc>
              <a:spcBef>
                <a:spcPts val="300"/>
              </a:spcBef>
              <a:spcAft>
                <a:spcPts val="0"/>
              </a:spcAft>
              <a:buClr>
                <a:schemeClr val="accent6"/>
              </a:buClr>
              <a:buFont typeface="Wingdings" charset="2"/>
              <a:buChar char="§"/>
              <a:defRPr/>
            </a:pPr>
            <a:r>
              <a:rPr lang="en-GB" b="0" i="0" dirty="0" smtClean="0">
                <a:solidFill>
                  <a:srgbClr val="2D2D8A"/>
                </a:solidFill>
                <a:latin typeface="Tw Cen MT"/>
                <a:cs typeface="Tw Cen MT"/>
              </a:rPr>
              <a:t>Performance measurement: M&amp;E capacities</a:t>
            </a:r>
          </a:p>
          <a:p>
            <a:pPr lvl="1">
              <a:lnSpc>
                <a:spcPct val="90000"/>
              </a:lnSpc>
              <a:spcBef>
                <a:spcPts val="300"/>
              </a:spcBef>
              <a:spcAft>
                <a:spcPts val="0"/>
              </a:spcAft>
              <a:buClr>
                <a:schemeClr val="accent6"/>
              </a:buClr>
              <a:buFont typeface="Wingdings" charset="2"/>
              <a:buChar char="§"/>
              <a:defRPr/>
            </a:pPr>
            <a:r>
              <a:rPr lang="en-GB" b="0" i="0" dirty="0" smtClean="0">
                <a:solidFill>
                  <a:srgbClr val="2D2D8A"/>
                </a:solidFill>
                <a:latin typeface="Tw Cen MT"/>
                <a:cs typeface="Tw Cen MT"/>
              </a:rPr>
              <a:t>Risks</a:t>
            </a:r>
            <a:endParaRPr lang="en-US" altLang="fr-FR" dirty="0" smtClean="0">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553398A-D85C-4E8D-905F-0DBAC9FC1351}" type="slidenum">
              <a:rPr lang="en-GB" altLang="fr-FR" smtClean="0"/>
              <a:pPr>
                <a:spcBef>
                  <a:spcPct val="0"/>
                </a:spcBef>
              </a:pPr>
              <a:t>60</a:t>
            </a:fld>
            <a:endParaRPr lang="en-GB" altLang="fr-FR" smtClean="0"/>
          </a:p>
        </p:txBody>
      </p:sp>
    </p:spTree>
    <p:extLst>
      <p:ext uri="{BB962C8B-B14F-4D97-AF65-F5344CB8AC3E}">
        <p14:creationId xmlns:p14="http://schemas.microsoft.com/office/powerpoint/2010/main" val="23238309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GB" sz="2000" i="0" dirty="0" smtClean="0">
                <a:solidFill>
                  <a:srgbClr val="FF6600"/>
                </a:solidFill>
                <a:ea typeface="ＭＳ Ｐゴシック" charset="-128"/>
                <a:cs typeface="ＭＳ Ｐゴシック" charset="-128"/>
              </a:rPr>
              <a:t>Context matters</a:t>
            </a:r>
          </a:p>
          <a:p>
            <a:pPr lvl="1">
              <a:buClr>
                <a:srgbClr val="FF6600"/>
              </a:buClr>
            </a:pPr>
            <a:r>
              <a:rPr lang="en-GB" u="sng" dirty="0" smtClean="0"/>
              <a:t>Political preferences</a:t>
            </a:r>
            <a:r>
              <a:rPr lang="en-GB" dirty="0" smtClean="0"/>
              <a:t>: </a:t>
            </a:r>
            <a:r>
              <a:rPr lang="en-GB" b="0" dirty="0" smtClean="0"/>
              <a:t>some states are more interventionist than others leading them to use fiscal policies and spending programmes more than regulatory instruments</a:t>
            </a:r>
          </a:p>
          <a:p>
            <a:pPr lvl="1">
              <a:buClr>
                <a:srgbClr val="FF6600"/>
              </a:buClr>
            </a:pPr>
            <a:r>
              <a:rPr lang="en-GB" u="sng" dirty="0" smtClean="0"/>
              <a:t>History</a:t>
            </a:r>
            <a:r>
              <a:rPr lang="en-GB" dirty="0" smtClean="0"/>
              <a:t>: </a:t>
            </a:r>
            <a:r>
              <a:rPr lang="en-GB" b="0" dirty="0" smtClean="0"/>
              <a:t>how has typically been treated an issue in the past? The case of reforms in education sector in Sweden and UK, VAT in Africa, Decentralisation in Francophone Africa or Asia </a:t>
            </a:r>
          </a:p>
          <a:p>
            <a:endParaRPr lang="en-GB" sz="2000" b="1" dirty="0" smtClean="0">
              <a:ea typeface="ＭＳ Ｐゴシック" charset="-128"/>
              <a:cs typeface="ＭＳ Ｐゴシック" charset="-128"/>
            </a:endParaRPr>
          </a:p>
          <a:p>
            <a:r>
              <a:rPr lang="en-GB" sz="2000" i="0" dirty="0" smtClean="0">
                <a:solidFill>
                  <a:srgbClr val="FF6600"/>
                </a:solidFill>
                <a:ea typeface="ＭＳ Ｐゴシック" charset="-128"/>
                <a:cs typeface="ＭＳ Ｐゴシック" charset="-128"/>
              </a:rPr>
              <a:t>Capacity matters</a:t>
            </a:r>
          </a:p>
          <a:p>
            <a:pPr lvl="1">
              <a:buClr>
                <a:srgbClr val="FF6600"/>
              </a:buClr>
            </a:pPr>
            <a:r>
              <a:rPr lang="en-GB" b="0" dirty="0" smtClean="0"/>
              <a:t>Human resources</a:t>
            </a:r>
          </a:p>
          <a:p>
            <a:pPr lvl="1">
              <a:buClr>
                <a:srgbClr val="FF6600"/>
              </a:buClr>
            </a:pPr>
            <a:r>
              <a:rPr lang="en-GB" b="0" dirty="0" smtClean="0"/>
              <a:t>Social capital</a:t>
            </a:r>
          </a:p>
          <a:p>
            <a:pPr lvl="1">
              <a:buClr>
                <a:srgbClr val="FF6600"/>
              </a:buClr>
            </a:pPr>
            <a:r>
              <a:rPr lang="en-GB" b="0" dirty="0" smtClean="0"/>
              <a:t>Institutional framework</a:t>
            </a:r>
          </a:p>
          <a:p>
            <a:endParaRPr lang="en-US" altLang="en-US" dirty="0" smtClean="0"/>
          </a:p>
        </p:txBody>
      </p:sp>
      <p:sp>
        <p:nvSpPr>
          <p:cNvPr id="41988"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D219096C-2F59-4580-BE7F-8E6DF347B0AA}" type="slidenum">
              <a:rPr lang="en-GB" altLang="en-US" smtClean="0">
                <a:solidFill>
                  <a:schemeClr val="tx1"/>
                </a:solidFill>
                <a:latin typeface="Tw Cen MT"/>
              </a:rPr>
              <a:pPr/>
              <a:t>61</a:t>
            </a:fld>
            <a:endParaRPr lang="en-GB" altLang="en-US" dirty="0" smtClean="0">
              <a:solidFill>
                <a:schemeClr val="tx1"/>
              </a:solidFill>
              <a:latin typeface="Tw Cen MT"/>
            </a:endParaRPr>
          </a:p>
        </p:txBody>
      </p:sp>
    </p:spTree>
    <p:extLst>
      <p:ext uri="{BB962C8B-B14F-4D97-AF65-F5344CB8AC3E}">
        <p14:creationId xmlns:p14="http://schemas.microsoft.com/office/powerpoint/2010/main" val="7848106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fr-BE" altLang="en-US" smtClean="0"/>
          </a:p>
          <a:p>
            <a:endParaRPr lang="fr-BE" altLang="en-US" smtClean="0"/>
          </a:p>
          <a:p>
            <a:endParaRPr lang="en-GB" altLang="en-US" smtClean="0"/>
          </a:p>
        </p:txBody>
      </p:sp>
      <p:sp>
        <p:nvSpPr>
          <p:cNvPr id="44036"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F3C145DE-D094-4C0D-9F49-6556F16D5E36}" type="slidenum">
              <a:rPr lang="en-GB" altLang="en-US" smtClean="0">
                <a:solidFill>
                  <a:schemeClr val="tx1"/>
                </a:solidFill>
                <a:latin typeface="Tw Cen MT"/>
              </a:rPr>
              <a:pPr/>
              <a:t>62</a:t>
            </a:fld>
            <a:endParaRPr lang="en-GB" altLang="en-US" dirty="0" smtClean="0">
              <a:solidFill>
                <a:schemeClr val="tx1"/>
              </a:solidFill>
              <a:latin typeface="Tw Cen MT"/>
            </a:endParaRPr>
          </a:p>
        </p:txBody>
      </p:sp>
    </p:spTree>
    <p:extLst>
      <p:ext uri="{BB962C8B-B14F-4D97-AF65-F5344CB8AC3E}">
        <p14:creationId xmlns:p14="http://schemas.microsoft.com/office/powerpoint/2010/main" val="23963767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r>
              <a:rPr lang="en-GB" smtClean="0">
                <a:latin typeface="Arial" pitchFamily="34" charset="0"/>
              </a:rPr>
              <a:t>Output of the Policy concerns the target groups</a:t>
            </a:r>
          </a:p>
          <a:p>
            <a:pPr eaLnBrk="1" hangingPunct="1"/>
            <a:r>
              <a:rPr lang="en-GB" smtClean="0">
                <a:latin typeface="Arial" pitchFamily="34" charset="0"/>
              </a:rPr>
              <a:t>Outcome of the Policy concerns the end beneficiaries</a:t>
            </a:r>
          </a:p>
        </p:txBody>
      </p:sp>
      <p:sp>
        <p:nvSpPr>
          <p:cNvPr id="66564" name="Slide Number Placeholder 3"/>
          <p:cNvSpPr>
            <a:spLocks noGrp="1"/>
          </p:cNvSpPr>
          <p:nvPr>
            <p:ph type="sldNum" sz="quarter" idx="5"/>
          </p:nvPr>
        </p:nvSpPr>
        <p:spPr>
          <a:noFill/>
        </p:spPr>
        <p:txBody>
          <a:bodyPr/>
          <a:lstStyle/>
          <a:p>
            <a:fld id="{8EDFEAC8-FC8D-4981-9925-A205E95380E7}" type="slidenum">
              <a:rPr lang="en-GB" smtClean="0"/>
              <a:pPr/>
              <a:t>63</a:t>
            </a:fld>
            <a:endParaRPr lang="en-GB" smtClean="0"/>
          </a:p>
        </p:txBody>
      </p:sp>
    </p:spTree>
    <p:extLst>
      <p:ext uri="{BB962C8B-B14F-4D97-AF65-F5344CB8AC3E}">
        <p14:creationId xmlns:p14="http://schemas.microsoft.com/office/powerpoint/2010/main" val="22980944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Ø"/>
            </a:pPr>
            <a:r>
              <a:rPr lang="en-GB" noProof="0" dirty="0" smtClean="0"/>
              <a:t>What</a:t>
            </a:r>
            <a:r>
              <a:rPr lang="en-GB" baseline="0" noProof="0" dirty="0" smtClean="0"/>
              <a:t> the guidelines require is a comprehensive overview of the policy formulation process in the country:</a:t>
            </a:r>
          </a:p>
          <a:p>
            <a:r>
              <a:rPr lang="en-GB" baseline="0" noProof="0" dirty="0" smtClean="0"/>
              <a:t>- It supposes a good understanding of the political situation, of the main actors in the policy making, of the interest groups in the country and of the administrative mechanisms to formulate and follow up policies.</a:t>
            </a:r>
          </a:p>
          <a:p>
            <a:pPr>
              <a:buFontTx/>
              <a:buChar char="-"/>
            </a:pPr>
            <a:r>
              <a:rPr lang="en-GB" baseline="0" noProof="0" dirty="0" smtClean="0"/>
              <a:t>It is important to have a good understanding of this framework for assessing what can possibly be achieved with a BS programme and to set a baseline to monitor it. </a:t>
            </a:r>
          </a:p>
          <a:p>
            <a:pPr>
              <a:buFontTx/>
              <a:buChar char="-"/>
            </a:pPr>
            <a:endParaRPr lang="en-GB" baseline="0" noProof="0" dirty="0" smtClean="0"/>
          </a:p>
          <a:p>
            <a:pPr defTabSz="900684">
              <a:buFont typeface="Wingdings" pitchFamily="2" charset="2"/>
              <a:buChar char="Ø"/>
              <a:defRPr/>
            </a:pPr>
            <a:r>
              <a:rPr lang="en-GB" b="1" baseline="0" noProof="0" dirty="0" smtClean="0"/>
              <a:t>Definition of a PAF</a:t>
            </a:r>
            <a:r>
              <a:rPr lang="en-GB" baseline="0" noProof="0" dirty="0" smtClean="0"/>
              <a:t>: </a:t>
            </a:r>
            <a:r>
              <a:rPr lang="en-US" dirty="0"/>
              <a:t>it refers to a summary table which brings together the policy objectives, activities, expected results and indicators (with their targets and source of verification) that form the basis for budget support donors to monitor progress. </a:t>
            </a:r>
            <a:r>
              <a:rPr lang="en-GB" baseline="0" noProof="0" dirty="0" smtClean="0"/>
              <a:t>It is assumed that a Performance Assessment Framework should be a balanced reflection of and an integral part of the supported national/sector policy.</a:t>
            </a:r>
          </a:p>
          <a:p>
            <a:endParaRPr lang="en-GB" baseline="0" noProof="0" dirty="0" smtClean="0"/>
          </a:p>
          <a:p>
            <a:pPr>
              <a:buFont typeface="Wingdings" pitchFamily="2" charset="2"/>
              <a:buChar char="Ø"/>
            </a:pPr>
            <a:r>
              <a:rPr lang="en-GB" b="1" baseline="0" noProof="0" dirty="0" smtClean="0"/>
              <a:t>Important message</a:t>
            </a:r>
            <a:r>
              <a:rPr lang="en-GB" baseline="0" noProof="0" dirty="0" smtClean="0"/>
              <a:t>: this can not be achieved without maintaining  a continuous policy dialogue with the government, the main stakeholders and the other donors. </a:t>
            </a:r>
          </a:p>
          <a:p>
            <a:endParaRPr lang="en-GB" baseline="0" noProof="0" dirty="0" smtClean="0"/>
          </a:p>
          <a:p>
            <a:pPr>
              <a:buFont typeface="Wingdings" pitchFamily="2" charset="2"/>
              <a:buChar char="Ø"/>
            </a:pPr>
            <a:endParaRPr lang="en-GB" baseline="0" noProof="0" dirty="0" smtClean="0"/>
          </a:p>
          <a:p>
            <a:endParaRPr lang="en-GB" baseline="0" noProof="0" dirty="0" smtClean="0"/>
          </a:p>
        </p:txBody>
      </p:sp>
      <p:sp>
        <p:nvSpPr>
          <p:cNvPr id="4" name="Slide Number Placeholder 3"/>
          <p:cNvSpPr>
            <a:spLocks noGrp="1"/>
          </p:cNvSpPr>
          <p:nvPr>
            <p:ph type="sldNum" sz="quarter" idx="10"/>
          </p:nvPr>
        </p:nvSpPr>
        <p:spPr/>
        <p:txBody>
          <a:bodyPr/>
          <a:lstStyle/>
          <a:p>
            <a:fld id="{0D581910-1000-4934-A4DB-C00CB7F3B0B7}" type="slidenum">
              <a:rPr lang="en-GB" smtClean="0"/>
              <a:pPr/>
              <a:t>64</a:t>
            </a:fld>
            <a:endParaRPr lang="en-GB"/>
          </a:p>
        </p:txBody>
      </p:sp>
    </p:spTree>
    <p:extLst>
      <p:ext uri="{BB962C8B-B14F-4D97-AF65-F5344CB8AC3E}">
        <p14:creationId xmlns:p14="http://schemas.microsoft.com/office/powerpoint/2010/main" val="39625028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Tx/>
              <a:buFont typeface="Wingdings" pitchFamily="2" charset="2"/>
              <a:buChar char="Ø"/>
            </a:pPr>
            <a:r>
              <a:rPr lang="en-GB" sz="900" dirty="0">
                <a:latin typeface="Times New Roman" pitchFamily="18" charset="0"/>
                <a:cs typeface="Times New Roman" pitchFamily="18" charset="0"/>
              </a:rPr>
              <a:t>Insist that the analysis of the relevance  </a:t>
            </a:r>
          </a:p>
          <a:p>
            <a:pPr lvl="1">
              <a:buClrTx/>
              <a:buFont typeface="Wingdings" pitchFamily="2" charset="2"/>
              <a:buChar char="ü"/>
            </a:pPr>
            <a:r>
              <a:rPr lang="en-GB" sz="900" dirty="0">
                <a:latin typeface="Times New Roman" pitchFamily="18" charset="0"/>
                <a:cs typeface="Times New Roman" pitchFamily="18" charset="0"/>
              </a:rPr>
              <a:t>Will generally be based on existing documentation (policy documents, documents of governmental and non governmental stakeholders, analysis by donors and think tanks)</a:t>
            </a:r>
          </a:p>
          <a:p>
            <a:pPr lvl="1">
              <a:buClrTx/>
              <a:buFont typeface="Wingdings" pitchFamily="2" charset="2"/>
              <a:buChar char="ü"/>
            </a:pPr>
            <a:r>
              <a:rPr lang="en-GB" sz="900" dirty="0">
                <a:latin typeface="Times New Roman" pitchFamily="18" charset="0"/>
                <a:cs typeface="Times New Roman" pitchFamily="18" charset="0"/>
              </a:rPr>
              <a:t>Would immensely benefit from the existence of a policy dialogue. </a:t>
            </a:r>
          </a:p>
          <a:p>
            <a:pPr lvl="1">
              <a:buClrTx/>
              <a:buFont typeface="Wingdings" pitchFamily="2" charset="2"/>
              <a:buNone/>
            </a:pPr>
            <a:endParaRPr lang="en-GB" sz="900" dirty="0">
              <a:latin typeface="Times New Roman" pitchFamily="18" charset="0"/>
              <a:cs typeface="Times New Roman" pitchFamily="18" charset="0"/>
            </a:endParaRPr>
          </a:p>
          <a:p>
            <a:pPr>
              <a:buFont typeface="Wingdings" pitchFamily="2" charset="2"/>
              <a:buChar char="Ø"/>
            </a:pPr>
            <a:r>
              <a:rPr lang="en-GB" sz="900" dirty="0">
                <a:latin typeface="Times New Roman" pitchFamily="18" charset="0"/>
                <a:cs typeface="Times New Roman" pitchFamily="18" charset="0"/>
              </a:rPr>
              <a:t>Specific objectives differ depending on the country and the public policy the Budget Support Programme is in support of. E.g. SBC are expected to focus on state-building, SRC on sector reforms and public service </a:t>
            </a:r>
            <a:r>
              <a:rPr lang="en-GB" sz="900" dirty="0" err="1">
                <a:latin typeface="Times New Roman" pitchFamily="18" charset="0"/>
                <a:cs typeface="Times New Roman" pitchFamily="18" charset="0"/>
              </a:rPr>
              <a:t>delibery</a:t>
            </a:r>
            <a:r>
              <a:rPr lang="en-GB" sz="900" dirty="0">
                <a:latin typeface="Times New Roman" pitchFamily="18" charset="0"/>
                <a:cs typeface="Times New Roman" pitchFamily="18" charset="0"/>
              </a:rPr>
              <a:t> and GGDC on broader reforms of governance systems.  </a:t>
            </a:r>
          </a:p>
          <a:p>
            <a:pPr lvl="0">
              <a:buClrTx/>
              <a:buNone/>
            </a:pPr>
            <a:endParaRPr lang="en-GB" sz="900" dirty="0">
              <a:latin typeface="Times New Roman" pitchFamily="18" charset="0"/>
              <a:cs typeface="Times New Roman" pitchFamily="18" charset="0"/>
            </a:endParaRPr>
          </a:p>
          <a:p>
            <a:pPr lvl="0">
              <a:buClrTx/>
              <a:buFont typeface="Wingdings" pitchFamily="2" charset="2"/>
              <a:buChar char="Ø"/>
            </a:pPr>
            <a:r>
              <a:rPr lang="en-GB" sz="900" dirty="0">
                <a:latin typeface="Times New Roman" pitchFamily="18" charset="0"/>
                <a:cs typeface="Times New Roman" pitchFamily="18" charset="0"/>
              </a:rPr>
              <a:t>Examples of questions to assess relevance</a:t>
            </a:r>
          </a:p>
          <a:p>
            <a:pPr lvl="0">
              <a:buClrTx/>
              <a:buFont typeface="Wingdings" pitchFamily="2" charset="2"/>
              <a:buChar char="ü"/>
            </a:pPr>
            <a:r>
              <a:rPr lang="en-GB" sz="900" dirty="0">
                <a:latin typeface="Times New Roman" pitchFamily="18" charset="0"/>
                <a:cs typeface="Times New Roman" pitchFamily="18" charset="0"/>
              </a:rPr>
              <a:t>To what extent does the policy contribute to sustainable and inclusive growth? (Business environment, employment, productivity, social policies with long term impact on inclusive growth)</a:t>
            </a:r>
          </a:p>
          <a:p>
            <a:pPr lvl="0">
              <a:buClrTx/>
              <a:buFont typeface="Wingdings" pitchFamily="2" charset="2"/>
              <a:buChar char="ü"/>
            </a:pPr>
            <a:r>
              <a:rPr lang="en-GB" sz="900" dirty="0">
                <a:latin typeface="Times New Roman" pitchFamily="18" charset="0"/>
                <a:cs typeface="Times New Roman" pitchFamily="18" charset="0"/>
              </a:rPr>
              <a:t>Do growth stimulating policies include social protection measures or ensure that growth is inclusive? </a:t>
            </a:r>
          </a:p>
          <a:p>
            <a:pPr lvl="0">
              <a:buClrTx/>
              <a:buFont typeface="Wingdings" pitchFamily="2" charset="2"/>
              <a:buChar char="ü"/>
            </a:pPr>
            <a:r>
              <a:rPr lang="en-GB" sz="900" dirty="0">
                <a:latin typeface="Times New Roman" pitchFamily="18" charset="0"/>
                <a:cs typeface="Times New Roman" pitchFamily="18" charset="0"/>
              </a:rPr>
              <a:t>Do policies contribute to protection and sustainable use of natural resources?</a:t>
            </a:r>
          </a:p>
          <a:p>
            <a:pPr lvl="0">
              <a:buClrTx/>
              <a:buFont typeface="Wingdings" pitchFamily="2" charset="2"/>
              <a:buChar char="ü"/>
            </a:pPr>
            <a:r>
              <a:rPr lang="en-GB" sz="900" dirty="0">
                <a:latin typeface="Times New Roman" pitchFamily="18" charset="0"/>
                <a:cs typeface="Times New Roman" pitchFamily="18" charset="0"/>
              </a:rPr>
              <a:t>Do sector policies aim at improving inclusive access to public services</a:t>
            </a:r>
          </a:p>
          <a:p>
            <a:pPr lvl="0">
              <a:buClrTx/>
              <a:buFont typeface="Wingdings" pitchFamily="2" charset="2"/>
              <a:buChar char="ü"/>
            </a:pPr>
            <a:r>
              <a:rPr lang="en-GB" sz="900" dirty="0">
                <a:latin typeface="Times New Roman" pitchFamily="18" charset="0"/>
                <a:cs typeface="Times New Roman" pitchFamily="18" charset="0"/>
              </a:rPr>
              <a:t>To what extent does the policy aim at strengthening domestic accountability and national control mechanisms? </a:t>
            </a:r>
          </a:p>
          <a:p>
            <a:pPr lvl="0">
              <a:buClrTx/>
              <a:buFont typeface="Wingdings" pitchFamily="2" charset="2"/>
              <a:buChar char="ü"/>
            </a:pPr>
            <a:r>
              <a:rPr lang="en-GB" sz="900" dirty="0">
                <a:latin typeface="Times New Roman" pitchFamily="18" charset="0"/>
                <a:cs typeface="Times New Roman" pitchFamily="18" charset="0"/>
              </a:rPr>
              <a:t>Does the policy aim at progress in crosscutting areas?</a:t>
            </a:r>
          </a:p>
          <a:p>
            <a:endParaRPr lang="en-GB" sz="900" dirty="0">
              <a:latin typeface="Times New Roman" pitchFamily="18" charset="0"/>
              <a:cs typeface="Times New Roman" pitchFamily="18" charset="0"/>
            </a:endParaRPr>
          </a:p>
          <a:p>
            <a:r>
              <a:rPr lang="en-GB" sz="900" dirty="0">
                <a:latin typeface="Times New Roman" pitchFamily="18" charset="0"/>
                <a:cs typeface="Times New Roman" pitchFamily="18" charset="0"/>
              </a:rPr>
              <a:t>Related but crucial question: does the partner government have the same overall objectives? </a:t>
            </a:r>
          </a:p>
        </p:txBody>
      </p:sp>
      <p:sp>
        <p:nvSpPr>
          <p:cNvPr id="4" name="Slide Number Placeholder 3"/>
          <p:cNvSpPr>
            <a:spLocks noGrp="1"/>
          </p:cNvSpPr>
          <p:nvPr>
            <p:ph type="sldNum" sz="quarter" idx="10"/>
          </p:nvPr>
        </p:nvSpPr>
        <p:spPr/>
        <p:txBody>
          <a:bodyPr/>
          <a:lstStyle/>
          <a:p>
            <a:fld id="{0D581910-1000-4934-A4DB-C00CB7F3B0B7}" type="slidenum">
              <a:rPr lang="en-GB" smtClean="0"/>
              <a:pPr/>
              <a:t>65</a:t>
            </a:fld>
            <a:endParaRPr lang="en-GB"/>
          </a:p>
        </p:txBody>
      </p:sp>
    </p:spTree>
    <p:extLst>
      <p:ext uri="{BB962C8B-B14F-4D97-AF65-F5344CB8AC3E}">
        <p14:creationId xmlns:p14="http://schemas.microsoft.com/office/powerpoint/2010/main" val="7267281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Ø"/>
            </a:pPr>
            <a:r>
              <a:rPr lang="en-GB" baseline="0" noProof="0" dirty="0" smtClean="0"/>
              <a:t>Track record can be inferred from</a:t>
            </a:r>
            <a:r>
              <a:rPr lang="fr-BE" baseline="0" noProof="0" dirty="0" smtClean="0"/>
              <a:t> </a:t>
            </a:r>
            <a:r>
              <a:rPr lang="en-GB" dirty="0"/>
              <a:t>previous policy reviews, budget execution reports, and analysis of trend in overall performance (external factors at play?)</a:t>
            </a:r>
          </a:p>
          <a:p>
            <a:endParaRPr lang="en-GB" dirty="0"/>
          </a:p>
          <a:p>
            <a:pPr>
              <a:buFont typeface="Wingdings" pitchFamily="2" charset="2"/>
              <a:buChar char="Ø"/>
            </a:pPr>
            <a:r>
              <a:rPr lang="en-GB" dirty="0"/>
              <a:t>Policy financing: policy costing on basis of costs of outputs or programmes (cost driver analysis); recurrent cost implications, method of cost projections (incremental, other methodologies?)</a:t>
            </a:r>
          </a:p>
          <a:p>
            <a:r>
              <a:rPr lang="en-GB" dirty="0"/>
              <a:t>Costs reflected in the MTFF and MTEF: appropriate/policy, value for money, balance inv/</a:t>
            </a:r>
            <a:r>
              <a:rPr lang="en-GB" dirty="0" err="1"/>
              <a:t>recurr</a:t>
            </a:r>
            <a:r>
              <a:rPr lang="en-GB" dirty="0"/>
              <a:t>, wage/</a:t>
            </a:r>
            <a:r>
              <a:rPr lang="en-GB" dirty="0" err="1"/>
              <a:t>recurr</a:t>
            </a:r>
            <a:r>
              <a:rPr lang="en-GB" dirty="0"/>
              <a:t>, prioritisation in case of financing shortfalls? Does Investment budget reflect policy priorities?</a:t>
            </a:r>
          </a:p>
          <a:p>
            <a:r>
              <a:rPr lang="en-GB" dirty="0"/>
              <a:t>In term of financial sustainability, assess the consistency with macroeconomic budget constraints (MTFF).</a:t>
            </a:r>
          </a:p>
          <a:p>
            <a:r>
              <a:rPr lang="en-GB" dirty="0"/>
              <a:t>All the questions about policy financing can be informed by PERs, the PEFA, the MTEFs and PIP where they exist</a:t>
            </a:r>
          </a:p>
          <a:p>
            <a:endParaRPr lang="en-GB" dirty="0"/>
          </a:p>
          <a:p>
            <a:r>
              <a:rPr lang="en-GB" b="1" dirty="0"/>
              <a:t>Remark</a:t>
            </a:r>
            <a:r>
              <a:rPr lang="en-GB" dirty="0"/>
              <a:t>: in case there is no MTEF (not a formal eligibility requirement), the credibility of existing sector financial projections of policy costing should be verified based on past budgetary allocations and expenditure, and expected revenues.</a:t>
            </a:r>
          </a:p>
        </p:txBody>
      </p:sp>
      <p:sp>
        <p:nvSpPr>
          <p:cNvPr id="4" name="Slide Number Placeholder 3"/>
          <p:cNvSpPr>
            <a:spLocks noGrp="1"/>
          </p:cNvSpPr>
          <p:nvPr>
            <p:ph type="sldNum" sz="quarter" idx="10"/>
          </p:nvPr>
        </p:nvSpPr>
        <p:spPr/>
        <p:txBody>
          <a:bodyPr/>
          <a:lstStyle/>
          <a:p>
            <a:fld id="{0D581910-1000-4934-A4DB-C00CB7F3B0B7}" type="slidenum">
              <a:rPr lang="en-GB" smtClean="0"/>
              <a:pPr/>
              <a:t>66</a:t>
            </a:fld>
            <a:endParaRPr lang="en-GB"/>
          </a:p>
        </p:txBody>
      </p:sp>
    </p:spTree>
    <p:extLst>
      <p:ext uri="{BB962C8B-B14F-4D97-AF65-F5344CB8AC3E}">
        <p14:creationId xmlns:p14="http://schemas.microsoft.com/office/powerpoint/2010/main" val="305608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1200">
                <a:solidFill>
                  <a:srgbClr val="0F5494"/>
                </a:solidFill>
                <a:latin typeface="Verdana" panose="020B0604030504040204" pitchFamily="34" charset="0"/>
              </a:defRPr>
            </a:lvl1pPr>
            <a:lvl2pPr marL="752475" indent="-288925">
              <a:defRPr sz="1200">
                <a:solidFill>
                  <a:srgbClr val="0F5494"/>
                </a:solidFill>
                <a:latin typeface="Verdana" panose="020B0604030504040204" pitchFamily="34" charset="0"/>
              </a:defRPr>
            </a:lvl2pPr>
            <a:lvl3pPr marL="1157288" indent="-230188">
              <a:defRPr sz="1200">
                <a:solidFill>
                  <a:srgbClr val="0F5494"/>
                </a:solidFill>
                <a:latin typeface="Verdana" panose="020B0604030504040204" pitchFamily="34" charset="0"/>
              </a:defRPr>
            </a:lvl3pPr>
            <a:lvl4pPr marL="1620838" indent="-230188">
              <a:defRPr sz="1200">
                <a:solidFill>
                  <a:srgbClr val="0F5494"/>
                </a:solidFill>
                <a:latin typeface="Verdana" panose="020B0604030504040204" pitchFamily="34" charset="0"/>
              </a:defRPr>
            </a:lvl4pPr>
            <a:lvl5pPr marL="2084388" indent="-230188">
              <a:defRPr sz="1200">
                <a:solidFill>
                  <a:srgbClr val="0F5494"/>
                </a:solidFill>
                <a:latin typeface="Verdana" panose="020B0604030504040204" pitchFamily="34" charset="0"/>
              </a:defRPr>
            </a:lvl5pPr>
            <a:lvl6pPr marL="2541588" indent="-230188" eaLnBrk="0" fontAlgn="base" hangingPunct="0">
              <a:spcBef>
                <a:spcPct val="0"/>
              </a:spcBef>
              <a:spcAft>
                <a:spcPct val="0"/>
              </a:spcAft>
              <a:defRPr sz="1200">
                <a:solidFill>
                  <a:srgbClr val="0F5494"/>
                </a:solidFill>
                <a:latin typeface="Verdana" panose="020B0604030504040204" pitchFamily="34" charset="0"/>
              </a:defRPr>
            </a:lvl6pPr>
            <a:lvl7pPr marL="2998788" indent="-230188" eaLnBrk="0" fontAlgn="base" hangingPunct="0">
              <a:spcBef>
                <a:spcPct val="0"/>
              </a:spcBef>
              <a:spcAft>
                <a:spcPct val="0"/>
              </a:spcAft>
              <a:defRPr sz="1200">
                <a:solidFill>
                  <a:srgbClr val="0F5494"/>
                </a:solidFill>
                <a:latin typeface="Verdana" panose="020B0604030504040204" pitchFamily="34" charset="0"/>
              </a:defRPr>
            </a:lvl7pPr>
            <a:lvl8pPr marL="3455988" indent="-230188" eaLnBrk="0" fontAlgn="base" hangingPunct="0">
              <a:spcBef>
                <a:spcPct val="0"/>
              </a:spcBef>
              <a:spcAft>
                <a:spcPct val="0"/>
              </a:spcAft>
              <a:defRPr sz="1200">
                <a:solidFill>
                  <a:srgbClr val="0F5494"/>
                </a:solidFill>
                <a:latin typeface="Verdana" panose="020B0604030504040204" pitchFamily="34" charset="0"/>
              </a:defRPr>
            </a:lvl8pPr>
            <a:lvl9pPr marL="3913188" indent="-230188" eaLnBrk="0" fontAlgn="base" hangingPunct="0">
              <a:spcBef>
                <a:spcPct val="0"/>
              </a:spcBef>
              <a:spcAft>
                <a:spcPct val="0"/>
              </a:spcAft>
              <a:defRPr sz="1200">
                <a:solidFill>
                  <a:srgbClr val="0F5494"/>
                </a:solidFill>
                <a:latin typeface="Verdana" panose="020B0604030504040204" pitchFamily="34" charset="0"/>
              </a:defRPr>
            </a:lvl9pPr>
          </a:lstStyle>
          <a:p>
            <a:fld id="{0FCCCC10-183D-4A57-8BDE-CD71AAE04AD6}" type="slidenum">
              <a:rPr lang="en-US" altLang="en-US" smtClean="0">
                <a:solidFill>
                  <a:schemeClr val="tx1"/>
                </a:solidFill>
                <a:latin typeface="Arial" panose="020B0604020202020204" pitchFamily="34" charset="0"/>
              </a:rPr>
              <a:pPr/>
              <a:t>6</a:t>
            </a:fld>
            <a:endParaRPr lang="en-US" altLang="en-US" smtClean="0">
              <a:solidFill>
                <a:schemeClr val="tx1"/>
              </a:solidFill>
              <a:latin typeface="Arial" panose="020B0604020202020204" pitchFamily="34" charset="0"/>
            </a:endParaRPr>
          </a:p>
        </p:txBody>
      </p:sp>
      <p:sp>
        <p:nvSpPr>
          <p:cNvPr id="64515" name="Rectangle 2"/>
          <p:cNvSpPr>
            <a:spLocks noGrp="1" noRot="1" noChangeAspect="1" noChangeArrowheads="1" noTextEdit="1"/>
          </p:cNvSpPr>
          <p:nvPr>
            <p:ph type="sldImg"/>
          </p:nvPr>
        </p:nvSpPr>
        <p:spPr>
          <a:xfrm>
            <a:off x="938213" y="758825"/>
            <a:ext cx="4995862" cy="3748088"/>
          </a:xfrm>
          <a:ln/>
        </p:spPr>
      </p:sp>
      <p:sp>
        <p:nvSpPr>
          <p:cNvPr id="64516" name="Rectangle 3"/>
          <p:cNvSpPr>
            <a:spLocks noGrp="1" noChangeArrowheads="1"/>
          </p:cNvSpPr>
          <p:nvPr>
            <p:ph type="body" idx="1"/>
          </p:nvPr>
        </p:nvSpPr>
        <p:spPr>
          <a:xfrm>
            <a:off x="915988" y="4762500"/>
            <a:ext cx="5038725" cy="4513263"/>
          </a:xfrm>
          <a:noFill/>
        </p:spPr>
        <p:txBody>
          <a:bodyPr/>
          <a:lstStyle/>
          <a:p>
            <a:pPr eaLnBrk="1" hangingPunct="1"/>
            <a:r>
              <a:rPr lang="fr-BE" altLang="en-US" dirty="0" smtClean="0"/>
              <a:t>In the guidelines </a:t>
            </a:r>
            <a:r>
              <a:rPr lang="fr-BE" altLang="en-US" dirty="0" err="1" smtClean="0"/>
              <a:t>Decentralisation</a:t>
            </a:r>
            <a:r>
              <a:rPr lang="fr-BE" altLang="en-US" dirty="0" smtClean="0"/>
              <a:t> </a:t>
            </a:r>
            <a:r>
              <a:rPr lang="fr-BE" altLang="en-US" dirty="0" err="1" smtClean="0"/>
              <a:t>is</a:t>
            </a:r>
            <a:r>
              <a:rPr lang="fr-BE" altLang="en-US" dirty="0" smtClean="0"/>
              <a:t> </a:t>
            </a:r>
            <a:r>
              <a:rPr lang="fr-BE" altLang="en-US" dirty="0" err="1" smtClean="0"/>
              <a:t>dealt</a:t>
            </a:r>
            <a:r>
              <a:rPr lang="fr-BE" altLang="en-US" dirty="0" smtClean="0"/>
              <a:t> </a:t>
            </a:r>
            <a:r>
              <a:rPr lang="fr-BE" altLang="en-US" dirty="0" err="1" smtClean="0"/>
              <a:t>with</a:t>
            </a:r>
            <a:r>
              <a:rPr lang="fr-BE" altLang="en-US" dirty="0" smtClean="0"/>
              <a:t> in vol. II, section 2.3.2.</a:t>
            </a:r>
          </a:p>
          <a:p>
            <a:pPr eaLnBrk="1" hangingPunct="1"/>
            <a:r>
              <a:rPr lang="fr-BE" altLang="en-US" dirty="0" err="1" smtClean="0"/>
              <a:t>See</a:t>
            </a:r>
            <a:r>
              <a:rPr lang="fr-BE" altLang="en-US" dirty="0" smtClean="0"/>
              <a:t> </a:t>
            </a:r>
            <a:r>
              <a:rPr lang="fr-BE" altLang="en-US" dirty="0" err="1" smtClean="0"/>
              <a:t>also</a:t>
            </a:r>
            <a:r>
              <a:rPr lang="fr-BE" altLang="en-US" dirty="0" smtClean="0"/>
              <a:t>: « </a:t>
            </a:r>
            <a:r>
              <a:rPr lang="fr-BE" altLang="en-US" dirty="0" err="1" smtClean="0"/>
              <a:t>Supporting</a:t>
            </a:r>
            <a:r>
              <a:rPr lang="fr-BE" altLang="en-US" dirty="0" smtClean="0"/>
              <a:t> </a:t>
            </a:r>
            <a:r>
              <a:rPr lang="fr-BE" altLang="en-US" dirty="0" err="1" smtClean="0"/>
              <a:t>Decentralisation</a:t>
            </a:r>
            <a:r>
              <a:rPr lang="fr-BE" altLang="en-US" dirty="0" smtClean="0"/>
              <a:t> and Local </a:t>
            </a:r>
            <a:r>
              <a:rPr lang="fr-BE" altLang="en-US" dirty="0" err="1" smtClean="0"/>
              <a:t>Governance</a:t>
            </a:r>
            <a:r>
              <a:rPr lang="fr-BE" altLang="en-US" dirty="0" smtClean="0"/>
              <a:t> in </a:t>
            </a:r>
            <a:r>
              <a:rPr lang="fr-BE" altLang="en-US" dirty="0" err="1" smtClean="0"/>
              <a:t>Third</a:t>
            </a:r>
            <a:r>
              <a:rPr lang="fr-BE" altLang="en-US" dirty="0" smtClean="0"/>
              <a:t> Countries », EC, </a:t>
            </a:r>
            <a:r>
              <a:rPr lang="fr-BE" altLang="en-US" dirty="0" err="1" smtClean="0"/>
              <a:t>EuropeAid</a:t>
            </a:r>
            <a:r>
              <a:rPr lang="fr-BE" altLang="en-US" dirty="0" smtClean="0"/>
              <a:t>, 2007.</a:t>
            </a:r>
          </a:p>
          <a:p>
            <a:pPr eaLnBrk="1" hangingPunct="1"/>
            <a:endParaRPr lang="fr-BE" altLang="en-US" dirty="0" smtClean="0"/>
          </a:p>
          <a:p>
            <a:pPr eaLnBrk="1" hangingPunct="1"/>
            <a:r>
              <a:rPr lang="fr-BE" altLang="en-US" dirty="0" err="1" smtClean="0"/>
              <a:t>Remind</a:t>
            </a:r>
            <a:r>
              <a:rPr lang="fr-BE" altLang="en-US" dirty="0" smtClean="0"/>
              <a:t> participants </a:t>
            </a:r>
            <a:r>
              <a:rPr lang="fr-BE" altLang="en-US" dirty="0" err="1" smtClean="0"/>
              <a:t>that</a:t>
            </a:r>
            <a:r>
              <a:rPr lang="fr-BE" altLang="en-US" dirty="0" smtClean="0"/>
              <a:t> </a:t>
            </a:r>
            <a:r>
              <a:rPr lang="fr-BE" altLang="en-US" dirty="0" err="1" smtClean="0"/>
              <a:t>many</a:t>
            </a:r>
            <a:r>
              <a:rPr lang="fr-BE" altLang="en-US" dirty="0" smtClean="0"/>
              <a:t>  BS </a:t>
            </a:r>
            <a:r>
              <a:rPr lang="fr-BE" altLang="en-US" dirty="0" err="1" smtClean="0"/>
              <a:t>operations</a:t>
            </a:r>
            <a:r>
              <a:rPr lang="fr-BE" altLang="en-US" dirty="0" smtClean="0"/>
              <a:t>, in </a:t>
            </a:r>
            <a:r>
              <a:rPr lang="fr-BE" altLang="en-US" dirty="0" err="1" smtClean="0"/>
              <a:t>particular</a:t>
            </a:r>
            <a:r>
              <a:rPr lang="fr-BE" altLang="en-US" dirty="0" smtClean="0"/>
              <a:t> </a:t>
            </a:r>
            <a:r>
              <a:rPr lang="fr-BE" altLang="en-US" dirty="0" err="1" smtClean="0"/>
              <a:t>SRCs</a:t>
            </a:r>
            <a:r>
              <a:rPr lang="fr-BE" altLang="en-US" dirty="0" smtClean="0"/>
              <a:t>, tend to support the </a:t>
            </a:r>
            <a:r>
              <a:rPr lang="fr-BE" altLang="en-US" dirty="0" err="1" smtClean="0"/>
              <a:t>delivery</a:t>
            </a:r>
            <a:r>
              <a:rPr lang="fr-BE" altLang="en-US" dirty="0" smtClean="0"/>
              <a:t> of public </a:t>
            </a:r>
            <a:r>
              <a:rPr lang="fr-BE" altLang="en-US" dirty="0" err="1" smtClean="0"/>
              <a:t>goods</a:t>
            </a:r>
            <a:r>
              <a:rPr lang="fr-BE" altLang="en-US" dirty="0" smtClean="0"/>
              <a:t> and services at </a:t>
            </a:r>
            <a:r>
              <a:rPr lang="fr-BE" altLang="en-US" dirty="0" err="1" smtClean="0"/>
              <a:t>geographically</a:t>
            </a:r>
            <a:r>
              <a:rPr lang="fr-BE" altLang="en-US" dirty="0" smtClean="0"/>
              <a:t> </a:t>
            </a:r>
            <a:r>
              <a:rPr lang="fr-BE" altLang="en-US" dirty="0" err="1" smtClean="0"/>
              <a:t>decentralised</a:t>
            </a:r>
            <a:r>
              <a:rPr lang="fr-BE" altLang="en-US" dirty="0" smtClean="0"/>
              <a:t> </a:t>
            </a:r>
            <a:r>
              <a:rPr lang="fr-BE" altLang="en-US" dirty="0" err="1" smtClean="0"/>
              <a:t>levels</a:t>
            </a:r>
            <a:r>
              <a:rPr lang="fr-BE" altLang="en-US" dirty="0" smtClean="0"/>
              <a:t> to </a:t>
            </a:r>
            <a:r>
              <a:rPr lang="fr-BE" altLang="en-US" dirty="0" err="1" smtClean="0"/>
              <a:t>target</a:t>
            </a:r>
            <a:r>
              <a:rPr lang="fr-BE" altLang="en-US" dirty="0" smtClean="0"/>
              <a:t> </a:t>
            </a:r>
            <a:r>
              <a:rPr lang="fr-BE" altLang="en-US" dirty="0" err="1" smtClean="0"/>
              <a:t>specific</a:t>
            </a:r>
            <a:r>
              <a:rPr lang="fr-BE" altLang="en-US" dirty="0" smtClean="0"/>
              <a:t> populations. </a:t>
            </a:r>
            <a:endParaRPr lang="en-GB" altLang="en-US" dirty="0" smtClean="0"/>
          </a:p>
        </p:txBody>
      </p:sp>
    </p:spTree>
    <p:extLst>
      <p:ext uri="{BB962C8B-B14F-4D97-AF65-F5344CB8AC3E}">
        <p14:creationId xmlns:p14="http://schemas.microsoft.com/office/powerpoint/2010/main" val="41224842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a:ln/>
        </p:spPr>
      </p:sp>
      <p:sp>
        <p:nvSpPr>
          <p:cNvPr id="54275" name="Espace réservé des commentaires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fr-FR" smtClean="0"/>
              <a:t>Informing on the expenditures implications of current policy decisions on future years’ budgets medium term spending projections enable governments to evaluate cost effectiveness and to determine whether they are attempting more than they can afford</a:t>
            </a:r>
          </a:p>
          <a:p>
            <a:pPr eaLnBrk="1" hangingPunct="1">
              <a:spcBef>
                <a:spcPct val="0"/>
              </a:spcBef>
            </a:pPr>
            <a:endParaRPr lang="en-GB" altLang="fr-FR" smtClean="0"/>
          </a:p>
          <a:p>
            <a:pPr eaLnBrk="1" hangingPunct="1">
              <a:spcBef>
                <a:spcPct val="0"/>
              </a:spcBef>
            </a:pPr>
            <a:r>
              <a:rPr lang="en-GB" altLang="fr-FR" smtClean="0"/>
              <a:t>Differences between MTEF and programme budgets:</a:t>
            </a:r>
          </a:p>
          <a:p>
            <a:pPr eaLnBrk="1" hangingPunct="1">
              <a:spcBef>
                <a:spcPct val="0"/>
              </a:spcBef>
            </a:pPr>
            <a:endParaRPr lang="en-GB" altLang="fr-FR" smtClean="0"/>
          </a:p>
          <a:p>
            <a:pPr eaLnBrk="1" hangingPunct="1">
              <a:spcBef>
                <a:spcPct val="0"/>
              </a:spcBef>
            </a:pPr>
            <a:r>
              <a:rPr lang="en-GB" altLang="fr-FR" smtClean="0"/>
              <a:t>Programme budgets are prepared in a format set down in the Finance law</a:t>
            </a:r>
          </a:p>
          <a:p>
            <a:pPr eaLnBrk="1" hangingPunct="1">
              <a:spcBef>
                <a:spcPct val="0"/>
              </a:spcBef>
            </a:pPr>
            <a:r>
              <a:rPr lang="en-GB" altLang="fr-FR" smtClean="0"/>
              <a:t>MTEF tries to include all sources of revenue to enable a coherent financial plan for the sector.</a:t>
            </a:r>
          </a:p>
          <a:p>
            <a:pPr eaLnBrk="1" hangingPunct="1">
              <a:spcBef>
                <a:spcPct val="0"/>
              </a:spcBef>
            </a:pPr>
            <a:r>
              <a:rPr lang="en-GB" altLang="fr-FR" smtClean="0"/>
              <a:t>A sector is not a ministry!</a:t>
            </a:r>
            <a:endParaRPr lang="en-GB" altLang="fr-FR" u="sng" smtClean="0"/>
          </a:p>
          <a:p>
            <a:pPr eaLnBrk="1" hangingPunct="1">
              <a:spcBef>
                <a:spcPct val="0"/>
              </a:spcBef>
            </a:pPr>
            <a:endParaRPr lang="en-GB" altLang="fr-FR" smtClean="0"/>
          </a:p>
          <a:p>
            <a:pPr eaLnBrk="1" hangingPunct="1">
              <a:spcBef>
                <a:spcPct val="0"/>
              </a:spcBef>
            </a:pPr>
            <a:endParaRPr lang="en-GB" altLang="fr-FR" smtClean="0"/>
          </a:p>
        </p:txBody>
      </p:sp>
      <p:sp>
        <p:nvSpPr>
          <p:cNvPr id="54276" name="Espace réservé du numéro de diapositive 3"/>
          <p:cNvSpPr txBox="1">
            <a:spLocks noGrp="1"/>
          </p:cNvSpPr>
          <p:nvPr/>
        </p:nvSpPr>
        <p:spPr bwMode="auto">
          <a:xfrm>
            <a:off x="3851275" y="9429750"/>
            <a:ext cx="2944813"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991" tIns="46495" rIns="92991" bIns="46495" anchor="b"/>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2858D68-DFBC-4F02-978D-B6B6E688E4BE}" type="slidenum">
              <a:rPr lang="en-GB" altLang="fr-FR">
                <a:solidFill>
                  <a:srgbClr val="0F5494"/>
                </a:solidFill>
                <a:latin typeface="Tw Cen MT"/>
                <a:ea typeface="ＭＳ Ｐゴシック" panose="020B0600070205080204" pitchFamily="34" charset="-128"/>
              </a:rPr>
              <a:pPr algn="r" eaLnBrk="1" hangingPunct="1">
                <a:spcBef>
                  <a:spcPct val="0"/>
                </a:spcBef>
              </a:pPr>
              <a:t>67</a:t>
            </a:fld>
            <a:endParaRPr lang="en-GB" altLang="fr-FR" dirty="0">
              <a:solidFill>
                <a:srgbClr val="0F5494"/>
              </a:solidFill>
              <a:latin typeface="Tw Cen MT"/>
              <a:ea typeface="ＭＳ Ｐゴシック" panose="020B0600070205080204" pitchFamily="34" charset="-128"/>
            </a:endParaRPr>
          </a:p>
        </p:txBody>
      </p:sp>
    </p:spTree>
    <p:extLst>
      <p:ext uri="{BB962C8B-B14F-4D97-AF65-F5344CB8AC3E}">
        <p14:creationId xmlns:p14="http://schemas.microsoft.com/office/powerpoint/2010/main" val="4436497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a:ln/>
        </p:spPr>
      </p:sp>
      <p:sp>
        <p:nvSpPr>
          <p:cNvPr id="421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448833" fontAlgn="auto">
              <a:spcBef>
                <a:spcPct val="0"/>
              </a:spcBef>
              <a:spcAft>
                <a:spcPts val="0"/>
              </a:spcAft>
              <a:defRPr/>
            </a:pPr>
            <a:r>
              <a:rPr lang="en-GB" dirty="0" smtClean="0"/>
              <a:t>Simplification since in reality you also</a:t>
            </a:r>
            <a:r>
              <a:rPr lang="en-GB" baseline="0" dirty="0" smtClean="0"/>
              <a:t> have external and other LM influences on sector results. But it illustrates the problem that the EU doesn’t take account of the agent relation 2 when it provides BS so the incentives to ‘get the results’ are just not the same. They have to come from </a:t>
            </a:r>
            <a:r>
              <a:rPr lang="en-GB" baseline="0" dirty="0" err="1" smtClean="0"/>
              <a:t>MoF</a:t>
            </a:r>
            <a:r>
              <a:rPr lang="en-GB" baseline="0" dirty="0" smtClean="0"/>
              <a:t> which is the principal agent for the EU. In order for SBS to work well, the budget </a:t>
            </a:r>
            <a:r>
              <a:rPr lang="en-GB" baseline="0" dirty="0" err="1" smtClean="0"/>
              <a:t>négociations</a:t>
            </a:r>
            <a:r>
              <a:rPr lang="en-GB" baseline="0" dirty="0" smtClean="0"/>
              <a:t> need to work correctly and the incentives need to come from </a:t>
            </a:r>
            <a:r>
              <a:rPr lang="en-GB" baseline="0" dirty="0" err="1" smtClean="0"/>
              <a:t>MoF</a:t>
            </a:r>
            <a:r>
              <a:rPr lang="en-GB" baseline="0" dirty="0" smtClean="0"/>
              <a:t> (EU rarely has an interest in local political economy that surrounds budget arbitration but it should do to ensure it works well and budgets correspond to strategic priorities).</a:t>
            </a:r>
            <a:endParaRPr lang="en-GB" dirty="0" smtClean="0"/>
          </a:p>
          <a:p>
            <a:pPr>
              <a:spcBef>
                <a:spcPct val="0"/>
              </a:spcBef>
            </a:pPr>
            <a:endParaRPr lang="en-US" dirty="0" smtClean="0">
              <a:latin typeface="Times New Roman" pitchFamily="18" charset="0"/>
              <a:cs typeface="Times New Roman" pitchFamily="18" charset="0"/>
            </a:endParaRPr>
          </a:p>
        </p:txBody>
      </p:sp>
      <p:sp>
        <p:nvSpPr>
          <p:cNvPr id="4218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2376" eaLnBrk="0" hangingPunct="0">
              <a:defRPr b="1">
                <a:solidFill>
                  <a:schemeClr val="tx1"/>
                </a:solidFill>
                <a:latin typeface="Arial" charset="0"/>
              </a:defRPr>
            </a:lvl1pPr>
            <a:lvl2pPr marL="728124" indent="-280049" defTabSz="902376" eaLnBrk="0" hangingPunct="0">
              <a:defRPr b="1">
                <a:solidFill>
                  <a:schemeClr val="tx1"/>
                </a:solidFill>
                <a:latin typeface="Arial" charset="0"/>
              </a:defRPr>
            </a:lvl2pPr>
            <a:lvl3pPr marL="1120190" indent="-224038" defTabSz="902376" eaLnBrk="0" hangingPunct="0">
              <a:defRPr b="1">
                <a:solidFill>
                  <a:schemeClr val="tx1"/>
                </a:solidFill>
                <a:latin typeface="Arial" charset="0"/>
              </a:defRPr>
            </a:lvl3pPr>
            <a:lvl4pPr marL="1568267" indent="-224038" defTabSz="902376" eaLnBrk="0" hangingPunct="0">
              <a:defRPr b="1">
                <a:solidFill>
                  <a:schemeClr val="tx1"/>
                </a:solidFill>
                <a:latin typeface="Arial" charset="0"/>
              </a:defRPr>
            </a:lvl4pPr>
            <a:lvl5pPr marL="2016345" indent="-224038" defTabSz="902376" eaLnBrk="0" hangingPunct="0">
              <a:defRPr b="1">
                <a:solidFill>
                  <a:schemeClr val="tx1"/>
                </a:solidFill>
                <a:latin typeface="Arial" charset="0"/>
              </a:defRPr>
            </a:lvl5pPr>
            <a:lvl6pPr marL="2464419" indent="-224038" defTabSz="902376" eaLnBrk="0" fontAlgn="base" hangingPunct="0">
              <a:spcBef>
                <a:spcPct val="0"/>
              </a:spcBef>
              <a:spcAft>
                <a:spcPct val="0"/>
              </a:spcAft>
              <a:defRPr b="1">
                <a:solidFill>
                  <a:schemeClr val="tx1"/>
                </a:solidFill>
                <a:latin typeface="Arial" charset="0"/>
              </a:defRPr>
            </a:lvl6pPr>
            <a:lvl7pPr marL="2912498" indent="-224038" defTabSz="902376" eaLnBrk="0" fontAlgn="base" hangingPunct="0">
              <a:spcBef>
                <a:spcPct val="0"/>
              </a:spcBef>
              <a:spcAft>
                <a:spcPct val="0"/>
              </a:spcAft>
              <a:defRPr b="1">
                <a:solidFill>
                  <a:schemeClr val="tx1"/>
                </a:solidFill>
                <a:latin typeface="Arial" charset="0"/>
              </a:defRPr>
            </a:lvl7pPr>
            <a:lvl8pPr marL="3360573" indent="-224038" defTabSz="902376" eaLnBrk="0" fontAlgn="base" hangingPunct="0">
              <a:spcBef>
                <a:spcPct val="0"/>
              </a:spcBef>
              <a:spcAft>
                <a:spcPct val="0"/>
              </a:spcAft>
              <a:defRPr b="1">
                <a:solidFill>
                  <a:schemeClr val="tx1"/>
                </a:solidFill>
                <a:latin typeface="Arial" charset="0"/>
              </a:defRPr>
            </a:lvl8pPr>
            <a:lvl9pPr marL="3808650" indent="-224038" defTabSz="902376" eaLnBrk="0" fontAlgn="base" hangingPunct="0">
              <a:spcBef>
                <a:spcPct val="0"/>
              </a:spcBef>
              <a:spcAft>
                <a:spcPct val="0"/>
              </a:spcAft>
              <a:defRPr b="1">
                <a:solidFill>
                  <a:schemeClr val="tx1"/>
                </a:solidFill>
                <a:latin typeface="Arial" charset="0"/>
              </a:defRPr>
            </a:lvl9pPr>
          </a:lstStyle>
          <a:p>
            <a:pPr eaLnBrk="1" hangingPunct="1"/>
            <a:fld id="{412F9169-D927-43FC-A8BB-02D7044844C8}" type="slidenum">
              <a:rPr lang="en-GB" b="0">
                <a:solidFill>
                  <a:srgbClr val="000000"/>
                </a:solidFill>
                <a:latin typeface="Tw Cen MT"/>
              </a:rPr>
              <a:pPr eaLnBrk="1" hangingPunct="1"/>
              <a:t>68</a:t>
            </a:fld>
            <a:endParaRPr lang="en-GB" b="0" dirty="0">
              <a:solidFill>
                <a:srgbClr val="000000"/>
              </a:solidFill>
              <a:latin typeface="Tw Cen MT"/>
            </a:endParaRPr>
          </a:p>
        </p:txBody>
      </p:sp>
    </p:spTree>
    <p:extLst>
      <p:ext uri="{BB962C8B-B14F-4D97-AF65-F5344CB8AC3E}">
        <p14:creationId xmlns:p14="http://schemas.microsoft.com/office/powerpoint/2010/main" val="1144960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a:ln/>
        </p:spPr>
      </p:sp>
      <p:sp>
        <p:nvSpPr>
          <p:cNvPr id="94211"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ts val="600"/>
              </a:spcBef>
              <a:spcAft>
                <a:spcPts val="1800"/>
              </a:spcAft>
              <a:buClr>
                <a:srgbClr val="2D2D8A"/>
              </a:buClr>
            </a:pPr>
            <a:r>
              <a:rPr lang="en-US" b="1" dirty="0">
                <a:ea typeface="ＭＳ Ｐゴシック" charset="0"/>
                <a:cs typeface="ＭＳ Ｐゴシック" charset="0"/>
              </a:rPr>
              <a:t>How to make resources available for policies?</a:t>
            </a:r>
            <a:r>
              <a:rPr lang="en-US" dirty="0">
                <a:ea typeface="ＭＳ Ｐゴシック" charset="0"/>
                <a:cs typeface="ＭＳ Ｐゴシック" charset="0"/>
              </a:rPr>
              <a:t> The annual budget process is where and when resources are allocated (including for multi-annual commitments). Countries adopt different systems (classification, multi-annual commitments, medium term fiscal framework and expenditure framework)</a:t>
            </a:r>
          </a:p>
          <a:p>
            <a:pPr>
              <a:spcBef>
                <a:spcPts val="600"/>
              </a:spcBef>
              <a:spcAft>
                <a:spcPts val="1800"/>
              </a:spcAft>
              <a:buClr>
                <a:srgbClr val="2D2D8A"/>
              </a:buClr>
            </a:pPr>
            <a:r>
              <a:rPr lang="en-US" b="1" dirty="0">
                <a:ea typeface="ＭＳ Ｐゴシック" charset="0"/>
                <a:cs typeface="ＭＳ Ｐゴシック" charset="0"/>
              </a:rPr>
              <a:t>How to ensure budget execution enables policies to be implemented? </a:t>
            </a:r>
            <a:r>
              <a:rPr lang="en-US" dirty="0">
                <a:ea typeface="ＭＳ Ｐゴシック" charset="0"/>
                <a:cs typeface="ＭＳ Ｐゴシック" charset="0"/>
              </a:rPr>
              <a:t>this requires assessing the capacity to implement, in terms of the legal and regulatory, and institutional frameworks, the systems, professional proficiency and enabling factors</a:t>
            </a:r>
            <a:r>
              <a:rPr lang="en-US" sz="1100" dirty="0">
                <a:ea typeface="ＭＳ Ｐゴシック" charset="0"/>
                <a:cs typeface="ＭＳ Ｐゴシック" charset="0"/>
              </a:rPr>
              <a:t>.</a:t>
            </a:r>
          </a:p>
          <a:p>
            <a:pPr>
              <a:spcBef>
                <a:spcPts val="600"/>
              </a:spcBef>
              <a:spcAft>
                <a:spcPts val="1800"/>
              </a:spcAft>
              <a:buClr>
                <a:srgbClr val="2D2D8A"/>
              </a:buClr>
            </a:pPr>
            <a:r>
              <a:rPr lang="en-US" b="1" dirty="0">
                <a:ea typeface="ＭＳ Ｐゴシック" charset="0"/>
                <a:cs typeface="ＭＳ Ｐゴシック" charset="0"/>
              </a:rPr>
              <a:t>How to improve the policy performance of governments through the budget cycle</a:t>
            </a:r>
            <a:r>
              <a:rPr lang="en-US" dirty="0">
                <a:ea typeface="ＭＳ Ｐゴシック" charset="0"/>
                <a:cs typeface="ＭＳ Ｐゴシック" charset="0"/>
              </a:rPr>
              <a:t>? the link between monitoring of outputs and evaluations of outcomes, to the budget is tenuous, even where sophisticated budget classification are applied. It thus requires policy dialogue to make sense of the information collected and analyze it with the relevant stakeholders</a:t>
            </a:r>
          </a:p>
          <a:p>
            <a:pPr>
              <a:spcBef>
                <a:spcPts val="600"/>
              </a:spcBef>
              <a:spcAft>
                <a:spcPts val="1800"/>
              </a:spcAft>
              <a:buClr>
                <a:srgbClr val="2D2D8A"/>
              </a:buClr>
            </a:pPr>
            <a:r>
              <a:rPr lang="en-GB" b="1" dirty="0">
                <a:ea typeface="ＭＳ Ｐゴシック" charset="0"/>
                <a:cs typeface="ＭＳ Ｐゴシック" charset="0"/>
              </a:rPr>
              <a:t>How to make the budget a reflection of policies and not a reflection of historical spending patterns</a:t>
            </a:r>
            <a:r>
              <a:rPr lang="en-GB" dirty="0">
                <a:ea typeface="ＭＳ Ｐゴシック" charset="0"/>
                <a:cs typeface="ＭＳ Ｐゴシック" charset="0"/>
              </a:rPr>
              <a:t>?</a:t>
            </a:r>
            <a:endParaRPr lang="en-US" dirty="0">
              <a:ea typeface="ＭＳ Ｐゴシック" charset="0"/>
              <a:cs typeface="ＭＳ Ｐゴシック" charset="0"/>
            </a:endParaRPr>
          </a:p>
          <a:p>
            <a:pPr eaLnBrk="1" hangingPunct="1">
              <a:spcBef>
                <a:spcPct val="0"/>
              </a:spcBef>
            </a:pPr>
            <a:endParaRPr lang="fr-BE" dirty="0">
              <a:ea typeface="ＭＳ Ｐゴシック" charset="0"/>
              <a:cs typeface="ＭＳ Ｐゴシック" charset="0"/>
            </a:endParaRPr>
          </a:p>
        </p:txBody>
      </p:sp>
      <p:sp>
        <p:nvSpPr>
          <p:cNvPr id="94212"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37931725" indent="-37474525" eaLnBrk="0" hangingPunct="0">
              <a:defRPr sz="1200">
                <a:solidFill>
                  <a:srgbClr val="0F5494"/>
                </a:solidFill>
                <a:latin typeface="Verdana" charset="0"/>
                <a:ea typeface="ＭＳ Ｐゴシック" charset="0"/>
              </a:defRPr>
            </a:lvl2pPr>
            <a:lvl3pPr eaLnBrk="0" hangingPunct="0">
              <a:defRPr sz="1200">
                <a:solidFill>
                  <a:srgbClr val="0F5494"/>
                </a:solidFill>
                <a:latin typeface="Verdana" charset="0"/>
                <a:ea typeface="ＭＳ Ｐゴシック" charset="0"/>
              </a:defRPr>
            </a:lvl3pPr>
            <a:lvl4pPr eaLnBrk="0" hangingPunct="0">
              <a:defRPr sz="1200">
                <a:solidFill>
                  <a:srgbClr val="0F5494"/>
                </a:solidFill>
                <a:latin typeface="Verdana" charset="0"/>
                <a:ea typeface="ＭＳ Ｐゴシック" charset="0"/>
              </a:defRPr>
            </a:lvl4pPr>
            <a:lvl5pPr eaLnBrk="0" hangingPunct="0">
              <a:defRPr sz="1200">
                <a:solidFill>
                  <a:srgbClr val="0F5494"/>
                </a:solidFill>
                <a:latin typeface="Verdana" charset="0"/>
                <a:ea typeface="ＭＳ Ｐゴシック" charset="0"/>
              </a:defRPr>
            </a:lvl5pPr>
            <a:lvl6pPr marL="457200" eaLnBrk="0" fontAlgn="base" hangingPunct="0">
              <a:spcBef>
                <a:spcPct val="0"/>
              </a:spcBef>
              <a:spcAft>
                <a:spcPct val="0"/>
              </a:spcAft>
              <a:defRPr sz="1200">
                <a:solidFill>
                  <a:srgbClr val="0F5494"/>
                </a:solidFill>
                <a:latin typeface="Verdana" charset="0"/>
                <a:ea typeface="ＭＳ Ｐゴシック" charset="0"/>
              </a:defRPr>
            </a:lvl6pPr>
            <a:lvl7pPr marL="914400" eaLnBrk="0" fontAlgn="base" hangingPunct="0">
              <a:spcBef>
                <a:spcPct val="0"/>
              </a:spcBef>
              <a:spcAft>
                <a:spcPct val="0"/>
              </a:spcAft>
              <a:defRPr sz="1200">
                <a:solidFill>
                  <a:srgbClr val="0F5494"/>
                </a:solidFill>
                <a:latin typeface="Verdana" charset="0"/>
                <a:ea typeface="ＭＳ Ｐゴシック" charset="0"/>
              </a:defRPr>
            </a:lvl7pPr>
            <a:lvl8pPr marL="1371600" eaLnBrk="0" fontAlgn="base" hangingPunct="0">
              <a:spcBef>
                <a:spcPct val="0"/>
              </a:spcBef>
              <a:spcAft>
                <a:spcPct val="0"/>
              </a:spcAft>
              <a:defRPr sz="1200">
                <a:solidFill>
                  <a:srgbClr val="0F5494"/>
                </a:solidFill>
                <a:latin typeface="Verdana" charset="0"/>
                <a:ea typeface="ＭＳ Ｐゴシック" charset="0"/>
              </a:defRPr>
            </a:lvl8pPr>
            <a:lvl9pPr marL="18288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C86EB367-84EA-9145-B796-D5417AD87878}" type="slidenum">
              <a:rPr lang="en-GB">
                <a:solidFill>
                  <a:schemeClr val="tx1"/>
                </a:solidFill>
                <a:latin typeface="Tw Cen MT"/>
              </a:rPr>
              <a:pPr eaLnBrk="1" hangingPunct="1"/>
              <a:t>69</a:t>
            </a:fld>
            <a:endParaRPr lang="en-GB" dirty="0">
              <a:solidFill>
                <a:schemeClr val="tx1"/>
              </a:solidFill>
              <a:latin typeface="Tw Cen MT"/>
            </a:endParaRPr>
          </a:p>
        </p:txBody>
      </p:sp>
    </p:spTree>
    <p:extLst>
      <p:ext uri="{BB962C8B-B14F-4D97-AF65-F5344CB8AC3E}">
        <p14:creationId xmlns:p14="http://schemas.microsoft.com/office/powerpoint/2010/main" val="25228608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Ø"/>
            </a:pPr>
            <a:r>
              <a:rPr lang="en-GB" baseline="0" noProof="0" dirty="0" smtClean="0"/>
              <a:t>Regarding the PAF:</a:t>
            </a:r>
          </a:p>
          <a:p>
            <a:pPr>
              <a:buFont typeface="Wingdings" pitchFamily="2" charset="2"/>
              <a:buNone/>
            </a:pPr>
            <a:endParaRPr lang="en-GB" baseline="0" noProof="0" dirty="0" smtClean="0"/>
          </a:p>
          <a:p>
            <a:pPr defTabSz="900684">
              <a:defRPr/>
            </a:pPr>
            <a:r>
              <a:rPr lang="en-GB" baseline="0" noProof="0" dirty="0" smtClean="0"/>
              <a:t>- Performance Assessment framework can be of mixed architectures with process/key policy actions/outcome indicators as long as clear milestones and technical specification for calculation method are defined to facilitate annual progress assessment in policy implementation.</a:t>
            </a:r>
          </a:p>
          <a:p>
            <a:endParaRPr lang="en-GB" baseline="0" noProof="0" dirty="0" smtClean="0"/>
          </a:p>
          <a:p>
            <a:pPr>
              <a:buFont typeface="Wingdings" pitchFamily="2" charset="2"/>
              <a:buChar char="Ø"/>
            </a:pPr>
            <a:r>
              <a:rPr lang="en-GB" baseline="0" noProof="0" dirty="0" smtClean="0"/>
              <a:t>Institutional capacity: also look at decentralised capacities for implementation</a:t>
            </a:r>
          </a:p>
          <a:p>
            <a:r>
              <a:rPr lang="en-GB" baseline="0" noProof="0" dirty="0" smtClean="0"/>
              <a:t>Stats: look at this before envisaging outcome performance indicators: what is the quality of the statistical systems?</a:t>
            </a:r>
          </a:p>
          <a:p>
            <a:endParaRPr lang="en-GB" baseline="0" noProof="0" dirty="0" smtClean="0"/>
          </a:p>
          <a:p>
            <a:pPr>
              <a:buFont typeface="Wingdings" pitchFamily="2" charset="2"/>
              <a:buNone/>
            </a:pPr>
            <a:r>
              <a:rPr lang="en-GB" baseline="0" noProof="0" dirty="0" smtClean="0"/>
              <a:t>Remark: supporting statistical capacities is increasingly recognised by the EU as a fundamental dimension of capacity development in the area of support to policy development/implementation when using BS aid modality (ref. To the BS COM of 10/2011, the Agenda for Change of 10/2011 and the </a:t>
            </a:r>
            <a:r>
              <a:rPr lang="en-GB" baseline="0" noProof="0" dirty="0" err="1" smtClean="0"/>
              <a:t>Busan</a:t>
            </a:r>
            <a:r>
              <a:rPr lang="en-GB" baseline="0" noProof="0" dirty="0" smtClean="0"/>
              <a:t> Action Plan for Statistics of 11/2011).</a:t>
            </a:r>
          </a:p>
        </p:txBody>
      </p:sp>
      <p:sp>
        <p:nvSpPr>
          <p:cNvPr id="4" name="Slide Number Placeholder 3"/>
          <p:cNvSpPr>
            <a:spLocks noGrp="1"/>
          </p:cNvSpPr>
          <p:nvPr>
            <p:ph type="sldNum" sz="quarter" idx="10"/>
          </p:nvPr>
        </p:nvSpPr>
        <p:spPr/>
        <p:txBody>
          <a:bodyPr/>
          <a:lstStyle/>
          <a:p>
            <a:fld id="{0D581910-1000-4934-A4DB-C00CB7F3B0B7}" type="slidenum">
              <a:rPr lang="en-GB" smtClean="0"/>
              <a:pPr/>
              <a:t>70</a:t>
            </a:fld>
            <a:endParaRPr lang="en-GB"/>
          </a:p>
        </p:txBody>
      </p:sp>
    </p:spTree>
    <p:extLst>
      <p:ext uri="{BB962C8B-B14F-4D97-AF65-F5344CB8AC3E}">
        <p14:creationId xmlns:p14="http://schemas.microsoft.com/office/powerpoint/2010/main" val="30419747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dirty="0">
                <a:latin typeface="Calibri" charset="0"/>
                <a:ea typeface="ＭＳ Ｐゴシック" charset="0"/>
                <a:cs typeface="ＭＳ Ｐゴシック" charset="0"/>
              </a:rPr>
              <a:t>In addition, there has been a plethora of national development/poverty alleviation policies pushed for the past 20 years: reviews are useful to adjust, but should not lead to replication and overburdening </a:t>
            </a:r>
          </a:p>
          <a:p>
            <a:endParaRPr lang="en-GB" dirty="0">
              <a:ea typeface="ＭＳ Ｐゴシック" charset="0"/>
              <a:cs typeface="ＭＳ Ｐゴシック" charset="0"/>
            </a:endParaRPr>
          </a:p>
        </p:txBody>
      </p:sp>
    </p:spTree>
    <p:extLst>
      <p:ext uri="{BB962C8B-B14F-4D97-AF65-F5344CB8AC3E}">
        <p14:creationId xmlns:p14="http://schemas.microsoft.com/office/powerpoint/2010/main" val="6880852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pPr>
              <a:buFont typeface="Wingdings" panose="05000000000000000000" pitchFamily="2" charset="2"/>
              <a:buNone/>
            </a:pPr>
            <a:r>
              <a:rPr lang="en-GB" altLang="en-US" dirty="0" smtClean="0"/>
              <a:t>Policy content: </a:t>
            </a:r>
          </a:p>
          <a:p>
            <a:pPr>
              <a:buFont typeface="Wingdings" panose="05000000000000000000" pitchFamily="2" charset="2"/>
              <a:buChar char="Ø"/>
            </a:pPr>
            <a:r>
              <a:rPr lang="en-GB" altLang="en-US" dirty="0" smtClean="0">
                <a:latin typeface="Calibri" panose="020F0502020204030204" pitchFamily="34" charset="0"/>
              </a:rPr>
              <a:t>Statements about intentions and goals</a:t>
            </a:r>
          </a:p>
          <a:p>
            <a:pPr>
              <a:buFont typeface="Wingdings" panose="05000000000000000000" pitchFamily="2" charset="2"/>
              <a:buChar char="Ø"/>
            </a:pPr>
            <a:r>
              <a:rPr lang="en-GB" altLang="en-US" dirty="0" smtClean="0">
                <a:latin typeface="Calibri" panose="020F0502020204030204" pitchFamily="34" charset="0"/>
              </a:rPr>
              <a:t>Resourcing</a:t>
            </a:r>
          </a:p>
          <a:p>
            <a:pPr>
              <a:buFont typeface="Wingdings" panose="05000000000000000000" pitchFamily="2" charset="2"/>
              <a:buChar char="Ø"/>
            </a:pPr>
            <a:r>
              <a:rPr lang="en-GB" altLang="en-US" dirty="0" smtClean="0">
                <a:latin typeface="Calibri" panose="020F0502020204030204" pitchFamily="34" charset="0"/>
              </a:rPr>
              <a:t>Implementation plans</a:t>
            </a:r>
          </a:p>
          <a:p>
            <a:pPr>
              <a:buFont typeface="Wingdings" panose="05000000000000000000" pitchFamily="2" charset="2"/>
              <a:buChar char="Ø"/>
            </a:pPr>
            <a:r>
              <a:rPr lang="en-GB" altLang="en-US" dirty="0" smtClean="0">
                <a:latin typeface="Calibri" panose="020F0502020204030204" pitchFamily="34" charset="0"/>
              </a:rPr>
              <a:t>Measurement </a:t>
            </a:r>
          </a:p>
          <a:p>
            <a:pPr>
              <a:buFont typeface="Wingdings" panose="05000000000000000000" pitchFamily="2" charset="2"/>
              <a:buChar char="Ø"/>
            </a:pPr>
            <a:r>
              <a:rPr lang="en-GB" altLang="en-US" dirty="0" smtClean="0">
                <a:latin typeface="Calibri" panose="020F0502020204030204" pitchFamily="34" charset="0"/>
              </a:rPr>
              <a:t>Institutions</a:t>
            </a:r>
          </a:p>
          <a:p>
            <a:pPr>
              <a:buFont typeface="Wingdings" panose="05000000000000000000" pitchFamily="2" charset="2"/>
              <a:buNone/>
            </a:pPr>
            <a:endParaRPr lang="en-GB" altLang="en-US" dirty="0" smtClean="0"/>
          </a:p>
          <a:p>
            <a:pPr>
              <a:buFont typeface="Wingdings" panose="05000000000000000000" pitchFamily="2" charset="2"/>
              <a:buNone/>
            </a:pPr>
            <a:r>
              <a:rPr lang="en-GB" altLang="en-US" dirty="0" smtClean="0"/>
              <a:t>From an EU perspective, a comprehensive overview of the policy formulation process in the country implies:</a:t>
            </a:r>
          </a:p>
          <a:p>
            <a:r>
              <a:rPr lang="en-GB" altLang="en-US" dirty="0" smtClean="0"/>
              <a:t>- A good understanding of the political situation, of the main actors in the policy making, of the interest groups in the country and of the administrative mechanisms to formulate and follow up policies.</a:t>
            </a:r>
          </a:p>
          <a:p>
            <a:pPr>
              <a:buFontTx/>
              <a:buChar char="-"/>
            </a:pPr>
            <a:r>
              <a:rPr lang="en-GB" altLang="en-US" dirty="0" smtClean="0"/>
              <a:t>A good understanding of this framework for assessing what can possibly be achieved with a EU intervention and to set a baseline to monitor it. </a:t>
            </a:r>
          </a:p>
          <a:p>
            <a:endParaRPr lang="en-GB" altLang="en-US" dirty="0" smtClean="0">
              <a:latin typeface="Calibri" panose="020F0502020204030204" pitchFamily="34" charset="0"/>
            </a:endParaRPr>
          </a:p>
          <a:p>
            <a:r>
              <a:rPr lang="en-GB" altLang="en-US" dirty="0" smtClean="0">
                <a:latin typeface="Calibri" panose="020F0502020204030204" pitchFamily="34" charset="0"/>
              </a:rPr>
              <a:t>Is Policy relevant with the objectives targeted?</a:t>
            </a:r>
          </a:p>
          <a:p>
            <a:r>
              <a:rPr lang="en-GB" altLang="en-US" dirty="0" smtClean="0">
                <a:latin typeface="Calibri" panose="020F0502020204030204" pitchFamily="34" charset="0"/>
              </a:rPr>
              <a:t>Is Policy coherent with other existing policies? </a:t>
            </a:r>
          </a:p>
          <a:p>
            <a:endParaRPr lang="fr-FR" altLang="en-US" dirty="0" smtClean="0"/>
          </a:p>
        </p:txBody>
      </p:sp>
      <p:sp>
        <p:nvSpPr>
          <p:cNvPr id="36868"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52475" indent="-288925">
              <a:defRPr sz="1200">
                <a:solidFill>
                  <a:srgbClr val="0F5494"/>
                </a:solidFill>
                <a:latin typeface="Verdana" panose="020B0604030504040204" pitchFamily="34" charset="0"/>
              </a:defRPr>
            </a:lvl2pPr>
            <a:lvl3pPr marL="1157288" indent="-230188">
              <a:defRPr sz="1200">
                <a:solidFill>
                  <a:srgbClr val="0F5494"/>
                </a:solidFill>
                <a:latin typeface="Verdana" panose="020B0604030504040204" pitchFamily="34" charset="0"/>
              </a:defRPr>
            </a:lvl3pPr>
            <a:lvl4pPr marL="1620838" indent="-230188">
              <a:defRPr sz="1200">
                <a:solidFill>
                  <a:srgbClr val="0F5494"/>
                </a:solidFill>
                <a:latin typeface="Verdana" panose="020B0604030504040204" pitchFamily="34" charset="0"/>
              </a:defRPr>
            </a:lvl4pPr>
            <a:lvl5pPr marL="2084388" indent="-230188">
              <a:defRPr sz="1200">
                <a:solidFill>
                  <a:srgbClr val="0F5494"/>
                </a:solidFill>
                <a:latin typeface="Verdana" panose="020B0604030504040204" pitchFamily="34" charset="0"/>
              </a:defRPr>
            </a:lvl5pPr>
            <a:lvl6pPr marL="2541588" indent="-230188" eaLnBrk="0" fontAlgn="base" hangingPunct="0">
              <a:spcBef>
                <a:spcPct val="0"/>
              </a:spcBef>
              <a:spcAft>
                <a:spcPct val="0"/>
              </a:spcAft>
              <a:defRPr sz="1200">
                <a:solidFill>
                  <a:srgbClr val="0F5494"/>
                </a:solidFill>
                <a:latin typeface="Verdana" panose="020B0604030504040204" pitchFamily="34" charset="0"/>
              </a:defRPr>
            </a:lvl6pPr>
            <a:lvl7pPr marL="2998788" indent="-230188" eaLnBrk="0" fontAlgn="base" hangingPunct="0">
              <a:spcBef>
                <a:spcPct val="0"/>
              </a:spcBef>
              <a:spcAft>
                <a:spcPct val="0"/>
              </a:spcAft>
              <a:defRPr sz="1200">
                <a:solidFill>
                  <a:srgbClr val="0F5494"/>
                </a:solidFill>
                <a:latin typeface="Verdana" panose="020B0604030504040204" pitchFamily="34" charset="0"/>
              </a:defRPr>
            </a:lvl7pPr>
            <a:lvl8pPr marL="3455988" indent="-230188" eaLnBrk="0" fontAlgn="base" hangingPunct="0">
              <a:spcBef>
                <a:spcPct val="0"/>
              </a:spcBef>
              <a:spcAft>
                <a:spcPct val="0"/>
              </a:spcAft>
              <a:defRPr sz="1200">
                <a:solidFill>
                  <a:srgbClr val="0F5494"/>
                </a:solidFill>
                <a:latin typeface="Verdana" panose="020B0604030504040204" pitchFamily="34" charset="0"/>
              </a:defRPr>
            </a:lvl8pPr>
            <a:lvl9pPr marL="3913188" indent="-230188" eaLnBrk="0" fontAlgn="base" hangingPunct="0">
              <a:spcBef>
                <a:spcPct val="0"/>
              </a:spcBef>
              <a:spcAft>
                <a:spcPct val="0"/>
              </a:spcAft>
              <a:defRPr sz="1200">
                <a:solidFill>
                  <a:srgbClr val="0F5494"/>
                </a:solidFill>
                <a:latin typeface="Verdana" panose="020B0604030504040204" pitchFamily="34" charset="0"/>
              </a:defRPr>
            </a:lvl9pPr>
          </a:lstStyle>
          <a:p>
            <a:fld id="{9D24BDBD-4565-4B89-B341-7A458B79524E}" type="slidenum">
              <a:rPr lang="en-GB" altLang="en-US" smtClean="0">
                <a:solidFill>
                  <a:schemeClr val="tx1"/>
                </a:solidFill>
                <a:latin typeface="Tw Cen MT"/>
              </a:rPr>
              <a:pPr/>
              <a:t>72</a:t>
            </a:fld>
            <a:endParaRPr lang="en-GB" altLang="en-US" dirty="0" smtClean="0">
              <a:solidFill>
                <a:schemeClr val="tx1"/>
              </a:solidFill>
              <a:latin typeface="Tw Cen MT"/>
            </a:endParaRPr>
          </a:p>
        </p:txBody>
      </p:sp>
    </p:spTree>
    <p:extLst>
      <p:ext uri="{BB962C8B-B14F-4D97-AF65-F5344CB8AC3E}">
        <p14:creationId xmlns:p14="http://schemas.microsoft.com/office/powerpoint/2010/main" val="29936648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lvl="1">
              <a:buFont typeface="Wingdings" panose="05000000000000000000" pitchFamily="2" charset="2"/>
              <a:buChar char="ü"/>
            </a:pPr>
            <a:r>
              <a:rPr lang="en-GB" altLang="en-US" sz="2400" smtClean="0">
                <a:latin typeface="Calibri" panose="020F0502020204030204" pitchFamily="34" charset="0"/>
              </a:rPr>
              <a:t>Where is the policy defined? </a:t>
            </a:r>
          </a:p>
          <a:p>
            <a:pPr lvl="1">
              <a:buFont typeface="Wingdings" panose="05000000000000000000" pitchFamily="2" charset="2"/>
              <a:buChar char="ü"/>
            </a:pPr>
            <a:r>
              <a:rPr lang="en-GB" altLang="en-US" sz="2400" smtClean="0">
                <a:latin typeface="Calibri" panose="020F0502020204030204" pitchFamily="34" charset="0"/>
              </a:rPr>
              <a:t>Period covered? Linkages with political cycles or other political processes?</a:t>
            </a:r>
          </a:p>
          <a:p>
            <a:pPr lvl="1">
              <a:buFont typeface="Wingdings" panose="05000000000000000000" pitchFamily="2" charset="2"/>
              <a:buChar char="ü"/>
            </a:pPr>
            <a:r>
              <a:rPr lang="en-GB" altLang="en-US" sz="2400" smtClean="0">
                <a:latin typeface="Calibri" panose="020F0502020204030204" pitchFamily="34" charset="0"/>
              </a:rPr>
              <a:t>Who is in charge?</a:t>
            </a:r>
          </a:p>
          <a:p>
            <a:pPr lvl="1">
              <a:buFont typeface="Wingdings" panose="05000000000000000000" pitchFamily="2" charset="2"/>
              <a:buChar char="ü"/>
            </a:pPr>
            <a:r>
              <a:rPr lang="en-GB" altLang="en-US" sz="2400" smtClean="0">
                <a:latin typeface="Calibri" panose="020F0502020204030204" pitchFamily="34" charset="0"/>
              </a:rPr>
              <a:t>Approval process? </a:t>
            </a:r>
          </a:p>
          <a:p>
            <a:pPr lvl="1">
              <a:buFont typeface="Wingdings" panose="05000000000000000000" pitchFamily="2" charset="2"/>
              <a:buChar char="ü"/>
            </a:pPr>
            <a:r>
              <a:rPr lang="en-GB" altLang="en-US" sz="2400" smtClean="0">
                <a:latin typeface="Calibri" panose="020F0502020204030204" pitchFamily="34" charset="0"/>
              </a:rPr>
              <a:t>Involvement of stakeholders in the policy formulation.</a:t>
            </a:r>
          </a:p>
          <a:p>
            <a:endParaRPr lang="en-GB" altLang="en-US" smtClean="0">
              <a:latin typeface="Calibri" panose="020F0502020204030204" pitchFamily="34" charset="0"/>
            </a:endParaRPr>
          </a:p>
          <a:p>
            <a:r>
              <a:rPr lang="en-GB" altLang="en-US" smtClean="0">
                <a:latin typeface="Calibri" panose="020F0502020204030204" pitchFamily="34" charset="0"/>
              </a:rPr>
              <a:t>Is Policy relevant with the objectives targeted?</a:t>
            </a:r>
          </a:p>
          <a:p>
            <a:r>
              <a:rPr lang="en-GB" altLang="en-US" smtClean="0">
                <a:latin typeface="Calibri" panose="020F0502020204030204" pitchFamily="34" charset="0"/>
              </a:rPr>
              <a:t>Is Policy coherent with other existing policies? </a:t>
            </a:r>
          </a:p>
          <a:p>
            <a:endParaRPr lang="fr-FR" altLang="en-US" smtClean="0"/>
          </a:p>
        </p:txBody>
      </p:sp>
      <p:sp>
        <p:nvSpPr>
          <p:cNvPr id="38916"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52475" indent="-288925">
              <a:defRPr sz="1200">
                <a:solidFill>
                  <a:srgbClr val="0F5494"/>
                </a:solidFill>
                <a:latin typeface="Verdana" panose="020B0604030504040204" pitchFamily="34" charset="0"/>
              </a:defRPr>
            </a:lvl2pPr>
            <a:lvl3pPr marL="1157288" indent="-230188">
              <a:defRPr sz="1200">
                <a:solidFill>
                  <a:srgbClr val="0F5494"/>
                </a:solidFill>
                <a:latin typeface="Verdana" panose="020B0604030504040204" pitchFamily="34" charset="0"/>
              </a:defRPr>
            </a:lvl3pPr>
            <a:lvl4pPr marL="1620838" indent="-230188">
              <a:defRPr sz="1200">
                <a:solidFill>
                  <a:srgbClr val="0F5494"/>
                </a:solidFill>
                <a:latin typeface="Verdana" panose="020B0604030504040204" pitchFamily="34" charset="0"/>
              </a:defRPr>
            </a:lvl4pPr>
            <a:lvl5pPr marL="2084388" indent="-230188">
              <a:defRPr sz="1200">
                <a:solidFill>
                  <a:srgbClr val="0F5494"/>
                </a:solidFill>
                <a:latin typeface="Verdana" panose="020B0604030504040204" pitchFamily="34" charset="0"/>
              </a:defRPr>
            </a:lvl5pPr>
            <a:lvl6pPr marL="2541588" indent="-230188" eaLnBrk="0" fontAlgn="base" hangingPunct="0">
              <a:spcBef>
                <a:spcPct val="0"/>
              </a:spcBef>
              <a:spcAft>
                <a:spcPct val="0"/>
              </a:spcAft>
              <a:defRPr sz="1200">
                <a:solidFill>
                  <a:srgbClr val="0F5494"/>
                </a:solidFill>
                <a:latin typeface="Verdana" panose="020B0604030504040204" pitchFamily="34" charset="0"/>
              </a:defRPr>
            </a:lvl6pPr>
            <a:lvl7pPr marL="2998788" indent="-230188" eaLnBrk="0" fontAlgn="base" hangingPunct="0">
              <a:spcBef>
                <a:spcPct val="0"/>
              </a:spcBef>
              <a:spcAft>
                <a:spcPct val="0"/>
              </a:spcAft>
              <a:defRPr sz="1200">
                <a:solidFill>
                  <a:srgbClr val="0F5494"/>
                </a:solidFill>
                <a:latin typeface="Verdana" panose="020B0604030504040204" pitchFamily="34" charset="0"/>
              </a:defRPr>
            </a:lvl7pPr>
            <a:lvl8pPr marL="3455988" indent="-230188" eaLnBrk="0" fontAlgn="base" hangingPunct="0">
              <a:spcBef>
                <a:spcPct val="0"/>
              </a:spcBef>
              <a:spcAft>
                <a:spcPct val="0"/>
              </a:spcAft>
              <a:defRPr sz="1200">
                <a:solidFill>
                  <a:srgbClr val="0F5494"/>
                </a:solidFill>
                <a:latin typeface="Verdana" panose="020B0604030504040204" pitchFamily="34" charset="0"/>
              </a:defRPr>
            </a:lvl8pPr>
            <a:lvl9pPr marL="3913188" indent="-230188" eaLnBrk="0" fontAlgn="base" hangingPunct="0">
              <a:spcBef>
                <a:spcPct val="0"/>
              </a:spcBef>
              <a:spcAft>
                <a:spcPct val="0"/>
              </a:spcAft>
              <a:defRPr sz="1200">
                <a:solidFill>
                  <a:srgbClr val="0F5494"/>
                </a:solidFill>
                <a:latin typeface="Verdana" panose="020B0604030504040204" pitchFamily="34" charset="0"/>
              </a:defRPr>
            </a:lvl9pPr>
          </a:lstStyle>
          <a:p>
            <a:fld id="{AA611DFE-7282-48AA-AA58-A3CDB3FB03C3}" type="slidenum">
              <a:rPr lang="en-GB" altLang="en-US" smtClean="0">
                <a:solidFill>
                  <a:schemeClr val="tx1"/>
                </a:solidFill>
                <a:latin typeface="Tw Cen MT"/>
              </a:rPr>
              <a:pPr/>
              <a:t>73</a:t>
            </a:fld>
            <a:endParaRPr lang="en-GB" altLang="en-US" dirty="0" smtClean="0">
              <a:solidFill>
                <a:schemeClr val="tx1"/>
              </a:solidFill>
              <a:latin typeface="Tw Cen MT"/>
            </a:endParaRPr>
          </a:p>
        </p:txBody>
      </p:sp>
    </p:spTree>
    <p:extLst>
      <p:ext uri="{BB962C8B-B14F-4D97-AF65-F5344CB8AC3E}">
        <p14:creationId xmlns:p14="http://schemas.microsoft.com/office/powerpoint/2010/main" val="38887131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noProof="0"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74</a:t>
            </a:fld>
            <a:endParaRPr lang="en-GB"/>
          </a:p>
        </p:txBody>
      </p:sp>
    </p:spTree>
    <p:extLst>
      <p:ext uri="{BB962C8B-B14F-4D97-AF65-F5344CB8AC3E}">
        <p14:creationId xmlns:p14="http://schemas.microsoft.com/office/powerpoint/2010/main" val="25746135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75</a:t>
            </a:fld>
            <a:endParaRPr lang="en-GB" dirty="0"/>
          </a:p>
        </p:txBody>
      </p:sp>
    </p:spTree>
    <p:extLst>
      <p:ext uri="{BB962C8B-B14F-4D97-AF65-F5344CB8AC3E}">
        <p14:creationId xmlns:p14="http://schemas.microsoft.com/office/powerpoint/2010/main" val="9734415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eaLnBrk="1" hangingPunct="1">
              <a:lnSpc>
                <a:spcPct val="90000"/>
              </a:lnSpc>
              <a:buFontTx/>
              <a:buNone/>
            </a:pPr>
            <a:r>
              <a:rPr lang="en-GB" altLang="en-US" sz="1000" b="1" i="0" dirty="0" smtClean="0"/>
              <a:t>Risk</a:t>
            </a:r>
            <a:r>
              <a:rPr lang="en-GB" altLang="en-US" sz="1000" i="0" dirty="0" smtClean="0"/>
              <a:t> is any event or issue that could occur and adversely impact the achievement of the Commission’s political, strategic and operational objectives.</a:t>
            </a:r>
          </a:p>
          <a:p>
            <a:pPr algn="l" eaLnBrk="1" hangingPunct="1">
              <a:lnSpc>
                <a:spcPct val="90000"/>
              </a:lnSpc>
              <a:buFontTx/>
              <a:buNone/>
            </a:pPr>
            <a:r>
              <a:rPr lang="en-GB" altLang="en-US" sz="1000" b="1" i="0" dirty="0" smtClean="0"/>
              <a:t>Risk management</a:t>
            </a:r>
            <a:r>
              <a:rPr lang="en-GB" altLang="en-US" sz="1000" i="0" dirty="0" smtClean="0"/>
              <a:t> is a continuous, proactive and systematic process of assessing, mitigating, and monitoring risks.</a:t>
            </a:r>
          </a:p>
          <a:p>
            <a:pPr algn="l" eaLnBrk="1" hangingPunct="1">
              <a:lnSpc>
                <a:spcPct val="90000"/>
              </a:lnSpc>
              <a:buFontTx/>
              <a:buNone/>
            </a:pPr>
            <a:r>
              <a:rPr lang="en-GB" altLang="en-US" sz="1000" b="1" i="0" dirty="0" smtClean="0"/>
              <a:t>Risk assessment: </a:t>
            </a:r>
            <a:r>
              <a:rPr lang="en-GB" altLang="en-US" sz="1000" i="0" dirty="0" smtClean="0"/>
              <a:t>an input into BS programme cycle: early warning system. But not an eligibility criteria! It is assessed at identification time, looked at again</a:t>
            </a:r>
            <a:r>
              <a:rPr lang="en-GB" altLang="en-US" sz="1000" i="0" baseline="0" dirty="0" smtClean="0"/>
              <a:t> during formulation and continuously updated thereafter. Once a year formal submission to HQ.</a:t>
            </a:r>
            <a:endParaRPr lang="fr-BE" altLang="en-US" sz="1000" i="0" dirty="0" smtClean="0"/>
          </a:p>
          <a:p>
            <a:pPr algn="l" eaLnBrk="1" hangingPunct="1">
              <a:lnSpc>
                <a:spcPct val="90000"/>
              </a:lnSpc>
              <a:buFontTx/>
              <a:buNone/>
            </a:pPr>
            <a:endParaRPr lang="en-GB" altLang="en-US" sz="1000" i="0" dirty="0" smtClean="0"/>
          </a:p>
          <a:p>
            <a:r>
              <a:rPr lang="en-GB" sz="800" dirty="0" smtClean="0"/>
              <a:t>Role of RMF in BS: Cf. Note 22 July 2014 (2660671):</a:t>
            </a:r>
            <a:endParaRPr lang="en-GB" sz="1000" dirty="0" smtClean="0"/>
          </a:p>
          <a:p>
            <a:pPr marL="171450" indent="-171450" algn="just">
              <a:buClr>
                <a:schemeClr val="accent2"/>
              </a:buClr>
              <a:buFont typeface="Arial"/>
              <a:buChar char="•"/>
            </a:pPr>
            <a:r>
              <a:rPr lang="en-GB" sz="1000" b="0" i="0" dirty="0" smtClean="0"/>
              <a:t>Maximise the use of information included in the RM</a:t>
            </a:r>
          </a:p>
          <a:p>
            <a:pPr marL="171450" indent="-171450" algn="just">
              <a:buClr>
                <a:schemeClr val="accent2"/>
              </a:buClr>
              <a:buFont typeface="Arial"/>
              <a:buChar char="•"/>
            </a:pPr>
            <a:r>
              <a:rPr lang="en-GB" sz="1000" b="0" i="0" dirty="0" smtClean="0"/>
              <a:t>RMF to be used to streamline BS analysis and reporting requirements</a:t>
            </a:r>
          </a:p>
          <a:p>
            <a:pPr marL="171450" indent="-171450" algn="just">
              <a:buClr>
                <a:schemeClr val="accent2"/>
              </a:buClr>
              <a:buFont typeface="Arial"/>
              <a:buChar char="•"/>
            </a:pPr>
            <a:r>
              <a:rPr lang="en-GB" sz="1000" b="0" i="0" dirty="0" smtClean="0"/>
              <a:t>RMF to be used to streamline BSSC consultation and decision process (including DEVCO 03 involvement)</a:t>
            </a:r>
          </a:p>
          <a:p>
            <a:pPr marL="171450" indent="-171450" algn="l">
              <a:buFont typeface="Arial"/>
              <a:buChar char="•"/>
            </a:pPr>
            <a:endParaRPr lang="en-GB" sz="1000" b="0" noProof="0"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76</a:t>
            </a:fld>
            <a:endParaRPr lang="en-GB"/>
          </a:p>
        </p:txBody>
      </p:sp>
    </p:spTree>
    <p:extLst>
      <p:ext uri="{BB962C8B-B14F-4D97-AF65-F5344CB8AC3E}">
        <p14:creationId xmlns:p14="http://schemas.microsoft.com/office/powerpoint/2010/main" val="3049999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1200">
                <a:solidFill>
                  <a:srgbClr val="0F5494"/>
                </a:solidFill>
                <a:latin typeface="Verdana" panose="020B0604030504040204" pitchFamily="34" charset="0"/>
              </a:defRPr>
            </a:lvl1pPr>
            <a:lvl2pPr marL="752475" indent="-288925">
              <a:defRPr sz="1200">
                <a:solidFill>
                  <a:srgbClr val="0F5494"/>
                </a:solidFill>
                <a:latin typeface="Verdana" panose="020B0604030504040204" pitchFamily="34" charset="0"/>
              </a:defRPr>
            </a:lvl2pPr>
            <a:lvl3pPr marL="1157288" indent="-230188">
              <a:defRPr sz="1200">
                <a:solidFill>
                  <a:srgbClr val="0F5494"/>
                </a:solidFill>
                <a:latin typeface="Verdana" panose="020B0604030504040204" pitchFamily="34" charset="0"/>
              </a:defRPr>
            </a:lvl3pPr>
            <a:lvl4pPr marL="1620838" indent="-230188">
              <a:defRPr sz="1200">
                <a:solidFill>
                  <a:srgbClr val="0F5494"/>
                </a:solidFill>
                <a:latin typeface="Verdana" panose="020B0604030504040204" pitchFamily="34" charset="0"/>
              </a:defRPr>
            </a:lvl4pPr>
            <a:lvl5pPr marL="2084388" indent="-230188">
              <a:defRPr sz="1200">
                <a:solidFill>
                  <a:srgbClr val="0F5494"/>
                </a:solidFill>
                <a:latin typeface="Verdana" panose="020B0604030504040204" pitchFamily="34" charset="0"/>
              </a:defRPr>
            </a:lvl5pPr>
            <a:lvl6pPr marL="2541588" indent="-230188" eaLnBrk="0" fontAlgn="base" hangingPunct="0">
              <a:spcBef>
                <a:spcPct val="0"/>
              </a:spcBef>
              <a:spcAft>
                <a:spcPct val="0"/>
              </a:spcAft>
              <a:defRPr sz="1200">
                <a:solidFill>
                  <a:srgbClr val="0F5494"/>
                </a:solidFill>
                <a:latin typeface="Verdana" panose="020B0604030504040204" pitchFamily="34" charset="0"/>
              </a:defRPr>
            </a:lvl6pPr>
            <a:lvl7pPr marL="2998788" indent="-230188" eaLnBrk="0" fontAlgn="base" hangingPunct="0">
              <a:spcBef>
                <a:spcPct val="0"/>
              </a:spcBef>
              <a:spcAft>
                <a:spcPct val="0"/>
              </a:spcAft>
              <a:defRPr sz="1200">
                <a:solidFill>
                  <a:srgbClr val="0F5494"/>
                </a:solidFill>
                <a:latin typeface="Verdana" panose="020B0604030504040204" pitchFamily="34" charset="0"/>
              </a:defRPr>
            </a:lvl7pPr>
            <a:lvl8pPr marL="3455988" indent="-230188" eaLnBrk="0" fontAlgn="base" hangingPunct="0">
              <a:spcBef>
                <a:spcPct val="0"/>
              </a:spcBef>
              <a:spcAft>
                <a:spcPct val="0"/>
              </a:spcAft>
              <a:defRPr sz="1200">
                <a:solidFill>
                  <a:srgbClr val="0F5494"/>
                </a:solidFill>
                <a:latin typeface="Verdana" panose="020B0604030504040204" pitchFamily="34" charset="0"/>
              </a:defRPr>
            </a:lvl8pPr>
            <a:lvl9pPr marL="3913188" indent="-230188" eaLnBrk="0" fontAlgn="base" hangingPunct="0">
              <a:spcBef>
                <a:spcPct val="0"/>
              </a:spcBef>
              <a:spcAft>
                <a:spcPct val="0"/>
              </a:spcAft>
              <a:defRPr sz="1200">
                <a:solidFill>
                  <a:srgbClr val="0F5494"/>
                </a:solidFill>
                <a:latin typeface="Verdana" panose="020B0604030504040204" pitchFamily="34" charset="0"/>
              </a:defRPr>
            </a:lvl9pPr>
          </a:lstStyle>
          <a:p>
            <a:fld id="{3EF8DE5E-F04B-4C17-9132-7B1E5CAE5D39}" type="slidenum">
              <a:rPr lang="en-US" altLang="en-US" smtClean="0">
                <a:solidFill>
                  <a:schemeClr val="tx1"/>
                </a:solidFill>
                <a:latin typeface="Arial" panose="020B0604020202020204" pitchFamily="34" charset="0"/>
              </a:rPr>
              <a:pPr/>
              <a:t>7</a:t>
            </a:fld>
            <a:endParaRPr lang="en-US" altLang="en-US" smtClean="0">
              <a:solidFill>
                <a:schemeClr val="tx1"/>
              </a:solidFill>
              <a:latin typeface="Arial" panose="020B0604020202020204" pitchFamily="34" charset="0"/>
            </a:endParaRPr>
          </a:p>
        </p:txBody>
      </p:sp>
      <p:sp>
        <p:nvSpPr>
          <p:cNvPr id="66563" name="Rectangle 2"/>
          <p:cNvSpPr>
            <a:spLocks noGrp="1" noRot="1" noChangeAspect="1" noChangeArrowheads="1" noTextEdit="1"/>
          </p:cNvSpPr>
          <p:nvPr>
            <p:ph type="sldImg"/>
          </p:nvPr>
        </p:nvSpPr>
        <p:spPr>
          <a:xfrm>
            <a:off x="938213" y="757238"/>
            <a:ext cx="4995862" cy="3748087"/>
          </a:xfrm>
          <a:ln/>
        </p:spPr>
      </p:sp>
      <p:sp>
        <p:nvSpPr>
          <p:cNvPr id="66564" name="Rectangle 3"/>
          <p:cNvSpPr>
            <a:spLocks noGrp="1" noChangeArrowheads="1"/>
          </p:cNvSpPr>
          <p:nvPr>
            <p:ph type="body" idx="1"/>
          </p:nvPr>
        </p:nvSpPr>
        <p:spPr>
          <a:xfrm>
            <a:off x="915988" y="4762500"/>
            <a:ext cx="5038725" cy="4513263"/>
          </a:xfrm>
          <a:noFill/>
        </p:spPr>
        <p:txBody>
          <a:bodyPr lIns="92702" tIns="46351" rIns="92702" bIns="46351"/>
          <a:lstStyle/>
          <a:p>
            <a:pPr eaLnBrk="1" hangingPunct="1"/>
            <a:r>
              <a:rPr lang="de-DE" altLang="en-US" dirty="0" smtClean="0"/>
              <a:t>NB: </a:t>
            </a:r>
          </a:p>
          <a:p>
            <a:pPr eaLnBrk="1" hangingPunct="1">
              <a:buFontTx/>
              <a:buChar char="•"/>
            </a:pPr>
            <a:r>
              <a:rPr lang="de-DE" altLang="en-US" dirty="0" smtClean="0"/>
              <a:t>for the first two cases both central and sub-national levels must be taken into account in design and implementation, including for eligibility where relevant (i.e. mainly policy and PFM)</a:t>
            </a:r>
          </a:p>
          <a:p>
            <a:pPr eaLnBrk="1" hangingPunct="1">
              <a:buFontTx/>
              <a:buChar char="•"/>
            </a:pPr>
            <a:r>
              <a:rPr lang="de-DE" altLang="en-US" dirty="0" smtClean="0"/>
              <a:t>In the case of BS to a sub-national government, only sub-national level must be taken into account, but no GGDC because fundamental values are a function of the central government.</a:t>
            </a:r>
          </a:p>
        </p:txBody>
      </p:sp>
    </p:spTree>
    <p:extLst>
      <p:ext uri="{BB962C8B-B14F-4D97-AF65-F5344CB8AC3E}">
        <p14:creationId xmlns:p14="http://schemas.microsoft.com/office/powerpoint/2010/main" val="12365173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fr-BE" altLang="en-US" b="1" dirty="0" smtClean="0"/>
              <a:t>The </a:t>
            </a:r>
            <a:r>
              <a:rPr lang="fr-BE" altLang="en-US" b="1" dirty="0" err="1" smtClean="0"/>
              <a:t>risk</a:t>
            </a:r>
            <a:r>
              <a:rPr lang="fr-BE" altLang="en-US" b="1" dirty="0" smtClean="0"/>
              <a:t> </a:t>
            </a:r>
            <a:r>
              <a:rPr lang="fr-BE" altLang="en-US" b="1" dirty="0" err="1" smtClean="0"/>
              <a:t>register</a:t>
            </a:r>
            <a:r>
              <a:rPr lang="fr-BE" altLang="en-US" b="1" baseline="0" dirty="0" smtClean="0"/>
              <a:t> </a:t>
            </a:r>
            <a:r>
              <a:rPr lang="en-GB" altLang="en-US" sz="2200" i="0" baseline="0" dirty="0" smtClean="0"/>
              <a:t>a</a:t>
            </a:r>
            <a:r>
              <a:rPr lang="en-GB" sz="2200" i="0" dirty="0" smtClean="0"/>
              <a:t>llows/requires to fill in supplementary information for each dimension of risk:</a:t>
            </a:r>
          </a:p>
          <a:p>
            <a:pPr lvl="1">
              <a:buClrTx/>
              <a:buFont typeface="Wingdings" pitchFamily="2" charset="2"/>
              <a:buChar char="ü"/>
            </a:pPr>
            <a:r>
              <a:rPr lang="en-GB" sz="2200" b="0" dirty="0" smtClean="0"/>
              <a:t>an assessment of the risk trend (changes in risk ratings from previous assessment</a:t>
            </a:r>
            <a:endParaRPr lang="en-GB" sz="2200" b="0" i="0" dirty="0" smtClean="0"/>
          </a:p>
          <a:p>
            <a:pPr lvl="1">
              <a:buClrTx/>
              <a:buFont typeface="Wingdings" pitchFamily="2" charset="2"/>
              <a:buChar char="ü"/>
            </a:pPr>
            <a:r>
              <a:rPr lang="en-GB" sz="2200" b="0" i="0" dirty="0" smtClean="0"/>
              <a:t>a narrative justification of the major risks and possible consequences</a:t>
            </a:r>
          </a:p>
          <a:p>
            <a:pPr lvl="1">
              <a:buClrTx/>
              <a:buFont typeface="Wingdings" pitchFamily="2" charset="2"/>
              <a:buChar char="ü"/>
            </a:pPr>
            <a:r>
              <a:rPr lang="en-GB" sz="2200" b="0" i="0" dirty="0" smtClean="0"/>
              <a:t>an enumeration of suggested mitigation measures</a:t>
            </a:r>
          </a:p>
          <a:p>
            <a:pPr lvl="1">
              <a:buClrTx/>
              <a:buFont typeface="Wingdings" pitchFamily="2" charset="2"/>
              <a:buChar char="ü"/>
            </a:pPr>
            <a:r>
              <a:rPr lang="en-GB" sz="2200" b="0" i="0" dirty="0" smtClean="0"/>
              <a:t>an estimation of the residual risk (i.e. risk after mitigation measures)</a:t>
            </a:r>
          </a:p>
          <a:p>
            <a:pPr lvl="1">
              <a:buFont typeface="Wingdings" pitchFamily="2" charset="2"/>
              <a:buChar char="ü"/>
            </a:pPr>
            <a:r>
              <a:rPr lang="en-GB" sz="2200" b="0" i="0" dirty="0" smtClean="0"/>
              <a:t>a narrative of the monitoring of the mitigating measures</a:t>
            </a:r>
          </a:p>
          <a:p>
            <a:pPr lvl="0">
              <a:buFont typeface="Wingdings" pitchFamily="2" charset="2"/>
              <a:buNone/>
            </a:pPr>
            <a:r>
              <a:rPr lang="en-GB" sz="2200" b="1" i="0" dirty="0" smtClean="0"/>
              <a:t>The</a:t>
            </a:r>
            <a:r>
              <a:rPr lang="en-GB" sz="2200" b="1" i="0" baseline="0" dirty="0" smtClean="0"/>
              <a:t> country risk profile: </a:t>
            </a:r>
            <a:r>
              <a:rPr lang="en-GB" sz="2200" b="1" dirty="0" smtClean="0">
                <a:latin typeface="Tw Cen MT"/>
                <a:cs typeface="Tw Cen MT"/>
              </a:rPr>
              <a:t>allows/requires to provide narratives on:</a:t>
            </a:r>
          </a:p>
          <a:p>
            <a:pPr lvl="1">
              <a:buClr>
                <a:schemeClr val="accent2"/>
              </a:buClr>
              <a:buFont typeface="Arial" panose="020B0604020202020204" pitchFamily="34" charset="0"/>
              <a:buChar char="•"/>
            </a:pPr>
            <a:r>
              <a:rPr lang="en-GB" sz="2200" dirty="0" smtClean="0">
                <a:latin typeface="Tw Cen MT"/>
                <a:cs typeface="Tw Cen MT"/>
              </a:rPr>
              <a:t>Overall recommendations</a:t>
            </a:r>
          </a:p>
          <a:p>
            <a:pPr lvl="1">
              <a:buClr>
                <a:schemeClr val="accent2"/>
              </a:buClr>
              <a:buFont typeface="Arial" panose="020B0604020202020204" pitchFamily="34" charset="0"/>
              <a:buChar char="•"/>
            </a:pPr>
            <a:r>
              <a:rPr lang="en-GB" sz="2200" dirty="0" smtClean="0">
                <a:latin typeface="Tw Cen MT"/>
                <a:cs typeface="Tw Cen MT"/>
              </a:rPr>
              <a:t>Major risks</a:t>
            </a:r>
          </a:p>
          <a:p>
            <a:pPr lvl="1">
              <a:buClr>
                <a:schemeClr val="accent2"/>
              </a:buClr>
              <a:buFont typeface="Arial" panose="020B0604020202020204" pitchFamily="34" charset="0"/>
              <a:buChar char="•"/>
            </a:pPr>
            <a:r>
              <a:rPr lang="en-GB" sz="2200" dirty="0" smtClean="0">
                <a:latin typeface="Tw Cen MT"/>
                <a:cs typeface="Tw Cen MT"/>
              </a:rPr>
              <a:t>Risk of non-intervention/benefits</a:t>
            </a:r>
          </a:p>
          <a:p>
            <a:pPr lvl="1">
              <a:buClr>
                <a:schemeClr val="accent2"/>
              </a:buClr>
              <a:buFont typeface="Arial" panose="020B0604020202020204" pitchFamily="34" charset="0"/>
              <a:buChar char="•"/>
            </a:pPr>
            <a:r>
              <a:rPr lang="en-GB" sz="2200" dirty="0" smtClean="0">
                <a:latin typeface="Tw Cen MT"/>
                <a:cs typeface="Tw Cen MT"/>
              </a:rPr>
              <a:t>Key mitigating measures</a:t>
            </a:r>
          </a:p>
          <a:p>
            <a:pPr lvl="0">
              <a:buFont typeface="Wingdings" pitchFamily="2" charset="2"/>
              <a:buNone/>
            </a:pPr>
            <a:endParaRPr lang="en-GB" sz="2200" b="1" i="0" dirty="0" smtClean="0"/>
          </a:p>
          <a:p>
            <a:pPr lvl="1">
              <a:buFont typeface="Wingdings" pitchFamily="2" charset="2"/>
              <a:buChar char="ü"/>
            </a:pPr>
            <a:endParaRPr lang="en-GB" altLang="en-US" dirty="0" smtClean="0"/>
          </a:p>
        </p:txBody>
      </p:sp>
      <p:sp>
        <p:nvSpPr>
          <p:cNvPr id="19460" name="Slide Number Placeholder 3"/>
          <p:cNvSpPr>
            <a:spLocks noGrp="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1761" indent="-285293" eaLnBrk="0" hangingPunct="0">
              <a:defRPr sz="1200">
                <a:solidFill>
                  <a:srgbClr val="0F5494"/>
                </a:solidFill>
                <a:latin typeface="Verdana" panose="020B0604030504040204" pitchFamily="34" charset="0"/>
              </a:defRPr>
            </a:lvl2pPr>
            <a:lvl3pPr marL="1141171" indent="-228234" eaLnBrk="0" hangingPunct="0">
              <a:defRPr sz="1200">
                <a:solidFill>
                  <a:srgbClr val="0F5494"/>
                </a:solidFill>
                <a:latin typeface="Verdana" panose="020B0604030504040204" pitchFamily="34" charset="0"/>
              </a:defRPr>
            </a:lvl3pPr>
            <a:lvl4pPr marL="1597640" indent="-228234" eaLnBrk="0" hangingPunct="0">
              <a:defRPr sz="1200">
                <a:solidFill>
                  <a:srgbClr val="0F5494"/>
                </a:solidFill>
                <a:latin typeface="Verdana" panose="020B0604030504040204" pitchFamily="34" charset="0"/>
              </a:defRPr>
            </a:lvl4pPr>
            <a:lvl5pPr marL="2054108" indent="-228234" eaLnBrk="0" hangingPunct="0">
              <a:defRPr sz="1200">
                <a:solidFill>
                  <a:srgbClr val="0F5494"/>
                </a:solidFill>
                <a:latin typeface="Verdana" panose="020B0604030504040204" pitchFamily="34" charset="0"/>
              </a:defRPr>
            </a:lvl5pPr>
            <a:lvl6pPr marL="2510577" indent="-228234" eaLnBrk="0" fontAlgn="base" hangingPunct="0">
              <a:spcBef>
                <a:spcPct val="0"/>
              </a:spcBef>
              <a:spcAft>
                <a:spcPct val="0"/>
              </a:spcAft>
              <a:defRPr sz="1200">
                <a:solidFill>
                  <a:srgbClr val="0F5494"/>
                </a:solidFill>
                <a:latin typeface="Verdana" panose="020B0604030504040204" pitchFamily="34" charset="0"/>
              </a:defRPr>
            </a:lvl6pPr>
            <a:lvl7pPr marL="2967045" indent="-228234" eaLnBrk="0" fontAlgn="base" hangingPunct="0">
              <a:spcBef>
                <a:spcPct val="0"/>
              </a:spcBef>
              <a:spcAft>
                <a:spcPct val="0"/>
              </a:spcAft>
              <a:defRPr sz="1200">
                <a:solidFill>
                  <a:srgbClr val="0F5494"/>
                </a:solidFill>
                <a:latin typeface="Verdana" panose="020B0604030504040204" pitchFamily="34" charset="0"/>
              </a:defRPr>
            </a:lvl7pPr>
            <a:lvl8pPr marL="3423514" indent="-228234" eaLnBrk="0" fontAlgn="base" hangingPunct="0">
              <a:spcBef>
                <a:spcPct val="0"/>
              </a:spcBef>
              <a:spcAft>
                <a:spcPct val="0"/>
              </a:spcAft>
              <a:defRPr sz="1200">
                <a:solidFill>
                  <a:srgbClr val="0F5494"/>
                </a:solidFill>
                <a:latin typeface="Verdana" panose="020B0604030504040204" pitchFamily="34" charset="0"/>
              </a:defRPr>
            </a:lvl8pPr>
            <a:lvl9pPr marL="3879982" indent="-228234"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FE65D649-1C88-4942-89A8-A3E94E586290}" type="slidenum">
              <a:rPr lang="en-GB" altLang="en-US">
                <a:solidFill>
                  <a:schemeClr val="tx1"/>
                </a:solidFill>
                <a:latin typeface="Tw Cen MT"/>
              </a:rPr>
              <a:pPr eaLnBrk="1" hangingPunct="1"/>
              <a:t>77</a:t>
            </a:fld>
            <a:endParaRPr lang="en-GB" altLang="en-US" dirty="0">
              <a:solidFill>
                <a:schemeClr val="tx1"/>
              </a:solidFill>
              <a:latin typeface="Tw Cen MT"/>
            </a:endParaRPr>
          </a:p>
        </p:txBody>
      </p:sp>
    </p:spTree>
    <p:extLst>
      <p:ext uri="{BB962C8B-B14F-4D97-AF65-F5344CB8AC3E}">
        <p14:creationId xmlns:p14="http://schemas.microsoft.com/office/powerpoint/2010/main" val="37273562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79</a:t>
            </a:fld>
            <a:endParaRPr lang="en-GB"/>
          </a:p>
        </p:txBody>
      </p:sp>
    </p:spTree>
    <p:extLst>
      <p:ext uri="{BB962C8B-B14F-4D97-AF65-F5344CB8AC3E}">
        <p14:creationId xmlns:p14="http://schemas.microsoft.com/office/powerpoint/2010/main" val="14683289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buFont typeface="Wingdings" pitchFamily="2" charset="2"/>
              <a:buChar char="§"/>
            </a:pPr>
            <a:r>
              <a:rPr lang="en-GB" sz="1800" b="1" i="0" dirty="0" smtClean="0"/>
              <a:t>Summarises</a:t>
            </a:r>
            <a:r>
              <a:rPr lang="en-GB" sz="1800" i="0" dirty="0" smtClean="0"/>
              <a:t> the rating and the risk level of each </a:t>
            </a:r>
            <a:r>
              <a:rPr lang="en-GB" sz="1800" b="1" i="0" dirty="0" smtClean="0"/>
              <a:t>risk dimension </a:t>
            </a:r>
            <a:r>
              <a:rPr lang="en-GB" sz="1800" i="0" dirty="0" smtClean="0"/>
              <a:t>as identified in the questionnaire</a:t>
            </a:r>
          </a:p>
          <a:p>
            <a:pPr>
              <a:buClrTx/>
              <a:buFont typeface="Wingdings" pitchFamily="2" charset="2"/>
              <a:buChar char="§"/>
            </a:pPr>
            <a:r>
              <a:rPr lang="en-GB" sz="1800" i="0" dirty="0" smtClean="0"/>
              <a:t>Provides an </a:t>
            </a:r>
            <a:r>
              <a:rPr lang="en-GB" sz="1800" b="1" i="0" dirty="0" smtClean="0"/>
              <a:t>average rating </a:t>
            </a:r>
            <a:r>
              <a:rPr lang="en-GB" sz="1800" i="0" dirty="0" smtClean="0"/>
              <a:t>and score for each </a:t>
            </a:r>
            <a:r>
              <a:rPr lang="en-GB" sz="1800" b="1" i="0" dirty="0" smtClean="0"/>
              <a:t>category of risk</a:t>
            </a:r>
          </a:p>
          <a:p>
            <a:pPr>
              <a:buClrTx/>
              <a:buFont typeface="Wingdings" pitchFamily="2" charset="2"/>
              <a:buChar char="§"/>
            </a:pPr>
            <a:r>
              <a:rPr lang="en-GB" sz="1800" i="0" dirty="0" smtClean="0"/>
              <a:t>Allows/requires to fill in supplementary information for each dimension of risk:</a:t>
            </a:r>
          </a:p>
          <a:p>
            <a:pPr lvl="1">
              <a:buClrTx/>
              <a:buFont typeface="Wingdings" pitchFamily="2" charset="2"/>
              <a:buChar char="ü"/>
            </a:pPr>
            <a:r>
              <a:rPr lang="en-GB" sz="1800" b="0" dirty="0" smtClean="0"/>
              <a:t>an assessment of the risk trend (changes in risk ratings from previous assessment</a:t>
            </a:r>
            <a:endParaRPr lang="en-GB" sz="1800" b="0" i="0" dirty="0" smtClean="0"/>
          </a:p>
          <a:p>
            <a:pPr lvl="1">
              <a:buClrTx/>
              <a:buFont typeface="Wingdings" pitchFamily="2" charset="2"/>
              <a:buChar char="ü"/>
            </a:pPr>
            <a:r>
              <a:rPr lang="en-GB" sz="1800" b="0" i="0" dirty="0" smtClean="0"/>
              <a:t>a narrative justification of the major risks and possible consequences</a:t>
            </a:r>
          </a:p>
          <a:p>
            <a:pPr lvl="1">
              <a:buClrTx/>
              <a:buFont typeface="Wingdings" pitchFamily="2" charset="2"/>
              <a:buChar char="ü"/>
            </a:pPr>
            <a:r>
              <a:rPr lang="en-GB" sz="1800" b="0" i="0" dirty="0" smtClean="0"/>
              <a:t>an enumeration of suggested mitigation measures</a:t>
            </a:r>
          </a:p>
          <a:p>
            <a:pPr lvl="1">
              <a:buFont typeface="Wingdings" pitchFamily="2" charset="2"/>
              <a:buChar char="ü"/>
            </a:pPr>
            <a:r>
              <a:rPr lang="en-GB" sz="1800" b="0" i="0" dirty="0" smtClean="0"/>
              <a:t>a narrative of the monitoring of the mitigating measures.</a:t>
            </a:r>
          </a:p>
          <a:p>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80</a:t>
            </a:fld>
            <a:endParaRPr lang="en-GB"/>
          </a:p>
        </p:txBody>
      </p:sp>
    </p:spTree>
    <p:extLst>
      <p:ext uri="{BB962C8B-B14F-4D97-AF65-F5344CB8AC3E}">
        <p14:creationId xmlns:p14="http://schemas.microsoft.com/office/powerpoint/2010/main" val="40386501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5D7F5-F0D6-4B42-B5B9-EAE628241B49}" type="slidenum">
              <a:rPr lang="en-US" smtClean="0"/>
              <a:pPr/>
              <a:t>82</a:t>
            </a:fld>
            <a:endParaRPr lang="en-US"/>
          </a:p>
        </p:txBody>
      </p:sp>
    </p:spTree>
    <p:extLst>
      <p:ext uri="{BB962C8B-B14F-4D97-AF65-F5344CB8AC3E}">
        <p14:creationId xmlns:p14="http://schemas.microsoft.com/office/powerpoint/2010/main" val="27125062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134">
              <a:defRPr/>
            </a:pPr>
            <a:r>
              <a:rPr lang="en-US" dirty="0">
                <a:solidFill>
                  <a:srgbClr val="000000"/>
                </a:solidFill>
                <a:latin typeface="Calibri"/>
                <a:cs typeface="Calibri"/>
              </a:rPr>
              <a:t>Weaknesses in regulatory framework, financial compliance and control systems may lead to inappropriate management of public funds</a:t>
            </a:r>
          </a:p>
          <a:p>
            <a:endParaRPr lang="en-US" dirty="0"/>
          </a:p>
        </p:txBody>
      </p:sp>
      <p:sp>
        <p:nvSpPr>
          <p:cNvPr id="4" name="Slide Number Placeholder 3"/>
          <p:cNvSpPr>
            <a:spLocks noGrp="1"/>
          </p:cNvSpPr>
          <p:nvPr>
            <p:ph type="sldNum" sz="quarter" idx="10"/>
          </p:nvPr>
        </p:nvSpPr>
        <p:spPr/>
        <p:txBody>
          <a:bodyPr/>
          <a:lstStyle/>
          <a:p>
            <a:fld id="{2845D7F5-F0D6-4B42-B5B9-EAE628241B49}" type="slidenum">
              <a:rPr lang="en-US" smtClean="0"/>
              <a:pPr/>
              <a:t>83</a:t>
            </a:fld>
            <a:endParaRPr lang="en-US"/>
          </a:p>
        </p:txBody>
      </p:sp>
    </p:spTree>
    <p:extLst>
      <p:ext uri="{BB962C8B-B14F-4D97-AF65-F5344CB8AC3E}">
        <p14:creationId xmlns:p14="http://schemas.microsoft.com/office/powerpoint/2010/main" val="28130974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134">
              <a:defRPr/>
            </a:pPr>
            <a:r>
              <a:rPr lang="en-US" dirty="0">
                <a:solidFill>
                  <a:srgbClr val="000000"/>
                </a:solidFill>
                <a:latin typeface="Calibri"/>
                <a:cs typeface="Calibri"/>
              </a:rPr>
              <a:t>Weaknesses in regulatory framework, financial compliance and control systems may lead to inappropriate management of public funds</a:t>
            </a:r>
          </a:p>
          <a:p>
            <a:endParaRPr lang="en-US" dirty="0"/>
          </a:p>
        </p:txBody>
      </p:sp>
      <p:sp>
        <p:nvSpPr>
          <p:cNvPr id="4" name="Slide Number Placeholder 3"/>
          <p:cNvSpPr>
            <a:spLocks noGrp="1"/>
          </p:cNvSpPr>
          <p:nvPr>
            <p:ph type="sldNum" sz="quarter" idx="10"/>
          </p:nvPr>
        </p:nvSpPr>
        <p:spPr/>
        <p:txBody>
          <a:bodyPr/>
          <a:lstStyle/>
          <a:p>
            <a:fld id="{2845D7F5-F0D6-4B42-B5B9-EAE628241B49}" type="slidenum">
              <a:rPr lang="en-US" smtClean="0"/>
              <a:pPr/>
              <a:t>84</a:t>
            </a:fld>
            <a:endParaRPr lang="en-US"/>
          </a:p>
        </p:txBody>
      </p:sp>
    </p:spTree>
    <p:extLst>
      <p:ext uri="{BB962C8B-B14F-4D97-AF65-F5344CB8AC3E}">
        <p14:creationId xmlns:p14="http://schemas.microsoft.com/office/powerpoint/2010/main" val="11911513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endParaRPr lang="en-GB" sz="1200" dirty="0"/>
          </a:p>
          <a:p>
            <a:endParaRPr lang="en-US" dirty="0"/>
          </a:p>
        </p:txBody>
      </p:sp>
      <p:sp>
        <p:nvSpPr>
          <p:cNvPr id="4" name="Slide Number Placeholder 3"/>
          <p:cNvSpPr>
            <a:spLocks noGrp="1"/>
          </p:cNvSpPr>
          <p:nvPr>
            <p:ph type="sldNum" sz="quarter" idx="10"/>
          </p:nvPr>
        </p:nvSpPr>
        <p:spPr/>
        <p:txBody>
          <a:bodyPr/>
          <a:lstStyle/>
          <a:p>
            <a:fld id="{2845D7F5-F0D6-4B42-B5B9-EAE628241B49}" type="slidenum">
              <a:rPr lang="en-US" smtClean="0"/>
              <a:pPr/>
              <a:t>85</a:t>
            </a:fld>
            <a:endParaRPr lang="en-US"/>
          </a:p>
        </p:txBody>
      </p:sp>
    </p:spTree>
    <p:extLst>
      <p:ext uri="{BB962C8B-B14F-4D97-AF65-F5344CB8AC3E}">
        <p14:creationId xmlns:p14="http://schemas.microsoft.com/office/powerpoint/2010/main" val="12286168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noFill/>
        </p:spPr>
        <p:txBody>
          <a:bodyPr/>
          <a:lstStyle/>
          <a:p>
            <a:pPr>
              <a:spcAft>
                <a:spcPts val="305"/>
              </a:spcAft>
              <a:buFont typeface="Wingdings" pitchFamily="2" charset="2"/>
              <a:buChar char="§"/>
            </a:pPr>
            <a:r>
              <a:rPr lang="en-GB" sz="2200" dirty="0">
                <a:solidFill>
                  <a:srgbClr val="000000"/>
                </a:solidFill>
              </a:rPr>
              <a:t>Should be the most common response to risks</a:t>
            </a:r>
          </a:p>
          <a:p>
            <a:pPr>
              <a:spcAft>
                <a:spcPts val="305"/>
              </a:spcAft>
              <a:buFont typeface="Wingdings" pitchFamily="2" charset="2"/>
              <a:buChar char="§"/>
            </a:pPr>
            <a:r>
              <a:rPr lang="en-GB" sz="2200" dirty="0">
                <a:solidFill>
                  <a:srgbClr val="000000"/>
                </a:solidFill>
              </a:rPr>
              <a:t>Is a </a:t>
            </a:r>
            <a:r>
              <a:rPr lang="en-GB" sz="2200" b="1" dirty="0">
                <a:solidFill>
                  <a:srgbClr val="000000"/>
                </a:solidFill>
              </a:rPr>
              <a:t>joint effort </a:t>
            </a:r>
            <a:r>
              <a:rPr lang="en-GB" sz="2200" dirty="0">
                <a:solidFill>
                  <a:srgbClr val="000000"/>
                </a:solidFill>
              </a:rPr>
              <a:t>of partner country &amp; donors</a:t>
            </a:r>
          </a:p>
          <a:p>
            <a:pPr>
              <a:spcAft>
                <a:spcPts val="305"/>
              </a:spcAft>
              <a:buFont typeface="Wingdings" pitchFamily="2" charset="2"/>
              <a:buChar char="§"/>
            </a:pPr>
            <a:r>
              <a:rPr lang="en-GB" sz="2200" dirty="0">
                <a:solidFill>
                  <a:srgbClr val="000000"/>
                </a:solidFill>
              </a:rPr>
              <a:t>May cover the whole contract period or be specific for a shorter time</a:t>
            </a:r>
          </a:p>
          <a:p>
            <a:pPr>
              <a:buClrTx/>
              <a:buFont typeface="Wingdings" pitchFamily="2" charset="2"/>
              <a:buChar char="§"/>
            </a:pPr>
            <a:r>
              <a:rPr lang="en-GB" sz="2200" dirty="0">
                <a:solidFill>
                  <a:srgbClr val="000000"/>
                </a:solidFill>
              </a:rPr>
              <a:t>If the risk level for a risk </a:t>
            </a:r>
            <a:r>
              <a:rPr lang="en-GB" sz="2200" b="1" dirty="0">
                <a:solidFill>
                  <a:srgbClr val="000000"/>
                </a:solidFill>
              </a:rPr>
              <a:t>dimension</a:t>
            </a:r>
            <a:r>
              <a:rPr lang="en-GB" sz="2200" dirty="0">
                <a:solidFill>
                  <a:srgbClr val="000000"/>
                </a:solidFill>
              </a:rPr>
              <a:t> is </a:t>
            </a:r>
            <a:r>
              <a:rPr lang="en-GB" sz="2200" b="1" dirty="0">
                <a:solidFill>
                  <a:srgbClr val="000000"/>
                </a:solidFill>
              </a:rPr>
              <a:t>substantial or high </a:t>
            </a:r>
            <a:r>
              <a:rPr lang="en-GB" sz="2200" dirty="0">
                <a:solidFill>
                  <a:srgbClr val="000000"/>
                </a:solidFill>
              </a:rPr>
              <a:t>:</a:t>
            </a:r>
          </a:p>
          <a:p>
            <a:pPr lvl="1">
              <a:buClrTx/>
              <a:buFont typeface="Wingdings" pitchFamily="2" charset="2"/>
              <a:buChar char="Ø"/>
            </a:pPr>
            <a:r>
              <a:rPr lang="en-GB" sz="2200" dirty="0">
                <a:solidFill>
                  <a:srgbClr val="000000"/>
                </a:solidFill>
                <a:sym typeface="Wingdings" pitchFamily="2" charset="2"/>
              </a:rPr>
              <a:t>definition and implementation of clear and comprehensive action plan </a:t>
            </a:r>
          </a:p>
          <a:p>
            <a:pPr lvl="1">
              <a:spcAft>
                <a:spcPts val="305"/>
              </a:spcAft>
              <a:buFont typeface="Wingdings" pitchFamily="2" charset="2"/>
              <a:buChar char="Ø"/>
            </a:pPr>
            <a:r>
              <a:rPr lang="en-GB" sz="2200" dirty="0">
                <a:solidFill>
                  <a:srgbClr val="000000"/>
                </a:solidFill>
                <a:sym typeface="Wingdings" pitchFamily="2" charset="2"/>
              </a:rPr>
              <a:t>Satisfactory progress is required during implementation</a:t>
            </a:r>
          </a:p>
          <a:p>
            <a:pPr eaLnBrk="1" hangingPunct="1"/>
            <a:endParaRPr lang="fr-BE" dirty="0">
              <a:ea typeface="ＭＳ Ｐゴシック" charset="-128"/>
              <a:cs typeface="ＭＳ Ｐゴシック" charset="-128"/>
            </a:endParaRPr>
          </a:p>
        </p:txBody>
      </p:sp>
      <p:sp>
        <p:nvSpPr>
          <p:cNvPr id="40964" name="Espace réservé du numéro de diapositive 3"/>
          <p:cNvSpPr>
            <a:spLocks noGrp="1"/>
          </p:cNvSpPr>
          <p:nvPr>
            <p:ph type="sldNum" sz="quarter" idx="5"/>
          </p:nvPr>
        </p:nvSpPr>
        <p:spPr bwMode="auto">
          <a:noFill/>
          <a:ln>
            <a:miter lim="800000"/>
            <a:headEnd/>
            <a:tailEnd/>
          </a:ln>
        </p:spPr>
        <p:txBody>
          <a:bodyPr/>
          <a:lstStyle/>
          <a:p>
            <a:fld id="{DA7F785D-4013-8749-B6E6-F43DC5006CBF}" type="slidenum">
              <a:rPr lang="fr-BE"/>
              <a:pPr/>
              <a:t>86</a:t>
            </a:fld>
            <a:endParaRPr lang="fr-BE" dirty="0"/>
          </a:p>
        </p:txBody>
      </p:sp>
    </p:spTree>
    <p:extLst>
      <p:ext uri="{BB962C8B-B14F-4D97-AF65-F5344CB8AC3E}">
        <p14:creationId xmlns:p14="http://schemas.microsoft.com/office/powerpoint/2010/main" val="39609815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sz="1000" dirty="0" smtClean="0">
                <a:solidFill>
                  <a:srgbClr val="2D2D8A"/>
                </a:solidFill>
                <a:latin typeface="Tw Cen MT"/>
                <a:cs typeface="Tw Cen MT"/>
              </a:rPr>
              <a:t>Enhancing transparency, accountability, participation in budget process: to strengthen nationally owned safeguard and oversight mechanisms. Involve citizens and civil society. </a:t>
            </a:r>
          </a:p>
          <a:p>
            <a:pPr>
              <a:defRPr/>
            </a:pPr>
            <a:r>
              <a:rPr lang="en-GB" sz="1000" dirty="0" smtClean="0">
                <a:solidFill>
                  <a:srgbClr val="2D2D8A"/>
                </a:solidFill>
                <a:latin typeface="Tw Cen MT"/>
                <a:cs typeface="Tw Cen MT"/>
              </a:rPr>
              <a:t>BS design: pre-conditions</a:t>
            </a:r>
            <a:r>
              <a:rPr lang="en-GB" sz="1000" baseline="0" dirty="0" smtClean="0">
                <a:solidFill>
                  <a:srgbClr val="2D2D8A"/>
                </a:solidFill>
                <a:latin typeface="Tw Cen MT"/>
                <a:cs typeface="Tw Cen MT"/>
              </a:rPr>
              <a:t> can include r</a:t>
            </a:r>
            <a:r>
              <a:rPr lang="en-GB" sz="1000" dirty="0" smtClean="0">
                <a:solidFill>
                  <a:srgbClr val="2D2D8A"/>
                </a:solidFill>
                <a:latin typeface="Tw Cen MT"/>
                <a:cs typeface="Tw Cen MT"/>
              </a:rPr>
              <a:t>equirements in terms of implementation of specific controls, legislation and reform steps.</a:t>
            </a:r>
            <a:endParaRPr lang="en-GB" dirty="0"/>
          </a:p>
        </p:txBody>
      </p:sp>
      <p:sp>
        <p:nvSpPr>
          <p:cNvPr id="4362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8889" eaLnBrk="0" hangingPunct="0">
              <a:defRPr b="1">
                <a:solidFill>
                  <a:schemeClr val="tx1"/>
                </a:solidFill>
                <a:latin typeface="Arial" charset="0"/>
              </a:defRPr>
            </a:lvl1pPr>
            <a:lvl2pPr marL="741449" indent="-285174" defTabSz="918889" eaLnBrk="0" hangingPunct="0">
              <a:defRPr b="1">
                <a:solidFill>
                  <a:schemeClr val="tx1"/>
                </a:solidFill>
                <a:latin typeface="Arial" charset="0"/>
              </a:defRPr>
            </a:lvl2pPr>
            <a:lvl3pPr marL="1140689" indent="-228138" defTabSz="918889" eaLnBrk="0" hangingPunct="0">
              <a:defRPr b="1">
                <a:solidFill>
                  <a:schemeClr val="tx1"/>
                </a:solidFill>
                <a:latin typeface="Arial" charset="0"/>
              </a:defRPr>
            </a:lvl3pPr>
            <a:lvl4pPr marL="1596966" indent="-228138" defTabSz="918889" eaLnBrk="0" hangingPunct="0">
              <a:defRPr b="1">
                <a:solidFill>
                  <a:schemeClr val="tx1"/>
                </a:solidFill>
                <a:latin typeface="Arial" charset="0"/>
              </a:defRPr>
            </a:lvl4pPr>
            <a:lvl5pPr marL="2053244" indent="-228138" defTabSz="918889" eaLnBrk="0" hangingPunct="0">
              <a:defRPr b="1">
                <a:solidFill>
                  <a:schemeClr val="tx1"/>
                </a:solidFill>
                <a:latin typeface="Arial" charset="0"/>
              </a:defRPr>
            </a:lvl5pPr>
            <a:lvl6pPr marL="2509518" indent="-228138" defTabSz="918889" eaLnBrk="0" fontAlgn="base" hangingPunct="0">
              <a:spcBef>
                <a:spcPct val="0"/>
              </a:spcBef>
              <a:spcAft>
                <a:spcPct val="0"/>
              </a:spcAft>
              <a:defRPr b="1">
                <a:solidFill>
                  <a:schemeClr val="tx1"/>
                </a:solidFill>
                <a:latin typeface="Arial" charset="0"/>
              </a:defRPr>
            </a:lvl6pPr>
            <a:lvl7pPr marL="2965797" indent="-228138" defTabSz="918889" eaLnBrk="0" fontAlgn="base" hangingPunct="0">
              <a:spcBef>
                <a:spcPct val="0"/>
              </a:spcBef>
              <a:spcAft>
                <a:spcPct val="0"/>
              </a:spcAft>
              <a:defRPr b="1">
                <a:solidFill>
                  <a:schemeClr val="tx1"/>
                </a:solidFill>
                <a:latin typeface="Arial" charset="0"/>
              </a:defRPr>
            </a:lvl7pPr>
            <a:lvl8pPr marL="3422071" indent="-228138" defTabSz="918889" eaLnBrk="0" fontAlgn="base" hangingPunct="0">
              <a:spcBef>
                <a:spcPct val="0"/>
              </a:spcBef>
              <a:spcAft>
                <a:spcPct val="0"/>
              </a:spcAft>
              <a:defRPr b="1">
                <a:solidFill>
                  <a:schemeClr val="tx1"/>
                </a:solidFill>
                <a:latin typeface="Arial" charset="0"/>
              </a:defRPr>
            </a:lvl8pPr>
            <a:lvl9pPr marL="3878348" indent="-228138" defTabSz="918889" eaLnBrk="0" fontAlgn="base" hangingPunct="0">
              <a:spcBef>
                <a:spcPct val="0"/>
              </a:spcBef>
              <a:spcAft>
                <a:spcPct val="0"/>
              </a:spcAft>
              <a:defRPr b="1">
                <a:solidFill>
                  <a:schemeClr val="tx1"/>
                </a:solidFill>
                <a:latin typeface="Arial" charset="0"/>
              </a:defRPr>
            </a:lvl9pPr>
          </a:lstStyle>
          <a:p>
            <a:pPr eaLnBrk="1" hangingPunct="1"/>
            <a:fld id="{EF1C6D22-1D07-4E9D-B070-66DE2A7CDA99}" type="slidenum">
              <a:rPr lang="en-GB" b="0">
                <a:solidFill>
                  <a:prstClr val="black"/>
                </a:solidFill>
                <a:latin typeface="Tw Cen MT"/>
              </a:rPr>
              <a:pPr eaLnBrk="1" hangingPunct="1"/>
              <a:t>87</a:t>
            </a:fld>
            <a:endParaRPr lang="en-GB" b="0" dirty="0">
              <a:solidFill>
                <a:prstClr val="black"/>
              </a:solidFill>
              <a:latin typeface="Tw Cen MT"/>
            </a:endParaRPr>
          </a:p>
        </p:txBody>
      </p:sp>
    </p:spTree>
    <p:extLst>
      <p:ext uri="{BB962C8B-B14F-4D97-AF65-F5344CB8AC3E}">
        <p14:creationId xmlns:p14="http://schemas.microsoft.com/office/powerpoint/2010/main" val="27895573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88</a:t>
            </a:fld>
            <a:endParaRPr lang="en-GB" dirty="0"/>
          </a:p>
        </p:txBody>
      </p:sp>
    </p:spTree>
    <p:extLst>
      <p:ext uri="{BB962C8B-B14F-4D97-AF65-F5344CB8AC3E}">
        <p14:creationId xmlns:p14="http://schemas.microsoft.com/office/powerpoint/2010/main" val="418846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8</a:t>
            </a:fld>
            <a:endParaRPr lang="en-GB" dirty="0"/>
          </a:p>
        </p:txBody>
      </p:sp>
    </p:spTree>
    <p:extLst>
      <p:ext uri="{BB962C8B-B14F-4D97-AF65-F5344CB8AC3E}">
        <p14:creationId xmlns:p14="http://schemas.microsoft.com/office/powerpoint/2010/main" val="28217560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smtClean="0"/>
          </a:p>
        </p:txBody>
      </p:sp>
      <p:sp>
        <p:nvSpPr>
          <p:cNvPr id="50180" name="Slide Number Placeholder 3"/>
          <p:cNvSpPr>
            <a:spLocks noGrp="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4410B271-B79A-4F31-812C-D975DB49A67E}" type="slidenum">
              <a:rPr lang="en-GB" altLang="en-US">
                <a:solidFill>
                  <a:schemeClr val="tx1"/>
                </a:solidFill>
                <a:latin typeface="Arial" panose="020B0604020202020204" pitchFamily="34" charset="0"/>
              </a:rPr>
              <a:pPr eaLnBrk="1" hangingPunct="1"/>
              <a:t>89</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414133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5D7F5-F0D6-4B42-B5B9-EAE628241B49}" type="slidenum">
              <a:rPr lang="en-US" smtClean="0"/>
              <a:t>9</a:t>
            </a:fld>
            <a:endParaRPr lang="en-US"/>
          </a:p>
        </p:txBody>
      </p:sp>
    </p:spTree>
    <p:extLst>
      <p:ext uri="{BB962C8B-B14F-4D97-AF65-F5344CB8AC3E}">
        <p14:creationId xmlns:p14="http://schemas.microsoft.com/office/powerpoint/2010/main" val="3483688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CF397374-FFED-4283-B087-0C6DD4EB9D19}" type="slidenum">
              <a:rPr lang="en-GB"/>
              <a:pPr/>
              <a:t>‹#›</a:t>
            </a:fld>
            <a:endParaRPr lang="en-GB" dirty="0"/>
          </a:p>
        </p:txBody>
      </p:sp>
      <p:sp>
        <p:nvSpPr>
          <p:cNvPr id="7" name="Rectangle 6"/>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1118AE-C847-402C-9085-059A323F5C7D}"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CDDF6EF-A12F-419C-A27B-ECF9C4D0DC3D}"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3E660EA-3F67-4F0F-8CA3-0689CF6FE49B}"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1339850"/>
            <a:ext cx="8291512" cy="4681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2609253-45BC-4F68-814E-DB4A7B652790}" type="slidenum">
              <a:rPr lang="en-GB"/>
              <a:pPr>
                <a:defRPr/>
              </a:pPr>
              <a:t>‹#›</a:t>
            </a:fld>
            <a:endParaRPr lang="en-GB"/>
          </a:p>
        </p:txBody>
      </p:sp>
    </p:spTree>
    <p:extLst>
      <p:ext uri="{BB962C8B-B14F-4D97-AF65-F5344CB8AC3E}">
        <p14:creationId xmlns:p14="http://schemas.microsoft.com/office/powerpoint/2010/main" val="257524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7B83C0C-BC65-4367-9B8A-060D4801009D}"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131744-F467-4931-A657-D41D7AA53879}"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98C0E1D-0405-4A7C-BA37-9F37509426C2}"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80502AF-40B9-4FC6-8B1E-970A2E366E37}"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7B52376-05C3-49F6-9F29-C997789D0F0A}"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3282F08-E945-4099-B772-D26321793139}"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EAD23F8-2FEF-4843-9CDF-8BC54AFF9275}"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61DF399-8D94-4DF9-BD72-1C280334067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fld id="{602768D2-4A8B-4330-BAE2-D1472A5B1CDF}" type="slidenum">
              <a:rPr lang="en-GB"/>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5" cstate="print"/>
          <a:srcRect/>
          <a:stretch>
            <a:fillRect/>
          </a:stretch>
        </p:blipFill>
        <p:spPr bwMode="auto">
          <a:xfrm>
            <a:off x="3957638" y="258763"/>
            <a:ext cx="1436687" cy="100488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1.docx"/></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539552" y="1628800"/>
            <a:ext cx="8279830" cy="1296144"/>
          </a:xfrm>
        </p:spPr>
        <p:txBody>
          <a:bodyPr/>
          <a:lstStyle/>
          <a:p>
            <a:pPr algn="ctr"/>
            <a:r>
              <a:rPr lang="en-US" sz="2600" dirty="0" smtClean="0"/>
              <a:t/>
            </a:r>
            <a:br>
              <a:rPr lang="en-US" sz="2600" dirty="0" smtClean="0"/>
            </a:br>
            <a:r>
              <a:rPr lang="en-US" sz="2600" dirty="0" smtClean="0"/>
              <a:t/>
            </a:r>
            <a:br>
              <a:rPr lang="en-US" sz="2600" dirty="0" smtClean="0"/>
            </a:br>
            <a:r>
              <a:rPr lang="en-US" sz="2600" dirty="0" smtClean="0"/>
              <a:t>Pacific Regional Training on EU </a:t>
            </a:r>
            <a:r>
              <a:rPr lang="en-US" sz="2800" dirty="0" smtClean="0"/>
              <a:t>Budget support and blending modalities</a:t>
            </a:r>
            <a:br>
              <a:rPr lang="en-US" sz="2800" dirty="0" smtClean="0"/>
            </a:br>
            <a:r>
              <a:rPr lang="en-US" sz="2800" dirty="0" smtClean="0"/>
              <a:t>24-28 October 2016 </a:t>
            </a:r>
            <a:br>
              <a:rPr lang="en-US" sz="2800" dirty="0" smtClean="0"/>
            </a:br>
            <a:r>
              <a:rPr lang="en-US" sz="2800" dirty="0"/>
              <a:t/>
            </a:r>
            <a:br>
              <a:rPr lang="en-US" sz="2800" dirty="0"/>
            </a:br>
            <a:r>
              <a:rPr lang="en-GB" sz="2000" dirty="0">
                <a:solidFill>
                  <a:srgbClr val="FF3300"/>
                </a:solidFill>
              </a:rPr>
              <a:t/>
            </a:r>
            <a:br>
              <a:rPr lang="en-GB" sz="2000" dirty="0">
                <a:solidFill>
                  <a:srgbClr val="FF3300"/>
                </a:solidFill>
              </a:rPr>
            </a:br>
            <a:endParaRPr lang="en-GB" sz="2000" dirty="0" smtClean="0"/>
          </a:p>
        </p:txBody>
      </p:sp>
      <p:sp>
        <p:nvSpPr>
          <p:cNvPr id="3075" name="Rectangle 6"/>
          <p:cNvSpPr>
            <a:spLocks noGrp="1" noChangeArrowheads="1"/>
          </p:cNvSpPr>
          <p:nvPr>
            <p:ph type="subTitle" idx="1"/>
          </p:nvPr>
        </p:nvSpPr>
        <p:spPr>
          <a:xfrm>
            <a:off x="323528" y="3068960"/>
            <a:ext cx="8532813" cy="2159992"/>
          </a:xfrm>
        </p:spPr>
        <p:txBody>
          <a:bodyPr/>
          <a:lstStyle/>
          <a:p>
            <a:pPr algn="ctr" eaLnBrk="1" hangingPunct="1"/>
            <a:endParaRPr lang="en-US" sz="2000" dirty="0" smtClean="0"/>
          </a:p>
          <a:p>
            <a:pPr algn="ctr" eaLnBrk="1" hangingPunct="1"/>
            <a:r>
              <a:rPr lang="en-GB" sz="2000" dirty="0" smtClean="0"/>
              <a:t>Module 3</a:t>
            </a:r>
          </a:p>
          <a:p>
            <a:pPr algn="ctr" eaLnBrk="1" hangingPunct="1"/>
            <a:r>
              <a:rPr lang="en-GB" sz="2000" dirty="0" smtClean="0"/>
              <a:t>Commonalities of EU BS contracts: the intervention and operational frameworks </a:t>
            </a:r>
          </a:p>
          <a:p>
            <a:pPr algn="ctr" eaLnBrk="1" hangingPunct="1"/>
            <a:endParaRPr lang="fr-BE" sz="2000" dirty="0" smtClean="0"/>
          </a:p>
          <a:p>
            <a:pPr algn="ctr" eaLnBrk="1" hangingPunct="1"/>
            <a:endParaRPr lang="en-GB" sz="2000" dirty="0" smtClean="0"/>
          </a:p>
        </p:txBody>
      </p:sp>
    </p:spTree>
    <p:extLst>
      <p:ext uri="{BB962C8B-B14F-4D97-AF65-F5344CB8AC3E}">
        <p14:creationId xmlns:p14="http://schemas.microsoft.com/office/powerpoint/2010/main" val="3084709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3CF13EB4-2994-480F-B86A-1A21C6F7C20C}" type="slidenum">
              <a:rPr lang="en-GB" altLang="es-ES" sz="1400">
                <a:solidFill>
                  <a:srgbClr val="000000"/>
                </a:solidFill>
                <a:latin typeface="Arial" panose="020B0604020202020204" pitchFamily="34" charset="0"/>
              </a:rPr>
              <a:pPr eaLnBrk="1" hangingPunct="1"/>
              <a:t>10</a:t>
            </a:fld>
            <a:endParaRPr lang="en-GB" altLang="es-ES" sz="1400">
              <a:solidFill>
                <a:srgbClr val="000000"/>
              </a:solidFill>
              <a:latin typeface="Arial" panose="020B0604020202020204" pitchFamily="34" charset="0"/>
            </a:endParaRPr>
          </a:p>
        </p:txBody>
      </p:sp>
      <p:sp>
        <p:nvSpPr>
          <p:cNvPr id="24579" name="Rectangle 2"/>
          <p:cNvSpPr>
            <a:spLocks noGrp="1" noChangeArrowheads="1"/>
          </p:cNvSpPr>
          <p:nvPr>
            <p:ph type="title"/>
          </p:nvPr>
        </p:nvSpPr>
        <p:spPr>
          <a:xfrm>
            <a:off x="0" y="1339850"/>
            <a:ext cx="8893175" cy="936625"/>
          </a:xfrm>
        </p:spPr>
        <p:txBody>
          <a:bodyPr/>
          <a:lstStyle/>
          <a:p>
            <a:pPr marL="342900" indent="-342900" algn="ctr" eaLnBrk="1" hangingPunct="1">
              <a:lnSpc>
                <a:spcPct val="80000"/>
              </a:lnSpc>
              <a:spcBef>
                <a:spcPct val="50000"/>
              </a:spcBef>
              <a:defRPr/>
            </a:pPr>
            <a:r>
              <a:rPr lang="en-GB" dirty="0" smtClean="0"/>
              <a:t>BS - Structure</a:t>
            </a:r>
            <a:r>
              <a:rPr lang="en-GB" sz="1600" b="0" dirty="0" smtClean="0">
                <a:ea typeface="+mn-ea"/>
                <a:cs typeface="+mn-cs"/>
              </a:rPr>
              <a:t/>
            </a:r>
            <a:br>
              <a:rPr lang="en-GB" sz="1600" b="0" dirty="0" smtClean="0">
                <a:ea typeface="+mn-ea"/>
                <a:cs typeface="+mn-cs"/>
              </a:rPr>
            </a:br>
            <a:endParaRPr lang="en-GB" dirty="0" smtClean="0"/>
          </a:p>
        </p:txBody>
      </p:sp>
      <p:sp>
        <p:nvSpPr>
          <p:cNvPr id="31748" name="Rectangle 1"/>
          <p:cNvSpPr>
            <a:spLocks noChangeArrowheads="1"/>
          </p:cNvSpPr>
          <p:nvPr/>
        </p:nvSpPr>
        <p:spPr bwMode="auto">
          <a:xfrm>
            <a:off x="684213" y="2205038"/>
            <a:ext cx="935037"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s-ES"/>
          </a:p>
        </p:txBody>
      </p:sp>
      <p:sp>
        <p:nvSpPr>
          <p:cNvPr id="31749" name="Rectangle 2"/>
          <p:cNvSpPr>
            <a:spLocks noChangeArrowheads="1"/>
          </p:cNvSpPr>
          <p:nvPr/>
        </p:nvSpPr>
        <p:spPr bwMode="auto">
          <a:xfrm>
            <a:off x="3203575" y="2205038"/>
            <a:ext cx="288131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s-ES"/>
          </a:p>
        </p:txBody>
      </p:sp>
      <p:sp>
        <p:nvSpPr>
          <p:cNvPr id="31750" name="Rounded Rectangle 3"/>
          <p:cNvSpPr>
            <a:spLocks noChangeArrowheads="1"/>
          </p:cNvSpPr>
          <p:nvPr/>
        </p:nvSpPr>
        <p:spPr bwMode="auto">
          <a:xfrm>
            <a:off x="3132138" y="2205038"/>
            <a:ext cx="2952750" cy="936625"/>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s-ES"/>
          </a:p>
        </p:txBody>
      </p:sp>
      <p:sp>
        <p:nvSpPr>
          <p:cNvPr id="31751" name="Oval 9"/>
          <p:cNvSpPr>
            <a:spLocks noChangeArrowheads="1"/>
          </p:cNvSpPr>
          <p:nvPr/>
        </p:nvSpPr>
        <p:spPr bwMode="auto">
          <a:xfrm>
            <a:off x="2411413" y="3716338"/>
            <a:ext cx="2881312" cy="11525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s-ES"/>
          </a:p>
        </p:txBody>
      </p:sp>
      <p:cxnSp>
        <p:nvCxnSpPr>
          <p:cNvPr id="31752" name="Straight Arrow Connector 12"/>
          <p:cNvCxnSpPr>
            <a:cxnSpLocks noChangeShapeType="1"/>
          </p:cNvCxnSpPr>
          <p:nvPr/>
        </p:nvCxnSpPr>
        <p:spPr bwMode="auto">
          <a:xfrm>
            <a:off x="1619250" y="3141663"/>
            <a:ext cx="187325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53" name="Rectangle 16"/>
          <p:cNvSpPr>
            <a:spLocks noChangeArrowheads="1"/>
          </p:cNvSpPr>
          <p:nvPr/>
        </p:nvSpPr>
        <p:spPr bwMode="auto">
          <a:xfrm>
            <a:off x="1150938" y="2781300"/>
            <a:ext cx="522128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s-ES"/>
          </a:p>
        </p:txBody>
      </p:sp>
      <p:sp>
        <p:nvSpPr>
          <p:cNvPr id="31754" name="Rectangle 19"/>
          <p:cNvSpPr>
            <a:spLocks noChangeArrowheads="1"/>
          </p:cNvSpPr>
          <p:nvPr/>
        </p:nvSpPr>
        <p:spPr bwMode="auto">
          <a:xfrm>
            <a:off x="1331913" y="2673350"/>
            <a:ext cx="424815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s-ES"/>
          </a:p>
        </p:txBody>
      </p:sp>
      <p:sp>
        <p:nvSpPr>
          <p:cNvPr id="31755" name="Rectangle 21"/>
          <p:cNvSpPr>
            <a:spLocks noChangeArrowheads="1"/>
          </p:cNvSpPr>
          <p:nvPr/>
        </p:nvSpPr>
        <p:spPr bwMode="auto">
          <a:xfrm>
            <a:off x="1619250" y="3284538"/>
            <a:ext cx="1873250"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s-ES"/>
          </a:p>
        </p:txBody>
      </p:sp>
      <p:graphicFrame>
        <p:nvGraphicFramePr>
          <p:cNvPr id="28" name="Content Placeholder 27"/>
          <p:cNvGraphicFramePr>
            <a:graphicFrameLocks noGrp="1"/>
          </p:cNvGraphicFramePr>
          <p:nvPr>
            <p:ph idx="1"/>
            <p:extLst>
              <p:ext uri="{D42A27DB-BD31-4B8C-83A1-F6EECF244321}">
                <p14:modId xmlns:p14="http://schemas.microsoft.com/office/powerpoint/2010/main" val="2474430499"/>
              </p:ext>
            </p:extLst>
          </p:nvPr>
        </p:nvGraphicFramePr>
        <p:xfrm>
          <a:off x="457200" y="2060848"/>
          <a:ext cx="8229600" cy="4248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9718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0825" y="1339850"/>
            <a:ext cx="8642350" cy="649288"/>
          </a:xfrm>
        </p:spPr>
        <p:txBody>
          <a:bodyPr/>
          <a:lstStyle/>
          <a:p>
            <a:pPr eaLnBrk="1" hangingPunct="1"/>
            <a:r>
              <a:rPr lang="en-US" sz="2400" dirty="0" smtClean="0">
                <a:solidFill>
                  <a:srgbClr val="2D2D8A"/>
                </a:solidFill>
              </a:rPr>
              <a:t>What are the FV and relations with aid policy</a:t>
            </a:r>
          </a:p>
        </p:txBody>
      </p:sp>
      <p:sp>
        <p:nvSpPr>
          <p:cNvPr id="21507" name="Rectangle 3"/>
          <p:cNvSpPr>
            <a:spLocks noGrp="1" noChangeArrowheads="1"/>
          </p:cNvSpPr>
          <p:nvPr>
            <p:ph idx="1"/>
          </p:nvPr>
        </p:nvSpPr>
        <p:spPr>
          <a:xfrm>
            <a:off x="457200" y="2133600"/>
            <a:ext cx="8229600" cy="4535488"/>
          </a:xfrm>
        </p:spPr>
        <p:txBody>
          <a:bodyPr/>
          <a:lstStyle/>
          <a:p>
            <a:pPr marL="355600" indent="-355600" eaLnBrk="1" hangingPunct="1">
              <a:buFontTx/>
              <a:buNone/>
              <a:defRPr/>
            </a:pPr>
            <a:r>
              <a:rPr lang="en-US" sz="2000" b="1" dirty="0" smtClean="0">
                <a:solidFill>
                  <a:srgbClr val="2D2D8A"/>
                </a:solidFill>
              </a:rPr>
              <a:t>The Main legal basis and principles</a:t>
            </a:r>
          </a:p>
          <a:p>
            <a:pPr marL="355600" indent="-355600" eaLnBrk="1" hangingPunct="1">
              <a:buFontTx/>
              <a:buNone/>
              <a:defRPr/>
            </a:pPr>
            <a:endParaRPr lang="en-US" sz="2000" b="1" dirty="0" smtClean="0">
              <a:solidFill>
                <a:srgbClr val="2D2D8A"/>
              </a:solidFill>
            </a:endParaRPr>
          </a:p>
          <a:p>
            <a:pPr marL="755650" lvl="1" indent="-355600" algn="just" eaLnBrk="1" hangingPunct="1">
              <a:buClrTx/>
              <a:buFont typeface="Wingdings" pitchFamily="2" charset="2"/>
              <a:buChar char="Ø"/>
              <a:defRPr/>
            </a:pPr>
            <a:r>
              <a:rPr lang="en-US" sz="1800" dirty="0" smtClean="0">
                <a:solidFill>
                  <a:srgbClr val="2D2D8A"/>
                </a:solidFill>
              </a:rPr>
              <a:t>Articles 21 of the TUE: </a:t>
            </a:r>
            <a:r>
              <a:rPr lang="en-US" sz="1800" b="0" dirty="0" smtClean="0">
                <a:solidFill>
                  <a:srgbClr val="2D2D8A"/>
                </a:solidFill>
              </a:rPr>
              <a:t>3 FV- guiding principles for EU external action</a:t>
            </a:r>
            <a:r>
              <a:rPr lang="en-US" sz="1800" dirty="0" smtClean="0">
                <a:solidFill>
                  <a:srgbClr val="2D2D8A"/>
                </a:solidFill>
              </a:rPr>
              <a:t>: </a:t>
            </a:r>
            <a:r>
              <a:rPr lang="en-US" sz="1800" b="0" dirty="0" smtClean="0">
                <a:solidFill>
                  <a:srgbClr val="2D2D8A"/>
                </a:solidFill>
              </a:rPr>
              <a:t>human rights, democracy and rule of law.  </a:t>
            </a:r>
          </a:p>
          <a:p>
            <a:pPr lvl="1" algn="just" eaLnBrk="1" hangingPunct="1">
              <a:buClrTx/>
              <a:buFont typeface="Wingdings" pitchFamily="2" charset="2"/>
              <a:buChar char="Ø"/>
              <a:defRPr/>
            </a:pPr>
            <a:r>
              <a:rPr lang="en-US" sz="1800" dirty="0" smtClean="0">
                <a:solidFill>
                  <a:srgbClr val="2D2D8A"/>
                </a:solidFill>
              </a:rPr>
              <a:t>Art 208 of the EU Treaty:</a:t>
            </a:r>
            <a:r>
              <a:rPr lang="en-GB" sz="1800" dirty="0" smtClean="0">
                <a:solidFill>
                  <a:srgbClr val="2D2D8A"/>
                </a:solidFill>
              </a:rPr>
              <a:t> </a:t>
            </a:r>
            <a:r>
              <a:rPr lang="en-GB" sz="1800" b="0" dirty="0" smtClean="0">
                <a:solidFill>
                  <a:srgbClr val="2D2D8A"/>
                </a:solidFill>
              </a:rPr>
              <a:t>Development policy/cooperation conducted in the frame of principles/objectives of EU’s external action</a:t>
            </a:r>
          </a:p>
          <a:p>
            <a:pPr lvl="1" algn="just" eaLnBrk="1" hangingPunct="1">
              <a:buClrTx/>
              <a:buFont typeface="Wingdings" pitchFamily="2" charset="2"/>
              <a:buChar char="Ø"/>
              <a:defRPr/>
            </a:pPr>
            <a:r>
              <a:rPr lang="en-US" sz="1800" dirty="0" smtClean="0">
                <a:solidFill>
                  <a:srgbClr val="2D2D8A"/>
                </a:solidFill>
              </a:rPr>
              <a:t>FV essential elements of all the EU’s partnerships/cooperation agreements with third countries</a:t>
            </a:r>
            <a:endParaRPr lang="en-GB" sz="1800" dirty="0" smtClean="0">
              <a:solidFill>
                <a:srgbClr val="2D2D8A"/>
              </a:solidFill>
            </a:endParaRPr>
          </a:p>
          <a:p>
            <a:pPr lvl="1" algn="just" eaLnBrk="1" hangingPunct="1">
              <a:buClrTx/>
              <a:buFont typeface="Wingdings" pitchFamily="2" charset="2"/>
              <a:buChar char="Ø"/>
              <a:defRPr/>
            </a:pPr>
            <a:r>
              <a:rPr lang="en-US" sz="1800" dirty="0" smtClean="0">
                <a:solidFill>
                  <a:srgbClr val="2D2D8A"/>
                </a:solidFill>
              </a:rPr>
              <a:t>Agenda for change: </a:t>
            </a:r>
            <a:r>
              <a:rPr lang="en-US" sz="1800" b="0" dirty="0" smtClean="0">
                <a:solidFill>
                  <a:srgbClr val="2D2D8A"/>
                </a:solidFill>
              </a:rPr>
              <a:t>“objectives of development, democracy, human rights, good governance and </a:t>
            </a:r>
            <a:r>
              <a:rPr lang="en-GB" sz="1800" b="0" dirty="0" smtClean="0">
                <a:solidFill>
                  <a:srgbClr val="2D2D8A"/>
                </a:solidFill>
              </a:rPr>
              <a:t>security are intertwined”.</a:t>
            </a:r>
            <a:r>
              <a:rPr lang="en-US" sz="1800" b="0" dirty="0" smtClean="0">
                <a:solidFill>
                  <a:srgbClr val="2D2D8A"/>
                </a:solidFill>
              </a:rPr>
              <a:t>“EU support to governance should feature more prominently in all partnerships, notably through a focus on partners’ commitments to FV”.</a:t>
            </a:r>
          </a:p>
          <a:p>
            <a:pPr lvl="1" eaLnBrk="1" hangingPunct="1">
              <a:buFont typeface="Wingdings" pitchFamily="2" charset="2"/>
              <a:buChar char="Ø"/>
              <a:defRPr/>
            </a:pPr>
            <a:endParaRPr lang="en-US" sz="1600" b="0" dirty="0" smtClean="0">
              <a:solidFill>
                <a:srgbClr val="2D2D8A"/>
              </a:solidFill>
            </a:endParaRPr>
          </a:p>
          <a:p>
            <a:pPr lvl="1" eaLnBrk="1" hangingPunct="1">
              <a:buFont typeface="Wingdings" pitchFamily="2" charset="2"/>
              <a:buChar char="Ø"/>
              <a:defRPr/>
            </a:pPr>
            <a:endParaRPr lang="en-US" b="0" dirty="0" smtClean="0">
              <a:solidFill>
                <a:srgbClr val="2D2D8A"/>
              </a:solidFill>
            </a:endParaRPr>
          </a:p>
        </p:txBody>
      </p:sp>
      <p:sp>
        <p:nvSpPr>
          <p:cNvPr id="4" name="Slide Number Placeholder 3"/>
          <p:cNvSpPr>
            <a:spLocks noGrp="1"/>
          </p:cNvSpPr>
          <p:nvPr>
            <p:ph type="sldNum" sz="quarter" idx="12"/>
          </p:nvPr>
        </p:nvSpPr>
        <p:spPr/>
        <p:txBody>
          <a:bodyPr/>
          <a:lstStyle/>
          <a:p>
            <a:fld id="{37B83C0C-BC65-4367-9B8A-060D4801009D}" type="slidenum">
              <a:rPr lang="en-GB" smtClean="0"/>
              <a:pPr/>
              <a:t>11</a:t>
            </a:fld>
            <a:endParaRPr lang="en-GB"/>
          </a:p>
        </p:txBody>
      </p:sp>
    </p:spTree>
    <p:extLst>
      <p:ext uri="{BB962C8B-B14F-4D97-AF65-F5344CB8AC3E}">
        <p14:creationId xmlns:p14="http://schemas.microsoft.com/office/powerpoint/2010/main" val="3167390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9512" y="1125018"/>
            <a:ext cx="8784976" cy="1079846"/>
          </a:xfrm>
        </p:spPr>
        <p:txBody>
          <a:bodyPr/>
          <a:lstStyle/>
          <a:p>
            <a:pPr algn="ctr" eaLnBrk="1" hangingPunct="1"/>
            <a:r>
              <a:rPr lang="en-US" sz="2800" dirty="0" smtClean="0">
                <a:solidFill>
                  <a:srgbClr val="2D2D8A"/>
                </a:solidFill>
                <a:latin typeface="Tw Cen MT"/>
                <a:cs typeface="Tw Cen MT"/>
              </a:rPr>
              <a:t>Although not an eligibility criterion, FV matter for EU Budget Support</a:t>
            </a:r>
          </a:p>
        </p:txBody>
      </p:sp>
      <p:sp>
        <p:nvSpPr>
          <p:cNvPr id="21507" name="Rectangle 3"/>
          <p:cNvSpPr>
            <a:spLocks noGrp="1" noChangeArrowheads="1"/>
          </p:cNvSpPr>
          <p:nvPr>
            <p:ph idx="1"/>
          </p:nvPr>
        </p:nvSpPr>
        <p:spPr>
          <a:xfrm>
            <a:off x="467544" y="2152749"/>
            <a:ext cx="8229600" cy="4372595"/>
          </a:xfrm>
        </p:spPr>
        <p:txBody>
          <a:bodyPr/>
          <a:lstStyle/>
          <a:p>
            <a:pPr marL="457200" lvl="1" indent="0" algn="just" eaLnBrk="1" hangingPunct="1">
              <a:spcBef>
                <a:spcPct val="0"/>
              </a:spcBef>
              <a:spcAft>
                <a:spcPts val="1200"/>
              </a:spcAft>
              <a:buClrTx/>
              <a:buNone/>
              <a:defRPr/>
            </a:pPr>
            <a:r>
              <a:rPr lang="en-GB" dirty="0" smtClean="0">
                <a:solidFill>
                  <a:srgbClr val="2D2D8A"/>
                </a:solidFill>
                <a:latin typeface="Tw Cen MT"/>
                <a:cs typeface="Tw Cen MT"/>
              </a:rPr>
              <a:t>Background</a:t>
            </a:r>
            <a:r>
              <a:rPr lang="en-GB" b="0" dirty="0" smtClean="0">
                <a:solidFill>
                  <a:srgbClr val="2D2D8A"/>
                </a:solidFill>
                <a:latin typeface="Tw Cen MT"/>
                <a:cs typeface="Tw Cen MT"/>
              </a:rPr>
              <a:t>: The</a:t>
            </a:r>
            <a:r>
              <a:rPr lang="en-GB" dirty="0" smtClean="0">
                <a:solidFill>
                  <a:srgbClr val="2D2D8A"/>
                </a:solidFill>
                <a:latin typeface="Tw Cen MT"/>
                <a:cs typeface="Tw Cen MT"/>
              </a:rPr>
              <a:t> Agenda for change</a:t>
            </a:r>
            <a:r>
              <a:rPr lang="en-GB" b="0" dirty="0" smtClean="0">
                <a:solidFill>
                  <a:srgbClr val="2D2D8A"/>
                </a:solidFill>
                <a:latin typeface="Tw Cen MT"/>
                <a:cs typeface="Tw Cen MT"/>
              </a:rPr>
              <a:t>: looking beyond MDGs to FV with intertwined objectives and to inclusive and sustainable growth</a:t>
            </a:r>
          </a:p>
          <a:p>
            <a:pPr lvl="1" algn="just" eaLnBrk="1" hangingPunct="1">
              <a:spcBef>
                <a:spcPct val="0"/>
              </a:spcBef>
              <a:spcAft>
                <a:spcPts val="1200"/>
              </a:spcAft>
              <a:buClrTx/>
              <a:buFont typeface="Wingdings" panose="05000000000000000000" pitchFamily="2" charset="2"/>
              <a:buChar char="Ø"/>
              <a:defRPr/>
            </a:pPr>
            <a:r>
              <a:rPr lang="en-GB" b="0" dirty="0" smtClean="0">
                <a:solidFill>
                  <a:srgbClr val="2D2D8A"/>
                </a:solidFill>
                <a:latin typeface="Tw Cen MT"/>
                <a:cs typeface="Tw Cen MT"/>
              </a:rPr>
              <a:t>A </a:t>
            </a:r>
            <a:r>
              <a:rPr lang="en-GB" dirty="0" smtClean="0">
                <a:solidFill>
                  <a:srgbClr val="2D2D8A"/>
                </a:solidFill>
                <a:latin typeface="Tw Cen MT"/>
                <a:cs typeface="Tw Cen MT"/>
              </a:rPr>
              <a:t>new policy framework </a:t>
            </a:r>
            <a:r>
              <a:rPr lang="en-GB" b="0" dirty="0" smtClean="0">
                <a:solidFill>
                  <a:srgbClr val="2D2D8A"/>
                </a:solidFill>
                <a:latin typeface="Tw Cen MT"/>
                <a:cs typeface="Tw Cen MT"/>
              </a:rPr>
              <a:t>strengthening the contractual partnership on EU Budget Support putting </a:t>
            </a:r>
            <a:r>
              <a:rPr lang="en-GB" dirty="0" smtClean="0">
                <a:solidFill>
                  <a:srgbClr val="2D2D8A"/>
                </a:solidFill>
                <a:latin typeface="Tw Cen MT"/>
                <a:cs typeface="Tw Cen MT"/>
              </a:rPr>
              <a:t>a stronger emphasis on the FV</a:t>
            </a:r>
            <a:r>
              <a:rPr lang="en-GB" b="0" dirty="0" smtClean="0">
                <a:solidFill>
                  <a:srgbClr val="2D2D8A"/>
                </a:solidFill>
                <a:latin typeface="Tw Cen MT"/>
                <a:cs typeface="Tw Cen MT"/>
              </a:rPr>
              <a:t> </a:t>
            </a:r>
          </a:p>
          <a:p>
            <a:pPr lvl="1" algn="just" eaLnBrk="1" hangingPunct="1">
              <a:spcBef>
                <a:spcPct val="0"/>
              </a:spcBef>
              <a:spcAft>
                <a:spcPts val="1200"/>
              </a:spcAft>
              <a:buClrTx/>
              <a:buFont typeface="Wingdings" panose="05000000000000000000" pitchFamily="2" charset="2"/>
              <a:buChar char="Ø"/>
              <a:defRPr/>
            </a:pPr>
            <a:r>
              <a:rPr lang="en-US" b="0" dirty="0" smtClean="0">
                <a:solidFill>
                  <a:srgbClr val="2D2D8A"/>
                </a:solidFill>
                <a:latin typeface="Tw Cen MT"/>
                <a:cs typeface="Tw Cen MT"/>
              </a:rPr>
              <a:t>FV</a:t>
            </a:r>
            <a:r>
              <a:rPr lang="en-GB" dirty="0" smtClean="0">
                <a:solidFill>
                  <a:srgbClr val="2D2D8A"/>
                </a:solidFill>
                <a:latin typeface="Tw Cen MT"/>
                <a:cs typeface="Tw Cen MT"/>
              </a:rPr>
              <a:t> </a:t>
            </a:r>
            <a:r>
              <a:rPr lang="en-GB" b="0" dirty="0" smtClean="0">
                <a:solidFill>
                  <a:srgbClr val="2D2D8A"/>
                </a:solidFill>
                <a:latin typeface="Tw Cen MT"/>
                <a:cs typeface="Tw Cen MT"/>
              </a:rPr>
              <a:t>are values in themselves but also </a:t>
            </a:r>
            <a:r>
              <a:rPr lang="en-GB" dirty="0" smtClean="0">
                <a:solidFill>
                  <a:srgbClr val="2D2D8A"/>
                </a:solidFill>
                <a:latin typeface="Tw Cen MT"/>
                <a:cs typeface="Tw Cen MT"/>
              </a:rPr>
              <a:t>conducive to BS objectives</a:t>
            </a:r>
            <a:endParaRPr lang="en-US" b="0" dirty="0" smtClean="0">
              <a:solidFill>
                <a:srgbClr val="2D2D8A"/>
              </a:solidFill>
              <a:latin typeface="Tw Cen MT"/>
              <a:cs typeface="Tw Cen MT"/>
            </a:endParaRPr>
          </a:p>
          <a:p>
            <a:pPr lvl="1" algn="just" eaLnBrk="1" hangingPunct="1">
              <a:spcBef>
                <a:spcPct val="0"/>
              </a:spcBef>
              <a:spcAft>
                <a:spcPts val="1200"/>
              </a:spcAft>
              <a:buClrTx/>
              <a:buFont typeface="Wingdings" panose="05000000000000000000" pitchFamily="2" charset="2"/>
              <a:buChar char="Ø"/>
              <a:defRPr/>
            </a:pPr>
            <a:r>
              <a:rPr lang="en-US" b="0" dirty="0" smtClean="0">
                <a:solidFill>
                  <a:srgbClr val="2D2D8A"/>
                </a:solidFill>
                <a:latin typeface="Tw Cen MT"/>
                <a:cs typeface="Tw Cen MT"/>
              </a:rPr>
              <a:t>The </a:t>
            </a:r>
            <a:r>
              <a:rPr lang="en-US" dirty="0">
                <a:solidFill>
                  <a:srgbClr val="2D2D8A"/>
                </a:solidFill>
                <a:latin typeface="Tw Cen MT"/>
                <a:cs typeface="Tw Cen MT"/>
              </a:rPr>
              <a:t>promotion of </a:t>
            </a:r>
            <a:r>
              <a:rPr lang="en-US" dirty="0" smtClean="0">
                <a:solidFill>
                  <a:srgbClr val="2D2D8A"/>
                </a:solidFill>
                <a:latin typeface="Tw Cen MT"/>
                <a:cs typeface="Tw Cen MT"/>
              </a:rPr>
              <a:t>human rights and democracy </a:t>
            </a:r>
            <a:r>
              <a:rPr lang="en-US" b="0" dirty="0" smtClean="0">
                <a:solidFill>
                  <a:srgbClr val="2D2D8A"/>
                </a:solidFill>
                <a:latin typeface="Tw Cen MT"/>
                <a:cs typeface="Tw Cen MT"/>
              </a:rPr>
              <a:t>is one of the 5 challenges addressed by BS as </a:t>
            </a:r>
            <a:r>
              <a:rPr lang="en-US" dirty="0" smtClean="0">
                <a:solidFill>
                  <a:srgbClr val="2D2D8A"/>
                </a:solidFill>
                <a:latin typeface="Tw Cen MT"/>
                <a:cs typeface="Tw Cen MT"/>
              </a:rPr>
              <a:t>vector of change</a:t>
            </a:r>
            <a:endParaRPr lang="en-US" b="0" dirty="0" smtClean="0">
              <a:solidFill>
                <a:srgbClr val="2D2D8A"/>
              </a:solidFill>
              <a:latin typeface="Tw Cen MT"/>
              <a:cs typeface="Tw Cen MT"/>
            </a:endParaRPr>
          </a:p>
          <a:p>
            <a:pPr lvl="1" algn="just">
              <a:spcBef>
                <a:spcPct val="0"/>
              </a:spcBef>
              <a:spcAft>
                <a:spcPts val="1200"/>
              </a:spcAft>
              <a:buClrTx/>
              <a:buFont typeface="Wingdings" panose="05000000000000000000" pitchFamily="2" charset="2"/>
              <a:buChar char="Ø"/>
              <a:defRPr/>
            </a:pPr>
            <a:r>
              <a:rPr lang="en-GB" altLang="en-US" b="0" dirty="0">
                <a:solidFill>
                  <a:srgbClr val="2D2D8A"/>
                </a:solidFill>
                <a:latin typeface="Tw Cen MT"/>
                <a:cs typeface="Tw Cen MT"/>
              </a:rPr>
              <a:t>Council </a:t>
            </a:r>
            <a:r>
              <a:rPr lang="en-GB" altLang="en-US" b="0" dirty="0" smtClean="0">
                <a:solidFill>
                  <a:srgbClr val="2D2D8A"/>
                </a:solidFill>
                <a:latin typeface="Tw Cen MT"/>
                <a:cs typeface="Tw Cen MT"/>
              </a:rPr>
              <a:t>Conclusions (2012) identify the commitment </a:t>
            </a:r>
            <a:r>
              <a:rPr lang="en-GB" altLang="en-US" b="0" dirty="0">
                <a:solidFill>
                  <a:srgbClr val="2D2D8A"/>
                </a:solidFill>
                <a:latin typeface="Tw Cen MT"/>
                <a:cs typeface="Tw Cen MT"/>
              </a:rPr>
              <a:t>and record of partner countries to democracy, human rights and the rule of law as a </a:t>
            </a:r>
            <a:r>
              <a:rPr lang="en-GB" altLang="en-US" dirty="0">
                <a:solidFill>
                  <a:srgbClr val="2D2D8A"/>
                </a:solidFill>
                <a:latin typeface="Tw Cen MT"/>
                <a:cs typeface="Tw Cen MT"/>
              </a:rPr>
              <a:t>key determinant of EU development cooperation, including </a:t>
            </a:r>
            <a:r>
              <a:rPr lang="en-GB" altLang="en-US" dirty="0" smtClean="0">
                <a:solidFill>
                  <a:srgbClr val="2D2D8A"/>
                </a:solidFill>
                <a:latin typeface="Tw Cen MT"/>
                <a:cs typeface="Tw Cen MT"/>
              </a:rPr>
              <a:t>the appropriateness of the choice of BS</a:t>
            </a:r>
            <a:endParaRPr lang="en-GB" altLang="en-US" dirty="0">
              <a:solidFill>
                <a:srgbClr val="2D2D8A"/>
              </a:solidFill>
              <a:latin typeface="Tw Cen MT"/>
              <a:cs typeface="Tw Cen MT"/>
            </a:endParaRPr>
          </a:p>
          <a:p>
            <a:pPr marL="933450" lvl="1" indent="-476250" algn="just" eaLnBrk="1" hangingPunct="1">
              <a:lnSpc>
                <a:spcPct val="130000"/>
              </a:lnSpc>
              <a:spcBef>
                <a:spcPct val="0"/>
              </a:spcBef>
              <a:buClrTx/>
              <a:buFontTx/>
              <a:buNone/>
              <a:defRPr/>
            </a:pPr>
            <a:endParaRPr lang="en-US" b="0" dirty="0" smtClean="0">
              <a:solidFill>
                <a:srgbClr val="2D2D8A"/>
              </a:solidFill>
              <a:latin typeface="Tw Cen MT"/>
              <a:cs typeface="Tw Cen MT"/>
            </a:endParaRPr>
          </a:p>
          <a:p>
            <a:pPr marL="933450" lvl="1" indent="-476250" algn="just" eaLnBrk="1" hangingPunct="1">
              <a:lnSpc>
                <a:spcPct val="130000"/>
              </a:lnSpc>
              <a:spcBef>
                <a:spcPct val="0"/>
              </a:spcBef>
              <a:buClrTx/>
              <a:buFontTx/>
              <a:buNone/>
              <a:defRPr/>
            </a:pPr>
            <a:endParaRPr lang="en-US" b="0" dirty="0" smtClean="0">
              <a:solidFill>
                <a:srgbClr val="2D2D8A"/>
              </a:solidFill>
              <a:latin typeface="Tw Cen MT"/>
              <a:cs typeface="Tw Cen MT"/>
            </a:endParaRPr>
          </a:p>
          <a:p>
            <a:pPr marL="933450" lvl="1" indent="-476250" eaLnBrk="1" hangingPunct="1">
              <a:lnSpc>
                <a:spcPct val="130000"/>
              </a:lnSpc>
              <a:spcBef>
                <a:spcPct val="0"/>
              </a:spcBef>
              <a:buFontTx/>
              <a:buNone/>
              <a:defRPr/>
            </a:pPr>
            <a:r>
              <a:rPr lang="en-US" b="0" dirty="0" smtClean="0">
                <a:solidFill>
                  <a:srgbClr val="2D2D8A"/>
                </a:solidFill>
                <a:latin typeface="Tw Cen MT"/>
                <a:cs typeface="Tw Cen MT"/>
              </a:rPr>
              <a:t>	</a:t>
            </a:r>
          </a:p>
          <a:p>
            <a:pPr marL="933450" lvl="1" indent="-476250" eaLnBrk="1" hangingPunct="1">
              <a:lnSpc>
                <a:spcPct val="130000"/>
              </a:lnSpc>
              <a:spcBef>
                <a:spcPct val="0"/>
              </a:spcBef>
              <a:buFontTx/>
              <a:buNone/>
              <a:defRPr/>
            </a:pPr>
            <a:r>
              <a:rPr lang="en-US" b="0" dirty="0" smtClean="0">
                <a:solidFill>
                  <a:srgbClr val="2D2D8A"/>
                </a:solidFill>
                <a:latin typeface="Tw Cen MT"/>
                <a:cs typeface="Tw Cen MT"/>
              </a:rPr>
              <a:t>	</a:t>
            </a:r>
            <a:endParaRPr lang="en-US" b="0" dirty="0">
              <a:solidFill>
                <a:srgbClr val="2D2D8A"/>
              </a:solidFill>
              <a:latin typeface="Tw Cen MT"/>
              <a:cs typeface="Tw Cen MT"/>
            </a:endParaRPr>
          </a:p>
          <a:p>
            <a:pPr marL="933450" lvl="1" indent="-476250" eaLnBrk="1" hangingPunct="1">
              <a:lnSpc>
                <a:spcPct val="130000"/>
              </a:lnSpc>
              <a:spcBef>
                <a:spcPct val="0"/>
              </a:spcBef>
              <a:buFont typeface="Wingdings" pitchFamily="2" charset="2"/>
              <a:buChar char="§"/>
              <a:defRPr/>
            </a:pPr>
            <a:endParaRPr lang="en-US" b="0" dirty="0" smtClean="0">
              <a:solidFill>
                <a:srgbClr val="2D2D8A"/>
              </a:solidFill>
              <a:latin typeface="Tw Cen MT"/>
              <a:cs typeface="Tw Cen MT"/>
            </a:endParaRPr>
          </a:p>
          <a:p>
            <a:pPr eaLnBrk="1" hangingPunct="1">
              <a:defRPr/>
            </a:pPr>
            <a:endParaRPr lang="en-US" sz="2000" b="1" dirty="0" smtClean="0">
              <a:solidFill>
                <a:srgbClr val="2D2D8A"/>
              </a:solidFill>
              <a:latin typeface="Tw Cen MT"/>
              <a:cs typeface="Tw Cen MT"/>
            </a:endParaRPr>
          </a:p>
        </p:txBody>
      </p:sp>
      <p:sp>
        <p:nvSpPr>
          <p:cNvPr id="4" name="Slide Number Placeholder 3"/>
          <p:cNvSpPr>
            <a:spLocks noGrp="1"/>
          </p:cNvSpPr>
          <p:nvPr>
            <p:ph type="sldNum" sz="quarter" idx="12"/>
          </p:nvPr>
        </p:nvSpPr>
        <p:spPr/>
        <p:txBody>
          <a:bodyPr/>
          <a:lstStyle/>
          <a:p>
            <a:fld id="{37B83C0C-BC65-4367-9B8A-060D4801009D}" type="slidenum">
              <a:rPr lang="en-GB" smtClean="0"/>
              <a:pPr/>
              <a:t>12</a:t>
            </a:fld>
            <a:endParaRPr lang="en-GB"/>
          </a:p>
        </p:txBody>
      </p:sp>
    </p:spTree>
    <p:extLst>
      <p:ext uri="{BB962C8B-B14F-4D97-AF65-F5344CB8AC3E}">
        <p14:creationId xmlns:p14="http://schemas.microsoft.com/office/powerpoint/2010/main" val="4086229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288" y="1196975"/>
            <a:ext cx="8229600" cy="936625"/>
          </a:xfrm>
        </p:spPr>
        <p:txBody>
          <a:bodyPr/>
          <a:lstStyle/>
          <a:p>
            <a:pPr algn="ctr" eaLnBrk="1" hangingPunct="1"/>
            <a:r>
              <a:rPr lang="en-US" sz="2800" dirty="0" smtClean="0">
                <a:solidFill>
                  <a:srgbClr val="2D2D8A"/>
                </a:solidFill>
              </a:rPr>
              <a:t>A differentiated approach to FV</a:t>
            </a:r>
          </a:p>
        </p:txBody>
      </p:sp>
      <p:sp>
        <p:nvSpPr>
          <p:cNvPr id="21507" name="Rectangle 3"/>
          <p:cNvSpPr>
            <a:spLocks noGrp="1" noChangeArrowheads="1"/>
          </p:cNvSpPr>
          <p:nvPr>
            <p:ph idx="1"/>
          </p:nvPr>
        </p:nvSpPr>
        <p:spPr>
          <a:xfrm>
            <a:off x="457200" y="2060575"/>
            <a:ext cx="8229600" cy="4464050"/>
          </a:xfrm>
        </p:spPr>
        <p:txBody>
          <a:bodyPr/>
          <a:lstStyle/>
          <a:p>
            <a:pPr marL="933450" lvl="1" indent="-476250" eaLnBrk="1" hangingPunct="1">
              <a:lnSpc>
                <a:spcPct val="130000"/>
              </a:lnSpc>
              <a:spcBef>
                <a:spcPct val="0"/>
              </a:spcBef>
              <a:defRPr/>
            </a:pPr>
            <a:endParaRPr lang="en-US" sz="1800" b="0" dirty="0" smtClean="0">
              <a:solidFill>
                <a:srgbClr val="2D2D8A"/>
              </a:solidFill>
            </a:endParaRPr>
          </a:p>
          <a:p>
            <a:pPr marL="933450" lvl="1" indent="-476250" eaLnBrk="1" hangingPunct="1">
              <a:lnSpc>
                <a:spcPct val="130000"/>
              </a:lnSpc>
              <a:spcBef>
                <a:spcPct val="0"/>
              </a:spcBef>
              <a:buClrTx/>
              <a:defRPr/>
            </a:pPr>
            <a:r>
              <a:rPr lang="en-US" sz="1800" dirty="0" smtClean="0">
                <a:solidFill>
                  <a:srgbClr val="2D2D8A"/>
                </a:solidFill>
              </a:rPr>
              <a:t>Differentiation</a:t>
            </a:r>
            <a:r>
              <a:rPr lang="en-US" sz="1800" b="0" dirty="0" smtClean="0">
                <a:solidFill>
                  <a:srgbClr val="2D2D8A"/>
                </a:solidFill>
              </a:rPr>
              <a:t> among BS contracts to better respond to the specific political, economic and social context of the partner country. </a:t>
            </a:r>
          </a:p>
          <a:p>
            <a:pPr marL="457200" lvl="1" indent="0" eaLnBrk="1" hangingPunct="1">
              <a:lnSpc>
                <a:spcPct val="130000"/>
              </a:lnSpc>
              <a:spcBef>
                <a:spcPct val="0"/>
              </a:spcBef>
              <a:buClrTx/>
              <a:buNone/>
              <a:defRPr/>
            </a:pPr>
            <a:endParaRPr lang="en-US" sz="1800" b="0" dirty="0" smtClean="0">
              <a:solidFill>
                <a:srgbClr val="2D2D8A"/>
              </a:solidFill>
            </a:endParaRPr>
          </a:p>
          <a:p>
            <a:pPr marL="933450" lvl="1" indent="-476250" eaLnBrk="1" hangingPunct="1">
              <a:lnSpc>
                <a:spcPct val="130000"/>
              </a:lnSpc>
              <a:spcBef>
                <a:spcPct val="0"/>
              </a:spcBef>
              <a:buClrTx/>
              <a:defRPr/>
            </a:pPr>
            <a:r>
              <a:rPr lang="en-US" sz="1800" dirty="0" smtClean="0">
                <a:solidFill>
                  <a:srgbClr val="2D2D8A"/>
                </a:solidFill>
              </a:rPr>
              <a:t>Relative importance </a:t>
            </a:r>
            <a:r>
              <a:rPr lang="en-US" sz="1800" b="0" dirty="0" smtClean="0">
                <a:solidFill>
                  <a:srgbClr val="2D2D8A"/>
                </a:solidFill>
              </a:rPr>
              <a:t>to promote FV </a:t>
            </a:r>
            <a:r>
              <a:rPr lang="en-US" sz="1800" dirty="0" smtClean="0">
                <a:solidFill>
                  <a:srgbClr val="2D2D8A"/>
                </a:solidFill>
              </a:rPr>
              <a:t>will vary according to the forms of BS  </a:t>
            </a:r>
          </a:p>
          <a:p>
            <a:pPr marL="2247900" lvl="4" indent="-476250" eaLnBrk="1" hangingPunct="1">
              <a:lnSpc>
                <a:spcPct val="130000"/>
              </a:lnSpc>
              <a:spcBef>
                <a:spcPct val="0"/>
              </a:spcBef>
              <a:buFont typeface="Wingdings" pitchFamily="2" charset="2"/>
              <a:buChar char="Ø"/>
              <a:defRPr/>
            </a:pPr>
            <a:r>
              <a:rPr lang="en-US" sz="1800" dirty="0" smtClean="0">
                <a:solidFill>
                  <a:srgbClr val="2D2D8A"/>
                </a:solidFill>
              </a:rPr>
              <a:t>Impact the way FV are assessed</a:t>
            </a:r>
          </a:p>
          <a:p>
            <a:pPr marL="2247900" lvl="4" indent="-476250" eaLnBrk="1" hangingPunct="1">
              <a:lnSpc>
                <a:spcPct val="130000"/>
              </a:lnSpc>
              <a:spcBef>
                <a:spcPct val="0"/>
              </a:spcBef>
              <a:buFont typeface="Wingdings" pitchFamily="2" charset="2"/>
              <a:buChar char="Ø"/>
              <a:defRPr/>
            </a:pPr>
            <a:r>
              <a:rPr lang="en-US" sz="1800" b="1" dirty="0" smtClean="0">
                <a:solidFill>
                  <a:srgbClr val="2D2D8A"/>
                </a:solidFill>
              </a:rPr>
              <a:t>Not an eligibility criteria (political vs technical assessment)</a:t>
            </a:r>
          </a:p>
          <a:p>
            <a:pPr marL="2247900" lvl="4" indent="-476250">
              <a:lnSpc>
                <a:spcPct val="130000"/>
              </a:lnSpc>
              <a:spcBef>
                <a:spcPct val="0"/>
              </a:spcBef>
              <a:buFont typeface="Wingdings" pitchFamily="2" charset="2"/>
              <a:buChar char="Ø"/>
              <a:defRPr/>
            </a:pPr>
            <a:r>
              <a:rPr lang="en-US" sz="1800" b="1" dirty="0">
                <a:solidFill>
                  <a:srgbClr val="2D2D8A"/>
                </a:solidFill>
              </a:rPr>
              <a:t>Precondition for GGDC/Balance of risk against results for SBC and SRC</a:t>
            </a:r>
          </a:p>
          <a:p>
            <a:pPr marL="2247900" lvl="4" indent="-476250" eaLnBrk="1" hangingPunct="1">
              <a:lnSpc>
                <a:spcPct val="130000"/>
              </a:lnSpc>
              <a:spcBef>
                <a:spcPct val="0"/>
              </a:spcBef>
              <a:buFont typeface="Wingdings" pitchFamily="2" charset="2"/>
              <a:buChar char="Ø"/>
              <a:defRPr/>
            </a:pPr>
            <a:endParaRPr lang="en-US" sz="1800" b="1" dirty="0" smtClean="0">
              <a:solidFill>
                <a:srgbClr val="2D2D8A"/>
              </a:solidFill>
            </a:endParaRPr>
          </a:p>
          <a:p>
            <a:pPr marL="2247900" lvl="4" indent="-476250" eaLnBrk="1" hangingPunct="1">
              <a:lnSpc>
                <a:spcPct val="130000"/>
              </a:lnSpc>
              <a:spcBef>
                <a:spcPct val="0"/>
              </a:spcBef>
              <a:buFontTx/>
              <a:buNone/>
              <a:defRPr/>
            </a:pPr>
            <a:endParaRPr lang="en-US" sz="1800" dirty="0" smtClean="0">
              <a:solidFill>
                <a:srgbClr val="2D2D8A"/>
              </a:solidFill>
            </a:endParaRPr>
          </a:p>
          <a:p>
            <a:pPr marL="457200" lvl="1" indent="0" eaLnBrk="1" hangingPunct="1">
              <a:lnSpc>
                <a:spcPct val="130000"/>
              </a:lnSpc>
              <a:spcBef>
                <a:spcPct val="0"/>
              </a:spcBef>
              <a:buNone/>
              <a:defRPr/>
            </a:pPr>
            <a:endParaRPr lang="en-US" sz="1800" b="0" dirty="0" smtClean="0">
              <a:solidFill>
                <a:srgbClr val="2D2D8A"/>
              </a:solidFill>
            </a:endParaRPr>
          </a:p>
          <a:p>
            <a:pPr marL="933450" lvl="1" indent="-476250" eaLnBrk="1" hangingPunct="1">
              <a:lnSpc>
                <a:spcPct val="130000"/>
              </a:lnSpc>
              <a:spcBef>
                <a:spcPct val="0"/>
              </a:spcBef>
              <a:buFontTx/>
              <a:buNone/>
              <a:defRPr/>
            </a:pPr>
            <a:r>
              <a:rPr lang="en-US" b="0" dirty="0" smtClean="0">
                <a:solidFill>
                  <a:srgbClr val="2D2D8A"/>
                </a:solidFill>
              </a:rPr>
              <a:t>	</a:t>
            </a:r>
            <a:endParaRPr lang="en-US" b="0" dirty="0">
              <a:solidFill>
                <a:srgbClr val="2D2D8A"/>
              </a:solidFill>
            </a:endParaRPr>
          </a:p>
          <a:p>
            <a:pPr marL="933450" lvl="1" indent="-476250" eaLnBrk="1" hangingPunct="1">
              <a:lnSpc>
                <a:spcPct val="130000"/>
              </a:lnSpc>
              <a:spcBef>
                <a:spcPct val="0"/>
              </a:spcBef>
              <a:buFont typeface="Wingdings" pitchFamily="2" charset="2"/>
              <a:buChar char="§"/>
              <a:defRPr/>
            </a:pPr>
            <a:endParaRPr lang="en-US" sz="2400" b="0" dirty="0" smtClean="0">
              <a:solidFill>
                <a:srgbClr val="2D2D8A"/>
              </a:solidFill>
            </a:endParaRPr>
          </a:p>
          <a:p>
            <a:pPr eaLnBrk="1" hangingPunct="1">
              <a:defRPr/>
            </a:pPr>
            <a:endParaRPr lang="en-US" b="1" dirty="0" smtClean="0">
              <a:solidFill>
                <a:srgbClr val="2D2D8A"/>
              </a:solidFill>
            </a:endParaRPr>
          </a:p>
        </p:txBody>
      </p:sp>
      <p:sp>
        <p:nvSpPr>
          <p:cNvPr id="30725" name="Right Arrow 4"/>
          <p:cNvSpPr>
            <a:spLocks noChangeArrowheads="1"/>
          </p:cNvSpPr>
          <p:nvPr/>
        </p:nvSpPr>
        <p:spPr bwMode="auto">
          <a:xfrm>
            <a:off x="2484438" y="5013325"/>
            <a:ext cx="977900" cy="557213"/>
          </a:xfrm>
          <a:prstGeom prst="rightArrow">
            <a:avLst>
              <a:gd name="adj1" fmla="val 50000"/>
              <a:gd name="adj2" fmla="val 49920"/>
            </a:avLst>
          </a:prstGeom>
          <a:noFill/>
          <a:ln w="9525">
            <a:noFill/>
            <a:miter lim="800000"/>
            <a:headEnd/>
            <a:tailEnd/>
          </a:ln>
        </p:spPr>
        <p:txBody>
          <a:bodyPr anchor="ctr"/>
          <a:lstStyle/>
          <a:p>
            <a:pPr marL="3175"/>
            <a:endParaRPr lang="en-US" dirty="0">
              <a:latin typeface="Tw Cen MT"/>
            </a:endParaRPr>
          </a:p>
        </p:txBody>
      </p:sp>
      <p:sp>
        <p:nvSpPr>
          <p:cNvPr id="30726" name="Right Arrow 5"/>
          <p:cNvSpPr>
            <a:spLocks noChangeArrowheads="1"/>
          </p:cNvSpPr>
          <p:nvPr/>
        </p:nvSpPr>
        <p:spPr bwMode="auto">
          <a:xfrm>
            <a:off x="1979613" y="5013325"/>
            <a:ext cx="977900" cy="484188"/>
          </a:xfrm>
          <a:prstGeom prst="rightArrow">
            <a:avLst>
              <a:gd name="adj1" fmla="val 50000"/>
              <a:gd name="adj2" fmla="val 50024"/>
            </a:avLst>
          </a:prstGeom>
          <a:noFill/>
          <a:ln w="9525">
            <a:noFill/>
            <a:miter lim="800000"/>
            <a:headEnd/>
            <a:tailEnd/>
          </a:ln>
        </p:spPr>
        <p:txBody>
          <a:bodyPr anchor="ctr"/>
          <a:lstStyle/>
          <a:p>
            <a:pPr marL="3175"/>
            <a:endParaRPr lang="en-US" dirty="0">
              <a:latin typeface="Tw Cen MT"/>
            </a:endParaRPr>
          </a:p>
        </p:txBody>
      </p:sp>
      <p:sp>
        <p:nvSpPr>
          <p:cNvPr id="6" name="Slide Number Placeholder 5"/>
          <p:cNvSpPr>
            <a:spLocks noGrp="1"/>
          </p:cNvSpPr>
          <p:nvPr>
            <p:ph type="sldNum" sz="quarter" idx="12"/>
          </p:nvPr>
        </p:nvSpPr>
        <p:spPr/>
        <p:txBody>
          <a:bodyPr/>
          <a:lstStyle/>
          <a:p>
            <a:fld id="{37B83C0C-BC65-4367-9B8A-060D4801009D}" type="slidenum">
              <a:rPr lang="en-GB" smtClean="0"/>
              <a:pPr/>
              <a:t>13</a:t>
            </a:fld>
            <a:endParaRPr lang="en-GB" dirty="0"/>
          </a:p>
        </p:txBody>
      </p:sp>
    </p:spTree>
    <p:extLst>
      <p:ext uri="{BB962C8B-B14F-4D97-AF65-F5344CB8AC3E}">
        <p14:creationId xmlns:p14="http://schemas.microsoft.com/office/powerpoint/2010/main" val="3935864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1052736"/>
            <a:ext cx="8280400" cy="863377"/>
          </a:xfrm>
        </p:spPr>
        <p:txBody>
          <a:bodyPr/>
          <a:lstStyle/>
          <a:p>
            <a:pPr algn="ctr" eaLnBrk="1" hangingPunct="1"/>
            <a:r>
              <a:rPr lang="en-US" altLang="en-US" sz="2400" dirty="0" smtClean="0"/>
              <a:t>SRC: How to assess FV</a:t>
            </a:r>
          </a:p>
        </p:txBody>
      </p:sp>
      <p:sp>
        <p:nvSpPr>
          <p:cNvPr id="18435" name="Rectangle 3"/>
          <p:cNvSpPr>
            <a:spLocks noGrp="1" noChangeArrowheads="1"/>
          </p:cNvSpPr>
          <p:nvPr>
            <p:ph idx="1"/>
          </p:nvPr>
        </p:nvSpPr>
        <p:spPr>
          <a:xfrm>
            <a:off x="457200" y="1700808"/>
            <a:ext cx="8362950" cy="5020667"/>
          </a:xfrm>
        </p:spPr>
        <p:txBody>
          <a:bodyPr/>
          <a:lstStyle/>
          <a:p>
            <a:pPr lvl="1" algn="just" eaLnBrk="1" hangingPunct="1">
              <a:lnSpc>
                <a:spcPct val="130000"/>
              </a:lnSpc>
              <a:spcBef>
                <a:spcPct val="0"/>
              </a:spcBef>
              <a:spcAft>
                <a:spcPts val="0"/>
              </a:spcAft>
              <a:buClrTx/>
              <a:buFont typeface="Wingdings" panose="05000000000000000000" pitchFamily="2" charset="2"/>
              <a:buChar char="Ø"/>
              <a:defRPr/>
            </a:pPr>
            <a:r>
              <a:rPr lang="en-US" sz="1800" b="0" dirty="0"/>
              <a:t>S</a:t>
            </a:r>
            <a:r>
              <a:rPr lang="en-US" sz="1800" b="0" dirty="0" smtClean="0"/>
              <a:t>ector policy analysis should </a:t>
            </a:r>
            <a:r>
              <a:rPr lang="en-GB" sz="1800" b="0" dirty="0" smtClean="0"/>
              <a:t>take into account </a:t>
            </a:r>
            <a:r>
              <a:rPr lang="en-GB" sz="1800" dirty="0" smtClean="0"/>
              <a:t>the human rights based approach</a:t>
            </a:r>
            <a:r>
              <a:rPr lang="en-GB" sz="1800" b="0" dirty="0" smtClean="0"/>
              <a:t>.</a:t>
            </a:r>
          </a:p>
          <a:p>
            <a:pPr lvl="2" algn="just" eaLnBrk="1" hangingPunct="1">
              <a:lnSpc>
                <a:spcPct val="130000"/>
              </a:lnSpc>
              <a:spcBef>
                <a:spcPct val="0"/>
              </a:spcBef>
              <a:spcAft>
                <a:spcPts val="0"/>
              </a:spcAft>
              <a:buFont typeface="Wingdings" panose="05000000000000000000" pitchFamily="2" charset="2"/>
              <a:buChar char="Ø"/>
              <a:defRPr/>
            </a:pPr>
            <a:r>
              <a:rPr lang="en-GB" sz="1200" dirty="0" smtClean="0"/>
              <a:t> </a:t>
            </a:r>
            <a:r>
              <a:rPr lang="en-GB" dirty="0" smtClean="0"/>
              <a:t>Guidance: </a:t>
            </a:r>
          </a:p>
          <a:p>
            <a:pPr lvl="3" algn="just" eaLnBrk="1" hangingPunct="1">
              <a:lnSpc>
                <a:spcPct val="130000"/>
              </a:lnSpc>
              <a:spcBef>
                <a:spcPct val="0"/>
              </a:spcBef>
              <a:spcAft>
                <a:spcPts val="0"/>
              </a:spcAft>
              <a:buFontTx/>
              <a:buChar char="-"/>
              <a:defRPr/>
            </a:pPr>
            <a:r>
              <a:rPr lang="en-GB" sz="1400" dirty="0" smtClean="0">
                <a:solidFill>
                  <a:srgbClr val="0F5494"/>
                </a:solidFill>
                <a:ea typeface="ＭＳ Ｐゴシック" pitchFamily="34" charset="-128"/>
              </a:rPr>
              <a:t>EEAS/COM Joint COM: “</a:t>
            </a:r>
            <a:r>
              <a:rPr lang="en-GB" sz="1400" i="1" dirty="0" smtClean="0">
                <a:solidFill>
                  <a:srgbClr val="0F5494"/>
                </a:solidFill>
                <a:ea typeface="ＭＳ Ｐゴシック" pitchFamily="34" charset="-128"/>
              </a:rPr>
              <a:t>HR and democracy at the heart of EU external action – Towards a more effective approach</a:t>
            </a:r>
            <a:r>
              <a:rPr lang="en-GB" sz="1400" dirty="0" smtClean="0">
                <a:solidFill>
                  <a:srgbClr val="0F5494"/>
                </a:solidFill>
                <a:ea typeface="ＭＳ Ｐゴシック" pitchFamily="34" charset="-128"/>
              </a:rPr>
              <a:t>” (12.12.2011)</a:t>
            </a:r>
          </a:p>
          <a:p>
            <a:pPr lvl="3" algn="just" eaLnBrk="1" hangingPunct="1">
              <a:lnSpc>
                <a:spcPct val="130000"/>
              </a:lnSpc>
              <a:spcBef>
                <a:spcPct val="0"/>
              </a:spcBef>
              <a:spcAft>
                <a:spcPts val="0"/>
              </a:spcAft>
              <a:buFontTx/>
              <a:buChar char="-"/>
              <a:defRPr/>
            </a:pPr>
            <a:r>
              <a:rPr lang="en-GB" sz="1400" dirty="0" smtClean="0">
                <a:solidFill>
                  <a:srgbClr val="0F5494"/>
                </a:solidFill>
                <a:ea typeface="ＭＳ Ｐゴシック" pitchFamily="34" charset="-128"/>
              </a:rPr>
              <a:t>Annex 12 (issues to focus on under HRBA)</a:t>
            </a:r>
          </a:p>
          <a:p>
            <a:pPr lvl="3" algn="just" eaLnBrk="1" hangingPunct="1">
              <a:lnSpc>
                <a:spcPct val="130000"/>
              </a:lnSpc>
              <a:spcBef>
                <a:spcPct val="0"/>
              </a:spcBef>
              <a:spcAft>
                <a:spcPts val="0"/>
              </a:spcAft>
              <a:buFontTx/>
              <a:buChar char="-"/>
              <a:defRPr/>
            </a:pPr>
            <a:r>
              <a:rPr lang="en-GB" sz="1400" dirty="0" smtClean="0">
                <a:solidFill>
                  <a:srgbClr val="0F5494"/>
                </a:solidFill>
                <a:ea typeface="ＭＳ Ｐゴシック" pitchFamily="34" charset="-128"/>
              </a:rPr>
              <a:t>Staff working document on the Right based Approach (tool box) SWD (2014)/152</a:t>
            </a:r>
          </a:p>
          <a:p>
            <a:pPr lvl="1" algn="just" eaLnBrk="1" hangingPunct="1">
              <a:lnSpc>
                <a:spcPct val="130000"/>
              </a:lnSpc>
              <a:spcBef>
                <a:spcPct val="0"/>
              </a:spcBef>
              <a:spcAft>
                <a:spcPts val="0"/>
              </a:spcAft>
              <a:buClrTx/>
              <a:buFont typeface="Wingdings" panose="05000000000000000000" pitchFamily="2" charset="2"/>
              <a:buChar char="Ø"/>
              <a:defRPr/>
            </a:pPr>
            <a:r>
              <a:rPr lang="en-GB" sz="1800" b="0" dirty="0" smtClean="0">
                <a:ea typeface="ＭＳ Ｐゴシック" pitchFamily="34" charset="-128"/>
              </a:rPr>
              <a:t>Particular assessment when the supported sector is closely linked with FV (justice, security)</a:t>
            </a:r>
          </a:p>
          <a:p>
            <a:pPr lvl="1" algn="just" eaLnBrk="1" hangingPunct="1">
              <a:lnSpc>
                <a:spcPct val="130000"/>
              </a:lnSpc>
              <a:spcBef>
                <a:spcPct val="0"/>
              </a:spcBef>
              <a:spcAft>
                <a:spcPts val="0"/>
              </a:spcAft>
              <a:buClrTx/>
              <a:buFont typeface="Wingdings" panose="05000000000000000000" pitchFamily="2" charset="2"/>
              <a:buChar char="Ø"/>
              <a:defRPr/>
            </a:pPr>
            <a:r>
              <a:rPr lang="en-GB" sz="1800" b="0" dirty="0" smtClean="0"/>
              <a:t>Critical issues of the concerned sector to be highlighted during the SRC formulation and reviewed as part of the RMF</a:t>
            </a:r>
          </a:p>
          <a:p>
            <a:pPr marL="457200" lvl="1" indent="0" algn="just" eaLnBrk="1" hangingPunct="1">
              <a:lnSpc>
                <a:spcPct val="130000"/>
              </a:lnSpc>
              <a:spcBef>
                <a:spcPct val="0"/>
              </a:spcBef>
              <a:spcAft>
                <a:spcPts val="0"/>
              </a:spcAft>
              <a:buClrTx/>
              <a:buFontTx/>
              <a:buNone/>
              <a:defRPr/>
            </a:pPr>
            <a:endParaRPr lang="en-GB" sz="1800" dirty="0"/>
          </a:p>
          <a:p>
            <a:pPr marL="457200" lvl="1" indent="0" algn="just" eaLnBrk="1" hangingPunct="1">
              <a:lnSpc>
                <a:spcPct val="130000"/>
              </a:lnSpc>
              <a:spcBef>
                <a:spcPct val="0"/>
              </a:spcBef>
              <a:spcAft>
                <a:spcPts val="0"/>
              </a:spcAft>
              <a:buClrTx/>
              <a:buFontTx/>
              <a:buNone/>
              <a:defRPr/>
            </a:pPr>
            <a:r>
              <a:rPr lang="en-GB" sz="1800" dirty="0" smtClean="0"/>
              <a:t>FV Assessment</a:t>
            </a:r>
            <a:r>
              <a:rPr lang="en-GB" sz="1800" b="0" dirty="0" smtClean="0"/>
              <a:t>: input to strengthen the design of the programme, to identify specific issues to be monitored during the SRC implementation (RMF) and to inform the BS/policy dialogue.</a:t>
            </a:r>
            <a:endParaRPr lang="en-US" sz="1800" b="0" dirty="0"/>
          </a:p>
        </p:txBody>
      </p:sp>
      <p:sp>
        <p:nvSpPr>
          <p:cNvPr id="25604" name="Slide Number Placeholder 3"/>
          <p:cNvSpPr>
            <a:spLocks noGrp="1"/>
          </p:cNvSpPr>
          <p:nvPr>
            <p:ph type="sldNum" sz="quarter" idx="12"/>
          </p:nvPr>
        </p:nvSpPr>
        <p:spPr>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73816756-B848-47A9-BA91-D39D66F206D6}" type="slidenum">
              <a:rPr lang="en-GB" altLang="en-US" sz="1400" i="0" smtClean="0">
                <a:solidFill>
                  <a:schemeClr val="tx1"/>
                </a:solidFill>
                <a:latin typeface="Arial" panose="020B0604020202020204" pitchFamily="34" charset="0"/>
              </a:rPr>
              <a:pPr>
                <a:spcBef>
                  <a:spcPct val="0"/>
                </a:spcBef>
                <a:buClrTx/>
                <a:buFontTx/>
                <a:buNone/>
              </a:pPr>
              <a:t>14</a:t>
            </a:fld>
            <a:endParaRPr lang="en-GB" altLang="en-US" sz="1400" i="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826372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8435">
                                            <p:txEl>
                                              <p:pRg st="8" end="8"/>
                                            </p:txEl>
                                          </p:spTgt>
                                        </p:tgtEl>
                                        <p:attrNameLst>
                                          <p:attrName>style.visibility</p:attrName>
                                        </p:attrNameLst>
                                      </p:cBhvr>
                                      <p:to>
                                        <p:strVal val="visible"/>
                                      </p:to>
                                    </p:set>
                                    <p:animEffect transition="in" filter="blinds(horizontal)">
                                      <p:cBhvr>
                                        <p:cTn id="35" dur="500"/>
                                        <p:tgtEl>
                                          <p:spTgt spid="184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0962" name="Group 34"/>
          <p:cNvGraphicFramePr>
            <a:graphicFrameLocks noGrp="1"/>
          </p:cNvGraphicFramePr>
          <p:nvPr>
            <p:extLst/>
          </p:nvPr>
        </p:nvGraphicFramePr>
        <p:xfrm>
          <a:off x="215392" y="1556792"/>
          <a:ext cx="2808312" cy="2448272"/>
        </p:xfrm>
        <a:graphic>
          <a:graphicData uri="http://schemas.openxmlformats.org/drawingml/2006/table">
            <a:tbl>
              <a:tblPr/>
              <a:tblGrid>
                <a:gridCol w="2808312"/>
              </a:tblGrid>
              <a:tr h="404014">
                <a:tc>
                  <a:txBody>
                    <a:bodyPr/>
                    <a:lstStyle/>
                    <a:p>
                      <a:pPr marL="0" marR="0" lvl="0" indent="0" algn="ctr" defTabSz="966788" rtl="0" eaLnBrk="0" fontAlgn="base" latinLnBrk="0" hangingPunct="0">
                        <a:lnSpc>
                          <a:spcPct val="100000"/>
                        </a:lnSpc>
                        <a:spcBef>
                          <a:spcPct val="0"/>
                        </a:spcBef>
                        <a:spcAft>
                          <a:spcPct val="0"/>
                        </a:spcAft>
                        <a:buClrTx/>
                        <a:buSzTx/>
                        <a:buFontTx/>
                        <a:buNone/>
                        <a:tabLst/>
                      </a:pPr>
                      <a:r>
                        <a:rPr kumimoji="0" lang="fr-BE" sz="1600" b="1" i="0" u="none" strike="noStrike" kern="1200" cap="none" normalizeH="0" baseline="0" noProof="0" dirty="0" smtClean="0">
                          <a:ln>
                            <a:noFill/>
                          </a:ln>
                          <a:solidFill>
                            <a:schemeClr val="bg1"/>
                          </a:solidFill>
                          <a:effectLst/>
                          <a:latin typeface="Tw Cen MT"/>
                          <a:ea typeface="+mn-ea"/>
                          <a:cs typeface="Tw Cen MT"/>
                        </a:rPr>
                        <a:t>GGDC</a:t>
                      </a:r>
                      <a:endParaRPr kumimoji="0" lang="en-GB" sz="1600" b="1" i="0" u="none" strike="noStrike" kern="1200" cap="none" normalizeH="0" baseline="0" noProof="0" dirty="0" smtClean="0">
                        <a:ln>
                          <a:noFill/>
                        </a:ln>
                        <a:solidFill>
                          <a:schemeClr val="bg1"/>
                        </a:solidFill>
                        <a:effectLst/>
                        <a:latin typeface="Tw Cen MT"/>
                        <a:ea typeface="+mn-ea"/>
                        <a:cs typeface="Tw Cen MT"/>
                      </a:endParaRPr>
                    </a:p>
                  </a:txBody>
                  <a:tcPr marL="72000" marR="72000" marT="72000" marB="72000"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F5494"/>
                    </a:solidFill>
                  </a:tcPr>
                </a:tc>
              </a:tr>
              <a:tr h="2044258">
                <a:tc>
                  <a:txBody>
                    <a:bodyPr/>
                    <a:lstStyle/>
                    <a:p>
                      <a:pPr marL="0" lvl="0" indent="0" algn="l" eaLnBrk="1" hangingPunct="1">
                        <a:lnSpc>
                          <a:spcPct val="100000"/>
                        </a:lnSpc>
                        <a:spcBef>
                          <a:spcPct val="0"/>
                        </a:spcBef>
                        <a:spcAft>
                          <a:spcPts val="0"/>
                        </a:spcAft>
                        <a:buFontTx/>
                        <a:buNone/>
                        <a:defRPr/>
                      </a:pPr>
                      <a:r>
                        <a:rPr lang="en-US" sz="1600" b="0" i="0" dirty="0" smtClean="0">
                          <a:solidFill>
                            <a:srgbClr val="2D2D8A"/>
                          </a:solidFill>
                          <a:latin typeface="Tw Cen MT"/>
                          <a:cs typeface="Tw Cen MT"/>
                        </a:rPr>
                        <a:t>A mutual and</a:t>
                      </a:r>
                      <a:r>
                        <a:rPr lang="en-US" sz="1600" b="0" i="0" baseline="0" dirty="0" smtClean="0">
                          <a:solidFill>
                            <a:srgbClr val="2D2D8A"/>
                          </a:solidFill>
                          <a:latin typeface="Tw Cen MT"/>
                          <a:cs typeface="Tw Cen MT"/>
                        </a:rPr>
                        <a:t> </a:t>
                      </a:r>
                      <a:r>
                        <a:rPr lang="en-US" sz="1600" b="0" i="0" dirty="0" smtClean="0">
                          <a:solidFill>
                            <a:srgbClr val="2D2D8A"/>
                          </a:solidFill>
                          <a:latin typeface="Tw Cen MT"/>
                          <a:cs typeface="Tw Cen MT"/>
                        </a:rPr>
                        <a:t>shared</a:t>
                      </a:r>
                      <a:r>
                        <a:rPr lang="en-US" sz="1600" b="0" i="0" baseline="0" dirty="0" smtClean="0">
                          <a:solidFill>
                            <a:srgbClr val="2D2D8A"/>
                          </a:solidFill>
                          <a:latin typeface="Tw Cen MT"/>
                          <a:cs typeface="Tw Cen MT"/>
                        </a:rPr>
                        <a:t> commitment to universal FV.</a:t>
                      </a:r>
                    </a:p>
                    <a:p>
                      <a:pPr marL="0" lvl="0" indent="0" algn="l" eaLnBrk="1" hangingPunct="1">
                        <a:lnSpc>
                          <a:spcPct val="100000"/>
                        </a:lnSpc>
                        <a:spcBef>
                          <a:spcPct val="0"/>
                        </a:spcBef>
                        <a:spcAft>
                          <a:spcPts val="0"/>
                        </a:spcAft>
                        <a:buFontTx/>
                        <a:buNone/>
                        <a:defRPr/>
                      </a:pPr>
                      <a:r>
                        <a:rPr lang="en-GB" sz="1600" b="0" i="0" baseline="0" dirty="0" smtClean="0">
                          <a:solidFill>
                            <a:srgbClr val="2D2D8A"/>
                          </a:solidFill>
                          <a:latin typeface="Tw Cen MT"/>
                          <a:cs typeface="Tw Cen MT"/>
                        </a:rPr>
                        <a:t>An implicit recognition that a partner country’s overall policy stance and  democratic governance is on track or </a:t>
                      </a:r>
                      <a:r>
                        <a:rPr lang="en-GB" sz="1600" b="0" i="0" baseline="0" dirty="0" smtClean="0">
                          <a:solidFill>
                            <a:srgbClr val="0F5494"/>
                          </a:solidFill>
                          <a:latin typeface="Tw Cen MT"/>
                          <a:cs typeface="Tw Cen MT"/>
                        </a:rPr>
                        <a:t>moving in the right direction</a:t>
                      </a:r>
                      <a:r>
                        <a:rPr lang="en-GB" sz="1600" b="0" i="0" baseline="0" dirty="0" smtClean="0">
                          <a:solidFill>
                            <a:schemeClr val="accent2"/>
                          </a:solidFill>
                          <a:latin typeface="Tw Cen MT"/>
                          <a:cs typeface="Tw Cen MT"/>
                        </a:rPr>
                        <a:t>.</a:t>
                      </a:r>
                      <a:r>
                        <a:rPr lang="en-US" sz="1600" b="0" i="0" baseline="0" dirty="0" smtClean="0">
                          <a:solidFill>
                            <a:schemeClr val="accent2"/>
                          </a:solidFill>
                          <a:latin typeface="Tw Cen MT"/>
                          <a:cs typeface="Tw Cen MT"/>
                        </a:rPr>
                        <a:t> </a:t>
                      </a:r>
                    </a:p>
                  </a:txBody>
                  <a:tcPr marL="72000" marR="72000" marT="36000" marB="36000"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sp>
        <p:nvSpPr>
          <p:cNvPr id="31755" name="Title 10"/>
          <p:cNvSpPr>
            <a:spLocks noGrp="1"/>
          </p:cNvSpPr>
          <p:nvPr>
            <p:ph type="title"/>
          </p:nvPr>
        </p:nvSpPr>
        <p:spPr>
          <a:xfrm>
            <a:off x="0" y="981075"/>
            <a:ext cx="8624888" cy="647700"/>
          </a:xfrm>
        </p:spPr>
        <p:txBody>
          <a:bodyPr/>
          <a:lstStyle/>
          <a:p>
            <a:pPr algn="ctr" eaLnBrk="1" hangingPunct="1"/>
            <a:r>
              <a:rPr lang="en-GB" sz="2800" dirty="0" smtClean="0">
                <a:solidFill>
                  <a:srgbClr val="2D2D8A"/>
                </a:solidFill>
                <a:latin typeface="Tw Cen MT"/>
                <a:cs typeface="Tw Cen MT"/>
              </a:rPr>
              <a:t>BS Contracts: a differentiated FV assessment</a:t>
            </a:r>
          </a:p>
        </p:txBody>
      </p:sp>
      <p:graphicFrame>
        <p:nvGraphicFramePr>
          <p:cNvPr id="12" name="Group 34"/>
          <p:cNvGraphicFramePr>
            <a:graphicFrameLocks noGrp="1"/>
          </p:cNvGraphicFramePr>
          <p:nvPr>
            <p:extLst/>
          </p:nvPr>
        </p:nvGraphicFramePr>
        <p:xfrm>
          <a:off x="3131840" y="1571165"/>
          <a:ext cx="2880320" cy="2531328"/>
        </p:xfrm>
        <a:graphic>
          <a:graphicData uri="http://schemas.openxmlformats.org/drawingml/2006/table">
            <a:tbl>
              <a:tblPr/>
              <a:tblGrid>
                <a:gridCol w="2880320"/>
              </a:tblGrid>
              <a:tr h="376580">
                <a:tc>
                  <a:txBody>
                    <a:bodyPr/>
                    <a:lstStyle/>
                    <a:p>
                      <a:pPr marL="0" marR="0" lvl="0" indent="0" algn="ctr" defTabSz="966788" rtl="0" eaLnBrk="0" fontAlgn="base" latinLnBrk="0" hangingPunct="0">
                        <a:lnSpc>
                          <a:spcPct val="100000"/>
                        </a:lnSpc>
                        <a:spcBef>
                          <a:spcPct val="0"/>
                        </a:spcBef>
                        <a:spcAft>
                          <a:spcPct val="0"/>
                        </a:spcAft>
                        <a:buClrTx/>
                        <a:buSzTx/>
                        <a:buFontTx/>
                        <a:buNone/>
                        <a:tabLst/>
                      </a:pPr>
                      <a:r>
                        <a:rPr kumimoji="0" lang="fr-BE" sz="1600" b="1" i="0" u="none" strike="noStrike" kern="1200" cap="none" normalizeH="0" baseline="0" noProof="0" dirty="0" smtClean="0">
                          <a:ln>
                            <a:noFill/>
                          </a:ln>
                          <a:solidFill>
                            <a:schemeClr val="bg1"/>
                          </a:solidFill>
                          <a:effectLst/>
                          <a:latin typeface="Tw Cen MT"/>
                          <a:ea typeface="+mn-ea"/>
                          <a:cs typeface="Tw Cen MT"/>
                        </a:rPr>
                        <a:t>SRC</a:t>
                      </a:r>
                      <a:endParaRPr kumimoji="0" lang="en-GB" sz="1600" b="1" i="0" u="none" strike="noStrike" kern="1200" cap="none" normalizeH="0" baseline="0" noProof="0" dirty="0" smtClean="0">
                        <a:ln>
                          <a:noFill/>
                        </a:ln>
                        <a:solidFill>
                          <a:schemeClr val="bg1"/>
                        </a:solidFill>
                        <a:effectLst/>
                        <a:latin typeface="Tw Cen MT"/>
                        <a:ea typeface="+mn-ea"/>
                        <a:cs typeface="Tw Cen MT"/>
                      </a:endParaRPr>
                    </a:p>
                  </a:txBody>
                  <a:tcPr marL="72000" marR="72000" marT="72000" marB="72000"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F5494"/>
                    </a:solidFill>
                  </a:tcPr>
                </a:tc>
              </a:tr>
              <a:tr h="2031686">
                <a:tc>
                  <a:txBody>
                    <a:bodyPr/>
                    <a:lstStyle/>
                    <a:p>
                      <a:pPr marL="0" marR="0" lvl="0" indent="0" algn="l" defTabSz="966788" rtl="0" eaLnBrk="0" fontAlgn="base" latinLnBrk="0" hangingPunct="0">
                        <a:lnSpc>
                          <a:spcPct val="90000"/>
                        </a:lnSpc>
                        <a:spcBef>
                          <a:spcPct val="50000"/>
                        </a:spcBef>
                        <a:spcAft>
                          <a:spcPct val="0"/>
                        </a:spcAft>
                        <a:buClr>
                          <a:schemeClr val="bg2"/>
                        </a:buClr>
                        <a:buSzTx/>
                        <a:buFont typeface="Arial" pitchFamily="34" charset="0"/>
                        <a:buNone/>
                        <a:tabLst/>
                      </a:pPr>
                      <a:r>
                        <a:rPr kumimoji="0" lang="fr-BE" sz="1600" b="0" i="0" u="none" strike="noStrike" kern="1200" cap="none" normalizeH="0" baseline="0" noProof="0" dirty="0" smtClean="0">
                          <a:ln>
                            <a:noFill/>
                          </a:ln>
                          <a:solidFill>
                            <a:srgbClr val="2D2D8A"/>
                          </a:solidFill>
                          <a:effectLst/>
                          <a:latin typeface="Tw Cen MT"/>
                          <a:ea typeface="+mn-ea"/>
                          <a:cs typeface="Tw Cen MT"/>
                        </a:rPr>
                        <a:t>A </a:t>
                      </a:r>
                      <a:r>
                        <a:rPr lang="en-US" sz="1600" b="0" i="0" dirty="0" smtClean="0">
                          <a:solidFill>
                            <a:srgbClr val="2D2D8A"/>
                          </a:solidFill>
                          <a:latin typeface="Tw Cen MT"/>
                          <a:cs typeface="Tw Cen MT"/>
                        </a:rPr>
                        <a:t>vector to improve governance when conditions</a:t>
                      </a:r>
                      <a:r>
                        <a:rPr lang="en-US" sz="1600" b="0" i="0" baseline="0" dirty="0" smtClean="0">
                          <a:solidFill>
                            <a:srgbClr val="2D2D8A"/>
                          </a:solidFill>
                          <a:latin typeface="Tw Cen MT"/>
                          <a:cs typeface="Tw Cen MT"/>
                        </a:rPr>
                        <a:t> for a GGDC not fulfilled.</a:t>
                      </a:r>
                      <a:endParaRPr lang="en-US" sz="1600" b="0" i="0" dirty="0" smtClean="0">
                        <a:solidFill>
                          <a:srgbClr val="2D2D8A"/>
                        </a:solidFill>
                        <a:latin typeface="Tw Cen MT"/>
                        <a:cs typeface="Tw Cen MT"/>
                      </a:endParaRPr>
                    </a:p>
                    <a:p>
                      <a:pPr marL="0" marR="0" lvl="0" indent="0" algn="l" defTabSz="966788" rtl="0" eaLnBrk="0" fontAlgn="base" latinLnBrk="0" hangingPunct="0">
                        <a:lnSpc>
                          <a:spcPct val="90000"/>
                        </a:lnSpc>
                        <a:spcBef>
                          <a:spcPct val="50000"/>
                        </a:spcBef>
                        <a:spcAft>
                          <a:spcPct val="0"/>
                        </a:spcAft>
                        <a:buClr>
                          <a:schemeClr val="bg2"/>
                        </a:buClr>
                        <a:buSzTx/>
                        <a:buFont typeface="Arial" pitchFamily="34" charset="0"/>
                        <a:buNone/>
                        <a:tabLst/>
                      </a:pPr>
                      <a:r>
                        <a:rPr kumimoji="0" lang="en-US" sz="1600" b="0" i="0" u="none" strike="noStrike" kern="1200" cap="none" normalizeH="0" baseline="0" noProof="0" dirty="0" smtClean="0">
                          <a:ln>
                            <a:noFill/>
                          </a:ln>
                          <a:solidFill>
                            <a:srgbClr val="2D2D8A"/>
                          </a:solidFill>
                          <a:effectLst/>
                          <a:latin typeface="Tw Cen MT"/>
                          <a:ea typeface="+mn-ea"/>
                          <a:cs typeface="Tw Cen MT"/>
                        </a:rPr>
                        <a:t>Country’s adherence to FV should be taken into account</a:t>
                      </a:r>
                    </a:p>
                    <a:p>
                      <a:pPr marL="0" marR="0" lvl="0" indent="0" algn="l" defTabSz="966788" rtl="0" eaLnBrk="0" fontAlgn="base" latinLnBrk="0" hangingPunct="0">
                        <a:lnSpc>
                          <a:spcPct val="90000"/>
                        </a:lnSpc>
                        <a:spcBef>
                          <a:spcPct val="50000"/>
                        </a:spcBef>
                        <a:spcAft>
                          <a:spcPct val="0"/>
                        </a:spcAft>
                        <a:buClr>
                          <a:schemeClr val="bg2"/>
                        </a:buClr>
                        <a:buSzTx/>
                        <a:buFont typeface="Arial" pitchFamily="34" charset="0"/>
                        <a:buNone/>
                        <a:tabLst/>
                      </a:pPr>
                      <a:r>
                        <a:rPr kumimoji="0" lang="en-US" sz="1600" b="0" i="0" u="none" strike="noStrike" kern="1200" cap="none" normalizeH="0" baseline="0" noProof="0" dirty="0" smtClean="0">
                          <a:ln>
                            <a:noFill/>
                          </a:ln>
                          <a:solidFill>
                            <a:srgbClr val="2D2D8A"/>
                          </a:solidFill>
                          <a:effectLst/>
                          <a:latin typeface="Tw Cen MT"/>
                          <a:ea typeface="+mn-ea"/>
                          <a:cs typeface="Tw Cen MT"/>
                        </a:rPr>
                        <a:t>Particular care to supported sectors such as justice, security (strong links with FV)</a:t>
                      </a:r>
                    </a:p>
                  </a:txBody>
                  <a:tcPr marL="72000" marR="72000" marT="72000" marB="72000"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graphicFrame>
        <p:nvGraphicFramePr>
          <p:cNvPr id="13" name="Group 34"/>
          <p:cNvGraphicFramePr>
            <a:graphicFrameLocks noGrp="1"/>
          </p:cNvGraphicFramePr>
          <p:nvPr>
            <p:extLst/>
          </p:nvPr>
        </p:nvGraphicFramePr>
        <p:xfrm>
          <a:off x="6101209" y="1578116"/>
          <a:ext cx="2775645" cy="2409408"/>
        </p:xfrm>
        <a:graphic>
          <a:graphicData uri="http://schemas.openxmlformats.org/drawingml/2006/table">
            <a:tbl>
              <a:tblPr/>
              <a:tblGrid>
                <a:gridCol w="2775645"/>
              </a:tblGrid>
              <a:tr h="358479">
                <a:tc>
                  <a:txBody>
                    <a:bodyPr/>
                    <a:lstStyle/>
                    <a:p>
                      <a:pPr marL="0" marR="0" lvl="0" indent="0" algn="ctr" defTabSz="966788" rtl="0" eaLnBrk="0" fontAlgn="base" latinLnBrk="0" hangingPunct="0">
                        <a:lnSpc>
                          <a:spcPct val="100000"/>
                        </a:lnSpc>
                        <a:spcBef>
                          <a:spcPct val="0"/>
                        </a:spcBef>
                        <a:spcAft>
                          <a:spcPct val="0"/>
                        </a:spcAft>
                        <a:buClrTx/>
                        <a:buSzTx/>
                        <a:buFontTx/>
                        <a:buNone/>
                        <a:tabLst/>
                      </a:pPr>
                      <a:r>
                        <a:rPr kumimoji="0" lang="en-GB" sz="1600" b="1" i="0" u="none" strike="noStrike" kern="1200" cap="none" normalizeH="0" baseline="0" noProof="0" dirty="0" smtClean="0">
                          <a:ln>
                            <a:noFill/>
                          </a:ln>
                          <a:solidFill>
                            <a:schemeClr val="bg1"/>
                          </a:solidFill>
                          <a:effectLst/>
                          <a:latin typeface="Tw Cen MT"/>
                          <a:ea typeface="+mn-ea"/>
                          <a:cs typeface="Tw Cen MT"/>
                        </a:rPr>
                        <a:t>SBC</a:t>
                      </a:r>
                    </a:p>
                  </a:txBody>
                  <a:tcPr marL="72000" marR="72000" marT="72000" marB="72000"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F5494"/>
                    </a:solidFill>
                  </a:tcPr>
                </a:tc>
              </a:tr>
              <a:tr h="2017785">
                <a:tc>
                  <a:txBody>
                    <a:bodyPr/>
                    <a:lstStyle/>
                    <a:p>
                      <a:pPr marL="0" marR="0" lvl="0" indent="0" algn="l" defTabSz="966788" rtl="0" eaLnBrk="0" fontAlgn="base" latinLnBrk="0" hangingPunct="0">
                        <a:lnSpc>
                          <a:spcPct val="90000"/>
                        </a:lnSpc>
                        <a:spcBef>
                          <a:spcPct val="50000"/>
                        </a:spcBef>
                        <a:spcAft>
                          <a:spcPct val="0"/>
                        </a:spcAft>
                        <a:buClr>
                          <a:schemeClr val="bg2"/>
                        </a:buClr>
                        <a:buSzTx/>
                        <a:buFont typeface="Arial" pitchFamily="34" charset="0"/>
                        <a:buNone/>
                        <a:tabLst/>
                        <a:defRPr/>
                      </a:pPr>
                      <a:r>
                        <a:rPr kumimoji="0" lang="en-GB" sz="1600" b="0" i="0" u="none" strike="noStrike" kern="1200" cap="none" normalizeH="0" baseline="0" noProof="0" dirty="0" smtClean="0">
                          <a:ln>
                            <a:noFill/>
                          </a:ln>
                          <a:solidFill>
                            <a:srgbClr val="2D2D8A"/>
                          </a:solidFill>
                          <a:effectLst/>
                          <a:latin typeface="Tw Cen MT"/>
                          <a:ea typeface="+mn-ea"/>
                          <a:cs typeface="Tw Cen MT"/>
                        </a:rPr>
                        <a:t>State building and transition process  towards development and democratic governance.</a:t>
                      </a:r>
                    </a:p>
                    <a:p>
                      <a:pPr marL="0" marR="0" lvl="0" indent="0" algn="l" defTabSz="966788" rtl="0" eaLnBrk="0" fontAlgn="base" latinLnBrk="0" hangingPunct="0">
                        <a:lnSpc>
                          <a:spcPct val="90000"/>
                        </a:lnSpc>
                        <a:spcBef>
                          <a:spcPct val="50000"/>
                        </a:spcBef>
                        <a:spcAft>
                          <a:spcPct val="0"/>
                        </a:spcAft>
                        <a:buClr>
                          <a:schemeClr val="bg2"/>
                        </a:buClr>
                        <a:buSzTx/>
                        <a:buFont typeface="Arial" pitchFamily="34" charset="0"/>
                        <a:buNone/>
                        <a:tabLst/>
                        <a:defRPr/>
                      </a:pPr>
                      <a:r>
                        <a:rPr kumimoji="0" lang="en-GB" sz="1600" b="0" i="0" u="none" strike="noStrike" kern="1200" cap="none" normalizeH="0" baseline="0" noProof="0" dirty="0" smtClean="0">
                          <a:ln>
                            <a:noFill/>
                          </a:ln>
                          <a:solidFill>
                            <a:srgbClr val="2D2D8A"/>
                          </a:solidFill>
                          <a:effectLst/>
                          <a:latin typeface="Tw Cen MT"/>
                          <a:ea typeface="+mn-ea"/>
                          <a:cs typeface="Tw Cen MT"/>
                        </a:rPr>
                        <a:t>Country’s commitment to FV (track record?) and/or political response to improve the situation should be taken into account.</a:t>
                      </a:r>
                    </a:p>
                  </a:txBody>
                  <a:tcPr marL="72000" marR="72000" marT="72000" marB="72000"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sp>
        <p:nvSpPr>
          <p:cNvPr id="31772" name="Rectangle 14"/>
          <p:cNvSpPr>
            <a:spLocks noChangeArrowheads="1"/>
          </p:cNvSpPr>
          <p:nvPr/>
        </p:nvSpPr>
        <p:spPr bwMode="auto">
          <a:xfrm>
            <a:off x="7812088" y="7029450"/>
            <a:ext cx="914400" cy="914400"/>
          </a:xfrm>
          <a:prstGeom prst="rect">
            <a:avLst/>
          </a:prstGeom>
          <a:noFill/>
          <a:ln w="9525" algn="ctr">
            <a:noFill/>
            <a:round/>
            <a:headEnd/>
            <a:tailEnd/>
          </a:ln>
        </p:spPr>
        <p:txBody>
          <a:bodyPr anchor="ctr"/>
          <a:lstStyle/>
          <a:p>
            <a:pPr marL="3175"/>
            <a:endParaRPr lang="en-US" dirty="0">
              <a:latin typeface="Tw Cen MT"/>
            </a:endParaRPr>
          </a:p>
        </p:txBody>
      </p:sp>
      <p:sp>
        <p:nvSpPr>
          <p:cNvPr id="31773" name="Right Arrow 16"/>
          <p:cNvSpPr>
            <a:spLocks noChangeArrowheads="1"/>
          </p:cNvSpPr>
          <p:nvPr/>
        </p:nvSpPr>
        <p:spPr bwMode="auto">
          <a:xfrm flipV="1">
            <a:off x="611188" y="5210175"/>
            <a:ext cx="979487" cy="450850"/>
          </a:xfrm>
          <a:prstGeom prst="rightArrow">
            <a:avLst>
              <a:gd name="adj1" fmla="val 50000"/>
              <a:gd name="adj2" fmla="val 50129"/>
            </a:avLst>
          </a:prstGeom>
          <a:noFill/>
          <a:ln w="9525" algn="ctr">
            <a:noFill/>
            <a:round/>
            <a:headEnd/>
            <a:tailEnd/>
          </a:ln>
        </p:spPr>
        <p:txBody>
          <a:bodyPr anchor="ctr"/>
          <a:lstStyle/>
          <a:p>
            <a:pPr marL="3175"/>
            <a:endParaRPr lang="en-US" dirty="0">
              <a:latin typeface="Tw Cen MT"/>
            </a:endParaRPr>
          </a:p>
        </p:txBody>
      </p:sp>
      <p:sp>
        <p:nvSpPr>
          <p:cNvPr id="31774" name="Slide Number Placeholder 3"/>
          <p:cNvSpPr txBox="1">
            <a:spLocks/>
          </p:cNvSpPr>
          <p:nvPr/>
        </p:nvSpPr>
        <p:spPr bwMode="auto">
          <a:xfrm>
            <a:off x="6956425" y="6389688"/>
            <a:ext cx="2133600" cy="476250"/>
          </a:xfrm>
          <a:prstGeom prst="rect">
            <a:avLst/>
          </a:prstGeom>
          <a:noFill/>
          <a:ln w="9525">
            <a:noFill/>
            <a:miter lim="800000"/>
            <a:headEnd/>
            <a:tailEnd/>
          </a:ln>
        </p:spPr>
        <p:txBody>
          <a:bodyPr/>
          <a:lstStyle/>
          <a:p>
            <a:pPr algn="r"/>
            <a:fld id="{8C84CECD-05E2-44D6-9F78-FC0F8F1B5E5B}" type="slidenum">
              <a:rPr lang="en-GB" sz="1400">
                <a:solidFill>
                  <a:schemeClr val="tx1"/>
                </a:solidFill>
                <a:latin typeface="Tw Cen MT"/>
              </a:rPr>
              <a:pPr algn="r"/>
              <a:t>15</a:t>
            </a:fld>
            <a:endParaRPr lang="en-GB" sz="1400" dirty="0">
              <a:solidFill>
                <a:schemeClr val="tx1"/>
              </a:solidFill>
              <a:latin typeface="Tw Cen MT"/>
            </a:endParaRPr>
          </a:p>
        </p:txBody>
      </p:sp>
      <p:sp>
        <p:nvSpPr>
          <p:cNvPr id="31775" name="Down Arrow 20"/>
          <p:cNvSpPr>
            <a:spLocks noChangeArrowheads="1"/>
          </p:cNvSpPr>
          <p:nvPr/>
        </p:nvSpPr>
        <p:spPr bwMode="auto">
          <a:xfrm>
            <a:off x="1258888" y="4005263"/>
            <a:ext cx="576262" cy="215900"/>
          </a:xfrm>
          <a:prstGeom prst="downArrow">
            <a:avLst>
              <a:gd name="adj1" fmla="val 50000"/>
              <a:gd name="adj2" fmla="val 50000"/>
            </a:avLst>
          </a:prstGeom>
          <a:solidFill>
            <a:srgbClr val="C00000">
              <a:alpha val="79999"/>
            </a:srgbClr>
          </a:solidFill>
          <a:ln w="9525" algn="ctr">
            <a:noFill/>
            <a:round/>
            <a:headEnd/>
            <a:tailEnd/>
          </a:ln>
        </p:spPr>
        <p:txBody>
          <a:bodyPr anchor="ctr"/>
          <a:lstStyle/>
          <a:p>
            <a:pPr marL="3175"/>
            <a:endParaRPr lang="en-US" dirty="0">
              <a:latin typeface="Tw Cen MT"/>
            </a:endParaRPr>
          </a:p>
        </p:txBody>
      </p:sp>
      <p:sp>
        <p:nvSpPr>
          <p:cNvPr id="31776" name="Down Arrow 21"/>
          <p:cNvSpPr>
            <a:spLocks noChangeArrowheads="1"/>
          </p:cNvSpPr>
          <p:nvPr/>
        </p:nvSpPr>
        <p:spPr bwMode="auto">
          <a:xfrm>
            <a:off x="4356100" y="4005263"/>
            <a:ext cx="576263" cy="215900"/>
          </a:xfrm>
          <a:prstGeom prst="downArrow">
            <a:avLst>
              <a:gd name="adj1" fmla="val 50000"/>
              <a:gd name="adj2" fmla="val 50000"/>
            </a:avLst>
          </a:prstGeom>
          <a:solidFill>
            <a:srgbClr val="C00000">
              <a:alpha val="79999"/>
            </a:srgbClr>
          </a:solidFill>
          <a:ln w="9525" algn="ctr">
            <a:noFill/>
            <a:round/>
            <a:headEnd/>
            <a:tailEnd/>
          </a:ln>
        </p:spPr>
        <p:txBody>
          <a:bodyPr anchor="ctr"/>
          <a:lstStyle/>
          <a:p>
            <a:pPr marL="3175"/>
            <a:endParaRPr lang="en-US" dirty="0">
              <a:latin typeface="Tw Cen MT"/>
            </a:endParaRPr>
          </a:p>
        </p:txBody>
      </p:sp>
      <p:sp>
        <p:nvSpPr>
          <p:cNvPr id="31777" name="Down Arrow 22"/>
          <p:cNvSpPr>
            <a:spLocks noChangeArrowheads="1"/>
          </p:cNvSpPr>
          <p:nvPr/>
        </p:nvSpPr>
        <p:spPr bwMode="auto">
          <a:xfrm>
            <a:off x="7164388" y="4005263"/>
            <a:ext cx="576262" cy="215900"/>
          </a:xfrm>
          <a:prstGeom prst="downArrow">
            <a:avLst>
              <a:gd name="adj1" fmla="val 50000"/>
              <a:gd name="adj2" fmla="val 50000"/>
            </a:avLst>
          </a:prstGeom>
          <a:solidFill>
            <a:srgbClr val="C00000">
              <a:alpha val="79999"/>
            </a:srgbClr>
          </a:solidFill>
          <a:ln w="9525" algn="ctr">
            <a:noFill/>
            <a:round/>
            <a:headEnd/>
            <a:tailEnd/>
          </a:ln>
        </p:spPr>
        <p:txBody>
          <a:bodyPr anchor="ctr"/>
          <a:lstStyle/>
          <a:p>
            <a:pPr marL="3175"/>
            <a:endParaRPr lang="en-US" dirty="0">
              <a:latin typeface="Tw Cen MT"/>
            </a:endParaRPr>
          </a:p>
        </p:txBody>
      </p:sp>
      <p:sp>
        <p:nvSpPr>
          <p:cNvPr id="25" name="Rectangle 4"/>
          <p:cNvSpPr>
            <a:spLocks noChangeArrowheads="1"/>
          </p:cNvSpPr>
          <p:nvPr/>
        </p:nvSpPr>
        <p:spPr bwMode="auto">
          <a:xfrm>
            <a:off x="6120606" y="4221163"/>
            <a:ext cx="2843882" cy="2376189"/>
          </a:xfrm>
          <a:prstGeom prst="rect">
            <a:avLst/>
          </a:prstGeom>
          <a:solidFill>
            <a:schemeClr val="accent1"/>
          </a:solidFill>
          <a:ln w="9525">
            <a:solidFill>
              <a:srgbClr val="000000"/>
            </a:solidFill>
            <a:miter lim="800000"/>
            <a:headEnd/>
            <a:tailEnd/>
          </a:ln>
          <a:effectLst/>
        </p:spPr>
        <p:txBody>
          <a:bodyPr lIns="90488" tIns="44450" rIns="90488" bIns="44450" anchor="ctr"/>
          <a:lstStyle/>
          <a:p>
            <a:pPr eaLnBrk="0" hangingPunct="0">
              <a:buFontTx/>
              <a:buChar char="-"/>
              <a:defRPr/>
            </a:pPr>
            <a:r>
              <a:rPr lang="en-US" sz="1600" dirty="0" smtClean="0">
                <a:solidFill>
                  <a:srgbClr val="2D2D8A"/>
                </a:solidFill>
                <a:latin typeface="Tw Cen MT"/>
                <a:cs typeface="Tw Cen MT"/>
              </a:rPr>
              <a:t>FV not </a:t>
            </a:r>
            <a:r>
              <a:rPr lang="en-US" sz="1600" dirty="0">
                <a:solidFill>
                  <a:srgbClr val="2D2D8A"/>
                </a:solidFill>
                <a:latin typeface="Tw Cen MT"/>
                <a:cs typeface="Tw Cen MT"/>
              </a:rPr>
              <a:t>a precondition. A forward looking approach when engaging with the country.</a:t>
            </a:r>
          </a:p>
          <a:p>
            <a:pPr eaLnBrk="0" hangingPunct="0">
              <a:buFontTx/>
              <a:buChar char="-"/>
              <a:defRPr/>
            </a:pPr>
            <a:r>
              <a:rPr lang="en-US" sz="1600" dirty="0">
                <a:solidFill>
                  <a:srgbClr val="2D2D8A"/>
                </a:solidFill>
                <a:latin typeface="Tw Cen MT"/>
                <a:cs typeface="Tw Cen MT"/>
              </a:rPr>
              <a:t> Opportunity intervention vs. risk of inaction.</a:t>
            </a:r>
          </a:p>
          <a:p>
            <a:pPr eaLnBrk="0" hangingPunct="0">
              <a:defRPr/>
            </a:pPr>
            <a:r>
              <a:rPr lang="en-US" sz="1600" dirty="0">
                <a:solidFill>
                  <a:srgbClr val="2D2D8A"/>
                </a:solidFill>
                <a:latin typeface="Tw Cen MT"/>
                <a:cs typeface="Tw Cen MT"/>
              </a:rPr>
              <a:t>- Separate assessment and RMF to prepare informed decision of BSSC for </a:t>
            </a:r>
            <a:r>
              <a:rPr lang="en-US" sz="1600" dirty="0" smtClean="0">
                <a:solidFill>
                  <a:srgbClr val="2D2D8A"/>
                </a:solidFill>
                <a:latin typeface="Tw Cen MT"/>
                <a:cs typeface="Tw Cen MT"/>
              </a:rPr>
              <a:t>identification / formulation &amp; future </a:t>
            </a:r>
            <a:r>
              <a:rPr lang="en-US" sz="1600" dirty="0">
                <a:solidFill>
                  <a:srgbClr val="2D2D8A"/>
                </a:solidFill>
                <a:latin typeface="Tw Cen MT"/>
                <a:cs typeface="Tw Cen MT"/>
              </a:rPr>
              <a:t>monitoring. </a:t>
            </a:r>
          </a:p>
        </p:txBody>
      </p:sp>
      <p:sp>
        <p:nvSpPr>
          <p:cNvPr id="31779" name="Rectangle 15"/>
          <p:cNvSpPr>
            <a:spLocks noChangeArrowheads="1"/>
          </p:cNvSpPr>
          <p:nvPr/>
        </p:nvSpPr>
        <p:spPr bwMode="auto">
          <a:xfrm>
            <a:off x="3203575" y="5229225"/>
            <a:ext cx="2808288" cy="1439863"/>
          </a:xfrm>
          <a:prstGeom prst="rect">
            <a:avLst/>
          </a:prstGeom>
          <a:noFill/>
          <a:ln w="9525">
            <a:noFill/>
            <a:miter lim="800000"/>
            <a:headEnd/>
            <a:tailEnd/>
          </a:ln>
        </p:spPr>
        <p:txBody>
          <a:bodyPr anchor="ctr"/>
          <a:lstStyle/>
          <a:p>
            <a:pPr marL="3175"/>
            <a:endParaRPr lang="en-US" dirty="0">
              <a:latin typeface="Tw Cen MT"/>
            </a:endParaRPr>
          </a:p>
        </p:txBody>
      </p:sp>
      <p:sp>
        <p:nvSpPr>
          <p:cNvPr id="31780" name="Rectangle 19"/>
          <p:cNvSpPr>
            <a:spLocks noChangeArrowheads="1"/>
          </p:cNvSpPr>
          <p:nvPr/>
        </p:nvSpPr>
        <p:spPr bwMode="auto">
          <a:xfrm>
            <a:off x="3276600" y="5300663"/>
            <a:ext cx="2735263" cy="1490662"/>
          </a:xfrm>
          <a:prstGeom prst="rect">
            <a:avLst/>
          </a:prstGeom>
          <a:noFill/>
          <a:ln w="9525">
            <a:noFill/>
            <a:miter lim="800000"/>
            <a:headEnd/>
            <a:tailEnd/>
          </a:ln>
        </p:spPr>
        <p:txBody>
          <a:bodyPr anchor="ctr"/>
          <a:lstStyle/>
          <a:p>
            <a:pPr marL="3175"/>
            <a:r>
              <a:rPr lang="fr-BE" dirty="0">
                <a:latin typeface="Tw Cen MT"/>
              </a:rPr>
              <a:t>gggg</a:t>
            </a:r>
            <a:endParaRPr lang="en-GB" dirty="0">
              <a:latin typeface="Tw Cen MT"/>
            </a:endParaRPr>
          </a:p>
        </p:txBody>
      </p:sp>
      <p:sp>
        <p:nvSpPr>
          <p:cNvPr id="27" name="Rectangle 4"/>
          <p:cNvSpPr>
            <a:spLocks noChangeArrowheads="1"/>
          </p:cNvSpPr>
          <p:nvPr/>
        </p:nvSpPr>
        <p:spPr bwMode="auto">
          <a:xfrm>
            <a:off x="3167856" y="4221163"/>
            <a:ext cx="2808288" cy="2376189"/>
          </a:xfrm>
          <a:prstGeom prst="rect">
            <a:avLst/>
          </a:prstGeom>
          <a:solidFill>
            <a:schemeClr val="accent1"/>
          </a:solidFill>
          <a:ln w="9525">
            <a:solidFill>
              <a:srgbClr val="000000"/>
            </a:solidFill>
            <a:miter lim="800000"/>
            <a:headEnd/>
            <a:tailEnd/>
          </a:ln>
          <a:effectLst/>
        </p:spPr>
        <p:txBody>
          <a:bodyPr lIns="90488" tIns="44450" rIns="90488" bIns="44450" anchor="ctr"/>
          <a:lstStyle/>
          <a:p>
            <a:pPr algn="just" eaLnBrk="0" hangingPunct="0">
              <a:defRPr/>
            </a:pPr>
            <a:endParaRPr lang="en-US" sz="1600" dirty="0">
              <a:solidFill>
                <a:srgbClr val="2D2D8A"/>
              </a:solidFill>
              <a:latin typeface="Tw Cen MT"/>
              <a:cs typeface="Tw Cen MT"/>
            </a:endParaRPr>
          </a:p>
          <a:p>
            <a:pPr eaLnBrk="0" hangingPunct="0">
              <a:defRPr/>
            </a:pPr>
            <a:r>
              <a:rPr lang="en-US" sz="1600" dirty="0" smtClean="0">
                <a:solidFill>
                  <a:srgbClr val="2D2D8A"/>
                </a:solidFill>
                <a:latin typeface="Tw Cen MT"/>
                <a:cs typeface="Tw Cen MT"/>
              </a:rPr>
              <a:t>-FV </a:t>
            </a:r>
            <a:r>
              <a:rPr lang="en-US" sz="1600" dirty="0">
                <a:solidFill>
                  <a:srgbClr val="2D2D8A"/>
                </a:solidFill>
                <a:latin typeface="Tw Cen MT"/>
                <a:cs typeface="Tw Cen MT"/>
              </a:rPr>
              <a:t>matter but </a:t>
            </a:r>
            <a:r>
              <a:rPr lang="en-US" sz="1600" dirty="0" smtClean="0">
                <a:solidFill>
                  <a:srgbClr val="2D2D8A"/>
                </a:solidFill>
                <a:latin typeface="Tw Cen MT"/>
                <a:cs typeface="Tw Cen MT"/>
              </a:rPr>
              <a:t>do </a:t>
            </a:r>
            <a:r>
              <a:rPr lang="en-US" sz="1600" dirty="0">
                <a:solidFill>
                  <a:srgbClr val="2D2D8A"/>
                </a:solidFill>
                <a:latin typeface="Tw Cen MT"/>
                <a:cs typeface="Tw Cen MT"/>
              </a:rPr>
              <a:t>not constitute a precondition (no separate assessment as for GGDC). </a:t>
            </a:r>
          </a:p>
          <a:p>
            <a:pPr eaLnBrk="0" hangingPunct="0">
              <a:buFontTx/>
              <a:buChar char="-"/>
              <a:defRPr/>
            </a:pPr>
            <a:r>
              <a:rPr lang="en-US" sz="1600" dirty="0">
                <a:solidFill>
                  <a:srgbClr val="2D2D8A"/>
                </a:solidFill>
                <a:latin typeface="Tw Cen MT"/>
                <a:cs typeface="Tw Cen MT"/>
              </a:rPr>
              <a:t>Assessment of adherence to FV is part of the RMF during identification/formulation/</a:t>
            </a:r>
          </a:p>
          <a:p>
            <a:pPr eaLnBrk="0" hangingPunct="0">
              <a:defRPr/>
            </a:pPr>
            <a:r>
              <a:rPr lang="en-US" sz="1600" dirty="0">
                <a:solidFill>
                  <a:srgbClr val="2D2D8A"/>
                </a:solidFill>
                <a:latin typeface="Tw Cen MT"/>
                <a:cs typeface="Tw Cen MT"/>
              </a:rPr>
              <a:t>implementation.</a:t>
            </a:r>
          </a:p>
          <a:p>
            <a:pPr eaLnBrk="0" hangingPunct="0">
              <a:buFontTx/>
              <a:buChar char="-"/>
              <a:defRPr/>
            </a:pPr>
            <a:r>
              <a:rPr lang="en-US" sz="1600" dirty="0">
                <a:solidFill>
                  <a:srgbClr val="2D2D8A"/>
                </a:solidFill>
                <a:latin typeface="Tw Cen MT"/>
                <a:cs typeface="Tw Cen MT"/>
              </a:rPr>
              <a:t>BSSC consultation when high risks on political governance.</a:t>
            </a:r>
          </a:p>
          <a:p>
            <a:pPr algn="just" eaLnBrk="0" hangingPunct="0">
              <a:defRPr/>
            </a:pPr>
            <a:endParaRPr lang="en-US" sz="1600" b="1" dirty="0">
              <a:latin typeface="Tw Cen MT"/>
              <a:cs typeface="Tw Cen MT"/>
            </a:endParaRPr>
          </a:p>
        </p:txBody>
      </p:sp>
      <p:graphicFrame>
        <p:nvGraphicFramePr>
          <p:cNvPr id="28" name="Table 27"/>
          <p:cNvGraphicFramePr>
            <a:graphicFrameLocks noGrp="1"/>
          </p:cNvGraphicFramePr>
          <p:nvPr>
            <p:extLst/>
          </p:nvPr>
        </p:nvGraphicFramePr>
        <p:xfrm>
          <a:off x="179388" y="4221163"/>
          <a:ext cx="2880320" cy="2376264"/>
        </p:xfrm>
        <a:graphic>
          <a:graphicData uri="http://schemas.openxmlformats.org/drawingml/2006/table">
            <a:tbl>
              <a:tblPr/>
              <a:tblGrid>
                <a:gridCol w="2880320"/>
              </a:tblGrid>
              <a:tr h="2376264">
                <a:tc>
                  <a:txBody>
                    <a:bodyPr/>
                    <a:lstStyle/>
                    <a:p>
                      <a:pPr algn="l" eaLnBrk="0" hangingPunct="0">
                        <a:lnSpc>
                          <a:spcPct val="100000"/>
                        </a:lnSpc>
                        <a:buFontTx/>
                        <a:buChar char="-"/>
                      </a:pPr>
                      <a:r>
                        <a:rPr lang="en-US" sz="1600" dirty="0" smtClean="0">
                          <a:solidFill>
                            <a:srgbClr val="2D2D8A"/>
                          </a:solidFill>
                          <a:latin typeface="Tw Cen MT"/>
                          <a:ea typeface="Tw Cen MT"/>
                          <a:cs typeface="Tw Cen MT"/>
                        </a:rPr>
                        <a:t>Positive assessment of country’s adherence and commitment to FV is a </a:t>
                      </a:r>
                      <a:r>
                        <a:rPr lang="en-US" sz="1600" u="sng" dirty="0" smtClean="0">
                          <a:solidFill>
                            <a:srgbClr val="2D2D8A"/>
                          </a:solidFill>
                          <a:latin typeface="Tw Cen MT"/>
                          <a:ea typeface="Tw Cen MT"/>
                          <a:cs typeface="Tw Cen MT"/>
                        </a:rPr>
                        <a:t>precondition.</a:t>
                      </a:r>
                    </a:p>
                    <a:p>
                      <a:pPr algn="l" eaLnBrk="0" hangingPunct="0">
                        <a:lnSpc>
                          <a:spcPct val="100000"/>
                        </a:lnSpc>
                        <a:buFontTx/>
                        <a:buChar char="-"/>
                      </a:pPr>
                      <a:r>
                        <a:rPr lang="en-US" sz="1600" dirty="0" smtClean="0">
                          <a:solidFill>
                            <a:srgbClr val="2D2D8A"/>
                          </a:solidFill>
                          <a:latin typeface="Tw Cen MT"/>
                          <a:ea typeface="Tw Cen MT"/>
                          <a:cs typeface="Tw Cen MT"/>
                        </a:rPr>
                        <a:t> Assessment</a:t>
                      </a:r>
                      <a:r>
                        <a:rPr lang="en-US" sz="1600" baseline="0" dirty="0" smtClean="0">
                          <a:solidFill>
                            <a:srgbClr val="2D2D8A"/>
                          </a:solidFill>
                          <a:latin typeface="Tw Cen MT"/>
                          <a:ea typeface="Tw Cen MT"/>
                          <a:cs typeface="Tw Cen MT"/>
                        </a:rPr>
                        <a:t> </a:t>
                      </a:r>
                      <a:r>
                        <a:rPr lang="en-US" sz="1600" dirty="0" smtClean="0">
                          <a:solidFill>
                            <a:srgbClr val="2D2D8A"/>
                          </a:solidFill>
                          <a:latin typeface="Tw Cen MT"/>
                          <a:ea typeface="Tw Cen MT"/>
                          <a:cs typeface="Tw Cen MT"/>
                        </a:rPr>
                        <a:t>during programming phase, submission to BSSC and monitoring during implementation through the Risk</a:t>
                      </a:r>
                      <a:r>
                        <a:rPr lang="en-US" sz="1600" baseline="0" dirty="0" smtClean="0">
                          <a:solidFill>
                            <a:srgbClr val="2D2D8A"/>
                          </a:solidFill>
                          <a:latin typeface="Tw Cen MT"/>
                          <a:ea typeface="Tw Cen MT"/>
                          <a:cs typeface="Tw Cen MT"/>
                        </a:rPr>
                        <a:t> </a:t>
                      </a:r>
                      <a:r>
                        <a:rPr lang="en-US" sz="1600" dirty="0" smtClean="0">
                          <a:solidFill>
                            <a:srgbClr val="2D2D8A"/>
                          </a:solidFill>
                          <a:latin typeface="Tw Cen MT"/>
                          <a:ea typeface="Tw Cen MT"/>
                          <a:cs typeface="Tw Cen MT"/>
                        </a:rPr>
                        <a:t>Management Framework (RMF).</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solidFill>
                  </a:tcPr>
                </a:tc>
              </a:tr>
            </a:tbl>
          </a:graphicData>
        </a:graphic>
      </p:graphicFrame>
    </p:spTree>
    <p:extLst>
      <p:ext uri="{BB962C8B-B14F-4D97-AF65-F5344CB8AC3E}">
        <p14:creationId xmlns:p14="http://schemas.microsoft.com/office/powerpoint/2010/main" val="222844765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7"/>
            <a:ext cx="8229600" cy="773278"/>
          </a:xfrm>
        </p:spPr>
        <p:txBody>
          <a:bodyPr/>
          <a:lstStyle/>
          <a:p>
            <a:pPr algn="ctr"/>
            <a:r>
              <a:rPr lang="en-GB" dirty="0" smtClean="0"/>
              <a:t>Outline</a:t>
            </a:r>
            <a:endParaRPr lang="en-GB" dirty="0"/>
          </a:p>
        </p:txBody>
      </p:sp>
      <p:sp>
        <p:nvSpPr>
          <p:cNvPr id="3" name="Content Placeholder 2"/>
          <p:cNvSpPr>
            <a:spLocks noGrp="1"/>
          </p:cNvSpPr>
          <p:nvPr>
            <p:ph idx="1"/>
          </p:nvPr>
        </p:nvSpPr>
        <p:spPr>
          <a:xfrm>
            <a:off x="500034" y="1484784"/>
            <a:ext cx="8229600" cy="5112568"/>
          </a:xfrm>
        </p:spPr>
        <p:txBody>
          <a:bodyPr/>
          <a:lstStyle/>
          <a:p>
            <a:pPr marL="457200" indent="-457200">
              <a:spcBef>
                <a:spcPts val="1200"/>
              </a:spcBef>
              <a:buClrTx/>
              <a:buAutoNum type="arabicPeriod"/>
            </a:pPr>
            <a:endParaRPr lang="en-GB" sz="2200" i="0" dirty="0" smtClean="0">
              <a:solidFill>
                <a:srgbClr val="C00000"/>
              </a:solidFill>
            </a:endParaRPr>
          </a:p>
          <a:p>
            <a:pPr marL="457200" indent="-457200">
              <a:spcBef>
                <a:spcPts val="1200"/>
              </a:spcBef>
              <a:buClrTx/>
              <a:buFontTx/>
              <a:buAutoNum type="arabicPeriod"/>
            </a:pPr>
            <a:r>
              <a:rPr lang="en-GB" sz="2200" i="0" dirty="0" smtClean="0">
                <a:solidFill>
                  <a:schemeClr val="accent6"/>
                </a:solidFill>
              </a:rPr>
              <a:t>The four pillars of BS modalities and key frameworks </a:t>
            </a:r>
            <a:r>
              <a:rPr lang="en-GB" sz="2200" i="0" dirty="0">
                <a:solidFill>
                  <a:schemeClr val="accent6"/>
                </a:solidFill>
              </a:rPr>
              <a:t>of intervention  </a:t>
            </a:r>
          </a:p>
          <a:p>
            <a:pPr marL="457200" indent="-457200">
              <a:spcBef>
                <a:spcPts val="1200"/>
              </a:spcBef>
              <a:buClrTx/>
              <a:buAutoNum type="arabicPeriod"/>
            </a:pPr>
            <a:r>
              <a:rPr lang="en-GB" sz="2200" i="0" dirty="0" smtClean="0">
                <a:solidFill>
                  <a:schemeClr val="accent6"/>
                </a:solidFill>
              </a:rPr>
              <a:t>Fundamental values </a:t>
            </a:r>
          </a:p>
          <a:p>
            <a:pPr marL="457200" indent="-457200">
              <a:spcBef>
                <a:spcPts val="1200"/>
              </a:spcBef>
              <a:buClrTx/>
              <a:buAutoNum type="arabicPeriod"/>
            </a:pPr>
            <a:r>
              <a:rPr lang="en-GB" sz="2200" b="1" i="0" dirty="0" smtClean="0">
                <a:solidFill>
                  <a:srgbClr val="C00000"/>
                </a:solidFill>
              </a:rPr>
              <a:t>Eligibility criteria assessment </a:t>
            </a:r>
          </a:p>
          <a:p>
            <a:pPr marL="400050" lvl="1" indent="0">
              <a:spcBef>
                <a:spcPts val="1200"/>
              </a:spcBef>
              <a:buClrTx/>
              <a:buNone/>
            </a:pPr>
            <a:r>
              <a:rPr lang="en-GB" sz="1800" dirty="0" smtClean="0">
                <a:solidFill>
                  <a:srgbClr val="C00000"/>
                </a:solidFill>
              </a:rPr>
              <a:t>3.1. Macroeconomic eligibility criteria</a:t>
            </a:r>
          </a:p>
          <a:p>
            <a:pPr marL="400050" lvl="1" indent="0">
              <a:spcBef>
                <a:spcPts val="1200"/>
              </a:spcBef>
              <a:buClrTx/>
              <a:buNone/>
            </a:pPr>
            <a:r>
              <a:rPr lang="en-GB" sz="1800" b="1" i="0" dirty="0" smtClean="0">
                <a:solidFill>
                  <a:srgbClr val="C00000"/>
                </a:solidFill>
              </a:rPr>
              <a:t>3.2. PFM eligibility criteria</a:t>
            </a:r>
          </a:p>
          <a:p>
            <a:pPr marL="400050" lvl="1" indent="0">
              <a:spcBef>
                <a:spcPts val="1200"/>
              </a:spcBef>
              <a:buClrTx/>
              <a:buNone/>
            </a:pPr>
            <a:r>
              <a:rPr lang="en-GB" sz="1800" dirty="0" smtClean="0">
                <a:solidFill>
                  <a:srgbClr val="C00000"/>
                </a:solidFill>
              </a:rPr>
              <a:t>3.3. Public policy eligibility criteria</a:t>
            </a:r>
          </a:p>
          <a:p>
            <a:pPr marL="400050" lvl="1" indent="0">
              <a:spcBef>
                <a:spcPts val="1200"/>
              </a:spcBef>
              <a:buClrTx/>
              <a:buNone/>
            </a:pPr>
            <a:r>
              <a:rPr lang="en-GB" sz="1800" dirty="0" smtClean="0">
                <a:solidFill>
                  <a:srgbClr val="C00000"/>
                </a:solidFill>
              </a:rPr>
              <a:t>3.4. Budget transparency and oversight eligibility criteria</a:t>
            </a:r>
            <a:endParaRPr lang="en-GB" sz="1800" b="1" i="0" dirty="0" smtClean="0">
              <a:solidFill>
                <a:srgbClr val="C00000"/>
              </a:solidFill>
            </a:endParaRPr>
          </a:p>
          <a:p>
            <a:pPr marL="457200" indent="-457200">
              <a:spcBef>
                <a:spcPts val="1200"/>
              </a:spcBef>
              <a:buClrTx/>
              <a:buAutoNum type="arabicPeriod"/>
            </a:pPr>
            <a:r>
              <a:rPr lang="en-GB" sz="2200" i="0" dirty="0" smtClean="0">
                <a:solidFill>
                  <a:schemeClr val="accent6"/>
                </a:solidFill>
              </a:rPr>
              <a:t>Risk Management Framework </a:t>
            </a:r>
          </a:p>
          <a:p>
            <a:pPr marL="457200" indent="-457200">
              <a:spcBef>
                <a:spcPts val="1200"/>
              </a:spcBef>
              <a:buClrTx/>
              <a:buFont typeface="+mj-lt"/>
              <a:buAutoNum type="arabicPeriod"/>
            </a:pPr>
            <a:r>
              <a:rPr lang="en-GB" sz="2200" i="0" dirty="0" smtClean="0">
                <a:solidFill>
                  <a:schemeClr val="accent6"/>
                </a:solidFill>
              </a:rPr>
              <a:t>EU Governance mechanisms (BSSC)</a:t>
            </a:r>
          </a:p>
          <a:p>
            <a:pPr marL="457200" indent="-457200">
              <a:spcBef>
                <a:spcPts val="1200"/>
              </a:spcBef>
              <a:buClrTx/>
              <a:buFont typeface="+mj-lt"/>
              <a:buAutoNum type="arabicPeriod"/>
            </a:pPr>
            <a:endParaRPr lang="en-GB" sz="2200" i="0" dirty="0" smtClean="0">
              <a:solidFill>
                <a:schemeClr val="accent2"/>
              </a:solidFill>
            </a:endParaRPr>
          </a:p>
          <a:p>
            <a:pPr marL="457200" indent="-457200">
              <a:spcBef>
                <a:spcPts val="1200"/>
              </a:spcBef>
              <a:buClrTx/>
              <a:buFont typeface="+mj-lt"/>
              <a:buAutoNum type="arabicPeriod" startAt="5"/>
            </a:pPr>
            <a:endParaRPr lang="fr-BE" i="0" dirty="0" smtClean="0"/>
          </a:p>
          <a:p>
            <a:pPr marL="457200" indent="-457200">
              <a:spcBef>
                <a:spcPts val="1200"/>
              </a:spcBef>
              <a:buClrTx/>
              <a:buFont typeface="+mj-lt"/>
              <a:buAutoNum type="arabicPeriod" startAt="5"/>
            </a:pPr>
            <a:endParaRPr lang="en-GB" i="0" dirty="0" smtClean="0"/>
          </a:p>
          <a:p>
            <a:pPr marL="457200" indent="-457200">
              <a:buClrTx/>
              <a:buNone/>
            </a:pPr>
            <a:endParaRPr lang="en-GB" i="0" dirty="0" smtClean="0"/>
          </a:p>
          <a:p>
            <a:endParaRPr lang="en-GB"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16</a:t>
            </a:fld>
            <a:endParaRPr lang="en-GB"/>
          </a:p>
        </p:txBody>
      </p:sp>
    </p:spTree>
    <p:extLst>
      <p:ext uri="{BB962C8B-B14F-4D97-AF65-F5344CB8AC3E}">
        <p14:creationId xmlns:p14="http://schemas.microsoft.com/office/powerpoint/2010/main" val="424918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1546"/>
            <a:ext cx="9144000" cy="1133317"/>
          </a:xfrm>
        </p:spPr>
        <p:txBody>
          <a:bodyPr/>
          <a:lstStyle/>
          <a:p>
            <a:pPr algn="ctr"/>
            <a:r>
              <a:rPr lang="en-GB" sz="2800" dirty="0" smtClean="0"/>
              <a:t>Four eligibility criteria</a:t>
            </a:r>
            <a:endParaRPr lang="en-GB" sz="2800" dirty="0"/>
          </a:p>
        </p:txBody>
      </p:sp>
      <p:sp>
        <p:nvSpPr>
          <p:cNvPr id="3" name="Content Placeholder 2"/>
          <p:cNvSpPr>
            <a:spLocks noGrp="1"/>
          </p:cNvSpPr>
          <p:nvPr>
            <p:ph idx="1"/>
          </p:nvPr>
        </p:nvSpPr>
        <p:spPr>
          <a:xfrm>
            <a:off x="500034" y="2204863"/>
            <a:ext cx="8229600" cy="4392488"/>
          </a:xfrm>
        </p:spPr>
        <p:txBody>
          <a:bodyPr/>
          <a:lstStyle/>
          <a:p>
            <a:pPr algn="just">
              <a:spcBef>
                <a:spcPts val="1200"/>
              </a:spcBef>
              <a:buClrTx/>
              <a:buFont typeface="Wingdings" panose="05000000000000000000" pitchFamily="2" charset="2"/>
              <a:buChar char="Ø"/>
            </a:pPr>
            <a:r>
              <a:rPr lang="en-GB" sz="1800" i="0" dirty="0" smtClean="0"/>
              <a:t>Criteria to be met both when a BS contract is approved and at the time of each BS contract disbursement</a:t>
            </a:r>
          </a:p>
          <a:p>
            <a:pPr marL="0" indent="0" algn="just">
              <a:spcBef>
                <a:spcPts val="1200"/>
              </a:spcBef>
              <a:buClrTx/>
              <a:buNone/>
            </a:pPr>
            <a:endParaRPr lang="en-GB" sz="1800" i="0" dirty="0" smtClean="0"/>
          </a:p>
          <a:p>
            <a:pPr algn="just">
              <a:spcBef>
                <a:spcPts val="1200"/>
              </a:spcBef>
              <a:buClrTx/>
              <a:buFont typeface="Wingdings" panose="05000000000000000000" pitchFamily="2" charset="2"/>
              <a:buChar char="Ø"/>
            </a:pPr>
            <a:r>
              <a:rPr lang="en-GB" sz="1800" i="0" dirty="0"/>
              <a:t>A </a:t>
            </a:r>
            <a:r>
              <a:rPr lang="en-GB" sz="1800" b="1" i="0" dirty="0"/>
              <a:t>dynamic</a:t>
            </a:r>
            <a:r>
              <a:rPr lang="en-GB" sz="1800" i="0" dirty="0"/>
              <a:t> (baseline/progress) </a:t>
            </a:r>
            <a:r>
              <a:rPr lang="en-GB" sz="1800" b="1" i="0" dirty="0"/>
              <a:t>and continued </a:t>
            </a:r>
            <a:r>
              <a:rPr lang="en-GB" sz="1800" b="1" i="0" dirty="0" smtClean="0"/>
              <a:t>approach</a:t>
            </a:r>
            <a:r>
              <a:rPr lang="en-GB" sz="1800" i="0" dirty="0"/>
              <a:t>:</a:t>
            </a:r>
            <a:endParaRPr lang="en-GB" sz="1800" i="0" dirty="0" smtClean="0"/>
          </a:p>
          <a:p>
            <a:pPr lvl="1" algn="just">
              <a:spcBef>
                <a:spcPts val="1200"/>
              </a:spcBef>
              <a:buClrTx/>
              <a:buFont typeface="Wingdings" panose="05000000000000000000" pitchFamily="2" charset="2"/>
              <a:buChar char="Ø"/>
            </a:pPr>
            <a:r>
              <a:rPr lang="en-GB" sz="1800" i="0" dirty="0" smtClean="0"/>
              <a:t>during formulation: focus on </a:t>
            </a:r>
            <a:r>
              <a:rPr lang="en-GB" sz="1800" i="0" u="sng" dirty="0" smtClean="0"/>
              <a:t>relevance</a:t>
            </a:r>
            <a:r>
              <a:rPr lang="en-GB" sz="1800" i="0" dirty="0" smtClean="0"/>
              <a:t> and </a:t>
            </a:r>
            <a:r>
              <a:rPr lang="en-GB" sz="1800" i="0" u="sng" dirty="0" smtClean="0"/>
              <a:t>credibility</a:t>
            </a:r>
            <a:r>
              <a:rPr lang="en-GB" sz="1800" i="0" dirty="0" smtClean="0"/>
              <a:t>.</a:t>
            </a:r>
          </a:p>
          <a:p>
            <a:pPr lvl="1" algn="just">
              <a:spcBef>
                <a:spcPts val="1200"/>
              </a:spcBef>
              <a:buClrTx/>
              <a:buFont typeface="Wingdings" panose="05000000000000000000" pitchFamily="2" charset="2"/>
              <a:buChar char="Ø"/>
            </a:pPr>
            <a:r>
              <a:rPr lang="en-GB" sz="1800" dirty="0"/>
              <a:t>d</a:t>
            </a:r>
            <a:r>
              <a:rPr lang="en-GB" sz="1800" i="0" dirty="0" smtClean="0"/>
              <a:t>uring implementation: focus on progress made.</a:t>
            </a:r>
            <a:endParaRPr lang="en-GB" sz="1800" b="1" i="0" dirty="0" smtClean="0"/>
          </a:p>
          <a:p>
            <a:pPr algn="just">
              <a:spcBef>
                <a:spcPts val="1200"/>
              </a:spcBef>
              <a:buClrTx/>
              <a:buFont typeface="Wingdings" panose="05000000000000000000" pitchFamily="2" charset="2"/>
              <a:buChar char="Ø"/>
            </a:pPr>
            <a:endParaRPr lang="en-GB" sz="1800" i="0" dirty="0" smtClean="0"/>
          </a:p>
          <a:p>
            <a:pPr algn="just">
              <a:spcBef>
                <a:spcPts val="1200"/>
              </a:spcBef>
              <a:buClrTx/>
              <a:buFont typeface="Wingdings" panose="05000000000000000000" pitchFamily="2" charset="2"/>
              <a:buChar char="Ø"/>
            </a:pPr>
            <a:r>
              <a:rPr lang="en-GB" sz="1800" b="1" i="0" dirty="0" smtClean="0"/>
              <a:t>More rigorous approach of assessment through specific templates </a:t>
            </a:r>
            <a:r>
              <a:rPr lang="en-GB" sz="1800" i="0" dirty="0" smtClean="0"/>
              <a:t>(annexes to the BS guidelines).   </a:t>
            </a:r>
          </a:p>
          <a:p>
            <a:pPr algn="just">
              <a:spcBef>
                <a:spcPts val="1200"/>
              </a:spcBef>
              <a:buClrTx/>
              <a:buFont typeface="Wingdings" panose="05000000000000000000" pitchFamily="2" charset="2"/>
              <a:buChar char="Ø"/>
            </a:pPr>
            <a:endParaRPr lang="en-GB" sz="1800" i="0" dirty="0" smtClean="0"/>
          </a:p>
          <a:p>
            <a:pPr marL="457200" indent="-457200">
              <a:spcBef>
                <a:spcPts val="1200"/>
              </a:spcBef>
              <a:buClrTx/>
              <a:buFont typeface="+mj-lt"/>
              <a:buAutoNum type="arabicPeriod" startAt="5"/>
            </a:pPr>
            <a:endParaRPr lang="en-GB" i="0" dirty="0" smtClean="0"/>
          </a:p>
          <a:p>
            <a:pPr marL="457200" indent="-457200">
              <a:buClrTx/>
              <a:buNone/>
            </a:pPr>
            <a:endParaRPr lang="en-GB" i="0" dirty="0" smtClean="0"/>
          </a:p>
          <a:p>
            <a:endParaRPr lang="en-GB"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17</a:t>
            </a:fld>
            <a:endParaRPr lang="en-GB"/>
          </a:p>
        </p:txBody>
      </p:sp>
    </p:spTree>
    <p:extLst>
      <p:ext uri="{BB962C8B-B14F-4D97-AF65-F5344CB8AC3E}">
        <p14:creationId xmlns:p14="http://schemas.microsoft.com/office/powerpoint/2010/main" val="798779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53EED927-7F3B-4D87-901F-49AE9EE97B3D}" type="slidenum">
              <a:rPr lang="en-GB" altLang="es-ES" sz="1400">
                <a:solidFill>
                  <a:schemeClr val="tx1"/>
                </a:solidFill>
                <a:latin typeface="Arial" panose="020B0604020202020204" pitchFamily="34" charset="0"/>
              </a:rPr>
              <a:pPr eaLnBrk="1" hangingPunct="1"/>
              <a:t>18</a:t>
            </a:fld>
            <a:endParaRPr lang="en-GB" altLang="es-ES" sz="1400">
              <a:solidFill>
                <a:schemeClr val="tx1"/>
              </a:solidFill>
              <a:latin typeface="Arial" panose="020B0604020202020204" pitchFamily="34" charset="0"/>
            </a:endParaRPr>
          </a:p>
        </p:txBody>
      </p:sp>
      <p:sp>
        <p:nvSpPr>
          <p:cNvPr id="27651" name="Rectangle 2"/>
          <p:cNvSpPr>
            <a:spLocks noGrp="1" noChangeArrowheads="1"/>
          </p:cNvSpPr>
          <p:nvPr>
            <p:ph type="title"/>
          </p:nvPr>
        </p:nvSpPr>
        <p:spPr>
          <a:xfrm>
            <a:off x="0" y="981075"/>
            <a:ext cx="8893175" cy="936625"/>
          </a:xfrm>
        </p:spPr>
        <p:txBody>
          <a:bodyPr/>
          <a:lstStyle/>
          <a:p>
            <a:pPr indent="0" algn="ctr" eaLnBrk="1" hangingPunct="1"/>
            <a:r>
              <a:rPr lang="en-GB" altLang="es-ES" sz="2800" dirty="0" smtClean="0"/>
              <a:t>Main Focus of Eligibility Criteria</a:t>
            </a:r>
          </a:p>
        </p:txBody>
      </p:sp>
      <p:sp>
        <p:nvSpPr>
          <p:cNvPr id="27652" name="Rectangle 3"/>
          <p:cNvSpPr>
            <a:spLocks noGrp="1" noChangeArrowheads="1"/>
          </p:cNvSpPr>
          <p:nvPr>
            <p:ph type="body" idx="1"/>
          </p:nvPr>
        </p:nvSpPr>
        <p:spPr>
          <a:xfrm>
            <a:off x="468313" y="1773238"/>
            <a:ext cx="8229600" cy="4679950"/>
          </a:xfrm>
        </p:spPr>
        <p:txBody>
          <a:bodyPr/>
          <a:lstStyle/>
          <a:p>
            <a:pPr eaLnBrk="1" hangingPunct="1">
              <a:lnSpc>
                <a:spcPct val="80000"/>
              </a:lnSpc>
              <a:spcBef>
                <a:spcPct val="50000"/>
              </a:spcBef>
              <a:buClr>
                <a:srgbClr val="0F5494"/>
              </a:buClr>
              <a:buFont typeface="Wingdings" panose="05000000000000000000" pitchFamily="2" charset="2"/>
              <a:buChar char="Ø"/>
            </a:pPr>
            <a:r>
              <a:rPr lang="en-GB" altLang="es-ES" sz="1800" b="1" i="0" dirty="0" smtClean="0"/>
              <a:t>Stable macroeconomic framework</a:t>
            </a:r>
          </a:p>
          <a:p>
            <a:pPr marL="762000" lvl="1" indent="-304800" eaLnBrk="1" hangingPunct="1">
              <a:lnSpc>
                <a:spcPct val="80000"/>
              </a:lnSpc>
              <a:spcBef>
                <a:spcPct val="50000"/>
              </a:spcBef>
              <a:buClr>
                <a:srgbClr val="0F5494"/>
              </a:buClr>
              <a:buFont typeface="Wingdings" panose="05000000000000000000" pitchFamily="2" charset="2"/>
              <a:buChar char="Ø"/>
            </a:pPr>
            <a:r>
              <a:rPr lang="en-GB" altLang="es-ES" sz="1400" b="0" dirty="0"/>
              <a:t>F</a:t>
            </a:r>
            <a:r>
              <a:rPr lang="en-GB" altLang="es-ES" sz="1400" b="0" dirty="0" smtClean="0"/>
              <a:t>ocus on fiscal and debt sustainability, domestic revenue mobilisation, prospect for reducing aid dependency, resilience</a:t>
            </a:r>
          </a:p>
          <a:p>
            <a:pPr eaLnBrk="1" hangingPunct="1">
              <a:lnSpc>
                <a:spcPct val="80000"/>
              </a:lnSpc>
              <a:spcBef>
                <a:spcPct val="50000"/>
              </a:spcBef>
              <a:buClr>
                <a:srgbClr val="0F5494"/>
              </a:buClr>
              <a:buFont typeface="Wingdings" panose="05000000000000000000" pitchFamily="2" charset="2"/>
              <a:buChar char="Ø"/>
            </a:pPr>
            <a:r>
              <a:rPr lang="en-GB" altLang="es-ES" sz="1800" b="1" i="0" dirty="0" smtClean="0"/>
              <a:t>National/sector policy and reform</a:t>
            </a:r>
          </a:p>
          <a:p>
            <a:pPr marL="762000" lvl="1" indent="-304800" eaLnBrk="1" hangingPunct="1">
              <a:lnSpc>
                <a:spcPct val="80000"/>
              </a:lnSpc>
              <a:spcBef>
                <a:spcPct val="50000"/>
              </a:spcBef>
              <a:buClr>
                <a:srgbClr val="0F5494"/>
              </a:buClr>
              <a:buFont typeface="Wingdings" panose="05000000000000000000" pitchFamily="2" charset="2"/>
              <a:buChar char="Ø"/>
            </a:pPr>
            <a:r>
              <a:rPr lang="en-GB" altLang="es-ES" sz="1400" b="0" dirty="0" smtClean="0"/>
              <a:t>National ownership, policy financing, institutional capacity, policy monitoring &amp; evaluation framework (PAF)</a:t>
            </a:r>
          </a:p>
          <a:p>
            <a:pPr marL="762000" lvl="1" indent="-304800" eaLnBrk="1" hangingPunct="1">
              <a:lnSpc>
                <a:spcPct val="80000"/>
              </a:lnSpc>
              <a:spcBef>
                <a:spcPct val="50000"/>
              </a:spcBef>
              <a:buClr>
                <a:srgbClr val="0F5494"/>
              </a:buClr>
              <a:buFont typeface="Wingdings" panose="05000000000000000000" pitchFamily="2" charset="2"/>
              <a:buChar char="Ø"/>
            </a:pPr>
            <a:r>
              <a:rPr lang="en-GB" altLang="es-ES" sz="1400" b="0" dirty="0" smtClean="0"/>
              <a:t>Focus on inclusive/sustainable growth and poverty reduction, public governance, public services, regulatory policy, sector reforms </a:t>
            </a:r>
          </a:p>
          <a:p>
            <a:pPr eaLnBrk="1" hangingPunct="1">
              <a:lnSpc>
                <a:spcPct val="80000"/>
              </a:lnSpc>
              <a:spcBef>
                <a:spcPct val="50000"/>
              </a:spcBef>
              <a:buClr>
                <a:srgbClr val="0F5494"/>
              </a:buClr>
              <a:buFont typeface="Wingdings" panose="05000000000000000000" pitchFamily="2" charset="2"/>
              <a:buChar char="Ø"/>
            </a:pPr>
            <a:r>
              <a:rPr lang="en-GB" altLang="es-ES" sz="1800" b="1" i="0" dirty="0" smtClean="0"/>
              <a:t>Public financial management</a:t>
            </a:r>
          </a:p>
          <a:p>
            <a:pPr marL="762000" lvl="1" indent="-304800" eaLnBrk="1" hangingPunct="1">
              <a:lnSpc>
                <a:spcPct val="80000"/>
              </a:lnSpc>
              <a:spcBef>
                <a:spcPct val="50000"/>
              </a:spcBef>
              <a:buClr>
                <a:srgbClr val="0F5494"/>
              </a:buClr>
              <a:buFont typeface="Wingdings" panose="05000000000000000000" pitchFamily="2" charset="2"/>
              <a:buChar char="Ø"/>
            </a:pPr>
            <a:r>
              <a:rPr lang="en-GB" altLang="es-ES" sz="1400" b="0" dirty="0" smtClean="0"/>
              <a:t>Assessment of PFM system to establish a baseline for dynamic approach</a:t>
            </a:r>
          </a:p>
          <a:p>
            <a:pPr marL="762000" lvl="1" indent="-304800" eaLnBrk="1" hangingPunct="1">
              <a:lnSpc>
                <a:spcPct val="80000"/>
              </a:lnSpc>
              <a:spcBef>
                <a:spcPct val="50000"/>
              </a:spcBef>
              <a:buClr>
                <a:srgbClr val="0F5494"/>
              </a:buClr>
              <a:buFont typeface="Wingdings" panose="05000000000000000000" pitchFamily="2" charset="2"/>
              <a:buChar char="Ø"/>
            </a:pPr>
            <a:r>
              <a:rPr lang="en-GB" altLang="es-ES" sz="1400" b="0" dirty="0" smtClean="0"/>
              <a:t>Reform process, diagnostic (PEFA…), allocative efficiency of public expenditures</a:t>
            </a:r>
          </a:p>
          <a:p>
            <a:pPr marL="762000" lvl="1" indent="-304800" eaLnBrk="1" hangingPunct="1">
              <a:lnSpc>
                <a:spcPct val="80000"/>
              </a:lnSpc>
              <a:spcBef>
                <a:spcPct val="50000"/>
              </a:spcBef>
              <a:buClr>
                <a:srgbClr val="0F5494"/>
              </a:buClr>
              <a:buFont typeface="Wingdings" panose="05000000000000000000" pitchFamily="2" charset="2"/>
              <a:buChar char="Ø"/>
            </a:pPr>
            <a:r>
              <a:rPr lang="en-GB" altLang="es-ES" sz="1400" b="0" dirty="0" smtClean="0"/>
              <a:t>Tax administration</a:t>
            </a:r>
          </a:p>
          <a:p>
            <a:pPr marL="762000" lvl="1" indent="-304800" eaLnBrk="1" hangingPunct="1">
              <a:lnSpc>
                <a:spcPct val="80000"/>
              </a:lnSpc>
              <a:spcBef>
                <a:spcPct val="50000"/>
              </a:spcBef>
              <a:buClr>
                <a:srgbClr val="0F5494"/>
              </a:buClr>
              <a:buFont typeface="Wingdings" panose="05000000000000000000" pitchFamily="2" charset="2"/>
              <a:buChar char="Ø"/>
            </a:pPr>
            <a:r>
              <a:rPr lang="en-GB" altLang="es-ES" sz="1400" b="0" dirty="0" smtClean="0"/>
              <a:t>Fight against fraud and corruption </a:t>
            </a:r>
            <a:endParaRPr lang="en-GB" altLang="es-ES" sz="1400" i="1" dirty="0" smtClean="0"/>
          </a:p>
          <a:p>
            <a:pPr eaLnBrk="1" hangingPunct="1">
              <a:lnSpc>
                <a:spcPct val="80000"/>
              </a:lnSpc>
              <a:spcBef>
                <a:spcPct val="50000"/>
              </a:spcBef>
              <a:buClr>
                <a:srgbClr val="0F5494"/>
              </a:buClr>
              <a:buFont typeface="Wingdings" panose="05000000000000000000" pitchFamily="2" charset="2"/>
              <a:buChar char="Ø"/>
            </a:pPr>
            <a:r>
              <a:rPr lang="en-GB" altLang="es-ES" sz="1800" b="1" i="0" dirty="0" smtClean="0"/>
              <a:t>Transparency and oversight of budget</a:t>
            </a:r>
          </a:p>
          <a:p>
            <a:pPr marL="762000" lvl="1" indent="-304800" eaLnBrk="1" hangingPunct="1">
              <a:lnSpc>
                <a:spcPct val="80000"/>
              </a:lnSpc>
              <a:spcBef>
                <a:spcPct val="50000"/>
              </a:spcBef>
              <a:buClr>
                <a:srgbClr val="0F5494"/>
              </a:buClr>
              <a:buFont typeface="Wingdings" panose="05000000000000000000" pitchFamily="2" charset="2"/>
              <a:buChar char="Ø"/>
            </a:pPr>
            <a:r>
              <a:rPr lang="en-GB" altLang="es-ES" sz="1400" b="0" dirty="0" smtClean="0"/>
              <a:t>Public and timely availability of budgetary information</a:t>
            </a:r>
          </a:p>
          <a:p>
            <a:pPr marL="762000" lvl="1" indent="-304800" eaLnBrk="1" hangingPunct="1">
              <a:lnSpc>
                <a:spcPct val="80000"/>
              </a:lnSpc>
              <a:spcBef>
                <a:spcPct val="50000"/>
              </a:spcBef>
              <a:buClr>
                <a:srgbClr val="0F5494"/>
              </a:buClr>
              <a:buFont typeface="Wingdings" panose="05000000000000000000" pitchFamily="2" charset="2"/>
              <a:buChar char="Ø"/>
            </a:pPr>
            <a:r>
              <a:rPr lang="en-GB" altLang="es-ES" sz="1400" b="0" dirty="0" smtClean="0"/>
              <a:t>Strengthening of national legislative and oversight of the budget</a:t>
            </a:r>
          </a:p>
          <a:p>
            <a:pPr eaLnBrk="1" hangingPunct="1">
              <a:lnSpc>
                <a:spcPct val="80000"/>
              </a:lnSpc>
              <a:spcBef>
                <a:spcPct val="50000"/>
              </a:spcBef>
              <a:buClr>
                <a:srgbClr val="0F5494"/>
              </a:buClr>
              <a:buFont typeface="Wingdings" panose="05000000000000000000" pitchFamily="2" charset="2"/>
              <a:buChar char="Ø"/>
            </a:pPr>
            <a:endParaRPr lang="en-GB" altLang="es-ES" sz="1600" i="0" dirty="0" smtClean="0"/>
          </a:p>
        </p:txBody>
      </p:sp>
    </p:spTree>
    <p:extLst>
      <p:ext uri="{BB962C8B-B14F-4D97-AF65-F5344CB8AC3E}">
        <p14:creationId xmlns:p14="http://schemas.microsoft.com/office/powerpoint/2010/main" val="2692770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3"/>
            <a:ext cx="8229600" cy="4464596"/>
          </a:xfrm>
        </p:spPr>
        <p:txBody>
          <a:bodyPr/>
          <a:lstStyle/>
          <a:p>
            <a:endParaRPr lang="en-GB" dirty="0" smtClean="0">
              <a:solidFill>
                <a:srgbClr val="C00000"/>
              </a:solidFill>
            </a:endParaRPr>
          </a:p>
          <a:p>
            <a:endParaRPr lang="en-GB" dirty="0">
              <a:solidFill>
                <a:srgbClr val="C00000"/>
              </a:solidFill>
            </a:endParaRPr>
          </a:p>
          <a:p>
            <a:endParaRPr lang="en-GB" dirty="0" smtClean="0">
              <a:solidFill>
                <a:srgbClr val="C00000"/>
              </a:solidFill>
            </a:endParaRPr>
          </a:p>
          <a:p>
            <a:endParaRPr lang="en-GB" dirty="0">
              <a:solidFill>
                <a:srgbClr val="C00000"/>
              </a:solidFill>
            </a:endParaRPr>
          </a:p>
          <a:p>
            <a:pPr marL="0" indent="0" algn="ctr">
              <a:buNone/>
            </a:pPr>
            <a:r>
              <a:rPr lang="en-GB" sz="2800" b="1" i="0" dirty="0" smtClean="0">
                <a:solidFill>
                  <a:srgbClr val="C00000"/>
                </a:solidFill>
              </a:rPr>
              <a:t>Macroeconomic </a:t>
            </a:r>
            <a:r>
              <a:rPr lang="en-GB" sz="2800" b="1" i="0" dirty="0">
                <a:solidFill>
                  <a:srgbClr val="C00000"/>
                </a:solidFill>
              </a:rPr>
              <a:t>eligibility criteria</a:t>
            </a:r>
            <a:endParaRPr lang="en-GB" sz="2800" b="1" i="0"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19</a:t>
            </a:fld>
            <a:endParaRPr lang="en-GB"/>
          </a:p>
        </p:txBody>
      </p:sp>
    </p:spTree>
    <p:extLst>
      <p:ext uri="{BB962C8B-B14F-4D97-AF65-F5344CB8AC3E}">
        <p14:creationId xmlns:p14="http://schemas.microsoft.com/office/powerpoint/2010/main" val="2146340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7"/>
            <a:ext cx="8229600" cy="773278"/>
          </a:xfrm>
        </p:spPr>
        <p:txBody>
          <a:bodyPr/>
          <a:lstStyle/>
          <a:p>
            <a:pPr algn="ctr"/>
            <a:r>
              <a:rPr lang="en-GB" dirty="0" smtClean="0"/>
              <a:t>Outline</a:t>
            </a:r>
            <a:endParaRPr lang="en-GB" dirty="0"/>
          </a:p>
        </p:txBody>
      </p:sp>
      <p:sp>
        <p:nvSpPr>
          <p:cNvPr id="3" name="Content Placeholder 2"/>
          <p:cNvSpPr>
            <a:spLocks noGrp="1"/>
          </p:cNvSpPr>
          <p:nvPr>
            <p:ph idx="1"/>
          </p:nvPr>
        </p:nvSpPr>
        <p:spPr>
          <a:xfrm>
            <a:off x="500034" y="1844824"/>
            <a:ext cx="8229600" cy="4752528"/>
          </a:xfrm>
        </p:spPr>
        <p:txBody>
          <a:bodyPr/>
          <a:lstStyle/>
          <a:p>
            <a:pPr marL="457200" indent="-457200">
              <a:spcBef>
                <a:spcPts val="1200"/>
              </a:spcBef>
              <a:buClrTx/>
              <a:buAutoNum type="arabicPeriod"/>
            </a:pPr>
            <a:endParaRPr lang="en-GB" sz="2200" i="0" dirty="0" smtClean="0">
              <a:solidFill>
                <a:srgbClr val="C00000"/>
              </a:solidFill>
            </a:endParaRPr>
          </a:p>
          <a:p>
            <a:pPr marL="457200" indent="-457200">
              <a:spcBef>
                <a:spcPts val="1200"/>
              </a:spcBef>
              <a:buClrTx/>
              <a:buFontTx/>
              <a:buAutoNum type="arabicPeriod"/>
            </a:pPr>
            <a:r>
              <a:rPr lang="en-GB" sz="2200" b="1" i="0" dirty="0" smtClean="0">
                <a:solidFill>
                  <a:srgbClr val="C00000"/>
                </a:solidFill>
              </a:rPr>
              <a:t>The four pillars of BS modalities and key frameworks </a:t>
            </a:r>
            <a:r>
              <a:rPr lang="en-GB" sz="2200" b="1" i="0" dirty="0">
                <a:solidFill>
                  <a:srgbClr val="C00000"/>
                </a:solidFill>
              </a:rPr>
              <a:t>of intervention  </a:t>
            </a:r>
          </a:p>
          <a:p>
            <a:pPr marL="457200" indent="-457200">
              <a:spcBef>
                <a:spcPts val="1200"/>
              </a:spcBef>
              <a:buClrTx/>
              <a:buAutoNum type="arabicPeriod"/>
            </a:pPr>
            <a:r>
              <a:rPr lang="en-GB" sz="2200" i="0" dirty="0" smtClean="0">
                <a:solidFill>
                  <a:schemeClr val="accent2"/>
                </a:solidFill>
              </a:rPr>
              <a:t>Fundamental values </a:t>
            </a:r>
          </a:p>
          <a:p>
            <a:pPr marL="457200" indent="-457200">
              <a:spcBef>
                <a:spcPts val="1200"/>
              </a:spcBef>
              <a:buClrTx/>
              <a:buAutoNum type="arabicPeriod"/>
            </a:pPr>
            <a:r>
              <a:rPr lang="en-GB" sz="2200" i="0" dirty="0" smtClean="0">
                <a:solidFill>
                  <a:schemeClr val="accent2"/>
                </a:solidFill>
              </a:rPr>
              <a:t>Eligibility criteria assessment </a:t>
            </a:r>
          </a:p>
          <a:p>
            <a:pPr marL="457200" indent="-457200">
              <a:spcBef>
                <a:spcPts val="1200"/>
              </a:spcBef>
              <a:buClrTx/>
              <a:buAutoNum type="arabicPeriod"/>
            </a:pPr>
            <a:r>
              <a:rPr lang="en-GB" sz="2200" i="0" dirty="0" smtClean="0">
                <a:solidFill>
                  <a:schemeClr val="accent2"/>
                </a:solidFill>
              </a:rPr>
              <a:t>Risk Management Framework </a:t>
            </a:r>
          </a:p>
          <a:p>
            <a:pPr marL="457200" indent="-457200">
              <a:spcBef>
                <a:spcPts val="1200"/>
              </a:spcBef>
              <a:buClrTx/>
              <a:buFont typeface="+mj-lt"/>
              <a:buAutoNum type="arabicPeriod"/>
            </a:pPr>
            <a:r>
              <a:rPr lang="en-GB" sz="2200" i="0" dirty="0" smtClean="0">
                <a:solidFill>
                  <a:schemeClr val="accent2"/>
                </a:solidFill>
              </a:rPr>
              <a:t>EU Governance mechanisms (BSSC)</a:t>
            </a:r>
          </a:p>
          <a:p>
            <a:pPr marL="457200" indent="-457200">
              <a:spcBef>
                <a:spcPts val="1200"/>
              </a:spcBef>
              <a:buClrTx/>
              <a:buFont typeface="+mj-lt"/>
              <a:buAutoNum type="arabicPeriod"/>
            </a:pPr>
            <a:endParaRPr lang="en-GB" sz="2200" i="0" dirty="0" smtClean="0">
              <a:solidFill>
                <a:schemeClr val="accent2"/>
              </a:solidFill>
            </a:endParaRPr>
          </a:p>
          <a:p>
            <a:pPr marL="457200" indent="-457200">
              <a:spcBef>
                <a:spcPts val="1200"/>
              </a:spcBef>
              <a:buClrTx/>
              <a:buFont typeface="+mj-lt"/>
              <a:buAutoNum type="arabicPeriod" startAt="5"/>
            </a:pPr>
            <a:endParaRPr lang="fr-BE" i="0" dirty="0" smtClean="0"/>
          </a:p>
          <a:p>
            <a:pPr marL="457200" indent="-457200">
              <a:spcBef>
                <a:spcPts val="1200"/>
              </a:spcBef>
              <a:buClrTx/>
              <a:buFont typeface="+mj-lt"/>
              <a:buAutoNum type="arabicPeriod" startAt="5"/>
            </a:pPr>
            <a:endParaRPr lang="en-GB" i="0" dirty="0" smtClean="0"/>
          </a:p>
          <a:p>
            <a:pPr marL="457200" indent="-457200">
              <a:buClrTx/>
              <a:buNone/>
            </a:pPr>
            <a:endParaRPr lang="en-GB" i="0" dirty="0" smtClean="0"/>
          </a:p>
          <a:p>
            <a:endParaRPr lang="en-GB"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2</a:t>
            </a:fld>
            <a:endParaRPr lang="en-GB"/>
          </a:p>
        </p:txBody>
      </p:sp>
    </p:spTree>
    <p:extLst>
      <p:ext uri="{BB962C8B-B14F-4D97-AF65-F5344CB8AC3E}">
        <p14:creationId xmlns:p14="http://schemas.microsoft.com/office/powerpoint/2010/main" val="4090302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53EED927-7F3B-4D87-901F-49AE9EE97B3D}" type="slidenum">
              <a:rPr lang="en-GB" altLang="es-ES" sz="1400">
                <a:solidFill>
                  <a:schemeClr val="tx1"/>
                </a:solidFill>
                <a:latin typeface="Tw Cen MT"/>
              </a:rPr>
              <a:pPr eaLnBrk="1" hangingPunct="1"/>
              <a:t>20</a:t>
            </a:fld>
            <a:endParaRPr lang="en-GB" altLang="es-ES" sz="1400" dirty="0">
              <a:solidFill>
                <a:schemeClr val="tx1"/>
              </a:solidFill>
              <a:latin typeface="Tw Cen MT"/>
            </a:endParaRPr>
          </a:p>
        </p:txBody>
      </p:sp>
      <p:sp>
        <p:nvSpPr>
          <p:cNvPr id="27651" name="Rectangle 2"/>
          <p:cNvSpPr>
            <a:spLocks noGrp="1" noChangeArrowheads="1"/>
          </p:cNvSpPr>
          <p:nvPr>
            <p:ph type="title"/>
          </p:nvPr>
        </p:nvSpPr>
        <p:spPr>
          <a:xfrm>
            <a:off x="0" y="981075"/>
            <a:ext cx="8893175" cy="936625"/>
          </a:xfrm>
        </p:spPr>
        <p:txBody>
          <a:bodyPr/>
          <a:lstStyle/>
          <a:p>
            <a:pPr indent="0" algn="ctr" eaLnBrk="1" hangingPunct="1"/>
            <a:r>
              <a:rPr lang="en-GB" altLang="es-ES" dirty="0" smtClean="0">
                <a:solidFill>
                  <a:srgbClr val="2D2D8A"/>
                </a:solidFill>
                <a:latin typeface="Tw Cen MT"/>
                <a:cs typeface="Tw Cen MT"/>
              </a:rPr>
              <a:t>Macro-economic eligibility </a:t>
            </a:r>
            <a:r>
              <a:rPr lang="en-GB" altLang="es-ES" dirty="0">
                <a:solidFill>
                  <a:srgbClr val="2D2D8A"/>
                </a:solidFill>
                <a:latin typeface="Tw Cen MT"/>
                <a:cs typeface="Tw Cen MT"/>
              </a:rPr>
              <a:t>c</a:t>
            </a:r>
            <a:r>
              <a:rPr lang="en-GB" altLang="es-ES" dirty="0" smtClean="0">
                <a:solidFill>
                  <a:srgbClr val="2D2D8A"/>
                </a:solidFill>
                <a:latin typeface="Tw Cen MT"/>
                <a:cs typeface="Tw Cen MT"/>
              </a:rPr>
              <a:t>riterion</a:t>
            </a:r>
          </a:p>
        </p:txBody>
      </p:sp>
      <p:sp>
        <p:nvSpPr>
          <p:cNvPr id="27652" name="Rectangle 3"/>
          <p:cNvSpPr>
            <a:spLocks noGrp="1" noChangeArrowheads="1"/>
          </p:cNvSpPr>
          <p:nvPr>
            <p:ph type="body" idx="1"/>
          </p:nvPr>
        </p:nvSpPr>
        <p:spPr>
          <a:xfrm>
            <a:off x="395536" y="2061270"/>
            <a:ext cx="8208912" cy="4176042"/>
          </a:xfrm>
        </p:spPr>
        <p:txBody>
          <a:bodyPr/>
          <a:lstStyle/>
          <a:p>
            <a:pPr marL="0" indent="0">
              <a:lnSpc>
                <a:spcPct val="90000"/>
              </a:lnSpc>
              <a:spcBef>
                <a:spcPct val="50000"/>
              </a:spcBef>
              <a:buClr>
                <a:srgbClr val="0F5494"/>
              </a:buClr>
              <a:buNone/>
            </a:pPr>
            <a:r>
              <a:rPr lang="en-GB" altLang="es-ES" sz="2000" b="1" i="0" dirty="0" smtClean="0">
                <a:solidFill>
                  <a:srgbClr val="2D2D8A"/>
                </a:solidFill>
                <a:latin typeface="Tw Cen MT"/>
                <a:cs typeface="Tw Cen MT"/>
              </a:rPr>
              <a:t>Requirements:</a:t>
            </a:r>
          </a:p>
          <a:p>
            <a:pPr>
              <a:lnSpc>
                <a:spcPct val="90000"/>
              </a:lnSpc>
              <a:spcBef>
                <a:spcPct val="50000"/>
              </a:spcBef>
              <a:buClr>
                <a:srgbClr val="0F5494"/>
              </a:buClr>
              <a:buFont typeface="Wingdings" panose="05000000000000000000" pitchFamily="2" charset="2"/>
              <a:buChar char="Ø"/>
            </a:pPr>
            <a:r>
              <a:rPr lang="en-GB" altLang="es-ES" sz="2000" b="1" i="0" dirty="0" smtClean="0">
                <a:solidFill>
                  <a:srgbClr val="2D2D8A"/>
                </a:solidFill>
                <a:latin typeface="Tw Cen MT"/>
                <a:cs typeface="Tw Cen MT"/>
              </a:rPr>
              <a:t>For BS contract </a:t>
            </a:r>
            <a:r>
              <a:rPr lang="en-GB" altLang="es-ES" sz="2000" b="1" i="0" dirty="0">
                <a:solidFill>
                  <a:srgbClr val="2D2D8A"/>
                </a:solidFill>
                <a:latin typeface="Tw Cen MT"/>
                <a:cs typeface="Tw Cen MT"/>
              </a:rPr>
              <a:t>approval</a:t>
            </a:r>
            <a:r>
              <a:rPr lang="en-GB" altLang="es-ES" sz="2000" i="0" dirty="0">
                <a:solidFill>
                  <a:srgbClr val="2D2D8A"/>
                </a:solidFill>
                <a:latin typeface="Tw Cen MT"/>
                <a:cs typeface="Tw Cen MT"/>
              </a:rPr>
              <a:t>: </a:t>
            </a:r>
            <a:r>
              <a:rPr lang="en-AU" sz="2000" i="0" dirty="0">
                <a:solidFill>
                  <a:srgbClr val="2D2D8A"/>
                </a:solidFill>
                <a:latin typeface="Tw Cen MT"/>
                <a:cs typeface="Tw Cen MT"/>
              </a:rPr>
              <a:t>A credible and relevant programme to restore or maintain macroeconomic stability</a:t>
            </a:r>
          </a:p>
          <a:p>
            <a:pPr>
              <a:lnSpc>
                <a:spcPct val="90000"/>
              </a:lnSpc>
              <a:spcBef>
                <a:spcPct val="50000"/>
              </a:spcBef>
              <a:buClr>
                <a:srgbClr val="0F5494"/>
              </a:buClr>
              <a:buFont typeface="Wingdings" panose="05000000000000000000" pitchFamily="2" charset="2"/>
              <a:buChar char="Ø"/>
            </a:pPr>
            <a:r>
              <a:rPr lang="en-AU" sz="2000" b="1" i="0" dirty="0" smtClean="0">
                <a:solidFill>
                  <a:srgbClr val="2D2D8A"/>
                </a:solidFill>
                <a:latin typeface="Tw Cen MT"/>
                <a:cs typeface="Tw Cen MT"/>
              </a:rPr>
              <a:t>During implementation</a:t>
            </a:r>
            <a:r>
              <a:rPr lang="en-AU" sz="2000" i="0" dirty="0" smtClean="0">
                <a:solidFill>
                  <a:srgbClr val="2D2D8A"/>
                </a:solidFill>
                <a:latin typeface="Tw Cen MT"/>
                <a:cs typeface="Tw Cen MT"/>
              </a:rPr>
              <a:t>: Maintenance </a:t>
            </a:r>
            <a:r>
              <a:rPr lang="en-AU" sz="2000" i="0" dirty="0">
                <a:solidFill>
                  <a:srgbClr val="2D2D8A"/>
                </a:solidFill>
                <a:latin typeface="Tw Cen MT"/>
                <a:cs typeface="Tw Cen MT"/>
              </a:rPr>
              <a:t>of policy or progress towards restoration of key </a:t>
            </a:r>
            <a:r>
              <a:rPr lang="en-AU" sz="2000" i="0" dirty="0" smtClean="0">
                <a:solidFill>
                  <a:srgbClr val="2D2D8A"/>
                </a:solidFill>
                <a:latin typeface="Tw Cen MT"/>
                <a:cs typeface="Tw Cen MT"/>
              </a:rPr>
              <a:t>balances</a:t>
            </a:r>
            <a:endParaRPr lang="en-AU" sz="2000" b="1" i="0" dirty="0" smtClean="0">
              <a:solidFill>
                <a:srgbClr val="2D2D8A"/>
              </a:solidFill>
              <a:latin typeface="Tw Cen MT"/>
              <a:cs typeface="Tw Cen MT"/>
            </a:endParaRPr>
          </a:p>
          <a:p>
            <a:pPr marL="0" indent="0">
              <a:lnSpc>
                <a:spcPct val="90000"/>
              </a:lnSpc>
              <a:spcBef>
                <a:spcPct val="50000"/>
              </a:spcBef>
              <a:buClr>
                <a:srgbClr val="0F5494"/>
              </a:buClr>
              <a:buNone/>
            </a:pPr>
            <a:r>
              <a:rPr lang="en-AU" sz="2000" b="1" i="0" dirty="0" smtClean="0">
                <a:solidFill>
                  <a:srgbClr val="2D2D8A"/>
                </a:solidFill>
                <a:latin typeface="Tw Cen MT"/>
                <a:cs typeface="Tw Cen MT"/>
              </a:rPr>
              <a:t>Why?</a:t>
            </a:r>
          </a:p>
          <a:p>
            <a:pPr marL="342900" lvl="1" indent="-342900" eaLnBrk="1" hangingPunct="1">
              <a:lnSpc>
                <a:spcPct val="90000"/>
              </a:lnSpc>
              <a:spcBef>
                <a:spcPct val="50000"/>
              </a:spcBef>
              <a:buClr>
                <a:srgbClr val="0F5494"/>
              </a:buClr>
              <a:buFont typeface="Wingdings" panose="05000000000000000000" pitchFamily="2" charset="2"/>
              <a:buChar char="Ø"/>
              <a:tabLst>
                <a:tab pos="450850" algn="l"/>
              </a:tabLst>
              <a:defRPr/>
            </a:pPr>
            <a:r>
              <a:rPr lang="en-GB" b="0" dirty="0">
                <a:solidFill>
                  <a:srgbClr val="2D2D8A"/>
                </a:solidFill>
                <a:latin typeface="Tw Cen MT"/>
                <a:ea typeface="+mn-ea"/>
                <a:cs typeface="Tw Cen MT"/>
              </a:rPr>
              <a:t>Macroeconomic </a:t>
            </a:r>
            <a:r>
              <a:rPr lang="en-GB" b="0" dirty="0" smtClean="0">
                <a:solidFill>
                  <a:srgbClr val="2D2D8A"/>
                </a:solidFill>
                <a:latin typeface="Tw Cen MT"/>
                <a:ea typeface="+mn-ea"/>
                <a:cs typeface="Tw Cen MT"/>
              </a:rPr>
              <a:t>stability </a:t>
            </a:r>
            <a:r>
              <a:rPr lang="en-GB" b="0" dirty="0">
                <a:solidFill>
                  <a:srgbClr val="2D2D8A"/>
                </a:solidFill>
                <a:latin typeface="Tw Cen MT"/>
                <a:ea typeface="+mn-ea"/>
                <a:cs typeface="Tw Cen MT"/>
                <a:sym typeface="Wingdings" pitchFamily="2" charset="2"/>
              </a:rPr>
              <a:t>ensures conducive environment for government and private sector to invest and anticipate changing </a:t>
            </a:r>
            <a:r>
              <a:rPr lang="en-GB" b="0" dirty="0" smtClean="0">
                <a:solidFill>
                  <a:srgbClr val="2D2D8A"/>
                </a:solidFill>
                <a:latin typeface="Tw Cen MT"/>
                <a:ea typeface="+mn-ea"/>
                <a:cs typeface="Tw Cen MT"/>
                <a:sym typeface="Wingdings" pitchFamily="2" charset="2"/>
              </a:rPr>
              <a:t>circumstances</a:t>
            </a:r>
            <a:endParaRPr lang="en-GB" b="0" dirty="0">
              <a:solidFill>
                <a:srgbClr val="2D2D8A"/>
              </a:solidFill>
              <a:latin typeface="Tw Cen MT"/>
              <a:ea typeface="+mn-ea"/>
              <a:cs typeface="Tw Cen MT"/>
            </a:endParaRPr>
          </a:p>
          <a:p>
            <a:pPr marL="342900" lvl="1" indent="-342900" eaLnBrk="1" hangingPunct="1">
              <a:lnSpc>
                <a:spcPct val="90000"/>
              </a:lnSpc>
              <a:spcBef>
                <a:spcPct val="50000"/>
              </a:spcBef>
              <a:buClr>
                <a:srgbClr val="0F5494"/>
              </a:buClr>
              <a:buFont typeface="Wingdings" panose="05000000000000000000" pitchFamily="2" charset="2"/>
              <a:buChar char="Ø"/>
              <a:tabLst>
                <a:tab pos="450850" algn="l"/>
              </a:tabLst>
              <a:defRPr/>
            </a:pPr>
            <a:r>
              <a:rPr lang="en-GB" b="0" dirty="0">
                <a:solidFill>
                  <a:srgbClr val="2D2D8A"/>
                </a:solidFill>
                <a:latin typeface="Tw Cen MT"/>
                <a:ea typeface="+mn-ea"/>
                <a:cs typeface="Tw Cen MT"/>
              </a:rPr>
              <a:t>Macroeconomic </a:t>
            </a:r>
            <a:r>
              <a:rPr lang="en-GB" b="0" dirty="0" smtClean="0">
                <a:solidFill>
                  <a:srgbClr val="2D2D8A"/>
                </a:solidFill>
                <a:latin typeface="Tw Cen MT"/>
                <a:ea typeface="+mn-ea"/>
                <a:cs typeface="Tw Cen MT"/>
              </a:rPr>
              <a:t>instability </a:t>
            </a:r>
            <a:r>
              <a:rPr lang="en-GB" b="0" dirty="0" smtClean="0">
                <a:solidFill>
                  <a:srgbClr val="2D2D8A"/>
                </a:solidFill>
                <a:latin typeface="Tw Cen MT"/>
                <a:ea typeface="+mn-ea"/>
                <a:cs typeface="Tw Cen MT"/>
                <a:sym typeface="Wingdings" pitchFamily="2" charset="2"/>
              </a:rPr>
              <a:t>ruptures macro</a:t>
            </a:r>
            <a:r>
              <a:rPr lang="en-GB" b="0" dirty="0">
                <a:solidFill>
                  <a:srgbClr val="2D2D8A"/>
                </a:solidFill>
                <a:latin typeface="Tw Cen MT"/>
                <a:ea typeface="+mn-ea"/>
                <a:cs typeface="Tw Cen MT"/>
                <a:sym typeface="Wingdings" pitchFamily="2" charset="2"/>
              </a:rPr>
              <a:t>-financial balances </a:t>
            </a:r>
            <a:r>
              <a:rPr lang="en-GB" b="0" dirty="0" smtClean="0">
                <a:solidFill>
                  <a:srgbClr val="2D2D8A"/>
                </a:solidFill>
                <a:latin typeface="Tw Cen MT"/>
                <a:ea typeface="+mn-ea"/>
                <a:cs typeface="Tw Cen MT"/>
                <a:sym typeface="Wingdings" pitchFamily="2" charset="2"/>
              </a:rPr>
              <a:t>(external and internal) and threatens implementation of development public policies and the attainment of BS goals</a:t>
            </a:r>
            <a:endParaRPr lang="en-GB" b="0" dirty="0">
              <a:solidFill>
                <a:srgbClr val="2D2D8A"/>
              </a:solidFill>
              <a:latin typeface="Tw Cen MT"/>
              <a:ea typeface="+mn-ea"/>
              <a:cs typeface="Tw Cen MT"/>
              <a:sym typeface="Wingdings" pitchFamily="2" charset="2"/>
            </a:endParaRPr>
          </a:p>
          <a:p>
            <a:pPr eaLnBrk="1" hangingPunct="1">
              <a:lnSpc>
                <a:spcPct val="90000"/>
              </a:lnSpc>
              <a:spcBef>
                <a:spcPct val="50000"/>
              </a:spcBef>
              <a:buClr>
                <a:srgbClr val="0F5494"/>
              </a:buClr>
              <a:buFont typeface="Wingdings" panose="05000000000000000000" pitchFamily="2" charset="2"/>
              <a:buChar char="Ø"/>
              <a:defRPr/>
            </a:pPr>
            <a:r>
              <a:rPr lang="en-GB" sz="2000" i="0" dirty="0" smtClean="0">
                <a:solidFill>
                  <a:srgbClr val="2D2D8A"/>
                </a:solidFill>
                <a:latin typeface="Tw Cen MT"/>
                <a:cs typeface="Tw Cen MT"/>
              </a:rPr>
              <a:t>Macroeconomic </a:t>
            </a:r>
            <a:r>
              <a:rPr lang="en-GB" sz="2000" i="0" dirty="0">
                <a:solidFill>
                  <a:srgbClr val="2D2D8A"/>
                </a:solidFill>
                <a:latin typeface="Tw Cen MT"/>
                <a:cs typeface="Tw Cen MT"/>
              </a:rPr>
              <a:t>stability: prerequisite for sustainable and inclusive growth</a:t>
            </a:r>
          </a:p>
          <a:p>
            <a:pPr>
              <a:lnSpc>
                <a:spcPct val="90000"/>
              </a:lnSpc>
              <a:spcBef>
                <a:spcPct val="50000"/>
              </a:spcBef>
              <a:buClr>
                <a:srgbClr val="0F5494"/>
              </a:buClr>
              <a:buFont typeface="Wingdings" panose="05000000000000000000" pitchFamily="2" charset="2"/>
              <a:buChar char="Ø"/>
            </a:pPr>
            <a:endParaRPr lang="en-AU" sz="2000" i="0" dirty="0">
              <a:solidFill>
                <a:srgbClr val="2D2D8A"/>
              </a:solidFill>
              <a:latin typeface="Tw Cen MT"/>
              <a:cs typeface="Tw Cen MT"/>
            </a:endParaRPr>
          </a:p>
        </p:txBody>
      </p:sp>
    </p:spTree>
    <p:extLst>
      <p:ext uri="{BB962C8B-B14F-4D97-AF65-F5344CB8AC3E}">
        <p14:creationId xmlns:p14="http://schemas.microsoft.com/office/powerpoint/2010/main" val="3644121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536" y="1052736"/>
            <a:ext cx="8229600" cy="936625"/>
          </a:xfrm>
        </p:spPr>
        <p:txBody>
          <a:bodyPr/>
          <a:lstStyle/>
          <a:p>
            <a:pPr indent="0" eaLnBrk="1" hangingPunct="1"/>
            <a:r>
              <a:rPr lang="en-US" dirty="0" smtClean="0"/>
              <a:t>Why is it an eligibility criterion?</a:t>
            </a:r>
          </a:p>
        </p:txBody>
      </p:sp>
      <p:sp>
        <p:nvSpPr>
          <p:cNvPr id="6148" name="Slide Number Placeholder 1"/>
          <p:cNvSpPr>
            <a:spLocks noGrp="1"/>
          </p:cNvSpPr>
          <p:nvPr>
            <p:ph type="sldNum" sz="quarter" idx="12"/>
          </p:nvPr>
        </p:nvSpPr>
        <p:spPr>
          <a:noFill/>
          <a:ln>
            <a:miter lim="800000"/>
            <a:headEnd/>
            <a:tailEnd/>
          </a:ln>
        </p:spPr>
        <p:txBody>
          <a:bodyPr/>
          <a:lstStyle/>
          <a:p>
            <a:fld id="{9FF57B65-6B14-4ADD-92C4-078AEDE4D68D}" type="slidenum">
              <a:rPr lang="en-GB" smtClean="0"/>
              <a:pPr/>
              <a:t>21</a:t>
            </a:fld>
            <a:endParaRPr lang="en-GB" smtClean="0"/>
          </a:p>
        </p:txBody>
      </p:sp>
      <p:sp>
        <p:nvSpPr>
          <p:cNvPr id="5" name="AutoShape 7"/>
          <p:cNvSpPr>
            <a:spLocks noGrp="1" noChangeArrowheads="1"/>
          </p:cNvSpPr>
          <p:nvPr>
            <p:ph type="body" idx="1"/>
          </p:nvPr>
        </p:nvSpPr>
        <p:spPr bwMode="auto">
          <a:xfrm>
            <a:off x="971600" y="2060848"/>
            <a:ext cx="2627784" cy="1512689"/>
          </a:xfrm>
          <a:prstGeom prst="can">
            <a:avLst>
              <a:gd name="adj" fmla="val 25000"/>
            </a:avLst>
          </a:prstGeom>
          <a:solidFill>
            <a:srgbClr val="7D0900"/>
          </a:solidFill>
          <a:ln w="12700">
            <a:solidFill>
              <a:srgbClr val="7D0900"/>
            </a:solidFill>
            <a:round/>
            <a:headEnd/>
            <a:tailEnd/>
          </a:ln>
          <a:effectLst/>
        </p:spPr>
        <p:txBody>
          <a:bodyPr lIns="72000" tIns="72000" rIns="72000" bIns="72000" anchor="ctr"/>
          <a:lstStyle/>
          <a:p>
            <a:pPr algn="ctr" eaLnBrk="0" hangingPunct="0">
              <a:buNone/>
            </a:pPr>
            <a:r>
              <a:rPr lang="en-US" sz="1600" dirty="0" smtClean="0">
                <a:solidFill>
                  <a:srgbClr val="FFFFFF"/>
                </a:solidFill>
              </a:rPr>
              <a:t>Macroeconomic stability:</a:t>
            </a:r>
          </a:p>
          <a:p>
            <a:pPr algn="ctr" eaLnBrk="0" hangingPunct="0">
              <a:buNone/>
            </a:pPr>
            <a:r>
              <a:rPr lang="en-US" sz="1600" dirty="0" smtClean="0">
                <a:solidFill>
                  <a:srgbClr val="FFFFFF"/>
                </a:solidFill>
              </a:rPr>
              <a:t>Precondition for </a:t>
            </a:r>
            <a:endParaRPr lang="en-US" sz="1600" dirty="0">
              <a:solidFill>
                <a:srgbClr val="FFFFFF"/>
              </a:solidFill>
            </a:endParaRPr>
          </a:p>
        </p:txBody>
      </p:sp>
      <p:pic>
        <p:nvPicPr>
          <p:cNvPr id="40968" name="Picture 8" descr="http://upload.wikimedia.org/wikipedia/commons/thumb/e/e0/Explosion.svg/477px-Explosion.svg.png"/>
          <p:cNvPicPr>
            <a:picLocks noChangeAspect="1" noChangeArrowheads="1"/>
          </p:cNvPicPr>
          <p:nvPr/>
        </p:nvPicPr>
        <p:blipFill>
          <a:blip r:embed="rId3" cstate="print"/>
          <a:srcRect/>
          <a:stretch>
            <a:fillRect/>
          </a:stretch>
        </p:blipFill>
        <p:spPr bwMode="auto">
          <a:xfrm>
            <a:off x="5508104" y="2060848"/>
            <a:ext cx="2376264" cy="1493506"/>
          </a:xfrm>
          <a:prstGeom prst="rect">
            <a:avLst/>
          </a:prstGeom>
          <a:solidFill>
            <a:srgbClr val="7D0900"/>
          </a:solidFill>
          <a:ln w="12700">
            <a:solidFill>
              <a:srgbClr val="7D0900"/>
            </a:solidFill>
            <a:round/>
            <a:headEnd/>
            <a:tailEnd/>
          </a:ln>
          <a:effectLst/>
        </p:spPr>
      </p:pic>
      <p:sp>
        <p:nvSpPr>
          <p:cNvPr id="10" name="TextBox 9"/>
          <p:cNvSpPr txBox="1"/>
          <p:nvPr/>
        </p:nvSpPr>
        <p:spPr>
          <a:xfrm>
            <a:off x="5868144" y="2564904"/>
            <a:ext cx="1800200" cy="584775"/>
          </a:xfrm>
          <a:prstGeom prst="rect">
            <a:avLst/>
          </a:prstGeom>
          <a:noFill/>
        </p:spPr>
        <p:txBody>
          <a:bodyPr wrap="square" rtlCol="0">
            <a:spAutoFit/>
          </a:bodyPr>
          <a:lstStyle/>
          <a:p>
            <a:pPr algn="ctr"/>
            <a:r>
              <a:rPr lang="fr-BE" sz="1600" dirty="0" err="1" smtClean="0">
                <a:solidFill>
                  <a:schemeClr val="bg1"/>
                </a:solidFill>
                <a:latin typeface="Verdana (body)"/>
              </a:rPr>
              <a:t>Macroeconomic</a:t>
            </a:r>
            <a:r>
              <a:rPr lang="fr-BE" dirty="0" smtClean="0">
                <a:solidFill>
                  <a:schemeClr val="bg1"/>
                </a:solidFill>
              </a:rPr>
              <a:t> </a:t>
            </a:r>
            <a:r>
              <a:rPr lang="fr-BE" sz="1600" i="1" dirty="0" err="1" smtClean="0">
                <a:solidFill>
                  <a:srgbClr val="FFFFFF"/>
                </a:solidFill>
                <a:latin typeface="+mn-lt"/>
              </a:rPr>
              <a:t>instability</a:t>
            </a:r>
            <a:endParaRPr lang="en-GB" sz="1600" i="1" dirty="0" smtClean="0">
              <a:solidFill>
                <a:srgbClr val="FFFFFF"/>
              </a:solidFill>
              <a:latin typeface="+mn-lt"/>
            </a:endParaRPr>
          </a:p>
        </p:txBody>
      </p:sp>
      <p:sp>
        <p:nvSpPr>
          <p:cNvPr id="11" name="AutoShape 64"/>
          <p:cNvSpPr>
            <a:spLocks noChangeArrowheads="1"/>
          </p:cNvSpPr>
          <p:nvPr/>
        </p:nvSpPr>
        <p:spPr bwMode="auto">
          <a:xfrm rot="5400000">
            <a:off x="291505" y="4829175"/>
            <a:ext cx="1792238" cy="1728192"/>
          </a:xfrm>
          <a:prstGeom prst="homePlate">
            <a:avLst>
              <a:gd name="adj" fmla="val 18212"/>
            </a:avLst>
          </a:prstGeom>
          <a:solidFill>
            <a:srgbClr val="DCDCDC"/>
          </a:solidFill>
          <a:ln w="12700">
            <a:solidFill>
              <a:srgbClr val="000000"/>
            </a:solidFill>
            <a:miter lim="800000"/>
            <a:headEnd/>
            <a:tailEnd/>
          </a:ln>
          <a:effectLst/>
        </p:spPr>
        <p:txBody>
          <a:bodyPr rot="10800000" vert="eaVert" lIns="72000" tIns="72000" rIns="72000" bIns="72000" anchor="ctr"/>
          <a:lstStyle/>
          <a:p>
            <a:pPr algn="ctr" eaLnBrk="0" hangingPunct="0">
              <a:spcBef>
                <a:spcPct val="50000"/>
              </a:spcBef>
            </a:pPr>
            <a:r>
              <a:rPr lang="en-US" sz="1600" dirty="0" smtClean="0">
                <a:solidFill>
                  <a:srgbClr val="000000"/>
                </a:solidFill>
              </a:rPr>
              <a:t>income growth of poor people</a:t>
            </a:r>
            <a:endParaRPr lang="en-US" sz="1600" dirty="0">
              <a:solidFill>
                <a:srgbClr val="000000"/>
              </a:solidFill>
            </a:endParaRPr>
          </a:p>
        </p:txBody>
      </p:sp>
      <p:sp>
        <p:nvSpPr>
          <p:cNvPr id="12" name="AutoShape 65"/>
          <p:cNvSpPr>
            <a:spLocks noChangeArrowheads="1"/>
          </p:cNvSpPr>
          <p:nvPr/>
        </p:nvSpPr>
        <p:spPr bwMode="auto">
          <a:xfrm rot="5400000">
            <a:off x="503547" y="3537014"/>
            <a:ext cx="1368153" cy="1728192"/>
          </a:xfrm>
          <a:prstGeom prst="homePlate">
            <a:avLst>
              <a:gd name="adj" fmla="val 18212"/>
            </a:avLst>
          </a:prstGeom>
          <a:solidFill>
            <a:srgbClr val="DCDCDC"/>
          </a:solidFill>
          <a:ln w="12700">
            <a:solidFill>
              <a:srgbClr val="000000"/>
            </a:solidFill>
            <a:miter lim="800000"/>
            <a:headEnd/>
            <a:tailEnd/>
          </a:ln>
          <a:effectLst/>
        </p:spPr>
        <p:txBody>
          <a:bodyPr rot="10800000" vert="eaVert" lIns="72000" tIns="72000" rIns="72000" bIns="72000" anchor="ctr"/>
          <a:lstStyle/>
          <a:p>
            <a:pPr algn="ctr" eaLnBrk="0" hangingPunct="0">
              <a:spcBef>
                <a:spcPct val="50000"/>
              </a:spcBef>
            </a:pPr>
            <a:r>
              <a:rPr lang="en-US" sz="1600" dirty="0" smtClean="0">
                <a:solidFill>
                  <a:srgbClr val="000000"/>
                </a:solidFill>
              </a:rPr>
              <a:t>sustained economic growth</a:t>
            </a:r>
            <a:endParaRPr lang="en-US" sz="1600" dirty="0">
              <a:solidFill>
                <a:srgbClr val="000000"/>
              </a:solidFill>
            </a:endParaRPr>
          </a:p>
        </p:txBody>
      </p:sp>
      <p:sp>
        <p:nvSpPr>
          <p:cNvPr id="13" name="AutoShape 64"/>
          <p:cNvSpPr>
            <a:spLocks noChangeArrowheads="1"/>
          </p:cNvSpPr>
          <p:nvPr/>
        </p:nvSpPr>
        <p:spPr bwMode="auto">
          <a:xfrm rot="5400000">
            <a:off x="2487749" y="4865179"/>
            <a:ext cx="1720230" cy="1728192"/>
          </a:xfrm>
          <a:prstGeom prst="homePlate">
            <a:avLst>
              <a:gd name="adj" fmla="val 18212"/>
            </a:avLst>
          </a:prstGeom>
          <a:solidFill>
            <a:srgbClr val="DCDCDC"/>
          </a:solidFill>
          <a:ln w="12700">
            <a:solidFill>
              <a:srgbClr val="000000"/>
            </a:solidFill>
            <a:miter lim="800000"/>
            <a:headEnd/>
            <a:tailEnd/>
          </a:ln>
          <a:effectLst/>
        </p:spPr>
        <p:txBody>
          <a:bodyPr rot="10800000" vert="eaVert" lIns="72000" tIns="72000" rIns="72000" bIns="72000" anchor="ctr"/>
          <a:lstStyle/>
          <a:p>
            <a:pPr algn="ctr" eaLnBrk="0" hangingPunct="0">
              <a:spcBef>
                <a:spcPct val="50000"/>
              </a:spcBef>
            </a:pPr>
            <a:r>
              <a:rPr lang="en-US" sz="1600" dirty="0" smtClean="0">
                <a:solidFill>
                  <a:srgbClr val="000000"/>
                </a:solidFill>
              </a:rPr>
              <a:t>sustained funding of poverty reduction policies</a:t>
            </a:r>
            <a:endParaRPr lang="en-US" sz="1600" dirty="0">
              <a:solidFill>
                <a:srgbClr val="000000"/>
              </a:solidFill>
            </a:endParaRPr>
          </a:p>
        </p:txBody>
      </p:sp>
      <p:sp>
        <p:nvSpPr>
          <p:cNvPr id="14" name="AutoShape 65"/>
          <p:cNvSpPr>
            <a:spLocks noChangeArrowheads="1"/>
          </p:cNvSpPr>
          <p:nvPr/>
        </p:nvSpPr>
        <p:spPr bwMode="auto">
          <a:xfrm rot="5400000">
            <a:off x="2663788" y="3537013"/>
            <a:ext cx="1368151" cy="1728192"/>
          </a:xfrm>
          <a:prstGeom prst="homePlate">
            <a:avLst>
              <a:gd name="adj" fmla="val 18212"/>
            </a:avLst>
          </a:prstGeom>
          <a:solidFill>
            <a:srgbClr val="DCDCDC"/>
          </a:solidFill>
          <a:ln w="12700">
            <a:solidFill>
              <a:srgbClr val="000000"/>
            </a:solidFill>
            <a:miter lim="800000"/>
            <a:headEnd/>
            <a:tailEnd/>
          </a:ln>
          <a:effectLst/>
        </p:spPr>
        <p:txBody>
          <a:bodyPr rot="10800000" vert="eaVert" lIns="72000" tIns="72000" rIns="72000" bIns="72000" anchor="ctr"/>
          <a:lstStyle/>
          <a:p>
            <a:pPr algn="ctr" eaLnBrk="0" hangingPunct="0">
              <a:spcBef>
                <a:spcPct val="50000"/>
              </a:spcBef>
            </a:pPr>
            <a:r>
              <a:rPr lang="en-US" sz="1600" dirty="0" smtClean="0">
                <a:solidFill>
                  <a:srgbClr val="000000"/>
                </a:solidFill>
              </a:rPr>
              <a:t>stable government budget</a:t>
            </a:r>
            <a:endParaRPr lang="en-US" sz="1600" dirty="0">
              <a:solidFill>
                <a:srgbClr val="000000"/>
              </a:solidFill>
            </a:endParaRPr>
          </a:p>
        </p:txBody>
      </p:sp>
      <p:grpSp>
        <p:nvGrpSpPr>
          <p:cNvPr id="17" name="Group 16"/>
          <p:cNvGrpSpPr/>
          <p:nvPr/>
        </p:nvGrpSpPr>
        <p:grpSpPr>
          <a:xfrm>
            <a:off x="5508104" y="3789040"/>
            <a:ext cx="2376264" cy="2880320"/>
            <a:chOff x="5508104" y="3789040"/>
            <a:chExt cx="1728192" cy="2872357"/>
          </a:xfrm>
        </p:grpSpPr>
        <p:sp>
          <p:nvSpPr>
            <p:cNvPr id="15" name="AutoShape 64"/>
            <p:cNvSpPr>
              <a:spLocks noChangeArrowheads="1"/>
            </p:cNvSpPr>
            <p:nvPr/>
          </p:nvSpPr>
          <p:spPr bwMode="auto">
            <a:xfrm rot="5400000">
              <a:off x="5512085" y="4937186"/>
              <a:ext cx="1720230" cy="1728192"/>
            </a:xfrm>
            <a:prstGeom prst="homePlate">
              <a:avLst>
                <a:gd name="adj" fmla="val 18212"/>
              </a:avLst>
            </a:prstGeom>
            <a:solidFill>
              <a:srgbClr val="DCDCDC"/>
            </a:solidFill>
            <a:ln w="12700">
              <a:solidFill>
                <a:srgbClr val="000000"/>
              </a:solidFill>
              <a:miter lim="800000"/>
              <a:headEnd/>
              <a:tailEnd/>
            </a:ln>
            <a:effectLst/>
          </p:spPr>
          <p:txBody>
            <a:bodyPr rot="10800000" vert="eaVert" lIns="72000" tIns="72000" rIns="72000" bIns="72000" anchor="ctr"/>
            <a:lstStyle/>
            <a:p>
              <a:pPr algn="ctr" eaLnBrk="0" hangingPunct="0">
                <a:spcBef>
                  <a:spcPct val="50000"/>
                </a:spcBef>
              </a:pPr>
              <a:r>
                <a:rPr lang="en-US" sz="1600" dirty="0" smtClean="0">
                  <a:solidFill>
                    <a:srgbClr val="000000"/>
                  </a:solidFill>
                </a:rPr>
                <a:t>financial programming becomes ineffective</a:t>
              </a:r>
              <a:endParaRPr lang="en-US" sz="1600" dirty="0">
                <a:solidFill>
                  <a:srgbClr val="000000"/>
                </a:solidFill>
              </a:endParaRPr>
            </a:p>
          </p:txBody>
        </p:sp>
        <p:sp>
          <p:nvSpPr>
            <p:cNvPr id="16" name="AutoShape 65"/>
            <p:cNvSpPr>
              <a:spLocks noChangeArrowheads="1"/>
            </p:cNvSpPr>
            <p:nvPr/>
          </p:nvSpPr>
          <p:spPr bwMode="auto">
            <a:xfrm rot="5400000">
              <a:off x="5688124" y="3609020"/>
              <a:ext cx="1368151" cy="1728192"/>
            </a:xfrm>
            <a:prstGeom prst="homePlate">
              <a:avLst>
                <a:gd name="adj" fmla="val 18212"/>
              </a:avLst>
            </a:prstGeom>
            <a:solidFill>
              <a:srgbClr val="DCDCDC"/>
            </a:solidFill>
            <a:ln w="12700">
              <a:solidFill>
                <a:srgbClr val="000000"/>
              </a:solidFill>
              <a:miter lim="800000"/>
              <a:headEnd/>
              <a:tailEnd/>
            </a:ln>
            <a:effectLst/>
          </p:spPr>
          <p:txBody>
            <a:bodyPr rot="10800000" vert="eaVert" lIns="72000" tIns="72000" rIns="72000" bIns="72000" anchor="ctr"/>
            <a:lstStyle/>
            <a:p>
              <a:pPr algn="ctr" eaLnBrk="0" hangingPunct="0">
                <a:spcBef>
                  <a:spcPct val="50000"/>
                </a:spcBef>
              </a:pPr>
              <a:r>
                <a:rPr lang="en-US" sz="1600" dirty="0" smtClean="0">
                  <a:solidFill>
                    <a:srgbClr val="000000"/>
                  </a:solidFill>
                </a:rPr>
                <a:t>budget outcomes diverge from plan</a:t>
              </a:r>
              <a:endParaRPr lang="en-US" sz="1600" dirty="0">
                <a:solidFill>
                  <a:srgbClr val="000000"/>
                </a:solidFill>
              </a:endParaRPr>
            </a:p>
          </p:txBody>
        </p:sp>
      </p:grpSp>
    </p:spTree>
    <p:extLst>
      <p:ext uri="{BB962C8B-B14F-4D97-AF65-F5344CB8AC3E}">
        <p14:creationId xmlns:p14="http://schemas.microsoft.com/office/powerpoint/2010/main" val="4162293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53EED927-7F3B-4D87-901F-49AE9EE97B3D}" type="slidenum">
              <a:rPr lang="en-GB" altLang="es-ES" sz="1400">
                <a:solidFill>
                  <a:schemeClr val="tx1"/>
                </a:solidFill>
                <a:latin typeface="Tw Cen MT"/>
              </a:rPr>
              <a:pPr eaLnBrk="1" hangingPunct="1"/>
              <a:t>22</a:t>
            </a:fld>
            <a:endParaRPr lang="en-GB" altLang="es-ES" sz="1400" dirty="0">
              <a:solidFill>
                <a:schemeClr val="tx1"/>
              </a:solidFill>
              <a:latin typeface="Tw Cen MT"/>
            </a:endParaRPr>
          </a:p>
        </p:txBody>
      </p:sp>
      <p:sp>
        <p:nvSpPr>
          <p:cNvPr id="27651" name="Rectangle 2"/>
          <p:cNvSpPr>
            <a:spLocks noGrp="1" noChangeArrowheads="1"/>
          </p:cNvSpPr>
          <p:nvPr>
            <p:ph type="title"/>
          </p:nvPr>
        </p:nvSpPr>
        <p:spPr>
          <a:xfrm>
            <a:off x="-35649" y="1052555"/>
            <a:ext cx="8893175" cy="936625"/>
          </a:xfrm>
        </p:spPr>
        <p:txBody>
          <a:bodyPr/>
          <a:lstStyle/>
          <a:p>
            <a:pPr indent="0" algn="ctr" eaLnBrk="1" hangingPunct="1"/>
            <a:r>
              <a:rPr lang="en-GB" altLang="es-ES" sz="2400" dirty="0" smtClean="0">
                <a:solidFill>
                  <a:srgbClr val="2D2D8A"/>
                </a:solidFill>
                <a:latin typeface="+mn-lt"/>
                <a:cs typeface="Tw Cen MT"/>
              </a:rPr>
              <a:t>Main Focus of Macro-economic assessment</a:t>
            </a:r>
          </a:p>
        </p:txBody>
      </p:sp>
      <p:sp>
        <p:nvSpPr>
          <p:cNvPr id="27652" name="Rectangle 3"/>
          <p:cNvSpPr>
            <a:spLocks noGrp="1" noChangeArrowheads="1"/>
          </p:cNvSpPr>
          <p:nvPr>
            <p:ph type="body" idx="1"/>
          </p:nvPr>
        </p:nvSpPr>
        <p:spPr>
          <a:xfrm>
            <a:off x="323528" y="1988840"/>
            <a:ext cx="8568952" cy="4176042"/>
          </a:xfrm>
        </p:spPr>
        <p:txBody>
          <a:bodyPr/>
          <a:lstStyle/>
          <a:p>
            <a:pPr marL="361950" indent="-304800">
              <a:spcBef>
                <a:spcPct val="50000"/>
              </a:spcBef>
              <a:buClr>
                <a:schemeClr val="accent6"/>
              </a:buClr>
              <a:buFont typeface="Wingdings" panose="05000000000000000000" pitchFamily="2" charset="2"/>
              <a:buChar char="Ø"/>
            </a:pPr>
            <a:r>
              <a:rPr lang="en-AU" sz="1800" b="0" i="0" dirty="0" smtClean="0">
                <a:solidFill>
                  <a:srgbClr val="2D2D8A"/>
                </a:solidFill>
                <a:latin typeface="Verdana" panose="020B0604030504040204" pitchFamily="34" charset="0"/>
                <a:ea typeface="Verdana" panose="020B0604030504040204" pitchFamily="34" charset="0"/>
                <a:cs typeface="Verdana" panose="020B0604030504040204" pitchFamily="34" charset="0"/>
              </a:rPr>
              <a:t>Generic assessment of main </a:t>
            </a:r>
            <a:r>
              <a:rPr lang="en-AU" sz="1800" b="0" i="0" dirty="0">
                <a:solidFill>
                  <a:srgbClr val="2D2D8A"/>
                </a:solidFill>
                <a:latin typeface="Verdana" panose="020B0604030504040204" pitchFamily="34" charset="0"/>
                <a:ea typeface="Verdana" panose="020B0604030504040204" pitchFamily="34" charset="0"/>
                <a:cs typeface="Verdana" panose="020B0604030504040204" pitchFamily="34" charset="0"/>
              </a:rPr>
              <a:t>macro-economic </a:t>
            </a:r>
            <a:r>
              <a:rPr lang="en-AU" sz="1800" b="0" i="0" dirty="0" smtClean="0">
                <a:solidFill>
                  <a:srgbClr val="2D2D8A"/>
                </a:solidFill>
                <a:latin typeface="Verdana" panose="020B0604030504040204" pitchFamily="34" charset="0"/>
                <a:ea typeface="Verdana" panose="020B0604030504040204" pitchFamily="34" charset="0"/>
                <a:cs typeface="Verdana" panose="020B0604030504040204" pitchFamily="34" charset="0"/>
              </a:rPr>
              <a:t>aggregates, potential </a:t>
            </a:r>
            <a:r>
              <a:rPr lang="en-AU" sz="1800" b="0" i="0" dirty="0">
                <a:solidFill>
                  <a:srgbClr val="2D2D8A"/>
                </a:solidFill>
                <a:latin typeface="Verdana" panose="020B0604030504040204" pitchFamily="34" charset="0"/>
                <a:ea typeface="Verdana" panose="020B0604030504040204" pitchFamily="34" charset="0"/>
                <a:cs typeface="Verdana" panose="020B0604030504040204" pitchFamily="34" charset="0"/>
              </a:rPr>
              <a:t>sources of </a:t>
            </a:r>
            <a:r>
              <a:rPr lang="en-AU" sz="1800" b="0" i="0" dirty="0" smtClean="0">
                <a:solidFill>
                  <a:srgbClr val="2D2D8A"/>
                </a:solidFill>
                <a:latin typeface="Verdana" panose="020B0604030504040204" pitchFamily="34" charset="0"/>
                <a:ea typeface="Verdana" panose="020B0604030504040204" pitchFamily="34" charset="0"/>
                <a:cs typeface="Verdana" panose="020B0604030504040204" pitchFamily="34" charset="0"/>
              </a:rPr>
              <a:t>instability, policy mix, domestic </a:t>
            </a:r>
            <a:r>
              <a:rPr lang="en-AU" sz="1800" b="0" i="0" dirty="0">
                <a:solidFill>
                  <a:srgbClr val="2D2D8A"/>
                </a:solidFill>
                <a:latin typeface="Verdana" panose="020B0604030504040204" pitchFamily="34" charset="0"/>
                <a:ea typeface="Verdana" panose="020B0604030504040204" pitchFamily="34" charset="0"/>
                <a:cs typeface="Verdana" panose="020B0604030504040204" pitchFamily="34" charset="0"/>
              </a:rPr>
              <a:t>revenue </a:t>
            </a:r>
            <a:r>
              <a:rPr lang="en-AU" sz="1800" b="0" i="0" dirty="0" smtClean="0">
                <a:solidFill>
                  <a:srgbClr val="2D2D8A"/>
                </a:solidFill>
                <a:latin typeface="Verdana" panose="020B0604030504040204" pitchFamily="34" charset="0"/>
                <a:ea typeface="Verdana" panose="020B0604030504040204" pitchFamily="34" charset="0"/>
                <a:cs typeface="Verdana" panose="020B0604030504040204" pitchFamily="34" charset="0"/>
              </a:rPr>
              <a:t>mobilisation and vulnerability </a:t>
            </a:r>
            <a:r>
              <a:rPr lang="en-AU" sz="1800" b="0" i="0" dirty="0">
                <a:solidFill>
                  <a:srgbClr val="2D2D8A"/>
                </a:solidFill>
                <a:latin typeface="Verdana" panose="020B0604030504040204" pitchFamily="34" charset="0"/>
                <a:ea typeface="Verdana" panose="020B0604030504040204" pitchFamily="34" charset="0"/>
                <a:cs typeface="Verdana" panose="020B0604030504040204" pitchFamily="34" charset="0"/>
              </a:rPr>
              <a:t>to external shocks </a:t>
            </a:r>
            <a:r>
              <a:rPr lang="en-AU" sz="1800" b="0" i="0" dirty="0" smtClean="0">
                <a:solidFill>
                  <a:srgbClr val="2D2D8A"/>
                </a:solidFill>
                <a:latin typeface="Verdana" panose="020B0604030504040204" pitchFamily="34" charset="0"/>
                <a:ea typeface="Verdana" panose="020B0604030504040204" pitchFamily="34" charset="0"/>
                <a:cs typeface="Verdana" panose="020B0604030504040204" pitchFamily="34" charset="0"/>
              </a:rPr>
              <a:t>(see BS guidelines annex 4)</a:t>
            </a:r>
            <a:endParaRPr lang="en-AU" sz="1800" b="0" i="0" dirty="0">
              <a:solidFill>
                <a:srgbClr val="2D2D8A"/>
              </a:solidFill>
              <a:latin typeface="Verdana" panose="020B0604030504040204" pitchFamily="34" charset="0"/>
              <a:ea typeface="Verdana" panose="020B0604030504040204" pitchFamily="34" charset="0"/>
              <a:cs typeface="Verdana" panose="020B0604030504040204" pitchFamily="34" charset="0"/>
              <a:sym typeface="Zapf Dingbats"/>
            </a:endParaRPr>
          </a:p>
          <a:p>
            <a:pPr marL="361950" indent="-304800">
              <a:spcBef>
                <a:spcPct val="50000"/>
              </a:spcBef>
              <a:buClr>
                <a:schemeClr val="accent6"/>
              </a:buClr>
              <a:buFont typeface="Wingdings" panose="05000000000000000000" pitchFamily="2" charset="2"/>
              <a:buChar char="Ø"/>
            </a:pPr>
            <a:r>
              <a:rPr lang="en-GB" altLang="es-ES" sz="1800" b="1" i="0" dirty="0" smtClean="0">
                <a:solidFill>
                  <a:srgbClr val="2D2D8A"/>
                </a:solidFill>
                <a:latin typeface="Verdana" panose="020B0604030504040204" pitchFamily="34" charset="0"/>
                <a:ea typeface="Verdana" panose="020B0604030504040204" pitchFamily="34" charset="0"/>
                <a:cs typeface="Verdana" panose="020B0604030504040204" pitchFamily="34" charset="0"/>
              </a:rPr>
              <a:t>At sector level</a:t>
            </a:r>
            <a:r>
              <a:rPr lang="en-GB" altLang="es-ES" sz="1800" b="0" i="0" dirty="0" smtClean="0">
                <a:solidFill>
                  <a:srgbClr val="2D2D8A"/>
                </a:solidFill>
                <a:latin typeface="Verdana" panose="020B0604030504040204" pitchFamily="34" charset="0"/>
                <a:ea typeface="Verdana" panose="020B0604030504040204" pitchFamily="34" charset="0"/>
                <a:cs typeface="Verdana" panose="020B0604030504040204" pitchFamily="34" charset="0"/>
              </a:rPr>
              <a:t>, analysis of the impacts of budget management on sector policy financing</a:t>
            </a:r>
            <a:r>
              <a:rPr lang="en-GB" altLang="es-ES" sz="1800" b="0" dirty="0" smtClean="0">
                <a:solidFill>
                  <a:srgbClr val="2D2D8A"/>
                </a:solidFill>
                <a:latin typeface="Verdana" panose="020B0604030504040204" pitchFamily="34" charset="0"/>
                <a:ea typeface="Verdana" panose="020B0604030504040204" pitchFamily="34" charset="0"/>
                <a:cs typeface="Verdana" panose="020B0604030504040204" pitchFamily="34" charset="0"/>
              </a:rPr>
              <a:t>:</a:t>
            </a:r>
            <a:endParaRPr lang="en-GB" altLang="es-ES" sz="1800" b="0" i="1" dirty="0">
              <a:solidFill>
                <a:srgbClr val="2D2D8A"/>
              </a:solidFill>
              <a:latin typeface="Verdana" panose="020B0604030504040204" pitchFamily="34" charset="0"/>
              <a:ea typeface="Verdana" panose="020B0604030504040204" pitchFamily="34" charset="0"/>
              <a:cs typeface="Verdana" panose="020B0604030504040204" pitchFamily="34" charset="0"/>
            </a:endParaRPr>
          </a:p>
          <a:p>
            <a:pPr lvl="1">
              <a:spcBef>
                <a:spcPct val="0"/>
              </a:spcBef>
              <a:spcAft>
                <a:spcPts val="600"/>
              </a:spcAft>
              <a:buClr>
                <a:schemeClr val="accent6"/>
              </a:buClr>
              <a:buFont typeface="Wingdings" panose="05000000000000000000" pitchFamily="2" charset="2"/>
              <a:buChar char="§"/>
              <a:defRPr/>
            </a:pPr>
            <a:r>
              <a:rPr lang="en-GB" sz="1800" b="0" dirty="0">
                <a:solidFill>
                  <a:srgbClr val="2D2D8A"/>
                </a:solidFill>
                <a:latin typeface="Verdana" panose="020B0604030504040204" pitchFamily="34" charset="0"/>
                <a:ea typeface="Verdana" panose="020B0604030504040204" pitchFamily="34" charset="0"/>
                <a:cs typeface="Verdana" panose="020B0604030504040204" pitchFamily="34" charset="0"/>
                <a:sym typeface="Wingdings" pitchFamily="2" charset="2"/>
              </a:rPr>
              <a:t>Impact of macroeconomic budget constraints on the fiscal sustainability and credibility of the sector policy</a:t>
            </a:r>
          </a:p>
          <a:p>
            <a:pPr lvl="1">
              <a:spcBef>
                <a:spcPct val="0"/>
              </a:spcBef>
              <a:spcAft>
                <a:spcPts val="600"/>
              </a:spcAft>
              <a:buClr>
                <a:schemeClr val="accent6"/>
              </a:buClr>
              <a:buFont typeface="Wingdings" panose="05000000000000000000" pitchFamily="2" charset="2"/>
              <a:buChar char="§"/>
              <a:defRPr/>
            </a:pPr>
            <a:r>
              <a:rPr lang="en-GB" sz="1800" b="0" dirty="0">
                <a:solidFill>
                  <a:srgbClr val="2D2D8A"/>
                </a:solidFill>
                <a:latin typeface="Verdana" panose="020B0604030504040204" pitchFamily="34" charset="0"/>
                <a:ea typeface="Verdana" panose="020B0604030504040204" pitchFamily="34" charset="0"/>
                <a:cs typeface="Verdana" panose="020B0604030504040204" pitchFamily="34" charset="0"/>
                <a:sym typeface="Wingdings" pitchFamily="2" charset="2"/>
              </a:rPr>
              <a:t>Impact of current expenditures and public investment components of the sector policy on the medium term fiscal framework and the debt management</a:t>
            </a:r>
          </a:p>
          <a:p>
            <a:pPr lvl="1">
              <a:spcBef>
                <a:spcPct val="0"/>
              </a:spcBef>
              <a:spcAft>
                <a:spcPts val="600"/>
              </a:spcAft>
              <a:buClr>
                <a:schemeClr val="accent6"/>
              </a:buClr>
              <a:buFont typeface="Wingdings" panose="05000000000000000000" pitchFamily="2" charset="2"/>
              <a:buChar char="§"/>
              <a:defRPr/>
            </a:pPr>
            <a:r>
              <a:rPr lang="en-GB" sz="1800" b="0" dirty="0">
                <a:solidFill>
                  <a:srgbClr val="2D2D8A"/>
                </a:solidFill>
                <a:latin typeface="Verdana" panose="020B0604030504040204" pitchFamily="34" charset="0"/>
                <a:ea typeface="Verdana" panose="020B0604030504040204" pitchFamily="34" charset="0"/>
                <a:cs typeface="Verdana" panose="020B0604030504040204" pitchFamily="34" charset="0"/>
                <a:sym typeface="Wingdings" pitchFamily="2" charset="2"/>
              </a:rPr>
              <a:t>Medium-term sources of financing of the sector policy</a:t>
            </a:r>
          </a:p>
          <a:p>
            <a:pPr lvl="1" eaLnBrk="1" hangingPunct="1">
              <a:spcBef>
                <a:spcPct val="50000"/>
              </a:spcBef>
              <a:buClr>
                <a:srgbClr val="0F5494"/>
              </a:buClr>
              <a:buFont typeface="Wingdings" charset="2"/>
              <a:buChar char="§"/>
            </a:pPr>
            <a:endParaRPr lang="en-GB" altLang="es-ES" b="0" i="1" dirty="0">
              <a:solidFill>
                <a:srgbClr val="2D2D8A"/>
              </a:solidFill>
              <a:latin typeface="Tw Cen MT"/>
              <a:cs typeface="Tw Cen MT"/>
            </a:endParaRPr>
          </a:p>
        </p:txBody>
      </p:sp>
    </p:spTree>
    <p:extLst>
      <p:ext uri="{BB962C8B-B14F-4D97-AF65-F5344CB8AC3E}">
        <p14:creationId xmlns:p14="http://schemas.microsoft.com/office/powerpoint/2010/main" val="2932525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1"/>
            <a:ext cx="8229600" cy="720998"/>
          </a:xfrm>
        </p:spPr>
        <p:txBody>
          <a:bodyPr/>
          <a:lstStyle/>
          <a:p>
            <a:pPr algn="ctr"/>
            <a:r>
              <a:rPr lang="en-GB" sz="2400" dirty="0" smtClean="0"/>
              <a:t>Assessing the macro-economic </a:t>
            </a:r>
            <a:br>
              <a:rPr lang="en-GB" sz="2400" dirty="0" smtClean="0"/>
            </a:br>
            <a:r>
              <a:rPr lang="en-GB" sz="2400" dirty="0" smtClean="0"/>
              <a:t>stability criterion (1/2)</a:t>
            </a:r>
            <a:br>
              <a:rPr lang="en-GB" sz="2400" dirty="0" smtClean="0"/>
            </a:br>
            <a:endParaRPr lang="en-GB" sz="2400" dirty="0"/>
          </a:p>
        </p:txBody>
      </p:sp>
      <p:sp>
        <p:nvSpPr>
          <p:cNvPr id="3" name="Content Placeholder 2"/>
          <p:cNvSpPr>
            <a:spLocks noGrp="1"/>
          </p:cNvSpPr>
          <p:nvPr>
            <p:ph idx="1"/>
          </p:nvPr>
        </p:nvSpPr>
        <p:spPr>
          <a:xfrm>
            <a:off x="179512" y="1916832"/>
            <a:ext cx="8229600" cy="4680520"/>
          </a:xfrm>
        </p:spPr>
        <p:txBody>
          <a:bodyPr/>
          <a:lstStyle/>
          <a:p>
            <a:pPr marL="358775" indent="-358775">
              <a:buClr>
                <a:srgbClr val="0F5494"/>
              </a:buClr>
              <a:buNone/>
            </a:pPr>
            <a:endParaRPr lang="en-GB" sz="1600" i="0" dirty="0" smtClean="0">
              <a:sym typeface="Wingdings" pitchFamily="2" charset="2"/>
            </a:endParaRPr>
          </a:p>
          <a:p>
            <a:pPr marL="358775" indent="-358775">
              <a:buClr>
                <a:srgbClr val="0F5494"/>
              </a:buClr>
              <a:buFont typeface="Wingdings" pitchFamily="2" charset="2"/>
              <a:buChar char="§"/>
            </a:pPr>
            <a:r>
              <a:rPr lang="en-GB" sz="1600" i="0" dirty="0" smtClean="0">
                <a:ea typeface="+mn-ea"/>
                <a:cs typeface="+mn-cs"/>
                <a:sym typeface="Wingdings" pitchFamily="2" charset="2"/>
              </a:rPr>
              <a:t>Importance of the relationship with the IMF: </a:t>
            </a:r>
          </a:p>
          <a:p>
            <a:pPr marL="758825" lvl="1" indent="-358775">
              <a:buClr>
                <a:srgbClr val="0F5494"/>
              </a:buClr>
              <a:buNone/>
            </a:pPr>
            <a:r>
              <a:rPr lang="en-GB" sz="1600" b="0" dirty="0" smtClean="0">
                <a:ea typeface="+mn-ea"/>
                <a:cs typeface="+mn-cs"/>
                <a:sym typeface="Wingdings" pitchFamily="2" charset="2"/>
              </a:rPr>
              <a:t>Existence of a programme (on track or off track) or a policy dialogue and implications?</a:t>
            </a:r>
          </a:p>
          <a:p>
            <a:pPr marL="758825" lvl="1" indent="-358775">
              <a:buClr>
                <a:srgbClr val="0F5494"/>
              </a:buClr>
              <a:buNone/>
            </a:pPr>
            <a:endParaRPr lang="en-GB" sz="1600" b="0" dirty="0" smtClean="0">
              <a:ea typeface="+mn-ea"/>
              <a:cs typeface="+mn-cs"/>
              <a:sym typeface="Wingdings" pitchFamily="2" charset="2"/>
            </a:endParaRPr>
          </a:p>
          <a:p>
            <a:pPr marL="358775" indent="-358775">
              <a:buClr>
                <a:srgbClr val="0F5494"/>
              </a:buClr>
              <a:buFont typeface="Wingdings" pitchFamily="2" charset="2"/>
              <a:buChar char="§"/>
            </a:pPr>
            <a:r>
              <a:rPr lang="en-GB" sz="1600" i="0" dirty="0" smtClean="0">
                <a:sym typeface="Wingdings" pitchFamily="2" charset="2"/>
              </a:rPr>
              <a:t>Analysis of the main macroeconomic aggregates and identification of potential</a:t>
            </a:r>
            <a:r>
              <a:rPr lang="en-GB" sz="1600" i="0" dirty="0">
                <a:sym typeface="Wingdings" pitchFamily="2" charset="2"/>
              </a:rPr>
              <a:t> </a:t>
            </a:r>
            <a:r>
              <a:rPr lang="en-GB" sz="1600" i="0" dirty="0" smtClean="0">
                <a:sym typeface="Wingdings" pitchFamily="2" charset="2"/>
              </a:rPr>
              <a:t>sources and causes of instability (imbalances);</a:t>
            </a:r>
          </a:p>
          <a:p>
            <a:pPr marL="0" indent="0">
              <a:buClr>
                <a:srgbClr val="0F5494"/>
              </a:buClr>
              <a:buNone/>
            </a:pPr>
            <a:endParaRPr lang="en-GB" sz="1600" i="0" dirty="0" smtClean="0">
              <a:sym typeface="Wingdings" pitchFamily="2" charset="2"/>
            </a:endParaRPr>
          </a:p>
          <a:p>
            <a:pPr marL="358775" indent="-358775">
              <a:buClr>
                <a:srgbClr val="0F5494"/>
              </a:buClr>
              <a:buFont typeface="Wingdings" pitchFamily="2" charset="2"/>
              <a:buChar char="§"/>
            </a:pPr>
            <a:r>
              <a:rPr lang="en-GB" sz="1600" i="0" dirty="0" smtClean="0">
                <a:sym typeface="Wingdings" pitchFamily="2" charset="2"/>
              </a:rPr>
              <a:t>Pay </a:t>
            </a:r>
            <a:r>
              <a:rPr lang="en-GB" sz="1600" i="0" dirty="0">
                <a:sym typeface="Wingdings" pitchFamily="2" charset="2"/>
              </a:rPr>
              <a:t>due attention to the coherence between the fiscal policy and the sustainability of the deficits (internal and external) and the debt. (Importance of </a:t>
            </a:r>
            <a:r>
              <a:rPr lang="en-GB" sz="1600" b="1" i="0" dirty="0">
                <a:sym typeface="Wingdings" pitchFamily="2" charset="2"/>
              </a:rPr>
              <a:t>the efforts to improve the domestic revenue mobilisation, to increase the efficiency of </a:t>
            </a:r>
            <a:r>
              <a:rPr lang="en-GB" sz="1600" b="1" i="0" dirty="0" smtClean="0">
                <a:sym typeface="Wingdings" pitchFamily="2" charset="2"/>
              </a:rPr>
              <a:t>expenditures </a:t>
            </a:r>
            <a:r>
              <a:rPr lang="en-GB" sz="1600" i="0" dirty="0">
                <a:sym typeface="Wingdings" pitchFamily="2" charset="2"/>
              </a:rPr>
              <a:t>...);</a:t>
            </a:r>
          </a:p>
          <a:p>
            <a:pPr marL="358775" indent="-358775">
              <a:buClr>
                <a:srgbClr val="0F5494"/>
              </a:buClr>
              <a:buFont typeface="Wingdings" pitchFamily="2" charset="2"/>
              <a:buChar char="§"/>
            </a:pPr>
            <a:endParaRPr lang="en-GB" sz="1600" i="0" dirty="0">
              <a:sym typeface="Wingdings" pitchFamily="2" charset="2"/>
            </a:endParaRPr>
          </a:p>
          <a:p>
            <a:pPr marL="358775" indent="-358775">
              <a:buClr>
                <a:srgbClr val="0F5494"/>
              </a:buClr>
              <a:buFont typeface="Wingdings" pitchFamily="2" charset="2"/>
              <a:buChar char="§"/>
            </a:pPr>
            <a:r>
              <a:rPr lang="en-GB" sz="1600" i="0" dirty="0">
                <a:sym typeface="Wingdings" pitchFamily="2" charset="2"/>
              </a:rPr>
              <a:t>Assess the vulnerability of the economy to external shocks and the efforts in view of </a:t>
            </a:r>
            <a:r>
              <a:rPr lang="en-GB" sz="1600" b="1" i="0" dirty="0">
                <a:sym typeface="Wingdings" pitchFamily="2" charset="2"/>
              </a:rPr>
              <a:t>strengthening macroeconomic resilience</a:t>
            </a:r>
            <a:r>
              <a:rPr lang="en-GB" sz="1600" i="0" dirty="0">
                <a:sym typeface="Wingdings" pitchFamily="2" charset="2"/>
              </a:rPr>
              <a:t>. </a:t>
            </a:r>
          </a:p>
          <a:p>
            <a:pPr marL="358775" indent="-358775">
              <a:buClr>
                <a:srgbClr val="0F5494"/>
              </a:buClr>
              <a:buFont typeface="Wingdings" pitchFamily="2" charset="2"/>
              <a:buChar char="§"/>
            </a:pPr>
            <a:endParaRPr lang="en-GB" sz="1600" i="0" dirty="0" smtClean="0">
              <a:sym typeface="Wingdings" pitchFamily="2" charset="2"/>
            </a:endParaRPr>
          </a:p>
          <a:p>
            <a:pPr marL="400050" lvl="1" indent="0">
              <a:buClr>
                <a:srgbClr val="0F5494"/>
              </a:buClr>
              <a:buFont typeface="Wingdings" pitchFamily="2" charset="2"/>
              <a:buChar char="§"/>
              <a:tabLst>
                <a:tab pos="0" algn="l"/>
              </a:tabLst>
            </a:pPr>
            <a:endParaRPr lang="en-GB" sz="1200" b="1" dirty="0" smtClean="0"/>
          </a:p>
          <a:p>
            <a:pPr marL="400050" lvl="1" indent="0">
              <a:buClr>
                <a:srgbClr val="0F5494"/>
              </a:buClr>
              <a:buFont typeface="Wingdings" pitchFamily="2" charset="2"/>
              <a:buChar char="§"/>
              <a:tabLst>
                <a:tab pos="0" algn="l"/>
              </a:tabLst>
            </a:pPr>
            <a:endParaRPr lang="en-GB" sz="1200" b="1" dirty="0" smtClean="0"/>
          </a:p>
        </p:txBody>
      </p:sp>
      <p:sp>
        <p:nvSpPr>
          <p:cNvPr id="4" name="Slide Number Placeholder 3"/>
          <p:cNvSpPr>
            <a:spLocks noGrp="1"/>
          </p:cNvSpPr>
          <p:nvPr>
            <p:ph type="sldNum" sz="quarter" idx="12"/>
          </p:nvPr>
        </p:nvSpPr>
        <p:spPr/>
        <p:txBody>
          <a:bodyPr/>
          <a:lstStyle/>
          <a:p>
            <a:fld id="{37B83C0C-BC65-4367-9B8A-060D4801009D}" type="slidenum">
              <a:rPr lang="en-GB" smtClean="0"/>
              <a:pPr/>
              <a:t>23</a:t>
            </a:fld>
            <a:endParaRPr lang="en-GB" dirty="0"/>
          </a:p>
        </p:txBody>
      </p:sp>
    </p:spTree>
    <p:extLst>
      <p:ext uri="{BB962C8B-B14F-4D97-AF65-F5344CB8AC3E}">
        <p14:creationId xmlns:p14="http://schemas.microsoft.com/office/powerpoint/2010/main" val="3496146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9851"/>
            <a:ext cx="8964488" cy="432965"/>
          </a:xfrm>
        </p:spPr>
        <p:txBody>
          <a:bodyPr/>
          <a:lstStyle/>
          <a:p>
            <a:pPr algn="ctr"/>
            <a:r>
              <a:rPr lang="en-GB" sz="2000" dirty="0" smtClean="0"/>
              <a:t>Assessing the macro-economic stability criterion (2/2) </a:t>
            </a:r>
            <a:br>
              <a:rPr lang="en-GB" sz="2000" dirty="0" smtClean="0"/>
            </a:br>
            <a:endParaRPr lang="en-GB" sz="2000" dirty="0"/>
          </a:p>
        </p:txBody>
      </p:sp>
      <p:sp>
        <p:nvSpPr>
          <p:cNvPr id="3" name="Content Placeholder 2"/>
          <p:cNvSpPr>
            <a:spLocks noGrp="1"/>
          </p:cNvSpPr>
          <p:nvPr>
            <p:ph idx="1"/>
          </p:nvPr>
        </p:nvSpPr>
        <p:spPr>
          <a:xfrm>
            <a:off x="251520" y="1772816"/>
            <a:ext cx="8229600" cy="4320480"/>
          </a:xfrm>
        </p:spPr>
        <p:txBody>
          <a:bodyPr/>
          <a:lstStyle/>
          <a:p>
            <a:pPr marL="358775" indent="-358775">
              <a:buClr>
                <a:srgbClr val="0F5494"/>
              </a:buClr>
              <a:buFont typeface="Wingdings" pitchFamily="2" charset="2"/>
              <a:buChar char="§"/>
            </a:pPr>
            <a:r>
              <a:rPr lang="en-GB" sz="1600" i="0" dirty="0" smtClean="0">
                <a:sym typeface="Wingdings" pitchFamily="2" charset="2"/>
              </a:rPr>
              <a:t>Identify the main macro-economic imbalances</a:t>
            </a:r>
          </a:p>
          <a:p>
            <a:pPr marL="358775" indent="-358775">
              <a:buClr>
                <a:srgbClr val="0F5494"/>
              </a:buClr>
              <a:buFont typeface="Wingdings" pitchFamily="2" charset="2"/>
              <a:buChar char="§"/>
            </a:pPr>
            <a:r>
              <a:rPr lang="en-GB" sz="1600" i="0" dirty="0" smtClean="0">
                <a:sym typeface="Wingdings" pitchFamily="2" charset="2"/>
              </a:rPr>
              <a:t>Analyse the causes of these imbalances</a:t>
            </a:r>
          </a:p>
          <a:p>
            <a:pPr marL="358775" indent="-358775">
              <a:buClr>
                <a:srgbClr val="0F5494"/>
              </a:buClr>
              <a:buFont typeface="Wingdings" pitchFamily="2" charset="2"/>
              <a:buChar char="§"/>
              <a:tabLst>
                <a:tab pos="0" algn="l"/>
              </a:tabLst>
            </a:pPr>
            <a:r>
              <a:rPr lang="en-GB" sz="1600" i="0" dirty="0" smtClean="0">
                <a:sym typeface="Wingdings" pitchFamily="2" charset="2"/>
              </a:rPr>
              <a:t>Does the policy mix (fiscal policy, monetary policy, structural reforms, regulatory framework) contribute in a coherent way to the correction of the macro-economic imbalances? </a:t>
            </a:r>
          </a:p>
          <a:p>
            <a:pPr marL="358775" indent="-358775">
              <a:buClr>
                <a:srgbClr val="0F5494"/>
              </a:buClr>
              <a:buFont typeface="Wingdings" pitchFamily="2" charset="2"/>
              <a:buChar char="§"/>
              <a:tabLst>
                <a:tab pos="0" algn="l"/>
              </a:tabLst>
            </a:pPr>
            <a:endParaRPr lang="en-GB" sz="1200" i="0" dirty="0" smtClean="0">
              <a:sym typeface="Wingdings" pitchFamily="2" charset="2"/>
            </a:endParaRPr>
          </a:p>
          <a:p>
            <a:pPr marL="358775" indent="-358775">
              <a:buClr>
                <a:srgbClr val="0F5494"/>
              </a:buClr>
              <a:buFont typeface="Wingdings" pitchFamily="2" charset="2"/>
              <a:buChar char="§"/>
              <a:tabLst>
                <a:tab pos="0" algn="l"/>
              </a:tabLst>
            </a:pPr>
            <a:r>
              <a:rPr lang="en-GB" sz="1600" i="0" dirty="0" smtClean="0">
                <a:sym typeface="Wingdings" pitchFamily="2" charset="2"/>
              </a:rPr>
              <a:t>Analyse the </a:t>
            </a:r>
            <a:r>
              <a:rPr lang="en-GB" sz="1600" i="0" dirty="0" smtClean="0">
                <a:solidFill>
                  <a:srgbClr val="C00000"/>
                </a:solidFill>
                <a:sym typeface="Wingdings" pitchFamily="2" charset="2"/>
              </a:rPr>
              <a:t>domestic revenue mobilisation policy </a:t>
            </a:r>
            <a:r>
              <a:rPr lang="en-GB" sz="1600" i="0" dirty="0" smtClean="0">
                <a:sym typeface="Wingdings" pitchFamily="2" charset="2"/>
              </a:rPr>
              <a:t>(ratios, fiscal effort, exemptions, revenue from mineral resources…)</a:t>
            </a:r>
          </a:p>
          <a:p>
            <a:pPr marL="358775" indent="-358775">
              <a:buClr>
                <a:srgbClr val="0F5494"/>
              </a:buClr>
              <a:buFont typeface="Wingdings" pitchFamily="2" charset="2"/>
              <a:buChar char="§"/>
              <a:tabLst>
                <a:tab pos="0" algn="l"/>
              </a:tabLst>
            </a:pPr>
            <a:endParaRPr lang="en-GB" sz="1600" i="0" dirty="0" smtClean="0">
              <a:sym typeface="Wingdings" pitchFamily="2" charset="2"/>
            </a:endParaRPr>
          </a:p>
          <a:p>
            <a:pPr marL="358775" indent="-358775">
              <a:buClr>
                <a:srgbClr val="0F5494"/>
              </a:buClr>
              <a:buFont typeface="Wingdings" pitchFamily="2" charset="2"/>
              <a:buChar char="§"/>
              <a:tabLst>
                <a:tab pos="0" algn="l"/>
              </a:tabLst>
            </a:pPr>
            <a:r>
              <a:rPr lang="en-GB" sz="1600" i="0" dirty="0" smtClean="0">
                <a:sym typeface="Wingdings" pitchFamily="2" charset="2"/>
              </a:rPr>
              <a:t>If the policy is not directed to macro-stabilisation what are the reasons? </a:t>
            </a:r>
          </a:p>
          <a:p>
            <a:pPr marL="358775" indent="-358775">
              <a:buClr>
                <a:srgbClr val="0F5494"/>
              </a:buClr>
              <a:buNone/>
              <a:tabLst>
                <a:tab pos="0" algn="l"/>
              </a:tabLst>
            </a:pPr>
            <a:r>
              <a:rPr lang="en-GB" sz="1600" i="0" dirty="0" smtClean="0">
                <a:sym typeface="Wingdings" pitchFamily="2" charset="2"/>
              </a:rPr>
              <a:t> </a:t>
            </a:r>
          </a:p>
          <a:p>
            <a:pPr marL="804863" lvl="1" indent="-354013">
              <a:buClr>
                <a:srgbClr val="0F5494"/>
              </a:buClr>
              <a:buFont typeface="Wingdings" pitchFamily="2" charset="2"/>
              <a:buChar char="q"/>
              <a:tabLst>
                <a:tab pos="0" algn="l"/>
              </a:tabLst>
            </a:pPr>
            <a:r>
              <a:rPr lang="en-GB" sz="1200" i="0" dirty="0" smtClean="0">
                <a:sym typeface="Wingdings" pitchFamily="2" charset="2"/>
              </a:rPr>
              <a:t>Socio-political constraints? </a:t>
            </a:r>
          </a:p>
          <a:p>
            <a:pPr marL="804863" lvl="1" indent="-354013">
              <a:buClr>
                <a:srgbClr val="0F5494"/>
              </a:buClr>
              <a:buFont typeface="Wingdings" pitchFamily="2" charset="2"/>
              <a:buChar char="q"/>
              <a:tabLst>
                <a:tab pos="0" algn="l"/>
              </a:tabLst>
            </a:pPr>
            <a:r>
              <a:rPr lang="en-GB" sz="1200" dirty="0" smtClean="0">
                <a:sym typeface="Wingdings" pitchFamily="2" charset="2"/>
              </a:rPr>
              <a:t>Difficult trade off between conflicting policy objectives </a:t>
            </a:r>
            <a:r>
              <a:rPr lang="en-GB" sz="1200" i="0" dirty="0" smtClean="0">
                <a:sym typeface="Wingdings" pitchFamily="2" charset="2"/>
              </a:rPr>
              <a:t>?</a:t>
            </a:r>
          </a:p>
          <a:p>
            <a:pPr marL="804863" lvl="1" indent="-354013">
              <a:buClr>
                <a:srgbClr val="0F5494"/>
              </a:buClr>
              <a:buFont typeface="Wingdings" pitchFamily="2" charset="2"/>
              <a:buChar char="q"/>
              <a:tabLst>
                <a:tab pos="0" algn="l"/>
              </a:tabLst>
            </a:pPr>
            <a:endParaRPr lang="en-GB" sz="1200" i="0" dirty="0" smtClean="0">
              <a:sym typeface="Wingdings" pitchFamily="2" charset="2"/>
            </a:endParaRPr>
          </a:p>
          <a:p>
            <a:pPr marL="358775" indent="-358775">
              <a:buClr>
                <a:srgbClr val="0F5494"/>
              </a:buClr>
              <a:buFont typeface="Wingdings" pitchFamily="2" charset="2"/>
              <a:buChar char="§"/>
            </a:pPr>
            <a:r>
              <a:rPr lang="en-GB" sz="1600" i="0" dirty="0" smtClean="0">
                <a:sym typeface="Wingdings" pitchFamily="2" charset="2"/>
              </a:rPr>
              <a:t>Analyse the vulnerability of the economy</a:t>
            </a:r>
          </a:p>
          <a:p>
            <a:pPr marL="358775" indent="-358775">
              <a:buClr>
                <a:srgbClr val="0F5494"/>
              </a:buClr>
              <a:buFont typeface="Wingdings" pitchFamily="2" charset="2"/>
              <a:buChar char="§"/>
            </a:pPr>
            <a:r>
              <a:rPr lang="en-GB" sz="1600" i="0" dirty="0" smtClean="0">
                <a:sym typeface="Wingdings" pitchFamily="2" charset="2"/>
              </a:rPr>
              <a:t>Analyse measures to strengthen economic resilience</a:t>
            </a:r>
          </a:p>
          <a:p>
            <a:pPr marL="358775" indent="-358775">
              <a:buClr>
                <a:srgbClr val="0F5494"/>
              </a:buClr>
              <a:buFont typeface="Wingdings" pitchFamily="2" charset="2"/>
              <a:buChar char="§"/>
              <a:tabLst>
                <a:tab pos="0" algn="l"/>
              </a:tabLst>
            </a:pPr>
            <a:endParaRPr lang="en-GB" sz="1600" i="0" dirty="0" smtClean="0">
              <a:sym typeface="Wingdings" pitchFamily="2" charset="2"/>
            </a:endParaRPr>
          </a:p>
        </p:txBody>
      </p:sp>
      <p:sp>
        <p:nvSpPr>
          <p:cNvPr id="4" name="Slide Number Placeholder 3"/>
          <p:cNvSpPr>
            <a:spLocks noGrp="1"/>
          </p:cNvSpPr>
          <p:nvPr>
            <p:ph type="sldNum" sz="quarter" idx="12"/>
          </p:nvPr>
        </p:nvSpPr>
        <p:spPr/>
        <p:txBody>
          <a:bodyPr/>
          <a:lstStyle/>
          <a:p>
            <a:fld id="{37B83C0C-BC65-4367-9B8A-060D4801009D}" type="slidenum">
              <a:rPr lang="en-GB" smtClean="0"/>
              <a:pPr/>
              <a:t>24</a:t>
            </a:fld>
            <a:endParaRPr lang="en-GB"/>
          </a:p>
        </p:txBody>
      </p:sp>
    </p:spTree>
    <p:extLst>
      <p:ext uri="{BB962C8B-B14F-4D97-AF65-F5344CB8AC3E}">
        <p14:creationId xmlns:p14="http://schemas.microsoft.com/office/powerpoint/2010/main" val="2647467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solidFill>
              </a:rPr>
              <a:t>Fiscal Space Diamond</a:t>
            </a:r>
            <a:endParaRPr lang="en-GB" dirty="0">
              <a:solidFill>
                <a:schemeClr val="accent2"/>
              </a:solidFill>
            </a:endParaRPr>
          </a:p>
        </p:txBody>
      </p:sp>
      <p:grpSp>
        <p:nvGrpSpPr>
          <p:cNvPr id="4" name="Group 3"/>
          <p:cNvGrpSpPr/>
          <p:nvPr/>
        </p:nvGrpSpPr>
        <p:grpSpPr>
          <a:xfrm>
            <a:off x="697408" y="2276872"/>
            <a:ext cx="7850655" cy="4277643"/>
            <a:chOff x="0" y="0"/>
            <a:chExt cx="4770780" cy="3164048"/>
          </a:xfrm>
        </p:grpSpPr>
        <p:grpSp>
          <p:nvGrpSpPr>
            <p:cNvPr id="5" name="Group 4"/>
            <p:cNvGrpSpPr/>
            <p:nvPr/>
          </p:nvGrpSpPr>
          <p:grpSpPr>
            <a:xfrm>
              <a:off x="1508023" y="445324"/>
              <a:ext cx="1751470" cy="2299970"/>
              <a:chOff x="571357" y="0"/>
              <a:chExt cx="1751470" cy="2300287"/>
            </a:xfrm>
          </p:grpSpPr>
          <p:cxnSp>
            <p:nvCxnSpPr>
              <p:cNvPr id="13" name="Straight Connector 12"/>
              <p:cNvCxnSpPr/>
              <p:nvPr/>
            </p:nvCxnSpPr>
            <p:spPr>
              <a:xfrm>
                <a:off x="1295400" y="0"/>
                <a:ext cx="0" cy="23002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71357" y="1638285"/>
                <a:ext cx="175147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Flowchart: Decision 2"/>
              <p:cNvSpPr/>
              <p:nvPr/>
            </p:nvSpPr>
            <p:spPr>
              <a:xfrm>
                <a:off x="824227" y="193237"/>
                <a:ext cx="1263848" cy="190844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6992"/>
                  <a:gd name="connsiteX1" fmla="*/ 5000 w 10000"/>
                  <a:gd name="connsiteY1" fmla="*/ 0 h 6992"/>
                  <a:gd name="connsiteX2" fmla="*/ 10000 w 10000"/>
                  <a:gd name="connsiteY2" fmla="*/ 5000 h 6992"/>
                  <a:gd name="connsiteX3" fmla="*/ 4997 w 10000"/>
                  <a:gd name="connsiteY3" fmla="*/ 6992 h 6992"/>
                  <a:gd name="connsiteX4" fmla="*/ 0 w 10000"/>
                  <a:gd name="connsiteY4" fmla="*/ 5000 h 6992"/>
                  <a:gd name="connsiteX0" fmla="*/ 0 w 7942"/>
                  <a:gd name="connsiteY0" fmla="*/ 7172 h 10000"/>
                  <a:gd name="connsiteX1" fmla="*/ 2942 w 7942"/>
                  <a:gd name="connsiteY1" fmla="*/ 0 h 10000"/>
                  <a:gd name="connsiteX2" fmla="*/ 7942 w 7942"/>
                  <a:gd name="connsiteY2" fmla="*/ 7151 h 10000"/>
                  <a:gd name="connsiteX3" fmla="*/ 2939 w 7942"/>
                  <a:gd name="connsiteY3" fmla="*/ 10000 h 10000"/>
                  <a:gd name="connsiteX4" fmla="*/ 0 w 7942"/>
                  <a:gd name="connsiteY4" fmla="*/ 7172 h 10000"/>
                  <a:gd name="connsiteX0" fmla="*/ 0 w 10000"/>
                  <a:gd name="connsiteY0" fmla="*/ 8413 h 11241"/>
                  <a:gd name="connsiteX1" fmla="*/ 3684 w 10000"/>
                  <a:gd name="connsiteY1" fmla="*/ 0 h 11241"/>
                  <a:gd name="connsiteX2" fmla="*/ 10000 w 10000"/>
                  <a:gd name="connsiteY2" fmla="*/ 8392 h 11241"/>
                  <a:gd name="connsiteX3" fmla="*/ 3701 w 10000"/>
                  <a:gd name="connsiteY3" fmla="*/ 11241 h 11241"/>
                  <a:gd name="connsiteX4" fmla="*/ 0 w 10000"/>
                  <a:gd name="connsiteY4" fmla="*/ 8413 h 11241"/>
                  <a:gd name="connsiteX0" fmla="*/ 0 w 9320"/>
                  <a:gd name="connsiteY0" fmla="*/ 8413 h 11241"/>
                  <a:gd name="connsiteX1" fmla="*/ 3004 w 9320"/>
                  <a:gd name="connsiteY1" fmla="*/ 0 h 11241"/>
                  <a:gd name="connsiteX2" fmla="*/ 9320 w 9320"/>
                  <a:gd name="connsiteY2" fmla="*/ 8392 h 11241"/>
                  <a:gd name="connsiteX3" fmla="*/ 3021 w 9320"/>
                  <a:gd name="connsiteY3" fmla="*/ 11241 h 11241"/>
                  <a:gd name="connsiteX4" fmla="*/ 0 w 9320"/>
                  <a:gd name="connsiteY4" fmla="*/ 8413 h 11241"/>
                  <a:gd name="connsiteX0" fmla="*/ 0 w 10000"/>
                  <a:gd name="connsiteY0" fmla="*/ 7484 h 10639"/>
                  <a:gd name="connsiteX1" fmla="*/ 3223 w 10000"/>
                  <a:gd name="connsiteY1" fmla="*/ 0 h 10639"/>
                  <a:gd name="connsiteX2" fmla="*/ 10000 w 10000"/>
                  <a:gd name="connsiteY2" fmla="*/ 7466 h 10639"/>
                  <a:gd name="connsiteX3" fmla="*/ 3223 w 10000"/>
                  <a:gd name="connsiteY3" fmla="*/ 10639 h 10639"/>
                  <a:gd name="connsiteX4" fmla="*/ 0 w 10000"/>
                  <a:gd name="connsiteY4" fmla="*/ 7484 h 10639"/>
                  <a:gd name="connsiteX0" fmla="*/ 0 w 10000"/>
                  <a:gd name="connsiteY0" fmla="*/ 7484 h 9884"/>
                  <a:gd name="connsiteX1" fmla="*/ 3223 w 10000"/>
                  <a:gd name="connsiteY1" fmla="*/ 0 h 9884"/>
                  <a:gd name="connsiteX2" fmla="*/ 10000 w 10000"/>
                  <a:gd name="connsiteY2" fmla="*/ 7466 h 9884"/>
                  <a:gd name="connsiteX3" fmla="*/ 3223 w 10000"/>
                  <a:gd name="connsiteY3" fmla="*/ 9884 h 9884"/>
                  <a:gd name="connsiteX4" fmla="*/ 0 w 10000"/>
                  <a:gd name="connsiteY4" fmla="*/ 7484 h 9884"/>
                  <a:gd name="connsiteX0" fmla="*/ 0 w 8646"/>
                  <a:gd name="connsiteY0" fmla="*/ 7572 h 10000"/>
                  <a:gd name="connsiteX1" fmla="*/ 3223 w 8646"/>
                  <a:gd name="connsiteY1" fmla="*/ 0 h 10000"/>
                  <a:gd name="connsiteX2" fmla="*/ 8646 w 8646"/>
                  <a:gd name="connsiteY2" fmla="*/ 7572 h 10000"/>
                  <a:gd name="connsiteX3" fmla="*/ 3223 w 8646"/>
                  <a:gd name="connsiteY3" fmla="*/ 10000 h 10000"/>
                  <a:gd name="connsiteX4" fmla="*/ 0 w 8646"/>
                  <a:gd name="connsiteY4" fmla="*/ 757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 h="10000">
                    <a:moveTo>
                      <a:pt x="0" y="7572"/>
                    </a:moveTo>
                    <a:lnTo>
                      <a:pt x="3223" y="0"/>
                    </a:lnTo>
                    <a:lnTo>
                      <a:pt x="8646" y="7572"/>
                    </a:lnTo>
                    <a:lnTo>
                      <a:pt x="3223" y="10000"/>
                    </a:lnTo>
                    <a:lnTo>
                      <a:pt x="0" y="7572"/>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6" name="Group 5"/>
            <p:cNvGrpSpPr/>
            <p:nvPr/>
          </p:nvGrpSpPr>
          <p:grpSpPr>
            <a:xfrm>
              <a:off x="0" y="0"/>
              <a:ext cx="4770780" cy="3164048"/>
              <a:chOff x="0" y="0"/>
              <a:chExt cx="4770780" cy="3164048"/>
            </a:xfrm>
          </p:grpSpPr>
          <p:sp>
            <p:nvSpPr>
              <p:cNvPr id="7" name="Text Box 2"/>
              <p:cNvSpPr txBox="1">
                <a:spLocks noChangeArrowheads="1"/>
              </p:cNvSpPr>
              <p:nvPr/>
            </p:nvSpPr>
            <p:spPr bwMode="auto">
              <a:xfrm>
                <a:off x="1481178" y="2716373"/>
                <a:ext cx="1501775" cy="447675"/>
              </a:xfrm>
              <a:prstGeom prst="rect">
                <a:avLst/>
              </a:prstGeom>
              <a:noFill/>
              <a:ln w="9525">
                <a:noFill/>
                <a:miter lim="800000"/>
                <a:headEnd/>
                <a:tailEnd/>
              </a:ln>
            </p:spPr>
            <p:txBody>
              <a:bodyPr rot="0" vert="horz" wrap="square" lIns="91440" tIns="45720" rIns="91440" bIns="45720" anchor="t" anchorCtr="0">
                <a:noAutofit/>
              </a:bodyPr>
              <a:lstStyle/>
              <a:p>
                <a:pPr algn="ctr">
                  <a:spcAft>
                    <a:spcPts val="1200"/>
                  </a:spcAft>
                </a:pPr>
                <a:r>
                  <a:rPr lang="en-GB" dirty="0">
                    <a:effectLst/>
                    <a:latin typeface="+mj-lt"/>
                    <a:ea typeface="Times New Roman"/>
                  </a:rPr>
                  <a:t>3. Debt Financing</a:t>
                </a:r>
                <a:endParaRPr lang="en-GB" sz="1800" dirty="0">
                  <a:effectLst/>
                  <a:latin typeface="+mj-lt"/>
                  <a:ea typeface="Times New Roman"/>
                </a:endParaRPr>
              </a:p>
            </p:txBody>
          </p:sp>
          <p:grpSp>
            <p:nvGrpSpPr>
              <p:cNvPr id="8" name="Group 7"/>
              <p:cNvGrpSpPr/>
              <p:nvPr/>
            </p:nvGrpSpPr>
            <p:grpSpPr>
              <a:xfrm>
                <a:off x="0" y="0"/>
                <a:ext cx="4770780" cy="2546713"/>
                <a:chOff x="0" y="0"/>
                <a:chExt cx="4770780" cy="2546713"/>
              </a:xfrm>
            </p:grpSpPr>
            <p:sp>
              <p:nvSpPr>
                <p:cNvPr id="9" name="Text Box 2"/>
                <p:cNvSpPr txBox="1">
                  <a:spLocks noChangeArrowheads="1"/>
                </p:cNvSpPr>
                <p:nvPr/>
              </p:nvSpPr>
              <p:spPr bwMode="auto">
                <a:xfrm>
                  <a:off x="3269005" y="1856151"/>
                  <a:ext cx="1501775" cy="690562"/>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dirty="0">
                      <a:effectLst/>
                      <a:latin typeface="+mj-lt"/>
                      <a:ea typeface="Times New Roman"/>
                    </a:rPr>
                    <a:t>2. Efficiency and </a:t>
                  </a:r>
                  <a:endParaRPr lang="en-GB" sz="1800" dirty="0">
                    <a:effectLst/>
                    <a:latin typeface="+mj-lt"/>
                    <a:ea typeface="Times New Roman"/>
                  </a:endParaRPr>
                </a:p>
                <a:p>
                  <a:pPr>
                    <a:spcAft>
                      <a:spcPts val="0"/>
                    </a:spcAft>
                  </a:pPr>
                  <a:r>
                    <a:rPr lang="en-GB" dirty="0">
                      <a:effectLst/>
                      <a:latin typeface="+mj-lt"/>
                      <a:ea typeface="Times New Roman"/>
                    </a:rPr>
                    <a:t>Effectiveness of Expenditures</a:t>
                  </a:r>
                  <a:endParaRPr lang="en-GB" sz="1800" dirty="0">
                    <a:effectLst/>
                    <a:latin typeface="+mj-lt"/>
                    <a:ea typeface="Times New Roman"/>
                  </a:endParaRPr>
                </a:p>
              </p:txBody>
            </p:sp>
            <p:grpSp>
              <p:nvGrpSpPr>
                <p:cNvPr id="10" name="Group 9"/>
                <p:cNvGrpSpPr/>
                <p:nvPr/>
              </p:nvGrpSpPr>
              <p:grpSpPr>
                <a:xfrm>
                  <a:off x="0" y="0"/>
                  <a:ext cx="2986191" cy="2311400"/>
                  <a:chOff x="0" y="0"/>
                  <a:chExt cx="2986191" cy="2311400"/>
                </a:xfrm>
              </p:grpSpPr>
              <p:sp>
                <p:nvSpPr>
                  <p:cNvPr id="11" name="Text Box 2"/>
                  <p:cNvSpPr txBox="1">
                    <a:spLocks noChangeArrowheads="1"/>
                  </p:cNvSpPr>
                  <p:nvPr/>
                </p:nvSpPr>
                <p:spPr bwMode="auto">
                  <a:xfrm>
                    <a:off x="0" y="1828800"/>
                    <a:ext cx="1501775" cy="482600"/>
                  </a:xfrm>
                  <a:prstGeom prst="rect">
                    <a:avLst/>
                  </a:prstGeom>
                  <a:noFill/>
                  <a:ln w="9525">
                    <a:noFill/>
                    <a:miter lim="800000"/>
                    <a:headEnd/>
                    <a:tailEnd/>
                  </a:ln>
                </p:spPr>
                <p:txBody>
                  <a:bodyPr rot="0" vert="horz" wrap="square" lIns="91440" tIns="45720" rIns="91440" bIns="45720" anchor="t" anchorCtr="0">
                    <a:noAutofit/>
                  </a:bodyPr>
                  <a:lstStyle/>
                  <a:p>
                    <a:pPr algn="r">
                      <a:spcAft>
                        <a:spcPts val="1200"/>
                      </a:spcAft>
                    </a:pPr>
                    <a:r>
                      <a:rPr lang="en-GB" dirty="0" smtClean="0">
                        <a:effectLst/>
                        <a:latin typeface="+mj-lt"/>
                        <a:ea typeface="Times New Roman"/>
                      </a:rPr>
                      <a:t>4. Official Development Assistance</a:t>
                    </a:r>
                    <a:endParaRPr lang="en-GB" sz="1800" dirty="0">
                      <a:effectLst/>
                      <a:latin typeface="+mj-lt"/>
                      <a:ea typeface="Times New Roman"/>
                    </a:endParaRPr>
                  </a:p>
                </p:txBody>
              </p:sp>
              <p:sp>
                <p:nvSpPr>
                  <p:cNvPr id="12" name="Text Box 2"/>
                  <p:cNvSpPr txBox="1">
                    <a:spLocks noChangeArrowheads="1"/>
                  </p:cNvSpPr>
                  <p:nvPr/>
                </p:nvSpPr>
                <p:spPr bwMode="auto">
                  <a:xfrm>
                    <a:off x="1484416" y="0"/>
                    <a:ext cx="1501775" cy="447675"/>
                  </a:xfrm>
                  <a:prstGeom prst="rect">
                    <a:avLst/>
                  </a:prstGeom>
                  <a:noFill/>
                  <a:ln w="9525">
                    <a:noFill/>
                    <a:miter lim="800000"/>
                    <a:headEnd/>
                    <a:tailEnd/>
                  </a:ln>
                </p:spPr>
                <p:txBody>
                  <a:bodyPr rot="0" vert="horz" wrap="square" lIns="91440" tIns="45720" rIns="91440" bIns="45720" anchor="t" anchorCtr="0">
                    <a:noAutofit/>
                  </a:bodyPr>
                  <a:lstStyle/>
                  <a:p>
                    <a:pPr algn="ctr">
                      <a:spcAft>
                        <a:spcPts val="1200"/>
                      </a:spcAft>
                    </a:pPr>
                    <a:r>
                      <a:rPr lang="en-GB" dirty="0">
                        <a:effectLst/>
                        <a:latin typeface="+mj-lt"/>
                        <a:ea typeface="Times New Roman"/>
                      </a:rPr>
                      <a:t>1</a:t>
                    </a:r>
                    <a:r>
                      <a:rPr lang="en-GB" b="1" dirty="0">
                        <a:solidFill>
                          <a:srgbClr val="C00000"/>
                        </a:solidFill>
                        <a:effectLst/>
                        <a:latin typeface="+mj-lt"/>
                        <a:ea typeface="Times New Roman"/>
                      </a:rPr>
                      <a:t>. Domestic Revenues Mobilisation</a:t>
                    </a:r>
                    <a:endParaRPr lang="en-GB" sz="1800" b="1" dirty="0">
                      <a:solidFill>
                        <a:srgbClr val="C00000"/>
                      </a:solidFill>
                      <a:effectLst/>
                      <a:latin typeface="+mj-lt"/>
                      <a:ea typeface="Times New Roman"/>
                    </a:endParaRPr>
                  </a:p>
                </p:txBody>
              </p:sp>
            </p:grpSp>
          </p:grpSp>
        </p:grpSp>
      </p:grpSp>
      <p:sp>
        <p:nvSpPr>
          <p:cNvPr id="3" name="Rectangle 2"/>
          <p:cNvSpPr/>
          <p:nvPr/>
        </p:nvSpPr>
        <p:spPr>
          <a:xfrm>
            <a:off x="6300192" y="1985978"/>
            <a:ext cx="2843808" cy="23083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a:r>
              <a:rPr lang="en-GB" sz="1800" b="1" dirty="0">
                <a:solidFill>
                  <a:schemeClr val="accent2"/>
                </a:solidFill>
              </a:rPr>
              <a:t>Many developing countries lack the fiscal space to step up development expenditures in a sustainable manner and achieve policy goals. </a:t>
            </a:r>
          </a:p>
        </p:txBody>
      </p:sp>
    </p:spTree>
    <p:extLst>
      <p:ext uri="{BB962C8B-B14F-4D97-AF65-F5344CB8AC3E}">
        <p14:creationId xmlns:p14="http://schemas.microsoft.com/office/powerpoint/2010/main" val="3795983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1"/>
            <a:ext cx="8229600" cy="720998"/>
          </a:xfrm>
        </p:spPr>
        <p:txBody>
          <a:bodyPr/>
          <a:lstStyle/>
          <a:p>
            <a:pPr algn="ctr"/>
            <a:r>
              <a:rPr lang="en-GB" sz="2400" dirty="0" smtClean="0"/>
              <a:t>Assessing the macro-economic </a:t>
            </a:r>
            <a:br>
              <a:rPr lang="en-GB" sz="2400" dirty="0" smtClean="0"/>
            </a:br>
            <a:r>
              <a:rPr lang="en-GB" sz="2400" dirty="0" smtClean="0"/>
              <a:t>stability criterion. Key messages </a:t>
            </a:r>
            <a:br>
              <a:rPr lang="en-GB" sz="2400" dirty="0" smtClean="0"/>
            </a:br>
            <a:endParaRPr lang="en-GB" sz="2400" dirty="0"/>
          </a:p>
        </p:txBody>
      </p:sp>
      <p:sp>
        <p:nvSpPr>
          <p:cNvPr id="3" name="Content Placeholder 2"/>
          <p:cNvSpPr>
            <a:spLocks noGrp="1"/>
          </p:cNvSpPr>
          <p:nvPr>
            <p:ph idx="1"/>
          </p:nvPr>
        </p:nvSpPr>
        <p:spPr>
          <a:xfrm>
            <a:off x="179512" y="2060848"/>
            <a:ext cx="8229600" cy="3889053"/>
          </a:xfrm>
        </p:spPr>
        <p:txBody>
          <a:bodyPr/>
          <a:lstStyle/>
          <a:p>
            <a:pPr marL="400050" lvl="1" indent="0">
              <a:buClr>
                <a:srgbClr val="0F5494"/>
              </a:buClr>
              <a:buFont typeface="Wingdings" pitchFamily="2" charset="2"/>
              <a:buChar char="§"/>
              <a:tabLst>
                <a:tab pos="0" algn="l"/>
              </a:tabLst>
            </a:pPr>
            <a:endParaRPr lang="en-GB" sz="1200" b="1" smtClean="0"/>
          </a:p>
          <a:p>
            <a:pPr marL="358775" indent="-358775">
              <a:buClr>
                <a:srgbClr val="0F5494"/>
              </a:buClr>
              <a:buFont typeface="Wingdings" pitchFamily="2" charset="2"/>
              <a:buChar char="§"/>
              <a:tabLst>
                <a:tab pos="0" algn="l"/>
              </a:tabLst>
            </a:pPr>
            <a:endParaRPr lang="en-GB" sz="1600" i="0" smtClean="0">
              <a:sym typeface="Wingdings" pitchFamily="2" charset="2"/>
            </a:endParaRPr>
          </a:p>
        </p:txBody>
      </p:sp>
      <p:sp>
        <p:nvSpPr>
          <p:cNvPr id="4" name="Slide Number Placeholder 3"/>
          <p:cNvSpPr>
            <a:spLocks noGrp="1"/>
          </p:cNvSpPr>
          <p:nvPr>
            <p:ph type="sldNum" sz="quarter" idx="12"/>
          </p:nvPr>
        </p:nvSpPr>
        <p:spPr/>
        <p:txBody>
          <a:bodyPr/>
          <a:lstStyle/>
          <a:p>
            <a:fld id="{37B83C0C-BC65-4367-9B8A-060D4801009D}" type="slidenum">
              <a:rPr lang="en-GB" smtClean="0"/>
              <a:pPr/>
              <a:t>26</a:t>
            </a:fld>
            <a:endParaRPr lang="en-GB"/>
          </a:p>
        </p:txBody>
      </p:sp>
      <p:sp>
        <p:nvSpPr>
          <p:cNvPr id="5" name="Rectangle 4"/>
          <p:cNvSpPr/>
          <p:nvPr/>
        </p:nvSpPr>
        <p:spPr>
          <a:xfrm>
            <a:off x="683568" y="1942439"/>
            <a:ext cx="8064896" cy="3613297"/>
          </a:xfrm>
          <a:prstGeom prst="rect">
            <a:avLst/>
          </a:prstGeom>
        </p:spPr>
        <p:txBody>
          <a:bodyPr wrap="square">
            <a:spAutoFit/>
          </a:bodyPr>
          <a:lstStyle/>
          <a:p>
            <a:pPr marL="476250" indent="-476250">
              <a:lnSpc>
                <a:spcPct val="130000"/>
              </a:lnSpc>
              <a:spcAft>
                <a:spcPts val="0"/>
              </a:spcAft>
              <a:buFont typeface="Wingdings" pitchFamily="2" charset="2"/>
              <a:buChar char="§"/>
              <a:defRPr/>
            </a:pPr>
            <a:r>
              <a:rPr lang="en-GB" sz="1600" dirty="0" smtClean="0">
                <a:latin typeface="+mn-lt"/>
                <a:sym typeface="Wingdings" pitchFamily="2" charset="2"/>
              </a:rPr>
              <a:t>Effective macro-economic policies and trends of the indicators are more important than the actual values of the indicators; </a:t>
            </a:r>
          </a:p>
          <a:p>
            <a:pPr marL="476250" indent="-476250">
              <a:lnSpc>
                <a:spcPct val="130000"/>
              </a:lnSpc>
              <a:spcAft>
                <a:spcPts val="0"/>
              </a:spcAft>
              <a:defRPr/>
            </a:pPr>
            <a:endParaRPr lang="en-GB" sz="1600" dirty="0" smtClean="0">
              <a:latin typeface="+mn-lt"/>
              <a:sym typeface="Wingdings" pitchFamily="2" charset="2"/>
            </a:endParaRPr>
          </a:p>
          <a:p>
            <a:pPr marL="476250" indent="-476250">
              <a:lnSpc>
                <a:spcPct val="130000"/>
              </a:lnSpc>
              <a:spcAft>
                <a:spcPts val="0"/>
              </a:spcAft>
              <a:buFont typeface="Wingdings" pitchFamily="2" charset="2"/>
              <a:buChar char="§"/>
              <a:defRPr/>
            </a:pPr>
            <a:r>
              <a:rPr lang="en-GB" sz="1600" dirty="0" smtClean="0">
                <a:latin typeface="+mn-lt"/>
                <a:sym typeface="Wingdings" pitchFamily="2" charset="2"/>
              </a:rPr>
              <a:t>Sound analyses are more important than long lists of statistics;</a:t>
            </a:r>
          </a:p>
          <a:p>
            <a:pPr marL="476250" indent="-476250">
              <a:lnSpc>
                <a:spcPct val="130000"/>
              </a:lnSpc>
              <a:spcAft>
                <a:spcPts val="0"/>
              </a:spcAft>
              <a:buFont typeface="Wingdings" pitchFamily="2" charset="2"/>
              <a:buChar char="§"/>
              <a:defRPr/>
            </a:pPr>
            <a:endParaRPr lang="en-GB" sz="1600" dirty="0" smtClean="0">
              <a:latin typeface="+mn-lt"/>
              <a:sym typeface="Wingdings" pitchFamily="2" charset="2"/>
            </a:endParaRPr>
          </a:p>
          <a:p>
            <a:pPr marL="476250" indent="-476250">
              <a:lnSpc>
                <a:spcPct val="130000"/>
              </a:lnSpc>
              <a:spcAft>
                <a:spcPts val="0"/>
              </a:spcAft>
              <a:buFont typeface="Wingdings" pitchFamily="2" charset="2"/>
              <a:buChar char="§"/>
              <a:defRPr/>
            </a:pPr>
            <a:r>
              <a:rPr lang="en-GB" sz="1600" b="1" dirty="0" smtClean="0">
                <a:latin typeface="+mn-lt"/>
                <a:sym typeface="Wingdings" pitchFamily="2" charset="2"/>
              </a:rPr>
              <a:t>Special attention should be paid to fiscal policies and targets, including domestic revenue mobilisation</a:t>
            </a:r>
            <a:r>
              <a:rPr lang="en-GB" sz="1600" dirty="0" smtClean="0">
                <a:latin typeface="+mn-lt"/>
                <a:sym typeface="Wingdings" pitchFamily="2" charset="2"/>
              </a:rPr>
              <a:t>, and the consistency with macro-economic stability (see EC communication on BS).</a:t>
            </a:r>
          </a:p>
          <a:p>
            <a:pPr marL="476250" indent="-476250">
              <a:lnSpc>
                <a:spcPct val="130000"/>
              </a:lnSpc>
              <a:spcAft>
                <a:spcPts val="0"/>
              </a:spcAft>
              <a:buFont typeface="Wingdings" pitchFamily="2" charset="2"/>
              <a:buChar char="§"/>
              <a:defRPr/>
            </a:pPr>
            <a:endParaRPr lang="en-GB" sz="1600" dirty="0" smtClean="0">
              <a:latin typeface="+mn-lt"/>
              <a:sym typeface="Wingdings" pitchFamily="2" charset="2"/>
            </a:endParaRPr>
          </a:p>
          <a:p>
            <a:pPr marL="476250" indent="-476250">
              <a:lnSpc>
                <a:spcPct val="130000"/>
              </a:lnSpc>
              <a:spcAft>
                <a:spcPts val="0"/>
              </a:spcAft>
              <a:buFont typeface="Wingdings" pitchFamily="2" charset="2"/>
              <a:buChar char="§"/>
              <a:defRPr/>
            </a:pPr>
            <a:r>
              <a:rPr lang="en-GB" sz="1600" b="1" dirty="0" smtClean="0">
                <a:latin typeface="+mn-lt"/>
                <a:sym typeface="Wingdings" pitchFamily="2" charset="2"/>
              </a:rPr>
              <a:t>Is the macro-economic policy sufficiently stable to support the national development and/or sector policies? </a:t>
            </a:r>
          </a:p>
        </p:txBody>
      </p:sp>
    </p:spTree>
    <p:extLst>
      <p:ext uri="{BB962C8B-B14F-4D97-AF65-F5344CB8AC3E}">
        <p14:creationId xmlns:p14="http://schemas.microsoft.com/office/powerpoint/2010/main" val="310476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3"/>
            <a:ext cx="8229600" cy="4464596"/>
          </a:xfrm>
        </p:spPr>
        <p:txBody>
          <a:bodyPr/>
          <a:lstStyle/>
          <a:p>
            <a:endParaRPr lang="en-GB" dirty="0" smtClean="0">
              <a:solidFill>
                <a:srgbClr val="C00000"/>
              </a:solidFill>
            </a:endParaRPr>
          </a:p>
          <a:p>
            <a:endParaRPr lang="en-GB" dirty="0">
              <a:solidFill>
                <a:srgbClr val="C00000"/>
              </a:solidFill>
            </a:endParaRPr>
          </a:p>
          <a:p>
            <a:endParaRPr lang="en-GB" dirty="0" smtClean="0">
              <a:solidFill>
                <a:srgbClr val="C00000"/>
              </a:solidFill>
            </a:endParaRPr>
          </a:p>
          <a:p>
            <a:endParaRPr lang="en-GB" dirty="0">
              <a:solidFill>
                <a:srgbClr val="C00000"/>
              </a:solidFill>
            </a:endParaRPr>
          </a:p>
          <a:p>
            <a:pPr marL="0" indent="0" algn="ctr">
              <a:buNone/>
            </a:pPr>
            <a:r>
              <a:rPr lang="en-GB" sz="2800" b="1" i="0" dirty="0" smtClean="0">
                <a:solidFill>
                  <a:srgbClr val="C00000"/>
                </a:solidFill>
              </a:rPr>
              <a:t>PFM </a:t>
            </a:r>
            <a:r>
              <a:rPr lang="en-GB" sz="2800" b="1" i="0" dirty="0">
                <a:solidFill>
                  <a:srgbClr val="C00000"/>
                </a:solidFill>
              </a:rPr>
              <a:t>eligibility criteria</a:t>
            </a:r>
            <a:endParaRPr lang="en-GB" sz="2800" b="1" i="0"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27</a:t>
            </a:fld>
            <a:endParaRPr lang="en-GB"/>
          </a:p>
        </p:txBody>
      </p:sp>
    </p:spTree>
    <p:extLst>
      <p:ext uri="{BB962C8B-B14F-4D97-AF65-F5344CB8AC3E}">
        <p14:creationId xmlns:p14="http://schemas.microsoft.com/office/powerpoint/2010/main" val="1207339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53EED927-7F3B-4D87-901F-49AE9EE97B3D}" type="slidenum">
              <a:rPr lang="en-GB" altLang="es-ES" sz="1400">
                <a:solidFill>
                  <a:schemeClr val="tx1"/>
                </a:solidFill>
                <a:latin typeface="Tw Cen MT"/>
              </a:rPr>
              <a:pPr eaLnBrk="1" hangingPunct="1"/>
              <a:t>28</a:t>
            </a:fld>
            <a:endParaRPr lang="en-GB" altLang="es-ES" sz="1400" dirty="0">
              <a:solidFill>
                <a:schemeClr val="tx1"/>
              </a:solidFill>
              <a:latin typeface="Tw Cen MT"/>
            </a:endParaRPr>
          </a:p>
        </p:txBody>
      </p:sp>
      <p:sp>
        <p:nvSpPr>
          <p:cNvPr id="27651" name="Rectangle 2"/>
          <p:cNvSpPr>
            <a:spLocks noGrp="1" noChangeArrowheads="1"/>
          </p:cNvSpPr>
          <p:nvPr>
            <p:ph type="title"/>
          </p:nvPr>
        </p:nvSpPr>
        <p:spPr>
          <a:xfrm>
            <a:off x="0" y="1052736"/>
            <a:ext cx="8893175" cy="1080120"/>
          </a:xfrm>
        </p:spPr>
        <p:txBody>
          <a:bodyPr/>
          <a:lstStyle/>
          <a:p>
            <a:pPr indent="0" algn="ctr" eaLnBrk="1" hangingPunct="1"/>
            <a:r>
              <a:rPr lang="en-GB" altLang="es-ES" sz="2800" dirty="0" smtClean="0">
                <a:solidFill>
                  <a:srgbClr val="2D2D8A"/>
                </a:solidFill>
                <a:cs typeface="Tw Cen MT"/>
              </a:rPr>
              <a:t>Public Finance Management eligibility criterion</a:t>
            </a:r>
          </a:p>
        </p:txBody>
      </p:sp>
      <p:sp>
        <p:nvSpPr>
          <p:cNvPr id="27652" name="Rectangle 3"/>
          <p:cNvSpPr>
            <a:spLocks noGrp="1" noChangeArrowheads="1"/>
          </p:cNvSpPr>
          <p:nvPr>
            <p:ph type="body" idx="1"/>
          </p:nvPr>
        </p:nvSpPr>
        <p:spPr>
          <a:xfrm>
            <a:off x="468313" y="1989410"/>
            <a:ext cx="8229600" cy="4679950"/>
          </a:xfrm>
        </p:spPr>
        <p:txBody>
          <a:bodyPr/>
          <a:lstStyle/>
          <a:p>
            <a:pPr marL="0" indent="0">
              <a:spcBef>
                <a:spcPct val="50000"/>
              </a:spcBef>
              <a:buClr>
                <a:srgbClr val="0F5494"/>
              </a:buClr>
              <a:buNone/>
            </a:pPr>
            <a:r>
              <a:rPr lang="en-GB" altLang="es-ES" sz="2000" b="1" i="0" dirty="0">
                <a:solidFill>
                  <a:srgbClr val="2D2D8A"/>
                </a:solidFill>
                <a:latin typeface="Tw Cen MT"/>
                <a:cs typeface="Tw Cen MT"/>
              </a:rPr>
              <a:t>Requirements:</a:t>
            </a:r>
          </a:p>
          <a:p>
            <a:pPr lvl="0" defTabSz="966788" eaLnBrk="0" hangingPunct="0">
              <a:spcBef>
                <a:spcPct val="50000"/>
              </a:spcBef>
              <a:buClr>
                <a:srgbClr val="0F5494"/>
              </a:buClr>
              <a:buFont typeface="Wingdings" charset="2"/>
              <a:buChar char="Ø"/>
            </a:pPr>
            <a:r>
              <a:rPr lang="en-GB" altLang="es-ES" sz="2000" b="1" i="0" dirty="0">
                <a:solidFill>
                  <a:srgbClr val="2D2D8A"/>
                </a:solidFill>
                <a:latin typeface="Tw Cen MT"/>
                <a:cs typeface="Tw Cen MT"/>
              </a:rPr>
              <a:t>For </a:t>
            </a:r>
            <a:r>
              <a:rPr lang="en-GB" altLang="es-ES" sz="2000" b="1" i="0" dirty="0" smtClean="0">
                <a:solidFill>
                  <a:srgbClr val="2D2D8A"/>
                </a:solidFill>
                <a:latin typeface="Tw Cen MT"/>
                <a:cs typeface="Tw Cen MT"/>
              </a:rPr>
              <a:t>BS contract </a:t>
            </a:r>
            <a:r>
              <a:rPr lang="en-GB" altLang="es-ES" sz="2000" b="1" i="0" dirty="0">
                <a:solidFill>
                  <a:srgbClr val="2D2D8A"/>
                </a:solidFill>
                <a:latin typeface="Tw Cen MT"/>
                <a:cs typeface="Tw Cen MT"/>
              </a:rPr>
              <a:t>approval</a:t>
            </a:r>
            <a:r>
              <a:rPr lang="en-GB" altLang="es-ES" sz="2000" i="0" dirty="0">
                <a:solidFill>
                  <a:srgbClr val="2D2D8A"/>
                </a:solidFill>
                <a:latin typeface="Tw Cen MT"/>
                <a:cs typeface="Tw Cen MT"/>
              </a:rPr>
              <a:t>: </a:t>
            </a:r>
            <a:r>
              <a:rPr lang="en-GB" sz="2000" b="1" i="0" kern="1200" dirty="0">
                <a:solidFill>
                  <a:srgbClr val="2D2D8A"/>
                </a:solidFill>
                <a:latin typeface="Tw Cen MT"/>
                <a:cs typeface="Tw Cen MT"/>
              </a:rPr>
              <a:t>A relevant </a:t>
            </a:r>
            <a:r>
              <a:rPr lang="en-GB" sz="2000" i="0" kern="1200" dirty="0">
                <a:solidFill>
                  <a:srgbClr val="2D2D8A"/>
                </a:solidFill>
                <a:latin typeface="Tw Cen MT"/>
                <a:cs typeface="Tw Cen MT"/>
              </a:rPr>
              <a:t>(key issues must be addressed) </a:t>
            </a:r>
            <a:r>
              <a:rPr lang="en-GB" sz="2000" b="1" i="0" kern="1200" dirty="0">
                <a:solidFill>
                  <a:srgbClr val="2D2D8A"/>
                </a:solidFill>
                <a:latin typeface="Tw Cen MT"/>
                <a:cs typeface="Tw Cen MT"/>
              </a:rPr>
              <a:t>and credible programme to improve the PFM must be in place </a:t>
            </a:r>
            <a:r>
              <a:rPr lang="en-GB" sz="2000" i="0" kern="1200" dirty="0">
                <a:solidFill>
                  <a:srgbClr val="2D2D8A"/>
                </a:solidFill>
                <a:latin typeface="Tw Cen MT"/>
                <a:cs typeface="Tw Cen MT"/>
              </a:rPr>
              <a:t>(</a:t>
            </a:r>
            <a:r>
              <a:rPr lang="en-GB" sz="2000" dirty="0">
                <a:solidFill>
                  <a:srgbClr val="2D2D8A"/>
                </a:solidFill>
                <a:latin typeface="Tw Cen MT"/>
                <a:cs typeface="Tw Cen MT"/>
              </a:rPr>
              <a:t>→ appropriateness of actions and their sequencing, institutional arrangements, budget, political commitment, track record, etc. )</a:t>
            </a:r>
            <a:endParaRPr lang="en-GB" sz="2000" b="1" i="0" kern="1200" dirty="0">
              <a:solidFill>
                <a:srgbClr val="2D2D8A"/>
              </a:solidFill>
              <a:latin typeface="Tw Cen MT"/>
              <a:cs typeface="Tw Cen MT"/>
            </a:endParaRPr>
          </a:p>
          <a:p>
            <a:pPr defTabSz="966788" eaLnBrk="0" hangingPunct="0">
              <a:spcBef>
                <a:spcPct val="50000"/>
              </a:spcBef>
              <a:buClr>
                <a:srgbClr val="0F5494"/>
              </a:buClr>
              <a:buFont typeface="Wingdings" charset="2"/>
              <a:buChar char="Ø"/>
            </a:pPr>
            <a:r>
              <a:rPr lang="en-AU" sz="2000" b="1" i="0" dirty="0">
                <a:solidFill>
                  <a:srgbClr val="2D2D8A"/>
                </a:solidFill>
                <a:latin typeface="Tw Cen MT"/>
                <a:cs typeface="Tw Cen MT"/>
              </a:rPr>
              <a:t>During implementation: </a:t>
            </a:r>
            <a:r>
              <a:rPr lang="en-GB" sz="2000" i="0" dirty="0">
                <a:solidFill>
                  <a:srgbClr val="2D2D8A"/>
                </a:solidFill>
                <a:latin typeface="Tw Cen MT"/>
                <a:cs typeface="Tw Cen MT"/>
              </a:rPr>
              <a:t>For each tranche disbursement, satisfactory </a:t>
            </a:r>
            <a:r>
              <a:rPr lang="en-GB" sz="2000" i="0" dirty="0" smtClean="0">
                <a:solidFill>
                  <a:srgbClr val="2D2D8A"/>
                </a:solidFill>
                <a:latin typeface="Tw Cen MT"/>
                <a:cs typeface="Tw Cen MT"/>
              </a:rPr>
              <a:t>progress in the implementation </a:t>
            </a:r>
            <a:r>
              <a:rPr lang="en-GB" sz="2000" i="0" dirty="0">
                <a:solidFill>
                  <a:srgbClr val="2D2D8A"/>
                </a:solidFill>
                <a:latin typeface="Tw Cen MT"/>
                <a:cs typeface="Tw Cen MT"/>
              </a:rPr>
              <a:t>of the PFM reform programme has to be demonstrated (progress compared to targets, direction of change</a:t>
            </a:r>
            <a:r>
              <a:rPr lang="en-GB" sz="2000" i="0" dirty="0" smtClean="0">
                <a:solidFill>
                  <a:srgbClr val="2D2D8A"/>
                </a:solidFill>
                <a:latin typeface="Tw Cen MT"/>
                <a:cs typeface="Tw Cen MT"/>
              </a:rPr>
              <a:t>)</a:t>
            </a:r>
            <a:endParaRPr lang="en-GB" sz="2000" i="0" dirty="0">
              <a:solidFill>
                <a:srgbClr val="2D2D8A"/>
              </a:solidFill>
              <a:latin typeface="Tw Cen MT"/>
              <a:cs typeface="Tw Cen MT"/>
            </a:endParaRPr>
          </a:p>
          <a:p>
            <a:pPr marL="0" indent="0" defTabSz="966788" eaLnBrk="0" hangingPunct="0">
              <a:spcBef>
                <a:spcPct val="50000"/>
              </a:spcBef>
              <a:buClr>
                <a:srgbClr val="0F5494"/>
              </a:buClr>
              <a:buNone/>
            </a:pPr>
            <a:r>
              <a:rPr lang="en-GB" altLang="es-ES" sz="2000" b="1" i="0" dirty="0" smtClean="0">
                <a:solidFill>
                  <a:srgbClr val="2D2D8A"/>
                </a:solidFill>
                <a:latin typeface="Tw Cen MT"/>
                <a:cs typeface="Tw Cen MT"/>
              </a:rPr>
              <a:t>Why?</a:t>
            </a:r>
          </a:p>
          <a:p>
            <a:pPr defTabSz="966788" eaLnBrk="0" hangingPunct="0">
              <a:spcBef>
                <a:spcPct val="50000"/>
              </a:spcBef>
              <a:buClr>
                <a:srgbClr val="0F5494"/>
              </a:buClr>
              <a:buFont typeface="Wingdings" charset="2"/>
              <a:buChar char="Ø"/>
            </a:pPr>
            <a:r>
              <a:rPr lang="en-GB" sz="2000" i="0" dirty="0" smtClean="0">
                <a:solidFill>
                  <a:srgbClr val="2D2D8A"/>
                </a:solidFill>
                <a:latin typeface="Tw Cen MT"/>
                <a:cs typeface="Tw Cen MT"/>
              </a:rPr>
              <a:t>A sound </a:t>
            </a:r>
            <a:r>
              <a:rPr lang="en-GB" sz="2000" i="0" dirty="0">
                <a:solidFill>
                  <a:srgbClr val="2D2D8A"/>
                </a:solidFill>
                <a:latin typeface="Tw Cen MT"/>
                <a:cs typeface="Tw Cen MT"/>
              </a:rPr>
              <a:t>PFM system </a:t>
            </a:r>
            <a:r>
              <a:rPr lang="en-GB" sz="2000" i="0" dirty="0" smtClean="0">
                <a:solidFill>
                  <a:srgbClr val="2D2D8A"/>
                </a:solidFill>
                <a:latin typeface="Tw Cen MT"/>
                <a:cs typeface="Tw Cen MT"/>
              </a:rPr>
              <a:t>is essential </a:t>
            </a:r>
            <a:r>
              <a:rPr lang="en-GB" sz="2000" i="0" dirty="0">
                <a:solidFill>
                  <a:srgbClr val="2D2D8A"/>
                </a:solidFill>
                <a:latin typeface="Tw Cen MT"/>
                <a:cs typeface="Tw Cen MT"/>
              </a:rPr>
              <a:t>for </a:t>
            </a:r>
            <a:r>
              <a:rPr lang="en-GB" sz="2000" i="0" dirty="0" smtClean="0">
                <a:solidFill>
                  <a:srgbClr val="2D2D8A"/>
                </a:solidFill>
                <a:latin typeface="Tw Cen MT"/>
                <a:cs typeface="Tw Cen MT"/>
              </a:rPr>
              <a:t>the implementation </a:t>
            </a:r>
            <a:r>
              <a:rPr lang="en-GB" sz="2000" i="0" dirty="0">
                <a:solidFill>
                  <a:srgbClr val="2D2D8A"/>
                </a:solidFill>
                <a:latin typeface="Tw Cen MT"/>
                <a:cs typeface="Tw Cen MT"/>
              </a:rPr>
              <a:t>of public policies and </a:t>
            </a:r>
            <a:r>
              <a:rPr lang="en-GB" sz="2000" i="0" dirty="0" smtClean="0">
                <a:solidFill>
                  <a:srgbClr val="2D2D8A"/>
                </a:solidFill>
                <a:latin typeface="Tw Cen MT"/>
                <a:cs typeface="Tw Cen MT"/>
              </a:rPr>
              <a:t>the achievement </a:t>
            </a:r>
            <a:r>
              <a:rPr lang="en-GB" sz="2000" i="0" dirty="0">
                <a:solidFill>
                  <a:srgbClr val="2D2D8A"/>
                </a:solidFill>
                <a:latin typeface="Tw Cen MT"/>
                <a:cs typeface="Tw Cen MT"/>
              </a:rPr>
              <a:t>of development </a:t>
            </a:r>
            <a:r>
              <a:rPr lang="en-GB" sz="2000" i="0" dirty="0" smtClean="0">
                <a:solidFill>
                  <a:srgbClr val="2D2D8A"/>
                </a:solidFill>
                <a:latin typeface="Tw Cen MT"/>
                <a:cs typeface="Tw Cen MT"/>
              </a:rPr>
              <a:t>objectives</a:t>
            </a:r>
            <a:endParaRPr lang="en-GB" sz="2000" i="0" dirty="0">
              <a:solidFill>
                <a:srgbClr val="2D2D8A"/>
              </a:solidFill>
              <a:latin typeface="Tw Cen MT"/>
              <a:cs typeface="Tw Cen MT"/>
            </a:endParaRPr>
          </a:p>
          <a:p>
            <a:pPr marL="0" indent="0" defTabSz="966788" eaLnBrk="0" hangingPunct="0">
              <a:spcBef>
                <a:spcPct val="50000"/>
              </a:spcBef>
              <a:buClr>
                <a:srgbClr val="0F5494"/>
              </a:buClr>
              <a:buNone/>
            </a:pPr>
            <a:endParaRPr lang="en-GB" altLang="es-ES" sz="2000" i="0" dirty="0">
              <a:solidFill>
                <a:srgbClr val="2D2D8A"/>
              </a:solidFill>
              <a:latin typeface="Tw Cen MT"/>
              <a:cs typeface="Tw Cen MT"/>
            </a:endParaRPr>
          </a:p>
        </p:txBody>
      </p:sp>
    </p:spTree>
    <p:extLst>
      <p:ext uri="{BB962C8B-B14F-4D97-AF65-F5344CB8AC3E}">
        <p14:creationId xmlns:p14="http://schemas.microsoft.com/office/powerpoint/2010/main" val="1536965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9" name="RunningHead"/>
          <p:cNvSpPr txBox="1">
            <a:spLocks noChangeArrowheads="1"/>
          </p:cNvSpPr>
          <p:nvPr/>
        </p:nvSpPr>
        <p:spPr bwMode="auto">
          <a:xfrm>
            <a:off x="6167438" y="239713"/>
            <a:ext cx="2725737" cy="165100"/>
          </a:xfrm>
          <a:prstGeom prst="rect">
            <a:avLst/>
          </a:prstGeom>
          <a:noFill/>
          <a:ln w="9525" algn="ctr">
            <a:noFill/>
            <a:miter lim="800000"/>
            <a:headEnd/>
            <a:tailEnd/>
          </a:ln>
          <a:effectLst/>
        </p:spPr>
        <p:txBody>
          <a:bodyPr wrap="none" lIns="0" tIns="0" rIns="0" bIns="0">
            <a:spAutoFit/>
          </a:bodyPr>
          <a:lstStyle/>
          <a:p>
            <a:pPr algn="r"/>
            <a:r>
              <a:rPr lang="en-US" sz="1200" b="0"/>
              <a:t>Running Head 12-Point Plain, Title Case</a:t>
            </a:r>
          </a:p>
        </p:txBody>
      </p:sp>
      <p:graphicFrame>
        <p:nvGraphicFramePr>
          <p:cNvPr id="10" name="Group 5"/>
          <p:cNvGraphicFramePr>
            <a:graphicFrameLocks noGrp="1"/>
          </p:cNvGraphicFramePr>
          <p:nvPr>
            <p:extLst>
              <p:ext uri="{D42A27DB-BD31-4B8C-83A1-F6EECF244321}">
                <p14:modId xmlns:p14="http://schemas.microsoft.com/office/powerpoint/2010/main" val="2102697881"/>
              </p:ext>
            </p:extLst>
          </p:nvPr>
        </p:nvGraphicFramePr>
        <p:xfrm>
          <a:off x="251520" y="2584771"/>
          <a:ext cx="4176464" cy="3067776"/>
        </p:xfrm>
        <a:graphic>
          <a:graphicData uri="http://schemas.openxmlformats.org/drawingml/2006/table">
            <a:tbl>
              <a:tblPr/>
              <a:tblGrid>
                <a:gridCol w="4176464"/>
              </a:tblGrid>
              <a:tr h="293455">
                <a:tc>
                  <a:txBody>
                    <a:bodyPr/>
                    <a:lstStyle/>
                    <a:p>
                      <a:pPr marL="0" marR="0" lvl="0" indent="0" algn="ctr" defTabSz="966788"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cs typeface="Arial" charset="0"/>
                        </a:rPr>
                        <a:t>During BS Contract design</a:t>
                      </a:r>
                    </a:p>
                  </a:txBody>
                  <a:tcPr marL="72000" marR="72000" marT="72000" marB="72000"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070C0"/>
                    </a:solidFill>
                  </a:tcPr>
                </a:tc>
              </a:tr>
              <a:tr h="2249842">
                <a:tc>
                  <a:txBody>
                    <a:bodyPr/>
                    <a:lstStyle/>
                    <a:p>
                      <a:pPr marL="0" marR="0" lvl="0" indent="0" algn="l" defTabSz="966788" rtl="0" eaLnBrk="0" fontAlgn="base" latinLnBrk="0" hangingPunct="0">
                        <a:lnSpc>
                          <a:spcPct val="150000"/>
                        </a:lnSpc>
                        <a:spcBef>
                          <a:spcPct val="50000"/>
                        </a:spcBef>
                        <a:spcAft>
                          <a:spcPct val="0"/>
                        </a:spcAft>
                        <a:buClr>
                          <a:srgbClr val="0F5494"/>
                        </a:buClr>
                        <a:buSzTx/>
                        <a:buFont typeface="Wingdings" pitchFamily="2" charset="2"/>
                        <a:buNone/>
                        <a:tabLst/>
                      </a:pPr>
                      <a:r>
                        <a:rPr kumimoji="0" lang="en-GB" sz="1600" b="1" i="0" u="none" strike="noStrike" kern="1200" cap="none" normalizeH="0" baseline="0" noProof="0" dirty="0" smtClean="0">
                          <a:ln>
                            <a:noFill/>
                          </a:ln>
                          <a:solidFill>
                            <a:srgbClr val="0F5494"/>
                          </a:solidFill>
                          <a:effectLst/>
                          <a:latin typeface="+mn-lt"/>
                          <a:ea typeface="+mn-ea"/>
                          <a:cs typeface="Arial" charset="0"/>
                        </a:rPr>
                        <a:t>A </a:t>
                      </a:r>
                      <a:r>
                        <a:rPr kumimoji="0" lang="en-GB" sz="1600" b="1" i="0" u="none" strike="noStrike" kern="1200" cap="none" normalizeH="0" baseline="0" noProof="0" dirty="0" smtClean="0">
                          <a:ln>
                            <a:noFill/>
                          </a:ln>
                          <a:solidFill>
                            <a:srgbClr val="C00000"/>
                          </a:solidFill>
                          <a:effectLst/>
                          <a:latin typeface="+mn-lt"/>
                          <a:ea typeface="+mn-ea"/>
                          <a:cs typeface="Arial" charset="0"/>
                        </a:rPr>
                        <a:t>relevant </a:t>
                      </a:r>
                      <a:r>
                        <a:rPr kumimoji="0" lang="en-GB" sz="1600" b="0" i="0" u="none" strike="noStrike" kern="1200" cap="none" normalizeH="0" baseline="0" noProof="0" dirty="0" smtClean="0">
                          <a:ln>
                            <a:noFill/>
                          </a:ln>
                          <a:solidFill>
                            <a:srgbClr val="0F5494"/>
                          </a:solidFill>
                          <a:effectLst/>
                          <a:latin typeface="+mn-lt"/>
                          <a:ea typeface="+mn-ea"/>
                          <a:cs typeface="Arial" charset="0"/>
                        </a:rPr>
                        <a:t>(key issues must be addressed) </a:t>
                      </a:r>
                      <a:r>
                        <a:rPr kumimoji="0" lang="en-GB" sz="1600" b="1" i="0" u="none" strike="noStrike" kern="1200" cap="none" normalizeH="0" baseline="0" noProof="0" dirty="0" smtClean="0">
                          <a:ln>
                            <a:noFill/>
                          </a:ln>
                          <a:solidFill>
                            <a:srgbClr val="0F5494"/>
                          </a:solidFill>
                          <a:effectLst/>
                          <a:latin typeface="+mn-lt"/>
                          <a:ea typeface="+mn-ea"/>
                          <a:cs typeface="Arial" charset="0"/>
                        </a:rPr>
                        <a:t>and </a:t>
                      </a:r>
                      <a:r>
                        <a:rPr kumimoji="0" lang="en-GB" sz="1600" b="1" i="0" u="none" strike="noStrike" kern="1200" cap="none" normalizeH="0" baseline="0" noProof="0" dirty="0" smtClean="0">
                          <a:ln>
                            <a:noFill/>
                          </a:ln>
                          <a:solidFill>
                            <a:srgbClr val="C00000"/>
                          </a:solidFill>
                          <a:effectLst/>
                          <a:latin typeface="+mn-lt"/>
                          <a:ea typeface="+mn-ea"/>
                          <a:cs typeface="Arial" charset="0"/>
                        </a:rPr>
                        <a:t>credible</a:t>
                      </a:r>
                      <a:r>
                        <a:rPr kumimoji="0" lang="en-GB" sz="1600" b="1" i="0" u="none" strike="noStrike" kern="1200" cap="none" normalizeH="0" baseline="0" noProof="0" dirty="0" smtClean="0">
                          <a:ln>
                            <a:noFill/>
                          </a:ln>
                          <a:solidFill>
                            <a:srgbClr val="0F5494"/>
                          </a:solidFill>
                          <a:effectLst/>
                          <a:latin typeface="+mn-lt"/>
                          <a:ea typeface="+mn-ea"/>
                          <a:cs typeface="Arial" charset="0"/>
                        </a:rPr>
                        <a:t> programme to improve the PFM must be in place </a:t>
                      </a:r>
                      <a:r>
                        <a:rPr kumimoji="0" lang="en-GB" sz="1600" b="0" i="0" u="none" strike="noStrike" kern="1200" cap="none" normalizeH="0" baseline="0" noProof="0" dirty="0" smtClean="0">
                          <a:ln>
                            <a:noFill/>
                          </a:ln>
                          <a:solidFill>
                            <a:srgbClr val="0F5494"/>
                          </a:solidFill>
                          <a:effectLst/>
                          <a:latin typeface="+mn-lt"/>
                          <a:ea typeface="+mn-ea"/>
                          <a:cs typeface="Arial" charset="0"/>
                        </a:rPr>
                        <a:t>(</a:t>
                      </a:r>
                      <a:r>
                        <a:rPr lang="en-GB" sz="1600" b="0" noProof="0" dirty="0" smtClean="0">
                          <a:solidFill>
                            <a:schemeClr val="accent6"/>
                          </a:solidFill>
                          <a:cs typeface="Arial"/>
                        </a:rPr>
                        <a:t>→ appropriateness of actions and their sequencing, institutional arrangements, budget, political commitment, track record, etc. )</a:t>
                      </a:r>
                      <a:endParaRPr kumimoji="0" lang="en-GB" sz="1600" b="1" i="0" u="none" strike="noStrike" kern="1200" cap="none" normalizeH="0" baseline="0" noProof="0" dirty="0" smtClean="0">
                        <a:ln>
                          <a:noFill/>
                        </a:ln>
                        <a:solidFill>
                          <a:srgbClr val="0F5494"/>
                        </a:solidFill>
                        <a:effectLst/>
                        <a:latin typeface="+mj-lt"/>
                        <a:ea typeface="+mn-ea"/>
                        <a:cs typeface="Arial" charset="0"/>
                      </a:endParaRPr>
                    </a:p>
                  </a:txBody>
                  <a:tcPr marL="72000" marR="72000" marT="72000" marB="72000"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graphicFrame>
        <p:nvGraphicFramePr>
          <p:cNvPr id="11" name="Group 5"/>
          <p:cNvGraphicFramePr>
            <a:graphicFrameLocks noGrp="1"/>
          </p:cNvGraphicFramePr>
          <p:nvPr>
            <p:extLst/>
          </p:nvPr>
        </p:nvGraphicFramePr>
        <p:xfrm>
          <a:off x="4716016" y="2564904"/>
          <a:ext cx="4104456" cy="3026741"/>
        </p:xfrm>
        <a:graphic>
          <a:graphicData uri="http://schemas.openxmlformats.org/drawingml/2006/table">
            <a:tbl>
              <a:tblPr/>
              <a:tblGrid>
                <a:gridCol w="4104456"/>
              </a:tblGrid>
              <a:tr h="417782">
                <a:tc>
                  <a:txBody>
                    <a:bodyPr/>
                    <a:lstStyle/>
                    <a:p>
                      <a:pPr marL="0" marR="0" lvl="0" indent="0" algn="ctr" defTabSz="966788"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cs typeface="Arial" charset="0"/>
                        </a:rPr>
                        <a:t>During implementation</a:t>
                      </a:r>
                    </a:p>
                  </a:txBody>
                  <a:tcPr marL="72000" marR="72000" marT="72000" marB="72000"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070C0"/>
                    </a:solidFill>
                  </a:tcPr>
                </a:tc>
              </a:tr>
              <a:tr h="2608959">
                <a:tc>
                  <a:txBody>
                    <a:bodyPr/>
                    <a:lstStyle/>
                    <a:p>
                      <a:pPr marL="0" marR="0" lvl="0" indent="0" algn="l" defTabSz="966788" rtl="0" eaLnBrk="0" fontAlgn="base" latinLnBrk="0" hangingPunct="0">
                        <a:lnSpc>
                          <a:spcPct val="120000"/>
                        </a:lnSpc>
                        <a:spcBef>
                          <a:spcPct val="50000"/>
                        </a:spcBef>
                        <a:spcAft>
                          <a:spcPct val="0"/>
                        </a:spcAft>
                        <a:buClr>
                          <a:srgbClr val="0F5494"/>
                        </a:buClr>
                        <a:buSzTx/>
                        <a:buFont typeface="Wingdings" pitchFamily="2" charset="2"/>
                        <a:buNone/>
                        <a:tabLst/>
                      </a:pPr>
                      <a:r>
                        <a:rPr kumimoji="0" lang="en-GB" sz="1600" b="1" i="0" u="none" strike="noStrike" kern="1200" cap="none" normalizeH="0" baseline="0" dirty="0" smtClean="0">
                          <a:ln>
                            <a:noFill/>
                          </a:ln>
                          <a:solidFill>
                            <a:srgbClr val="0F5494"/>
                          </a:solidFill>
                          <a:effectLst/>
                          <a:latin typeface="+mn-lt"/>
                          <a:ea typeface="+mn-ea"/>
                          <a:cs typeface="Arial" charset="0"/>
                        </a:rPr>
                        <a:t>For each tranche disbursement, satisfactory implementation of the PFM reform programme has to be demonstrated (progress compared to targets, direction of change).</a:t>
                      </a:r>
                    </a:p>
                    <a:p>
                      <a:pPr marL="0" marR="0" lvl="0" indent="0" algn="l" defTabSz="966788" rtl="0" eaLnBrk="0" fontAlgn="base" latinLnBrk="0" hangingPunct="0">
                        <a:lnSpc>
                          <a:spcPct val="120000"/>
                        </a:lnSpc>
                        <a:spcBef>
                          <a:spcPct val="50000"/>
                        </a:spcBef>
                        <a:spcAft>
                          <a:spcPct val="0"/>
                        </a:spcAft>
                        <a:buClr>
                          <a:srgbClr val="0F5494"/>
                        </a:buClr>
                        <a:buSzTx/>
                        <a:buFont typeface="Wingdings" pitchFamily="2" charset="2"/>
                        <a:buNone/>
                        <a:tabLst/>
                      </a:pPr>
                      <a:r>
                        <a:rPr kumimoji="0" lang="en-GB" sz="1600" b="1" i="0" u="none" strike="noStrike" kern="1200" cap="none" normalizeH="0" baseline="0" dirty="0" smtClean="0">
                          <a:ln>
                            <a:noFill/>
                          </a:ln>
                          <a:solidFill>
                            <a:srgbClr val="0F5494"/>
                          </a:solidFill>
                          <a:effectLst/>
                          <a:latin typeface="+mn-lt"/>
                          <a:ea typeface="+mn-ea"/>
                          <a:cs typeface="Arial" charset="0"/>
                        </a:rPr>
                        <a:t>Relevance and credibility should be maintained</a:t>
                      </a:r>
                      <a:endParaRPr kumimoji="0" lang="en-US" sz="1600" b="1" i="0" u="none" strike="noStrike" kern="1200" cap="none" normalizeH="0" baseline="0" dirty="0" smtClean="0">
                        <a:ln>
                          <a:noFill/>
                        </a:ln>
                        <a:solidFill>
                          <a:srgbClr val="0F5494"/>
                        </a:solidFill>
                        <a:effectLst/>
                        <a:latin typeface="+mn-lt"/>
                        <a:ea typeface="+mn-ea"/>
                        <a:cs typeface="Arial" charset="0"/>
                      </a:endParaRPr>
                    </a:p>
                  </a:txBody>
                  <a:tcPr marL="72000" marR="72000" marT="72000" marB="72000"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sp>
        <p:nvSpPr>
          <p:cNvPr id="13" name="Rectangle 12"/>
          <p:cNvSpPr/>
          <p:nvPr/>
        </p:nvSpPr>
        <p:spPr bwMode="auto">
          <a:xfrm>
            <a:off x="2411760" y="1844513"/>
            <a:ext cx="4032448" cy="81601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F5494"/>
                </a:solidFill>
                <a:effectLst/>
                <a:latin typeface="Verdana" pitchFamily="34" charset="0"/>
              </a:rPr>
              <a:t>Requirements</a:t>
            </a:r>
          </a:p>
        </p:txBody>
      </p:sp>
      <p:sp>
        <p:nvSpPr>
          <p:cNvPr id="16" name="Down Arrow 15"/>
          <p:cNvSpPr/>
          <p:nvPr/>
        </p:nvSpPr>
        <p:spPr bwMode="auto">
          <a:xfrm>
            <a:off x="2411760" y="2780928"/>
            <a:ext cx="3744416" cy="720080"/>
          </a:xfrm>
          <a:prstGeom prst="downArrow">
            <a:avLst>
              <a:gd name="adj1" fmla="val 50000"/>
              <a:gd name="adj2" fmla="val 69400"/>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7" name="Down Arrow 16"/>
          <p:cNvSpPr/>
          <p:nvPr/>
        </p:nvSpPr>
        <p:spPr bwMode="auto">
          <a:xfrm>
            <a:off x="3347864" y="2708920"/>
            <a:ext cx="2088232" cy="9784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Verdana" pitchFamily="34" charset="0"/>
            </a:endParaRPr>
          </a:p>
        </p:txBody>
      </p:sp>
      <p:sp>
        <p:nvSpPr>
          <p:cNvPr id="20" name="AutoShape 4"/>
          <p:cNvSpPr>
            <a:spLocks noChangeArrowheads="1"/>
          </p:cNvSpPr>
          <p:nvPr/>
        </p:nvSpPr>
        <p:spPr bwMode="auto">
          <a:xfrm rot="10800000" flipH="1">
            <a:off x="3203848" y="1892907"/>
            <a:ext cx="2449512" cy="599989"/>
          </a:xfrm>
          <a:prstGeom prst="triangle">
            <a:avLst>
              <a:gd name="adj" fmla="val 53106"/>
            </a:avLst>
          </a:prstGeom>
          <a:solidFill>
            <a:srgbClr val="0F5494">
              <a:alpha val="50000"/>
            </a:srgbClr>
          </a:solidFill>
          <a:ln w="12700">
            <a:noFill/>
            <a:miter lim="800000"/>
            <a:headEnd/>
            <a:tailEnd/>
          </a:ln>
          <a:effectLst/>
        </p:spPr>
        <p:txBody>
          <a:bodyPr rot="10800000" wrap="none" anchor="ctr"/>
          <a:lstStyle/>
          <a:p>
            <a:pPr eaLnBrk="0" hangingPunct="0"/>
            <a:endParaRPr lang="pt-BR"/>
          </a:p>
        </p:txBody>
      </p:sp>
      <p:sp>
        <p:nvSpPr>
          <p:cNvPr id="12" name="Slide Number Placeholder 3"/>
          <p:cNvSpPr>
            <a:spLocks noGrp="1"/>
          </p:cNvSpPr>
          <p:nvPr>
            <p:ph type="sldNum" sz="quarter" idx="12"/>
          </p:nvPr>
        </p:nvSpPr>
        <p:spPr>
          <a:xfrm>
            <a:off x="6588224" y="6381750"/>
            <a:ext cx="2133600" cy="476250"/>
          </a:xfrm>
        </p:spPr>
        <p:txBody>
          <a:bodyPr/>
          <a:lstStyle/>
          <a:p>
            <a:fld id="{37B83C0C-BC65-4367-9B8A-060D4801009D}" type="slidenum">
              <a:rPr lang="en-GB" smtClean="0"/>
              <a:pPr/>
              <a:t>29</a:t>
            </a:fld>
            <a:endParaRPr lang="en-GB" dirty="0"/>
          </a:p>
        </p:txBody>
      </p:sp>
      <p:sp>
        <p:nvSpPr>
          <p:cNvPr id="14" name="Rectangle 13"/>
          <p:cNvSpPr/>
          <p:nvPr/>
        </p:nvSpPr>
        <p:spPr bwMode="auto">
          <a:xfrm>
            <a:off x="268029" y="5661248"/>
            <a:ext cx="8625146" cy="958627"/>
          </a:xfrm>
          <a:prstGeom prst="rect">
            <a:avLst/>
          </a:prstGeom>
          <a:solidFill>
            <a:srgbClr val="0F5494">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76250" indent="-476250" algn="ctr">
              <a:lnSpc>
                <a:spcPct val="130000"/>
              </a:lnSpc>
              <a:spcAft>
                <a:spcPts val="0"/>
              </a:spcAft>
              <a:defRPr/>
            </a:pPr>
            <a:endParaRPr lang="en-GB" sz="1800" b="1" dirty="0" smtClean="0">
              <a:solidFill>
                <a:srgbClr val="C00000"/>
              </a:solidFill>
            </a:endParaRPr>
          </a:p>
          <a:p>
            <a:pPr marL="476250" indent="-476250" algn="ctr">
              <a:lnSpc>
                <a:spcPct val="130000"/>
              </a:lnSpc>
              <a:spcAft>
                <a:spcPts val="0"/>
              </a:spcAft>
              <a:defRPr/>
            </a:pPr>
            <a:r>
              <a:rPr lang="en-GB" sz="1800" dirty="0" smtClean="0">
                <a:solidFill>
                  <a:srgbClr val="2D2D8A"/>
                </a:solidFill>
                <a:latin typeface="Tw Cen MT"/>
                <a:cs typeface="Tw Cen MT"/>
              </a:rPr>
              <a:t> </a:t>
            </a:r>
            <a:r>
              <a:rPr lang="en-GB" sz="1800" b="1" dirty="0">
                <a:solidFill>
                  <a:srgbClr val="C00000"/>
                </a:solidFill>
                <a:latin typeface="+mn-lt"/>
                <a:cs typeface="Tw Cen MT"/>
              </a:rPr>
              <a:t>A sound PFM </a:t>
            </a:r>
            <a:r>
              <a:rPr lang="en-GB" sz="1800" b="1" dirty="0" smtClean="0">
                <a:solidFill>
                  <a:srgbClr val="C00000"/>
                </a:solidFill>
                <a:latin typeface="+mn-lt"/>
                <a:cs typeface="Tw Cen MT"/>
              </a:rPr>
              <a:t>system: essential </a:t>
            </a:r>
            <a:r>
              <a:rPr lang="en-GB" sz="1800" b="1" dirty="0">
                <a:solidFill>
                  <a:srgbClr val="C00000"/>
                </a:solidFill>
                <a:latin typeface="+mn-lt"/>
                <a:cs typeface="Tw Cen MT"/>
              </a:rPr>
              <a:t>for the implementation of public policies and the achievement of development objectives</a:t>
            </a:r>
          </a:p>
          <a:p>
            <a:pPr marL="476250" indent="-476250" algn="ctr">
              <a:lnSpc>
                <a:spcPct val="130000"/>
              </a:lnSpc>
              <a:spcAft>
                <a:spcPts val="0"/>
              </a:spcAft>
              <a:defRPr/>
            </a:pPr>
            <a:r>
              <a:rPr lang="en-GB" sz="1800" b="1" dirty="0" smtClean="0">
                <a:solidFill>
                  <a:srgbClr val="C00000"/>
                </a:solidFill>
              </a:rPr>
              <a:t> </a:t>
            </a:r>
          </a:p>
        </p:txBody>
      </p:sp>
      <p:sp>
        <p:nvSpPr>
          <p:cNvPr id="2" name="TextBox 1"/>
          <p:cNvSpPr txBox="1"/>
          <p:nvPr/>
        </p:nvSpPr>
        <p:spPr>
          <a:xfrm>
            <a:off x="384183" y="1340768"/>
            <a:ext cx="8311891" cy="424732"/>
          </a:xfrm>
          <a:prstGeom prst="rect">
            <a:avLst/>
          </a:prstGeom>
          <a:noFill/>
        </p:spPr>
        <p:txBody>
          <a:bodyPr wrap="none" rtlCol="0">
            <a:spAutoFit/>
          </a:bodyPr>
          <a:lstStyle/>
          <a:p>
            <a:pPr marL="117475" indent="-117475" algn="ctr" defTabSz="966788" eaLnBrk="0" hangingPunct="0">
              <a:lnSpc>
                <a:spcPct val="90000"/>
              </a:lnSpc>
              <a:spcBef>
                <a:spcPct val="50000"/>
              </a:spcBef>
              <a:buClr>
                <a:srgbClr val="0F5494"/>
              </a:buClr>
            </a:pPr>
            <a:r>
              <a:rPr lang="en-GB" altLang="es-ES" sz="2400" b="1" dirty="0">
                <a:solidFill>
                  <a:srgbClr val="2D2D8A"/>
                </a:solidFill>
                <a:latin typeface="+mj-lt"/>
                <a:cs typeface="Tw Cen MT"/>
              </a:rPr>
              <a:t>Public Finance Management eligibility criterion</a:t>
            </a:r>
            <a:endParaRPr lang="en-GB" sz="2400" b="1" dirty="0">
              <a:solidFill>
                <a:srgbClr val="C00000"/>
              </a:solidFill>
              <a:latin typeface="+mj-lt"/>
              <a:cs typeface="Arial" charset="0"/>
            </a:endParaRPr>
          </a:p>
        </p:txBody>
      </p:sp>
    </p:spTree>
    <p:extLst>
      <p:ext uri="{BB962C8B-B14F-4D97-AF65-F5344CB8AC3E}">
        <p14:creationId xmlns:p14="http://schemas.microsoft.com/office/powerpoint/2010/main" val="7620404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95288" y="980207"/>
            <a:ext cx="8229600" cy="936625"/>
          </a:xfrm>
        </p:spPr>
        <p:txBody>
          <a:bodyPr/>
          <a:lstStyle/>
          <a:p>
            <a:pPr algn="ctr"/>
            <a:r>
              <a:rPr lang="en-GB" altLang="es-ES" sz="2800" dirty="0" smtClean="0">
                <a:solidFill>
                  <a:srgbClr val="2D2D8A"/>
                </a:solidFill>
                <a:cs typeface="Tw Cen MT"/>
              </a:rPr>
              <a:t>The four pillars of any BS contracts</a:t>
            </a:r>
          </a:p>
        </p:txBody>
      </p:sp>
      <p:graphicFrame>
        <p:nvGraphicFramePr>
          <p:cNvPr id="2" name="Content Placeholder 1"/>
          <p:cNvGraphicFramePr>
            <a:graphicFrameLocks noGrp="1"/>
          </p:cNvGraphicFramePr>
          <p:nvPr>
            <p:ph idx="1"/>
            <p:extLst/>
          </p:nvPr>
        </p:nvGraphicFramePr>
        <p:xfrm>
          <a:off x="467544" y="1700809"/>
          <a:ext cx="822960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8" name="Slide Number Placeholder 3"/>
          <p:cNvSpPr>
            <a:spLocks noGrp="1"/>
          </p:cNvSpPr>
          <p:nvPr>
            <p:ph type="sldNum" sz="quarter" idx="12"/>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33E088A1-9191-4A0F-ACBE-D5AE5970B051}" type="slidenum">
              <a:rPr lang="en-GB" altLang="es-ES" sz="1400">
                <a:solidFill>
                  <a:srgbClr val="000000"/>
                </a:solidFill>
                <a:latin typeface="Tw Cen MT"/>
              </a:rPr>
              <a:pPr eaLnBrk="1" hangingPunct="1"/>
              <a:t>3</a:t>
            </a:fld>
            <a:endParaRPr lang="en-GB" altLang="es-ES" sz="1400" dirty="0">
              <a:solidFill>
                <a:srgbClr val="000000"/>
              </a:solidFill>
              <a:latin typeface="Tw Cen MT"/>
            </a:endParaRPr>
          </a:p>
        </p:txBody>
      </p:sp>
      <p:sp>
        <p:nvSpPr>
          <p:cNvPr id="4" name="Rectangle 3"/>
          <p:cNvSpPr/>
          <p:nvPr/>
        </p:nvSpPr>
        <p:spPr>
          <a:xfrm>
            <a:off x="395536" y="5805264"/>
            <a:ext cx="7380312" cy="928459"/>
          </a:xfrm>
          <a:prstGeom prst="rect">
            <a:avLst/>
          </a:prstGeom>
        </p:spPr>
        <p:txBody>
          <a:bodyPr wrap="square">
            <a:spAutoFit/>
          </a:bodyPr>
          <a:lstStyle/>
          <a:p>
            <a:pPr marL="933450" lvl="1" indent="-476250">
              <a:lnSpc>
                <a:spcPct val="90000"/>
              </a:lnSpc>
              <a:spcAft>
                <a:spcPts val="0"/>
              </a:spcAft>
              <a:defRPr/>
            </a:pPr>
            <a:r>
              <a:rPr lang="en-GB" sz="2000" dirty="0" smtClean="0">
                <a:solidFill>
                  <a:srgbClr val="2D2D8A"/>
                </a:solidFill>
                <a:latin typeface="Tw Cen MT"/>
                <a:cs typeface="Tw Cen MT"/>
              </a:rPr>
              <a:t>+ Partnership </a:t>
            </a:r>
            <a:r>
              <a:rPr lang="en-GB" sz="2000" dirty="0">
                <a:solidFill>
                  <a:srgbClr val="2D2D8A"/>
                </a:solidFill>
                <a:latin typeface="Tw Cen MT"/>
                <a:cs typeface="Tw Cen MT"/>
              </a:rPr>
              <a:t>and alignment </a:t>
            </a:r>
            <a:r>
              <a:rPr lang="en-GB" sz="2000" dirty="0" smtClean="0">
                <a:solidFill>
                  <a:srgbClr val="2D2D8A"/>
                </a:solidFill>
                <a:latin typeface="Tw Cen MT"/>
                <a:cs typeface="Tw Cen MT"/>
              </a:rPr>
              <a:t>with national </a:t>
            </a:r>
            <a:r>
              <a:rPr lang="en-GB" sz="2000" dirty="0">
                <a:solidFill>
                  <a:srgbClr val="2D2D8A"/>
                </a:solidFill>
                <a:latin typeface="Tw Cen MT"/>
                <a:cs typeface="Tw Cen MT"/>
              </a:rPr>
              <a:t>policies and procedures</a:t>
            </a:r>
          </a:p>
          <a:p>
            <a:pPr marL="933450" lvl="1" indent="-476250">
              <a:lnSpc>
                <a:spcPct val="90000"/>
              </a:lnSpc>
              <a:spcAft>
                <a:spcPts val="0"/>
              </a:spcAft>
              <a:defRPr/>
            </a:pPr>
            <a:r>
              <a:rPr lang="en-GB" sz="2000" dirty="0" smtClean="0">
                <a:solidFill>
                  <a:srgbClr val="2D2D8A"/>
                </a:solidFill>
                <a:latin typeface="Tw Cen MT"/>
                <a:cs typeface="Tw Cen MT"/>
              </a:rPr>
              <a:t>+ Mutual </a:t>
            </a:r>
            <a:r>
              <a:rPr lang="en-GB" sz="2000" dirty="0">
                <a:solidFill>
                  <a:srgbClr val="2D2D8A"/>
                </a:solidFill>
                <a:latin typeface="Tw Cen MT"/>
                <a:cs typeface="Tw Cen MT"/>
              </a:rPr>
              <a:t>accountability</a:t>
            </a:r>
          </a:p>
          <a:p>
            <a:pPr marL="933450" lvl="1" indent="-476250">
              <a:lnSpc>
                <a:spcPct val="90000"/>
              </a:lnSpc>
              <a:spcAft>
                <a:spcPts val="0"/>
              </a:spcAft>
              <a:defRPr/>
            </a:pPr>
            <a:r>
              <a:rPr lang="en-GB" sz="2000" dirty="0" smtClean="0">
                <a:solidFill>
                  <a:srgbClr val="2D2D8A"/>
                </a:solidFill>
                <a:latin typeface="Tw Cen MT"/>
                <a:cs typeface="Tw Cen MT"/>
              </a:rPr>
              <a:t>+ Harmonised </a:t>
            </a:r>
            <a:r>
              <a:rPr lang="en-GB" sz="2000" dirty="0">
                <a:solidFill>
                  <a:srgbClr val="2D2D8A"/>
                </a:solidFill>
                <a:latin typeface="Tw Cen MT"/>
                <a:cs typeface="Tw Cen MT"/>
              </a:rPr>
              <a:t>donor approaches</a:t>
            </a:r>
          </a:p>
        </p:txBody>
      </p:sp>
    </p:spTree>
    <p:extLst>
      <p:ext uri="{BB962C8B-B14F-4D97-AF65-F5344CB8AC3E}">
        <p14:creationId xmlns:p14="http://schemas.microsoft.com/office/powerpoint/2010/main" val="1644789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9" name="RunningHead"/>
          <p:cNvSpPr txBox="1">
            <a:spLocks noChangeArrowheads="1"/>
          </p:cNvSpPr>
          <p:nvPr/>
        </p:nvSpPr>
        <p:spPr bwMode="auto">
          <a:xfrm>
            <a:off x="6167438" y="239713"/>
            <a:ext cx="2725737" cy="165100"/>
          </a:xfrm>
          <a:prstGeom prst="rect">
            <a:avLst/>
          </a:prstGeom>
          <a:noFill/>
          <a:ln w="9525" algn="ctr">
            <a:noFill/>
            <a:miter lim="800000"/>
            <a:headEnd/>
            <a:tailEnd/>
          </a:ln>
          <a:effectLst/>
        </p:spPr>
        <p:txBody>
          <a:bodyPr wrap="none" lIns="0" tIns="0" rIns="0" bIns="0">
            <a:spAutoFit/>
          </a:bodyPr>
          <a:lstStyle/>
          <a:p>
            <a:pPr algn="r"/>
            <a:r>
              <a:rPr lang="en-US" sz="1200" b="0"/>
              <a:t>Running Head 12-Point Plain, Title Case</a:t>
            </a:r>
          </a:p>
        </p:txBody>
      </p:sp>
      <p:graphicFrame>
        <p:nvGraphicFramePr>
          <p:cNvPr id="10" name="Group 5"/>
          <p:cNvGraphicFramePr>
            <a:graphicFrameLocks noGrp="1"/>
          </p:cNvGraphicFramePr>
          <p:nvPr/>
        </p:nvGraphicFramePr>
        <p:xfrm>
          <a:off x="394841" y="1936698"/>
          <a:ext cx="4033143" cy="3724549"/>
        </p:xfrm>
        <a:graphic>
          <a:graphicData uri="http://schemas.openxmlformats.org/drawingml/2006/table">
            <a:tbl>
              <a:tblPr/>
              <a:tblGrid>
                <a:gridCol w="4033143"/>
              </a:tblGrid>
              <a:tr h="459609">
                <a:tc>
                  <a:txBody>
                    <a:bodyPr/>
                    <a:lstStyle/>
                    <a:p>
                      <a:pPr marL="0" marR="0" lvl="0" indent="0" algn="ctr" defTabSz="966788"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cs typeface="Arial" charset="0"/>
                        </a:rPr>
                        <a:t>Relevance of the reform strategy</a:t>
                      </a:r>
                    </a:p>
                  </a:txBody>
                  <a:tcPr marL="72000" marR="72000" marT="72000" marB="72000"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070C0"/>
                    </a:solidFill>
                  </a:tcPr>
                </a:tc>
              </a:tr>
              <a:tr h="3264940">
                <a:tc>
                  <a:txBody>
                    <a:bodyPr/>
                    <a:lstStyle/>
                    <a:p>
                      <a:pPr marL="0" marR="0" lvl="0" indent="0" algn="l" defTabSz="966788" rtl="0" eaLnBrk="0" fontAlgn="base" latinLnBrk="0" hangingPunct="0">
                        <a:lnSpc>
                          <a:spcPct val="120000"/>
                        </a:lnSpc>
                        <a:spcBef>
                          <a:spcPct val="50000"/>
                        </a:spcBef>
                        <a:spcAft>
                          <a:spcPct val="0"/>
                        </a:spcAft>
                        <a:buClr>
                          <a:srgbClr val="0F5494"/>
                        </a:buClr>
                        <a:buSzTx/>
                        <a:buFont typeface="Wingdings" pitchFamily="2" charset="2"/>
                        <a:buChar char="§"/>
                        <a:tabLst/>
                        <a:defRPr/>
                      </a:pPr>
                      <a:r>
                        <a:rPr kumimoji="0" lang="en-US" sz="1600" b="1" i="0" u="none" strike="noStrike" kern="1200" cap="none" normalizeH="0" baseline="0" dirty="0" smtClean="0">
                          <a:ln>
                            <a:noFill/>
                          </a:ln>
                          <a:solidFill>
                            <a:srgbClr val="0F5494"/>
                          </a:solidFill>
                          <a:effectLst/>
                          <a:latin typeface="+mn-lt"/>
                          <a:ea typeface="+mn-ea"/>
                          <a:cs typeface="Arial" charset="0"/>
                        </a:rPr>
                        <a:t>  What are the objectives and targets?</a:t>
                      </a:r>
                    </a:p>
                    <a:p>
                      <a:pPr marL="0" marR="0" lvl="0" indent="0" algn="l" defTabSz="966788" rtl="0" eaLnBrk="0" fontAlgn="base" latinLnBrk="0" hangingPunct="0">
                        <a:lnSpc>
                          <a:spcPct val="120000"/>
                        </a:lnSpc>
                        <a:spcBef>
                          <a:spcPct val="50000"/>
                        </a:spcBef>
                        <a:spcAft>
                          <a:spcPct val="0"/>
                        </a:spcAft>
                        <a:buClr>
                          <a:srgbClr val="0F5494"/>
                        </a:buClr>
                        <a:buSzTx/>
                        <a:buFont typeface="Wingdings" pitchFamily="2" charset="2"/>
                        <a:buChar char="§"/>
                        <a:tabLst/>
                        <a:defRPr/>
                      </a:pPr>
                      <a:r>
                        <a:rPr kumimoji="0" lang="en-US" sz="1600" b="1" i="0" u="none" strike="noStrike" kern="1200" cap="none" normalizeH="0" baseline="0" dirty="0" smtClean="0">
                          <a:ln>
                            <a:noFill/>
                          </a:ln>
                          <a:solidFill>
                            <a:srgbClr val="0F5494"/>
                          </a:solidFill>
                          <a:effectLst/>
                          <a:latin typeface="+mn-lt"/>
                          <a:ea typeface="+mn-ea"/>
                          <a:cs typeface="Arial" charset="0"/>
                        </a:rPr>
                        <a:t>  Are key weaknesses being addressed?</a:t>
                      </a:r>
                    </a:p>
                    <a:p>
                      <a:pPr marL="0" marR="0" lvl="0" indent="0" algn="l" defTabSz="966788" rtl="0" eaLnBrk="0" fontAlgn="base" latinLnBrk="0" hangingPunct="0">
                        <a:lnSpc>
                          <a:spcPct val="120000"/>
                        </a:lnSpc>
                        <a:spcBef>
                          <a:spcPct val="50000"/>
                        </a:spcBef>
                        <a:spcAft>
                          <a:spcPct val="0"/>
                        </a:spcAft>
                        <a:buClr>
                          <a:srgbClr val="0F5494"/>
                        </a:buClr>
                        <a:buSzTx/>
                        <a:buFont typeface="Wingdings" pitchFamily="2" charset="2"/>
                        <a:buChar char="§"/>
                        <a:tabLst/>
                        <a:defRPr/>
                      </a:pPr>
                      <a:r>
                        <a:rPr kumimoji="0" lang="en-US" sz="1600" b="1" i="0" u="none" strike="noStrike" kern="1200" cap="none" normalizeH="0" baseline="0" dirty="0" smtClean="0">
                          <a:ln>
                            <a:noFill/>
                          </a:ln>
                          <a:solidFill>
                            <a:srgbClr val="0F5494"/>
                          </a:solidFill>
                          <a:effectLst/>
                          <a:latin typeface="+mn-lt"/>
                          <a:ea typeface="+mn-ea"/>
                          <a:cs typeface="Arial" charset="0"/>
                        </a:rPr>
                        <a:t>  Can the objectives and targets be monitored?</a:t>
                      </a:r>
                    </a:p>
                    <a:p>
                      <a:pPr marL="0" marR="0" lvl="0" indent="0" algn="l" defTabSz="966788" rtl="0" eaLnBrk="0" fontAlgn="base" latinLnBrk="0" hangingPunct="0">
                        <a:lnSpc>
                          <a:spcPct val="150000"/>
                        </a:lnSpc>
                        <a:spcBef>
                          <a:spcPct val="50000"/>
                        </a:spcBef>
                        <a:spcAft>
                          <a:spcPct val="0"/>
                        </a:spcAft>
                        <a:buClr>
                          <a:srgbClr val="0F5494"/>
                        </a:buClr>
                        <a:buSzTx/>
                        <a:buFont typeface="Wingdings" pitchFamily="2" charset="2"/>
                        <a:buNone/>
                        <a:tabLst/>
                      </a:pPr>
                      <a:endParaRPr kumimoji="0" lang="en-US" sz="1600" b="1" i="0" u="none" strike="noStrike" kern="1200" cap="none" normalizeH="0" baseline="0" dirty="0" smtClean="0">
                        <a:ln>
                          <a:noFill/>
                        </a:ln>
                        <a:solidFill>
                          <a:srgbClr val="0F5494"/>
                        </a:solidFill>
                        <a:effectLst/>
                        <a:latin typeface="+mj-lt"/>
                        <a:ea typeface="+mn-ea"/>
                        <a:cs typeface="Arial" charset="0"/>
                      </a:endParaRPr>
                    </a:p>
                  </a:txBody>
                  <a:tcPr marL="72000" marR="72000" marT="72000" marB="72000"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graphicFrame>
        <p:nvGraphicFramePr>
          <p:cNvPr id="11" name="Group 5"/>
          <p:cNvGraphicFramePr>
            <a:graphicFrameLocks noGrp="1"/>
          </p:cNvGraphicFramePr>
          <p:nvPr>
            <p:extLst/>
          </p:nvPr>
        </p:nvGraphicFramePr>
        <p:xfrm>
          <a:off x="4716016" y="1916832"/>
          <a:ext cx="4104456" cy="3780470"/>
        </p:xfrm>
        <a:graphic>
          <a:graphicData uri="http://schemas.openxmlformats.org/drawingml/2006/table">
            <a:tbl>
              <a:tblPr/>
              <a:tblGrid>
                <a:gridCol w="4104456"/>
              </a:tblGrid>
              <a:tr h="417782">
                <a:tc>
                  <a:txBody>
                    <a:bodyPr/>
                    <a:lstStyle/>
                    <a:p>
                      <a:pPr marL="0" marR="0" lvl="0" indent="0" algn="ctr" defTabSz="966788"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cs typeface="Arial" charset="0"/>
                        </a:rPr>
                        <a:t>Credibility of the reform </a:t>
                      </a:r>
                    </a:p>
                  </a:txBody>
                  <a:tcPr marL="72000" marR="72000" marT="72000" marB="72000"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070C0"/>
                    </a:solidFill>
                  </a:tcPr>
                </a:tc>
              </a:tr>
              <a:tr h="2608959">
                <a:tc>
                  <a:txBody>
                    <a:bodyPr/>
                    <a:lstStyle/>
                    <a:p>
                      <a:pPr marL="0" marR="0" lvl="0" indent="0" algn="l" defTabSz="966788" rtl="0" eaLnBrk="0" fontAlgn="base" latinLnBrk="0" hangingPunct="0">
                        <a:lnSpc>
                          <a:spcPct val="120000"/>
                        </a:lnSpc>
                        <a:spcBef>
                          <a:spcPts val="30"/>
                        </a:spcBef>
                        <a:spcAft>
                          <a:spcPct val="0"/>
                        </a:spcAft>
                        <a:buClr>
                          <a:srgbClr val="0F5494"/>
                        </a:buClr>
                        <a:buSzTx/>
                        <a:buFont typeface="Wingdings" pitchFamily="2" charset="2"/>
                        <a:buNone/>
                        <a:tabLst/>
                        <a:defRPr/>
                      </a:pPr>
                      <a:r>
                        <a:rPr kumimoji="0" lang="en-GB" sz="1600" b="1" i="0" u="none" strike="noStrike" kern="1200" cap="none" normalizeH="0" baseline="0" dirty="0" smtClean="0">
                          <a:ln>
                            <a:noFill/>
                          </a:ln>
                          <a:solidFill>
                            <a:srgbClr val="0F5494"/>
                          </a:solidFill>
                          <a:effectLst/>
                          <a:latin typeface="+mn-lt"/>
                          <a:ea typeface="+mn-ea"/>
                          <a:cs typeface="Arial" charset="0"/>
                        </a:rPr>
                        <a:t>Appropriateness of:</a:t>
                      </a:r>
                    </a:p>
                    <a:p>
                      <a:pPr marL="0" marR="0" lvl="0" indent="0" algn="l" defTabSz="966788" rtl="0" eaLnBrk="0" fontAlgn="base" latinLnBrk="0" hangingPunct="0">
                        <a:lnSpc>
                          <a:spcPct val="120000"/>
                        </a:lnSpc>
                        <a:spcBef>
                          <a:spcPts val="30"/>
                        </a:spcBef>
                        <a:spcAft>
                          <a:spcPct val="0"/>
                        </a:spcAft>
                        <a:buClr>
                          <a:srgbClr val="0F5494"/>
                        </a:buClr>
                        <a:buSzTx/>
                        <a:buFont typeface="Wingdings" pitchFamily="2" charset="2"/>
                        <a:buChar char="§"/>
                        <a:tabLst/>
                        <a:defRPr/>
                      </a:pPr>
                      <a:r>
                        <a:rPr kumimoji="0" lang="en-GB" sz="1600" b="1" i="0" u="none" strike="noStrike" kern="1200" cap="none" normalizeH="0" baseline="0" dirty="0" smtClean="0">
                          <a:ln>
                            <a:noFill/>
                          </a:ln>
                          <a:solidFill>
                            <a:srgbClr val="0F5494"/>
                          </a:solidFill>
                          <a:effectLst/>
                          <a:latin typeface="+mn-lt"/>
                          <a:ea typeface="+mn-ea"/>
                          <a:cs typeface="Arial" charset="0"/>
                        </a:rPr>
                        <a:t>  proposed actions in view of the objectives</a:t>
                      </a:r>
                    </a:p>
                    <a:p>
                      <a:pPr marL="0" marR="0" lvl="0" indent="0" algn="l" defTabSz="966788" rtl="0" eaLnBrk="0" fontAlgn="base" latinLnBrk="0" hangingPunct="0">
                        <a:lnSpc>
                          <a:spcPct val="120000"/>
                        </a:lnSpc>
                        <a:spcBef>
                          <a:spcPts val="30"/>
                        </a:spcBef>
                        <a:spcAft>
                          <a:spcPct val="0"/>
                        </a:spcAft>
                        <a:buClr>
                          <a:srgbClr val="0F5494"/>
                        </a:buClr>
                        <a:buSzTx/>
                        <a:buFont typeface="Wingdings" pitchFamily="2" charset="2"/>
                        <a:buChar char="§"/>
                        <a:tabLst/>
                        <a:defRPr/>
                      </a:pPr>
                      <a:r>
                        <a:rPr kumimoji="0" lang="en-GB" sz="1600" b="1" i="0" u="none" strike="noStrike" kern="1200" cap="none" normalizeH="0" baseline="0" dirty="0" smtClean="0">
                          <a:ln>
                            <a:noFill/>
                          </a:ln>
                          <a:solidFill>
                            <a:srgbClr val="0F5494"/>
                          </a:solidFill>
                          <a:effectLst/>
                          <a:latin typeface="+mn-lt"/>
                          <a:ea typeface="+mn-ea"/>
                          <a:cs typeface="Arial" charset="0"/>
                        </a:rPr>
                        <a:t>  Sequencing of the actions</a:t>
                      </a:r>
                    </a:p>
                    <a:p>
                      <a:pPr marL="0" marR="0" lvl="0" indent="0" algn="l" defTabSz="966788" rtl="0" eaLnBrk="0" fontAlgn="base" latinLnBrk="0" hangingPunct="0">
                        <a:lnSpc>
                          <a:spcPct val="120000"/>
                        </a:lnSpc>
                        <a:spcBef>
                          <a:spcPts val="30"/>
                        </a:spcBef>
                        <a:spcAft>
                          <a:spcPct val="0"/>
                        </a:spcAft>
                        <a:buClr>
                          <a:srgbClr val="0F5494"/>
                        </a:buClr>
                        <a:buSzTx/>
                        <a:buFont typeface="Wingdings" pitchFamily="2" charset="2"/>
                        <a:buChar char="§"/>
                        <a:tabLst/>
                        <a:defRPr/>
                      </a:pPr>
                      <a:r>
                        <a:rPr kumimoji="0" lang="en-GB" sz="1600" b="1" i="0" u="none" strike="noStrike" kern="1200" cap="none" normalizeH="0" baseline="0" dirty="0" smtClean="0">
                          <a:ln>
                            <a:noFill/>
                          </a:ln>
                          <a:solidFill>
                            <a:srgbClr val="0F5494"/>
                          </a:solidFill>
                          <a:effectLst/>
                          <a:latin typeface="+mn-lt"/>
                          <a:ea typeface="+mn-ea"/>
                          <a:cs typeface="Arial" charset="0"/>
                        </a:rPr>
                        <a:t>  institutional arrangements</a:t>
                      </a:r>
                    </a:p>
                    <a:p>
                      <a:pPr marL="0" marR="0" lvl="0" indent="0" algn="l" defTabSz="966788" rtl="0" eaLnBrk="0" fontAlgn="base" latinLnBrk="0" hangingPunct="0">
                        <a:lnSpc>
                          <a:spcPct val="120000"/>
                        </a:lnSpc>
                        <a:spcBef>
                          <a:spcPts val="30"/>
                        </a:spcBef>
                        <a:spcAft>
                          <a:spcPct val="0"/>
                        </a:spcAft>
                        <a:buClr>
                          <a:srgbClr val="0F5494"/>
                        </a:buClr>
                        <a:buSzTx/>
                        <a:buFont typeface="Wingdings" pitchFamily="2" charset="2"/>
                        <a:buChar char="§"/>
                        <a:tabLst/>
                        <a:defRPr/>
                      </a:pPr>
                      <a:r>
                        <a:rPr kumimoji="0" lang="en-GB" sz="1600" b="1" i="0" u="none" strike="noStrike" kern="1200" cap="none" normalizeH="0" baseline="0" dirty="0" smtClean="0">
                          <a:ln>
                            <a:noFill/>
                          </a:ln>
                          <a:solidFill>
                            <a:srgbClr val="0F5494"/>
                          </a:solidFill>
                          <a:effectLst/>
                          <a:latin typeface="+mn-lt"/>
                          <a:ea typeface="+mn-ea"/>
                          <a:cs typeface="Arial" charset="0"/>
                        </a:rPr>
                        <a:t>  budget?</a:t>
                      </a:r>
                    </a:p>
                    <a:p>
                      <a:pPr marL="0" marR="0" lvl="0" indent="0" algn="l" defTabSz="966788" rtl="0" eaLnBrk="0" fontAlgn="base" latinLnBrk="0" hangingPunct="0">
                        <a:lnSpc>
                          <a:spcPct val="120000"/>
                        </a:lnSpc>
                        <a:spcBef>
                          <a:spcPts val="30"/>
                        </a:spcBef>
                        <a:spcAft>
                          <a:spcPct val="0"/>
                        </a:spcAft>
                        <a:buClr>
                          <a:srgbClr val="0F5494"/>
                        </a:buClr>
                        <a:buSzTx/>
                        <a:buFont typeface="Wingdings" pitchFamily="2" charset="2"/>
                        <a:buChar char="§"/>
                        <a:tabLst/>
                        <a:defRPr/>
                      </a:pPr>
                      <a:r>
                        <a:rPr kumimoji="0" lang="en-GB" sz="1600" b="1" i="0" u="none" strike="noStrike" kern="1200" cap="none" normalizeH="0" baseline="0" dirty="0" smtClean="0">
                          <a:ln>
                            <a:noFill/>
                          </a:ln>
                          <a:solidFill>
                            <a:srgbClr val="0F5494"/>
                          </a:solidFill>
                          <a:effectLst/>
                          <a:latin typeface="+mn-lt"/>
                          <a:ea typeface="+mn-ea"/>
                          <a:cs typeface="Arial" charset="0"/>
                        </a:rPr>
                        <a:t>  political commitment</a:t>
                      </a:r>
                    </a:p>
                    <a:p>
                      <a:pPr marL="0" marR="0" lvl="0" indent="0" algn="l" defTabSz="966788" rtl="0" eaLnBrk="0" fontAlgn="base" latinLnBrk="0" hangingPunct="0">
                        <a:lnSpc>
                          <a:spcPct val="120000"/>
                        </a:lnSpc>
                        <a:spcBef>
                          <a:spcPts val="30"/>
                        </a:spcBef>
                        <a:spcAft>
                          <a:spcPct val="0"/>
                        </a:spcAft>
                        <a:buClr>
                          <a:srgbClr val="0F5494"/>
                        </a:buClr>
                        <a:buSzTx/>
                        <a:buFont typeface="Wingdings" pitchFamily="2" charset="2"/>
                        <a:buChar char="§"/>
                        <a:tabLst/>
                        <a:defRPr/>
                      </a:pPr>
                      <a:r>
                        <a:rPr kumimoji="0" lang="en-GB" sz="1600" b="1" i="0" u="none" strike="noStrike" kern="1200" cap="none" normalizeH="0" baseline="0" dirty="0" smtClean="0">
                          <a:ln>
                            <a:noFill/>
                          </a:ln>
                          <a:solidFill>
                            <a:srgbClr val="0F5494"/>
                          </a:solidFill>
                          <a:effectLst/>
                          <a:latin typeface="+mn-lt"/>
                          <a:ea typeface="+mn-ea"/>
                          <a:cs typeface="Arial" charset="0"/>
                        </a:rPr>
                        <a:t>  track record of past actions</a:t>
                      </a:r>
                    </a:p>
                    <a:p>
                      <a:pPr marL="0" marR="0" lvl="0" indent="0" algn="l" defTabSz="966788" rtl="0" eaLnBrk="0" fontAlgn="base" latinLnBrk="0" hangingPunct="0">
                        <a:lnSpc>
                          <a:spcPct val="120000"/>
                        </a:lnSpc>
                        <a:spcBef>
                          <a:spcPts val="30"/>
                        </a:spcBef>
                        <a:spcAft>
                          <a:spcPct val="0"/>
                        </a:spcAft>
                        <a:buClr>
                          <a:srgbClr val="0F5494"/>
                        </a:buClr>
                        <a:buSzTx/>
                        <a:buFont typeface="Wingdings" pitchFamily="2" charset="2"/>
                        <a:buChar char="§"/>
                        <a:tabLst/>
                        <a:defRPr/>
                      </a:pPr>
                      <a:r>
                        <a:rPr kumimoji="0" lang="en-GB" sz="1600" b="1" i="0" u="none" strike="noStrike" kern="1200" cap="none" normalizeH="0" baseline="0" dirty="0" smtClean="0">
                          <a:ln>
                            <a:noFill/>
                          </a:ln>
                          <a:solidFill>
                            <a:srgbClr val="0F5494"/>
                          </a:solidFill>
                          <a:effectLst/>
                          <a:latin typeface="+mn-lt"/>
                          <a:ea typeface="+mn-ea"/>
                          <a:cs typeface="Arial" charset="0"/>
                        </a:rPr>
                        <a:t>  implementation capacity</a:t>
                      </a:r>
                    </a:p>
                    <a:p>
                      <a:pPr marL="0" marR="0" lvl="0" indent="0" algn="l" defTabSz="966788" rtl="0" eaLnBrk="0" fontAlgn="base" latinLnBrk="0" hangingPunct="0">
                        <a:lnSpc>
                          <a:spcPct val="120000"/>
                        </a:lnSpc>
                        <a:spcBef>
                          <a:spcPts val="30"/>
                        </a:spcBef>
                        <a:spcAft>
                          <a:spcPct val="0"/>
                        </a:spcAft>
                        <a:buClr>
                          <a:srgbClr val="0F5494"/>
                        </a:buClr>
                        <a:buSzTx/>
                        <a:buFont typeface="Wingdings" pitchFamily="2" charset="2"/>
                        <a:buChar char="§"/>
                        <a:tabLst/>
                        <a:defRPr/>
                      </a:pPr>
                      <a:r>
                        <a:rPr kumimoji="0" lang="en-GB" sz="1600" b="1" i="0" u="none" strike="noStrike" kern="1200" cap="none" normalizeH="0" baseline="0" dirty="0" smtClean="0">
                          <a:ln>
                            <a:noFill/>
                          </a:ln>
                          <a:solidFill>
                            <a:srgbClr val="0F5494"/>
                          </a:solidFill>
                          <a:effectLst/>
                          <a:latin typeface="+mn-lt"/>
                          <a:ea typeface="+mn-ea"/>
                          <a:cs typeface="Arial" charset="0"/>
                        </a:rPr>
                        <a:t>  fight against corruption and fraud </a:t>
                      </a:r>
                      <a:endParaRPr kumimoji="0" lang="en-US" sz="1600" b="1" i="0" u="none" strike="noStrike" kern="1200" cap="none" normalizeH="0" baseline="0" dirty="0">
                        <a:ln>
                          <a:noFill/>
                        </a:ln>
                        <a:solidFill>
                          <a:srgbClr val="0F5494"/>
                        </a:solidFill>
                        <a:effectLst/>
                        <a:latin typeface="+mn-lt"/>
                        <a:ea typeface="+mn-ea"/>
                        <a:cs typeface="Arial" charset="0"/>
                      </a:endParaRPr>
                    </a:p>
                  </a:txBody>
                  <a:tcPr marL="72000" marR="72000" marT="72000" marB="72000"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sp>
        <p:nvSpPr>
          <p:cNvPr id="13" name="Rectangle 12"/>
          <p:cNvSpPr/>
          <p:nvPr/>
        </p:nvSpPr>
        <p:spPr bwMode="auto">
          <a:xfrm>
            <a:off x="899592" y="2204864"/>
            <a:ext cx="3600400" cy="50405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5" name="TextBox 14"/>
          <p:cNvSpPr txBox="1"/>
          <p:nvPr/>
        </p:nvSpPr>
        <p:spPr>
          <a:xfrm>
            <a:off x="467544" y="1268760"/>
            <a:ext cx="8208912" cy="480131"/>
          </a:xfrm>
          <a:prstGeom prst="rect">
            <a:avLst/>
          </a:prstGeom>
          <a:noFill/>
          <a:ln>
            <a:noFill/>
          </a:ln>
        </p:spPr>
        <p:txBody>
          <a:bodyPr wrap="square" rtlCol="0">
            <a:spAutoFit/>
          </a:bodyPr>
          <a:lstStyle/>
          <a:p>
            <a:pPr marL="117475" indent="-117475" algn="ctr" defTabSz="966788" eaLnBrk="0" hangingPunct="0">
              <a:lnSpc>
                <a:spcPct val="90000"/>
              </a:lnSpc>
              <a:spcBef>
                <a:spcPct val="50000"/>
              </a:spcBef>
              <a:buClr>
                <a:srgbClr val="0F5494"/>
              </a:buClr>
            </a:pPr>
            <a:r>
              <a:rPr lang="en-GB" sz="2800" b="1" dirty="0" smtClean="0">
                <a:latin typeface="+mj-lt"/>
                <a:cs typeface="Arial" charset="0"/>
              </a:rPr>
              <a:t>Assessing PFM eligibility</a:t>
            </a:r>
            <a:endParaRPr lang="en-GB" sz="2800" b="1" dirty="0" smtClean="0">
              <a:solidFill>
                <a:srgbClr val="C00000"/>
              </a:solidFill>
              <a:latin typeface="+mj-lt"/>
              <a:cs typeface="Arial" charset="0"/>
            </a:endParaRPr>
          </a:p>
        </p:txBody>
      </p:sp>
      <p:sp>
        <p:nvSpPr>
          <p:cNvPr id="16" name="Down Arrow 15"/>
          <p:cNvSpPr/>
          <p:nvPr/>
        </p:nvSpPr>
        <p:spPr bwMode="auto">
          <a:xfrm>
            <a:off x="2411760" y="2780928"/>
            <a:ext cx="3744416" cy="720080"/>
          </a:xfrm>
          <a:prstGeom prst="downArrow">
            <a:avLst>
              <a:gd name="adj1" fmla="val 50000"/>
              <a:gd name="adj2" fmla="val 69400"/>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7" name="Down Arrow 16"/>
          <p:cNvSpPr/>
          <p:nvPr/>
        </p:nvSpPr>
        <p:spPr bwMode="auto">
          <a:xfrm>
            <a:off x="3347864" y="2708920"/>
            <a:ext cx="2088232" cy="9784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Verdana" pitchFamily="34" charset="0"/>
            </a:endParaRPr>
          </a:p>
        </p:txBody>
      </p:sp>
      <p:sp>
        <p:nvSpPr>
          <p:cNvPr id="12" name="Slide Number Placeholder 3"/>
          <p:cNvSpPr>
            <a:spLocks noGrp="1"/>
          </p:cNvSpPr>
          <p:nvPr>
            <p:ph type="sldNum" sz="quarter" idx="12"/>
          </p:nvPr>
        </p:nvSpPr>
        <p:spPr>
          <a:xfrm>
            <a:off x="6588224" y="6381750"/>
            <a:ext cx="2133600" cy="476250"/>
          </a:xfrm>
        </p:spPr>
        <p:txBody>
          <a:bodyPr/>
          <a:lstStyle/>
          <a:p>
            <a:fld id="{37B83C0C-BC65-4367-9B8A-060D4801009D}" type="slidenum">
              <a:rPr lang="en-GB" smtClean="0"/>
              <a:pPr/>
              <a:t>30</a:t>
            </a:fld>
            <a:endParaRPr lang="en-GB" dirty="0"/>
          </a:p>
        </p:txBody>
      </p:sp>
    </p:spTree>
    <p:extLst>
      <p:ext uri="{BB962C8B-B14F-4D97-AF65-F5344CB8AC3E}">
        <p14:creationId xmlns:p14="http://schemas.microsoft.com/office/powerpoint/2010/main" val="168806022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7600" name="Group 16"/>
          <p:cNvGraphicFramePr>
            <a:graphicFrameLocks noGrp="1"/>
          </p:cNvGraphicFramePr>
          <p:nvPr/>
        </p:nvGraphicFramePr>
        <p:xfrm>
          <a:off x="320452" y="1400869"/>
          <a:ext cx="2559050" cy="2239437"/>
        </p:xfrm>
        <a:graphic>
          <a:graphicData uri="http://schemas.openxmlformats.org/drawingml/2006/table">
            <a:tbl>
              <a:tblPr/>
              <a:tblGrid>
                <a:gridCol w="2559050"/>
              </a:tblGrid>
              <a:tr h="292100">
                <a:tc>
                  <a:txBody>
                    <a:body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bg1"/>
                          </a:solidFill>
                          <a:effectLst/>
                          <a:latin typeface="Arial" charset="0"/>
                          <a:cs typeface="Arial" charset="0"/>
                        </a:rPr>
                        <a:t>GGDC</a:t>
                      </a:r>
                    </a:p>
                  </a:txBody>
                  <a:tcPr marL="72000" marR="72000" marT="72000" marB="72000"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F5494"/>
                    </a:solidFill>
                  </a:tcPr>
                </a:tc>
              </a:tr>
              <a:tr h="1903413">
                <a:tc>
                  <a:txBody>
                    <a:bodyPr/>
                    <a:lstStyle/>
                    <a:p>
                      <a:pPr marL="117475" marR="0" lvl="0" indent="-117475" algn="ctr" defTabSz="914400" rtl="0" eaLnBrk="0" fontAlgn="base" latinLnBrk="0" hangingPunct="0">
                        <a:lnSpc>
                          <a:spcPct val="90000"/>
                        </a:lnSpc>
                        <a:spcBef>
                          <a:spcPct val="0"/>
                        </a:spcBef>
                        <a:spcAft>
                          <a:spcPct val="0"/>
                        </a:spcAft>
                        <a:buClr>
                          <a:schemeClr val="bg2"/>
                        </a:buClr>
                        <a:buSzTx/>
                        <a:buFontTx/>
                        <a:buNone/>
                        <a:tabLst/>
                      </a:pPr>
                      <a:r>
                        <a:rPr lang="en-GB" sz="1600" b="1" dirty="0" smtClean="0">
                          <a:solidFill>
                            <a:srgbClr val="0F5494"/>
                          </a:solidFill>
                        </a:rPr>
                        <a:t>Focus on entire PFM system and core functions </a:t>
                      </a:r>
                      <a:endParaRPr kumimoji="0" lang="en-US" sz="1600" b="1" i="0" u="none" strike="noStrike" cap="none" normalizeH="0" baseline="0" dirty="0" smtClean="0">
                        <a:ln>
                          <a:noFill/>
                        </a:ln>
                        <a:solidFill>
                          <a:srgbClr val="0F5494"/>
                        </a:solidFill>
                        <a:effectLst/>
                        <a:latin typeface="Arial" charset="0"/>
                        <a:cs typeface="Arial" charset="0"/>
                      </a:endParaRPr>
                    </a:p>
                  </a:txBody>
                  <a:tcPr marL="72000" marR="72000" marT="72000" marB="72000"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graphicFrame>
        <p:nvGraphicFramePr>
          <p:cNvPr id="1347616" name="Group 32"/>
          <p:cNvGraphicFramePr>
            <a:graphicFrameLocks noGrp="1"/>
          </p:cNvGraphicFramePr>
          <p:nvPr/>
        </p:nvGraphicFramePr>
        <p:xfrm>
          <a:off x="2339752" y="3717032"/>
          <a:ext cx="4581525" cy="1138392"/>
        </p:xfrm>
        <a:graphic>
          <a:graphicData uri="http://schemas.openxmlformats.org/drawingml/2006/table">
            <a:tbl>
              <a:tblPr/>
              <a:tblGrid>
                <a:gridCol w="4581525"/>
              </a:tblGrid>
              <a:tr h="277813">
                <a:tc>
                  <a:txBody>
                    <a:body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bg1"/>
                          </a:solidFill>
                          <a:effectLst/>
                          <a:latin typeface="Arial" charset="0"/>
                          <a:cs typeface="Arial" charset="0"/>
                        </a:rPr>
                        <a:t>SBC</a:t>
                      </a:r>
                    </a:p>
                  </a:txBody>
                  <a:tcPr marL="72000" marR="72000" marT="72000" marB="72000"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F5494"/>
                    </a:solidFill>
                  </a:tcPr>
                </a:tc>
              </a:tr>
              <a:tr h="749300">
                <a:tc>
                  <a:txBody>
                    <a:bodyPr/>
                    <a:lstStyle/>
                    <a:p>
                      <a:pPr marL="117475" marR="0" lvl="0" indent="-117475" algn="ctr" defTabSz="914400" rtl="0" eaLnBrk="0" fontAlgn="base" latinLnBrk="0" hangingPunct="0">
                        <a:lnSpc>
                          <a:spcPct val="90000"/>
                        </a:lnSpc>
                        <a:spcBef>
                          <a:spcPct val="0"/>
                        </a:spcBef>
                        <a:spcAft>
                          <a:spcPct val="0"/>
                        </a:spcAft>
                        <a:buClr>
                          <a:schemeClr val="bg2"/>
                        </a:buClr>
                        <a:buSzTx/>
                        <a:buFontTx/>
                        <a:buNone/>
                        <a:tabLst/>
                      </a:pPr>
                      <a:r>
                        <a:rPr lang="en-GB" sz="1600" b="1" kern="1200" dirty="0" smtClean="0">
                          <a:solidFill>
                            <a:srgbClr val="0F5494"/>
                          </a:solidFill>
                          <a:latin typeface="+mn-lt"/>
                          <a:ea typeface="+mn-ea"/>
                          <a:cs typeface="+mn-cs"/>
                        </a:rPr>
                        <a:t>Focus on restoring basic PFM functions and ensuring basic social services</a:t>
                      </a:r>
                      <a:endParaRPr lang="en-US" sz="1600" b="1" kern="1200" dirty="0" smtClean="0">
                        <a:solidFill>
                          <a:srgbClr val="0F5494"/>
                        </a:solidFill>
                        <a:latin typeface="+mn-lt"/>
                        <a:ea typeface="+mn-ea"/>
                        <a:cs typeface="+mn-cs"/>
                      </a:endParaRPr>
                    </a:p>
                  </a:txBody>
                  <a:tcPr marL="72000" marR="72000" marT="72000" marB="72000"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sp>
        <p:nvSpPr>
          <p:cNvPr id="1347587" name="AutoShape 3"/>
          <p:cNvSpPr>
            <a:spLocks noChangeArrowheads="1"/>
          </p:cNvSpPr>
          <p:nvPr/>
        </p:nvSpPr>
        <p:spPr bwMode="auto">
          <a:xfrm rot="10800000">
            <a:off x="3490640" y="3352923"/>
            <a:ext cx="2449512" cy="292100"/>
          </a:xfrm>
          <a:prstGeom prst="triangle">
            <a:avLst>
              <a:gd name="adj" fmla="val 49995"/>
            </a:avLst>
          </a:prstGeom>
          <a:solidFill>
            <a:srgbClr val="0F5494">
              <a:alpha val="50000"/>
            </a:srgbClr>
          </a:solidFill>
          <a:ln w="12700">
            <a:noFill/>
            <a:miter lim="800000"/>
            <a:headEnd/>
            <a:tailEnd/>
          </a:ln>
          <a:effectLst/>
        </p:spPr>
        <p:txBody>
          <a:bodyPr vert="eaVert" wrap="none" anchor="ctr"/>
          <a:lstStyle/>
          <a:p>
            <a:pPr eaLnBrk="0" hangingPunct="0"/>
            <a:endParaRPr lang="pt-BR"/>
          </a:p>
        </p:txBody>
      </p:sp>
      <p:sp>
        <p:nvSpPr>
          <p:cNvPr id="1347589" name="AutoShape 5"/>
          <p:cNvSpPr>
            <a:spLocks noChangeArrowheads="1"/>
          </p:cNvSpPr>
          <p:nvPr/>
        </p:nvSpPr>
        <p:spPr bwMode="auto">
          <a:xfrm rot="5400000" flipH="1">
            <a:off x="5206504" y="2362448"/>
            <a:ext cx="1903412" cy="292100"/>
          </a:xfrm>
          <a:prstGeom prst="triangle">
            <a:avLst>
              <a:gd name="adj" fmla="val 49995"/>
            </a:avLst>
          </a:prstGeom>
          <a:solidFill>
            <a:srgbClr val="0F5494">
              <a:alpha val="50000"/>
            </a:srgbClr>
          </a:solidFill>
          <a:ln w="12700">
            <a:noFill/>
            <a:miter lim="800000"/>
            <a:headEnd/>
            <a:tailEnd/>
          </a:ln>
          <a:effectLst/>
        </p:spPr>
        <p:txBody>
          <a:bodyPr vert="eaVert" wrap="none" anchor="ctr"/>
          <a:lstStyle/>
          <a:p>
            <a:pPr eaLnBrk="0" hangingPunct="0"/>
            <a:endParaRPr lang="pt-BR"/>
          </a:p>
        </p:txBody>
      </p:sp>
      <p:sp>
        <p:nvSpPr>
          <p:cNvPr id="1347590" name="AutoShape 6"/>
          <p:cNvSpPr>
            <a:spLocks noChangeArrowheads="1"/>
          </p:cNvSpPr>
          <p:nvPr/>
        </p:nvSpPr>
        <p:spPr bwMode="auto">
          <a:xfrm rot="16200000">
            <a:off x="2182168" y="2362448"/>
            <a:ext cx="1903412" cy="292100"/>
          </a:xfrm>
          <a:prstGeom prst="triangle">
            <a:avLst>
              <a:gd name="adj" fmla="val 49995"/>
            </a:avLst>
          </a:prstGeom>
          <a:solidFill>
            <a:srgbClr val="0F5494">
              <a:alpha val="50000"/>
            </a:srgbClr>
          </a:solidFill>
          <a:ln w="12700">
            <a:noFill/>
            <a:miter lim="800000"/>
            <a:headEnd/>
            <a:tailEnd/>
          </a:ln>
          <a:effectLst/>
        </p:spPr>
        <p:txBody>
          <a:bodyPr vert="eaVert" wrap="none" anchor="ctr"/>
          <a:lstStyle/>
          <a:p>
            <a:pPr eaLnBrk="0" hangingPunct="0"/>
            <a:endParaRPr lang="pt-BR"/>
          </a:p>
        </p:txBody>
      </p:sp>
      <p:sp>
        <p:nvSpPr>
          <p:cNvPr id="1347591" name="AutoShape 7"/>
          <p:cNvSpPr>
            <a:spLocks noChangeArrowheads="1"/>
          </p:cNvSpPr>
          <p:nvPr/>
        </p:nvSpPr>
        <p:spPr bwMode="auto">
          <a:xfrm>
            <a:off x="3314477" y="1713607"/>
            <a:ext cx="2663825" cy="1606550"/>
          </a:xfrm>
          <a:prstGeom prst="star16">
            <a:avLst>
              <a:gd name="adj" fmla="val 37500"/>
            </a:avLst>
          </a:prstGeom>
          <a:solidFill>
            <a:srgbClr val="0F5494">
              <a:alpha val="75000"/>
            </a:srgbClr>
          </a:solidFill>
          <a:ln w="12700">
            <a:solidFill>
              <a:schemeClr val="bg2"/>
            </a:solidFill>
            <a:miter lim="800000"/>
            <a:headEnd/>
            <a:tailEnd/>
          </a:ln>
          <a:effectLst/>
        </p:spPr>
        <p:txBody>
          <a:bodyPr lIns="72000" tIns="72000" rIns="72000" bIns="72000" anchor="ctr"/>
          <a:lstStyle/>
          <a:p>
            <a:pPr algn="ctr" eaLnBrk="0" hangingPunct="0"/>
            <a:r>
              <a:rPr lang="en-US" sz="1600" b="1" dirty="0" smtClean="0">
                <a:solidFill>
                  <a:schemeClr val="bg1"/>
                </a:solidFill>
              </a:rPr>
              <a:t>Assess  PFM for all types of contracts</a:t>
            </a:r>
            <a:endParaRPr lang="en-US" sz="1600" b="1" dirty="0">
              <a:solidFill>
                <a:schemeClr val="bg1"/>
              </a:solidFill>
            </a:endParaRPr>
          </a:p>
        </p:txBody>
      </p:sp>
      <p:graphicFrame>
        <p:nvGraphicFramePr>
          <p:cNvPr id="1347608" name="Group 24"/>
          <p:cNvGraphicFramePr>
            <a:graphicFrameLocks noGrp="1"/>
          </p:cNvGraphicFramePr>
          <p:nvPr/>
        </p:nvGraphicFramePr>
        <p:xfrm>
          <a:off x="6383115" y="1400869"/>
          <a:ext cx="2586037" cy="2234674"/>
        </p:xfrm>
        <a:graphic>
          <a:graphicData uri="http://schemas.openxmlformats.org/drawingml/2006/table">
            <a:tbl>
              <a:tblPr/>
              <a:tblGrid>
                <a:gridCol w="2586037"/>
              </a:tblGrid>
              <a:tr h="292100">
                <a:tc>
                  <a:txBody>
                    <a:body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bg1"/>
                          </a:solidFill>
                          <a:effectLst/>
                          <a:latin typeface="Arial" charset="0"/>
                          <a:cs typeface="Arial" charset="0"/>
                        </a:rPr>
                        <a:t>SRC</a:t>
                      </a:r>
                    </a:p>
                  </a:txBody>
                  <a:tcPr marL="72000" marR="72000" marT="72000" marB="72000"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F5494"/>
                    </a:solidFill>
                  </a:tcPr>
                </a:tc>
              </a:tr>
              <a:tr h="1898650">
                <a:tc>
                  <a:txBody>
                    <a:bodyPr/>
                    <a:lstStyle/>
                    <a:p>
                      <a:pPr marL="117475" marR="0" lvl="0" indent="-117475" algn="ctr" defTabSz="914400" rtl="0" eaLnBrk="0" fontAlgn="base" latinLnBrk="0" hangingPunct="0">
                        <a:lnSpc>
                          <a:spcPct val="90000"/>
                        </a:lnSpc>
                        <a:spcBef>
                          <a:spcPct val="0"/>
                        </a:spcBef>
                        <a:spcAft>
                          <a:spcPct val="0"/>
                        </a:spcAft>
                        <a:buClr>
                          <a:schemeClr val="bg2"/>
                        </a:buClr>
                        <a:buSzTx/>
                        <a:buFontTx/>
                        <a:buNone/>
                        <a:tabLst/>
                      </a:pPr>
                      <a:r>
                        <a:rPr lang="en-GB" sz="1600" b="1" kern="1200" dirty="0" smtClean="0">
                          <a:solidFill>
                            <a:srgbClr val="0F5494"/>
                          </a:solidFill>
                          <a:latin typeface="+mn-lt"/>
                          <a:ea typeface="+mn-ea"/>
                          <a:cs typeface="+mn-cs"/>
                        </a:rPr>
                        <a:t>Focus (also) on sector specific PFM issues</a:t>
                      </a:r>
                      <a:endParaRPr lang="en-US" sz="1600" b="1" kern="1200" dirty="0" smtClean="0">
                        <a:solidFill>
                          <a:srgbClr val="0F5494"/>
                        </a:solidFill>
                        <a:latin typeface="+mn-lt"/>
                        <a:ea typeface="+mn-ea"/>
                        <a:cs typeface="+mn-cs"/>
                      </a:endParaRPr>
                    </a:p>
                  </a:txBody>
                  <a:tcPr marL="72000" marR="72000" marT="72000" marB="72000"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sp>
        <p:nvSpPr>
          <p:cNvPr id="1347624" name="RunningHead"/>
          <p:cNvSpPr txBox="1">
            <a:spLocks noChangeArrowheads="1"/>
          </p:cNvSpPr>
          <p:nvPr/>
        </p:nvSpPr>
        <p:spPr bwMode="auto">
          <a:xfrm>
            <a:off x="6167438" y="239713"/>
            <a:ext cx="2725737" cy="165100"/>
          </a:xfrm>
          <a:prstGeom prst="rect">
            <a:avLst/>
          </a:prstGeom>
          <a:noFill/>
          <a:ln w="9525" algn="ctr">
            <a:noFill/>
            <a:miter lim="800000"/>
            <a:headEnd/>
            <a:tailEnd/>
          </a:ln>
          <a:effectLst/>
        </p:spPr>
        <p:txBody>
          <a:bodyPr wrap="none" lIns="0" tIns="0" rIns="0" bIns="0">
            <a:spAutoFit/>
          </a:bodyPr>
          <a:lstStyle/>
          <a:p>
            <a:pPr algn="r"/>
            <a:r>
              <a:rPr lang="en-US" sz="1200" b="0"/>
              <a:t>Running Head 12-Point Plain, Title Case</a:t>
            </a:r>
          </a:p>
        </p:txBody>
      </p:sp>
      <p:sp>
        <p:nvSpPr>
          <p:cNvPr id="14" name="Rounded Rectangle 13"/>
          <p:cNvSpPr/>
          <p:nvPr/>
        </p:nvSpPr>
        <p:spPr bwMode="auto">
          <a:xfrm>
            <a:off x="251520" y="5013176"/>
            <a:ext cx="8496944" cy="144016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0" name="TextBox 19"/>
          <p:cNvSpPr txBox="1"/>
          <p:nvPr/>
        </p:nvSpPr>
        <p:spPr>
          <a:xfrm>
            <a:off x="0" y="5013176"/>
            <a:ext cx="9144000" cy="1468094"/>
          </a:xfrm>
          <a:prstGeom prst="rect">
            <a:avLst/>
          </a:prstGeom>
          <a:solidFill>
            <a:srgbClr val="0F5494">
              <a:alpha val="15000"/>
            </a:srgbClr>
          </a:solidFill>
        </p:spPr>
        <p:txBody>
          <a:bodyPr wrap="square" rtlCol="0">
            <a:spAutoFit/>
          </a:bodyPr>
          <a:lstStyle/>
          <a:p>
            <a:r>
              <a:rPr lang="fr-BE" sz="1400" dirty="0" smtClean="0"/>
              <a:t>Note</a:t>
            </a:r>
          </a:p>
          <a:p>
            <a:pPr marL="476250" lvl="1" indent="-476250">
              <a:lnSpc>
                <a:spcPct val="130000"/>
              </a:lnSpc>
              <a:spcAft>
                <a:spcPts val="0"/>
              </a:spcAft>
              <a:buFont typeface="Wingdings" pitchFamily="2" charset="2"/>
              <a:buChar char="§"/>
              <a:defRPr/>
            </a:pPr>
            <a:r>
              <a:rPr lang="en-GB" sz="1400" dirty="0" smtClean="0">
                <a:solidFill>
                  <a:schemeClr val="accent6"/>
                </a:solidFill>
              </a:rPr>
              <a:t>Assessment influences agenda of the PFM dialogue with partner country</a:t>
            </a:r>
          </a:p>
          <a:p>
            <a:pPr marL="476250" indent="-476250">
              <a:lnSpc>
                <a:spcPct val="130000"/>
              </a:lnSpc>
              <a:spcAft>
                <a:spcPts val="0"/>
              </a:spcAft>
              <a:buFont typeface="Wingdings" pitchFamily="2" charset="2"/>
              <a:buChar char="§"/>
              <a:defRPr/>
            </a:pPr>
            <a:r>
              <a:rPr lang="en-GB" sz="1400" dirty="0" smtClean="0">
                <a:solidFill>
                  <a:schemeClr val="accent6"/>
                </a:solidFill>
              </a:rPr>
              <a:t>When PFM is weak, specific preconditions prior to disbursing the first tranche might be needed</a:t>
            </a:r>
          </a:p>
          <a:p>
            <a:pPr marL="476250" indent="-476250">
              <a:lnSpc>
                <a:spcPct val="130000"/>
              </a:lnSpc>
              <a:spcAft>
                <a:spcPts val="0"/>
              </a:spcAft>
              <a:buFont typeface="Wingdings" pitchFamily="2" charset="2"/>
              <a:buChar char="§"/>
              <a:defRPr/>
            </a:pPr>
            <a:r>
              <a:rPr lang="en-GB" sz="1400" dirty="0" smtClean="0">
                <a:solidFill>
                  <a:schemeClr val="accent6"/>
                </a:solidFill>
              </a:rPr>
              <a:t>When one or more </a:t>
            </a:r>
            <a:r>
              <a:rPr lang="en-GB" sz="1600" dirty="0" smtClean="0">
                <a:solidFill>
                  <a:schemeClr val="accent6"/>
                </a:solidFill>
              </a:rPr>
              <a:t>core</a:t>
            </a:r>
            <a:r>
              <a:rPr lang="en-GB" sz="1400" dirty="0" smtClean="0">
                <a:solidFill>
                  <a:schemeClr val="accent6"/>
                </a:solidFill>
              </a:rPr>
              <a:t> PFM functions of the budget cycle are very weak, </a:t>
            </a:r>
            <a:r>
              <a:rPr lang="en-GB" sz="1400" b="1" dirty="0" smtClean="0">
                <a:solidFill>
                  <a:schemeClr val="accent6"/>
                </a:solidFill>
              </a:rPr>
              <a:t>budget support “will not be considered”</a:t>
            </a:r>
            <a:r>
              <a:rPr lang="en-GB" sz="1400" dirty="0" smtClean="0">
                <a:solidFill>
                  <a:schemeClr val="accent6"/>
                </a:solidFill>
              </a:rPr>
              <a:t>.   </a:t>
            </a:r>
          </a:p>
        </p:txBody>
      </p:sp>
    </p:spTree>
    <p:extLst>
      <p:ext uri="{BB962C8B-B14F-4D97-AF65-F5344CB8AC3E}">
        <p14:creationId xmlns:p14="http://schemas.microsoft.com/office/powerpoint/2010/main" val="163322195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395288" y="1045699"/>
            <a:ext cx="8229600" cy="953594"/>
          </a:xfrm>
          <a:prstGeom prst="rect">
            <a:avLst/>
          </a:prstGeom>
        </p:spPr>
        <p:txBody>
          <a:bodyPr vert="horz" wrap="square" lIns="0" tIns="212852" rIns="0" bIns="0" rtlCol="0">
            <a:spAutoFit/>
          </a:bodyPr>
          <a:lstStyle/>
          <a:p>
            <a:pPr marL="12700" algn="ctr">
              <a:lnSpc>
                <a:spcPct val="100000"/>
              </a:lnSpc>
            </a:pPr>
            <a:r>
              <a:rPr lang="en-GB" sz="2400" dirty="0" smtClean="0"/>
              <a:t>PEFA Performance Assessment Framework: </a:t>
            </a:r>
            <a:r>
              <a:rPr lang="en-GB" sz="2400" dirty="0"/>
              <a:t>the preferred diagnostic </a:t>
            </a:r>
            <a:r>
              <a:rPr lang="en-GB" sz="2400" dirty="0" smtClean="0"/>
              <a:t>tool</a:t>
            </a:r>
            <a:endParaRPr sz="2400" spc="-5" dirty="0"/>
          </a:p>
        </p:txBody>
      </p:sp>
      <p:sp>
        <p:nvSpPr>
          <p:cNvPr id="9" name="object 9"/>
          <p:cNvSpPr txBox="1">
            <a:spLocks noGrp="1"/>
          </p:cNvSpPr>
          <p:nvPr>
            <p:ph type="sldNum" sz="quarter" idx="4294967295"/>
          </p:nvPr>
        </p:nvSpPr>
        <p:spPr>
          <a:xfrm>
            <a:off x="8419083" y="6448669"/>
            <a:ext cx="392429" cy="175895"/>
          </a:xfrm>
          <a:prstGeom prst="rect">
            <a:avLst/>
          </a:prstGeom>
        </p:spPr>
        <p:txBody>
          <a:bodyPr vert="horz" wrap="square" lIns="0" tIns="0" rIns="0" bIns="0" rtlCol="0">
            <a:spAutoFit/>
          </a:bodyPr>
          <a:lstStyle/>
          <a:p>
            <a:pPr marL="37465">
              <a:lnSpc>
                <a:spcPts val="1105"/>
              </a:lnSpc>
            </a:pPr>
            <a:fld id="{81D60167-4931-47E6-BA6A-407CBD079E47}" type="slidenum">
              <a:rPr spc="-5" dirty="0"/>
              <a:t>32</a:t>
            </a:fld>
            <a:endParaRPr spc="-5" dirty="0"/>
          </a:p>
        </p:txBody>
      </p:sp>
      <p:sp>
        <p:nvSpPr>
          <p:cNvPr id="8" name="object 8"/>
          <p:cNvSpPr txBox="1"/>
          <p:nvPr/>
        </p:nvSpPr>
        <p:spPr>
          <a:xfrm>
            <a:off x="535940" y="1890474"/>
            <a:ext cx="8107045" cy="4201150"/>
          </a:xfrm>
          <a:prstGeom prst="rect">
            <a:avLst/>
          </a:prstGeom>
        </p:spPr>
        <p:txBody>
          <a:bodyPr vert="horz" wrap="square" lIns="0" tIns="0" rIns="0" bIns="0" rtlCol="0">
            <a:spAutoFit/>
          </a:bodyPr>
          <a:lstStyle/>
          <a:p>
            <a:pPr marL="355600" indent="-342900">
              <a:lnSpc>
                <a:spcPct val="100000"/>
              </a:lnSpc>
              <a:buClr>
                <a:srgbClr val="D52927"/>
              </a:buClr>
              <a:buFont typeface="Arial"/>
              <a:buChar char="•"/>
              <a:tabLst>
                <a:tab pos="354965" algn="l"/>
                <a:tab pos="355600" algn="l"/>
              </a:tabLst>
            </a:pPr>
            <a:endParaRPr lang="fr-BE" sz="2000" b="1" spc="-30" dirty="0" smtClean="0">
              <a:latin typeface="Arial"/>
              <a:cs typeface="Arial"/>
            </a:endParaRPr>
          </a:p>
          <a:p>
            <a:pPr marL="355600" indent="-342900">
              <a:lnSpc>
                <a:spcPct val="100000"/>
              </a:lnSpc>
              <a:buClr>
                <a:srgbClr val="D52927"/>
              </a:buClr>
              <a:buFont typeface="Arial"/>
              <a:buChar char="•"/>
              <a:tabLst>
                <a:tab pos="354965" algn="l"/>
                <a:tab pos="355600" algn="l"/>
              </a:tabLst>
            </a:pPr>
            <a:r>
              <a:rPr sz="1800" b="1" spc="-30" dirty="0" smtClean="0">
                <a:latin typeface="+mn-lt"/>
                <a:cs typeface="Arial"/>
              </a:rPr>
              <a:t>PEFA </a:t>
            </a:r>
            <a:r>
              <a:rPr sz="1800" b="1" spc="-5" dirty="0">
                <a:latin typeface="+mn-lt"/>
                <a:cs typeface="Arial"/>
              </a:rPr>
              <a:t>is </a:t>
            </a:r>
            <a:r>
              <a:rPr sz="1800" b="1" dirty="0">
                <a:latin typeface="+mn-lt"/>
                <a:cs typeface="Arial"/>
              </a:rPr>
              <a:t>a standardized methodology </a:t>
            </a:r>
            <a:r>
              <a:rPr sz="1800" b="1" spc="5" dirty="0">
                <a:latin typeface="+mn-lt"/>
                <a:cs typeface="Arial"/>
              </a:rPr>
              <a:t>with two</a:t>
            </a:r>
            <a:r>
              <a:rPr sz="1800" b="1" spc="-135" dirty="0">
                <a:latin typeface="+mn-lt"/>
                <a:cs typeface="Arial"/>
              </a:rPr>
              <a:t> </a:t>
            </a:r>
            <a:r>
              <a:rPr sz="1800" b="1" dirty="0">
                <a:latin typeface="+mn-lt"/>
                <a:cs typeface="Arial"/>
              </a:rPr>
              <a:t>components</a:t>
            </a:r>
            <a:endParaRPr sz="1800" dirty="0">
              <a:latin typeface="+mn-lt"/>
              <a:cs typeface="Arial"/>
            </a:endParaRPr>
          </a:p>
          <a:p>
            <a:pPr marL="756285" lvl="1" indent="-286385">
              <a:lnSpc>
                <a:spcPct val="100000"/>
              </a:lnSpc>
              <a:spcBef>
                <a:spcPts val="1040"/>
              </a:spcBef>
              <a:buClr>
                <a:srgbClr val="D52927"/>
              </a:buClr>
              <a:buChar char="–"/>
              <a:tabLst>
                <a:tab pos="756285" algn="l"/>
                <a:tab pos="756920" algn="l"/>
              </a:tabLst>
            </a:pPr>
            <a:r>
              <a:rPr sz="1800" dirty="0">
                <a:latin typeface="+mn-lt"/>
                <a:cs typeface="Arial"/>
              </a:rPr>
              <a:t>A </a:t>
            </a:r>
            <a:r>
              <a:rPr sz="1800" spc="-5" dirty="0">
                <a:latin typeface="+mn-lt"/>
                <a:cs typeface="Arial"/>
              </a:rPr>
              <a:t>standard </a:t>
            </a:r>
            <a:r>
              <a:rPr sz="1800" dirty="0">
                <a:latin typeface="+mn-lt"/>
                <a:cs typeface="Arial"/>
              </a:rPr>
              <a:t>set of </a:t>
            </a:r>
            <a:r>
              <a:rPr sz="1800" spc="-5" dirty="0">
                <a:latin typeface="+mn-lt"/>
                <a:cs typeface="Arial"/>
              </a:rPr>
              <a:t>high level </a:t>
            </a:r>
            <a:r>
              <a:rPr sz="1800" dirty="0">
                <a:latin typeface="+mn-lt"/>
                <a:cs typeface="Arial"/>
              </a:rPr>
              <a:t>PFM </a:t>
            </a:r>
            <a:r>
              <a:rPr sz="1800" spc="-5" dirty="0">
                <a:latin typeface="+mn-lt"/>
                <a:cs typeface="Arial"/>
              </a:rPr>
              <a:t>indicators </a:t>
            </a:r>
            <a:r>
              <a:rPr sz="1800" dirty="0">
                <a:latin typeface="+mn-lt"/>
                <a:cs typeface="Arial"/>
              </a:rPr>
              <a:t>to </a:t>
            </a:r>
            <a:r>
              <a:rPr sz="1800" spc="-5" dirty="0">
                <a:latin typeface="+mn-lt"/>
                <a:cs typeface="Arial"/>
              </a:rPr>
              <a:t>assess</a:t>
            </a:r>
            <a:r>
              <a:rPr sz="1800" spc="-55" dirty="0">
                <a:latin typeface="+mn-lt"/>
                <a:cs typeface="Arial"/>
              </a:rPr>
              <a:t> </a:t>
            </a:r>
            <a:r>
              <a:rPr sz="1800" spc="-5" dirty="0">
                <a:latin typeface="+mn-lt"/>
                <a:cs typeface="Arial"/>
              </a:rPr>
              <a:t>performance</a:t>
            </a:r>
            <a:endParaRPr sz="1800" dirty="0">
              <a:latin typeface="+mn-lt"/>
              <a:cs typeface="Arial"/>
            </a:endParaRPr>
          </a:p>
          <a:p>
            <a:pPr marL="756285" lvl="1" indent="-286385">
              <a:lnSpc>
                <a:spcPct val="100000"/>
              </a:lnSpc>
              <a:spcBef>
                <a:spcPts val="1030"/>
              </a:spcBef>
              <a:buClr>
                <a:srgbClr val="D52927"/>
              </a:buClr>
              <a:buChar char="–"/>
              <a:tabLst>
                <a:tab pos="756285" algn="l"/>
                <a:tab pos="756920" algn="l"/>
              </a:tabLst>
            </a:pPr>
            <a:r>
              <a:rPr sz="1800" dirty="0">
                <a:latin typeface="+mn-lt"/>
                <a:cs typeface="Arial"/>
              </a:rPr>
              <a:t>A </a:t>
            </a:r>
            <a:r>
              <a:rPr sz="1800" spc="-5" dirty="0">
                <a:latin typeface="+mn-lt"/>
                <a:cs typeface="Arial"/>
              </a:rPr>
              <a:t>concise, integrated performance</a:t>
            </a:r>
            <a:r>
              <a:rPr sz="1800" spc="-70" dirty="0">
                <a:latin typeface="+mn-lt"/>
                <a:cs typeface="Arial"/>
              </a:rPr>
              <a:t> </a:t>
            </a:r>
            <a:r>
              <a:rPr sz="1800" spc="-5" dirty="0">
                <a:latin typeface="+mn-lt"/>
                <a:cs typeface="Arial"/>
              </a:rPr>
              <a:t>report</a:t>
            </a:r>
            <a:endParaRPr sz="1800" dirty="0">
              <a:latin typeface="+mn-lt"/>
              <a:cs typeface="Arial"/>
            </a:endParaRPr>
          </a:p>
          <a:p>
            <a:pPr marL="355600" indent="-342900">
              <a:lnSpc>
                <a:spcPct val="100000"/>
              </a:lnSpc>
              <a:spcBef>
                <a:spcPts val="1585"/>
              </a:spcBef>
              <a:buClr>
                <a:srgbClr val="D52927"/>
              </a:buClr>
              <a:buFont typeface="Arial"/>
              <a:buChar char="•"/>
              <a:tabLst>
                <a:tab pos="354965" algn="l"/>
                <a:tab pos="355600" algn="l"/>
              </a:tabLst>
            </a:pPr>
            <a:r>
              <a:rPr sz="1800" b="1" dirty="0">
                <a:latin typeface="+mn-lt"/>
                <a:cs typeface="Arial"/>
              </a:rPr>
              <a:t>Its purpose is</a:t>
            </a:r>
            <a:r>
              <a:rPr sz="1800" b="1" spc="-105" dirty="0">
                <a:latin typeface="+mn-lt"/>
                <a:cs typeface="Arial"/>
              </a:rPr>
              <a:t> </a:t>
            </a:r>
            <a:r>
              <a:rPr sz="1800" b="1" dirty="0">
                <a:latin typeface="+mn-lt"/>
                <a:cs typeface="Arial"/>
              </a:rPr>
              <a:t>to:</a:t>
            </a:r>
            <a:endParaRPr sz="1800" dirty="0">
              <a:latin typeface="+mn-lt"/>
              <a:cs typeface="Arial"/>
            </a:endParaRPr>
          </a:p>
          <a:p>
            <a:pPr marL="756285" marR="445770" lvl="1" indent="-286385">
              <a:lnSpc>
                <a:spcPct val="100000"/>
              </a:lnSpc>
              <a:spcBef>
                <a:spcPts val="1040"/>
              </a:spcBef>
              <a:buClr>
                <a:srgbClr val="D52927"/>
              </a:buClr>
              <a:buChar char="–"/>
              <a:tabLst>
                <a:tab pos="756285" algn="l"/>
                <a:tab pos="756920" algn="l"/>
              </a:tabLst>
            </a:pPr>
            <a:r>
              <a:rPr sz="1800" spc="-5" dirty="0">
                <a:latin typeface="+mn-lt"/>
                <a:cs typeface="Arial"/>
              </a:rPr>
              <a:t>Provide a thorough, consistent and evidence-based </a:t>
            </a:r>
            <a:r>
              <a:rPr sz="1800" spc="-10" dirty="0">
                <a:latin typeface="+mn-lt"/>
                <a:cs typeface="Arial"/>
              </a:rPr>
              <a:t>analysis </a:t>
            </a:r>
            <a:r>
              <a:rPr sz="1800" dirty="0">
                <a:latin typeface="+mn-lt"/>
                <a:cs typeface="Arial"/>
              </a:rPr>
              <a:t>of PFM  </a:t>
            </a:r>
            <a:r>
              <a:rPr sz="1800" spc="-5" dirty="0">
                <a:latin typeface="+mn-lt"/>
                <a:cs typeface="Arial"/>
              </a:rPr>
              <a:t>performance </a:t>
            </a:r>
            <a:r>
              <a:rPr sz="1800" dirty="0">
                <a:latin typeface="+mn-lt"/>
                <a:cs typeface="Arial"/>
              </a:rPr>
              <a:t>at </a:t>
            </a:r>
            <a:r>
              <a:rPr sz="1800" spc="-5" dirty="0">
                <a:latin typeface="+mn-lt"/>
                <a:cs typeface="Arial"/>
              </a:rPr>
              <a:t>a specific point in</a:t>
            </a:r>
            <a:r>
              <a:rPr sz="1800" spc="35" dirty="0">
                <a:latin typeface="+mn-lt"/>
                <a:cs typeface="Arial"/>
              </a:rPr>
              <a:t> </a:t>
            </a:r>
            <a:r>
              <a:rPr sz="1800" dirty="0">
                <a:latin typeface="+mn-lt"/>
                <a:cs typeface="Arial"/>
              </a:rPr>
              <a:t>time</a:t>
            </a:r>
          </a:p>
          <a:p>
            <a:pPr marL="756285" lvl="1" indent="-286385">
              <a:lnSpc>
                <a:spcPct val="100000"/>
              </a:lnSpc>
              <a:spcBef>
                <a:spcPts val="1030"/>
              </a:spcBef>
              <a:buClr>
                <a:srgbClr val="D52927"/>
              </a:buClr>
              <a:buChar char="–"/>
              <a:tabLst>
                <a:tab pos="756285" algn="l"/>
                <a:tab pos="756920" algn="l"/>
              </a:tabLst>
            </a:pPr>
            <a:r>
              <a:rPr sz="1800" spc="-5" dirty="0">
                <a:latin typeface="+mn-lt"/>
                <a:cs typeface="Arial"/>
              </a:rPr>
              <a:t>Assess how </a:t>
            </a:r>
            <a:r>
              <a:rPr sz="1800" dirty="0">
                <a:latin typeface="+mn-lt"/>
                <a:cs typeface="Arial"/>
              </a:rPr>
              <a:t>PFM </a:t>
            </a:r>
            <a:r>
              <a:rPr sz="1800" spc="-5" dirty="0">
                <a:latin typeface="+mn-lt"/>
                <a:cs typeface="Arial"/>
              </a:rPr>
              <a:t>impacts on </a:t>
            </a:r>
            <a:r>
              <a:rPr sz="1800" dirty="0">
                <a:latin typeface="+mn-lt"/>
                <a:cs typeface="Arial"/>
              </a:rPr>
              <a:t>the </a:t>
            </a:r>
            <a:r>
              <a:rPr sz="1800" b="1" dirty="0">
                <a:latin typeface="+mn-lt"/>
                <a:cs typeface="Arial"/>
              </a:rPr>
              <a:t>key </a:t>
            </a:r>
            <a:r>
              <a:rPr sz="1800" b="1" spc="-5" dirty="0">
                <a:latin typeface="+mn-lt"/>
                <a:cs typeface="Arial"/>
              </a:rPr>
              <a:t>budget outcomes</a:t>
            </a:r>
            <a:r>
              <a:rPr sz="1800" spc="-5" dirty="0">
                <a:latin typeface="+mn-lt"/>
                <a:cs typeface="Arial"/>
              </a:rPr>
              <a:t> </a:t>
            </a:r>
            <a:r>
              <a:rPr sz="1800" dirty="0">
                <a:latin typeface="+mn-lt"/>
                <a:cs typeface="Arial"/>
              </a:rPr>
              <a:t>- </a:t>
            </a:r>
            <a:r>
              <a:rPr sz="1800" dirty="0">
                <a:solidFill>
                  <a:srgbClr val="C00000"/>
                </a:solidFill>
                <a:latin typeface="+mn-lt"/>
                <a:cs typeface="Arial"/>
              </a:rPr>
              <a:t>fiscal</a:t>
            </a:r>
            <a:r>
              <a:rPr sz="1800" spc="55" dirty="0">
                <a:solidFill>
                  <a:srgbClr val="C00000"/>
                </a:solidFill>
                <a:latin typeface="+mn-lt"/>
                <a:cs typeface="Arial"/>
              </a:rPr>
              <a:t> </a:t>
            </a:r>
            <a:r>
              <a:rPr sz="1800" spc="-5" dirty="0" smtClean="0">
                <a:solidFill>
                  <a:srgbClr val="C00000"/>
                </a:solidFill>
                <a:latin typeface="+mn-lt"/>
                <a:cs typeface="Arial"/>
              </a:rPr>
              <a:t>discipline,</a:t>
            </a:r>
            <a:r>
              <a:rPr lang="fr-BE" sz="1800" dirty="0">
                <a:solidFill>
                  <a:srgbClr val="C00000"/>
                </a:solidFill>
                <a:latin typeface="+mn-lt"/>
                <a:cs typeface="Arial"/>
              </a:rPr>
              <a:t> </a:t>
            </a:r>
            <a:r>
              <a:rPr sz="1800" spc="-10" dirty="0" smtClean="0">
                <a:solidFill>
                  <a:srgbClr val="C00000"/>
                </a:solidFill>
                <a:latin typeface="+mn-lt"/>
                <a:cs typeface="Arial"/>
              </a:rPr>
              <a:t>efficient </a:t>
            </a:r>
            <a:r>
              <a:rPr sz="1800" spc="-5" dirty="0">
                <a:solidFill>
                  <a:srgbClr val="C00000"/>
                </a:solidFill>
                <a:latin typeface="+mn-lt"/>
                <a:cs typeface="Arial"/>
              </a:rPr>
              <a:t>resource allocation, </a:t>
            </a:r>
            <a:r>
              <a:rPr sz="1800" spc="-10" dirty="0">
                <a:solidFill>
                  <a:srgbClr val="C00000"/>
                </a:solidFill>
                <a:latin typeface="+mn-lt"/>
                <a:cs typeface="Arial"/>
              </a:rPr>
              <a:t>efficient </a:t>
            </a:r>
            <a:r>
              <a:rPr sz="1800" spc="-5" dirty="0">
                <a:solidFill>
                  <a:srgbClr val="C00000"/>
                </a:solidFill>
                <a:latin typeface="+mn-lt"/>
                <a:cs typeface="Arial"/>
              </a:rPr>
              <a:t>service</a:t>
            </a:r>
            <a:r>
              <a:rPr sz="1800" spc="80" dirty="0">
                <a:solidFill>
                  <a:srgbClr val="C00000"/>
                </a:solidFill>
                <a:latin typeface="+mn-lt"/>
                <a:cs typeface="Arial"/>
              </a:rPr>
              <a:t> </a:t>
            </a:r>
            <a:r>
              <a:rPr sz="1800" spc="-5" dirty="0">
                <a:solidFill>
                  <a:srgbClr val="C00000"/>
                </a:solidFill>
                <a:latin typeface="+mn-lt"/>
                <a:cs typeface="Arial"/>
              </a:rPr>
              <a:t>deliver</a:t>
            </a:r>
            <a:r>
              <a:rPr sz="1800" spc="-5" dirty="0">
                <a:latin typeface="+mn-lt"/>
                <a:cs typeface="Arial"/>
              </a:rPr>
              <a:t>y</a:t>
            </a:r>
            <a:endParaRPr sz="1800" dirty="0">
              <a:latin typeface="+mn-lt"/>
              <a:cs typeface="Arial"/>
            </a:endParaRPr>
          </a:p>
          <a:p>
            <a:pPr marL="756285" marR="333375" lvl="1" indent="-286385">
              <a:lnSpc>
                <a:spcPct val="100000"/>
              </a:lnSpc>
              <a:spcBef>
                <a:spcPts val="1030"/>
              </a:spcBef>
              <a:buClr>
                <a:srgbClr val="D52927"/>
              </a:buClr>
              <a:buChar char="–"/>
              <a:tabLst>
                <a:tab pos="756285" algn="l"/>
                <a:tab pos="756920" algn="l"/>
              </a:tabLst>
            </a:pPr>
            <a:r>
              <a:rPr sz="1800" spc="-5" dirty="0">
                <a:latin typeface="+mn-lt"/>
                <a:cs typeface="Arial"/>
              </a:rPr>
              <a:t>Establish </a:t>
            </a:r>
            <a:r>
              <a:rPr sz="1800" dirty="0">
                <a:latin typeface="+mn-lt"/>
                <a:cs typeface="Arial"/>
              </a:rPr>
              <a:t>the </a:t>
            </a:r>
            <a:r>
              <a:rPr sz="1800" spc="-5" dirty="0">
                <a:latin typeface="+mn-lt"/>
                <a:cs typeface="Arial"/>
              </a:rPr>
              <a:t>basis </a:t>
            </a:r>
            <a:r>
              <a:rPr sz="1800" dirty="0">
                <a:latin typeface="+mn-lt"/>
                <a:cs typeface="Arial"/>
              </a:rPr>
              <a:t>for </a:t>
            </a:r>
            <a:r>
              <a:rPr sz="1800" spc="-5" dirty="0">
                <a:latin typeface="+mn-lt"/>
                <a:cs typeface="Arial"/>
              </a:rPr>
              <a:t>developing and implementing improvements in  </a:t>
            </a:r>
            <a:r>
              <a:rPr sz="1800" dirty="0" smtClean="0">
                <a:latin typeface="+mn-lt"/>
                <a:cs typeface="Arial"/>
              </a:rPr>
              <a:t>PFM</a:t>
            </a:r>
            <a:endParaRPr sz="1800" dirty="0">
              <a:latin typeface="+mn-lt"/>
              <a:cs typeface="Arial"/>
            </a:endParaRPr>
          </a:p>
        </p:txBody>
      </p:sp>
    </p:spTree>
    <p:extLst>
      <p:ext uri="{BB962C8B-B14F-4D97-AF65-F5344CB8AC3E}">
        <p14:creationId xmlns:p14="http://schemas.microsoft.com/office/powerpoint/2010/main" val="1082642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395288" y="1485253"/>
            <a:ext cx="8229600" cy="645818"/>
          </a:xfrm>
          <a:prstGeom prst="rect">
            <a:avLst/>
          </a:prstGeom>
        </p:spPr>
        <p:txBody>
          <a:bodyPr vert="horz" wrap="square" lIns="0" tIns="212852" rIns="0" bIns="0" rtlCol="0">
            <a:spAutoFit/>
          </a:bodyPr>
          <a:lstStyle/>
          <a:p>
            <a:pPr marL="12700" algn="ctr">
              <a:lnSpc>
                <a:spcPct val="100000"/>
              </a:lnSpc>
            </a:pPr>
            <a:r>
              <a:rPr sz="2800" spc="-5" dirty="0"/>
              <a:t>Benefits of</a:t>
            </a:r>
            <a:r>
              <a:rPr sz="2800" spc="-35" dirty="0"/>
              <a:t> </a:t>
            </a:r>
            <a:r>
              <a:rPr sz="2800" spc="-60" dirty="0"/>
              <a:t>PEFA</a:t>
            </a:r>
          </a:p>
        </p:txBody>
      </p:sp>
      <p:sp>
        <p:nvSpPr>
          <p:cNvPr id="9" name="object 9"/>
          <p:cNvSpPr txBox="1">
            <a:spLocks noGrp="1"/>
          </p:cNvSpPr>
          <p:nvPr>
            <p:ph type="sldNum" sz="quarter" idx="4294967295"/>
          </p:nvPr>
        </p:nvSpPr>
        <p:spPr>
          <a:xfrm>
            <a:off x="8419083" y="6448669"/>
            <a:ext cx="392429" cy="175895"/>
          </a:xfrm>
          <a:prstGeom prst="rect">
            <a:avLst/>
          </a:prstGeom>
        </p:spPr>
        <p:txBody>
          <a:bodyPr vert="horz" wrap="square" lIns="0" tIns="0" rIns="0" bIns="0" rtlCol="0">
            <a:spAutoFit/>
          </a:bodyPr>
          <a:lstStyle/>
          <a:p>
            <a:pPr marL="37465">
              <a:lnSpc>
                <a:spcPts val="1105"/>
              </a:lnSpc>
            </a:pPr>
            <a:fld id="{81D60167-4931-47E6-BA6A-407CBD079E47}" type="slidenum">
              <a:rPr spc="-5" dirty="0"/>
              <a:t>33</a:t>
            </a:fld>
            <a:endParaRPr spc="-5" dirty="0"/>
          </a:p>
        </p:txBody>
      </p:sp>
      <p:sp>
        <p:nvSpPr>
          <p:cNvPr id="8" name="object 8"/>
          <p:cNvSpPr txBox="1"/>
          <p:nvPr/>
        </p:nvSpPr>
        <p:spPr>
          <a:xfrm>
            <a:off x="611560" y="2333862"/>
            <a:ext cx="7482150" cy="3282950"/>
          </a:xfrm>
          <a:prstGeom prst="rect">
            <a:avLst/>
          </a:prstGeom>
        </p:spPr>
        <p:txBody>
          <a:bodyPr vert="horz" wrap="square" lIns="0" tIns="0" rIns="0" bIns="0" rtlCol="0">
            <a:spAutoFit/>
          </a:bodyPr>
          <a:lstStyle/>
          <a:p>
            <a:pPr marL="355600" marR="5080" indent="-342900">
              <a:lnSpc>
                <a:spcPct val="100000"/>
              </a:lnSpc>
              <a:buClr>
                <a:srgbClr val="D52927"/>
              </a:buClr>
              <a:buChar char="•"/>
              <a:tabLst>
                <a:tab pos="354965" algn="l"/>
                <a:tab pos="355600" algn="l"/>
              </a:tabLst>
            </a:pPr>
            <a:r>
              <a:rPr sz="2000" dirty="0">
                <a:latin typeface="+mn-lt"/>
                <a:cs typeface="Arial"/>
              </a:rPr>
              <a:t>Measures progress over </a:t>
            </a:r>
            <a:r>
              <a:rPr sz="2000" spc="-5" dirty="0">
                <a:latin typeface="+mn-lt"/>
                <a:cs typeface="Arial"/>
              </a:rPr>
              <a:t>time </a:t>
            </a:r>
            <a:r>
              <a:rPr sz="2000" dirty="0">
                <a:latin typeface="+mn-lt"/>
                <a:cs typeface="Arial"/>
              </a:rPr>
              <a:t>through </a:t>
            </a:r>
            <a:r>
              <a:rPr sz="2000" spc="-5" dirty="0">
                <a:latin typeface="+mn-lt"/>
                <a:cs typeface="Arial"/>
              </a:rPr>
              <a:t>a set of  </a:t>
            </a:r>
            <a:r>
              <a:rPr sz="2000" dirty="0">
                <a:latin typeface="+mn-lt"/>
                <a:cs typeface="Arial"/>
              </a:rPr>
              <a:t>standardized</a:t>
            </a:r>
            <a:r>
              <a:rPr sz="2000" spc="-75" dirty="0">
                <a:latin typeface="+mn-lt"/>
                <a:cs typeface="Arial"/>
              </a:rPr>
              <a:t> </a:t>
            </a:r>
            <a:r>
              <a:rPr sz="2000" dirty="0">
                <a:latin typeface="+mn-lt"/>
                <a:cs typeface="Arial"/>
              </a:rPr>
              <a:t>indicators</a:t>
            </a:r>
          </a:p>
          <a:p>
            <a:pPr marL="355600" indent="-342900">
              <a:lnSpc>
                <a:spcPct val="100000"/>
              </a:lnSpc>
              <a:spcBef>
                <a:spcPts val="1595"/>
              </a:spcBef>
              <a:buClr>
                <a:srgbClr val="D52927"/>
              </a:buClr>
              <a:buChar char="•"/>
              <a:tabLst>
                <a:tab pos="354965" algn="l"/>
                <a:tab pos="355600" algn="l"/>
              </a:tabLst>
            </a:pPr>
            <a:r>
              <a:rPr sz="2000" spc="-5" dirty="0">
                <a:latin typeface="+mn-lt"/>
                <a:cs typeface="Arial"/>
              </a:rPr>
              <a:t>Builds momentum </a:t>
            </a:r>
            <a:r>
              <a:rPr sz="2000" dirty="0">
                <a:latin typeface="+mn-lt"/>
                <a:cs typeface="Arial"/>
              </a:rPr>
              <a:t>for </a:t>
            </a:r>
            <a:r>
              <a:rPr sz="2000" spc="-5" dirty="0">
                <a:latin typeface="+mn-lt"/>
                <a:cs typeface="Arial"/>
              </a:rPr>
              <a:t>PFM</a:t>
            </a:r>
            <a:r>
              <a:rPr sz="2000" spc="25" dirty="0">
                <a:latin typeface="+mn-lt"/>
                <a:cs typeface="Arial"/>
              </a:rPr>
              <a:t> </a:t>
            </a:r>
            <a:r>
              <a:rPr sz="2000" dirty="0">
                <a:latin typeface="+mn-lt"/>
                <a:cs typeface="Arial"/>
              </a:rPr>
              <a:t>reform</a:t>
            </a:r>
          </a:p>
          <a:p>
            <a:pPr marL="355600" indent="-342900">
              <a:lnSpc>
                <a:spcPct val="100000"/>
              </a:lnSpc>
              <a:spcBef>
                <a:spcPts val="1605"/>
              </a:spcBef>
              <a:buClr>
                <a:srgbClr val="D52927"/>
              </a:buClr>
              <a:buChar char="•"/>
              <a:tabLst>
                <a:tab pos="354965" algn="l"/>
                <a:tab pos="355600" algn="l"/>
              </a:tabLst>
            </a:pPr>
            <a:r>
              <a:rPr sz="2000" dirty="0">
                <a:latin typeface="+mn-lt"/>
                <a:cs typeface="Arial"/>
              </a:rPr>
              <a:t>Facilitates donors’ decisions </a:t>
            </a:r>
            <a:r>
              <a:rPr sz="2000" spc="-5" dirty="0">
                <a:latin typeface="+mn-lt"/>
                <a:cs typeface="Arial"/>
              </a:rPr>
              <a:t>on </a:t>
            </a:r>
            <a:r>
              <a:rPr sz="2000" dirty="0">
                <a:latin typeface="+mn-lt"/>
                <a:cs typeface="Arial"/>
              </a:rPr>
              <a:t>priorities</a:t>
            </a:r>
            <a:r>
              <a:rPr sz="2000" spc="-150" dirty="0">
                <a:latin typeface="+mn-lt"/>
                <a:cs typeface="Arial"/>
              </a:rPr>
              <a:t> </a:t>
            </a:r>
            <a:r>
              <a:rPr sz="2000" spc="-5" dirty="0">
                <a:latin typeface="+mn-lt"/>
                <a:cs typeface="Arial"/>
              </a:rPr>
              <a:t>and</a:t>
            </a:r>
            <a:endParaRPr sz="2000" dirty="0">
              <a:latin typeface="+mn-lt"/>
              <a:cs typeface="Arial"/>
            </a:endParaRPr>
          </a:p>
          <a:p>
            <a:pPr marL="355600">
              <a:lnSpc>
                <a:spcPct val="100000"/>
              </a:lnSpc>
            </a:pPr>
            <a:r>
              <a:rPr sz="2000" dirty="0">
                <a:latin typeface="+mn-lt"/>
                <a:cs typeface="Arial"/>
              </a:rPr>
              <a:t>use </a:t>
            </a:r>
            <a:r>
              <a:rPr sz="2000" spc="-5" dirty="0">
                <a:latin typeface="+mn-lt"/>
                <a:cs typeface="Arial"/>
              </a:rPr>
              <a:t>of </a:t>
            </a:r>
            <a:r>
              <a:rPr sz="2000" dirty="0">
                <a:latin typeface="+mn-lt"/>
                <a:cs typeface="Arial"/>
              </a:rPr>
              <a:t>country</a:t>
            </a:r>
            <a:r>
              <a:rPr sz="2000" spc="-70" dirty="0">
                <a:latin typeface="+mn-lt"/>
                <a:cs typeface="Arial"/>
              </a:rPr>
              <a:t> </a:t>
            </a:r>
            <a:r>
              <a:rPr sz="2000" dirty="0">
                <a:latin typeface="+mn-lt"/>
                <a:cs typeface="Arial"/>
              </a:rPr>
              <a:t>systems</a:t>
            </a:r>
          </a:p>
          <a:p>
            <a:pPr marL="355600" marR="119380" indent="-342900">
              <a:lnSpc>
                <a:spcPct val="100000"/>
              </a:lnSpc>
              <a:spcBef>
                <a:spcPts val="1595"/>
              </a:spcBef>
              <a:buClr>
                <a:srgbClr val="D52927"/>
              </a:buClr>
              <a:buChar char="•"/>
              <a:tabLst>
                <a:tab pos="354965" algn="l"/>
                <a:tab pos="355600" algn="l"/>
              </a:tabLst>
            </a:pPr>
            <a:r>
              <a:rPr sz="2000" dirty="0">
                <a:latin typeface="+mn-lt"/>
                <a:cs typeface="Arial"/>
              </a:rPr>
              <a:t>Fosters stakeholder coordination around one  </a:t>
            </a:r>
            <a:r>
              <a:rPr sz="2000" spc="-5" dirty="0">
                <a:latin typeface="+mn-lt"/>
                <a:cs typeface="Arial"/>
              </a:rPr>
              <a:t>common</a:t>
            </a:r>
            <a:r>
              <a:rPr sz="2000" spc="-45" dirty="0">
                <a:latin typeface="+mn-lt"/>
                <a:cs typeface="Arial"/>
              </a:rPr>
              <a:t> </a:t>
            </a:r>
            <a:r>
              <a:rPr sz="2000" dirty="0">
                <a:latin typeface="+mn-lt"/>
                <a:cs typeface="Arial"/>
              </a:rPr>
              <a:t>assessment</a:t>
            </a:r>
          </a:p>
          <a:p>
            <a:pPr marL="355600" indent="-342900">
              <a:lnSpc>
                <a:spcPct val="100000"/>
              </a:lnSpc>
              <a:spcBef>
                <a:spcPts val="1595"/>
              </a:spcBef>
              <a:buClr>
                <a:srgbClr val="D52927"/>
              </a:buClr>
              <a:buChar char="•"/>
              <a:tabLst>
                <a:tab pos="354965" algn="l"/>
                <a:tab pos="355600" algn="l"/>
              </a:tabLst>
            </a:pPr>
            <a:r>
              <a:rPr sz="2000" dirty="0">
                <a:latin typeface="+mn-lt"/>
                <a:cs typeface="Arial"/>
              </a:rPr>
              <a:t>Extensive international</a:t>
            </a:r>
            <a:r>
              <a:rPr sz="2000" spc="-60" dirty="0">
                <a:latin typeface="+mn-lt"/>
                <a:cs typeface="Arial"/>
              </a:rPr>
              <a:t> </a:t>
            </a:r>
            <a:r>
              <a:rPr sz="2000" dirty="0">
                <a:latin typeface="+mn-lt"/>
                <a:cs typeface="Arial"/>
              </a:rPr>
              <a:t>acceptance</a:t>
            </a:r>
          </a:p>
        </p:txBody>
      </p:sp>
    </p:spTree>
    <p:extLst>
      <p:ext uri="{BB962C8B-B14F-4D97-AF65-F5344CB8AC3E}">
        <p14:creationId xmlns:p14="http://schemas.microsoft.com/office/powerpoint/2010/main" val="3936940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0" y="1269872"/>
            <a:ext cx="9144000" cy="436245"/>
          </a:xfrm>
          <a:prstGeom prst="rect">
            <a:avLst/>
          </a:prstGeom>
        </p:spPr>
        <p:txBody>
          <a:bodyPr vert="horz" wrap="square" lIns="0" tIns="0" rIns="0" bIns="0" rtlCol="0">
            <a:spAutoFit/>
          </a:bodyPr>
          <a:lstStyle/>
          <a:p>
            <a:pPr marL="12700" algn="ctr">
              <a:lnSpc>
                <a:spcPct val="100000"/>
              </a:lnSpc>
            </a:pPr>
            <a:r>
              <a:rPr sz="2800" spc="-50" dirty="0">
                <a:solidFill>
                  <a:schemeClr val="accent2"/>
                </a:solidFill>
              </a:rPr>
              <a:t>PEFA </a:t>
            </a:r>
            <a:r>
              <a:rPr sz="2800" spc="-5" dirty="0">
                <a:solidFill>
                  <a:schemeClr val="accent2"/>
                </a:solidFill>
              </a:rPr>
              <a:t>2016</a:t>
            </a:r>
            <a:r>
              <a:rPr sz="2800" spc="-125" dirty="0">
                <a:solidFill>
                  <a:schemeClr val="accent2"/>
                </a:solidFill>
              </a:rPr>
              <a:t> </a:t>
            </a:r>
            <a:r>
              <a:rPr sz="2800" spc="-10" dirty="0">
                <a:solidFill>
                  <a:schemeClr val="accent2"/>
                </a:solidFill>
              </a:rPr>
              <a:t>FRAMEWORK</a:t>
            </a:r>
            <a:endParaRPr sz="2800" dirty="0">
              <a:solidFill>
                <a:schemeClr val="accent2"/>
              </a:solidFill>
            </a:endParaRPr>
          </a:p>
        </p:txBody>
      </p:sp>
      <p:graphicFrame>
        <p:nvGraphicFramePr>
          <p:cNvPr id="9" name="object 9"/>
          <p:cNvGraphicFramePr>
            <a:graphicFrameLocks noGrp="1"/>
          </p:cNvGraphicFramePr>
          <p:nvPr>
            <p:extLst>
              <p:ext uri="{D42A27DB-BD31-4B8C-83A1-F6EECF244321}">
                <p14:modId xmlns:p14="http://schemas.microsoft.com/office/powerpoint/2010/main" val="497964695"/>
              </p:ext>
            </p:extLst>
          </p:nvPr>
        </p:nvGraphicFramePr>
        <p:xfrm>
          <a:off x="747166" y="2409189"/>
          <a:ext cx="7955324" cy="3023196"/>
        </p:xfrm>
        <a:graphic>
          <a:graphicData uri="http://schemas.openxmlformats.org/drawingml/2006/table">
            <a:tbl>
              <a:tblPr firstRow="1" bandRow="1">
                <a:tableStyleId>{2D5ABB26-0587-4C30-8999-92F81FD0307C}</a:tableStyleId>
              </a:tblPr>
              <a:tblGrid>
                <a:gridCol w="2079218"/>
                <a:gridCol w="3013329"/>
                <a:gridCol w="2862777"/>
              </a:tblGrid>
              <a:tr h="2621280">
                <a:tc>
                  <a:txBody>
                    <a:bodyPr/>
                    <a:lstStyle/>
                    <a:p>
                      <a:pPr marR="638810" algn="ctr">
                        <a:lnSpc>
                          <a:spcPts val="19830"/>
                        </a:lnSpc>
                      </a:pPr>
                      <a:r>
                        <a:rPr lang="fr-BE" sz="16600" b="1" dirty="0" smtClean="0">
                          <a:solidFill>
                            <a:schemeClr val="accent2"/>
                          </a:solidFill>
                          <a:latin typeface="Arial"/>
                          <a:cs typeface="Arial"/>
                        </a:rPr>
                        <a:t>7</a:t>
                      </a:r>
                      <a:endParaRPr sz="16600" dirty="0">
                        <a:solidFill>
                          <a:schemeClr val="accent2"/>
                        </a:solidFill>
                        <a:latin typeface="Arial"/>
                        <a:cs typeface="Arial"/>
                      </a:endParaRPr>
                    </a:p>
                  </a:txBody>
                  <a:tcPr marL="0" marR="0" marT="0" marB="0">
                    <a:lnR w="12700">
                      <a:solidFill>
                        <a:srgbClr val="25456B"/>
                      </a:solidFill>
                      <a:prstDash val="solid"/>
                    </a:lnR>
                  </a:tcPr>
                </a:tc>
                <a:tc>
                  <a:txBody>
                    <a:bodyPr/>
                    <a:lstStyle/>
                    <a:p>
                      <a:pPr marL="635" algn="ctr">
                        <a:lnSpc>
                          <a:spcPts val="19830"/>
                        </a:lnSpc>
                      </a:pPr>
                      <a:r>
                        <a:rPr sz="16600" b="1" spc="-5" dirty="0">
                          <a:solidFill>
                            <a:srgbClr val="6CABBC"/>
                          </a:solidFill>
                          <a:latin typeface="Arial"/>
                          <a:cs typeface="Arial"/>
                        </a:rPr>
                        <a:t>31</a:t>
                      </a:r>
                      <a:endParaRPr sz="16600" dirty="0">
                        <a:latin typeface="Arial"/>
                        <a:cs typeface="Arial"/>
                      </a:endParaRPr>
                    </a:p>
                  </a:txBody>
                  <a:tcPr marL="0" marR="0" marT="0" marB="0">
                    <a:lnL w="12700">
                      <a:solidFill>
                        <a:srgbClr val="25456B"/>
                      </a:solidFill>
                      <a:prstDash val="solid"/>
                    </a:lnL>
                    <a:lnR w="12700">
                      <a:solidFill>
                        <a:srgbClr val="25456B"/>
                      </a:solidFill>
                      <a:prstDash val="solid"/>
                    </a:lnR>
                  </a:tcPr>
                </a:tc>
                <a:tc>
                  <a:txBody>
                    <a:bodyPr/>
                    <a:lstStyle/>
                    <a:p>
                      <a:pPr marL="258445" algn="ctr">
                        <a:lnSpc>
                          <a:spcPts val="19830"/>
                        </a:lnSpc>
                      </a:pPr>
                      <a:r>
                        <a:rPr sz="16600" b="1" spc="-10" dirty="0">
                          <a:solidFill>
                            <a:schemeClr val="accent2"/>
                          </a:solidFill>
                          <a:latin typeface="Arial"/>
                          <a:cs typeface="Arial"/>
                        </a:rPr>
                        <a:t>94</a:t>
                      </a:r>
                      <a:endParaRPr sz="16600" dirty="0">
                        <a:solidFill>
                          <a:schemeClr val="accent2"/>
                        </a:solidFill>
                        <a:latin typeface="Arial"/>
                        <a:cs typeface="Arial"/>
                      </a:endParaRPr>
                    </a:p>
                  </a:txBody>
                  <a:tcPr marL="0" marR="0" marT="0" marB="0">
                    <a:lnL w="12700">
                      <a:solidFill>
                        <a:srgbClr val="25456B"/>
                      </a:solidFill>
                      <a:prstDash val="solid"/>
                    </a:lnL>
                  </a:tcPr>
                </a:tc>
              </a:tr>
              <a:tr h="401916">
                <a:tc>
                  <a:txBody>
                    <a:bodyPr/>
                    <a:lstStyle/>
                    <a:p>
                      <a:pPr marR="645160" algn="ctr">
                        <a:lnSpc>
                          <a:spcPct val="100000"/>
                        </a:lnSpc>
                        <a:spcBef>
                          <a:spcPts val="309"/>
                        </a:spcBef>
                      </a:pPr>
                      <a:r>
                        <a:rPr sz="2400" spc="-5" dirty="0">
                          <a:solidFill>
                            <a:srgbClr val="25456B"/>
                          </a:solidFill>
                          <a:latin typeface="Arial"/>
                          <a:cs typeface="Arial"/>
                        </a:rPr>
                        <a:t>Pillars</a:t>
                      </a:r>
                      <a:endParaRPr sz="2400">
                        <a:latin typeface="Arial"/>
                        <a:cs typeface="Arial"/>
                      </a:endParaRPr>
                    </a:p>
                  </a:txBody>
                  <a:tcPr marL="0" marR="0" marT="0" marB="0"/>
                </a:tc>
                <a:tc>
                  <a:txBody>
                    <a:bodyPr/>
                    <a:lstStyle/>
                    <a:p>
                      <a:pPr algn="ctr">
                        <a:lnSpc>
                          <a:spcPct val="100000"/>
                        </a:lnSpc>
                        <a:spcBef>
                          <a:spcPts val="309"/>
                        </a:spcBef>
                      </a:pPr>
                      <a:r>
                        <a:rPr sz="2400" dirty="0">
                          <a:solidFill>
                            <a:srgbClr val="25456B"/>
                          </a:solidFill>
                          <a:latin typeface="Arial"/>
                          <a:cs typeface="Arial"/>
                        </a:rPr>
                        <a:t>Indicators</a:t>
                      </a:r>
                      <a:endParaRPr sz="2400">
                        <a:latin typeface="Arial"/>
                        <a:cs typeface="Arial"/>
                      </a:endParaRPr>
                    </a:p>
                  </a:txBody>
                  <a:tcPr marL="0" marR="0" marT="0" marB="0"/>
                </a:tc>
                <a:tc>
                  <a:txBody>
                    <a:bodyPr/>
                    <a:lstStyle/>
                    <a:p>
                      <a:pPr marL="266065" algn="ctr">
                        <a:lnSpc>
                          <a:spcPct val="100000"/>
                        </a:lnSpc>
                        <a:spcBef>
                          <a:spcPts val="309"/>
                        </a:spcBef>
                      </a:pPr>
                      <a:r>
                        <a:rPr sz="2400" spc="-5" dirty="0">
                          <a:solidFill>
                            <a:srgbClr val="25456B"/>
                          </a:solidFill>
                          <a:latin typeface="Arial"/>
                          <a:cs typeface="Arial"/>
                        </a:rPr>
                        <a:t>Dimensions</a:t>
                      </a:r>
                      <a:endParaRPr sz="2400" dirty="0">
                        <a:latin typeface="Arial"/>
                        <a:cs typeface="Arial"/>
                      </a:endParaRPr>
                    </a:p>
                  </a:txBody>
                  <a:tcPr marL="0" marR="0" marT="0" marB="0"/>
                </a:tc>
              </a:tr>
            </a:tbl>
          </a:graphicData>
        </a:graphic>
      </p:graphicFrame>
      <p:sp>
        <p:nvSpPr>
          <p:cNvPr id="10" name="object 10"/>
          <p:cNvSpPr txBox="1">
            <a:spLocks noGrp="1"/>
          </p:cNvSpPr>
          <p:nvPr>
            <p:ph type="sldNum" sz="quarter" idx="4294967295"/>
          </p:nvPr>
        </p:nvSpPr>
        <p:spPr>
          <a:xfrm>
            <a:off x="8419083" y="6448669"/>
            <a:ext cx="392429" cy="175895"/>
          </a:xfrm>
          <a:prstGeom prst="rect">
            <a:avLst/>
          </a:prstGeom>
        </p:spPr>
        <p:txBody>
          <a:bodyPr vert="horz" wrap="square" lIns="0" tIns="0" rIns="0" bIns="0" rtlCol="0">
            <a:spAutoFit/>
          </a:bodyPr>
          <a:lstStyle/>
          <a:p>
            <a:pPr marL="37465">
              <a:lnSpc>
                <a:spcPts val="1105"/>
              </a:lnSpc>
            </a:pPr>
            <a:fld id="{81D60167-4931-47E6-BA6A-407CBD079E47}" type="slidenum">
              <a:rPr spc="-5" dirty="0"/>
              <a:t>34</a:t>
            </a:fld>
            <a:endParaRPr spc="-5" dirty="0"/>
          </a:p>
        </p:txBody>
      </p:sp>
    </p:spTree>
    <p:extLst>
      <p:ext uri="{BB962C8B-B14F-4D97-AF65-F5344CB8AC3E}">
        <p14:creationId xmlns:p14="http://schemas.microsoft.com/office/powerpoint/2010/main" val="1278059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400" dirty="0"/>
              <a:t>The seven </a:t>
            </a:r>
            <a:r>
              <a:rPr lang="en-GB" sz="2400" spc="-5" dirty="0"/>
              <a:t>pillars </a:t>
            </a:r>
            <a:r>
              <a:rPr lang="en-GB" sz="2400" dirty="0"/>
              <a:t>of an </a:t>
            </a:r>
            <a:r>
              <a:rPr lang="en-GB" sz="2400" spc="-5" dirty="0"/>
              <a:t>open</a:t>
            </a:r>
            <a:r>
              <a:rPr lang="en-GB" sz="2400" spc="-125" dirty="0"/>
              <a:t> </a:t>
            </a:r>
            <a:r>
              <a:rPr lang="en-GB" sz="2400" spc="-5" dirty="0"/>
              <a:t>and  </a:t>
            </a:r>
            <a:r>
              <a:rPr lang="en-GB" sz="2400" dirty="0"/>
              <a:t>orderly PFM</a:t>
            </a:r>
            <a:r>
              <a:rPr lang="en-GB" sz="2400" spc="-90" dirty="0"/>
              <a:t> </a:t>
            </a:r>
            <a:r>
              <a:rPr lang="en-GB" sz="2400" dirty="0"/>
              <a:t>system</a:t>
            </a:r>
          </a:p>
        </p:txBody>
      </p:sp>
      <p:sp>
        <p:nvSpPr>
          <p:cNvPr id="4" name="Slide Number Placeholder 3"/>
          <p:cNvSpPr>
            <a:spLocks noGrp="1"/>
          </p:cNvSpPr>
          <p:nvPr>
            <p:ph type="sldNum" sz="quarter" idx="12"/>
          </p:nvPr>
        </p:nvSpPr>
        <p:spPr/>
        <p:txBody>
          <a:bodyPr/>
          <a:lstStyle/>
          <a:p>
            <a:fld id="{37B83C0C-BC65-4367-9B8A-060D4801009D}" type="slidenum">
              <a:rPr lang="en-GB" smtClean="0"/>
              <a:pPr/>
              <a:t>35</a:t>
            </a:fld>
            <a:endParaRPr lang="en-GB" dirty="0"/>
          </a:p>
        </p:txBody>
      </p:sp>
      <p:sp>
        <p:nvSpPr>
          <p:cNvPr id="7" name="object 6"/>
          <p:cNvSpPr/>
          <p:nvPr/>
        </p:nvSpPr>
        <p:spPr>
          <a:xfrm>
            <a:off x="107504" y="2132857"/>
            <a:ext cx="8820472" cy="376546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92678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1125"/>
            <a:ext cx="8964488" cy="935707"/>
          </a:xfrm>
        </p:spPr>
        <p:txBody>
          <a:bodyPr/>
          <a:lstStyle/>
          <a:p>
            <a:r>
              <a:rPr lang="en-GB" sz="2400" spc="-55" dirty="0"/>
              <a:t>PEFA </a:t>
            </a:r>
            <a:r>
              <a:rPr lang="en-GB" sz="2400" spc="-5" dirty="0"/>
              <a:t>2016</a:t>
            </a:r>
            <a:r>
              <a:rPr lang="en-GB" sz="2400" spc="-210" dirty="0"/>
              <a:t> assessment </a:t>
            </a:r>
            <a:r>
              <a:rPr lang="en-GB" sz="2400" dirty="0" smtClean="0"/>
              <a:t>pillars and budget </a:t>
            </a:r>
            <a:r>
              <a:rPr lang="en-GB" sz="2400" dirty="0"/>
              <a:t>c</a:t>
            </a:r>
            <a:r>
              <a:rPr lang="en-GB" sz="2400" dirty="0" smtClean="0"/>
              <a:t>ycle</a:t>
            </a:r>
            <a:endParaRPr lang="en-GB" sz="2400" dirty="0"/>
          </a:p>
        </p:txBody>
      </p:sp>
      <p:sp>
        <p:nvSpPr>
          <p:cNvPr id="3" name="Slide Number Placeholder 2"/>
          <p:cNvSpPr>
            <a:spLocks noGrp="1"/>
          </p:cNvSpPr>
          <p:nvPr>
            <p:ph type="sldNum" sz="quarter" idx="12"/>
          </p:nvPr>
        </p:nvSpPr>
        <p:spPr/>
        <p:txBody>
          <a:bodyPr/>
          <a:lstStyle/>
          <a:p>
            <a:fld id="{67B52376-05C3-49F6-9F29-C997789D0F0A}" type="slidenum">
              <a:rPr lang="en-GB" smtClean="0"/>
              <a:pPr/>
              <a:t>36</a:t>
            </a:fld>
            <a:endParaRPr lang="en-GB" dirty="0"/>
          </a:p>
        </p:txBody>
      </p:sp>
      <p:sp>
        <p:nvSpPr>
          <p:cNvPr id="4" name="object 6"/>
          <p:cNvSpPr/>
          <p:nvPr/>
        </p:nvSpPr>
        <p:spPr>
          <a:xfrm>
            <a:off x="966216" y="1519427"/>
            <a:ext cx="7865364" cy="473506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921431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0"/>
            <a:ext cx="2289175" cy="152400"/>
          </a:xfrm>
          <a:custGeom>
            <a:avLst/>
            <a:gdLst/>
            <a:ahLst/>
            <a:cxnLst/>
            <a:rect l="l" t="t" r="r" b="b"/>
            <a:pathLst>
              <a:path w="2289175" h="152400">
                <a:moveTo>
                  <a:pt x="0" y="152400"/>
                </a:moveTo>
                <a:lnTo>
                  <a:pt x="2289048" y="152400"/>
                </a:lnTo>
                <a:lnTo>
                  <a:pt x="2289048" y="0"/>
                </a:lnTo>
                <a:lnTo>
                  <a:pt x="0" y="0"/>
                </a:lnTo>
                <a:lnTo>
                  <a:pt x="0" y="152400"/>
                </a:lnTo>
                <a:close/>
              </a:path>
            </a:pathLst>
          </a:custGeom>
          <a:solidFill>
            <a:srgbClr val="294370"/>
          </a:solidFill>
        </p:spPr>
        <p:txBody>
          <a:bodyPr wrap="square" lIns="0" tIns="0" rIns="0" bIns="0" rtlCol="0"/>
          <a:lstStyle/>
          <a:p>
            <a:endParaRPr/>
          </a:p>
        </p:txBody>
      </p:sp>
      <p:sp>
        <p:nvSpPr>
          <p:cNvPr id="5" name="object 5"/>
          <p:cNvSpPr/>
          <p:nvPr/>
        </p:nvSpPr>
        <p:spPr>
          <a:xfrm>
            <a:off x="2289048" y="0"/>
            <a:ext cx="2287905" cy="152400"/>
          </a:xfrm>
          <a:custGeom>
            <a:avLst/>
            <a:gdLst/>
            <a:ahLst/>
            <a:cxnLst/>
            <a:rect l="l" t="t" r="r" b="b"/>
            <a:pathLst>
              <a:path w="2287904" h="152400">
                <a:moveTo>
                  <a:pt x="0" y="152400"/>
                </a:moveTo>
                <a:lnTo>
                  <a:pt x="2287524" y="152400"/>
                </a:lnTo>
                <a:lnTo>
                  <a:pt x="2287524" y="0"/>
                </a:lnTo>
                <a:lnTo>
                  <a:pt x="0" y="0"/>
                </a:lnTo>
                <a:lnTo>
                  <a:pt x="0" y="152400"/>
                </a:lnTo>
                <a:close/>
              </a:path>
            </a:pathLst>
          </a:custGeom>
          <a:solidFill>
            <a:srgbClr val="6EAAB3"/>
          </a:solidFill>
        </p:spPr>
        <p:txBody>
          <a:bodyPr wrap="square" lIns="0" tIns="0" rIns="0" bIns="0" rtlCol="0"/>
          <a:lstStyle/>
          <a:p>
            <a:endParaRPr/>
          </a:p>
        </p:txBody>
      </p:sp>
      <p:sp>
        <p:nvSpPr>
          <p:cNvPr id="6" name="object 6"/>
          <p:cNvSpPr/>
          <p:nvPr/>
        </p:nvSpPr>
        <p:spPr>
          <a:xfrm>
            <a:off x="4576571" y="0"/>
            <a:ext cx="2289175" cy="152400"/>
          </a:xfrm>
          <a:custGeom>
            <a:avLst/>
            <a:gdLst/>
            <a:ahLst/>
            <a:cxnLst/>
            <a:rect l="l" t="t" r="r" b="b"/>
            <a:pathLst>
              <a:path w="2289175" h="152400">
                <a:moveTo>
                  <a:pt x="0" y="152400"/>
                </a:moveTo>
                <a:lnTo>
                  <a:pt x="2289048" y="152400"/>
                </a:lnTo>
                <a:lnTo>
                  <a:pt x="2289048" y="0"/>
                </a:lnTo>
                <a:lnTo>
                  <a:pt x="0" y="0"/>
                </a:lnTo>
                <a:lnTo>
                  <a:pt x="0" y="152400"/>
                </a:lnTo>
                <a:close/>
              </a:path>
            </a:pathLst>
          </a:custGeom>
          <a:solidFill>
            <a:srgbClr val="CDAC2C"/>
          </a:solidFill>
        </p:spPr>
        <p:txBody>
          <a:bodyPr wrap="square" lIns="0" tIns="0" rIns="0" bIns="0" rtlCol="0"/>
          <a:lstStyle/>
          <a:p>
            <a:endParaRPr/>
          </a:p>
        </p:txBody>
      </p:sp>
      <p:sp>
        <p:nvSpPr>
          <p:cNvPr id="7" name="object 7"/>
          <p:cNvSpPr/>
          <p:nvPr/>
        </p:nvSpPr>
        <p:spPr>
          <a:xfrm>
            <a:off x="6865619" y="0"/>
            <a:ext cx="2278380" cy="152400"/>
          </a:xfrm>
          <a:custGeom>
            <a:avLst/>
            <a:gdLst/>
            <a:ahLst/>
            <a:cxnLst/>
            <a:rect l="l" t="t" r="r" b="b"/>
            <a:pathLst>
              <a:path w="2278379" h="152400">
                <a:moveTo>
                  <a:pt x="0" y="152400"/>
                </a:moveTo>
                <a:lnTo>
                  <a:pt x="2278379" y="152400"/>
                </a:lnTo>
                <a:lnTo>
                  <a:pt x="2278379" y="0"/>
                </a:lnTo>
                <a:lnTo>
                  <a:pt x="0" y="0"/>
                </a:lnTo>
                <a:lnTo>
                  <a:pt x="0" y="152400"/>
                </a:lnTo>
                <a:close/>
              </a:path>
            </a:pathLst>
          </a:custGeom>
          <a:solidFill>
            <a:srgbClr val="D52927"/>
          </a:solidFill>
        </p:spPr>
        <p:txBody>
          <a:bodyPr wrap="square" lIns="0" tIns="0" rIns="0" bIns="0" rtlCol="0"/>
          <a:lstStyle/>
          <a:p>
            <a:endParaRPr/>
          </a:p>
        </p:txBody>
      </p:sp>
      <p:sp>
        <p:nvSpPr>
          <p:cNvPr id="8" name="object 8"/>
          <p:cNvSpPr txBox="1">
            <a:spLocks noGrp="1"/>
          </p:cNvSpPr>
          <p:nvPr>
            <p:ph type="title"/>
          </p:nvPr>
        </p:nvSpPr>
        <p:spPr>
          <a:xfrm>
            <a:off x="535940" y="931880"/>
            <a:ext cx="8072119" cy="768928"/>
          </a:xfrm>
          <a:prstGeom prst="rect">
            <a:avLst/>
          </a:prstGeom>
        </p:spPr>
        <p:txBody>
          <a:bodyPr vert="horz" wrap="square" lIns="0" tIns="212852" rIns="0" bIns="0" rtlCol="0">
            <a:spAutoFit/>
          </a:bodyPr>
          <a:lstStyle/>
          <a:p>
            <a:pPr marL="12700" algn="ctr">
              <a:lnSpc>
                <a:spcPct val="100000"/>
              </a:lnSpc>
            </a:pPr>
            <a:r>
              <a:rPr lang="fr-BE" spc="-5" dirty="0" smtClean="0"/>
              <a:t>31 PEFA </a:t>
            </a:r>
            <a:r>
              <a:rPr spc="-5" dirty="0" smtClean="0"/>
              <a:t>Performance</a:t>
            </a:r>
            <a:r>
              <a:rPr spc="-60" dirty="0" smtClean="0"/>
              <a:t> </a:t>
            </a:r>
            <a:r>
              <a:rPr dirty="0"/>
              <a:t>indicators</a:t>
            </a:r>
          </a:p>
        </p:txBody>
      </p:sp>
      <p:sp>
        <p:nvSpPr>
          <p:cNvPr id="9" name="object 9"/>
          <p:cNvSpPr txBox="1"/>
          <p:nvPr/>
        </p:nvSpPr>
        <p:spPr>
          <a:xfrm>
            <a:off x="531876" y="1804416"/>
            <a:ext cx="3656329" cy="716280"/>
          </a:xfrm>
          <a:prstGeom prst="rect">
            <a:avLst/>
          </a:prstGeom>
          <a:solidFill>
            <a:schemeClr val="bg2"/>
          </a:solidFill>
        </p:spPr>
        <p:txBody>
          <a:bodyPr vert="horz" wrap="square" lIns="0" tIns="40640" rIns="0" bIns="0" rtlCol="0">
            <a:spAutoFit/>
          </a:bodyPr>
          <a:lstStyle/>
          <a:p>
            <a:pPr marL="234315" indent="-142875">
              <a:lnSpc>
                <a:spcPct val="100000"/>
              </a:lnSpc>
              <a:spcBef>
                <a:spcPts val="320"/>
              </a:spcBef>
              <a:buAutoNum type="romanUcPeriod"/>
              <a:tabLst>
                <a:tab pos="234950" algn="l"/>
              </a:tabLst>
            </a:pPr>
            <a:r>
              <a:rPr sz="1350" b="1" dirty="0">
                <a:solidFill>
                  <a:srgbClr val="FFFFFF"/>
                </a:solidFill>
                <a:latin typeface="Arial"/>
                <a:cs typeface="Arial"/>
              </a:rPr>
              <a:t>Budget</a:t>
            </a:r>
            <a:r>
              <a:rPr sz="1350" b="1" spc="-85" dirty="0">
                <a:solidFill>
                  <a:srgbClr val="FFFFFF"/>
                </a:solidFill>
                <a:latin typeface="Arial"/>
                <a:cs typeface="Arial"/>
              </a:rPr>
              <a:t> </a:t>
            </a:r>
            <a:r>
              <a:rPr sz="1350" b="1" spc="-5" dirty="0">
                <a:solidFill>
                  <a:srgbClr val="FFFFFF"/>
                </a:solidFill>
                <a:latin typeface="Arial"/>
                <a:cs typeface="Arial"/>
              </a:rPr>
              <a:t>reliability:</a:t>
            </a:r>
            <a:endParaRPr sz="1350" dirty="0">
              <a:latin typeface="Arial"/>
              <a:cs typeface="Arial"/>
            </a:endParaRPr>
          </a:p>
          <a:p>
            <a:pPr marL="249554" lvl="1" indent="-158115">
              <a:lnSpc>
                <a:spcPct val="100000"/>
              </a:lnSpc>
              <a:spcBef>
                <a:spcPts val="15"/>
              </a:spcBef>
              <a:buAutoNum type="arabicPeriod"/>
              <a:tabLst>
                <a:tab pos="250190" algn="l"/>
              </a:tabLst>
            </a:pPr>
            <a:r>
              <a:rPr sz="900" dirty="0">
                <a:solidFill>
                  <a:srgbClr val="FFFFFF"/>
                </a:solidFill>
                <a:latin typeface="Arial"/>
                <a:cs typeface="Arial"/>
              </a:rPr>
              <a:t>Aggregate </a:t>
            </a:r>
            <a:r>
              <a:rPr sz="900" spc="-5" dirty="0">
                <a:solidFill>
                  <a:srgbClr val="FFFFFF"/>
                </a:solidFill>
                <a:latin typeface="Arial"/>
                <a:cs typeface="Arial"/>
              </a:rPr>
              <a:t>expenditure</a:t>
            </a:r>
            <a:r>
              <a:rPr sz="900" spc="-110" dirty="0">
                <a:solidFill>
                  <a:srgbClr val="FFFFFF"/>
                </a:solidFill>
                <a:latin typeface="Arial"/>
                <a:cs typeface="Arial"/>
              </a:rPr>
              <a:t> </a:t>
            </a:r>
            <a:r>
              <a:rPr sz="900" dirty="0">
                <a:solidFill>
                  <a:srgbClr val="FFFFFF"/>
                </a:solidFill>
                <a:latin typeface="Arial"/>
                <a:cs typeface="Arial"/>
              </a:rPr>
              <a:t>outturn</a:t>
            </a:r>
            <a:endParaRPr sz="900" dirty="0">
              <a:latin typeface="Arial"/>
              <a:cs typeface="Arial"/>
            </a:endParaRPr>
          </a:p>
          <a:p>
            <a:pPr marL="217804" lvl="1" indent="-126364">
              <a:lnSpc>
                <a:spcPct val="100000"/>
              </a:lnSpc>
              <a:buAutoNum type="arabicPeriod"/>
              <a:tabLst>
                <a:tab pos="218440" algn="l"/>
              </a:tabLst>
            </a:pPr>
            <a:r>
              <a:rPr sz="900" spc="-5" dirty="0">
                <a:solidFill>
                  <a:srgbClr val="FFFFFF"/>
                </a:solidFill>
                <a:latin typeface="Arial"/>
                <a:cs typeface="Arial"/>
              </a:rPr>
              <a:t>Expenditure </a:t>
            </a:r>
            <a:r>
              <a:rPr sz="900" dirty="0">
                <a:solidFill>
                  <a:srgbClr val="FFFFFF"/>
                </a:solidFill>
                <a:latin typeface="Arial"/>
                <a:cs typeface="Arial"/>
              </a:rPr>
              <a:t>composition</a:t>
            </a:r>
            <a:r>
              <a:rPr sz="900" spc="-100" dirty="0">
                <a:solidFill>
                  <a:srgbClr val="FFFFFF"/>
                </a:solidFill>
                <a:latin typeface="Arial"/>
                <a:cs typeface="Arial"/>
              </a:rPr>
              <a:t> </a:t>
            </a:r>
            <a:r>
              <a:rPr sz="900" dirty="0">
                <a:solidFill>
                  <a:srgbClr val="FFFFFF"/>
                </a:solidFill>
                <a:latin typeface="Arial"/>
                <a:cs typeface="Arial"/>
              </a:rPr>
              <a:t>outturn</a:t>
            </a:r>
            <a:endParaRPr sz="900" dirty="0">
              <a:latin typeface="Arial"/>
              <a:cs typeface="Arial"/>
            </a:endParaRPr>
          </a:p>
          <a:p>
            <a:pPr marL="217804" lvl="1" indent="-126364">
              <a:lnSpc>
                <a:spcPct val="100000"/>
              </a:lnSpc>
              <a:buAutoNum type="arabicPeriod"/>
              <a:tabLst>
                <a:tab pos="218440" algn="l"/>
              </a:tabLst>
            </a:pPr>
            <a:r>
              <a:rPr sz="900" spc="-5" dirty="0">
                <a:solidFill>
                  <a:srgbClr val="FFFFFF"/>
                </a:solidFill>
                <a:latin typeface="Arial"/>
                <a:cs typeface="Arial"/>
              </a:rPr>
              <a:t>Revenue</a:t>
            </a:r>
            <a:r>
              <a:rPr sz="900" spc="-85" dirty="0">
                <a:solidFill>
                  <a:srgbClr val="FFFFFF"/>
                </a:solidFill>
                <a:latin typeface="Arial"/>
                <a:cs typeface="Arial"/>
              </a:rPr>
              <a:t> </a:t>
            </a:r>
            <a:r>
              <a:rPr sz="900" dirty="0">
                <a:solidFill>
                  <a:srgbClr val="FFFFFF"/>
                </a:solidFill>
                <a:latin typeface="Arial"/>
                <a:cs typeface="Arial"/>
              </a:rPr>
              <a:t>outturn</a:t>
            </a:r>
            <a:endParaRPr sz="900" dirty="0">
              <a:latin typeface="Arial"/>
              <a:cs typeface="Arial"/>
            </a:endParaRPr>
          </a:p>
        </p:txBody>
      </p:sp>
      <p:sp>
        <p:nvSpPr>
          <p:cNvPr id="10" name="object 10"/>
          <p:cNvSpPr txBox="1"/>
          <p:nvPr/>
        </p:nvSpPr>
        <p:spPr>
          <a:xfrm>
            <a:off x="531876" y="4439411"/>
            <a:ext cx="3656329" cy="853440"/>
          </a:xfrm>
          <a:prstGeom prst="rect">
            <a:avLst/>
          </a:prstGeom>
          <a:solidFill>
            <a:srgbClr val="33CC33"/>
          </a:solidFill>
        </p:spPr>
        <p:txBody>
          <a:bodyPr vert="horz" wrap="square" lIns="0" tIns="40640" rIns="0" bIns="0" rtlCol="0">
            <a:spAutoFit/>
          </a:bodyPr>
          <a:lstStyle/>
          <a:p>
            <a:pPr marL="91440">
              <a:lnSpc>
                <a:spcPct val="100000"/>
              </a:lnSpc>
              <a:spcBef>
                <a:spcPts val="320"/>
              </a:spcBef>
            </a:pPr>
            <a:r>
              <a:rPr sz="1350" b="1" spc="-10" dirty="0">
                <a:solidFill>
                  <a:srgbClr val="FFFFFF"/>
                </a:solidFill>
                <a:latin typeface="Arial"/>
                <a:cs typeface="Arial"/>
              </a:rPr>
              <a:t>III. </a:t>
            </a:r>
            <a:r>
              <a:rPr sz="1350" b="1" dirty="0">
                <a:solidFill>
                  <a:srgbClr val="FFFFFF"/>
                </a:solidFill>
                <a:latin typeface="Arial"/>
                <a:cs typeface="Arial"/>
              </a:rPr>
              <a:t>Management of assets and</a:t>
            </a:r>
            <a:r>
              <a:rPr sz="1350" b="1" spc="-80" dirty="0">
                <a:solidFill>
                  <a:srgbClr val="FFFFFF"/>
                </a:solidFill>
                <a:latin typeface="Arial"/>
                <a:cs typeface="Arial"/>
              </a:rPr>
              <a:t> </a:t>
            </a:r>
            <a:r>
              <a:rPr sz="1350" b="1" spc="-5" dirty="0">
                <a:solidFill>
                  <a:srgbClr val="FFFFFF"/>
                </a:solidFill>
                <a:latin typeface="Arial"/>
                <a:cs typeface="Arial"/>
              </a:rPr>
              <a:t>liabilities:</a:t>
            </a:r>
            <a:endParaRPr sz="1350" dirty="0">
              <a:latin typeface="Arial"/>
              <a:cs typeface="Arial"/>
            </a:endParaRPr>
          </a:p>
          <a:p>
            <a:pPr marL="281940" indent="-190500">
              <a:lnSpc>
                <a:spcPct val="100000"/>
              </a:lnSpc>
              <a:spcBef>
                <a:spcPts val="15"/>
              </a:spcBef>
              <a:buAutoNum type="arabicPeriod" startAt="10"/>
              <a:tabLst>
                <a:tab pos="282575" algn="l"/>
              </a:tabLst>
            </a:pPr>
            <a:r>
              <a:rPr sz="900" dirty="0">
                <a:solidFill>
                  <a:srgbClr val="FFFFFF"/>
                </a:solidFill>
                <a:latin typeface="Arial"/>
                <a:cs typeface="Arial"/>
              </a:rPr>
              <a:t>Fiscal risk</a:t>
            </a:r>
            <a:r>
              <a:rPr sz="900" spc="-120" dirty="0">
                <a:solidFill>
                  <a:srgbClr val="FFFFFF"/>
                </a:solidFill>
                <a:latin typeface="Arial"/>
                <a:cs typeface="Arial"/>
              </a:rPr>
              <a:t> </a:t>
            </a:r>
            <a:r>
              <a:rPr sz="900" dirty="0">
                <a:solidFill>
                  <a:srgbClr val="FFFFFF"/>
                </a:solidFill>
                <a:latin typeface="Arial"/>
                <a:cs typeface="Arial"/>
              </a:rPr>
              <a:t>reporting</a:t>
            </a:r>
            <a:endParaRPr sz="900" dirty="0">
              <a:latin typeface="Arial"/>
              <a:cs typeface="Arial"/>
            </a:endParaRPr>
          </a:p>
          <a:p>
            <a:pPr marL="281940" indent="-190500">
              <a:lnSpc>
                <a:spcPct val="100000"/>
              </a:lnSpc>
              <a:buAutoNum type="arabicPeriod" startAt="10"/>
              <a:tabLst>
                <a:tab pos="282575" algn="l"/>
              </a:tabLst>
            </a:pPr>
            <a:r>
              <a:rPr sz="900" dirty="0">
                <a:solidFill>
                  <a:srgbClr val="FFFFFF"/>
                </a:solidFill>
                <a:latin typeface="Arial"/>
                <a:cs typeface="Arial"/>
              </a:rPr>
              <a:t>Public investment</a:t>
            </a:r>
            <a:r>
              <a:rPr sz="900" spc="-114" dirty="0">
                <a:solidFill>
                  <a:srgbClr val="FFFFFF"/>
                </a:solidFill>
                <a:latin typeface="Arial"/>
                <a:cs typeface="Arial"/>
              </a:rPr>
              <a:t> </a:t>
            </a:r>
            <a:r>
              <a:rPr sz="900" dirty="0">
                <a:solidFill>
                  <a:srgbClr val="FFFFFF"/>
                </a:solidFill>
                <a:latin typeface="Arial"/>
                <a:cs typeface="Arial"/>
              </a:rPr>
              <a:t>management</a:t>
            </a:r>
            <a:endParaRPr sz="900" dirty="0">
              <a:latin typeface="Arial"/>
              <a:cs typeface="Arial"/>
            </a:endParaRPr>
          </a:p>
          <a:p>
            <a:pPr marL="281940" indent="-190500">
              <a:lnSpc>
                <a:spcPct val="100000"/>
              </a:lnSpc>
              <a:buAutoNum type="arabicPeriod" startAt="10"/>
              <a:tabLst>
                <a:tab pos="282575" algn="l"/>
              </a:tabLst>
            </a:pPr>
            <a:r>
              <a:rPr sz="900" dirty="0">
                <a:solidFill>
                  <a:srgbClr val="FFFFFF"/>
                </a:solidFill>
                <a:latin typeface="Arial"/>
                <a:cs typeface="Arial"/>
              </a:rPr>
              <a:t>Public asset</a:t>
            </a:r>
            <a:r>
              <a:rPr sz="900" spc="-130" dirty="0">
                <a:solidFill>
                  <a:srgbClr val="FFFFFF"/>
                </a:solidFill>
                <a:latin typeface="Arial"/>
                <a:cs typeface="Arial"/>
              </a:rPr>
              <a:t> </a:t>
            </a:r>
            <a:r>
              <a:rPr sz="900" dirty="0">
                <a:solidFill>
                  <a:srgbClr val="FFFFFF"/>
                </a:solidFill>
                <a:latin typeface="Arial"/>
                <a:cs typeface="Arial"/>
              </a:rPr>
              <a:t>management</a:t>
            </a:r>
            <a:endParaRPr sz="900" dirty="0">
              <a:latin typeface="Arial"/>
              <a:cs typeface="Arial"/>
            </a:endParaRPr>
          </a:p>
          <a:p>
            <a:pPr marL="281940" indent="-190500">
              <a:lnSpc>
                <a:spcPct val="100000"/>
              </a:lnSpc>
              <a:buAutoNum type="arabicPeriod" startAt="10"/>
              <a:tabLst>
                <a:tab pos="282575" algn="l"/>
              </a:tabLst>
            </a:pPr>
            <a:r>
              <a:rPr sz="900" dirty="0">
                <a:solidFill>
                  <a:srgbClr val="FFFFFF"/>
                </a:solidFill>
                <a:latin typeface="Arial"/>
                <a:cs typeface="Arial"/>
              </a:rPr>
              <a:t>Debt</a:t>
            </a:r>
            <a:r>
              <a:rPr sz="900" spc="-105" dirty="0">
                <a:solidFill>
                  <a:srgbClr val="FFFFFF"/>
                </a:solidFill>
                <a:latin typeface="Arial"/>
                <a:cs typeface="Arial"/>
              </a:rPr>
              <a:t> </a:t>
            </a:r>
            <a:r>
              <a:rPr sz="900" dirty="0">
                <a:solidFill>
                  <a:srgbClr val="FFFFFF"/>
                </a:solidFill>
                <a:latin typeface="Arial"/>
                <a:cs typeface="Arial"/>
              </a:rPr>
              <a:t>management</a:t>
            </a:r>
            <a:endParaRPr sz="900" dirty="0">
              <a:latin typeface="Arial"/>
              <a:cs typeface="Arial"/>
            </a:endParaRPr>
          </a:p>
        </p:txBody>
      </p:sp>
      <p:sp>
        <p:nvSpPr>
          <p:cNvPr id="11" name="object 11"/>
          <p:cNvSpPr txBox="1"/>
          <p:nvPr/>
        </p:nvSpPr>
        <p:spPr>
          <a:xfrm>
            <a:off x="531876" y="3220211"/>
            <a:ext cx="3656329" cy="1130935"/>
          </a:xfrm>
          <a:prstGeom prst="rect">
            <a:avLst/>
          </a:prstGeom>
          <a:solidFill>
            <a:srgbClr val="3166CF"/>
          </a:solidFill>
        </p:spPr>
        <p:txBody>
          <a:bodyPr vert="horz" wrap="square" lIns="0" tIns="40640" rIns="0" bIns="0" rtlCol="0">
            <a:spAutoFit/>
          </a:bodyPr>
          <a:lstStyle/>
          <a:p>
            <a:pPr marL="91440">
              <a:lnSpc>
                <a:spcPct val="100000"/>
              </a:lnSpc>
              <a:spcBef>
                <a:spcPts val="320"/>
              </a:spcBef>
            </a:pPr>
            <a:r>
              <a:rPr sz="1350" b="1" spc="-5" dirty="0">
                <a:solidFill>
                  <a:srgbClr val="FFFFFF"/>
                </a:solidFill>
                <a:latin typeface="Arial"/>
                <a:cs typeface="Arial"/>
              </a:rPr>
              <a:t>II. Transparency </a:t>
            </a:r>
            <a:r>
              <a:rPr sz="1350" b="1" dirty="0">
                <a:solidFill>
                  <a:srgbClr val="FFFFFF"/>
                </a:solidFill>
                <a:latin typeface="Arial"/>
                <a:cs typeface="Arial"/>
              </a:rPr>
              <a:t>of </a:t>
            </a:r>
            <a:r>
              <a:rPr sz="1350" b="1" spc="-5" dirty="0">
                <a:solidFill>
                  <a:srgbClr val="FFFFFF"/>
                </a:solidFill>
                <a:latin typeface="Arial"/>
                <a:cs typeface="Arial"/>
              </a:rPr>
              <a:t>public</a:t>
            </a:r>
            <a:r>
              <a:rPr sz="1350" b="1" spc="-80" dirty="0">
                <a:solidFill>
                  <a:srgbClr val="FFFFFF"/>
                </a:solidFill>
                <a:latin typeface="Arial"/>
                <a:cs typeface="Arial"/>
              </a:rPr>
              <a:t> </a:t>
            </a:r>
            <a:r>
              <a:rPr sz="1350" b="1" dirty="0">
                <a:solidFill>
                  <a:srgbClr val="FFFFFF"/>
                </a:solidFill>
                <a:latin typeface="Arial"/>
                <a:cs typeface="Arial"/>
              </a:rPr>
              <a:t>finances:</a:t>
            </a:r>
            <a:endParaRPr sz="1350" dirty="0">
              <a:latin typeface="Arial"/>
              <a:cs typeface="Arial"/>
            </a:endParaRPr>
          </a:p>
          <a:p>
            <a:pPr marL="217804" indent="-126364">
              <a:lnSpc>
                <a:spcPct val="100000"/>
              </a:lnSpc>
              <a:spcBef>
                <a:spcPts val="15"/>
              </a:spcBef>
              <a:buAutoNum type="arabicPeriod" startAt="4"/>
              <a:tabLst>
                <a:tab pos="218440" algn="l"/>
              </a:tabLst>
            </a:pPr>
            <a:r>
              <a:rPr sz="900" dirty="0">
                <a:solidFill>
                  <a:srgbClr val="FFFFFF"/>
                </a:solidFill>
                <a:latin typeface="Arial"/>
                <a:cs typeface="Arial"/>
              </a:rPr>
              <a:t>Budget</a:t>
            </a:r>
            <a:r>
              <a:rPr sz="900" spc="-114" dirty="0">
                <a:solidFill>
                  <a:srgbClr val="FFFFFF"/>
                </a:solidFill>
                <a:latin typeface="Arial"/>
                <a:cs typeface="Arial"/>
              </a:rPr>
              <a:t> </a:t>
            </a:r>
            <a:r>
              <a:rPr sz="900" dirty="0">
                <a:solidFill>
                  <a:srgbClr val="FFFFFF"/>
                </a:solidFill>
                <a:latin typeface="Arial"/>
                <a:cs typeface="Arial"/>
              </a:rPr>
              <a:t>classification</a:t>
            </a:r>
            <a:endParaRPr sz="900" dirty="0">
              <a:latin typeface="Arial"/>
              <a:cs typeface="Arial"/>
            </a:endParaRPr>
          </a:p>
          <a:p>
            <a:pPr marL="217804" indent="-126364">
              <a:lnSpc>
                <a:spcPct val="100000"/>
              </a:lnSpc>
              <a:buAutoNum type="arabicPeriod" startAt="4"/>
              <a:tabLst>
                <a:tab pos="218440" algn="l"/>
              </a:tabLst>
            </a:pPr>
            <a:r>
              <a:rPr sz="900" dirty="0">
                <a:solidFill>
                  <a:srgbClr val="FFFFFF"/>
                </a:solidFill>
                <a:latin typeface="Arial"/>
                <a:cs typeface="Arial"/>
              </a:rPr>
              <a:t>Budget</a:t>
            </a:r>
            <a:r>
              <a:rPr sz="900" spc="-90" dirty="0">
                <a:solidFill>
                  <a:srgbClr val="FFFFFF"/>
                </a:solidFill>
                <a:latin typeface="Arial"/>
                <a:cs typeface="Arial"/>
              </a:rPr>
              <a:t> </a:t>
            </a:r>
            <a:r>
              <a:rPr sz="900" dirty="0">
                <a:solidFill>
                  <a:srgbClr val="FFFFFF"/>
                </a:solidFill>
                <a:latin typeface="Arial"/>
                <a:cs typeface="Arial"/>
              </a:rPr>
              <a:t>documents</a:t>
            </a:r>
            <a:endParaRPr sz="900" dirty="0">
              <a:latin typeface="Arial"/>
              <a:cs typeface="Arial"/>
            </a:endParaRPr>
          </a:p>
          <a:p>
            <a:pPr marL="217804" indent="-126364">
              <a:lnSpc>
                <a:spcPct val="100000"/>
              </a:lnSpc>
              <a:buAutoNum type="arabicPeriod" startAt="4"/>
              <a:tabLst>
                <a:tab pos="218440" algn="l"/>
              </a:tabLst>
            </a:pPr>
            <a:r>
              <a:rPr sz="900" dirty="0">
                <a:solidFill>
                  <a:srgbClr val="FFFFFF"/>
                </a:solidFill>
                <a:latin typeface="Arial"/>
                <a:cs typeface="Arial"/>
              </a:rPr>
              <a:t>Central </a:t>
            </a:r>
            <a:r>
              <a:rPr sz="900" spc="-5" dirty="0">
                <a:solidFill>
                  <a:srgbClr val="FFFFFF"/>
                </a:solidFill>
                <a:latin typeface="Arial"/>
                <a:cs typeface="Arial"/>
              </a:rPr>
              <a:t>government </a:t>
            </a:r>
            <a:r>
              <a:rPr sz="900" dirty="0">
                <a:solidFill>
                  <a:srgbClr val="FFFFFF"/>
                </a:solidFill>
                <a:latin typeface="Arial"/>
                <a:cs typeface="Arial"/>
              </a:rPr>
              <a:t>operations outside financial</a:t>
            </a:r>
            <a:r>
              <a:rPr sz="900" spc="-165" dirty="0">
                <a:solidFill>
                  <a:srgbClr val="FFFFFF"/>
                </a:solidFill>
                <a:latin typeface="Arial"/>
                <a:cs typeface="Arial"/>
              </a:rPr>
              <a:t> </a:t>
            </a:r>
            <a:r>
              <a:rPr sz="900" dirty="0">
                <a:solidFill>
                  <a:srgbClr val="FFFFFF"/>
                </a:solidFill>
                <a:latin typeface="Arial"/>
                <a:cs typeface="Arial"/>
              </a:rPr>
              <a:t>reports</a:t>
            </a:r>
            <a:endParaRPr sz="900" dirty="0">
              <a:latin typeface="Arial"/>
              <a:cs typeface="Arial"/>
            </a:endParaRPr>
          </a:p>
          <a:p>
            <a:pPr marL="217804" indent="-126364">
              <a:lnSpc>
                <a:spcPct val="100000"/>
              </a:lnSpc>
              <a:buAutoNum type="arabicPeriod" startAt="4"/>
              <a:tabLst>
                <a:tab pos="218440" algn="l"/>
              </a:tabLst>
            </a:pPr>
            <a:r>
              <a:rPr sz="900" spc="-5" dirty="0">
                <a:solidFill>
                  <a:srgbClr val="FFFFFF"/>
                </a:solidFill>
                <a:latin typeface="Arial"/>
                <a:cs typeface="Arial"/>
              </a:rPr>
              <a:t>Transfers </a:t>
            </a:r>
            <a:r>
              <a:rPr sz="900" dirty="0">
                <a:solidFill>
                  <a:srgbClr val="FFFFFF"/>
                </a:solidFill>
                <a:latin typeface="Arial"/>
                <a:cs typeface="Arial"/>
              </a:rPr>
              <a:t>to subnational</a:t>
            </a:r>
            <a:r>
              <a:rPr sz="900" spc="-60" dirty="0">
                <a:solidFill>
                  <a:srgbClr val="FFFFFF"/>
                </a:solidFill>
                <a:latin typeface="Arial"/>
                <a:cs typeface="Arial"/>
              </a:rPr>
              <a:t> </a:t>
            </a:r>
            <a:r>
              <a:rPr sz="900" spc="-5" dirty="0">
                <a:solidFill>
                  <a:srgbClr val="FFFFFF"/>
                </a:solidFill>
                <a:latin typeface="Arial"/>
                <a:cs typeface="Arial"/>
              </a:rPr>
              <a:t>governments</a:t>
            </a:r>
            <a:endParaRPr sz="900" dirty="0">
              <a:latin typeface="Arial"/>
              <a:cs typeface="Arial"/>
            </a:endParaRPr>
          </a:p>
          <a:p>
            <a:pPr marL="217804" indent="-126364">
              <a:lnSpc>
                <a:spcPct val="100000"/>
              </a:lnSpc>
              <a:buAutoNum type="arabicPeriod" startAt="4"/>
              <a:tabLst>
                <a:tab pos="218440" algn="l"/>
              </a:tabLst>
            </a:pPr>
            <a:r>
              <a:rPr sz="900" dirty="0">
                <a:solidFill>
                  <a:srgbClr val="FFFFFF"/>
                </a:solidFill>
                <a:latin typeface="Arial"/>
                <a:cs typeface="Arial"/>
              </a:rPr>
              <a:t>Performance information for service</a:t>
            </a:r>
            <a:r>
              <a:rPr sz="900" spc="-145" dirty="0">
                <a:solidFill>
                  <a:srgbClr val="FFFFFF"/>
                </a:solidFill>
                <a:latin typeface="Arial"/>
                <a:cs typeface="Arial"/>
              </a:rPr>
              <a:t> </a:t>
            </a:r>
            <a:r>
              <a:rPr sz="900" spc="-5" dirty="0">
                <a:solidFill>
                  <a:srgbClr val="FFFFFF"/>
                </a:solidFill>
                <a:latin typeface="Arial"/>
                <a:cs typeface="Arial"/>
              </a:rPr>
              <a:t>delivery</a:t>
            </a:r>
            <a:endParaRPr sz="900" dirty="0">
              <a:latin typeface="Arial"/>
              <a:cs typeface="Arial"/>
            </a:endParaRPr>
          </a:p>
          <a:p>
            <a:pPr marL="217804" indent="-126364">
              <a:lnSpc>
                <a:spcPct val="100000"/>
              </a:lnSpc>
              <a:buAutoNum type="arabicPeriod" startAt="4"/>
              <a:tabLst>
                <a:tab pos="218440" algn="l"/>
              </a:tabLst>
            </a:pPr>
            <a:r>
              <a:rPr sz="900" dirty="0">
                <a:solidFill>
                  <a:srgbClr val="FFFFFF"/>
                </a:solidFill>
                <a:latin typeface="Arial"/>
                <a:cs typeface="Arial"/>
              </a:rPr>
              <a:t>Public access to fiscal</a:t>
            </a:r>
            <a:r>
              <a:rPr sz="900" spc="-155" dirty="0">
                <a:solidFill>
                  <a:srgbClr val="FFFFFF"/>
                </a:solidFill>
                <a:latin typeface="Arial"/>
                <a:cs typeface="Arial"/>
              </a:rPr>
              <a:t> </a:t>
            </a:r>
            <a:r>
              <a:rPr sz="900" dirty="0">
                <a:solidFill>
                  <a:srgbClr val="FFFFFF"/>
                </a:solidFill>
                <a:latin typeface="Arial"/>
                <a:cs typeface="Arial"/>
              </a:rPr>
              <a:t>information</a:t>
            </a:r>
            <a:endParaRPr sz="900" dirty="0">
              <a:latin typeface="Arial"/>
              <a:cs typeface="Arial"/>
            </a:endParaRPr>
          </a:p>
        </p:txBody>
      </p:sp>
      <p:sp>
        <p:nvSpPr>
          <p:cNvPr id="12" name="object 12"/>
          <p:cNvSpPr/>
          <p:nvPr/>
        </p:nvSpPr>
        <p:spPr>
          <a:xfrm>
            <a:off x="4366259" y="4756403"/>
            <a:ext cx="3886200" cy="532130"/>
          </a:xfrm>
          <a:custGeom>
            <a:avLst/>
            <a:gdLst/>
            <a:ahLst/>
            <a:cxnLst/>
            <a:rect l="l" t="t" r="r" b="b"/>
            <a:pathLst>
              <a:path w="3886200" h="532129">
                <a:moveTo>
                  <a:pt x="0" y="531876"/>
                </a:moveTo>
                <a:lnTo>
                  <a:pt x="3886199" y="531876"/>
                </a:lnTo>
                <a:lnTo>
                  <a:pt x="3886199" y="0"/>
                </a:lnTo>
                <a:lnTo>
                  <a:pt x="0" y="0"/>
                </a:lnTo>
                <a:lnTo>
                  <a:pt x="0" y="531876"/>
                </a:lnTo>
                <a:close/>
              </a:path>
            </a:pathLst>
          </a:custGeom>
          <a:solidFill>
            <a:srgbClr val="B34384"/>
          </a:solidFill>
        </p:spPr>
        <p:txBody>
          <a:bodyPr wrap="square" lIns="0" tIns="0" rIns="0" bIns="0" rtlCol="0"/>
          <a:lstStyle/>
          <a:p>
            <a:endParaRPr/>
          </a:p>
        </p:txBody>
      </p:sp>
      <p:sp>
        <p:nvSpPr>
          <p:cNvPr id="13" name="object 13"/>
          <p:cNvSpPr/>
          <p:nvPr/>
        </p:nvSpPr>
        <p:spPr>
          <a:xfrm>
            <a:off x="4373879" y="4075176"/>
            <a:ext cx="3878579" cy="657225"/>
          </a:xfrm>
          <a:custGeom>
            <a:avLst/>
            <a:gdLst/>
            <a:ahLst/>
            <a:cxnLst/>
            <a:rect l="l" t="t" r="r" b="b"/>
            <a:pathLst>
              <a:path w="3878579" h="657225">
                <a:moveTo>
                  <a:pt x="0" y="656844"/>
                </a:moveTo>
                <a:lnTo>
                  <a:pt x="3878579" y="656844"/>
                </a:lnTo>
                <a:lnTo>
                  <a:pt x="3878579" y="0"/>
                </a:lnTo>
                <a:lnTo>
                  <a:pt x="0" y="0"/>
                </a:lnTo>
                <a:lnTo>
                  <a:pt x="0" y="656844"/>
                </a:lnTo>
                <a:close/>
              </a:path>
            </a:pathLst>
          </a:custGeom>
          <a:solidFill>
            <a:srgbClr val="C2D740"/>
          </a:solidFill>
        </p:spPr>
        <p:txBody>
          <a:bodyPr wrap="square" lIns="0" tIns="0" rIns="0" bIns="0" rtlCol="0"/>
          <a:lstStyle/>
          <a:p>
            <a:endParaRPr/>
          </a:p>
        </p:txBody>
      </p:sp>
      <p:sp>
        <p:nvSpPr>
          <p:cNvPr id="14" name="object 14"/>
          <p:cNvSpPr/>
          <p:nvPr/>
        </p:nvSpPr>
        <p:spPr>
          <a:xfrm>
            <a:off x="4373879" y="2743200"/>
            <a:ext cx="3878579" cy="1292860"/>
          </a:xfrm>
          <a:custGeom>
            <a:avLst/>
            <a:gdLst/>
            <a:ahLst/>
            <a:cxnLst/>
            <a:rect l="l" t="t" r="r" b="b"/>
            <a:pathLst>
              <a:path w="3878579" h="1292860">
                <a:moveTo>
                  <a:pt x="0" y="1292352"/>
                </a:moveTo>
                <a:lnTo>
                  <a:pt x="3878579" y="1292352"/>
                </a:lnTo>
                <a:lnTo>
                  <a:pt x="3878579" y="0"/>
                </a:lnTo>
                <a:lnTo>
                  <a:pt x="0" y="0"/>
                </a:lnTo>
                <a:lnTo>
                  <a:pt x="0" y="1292352"/>
                </a:lnTo>
                <a:close/>
              </a:path>
            </a:pathLst>
          </a:custGeom>
          <a:solidFill>
            <a:srgbClr val="84C346"/>
          </a:solidFill>
        </p:spPr>
        <p:txBody>
          <a:bodyPr wrap="square" lIns="0" tIns="0" rIns="0" bIns="0" rtlCol="0"/>
          <a:lstStyle/>
          <a:p>
            <a:endParaRPr/>
          </a:p>
        </p:txBody>
      </p:sp>
      <p:sp>
        <p:nvSpPr>
          <p:cNvPr id="15" name="object 15"/>
          <p:cNvSpPr/>
          <p:nvPr/>
        </p:nvSpPr>
        <p:spPr>
          <a:xfrm>
            <a:off x="4366259" y="1799844"/>
            <a:ext cx="3877310" cy="913130"/>
          </a:xfrm>
          <a:custGeom>
            <a:avLst/>
            <a:gdLst/>
            <a:ahLst/>
            <a:cxnLst/>
            <a:rect l="l" t="t" r="r" b="b"/>
            <a:pathLst>
              <a:path w="3877309" h="913130">
                <a:moveTo>
                  <a:pt x="0" y="912876"/>
                </a:moveTo>
                <a:lnTo>
                  <a:pt x="3877055" y="912876"/>
                </a:lnTo>
                <a:lnTo>
                  <a:pt x="3877055" y="0"/>
                </a:lnTo>
                <a:lnTo>
                  <a:pt x="0" y="0"/>
                </a:lnTo>
                <a:lnTo>
                  <a:pt x="0" y="912876"/>
                </a:lnTo>
                <a:close/>
              </a:path>
            </a:pathLst>
          </a:custGeom>
          <a:solidFill>
            <a:srgbClr val="F06322"/>
          </a:solidFill>
        </p:spPr>
        <p:txBody>
          <a:bodyPr wrap="square" lIns="0" tIns="0" rIns="0" bIns="0" rtlCol="0"/>
          <a:lstStyle/>
          <a:p>
            <a:endParaRPr/>
          </a:p>
        </p:txBody>
      </p:sp>
      <p:sp>
        <p:nvSpPr>
          <p:cNvPr id="16" name="object 16"/>
          <p:cNvSpPr txBox="1"/>
          <p:nvPr/>
        </p:nvSpPr>
        <p:spPr>
          <a:xfrm>
            <a:off x="4445253" y="1841880"/>
            <a:ext cx="3575685" cy="3404870"/>
          </a:xfrm>
          <a:prstGeom prst="rect">
            <a:avLst/>
          </a:prstGeom>
        </p:spPr>
        <p:txBody>
          <a:bodyPr vert="horz" wrap="square" lIns="0" tIns="0" rIns="0" bIns="0" rtlCol="0">
            <a:spAutoFit/>
          </a:bodyPr>
          <a:lstStyle/>
          <a:p>
            <a:pPr marL="12700">
              <a:lnSpc>
                <a:spcPct val="100000"/>
              </a:lnSpc>
            </a:pPr>
            <a:r>
              <a:rPr sz="1200" b="1" spc="-35" dirty="0">
                <a:solidFill>
                  <a:srgbClr val="FFFFFF"/>
                </a:solidFill>
                <a:latin typeface="Arial"/>
                <a:cs typeface="Arial"/>
              </a:rPr>
              <a:t>IV. </a:t>
            </a:r>
            <a:r>
              <a:rPr sz="1200" b="1" spc="-5" dirty="0">
                <a:solidFill>
                  <a:srgbClr val="FFFFFF"/>
                </a:solidFill>
                <a:latin typeface="Arial"/>
                <a:cs typeface="Arial"/>
              </a:rPr>
              <a:t>Policy-based </a:t>
            </a:r>
            <a:r>
              <a:rPr sz="1200" b="1" dirty="0">
                <a:solidFill>
                  <a:srgbClr val="FFFFFF"/>
                </a:solidFill>
                <a:latin typeface="Arial"/>
                <a:cs typeface="Arial"/>
              </a:rPr>
              <a:t>fiscal </a:t>
            </a:r>
            <a:r>
              <a:rPr sz="1200" b="1" spc="-5" dirty="0">
                <a:solidFill>
                  <a:srgbClr val="FFFFFF"/>
                </a:solidFill>
                <a:latin typeface="Arial"/>
                <a:cs typeface="Arial"/>
              </a:rPr>
              <a:t>strategy </a:t>
            </a:r>
            <a:r>
              <a:rPr sz="1200" b="1" dirty="0">
                <a:solidFill>
                  <a:srgbClr val="FFFFFF"/>
                </a:solidFill>
                <a:latin typeface="Arial"/>
                <a:cs typeface="Arial"/>
              </a:rPr>
              <a:t>and</a:t>
            </a:r>
            <a:r>
              <a:rPr sz="1200" b="1" spc="30" dirty="0">
                <a:solidFill>
                  <a:srgbClr val="FFFFFF"/>
                </a:solidFill>
                <a:latin typeface="Arial"/>
                <a:cs typeface="Arial"/>
              </a:rPr>
              <a:t> </a:t>
            </a:r>
            <a:r>
              <a:rPr sz="1200" b="1" spc="-5" dirty="0">
                <a:solidFill>
                  <a:srgbClr val="FFFFFF"/>
                </a:solidFill>
                <a:latin typeface="Arial"/>
                <a:cs typeface="Arial"/>
              </a:rPr>
              <a:t>budgeting:</a:t>
            </a:r>
            <a:endParaRPr sz="1200" dirty="0">
              <a:latin typeface="Arial"/>
              <a:cs typeface="Arial"/>
            </a:endParaRPr>
          </a:p>
          <a:p>
            <a:pPr marL="187325" indent="-174625">
              <a:lnSpc>
                <a:spcPct val="100000"/>
              </a:lnSpc>
              <a:spcBef>
                <a:spcPts val="40"/>
              </a:spcBef>
              <a:buAutoNum type="arabicPeriod" startAt="14"/>
              <a:tabLst>
                <a:tab pos="187960" algn="l"/>
              </a:tabLst>
            </a:pPr>
            <a:r>
              <a:rPr sz="800" spc="10" dirty="0">
                <a:solidFill>
                  <a:srgbClr val="FFFFFF"/>
                </a:solidFill>
                <a:latin typeface="Arial"/>
                <a:cs typeface="Arial"/>
              </a:rPr>
              <a:t>Macroeconomic and fiscal</a:t>
            </a:r>
            <a:r>
              <a:rPr sz="800" spc="-50" dirty="0">
                <a:solidFill>
                  <a:srgbClr val="FFFFFF"/>
                </a:solidFill>
                <a:latin typeface="Arial"/>
                <a:cs typeface="Arial"/>
              </a:rPr>
              <a:t> </a:t>
            </a:r>
            <a:r>
              <a:rPr sz="800" spc="10" dirty="0">
                <a:solidFill>
                  <a:srgbClr val="FFFFFF"/>
                </a:solidFill>
                <a:latin typeface="Arial"/>
                <a:cs typeface="Arial"/>
              </a:rPr>
              <a:t>forecasting</a:t>
            </a:r>
            <a:endParaRPr sz="800" dirty="0">
              <a:latin typeface="Arial"/>
              <a:cs typeface="Arial"/>
            </a:endParaRPr>
          </a:p>
          <a:p>
            <a:pPr marL="187325" indent="-174625">
              <a:lnSpc>
                <a:spcPct val="100000"/>
              </a:lnSpc>
              <a:spcBef>
                <a:spcPts val="25"/>
              </a:spcBef>
              <a:buAutoNum type="arabicPeriod" startAt="14"/>
              <a:tabLst>
                <a:tab pos="187960" algn="l"/>
              </a:tabLst>
            </a:pPr>
            <a:r>
              <a:rPr sz="800" spc="10" dirty="0">
                <a:solidFill>
                  <a:srgbClr val="FFFFFF"/>
                </a:solidFill>
                <a:latin typeface="Arial"/>
                <a:cs typeface="Arial"/>
              </a:rPr>
              <a:t>Fiscal</a:t>
            </a:r>
            <a:r>
              <a:rPr sz="800" spc="-60" dirty="0">
                <a:solidFill>
                  <a:srgbClr val="FFFFFF"/>
                </a:solidFill>
                <a:latin typeface="Arial"/>
                <a:cs typeface="Arial"/>
              </a:rPr>
              <a:t> </a:t>
            </a:r>
            <a:r>
              <a:rPr sz="800" spc="5" dirty="0">
                <a:solidFill>
                  <a:srgbClr val="FFFFFF"/>
                </a:solidFill>
                <a:latin typeface="Arial"/>
                <a:cs typeface="Arial"/>
              </a:rPr>
              <a:t>strategy</a:t>
            </a:r>
            <a:endParaRPr sz="800" dirty="0">
              <a:latin typeface="Arial"/>
              <a:cs typeface="Arial"/>
            </a:endParaRPr>
          </a:p>
          <a:p>
            <a:pPr marL="187325" indent="-174625">
              <a:lnSpc>
                <a:spcPct val="100000"/>
              </a:lnSpc>
              <a:spcBef>
                <a:spcPts val="35"/>
              </a:spcBef>
              <a:buAutoNum type="arabicPeriod" startAt="14"/>
              <a:tabLst>
                <a:tab pos="187960" algn="l"/>
              </a:tabLst>
            </a:pPr>
            <a:r>
              <a:rPr sz="800" spc="10" dirty="0">
                <a:solidFill>
                  <a:srgbClr val="FFFFFF"/>
                </a:solidFill>
                <a:latin typeface="Arial"/>
                <a:cs typeface="Arial"/>
              </a:rPr>
              <a:t>Medium term perspective </a:t>
            </a:r>
            <a:r>
              <a:rPr sz="800" spc="5" dirty="0">
                <a:solidFill>
                  <a:srgbClr val="FFFFFF"/>
                </a:solidFill>
                <a:latin typeface="Arial"/>
                <a:cs typeface="Arial"/>
              </a:rPr>
              <a:t>in expenditure</a:t>
            </a:r>
            <a:r>
              <a:rPr sz="800" spc="60" dirty="0">
                <a:solidFill>
                  <a:srgbClr val="FFFFFF"/>
                </a:solidFill>
                <a:latin typeface="Arial"/>
                <a:cs typeface="Arial"/>
              </a:rPr>
              <a:t> </a:t>
            </a:r>
            <a:r>
              <a:rPr sz="800" spc="5" dirty="0">
                <a:solidFill>
                  <a:srgbClr val="FFFFFF"/>
                </a:solidFill>
                <a:latin typeface="Arial"/>
                <a:cs typeface="Arial"/>
              </a:rPr>
              <a:t>budgeting</a:t>
            </a:r>
            <a:endParaRPr sz="800" dirty="0">
              <a:latin typeface="Arial"/>
              <a:cs typeface="Arial"/>
            </a:endParaRPr>
          </a:p>
          <a:p>
            <a:pPr marL="187325" indent="-174625">
              <a:lnSpc>
                <a:spcPct val="100000"/>
              </a:lnSpc>
              <a:spcBef>
                <a:spcPts val="20"/>
              </a:spcBef>
              <a:buAutoNum type="arabicPeriod" startAt="14"/>
              <a:tabLst>
                <a:tab pos="187960" algn="l"/>
              </a:tabLst>
            </a:pPr>
            <a:r>
              <a:rPr sz="800" spc="10" dirty="0">
                <a:solidFill>
                  <a:srgbClr val="FFFFFF"/>
                </a:solidFill>
                <a:latin typeface="Arial"/>
                <a:cs typeface="Arial"/>
              </a:rPr>
              <a:t>Budget </a:t>
            </a:r>
            <a:r>
              <a:rPr sz="800" spc="5" dirty="0">
                <a:solidFill>
                  <a:srgbClr val="FFFFFF"/>
                </a:solidFill>
                <a:latin typeface="Arial"/>
                <a:cs typeface="Arial"/>
              </a:rPr>
              <a:t>preparation</a:t>
            </a:r>
            <a:r>
              <a:rPr sz="800" spc="20" dirty="0">
                <a:solidFill>
                  <a:srgbClr val="FFFFFF"/>
                </a:solidFill>
                <a:latin typeface="Arial"/>
                <a:cs typeface="Arial"/>
              </a:rPr>
              <a:t> </a:t>
            </a:r>
            <a:r>
              <a:rPr sz="800" spc="10" dirty="0">
                <a:solidFill>
                  <a:srgbClr val="FFFFFF"/>
                </a:solidFill>
                <a:latin typeface="Arial"/>
                <a:cs typeface="Arial"/>
              </a:rPr>
              <a:t>process</a:t>
            </a:r>
            <a:endParaRPr sz="800" dirty="0">
              <a:latin typeface="Arial"/>
              <a:cs typeface="Arial"/>
            </a:endParaRPr>
          </a:p>
          <a:p>
            <a:pPr marL="187325" indent="-174625">
              <a:lnSpc>
                <a:spcPct val="100000"/>
              </a:lnSpc>
              <a:spcBef>
                <a:spcPts val="35"/>
              </a:spcBef>
              <a:buAutoNum type="arabicPeriod" startAt="14"/>
              <a:tabLst>
                <a:tab pos="187960" algn="l"/>
              </a:tabLst>
            </a:pPr>
            <a:r>
              <a:rPr sz="800" spc="5" dirty="0">
                <a:solidFill>
                  <a:srgbClr val="FFFFFF"/>
                </a:solidFill>
                <a:latin typeface="Arial"/>
                <a:cs typeface="Arial"/>
              </a:rPr>
              <a:t>Legislative </a:t>
            </a:r>
            <a:r>
              <a:rPr sz="800" spc="10" dirty="0">
                <a:solidFill>
                  <a:srgbClr val="FFFFFF"/>
                </a:solidFill>
                <a:latin typeface="Arial"/>
                <a:cs typeface="Arial"/>
              </a:rPr>
              <a:t>scrutiny </a:t>
            </a:r>
            <a:r>
              <a:rPr sz="800" spc="5" dirty="0">
                <a:solidFill>
                  <a:srgbClr val="FFFFFF"/>
                </a:solidFill>
                <a:latin typeface="Arial"/>
                <a:cs typeface="Arial"/>
              </a:rPr>
              <a:t>of</a:t>
            </a:r>
            <a:r>
              <a:rPr sz="800" spc="-20" dirty="0">
                <a:solidFill>
                  <a:srgbClr val="FFFFFF"/>
                </a:solidFill>
                <a:latin typeface="Arial"/>
                <a:cs typeface="Arial"/>
              </a:rPr>
              <a:t> </a:t>
            </a:r>
            <a:r>
              <a:rPr sz="800" spc="10" dirty="0">
                <a:solidFill>
                  <a:srgbClr val="FFFFFF"/>
                </a:solidFill>
                <a:latin typeface="Arial"/>
                <a:cs typeface="Arial"/>
              </a:rPr>
              <a:t>budgets</a:t>
            </a:r>
            <a:endParaRPr sz="800" dirty="0">
              <a:latin typeface="Arial"/>
              <a:cs typeface="Arial"/>
            </a:endParaRPr>
          </a:p>
          <a:p>
            <a:pPr>
              <a:lnSpc>
                <a:spcPct val="100000"/>
              </a:lnSpc>
              <a:spcBef>
                <a:spcPts val="50"/>
              </a:spcBef>
            </a:pPr>
            <a:endParaRPr sz="850" dirty="0">
              <a:latin typeface="Times New Roman"/>
              <a:cs typeface="Times New Roman"/>
            </a:endParaRPr>
          </a:p>
          <a:p>
            <a:pPr marL="20955">
              <a:lnSpc>
                <a:spcPct val="100000"/>
              </a:lnSpc>
            </a:pPr>
            <a:r>
              <a:rPr sz="1200" b="1" spc="-55" dirty="0">
                <a:solidFill>
                  <a:srgbClr val="FFFFFF"/>
                </a:solidFill>
                <a:latin typeface="Arial"/>
                <a:cs typeface="Arial"/>
              </a:rPr>
              <a:t>V. </a:t>
            </a:r>
            <a:r>
              <a:rPr sz="1200" b="1" dirty="0">
                <a:solidFill>
                  <a:srgbClr val="FFFFFF"/>
                </a:solidFill>
                <a:latin typeface="Arial"/>
                <a:cs typeface="Arial"/>
              </a:rPr>
              <a:t>Predictability and </a:t>
            </a:r>
            <a:r>
              <a:rPr sz="1200" b="1" spc="-5" dirty="0">
                <a:solidFill>
                  <a:srgbClr val="FFFFFF"/>
                </a:solidFill>
                <a:latin typeface="Arial"/>
                <a:cs typeface="Arial"/>
              </a:rPr>
              <a:t>control </a:t>
            </a:r>
            <a:r>
              <a:rPr sz="1200" b="1" dirty="0">
                <a:solidFill>
                  <a:srgbClr val="FFFFFF"/>
                </a:solidFill>
                <a:latin typeface="Arial"/>
                <a:cs typeface="Arial"/>
              </a:rPr>
              <a:t>in </a:t>
            </a:r>
            <a:r>
              <a:rPr sz="1200" b="1" spc="-5" dirty="0">
                <a:solidFill>
                  <a:srgbClr val="FFFFFF"/>
                </a:solidFill>
                <a:latin typeface="Arial"/>
                <a:cs typeface="Arial"/>
              </a:rPr>
              <a:t>budget</a:t>
            </a:r>
            <a:r>
              <a:rPr sz="1200" b="1" spc="70" dirty="0">
                <a:solidFill>
                  <a:srgbClr val="FFFFFF"/>
                </a:solidFill>
                <a:latin typeface="Arial"/>
                <a:cs typeface="Arial"/>
              </a:rPr>
              <a:t> </a:t>
            </a:r>
            <a:r>
              <a:rPr sz="1200" b="1" spc="-5" dirty="0">
                <a:solidFill>
                  <a:srgbClr val="FFFFFF"/>
                </a:solidFill>
                <a:latin typeface="Arial"/>
                <a:cs typeface="Arial"/>
              </a:rPr>
              <a:t>execution:</a:t>
            </a:r>
            <a:endParaRPr sz="1200" dirty="0">
              <a:latin typeface="Arial"/>
              <a:cs typeface="Arial"/>
            </a:endParaRPr>
          </a:p>
          <a:p>
            <a:pPr marL="196215" indent="-175260">
              <a:lnSpc>
                <a:spcPct val="100000"/>
              </a:lnSpc>
              <a:spcBef>
                <a:spcPts val="40"/>
              </a:spcBef>
              <a:buAutoNum type="arabicPeriod" startAt="19"/>
              <a:tabLst>
                <a:tab pos="196850" algn="l"/>
              </a:tabLst>
            </a:pPr>
            <a:r>
              <a:rPr sz="800" spc="10" dirty="0">
                <a:solidFill>
                  <a:srgbClr val="FFFFFF"/>
                </a:solidFill>
                <a:latin typeface="Arial"/>
                <a:cs typeface="Arial"/>
              </a:rPr>
              <a:t>Revenue</a:t>
            </a:r>
            <a:r>
              <a:rPr sz="800" spc="-15" dirty="0">
                <a:solidFill>
                  <a:srgbClr val="FFFFFF"/>
                </a:solidFill>
                <a:latin typeface="Arial"/>
                <a:cs typeface="Arial"/>
              </a:rPr>
              <a:t> </a:t>
            </a:r>
            <a:r>
              <a:rPr sz="800" spc="5" dirty="0">
                <a:solidFill>
                  <a:srgbClr val="FFFFFF"/>
                </a:solidFill>
                <a:latin typeface="Arial"/>
                <a:cs typeface="Arial"/>
              </a:rPr>
              <a:t>administration</a:t>
            </a:r>
            <a:endParaRPr sz="800" dirty="0">
              <a:latin typeface="Arial"/>
              <a:cs typeface="Arial"/>
            </a:endParaRPr>
          </a:p>
          <a:p>
            <a:pPr marL="196215" indent="-175260">
              <a:lnSpc>
                <a:spcPct val="100000"/>
              </a:lnSpc>
              <a:spcBef>
                <a:spcPts val="20"/>
              </a:spcBef>
              <a:buAutoNum type="arabicPeriod" startAt="19"/>
              <a:tabLst>
                <a:tab pos="196850" algn="l"/>
              </a:tabLst>
            </a:pPr>
            <a:r>
              <a:rPr sz="800" spc="10" dirty="0">
                <a:solidFill>
                  <a:srgbClr val="FFFFFF"/>
                </a:solidFill>
                <a:latin typeface="Arial"/>
                <a:cs typeface="Arial"/>
              </a:rPr>
              <a:t>Accounting for</a:t>
            </a:r>
            <a:r>
              <a:rPr sz="800" spc="-75" dirty="0">
                <a:solidFill>
                  <a:srgbClr val="FFFFFF"/>
                </a:solidFill>
                <a:latin typeface="Arial"/>
                <a:cs typeface="Arial"/>
              </a:rPr>
              <a:t> </a:t>
            </a:r>
            <a:r>
              <a:rPr sz="800" spc="10" dirty="0">
                <a:solidFill>
                  <a:srgbClr val="FFFFFF"/>
                </a:solidFill>
                <a:latin typeface="Arial"/>
                <a:cs typeface="Arial"/>
              </a:rPr>
              <a:t>revenue</a:t>
            </a:r>
            <a:endParaRPr sz="800" dirty="0">
              <a:latin typeface="Arial"/>
              <a:cs typeface="Arial"/>
            </a:endParaRPr>
          </a:p>
          <a:p>
            <a:pPr marL="196215" indent="-175260">
              <a:lnSpc>
                <a:spcPct val="100000"/>
              </a:lnSpc>
              <a:spcBef>
                <a:spcPts val="35"/>
              </a:spcBef>
              <a:buAutoNum type="arabicPeriod" startAt="19"/>
              <a:tabLst>
                <a:tab pos="196850" algn="l"/>
              </a:tabLst>
            </a:pPr>
            <a:r>
              <a:rPr sz="800" spc="5" dirty="0">
                <a:solidFill>
                  <a:srgbClr val="FFFFFF"/>
                </a:solidFill>
                <a:latin typeface="Arial"/>
                <a:cs typeface="Arial"/>
              </a:rPr>
              <a:t>Predictability of in-year </a:t>
            </a:r>
            <a:r>
              <a:rPr sz="800" spc="10" dirty="0">
                <a:solidFill>
                  <a:srgbClr val="FFFFFF"/>
                </a:solidFill>
                <a:latin typeface="Arial"/>
                <a:cs typeface="Arial"/>
              </a:rPr>
              <a:t>resource</a:t>
            </a:r>
            <a:r>
              <a:rPr sz="800" spc="85" dirty="0">
                <a:solidFill>
                  <a:srgbClr val="FFFFFF"/>
                </a:solidFill>
                <a:latin typeface="Arial"/>
                <a:cs typeface="Arial"/>
              </a:rPr>
              <a:t> </a:t>
            </a:r>
            <a:r>
              <a:rPr sz="800" spc="5" dirty="0">
                <a:solidFill>
                  <a:srgbClr val="FFFFFF"/>
                </a:solidFill>
                <a:latin typeface="Arial"/>
                <a:cs typeface="Arial"/>
              </a:rPr>
              <a:t>allocation</a:t>
            </a:r>
            <a:endParaRPr sz="800" dirty="0">
              <a:latin typeface="Arial"/>
              <a:cs typeface="Arial"/>
            </a:endParaRPr>
          </a:p>
          <a:p>
            <a:pPr marL="196215" indent="-175260">
              <a:lnSpc>
                <a:spcPct val="100000"/>
              </a:lnSpc>
              <a:spcBef>
                <a:spcPts val="20"/>
              </a:spcBef>
              <a:buAutoNum type="arabicPeriod" startAt="19"/>
              <a:tabLst>
                <a:tab pos="196850" algn="l"/>
              </a:tabLst>
            </a:pPr>
            <a:r>
              <a:rPr sz="800" spc="5" dirty="0">
                <a:solidFill>
                  <a:srgbClr val="FFFFFF"/>
                </a:solidFill>
                <a:latin typeface="Arial"/>
                <a:cs typeface="Arial"/>
              </a:rPr>
              <a:t>Expenditure</a:t>
            </a:r>
            <a:r>
              <a:rPr sz="800" spc="-15" dirty="0">
                <a:solidFill>
                  <a:srgbClr val="FFFFFF"/>
                </a:solidFill>
                <a:latin typeface="Arial"/>
                <a:cs typeface="Arial"/>
              </a:rPr>
              <a:t> </a:t>
            </a:r>
            <a:r>
              <a:rPr sz="800" spc="10" dirty="0">
                <a:solidFill>
                  <a:srgbClr val="FFFFFF"/>
                </a:solidFill>
                <a:latin typeface="Arial"/>
                <a:cs typeface="Arial"/>
              </a:rPr>
              <a:t>arrears</a:t>
            </a:r>
            <a:endParaRPr sz="800" dirty="0">
              <a:latin typeface="Arial"/>
              <a:cs typeface="Arial"/>
            </a:endParaRPr>
          </a:p>
          <a:p>
            <a:pPr marL="196215" indent="-175260">
              <a:lnSpc>
                <a:spcPct val="100000"/>
              </a:lnSpc>
              <a:spcBef>
                <a:spcPts val="35"/>
              </a:spcBef>
              <a:buAutoNum type="arabicPeriod" startAt="19"/>
              <a:tabLst>
                <a:tab pos="196850" algn="l"/>
              </a:tabLst>
            </a:pPr>
            <a:r>
              <a:rPr sz="800" spc="5" dirty="0">
                <a:solidFill>
                  <a:srgbClr val="FFFFFF"/>
                </a:solidFill>
                <a:latin typeface="Arial"/>
                <a:cs typeface="Arial"/>
              </a:rPr>
              <a:t>Payroll</a:t>
            </a:r>
            <a:r>
              <a:rPr sz="800" spc="-15" dirty="0">
                <a:solidFill>
                  <a:srgbClr val="FFFFFF"/>
                </a:solidFill>
                <a:latin typeface="Arial"/>
                <a:cs typeface="Arial"/>
              </a:rPr>
              <a:t> </a:t>
            </a:r>
            <a:r>
              <a:rPr sz="800" spc="5" dirty="0">
                <a:solidFill>
                  <a:srgbClr val="FFFFFF"/>
                </a:solidFill>
                <a:latin typeface="Arial"/>
                <a:cs typeface="Arial"/>
              </a:rPr>
              <a:t>controls</a:t>
            </a:r>
            <a:endParaRPr sz="800" dirty="0">
              <a:latin typeface="Arial"/>
              <a:cs typeface="Arial"/>
            </a:endParaRPr>
          </a:p>
          <a:p>
            <a:pPr marL="196215" indent="-175260">
              <a:lnSpc>
                <a:spcPct val="100000"/>
              </a:lnSpc>
              <a:spcBef>
                <a:spcPts val="25"/>
              </a:spcBef>
              <a:buAutoNum type="arabicPeriod" startAt="19"/>
              <a:tabLst>
                <a:tab pos="196850" algn="l"/>
              </a:tabLst>
            </a:pPr>
            <a:r>
              <a:rPr sz="800" spc="10" dirty="0">
                <a:solidFill>
                  <a:srgbClr val="FFFFFF"/>
                </a:solidFill>
                <a:latin typeface="Arial"/>
                <a:cs typeface="Arial"/>
              </a:rPr>
              <a:t>Procurement</a:t>
            </a:r>
            <a:r>
              <a:rPr sz="800" spc="-65" dirty="0">
                <a:solidFill>
                  <a:srgbClr val="FFFFFF"/>
                </a:solidFill>
                <a:latin typeface="Arial"/>
                <a:cs typeface="Arial"/>
              </a:rPr>
              <a:t> </a:t>
            </a:r>
            <a:r>
              <a:rPr sz="800" spc="10" dirty="0">
                <a:solidFill>
                  <a:srgbClr val="FFFFFF"/>
                </a:solidFill>
                <a:latin typeface="Arial"/>
                <a:cs typeface="Arial"/>
              </a:rPr>
              <a:t>management</a:t>
            </a:r>
            <a:endParaRPr sz="800" dirty="0">
              <a:latin typeface="Arial"/>
              <a:cs typeface="Arial"/>
            </a:endParaRPr>
          </a:p>
          <a:p>
            <a:pPr marL="196215" indent="-175260">
              <a:lnSpc>
                <a:spcPct val="100000"/>
              </a:lnSpc>
              <a:spcBef>
                <a:spcPts val="35"/>
              </a:spcBef>
              <a:buAutoNum type="arabicPeriod" startAt="19"/>
              <a:tabLst>
                <a:tab pos="196850" algn="l"/>
              </a:tabLst>
            </a:pPr>
            <a:r>
              <a:rPr sz="800" spc="5" dirty="0">
                <a:solidFill>
                  <a:srgbClr val="FFFFFF"/>
                </a:solidFill>
                <a:latin typeface="Arial"/>
                <a:cs typeface="Arial"/>
              </a:rPr>
              <a:t>Internal control </a:t>
            </a:r>
            <a:r>
              <a:rPr sz="800" spc="10" dirty="0">
                <a:solidFill>
                  <a:srgbClr val="FFFFFF"/>
                </a:solidFill>
                <a:latin typeface="Arial"/>
                <a:cs typeface="Arial"/>
              </a:rPr>
              <a:t>on nonsalary</a:t>
            </a:r>
            <a:r>
              <a:rPr sz="800" spc="55" dirty="0">
                <a:solidFill>
                  <a:srgbClr val="FFFFFF"/>
                </a:solidFill>
                <a:latin typeface="Arial"/>
                <a:cs typeface="Arial"/>
              </a:rPr>
              <a:t> </a:t>
            </a:r>
            <a:r>
              <a:rPr sz="800" spc="5" dirty="0">
                <a:solidFill>
                  <a:srgbClr val="FFFFFF"/>
                </a:solidFill>
                <a:latin typeface="Arial"/>
                <a:cs typeface="Arial"/>
              </a:rPr>
              <a:t>expenditure</a:t>
            </a:r>
            <a:endParaRPr sz="800" dirty="0">
              <a:latin typeface="Arial"/>
              <a:cs typeface="Arial"/>
            </a:endParaRPr>
          </a:p>
          <a:p>
            <a:pPr marL="196215" indent="-175260">
              <a:lnSpc>
                <a:spcPct val="100000"/>
              </a:lnSpc>
              <a:spcBef>
                <a:spcPts val="25"/>
              </a:spcBef>
              <a:buAutoNum type="arabicPeriod" startAt="19"/>
              <a:tabLst>
                <a:tab pos="196850" algn="l"/>
              </a:tabLst>
            </a:pPr>
            <a:r>
              <a:rPr sz="800" spc="5" dirty="0">
                <a:solidFill>
                  <a:srgbClr val="FFFFFF"/>
                </a:solidFill>
                <a:latin typeface="Arial"/>
                <a:cs typeface="Arial"/>
              </a:rPr>
              <a:t>Internal</a:t>
            </a:r>
            <a:r>
              <a:rPr sz="800" spc="-65" dirty="0">
                <a:solidFill>
                  <a:srgbClr val="FFFFFF"/>
                </a:solidFill>
                <a:latin typeface="Arial"/>
                <a:cs typeface="Arial"/>
              </a:rPr>
              <a:t> </a:t>
            </a:r>
            <a:r>
              <a:rPr sz="800" spc="5" dirty="0">
                <a:solidFill>
                  <a:srgbClr val="FFFFFF"/>
                </a:solidFill>
                <a:latin typeface="Arial"/>
                <a:cs typeface="Arial"/>
              </a:rPr>
              <a:t>audit</a:t>
            </a:r>
            <a:endParaRPr sz="800" dirty="0">
              <a:latin typeface="Arial"/>
              <a:cs typeface="Arial"/>
            </a:endParaRPr>
          </a:p>
          <a:p>
            <a:pPr>
              <a:lnSpc>
                <a:spcPct val="100000"/>
              </a:lnSpc>
              <a:spcBef>
                <a:spcPts val="20"/>
              </a:spcBef>
            </a:pPr>
            <a:endParaRPr sz="950" dirty="0">
              <a:latin typeface="Times New Roman"/>
              <a:cs typeface="Times New Roman"/>
            </a:endParaRPr>
          </a:p>
          <a:p>
            <a:pPr marL="20955">
              <a:lnSpc>
                <a:spcPct val="100000"/>
              </a:lnSpc>
            </a:pPr>
            <a:r>
              <a:rPr sz="1200" b="1" dirty="0">
                <a:solidFill>
                  <a:srgbClr val="FFFFFF"/>
                </a:solidFill>
                <a:latin typeface="Arial"/>
                <a:cs typeface="Arial"/>
              </a:rPr>
              <a:t>VI. </a:t>
            </a:r>
            <a:r>
              <a:rPr sz="1200" b="1" spc="-5" dirty="0">
                <a:solidFill>
                  <a:srgbClr val="FFFFFF"/>
                </a:solidFill>
                <a:latin typeface="Arial"/>
                <a:cs typeface="Arial"/>
              </a:rPr>
              <a:t>Accounting </a:t>
            </a:r>
            <a:r>
              <a:rPr sz="1200" b="1" dirty="0">
                <a:solidFill>
                  <a:srgbClr val="FFFFFF"/>
                </a:solidFill>
                <a:latin typeface="Arial"/>
                <a:cs typeface="Arial"/>
              </a:rPr>
              <a:t>and</a:t>
            </a:r>
            <a:r>
              <a:rPr sz="1200" b="1" spc="-65" dirty="0">
                <a:solidFill>
                  <a:srgbClr val="FFFFFF"/>
                </a:solidFill>
                <a:latin typeface="Arial"/>
                <a:cs typeface="Arial"/>
              </a:rPr>
              <a:t> </a:t>
            </a:r>
            <a:r>
              <a:rPr sz="1200" b="1" dirty="0">
                <a:solidFill>
                  <a:srgbClr val="FFFFFF"/>
                </a:solidFill>
                <a:latin typeface="Arial"/>
                <a:cs typeface="Arial"/>
              </a:rPr>
              <a:t>reporting:</a:t>
            </a:r>
            <a:endParaRPr sz="1200" dirty="0">
              <a:latin typeface="Arial"/>
              <a:cs typeface="Arial"/>
            </a:endParaRPr>
          </a:p>
          <a:p>
            <a:pPr marL="20955">
              <a:lnSpc>
                <a:spcPct val="100000"/>
              </a:lnSpc>
              <a:spcBef>
                <a:spcPts val="40"/>
              </a:spcBef>
            </a:pPr>
            <a:r>
              <a:rPr sz="800" spc="5" dirty="0">
                <a:solidFill>
                  <a:srgbClr val="FFFFFF"/>
                </a:solidFill>
                <a:latin typeface="Arial"/>
                <a:cs typeface="Arial"/>
              </a:rPr>
              <a:t>27. Financial </a:t>
            </a:r>
            <a:r>
              <a:rPr sz="800" spc="10" dirty="0">
                <a:solidFill>
                  <a:srgbClr val="FFFFFF"/>
                </a:solidFill>
                <a:latin typeface="Arial"/>
                <a:cs typeface="Arial"/>
              </a:rPr>
              <a:t>data</a:t>
            </a:r>
            <a:r>
              <a:rPr sz="800" spc="15" dirty="0">
                <a:solidFill>
                  <a:srgbClr val="FFFFFF"/>
                </a:solidFill>
                <a:latin typeface="Arial"/>
                <a:cs typeface="Arial"/>
              </a:rPr>
              <a:t> </a:t>
            </a:r>
            <a:r>
              <a:rPr sz="800" spc="5" dirty="0">
                <a:solidFill>
                  <a:srgbClr val="FFFFFF"/>
                </a:solidFill>
                <a:latin typeface="Arial"/>
                <a:cs typeface="Arial"/>
              </a:rPr>
              <a:t>integrity</a:t>
            </a:r>
            <a:endParaRPr sz="800" dirty="0">
              <a:latin typeface="Arial"/>
              <a:cs typeface="Arial"/>
            </a:endParaRPr>
          </a:p>
          <a:p>
            <a:pPr marL="196215" indent="-175260">
              <a:lnSpc>
                <a:spcPct val="100000"/>
              </a:lnSpc>
              <a:spcBef>
                <a:spcPts val="20"/>
              </a:spcBef>
              <a:buAutoNum type="arabicPeriod" startAt="27"/>
              <a:tabLst>
                <a:tab pos="196850" algn="l"/>
              </a:tabLst>
            </a:pPr>
            <a:r>
              <a:rPr sz="800" spc="5" dirty="0">
                <a:solidFill>
                  <a:srgbClr val="FFFFFF"/>
                </a:solidFill>
                <a:latin typeface="Arial"/>
                <a:cs typeface="Arial"/>
              </a:rPr>
              <a:t>In-year </a:t>
            </a:r>
            <a:r>
              <a:rPr sz="800" spc="10" dirty="0">
                <a:solidFill>
                  <a:srgbClr val="FFFFFF"/>
                </a:solidFill>
                <a:latin typeface="Arial"/>
                <a:cs typeface="Arial"/>
              </a:rPr>
              <a:t>budget</a:t>
            </a:r>
            <a:r>
              <a:rPr sz="800" spc="-45" dirty="0">
                <a:solidFill>
                  <a:srgbClr val="FFFFFF"/>
                </a:solidFill>
                <a:latin typeface="Arial"/>
                <a:cs typeface="Arial"/>
              </a:rPr>
              <a:t> </a:t>
            </a:r>
            <a:r>
              <a:rPr sz="800" spc="10" dirty="0">
                <a:solidFill>
                  <a:srgbClr val="FFFFFF"/>
                </a:solidFill>
                <a:latin typeface="Arial"/>
                <a:cs typeface="Arial"/>
              </a:rPr>
              <a:t>reports</a:t>
            </a:r>
            <a:endParaRPr sz="800" dirty="0">
              <a:latin typeface="Arial"/>
              <a:cs typeface="Arial"/>
            </a:endParaRPr>
          </a:p>
          <a:p>
            <a:pPr marL="196215" indent="-175260">
              <a:lnSpc>
                <a:spcPct val="100000"/>
              </a:lnSpc>
              <a:spcBef>
                <a:spcPts val="35"/>
              </a:spcBef>
              <a:buAutoNum type="arabicPeriod" startAt="27"/>
              <a:tabLst>
                <a:tab pos="196850" algn="l"/>
              </a:tabLst>
            </a:pPr>
            <a:r>
              <a:rPr sz="800" spc="10" dirty="0">
                <a:solidFill>
                  <a:srgbClr val="FFFFFF"/>
                </a:solidFill>
                <a:latin typeface="Arial"/>
                <a:cs typeface="Arial"/>
              </a:rPr>
              <a:t>Annual </a:t>
            </a:r>
            <a:r>
              <a:rPr sz="800" spc="5" dirty="0">
                <a:solidFill>
                  <a:srgbClr val="FFFFFF"/>
                </a:solidFill>
                <a:latin typeface="Arial"/>
                <a:cs typeface="Arial"/>
              </a:rPr>
              <a:t>financial</a:t>
            </a:r>
            <a:r>
              <a:rPr sz="800" spc="-25" dirty="0">
                <a:solidFill>
                  <a:srgbClr val="FFFFFF"/>
                </a:solidFill>
                <a:latin typeface="Arial"/>
                <a:cs typeface="Arial"/>
              </a:rPr>
              <a:t> </a:t>
            </a:r>
            <a:r>
              <a:rPr sz="800" spc="10" dirty="0">
                <a:solidFill>
                  <a:srgbClr val="FFFFFF"/>
                </a:solidFill>
                <a:latin typeface="Arial"/>
                <a:cs typeface="Arial"/>
              </a:rPr>
              <a:t>reports</a:t>
            </a:r>
            <a:endParaRPr sz="800" dirty="0">
              <a:latin typeface="Arial"/>
              <a:cs typeface="Arial"/>
            </a:endParaRPr>
          </a:p>
          <a:p>
            <a:pPr>
              <a:lnSpc>
                <a:spcPct val="100000"/>
              </a:lnSpc>
              <a:spcBef>
                <a:spcPts val="30"/>
              </a:spcBef>
            </a:pPr>
            <a:endParaRPr sz="800" dirty="0">
              <a:latin typeface="Times New Roman"/>
              <a:cs typeface="Times New Roman"/>
            </a:endParaRPr>
          </a:p>
          <a:p>
            <a:pPr marL="12700">
              <a:lnSpc>
                <a:spcPct val="100000"/>
              </a:lnSpc>
            </a:pPr>
            <a:r>
              <a:rPr sz="1200" b="1" dirty="0">
                <a:solidFill>
                  <a:srgbClr val="FFFFFF"/>
                </a:solidFill>
                <a:latin typeface="Arial"/>
                <a:cs typeface="Arial"/>
              </a:rPr>
              <a:t>VII. External scrutiny and</a:t>
            </a:r>
            <a:r>
              <a:rPr sz="1200" b="1" spc="-130" dirty="0">
                <a:solidFill>
                  <a:srgbClr val="FFFFFF"/>
                </a:solidFill>
                <a:latin typeface="Arial"/>
                <a:cs typeface="Arial"/>
              </a:rPr>
              <a:t> </a:t>
            </a:r>
            <a:r>
              <a:rPr sz="1200" b="1" dirty="0">
                <a:solidFill>
                  <a:srgbClr val="FFFFFF"/>
                </a:solidFill>
                <a:latin typeface="Arial"/>
                <a:cs typeface="Arial"/>
              </a:rPr>
              <a:t>audit:</a:t>
            </a:r>
            <a:endParaRPr sz="1200" dirty="0">
              <a:latin typeface="Arial"/>
              <a:cs typeface="Arial"/>
            </a:endParaRPr>
          </a:p>
          <a:p>
            <a:pPr marL="187325" indent="-174625">
              <a:lnSpc>
                <a:spcPct val="100000"/>
              </a:lnSpc>
              <a:spcBef>
                <a:spcPts val="40"/>
              </a:spcBef>
              <a:buAutoNum type="arabicPeriod" startAt="30"/>
              <a:tabLst>
                <a:tab pos="187960" algn="l"/>
              </a:tabLst>
            </a:pPr>
            <a:r>
              <a:rPr sz="800" spc="5" dirty="0">
                <a:solidFill>
                  <a:srgbClr val="FFFFFF"/>
                </a:solidFill>
                <a:latin typeface="Arial"/>
                <a:cs typeface="Arial"/>
              </a:rPr>
              <a:t>External</a:t>
            </a:r>
            <a:r>
              <a:rPr sz="800" spc="-45" dirty="0">
                <a:solidFill>
                  <a:srgbClr val="FFFFFF"/>
                </a:solidFill>
                <a:latin typeface="Arial"/>
                <a:cs typeface="Arial"/>
              </a:rPr>
              <a:t> </a:t>
            </a:r>
            <a:r>
              <a:rPr sz="800" spc="5" dirty="0">
                <a:solidFill>
                  <a:srgbClr val="FFFFFF"/>
                </a:solidFill>
                <a:latin typeface="Arial"/>
                <a:cs typeface="Arial"/>
              </a:rPr>
              <a:t>audit</a:t>
            </a:r>
            <a:endParaRPr sz="800" dirty="0">
              <a:latin typeface="Arial"/>
              <a:cs typeface="Arial"/>
            </a:endParaRPr>
          </a:p>
          <a:p>
            <a:pPr marL="187325" indent="-174625">
              <a:lnSpc>
                <a:spcPct val="100000"/>
              </a:lnSpc>
              <a:spcBef>
                <a:spcPts val="25"/>
              </a:spcBef>
              <a:buAutoNum type="arabicPeriod" startAt="30"/>
              <a:tabLst>
                <a:tab pos="187960" algn="l"/>
              </a:tabLst>
            </a:pPr>
            <a:r>
              <a:rPr sz="800" spc="5" dirty="0">
                <a:solidFill>
                  <a:srgbClr val="FFFFFF"/>
                </a:solidFill>
                <a:latin typeface="Arial"/>
                <a:cs typeface="Arial"/>
              </a:rPr>
              <a:t>Legislative scrutiny of audit</a:t>
            </a:r>
            <a:r>
              <a:rPr sz="800" spc="15" dirty="0">
                <a:solidFill>
                  <a:srgbClr val="FFFFFF"/>
                </a:solidFill>
                <a:latin typeface="Arial"/>
                <a:cs typeface="Arial"/>
              </a:rPr>
              <a:t> </a:t>
            </a:r>
            <a:r>
              <a:rPr sz="800" spc="5" dirty="0">
                <a:solidFill>
                  <a:srgbClr val="FFFFFF"/>
                </a:solidFill>
                <a:latin typeface="Arial"/>
                <a:cs typeface="Arial"/>
              </a:rPr>
              <a:t>reports</a:t>
            </a:r>
            <a:endParaRPr sz="800" dirty="0">
              <a:latin typeface="Arial"/>
              <a:cs typeface="Arial"/>
            </a:endParaRPr>
          </a:p>
        </p:txBody>
      </p:sp>
      <p:sp>
        <p:nvSpPr>
          <p:cNvPr id="17" name="object 17"/>
          <p:cNvSpPr txBox="1">
            <a:spLocks noGrp="1"/>
          </p:cNvSpPr>
          <p:nvPr>
            <p:ph type="sldNum" sz="quarter" idx="4294967295"/>
          </p:nvPr>
        </p:nvSpPr>
        <p:spPr>
          <a:xfrm>
            <a:off x="8419083" y="6448669"/>
            <a:ext cx="392429" cy="175895"/>
          </a:xfrm>
          <a:prstGeom prst="rect">
            <a:avLst/>
          </a:prstGeom>
        </p:spPr>
        <p:txBody>
          <a:bodyPr vert="horz" wrap="square" lIns="0" tIns="0" rIns="0" bIns="0" rtlCol="0">
            <a:spAutoFit/>
          </a:bodyPr>
          <a:lstStyle/>
          <a:p>
            <a:pPr marL="37465">
              <a:lnSpc>
                <a:spcPts val="1105"/>
              </a:lnSpc>
            </a:pPr>
            <a:fld id="{81D60167-4931-47E6-BA6A-407CBD079E47}" type="slidenum">
              <a:rPr spc="-5" dirty="0"/>
              <a:t>37</a:t>
            </a:fld>
            <a:endParaRPr spc="-5" dirty="0"/>
          </a:p>
        </p:txBody>
      </p:sp>
    </p:spTree>
    <p:extLst>
      <p:ext uri="{BB962C8B-B14F-4D97-AF65-F5344CB8AC3E}">
        <p14:creationId xmlns:p14="http://schemas.microsoft.com/office/powerpoint/2010/main" val="515198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1339850"/>
            <a:ext cx="8229600" cy="576263"/>
          </a:xfrm>
        </p:spPr>
        <p:txBody>
          <a:bodyPr/>
          <a:lstStyle/>
          <a:p>
            <a:pPr indent="0" algn="ctr" eaLnBrk="1" hangingPunct="1"/>
            <a:r>
              <a:rPr lang="en-GB" sz="2400" dirty="0" smtClean="0"/>
              <a:t>Additional PFM diagnostic tools</a:t>
            </a:r>
            <a:endParaRPr lang="en-US" sz="2400" dirty="0" smtClean="0"/>
          </a:p>
        </p:txBody>
      </p:sp>
      <p:sp>
        <p:nvSpPr>
          <p:cNvPr id="8195" name="Rectangle 3"/>
          <p:cNvSpPr>
            <a:spLocks noGrp="1" noChangeArrowheads="1"/>
          </p:cNvSpPr>
          <p:nvPr>
            <p:ph type="body" idx="1"/>
          </p:nvPr>
        </p:nvSpPr>
        <p:spPr>
          <a:xfrm>
            <a:off x="107950" y="2420888"/>
            <a:ext cx="9036050" cy="3600500"/>
          </a:xfrm>
        </p:spPr>
        <p:txBody>
          <a:bodyPr/>
          <a:lstStyle/>
          <a:p>
            <a:pPr marL="933450" lvl="1" indent="-476250" eaLnBrk="1" hangingPunct="1">
              <a:lnSpc>
                <a:spcPct val="130000"/>
              </a:lnSpc>
              <a:spcBef>
                <a:spcPct val="0"/>
              </a:spcBef>
              <a:spcAft>
                <a:spcPts val="0"/>
              </a:spcAft>
              <a:buFont typeface="Wingdings" pitchFamily="2" charset="2"/>
              <a:buChar char="§"/>
              <a:defRPr/>
            </a:pPr>
            <a:r>
              <a:rPr lang="en-GB" b="0" dirty="0" smtClean="0">
                <a:solidFill>
                  <a:schemeClr val="accent2"/>
                </a:solidFill>
              </a:rPr>
              <a:t>PER</a:t>
            </a:r>
            <a:r>
              <a:rPr lang="en-GB" dirty="0" smtClean="0">
                <a:solidFill>
                  <a:schemeClr val="accent2"/>
                </a:solidFill>
              </a:rPr>
              <a:t> </a:t>
            </a:r>
            <a:r>
              <a:rPr lang="en-GB" b="0" dirty="0" smtClean="0">
                <a:solidFill>
                  <a:schemeClr val="accent2"/>
                </a:solidFill>
              </a:rPr>
              <a:t>Public Expenditure Review</a:t>
            </a:r>
          </a:p>
          <a:p>
            <a:pPr marL="933450" lvl="1" indent="-476250" eaLnBrk="1" hangingPunct="1">
              <a:lnSpc>
                <a:spcPct val="130000"/>
              </a:lnSpc>
              <a:spcBef>
                <a:spcPct val="0"/>
              </a:spcBef>
              <a:spcAft>
                <a:spcPts val="0"/>
              </a:spcAft>
              <a:buFont typeface="Wingdings" pitchFamily="2" charset="2"/>
              <a:buChar char="§"/>
              <a:defRPr/>
            </a:pPr>
            <a:r>
              <a:rPr lang="en-GB" b="0" dirty="0" smtClean="0">
                <a:solidFill>
                  <a:schemeClr val="accent2"/>
                </a:solidFill>
              </a:rPr>
              <a:t>PETS:</a:t>
            </a:r>
            <a:r>
              <a:rPr lang="en-GB" dirty="0" smtClean="0">
                <a:solidFill>
                  <a:schemeClr val="accent2"/>
                </a:solidFill>
              </a:rPr>
              <a:t> </a:t>
            </a:r>
            <a:r>
              <a:rPr lang="en-GB" b="0" dirty="0" smtClean="0">
                <a:solidFill>
                  <a:schemeClr val="accent2"/>
                </a:solidFill>
              </a:rPr>
              <a:t>Public Expenditure Tracking Survey</a:t>
            </a:r>
            <a:r>
              <a:rPr lang="en-GB" dirty="0" smtClean="0">
                <a:solidFill>
                  <a:schemeClr val="accent2"/>
                </a:solidFill>
              </a:rPr>
              <a:t> </a:t>
            </a:r>
          </a:p>
          <a:p>
            <a:pPr marL="933450" lvl="1" indent="-476250" eaLnBrk="1" hangingPunct="1">
              <a:lnSpc>
                <a:spcPct val="130000"/>
              </a:lnSpc>
              <a:spcBef>
                <a:spcPct val="0"/>
              </a:spcBef>
              <a:spcAft>
                <a:spcPts val="0"/>
              </a:spcAft>
              <a:buFont typeface="Wingdings" pitchFamily="2" charset="2"/>
              <a:buChar char="§"/>
              <a:defRPr/>
            </a:pPr>
            <a:r>
              <a:rPr lang="en-GB" b="0" dirty="0" smtClean="0">
                <a:solidFill>
                  <a:schemeClr val="accent2"/>
                </a:solidFill>
              </a:rPr>
              <a:t>IMF ROSC:</a:t>
            </a:r>
            <a:r>
              <a:rPr lang="en-GB" dirty="0" smtClean="0">
                <a:solidFill>
                  <a:schemeClr val="accent2"/>
                </a:solidFill>
              </a:rPr>
              <a:t> </a:t>
            </a:r>
            <a:r>
              <a:rPr lang="en-GB" b="0" dirty="0" smtClean="0">
                <a:solidFill>
                  <a:schemeClr val="accent2"/>
                </a:solidFill>
              </a:rPr>
              <a:t>Review of Standards and Codes</a:t>
            </a:r>
          </a:p>
          <a:p>
            <a:pPr marL="933450" lvl="1" indent="-476250" eaLnBrk="1" hangingPunct="1">
              <a:lnSpc>
                <a:spcPct val="130000"/>
              </a:lnSpc>
              <a:spcBef>
                <a:spcPct val="0"/>
              </a:spcBef>
              <a:spcAft>
                <a:spcPts val="0"/>
              </a:spcAft>
              <a:buFont typeface="Wingdings" pitchFamily="2" charset="2"/>
              <a:buChar char="§"/>
              <a:defRPr/>
            </a:pPr>
            <a:r>
              <a:rPr lang="en-GB" b="0" dirty="0" smtClean="0">
                <a:solidFill>
                  <a:schemeClr val="accent2"/>
                </a:solidFill>
              </a:rPr>
              <a:t>OBI:</a:t>
            </a:r>
            <a:r>
              <a:rPr lang="en-GB" dirty="0" smtClean="0">
                <a:solidFill>
                  <a:schemeClr val="accent2"/>
                </a:solidFill>
              </a:rPr>
              <a:t> </a:t>
            </a:r>
            <a:r>
              <a:rPr lang="en-GB" b="0" dirty="0" smtClean="0">
                <a:solidFill>
                  <a:schemeClr val="accent2"/>
                </a:solidFill>
              </a:rPr>
              <a:t>Open Budget Index</a:t>
            </a:r>
            <a:r>
              <a:rPr lang="en-GB" dirty="0" smtClean="0">
                <a:solidFill>
                  <a:schemeClr val="accent2"/>
                </a:solidFill>
              </a:rPr>
              <a:t> </a:t>
            </a:r>
          </a:p>
          <a:p>
            <a:pPr marL="933450" lvl="1" indent="-476250" eaLnBrk="1" hangingPunct="1">
              <a:lnSpc>
                <a:spcPct val="130000"/>
              </a:lnSpc>
              <a:spcBef>
                <a:spcPct val="0"/>
              </a:spcBef>
              <a:spcAft>
                <a:spcPts val="0"/>
              </a:spcAft>
              <a:buFont typeface="Wingdings" pitchFamily="2" charset="2"/>
              <a:buChar char="§"/>
              <a:defRPr/>
            </a:pPr>
            <a:r>
              <a:rPr lang="en-GB" b="0" dirty="0" smtClean="0">
                <a:solidFill>
                  <a:schemeClr val="accent2"/>
                </a:solidFill>
              </a:rPr>
              <a:t>OECD/DAC NPA:</a:t>
            </a:r>
            <a:r>
              <a:rPr lang="en-GB" dirty="0" smtClean="0">
                <a:solidFill>
                  <a:schemeClr val="accent2"/>
                </a:solidFill>
              </a:rPr>
              <a:t> </a:t>
            </a:r>
            <a:r>
              <a:rPr lang="en-GB" b="0" dirty="0" smtClean="0">
                <a:solidFill>
                  <a:schemeClr val="accent2"/>
                </a:solidFill>
              </a:rPr>
              <a:t>National Procurement Assessment</a:t>
            </a:r>
            <a:r>
              <a:rPr lang="en-GB" dirty="0" smtClean="0">
                <a:solidFill>
                  <a:schemeClr val="accent2"/>
                </a:solidFill>
              </a:rPr>
              <a:t> </a:t>
            </a:r>
          </a:p>
          <a:p>
            <a:pPr marL="933450" lvl="1" indent="-476250" eaLnBrk="1" hangingPunct="1">
              <a:lnSpc>
                <a:spcPct val="130000"/>
              </a:lnSpc>
              <a:spcBef>
                <a:spcPct val="0"/>
              </a:spcBef>
              <a:spcAft>
                <a:spcPts val="0"/>
              </a:spcAft>
              <a:buFont typeface="Wingdings" pitchFamily="2" charset="2"/>
              <a:buChar char="§"/>
              <a:defRPr/>
            </a:pPr>
            <a:r>
              <a:rPr lang="en-GB" b="0" dirty="0" smtClean="0">
                <a:solidFill>
                  <a:schemeClr val="accent2"/>
                </a:solidFill>
              </a:rPr>
              <a:t>DEMPA:</a:t>
            </a:r>
            <a:r>
              <a:rPr lang="en-GB" dirty="0" smtClean="0">
                <a:solidFill>
                  <a:schemeClr val="accent2"/>
                </a:solidFill>
              </a:rPr>
              <a:t> </a:t>
            </a:r>
            <a:r>
              <a:rPr lang="en-GB" b="0" dirty="0" smtClean="0">
                <a:solidFill>
                  <a:schemeClr val="accent2"/>
                </a:solidFill>
              </a:rPr>
              <a:t>Debt Management Performance Assessment</a:t>
            </a:r>
            <a:r>
              <a:rPr lang="en-GB" dirty="0" smtClean="0">
                <a:solidFill>
                  <a:schemeClr val="accent2"/>
                </a:solidFill>
              </a:rPr>
              <a:t> </a:t>
            </a:r>
          </a:p>
          <a:p>
            <a:pPr marL="933450" lvl="1" indent="-476250" eaLnBrk="1" hangingPunct="1">
              <a:lnSpc>
                <a:spcPct val="130000"/>
              </a:lnSpc>
              <a:spcBef>
                <a:spcPct val="0"/>
              </a:spcBef>
              <a:spcAft>
                <a:spcPts val="0"/>
              </a:spcAft>
              <a:buFont typeface="Wingdings" pitchFamily="2" charset="2"/>
              <a:buChar char="§"/>
              <a:defRPr/>
            </a:pPr>
            <a:r>
              <a:rPr lang="en-GB" b="0" dirty="0" smtClean="0">
                <a:solidFill>
                  <a:schemeClr val="accent2"/>
                </a:solidFill>
              </a:rPr>
              <a:t>IMF PIMA: Public investment Management Assessment</a:t>
            </a:r>
            <a:endParaRPr lang="en-GB" b="0" dirty="0">
              <a:solidFill>
                <a:schemeClr val="accent2"/>
              </a:solidFill>
            </a:endParaRPr>
          </a:p>
          <a:p>
            <a:pPr marL="933450" lvl="1" indent="-476250" eaLnBrk="1" hangingPunct="1">
              <a:lnSpc>
                <a:spcPct val="130000"/>
              </a:lnSpc>
              <a:spcBef>
                <a:spcPct val="0"/>
              </a:spcBef>
              <a:spcAft>
                <a:spcPts val="0"/>
              </a:spcAft>
              <a:buFont typeface="Wingdings" pitchFamily="2" charset="2"/>
              <a:buChar char="§"/>
              <a:defRPr/>
            </a:pPr>
            <a:r>
              <a:rPr lang="en-GB" b="0" dirty="0" smtClean="0">
                <a:solidFill>
                  <a:schemeClr val="accent2"/>
                </a:solidFill>
              </a:rPr>
              <a:t>IMF/WB PPP Fiscal Risk Assessment Model (P-FRAM)</a:t>
            </a:r>
            <a:endParaRPr lang="en-GB" b="0" dirty="0">
              <a:solidFill>
                <a:schemeClr val="accent2"/>
              </a:solidFill>
            </a:endParaRPr>
          </a:p>
        </p:txBody>
      </p:sp>
      <p:sp>
        <p:nvSpPr>
          <p:cNvPr id="11268" name="Slide Number Placeholder 1"/>
          <p:cNvSpPr>
            <a:spLocks noGrp="1"/>
          </p:cNvSpPr>
          <p:nvPr>
            <p:ph type="sldNum" sz="quarter" idx="12"/>
          </p:nvPr>
        </p:nvSpPr>
        <p:spPr>
          <a:noFill/>
          <a:ln>
            <a:miter lim="800000"/>
            <a:headEnd/>
            <a:tailEnd/>
          </a:ln>
        </p:spPr>
        <p:txBody>
          <a:bodyPr/>
          <a:lstStyle/>
          <a:p>
            <a:fld id="{98EA0BD9-C429-4772-AB31-7A486908DCB5}" type="slidenum">
              <a:rPr lang="en-GB" smtClean="0"/>
              <a:pPr/>
              <a:t>38</a:t>
            </a:fld>
            <a:endParaRPr lang="en-GB" smtClean="0"/>
          </a:p>
        </p:txBody>
      </p:sp>
    </p:spTree>
    <p:extLst>
      <p:ext uri="{BB962C8B-B14F-4D97-AF65-F5344CB8AC3E}">
        <p14:creationId xmlns:p14="http://schemas.microsoft.com/office/powerpoint/2010/main" val="624374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39850"/>
            <a:ext cx="9144000" cy="576263"/>
          </a:xfrm>
        </p:spPr>
        <p:txBody>
          <a:bodyPr/>
          <a:lstStyle/>
          <a:p>
            <a:pPr indent="0" algn="ctr" eaLnBrk="1" hangingPunct="1"/>
            <a:r>
              <a:rPr lang="en-GB" sz="2400" dirty="0" smtClean="0"/>
              <a:t/>
            </a:r>
            <a:br>
              <a:rPr lang="en-GB" sz="2400" dirty="0" smtClean="0"/>
            </a:br>
            <a:r>
              <a:rPr lang="en-GB" sz="2400" dirty="0" smtClean="0"/>
              <a:t>PFM aspects of Domestic Revenue Mobilisation (DRM)</a:t>
            </a:r>
          </a:p>
        </p:txBody>
      </p:sp>
      <p:sp>
        <p:nvSpPr>
          <p:cNvPr id="16387" name="Rectangle 3"/>
          <p:cNvSpPr>
            <a:spLocks noGrp="1" noChangeArrowheads="1"/>
          </p:cNvSpPr>
          <p:nvPr>
            <p:ph type="body" idx="1"/>
          </p:nvPr>
        </p:nvSpPr>
        <p:spPr>
          <a:xfrm>
            <a:off x="0" y="2060848"/>
            <a:ext cx="9144000" cy="4392613"/>
          </a:xfrm>
        </p:spPr>
        <p:txBody>
          <a:bodyPr/>
          <a:lstStyle/>
          <a:p>
            <a:pPr marL="457200" lvl="1" indent="0" eaLnBrk="1" hangingPunct="1">
              <a:lnSpc>
                <a:spcPct val="130000"/>
              </a:lnSpc>
              <a:spcBef>
                <a:spcPct val="0"/>
              </a:spcBef>
              <a:spcAft>
                <a:spcPts val="0"/>
              </a:spcAft>
              <a:buNone/>
              <a:defRPr/>
            </a:pPr>
            <a:endParaRPr lang="en-GB" b="0" dirty="0" smtClean="0">
              <a:solidFill>
                <a:schemeClr val="accent6"/>
              </a:solidFill>
            </a:endParaRPr>
          </a:p>
          <a:p>
            <a:pPr marL="933450" lvl="1" indent="-476250" eaLnBrk="1" hangingPunct="1">
              <a:lnSpc>
                <a:spcPct val="130000"/>
              </a:lnSpc>
              <a:spcBef>
                <a:spcPct val="0"/>
              </a:spcBef>
              <a:spcAft>
                <a:spcPts val="0"/>
              </a:spcAft>
              <a:buFont typeface="Wingdings" pitchFamily="2" charset="2"/>
              <a:buChar char="§"/>
              <a:defRPr/>
            </a:pPr>
            <a:endParaRPr lang="en-GB" b="0" dirty="0">
              <a:solidFill>
                <a:schemeClr val="accent6"/>
              </a:solidFill>
            </a:endParaRPr>
          </a:p>
          <a:p>
            <a:pPr marL="457200" lvl="1" indent="0" algn="ctr" eaLnBrk="1" hangingPunct="1">
              <a:lnSpc>
                <a:spcPct val="130000"/>
              </a:lnSpc>
              <a:spcBef>
                <a:spcPct val="0"/>
              </a:spcBef>
              <a:spcAft>
                <a:spcPts val="0"/>
              </a:spcAft>
              <a:buNone/>
              <a:defRPr/>
            </a:pPr>
            <a:r>
              <a:rPr lang="en-GB" b="0" dirty="0" smtClean="0">
                <a:solidFill>
                  <a:srgbClr val="C00000"/>
                </a:solidFill>
              </a:rPr>
              <a:t>Distinction between tax policy (assessed through the macroeconomic eligibility criteria) and tax administration (assessed through the PFM eligibility criteria)</a:t>
            </a:r>
          </a:p>
          <a:p>
            <a:pPr marL="457200" lvl="1" indent="0" eaLnBrk="1" hangingPunct="1">
              <a:lnSpc>
                <a:spcPct val="130000"/>
              </a:lnSpc>
              <a:spcBef>
                <a:spcPct val="0"/>
              </a:spcBef>
              <a:spcAft>
                <a:spcPts val="0"/>
              </a:spcAft>
              <a:buNone/>
              <a:defRPr/>
            </a:pPr>
            <a:endParaRPr lang="en-GB" b="0" dirty="0" smtClean="0">
              <a:solidFill>
                <a:schemeClr val="accent6"/>
              </a:solidFill>
            </a:endParaRPr>
          </a:p>
          <a:p>
            <a:pPr marL="933450" lvl="1" indent="-476250" eaLnBrk="1" hangingPunct="1">
              <a:lnSpc>
                <a:spcPct val="130000"/>
              </a:lnSpc>
              <a:spcBef>
                <a:spcPct val="0"/>
              </a:spcBef>
              <a:spcAft>
                <a:spcPts val="0"/>
              </a:spcAft>
              <a:buFont typeface="Wingdings" pitchFamily="2" charset="2"/>
              <a:buChar char="§"/>
              <a:defRPr/>
            </a:pPr>
            <a:r>
              <a:rPr lang="en-GB" b="0" dirty="0" smtClean="0">
                <a:solidFill>
                  <a:schemeClr val="accent6"/>
                </a:solidFill>
              </a:rPr>
              <a:t>Tax administration and collection systems</a:t>
            </a:r>
          </a:p>
          <a:p>
            <a:pPr marL="933450" lvl="1" indent="-476250" eaLnBrk="1" hangingPunct="1">
              <a:lnSpc>
                <a:spcPct val="130000"/>
              </a:lnSpc>
              <a:spcBef>
                <a:spcPct val="0"/>
              </a:spcBef>
              <a:spcAft>
                <a:spcPts val="0"/>
              </a:spcAft>
              <a:buFont typeface="Wingdings" pitchFamily="2" charset="2"/>
              <a:buChar char="§"/>
              <a:defRPr/>
            </a:pPr>
            <a:r>
              <a:rPr lang="en-GB" b="0" dirty="0">
                <a:solidFill>
                  <a:schemeClr val="accent6"/>
                </a:solidFill>
              </a:rPr>
              <a:t>Promotion of tax compliance and enforcement of tax codes</a:t>
            </a:r>
          </a:p>
          <a:p>
            <a:pPr marL="933450" lvl="1" indent="-476250" eaLnBrk="1" hangingPunct="1">
              <a:lnSpc>
                <a:spcPct val="130000"/>
              </a:lnSpc>
              <a:spcBef>
                <a:spcPct val="0"/>
              </a:spcBef>
              <a:spcAft>
                <a:spcPts val="0"/>
              </a:spcAft>
              <a:buFont typeface="Wingdings" pitchFamily="2" charset="2"/>
              <a:buChar char="§"/>
              <a:defRPr/>
            </a:pPr>
            <a:r>
              <a:rPr lang="en-GB" b="0" dirty="0">
                <a:solidFill>
                  <a:schemeClr val="accent6"/>
                </a:solidFill>
              </a:rPr>
              <a:t>Curbing tax evasion and </a:t>
            </a:r>
            <a:r>
              <a:rPr lang="en-GB" b="0" dirty="0" smtClean="0">
                <a:solidFill>
                  <a:schemeClr val="accent6"/>
                </a:solidFill>
              </a:rPr>
              <a:t>avoidance</a:t>
            </a:r>
          </a:p>
          <a:p>
            <a:pPr marL="457200" lvl="1" indent="0" eaLnBrk="1" hangingPunct="1">
              <a:lnSpc>
                <a:spcPct val="130000"/>
              </a:lnSpc>
              <a:spcBef>
                <a:spcPct val="0"/>
              </a:spcBef>
              <a:spcAft>
                <a:spcPts val="0"/>
              </a:spcAft>
              <a:buNone/>
              <a:defRPr/>
            </a:pPr>
            <a:endParaRPr lang="en-GB" b="0" dirty="0">
              <a:solidFill>
                <a:schemeClr val="accent6"/>
              </a:solidFill>
            </a:endParaRPr>
          </a:p>
        </p:txBody>
      </p:sp>
      <p:sp>
        <p:nvSpPr>
          <p:cNvPr id="8196" name="Slide Number Placeholder 1"/>
          <p:cNvSpPr>
            <a:spLocks noGrp="1"/>
          </p:cNvSpPr>
          <p:nvPr>
            <p:ph type="sldNum" sz="quarter" idx="12"/>
          </p:nvPr>
        </p:nvSpPr>
        <p:spPr>
          <a:noFill/>
          <a:ln>
            <a:miter lim="800000"/>
            <a:headEnd/>
            <a:tailEnd/>
          </a:ln>
        </p:spPr>
        <p:txBody>
          <a:bodyPr/>
          <a:lstStyle/>
          <a:p>
            <a:fld id="{1FCD3F4F-90EC-4BA4-9FDF-A99530EE0951}" type="slidenum">
              <a:rPr lang="en-GB" smtClean="0"/>
              <a:pPr/>
              <a:t>39</a:t>
            </a:fld>
            <a:endParaRPr lang="en-GB" smtClean="0"/>
          </a:p>
        </p:txBody>
      </p:sp>
    </p:spTree>
    <p:extLst>
      <p:ext uri="{BB962C8B-B14F-4D97-AF65-F5344CB8AC3E}">
        <p14:creationId xmlns:p14="http://schemas.microsoft.com/office/powerpoint/2010/main" val="380361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324A71AD-000A-4C1A-8C04-74F1D25BB7B8}" type="slidenum">
              <a:rPr lang="en-GB" altLang="es-ES" sz="1400">
                <a:solidFill>
                  <a:srgbClr val="000000"/>
                </a:solidFill>
                <a:latin typeface="Arial" panose="020B0604020202020204" pitchFamily="34" charset="0"/>
              </a:rPr>
              <a:pPr eaLnBrk="1" hangingPunct="1"/>
              <a:t>4</a:t>
            </a:fld>
            <a:endParaRPr lang="en-GB" altLang="es-ES" sz="1400">
              <a:solidFill>
                <a:srgbClr val="000000"/>
              </a:solidFill>
              <a:latin typeface="Arial" panose="020B0604020202020204" pitchFamily="34" charset="0"/>
            </a:endParaRPr>
          </a:p>
        </p:txBody>
      </p:sp>
      <p:sp>
        <p:nvSpPr>
          <p:cNvPr id="21507" name="Rectangle 2"/>
          <p:cNvSpPr>
            <a:spLocks noGrp="1" noChangeArrowheads="1"/>
          </p:cNvSpPr>
          <p:nvPr>
            <p:ph type="title"/>
          </p:nvPr>
        </p:nvSpPr>
        <p:spPr>
          <a:xfrm>
            <a:off x="0" y="1339850"/>
            <a:ext cx="9144000" cy="936625"/>
          </a:xfrm>
        </p:spPr>
        <p:txBody>
          <a:bodyPr/>
          <a:lstStyle/>
          <a:p>
            <a:pPr indent="0" algn="ctr" eaLnBrk="1" hangingPunct="1"/>
            <a:r>
              <a:rPr lang="en-GB" altLang="es-ES" sz="2400" dirty="0" smtClean="0"/>
              <a:t>State budget/public policies as main intervention framework with others potentials partners</a:t>
            </a:r>
          </a:p>
        </p:txBody>
      </p:sp>
      <p:sp>
        <p:nvSpPr>
          <p:cNvPr id="23556" name="Rectangle 3"/>
          <p:cNvSpPr>
            <a:spLocks noGrp="1" noChangeArrowheads="1"/>
          </p:cNvSpPr>
          <p:nvPr>
            <p:ph type="body" idx="1"/>
          </p:nvPr>
        </p:nvSpPr>
        <p:spPr/>
        <p:txBody>
          <a:bodyPr/>
          <a:lstStyle/>
          <a:p>
            <a:pPr marL="0" indent="0" eaLnBrk="1" hangingPunct="1">
              <a:lnSpc>
                <a:spcPct val="80000"/>
              </a:lnSpc>
              <a:spcBef>
                <a:spcPct val="50000"/>
              </a:spcBef>
              <a:buClr>
                <a:srgbClr val="0F5494"/>
              </a:buClr>
              <a:buFontTx/>
              <a:buNone/>
              <a:defRPr/>
            </a:pPr>
            <a:endParaRPr lang="en-GB" sz="1600" i="0" dirty="0" smtClean="0"/>
          </a:p>
          <a:p>
            <a:pPr eaLnBrk="1" hangingPunct="1">
              <a:lnSpc>
                <a:spcPct val="80000"/>
              </a:lnSpc>
              <a:spcBef>
                <a:spcPct val="50000"/>
              </a:spcBef>
              <a:buClr>
                <a:srgbClr val="0F5494"/>
              </a:buClr>
              <a:buFont typeface="Wingdings" pitchFamily="2" charset="2"/>
              <a:buChar char="Ø"/>
              <a:defRPr/>
            </a:pPr>
            <a:endParaRPr lang="en-GB" sz="1600" i="0" dirty="0" smtClean="0"/>
          </a:p>
        </p:txBody>
      </p:sp>
      <p:graphicFrame>
        <p:nvGraphicFramePr>
          <p:cNvPr id="3" name="Diagram 2"/>
          <p:cNvGraphicFramePr/>
          <p:nvPr>
            <p:extLst>
              <p:ext uri="{D42A27DB-BD31-4B8C-83A1-F6EECF244321}">
                <p14:modId xmlns:p14="http://schemas.microsoft.com/office/powerpoint/2010/main" val="3020703100"/>
              </p:ext>
            </p:extLst>
          </p:nvPr>
        </p:nvGraphicFramePr>
        <p:xfrm>
          <a:off x="1187624" y="2420888"/>
          <a:ext cx="645604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948267" y="2564904"/>
            <a:ext cx="1247470"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800" dirty="0" smtClean="0"/>
              <a:t>Central Bank</a:t>
            </a:r>
            <a:endParaRPr lang="en-GB" sz="1800" dirty="0"/>
          </a:p>
        </p:txBody>
      </p:sp>
      <p:sp>
        <p:nvSpPr>
          <p:cNvPr id="4" name="TextBox 3"/>
          <p:cNvSpPr txBox="1"/>
          <p:nvPr/>
        </p:nvSpPr>
        <p:spPr>
          <a:xfrm>
            <a:off x="961260" y="5799747"/>
            <a:ext cx="1773562"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none" rtlCol="0">
            <a:spAutoFit/>
          </a:bodyPr>
          <a:lstStyle/>
          <a:p>
            <a:r>
              <a:rPr lang="en-GB" sz="1800" dirty="0" smtClean="0"/>
              <a:t>Private sector</a:t>
            </a:r>
            <a:endParaRPr lang="en-GB" sz="1800" dirty="0"/>
          </a:p>
        </p:txBody>
      </p:sp>
      <p:sp>
        <p:nvSpPr>
          <p:cNvPr id="5" name="TextBox 4"/>
          <p:cNvSpPr txBox="1"/>
          <p:nvPr/>
        </p:nvSpPr>
        <p:spPr>
          <a:xfrm>
            <a:off x="7020272" y="2564904"/>
            <a:ext cx="1475532"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none" rtlCol="0">
            <a:spAutoFit/>
          </a:bodyPr>
          <a:lstStyle/>
          <a:p>
            <a:r>
              <a:rPr lang="en-GB" sz="1800" dirty="0" smtClean="0"/>
              <a:t>Donors </a:t>
            </a:r>
          </a:p>
          <a:p>
            <a:r>
              <a:rPr lang="en-GB" sz="1800" dirty="0" smtClean="0"/>
              <a:t>community</a:t>
            </a:r>
            <a:endParaRPr lang="en-GB" sz="1800" dirty="0"/>
          </a:p>
        </p:txBody>
      </p:sp>
      <p:sp>
        <p:nvSpPr>
          <p:cNvPr id="6" name="TextBox 5"/>
          <p:cNvSpPr txBox="1"/>
          <p:nvPr/>
        </p:nvSpPr>
        <p:spPr>
          <a:xfrm>
            <a:off x="6986570" y="5661248"/>
            <a:ext cx="1691489" cy="92333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none" rtlCol="0">
            <a:spAutoFit/>
          </a:bodyPr>
          <a:lstStyle/>
          <a:p>
            <a:r>
              <a:rPr lang="en-GB" sz="1800" dirty="0" smtClean="0"/>
              <a:t>National </a:t>
            </a:r>
          </a:p>
          <a:p>
            <a:r>
              <a:rPr lang="en-GB" sz="1800" dirty="0" smtClean="0"/>
              <a:t>Statistical </a:t>
            </a:r>
          </a:p>
          <a:p>
            <a:r>
              <a:rPr lang="en-GB" sz="1800" dirty="0" smtClean="0"/>
              <a:t>Departments</a:t>
            </a:r>
            <a:endParaRPr lang="en-GB" sz="1800" dirty="0"/>
          </a:p>
        </p:txBody>
      </p:sp>
    </p:spTree>
    <p:extLst>
      <p:ext uri="{BB962C8B-B14F-4D97-AF65-F5344CB8AC3E}">
        <p14:creationId xmlns:p14="http://schemas.microsoft.com/office/powerpoint/2010/main" val="25551653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a:t>A</a:t>
            </a:r>
            <a:r>
              <a:rPr lang="en-US" dirty="0" smtClean="0"/>
              <a:t> Tax Administration Diagnostic Assessment Tool (TADAT)</a:t>
            </a:r>
          </a:p>
        </p:txBody>
      </p:sp>
      <p:sp>
        <p:nvSpPr>
          <p:cNvPr id="6" name="Content Placeholder 5"/>
          <p:cNvSpPr>
            <a:spLocks noGrp="1"/>
          </p:cNvSpPr>
          <p:nvPr>
            <p:ph idx="1"/>
          </p:nvPr>
        </p:nvSpPr>
        <p:spPr/>
        <p:txBody>
          <a:bodyPr>
            <a:normAutofit/>
          </a:bodyPr>
          <a:lstStyle/>
          <a:p>
            <a:pPr>
              <a:buClr>
                <a:schemeClr val="accent2"/>
              </a:buClr>
            </a:pPr>
            <a:r>
              <a:rPr lang="en-US" sz="1900" i="0" dirty="0">
                <a:solidFill>
                  <a:schemeClr val="accent6"/>
                </a:solidFill>
              </a:rPr>
              <a:t>P</a:t>
            </a:r>
            <a:r>
              <a:rPr lang="en-US" sz="1900" i="0" dirty="0" smtClean="0">
                <a:solidFill>
                  <a:schemeClr val="accent6"/>
                </a:solidFill>
              </a:rPr>
              <a:t>rovide an objective and standardized performance assessment of a country’s system of tax administration</a:t>
            </a:r>
          </a:p>
          <a:p>
            <a:pPr>
              <a:buClr>
                <a:schemeClr val="accent2"/>
              </a:buClr>
            </a:pPr>
            <a:r>
              <a:rPr lang="en-US" sz="1900" i="0" dirty="0" smtClean="0">
                <a:solidFill>
                  <a:schemeClr val="accent6"/>
                </a:solidFill>
              </a:rPr>
              <a:t>Mirrored on the PEFA tool with 9 Performance outcome areas, 28 high level indicators and 47 dimensions </a:t>
            </a:r>
          </a:p>
          <a:p>
            <a:pPr>
              <a:buClr>
                <a:schemeClr val="accent2"/>
              </a:buClr>
            </a:pPr>
            <a:r>
              <a:rPr lang="en-US" sz="1900" i="0" dirty="0" smtClean="0">
                <a:solidFill>
                  <a:schemeClr val="accent6"/>
                </a:solidFill>
              </a:rPr>
              <a:t>Does not assess special tax regimes such as for natural resources and excludes customs administration</a:t>
            </a:r>
          </a:p>
          <a:p>
            <a:pPr>
              <a:buClr>
                <a:schemeClr val="accent2"/>
              </a:buClr>
            </a:pPr>
            <a:r>
              <a:rPr lang="en-US" sz="1900" i="0" dirty="0">
                <a:solidFill>
                  <a:schemeClr val="accent6"/>
                </a:solidFill>
              </a:rPr>
              <a:t>Focuses on the performance of major national taxes:</a:t>
            </a:r>
          </a:p>
          <a:p>
            <a:pPr marL="742950" lvl="2" indent="-342900">
              <a:buClr>
                <a:schemeClr val="accent2"/>
              </a:buClr>
              <a:buFont typeface="Arial" panose="020B0604020202020204" pitchFamily="34" charset="0"/>
              <a:buChar char="•"/>
            </a:pPr>
            <a:r>
              <a:rPr lang="en-US" sz="1900" b="0" dirty="0">
                <a:solidFill>
                  <a:schemeClr val="accent6"/>
                </a:solidFill>
                <a:ea typeface="+mn-ea"/>
                <a:cs typeface="+mn-cs"/>
              </a:rPr>
              <a:t>Corporate and personal income tax</a:t>
            </a:r>
          </a:p>
          <a:p>
            <a:pPr marL="742950" lvl="2" indent="-342900">
              <a:buClr>
                <a:schemeClr val="accent2"/>
              </a:buClr>
              <a:buFont typeface="Arial" panose="020B0604020202020204" pitchFamily="34" charset="0"/>
              <a:buChar char="•"/>
            </a:pPr>
            <a:r>
              <a:rPr lang="en-US" sz="1900" b="0" dirty="0">
                <a:solidFill>
                  <a:schemeClr val="accent6"/>
                </a:solidFill>
                <a:ea typeface="+mn-ea"/>
                <a:cs typeface="+mn-cs"/>
              </a:rPr>
              <a:t>Value Added Tax or equivalent</a:t>
            </a:r>
          </a:p>
          <a:p>
            <a:pPr marL="742950" lvl="2" indent="-342900">
              <a:buClr>
                <a:schemeClr val="accent2"/>
              </a:buClr>
              <a:buFont typeface="Arial" panose="020B0604020202020204" pitchFamily="34" charset="0"/>
              <a:buChar char="•"/>
            </a:pPr>
            <a:r>
              <a:rPr lang="en-US" sz="1800" b="0" dirty="0">
                <a:solidFill>
                  <a:schemeClr val="accent6"/>
                </a:solidFill>
                <a:ea typeface="+mn-ea"/>
                <a:cs typeface="+mn-cs"/>
              </a:rPr>
              <a:t>Employee and other withholding taxes</a:t>
            </a:r>
          </a:p>
        </p:txBody>
      </p:sp>
      <p:sp>
        <p:nvSpPr>
          <p:cNvPr id="4" name="Slide Number Placeholder 3"/>
          <p:cNvSpPr>
            <a:spLocks noGrp="1"/>
          </p:cNvSpPr>
          <p:nvPr>
            <p:ph type="sldNum" sz="quarter" idx="12"/>
          </p:nvPr>
        </p:nvSpPr>
        <p:spPr/>
        <p:txBody>
          <a:bodyPr/>
          <a:lstStyle/>
          <a:p>
            <a:fld id="{AAE606DD-D066-4020-99B8-4F9D94E94EA0}" type="slidenum">
              <a:rPr lang="en-US" smtClean="0"/>
              <a:pPr/>
              <a:t>40</a:t>
            </a:fld>
            <a:endParaRPr lang="en-US" dirty="0"/>
          </a:p>
        </p:txBody>
      </p:sp>
    </p:spTree>
    <p:extLst>
      <p:ext uri="{BB962C8B-B14F-4D97-AF65-F5344CB8AC3E}">
        <p14:creationId xmlns:p14="http://schemas.microsoft.com/office/powerpoint/2010/main" val="771670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1196752"/>
            <a:ext cx="8229600" cy="936625"/>
          </a:xfrm>
        </p:spPr>
        <p:txBody>
          <a:bodyPr>
            <a:noAutofit/>
          </a:bodyPr>
          <a:lstStyle/>
          <a:p>
            <a:pPr algn="ctr"/>
            <a:r>
              <a:rPr lang="en-US" sz="2800" dirty="0" smtClean="0">
                <a:solidFill>
                  <a:schemeClr val="accent2"/>
                </a:solidFill>
              </a:rPr>
              <a:t>Intended  TADAT outcomes</a:t>
            </a:r>
          </a:p>
        </p:txBody>
      </p:sp>
      <p:sp>
        <p:nvSpPr>
          <p:cNvPr id="6" name="Content Placeholder 5"/>
          <p:cNvSpPr>
            <a:spLocks noGrp="1"/>
          </p:cNvSpPr>
          <p:nvPr>
            <p:ph idx="1"/>
          </p:nvPr>
        </p:nvSpPr>
        <p:spPr>
          <a:xfrm>
            <a:off x="467544" y="2133600"/>
            <a:ext cx="8229600" cy="4724400"/>
          </a:xfrm>
        </p:spPr>
        <p:txBody>
          <a:bodyPr>
            <a:noAutofit/>
          </a:bodyPr>
          <a:lstStyle/>
          <a:p>
            <a:pPr>
              <a:buClr>
                <a:schemeClr val="accent2"/>
              </a:buClr>
            </a:pPr>
            <a:r>
              <a:rPr lang="en-US" sz="2000" i="0" dirty="0">
                <a:solidFill>
                  <a:schemeClr val="accent2"/>
                </a:solidFill>
              </a:rPr>
              <a:t>I</a:t>
            </a:r>
            <a:r>
              <a:rPr lang="en-US" sz="2000" i="0" dirty="0" smtClean="0">
                <a:solidFill>
                  <a:schemeClr val="accent2"/>
                </a:solidFill>
              </a:rPr>
              <a:t>dentification of the </a:t>
            </a:r>
            <a:r>
              <a:rPr lang="en-US" sz="2000" b="1" i="0" dirty="0" smtClean="0">
                <a:solidFill>
                  <a:schemeClr val="accent2"/>
                </a:solidFill>
              </a:rPr>
              <a:t>relative strengths and weaknesses</a:t>
            </a:r>
            <a:r>
              <a:rPr lang="en-US" sz="2000" b="1" i="0" dirty="0" smtClean="0">
                <a:solidFill>
                  <a:schemeClr val="accent2"/>
                </a:solidFill>
                <a:effectLst>
                  <a:outerShdw blurRad="38100" dist="38100" dir="2700000" algn="tl">
                    <a:srgbClr val="000000">
                      <a:alpha val="43137"/>
                    </a:srgbClr>
                  </a:outerShdw>
                </a:effectLst>
              </a:rPr>
              <a:t> </a:t>
            </a:r>
            <a:r>
              <a:rPr lang="en-US" sz="2000" i="0" dirty="0" smtClean="0">
                <a:solidFill>
                  <a:schemeClr val="accent2"/>
                </a:solidFill>
              </a:rPr>
              <a:t>in a tax administration system</a:t>
            </a:r>
          </a:p>
          <a:p>
            <a:pPr>
              <a:buClr>
                <a:schemeClr val="accent2"/>
              </a:buClr>
            </a:pPr>
            <a:r>
              <a:rPr lang="en-US" sz="2000" i="0" dirty="0" smtClean="0">
                <a:solidFill>
                  <a:schemeClr val="accent2"/>
                </a:solidFill>
              </a:rPr>
              <a:t>Facilitating discussion towards </a:t>
            </a:r>
            <a:r>
              <a:rPr lang="en-US" sz="2000" b="1" i="0" dirty="0" smtClean="0">
                <a:solidFill>
                  <a:schemeClr val="accent2"/>
                </a:solidFill>
              </a:rPr>
              <a:t>a shared view of the tax administration’s health</a:t>
            </a:r>
            <a:r>
              <a:rPr lang="en-US" sz="2000" i="0" dirty="0" smtClean="0">
                <a:solidFill>
                  <a:schemeClr val="accent2"/>
                </a:solidFill>
              </a:rPr>
              <a:t> among stakeholders</a:t>
            </a:r>
          </a:p>
          <a:p>
            <a:pPr>
              <a:buClr>
                <a:schemeClr val="accent2"/>
              </a:buClr>
            </a:pPr>
            <a:r>
              <a:rPr lang="en-US" sz="2000" b="1" i="0" dirty="0">
                <a:solidFill>
                  <a:schemeClr val="accent2"/>
                </a:solidFill>
              </a:rPr>
              <a:t>S</a:t>
            </a:r>
            <a:r>
              <a:rPr lang="en-US" sz="2000" b="1" i="0" dirty="0" smtClean="0">
                <a:solidFill>
                  <a:schemeClr val="accent2"/>
                </a:solidFill>
              </a:rPr>
              <a:t>trengthening the design of tax administration reform initiatives </a:t>
            </a:r>
          </a:p>
          <a:p>
            <a:pPr>
              <a:buClr>
                <a:schemeClr val="accent2"/>
              </a:buClr>
            </a:pPr>
            <a:r>
              <a:rPr lang="en-US" sz="2000" i="0" dirty="0" smtClean="0">
                <a:solidFill>
                  <a:schemeClr val="accent2"/>
                </a:solidFill>
              </a:rPr>
              <a:t>Better </a:t>
            </a:r>
            <a:r>
              <a:rPr lang="en-US" sz="2000" b="1" i="0" dirty="0" smtClean="0">
                <a:solidFill>
                  <a:schemeClr val="accent2"/>
                </a:solidFill>
              </a:rPr>
              <a:t>coordination of external support for reforms </a:t>
            </a:r>
          </a:p>
          <a:p>
            <a:pPr>
              <a:buClr>
                <a:schemeClr val="accent2"/>
              </a:buClr>
            </a:pPr>
            <a:r>
              <a:rPr lang="en-US" sz="2000" i="0" dirty="0" smtClean="0">
                <a:solidFill>
                  <a:schemeClr val="accent2"/>
                </a:solidFill>
              </a:rPr>
              <a:t>Providing a </a:t>
            </a:r>
            <a:r>
              <a:rPr lang="en-US" sz="2000" b="1" i="0" dirty="0" smtClean="0">
                <a:solidFill>
                  <a:schemeClr val="accent2"/>
                </a:solidFill>
              </a:rPr>
              <a:t>basis for monitoring and evaluating reform progress</a:t>
            </a:r>
            <a:r>
              <a:rPr lang="en-US" sz="2000" b="1" i="0" dirty="0" smtClean="0">
                <a:solidFill>
                  <a:schemeClr val="accent2"/>
                </a:solidFill>
                <a:effectLst>
                  <a:outerShdw blurRad="38100" dist="38100" dir="2700000" algn="tl">
                    <a:srgbClr val="000000">
                      <a:alpha val="43137"/>
                    </a:srgbClr>
                  </a:outerShdw>
                </a:effectLst>
              </a:rPr>
              <a:t> </a:t>
            </a:r>
            <a:r>
              <a:rPr lang="en-US" sz="2000" i="0" dirty="0" smtClean="0">
                <a:solidFill>
                  <a:schemeClr val="accent2"/>
                </a:solidFill>
              </a:rPr>
              <a:t>towards established/targeted outcomes using repeat assessments</a:t>
            </a:r>
          </a:p>
          <a:p>
            <a:endParaRPr lang="en-US" sz="2400" i="0" dirty="0" smtClean="0">
              <a:solidFill>
                <a:schemeClr val="accent2"/>
              </a:solidFill>
            </a:endParaRPr>
          </a:p>
          <a:p>
            <a:endParaRPr lang="en-US" sz="2400" dirty="0"/>
          </a:p>
        </p:txBody>
      </p:sp>
      <p:sp>
        <p:nvSpPr>
          <p:cNvPr id="4" name="Slide Number Placeholder 3"/>
          <p:cNvSpPr>
            <a:spLocks noGrp="1"/>
          </p:cNvSpPr>
          <p:nvPr>
            <p:ph type="sldNum" sz="quarter" idx="12"/>
          </p:nvPr>
        </p:nvSpPr>
        <p:spPr/>
        <p:txBody>
          <a:bodyPr/>
          <a:lstStyle/>
          <a:p>
            <a:fld id="{F68BA8A3-BC96-40DE-9D65-5DB28ABA68B0}" type="slidenum">
              <a:rPr lang="en-US" smtClean="0"/>
              <a:pPr/>
              <a:t>41</a:t>
            </a:fld>
            <a:endParaRPr lang="en-US" dirty="0"/>
          </a:p>
        </p:txBody>
      </p:sp>
    </p:spTree>
    <p:extLst>
      <p:ext uri="{BB962C8B-B14F-4D97-AF65-F5344CB8AC3E}">
        <p14:creationId xmlns:p14="http://schemas.microsoft.com/office/powerpoint/2010/main" val="15964941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329983499"/>
              </p:ext>
            </p:extLst>
          </p:nvPr>
        </p:nvGraphicFramePr>
        <p:xfrm>
          <a:off x="755576" y="1547520"/>
          <a:ext cx="8005177" cy="5112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lèche vers le bas 11"/>
          <p:cNvSpPr/>
          <p:nvPr/>
        </p:nvSpPr>
        <p:spPr>
          <a:xfrm rot="496586">
            <a:off x="8364924" y="3526970"/>
            <a:ext cx="493452" cy="509523"/>
          </a:xfrm>
          <a:prstGeom prst="downArrow">
            <a:avLst/>
          </a:prstGeom>
          <a:ln/>
        </p:spPr>
        <p:style>
          <a:lnRef idx="1">
            <a:schemeClr val="accent1"/>
          </a:lnRef>
          <a:fillRef idx="3">
            <a:schemeClr val="accent1"/>
          </a:fillRef>
          <a:effectRef idx="2">
            <a:schemeClr val="accent1"/>
          </a:effectRef>
          <a:fontRef idx="minor">
            <a:schemeClr val="lt1"/>
          </a:fontRef>
        </p:style>
      </p:sp>
      <p:sp>
        <p:nvSpPr>
          <p:cNvPr id="13" name="Flèche vers le bas 12"/>
          <p:cNvSpPr/>
          <p:nvPr/>
        </p:nvSpPr>
        <p:spPr>
          <a:xfrm rot="18105568">
            <a:off x="6079710" y="987098"/>
            <a:ext cx="457278" cy="479597"/>
          </a:xfrm>
          <a:prstGeom prst="downArrow">
            <a:avLst/>
          </a:prstGeom>
          <a:ln/>
        </p:spPr>
        <p:style>
          <a:lnRef idx="1">
            <a:schemeClr val="accent1"/>
          </a:lnRef>
          <a:fillRef idx="3">
            <a:schemeClr val="accent1"/>
          </a:fillRef>
          <a:effectRef idx="2">
            <a:schemeClr val="accent1"/>
          </a:effectRef>
          <a:fontRef idx="minor">
            <a:schemeClr val="lt1"/>
          </a:fontRef>
        </p:style>
      </p:sp>
      <p:sp>
        <p:nvSpPr>
          <p:cNvPr id="15" name="Flèche vers le bas 14"/>
          <p:cNvSpPr/>
          <p:nvPr/>
        </p:nvSpPr>
        <p:spPr>
          <a:xfrm rot="7718908">
            <a:off x="2635202" y="5926929"/>
            <a:ext cx="503660" cy="459506"/>
          </a:xfrm>
          <a:prstGeom prst="downArrow">
            <a:avLst/>
          </a:prstGeom>
          <a:ln/>
        </p:spPr>
        <p:style>
          <a:lnRef idx="1">
            <a:schemeClr val="accent1"/>
          </a:lnRef>
          <a:fillRef idx="3">
            <a:schemeClr val="accent1"/>
          </a:fillRef>
          <a:effectRef idx="2">
            <a:schemeClr val="accent1"/>
          </a:effectRef>
          <a:fontRef idx="minor">
            <a:schemeClr val="lt1"/>
          </a:fontRef>
        </p:style>
      </p:sp>
      <p:sp>
        <p:nvSpPr>
          <p:cNvPr id="16" name="Flèche vers le bas 15"/>
          <p:cNvSpPr/>
          <p:nvPr/>
        </p:nvSpPr>
        <p:spPr>
          <a:xfrm rot="11433874">
            <a:off x="1010302" y="3235174"/>
            <a:ext cx="463774" cy="517867"/>
          </a:xfrm>
          <a:prstGeom prst="downArrow">
            <a:avLst/>
          </a:prstGeom>
          <a:ln/>
        </p:spPr>
        <p:style>
          <a:lnRef idx="1">
            <a:schemeClr val="accent1"/>
          </a:lnRef>
          <a:fillRef idx="3">
            <a:schemeClr val="accent1"/>
          </a:fillRef>
          <a:effectRef idx="2">
            <a:schemeClr val="accent1"/>
          </a:effectRef>
          <a:fontRef idx="minor">
            <a:schemeClr val="lt1"/>
          </a:fontRef>
        </p:style>
      </p:sp>
      <p:sp>
        <p:nvSpPr>
          <p:cNvPr id="3" name="Slide Number Placeholder 2"/>
          <p:cNvSpPr>
            <a:spLocks noGrp="1"/>
          </p:cNvSpPr>
          <p:nvPr>
            <p:ph type="sldNum" sz="quarter" idx="12"/>
          </p:nvPr>
        </p:nvSpPr>
        <p:spPr/>
        <p:txBody>
          <a:bodyPr/>
          <a:lstStyle/>
          <a:p>
            <a:pPr>
              <a:defRPr/>
            </a:pPr>
            <a:fld id="{C7477545-4EA3-41AE-A627-88BC7370C4DB}" type="slidenum">
              <a:rPr lang="en-GB" smtClean="0"/>
              <a:pPr>
                <a:defRPr/>
              </a:pPr>
              <a:t>42</a:t>
            </a:fld>
            <a:endParaRPr lang="en-GB"/>
          </a:p>
        </p:txBody>
      </p:sp>
      <p:sp>
        <p:nvSpPr>
          <p:cNvPr id="9" name="Flèche vers le bas 11"/>
          <p:cNvSpPr/>
          <p:nvPr/>
        </p:nvSpPr>
        <p:spPr>
          <a:xfrm rot="4311739">
            <a:off x="6200311" y="5875528"/>
            <a:ext cx="493452" cy="509523"/>
          </a:xfrm>
          <a:prstGeom prst="downArrow">
            <a:avLst/>
          </a:prstGeom>
          <a:ln/>
        </p:spPr>
        <p:style>
          <a:lnRef idx="1">
            <a:schemeClr val="accent1"/>
          </a:lnRef>
          <a:fillRef idx="3">
            <a:schemeClr val="accent1"/>
          </a:fillRef>
          <a:effectRef idx="2">
            <a:schemeClr val="accent1"/>
          </a:effectRef>
          <a:fontRef idx="minor">
            <a:schemeClr val="lt1"/>
          </a:fontRef>
        </p:style>
      </p:sp>
      <p:sp>
        <p:nvSpPr>
          <p:cNvPr id="10" name="Flèche vers le bas 15"/>
          <p:cNvSpPr/>
          <p:nvPr/>
        </p:nvSpPr>
        <p:spPr>
          <a:xfrm rot="15108484">
            <a:off x="2716429" y="1156076"/>
            <a:ext cx="463774" cy="517867"/>
          </a:xfrm>
          <a:prstGeom prst="downArrow">
            <a:avLst/>
          </a:prstGeom>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6856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53EED927-7F3B-4D87-901F-49AE9EE97B3D}" type="slidenum">
              <a:rPr lang="en-GB" altLang="es-ES" sz="1400">
                <a:solidFill>
                  <a:schemeClr val="tx1"/>
                </a:solidFill>
                <a:latin typeface="Tw Cen MT"/>
              </a:rPr>
              <a:pPr eaLnBrk="1" hangingPunct="1"/>
              <a:t>43</a:t>
            </a:fld>
            <a:endParaRPr lang="en-GB" altLang="es-ES" sz="1400" dirty="0">
              <a:solidFill>
                <a:schemeClr val="tx1"/>
              </a:solidFill>
              <a:latin typeface="Tw Cen MT"/>
            </a:endParaRPr>
          </a:p>
        </p:txBody>
      </p:sp>
      <p:sp>
        <p:nvSpPr>
          <p:cNvPr id="27651" name="Rectangle 2"/>
          <p:cNvSpPr>
            <a:spLocks noGrp="1" noChangeArrowheads="1"/>
          </p:cNvSpPr>
          <p:nvPr>
            <p:ph type="title"/>
          </p:nvPr>
        </p:nvSpPr>
        <p:spPr>
          <a:xfrm>
            <a:off x="0" y="981075"/>
            <a:ext cx="8893175" cy="936625"/>
          </a:xfrm>
        </p:spPr>
        <p:txBody>
          <a:bodyPr/>
          <a:lstStyle/>
          <a:p>
            <a:pPr indent="0" algn="ctr" eaLnBrk="1" hangingPunct="1"/>
            <a:r>
              <a:rPr lang="en-GB" altLang="es-ES" dirty="0" smtClean="0">
                <a:solidFill>
                  <a:srgbClr val="2D2D8A"/>
                </a:solidFill>
                <a:latin typeface="Tw Cen MT"/>
                <a:cs typeface="Tw Cen MT"/>
              </a:rPr>
              <a:t>SRC: Main Focus of PFM assessment (1/2)</a:t>
            </a:r>
          </a:p>
        </p:txBody>
      </p:sp>
      <p:sp>
        <p:nvSpPr>
          <p:cNvPr id="27652" name="Rectangle 3"/>
          <p:cNvSpPr>
            <a:spLocks noGrp="1" noChangeArrowheads="1"/>
          </p:cNvSpPr>
          <p:nvPr>
            <p:ph type="body" idx="1"/>
          </p:nvPr>
        </p:nvSpPr>
        <p:spPr>
          <a:xfrm>
            <a:off x="611560" y="2564904"/>
            <a:ext cx="7920880" cy="3599978"/>
          </a:xfrm>
        </p:spPr>
        <p:txBody>
          <a:bodyPr/>
          <a:lstStyle/>
          <a:p>
            <a:pPr algn="just">
              <a:spcAft>
                <a:spcPts val="1200"/>
              </a:spcAft>
              <a:buClr>
                <a:srgbClr val="0F5494"/>
              </a:buClr>
              <a:buFont typeface="Wingdings" charset="2"/>
              <a:buChar char="Ø"/>
              <a:defRPr/>
            </a:pPr>
            <a:r>
              <a:rPr lang="en-GB" altLang="en-US" sz="2000" i="0" dirty="0" smtClean="0">
                <a:solidFill>
                  <a:srgbClr val="2D2D8A"/>
                </a:solidFill>
                <a:latin typeface="Tw Cen MT"/>
                <a:cs typeface="Tw Cen MT"/>
                <a:sym typeface="Wingdings" pitchFamily="2" charset="2"/>
              </a:rPr>
              <a:t>A </a:t>
            </a:r>
            <a:r>
              <a:rPr lang="en-GB" altLang="en-US" sz="2000" i="0" dirty="0">
                <a:solidFill>
                  <a:srgbClr val="2D2D8A"/>
                </a:solidFill>
                <a:latin typeface="Tw Cen MT"/>
                <a:cs typeface="Tw Cen MT"/>
                <a:sym typeface="Wingdings" pitchFamily="2" charset="2"/>
              </a:rPr>
              <a:t>se</a:t>
            </a:r>
            <a:r>
              <a:rPr lang="en-GB" altLang="en-US" sz="2000" i="0" dirty="0">
                <a:solidFill>
                  <a:srgbClr val="2D2D8A"/>
                </a:solidFill>
                <a:latin typeface="Tw Cen MT"/>
                <a:cs typeface="Tw Cen MT"/>
              </a:rPr>
              <a:t>ctor-specific PFM assessment (strength and weaknesses, efficiency of sector policy planning, budgeting and execution)</a:t>
            </a:r>
            <a:r>
              <a:rPr lang="en-GB" altLang="en-US" sz="2000" i="0" dirty="0" smtClean="0">
                <a:solidFill>
                  <a:srgbClr val="2D2D8A"/>
                </a:solidFill>
                <a:latin typeface="Tw Cen MT"/>
                <a:cs typeface="Tw Cen MT"/>
              </a:rPr>
              <a:t>:</a:t>
            </a:r>
            <a:endParaRPr lang="en-GB" sz="2000" i="0" dirty="0">
              <a:solidFill>
                <a:srgbClr val="2D2D8A"/>
              </a:solidFill>
              <a:latin typeface="Tw Cen MT"/>
              <a:cs typeface="Tw Cen MT"/>
              <a:sym typeface="Wingdings" pitchFamily="2" charset="2"/>
            </a:endParaRPr>
          </a:p>
          <a:p>
            <a:pPr lvl="1">
              <a:spcBef>
                <a:spcPct val="0"/>
              </a:spcBef>
              <a:spcAft>
                <a:spcPts val="600"/>
              </a:spcAft>
              <a:buClr>
                <a:schemeClr val="accent6"/>
              </a:buClr>
              <a:buFont typeface="Wingdings" panose="05000000000000000000" pitchFamily="2" charset="2"/>
              <a:buChar char="§"/>
              <a:defRPr/>
            </a:pPr>
            <a:r>
              <a:rPr lang="en-GB" b="0" dirty="0">
                <a:solidFill>
                  <a:srgbClr val="2D2D8A"/>
                </a:solidFill>
                <a:latin typeface="Tw Cen MT"/>
                <a:cs typeface="Tw Cen MT"/>
              </a:rPr>
              <a:t>Sector policy </a:t>
            </a:r>
            <a:r>
              <a:rPr lang="en-GB" b="0" dirty="0" smtClean="0">
                <a:solidFill>
                  <a:srgbClr val="2D2D8A"/>
                </a:solidFill>
                <a:latin typeface="Tw Cen MT"/>
                <a:cs typeface="Tw Cen MT"/>
              </a:rPr>
              <a:t>costing </a:t>
            </a:r>
            <a:r>
              <a:rPr lang="en-GB" b="0" dirty="0" smtClean="0">
                <a:solidFill>
                  <a:srgbClr val="2D2D8A"/>
                </a:solidFill>
                <a:latin typeface="Tw Cen MT"/>
                <a:cs typeface="Tw Cen MT"/>
              </a:rPr>
              <a:t>and comprehensiveness </a:t>
            </a:r>
            <a:r>
              <a:rPr lang="en-GB" b="0" dirty="0">
                <a:solidFill>
                  <a:srgbClr val="2D2D8A"/>
                </a:solidFill>
                <a:latin typeface="Tw Cen MT"/>
                <a:cs typeface="Tw Cen MT"/>
              </a:rPr>
              <a:t>of resource allocation framework (on</a:t>
            </a:r>
            <a:r>
              <a:rPr lang="en-GB" b="0" dirty="0" smtClean="0">
                <a:solidFill>
                  <a:srgbClr val="2D2D8A"/>
                </a:solidFill>
                <a:latin typeface="Tw Cen MT"/>
                <a:cs typeface="Tw Cen MT"/>
              </a:rPr>
              <a:t>-budget sector resource </a:t>
            </a:r>
            <a:r>
              <a:rPr lang="en-GB" b="0" dirty="0">
                <a:solidFill>
                  <a:srgbClr val="2D2D8A"/>
                </a:solidFill>
                <a:latin typeface="Tw Cen MT"/>
                <a:cs typeface="Tw Cen MT"/>
              </a:rPr>
              <a:t>allocation) </a:t>
            </a:r>
          </a:p>
          <a:p>
            <a:pPr lvl="1">
              <a:spcBef>
                <a:spcPct val="0"/>
              </a:spcBef>
              <a:spcAft>
                <a:spcPts val="600"/>
              </a:spcAft>
              <a:buClr>
                <a:schemeClr val="accent6"/>
              </a:buClr>
              <a:buFont typeface="Wingdings" panose="05000000000000000000" pitchFamily="2" charset="2"/>
              <a:buChar char="§"/>
              <a:defRPr/>
            </a:pPr>
            <a:r>
              <a:rPr lang="en-GB" b="0" dirty="0">
                <a:solidFill>
                  <a:srgbClr val="2D2D8A"/>
                </a:solidFill>
                <a:latin typeface="Tw Cen MT"/>
                <a:cs typeface="Tw Cen MT"/>
              </a:rPr>
              <a:t>C</a:t>
            </a:r>
            <a:r>
              <a:rPr lang="en-GB" b="0" dirty="0" smtClean="0">
                <a:solidFill>
                  <a:srgbClr val="2D2D8A"/>
                </a:solidFill>
                <a:latin typeface="Tw Cen MT"/>
                <a:cs typeface="Tw Cen MT"/>
              </a:rPr>
              <a:t>onsistency </a:t>
            </a:r>
            <a:r>
              <a:rPr lang="en-GB" b="0" dirty="0">
                <a:solidFill>
                  <a:srgbClr val="2D2D8A"/>
                </a:solidFill>
                <a:latin typeface="Tw Cen MT"/>
                <a:cs typeface="Tw Cen MT"/>
              </a:rPr>
              <a:t>of sector policy costs with MTEF</a:t>
            </a:r>
          </a:p>
          <a:p>
            <a:pPr lvl="1">
              <a:spcBef>
                <a:spcPct val="0"/>
              </a:spcBef>
              <a:spcAft>
                <a:spcPts val="600"/>
              </a:spcAft>
              <a:buClr>
                <a:schemeClr val="accent6"/>
              </a:buClr>
              <a:buFont typeface="Wingdings" panose="05000000000000000000" pitchFamily="2" charset="2"/>
              <a:buChar char="§"/>
              <a:defRPr/>
            </a:pPr>
            <a:r>
              <a:rPr lang="en-GB" b="0" dirty="0" smtClean="0">
                <a:solidFill>
                  <a:srgbClr val="2D2D8A"/>
                </a:solidFill>
                <a:latin typeface="Tw Cen MT"/>
                <a:cs typeface="Tw Cen MT"/>
              </a:rPr>
              <a:t>Consistency </a:t>
            </a:r>
            <a:r>
              <a:rPr lang="en-GB" b="0" dirty="0">
                <a:solidFill>
                  <a:srgbClr val="2D2D8A"/>
                </a:solidFill>
                <a:latin typeface="Tw Cen MT"/>
                <a:cs typeface="Tw Cen MT"/>
              </a:rPr>
              <a:t>of sector financing system with legal framework and regulations for fiscal transfers to local governments </a:t>
            </a:r>
          </a:p>
          <a:p>
            <a:pPr lvl="1">
              <a:spcBef>
                <a:spcPct val="0"/>
              </a:spcBef>
              <a:spcAft>
                <a:spcPts val="600"/>
              </a:spcAft>
              <a:buClr>
                <a:schemeClr val="accent6"/>
              </a:buClr>
              <a:buFont typeface="Wingdings" panose="05000000000000000000" pitchFamily="2" charset="2"/>
              <a:buChar char="§"/>
              <a:defRPr/>
            </a:pPr>
            <a:r>
              <a:rPr lang="en-GB" b="0" dirty="0">
                <a:solidFill>
                  <a:srgbClr val="2D2D8A"/>
                </a:solidFill>
                <a:latin typeface="Tw Cen MT"/>
                <a:cs typeface="Tw Cen MT"/>
              </a:rPr>
              <a:t>Alignment of the sector policy decision with the budget </a:t>
            </a:r>
            <a:r>
              <a:rPr lang="en-GB" b="0" dirty="0" smtClean="0">
                <a:solidFill>
                  <a:srgbClr val="2D2D8A"/>
                </a:solidFill>
                <a:latin typeface="Tw Cen MT"/>
                <a:cs typeface="Tw Cen MT"/>
              </a:rPr>
              <a:t>cycle</a:t>
            </a:r>
            <a:endParaRPr lang="en-GB" b="0" dirty="0">
              <a:solidFill>
                <a:srgbClr val="2D2D8A"/>
              </a:solidFill>
              <a:latin typeface="Tw Cen MT"/>
              <a:cs typeface="Tw Cen MT"/>
            </a:endParaRPr>
          </a:p>
          <a:p>
            <a:pPr lvl="1" eaLnBrk="1" hangingPunct="1">
              <a:spcBef>
                <a:spcPct val="0"/>
              </a:spcBef>
              <a:spcAft>
                <a:spcPts val="600"/>
              </a:spcAft>
              <a:buClr>
                <a:schemeClr val="accent6"/>
              </a:buClr>
              <a:buFont typeface="Wingdings" panose="05000000000000000000" pitchFamily="2" charset="2"/>
              <a:buChar char="§"/>
              <a:defRPr/>
            </a:pPr>
            <a:endParaRPr lang="en-GB" b="0" dirty="0">
              <a:solidFill>
                <a:srgbClr val="2D2D8A"/>
              </a:solidFill>
              <a:latin typeface="Tw Cen MT"/>
              <a:cs typeface="Tw Cen MT"/>
            </a:endParaRPr>
          </a:p>
        </p:txBody>
      </p:sp>
    </p:spTree>
    <p:extLst>
      <p:ext uri="{BB962C8B-B14F-4D97-AF65-F5344CB8AC3E}">
        <p14:creationId xmlns:p14="http://schemas.microsoft.com/office/powerpoint/2010/main" val="3014906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059831"/>
            <a:ext cx="7848871" cy="4393505"/>
          </a:xfrm>
          <a:noFill/>
          <a:ln w="9525">
            <a:noFill/>
            <a:miter lim="800000"/>
            <a:headEnd/>
            <a:tailEnd/>
          </a:ln>
          <a:effectLst/>
        </p:spPr>
        <p:txBody>
          <a:bodyPr vert="horz" wrap="square" lIns="91440" tIns="45720" rIns="91440" bIns="45720" numCol="1" anchor="t" anchorCtr="0" compatLnSpc="1">
            <a:prstTxWarp prst="textNoShape">
              <a:avLst/>
            </a:prstTxWarp>
          </a:bodyPr>
          <a:lstStyle/>
          <a:p>
            <a:pPr lvl="1">
              <a:lnSpc>
                <a:spcPct val="90000"/>
              </a:lnSpc>
              <a:spcBef>
                <a:spcPct val="0"/>
              </a:spcBef>
              <a:spcAft>
                <a:spcPts val="600"/>
              </a:spcAft>
              <a:buClr>
                <a:schemeClr val="accent6"/>
              </a:buClr>
              <a:buFont typeface="Wingdings" charset="2"/>
              <a:buChar char="§"/>
            </a:pPr>
            <a:r>
              <a:rPr lang="en-GB" b="0" dirty="0" smtClean="0">
                <a:solidFill>
                  <a:srgbClr val="2D2D8A"/>
                </a:solidFill>
                <a:latin typeface="Tw Cen MT"/>
                <a:cs typeface="Tw Cen MT"/>
              </a:rPr>
              <a:t>Consistency </a:t>
            </a:r>
            <a:r>
              <a:rPr lang="en-GB" b="0" dirty="0">
                <a:solidFill>
                  <a:srgbClr val="2D2D8A"/>
                </a:solidFill>
                <a:latin typeface="Tw Cen MT"/>
                <a:cs typeface="Tw Cen MT"/>
              </a:rPr>
              <a:t>between MTEF and MTFF: fiscal affordability/feasibility  and sustainability of the sector policy</a:t>
            </a:r>
          </a:p>
          <a:p>
            <a:pPr lvl="1">
              <a:lnSpc>
                <a:spcPct val="90000"/>
              </a:lnSpc>
              <a:spcBef>
                <a:spcPct val="0"/>
              </a:spcBef>
              <a:spcAft>
                <a:spcPts val="600"/>
              </a:spcAft>
              <a:buClr>
                <a:schemeClr val="accent6"/>
              </a:buClr>
              <a:buFont typeface="Wingdings" charset="2"/>
              <a:buChar char="§"/>
            </a:pPr>
            <a:r>
              <a:rPr lang="en-GB" b="0" dirty="0" smtClean="0">
                <a:solidFill>
                  <a:srgbClr val="2D2D8A"/>
                </a:solidFill>
                <a:latin typeface="Tw Cen MT"/>
                <a:cs typeface="Tw Cen MT"/>
              </a:rPr>
              <a:t>Extent </a:t>
            </a:r>
            <a:r>
              <a:rPr lang="en-GB" b="0" dirty="0">
                <a:solidFill>
                  <a:srgbClr val="2D2D8A"/>
                </a:solidFill>
                <a:latin typeface="Tw Cen MT"/>
                <a:cs typeface="Tw Cen MT"/>
              </a:rPr>
              <a:t>to which the PFM system is able to support an efficient service </a:t>
            </a:r>
            <a:r>
              <a:rPr lang="en-GB" b="0" dirty="0" smtClean="0">
                <a:solidFill>
                  <a:srgbClr val="2D2D8A"/>
                </a:solidFill>
                <a:latin typeface="Tw Cen MT"/>
                <a:cs typeface="Tw Cen MT"/>
              </a:rPr>
              <a:t>delivery</a:t>
            </a:r>
            <a:endParaRPr lang="en-GB" b="0" dirty="0">
              <a:solidFill>
                <a:srgbClr val="2D2D8A"/>
              </a:solidFill>
              <a:latin typeface="Tw Cen MT"/>
              <a:cs typeface="Tw Cen MT"/>
            </a:endParaRPr>
          </a:p>
          <a:p>
            <a:pPr lvl="1">
              <a:lnSpc>
                <a:spcPct val="90000"/>
              </a:lnSpc>
              <a:spcBef>
                <a:spcPct val="0"/>
              </a:spcBef>
              <a:spcAft>
                <a:spcPts val="600"/>
              </a:spcAft>
              <a:buClr>
                <a:schemeClr val="accent6"/>
              </a:buClr>
              <a:buFont typeface="Wingdings" charset="2"/>
              <a:buChar char="§"/>
            </a:pPr>
            <a:r>
              <a:rPr lang="en-GB" b="0" dirty="0">
                <a:solidFill>
                  <a:srgbClr val="2D2D8A"/>
                </a:solidFill>
                <a:latin typeface="Tw Cen MT"/>
                <a:cs typeface="Tw Cen MT"/>
              </a:rPr>
              <a:t>Sector specific aspects of financial management for services delivery (e.g. procurement systems, expenditure control/accounting &amp; reporting of spending agencies, payroll performance, off-budget funds, intergovernmental finances…)</a:t>
            </a:r>
          </a:p>
          <a:p>
            <a:pPr lvl="1">
              <a:lnSpc>
                <a:spcPct val="90000"/>
              </a:lnSpc>
              <a:spcBef>
                <a:spcPct val="0"/>
              </a:spcBef>
              <a:spcAft>
                <a:spcPts val="600"/>
              </a:spcAft>
              <a:buClr>
                <a:schemeClr val="accent6"/>
              </a:buClr>
              <a:buFont typeface="Wingdings" panose="05000000000000000000" pitchFamily="2" charset="2"/>
              <a:buChar char="§"/>
            </a:pPr>
            <a:endParaRPr lang="en-GB" b="0" dirty="0">
              <a:solidFill>
                <a:srgbClr val="2D2D8A"/>
              </a:solidFill>
              <a:latin typeface="Tw Cen MT"/>
              <a:cs typeface="Tw Cen MT"/>
            </a:endParaRPr>
          </a:p>
          <a:p>
            <a:pPr marL="1371600" lvl="3" indent="0">
              <a:buNone/>
            </a:pPr>
            <a:r>
              <a:rPr lang="en-GB" dirty="0">
                <a:solidFill>
                  <a:srgbClr val="2D2D8A"/>
                </a:solidFill>
                <a:latin typeface="Tw Cen MT"/>
                <a:cs typeface="Tw Cen MT"/>
              </a:rPr>
              <a:t>This “sector specific” PFM assessment should inform the overall PFM policy dialogue with the Government and complement the overall PFM assessment and monitoring</a:t>
            </a:r>
          </a:p>
          <a:p>
            <a:pPr lvl="1">
              <a:lnSpc>
                <a:spcPct val="90000"/>
              </a:lnSpc>
              <a:spcBef>
                <a:spcPct val="0"/>
              </a:spcBef>
              <a:spcAft>
                <a:spcPts val="600"/>
              </a:spcAft>
              <a:buClr>
                <a:schemeClr val="accent6"/>
              </a:buClr>
              <a:buFont typeface="Wingdings" panose="05000000000000000000" pitchFamily="2" charset="2"/>
              <a:buChar char="§"/>
            </a:pPr>
            <a:endParaRPr lang="en-GB" b="0" dirty="0">
              <a:solidFill>
                <a:srgbClr val="2D2D8A"/>
              </a:solidFill>
              <a:latin typeface="Tw Cen MT"/>
              <a:cs typeface="Tw Cen MT"/>
            </a:endParaRPr>
          </a:p>
        </p:txBody>
      </p:sp>
      <p:sp>
        <p:nvSpPr>
          <p:cNvPr id="55300" name="Slide Number Placeholder 3"/>
          <p:cNvSpPr>
            <a:spLocks noGrp="1"/>
          </p:cNvSpPr>
          <p:nvPr>
            <p:ph type="sldNum" sz="quarter" idx="12"/>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C7BAE4A1-52F3-4324-8395-9FAA3020D4BC}" type="slidenum">
              <a:rPr lang="en-GB" altLang="en-US" sz="1400" smtClean="0">
                <a:solidFill>
                  <a:schemeClr val="tx1"/>
                </a:solidFill>
                <a:latin typeface="Tw Cen MT"/>
              </a:rPr>
              <a:pPr/>
              <a:t>44</a:t>
            </a:fld>
            <a:endParaRPr lang="en-GB" altLang="en-US" sz="1400" dirty="0" smtClean="0">
              <a:solidFill>
                <a:schemeClr val="tx1"/>
              </a:solidFill>
              <a:latin typeface="Tw Cen MT"/>
            </a:endParaRPr>
          </a:p>
        </p:txBody>
      </p:sp>
      <p:sp>
        <p:nvSpPr>
          <p:cNvPr id="2" name="Right Arrow 1"/>
          <p:cNvSpPr/>
          <p:nvPr/>
        </p:nvSpPr>
        <p:spPr bwMode="auto">
          <a:xfrm>
            <a:off x="827584" y="5589240"/>
            <a:ext cx="978408" cy="484632"/>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Tw Cen MT"/>
            </a:endParaRPr>
          </a:p>
        </p:txBody>
      </p:sp>
      <p:sp>
        <p:nvSpPr>
          <p:cNvPr id="4" name="Right Arrow 3"/>
          <p:cNvSpPr/>
          <p:nvPr/>
        </p:nvSpPr>
        <p:spPr bwMode="auto">
          <a:xfrm>
            <a:off x="395288" y="5589240"/>
            <a:ext cx="978408" cy="484632"/>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Tw Cen MT"/>
            </a:endParaRPr>
          </a:p>
        </p:txBody>
      </p:sp>
      <p:sp>
        <p:nvSpPr>
          <p:cNvPr id="5" name="Right Arrow 4"/>
          <p:cNvSpPr/>
          <p:nvPr/>
        </p:nvSpPr>
        <p:spPr bwMode="auto">
          <a:xfrm>
            <a:off x="1043608" y="4869160"/>
            <a:ext cx="720080" cy="484632"/>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Tw Cen MT"/>
            </a:endParaRPr>
          </a:p>
        </p:txBody>
      </p:sp>
      <p:sp>
        <p:nvSpPr>
          <p:cNvPr id="9" name="Rectangle 2"/>
          <p:cNvSpPr txBox="1">
            <a:spLocks noChangeArrowheads="1"/>
          </p:cNvSpPr>
          <p:nvPr/>
        </p:nvSpPr>
        <p:spPr bwMode="auto">
          <a:xfrm>
            <a:off x="0" y="981075"/>
            <a:ext cx="8893175"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altLang="es-ES" dirty="0" smtClean="0">
                <a:solidFill>
                  <a:srgbClr val="2D2D8A"/>
                </a:solidFill>
                <a:latin typeface="Tw Cen MT"/>
                <a:cs typeface="Tw Cen MT"/>
              </a:rPr>
              <a:t>SRC: Main Focus of PFM assessment (2/2)</a:t>
            </a:r>
          </a:p>
        </p:txBody>
      </p:sp>
    </p:spTree>
    <p:extLst>
      <p:ext uri="{BB962C8B-B14F-4D97-AF65-F5344CB8AC3E}">
        <p14:creationId xmlns:p14="http://schemas.microsoft.com/office/powerpoint/2010/main" val="270957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contenu 1"/>
          <p:cNvSpPr>
            <a:spLocks noGrp="1"/>
          </p:cNvSpPr>
          <p:nvPr>
            <p:ph idx="4294967295"/>
          </p:nvPr>
        </p:nvSpPr>
        <p:spPr>
          <a:xfrm>
            <a:off x="571500" y="1989138"/>
            <a:ext cx="7800975" cy="4440237"/>
          </a:xfrm>
        </p:spPr>
        <p:txBody>
          <a:bodyPr/>
          <a:lstStyle/>
          <a:p>
            <a:pPr>
              <a:spcBef>
                <a:spcPct val="0"/>
              </a:spcBef>
              <a:buFontTx/>
              <a:buNone/>
            </a:pPr>
            <a:endParaRPr lang="en-GB" altLang="fr-FR" smtClean="0">
              <a:latin typeface="Calibri" panose="020F0502020204030204" pitchFamily="34" charset="0"/>
              <a:cs typeface="Calibri" panose="020F0502020204030204" pitchFamily="34" charset="0"/>
            </a:endParaRPr>
          </a:p>
          <a:p>
            <a:endParaRPr lang="fr-BE" altLang="fr-FR" smtClean="0"/>
          </a:p>
        </p:txBody>
      </p:sp>
      <p:sp>
        <p:nvSpPr>
          <p:cNvPr id="53251" name="Titre 2"/>
          <p:cNvSpPr>
            <a:spLocks noGrp="1"/>
          </p:cNvSpPr>
          <p:nvPr>
            <p:ph type="title" idx="4294967295"/>
          </p:nvPr>
        </p:nvSpPr>
        <p:spPr>
          <a:xfrm>
            <a:off x="0" y="981075"/>
            <a:ext cx="9144000" cy="1008063"/>
          </a:xfrm>
        </p:spPr>
        <p:txBody>
          <a:bodyPr/>
          <a:lstStyle/>
          <a:p>
            <a:pPr indent="0" algn="ctr" eaLnBrk="1" hangingPunct="1"/>
            <a:r>
              <a:rPr lang="en-GB" altLang="fr-FR" sz="2800" dirty="0" smtClean="0"/>
              <a:t>Public policy budget planning</a:t>
            </a:r>
            <a:endParaRPr lang="fr-BE" altLang="fr-FR" sz="2800" dirty="0" smtClean="0">
              <a:latin typeface="Calibri" panose="020F0502020204030204" pitchFamily="34" charset="0"/>
              <a:cs typeface="Calibri" panose="020F0502020204030204" pitchFamily="34" charset="0"/>
            </a:endParaRPr>
          </a:p>
        </p:txBody>
      </p:sp>
      <p:sp>
        <p:nvSpPr>
          <p:cNvPr id="53252" name="Espace réservé du numéro de diapositive 3"/>
          <p:cNvSpPr txBox="1">
            <a:spLocks noGrp="1"/>
          </p:cNvSpPr>
          <p:nvPr/>
        </p:nvSpPr>
        <p:spPr bwMode="auto">
          <a:xfrm>
            <a:off x="6962775" y="6453188"/>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D8C0C8D2-BD42-4819-81B1-897918278F41}" type="slidenum">
              <a:rPr lang="en-GB" altLang="fr-FR" sz="1400" i="0">
                <a:latin typeface="Tw Cen MT"/>
                <a:ea typeface="ＭＳ Ｐゴシック" panose="020B0600070205080204" pitchFamily="34" charset="-128"/>
              </a:rPr>
              <a:pPr algn="r" eaLnBrk="1" hangingPunct="1">
                <a:spcBef>
                  <a:spcPct val="0"/>
                </a:spcBef>
                <a:buClrTx/>
                <a:buFontTx/>
                <a:buNone/>
              </a:pPr>
              <a:t>45</a:t>
            </a:fld>
            <a:endParaRPr lang="en-GB" altLang="fr-FR" sz="1400" i="0" dirty="0">
              <a:latin typeface="Tw Cen MT"/>
              <a:ea typeface="ＭＳ Ｐゴシック" panose="020B0600070205080204" pitchFamily="34" charset="-128"/>
            </a:endParaRPr>
          </a:p>
        </p:txBody>
      </p:sp>
      <p:graphicFrame>
        <p:nvGraphicFramePr>
          <p:cNvPr id="10" name="Diagram 9"/>
          <p:cNvGraphicFramePr/>
          <p:nvPr>
            <p:extLst/>
          </p:nvPr>
        </p:nvGraphicFramePr>
        <p:xfrm>
          <a:off x="0" y="476673"/>
          <a:ext cx="9144000"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4" name="Rounded Rectangle 10"/>
          <p:cNvSpPr>
            <a:spLocks noChangeArrowheads="1"/>
          </p:cNvSpPr>
          <p:nvPr/>
        </p:nvSpPr>
        <p:spPr bwMode="auto">
          <a:xfrm>
            <a:off x="6588125" y="4508500"/>
            <a:ext cx="936625" cy="649288"/>
          </a:xfrm>
          <a:prstGeom prst="roundRect">
            <a:avLst>
              <a:gd name="adj" fmla="val 16667"/>
            </a:avLst>
          </a:prstGeom>
          <a:solidFill>
            <a:schemeClr val="accent1"/>
          </a:solidFill>
          <a:ln w="9525" algn="ctr">
            <a:solidFill>
              <a:schemeClr val="accent1"/>
            </a:solidFill>
            <a:round/>
            <a:headEnd/>
            <a:tailEnd/>
          </a:ln>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fr-FR" sz="1400" i="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Action plans</a:t>
            </a:r>
          </a:p>
        </p:txBody>
      </p:sp>
      <p:cxnSp>
        <p:nvCxnSpPr>
          <p:cNvPr id="53255" name="Straight Arrow Connector 12"/>
          <p:cNvCxnSpPr>
            <a:cxnSpLocks noChangeShapeType="1"/>
            <a:stCxn id="53254" idx="0"/>
          </p:cNvCxnSpPr>
          <p:nvPr/>
        </p:nvCxnSpPr>
        <p:spPr bwMode="auto">
          <a:xfrm flipH="1">
            <a:off x="6875463" y="4508500"/>
            <a:ext cx="180975" cy="1223963"/>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lgn="ctr">
                <a:solidFill>
                  <a:srgbClr val="000000"/>
                </a:solidFill>
                <a:round/>
                <a:headEnd/>
                <a:tailEnd type="arrow" w="med" len="med"/>
              </a14:hiddenLine>
            </a:ext>
          </a:extLst>
        </p:spPr>
      </p:cxnSp>
      <p:sp>
        <p:nvSpPr>
          <p:cNvPr id="53256" name="Right Arrow 14"/>
          <p:cNvSpPr>
            <a:spLocks noChangeArrowheads="1"/>
          </p:cNvSpPr>
          <p:nvPr/>
        </p:nvSpPr>
        <p:spPr bwMode="auto">
          <a:xfrm>
            <a:off x="5724525" y="4508500"/>
            <a:ext cx="46038" cy="433388"/>
          </a:xfrm>
          <a:prstGeom prst="rightArrow">
            <a:avLst>
              <a:gd name="adj1" fmla="val 50000"/>
              <a:gd name="adj2" fmla="val 5000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1200" i="0" dirty="0">
              <a:latin typeface="Tw Cen MT"/>
              <a:ea typeface="ＭＳ Ｐゴシック" panose="020B0600070205080204" pitchFamily="34" charset="-128"/>
            </a:endParaRPr>
          </a:p>
        </p:txBody>
      </p:sp>
      <p:grpSp>
        <p:nvGrpSpPr>
          <p:cNvPr id="53257" name="Group 15"/>
          <p:cNvGrpSpPr>
            <a:grpSpLocks/>
          </p:cNvGrpSpPr>
          <p:nvPr/>
        </p:nvGrpSpPr>
        <p:grpSpPr bwMode="auto">
          <a:xfrm rot="-5400000">
            <a:off x="6803231" y="4004518"/>
            <a:ext cx="504825" cy="360362"/>
            <a:chOff x="3773628" y="1901231"/>
            <a:chExt cx="319711" cy="374001"/>
          </a:xfrm>
        </p:grpSpPr>
        <p:sp>
          <p:nvSpPr>
            <p:cNvPr id="17" name="Right Arrow 16"/>
            <p:cNvSpPr/>
            <p:nvPr/>
          </p:nvSpPr>
          <p:spPr>
            <a:xfrm>
              <a:off x="3773628" y="1901231"/>
              <a:ext cx="319711" cy="37400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Right Arrow 4"/>
            <p:cNvSpPr/>
            <p:nvPr/>
          </p:nvSpPr>
          <p:spPr>
            <a:xfrm>
              <a:off x="3784687" y="1975372"/>
              <a:ext cx="224200" cy="22571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11200" eaLnBrk="1" hangingPunct="1">
                <a:lnSpc>
                  <a:spcPct val="90000"/>
                </a:lnSpc>
                <a:spcAft>
                  <a:spcPct val="35000"/>
                </a:spcAft>
                <a:defRPr/>
              </a:pPr>
              <a:endParaRPr lang="en-GB" sz="1600" dirty="0">
                <a:latin typeface="Tw Cen MT"/>
              </a:endParaRPr>
            </a:p>
          </p:txBody>
        </p:sp>
      </p:grpSp>
      <p:sp>
        <p:nvSpPr>
          <p:cNvPr id="53258" name="Rounded Rectangle 22"/>
          <p:cNvSpPr>
            <a:spLocks noChangeArrowheads="1"/>
          </p:cNvSpPr>
          <p:nvPr/>
        </p:nvSpPr>
        <p:spPr bwMode="auto">
          <a:xfrm>
            <a:off x="6588125" y="5828432"/>
            <a:ext cx="1080219" cy="696912"/>
          </a:xfrm>
          <a:prstGeom prst="roundRect">
            <a:avLst>
              <a:gd name="adj" fmla="val 16667"/>
            </a:avLst>
          </a:prstGeom>
          <a:solidFill>
            <a:schemeClr val="accent1"/>
          </a:solidFill>
          <a:ln w="9525" algn="ctr">
            <a:solidFill>
              <a:schemeClr val="accent1"/>
            </a:solidFill>
            <a:round/>
            <a:headEnd/>
            <a:tailEnd/>
          </a:ln>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fr-FR" sz="1400" i="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Sector strategies</a:t>
            </a:r>
          </a:p>
        </p:txBody>
      </p:sp>
      <p:grpSp>
        <p:nvGrpSpPr>
          <p:cNvPr id="53259" name="Group 15"/>
          <p:cNvGrpSpPr>
            <a:grpSpLocks/>
          </p:cNvGrpSpPr>
          <p:nvPr/>
        </p:nvGrpSpPr>
        <p:grpSpPr bwMode="auto">
          <a:xfrm rot="-5400000">
            <a:off x="6840538" y="5264944"/>
            <a:ext cx="503237" cy="433387"/>
            <a:chOff x="3773628" y="1901231"/>
            <a:chExt cx="319711" cy="374001"/>
          </a:xfrm>
        </p:grpSpPr>
        <p:sp>
          <p:nvSpPr>
            <p:cNvPr id="25" name="Right Arrow 24"/>
            <p:cNvSpPr/>
            <p:nvPr/>
          </p:nvSpPr>
          <p:spPr>
            <a:xfrm>
              <a:off x="3773628" y="1901231"/>
              <a:ext cx="319711" cy="37400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Right Arrow 4"/>
            <p:cNvSpPr/>
            <p:nvPr/>
          </p:nvSpPr>
          <p:spPr>
            <a:xfrm>
              <a:off x="3762534" y="1976579"/>
              <a:ext cx="223899" cy="223305"/>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11200" eaLnBrk="1" hangingPunct="1">
                <a:lnSpc>
                  <a:spcPct val="90000"/>
                </a:lnSpc>
                <a:spcAft>
                  <a:spcPct val="35000"/>
                </a:spcAft>
                <a:defRPr/>
              </a:pPr>
              <a:endParaRPr lang="en-GB" sz="1600" dirty="0">
                <a:latin typeface="Tw Cen MT"/>
              </a:endParaRPr>
            </a:p>
          </p:txBody>
        </p:sp>
      </p:grpSp>
      <p:sp>
        <p:nvSpPr>
          <p:cNvPr id="53260" name="TextBox 30"/>
          <p:cNvSpPr txBox="1">
            <a:spLocks noChangeArrowheads="1"/>
          </p:cNvSpPr>
          <p:nvPr/>
        </p:nvSpPr>
        <p:spPr bwMode="auto">
          <a:xfrm>
            <a:off x="4572000" y="4005263"/>
            <a:ext cx="22320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fr-FR" sz="1800" i="0" dirty="0">
                <a:solidFill>
                  <a:srgbClr val="002060"/>
                </a:solidFill>
                <a:latin typeface="Calibri" panose="020F0502020204030204" pitchFamily="34" charset="0"/>
                <a:ea typeface="ＭＳ Ｐゴシック" panose="020B0600070205080204" pitchFamily="34" charset="-128"/>
                <a:cs typeface="Calibri" panose="020F0502020204030204" pitchFamily="34" charset="0"/>
              </a:rPr>
              <a:t>Top down/bottom up</a:t>
            </a:r>
          </a:p>
        </p:txBody>
      </p:sp>
      <p:sp>
        <p:nvSpPr>
          <p:cNvPr id="53261" name="Oval 31"/>
          <p:cNvSpPr>
            <a:spLocks noChangeArrowheads="1"/>
          </p:cNvSpPr>
          <p:nvPr/>
        </p:nvSpPr>
        <p:spPr bwMode="auto">
          <a:xfrm>
            <a:off x="3276600" y="2420938"/>
            <a:ext cx="4895850" cy="3455987"/>
          </a:xfrm>
          <a:prstGeom prst="ellipse">
            <a:avLst/>
          </a:prstGeom>
          <a:noFill/>
          <a:ln w="9525"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1200" i="0" dirty="0">
              <a:latin typeface="Tw Cen MT"/>
              <a:ea typeface="ＭＳ Ｐゴシック" panose="020B0600070205080204" pitchFamily="34" charset="-128"/>
            </a:endParaRPr>
          </a:p>
        </p:txBody>
      </p:sp>
    </p:spTree>
    <p:extLst>
      <p:ext uri="{BB962C8B-B14F-4D97-AF65-F5344CB8AC3E}">
        <p14:creationId xmlns:p14="http://schemas.microsoft.com/office/powerpoint/2010/main" val="590665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95288" y="1196975"/>
            <a:ext cx="8229600" cy="576263"/>
          </a:xfrm>
        </p:spPr>
        <p:txBody>
          <a:bodyPr/>
          <a:lstStyle/>
          <a:p>
            <a:pPr indent="0" algn="ctr" eaLnBrk="1" hangingPunct="1"/>
            <a:r>
              <a:rPr lang="en-GB" altLang="en-US" sz="2400" dirty="0" smtClean="0">
                <a:solidFill>
                  <a:srgbClr val="2D2D8A"/>
                </a:solidFill>
              </a:rPr>
              <a:t>SRC and the PFM eligibility criterion</a:t>
            </a:r>
            <a:endParaRPr lang="en-US" altLang="en-US" sz="2400" dirty="0" smtClean="0">
              <a:solidFill>
                <a:srgbClr val="2D2D8A"/>
              </a:solidFill>
            </a:endParaRPr>
          </a:p>
        </p:txBody>
      </p:sp>
      <p:sp>
        <p:nvSpPr>
          <p:cNvPr id="8195" name="Rectangle 3"/>
          <p:cNvSpPr>
            <a:spLocks noGrp="1" noChangeArrowheads="1"/>
          </p:cNvSpPr>
          <p:nvPr>
            <p:ph type="body" idx="1"/>
          </p:nvPr>
        </p:nvSpPr>
        <p:spPr>
          <a:xfrm>
            <a:off x="107950" y="1700213"/>
            <a:ext cx="9036050" cy="4545012"/>
          </a:xfrm>
        </p:spPr>
        <p:txBody>
          <a:bodyPr/>
          <a:lstStyle/>
          <a:p>
            <a:pPr marL="457200" lvl="1" indent="0">
              <a:lnSpc>
                <a:spcPct val="130000"/>
              </a:lnSpc>
              <a:spcBef>
                <a:spcPct val="0"/>
              </a:spcBef>
              <a:spcAft>
                <a:spcPts val="0"/>
              </a:spcAft>
              <a:buFontTx/>
              <a:buNone/>
              <a:defRPr/>
            </a:pPr>
            <a:endParaRPr lang="en-GB" b="0" dirty="0">
              <a:solidFill>
                <a:srgbClr val="2D2D8A"/>
              </a:solidFill>
            </a:endParaRPr>
          </a:p>
          <a:p>
            <a:pPr marL="457200" lvl="1" indent="0" eaLnBrk="1" hangingPunct="1">
              <a:lnSpc>
                <a:spcPct val="130000"/>
              </a:lnSpc>
              <a:spcBef>
                <a:spcPct val="0"/>
              </a:spcBef>
              <a:spcAft>
                <a:spcPts val="0"/>
              </a:spcAft>
              <a:buFontTx/>
              <a:buNone/>
              <a:defRPr/>
            </a:pPr>
            <a:r>
              <a:rPr lang="en-GB" sz="1800" b="0" dirty="0" smtClean="0">
                <a:solidFill>
                  <a:srgbClr val="2D2D8A"/>
                </a:solidFill>
              </a:rPr>
              <a:t>In addition to the PEFA, the EU can use others “drill-down” </a:t>
            </a:r>
            <a:r>
              <a:rPr lang="en-GB" sz="1800" dirty="0" smtClean="0">
                <a:solidFill>
                  <a:srgbClr val="2D2D8A"/>
                </a:solidFill>
              </a:rPr>
              <a:t>d</a:t>
            </a:r>
            <a:r>
              <a:rPr lang="en-GB" altLang="en-US" sz="1800" dirty="0" smtClean="0">
                <a:solidFill>
                  <a:srgbClr val="2D2D8A"/>
                </a:solidFill>
              </a:rPr>
              <a:t>iagnostic and analytical tools to assess challenges &amp; needs for reforms at sector level ands track progress:</a:t>
            </a:r>
          </a:p>
          <a:p>
            <a:pPr marL="457200" lvl="1" indent="0" eaLnBrk="1" hangingPunct="1">
              <a:lnSpc>
                <a:spcPct val="130000"/>
              </a:lnSpc>
              <a:spcBef>
                <a:spcPct val="0"/>
              </a:spcBef>
              <a:spcAft>
                <a:spcPts val="0"/>
              </a:spcAft>
              <a:buFontTx/>
              <a:buNone/>
              <a:defRPr/>
            </a:pPr>
            <a:endParaRPr lang="en-GB" sz="1800" b="0" dirty="0">
              <a:solidFill>
                <a:srgbClr val="2D2D8A"/>
              </a:solidFill>
            </a:endParaRPr>
          </a:p>
          <a:p>
            <a:pPr marL="933450" lvl="1" indent="-476250" eaLnBrk="1" hangingPunct="1">
              <a:lnSpc>
                <a:spcPct val="130000"/>
              </a:lnSpc>
              <a:spcBef>
                <a:spcPct val="0"/>
              </a:spcBef>
              <a:spcAft>
                <a:spcPts val="0"/>
              </a:spcAft>
              <a:buClr>
                <a:schemeClr val="accent6"/>
              </a:buClr>
              <a:buFont typeface="Wingdings" pitchFamily="2" charset="2"/>
              <a:buChar char="§"/>
              <a:defRPr/>
            </a:pPr>
            <a:r>
              <a:rPr lang="en-GB" sz="1800" b="0" dirty="0" smtClean="0">
                <a:solidFill>
                  <a:srgbClr val="2D2D8A"/>
                </a:solidFill>
              </a:rPr>
              <a:t>Public Expenditure Review</a:t>
            </a:r>
          </a:p>
          <a:p>
            <a:pPr marL="933450" lvl="1" indent="-476250" eaLnBrk="1" hangingPunct="1">
              <a:lnSpc>
                <a:spcPct val="130000"/>
              </a:lnSpc>
              <a:spcBef>
                <a:spcPct val="0"/>
              </a:spcBef>
              <a:spcAft>
                <a:spcPts val="0"/>
              </a:spcAft>
              <a:buClr>
                <a:schemeClr val="accent6"/>
              </a:buClr>
              <a:buFont typeface="Wingdings" pitchFamily="2" charset="2"/>
              <a:buChar char="§"/>
              <a:defRPr/>
            </a:pPr>
            <a:r>
              <a:rPr lang="en-GB" sz="1800" b="0" dirty="0" smtClean="0">
                <a:solidFill>
                  <a:srgbClr val="2D2D8A"/>
                </a:solidFill>
              </a:rPr>
              <a:t>PETS:</a:t>
            </a:r>
            <a:r>
              <a:rPr lang="en-GB" sz="1800" dirty="0" smtClean="0">
                <a:solidFill>
                  <a:srgbClr val="2D2D8A"/>
                </a:solidFill>
              </a:rPr>
              <a:t> </a:t>
            </a:r>
            <a:r>
              <a:rPr lang="en-GB" sz="1800" b="0" dirty="0" smtClean="0">
                <a:solidFill>
                  <a:srgbClr val="2D2D8A"/>
                </a:solidFill>
              </a:rPr>
              <a:t>Public Expenditure Tracking Survey</a:t>
            </a:r>
          </a:p>
          <a:p>
            <a:pPr marL="933450" lvl="1" indent="-476250" eaLnBrk="1" hangingPunct="1">
              <a:lnSpc>
                <a:spcPct val="130000"/>
              </a:lnSpc>
              <a:spcBef>
                <a:spcPct val="0"/>
              </a:spcBef>
              <a:spcAft>
                <a:spcPts val="0"/>
              </a:spcAft>
              <a:buClr>
                <a:schemeClr val="accent6"/>
              </a:buClr>
              <a:buFont typeface="Wingdings" pitchFamily="2" charset="2"/>
              <a:buChar char="§"/>
              <a:defRPr/>
            </a:pPr>
            <a:r>
              <a:rPr lang="en-GB" sz="1800" b="0" dirty="0" smtClean="0">
                <a:solidFill>
                  <a:srgbClr val="2D2D8A"/>
                </a:solidFill>
              </a:rPr>
              <a:t>Sector </a:t>
            </a:r>
            <a:r>
              <a:rPr lang="en-GB" sz="1800" b="0" dirty="0">
                <a:solidFill>
                  <a:srgbClr val="2D2D8A"/>
                </a:solidFill>
              </a:rPr>
              <a:t>reports of the</a:t>
            </a:r>
            <a:r>
              <a:rPr lang="en-GB" sz="1800" dirty="0" smtClean="0">
                <a:solidFill>
                  <a:srgbClr val="2D2D8A"/>
                </a:solidFill>
              </a:rPr>
              <a:t> </a:t>
            </a:r>
            <a:r>
              <a:rPr lang="en-GB" sz="1800" b="0" dirty="0" smtClean="0">
                <a:solidFill>
                  <a:srgbClr val="2D2D8A"/>
                </a:solidFill>
              </a:rPr>
              <a:t>State Audit Institution</a:t>
            </a:r>
            <a:endParaRPr lang="en-GB" sz="1800" b="0" dirty="0">
              <a:solidFill>
                <a:srgbClr val="2D2D8A"/>
              </a:solidFill>
            </a:endParaRPr>
          </a:p>
          <a:p>
            <a:pPr marL="933450" lvl="1" indent="-476250" eaLnBrk="1" hangingPunct="1">
              <a:lnSpc>
                <a:spcPct val="130000"/>
              </a:lnSpc>
              <a:spcBef>
                <a:spcPct val="0"/>
              </a:spcBef>
              <a:spcAft>
                <a:spcPts val="0"/>
              </a:spcAft>
              <a:buClr>
                <a:schemeClr val="accent6"/>
              </a:buClr>
              <a:buFont typeface="Wingdings" pitchFamily="2" charset="2"/>
              <a:buChar char="§"/>
              <a:defRPr/>
            </a:pPr>
            <a:r>
              <a:rPr lang="en-GB" sz="1800" b="0" dirty="0">
                <a:solidFill>
                  <a:srgbClr val="2D2D8A"/>
                </a:solidFill>
              </a:rPr>
              <a:t>OECD/DAC </a:t>
            </a:r>
            <a:r>
              <a:rPr lang="en-GB" sz="1800" b="0" dirty="0" smtClean="0">
                <a:solidFill>
                  <a:srgbClr val="2D2D8A"/>
                </a:solidFill>
              </a:rPr>
              <a:t>National </a:t>
            </a:r>
            <a:r>
              <a:rPr lang="en-GB" sz="1800" b="0" dirty="0">
                <a:solidFill>
                  <a:srgbClr val="2D2D8A"/>
                </a:solidFill>
              </a:rPr>
              <a:t>Procurement </a:t>
            </a:r>
            <a:r>
              <a:rPr lang="en-GB" sz="1800" b="0" dirty="0" smtClean="0">
                <a:solidFill>
                  <a:srgbClr val="2D2D8A"/>
                </a:solidFill>
              </a:rPr>
              <a:t>Assessment</a:t>
            </a:r>
          </a:p>
          <a:p>
            <a:pPr marL="933450" lvl="1" indent="-476250" eaLnBrk="1" hangingPunct="1">
              <a:lnSpc>
                <a:spcPct val="130000"/>
              </a:lnSpc>
              <a:spcBef>
                <a:spcPct val="0"/>
              </a:spcBef>
              <a:spcAft>
                <a:spcPts val="0"/>
              </a:spcAft>
              <a:buClr>
                <a:schemeClr val="accent6"/>
              </a:buClr>
              <a:buFont typeface="Wingdings" pitchFamily="2" charset="2"/>
              <a:buChar char="§"/>
              <a:defRPr/>
            </a:pPr>
            <a:r>
              <a:rPr lang="en-GB" sz="1800" b="0" dirty="0" smtClean="0">
                <a:solidFill>
                  <a:srgbClr val="2D2D8A"/>
                </a:solidFill>
              </a:rPr>
              <a:t>PEFA at subnational level</a:t>
            </a:r>
            <a:r>
              <a:rPr lang="en-GB" sz="1800" dirty="0" smtClean="0">
                <a:solidFill>
                  <a:srgbClr val="2D2D8A"/>
                </a:solidFill>
              </a:rPr>
              <a:t> </a:t>
            </a:r>
            <a:r>
              <a:rPr lang="en-GB" sz="1800" i="1" dirty="0" smtClean="0">
                <a:solidFill>
                  <a:srgbClr val="2D2D8A"/>
                </a:solidFill>
              </a:rPr>
              <a:t> </a:t>
            </a:r>
          </a:p>
        </p:txBody>
      </p:sp>
      <p:sp>
        <p:nvSpPr>
          <p:cNvPr id="57348" name="Slide Number Placeholder 1"/>
          <p:cNvSpPr>
            <a:spLocks noGrp="1"/>
          </p:cNvSpPr>
          <p:nvPr>
            <p:ph type="sldNum" sz="quarter" idx="12"/>
          </p:nvPr>
        </p:nvSpPr>
        <p:spPr>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45A8256B-74C5-4498-95D8-970815EFB7E7}" type="slidenum">
              <a:rPr lang="en-GB" altLang="en-US" sz="1400" i="0" smtClean="0">
                <a:solidFill>
                  <a:schemeClr val="tx1"/>
                </a:solidFill>
                <a:latin typeface="Tw Cen MT"/>
              </a:rPr>
              <a:pPr>
                <a:spcBef>
                  <a:spcPct val="0"/>
                </a:spcBef>
                <a:buClrTx/>
                <a:buFontTx/>
                <a:buNone/>
              </a:pPr>
              <a:t>46</a:t>
            </a:fld>
            <a:endParaRPr lang="en-GB" altLang="en-US" sz="1400" i="0" dirty="0" smtClean="0">
              <a:solidFill>
                <a:schemeClr val="tx1"/>
              </a:solidFill>
              <a:latin typeface="Tw Cen MT"/>
            </a:endParaRPr>
          </a:p>
        </p:txBody>
      </p:sp>
    </p:spTree>
    <p:extLst>
      <p:ext uri="{BB962C8B-B14F-4D97-AF65-F5344CB8AC3E}">
        <p14:creationId xmlns:p14="http://schemas.microsoft.com/office/powerpoint/2010/main" val="23563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3"/>
            <a:ext cx="8229600" cy="4464596"/>
          </a:xfrm>
        </p:spPr>
        <p:txBody>
          <a:bodyPr/>
          <a:lstStyle/>
          <a:p>
            <a:endParaRPr lang="en-GB" dirty="0" smtClean="0">
              <a:solidFill>
                <a:srgbClr val="C00000"/>
              </a:solidFill>
            </a:endParaRPr>
          </a:p>
          <a:p>
            <a:endParaRPr lang="en-GB" dirty="0">
              <a:solidFill>
                <a:srgbClr val="C00000"/>
              </a:solidFill>
            </a:endParaRPr>
          </a:p>
          <a:p>
            <a:endParaRPr lang="en-GB" dirty="0" smtClean="0">
              <a:solidFill>
                <a:srgbClr val="C00000"/>
              </a:solidFill>
            </a:endParaRPr>
          </a:p>
          <a:p>
            <a:pPr marL="0" indent="0">
              <a:buNone/>
            </a:pPr>
            <a:endParaRPr lang="en-GB" dirty="0" smtClean="0">
              <a:solidFill>
                <a:srgbClr val="C00000"/>
              </a:solidFill>
            </a:endParaRPr>
          </a:p>
          <a:p>
            <a:pPr algn="ctr"/>
            <a:r>
              <a:rPr lang="en-GB" sz="2800" b="1" i="0" dirty="0" smtClean="0">
                <a:solidFill>
                  <a:srgbClr val="C00000"/>
                </a:solidFill>
              </a:rPr>
              <a:t>Budget transparency and oversight  </a:t>
            </a:r>
            <a:r>
              <a:rPr lang="en-GB" sz="2800" b="1" i="0" dirty="0">
                <a:solidFill>
                  <a:srgbClr val="C00000"/>
                </a:solidFill>
              </a:rPr>
              <a:t>eligibility criteria</a:t>
            </a:r>
            <a:endParaRPr lang="en-GB" sz="2800" b="1" i="0"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47</a:t>
            </a:fld>
            <a:endParaRPr lang="en-GB"/>
          </a:p>
        </p:txBody>
      </p:sp>
    </p:spTree>
    <p:extLst>
      <p:ext uri="{BB962C8B-B14F-4D97-AF65-F5344CB8AC3E}">
        <p14:creationId xmlns:p14="http://schemas.microsoft.com/office/powerpoint/2010/main" val="30812541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53EED927-7F3B-4D87-901F-49AE9EE97B3D}" type="slidenum">
              <a:rPr lang="en-GB" altLang="es-ES" sz="1400">
                <a:solidFill>
                  <a:schemeClr val="tx1"/>
                </a:solidFill>
                <a:latin typeface="Tw Cen MT"/>
              </a:rPr>
              <a:pPr eaLnBrk="1" hangingPunct="1"/>
              <a:t>48</a:t>
            </a:fld>
            <a:endParaRPr lang="en-GB" altLang="es-ES" sz="1400" dirty="0">
              <a:solidFill>
                <a:schemeClr val="tx1"/>
              </a:solidFill>
              <a:latin typeface="Tw Cen MT"/>
            </a:endParaRPr>
          </a:p>
        </p:txBody>
      </p:sp>
      <p:sp>
        <p:nvSpPr>
          <p:cNvPr id="27651" name="Rectangle 2"/>
          <p:cNvSpPr>
            <a:spLocks noGrp="1" noChangeArrowheads="1"/>
          </p:cNvSpPr>
          <p:nvPr>
            <p:ph type="title"/>
          </p:nvPr>
        </p:nvSpPr>
        <p:spPr>
          <a:xfrm>
            <a:off x="0" y="981075"/>
            <a:ext cx="8893175" cy="936625"/>
          </a:xfrm>
        </p:spPr>
        <p:txBody>
          <a:bodyPr/>
          <a:lstStyle/>
          <a:p>
            <a:pPr indent="0" algn="ctr" eaLnBrk="1" hangingPunct="1"/>
            <a:r>
              <a:rPr lang="en-GB" altLang="es-ES" sz="2400" dirty="0" smtClean="0">
                <a:solidFill>
                  <a:srgbClr val="2D2D8A"/>
                </a:solidFill>
                <a:latin typeface="+mn-lt"/>
                <a:cs typeface="Tw Cen MT"/>
              </a:rPr>
              <a:t>Transparency and oversight eligibility criterion</a:t>
            </a:r>
          </a:p>
        </p:txBody>
      </p:sp>
      <p:sp>
        <p:nvSpPr>
          <p:cNvPr id="27652" name="Rectangle 3"/>
          <p:cNvSpPr>
            <a:spLocks noGrp="1" noChangeArrowheads="1"/>
          </p:cNvSpPr>
          <p:nvPr>
            <p:ph type="body" idx="1"/>
          </p:nvPr>
        </p:nvSpPr>
        <p:spPr>
          <a:xfrm>
            <a:off x="468313" y="1989262"/>
            <a:ext cx="8229600" cy="3960018"/>
          </a:xfrm>
        </p:spPr>
        <p:txBody>
          <a:bodyPr/>
          <a:lstStyle/>
          <a:p>
            <a:pPr marL="0" indent="0">
              <a:spcBef>
                <a:spcPct val="50000"/>
              </a:spcBef>
              <a:buClr>
                <a:srgbClr val="0F5494"/>
              </a:buClr>
              <a:buNone/>
            </a:pPr>
            <a:r>
              <a:rPr lang="en-GB" altLang="es-ES" sz="1800" b="1" i="0" dirty="0">
                <a:solidFill>
                  <a:srgbClr val="2D2D8A"/>
                </a:solidFill>
                <a:cs typeface="Tw Cen MT"/>
              </a:rPr>
              <a:t>Requirements:</a:t>
            </a:r>
          </a:p>
          <a:p>
            <a:pPr defTabSz="966788" eaLnBrk="0" hangingPunct="0">
              <a:spcBef>
                <a:spcPct val="50000"/>
              </a:spcBef>
              <a:buClr>
                <a:schemeClr val="accent6"/>
              </a:buClr>
              <a:buFont typeface="Wingdings" charset="2"/>
              <a:buChar char="Ø"/>
            </a:pPr>
            <a:r>
              <a:rPr lang="en-GB" altLang="es-ES" sz="1800" b="1" i="0" dirty="0">
                <a:solidFill>
                  <a:srgbClr val="2D2D8A"/>
                </a:solidFill>
                <a:cs typeface="Tw Cen MT"/>
              </a:rPr>
              <a:t>For </a:t>
            </a:r>
            <a:r>
              <a:rPr lang="en-GB" altLang="es-ES" sz="1800" b="1" i="0" dirty="0" smtClean="0">
                <a:solidFill>
                  <a:srgbClr val="2D2D8A"/>
                </a:solidFill>
                <a:cs typeface="Tw Cen MT"/>
              </a:rPr>
              <a:t>BS contract programme approval</a:t>
            </a:r>
            <a:r>
              <a:rPr lang="en-GB" altLang="es-ES" sz="1800" i="0" dirty="0" smtClean="0">
                <a:solidFill>
                  <a:srgbClr val="2D2D8A"/>
                </a:solidFill>
                <a:cs typeface="Tw Cen MT"/>
              </a:rPr>
              <a:t>, an assessment of the  “</a:t>
            </a:r>
            <a:r>
              <a:rPr lang="en-GB" altLang="es-ES" sz="1800" b="1" i="0" dirty="0" smtClean="0">
                <a:solidFill>
                  <a:srgbClr val="2D2D8A"/>
                </a:solidFill>
                <a:cs typeface="Tw Cen MT"/>
              </a:rPr>
              <a:t>Entry point”: </a:t>
            </a:r>
            <a:r>
              <a:rPr lang="en-AU" sz="1800" i="0" dirty="0" smtClean="0">
                <a:solidFill>
                  <a:srgbClr val="2D2D8A"/>
                </a:solidFill>
                <a:cs typeface="Tw Cen MT"/>
              </a:rPr>
              <a:t>Publication </a:t>
            </a:r>
            <a:r>
              <a:rPr lang="en-AU" sz="1800" i="0" dirty="0">
                <a:solidFill>
                  <a:srgbClr val="2D2D8A"/>
                </a:solidFill>
                <a:cs typeface="Tw Cen MT"/>
              </a:rPr>
              <a:t>of the Budget proposal or enacted budget</a:t>
            </a:r>
          </a:p>
          <a:p>
            <a:pPr defTabSz="966788" eaLnBrk="0" hangingPunct="0">
              <a:spcBef>
                <a:spcPct val="50000"/>
              </a:spcBef>
              <a:buClr>
                <a:schemeClr val="accent6"/>
              </a:buClr>
              <a:buFont typeface="Wingdings" charset="2"/>
              <a:buChar char="Ø"/>
            </a:pPr>
            <a:r>
              <a:rPr lang="en-AU" sz="1800" b="1" i="0" dirty="0" smtClean="0">
                <a:solidFill>
                  <a:srgbClr val="2D2D8A"/>
                </a:solidFill>
                <a:cs typeface="Tw Cen MT"/>
              </a:rPr>
              <a:t>During </a:t>
            </a:r>
            <a:r>
              <a:rPr lang="en-AU" sz="1800" b="1" i="0" dirty="0">
                <a:solidFill>
                  <a:srgbClr val="2D2D8A"/>
                </a:solidFill>
                <a:cs typeface="Tw Cen MT"/>
              </a:rPr>
              <a:t>implementation: </a:t>
            </a:r>
            <a:r>
              <a:rPr lang="en-GB" sz="1800" i="0" dirty="0">
                <a:solidFill>
                  <a:srgbClr val="2D2D8A"/>
                </a:solidFill>
                <a:cs typeface="Tw Cen MT"/>
              </a:rPr>
              <a:t>For each tranche disbursement, satisfactory </a:t>
            </a:r>
            <a:r>
              <a:rPr lang="en-GB" sz="1800" i="0" dirty="0" smtClean="0">
                <a:solidFill>
                  <a:srgbClr val="2D2D8A"/>
                </a:solidFill>
                <a:cs typeface="Tw Cen MT"/>
              </a:rPr>
              <a:t>progress on agreed benchmarks</a:t>
            </a:r>
            <a:endParaRPr lang="en-GB" sz="1800" i="0" dirty="0">
              <a:solidFill>
                <a:srgbClr val="2D2D8A"/>
              </a:solidFill>
              <a:cs typeface="Tw Cen MT"/>
            </a:endParaRPr>
          </a:p>
          <a:p>
            <a:pPr marL="0" indent="0" defTabSz="966788" eaLnBrk="0" hangingPunct="0">
              <a:spcBef>
                <a:spcPct val="50000"/>
              </a:spcBef>
              <a:buClr>
                <a:srgbClr val="0F5494"/>
              </a:buClr>
              <a:buNone/>
            </a:pPr>
            <a:r>
              <a:rPr lang="en-GB" altLang="es-ES" sz="1800" b="1" i="0" dirty="0" smtClean="0">
                <a:solidFill>
                  <a:srgbClr val="2D2D8A"/>
                </a:solidFill>
                <a:cs typeface="Tw Cen MT"/>
              </a:rPr>
              <a:t>Why?</a:t>
            </a:r>
          </a:p>
          <a:p>
            <a:pPr marL="342900" lvl="1" indent="-342900">
              <a:spcBef>
                <a:spcPts val="600"/>
              </a:spcBef>
              <a:spcAft>
                <a:spcPts val="600"/>
              </a:spcAft>
              <a:buClr>
                <a:schemeClr val="accent6"/>
              </a:buClr>
              <a:buFont typeface="Wingdings" charset="2"/>
              <a:buChar char="Ø"/>
            </a:pPr>
            <a:r>
              <a:rPr lang="en-GB" sz="1800" b="0" dirty="0">
                <a:solidFill>
                  <a:srgbClr val="2D2D8A"/>
                </a:solidFill>
                <a:ea typeface="+mn-ea"/>
                <a:cs typeface="Tw Cen MT"/>
              </a:rPr>
              <a:t>Key element of </a:t>
            </a:r>
            <a:r>
              <a:rPr lang="en-GB" sz="1800" dirty="0">
                <a:solidFill>
                  <a:srgbClr val="2D2D8A"/>
                </a:solidFill>
                <a:ea typeface="+mn-ea"/>
                <a:cs typeface="Tw Cen MT"/>
              </a:rPr>
              <a:t>good governance</a:t>
            </a:r>
            <a:r>
              <a:rPr lang="en-GB" sz="1800" b="0" dirty="0">
                <a:solidFill>
                  <a:srgbClr val="2D2D8A"/>
                </a:solidFill>
                <a:ea typeface="+mn-ea"/>
                <a:cs typeface="Tw Cen MT"/>
              </a:rPr>
              <a:t>: domestic accountability requires public availability of comprehensive, timely and reliable budgetary information</a:t>
            </a:r>
          </a:p>
          <a:p>
            <a:pPr marL="342900" lvl="1" indent="-342900">
              <a:spcBef>
                <a:spcPts val="600"/>
              </a:spcBef>
              <a:spcAft>
                <a:spcPts val="600"/>
              </a:spcAft>
              <a:buClr>
                <a:schemeClr val="accent6"/>
              </a:buClr>
              <a:buFont typeface="Wingdings" charset="2"/>
              <a:buChar char="Ø"/>
            </a:pPr>
            <a:r>
              <a:rPr lang="en-GB" sz="1800" b="0" dirty="0">
                <a:solidFill>
                  <a:srgbClr val="2D2D8A"/>
                </a:solidFill>
                <a:ea typeface="+mn-ea"/>
                <a:cs typeface="Tw Cen MT"/>
              </a:rPr>
              <a:t>Allows control bodies (Parliament, auditors, media, civil society) to hold policy makers </a:t>
            </a:r>
            <a:r>
              <a:rPr lang="en-GB" sz="1800" dirty="0">
                <a:solidFill>
                  <a:srgbClr val="2D2D8A"/>
                </a:solidFill>
                <a:ea typeface="+mn-ea"/>
                <a:cs typeface="Tw Cen MT"/>
              </a:rPr>
              <a:t>accountable </a:t>
            </a:r>
            <a:r>
              <a:rPr lang="en-GB" sz="1800" b="0" dirty="0">
                <a:solidFill>
                  <a:srgbClr val="2D2D8A"/>
                </a:solidFill>
                <a:ea typeface="+mn-ea"/>
                <a:cs typeface="Tw Cen MT"/>
              </a:rPr>
              <a:t>for the collection and use of public resources</a:t>
            </a:r>
          </a:p>
        </p:txBody>
      </p:sp>
    </p:spTree>
    <p:extLst>
      <p:ext uri="{BB962C8B-B14F-4D97-AF65-F5344CB8AC3E}">
        <p14:creationId xmlns:p14="http://schemas.microsoft.com/office/powerpoint/2010/main" val="14927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000108"/>
            <a:ext cx="8229600" cy="936625"/>
          </a:xfrm>
        </p:spPr>
        <p:txBody>
          <a:bodyPr/>
          <a:lstStyle/>
          <a:p>
            <a:pPr algn="ctr"/>
            <a:r>
              <a:rPr lang="en-GB" sz="2400" dirty="0" smtClean="0"/>
              <a:t>To keep in mind </a:t>
            </a:r>
            <a:endParaRPr lang="en-GB" sz="2400" dirty="0"/>
          </a:p>
        </p:txBody>
      </p:sp>
      <p:sp>
        <p:nvSpPr>
          <p:cNvPr id="3" name="Content Placeholder 2"/>
          <p:cNvSpPr>
            <a:spLocks noGrp="1"/>
          </p:cNvSpPr>
          <p:nvPr>
            <p:ph idx="1"/>
          </p:nvPr>
        </p:nvSpPr>
        <p:spPr>
          <a:xfrm>
            <a:off x="428596" y="1857364"/>
            <a:ext cx="8229600" cy="4163924"/>
          </a:xfrm>
        </p:spPr>
        <p:txBody>
          <a:bodyPr/>
          <a:lstStyle/>
          <a:p>
            <a:pPr>
              <a:buClrTx/>
              <a:buFont typeface="Wingdings" pitchFamily="2" charset="2"/>
              <a:buChar char="§"/>
            </a:pPr>
            <a:r>
              <a:rPr lang="en-GB" sz="1800" i="0" dirty="0" smtClean="0">
                <a:solidFill>
                  <a:schemeClr val="accent6"/>
                </a:solidFill>
              </a:rPr>
              <a:t>Budget transparency is necessary but not sufficient for oversight and scrutiny:</a:t>
            </a:r>
          </a:p>
          <a:p>
            <a:pPr lvl="1">
              <a:buClrTx/>
              <a:buFont typeface="Wingdings" pitchFamily="2" charset="2"/>
              <a:buChar char="ü"/>
            </a:pPr>
            <a:r>
              <a:rPr lang="en-GB" sz="1800" b="0" dirty="0" smtClean="0">
                <a:solidFill>
                  <a:schemeClr val="accent6"/>
                </a:solidFill>
              </a:rPr>
              <a:t>Strengthened national legislative and oversight bodies</a:t>
            </a:r>
          </a:p>
          <a:p>
            <a:pPr lvl="1">
              <a:buClrTx/>
              <a:buFont typeface="Wingdings" pitchFamily="2" charset="2"/>
              <a:buChar char="ü"/>
            </a:pPr>
            <a:r>
              <a:rPr lang="en-GB" sz="1800" b="0" dirty="0" smtClean="0">
                <a:solidFill>
                  <a:schemeClr val="accent6"/>
                </a:solidFill>
              </a:rPr>
              <a:t>Strengthened internal control mechanisms</a:t>
            </a:r>
          </a:p>
          <a:p>
            <a:pPr lvl="1">
              <a:buClrTx/>
              <a:buFont typeface="Wingdings" pitchFamily="2" charset="2"/>
              <a:buChar char="ü"/>
            </a:pPr>
            <a:r>
              <a:rPr lang="en-GB" sz="1800" b="0" dirty="0">
                <a:solidFill>
                  <a:schemeClr val="accent6"/>
                </a:solidFill>
              </a:rPr>
              <a:t>P</a:t>
            </a:r>
            <a:r>
              <a:rPr lang="en-GB" sz="1800" b="0" i="0" dirty="0" smtClean="0">
                <a:solidFill>
                  <a:schemeClr val="accent6"/>
                </a:solidFill>
              </a:rPr>
              <a:t>articipative BS approach (e.g.. association of national control bodies to BS annual reviews, use of national audit reports to feed in policy dialogue)</a:t>
            </a:r>
          </a:p>
          <a:p>
            <a:pPr>
              <a:spcBef>
                <a:spcPts val="600"/>
              </a:spcBef>
              <a:spcAft>
                <a:spcPts val="0"/>
              </a:spcAft>
              <a:buClrTx/>
              <a:buFont typeface="Wingdings" pitchFamily="2" charset="2"/>
              <a:buChar char="§"/>
            </a:pPr>
            <a:r>
              <a:rPr lang="en-GB" sz="1800" i="0" dirty="0" smtClean="0">
                <a:solidFill>
                  <a:schemeClr val="accent6"/>
                </a:solidFill>
              </a:rPr>
              <a:t>Publication does not necessarily mean availability to the public. Effective accessibility must be assessed.</a:t>
            </a:r>
          </a:p>
          <a:p>
            <a:pPr>
              <a:spcBef>
                <a:spcPts val="600"/>
              </a:spcBef>
              <a:spcAft>
                <a:spcPts val="0"/>
              </a:spcAft>
              <a:buClrTx/>
              <a:buFont typeface="Wingdings" pitchFamily="2" charset="2"/>
              <a:buChar char="§"/>
            </a:pPr>
            <a:r>
              <a:rPr lang="en-GB" sz="1800" i="0" dirty="0" smtClean="0">
                <a:solidFill>
                  <a:schemeClr val="accent6"/>
                </a:solidFill>
              </a:rPr>
              <a:t>Reforms of transparency and oversight of the budget take time. Therefore it is important to set realistic objectives.</a:t>
            </a:r>
          </a:p>
          <a:p>
            <a:pPr>
              <a:buClrTx/>
              <a:buFont typeface="Wingdings" pitchFamily="2" charset="2"/>
              <a:buChar char="§"/>
            </a:pPr>
            <a:endParaRPr lang="en-GB" sz="1800" i="0" dirty="0" smtClean="0">
              <a:solidFill>
                <a:schemeClr val="accent6"/>
              </a:solidFill>
            </a:endParaRPr>
          </a:p>
          <a:p>
            <a:pPr>
              <a:buClrTx/>
              <a:buFont typeface="Wingdings" pitchFamily="2" charset="2"/>
              <a:buChar char="§"/>
            </a:pPr>
            <a:endParaRPr lang="en-GB" sz="1800" i="0" dirty="0" smtClean="0"/>
          </a:p>
          <a:p>
            <a:pPr>
              <a:buClrTx/>
              <a:buFont typeface="Wingdings" pitchFamily="2" charset="2"/>
              <a:buChar char="§"/>
            </a:pPr>
            <a:endParaRPr lang="en-GB" sz="1800" i="0" dirty="0" smtClean="0">
              <a:solidFill>
                <a:srgbClr val="002060"/>
              </a:solidFill>
            </a:endParaRPr>
          </a:p>
          <a:p>
            <a:pPr>
              <a:buClrTx/>
              <a:buNone/>
            </a:pPr>
            <a:r>
              <a:rPr lang="en-GB" dirty="0" smtClean="0">
                <a:solidFill>
                  <a:srgbClr val="2D5EC1"/>
                </a:solidFill>
              </a:rPr>
              <a:t> </a:t>
            </a:r>
          </a:p>
        </p:txBody>
      </p:sp>
      <p:sp>
        <p:nvSpPr>
          <p:cNvPr id="4" name="Slide Number Placeholder 3"/>
          <p:cNvSpPr>
            <a:spLocks noGrp="1"/>
          </p:cNvSpPr>
          <p:nvPr>
            <p:ph type="sldNum" sz="quarter" idx="12"/>
          </p:nvPr>
        </p:nvSpPr>
        <p:spPr/>
        <p:txBody>
          <a:bodyPr/>
          <a:lstStyle/>
          <a:p>
            <a:fld id="{37B83C0C-BC65-4367-9B8A-060D4801009D}" type="slidenum">
              <a:rPr lang="en-GB" smtClean="0"/>
              <a:pPr/>
              <a:t>49</a:t>
            </a:fld>
            <a:endParaRPr lang="en-GB"/>
          </a:p>
        </p:txBody>
      </p:sp>
    </p:spTree>
    <p:extLst>
      <p:ext uri="{BB962C8B-B14F-4D97-AF65-F5344CB8AC3E}">
        <p14:creationId xmlns:p14="http://schemas.microsoft.com/office/powerpoint/2010/main" val="3666479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7950" y="1052513"/>
            <a:ext cx="8516938" cy="893762"/>
          </a:xfrm>
        </p:spPr>
        <p:txBody>
          <a:bodyPr/>
          <a:lstStyle/>
          <a:p>
            <a:pPr algn="ctr"/>
            <a:r>
              <a:rPr lang="en-GB" altLang="fr-FR" sz="2400" dirty="0" smtClean="0">
                <a:latin typeface="+mn-lt"/>
                <a:cs typeface="Calibri" panose="020F0502020204030204" pitchFamily="34" charset="0"/>
              </a:rPr>
              <a:t>Institutional relationships of the budget process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77840873"/>
              </p:ext>
            </p:extLst>
          </p:nvPr>
        </p:nvGraphicFramePr>
        <p:xfrm>
          <a:off x="428625" y="1946275"/>
          <a:ext cx="8229600" cy="4651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buChar char="•"/>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27F4E6AA-61C3-4BF8-947E-9A8900ABDE96}" type="slidenum">
              <a:rPr lang="en-GB" altLang="fr-FR" sz="1400" i="0" smtClean="0">
                <a:solidFill>
                  <a:schemeClr val="tx1"/>
                </a:solidFill>
                <a:latin typeface="Arial" panose="020B0604020202020204" pitchFamily="34" charset="0"/>
              </a:rPr>
              <a:pPr>
                <a:spcBef>
                  <a:spcPct val="0"/>
                </a:spcBef>
                <a:buClrTx/>
                <a:buFontTx/>
                <a:buNone/>
              </a:pPr>
              <a:t>5</a:t>
            </a:fld>
            <a:endParaRPr lang="en-GB" altLang="fr-FR" sz="1400" i="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16020316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1411" name="Group 3"/>
          <p:cNvGraphicFramePr>
            <a:graphicFrameLocks noGrp="1"/>
          </p:cNvGraphicFramePr>
          <p:nvPr>
            <p:extLst>
              <p:ext uri="{D42A27DB-BD31-4B8C-83A1-F6EECF244321}">
                <p14:modId xmlns:p14="http://schemas.microsoft.com/office/powerpoint/2010/main" val="3765077159"/>
              </p:ext>
            </p:extLst>
          </p:nvPr>
        </p:nvGraphicFramePr>
        <p:xfrm>
          <a:off x="755576" y="1988840"/>
          <a:ext cx="7632848" cy="4522801"/>
        </p:xfrm>
        <a:graphic>
          <a:graphicData uri="http://schemas.openxmlformats.org/drawingml/2006/table">
            <a:tbl>
              <a:tblPr/>
              <a:tblGrid>
                <a:gridCol w="3816425"/>
                <a:gridCol w="3816423"/>
              </a:tblGrid>
              <a:tr h="323966">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cs typeface="Arial" charset="0"/>
                        </a:rPr>
                        <a:t>Budget documents</a:t>
                      </a:r>
                    </a:p>
                  </a:txBody>
                  <a:tcPr marL="72000" marR="72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F5494"/>
                    </a:solidFill>
                  </a:tcPr>
                </a:tc>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cs typeface="Arial" charset="0"/>
                        </a:rPr>
                        <a:t>Availability due</a:t>
                      </a:r>
                    </a:p>
                  </a:txBody>
                  <a:tcPr marL="72000" marR="72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F5494"/>
                    </a:solidFill>
                  </a:tcPr>
                </a:tc>
              </a:tr>
              <a:tr h="470674">
                <a:tc>
                  <a:txBody>
                    <a:bodyPr/>
                    <a:lstStyle/>
                    <a:p>
                      <a:pPr marL="142875" marR="0" lvl="0" indent="-142875" algn="l" defTabSz="914400" rtl="0" eaLnBrk="0" fontAlgn="base" latinLnBrk="0" hangingPunct="0">
                        <a:lnSpc>
                          <a:spcPct val="90000"/>
                        </a:lnSpc>
                        <a:spcBef>
                          <a:spcPct val="20000"/>
                        </a:spcBef>
                        <a:spcAft>
                          <a:spcPct val="0"/>
                        </a:spcAft>
                        <a:buClr>
                          <a:srgbClr val="7D0900"/>
                        </a:buClr>
                        <a:buSzTx/>
                        <a:buFontTx/>
                        <a:buNone/>
                        <a:tabLst/>
                      </a:pPr>
                      <a:r>
                        <a:rPr kumimoji="0" lang="en-US" sz="1800" b="1" i="0" u="none" strike="noStrike" cap="none" normalizeH="0" baseline="0" dirty="0" smtClean="0">
                          <a:ln>
                            <a:noFill/>
                          </a:ln>
                          <a:solidFill>
                            <a:schemeClr val="accent6"/>
                          </a:solidFill>
                          <a:effectLst/>
                          <a:latin typeface="+mj-lt"/>
                          <a:cs typeface="Arial" charset="0"/>
                        </a:rPr>
                        <a:t>1. Executive’s budget proposal</a:t>
                      </a: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42875" marR="0" lvl="0" indent="-142875" algn="l" defTabSz="914400" rtl="0" eaLnBrk="0" fontAlgn="base" latinLnBrk="0" hangingPunct="0">
                        <a:lnSpc>
                          <a:spcPct val="90000"/>
                        </a:lnSpc>
                        <a:spcBef>
                          <a:spcPct val="20000"/>
                        </a:spcBef>
                        <a:spcAft>
                          <a:spcPct val="0"/>
                        </a:spcAft>
                        <a:buClr>
                          <a:srgbClr val="7D0900"/>
                        </a:buClr>
                        <a:buSzTx/>
                        <a:buFontTx/>
                        <a:buNone/>
                        <a:tabLst/>
                      </a:pPr>
                      <a:r>
                        <a:rPr kumimoji="0" lang="en-US" sz="1800" b="0" i="0" u="none" strike="noStrike" cap="none" normalizeH="0" baseline="0" dirty="0" smtClean="0">
                          <a:ln>
                            <a:noFill/>
                          </a:ln>
                          <a:solidFill>
                            <a:schemeClr val="accent6"/>
                          </a:solidFill>
                          <a:effectLst/>
                          <a:latin typeface="+mj-lt"/>
                          <a:cs typeface="Arial" charset="0"/>
                        </a:rPr>
                        <a:t>When presented to the legislature (at least before legislature approves it)</a:t>
                      </a: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9514">
                <a:tc>
                  <a:txBody>
                    <a:bodyPr/>
                    <a:lstStyle/>
                    <a:p>
                      <a:pPr marL="142875" marR="0" lvl="0" indent="-142875" algn="l" defTabSz="914400" rtl="0" eaLnBrk="0" fontAlgn="base" latinLnBrk="0" hangingPunct="0">
                        <a:lnSpc>
                          <a:spcPct val="90000"/>
                        </a:lnSpc>
                        <a:spcBef>
                          <a:spcPct val="20000"/>
                        </a:spcBef>
                        <a:spcAft>
                          <a:spcPct val="0"/>
                        </a:spcAft>
                        <a:buClr>
                          <a:srgbClr val="7D0900"/>
                        </a:buClr>
                        <a:buSzTx/>
                        <a:buFontTx/>
                        <a:buNone/>
                        <a:tabLst/>
                      </a:pPr>
                      <a:r>
                        <a:rPr kumimoji="0" lang="en-US" sz="1800" b="0" i="0" u="none" strike="noStrike" cap="none" normalizeH="0" baseline="0" dirty="0" smtClean="0">
                          <a:ln>
                            <a:noFill/>
                          </a:ln>
                          <a:solidFill>
                            <a:schemeClr val="accent6"/>
                          </a:solidFill>
                          <a:effectLst/>
                          <a:latin typeface="+mj-lt"/>
                          <a:cs typeface="Arial" charset="0"/>
                        </a:rPr>
                        <a:t>2. Enacted budget</a:t>
                      </a: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42875" marR="0" lvl="0" indent="-142875" algn="l" defTabSz="914400" rtl="0" eaLnBrk="0" fontAlgn="base" latinLnBrk="0" hangingPunct="0">
                        <a:lnSpc>
                          <a:spcPct val="90000"/>
                        </a:lnSpc>
                        <a:spcBef>
                          <a:spcPct val="20000"/>
                        </a:spcBef>
                        <a:spcAft>
                          <a:spcPct val="0"/>
                        </a:spcAft>
                        <a:buClr>
                          <a:srgbClr val="7D0900"/>
                        </a:buClr>
                        <a:buSzTx/>
                        <a:buFontTx/>
                        <a:buNone/>
                        <a:tabLst/>
                      </a:pPr>
                      <a:r>
                        <a:rPr kumimoji="0" lang="en-US" sz="1800" b="0" i="0" u="none" strike="noStrike" cap="none" normalizeH="0" baseline="0" dirty="0" smtClean="0">
                          <a:ln>
                            <a:noFill/>
                          </a:ln>
                          <a:solidFill>
                            <a:schemeClr val="accent6"/>
                          </a:solidFill>
                          <a:effectLst/>
                          <a:latin typeface="+mj-lt"/>
                          <a:cs typeface="Arial" charset="0"/>
                        </a:rPr>
                        <a:t>&lt; 3 months after legislature approved it</a:t>
                      </a: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0674">
                <a:tc>
                  <a:txBody>
                    <a:bodyPr/>
                    <a:lstStyle/>
                    <a:p>
                      <a:pPr marL="142875" marR="0" lvl="0" indent="-142875" algn="l" defTabSz="914400" rtl="0" eaLnBrk="0" fontAlgn="base" latinLnBrk="0" hangingPunct="0">
                        <a:lnSpc>
                          <a:spcPct val="90000"/>
                        </a:lnSpc>
                        <a:spcBef>
                          <a:spcPct val="20000"/>
                        </a:spcBef>
                        <a:spcAft>
                          <a:spcPct val="0"/>
                        </a:spcAft>
                        <a:buClr>
                          <a:srgbClr val="7D0900"/>
                        </a:buClr>
                        <a:buSzTx/>
                        <a:buFontTx/>
                        <a:buNone/>
                        <a:tabLst/>
                      </a:pPr>
                      <a:r>
                        <a:rPr kumimoji="0" lang="en-US" sz="1800" b="0" i="0" u="none" strike="noStrike" cap="none" normalizeH="0" baseline="0" dirty="0" smtClean="0">
                          <a:ln>
                            <a:noFill/>
                          </a:ln>
                          <a:solidFill>
                            <a:schemeClr val="accent6"/>
                          </a:solidFill>
                          <a:effectLst/>
                          <a:latin typeface="+mj-lt"/>
                          <a:cs typeface="Arial" charset="0"/>
                        </a:rPr>
                        <a:t>3.In-year report (also monthly and quarterly reports)</a:t>
                      </a: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42875" marR="0" lvl="0" indent="-142875" algn="l" defTabSz="914400" rtl="0" eaLnBrk="0" fontAlgn="base" latinLnBrk="0" hangingPunct="0">
                        <a:lnSpc>
                          <a:spcPct val="90000"/>
                        </a:lnSpc>
                        <a:spcBef>
                          <a:spcPct val="20000"/>
                        </a:spcBef>
                        <a:spcAft>
                          <a:spcPct val="0"/>
                        </a:spcAft>
                        <a:buClr>
                          <a:srgbClr val="7D0900"/>
                        </a:buClr>
                        <a:buSzTx/>
                        <a:buFontTx/>
                        <a:buNone/>
                        <a:tabLst/>
                      </a:pPr>
                      <a:r>
                        <a:rPr kumimoji="0" lang="en-US" sz="1800" b="0" i="0" u="none" strike="noStrike" cap="none" normalizeH="0" baseline="0" dirty="0" smtClean="0">
                          <a:ln>
                            <a:noFill/>
                          </a:ln>
                          <a:solidFill>
                            <a:schemeClr val="accent6"/>
                          </a:solidFill>
                          <a:effectLst/>
                          <a:latin typeface="+mj-lt"/>
                          <a:cs typeface="Arial" charset="0"/>
                        </a:rPr>
                        <a:t>&lt; 3 months after reporting period</a:t>
                      </a: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8710">
                <a:tc>
                  <a:txBody>
                    <a:bodyPr/>
                    <a:lstStyle/>
                    <a:p>
                      <a:pPr marL="142875" marR="0" lvl="0" indent="-142875" algn="l" defTabSz="914400" rtl="0" eaLnBrk="0" fontAlgn="base" latinLnBrk="0" hangingPunct="0">
                        <a:lnSpc>
                          <a:spcPct val="90000"/>
                        </a:lnSpc>
                        <a:spcBef>
                          <a:spcPct val="20000"/>
                        </a:spcBef>
                        <a:spcAft>
                          <a:spcPct val="0"/>
                        </a:spcAft>
                        <a:buClr>
                          <a:srgbClr val="7D0900"/>
                        </a:buClr>
                        <a:buSzTx/>
                        <a:buFontTx/>
                        <a:buNone/>
                        <a:tabLst/>
                      </a:pPr>
                      <a:r>
                        <a:rPr kumimoji="0" lang="en-US" sz="1800" b="0" i="0" u="none" strike="noStrike" cap="none" normalizeH="0" baseline="0" dirty="0" smtClean="0">
                          <a:ln>
                            <a:noFill/>
                          </a:ln>
                          <a:solidFill>
                            <a:schemeClr val="accent6"/>
                          </a:solidFill>
                          <a:effectLst/>
                          <a:latin typeface="+mj-lt"/>
                          <a:cs typeface="Arial" charset="0"/>
                        </a:rPr>
                        <a:t>4. Mid-year report</a:t>
                      </a: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42875" marR="0" lvl="0" indent="-142875" algn="l" defTabSz="914400" rtl="0" eaLnBrk="0" fontAlgn="base" latinLnBrk="0" hangingPunct="0">
                        <a:lnSpc>
                          <a:spcPct val="90000"/>
                        </a:lnSpc>
                        <a:spcBef>
                          <a:spcPct val="20000"/>
                        </a:spcBef>
                        <a:spcAft>
                          <a:spcPct val="0"/>
                        </a:spcAft>
                        <a:buClr>
                          <a:srgbClr val="7D0900"/>
                        </a:buClr>
                        <a:buSzTx/>
                        <a:buFontTx/>
                        <a:buNone/>
                        <a:tabLst/>
                        <a:defRPr/>
                      </a:pPr>
                      <a:r>
                        <a:rPr kumimoji="0" lang="en-US" sz="1800" b="0" i="0" u="none" strike="noStrike" cap="none" normalizeH="0" baseline="0" dirty="0" smtClean="0">
                          <a:ln>
                            <a:noFill/>
                          </a:ln>
                          <a:solidFill>
                            <a:schemeClr val="accent6"/>
                          </a:solidFill>
                          <a:effectLst/>
                          <a:latin typeface="+mj-lt"/>
                          <a:cs typeface="Arial" charset="0"/>
                        </a:rPr>
                        <a:t>&lt; 3 months after reporting period</a:t>
                      </a: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0674">
                <a:tc>
                  <a:txBody>
                    <a:bodyPr/>
                    <a:lstStyle/>
                    <a:p>
                      <a:pPr marL="142875" marR="0" lvl="0" indent="-142875" algn="l" defTabSz="914400" rtl="0" eaLnBrk="0" fontAlgn="base" latinLnBrk="0" hangingPunct="0">
                        <a:lnSpc>
                          <a:spcPct val="90000"/>
                        </a:lnSpc>
                        <a:spcBef>
                          <a:spcPct val="20000"/>
                        </a:spcBef>
                        <a:spcAft>
                          <a:spcPct val="0"/>
                        </a:spcAft>
                        <a:buClr>
                          <a:srgbClr val="7D0900"/>
                        </a:buClr>
                        <a:buSzTx/>
                        <a:buFontTx/>
                        <a:buNone/>
                        <a:tabLst/>
                      </a:pPr>
                      <a:r>
                        <a:rPr kumimoji="0" lang="en-US" sz="1800" b="1" i="0" u="none" strike="noStrike" cap="none" normalizeH="0" baseline="0" dirty="0" smtClean="0">
                          <a:ln>
                            <a:noFill/>
                          </a:ln>
                          <a:solidFill>
                            <a:schemeClr val="accent6"/>
                          </a:solidFill>
                          <a:effectLst/>
                          <a:latin typeface="+mj-lt"/>
                          <a:cs typeface="Arial" charset="0"/>
                        </a:rPr>
                        <a:t>5. Year-end report</a:t>
                      </a: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42875" marR="0" lvl="0" indent="-142875" algn="l" defTabSz="914400" rtl="0" eaLnBrk="0" fontAlgn="base" latinLnBrk="0" hangingPunct="0">
                        <a:lnSpc>
                          <a:spcPct val="90000"/>
                        </a:lnSpc>
                        <a:spcBef>
                          <a:spcPct val="20000"/>
                        </a:spcBef>
                        <a:spcAft>
                          <a:spcPct val="0"/>
                        </a:spcAft>
                        <a:buClr>
                          <a:srgbClr val="7D0900"/>
                        </a:buClr>
                        <a:buSzTx/>
                        <a:buFontTx/>
                        <a:buNone/>
                        <a:tabLst/>
                      </a:pPr>
                      <a:r>
                        <a:rPr kumimoji="0" lang="en-US" sz="1800" b="0" i="0" u="none" strike="noStrike" cap="none" normalizeH="0" baseline="0" dirty="0" smtClean="0">
                          <a:ln>
                            <a:noFill/>
                          </a:ln>
                          <a:solidFill>
                            <a:schemeClr val="accent6"/>
                          </a:solidFill>
                          <a:effectLst/>
                          <a:latin typeface="+mj-lt"/>
                          <a:cs typeface="Arial" charset="0"/>
                        </a:rPr>
                        <a:t>&lt; 1 year after end of fiscal year (reporting period)</a:t>
                      </a: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6145">
                <a:tc>
                  <a:txBody>
                    <a:bodyPr/>
                    <a:lstStyle/>
                    <a:p>
                      <a:pPr marL="142875" marR="0" lvl="0" indent="-142875" algn="l" defTabSz="914400" rtl="0" eaLnBrk="0" fontAlgn="base" latinLnBrk="0" hangingPunct="0">
                        <a:lnSpc>
                          <a:spcPct val="90000"/>
                        </a:lnSpc>
                        <a:spcBef>
                          <a:spcPct val="20000"/>
                        </a:spcBef>
                        <a:spcAft>
                          <a:spcPct val="0"/>
                        </a:spcAft>
                        <a:buClr>
                          <a:srgbClr val="7D0900"/>
                        </a:buClr>
                        <a:buSzTx/>
                        <a:buFontTx/>
                        <a:buNone/>
                        <a:tabLst/>
                      </a:pPr>
                      <a:r>
                        <a:rPr kumimoji="0" lang="en-US" sz="1800" b="1" i="0" u="none" strike="noStrike" cap="none" normalizeH="0" baseline="0" dirty="0" smtClean="0">
                          <a:ln>
                            <a:noFill/>
                          </a:ln>
                          <a:solidFill>
                            <a:schemeClr val="accent6"/>
                          </a:solidFill>
                          <a:effectLst/>
                          <a:latin typeface="+mj-lt"/>
                          <a:cs typeface="Arial" charset="0"/>
                        </a:rPr>
                        <a:t>6. Audit report</a:t>
                      </a: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c>
                  <a:txBody>
                    <a:bodyPr/>
                    <a:lstStyle/>
                    <a:p>
                      <a:pPr marL="142875" marR="0" lvl="0" indent="-142875" algn="l" defTabSz="914400" rtl="0" eaLnBrk="0" fontAlgn="base" latinLnBrk="0" hangingPunct="0">
                        <a:lnSpc>
                          <a:spcPct val="90000"/>
                        </a:lnSpc>
                        <a:spcBef>
                          <a:spcPct val="20000"/>
                        </a:spcBef>
                        <a:spcAft>
                          <a:spcPct val="0"/>
                        </a:spcAft>
                        <a:buClr>
                          <a:srgbClr val="7D0900"/>
                        </a:buClr>
                        <a:buSzTx/>
                        <a:buFontTx/>
                        <a:buNone/>
                        <a:tabLst/>
                      </a:pPr>
                      <a:r>
                        <a:rPr kumimoji="0" lang="en-US" sz="1800" b="0" i="0" u="none" strike="noStrike" cap="none" normalizeH="0" baseline="0" dirty="0" smtClean="0">
                          <a:ln>
                            <a:noFill/>
                          </a:ln>
                          <a:solidFill>
                            <a:schemeClr val="accent6"/>
                          </a:solidFill>
                          <a:effectLst/>
                          <a:latin typeface="+mj-lt"/>
                          <a:cs typeface="Arial" charset="0"/>
                        </a:rPr>
                        <a:t>&lt; 2 years after end of fiscal year</a:t>
                      </a: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sp>
        <p:nvSpPr>
          <p:cNvPr id="1041435" name="RunningHead"/>
          <p:cNvSpPr txBox="1">
            <a:spLocks noChangeArrowheads="1"/>
          </p:cNvSpPr>
          <p:nvPr/>
        </p:nvSpPr>
        <p:spPr bwMode="auto">
          <a:xfrm>
            <a:off x="6167438" y="239713"/>
            <a:ext cx="2725737" cy="165100"/>
          </a:xfrm>
          <a:prstGeom prst="rect">
            <a:avLst/>
          </a:prstGeom>
          <a:noFill/>
          <a:ln w="9525" algn="ctr">
            <a:noFill/>
            <a:miter lim="800000"/>
            <a:headEnd/>
            <a:tailEnd/>
          </a:ln>
          <a:effectLst/>
        </p:spPr>
        <p:txBody>
          <a:bodyPr wrap="none" lIns="0" tIns="0" rIns="0" bIns="0">
            <a:spAutoFit/>
          </a:bodyPr>
          <a:lstStyle/>
          <a:p>
            <a:pPr algn="r"/>
            <a:r>
              <a:rPr lang="en-US" sz="1200" b="0"/>
              <a:t>Running Head 12-Point Plain, Title Case</a:t>
            </a:r>
          </a:p>
        </p:txBody>
      </p:sp>
      <p:sp>
        <p:nvSpPr>
          <p:cNvPr id="7" name="Title 6"/>
          <p:cNvSpPr>
            <a:spLocks noGrp="1"/>
          </p:cNvSpPr>
          <p:nvPr>
            <p:ph type="title"/>
          </p:nvPr>
        </p:nvSpPr>
        <p:spPr>
          <a:xfrm>
            <a:off x="323528" y="1340768"/>
            <a:ext cx="8229600" cy="431651"/>
          </a:xfrm>
        </p:spPr>
        <p:txBody>
          <a:bodyPr/>
          <a:lstStyle/>
          <a:p>
            <a:pPr algn="ctr"/>
            <a:r>
              <a:rPr lang="en-GB" sz="2400" dirty="0" smtClean="0">
                <a:solidFill>
                  <a:schemeClr val="accent6"/>
                </a:solidFill>
              </a:rPr>
              <a:t>Key budget documents </a:t>
            </a:r>
            <a:r>
              <a:rPr lang="en-GB" sz="2000" dirty="0" smtClean="0">
                <a:solidFill>
                  <a:schemeClr val="accent6"/>
                </a:solidFill>
              </a:rPr>
              <a:t>(</a:t>
            </a:r>
            <a:r>
              <a:rPr lang="en-GB" sz="1600" dirty="0" smtClean="0">
                <a:solidFill>
                  <a:schemeClr val="accent6"/>
                </a:solidFill>
              </a:rPr>
              <a:t>cf. template Annex 6 of the Guidelines)</a:t>
            </a:r>
            <a:endParaRPr lang="en-GB" sz="1600" dirty="0">
              <a:solidFill>
                <a:schemeClr val="accent6"/>
              </a:solidFill>
            </a:endParaRPr>
          </a:p>
        </p:txBody>
      </p:sp>
      <p:sp>
        <p:nvSpPr>
          <p:cNvPr id="8" name="Slide Number Placeholder 3"/>
          <p:cNvSpPr>
            <a:spLocks noGrp="1"/>
          </p:cNvSpPr>
          <p:nvPr>
            <p:ph type="sldNum" sz="quarter" idx="12"/>
          </p:nvPr>
        </p:nvSpPr>
        <p:spPr>
          <a:xfrm>
            <a:off x="6553200" y="6245225"/>
            <a:ext cx="2133600" cy="476250"/>
          </a:xfrm>
        </p:spPr>
        <p:txBody>
          <a:bodyPr/>
          <a:lstStyle/>
          <a:p>
            <a:fld id="{37B83C0C-BC65-4367-9B8A-060D4801009D}" type="slidenum">
              <a:rPr lang="en-GB" smtClean="0">
                <a:solidFill>
                  <a:srgbClr val="0F5494"/>
                </a:solidFill>
              </a:rPr>
              <a:pPr/>
              <a:t>50</a:t>
            </a:fld>
            <a:endParaRPr lang="en-GB" dirty="0">
              <a:solidFill>
                <a:srgbClr val="0F5494"/>
              </a:solidFill>
            </a:endParaRPr>
          </a:p>
        </p:txBody>
      </p:sp>
    </p:spTree>
    <p:extLst>
      <p:ext uri="{BB962C8B-B14F-4D97-AF65-F5344CB8AC3E}">
        <p14:creationId xmlns:p14="http://schemas.microsoft.com/office/powerpoint/2010/main" val="405288248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00174"/>
            <a:ext cx="8229600" cy="4881154"/>
          </a:xfrm>
        </p:spPr>
        <p:txBody>
          <a:bodyPr/>
          <a:lstStyle/>
          <a:p>
            <a:pPr marL="457200" indent="-457200" algn="ctr">
              <a:spcBef>
                <a:spcPts val="1200"/>
              </a:spcBef>
              <a:buClrTx/>
              <a:buNone/>
            </a:pPr>
            <a:r>
              <a:rPr lang="en-GB" b="1" i="0" dirty="0" smtClean="0">
                <a:solidFill>
                  <a:schemeClr val="accent6"/>
                </a:solidFill>
              </a:rPr>
              <a:t>Assessing progress</a:t>
            </a:r>
          </a:p>
          <a:p>
            <a:pPr marL="457200" indent="-457200">
              <a:spcBef>
                <a:spcPts val="1200"/>
              </a:spcBef>
              <a:buClrTx/>
              <a:buNone/>
            </a:pPr>
            <a:endParaRPr lang="en-GB" b="1" i="0" dirty="0" smtClean="0"/>
          </a:p>
          <a:p>
            <a:pPr marL="457200" indent="-457200">
              <a:buClrTx/>
              <a:buFont typeface="Wingdings" pitchFamily="2" charset="2"/>
              <a:buChar char="§"/>
            </a:pPr>
            <a:r>
              <a:rPr lang="en-GB" sz="1800" i="0" dirty="0" smtClean="0">
                <a:solidFill>
                  <a:schemeClr val="accent6"/>
                </a:solidFill>
              </a:rPr>
              <a:t>Update of available international data (PEFA, OBI, ..).</a:t>
            </a:r>
          </a:p>
          <a:p>
            <a:pPr marL="457200" indent="-457200">
              <a:buClrTx/>
              <a:buFont typeface="Wingdings" pitchFamily="2" charset="2"/>
              <a:buChar char="§"/>
            </a:pPr>
            <a:r>
              <a:rPr lang="en-GB" sz="1800" i="0" dirty="0" smtClean="0">
                <a:solidFill>
                  <a:schemeClr val="accent6"/>
                </a:solidFill>
              </a:rPr>
              <a:t>Use the table made at programme approval stage with weaknesses and reform expectations and describe evolutions</a:t>
            </a:r>
          </a:p>
          <a:p>
            <a:pPr marL="457200" indent="-457200">
              <a:buClrTx/>
              <a:buFont typeface="Wingdings" pitchFamily="2" charset="2"/>
              <a:buChar char="§"/>
            </a:pPr>
            <a:endParaRPr lang="en-GB" sz="1800" i="0" dirty="0" smtClean="0">
              <a:solidFill>
                <a:schemeClr val="accent6"/>
              </a:solidFill>
            </a:endParaRPr>
          </a:p>
          <a:p>
            <a:pPr marL="457200" indent="-457200">
              <a:buClrTx/>
              <a:buFont typeface="Wingdings" pitchFamily="2" charset="2"/>
              <a:buChar char="§"/>
            </a:pPr>
            <a:endParaRPr lang="en-GB" sz="1800" i="0" dirty="0" smtClean="0"/>
          </a:p>
          <a:p>
            <a:pPr marL="457200" indent="-457200">
              <a:buClrTx/>
              <a:buFont typeface="Wingdings" pitchFamily="2" charset="2"/>
              <a:buChar char="§"/>
            </a:pPr>
            <a:endParaRPr lang="en-GB" sz="1800" i="0" dirty="0" smtClean="0"/>
          </a:p>
          <a:p>
            <a:pPr marL="457200" indent="-457200">
              <a:buClrTx/>
              <a:buFont typeface="Wingdings" pitchFamily="2" charset="2"/>
              <a:buChar char="§"/>
            </a:pPr>
            <a:endParaRPr lang="en-GB" sz="1800" i="0" dirty="0" smtClean="0"/>
          </a:p>
          <a:p>
            <a:pPr marL="0" indent="-457200">
              <a:buClrTx/>
              <a:buNone/>
            </a:pPr>
            <a:endParaRPr lang="en-GB" sz="1600" i="0" dirty="0" smtClean="0"/>
          </a:p>
          <a:p>
            <a:pPr marL="457200" indent="-457200">
              <a:buClrTx/>
              <a:buNone/>
            </a:pPr>
            <a:r>
              <a:rPr lang="en-GB" sz="1600" b="1" i="0" dirty="0" smtClean="0"/>
              <a:t>	</a:t>
            </a:r>
            <a:endParaRPr lang="en-GB" sz="1800" b="0" i="0" dirty="0" smtClean="0"/>
          </a:p>
        </p:txBody>
      </p:sp>
      <p:sp>
        <p:nvSpPr>
          <p:cNvPr id="4" name="Slide Number Placeholder 3"/>
          <p:cNvSpPr>
            <a:spLocks noGrp="1"/>
          </p:cNvSpPr>
          <p:nvPr>
            <p:ph type="sldNum" sz="quarter" idx="12"/>
          </p:nvPr>
        </p:nvSpPr>
        <p:spPr/>
        <p:txBody>
          <a:bodyPr/>
          <a:lstStyle/>
          <a:p>
            <a:fld id="{37B83C0C-BC65-4367-9B8A-060D4801009D}" type="slidenum">
              <a:rPr lang="en-GB" smtClean="0">
                <a:solidFill>
                  <a:srgbClr val="0F5494"/>
                </a:solidFill>
              </a:rPr>
              <a:pPr/>
              <a:t>51</a:t>
            </a:fld>
            <a:endParaRPr lang="en-GB">
              <a:solidFill>
                <a:srgbClr val="0F5494"/>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88807319"/>
              </p:ext>
            </p:extLst>
          </p:nvPr>
        </p:nvGraphicFramePr>
        <p:xfrm>
          <a:off x="683568" y="4005064"/>
          <a:ext cx="7200800" cy="1584175"/>
        </p:xfrm>
        <a:graphic>
          <a:graphicData uri="http://schemas.openxmlformats.org/drawingml/2006/table">
            <a:tbl>
              <a:tblPr firstRow="1" bandRow="1">
                <a:tableStyleId>{5C22544A-7EE6-4342-B048-85BDC9FD1C3A}</a:tableStyleId>
              </a:tblPr>
              <a:tblGrid>
                <a:gridCol w="1440160"/>
                <a:gridCol w="1296144"/>
                <a:gridCol w="1584176"/>
                <a:gridCol w="1440160"/>
                <a:gridCol w="1440160"/>
              </a:tblGrid>
              <a:tr h="838681">
                <a:tc>
                  <a:txBody>
                    <a:bodyPr/>
                    <a:lstStyle/>
                    <a:p>
                      <a:pPr algn="ctr"/>
                      <a:r>
                        <a:rPr lang="en-GB" sz="1200" dirty="0" smtClean="0">
                          <a:solidFill>
                            <a:schemeClr val="tx1"/>
                          </a:solidFill>
                        </a:rPr>
                        <a:t>Key budgetary</a:t>
                      </a:r>
                      <a:r>
                        <a:rPr lang="en-GB" sz="1200" baseline="0" dirty="0" smtClean="0">
                          <a:solidFill>
                            <a:schemeClr val="tx1"/>
                          </a:solidFill>
                        </a:rPr>
                        <a:t> document</a:t>
                      </a:r>
                      <a:endParaRPr lang="en-GB" sz="1200" dirty="0">
                        <a:solidFill>
                          <a:schemeClr val="tx1"/>
                        </a:solidFill>
                      </a:endParaRPr>
                    </a:p>
                  </a:txBody>
                  <a:tcPr/>
                </a:tc>
                <a:tc>
                  <a:txBody>
                    <a:bodyPr/>
                    <a:lstStyle/>
                    <a:p>
                      <a:pPr algn="ctr"/>
                      <a:r>
                        <a:rPr lang="en-GB" sz="1200" dirty="0" smtClean="0">
                          <a:solidFill>
                            <a:schemeClr val="tx1"/>
                          </a:solidFill>
                        </a:rPr>
                        <a:t>Specific</a:t>
                      </a:r>
                      <a:r>
                        <a:rPr lang="en-GB" sz="1200" baseline="0" dirty="0" smtClean="0">
                          <a:solidFill>
                            <a:schemeClr val="tx1"/>
                          </a:solidFill>
                        </a:rPr>
                        <a:t>  weaknesses/baseline</a:t>
                      </a:r>
                      <a:endParaRPr lang="en-GB" sz="1200" dirty="0">
                        <a:solidFill>
                          <a:schemeClr val="tx1"/>
                        </a:solidFill>
                      </a:endParaRPr>
                    </a:p>
                  </a:txBody>
                  <a:tcPr/>
                </a:tc>
                <a:tc>
                  <a:txBody>
                    <a:bodyPr/>
                    <a:lstStyle/>
                    <a:p>
                      <a:pPr algn="ctr"/>
                      <a:r>
                        <a:rPr lang="en-GB" sz="1200" dirty="0" smtClean="0">
                          <a:solidFill>
                            <a:schemeClr val="tx1"/>
                          </a:solidFill>
                        </a:rPr>
                        <a:t>Medium term reform</a:t>
                      </a:r>
                      <a:r>
                        <a:rPr lang="en-GB" sz="1200" baseline="0" dirty="0" smtClean="0">
                          <a:solidFill>
                            <a:schemeClr val="tx1"/>
                          </a:solidFill>
                        </a:rPr>
                        <a:t> expectations (incl. timing)</a:t>
                      </a:r>
                      <a:endParaRPr lang="en-GB" sz="1200" dirty="0">
                        <a:solidFill>
                          <a:schemeClr val="tx1"/>
                        </a:solidFill>
                      </a:endParaRPr>
                    </a:p>
                  </a:txBody>
                  <a:tcPr/>
                </a:tc>
                <a:tc>
                  <a:txBody>
                    <a:bodyPr/>
                    <a:lstStyle/>
                    <a:p>
                      <a:pPr algn="ctr"/>
                      <a:r>
                        <a:rPr lang="en-GB" sz="1200" dirty="0" smtClean="0">
                          <a:solidFill>
                            <a:schemeClr val="tx1"/>
                          </a:solidFill>
                        </a:rPr>
                        <a:t>Means</a:t>
                      </a:r>
                      <a:endParaRPr lang="en-GB" sz="1200" dirty="0">
                        <a:solidFill>
                          <a:schemeClr val="tx1"/>
                        </a:solidFill>
                      </a:endParaRPr>
                    </a:p>
                  </a:txBody>
                  <a:tcPr/>
                </a:tc>
                <a:tc>
                  <a:txBody>
                    <a:bodyPr/>
                    <a:lstStyle/>
                    <a:p>
                      <a:pPr algn="ctr"/>
                      <a:r>
                        <a:rPr lang="en-GB" sz="1200" dirty="0" smtClean="0">
                          <a:solidFill>
                            <a:schemeClr val="tx1"/>
                          </a:solidFill>
                        </a:rPr>
                        <a:t>Evolution since last assessment</a:t>
                      </a:r>
                      <a:endParaRPr lang="en-GB" sz="1200" dirty="0">
                        <a:solidFill>
                          <a:schemeClr val="tx1"/>
                        </a:solidFill>
                      </a:endParaRPr>
                    </a:p>
                  </a:txBody>
                  <a:tcPr/>
                </a:tc>
              </a:tr>
              <a:tr h="372747">
                <a:tc>
                  <a:txBody>
                    <a:bodyPr/>
                    <a:lstStyle/>
                    <a:p>
                      <a:pPr algn="ctr"/>
                      <a:endParaRPr lang="en-GB"/>
                    </a:p>
                  </a:txBody>
                  <a:tcPr>
                    <a:solidFill>
                      <a:schemeClr val="accent2"/>
                    </a:solidFill>
                  </a:tcPr>
                </a:tc>
                <a:tc>
                  <a:txBody>
                    <a:bodyPr/>
                    <a:lstStyle/>
                    <a:p>
                      <a:pPr algn="ctr"/>
                      <a:endParaRPr lang="en-GB"/>
                    </a:p>
                  </a:txBody>
                  <a:tcPr>
                    <a:solidFill>
                      <a:schemeClr val="accent2"/>
                    </a:solidFill>
                  </a:tcPr>
                </a:tc>
                <a:tc>
                  <a:txBody>
                    <a:bodyPr/>
                    <a:lstStyle/>
                    <a:p>
                      <a:pPr algn="ctr"/>
                      <a:endParaRPr lang="en-GB" dirty="0"/>
                    </a:p>
                  </a:txBody>
                  <a:tcPr>
                    <a:solidFill>
                      <a:schemeClr val="accent2"/>
                    </a:solidFill>
                  </a:tcPr>
                </a:tc>
                <a:tc>
                  <a:txBody>
                    <a:bodyPr/>
                    <a:lstStyle/>
                    <a:p>
                      <a:pPr algn="ctr"/>
                      <a:endParaRPr lang="en-GB"/>
                    </a:p>
                  </a:txBody>
                  <a:tcPr>
                    <a:solidFill>
                      <a:schemeClr val="accent2"/>
                    </a:solidFill>
                  </a:tcPr>
                </a:tc>
                <a:tc>
                  <a:txBody>
                    <a:bodyPr/>
                    <a:lstStyle/>
                    <a:p>
                      <a:pPr algn="ctr"/>
                      <a:endParaRPr lang="en-GB" dirty="0"/>
                    </a:p>
                  </a:txBody>
                  <a:tcPr>
                    <a:solidFill>
                      <a:schemeClr val="accent2"/>
                    </a:solidFill>
                  </a:tcPr>
                </a:tc>
              </a:tr>
              <a:tr h="372747">
                <a:tc>
                  <a:txBody>
                    <a:bodyPr/>
                    <a:lstStyle/>
                    <a:p>
                      <a:pPr algn="ctr"/>
                      <a:endParaRPr lang="en-GB"/>
                    </a:p>
                  </a:txBody>
                  <a:tcPr>
                    <a:solidFill>
                      <a:schemeClr val="accent2"/>
                    </a:solidFill>
                  </a:tcPr>
                </a:tc>
                <a:tc>
                  <a:txBody>
                    <a:bodyPr/>
                    <a:lstStyle/>
                    <a:p>
                      <a:pPr algn="ctr"/>
                      <a:endParaRPr lang="en-GB"/>
                    </a:p>
                  </a:txBody>
                  <a:tcPr>
                    <a:solidFill>
                      <a:schemeClr val="accent2"/>
                    </a:solidFill>
                  </a:tcPr>
                </a:tc>
                <a:tc>
                  <a:txBody>
                    <a:bodyPr/>
                    <a:lstStyle/>
                    <a:p>
                      <a:pPr algn="ctr"/>
                      <a:endParaRPr lang="en-GB"/>
                    </a:p>
                  </a:txBody>
                  <a:tcPr>
                    <a:solidFill>
                      <a:schemeClr val="accent2"/>
                    </a:solidFill>
                  </a:tcPr>
                </a:tc>
                <a:tc>
                  <a:txBody>
                    <a:bodyPr/>
                    <a:lstStyle/>
                    <a:p>
                      <a:pPr algn="ctr"/>
                      <a:endParaRPr lang="en-GB"/>
                    </a:p>
                  </a:txBody>
                  <a:tcPr>
                    <a:solidFill>
                      <a:schemeClr val="accent2"/>
                    </a:solidFill>
                  </a:tcPr>
                </a:tc>
                <a:tc>
                  <a:txBody>
                    <a:bodyPr/>
                    <a:lstStyle/>
                    <a:p>
                      <a:pPr algn="ctr"/>
                      <a:endParaRPr lang="en-GB" dirty="0"/>
                    </a:p>
                  </a:txBody>
                  <a:tcPr>
                    <a:solidFill>
                      <a:schemeClr val="accent2"/>
                    </a:solidFill>
                  </a:tcPr>
                </a:tc>
              </a:tr>
            </a:tbl>
          </a:graphicData>
        </a:graphic>
      </p:graphicFrame>
    </p:spTree>
    <p:extLst>
      <p:ext uri="{BB962C8B-B14F-4D97-AF65-F5344CB8AC3E}">
        <p14:creationId xmlns:p14="http://schemas.microsoft.com/office/powerpoint/2010/main" val="16924896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53EED927-7F3B-4D87-901F-49AE9EE97B3D}" type="slidenum">
              <a:rPr lang="en-GB" altLang="es-ES" sz="1400">
                <a:solidFill>
                  <a:schemeClr val="tx1"/>
                </a:solidFill>
                <a:latin typeface="Tw Cen MT"/>
              </a:rPr>
              <a:pPr eaLnBrk="1" hangingPunct="1"/>
              <a:t>52</a:t>
            </a:fld>
            <a:endParaRPr lang="en-GB" altLang="es-ES" sz="1400" dirty="0">
              <a:solidFill>
                <a:schemeClr val="tx1"/>
              </a:solidFill>
              <a:latin typeface="Tw Cen MT"/>
            </a:endParaRPr>
          </a:p>
        </p:txBody>
      </p:sp>
      <p:sp>
        <p:nvSpPr>
          <p:cNvPr id="27651" name="Rectangle 2"/>
          <p:cNvSpPr>
            <a:spLocks noGrp="1" noChangeArrowheads="1"/>
          </p:cNvSpPr>
          <p:nvPr>
            <p:ph type="title"/>
          </p:nvPr>
        </p:nvSpPr>
        <p:spPr>
          <a:xfrm>
            <a:off x="0" y="1268760"/>
            <a:ext cx="8893175" cy="648940"/>
          </a:xfrm>
        </p:spPr>
        <p:txBody>
          <a:bodyPr/>
          <a:lstStyle/>
          <a:p>
            <a:pPr indent="0" algn="ctr" eaLnBrk="1" hangingPunct="1"/>
            <a:r>
              <a:rPr lang="en-GB" altLang="es-ES" sz="2800" dirty="0" smtClean="0">
                <a:solidFill>
                  <a:srgbClr val="2D2D8A"/>
                </a:solidFill>
                <a:latin typeface="+mn-lt"/>
                <a:cs typeface="Tw Cen MT"/>
              </a:rPr>
              <a:t>Transparency and oversight assessment in the case of a SRC</a:t>
            </a:r>
          </a:p>
        </p:txBody>
      </p:sp>
      <p:sp>
        <p:nvSpPr>
          <p:cNvPr id="27652" name="Rectangle 3"/>
          <p:cNvSpPr>
            <a:spLocks noGrp="1" noChangeArrowheads="1"/>
          </p:cNvSpPr>
          <p:nvPr>
            <p:ph type="body" idx="1"/>
          </p:nvPr>
        </p:nvSpPr>
        <p:spPr>
          <a:xfrm>
            <a:off x="468313" y="1700808"/>
            <a:ext cx="8229600" cy="3960018"/>
          </a:xfrm>
        </p:spPr>
        <p:txBody>
          <a:bodyPr/>
          <a:lstStyle/>
          <a:p>
            <a:pPr marL="0" indent="0">
              <a:spcAft>
                <a:spcPts val="0"/>
              </a:spcAft>
              <a:buClr>
                <a:schemeClr val="accent6"/>
              </a:buClr>
              <a:buNone/>
              <a:defRPr/>
            </a:pPr>
            <a:endParaRPr lang="en-GB" sz="2000" b="1" i="0" dirty="0">
              <a:solidFill>
                <a:srgbClr val="2D2D8A"/>
              </a:solidFill>
              <a:latin typeface="Tw Cen MT"/>
              <a:cs typeface="Tw Cen MT"/>
              <a:sym typeface="Wingdings" pitchFamily="2" charset="2"/>
            </a:endParaRPr>
          </a:p>
          <a:p>
            <a:pPr>
              <a:spcAft>
                <a:spcPts val="0"/>
              </a:spcAft>
              <a:buClr>
                <a:schemeClr val="accent6"/>
              </a:buClr>
              <a:buFont typeface="Wingdings" charset="2"/>
              <a:buChar char="Ø"/>
              <a:defRPr/>
            </a:pPr>
            <a:r>
              <a:rPr lang="en-GB" sz="2000" b="1" i="0" dirty="0" smtClean="0">
                <a:solidFill>
                  <a:srgbClr val="2D2D8A"/>
                </a:solidFill>
                <a:latin typeface="Tw Cen MT"/>
                <a:cs typeface="Tw Cen MT"/>
                <a:sym typeface="Wingdings" pitchFamily="2" charset="2"/>
              </a:rPr>
              <a:t>Specific </a:t>
            </a:r>
            <a:r>
              <a:rPr lang="en-GB" sz="2000" b="1" i="0" dirty="0">
                <a:solidFill>
                  <a:srgbClr val="2D2D8A"/>
                </a:solidFill>
                <a:latin typeface="Tw Cen MT"/>
                <a:cs typeface="Tw Cen MT"/>
                <a:sym typeface="Wingdings" pitchFamily="2" charset="2"/>
              </a:rPr>
              <a:t>assessment at sector level</a:t>
            </a:r>
            <a:r>
              <a:rPr lang="en-GB" sz="2000" i="0" dirty="0" smtClean="0">
                <a:solidFill>
                  <a:srgbClr val="2D2D8A"/>
                </a:solidFill>
                <a:latin typeface="Tw Cen MT"/>
                <a:cs typeface="Tw Cen MT"/>
                <a:sym typeface="Wingdings" pitchFamily="2" charset="2"/>
              </a:rPr>
              <a:t>:</a:t>
            </a:r>
            <a:endParaRPr lang="en-GB" sz="2000" i="0" dirty="0">
              <a:solidFill>
                <a:srgbClr val="2D2D8A"/>
              </a:solidFill>
              <a:latin typeface="Tw Cen MT"/>
              <a:cs typeface="Tw Cen MT"/>
              <a:sym typeface="Wingdings" pitchFamily="2" charset="2"/>
            </a:endParaRPr>
          </a:p>
          <a:p>
            <a:pPr lvl="1" algn="just">
              <a:spcAft>
                <a:spcPts val="600"/>
              </a:spcAft>
              <a:buClr>
                <a:schemeClr val="accent6"/>
              </a:buClr>
              <a:buFont typeface="Wingdings" charset="2"/>
              <a:buChar char="§"/>
              <a:defRPr/>
            </a:pPr>
            <a:r>
              <a:rPr lang="en-GB" b="0" i="0" dirty="0">
                <a:solidFill>
                  <a:srgbClr val="2D2D8A"/>
                </a:solidFill>
                <a:latin typeface="Tw Cen MT"/>
                <a:cs typeface="Tw Cen MT"/>
                <a:sym typeface="Wingdings" pitchFamily="2" charset="2"/>
              </a:rPr>
              <a:t>Quality, transparency, accuracy and timeliness of budget reporting on sector expenditures and public services delivery </a:t>
            </a:r>
            <a:r>
              <a:rPr lang="en-GB" b="0" i="0" dirty="0" smtClean="0">
                <a:solidFill>
                  <a:srgbClr val="2D2D8A"/>
                </a:solidFill>
                <a:latin typeface="Tw Cen MT"/>
                <a:cs typeface="Tw Cen MT"/>
                <a:sym typeface="Wingdings" pitchFamily="2" charset="2"/>
              </a:rPr>
              <a:t>to </a:t>
            </a:r>
            <a:r>
              <a:rPr lang="en-GB" b="0" i="0" dirty="0">
                <a:solidFill>
                  <a:srgbClr val="2D2D8A"/>
                </a:solidFill>
                <a:latin typeface="Tw Cen MT"/>
                <a:cs typeface="Tw Cen MT"/>
                <a:sym typeface="Wingdings" pitchFamily="2" charset="2"/>
              </a:rPr>
              <a:t>inform the preparation of in-year budget reports and annual financial statements  </a:t>
            </a:r>
          </a:p>
          <a:p>
            <a:pPr lvl="1" algn="just">
              <a:spcAft>
                <a:spcPts val="600"/>
              </a:spcAft>
              <a:buClr>
                <a:schemeClr val="accent6"/>
              </a:buClr>
              <a:buFont typeface="Wingdings" charset="2"/>
              <a:buChar char="§"/>
              <a:defRPr/>
            </a:pPr>
            <a:r>
              <a:rPr lang="en-GB" b="0" i="0" dirty="0">
                <a:solidFill>
                  <a:srgbClr val="2D2D8A"/>
                </a:solidFill>
                <a:latin typeface="Tw Cen MT"/>
                <a:cs typeface="Tw Cen MT"/>
                <a:sym typeface="Wingdings" pitchFamily="2" charset="2"/>
              </a:rPr>
              <a:t>Availability of information to the public and for legislative scrutiny on sector policy implementation</a:t>
            </a:r>
          </a:p>
          <a:p>
            <a:pPr lvl="1" algn="just">
              <a:spcAft>
                <a:spcPts val="600"/>
              </a:spcAft>
              <a:buClr>
                <a:schemeClr val="accent6"/>
              </a:buClr>
              <a:buFont typeface="Wingdings" charset="2"/>
              <a:buChar char="§"/>
              <a:defRPr/>
            </a:pPr>
            <a:r>
              <a:rPr lang="en-GB" b="0" i="0" dirty="0">
                <a:solidFill>
                  <a:srgbClr val="2D2D8A"/>
                </a:solidFill>
                <a:latin typeface="Tw Cen MT"/>
                <a:cs typeface="Tw Cen MT"/>
                <a:sym typeface="Wingdings" pitchFamily="2" charset="2"/>
              </a:rPr>
              <a:t>Government follow-up (action plan) to address sector PFM weaknesses underlined during annual external audit </a:t>
            </a:r>
          </a:p>
          <a:p>
            <a:pPr>
              <a:spcBef>
                <a:spcPct val="50000"/>
              </a:spcBef>
              <a:buClr>
                <a:schemeClr val="accent6"/>
              </a:buClr>
              <a:buFont typeface="Wingdings" charset="2"/>
              <a:buChar char="Ø"/>
            </a:pPr>
            <a:endParaRPr lang="en-GB" sz="2000" b="0" i="0" dirty="0">
              <a:solidFill>
                <a:srgbClr val="2D2D8A"/>
              </a:solidFill>
              <a:latin typeface="Tw Cen MT"/>
              <a:cs typeface="Tw Cen MT"/>
            </a:endParaRPr>
          </a:p>
        </p:txBody>
      </p:sp>
    </p:spTree>
    <p:extLst>
      <p:ext uri="{BB962C8B-B14F-4D97-AF65-F5344CB8AC3E}">
        <p14:creationId xmlns:p14="http://schemas.microsoft.com/office/powerpoint/2010/main" val="3127299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3"/>
            <a:ext cx="8229600" cy="4464596"/>
          </a:xfrm>
        </p:spPr>
        <p:txBody>
          <a:bodyPr/>
          <a:lstStyle/>
          <a:p>
            <a:endParaRPr lang="en-GB" dirty="0" smtClean="0">
              <a:solidFill>
                <a:srgbClr val="C00000"/>
              </a:solidFill>
            </a:endParaRPr>
          </a:p>
          <a:p>
            <a:endParaRPr lang="en-GB" dirty="0">
              <a:solidFill>
                <a:srgbClr val="C00000"/>
              </a:solidFill>
            </a:endParaRPr>
          </a:p>
          <a:p>
            <a:endParaRPr lang="en-GB" dirty="0" smtClean="0">
              <a:solidFill>
                <a:srgbClr val="C00000"/>
              </a:solidFill>
            </a:endParaRPr>
          </a:p>
          <a:p>
            <a:pPr marL="0" indent="0">
              <a:buNone/>
            </a:pPr>
            <a:endParaRPr lang="en-GB" dirty="0" smtClean="0">
              <a:solidFill>
                <a:srgbClr val="C00000"/>
              </a:solidFill>
            </a:endParaRPr>
          </a:p>
          <a:p>
            <a:pPr algn="ctr"/>
            <a:r>
              <a:rPr lang="en-GB" sz="2800" b="1" i="0" dirty="0" smtClean="0">
                <a:solidFill>
                  <a:srgbClr val="C00000"/>
                </a:solidFill>
              </a:rPr>
              <a:t>Public policy </a:t>
            </a:r>
            <a:r>
              <a:rPr lang="en-GB" sz="2800" b="1" i="0" dirty="0">
                <a:solidFill>
                  <a:srgbClr val="C00000"/>
                </a:solidFill>
              </a:rPr>
              <a:t>eligibility criteria</a:t>
            </a:r>
            <a:endParaRPr lang="en-GB" sz="2800" b="1" i="0"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53</a:t>
            </a:fld>
            <a:endParaRPr lang="en-GB"/>
          </a:p>
        </p:txBody>
      </p:sp>
    </p:spTree>
    <p:extLst>
      <p:ext uri="{BB962C8B-B14F-4D97-AF65-F5344CB8AC3E}">
        <p14:creationId xmlns:p14="http://schemas.microsoft.com/office/powerpoint/2010/main" val="18179292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53EED927-7F3B-4D87-901F-49AE9EE97B3D}" type="slidenum">
              <a:rPr lang="en-GB" altLang="es-ES" sz="1400">
                <a:solidFill>
                  <a:schemeClr val="tx1"/>
                </a:solidFill>
                <a:latin typeface="Tw Cen MT"/>
              </a:rPr>
              <a:pPr eaLnBrk="1" hangingPunct="1"/>
              <a:t>54</a:t>
            </a:fld>
            <a:endParaRPr lang="en-GB" altLang="es-ES" sz="1400" dirty="0">
              <a:solidFill>
                <a:schemeClr val="tx1"/>
              </a:solidFill>
              <a:latin typeface="Tw Cen MT"/>
            </a:endParaRPr>
          </a:p>
        </p:txBody>
      </p:sp>
      <p:sp>
        <p:nvSpPr>
          <p:cNvPr id="27651" name="Rectangle 2"/>
          <p:cNvSpPr>
            <a:spLocks noGrp="1" noChangeArrowheads="1"/>
          </p:cNvSpPr>
          <p:nvPr>
            <p:ph type="title"/>
          </p:nvPr>
        </p:nvSpPr>
        <p:spPr>
          <a:xfrm>
            <a:off x="0" y="981075"/>
            <a:ext cx="8893175" cy="936625"/>
          </a:xfrm>
        </p:spPr>
        <p:txBody>
          <a:bodyPr/>
          <a:lstStyle/>
          <a:p>
            <a:pPr indent="0" algn="ctr" eaLnBrk="1" hangingPunct="1"/>
            <a:r>
              <a:rPr lang="en-GB" altLang="es-ES" sz="2800" dirty="0" smtClean="0">
                <a:solidFill>
                  <a:srgbClr val="2D2D8A"/>
                </a:solidFill>
                <a:latin typeface="+mn-lt"/>
                <a:cs typeface="Tw Cen MT"/>
              </a:rPr>
              <a:t>Public Policy eligibility criterion</a:t>
            </a:r>
          </a:p>
        </p:txBody>
      </p:sp>
      <p:sp>
        <p:nvSpPr>
          <p:cNvPr id="27652" name="Rectangle 3"/>
          <p:cNvSpPr>
            <a:spLocks noGrp="1" noChangeArrowheads="1"/>
          </p:cNvSpPr>
          <p:nvPr>
            <p:ph type="body" idx="1"/>
          </p:nvPr>
        </p:nvSpPr>
        <p:spPr>
          <a:xfrm>
            <a:off x="468313" y="1989262"/>
            <a:ext cx="8229600" cy="4320058"/>
          </a:xfrm>
        </p:spPr>
        <p:txBody>
          <a:bodyPr/>
          <a:lstStyle/>
          <a:p>
            <a:pPr marL="0" indent="0">
              <a:spcBef>
                <a:spcPct val="50000"/>
              </a:spcBef>
              <a:buClr>
                <a:srgbClr val="0F5494"/>
              </a:buClr>
              <a:buNone/>
            </a:pPr>
            <a:r>
              <a:rPr lang="en-GB" altLang="es-ES" sz="1800" b="1" i="0" dirty="0">
                <a:solidFill>
                  <a:srgbClr val="2D2D8A"/>
                </a:solidFill>
                <a:cs typeface="Tw Cen MT"/>
              </a:rPr>
              <a:t>Requirements:</a:t>
            </a:r>
          </a:p>
          <a:p>
            <a:pPr>
              <a:buClr>
                <a:schemeClr val="accent6"/>
              </a:buClr>
              <a:buFont typeface="Wingdings" charset="2"/>
              <a:buChar char="Ø"/>
            </a:pPr>
            <a:r>
              <a:rPr lang="en-GB" altLang="es-ES" sz="1800" b="1" i="0" dirty="0">
                <a:solidFill>
                  <a:srgbClr val="2D2D8A"/>
                </a:solidFill>
                <a:cs typeface="Tw Cen MT"/>
              </a:rPr>
              <a:t>For programme approval</a:t>
            </a:r>
            <a:r>
              <a:rPr lang="en-GB" altLang="es-ES" sz="1800" i="0" dirty="0">
                <a:solidFill>
                  <a:schemeClr val="accent6"/>
                </a:solidFill>
                <a:cs typeface="Tw Cen MT"/>
              </a:rPr>
              <a:t>: </a:t>
            </a:r>
            <a:r>
              <a:rPr lang="en-AU" sz="1800" i="0" dirty="0">
                <a:solidFill>
                  <a:schemeClr val="accent6"/>
                </a:solidFill>
                <a:cs typeface="Tw Cen MT"/>
              </a:rPr>
              <a:t>A credible and relevant policy consistent with EU objectives</a:t>
            </a:r>
          </a:p>
          <a:p>
            <a:pPr>
              <a:buClr>
                <a:schemeClr val="accent6"/>
              </a:buClr>
              <a:buFont typeface="Wingdings" charset="2"/>
              <a:buChar char="Ø"/>
            </a:pPr>
            <a:r>
              <a:rPr lang="en-AU" sz="1800" b="1" i="0" dirty="0" smtClean="0">
                <a:solidFill>
                  <a:srgbClr val="2D2D8A"/>
                </a:solidFill>
                <a:cs typeface="Tw Cen MT"/>
              </a:rPr>
              <a:t>During </a:t>
            </a:r>
            <a:r>
              <a:rPr lang="en-AU" sz="1800" b="1" i="0" dirty="0">
                <a:solidFill>
                  <a:srgbClr val="2D2D8A"/>
                </a:solidFill>
                <a:cs typeface="Tw Cen MT"/>
              </a:rPr>
              <a:t>implementation: </a:t>
            </a:r>
            <a:r>
              <a:rPr lang="en-GB" sz="1800" i="0" dirty="0">
                <a:solidFill>
                  <a:schemeClr val="accent6"/>
                </a:solidFill>
                <a:cs typeface="Tw Cen MT"/>
              </a:rPr>
              <a:t>For each tranche disbursement, </a:t>
            </a:r>
            <a:r>
              <a:rPr lang="en-AU" sz="1800" i="0" dirty="0">
                <a:solidFill>
                  <a:schemeClr val="accent6"/>
                </a:solidFill>
                <a:cs typeface="Tw Cen MT"/>
              </a:rPr>
              <a:t>satisfactory progress in policy implementation </a:t>
            </a:r>
            <a:r>
              <a:rPr lang="en-AU" sz="1800" i="0" dirty="0" smtClean="0">
                <a:solidFill>
                  <a:schemeClr val="accent6"/>
                </a:solidFill>
                <a:cs typeface="Tw Cen MT"/>
              </a:rPr>
              <a:t>(achieving the objectives) and </a:t>
            </a:r>
            <a:r>
              <a:rPr lang="en-AU" sz="1800" i="0" dirty="0">
                <a:solidFill>
                  <a:schemeClr val="accent6"/>
                </a:solidFill>
                <a:cs typeface="Tw Cen MT"/>
              </a:rPr>
              <a:t>continued relevance and credibility</a:t>
            </a:r>
          </a:p>
          <a:p>
            <a:pPr marL="0" indent="0" defTabSz="966788" eaLnBrk="0" hangingPunct="0">
              <a:spcBef>
                <a:spcPct val="50000"/>
              </a:spcBef>
              <a:buClr>
                <a:srgbClr val="0F5494"/>
              </a:buClr>
              <a:buNone/>
            </a:pPr>
            <a:r>
              <a:rPr lang="en-GB" altLang="es-ES" sz="1800" b="1" i="0" dirty="0" smtClean="0">
                <a:solidFill>
                  <a:srgbClr val="2D2D8A"/>
                </a:solidFill>
                <a:cs typeface="Tw Cen MT"/>
              </a:rPr>
              <a:t>Why?</a:t>
            </a:r>
          </a:p>
          <a:p>
            <a:pPr marL="342900" lvl="3" indent="-342900" defTabSz="966788" eaLnBrk="0" hangingPunct="0">
              <a:lnSpc>
                <a:spcPct val="90000"/>
              </a:lnSpc>
              <a:buClr>
                <a:schemeClr val="accent6"/>
              </a:buClr>
              <a:buFont typeface="Wingdings" charset="2"/>
              <a:buChar char="Ø"/>
            </a:pPr>
            <a:r>
              <a:rPr lang="en-US" sz="1800" dirty="0">
                <a:solidFill>
                  <a:srgbClr val="2D2D8A"/>
                </a:solidFill>
                <a:latin typeface="+mn-lt"/>
                <a:ea typeface="+mn-ea"/>
                <a:cs typeface="Tw Cen MT"/>
              </a:rPr>
              <a:t>It is possible to implement badly a relevant and credible </a:t>
            </a:r>
            <a:r>
              <a:rPr lang="en-US" sz="1800" dirty="0" smtClean="0">
                <a:solidFill>
                  <a:srgbClr val="2D2D8A"/>
                </a:solidFill>
                <a:latin typeface="+mn-lt"/>
                <a:ea typeface="+mn-ea"/>
                <a:cs typeface="Tw Cen MT"/>
              </a:rPr>
              <a:t>policy </a:t>
            </a:r>
            <a:r>
              <a:rPr lang="en-US" sz="1800" i="0" dirty="0" smtClean="0">
                <a:solidFill>
                  <a:srgbClr val="2D2D8A"/>
                </a:solidFill>
                <a:latin typeface="+mn-lt"/>
                <a:cs typeface="Tw Cen MT"/>
              </a:rPr>
              <a:t>… </a:t>
            </a:r>
            <a:r>
              <a:rPr lang="en-US" sz="1800" i="0" dirty="0">
                <a:solidFill>
                  <a:srgbClr val="2D2D8A"/>
                </a:solidFill>
                <a:latin typeface="+mn-lt"/>
                <a:cs typeface="Tw Cen MT"/>
              </a:rPr>
              <a:t>but is not possible to implement properly a policy that is not relevant and </a:t>
            </a:r>
            <a:r>
              <a:rPr lang="en-US" sz="1800" i="0" dirty="0" smtClean="0">
                <a:solidFill>
                  <a:srgbClr val="2D2D8A"/>
                </a:solidFill>
                <a:latin typeface="+mn-lt"/>
                <a:cs typeface="Tw Cen MT"/>
              </a:rPr>
              <a:t>credible: the </a:t>
            </a:r>
            <a:r>
              <a:rPr lang="en-US" sz="1800" i="0" dirty="0">
                <a:solidFill>
                  <a:srgbClr val="2D2D8A"/>
                </a:solidFill>
                <a:latin typeface="+mn-lt"/>
                <a:cs typeface="Tw Cen MT"/>
              </a:rPr>
              <a:t>existence of a policy/strategy is a prerequisite for government </a:t>
            </a:r>
            <a:r>
              <a:rPr lang="en-US" sz="1800" i="0" dirty="0" smtClean="0">
                <a:solidFill>
                  <a:srgbClr val="2D2D8A"/>
                </a:solidFill>
                <a:latin typeface="+mn-lt"/>
                <a:cs typeface="Tw Cen MT"/>
              </a:rPr>
              <a:t>accountability</a:t>
            </a:r>
          </a:p>
          <a:p>
            <a:pPr marL="342900" lvl="3" indent="-342900" defTabSz="966788" eaLnBrk="0" hangingPunct="0">
              <a:lnSpc>
                <a:spcPct val="90000"/>
              </a:lnSpc>
              <a:buClr>
                <a:schemeClr val="accent6"/>
              </a:buClr>
              <a:buFont typeface="Wingdings" charset="2"/>
              <a:buChar char="Ø"/>
            </a:pPr>
            <a:r>
              <a:rPr lang="en-US" sz="1800" dirty="0" smtClean="0">
                <a:solidFill>
                  <a:srgbClr val="2D2D8A"/>
                </a:solidFill>
                <a:latin typeface="+mn-lt"/>
                <a:cs typeface="Tw Cen MT"/>
              </a:rPr>
              <a:t>BS is a modality to support policies: a strategy must exist and it must be owned by the partner country</a:t>
            </a:r>
            <a:endParaRPr lang="en-US" sz="1800" i="0" dirty="0">
              <a:solidFill>
                <a:srgbClr val="2D2D8A"/>
              </a:solidFill>
              <a:latin typeface="+mn-lt"/>
              <a:cs typeface="Tw Cen MT"/>
            </a:endParaRPr>
          </a:p>
          <a:p>
            <a:pPr marL="0" indent="0" defTabSz="966788" eaLnBrk="0" hangingPunct="0">
              <a:spcBef>
                <a:spcPct val="50000"/>
              </a:spcBef>
              <a:buClr>
                <a:srgbClr val="0F5494"/>
              </a:buClr>
              <a:buNone/>
            </a:pPr>
            <a:endParaRPr lang="en-GB" altLang="es-ES" sz="2000" b="1" i="0" dirty="0" smtClean="0">
              <a:solidFill>
                <a:srgbClr val="2D2D8A"/>
              </a:solidFill>
              <a:latin typeface="Tw Cen MT"/>
              <a:cs typeface="Tw Cen MT"/>
            </a:endParaRPr>
          </a:p>
        </p:txBody>
      </p:sp>
    </p:spTree>
    <p:extLst>
      <p:ext uri="{BB962C8B-B14F-4D97-AF65-F5344CB8AC3E}">
        <p14:creationId xmlns:p14="http://schemas.microsoft.com/office/powerpoint/2010/main" val="3894053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a:xfrm>
            <a:off x="179512" y="1331615"/>
            <a:ext cx="8647112" cy="657225"/>
          </a:xfrm>
        </p:spPr>
        <p:txBody>
          <a:bodyPr/>
          <a:lstStyle/>
          <a:p>
            <a:pPr algn="ctr"/>
            <a:r>
              <a:rPr lang="en-US" sz="2400" dirty="0" smtClean="0"/>
              <a:t>When should public policy eligibility be assessed?</a:t>
            </a:r>
            <a:endParaRPr lang="en-US" sz="2400" dirty="0"/>
          </a:p>
        </p:txBody>
      </p:sp>
      <p:sp>
        <p:nvSpPr>
          <p:cNvPr id="1018889" name="RunningHead"/>
          <p:cNvSpPr txBox="1">
            <a:spLocks noChangeArrowheads="1"/>
          </p:cNvSpPr>
          <p:nvPr/>
        </p:nvSpPr>
        <p:spPr bwMode="auto">
          <a:xfrm>
            <a:off x="6167438" y="239713"/>
            <a:ext cx="2725737" cy="165100"/>
          </a:xfrm>
          <a:prstGeom prst="rect">
            <a:avLst/>
          </a:prstGeom>
          <a:noFill/>
          <a:ln w="9525" algn="ctr">
            <a:noFill/>
            <a:miter lim="800000"/>
            <a:headEnd/>
            <a:tailEnd/>
          </a:ln>
          <a:effectLst/>
        </p:spPr>
        <p:txBody>
          <a:bodyPr wrap="none" lIns="0" tIns="0" rIns="0" bIns="0">
            <a:spAutoFit/>
          </a:bodyPr>
          <a:lstStyle/>
          <a:p>
            <a:pPr algn="r"/>
            <a:r>
              <a:rPr lang="en-US" sz="1200" b="0"/>
              <a:t>Running Head 12-Point Plain, Title Case</a:t>
            </a:r>
          </a:p>
        </p:txBody>
      </p:sp>
      <p:graphicFrame>
        <p:nvGraphicFramePr>
          <p:cNvPr id="10" name="Group 5"/>
          <p:cNvGraphicFramePr>
            <a:graphicFrameLocks noGrp="1"/>
          </p:cNvGraphicFramePr>
          <p:nvPr>
            <p:extLst/>
          </p:nvPr>
        </p:nvGraphicFramePr>
        <p:xfrm>
          <a:off x="250825" y="3775315"/>
          <a:ext cx="4033143" cy="1819203"/>
        </p:xfrm>
        <a:graphic>
          <a:graphicData uri="http://schemas.openxmlformats.org/drawingml/2006/table">
            <a:tbl>
              <a:tblPr/>
              <a:tblGrid>
                <a:gridCol w="4033143"/>
              </a:tblGrid>
              <a:tr h="293455">
                <a:tc>
                  <a:txBody>
                    <a:bodyPr/>
                    <a:lstStyle/>
                    <a:p>
                      <a:pPr marL="0" marR="0" lvl="0" indent="0" algn="ctr" defTabSz="966788"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cs typeface="Arial" charset="0"/>
                        </a:rPr>
                        <a:t>during design</a:t>
                      </a:r>
                    </a:p>
                  </a:txBody>
                  <a:tcPr marL="72000" marR="72000" marT="72000" marB="72000"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070C0"/>
                    </a:solidFill>
                  </a:tcPr>
                </a:tc>
              </a:tr>
              <a:tr h="1455747">
                <a:tc>
                  <a:txBody>
                    <a:bodyPr/>
                    <a:lstStyle/>
                    <a:p>
                      <a:pPr marL="117475" marR="0" lvl="0" indent="-117475" algn="l" defTabSz="966788" rtl="0" eaLnBrk="0" fontAlgn="base" latinLnBrk="0" hangingPunct="0">
                        <a:lnSpc>
                          <a:spcPct val="90000"/>
                        </a:lnSpc>
                        <a:spcBef>
                          <a:spcPct val="50000"/>
                        </a:spcBef>
                        <a:spcAft>
                          <a:spcPct val="0"/>
                        </a:spcAft>
                        <a:buClr>
                          <a:srgbClr val="0F5494"/>
                        </a:buClr>
                        <a:buSzTx/>
                        <a:buFont typeface="Wingdings" pitchFamily="2" charset="2"/>
                        <a:buChar char="§"/>
                        <a:tabLst/>
                      </a:pPr>
                      <a:r>
                        <a:rPr kumimoji="0" lang="en-US" sz="1600" b="1" i="0" u="none" strike="noStrike" kern="1200" cap="none" normalizeH="0" baseline="0" dirty="0" smtClean="0">
                          <a:ln>
                            <a:noFill/>
                          </a:ln>
                          <a:solidFill>
                            <a:srgbClr val="0F5494"/>
                          </a:solidFill>
                          <a:effectLst/>
                          <a:latin typeface="+mj-lt"/>
                          <a:ea typeface="+mn-ea"/>
                          <a:cs typeface="Arial" charset="0"/>
                        </a:rPr>
                        <a:t>Assess:</a:t>
                      </a:r>
                    </a:p>
                    <a:p>
                      <a:pPr marL="574675" marR="0" lvl="1" indent="-117475" algn="l" defTabSz="966788" rtl="0" eaLnBrk="0" fontAlgn="base" latinLnBrk="0" hangingPunct="0">
                        <a:lnSpc>
                          <a:spcPct val="90000"/>
                        </a:lnSpc>
                        <a:spcBef>
                          <a:spcPct val="50000"/>
                        </a:spcBef>
                        <a:spcAft>
                          <a:spcPct val="0"/>
                        </a:spcAft>
                        <a:buClr>
                          <a:srgbClr val="0F5494"/>
                        </a:buClr>
                        <a:buSzTx/>
                        <a:buFont typeface="Arial" pitchFamily="34" charset="0"/>
                        <a:buChar char="•"/>
                        <a:tabLst/>
                      </a:pPr>
                      <a:r>
                        <a:rPr kumimoji="0" lang="en-US" sz="1600" b="1" i="0" u="none" strike="noStrike" kern="1200" cap="none" normalizeH="0" baseline="0" dirty="0" smtClean="0">
                          <a:ln>
                            <a:noFill/>
                          </a:ln>
                          <a:solidFill>
                            <a:srgbClr val="0F5494"/>
                          </a:solidFill>
                          <a:effectLst/>
                          <a:latin typeface="+mj-lt"/>
                          <a:ea typeface="+mn-ea"/>
                          <a:cs typeface="Arial" charset="0"/>
                        </a:rPr>
                        <a:t>the relevance of the policy</a:t>
                      </a:r>
                    </a:p>
                    <a:p>
                      <a:pPr marL="574675" marR="0" lvl="1" indent="-117475" algn="l" defTabSz="966788" rtl="0" eaLnBrk="0" fontAlgn="base" latinLnBrk="0" hangingPunct="0">
                        <a:lnSpc>
                          <a:spcPct val="90000"/>
                        </a:lnSpc>
                        <a:spcBef>
                          <a:spcPct val="50000"/>
                        </a:spcBef>
                        <a:spcAft>
                          <a:spcPct val="0"/>
                        </a:spcAft>
                        <a:buClr>
                          <a:srgbClr val="0F5494"/>
                        </a:buClr>
                        <a:buSzTx/>
                        <a:buFont typeface="Arial" pitchFamily="34" charset="0"/>
                        <a:buChar char="•"/>
                        <a:tabLst/>
                      </a:pPr>
                      <a:r>
                        <a:rPr kumimoji="0" lang="en-US" sz="1600" b="1" i="0" u="none" strike="noStrike" kern="1200" cap="none" normalizeH="0" baseline="0" dirty="0" smtClean="0">
                          <a:ln>
                            <a:noFill/>
                          </a:ln>
                          <a:solidFill>
                            <a:srgbClr val="0F5494"/>
                          </a:solidFill>
                          <a:effectLst/>
                          <a:latin typeface="+mj-lt"/>
                          <a:ea typeface="+mn-ea"/>
                          <a:cs typeface="Arial" charset="0"/>
                        </a:rPr>
                        <a:t>the credibility of the policy</a:t>
                      </a:r>
                    </a:p>
                  </a:txBody>
                  <a:tcPr marL="72000" marR="72000" marT="72000" marB="72000"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graphicFrame>
        <p:nvGraphicFramePr>
          <p:cNvPr id="11" name="Group 5"/>
          <p:cNvGraphicFramePr>
            <a:graphicFrameLocks noGrp="1"/>
          </p:cNvGraphicFramePr>
          <p:nvPr>
            <p:extLst>
              <p:ext uri="{D42A27DB-BD31-4B8C-83A1-F6EECF244321}">
                <p14:modId xmlns:p14="http://schemas.microsoft.com/office/powerpoint/2010/main" val="1240745063"/>
              </p:ext>
            </p:extLst>
          </p:nvPr>
        </p:nvGraphicFramePr>
        <p:xfrm>
          <a:off x="4572000" y="3785915"/>
          <a:ext cx="4104456" cy="2497822"/>
        </p:xfrm>
        <a:graphic>
          <a:graphicData uri="http://schemas.openxmlformats.org/drawingml/2006/table">
            <a:tbl>
              <a:tblPr/>
              <a:tblGrid>
                <a:gridCol w="4104456"/>
              </a:tblGrid>
              <a:tr h="324944">
                <a:tc>
                  <a:txBody>
                    <a:bodyPr/>
                    <a:lstStyle/>
                    <a:p>
                      <a:pPr marL="0" marR="0" lvl="0" indent="0" algn="ctr" defTabSz="966788"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cs typeface="Arial" charset="0"/>
                        </a:rPr>
                        <a:t>during implementation</a:t>
                      </a:r>
                    </a:p>
                  </a:txBody>
                  <a:tcPr marL="72000" marR="72000" marT="72000" marB="72000"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070C0"/>
                    </a:solidFill>
                  </a:tcPr>
                </a:tc>
              </a:tr>
              <a:tr h="2134366">
                <a:tc>
                  <a:txBody>
                    <a:bodyPr/>
                    <a:lstStyle/>
                    <a:p>
                      <a:pPr marL="117475" marR="0" lvl="0" indent="-117475" algn="l" defTabSz="966788" rtl="0" eaLnBrk="0" fontAlgn="base" latinLnBrk="0" hangingPunct="0">
                        <a:lnSpc>
                          <a:spcPct val="90000"/>
                        </a:lnSpc>
                        <a:spcBef>
                          <a:spcPct val="50000"/>
                        </a:spcBef>
                        <a:spcAft>
                          <a:spcPct val="0"/>
                        </a:spcAft>
                        <a:buClr>
                          <a:srgbClr val="0F5494"/>
                        </a:buClr>
                        <a:buSzTx/>
                        <a:buFont typeface="Wingdings" pitchFamily="2" charset="2"/>
                        <a:buChar char="§"/>
                        <a:tabLst/>
                      </a:pPr>
                      <a:r>
                        <a:rPr kumimoji="0" lang="en-US" sz="1600" b="1" i="0" u="none" strike="noStrike" kern="1200" cap="none" normalizeH="0" baseline="0" dirty="0" smtClean="0">
                          <a:ln>
                            <a:noFill/>
                          </a:ln>
                          <a:solidFill>
                            <a:srgbClr val="0F5494"/>
                          </a:solidFill>
                          <a:effectLst/>
                          <a:latin typeface="+mj-lt"/>
                          <a:ea typeface="+mn-ea"/>
                          <a:cs typeface="Arial" charset="0"/>
                        </a:rPr>
                        <a:t>Assess </a:t>
                      </a:r>
                    </a:p>
                    <a:p>
                      <a:pPr marL="574675" marR="0" lvl="1" indent="-117475" algn="l" defTabSz="966788" rtl="0" eaLnBrk="0" fontAlgn="base" latinLnBrk="0" hangingPunct="0">
                        <a:lnSpc>
                          <a:spcPct val="90000"/>
                        </a:lnSpc>
                        <a:spcBef>
                          <a:spcPct val="50000"/>
                        </a:spcBef>
                        <a:spcAft>
                          <a:spcPct val="0"/>
                        </a:spcAft>
                        <a:buClr>
                          <a:srgbClr val="0F5494"/>
                        </a:buClr>
                        <a:buSzTx/>
                        <a:buFont typeface="Wingdings" pitchFamily="2" charset="2"/>
                        <a:buChar char="§"/>
                        <a:tabLst/>
                      </a:pPr>
                      <a:r>
                        <a:rPr kumimoji="0" lang="en-US" sz="1600" b="1" i="0" u="none" strike="noStrike" kern="1200" cap="none" normalizeH="0" baseline="0" dirty="0" smtClean="0">
                          <a:ln>
                            <a:noFill/>
                          </a:ln>
                          <a:solidFill>
                            <a:srgbClr val="0F5494"/>
                          </a:solidFill>
                          <a:effectLst/>
                          <a:latin typeface="+mj-lt"/>
                          <a:ea typeface="+mn-ea"/>
                          <a:cs typeface="Arial" charset="0"/>
                        </a:rPr>
                        <a:t>progress made in implementing the policy </a:t>
                      </a:r>
                    </a:p>
                    <a:p>
                      <a:pPr marL="574675" marR="0" lvl="1" indent="-117475" algn="l" defTabSz="966788" rtl="0" eaLnBrk="0" fontAlgn="base" latinLnBrk="0" hangingPunct="0">
                        <a:lnSpc>
                          <a:spcPct val="90000"/>
                        </a:lnSpc>
                        <a:spcBef>
                          <a:spcPct val="50000"/>
                        </a:spcBef>
                        <a:spcAft>
                          <a:spcPct val="0"/>
                        </a:spcAft>
                        <a:buClr>
                          <a:srgbClr val="0F5494"/>
                        </a:buClr>
                        <a:buSzTx/>
                        <a:buFont typeface="Wingdings" pitchFamily="2" charset="2"/>
                        <a:buChar char="§"/>
                        <a:tabLst/>
                      </a:pPr>
                      <a:r>
                        <a:rPr kumimoji="0" lang="en-US" sz="1600" b="1" i="0" u="none" strike="noStrike" kern="1200" cap="none" normalizeH="0" baseline="0" dirty="0" smtClean="0">
                          <a:ln>
                            <a:noFill/>
                          </a:ln>
                          <a:solidFill>
                            <a:srgbClr val="0F5494"/>
                          </a:solidFill>
                          <a:effectLst/>
                          <a:latin typeface="+mj-lt"/>
                          <a:ea typeface="+mn-ea"/>
                          <a:cs typeface="Arial" charset="0"/>
                        </a:rPr>
                        <a:t>results achieved </a:t>
                      </a:r>
                    </a:p>
                    <a:p>
                      <a:pPr marL="574675" marR="0" lvl="1" indent="-117475" algn="l" defTabSz="966788" rtl="0" eaLnBrk="0" fontAlgn="base" latinLnBrk="0" hangingPunct="0">
                        <a:lnSpc>
                          <a:spcPct val="90000"/>
                        </a:lnSpc>
                        <a:spcBef>
                          <a:spcPct val="50000"/>
                        </a:spcBef>
                        <a:spcAft>
                          <a:spcPct val="0"/>
                        </a:spcAft>
                        <a:buClr>
                          <a:srgbClr val="0F5494"/>
                        </a:buClr>
                        <a:buSzTx/>
                        <a:buFont typeface="Wingdings" pitchFamily="2" charset="2"/>
                        <a:buChar char="§"/>
                        <a:tabLst/>
                      </a:pPr>
                      <a:r>
                        <a:rPr kumimoji="0" lang="en-US" sz="1600" b="1" i="0" u="none" strike="noStrike" kern="1200" cap="none" normalizeH="0" baseline="0" dirty="0" smtClean="0">
                          <a:ln>
                            <a:noFill/>
                          </a:ln>
                          <a:solidFill>
                            <a:srgbClr val="0F5494"/>
                          </a:solidFill>
                          <a:effectLst/>
                          <a:latin typeface="+mj-lt"/>
                          <a:ea typeface="+mn-ea"/>
                          <a:cs typeface="Arial" charset="0"/>
                        </a:rPr>
                        <a:t>whether the policy continues to be sufficiently relevant and credible</a:t>
                      </a:r>
                    </a:p>
                  </a:txBody>
                  <a:tcPr marL="72000" marR="72000" marT="72000" marB="72000"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sp>
        <p:nvSpPr>
          <p:cNvPr id="13" name="Rectangle 12"/>
          <p:cNvSpPr/>
          <p:nvPr/>
        </p:nvSpPr>
        <p:spPr bwMode="auto">
          <a:xfrm>
            <a:off x="899592" y="2204864"/>
            <a:ext cx="3600400" cy="50405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5" name="TextBox 14"/>
          <p:cNvSpPr txBox="1"/>
          <p:nvPr/>
        </p:nvSpPr>
        <p:spPr>
          <a:xfrm>
            <a:off x="683568" y="2276872"/>
            <a:ext cx="7593745" cy="658642"/>
          </a:xfrm>
          <a:prstGeom prst="rect">
            <a:avLst/>
          </a:prstGeom>
          <a:noFill/>
          <a:ln>
            <a:solidFill>
              <a:schemeClr val="tx1"/>
            </a:solidFill>
          </a:ln>
        </p:spPr>
        <p:txBody>
          <a:bodyPr wrap="none" rtlCol="0">
            <a:spAutoFit/>
          </a:bodyPr>
          <a:lstStyle/>
          <a:p>
            <a:pPr marL="117475" indent="-117475" algn="ctr" defTabSz="966788" eaLnBrk="0" hangingPunct="0">
              <a:lnSpc>
                <a:spcPct val="90000"/>
              </a:lnSpc>
              <a:spcBef>
                <a:spcPct val="50000"/>
              </a:spcBef>
              <a:buClr>
                <a:srgbClr val="0F5494"/>
              </a:buClr>
            </a:pPr>
            <a:r>
              <a:rPr lang="en-GB" sz="1600" b="1" dirty="0" smtClean="0">
                <a:latin typeface="+mj-lt"/>
                <a:cs typeface="Arial" charset="0"/>
              </a:rPr>
              <a:t>Public policy must be </a:t>
            </a:r>
            <a:r>
              <a:rPr lang="en-GB" sz="1600" b="1" dirty="0" smtClean="0">
                <a:solidFill>
                  <a:srgbClr val="C00000"/>
                </a:solidFill>
                <a:latin typeface="+mj-lt"/>
                <a:cs typeface="Arial" charset="0"/>
              </a:rPr>
              <a:t>eligible when the programme is approved </a:t>
            </a:r>
          </a:p>
          <a:p>
            <a:pPr marL="117475" indent="-117475" algn="ctr" defTabSz="966788" eaLnBrk="0" hangingPunct="0">
              <a:lnSpc>
                <a:spcPct val="90000"/>
              </a:lnSpc>
              <a:spcBef>
                <a:spcPct val="50000"/>
              </a:spcBef>
              <a:buClr>
                <a:srgbClr val="0F5494"/>
              </a:buClr>
            </a:pPr>
            <a:r>
              <a:rPr lang="en-GB" sz="1600" b="1" dirty="0" smtClean="0">
                <a:latin typeface="+mj-lt"/>
                <a:cs typeface="Arial" charset="0"/>
              </a:rPr>
              <a:t>and </a:t>
            </a:r>
            <a:r>
              <a:rPr lang="en-GB" sz="1600" b="1" dirty="0" smtClean="0">
                <a:solidFill>
                  <a:srgbClr val="C00000"/>
                </a:solidFill>
                <a:latin typeface="+mj-lt"/>
                <a:cs typeface="Arial" charset="0"/>
              </a:rPr>
              <a:t>at the time of each budget support disbursement</a:t>
            </a:r>
          </a:p>
        </p:txBody>
      </p:sp>
      <p:sp>
        <p:nvSpPr>
          <p:cNvPr id="16" name="Down Arrow 15"/>
          <p:cNvSpPr/>
          <p:nvPr/>
        </p:nvSpPr>
        <p:spPr bwMode="auto">
          <a:xfrm>
            <a:off x="2411760" y="2780928"/>
            <a:ext cx="3744416" cy="720080"/>
          </a:xfrm>
          <a:prstGeom prst="downArrow">
            <a:avLst>
              <a:gd name="adj1" fmla="val 50000"/>
              <a:gd name="adj2" fmla="val 69400"/>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7" name="Down Arrow 16"/>
          <p:cNvSpPr/>
          <p:nvPr/>
        </p:nvSpPr>
        <p:spPr bwMode="auto">
          <a:xfrm>
            <a:off x="3347864" y="2708920"/>
            <a:ext cx="2088232" cy="9784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Verdana" pitchFamily="34" charset="0"/>
            </a:endParaRPr>
          </a:p>
        </p:txBody>
      </p:sp>
      <p:sp>
        <p:nvSpPr>
          <p:cNvPr id="20" name="AutoShape 4"/>
          <p:cNvSpPr>
            <a:spLocks noChangeArrowheads="1"/>
          </p:cNvSpPr>
          <p:nvPr/>
        </p:nvSpPr>
        <p:spPr bwMode="auto">
          <a:xfrm rot="10800000" flipH="1">
            <a:off x="3202608" y="2996952"/>
            <a:ext cx="2449512" cy="648071"/>
          </a:xfrm>
          <a:prstGeom prst="triangle">
            <a:avLst>
              <a:gd name="adj" fmla="val 51032"/>
            </a:avLst>
          </a:prstGeom>
          <a:solidFill>
            <a:srgbClr val="0F5494">
              <a:alpha val="50000"/>
            </a:srgbClr>
          </a:solidFill>
          <a:ln w="12700">
            <a:noFill/>
            <a:miter lim="800000"/>
            <a:headEnd/>
            <a:tailEnd/>
          </a:ln>
          <a:effectLst/>
        </p:spPr>
        <p:txBody>
          <a:bodyPr rot="10800000" wrap="none" anchor="ctr"/>
          <a:lstStyle/>
          <a:p>
            <a:pPr eaLnBrk="0" hangingPunct="0"/>
            <a:endParaRPr lang="pt-BR"/>
          </a:p>
        </p:txBody>
      </p:sp>
      <p:sp>
        <p:nvSpPr>
          <p:cNvPr id="12" name="Slide Number Placeholder 3"/>
          <p:cNvSpPr>
            <a:spLocks noGrp="1"/>
          </p:cNvSpPr>
          <p:nvPr>
            <p:ph type="sldNum" sz="quarter" idx="12"/>
          </p:nvPr>
        </p:nvSpPr>
        <p:spPr>
          <a:xfrm>
            <a:off x="6553200" y="6245225"/>
            <a:ext cx="2133600" cy="476250"/>
          </a:xfrm>
        </p:spPr>
        <p:txBody>
          <a:bodyPr/>
          <a:lstStyle/>
          <a:p>
            <a:fld id="{37B83C0C-BC65-4367-9B8A-060D4801009D}" type="slidenum">
              <a:rPr lang="en-GB" smtClean="0"/>
              <a:pPr/>
              <a:t>55</a:t>
            </a:fld>
            <a:endParaRPr lang="en-GB" dirty="0"/>
          </a:p>
        </p:txBody>
      </p:sp>
    </p:spTree>
    <p:extLst>
      <p:ext uri="{BB962C8B-B14F-4D97-AF65-F5344CB8AC3E}">
        <p14:creationId xmlns:p14="http://schemas.microsoft.com/office/powerpoint/2010/main" val="58980953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323528" y="1484313"/>
            <a:ext cx="8445822" cy="792162"/>
          </a:xfrm>
        </p:spPr>
        <p:txBody>
          <a:bodyPr/>
          <a:lstStyle/>
          <a:p>
            <a:pPr algn="ctr"/>
            <a:r>
              <a:rPr lang="en-US" altLang="fr-FR" sz="2800" dirty="0" smtClean="0">
                <a:solidFill>
                  <a:schemeClr val="accent6"/>
                </a:solidFill>
                <a:latin typeface="+mn-lt"/>
                <a:cs typeface="Tw Cen MT"/>
              </a:rPr>
              <a:t>Several definitions of a Sector Policy</a:t>
            </a:r>
            <a:r>
              <a:rPr lang="en-US" altLang="fr-FR" sz="2800" dirty="0" smtClean="0">
                <a:solidFill>
                  <a:schemeClr val="accent6"/>
                </a:solidFill>
                <a:latin typeface="Tw Cen MT"/>
                <a:cs typeface="Tw Cen MT"/>
              </a:rPr>
              <a:t/>
            </a:r>
            <a:br>
              <a:rPr lang="en-US" altLang="fr-FR" sz="2800" dirty="0" smtClean="0">
                <a:solidFill>
                  <a:schemeClr val="accent6"/>
                </a:solidFill>
                <a:latin typeface="Tw Cen MT"/>
                <a:cs typeface="Tw Cen MT"/>
              </a:rPr>
            </a:br>
            <a:endParaRPr lang="en-US" altLang="fr-FR" sz="2800" dirty="0" smtClean="0">
              <a:solidFill>
                <a:schemeClr val="accent6"/>
              </a:solidFill>
              <a:latin typeface="Tw Cen MT"/>
              <a:cs typeface="Tw Cen MT"/>
            </a:endParaRPr>
          </a:p>
        </p:txBody>
      </p:sp>
      <p:sp>
        <p:nvSpPr>
          <p:cNvPr id="14339" name="Text Placeholder 1"/>
          <p:cNvSpPr>
            <a:spLocks noGrp="1"/>
          </p:cNvSpPr>
          <p:nvPr>
            <p:ph type="body" idx="4294967295"/>
          </p:nvPr>
        </p:nvSpPr>
        <p:spPr>
          <a:xfrm>
            <a:off x="395536" y="2420888"/>
            <a:ext cx="8280920" cy="3959696"/>
          </a:xfrm>
        </p:spPr>
        <p:txBody>
          <a:bodyPr/>
          <a:lstStyle/>
          <a:p>
            <a:pPr marL="609600" algn="just">
              <a:spcAft>
                <a:spcPts val="600"/>
              </a:spcAft>
              <a:buClr>
                <a:schemeClr val="accent6"/>
              </a:buClr>
              <a:buFont typeface="Wingdings" charset="2"/>
              <a:buChar char="Ø"/>
            </a:pPr>
            <a:r>
              <a:rPr lang="en-US" altLang="fr-FR" sz="1800" i="0" dirty="0" smtClean="0">
                <a:solidFill>
                  <a:schemeClr val="accent6"/>
                </a:solidFill>
                <a:cs typeface="Tw Cen MT"/>
              </a:rPr>
              <a:t>Overall decision about issues to be addressed by the Government and the shape of the response in a sector </a:t>
            </a:r>
          </a:p>
          <a:p>
            <a:pPr marL="609600" algn="just">
              <a:spcAft>
                <a:spcPts val="600"/>
              </a:spcAft>
              <a:buClr>
                <a:schemeClr val="accent6"/>
              </a:buClr>
              <a:buFont typeface="Wingdings" charset="2"/>
              <a:buChar char="Ø"/>
            </a:pPr>
            <a:r>
              <a:rPr lang="en-US" altLang="fr-FR" sz="1800" i="0" dirty="0" smtClean="0">
                <a:solidFill>
                  <a:schemeClr val="accent6"/>
                </a:solidFill>
                <a:cs typeface="Tw Cen MT"/>
              </a:rPr>
              <a:t>What Government chooses to do or not to do</a:t>
            </a:r>
          </a:p>
          <a:p>
            <a:pPr marL="609600" algn="just">
              <a:spcAft>
                <a:spcPts val="600"/>
              </a:spcAft>
              <a:buClr>
                <a:schemeClr val="accent6"/>
              </a:buClr>
              <a:buFont typeface="Wingdings" charset="2"/>
              <a:buChar char="Ø"/>
            </a:pPr>
            <a:r>
              <a:rPr lang="en-US" altLang="fr-FR" sz="1800" i="0" dirty="0" smtClean="0">
                <a:solidFill>
                  <a:schemeClr val="accent6"/>
                </a:solidFill>
                <a:cs typeface="Tw Cen MT"/>
              </a:rPr>
              <a:t>An intentional course of actions designed by Government bodies and officials to accomplish a specific goal or objectives </a:t>
            </a:r>
          </a:p>
          <a:p>
            <a:pPr marL="609600" algn="just">
              <a:spcAft>
                <a:spcPts val="600"/>
              </a:spcAft>
              <a:buClr>
                <a:schemeClr val="accent6"/>
              </a:buClr>
              <a:buFont typeface="Wingdings" charset="2"/>
              <a:buChar char="Ø"/>
            </a:pPr>
            <a:r>
              <a:rPr lang="en-US" altLang="fr-FR" sz="1800" i="0" dirty="0" smtClean="0">
                <a:solidFill>
                  <a:schemeClr val="accent6"/>
                </a:solidFill>
                <a:cs typeface="Tw Cen MT"/>
              </a:rPr>
              <a:t>Action programme managed by public actors and oriented towards solving public/societal problems that should be politically defined </a:t>
            </a:r>
          </a:p>
          <a:p>
            <a:pPr marL="609600" algn="just">
              <a:spcAft>
                <a:spcPts val="600"/>
              </a:spcAft>
              <a:buClr>
                <a:schemeClr val="accent6"/>
              </a:buClr>
              <a:buFont typeface="Wingdings" charset="2"/>
              <a:buChar char="Ø"/>
            </a:pPr>
            <a:r>
              <a:rPr lang="en-US" altLang="fr-FR" sz="1800" i="0" dirty="0" smtClean="0">
                <a:solidFill>
                  <a:schemeClr val="accent6"/>
                </a:solidFill>
                <a:cs typeface="Tw Cen MT"/>
              </a:rPr>
              <a:t>How, why and to what effect governments pursue particular courses of actions in one specific sector </a:t>
            </a:r>
          </a:p>
          <a:p>
            <a:endParaRPr lang="en-US" altLang="fr-FR" sz="2000" b="1" i="0" dirty="0" smtClean="0">
              <a:solidFill>
                <a:schemeClr val="accent6"/>
              </a:solidFill>
              <a:latin typeface="Tw Cen MT"/>
              <a:cs typeface="Tw Cen MT"/>
            </a:endParaRPr>
          </a:p>
        </p:txBody>
      </p:sp>
      <p:sp>
        <p:nvSpPr>
          <p:cNvPr id="4" name="Slide Number Placeholder 3"/>
          <p:cNvSpPr>
            <a:spLocks noGrp="1"/>
          </p:cNvSpPr>
          <p:nvPr>
            <p:ph type="sldNum" sz="quarter" idx="12"/>
          </p:nvPr>
        </p:nvSpPr>
        <p:spPr>
          <a:xfrm>
            <a:off x="6553200" y="6245225"/>
            <a:ext cx="2133600" cy="476250"/>
          </a:xfrm>
        </p:spPr>
        <p:txBody>
          <a:bodyPr/>
          <a:lstStyle/>
          <a:p>
            <a:fld id="{37B83C0C-BC65-4367-9B8A-060D4801009D}" type="slidenum">
              <a:rPr lang="en-GB" smtClean="0"/>
              <a:pPr/>
              <a:t>56</a:t>
            </a:fld>
            <a:endParaRPr lang="en-GB"/>
          </a:p>
        </p:txBody>
      </p:sp>
    </p:spTree>
    <p:extLst>
      <p:ext uri="{BB962C8B-B14F-4D97-AF65-F5344CB8AC3E}">
        <p14:creationId xmlns:p14="http://schemas.microsoft.com/office/powerpoint/2010/main" val="2696997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5288" y="1196975"/>
            <a:ext cx="8229600" cy="936625"/>
          </a:xfrm>
        </p:spPr>
        <p:txBody>
          <a:bodyPr/>
          <a:lstStyle/>
          <a:p>
            <a:pPr algn="ctr"/>
            <a:r>
              <a:rPr lang="en-US" altLang="en-US" sz="2800" dirty="0" smtClean="0">
                <a:latin typeface="+mn-lt"/>
              </a:rPr>
              <a:t>Potential Scopes of Public Policy</a:t>
            </a:r>
          </a:p>
        </p:txBody>
      </p:sp>
      <p:sp>
        <p:nvSpPr>
          <p:cNvPr id="1025027" name="AutoShape 3"/>
          <p:cNvSpPr>
            <a:spLocks noChangeArrowheads="1"/>
          </p:cNvSpPr>
          <p:nvPr/>
        </p:nvSpPr>
        <p:spPr bwMode="auto">
          <a:xfrm rot="5400000">
            <a:off x="4211959" y="692695"/>
            <a:ext cx="648072" cy="8568952"/>
          </a:xfrm>
          <a:prstGeom prst="rightArrow">
            <a:avLst>
              <a:gd name="adj1" fmla="val 100000"/>
              <a:gd name="adj2" fmla="val 100000"/>
            </a:avLst>
          </a:prstGeom>
          <a:solidFill>
            <a:srgbClr val="0F5494">
              <a:alpha val="50000"/>
            </a:srgbClr>
          </a:solidFill>
          <a:ln w="9525">
            <a:noFill/>
            <a:miter lim="800000"/>
            <a:headEnd/>
            <a:tailEnd/>
          </a:ln>
          <a:effectLst/>
        </p:spPr>
        <p:txBody>
          <a:bodyPr vert="vert270" wrap="none" lIns="0" tIns="0" rIns="0" bIns="0" anchor="ctr"/>
          <a:lstStyle/>
          <a:p>
            <a:pPr algn="ctr">
              <a:defRPr/>
            </a:pPr>
            <a:r>
              <a:rPr lang="en-GB" sz="1400" b="1" dirty="0">
                <a:latin typeface="+mn-lt"/>
              </a:rPr>
              <a:t>       </a:t>
            </a:r>
          </a:p>
          <a:p>
            <a:pPr algn="ctr">
              <a:defRPr/>
            </a:pPr>
            <a:endParaRPr lang="en-GB" sz="1400" b="1" dirty="0">
              <a:latin typeface="+mn-lt"/>
            </a:endParaRPr>
          </a:p>
          <a:p>
            <a:pPr algn="ctr">
              <a:defRPr/>
            </a:pPr>
            <a:endParaRPr lang="en-GB" sz="1400" b="1" dirty="0">
              <a:latin typeface="+mn-lt"/>
            </a:endParaRPr>
          </a:p>
          <a:p>
            <a:pPr algn="ctr">
              <a:defRPr/>
            </a:pPr>
            <a:r>
              <a:rPr lang="en-GB" sz="1400" b="1" dirty="0">
                <a:latin typeface="+mn-lt"/>
                <a:cs typeface="Calibri" pitchFamily="34" charset="0"/>
              </a:rPr>
              <a:t>Policies contribute individually or jointly </a:t>
            </a:r>
          </a:p>
          <a:p>
            <a:pPr algn="ctr">
              <a:defRPr/>
            </a:pPr>
            <a:r>
              <a:rPr lang="en-GB" sz="1400" b="1" dirty="0">
                <a:latin typeface="+mn-lt"/>
                <a:cs typeface="Calibri" pitchFamily="34" charset="0"/>
              </a:rPr>
              <a:t>to various objectives</a:t>
            </a:r>
          </a:p>
        </p:txBody>
      </p:sp>
      <p:sp>
        <p:nvSpPr>
          <p:cNvPr id="1025028" name="Text Box 4"/>
          <p:cNvSpPr txBox="1">
            <a:spLocks noChangeArrowheads="1"/>
          </p:cNvSpPr>
          <p:nvPr/>
        </p:nvSpPr>
        <p:spPr bwMode="auto">
          <a:xfrm>
            <a:off x="179388" y="5381200"/>
            <a:ext cx="8713788" cy="1222624"/>
          </a:xfrm>
          <a:prstGeom prst="rect">
            <a:avLst/>
          </a:prstGeom>
          <a:solidFill>
            <a:srgbClr val="0F5494">
              <a:alpha val="24706"/>
            </a:srgbClr>
          </a:solidFill>
          <a:ln w="9525" algn="ctr">
            <a:noFill/>
            <a:miter lim="800000"/>
            <a:headEnd/>
            <a:tailEnd/>
          </a:ln>
          <a:effectLst/>
        </p:spPr>
        <p:txBody>
          <a:bodyPr lIns="72000" tIns="72000" rIns="72000" bIns="72000" anchor="ctr">
            <a:spAutoFit/>
          </a:bodyPr>
          <a:lstStyle/>
          <a:p>
            <a:pPr>
              <a:buClr>
                <a:schemeClr val="accent2">
                  <a:lumMod val="75000"/>
                </a:schemeClr>
              </a:buClr>
              <a:buFont typeface="Wingdings" pitchFamily="2" charset="2"/>
              <a:buChar char="§"/>
              <a:defRPr/>
            </a:pPr>
            <a:r>
              <a:rPr lang="en-GB" sz="1400" b="1" dirty="0">
                <a:solidFill>
                  <a:schemeClr val="bg1"/>
                </a:solidFill>
              </a:rPr>
              <a:t>  </a:t>
            </a:r>
            <a:r>
              <a:rPr lang="en-GB" sz="1400" b="1" dirty="0">
                <a:latin typeface="+mn-lt"/>
                <a:cs typeface="Calibri" pitchFamily="34" charset="0"/>
              </a:rPr>
              <a:t>Macroeconomic stabilisation</a:t>
            </a:r>
          </a:p>
          <a:p>
            <a:pPr>
              <a:buFont typeface="Wingdings" pitchFamily="2" charset="2"/>
              <a:buChar char="§"/>
              <a:defRPr/>
            </a:pPr>
            <a:r>
              <a:rPr lang="en-GB" sz="1400" b="1" dirty="0">
                <a:latin typeface="+mn-lt"/>
                <a:cs typeface="Calibri" pitchFamily="34" charset="0"/>
              </a:rPr>
              <a:t>  Equity, vertical (income distribution) and horizontal (equal development across</a:t>
            </a:r>
          </a:p>
          <a:p>
            <a:pPr>
              <a:defRPr/>
            </a:pPr>
            <a:r>
              <a:rPr lang="en-GB" sz="1400" b="1" dirty="0">
                <a:latin typeface="+mn-lt"/>
                <a:cs typeface="Calibri" pitchFamily="34" charset="0"/>
              </a:rPr>
              <a:t>    regions)</a:t>
            </a:r>
          </a:p>
          <a:p>
            <a:pPr>
              <a:buFont typeface="Wingdings" pitchFamily="2" charset="2"/>
              <a:buChar char="§"/>
              <a:defRPr/>
            </a:pPr>
            <a:r>
              <a:rPr lang="en-GB" sz="1400" b="1" dirty="0">
                <a:latin typeface="+mn-lt"/>
                <a:cs typeface="Calibri" pitchFamily="34" charset="0"/>
              </a:rPr>
              <a:t>  Resource allocation: i.e. providing public services: health, education; providing</a:t>
            </a:r>
          </a:p>
          <a:p>
            <a:pPr>
              <a:defRPr/>
            </a:pPr>
            <a:r>
              <a:rPr lang="en-GB" sz="1400" b="1" dirty="0">
                <a:latin typeface="+mn-lt"/>
                <a:cs typeface="Calibri" pitchFamily="34" charset="0"/>
              </a:rPr>
              <a:t>    public goods (law &amp; order, defence); building infrastructure</a:t>
            </a:r>
          </a:p>
        </p:txBody>
      </p:sp>
      <p:graphicFrame>
        <p:nvGraphicFramePr>
          <p:cNvPr id="1025029" name="Group 5"/>
          <p:cNvGraphicFramePr>
            <a:graphicFrameLocks noGrp="1"/>
          </p:cNvGraphicFramePr>
          <p:nvPr>
            <p:extLst>
              <p:ext uri="{D42A27DB-BD31-4B8C-83A1-F6EECF244321}">
                <p14:modId xmlns:p14="http://schemas.microsoft.com/office/powerpoint/2010/main" val="15479012"/>
              </p:ext>
            </p:extLst>
          </p:nvPr>
        </p:nvGraphicFramePr>
        <p:xfrm>
          <a:off x="179388" y="2133600"/>
          <a:ext cx="2054225" cy="2497724"/>
        </p:xfrm>
        <a:graphic>
          <a:graphicData uri="http://schemas.openxmlformats.org/drawingml/2006/table">
            <a:tbl>
              <a:tblPr/>
              <a:tblGrid>
                <a:gridCol w="2054225"/>
              </a:tblGrid>
              <a:tr h="582874">
                <a:tc>
                  <a:txBody>
                    <a:bodyPr/>
                    <a:lstStyle/>
                    <a:p>
                      <a:pPr marL="0" marR="0" lvl="0" indent="0" algn="ctr" defTabSz="966788"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cs typeface="Calibri" pitchFamily="34" charset="0"/>
                        </a:rPr>
                        <a:t>Macroeconomic policies</a:t>
                      </a:r>
                    </a:p>
                  </a:txBody>
                  <a:tcPr marL="72000" marR="72000" marT="71981" marB="71981"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070C0"/>
                    </a:solidFill>
                  </a:tcPr>
                </a:tc>
              </a:tr>
              <a:tr h="1815839">
                <a:tc>
                  <a:txBody>
                    <a:bodyPr/>
                    <a:lstStyle/>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cap="none" normalizeH="0" baseline="0" dirty="0" smtClean="0">
                          <a:ln>
                            <a:noFill/>
                          </a:ln>
                          <a:solidFill>
                            <a:srgbClr val="0F5494"/>
                          </a:solidFill>
                          <a:effectLst/>
                          <a:latin typeface="+mn-lt"/>
                          <a:cs typeface="Calibri" pitchFamily="34" charset="0"/>
                        </a:rPr>
                        <a:t>Fiscal policy</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cap="none" normalizeH="0" baseline="0" dirty="0" smtClean="0">
                          <a:ln>
                            <a:noFill/>
                          </a:ln>
                          <a:solidFill>
                            <a:srgbClr val="0F5494"/>
                          </a:solidFill>
                          <a:effectLst/>
                          <a:latin typeface="+mn-lt"/>
                          <a:cs typeface="Calibri" pitchFamily="34" charset="0"/>
                        </a:rPr>
                        <a:t>Monetary policy</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cap="none" normalizeH="0" baseline="0" dirty="0" smtClean="0">
                          <a:ln>
                            <a:noFill/>
                          </a:ln>
                          <a:solidFill>
                            <a:srgbClr val="0F5494"/>
                          </a:solidFill>
                          <a:effectLst/>
                          <a:latin typeface="+mn-lt"/>
                          <a:cs typeface="Calibri" pitchFamily="34" charset="0"/>
                        </a:rPr>
                        <a:t>Exchange rate policy</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cap="none" normalizeH="0" baseline="0" dirty="0" smtClean="0">
                          <a:ln>
                            <a:noFill/>
                          </a:ln>
                          <a:solidFill>
                            <a:srgbClr val="0F5494"/>
                          </a:solidFill>
                          <a:effectLst/>
                          <a:latin typeface="+mn-lt"/>
                          <a:cs typeface="Calibri" pitchFamily="34" charset="0"/>
                        </a:rPr>
                        <a:t>Trade policy</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cap="none" normalizeH="0" baseline="0" dirty="0" smtClean="0">
                          <a:ln>
                            <a:noFill/>
                          </a:ln>
                          <a:solidFill>
                            <a:srgbClr val="0F5494"/>
                          </a:solidFill>
                          <a:effectLst/>
                          <a:latin typeface="+mn-lt"/>
                          <a:cs typeface="Calibri" pitchFamily="34" charset="0"/>
                        </a:rPr>
                        <a:t>Public debt policy…</a:t>
                      </a:r>
                    </a:p>
                  </a:txBody>
                  <a:tcPr marL="72000" marR="72000" marT="71981" marB="71981"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graphicFrame>
        <p:nvGraphicFramePr>
          <p:cNvPr id="1025037" name="Group 13"/>
          <p:cNvGraphicFramePr>
            <a:graphicFrameLocks noGrp="1"/>
          </p:cNvGraphicFramePr>
          <p:nvPr>
            <p:extLst>
              <p:ext uri="{D42A27DB-BD31-4B8C-83A1-F6EECF244321}">
                <p14:modId xmlns:p14="http://schemas.microsoft.com/office/powerpoint/2010/main" val="1112031874"/>
              </p:ext>
            </p:extLst>
          </p:nvPr>
        </p:nvGraphicFramePr>
        <p:xfrm>
          <a:off x="2449513" y="2117726"/>
          <a:ext cx="1998663" cy="2513598"/>
        </p:xfrm>
        <a:graphic>
          <a:graphicData uri="http://schemas.openxmlformats.org/drawingml/2006/table">
            <a:tbl>
              <a:tblPr/>
              <a:tblGrid>
                <a:gridCol w="1998663"/>
              </a:tblGrid>
              <a:tr h="599612">
                <a:tc>
                  <a:txBody>
                    <a:bodyPr/>
                    <a:lstStyle/>
                    <a:p>
                      <a:pPr marL="0" marR="0" lvl="0" indent="0" algn="ctr" defTabSz="966788"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cs typeface="Calibri" pitchFamily="34" charset="0"/>
                        </a:rPr>
                        <a:t>Structural policies (1)</a:t>
                      </a:r>
                    </a:p>
                  </a:txBody>
                  <a:tcPr marL="71993" marR="71993" marT="72000" marB="72000"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070C0"/>
                    </a:solidFill>
                  </a:tcPr>
                </a:tc>
              </a:tr>
              <a:tr h="1913986">
                <a:tc>
                  <a:txBody>
                    <a:bodyPr/>
                    <a:lstStyle/>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GB" sz="1400" b="1" i="0" u="none" strike="noStrike" kern="1200" cap="none" normalizeH="0" baseline="0" noProof="0" dirty="0" smtClean="0">
                          <a:ln>
                            <a:noFill/>
                          </a:ln>
                          <a:solidFill>
                            <a:srgbClr val="0F5494"/>
                          </a:solidFill>
                          <a:effectLst/>
                          <a:latin typeface="+mn-lt"/>
                          <a:ea typeface="+mn-ea"/>
                          <a:cs typeface="Calibri" pitchFamily="34" charset="0"/>
                        </a:rPr>
                        <a:t>Public Governance</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GB" sz="1400" b="1" i="0" u="none" strike="noStrike" kern="1200" cap="none" normalizeH="0" baseline="0" noProof="0" dirty="0" smtClean="0">
                          <a:ln>
                            <a:noFill/>
                          </a:ln>
                          <a:solidFill>
                            <a:srgbClr val="0F5494"/>
                          </a:solidFill>
                          <a:effectLst/>
                          <a:latin typeface="+mn-lt"/>
                          <a:ea typeface="+mn-ea"/>
                          <a:cs typeface="Calibri" pitchFamily="34" charset="0"/>
                        </a:rPr>
                        <a:t>Public sector management</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GB" sz="1400" b="1" i="0" u="none" strike="noStrike" kern="1200" cap="none" normalizeH="0" baseline="0" noProof="0" dirty="0" smtClean="0">
                          <a:ln>
                            <a:noFill/>
                          </a:ln>
                          <a:solidFill>
                            <a:srgbClr val="0F5494"/>
                          </a:solidFill>
                          <a:effectLst/>
                          <a:latin typeface="+mn-lt"/>
                          <a:ea typeface="+mn-ea"/>
                          <a:cs typeface="Calibri" pitchFamily="34" charset="0"/>
                        </a:rPr>
                        <a:t>Decentralisation</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GB" sz="1400" b="1" i="0" u="none" strike="noStrike" kern="1200" cap="none" normalizeH="0" baseline="0" noProof="0" dirty="0" smtClean="0">
                          <a:ln>
                            <a:noFill/>
                          </a:ln>
                          <a:solidFill>
                            <a:srgbClr val="0F5494"/>
                          </a:solidFill>
                          <a:effectLst/>
                          <a:latin typeface="+mn-lt"/>
                          <a:ea typeface="+mn-ea"/>
                          <a:cs typeface="Calibri" pitchFamily="34" charset="0"/>
                        </a:rPr>
                        <a:t>Public finance management…</a:t>
                      </a:r>
                    </a:p>
                  </a:txBody>
                  <a:tcPr marL="71993" marR="71993" marT="72000" marB="72000"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graphicFrame>
        <p:nvGraphicFramePr>
          <p:cNvPr id="1025045" name="Group 21"/>
          <p:cNvGraphicFramePr>
            <a:graphicFrameLocks noGrp="1"/>
          </p:cNvGraphicFramePr>
          <p:nvPr>
            <p:extLst>
              <p:ext uri="{D42A27DB-BD31-4B8C-83A1-F6EECF244321}">
                <p14:modId xmlns:p14="http://schemas.microsoft.com/office/powerpoint/2010/main" val="3478830155"/>
              </p:ext>
            </p:extLst>
          </p:nvPr>
        </p:nvGraphicFramePr>
        <p:xfrm>
          <a:off x="4624387" y="2117725"/>
          <a:ext cx="2146301" cy="2513599"/>
        </p:xfrm>
        <a:graphic>
          <a:graphicData uri="http://schemas.openxmlformats.org/drawingml/2006/table">
            <a:tbl>
              <a:tblPr/>
              <a:tblGrid>
                <a:gridCol w="2146301"/>
              </a:tblGrid>
              <a:tr h="508415">
                <a:tc>
                  <a:txBody>
                    <a:bodyPr/>
                    <a:lstStyle/>
                    <a:p>
                      <a:pPr marL="0" marR="0" lvl="0" indent="0" algn="ctr" defTabSz="966788"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cs typeface="Calibri" pitchFamily="34" charset="0"/>
                        </a:rPr>
                        <a:t>Structural</a:t>
                      </a:r>
                      <a:r>
                        <a:rPr kumimoji="0" lang="en-US" sz="1600" b="1" i="0" u="none" strike="noStrike" cap="none" normalizeH="0" baseline="0" dirty="0" smtClean="0">
                          <a:ln>
                            <a:noFill/>
                          </a:ln>
                          <a:solidFill>
                            <a:schemeClr val="bg1"/>
                          </a:solidFill>
                          <a:effectLst/>
                          <a:latin typeface="Calibri" pitchFamily="34" charset="0"/>
                          <a:cs typeface="Calibri" pitchFamily="34" charset="0"/>
                        </a:rPr>
                        <a:t> policies (2)</a:t>
                      </a:r>
                    </a:p>
                  </a:txBody>
                  <a:tcPr marL="72000" marR="72000" marT="71989" marB="71989"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070C0"/>
                    </a:solidFill>
                  </a:tcPr>
                </a:tc>
              </a:tr>
              <a:tr h="2005184">
                <a:tc>
                  <a:txBody>
                    <a:bodyPr/>
                    <a:lstStyle/>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kern="1200" cap="none" normalizeH="0" baseline="0" dirty="0" smtClean="0">
                          <a:ln>
                            <a:noFill/>
                          </a:ln>
                          <a:solidFill>
                            <a:srgbClr val="0F5494"/>
                          </a:solidFill>
                          <a:effectLst/>
                          <a:latin typeface="+mn-lt"/>
                          <a:ea typeface="+mn-ea"/>
                          <a:cs typeface="Calibri" pitchFamily="34" charset="0"/>
                        </a:rPr>
                        <a:t>Economic Governance</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kern="1200" cap="none" normalizeH="0" baseline="0" dirty="0" smtClean="0">
                          <a:ln>
                            <a:noFill/>
                          </a:ln>
                          <a:solidFill>
                            <a:srgbClr val="0F5494"/>
                          </a:solidFill>
                          <a:effectLst/>
                          <a:latin typeface="+mn-lt"/>
                          <a:ea typeface="+mn-ea"/>
                          <a:cs typeface="Calibri" pitchFamily="34" charset="0"/>
                        </a:rPr>
                        <a:t>Land reform</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kern="1200" cap="none" normalizeH="0" baseline="0" dirty="0" smtClean="0">
                          <a:ln>
                            <a:noFill/>
                          </a:ln>
                          <a:solidFill>
                            <a:srgbClr val="0F5494"/>
                          </a:solidFill>
                          <a:effectLst/>
                          <a:latin typeface="+mn-lt"/>
                          <a:ea typeface="+mn-ea"/>
                          <a:cs typeface="Calibri" pitchFamily="34" charset="0"/>
                        </a:rPr>
                        <a:t>Market and financial regulation</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kern="1200" cap="none" normalizeH="0" baseline="0" dirty="0" smtClean="0">
                          <a:ln>
                            <a:noFill/>
                          </a:ln>
                          <a:solidFill>
                            <a:srgbClr val="0F5494"/>
                          </a:solidFill>
                          <a:effectLst/>
                          <a:latin typeface="+mn-lt"/>
                          <a:ea typeface="+mn-ea"/>
                          <a:cs typeface="Calibri" pitchFamily="34" charset="0"/>
                        </a:rPr>
                        <a:t>Environmental regulation…</a:t>
                      </a:r>
                    </a:p>
                  </a:txBody>
                  <a:tcPr marL="72000" marR="72000" marT="71989" marB="71989"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graphicFrame>
        <p:nvGraphicFramePr>
          <p:cNvPr id="1025053" name="Group 29"/>
          <p:cNvGraphicFramePr>
            <a:graphicFrameLocks noGrp="1"/>
          </p:cNvGraphicFramePr>
          <p:nvPr>
            <p:extLst>
              <p:ext uri="{D42A27DB-BD31-4B8C-83A1-F6EECF244321}">
                <p14:modId xmlns:p14="http://schemas.microsoft.com/office/powerpoint/2010/main" val="338802891"/>
              </p:ext>
            </p:extLst>
          </p:nvPr>
        </p:nvGraphicFramePr>
        <p:xfrm>
          <a:off x="6838950" y="2097087"/>
          <a:ext cx="2054225" cy="2490833"/>
        </p:xfrm>
        <a:graphic>
          <a:graphicData uri="http://schemas.openxmlformats.org/drawingml/2006/table">
            <a:tbl>
              <a:tblPr/>
              <a:tblGrid>
                <a:gridCol w="2054225"/>
              </a:tblGrid>
              <a:tr h="605166">
                <a:tc>
                  <a:txBody>
                    <a:bodyPr/>
                    <a:lstStyle/>
                    <a:p>
                      <a:pPr marL="0" marR="0" lvl="0" indent="0" algn="ctr" defTabSz="966788"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cs typeface="Calibri" pitchFamily="34" charset="0"/>
                        </a:rPr>
                        <a:t>Sector policies</a:t>
                      </a:r>
                    </a:p>
                  </a:txBody>
                  <a:tcPr marL="72000" marR="72000" marT="71982" marB="71982"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070C0"/>
                    </a:solidFill>
                  </a:tcPr>
                </a:tc>
              </a:tr>
              <a:tr h="1885667">
                <a:tc>
                  <a:txBody>
                    <a:bodyPr/>
                    <a:lstStyle/>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kern="1200" cap="none" normalizeH="0" baseline="0" dirty="0" smtClean="0">
                          <a:ln>
                            <a:noFill/>
                          </a:ln>
                          <a:solidFill>
                            <a:srgbClr val="0F5494"/>
                          </a:solidFill>
                          <a:effectLst/>
                          <a:latin typeface="+mn-lt"/>
                          <a:ea typeface="+mn-ea"/>
                          <a:cs typeface="Calibri" pitchFamily="34" charset="0"/>
                        </a:rPr>
                        <a:t>Public services (education, health, transport, agriculture, energy..)</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kern="1200" cap="none" normalizeH="0" baseline="0" dirty="0" smtClean="0">
                          <a:ln>
                            <a:noFill/>
                          </a:ln>
                          <a:solidFill>
                            <a:srgbClr val="0F5494"/>
                          </a:solidFill>
                          <a:effectLst/>
                          <a:latin typeface="+mn-lt"/>
                          <a:ea typeface="+mn-ea"/>
                          <a:cs typeface="Calibri" pitchFamily="34" charset="0"/>
                        </a:rPr>
                        <a:t>Social security and social protection …</a:t>
                      </a:r>
                    </a:p>
                  </a:txBody>
                  <a:tcPr marL="72000" marR="72000" marT="71982" marB="71982"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sp>
        <p:nvSpPr>
          <p:cNvPr id="45093" name="RunningHead"/>
          <p:cNvSpPr txBox="1">
            <a:spLocks noChangeArrowheads="1"/>
          </p:cNvSpPr>
          <p:nvPr/>
        </p:nvSpPr>
        <p:spPr bwMode="auto">
          <a:xfrm>
            <a:off x="6167438" y="239713"/>
            <a:ext cx="27257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buChar char="•"/>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a:spcBef>
                <a:spcPct val="0"/>
              </a:spcBef>
              <a:buClrTx/>
              <a:buFontTx/>
              <a:buNone/>
            </a:pPr>
            <a:r>
              <a:rPr lang="en-US" altLang="en-US" sz="1200" i="0"/>
              <a:t>Running Head 12-Point Plain, Title Case</a:t>
            </a:r>
          </a:p>
        </p:txBody>
      </p:sp>
    </p:spTree>
    <p:extLst>
      <p:ext uri="{BB962C8B-B14F-4D97-AF65-F5344CB8AC3E}">
        <p14:creationId xmlns:p14="http://schemas.microsoft.com/office/powerpoint/2010/main" val="421502735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53EED927-7F3B-4D87-901F-49AE9EE97B3D}" type="slidenum">
              <a:rPr lang="en-GB" altLang="es-ES" sz="1400">
                <a:solidFill>
                  <a:schemeClr val="tx1"/>
                </a:solidFill>
                <a:latin typeface="Tw Cen MT"/>
              </a:rPr>
              <a:pPr eaLnBrk="1" hangingPunct="1"/>
              <a:t>58</a:t>
            </a:fld>
            <a:endParaRPr lang="en-GB" altLang="es-ES" sz="1400" dirty="0">
              <a:solidFill>
                <a:schemeClr val="tx1"/>
              </a:solidFill>
              <a:latin typeface="Tw Cen MT"/>
            </a:endParaRPr>
          </a:p>
        </p:txBody>
      </p:sp>
      <p:sp>
        <p:nvSpPr>
          <p:cNvPr id="27651" name="Rectangle 2"/>
          <p:cNvSpPr>
            <a:spLocks noGrp="1" noChangeArrowheads="1"/>
          </p:cNvSpPr>
          <p:nvPr>
            <p:ph type="title"/>
          </p:nvPr>
        </p:nvSpPr>
        <p:spPr>
          <a:xfrm>
            <a:off x="0" y="981075"/>
            <a:ext cx="8893175" cy="936625"/>
          </a:xfrm>
        </p:spPr>
        <p:txBody>
          <a:bodyPr/>
          <a:lstStyle/>
          <a:p>
            <a:pPr indent="0" algn="ctr" eaLnBrk="1" hangingPunct="1"/>
            <a:r>
              <a:rPr lang="en-GB" altLang="es-ES" sz="2400" dirty="0" smtClean="0">
                <a:solidFill>
                  <a:srgbClr val="2D2D8A"/>
                </a:solidFill>
                <a:latin typeface="+mn-lt"/>
                <a:cs typeface="Tw Cen MT"/>
              </a:rPr>
              <a:t>Public Policy assessment</a:t>
            </a:r>
          </a:p>
        </p:txBody>
      </p:sp>
      <p:sp>
        <p:nvSpPr>
          <p:cNvPr id="27652" name="Rectangle 3"/>
          <p:cNvSpPr>
            <a:spLocks noGrp="1" noChangeArrowheads="1"/>
          </p:cNvSpPr>
          <p:nvPr>
            <p:ph type="body" idx="1"/>
          </p:nvPr>
        </p:nvSpPr>
        <p:spPr>
          <a:xfrm>
            <a:off x="467544" y="1772816"/>
            <a:ext cx="8229600" cy="4752528"/>
          </a:xfrm>
        </p:spPr>
        <p:txBody>
          <a:bodyPr/>
          <a:lstStyle/>
          <a:p>
            <a:pPr>
              <a:spcAft>
                <a:spcPts val="0"/>
              </a:spcAft>
              <a:buClr>
                <a:schemeClr val="accent6"/>
              </a:buClr>
              <a:buFont typeface="Wingdings" charset="2"/>
              <a:buChar char="Ø"/>
              <a:defRPr/>
            </a:pPr>
            <a:r>
              <a:rPr lang="en-GB" sz="1800" b="1" i="0" dirty="0" smtClean="0">
                <a:solidFill>
                  <a:srgbClr val="2D2D8A"/>
                </a:solidFill>
                <a:cs typeface="Tw Cen MT"/>
                <a:sym typeface="Wingdings" pitchFamily="2" charset="2"/>
              </a:rPr>
              <a:t>Relevance and credibility of the policy: </a:t>
            </a:r>
          </a:p>
          <a:p>
            <a:pPr lvl="1" algn="just" eaLnBrk="1" hangingPunct="1">
              <a:lnSpc>
                <a:spcPct val="90000"/>
              </a:lnSpc>
              <a:spcAft>
                <a:spcPts val="600"/>
              </a:spcAft>
              <a:buClr>
                <a:schemeClr val="accent6"/>
              </a:buClr>
              <a:buFont typeface="Wingdings" charset="2"/>
              <a:buChar char="§"/>
              <a:defRPr/>
            </a:pPr>
            <a:r>
              <a:rPr lang="en-GB" sz="1800" b="0" dirty="0" smtClean="0">
                <a:solidFill>
                  <a:srgbClr val="2D2D8A"/>
                </a:solidFill>
                <a:cs typeface="Tw Cen MT"/>
              </a:rPr>
              <a:t>Manner in which key constraints and weaknesses are being addressed by the government's strategy to reach the objectives of the policy</a:t>
            </a:r>
          </a:p>
          <a:p>
            <a:pPr lvl="1" algn="just" eaLnBrk="1" hangingPunct="1">
              <a:lnSpc>
                <a:spcPct val="90000"/>
              </a:lnSpc>
              <a:spcAft>
                <a:spcPts val="600"/>
              </a:spcAft>
              <a:buClr>
                <a:schemeClr val="accent6"/>
              </a:buClr>
              <a:buFont typeface="Wingdings" charset="2"/>
              <a:buChar char="§"/>
              <a:defRPr/>
            </a:pPr>
            <a:r>
              <a:rPr lang="en-GB" sz="1800" b="0" dirty="0" smtClean="0">
                <a:solidFill>
                  <a:srgbClr val="2D2D8A"/>
                </a:solidFill>
                <a:cs typeface="Tw Cen MT"/>
              </a:rPr>
              <a:t>Quality of the reform process regarding its realism, institutional arrangements, track record and political commitment to the reforms</a:t>
            </a:r>
            <a:endParaRPr lang="en-GB" sz="1800" b="1" i="0" dirty="0" smtClean="0">
              <a:solidFill>
                <a:srgbClr val="2D2D8A"/>
              </a:solidFill>
              <a:cs typeface="Tw Cen MT"/>
              <a:sym typeface="Wingdings" pitchFamily="2" charset="2"/>
            </a:endParaRPr>
          </a:p>
          <a:p>
            <a:pPr>
              <a:spcAft>
                <a:spcPts val="0"/>
              </a:spcAft>
              <a:buClr>
                <a:schemeClr val="accent6"/>
              </a:buClr>
              <a:buFont typeface="Wingdings" charset="2"/>
              <a:buChar char="Ø"/>
              <a:defRPr/>
            </a:pPr>
            <a:r>
              <a:rPr lang="en-GB" sz="1800" b="1" i="0" dirty="0" smtClean="0">
                <a:solidFill>
                  <a:srgbClr val="2D2D8A"/>
                </a:solidFill>
                <a:cs typeface="Tw Cen MT"/>
                <a:sym typeface="Wingdings" pitchFamily="2" charset="2"/>
              </a:rPr>
              <a:t>Other aspects, including</a:t>
            </a:r>
            <a:r>
              <a:rPr lang="en-GB" sz="1800" i="0" dirty="0" smtClean="0">
                <a:solidFill>
                  <a:srgbClr val="2D2D8A"/>
                </a:solidFill>
                <a:cs typeface="Tw Cen MT"/>
                <a:sym typeface="Wingdings" pitchFamily="2" charset="2"/>
              </a:rPr>
              <a:t>:</a:t>
            </a:r>
          </a:p>
          <a:p>
            <a:pPr lvl="1">
              <a:lnSpc>
                <a:spcPct val="90000"/>
              </a:lnSpc>
              <a:spcBef>
                <a:spcPts val="300"/>
              </a:spcBef>
              <a:spcAft>
                <a:spcPts val="0"/>
              </a:spcAft>
              <a:buClr>
                <a:schemeClr val="accent6"/>
              </a:buClr>
              <a:buFont typeface="Wingdings" charset="2"/>
              <a:buChar char="§"/>
              <a:defRPr/>
            </a:pPr>
            <a:r>
              <a:rPr lang="en-GB" sz="1800" b="0" i="0" dirty="0" smtClean="0">
                <a:solidFill>
                  <a:srgbClr val="2D2D8A"/>
                </a:solidFill>
                <a:cs typeface="Tw Cen MT"/>
              </a:rPr>
              <a:t>Institutional Framework &amp; capacities</a:t>
            </a:r>
          </a:p>
          <a:p>
            <a:pPr lvl="1">
              <a:lnSpc>
                <a:spcPct val="90000"/>
              </a:lnSpc>
              <a:spcBef>
                <a:spcPts val="300"/>
              </a:spcBef>
              <a:spcAft>
                <a:spcPts val="0"/>
              </a:spcAft>
              <a:buClr>
                <a:schemeClr val="accent6"/>
              </a:buClr>
              <a:buFont typeface="Wingdings" charset="2"/>
              <a:buChar char="§"/>
              <a:defRPr/>
            </a:pPr>
            <a:r>
              <a:rPr lang="en-GB" sz="1800" b="0" i="0" dirty="0" smtClean="0">
                <a:solidFill>
                  <a:srgbClr val="2D2D8A"/>
                </a:solidFill>
                <a:cs typeface="Tw Cen MT"/>
              </a:rPr>
              <a:t>Legal and regulatory framework </a:t>
            </a:r>
          </a:p>
          <a:p>
            <a:pPr lvl="1">
              <a:lnSpc>
                <a:spcPct val="90000"/>
              </a:lnSpc>
              <a:spcBef>
                <a:spcPts val="300"/>
              </a:spcBef>
              <a:spcAft>
                <a:spcPts val="0"/>
              </a:spcAft>
              <a:buClr>
                <a:schemeClr val="accent6"/>
              </a:buClr>
              <a:buFont typeface="Wingdings" charset="2"/>
              <a:buChar char="§"/>
              <a:defRPr/>
            </a:pPr>
            <a:r>
              <a:rPr lang="en-GB" sz="1800" b="0" i="0" dirty="0" smtClean="0">
                <a:solidFill>
                  <a:srgbClr val="2D2D8A"/>
                </a:solidFill>
                <a:cs typeface="Tw Cen MT"/>
              </a:rPr>
              <a:t>National and sector coordination framework: actors, rules and mechanisms of the decision making-process </a:t>
            </a:r>
          </a:p>
          <a:p>
            <a:pPr lvl="1">
              <a:lnSpc>
                <a:spcPct val="90000"/>
              </a:lnSpc>
              <a:spcBef>
                <a:spcPts val="300"/>
              </a:spcBef>
              <a:spcAft>
                <a:spcPts val="0"/>
              </a:spcAft>
              <a:buClr>
                <a:schemeClr val="accent6"/>
              </a:buClr>
              <a:buFont typeface="Wingdings" charset="2"/>
              <a:buChar char="§"/>
              <a:defRPr/>
            </a:pPr>
            <a:r>
              <a:rPr lang="en-GB" sz="1800" b="0" i="0" dirty="0" smtClean="0">
                <a:solidFill>
                  <a:srgbClr val="2D2D8A"/>
                </a:solidFill>
                <a:cs typeface="Tw Cen MT"/>
              </a:rPr>
              <a:t>Country-donor coordination framework: central and sub-national levels of government and non-government stakeholders </a:t>
            </a:r>
          </a:p>
          <a:p>
            <a:pPr lvl="1">
              <a:lnSpc>
                <a:spcPct val="90000"/>
              </a:lnSpc>
              <a:spcBef>
                <a:spcPts val="300"/>
              </a:spcBef>
              <a:spcAft>
                <a:spcPts val="0"/>
              </a:spcAft>
              <a:buClr>
                <a:schemeClr val="accent6"/>
              </a:buClr>
              <a:buFont typeface="Wingdings" charset="2"/>
              <a:buChar char="§"/>
              <a:defRPr/>
            </a:pPr>
            <a:r>
              <a:rPr lang="en-GB" sz="1800" b="0" i="0" dirty="0" smtClean="0">
                <a:solidFill>
                  <a:srgbClr val="2D2D8A"/>
                </a:solidFill>
                <a:cs typeface="Tw Cen MT"/>
              </a:rPr>
              <a:t>Performance measurement: M&amp;E capacities</a:t>
            </a:r>
          </a:p>
          <a:p>
            <a:pPr lvl="1">
              <a:lnSpc>
                <a:spcPct val="90000"/>
              </a:lnSpc>
              <a:spcBef>
                <a:spcPts val="300"/>
              </a:spcBef>
              <a:spcAft>
                <a:spcPts val="0"/>
              </a:spcAft>
              <a:buClr>
                <a:schemeClr val="accent6"/>
              </a:buClr>
              <a:buFont typeface="Wingdings" charset="2"/>
              <a:buChar char="§"/>
              <a:defRPr/>
            </a:pPr>
            <a:r>
              <a:rPr lang="en-GB" sz="1800" b="0" i="0" dirty="0" smtClean="0">
                <a:solidFill>
                  <a:srgbClr val="2D2D8A"/>
                </a:solidFill>
                <a:cs typeface="Tw Cen MT"/>
              </a:rPr>
              <a:t>Risks</a:t>
            </a:r>
          </a:p>
        </p:txBody>
      </p:sp>
    </p:spTree>
    <p:extLst>
      <p:ext uri="{BB962C8B-B14F-4D97-AF65-F5344CB8AC3E}">
        <p14:creationId xmlns:p14="http://schemas.microsoft.com/office/powerpoint/2010/main" val="2976027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39552" y="980728"/>
            <a:ext cx="8280920" cy="1008112"/>
          </a:xfrm>
        </p:spPr>
        <p:txBody>
          <a:bodyPr>
            <a:normAutofit/>
          </a:bodyPr>
          <a:lstStyle/>
          <a:p>
            <a:pPr algn="ctr"/>
            <a:r>
              <a:rPr lang="en-GB" sz="2800" dirty="0" smtClean="0">
                <a:solidFill>
                  <a:schemeClr val="accent6"/>
                </a:solidFill>
                <a:latin typeface="+mn-lt"/>
                <a:cs typeface="Tw Cen MT"/>
              </a:rPr>
              <a:t>Assessing public policy</a:t>
            </a:r>
            <a:endParaRPr lang="en-GB" sz="2800" dirty="0">
              <a:solidFill>
                <a:schemeClr val="accent6"/>
              </a:solidFill>
              <a:latin typeface="+mn-lt"/>
              <a:cs typeface="Tw Cen MT"/>
            </a:endParaRPr>
          </a:p>
        </p:txBody>
      </p:sp>
      <p:sp>
        <p:nvSpPr>
          <p:cNvPr id="15" name="Rectangle 14"/>
          <p:cNvSpPr/>
          <p:nvPr/>
        </p:nvSpPr>
        <p:spPr bwMode="auto">
          <a:xfrm>
            <a:off x="7812360" y="702940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Tw Cen MT"/>
            </a:endParaRPr>
          </a:p>
        </p:txBody>
      </p:sp>
      <p:sp>
        <p:nvSpPr>
          <p:cNvPr id="3" name="TextBox 2"/>
          <p:cNvSpPr txBox="1"/>
          <p:nvPr/>
        </p:nvSpPr>
        <p:spPr>
          <a:xfrm>
            <a:off x="0" y="3068825"/>
            <a:ext cx="3088328" cy="3355562"/>
          </a:xfrm>
          <a:prstGeom prst="rect">
            <a:avLst/>
          </a:prstGeom>
          <a:noFill/>
          <a:ln>
            <a:solidFill>
              <a:srgbClr val="FFFFFF"/>
            </a:solidFill>
          </a:ln>
        </p:spPr>
        <p:txBody>
          <a:bodyPr wrap="square" rtlCol="0">
            <a:noAutofit/>
          </a:bodyPr>
          <a:lstStyle/>
          <a:p>
            <a:pPr marL="177800" lvl="0" indent="-177800" defTabSz="966788" eaLnBrk="0" hangingPunct="0">
              <a:lnSpc>
                <a:spcPct val="90000"/>
              </a:lnSpc>
              <a:spcBef>
                <a:spcPct val="50000"/>
              </a:spcBef>
              <a:buClr>
                <a:srgbClr val="FFE57E"/>
              </a:buClr>
              <a:buFont typeface="Wingdings" charset="2"/>
              <a:buChar char="§"/>
            </a:pPr>
            <a:r>
              <a:rPr lang="en-GB" sz="1800" dirty="0">
                <a:solidFill>
                  <a:srgbClr val="2D2D8A"/>
                </a:solidFill>
                <a:latin typeface="+mn-lt"/>
                <a:cs typeface="Tw Cen MT"/>
              </a:rPr>
              <a:t>National policy</a:t>
            </a:r>
          </a:p>
          <a:p>
            <a:pPr marL="177800" lvl="0" indent="-177800" defTabSz="966788" eaLnBrk="0" hangingPunct="0">
              <a:lnSpc>
                <a:spcPct val="90000"/>
              </a:lnSpc>
              <a:spcBef>
                <a:spcPct val="50000"/>
              </a:spcBef>
              <a:buClr>
                <a:srgbClr val="FFE57E"/>
              </a:buClr>
              <a:buFont typeface="Wingdings" charset="2"/>
              <a:buChar char="§"/>
            </a:pPr>
            <a:r>
              <a:rPr lang="en-GB" sz="1800" dirty="0">
                <a:solidFill>
                  <a:srgbClr val="2D2D8A"/>
                </a:solidFill>
                <a:latin typeface="+mn-lt"/>
                <a:cs typeface="Tw Cen MT"/>
              </a:rPr>
              <a:t>Sector policy programmes</a:t>
            </a:r>
          </a:p>
          <a:p>
            <a:pPr marL="177800" lvl="0" indent="-177800" defTabSz="966788" eaLnBrk="0" hangingPunct="0">
              <a:lnSpc>
                <a:spcPct val="90000"/>
              </a:lnSpc>
              <a:spcBef>
                <a:spcPct val="50000"/>
              </a:spcBef>
              <a:buClr>
                <a:srgbClr val="FFE57E"/>
              </a:buClr>
              <a:buFont typeface="Wingdings" charset="2"/>
              <a:buChar char="§"/>
            </a:pPr>
            <a:r>
              <a:rPr lang="en-GB" sz="1800" dirty="0">
                <a:solidFill>
                  <a:srgbClr val="2D2D8A"/>
                </a:solidFill>
                <a:latin typeface="+mn-lt"/>
                <a:cs typeface="Tw Cen MT"/>
              </a:rPr>
              <a:t>Institutional reform </a:t>
            </a:r>
            <a:r>
              <a:rPr lang="en-GB" sz="1800" dirty="0" smtClean="0">
                <a:solidFill>
                  <a:srgbClr val="2D2D8A"/>
                </a:solidFill>
                <a:latin typeface="+mn-lt"/>
                <a:cs typeface="Tw Cen MT"/>
              </a:rPr>
              <a:t>programmes, etc.</a:t>
            </a:r>
          </a:p>
          <a:p>
            <a:pPr marL="177800" lvl="0" indent="-177800" defTabSz="966788" eaLnBrk="0" hangingPunct="0">
              <a:lnSpc>
                <a:spcPct val="90000"/>
              </a:lnSpc>
              <a:spcBef>
                <a:spcPct val="50000"/>
              </a:spcBef>
              <a:buClr>
                <a:srgbClr val="FFE57E"/>
              </a:buClr>
              <a:buFont typeface="Wingdings" charset="2"/>
              <a:buChar char="§"/>
            </a:pPr>
            <a:r>
              <a:rPr lang="en-GB" sz="1800" dirty="0" smtClean="0">
                <a:solidFill>
                  <a:srgbClr val="2D2D8A"/>
                </a:solidFill>
                <a:latin typeface="+mn-lt"/>
                <a:cs typeface="Tw Cen MT"/>
              </a:rPr>
              <a:t>Coherence of sector and national policies </a:t>
            </a:r>
            <a:endParaRPr lang="en-GB" sz="1800" dirty="0">
              <a:solidFill>
                <a:srgbClr val="2D2D8A"/>
              </a:solidFill>
              <a:latin typeface="+mn-lt"/>
              <a:cs typeface="Tw Cen MT"/>
            </a:endParaRPr>
          </a:p>
          <a:p>
            <a:pPr marL="177800" lvl="0" indent="-177800" defTabSz="966788" eaLnBrk="0" hangingPunct="0">
              <a:lnSpc>
                <a:spcPct val="90000"/>
              </a:lnSpc>
              <a:spcBef>
                <a:spcPct val="50000"/>
              </a:spcBef>
              <a:buClr>
                <a:srgbClr val="FFE57E"/>
              </a:buClr>
              <a:buFont typeface="Wingdings" charset="2"/>
              <a:buChar char="§"/>
            </a:pPr>
            <a:r>
              <a:rPr lang="en-GB" sz="1800" dirty="0" smtClean="0">
                <a:solidFill>
                  <a:srgbClr val="2D2D8A"/>
                </a:solidFill>
                <a:latin typeface="+mn-lt"/>
                <a:cs typeface="Tw Cen MT"/>
              </a:rPr>
              <a:t>Consistency with MTFF &amp; MTEF</a:t>
            </a:r>
            <a:endParaRPr lang="en-GB" sz="1800" dirty="0">
              <a:solidFill>
                <a:srgbClr val="2D2D8A"/>
              </a:solidFill>
              <a:latin typeface="+mn-lt"/>
              <a:cs typeface="Tw Cen MT"/>
            </a:endParaRPr>
          </a:p>
          <a:p>
            <a:endParaRPr lang="fr-FR" sz="1800" dirty="0">
              <a:solidFill>
                <a:srgbClr val="2D2D8A"/>
              </a:solidFill>
              <a:latin typeface="+mn-lt"/>
            </a:endParaRPr>
          </a:p>
        </p:txBody>
      </p:sp>
      <p:sp>
        <p:nvSpPr>
          <p:cNvPr id="17" name="TextBox 16"/>
          <p:cNvSpPr txBox="1"/>
          <p:nvPr/>
        </p:nvSpPr>
        <p:spPr>
          <a:xfrm>
            <a:off x="3128404" y="3112016"/>
            <a:ext cx="2916000" cy="3024338"/>
          </a:xfrm>
          <a:prstGeom prst="rect">
            <a:avLst/>
          </a:prstGeom>
          <a:noFill/>
          <a:ln>
            <a:solidFill>
              <a:srgbClr val="FFFFFF"/>
            </a:solidFill>
          </a:ln>
        </p:spPr>
        <p:txBody>
          <a:bodyPr wrap="square" rtlCol="0">
            <a:noAutofit/>
          </a:bodyPr>
          <a:lstStyle/>
          <a:p>
            <a:pPr marL="177800" lvl="0" indent="-177800" defTabSz="966788" eaLnBrk="0" hangingPunct="0">
              <a:lnSpc>
                <a:spcPct val="90000"/>
              </a:lnSpc>
              <a:spcBef>
                <a:spcPct val="50000"/>
              </a:spcBef>
              <a:buClr>
                <a:srgbClr val="FFD77C"/>
              </a:buClr>
              <a:buFont typeface="Wingdings" charset="2"/>
              <a:buChar char="§"/>
            </a:pPr>
            <a:r>
              <a:rPr lang="en-GB" sz="1800" dirty="0">
                <a:solidFill>
                  <a:srgbClr val="2D2D8A"/>
                </a:solidFill>
                <a:latin typeface="+mn-lt"/>
                <a:cs typeface="Tw Cen MT"/>
              </a:rPr>
              <a:t>What </a:t>
            </a:r>
            <a:r>
              <a:rPr lang="en-GB" sz="1800" dirty="0" smtClean="0">
                <a:solidFill>
                  <a:srgbClr val="2D2D8A"/>
                </a:solidFill>
                <a:latin typeface="+mn-lt"/>
                <a:cs typeface="Tw Cen MT"/>
              </a:rPr>
              <a:t>does it want </a:t>
            </a:r>
            <a:r>
              <a:rPr lang="en-GB" sz="1800" dirty="0">
                <a:solidFill>
                  <a:srgbClr val="2D2D8A"/>
                </a:solidFill>
                <a:latin typeface="+mn-lt"/>
                <a:cs typeface="Tw Cen MT"/>
              </a:rPr>
              <a:t>to do? (what are the objectives?)</a:t>
            </a:r>
          </a:p>
          <a:p>
            <a:pPr marL="177800" lvl="0" indent="-177800" defTabSz="966788" eaLnBrk="0" hangingPunct="0">
              <a:lnSpc>
                <a:spcPct val="90000"/>
              </a:lnSpc>
              <a:spcBef>
                <a:spcPct val="50000"/>
              </a:spcBef>
              <a:buClr>
                <a:srgbClr val="FFD77C"/>
              </a:buClr>
              <a:buFont typeface="Wingdings" charset="2"/>
              <a:buChar char="§"/>
            </a:pPr>
            <a:r>
              <a:rPr lang="en-GB" sz="1800" dirty="0">
                <a:solidFill>
                  <a:srgbClr val="2D2D8A"/>
                </a:solidFill>
                <a:latin typeface="+mn-lt"/>
                <a:cs typeface="Tw Cen MT"/>
              </a:rPr>
              <a:t>How </a:t>
            </a:r>
            <a:r>
              <a:rPr lang="en-GB" sz="1800" dirty="0" smtClean="0">
                <a:solidFill>
                  <a:srgbClr val="2D2D8A"/>
                </a:solidFill>
                <a:latin typeface="+mn-lt"/>
                <a:cs typeface="Tw Cen MT"/>
              </a:rPr>
              <a:t>will it be implemented? </a:t>
            </a:r>
            <a:r>
              <a:rPr lang="en-GB" sz="1800" dirty="0">
                <a:solidFill>
                  <a:srgbClr val="2D2D8A"/>
                </a:solidFill>
                <a:latin typeface="+mn-lt"/>
                <a:cs typeface="Tw Cen MT"/>
              </a:rPr>
              <a:t>(instruments deployed, resources mobilised </a:t>
            </a:r>
            <a:r>
              <a:rPr lang="en-GB" sz="1800" dirty="0" smtClean="0">
                <a:solidFill>
                  <a:srgbClr val="2D2D8A"/>
                </a:solidFill>
                <a:latin typeface="+mn-lt"/>
                <a:cs typeface="Tw Cen MT"/>
              </a:rPr>
              <a:t>/allocated</a:t>
            </a:r>
            <a:r>
              <a:rPr lang="en-GB" sz="1800" dirty="0">
                <a:solidFill>
                  <a:srgbClr val="2D2D8A"/>
                </a:solidFill>
                <a:latin typeface="+mn-lt"/>
                <a:cs typeface="Tw Cen MT"/>
              </a:rPr>
              <a:t>, institutions involved, </a:t>
            </a:r>
            <a:r>
              <a:rPr lang="en-GB" sz="1800" dirty="0" smtClean="0">
                <a:solidFill>
                  <a:srgbClr val="2D2D8A"/>
                </a:solidFill>
                <a:latin typeface="+mn-lt"/>
                <a:cs typeface="Tw Cen MT"/>
              </a:rPr>
              <a:t>regulatory framework …)</a:t>
            </a:r>
          </a:p>
          <a:p>
            <a:pPr marL="177800" lvl="0" indent="-177800" defTabSz="966788" eaLnBrk="0" hangingPunct="0">
              <a:lnSpc>
                <a:spcPct val="90000"/>
              </a:lnSpc>
              <a:spcBef>
                <a:spcPct val="50000"/>
              </a:spcBef>
              <a:buClr>
                <a:srgbClr val="FFD77C"/>
              </a:buClr>
              <a:buFont typeface="Wingdings" charset="2"/>
              <a:buChar char="§"/>
            </a:pPr>
            <a:r>
              <a:rPr lang="en-GB" sz="1800" dirty="0">
                <a:solidFill>
                  <a:srgbClr val="2D2D8A"/>
                </a:solidFill>
                <a:latin typeface="+mn-lt"/>
                <a:cs typeface="Tw Cen MT"/>
              </a:rPr>
              <a:t>O</a:t>
            </a:r>
            <a:r>
              <a:rPr lang="en-GB" sz="1800" dirty="0" smtClean="0">
                <a:solidFill>
                  <a:srgbClr val="2D2D8A"/>
                </a:solidFill>
                <a:latin typeface="+mn-lt"/>
                <a:cs typeface="Tw Cen MT"/>
              </a:rPr>
              <a:t>ther stakeholders’ role</a:t>
            </a:r>
            <a:endParaRPr lang="fr-FR" sz="1800" dirty="0">
              <a:solidFill>
                <a:srgbClr val="2D2D8A"/>
              </a:solidFill>
              <a:latin typeface="+mn-lt"/>
            </a:endParaRPr>
          </a:p>
        </p:txBody>
      </p:sp>
      <p:sp>
        <p:nvSpPr>
          <p:cNvPr id="19" name="TextBox 18"/>
          <p:cNvSpPr txBox="1"/>
          <p:nvPr/>
        </p:nvSpPr>
        <p:spPr>
          <a:xfrm>
            <a:off x="6084480" y="3112016"/>
            <a:ext cx="2916000" cy="2520279"/>
          </a:xfrm>
          <a:prstGeom prst="rect">
            <a:avLst/>
          </a:prstGeom>
          <a:noFill/>
          <a:ln>
            <a:solidFill>
              <a:srgbClr val="FFFFFF"/>
            </a:solidFill>
          </a:ln>
        </p:spPr>
        <p:txBody>
          <a:bodyPr wrap="square" rtlCol="0">
            <a:noAutofit/>
          </a:bodyPr>
          <a:lstStyle>
            <a:defPPr>
              <a:defRPr lang="en-GB"/>
            </a:defPPr>
            <a:lvl1pPr marL="342900" lvl="0" indent="-342900" defTabSz="966788" eaLnBrk="0" hangingPunct="0">
              <a:lnSpc>
                <a:spcPct val="90000"/>
              </a:lnSpc>
              <a:spcBef>
                <a:spcPct val="50000"/>
              </a:spcBef>
              <a:buClr>
                <a:srgbClr val="FFD77C"/>
              </a:buClr>
              <a:buFont typeface="Wingdings" charset="2"/>
              <a:buChar char="§"/>
              <a:defRPr sz="2000">
                <a:latin typeface="Tw Cen MT"/>
                <a:cs typeface="Tw Cen MT"/>
              </a:defRPr>
            </a:lvl1pPr>
          </a:lstStyle>
          <a:p>
            <a:pPr marL="177800" indent="-177800"/>
            <a:r>
              <a:rPr lang="en-US" sz="1800" dirty="0">
                <a:solidFill>
                  <a:srgbClr val="2D2D8A"/>
                </a:solidFill>
                <a:latin typeface="+mn-lt"/>
              </a:rPr>
              <a:t>Relevance </a:t>
            </a:r>
            <a:r>
              <a:rPr lang="en-US" sz="1800" dirty="0" smtClean="0">
                <a:solidFill>
                  <a:srgbClr val="2D2D8A"/>
                </a:solidFill>
                <a:latin typeface="+mn-lt"/>
              </a:rPr>
              <a:t>to </a:t>
            </a:r>
            <a:r>
              <a:rPr lang="en-US" sz="1800" dirty="0">
                <a:solidFill>
                  <a:srgbClr val="2D2D8A"/>
                </a:solidFill>
                <a:latin typeface="+mn-lt"/>
              </a:rPr>
              <a:t>overall objective of sustainable and inclusive growth, poverty </a:t>
            </a:r>
            <a:r>
              <a:rPr lang="en-US" sz="1800" dirty="0" smtClean="0">
                <a:solidFill>
                  <a:srgbClr val="2D2D8A"/>
                </a:solidFill>
                <a:latin typeface="+mn-lt"/>
              </a:rPr>
              <a:t>reduction, equitable public service delivery …</a:t>
            </a:r>
            <a:endParaRPr lang="en-US" sz="1800" dirty="0">
              <a:solidFill>
                <a:srgbClr val="2D2D8A"/>
              </a:solidFill>
              <a:latin typeface="+mn-lt"/>
            </a:endParaRPr>
          </a:p>
          <a:p>
            <a:pPr marL="177800" indent="-177800"/>
            <a:r>
              <a:rPr lang="en-US" sz="1800" dirty="0">
                <a:solidFill>
                  <a:srgbClr val="2D2D8A"/>
                </a:solidFill>
                <a:latin typeface="+mn-lt"/>
              </a:rPr>
              <a:t>Credibility of policy ownership, buy </a:t>
            </a:r>
            <a:r>
              <a:rPr lang="en-US" sz="1800" dirty="0" smtClean="0">
                <a:solidFill>
                  <a:srgbClr val="2D2D8A"/>
                </a:solidFill>
                <a:latin typeface="+mn-lt"/>
              </a:rPr>
              <a:t>in</a:t>
            </a:r>
            <a:r>
              <a:rPr lang="en-US" sz="1800" dirty="0">
                <a:solidFill>
                  <a:srgbClr val="2D2D8A"/>
                </a:solidFill>
                <a:latin typeface="+mn-lt"/>
              </a:rPr>
              <a:t> </a:t>
            </a:r>
            <a:r>
              <a:rPr lang="en-US" sz="1800" dirty="0" smtClean="0">
                <a:solidFill>
                  <a:srgbClr val="2D2D8A"/>
                </a:solidFill>
                <a:latin typeface="+mn-lt"/>
              </a:rPr>
              <a:t>.</a:t>
            </a:r>
            <a:r>
              <a:rPr lang="en-US" sz="1800" dirty="0">
                <a:solidFill>
                  <a:srgbClr val="2D2D8A"/>
                </a:solidFill>
                <a:latin typeface="+mn-lt"/>
              </a:rPr>
              <a:t>..</a:t>
            </a:r>
          </a:p>
          <a:p>
            <a:pPr marL="0" indent="0" algn="r">
              <a:buNone/>
            </a:pPr>
            <a:r>
              <a:rPr lang="en-US" dirty="0">
                <a:solidFill>
                  <a:srgbClr val="C00000"/>
                </a:solidFill>
                <a:latin typeface="+mn-lt"/>
              </a:rPr>
              <a:t>BS is or is not the most appropriate </a:t>
            </a:r>
            <a:r>
              <a:rPr lang="en-US" dirty="0" smtClean="0">
                <a:solidFill>
                  <a:srgbClr val="C00000"/>
                </a:solidFill>
                <a:latin typeface="+mn-lt"/>
              </a:rPr>
              <a:t>modality </a:t>
            </a:r>
            <a:r>
              <a:rPr lang="en-US" dirty="0">
                <a:solidFill>
                  <a:srgbClr val="C00000"/>
                </a:solidFill>
                <a:latin typeface="+mn-lt"/>
              </a:rPr>
              <a:t>to support the </a:t>
            </a:r>
            <a:r>
              <a:rPr lang="en-US" dirty="0" smtClean="0">
                <a:solidFill>
                  <a:srgbClr val="C00000"/>
                </a:solidFill>
                <a:latin typeface="+mn-lt"/>
              </a:rPr>
              <a:t>public policy</a:t>
            </a:r>
            <a:endParaRPr lang="en-US" dirty="0">
              <a:solidFill>
                <a:srgbClr val="C00000"/>
              </a:solidFill>
              <a:latin typeface="+mn-lt"/>
            </a:endParaRPr>
          </a:p>
        </p:txBody>
      </p:sp>
      <p:sp>
        <p:nvSpPr>
          <p:cNvPr id="7" name="Flecha derecha 6"/>
          <p:cNvSpPr/>
          <p:nvPr/>
        </p:nvSpPr>
        <p:spPr>
          <a:xfrm>
            <a:off x="415066" y="1880710"/>
            <a:ext cx="2322524" cy="1224000"/>
          </a:xfrm>
          <a:prstGeom prst="rightArrow">
            <a:avLst>
              <a:gd name="adj1" fmla="val 76719"/>
              <a:gd name="adj2" fmla="val 18294"/>
            </a:avLst>
          </a:prstGeom>
          <a:solidFill>
            <a:srgbClr val="FFE57E"/>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800" dirty="0">
                <a:solidFill>
                  <a:srgbClr val="2D2D8A"/>
                </a:solidFill>
                <a:cs typeface="Tw Cen MT"/>
              </a:rPr>
              <a:t>Analysing the </a:t>
            </a:r>
            <a:r>
              <a:rPr lang="en-GB" sz="1800" dirty="0" smtClean="0">
                <a:solidFill>
                  <a:srgbClr val="2D2D8A"/>
                </a:solidFill>
                <a:cs typeface="Tw Cen MT"/>
              </a:rPr>
              <a:t>policy documents</a:t>
            </a:r>
            <a:endParaRPr lang="en-GB" sz="1800" dirty="0">
              <a:solidFill>
                <a:srgbClr val="2D2D8A"/>
              </a:solidFill>
              <a:cs typeface="Tw Cen MT"/>
            </a:endParaRPr>
          </a:p>
        </p:txBody>
      </p:sp>
      <p:sp>
        <p:nvSpPr>
          <p:cNvPr id="20" name="Flecha derecha 19"/>
          <p:cNvSpPr/>
          <p:nvPr/>
        </p:nvSpPr>
        <p:spPr>
          <a:xfrm>
            <a:off x="3371142" y="1880711"/>
            <a:ext cx="2322524" cy="1224000"/>
          </a:xfrm>
          <a:prstGeom prst="rightArrow">
            <a:avLst>
              <a:gd name="adj1" fmla="val 76719"/>
              <a:gd name="adj2" fmla="val 18294"/>
            </a:avLst>
          </a:prstGeom>
          <a:solidFill>
            <a:srgbClr val="FFD77C"/>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800" dirty="0">
                <a:solidFill>
                  <a:srgbClr val="2D2D8A"/>
                </a:solidFill>
                <a:cs typeface="Tw Cen MT"/>
              </a:rPr>
              <a:t>Understanding the </a:t>
            </a:r>
            <a:r>
              <a:rPr lang="en-GB" sz="1800" dirty="0" smtClean="0">
                <a:solidFill>
                  <a:srgbClr val="2D2D8A"/>
                </a:solidFill>
                <a:cs typeface="Tw Cen MT"/>
              </a:rPr>
              <a:t>policy</a:t>
            </a:r>
            <a:endParaRPr lang="en-GB" sz="1800" dirty="0">
              <a:solidFill>
                <a:srgbClr val="2D2D8A"/>
              </a:solidFill>
              <a:cs typeface="Tw Cen MT"/>
            </a:endParaRPr>
          </a:p>
        </p:txBody>
      </p:sp>
      <p:sp>
        <p:nvSpPr>
          <p:cNvPr id="21" name="Flecha derecha 20"/>
          <p:cNvSpPr/>
          <p:nvPr/>
        </p:nvSpPr>
        <p:spPr>
          <a:xfrm>
            <a:off x="6327218" y="1844824"/>
            <a:ext cx="2322524" cy="1224000"/>
          </a:xfrm>
          <a:prstGeom prst="rightArrow">
            <a:avLst>
              <a:gd name="adj1" fmla="val 76719"/>
              <a:gd name="adj2" fmla="val 18294"/>
            </a:avLst>
          </a:prstGeom>
          <a:solidFill>
            <a:srgbClr val="FB9159"/>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800" dirty="0" smtClean="0">
                <a:solidFill>
                  <a:srgbClr val="2D2D8A"/>
                </a:solidFill>
                <a:cs typeface="Tw Cen MT"/>
              </a:rPr>
              <a:t>Concluding</a:t>
            </a:r>
            <a:endParaRPr lang="en-GB" sz="1800" dirty="0">
              <a:solidFill>
                <a:srgbClr val="2D2D8A"/>
              </a:solidFill>
              <a:cs typeface="Tw Cen MT"/>
            </a:endParaRPr>
          </a:p>
        </p:txBody>
      </p:sp>
      <p:sp>
        <p:nvSpPr>
          <p:cNvPr id="22" name="Espace réservé du numéro de diapositive 3"/>
          <p:cNvSpPr>
            <a:spLocks noGrp="1"/>
          </p:cNvSpPr>
          <p:nvPr>
            <p:ph type="sldNum" sz="quarter" idx="12"/>
          </p:nvPr>
        </p:nvSpPr>
        <p:spPr>
          <a:xfrm>
            <a:off x="8087816" y="6528816"/>
            <a:ext cx="1066800" cy="329184"/>
          </a:xfrm>
        </p:spPr>
        <p:txBody>
          <a:bodyPr/>
          <a:lstStyle/>
          <a:p>
            <a:pPr>
              <a:defRPr/>
            </a:pPr>
            <a:fld id="{C7477545-4EA3-41AE-A627-88BC7370C4DB}" type="slidenum">
              <a:rPr lang="en-GB" smtClean="0"/>
              <a:pPr>
                <a:defRPr/>
              </a:pPr>
              <a:t>59</a:t>
            </a:fld>
            <a:endParaRPr lang="en-GB" dirty="0"/>
          </a:p>
        </p:txBody>
      </p:sp>
      <p:sp>
        <p:nvSpPr>
          <p:cNvPr id="2" name="Striped Right Arrow 1"/>
          <p:cNvSpPr/>
          <p:nvPr/>
        </p:nvSpPr>
        <p:spPr bwMode="auto">
          <a:xfrm rot="2393983">
            <a:off x="6010017" y="5779342"/>
            <a:ext cx="634401" cy="484632"/>
          </a:xfrm>
          <a:prstGeom prst="striped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13962981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50825" y="1125538"/>
            <a:ext cx="8642350" cy="755650"/>
          </a:xfrm>
        </p:spPr>
        <p:txBody>
          <a:bodyPr/>
          <a:lstStyle/>
          <a:p>
            <a:pPr algn="ctr" eaLnBrk="1" hangingPunct="1"/>
            <a:r>
              <a:rPr lang="en-GB" altLang="en-US" sz="2400" dirty="0" smtClean="0"/>
              <a:t>BS and decentralisation</a:t>
            </a:r>
          </a:p>
        </p:txBody>
      </p:sp>
      <p:sp>
        <p:nvSpPr>
          <p:cNvPr id="63491" name="RunningHead"/>
          <p:cNvSpPr txBox="1">
            <a:spLocks noChangeArrowheads="1"/>
          </p:cNvSpPr>
          <p:nvPr/>
        </p:nvSpPr>
        <p:spPr bwMode="auto">
          <a:xfrm>
            <a:off x="6167438" y="239713"/>
            <a:ext cx="27257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FontTx/>
              <a:buNone/>
            </a:pPr>
            <a:r>
              <a:rPr lang="en-US" altLang="en-US" sz="1200" i="0"/>
              <a:t>Running Head 12-Point Plain, Title Case</a:t>
            </a:r>
          </a:p>
        </p:txBody>
      </p:sp>
      <p:sp>
        <p:nvSpPr>
          <p:cNvPr id="24581" name="Rectangle 4"/>
          <p:cNvSpPr>
            <a:spLocks noChangeArrowheads="1"/>
          </p:cNvSpPr>
          <p:nvPr/>
        </p:nvSpPr>
        <p:spPr bwMode="auto">
          <a:xfrm>
            <a:off x="611188" y="1773238"/>
            <a:ext cx="8137525" cy="614362"/>
          </a:xfrm>
          <a:prstGeom prst="rect">
            <a:avLst/>
          </a:prstGeom>
          <a:solidFill>
            <a:srgbClr val="DCDCDC"/>
          </a:solidFill>
          <a:ln w="9525">
            <a:solidFill>
              <a:srgbClr val="000000"/>
            </a:solidFill>
            <a:miter lim="800000"/>
            <a:headEnd/>
            <a:tailEnd/>
          </a:ln>
        </p:spPr>
        <p:txBody>
          <a:bodyPr lIns="90488" tIns="44450" rIns="90488" bIns="4445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en-US" sz="2000" b="1" i="0"/>
              <a:t>Three dimensions of decentralisation</a:t>
            </a:r>
          </a:p>
        </p:txBody>
      </p:sp>
      <p:sp>
        <p:nvSpPr>
          <p:cNvPr id="24582" name="Oval 7"/>
          <p:cNvSpPr>
            <a:spLocks noChangeAspect="1" noChangeArrowheads="1"/>
          </p:cNvSpPr>
          <p:nvPr/>
        </p:nvSpPr>
        <p:spPr bwMode="auto">
          <a:xfrm>
            <a:off x="574675" y="2781300"/>
            <a:ext cx="2557463" cy="2473325"/>
          </a:xfrm>
          <a:prstGeom prst="ellipse">
            <a:avLst/>
          </a:prstGeom>
          <a:solidFill>
            <a:srgbClr val="0F5494">
              <a:alpha val="79999"/>
            </a:srgbClr>
          </a:solidFill>
          <a:ln w="9525" algn="ctr">
            <a:solidFill>
              <a:srgbClr val="000000"/>
            </a:solidFill>
            <a:round/>
            <a:headEnd/>
            <a:tailEnd/>
          </a:ln>
        </p:spPr>
        <p:txBody>
          <a:bodyPr lIns="45720" tIns="44450" rIns="0" bIns="44450" anchor="ctr"/>
          <a:lstStyle>
            <a:lvl1pPr marL="177800" indent="-177800">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200" b="1" i="0" dirty="0">
                <a:solidFill>
                  <a:srgbClr val="FFFF00"/>
                </a:solidFill>
              </a:rPr>
              <a:t>POLITICAL</a:t>
            </a:r>
          </a:p>
          <a:p>
            <a:pPr algn="ctr">
              <a:spcBef>
                <a:spcPct val="0"/>
              </a:spcBef>
              <a:buClrTx/>
              <a:buFontTx/>
              <a:buNone/>
            </a:pPr>
            <a:endParaRPr lang="en-US" altLang="en-US" sz="1200" b="1" i="0" dirty="0">
              <a:solidFill>
                <a:srgbClr val="FFFFFF"/>
              </a:solidFill>
            </a:endParaRPr>
          </a:p>
          <a:p>
            <a:pPr algn="ctr">
              <a:spcBef>
                <a:spcPct val="0"/>
              </a:spcBef>
              <a:buClrTx/>
              <a:buFontTx/>
              <a:buNone/>
            </a:pPr>
            <a:r>
              <a:rPr lang="en-US" altLang="en-US" sz="1200" b="1" i="0" dirty="0" err="1">
                <a:solidFill>
                  <a:srgbClr val="FFFFFF"/>
                </a:solidFill>
              </a:rPr>
              <a:t>Decentralised</a:t>
            </a:r>
            <a:r>
              <a:rPr lang="en-US" altLang="en-US" sz="1200" b="1" i="0" dirty="0">
                <a:solidFill>
                  <a:srgbClr val="FFFFFF"/>
                </a:solidFill>
              </a:rPr>
              <a:t> political powers including</a:t>
            </a:r>
          </a:p>
          <a:p>
            <a:pPr algn="ctr">
              <a:spcBef>
                <a:spcPct val="0"/>
              </a:spcBef>
              <a:buClrTx/>
              <a:buFontTx/>
              <a:buNone/>
            </a:pPr>
            <a:r>
              <a:rPr lang="en-US" altLang="en-US" sz="1200" b="1" i="0" dirty="0">
                <a:solidFill>
                  <a:srgbClr val="FFFFFF"/>
                </a:solidFill>
              </a:rPr>
              <a:t>formulation  &amp; adoption of public policies</a:t>
            </a:r>
          </a:p>
        </p:txBody>
      </p:sp>
      <p:sp>
        <p:nvSpPr>
          <p:cNvPr id="24584" name="Oval 7"/>
          <p:cNvSpPr>
            <a:spLocks noChangeAspect="1" noChangeArrowheads="1"/>
          </p:cNvSpPr>
          <p:nvPr/>
        </p:nvSpPr>
        <p:spPr bwMode="auto">
          <a:xfrm>
            <a:off x="6084888" y="2781300"/>
            <a:ext cx="2557462" cy="2473325"/>
          </a:xfrm>
          <a:prstGeom prst="ellipse">
            <a:avLst/>
          </a:prstGeom>
          <a:solidFill>
            <a:srgbClr val="0F5494">
              <a:alpha val="79999"/>
            </a:srgbClr>
          </a:solidFill>
          <a:ln w="9525" algn="ctr">
            <a:solidFill>
              <a:srgbClr val="000000"/>
            </a:solidFill>
            <a:round/>
            <a:headEnd/>
            <a:tailEnd/>
          </a:ln>
        </p:spPr>
        <p:txBody>
          <a:bodyPr lIns="45720" tIns="44450" rIns="0" bIns="44450" anchor="ctr"/>
          <a:lstStyle>
            <a:lvl1pPr marL="177800" indent="-177800">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200" b="1" i="0">
                <a:solidFill>
                  <a:srgbClr val="FFFF00"/>
                </a:solidFill>
              </a:rPr>
              <a:t>FISCAL</a:t>
            </a:r>
          </a:p>
          <a:p>
            <a:pPr algn="ctr">
              <a:spcBef>
                <a:spcPct val="0"/>
              </a:spcBef>
              <a:buClrTx/>
              <a:buFontTx/>
              <a:buNone/>
            </a:pPr>
            <a:endParaRPr lang="en-US" altLang="en-US" sz="1200" b="1" i="0">
              <a:solidFill>
                <a:srgbClr val="FFFFFF"/>
              </a:solidFill>
            </a:endParaRPr>
          </a:p>
          <a:p>
            <a:pPr algn="ctr">
              <a:spcBef>
                <a:spcPct val="0"/>
              </a:spcBef>
              <a:buClrTx/>
              <a:buFontTx/>
              <a:buNone/>
            </a:pPr>
            <a:r>
              <a:rPr lang="en-US" altLang="en-US" sz="1200" b="1" i="0">
                <a:solidFill>
                  <a:srgbClr val="FFFFFF"/>
                </a:solidFill>
              </a:rPr>
              <a:t>High autonomy for decision &amp; management of significant share of revenues and expenditures by sub-national entities</a:t>
            </a:r>
          </a:p>
        </p:txBody>
      </p:sp>
      <p:sp>
        <p:nvSpPr>
          <p:cNvPr id="24585" name="Oval 7"/>
          <p:cNvSpPr>
            <a:spLocks noChangeAspect="1" noChangeArrowheads="1"/>
          </p:cNvSpPr>
          <p:nvPr/>
        </p:nvSpPr>
        <p:spPr bwMode="auto">
          <a:xfrm>
            <a:off x="3348038" y="2781300"/>
            <a:ext cx="2557462" cy="2473325"/>
          </a:xfrm>
          <a:prstGeom prst="ellipse">
            <a:avLst/>
          </a:prstGeom>
          <a:solidFill>
            <a:srgbClr val="0F5494">
              <a:alpha val="79999"/>
            </a:srgbClr>
          </a:solidFill>
          <a:ln w="9525" algn="ctr">
            <a:solidFill>
              <a:srgbClr val="000000"/>
            </a:solidFill>
            <a:round/>
            <a:headEnd/>
            <a:tailEnd/>
          </a:ln>
        </p:spPr>
        <p:txBody>
          <a:bodyPr lIns="45720" tIns="44450" rIns="0" bIns="44450" anchor="ctr"/>
          <a:lstStyle>
            <a:lvl1pPr marL="177800" indent="-177800">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200" b="1" i="0" dirty="0">
                <a:solidFill>
                  <a:srgbClr val="FFFF00"/>
                </a:solidFill>
              </a:rPr>
              <a:t>ADMINISTRATIVE</a:t>
            </a:r>
          </a:p>
          <a:p>
            <a:pPr algn="ctr">
              <a:spcBef>
                <a:spcPct val="0"/>
              </a:spcBef>
              <a:buClrTx/>
              <a:buFontTx/>
              <a:buNone/>
            </a:pPr>
            <a:endParaRPr lang="en-US" altLang="en-US" sz="1200" b="1" i="0" dirty="0">
              <a:solidFill>
                <a:srgbClr val="FFFFFF"/>
              </a:solidFill>
            </a:endParaRPr>
          </a:p>
          <a:p>
            <a:pPr algn="ctr">
              <a:spcBef>
                <a:spcPct val="0"/>
              </a:spcBef>
              <a:buClrTx/>
              <a:buFontTx/>
              <a:buNone/>
            </a:pPr>
            <a:r>
              <a:rPr lang="en-US" altLang="en-US" sz="1200" b="1" i="0" dirty="0" err="1">
                <a:solidFill>
                  <a:srgbClr val="FFFFFF"/>
                </a:solidFill>
              </a:rPr>
              <a:t>Decentralised</a:t>
            </a:r>
            <a:r>
              <a:rPr lang="en-US" altLang="en-US" sz="1200" b="1" i="0" dirty="0">
                <a:solidFill>
                  <a:srgbClr val="FFFFFF"/>
                </a:solidFill>
              </a:rPr>
              <a:t> resources and responsibilities for delivery of specified public services and functions </a:t>
            </a:r>
          </a:p>
        </p:txBody>
      </p:sp>
      <p:sp>
        <p:nvSpPr>
          <p:cNvPr id="63496" name="Slide Number Placeholder 8"/>
          <p:cNvSpPr>
            <a:spLocks noGrp="1"/>
          </p:cNvSpPr>
          <p:nvPr>
            <p:ph type="sldNum" sz="quarter" idx="12"/>
          </p:nvPr>
        </p:nvSpPr>
        <p:spPr>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B18FD2FB-5CE9-4B1E-9CB9-779B7D04FA99}" type="slidenum">
              <a:rPr lang="en-GB" altLang="en-US" sz="1400" i="0" smtClean="0">
                <a:solidFill>
                  <a:schemeClr val="tx1"/>
                </a:solidFill>
                <a:latin typeface="Arial" panose="020B0604020202020204" pitchFamily="34" charset="0"/>
              </a:rPr>
              <a:pPr>
                <a:spcBef>
                  <a:spcPct val="0"/>
                </a:spcBef>
                <a:buClrTx/>
                <a:buFontTx/>
                <a:buNone/>
              </a:pPr>
              <a:t>6</a:t>
            </a:fld>
            <a:endParaRPr lang="en-GB" altLang="en-US" sz="1400" i="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75424116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ChangeArrowheads="1"/>
          </p:cNvSpPr>
          <p:nvPr/>
        </p:nvSpPr>
        <p:spPr bwMode="auto">
          <a:xfrm>
            <a:off x="900113" y="2060153"/>
            <a:ext cx="7345362" cy="504825"/>
          </a:xfrm>
          <a:prstGeom prst="rect">
            <a:avLst/>
          </a:prstGeom>
          <a:solidFill>
            <a:srgbClr val="99CCFF">
              <a:alpha val="79607"/>
            </a:srgbClr>
          </a:solidFill>
          <a:ln>
            <a:noFill/>
          </a:ln>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buChar char="•"/>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fr-FR" sz="1200" b="1" i="0" dirty="0" smtClean="0"/>
              <a:t>IDENTIFY </a:t>
            </a:r>
            <a:r>
              <a:rPr lang="en-US" altLang="fr-FR" sz="1200" b="1" i="0" dirty="0"/>
              <a:t>THE POLICY FRAMEWORK </a:t>
            </a:r>
          </a:p>
        </p:txBody>
      </p:sp>
      <p:sp>
        <p:nvSpPr>
          <p:cNvPr id="34819" name="Rectangle 7"/>
          <p:cNvSpPr>
            <a:spLocks noChangeArrowheads="1"/>
          </p:cNvSpPr>
          <p:nvPr/>
        </p:nvSpPr>
        <p:spPr bwMode="auto">
          <a:xfrm>
            <a:off x="900113" y="2564978"/>
            <a:ext cx="7345362" cy="1008063"/>
          </a:xfrm>
          <a:prstGeom prst="rect">
            <a:avLst/>
          </a:prstGeom>
          <a:solidFill>
            <a:srgbClr val="FFC000">
              <a:alpha val="51764"/>
            </a:srgbClr>
          </a:solidFill>
          <a:ln>
            <a:noFill/>
          </a:ln>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buChar char="•"/>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fr-FR" sz="1200" b="1" i="0" dirty="0"/>
              <a:t>HOW DO GOVERNMENTS MAKE THEIR POLICIES? </a:t>
            </a:r>
          </a:p>
          <a:p>
            <a:pPr eaLnBrk="1" hangingPunct="1">
              <a:spcBef>
                <a:spcPct val="0"/>
              </a:spcBef>
              <a:buClrTx/>
              <a:buFontTx/>
              <a:buNone/>
            </a:pPr>
            <a:r>
              <a:rPr lang="en-US" altLang="fr-FR" sz="1200" i="0" dirty="0"/>
              <a:t>Policy content</a:t>
            </a:r>
          </a:p>
          <a:p>
            <a:pPr eaLnBrk="1" hangingPunct="1">
              <a:spcBef>
                <a:spcPct val="0"/>
              </a:spcBef>
              <a:buClrTx/>
              <a:buFontTx/>
              <a:buNone/>
            </a:pPr>
            <a:r>
              <a:rPr lang="en-US" altLang="fr-FR" sz="1200" i="0" dirty="0"/>
              <a:t>Policy formulation process</a:t>
            </a:r>
          </a:p>
          <a:p>
            <a:pPr eaLnBrk="1" hangingPunct="1">
              <a:spcBef>
                <a:spcPct val="0"/>
              </a:spcBef>
              <a:buClrTx/>
              <a:buFontTx/>
              <a:buNone/>
            </a:pPr>
            <a:r>
              <a:rPr lang="en-US" altLang="fr-FR" sz="1200" i="0" dirty="0"/>
              <a:t>Monitoring and evaluation</a:t>
            </a:r>
          </a:p>
          <a:p>
            <a:pPr eaLnBrk="1" hangingPunct="1">
              <a:spcBef>
                <a:spcPct val="0"/>
              </a:spcBef>
              <a:buClrTx/>
              <a:buFontTx/>
              <a:buNone/>
            </a:pPr>
            <a:r>
              <a:rPr lang="en-US" altLang="fr-FR" sz="1200" i="0" dirty="0"/>
              <a:t>Policy coherence</a:t>
            </a:r>
          </a:p>
        </p:txBody>
      </p:sp>
      <p:sp>
        <p:nvSpPr>
          <p:cNvPr id="34820" name="Rectangle 8"/>
          <p:cNvSpPr>
            <a:spLocks noChangeArrowheads="1"/>
          </p:cNvSpPr>
          <p:nvPr/>
        </p:nvSpPr>
        <p:spPr bwMode="auto">
          <a:xfrm>
            <a:off x="900113" y="3573041"/>
            <a:ext cx="7345362" cy="503237"/>
          </a:xfrm>
          <a:prstGeom prst="rect">
            <a:avLst/>
          </a:prstGeom>
          <a:solidFill>
            <a:srgbClr val="FFC000">
              <a:alpha val="52156"/>
            </a:srgbClr>
          </a:solidFill>
          <a:ln>
            <a:noFill/>
          </a:ln>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buChar char="•"/>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fr-FR" sz="1200" b="1" i="0" dirty="0"/>
              <a:t>HOW DO GOVERNMENTS INTERACT WITH DONORS? </a:t>
            </a:r>
          </a:p>
          <a:p>
            <a:pPr eaLnBrk="1" hangingPunct="1">
              <a:spcBef>
                <a:spcPct val="0"/>
              </a:spcBef>
              <a:buClrTx/>
              <a:buFontTx/>
              <a:buNone/>
            </a:pPr>
            <a:r>
              <a:rPr lang="en-US" altLang="fr-FR" sz="1200" i="0" dirty="0"/>
              <a:t>Review mechanisms and donor coordination (policy dialogue)</a:t>
            </a:r>
          </a:p>
        </p:txBody>
      </p:sp>
      <p:sp>
        <p:nvSpPr>
          <p:cNvPr id="34821" name="Rectangle 9"/>
          <p:cNvSpPr>
            <a:spLocks noChangeArrowheads="1"/>
          </p:cNvSpPr>
          <p:nvPr/>
        </p:nvSpPr>
        <p:spPr bwMode="auto">
          <a:xfrm>
            <a:off x="900113" y="4220741"/>
            <a:ext cx="3529012" cy="576262"/>
          </a:xfrm>
          <a:prstGeom prst="rect">
            <a:avLst/>
          </a:prstGeom>
          <a:solidFill>
            <a:srgbClr val="BDDEFF"/>
          </a:solidFill>
          <a:ln>
            <a:noFill/>
          </a:ln>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buChar char="•"/>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fr-FR" sz="1200" b="1" i="0" dirty="0"/>
              <a:t>ASSESSING POLICY RELEVANCE</a:t>
            </a:r>
          </a:p>
        </p:txBody>
      </p:sp>
      <p:sp>
        <p:nvSpPr>
          <p:cNvPr id="34822" name="Rectangle 10"/>
          <p:cNvSpPr>
            <a:spLocks noChangeArrowheads="1"/>
          </p:cNvSpPr>
          <p:nvPr/>
        </p:nvSpPr>
        <p:spPr bwMode="auto">
          <a:xfrm>
            <a:off x="900113" y="4797003"/>
            <a:ext cx="3529012" cy="792163"/>
          </a:xfrm>
          <a:prstGeom prst="rect">
            <a:avLst/>
          </a:prstGeom>
          <a:solidFill>
            <a:srgbClr val="CCFFCC">
              <a:alpha val="47842"/>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buChar char="•"/>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spcBef>
                <a:spcPct val="0"/>
              </a:spcBef>
              <a:buClrTx/>
              <a:buFontTx/>
              <a:buNone/>
            </a:pPr>
            <a:r>
              <a:rPr lang="en-US" altLang="fr-FR" sz="1200" b="1" i="0"/>
              <a:t>EU perspective:</a:t>
            </a:r>
          </a:p>
          <a:p>
            <a:pPr eaLnBrk="1" hangingPunct="1">
              <a:lnSpc>
                <a:spcPct val="130000"/>
              </a:lnSpc>
              <a:spcBef>
                <a:spcPct val="0"/>
              </a:spcBef>
              <a:buClrTx/>
              <a:buFontTx/>
              <a:buNone/>
            </a:pPr>
            <a:r>
              <a:rPr lang="en-US" altLang="fr-FR" sz="1200" i="0"/>
              <a:t>Link to EU policy priorities and policy framework</a:t>
            </a:r>
          </a:p>
        </p:txBody>
      </p:sp>
      <p:sp>
        <p:nvSpPr>
          <p:cNvPr id="34823" name="Rectangle 11"/>
          <p:cNvSpPr>
            <a:spLocks noChangeArrowheads="1"/>
          </p:cNvSpPr>
          <p:nvPr/>
        </p:nvSpPr>
        <p:spPr bwMode="auto">
          <a:xfrm>
            <a:off x="900113" y="5589166"/>
            <a:ext cx="3529012" cy="792162"/>
          </a:xfrm>
          <a:prstGeom prst="rect">
            <a:avLst/>
          </a:prstGeom>
          <a:solidFill>
            <a:srgbClr val="CCFFCC">
              <a:alpha val="47842"/>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buChar char="•"/>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spcBef>
                <a:spcPct val="0"/>
              </a:spcBef>
              <a:buClrTx/>
              <a:buFontTx/>
              <a:buNone/>
            </a:pPr>
            <a:r>
              <a:rPr lang="en-US" altLang="fr-FR" sz="1200" b="1" i="0" dirty="0"/>
              <a:t>Country perspective: </a:t>
            </a:r>
          </a:p>
          <a:p>
            <a:pPr eaLnBrk="1" hangingPunct="1">
              <a:lnSpc>
                <a:spcPct val="130000"/>
              </a:lnSpc>
              <a:spcBef>
                <a:spcPct val="0"/>
              </a:spcBef>
              <a:buClrTx/>
              <a:buFontTx/>
              <a:buNone/>
            </a:pPr>
            <a:r>
              <a:rPr lang="en-US" altLang="fr-FR" sz="1200" i="0" dirty="0"/>
              <a:t>Adequacy of Government response to country/sector challenges</a:t>
            </a:r>
          </a:p>
        </p:txBody>
      </p:sp>
      <p:sp>
        <p:nvSpPr>
          <p:cNvPr id="13" name="Rectangle 12"/>
          <p:cNvSpPr/>
          <p:nvPr/>
        </p:nvSpPr>
        <p:spPr bwMode="auto">
          <a:xfrm>
            <a:off x="4643438" y="4222328"/>
            <a:ext cx="3673475" cy="503238"/>
          </a:xfrm>
          <a:prstGeom prst="rect">
            <a:avLst/>
          </a:prstGeom>
          <a:solidFill>
            <a:srgbClr val="BDDEFF">
              <a:alpha val="89000"/>
            </a:srgbClr>
          </a:solidFill>
          <a:ln w="9525" cap="flat" cmpd="sng" algn="ctr">
            <a:noFill/>
            <a:prstDash val="solid"/>
            <a:round/>
            <a:headEnd type="none" w="med" len="med"/>
            <a:tailEnd type="none" w="med" len="med"/>
          </a:ln>
          <a:effectLst/>
        </p:spPr>
        <p:txBody>
          <a:bodyPr anchor="ctr"/>
          <a:lstStyle/>
          <a:p>
            <a:pPr marL="3175" algn="ctr" eaLnBrk="1" hangingPunct="1">
              <a:defRPr/>
            </a:pPr>
            <a:r>
              <a:rPr lang="en-US" b="1" dirty="0">
                <a:latin typeface="Verdana" pitchFamily="39" charset="0"/>
                <a:ea typeface="MS PGothic" charset="0"/>
                <a:cs typeface="MS PGothic" charset="0"/>
              </a:rPr>
              <a:t>ASSESSING POLICY CREDIBILITY</a:t>
            </a:r>
          </a:p>
        </p:txBody>
      </p:sp>
      <p:sp>
        <p:nvSpPr>
          <p:cNvPr id="14" name="Rectangle 13"/>
          <p:cNvSpPr/>
          <p:nvPr/>
        </p:nvSpPr>
        <p:spPr bwMode="auto">
          <a:xfrm>
            <a:off x="4643438" y="4725566"/>
            <a:ext cx="3673475" cy="504825"/>
          </a:xfrm>
          <a:prstGeom prst="rect">
            <a:avLst/>
          </a:prstGeom>
          <a:solidFill>
            <a:schemeClr val="accent2">
              <a:lumMod val="40000"/>
              <a:lumOff val="60000"/>
              <a:alpha val="45000"/>
            </a:schemeClr>
          </a:solidFill>
          <a:ln w="9525" cap="flat" cmpd="sng" algn="ctr">
            <a:noFill/>
            <a:prstDash val="solid"/>
            <a:round/>
            <a:headEnd type="none" w="med" len="med"/>
            <a:tailEnd type="none" w="med" len="med"/>
          </a:ln>
          <a:effectLst/>
        </p:spPr>
        <p:txBody>
          <a:bodyPr anchor="ctr"/>
          <a:lstStyle/>
          <a:p>
            <a:pPr marL="3175" eaLnBrk="1" hangingPunct="1">
              <a:defRPr/>
            </a:pPr>
            <a:r>
              <a:rPr lang="en-US" b="1" dirty="0">
                <a:latin typeface="Verdana" pitchFamily="39" charset="0"/>
                <a:ea typeface="MS PGothic" charset="0"/>
                <a:cs typeface="MS PGothic" charset="0"/>
              </a:rPr>
              <a:t>Past track record</a:t>
            </a:r>
          </a:p>
        </p:txBody>
      </p:sp>
      <p:sp>
        <p:nvSpPr>
          <p:cNvPr id="15" name="Rectangle 14"/>
          <p:cNvSpPr/>
          <p:nvPr/>
        </p:nvSpPr>
        <p:spPr bwMode="auto">
          <a:xfrm>
            <a:off x="4643438" y="5230391"/>
            <a:ext cx="3673475" cy="360362"/>
          </a:xfrm>
          <a:prstGeom prst="rect">
            <a:avLst/>
          </a:prstGeom>
          <a:solidFill>
            <a:schemeClr val="accent2">
              <a:lumMod val="40000"/>
              <a:lumOff val="60000"/>
              <a:alpha val="45000"/>
            </a:schemeClr>
          </a:solidFill>
          <a:ln w="9525" cap="flat" cmpd="sng" algn="ctr">
            <a:noFill/>
            <a:prstDash val="solid"/>
            <a:round/>
            <a:headEnd type="none" w="med" len="med"/>
            <a:tailEnd type="none" w="med" len="med"/>
          </a:ln>
          <a:effectLst/>
        </p:spPr>
        <p:txBody>
          <a:bodyPr anchor="ctr"/>
          <a:lstStyle/>
          <a:p>
            <a:pPr marL="3175" eaLnBrk="1" hangingPunct="1">
              <a:defRPr/>
            </a:pPr>
            <a:r>
              <a:rPr lang="en-US" b="1" dirty="0">
                <a:latin typeface="Verdana" pitchFamily="39" charset="0"/>
                <a:ea typeface="MS PGothic" charset="0"/>
                <a:cs typeface="MS PGothic" charset="0"/>
              </a:rPr>
              <a:t>Policy financing</a:t>
            </a:r>
          </a:p>
        </p:txBody>
      </p:sp>
      <p:sp>
        <p:nvSpPr>
          <p:cNvPr id="16" name="Rectangle 15"/>
          <p:cNvSpPr/>
          <p:nvPr/>
        </p:nvSpPr>
        <p:spPr bwMode="auto">
          <a:xfrm>
            <a:off x="4643438" y="5590753"/>
            <a:ext cx="3673475" cy="358775"/>
          </a:xfrm>
          <a:prstGeom prst="rect">
            <a:avLst/>
          </a:prstGeom>
          <a:solidFill>
            <a:schemeClr val="accent2">
              <a:lumMod val="40000"/>
              <a:lumOff val="60000"/>
              <a:alpha val="45000"/>
            </a:schemeClr>
          </a:solidFill>
          <a:ln w="9525" cap="flat" cmpd="sng" algn="ctr">
            <a:noFill/>
            <a:prstDash val="solid"/>
            <a:round/>
            <a:headEnd type="none" w="med" len="med"/>
            <a:tailEnd type="none" w="med" len="med"/>
          </a:ln>
          <a:effectLst/>
        </p:spPr>
        <p:txBody>
          <a:bodyPr anchor="ctr"/>
          <a:lstStyle/>
          <a:p>
            <a:pPr marL="3175" eaLnBrk="1" hangingPunct="1">
              <a:defRPr/>
            </a:pPr>
            <a:r>
              <a:rPr lang="en-US" b="1" dirty="0">
                <a:latin typeface="Verdana" pitchFamily="39" charset="0"/>
                <a:ea typeface="MS PGothic" charset="0"/>
                <a:cs typeface="MS PGothic" charset="0"/>
              </a:rPr>
              <a:t>Institutional capacities &amp; ownership</a:t>
            </a:r>
          </a:p>
        </p:txBody>
      </p:sp>
      <p:sp>
        <p:nvSpPr>
          <p:cNvPr id="17" name="Rectangle 16"/>
          <p:cNvSpPr/>
          <p:nvPr/>
        </p:nvSpPr>
        <p:spPr bwMode="auto">
          <a:xfrm>
            <a:off x="4643438" y="5949528"/>
            <a:ext cx="3673475" cy="360363"/>
          </a:xfrm>
          <a:prstGeom prst="rect">
            <a:avLst/>
          </a:prstGeom>
          <a:solidFill>
            <a:schemeClr val="accent2">
              <a:lumMod val="40000"/>
              <a:lumOff val="60000"/>
              <a:alpha val="45000"/>
            </a:schemeClr>
          </a:solidFill>
          <a:ln w="9525" cap="flat" cmpd="sng" algn="ctr">
            <a:noFill/>
            <a:prstDash val="solid"/>
            <a:round/>
            <a:headEnd type="none" w="med" len="med"/>
            <a:tailEnd type="none" w="med" len="med"/>
          </a:ln>
          <a:effectLst/>
        </p:spPr>
        <p:txBody>
          <a:bodyPr anchor="ctr"/>
          <a:lstStyle/>
          <a:p>
            <a:pPr marL="3175" eaLnBrk="1" hangingPunct="1">
              <a:defRPr/>
            </a:pPr>
            <a:r>
              <a:rPr lang="en-US" b="1" dirty="0">
                <a:latin typeface="Verdana" pitchFamily="39" charset="0"/>
                <a:ea typeface="MS PGothic" charset="0"/>
                <a:cs typeface="MS PGothic" charset="0"/>
              </a:rPr>
              <a:t>Quality of data underpinning policy</a:t>
            </a:r>
          </a:p>
        </p:txBody>
      </p:sp>
      <p:sp>
        <p:nvSpPr>
          <p:cNvPr id="34829" name="TextBox 1"/>
          <p:cNvSpPr txBox="1">
            <a:spLocks noChangeArrowheads="1"/>
          </p:cNvSpPr>
          <p:nvPr/>
        </p:nvSpPr>
        <p:spPr bwMode="auto">
          <a:xfrm>
            <a:off x="1007269" y="1196752"/>
            <a:ext cx="72723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buChar char="•"/>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fr-FR" sz="2800" b="1" i="0" dirty="0" smtClean="0">
                <a:latin typeface="+mn-lt"/>
              </a:rPr>
              <a:t>EC PUBLIC POLICY ELIGIBILITY ANALYTICAL GRID </a:t>
            </a:r>
            <a:endParaRPr lang="en-US" altLang="fr-FR" sz="2800" b="1" i="0" dirty="0">
              <a:latin typeface="+mn-lt"/>
            </a:endParaRPr>
          </a:p>
        </p:txBody>
      </p:sp>
    </p:spTree>
    <p:extLst>
      <p:ext uri="{BB962C8B-B14F-4D97-AF65-F5344CB8AC3E}">
        <p14:creationId xmlns:p14="http://schemas.microsoft.com/office/powerpoint/2010/main" val="38303073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Box 5"/>
          <p:cNvSpPr txBox="1">
            <a:spLocks noChangeArrowheads="1"/>
          </p:cNvSpPr>
          <p:nvPr/>
        </p:nvSpPr>
        <p:spPr bwMode="auto">
          <a:xfrm>
            <a:off x="539750" y="2565400"/>
            <a:ext cx="7993063"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fr-BE" altLang="en-US" sz="2000" i="0" dirty="0">
                <a:latin typeface="Tw Cen MT"/>
              </a:rPr>
              <a:t> </a:t>
            </a:r>
          </a:p>
          <a:p>
            <a:pPr>
              <a:spcBef>
                <a:spcPct val="0"/>
              </a:spcBef>
              <a:buClrTx/>
              <a:buFontTx/>
              <a:buNone/>
            </a:pPr>
            <a:endParaRPr lang="en-US" altLang="en-US" sz="2000" b="1" i="0" dirty="0">
              <a:latin typeface="Calibri" panose="020F0502020204030204" pitchFamily="34" charset="0"/>
            </a:endParaRPr>
          </a:p>
          <a:p>
            <a:pPr>
              <a:spcBef>
                <a:spcPct val="0"/>
              </a:spcBef>
              <a:buClrTx/>
              <a:buFontTx/>
              <a:buNone/>
            </a:pPr>
            <a:endParaRPr lang="en-US" altLang="en-US" sz="2000" b="1" i="0" dirty="0">
              <a:latin typeface="Calibri" panose="020F0502020204030204" pitchFamily="34" charset="0"/>
            </a:endParaRPr>
          </a:p>
          <a:p>
            <a:pPr>
              <a:spcBef>
                <a:spcPct val="0"/>
              </a:spcBef>
              <a:buClrTx/>
              <a:buFontTx/>
              <a:buNone/>
            </a:pPr>
            <a:endParaRPr lang="en-US" altLang="en-US" sz="2000" b="1" i="0" dirty="0">
              <a:latin typeface="Calibri" panose="020F0502020204030204" pitchFamily="34" charset="0"/>
            </a:endParaRPr>
          </a:p>
          <a:p>
            <a:pPr>
              <a:spcBef>
                <a:spcPct val="0"/>
              </a:spcBef>
              <a:buClrTx/>
              <a:buFontTx/>
              <a:buNone/>
            </a:pPr>
            <a:endParaRPr lang="en-US" altLang="en-US" sz="2000" i="0" dirty="0">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41707386"/>
              </p:ext>
            </p:extLst>
          </p:nvPr>
        </p:nvGraphicFramePr>
        <p:xfrm>
          <a:off x="1475656" y="5013176"/>
          <a:ext cx="6096000" cy="1684645"/>
        </p:xfrm>
        <a:graphic>
          <a:graphicData uri="http://schemas.openxmlformats.org/drawingml/2006/table">
            <a:tbl>
              <a:tblPr firstRow="1" bandRow="1">
                <a:tableStyleId>{5C22544A-7EE6-4342-B048-85BDC9FD1C3A}</a:tableStyleId>
              </a:tblPr>
              <a:tblGrid>
                <a:gridCol w="1823864"/>
                <a:gridCol w="2240136"/>
                <a:gridCol w="2032000"/>
              </a:tblGrid>
              <a:tr h="360685">
                <a:tc>
                  <a:txBody>
                    <a:bodyPr/>
                    <a:lstStyle/>
                    <a:p>
                      <a:pPr algn="ctr"/>
                      <a:r>
                        <a:rPr lang="en-GB" sz="1800" dirty="0" smtClean="0">
                          <a:solidFill>
                            <a:srgbClr val="2D2D8A"/>
                          </a:solidFill>
                          <a:latin typeface="+mn-lt"/>
                          <a:cs typeface="Tw Cen MT"/>
                        </a:rPr>
                        <a:t>Policy</a:t>
                      </a:r>
                      <a:r>
                        <a:rPr lang="en-GB" sz="1800" baseline="0" dirty="0" smtClean="0">
                          <a:solidFill>
                            <a:srgbClr val="2D2D8A"/>
                          </a:solidFill>
                          <a:latin typeface="+mn-lt"/>
                          <a:cs typeface="Tw Cen MT"/>
                        </a:rPr>
                        <a:t> options</a:t>
                      </a:r>
                      <a:endParaRPr lang="en-GB" sz="1800" dirty="0">
                        <a:solidFill>
                          <a:srgbClr val="2D2D8A"/>
                        </a:solidFill>
                        <a:latin typeface="+mn-lt"/>
                        <a:cs typeface="Tw Cen MT"/>
                      </a:endParaRPr>
                    </a:p>
                  </a:txBody>
                  <a:tcPr marT="45722" marB="45722"/>
                </a:tc>
                <a:tc>
                  <a:txBody>
                    <a:bodyPr/>
                    <a:lstStyle/>
                    <a:p>
                      <a:pPr algn="ctr"/>
                      <a:r>
                        <a:rPr lang="en-GB" sz="1800" dirty="0" smtClean="0">
                          <a:solidFill>
                            <a:srgbClr val="2D2D8A"/>
                          </a:solidFill>
                          <a:latin typeface="+mn-lt"/>
                          <a:cs typeface="Tw Cen MT"/>
                        </a:rPr>
                        <a:t>Direct</a:t>
                      </a:r>
                      <a:endParaRPr lang="en-GB" sz="1800" dirty="0">
                        <a:solidFill>
                          <a:srgbClr val="2D2D8A"/>
                        </a:solidFill>
                        <a:latin typeface="+mn-lt"/>
                        <a:cs typeface="Tw Cen MT"/>
                      </a:endParaRPr>
                    </a:p>
                  </a:txBody>
                  <a:tcPr marT="45722" marB="45722"/>
                </a:tc>
                <a:tc>
                  <a:txBody>
                    <a:bodyPr/>
                    <a:lstStyle/>
                    <a:p>
                      <a:pPr algn="ctr"/>
                      <a:r>
                        <a:rPr lang="en-GB" sz="1800" dirty="0" smtClean="0">
                          <a:solidFill>
                            <a:srgbClr val="2D2D8A"/>
                          </a:solidFill>
                          <a:latin typeface="+mn-lt"/>
                          <a:cs typeface="Tw Cen MT"/>
                        </a:rPr>
                        <a:t>Indirect</a:t>
                      </a:r>
                      <a:endParaRPr lang="en-GB" sz="1800" dirty="0">
                        <a:solidFill>
                          <a:srgbClr val="2D2D8A"/>
                        </a:solidFill>
                        <a:latin typeface="+mn-lt"/>
                        <a:cs typeface="Tw Cen MT"/>
                      </a:endParaRPr>
                    </a:p>
                  </a:txBody>
                  <a:tcPr marT="45722" marB="45722"/>
                </a:tc>
              </a:tr>
              <a:tr h="504604">
                <a:tc>
                  <a:txBody>
                    <a:bodyPr/>
                    <a:lstStyle/>
                    <a:p>
                      <a:pPr algn="ctr"/>
                      <a:r>
                        <a:rPr lang="en-GB" sz="1600" dirty="0" smtClean="0">
                          <a:solidFill>
                            <a:srgbClr val="2D2D8A"/>
                          </a:solidFill>
                          <a:latin typeface="+mn-lt"/>
                          <a:cs typeface="Tw Cen MT"/>
                        </a:rPr>
                        <a:t>Monetary</a:t>
                      </a:r>
                      <a:endParaRPr lang="en-GB" sz="1600" dirty="0">
                        <a:solidFill>
                          <a:srgbClr val="2D2D8A"/>
                        </a:solidFill>
                        <a:latin typeface="+mn-lt"/>
                        <a:cs typeface="Tw Cen MT"/>
                      </a:endParaRPr>
                    </a:p>
                  </a:txBody>
                  <a:tcPr marT="45722" marB="45722"/>
                </a:tc>
                <a:tc>
                  <a:txBody>
                    <a:bodyPr/>
                    <a:lstStyle/>
                    <a:p>
                      <a:pPr algn="ctr"/>
                      <a:r>
                        <a:rPr lang="en-GB" sz="1600" dirty="0" smtClean="0">
                          <a:solidFill>
                            <a:srgbClr val="2D2D8A"/>
                          </a:solidFill>
                          <a:latin typeface="+mn-lt"/>
                          <a:cs typeface="Tw Cen MT"/>
                        </a:rPr>
                        <a:t>Provide/Purchase</a:t>
                      </a:r>
                      <a:endParaRPr lang="en-GB" sz="1600" dirty="0">
                        <a:solidFill>
                          <a:srgbClr val="2D2D8A"/>
                        </a:solidFill>
                        <a:latin typeface="+mn-lt"/>
                        <a:cs typeface="Tw Cen MT"/>
                      </a:endParaRPr>
                    </a:p>
                  </a:txBody>
                  <a:tcPr marT="45722" marB="45722"/>
                </a:tc>
                <a:tc>
                  <a:txBody>
                    <a:bodyPr/>
                    <a:lstStyle/>
                    <a:p>
                      <a:pPr algn="ctr"/>
                      <a:r>
                        <a:rPr lang="en-GB" sz="1600" dirty="0" smtClean="0">
                          <a:solidFill>
                            <a:srgbClr val="2D2D8A"/>
                          </a:solidFill>
                          <a:latin typeface="+mn-lt"/>
                          <a:cs typeface="Tw Cen MT"/>
                        </a:rPr>
                        <a:t>Tax/subsidise</a:t>
                      </a:r>
                      <a:endParaRPr lang="en-GB" sz="1600" dirty="0">
                        <a:solidFill>
                          <a:srgbClr val="2D2D8A"/>
                        </a:solidFill>
                        <a:latin typeface="+mn-lt"/>
                        <a:cs typeface="Tw Cen MT"/>
                      </a:endParaRPr>
                    </a:p>
                  </a:txBody>
                  <a:tcPr marT="45722" marB="45722"/>
                </a:tc>
              </a:tr>
              <a:tr h="539957">
                <a:tc>
                  <a:txBody>
                    <a:bodyPr/>
                    <a:lstStyle/>
                    <a:p>
                      <a:pPr algn="ctr"/>
                      <a:r>
                        <a:rPr lang="en-GB" sz="1600" dirty="0" smtClean="0">
                          <a:solidFill>
                            <a:srgbClr val="2D2D8A"/>
                          </a:solidFill>
                          <a:latin typeface="+mn-lt"/>
                          <a:cs typeface="Tw Cen MT"/>
                        </a:rPr>
                        <a:t>Non</a:t>
                      </a:r>
                      <a:r>
                        <a:rPr lang="en-GB" sz="1600" baseline="0" dirty="0" smtClean="0">
                          <a:solidFill>
                            <a:srgbClr val="2D2D8A"/>
                          </a:solidFill>
                          <a:latin typeface="+mn-lt"/>
                          <a:cs typeface="Tw Cen MT"/>
                        </a:rPr>
                        <a:t> Monetary </a:t>
                      </a:r>
                      <a:endParaRPr lang="en-GB" sz="1600" dirty="0">
                        <a:solidFill>
                          <a:srgbClr val="2D2D8A"/>
                        </a:solidFill>
                        <a:latin typeface="+mn-lt"/>
                        <a:cs typeface="Tw Cen MT"/>
                      </a:endParaRPr>
                    </a:p>
                  </a:txBody>
                  <a:tcPr marT="45722" marB="45722"/>
                </a:tc>
                <a:tc>
                  <a:txBody>
                    <a:bodyPr/>
                    <a:lstStyle/>
                    <a:p>
                      <a:pPr algn="ctr"/>
                      <a:r>
                        <a:rPr lang="en-GB" sz="1600" dirty="0" smtClean="0">
                          <a:solidFill>
                            <a:srgbClr val="2D2D8A"/>
                          </a:solidFill>
                          <a:latin typeface="+mn-lt"/>
                          <a:cs typeface="Tw Cen MT"/>
                        </a:rPr>
                        <a:t>Prohibit/Require</a:t>
                      </a:r>
                      <a:endParaRPr lang="en-GB" sz="1600" dirty="0">
                        <a:solidFill>
                          <a:srgbClr val="2D2D8A"/>
                        </a:solidFill>
                        <a:latin typeface="+mn-lt"/>
                        <a:cs typeface="Tw Cen MT"/>
                      </a:endParaRPr>
                    </a:p>
                  </a:txBody>
                  <a:tcPr marT="45722" marB="45722"/>
                </a:tc>
                <a:tc>
                  <a:txBody>
                    <a:bodyPr/>
                    <a:lstStyle/>
                    <a:p>
                      <a:pPr algn="ctr"/>
                      <a:r>
                        <a:rPr lang="en-GB" sz="1600" dirty="0" smtClean="0">
                          <a:solidFill>
                            <a:srgbClr val="2D2D8A"/>
                          </a:solidFill>
                          <a:latin typeface="+mn-lt"/>
                          <a:cs typeface="Tw Cen MT"/>
                        </a:rPr>
                        <a:t>Inform/implore </a:t>
                      </a:r>
                      <a:endParaRPr lang="en-GB" sz="1600" dirty="0">
                        <a:solidFill>
                          <a:srgbClr val="2D2D8A"/>
                        </a:solidFill>
                        <a:latin typeface="+mn-lt"/>
                        <a:cs typeface="Tw Cen MT"/>
                      </a:endParaRPr>
                    </a:p>
                  </a:txBody>
                  <a:tcPr marT="45722" marB="45722"/>
                </a:tc>
              </a:tr>
            </a:tbl>
          </a:graphicData>
        </a:graphic>
      </p:graphicFrame>
      <p:sp>
        <p:nvSpPr>
          <p:cNvPr id="5" name="Title 1"/>
          <p:cNvSpPr>
            <a:spLocks noGrp="1"/>
          </p:cNvSpPr>
          <p:nvPr>
            <p:ph type="title"/>
          </p:nvPr>
        </p:nvSpPr>
        <p:spPr>
          <a:xfrm>
            <a:off x="600968" y="1339106"/>
            <a:ext cx="8229600" cy="936625"/>
          </a:xfrm>
        </p:spPr>
        <p:txBody>
          <a:bodyPr/>
          <a:lstStyle/>
          <a:p>
            <a:pPr algn="ctr"/>
            <a:r>
              <a:rPr lang="en-GB" altLang="en-US" sz="2800" cap="none" dirty="0" smtClean="0">
                <a:solidFill>
                  <a:srgbClr val="2D2D8A"/>
                </a:solidFill>
                <a:latin typeface="+mn-lt"/>
                <a:cs typeface="Tw Cen MT"/>
              </a:rPr>
              <a:t>Sector public policy instruments</a:t>
            </a:r>
          </a:p>
        </p:txBody>
      </p:sp>
      <p:sp>
        <p:nvSpPr>
          <p:cNvPr id="6" name="Content Placeholder 2"/>
          <p:cNvSpPr txBox="1">
            <a:spLocks/>
          </p:cNvSpPr>
          <p:nvPr/>
        </p:nvSpPr>
        <p:spPr bwMode="auto">
          <a:xfrm>
            <a:off x="662880" y="2132856"/>
            <a:ext cx="8229600" cy="25915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bg1"/>
              </a:buClr>
              <a:buNone/>
              <a:defRPr sz="2000" i="1">
                <a:solidFill>
                  <a:srgbClr val="0F5494"/>
                </a:solidFill>
                <a:latin typeface="+mn-lt"/>
                <a:ea typeface="+mn-ea"/>
                <a:cs typeface="+mn-cs"/>
              </a:defRPr>
            </a:lvl1pPr>
            <a:lvl2pPr marL="457200" indent="0" algn="l" rtl="0" fontAlgn="base">
              <a:spcBef>
                <a:spcPct val="20000"/>
              </a:spcBef>
              <a:spcAft>
                <a:spcPct val="0"/>
              </a:spcAft>
              <a:buClr>
                <a:srgbClr val="009FBA"/>
              </a:buClr>
              <a:buNone/>
              <a:defRPr sz="1800" b="1">
                <a:solidFill>
                  <a:srgbClr val="0F5494"/>
                </a:solidFill>
                <a:latin typeface="+mn-lt"/>
              </a:defRPr>
            </a:lvl2pPr>
            <a:lvl3pPr marL="914400" indent="0" algn="l" rtl="0" fontAlgn="base">
              <a:spcBef>
                <a:spcPct val="20000"/>
              </a:spcBef>
              <a:spcAft>
                <a:spcPct val="0"/>
              </a:spcAft>
              <a:buNone/>
              <a:defRPr sz="1600">
                <a:solidFill>
                  <a:srgbClr val="0F5494"/>
                </a:solidFill>
                <a:latin typeface="+mn-lt"/>
              </a:defRPr>
            </a:lvl3pPr>
            <a:lvl4pPr marL="1371600" indent="0" algn="l" rtl="0" fontAlgn="base">
              <a:spcBef>
                <a:spcPct val="20000"/>
              </a:spcBef>
              <a:spcAft>
                <a:spcPct val="0"/>
              </a:spcAft>
              <a:buNone/>
              <a:defRPr sz="1400">
                <a:solidFill>
                  <a:schemeClr val="tx1"/>
                </a:solidFill>
                <a:latin typeface="Arial" pitchFamily="34" charset="0"/>
              </a:defRPr>
            </a:lvl4pPr>
            <a:lvl5pPr marL="1828800" indent="0" algn="l" rtl="0" fontAlgn="base">
              <a:spcBef>
                <a:spcPct val="20000"/>
              </a:spcBef>
              <a:spcAft>
                <a:spcPct val="0"/>
              </a:spcAft>
              <a:buNone/>
              <a:defRPr sz="1400">
                <a:solidFill>
                  <a:schemeClr val="tx1"/>
                </a:solidFill>
                <a:latin typeface="Arial" pitchFamily="34" charset="0"/>
              </a:defRPr>
            </a:lvl5pPr>
            <a:lvl6pPr marL="2286000" indent="0" algn="l" rtl="0" fontAlgn="base">
              <a:spcBef>
                <a:spcPct val="20000"/>
              </a:spcBef>
              <a:spcAft>
                <a:spcPct val="0"/>
              </a:spcAft>
              <a:buNone/>
              <a:defRPr sz="1400">
                <a:solidFill>
                  <a:schemeClr val="tx1"/>
                </a:solidFill>
                <a:latin typeface="Arial" pitchFamily="34" charset="0"/>
              </a:defRPr>
            </a:lvl6pPr>
            <a:lvl7pPr marL="2743200" indent="0" algn="l" rtl="0" fontAlgn="base">
              <a:spcBef>
                <a:spcPct val="20000"/>
              </a:spcBef>
              <a:spcAft>
                <a:spcPct val="0"/>
              </a:spcAft>
              <a:buNone/>
              <a:defRPr sz="1400">
                <a:solidFill>
                  <a:schemeClr val="tx1"/>
                </a:solidFill>
                <a:latin typeface="Arial" pitchFamily="34" charset="0"/>
              </a:defRPr>
            </a:lvl7pPr>
            <a:lvl8pPr marL="3200400" indent="0" algn="l" rtl="0" fontAlgn="base">
              <a:spcBef>
                <a:spcPct val="20000"/>
              </a:spcBef>
              <a:spcAft>
                <a:spcPct val="0"/>
              </a:spcAft>
              <a:buNone/>
              <a:defRPr sz="1400">
                <a:solidFill>
                  <a:schemeClr val="tx1"/>
                </a:solidFill>
                <a:latin typeface="Arial" pitchFamily="34" charset="0"/>
              </a:defRPr>
            </a:lvl8pPr>
            <a:lvl9pPr marL="3657600" indent="0" algn="l" rtl="0" fontAlgn="base">
              <a:spcBef>
                <a:spcPct val="20000"/>
              </a:spcBef>
              <a:spcAft>
                <a:spcPct val="0"/>
              </a:spcAft>
              <a:buNone/>
              <a:defRPr sz="1400">
                <a:solidFill>
                  <a:schemeClr val="tx1"/>
                </a:solidFill>
                <a:latin typeface="Arial" pitchFamily="34" charset="0"/>
              </a:defRPr>
            </a:lvl9pPr>
          </a:lstStyle>
          <a:p>
            <a:pPr>
              <a:spcBef>
                <a:spcPts val="1080"/>
              </a:spcBef>
              <a:buClr>
                <a:schemeClr val="accent2"/>
              </a:buClr>
              <a:buFont typeface="Wingdings" panose="05000000000000000000" pitchFamily="2" charset="2"/>
              <a:buChar char="ü"/>
              <a:defRPr/>
            </a:pPr>
            <a:r>
              <a:rPr lang="en-GB" altLang="en-US" sz="1800" i="0" dirty="0" smtClean="0">
                <a:solidFill>
                  <a:srgbClr val="2D2D8A"/>
                </a:solidFill>
                <a:cs typeface="Tw Cen MT"/>
              </a:rPr>
              <a:t>Different policy options will often tackle different aspects of the problem identified (combination of approaches)</a:t>
            </a:r>
          </a:p>
          <a:p>
            <a:pPr>
              <a:spcBef>
                <a:spcPts val="1080"/>
              </a:spcBef>
              <a:buClr>
                <a:schemeClr val="accent2"/>
              </a:buClr>
              <a:buFont typeface="Wingdings" panose="05000000000000000000" pitchFamily="2" charset="2"/>
              <a:buChar char="ü"/>
              <a:defRPr/>
            </a:pPr>
            <a:r>
              <a:rPr lang="en-GB" altLang="en-US" sz="1800" i="0" dirty="0" smtClean="0">
                <a:solidFill>
                  <a:srgbClr val="2D2D8A"/>
                </a:solidFill>
                <a:cs typeface="Tw Cen MT"/>
              </a:rPr>
              <a:t>Range of options to achieve policy goals: direct provision of good &amp; services, use of the market, use of legal authority, moral persuasion/information campaigns... </a:t>
            </a:r>
          </a:p>
          <a:p>
            <a:pPr>
              <a:spcBef>
                <a:spcPts val="1080"/>
              </a:spcBef>
              <a:buClr>
                <a:schemeClr val="accent2"/>
              </a:buClr>
              <a:buFont typeface="Wingdings" panose="05000000000000000000" pitchFamily="2" charset="2"/>
              <a:buChar char="ü"/>
              <a:defRPr/>
            </a:pPr>
            <a:r>
              <a:rPr lang="en-GB" altLang="en-US" sz="1800" i="0" dirty="0" smtClean="0">
                <a:solidFill>
                  <a:srgbClr val="2D2D8A"/>
                </a:solidFill>
                <a:cs typeface="Tw Cen MT"/>
              </a:rPr>
              <a:t>Political preferences, history and culture create preferences for different policy instruments: context matters</a:t>
            </a:r>
          </a:p>
          <a:p>
            <a:pPr>
              <a:spcBef>
                <a:spcPts val="1080"/>
              </a:spcBef>
              <a:buClr>
                <a:schemeClr val="accent2"/>
              </a:buClr>
              <a:defRPr/>
            </a:pPr>
            <a:endParaRPr lang="en-GB" altLang="en-US" i="0" dirty="0" smtClean="0">
              <a:solidFill>
                <a:srgbClr val="2D2D8A"/>
              </a:solidFill>
              <a:latin typeface="Tw Cen MT"/>
              <a:cs typeface="Tw Cen MT"/>
            </a:endParaRPr>
          </a:p>
          <a:p>
            <a:pPr>
              <a:spcBef>
                <a:spcPts val="1080"/>
              </a:spcBef>
              <a:defRPr/>
            </a:pPr>
            <a:endParaRPr lang="en-GB" altLang="en-US" dirty="0" smtClean="0">
              <a:solidFill>
                <a:srgbClr val="2D2D8A"/>
              </a:solidFill>
              <a:latin typeface="Tw Cen MT"/>
              <a:cs typeface="Tw Cen MT"/>
            </a:endParaRPr>
          </a:p>
        </p:txBody>
      </p:sp>
      <p:sp>
        <p:nvSpPr>
          <p:cNvPr id="7" name="Slide Number Placeholder 3"/>
          <p:cNvSpPr>
            <a:spLocks noGrp="1"/>
          </p:cNvSpPr>
          <p:nvPr>
            <p:ph type="sldNum" sz="quarter" idx="12"/>
          </p:nvPr>
        </p:nvSpPr>
        <p:spPr>
          <a:xfrm>
            <a:off x="6553200" y="6245225"/>
            <a:ext cx="2133600" cy="476250"/>
          </a:xfrm>
        </p:spPr>
        <p:txBody>
          <a:bodyPr/>
          <a:lstStyle/>
          <a:p>
            <a:fld id="{37B83C0C-BC65-4367-9B8A-060D4801009D}" type="slidenum">
              <a:rPr lang="en-GB" smtClean="0"/>
              <a:pPr/>
              <a:t>61</a:t>
            </a:fld>
            <a:endParaRPr lang="en-GB"/>
          </a:p>
        </p:txBody>
      </p:sp>
    </p:spTree>
    <p:extLst>
      <p:ext uri="{BB962C8B-B14F-4D97-AF65-F5344CB8AC3E}">
        <p14:creationId xmlns:p14="http://schemas.microsoft.com/office/powerpoint/2010/main" val="44012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323850" y="1340768"/>
            <a:ext cx="842486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GB" altLang="en-US" sz="2800" b="1" i="0" dirty="0">
                <a:solidFill>
                  <a:srgbClr val="2D2D8A"/>
                </a:solidFill>
                <a:latin typeface="+mn-lt"/>
                <a:cs typeface="Tw Cen MT"/>
              </a:rPr>
              <a:t>Ex</a:t>
            </a:r>
            <a:r>
              <a:rPr lang="fr-BE" altLang="en-US" sz="2800" b="1" i="0" dirty="0">
                <a:solidFill>
                  <a:srgbClr val="2D2D8A"/>
                </a:solidFill>
                <a:latin typeface="+mn-lt"/>
                <a:cs typeface="Tw Cen MT"/>
              </a:rPr>
              <a:t>ample of </a:t>
            </a:r>
            <a:r>
              <a:rPr lang="fr-BE" altLang="en-US" sz="2800" b="1" i="0" dirty="0" smtClean="0">
                <a:solidFill>
                  <a:srgbClr val="2D2D8A"/>
                </a:solidFill>
                <a:latin typeface="+mn-lt"/>
                <a:cs typeface="Tw Cen MT"/>
              </a:rPr>
              <a:t>Public </a:t>
            </a:r>
            <a:r>
              <a:rPr lang="en-GB" altLang="en-US" sz="2800" b="1" i="0" dirty="0" smtClean="0">
                <a:solidFill>
                  <a:srgbClr val="2D2D8A"/>
                </a:solidFill>
                <a:latin typeface="+mn-lt"/>
                <a:cs typeface="Tw Cen MT"/>
              </a:rPr>
              <a:t>Policy </a:t>
            </a:r>
            <a:r>
              <a:rPr lang="en-GB" altLang="en-US" sz="2800" b="1" i="0" dirty="0">
                <a:solidFill>
                  <a:srgbClr val="2D2D8A"/>
                </a:solidFill>
                <a:latin typeface="+mn-lt"/>
                <a:cs typeface="Tw Cen MT"/>
              </a:rPr>
              <a:t>Instruments</a:t>
            </a:r>
          </a:p>
        </p:txBody>
      </p:sp>
      <p:sp>
        <p:nvSpPr>
          <p:cNvPr id="43011" name="TextBox 5"/>
          <p:cNvSpPr txBox="1">
            <a:spLocks noChangeArrowheads="1"/>
          </p:cNvSpPr>
          <p:nvPr/>
        </p:nvSpPr>
        <p:spPr bwMode="auto">
          <a:xfrm>
            <a:off x="395536" y="2327389"/>
            <a:ext cx="3744218" cy="32316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895350" indent="-717550">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44500" indent="-266700">
              <a:spcBef>
                <a:spcPts val="600"/>
              </a:spcBef>
              <a:spcAft>
                <a:spcPts val="600"/>
              </a:spcAft>
              <a:buClrTx/>
            </a:pPr>
            <a:r>
              <a:rPr lang="fr-BE" altLang="en-US" sz="1800" i="0" dirty="0" smtClean="0">
                <a:solidFill>
                  <a:srgbClr val="2D2D8A"/>
                </a:solidFill>
                <a:latin typeface="+mn-lt"/>
                <a:cs typeface="Tw Cen MT"/>
              </a:rPr>
              <a:t>Taxes</a:t>
            </a:r>
          </a:p>
          <a:p>
            <a:pPr marL="444500" indent="-266700">
              <a:spcBef>
                <a:spcPts val="600"/>
              </a:spcBef>
              <a:spcAft>
                <a:spcPts val="600"/>
              </a:spcAft>
              <a:buClrTx/>
            </a:pPr>
            <a:r>
              <a:rPr lang="fr-BE" altLang="en-US" sz="1800" i="0" dirty="0" smtClean="0">
                <a:solidFill>
                  <a:srgbClr val="2D2D8A"/>
                </a:solidFill>
                <a:latin typeface="+mn-lt"/>
                <a:cs typeface="Tw Cen MT"/>
              </a:rPr>
              <a:t>Regulation</a:t>
            </a:r>
          </a:p>
          <a:p>
            <a:pPr marL="444500" indent="-266700">
              <a:spcBef>
                <a:spcPts val="600"/>
              </a:spcBef>
              <a:spcAft>
                <a:spcPts val="600"/>
              </a:spcAft>
              <a:buClrTx/>
            </a:pPr>
            <a:r>
              <a:rPr lang="fr-BE" altLang="en-US" sz="1800" i="0" dirty="0" smtClean="0">
                <a:solidFill>
                  <a:srgbClr val="2D2D8A"/>
                </a:solidFill>
                <a:latin typeface="+mn-lt"/>
                <a:cs typeface="Tw Cen MT"/>
              </a:rPr>
              <a:t>Subsidies and </a:t>
            </a:r>
            <a:r>
              <a:rPr lang="fr-BE" altLang="en-US" sz="1800" i="0" dirty="0">
                <a:solidFill>
                  <a:srgbClr val="2D2D8A"/>
                </a:solidFill>
                <a:latin typeface="+mn-lt"/>
                <a:cs typeface="Tw Cen MT"/>
              </a:rPr>
              <a:t>g</a:t>
            </a:r>
            <a:r>
              <a:rPr lang="fr-BE" altLang="en-US" sz="1800" i="0" dirty="0" smtClean="0">
                <a:solidFill>
                  <a:srgbClr val="2D2D8A"/>
                </a:solidFill>
                <a:latin typeface="+mn-lt"/>
                <a:cs typeface="Tw Cen MT"/>
              </a:rPr>
              <a:t>rants</a:t>
            </a:r>
          </a:p>
          <a:p>
            <a:pPr marL="444500" indent="-266700">
              <a:spcBef>
                <a:spcPts val="600"/>
              </a:spcBef>
              <a:spcAft>
                <a:spcPts val="600"/>
              </a:spcAft>
              <a:buClrTx/>
            </a:pPr>
            <a:r>
              <a:rPr lang="fr-BE" altLang="en-US" sz="1800" i="0" dirty="0" smtClean="0">
                <a:solidFill>
                  <a:srgbClr val="2D2D8A"/>
                </a:solidFill>
                <a:latin typeface="+mn-lt"/>
                <a:cs typeface="Tw Cen MT"/>
              </a:rPr>
              <a:t>Provision of  services </a:t>
            </a:r>
            <a:endParaRPr lang="fr-BE" altLang="en-US" sz="1800" i="0" dirty="0" smtClean="0">
              <a:solidFill>
                <a:srgbClr val="2D2D8A"/>
              </a:solidFill>
              <a:latin typeface="+mn-lt"/>
              <a:cs typeface="Tw Cen MT"/>
            </a:endParaRPr>
          </a:p>
          <a:p>
            <a:pPr marL="444500" indent="-266700">
              <a:spcBef>
                <a:spcPts val="600"/>
              </a:spcBef>
              <a:spcAft>
                <a:spcPts val="600"/>
              </a:spcAft>
              <a:buClrTx/>
            </a:pPr>
            <a:r>
              <a:rPr lang="fr-BE" altLang="en-US" sz="1800" i="0" dirty="0" smtClean="0">
                <a:solidFill>
                  <a:srgbClr val="2D2D8A"/>
                </a:solidFill>
                <a:latin typeface="+mn-lt"/>
                <a:cs typeface="Tw Cen MT"/>
              </a:rPr>
              <a:t>Agency budgets</a:t>
            </a:r>
          </a:p>
          <a:p>
            <a:pPr marL="444500" indent="-266700">
              <a:spcBef>
                <a:spcPts val="600"/>
              </a:spcBef>
              <a:spcAft>
                <a:spcPts val="600"/>
              </a:spcAft>
              <a:buClrTx/>
            </a:pPr>
            <a:r>
              <a:rPr lang="fr-BE" altLang="en-US" sz="1800" i="0" dirty="0" smtClean="0">
                <a:solidFill>
                  <a:srgbClr val="2D2D8A"/>
                </a:solidFill>
                <a:latin typeface="+mn-lt"/>
                <a:cs typeface="Tw Cen MT"/>
              </a:rPr>
              <a:t>Information</a:t>
            </a:r>
          </a:p>
          <a:p>
            <a:pPr marL="444500" indent="-266700">
              <a:spcBef>
                <a:spcPts val="600"/>
              </a:spcBef>
              <a:spcAft>
                <a:spcPts val="600"/>
              </a:spcAft>
              <a:buClrTx/>
            </a:pPr>
            <a:r>
              <a:rPr lang="en-US" altLang="en-US" sz="1800" i="0" dirty="0" smtClean="0">
                <a:solidFill>
                  <a:srgbClr val="2D2D8A"/>
                </a:solidFill>
                <a:latin typeface="+mn-lt"/>
                <a:cs typeface="Tw Cen MT"/>
              </a:rPr>
              <a:t>Modify structure </a:t>
            </a:r>
            <a:r>
              <a:rPr lang="en-US" altLang="en-US" sz="1800" i="0" dirty="0">
                <a:solidFill>
                  <a:srgbClr val="2D2D8A"/>
                </a:solidFill>
                <a:latin typeface="+mn-lt"/>
                <a:cs typeface="Tw Cen MT"/>
              </a:rPr>
              <a:t>o</a:t>
            </a:r>
            <a:r>
              <a:rPr lang="en-US" altLang="en-US" sz="1800" i="0" dirty="0" smtClean="0">
                <a:solidFill>
                  <a:srgbClr val="2D2D8A"/>
                </a:solidFill>
                <a:latin typeface="+mn-lt"/>
                <a:cs typeface="Tw Cen MT"/>
              </a:rPr>
              <a:t>f </a:t>
            </a:r>
            <a:r>
              <a:rPr lang="en-US" altLang="en-US" sz="1800" i="0" dirty="0">
                <a:solidFill>
                  <a:srgbClr val="2D2D8A"/>
                </a:solidFill>
                <a:latin typeface="+mn-lt"/>
                <a:cs typeface="Tw Cen MT"/>
              </a:rPr>
              <a:t>p</a:t>
            </a:r>
            <a:r>
              <a:rPr lang="en-US" altLang="en-US" sz="1800" i="0" dirty="0" smtClean="0">
                <a:solidFill>
                  <a:srgbClr val="2D2D8A"/>
                </a:solidFill>
                <a:latin typeface="+mn-lt"/>
                <a:cs typeface="Tw Cen MT"/>
              </a:rPr>
              <a:t>rivate rights</a:t>
            </a:r>
          </a:p>
        </p:txBody>
      </p:sp>
      <p:sp>
        <p:nvSpPr>
          <p:cNvPr id="4" name="TextBox 5"/>
          <p:cNvSpPr txBox="1">
            <a:spLocks noChangeArrowheads="1"/>
          </p:cNvSpPr>
          <p:nvPr/>
        </p:nvSpPr>
        <p:spPr bwMode="auto">
          <a:xfrm>
            <a:off x="4427984" y="2472124"/>
            <a:ext cx="3744218" cy="2923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895350" indent="-717550">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55600" indent="-177800">
              <a:spcBef>
                <a:spcPts val="600"/>
              </a:spcBef>
              <a:spcAft>
                <a:spcPts val="600"/>
              </a:spcAft>
              <a:buClrTx/>
            </a:pPr>
            <a:r>
              <a:rPr lang="en-US" altLang="en-US" sz="1800" i="0" dirty="0" smtClean="0">
                <a:solidFill>
                  <a:srgbClr val="2D2D8A"/>
                </a:solidFill>
                <a:latin typeface="+mn-lt"/>
                <a:cs typeface="Tw Cen MT"/>
              </a:rPr>
              <a:t>Modify </a:t>
            </a:r>
            <a:r>
              <a:rPr lang="en-US" altLang="en-US" sz="1800" i="0" dirty="0">
                <a:solidFill>
                  <a:srgbClr val="2D2D8A"/>
                </a:solidFill>
                <a:latin typeface="+mn-lt"/>
                <a:cs typeface="Tw Cen MT"/>
              </a:rPr>
              <a:t>f</a:t>
            </a:r>
            <a:r>
              <a:rPr lang="en-US" altLang="en-US" sz="1800" i="0" dirty="0" smtClean="0">
                <a:solidFill>
                  <a:srgbClr val="2D2D8A"/>
                </a:solidFill>
                <a:latin typeface="+mn-lt"/>
                <a:cs typeface="Tw Cen MT"/>
              </a:rPr>
              <a:t>ramework of </a:t>
            </a:r>
            <a:r>
              <a:rPr lang="en-US" altLang="en-US" sz="1800" i="0" dirty="0">
                <a:solidFill>
                  <a:srgbClr val="2D2D8A"/>
                </a:solidFill>
                <a:latin typeface="+mn-lt"/>
                <a:cs typeface="Tw Cen MT"/>
              </a:rPr>
              <a:t>e</a:t>
            </a:r>
            <a:r>
              <a:rPr lang="en-US" altLang="en-US" sz="1800" i="0" dirty="0" smtClean="0">
                <a:solidFill>
                  <a:srgbClr val="2D2D8A"/>
                </a:solidFill>
                <a:latin typeface="+mn-lt"/>
                <a:cs typeface="Tw Cen MT"/>
              </a:rPr>
              <a:t>conomic activity</a:t>
            </a:r>
          </a:p>
          <a:p>
            <a:pPr marL="355600" indent="-177800">
              <a:spcBef>
                <a:spcPts val="600"/>
              </a:spcBef>
              <a:spcAft>
                <a:spcPts val="600"/>
              </a:spcAft>
              <a:buClrTx/>
            </a:pPr>
            <a:r>
              <a:rPr lang="en-US" altLang="en-US" sz="1800" i="0" dirty="0" err="1">
                <a:solidFill>
                  <a:srgbClr val="2D2D8A"/>
                </a:solidFill>
                <a:latin typeface="+mn-lt"/>
                <a:cs typeface="Tw Cen MT"/>
              </a:rPr>
              <a:t>E</a:t>
            </a:r>
            <a:r>
              <a:rPr lang="fr-BE" altLang="en-US" sz="1800" i="0" dirty="0" smtClean="0">
                <a:solidFill>
                  <a:srgbClr val="2D2D8A"/>
                </a:solidFill>
                <a:latin typeface="+mn-lt"/>
                <a:cs typeface="Tw Cen MT"/>
              </a:rPr>
              <a:t>ducation and </a:t>
            </a:r>
            <a:r>
              <a:rPr lang="fr-BE" altLang="en-US" sz="1800" i="0" dirty="0">
                <a:solidFill>
                  <a:srgbClr val="2D2D8A"/>
                </a:solidFill>
                <a:latin typeface="+mn-lt"/>
                <a:cs typeface="Tw Cen MT"/>
              </a:rPr>
              <a:t>c</a:t>
            </a:r>
            <a:r>
              <a:rPr lang="fr-BE" altLang="en-US" sz="1800" i="0" dirty="0" smtClean="0">
                <a:solidFill>
                  <a:srgbClr val="2D2D8A"/>
                </a:solidFill>
                <a:latin typeface="+mn-lt"/>
                <a:cs typeface="Tw Cen MT"/>
              </a:rPr>
              <a:t>onsultation</a:t>
            </a:r>
          </a:p>
          <a:p>
            <a:pPr marL="355600" indent="-177800">
              <a:spcBef>
                <a:spcPts val="600"/>
              </a:spcBef>
              <a:spcAft>
                <a:spcPts val="600"/>
              </a:spcAft>
              <a:buClrTx/>
            </a:pPr>
            <a:r>
              <a:rPr lang="en-US" altLang="en-US" sz="1800" i="0" dirty="0" smtClean="0">
                <a:solidFill>
                  <a:srgbClr val="2D2D8A"/>
                </a:solidFill>
                <a:latin typeface="+mn-lt"/>
                <a:cs typeface="Tw Cen MT"/>
              </a:rPr>
              <a:t>Financing and contracting</a:t>
            </a:r>
          </a:p>
          <a:p>
            <a:pPr marL="355600" indent="-177800">
              <a:spcBef>
                <a:spcPts val="600"/>
              </a:spcBef>
              <a:spcAft>
                <a:spcPts val="600"/>
              </a:spcAft>
              <a:buClrTx/>
            </a:pPr>
            <a:r>
              <a:rPr lang="en-US" altLang="en-US" sz="1800" i="0" dirty="0" smtClean="0">
                <a:solidFill>
                  <a:srgbClr val="2D2D8A"/>
                </a:solidFill>
                <a:latin typeface="+mn-lt"/>
                <a:cs typeface="Tw Cen MT"/>
              </a:rPr>
              <a:t>Administrative </a:t>
            </a:r>
            <a:r>
              <a:rPr lang="en-US" altLang="en-US" sz="1800" i="0" dirty="0">
                <a:solidFill>
                  <a:srgbClr val="2D2D8A"/>
                </a:solidFill>
                <a:latin typeface="+mn-lt"/>
                <a:cs typeface="Tw Cen MT"/>
              </a:rPr>
              <a:t>a</a:t>
            </a:r>
            <a:r>
              <a:rPr lang="en-US" altLang="en-US" sz="1800" i="0" dirty="0" smtClean="0">
                <a:solidFill>
                  <a:srgbClr val="2D2D8A"/>
                </a:solidFill>
                <a:latin typeface="+mn-lt"/>
                <a:cs typeface="Tw Cen MT"/>
              </a:rPr>
              <a:t>nd political </a:t>
            </a:r>
            <a:r>
              <a:rPr lang="en-US" altLang="en-US" sz="1800" i="0" dirty="0">
                <a:solidFill>
                  <a:srgbClr val="2D2D8A"/>
                </a:solidFill>
                <a:latin typeface="+mn-lt"/>
                <a:cs typeface="Tw Cen MT"/>
              </a:rPr>
              <a:t>r</a:t>
            </a:r>
            <a:r>
              <a:rPr lang="en-US" altLang="en-US" sz="1800" i="0" dirty="0" smtClean="0">
                <a:solidFill>
                  <a:srgbClr val="2D2D8A"/>
                </a:solidFill>
                <a:latin typeface="+mn-lt"/>
                <a:cs typeface="Tw Cen MT"/>
              </a:rPr>
              <a:t>eforms </a:t>
            </a:r>
          </a:p>
          <a:p>
            <a:pPr marL="355600" indent="-177800">
              <a:spcBef>
                <a:spcPts val="600"/>
              </a:spcBef>
              <a:spcAft>
                <a:spcPts val="600"/>
              </a:spcAft>
              <a:buClrTx/>
            </a:pPr>
            <a:r>
              <a:rPr lang="fr-BE" altLang="en-US" sz="1800" i="0" dirty="0" smtClean="0">
                <a:solidFill>
                  <a:srgbClr val="2D2D8A"/>
                </a:solidFill>
                <a:latin typeface="+mn-lt"/>
                <a:cs typeface="Tw Cen MT"/>
              </a:rPr>
              <a:t>Development – Community, Capacity</a:t>
            </a:r>
            <a:endParaRPr lang="fr-BE" altLang="en-US" sz="1800" i="0" dirty="0">
              <a:solidFill>
                <a:srgbClr val="2D2D8A"/>
              </a:solidFill>
              <a:latin typeface="+mn-lt"/>
              <a:cs typeface="Tw Cen MT"/>
            </a:endParaRPr>
          </a:p>
        </p:txBody>
      </p:sp>
      <p:sp>
        <p:nvSpPr>
          <p:cNvPr id="5" name="Slide Number Placeholder 3"/>
          <p:cNvSpPr>
            <a:spLocks noGrp="1"/>
          </p:cNvSpPr>
          <p:nvPr>
            <p:ph type="sldNum" sz="quarter" idx="12"/>
          </p:nvPr>
        </p:nvSpPr>
        <p:spPr>
          <a:xfrm>
            <a:off x="6553200" y="6245225"/>
            <a:ext cx="2133600" cy="476250"/>
          </a:xfrm>
        </p:spPr>
        <p:txBody>
          <a:bodyPr/>
          <a:lstStyle/>
          <a:p>
            <a:fld id="{37B83C0C-BC65-4367-9B8A-060D4801009D}" type="slidenum">
              <a:rPr lang="en-GB" smtClean="0"/>
              <a:pPr/>
              <a:t>62</a:t>
            </a:fld>
            <a:endParaRPr lang="en-GB"/>
          </a:p>
        </p:txBody>
      </p:sp>
    </p:spTree>
    <p:extLst>
      <p:ext uri="{BB962C8B-B14F-4D97-AF65-F5344CB8AC3E}">
        <p14:creationId xmlns:p14="http://schemas.microsoft.com/office/powerpoint/2010/main" val="316892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95288" y="1339850"/>
            <a:ext cx="8229600" cy="504825"/>
          </a:xfrm>
        </p:spPr>
        <p:txBody>
          <a:bodyPr/>
          <a:lstStyle/>
          <a:p>
            <a:pPr algn="ctr"/>
            <a:r>
              <a:rPr lang="fr-BE" sz="3200" dirty="0" smtClean="0">
                <a:latin typeface="+mn-lt"/>
              </a:rPr>
              <a:t>Public Policy </a:t>
            </a:r>
            <a:r>
              <a:rPr lang="en-GB" sz="3200" dirty="0" smtClean="0">
                <a:latin typeface="+mn-lt"/>
              </a:rPr>
              <a:t>Actors Analysis</a:t>
            </a:r>
          </a:p>
        </p:txBody>
      </p:sp>
      <p:sp>
        <p:nvSpPr>
          <p:cNvPr id="34819" name="Isosceles Triangle 4"/>
          <p:cNvSpPr>
            <a:spLocks noChangeArrowheads="1"/>
          </p:cNvSpPr>
          <p:nvPr/>
        </p:nvSpPr>
        <p:spPr bwMode="auto">
          <a:xfrm>
            <a:off x="2987899" y="3730848"/>
            <a:ext cx="2952750" cy="1655762"/>
          </a:xfrm>
          <a:prstGeom prst="triangle">
            <a:avLst>
              <a:gd name="adj" fmla="val 50000"/>
            </a:avLst>
          </a:prstGeom>
          <a:noFill/>
          <a:ln w="9525" algn="ctr">
            <a:noFill/>
            <a:round/>
            <a:headEnd/>
            <a:tailEnd/>
          </a:ln>
        </p:spPr>
        <p:txBody>
          <a:bodyPr anchor="ctr"/>
          <a:lstStyle/>
          <a:p>
            <a:pPr marL="3175"/>
            <a:endParaRPr lang="fr-FR"/>
          </a:p>
        </p:txBody>
      </p:sp>
      <p:sp>
        <p:nvSpPr>
          <p:cNvPr id="34820" name="AutoShape 2"/>
          <p:cNvSpPr>
            <a:spLocks noChangeArrowheads="1"/>
          </p:cNvSpPr>
          <p:nvPr/>
        </p:nvSpPr>
        <p:spPr bwMode="auto">
          <a:xfrm>
            <a:off x="3132361" y="3010123"/>
            <a:ext cx="2087563" cy="1728787"/>
          </a:xfrm>
          <a:prstGeom prst="triangle">
            <a:avLst>
              <a:gd name="adj" fmla="val 49903"/>
            </a:avLst>
          </a:prstGeom>
          <a:solidFill>
            <a:srgbClr val="CCECFF">
              <a:alpha val="23921"/>
            </a:srgbClr>
          </a:solidFill>
          <a:ln w="9525">
            <a:miter lim="800000"/>
            <a:headEnd/>
            <a:tailEnd/>
          </a:ln>
          <a:scene3d>
            <a:camera prst="legacyObliqueTopRight">
              <a:rot lat="0" lon="300000" rev="0"/>
            </a:camera>
            <a:lightRig rig="legacyFlat4" dir="b"/>
          </a:scene3d>
          <a:sp3d extrusionH="430200" prstMaterial="legacyMatte">
            <a:bevelT w="13500" h="13500" prst="angle"/>
            <a:bevelB w="13500" h="13500" prst="angle"/>
            <a:extrusionClr>
              <a:srgbClr val="CCECFF"/>
            </a:extrusionClr>
          </a:sp3d>
        </p:spPr>
        <p:txBody>
          <a:bodyPr wrap="none" anchor="ctr">
            <a:flatTx/>
          </a:bodyPr>
          <a:lstStyle/>
          <a:p>
            <a:endParaRPr lang="fr-BE" altLang="fr-FR" sz="2400">
              <a:solidFill>
                <a:schemeClr val="tx1"/>
              </a:solidFill>
              <a:latin typeface="Times New Roman" pitchFamily="18" charset="0"/>
            </a:endParaRPr>
          </a:p>
        </p:txBody>
      </p:sp>
      <p:sp>
        <p:nvSpPr>
          <p:cNvPr id="34821" name="TextBox 8"/>
          <p:cNvSpPr txBox="1">
            <a:spLocks noChangeArrowheads="1"/>
          </p:cNvSpPr>
          <p:nvPr/>
        </p:nvSpPr>
        <p:spPr bwMode="auto">
          <a:xfrm>
            <a:off x="2195736" y="2217960"/>
            <a:ext cx="4752975" cy="708025"/>
          </a:xfrm>
          <a:prstGeom prst="rect">
            <a:avLst/>
          </a:prstGeom>
          <a:noFill/>
          <a:ln w="9525">
            <a:noFill/>
            <a:miter lim="800000"/>
            <a:headEnd/>
            <a:tailEnd/>
          </a:ln>
        </p:spPr>
        <p:txBody>
          <a:bodyPr>
            <a:spAutoFit/>
          </a:bodyPr>
          <a:lstStyle/>
          <a:p>
            <a:pPr algn="ctr"/>
            <a:r>
              <a:rPr lang="en-GB" altLang="fr-FR" sz="2000" dirty="0">
                <a:latin typeface="Calibri" pitchFamily="34" charset="0"/>
              </a:rPr>
              <a:t>Political/Administrative authorities (policy making/implementation)</a:t>
            </a:r>
            <a:endParaRPr lang="en-GB" sz="2000" dirty="0">
              <a:latin typeface="Calibri" pitchFamily="34" charset="0"/>
            </a:endParaRPr>
          </a:p>
        </p:txBody>
      </p:sp>
      <p:sp>
        <p:nvSpPr>
          <p:cNvPr id="34822" name="TextBox 9"/>
          <p:cNvSpPr txBox="1">
            <a:spLocks noChangeArrowheads="1"/>
          </p:cNvSpPr>
          <p:nvPr/>
        </p:nvSpPr>
        <p:spPr bwMode="auto">
          <a:xfrm>
            <a:off x="5580286" y="4523010"/>
            <a:ext cx="2232025" cy="830263"/>
          </a:xfrm>
          <a:prstGeom prst="rect">
            <a:avLst/>
          </a:prstGeom>
          <a:noFill/>
          <a:ln w="9525">
            <a:noFill/>
            <a:miter lim="800000"/>
            <a:headEnd/>
            <a:tailEnd/>
          </a:ln>
        </p:spPr>
        <p:txBody>
          <a:bodyPr>
            <a:spAutoFit/>
          </a:bodyPr>
          <a:lstStyle/>
          <a:p>
            <a:r>
              <a:rPr lang="en-GB" sz="2000" dirty="0">
                <a:latin typeface="Calibri" pitchFamily="34" charset="0"/>
              </a:rPr>
              <a:t>End beneficiaries</a:t>
            </a:r>
          </a:p>
          <a:p>
            <a:r>
              <a:rPr lang="fr-BE" sz="1400" dirty="0">
                <a:latin typeface="Calibri" pitchFamily="34" charset="0"/>
              </a:rPr>
              <a:t>(</a:t>
            </a:r>
            <a:r>
              <a:rPr lang="en-GB" sz="1400" dirty="0">
                <a:latin typeface="Calibri" pitchFamily="34" charset="0"/>
              </a:rPr>
              <a:t>experience negative effects of the problem)</a:t>
            </a:r>
          </a:p>
        </p:txBody>
      </p:sp>
      <p:sp>
        <p:nvSpPr>
          <p:cNvPr id="34823" name="TextBox 10"/>
          <p:cNvSpPr txBox="1">
            <a:spLocks noChangeArrowheads="1"/>
          </p:cNvSpPr>
          <p:nvPr/>
        </p:nvSpPr>
        <p:spPr bwMode="auto">
          <a:xfrm>
            <a:off x="2195736" y="4523010"/>
            <a:ext cx="1439863" cy="1138238"/>
          </a:xfrm>
          <a:prstGeom prst="rect">
            <a:avLst/>
          </a:prstGeom>
          <a:noFill/>
          <a:ln w="9525">
            <a:noFill/>
            <a:miter lim="800000"/>
            <a:headEnd/>
            <a:tailEnd/>
          </a:ln>
        </p:spPr>
        <p:txBody>
          <a:bodyPr>
            <a:spAutoFit/>
          </a:bodyPr>
          <a:lstStyle/>
          <a:p>
            <a:r>
              <a:rPr lang="fr-BE" sz="2000" dirty="0">
                <a:latin typeface="Calibri" pitchFamily="34" charset="0"/>
              </a:rPr>
              <a:t>Target groups </a:t>
            </a:r>
            <a:r>
              <a:rPr lang="fr-BE" sz="1400" dirty="0">
                <a:latin typeface="Calibri" pitchFamily="34" charset="0"/>
              </a:rPr>
              <a:t>(</a:t>
            </a:r>
            <a:r>
              <a:rPr lang="en-GB" sz="1400" dirty="0">
                <a:latin typeface="Calibri" pitchFamily="34" charset="0"/>
              </a:rPr>
              <a:t>able to solve the problem)</a:t>
            </a:r>
          </a:p>
        </p:txBody>
      </p:sp>
      <p:sp>
        <p:nvSpPr>
          <p:cNvPr id="34824" name="TextBox 21"/>
          <p:cNvSpPr txBox="1">
            <a:spLocks noChangeArrowheads="1"/>
          </p:cNvSpPr>
          <p:nvPr/>
        </p:nvSpPr>
        <p:spPr bwMode="auto">
          <a:xfrm>
            <a:off x="5004024" y="3154585"/>
            <a:ext cx="1944687" cy="738188"/>
          </a:xfrm>
          <a:prstGeom prst="rect">
            <a:avLst/>
          </a:prstGeom>
          <a:noFill/>
          <a:ln w="9525">
            <a:noFill/>
            <a:miter lim="800000"/>
            <a:headEnd/>
            <a:tailEnd/>
          </a:ln>
        </p:spPr>
        <p:txBody>
          <a:bodyPr>
            <a:spAutoFit/>
          </a:bodyPr>
          <a:lstStyle/>
          <a:p>
            <a:r>
              <a:rPr lang="en-GB" sz="1400" i="1">
                <a:latin typeface="Calibri" pitchFamily="34" charset="0"/>
              </a:rPr>
              <a:t>Political definition of the </a:t>
            </a:r>
          </a:p>
          <a:p>
            <a:r>
              <a:rPr lang="en-GB" sz="1400" i="1">
                <a:latin typeface="Calibri" pitchFamily="34" charset="0"/>
              </a:rPr>
              <a:t>collective problem </a:t>
            </a:r>
          </a:p>
          <a:p>
            <a:r>
              <a:rPr lang="en-GB" sz="1400" i="1">
                <a:latin typeface="Calibri" pitchFamily="34" charset="0"/>
              </a:rPr>
              <a:t>to be resolved</a:t>
            </a:r>
          </a:p>
        </p:txBody>
      </p:sp>
      <p:sp>
        <p:nvSpPr>
          <p:cNvPr id="34825" name="TextBox 22"/>
          <p:cNvSpPr txBox="1">
            <a:spLocks noChangeArrowheads="1"/>
          </p:cNvSpPr>
          <p:nvPr/>
        </p:nvSpPr>
        <p:spPr bwMode="auto">
          <a:xfrm>
            <a:off x="3635599" y="4738910"/>
            <a:ext cx="1584325" cy="307975"/>
          </a:xfrm>
          <a:prstGeom prst="rect">
            <a:avLst/>
          </a:prstGeom>
          <a:noFill/>
          <a:ln w="9525">
            <a:noFill/>
            <a:miter lim="800000"/>
            <a:headEnd/>
            <a:tailEnd/>
          </a:ln>
        </p:spPr>
        <p:txBody>
          <a:bodyPr>
            <a:spAutoFit/>
          </a:bodyPr>
          <a:lstStyle/>
          <a:p>
            <a:r>
              <a:rPr lang="fr-BE" sz="1400" i="1">
                <a:latin typeface="Calibri" pitchFamily="34" charset="0"/>
              </a:rPr>
              <a:t>Causal </a:t>
            </a:r>
            <a:r>
              <a:rPr lang="en-GB" sz="1400" i="1">
                <a:latin typeface="Calibri" pitchFamily="34" charset="0"/>
              </a:rPr>
              <a:t>hypothesis</a:t>
            </a:r>
          </a:p>
        </p:txBody>
      </p:sp>
      <p:sp>
        <p:nvSpPr>
          <p:cNvPr id="34826" name="TextBox 23"/>
          <p:cNvSpPr txBox="1">
            <a:spLocks noChangeArrowheads="1"/>
          </p:cNvSpPr>
          <p:nvPr/>
        </p:nvSpPr>
        <p:spPr bwMode="auto">
          <a:xfrm>
            <a:off x="2556099" y="3441923"/>
            <a:ext cx="1079500" cy="523875"/>
          </a:xfrm>
          <a:prstGeom prst="rect">
            <a:avLst/>
          </a:prstGeom>
          <a:noFill/>
          <a:ln w="9525">
            <a:noFill/>
            <a:miter lim="800000"/>
            <a:headEnd/>
            <a:tailEnd/>
          </a:ln>
        </p:spPr>
        <p:txBody>
          <a:bodyPr>
            <a:spAutoFit/>
          </a:bodyPr>
          <a:lstStyle/>
          <a:p>
            <a:r>
              <a:rPr lang="fr-BE" sz="1400" i="1">
                <a:latin typeface="Calibri" pitchFamily="34" charset="0"/>
              </a:rPr>
              <a:t>Intervention</a:t>
            </a:r>
          </a:p>
          <a:p>
            <a:r>
              <a:rPr lang="en-GB" sz="1400" i="1">
                <a:latin typeface="Calibri" pitchFamily="34" charset="0"/>
              </a:rPr>
              <a:t>hypothesis</a:t>
            </a:r>
          </a:p>
        </p:txBody>
      </p:sp>
    </p:spTree>
    <p:extLst>
      <p:ext uri="{BB962C8B-B14F-4D97-AF65-F5344CB8AC3E}">
        <p14:creationId xmlns:p14="http://schemas.microsoft.com/office/powerpoint/2010/main" val="11523682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7034"/>
            <a:ext cx="8517384" cy="553998"/>
          </a:xfrm>
        </p:spPr>
        <p:txBody>
          <a:bodyPr wrap="square">
            <a:spAutoFit/>
          </a:bodyPr>
          <a:lstStyle/>
          <a:p>
            <a:pPr algn="ctr"/>
            <a:r>
              <a:rPr lang="en-GB" dirty="0">
                <a:solidFill>
                  <a:srgbClr val="2D2D8A"/>
                </a:solidFill>
                <a:cs typeface="Tw Cen MT"/>
              </a:rPr>
              <a:t>1° Description of the policy framework</a:t>
            </a:r>
          </a:p>
        </p:txBody>
      </p:sp>
      <p:sp>
        <p:nvSpPr>
          <p:cNvPr id="3" name="Content Placeholder 2"/>
          <p:cNvSpPr>
            <a:spLocks noGrp="1"/>
          </p:cNvSpPr>
          <p:nvPr>
            <p:ph idx="1"/>
          </p:nvPr>
        </p:nvSpPr>
        <p:spPr>
          <a:xfrm>
            <a:off x="457200" y="1700808"/>
            <a:ext cx="8229600" cy="4237642"/>
          </a:xfrm>
        </p:spPr>
        <p:txBody>
          <a:bodyPr>
            <a:noAutofit/>
          </a:bodyPr>
          <a:lstStyle/>
          <a:p>
            <a:pPr>
              <a:buClrTx/>
              <a:buFont typeface="Wingdings" pitchFamily="2" charset="2"/>
              <a:buChar char="§"/>
            </a:pPr>
            <a:r>
              <a:rPr lang="en-GB" sz="2200" i="0" dirty="0" smtClean="0">
                <a:latin typeface="Tw Cen MT"/>
                <a:cs typeface="Tw Cen MT"/>
              </a:rPr>
              <a:t>Policy formulation: </a:t>
            </a:r>
          </a:p>
          <a:p>
            <a:pPr lvl="1">
              <a:buClrTx/>
              <a:buFont typeface="Wingdings" pitchFamily="2" charset="2"/>
              <a:buChar char="ü"/>
            </a:pPr>
            <a:r>
              <a:rPr lang="en-GB" sz="2200" b="0" dirty="0" smtClean="0">
                <a:latin typeface="Tw Cen MT"/>
                <a:cs typeface="Tw Cen MT"/>
              </a:rPr>
              <a:t>W</a:t>
            </a:r>
            <a:r>
              <a:rPr lang="en-GB" sz="2200" b="0" i="0" dirty="0" smtClean="0">
                <a:latin typeface="Tw Cen MT"/>
                <a:cs typeface="Tw Cen MT"/>
              </a:rPr>
              <a:t>here is the policy defined? </a:t>
            </a:r>
          </a:p>
          <a:p>
            <a:pPr lvl="1">
              <a:buClrTx/>
              <a:buFont typeface="Wingdings" pitchFamily="2" charset="2"/>
              <a:buChar char="ü"/>
            </a:pPr>
            <a:r>
              <a:rPr lang="en-GB" sz="2200" b="0" i="0" dirty="0" smtClean="0">
                <a:latin typeface="Tw Cen MT"/>
                <a:cs typeface="Tw Cen MT"/>
              </a:rPr>
              <a:t>Period covered? </a:t>
            </a:r>
            <a:r>
              <a:rPr lang="en-GB" sz="2200" b="0" dirty="0" smtClean="0">
                <a:latin typeface="Tw Cen MT"/>
                <a:cs typeface="Tw Cen MT"/>
              </a:rPr>
              <a:t>Linkages with political cycles or other political processes?</a:t>
            </a:r>
          </a:p>
          <a:p>
            <a:pPr lvl="1">
              <a:buClrTx/>
              <a:buFont typeface="Wingdings" pitchFamily="2" charset="2"/>
              <a:buChar char="ü"/>
            </a:pPr>
            <a:r>
              <a:rPr lang="en-GB" sz="2200" b="0" i="0" dirty="0" smtClean="0">
                <a:latin typeface="Tw Cen MT"/>
                <a:cs typeface="Tw Cen MT"/>
              </a:rPr>
              <a:t>Approval process? </a:t>
            </a:r>
          </a:p>
          <a:p>
            <a:pPr lvl="1">
              <a:buClrTx/>
              <a:buFont typeface="Wingdings" pitchFamily="2" charset="2"/>
              <a:buChar char="ü"/>
            </a:pPr>
            <a:r>
              <a:rPr lang="en-GB" sz="2200" b="0" i="0" dirty="0" smtClean="0">
                <a:latin typeface="Tw Cen MT"/>
                <a:cs typeface="Tw Cen MT"/>
              </a:rPr>
              <a:t>Involvement of stakeholders in formulation</a:t>
            </a:r>
            <a:r>
              <a:rPr lang="en-GB" sz="2200" i="0" dirty="0" smtClean="0">
                <a:latin typeface="Tw Cen MT"/>
                <a:cs typeface="Tw Cen MT"/>
              </a:rPr>
              <a:t>.</a:t>
            </a:r>
          </a:p>
          <a:p>
            <a:pPr>
              <a:buClrTx/>
              <a:buFont typeface="Wingdings" pitchFamily="2" charset="2"/>
              <a:buChar char="§"/>
            </a:pPr>
            <a:r>
              <a:rPr lang="en-GB" sz="2200" i="0" dirty="0" smtClean="0">
                <a:latin typeface="Tw Cen MT"/>
                <a:cs typeface="Tw Cen MT"/>
              </a:rPr>
              <a:t>Existence and quality of monitoring and evaluation framework? (reflects policy objectives, includes indicators, availability of a  Performance Assessment Framework or PAF)</a:t>
            </a:r>
          </a:p>
          <a:p>
            <a:pPr>
              <a:buClrTx/>
              <a:buFont typeface="Wingdings" pitchFamily="2" charset="2"/>
              <a:buChar char="§"/>
            </a:pPr>
            <a:r>
              <a:rPr lang="en-GB" sz="2200" i="0" dirty="0" smtClean="0">
                <a:latin typeface="Tw Cen MT"/>
                <a:cs typeface="Tw Cen MT"/>
              </a:rPr>
              <a:t>Review mechanisms and donor coordination (regular review process led by Government? Is it published? Stakeholders involved? )</a:t>
            </a:r>
          </a:p>
          <a:p>
            <a:pPr>
              <a:buClrTx/>
              <a:buFont typeface="Wingdings" pitchFamily="2" charset="2"/>
              <a:buChar char="§"/>
            </a:pPr>
            <a:r>
              <a:rPr lang="en-GB" sz="2200" i="0" dirty="0" smtClean="0">
                <a:latin typeface="Tw Cen MT"/>
                <a:cs typeface="Tw Cen MT"/>
              </a:rPr>
              <a:t>Coherence of the policy with other government policies (coherence national, sector, local; intra-</a:t>
            </a:r>
            <a:r>
              <a:rPr lang="en-GB" sz="2200" i="0" dirty="0" err="1" smtClean="0">
                <a:latin typeface="Tw Cen MT"/>
                <a:cs typeface="Tw Cen MT"/>
              </a:rPr>
              <a:t>sectoral</a:t>
            </a:r>
            <a:r>
              <a:rPr lang="en-GB" sz="2200" i="0" dirty="0" smtClean="0">
                <a:latin typeface="Tw Cen MT"/>
                <a:cs typeface="Tw Cen MT"/>
              </a:rPr>
              <a:t>)</a:t>
            </a:r>
          </a:p>
          <a:p>
            <a:pPr lvl="1">
              <a:buClrTx/>
              <a:buNone/>
            </a:pPr>
            <a:endParaRPr lang="en-GB" sz="2200" i="0" dirty="0" smtClean="0">
              <a:latin typeface="Tw Cen MT"/>
              <a:cs typeface="Tw Cen MT"/>
            </a:endParaRPr>
          </a:p>
          <a:p>
            <a:pPr lvl="1">
              <a:buClrTx/>
              <a:buNone/>
            </a:pPr>
            <a:endParaRPr lang="en-GB" sz="2200" i="0" dirty="0" smtClean="0">
              <a:latin typeface="Tw Cen MT"/>
              <a:cs typeface="Tw Cen MT"/>
            </a:endParaRPr>
          </a:p>
          <a:p>
            <a:endParaRPr lang="en-GB" sz="2200" i="0" dirty="0">
              <a:latin typeface="Tw Cen MT"/>
              <a:cs typeface="Tw Cen MT"/>
            </a:endParaRPr>
          </a:p>
        </p:txBody>
      </p:sp>
      <p:sp>
        <p:nvSpPr>
          <p:cNvPr id="4" name="Slide Number Placeholder 3"/>
          <p:cNvSpPr>
            <a:spLocks noGrp="1"/>
          </p:cNvSpPr>
          <p:nvPr>
            <p:ph type="sldNum" sz="quarter" idx="12"/>
          </p:nvPr>
        </p:nvSpPr>
        <p:spPr/>
        <p:txBody>
          <a:bodyPr/>
          <a:lstStyle/>
          <a:p>
            <a:fld id="{37B83C0C-BC65-4367-9B8A-060D4801009D}" type="slidenum">
              <a:rPr lang="en-GB" smtClean="0"/>
              <a:pPr/>
              <a:t>64</a:t>
            </a:fld>
            <a:endParaRPr lang="en-GB"/>
          </a:p>
        </p:txBody>
      </p:sp>
    </p:spTree>
    <p:extLst>
      <p:ext uri="{BB962C8B-B14F-4D97-AF65-F5344CB8AC3E}">
        <p14:creationId xmlns:p14="http://schemas.microsoft.com/office/powerpoint/2010/main" val="1147035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46234"/>
            <a:ext cx="8517384" cy="553998"/>
          </a:xfrm>
        </p:spPr>
        <p:txBody>
          <a:bodyPr wrap="square">
            <a:spAutoFit/>
          </a:bodyPr>
          <a:lstStyle/>
          <a:p>
            <a:r>
              <a:rPr lang="en-GB" dirty="0">
                <a:solidFill>
                  <a:srgbClr val="2D2D8A"/>
                </a:solidFill>
                <a:cs typeface="Tw Cen MT"/>
              </a:rPr>
              <a:t>2°	Relevance</a:t>
            </a:r>
          </a:p>
        </p:txBody>
      </p:sp>
      <p:sp>
        <p:nvSpPr>
          <p:cNvPr id="3" name="Content Placeholder 2"/>
          <p:cNvSpPr>
            <a:spLocks noGrp="1"/>
          </p:cNvSpPr>
          <p:nvPr>
            <p:ph idx="1"/>
          </p:nvPr>
        </p:nvSpPr>
        <p:spPr>
          <a:xfrm>
            <a:off x="467544" y="1764047"/>
            <a:ext cx="8190652" cy="4905313"/>
          </a:xfrm>
        </p:spPr>
        <p:txBody>
          <a:bodyPr>
            <a:noAutofit/>
          </a:bodyPr>
          <a:lstStyle/>
          <a:p>
            <a:pPr>
              <a:buClrTx/>
              <a:buNone/>
            </a:pPr>
            <a:r>
              <a:rPr lang="en-GB" sz="2200" i="0" dirty="0" smtClean="0">
                <a:latin typeface="Tw Cen MT"/>
                <a:cs typeface="Tw Cen MT"/>
              </a:rPr>
              <a:t>Does the policy address (in an efficient and effective way):</a:t>
            </a:r>
          </a:p>
          <a:p>
            <a:pPr>
              <a:buClrTx/>
              <a:buNone/>
            </a:pPr>
            <a:endParaRPr lang="en-GB" sz="2200" i="0" dirty="0" smtClean="0">
              <a:latin typeface="Tw Cen MT"/>
              <a:cs typeface="Tw Cen MT"/>
            </a:endParaRPr>
          </a:p>
          <a:p>
            <a:pPr>
              <a:spcAft>
                <a:spcPts val="600"/>
              </a:spcAft>
              <a:buClrTx/>
              <a:buFont typeface="Wingdings" pitchFamily="2" charset="2"/>
              <a:buChar char="§"/>
            </a:pPr>
            <a:r>
              <a:rPr lang="en-GB" sz="2200" i="0" dirty="0" smtClean="0">
                <a:latin typeface="Tw Cen MT"/>
                <a:cs typeface="Tw Cen MT"/>
              </a:rPr>
              <a:t>Contribution to the </a:t>
            </a:r>
            <a:r>
              <a:rPr lang="en-GB" sz="2200" b="1" i="0" dirty="0" smtClean="0">
                <a:latin typeface="Tw Cen MT"/>
                <a:cs typeface="Tw Cen MT"/>
              </a:rPr>
              <a:t>overall objectives </a:t>
            </a:r>
            <a:r>
              <a:rPr lang="en-GB" sz="2200" i="0" dirty="0" smtClean="0">
                <a:latin typeface="Tw Cen MT"/>
                <a:cs typeface="Tw Cen MT"/>
              </a:rPr>
              <a:t>of enlargement </a:t>
            </a:r>
            <a:r>
              <a:rPr lang="en-GB" sz="2200" dirty="0" smtClean="0">
                <a:latin typeface="Tw Cen MT"/>
                <a:cs typeface="Tw Cen MT"/>
              </a:rPr>
              <a:t>policy and of sustainable </a:t>
            </a:r>
            <a:r>
              <a:rPr lang="en-GB" sz="2200" dirty="0">
                <a:latin typeface="Tw Cen MT"/>
                <a:cs typeface="Tw Cen MT"/>
              </a:rPr>
              <a:t>and inclusive </a:t>
            </a:r>
            <a:r>
              <a:rPr lang="en-GB" sz="2200" dirty="0" smtClean="0">
                <a:latin typeface="Tw Cen MT"/>
                <a:cs typeface="Tw Cen MT"/>
              </a:rPr>
              <a:t>growth</a:t>
            </a:r>
            <a:r>
              <a:rPr lang="en-GB" sz="2200" i="0" dirty="0" smtClean="0">
                <a:latin typeface="Tw Cen MT"/>
                <a:cs typeface="Tw Cen MT"/>
              </a:rPr>
              <a:t>? </a:t>
            </a:r>
          </a:p>
          <a:p>
            <a:pPr>
              <a:spcAft>
                <a:spcPts val="600"/>
              </a:spcAft>
              <a:buClrTx/>
              <a:buFont typeface="Wingdings" pitchFamily="2" charset="2"/>
              <a:buChar char="§"/>
            </a:pPr>
            <a:r>
              <a:rPr lang="en-GB" sz="2200" i="0" dirty="0" smtClean="0">
                <a:latin typeface="Tw Cen MT"/>
                <a:cs typeface="Tw Cen MT"/>
              </a:rPr>
              <a:t>the specific challenges and objectives identified in the public policy and supported by the specific SRC?</a:t>
            </a:r>
          </a:p>
          <a:p>
            <a:pPr>
              <a:spcAft>
                <a:spcPts val="600"/>
              </a:spcAft>
              <a:buClrTx/>
              <a:buFont typeface="Wingdings" pitchFamily="2" charset="2"/>
              <a:buChar char="§"/>
            </a:pPr>
            <a:r>
              <a:rPr lang="en-GB" sz="2200" dirty="0" smtClean="0">
                <a:latin typeface="Tw Cen MT"/>
                <a:cs typeface="Tw Cen MT"/>
              </a:rPr>
              <a:t>Sector reform and improved service delivery?</a:t>
            </a:r>
          </a:p>
          <a:p>
            <a:pPr>
              <a:spcAft>
                <a:spcPts val="600"/>
              </a:spcAft>
              <a:buClrTx/>
              <a:buFont typeface="Wingdings" pitchFamily="2" charset="2"/>
              <a:buChar char="§"/>
            </a:pPr>
            <a:r>
              <a:rPr lang="en-GB" sz="2200" i="0" dirty="0" smtClean="0">
                <a:latin typeface="Tw Cen MT"/>
                <a:cs typeface="Tw Cen MT"/>
              </a:rPr>
              <a:t>Does the policy aim at strengthening </a:t>
            </a:r>
            <a:r>
              <a:rPr lang="en-GB" sz="2200" b="1" i="0" dirty="0" smtClean="0">
                <a:latin typeface="Tw Cen MT"/>
                <a:cs typeface="Tw Cen MT"/>
              </a:rPr>
              <a:t>domestic accountability </a:t>
            </a:r>
            <a:r>
              <a:rPr lang="en-GB" sz="2200" i="0" dirty="0" smtClean="0">
                <a:latin typeface="Tw Cen MT"/>
                <a:cs typeface="Tw Cen MT"/>
              </a:rPr>
              <a:t>and national control mechanisms?</a:t>
            </a:r>
          </a:p>
          <a:p>
            <a:pPr>
              <a:spcAft>
                <a:spcPts val="600"/>
              </a:spcAft>
              <a:buClrTx/>
              <a:buFont typeface="Wingdings" pitchFamily="2" charset="2"/>
              <a:buChar char="§"/>
            </a:pPr>
            <a:r>
              <a:rPr lang="en-GB" sz="2200" dirty="0" smtClean="0">
                <a:latin typeface="Tw Cen MT"/>
                <a:cs typeface="Tw Cen MT"/>
              </a:rPr>
              <a:t>Does the policy contribute to progress in crosscutting areas such as gender and youth?</a:t>
            </a:r>
            <a:endParaRPr lang="en-GB" sz="2200" i="0" dirty="0" smtClean="0">
              <a:latin typeface="Tw Cen MT"/>
              <a:cs typeface="Tw Cen MT"/>
            </a:endParaRPr>
          </a:p>
          <a:p>
            <a:endParaRPr lang="en-GB" sz="2200" i="0" dirty="0">
              <a:latin typeface="Tw Cen MT"/>
              <a:cs typeface="Tw Cen MT"/>
            </a:endParaRPr>
          </a:p>
        </p:txBody>
      </p:sp>
      <p:sp>
        <p:nvSpPr>
          <p:cNvPr id="4" name="Slide Number Placeholder 3"/>
          <p:cNvSpPr>
            <a:spLocks noGrp="1"/>
          </p:cNvSpPr>
          <p:nvPr>
            <p:ph type="sldNum" sz="quarter" idx="12"/>
          </p:nvPr>
        </p:nvSpPr>
        <p:spPr/>
        <p:txBody>
          <a:bodyPr/>
          <a:lstStyle/>
          <a:p>
            <a:fld id="{37B83C0C-BC65-4367-9B8A-060D4801009D}" type="slidenum">
              <a:rPr lang="en-GB" smtClean="0"/>
              <a:pPr/>
              <a:t>65</a:t>
            </a:fld>
            <a:endParaRPr lang="en-GB"/>
          </a:p>
        </p:txBody>
      </p:sp>
    </p:spTree>
    <p:extLst>
      <p:ext uri="{BB962C8B-B14F-4D97-AF65-F5344CB8AC3E}">
        <p14:creationId xmlns:p14="http://schemas.microsoft.com/office/powerpoint/2010/main" val="299683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616" y="1068125"/>
            <a:ext cx="8517384" cy="553998"/>
          </a:xfrm>
        </p:spPr>
        <p:txBody>
          <a:bodyPr wrap="square">
            <a:spAutoFit/>
          </a:bodyPr>
          <a:lstStyle/>
          <a:p>
            <a:r>
              <a:rPr lang="en-GB" dirty="0">
                <a:solidFill>
                  <a:srgbClr val="2D2D8A"/>
                </a:solidFill>
                <a:cs typeface="Tw Cen MT"/>
              </a:rPr>
              <a:t>3° 	</a:t>
            </a:r>
            <a:r>
              <a:rPr lang="en-GB" dirty="0" smtClean="0">
                <a:solidFill>
                  <a:srgbClr val="2D2D8A"/>
                </a:solidFill>
                <a:cs typeface="Tw Cen MT"/>
              </a:rPr>
              <a:t>Credibility (I)</a:t>
            </a:r>
            <a:endParaRPr lang="en-GB" dirty="0">
              <a:solidFill>
                <a:srgbClr val="2D2D8A"/>
              </a:solidFill>
              <a:cs typeface="Tw Cen MT"/>
            </a:endParaRPr>
          </a:p>
        </p:txBody>
      </p:sp>
      <p:sp>
        <p:nvSpPr>
          <p:cNvPr id="3" name="Content Placeholder 2"/>
          <p:cNvSpPr>
            <a:spLocks noGrp="1"/>
          </p:cNvSpPr>
          <p:nvPr>
            <p:ph idx="1"/>
          </p:nvPr>
        </p:nvSpPr>
        <p:spPr>
          <a:xfrm>
            <a:off x="428596" y="1700808"/>
            <a:ext cx="8229600" cy="4536504"/>
          </a:xfrm>
        </p:spPr>
        <p:txBody>
          <a:bodyPr>
            <a:noAutofit/>
          </a:bodyPr>
          <a:lstStyle/>
          <a:p>
            <a:pPr>
              <a:buClrTx/>
              <a:buNone/>
            </a:pPr>
            <a:r>
              <a:rPr lang="en-GB" sz="2200" b="1" i="0" dirty="0" smtClean="0">
                <a:latin typeface="Tw Cen MT"/>
                <a:cs typeface="Tw Cen MT"/>
              </a:rPr>
              <a:t>Credibility depends on:</a:t>
            </a:r>
          </a:p>
          <a:p>
            <a:pPr>
              <a:buClrTx/>
              <a:buFont typeface="Wingdings" pitchFamily="2" charset="2"/>
              <a:buChar char="§"/>
            </a:pPr>
            <a:r>
              <a:rPr lang="en-GB" sz="2200" i="0" dirty="0" smtClean="0">
                <a:latin typeface="Tw Cen MT"/>
                <a:cs typeface="Tw Cen MT"/>
              </a:rPr>
              <a:t>the track record in policy implementation;</a:t>
            </a:r>
          </a:p>
          <a:p>
            <a:pPr>
              <a:buClrTx/>
              <a:buFont typeface="Wingdings" pitchFamily="2" charset="2"/>
              <a:buChar char="§"/>
            </a:pPr>
            <a:r>
              <a:rPr lang="en-GB" sz="2200" i="0" dirty="0" smtClean="0">
                <a:latin typeface="Tw Cen MT"/>
                <a:cs typeface="Tw Cen MT"/>
              </a:rPr>
              <a:t>adequate funding of the policy. Related questions: </a:t>
            </a:r>
          </a:p>
          <a:p>
            <a:pPr lvl="1">
              <a:buClrTx/>
              <a:buFont typeface="Wingdings" pitchFamily="2" charset="2"/>
              <a:buChar char="ü"/>
            </a:pPr>
            <a:r>
              <a:rPr lang="en-GB" sz="2200" b="0" dirty="0" smtClean="0">
                <a:latin typeface="Tw Cen MT"/>
                <a:cs typeface="Tw Cen MT"/>
              </a:rPr>
              <a:t>Are there (appropriate) </a:t>
            </a:r>
            <a:r>
              <a:rPr lang="en-GB" sz="2200" dirty="0" smtClean="0">
                <a:latin typeface="Tw Cen MT"/>
                <a:cs typeface="Tw Cen MT"/>
              </a:rPr>
              <a:t>cost estimates </a:t>
            </a:r>
            <a:r>
              <a:rPr lang="en-GB" sz="2200" b="0" dirty="0" smtClean="0">
                <a:latin typeface="Tw Cen MT"/>
                <a:cs typeface="Tw Cen MT"/>
              </a:rPr>
              <a:t>of the policy?</a:t>
            </a:r>
          </a:p>
          <a:p>
            <a:pPr lvl="1">
              <a:buClrTx/>
              <a:buFont typeface="Wingdings" pitchFamily="2" charset="2"/>
              <a:buChar char="ü"/>
            </a:pPr>
            <a:r>
              <a:rPr lang="en-GB" sz="2200" b="0" dirty="0" smtClean="0">
                <a:latin typeface="Tw Cen MT"/>
                <a:cs typeface="Tw Cen MT"/>
              </a:rPr>
              <a:t>Are the cost estimates reflected in </a:t>
            </a:r>
            <a:r>
              <a:rPr lang="en-GB" sz="2200" dirty="0" smtClean="0">
                <a:latin typeface="Tw Cen MT"/>
                <a:cs typeface="Tw Cen MT"/>
              </a:rPr>
              <a:t>the budget and in the medium-term fiscal and expenditures frameworks?</a:t>
            </a:r>
          </a:p>
          <a:p>
            <a:pPr lvl="1">
              <a:buClrTx/>
              <a:buFont typeface="Wingdings" pitchFamily="2" charset="2"/>
              <a:buChar char="ü"/>
            </a:pPr>
            <a:r>
              <a:rPr lang="en-GB" sz="2200" b="0" dirty="0" smtClean="0">
                <a:latin typeface="Tw Cen MT"/>
                <a:cs typeface="Tw Cen MT"/>
              </a:rPr>
              <a:t>Is the </a:t>
            </a:r>
            <a:r>
              <a:rPr lang="en-GB" sz="2200" dirty="0" smtClean="0">
                <a:latin typeface="Tw Cen MT"/>
                <a:cs typeface="Tw Cen MT"/>
              </a:rPr>
              <a:t>budget comprehensive </a:t>
            </a:r>
            <a:r>
              <a:rPr lang="en-GB" sz="2200" b="0" dirty="0" smtClean="0">
                <a:latin typeface="Tw Cen MT"/>
                <a:cs typeface="Tw Cen MT"/>
              </a:rPr>
              <a:t>or are there important off-budget revenues and expenditures?</a:t>
            </a:r>
          </a:p>
          <a:p>
            <a:pPr lvl="1">
              <a:buClrTx/>
              <a:buFont typeface="Wingdings" pitchFamily="2" charset="2"/>
              <a:buChar char="ü"/>
            </a:pPr>
            <a:r>
              <a:rPr lang="en-GB" sz="2200" b="0" i="0" dirty="0" smtClean="0">
                <a:latin typeface="Tw Cen MT"/>
                <a:cs typeface="Tw Cen MT"/>
              </a:rPr>
              <a:t>Is the </a:t>
            </a:r>
            <a:r>
              <a:rPr lang="en-GB" sz="2200" i="0" dirty="0" smtClean="0">
                <a:latin typeface="Tw Cen MT"/>
                <a:cs typeface="Tw Cen MT"/>
              </a:rPr>
              <a:t>financial sustainability </a:t>
            </a:r>
            <a:r>
              <a:rPr lang="en-GB" sz="2200" b="0" i="0" dirty="0" smtClean="0">
                <a:latin typeface="Tw Cen MT"/>
                <a:cs typeface="Tw Cen MT"/>
              </a:rPr>
              <a:t>of the policy realistically assessed (domestic revenue mobilisation, external financing, contingent liabilities</a:t>
            </a:r>
            <a:r>
              <a:rPr lang="en-GB" sz="2200" b="0" dirty="0" smtClean="0">
                <a:latin typeface="Tw Cen MT"/>
                <a:cs typeface="Tw Cen MT"/>
              </a:rPr>
              <a:t>)?</a:t>
            </a:r>
          </a:p>
          <a:p>
            <a:pPr lvl="1">
              <a:buClrTx/>
              <a:buFont typeface="Wingdings" pitchFamily="2" charset="2"/>
              <a:buChar char="ü"/>
            </a:pPr>
            <a:r>
              <a:rPr lang="en-GB" sz="2200" b="0" i="0" dirty="0" smtClean="0">
                <a:latin typeface="Tw Cen MT"/>
                <a:cs typeface="Tw Cen MT"/>
              </a:rPr>
              <a:t>In case of fiscal decentralisation</a:t>
            </a:r>
            <a:r>
              <a:rPr lang="en-GB" sz="2200" b="0" dirty="0" smtClean="0">
                <a:latin typeface="Tw Cen MT"/>
                <a:cs typeface="Tw Cen MT"/>
              </a:rPr>
              <a:t>: are national budgets and sub-national budget allocations and mandates consistent?</a:t>
            </a:r>
            <a:endParaRPr lang="en-GB" sz="2200" b="0" i="0" dirty="0" smtClean="0">
              <a:latin typeface="Tw Cen MT"/>
              <a:cs typeface="Tw Cen MT"/>
            </a:endParaRPr>
          </a:p>
          <a:p>
            <a:pPr lvl="1">
              <a:buClrTx/>
              <a:buFont typeface="Wingdings" pitchFamily="2" charset="2"/>
              <a:buChar char="ü"/>
            </a:pPr>
            <a:endParaRPr lang="en-GB" sz="2200" dirty="0" smtClean="0">
              <a:latin typeface="Tw Cen MT"/>
              <a:cs typeface="Tw Cen MT"/>
            </a:endParaRPr>
          </a:p>
          <a:p>
            <a:pPr lvl="1">
              <a:buClrTx/>
              <a:buNone/>
            </a:pPr>
            <a:endParaRPr lang="en-GB" sz="2200" dirty="0" smtClean="0">
              <a:latin typeface="Tw Cen MT"/>
              <a:cs typeface="Tw Cen MT"/>
            </a:endParaRPr>
          </a:p>
          <a:p>
            <a:endParaRPr lang="en-GB" sz="2200" i="0" dirty="0">
              <a:latin typeface="Tw Cen MT"/>
              <a:cs typeface="Tw Cen MT"/>
            </a:endParaRPr>
          </a:p>
        </p:txBody>
      </p:sp>
      <p:sp>
        <p:nvSpPr>
          <p:cNvPr id="4" name="Slide Number Placeholder 3"/>
          <p:cNvSpPr>
            <a:spLocks noGrp="1"/>
          </p:cNvSpPr>
          <p:nvPr>
            <p:ph type="sldNum" sz="quarter" idx="12"/>
          </p:nvPr>
        </p:nvSpPr>
        <p:spPr/>
        <p:txBody>
          <a:bodyPr/>
          <a:lstStyle/>
          <a:p>
            <a:fld id="{37B83C0C-BC65-4367-9B8A-060D4801009D}" type="slidenum">
              <a:rPr lang="en-GB" smtClean="0"/>
              <a:pPr/>
              <a:t>66</a:t>
            </a:fld>
            <a:endParaRPr lang="en-GB"/>
          </a:p>
        </p:txBody>
      </p:sp>
    </p:spTree>
    <p:extLst>
      <p:ext uri="{BB962C8B-B14F-4D97-AF65-F5344CB8AC3E}">
        <p14:creationId xmlns:p14="http://schemas.microsoft.com/office/powerpoint/2010/main" val="4115935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contenu 1"/>
          <p:cNvSpPr>
            <a:spLocks noGrp="1"/>
          </p:cNvSpPr>
          <p:nvPr>
            <p:ph idx="4294967295"/>
          </p:nvPr>
        </p:nvSpPr>
        <p:spPr>
          <a:xfrm>
            <a:off x="571500" y="1989138"/>
            <a:ext cx="7800975" cy="4440237"/>
          </a:xfrm>
        </p:spPr>
        <p:txBody>
          <a:bodyPr/>
          <a:lstStyle/>
          <a:p>
            <a:pPr>
              <a:spcBef>
                <a:spcPct val="0"/>
              </a:spcBef>
              <a:buFontTx/>
              <a:buNone/>
            </a:pPr>
            <a:endParaRPr lang="en-GB" altLang="fr-FR" smtClean="0">
              <a:latin typeface="Calibri" panose="020F0502020204030204" pitchFamily="34" charset="0"/>
              <a:cs typeface="Calibri" panose="020F0502020204030204" pitchFamily="34" charset="0"/>
            </a:endParaRPr>
          </a:p>
          <a:p>
            <a:endParaRPr lang="fr-BE" altLang="fr-FR" smtClean="0"/>
          </a:p>
        </p:txBody>
      </p:sp>
      <p:sp>
        <p:nvSpPr>
          <p:cNvPr id="53251" name="Titre 2"/>
          <p:cNvSpPr>
            <a:spLocks noGrp="1"/>
          </p:cNvSpPr>
          <p:nvPr>
            <p:ph type="title" idx="4294967295"/>
          </p:nvPr>
        </p:nvSpPr>
        <p:spPr>
          <a:xfrm>
            <a:off x="0" y="981075"/>
            <a:ext cx="9144000" cy="1008063"/>
          </a:xfrm>
        </p:spPr>
        <p:txBody>
          <a:bodyPr/>
          <a:lstStyle/>
          <a:p>
            <a:pPr indent="0" algn="ctr" eaLnBrk="1" hangingPunct="1"/>
            <a:r>
              <a:rPr lang="en-GB" altLang="fr-FR" sz="2800" dirty="0" smtClean="0"/>
              <a:t>Public policy budget planning</a:t>
            </a:r>
            <a:endParaRPr lang="fr-BE" altLang="fr-FR" sz="2800" dirty="0" smtClean="0">
              <a:latin typeface="Calibri" panose="020F0502020204030204" pitchFamily="34" charset="0"/>
              <a:cs typeface="Calibri" panose="020F0502020204030204" pitchFamily="34" charset="0"/>
            </a:endParaRPr>
          </a:p>
        </p:txBody>
      </p:sp>
      <p:sp>
        <p:nvSpPr>
          <p:cNvPr id="53252" name="Espace réservé du numéro de diapositive 3"/>
          <p:cNvSpPr txBox="1">
            <a:spLocks noGrp="1"/>
          </p:cNvSpPr>
          <p:nvPr/>
        </p:nvSpPr>
        <p:spPr bwMode="auto">
          <a:xfrm>
            <a:off x="6962775" y="6453188"/>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D8C0C8D2-BD42-4819-81B1-897918278F41}" type="slidenum">
              <a:rPr lang="en-GB" altLang="fr-FR" sz="1400" i="0">
                <a:latin typeface="Tw Cen MT"/>
                <a:ea typeface="ＭＳ Ｐゴシック" panose="020B0600070205080204" pitchFamily="34" charset="-128"/>
              </a:rPr>
              <a:pPr algn="r" eaLnBrk="1" hangingPunct="1">
                <a:spcBef>
                  <a:spcPct val="0"/>
                </a:spcBef>
                <a:buClrTx/>
                <a:buFontTx/>
                <a:buNone/>
              </a:pPr>
              <a:t>67</a:t>
            </a:fld>
            <a:endParaRPr lang="en-GB" altLang="fr-FR" sz="1400" i="0" dirty="0">
              <a:latin typeface="Tw Cen MT"/>
              <a:ea typeface="ＭＳ Ｐゴシック" panose="020B0600070205080204" pitchFamily="34" charset="-128"/>
            </a:endParaRPr>
          </a:p>
        </p:txBody>
      </p:sp>
      <p:graphicFrame>
        <p:nvGraphicFramePr>
          <p:cNvPr id="10" name="Diagram 9"/>
          <p:cNvGraphicFramePr/>
          <p:nvPr>
            <p:extLst>
              <p:ext uri="{D42A27DB-BD31-4B8C-83A1-F6EECF244321}">
                <p14:modId xmlns:p14="http://schemas.microsoft.com/office/powerpoint/2010/main" val="21301219"/>
              </p:ext>
            </p:extLst>
          </p:nvPr>
        </p:nvGraphicFramePr>
        <p:xfrm>
          <a:off x="0" y="476673"/>
          <a:ext cx="9144000"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4" name="Rounded Rectangle 10"/>
          <p:cNvSpPr>
            <a:spLocks noChangeArrowheads="1"/>
          </p:cNvSpPr>
          <p:nvPr/>
        </p:nvSpPr>
        <p:spPr bwMode="auto">
          <a:xfrm>
            <a:off x="6588125" y="4508500"/>
            <a:ext cx="936625" cy="649288"/>
          </a:xfrm>
          <a:prstGeom prst="roundRect">
            <a:avLst>
              <a:gd name="adj" fmla="val 16667"/>
            </a:avLst>
          </a:prstGeom>
          <a:solidFill>
            <a:schemeClr val="accent1"/>
          </a:solidFill>
          <a:ln w="9525" algn="ctr">
            <a:solidFill>
              <a:schemeClr val="accent1"/>
            </a:solidFill>
            <a:round/>
            <a:headEnd/>
            <a:tailEnd/>
          </a:ln>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fr-FR" sz="1400" i="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Action plans</a:t>
            </a:r>
          </a:p>
        </p:txBody>
      </p:sp>
      <p:cxnSp>
        <p:nvCxnSpPr>
          <p:cNvPr id="53255" name="Straight Arrow Connector 12"/>
          <p:cNvCxnSpPr>
            <a:cxnSpLocks noChangeShapeType="1"/>
            <a:stCxn id="53254" idx="0"/>
          </p:cNvCxnSpPr>
          <p:nvPr/>
        </p:nvCxnSpPr>
        <p:spPr bwMode="auto">
          <a:xfrm flipH="1">
            <a:off x="6875463" y="4508500"/>
            <a:ext cx="180975" cy="1223963"/>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lgn="ctr">
                <a:solidFill>
                  <a:srgbClr val="000000"/>
                </a:solidFill>
                <a:round/>
                <a:headEnd/>
                <a:tailEnd type="arrow" w="med" len="med"/>
              </a14:hiddenLine>
            </a:ext>
          </a:extLst>
        </p:spPr>
      </p:cxnSp>
      <p:sp>
        <p:nvSpPr>
          <p:cNvPr id="53256" name="Right Arrow 14"/>
          <p:cNvSpPr>
            <a:spLocks noChangeArrowheads="1"/>
          </p:cNvSpPr>
          <p:nvPr/>
        </p:nvSpPr>
        <p:spPr bwMode="auto">
          <a:xfrm>
            <a:off x="5724525" y="4508500"/>
            <a:ext cx="46038" cy="433388"/>
          </a:xfrm>
          <a:prstGeom prst="rightArrow">
            <a:avLst>
              <a:gd name="adj1" fmla="val 50000"/>
              <a:gd name="adj2" fmla="val 5000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1200" i="0" dirty="0">
              <a:latin typeface="Tw Cen MT"/>
              <a:ea typeface="ＭＳ Ｐゴシック" panose="020B0600070205080204" pitchFamily="34" charset="-128"/>
            </a:endParaRPr>
          </a:p>
        </p:txBody>
      </p:sp>
      <p:grpSp>
        <p:nvGrpSpPr>
          <p:cNvPr id="53257" name="Group 15"/>
          <p:cNvGrpSpPr>
            <a:grpSpLocks/>
          </p:cNvGrpSpPr>
          <p:nvPr/>
        </p:nvGrpSpPr>
        <p:grpSpPr bwMode="auto">
          <a:xfrm rot="-5400000">
            <a:off x="6803231" y="4004518"/>
            <a:ext cx="504825" cy="360362"/>
            <a:chOff x="3773628" y="1901231"/>
            <a:chExt cx="319711" cy="374001"/>
          </a:xfrm>
        </p:grpSpPr>
        <p:sp>
          <p:nvSpPr>
            <p:cNvPr id="17" name="Right Arrow 16"/>
            <p:cNvSpPr/>
            <p:nvPr/>
          </p:nvSpPr>
          <p:spPr>
            <a:xfrm>
              <a:off x="3773628" y="1901231"/>
              <a:ext cx="319711" cy="37400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Right Arrow 4"/>
            <p:cNvSpPr/>
            <p:nvPr/>
          </p:nvSpPr>
          <p:spPr>
            <a:xfrm>
              <a:off x="3784687" y="1975372"/>
              <a:ext cx="224200" cy="22571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11200" eaLnBrk="1" hangingPunct="1">
                <a:lnSpc>
                  <a:spcPct val="90000"/>
                </a:lnSpc>
                <a:spcAft>
                  <a:spcPct val="35000"/>
                </a:spcAft>
                <a:defRPr/>
              </a:pPr>
              <a:endParaRPr lang="en-GB" sz="1600" dirty="0">
                <a:latin typeface="Tw Cen MT"/>
              </a:endParaRPr>
            </a:p>
          </p:txBody>
        </p:sp>
      </p:grpSp>
      <p:sp>
        <p:nvSpPr>
          <p:cNvPr id="53258" name="Rounded Rectangle 22"/>
          <p:cNvSpPr>
            <a:spLocks noChangeArrowheads="1"/>
          </p:cNvSpPr>
          <p:nvPr/>
        </p:nvSpPr>
        <p:spPr bwMode="auto">
          <a:xfrm>
            <a:off x="6588125" y="5828432"/>
            <a:ext cx="1080219" cy="696912"/>
          </a:xfrm>
          <a:prstGeom prst="roundRect">
            <a:avLst>
              <a:gd name="adj" fmla="val 16667"/>
            </a:avLst>
          </a:prstGeom>
          <a:solidFill>
            <a:schemeClr val="accent1"/>
          </a:solidFill>
          <a:ln w="9525" algn="ctr">
            <a:solidFill>
              <a:schemeClr val="accent1"/>
            </a:solidFill>
            <a:round/>
            <a:headEnd/>
            <a:tailEnd/>
          </a:ln>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fr-FR" sz="1400" i="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Sector strategies</a:t>
            </a:r>
          </a:p>
        </p:txBody>
      </p:sp>
      <p:grpSp>
        <p:nvGrpSpPr>
          <p:cNvPr id="53259" name="Group 15"/>
          <p:cNvGrpSpPr>
            <a:grpSpLocks/>
          </p:cNvGrpSpPr>
          <p:nvPr/>
        </p:nvGrpSpPr>
        <p:grpSpPr bwMode="auto">
          <a:xfrm rot="-5400000">
            <a:off x="6840538" y="5264944"/>
            <a:ext cx="503237" cy="433387"/>
            <a:chOff x="3773628" y="1901231"/>
            <a:chExt cx="319711" cy="374001"/>
          </a:xfrm>
        </p:grpSpPr>
        <p:sp>
          <p:nvSpPr>
            <p:cNvPr id="25" name="Right Arrow 24"/>
            <p:cNvSpPr/>
            <p:nvPr/>
          </p:nvSpPr>
          <p:spPr>
            <a:xfrm>
              <a:off x="3773628" y="1901231"/>
              <a:ext cx="319711" cy="37400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Right Arrow 4"/>
            <p:cNvSpPr/>
            <p:nvPr/>
          </p:nvSpPr>
          <p:spPr>
            <a:xfrm>
              <a:off x="3762534" y="1976579"/>
              <a:ext cx="223899" cy="223305"/>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11200" eaLnBrk="1" hangingPunct="1">
                <a:lnSpc>
                  <a:spcPct val="90000"/>
                </a:lnSpc>
                <a:spcAft>
                  <a:spcPct val="35000"/>
                </a:spcAft>
                <a:defRPr/>
              </a:pPr>
              <a:endParaRPr lang="en-GB" sz="1600" dirty="0">
                <a:latin typeface="Tw Cen MT"/>
              </a:endParaRPr>
            </a:p>
          </p:txBody>
        </p:sp>
      </p:grpSp>
      <p:sp>
        <p:nvSpPr>
          <p:cNvPr id="53260" name="TextBox 30"/>
          <p:cNvSpPr txBox="1">
            <a:spLocks noChangeArrowheads="1"/>
          </p:cNvSpPr>
          <p:nvPr/>
        </p:nvSpPr>
        <p:spPr bwMode="auto">
          <a:xfrm>
            <a:off x="4572000" y="4005263"/>
            <a:ext cx="22320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fr-FR" sz="1800" i="0" dirty="0">
                <a:solidFill>
                  <a:srgbClr val="002060"/>
                </a:solidFill>
                <a:latin typeface="Calibri" panose="020F0502020204030204" pitchFamily="34" charset="0"/>
                <a:ea typeface="ＭＳ Ｐゴシック" panose="020B0600070205080204" pitchFamily="34" charset="-128"/>
                <a:cs typeface="Calibri" panose="020F0502020204030204" pitchFamily="34" charset="0"/>
              </a:rPr>
              <a:t>Top down/bottom up</a:t>
            </a:r>
          </a:p>
        </p:txBody>
      </p:sp>
      <p:sp>
        <p:nvSpPr>
          <p:cNvPr id="53261" name="Oval 31"/>
          <p:cNvSpPr>
            <a:spLocks noChangeArrowheads="1"/>
          </p:cNvSpPr>
          <p:nvPr/>
        </p:nvSpPr>
        <p:spPr bwMode="auto">
          <a:xfrm>
            <a:off x="3276600" y="2420938"/>
            <a:ext cx="4895850" cy="3455987"/>
          </a:xfrm>
          <a:prstGeom prst="ellipse">
            <a:avLst/>
          </a:prstGeom>
          <a:noFill/>
          <a:ln w="9525"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fr-FR" altLang="fr-FR" sz="1200" i="0" dirty="0">
              <a:latin typeface="Tw Cen MT"/>
              <a:ea typeface="ＭＳ Ｐゴシック" panose="020B0600070205080204" pitchFamily="34" charset="-128"/>
            </a:endParaRPr>
          </a:p>
        </p:txBody>
      </p:sp>
    </p:spTree>
    <p:extLst>
      <p:ext uri="{BB962C8B-B14F-4D97-AF65-F5344CB8AC3E}">
        <p14:creationId xmlns:p14="http://schemas.microsoft.com/office/powerpoint/2010/main" val="3472228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1115616" y="1052736"/>
            <a:ext cx="6610248" cy="831552"/>
          </a:xfrm>
        </p:spPr>
        <p:txBody>
          <a:bodyPr>
            <a:noAutofit/>
          </a:bodyPr>
          <a:lstStyle/>
          <a:p>
            <a:pPr indent="0" algn="ctr" eaLnBrk="1" hangingPunct="1"/>
            <a:r>
              <a:rPr lang="en-GB" sz="2400" noProof="0" dirty="0" smtClean="0">
                <a:solidFill>
                  <a:schemeClr val="accent6"/>
                </a:solidFill>
                <a:latin typeface="Tw Cen MT"/>
                <a:cs typeface="Tw Cen MT"/>
              </a:rPr>
              <a:t>The principal-agent relationship</a:t>
            </a:r>
          </a:p>
        </p:txBody>
      </p:sp>
      <p:sp>
        <p:nvSpPr>
          <p:cNvPr id="377859"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8C294F8-35BF-4DBC-8F93-221EB2B68197}" type="slidenum">
              <a:rPr lang="en-GB" smtClean="0">
                <a:solidFill>
                  <a:schemeClr val="bg1"/>
                </a:solidFill>
                <a:latin typeface="Tw Cen MT"/>
              </a:rPr>
              <a:pPr eaLnBrk="1" hangingPunct="1"/>
              <a:t>68</a:t>
            </a:fld>
            <a:endParaRPr lang="en-GB" dirty="0" smtClean="0">
              <a:solidFill>
                <a:schemeClr val="bg1"/>
              </a:solidFill>
              <a:latin typeface="Tw Cen MT"/>
            </a:endParaRPr>
          </a:p>
        </p:txBody>
      </p:sp>
      <p:sp>
        <p:nvSpPr>
          <p:cNvPr id="10" name="Ellipse 25"/>
          <p:cNvSpPr/>
          <p:nvPr/>
        </p:nvSpPr>
        <p:spPr>
          <a:xfrm>
            <a:off x="201300" y="2705393"/>
            <a:ext cx="1548000" cy="261709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p>
            <a:pPr algn="ctr">
              <a:spcAft>
                <a:spcPts val="0"/>
              </a:spcAft>
            </a:pPr>
            <a:r>
              <a:rPr lang="en-GB" sz="2000" b="1" dirty="0" smtClean="0">
                <a:solidFill>
                  <a:schemeClr val="tx1"/>
                </a:solidFill>
                <a:effectLst/>
                <a:latin typeface="Tw Cen MT"/>
                <a:ea typeface="MS Mincho"/>
                <a:cs typeface="Tw Cen MT"/>
              </a:rPr>
              <a:t>EU </a:t>
            </a:r>
          </a:p>
          <a:p>
            <a:pPr algn="ctr">
              <a:spcAft>
                <a:spcPts val="0"/>
              </a:spcAft>
            </a:pPr>
            <a:r>
              <a:rPr lang="en-GB" sz="2000" b="1" dirty="0" smtClean="0">
                <a:solidFill>
                  <a:schemeClr val="tx1"/>
                </a:solidFill>
                <a:effectLst/>
                <a:latin typeface="Tw Cen MT"/>
                <a:ea typeface="MS Mincho"/>
                <a:cs typeface="Tw Cen MT"/>
              </a:rPr>
              <a:t>(or </a:t>
            </a:r>
          </a:p>
          <a:p>
            <a:pPr algn="ctr">
              <a:spcAft>
                <a:spcPts val="0"/>
              </a:spcAft>
            </a:pPr>
            <a:r>
              <a:rPr lang="en-GB" sz="2000" b="1" dirty="0" smtClean="0">
                <a:solidFill>
                  <a:schemeClr val="tx1"/>
                </a:solidFill>
                <a:effectLst/>
                <a:latin typeface="Tw Cen MT"/>
                <a:ea typeface="MS Mincho"/>
                <a:cs typeface="Tw Cen MT"/>
              </a:rPr>
              <a:t>other </a:t>
            </a:r>
          </a:p>
          <a:p>
            <a:pPr algn="ctr">
              <a:spcAft>
                <a:spcPts val="0"/>
              </a:spcAft>
            </a:pPr>
            <a:r>
              <a:rPr lang="en-GB" sz="2000" b="1" dirty="0" smtClean="0">
                <a:solidFill>
                  <a:schemeClr val="tx1"/>
                </a:solidFill>
                <a:effectLst/>
                <a:latin typeface="Tw Cen MT"/>
                <a:ea typeface="MS Mincho"/>
                <a:cs typeface="Tw Cen MT"/>
              </a:rPr>
              <a:t>donors)</a:t>
            </a:r>
            <a:endParaRPr lang="en-GB" sz="2000" dirty="0">
              <a:solidFill>
                <a:schemeClr val="tx1"/>
              </a:solidFill>
              <a:effectLst/>
              <a:latin typeface="Tw Cen MT"/>
              <a:ea typeface="MS Mincho"/>
              <a:cs typeface="Tw Cen MT"/>
            </a:endParaRPr>
          </a:p>
        </p:txBody>
      </p:sp>
      <p:sp>
        <p:nvSpPr>
          <p:cNvPr id="11" name="Ellipse 26"/>
          <p:cNvSpPr/>
          <p:nvPr/>
        </p:nvSpPr>
        <p:spPr>
          <a:xfrm>
            <a:off x="3783784" y="2164558"/>
            <a:ext cx="1548000" cy="251933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p>
            <a:pPr algn="ctr"/>
            <a:r>
              <a:rPr lang="en-GB" sz="2000" b="1" dirty="0" smtClean="0">
                <a:solidFill>
                  <a:schemeClr val="tx1"/>
                </a:solidFill>
                <a:latin typeface="Tw Cen MT"/>
                <a:ea typeface="MS Mincho"/>
                <a:cs typeface="Tw Cen MT"/>
              </a:rPr>
              <a:t>Ministry </a:t>
            </a:r>
          </a:p>
          <a:p>
            <a:pPr algn="ctr"/>
            <a:r>
              <a:rPr lang="en-GB" sz="2000" b="1" dirty="0" smtClean="0">
                <a:solidFill>
                  <a:schemeClr val="tx1"/>
                </a:solidFill>
                <a:latin typeface="Tw Cen MT"/>
                <a:ea typeface="MS Mincho"/>
                <a:cs typeface="Tw Cen MT"/>
              </a:rPr>
              <a:t>of</a:t>
            </a:r>
          </a:p>
          <a:p>
            <a:pPr algn="ctr"/>
            <a:r>
              <a:rPr lang="en-GB" sz="2000" b="1" dirty="0" smtClean="0">
                <a:solidFill>
                  <a:schemeClr val="tx1"/>
                </a:solidFill>
                <a:latin typeface="Tw Cen MT"/>
                <a:ea typeface="MS Mincho"/>
                <a:cs typeface="Tw Cen MT"/>
              </a:rPr>
              <a:t>Finance</a:t>
            </a:r>
            <a:endParaRPr lang="en-GB" sz="2000" b="1" dirty="0">
              <a:solidFill>
                <a:schemeClr val="tx1"/>
              </a:solidFill>
              <a:latin typeface="Tw Cen MT"/>
              <a:ea typeface="MS Mincho"/>
              <a:cs typeface="Tw Cen MT"/>
            </a:endParaRPr>
          </a:p>
        </p:txBody>
      </p:sp>
      <p:sp>
        <p:nvSpPr>
          <p:cNvPr id="12" name="Ellipse 27"/>
          <p:cNvSpPr/>
          <p:nvPr/>
        </p:nvSpPr>
        <p:spPr>
          <a:xfrm>
            <a:off x="7366268" y="2705393"/>
            <a:ext cx="1548000" cy="261709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p>
            <a:pPr algn="ctr"/>
            <a:r>
              <a:rPr lang="en-GB" sz="2000" b="1" dirty="0" smtClean="0">
                <a:solidFill>
                  <a:schemeClr val="tx1"/>
                </a:solidFill>
                <a:latin typeface="Tw Cen MT"/>
                <a:ea typeface="MS Mincho"/>
                <a:cs typeface="Tw Cen MT"/>
              </a:rPr>
              <a:t>Line </a:t>
            </a:r>
          </a:p>
          <a:p>
            <a:pPr algn="ctr"/>
            <a:r>
              <a:rPr lang="en-GB" sz="2000" b="1" dirty="0" smtClean="0">
                <a:solidFill>
                  <a:schemeClr val="tx1"/>
                </a:solidFill>
                <a:latin typeface="Tw Cen MT"/>
                <a:ea typeface="MS Mincho"/>
                <a:cs typeface="Tw Cen MT"/>
              </a:rPr>
              <a:t>Ministries</a:t>
            </a:r>
            <a:endParaRPr lang="en-GB" sz="2000" b="1" dirty="0">
              <a:solidFill>
                <a:schemeClr val="tx1"/>
              </a:solidFill>
              <a:latin typeface="Tw Cen MT"/>
              <a:ea typeface="MS Mincho"/>
              <a:cs typeface="Tw Cen MT"/>
            </a:endParaRPr>
          </a:p>
        </p:txBody>
      </p:sp>
      <p:sp>
        <p:nvSpPr>
          <p:cNvPr id="13" name="Flèche droite 28"/>
          <p:cNvSpPr/>
          <p:nvPr/>
        </p:nvSpPr>
        <p:spPr>
          <a:xfrm>
            <a:off x="1983585" y="2344910"/>
            <a:ext cx="1547998" cy="2158629"/>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72000" tIns="45720" rIns="0" bIns="45720" numCol="1" spcCol="0" rtlCol="0" fromWordArt="0" anchor="ctr" anchorCtr="0" forceAA="0" compatLnSpc="1">
            <a:prstTxWarp prst="textNoShape">
              <a:avLst/>
            </a:prstTxWarp>
            <a:noAutofit/>
          </a:bodyPr>
          <a:lstStyle/>
          <a:p>
            <a:pPr algn="ctr">
              <a:lnSpc>
                <a:spcPct val="115000"/>
              </a:lnSpc>
            </a:pPr>
            <a:r>
              <a:rPr lang="en-GB" sz="2000" b="1" dirty="0" smtClean="0">
                <a:latin typeface="Tw Cen MT"/>
                <a:ea typeface="PMingLiU"/>
                <a:cs typeface="Tw Cen MT"/>
              </a:rPr>
              <a:t>Funds</a:t>
            </a:r>
          </a:p>
          <a:p>
            <a:pPr algn="ctr">
              <a:lnSpc>
                <a:spcPct val="115000"/>
              </a:lnSpc>
            </a:pPr>
            <a:r>
              <a:rPr lang="en-GB" sz="2000" b="1" dirty="0" smtClean="0">
                <a:latin typeface="Tw Cen MT"/>
                <a:ea typeface="PMingLiU"/>
                <a:cs typeface="Tw Cen MT"/>
              </a:rPr>
              <a:t>Conditions</a:t>
            </a:r>
          </a:p>
          <a:p>
            <a:pPr algn="ctr">
              <a:lnSpc>
                <a:spcPct val="115000"/>
              </a:lnSpc>
            </a:pPr>
            <a:r>
              <a:rPr lang="en-GB" sz="2000" b="1" dirty="0" smtClean="0">
                <a:latin typeface="Tw Cen MT"/>
                <a:ea typeface="PMingLiU"/>
                <a:cs typeface="Tw Cen MT"/>
              </a:rPr>
              <a:t>Dialogue</a:t>
            </a:r>
            <a:endParaRPr lang="en-GB" sz="2000" b="1" dirty="0">
              <a:latin typeface="Tw Cen MT"/>
              <a:ea typeface="PMingLiU"/>
              <a:cs typeface="Tw Cen MT"/>
            </a:endParaRPr>
          </a:p>
        </p:txBody>
      </p:sp>
      <p:sp>
        <p:nvSpPr>
          <p:cNvPr id="14" name="Flèche droite 29"/>
          <p:cNvSpPr/>
          <p:nvPr/>
        </p:nvSpPr>
        <p:spPr>
          <a:xfrm>
            <a:off x="5655993" y="2344910"/>
            <a:ext cx="1547998" cy="2158629"/>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72000" tIns="45720" rIns="0" bIns="45720" numCol="1" spcCol="0" rtlCol="0" fromWordArt="0" anchor="ctr" anchorCtr="0" forceAA="0" compatLnSpc="1">
            <a:prstTxWarp prst="textNoShape">
              <a:avLst/>
            </a:prstTxWarp>
            <a:noAutofit/>
          </a:bodyPr>
          <a:lstStyle/>
          <a:p>
            <a:pPr algn="ctr">
              <a:lnSpc>
                <a:spcPct val="115000"/>
              </a:lnSpc>
              <a:spcAft>
                <a:spcPts val="0"/>
              </a:spcAft>
            </a:pPr>
            <a:r>
              <a:rPr lang="en-GB" sz="2000" b="1" dirty="0" smtClean="0">
                <a:effectLst/>
                <a:latin typeface="Tw Cen MT"/>
                <a:ea typeface="PMingLiU"/>
                <a:cs typeface="Tw Cen MT"/>
              </a:rPr>
              <a:t>Budget</a:t>
            </a:r>
            <a:endParaRPr lang="en-GB" sz="2000" b="1" dirty="0" smtClean="0">
              <a:effectLst/>
              <a:latin typeface="Tw Cen MT"/>
              <a:ea typeface="Times New Roman"/>
              <a:cs typeface="Tw Cen MT"/>
            </a:endParaRPr>
          </a:p>
          <a:p>
            <a:pPr algn="ctr">
              <a:lnSpc>
                <a:spcPct val="115000"/>
              </a:lnSpc>
              <a:spcAft>
                <a:spcPts val="0"/>
              </a:spcAft>
            </a:pPr>
            <a:r>
              <a:rPr lang="en-GB" sz="2000" b="1" dirty="0" smtClean="0">
                <a:effectLst/>
                <a:latin typeface="Tw Cen MT"/>
                <a:ea typeface="PMingLiU"/>
                <a:cs typeface="Tw Cen MT"/>
              </a:rPr>
              <a:t>Negotiation</a:t>
            </a:r>
          </a:p>
          <a:p>
            <a:pPr algn="ctr">
              <a:lnSpc>
                <a:spcPct val="115000"/>
              </a:lnSpc>
              <a:spcAft>
                <a:spcPts val="0"/>
              </a:spcAft>
            </a:pPr>
            <a:r>
              <a:rPr lang="en-GB" sz="2000" b="1" dirty="0" smtClean="0">
                <a:effectLst/>
                <a:latin typeface="Tw Cen MT"/>
                <a:ea typeface="PMingLiU"/>
                <a:cs typeface="Tw Cen MT"/>
              </a:rPr>
              <a:t> / incentives</a:t>
            </a:r>
            <a:endParaRPr lang="en-GB" sz="2000" b="1" dirty="0">
              <a:effectLst/>
              <a:latin typeface="Tw Cen MT"/>
              <a:ea typeface="Times New Roman"/>
              <a:cs typeface="Tw Cen MT"/>
            </a:endParaRPr>
          </a:p>
        </p:txBody>
      </p:sp>
      <p:sp>
        <p:nvSpPr>
          <p:cNvPr id="15" name="Flèche gauche 30"/>
          <p:cNvSpPr/>
          <p:nvPr/>
        </p:nvSpPr>
        <p:spPr>
          <a:xfrm>
            <a:off x="1477565" y="5296571"/>
            <a:ext cx="5777888" cy="599636"/>
          </a:xfrm>
          <a:prstGeom prst="leftArrow">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b="1" dirty="0" smtClean="0">
                <a:solidFill>
                  <a:schemeClr val="tx1"/>
                </a:solidFill>
                <a:effectLst/>
                <a:latin typeface="Tw Cen MT"/>
                <a:ea typeface="PMingLiU"/>
                <a:cs typeface="Tw Cen MT"/>
              </a:rPr>
              <a:t>Results</a:t>
            </a:r>
            <a:endParaRPr lang="en-GB" sz="1600" b="1" dirty="0">
              <a:solidFill>
                <a:schemeClr val="tx1"/>
              </a:solidFill>
              <a:effectLst/>
              <a:latin typeface="Tw Cen MT"/>
              <a:ea typeface="Times New Roman"/>
              <a:cs typeface="Tw Cen MT"/>
            </a:endParaRPr>
          </a:p>
        </p:txBody>
      </p:sp>
      <p:sp>
        <p:nvSpPr>
          <p:cNvPr id="16" name="Flèche droite 35"/>
          <p:cNvSpPr/>
          <p:nvPr/>
        </p:nvSpPr>
        <p:spPr>
          <a:xfrm>
            <a:off x="1992543" y="4708070"/>
            <a:ext cx="5130482" cy="601459"/>
          </a:xfrm>
          <a:prstGeom prst="rightArrow">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600" b="1" dirty="0" smtClean="0">
                <a:solidFill>
                  <a:schemeClr val="tx1"/>
                </a:solidFill>
                <a:effectLst/>
                <a:latin typeface="Tw Cen MT"/>
                <a:ea typeface="PMingLiU"/>
                <a:cs typeface="Tw Cen MT"/>
              </a:rPr>
              <a:t>Dialogue + technical/ institutional support</a:t>
            </a:r>
            <a:endParaRPr lang="en-GB" sz="1600" b="1" dirty="0">
              <a:solidFill>
                <a:schemeClr val="tx1"/>
              </a:solidFill>
              <a:effectLst/>
              <a:latin typeface="Tw Cen MT"/>
              <a:ea typeface="Times New Roman"/>
              <a:cs typeface="Tw Cen MT"/>
            </a:endParaRPr>
          </a:p>
        </p:txBody>
      </p:sp>
      <p:sp>
        <p:nvSpPr>
          <p:cNvPr id="17" name="Text Box 5"/>
          <p:cNvSpPr txBox="1">
            <a:spLocks noChangeArrowheads="1"/>
          </p:cNvSpPr>
          <p:nvPr/>
        </p:nvSpPr>
        <p:spPr bwMode="auto">
          <a:xfrm>
            <a:off x="1403648" y="5919591"/>
            <a:ext cx="2645957" cy="169277"/>
          </a:xfrm>
          <a:prstGeom prst="rect">
            <a:avLst/>
          </a:prstGeom>
          <a:noFill/>
          <a:ln w="12700">
            <a:noFill/>
            <a:miter lim="800000"/>
            <a:headEnd/>
            <a:tailEnd/>
          </a:ln>
        </p:spPr>
        <p:txBody>
          <a:bodyPr wrap="square" lIns="0" tIns="0" rIns="0" bIns="0" anchor="ctr">
            <a:spAutoFit/>
          </a:bodyPr>
          <a:lstStyle/>
          <a:p>
            <a:pPr eaLnBrk="0" hangingPunct="0">
              <a:lnSpc>
                <a:spcPct val="90000"/>
              </a:lnSpc>
            </a:pPr>
            <a:r>
              <a:rPr lang="en-GB" b="1" i="1" dirty="0">
                <a:latin typeface="Tw Cen MT"/>
                <a:cs typeface="Tw Cen MT"/>
              </a:rPr>
              <a:t>A</a:t>
            </a:r>
            <a:r>
              <a:rPr lang="en-GB" b="1" i="1" dirty="0" smtClean="0">
                <a:latin typeface="Tw Cen MT"/>
                <a:cs typeface="Tw Cen MT"/>
              </a:rPr>
              <a:t>gent Relation 1</a:t>
            </a:r>
            <a:endParaRPr lang="en-GB" b="1" i="1" dirty="0">
              <a:latin typeface="Tw Cen MT"/>
              <a:cs typeface="Tw Cen MT"/>
            </a:endParaRPr>
          </a:p>
        </p:txBody>
      </p:sp>
      <p:sp>
        <p:nvSpPr>
          <p:cNvPr id="18" name="Text Box 5"/>
          <p:cNvSpPr txBox="1">
            <a:spLocks noChangeArrowheads="1"/>
          </p:cNvSpPr>
          <p:nvPr/>
        </p:nvSpPr>
        <p:spPr bwMode="auto">
          <a:xfrm>
            <a:off x="6876256" y="5919591"/>
            <a:ext cx="2275953" cy="169277"/>
          </a:xfrm>
          <a:prstGeom prst="rect">
            <a:avLst/>
          </a:prstGeom>
          <a:noFill/>
          <a:ln w="12700">
            <a:noFill/>
            <a:miter lim="800000"/>
            <a:headEnd/>
            <a:tailEnd/>
          </a:ln>
        </p:spPr>
        <p:txBody>
          <a:bodyPr wrap="square" lIns="0" tIns="0" rIns="0" bIns="0" anchor="ctr">
            <a:spAutoFit/>
          </a:bodyPr>
          <a:lstStyle/>
          <a:p>
            <a:pPr eaLnBrk="0" hangingPunct="0">
              <a:lnSpc>
                <a:spcPct val="90000"/>
              </a:lnSpc>
            </a:pPr>
            <a:r>
              <a:rPr lang="en-GB" b="1" i="1" dirty="0" smtClean="0">
                <a:latin typeface="Tw Cen MT"/>
                <a:cs typeface="Tw Cen MT"/>
              </a:rPr>
              <a:t>Agent relation 2</a:t>
            </a:r>
            <a:endParaRPr lang="en-GB" b="1" i="1" dirty="0">
              <a:latin typeface="Tw Cen MT"/>
              <a:cs typeface="Tw Cen MT"/>
            </a:endParaRPr>
          </a:p>
        </p:txBody>
      </p:sp>
      <p:sp>
        <p:nvSpPr>
          <p:cNvPr id="19" name="Left-Right Arrow 18"/>
          <p:cNvSpPr/>
          <p:nvPr/>
        </p:nvSpPr>
        <p:spPr>
          <a:xfrm>
            <a:off x="921380" y="6086972"/>
            <a:ext cx="3672408" cy="275214"/>
          </a:xfrm>
          <a:prstGeom prst="leftRightArrow">
            <a:avLst/>
          </a:prstGeom>
          <a:solidFill>
            <a:schemeClr val="bg1">
              <a:lumMod val="65000"/>
            </a:schemeClr>
          </a:solidFill>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n w="3175" cmpd="sng">
                <a:solidFill>
                  <a:schemeClr val="tx1"/>
                </a:solidFill>
              </a:ln>
              <a:latin typeface="Tw Cen MT"/>
            </a:endParaRPr>
          </a:p>
        </p:txBody>
      </p:sp>
      <p:sp>
        <p:nvSpPr>
          <p:cNvPr id="20" name="Left-Right Arrow 19"/>
          <p:cNvSpPr/>
          <p:nvPr/>
        </p:nvSpPr>
        <p:spPr>
          <a:xfrm>
            <a:off x="4593788" y="6086972"/>
            <a:ext cx="3672408" cy="285076"/>
          </a:xfrm>
          <a:prstGeom prst="leftRightArrow">
            <a:avLst/>
          </a:prstGeom>
          <a:solidFill>
            <a:schemeClr val="bg1">
              <a:lumMod val="65000"/>
            </a:schemeClr>
          </a:solidFill>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n w="3175" cmpd="sng">
                <a:solidFill>
                  <a:schemeClr val="tx1"/>
                </a:solidFill>
              </a:ln>
              <a:latin typeface="Tw Cen MT"/>
            </a:endParaRPr>
          </a:p>
        </p:txBody>
      </p:sp>
      <p:sp>
        <p:nvSpPr>
          <p:cNvPr id="21" name="TextBox 20"/>
          <p:cNvSpPr txBox="1"/>
          <p:nvPr/>
        </p:nvSpPr>
        <p:spPr>
          <a:xfrm>
            <a:off x="3085766" y="4500247"/>
            <a:ext cx="184666" cy="276999"/>
          </a:xfrm>
          <a:prstGeom prst="rect">
            <a:avLst/>
          </a:prstGeom>
          <a:noFill/>
        </p:spPr>
        <p:txBody>
          <a:bodyPr wrap="none" rtlCol="0">
            <a:spAutoFit/>
          </a:bodyPr>
          <a:lstStyle/>
          <a:p>
            <a:endParaRPr lang="en-GB">
              <a:latin typeface="Tw Cen MT"/>
              <a:cs typeface="Tw Cen MT"/>
            </a:endParaRPr>
          </a:p>
        </p:txBody>
      </p:sp>
      <p:sp>
        <p:nvSpPr>
          <p:cNvPr id="22" name="Text Box 5"/>
          <p:cNvSpPr txBox="1">
            <a:spLocks noChangeArrowheads="1"/>
          </p:cNvSpPr>
          <p:nvPr/>
        </p:nvSpPr>
        <p:spPr bwMode="auto">
          <a:xfrm>
            <a:off x="5796136" y="6660510"/>
            <a:ext cx="2645957" cy="197490"/>
          </a:xfrm>
          <a:prstGeom prst="rect">
            <a:avLst/>
          </a:prstGeom>
          <a:noFill/>
          <a:ln w="12700">
            <a:noFill/>
            <a:miter lim="800000"/>
            <a:headEnd/>
            <a:tailEnd/>
          </a:ln>
        </p:spPr>
        <p:txBody>
          <a:bodyPr wrap="square" lIns="0" tIns="0" rIns="0" bIns="0" anchor="ctr">
            <a:spAutoFit/>
          </a:bodyPr>
          <a:lstStyle/>
          <a:p>
            <a:pPr eaLnBrk="0" hangingPunct="0">
              <a:lnSpc>
                <a:spcPct val="90000"/>
              </a:lnSpc>
            </a:pPr>
            <a:r>
              <a:rPr lang="en-GB" sz="1400" i="1" dirty="0" smtClean="0">
                <a:latin typeface="Tw Cen MT"/>
                <a:cs typeface="Tw Cen MT"/>
              </a:rPr>
              <a:t>Source: Paul &amp; </a:t>
            </a:r>
            <a:r>
              <a:rPr lang="en-GB" sz="1400" i="1" dirty="0" err="1" smtClean="0">
                <a:latin typeface="Tw Cen MT"/>
                <a:cs typeface="Tw Cen MT"/>
              </a:rPr>
              <a:t>Vandeninden</a:t>
            </a:r>
            <a:r>
              <a:rPr lang="en-GB" sz="1400" i="1" dirty="0" smtClean="0">
                <a:latin typeface="Tw Cen MT"/>
                <a:cs typeface="Tw Cen MT"/>
              </a:rPr>
              <a:t> </a:t>
            </a:r>
            <a:endParaRPr lang="en-GB" sz="1400" i="1" dirty="0">
              <a:latin typeface="Tw Cen MT"/>
              <a:cs typeface="Tw Cen MT"/>
            </a:endParaRPr>
          </a:p>
        </p:txBody>
      </p:sp>
    </p:spTree>
    <p:extLst>
      <p:ext uri="{BB962C8B-B14F-4D97-AF65-F5344CB8AC3E}">
        <p14:creationId xmlns:p14="http://schemas.microsoft.com/office/powerpoint/2010/main" val="2414926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1+#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p:bldP spid="18" grpId="0"/>
      <p:bldP spid="19" grpId="0" animBg="1"/>
      <p:bldP spid="20" grpId="0" animBg="1"/>
      <p:bldP spid="22" grpId="0"/>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Content Placeholder 1"/>
          <p:cNvSpPr>
            <a:spLocks noGrp="1"/>
          </p:cNvSpPr>
          <p:nvPr>
            <p:ph idx="1"/>
          </p:nvPr>
        </p:nvSpPr>
        <p:spPr>
          <a:xfrm>
            <a:off x="539552" y="1916832"/>
            <a:ext cx="8439150" cy="4726458"/>
          </a:xfrm>
          <a:ln>
            <a:noFill/>
            <a:miter lim="800000"/>
            <a:headEnd/>
            <a:tailEnd/>
          </a:ln>
        </p:spPr>
        <p:txBody>
          <a:bodyPr/>
          <a:lstStyle/>
          <a:p>
            <a:pPr marL="0" indent="0">
              <a:lnSpc>
                <a:spcPct val="90000"/>
              </a:lnSpc>
              <a:spcBef>
                <a:spcPct val="0"/>
              </a:spcBef>
              <a:buClr>
                <a:srgbClr val="2D2D8A"/>
              </a:buClr>
              <a:buFontTx/>
              <a:buNone/>
            </a:pPr>
            <a:r>
              <a:rPr lang="en-US" sz="2000" i="0" dirty="0" smtClean="0">
                <a:solidFill>
                  <a:srgbClr val="2D2D8A"/>
                </a:solidFill>
                <a:latin typeface="Tw Cen MT"/>
                <a:ea typeface="ＭＳ Ｐゴシック" charset="0"/>
                <a:cs typeface="Tw Cen MT"/>
              </a:rPr>
              <a:t>How </a:t>
            </a:r>
            <a:r>
              <a:rPr lang="en-US" sz="2000" i="0" dirty="0">
                <a:solidFill>
                  <a:srgbClr val="2D2D8A"/>
                </a:solidFill>
                <a:latin typeface="Tw Cen MT"/>
                <a:ea typeface="ＭＳ Ｐゴシック" charset="0"/>
                <a:cs typeface="Tw Cen MT"/>
              </a:rPr>
              <a:t>to make </a:t>
            </a:r>
            <a:r>
              <a:rPr lang="en-US" sz="2000" b="1" i="0" dirty="0">
                <a:solidFill>
                  <a:srgbClr val="2D2D8A"/>
                </a:solidFill>
                <a:latin typeface="Tw Cen MT"/>
                <a:ea typeface="ＭＳ Ｐゴシック" charset="0"/>
                <a:cs typeface="Tw Cen MT"/>
              </a:rPr>
              <a:t>resources available for policies? </a:t>
            </a:r>
          </a:p>
          <a:p>
            <a:pPr lvl="1">
              <a:lnSpc>
                <a:spcPct val="90000"/>
              </a:lnSpc>
              <a:spcBef>
                <a:spcPct val="0"/>
              </a:spcBef>
              <a:buClr>
                <a:srgbClr val="2D2D8A"/>
              </a:buClr>
            </a:pPr>
            <a:r>
              <a:rPr lang="en-US" b="0" dirty="0">
                <a:solidFill>
                  <a:srgbClr val="2D2D8A"/>
                </a:solidFill>
                <a:latin typeface="Tw Cen MT"/>
                <a:ea typeface="ＭＳ Ｐゴシック" charset="0"/>
                <a:cs typeface="Tw Cen MT"/>
              </a:rPr>
              <a:t>Annual budget process: resources allocation (including for multi-annual commitments)</a:t>
            </a:r>
          </a:p>
          <a:p>
            <a:pPr lvl="1">
              <a:lnSpc>
                <a:spcPct val="90000"/>
              </a:lnSpc>
              <a:spcBef>
                <a:spcPct val="0"/>
              </a:spcBef>
              <a:buClr>
                <a:srgbClr val="2D2D8A"/>
              </a:buClr>
            </a:pPr>
            <a:r>
              <a:rPr lang="en-US" b="0" dirty="0">
                <a:solidFill>
                  <a:srgbClr val="2D2D8A"/>
                </a:solidFill>
                <a:latin typeface="Tw Cen MT"/>
                <a:ea typeface="ＭＳ Ｐゴシック" charset="0"/>
                <a:cs typeface="Tw Cen MT"/>
              </a:rPr>
              <a:t>Classification, multi-annual commitments, medium term fiscal framework and expenditure framework</a:t>
            </a:r>
          </a:p>
          <a:p>
            <a:pPr lvl="1">
              <a:lnSpc>
                <a:spcPct val="90000"/>
              </a:lnSpc>
              <a:spcBef>
                <a:spcPct val="0"/>
              </a:spcBef>
              <a:buClr>
                <a:srgbClr val="2D2D8A"/>
              </a:buClr>
            </a:pPr>
            <a:endParaRPr lang="en-US" b="0" dirty="0">
              <a:solidFill>
                <a:srgbClr val="2D2D8A"/>
              </a:solidFill>
              <a:latin typeface="Tw Cen MT"/>
              <a:ea typeface="ＭＳ Ｐゴシック" charset="0"/>
              <a:cs typeface="Tw Cen MT"/>
            </a:endParaRPr>
          </a:p>
          <a:p>
            <a:pPr marL="0" indent="0">
              <a:lnSpc>
                <a:spcPct val="90000"/>
              </a:lnSpc>
              <a:spcBef>
                <a:spcPct val="0"/>
              </a:spcBef>
              <a:buClr>
                <a:srgbClr val="2D2D8A"/>
              </a:buClr>
              <a:buFontTx/>
              <a:buNone/>
            </a:pPr>
            <a:r>
              <a:rPr lang="en-US" sz="2000" i="0" dirty="0">
                <a:solidFill>
                  <a:srgbClr val="2D2D8A"/>
                </a:solidFill>
                <a:latin typeface="Tw Cen MT"/>
                <a:ea typeface="ＭＳ Ｐゴシック" charset="0"/>
                <a:cs typeface="Tw Cen MT"/>
              </a:rPr>
              <a:t>How to ensure </a:t>
            </a:r>
            <a:r>
              <a:rPr lang="en-US" sz="2000" b="1" i="0" dirty="0">
                <a:solidFill>
                  <a:srgbClr val="2D2D8A"/>
                </a:solidFill>
                <a:latin typeface="Tw Cen MT"/>
                <a:ea typeface="ＭＳ Ｐゴシック" charset="0"/>
                <a:cs typeface="Tw Cen MT"/>
              </a:rPr>
              <a:t>budget execution enables policies to be implemented? </a:t>
            </a:r>
          </a:p>
          <a:p>
            <a:pPr lvl="1">
              <a:lnSpc>
                <a:spcPct val="90000"/>
              </a:lnSpc>
              <a:spcBef>
                <a:spcPct val="0"/>
              </a:spcBef>
              <a:buClr>
                <a:srgbClr val="2D2D8A"/>
              </a:buClr>
            </a:pPr>
            <a:r>
              <a:rPr lang="en-US" b="0" dirty="0">
                <a:solidFill>
                  <a:srgbClr val="2D2D8A"/>
                </a:solidFill>
                <a:latin typeface="Tw Cen MT"/>
                <a:ea typeface="ＭＳ Ｐゴシック" charset="0"/>
                <a:cs typeface="Tw Cen MT"/>
              </a:rPr>
              <a:t>Capacity to implement</a:t>
            </a:r>
          </a:p>
          <a:p>
            <a:pPr lvl="1">
              <a:lnSpc>
                <a:spcPct val="90000"/>
              </a:lnSpc>
              <a:spcBef>
                <a:spcPct val="0"/>
              </a:spcBef>
              <a:buClr>
                <a:srgbClr val="2D2D8A"/>
              </a:buClr>
            </a:pPr>
            <a:endParaRPr lang="en-US" dirty="0">
              <a:solidFill>
                <a:srgbClr val="2D2D8A"/>
              </a:solidFill>
              <a:latin typeface="Tw Cen MT"/>
              <a:ea typeface="ＭＳ Ｐゴシック" charset="0"/>
              <a:cs typeface="Tw Cen MT"/>
            </a:endParaRPr>
          </a:p>
          <a:p>
            <a:pPr marL="0" indent="0">
              <a:lnSpc>
                <a:spcPct val="90000"/>
              </a:lnSpc>
              <a:spcBef>
                <a:spcPct val="0"/>
              </a:spcBef>
              <a:buClr>
                <a:srgbClr val="2D2D8A"/>
              </a:buClr>
              <a:buFontTx/>
              <a:buNone/>
            </a:pPr>
            <a:r>
              <a:rPr lang="en-US" sz="2000" b="1" i="0" dirty="0">
                <a:solidFill>
                  <a:srgbClr val="2D2D8A"/>
                </a:solidFill>
                <a:latin typeface="Tw Cen MT"/>
                <a:ea typeface="ＭＳ Ｐゴシック" charset="0"/>
                <a:cs typeface="Tw Cen MT"/>
              </a:rPr>
              <a:t>How to improve the policy performance of governments through the budget cycle</a:t>
            </a:r>
            <a:r>
              <a:rPr lang="en-US" sz="2000" i="0" dirty="0">
                <a:solidFill>
                  <a:srgbClr val="2D2D8A"/>
                </a:solidFill>
                <a:latin typeface="Tw Cen MT"/>
                <a:ea typeface="ＭＳ Ｐゴシック" charset="0"/>
                <a:cs typeface="Tw Cen MT"/>
              </a:rPr>
              <a:t>? </a:t>
            </a:r>
          </a:p>
          <a:p>
            <a:pPr lvl="1">
              <a:lnSpc>
                <a:spcPct val="90000"/>
              </a:lnSpc>
              <a:spcBef>
                <a:spcPct val="0"/>
              </a:spcBef>
              <a:buClr>
                <a:srgbClr val="2D2D8A"/>
              </a:buClr>
            </a:pPr>
            <a:r>
              <a:rPr lang="en-US" b="0" dirty="0">
                <a:solidFill>
                  <a:srgbClr val="2D2D8A"/>
                </a:solidFill>
                <a:latin typeface="Tw Cen MT"/>
                <a:ea typeface="ＭＳ Ｐゴシック" charset="0"/>
                <a:cs typeface="Tw Cen MT"/>
              </a:rPr>
              <a:t>Use policy dialogue to make sense of the information collected and analyze it with the relevant stakeholders</a:t>
            </a:r>
          </a:p>
          <a:p>
            <a:pPr lvl="1">
              <a:lnSpc>
                <a:spcPct val="90000"/>
              </a:lnSpc>
              <a:spcBef>
                <a:spcPct val="0"/>
              </a:spcBef>
              <a:buClr>
                <a:srgbClr val="2D2D8A"/>
              </a:buClr>
            </a:pPr>
            <a:endParaRPr lang="en-US" b="0" dirty="0">
              <a:solidFill>
                <a:srgbClr val="2D2D8A"/>
              </a:solidFill>
              <a:latin typeface="Tw Cen MT"/>
              <a:ea typeface="ＭＳ Ｐゴシック" charset="0"/>
              <a:cs typeface="Tw Cen MT"/>
            </a:endParaRPr>
          </a:p>
          <a:p>
            <a:pPr marL="0" indent="0">
              <a:lnSpc>
                <a:spcPct val="90000"/>
              </a:lnSpc>
              <a:spcBef>
                <a:spcPct val="0"/>
              </a:spcBef>
              <a:buClr>
                <a:srgbClr val="2D2D8A"/>
              </a:buClr>
              <a:buFontTx/>
              <a:buNone/>
            </a:pPr>
            <a:r>
              <a:rPr lang="en-GB" sz="2000" i="0" dirty="0">
                <a:solidFill>
                  <a:srgbClr val="2D2D8A"/>
                </a:solidFill>
                <a:latin typeface="Tw Cen MT"/>
                <a:ea typeface="ＭＳ Ｐゴシック" charset="0"/>
                <a:cs typeface="Tw Cen MT"/>
              </a:rPr>
              <a:t>How to make the </a:t>
            </a:r>
            <a:r>
              <a:rPr lang="en-GB" sz="2000" b="1" i="0" dirty="0">
                <a:solidFill>
                  <a:srgbClr val="2D2D8A"/>
                </a:solidFill>
                <a:latin typeface="Tw Cen MT"/>
                <a:ea typeface="ＭＳ Ｐゴシック" charset="0"/>
                <a:cs typeface="Tw Cen MT"/>
              </a:rPr>
              <a:t>budget a reflection of policies and not a reflection of historical spending patterns</a:t>
            </a:r>
            <a:r>
              <a:rPr lang="en-GB" sz="2000" i="0" dirty="0">
                <a:solidFill>
                  <a:srgbClr val="2D2D8A"/>
                </a:solidFill>
                <a:latin typeface="Tw Cen MT"/>
                <a:ea typeface="ＭＳ Ｐゴシック" charset="0"/>
                <a:cs typeface="Tw Cen MT"/>
              </a:rPr>
              <a:t>?</a:t>
            </a:r>
            <a:endParaRPr lang="en-US" sz="2000" i="0" dirty="0">
              <a:solidFill>
                <a:srgbClr val="2D2D8A"/>
              </a:solidFill>
              <a:latin typeface="Tw Cen MT"/>
              <a:ea typeface="ＭＳ Ｐゴシック" charset="0"/>
              <a:cs typeface="Tw Cen MT"/>
            </a:endParaRPr>
          </a:p>
        </p:txBody>
      </p:sp>
      <p:sp>
        <p:nvSpPr>
          <p:cNvPr id="2" name="TextBox 1"/>
          <p:cNvSpPr txBox="1"/>
          <p:nvPr/>
        </p:nvSpPr>
        <p:spPr>
          <a:xfrm>
            <a:off x="-18381" y="1268760"/>
            <a:ext cx="9144000" cy="523220"/>
          </a:xfrm>
          <a:prstGeom prst="rect">
            <a:avLst/>
          </a:prstGeom>
          <a:noFill/>
        </p:spPr>
        <p:txBody>
          <a:bodyPr wrap="square" rtlCol="0">
            <a:spAutoFit/>
          </a:bodyPr>
          <a:lstStyle/>
          <a:p>
            <a:pPr algn="ctr"/>
            <a:r>
              <a:rPr lang="en-US" sz="2800" b="1" dirty="0" smtClean="0">
                <a:solidFill>
                  <a:srgbClr val="2D2D8A"/>
                </a:solidFill>
                <a:latin typeface="Tw Cen MT"/>
                <a:ea typeface="ＭＳ Ｐゴシック" charset="0"/>
                <a:cs typeface="Tw Cen MT"/>
              </a:rPr>
              <a:t>The budget </a:t>
            </a:r>
            <a:r>
              <a:rPr lang="en-US" sz="2800" b="1" dirty="0">
                <a:solidFill>
                  <a:srgbClr val="2D2D8A"/>
                </a:solidFill>
                <a:latin typeface="Tw Cen MT"/>
                <a:ea typeface="ＭＳ Ｐゴシック" charset="0"/>
                <a:cs typeface="Tw Cen MT"/>
              </a:rPr>
              <a:t>and p</a:t>
            </a:r>
            <a:r>
              <a:rPr lang="en-US" sz="2800" b="1" dirty="0" smtClean="0">
                <a:solidFill>
                  <a:srgbClr val="2D2D8A"/>
                </a:solidFill>
                <a:latin typeface="Tw Cen MT"/>
                <a:ea typeface="ＭＳ Ｐゴシック" charset="0"/>
                <a:cs typeface="Tw Cen MT"/>
              </a:rPr>
              <a:t>olicy transmission</a:t>
            </a:r>
            <a:endParaRPr lang="en-US" sz="2800" b="1" dirty="0">
              <a:solidFill>
                <a:srgbClr val="2D2D8A"/>
              </a:solidFill>
              <a:latin typeface="Tw Cen MT"/>
              <a:ea typeface="ＭＳ Ｐゴシック" charset="0"/>
              <a:cs typeface="Tw Cen MT"/>
            </a:endParaRPr>
          </a:p>
        </p:txBody>
      </p:sp>
      <p:sp>
        <p:nvSpPr>
          <p:cNvPr id="5" name="Slide Number Placeholder 3"/>
          <p:cNvSpPr>
            <a:spLocks noGrp="1"/>
          </p:cNvSpPr>
          <p:nvPr>
            <p:ph type="sldNum" sz="quarter" idx="12"/>
          </p:nvPr>
        </p:nvSpPr>
        <p:spPr>
          <a:xfrm>
            <a:off x="6553200" y="6245225"/>
            <a:ext cx="2133600" cy="476250"/>
          </a:xfrm>
        </p:spPr>
        <p:txBody>
          <a:bodyPr/>
          <a:lstStyle/>
          <a:p>
            <a:fld id="{37B83C0C-BC65-4367-9B8A-060D4801009D}" type="slidenum">
              <a:rPr lang="en-GB" smtClean="0"/>
              <a:pPr/>
              <a:t>69</a:t>
            </a:fld>
            <a:endParaRPr lang="en-GB"/>
          </a:p>
        </p:txBody>
      </p:sp>
    </p:spTree>
    <p:extLst>
      <p:ext uri="{BB962C8B-B14F-4D97-AF65-F5344CB8AC3E}">
        <p14:creationId xmlns:p14="http://schemas.microsoft.com/office/powerpoint/2010/main" val="426990654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0962" name="Group 34"/>
          <p:cNvGraphicFramePr>
            <a:graphicFrameLocks noGrp="1"/>
          </p:cNvGraphicFramePr>
          <p:nvPr>
            <p:extLst>
              <p:ext uri="{D42A27DB-BD31-4B8C-83A1-F6EECF244321}">
                <p14:modId xmlns:p14="http://schemas.microsoft.com/office/powerpoint/2010/main" val="1753004661"/>
              </p:ext>
            </p:extLst>
          </p:nvPr>
        </p:nvGraphicFramePr>
        <p:xfrm>
          <a:off x="250825" y="2168525"/>
          <a:ext cx="2736850" cy="3868618"/>
        </p:xfrm>
        <a:graphic>
          <a:graphicData uri="http://schemas.openxmlformats.org/drawingml/2006/table">
            <a:tbl>
              <a:tblPr/>
              <a:tblGrid>
                <a:gridCol w="2736850"/>
              </a:tblGrid>
              <a:tr h="1206962">
                <a:tc>
                  <a:txBody>
                    <a:bodyPr/>
                    <a:lstStyle/>
                    <a:p>
                      <a:pPr marL="0" marR="0" lvl="0" indent="0" algn="ctr" defTabSz="966788" rtl="0" eaLnBrk="0" fontAlgn="base" latinLnBrk="0" hangingPunct="0">
                        <a:lnSpc>
                          <a:spcPct val="100000"/>
                        </a:lnSpc>
                        <a:spcBef>
                          <a:spcPct val="0"/>
                        </a:spcBef>
                        <a:spcAft>
                          <a:spcPct val="0"/>
                        </a:spcAft>
                        <a:buClrTx/>
                        <a:buSzTx/>
                        <a:buFontTx/>
                        <a:buNone/>
                        <a:tabLst/>
                      </a:pPr>
                      <a:r>
                        <a:rPr kumimoji="0" lang="en-GB" sz="1600" b="1" i="0" u="none" strike="noStrike" kern="1200" cap="none" normalizeH="0" baseline="0" noProof="0" dirty="0" smtClean="0">
                          <a:ln>
                            <a:noFill/>
                          </a:ln>
                          <a:solidFill>
                            <a:schemeClr val="bg1"/>
                          </a:solidFill>
                          <a:effectLst/>
                          <a:latin typeface="+mn-lt"/>
                          <a:ea typeface="+mn-ea"/>
                          <a:cs typeface="Arial" charset="0"/>
                        </a:rPr>
                        <a:t>BS for the decentralisation of public services - SRC</a:t>
                      </a:r>
                    </a:p>
                  </a:txBody>
                  <a:tcPr marL="71996" marR="71996" marT="72004" marB="72004"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F5494"/>
                    </a:solidFill>
                  </a:tcPr>
                </a:tc>
              </a:tr>
              <a:tr h="2501438">
                <a:tc>
                  <a:txBody>
                    <a:bodyPr/>
                    <a:lstStyle/>
                    <a:p>
                      <a:pPr marL="0" marR="0" lvl="0" indent="0" algn="l" defTabSz="966788" rtl="0" eaLnBrk="0" fontAlgn="base" latinLnBrk="0" hangingPunct="0">
                        <a:lnSpc>
                          <a:spcPct val="90000"/>
                        </a:lnSpc>
                        <a:spcBef>
                          <a:spcPct val="50000"/>
                        </a:spcBef>
                        <a:spcAft>
                          <a:spcPct val="0"/>
                        </a:spcAft>
                        <a:buClr>
                          <a:schemeClr val="bg2"/>
                        </a:buClr>
                        <a:buSzTx/>
                        <a:buFont typeface="Arial" pitchFamily="34" charset="0"/>
                        <a:buNone/>
                        <a:tabLst/>
                      </a:pPr>
                      <a:r>
                        <a:rPr kumimoji="0" lang="en-GB" sz="1400" b="1" i="0" u="none" strike="noStrike" kern="1200" cap="none" normalizeH="0" baseline="0" noProof="0" dirty="0" smtClean="0">
                          <a:ln>
                            <a:noFill/>
                          </a:ln>
                          <a:solidFill>
                            <a:srgbClr val="0F5494"/>
                          </a:solidFill>
                          <a:effectLst/>
                          <a:latin typeface="+mj-lt"/>
                          <a:ea typeface="+mn-ea"/>
                          <a:cs typeface="Arial" charset="0"/>
                        </a:rPr>
                        <a:t>If sub-national governments have extensive administrative power but limited political and fiscal authority:</a:t>
                      </a:r>
                    </a:p>
                    <a:p>
                      <a:pPr marL="117475" marR="0" lvl="0" indent="-117475" algn="l" defTabSz="966788" rtl="0" eaLnBrk="0" fontAlgn="base" latinLnBrk="0" hangingPunct="0">
                        <a:lnSpc>
                          <a:spcPct val="90000"/>
                        </a:lnSpc>
                        <a:spcBef>
                          <a:spcPct val="50000"/>
                        </a:spcBef>
                        <a:spcAft>
                          <a:spcPct val="0"/>
                        </a:spcAft>
                        <a:buClr>
                          <a:schemeClr val="bg2"/>
                        </a:buClr>
                        <a:buSzTx/>
                        <a:buFont typeface="Arial" pitchFamily="34" charset="0"/>
                        <a:buNone/>
                        <a:tabLst/>
                      </a:pPr>
                      <a:endParaRPr kumimoji="0" lang="en-GB" sz="1400" b="1" i="0" u="none" strike="noStrike" kern="1200" cap="none" normalizeH="0" baseline="0" noProof="0" dirty="0" smtClean="0">
                        <a:ln>
                          <a:noFill/>
                        </a:ln>
                        <a:solidFill>
                          <a:srgbClr val="0F5494"/>
                        </a:solidFill>
                        <a:effectLst/>
                        <a:latin typeface="+mj-lt"/>
                        <a:ea typeface="+mn-ea"/>
                        <a:cs typeface="Arial" charset="0"/>
                      </a:endParaRPr>
                    </a:p>
                    <a:p>
                      <a:pPr marL="0" marR="0" lvl="0" indent="0" algn="l" defTabSz="966788" rtl="0" eaLnBrk="0" fontAlgn="base" latinLnBrk="0" hangingPunct="0">
                        <a:lnSpc>
                          <a:spcPct val="90000"/>
                        </a:lnSpc>
                        <a:spcBef>
                          <a:spcPct val="50000"/>
                        </a:spcBef>
                        <a:spcAft>
                          <a:spcPct val="0"/>
                        </a:spcAft>
                        <a:buClr>
                          <a:schemeClr val="bg2"/>
                        </a:buClr>
                        <a:buSzTx/>
                        <a:buFont typeface="Arial" pitchFamily="34" charset="0"/>
                        <a:buNone/>
                        <a:tabLst/>
                      </a:pPr>
                      <a:r>
                        <a:rPr kumimoji="0" lang="en-GB" sz="1400" b="1" i="0" u="none" strike="noStrike" kern="1200" cap="none" normalizeH="0" baseline="0" noProof="0" dirty="0" smtClean="0">
                          <a:ln>
                            <a:noFill/>
                          </a:ln>
                          <a:solidFill>
                            <a:srgbClr val="C00000"/>
                          </a:solidFill>
                          <a:effectLst/>
                          <a:latin typeface="+mj-lt"/>
                          <a:ea typeface="+mn-ea"/>
                          <a:cs typeface="Arial" charset="0"/>
                        </a:rPr>
                        <a:t>SRC can be provided to support the geographic decentralisation of services to subnational level. </a:t>
                      </a:r>
                    </a:p>
                  </a:txBody>
                  <a:tcPr marL="71996" marR="71996" marT="72004" marB="72004"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sp>
        <p:nvSpPr>
          <p:cNvPr id="65546" name="RunningHead"/>
          <p:cNvSpPr txBox="1">
            <a:spLocks noChangeArrowheads="1"/>
          </p:cNvSpPr>
          <p:nvPr/>
        </p:nvSpPr>
        <p:spPr bwMode="auto">
          <a:xfrm>
            <a:off x="6167438" y="239713"/>
            <a:ext cx="27257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FontTx/>
              <a:buNone/>
            </a:pPr>
            <a:r>
              <a:rPr lang="en-US" altLang="en-US" sz="1200" i="0"/>
              <a:t>Running Head 12-Point Plain, Title Case</a:t>
            </a:r>
          </a:p>
        </p:txBody>
      </p:sp>
      <p:sp>
        <p:nvSpPr>
          <p:cNvPr id="65547" name="Title 10"/>
          <p:cNvSpPr>
            <a:spLocks noGrp="1"/>
          </p:cNvSpPr>
          <p:nvPr>
            <p:ph type="title"/>
          </p:nvPr>
        </p:nvSpPr>
        <p:spPr>
          <a:xfrm>
            <a:off x="395288" y="1341438"/>
            <a:ext cx="8229600" cy="719137"/>
          </a:xfrm>
        </p:spPr>
        <p:txBody>
          <a:bodyPr/>
          <a:lstStyle/>
          <a:p>
            <a:pPr algn="ctr" eaLnBrk="1" hangingPunct="1"/>
            <a:r>
              <a:rPr lang="en-GB" altLang="en-US" sz="2400" dirty="0" smtClean="0"/>
              <a:t>SRC and decentralisation: 3 cases</a:t>
            </a:r>
          </a:p>
        </p:txBody>
      </p:sp>
      <p:graphicFrame>
        <p:nvGraphicFramePr>
          <p:cNvPr id="12" name="Group 34"/>
          <p:cNvGraphicFramePr>
            <a:graphicFrameLocks noGrp="1"/>
          </p:cNvGraphicFramePr>
          <p:nvPr>
            <p:extLst>
              <p:ext uri="{D42A27DB-BD31-4B8C-83A1-F6EECF244321}">
                <p14:modId xmlns:p14="http://schemas.microsoft.com/office/powerpoint/2010/main" val="1335123666"/>
              </p:ext>
            </p:extLst>
          </p:nvPr>
        </p:nvGraphicFramePr>
        <p:xfrm>
          <a:off x="3276600" y="2205038"/>
          <a:ext cx="2736850" cy="4111985"/>
        </p:xfrm>
        <a:graphic>
          <a:graphicData uri="http://schemas.openxmlformats.org/drawingml/2006/table">
            <a:tbl>
              <a:tblPr/>
              <a:tblGrid>
                <a:gridCol w="2736850"/>
              </a:tblGrid>
              <a:tr h="1130347">
                <a:tc>
                  <a:txBody>
                    <a:bodyPr/>
                    <a:lstStyle/>
                    <a:p>
                      <a:pPr marL="0" marR="0" lvl="0" indent="0" algn="ctr" defTabSz="966788" rtl="0" eaLnBrk="0" fontAlgn="base" latinLnBrk="0" hangingPunct="0">
                        <a:lnSpc>
                          <a:spcPct val="100000"/>
                        </a:lnSpc>
                        <a:spcBef>
                          <a:spcPct val="0"/>
                        </a:spcBef>
                        <a:spcAft>
                          <a:spcPct val="0"/>
                        </a:spcAft>
                        <a:buClrTx/>
                        <a:buSzTx/>
                        <a:buFontTx/>
                        <a:buNone/>
                        <a:tabLst/>
                      </a:pPr>
                      <a:r>
                        <a:rPr kumimoji="0" lang="en-GB" sz="1600" b="1" i="0" u="none" strike="noStrike" kern="1200" cap="none" normalizeH="0" baseline="0" noProof="0" dirty="0" smtClean="0">
                          <a:ln>
                            <a:noFill/>
                          </a:ln>
                          <a:solidFill>
                            <a:schemeClr val="bg1"/>
                          </a:solidFill>
                          <a:effectLst/>
                          <a:latin typeface="+mn-lt"/>
                          <a:ea typeface="+mn-ea"/>
                          <a:cs typeface="Arial" charset="0"/>
                        </a:rPr>
                        <a:t>BS to support a decentralisation process - SRC</a:t>
                      </a:r>
                    </a:p>
                    <a:p>
                      <a:pPr marL="0" marR="0" lvl="0" indent="0" algn="ctr" defTabSz="966788" rtl="0" eaLnBrk="0" fontAlgn="base" latinLnBrk="0" hangingPunct="0">
                        <a:lnSpc>
                          <a:spcPct val="100000"/>
                        </a:lnSpc>
                        <a:spcBef>
                          <a:spcPct val="0"/>
                        </a:spcBef>
                        <a:spcAft>
                          <a:spcPct val="0"/>
                        </a:spcAft>
                        <a:buClrTx/>
                        <a:buSzTx/>
                        <a:buFontTx/>
                        <a:buNone/>
                        <a:tabLst/>
                      </a:pPr>
                      <a:endParaRPr kumimoji="0" lang="en-GB" sz="1600" b="1" i="0" u="none" strike="noStrike" kern="1200" cap="none" normalizeH="0" baseline="0" noProof="0" dirty="0" smtClean="0">
                        <a:ln>
                          <a:noFill/>
                        </a:ln>
                        <a:solidFill>
                          <a:schemeClr val="bg1"/>
                        </a:solidFill>
                        <a:effectLst/>
                        <a:latin typeface="+mn-lt"/>
                        <a:ea typeface="+mn-ea"/>
                        <a:cs typeface="Arial" charset="0"/>
                      </a:endParaRPr>
                    </a:p>
                  </a:txBody>
                  <a:tcPr marL="72014" marR="72014" marT="71975" marB="71975"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F5494"/>
                    </a:solidFill>
                  </a:tcPr>
                </a:tc>
              </a:tr>
              <a:tr h="2682828">
                <a:tc>
                  <a:txBody>
                    <a:bodyPr/>
                    <a:lstStyle/>
                    <a:p>
                      <a:pPr marL="0" marR="0" lvl="0" indent="0" algn="l" defTabSz="966788" rtl="0" eaLnBrk="0" fontAlgn="base" latinLnBrk="0" hangingPunct="0">
                        <a:lnSpc>
                          <a:spcPct val="90000"/>
                        </a:lnSpc>
                        <a:spcBef>
                          <a:spcPct val="50000"/>
                        </a:spcBef>
                        <a:spcAft>
                          <a:spcPct val="0"/>
                        </a:spcAft>
                        <a:buClr>
                          <a:schemeClr val="bg2"/>
                        </a:buClr>
                        <a:buSzTx/>
                        <a:buFont typeface="Arial" pitchFamily="34" charset="0"/>
                        <a:buNone/>
                        <a:tabLst/>
                      </a:pPr>
                      <a:r>
                        <a:rPr kumimoji="0" lang="en-GB" sz="1400" b="1" i="0" u="none" strike="noStrike" kern="1200" cap="none" normalizeH="0" baseline="0" noProof="0" dirty="0" smtClean="0">
                          <a:ln>
                            <a:noFill/>
                          </a:ln>
                          <a:solidFill>
                            <a:srgbClr val="0F5494"/>
                          </a:solidFill>
                          <a:effectLst/>
                          <a:latin typeface="+mj-lt"/>
                          <a:ea typeface="+mn-ea"/>
                          <a:cs typeface="Arial" charset="0"/>
                        </a:rPr>
                        <a:t>If support for decentralisation is the objective of the BS:</a:t>
                      </a:r>
                    </a:p>
                    <a:p>
                      <a:pPr marL="0" marR="0" lvl="0" indent="0" algn="l" defTabSz="966788" rtl="0" eaLnBrk="0" fontAlgn="base" latinLnBrk="0" hangingPunct="0">
                        <a:lnSpc>
                          <a:spcPct val="90000"/>
                        </a:lnSpc>
                        <a:spcBef>
                          <a:spcPct val="50000"/>
                        </a:spcBef>
                        <a:spcAft>
                          <a:spcPct val="0"/>
                        </a:spcAft>
                        <a:buClr>
                          <a:schemeClr val="bg2"/>
                        </a:buClr>
                        <a:buSzTx/>
                        <a:buFont typeface="Arial" pitchFamily="34" charset="0"/>
                        <a:buNone/>
                        <a:tabLst/>
                      </a:pPr>
                      <a:endParaRPr kumimoji="0" lang="en-GB" sz="1400" b="1" i="0" u="none" strike="noStrike" kern="1200" cap="none" normalizeH="0" baseline="0" noProof="0" dirty="0" smtClean="0">
                        <a:ln>
                          <a:noFill/>
                        </a:ln>
                        <a:solidFill>
                          <a:srgbClr val="C00000"/>
                        </a:solidFill>
                        <a:effectLst/>
                        <a:latin typeface="+mj-lt"/>
                        <a:ea typeface="+mn-ea"/>
                        <a:cs typeface="Arial" charset="0"/>
                      </a:endParaRPr>
                    </a:p>
                    <a:p>
                      <a:pPr marL="0" marR="0" lvl="0" indent="0" algn="l" defTabSz="966788" rtl="0" eaLnBrk="0" fontAlgn="base" latinLnBrk="0" hangingPunct="0">
                        <a:lnSpc>
                          <a:spcPct val="90000"/>
                        </a:lnSpc>
                        <a:spcBef>
                          <a:spcPct val="50000"/>
                        </a:spcBef>
                        <a:spcAft>
                          <a:spcPct val="0"/>
                        </a:spcAft>
                        <a:buClr>
                          <a:schemeClr val="bg2"/>
                        </a:buClr>
                        <a:buSzTx/>
                        <a:buFont typeface="Arial" pitchFamily="34" charset="0"/>
                        <a:buNone/>
                        <a:tabLst/>
                      </a:pPr>
                      <a:r>
                        <a:rPr kumimoji="0" lang="en-GB" sz="1400" b="1" i="0" u="none" strike="noStrike" kern="1200" cap="none" normalizeH="0" baseline="0" noProof="0" dirty="0" smtClean="0">
                          <a:ln>
                            <a:noFill/>
                          </a:ln>
                          <a:solidFill>
                            <a:srgbClr val="C00000"/>
                          </a:solidFill>
                          <a:effectLst/>
                          <a:latin typeface="+mj-lt"/>
                          <a:ea typeface="+mn-ea"/>
                          <a:cs typeface="Arial" charset="0"/>
                        </a:rPr>
                        <a:t>SRC </a:t>
                      </a:r>
                    </a:p>
                    <a:p>
                      <a:pPr marL="0" marR="0" lvl="0" indent="0" algn="l" defTabSz="966788" rtl="0" eaLnBrk="0" fontAlgn="base" latinLnBrk="0" hangingPunct="0">
                        <a:lnSpc>
                          <a:spcPct val="90000"/>
                        </a:lnSpc>
                        <a:spcBef>
                          <a:spcPct val="50000"/>
                        </a:spcBef>
                        <a:spcAft>
                          <a:spcPct val="0"/>
                        </a:spcAft>
                        <a:buClr>
                          <a:schemeClr val="bg2"/>
                        </a:buClr>
                        <a:buSzTx/>
                        <a:buFont typeface="Arial" pitchFamily="34" charset="0"/>
                        <a:buChar char="•"/>
                        <a:tabLst/>
                      </a:pPr>
                      <a:r>
                        <a:rPr kumimoji="0" lang="en-GB" sz="1400" b="1" i="0" u="none" strike="noStrike" kern="1200" cap="none" normalizeH="0" baseline="0" noProof="0" dirty="0" smtClean="0">
                          <a:ln>
                            <a:noFill/>
                          </a:ln>
                          <a:solidFill>
                            <a:srgbClr val="C00000"/>
                          </a:solidFill>
                          <a:effectLst/>
                          <a:latin typeface="+mj-lt"/>
                          <a:ea typeface="+mn-ea"/>
                          <a:cs typeface="Arial" charset="0"/>
                        </a:rPr>
                        <a:t> should focus on reforms and institutional aspects of the decentralisation.</a:t>
                      </a:r>
                    </a:p>
                    <a:p>
                      <a:pPr marL="0" marR="0" lvl="0" indent="0" algn="l" defTabSz="966788" rtl="0" eaLnBrk="0" fontAlgn="base" latinLnBrk="0" hangingPunct="0">
                        <a:lnSpc>
                          <a:spcPct val="90000"/>
                        </a:lnSpc>
                        <a:spcBef>
                          <a:spcPct val="50000"/>
                        </a:spcBef>
                        <a:spcAft>
                          <a:spcPct val="0"/>
                        </a:spcAft>
                        <a:buClr>
                          <a:schemeClr val="bg2"/>
                        </a:buClr>
                        <a:buSzTx/>
                        <a:buFont typeface="Arial" pitchFamily="34" charset="0"/>
                        <a:buChar char="•"/>
                        <a:tabLst/>
                      </a:pPr>
                      <a:r>
                        <a:rPr kumimoji="0" lang="en-GB" sz="1400" b="1" i="0" u="none" strike="noStrike" kern="1200" cap="none" normalizeH="0" baseline="0" noProof="0" dirty="0" smtClean="0">
                          <a:ln>
                            <a:noFill/>
                          </a:ln>
                          <a:solidFill>
                            <a:srgbClr val="C00000"/>
                          </a:solidFill>
                          <a:effectLst/>
                          <a:latin typeface="+mj-lt"/>
                          <a:ea typeface="+mn-ea"/>
                          <a:cs typeface="Arial" charset="0"/>
                        </a:rPr>
                        <a:t> Could cover the 3 dimensions (political, administrative, fiscal)</a:t>
                      </a:r>
                    </a:p>
                    <a:p>
                      <a:pPr marL="0" marR="0" lvl="0" indent="0" algn="l" defTabSz="966788" rtl="0" eaLnBrk="0" fontAlgn="base" latinLnBrk="0" hangingPunct="0">
                        <a:lnSpc>
                          <a:spcPct val="90000"/>
                        </a:lnSpc>
                        <a:spcBef>
                          <a:spcPct val="50000"/>
                        </a:spcBef>
                        <a:spcAft>
                          <a:spcPct val="0"/>
                        </a:spcAft>
                        <a:buClr>
                          <a:schemeClr val="bg2"/>
                        </a:buClr>
                        <a:buSzTx/>
                        <a:buFont typeface="Arial" pitchFamily="34" charset="0"/>
                        <a:buNone/>
                        <a:tabLst/>
                      </a:pPr>
                      <a:endParaRPr kumimoji="0" lang="en-GB" sz="1400" b="1" i="0" u="none" strike="noStrike" kern="1200" cap="none" normalizeH="0" baseline="0" noProof="0" dirty="0" smtClean="0">
                        <a:ln>
                          <a:noFill/>
                        </a:ln>
                        <a:solidFill>
                          <a:srgbClr val="0F5494"/>
                        </a:solidFill>
                        <a:effectLst/>
                        <a:latin typeface="+mj-lt"/>
                        <a:ea typeface="+mn-ea"/>
                        <a:cs typeface="Arial" charset="0"/>
                      </a:endParaRPr>
                    </a:p>
                  </a:txBody>
                  <a:tcPr marL="72014" marR="72014" marT="71975" marB="71975"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graphicFrame>
        <p:nvGraphicFramePr>
          <p:cNvPr id="13" name="Group 34"/>
          <p:cNvGraphicFramePr>
            <a:graphicFrameLocks noGrp="1"/>
          </p:cNvGraphicFramePr>
          <p:nvPr>
            <p:extLst>
              <p:ext uri="{D42A27DB-BD31-4B8C-83A1-F6EECF244321}">
                <p14:modId xmlns:p14="http://schemas.microsoft.com/office/powerpoint/2010/main" val="1522935369"/>
              </p:ext>
            </p:extLst>
          </p:nvPr>
        </p:nvGraphicFramePr>
        <p:xfrm>
          <a:off x="6227763" y="2205038"/>
          <a:ext cx="2703512" cy="3798703"/>
        </p:xfrm>
        <a:graphic>
          <a:graphicData uri="http://schemas.openxmlformats.org/drawingml/2006/table">
            <a:tbl>
              <a:tblPr/>
              <a:tblGrid>
                <a:gridCol w="2703512"/>
              </a:tblGrid>
              <a:tr h="1236364">
                <a:tc>
                  <a:txBody>
                    <a:bodyPr/>
                    <a:lstStyle/>
                    <a:p>
                      <a:pPr marL="0" marR="0" lvl="0" indent="0" algn="ctr" defTabSz="966788" rtl="0" eaLnBrk="0" fontAlgn="base" latinLnBrk="0" hangingPunct="0">
                        <a:lnSpc>
                          <a:spcPct val="100000"/>
                        </a:lnSpc>
                        <a:spcBef>
                          <a:spcPct val="0"/>
                        </a:spcBef>
                        <a:spcAft>
                          <a:spcPct val="0"/>
                        </a:spcAft>
                        <a:buClrTx/>
                        <a:buSzTx/>
                        <a:buFontTx/>
                        <a:buNone/>
                        <a:tabLst/>
                      </a:pPr>
                      <a:r>
                        <a:rPr kumimoji="0" lang="en-GB" sz="1600" b="1" i="0" u="none" strike="noStrike" kern="1200" cap="none" normalizeH="0" baseline="0" noProof="0" dirty="0" smtClean="0">
                          <a:ln>
                            <a:noFill/>
                          </a:ln>
                          <a:solidFill>
                            <a:schemeClr val="bg1"/>
                          </a:solidFill>
                          <a:effectLst/>
                          <a:latin typeface="+mn-lt"/>
                          <a:ea typeface="+mn-ea"/>
                          <a:cs typeface="Arial" charset="0"/>
                        </a:rPr>
                        <a:t>BS provided to a sub-national government</a:t>
                      </a:r>
                    </a:p>
                    <a:p>
                      <a:pPr marL="0" marR="0" lvl="0" indent="0" algn="ctr" defTabSz="966788" rtl="0" eaLnBrk="0" fontAlgn="base" latinLnBrk="0" hangingPunct="0">
                        <a:lnSpc>
                          <a:spcPct val="100000"/>
                        </a:lnSpc>
                        <a:spcBef>
                          <a:spcPct val="0"/>
                        </a:spcBef>
                        <a:spcAft>
                          <a:spcPct val="0"/>
                        </a:spcAft>
                        <a:buClrTx/>
                        <a:buSzTx/>
                        <a:buFontTx/>
                        <a:buNone/>
                        <a:tabLst/>
                      </a:pPr>
                      <a:r>
                        <a:rPr kumimoji="0" lang="en-GB" sz="1600" b="1" i="0" u="none" strike="noStrike" kern="1200" cap="none" normalizeH="0" baseline="0" noProof="0" dirty="0" smtClean="0">
                          <a:ln>
                            <a:noFill/>
                          </a:ln>
                          <a:solidFill>
                            <a:schemeClr val="bg1"/>
                          </a:solidFill>
                          <a:effectLst/>
                          <a:latin typeface="+mn-lt"/>
                          <a:ea typeface="+mn-ea"/>
                          <a:cs typeface="Arial" charset="0"/>
                        </a:rPr>
                        <a:t>SRC</a:t>
                      </a:r>
                    </a:p>
                    <a:p>
                      <a:pPr marL="0" marR="0" lvl="0" indent="0" algn="ctr" defTabSz="966788" rtl="0" eaLnBrk="0" fontAlgn="base" latinLnBrk="0" hangingPunct="0">
                        <a:lnSpc>
                          <a:spcPct val="100000"/>
                        </a:lnSpc>
                        <a:spcBef>
                          <a:spcPct val="0"/>
                        </a:spcBef>
                        <a:spcAft>
                          <a:spcPct val="0"/>
                        </a:spcAft>
                        <a:buClrTx/>
                        <a:buSzTx/>
                        <a:buFontTx/>
                        <a:buNone/>
                        <a:tabLst/>
                      </a:pPr>
                      <a:endParaRPr kumimoji="0" lang="en-GB" sz="1600" b="1" i="0" u="none" strike="noStrike" kern="1200" cap="none" normalizeH="0" baseline="0" noProof="0" dirty="0" smtClean="0">
                        <a:ln>
                          <a:noFill/>
                        </a:ln>
                        <a:solidFill>
                          <a:schemeClr val="bg1"/>
                        </a:solidFill>
                        <a:effectLst/>
                        <a:latin typeface="+mn-lt"/>
                        <a:ea typeface="+mn-ea"/>
                        <a:cs typeface="Arial" charset="0"/>
                      </a:endParaRPr>
                    </a:p>
                    <a:p>
                      <a:pPr marL="0" marR="0" lvl="0" indent="0" algn="ctr" defTabSz="966788" rtl="0" eaLnBrk="0" fontAlgn="base" latinLnBrk="0" hangingPunct="0">
                        <a:lnSpc>
                          <a:spcPct val="100000"/>
                        </a:lnSpc>
                        <a:spcBef>
                          <a:spcPct val="0"/>
                        </a:spcBef>
                        <a:spcAft>
                          <a:spcPct val="0"/>
                        </a:spcAft>
                        <a:buClrTx/>
                        <a:buSzTx/>
                        <a:buFontTx/>
                        <a:buNone/>
                        <a:tabLst/>
                      </a:pPr>
                      <a:endParaRPr kumimoji="0" lang="en-GB" sz="1600" b="1" i="0" u="none" strike="noStrike" kern="1200" cap="none" normalizeH="0" baseline="0" noProof="0" dirty="0" smtClean="0">
                        <a:ln>
                          <a:noFill/>
                        </a:ln>
                        <a:solidFill>
                          <a:schemeClr val="bg1"/>
                        </a:solidFill>
                        <a:effectLst/>
                        <a:latin typeface="+mn-lt"/>
                        <a:ea typeface="+mn-ea"/>
                        <a:cs typeface="Arial" charset="0"/>
                      </a:endParaRPr>
                    </a:p>
                  </a:txBody>
                  <a:tcPr marL="71997" marR="71997" marT="71990" marB="71990"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F5494"/>
                    </a:solidFill>
                  </a:tcPr>
                </a:tc>
              </a:tr>
              <a:tr h="2435523">
                <a:tc>
                  <a:txBody>
                    <a:bodyPr/>
                    <a:lstStyle/>
                    <a:p>
                      <a:pPr marL="0" marR="0" lvl="0" indent="0" algn="l" defTabSz="966788" rtl="0" eaLnBrk="0" fontAlgn="base" latinLnBrk="0" hangingPunct="0">
                        <a:lnSpc>
                          <a:spcPct val="90000"/>
                        </a:lnSpc>
                        <a:spcBef>
                          <a:spcPct val="50000"/>
                        </a:spcBef>
                        <a:spcAft>
                          <a:spcPct val="0"/>
                        </a:spcAft>
                        <a:buClr>
                          <a:schemeClr val="bg2"/>
                        </a:buClr>
                        <a:buSzTx/>
                        <a:buFont typeface="Arial" pitchFamily="34" charset="0"/>
                        <a:buNone/>
                        <a:tabLst/>
                      </a:pPr>
                      <a:r>
                        <a:rPr kumimoji="0" lang="en-GB" sz="1400" b="1" i="0" u="none" strike="noStrike" kern="1200" cap="none" normalizeH="0" baseline="0" noProof="0" dirty="0" smtClean="0">
                          <a:ln>
                            <a:noFill/>
                          </a:ln>
                          <a:solidFill>
                            <a:srgbClr val="0F5494"/>
                          </a:solidFill>
                          <a:effectLst/>
                          <a:latin typeface="+mj-lt"/>
                          <a:ea typeface="+mn-ea"/>
                          <a:cs typeface="Arial" charset="0"/>
                        </a:rPr>
                        <a:t>If sub-national </a:t>
                      </a:r>
                      <a:r>
                        <a:rPr kumimoji="0" lang="en-GB" sz="1400" b="1" i="0" u="none" strike="noStrike" kern="1200" cap="none" normalizeH="0" baseline="0" noProof="0" dirty="0" err="1" smtClean="0">
                          <a:ln>
                            <a:noFill/>
                          </a:ln>
                          <a:solidFill>
                            <a:srgbClr val="0F5494"/>
                          </a:solidFill>
                          <a:effectLst/>
                          <a:latin typeface="+mj-lt"/>
                          <a:ea typeface="+mn-ea"/>
                          <a:cs typeface="Arial" charset="0"/>
                        </a:rPr>
                        <a:t>gov.</a:t>
                      </a:r>
                      <a:r>
                        <a:rPr kumimoji="0" lang="en-GB" sz="1400" b="1" i="0" u="none" strike="noStrike" kern="1200" cap="none" normalizeH="0" baseline="0" noProof="0" dirty="0" smtClean="0">
                          <a:ln>
                            <a:noFill/>
                          </a:ln>
                          <a:solidFill>
                            <a:srgbClr val="0F5494"/>
                          </a:solidFill>
                          <a:effectLst/>
                          <a:latin typeface="+mj-lt"/>
                          <a:ea typeface="+mn-ea"/>
                          <a:cs typeface="Arial" charset="0"/>
                        </a:rPr>
                        <a:t> has extensive political, administrative and fiscal powers: </a:t>
                      </a:r>
                    </a:p>
                    <a:p>
                      <a:pPr marL="0" marR="0" lvl="0" indent="0" algn="l" defTabSz="966788" rtl="0" eaLnBrk="0" fontAlgn="base" latinLnBrk="0" hangingPunct="0">
                        <a:lnSpc>
                          <a:spcPct val="90000"/>
                        </a:lnSpc>
                        <a:spcBef>
                          <a:spcPct val="50000"/>
                        </a:spcBef>
                        <a:spcAft>
                          <a:spcPct val="0"/>
                        </a:spcAft>
                        <a:buClr>
                          <a:schemeClr val="bg2"/>
                        </a:buClr>
                        <a:buSzTx/>
                        <a:buFont typeface="Arial" pitchFamily="34" charset="0"/>
                        <a:buNone/>
                        <a:tabLst/>
                      </a:pPr>
                      <a:endParaRPr kumimoji="0" lang="en-GB" sz="1400" b="1" i="0" u="none" strike="noStrike" kern="1200" cap="none" normalizeH="0" baseline="0" noProof="0" dirty="0" smtClean="0">
                        <a:ln>
                          <a:noFill/>
                        </a:ln>
                        <a:solidFill>
                          <a:srgbClr val="0F5494"/>
                        </a:solidFill>
                        <a:effectLst/>
                        <a:latin typeface="+mj-lt"/>
                        <a:ea typeface="+mn-ea"/>
                        <a:cs typeface="Arial" charset="0"/>
                      </a:endParaRPr>
                    </a:p>
                    <a:p>
                      <a:pPr marL="0" marR="0" lvl="0" indent="0" algn="l" defTabSz="966788" rtl="0" eaLnBrk="0" fontAlgn="base" latinLnBrk="0" hangingPunct="0">
                        <a:lnSpc>
                          <a:spcPct val="90000"/>
                        </a:lnSpc>
                        <a:spcBef>
                          <a:spcPct val="50000"/>
                        </a:spcBef>
                        <a:spcAft>
                          <a:spcPct val="0"/>
                        </a:spcAft>
                        <a:buClr>
                          <a:schemeClr val="bg2"/>
                        </a:buClr>
                        <a:buSzTx/>
                        <a:buFont typeface="Arial" pitchFamily="34" charset="0"/>
                        <a:buNone/>
                        <a:tabLst/>
                      </a:pPr>
                      <a:r>
                        <a:rPr kumimoji="0" lang="en-GB" sz="1400" b="1" i="0" u="none" strike="noStrike" kern="1200" cap="none" normalizeH="0" baseline="0" noProof="0" dirty="0" smtClean="0">
                          <a:ln>
                            <a:noFill/>
                          </a:ln>
                          <a:solidFill>
                            <a:srgbClr val="C00000"/>
                          </a:solidFill>
                          <a:effectLst/>
                          <a:latin typeface="+mj-lt"/>
                          <a:ea typeface="+mn-ea"/>
                          <a:cs typeface="Arial" charset="0"/>
                        </a:rPr>
                        <a:t> SRC can be provided to  sub-national government</a:t>
                      </a:r>
                    </a:p>
                    <a:p>
                      <a:pPr marL="0" marR="0" lvl="0" indent="0" algn="l" defTabSz="966788" rtl="0" eaLnBrk="0" fontAlgn="base" latinLnBrk="0" hangingPunct="0">
                        <a:lnSpc>
                          <a:spcPct val="90000"/>
                        </a:lnSpc>
                        <a:spcBef>
                          <a:spcPct val="50000"/>
                        </a:spcBef>
                        <a:spcAft>
                          <a:spcPct val="0"/>
                        </a:spcAft>
                        <a:buClr>
                          <a:schemeClr val="bg2"/>
                        </a:buClr>
                        <a:buSzTx/>
                        <a:buFont typeface="Arial" pitchFamily="34" charset="0"/>
                        <a:buChar char="•"/>
                        <a:tabLst/>
                      </a:pPr>
                      <a:endParaRPr kumimoji="0" lang="en-GB" sz="1400" b="1" i="0" u="none" strike="noStrike" kern="1200" cap="none" normalizeH="0" baseline="0" noProof="0" dirty="0" smtClean="0">
                        <a:ln>
                          <a:noFill/>
                        </a:ln>
                        <a:solidFill>
                          <a:srgbClr val="0F5494"/>
                        </a:solidFill>
                        <a:effectLst/>
                        <a:latin typeface="+mj-lt"/>
                        <a:ea typeface="+mn-ea"/>
                        <a:cs typeface="Arial" charset="0"/>
                      </a:endParaRPr>
                    </a:p>
                  </a:txBody>
                  <a:tcPr marL="71997" marR="71997" marT="71990" marB="71990"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sp>
        <p:nvSpPr>
          <p:cNvPr id="65564" name="Rectangle 14"/>
          <p:cNvSpPr>
            <a:spLocks noChangeArrowheads="1"/>
          </p:cNvSpPr>
          <p:nvPr/>
        </p:nvSpPr>
        <p:spPr bwMode="auto">
          <a:xfrm>
            <a:off x="7812088" y="70294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200" i="0"/>
          </a:p>
        </p:txBody>
      </p:sp>
      <p:sp>
        <p:nvSpPr>
          <p:cNvPr id="65565" name="Right Arrow 16"/>
          <p:cNvSpPr>
            <a:spLocks noChangeArrowheads="1"/>
          </p:cNvSpPr>
          <p:nvPr/>
        </p:nvSpPr>
        <p:spPr bwMode="auto">
          <a:xfrm>
            <a:off x="611188" y="4724400"/>
            <a:ext cx="979487" cy="485775"/>
          </a:xfrm>
          <a:prstGeom prst="rightArrow">
            <a:avLst>
              <a:gd name="adj1" fmla="val 50000"/>
              <a:gd name="adj2" fmla="val 4994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200" i="0"/>
          </a:p>
        </p:txBody>
      </p:sp>
      <p:sp>
        <p:nvSpPr>
          <p:cNvPr id="65566" name="Slide Number Placeholder 3"/>
          <p:cNvSpPr txBox="1">
            <a:spLocks/>
          </p:cNvSpPr>
          <p:nvPr/>
        </p:nvSpPr>
        <p:spPr bwMode="auto">
          <a:xfrm>
            <a:off x="6956425" y="63896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FontTx/>
              <a:buNone/>
            </a:pPr>
            <a:fld id="{BBFB250B-1C29-48DF-9D2C-EE6856F9BC9E}" type="slidenum">
              <a:rPr lang="en-GB" altLang="en-US" sz="1400" i="0">
                <a:solidFill>
                  <a:schemeClr val="tx1"/>
                </a:solidFill>
                <a:latin typeface="Arial" panose="020B0604020202020204" pitchFamily="34" charset="0"/>
              </a:rPr>
              <a:pPr algn="r">
                <a:spcBef>
                  <a:spcPct val="0"/>
                </a:spcBef>
                <a:buClrTx/>
                <a:buFontTx/>
                <a:buNone/>
              </a:pPr>
              <a:t>7</a:t>
            </a:fld>
            <a:endParaRPr lang="en-GB" altLang="en-US" sz="1400" i="0">
              <a:solidFill>
                <a:schemeClr val="tx1"/>
              </a:solidFill>
              <a:latin typeface="Arial" panose="020B0604020202020204" pitchFamily="34" charset="0"/>
            </a:endParaRPr>
          </a:p>
        </p:txBody>
      </p:sp>
      <p:sp>
        <p:nvSpPr>
          <p:cNvPr id="65567" name="Right Arrow 18"/>
          <p:cNvSpPr>
            <a:spLocks noChangeArrowheads="1"/>
          </p:cNvSpPr>
          <p:nvPr/>
        </p:nvSpPr>
        <p:spPr bwMode="auto">
          <a:xfrm>
            <a:off x="323850" y="4652963"/>
            <a:ext cx="503238" cy="144462"/>
          </a:xfrm>
          <a:prstGeom prst="rightArrow">
            <a:avLst>
              <a:gd name="adj1" fmla="val 50000"/>
              <a:gd name="adj2" fmla="val 4976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200" i="0"/>
          </a:p>
        </p:txBody>
      </p:sp>
      <p:sp>
        <p:nvSpPr>
          <p:cNvPr id="26656" name="Down Arrow 20"/>
          <p:cNvSpPr>
            <a:spLocks noChangeArrowheads="1"/>
          </p:cNvSpPr>
          <p:nvPr/>
        </p:nvSpPr>
        <p:spPr bwMode="auto">
          <a:xfrm>
            <a:off x="1258888" y="4652963"/>
            <a:ext cx="576262" cy="288925"/>
          </a:xfrm>
          <a:prstGeom prst="downArrow">
            <a:avLst>
              <a:gd name="adj1" fmla="val 50000"/>
              <a:gd name="adj2" fmla="val 50000"/>
            </a:avLst>
          </a:prstGeom>
          <a:solidFill>
            <a:srgbClr val="C0000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200" i="0"/>
          </a:p>
        </p:txBody>
      </p:sp>
      <p:sp>
        <p:nvSpPr>
          <p:cNvPr id="26657" name="Down Arrow 21"/>
          <p:cNvSpPr>
            <a:spLocks noChangeArrowheads="1"/>
          </p:cNvSpPr>
          <p:nvPr/>
        </p:nvSpPr>
        <p:spPr bwMode="auto">
          <a:xfrm>
            <a:off x="4284663" y="4064000"/>
            <a:ext cx="574675" cy="288925"/>
          </a:xfrm>
          <a:prstGeom prst="downArrow">
            <a:avLst>
              <a:gd name="adj1" fmla="val 50000"/>
              <a:gd name="adj2" fmla="val 50000"/>
            </a:avLst>
          </a:prstGeom>
          <a:solidFill>
            <a:srgbClr val="C0000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200" i="0"/>
          </a:p>
        </p:txBody>
      </p:sp>
      <p:sp>
        <p:nvSpPr>
          <p:cNvPr id="26658" name="Down Arrow 22"/>
          <p:cNvSpPr>
            <a:spLocks noChangeArrowheads="1"/>
          </p:cNvSpPr>
          <p:nvPr/>
        </p:nvSpPr>
        <p:spPr bwMode="auto">
          <a:xfrm>
            <a:off x="7092950" y="4292600"/>
            <a:ext cx="574675" cy="288925"/>
          </a:xfrm>
          <a:prstGeom prst="downArrow">
            <a:avLst>
              <a:gd name="adj1" fmla="val 50000"/>
              <a:gd name="adj2" fmla="val 50000"/>
            </a:avLst>
          </a:prstGeom>
          <a:solidFill>
            <a:srgbClr val="C0000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200" i="0"/>
          </a:p>
        </p:txBody>
      </p:sp>
      <p:sp>
        <p:nvSpPr>
          <p:cNvPr id="26659" name="Rectangle 4"/>
          <p:cNvSpPr>
            <a:spLocks noChangeArrowheads="1"/>
          </p:cNvSpPr>
          <p:nvPr/>
        </p:nvSpPr>
        <p:spPr bwMode="auto">
          <a:xfrm>
            <a:off x="179388" y="6092825"/>
            <a:ext cx="5761037" cy="431800"/>
          </a:xfrm>
          <a:prstGeom prst="rect">
            <a:avLst/>
          </a:prstGeom>
          <a:solidFill>
            <a:srgbClr val="DCDCDC"/>
          </a:solidFill>
          <a:ln w="9525">
            <a:solidFill>
              <a:srgbClr val="000000"/>
            </a:solidFill>
            <a:miter lim="800000"/>
            <a:headEnd/>
            <a:tailEnd/>
          </a:ln>
        </p:spPr>
        <p:txBody>
          <a:bodyPr lIns="90488" tIns="44450" rIns="90488" bIns="4445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400" b="1" i="0"/>
              <a:t>Take into account both central &amp; sub-national levels in design and implementation (incl. eligibility criteria)</a:t>
            </a:r>
          </a:p>
        </p:txBody>
      </p:sp>
      <p:sp>
        <p:nvSpPr>
          <p:cNvPr id="26660" name="Rectangle 4"/>
          <p:cNvSpPr>
            <a:spLocks noChangeArrowheads="1"/>
          </p:cNvSpPr>
          <p:nvPr/>
        </p:nvSpPr>
        <p:spPr bwMode="auto">
          <a:xfrm>
            <a:off x="6227763" y="6092825"/>
            <a:ext cx="2665412" cy="431800"/>
          </a:xfrm>
          <a:prstGeom prst="rect">
            <a:avLst/>
          </a:prstGeom>
          <a:solidFill>
            <a:srgbClr val="DCDCDC"/>
          </a:solidFill>
          <a:ln w="9525">
            <a:solidFill>
              <a:srgbClr val="000000"/>
            </a:solidFill>
            <a:miter lim="800000"/>
            <a:headEnd/>
            <a:tailEnd/>
          </a:ln>
        </p:spPr>
        <p:txBody>
          <a:bodyPr lIns="90488" tIns="44450" rIns="90488" bIns="4445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400" b="1" i="0"/>
              <a:t>Focus on sub-national level</a:t>
            </a:r>
          </a:p>
        </p:txBody>
      </p:sp>
      <p:sp>
        <p:nvSpPr>
          <p:cNvPr id="65573" name="Slide Number Placeholder 15"/>
          <p:cNvSpPr>
            <a:spLocks noGrp="1"/>
          </p:cNvSpPr>
          <p:nvPr>
            <p:ph type="sldNum" sz="quarter" idx="12"/>
          </p:nvPr>
        </p:nvSpPr>
        <p:spPr>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2BE79FB0-22F0-4EDA-B72E-573140921BA8}" type="slidenum">
              <a:rPr lang="en-GB" altLang="en-US" sz="1400" i="0" smtClean="0">
                <a:solidFill>
                  <a:schemeClr val="tx1"/>
                </a:solidFill>
                <a:latin typeface="Arial" panose="020B0604020202020204" pitchFamily="34" charset="0"/>
              </a:rPr>
              <a:pPr>
                <a:spcBef>
                  <a:spcPct val="0"/>
                </a:spcBef>
                <a:buClrTx/>
                <a:buFontTx/>
                <a:buNone/>
              </a:pPr>
              <a:t>7</a:t>
            </a:fld>
            <a:endParaRPr lang="en-GB" altLang="en-US" sz="1400" i="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3784579278"/>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116032"/>
            <a:ext cx="8517384" cy="584776"/>
          </a:xfrm>
        </p:spPr>
        <p:txBody>
          <a:bodyPr wrap="square">
            <a:spAutoFit/>
          </a:bodyPr>
          <a:lstStyle/>
          <a:p>
            <a:r>
              <a:rPr lang="en-GB" dirty="0">
                <a:solidFill>
                  <a:srgbClr val="2D2D8A"/>
                </a:solidFill>
                <a:cs typeface="Tw Cen MT"/>
              </a:rPr>
              <a:t>3° Credibility </a:t>
            </a:r>
            <a:r>
              <a:rPr lang="en-GB" dirty="0" smtClean="0">
                <a:solidFill>
                  <a:srgbClr val="2D2D8A"/>
                </a:solidFill>
                <a:cs typeface="Tw Cen MT"/>
              </a:rPr>
              <a:t>(II)</a:t>
            </a:r>
            <a:r>
              <a:rPr lang="en-GB" sz="3200" dirty="0">
                <a:latin typeface="Tw Cen MT"/>
                <a:ea typeface="+mn-ea"/>
                <a:cs typeface="Tw Cen MT"/>
              </a:rPr>
              <a:t>	</a:t>
            </a:r>
          </a:p>
        </p:txBody>
      </p:sp>
      <p:sp>
        <p:nvSpPr>
          <p:cNvPr id="3" name="Content Placeholder 2"/>
          <p:cNvSpPr>
            <a:spLocks noGrp="1"/>
          </p:cNvSpPr>
          <p:nvPr>
            <p:ph idx="1"/>
          </p:nvPr>
        </p:nvSpPr>
        <p:spPr>
          <a:xfrm>
            <a:off x="428596" y="1772816"/>
            <a:ext cx="8229600" cy="4824536"/>
          </a:xfrm>
        </p:spPr>
        <p:txBody>
          <a:bodyPr>
            <a:noAutofit/>
          </a:bodyPr>
          <a:lstStyle/>
          <a:p>
            <a:pPr>
              <a:buClrTx/>
            </a:pPr>
            <a:r>
              <a:rPr lang="en-GB" sz="2200" b="1" i="0" dirty="0" smtClean="0">
                <a:latin typeface="Tw Cen MT"/>
                <a:cs typeface="Tw Cen MT"/>
              </a:rPr>
              <a:t>Existence of a common performance assessment framework (PAF) to monitor/measure policy implementation</a:t>
            </a:r>
          </a:p>
          <a:p>
            <a:pPr lvl="1">
              <a:buClrTx/>
              <a:buFont typeface="Wingdings" pitchFamily="2" charset="2"/>
              <a:buChar char="ü"/>
            </a:pPr>
            <a:r>
              <a:rPr lang="en-GB" sz="2200" b="0" dirty="0" smtClean="0">
                <a:latin typeface="Tw Cen MT"/>
                <a:cs typeface="Tw Cen MT"/>
              </a:rPr>
              <a:t>Existence of baselines/targets/performance objectives with SMART/RACER performance indicators</a:t>
            </a:r>
            <a:endParaRPr lang="en-GB" sz="2200" b="0" i="0" dirty="0" smtClean="0">
              <a:latin typeface="Tw Cen MT"/>
              <a:cs typeface="Tw Cen MT"/>
            </a:endParaRPr>
          </a:p>
          <a:p>
            <a:pPr>
              <a:buClrTx/>
              <a:buFont typeface="Wingdings" pitchFamily="2" charset="2"/>
              <a:buChar char="§"/>
            </a:pPr>
            <a:r>
              <a:rPr lang="en-GB" sz="2200" b="1" i="0" dirty="0" smtClean="0">
                <a:latin typeface="Tw Cen MT"/>
                <a:cs typeface="Tw Cen MT"/>
              </a:rPr>
              <a:t>Institutional capacity and ownership:</a:t>
            </a:r>
          </a:p>
          <a:p>
            <a:pPr lvl="1">
              <a:buClrTx/>
              <a:buFont typeface="Wingdings" pitchFamily="2" charset="2"/>
              <a:buChar char="ü"/>
            </a:pPr>
            <a:r>
              <a:rPr lang="en-GB" sz="2200" b="0" dirty="0" smtClean="0">
                <a:latin typeface="Tw Cen MT"/>
                <a:cs typeface="Tw Cen MT"/>
              </a:rPr>
              <a:t>Existence of capacity assessment for the ministries or agencies in charge of the policy </a:t>
            </a:r>
          </a:p>
          <a:p>
            <a:pPr lvl="1">
              <a:buClrTx/>
              <a:buFont typeface="Wingdings" pitchFamily="2" charset="2"/>
              <a:buChar char="ü"/>
            </a:pPr>
            <a:r>
              <a:rPr lang="en-GB" sz="2200" b="0" dirty="0" smtClean="0">
                <a:latin typeface="Tw Cen MT"/>
                <a:cs typeface="Tw Cen MT"/>
              </a:rPr>
              <a:t>Indications that the policy is sufficiently owned by the institutions that have to implement it</a:t>
            </a:r>
            <a:endParaRPr lang="en-GB" sz="2200" dirty="0" smtClean="0">
              <a:latin typeface="Tw Cen MT"/>
              <a:cs typeface="Tw Cen MT"/>
            </a:endParaRPr>
          </a:p>
          <a:p>
            <a:pPr>
              <a:buClrTx/>
              <a:buFont typeface="Wingdings" pitchFamily="2" charset="2"/>
              <a:buChar char="§"/>
            </a:pPr>
            <a:r>
              <a:rPr lang="en-GB" sz="2200" b="1" i="0" dirty="0" smtClean="0">
                <a:latin typeface="Tw Cen MT"/>
                <a:cs typeface="Tw Cen MT"/>
              </a:rPr>
              <a:t>Analytical basis and data quality</a:t>
            </a:r>
          </a:p>
          <a:p>
            <a:pPr lvl="1">
              <a:buClrTx/>
              <a:buFont typeface="Wingdings" pitchFamily="2" charset="2"/>
              <a:buChar char="ü"/>
            </a:pPr>
            <a:r>
              <a:rPr lang="en-GB" sz="2200" b="0" dirty="0" smtClean="0">
                <a:latin typeface="Tw Cen MT"/>
                <a:cs typeface="Tw Cen MT"/>
              </a:rPr>
              <a:t>Is there a move towards evidence based policy formulation and decision making? Or is the lack of reliable data undermining the policy programme and the possibility to monitor it? </a:t>
            </a:r>
          </a:p>
          <a:p>
            <a:pPr lvl="1">
              <a:buClrTx/>
              <a:buNone/>
            </a:pPr>
            <a:endParaRPr lang="en-GB" sz="2200" i="0" dirty="0" smtClean="0">
              <a:latin typeface="Tw Cen MT"/>
              <a:cs typeface="Tw Cen MT"/>
            </a:endParaRPr>
          </a:p>
          <a:p>
            <a:pPr lvl="1">
              <a:buClrTx/>
              <a:buFont typeface="Wingdings" pitchFamily="2" charset="2"/>
              <a:buChar char="ü"/>
            </a:pPr>
            <a:endParaRPr lang="en-GB" sz="2200" dirty="0" smtClean="0">
              <a:latin typeface="Tw Cen MT"/>
              <a:cs typeface="Tw Cen MT"/>
            </a:endParaRPr>
          </a:p>
          <a:p>
            <a:pPr lvl="1">
              <a:buClrTx/>
              <a:buNone/>
            </a:pPr>
            <a:endParaRPr lang="en-GB" sz="2200" dirty="0" smtClean="0">
              <a:latin typeface="Tw Cen MT"/>
              <a:cs typeface="Tw Cen MT"/>
            </a:endParaRPr>
          </a:p>
          <a:p>
            <a:endParaRPr lang="en-GB" sz="2200" i="0" dirty="0">
              <a:latin typeface="Tw Cen MT"/>
              <a:cs typeface="Tw Cen MT"/>
            </a:endParaRPr>
          </a:p>
        </p:txBody>
      </p:sp>
      <p:sp>
        <p:nvSpPr>
          <p:cNvPr id="4" name="Slide Number Placeholder 3"/>
          <p:cNvSpPr>
            <a:spLocks noGrp="1"/>
          </p:cNvSpPr>
          <p:nvPr>
            <p:ph type="sldNum" sz="quarter" idx="12"/>
          </p:nvPr>
        </p:nvSpPr>
        <p:spPr/>
        <p:txBody>
          <a:bodyPr/>
          <a:lstStyle/>
          <a:p>
            <a:fld id="{37B83C0C-BC65-4367-9B8A-060D4801009D}" type="slidenum">
              <a:rPr lang="en-GB" smtClean="0"/>
              <a:pPr/>
              <a:t>70</a:t>
            </a:fld>
            <a:endParaRPr lang="en-GB"/>
          </a:p>
        </p:txBody>
      </p:sp>
    </p:spTree>
    <p:extLst>
      <p:ext uri="{BB962C8B-B14F-4D97-AF65-F5344CB8AC3E}">
        <p14:creationId xmlns:p14="http://schemas.microsoft.com/office/powerpoint/2010/main" val="2614576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179512" y="2204864"/>
            <a:ext cx="8640762" cy="3744416"/>
          </a:xfrm>
          <a:ln>
            <a:solidFill>
              <a:srgbClr val="FFFFFF"/>
            </a:solidFill>
          </a:ln>
        </p:spPr>
        <p:txBody>
          <a:bodyPr/>
          <a:lstStyle/>
          <a:p>
            <a:pPr eaLnBrk="1" hangingPunct="1">
              <a:buClr>
                <a:schemeClr val="accent6"/>
              </a:buClr>
              <a:defRPr/>
            </a:pPr>
            <a:r>
              <a:rPr lang="en-GB" sz="2000" i="0" dirty="0" smtClean="0">
                <a:solidFill>
                  <a:srgbClr val="2D2D8A"/>
                </a:solidFill>
                <a:ea typeface="ＭＳ Ｐゴシック" charset="0"/>
                <a:cs typeface="Tw Cen MT"/>
              </a:rPr>
              <a:t>When </a:t>
            </a:r>
            <a:r>
              <a:rPr lang="en-GB" sz="2000" i="0" dirty="0">
                <a:solidFill>
                  <a:srgbClr val="2D2D8A"/>
                </a:solidFill>
                <a:ea typeface="ＭＳ Ｐゴシック" charset="0"/>
                <a:cs typeface="Tw Cen MT"/>
              </a:rPr>
              <a:t>no policy is in place, i.e. no clear document explicitly stating what the objectives are, and how to attain them =&gt; </a:t>
            </a:r>
            <a:r>
              <a:rPr lang="en-GB" sz="2000" b="1" i="0" dirty="0">
                <a:solidFill>
                  <a:srgbClr val="2D2D8A"/>
                </a:solidFill>
                <a:ea typeface="ＭＳ Ｐゴシック" charset="0"/>
                <a:cs typeface="Tw Cen MT"/>
              </a:rPr>
              <a:t>support an institutional process to design a policy</a:t>
            </a:r>
          </a:p>
          <a:p>
            <a:pPr marL="457200" lvl="1" indent="0" eaLnBrk="1" hangingPunct="1">
              <a:buClr>
                <a:schemeClr val="accent6"/>
              </a:buClr>
              <a:buNone/>
              <a:defRPr/>
            </a:pPr>
            <a:endParaRPr lang="en-GB" dirty="0">
              <a:solidFill>
                <a:srgbClr val="2D2D8A"/>
              </a:solidFill>
              <a:ea typeface="ＭＳ Ｐゴシック" charset="0"/>
              <a:cs typeface="Tw Cen MT"/>
            </a:endParaRPr>
          </a:p>
          <a:p>
            <a:pPr eaLnBrk="1" hangingPunct="1">
              <a:buClr>
                <a:schemeClr val="accent6"/>
              </a:buClr>
              <a:defRPr/>
            </a:pPr>
            <a:r>
              <a:rPr lang="en-GB" sz="2000" b="1" i="0" dirty="0">
                <a:solidFill>
                  <a:srgbClr val="2D2D8A"/>
                </a:solidFill>
                <a:ea typeface="ＭＳ Ｐゴシック" charset="0"/>
                <a:cs typeface="Tw Cen MT"/>
              </a:rPr>
              <a:t>Rarely would no policy exist</a:t>
            </a:r>
            <a:r>
              <a:rPr lang="en-GB" sz="2000" i="0" dirty="0">
                <a:solidFill>
                  <a:srgbClr val="2D2D8A"/>
                </a:solidFill>
                <a:ea typeface="ＭＳ Ｐゴシック" charset="0"/>
                <a:cs typeface="Tw Cen MT"/>
              </a:rPr>
              <a:t>: there is always the current practice, budget execution that reflects how priorities are understood and addressed, and circulars that would orient work.</a:t>
            </a:r>
          </a:p>
          <a:p>
            <a:pPr eaLnBrk="1" hangingPunct="1">
              <a:buClr>
                <a:schemeClr val="accent6"/>
              </a:buClr>
              <a:defRPr/>
            </a:pPr>
            <a:endParaRPr lang="en-GB" sz="2000" i="0" dirty="0">
              <a:solidFill>
                <a:srgbClr val="2D2D8A"/>
              </a:solidFill>
              <a:ea typeface="ＭＳ Ｐゴシック" charset="0"/>
              <a:cs typeface="Tw Cen MT"/>
            </a:endParaRPr>
          </a:p>
          <a:p>
            <a:pPr eaLnBrk="1" hangingPunct="1">
              <a:buClr>
                <a:schemeClr val="accent6"/>
              </a:buClr>
              <a:defRPr/>
            </a:pPr>
            <a:r>
              <a:rPr lang="en-GB" sz="2000" b="1" i="0" dirty="0">
                <a:solidFill>
                  <a:srgbClr val="2D2D8A"/>
                </a:solidFill>
                <a:ea typeface="ＭＳ Ｐゴシック" charset="0"/>
                <a:cs typeface="Tw Cen MT"/>
              </a:rPr>
              <a:t>Understanding this existing basis </a:t>
            </a:r>
            <a:r>
              <a:rPr lang="en-GB" sz="2000" i="0" dirty="0">
                <a:solidFill>
                  <a:srgbClr val="2D2D8A"/>
                </a:solidFill>
                <a:ea typeface="ＭＳ Ｐゴシック" charset="0"/>
                <a:cs typeface="Tw Cen MT"/>
              </a:rPr>
              <a:t>is a pre-</a:t>
            </a:r>
            <a:r>
              <a:rPr lang="en-GB" sz="2000" i="0" dirty="0" smtClean="0">
                <a:solidFill>
                  <a:srgbClr val="2D2D8A"/>
                </a:solidFill>
                <a:ea typeface="ＭＳ Ｐゴシック" charset="0"/>
                <a:cs typeface="Tw Cen MT"/>
              </a:rPr>
              <a:t>requisite</a:t>
            </a:r>
            <a:endParaRPr lang="en-GB" sz="2000" i="0" dirty="0">
              <a:solidFill>
                <a:srgbClr val="2D2D8A"/>
              </a:solidFill>
              <a:ea typeface="ＭＳ Ｐゴシック" charset="0"/>
              <a:cs typeface="Tw Cen MT"/>
            </a:endParaRPr>
          </a:p>
        </p:txBody>
      </p:sp>
      <p:sp>
        <p:nvSpPr>
          <p:cNvPr id="95235" name="Slide Number Placeholder 1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37931725" indent="-37474525" eaLnBrk="0" hangingPunct="0">
              <a:defRPr sz="1200">
                <a:solidFill>
                  <a:srgbClr val="0F5494"/>
                </a:solidFill>
                <a:latin typeface="Verdana" charset="0"/>
                <a:ea typeface="ＭＳ Ｐゴシック" charset="0"/>
              </a:defRPr>
            </a:lvl2pPr>
            <a:lvl3pPr eaLnBrk="0" hangingPunct="0">
              <a:defRPr sz="1200">
                <a:solidFill>
                  <a:srgbClr val="0F5494"/>
                </a:solidFill>
                <a:latin typeface="Verdana" charset="0"/>
                <a:ea typeface="ＭＳ Ｐゴシック" charset="0"/>
              </a:defRPr>
            </a:lvl3pPr>
            <a:lvl4pPr eaLnBrk="0" hangingPunct="0">
              <a:defRPr sz="1200">
                <a:solidFill>
                  <a:srgbClr val="0F5494"/>
                </a:solidFill>
                <a:latin typeface="Verdana" charset="0"/>
                <a:ea typeface="ＭＳ Ｐゴシック" charset="0"/>
              </a:defRPr>
            </a:lvl4pPr>
            <a:lvl5pPr eaLnBrk="0" hangingPunct="0">
              <a:defRPr sz="1200">
                <a:solidFill>
                  <a:srgbClr val="0F5494"/>
                </a:solidFill>
                <a:latin typeface="Verdana" charset="0"/>
                <a:ea typeface="ＭＳ Ｐゴシック" charset="0"/>
              </a:defRPr>
            </a:lvl5pPr>
            <a:lvl6pPr marL="457200" eaLnBrk="0" fontAlgn="base" hangingPunct="0">
              <a:spcBef>
                <a:spcPct val="0"/>
              </a:spcBef>
              <a:spcAft>
                <a:spcPct val="0"/>
              </a:spcAft>
              <a:defRPr sz="1200">
                <a:solidFill>
                  <a:srgbClr val="0F5494"/>
                </a:solidFill>
                <a:latin typeface="Verdana" charset="0"/>
                <a:ea typeface="ＭＳ Ｐゴシック" charset="0"/>
              </a:defRPr>
            </a:lvl6pPr>
            <a:lvl7pPr marL="914400" eaLnBrk="0" fontAlgn="base" hangingPunct="0">
              <a:spcBef>
                <a:spcPct val="0"/>
              </a:spcBef>
              <a:spcAft>
                <a:spcPct val="0"/>
              </a:spcAft>
              <a:defRPr sz="1200">
                <a:solidFill>
                  <a:srgbClr val="0F5494"/>
                </a:solidFill>
                <a:latin typeface="Verdana" charset="0"/>
                <a:ea typeface="ＭＳ Ｐゴシック" charset="0"/>
              </a:defRPr>
            </a:lvl7pPr>
            <a:lvl8pPr marL="1371600" eaLnBrk="0" fontAlgn="base" hangingPunct="0">
              <a:spcBef>
                <a:spcPct val="0"/>
              </a:spcBef>
              <a:spcAft>
                <a:spcPct val="0"/>
              </a:spcAft>
              <a:defRPr sz="1200">
                <a:solidFill>
                  <a:srgbClr val="0F5494"/>
                </a:solidFill>
                <a:latin typeface="Verdana" charset="0"/>
                <a:ea typeface="ＭＳ Ｐゴシック" charset="0"/>
              </a:defRPr>
            </a:lvl8pPr>
            <a:lvl9pPr marL="18288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81A737B1-39C7-AF4B-B671-6B423FEDC3C0}" type="slidenum">
              <a:rPr lang="en-US" sz="1400">
                <a:solidFill>
                  <a:schemeClr val="tx1"/>
                </a:solidFill>
                <a:latin typeface="Tw Cen MT"/>
              </a:rPr>
              <a:pPr eaLnBrk="1" hangingPunct="1"/>
              <a:t>71</a:t>
            </a:fld>
            <a:endParaRPr lang="en-US" sz="1400" dirty="0">
              <a:solidFill>
                <a:schemeClr val="tx1"/>
              </a:solidFill>
              <a:latin typeface="Tw Cen MT"/>
            </a:endParaRPr>
          </a:p>
        </p:txBody>
      </p:sp>
      <p:sp>
        <p:nvSpPr>
          <p:cNvPr id="2" name="TextBox 1"/>
          <p:cNvSpPr txBox="1"/>
          <p:nvPr/>
        </p:nvSpPr>
        <p:spPr>
          <a:xfrm>
            <a:off x="179512" y="1385699"/>
            <a:ext cx="8935401" cy="523220"/>
          </a:xfrm>
          <a:prstGeom prst="rect">
            <a:avLst/>
          </a:prstGeom>
          <a:noFill/>
        </p:spPr>
        <p:txBody>
          <a:bodyPr wrap="square" rtlCol="0">
            <a:spAutoFit/>
          </a:bodyPr>
          <a:lstStyle/>
          <a:p>
            <a:pPr algn="ctr"/>
            <a:r>
              <a:rPr lang="en-GB" sz="2800" b="1" dirty="0">
                <a:solidFill>
                  <a:srgbClr val="2D2D8A"/>
                </a:solidFill>
                <a:latin typeface="+mn-lt"/>
                <a:ea typeface="ＭＳ Ｐゴシック" charset="0"/>
                <a:cs typeface="Tw Cen MT"/>
              </a:rPr>
              <a:t>What happens when there is no Policy</a:t>
            </a:r>
            <a:r>
              <a:rPr lang="en-GB" sz="2800" b="1" dirty="0" smtClean="0">
                <a:solidFill>
                  <a:srgbClr val="2D2D8A"/>
                </a:solidFill>
                <a:latin typeface="+mn-lt"/>
                <a:ea typeface="ＭＳ Ｐゴシック" charset="0"/>
                <a:cs typeface="Tw Cen MT"/>
              </a:rPr>
              <a:t>?</a:t>
            </a:r>
            <a:endParaRPr lang="en-GB" sz="2800" b="1" dirty="0">
              <a:solidFill>
                <a:srgbClr val="2D2D8A"/>
              </a:solidFill>
              <a:latin typeface="+mn-lt"/>
              <a:ea typeface="ＭＳ Ｐゴシック" charset="0"/>
              <a:cs typeface="Tw Cen MT"/>
            </a:endParaRPr>
          </a:p>
        </p:txBody>
      </p:sp>
    </p:spTree>
    <p:extLst>
      <p:ext uri="{BB962C8B-B14F-4D97-AF65-F5344CB8AC3E}">
        <p14:creationId xmlns:p14="http://schemas.microsoft.com/office/powerpoint/2010/main" val="147208152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07950" y="1143000"/>
            <a:ext cx="8516938" cy="942975"/>
          </a:xfrm>
        </p:spPr>
        <p:txBody>
          <a:bodyPr/>
          <a:lstStyle/>
          <a:p>
            <a:pPr algn="ctr"/>
            <a:r>
              <a:rPr lang="en-GB" altLang="en-US" sz="2800" dirty="0" smtClean="0">
                <a:solidFill>
                  <a:srgbClr val="2D2D8A"/>
                </a:solidFill>
                <a:latin typeface="+mn-lt"/>
                <a:cs typeface="Tw Cen MT"/>
              </a:rPr>
              <a:t>SRC - Sector Policy: what to look at? (1/2)</a:t>
            </a:r>
          </a:p>
        </p:txBody>
      </p:sp>
      <p:sp>
        <p:nvSpPr>
          <p:cNvPr id="32771" name="Content Placeholder 2"/>
          <p:cNvSpPr>
            <a:spLocks noGrp="1"/>
          </p:cNvSpPr>
          <p:nvPr>
            <p:ph idx="1"/>
          </p:nvPr>
        </p:nvSpPr>
        <p:spPr>
          <a:xfrm>
            <a:off x="428625" y="2071688"/>
            <a:ext cx="8229600" cy="4381500"/>
          </a:xfrm>
        </p:spPr>
        <p:txBody>
          <a:bodyPr/>
          <a:lstStyle/>
          <a:p>
            <a:pPr>
              <a:spcAft>
                <a:spcPts val="600"/>
              </a:spcAft>
              <a:buClrTx/>
              <a:buFont typeface="Wingdings" panose="05000000000000000000" pitchFamily="2" charset="2"/>
              <a:buChar char="§"/>
              <a:defRPr/>
            </a:pPr>
            <a:r>
              <a:rPr lang="en-GB" altLang="en-US" sz="2000" i="0" dirty="0" smtClean="0">
                <a:solidFill>
                  <a:srgbClr val="2D2D8A"/>
                </a:solidFill>
                <a:cs typeface="Tw Cen MT"/>
              </a:rPr>
              <a:t>Role of the government in the sector/area and distinguish regulatory functions and service</a:t>
            </a:r>
          </a:p>
          <a:p>
            <a:pPr>
              <a:spcAft>
                <a:spcPts val="600"/>
              </a:spcAft>
              <a:buClrTx/>
              <a:buFont typeface="Wingdings" panose="05000000000000000000" pitchFamily="2" charset="2"/>
              <a:buChar char="§"/>
              <a:defRPr/>
            </a:pPr>
            <a:r>
              <a:rPr lang="en-GB" altLang="en-US" sz="2000" i="0" dirty="0" smtClean="0">
                <a:solidFill>
                  <a:srgbClr val="2D2D8A"/>
                </a:solidFill>
                <a:cs typeface="Tw Cen MT"/>
              </a:rPr>
              <a:t>Consistency/coherence of the sector policy with the overall national development policy</a:t>
            </a:r>
          </a:p>
          <a:p>
            <a:pPr>
              <a:spcAft>
                <a:spcPts val="600"/>
              </a:spcAft>
              <a:buClrTx/>
              <a:buFont typeface="Wingdings" panose="05000000000000000000" pitchFamily="2" charset="2"/>
              <a:buChar char="§"/>
              <a:defRPr/>
            </a:pPr>
            <a:r>
              <a:rPr lang="en-GB" altLang="en-US" sz="2000" i="0" dirty="0" smtClean="0">
                <a:solidFill>
                  <a:srgbClr val="2D2D8A"/>
                </a:solidFill>
                <a:cs typeface="Tw Cen MT"/>
              </a:rPr>
              <a:t>Government  </a:t>
            </a:r>
            <a:r>
              <a:rPr lang="en-GB" altLang="en-US" sz="2000" i="0" dirty="0" smtClean="0">
                <a:solidFill>
                  <a:srgbClr val="2D2D8A"/>
                </a:solidFill>
                <a:cs typeface="Tw Cen MT"/>
              </a:rPr>
              <a:t>ownership and political “buy in” </a:t>
            </a:r>
          </a:p>
          <a:p>
            <a:pPr>
              <a:spcAft>
                <a:spcPts val="600"/>
              </a:spcAft>
              <a:buClrTx/>
              <a:buFont typeface="Wingdings" panose="05000000000000000000" pitchFamily="2" charset="2"/>
              <a:buChar char="§"/>
              <a:defRPr/>
            </a:pPr>
            <a:r>
              <a:rPr lang="en-GB" altLang="en-US" sz="2000" i="0" dirty="0" smtClean="0">
                <a:solidFill>
                  <a:srgbClr val="2D2D8A"/>
                </a:solidFill>
                <a:cs typeface="Tw Cen MT"/>
              </a:rPr>
              <a:t>Scope of sector policy intervention</a:t>
            </a:r>
          </a:p>
          <a:p>
            <a:pPr>
              <a:spcAft>
                <a:spcPts val="600"/>
              </a:spcAft>
              <a:buClrTx/>
              <a:buFont typeface="Wingdings" panose="05000000000000000000" pitchFamily="2" charset="2"/>
              <a:buChar char="§"/>
              <a:defRPr/>
            </a:pPr>
            <a:r>
              <a:rPr lang="en-GB" altLang="en-US" sz="2000" i="0" dirty="0" smtClean="0">
                <a:solidFill>
                  <a:srgbClr val="2D2D8A"/>
                </a:solidFill>
                <a:cs typeface="Tw Cen MT"/>
              </a:rPr>
              <a:t>Allocation of responsibilities between Ministries involved and tiers of government, and identify capacity constraints and requirements to mitigate them</a:t>
            </a:r>
          </a:p>
          <a:p>
            <a:pPr>
              <a:spcAft>
                <a:spcPts val="600"/>
              </a:spcAft>
              <a:buClrTx/>
              <a:buFont typeface="Wingdings" panose="05000000000000000000" pitchFamily="2" charset="2"/>
              <a:buChar char="§"/>
              <a:defRPr/>
            </a:pPr>
            <a:r>
              <a:rPr lang="en-GB" altLang="en-US" sz="2000" i="0" dirty="0" smtClean="0">
                <a:solidFill>
                  <a:srgbClr val="2D2D8A"/>
                </a:solidFill>
                <a:cs typeface="Tw Cen MT"/>
              </a:rPr>
              <a:t>Key issues &amp; challenges in service delivery, institutional and administrative arrangements and capacities </a:t>
            </a:r>
          </a:p>
          <a:p>
            <a:pPr marL="0" indent="0">
              <a:spcAft>
                <a:spcPts val="600"/>
              </a:spcAft>
              <a:buClrTx/>
              <a:buFontTx/>
              <a:buNone/>
              <a:defRPr/>
            </a:pPr>
            <a:endParaRPr lang="en-GB" altLang="en-US" sz="2000" i="0" dirty="0" smtClean="0">
              <a:solidFill>
                <a:srgbClr val="2D2D8A"/>
              </a:solidFill>
              <a:latin typeface="Tw Cen MT"/>
              <a:cs typeface="Tw Cen MT"/>
            </a:endParaRPr>
          </a:p>
          <a:p>
            <a:pPr marL="0" indent="0">
              <a:spcAft>
                <a:spcPts val="600"/>
              </a:spcAft>
              <a:buClrTx/>
              <a:buFontTx/>
              <a:buNone/>
              <a:defRPr/>
            </a:pPr>
            <a:endParaRPr lang="en-GB" altLang="en-US" sz="2000" i="0" dirty="0" smtClean="0">
              <a:solidFill>
                <a:srgbClr val="2D2D8A"/>
              </a:solidFill>
              <a:latin typeface="Tw Cen MT"/>
              <a:cs typeface="Tw Cen MT"/>
            </a:endParaRPr>
          </a:p>
          <a:p>
            <a:pPr>
              <a:buClrTx/>
              <a:buFont typeface="Wingdings" panose="05000000000000000000" pitchFamily="2" charset="2"/>
              <a:buChar char="§"/>
              <a:defRPr/>
            </a:pPr>
            <a:endParaRPr lang="en-GB" altLang="en-US" sz="1800" i="0" dirty="0" smtClean="0">
              <a:solidFill>
                <a:srgbClr val="2D2D8A"/>
              </a:solidFill>
              <a:latin typeface="Tw Cen MT"/>
              <a:cs typeface="Tw Cen MT"/>
            </a:endParaRPr>
          </a:p>
          <a:p>
            <a:pPr>
              <a:buClrTx/>
              <a:buFont typeface="Wingdings" panose="05000000000000000000" pitchFamily="2" charset="2"/>
              <a:buChar char="§"/>
              <a:defRPr/>
            </a:pPr>
            <a:endParaRPr lang="en-GB" altLang="en-US" sz="1600" i="0" dirty="0" smtClean="0">
              <a:solidFill>
                <a:srgbClr val="2D2D8A"/>
              </a:solidFill>
              <a:latin typeface="Tw Cen MT"/>
              <a:cs typeface="Tw Cen MT"/>
            </a:endParaRPr>
          </a:p>
          <a:p>
            <a:pPr lvl="1">
              <a:buClrTx/>
              <a:buFontTx/>
              <a:buNone/>
              <a:defRPr/>
            </a:pPr>
            <a:endParaRPr lang="en-GB" altLang="en-US" sz="1600" dirty="0" smtClean="0">
              <a:solidFill>
                <a:srgbClr val="2D2D8A"/>
              </a:solidFill>
              <a:latin typeface="Tw Cen MT"/>
              <a:cs typeface="Tw Cen MT"/>
            </a:endParaRPr>
          </a:p>
          <a:p>
            <a:pPr>
              <a:defRPr/>
            </a:pPr>
            <a:endParaRPr lang="en-GB" altLang="en-US" sz="2000" i="0" dirty="0" smtClean="0">
              <a:solidFill>
                <a:srgbClr val="2D2D8A"/>
              </a:solidFill>
              <a:latin typeface="Tw Cen MT"/>
              <a:cs typeface="Tw Cen MT"/>
            </a:endParaRPr>
          </a:p>
        </p:txBody>
      </p:sp>
      <p:sp>
        <p:nvSpPr>
          <p:cNvPr id="35844" name="Slide Number Placeholder 3"/>
          <p:cNvSpPr>
            <a:spLocks noGrp="1"/>
          </p:cNvSpPr>
          <p:nvPr>
            <p:ph type="sldNum" sz="quarter" idx="12"/>
          </p:nvPr>
        </p:nvSpPr>
        <p:spPr>
          <a:xfrm>
            <a:off x="6553200" y="6245225"/>
            <a:ext cx="2133600" cy="558800"/>
          </a:xfrm>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D647E340-16CA-4D8E-B9D2-1056B547C688}" type="slidenum">
              <a:rPr lang="en-GB" altLang="en-US" sz="1400" i="0" smtClean="0">
                <a:solidFill>
                  <a:schemeClr val="tx1"/>
                </a:solidFill>
                <a:latin typeface="Tw Cen MT"/>
              </a:rPr>
              <a:pPr>
                <a:spcBef>
                  <a:spcPct val="0"/>
                </a:spcBef>
                <a:buClrTx/>
                <a:buFontTx/>
                <a:buNone/>
              </a:pPr>
              <a:t>72</a:t>
            </a:fld>
            <a:endParaRPr lang="en-GB" altLang="en-US" sz="1400" i="0" dirty="0" smtClean="0">
              <a:solidFill>
                <a:schemeClr val="tx1"/>
              </a:solidFill>
              <a:latin typeface="Tw Cen MT"/>
            </a:endParaRPr>
          </a:p>
        </p:txBody>
      </p:sp>
    </p:spTree>
    <p:extLst>
      <p:ext uri="{BB962C8B-B14F-4D97-AF65-F5344CB8AC3E}">
        <p14:creationId xmlns:p14="http://schemas.microsoft.com/office/powerpoint/2010/main" val="2953413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95909" y="1092498"/>
            <a:ext cx="8516938" cy="942975"/>
          </a:xfrm>
        </p:spPr>
        <p:txBody>
          <a:bodyPr/>
          <a:lstStyle/>
          <a:p>
            <a:pPr algn="ctr"/>
            <a:r>
              <a:rPr lang="en-GB" altLang="en-US" sz="2800" dirty="0" smtClean="0">
                <a:solidFill>
                  <a:srgbClr val="2D2D8A"/>
                </a:solidFill>
                <a:latin typeface="+mn-lt"/>
                <a:cs typeface="Tw Cen MT"/>
              </a:rPr>
              <a:t>SRC - Sector Policy: what to look at? (2/2)</a:t>
            </a:r>
          </a:p>
        </p:txBody>
      </p:sp>
      <p:sp>
        <p:nvSpPr>
          <p:cNvPr id="37891" name="Content Placeholder 2"/>
          <p:cNvSpPr>
            <a:spLocks noGrp="1"/>
          </p:cNvSpPr>
          <p:nvPr>
            <p:ph idx="1"/>
          </p:nvPr>
        </p:nvSpPr>
        <p:spPr>
          <a:xfrm>
            <a:off x="383247" y="1843386"/>
            <a:ext cx="8229600" cy="4681239"/>
          </a:xfrm>
        </p:spPr>
        <p:txBody>
          <a:bodyPr/>
          <a:lstStyle/>
          <a:p>
            <a:pPr>
              <a:spcAft>
                <a:spcPts val="600"/>
              </a:spcAft>
              <a:buClrTx/>
              <a:buFont typeface="Wingdings" panose="05000000000000000000" pitchFamily="2" charset="2"/>
              <a:buChar char="§"/>
            </a:pPr>
            <a:r>
              <a:rPr lang="en-GB" altLang="en-US" sz="1800" i="0" dirty="0" smtClean="0">
                <a:solidFill>
                  <a:srgbClr val="2D2D8A"/>
                </a:solidFill>
                <a:cs typeface="Tw Cen MT"/>
              </a:rPr>
              <a:t>Past track record, absorption capacities of budget funds.</a:t>
            </a:r>
          </a:p>
          <a:p>
            <a:pPr>
              <a:spcAft>
                <a:spcPts val="600"/>
              </a:spcAft>
              <a:buClrTx/>
              <a:buFont typeface="Wingdings" panose="05000000000000000000" pitchFamily="2" charset="2"/>
              <a:buChar char="§"/>
            </a:pPr>
            <a:r>
              <a:rPr lang="en-GB" altLang="en-US" sz="1800" i="0" dirty="0" smtClean="0">
                <a:solidFill>
                  <a:srgbClr val="2D2D8A"/>
                </a:solidFill>
                <a:cs typeface="Tw Cen MT"/>
              </a:rPr>
              <a:t>Policy instruments (tools and means)</a:t>
            </a:r>
          </a:p>
          <a:p>
            <a:pPr>
              <a:spcAft>
                <a:spcPts val="600"/>
              </a:spcAft>
              <a:buClrTx/>
              <a:buFont typeface="Wingdings" panose="05000000000000000000" pitchFamily="2" charset="2"/>
              <a:buChar char="§"/>
            </a:pPr>
            <a:r>
              <a:rPr lang="en-GB" altLang="en-US" sz="1800" i="0" dirty="0" smtClean="0">
                <a:solidFill>
                  <a:srgbClr val="2D2D8A"/>
                </a:solidFill>
                <a:cs typeface="Tw Cen MT"/>
              </a:rPr>
              <a:t>Resources requirements to implement the policy, including current and capital expenditures (policy costing, resource allocation to/within the sector and to service delivery)</a:t>
            </a:r>
          </a:p>
          <a:p>
            <a:pPr>
              <a:spcAft>
                <a:spcPts val="600"/>
              </a:spcAft>
              <a:buClrTx/>
              <a:buFont typeface="Wingdings" panose="05000000000000000000" pitchFamily="2" charset="2"/>
              <a:buChar char="§"/>
            </a:pPr>
            <a:r>
              <a:rPr lang="en-GB" altLang="en-US" sz="1800" i="0" dirty="0" smtClean="0">
                <a:solidFill>
                  <a:srgbClr val="2D2D8A"/>
                </a:solidFill>
                <a:cs typeface="Tw Cen MT"/>
              </a:rPr>
              <a:t>Proper translation of the policy into the State budget </a:t>
            </a:r>
          </a:p>
          <a:p>
            <a:pPr>
              <a:spcAft>
                <a:spcPts val="600"/>
              </a:spcAft>
              <a:buClrTx/>
              <a:buFont typeface="Wingdings" panose="05000000000000000000" pitchFamily="2" charset="2"/>
              <a:buChar char="§"/>
            </a:pPr>
            <a:r>
              <a:rPr lang="en-GB" altLang="en-US" sz="1800" i="0" dirty="0" smtClean="0">
                <a:solidFill>
                  <a:srgbClr val="2D2D8A"/>
                </a:solidFill>
                <a:cs typeface="Tw Cen MT"/>
              </a:rPr>
              <a:t>Level of funding and alignment to institutional mandates for service delivery (inter-governmental finances)  </a:t>
            </a:r>
          </a:p>
          <a:p>
            <a:pPr>
              <a:spcAft>
                <a:spcPts val="600"/>
              </a:spcAft>
              <a:buClrTx/>
              <a:buFont typeface="Wingdings" panose="05000000000000000000" pitchFamily="2" charset="2"/>
              <a:buChar char="§"/>
            </a:pPr>
            <a:r>
              <a:rPr lang="en-GB" altLang="en-US" sz="1800" i="0" dirty="0" smtClean="0">
                <a:solidFill>
                  <a:srgbClr val="2D2D8A"/>
                </a:solidFill>
                <a:cs typeface="Tw Cen MT"/>
              </a:rPr>
              <a:t>Fiscal/financial feasibility and sustainability of the sector policy (discretionary part of the sector budget) – MTEF/MTFF (cf. PFM)  </a:t>
            </a:r>
          </a:p>
          <a:p>
            <a:pPr>
              <a:spcAft>
                <a:spcPts val="600"/>
              </a:spcAft>
              <a:buClrTx/>
              <a:buFont typeface="Wingdings" panose="05000000000000000000" pitchFamily="2" charset="2"/>
              <a:buChar char="§"/>
            </a:pPr>
            <a:r>
              <a:rPr lang="en-GB" altLang="en-US" sz="1800" i="0" dirty="0" smtClean="0">
                <a:solidFill>
                  <a:srgbClr val="2D2D8A"/>
                </a:solidFill>
                <a:cs typeface="Tw Cen MT"/>
              </a:rPr>
              <a:t>Result orientation</a:t>
            </a:r>
          </a:p>
          <a:p>
            <a:pPr>
              <a:spcAft>
                <a:spcPts val="600"/>
              </a:spcAft>
              <a:buClrTx/>
              <a:buFont typeface="Wingdings" panose="05000000000000000000" pitchFamily="2" charset="2"/>
              <a:buChar char="§"/>
            </a:pPr>
            <a:r>
              <a:rPr lang="en-GB" altLang="en-US" sz="1800" i="0" dirty="0" smtClean="0">
                <a:solidFill>
                  <a:srgbClr val="2D2D8A"/>
                </a:solidFill>
                <a:cs typeface="Tw Cen MT"/>
              </a:rPr>
              <a:t>Mechanism for sector policy monitoring, review and evaluation</a:t>
            </a:r>
            <a:r>
              <a:rPr lang="en-GB" altLang="en-US" sz="2000" i="0" dirty="0" smtClean="0">
                <a:solidFill>
                  <a:srgbClr val="2D2D8A"/>
                </a:solidFill>
                <a:latin typeface="Tw Cen MT"/>
                <a:cs typeface="Tw Cen MT"/>
              </a:rPr>
              <a:t> </a:t>
            </a:r>
          </a:p>
          <a:p>
            <a:pPr>
              <a:buClrTx/>
              <a:buFont typeface="Wingdings" panose="05000000000000000000" pitchFamily="2" charset="2"/>
              <a:buChar char="§"/>
            </a:pPr>
            <a:endParaRPr lang="en-GB" altLang="en-US" sz="1800" i="0" dirty="0" smtClean="0">
              <a:solidFill>
                <a:srgbClr val="2D2D8A"/>
              </a:solidFill>
              <a:latin typeface="Tw Cen MT"/>
              <a:cs typeface="Tw Cen MT"/>
            </a:endParaRPr>
          </a:p>
          <a:p>
            <a:pPr>
              <a:buClrTx/>
              <a:buFont typeface="Wingdings" panose="05000000000000000000" pitchFamily="2" charset="2"/>
              <a:buChar char="§"/>
            </a:pPr>
            <a:endParaRPr lang="en-GB" altLang="en-US" sz="1600" i="0" dirty="0" smtClean="0">
              <a:solidFill>
                <a:srgbClr val="2D2D8A"/>
              </a:solidFill>
              <a:latin typeface="Tw Cen MT"/>
              <a:cs typeface="Tw Cen MT"/>
            </a:endParaRPr>
          </a:p>
          <a:p>
            <a:pPr lvl="1">
              <a:buClrTx/>
              <a:buFontTx/>
              <a:buNone/>
            </a:pPr>
            <a:endParaRPr lang="en-GB" altLang="en-US" sz="1600" dirty="0" smtClean="0">
              <a:solidFill>
                <a:srgbClr val="2D2D8A"/>
              </a:solidFill>
              <a:latin typeface="Tw Cen MT"/>
              <a:cs typeface="Tw Cen MT"/>
            </a:endParaRPr>
          </a:p>
          <a:p>
            <a:endParaRPr lang="en-GB" altLang="en-US" sz="2000" i="0" dirty="0" smtClean="0">
              <a:solidFill>
                <a:srgbClr val="2D2D8A"/>
              </a:solidFill>
              <a:latin typeface="Tw Cen MT"/>
              <a:cs typeface="Tw Cen MT"/>
            </a:endParaRPr>
          </a:p>
        </p:txBody>
      </p:sp>
      <p:sp>
        <p:nvSpPr>
          <p:cNvPr id="37892" name="Slide Number Placeholder 3"/>
          <p:cNvSpPr>
            <a:spLocks noGrp="1"/>
          </p:cNvSpPr>
          <p:nvPr>
            <p:ph type="sldNum" sz="quarter" idx="12"/>
          </p:nvPr>
        </p:nvSpPr>
        <p:spPr>
          <a:xfrm>
            <a:off x="6553200" y="6245225"/>
            <a:ext cx="2133600" cy="558800"/>
          </a:xfrm>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32B881B4-2BC6-417D-A9FD-CCC396924F47}" type="slidenum">
              <a:rPr lang="en-GB" altLang="en-US" sz="1400" i="0" smtClean="0">
                <a:solidFill>
                  <a:schemeClr val="tx1"/>
                </a:solidFill>
                <a:latin typeface="Tw Cen MT"/>
              </a:rPr>
              <a:pPr>
                <a:spcBef>
                  <a:spcPct val="0"/>
                </a:spcBef>
                <a:buClrTx/>
                <a:buFontTx/>
                <a:buNone/>
              </a:pPr>
              <a:t>73</a:t>
            </a:fld>
            <a:endParaRPr lang="en-GB" altLang="en-US" sz="1400" i="0" dirty="0" smtClean="0">
              <a:solidFill>
                <a:schemeClr val="tx1"/>
              </a:solidFill>
              <a:latin typeface="Tw Cen MT"/>
            </a:endParaRPr>
          </a:p>
        </p:txBody>
      </p:sp>
    </p:spTree>
    <p:extLst>
      <p:ext uri="{BB962C8B-B14F-4D97-AF65-F5344CB8AC3E}">
        <p14:creationId xmlns:p14="http://schemas.microsoft.com/office/powerpoint/2010/main" val="3425062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88" y="1441698"/>
            <a:ext cx="8517384" cy="430887"/>
          </a:xfrm>
        </p:spPr>
        <p:txBody>
          <a:bodyPr wrap="square">
            <a:spAutoFit/>
          </a:bodyPr>
          <a:lstStyle/>
          <a:p>
            <a:pPr algn="ctr"/>
            <a:r>
              <a:rPr lang="en-GB" sz="2200" dirty="0">
                <a:solidFill>
                  <a:srgbClr val="2D2D8A"/>
                </a:solidFill>
                <a:latin typeface="+mn-lt"/>
                <a:ea typeface="+mn-ea"/>
                <a:cs typeface="Tw Cen MT"/>
              </a:rPr>
              <a:t>A good policy document should:</a:t>
            </a:r>
          </a:p>
        </p:txBody>
      </p:sp>
      <p:sp>
        <p:nvSpPr>
          <p:cNvPr id="3" name="Content Placeholder 2"/>
          <p:cNvSpPr>
            <a:spLocks noGrp="1"/>
          </p:cNvSpPr>
          <p:nvPr>
            <p:ph idx="1"/>
          </p:nvPr>
        </p:nvSpPr>
        <p:spPr>
          <a:xfrm>
            <a:off x="461888" y="2101821"/>
            <a:ext cx="8229600" cy="4143404"/>
          </a:xfrm>
        </p:spPr>
        <p:txBody>
          <a:bodyPr>
            <a:noAutofit/>
          </a:bodyPr>
          <a:lstStyle/>
          <a:p>
            <a:pPr>
              <a:spcAft>
                <a:spcPts val="600"/>
              </a:spcAft>
              <a:buClrTx/>
              <a:buFont typeface="Wingdings" pitchFamily="2" charset="2"/>
              <a:buChar char="§"/>
            </a:pPr>
            <a:r>
              <a:rPr lang="en-GB" sz="1800" i="0" dirty="0" smtClean="0">
                <a:solidFill>
                  <a:srgbClr val="2D2D8A"/>
                </a:solidFill>
                <a:cs typeface="Tw Cen MT"/>
              </a:rPr>
              <a:t>Be authored and endorsed by the Government (not the donors)</a:t>
            </a:r>
          </a:p>
          <a:p>
            <a:pPr>
              <a:spcAft>
                <a:spcPts val="600"/>
              </a:spcAft>
              <a:buClrTx/>
              <a:buFont typeface="Wingdings" pitchFamily="2" charset="2"/>
              <a:buChar char="§"/>
            </a:pPr>
            <a:r>
              <a:rPr lang="en-GB" sz="1800" i="0" dirty="0" smtClean="0">
                <a:solidFill>
                  <a:srgbClr val="2D2D8A"/>
                </a:solidFill>
                <a:cs typeface="Tw Cen MT"/>
              </a:rPr>
              <a:t>Address the role of the government in the sector/area and distinguish regulatory functions and service delivery</a:t>
            </a:r>
          </a:p>
          <a:p>
            <a:pPr>
              <a:spcAft>
                <a:spcPts val="600"/>
              </a:spcAft>
              <a:buClrTx/>
              <a:buFont typeface="Wingdings" pitchFamily="2" charset="2"/>
              <a:buChar char="§"/>
            </a:pPr>
            <a:r>
              <a:rPr lang="en-GB" sz="1800" i="0" dirty="0" smtClean="0">
                <a:solidFill>
                  <a:srgbClr val="2D2D8A"/>
                </a:solidFill>
                <a:cs typeface="Tw Cen MT"/>
              </a:rPr>
              <a:t>Define allocation of responsibilities between Ministries involved and tiers of government, and identify capacity constraints and requirements to mitigate them</a:t>
            </a:r>
          </a:p>
          <a:p>
            <a:pPr>
              <a:spcAft>
                <a:spcPts val="600"/>
              </a:spcAft>
              <a:buClrTx/>
              <a:buFont typeface="Wingdings" pitchFamily="2" charset="2"/>
              <a:buChar char="§"/>
            </a:pPr>
            <a:r>
              <a:rPr lang="en-GB" sz="1800" i="0" dirty="0" smtClean="0">
                <a:solidFill>
                  <a:srgbClr val="2D2D8A"/>
                </a:solidFill>
                <a:cs typeface="Tw Cen MT"/>
              </a:rPr>
              <a:t>Focus on the resources requirements to implement the policy, including current and capital expenditures</a:t>
            </a:r>
          </a:p>
          <a:p>
            <a:pPr>
              <a:spcAft>
                <a:spcPts val="600"/>
              </a:spcAft>
              <a:buClrTx/>
              <a:buFont typeface="Wingdings" pitchFamily="2" charset="2"/>
              <a:buChar char="§"/>
            </a:pPr>
            <a:r>
              <a:rPr lang="en-GB" sz="1800" i="0" dirty="0" smtClean="0">
                <a:solidFill>
                  <a:srgbClr val="2D2D8A"/>
                </a:solidFill>
                <a:cs typeface="Tw Cen MT"/>
              </a:rPr>
              <a:t>Have a strong result orientation</a:t>
            </a:r>
          </a:p>
          <a:p>
            <a:pPr>
              <a:spcAft>
                <a:spcPts val="600"/>
              </a:spcAft>
              <a:buClrTx/>
              <a:buFont typeface="Wingdings" pitchFamily="2" charset="2"/>
              <a:buChar char="§"/>
            </a:pPr>
            <a:r>
              <a:rPr lang="en-GB" sz="1800" i="0" dirty="0" smtClean="0">
                <a:solidFill>
                  <a:srgbClr val="2D2D8A"/>
                </a:solidFill>
                <a:cs typeface="Tw Cen MT"/>
              </a:rPr>
              <a:t>Set up clear mechanism for monitoring, review and updating the policy document </a:t>
            </a:r>
          </a:p>
          <a:p>
            <a:pPr>
              <a:buClrTx/>
              <a:buFont typeface="Wingdings" pitchFamily="2" charset="2"/>
              <a:buChar char="§"/>
            </a:pPr>
            <a:endParaRPr lang="en-GB" sz="2000" i="0" dirty="0" smtClean="0">
              <a:solidFill>
                <a:srgbClr val="2D2D8A"/>
              </a:solidFill>
              <a:latin typeface="Tw Cen MT"/>
              <a:cs typeface="Tw Cen MT"/>
            </a:endParaRPr>
          </a:p>
          <a:p>
            <a:pPr>
              <a:buClrTx/>
              <a:buFont typeface="Wingdings" pitchFamily="2" charset="2"/>
              <a:buChar char="§"/>
            </a:pPr>
            <a:endParaRPr lang="en-GB" sz="2000" i="0" dirty="0" smtClean="0">
              <a:solidFill>
                <a:srgbClr val="2D2D8A"/>
              </a:solidFill>
              <a:latin typeface="Tw Cen MT"/>
              <a:cs typeface="Tw Cen MT"/>
            </a:endParaRPr>
          </a:p>
          <a:p>
            <a:pPr lvl="1">
              <a:buClrTx/>
              <a:buNone/>
            </a:pPr>
            <a:endParaRPr lang="en-GB" i="0" dirty="0" smtClean="0">
              <a:solidFill>
                <a:srgbClr val="2D2D8A"/>
              </a:solidFill>
              <a:latin typeface="Tw Cen MT"/>
              <a:cs typeface="Tw Cen MT"/>
            </a:endParaRPr>
          </a:p>
          <a:p>
            <a:endParaRPr lang="en-GB" sz="2000" i="0" dirty="0">
              <a:solidFill>
                <a:srgbClr val="2D2D8A"/>
              </a:solidFill>
              <a:latin typeface="Tw Cen MT"/>
              <a:cs typeface="Tw Cen MT"/>
            </a:endParaRPr>
          </a:p>
        </p:txBody>
      </p:sp>
      <p:sp>
        <p:nvSpPr>
          <p:cNvPr id="4" name="Slide Number Placeholder 3"/>
          <p:cNvSpPr>
            <a:spLocks noGrp="1"/>
          </p:cNvSpPr>
          <p:nvPr>
            <p:ph type="sldNum" sz="quarter" idx="12"/>
          </p:nvPr>
        </p:nvSpPr>
        <p:spPr>
          <a:xfrm>
            <a:off x="6553200" y="6245225"/>
            <a:ext cx="2133600" cy="559164"/>
          </a:xfrm>
        </p:spPr>
        <p:txBody>
          <a:bodyPr/>
          <a:lstStyle/>
          <a:p>
            <a:fld id="{37B83C0C-BC65-4367-9B8A-060D4801009D}" type="slidenum">
              <a:rPr lang="en-GB" smtClean="0"/>
              <a:pPr/>
              <a:t>74</a:t>
            </a:fld>
            <a:endParaRPr lang="en-GB"/>
          </a:p>
        </p:txBody>
      </p:sp>
      <p:sp>
        <p:nvSpPr>
          <p:cNvPr id="5" name="Slide Number Placeholder 3"/>
          <p:cNvSpPr txBox="1">
            <a:spLocks/>
          </p:cNvSpPr>
          <p:nvPr/>
        </p:nvSpPr>
        <p:spPr>
          <a:xfrm>
            <a:off x="8069752" y="33056"/>
            <a:ext cx="1066800" cy="329184"/>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FFFFFF"/>
                </a:solidFill>
                <a:latin typeface="Tw Cen M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B83C0C-BC65-4367-9B8A-060D4801009D}" type="slidenum">
              <a:rPr lang="en-GB" smtClean="0"/>
              <a:pPr/>
              <a:t>74</a:t>
            </a:fld>
            <a:endParaRPr lang="en-GB" dirty="0"/>
          </a:p>
        </p:txBody>
      </p:sp>
    </p:spTree>
    <p:extLst>
      <p:ext uri="{BB962C8B-B14F-4D97-AF65-F5344CB8AC3E}">
        <p14:creationId xmlns:p14="http://schemas.microsoft.com/office/powerpoint/2010/main" val="514012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7"/>
            <a:ext cx="8229600" cy="773278"/>
          </a:xfrm>
        </p:spPr>
        <p:txBody>
          <a:bodyPr/>
          <a:lstStyle/>
          <a:p>
            <a:pPr algn="ctr"/>
            <a:r>
              <a:rPr lang="en-GB" dirty="0" smtClean="0"/>
              <a:t>Outline</a:t>
            </a:r>
            <a:endParaRPr lang="en-GB" dirty="0"/>
          </a:p>
        </p:txBody>
      </p:sp>
      <p:sp>
        <p:nvSpPr>
          <p:cNvPr id="3" name="Content Placeholder 2"/>
          <p:cNvSpPr>
            <a:spLocks noGrp="1"/>
          </p:cNvSpPr>
          <p:nvPr>
            <p:ph idx="1"/>
          </p:nvPr>
        </p:nvSpPr>
        <p:spPr>
          <a:xfrm>
            <a:off x="500034" y="1844824"/>
            <a:ext cx="8229600" cy="4752528"/>
          </a:xfrm>
        </p:spPr>
        <p:txBody>
          <a:bodyPr/>
          <a:lstStyle/>
          <a:p>
            <a:pPr marL="457200" indent="-457200">
              <a:spcBef>
                <a:spcPts val="1200"/>
              </a:spcBef>
              <a:buClrTx/>
              <a:buAutoNum type="arabicPeriod"/>
            </a:pPr>
            <a:endParaRPr lang="en-GB" sz="2200" i="0" dirty="0" smtClean="0">
              <a:solidFill>
                <a:srgbClr val="C00000"/>
              </a:solidFill>
            </a:endParaRPr>
          </a:p>
          <a:p>
            <a:pPr marL="457200" indent="-457200">
              <a:spcBef>
                <a:spcPts val="1200"/>
              </a:spcBef>
              <a:buClrTx/>
              <a:buFontTx/>
              <a:buAutoNum type="arabicPeriod"/>
            </a:pPr>
            <a:r>
              <a:rPr lang="en-GB" sz="2200" i="0" dirty="0" smtClean="0">
                <a:solidFill>
                  <a:schemeClr val="accent2"/>
                </a:solidFill>
              </a:rPr>
              <a:t>The four pillars of BS modalities and key frameworks </a:t>
            </a:r>
            <a:r>
              <a:rPr lang="en-GB" sz="2200" i="0" dirty="0">
                <a:solidFill>
                  <a:schemeClr val="accent2"/>
                </a:solidFill>
              </a:rPr>
              <a:t>of intervention  </a:t>
            </a:r>
          </a:p>
          <a:p>
            <a:pPr marL="457200" indent="-457200">
              <a:spcBef>
                <a:spcPts val="1200"/>
              </a:spcBef>
              <a:buClrTx/>
              <a:buAutoNum type="arabicPeriod"/>
            </a:pPr>
            <a:r>
              <a:rPr lang="en-GB" sz="2200" i="0" dirty="0" smtClean="0">
                <a:solidFill>
                  <a:schemeClr val="accent2"/>
                </a:solidFill>
              </a:rPr>
              <a:t>Fundamental values </a:t>
            </a:r>
          </a:p>
          <a:p>
            <a:pPr marL="457200" indent="-457200">
              <a:spcBef>
                <a:spcPts val="1200"/>
              </a:spcBef>
              <a:buClrTx/>
              <a:buAutoNum type="arabicPeriod"/>
            </a:pPr>
            <a:r>
              <a:rPr lang="en-GB" sz="2200" i="0" dirty="0" smtClean="0">
                <a:solidFill>
                  <a:schemeClr val="accent2"/>
                </a:solidFill>
              </a:rPr>
              <a:t>Eligibility criteria assessment </a:t>
            </a:r>
          </a:p>
          <a:p>
            <a:pPr marL="457200" indent="-457200">
              <a:spcBef>
                <a:spcPts val="1200"/>
              </a:spcBef>
              <a:buClrTx/>
              <a:buAutoNum type="arabicPeriod"/>
            </a:pPr>
            <a:r>
              <a:rPr lang="en-GB" sz="2200" b="1" i="0" dirty="0" smtClean="0">
                <a:solidFill>
                  <a:srgbClr val="C00000"/>
                </a:solidFill>
              </a:rPr>
              <a:t>Risk Management Framework </a:t>
            </a:r>
          </a:p>
          <a:p>
            <a:pPr marL="457200" indent="-457200">
              <a:spcBef>
                <a:spcPts val="1200"/>
              </a:spcBef>
              <a:buClrTx/>
              <a:buFont typeface="+mj-lt"/>
              <a:buAutoNum type="arabicPeriod"/>
            </a:pPr>
            <a:r>
              <a:rPr lang="en-GB" sz="2200" i="0" dirty="0" smtClean="0">
                <a:solidFill>
                  <a:schemeClr val="accent2"/>
                </a:solidFill>
              </a:rPr>
              <a:t>EU Governance mechanisms (BSSC)</a:t>
            </a:r>
          </a:p>
          <a:p>
            <a:pPr marL="457200" indent="-457200">
              <a:spcBef>
                <a:spcPts val="1200"/>
              </a:spcBef>
              <a:buClrTx/>
              <a:buFont typeface="+mj-lt"/>
              <a:buAutoNum type="arabicPeriod"/>
            </a:pPr>
            <a:endParaRPr lang="en-GB" sz="2200" i="0" dirty="0" smtClean="0">
              <a:solidFill>
                <a:schemeClr val="accent2"/>
              </a:solidFill>
            </a:endParaRPr>
          </a:p>
          <a:p>
            <a:pPr marL="457200" indent="-457200">
              <a:spcBef>
                <a:spcPts val="1200"/>
              </a:spcBef>
              <a:buClrTx/>
              <a:buFont typeface="+mj-lt"/>
              <a:buAutoNum type="arabicPeriod" startAt="5"/>
            </a:pPr>
            <a:endParaRPr lang="fr-BE" i="0" dirty="0" smtClean="0"/>
          </a:p>
          <a:p>
            <a:pPr marL="457200" indent="-457200">
              <a:spcBef>
                <a:spcPts val="1200"/>
              </a:spcBef>
              <a:buClrTx/>
              <a:buFont typeface="+mj-lt"/>
              <a:buAutoNum type="arabicPeriod" startAt="5"/>
            </a:pPr>
            <a:endParaRPr lang="en-GB" i="0" dirty="0" smtClean="0"/>
          </a:p>
          <a:p>
            <a:pPr marL="457200" indent="-457200">
              <a:buClrTx/>
              <a:buNone/>
            </a:pPr>
            <a:endParaRPr lang="en-GB" i="0" dirty="0" smtClean="0"/>
          </a:p>
          <a:p>
            <a:endParaRPr lang="en-GB"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75</a:t>
            </a:fld>
            <a:endParaRPr lang="en-GB"/>
          </a:p>
        </p:txBody>
      </p:sp>
    </p:spTree>
    <p:extLst>
      <p:ext uri="{BB962C8B-B14F-4D97-AF65-F5344CB8AC3E}">
        <p14:creationId xmlns:p14="http://schemas.microsoft.com/office/powerpoint/2010/main" val="35234736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124744"/>
            <a:ext cx="8229600" cy="571504"/>
          </a:xfrm>
        </p:spPr>
        <p:txBody>
          <a:bodyPr/>
          <a:lstStyle/>
          <a:p>
            <a:pPr algn="ctr"/>
            <a:r>
              <a:rPr lang="en-GB" sz="2800" dirty="0" smtClean="0">
                <a:solidFill>
                  <a:srgbClr val="2D2D8A"/>
                </a:solidFill>
                <a:latin typeface="+mn-lt"/>
                <a:cs typeface="Tw Cen MT"/>
              </a:rPr>
              <a:t>Main functions of the RMF</a:t>
            </a:r>
            <a:endParaRPr lang="en-GB" sz="2800" dirty="0">
              <a:solidFill>
                <a:srgbClr val="2D2D8A"/>
              </a:solidFill>
              <a:latin typeface="+mn-lt"/>
              <a:cs typeface="Tw Cen MT"/>
            </a:endParaRPr>
          </a:p>
        </p:txBody>
      </p:sp>
      <p:sp>
        <p:nvSpPr>
          <p:cNvPr id="3" name="Content Placeholder 2"/>
          <p:cNvSpPr>
            <a:spLocks noGrp="1"/>
          </p:cNvSpPr>
          <p:nvPr>
            <p:ph idx="1"/>
          </p:nvPr>
        </p:nvSpPr>
        <p:spPr>
          <a:xfrm>
            <a:off x="357158" y="1700808"/>
            <a:ext cx="8463314" cy="3629421"/>
          </a:xfrm>
        </p:spPr>
        <p:txBody>
          <a:bodyPr/>
          <a:lstStyle/>
          <a:p>
            <a:pPr marL="0" indent="0" eaLnBrk="1" hangingPunct="1">
              <a:buFontTx/>
              <a:buNone/>
            </a:pPr>
            <a:r>
              <a:rPr lang="en-GB" sz="1800" i="0" dirty="0" smtClean="0">
                <a:solidFill>
                  <a:srgbClr val="2D2D8A"/>
                </a:solidFill>
                <a:cs typeface="Tw Cen MT"/>
              </a:rPr>
              <a:t>The </a:t>
            </a:r>
            <a:r>
              <a:rPr lang="en-GB" sz="1800" i="0" dirty="0">
                <a:solidFill>
                  <a:srgbClr val="2D2D8A"/>
                </a:solidFill>
                <a:cs typeface="Tw Cen MT"/>
              </a:rPr>
              <a:t>RMF is an </a:t>
            </a:r>
            <a:r>
              <a:rPr lang="en-GB" sz="1800" b="1" i="0" dirty="0">
                <a:solidFill>
                  <a:srgbClr val="2D2D8A"/>
                </a:solidFill>
                <a:cs typeface="Tw Cen MT"/>
              </a:rPr>
              <a:t>internal tool </a:t>
            </a:r>
            <a:r>
              <a:rPr lang="en-GB" sz="1800" i="0" dirty="0">
                <a:solidFill>
                  <a:srgbClr val="2D2D8A"/>
                </a:solidFill>
                <a:cs typeface="Tw Cen MT"/>
              </a:rPr>
              <a:t>aiming at:</a:t>
            </a:r>
          </a:p>
          <a:p>
            <a:pPr lvl="1" algn="just" eaLnBrk="1" hangingPunct="1">
              <a:buClr>
                <a:schemeClr val="accent2"/>
              </a:buClr>
            </a:pPr>
            <a:r>
              <a:rPr lang="en-GB" sz="1800" b="0" dirty="0">
                <a:solidFill>
                  <a:srgbClr val="2D2D8A"/>
                </a:solidFill>
                <a:cs typeface="Tw Cen MT"/>
              </a:rPr>
              <a:t>Identifying risks related to BS operations in a structured way, mostly based on existing </a:t>
            </a:r>
            <a:r>
              <a:rPr lang="en-GB" sz="1800" b="0" dirty="0" smtClean="0">
                <a:solidFill>
                  <a:srgbClr val="2D2D8A"/>
                </a:solidFill>
                <a:cs typeface="Tw Cen MT"/>
              </a:rPr>
              <a:t>assessments</a:t>
            </a:r>
          </a:p>
          <a:p>
            <a:pPr lvl="1" algn="just" eaLnBrk="1" hangingPunct="1">
              <a:buClr>
                <a:schemeClr val="accent2"/>
              </a:buClr>
            </a:pPr>
            <a:r>
              <a:rPr lang="en-GB" sz="1800" b="0" dirty="0">
                <a:solidFill>
                  <a:schemeClr val="accent2"/>
                </a:solidFill>
              </a:rPr>
              <a:t>Identifying</a:t>
            </a:r>
            <a:r>
              <a:rPr lang="en-GB" sz="1800" dirty="0">
                <a:solidFill>
                  <a:schemeClr val="accent2"/>
                </a:solidFill>
              </a:rPr>
              <a:t> mitigating measures </a:t>
            </a:r>
            <a:r>
              <a:rPr lang="en-GB" sz="1800" b="0" dirty="0">
                <a:solidFill>
                  <a:schemeClr val="accent2"/>
                </a:solidFill>
              </a:rPr>
              <a:t>and</a:t>
            </a:r>
            <a:r>
              <a:rPr lang="en-GB" sz="1800" dirty="0">
                <a:solidFill>
                  <a:schemeClr val="accent2"/>
                </a:solidFill>
              </a:rPr>
              <a:t> </a:t>
            </a:r>
            <a:r>
              <a:rPr lang="en-GB" sz="1800" b="0" dirty="0">
                <a:solidFill>
                  <a:schemeClr val="accent2"/>
                </a:solidFill>
              </a:rPr>
              <a:t>risk responses (risk strategy)</a:t>
            </a:r>
            <a:endParaRPr lang="en-GB" sz="1800" b="0" dirty="0">
              <a:solidFill>
                <a:schemeClr val="accent2"/>
              </a:solidFill>
              <a:cs typeface="Tw Cen MT"/>
            </a:endParaRPr>
          </a:p>
          <a:p>
            <a:pPr lvl="1" algn="just" eaLnBrk="1" hangingPunct="1">
              <a:buClr>
                <a:schemeClr val="accent2"/>
              </a:buClr>
            </a:pPr>
            <a:r>
              <a:rPr lang="en-GB" sz="1800" b="0" dirty="0">
                <a:solidFill>
                  <a:srgbClr val="2D2D8A"/>
                </a:solidFill>
                <a:cs typeface="Tw Cen MT"/>
              </a:rPr>
              <a:t>Ensuring that these risks are managed </a:t>
            </a:r>
            <a:r>
              <a:rPr lang="en-GB" sz="1800" b="0" dirty="0" smtClean="0">
                <a:solidFill>
                  <a:srgbClr val="2D2D8A"/>
                </a:solidFill>
                <a:cs typeface="Tw Cen MT"/>
              </a:rPr>
              <a:t>and monitored</a:t>
            </a:r>
            <a:endParaRPr lang="en-GB" sz="1800" b="0" i="0" dirty="0">
              <a:solidFill>
                <a:srgbClr val="2D2D8A"/>
              </a:solidFill>
              <a:cs typeface="Tw Cen MT"/>
            </a:endParaRPr>
          </a:p>
          <a:p>
            <a:pPr marL="57150" indent="0">
              <a:buClr>
                <a:schemeClr val="accent2"/>
              </a:buClr>
              <a:buNone/>
            </a:pPr>
            <a:r>
              <a:rPr lang="en-GB" sz="1800" i="0" dirty="0" smtClean="0">
                <a:solidFill>
                  <a:srgbClr val="2D2D8A"/>
                </a:solidFill>
                <a:cs typeface="Tw Cen MT"/>
              </a:rPr>
              <a:t>The </a:t>
            </a:r>
            <a:r>
              <a:rPr lang="en-GB" sz="1800" i="0" dirty="0">
                <a:solidFill>
                  <a:srgbClr val="2D2D8A"/>
                </a:solidFill>
                <a:cs typeface="Tw Cen MT"/>
              </a:rPr>
              <a:t>RFM allows to:</a:t>
            </a:r>
          </a:p>
          <a:p>
            <a:pPr lvl="1" algn="just">
              <a:buClr>
                <a:schemeClr val="accent2"/>
              </a:buClr>
            </a:pPr>
            <a:r>
              <a:rPr lang="en-GB" sz="1800" dirty="0">
                <a:solidFill>
                  <a:srgbClr val="2D2D8A"/>
                </a:solidFill>
                <a:cs typeface="Tw Cen MT"/>
              </a:rPr>
              <a:t>Inform the political dialogue and the policy dia</a:t>
            </a:r>
            <a:r>
              <a:rPr lang="en-GB" dirty="0">
                <a:solidFill>
                  <a:srgbClr val="2D2D8A"/>
                </a:solidFill>
                <a:cs typeface="Tw Cen MT"/>
              </a:rPr>
              <a:t>logue</a:t>
            </a:r>
          </a:p>
          <a:p>
            <a:pPr>
              <a:buNone/>
            </a:pPr>
            <a:endParaRPr lang="en-GB" sz="1800" b="1" i="0" u="sng" dirty="0" smtClean="0">
              <a:solidFill>
                <a:srgbClr val="FF0000"/>
              </a:solidFill>
              <a:sym typeface="Wingdings" pitchFamily="2" charset="2"/>
            </a:endParaRPr>
          </a:p>
          <a:p>
            <a:pPr>
              <a:buNone/>
            </a:pPr>
            <a:r>
              <a:rPr lang="en-GB" sz="1800" b="1" i="0" dirty="0" smtClean="0">
                <a:solidFill>
                  <a:srgbClr val="FF0000"/>
                </a:solidFill>
                <a:sym typeface="Wingdings" pitchFamily="2" charset="2"/>
              </a:rPr>
              <a:t>		</a:t>
            </a:r>
            <a:r>
              <a:rPr lang="en-GB" sz="1800" b="1" i="0" u="sng" dirty="0" smtClean="0">
                <a:solidFill>
                  <a:srgbClr val="FF0000"/>
                </a:solidFill>
                <a:sym typeface="Wingdings" pitchFamily="2" charset="2"/>
              </a:rPr>
              <a:t>Only </a:t>
            </a:r>
            <a:r>
              <a:rPr lang="en-GB" sz="1800" b="1" i="0" u="sng" dirty="0">
                <a:solidFill>
                  <a:srgbClr val="FF0000"/>
                </a:solidFill>
              </a:rPr>
              <a:t>one RMF per country (whatever the </a:t>
            </a:r>
            <a:r>
              <a:rPr lang="en-GB" sz="1800" b="1" i="0" u="sng" dirty="0" err="1">
                <a:solidFill>
                  <a:srgbClr val="FF0000"/>
                </a:solidFill>
              </a:rPr>
              <a:t>nber</a:t>
            </a:r>
            <a:r>
              <a:rPr lang="en-GB" sz="1800" b="1" i="0" u="sng" dirty="0">
                <a:solidFill>
                  <a:srgbClr val="FF0000"/>
                </a:solidFill>
              </a:rPr>
              <a:t> of BS </a:t>
            </a:r>
            <a:r>
              <a:rPr lang="en-GB" sz="1800" b="1" i="0" dirty="0">
                <a:solidFill>
                  <a:srgbClr val="FF0000"/>
                </a:solidFill>
              </a:rPr>
              <a:t>	</a:t>
            </a:r>
            <a:r>
              <a:rPr lang="en-GB" sz="1800" b="1" i="0" u="sng" dirty="0">
                <a:solidFill>
                  <a:srgbClr val="FF0000"/>
                </a:solidFill>
              </a:rPr>
              <a:t>contracts)</a:t>
            </a:r>
          </a:p>
          <a:p>
            <a:pPr>
              <a:buNone/>
            </a:pPr>
            <a:endParaRPr lang="en-GB" b="0" i="0" dirty="0" smtClean="0">
              <a:solidFill>
                <a:srgbClr val="2D2D8A"/>
              </a:solidFill>
              <a:latin typeface="Tw Cen MT"/>
              <a:cs typeface="Tw Cen MT"/>
            </a:endParaRPr>
          </a:p>
          <a:p>
            <a:pPr>
              <a:buNone/>
            </a:pPr>
            <a:r>
              <a:rPr lang="en-GB" i="0" dirty="0" smtClean="0">
                <a:solidFill>
                  <a:srgbClr val="2D2D8A"/>
                </a:solidFill>
                <a:latin typeface="Tw Cen MT"/>
                <a:cs typeface="Tw Cen MT"/>
              </a:rPr>
              <a:t>	</a:t>
            </a:r>
            <a:endParaRPr lang="en-GB" b="0" i="0" dirty="0" smtClean="0">
              <a:solidFill>
                <a:srgbClr val="2D2D8A"/>
              </a:solidFill>
              <a:latin typeface="Tw Cen MT"/>
              <a:cs typeface="Tw Cen MT"/>
            </a:endParaRPr>
          </a:p>
        </p:txBody>
      </p:sp>
      <p:sp>
        <p:nvSpPr>
          <p:cNvPr id="5" name="Slide Number Placeholder 4"/>
          <p:cNvSpPr>
            <a:spLocks noGrp="1"/>
          </p:cNvSpPr>
          <p:nvPr>
            <p:ph type="sldNum" sz="quarter" idx="12"/>
          </p:nvPr>
        </p:nvSpPr>
        <p:spPr/>
        <p:txBody>
          <a:bodyPr/>
          <a:lstStyle/>
          <a:p>
            <a:fld id="{37B83C0C-BC65-4367-9B8A-060D4801009D}" type="slidenum">
              <a:rPr lang="en-GB" smtClean="0"/>
              <a:pPr/>
              <a:t>76</a:t>
            </a:fld>
            <a:endParaRPr lang="en-GB"/>
          </a:p>
        </p:txBody>
      </p:sp>
      <p:grpSp>
        <p:nvGrpSpPr>
          <p:cNvPr id="6" name="Group 5"/>
          <p:cNvGrpSpPr/>
          <p:nvPr/>
        </p:nvGrpSpPr>
        <p:grpSpPr>
          <a:xfrm>
            <a:off x="102430" y="5454352"/>
            <a:ext cx="9041570" cy="1143000"/>
            <a:chOff x="102430" y="5376568"/>
            <a:chExt cx="9041570" cy="1143000"/>
          </a:xfrm>
        </p:grpSpPr>
        <p:sp>
          <p:nvSpPr>
            <p:cNvPr id="7" name="Pentagon 6"/>
            <p:cNvSpPr/>
            <p:nvPr/>
          </p:nvSpPr>
          <p:spPr>
            <a:xfrm>
              <a:off x="102430" y="5376568"/>
              <a:ext cx="1877282" cy="1143000"/>
            </a:xfrm>
            <a:prstGeom prst="homePlate">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GB" sz="1600" dirty="0" smtClean="0">
                  <a:solidFill>
                    <a:srgbClr val="2D2D8A"/>
                  </a:solidFill>
                  <a:cs typeface="Tw Cen MT"/>
                </a:rPr>
                <a:t>Identification </a:t>
              </a:r>
            </a:p>
            <a:p>
              <a:pPr algn="ctr"/>
              <a:r>
                <a:rPr lang="en-GB" sz="1600" dirty="0" smtClean="0">
                  <a:solidFill>
                    <a:srgbClr val="2D2D8A"/>
                  </a:solidFill>
                  <a:cs typeface="Tw Cen MT"/>
                </a:rPr>
                <a:t>of risks</a:t>
              </a:r>
            </a:p>
          </p:txBody>
        </p:sp>
        <p:sp>
          <p:nvSpPr>
            <p:cNvPr id="8" name="Chevron 7"/>
            <p:cNvSpPr/>
            <p:nvPr/>
          </p:nvSpPr>
          <p:spPr>
            <a:xfrm>
              <a:off x="1487837" y="5376568"/>
              <a:ext cx="2076051" cy="1143000"/>
            </a:xfrm>
            <a:prstGeom prst="chevron">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1600" dirty="0" smtClean="0">
                  <a:solidFill>
                    <a:srgbClr val="2D2D8A"/>
                  </a:solidFill>
                  <a:cs typeface="Tw Cen MT"/>
                </a:rPr>
                <a:t>Risk strategy</a:t>
              </a:r>
            </a:p>
          </p:txBody>
        </p:sp>
        <p:sp>
          <p:nvSpPr>
            <p:cNvPr id="9" name="Chevron 8"/>
            <p:cNvSpPr/>
            <p:nvPr/>
          </p:nvSpPr>
          <p:spPr>
            <a:xfrm>
              <a:off x="3089244" y="5376568"/>
              <a:ext cx="2130828" cy="1143000"/>
            </a:xfrm>
            <a:prstGeom prst="chevron">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1600" dirty="0" smtClean="0">
                  <a:solidFill>
                    <a:srgbClr val="2D2D8A"/>
                  </a:solidFill>
                  <a:cs typeface="Tw Cen MT"/>
                </a:rPr>
                <a:t>Inform BS dialogue</a:t>
              </a:r>
            </a:p>
          </p:txBody>
        </p:sp>
        <p:sp>
          <p:nvSpPr>
            <p:cNvPr id="10" name="Chevron 9"/>
            <p:cNvSpPr/>
            <p:nvPr/>
          </p:nvSpPr>
          <p:spPr>
            <a:xfrm>
              <a:off x="4716016" y="5376568"/>
              <a:ext cx="2592288" cy="1143000"/>
            </a:xfrm>
            <a:prstGeom prst="chevron">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1600" dirty="0" smtClean="0">
                  <a:solidFill>
                    <a:srgbClr val="2D2D8A"/>
                  </a:solidFill>
                  <a:cs typeface="Tw Cen MT"/>
                </a:rPr>
                <a:t>Monitor risks &amp; mitigating measures</a:t>
              </a:r>
            </a:p>
          </p:txBody>
        </p:sp>
        <p:sp>
          <p:nvSpPr>
            <p:cNvPr id="11" name="Chevron 10"/>
            <p:cNvSpPr/>
            <p:nvPr/>
          </p:nvSpPr>
          <p:spPr>
            <a:xfrm>
              <a:off x="6804248" y="5376568"/>
              <a:ext cx="2339752" cy="1143000"/>
            </a:xfrm>
            <a:prstGeom prst="chevron">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1600" dirty="0" smtClean="0">
                  <a:solidFill>
                    <a:srgbClr val="2D2D8A"/>
                  </a:solidFill>
                  <a:cs typeface="Tw Cen MT"/>
                </a:rPr>
                <a:t>Identify reaction framework</a:t>
              </a:r>
            </a:p>
          </p:txBody>
        </p:sp>
      </p:grpSp>
      <p:sp>
        <p:nvSpPr>
          <p:cNvPr id="12" name="Right Arrow 11"/>
          <p:cNvSpPr/>
          <p:nvPr/>
        </p:nvSpPr>
        <p:spPr bwMode="auto">
          <a:xfrm>
            <a:off x="279961" y="4627074"/>
            <a:ext cx="978408" cy="484632"/>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1601295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74437" y="1052737"/>
            <a:ext cx="8718737" cy="1008112"/>
          </a:xfrm>
        </p:spPr>
        <p:txBody>
          <a:bodyPr/>
          <a:lstStyle/>
          <a:p>
            <a:pPr indent="0" algn="ctr" eaLnBrk="1" hangingPunct="1"/>
            <a:r>
              <a:rPr lang="fr-BE" altLang="en-US" dirty="0" smtClean="0"/>
              <a:t>The RMF</a:t>
            </a:r>
            <a:endParaRPr lang="en-GB" altLang="en-US" dirty="0" smtClean="0"/>
          </a:p>
        </p:txBody>
      </p:sp>
      <p:sp>
        <p:nvSpPr>
          <p:cNvPr id="8195" name="Content Placeholder 2"/>
          <p:cNvSpPr>
            <a:spLocks noGrp="1"/>
          </p:cNvSpPr>
          <p:nvPr>
            <p:ph idx="1"/>
          </p:nvPr>
        </p:nvSpPr>
        <p:spPr>
          <a:xfrm>
            <a:off x="457200" y="1844824"/>
            <a:ext cx="8435975" cy="5013176"/>
          </a:xfrm>
        </p:spPr>
        <p:txBody>
          <a:bodyPr/>
          <a:lstStyle/>
          <a:p>
            <a:pPr marL="0" indent="0" algn="just" eaLnBrk="1" hangingPunct="1">
              <a:buClr>
                <a:srgbClr val="3166CF"/>
              </a:buClr>
              <a:buFontTx/>
              <a:buNone/>
              <a:defRPr/>
            </a:pPr>
            <a:r>
              <a:rPr lang="en-GB" sz="2000" i="0" dirty="0" smtClean="0"/>
              <a:t>Focus is on </a:t>
            </a:r>
            <a:r>
              <a:rPr lang="en-GB" sz="2000" b="1" i="0" dirty="0" smtClean="0"/>
              <a:t>country systems</a:t>
            </a:r>
            <a:r>
              <a:rPr lang="en-GB" sz="2000" i="0" dirty="0" smtClean="0"/>
              <a:t> and risks that may impede achieving the general objectives of budget support.</a:t>
            </a:r>
          </a:p>
          <a:p>
            <a:pPr lvl="1" algn="just">
              <a:buClr>
                <a:srgbClr val="3166CF"/>
              </a:buClr>
              <a:buFont typeface="Wingdings" pitchFamily="2" charset="2"/>
              <a:buChar char="Ø"/>
              <a:defRPr/>
            </a:pPr>
            <a:r>
              <a:rPr lang="en-GB" sz="1800" i="0" dirty="0" smtClean="0"/>
              <a:t>One assessment per country</a:t>
            </a:r>
          </a:p>
          <a:p>
            <a:pPr lvl="1" algn="just">
              <a:buClr>
                <a:srgbClr val="3166CF"/>
              </a:buClr>
              <a:buFont typeface="Wingdings" pitchFamily="2" charset="2"/>
              <a:buChar char="Ø"/>
              <a:defRPr/>
            </a:pPr>
            <a:r>
              <a:rPr lang="en-GB" sz="1800" i="0" dirty="0" smtClean="0"/>
              <a:t>Based on existing assessments </a:t>
            </a:r>
            <a:r>
              <a:rPr lang="en-GB" sz="1800" i="0" dirty="0"/>
              <a:t>(</a:t>
            </a:r>
            <a:r>
              <a:rPr lang="en-GB" sz="1800" i="0" dirty="0" smtClean="0"/>
              <a:t>eligibility criteria and FV assessments, diagnostic on PFM, governance etc…)</a:t>
            </a:r>
          </a:p>
          <a:p>
            <a:pPr marL="0" indent="0" eaLnBrk="1" hangingPunct="1">
              <a:buClr>
                <a:srgbClr val="3166CF"/>
              </a:buClr>
              <a:buNone/>
              <a:defRPr/>
            </a:pPr>
            <a:endParaRPr lang="en-GB" sz="2000" b="1" i="0" dirty="0" smtClean="0"/>
          </a:p>
          <a:p>
            <a:pPr marL="0" indent="0" eaLnBrk="1" hangingPunct="1">
              <a:buClr>
                <a:srgbClr val="3166CF"/>
              </a:buClr>
              <a:buNone/>
              <a:defRPr/>
            </a:pPr>
            <a:r>
              <a:rPr lang="en-GB" sz="2000" b="1" i="0" dirty="0" smtClean="0"/>
              <a:t>The RMF consists of</a:t>
            </a:r>
          </a:p>
          <a:p>
            <a:pPr marL="0" indent="0" eaLnBrk="1" hangingPunct="1">
              <a:buClr>
                <a:srgbClr val="3166CF"/>
              </a:buClr>
              <a:buNone/>
              <a:defRPr/>
            </a:pPr>
            <a:r>
              <a:rPr lang="en-GB" sz="2000" b="1" i="0" dirty="0" smtClean="0"/>
              <a:t> </a:t>
            </a:r>
          </a:p>
          <a:p>
            <a:pPr marL="360000" eaLnBrk="1" hangingPunct="1">
              <a:spcBef>
                <a:spcPts val="600"/>
              </a:spcBef>
              <a:spcAft>
                <a:spcPts val="1200"/>
              </a:spcAft>
              <a:buClr>
                <a:srgbClr val="3166CF"/>
              </a:buClr>
              <a:defRPr/>
            </a:pPr>
            <a:r>
              <a:rPr lang="en-GB" sz="2000" b="1" i="0" dirty="0" smtClean="0"/>
              <a:t>A Risk Questionnaire: </a:t>
            </a:r>
            <a:r>
              <a:rPr lang="en-GB" sz="2000" i="0" dirty="0" smtClean="0"/>
              <a:t>Risk identification</a:t>
            </a:r>
            <a:endParaRPr lang="en-GB" sz="2000" b="1" i="0" dirty="0" smtClean="0"/>
          </a:p>
          <a:p>
            <a:pPr marL="360000" eaLnBrk="1" hangingPunct="1">
              <a:spcBef>
                <a:spcPts val="600"/>
              </a:spcBef>
              <a:spcAft>
                <a:spcPts val="1200"/>
              </a:spcAft>
              <a:buClr>
                <a:srgbClr val="3166CF"/>
              </a:buClr>
              <a:defRPr/>
            </a:pPr>
            <a:r>
              <a:rPr lang="en-GB" sz="2000" b="1" i="0" dirty="0" smtClean="0"/>
              <a:t>A Risk register: </a:t>
            </a:r>
            <a:r>
              <a:rPr lang="en-GB" sz="2000" i="0" dirty="0" smtClean="0"/>
              <a:t>Main risk management tool (risk identification, risk mitigating, risk monitoring)</a:t>
            </a:r>
          </a:p>
          <a:p>
            <a:pPr marL="360000" eaLnBrk="1" hangingPunct="1">
              <a:spcBef>
                <a:spcPts val="600"/>
              </a:spcBef>
              <a:spcAft>
                <a:spcPts val="1200"/>
              </a:spcAft>
              <a:buClr>
                <a:srgbClr val="3166CF"/>
              </a:buClr>
              <a:defRPr/>
            </a:pPr>
            <a:r>
              <a:rPr lang="en-GB" sz="2000" b="1" i="0" dirty="0" smtClean="0"/>
              <a:t>A Country Risk Profile: </a:t>
            </a:r>
            <a:r>
              <a:rPr lang="en-GB" sz="2000" i="0" dirty="0" smtClean="0"/>
              <a:t>Summary for decision-makers</a:t>
            </a:r>
            <a:endParaRPr lang="en-GB" sz="2000" b="1" i="0" dirty="0" smtClean="0"/>
          </a:p>
          <a:p>
            <a:pPr eaLnBrk="1" hangingPunct="1">
              <a:defRPr/>
            </a:pPr>
            <a:endParaRPr lang="en-GB" dirty="0" smtClean="0"/>
          </a:p>
        </p:txBody>
      </p:sp>
      <p:sp>
        <p:nvSpPr>
          <p:cNvPr id="7172" name="Slide Number Placeholder 3"/>
          <p:cNvSpPr>
            <a:spLocks noGrp="1"/>
          </p:cNvSpPr>
          <p:nvPr>
            <p:ph type="sldNum" sz="quarter" idx="12"/>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C601C1DE-91D4-425B-BC47-A63C2D44FA42}" type="slidenum">
              <a:rPr lang="en-GB" altLang="en-US" sz="1400">
                <a:solidFill>
                  <a:schemeClr val="tx1"/>
                </a:solidFill>
                <a:latin typeface="Tw Cen MT"/>
              </a:rPr>
              <a:pPr eaLnBrk="1" hangingPunct="1"/>
              <a:t>77</a:t>
            </a:fld>
            <a:endParaRPr lang="en-GB" altLang="en-US" sz="1400" dirty="0">
              <a:solidFill>
                <a:schemeClr val="tx1"/>
              </a:solidFill>
              <a:latin typeface="Tw Cen MT"/>
            </a:endParaRPr>
          </a:p>
        </p:txBody>
      </p:sp>
    </p:spTree>
    <p:extLst>
      <p:ext uri="{BB962C8B-B14F-4D97-AF65-F5344CB8AC3E}">
        <p14:creationId xmlns:p14="http://schemas.microsoft.com/office/powerpoint/2010/main" val="233704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miter lim="800000"/>
            <a:headEnd/>
            <a:tailEnd/>
          </a:ln>
        </p:spPr>
        <p:txBody>
          <a:bodyPr/>
          <a:lstStyle/>
          <a:p>
            <a:fld id="{1AC5AF02-DA0A-4A85-89D4-06492908FF78}" type="slidenum">
              <a:rPr lang="en-GB" smtClean="0"/>
              <a:pPr/>
              <a:t>78</a:t>
            </a:fld>
            <a:endParaRPr lang="en-GB" smtClean="0"/>
          </a:p>
        </p:txBody>
      </p:sp>
      <p:sp>
        <p:nvSpPr>
          <p:cNvPr id="20483" name="Rectangle 2"/>
          <p:cNvSpPr>
            <a:spLocks noGrp="1" noChangeArrowheads="1"/>
          </p:cNvSpPr>
          <p:nvPr>
            <p:ph type="title"/>
          </p:nvPr>
        </p:nvSpPr>
        <p:spPr>
          <a:xfrm>
            <a:off x="136525" y="1339850"/>
            <a:ext cx="8877300" cy="936625"/>
          </a:xfrm>
        </p:spPr>
        <p:txBody>
          <a:bodyPr/>
          <a:lstStyle/>
          <a:p>
            <a:pPr indent="0" algn="ctr" eaLnBrk="1" hangingPunct="1"/>
            <a:r>
              <a:rPr lang="fr-BE" dirty="0" err="1" smtClean="0"/>
              <a:t>Risk</a:t>
            </a:r>
            <a:r>
              <a:rPr lang="fr-BE" dirty="0" smtClean="0"/>
              <a:t> questionnaire</a:t>
            </a:r>
            <a:endParaRPr lang="en-GB" dirty="0" smtClean="0"/>
          </a:p>
        </p:txBody>
      </p:sp>
      <p:pic>
        <p:nvPicPr>
          <p:cNvPr id="20484" name="Picture 5"/>
          <p:cNvPicPr>
            <a:picLocks noChangeAspect="1" noChangeArrowheads="1"/>
          </p:cNvPicPr>
          <p:nvPr/>
        </p:nvPicPr>
        <p:blipFill>
          <a:blip r:embed="rId2" cstate="print"/>
          <a:srcRect/>
          <a:stretch>
            <a:fillRect/>
          </a:stretch>
        </p:blipFill>
        <p:spPr bwMode="auto">
          <a:xfrm>
            <a:off x="136525" y="2276475"/>
            <a:ext cx="8877300" cy="3632200"/>
          </a:xfrm>
          <a:prstGeom prst="rect">
            <a:avLst/>
          </a:prstGeom>
          <a:noFill/>
          <a:ln w="9525" algn="ctr">
            <a:noFill/>
            <a:miter lim="800000"/>
            <a:headEnd/>
            <a:tailEnd/>
          </a:ln>
          <a:effectLst/>
        </p:spPr>
      </p:pic>
    </p:spTree>
    <p:extLst>
      <p:ext uri="{BB962C8B-B14F-4D97-AF65-F5344CB8AC3E}">
        <p14:creationId xmlns:p14="http://schemas.microsoft.com/office/powerpoint/2010/main" val="8139318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a:ln>
            <a:miter lim="800000"/>
            <a:headEnd/>
            <a:tailEnd/>
          </a:ln>
        </p:spPr>
        <p:txBody>
          <a:bodyPr/>
          <a:lstStyle/>
          <a:p>
            <a:fld id="{9FC86354-E937-4589-9D92-D7C0440C9457}" type="slidenum">
              <a:rPr lang="en-GB" smtClean="0"/>
              <a:pPr/>
              <a:t>79</a:t>
            </a:fld>
            <a:endParaRPr lang="en-GB" smtClean="0"/>
          </a:p>
        </p:txBody>
      </p:sp>
      <p:sp>
        <p:nvSpPr>
          <p:cNvPr id="22531" name="Rectangle 2"/>
          <p:cNvSpPr>
            <a:spLocks noGrp="1" noChangeArrowheads="1"/>
          </p:cNvSpPr>
          <p:nvPr>
            <p:ph type="title" idx="4294967295"/>
          </p:nvPr>
        </p:nvSpPr>
        <p:spPr>
          <a:xfrm>
            <a:off x="0" y="1196752"/>
            <a:ext cx="9120188" cy="936625"/>
          </a:xfrm>
        </p:spPr>
        <p:txBody>
          <a:bodyPr/>
          <a:lstStyle/>
          <a:p>
            <a:pPr indent="0" algn="ctr" eaLnBrk="1" hangingPunct="1"/>
            <a:r>
              <a:rPr lang="en-US" dirty="0" smtClean="0"/>
              <a:t>Risk Register</a:t>
            </a:r>
            <a:endParaRPr lang="en-US" dirty="0" smtClean="0"/>
          </a:p>
        </p:txBody>
      </p:sp>
      <p:pic>
        <p:nvPicPr>
          <p:cNvPr id="22532" name="Picture 5"/>
          <p:cNvPicPr>
            <a:picLocks noChangeAspect="1" noChangeArrowheads="1"/>
          </p:cNvPicPr>
          <p:nvPr/>
        </p:nvPicPr>
        <p:blipFill>
          <a:blip r:embed="rId3" cstate="print"/>
          <a:srcRect/>
          <a:stretch>
            <a:fillRect/>
          </a:stretch>
        </p:blipFill>
        <p:spPr bwMode="auto">
          <a:xfrm>
            <a:off x="176213" y="2133600"/>
            <a:ext cx="8943975" cy="4464050"/>
          </a:xfrm>
          <a:prstGeom prst="rect">
            <a:avLst/>
          </a:prstGeom>
          <a:noFill/>
          <a:ln w="9525" algn="ctr">
            <a:noFill/>
            <a:miter lim="800000"/>
            <a:headEnd/>
            <a:tailEnd/>
          </a:ln>
          <a:effectLst/>
        </p:spPr>
      </p:pic>
    </p:spTree>
    <p:extLst>
      <p:ext uri="{BB962C8B-B14F-4D97-AF65-F5344CB8AC3E}">
        <p14:creationId xmlns:p14="http://schemas.microsoft.com/office/powerpoint/2010/main" val="4181400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7"/>
            <a:ext cx="8229600" cy="773278"/>
          </a:xfrm>
        </p:spPr>
        <p:txBody>
          <a:bodyPr/>
          <a:lstStyle/>
          <a:p>
            <a:pPr algn="ctr"/>
            <a:r>
              <a:rPr lang="en-GB" dirty="0" smtClean="0"/>
              <a:t>Outline</a:t>
            </a:r>
            <a:endParaRPr lang="en-GB" dirty="0"/>
          </a:p>
        </p:txBody>
      </p:sp>
      <p:sp>
        <p:nvSpPr>
          <p:cNvPr id="3" name="Content Placeholder 2"/>
          <p:cNvSpPr>
            <a:spLocks noGrp="1"/>
          </p:cNvSpPr>
          <p:nvPr>
            <p:ph idx="1"/>
          </p:nvPr>
        </p:nvSpPr>
        <p:spPr>
          <a:xfrm>
            <a:off x="500034" y="1844824"/>
            <a:ext cx="8229600" cy="4752528"/>
          </a:xfrm>
        </p:spPr>
        <p:txBody>
          <a:bodyPr/>
          <a:lstStyle/>
          <a:p>
            <a:pPr marL="457200" indent="-457200">
              <a:spcBef>
                <a:spcPts val="1200"/>
              </a:spcBef>
              <a:buClrTx/>
              <a:buAutoNum type="arabicPeriod"/>
            </a:pPr>
            <a:endParaRPr lang="en-GB" sz="2200" i="0" dirty="0" smtClean="0">
              <a:solidFill>
                <a:srgbClr val="C00000"/>
              </a:solidFill>
            </a:endParaRPr>
          </a:p>
          <a:p>
            <a:pPr marL="457200" indent="-457200">
              <a:spcBef>
                <a:spcPts val="1200"/>
              </a:spcBef>
              <a:buClrTx/>
              <a:buFontTx/>
              <a:buAutoNum type="arabicPeriod"/>
            </a:pPr>
            <a:r>
              <a:rPr lang="en-GB" sz="2200" i="0" dirty="0" smtClean="0">
                <a:solidFill>
                  <a:schemeClr val="accent2"/>
                </a:solidFill>
              </a:rPr>
              <a:t>The four pillars of BS modalities and key frameworks </a:t>
            </a:r>
            <a:r>
              <a:rPr lang="en-GB" sz="2200" i="0" dirty="0">
                <a:solidFill>
                  <a:schemeClr val="accent2"/>
                </a:solidFill>
              </a:rPr>
              <a:t>of intervention  </a:t>
            </a:r>
          </a:p>
          <a:p>
            <a:pPr marL="457200" indent="-457200">
              <a:spcBef>
                <a:spcPts val="1200"/>
              </a:spcBef>
              <a:buClrTx/>
              <a:buAutoNum type="arabicPeriod"/>
            </a:pPr>
            <a:r>
              <a:rPr lang="en-GB" sz="2200" b="1" i="0" dirty="0" smtClean="0">
                <a:solidFill>
                  <a:srgbClr val="C00000"/>
                </a:solidFill>
              </a:rPr>
              <a:t>Fundamental values </a:t>
            </a:r>
          </a:p>
          <a:p>
            <a:pPr marL="457200" indent="-457200">
              <a:spcBef>
                <a:spcPts val="1200"/>
              </a:spcBef>
              <a:buClrTx/>
              <a:buAutoNum type="arabicPeriod"/>
            </a:pPr>
            <a:r>
              <a:rPr lang="en-GB" sz="2200" i="0" dirty="0" smtClean="0">
                <a:solidFill>
                  <a:schemeClr val="accent2"/>
                </a:solidFill>
              </a:rPr>
              <a:t>Eligibility criteria assessment </a:t>
            </a:r>
          </a:p>
          <a:p>
            <a:pPr marL="457200" indent="-457200">
              <a:spcBef>
                <a:spcPts val="1200"/>
              </a:spcBef>
              <a:buClrTx/>
              <a:buAutoNum type="arabicPeriod"/>
            </a:pPr>
            <a:r>
              <a:rPr lang="en-GB" sz="2200" i="0" dirty="0" smtClean="0">
                <a:solidFill>
                  <a:schemeClr val="accent2"/>
                </a:solidFill>
              </a:rPr>
              <a:t>Risk Management Framework </a:t>
            </a:r>
          </a:p>
          <a:p>
            <a:pPr marL="457200" indent="-457200">
              <a:spcBef>
                <a:spcPts val="1200"/>
              </a:spcBef>
              <a:buClrTx/>
              <a:buFont typeface="+mj-lt"/>
              <a:buAutoNum type="arabicPeriod"/>
            </a:pPr>
            <a:r>
              <a:rPr lang="en-GB" sz="2200" i="0" dirty="0" smtClean="0">
                <a:solidFill>
                  <a:schemeClr val="accent2"/>
                </a:solidFill>
              </a:rPr>
              <a:t>EU Governance mechanisms (BSSC)</a:t>
            </a:r>
          </a:p>
          <a:p>
            <a:pPr marL="457200" indent="-457200">
              <a:spcBef>
                <a:spcPts val="1200"/>
              </a:spcBef>
              <a:buClrTx/>
              <a:buFont typeface="+mj-lt"/>
              <a:buAutoNum type="arabicPeriod"/>
            </a:pPr>
            <a:endParaRPr lang="en-GB" sz="2200" i="0" dirty="0" smtClean="0">
              <a:solidFill>
                <a:schemeClr val="accent2"/>
              </a:solidFill>
            </a:endParaRPr>
          </a:p>
          <a:p>
            <a:pPr marL="457200" indent="-457200">
              <a:spcBef>
                <a:spcPts val="1200"/>
              </a:spcBef>
              <a:buClrTx/>
              <a:buFont typeface="+mj-lt"/>
              <a:buAutoNum type="arabicPeriod" startAt="5"/>
            </a:pPr>
            <a:endParaRPr lang="fr-BE" i="0" dirty="0" smtClean="0"/>
          </a:p>
          <a:p>
            <a:pPr marL="457200" indent="-457200">
              <a:spcBef>
                <a:spcPts val="1200"/>
              </a:spcBef>
              <a:buClrTx/>
              <a:buFont typeface="+mj-lt"/>
              <a:buAutoNum type="arabicPeriod" startAt="5"/>
            </a:pPr>
            <a:endParaRPr lang="en-GB" i="0" dirty="0" smtClean="0"/>
          </a:p>
          <a:p>
            <a:pPr marL="457200" indent="-457200">
              <a:buClrTx/>
              <a:buNone/>
            </a:pPr>
            <a:endParaRPr lang="en-GB" i="0" dirty="0" smtClean="0"/>
          </a:p>
          <a:p>
            <a:endParaRPr lang="en-GB"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8</a:t>
            </a:fld>
            <a:endParaRPr lang="en-GB"/>
          </a:p>
        </p:txBody>
      </p:sp>
    </p:spTree>
    <p:extLst>
      <p:ext uri="{BB962C8B-B14F-4D97-AF65-F5344CB8AC3E}">
        <p14:creationId xmlns:p14="http://schemas.microsoft.com/office/powerpoint/2010/main" val="29115819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a:ln>
            <a:miter lim="800000"/>
            <a:headEnd/>
            <a:tailEnd/>
          </a:ln>
        </p:spPr>
        <p:txBody>
          <a:bodyPr/>
          <a:lstStyle/>
          <a:p>
            <a:fld id="{9FC86354-E937-4589-9D92-D7C0440C9457}" type="slidenum">
              <a:rPr lang="en-GB" smtClean="0"/>
              <a:pPr/>
              <a:t>80</a:t>
            </a:fld>
            <a:endParaRPr lang="en-GB" smtClean="0"/>
          </a:p>
        </p:txBody>
      </p:sp>
      <p:sp>
        <p:nvSpPr>
          <p:cNvPr id="22531" name="Rectangle 2"/>
          <p:cNvSpPr>
            <a:spLocks noGrp="1" noChangeArrowheads="1"/>
          </p:cNvSpPr>
          <p:nvPr>
            <p:ph type="title" idx="4294967295"/>
          </p:nvPr>
        </p:nvSpPr>
        <p:spPr>
          <a:xfrm>
            <a:off x="0" y="1196752"/>
            <a:ext cx="9144000" cy="936625"/>
          </a:xfrm>
        </p:spPr>
        <p:txBody>
          <a:bodyPr/>
          <a:lstStyle/>
          <a:p>
            <a:pPr indent="0" algn="ctr" eaLnBrk="1" hangingPunct="1"/>
            <a:r>
              <a:rPr lang="en-US" dirty="0" smtClean="0"/>
              <a:t>Summary of Risk register</a:t>
            </a:r>
            <a:endParaRPr lang="en-US" dirty="0" smtClean="0"/>
          </a:p>
        </p:txBody>
      </p:sp>
      <p:graphicFrame>
        <p:nvGraphicFramePr>
          <p:cNvPr id="2" name="Table 1"/>
          <p:cNvGraphicFramePr>
            <a:graphicFrameLocks noGrp="1"/>
          </p:cNvGraphicFramePr>
          <p:nvPr>
            <p:extLst/>
          </p:nvPr>
        </p:nvGraphicFramePr>
        <p:xfrm>
          <a:off x="179512" y="2060845"/>
          <a:ext cx="8640960" cy="4392490"/>
        </p:xfrm>
        <a:graphic>
          <a:graphicData uri="http://schemas.openxmlformats.org/drawingml/2006/table">
            <a:tbl>
              <a:tblPr/>
              <a:tblGrid>
                <a:gridCol w="1463817"/>
                <a:gridCol w="319378"/>
                <a:gridCol w="505683"/>
                <a:gridCol w="337121"/>
                <a:gridCol w="2253392"/>
                <a:gridCol w="1304129"/>
                <a:gridCol w="1446074"/>
                <a:gridCol w="505683"/>
                <a:gridCol w="505683"/>
              </a:tblGrid>
              <a:tr h="205167">
                <a:tc>
                  <a:txBody>
                    <a:bodyPr/>
                    <a:lstStyle/>
                    <a:p>
                      <a:pPr algn="r" fontAlgn="ctr"/>
                      <a:r>
                        <a:rPr lang="en-US" sz="900" b="1" i="0" u="none" strike="noStrike">
                          <a:effectLst/>
                          <a:latin typeface="Arial"/>
                        </a:rPr>
                        <a:t>Template</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2">
                  <a:txBody>
                    <a:bodyPr/>
                    <a:lstStyle/>
                    <a:p>
                      <a:pPr algn="l" fontAlgn="ctr"/>
                      <a:r>
                        <a:rPr lang="en-US" sz="9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700" b="1" i="0" u="none" strike="noStrike">
                          <a:effectLst/>
                          <a:latin typeface="Arial"/>
                        </a:rPr>
                        <a:t>RISK REGISTER</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ctr"/>
                      <a:r>
                        <a:rPr lang="en-US" sz="700" b="1" i="0" u="none" strike="noStrike">
                          <a:effectLst/>
                          <a:latin typeface="Arial"/>
                        </a:rPr>
                        <a:t>Date last modification: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ctr"/>
                      <a:r>
                        <a:rPr lang="en-US" sz="700" b="1" i="0" u="none" strike="noStrike">
                          <a:effectLst/>
                          <a:latin typeface="Arial"/>
                        </a:rPr>
                        <a:t> . . / . . / 20 .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30826">
                <a:tc rowSpan="3">
                  <a:txBody>
                    <a:bodyPr/>
                    <a:lstStyle/>
                    <a:p>
                      <a:pPr algn="ctr" fontAlgn="ctr"/>
                      <a:r>
                        <a:rPr lang="en-US" sz="700" b="1" i="0" u="none" strike="noStrike">
                          <a:effectLst/>
                          <a:latin typeface="Arial"/>
                        </a:rPr>
                        <a:t>Dimension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gridSpan="2">
                  <a:txBody>
                    <a:bodyPr/>
                    <a:lstStyle/>
                    <a:p>
                      <a:pPr algn="ctr" fontAlgn="ctr"/>
                      <a:r>
                        <a:rPr lang="en-US" sz="700" b="1" i="0" u="none" strike="noStrike">
                          <a:effectLst/>
                          <a:latin typeface="Arial"/>
                        </a:rPr>
                        <a:t>Risk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hMerge="1">
                  <a:txBody>
                    <a:bodyPr/>
                    <a:lstStyle/>
                    <a:p>
                      <a:endParaRPr lang="fr-FR"/>
                    </a:p>
                  </a:txBody>
                  <a:tcPr/>
                </a:tc>
                <a:tc rowSpan="3">
                  <a:txBody>
                    <a:bodyPr/>
                    <a:lstStyle/>
                    <a:p>
                      <a:pPr algn="ctr" fontAlgn="ctr"/>
                      <a:r>
                        <a:rPr lang="en-US" sz="700" b="1" i="0" u="none" strike="noStrike">
                          <a:effectLst/>
                          <a:latin typeface="Arial"/>
                        </a:rPr>
                        <a:t>Trend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3">
                  <a:txBody>
                    <a:bodyPr/>
                    <a:lstStyle/>
                    <a:p>
                      <a:pPr algn="ctr" fontAlgn="ctr"/>
                      <a:r>
                        <a:rPr lang="en-US" sz="700" b="1" i="0" u="none" strike="noStrike">
                          <a:effectLst/>
                          <a:latin typeface="Arial"/>
                        </a:rPr>
                        <a:t>Major risks and possible negative consequences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3">
                  <a:txBody>
                    <a:bodyPr/>
                    <a:lstStyle/>
                    <a:p>
                      <a:pPr algn="ctr" fontAlgn="ctr"/>
                      <a:r>
                        <a:rPr lang="en-US" sz="700" b="1" i="0" u="none" strike="noStrike">
                          <a:effectLst/>
                          <a:latin typeface="Arial"/>
                        </a:rPr>
                        <a:t>Mitigating measures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3">
                  <a:txBody>
                    <a:bodyPr/>
                    <a:lstStyle/>
                    <a:p>
                      <a:pPr algn="ctr" fontAlgn="ctr"/>
                      <a:r>
                        <a:rPr lang="en-US" sz="700" b="1" i="0" u="none" strike="noStrike">
                          <a:effectLst/>
                          <a:latin typeface="Arial"/>
                        </a:rPr>
                        <a:t>Progress Mitigating Measures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ctr" fontAlgn="ctr"/>
                      <a:r>
                        <a:rPr lang="en-US" sz="700" b="1" i="0" u="none" strike="noStrike">
                          <a:effectLst/>
                          <a:latin typeface="Arial"/>
                        </a:rPr>
                        <a:t>Previous Risk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fr-FR"/>
                    </a:p>
                  </a:txBody>
                  <a:tcPr/>
                </a:tc>
              </a:tr>
              <a:tr h="136778">
                <a:tc vMerge="1">
                  <a:txBody>
                    <a:bodyPr/>
                    <a:lstStyle/>
                    <a:p>
                      <a:endParaRPr lang="fr-FR"/>
                    </a:p>
                  </a:txBody>
                  <a:tcPr/>
                </a:tc>
                <a:tc gridSpan="2" vMerge="1">
                  <a:txBody>
                    <a:bodyPr/>
                    <a:lstStyle/>
                    <a:p>
                      <a:endParaRPr lang="fr-FR"/>
                    </a:p>
                  </a:txBody>
                  <a:tcPr/>
                </a:tc>
                <a:tc hMerge="1"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sk-SK" sz="700" b="1" i="0" u="none" strike="noStrike">
                          <a:effectLst/>
                          <a:latin typeface="Arial"/>
                        </a:rPr>
                        <a:t>Nov 2013</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700" b="1" i="0" u="none" strike="noStrike">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1712">
                <a:tc vMerge="1">
                  <a:txBody>
                    <a:bodyPr/>
                    <a:lstStyle/>
                    <a:p>
                      <a:endParaRPr lang="fr-FR"/>
                    </a:p>
                  </a:txBody>
                  <a:tcPr/>
                </a:tc>
                <a:tc>
                  <a:txBody>
                    <a:bodyPr/>
                    <a:lstStyle/>
                    <a:p>
                      <a:pPr algn="ctr" fontAlgn="ctr"/>
                      <a:r>
                        <a:rPr lang="en-US" sz="700" b="0" i="0" u="none" strike="noStrike">
                          <a:effectLst/>
                          <a:latin typeface="Arial"/>
                        </a:rPr>
                        <a:t>Score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Level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en-US" sz="700" b="0" i="0" u="none" strike="noStrike">
                          <a:effectLst/>
                          <a:latin typeface="Arial"/>
                        </a:rPr>
                        <a:t>Score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Level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61651">
                <a:tc>
                  <a:txBody>
                    <a:bodyPr/>
                    <a:lstStyle/>
                    <a:p>
                      <a:pPr algn="l" fontAlgn="ctr"/>
                      <a:r>
                        <a:rPr lang="en-US" sz="700" b="1" i="0" u="none" strike="noStrike">
                          <a:effectLst/>
                          <a:latin typeface="Arial"/>
                        </a:rPr>
                        <a:t>Political Risks and Fundamental Values</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33739">
                <a:tc>
                  <a:txBody>
                    <a:bodyPr/>
                    <a:lstStyle/>
                    <a:p>
                      <a:pPr algn="l" fontAlgn="ctr"/>
                      <a:r>
                        <a:rPr lang="en-US" sz="700" b="0" i="0" u="none" strike="noStrike">
                          <a:effectLst/>
                          <a:latin typeface="Arial"/>
                        </a:rPr>
                        <a:t>Human rights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3739">
                <a:tc>
                  <a:txBody>
                    <a:bodyPr/>
                    <a:lstStyle/>
                    <a:p>
                      <a:pPr algn="l" fontAlgn="ctr"/>
                      <a:r>
                        <a:rPr lang="en-US" sz="700" b="0" i="0" u="none" strike="noStrike">
                          <a:effectLst/>
                          <a:latin typeface="Arial"/>
                        </a:rPr>
                        <a:t>Democracy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3739">
                <a:tc>
                  <a:txBody>
                    <a:bodyPr/>
                    <a:lstStyle/>
                    <a:p>
                      <a:pPr algn="l" fontAlgn="ctr"/>
                      <a:r>
                        <a:rPr lang="en-US" sz="700" b="0" i="0" u="none" strike="noStrike">
                          <a:effectLst/>
                          <a:latin typeface="Arial"/>
                        </a:rPr>
                        <a:t>Rule of Law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41845">
                <a:tc>
                  <a:txBody>
                    <a:bodyPr/>
                    <a:lstStyle/>
                    <a:p>
                      <a:pPr algn="l" fontAlgn="ctr"/>
                      <a:r>
                        <a:rPr lang="en-US" sz="700" b="0" i="0" u="none" strike="noStrike">
                          <a:effectLst/>
                          <a:latin typeface="Arial"/>
                        </a:rPr>
                        <a:t>Insecurity and Conflict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2D050"/>
                    </a:solidFill>
                  </a:tcPr>
                </a:tc>
              </a:tr>
              <a:tr h="182372">
                <a:tc>
                  <a:txBody>
                    <a:bodyPr/>
                    <a:lstStyle/>
                    <a:p>
                      <a:pPr algn="r" fontAlgn="ctr"/>
                      <a:r>
                        <a:rPr lang="en-US" sz="700" b="0" i="0" u="none" strike="noStrike">
                          <a:effectLst/>
                          <a:latin typeface="Arial"/>
                        </a:rPr>
                        <a:t>Average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51976">
                <a:tc>
                  <a:txBody>
                    <a:bodyPr/>
                    <a:lstStyle/>
                    <a:p>
                      <a:pPr algn="l" fontAlgn="ctr"/>
                      <a:r>
                        <a:rPr lang="en-US" sz="700" b="1" i="0" u="none" strike="noStrike">
                          <a:effectLst/>
                          <a:latin typeface="Arial"/>
                        </a:rPr>
                        <a:t>Macroeconomic Risks</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61651">
                <a:tc>
                  <a:txBody>
                    <a:bodyPr/>
                    <a:lstStyle/>
                    <a:p>
                      <a:pPr algn="l" fontAlgn="ctr"/>
                      <a:r>
                        <a:rPr lang="en-US" sz="700" b="0" i="0" u="none" strike="noStrike">
                          <a:effectLst/>
                          <a:latin typeface="Arial"/>
                        </a:rPr>
                        <a:t>Macroeconomic Policies &amp; Financial Sector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3739">
                <a:tc>
                  <a:txBody>
                    <a:bodyPr/>
                    <a:lstStyle/>
                    <a:p>
                      <a:pPr algn="l" fontAlgn="ctr"/>
                      <a:r>
                        <a:rPr lang="en-US" sz="700" b="0" i="0" u="none" strike="noStrike">
                          <a:effectLst/>
                          <a:latin typeface="Arial"/>
                        </a:rPr>
                        <a:t>Debt Sustainability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41845">
                <a:tc>
                  <a:txBody>
                    <a:bodyPr/>
                    <a:lstStyle/>
                    <a:p>
                      <a:pPr algn="l" fontAlgn="ctr"/>
                      <a:r>
                        <a:rPr lang="en-US" sz="700" b="0" i="0" u="none" strike="noStrike">
                          <a:effectLst/>
                          <a:latin typeface="Arial"/>
                        </a:rPr>
                        <a:t>Vulnerability &amp; Exogenous Shocks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2D050"/>
                    </a:solidFill>
                  </a:tcPr>
                </a:tc>
              </a:tr>
              <a:tr h="141845">
                <a:tc>
                  <a:txBody>
                    <a:bodyPr/>
                    <a:lstStyle/>
                    <a:p>
                      <a:pPr algn="r" fontAlgn="ctr"/>
                      <a:r>
                        <a:rPr lang="en-US" sz="700" b="0" i="0" u="none" strike="noStrike">
                          <a:effectLst/>
                          <a:latin typeface="Arial"/>
                        </a:rPr>
                        <a:t>Average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51976">
                <a:tc>
                  <a:txBody>
                    <a:bodyPr/>
                    <a:lstStyle/>
                    <a:p>
                      <a:pPr algn="l" fontAlgn="ctr"/>
                      <a:r>
                        <a:rPr lang="en-US" sz="700" b="1" i="0" u="none" strike="noStrike">
                          <a:effectLst/>
                          <a:latin typeface="Arial"/>
                        </a:rPr>
                        <a:t>Developmental Risks</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33739">
                <a:tc>
                  <a:txBody>
                    <a:bodyPr/>
                    <a:lstStyle/>
                    <a:p>
                      <a:pPr algn="l" fontAlgn="ctr"/>
                      <a:r>
                        <a:rPr lang="en-US" sz="700" b="0" i="0" u="none" strike="noStrike">
                          <a:effectLst/>
                          <a:latin typeface="Arial"/>
                        </a:rPr>
                        <a:t>Public Policy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41845">
                <a:tc>
                  <a:txBody>
                    <a:bodyPr/>
                    <a:lstStyle/>
                    <a:p>
                      <a:pPr algn="l" fontAlgn="ctr"/>
                      <a:r>
                        <a:rPr lang="en-US" sz="700" b="0" i="0" u="none" strike="noStrike">
                          <a:effectLst/>
                          <a:latin typeface="Arial"/>
                        </a:rPr>
                        <a:t>Government Effectiveness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2D050"/>
                    </a:solidFill>
                  </a:tcPr>
                </a:tc>
              </a:tr>
              <a:tr h="141845">
                <a:tc>
                  <a:txBody>
                    <a:bodyPr/>
                    <a:lstStyle/>
                    <a:p>
                      <a:pPr algn="r" fontAlgn="ctr"/>
                      <a:r>
                        <a:rPr lang="en-US" sz="700" b="0" i="0" u="none" strike="noStrike">
                          <a:effectLst/>
                          <a:latin typeface="Arial"/>
                        </a:rPr>
                        <a:t>Average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51976">
                <a:tc>
                  <a:txBody>
                    <a:bodyPr/>
                    <a:lstStyle/>
                    <a:p>
                      <a:pPr algn="l" fontAlgn="ctr"/>
                      <a:r>
                        <a:rPr lang="en-US" sz="700" b="1" i="0" u="none" strike="noStrike">
                          <a:effectLst/>
                          <a:latin typeface="Arial"/>
                        </a:rPr>
                        <a:t>Public Financial Management</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33739">
                <a:tc>
                  <a:txBody>
                    <a:bodyPr/>
                    <a:lstStyle/>
                    <a:p>
                      <a:pPr algn="l" fontAlgn="ctr"/>
                      <a:r>
                        <a:rPr lang="en-US" sz="700" b="0" i="0" u="none" strike="noStrike">
                          <a:effectLst/>
                          <a:latin typeface="Arial"/>
                        </a:rPr>
                        <a:t>Comprehensiveness of the Budget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61651">
                <a:tc>
                  <a:txBody>
                    <a:bodyPr/>
                    <a:lstStyle/>
                    <a:p>
                      <a:pPr algn="l" fontAlgn="ctr"/>
                      <a:r>
                        <a:rPr lang="en-US" sz="700" b="0" i="0" u="none" strike="noStrike">
                          <a:effectLst/>
                          <a:latin typeface="Arial"/>
                        </a:rPr>
                        <a:t>Controls in Revenue Collection &amp; Budget Execution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3739">
                <a:tc>
                  <a:txBody>
                    <a:bodyPr/>
                    <a:lstStyle/>
                    <a:p>
                      <a:pPr algn="l" fontAlgn="ctr"/>
                      <a:r>
                        <a:rPr lang="en-US" sz="700" b="0" i="0" u="none" strike="noStrike">
                          <a:effectLst/>
                          <a:latin typeface="Arial"/>
                        </a:rPr>
                        <a:t>Procurement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41845">
                <a:tc>
                  <a:txBody>
                    <a:bodyPr/>
                    <a:lstStyle/>
                    <a:p>
                      <a:pPr algn="l" fontAlgn="ctr"/>
                      <a:r>
                        <a:rPr lang="en-US" sz="700" b="0" i="0" u="none" strike="noStrike">
                          <a:effectLst/>
                          <a:latin typeface="Arial"/>
                        </a:rPr>
                        <a:t>External Audit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2D050"/>
                    </a:solidFill>
                  </a:tcPr>
                </a:tc>
              </a:tr>
              <a:tr h="141845">
                <a:tc>
                  <a:txBody>
                    <a:bodyPr/>
                    <a:lstStyle/>
                    <a:p>
                      <a:pPr algn="r" fontAlgn="ctr"/>
                      <a:r>
                        <a:rPr lang="en-US" sz="700" b="0" i="0" u="none" strike="noStrike">
                          <a:effectLst/>
                          <a:latin typeface="Arial"/>
                        </a:rPr>
                        <a:t>Average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51976">
                <a:tc>
                  <a:txBody>
                    <a:bodyPr/>
                    <a:lstStyle/>
                    <a:p>
                      <a:pPr algn="l" fontAlgn="ctr"/>
                      <a:r>
                        <a:rPr lang="en-US" sz="700" b="1" i="0" u="none" strike="noStrike">
                          <a:effectLst/>
                          <a:latin typeface="Arial"/>
                        </a:rPr>
                        <a:t>Corruption / Fraud</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700" b="1"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41845">
                <a:tc>
                  <a:txBody>
                    <a:bodyPr/>
                    <a:lstStyle/>
                    <a:p>
                      <a:pPr algn="l" fontAlgn="ctr"/>
                      <a:r>
                        <a:rPr lang="en-US" sz="700" b="0" i="0" u="none" strike="noStrike">
                          <a:effectLst/>
                          <a:latin typeface="Arial"/>
                        </a:rPr>
                        <a:t>Corruption &amp; Fraud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2D050"/>
                    </a:solidFill>
                  </a:tcPr>
                </a:tc>
              </a:tr>
              <a:tr h="141845">
                <a:tc>
                  <a:txBody>
                    <a:bodyPr/>
                    <a:lstStyle/>
                    <a:p>
                      <a:pPr algn="r" fontAlgn="ctr"/>
                      <a:r>
                        <a:rPr lang="en-US" sz="700" b="0" i="0" u="none" strike="noStrike">
                          <a:effectLst/>
                          <a:latin typeface="Arial"/>
                        </a:rPr>
                        <a:t>Average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700" b="0" i="0" u="none" strike="noStrike">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effectLst/>
                          <a:latin typeface="Arial"/>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700" b="0" i="0" u="none" strike="noStrike" dirty="0">
                          <a:effectLst/>
                          <a:latin typeface="Arial"/>
                        </a:rPr>
                        <a:t>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873330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p:cNvSpPr>
            <a:spLocks noGrp="1"/>
          </p:cNvSpPr>
          <p:nvPr>
            <p:ph type="sldNum" sz="quarter" idx="12"/>
          </p:nvPr>
        </p:nvSpPr>
        <p:spPr>
          <a:noFill/>
          <a:ln>
            <a:miter lim="800000"/>
            <a:headEnd/>
            <a:tailEnd/>
          </a:ln>
        </p:spPr>
        <p:txBody>
          <a:bodyPr/>
          <a:lstStyle/>
          <a:p>
            <a:fld id="{41FA56FD-315C-470D-A423-928684AC019F}" type="slidenum">
              <a:rPr lang="en-GB" smtClean="0"/>
              <a:pPr/>
              <a:t>81</a:t>
            </a:fld>
            <a:endParaRPr lang="en-GB" smtClean="0"/>
          </a:p>
        </p:txBody>
      </p:sp>
      <p:sp>
        <p:nvSpPr>
          <p:cNvPr id="23555" name="Rectangle 2"/>
          <p:cNvSpPr>
            <a:spLocks noGrp="1" noChangeArrowheads="1"/>
          </p:cNvSpPr>
          <p:nvPr>
            <p:ph type="title"/>
          </p:nvPr>
        </p:nvSpPr>
        <p:spPr>
          <a:xfrm>
            <a:off x="3851274" y="1339850"/>
            <a:ext cx="4773613" cy="936625"/>
          </a:xfrm>
        </p:spPr>
        <p:txBody>
          <a:bodyPr/>
          <a:lstStyle/>
          <a:p>
            <a:pPr indent="0" eaLnBrk="1" hangingPunct="1"/>
            <a:r>
              <a:rPr lang="en-US" dirty="0" smtClean="0"/>
              <a:t>Country Risk Profile</a:t>
            </a:r>
            <a:endParaRPr lang="en-US" dirty="0" smtClean="0"/>
          </a:p>
        </p:txBody>
      </p:sp>
      <p:sp>
        <p:nvSpPr>
          <p:cNvPr id="23556" name="Rectangle 3"/>
          <p:cNvSpPr>
            <a:spLocks noGrp="1" noChangeArrowheads="1"/>
          </p:cNvSpPr>
          <p:nvPr>
            <p:ph type="body" sz="half" idx="1"/>
          </p:nvPr>
        </p:nvSpPr>
        <p:spPr/>
        <p:txBody>
          <a:bodyPr/>
          <a:lstStyle/>
          <a:p>
            <a:pPr eaLnBrk="1" hangingPunct="1">
              <a:buFontTx/>
              <a:buNone/>
            </a:pPr>
            <a:r>
              <a:rPr lang="fr-BE" sz="2000" b="1" smtClean="0"/>
              <a:t>	</a:t>
            </a:r>
            <a:endParaRPr lang="en-GB" sz="2000" i="0" smtClean="0"/>
          </a:p>
        </p:txBody>
      </p:sp>
      <p:sp>
        <p:nvSpPr>
          <p:cNvPr id="23557" name="Rectangle 14"/>
          <p:cNvSpPr>
            <a:spLocks noGrp="1" noChangeArrowheads="1"/>
          </p:cNvSpPr>
          <p:nvPr>
            <p:ph type="body" sz="half" idx="2"/>
          </p:nvPr>
        </p:nvSpPr>
        <p:spPr>
          <a:xfrm>
            <a:off x="3635375" y="2133600"/>
            <a:ext cx="5329238" cy="4175125"/>
          </a:xfrm>
        </p:spPr>
        <p:txBody>
          <a:bodyPr/>
          <a:lstStyle/>
          <a:p>
            <a:pPr algn="ctr" eaLnBrk="1" hangingPunct="1">
              <a:spcBef>
                <a:spcPts val="1200"/>
              </a:spcBef>
              <a:spcAft>
                <a:spcPts val="600"/>
              </a:spcAft>
              <a:buClr>
                <a:srgbClr val="2D5EC1"/>
              </a:buClr>
              <a:buFontTx/>
              <a:buNone/>
            </a:pPr>
            <a:r>
              <a:rPr lang="fr-BE" sz="2000" b="1" i="0" dirty="0" smtClean="0"/>
              <a:t>	</a:t>
            </a:r>
          </a:p>
          <a:p>
            <a:pPr eaLnBrk="1" hangingPunct="1">
              <a:spcAft>
                <a:spcPts val="600"/>
              </a:spcAft>
              <a:buClr>
                <a:srgbClr val="2D5EC1"/>
              </a:buClr>
              <a:buFontTx/>
              <a:buNone/>
            </a:pPr>
            <a:r>
              <a:rPr lang="fr-BE" sz="2000" b="1" i="0" dirty="0" smtClean="0"/>
              <a:t>	</a:t>
            </a:r>
            <a:r>
              <a:rPr lang="fr-BE" sz="1800" i="0" dirty="0" smtClean="0"/>
              <a:t>Met en évidence les éléments clés de l’évaluation tels qu’ils ressortent du registre des risques</a:t>
            </a:r>
          </a:p>
          <a:p>
            <a:pPr lvl="1" eaLnBrk="1" hangingPunct="1">
              <a:buClr>
                <a:srgbClr val="2D5EC1"/>
              </a:buClr>
            </a:pPr>
            <a:r>
              <a:rPr lang="fr-BE" sz="1800" b="0" dirty="0" smtClean="0"/>
              <a:t>Principaux risques et avantages</a:t>
            </a:r>
          </a:p>
          <a:p>
            <a:pPr lvl="1" eaLnBrk="1" hangingPunct="1">
              <a:buClr>
                <a:srgbClr val="2D5EC1"/>
              </a:buClr>
            </a:pPr>
            <a:r>
              <a:rPr lang="fr-BE" sz="1800" b="0" dirty="0" smtClean="0"/>
              <a:t>Mesures d’atténuation</a:t>
            </a:r>
          </a:p>
          <a:p>
            <a:pPr lvl="1" eaLnBrk="1" hangingPunct="1">
              <a:buClr>
                <a:srgbClr val="2D5EC1"/>
              </a:buClr>
            </a:pPr>
            <a:r>
              <a:rPr lang="fr-BE" sz="1800" b="0" dirty="0" smtClean="0"/>
              <a:t>Recommandations général</a:t>
            </a:r>
          </a:p>
          <a:p>
            <a:pPr lvl="1" eaLnBrk="1" hangingPunct="1">
              <a:buClr>
                <a:srgbClr val="2D5EC1"/>
              </a:buClr>
            </a:pPr>
            <a:r>
              <a:rPr lang="fr-BE" sz="1800" b="0" dirty="0" err="1" smtClean="0"/>
              <a:t>Quotations</a:t>
            </a:r>
            <a:r>
              <a:rPr lang="fr-BE" sz="1800" b="0" dirty="0" smtClean="0"/>
              <a:t> moyenne (risques inhérents) au niveau des risques pays et par catégorie.</a:t>
            </a:r>
          </a:p>
          <a:p>
            <a:pPr lvl="1" eaLnBrk="1" hangingPunct="1">
              <a:buClr>
                <a:srgbClr val="2D5EC1"/>
              </a:buClr>
            </a:pPr>
            <a:r>
              <a:rPr lang="fr-BE" sz="1800" b="0" dirty="0" smtClean="0"/>
              <a:t>Niveaux des risques, évolution des risques. </a:t>
            </a:r>
          </a:p>
          <a:p>
            <a:pPr eaLnBrk="1" hangingPunct="1">
              <a:buClr>
                <a:srgbClr val="2D5EC1"/>
              </a:buClr>
            </a:pPr>
            <a:endParaRPr lang="fr-BE" sz="2000" i="0" dirty="0" smtClean="0"/>
          </a:p>
          <a:p>
            <a:pPr eaLnBrk="1" hangingPunct="1">
              <a:buClr>
                <a:srgbClr val="2D5EC1"/>
              </a:buClr>
            </a:pPr>
            <a:endParaRPr lang="en-GB" sz="2000" dirty="0" smtClean="0"/>
          </a:p>
        </p:txBody>
      </p:sp>
      <p:pic>
        <p:nvPicPr>
          <p:cNvPr id="23558" name="Picture 8"/>
          <p:cNvPicPr>
            <a:picLocks noChangeAspect="1" noChangeArrowheads="1"/>
          </p:cNvPicPr>
          <p:nvPr/>
        </p:nvPicPr>
        <p:blipFill>
          <a:blip r:embed="rId2" cstate="print"/>
          <a:srcRect/>
          <a:stretch>
            <a:fillRect/>
          </a:stretch>
        </p:blipFill>
        <p:spPr bwMode="auto">
          <a:xfrm>
            <a:off x="900113" y="1439999"/>
            <a:ext cx="2951162" cy="4509281"/>
          </a:xfrm>
          <a:prstGeom prst="rect">
            <a:avLst/>
          </a:prstGeom>
          <a:noFill/>
          <a:ln w="9525" algn="ctr">
            <a:noFill/>
            <a:miter lim="800000"/>
            <a:headEnd/>
            <a:tailEnd/>
          </a:ln>
          <a:effectLst/>
        </p:spPr>
      </p:pic>
    </p:spTree>
    <p:extLst>
      <p:ext uri="{BB962C8B-B14F-4D97-AF65-F5344CB8AC3E}">
        <p14:creationId xmlns:p14="http://schemas.microsoft.com/office/powerpoint/2010/main" val="16325343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9"/>
          <p:cNvSpPr>
            <a:spLocks noChangeArrowheads="1"/>
          </p:cNvSpPr>
          <p:nvPr/>
        </p:nvSpPr>
        <p:spPr bwMode="auto">
          <a:xfrm>
            <a:off x="2141539" y="1573494"/>
            <a:ext cx="1851026" cy="4332288"/>
          </a:xfrm>
          <a:prstGeom prst="rect">
            <a:avLst/>
          </a:prstGeom>
          <a:solidFill>
            <a:srgbClr val="FDE9D9"/>
          </a:solidFill>
          <a:ln w="9525">
            <a:solidFill>
              <a:srgbClr val="000000"/>
            </a:solidFill>
            <a:miter lim="800000"/>
            <a:headEnd/>
            <a:tailEnd/>
          </a:ln>
          <a:extLst/>
        </p:spPr>
        <p:txBody>
          <a:bodyPr/>
          <a:lstStyle/>
          <a:p>
            <a:endParaRPr lang="en-GB" sz="2000" b="1" smtClean="0">
              <a:solidFill>
                <a:srgbClr val="000000"/>
              </a:solidFill>
              <a:latin typeface="Tw Cen MT"/>
              <a:cs typeface="Tw Cen MT"/>
            </a:endParaRPr>
          </a:p>
        </p:txBody>
      </p:sp>
      <p:sp>
        <p:nvSpPr>
          <p:cNvPr id="51" name="Rectangle 11"/>
          <p:cNvSpPr>
            <a:spLocks noChangeArrowheads="1"/>
          </p:cNvSpPr>
          <p:nvPr/>
        </p:nvSpPr>
        <p:spPr bwMode="auto">
          <a:xfrm>
            <a:off x="5741990" y="1563969"/>
            <a:ext cx="1611313" cy="4362450"/>
          </a:xfrm>
          <a:prstGeom prst="rect">
            <a:avLst/>
          </a:prstGeom>
          <a:solidFill>
            <a:srgbClr val="FDE9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sz="2000" b="1" smtClean="0">
              <a:solidFill>
                <a:srgbClr val="000000"/>
              </a:solidFill>
              <a:latin typeface="Tw Cen MT"/>
              <a:cs typeface="Tw Cen MT"/>
            </a:endParaRPr>
          </a:p>
        </p:txBody>
      </p:sp>
      <p:sp>
        <p:nvSpPr>
          <p:cNvPr id="52" name="Rectangle 12"/>
          <p:cNvSpPr>
            <a:spLocks noChangeArrowheads="1"/>
          </p:cNvSpPr>
          <p:nvPr/>
        </p:nvSpPr>
        <p:spPr bwMode="auto">
          <a:xfrm>
            <a:off x="7329491" y="1592544"/>
            <a:ext cx="1665288" cy="433387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sz="2000" b="1" smtClean="0">
              <a:solidFill>
                <a:srgbClr val="000000"/>
              </a:solidFill>
              <a:latin typeface="Tw Cen MT"/>
              <a:cs typeface="Tw Cen MT"/>
            </a:endParaRPr>
          </a:p>
        </p:txBody>
      </p:sp>
      <p:sp>
        <p:nvSpPr>
          <p:cNvPr id="53" name="Rectangle 13"/>
          <p:cNvSpPr>
            <a:spLocks noChangeArrowheads="1"/>
          </p:cNvSpPr>
          <p:nvPr/>
        </p:nvSpPr>
        <p:spPr bwMode="auto">
          <a:xfrm>
            <a:off x="2493964" y="1746531"/>
            <a:ext cx="135731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endParaRPr lang="en-US" sz="2000" b="1" dirty="0" smtClean="0">
              <a:solidFill>
                <a:srgbClr val="000000"/>
              </a:solidFill>
              <a:latin typeface="Tw Cen MT"/>
              <a:cs typeface="Tw Cen MT"/>
            </a:endParaRPr>
          </a:p>
        </p:txBody>
      </p:sp>
      <p:sp>
        <p:nvSpPr>
          <p:cNvPr id="54" name="Rectangle 14"/>
          <p:cNvSpPr>
            <a:spLocks noChangeArrowheads="1"/>
          </p:cNvSpPr>
          <p:nvPr/>
        </p:nvSpPr>
        <p:spPr bwMode="auto">
          <a:xfrm>
            <a:off x="3019427" y="1867181"/>
            <a:ext cx="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endParaRPr lang="en-US" sz="2000" b="1" dirty="0" smtClean="0">
              <a:solidFill>
                <a:srgbClr val="000000"/>
              </a:solidFill>
              <a:latin typeface="Tw Cen MT"/>
              <a:cs typeface="Tw Cen MT"/>
            </a:endParaRPr>
          </a:p>
        </p:txBody>
      </p:sp>
      <p:sp>
        <p:nvSpPr>
          <p:cNvPr id="55" name="Rectangle 15"/>
          <p:cNvSpPr>
            <a:spLocks noChangeArrowheads="1"/>
          </p:cNvSpPr>
          <p:nvPr/>
        </p:nvSpPr>
        <p:spPr bwMode="auto">
          <a:xfrm>
            <a:off x="4038602" y="1748119"/>
            <a:ext cx="167322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sz="2000" b="1" dirty="0" smtClean="0">
                <a:solidFill>
                  <a:srgbClr val="000000"/>
                </a:solidFill>
                <a:latin typeface="Tw Cen MT"/>
                <a:cs typeface="Tw Cen MT"/>
              </a:rPr>
              <a:t>Developmental</a:t>
            </a:r>
          </a:p>
        </p:txBody>
      </p:sp>
      <p:sp>
        <p:nvSpPr>
          <p:cNvPr id="56" name="Rectangle 16"/>
          <p:cNvSpPr>
            <a:spLocks noChangeArrowheads="1"/>
          </p:cNvSpPr>
          <p:nvPr/>
        </p:nvSpPr>
        <p:spPr bwMode="auto">
          <a:xfrm>
            <a:off x="4754565" y="1867181"/>
            <a:ext cx="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endParaRPr lang="en-US" sz="2000" b="1" smtClean="0">
              <a:solidFill>
                <a:srgbClr val="000000"/>
              </a:solidFill>
              <a:latin typeface="Tw Cen MT"/>
              <a:cs typeface="Tw Cen MT"/>
            </a:endParaRPr>
          </a:p>
        </p:txBody>
      </p:sp>
      <p:sp>
        <p:nvSpPr>
          <p:cNvPr id="57" name="Rectangle 17"/>
          <p:cNvSpPr>
            <a:spLocks noChangeArrowheads="1"/>
          </p:cNvSpPr>
          <p:nvPr/>
        </p:nvSpPr>
        <p:spPr bwMode="auto">
          <a:xfrm>
            <a:off x="6224590" y="1730656"/>
            <a:ext cx="4783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smtClean="0">
                <a:solidFill>
                  <a:srgbClr val="000000"/>
                </a:solidFill>
                <a:latin typeface="Tw Cen MT"/>
                <a:cs typeface="Tw Cen MT"/>
              </a:rPr>
              <a:t>PFM</a:t>
            </a:r>
          </a:p>
        </p:txBody>
      </p:sp>
      <p:sp>
        <p:nvSpPr>
          <p:cNvPr id="58" name="Rectangle 20"/>
          <p:cNvSpPr>
            <a:spLocks noChangeArrowheads="1"/>
          </p:cNvSpPr>
          <p:nvPr/>
        </p:nvSpPr>
        <p:spPr bwMode="auto">
          <a:xfrm>
            <a:off x="755651" y="2514881"/>
            <a:ext cx="1096963"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sz="2000" dirty="0" smtClean="0">
                <a:solidFill>
                  <a:srgbClr val="000000"/>
                </a:solidFill>
                <a:latin typeface="Tw Cen MT"/>
                <a:cs typeface="Tw Cen MT"/>
              </a:rPr>
              <a:t>Human rights</a:t>
            </a:r>
            <a:endParaRPr lang="en-US" sz="2000" b="1" dirty="0" smtClean="0">
              <a:solidFill>
                <a:srgbClr val="000000"/>
              </a:solidFill>
              <a:latin typeface="Tw Cen MT"/>
              <a:cs typeface="Tw Cen MT"/>
            </a:endParaRPr>
          </a:p>
        </p:txBody>
      </p:sp>
      <p:sp>
        <p:nvSpPr>
          <p:cNvPr id="59" name="Rectangle 22"/>
          <p:cNvSpPr>
            <a:spLocks noChangeArrowheads="1"/>
          </p:cNvSpPr>
          <p:nvPr/>
        </p:nvSpPr>
        <p:spPr bwMode="auto">
          <a:xfrm>
            <a:off x="2232258" y="2273582"/>
            <a:ext cx="175736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2000" dirty="0" smtClean="0">
                <a:solidFill>
                  <a:srgbClr val="000000"/>
                </a:solidFill>
                <a:latin typeface="Tw Cen MT"/>
                <a:cs typeface="Tw Cen MT"/>
              </a:rPr>
              <a:t>Macroeconomic policy and financial sector</a:t>
            </a:r>
            <a:endParaRPr lang="en-US" sz="2000" b="1" dirty="0" smtClean="0">
              <a:solidFill>
                <a:srgbClr val="000000"/>
              </a:solidFill>
              <a:latin typeface="Tw Cen MT"/>
              <a:cs typeface="Tw Cen MT"/>
            </a:endParaRPr>
          </a:p>
        </p:txBody>
      </p:sp>
      <p:sp>
        <p:nvSpPr>
          <p:cNvPr id="60" name="Rectangle 25"/>
          <p:cNvSpPr>
            <a:spLocks noChangeArrowheads="1"/>
          </p:cNvSpPr>
          <p:nvPr/>
        </p:nvSpPr>
        <p:spPr bwMode="auto">
          <a:xfrm>
            <a:off x="4225206" y="2502181"/>
            <a:ext cx="129843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dirty="0" smtClean="0">
                <a:solidFill>
                  <a:srgbClr val="000000"/>
                </a:solidFill>
                <a:latin typeface="Tw Cen MT"/>
                <a:cs typeface="Tw Cen MT"/>
              </a:rPr>
              <a:t>Public policy</a:t>
            </a:r>
            <a:endParaRPr lang="en-US" sz="2000" b="1" dirty="0" smtClean="0">
              <a:solidFill>
                <a:srgbClr val="000000"/>
              </a:solidFill>
              <a:latin typeface="Tw Cen MT"/>
              <a:cs typeface="Tw Cen MT"/>
            </a:endParaRPr>
          </a:p>
        </p:txBody>
      </p:sp>
      <p:sp>
        <p:nvSpPr>
          <p:cNvPr id="61" name="Rectangle 26"/>
          <p:cNvSpPr>
            <a:spLocks noChangeArrowheads="1"/>
          </p:cNvSpPr>
          <p:nvPr/>
        </p:nvSpPr>
        <p:spPr bwMode="auto">
          <a:xfrm>
            <a:off x="5841241" y="2273581"/>
            <a:ext cx="1247712"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dirty="0" smtClean="0">
                <a:solidFill>
                  <a:srgbClr val="000000"/>
                </a:solidFill>
                <a:latin typeface="Tw Cen MT"/>
                <a:cs typeface="Tw Cen MT"/>
              </a:rPr>
              <a:t>Comprehen-</a:t>
            </a:r>
          </a:p>
          <a:p>
            <a:pPr algn="ctr"/>
            <a:r>
              <a:rPr lang="en-US" sz="2000" dirty="0" smtClean="0">
                <a:solidFill>
                  <a:srgbClr val="000000"/>
                </a:solidFill>
                <a:latin typeface="Tw Cen MT"/>
                <a:cs typeface="Tw Cen MT"/>
              </a:rPr>
              <a:t>siveness of </a:t>
            </a:r>
          </a:p>
          <a:p>
            <a:pPr algn="ctr"/>
            <a:r>
              <a:rPr lang="en-US" sz="2000" dirty="0" smtClean="0">
                <a:solidFill>
                  <a:srgbClr val="000000"/>
                </a:solidFill>
                <a:latin typeface="Tw Cen MT"/>
                <a:cs typeface="Tw Cen MT"/>
              </a:rPr>
              <a:t>the budget</a:t>
            </a:r>
            <a:endParaRPr lang="en-US" sz="2000" b="1" dirty="0" smtClean="0">
              <a:solidFill>
                <a:srgbClr val="000000"/>
              </a:solidFill>
              <a:latin typeface="Tw Cen MT"/>
              <a:cs typeface="Tw Cen MT"/>
            </a:endParaRPr>
          </a:p>
        </p:txBody>
      </p:sp>
      <p:sp>
        <p:nvSpPr>
          <p:cNvPr id="62" name="Rectangle 29"/>
          <p:cNvSpPr>
            <a:spLocks noChangeArrowheads="1"/>
          </p:cNvSpPr>
          <p:nvPr/>
        </p:nvSpPr>
        <p:spPr bwMode="auto">
          <a:xfrm>
            <a:off x="7353303" y="2319619"/>
            <a:ext cx="157003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2000" dirty="0" smtClean="0">
                <a:solidFill>
                  <a:srgbClr val="000000"/>
                </a:solidFill>
                <a:latin typeface="Tw Cen MT"/>
                <a:cs typeface="Tw Cen MT"/>
              </a:rPr>
              <a:t>Corruption and</a:t>
            </a:r>
          </a:p>
          <a:p>
            <a:pPr algn="ctr"/>
            <a:r>
              <a:rPr lang="en-US" sz="2000" dirty="0" smtClean="0">
                <a:solidFill>
                  <a:srgbClr val="000000"/>
                </a:solidFill>
                <a:latin typeface="Tw Cen MT"/>
                <a:cs typeface="Tw Cen MT"/>
              </a:rPr>
              <a:t> Fraud </a:t>
            </a:r>
            <a:endParaRPr lang="en-US" sz="2000" b="1" dirty="0" smtClean="0">
              <a:solidFill>
                <a:srgbClr val="000000"/>
              </a:solidFill>
              <a:latin typeface="Tw Cen MT"/>
              <a:cs typeface="Tw Cen MT"/>
            </a:endParaRPr>
          </a:p>
        </p:txBody>
      </p:sp>
      <p:sp>
        <p:nvSpPr>
          <p:cNvPr id="63" name="Rectangle 31"/>
          <p:cNvSpPr>
            <a:spLocks noChangeArrowheads="1"/>
          </p:cNvSpPr>
          <p:nvPr/>
        </p:nvSpPr>
        <p:spPr bwMode="auto">
          <a:xfrm>
            <a:off x="755651" y="3481669"/>
            <a:ext cx="117081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smtClean="0">
                <a:solidFill>
                  <a:srgbClr val="000000"/>
                </a:solidFill>
                <a:latin typeface="Tw Cen MT"/>
                <a:cs typeface="Tw Cen MT"/>
              </a:rPr>
              <a:t>Democracy</a:t>
            </a:r>
            <a:endParaRPr lang="en-US" sz="2000" b="1" dirty="0" smtClean="0">
              <a:solidFill>
                <a:srgbClr val="000000"/>
              </a:solidFill>
              <a:latin typeface="Tw Cen MT"/>
              <a:cs typeface="Tw Cen MT"/>
            </a:endParaRPr>
          </a:p>
        </p:txBody>
      </p:sp>
      <p:sp>
        <p:nvSpPr>
          <p:cNvPr id="64" name="Rectangle 32"/>
          <p:cNvSpPr>
            <a:spLocks noChangeArrowheads="1"/>
          </p:cNvSpPr>
          <p:nvPr/>
        </p:nvSpPr>
        <p:spPr bwMode="auto">
          <a:xfrm>
            <a:off x="2382372" y="3513419"/>
            <a:ext cx="1312208"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dirty="0" smtClean="0">
                <a:solidFill>
                  <a:srgbClr val="000000"/>
                </a:solidFill>
                <a:latin typeface="Tw Cen MT"/>
                <a:cs typeface="Tw Cen MT"/>
              </a:rPr>
              <a:t>Debt</a:t>
            </a:r>
          </a:p>
          <a:p>
            <a:pPr algn="ctr"/>
            <a:r>
              <a:rPr lang="en-US" sz="2000" dirty="0" smtClean="0">
                <a:solidFill>
                  <a:srgbClr val="000000"/>
                </a:solidFill>
                <a:latin typeface="Tw Cen MT"/>
                <a:cs typeface="Tw Cen MT"/>
              </a:rPr>
              <a:t>sustainability </a:t>
            </a:r>
            <a:endParaRPr lang="en-US" sz="2000" b="1" dirty="0" smtClean="0">
              <a:solidFill>
                <a:srgbClr val="000000"/>
              </a:solidFill>
              <a:latin typeface="Tw Cen MT"/>
              <a:cs typeface="Tw Cen MT"/>
            </a:endParaRPr>
          </a:p>
        </p:txBody>
      </p:sp>
      <p:sp>
        <p:nvSpPr>
          <p:cNvPr id="65" name="Rectangle 34"/>
          <p:cNvSpPr>
            <a:spLocks noChangeArrowheads="1"/>
          </p:cNvSpPr>
          <p:nvPr/>
        </p:nvSpPr>
        <p:spPr bwMode="auto">
          <a:xfrm>
            <a:off x="4227515" y="3413406"/>
            <a:ext cx="124545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smtClean="0">
                <a:solidFill>
                  <a:srgbClr val="000000"/>
                </a:solidFill>
                <a:latin typeface="Tw Cen MT"/>
                <a:cs typeface="Tw Cen MT"/>
              </a:rPr>
              <a:t>Government </a:t>
            </a:r>
            <a:endParaRPr lang="en-US" sz="2000" b="1" dirty="0" smtClean="0">
              <a:solidFill>
                <a:srgbClr val="000000"/>
              </a:solidFill>
              <a:latin typeface="Tw Cen MT"/>
              <a:cs typeface="Tw Cen MT"/>
            </a:endParaRPr>
          </a:p>
        </p:txBody>
      </p:sp>
      <p:sp>
        <p:nvSpPr>
          <p:cNvPr id="66" name="Rectangle 35"/>
          <p:cNvSpPr>
            <a:spLocks noChangeArrowheads="1"/>
          </p:cNvSpPr>
          <p:nvPr/>
        </p:nvSpPr>
        <p:spPr bwMode="auto">
          <a:xfrm>
            <a:off x="4192590" y="3697569"/>
            <a:ext cx="129855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smtClean="0">
                <a:solidFill>
                  <a:srgbClr val="000000"/>
                </a:solidFill>
                <a:latin typeface="Tw Cen MT"/>
                <a:cs typeface="Tw Cen MT"/>
              </a:rPr>
              <a:t>effectiveness</a:t>
            </a:r>
            <a:endParaRPr lang="en-US" sz="2000" b="1" dirty="0" smtClean="0">
              <a:solidFill>
                <a:srgbClr val="000000"/>
              </a:solidFill>
              <a:latin typeface="Tw Cen MT"/>
              <a:cs typeface="Tw Cen MT"/>
            </a:endParaRPr>
          </a:p>
        </p:txBody>
      </p:sp>
      <p:sp>
        <p:nvSpPr>
          <p:cNvPr id="67" name="Rectangle 36"/>
          <p:cNvSpPr>
            <a:spLocks noChangeArrowheads="1"/>
          </p:cNvSpPr>
          <p:nvPr/>
        </p:nvSpPr>
        <p:spPr bwMode="auto">
          <a:xfrm>
            <a:off x="5884865" y="3413406"/>
            <a:ext cx="10544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smtClean="0">
                <a:solidFill>
                  <a:srgbClr val="000000"/>
                </a:solidFill>
                <a:latin typeface="Tw Cen MT"/>
                <a:cs typeface="Tw Cen MT"/>
              </a:rPr>
              <a:t>Controls in </a:t>
            </a:r>
            <a:endParaRPr lang="en-US" sz="2000" b="1" smtClean="0">
              <a:solidFill>
                <a:srgbClr val="000000"/>
              </a:solidFill>
              <a:latin typeface="Tw Cen MT"/>
              <a:cs typeface="Tw Cen MT"/>
            </a:endParaRPr>
          </a:p>
        </p:txBody>
      </p:sp>
      <p:sp>
        <p:nvSpPr>
          <p:cNvPr id="68" name="Rectangle 37"/>
          <p:cNvSpPr>
            <a:spLocks noChangeArrowheads="1"/>
          </p:cNvSpPr>
          <p:nvPr/>
        </p:nvSpPr>
        <p:spPr bwMode="auto">
          <a:xfrm>
            <a:off x="6099178" y="3697569"/>
            <a:ext cx="7385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smtClean="0">
                <a:solidFill>
                  <a:srgbClr val="000000"/>
                </a:solidFill>
                <a:latin typeface="Tw Cen MT"/>
                <a:cs typeface="Tw Cen MT"/>
              </a:rPr>
              <a:t>budget </a:t>
            </a:r>
            <a:endParaRPr lang="en-US" sz="2000" b="1" smtClean="0">
              <a:solidFill>
                <a:srgbClr val="000000"/>
              </a:solidFill>
              <a:latin typeface="Tw Cen MT"/>
              <a:cs typeface="Tw Cen MT"/>
            </a:endParaRPr>
          </a:p>
        </p:txBody>
      </p:sp>
      <p:sp>
        <p:nvSpPr>
          <p:cNvPr id="69" name="Rectangle 38"/>
          <p:cNvSpPr>
            <a:spLocks noChangeArrowheads="1"/>
          </p:cNvSpPr>
          <p:nvPr/>
        </p:nvSpPr>
        <p:spPr bwMode="auto">
          <a:xfrm>
            <a:off x="5948365" y="3983319"/>
            <a:ext cx="94927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smtClean="0">
                <a:solidFill>
                  <a:srgbClr val="000000"/>
                </a:solidFill>
                <a:latin typeface="Tw Cen MT"/>
                <a:cs typeface="Tw Cen MT"/>
              </a:rPr>
              <a:t>execution</a:t>
            </a:r>
            <a:endParaRPr lang="en-US" sz="2000" b="1" smtClean="0">
              <a:solidFill>
                <a:srgbClr val="000000"/>
              </a:solidFill>
              <a:latin typeface="Tw Cen MT"/>
              <a:cs typeface="Tw Cen MT"/>
            </a:endParaRPr>
          </a:p>
        </p:txBody>
      </p:sp>
      <p:sp>
        <p:nvSpPr>
          <p:cNvPr id="70" name="Rectangle 39"/>
          <p:cNvSpPr>
            <a:spLocks noChangeArrowheads="1"/>
          </p:cNvSpPr>
          <p:nvPr/>
        </p:nvSpPr>
        <p:spPr bwMode="auto">
          <a:xfrm>
            <a:off x="765176" y="4397656"/>
            <a:ext cx="115503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smtClean="0">
                <a:solidFill>
                  <a:srgbClr val="000000"/>
                </a:solidFill>
                <a:latin typeface="Tw Cen MT"/>
                <a:cs typeface="Tw Cen MT"/>
              </a:rPr>
              <a:t>Rule of law</a:t>
            </a:r>
            <a:endParaRPr lang="en-US" sz="2000" b="1" dirty="0" smtClean="0">
              <a:solidFill>
                <a:srgbClr val="000000"/>
              </a:solidFill>
              <a:latin typeface="Tw Cen MT"/>
              <a:cs typeface="Tw Cen MT"/>
            </a:endParaRPr>
          </a:p>
        </p:txBody>
      </p:sp>
      <p:sp>
        <p:nvSpPr>
          <p:cNvPr id="71" name="Rectangle 40"/>
          <p:cNvSpPr>
            <a:spLocks noChangeArrowheads="1"/>
          </p:cNvSpPr>
          <p:nvPr/>
        </p:nvSpPr>
        <p:spPr bwMode="auto">
          <a:xfrm>
            <a:off x="2232258" y="4307126"/>
            <a:ext cx="156004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dirty="0" smtClean="0">
                <a:solidFill>
                  <a:srgbClr val="000000"/>
                </a:solidFill>
                <a:latin typeface="Tw Cen MT"/>
                <a:cs typeface="Tw Cen MT"/>
              </a:rPr>
              <a:t>Vulnerability &amp;</a:t>
            </a:r>
          </a:p>
          <a:p>
            <a:pPr algn="ctr"/>
            <a:r>
              <a:rPr lang="en-US" sz="2000" dirty="0" smtClean="0">
                <a:solidFill>
                  <a:srgbClr val="000000"/>
                </a:solidFill>
                <a:latin typeface="Tw Cen MT"/>
                <a:cs typeface="Tw Cen MT"/>
              </a:rPr>
              <a:t>Exogenous</a:t>
            </a:r>
          </a:p>
          <a:p>
            <a:pPr algn="ctr"/>
            <a:r>
              <a:rPr lang="en-US" sz="2000" dirty="0" smtClean="0">
                <a:solidFill>
                  <a:srgbClr val="000000"/>
                </a:solidFill>
                <a:latin typeface="Tw Cen MT"/>
                <a:cs typeface="Tw Cen MT"/>
              </a:rPr>
              <a:t>shocks </a:t>
            </a:r>
            <a:endParaRPr lang="en-US" sz="2000" b="1" dirty="0" smtClean="0">
              <a:solidFill>
                <a:srgbClr val="000000"/>
              </a:solidFill>
              <a:latin typeface="Tw Cen MT"/>
              <a:cs typeface="Tw Cen MT"/>
            </a:endParaRPr>
          </a:p>
        </p:txBody>
      </p:sp>
      <p:sp>
        <p:nvSpPr>
          <p:cNvPr id="72" name="Rectangle 43"/>
          <p:cNvSpPr>
            <a:spLocks noChangeArrowheads="1"/>
          </p:cNvSpPr>
          <p:nvPr/>
        </p:nvSpPr>
        <p:spPr bwMode="auto">
          <a:xfrm>
            <a:off x="5813428" y="4454806"/>
            <a:ext cx="15128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2000" dirty="0" smtClean="0">
                <a:solidFill>
                  <a:srgbClr val="000000"/>
                </a:solidFill>
                <a:latin typeface="Tw Cen MT"/>
                <a:cs typeface="Tw Cen MT"/>
              </a:rPr>
              <a:t>Procurement</a:t>
            </a:r>
            <a:endParaRPr lang="en-US" sz="2000" b="1" dirty="0" smtClean="0">
              <a:solidFill>
                <a:srgbClr val="000000"/>
              </a:solidFill>
              <a:latin typeface="Tw Cen MT"/>
              <a:cs typeface="Tw Cen MT"/>
            </a:endParaRPr>
          </a:p>
        </p:txBody>
      </p:sp>
      <p:sp>
        <p:nvSpPr>
          <p:cNvPr id="73" name="Rectangle 45"/>
          <p:cNvSpPr>
            <a:spLocks noChangeArrowheads="1"/>
          </p:cNvSpPr>
          <p:nvPr/>
        </p:nvSpPr>
        <p:spPr bwMode="auto">
          <a:xfrm>
            <a:off x="6026153" y="5305706"/>
            <a:ext cx="85572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smtClean="0">
                <a:solidFill>
                  <a:srgbClr val="000000"/>
                </a:solidFill>
                <a:latin typeface="Tw Cen MT"/>
                <a:cs typeface="Tw Cen MT"/>
              </a:rPr>
              <a:t>External </a:t>
            </a:r>
            <a:endParaRPr lang="en-US" sz="2000" b="1" dirty="0" smtClean="0">
              <a:solidFill>
                <a:srgbClr val="000000"/>
              </a:solidFill>
              <a:latin typeface="Tw Cen MT"/>
              <a:cs typeface="Tw Cen MT"/>
            </a:endParaRPr>
          </a:p>
        </p:txBody>
      </p:sp>
      <p:sp>
        <p:nvSpPr>
          <p:cNvPr id="74" name="Rectangle 46"/>
          <p:cNvSpPr>
            <a:spLocks noChangeArrowheads="1"/>
          </p:cNvSpPr>
          <p:nvPr/>
        </p:nvSpPr>
        <p:spPr bwMode="auto">
          <a:xfrm>
            <a:off x="6207128" y="5589869"/>
            <a:ext cx="53713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smtClean="0">
                <a:solidFill>
                  <a:srgbClr val="000000"/>
                </a:solidFill>
                <a:latin typeface="Tw Cen MT"/>
                <a:cs typeface="Tw Cen MT"/>
              </a:rPr>
              <a:t>audit</a:t>
            </a:r>
            <a:endParaRPr lang="en-US" sz="2000" b="1" smtClean="0">
              <a:solidFill>
                <a:srgbClr val="000000"/>
              </a:solidFill>
              <a:latin typeface="Tw Cen MT"/>
              <a:cs typeface="Tw Cen MT"/>
            </a:endParaRPr>
          </a:p>
        </p:txBody>
      </p:sp>
      <p:sp>
        <p:nvSpPr>
          <p:cNvPr id="75" name="Rectangle 47"/>
          <p:cNvSpPr>
            <a:spLocks noChangeArrowheads="1"/>
          </p:cNvSpPr>
          <p:nvPr/>
        </p:nvSpPr>
        <p:spPr bwMode="auto">
          <a:xfrm>
            <a:off x="439738" y="5305706"/>
            <a:ext cx="139874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smtClean="0">
                <a:solidFill>
                  <a:srgbClr val="000000"/>
                </a:solidFill>
                <a:latin typeface="Tw Cen MT"/>
                <a:cs typeface="Tw Cen MT"/>
              </a:rPr>
              <a:t>Insecurity and </a:t>
            </a:r>
            <a:endParaRPr lang="en-US" sz="2000" b="1" dirty="0" smtClean="0">
              <a:solidFill>
                <a:srgbClr val="000000"/>
              </a:solidFill>
              <a:latin typeface="Tw Cen MT"/>
              <a:cs typeface="Tw Cen MT"/>
            </a:endParaRPr>
          </a:p>
        </p:txBody>
      </p:sp>
      <p:sp>
        <p:nvSpPr>
          <p:cNvPr id="76" name="Rectangle 48"/>
          <p:cNvSpPr>
            <a:spLocks noChangeArrowheads="1"/>
          </p:cNvSpPr>
          <p:nvPr/>
        </p:nvSpPr>
        <p:spPr bwMode="auto">
          <a:xfrm>
            <a:off x="784226" y="5589869"/>
            <a:ext cx="70532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smtClean="0">
                <a:solidFill>
                  <a:srgbClr val="000000"/>
                </a:solidFill>
                <a:latin typeface="Tw Cen MT"/>
                <a:cs typeface="Tw Cen MT"/>
              </a:rPr>
              <a:t>conflict</a:t>
            </a:r>
            <a:endParaRPr lang="en-US" sz="2000" b="1" dirty="0" smtClean="0">
              <a:solidFill>
                <a:srgbClr val="000000"/>
              </a:solidFill>
              <a:latin typeface="Tw Cen MT"/>
              <a:cs typeface="Tw Cen MT"/>
            </a:endParaRPr>
          </a:p>
        </p:txBody>
      </p:sp>
      <p:sp>
        <p:nvSpPr>
          <p:cNvPr id="77" name="Rectangle 49"/>
          <p:cNvSpPr>
            <a:spLocks noChangeArrowheads="1"/>
          </p:cNvSpPr>
          <p:nvPr/>
        </p:nvSpPr>
        <p:spPr bwMode="auto">
          <a:xfrm rot="16200000">
            <a:off x="-608993" y="3515105"/>
            <a:ext cx="200062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smtClean="0">
                <a:solidFill>
                  <a:srgbClr val="000000"/>
                </a:solidFill>
                <a:latin typeface="Tw Cen MT"/>
                <a:cs typeface="Tw Cen MT"/>
              </a:rPr>
              <a:t>Fundamental values</a:t>
            </a:r>
            <a:endParaRPr lang="en-US" sz="2000" b="1" dirty="0" smtClean="0">
              <a:solidFill>
                <a:srgbClr val="000000"/>
              </a:solidFill>
              <a:latin typeface="Tw Cen MT"/>
              <a:cs typeface="Tw Cen MT"/>
            </a:endParaRPr>
          </a:p>
        </p:txBody>
      </p:sp>
      <p:sp>
        <p:nvSpPr>
          <p:cNvPr id="79" name="Rectangle 61"/>
          <p:cNvSpPr>
            <a:spLocks noChangeArrowheads="1"/>
          </p:cNvSpPr>
          <p:nvPr/>
        </p:nvSpPr>
        <p:spPr bwMode="auto">
          <a:xfrm>
            <a:off x="52706" y="1573494"/>
            <a:ext cx="36000" cy="43688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sz="2000" b="1" smtClean="0">
              <a:solidFill>
                <a:srgbClr val="000000"/>
              </a:solidFill>
              <a:latin typeface="Tw Cen MT"/>
              <a:cs typeface="Tw Cen MT"/>
            </a:endParaRPr>
          </a:p>
        </p:txBody>
      </p:sp>
      <p:sp>
        <p:nvSpPr>
          <p:cNvPr id="80" name="Rectangle 62"/>
          <p:cNvSpPr>
            <a:spLocks noChangeArrowheads="1"/>
          </p:cNvSpPr>
          <p:nvPr/>
        </p:nvSpPr>
        <p:spPr bwMode="auto">
          <a:xfrm>
            <a:off x="8964934" y="1573494"/>
            <a:ext cx="36000" cy="43688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sz="2000" b="1" smtClean="0">
              <a:solidFill>
                <a:srgbClr val="000000"/>
              </a:solidFill>
              <a:latin typeface="Tw Cen MT"/>
              <a:cs typeface="Tw Cen MT"/>
            </a:endParaRPr>
          </a:p>
        </p:txBody>
      </p:sp>
      <p:sp>
        <p:nvSpPr>
          <p:cNvPr id="81" name="Line 67"/>
          <p:cNvSpPr>
            <a:spLocks noChangeShapeType="1"/>
          </p:cNvSpPr>
          <p:nvPr/>
        </p:nvSpPr>
        <p:spPr bwMode="auto">
          <a:xfrm>
            <a:off x="5732465" y="1583019"/>
            <a:ext cx="0" cy="432276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sz="2000" b="1" smtClean="0">
              <a:solidFill>
                <a:srgbClr val="000000"/>
              </a:solidFill>
              <a:latin typeface="Tw Cen MT"/>
              <a:cs typeface="Tw Cen MT"/>
            </a:endParaRPr>
          </a:p>
        </p:txBody>
      </p:sp>
      <p:sp>
        <p:nvSpPr>
          <p:cNvPr id="82" name="Rectangle 68"/>
          <p:cNvSpPr>
            <a:spLocks noChangeArrowheads="1"/>
          </p:cNvSpPr>
          <p:nvPr/>
        </p:nvSpPr>
        <p:spPr bwMode="auto">
          <a:xfrm>
            <a:off x="5732465" y="1583019"/>
            <a:ext cx="17463" cy="432276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sz="2000" b="1" smtClean="0">
              <a:solidFill>
                <a:srgbClr val="000000"/>
              </a:solidFill>
              <a:latin typeface="Tw Cen MT"/>
              <a:cs typeface="Tw Cen MT"/>
            </a:endParaRPr>
          </a:p>
        </p:txBody>
      </p:sp>
      <p:sp>
        <p:nvSpPr>
          <p:cNvPr id="83" name="Line 69"/>
          <p:cNvSpPr>
            <a:spLocks noChangeShapeType="1"/>
          </p:cNvSpPr>
          <p:nvPr/>
        </p:nvSpPr>
        <p:spPr bwMode="auto">
          <a:xfrm>
            <a:off x="7329491" y="1611594"/>
            <a:ext cx="0" cy="424021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sz="2000" b="1" smtClean="0">
              <a:solidFill>
                <a:srgbClr val="000000"/>
              </a:solidFill>
              <a:latin typeface="Tw Cen MT"/>
              <a:cs typeface="Tw Cen MT"/>
            </a:endParaRPr>
          </a:p>
        </p:txBody>
      </p:sp>
      <p:sp>
        <p:nvSpPr>
          <p:cNvPr id="84" name="Rectangle 70"/>
          <p:cNvSpPr>
            <a:spLocks noChangeArrowheads="1"/>
          </p:cNvSpPr>
          <p:nvPr/>
        </p:nvSpPr>
        <p:spPr bwMode="auto">
          <a:xfrm>
            <a:off x="7326316" y="1592544"/>
            <a:ext cx="17463" cy="432276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sz="2000" b="1" smtClean="0">
              <a:solidFill>
                <a:srgbClr val="000000"/>
              </a:solidFill>
              <a:latin typeface="Tw Cen MT"/>
              <a:cs typeface="Tw Cen MT"/>
            </a:endParaRPr>
          </a:p>
        </p:txBody>
      </p:sp>
      <p:sp>
        <p:nvSpPr>
          <p:cNvPr id="85" name="Line 71"/>
          <p:cNvSpPr>
            <a:spLocks noChangeShapeType="1"/>
          </p:cNvSpPr>
          <p:nvPr/>
        </p:nvSpPr>
        <p:spPr bwMode="auto">
          <a:xfrm>
            <a:off x="652463" y="2273581"/>
            <a:ext cx="0" cy="3032125"/>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sz="2000" b="1" smtClean="0">
              <a:solidFill>
                <a:srgbClr val="000000"/>
              </a:solidFill>
              <a:latin typeface="Tw Cen MT"/>
              <a:cs typeface="Tw Cen MT"/>
            </a:endParaRPr>
          </a:p>
        </p:txBody>
      </p:sp>
      <p:sp>
        <p:nvSpPr>
          <p:cNvPr id="86" name="Rectangle 72"/>
          <p:cNvSpPr>
            <a:spLocks noChangeArrowheads="1"/>
          </p:cNvSpPr>
          <p:nvPr/>
        </p:nvSpPr>
        <p:spPr bwMode="auto">
          <a:xfrm>
            <a:off x="652463" y="2273581"/>
            <a:ext cx="17463" cy="30321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sz="2000" b="1" smtClean="0">
              <a:solidFill>
                <a:srgbClr val="000000"/>
              </a:solidFill>
              <a:latin typeface="Tw Cen MT"/>
              <a:cs typeface="Tw Cen MT"/>
            </a:endParaRPr>
          </a:p>
        </p:txBody>
      </p:sp>
      <p:sp>
        <p:nvSpPr>
          <p:cNvPr id="88" name="Line 74"/>
          <p:cNvSpPr>
            <a:spLocks noChangeShapeType="1"/>
          </p:cNvSpPr>
          <p:nvPr/>
        </p:nvSpPr>
        <p:spPr bwMode="auto">
          <a:xfrm>
            <a:off x="98426" y="1563969"/>
            <a:ext cx="8875716" cy="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sz="2000" b="1" smtClean="0">
              <a:solidFill>
                <a:srgbClr val="000000"/>
              </a:solidFill>
              <a:latin typeface="Tw Cen MT"/>
              <a:cs typeface="Tw Cen MT"/>
            </a:endParaRPr>
          </a:p>
        </p:txBody>
      </p:sp>
      <p:sp>
        <p:nvSpPr>
          <p:cNvPr id="89" name="Rectangle 75"/>
          <p:cNvSpPr>
            <a:spLocks noChangeArrowheads="1"/>
          </p:cNvSpPr>
          <p:nvPr/>
        </p:nvSpPr>
        <p:spPr bwMode="auto">
          <a:xfrm>
            <a:off x="98426" y="1563969"/>
            <a:ext cx="8875716" cy="19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sz="2000" b="1" smtClean="0">
              <a:solidFill>
                <a:srgbClr val="000000"/>
              </a:solidFill>
              <a:latin typeface="Tw Cen MT"/>
              <a:cs typeface="Tw Cen MT"/>
            </a:endParaRPr>
          </a:p>
        </p:txBody>
      </p:sp>
      <p:sp>
        <p:nvSpPr>
          <p:cNvPr id="90" name="Rectangle 84"/>
          <p:cNvSpPr>
            <a:spLocks noChangeArrowheads="1"/>
          </p:cNvSpPr>
          <p:nvPr/>
        </p:nvSpPr>
        <p:spPr bwMode="auto">
          <a:xfrm>
            <a:off x="98426" y="5905781"/>
            <a:ext cx="8912228" cy="3651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sz="2000" b="1" smtClean="0">
              <a:solidFill>
                <a:srgbClr val="000000"/>
              </a:solidFill>
              <a:latin typeface="Tw Cen MT"/>
              <a:cs typeface="Tw Cen MT"/>
            </a:endParaRPr>
          </a:p>
        </p:txBody>
      </p:sp>
      <p:sp>
        <p:nvSpPr>
          <p:cNvPr id="91" name="TextBox 90"/>
          <p:cNvSpPr txBox="1"/>
          <p:nvPr/>
        </p:nvSpPr>
        <p:spPr>
          <a:xfrm>
            <a:off x="2235201" y="1553274"/>
            <a:ext cx="1642863" cy="707886"/>
          </a:xfrm>
          <a:prstGeom prst="rect">
            <a:avLst/>
          </a:prstGeom>
          <a:noFill/>
        </p:spPr>
        <p:txBody>
          <a:bodyPr wrap="square" rtlCol="0" anchor="ctr">
            <a:spAutoFit/>
          </a:bodyPr>
          <a:lstStyle/>
          <a:p>
            <a:pPr algn="ctr"/>
            <a:r>
              <a:rPr lang="fr-BE" sz="2000" b="1" dirty="0" smtClean="0">
                <a:solidFill>
                  <a:schemeClr val="tx1"/>
                </a:solidFill>
                <a:latin typeface="Tw Cen MT"/>
                <a:cs typeface="Tw Cen MT"/>
              </a:rPr>
              <a:t>Macro-economic</a:t>
            </a:r>
            <a:endParaRPr lang="en-GB" sz="2000" b="1" dirty="0">
              <a:solidFill>
                <a:schemeClr val="tx1"/>
              </a:solidFill>
              <a:latin typeface="Tw Cen MT"/>
              <a:cs typeface="Tw Cen MT"/>
            </a:endParaRPr>
          </a:p>
        </p:txBody>
      </p:sp>
      <p:sp>
        <p:nvSpPr>
          <p:cNvPr id="92" name="TextBox 91"/>
          <p:cNvSpPr txBox="1"/>
          <p:nvPr/>
        </p:nvSpPr>
        <p:spPr>
          <a:xfrm>
            <a:off x="227806" y="1554141"/>
            <a:ext cx="1751906" cy="707886"/>
          </a:xfrm>
          <a:prstGeom prst="rect">
            <a:avLst/>
          </a:prstGeom>
          <a:noFill/>
        </p:spPr>
        <p:txBody>
          <a:bodyPr wrap="square" rtlCol="0" anchor="ctr">
            <a:spAutoFit/>
          </a:bodyPr>
          <a:lstStyle/>
          <a:p>
            <a:pPr algn="ctr"/>
            <a:r>
              <a:rPr lang="fr-BE" sz="2000" b="1" dirty="0">
                <a:solidFill>
                  <a:schemeClr val="tx1"/>
                </a:solidFill>
                <a:latin typeface="Tw Cen MT"/>
                <a:cs typeface="Tw Cen MT"/>
              </a:rPr>
              <a:t>Political Governance</a:t>
            </a:r>
            <a:endParaRPr lang="en-GB" sz="2000" b="1" dirty="0">
              <a:solidFill>
                <a:schemeClr val="tx1"/>
              </a:solidFill>
              <a:latin typeface="Tw Cen MT"/>
              <a:cs typeface="Tw Cen MT"/>
            </a:endParaRPr>
          </a:p>
        </p:txBody>
      </p:sp>
      <p:sp>
        <p:nvSpPr>
          <p:cNvPr id="93" name="TextBox 92"/>
          <p:cNvSpPr txBox="1"/>
          <p:nvPr/>
        </p:nvSpPr>
        <p:spPr>
          <a:xfrm>
            <a:off x="7343779" y="1554141"/>
            <a:ext cx="1613792" cy="707886"/>
          </a:xfrm>
          <a:prstGeom prst="rect">
            <a:avLst/>
          </a:prstGeom>
          <a:noFill/>
        </p:spPr>
        <p:txBody>
          <a:bodyPr wrap="square" rtlCol="0">
            <a:spAutoFit/>
          </a:bodyPr>
          <a:lstStyle/>
          <a:p>
            <a:pPr algn="ctr"/>
            <a:r>
              <a:rPr lang="fr-BE" sz="2000" b="1" dirty="0" smtClean="0">
                <a:solidFill>
                  <a:schemeClr val="tx1"/>
                </a:solidFill>
                <a:latin typeface="Tw Cen MT"/>
                <a:cs typeface="Tw Cen MT"/>
              </a:rPr>
              <a:t>Corruption</a:t>
            </a:r>
          </a:p>
          <a:p>
            <a:pPr algn="ctr"/>
            <a:r>
              <a:rPr lang="fr-BE" sz="2000" b="1" dirty="0" smtClean="0">
                <a:solidFill>
                  <a:schemeClr val="tx1"/>
                </a:solidFill>
                <a:latin typeface="Tw Cen MT"/>
                <a:cs typeface="Tw Cen MT"/>
              </a:rPr>
              <a:t>&amp; </a:t>
            </a:r>
            <a:r>
              <a:rPr lang="fr-BE" sz="2000" b="1" dirty="0" err="1" smtClean="0">
                <a:solidFill>
                  <a:schemeClr val="tx1"/>
                </a:solidFill>
                <a:latin typeface="Tw Cen MT"/>
                <a:cs typeface="Tw Cen MT"/>
              </a:rPr>
              <a:t>Fraud</a:t>
            </a:r>
            <a:endParaRPr lang="en-GB" sz="2000" b="1" dirty="0">
              <a:solidFill>
                <a:schemeClr val="tx1"/>
              </a:solidFill>
              <a:latin typeface="Tw Cen MT"/>
              <a:cs typeface="Tw Cen MT"/>
            </a:endParaRPr>
          </a:p>
        </p:txBody>
      </p:sp>
      <p:cxnSp>
        <p:nvCxnSpPr>
          <p:cNvPr id="94" name="Straight Connector 93"/>
          <p:cNvCxnSpPr/>
          <p:nvPr/>
        </p:nvCxnSpPr>
        <p:spPr bwMode="auto">
          <a:xfrm flipH="1" flipV="1">
            <a:off x="3992564" y="1624691"/>
            <a:ext cx="3372" cy="32941"/>
          </a:xfrm>
          <a:prstGeom prst="line">
            <a:avLst/>
          </a:prstGeom>
          <a:noFill/>
          <a:ln w="9525" cap="flat" cmpd="sng" algn="ctr">
            <a:noFill/>
            <a:prstDash val="solid"/>
            <a:round/>
            <a:headEnd type="none" w="med" len="med"/>
            <a:tailEnd type="none" w="med" len="med"/>
          </a:ln>
          <a:effectLst/>
        </p:spPr>
      </p:cxnSp>
      <p:cxnSp>
        <p:nvCxnSpPr>
          <p:cNvPr id="95" name="Straight Connector 94"/>
          <p:cNvCxnSpPr/>
          <p:nvPr/>
        </p:nvCxnSpPr>
        <p:spPr bwMode="auto">
          <a:xfrm flipH="1" flipV="1">
            <a:off x="3992564" y="1641161"/>
            <a:ext cx="3372" cy="16471"/>
          </a:xfrm>
          <a:prstGeom prst="line">
            <a:avLst/>
          </a:prstGeom>
          <a:noFill/>
          <a:ln w="9525" cap="flat" cmpd="sng" algn="ctr">
            <a:noFill/>
            <a:prstDash val="solid"/>
            <a:round/>
            <a:headEnd type="none" w="med" len="med"/>
            <a:tailEnd type="none" w="med" len="med"/>
          </a:ln>
          <a:effectLst/>
        </p:spPr>
      </p:cxnSp>
      <p:cxnSp>
        <p:nvCxnSpPr>
          <p:cNvPr id="96" name="Straight Connector 95"/>
          <p:cNvCxnSpPr/>
          <p:nvPr/>
        </p:nvCxnSpPr>
        <p:spPr bwMode="auto">
          <a:xfrm>
            <a:off x="3992564" y="1563969"/>
            <a:ext cx="0" cy="4341812"/>
          </a:xfrm>
          <a:prstGeom prst="line">
            <a:avLst/>
          </a:prstGeom>
          <a:noFill/>
          <a:ln w="9525" cap="flat" cmpd="sng" algn="ctr">
            <a:solidFill>
              <a:schemeClr val="tx1"/>
            </a:solidFill>
            <a:prstDash val="solid"/>
            <a:round/>
            <a:headEnd type="none" w="med" len="med"/>
            <a:tailEnd type="none" w="med" len="med"/>
          </a:ln>
          <a:effectLst/>
        </p:spPr>
      </p:cxnSp>
      <p:cxnSp>
        <p:nvCxnSpPr>
          <p:cNvPr id="97" name="Straight Connector 96"/>
          <p:cNvCxnSpPr/>
          <p:nvPr/>
        </p:nvCxnSpPr>
        <p:spPr bwMode="auto">
          <a:xfrm>
            <a:off x="80169" y="5305706"/>
            <a:ext cx="8920960" cy="0"/>
          </a:xfrm>
          <a:prstGeom prst="line">
            <a:avLst/>
          </a:prstGeom>
          <a:noFill/>
          <a:ln w="9525" cap="flat" cmpd="sng" algn="ctr">
            <a:solidFill>
              <a:schemeClr val="tx1"/>
            </a:solidFill>
            <a:prstDash val="solid"/>
            <a:round/>
            <a:headEnd type="none" w="med" len="med"/>
            <a:tailEnd type="none" w="med" len="med"/>
          </a:ln>
          <a:effectLst/>
        </p:spPr>
      </p:cxnSp>
      <p:cxnSp>
        <p:nvCxnSpPr>
          <p:cNvPr id="98" name="Straight Connector 97"/>
          <p:cNvCxnSpPr/>
          <p:nvPr/>
        </p:nvCxnSpPr>
        <p:spPr bwMode="auto">
          <a:xfrm flipV="1">
            <a:off x="669926" y="3261254"/>
            <a:ext cx="8322471" cy="1"/>
          </a:xfrm>
          <a:prstGeom prst="line">
            <a:avLst/>
          </a:prstGeom>
          <a:noFill/>
          <a:ln w="9525" cap="flat" cmpd="sng" algn="ctr">
            <a:solidFill>
              <a:schemeClr val="tx1"/>
            </a:solidFill>
            <a:prstDash val="solid"/>
            <a:round/>
            <a:headEnd type="none" w="med" len="med"/>
            <a:tailEnd type="none" w="med" len="med"/>
          </a:ln>
          <a:effectLst/>
        </p:spPr>
      </p:cxnSp>
      <p:cxnSp>
        <p:nvCxnSpPr>
          <p:cNvPr id="99" name="Straight Connector 98"/>
          <p:cNvCxnSpPr/>
          <p:nvPr/>
        </p:nvCxnSpPr>
        <p:spPr bwMode="auto">
          <a:xfrm>
            <a:off x="669926" y="4146831"/>
            <a:ext cx="914400" cy="914400"/>
          </a:xfrm>
          <a:prstGeom prst="line">
            <a:avLst/>
          </a:prstGeom>
          <a:noFill/>
          <a:ln w="9525" cap="flat" cmpd="sng" algn="ctr">
            <a:noFill/>
            <a:prstDash val="solid"/>
            <a:round/>
            <a:headEnd type="none" w="med" len="med"/>
            <a:tailEnd type="none" w="med" len="med"/>
          </a:ln>
          <a:effectLst/>
        </p:spPr>
      </p:cxnSp>
      <p:cxnSp>
        <p:nvCxnSpPr>
          <p:cNvPr id="101" name="Straight Connector 100"/>
          <p:cNvCxnSpPr/>
          <p:nvPr/>
        </p:nvCxnSpPr>
        <p:spPr bwMode="auto">
          <a:xfrm flipV="1">
            <a:off x="669926" y="4310345"/>
            <a:ext cx="8340728" cy="1"/>
          </a:xfrm>
          <a:prstGeom prst="line">
            <a:avLst/>
          </a:prstGeom>
          <a:noFill/>
          <a:ln w="9525" cap="flat" cmpd="sng" algn="ctr">
            <a:solidFill>
              <a:schemeClr val="tx1"/>
            </a:solidFill>
            <a:prstDash val="solid"/>
            <a:round/>
            <a:headEnd type="none" w="med" len="med"/>
            <a:tailEnd type="none" w="med" len="med"/>
          </a:ln>
          <a:effectLst/>
        </p:spPr>
      </p:cxnSp>
      <p:cxnSp>
        <p:nvCxnSpPr>
          <p:cNvPr id="102" name="Straight Connector 101"/>
          <p:cNvCxnSpPr/>
          <p:nvPr/>
        </p:nvCxnSpPr>
        <p:spPr bwMode="auto">
          <a:xfrm flipV="1">
            <a:off x="80169" y="2273581"/>
            <a:ext cx="8893973" cy="1"/>
          </a:xfrm>
          <a:prstGeom prst="line">
            <a:avLst/>
          </a:prstGeom>
          <a:noFill/>
          <a:ln w="9525" cap="flat" cmpd="sng" algn="ctr">
            <a:solidFill>
              <a:schemeClr val="tx1"/>
            </a:solidFill>
            <a:prstDash val="solid"/>
            <a:round/>
            <a:headEnd type="none" w="med" len="med"/>
            <a:tailEnd type="none" w="med" len="med"/>
          </a:ln>
          <a:effectLst/>
        </p:spPr>
      </p:cxnSp>
      <p:cxnSp>
        <p:nvCxnSpPr>
          <p:cNvPr id="103" name="Straight Connector 102"/>
          <p:cNvCxnSpPr/>
          <p:nvPr/>
        </p:nvCxnSpPr>
        <p:spPr bwMode="auto">
          <a:xfrm>
            <a:off x="2141539" y="2143406"/>
            <a:ext cx="914400" cy="363538"/>
          </a:xfrm>
          <a:prstGeom prst="line">
            <a:avLst/>
          </a:prstGeom>
          <a:noFill/>
          <a:ln w="9525" cap="flat" cmpd="sng" algn="ctr">
            <a:noFill/>
            <a:prstDash val="solid"/>
            <a:round/>
            <a:headEnd type="none" w="med" len="med"/>
            <a:tailEnd type="none" w="med" len="med"/>
          </a:ln>
          <a:effectLst/>
        </p:spPr>
      </p:cxnSp>
      <p:cxnSp>
        <p:nvCxnSpPr>
          <p:cNvPr id="104" name="Straight Connector 103"/>
          <p:cNvCxnSpPr/>
          <p:nvPr/>
        </p:nvCxnSpPr>
        <p:spPr bwMode="auto">
          <a:xfrm>
            <a:off x="2141539" y="1592544"/>
            <a:ext cx="914400" cy="914400"/>
          </a:xfrm>
          <a:prstGeom prst="line">
            <a:avLst/>
          </a:prstGeom>
          <a:noFill/>
          <a:ln w="9525" cap="flat" cmpd="sng" algn="ctr">
            <a:noFill/>
            <a:prstDash val="solid"/>
            <a:round/>
            <a:headEnd type="none" w="med" len="med"/>
            <a:tailEnd type="none" w="med" len="med"/>
          </a:ln>
          <a:effectLst/>
        </p:spPr>
      </p:cxnSp>
      <p:sp>
        <p:nvSpPr>
          <p:cNvPr id="107" name="Right Arrow 106"/>
          <p:cNvSpPr/>
          <p:nvPr/>
        </p:nvSpPr>
        <p:spPr>
          <a:xfrm>
            <a:off x="493264" y="6204008"/>
            <a:ext cx="942300" cy="401336"/>
          </a:xfrm>
          <a:prstGeom prst="rightArrow">
            <a:avLst/>
          </a:prstGeom>
          <a:solidFill>
            <a:srgbClr val="C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Tw Cen MT"/>
              <a:cs typeface="Tw Cen MT"/>
            </a:endParaRPr>
          </a:p>
        </p:txBody>
      </p:sp>
      <p:sp>
        <p:nvSpPr>
          <p:cNvPr id="108" name="TextBox 107"/>
          <p:cNvSpPr txBox="1"/>
          <p:nvPr/>
        </p:nvSpPr>
        <p:spPr>
          <a:xfrm>
            <a:off x="1997538" y="5989178"/>
            <a:ext cx="6088061" cy="70788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solidFill>
                  <a:schemeClr val="accent2"/>
                </a:solidFill>
                <a:latin typeface="Tw Cen MT"/>
                <a:cs typeface="Tw Cen MT"/>
              </a:rPr>
              <a:t>A tight link between the eligibility criteria and the risk dimensions considered in the RMF</a:t>
            </a:r>
            <a:endParaRPr lang="en-US" sz="2000" b="1" dirty="0">
              <a:solidFill>
                <a:schemeClr val="accent2"/>
              </a:solidFill>
              <a:latin typeface="Tw Cen MT"/>
              <a:cs typeface="Tw Cen MT"/>
            </a:endParaRPr>
          </a:p>
        </p:txBody>
      </p:sp>
      <p:sp>
        <p:nvSpPr>
          <p:cNvPr id="2" name="Slide Number Placeholder 1"/>
          <p:cNvSpPr>
            <a:spLocks noGrp="1"/>
          </p:cNvSpPr>
          <p:nvPr>
            <p:ph type="sldNum" sz="quarter" idx="12"/>
          </p:nvPr>
        </p:nvSpPr>
        <p:spPr/>
        <p:txBody>
          <a:bodyPr/>
          <a:lstStyle/>
          <a:p>
            <a:fld id="{76B3D3E9-1830-EE41-8A2D-8492D3DE5757}" type="slidenum">
              <a:rPr lang="en-US" smtClean="0"/>
              <a:pPr/>
              <a:t>82</a:t>
            </a:fld>
            <a:endParaRPr lang="en-US" dirty="0"/>
          </a:p>
        </p:txBody>
      </p:sp>
      <p:sp>
        <p:nvSpPr>
          <p:cNvPr id="87" name="Title 1"/>
          <p:cNvSpPr txBox="1">
            <a:spLocks/>
          </p:cNvSpPr>
          <p:nvPr/>
        </p:nvSpPr>
        <p:spPr bwMode="auto">
          <a:xfrm>
            <a:off x="-35716" y="795992"/>
            <a:ext cx="9144000" cy="104998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GB" sz="2400" kern="0" dirty="0" smtClean="0">
                <a:solidFill>
                  <a:srgbClr val="2D2D8A"/>
                </a:solidFill>
                <a:latin typeface="Tw Cen MT"/>
                <a:cs typeface="Tw Cen MT"/>
              </a:rPr>
              <a:t>How to assess? Risk categories and dimensions</a:t>
            </a:r>
          </a:p>
        </p:txBody>
      </p:sp>
    </p:spTree>
    <p:extLst>
      <p:ext uri="{BB962C8B-B14F-4D97-AF65-F5344CB8AC3E}">
        <p14:creationId xmlns:p14="http://schemas.microsoft.com/office/powerpoint/2010/main" val="3501617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B3D3E9-1830-EE41-8A2D-8492D3DE5757}" type="slidenum">
              <a:rPr lang="en-US" smtClean="0"/>
              <a:pPr/>
              <a:t>83</a:t>
            </a:fld>
            <a:endParaRPr lang="en-US"/>
          </a:p>
        </p:txBody>
      </p:sp>
      <p:sp>
        <p:nvSpPr>
          <p:cNvPr id="87" name="Title 1"/>
          <p:cNvSpPr txBox="1">
            <a:spLocks/>
          </p:cNvSpPr>
          <p:nvPr/>
        </p:nvSpPr>
        <p:spPr bwMode="auto">
          <a:xfrm>
            <a:off x="-324544" y="866850"/>
            <a:ext cx="9432540" cy="104998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GB" sz="2800" kern="0" dirty="0" smtClean="0">
                <a:solidFill>
                  <a:srgbClr val="2D2D8A"/>
                </a:solidFill>
                <a:latin typeface="Tw Cen MT"/>
                <a:cs typeface="Tw Cen MT"/>
              </a:rPr>
              <a:t>Risk categories, major risks and risk management</a:t>
            </a:r>
          </a:p>
        </p:txBody>
      </p:sp>
      <p:sp>
        <p:nvSpPr>
          <p:cNvPr id="78" name="Title 1"/>
          <p:cNvSpPr txBox="1">
            <a:spLocks/>
          </p:cNvSpPr>
          <p:nvPr/>
        </p:nvSpPr>
        <p:spPr bwMode="auto">
          <a:xfrm>
            <a:off x="7020272" y="409228"/>
            <a:ext cx="2232248"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GB" sz="2400" i="1" kern="0" dirty="0" smtClean="0">
                <a:solidFill>
                  <a:schemeClr val="bg1"/>
                </a:solidFill>
                <a:latin typeface="Tw Cen MT"/>
                <a:cs typeface="Tw Cen MT"/>
              </a:rPr>
              <a:t>1/2</a:t>
            </a:r>
            <a:endParaRPr lang="en-GB" sz="2400" i="1" kern="0" dirty="0" smtClean="0">
              <a:solidFill>
                <a:schemeClr val="accent2"/>
              </a:solidFill>
              <a:latin typeface="Tw Cen MT"/>
              <a:cs typeface="Tw Cen MT"/>
            </a:endParaRPr>
          </a:p>
        </p:txBody>
      </p:sp>
      <p:graphicFrame>
        <p:nvGraphicFramePr>
          <p:cNvPr id="3" name="Table 2"/>
          <p:cNvGraphicFramePr>
            <a:graphicFrameLocks noGrp="1"/>
          </p:cNvGraphicFramePr>
          <p:nvPr>
            <p:extLst/>
          </p:nvPr>
        </p:nvGraphicFramePr>
        <p:xfrm>
          <a:off x="12563" y="1654512"/>
          <a:ext cx="9131436" cy="5034280"/>
        </p:xfrm>
        <a:graphic>
          <a:graphicData uri="http://schemas.openxmlformats.org/drawingml/2006/table">
            <a:tbl>
              <a:tblPr firstRow="1" bandRow="1">
                <a:tableStyleId>{5C22544A-7EE6-4342-B048-85BDC9FD1C3A}</a:tableStyleId>
              </a:tblPr>
              <a:tblGrid>
                <a:gridCol w="1823133"/>
                <a:gridCol w="3744416"/>
                <a:gridCol w="3563887"/>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rgbClr val="2D2D8A"/>
                          </a:solidFill>
                          <a:effectLst/>
                          <a:latin typeface="Calibri"/>
                          <a:cs typeface="Calibri"/>
                        </a:rPr>
                        <a:t>Category of risks </a:t>
                      </a:r>
                      <a:endParaRPr kumimoji="0" lang="en-GB" sz="1800" b="0" i="0" u="none" strike="noStrike" cap="none" normalizeH="0" baseline="0" dirty="0" smtClean="0">
                        <a:ln>
                          <a:noFill/>
                        </a:ln>
                        <a:solidFill>
                          <a:srgbClr val="2D2D8A"/>
                        </a:solidFill>
                        <a:effectLst/>
                        <a:latin typeface="Calibri"/>
                        <a:cs typeface="Calibri"/>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rgbClr val="2D2D8A"/>
                          </a:solidFill>
                          <a:effectLst/>
                          <a:latin typeface="Calibri"/>
                          <a:cs typeface="Calibri"/>
                        </a:rPr>
                        <a:t>Major risks</a:t>
                      </a:r>
                      <a:endParaRPr kumimoji="0" lang="en-GB" sz="1800" b="0" i="0" u="none" strike="noStrike" cap="none" normalizeH="0" baseline="0" dirty="0" smtClean="0">
                        <a:ln>
                          <a:noFill/>
                        </a:ln>
                        <a:solidFill>
                          <a:srgbClr val="2D2D8A"/>
                        </a:solidFill>
                        <a:effectLst/>
                        <a:latin typeface="Calibri"/>
                        <a:cs typeface="Calibri"/>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rgbClr val="2D2D8A"/>
                          </a:solidFill>
                          <a:effectLst/>
                          <a:latin typeface="Calibri"/>
                          <a:cs typeface="Calibri"/>
                        </a:rPr>
                        <a:t>Risk monitoring</a:t>
                      </a:r>
                      <a:endParaRPr kumimoji="0" lang="en-GB" sz="1800" b="0" i="0" u="none" strike="noStrike" cap="none" normalizeH="0" baseline="0" dirty="0" smtClean="0">
                        <a:ln>
                          <a:noFill/>
                        </a:ln>
                        <a:solidFill>
                          <a:srgbClr val="2D2D8A"/>
                        </a:solidFill>
                        <a:effectLst/>
                        <a:latin typeface="Calibri"/>
                        <a:cs typeface="Calibri"/>
                      </a:endParaRPr>
                    </a:p>
                  </a:txBody>
                  <a:tcPr/>
                </a:tc>
              </a:tr>
              <a:tr h="370840">
                <a:tc>
                  <a:txBody>
                    <a:bodyPr/>
                    <a:lstStyle/>
                    <a:p>
                      <a:r>
                        <a:rPr lang="fr-FR" sz="1800" dirty="0" err="1" smtClean="0">
                          <a:solidFill>
                            <a:srgbClr val="2D2D8A"/>
                          </a:solidFill>
                          <a:latin typeface="Calibri"/>
                          <a:cs typeface="Calibri"/>
                        </a:rPr>
                        <a:t>Political</a:t>
                      </a:r>
                      <a:endParaRPr lang="fr-FR" sz="1800" dirty="0">
                        <a:solidFill>
                          <a:srgbClr val="2D2D8A"/>
                        </a:solidFill>
                        <a:latin typeface="Calibri"/>
                        <a:cs typeface="Calibri"/>
                      </a:endParaRPr>
                    </a:p>
                  </a:txBody>
                  <a:tcPr/>
                </a:tc>
                <a:tc>
                  <a:txBody>
                    <a:bodyPr/>
                    <a:lstStyle/>
                    <a:p>
                      <a:pPr marL="176213" indent="-176213">
                        <a:buFont typeface="Wingdings" charset="2"/>
                        <a:buChar char="§"/>
                      </a:pPr>
                      <a:r>
                        <a:rPr lang="en-GB" sz="1800" dirty="0" smtClean="0">
                          <a:solidFill>
                            <a:srgbClr val="2D2D8A"/>
                          </a:solidFill>
                          <a:latin typeface="Calibri"/>
                          <a:cs typeface="Calibri"/>
                        </a:rPr>
                        <a:t>Commitment and adherence to the fundamental values HR, democracy and rule of law</a:t>
                      </a:r>
                    </a:p>
                    <a:p>
                      <a:pPr marL="176213" indent="-176213">
                        <a:buFont typeface="Wingdings" charset="2"/>
                        <a:buChar char="§"/>
                      </a:pPr>
                      <a:r>
                        <a:rPr lang="en-GB" sz="1800" dirty="0" smtClean="0">
                          <a:solidFill>
                            <a:srgbClr val="2D2D8A"/>
                          </a:solidFill>
                          <a:latin typeface="Calibri"/>
                          <a:cs typeface="Calibri"/>
                        </a:rPr>
                        <a:t>Risk of conflict and insecurity</a:t>
                      </a:r>
                    </a:p>
                    <a:p>
                      <a:pPr marL="352425" lvl="1" indent="-93663">
                        <a:buFont typeface="Arial"/>
                        <a:buChar char="•"/>
                      </a:pPr>
                      <a:r>
                        <a:rPr kumimoji="0" lang="en-GB" sz="1800" b="0" i="0" u="none" strike="noStrike" cap="none" normalizeH="0" baseline="0" dirty="0" smtClean="0">
                          <a:ln>
                            <a:noFill/>
                          </a:ln>
                          <a:solidFill>
                            <a:srgbClr val="2D2D8A"/>
                          </a:solidFill>
                          <a:effectLst/>
                          <a:latin typeface="Calibri"/>
                          <a:cs typeface="Calibri"/>
                        </a:rPr>
                        <a:t>Political and social destabilisation</a:t>
                      </a:r>
                    </a:p>
                    <a:p>
                      <a:pPr marL="352425" lvl="1" indent="-93663">
                        <a:buFont typeface="Arial"/>
                        <a:buChar char="•"/>
                      </a:pPr>
                      <a:r>
                        <a:rPr lang="en-GB" sz="1800" dirty="0" smtClean="0">
                          <a:solidFill>
                            <a:srgbClr val="2D2D8A"/>
                          </a:solidFill>
                          <a:latin typeface="Calibri"/>
                          <a:cs typeface="Calibri"/>
                        </a:rPr>
                        <a:t>Regional tensions </a:t>
                      </a:r>
                    </a:p>
                    <a:p>
                      <a:pPr marL="352425" lvl="1" indent="-93663">
                        <a:buFont typeface="Arial"/>
                        <a:buChar char="•"/>
                      </a:pPr>
                      <a:r>
                        <a:rPr lang="en-GB" sz="1800" dirty="0" smtClean="0">
                          <a:solidFill>
                            <a:srgbClr val="2D2D8A"/>
                          </a:solidFill>
                          <a:latin typeface="Calibri"/>
                          <a:cs typeface="Calibri"/>
                        </a:rPr>
                        <a:t>Support of policies and powers  that may exacerbate tensions</a:t>
                      </a:r>
                      <a:r>
                        <a:rPr kumimoji="0" lang="en-GB" sz="1800" b="0" i="0" u="none" strike="noStrike" cap="none" normalizeH="0" baseline="0" dirty="0" smtClean="0">
                          <a:ln>
                            <a:noFill/>
                          </a:ln>
                          <a:solidFill>
                            <a:srgbClr val="2D2D8A"/>
                          </a:solidFill>
                          <a:effectLst/>
                          <a:latin typeface="Calibri"/>
                          <a:cs typeface="Calibri"/>
                        </a:rPr>
                        <a:t> </a:t>
                      </a:r>
                    </a:p>
                  </a:txBody>
                  <a:tcPr/>
                </a:tc>
                <a:tc>
                  <a:txBody>
                    <a:bodyPr/>
                    <a:lstStyle/>
                    <a:p>
                      <a:pPr marL="176213" indent="-176213" fontAlgn="base">
                        <a:spcBef>
                          <a:spcPct val="0"/>
                        </a:spcBef>
                        <a:spcAft>
                          <a:spcPct val="0"/>
                        </a:spcAft>
                        <a:buFont typeface="Wingdings" charset="2"/>
                        <a:buChar char="§"/>
                      </a:pPr>
                      <a:r>
                        <a:rPr lang="en-GB" sz="1800" kern="1200" dirty="0" smtClean="0">
                          <a:solidFill>
                            <a:srgbClr val="2D2D8A"/>
                          </a:solidFill>
                          <a:latin typeface="Calibri"/>
                          <a:ea typeface="+mn-ea"/>
                          <a:cs typeface="Calibri"/>
                        </a:rPr>
                        <a:t>Regularly monitor the commitment and adherence to the fundamental values</a:t>
                      </a:r>
                    </a:p>
                    <a:p>
                      <a:pPr marL="176213" lvl="0" indent="-176213">
                        <a:buFont typeface="Wingdings" charset="2"/>
                        <a:buChar char="§"/>
                      </a:pPr>
                      <a:r>
                        <a:rPr lang="en-GB" sz="1800" kern="1200" dirty="0" smtClean="0">
                          <a:solidFill>
                            <a:srgbClr val="2D2D8A"/>
                          </a:solidFill>
                          <a:latin typeface="Calibri"/>
                          <a:ea typeface="+mn-ea"/>
                          <a:cs typeface="Calibri"/>
                        </a:rPr>
                        <a:t>Analyse risk of political and social destabilisation</a:t>
                      </a:r>
                    </a:p>
                    <a:p>
                      <a:pPr marL="176213" lvl="0" indent="-176213">
                        <a:buFont typeface="Wingdings" charset="2"/>
                        <a:buChar char="§"/>
                      </a:pPr>
                      <a:r>
                        <a:rPr lang="en-GB" sz="1800" kern="1200" dirty="0" smtClean="0">
                          <a:solidFill>
                            <a:srgbClr val="2D2D8A"/>
                          </a:solidFill>
                          <a:latin typeface="Calibri"/>
                          <a:ea typeface="+mn-ea"/>
                          <a:cs typeface="Calibri"/>
                        </a:rPr>
                        <a:t>Monitor regional situation</a:t>
                      </a:r>
                    </a:p>
                    <a:p>
                      <a:pPr marL="176213" lvl="0" indent="-176213">
                        <a:buFont typeface="Wingdings" charset="2"/>
                        <a:buChar char="§"/>
                      </a:pPr>
                      <a:r>
                        <a:rPr lang="en-GB" sz="1800" kern="1200" dirty="0" smtClean="0">
                          <a:solidFill>
                            <a:srgbClr val="2D2D8A"/>
                          </a:solidFill>
                          <a:latin typeface="Calibri"/>
                          <a:ea typeface="+mn-ea"/>
                          <a:cs typeface="Calibri"/>
                        </a:rPr>
                        <a:t>Analyse emerging forces and related policies</a:t>
                      </a:r>
                    </a:p>
                  </a:txBody>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2D2D8A"/>
                          </a:solidFill>
                          <a:effectLst/>
                          <a:latin typeface="Calibri"/>
                          <a:cs typeface="Calibri"/>
                        </a:rPr>
                        <a:t>Macroeconomic</a:t>
                      </a:r>
                      <a:endParaRPr kumimoji="0" lang="en-GB" sz="1800" b="0" i="0" u="none" strike="noStrike" cap="none" normalizeH="0" baseline="0" dirty="0" smtClean="0">
                        <a:ln>
                          <a:noFill/>
                        </a:ln>
                        <a:solidFill>
                          <a:srgbClr val="2D2D8A"/>
                        </a:solidFill>
                        <a:effectLst/>
                        <a:latin typeface="Calibri"/>
                        <a:cs typeface="Calibri"/>
                      </a:endParaRPr>
                    </a:p>
                    <a:p>
                      <a:endParaRPr lang="fr-FR" sz="1800" dirty="0">
                        <a:solidFill>
                          <a:srgbClr val="2D2D8A"/>
                        </a:solidFill>
                        <a:latin typeface="Calibri"/>
                        <a:cs typeface="Calibri"/>
                      </a:endParaRPr>
                    </a:p>
                  </a:txBody>
                  <a:tcPr/>
                </a:tc>
                <a:tc>
                  <a:txBody>
                    <a:bodyPr/>
                    <a:lstStyle/>
                    <a:p>
                      <a:pPr marL="285750" indent="-190500" defTabSz="914400" fontAlgn="base">
                        <a:spcBef>
                          <a:spcPct val="0"/>
                        </a:spcBef>
                        <a:spcAft>
                          <a:spcPct val="0"/>
                        </a:spcAft>
                        <a:buFont typeface="Wingdings" charset="2"/>
                        <a:buChar char="§"/>
                      </a:pPr>
                      <a:r>
                        <a:rPr kumimoji="0" lang="en-GB" sz="1800" b="0" i="0" u="none" strike="noStrike" kern="1200" cap="none" normalizeH="0" baseline="0" dirty="0" smtClean="0">
                          <a:ln>
                            <a:noFill/>
                          </a:ln>
                          <a:solidFill>
                            <a:srgbClr val="2D2D8A"/>
                          </a:solidFill>
                          <a:effectLst/>
                          <a:latin typeface="Calibri"/>
                          <a:ea typeface="+mn-ea"/>
                          <a:cs typeface="Calibri"/>
                        </a:rPr>
                        <a:t>Macroeconomic policies cease to be stability oriented </a:t>
                      </a:r>
                    </a:p>
                    <a:p>
                      <a:pPr marL="285750" indent="-190500" defTabSz="914400" fontAlgn="base">
                        <a:spcBef>
                          <a:spcPct val="0"/>
                        </a:spcBef>
                        <a:spcAft>
                          <a:spcPct val="0"/>
                        </a:spcAft>
                        <a:buFont typeface="Wingdings" charset="2"/>
                        <a:buChar char="§"/>
                      </a:pPr>
                      <a:r>
                        <a:rPr kumimoji="0" lang="en-GB" sz="1800" b="0" i="0" u="none" strike="noStrike" kern="1200" cap="none" normalizeH="0" baseline="0" dirty="0" smtClean="0">
                          <a:ln>
                            <a:noFill/>
                          </a:ln>
                          <a:solidFill>
                            <a:srgbClr val="2D2D8A"/>
                          </a:solidFill>
                          <a:effectLst/>
                          <a:latin typeface="Calibri"/>
                          <a:ea typeface="+mn-ea"/>
                          <a:cs typeface="Calibri"/>
                        </a:rPr>
                        <a:t>External shocks </a:t>
                      </a:r>
                    </a:p>
                  </a:txBody>
                  <a:tcPr/>
                </a:tc>
                <a:tc>
                  <a:txBody>
                    <a:bodyPr/>
                    <a:lstStyle/>
                    <a:p>
                      <a:r>
                        <a:rPr lang="en-GB" sz="1800" dirty="0" smtClean="0">
                          <a:solidFill>
                            <a:srgbClr val="2D2D8A"/>
                          </a:solidFill>
                          <a:latin typeface="Calibri"/>
                          <a:cs typeface="Calibri"/>
                        </a:rPr>
                        <a:t>Regularly monitor the main economic development and policies </a:t>
                      </a:r>
                      <a:endParaRPr lang="en-GB" sz="1800" dirty="0">
                        <a:solidFill>
                          <a:srgbClr val="2D2D8A"/>
                        </a:solidFill>
                        <a:latin typeface="Calibri"/>
                        <a:cs typeface="Calibri"/>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rgbClr val="2D2D8A"/>
                          </a:solidFill>
                          <a:effectLst/>
                          <a:latin typeface="Calibri"/>
                          <a:cs typeface="Calibri"/>
                        </a:rPr>
                        <a:t>Developmental</a:t>
                      </a:r>
                      <a:endParaRPr kumimoji="0" lang="en-GB" sz="1800" b="0" i="0" u="none" strike="noStrike" cap="none" normalizeH="0" baseline="0" dirty="0" smtClean="0">
                        <a:ln>
                          <a:noFill/>
                        </a:ln>
                        <a:solidFill>
                          <a:srgbClr val="2D2D8A"/>
                        </a:solidFill>
                        <a:effectLst/>
                        <a:latin typeface="Calibri"/>
                        <a:cs typeface="Calibri"/>
                      </a:endParaRPr>
                    </a:p>
                    <a:p>
                      <a:endParaRPr lang="fr-FR" sz="1800" dirty="0">
                        <a:solidFill>
                          <a:srgbClr val="2D2D8A"/>
                        </a:solidFill>
                        <a:latin typeface="Calibri"/>
                        <a:cs typeface="Calibri"/>
                      </a:endParaRPr>
                    </a:p>
                  </a:txBody>
                  <a:tcPr/>
                </a:tc>
                <a:tc>
                  <a:txBody>
                    <a:bodyPr/>
                    <a:lstStyle/>
                    <a:p>
                      <a:pPr marL="285750" marR="0" indent="-190500" algn="l" defTabSz="914400" rtl="0" eaLnBrk="1" fontAlgn="base" latinLnBrk="0" hangingPunct="1">
                        <a:lnSpc>
                          <a:spcPct val="100000"/>
                        </a:lnSpc>
                        <a:spcBef>
                          <a:spcPct val="0"/>
                        </a:spcBef>
                        <a:spcAft>
                          <a:spcPct val="0"/>
                        </a:spcAft>
                        <a:buClrTx/>
                        <a:buSzTx/>
                        <a:buFont typeface="Wingdings" charset="2"/>
                        <a:buChar char="§"/>
                        <a:tabLst/>
                        <a:defRPr/>
                      </a:pPr>
                      <a:r>
                        <a:rPr lang="en-GB" sz="1800" kern="1200" dirty="0" smtClean="0">
                          <a:solidFill>
                            <a:srgbClr val="2D2D8A"/>
                          </a:solidFill>
                          <a:latin typeface="Calibri"/>
                          <a:ea typeface="+mn-ea"/>
                          <a:cs typeface="Calibri"/>
                        </a:rPr>
                        <a:t>Policies put in place by the government will be discontinued or may not attain their desired outcomes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rgbClr val="2D2D8A"/>
                          </a:solidFill>
                          <a:latin typeface="Calibri"/>
                          <a:ea typeface="+mn-ea"/>
                          <a:cs typeface="Calibri"/>
                        </a:rPr>
                        <a:t>Identify the main factors: inadequate policy design, lack of ownership of policies, lack of stakeholders participation, insufficient capacities</a:t>
                      </a:r>
                    </a:p>
                  </a:txBody>
                  <a:tcPr/>
                </a:tc>
              </a:tr>
            </a:tbl>
          </a:graphicData>
        </a:graphic>
      </p:graphicFrame>
    </p:spTree>
    <p:extLst>
      <p:ext uri="{BB962C8B-B14F-4D97-AF65-F5344CB8AC3E}">
        <p14:creationId xmlns:p14="http://schemas.microsoft.com/office/powerpoint/2010/main" val="2539884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6B3D3E9-1830-EE41-8A2D-8492D3DE5757}" type="slidenum">
              <a:rPr lang="en-US" smtClean="0"/>
              <a:pPr/>
              <a:t>84</a:t>
            </a:fld>
            <a:endParaRPr lang="en-US"/>
          </a:p>
        </p:txBody>
      </p:sp>
      <p:sp>
        <p:nvSpPr>
          <p:cNvPr id="78" name="Title 1"/>
          <p:cNvSpPr txBox="1">
            <a:spLocks/>
          </p:cNvSpPr>
          <p:nvPr/>
        </p:nvSpPr>
        <p:spPr bwMode="auto">
          <a:xfrm>
            <a:off x="7020272" y="409228"/>
            <a:ext cx="2232248"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GB" sz="2400" i="1" kern="0" dirty="0">
                <a:solidFill>
                  <a:schemeClr val="bg1"/>
                </a:solidFill>
                <a:latin typeface="Tw Cen MT"/>
                <a:cs typeface="Tw Cen MT"/>
              </a:rPr>
              <a:t>2</a:t>
            </a:r>
            <a:r>
              <a:rPr lang="en-GB" sz="2400" i="1" kern="0" dirty="0" smtClean="0">
                <a:solidFill>
                  <a:schemeClr val="bg1"/>
                </a:solidFill>
                <a:latin typeface="Tw Cen MT"/>
                <a:cs typeface="Tw Cen MT"/>
              </a:rPr>
              <a:t>/2</a:t>
            </a:r>
            <a:endParaRPr lang="en-GB" sz="2400" i="1" kern="0" dirty="0" smtClean="0">
              <a:solidFill>
                <a:schemeClr val="accent2"/>
              </a:solidFill>
              <a:latin typeface="Tw Cen MT"/>
              <a:cs typeface="Tw Cen MT"/>
            </a:endParaRPr>
          </a:p>
        </p:txBody>
      </p:sp>
      <p:graphicFrame>
        <p:nvGraphicFramePr>
          <p:cNvPr id="3" name="Table 2"/>
          <p:cNvGraphicFramePr>
            <a:graphicFrameLocks noGrp="1"/>
          </p:cNvGraphicFramePr>
          <p:nvPr>
            <p:extLst/>
          </p:nvPr>
        </p:nvGraphicFramePr>
        <p:xfrm>
          <a:off x="12563" y="1654512"/>
          <a:ext cx="9131436" cy="4942840"/>
        </p:xfrm>
        <a:graphic>
          <a:graphicData uri="http://schemas.openxmlformats.org/drawingml/2006/table">
            <a:tbl>
              <a:tblPr firstRow="1" bandRow="1">
                <a:tableStyleId>{5C22544A-7EE6-4342-B048-85BDC9FD1C3A}</a:tableStyleId>
              </a:tblPr>
              <a:tblGrid>
                <a:gridCol w="1823133"/>
                <a:gridCol w="3744416"/>
                <a:gridCol w="3563887"/>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rgbClr val="2D2D8A"/>
                          </a:solidFill>
                          <a:effectLst/>
                          <a:latin typeface="Calibri"/>
                          <a:cs typeface="Calibri"/>
                        </a:rPr>
                        <a:t>Category of risks </a:t>
                      </a:r>
                      <a:endParaRPr kumimoji="0" lang="en-GB" sz="1800" b="0" i="0" u="none" strike="noStrike" cap="none" normalizeH="0" baseline="0" dirty="0" smtClean="0">
                        <a:ln>
                          <a:noFill/>
                        </a:ln>
                        <a:solidFill>
                          <a:srgbClr val="2D2D8A"/>
                        </a:solidFill>
                        <a:effectLst/>
                        <a:latin typeface="Calibri"/>
                        <a:cs typeface="Calibri"/>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rgbClr val="2D2D8A"/>
                          </a:solidFill>
                          <a:effectLst/>
                          <a:latin typeface="Calibri"/>
                          <a:cs typeface="Calibri"/>
                        </a:rPr>
                        <a:t>Major risks</a:t>
                      </a:r>
                      <a:endParaRPr kumimoji="0" lang="en-GB" sz="1800" b="0" i="0" u="none" strike="noStrike" cap="none" normalizeH="0" baseline="0" dirty="0" smtClean="0">
                        <a:ln>
                          <a:noFill/>
                        </a:ln>
                        <a:solidFill>
                          <a:srgbClr val="2D2D8A"/>
                        </a:solidFill>
                        <a:effectLst/>
                        <a:latin typeface="Calibri"/>
                        <a:cs typeface="Calibri"/>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rgbClr val="2D2D8A"/>
                          </a:solidFill>
                          <a:effectLst/>
                          <a:latin typeface="Calibri"/>
                          <a:cs typeface="Calibri"/>
                        </a:rPr>
                        <a:t>Risk monitoring</a:t>
                      </a:r>
                      <a:endParaRPr kumimoji="0" lang="en-GB" sz="1800" b="0" i="0" u="none" strike="noStrike" cap="none" normalizeH="0" baseline="0" dirty="0" smtClean="0">
                        <a:ln>
                          <a:noFill/>
                        </a:ln>
                        <a:solidFill>
                          <a:srgbClr val="2D2D8A"/>
                        </a:solidFill>
                        <a:effectLst/>
                        <a:latin typeface="Calibri"/>
                        <a:cs typeface="Calibri"/>
                      </a:endParaRPr>
                    </a:p>
                  </a:txBody>
                  <a:tcPr/>
                </a:tc>
              </a:tr>
              <a:tr h="370840">
                <a:tc>
                  <a:txBody>
                    <a:bodyPr/>
                    <a:lstStyle/>
                    <a:p>
                      <a:r>
                        <a:rPr lang="fr-FR" sz="1800" dirty="0" smtClean="0">
                          <a:solidFill>
                            <a:srgbClr val="2D2D8A"/>
                          </a:solidFill>
                          <a:latin typeface="Calibri"/>
                          <a:cs typeface="Calibri"/>
                        </a:rPr>
                        <a:t>PFM</a:t>
                      </a:r>
                      <a:endParaRPr lang="fr-FR" sz="1800" dirty="0">
                        <a:solidFill>
                          <a:srgbClr val="2D2D8A"/>
                        </a:solidFill>
                        <a:latin typeface="Calibri"/>
                        <a:cs typeface="Calibri"/>
                      </a:endParaRPr>
                    </a:p>
                  </a:txBody>
                  <a:tcPr/>
                </a:tc>
                <a:tc>
                  <a:txBody>
                    <a:bodyPr/>
                    <a:lstStyle/>
                    <a:p>
                      <a:pPr marL="176213" indent="-176213" fontAlgn="base">
                        <a:spcBef>
                          <a:spcPct val="0"/>
                        </a:spcBef>
                        <a:spcAft>
                          <a:spcPct val="0"/>
                        </a:spcAft>
                        <a:buFont typeface="Wingdings" charset="2"/>
                        <a:buChar char="§"/>
                      </a:pPr>
                      <a:r>
                        <a:rPr lang="en-US" sz="1800" kern="1200" dirty="0" smtClean="0">
                          <a:solidFill>
                            <a:srgbClr val="2D2D8A"/>
                          </a:solidFill>
                          <a:latin typeface="Calibri"/>
                          <a:ea typeface="+mn-ea"/>
                          <a:cs typeface="Calibri"/>
                        </a:rPr>
                        <a:t>Weaknesses in regulatory framework, financial compliance and control systems Assessment in terms of budget comprehensiveness, controls in budget execution, procurement and external audit (see PEFA)</a:t>
                      </a:r>
                    </a:p>
                    <a:p>
                      <a:pPr marL="176213" indent="-176213" fontAlgn="base">
                        <a:spcBef>
                          <a:spcPct val="0"/>
                        </a:spcBef>
                        <a:spcAft>
                          <a:spcPct val="0"/>
                        </a:spcAft>
                        <a:buFont typeface="Wingdings" charset="2"/>
                        <a:buChar char="§"/>
                      </a:pPr>
                      <a:r>
                        <a:rPr lang="en-US" sz="1800" kern="1200" dirty="0" smtClean="0">
                          <a:solidFill>
                            <a:srgbClr val="2D2D8A"/>
                          </a:solidFill>
                          <a:latin typeface="Calibri"/>
                          <a:ea typeface="+mn-ea"/>
                          <a:cs typeface="Calibri"/>
                        </a:rPr>
                        <a:t>Assessment of PFM reform</a:t>
                      </a:r>
                    </a:p>
                  </a:txBody>
                  <a:tcPr/>
                </a:tc>
                <a:tc>
                  <a:txBody>
                    <a:bodyPr/>
                    <a:lstStyle/>
                    <a:p>
                      <a:pPr marL="176213" indent="-176213" fontAlgn="base">
                        <a:spcBef>
                          <a:spcPct val="0"/>
                        </a:spcBef>
                        <a:spcAft>
                          <a:spcPct val="0"/>
                        </a:spcAft>
                        <a:buFont typeface="Wingdings" charset="2"/>
                        <a:buChar char="§"/>
                      </a:pPr>
                      <a:r>
                        <a:rPr lang="en-US" sz="1800" kern="1200" dirty="0" smtClean="0">
                          <a:solidFill>
                            <a:srgbClr val="2D2D8A"/>
                          </a:solidFill>
                          <a:latin typeface="Calibri"/>
                          <a:ea typeface="+mn-ea"/>
                          <a:cs typeface="Calibri"/>
                        </a:rPr>
                        <a:t>Use PEFA assessment.</a:t>
                      </a:r>
                    </a:p>
                    <a:p>
                      <a:pPr marL="176213" indent="-176213" fontAlgn="base">
                        <a:spcBef>
                          <a:spcPct val="0"/>
                        </a:spcBef>
                        <a:spcAft>
                          <a:spcPct val="0"/>
                        </a:spcAft>
                        <a:buFont typeface="Wingdings" charset="2"/>
                        <a:buChar char="§"/>
                      </a:pPr>
                      <a:r>
                        <a:rPr lang="en-US" sz="1800" kern="1200" dirty="0" smtClean="0">
                          <a:solidFill>
                            <a:srgbClr val="2D2D8A"/>
                          </a:solidFill>
                          <a:latin typeface="Calibri"/>
                          <a:ea typeface="+mn-ea"/>
                          <a:cs typeface="Calibri"/>
                        </a:rPr>
                        <a:t>Assess:</a:t>
                      </a:r>
                    </a:p>
                    <a:p>
                      <a:pPr marL="358775" lvl="1" indent="-169863" fontAlgn="base">
                        <a:spcBef>
                          <a:spcPct val="0"/>
                        </a:spcBef>
                        <a:spcAft>
                          <a:spcPct val="0"/>
                        </a:spcAft>
                        <a:buFont typeface="Arial"/>
                        <a:buChar char="•"/>
                      </a:pPr>
                      <a:r>
                        <a:rPr lang="en-US" sz="1800" kern="1200" dirty="0" smtClean="0">
                          <a:solidFill>
                            <a:srgbClr val="2D2D8A"/>
                          </a:solidFill>
                          <a:latin typeface="Calibri"/>
                          <a:ea typeface="+mn-ea"/>
                          <a:cs typeface="Calibri"/>
                        </a:rPr>
                        <a:t>Budget comprehensiveness </a:t>
                      </a:r>
                    </a:p>
                    <a:p>
                      <a:pPr marL="358775" lvl="1" indent="-169863" fontAlgn="base">
                        <a:spcBef>
                          <a:spcPct val="0"/>
                        </a:spcBef>
                        <a:spcAft>
                          <a:spcPct val="0"/>
                        </a:spcAft>
                        <a:buFont typeface="Arial"/>
                        <a:buChar char="•"/>
                      </a:pPr>
                      <a:r>
                        <a:rPr lang="en-US" sz="1800" kern="1200" dirty="0" smtClean="0">
                          <a:solidFill>
                            <a:srgbClr val="2D2D8A"/>
                          </a:solidFill>
                          <a:latin typeface="Calibri"/>
                          <a:ea typeface="+mn-ea"/>
                          <a:cs typeface="Calibri"/>
                        </a:rPr>
                        <a:t>Controls in budget execution</a:t>
                      </a:r>
                    </a:p>
                    <a:p>
                      <a:pPr marL="358775" lvl="1" indent="-169863" fontAlgn="base">
                        <a:spcBef>
                          <a:spcPct val="0"/>
                        </a:spcBef>
                        <a:spcAft>
                          <a:spcPct val="0"/>
                        </a:spcAft>
                        <a:buFont typeface="Arial"/>
                        <a:buChar char="•"/>
                      </a:pPr>
                      <a:r>
                        <a:rPr lang="en-US" sz="1800" kern="1200" dirty="0" smtClean="0">
                          <a:solidFill>
                            <a:srgbClr val="2D2D8A"/>
                          </a:solidFill>
                          <a:latin typeface="Calibri"/>
                          <a:ea typeface="+mn-ea"/>
                          <a:cs typeface="Calibri"/>
                        </a:rPr>
                        <a:t>Procurement and external audit</a:t>
                      </a:r>
                    </a:p>
                    <a:p>
                      <a:pPr marL="176213" indent="-176213" fontAlgn="base">
                        <a:spcBef>
                          <a:spcPct val="0"/>
                        </a:spcBef>
                        <a:spcAft>
                          <a:spcPct val="0"/>
                        </a:spcAft>
                        <a:buFont typeface="Wingdings" charset="2"/>
                        <a:buChar char="§"/>
                      </a:pPr>
                      <a:r>
                        <a:rPr lang="en-US" sz="1800" kern="1200" dirty="0" smtClean="0">
                          <a:solidFill>
                            <a:srgbClr val="2D2D8A"/>
                          </a:solidFill>
                          <a:latin typeface="Calibri"/>
                          <a:ea typeface="+mn-ea"/>
                          <a:cs typeface="Calibri"/>
                        </a:rPr>
                        <a:t>Assess whether PFM reforms address weaknesses and risks</a:t>
                      </a:r>
                    </a:p>
                    <a:p>
                      <a:endParaRPr lang="fr-FR" sz="1800" dirty="0">
                        <a:solidFill>
                          <a:srgbClr val="2D2D8A"/>
                        </a:solidFill>
                        <a:latin typeface="Calibri"/>
                        <a:cs typeface="Calibri"/>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rgbClr val="2D2D8A"/>
                          </a:solidFill>
                          <a:effectLst/>
                          <a:latin typeface="Calibri"/>
                          <a:cs typeface="Calibri"/>
                        </a:rPr>
                        <a:t>Corruption and fraud</a:t>
                      </a:r>
                      <a:endParaRPr kumimoji="0" lang="en-GB" sz="1800" b="0" i="0" u="none" strike="noStrike" cap="none" normalizeH="0" baseline="0" dirty="0" smtClean="0">
                        <a:ln>
                          <a:noFill/>
                        </a:ln>
                        <a:solidFill>
                          <a:srgbClr val="2D2D8A"/>
                        </a:solidFill>
                        <a:effectLst/>
                        <a:latin typeface="Calibri"/>
                        <a:cs typeface="Calibri"/>
                      </a:endParaRPr>
                    </a:p>
                    <a:p>
                      <a:endParaRPr lang="fr-FR" sz="1800" dirty="0">
                        <a:solidFill>
                          <a:srgbClr val="2D2D8A"/>
                        </a:solidFill>
                        <a:latin typeface="Calibri"/>
                        <a:cs typeface="Calibri"/>
                      </a:endParaRPr>
                    </a:p>
                  </a:txBody>
                  <a:tcPr/>
                </a:tc>
                <a:tc>
                  <a:txBody>
                    <a:bodyPr/>
                    <a:lstStyle/>
                    <a:p>
                      <a:pPr marL="176213" indent="-176213" fontAlgn="base">
                        <a:spcBef>
                          <a:spcPct val="0"/>
                        </a:spcBef>
                        <a:spcAft>
                          <a:spcPct val="0"/>
                        </a:spcAft>
                        <a:buFont typeface="Wingdings" charset="2"/>
                        <a:buChar char="§"/>
                      </a:pPr>
                      <a:r>
                        <a:rPr lang="en-US" sz="1800" dirty="0" smtClean="0">
                          <a:solidFill>
                            <a:srgbClr val="2D2D8A"/>
                          </a:solidFill>
                          <a:latin typeface="Calibri"/>
                          <a:cs typeface="Calibri"/>
                        </a:rPr>
                        <a:t>Resources are diverted away and power is abused for private gain</a:t>
                      </a:r>
                    </a:p>
                  </a:txBody>
                  <a:tcPr/>
                </a:tc>
                <a:tc>
                  <a:txBody>
                    <a:bodyPr/>
                    <a:lstStyle/>
                    <a:p>
                      <a:pPr fontAlgn="base">
                        <a:spcBef>
                          <a:spcPct val="0"/>
                        </a:spcBef>
                        <a:spcAft>
                          <a:spcPct val="0"/>
                        </a:spcAft>
                      </a:pPr>
                      <a:r>
                        <a:rPr lang="en-GB" sz="1800" dirty="0" smtClean="0">
                          <a:solidFill>
                            <a:srgbClr val="2D2D8A"/>
                          </a:solidFill>
                          <a:latin typeface="Calibri"/>
                          <a:cs typeface="Calibri"/>
                        </a:rPr>
                        <a:t>Linked to PFM and developmental risks. Focus on:</a:t>
                      </a:r>
                    </a:p>
                    <a:p>
                      <a:pPr marL="176213" indent="-176213" fontAlgn="base">
                        <a:spcBef>
                          <a:spcPct val="0"/>
                        </a:spcBef>
                        <a:spcAft>
                          <a:spcPct val="0"/>
                        </a:spcAft>
                        <a:buFont typeface="Wingdings" charset="2"/>
                        <a:buChar char="§"/>
                      </a:pPr>
                      <a:r>
                        <a:rPr lang="en-GB" sz="1800" dirty="0" smtClean="0">
                          <a:solidFill>
                            <a:srgbClr val="2D2D8A"/>
                          </a:solidFill>
                          <a:latin typeface="Calibri"/>
                          <a:cs typeface="Calibri"/>
                        </a:rPr>
                        <a:t>Perceived risk level of corruption and fraud</a:t>
                      </a:r>
                    </a:p>
                    <a:p>
                      <a:pPr marL="176213" indent="-176213" fontAlgn="base">
                        <a:spcBef>
                          <a:spcPct val="0"/>
                        </a:spcBef>
                        <a:spcAft>
                          <a:spcPct val="0"/>
                        </a:spcAft>
                        <a:buFont typeface="Wingdings" charset="2"/>
                        <a:buChar char="§"/>
                      </a:pPr>
                      <a:r>
                        <a:rPr lang="en-GB" sz="1800" dirty="0" smtClean="0">
                          <a:solidFill>
                            <a:srgbClr val="2D2D8A"/>
                          </a:solidFill>
                          <a:latin typeface="Calibri"/>
                          <a:cs typeface="Calibri"/>
                        </a:rPr>
                        <a:t>Legal, regulatory and institutional framework</a:t>
                      </a:r>
                    </a:p>
                    <a:p>
                      <a:pPr marL="176213" indent="-176213" fontAlgn="base">
                        <a:spcBef>
                          <a:spcPct val="0"/>
                        </a:spcBef>
                        <a:spcAft>
                          <a:spcPct val="0"/>
                        </a:spcAft>
                        <a:buFont typeface="Wingdings" charset="2"/>
                        <a:buChar char="§"/>
                      </a:pPr>
                      <a:r>
                        <a:rPr lang="en-GB" sz="1800" dirty="0" smtClean="0">
                          <a:solidFill>
                            <a:srgbClr val="2D2D8A"/>
                          </a:solidFill>
                          <a:latin typeface="Calibri"/>
                          <a:cs typeface="Calibri"/>
                        </a:rPr>
                        <a:t>Government responsiveness and enforcement  </a:t>
                      </a:r>
                    </a:p>
                  </a:txBody>
                  <a:tcPr/>
                </a:tc>
              </a:tr>
            </a:tbl>
          </a:graphicData>
        </a:graphic>
      </p:graphicFrame>
      <p:sp>
        <p:nvSpPr>
          <p:cNvPr id="6" name="Title 1"/>
          <p:cNvSpPr txBox="1">
            <a:spLocks/>
          </p:cNvSpPr>
          <p:nvPr/>
        </p:nvSpPr>
        <p:spPr bwMode="auto">
          <a:xfrm>
            <a:off x="-324544" y="866850"/>
            <a:ext cx="9432540" cy="104998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GB" sz="2800" kern="0" dirty="0" smtClean="0">
                <a:solidFill>
                  <a:srgbClr val="2D2D8A"/>
                </a:solidFill>
                <a:latin typeface="Tw Cen MT"/>
                <a:cs typeface="Tw Cen MT"/>
              </a:rPr>
              <a:t>Risk categories, major risks and risk management</a:t>
            </a:r>
          </a:p>
        </p:txBody>
      </p:sp>
    </p:spTree>
    <p:extLst>
      <p:ext uri="{BB962C8B-B14F-4D97-AF65-F5344CB8AC3E}">
        <p14:creationId xmlns:p14="http://schemas.microsoft.com/office/powerpoint/2010/main" val="1409649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053761057"/>
              </p:ext>
            </p:extLst>
          </p:nvPr>
        </p:nvGraphicFramePr>
        <p:xfrm>
          <a:off x="109984" y="1604664"/>
          <a:ext cx="8926512" cy="5208712"/>
        </p:xfrm>
        <a:graphic>
          <a:graphicData uri="http://schemas.openxmlformats.org/presentationml/2006/ole">
            <mc:AlternateContent xmlns:mc="http://schemas.openxmlformats.org/markup-compatibility/2006">
              <mc:Choice xmlns:v="urn:schemas-microsoft-com:vml" Requires="v">
                <p:oleObj spid="_x0000_s1033" name="Document" r:id="rId4" imgW="5935123" imgH="3319446" progId="Word.Document.12">
                  <p:embed/>
                </p:oleObj>
              </mc:Choice>
              <mc:Fallback>
                <p:oleObj name="Document" r:id="rId4" imgW="5935123" imgH="3319446" progId="Word.Document.12">
                  <p:embed/>
                  <p:pic>
                    <p:nvPicPr>
                      <p:cNvPr id="0" name=""/>
                      <p:cNvPicPr>
                        <a:picLocks noChangeAspect="1" noChangeArrowheads="1"/>
                      </p:cNvPicPr>
                      <p:nvPr/>
                    </p:nvPicPr>
                    <p:blipFill>
                      <a:blip r:embed="rId5"/>
                      <a:srcRect/>
                      <a:stretch>
                        <a:fillRect/>
                      </a:stretch>
                    </p:blipFill>
                    <p:spPr bwMode="auto">
                      <a:xfrm>
                        <a:off x="109984" y="1604664"/>
                        <a:ext cx="8926512" cy="52087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a:xfrm>
            <a:off x="7010400" y="6381750"/>
            <a:ext cx="2133600" cy="476250"/>
          </a:xfrm>
        </p:spPr>
        <p:txBody>
          <a:bodyPr/>
          <a:lstStyle/>
          <a:p>
            <a:fld id="{76B3D3E9-1830-EE41-8A2D-8492D3DE5757}" type="slidenum">
              <a:rPr lang="en-US" smtClean="0"/>
              <a:pPr/>
              <a:t>85</a:t>
            </a:fld>
            <a:endParaRPr lang="en-US" dirty="0"/>
          </a:p>
        </p:txBody>
      </p:sp>
      <p:sp>
        <p:nvSpPr>
          <p:cNvPr id="6" name="Title 1"/>
          <p:cNvSpPr txBox="1">
            <a:spLocks/>
          </p:cNvSpPr>
          <p:nvPr/>
        </p:nvSpPr>
        <p:spPr bwMode="auto">
          <a:xfrm>
            <a:off x="-252536" y="836712"/>
            <a:ext cx="8928992"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rgbClr val="2D2D8A"/>
                </a:solidFill>
                <a:latin typeface="Tw Cen MT"/>
                <a:ea typeface="ＭＳ Ｐゴシック" charset="-128"/>
                <a:cs typeface="Tw Cen MT"/>
              </a:rPr>
              <a:t>	</a:t>
            </a:r>
            <a:r>
              <a:rPr lang="en-GB" sz="2800" kern="0" dirty="0" smtClean="0">
                <a:solidFill>
                  <a:srgbClr val="2D2D8A"/>
                </a:solidFill>
                <a:latin typeface="+mn-lt"/>
                <a:ea typeface="ＭＳ Ｐゴシック" charset="-128"/>
                <a:cs typeface="Tw Cen MT"/>
              </a:rPr>
              <a:t>Assess risk levels: Risk rating rules</a:t>
            </a:r>
            <a:endParaRPr lang="en-GB" kern="0" dirty="0" smtClean="0">
              <a:solidFill>
                <a:srgbClr val="2D2D8A"/>
              </a:solidFill>
              <a:latin typeface="+mn-lt"/>
              <a:ea typeface="ＭＳ Ｐゴシック" charset="-128"/>
              <a:cs typeface="Tw Cen MT"/>
            </a:endParaRPr>
          </a:p>
        </p:txBody>
      </p:sp>
    </p:spTree>
    <p:extLst>
      <p:ext uri="{BB962C8B-B14F-4D97-AF65-F5344CB8AC3E}">
        <p14:creationId xmlns:p14="http://schemas.microsoft.com/office/powerpoint/2010/main" val="4226003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323528" y="1196752"/>
            <a:ext cx="8712968" cy="752211"/>
          </a:xfrm>
        </p:spPr>
        <p:txBody>
          <a:bodyPr>
            <a:normAutofit/>
          </a:bodyPr>
          <a:lstStyle/>
          <a:p>
            <a:pPr algn="ctr"/>
            <a:r>
              <a:rPr lang="en-GB" sz="2800" dirty="0" smtClean="0">
                <a:solidFill>
                  <a:srgbClr val="2D2D8A"/>
                </a:solidFill>
                <a:latin typeface="+mn-lt"/>
                <a:ea typeface="ＭＳ Ｐゴシック" charset="-128"/>
                <a:cs typeface="Tw Cen MT"/>
              </a:rPr>
              <a:t>Risk Mitigation</a:t>
            </a:r>
          </a:p>
        </p:txBody>
      </p:sp>
      <p:sp>
        <p:nvSpPr>
          <p:cNvPr id="39939" name="Espace réservé du contenu 4"/>
          <p:cNvSpPr>
            <a:spLocks noGrp="1"/>
          </p:cNvSpPr>
          <p:nvPr>
            <p:ph idx="1"/>
          </p:nvPr>
        </p:nvSpPr>
        <p:spPr>
          <a:xfrm>
            <a:off x="323206" y="2086872"/>
            <a:ext cx="8501897" cy="4366464"/>
          </a:xfrm>
          <a:noFill/>
          <a:ln>
            <a:no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0" indent="0" algn="just">
              <a:buClr>
                <a:schemeClr val="accent4"/>
              </a:buClr>
              <a:buNone/>
            </a:pPr>
            <a:r>
              <a:rPr lang="en-CA" sz="1800" i="0" dirty="0">
                <a:solidFill>
                  <a:srgbClr val="2D2D8A"/>
                </a:solidFill>
                <a:ea typeface="ＭＳ Ｐゴシック" charset="-128"/>
                <a:cs typeface="Tw Cen MT"/>
              </a:rPr>
              <a:t>Mitigation </a:t>
            </a:r>
            <a:r>
              <a:rPr lang="en-CA" sz="1800" i="0" dirty="0" smtClean="0">
                <a:solidFill>
                  <a:srgbClr val="2D2D8A"/>
                </a:solidFill>
                <a:ea typeface="ＭＳ Ｐゴシック" charset="-128"/>
                <a:cs typeface="Tw Cen MT"/>
              </a:rPr>
              <a:t>is </a:t>
            </a:r>
            <a:r>
              <a:rPr lang="en-GB" sz="1800" i="0" dirty="0" smtClean="0">
                <a:solidFill>
                  <a:srgbClr val="2D2D8A"/>
                </a:solidFill>
                <a:ea typeface="ＭＳ Ｐゴシック" charset="-128"/>
                <a:cs typeface="Tw Cen MT"/>
              </a:rPr>
              <a:t>dependent upon:</a:t>
            </a:r>
          </a:p>
          <a:p>
            <a:pPr algn="just">
              <a:buFont typeface="Wingdings" pitchFamily="2" charset="2"/>
              <a:buChar char="§"/>
            </a:pPr>
            <a:r>
              <a:rPr lang="en-GB" sz="1800" i="0" dirty="0" smtClean="0">
                <a:solidFill>
                  <a:srgbClr val="2D2D8A"/>
                </a:solidFill>
                <a:ea typeface="ＭＳ Ｐゴシック" charset="-128"/>
                <a:cs typeface="Tw Cen MT"/>
              </a:rPr>
              <a:t>The </a:t>
            </a:r>
            <a:r>
              <a:rPr lang="en-GB" sz="1800" b="1" i="0" dirty="0" smtClean="0">
                <a:solidFill>
                  <a:srgbClr val="2D2D8A"/>
                </a:solidFill>
                <a:ea typeface="ＭＳ Ｐゴシック" charset="-128"/>
                <a:cs typeface="Tw Cen MT"/>
              </a:rPr>
              <a:t>risk acceptance and the recognised risk exposure</a:t>
            </a:r>
            <a:r>
              <a:rPr lang="en-GB" sz="1800" i="0" dirty="0" smtClean="0">
                <a:solidFill>
                  <a:srgbClr val="2D2D8A"/>
                </a:solidFill>
                <a:ea typeface="ＭＳ Ｐゴシック" charset="-128"/>
                <a:cs typeface="Tw Cen MT"/>
              </a:rPr>
              <a:t>:</a:t>
            </a:r>
          </a:p>
          <a:p>
            <a:pPr lvl="1" algn="just">
              <a:buFont typeface="Wingdings" pitchFamily="2" charset="2"/>
              <a:buChar char="§"/>
            </a:pPr>
            <a:r>
              <a:rPr lang="en-GB" sz="1800" dirty="0" smtClean="0">
                <a:solidFill>
                  <a:srgbClr val="2D2D8A"/>
                </a:solidFill>
                <a:ea typeface="ＭＳ Ｐゴシック" charset="-128"/>
                <a:cs typeface="Tw Cen MT"/>
              </a:rPr>
              <a:t> </a:t>
            </a:r>
            <a:r>
              <a:rPr lang="en-GB" sz="1800" b="0" dirty="0" smtClean="0">
                <a:solidFill>
                  <a:srgbClr val="2D2D8A"/>
                </a:solidFill>
                <a:ea typeface="ＭＳ Ｐゴシック" charset="-128"/>
                <a:cs typeface="Tw Cen MT"/>
              </a:rPr>
              <a:t>“0” risk does not exist</a:t>
            </a:r>
          </a:p>
          <a:p>
            <a:pPr lvl="1" algn="just">
              <a:buFont typeface="Wingdings" pitchFamily="2" charset="2"/>
              <a:buChar char="§"/>
            </a:pPr>
            <a:r>
              <a:rPr lang="en-GB" sz="1800" b="0" dirty="0" smtClean="0">
                <a:solidFill>
                  <a:srgbClr val="2D2D8A"/>
                </a:solidFill>
                <a:ea typeface="ＭＳ Ｐゴシック" charset="-128"/>
                <a:cs typeface="Tw Cen MT"/>
              </a:rPr>
              <a:t>Non engaging can result in higher risks and higher costs in the long run</a:t>
            </a:r>
          </a:p>
          <a:p>
            <a:pPr lvl="1" algn="just">
              <a:buFont typeface="Wingdings" pitchFamily="2" charset="2"/>
              <a:buChar char="§"/>
            </a:pPr>
            <a:r>
              <a:rPr lang="en-GB" sz="1800" b="0" dirty="0" smtClean="0">
                <a:solidFill>
                  <a:srgbClr val="2D2D8A"/>
                </a:solidFill>
                <a:ea typeface="ＭＳ Ｐゴシック" charset="-128"/>
                <a:cs typeface="Tw Cen MT"/>
              </a:rPr>
              <a:t>High risk may be acceptable in a context where expected impact of BS is higher than the potential risk</a:t>
            </a:r>
            <a:endParaRPr lang="en-GB" sz="1800" dirty="0" smtClean="0">
              <a:solidFill>
                <a:srgbClr val="2D2D8A"/>
              </a:solidFill>
              <a:ea typeface="ＭＳ Ｐゴシック" charset="-128"/>
              <a:cs typeface="Tw Cen MT"/>
            </a:endParaRPr>
          </a:p>
          <a:p>
            <a:pPr algn="just">
              <a:spcBef>
                <a:spcPts val="1728"/>
              </a:spcBef>
              <a:buClr>
                <a:srgbClr val="2D5EC1"/>
              </a:buClr>
            </a:pPr>
            <a:r>
              <a:rPr lang="en-GB" sz="1800" i="0" dirty="0" smtClean="0">
                <a:solidFill>
                  <a:srgbClr val="2D2D8A"/>
                </a:solidFill>
                <a:ea typeface="ＭＳ Ｐゴシック" charset="-128"/>
                <a:cs typeface="Tw Cen MT"/>
              </a:rPr>
              <a:t>The costs an organisation is ready to incur to mitigate risks: use or not BS, overload or delay BS =&gt; </a:t>
            </a:r>
            <a:r>
              <a:rPr lang="en-GB" sz="1800" b="1" i="0" dirty="0" smtClean="0">
                <a:solidFill>
                  <a:srgbClr val="2D2D8A"/>
                </a:solidFill>
                <a:ea typeface="ＭＳ Ｐゴシック" charset="-128"/>
                <a:cs typeface="Tw Cen MT"/>
              </a:rPr>
              <a:t>dialogue and proper eligibility analysis at design stage is a quality assurance</a:t>
            </a:r>
            <a:endParaRPr lang="en-GB" sz="1800" i="0" dirty="0" smtClean="0">
              <a:solidFill>
                <a:srgbClr val="2D2D8A"/>
              </a:solidFill>
              <a:ea typeface="ＭＳ Ｐゴシック" charset="-128"/>
              <a:cs typeface="Tw Cen MT"/>
            </a:endParaRPr>
          </a:p>
          <a:p>
            <a:pPr algn="just">
              <a:spcBef>
                <a:spcPts val="1728"/>
              </a:spcBef>
              <a:buClr>
                <a:srgbClr val="2D5EC1"/>
              </a:buClr>
            </a:pPr>
            <a:r>
              <a:rPr lang="en-GB" sz="1800" i="0" dirty="0" smtClean="0">
                <a:solidFill>
                  <a:srgbClr val="2D2D8A"/>
                </a:solidFill>
                <a:ea typeface="ＭＳ Ｐゴシック" charset="-128"/>
                <a:cs typeface="Tw Cen MT"/>
              </a:rPr>
              <a:t>The context and stakeholders operating offering more or less opportunities for sharing risks: roles of organisations and institutional arrangements, policy dialogue</a:t>
            </a:r>
          </a:p>
          <a:p>
            <a:endParaRPr lang="en-GB" sz="2000" i="0" dirty="0" smtClean="0">
              <a:solidFill>
                <a:srgbClr val="2D2D8A"/>
              </a:solidFill>
              <a:latin typeface="Tw Cen MT"/>
              <a:ea typeface="ＭＳ Ｐゴシック" charset="-128"/>
              <a:cs typeface="Tw Cen MT"/>
            </a:endParaRPr>
          </a:p>
          <a:p>
            <a:pPr>
              <a:buFont typeface="Times" charset="0"/>
              <a:buNone/>
            </a:pPr>
            <a:endParaRPr lang="en-GB" sz="2000" i="0" dirty="0" smtClean="0">
              <a:solidFill>
                <a:srgbClr val="2D2D8A"/>
              </a:solidFill>
              <a:latin typeface="Tw Cen MT"/>
              <a:ea typeface="ＭＳ Ｐゴシック" charset="-128"/>
              <a:cs typeface="Tw Cen MT"/>
            </a:endParaRPr>
          </a:p>
          <a:p>
            <a:pPr>
              <a:buFont typeface="Times" charset="0"/>
              <a:buNone/>
            </a:pPr>
            <a:endParaRPr lang="en-GB" sz="2000" i="0" dirty="0" smtClean="0">
              <a:solidFill>
                <a:srgbClr val="2D2D8A"/>
              </a:solidFill>
              <a:latin typeface="Tw Cen MT"/>
              <a:ea typeface="ＭＳ Ｐゴシック" charset="-128"/>
              <a:cs typeface="Tw Cen MT"/>
            </a:endParaRPr>
          </a:p>
        </p:txBody>
      </p:sp>
      <p:sp>
        <p:nvSpPr>
          <p:cNvPr id="3" name="Slide Number Placeholder 2"/>
          <p:cNvSpPr>
            <a:spLocks noGrp="1"/>
          </p:cNvSpPr>
          <p:nvPr>
            <p:ph type="sldNum" sz="quarter" idx="12"/>
          </p:nvPr>
        </p:nvSpPr>
        <p:spPr/>
        <p:txBody>
          <a:bodyPr/>
          <a:lstStyle/>
          <a:p>
            <a:pPr>
              <a:defRPr/>
            </a:pPr>
            <a:fld id="{C7477545-4EA3-41AE-A627-88BC7370C4DB}" type="slidenum">
              <a:rPr lang="en-GB" smtClean="0"/>
              <a:pPr>
                <a:defRPr/>
              </a:pPr>
              <a:t>86</a:t>
            </a:fld>
            <a:endParaRPr lang="en-GB"/>
          </a:p>
        </p:txBody>
      </p:sp>
    </p:spTree>
    <p:extLst>
      <p:ext uri="{BB962C8B-B14F-4D97-AF65-F5344CB8AC3E}">
        <p14:creationId xmlns:p14="http://schemas.microsoft.com/office/powerpoint/2010/main" val="3750331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848" y="1876954"/>
            <a:ext cx="8229600" cy="4981045"/>
          </a:xfrm>
          <a:solidFill>
            <a:srgbClr val="FFFFFF"/>
          </a:solidFill>
          <a:ln>
            <a:solidFill>
              <a:srgbClr val="FFFFFF"/>
            </a:solid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0" algn="just" eaLnBrk="1" hangingPunct="1">
              <a:buFontTx/>
              <a:buNone/>
              <a:defRPr/>
            </a:pPr>
            <a:r>
              <a:rPr lang="en-GB" sz="1600" b="1" i="0" noProof="0" dirty="0" smtClean="0">
                <a:solidFill>
                  <a:srgbClr val="2D2D8A"/>
                </a:solidFill>
                <a:cs typeface="Tw Cen MT"/>
              </a:rPr>
              <a:t>Policy dialogue </a:t>
            </a:r>
            <a:r>
              <a:rPr lang="en-GB" sz="1600" i="0" noProof="0" dirty="0" smtClean="0">
                <a:solidFill>
                  <a:srgbClr val="2D2D8A"/>
                </a:solidFill>
                <a:cs typeface="Tw Cen MT"/>
              </a:rPr>
              <a:t>is the first response to an identified risk, allowing to:</a:t>
            </a:r>
          </a:p>
          <a:p>
            <a:pPr marL="0" algn="just" eaLnBrk="1" hangingPunct="1">
              <a:buFontTx/>
              <a:buNone/>
              <a:defRPr/>
            </a:pPr>
            <a:endParaRPr lang="en-GB" sz="1600" i="0" noProof="0" dirty="0" smtClean="0">
              <a:solidFill>
                <a:srgbClr val="2D2D8A"/>
              </a:solidFill>
              <a:cs typeface="Tw Cen MT"/>
            </a:endParaRPr>
          </a:p>
          <a:p>
            <a:pPr marL="266700" lvl="2" indent="-177800" algn="just" eaLnBrk="1" hangingPunct="1">
              <a:buClr>
                <a:schemeClr val="accent2"/>
              </a:buClr>
              <a:buFont typeface="Arial" panose="020B0604020202020204" pitchFamily="34" charset="0"/>
              <a:buChar char="•"/>
              <a:defRPr/>
            </a:pPr>
            <a:r>
              <a:rPr lang="en-GB" sz="1600" noProof="0" dirty="0" smtClean="0">
                <a:solidFill>
                  <a:srgbClr val="2D2D8A"/>
                </a:solidFill>
                <a:cs typeface="Tw Cen MT"/>
              </a:rPr>
              <a:t>Take stock of partner country’s policies and reforms</a:t>
            </a:r>
          </a:p>
          <a:p>
            <a:pPr marL="266700" lvl="2" indent="-177800" algn="just" eaLnBrk="1" hangingPunct="1">
              <a:buClr>
                <a:schemeClr val="accent2"/>
              </a:buClr>
              <a:buFont typeface="Arial" panose="020B0604020202020204" pitchFamily="34" charset="0"/>
              <a:buChar char="•"/>
              <a:defRPr/>
            </a:pPr>
            <a:r>
              <a:rPr lang="en-GB" sz="1600" dirty="0">
                <a:solidFill>
                  <a:srgbClr val="2D2D8A"/>
                </a:solidFill>
                <a:cs typeface="Tw Cen MT"/>
              </a:rPr>
              <a:t>A</a:t>
            </a:r>
            <a:r>
              <a:rPr lang="en-GB" sz="1600" noProof="0" dirty="0" err="1" smtClean="0">
                <a:solidFill>
                  <a:srgbClr val="2D2D8A"/>
                </a:solidFill>
                <a:cs typeface="Tw Cen MT"/>
              </a:rPr>
              <a:t>ssess</a:t>
            </a:r>
            <a:r>
              <a:rPr lang="en-GB" sz="1600" noProof="0" dirty="0" smtClean="0">
                <a:solidFill>
                  <a:srgbClr val="2D2D8A"/>
                </a:solidFill>
                <a:cs typeface="Tw Cen MT"/>
              </a:rPr>
              <a:t> progress on both sides on the basis of different information, criteria and indicators and of extensive discussion with the government</a:t>
            </a:r>
          </a:p>
          <a:p>
            <a:pPr marL="266700" lvl="2" indent="-177800" algn="just">
              <a:buClr>
                <a:schemeClr val="accent2"/>
              </a:buClr>
              <a:buFont typeface="Arial" panose="020B0604020202020204" pitchFamily="34" charset="0"/>
              <a:buChar char="•"/>
              <a:defRPr/>
            </a:pPr>
            <a:r>
              <a:rPr lang="en-GB" sz="1600" dirty="0">
                <a:solidFill>
                  <a:srgbClr val="2D2D8A"/>
                </a:solidFill>
                <a:cs typeface="Tw Cen MT"/>
              </a:rPr>
              <a:t>Understand </a:t>
            </a:r>
            <a:r>
              <a:rPr lang="en-GB" sz="1600" dirty="0" smtClean="0">
                <a:solidFill>
                  <a:srgbClr val="2D2D8A"/>
                </a:solidFill>
                <a:cs typeface="Tw Cen MT"/>
              </a:rPr>
              <a:t>institutions’ </a:t>
            </a:r>
            <a:r>
              <a:rPr lang="en-GB" sz="1600" dirty="0">
                <a:solidFill>
                  <a:srgbClr val="2D2D8A"/>
                </a:solidFill>
                <a:cs typeface="Tw Cen MT"/>
              </a:rPr>
              <a:t>and change </a:t>
            </a:r>
            <a:r>
              <a:rPr lang="en-GB" sz="1600" dirty="0" smtClean="0">
                <a:solidFill>
                  <a:srgbClr val="2D2D8A"/>
                </a:solidFill>
                <a:cs typeface="Tw Cen MT"/>
              </a:rPr>
              <a:t>agents’ internal dynamics and constraints </a:t>
            </a:r>
          </a:p>
          <a:p>
            <a:pPr marL="88900" lvl="2" indent="0" algn="just">
              <a:buClr>
                <a:schemeClr val="accent2"/>
              </a:buClr>
              <a:defRPr/>
            </a:pPr>
            <a:endParaRPr lang="en-GB" sz="1600" dirty="0" smtClean="0">
              <a:solidFill>
                <a:srgbClr val="2D2D8A"/>
              </a:solidFill>
              <a:cs typeface="Tw Cen MT"/>
            </a:endParaRPr>
          </a:p>
          <a:p>
            <a:pPr marL="355600" lvl="2" indent="-355600" algn="just">
              <a:buClr>
                <a:schemeClr val="accent2"/>
              </a:buClr>
              <a:defRPr/>
            </a:pPr>
            <a:r>
              <a:rPr lang="en-GB" sz="1600" b="1" i="0" noProof="0" dirty="0" smtClean="0">
                <a:solidFill>
                  <a:srgbClr val="2D2D8A"/>
                </a:solidFill>
                <a:cs typeface="Tw Cen MT"/>
              </a:rPr>
              <a:t>Other mitigation measures</a:t>
            </a:r>
            <a:r>
              <a:rPr lang="en-GB" sz="1600" i="0" noProof="0" dirty="0" smtClean="0">
                <a:solidFill>
                  <a:srgbClr val="2D2D8A"/>
                </a:solidFill>
                <a:cs typeface="Tw Cen MT"/>
              </a:rPr>
              <a:t> include:</a:t>
            </a:r>
          </a:p>
          <a:p>
            <a:pPr marL="355600" lvl="2" indent="-355600" algn="just">
              <a:buClr>
                <a:schemeClr val="accent2"/>
              </a:buClr>
              <a:defRPr/>
            </a:pPr>
            <a:endParaRPr lang="en-GB" sz="1600" i="0" noProof="0" dirty="0" smtClean="0">
              <a:solidFill>
                <a:srgbClr val="2D2D8A"/>
              </a:solidFill>
              <a:cs typeface="Tw Cen MT"/>
            </a:endParaRPr>
          </a:p>
          <a:p>
            <a:pPr marL="266700" lvl="2" indent="-177800" algn="just">
              <a:buClr>
                <a:schemeClr val="accent2"/>
              </a:buClr>
              <a:buFont typeface="Arial" panose="020B0604020202020204" pitchFamily="34" charset="0"/>
              <a:buChar char="•"/>
              <a:defRPr/>
            </a:pPr>
            <a:r>
              <a:rPr lang="en-GB" sz="1600" dirty="0">
                <a:solidFill>
                  <a:srgbClr val="2D2D8A"/>
                </a:solidFill>
                <a:cs typeface="Tw Cen MT"/>
              </a:rPr>
              <a:t>Further </a:t>
            </a:r>
            <a:r>
              <a:rPr lang="en-GB" sz="1600" b="1" dirty="0">
                <a:solidFill>
                  <a:srgbClr val="2D2D8A"/>
                </a:solidFill>
                <a:cs typeface="Tw Cen MT"/>
              </a:rPr>
              <a:t>analyses</a:t>
            </a:r>
            <a:r>
              <a:rPr lang="en-GB" sz="1600" dirty="0">
                <a:solidFill>
                  <a:srgbClr val="2D2D8A"/>
                </a:solidFill>
                <a:cs typeface="Tw Cen MT"/>
              </a:rPr>
              <a:t> and surveys (e.g. PEFA, PETS, PER…</a:t>
            </a:r>
            <a:r>
              <a:rPr lang="en-GB" sz="1600" dirty="0" smtClean="0">
                <a:solidFill>
                  <a:srgbClr val="2D2D8A"/>
                </a:solidFill>
                <a:cs typeface="Tw Cen MT"/>
              </a:rPr>
              <a:t>)</a:t>
            </a:r>
          </a:p>
          <a:p>
            <a:pPr marL="266700" lvl="2" indent="-177800" algn="just">
              <a:buClr>
                <a:schemeClr val="accent2"/>
              </a:buClr>
              <a:buFont typeface="Arial" panose="020B0604020202020204" pitchFamily="34" charset="0"/>
              <a:buChar char="•"/>
              <a:defRPr/>
            </a:pPr>
            <a:r>
              <a:rPr lang="en-GB" sz="1600" dirty="0" smtClean="0">
                <a:solidFill>
                  <a:srgbClr val="2D2D8A"/>
                </a:solidFill>
                <a:cs typeface="Tw Cen MT"/>
              </a:rPr>
              <a:t>Support country systems strengthening and reforms aiming for greater resilience to risks</a:t>
            </a:r>
            <a:endParaRPr lang="en-GB" sz="1600" dirty="0">
              <a:solidFill>
                <a:srgbClr val="2D2D8A"/>
              </a:solidFill>
              <a:cs typeface="Tw Cen MT"/>
            </a:endParaRPr>
          </a:p>
          <a:p>
            <a:pPr marL="266700" lvl="2" indent="-177800" algn="just">
              <a:buClr>
                <a:schemeClr val="accent2"/>
              </a:buClr>
              <a:buFont typeface="Arial" panose="020B0604020202020204" pitchFamily="34" charset="0"/>
              <a:buChar char="•"/>
              <a:defRPr/>
            </a:pPr>
            <a:r>
              <a:rPr lang="en-GB" sz="1600" b="1" dirty="0" smtClean="0">
                <a:solidFill>
                  <a:srgbClr val="2D2D8A"/>
                </a:solidFill>
                <a:cs typeface="Tw Cen MT"/>
              </a:rPr>
              <a:t>CB and TA </a:t>
            </a:r>
            <a:r>
              <a:rPr lang="en-GB" sz="1600" dirty="0">
                <a:solidFill>
                  <a:srgbClr val="2D2D8A"/>
                </a:solidFill>
                <a:cs typeface="Tw Cen MT"/>
              </a:rPr>
              <a:t>when commitment to reform but lack of capacity</a:t>
            </a:r>
          </a:p>
          <a:p>
            <a:pPr marL="266700" lvl="2" indent="-177800" algn="just">
              <a:buClr>
                <a:schemeClr val="accent2"/>
              </a:buClr>
              <a:buFont typeface="Arial" panose="020B0604020202020204" pitchFamily="34" charset="0"/>
              <a:buChar char="•"/>
              <a:defRPr/>
            </a:pPr>
            <a:r>
              <a:rPr lang="en-GB" sz="1600" dirty="0">
                <a:solidFill>
                  <a:srgbClr val="2D2D8A"/>
                </a:solidFill>
                <a:cs typeface="Tw Cen MT"/>
              </a:rPr>
              <a:t>S</a:t>
            </a:r>
            <a:r>
              <a:rPr lang="en-GB" sz="1600" dirty="0" smtClean="0">
                <a:solidFill>
                  <a:srgbClr val="2D2D8A"/>
                </a:solidFill>
                <a:cs typeface="Tw Cen MT"/>
              </a:rPr>
              <a:t>trengthen </a:t>
            </a:r>
            <a:r>
              <a:rPr lang="en-GB" sz="1600" b="1" dirty="0" smtClean="0">
                <a:solidFill>
                  <a:srgbClr val="2D2D8A"/>
                </a:solidFill>
                <a:cs typeface="Tw Cen MT"/>
              </a:rPr>
              <a:t>transparency</a:t>
            </a:r>
            <a:r>
              <a:rPr lang="en-GB" sz="1600" dirty="0" smtClean="0">
                <a:solidFill>
                  <a:srgbClr val="2D2D8A"/>
                </a:solidFill>
                <a:cs typeface="Tw Cen MT"/>
              </a:rPr>
              <a:t> and domestic public (participative) </a:t>
            </a:r>
            <a:r>
              <a:rPr lang="en-GB" sz="1600" b="1" dirty="0" smtClean="0">
                <a:solidFill>
                  <a:srgbClr val="2D2D8A"/>
                </a:solidFill>
                <a:cs typeface="Tw Cen MT"/>
              </a:rPr>
              <a:t>oversight</a:t>
            </a:r>
            <a:endParaRPr lang="en-GB" sz="1600" b="1" dirty="0">
              <a:solidFill>
                <a:srgbClr val="2D2D8A"/>
              </a:solidFill>
              <a:cs typeface="Tw Cen MT"/>
            </a:endParaRPr>
          </a:p>
          <a:p>
            <a:pPr marL="266700" lvl="2" indent="-177800" algn="just">
              <a:buClr>
                <a:schemeClr val="accent2"/>
              </a:buClr>
              <a:buFont typeface="Arial" panose="020B0604020202020204" pitchFamily="34" charset="0"/>
              <a:buChar char="•"/>
              <a:defRPr/>
            </a:pPr>
            <a:r>
              <a:rPr lang="en-GB" sz="1600" b="1" dirty="0" smtClean="0">
                <a:solidFill>
                  <a:srgbClr val="2D2D8A"/>
                </a:solidFill>
                <a:cs typeface="Tw Cen MT"/>
              </a:rPr>
              <a:t>Budget support design</a:t>
            </a:r>
            <a:r>
              <a:rPr lang="en-GB" sz="1600" dirty="0" smtClean="0">
                <a:solidFill>
                  <a:srgbClr val="2D2D8A"/>
                </a:solidFill>
                <a:cs typeface="Tw Cen MT"/>
              </a:rPr>
              <a:t> features such as pre-conditions, variable tranche performance indicators, dialogue platforms, monitoring arrangements…</a:t>
            </a:r>
            <a:endParaRPr lang="en-GB" sz="1600" dirty="0">
              <a:solidFill>
                <a:srgbClr val="2D2D8A"/>
              </a:solidFill>
              <a:cs typeface="Tw Cen MT"/>
            </a:endParaRPr>
          </a:p>
        </p:txBody>
      </p:sp>
      <p:sp>
        <p:nvSpPr>
          <p:cNvPr id="395268"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3BC3636-56D5-419F-A4F6-D4A433E0B422}" type="slidenum">
              <a:rPr lang="en-GB" smtClean="0">
                <a:solidFill>
                  <a:srgbClr val="000000"/>
                </a:solidFill>
                <a:latin typeface="Tw Cen MT"/>
              </a:rPr>
              <a:pPr eaLnBrk="1" hangingPunct="1"/>
              <a:t>87</a:t>
            </a:fld>
            <a:endParaRPr lang="en-GB" dirty="0" smtClean="0">
              <a:solidFill>
                <a:srgbClr val="000000"/>
              </a:solidFill>
              <a:latin typeface="Tw Cen MT"/>
            </a:endParaRPr>
          </a:p>
        </p:txBody>
      </p:sp>
      <p:sp>
        <p:nvSpPr>
          <p:cNvPr id="6" name="Titre 1"/>
          <p:cNvSpPr>
            <a:spLocks noGrp="1"/>
          </p:cNvSpPr>
          <p:nvPr>
            <p:ph type="title"/>
          </p:nvPr>
        </p:nvSpPr>
        <p:spPr>
          <a:xfrm>
            <a:off x="323528" y="1124744"/>
            <a:ext cx="8640960" cy="752211"/>
          </a:xfrm>
        </p:spPr>
        <p:txBody>
          <a:bodyPr>
            <a:noAutofit/>
          </a:bodyPr>
          <a:lstStyle/>
          <a:p>
            <a:pPr algn="ctr"/>
            <a:r>
              <a:rPr lang="en-GB" sz="2400" dirty="0" smtClean="0">
                <a:solidFill>
                  <a:srgbClr val="2D2D8A"/>
                </a:solidFill>
                <a:latin typeface="+mn-lt"/>
                <a:ea typeface="ＭＳ Ｐゴシック" charset="-128"/>
                <a:cs typeface="Tw Cen MT"/>
              </a:rPr>
              <a:t>Risk Mitigation Actions</a:t>
            </a:r>
          </a:p>
        </p:txBody>
      </p:sp>
    </p:spTree>
    <p:extLst>
      <p:ext uri="{BB962C8B-B14F-4D97-AF65-F5344CB8AC3E}">
        <p14:creationId xmlns:p14="http://schemas.microsoft.com/office/powerpoint/2010/main" val="3187243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7"/>
            <a:ext cx="8229600" cy="773278"/>
          </a:xfrm>
        </p:spPr>
        <p:txBody>
          <a:bodyPr/>
          <a:lstStyle/>
          <a:p>
            <a:pPr algn="ctr"/>
            <a:r>
              <a:rPr lang="en-GB" dirty="0" smtClean="0"/>
              <a:t>Outline</a:t>
            </a:r>
            <a:endParaRPr lang="en-GB" dirty="0"/>
          </a:p>
        </p:txBody>
      </p:sp>
      <p:sp>
        <p:nvSpPr>
          <p:cNvPr id="3" name="Content Placeholder 2"/>
          <p:cNvSpPr>
            <a:spLocks noGrp="1"/>
          </p:cNvSpPr>
          <p:nvPr>
            <p:ph idx="1"/>
          </p:nvPr>
        </p:nvSpPr>
        <p:spPr>
          <a:xfrm>
            <a:off x="500034" y="1844824"/>
            <a:ext cx="8229600" cy="4752528"/>
          </a:xfrm>
        </p:spPr>
        <p:txBody>
          <a:bodyPr/>
          <a:lstStyle/>
          <a:p>
            <a:pPr marL="457200" indent="-457200">
              <a:spcBef>
                <a:spcPts val="1200"/>
              </a:spcBef>
              <a:buClrTx/>
              <a:buAutoNum type="arabicPeriod"/>
            </a:pPr>
            <a:endParaRPr lang="en-GB" sz="2200" i="0" dirty="0" smtClean="0">
              <a:solidFill>
                <a:srgbClr val="C00000"/>
              </a:solidFill>
            </a:endParaRPr>
          </a:p>
          <a:p>
            <a:pPr marL="457200" indent="-457200">
              <a:spcBef>
                <a:spcPts val="1200"/>
              </a:spcBef>
              <a:buClrTx/>
              <a:buFontTx/>
              <a:buAutoNum type="arabicPeriod"/>
            </a:pPr>
            <a:r>
              <a:rPr lang="en-GB" sz="2200" i="0" dirty="0" smtClean="0">
                <a:solidFill>
                  <a:schemeClr val="accent2"/>
                </a:solidFill>
              </a:rPr>
              <a:t>The four pillars of BS modalities and key frameworks </a:t>
            </a:r>
            <a:r>
              <a:rPr lang="en-GB" sz="2200" i="0" dirty="0">
                <a:solidFill>
                  <a:schemeClr val="accent2"/>
                </a:solidFill>
              </a:rPr>
              <a:t>of intervention  </a:t>
            </a:r>
          </a:p>
          <a:p>
            <a:pPr marL="457200" indent="-457200">
              <a:spcBef>
                <a:spcPts val="1200"/>
              </a:spcBef>
              <a:buClrTx/>
              <a:buAutoNum type="arabicPeriod"/>
            </a:pPr>
            <a:r>
              <a:rPr lang="en-GB" sz="2200" i="0" dirty="0" smtClean="0">
                <a:solidFill>
                  <a:schemeClr val="accent2"/>
                </a:solidFill>
              </a:rPr>
              <a:t>Fundamental values </a:t>
            </a:r>
          </a:p>
          <a:p>
            <a:pPr marL="457200" indent="-457200">
              <a:spcBef>
                <a:spcPts val="1200"/>
              </a:spcBef>
              <a:buClrTx/>
              <a:buAutoNum type="arabicPeriod"/>
            </a:pPr>
            <a:r>
              <a:rPr lang="en-GB" sz="2200" i="0" dirty="0" smtClean="0">
                <a:solidFill>
                  <a:schemeClr val="accent2"/>
                </a:solidFill>
              </a:rPr>
              <a:t>Eligibility criteria assessment </a:t>
            </a:r>
          </a:p>
          <a:p>
            <a:pPr marL="457200" indent="-457200">
              <a:spcBef>
                <a:spcPts val="1200"/>
              </a:spcBef>
              <a:buClrTx/>
              <a:buAutoNum type="arabicPeriod"/>
            </a:pPr>
            <a:r>
              <a:rPr lang="en-GB" sz="2200" i="0" dirty="0" smtClean="0">
                <a:solidFill>
                  <a:schemeClr val="accent2"/>
                </a:solidFill>
              </a:rPr>
              <a:t>Risk Management Framework </a:t>
            </a:r>
          </a:p>
          <a:p>
            <a:pPr marL="457200" indent="-457200">
              <a:spcBef>
                <a:spcPts val="1200"/>
              </a:spcBef>
              <a:buClrTx/>
              <a:buFont typeface="+mj-lt"/>
              <a:buAutoNum type="arabicPeriod"/>
            </a:pPr>
            <a:r>
              <a:rPr lang="en-GB" sz="2200" b="1" i="0" dirty="0" smtClean="0">
                <a:solidFill>
                  <a:srgbClr val="C00000"/>
                </a:solidFill>
              </a:rPr>
              <a:t>EU BS Governance mechanisms (BSSC)</a:t>
            </a:r>
          </a:p>
          <a:p>
            <a:pPr marL="457200" indent="-457200">
              <a:spcBef>
                <a:spcPts val="1200"/>
              </a:spcBef>
              <a:buClrTx/>
              <a:buFont typeface="+mj-lt"/>
              <a:buAutoNum type="arabicPeriod"/>
            </a:pPr>
            <a:endParaRPr lang="en-GB" sz="2200" i="0" dirty="0" smtClean="0">
              <a:solidFill>
                <a:schemeClr val="accent2"/>
              </a:solidFill>
            </a:endParaRPr>
          </a:p>
          <a:p>
            <a:pPr marL="457200" indent="-457200">
              <a:spcBef>
                <a:spcPts val="1200"/>
              </a:spcBef>
              <a:buClrTx/>
              <a:buFont typeface="+mj-lt"/>
              <a:buAutoNum type="arabicPeriod" startAt="5"/>
            </a:pPr>
            <a:endParaRPr lang="fr-BE" i="0" dirty="0" smtClean="0"/>
          </a:p>
          <a:p>
            <a:pPr marL="457200" indent="-457200">
              <a:spcBef>
                <a:spcPts val="1200"/>
              </a:spcBef>
              <a:buClrTx/>
              <a:buFont typeface="+mj-lt"/>
              <a:buAutoNum type="arabicPeriod" startAt="5"/>
            </a:pPr>
            <a:endParaRPr lang="en-GB" i="0" dirty="0" smtClean="0"/>
          </a:p>
          <a:p>
            <a:pPr marL="457200" indent="-457200">
              <a:buClrTx/>
              <a:buNone/>
            </a:pPr>
            <a:endParaRPr lang="en-GB" i="0" dirty="0" smtClean="0"/>
          </a:p>
          <a:p>
            <a:endParaRPr lang="en-GB"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88</a:t>
            </a:fld>
            <a:endParaRPr lang="en-GB"/>
          </a:p>
        </p:txBody>
      </p:sp>
    </p:spTree>
    <p:extLst>
      <p:ext uri="{BB962C8B-B14F-4D97-AF65-F5344CB8AC3E}">
        <p14:creationId xmlns:p14="http://schemas.microsoft.com/office/powerpoint/2010/main" val="5066946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3850" y="1341438"/>
            <a:ext cx="8229600" cy="936625"/>
          </a:xfrm>
        </p:spPr>
        <p:txBody>
          <a:bodyPr/>
          <a:lstStyle/>
          <a:p>
            <a:pPr algn="ctr"/>
            <a:r>
              <a:rPr lang="en-GB" altLang="es-ES" sz="2400" dirty="0" smtClean="0"/>
              <a:t>Governance Structure </a:t>
            </a:r>
            <a:r>
              <a:rPr lang="fr-BE" altLang="es-ES" sz="2400" dirty="0" smtClean="0"/>
              <a:t>for EU BS</a:t>
            </a:r>
            <a:endParaRPr lang="en-GB" altLang="es-ES" sz="2400" dirty="0" smtClean="0"/>
          </a:p>
        </p:txBody>
      </p:sp>
      <p:sp>
        <p:nvSpPr>
          <p:cNvPr id="17411" name="Content Placeholder 2"/>
          <p:cNvSpPr>
            <a:spLocks noGrp="1"/>
          </p:cNvSpPr>
          <p:nvPr>
            <p:ph idx="1"/>
          </p:nvPr>
        </p:nvSpPr>
        <p:spPr>
          <a:xfrm>
            <a:off x="457200" y="2349500"/>
            <a:ext cx="8229600" cy="4248150"/>
          </a:xfrm>
        </p:spPr>
        <p:txBody>
          <a:bodyPr/>
          <a:lstStyle/>
          <a:p>
            <a:pPr>
              <a:buFont typeface="Wingdings" panose="05000000000000000000" pitchFamily="2" charset="2"/>
              <a:buChar char="Ø"/>
            </a:pPr>
            <a:endParaRPr lang="en-GB" altLang="es-ES" b="1" smtClean="0"/>
          </a:p>
          <a:p>
            <a:pPr>
              <a:buFont typeface="Wingdings" panose="05000000000000000000" pitchFamily="2" charset="2"/>
              <a:buChar char="Ø"/>
            </a:pPr>
            <a:endParaRPr lang="en-GB" altLang="es-ES" b="1" smtClean="0"/>
          </a:p>
          <a:p>
            <a:endParaRPr lang="en-GB" altLang="es-ES" smtClean="0"/>
          </a:p>
          <a:p>
            <a:endParaRPr lang="en-GB" altLang="es-ES" smtClean="0"/>
          </a:p>
        </p:txBody>
      </p:sp>
      <p:sp>
        <p:nvSpPr>
          <p:cNvPr id="17412" name="Slide Number Placeholder 3"/>
          <p:cNvSpPr>
            <a:spLocks noGrp="1"/>
          </p:cNvSpPr>
          <p:nvPr>
            <p:ph type="sldNum" sz="quarter" idx="12"/>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756A923E-9661-4C2C-8498-5F40B6B71C14}" type="slidenum">
              <a:rPr lang="en-GB" altLang="es-ES" sz="1400">
                <a:solidFill>
                  <a:srgbClr val="000000"/>
                </a:solidFill>
                <a:latin typeface="Arial" panose="020B0604020202020204" pitchFamily="34" charset="0"/>
              </a:rPr>
              <a:pPr eaLnBrk="1" hangingPunct="1"/>
              <a:t>89</a:t>
            </a:fld>
            <a:endParaRPr lang="en-GB" altLang="es-ES" sz="1400">
              <a:solidFill>
                <a:srgbClr val="000000"/>
              </a:solidFill>
              <a:latin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853312582"/>
              </p:ext>
            </p:extLst>
          </p:nvPr>
        </p:nvGraphicFramePr>
        <p:xfrm>
          <a:off x="1403648" y="2102230"/>
          <a:ext cx="609600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1784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2" y="1040375"/>
            <a:ext cx="8229600" cy="990600"/>
          </a:xfr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algn="ctr"/>
            <a:r>
              <a:rPr lang="en-US" sz="2800" dirty="0" smtClean="0">
                <a:solidFill>
                  <a:srgbClr val="2D2D8A"/>
                </a:solidFill>
                <a:latin typeface="Tw Cen MT"/>
                <a:ea typeface="+mj-ea"/>
                <a:cs typeface="Tw Cen MT"/>
              </a:rPr>
              <a:t>Budget support’s four </a:t>
            </a:r>
            <a:r>
              <a:rPr lang="en-US" sz="2800" dirty="0">
                <a:solidFill>
                  <a:srgbClr val="2D2D8A"/>
                </a:solidFill>
                <a:latin typeface="Tw Cen MT"/>
                <a:ea typeface="+mj-ea"/>
                <a:cs typeface="Tw Cen MT"/>
              </a:rPr>
              <a:t>eligibility </a:t>
            </a:r>
            <a:r>
              <a:rPr lang="en-US" sz="2800" dirty="0" smtClean="0">
                <a:solidFill>
                  <a:srgbClr val="2D2D8A"/>
                </a:solidFill>
                <a:latin typeface="Tw Cen MT"/>
                <a:ea typeface="+mj-ea"/>
                <a:cs typeface="Tw Cen MT"/>
              </a:rPr>
              <a:t>criteria</a:t>
            </a:r>
            <a:endParaRPr lang="en-US" sz="2800" dirty="0">
              <a:solidFill>
                <a:srgbClr val="2D2D8A"/>
              </a:solidFill>
              <a:latin typeface="Tw Cen MT"/>
              <a:ea typeface="+mj-ea"/>
              <a:cs typeface="Tw Cen MT"/>
            </a:endParaRPr>
          </a:p>
        </p:txBody>
      </p:sp>
      <p:sp>
        <p:nvSpPr>
          <p:cNvPr id="3" name="Content Placeholder 2"/>
          <p:cNvSpPr>
            <a:spLocks noGrp="1"/>
          </p:cNvSpPr>
          <p:nvPr>
            <p:ph idx="1"/>
          </p:nvPr>
        </p:nvSpPr>
        <p:spPr>
          <a:xfrm>
            <a:off x="1" y="5096932"/>
            <a:ext cx="9136552" cy="1284396"/>
          </a:xfr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p>
            <a:pPr marL="0" indent="0" algn="ctr">
              <a:buNone/>
            </a:pPr>
            <a:r>
              <a:rPr lang="en-US" b="1" dirty="0" smtClean="0">
                <a:solidFill>
                  <a:srgbClr val="2D2D8A"/>
                </a:solidFill>
                <a:latin typeface="Tw Cen MT"/>
                <a:cs typeface="Tw Cen MT"/>
              </a:rPr>
              <a:t>Plus consideration of Fundamental Values </a:t>
            </a:r>
          </a:p>
          <a:p>
            <a:pPr marL="0" indent="0" algn="ctr">
              <a:buNone/>
            </a:pPr>
            <a:r>
              <a:rPr lang="en-US" b="1" dirty="0" smtClean="0">
                <a:solidFill>
                  <a:srgbClr val="2D2D8A"/>
                </a:solidFill>
                <a:latin typeface="Tw Cen MT"/>
                <a:cs typeface="Tw Cen MT"/>
              </a:rPr>
              <a:t>and </a:t>
            </a:r>
          </a:p>
          <a:p>
            <a:pPr marL="0" indent="0" algn="ctr">
              <a:buNone/>
            </a:pPr>
            <a:r>
              <a:rPr lang="en-US" b="1" dirty="0" smtClean="0">
                <a:solidFill>
                  <a:srgbClr val="2D2D8A"/>
                </a:solidFill>
                <a:latin typeface="Tw Cen MT"/>
                <a:cs typeface="Tw Cen MT"/>
              </a:rPr>
              <a:t>a Risk Management Framework</a:t>
            </a:r>
            <a:endParaRPr lang="en-US" b="1" dirty="0">
              <a:solidFill>
                <a:srgbClr val="2D2D8A"/>
              </a:solidFill>
              <a:latin typeface="Tw Cen MT"/>
              <a:cs typeface="Tw Cen MT"/>
            </a:endParaRPr>
          </a:p>
        </p:txBody>
      </p:sp>
      <p:sp>
        <p:nvSpPr>
          <p:cNvPr id="4" name="Slide Number Placeholder 3"/>
          <p:cNvSpPr>
            <a:spLocks noGrp="1"/>
          </p:cNvSpPr>
          <p:nvPr>
            <p:ph type="sldNum" sz="quarter" idx="12"/>
          </p:nvPr>
        </p:nvSpPr>
        <p:spPr/>
        <p:txBody>
          <a:bodyPr/>
          <a:lstStyle/>
          <a:p>
            <a:fld id="{76B3D3E9-1830-EE41-8A2D-8492D3DE5757}" type="slidenum">
              <a:rPr lang="en-US" smtClean="0"/>
              <a:t>9</a:t>
            </a:fld>
            <a:endParaRPr lang="en-US"/>
          </a:p>
        </p:txBody>
      </p:sp>
      <p:sp>
        <p:nvSpPr>
          <p:cNvPr id="5" name="CuadroTexto 4"/>
          <p:cNvSpPr txBox="1"/>
          <p:nvPr/>
        </p:nvSpPr>
        <p:spPr>
          <a:xfrm>
            <a:off x="720688" y="2204864"/>
            <a:ext cx="3809998" cy="830997"/>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marL="0" lvl="1" algn="ctr"/>
            <a:r>
              <a:rPr lang="en-GB" sz="2400" dirty="0">
                <a:solidFill>
                  <a:srgbClr val="2D2D8A"/>
                </a:solidFill>
                <a:latin typeface="Tw Cen MT"/>
                <a:cs typeface="Tw Cen MT"/>
              </a:rPr>
              <a:t>Stability oriented macro-economic </a:t>
            </a:r>
            <a:r>
              <a:rPr lang="en-GB" sz="2400" dirty="0" smtClean="0">
                <a:solidFill>
                  <a:srgbClr val="2D2D8A"/>
                </a:solidFill>
                <a:latin typeface="Tw Cen MT"/>
                <a:cs typeface="Tw Cen MT"/>
              </a:rPr>
              <a:t>policy</a:t>
            </a:r>
            <a:endParaRPr lang="en-GB" sz="2400" dirty="0">
              <a:solidFill>
                <a:srgbClr val="2D2D8A"/>
              </a:solidFill>
              <a:latin typeface="Tw Cen MT"/>
              <a:cs typeface="Tw Cen MT"/>
            </a:endParaRPr>
          </a:p>
        </p:txBody>
      </p:sp>
      <p:sp>
        <p:nvSpPr>
          <p:cNvPr id="6" name="CuadroTexto 5"/>
          <p:cNvSpPr txBox="1"/>
          <p:nvPr/>
        </p:nvSpPr>
        <p:spPr>
          <a:xfrm>
            <a:off x="720688" y="3385193"/>
            <a:ext cx="3809998" cy="830997"/>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marL="0" lvl="1" algn="ctr"/>
            <a:r>
              <a:rPr lang="en-GB" sz="2400" dirty="0">
                <a:solidFill>
                  <a:srgbClr val="2D2D8A"/>
                </a:solidFill>
                <a:latin typeface="Tw Cen MT"/>
                <a:cs typeface="Tw Cen MT"/>
              </a:rPr>
              <a:t>Relevant and credible </a:t>
            </a:r>
            <a:r>
              <a:rPr lang="en-GB" sz="2400" dirty="0" smtClean="0">
                <a:solidFill>
                  <a:srgbClr val="2D2D8A"/>
                </a:solidFill>
                <a:latin typeface="Tw Cen MT"/>
                <a:cs typeface="Tw Cen MT"/>
              </a:rPr>
              <a:t>sector </a:t>
            </a:r>
            <a:r>
              <a:rPr lang="en-GB" sz="2400" dirty="0">
                <a:solidFill>
                  <a:srgbClr val="2D2D8A"/>
                </a:solidFill>
                <a:latin typeface="Tw Cen MT"/>
                <a:cs typeface="Tw Cen MT"/>
              </a:rPr>
              <a:t>development </a:t>
            </a:r>
            <a:r>
              <a:rPr lang="en-GB" sz="2400" dirty="0" smtClean="0">
                <a:solidFill>
                  <a:srgbClr val="2D2D8A"/>
                </a:solidFill>
                <a:latin typeface="Tw Cen MT"/>
                <a:cs typeface="Tw Cen MT"/>
              </a:rPr>
              <a:t>strategy</a:t>
            </a:r>
            <a:endParaRPr lang="en-GB" sz="2400" dirty="0">
              <a:solidFill>
                <a:srgbClr val="2D2D8A"/>
              </a:solidFill>
              <a:latin typeface="Tw Cen MT"/>
              <a:cs typeface="Tw Cen MT"/>
            </a:endParaRPr>
          </a:p>
        </p:txBody>
      </p:sp>
      <p:sp>
        <p:nvSpPr>
          <p:cNvPr id="7" name="Rectángulo 6"/>
          <p:cNvSpPr/>
          <p:nvPr/>
        </p:nvSpPr>
        <p:spPr>
          <a:xfrm>
            <a:off x="4758271" y="2204864"/>
            <a:ext cx="3809998" cy="830997"/>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algn="ctr">
              <a:spcBef>
                <a:spcPct val="0"/>
              </a:spcBef>
              <a:defRPr/>
            </a:pPr>
            <a:r>
              <a:rPr lang="en-GB" sz="2400" dirty="0">
                <a:solidFill>
                  <a:srgbClr val="2D2D8A"/>
                </a:solidFill>
                <a:latin typeface="Tw Cen MT"/>
                <a:cs typeface="Tw Cen MT"/>
              </a:rPr>
              <a:t>Relevant and credible PFM reform programme</a:t>
            </a:r>
          </a:p>
        </p:txBody>
      </p:sp>
      <p:sp>
        <p:nvSpPr>
          <p:cNvPr id="8" name="Rectángulo 7"/>
          <p:cNvSpPr/>
          <p:nvPr/>
        </p:nvSpPr>
        <p:spPr>
          <a:xfrm>
            <a:off x="4758271" y="3200527"/>
            <a:ext cx="3809998" cy="1200328"/>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algn="ctr">
              <a:spcBef>
                <a:spcPct val="0"/>
              </a:spcBef>
              <a:defRPr/>
            </a:pPr>
            <a:r>
              <a:rPr lang="en-GB" sz="2400" dirty="0">
                <a:solidFill>
                  <a:srgbClr val="2D2D8A"/>
                </a:solidFill>
                <a:latin typeface="Tw Cen MT"/>
                <a:cs typeface="Tw Cen MT"/>
              </a:rPr>
              <a:t>Publication of </a:t>
            </a:r>
            <a:r>
              <a:rPr lang="en-GB" sz="2400" dirty="0" smtClean="0">
                <a:solidFill>
                  <a:srgbClr val="2D2D8A"/>
                </a:solidFill>
                <a:latin typeface="Tw Cen MT"/>
                <a:cs typeface="Tw Cen MT"/>
              </a:rPr>
              <a:t>the budget </a:t>
            </a:r>
            <a:r>
              <a:rPr lang="en-GB" sz="2400" dirty="0">
                <a:solidFill>
                  <a:srgbClr val="2D2D8A"/>
                </a:solidFill>
                <a:latin typeface="Tw Cen MT"/>
                <a:cs typeface="Tw Cen MT"/>
              </a:rPr>
              <a:t>(</a:t>
            </a:r>
            <a:r>
              <a:rPr lang="en-GB" sz="2400" dirty="0" smtClean="0">
                <a:solidFill>
                  <a:srgbClr val="2D2D8A"/>
                </a:solidFill>
                <a:latin typeface="Tw Cen MT"/>
                <a:cs typeface="Tw Cen MT"/>
              </a:rPr>
              <a:t>transparency and </a:t>
            </a:r>
            <a:r>
              <a:rPr lang="en-GB" sz="2400" dirty="0">
                <a:solidFill>
                  <a:srgbClr val="2D2D8A"/>
                </a:solidFill>
                <a:latin typeface="Tw Cen MT"/>
                <a:cs typeface="Tw Cen MT"/>
              </a:rPr>
              <a:t>oversight of the budget)</a:t>
            </a:r>
          </a:p>
        </p:txBody>
      </p:sp>
    </p:spTree>
    <p:extLst>
      <p:ext uri="{BB962C8B-B14F-4D97-AF65-F5344CB8AC3E}">
        <p14:creationId xmlns:p14="http://schemas.microsoft.com/office/powerpoint/2010/main" val="1798433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3229"/>
            <a:ext cx="8229600" cy="936625"/>
          </a:xfrm>
        </p:spPr>
        <p:txBody>
          <a:bodyPr/>
          <a:lstStyle/>
          <a:p>
            <a:pPr algn="ctr"/>
            <a:r>
              <a:rPr lang="en-GB" dirty="0" smtClean="0"/>
              <a:t>Streamlining of BS analysis and reporting  </a:t>
            </a:r>
            <a:endParaRPr lang="en-GB" dirty="0"/>
          </a:p>
        </p:txBody>
      </p:sp>
      <p:sp>
        <p:nvSpPr>
          <p:cNvPr id="3" name="Content Placeholder 2"/>
          <p:cNvSpPr>
            <a:spLocks noGrp="1"/>
          </p:cNvSpPr>
          <p:nvPr>
            <p:ph idx="1"/>
          </p:nvPr>
        </p:nvSpPr>
        <p:spPr/>
        <p:txBody>
          <a:bodyPr/>
          <a:lstStyle/>
          <a:p>
            <a:pPr algn="just">
              <a:buClr>
                <a:schemeClr val="accent6"/>
              </a:buClr>
              <a:buFont typeface="Wingdings" panose="05000000000000000000" pitchFamily="2" charset="2"/>
              <a:buChar char="Ø"/>
            </a:pPr>
            <a:r>
              <a:rPr lang="en-GB" sz="2000" i="0" dirty="0" smtClean="0"/>
              <a:t>A rationalisation based on better use of the RMF</a:t>
            </a:r>
          </a:p>
          <a:p>
            <a:pPr marL="0" indent="0" algn="just">
              <a:buClr>
                <a:schemeClr val="accent6"/>
              </a:buClr>
              <a:buNone/>
            </a:pPr>
            <a:endParaRPr lang="en-GB" sz="2000" i="0" dirty="0" smtClean="0"/>
          </a:p>
          <a:p>
            <a:pPr algn="just">
              <a:buClr>
                <a:schemeClr val="accent6"/>
              </a:buClr>
              <a:buFont typeface="Wingdings" panose="05000000000000000000" pitchFamily="2" charset="2"/>
              <a:buChar char="Ø"/>
            </a:pPr>
            <a:r>
              <a:rPr lang="en-GB" sz="2000" i="0" dirty="0" smtClean="0"/>
              <a:t>RMF as the main tool: streamlining/modulation of (1) BS reporting requirements according to level of risk categories as well as (2) submission requirement (BS commitment and payment files) to the BSSC</a:t>
            </a:r>
          </a:p>
          <a:p>
            <a:pPr marL="0" indent="0" algn="just">
              <a:buClr>
                <a:schemeClr val="accent6"/>
              </a:buClr>
              <a:buNone/>
            </a:pPr>
            <a:endParaRPr lang="en-GB" sz="2000" i="0" dirty="0" smtClean="0"/>
          </a:p>
          <a:p>
            <a:pPr algn="just">
              <a:buClr>
                <a:schemeClr val="accent6"/>
              </a:buClr>
              <a:buFont typeface="Wingdings" panose="05000000000000000000" pitchFamily="2" charset="2"/>
              <a:buChar char="Ø"/>
            </a:pPr>
            <a:r>
              <a:rPr lang="en-GB" sz="2000" i="0" dirty="0" smtClean="0"/>
              <a:t>BSSC should focus on political and static BS related issues and on the most controversial files </a:t>
            </a:r>
          </a:p>
        </p:txBody>
      </p:sp>
      <p:sp>
        <p:nvSpPr>
          <p:cNvPr id="4" name="Slide Number Placeholder 3"/>
          <p:cNvSpPr>
            <a:spLocks noGrp="1"/>
          </p:cNvSpPr>
          <p:nvPr>
            <p:ph type="sldNum" sz="quarter" idx="12"/>
          </p:nvPr>
        </p:nvSpPr>
        <p:spPr/>
        <p:txBody>
          <a:bodyPr/>
          <a:lstStyle/>
          <a:p>
            <a:fld id="{37B83C0C-BC65-4367-9B8A-060D4801009D}" type="slidenum">
              <a:rPr lang="en-GB" smtClean="0"/>
              <a:pPr/>
              <a:t>90</a:t>
            </a:fld>
            <a:endParaRPr lang="en-GB"/>
          </a:p>
        </p:txBody>
      </p:sp>
    </p:spTree>
    <p:extLst>
      <p:ext uri="{BB962C8B-B14F-4D97-AF65-F5344CB8AC3E}">
        <p14:creationId xmlns:p14="http://schemas.microsoft.com/office/powerpoint/2010/main" val="401261557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endParaRPr lang="en-US" altLang="en-US"/>
          </a:p>
        </p:txBody>
      </p:sp>
      <p:pic>
        <p:nvPicPr>
          <p:cNvPr id="839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20888"/>
            <a:ext cx="7560840" cy="408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3379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484263"/>
            <a:ext cx="8229600" cy="936625"/>
          </a:xfrm>
        </p:spPr>
        <p:txBody>
          <a:bodyPr/>
          <a:lstStyle/>
          <a:p>
            <a:r>
              <a:rPr lang="en-GB" dirty="0" smtClean="0"/>
              <a:t>Distribution of substantial/high risk categories: All regions and Pacific</a:t>
            </a:r>
            <a:endParaRPr lang="en-GB" dirty="0"/>
          </a:p>
        </p:txBody>
      </p:sp>
      <p:pic>
        <p:nvPicPr>
          <p:cNvPr id="890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1" y="2564904"/>
            <a:ext cx="4104455" cy="329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708920"/>
            <a:ext cx="4388607"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9637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39850"/>
            <a:ext cx="8712968" cy="936625"/>
          </a:xfrm>
        </p:spPr>
        <p:txBody>
          <a:bodyPr/>
          <a:lstStyle/>
          <a:p>
            <a:r>
              <a:rPr lang="en-GB" dirty="0" smtClean="0"/>
              <a:t>Assessing eligibility </a:t>
            </a:r>
            <a:r>
              <a:rPr lang="en-GB" dirty="0" smtClean="0"/>
              <a:t>criteria for OCTs</a:t>
            </a:r>
            <a:endParaRPr lang="en-GB" dirty="0"/>
          </a:p>
        </p:txBody>
      </p:sp>
      <p:sp>
        <p:nvSpPr>
          <p:cNvPr id="3" name="Content Placeholder 2"/>
          <p:cNvSpPr>
            <a:spLocks noGrp="1"/>
          </p:cNvSpPr>
          <p:nvPr>
            <p:ph idx="1"/>
          </p:nvPr>
        </p:nvSpPr>
        <p:spPr>
          <a:xfrm>
            <a:off x="1493658" y="2618910"/>
            <a:ext cx="6172200" cy="2754306"/>
          </a:xfrm>
        </p:spPr>
        <p:txBody>
          <a:bodyPr/>
          <a:lstStyle/>
          <a:p>
            <a:pPr>
              <a:lnSpc>
                <a:spcPts val="2160"/>
              </a:lnSpc>
            </a:pPr>
            <a:r>
              <a:rPr lang="en-GB" i="0" dirty="0" smtClean="0"/>
              <a:t>Use of the Risk Management Framework when risks are </a:t>
            </a:r>
            <a:r>
              <a:rPr lang="en-GB" i="0" u="sng" dirty="0" smtClean="0">
                <a:solidFill>
                  <a:srgbClr val="00B050"/>
                </a:solidFill>
              </a:rPr>
              <a:t>low</a:t>
            </a:r>
            <a:r>
              <a:rPr lang="en-GB" i="0" u="sng" dirty="0" smtClean="0"/>
              <a:t> and </a:t>
            </a:r>
            <a:r>
              <a:rPr lang="en-GB" i="0" u="sng" dirty="0" smtClean="0">
                <a:solidFill>
                  <a:srgbClr val="FFC000"/>
                </a:solidFill>
              </a:rPr>
              <a:t>moderate</a:t>
            </a:r>
          </a:p>
          <a:p>
            <a:pPr>
              <a:lnSpc>
                <a:spcPts val="2160"/>
              </a:lnSpc>
            </a:pPr>
            <a:endParaRPr lang="en-GB" dirty="0"/>
          </a:p>
          <a:p>
            <a:pPr>
              <a:lnSpc>
                <a:spcPts val="2160"/>
              </a:lnSpc>
            </a:pPr>
            <a:r>
              <a:rPr lang="en-GB" i="0" dirty="0" smtClean="0"/>
              <a:t>Analysis by Commission in</a:t>
            </a:r>
            <a:r>
              <a:rPr lang="en-GB" i="0" dirty="0" smtClean="0">
                <a:solidFill>
                  <a:srgbClr val="2D5EC1"/>
                </a:solidFill>
              </a:rPr>
              <a:t> consultation with 	MS covering macro-economic </a:t>
            </a:r>
            <a:r>
              <a:rPr lang="en-GB" i="0" dirty="0"/>
              <a:t>risks, </a:t>
            </a:r>
            <a:r>
              <a:rPr lang="en-GB" i="0" dirty="0" smtClean="0"/>
              <a:t>	developmental </a:t>
            </a:r>
            <a:r>
              <a:rPr lang="en-GB" i="0" dirty="0"/>
              <a:t>risks, public finance </a:t>
            </a:r>
            <a:r>
              <a:rPr lang="en-GB" i="0" dirty="0" smtClean="0"/>
              <a:t>management </a:t>
            </a:r>
            <a:r>
              <a:rPr lang="en-GB" i="0" dirty="0"/>
              <a:t>risks, corruption and fraud</a:t>
            </a:r>
            <a:endParaRPr lang="en-GB" i="0" dirty="0" smtClean="0"/>
          </a:p>
          <a:p>
            <a:pPr>
              <a:lnSpc>
                <a:spcPts val="2160"/>
              </a:lnSpc>
            </a:pPr>
            <a:endParaRPr lang="sv-SE" i="0" dirty="0"/>
          </a:p>
          <a:p>
            <a:pPr>
              <a:lnSpc>
                <a:spcPts val="2160"/>
              </a:lnSpc>
            </a:pPr>
            <a:r>
              <a:rPr lang="en-GB" i="0" dirty="0" smtClean="0"/>
              <a:t>Political risk analysis excluded</a:t>
            </a:r>
          </a:p>
        </p:txBody>
      </p:sp>
    </p:spTree>
    <p:extLst>
      <p:ext uri="{BB962C8B-B14F-4D97-AF65-F5344CB8AC3E}">
        <p14:creationId xmlns:p14="http://schemas.microsoft.com/office/powerpoint/2010/main" val="354929088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1"/>
            <a:ext cx="8496944" cy="792087"/>
          </a:xfrm>
        </p:spPr>
        <p:txBody>
          <a:bodyPr/>
          <a:lstStyle/>
          <a:p>
            <a:r>
              <a:rPr lang="en-GB" dirty="0" smtClean="0"/>
              <a:t>Assessing eligibility criteria </a:t>
            </a:r>
            <a:r>
              <a:rPr lang="en-GB" dirty="0" smtClean="0"/>
              <a:t>for OCTs</a:t>
            </a:r>
            <a:endParaRPr lang="en-GB" dirty="0"/>
          </a:p>
        </p:txBody>
      </p:sp>
      <p:sp>
        <p:nvSpPr>
          <p:cNvPr id="3" name="Content Placeholder 2"/>
          <p:cNvSpPr>
            <a:spLocks noGrp="1"/>
          </p:cNvSpPr>
          <p:nvPr>
            <p:ph idx="1"/>
          </p:nvPr>
        </p:nvSpPr>
        <p:spPr/>
        <p:txBody>
          <a:bodyPr/>
          <a:lstStyle/>
          <a:p>
            <a:r>
              <a:rPr lang="en-GB" i="0" dirty="0" smtClean="0"/>
              <a:t>When risks are </a:t>
            </a:r>
            <a:r>
              <a:rPr lang="en-GB" i="0" u="sng" dirty="0" smtClean="0">
                <a:solidFill>
                  <a:srgbClr val="BC5116"/>
                </a:solidFill>
              </a:rPr>
              <a:t>substantial</a:t>
            </a:r>
            <a:r>
              <a:rPr lang="en-GB" i="0" u="sng" dirty="0" smtClean="0"/>
              <a:t> and/or </a:t>
            </a:r>
            <a:r>
              <a:rPr lang="en-GB" i="0" u="sng" dirty="0" smtClean="0">
                <a:solidFill>
                  <a:srgbClr val="FF0000"/>
                </a:solidFill>
              </a:rPr>
              <a:t>high</a:t>
            </a:r>
            <a:r>
              <a:rPr lang="en-GB" i="0" dirty="0" smtClean="0"/>
              <a:t>: eligibility assessed in accordance with guidelines and annexes 3, 4, 5 and 6.</a:t>
            </a:r>
          </a:p>
          <a:p>
            <a:endParaRPr lang="en-GB" i="0" dirty="0" smtClean="0"/>
          </a:p>
          <a:p>
            <a:r>
              <a:rPr lang="en-GB" i="0" dirty="0" smtClean="0"/>
              <a:t>A relevant and credible sector policy remains essential.</a:t>
            </a:r>
            <a:endParaRPr lang="en-GB" i="0" dirty="0"/>
          </a:p>
        </p:txBody>
      </p:sp>
    </p:spTree>
    <p:extLst>
      <p:ext uri="{BB962C8B-B14F-4D97-AF65-F5344CB8AC3E}">
        <p14:creationId xmlns:p14="http://schemas.microsoft.com/office/powerpoint/2010/main" val="1941123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8624</TotalTime>
  <Words>11907</Words>
  <Application>Microsoft Office PowerPoint</Application>
  <PresentationFormat>On-screen Show (4:3)</PresentationFormat>
  <Paragraphs>1739</Paragraphs>
  <Slides>94</Slides>
  <Notes>80</Notes>
  <HiddenSlides>2</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109" baseType="lpstr">
      <vt:lpstr>MS Mincho</vt:lpstr>
      <vt:lpstr>MS PGothic</vt:lpstr>
      <vt:lpstr>MS PGothic</vt:lpstr>
      <vt:lpstr>PMingLiU</vt:lpstr>
      <vt:lpstr>Arial</vt:lpstr>
      <vt:lpstr>Calibri</vt:lpstr>
      <vt:lpstr>Times</vt:lpstr>
      <vt:lpstr>Times New Roman</vt:lpstr>
      <vt:lpstr>Tw Cen MT</vt:lpstr>
      <vt:lpstr>Verdana</vt:lpstr>
      <vt:lpstr>Verdana (body)</vt:lpstr>
      <vt:lpstr>Wingdings</vt:lpstr>
      <vt:lpstr>Zapf Dingbats</vt:lpstr>
      <vt:lpstr>Slide_Master</vt:lpstr>
      <vt:lpstr>Document</vt:lpstr>
      <vt:lpstr>  Pacific Regional Training on EU Budget support and blending modalities 24-28 October 2016    </vt:lpstr>
      <vt:lpstr>Outline</vt:lpstr>
      <vt:lpstr>The four pillars of any BS contracts</vt:lpstr>
      <vt:lpstr>State budget/public policies as main intervention framework with others potentials partners</vt:lpstr>
      <vt:lpstr>Institutional relationships of the budget process</vt:lpstr>
      <vt:lpstr>BS and decentralisation</vt:lpstr>
      <vt:lpstr>SRC and decentralisation: 3 cases</vt:lpstr>
      <vt:lpstr>Outline</vt:lpstr>
      <vt:lpstr>Budget support’s four eligibility criteria</vt:lpstr>
      <vt:lpstr>BS - Structure </vt:lpstr>
      <vt:lpstr>What are the FV and relations with aid policy</vt:lpstr>
      <vt:lpstr>Although not an eligibility criterion, FV matter for EU Budget Support</vt:lpstr>
      <vt:lpstr>A differentiated approach to FV</vt:lpstr>
      <vt:lpstr>SRC: How to assess FV</vt:lpstr>
      <vt:lpstr>BS Contracts: a differentiated FV assessment</vt:lpstr>
      <vt:lpstr>Outline</vt:lpstr>
      <vt:lpstr>Four eligibility criteria</vt:lpstr>
      <vt:lpstr>Main Focus of Eligibility Criteria</vt:lpstr>
      <vt:lpstr>PowerPoint Presentation</vt:lpstr>
      <vt:lpstr>Macro-economic eligibility criterion</vt:lpstr>
      <vt:lpstr>Why is it an eligibility criterion?</vt:lpstr>
      <vt:lpstr>Main Focus of Macro-economic assessment</vt:lpstr>
      <vt:lpstr>Assessing the macro-economic  stability criterion (1/2) </vt:lpstr>
      <vt:lpstr>Assessing the macro-economic stability criterion (2/2)  </vt:lpstr>
      <vt:lpstr>Fiscal Space Diamond</vt:lpstr>
      <vt:lpstr>Assessing the macro-economic  stability criterion. Key messages  </vt:lpstr>
      <vt:lpstr>PowerPoint Presentation</vt:lpstr>
      <vt:lpstr>Public Finance Management eligibility criterion</vt:lpstr>
      <vt:lpstr>PowerPoint Presentation</vt:lpstr>
      <vt:lpstr>PowerPoint Presentation</vt:lpstr>
      <vt:lpstr>PowerPoint Presentation</vt:lpstr>
      <vt:lpstr>PEFA Performance Assessment Framework: the preferred diagnostic tool</vt:lpstr>
      <vt:lpstr>Benefits of PEFA</vt:lpstr>
      <vt:lpstr>PEFA 2016 FRAMEWORK</vt:lpstr>
      <vt:lpstr>The seven pillars of an open and  orderly PFM system</vt:lpstr>
      <vt:lpstr>PEFA 2016 assessment pillars and budget cycle</vt:lpstr>
      <vt:lpstr>31 PEFA Performance indicators</vt:lpstr>
      <vt:lpstr>Additional PFM diagnostic tools</vt:lpstr>
      <vt:lpstr> PFM aspects of Domestic Revenue Mobilisation (DRM)</vt:lpstr>
      <vt:lpstr>A Tax Administration Diagnostic Assessment Tool (TADAT)</vt:lpstr>
      <vt:lpstr>Intended  TADAT outcomes</vt:lpstr>
      <vt:lpstr>PowerPoint Presentation</vt:lpstr>
      <vt:lpstr>SRC: Main Focus of PFM assessment (1/2)</vt:lpstr>
      <vt:lpstr>PowerPoint Presentation</vt:lpstr>
      <vt:lpstr>Public policy budget planning</vt:lpstr>
      <vt:lpstr>SRC and the PFM eligibility criterion</vt:lpstr>
      <vt:lpstr>PowerPoint Presentation</vt:lpstr>
      <vt:lpstr>Transparency and oversight eligibility criterion</vt:lpstr>
      <vt:lpstr>To keep in mind </vt:lpstr>
      <vt:lpstr>Key budget documents (cf. template Annex 6 of the Guidelines)</vt:lpstr>
      <vt:lpstr>PowerPoint Presentation</vt:lpstr>
      <vt:lpstr>Transparency and oversight assessment in the case of a SRC</vt:lpstr>
      <vt:lpstr>PowerPoint Presentation</vt:lpstr>
      <vt:lpstr>Public Policy eligibility criterion</vt:lpstr>
      <vt:lpstr>When should public policy eligibility be assessed?</vt:lpstr>
      <vt:lpstr>Several definitions of a Sector Policy </vt:lpstr>
      <vt:lpstr>Potential Scopes of Public Policy</vt:lpstr>
      <vt:lpstr>Public Policy assessment</vt:lpstr>
      <vt:lpstr>Assessing public policy</vt:lpstr>
      <vt:lpstr>PowerPoint Presentation</vt:lpstr>
      <vt:lpstr>Sector public policy instruments</vt:lpstr>
      <vt:lpstr>PowerPoint Presentation</vt:lpstr>
      <vt:lpstr>Public Policy Actors Analysis</vt:lpstr>
      <vt:lpstr>1° Description of the policy framework</vt:lpstr>
      <vt:lpstr>2° Relevance</vt:lpstr>
      <vt:lpstr>3°  Credibility (I)</vt:lpstr>
      <vt:lpstr>Public policy budget planning</vt:lpstr>
      <vt:lpstr>The principal-agent relationship</vt:lpstr>
      <vt:lpstr>PowerPoint Presentation</vt:lpstr>
      <vt:lpstr>3° Credibility (II) </vt:lpstr>
      <vt:lpstr>PowerPoint Presentation</vt:lpstr>
      <vt:lpstr>SRC - Sector Policy: what to look at? (1/2)</vt:lpstr>
      <vt:lpstr>SRC - Sector Policy: what to look at? (2/2)</vt:lpstr>
      <vt:lpstr>A good policy document should:</vt:lpstr>
      <vt:lpstr>Outline</vt:lpstr>
      <vt:lpstr>Main functions of the RMF</vt:lpstr>
      <vt:lpstr>The RMF</vt:lpstr>
      <vt:lpstr>Risk questionnaire</vt:lpstr>
      <vt:lpstr>Risk Register</vt:lpstr>
      <vt:lpstr>Summary of Risk register</vt:lpstr>
      <vt:lpstr>Country Risk Profile</vt:lpstr>
      <vt:lpstr>PowerPoint Presentation</vt:lpstr>
      <vt:lpstr>PowerPoint Presentation</vt:lpstr>
      <vt:lpstr>PowerPoint Presentation</vt:lpstr>
      <vt:lpstr>PowerPoint Presentation</vt:lpstr>
      <vt:lpstr>Risk Mitigation</vt:lpstr>
      <vt:lpstr>Risk Mitigation Actions</vt:lpstr>
      <vt:lpstr>Outline</vt:lpstr>
      <vt:lpstr>Governance Structure for EU BS</vt:lpstr>
      <vt:lpstr>Streamlining of BS analysis and reporting  </vt:lpstr>
      <vt:lpstr>PowerPoint Presentation</vt:lpstr>
      <vt:lpstr>Distribution of substantial/high risk categories: All regions and Pacific</vt:lpstr>
      <vt:lpstr>Assessing eligibility criteria for OCTs</vt:lpstr>
      <vt:lpstr>Assessing eligibility criteria for OCTs</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ferrandes</dc:creator>
  <cp:lastModifiedBy>Fabrice Ferrandes</cp:lastModifiedBy>
  <cp:revision>376</cp:revision>
  <cp:lastPrinted>2014-12-22T14:11:23Z</cp:lastPrinted>
  <dcterms:created xsi:type="dcterms:W3CDTF">2011-10-28T10:25:18Z</dcterms:created>
  <dcterms:modified xsi:type="dcterms:W3CDTF">2016-10-25T05:04:44Z</dcterms:modified>
</cp:coreProperties>
</file>