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6"/>
  </p:notesMasterIdLst>
  <p:handoutMasterIdLst>
    <p:handoutMasterId r:id="rId67"/>
  </p:handoutMasterIdLst>
  <p:sldIdLst>
    <p:sldId id="562" r:id="rId2"/>
    <p:sldId id="616" r:id="rId3"/>
    <p:sldId id="666" r:id="rId4"/>
    <p:sldId id="668" r:id="rId5"/>
    <p:sldId id="672" r:id="rId6"/>
    <p:sldId id="667" r:id="rId7"/>
    <p:sldId id="674" r:id="rId8"/>
    <p:sldId id="673" r:id="rId9"/>
    <p:sldId id="675" r:id="rId10"/>
    <p:sldId id="676" r:id="rId11"/>
    <p:sldId id="677" r:id="rId12"/>
    <p:sldId id="653" r:id="rId13"/>
    <p:sldId id="654" r:id="rId14"/>
    <p:sldId id="655" r:id="rId15"/>
    <p:sldId id="708" r:id="rId16"/>
    <p:sldId id="656" r:id="rId17"/>
    <p:sldId id="657" r:id="rId18"/>
    <p:sldId id="658" r:id="rId19"/>
    <p:sldId id="659" r:id="rId20"/>
    <p:sldId id="660" r:id="rId21"/>
    <p:sldId id="669" r:id="rId22"/>
    <p:sldId id="670" r:id="rId23"/>
    <p:sldId id="671" r:id="rId24"/>
    <p:sldId id="661" r:id="rId25"/>
    <p:sldId id="662" r:id="rId26"/>
    <p:sldId id="663" r:id="rId27"/>
    <p:sldId id="664" r:id="rId28"/>
    <p:sldId id="665" r:id="rId29"/>
    <p:sldId id="723" r:id="rId30"/>
    <p:sldId id="724" r:id="rId31"/>
    <p:sldId id="725" r:id="rId32"/>
    <p:sldId id="678" r:id="rId33"/>
    <p:sldId id="720" r:id="rId34"/>
    <p:sldId id="679" r:id="rId35"/>
    <p:sldId id="680" r:id="rId36"/>
    <p:sldId id="681" r:id="rId37"/>
    <p:sldId id="682" r:id="rId38"/>
    <p:sldId id="684" r:id="rId39"/>
    <p:sldId id="712" r:id="rId40"/>
    <p:sldId id="717" r:id="rId41"/>
    <p:sldId id="715" r:id="rId42"/>
    <p:sldId id="716" r:id="rId43"/>
    <p:sldId id="718" r:id="rId44"/>
    <p:sldId id="719" r:id="rId45"/>
    <p:sldId id="722" r:id="rId46"/>
    <p:sldId id="705" r:id="rId47"/>
    <p:sldId id="732" r:id="rId48"/>
    <p:sldId id="729" r:id="rId49"/>
    <p:sldId id="734" r:id="rId50"/>
    <p:sldId id="730" r:id="rId51"/>
    <p:sldId id="735" r:id="rId52"/>
    <p:sldId id="726" r:id="rId53"/>
    <p:sldId id="727" r:id="rId54"/>
    <p:sldId id="728" r:id="rId55"/>
    <p:sldId id="703" r:id="rId56"/>
    <p:sldId id="694" r:id="rId57"/>
    <p:sldId id="697" r:id="rId58"/>
    <p:sldId id="698" r:id="rId59"/>
    <p:sldId id="700" r:id="rId60"/>
    <p:sldId id="701" r:id="rId61"/>
    <p:sldId id="702" r:id="rId62"/>
    <p:sldId id="704" r:id="rId63"/>
    <p:sldId id="709" r:id="rId64"/>
    <p:sldId id="710" r:id="rId65"/>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BDDEFF"/>
    <a:srgbClr val="99CCFF"/>
    <a:srgbClr val="33CC33"/>
    <a:srgbClr val="3166CF"/>
    <a:srgbClr val="009900"/>
    <a:srgbClr val="2D5EC1"/>
    <a:srgbClr val="FFD624"/>
    <a:srgbClr val="FF3300"/>
    <a:srgbClr val="3E6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1" autoAdjust="0"/>
    <p:restoredTop sz="94434" autoAdjust="0"/>
  </p:normalViewPr>
  <p:slideViewPr>
    <p:cSldViewPr>
      <p:cViewPr varScale="1">
        <p:scale>
          <a:sx n="112" d="100"/>
          <a:sy n="112" d="100"/>
        </p:scale>
        <p:origin x="978" y="78"/>
      </p:cViewPr>
      <p:guideLst>
        <p:guide orient="horz" pos="2160"/>
        <p:guide pos="2880"/>
      </p:guideLst>
    </p:cSldViewPr>
  </p:slideViewPr>
  <p:outlineViewPr>
    <p:cViewPr>
      <p:scale>
        <a:sx n="33" d="100"/>
        <a:sy n="33" d="100"/>
      </p:scale>
      <p:origin x="0" y="-2845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NET1\DEVCO\A\A4\7.%20Reporting\7.1.%20Annual%20reports\2016%20Budget%20Support%20Report\Financial%20data\BS%20commitments%20paiements%202015%20and%20forecasts%202016_Complete_final_18%2005%202016.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NET1\DEVCO\A\A4\7.%20Reporting\7.1.%20Annual%20reports\2016%20Budget%20Support%20Report\Financial%20data\BS%20commitments%20paiements%202015%20and%20forecasts%202016_Complete_final_18%2005%202016.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lang="en-GB" sz="1200" b="1" i="0" u="none" strike="noStrike" kern="1200" baseline="0">
                <a:solidFill>
                  <a:srgbClr val="000000"/>
                </a:solidFill>
                <a:latin typeface="Calibri"/>
                <a:ea typeface="Calibri"/>
                <a:cs typeface="Calibri"/>
              </a:defRPr>
            </a:pPr>
            <a:r>
              <a:rPr lang="en-US" sz="1200" b="1" i="0" baseline="0">
                <a:effectLst/>
              </a:rPr>
              <a:t>Average BS Country Portfolio</a:t>
            </a:r>
            <a:endParaRPr lang="en-GB" sz="1200">
              <a:effectLst/>
            </a:endParaRPr>
          </a:p>
        </c:rich>
      </c:tx>
      <c:layout/>
      <c:overlay val="0"/>
    </c:title>
    <c:autoTitleDeleted val="0"/>
    <c:plotArea>
      <c:layout/>
      <c:barChart>
        <c:barDir val="col"/>
        <c:grouping val="clustered"/>
        <c:varyColors val="0"/>
        <c:ser>
          <c:idx val="3"/>
          <c:order val="0"/>
          <c:tx>
            <c:strRef>
              <c:f>'Final 2015 Ongoing'!$C$26</c:f>
              <c:strCache>
                <c:ptCount val="1"/>
                <c:pt idx="0">
                  <c:v>BS commitment / Number of countries</c:v>
                </c:pt>
              </c:strCache>
            </c:strRef>
          </c:tx>
          <c:spPr>
            <a:solidFill>
              <a:sysClr val="windowText" lastClr="000000">
                <a:lumMod val="50000"/>
                <a:lumOff val="50000"/>
              </a:sysClr>
            </a:solidFill>
          </c:spPr>
          <c:invertIfNegative val="0"/>
          <c:dPt>
            <c:idx val="9"/>
            <c:invertIfNegative val="0"/>
            <c:bubble3D val="0"/>
            <c:spPr>
              <a:solidFill>
                <a:sysClr val="window" lastClr="FFFFFF">
                  <a:lumMod val="50000"/>
                </a:sysClr>
              </a:solidFill>
            </c:spPr>
          </c:dPt>
          <c:dPt>
            <c:idx val="10"/>
            <c:invertIfNegative val="0"/>
            <c:bubble3D val="0"/>
            <c:spPr>
              <a:solidFill>
                <a:srgbClr val="F79646">
                  <a:lumMod val="75000"/>
                </a:srgbClr>
              </a:solidFill>
            </c:spPr>
          </c:dPt>
          <c:dPt>
            <c:idx val="14"/>
            <c:invertIfNegative val="0"/>
            <c:bubble3D val="0"/>
            <c:spPr>
              <a:solidFill>
                <a:sysClr val="windowText" lastClr="000000">
                  <a:lumMod val="50000"/>
                  <a:lumOff val="50000"/>
                </a:sysClr>
              </a:solidFill>
              <a:ln>
                <a:prstDash val="sysDash"/>
              </a:ln>
            </c:spPr>
          </c:dPt>
          <c:dPt>
            <c:idx val="15"/>
            <c:invertIfNegative val="0"/>
            <c:bubble3D val="0"/>
            <c:spPr>
              <a:solidFill>
                <a:sysClr val="windowText" lastClr="000000">
                  <a:lumMod val="50000"/>
                  <a:lumOff val="50000"/>
                </a:sysClr>
              </a:solidFill>
              <a:ln>
                <a:prstDash val="sysDash"/>
              </a:ln>
            </c:spPr>
          </c:dPt>
          <c:cat>
            <c:strRef>
              <c:f>'Final 2015 Ongoing'!$B$27:$B$37</c:f>
              <c:strCache>
                <c:ptCount val="11"/>
                <c:pt idx="0">
                  <c:v>ENP - S</c:v>
                </c:pt>
                <c:pt idx="1">
                  <c:v>ENP - E</c:v>
                </c:pt>
                <c:pt idx="2">
                  <c:v>ESA</c:v>
                </c:pt>
                <c:pt idx="3">
                  <c:v>WCA</c:v>
                </c:pt>
                <c:pt idx="4">
                  <c:v>Asia</c:v>
                </c:pt>
                <c:pt idx="5">
                  <c:v>LA</c:v>
                </c:pt>
                <c:pt idx="6">
                  <c:v>CAR</c:v>
                </c:pt>
                <c:pt idx="7">
                  <c:v>IPA</c:v>
                </c:pt>
                <c:pt idx="8">
                  <c:v>OCTs</c:v>
                </c:pt>
                <c:pt idx="9">
                  <c:v>PAC</c:v>
                </c:pt>
                <c:pt idx="10">
                  <c:v>ALL</c:v>
                </c:pt>
              </c:strCache>
            </c:strRef>
          </c:cat>
          <c:val>
            <c:numRef>
              <c:f>'Final 2015 Ongoing'!$C$27:$C$37</c:f>
              <c:numCache>
                <c:formatCode>##,##0.0#,,""</c:formatCode>
                <c:ptCount val="11"/>
                <c:pt idx="0">
                  <c:v>475340000</c:v>
                </c:pt>
                <c:pt idx="1">
                  <c:v>280180000</c:v>
                </c:pt>
                <c:pt idx="2">
                  <c:v>245242174.61538461</c:v>
                </c:pt>
                <c:pt idx="3">
                  <c:v>145253929.89473686</c:v>
                </c:pt>
                <c:pt idx="4">
                  <c:v>99848778.076923072</c:v>
                </c:pt>
                <c:pt idx="5">
                  <c:v>79465000</c:v>
                </c:pt>
                <c:pt idx="6">
                  <c:v>66572737.285714284</c:v>
                </c:pt>
                <c:pt idx="7">
                  <c:v>61666666.666666664</c:v>
                </c:pt>
                <c:pt idx="8">
                  <c:v>24845932.699999999</c:v>
                </c:pt>
                <c:pt idx="9">
                  <c:v>22229865.399999999</c:v>
                </c:pt>
                <c:pt idx="10">
                  <c:v>142543054.08888888</c:v>
                </c:pt>
              </c:numCache>
            </c:numRef>
          </c:val>
        </c:ser>
        <c:dLbls>
          <c:showLegendKey val="0"/>
          <c:showVal val="0"/>
          <c:showCatName val="0"/>
          <c:showSerName val="0"/>
          <c:showPercent val="0"/>
          <c:showBubbleSize val="0"/>
        </c:dLbls>
        <c:gapWidth val="150"/>
        <c:axId val="171921400"/>
        <c:axId val="171921784"/>
      </c:barChart>
      <c:catAx>
        <c:axId val="17192140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71921784"/>
        <c:crosses val="autoZero"/>
        <c:auto val="1"/>
        <c:lblAlgn val="ctr"/>
        <c:lblOffset val="100"/>
        <c:noMultiLvlLbl val="0"/>
      </c:catAx>
      <c:valAx>
        <c:axId val="171921784"/>
        <c:scaling>
          <c:orientation val="minMax"/>
          <c:min val="20"/>
        </c:scaling>
        <c:delete val="0"/>
        <c:axPos val="l"/>
        <c:majorGridlines/>
        <c:numFmt formatCode="#,##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71921400"/>
        <c:crosses val="autoZero"/>
        <c:crossBetween val="between"/>
        <c:dispUnits>
          <c:builtInUnit val="millions"/>
          <c:dispUnitsLbl>
            <c:layout/>
          </c:dispUnitsLbl>
        </c:dispUnits>
      </c:valAx>
      <c:spPr>
        <a:noFill/>
      </c:spPr>
    </c:plotArea>
    <c:plotVisOnly val="1"/>
    <c:dispBlanksAs val="gap"/>
    <c:showDLblsOverMax val="0"/>
  </c:chart>
  <c:spPr>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lang="en-GB" sz="1200" b="1" i="0" u="none" strike="noStrike" kern="1200" baseline="0">
                <a:solidFill>
                  <a:srgbClr val="000000"/>
                </a:solidFill>
                <a:latin typeface="Calibri"/>
                <a:ea typeface="Calibri"/>
                <a:cs typeface="Calibri"/>
              </a:defRPr>
            </a:pPr>
            <a:r>
              <a:rPr lang="en-US" sz="1200" b="1" i="0" baseline="0">
                <a:effectLst/>
              </a:rPr>
              <a:t>Average size of BS contracts per Region</a:t>
            </a:r>
            <a:endParaRPr lang="en-GB" sz="1200">
              <a:effectLst/>
            </a:endParaRPr>
          </a:p>
        </c:rich>
      </c:tx>
      <c:layout/>
      <c:overlay val="0"/>
    </c:title>
    <c:autoTitleDeleted val="0"/>
    <c:plotArea>
      <c:layout/>
      <c:barChart>
        <c:barDir val="col"/>
        <c:grouping val="clustered"/>
        <c:varyColors val="0"/>
        <c:ser>
          <c:idx val="3"/>
          <c:order val="0"/>
          <c:tx>
            <c:strRef>
              <c:f>'Final 2015 Ongoing'!$E$26</c:f>
              <c:strCache>
                <c:ptCount val="1"/>
                <c:pt idx="0">
                  <c:v>BS commitment / Number of BS Operations</c:v>
                </c:pt>
              </c:strCache>
            </c:strRef>
          </c:tx>
          <c:spPr>
            <a:solidFill>
              <a:sysClr val="windowText" lastClr="000000">
                <a:lumMod val="50000"/>
                <a:lumOff val="50000"/>
              </a:sysClr>
            </a:solidFill>
          </c:spPr>
          <c:invertIfNegative val="0"/>
          <c:dPt>
            <c:idx val="9"/>
            <c:invertIfNegative val="0"/>
            <c:bubble3D val="0"/>
            <c:spPr>
              <a:solidFill>
                <a:sysClr val="window" lastClr="FFFFFF">
                  <a:lumMod val="50000"/>
                </a:sysClr>
              </a:solidFill>
            </c:spPr>
          </c:dPt>
          <c:dPt>
            <c:idx val="10"/>
            <c:invertIfNegative val="0"/>
            <c:bubble3D val="0"/>
            <c:spPr>
              <a:solidFill>
                <a:srgbClr val="F79646">
                  <a:lumMod val="75000"/>
                </a:srgbClr>
              </a:solidFill>
            </c:spPr>
          </c:dPt>
          <c:dPt>
            <c:idx val="14"/>
            <c:invertIfNegative val="0"/>
            <c:bubble3D val="0"/>
            <c:spPr>
              <a:solidFill>
                <a:sysClr val="windowText" lastClr="000000">
                  <a:lumMod val="50000"/>
                  <a:lumOff val="50000"/>
                </a:sysClr>
              </a:solidFill>
              <a:ln>
                <a:prstDash val="sysDash"/>
              </a:ln>
            </c:spPr>
          </c:dPt>
          <c:dPt>
            <c:idx val="15"/>
            <c:invertIfNegative val="0"/>
            <c:bubble3D val="0"/>
            <c:spPr>
              <a:solidFill>
                <a:sysClr val="windowText" lastClr="000000">
                  <a:lumMod val="50000"/>
                  <a:lumOff val="50000"/>
                </a:sysClr>
              </a:solidFill>
              <a:ln>
                <a:prstDash val="sysDash"/>
              </a:ln>
            </c:spPr>
          </c:dPt>
          <c:cat>
            <c:strRef>
              <c:f>'Final 2015 Ongoing'!$D$27:$D$36</c:f>
              <c:strCache>
                <c:ptCount val="10"/>
                <c:pt idx="0">
                  <c:v>ESA</c:v>
                </c:pt>
                <c:pt idx="1">
                  <c:v>WCA</c:v>
                </c:pt>
                <c:pt idx="2">
                  <c:v>ENP - S</c:v>
                </c:pt>
                <c:pt idx="3">
                  <c:v>Asia</c:v>
                </c:pt>
                <c:pt idx="4">
                  <c:v>ENP - E</c:v>
                </c:pt>
                <c:pt idx="5">
                  <c:v>IPA</c:v>
                </c:pt>
                <c:pt idx="6">
                  <c:v>LA</c:v>
                </c:pt>
                <c:pt idx="7">
                  <c:v>CAR</c:v>
                </c:pt>
                <c:pt idx="8">
                  <c:v>OCTs</c:v>
                </c:pt>
                <c:pt idx="9">
                  <c:v>PAC</c:v>
                </c:pt>
              </c:strCache>
            </c:strRef>
          </c:cat>
          <c:val>
            <c:numRef>
              <c:f>'Final 2015 Ongoing'!$E$27:$E$36</c:f>
              <c:numCache>
                <c:formatCode>##,##0.0#,,""</c:formatCode>
                <c:ptCount val="10"/>
                <c:pt idx="0">
                  <c:v>88559674.166666672</c:v>
                </c:pt>
                <c:pt idx="1">
                  <c:v>65710111.142857142</c:v>
                </c:pt>
                <c:pt idx="2">
                  <c:v>51667391.304347828</c:v>
                </c:pt>
                <c:pt idx="3">
                  <c:v>43267803.833333336</c:v>
                </c:pt>
                <c:pt idx="4">
                  <c:v>41202941.176470585</c:v>
                </c:pt>
                <c:pt idx="5">
                  <c:v>37000000</c:v>
                </c:pt>
                <c:pt idx="6">
                  <c:v>26488333.333333332</c:v>
                </c:pt>
                <c:pt idx="7">
                  <c:v>24526797.947368421</c:v>
                </c:pt>
                <c:pt idx="8">
                  <c:v>19112255.923076924</c:v>
                </c:pt>
                <c:pt idx="9">
                  <c:v>11114932.699999999</c:v>
                </c:pt>
              </c:numCache>
            </c:numRef>
          </c:val>
        </c:ser>
        <c:dLbls>
          <c:showLegendKey val="0"/>
          <c:showVal val="0"/>
          <c:showCatName val="0"/>
          <c:showSerName val="0"/>
          <c:showPercent val="0"/>
          <c:showBubbleSize val="0"/>
        </c:dLbls>
        <c:gapWidth val="150"/>
        <c:axId val="171723096"/>
        <c:axId val="171740920"/>
      </c:barChart>
      <c:catAx>
        <c:axId val="171723096"/>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71740920"/>
        <c:crosses val="autoZero"/>
        <c:auto val="1"/>
        <c:lblAlgn val="ctr"/>
        <c:lblOffset val="100"/>
        <c:noMultiLvlLbl val="0"/>
      </c:catAx>
      <c:valAx>
        <c:axId val="171740920"/>
        <c:scaling>
          <c:orientation val="minMax"/>
          <c:min val="20"/>
        </c:scaling>
        <c:delete val="0"/>
        <c:axPos val="l"/>
        <c:majorGridlines/>
        <c:numFmt formatCode="#,##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71723096"/>
        <c:crosses val="autoZero"/>
        <c:crossBetween val="between"/>
        <c:dispUnits>
          <c:builtInUnit val="millions"/>
          <c:dispUnitsLbl>
            <c:layout/>
          </c:dispUnitsLbl>
        </c:dispUnits>
      </c:valAx>
      <c:spPr>
        <a:noFill/>
      </c:spPr>
    </c:plotArea>
    <c:plotVisOnly val="1"/>
    <c:dispBlanksAs val="gap"/>
    <c:showDLblsOverMax val="0"/>
  </c:chart>
  <c:spPr>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9A88A3-BFF3-954A-9FC0-922CD274A5C7}" type="doc">
      <dgm:prSet loTypeId="urn:microsoft.com/office/officeart/2005/8/layout/cycle3" loCatId="" qsTypeId="urn:microsoft.com/office/officeart/2005/8/quickstyle/simple4" qsCatId="simple" csTypeId="urn:microsoft.com/office/officeart/2005/8/colors/accent2_5" csCatId="accent2" phldr="1"/>
      <dgm:spPr/>
      <dgm:t>
        <a:bodyPr/>
        <a:lstStyle/>
        <a:p>
          <a:endParaRPr lang="en-US"/>
        </a:p>
      </dgm:t>
    </dgm:pt>
    <dgm:pt modelId="{1FA48B6B-CD38-1149-9F29-74452FFC62E2}">
      <dgm:prSet phldrT="[Text]" custT="1"/>
      <dgm:spPr/>
      <dgm:t>
        <a:bodyPr/>
        <a:lstStyle/>
        <a:p>
          <a:r>
            <a:rPr lang="en-US" sz="2000" dirty="0" smtClean="0">
              <a:latin typeface="Tw Cen MT"/>
              <a:cs typeface="Tw Cen MT"/>
            </a:rPr>
            <a:t>Identification</a:t>
          </a:r>
        </a:p>
      </dgm:t>
    </dgm:pt>
    <dgm:pt modelId="{D9276EF4-D962-E346-9E44-E734A20B8664}" type="parTrans" cxnId="{A5FB84E9-61F2-2241-B4DC-08CE89E2B862}">
      <dgm:prSet/>
      <dgm:spPr/>
      <dgm:t>
        <a:bodyPr/>
        <a:lstStyle/>
        <a:p>
          <a:endParaRPr lang="en-US">
            <a:latin typeface="Tw Cen MT"/>
            <a:cs typeface="Tw Cen MT"/>
          </a:endParaRPr>
        </a:p>
      </dgm:t>
    </dgm:pt>
    <dgm:pt modelId="{FDBDF134-8B85-354B-AA72-D7207E86746E}" type="sibTrans" cxnId="{A5FB84E9-61F2-2241-B4DC-08CE89E2B862}">
      <dgm:prSet/>
      <dgm:spPr/>
      <dgm:t>
        <a:bodyPr/>
        <a:lstStyle/>
        <a:p>
          <a:endParaRPr lang="en-US">
            <a:latin typeface="Tw Cen MT"/>
            <a:cs typeface="Tw Cen MT"/>
          </a:endParaRPr>
        </a:p>
      </dgm:t>
    </dgm:pt>
    <dgm:pt modelId="{1BDA05E6-F2AB-BD47-B5B8-F0A2E443B556}">
      <dgm:prSet phldrT="[Text]" custT="1"/>
      <dgm:spPr/>
      <dgm:t>
        <a:bodyPr/>
        <a:lstStyle/>
        <a:p>
          <a:r>
            <a:rPr lang="en-US" sz="2000" dirty="0" smtClean="0">
              <a:latin typeface="Tw Cen MT"/>
              <a:cs typeface="Tw Cen MT"/>
            </a:rPr>
            <a:t>Formulation</a:t>
          </a:r>
        </a:p>
      </dgm:t>
    </dgm:pt>
    <dgm:pt modelId="{E488838D-FE3F-6649-9C1B-43CB77ACDFD1}" type="parTrans" cxnId="{BEFBFC52-C2B1-1449-9D68-0A99C24C1340}">
      <dgm:prSet/>
      <dgm:spPr/>
      <dgm:t>
        <a:bodyPr/>
        <a:lstStyle/>
        <a:p>
          <a:endParaRPr lang="en-US">
            <a:latin typeface="Tw Cen MT"/>
            <a:cs typeface="Tw Cen MT"/>
          </a:endParaRPr>
        </a:p>
      </dgm:t>
    </dgm:pt>
    <dgm:pt modelId="{09773483-E4CE-3941-8FD2-01B2D805094A}" type="sibTrans" cxnId="{BEFBFC52-C2B1-1449-9D68-0A99C24C1340}">
      <dgm:prSet/>
      <dgm:spPr/>
      <dgm:t>
        <a:bodyPr/>
        <a:lstStyle/>
        <a:p>
          <a:endParaRPr lang="en-US">
            <a:latin typeface="Tw Cen MT"/>
            <a:cs typeface="Tw Cen MT"/>
          </a:endParaRPr>
        </a:p>
      </dgm:t>
    </dgm:pt>
    <dgm:pt modelId="{E7ADCBBA-8DDB-9B4B-B7D4-9ECB876C49F5}">
      <dgm:prSet phldrT="[Text]" custT="1"/>
      <dgm:spPr/>
      <dgm:t>
        <a:bodyPr/>
        <a:lstStyle/>
        <a:p>
          <a:r>
            <a:rPr lang="en-US" sz="2000" dirty="0" smtClean="0">
              <a:latin typeface="Tw Cen MT"/>
              <a:cs typeface="Tw Cen MT"/>
            </a:rPr>
            <a:t>Implementation</a:t>
          </a:r>
          <a:endParaRPr lang="en-US" sz="2000" dirty="0">
            <a:latin typeface="Tw Cen MT"/>
            <a:cs typeface="Tw Cen MT"/>
          </a:endParaRPr>
        </a:p>
      </dgm:t>
    </dgm:pt>
    <dgm:pt modelId="{096965E3-BBC4-FF43-990A-5AE18CE208DA}" type="parTrans" cxnId="{A6EF7E6F-52A5-E840-857C-E88502169026}">
      <dgm:prSet/>
      <dgm:spPr/>
      <dgm:t>
        <a:bodyPr/>
        <a:lstStyle/>
        <a:p>
          <a:endParaRPr lang="en-US">
            <a:latin typeface="Tw Cen MT"/>
            <a:cs typeface="Tw Cen MT"/>
          </a:endParaRPr>
        </a:p>
      </dgm:t>
    </dgm:pt>
    <dgm:pt modelId="{74F6F6E1-0786-B446-AB6E-6865FEB22301}" type="sibTrans" cxnId="{A6EF7E6F-52A5-E840-857C-E88502169026}">
      <dgm:prSet/>
      <dgm:spPr/>
      <dgm:t>
        <a:bodyPr/>
        <a:lstStyle/>
        <a:p>
          <a:endParaRPr lang="en-US">
            <a:latin typeface="Tw Cen MT"/>
            <a:cs typeface="Tw Cen MT"/>
          </a:endParaRPr>
        </a:p>
      </dgm:t>
    </dgm:pt>
    <dgm:pt modelId="{C4315752-4940-964B-86D1-0E9529EB1F11}">
      <dgm:prSet phldrT="[Text]" custT="1"/>
      <dgm:spPr/>
      <dgm:t>
        <a:bodyPr/>
        <a:lstStyle/>
        <a:p>
          <a:r>
            <a:rPr lang="en-US" sz="2000" dirty="0" smtClean="0">
              <a:latin typeface="Tw Cen MT"/>
              <a:cs typeface="Tw Cen MT"/>
            </a:rPr>
            <a:t>Closure</a:t>
          </a:r>
          <a:endParaRPr lang="en-US" sz="2000" dirty="0">
            <a:latin typeface="Tw Cen MT"/>
            <a:cs typeface="Tw Cen MT"/>
          </a:endParaRPr>
        </a:p>
      </dgm:t>
    </dgm:pt>
    <dgm:pt modelId="{482D10AC-DE07-5D44-9288-7D0303B5DA14}" type="parTrans" cxnId="{D4706869-57FE-3F4B-AF16-C302F4512DC8}">
      <dgm:prSet/>
      <dgm:spPr/>
      <dgm:t>
        <a:bodyPr/>
        <a:lstStyle/>
        <a:p>
          <a:endParaRPr lang="en-US">
            <a:latin typeface="Tw Cen MT"/>
            <a:cs typeface="Tw Cen MT"/>
          </a:endParaRPr>
        </a:p>
      </dgm:t>
    </dgm:pt>
    <dgm:pt modelId="{71B3B5AA-F673-A744-B3C7-0BEF97586854}" type="sibTrans" cxnId="{D4706869-57FE-3F4B-AF16-C302F4512DC8}">
      <dgm:prSet/>
      <dgm:spPr/>
      <dgm:t>
        <a:bodyPr/>
        <a:lstStyle/>
        <a:p>
          <a:endParaRPr lang="en-US">
            <a:latin typeface="Tw Cen MT"/>
            <a:cs typeface="Tw Cen MT"/>
          </a:endParaRPr>
        </a:p>
      </dgm:t>
    </dgm:pt>
    <dgm:pt modelId="{11C463CC-328A-3D40-87A2-E371C09CCE87}">
      <dgm:prSet phldrT="[Text]" custT="1"/>
      <dgm:spPr/>
      <dgm:t>
        <a:bodyPr/>
        <a:lstStyle/>
        <a:p>
          <a:r>
            <a:rPr lang="en-US" sz="1600" dirty="0" smtClean="0">
              <a:latin typeface="+mn-lt"/>
              <a:cs typeface="Tw Cen MT"/>
            </a:rPr>
            <a:t>Programming</a:t>
          </a:r>
          <a:endParaRPr lang="en-US" sz="1600" dirty="0">
            <a:latin typeface="+mn-lt"/>
            <a:cs typeface="Tw Cen MT"/>
          </a:endParaRPr>
        </a:p>
      </dgm:t>
    </dgm:pt>
    <dgm:pt modelId="{17BDF395-A944-AC44-9560-C5A106AB1BCB}" type="sibTrans" cxnId="{552955DF-F5B2-A04F-9C21-1A289B761213}">
      <dgm:prSet/>
      <dgm:spPr/>
      <dgm:t>
        <a:bodyPr/>
        <a:lstStyle/>
        <a:p>
          <a:endParaRPr lang="en-US">
            <a:latin typeface="Tw Cen MT"/>
            <a:cs typeface="Tw Cen MT"/>
          </a:endParaRPr>
        </a:p>
      </dgm:t>
    </dgm:pt>
    <dgm:pt modelId="{9C6EC298-5B77-F448-8446-715CB533D793}" type="parTrans" cxnId="{552955DF-F5B2-A04F-9C21-1A289B761213}">
      <dgm:prSet/>
      <dgm:spPr/>
      <dgm:t>
        <a:bodyPr/>
        <a:lstStyle/>
        <a:p>
          <a:endParaRPr lang="en-US">
            <a:latin typeface="Tw Cen MT"/>
            <a:cs typeface="Tw Cen MT"/>
          </a:endParaRPr>
        </a:p>
      </dgm:t>
    </dgm:pt>
    <dgm:pt modelId="{035FFE72-331E-2C4F-A05C-BD20079E4903}" type="pres">
      <dgm:prSet presAssocID="{C69A88A3-BFF3-954A-9FC0-922CD274A5C7}" presName="Name0" presStyleCnt="0">
        <dgm:presLayoutVars>
          <dgm:dir/>
          <dgm:resizeHandles val="exact"/>
        </dgm:presLayoutVars>
      </dgm:prSet>
      <dgm:spPr/>
      <dgm:t>
        <a:bodyPr/>
        <a:lstStyle/>
        <a:p>
          <a:endParaRPr lang="en-US"/>
        </a:p>
      </dgm:t>
    </dgm:pt>
    <dgm:pt modelId="{664E7DAC-7265-1849-8F55-C54F66CA34F2}" type="pres">
      <dgm:prSet presAssocID="{C69A88A3-BFF3-954A-9FC0-922CD274A5C7}" presName="cycle" presStyleCnt="0"/>
      <dgm:spPr/>
      <dgm:t>
        <a:bodyPr/>
        <a:lstStyle/>
        <a:p>
          <a:endParaRPr lang="es-ES"/>
        </a:p>
      </dgm:t>
    </dgm:pt>
    <dgm:pt modelId="{EB50B284-20F9-564C-9DB0-2E242A945BDA}" type="pres">
      <dgm:prSet presAssocID="{11C463CC-328A-3D40-87A2-E371C09CCE87}" presName="nodeFirstNode" presStyleLbl="node1" presStyleIdx="0" presStyleCnt="5" custScaleX="83203" custScaleY="60709" custRadScaleRad="104917" custRadScaleInc="19126">
        <dgm:presLayoutVars>
          <dgm:bulletEnabled val="1"/>
        </dgm:presLayoutVars>
      </dgm:prSet>
      <dgm:spPr/>
      <dgm:t>
        <a:bodyPr/>
        <a:lstStyle/>
        <a:p>
          <a:endParaRPr lang="en-US"/>
        </a:p>
      </dgm:t>
    </dgm:pt>
    <dgm:pt modelId="{4768F1C0-465F-7848-9CA4-FD798F72E704}" type="pres">
      <dgm:prSet presAssocID="{17BDF395-A944-AC44-9560-C5A106AB1BCB}" presName="sibTransFirstNode" presStyleLbl="bgShp" presStyleIdx="0" presStyleCnt="1" custLinFactNeighborX="-8212" custLinFactNeighborY="96"/>
      <dgm:spPr/>
      <dgm:t>
        <a:bodyPr/>
        <a:lstStyle/>
        <a:p>
          <a:endParaRPr lang="en-US"/>
        </a:p>
      </dgm:t>
    </dgm:pt>
    <dgm:pt modelId="{02104A79-B09E-EF4F-89D6-90AA79E4037E}" type="pres">
      <dgm:prSet presAssocID="{1FA48B6B-CD38-1149-9F29-74452FFC62E2}" presName="nodeFollowingNodes" presStyleLbl="node1" presStyleIdx="1" presStyleCnt="5" custScaleX="93697" custScaleY="51269" custRadScaleRad="121234" custRadScaleInc="-6445">
        <dgm:presLayoutVars>
          <dgm:bulletEnabled val="1"/>
        </dgm:presLayoutVars>
      </dgm:prSet>
      <dgm:spPr/>
      <dgm:t>
        <a:bodyPr/>
        <a:lstStyle/>
        <a:p>
          <a:endParaRPr lang="en-US"/>
        </a:p>
      </dgm:t>
    </dgm:pt>
    <dgm:pt modelId="{21CD4E48-AA4C-4D4F-8C18-2C62833D8BF7}" type="pres">
      <dgm:prSet presAssocID="{1BDA05E6-F2AB-BD47-B5B8-F0A2E443B556}" presName="nodeFollowingNodes" presStyleLbl="node1" presStyleIdx="2" presStyleCnt="5" custScaleX="103494" custScaleY="45068" custRadScaleRad="124559" custRadScaleInc="-44733">
        <dgm:presLayoutVars>
          <dgm:bulletEnabled val="1"/>
        </dgm:presLayoutVars>
      </dgm:prSet>
      <dgm:spPr/>
      <dgm:t>
        <a:bodyPr/>
        <a:lstStyle/>
        <a:p>
          <a:endParaRPr lang="en-US"/>
        </a:p>
      </dgm:t>
    </dgm:pt>
    <dgm:pt modelId="{4A8371AB-CD1C-904F-ACF1-4476D1CE9F40}" type="pres">
      <dgm:prSet presAssocID="{E7ADCBBA-8DDB-9B4B-B7D4-9ECB876C49F5}" presName="nodeFollowingNodes" presStyleLbl="node1" presStyleIdx="3" presStyleCnt="5" custScaleX="95670" custScaleY="51371" custRadScaleRad="110928" custRadScaleInc="33368">
        <dgm:presLayoutVars>
          <dgm:bulletEnabled val="1"/>
        </dgm:presLayoutVars>
      </dgm:prSet>
      <dgm:spPr/>
      <dgm:t>
        <a:bodyPr/>
        <a:lstStyle/>
        <a:p>
          <a:endParaRPr lang="en-US"/>
        </a:p>
      </dgm:t>
    </dgm:pt>
    <dgm:pt modelId="{B0B4CB20-740A-1147-93C4-2E2EC65CA4B8}" type="pres">
      <dgm:prSet presAssocID="{C4315752-4940-964B-86D1-0E9529EB1F11}" presName="nodeFollowingNodes" presStyleLbl="node1" presStyleIdx="4" presStyleCnt="5" custScaleX="51329" custScaleY="46882" custRadScaleRad="115693" custRadScaleInc="15952">
        <dgm:presLayoutVars>
          <dgm:bulletEnabled val="1"/>
        </dgm:presLayoutVars>
      </dgm:prSet>
      <dgm:spPr/>
      <dgm:t>
        <a:bodyPr/>
        <a:lstStyle/>
        <a:p>
          <a:endParaRPr lang="en-US"/>
        </a:p>
      </dgm:t>
    </dgm:pt>
  </dgm:ptLst>
  <dgm:cxnLst>
    <dgm:cxn modelId="{819CADEF-855E-4819-92AD-25F1884B00E5}" type="presOf" srcId="{1FA48B6B-CD38-1149-9F29-74452FFC62E2}" destId="{02104A79-B09E-EF4F-89D6-90AA79E4037E}" srcOrd="0" destOrd="0" presId="urn:microsoft.com/office/officeart/2005/8/layout/cycle3"/>
    <dgm:cxn modelId="{FFBD3566-AB03-4175-B695-DCDFA818B961}" type="presOf" srcId="{17BDF395-A944-AC44-9560-C5A106AB1BCB}" destId="{4768F1C0-465F-7848-9CA4-FD798F72E704}" srcOrd="0" destOrd="0" presId="urn:microsoft.com/office/officeart/2005/8/layout/cycle3"/>
    <dgm:cxn modelId="{A6EF7E6F-52A5-E840-857C-E88502169026}" srcId="{C69A88A3-BFF3-954A-9FC0-922CD274A5C7}" destId="{E7ADCBBA-8DDB-9B4B-B7D4-9ECB876C49F5}" srcOrd="3" destOrd="0" parTransId="{096965E3-BBC4-FF43-990A-5AE18CE208DA}" sibTransId="{74F6F6E1-0786-B446-AB6E-6865FEB22301}"/>
    <dgm:cxn modelId="{89E0EA73-EF84-4A7F-A90B-93D630445F5A}" type="presOf" srcId="{C4315752-4940-964B-86D1-0E9529EB1F11}" destId="{B0B4CB20-740A-1147-93C4-2E2EC65CA4B8}" srcOrd="0" destOrd="0" presId="urn:microsoft.com/office/officeart/2005/8/layout/cycle3"/>
    <dgm:cxn modelId="{BEFBFC52-C2B1-1449-9D68-0A99C24C1340}" srcId="{C69A88A3-BFF3-954A-9FC0-922CD274A5C7}" destId="{1BDA05E6-F2AB-BD47-B5B8-F0A2E443B556}" srcOrd="2" destOrd="0" parTransId="{E488838D-FE3F-6649-9C1B-43CB77ACDFD1}" sibTransId="{09773483-E4CE-3941-8FD2-01B2D805094A}"/>
    <dgm:cxn modelId="{552955DF-F5B2-A04F-9C21-1A289B761213}" srcId="{C69A88A3-BFF3-954A-9FC0-922CD274A5C7}" destId="{11C463CC-328A-3D40-87A2-E371C09CCE87}" srcOrd="0" destOrd="0" parTransId="{9C6EC298-5B77-F448-8446-715CB533D793}" sibTransId="{17BDF395-A944-AC44-9560-C5A106AB1BCB}"/>
    <dgm:cxn modelId="{DCF98C42-59BB-4497-AFFF-365B32E3FFDB}" type="presOf" srcId="{C69A88A3-BFF3-954A-9FC0-922CD274A5C7}" destId="{035FFE72-331E-2C4F-A05C-BD20079E4903}" srcOrd="0" destOrd="0" presId="urn:microsoft.com/office/officeart/2005/8/layout/cycle3"/>
    <dgm:cxn modelId="{D4706869-57FE-3F4B-AF16-C302F4512DC8}" srcId="{C69A88A3-BFF3-954A-9FC0-922CD274A5C7}" destId="{C4315752-4940-964B-86D1-0E9529EB1F11}" srcOrd="4" destOrd="0" parTransId="{482D10AC-DE07-5D44-9288-7D0303B5DA14}" sibTransId="{71B3B5AA-F673-A744-B3C7-0BEF97586854}"/>
    <dgm:cxn modelId="{C2CACEEC-5F84-43F2-91BA-5FCD78C7BBD8}" type="presOf" srcId="{1BDA05E6-F2AB-BD47-B5B8-F0A2E443B556}" destId="{21CD4E48-AA4C-4D4F-8C18-2C62833D8BF7}" srcOrd="0" destOrd="0" presId="urn:microsoft.com/office/officeart/2005/8/layout/cycle3"/>
    <dgm:cxn modelId="{26A0B790-C06F-4F24-85A2-4D2B581CB7A9}" type="presOf" srcId="{11C463CC-328A-3D40-87A2-E371C09CCE87}" destId="{EB50B284-20F9-564C-9DB0-2E242A945BDA}" srcOrd="0" destOrd="0" presId="urn:microsoft.com/office/officeart/2005/8/layout/cycle3"/>
    <dgm:cxn modelId="{861C5179-2E83-4AFF-9079-A199715689F3}" type="presOf" srcId="{E7ADCBBA-8DDB-9B4B-B7D4-9ECB876C49F5}" destId="{4A8371AB-CD1C-904F-ACF1-4476D1CE9F40}" srcOrd="0" destOrd="0" presId="urn:microsoft.com/office/officeart/2005/8/layout/cycle3"/>
    <dgm:cxn modelId="{A5FB84E9-61F2-2241-B4DC-08CE89E2B862}" srcId="{C69A88A3-BFF3-954A-9FC0-922CD274A5C7}" destId="{1FA48B6B-CD38-1149-9F29-74452FFC62E2}" srcOrd="1" destOrd="0" parTransId="{D9276EF4-D962-E346-9E44-E734A20B8664}" sibTransId="{FDBDF134-8B85-354B-AA72-D7207E86746E}"/>
    <dgm:cxn modelId="{F5DB419B-1F6B-4606-9EBC-2166BB9E9987}" type="presParOf" srcId="{035FFE72-331E-2C4F-A05C-BD20079E4903}" destId="{664E7DAC-7265-1849-8F55-C54F66CA34F2}" srcOrd="0" destOrd="0" presId="urn:microsoft.com/office/officeart/2005/8/layout/cycle3"/>
    <dgm:cxn modelId="{6F068A8B-D509-4374-80CF-9A7CD770CAFE}" type="presParOf" srcId="{664E7DAC-7265-1849-8F55-C54F66CA34F2}" destId="{EB50B284-20F9-564C-9DB0-2E242A945BDA}" srcOrd="0" destOrd="0" presId="urn:microsoft.com/office/officeart/2005/8/layout/cycle3"/>
    <dgm:cxn modelId="{9585DD75-E7E3-4430-9337-18A4C635E36E}" type="presParOf" srcId="{664E7DAC-7265-1849-8F55-C54F66CA34F2}" destId="{4768F1C0-465F-7848-9CA4-FD798F72E704}" srcOrd="1" destOrd="0" presId="urn:microsoft.com/office/officeart/2005/8/layout/cycle3"/>
    <dgm:cxn modelId="{C3ADA2C4-9FDF-4BDD-9026-5BF2386A1679}" type="presParOf" srcId="{664E7DAC-7265-1849-8F55-C54F66CA34F2}" destId="{02104A79-B09E-EF4F-89D6-90AA79E4037E}" srcOrd="2" destOrd="0" presId="urn:microsoft.com/office/officeart/2005/8/layout/cycle3"/>
    <dgm:cxn modelId="{A967A02B-0AFC-42B5-A8F1-3528975FA1DA}" type="presParOf" srcId="{664E7DAC-7265-1849-8F55-C54F66CA34F2}" destId="{21CD4E48-AA4C-4D4F-8C18-2C62833D8BF7}" srcOrd="3" destOrd="0" presId="urn:microsoft.com/office/officeart/2005/8/layout/cycle3"/>
    <dgm:cxn modelId="{F9C96ED4-B107-4090-9D0C-F953CDDF9F6F}" type="presParOf" srcId="{664E7DAC-7265-1849-8F55-C54F66CA34F2}" destId="{4A8371AB-CD1C-904F-ACF1-4476D1CE9F40}" srcOrd="4" destOrd="0" presId="urn:microsoft.com/office/officeart/2005/8/layout/cycle3"/>
    <dgm:cxn modelId="{46B8F078-AAB9-4ED0-A849-AD07833EDDED}" type="presParOf" srcId="{664E7DAC-7265-1849-8F55-C54F66CA34F2}" destId="{B0B4CB20-740A-1147-93C4-2E2EC65CA4B8}" srcOrd="5" destOrd="0" presId="urn:microsoft.com/office/officeart/2005/8/layout/cycle3"/>
  </dgm:cxnLst>
  <dgm:bg/>
  <dgm:whole>
    <a:ln w="304800" cap="rnd" cmpd="sng">
      <a:prstDash val="solid"/>
      <a:beve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09F0DD-47F5-9D48-B5BC-2920F04FBC16}" type="doc">
      <dgm:prSet loTypeId="urn:microsoft.com/office/officeart/2005/8/layout/hProcess9" loCatId="" qsTypeId="urn:microsoft.com/office/officeart/2005/8/quickstyle/simple4" qsCatId="simple" csTypeId="urn:microsoft.com/office/officeart/2005/8/colors/accent1_2" csCatId="accent1" phldr="1"/>
      <dgm:spPr/>
      <dgm:t>
        <a:bodyPr/>
        <a:lstStyle/>
        <a:p>
          <a:endParaRPr lang="en-US"/>
        </a:p>
      </dgm:t>
    </dgm:pt>
    <dgm:pt modelId="{600C2C63-D69D-B649-85BE-B72EF074BD10}">
      <dgm:prSet custT="1"/>
      <dgm:spPr/>
      <dgm:t>
        <a:bodyPr anchor="t" anchorCtr="0"/>
        <a:lstStyle/>
        <a:p>
          <a:pPr rtl="0"/>
          <a:r>
            <a:rPr lang="en-US" sz="1600" b="1" dirty="0" smtClean="0">
              <a:solidFill>
                <a:schemeClr val="tx1"/>
              </a:solidFill>
            </a:rPr>
            <a:t>Phase 1</a:t>
          </a:r>
        </a:p>
        <a:p>
          <a:pPr rtl="0"/>
          <a:r>
            <a:rPr lang="en-US" sz="1600" b="1" dirty="0" smtClean="0">
              <a:solidFill>
                <a:schemeClr val="tx1"/>
              </a:solidFill>
            </a:rPr>
            <a:t>Understand context (technical and PEA aspects)</a:t>
          </a:r>
          <a:endParaRPr lang="en-US" sz="1600" b="1" dirty="0">
            <a:solidFill>
              <a:schemeClr val="tx1"/>
            </a:solidFill>
          </a:endParaRPr>
        </a:p>
      </dgm:t>
    </dgm:pt>
    <dgm:pt modelId="{93C9C357-CC69-5347-AFD6-0B34AF6E67EF}" type="parTrans" cxnId="{FA42D7A5-D5B7-1048-9556-EAEE64FBFD85}">
      <dgm:prSet/>
      <dgm:spPr/>
      <dgm:t>
        <a:bodyPr/>
        <a:lstStyle/>
        <a:p>
          <a:endParaRPr lang="en-US"/>
        </a:p>
      </dgm:t>
    </dgm:pt>
    <dgm:pt modelId="{C65F2451-EA10-5644-A98F-39B76D937D97}" type="sibTrans" cxnId="{FA42D7A5-D5B7-1048-9556-EAEE64FBFD85}">
      <dgm:prSet/>
      <dgm:spPr/>
      <dgm:t>
        <a:bodyPr/>
        <a:lstStyle/>
        <a:p>
          <a:endParaRPr lang="en-US"/>
        </a:p>
      </dgm:t>
    </dgm:pt>
    <dgm:pt modelId="{9C7D89EE-4CC7-8F4E-A5A1-372A80E21BFD}">
      <dgm:prSet custT="1"/>
      <dgm:spPr>
        <a:solidFill>
          <a:schemeClr val="accent1"/>
        </a:solidFill>
        <a:ln>
          <a:solidFill>
            <a:schemeClr val="bg1"/>
          </a:solidFill>
        </a:ln>
      </dgm:spPr>
      <dgm:t>
        <a:bodyPr anchor="t" anchorCtr="0"/>
        <a:lstStyle/>
        <a:p>
          <a:pPr rtl="0"/>
          <a:r>
            <a:rPr lang="en-US" sz="1400" b="1" dirty="0" smtClean="0">
              <a:solidFill>
                <a:schemeClr val="tx1"/>
              </a:solidFill>
            </a:rPr>
            <a:t>Phase 3</a:t>
          </a:r>
        </a:p>
        <a:p>
          <a:pPr rtl="0"/>
          <a:r>
            <a:rPr lang="en-US" sz="1400" b="1" dirty="0" smtClean="0">
              <a:solidFill>
                <a:schemeClr val="tx1"/>
              </a:solidFill>
            </a:rPr>
            <a:t>Credibility: internal coordination, planning, knowledge resources, skills, M&amp;E, RMF</a:t>
          </a:r>
          <a:endParaRPr lang="en-US" sz="1400" b="1" dirty="0">
            <a:solidFill>
              <a:schemeClr val="tx1"/>
            </a:solidFill>
          </a:endParaRPr>
        </a:p>
      </dgm:t>
    </dgm:pt>
    <dgm:pt modelId="{76E04FCB-2D32-6A40-A453-40498D363B20}" type="parTrans" cxnId="{37BFB3E1-19AD-B740-B532-909D594F5113}">
      <dgm:prSet/>
      <dgm:spPr/>
      <dgm:t>
        <a:bodyPr/>
        <a:lstStyle/>
        <a:p>
          <a:endParaRPr lang="en-US"/>
        </a:p>
      </dgm:t>
    </dgm:pt>
    <dgm:pt modelId="{9D5E4877-CA6A-6845-8786-11157CCBD573}" type="sibTrans" cxnId="{37BFB3E1-19AD-B740-B532-909D594F5113}">
      <dgm:prSet/>
      <dgm:spPr/>
      <dgm:t>
        <a:bodyPr/>
        <a:lstStyle/>
        <a:p>
          <a:endParaRPr lang="en-US"/>
        </a:p>
      </dgm:t>
    </dgm:pt>
    <dgm:pt modelId="{9C38532E-36CA-F943-8858-D5A9CF2A5EF3}">
      <dgm:prSet custT="1"/>
      <dgm:spPr/>
      <dgm:t>
        <a:bodyPr/>
        <a:lstStyle/>
        <a:p>
          <a:r>
            <a:rPr lang="en-US" sz="1600" b="1" dirty="0" smtClean="0">
              <a:solidFill>
                <a:schemeClr val="tx1"/>
              </a:solidFill>
            </a:rPr>
            <a:t>Phase 2</a:t>
          </a:r>
        </a:p>
        <a:p>
          <a:r>
            <a:rPr lang="en-US" sz="1600" b="1" dirty="0" smtClean="0">
              <a:solidFill>
                <a:schemeClr val="tx1"/>
              </a:solidFill>
            </a:rPr>
            <a:t>The process: Actors and frameworks and the content</a:t>
          </a:r>
          <a:endParaRPr lang="en-US" sz="1600" b="1" dirty="0">
            <a:solidFill>
              <a:schemeClr val="tx1"/>
            </a:solidFill>
          </a:endParaRPr>
        </a:p>
      </dgm:t>
    </dgm:pt>
    <dgm:pt modelId="{9BC37FDA-9DE2-D24E-8D86-C31F369E1CA8}" type="parTrans" cxnId="{F2990417-6DEB-3C4F-8C31-CE6FFE819055}">
      <dgm:prSet/>
      <dgm:spPr/>
      <dgm:t>
        <a:bodyPr/>
        <a:lstStyle/>
        <a:p>
          <a:endParaRPr lang="en-US"/>
        </a:p>
      </dgm:t>
    </dgm:pt>
    <dgm:pt modelId="{2C2B341C-C8BD-6947-A25C-85195153B2D0}" type="sibTrans" cxnId="{F2990417-6DEB-3C4F-8C31-CE6FFE819055}">
      <dgm:prSet/>
      <dgm:spPr/>
      <dgm:t>
        <a:bodyPr/>
        <a:lstStyle/>
        <a:p>
          <a:endParaRPr lang="en-US"/>
        </a:p>
      </dgm:t>
    </dgm:pt>
    <dgm:pt modelId="{86BD1B76-3EF8-474B-93D3-946129989453}" type="pres">
      <dgm:prSet presAssocID="{D309F0DD-47F5-9D48-B5BC-2920F04FBC16}" presName="CompostProcess" presStyleCnt="0">
        <dgm:presLayoutVars>
          <dgm:dir/>
          <dgm:resizeHandles val="exact"/>
        </dgm:presLayoutVars>
      </dgm:prSet>
      <dgm:spPr/>
      <dgm:t>
        <a:bodyPr/>
        <a:lstStyle/>
        <a:p>
          <a:endParaRPr lang="en-US"/>
        </a:p>
      </dgm:t>
    </dgm:pt>
    <dgm:pt modelId="{9BCBCC4F-F4B9-244B-9FFB-A9B9E6813F3A}" type="pres">
      <dgm:prSet presAssocID="{D309F0DD-47F5-9D48-B5BC-2920F04FBC16}" presName="arrow" presStyleLbl="bgShp" presStyleIdx="0" presStyleCnt="1" custScaleX="117647"/>
      <dgm:spPr/>
    </dgm:pt>
    <dgm:pt modelId="{FE49A902-4AE4-DB42-BF0F-C99E7AB68A01}" type="pres">
      <dgm:prSet presAssocID="{D309F0DD-47F5-9D48-B5BC-2920F04FBC16}" presName="linearProcess" presStyleCnt="0"/>
      <dgm:spPr/>
    </dgm:pt>
    <dgm:pt modelId="{BDE459FF-A689-7A4C-BEC5-3CE5BAF7BC02}" type="pres">
      <dgm:prSet presAssocID="{600C2C63-D69D-B649-85BE-B72EF074BD10}" presName="textNode" presStyleLbl="node1" presStyleIdx="0" presStyleCnt="3" custScaleX="101165" custScaleY="100125">
        <dgm:presLayoutVars>
          <dgm:bulletEnabled val="1"/>
        </dgm:presLayoutVars>
      </dgm:prSet>
      <dgm:spPr/>
      <dgm:t>
        <a:bodyPr/>
        <a:lstStyle/>
        <a:p>
          <a:endParaRPr lang="en-US"/>
        </a:p>
      </dgm:t>
    </dgm:pt>
    <dgm:pt modelId="{84A9DEF6-3C82-2042-97D4-268A0240A661}" type="pres">
      <dgm:prSet presAssocID="{C65F2451-EA10-5644-A98F-39B76D937D97}" presName="sibTrans" presStyleCnt="0"/>
      <dgm:spPr/>
    </dgm:pt>
    <dgm:pt modelId="{1C54155F-AA81-3943-8FF6-5FCA43077DD1}" type="pres">
      <dgm:prSet presAssocID="{9C38532E-36CA-F943-8858-D5A9CF2A5EF3}" presName="textNode" presStyleLbl="node1" presStyleIdx="1" presStyleCnt="3">
        <dgm:presLayoutVars>
          <dgm:bulletEnabled val="1"/>
        </dgm:presLayoutVars>
      </dgm:prSet>
      <dgm:spPr/>
      <dgm:t>
        <a:bodyPr/>
        <a:lstStyle/>
        <a:p>
          <a:endParaRPr lang="en-US"/>
        </a:p>
      </dgm:t>
    </dgm:pt>
    <dgm:pt modelId="{9AEA8110-6E9E-1B4F-AE17-4A218A0EEAFC}" type="pres">
      <dgm:prSet presAssocID="{2C2B341C-C8BD-6947-A25C-85195153B2D0}" presName="sibTrans" presStyleCnt="0"/>
      <dgm:spPr/>
    </dgm:pt>
    <dgm:pt modelId="{2D06272C-6E4F-E04E-ABE4-123DE08EB41A}" type="pres">
      <dgm:prSet presAssocID="{9C7D89EE-4CC7-8F4E-A5A1-372A80E21BFD}" presName="textNode" presStyleLbl="node1" presStyleIdx="2" presStyleCnt="3" custScaleY="100646" custLinFactNeighborY="1681">
        <dgm:presLayoutVars>
          <dgm:bulletEnabled val="1"/>
        </dgm:presLayoutVars>
      </dgm:prSet>
      <dgm:spPr/>
      <dgm:t>
        <a:bodyPr/>
        <a:lstStyle/>
        <a:p>
          <a:endParaRPr lang="en-US"/>
        </a:p>
      </dgm:t>
    </dgm:pt>
  </dgm:ptLst>
  <dgm:cxnLst>
    <dgm:cxn modelId="{A6788407-CC51-4753-AA8A-013C761A0E70}" type="presOf" srcId="{9C38532E-36CA-F943-8858-D5A9CF2A5EF3}" destId="{1C54155F-AA81-3943-8FF6-5FCA43077DD1}" srcOrd="0" destOrd="0" presId="urn:microsoft.com/office/officeart/2005/8/layout/hProcess9"/>
    <dgm:cxn modelId="{37BFB3E1-19AD-B740-B532-909D594F5113}" srcId="{D309F0DD-47F5-9D48-B5BC-2920F04FBC16}" destId="{9C7D89EE-4CC7-8F4E-A5A1-372A80E21BFD}" srcOrd="2" destOrd="0" parTransId="{76E04FCB-2D32-6A40-A453-40498D363B20}" sibTransId="{9D5E4877-CA6A-6845-8786-11157CCBD573}"/>
    <dgm:cxn modelId="{3DE72F0D-7159-4D17-A71E-C07D5C1ADF46}" type="presOf" srcId="{D309F0DD-47F5-9D48-B5BC-2920F04FBC16}" destId="{86BD1B76-3EF8-474B-93D3-946129989453}" srcOrd="0" destOrd="0" presId="urn:microsoft.com/office/officeart/2005/8/layout/hProcess9"/>
    <dgm:cxn modelId="{686AEF6B-6287-4A86-BFE4-F4BB535A055B}" type="presOf" srcId="{9C7D89EE-4CC7-8F4E-A5A1-372A80E21BFD}" destId="{2D06272C-6E4F-E04E-ABE4-123DE08EB41A}" srcOrd="0" destOrd="0" presId="urn:microsoft.com/office/officeart/2005/8/layout/hProcess9"/>
    <dgm:cxn modelId="{487410C4-6486-4D06-B2DA-5A802764B226}" type="presOf" srcId="{600C2C63-D69D-B649-85BE-B72EF074BD10}" destId="{BDE459FF-A689-7A4C-BEC5-3CE5BAF7BC02}" srcOrd="0" destOrd="0" presId="urn:microsoft.com/office/officeart/2005/8/layout/hProcess9"/>
    <dgm:cxn modelId="{F2990417-6DEB-3C4F-8C31-CE6FFE819055}" srcId="{D309F0DD-47F5-9D48-B5BC-2920F04FBC16}" destId="{9C38532E-36CA-F943-8858-D5A9CF2A5EF3}" srcOrd="1" destOrd="0" parTransId="{9BC37FDA-9DE2-D24E-8D86-C31F369E1CA8}" sibTransId="{2C2B341C-C8BD-6947-A25C-85195153B2D0}"/>
    <dgm:cxn modelId="{FA42D7A5-D5B7-1048-9556-EAEE64FBFD85}" srcId="{D309F0DD-47F5-9D48-B5BC-2920F04FBC16}" destId="{600C2C63-D69D-B649-85BE-B72EF074BD10}" srcOrd="0" destOrd="0" parTransId="{93C9C357-CC69-5347-AFD6-0B34AF6E67EF}" sibTransId="{C65F2451-EA10-5644-A98F-39B76D937D97}"/>
    <dgm:cxn modelId="{CEAD57EC-2495-4A76-A493-25032223628C}" type="presParOf" srcId="{86BD1B76-3EF8-474B-93D3-946129989453}" destId="{9BCBCC4F-F4B9-244B-9FFB-A9B9E6813F3A}" srcOrd="0" destOrd="0" presId="urn:microsoft.com/office/officeart/2005/8/layout/hProcess9"/>
    <dgm:cxn modelId="{6428B545-D717-452A-8CE5-30CC79201B37}" type="presParOf" srcId="{86BD1B76-3EF8-474B-93D3-946129989453}" destId="{FE49A902-4AE4-DB42-BF0F-C99E7AB68A01}" srcOrd="1" destOrd="0" presId="urn:microsoft.com/office/officeart/2005/8/layout/hProcess9"/>
    <dgm:cxn modelId="{B0E3F9F3-55C9-4252-A94F-97E102D141E9}" type="presParOf" srcId="{FE49A902-4AE4-DB42-BF0F-C99E7AB68A01}" destId="{BDE459FF-A689-7A4C-BEC5-3CE5BAF7BC02}" srcOrd="0" destOrd="0" presId="urn:microsoft.com/office/officeart/2005/8/layout/hProcess9"/>
    <dgm:cxn modelId="{097CD650-3F2C-46F5-A6B5-ED6C46F56B0B}" type="presParOf" srcId="{FE49A902-4AE4-DB42-BF0F-C99E7AB68A01}" destId="{84A9DEF6-3C82-2042-97D4-268A0240A661}" srcOrd="1" destOrd="0" presId="urn:microsoft.com/office/officeart/2005/8/layout/hProcess9"/>
    <dgm:cxn modelId="{7E71AB35-3726-4EED-929A-C1C752D39DE9}" type="presParOf" srcId="{FE49A902-4AE4-DB42-BF0F-C99E7AB68A01}" destId="{1C54155F-AA81-3943-8FF6-5FCA43077DD1}" srcOrd="2" destOrd="0" presId="urn:microsoft.com/office/officeart/2005/8/layout/hProcess9"/>
    <dgm:cxn modelId="{9A0F7F10-441A-4383-88DA-5E58560B61AE}" type="presParOf" srcId="{FE49A902-4AE4-DB42-BF0F-C99E7AB68A01}" destId="{9AEA8110-6E9E-1B4F-AE17-4A218A0EEAFC}" srcOrd="3" destOrd="0" presId="urn:microsoft.com/office/officeart/2005/8/layout/hProcess9"/>
    <dgm:cxn modelId="{9620D494-2223-4CC3-BD13-C9E5F22198A7}" type="presParOf" srcId="{FE49A902-4AE4-DB42-BF0F-C99E7AB68A01}" destId="{2D06272C-6E4F-E04E-ABE4-123DE08EB41A}"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8F1C0-465F-7848-9CA4-FD798F72E704}">
      <dsp:nvSpPr>
        <dsp:cNvPr id="0" name=""/>
        <dsp:cNvSpPr/>
      </dsp:nvSpPr>
      <dsp:spPr>
        <a:xfrm>
          <a:off x="1628665" y="49757"/>
          <a:ext cx="4849122" cy="4849122"/>
        </a:xfrm>
        <a:prstGeom prst="circularArrow">
          <a:avLst>
            <a:gd name="adj1" fmla="val 5544"/>
            <a:gd name="adj2" fmla="val 330680"/>
            <a:gd name="adj3" fmla="val 14143474"/>
            <a:gd name="adj4" fmla="val 17166102"/>
            <a:gd name="adj5" fmla="val 5757"/>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50B284-20F9-564C-9DB0-2E242A945BDA}">
      <dsp:nvSpPr>
        <dsp:cNvPr id="0" name=""/>
        <dsp:cNvSpPr/>
      </dsp:nvSpPr>
      <dsp:spPr>
        <a:xfrm>
          <a:off x="3500882" y="193785"/>
          <a:ext cx="1901108" cy="693571"/>
        </a:xfrm>
        <a:prstGeom prst="roundRect">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latin typeface="+mn-lt"/>
              <a:cs typeface="Tw Cen MT"/>
            </a:rPr>
            <a:t>Programming</a:t>
          </a:r>
          <a:endParaRPr lang="en-US" sz="1600" kern="1200" dirty="0">
            <a:latin typeface="+mn-lt"/>
            <a:cs typeface="Tw Cen MT"/>
          </a:endParaRPr>
        </a:p>
      </dsp:txBody>
      <dsp:txXfrm>
        <a:off x="3534739" y="227642"/>
        <a:ext cx="1833394" cy="625857"/>
      </dsp:txXfrm>
    </dsp:sp>
    <dsp:sp modelId="{02104A79-B09E-EF4F-89D6-90AA79E4037E}">
      <dsp:nvSpPr>
        <dsp:cNvPr id="0" name=""/>
        <dsp:cNvSpPr/>
      </dsp:nvSpPr>
      <dsp:spPr>
        <a:xfrm>
          <a:off x="5275936" y="1440151"/>
          <a:ext cx="2140886" cy="585723"/>
        </a:xfrm>
        <a:prstGeom prst="roundRect">
          <a:avLst/>
        </a:prstGeom>
        <a:gradFill rotWithShape="0">
          <a:gsLst>
            <a:gs pos="0">
              <a:schemeClr val="accent2">
                <a:alpha val="90000"/>
                <a:hueOff val="0"/>
                <a:satOff val="0"/>
                <a:lumOff val="0"/>
                <a:alphaOff val="-10000"/>
                <a:shade val="51000"/>
                <a:satMod val="130000"/>
              </a:schemeClr>
            </a:gs>
            <a:gs pos="80000">
              <a:schemeClr val="accent2">
                <a:alpha val="90000"/>
                <a:hueOff val="0"/>
                <a:satOff val="0"/>
                <a:lumOff val="0"/>
                <a:alphaOff val="-10000"/>
                <a:shade val="93000"/>
                <a:satMod val="130000"/>
              </a:schemeClr>
            </a:gs>
            <a:gs pos="100000">
              <a:schemeClr val="accent2">
                <a:alpha val="90000"/>
                <a:hueOff val="0"/>
                <a:satOff val="0"/>
                <a:lumOff val="0"/>
                <a:alphaOff val="-1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w Cen MT"/>
              <a:cs typeface="Tw Cen MT"/>
            </a:rPr>
            <a:t>Identification</a:t>
          </a:r>
        </a:p>
      </dsp:txBody>
      <dsp:txXfrm>
        <a:off x="5304529" y="1468744"/>
        <a:ext cx="2083700" cy="528537"/>
      </dsp:txXfrm>
    </dsp:sp>
    <dsp:sp modelId="{21CD4E48-AA4C-4D4F-8C18-2C62833D8BF7}">
      <dsp:nvSpPr>
        <dsp:cNvPr id="0" name=""/>
        <dsp:cNvSpPr/>
      </dsp:nvSpPr>
      <dsp:spPr>
        <a:xfrm>
          <a:off x="5129125" y="3585049"/>
          <a:ext cx="2364738" cy="514880"/>
        </a:xfrm>
        <a:prstGeom prst="roundRect">
          <a:avLst/>
        </a:prstGeom>
        <a:gradFill rotWithShape="0">
          <a:gsLst>
            <a:gs pos="0">
              <a:schemeClr val="accent2">
                <a:alpha val="90000"/>
                <a:hueOff val="0"/>
                <a:satOff val="0"/>
                <a:lumOff val="0"/>
                <a:alphaOff val="-20000"/>
                <a:shade val="51000"/>
                <a:satMod val="130000"/>
              </a:schemeClr>
            </a:gs>
            <a:gs pos="80000">
              <a:schemeClr val="accent2">
                <a:alpha val="90000"/>
                <a:hueOff val="0"/>
                <a:satOff val="0"/>
                <a:lumOff val="0"/>
                <a:alphaOff val="-20000"/>
                <a:shade val="93000"/>
                <a:satMod val="130000"/>
              </a:schemeClr>
            </a:gs>
            <a:gs pos="100000">
              <a:schemeClr val="accent2">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w Cen MT"/>
              <a:cs typeface="Tw Cen MT"/>
            </a:rPr>
            <a:t>Formulation</a:t>
          </a:r>
        </a:p>
      </dsp:txBody>
      <dsp:txXfrm>
        <a:off x="5154259" y="3610183"/>
        <a:ext cx="2314470" cy="464612"/>
      </dsp:txXfrm>
    </dsp:sp>
    <dsp:sp modelId="{4A8371AB-CD1C-904F-ACF1-4476D1CE9F40}">
      <dsp:nvSpPr>
        <dsp:cNvPr id="0" name=""/>
        <dsp:cNvSpPr/>
      </dsp:nvSpPr>
      <dsp:spPr>
        <a:xfrm>
          <a:off x="1024685" y="3655292"/>
          <a:ext cx="2185967" cy="586888"/>
        </a:xfrm>
        <a:prstGeom prst="roundRect">
          <a:avLst/>
        </a:prstGeom>
        <a:gradFill rotWithShape="0">
          <a:gsLst>
            <a:gs pos="0">
              <a:schemeClr val="accent2">
                <a:alpha val="90000"/>
                <a:hueOff val="0"/>
                <a:satOff val="0"/>
                <a:lumOff val="0"/>
                <a:alphaOff val="-30000"/>
                <a:shade val="51000"/>
                <a:satMod val="130000"/>
              </a:schemeClr>
            </a:gs>
            <a:gs pos="80000">
              <a:schemeClr val="accent2">
                <a:alpha val="90000"/>
                <a:hueOff val="0"/>
                <a:satOff val="0"/>
                <a:lumOff val="0"/>
                <a:alphaOff val="-30000"/>
                <a:shade val="93000"/>
                <a:satMod val="130000"/>
              </a:schemeClr>
            </a:gs>
            <a:gs pos="100000">
              <a:schemeClr val="accent2">
                <a:alpha val="90000"/>
                <a:hueOff val="0"/>
                <a:satOff val="0"/>
                <a:lumOff val="0"/>
                <a:alphaOff val="-3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w Cen MT"/>
              <a:cs typeface="Tw Cen MT"/>
            </a:rPr>
            <a:t>Implementation</a:t>
          </a:r>
          <a:endParaRPr lang="en-US" sz="2000" kern="1200" dirty="0">
            <a:latin typeface="Tw Cen MT"/>
            <a:cs typeface="Tw Cen MT"/>
          </a:endParaRPr>
        </a:p>
      </dsp:txBody>
      <dsp:txXfrm>
        <a:off x="1053335" y="3683942"/>
        <a:ext cx="2128667" cy="529588"/>
      </dsp:txXfrm>
    </dsp:sp>
    <dsp:sp modelId="{B0B4CB20-740A-1147-93C4-2E2EC65CA4B8}">
      <dsp:nvSpPr>
        <dsp:cNvPr id="0" name=""/>
        <dsp:cNvSpPr/>
      </dsp:nvSpPr>
      <dsp:spPr>
        <a:xfrm>
          <a:off x="1312718" y="1291623"/>
          <a:ext cx="1172818" cy="535604"/>
        </a:xfrm>
        <a:prstGeom prst="roundRect">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w Cen MT"/>
              <a:cs typeface="Tw Cen MT"/>
            </a:rPr>
            <a:t>Closure</a:t>
          </a:r>
          <a:endParaRPr lang="en-US" sz="2000" kern="1200" dirty="0">
            <a:latin typeface="Tw Cen MT"/>
            <a:cs typeface="Tw Cen MT"/>
          </a:endParaRPr>
        </a:p>
      </dsp:txBody>
      <dsp:txXfrm>
        <a:off x="1338864" y="1317769"/>
        <a:ext cx="1120526" cy="4833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CBCC4F-F4B9-244B-9FFB-A9B9E6813F3A}">
      <dsp:nvSpPr>
        <dsp:cNvPr id="0" name=""/>
        <dsp:cNvSpPr/>
      </dsp:nvSpPr>
      <dsp:spPr>
        <a:xfrm>
          <a:off x="1" y="0"/>
          <a:ext cx="7725395" cy="3819970"/>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BDE459FF-A689-7A4C-BEC5-3CE5BAF7BC02}">
      <dsp:nvSpPr>
        <dsp:cNvPr id="0" name=""/>
        <dsp:cNvSpPr/>
      </dsp:nvSpPr>
      <dsp:spPr>
        <a:xfrm>
          <a:off x="2294" y="1145036"/>
          <a:ext cx="2350988" cy="152989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lvl="0" algn="ctr" defTabSz="711200" rtl="0">
            <a:lnSpc>
              <a:spcPct val="90000"/>
            </a:lnSpc>
            <a:spcBef>
              <a:spcPct val="0"/>
            </a:spcBef>
            <a:spcAft>
              <a:spcPct val="35000"/>
            </a:spcAft>
          </a:pPr>
          <a:r>
            <a:rPr lang="en-US" sz="1600" b="1" kern="1200" dirty="0" smtClean="0">
              <a:solidFill>
                <a:schemeClr val="tx1"/>
              </a:solidFill>
            </a:rPr>
            <a:t>Phase 1</a:t>
          </a:r>
        </a:p>
        <a:p>
          <a:pPr lvl="0" algn="ctr" defTabSz="711200" rtl="0">
            <a:lnSpc>
              <a:spcPct val="90000"/>
            </a:lnSpc>
            <a:spcBef>
              <a:spcPct val="0"/>
            </a:spcBef>
            <a:spcAft>
              <a:spcPct val="35000"/>
            </a:spcAft>
          </a:pPr>
          <a:r>
            <a:rPr lang="en-US" sz="1600" b="1" kern="1200" dirty="0" smtClean="0">
              <a:solidFill>
                <a:schemeClr val="tx1"/>
              </a:solidFill>
            </a:rPr>
            <a:t>Understand context (technical and PEA aspects)</a:t>
          </a:r>
          <a:endParaRPr lang="en-US" sz="1600" b="1" kern="1200" dirty="0">
            <a:solidFill>
              <a:schemeClr val="tx1"/>
            </a:solidFill>
          </a:endParaRPr>
        </a:p>
      </dsp:txBody>
      <dsp:txXfrm>
        <a:off x="76977" y="1219719"/>
        <a:ext cx="2201622" cy="1380531"/>
      </dsp:txXfrm>
    </dsp:sp>
    <dsp:sp modelId="{1C54155F-AA81-3943-8FF6-5FCA43077DD1}">
      <dsp:nvSpPr>
        <dsp:cNvPr id="0" name=""/>
        <dsp:cNvSpPr/>
      </dsp:nvSpPr>
      <dsp:spPr>
        <a:xfrm>
          <a:off x="2714279" y="1145991"/>
          <a:ext cx="2323914" cy="152798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Phase 2</a:t>
          </a:r>
        </a:p>
        <a:p>
          <a:pPr lvl="0" algn="ctr" defTabSz="711200">
            <a:lnSpc>
              <a:spcPct val="90000"/>
            </a:lnSpc>
            <a:spcBef>
              <a:spcPct val="0"/>
            </a:spcBef>
            <a:spcAft>
              <a:spcPct val="35000"/>
            </a:spcAft>
          </a:pPr>
          <a:r>
            <a:rPr lang="en-US" sz="1600" b="1" kern="1200" dirty="0" smtClean="0">
              <a:solidFill>
                <a:schemeClr val="tx1"/>
              </a:solidFill>
            </a:rPr>
            <a:t>The process: Actors and frameworks and the content</a:t>
          </a:r>
          <a:endParaRPr lang="en-US" sz="1600" b="1" kern="1200" dirty="0">
            <a:solidFill>
              <a:schemeClr val="tx1"/>
            </a:solidFill>
          </a:endParaRPr>
        </a:p>
      </dsp:txBody>
      <dsp:txXfrm>
        <a:off x="2788869" y="1220581"/>
        <a:ext cx="2174734" cy="1378808"/>
      </dsp:txXfrm>
    </dsp:sp>
    <dsp:sp modelId="{2D06272C-6E4F-E04E-ABE4-123DE08EB41A}">
      <dsp:nvSpPr>
        <dsp:cNvPr id="0" name=""/>
        <dsp:cNvSpPr/>
      </dsp:nvSpPr>
      <dsp:spPr>
        <a:xfrm>
          <a:off x="5399189" y="1166741"/>
          <a:ext cx="2323914" cy="1537858"/>
        </a:xfrm>
        <a:prstGeom prst="roundRect">
          <a:avLst/>
        </a:prstGeom>
        <a:solidFill>
          <a:schemeClr val="accent1"/>
        </a:solidFill>
        <a:ln>
          <a:solidFill>
            <a:schemeClr val="bg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lvl="0" algn="ctr" defTabSz="622300" rtl="0">
            <a:lnSpc>
              <a:spcPct val="90000"/>
            </a:lnSpc>
            <a:spcBef>
              <a:spcPct val="0"/>
            </a:spcBef>
            <a:spcAft>
              <a:spcPct val="35000"/>
            </a:spcAft>
          </a:pPr>
          <a:r>
            <a:rPr lang="en-US" sz="1400" b="1" kern="1200" dirty="0" smtClean="0">
              <a:solidFill>
                <a:schemeClr val="tx1"/>
              </a:solidFill>
            </a:rPr>
            <a:t>Phase 3</a:t>
          </a:r>
        </a:p>
        <a:p>
          <a:pPr lvl="0" algn="ctr" defTabSz="622300" rtl="0">
            <a:lnSpc>
              <a:spcPct val="90000"/>
            </a:lnSpc>
            <a:spcBef>
              <a:spcPct val="0"/>
            </a:spcBef>
            <a:spcAft>
              <a:spcPct val="35000"/>
            </a:spcAft>
          </a:pPr>
          <a:r>
            <a:rPr lang="en-US" sz="1400" b="1" kern="1200" dirty="0" smtClean="0">
              <a:solidFill>
                <a:schemeClr val="tx1"/>
              </a:solidFill>
            </a:rPr>
            <a:t>Credibility: internal coordination, planning, knowledge resources, skills, M&amp;E, RMF</a:t>
          </a:r>
          <a:endParaRPr lang="en-US" sz="1400" b="1" kern="1200" dirty="0">
            <a:solidFill>
              <a:schemeClr val="tx1"/>
            </a:solidFill>
          </a:endParaRPr>
        </a:p>
      </dsp:txBody>
      <dsp:txXfrm>
        <a:off x="5474261" y="1241813"/>
        <a:ext cx="2173770" cy="1387714"/>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smtClean="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smtClean="0"/>
          </a:p>
        </p:txBody>
      </p:sp>
    </p:spTree>
    <p:extLst>
      <p:ext uri="{BB962C8B-B14F-4D97-AF65-F5344CB8AC3E}">
        <p14:creationId xmlns:p14="http://schemas.microsoft.com/office/powerpoint/2010/main" val="3958830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The Capacity Development Quality Grid is an internal tool to help the EC Delegation in assuring that the action contributes to capacity development.  </a:t>
            </a:r>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DF54F3E-293E-46AD-AFBF-088E55552F97}" type="slidenum">
              <a:rPr lang="en-GB" altLang="en-US" smtClean="0"/>
              <a:pPr>
                <a:spcBef>
                  <a:spcPct val="0"/>
                </a:spcBef>
              </a:pPr>
              <a:t>10</a:t>
            </a:fld>
            <a:endParaRPr lang="en-GB" altLang="en-US" smtClean="0"/>
          </a:p>
        </p:txBody>
      </p:sp>
    </p:spTree>
    <p:extLst>
      <p:ext uri="{BB962C8B-B14F-4D97-AF65-F5344CB8AC3E}">
        <p14:creationId xmlns:p14="http://schemas.microsoft.com/office/powerpoint/2010/main" val="3885256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The Capacity Development Quality Grid is an internal tool to help the EC Delegation in assuring that the action contributes to capacity development.  </a:t>
            </a:r>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DF54F3E-293E-46AD-AFBF-088E55552F97}" type="slidenum">
              <a:rPr lang="en-GB" altLang="en-US" smtClean="0"/>
              <a:pPr>
                <a:spcBef>
                  <a:spcPct val="0"/>
                </a:spcBef>
              </a:pPr>
              <a:t>11</a:t>
            </a:fld>
            <a:endParaRPr lang="en-GB" altLang="en-US" smtClean="0"/>
          </a:p>
        </p:txBody>
      </p:sp>
    </p:spTree>
    <p:extLst>
      <p:ext uri="{BB962C8B-B14F-4D97-AF65-F5344CB8AC3E}">
        <p14:creationId xmlns:p14="http://schemas.microsoft.com/office/powerpoint/2010/main" val="25508799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Date Placeholder 3"/>
          <p:cNvSpPr>
            <a:spLocks noGrp="1"/>
          </p:cNvSpPr>
          <p:nvPr>
            <p:ph type="dt" idx="10"/>
          </p:nvPr>
        </p:nvSpPr>
        <p:spPr/>
        <p:txBody>
          <a:bodyPr/>
          <a:lstStyle/>
          <a:p>
            <a:fld id="{B8925991-579F-E64B-B8E1-D2EB5B4CF4A3}" type="datetime1">
              <a:rPr lang="fr-FR" smtClean="0"/>
              <a:pPr/>
              <a:t>08/12/2016</a:t>
            </a:fld>
            <a:endParaRPr lang="en-US"/>
          </a:p>
        </p:txBody>
      </p:sp>
      <p:sp>
        <p:nvSpPr>
          <p:cNvPr id="5" name="Slide Number Placeholder 4"/>
          <p:cNvSpPr>
            <a:spLocks noGrp="1"/>
          </p:cNvSpPr>
          <p:nvPr>
            <p:ph type="sldNum" sz="quarter" idx="11"/>
          </p:nvPr>
        </p:nvSpPr>
        <p:spPr/>
        <p:txBody>
          <a:bodyPr/>
          <a:lstStyle/>
          <a:p>
            <a:fld id="{C7BC0D4C-0798-684F-8281-E22C7AB4D9F8}" type="slidenum">
              <a:rPr lang="en-US" smtClean="0"/>
              <a:pPr/>
              <a:t>12</a:t>
            </a:fld>
            <a:endParaRPr lang="en-US"/>
          </a:p>
        </p:txBody>
      </p:sp>
    </p:spTree>
    <p:extLst>
      <p:ext uri="{BB962C8B-B14F-4D97-AF65-F5344CB8AC3E}">
        <p14:creationId xmlns:p14="http://schemas.microsoft.com/office/powerpoint/2010/main" val="3815488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GB" b="1" dirty="0" smtClean="0"/>
              <a:t>In the context of strong service</a:t>
            </a:r>
            <a:r>
              <a:rPr lang="en-GB" b="1" baseline="0" dirty="0" smtClean="0"/>
              <a:t> delivery components, </a:t>
            </a:r>
            <a:r>
              <a:rPr lang="en-GB" sz="1400" b="1" i="0" baseline="0" dirty="0" smtClean="0"/>
              <a:t>a</a:t>
            </a:r>
            <a:r>
              <a:rPr lang="en-GB" sz="1400" b="1" i="0" dirty="0" smtClean="0"/>
              <a:t>ssess appropriate location for allocation of funds/operational inputs (local government vs central ministries)</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13</a:t>
            </a:fld>
            <a:endParaRPr lang="en-GB" dirty="0"/>
          </a:p>
        </p:txBody>
      </p:sp>
    </p:spTree>
    <p:extLst>
      <p:ext uri="{BB962C8B-B14F-4D97-AF65-F5344CB8AC3E}">
        <p14:creationId xmlns:p14="http://schemas.microsoft.com/office/powerpoint/2010/main" val="650701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Predictability</a:t>
            </a:r>
            <a:r>
              <a:rPr lang="en-GB" baseline="0" dirty="0" smtClean="0"/>
              <a:t> of funds is important for cash management, public service delivery and overall sector policy management </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14</a:t>
            </a:fld>
            <a:endParaRPr lang="en-GB" dirty="0"/>
          </a:p>
        </p:txBody>
      </p:sp>
    </p:spTree>
    <p:extLst>
      <p:ext uri="{BB962C8B-B14F-4D97-AF65-F5344CB8AC3E}">
        <p14:creationId xmlns:p14="http://schemas.microsoft.com/office/powerpoint/2010/main" val="1804015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BBD7292E-2FCF-46C4-81A2-D6AEDAB53038}" type="slidenum">
              <a:rPr lang="en-US" altLang="en-US" smtClean="0">
                <a:solidFill>
                  <a:schemeClr val="tx1"/>
                </a:solidFill>
                <a:latin typeface="Tw Cen MT"/>
              </a:rPr>
              <a:pPr/>
              <a:t>15</a:t>
            </a:fld>
            <a:endParaRPr lang="en-US" altLang="en-US" dirty="0" smtClean="0">
              <a:solidFill>
                <a:schemeClr val="tx1"/>
              </a:solidFill>
              <a:latin typeface="Tw Cen MT"/>
            </a:endParaRPr>
          </a:p>
        </p:txBody>
      </p:sp>
      <p:sp>
        <p:nvSpPr>
          <p:cNvPr id="60419" name="Rectangle 2"/>
          <p:cNvSpPr>
            <a:spLocks noGrp="1" noRot="1" noChangeAspect="1" noChangeArrowheads="1" noTextEdit="1"/>
          </p:cNvSpPr>
          <p:nvPr>
            <p:ph type="sldImg"/>
          </p:nvPr>
        </p:nvSpPr>
        <p:spPr>
          <a:xfrm>
            <a:off x="938213" y="758825"/>
            <a:ext cx="4995862" cy="3748088"/>
          </a:xfrm>
          <a:ln/>
        </p:spPr>
      </p:sp>
      <p:sp>
        <p:nvSpPr>
          <p:cNvPr id="60420" name="Rectangle 3"/>
          <p:cNvSpPr>
            <a:spLocks noGrp="1" noChangeArrowheads="1"/>
          </p:cNvSpPr>
          <p:nvPr>
            <p:ph type="body" idx="1"/>
          </p:nvPr>
        </p:nvSpPr>
        <p:spPr>
          <a:xfrm>
            <a:off x="915988" y="4762500"/>
            <a:ext cx="5038725" cy="4513263"/>
          </a:xfrm>
          <a:noFill/>
        </p:spPr>
        <p:txBody>
          <a:bodyPr/>
          <a:lstStyle/>
          <a:p>
            <a:pPr eaLnBrk="1" hangingPunct="1"/>
            <a:r>
              <a:rPr lang="en-GB" altLang="en-US" dirty="0" smtClean="0"/>
              <a:t>NB: </a:t>
            </a:r>
          </a:p>
          <a:p>
            <a:pPr eaLnBrk="1" hangingPunct="1">
              <a:buFontTx/>
              <a:buChar char="•"/>
            </a:pPr>
            <a:r>
              <a:rPr lang="en-GB" altLang="en-US" dirty="0" smtClean="0"/>
              <a:t> On choosing how to express the baseline: be extremely cautious when using relative shares (%): an increase in the relative share of health expenditure in total government expenditure may be the consequence of a decline in expenditures on justice and education and does not necessarily means that more resources are allocated to health.</a:t>
            </a:r>
          </a:p>
          <a:p>
            <a:pPr eaLnBrk="1" hangingPunct="1">
              <a:buFontTx/>
              <a:buChar char="•"/>
            </a:pPr>
            <a:endParaRPr lang="en-GB" altLang="en-US" dirty="0" smtClean="0"/>
          </a:p>
          <a:p>
            <a:pPr eaLnBrk="1" hangingPunct="1">
              <a:buFontTx/>
              <a:buChar char="•"/>
            </a:pPr>
            <a:r>
              <a:rPr lang="en-GB" altLang="en-US" dirty="0" smtClean="0"/>
              <a:t> Where appropriate formulate disbursement conditions as regards increases of sector expenditures. The guidelines explicitly mention „</a:t>
            </a:r>
            <a:r>
              <a:rPr lang="en-GB" altLang="en-US" i="1" dirty="0" smtClean="0"/>
              <a:t>in </a:t>
            </a:r>
            <a:r>
              <a:rPr lang="en-GB" altLang="en-US" i="1" u="sng" dirty="0" smtClean="0"/>
              <a:t>exceptional circumstances </a:t>
            </a:r>
            <a:r>
              <a:rPr lang="en-GB" altLang="en-US" i="1" dirty="0" smtClean="0"/>
              <a:t>the programme could define conditions in the Financing Agreement around critical levels of expenditures for certain key budget items“. </a:t>
            </a:r>
          </a:p>
          <a:p>
            <a:pPr eaLnBrk="1" hangingPunct="1">
              <a:buFontTx/>
              <a:buChar char="•"/>
            </a:pPr>
            <a:endParaRPr lang="en-GB" altLang="en-US" i="1" dirty="0" smtClean="0"/>
          </a:p>
          <a:p>
            <a:pPr eaLnBrk="1" hangingPunct="1">
              <a:buFontTx/>
              <a:buChar char="•"/>
            </a:pPr>
            <a:r>
              <a:rPr lang="en-GB" altLang="en-US" dirty="0" smtClean="0"/>
              <a:t> However, in general, the use of process indicators on the magnitude of the resources allocated to a sector should be avoided because it undermines the ownership of the budget management by the government.</a:t>
            </a:r>
          </a:p>
        </p:txBody>
      </p:sp>
    </p:spTree>
    <p:extLst>
      <p:ext uri="{BB962C8B-B14F-4D97-AF65-F5344CB8AC3E}">
        <p14:creationId xmlns:p14="http://schemas.microsoft.com/office/powerpoint/2010/main" val="1890627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GB" sz="1400" b="0" dirty="0" smtClean="0"/>
              <a:t>- Evidence-based policy making</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GB" sz="1400" b="0" dirty="0" smtClean="0"/>
              <a:t>-</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16</a:t>
            </a:fld>
            <a:endParaRPr lang="en-GB" dirty="0"/>
          </a:p>
        </p:txBody>
      </p:sp>
    </p:spTree>
    <p:extLst>
      <p:ext uri="{BB962C8B-B14F-4D97-AF65-F5344CB8AC3E}">
        <p14:creationId xmlns:p14="http://schemas.microsoft.com/office/powerpoint/2010/main" val="40905343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b="0" dirty="0" smtClean="0"/>
              <a:t>New government policy areas (e.g. climate change) will imply more process indicators (institutional and regulatory processes/reforms) </a:t>
            </a:r>
          </a:p>
          <a:p>
            <a:endParaRPr lang="en-GB" sz="1000" b="0" dirty="0" smtClean="0"/>
          </a:p>
          <a:p>
            <a:r>
              <a:rPr lang="en-GB" sz="1000" b="0" dirty="0" smtClean="0"/>
              <a:t>Output-type indicators</a:t>
            </a:r>
            <a:r>
              <a:rPr lang="en-GB" sz="1000" b="0" baseline="0" dirty="0" smtClean="0"/>
              <a:t> concern broader developmental issues that would depend on a number of variables not all possible to predict and control.</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dirty="0"/>
          </a:p>
        </p:txBody>
      </p:sp>
    </p:spTree>
    <p:extLst>
      <p:ext uri="{BB962C8B-B14F-4D97-AF65-F5344CB8AC3E}">
        <p14:creationId xmlns:p14="http://schemas.microsoft.com/office/powerpoint/2010/main" val="3104935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D76B9F0-4D71-4B8B-AA0F-7ADA1AA1AAEE}" type="slidenum">
              <a:rPr lang="en-GB"/>
              <a:pPr/>
              <a:t>18</a:t>
            </a:fld>
            <a:endParaRPr lang="en-GB"/>
          </a:p>
        </p:txBody>
      </p:sp>
      <p:sp>
        <p:nvSpPr>
          <p:cNvPr id="31747" name="Rectangle 2"/>
          <p:cNvSpPr>
            <a:spLocks noGrp="1" noRot="1" noChangeAspect="1" noChangeArrowheads="1" noTextEdit="1"/>
          </p:cNvSpPr>
          <p:nvPr>
            <p:ph type="sldImg"/>
          </p:nvPr>
        </p:nvSpPr>
        <p:spPr>
          <a:xfrm>
            <a:off x="919163" y="744538"/>
            <a:ext cx="4960937" cy="3721100"/>
          </a:xfrm>
          <a:ln/>
        </p:spPr>
      </p:sp>
      <p:sp>
        <p:nvSpPr>
          <p:cNvPr id="31748" name="Rectangle 3"/>
          <p:cNvSpPr>
            <a:spLocks noGrp="1" noChangeArrowheads="1"/>
          </p:cNvSpPr>
          <p:nvPr>
            <p:ph type="body" idx="1"/>
          </p:nvPr>
        </p:nvSpPr>
        <p:spPr>
          <a:xfrm>
            <a:off x="679452" y="4714878"/>
            <a:ext cx="5438774" cy="4467225"/>
          </a:xfrm>
          <a:noFill/>
          <a:ln/>
        </p:spPr>
        <p:txBody>
          <a:bodyPr/>
          <a:lstStyle/>
          <a:p>
            <a:pPr eaLnBrk="1" hangingPunct="1"/>
            <a:endParaRPr lang="fr-FR" dirty="0" smtClean="0">
              <a:ea typeface="ＭＳ Ｐゴシック" pitchFamily="-65" charset="-128"/>
            </a:endParaRPr>
          </a:p>
        </p:txBody>
      </p:sp>
    </p:spTree>
    <p:extLst>
      <p:ext uri="{BB962C8B-B14F-4D97-AF65-F5344CB8AC3E}">
        <p14:creationId xmlns:p14="http://schemas.microsoft.com/office/powerpoint/2010/main" val="3956887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19</a:t>
            </a:fld>
            <a:endParaRPr lang="en-GB" dirty="0"/>
          </a:p>
        </p:txBody>
      </p:sp>
    </p:spTree>
    <p:extLst>
      <p:ext uri="{BB962C8B-B14F-4D97-AF65-F5344CB8AC3E}">
        <p14:creationId xmlns:p14="http://schemas.microsoft.com/office/powerpoint/2010/main" val="1426878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dirty="0"/>
          </a:p>
        </p:txBody>
      </p:sp>
    </p:spTree>
    <p:extLst>
      <p:ext uri="{BB962C8B-B14F-4D97-AF65-F5344CB8AC3E}">
        <p14:creationId xmlns:p14="http://schemas.microsoft.com/office/powerpoint/2010/main" val="5545683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dirty="0"/>
          </a:p>
        </p:txBody>
      </p:sp>
    </p:spTree>
    <p:extLst>
      <p:ext uri="{BB962C8B-B14F-4D97-AF65-F5344CB8AC3E}">
        <p14:creationId xmlns:p14="http://schemas.microsoft.com/office/powerpoint/2010/main" val="26608210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dirty="0"/>
          </a:p>
        </p:txBody>
      </p:sp>
    </p:spTree>
    <p:extLst>
      <p:ext uri="{BB962C8B-B14F-4D97-AF65-F5344CB8AC3E}">
        <p14:creationId xmlns:p14="http://schemas.microsoft.com/office/powerpoint/2010/main" val="20806924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25</a:t>
            </a:fld>
            <a:endParaRPr lang="en-GB" dirty="0"/>
          </a:p>
        </p:txBody>
      </p:sp>
    </p:spTree>
    <p:extLst>
      <p:ext uri="{BB962C8B-B14F-4D97-AF65-F5344CB8AC3E}">
        <p14:creationId xmlns:p14="http://schemas.microsoft.com/office/powerpoint/2010/main" val="321489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26</a:t>
            </a:fld>
            <a:endParaRPr lang="en-GB" dirty="0"/>
          </a:p>
        </p:txBody>
      </p:sp>
    </p:spTree>
    <p:extLst>
      <p:ext uri="{BB962C8B-B14F-4D97-AF65-F5344CB8AC3E}">
        <p14:creationId xmlns:p14="http://schemas.microsoft.com/office/powerpoint/2010/main" val="2770964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27</a:t>
            </a:fld>
            <a:endParaRPr lang="en-GB"/>
          </a:p>
        </p:txBody>
      </p:sp>
    </p:spTree>
    <p:extLst>
      <p:ext uri="{BB962C8B-B14F-4D97-AF65-F5344CB8AC3E}">
        <p14:creationId xmlns:p14="http://schemas.microsoft.com/office/powerpoint/2010/main" val="1994960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28</a:t>
            </a:fld>
            <a:endParaRPr lang="en-GB" dirty="0"/>
          </a:p>
        </p:txBody>
      </p:sp>
    </p:spTree>
    <p:extLst>
      <p:ext uri="{BB962C8B-B14F-4D97-AF65-F5344CB8AC3E}">
        <p14:creationId xmlns:p14="http://schemas.microsoft.com/office/powerpoint/2010/main" val="27999303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32</a:t>
            </a:fld>
            <a:endParaRPr lang="en-GB" dirty="0"/>
          </a:p>
        </p:txBody>
      </p:sp>
    </p:spTree>
    <p:extLst>
      <p:ext uri="{BB962C8B-B14F-4D97-AF65-F5344CB8AC3E}">
        <p14:creationId xmlns:p14="http://schemas.microsoft.com/office/powerpoint/2010/main" val="8630403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a:p>
        </p:txBody>
      </p:sp>
      <p:sp>
        <p:nvSpPr>
          <p:cNvPr id="4" name="Slide Number Placeholder 3"/>
          <p:cNvSpPr>
            <a:spLocks noGrp="1"/>
          </p:cNvSpPr>
          <p:nvPr>
            <p:ph type="sldNum" sz="quarter" idx="10"/>
          </p:nvPr>
        </p:nvSpPr>
        <p:spPr/>
        <p:txBody>
          <a:bodyPr/>
          <a:lstStyle/>
          <a:p>
            <a:fld id="{0D581910-1000-4934-A4DB-C00CB7F3B0B7}" type="slidenum">
              <a:rPr lang="en-GB" smtClean="0"/>
              <a:pPr/>
              <a:t>34</a:t>
            </a:fld>
            <a:endParaRPr lang="en-GB" dirty="0"/>
          </a:p>
        </p:txBody>
      </p:sp>
    </p:spTree>
    <p:extLst>
      <p:ext uri="{BB962C8B-B14F-4D97-AF65-F5344CB8AC3E}">
        <p14:creationId xmlns:p14="http://schemas.microsoft.com/office/powerpoint/2010/main" val="4397130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Good understanding of decision making process in a specific sector,</a:t>
            </a:r>
            <a:r>
              <a:rPr lang="en-GB" baseline="0" dirty="0" smtClean="0"/>
              <a:t> rules, power/responsibilities, challenges, resistance to reform process </a:t>
            </a:r>
            <a:r>
              <a:rPr lang="en-GB" dirty="0" smtClean="0"/>
              <a:t> </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35</a:t>
            </a:fld>
            <a:endParaRPr lang="en-GB" dirty="0"/>
          </a:p>
        </p:txBody>
      </p:sp>
    </p:spTree>
    <p:extLst>
      <p:ext uri="{BB962C8B-B14F-4D97-AF65-F5344CB8AC3E}">
        <p14:creationId xmlns:p14="http://schemas.microsoft.com/office/powerpoint/2010/main" val="16247247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Good understanding of decision making process in a specific sector,</a:t>
            </a:r>
            <a:r>
              <a:rPr lang="en-GB" baseline="0" dirty="0" smtClean="0"/>
              <a:t> rules, power/responsibilities, challenges, resistance to reform process </a:t>
            </a:r>
            <a:r>
              <a:rPr lang="en-GB" dirty="0" smtClean="0"/>
              <a:t> </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36</a:t>
            </a:fld>
            <a:endParaRPr lang="en-GB" dirty="0"/>
          </a:p>
        </p:txBody>
      </p:sp>
    </p:spTree>
    <p:extLst>
      <p:ext uri="{BB962C8B-B14F-4D97-AF65-F5344CB8AC3E}">
        <p14:creationId xmlns:p14="http://schemas.microsoft.com/office/powerpoint/2010/main" val="1095448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buClrTx/>
              <a:buFontTx/>
              <a:buNone/>
              <a:defRPr/>
            </a:pPr>
            <a:r>
              <a:rPr lang="en-GB" altLang="en-US" sz="1000" i="0" dirty="0" smtClean="0">
                <a:solidFill>
                  <a:schemeClr val="tx1"/>
                </a:solidFill>
                <a:latin typeface="Tw Cen MT"/>
                <a:ea typeface="+mn-ea"/>
                <a:cs typeface="Tw Cen MT"/>
              </a:rPr>
              <a:t>Look at the (new)</a:t>
            </a:r>
            <a:r>
              <a:rPr lang="en-GB" altLang="en-US" sz="1000" i="0" baseline="0" dirty="0" smtClean="0">
                <a:solidFill>
                  <a:schemeClr val="tx1"/>
                </a:solidFill>
                <a:latin typeface="Tw Cen MT"/>
                <a:ea typeface="+mn-ea"/>
                <a:cs typeface="Tw Cen MT"/>
              </a:rPr>
              <a:t> instructions for Action Document Template Completion (distribute it if necessary?): </a:t>
            </a:r>
          </a:p>
          <a:p>
            <a:pPr marL="0" indent="0" eaLnBrk="1" hangingPunct="1">
              <a:spcBef>
                <a:spcPct val="0"/>
              </a:spcBef>
              <a:spcAft>
                <a:spcPts val="1000"/>
              </a:spcAft>
              <a:buClrTx/>
              <a:buFontTx/>
              <a:buNone/>
              <a:defRPr/>
            </a:pPr>
            <a:r>
              <a:rPr lang="en-GB" altLang="en-US" sz="1000" i="0" noProof="0" dirty="0" smtClean="0">
                <a:solidFill>
                  <a:schemeClr val="tx1"/>
                </a:solidFill>
                <a:latin typeface="Tw Cen MT"/>
                <a:ea typeface="+mn-ea"/>
                <a:cs typeface="Tw Cen MT"/>
              </a:rPr>
              <a:t>- Programming: </a:t>
            </a:r>
          </a:p>
          <a:p>
            <a:pPr marL="171450" indent="-171450">
              <a:buFontTx/>
              <a:buChar char="-"/>
            </a:pPr>
            <a:r>
              <a:rPr lang="en-GB" sz="1000" b="1" i="0" u="none" strike="noStrike" kern="1200" baseline="0" noProof="0" dirty="0" smtClean="0">
                <a:solidFill>
                  <a:schemeClr val="tx1"/>
                </a:solidFill>
                <a:ea typeface="+mn-ea"/>
                <a:cs typeface="+mn-cs"/>
              </a:rPr>
              <a:t>Identification</a:t>
            </a:r>
            <a:r>
              <a:rPr lang="en-GB" sz="1000" b="0" i="0" u="none" strike="noStrike" kern="1200" baseline="0" noProof="0" dirty="0" smtClean="0">
                <a:solidFill>
                  <a:schemeClr val="tx1"/>
                </a:solidFill>
                <a:ea typeface="+mn-ea"/>
                <a:cs typeface="+mn-cs"/>
              </a:rPr>
              <a:t>: Its purpose is to define an appropriate basis for the formulation/design of an action, in accordance with the relevant Multi-Annual Indicative Programming document. Whatever the aid modality, identification requires a thorough understanding of the context through mapping and analysis of sector and other relevant policies, institutions and stakeholders with the goal of focusing on the priority areas and/or problems to be addressed. The conclusions from the analysis and the proposed options for the specific objectives and related results to be attained and the preliminary indications with respect to the aid and implementation modalities constitute the main outputs of the identification phase, and can be subject to peer review at a first Quality Support Group (QSG1). </a:t>
            </a:r>
          </a:p>
          <a:p>
            <a:pPr marL="171450" indent="-171450">
              <a:buFontTx/>
              <a:buChar char="-"/>
            </a:pPr>
            <a:r>
              <a:rPr lang="en-GB" sz="1000" b="1" i="0" u="none" strike="noStrike" kern="1200" baseline="0" noProof="0" dirty="0" smtClean="0">
                <a:solidFill>
                  <a:schemeClr val="tx1"/>
                </a:solidFill>
                <a:ea typeface="+mn-ea"/>
                <a:cs typeface="+mn-cs"/>
              </a:rPr>
              <a:t>Formulation</a:t>
            </a:r>
            <a:r>
              <a:rPr lang="en-GB" sz="1000" b="0" i="0" u="none" strike="noStrike" kern="1200" baseline="0" noProof="0" dirty="0" smtClean="0">
                <a:solidFill>
                  <a:schemeClr val="tx1"/>
                </a:solidFill>
                <a:ea typeface="+mn-ea"/>
                <a:cs typeface="+mn-cs"/>
              </a:rPr>
              <a:t>:  The purpose of </a:t>
            </a:r>
            <a:r>
              <a:rPr lang="en-GB" sz="1000" b="1" i="0" u="none" strike="noStrike" kern="1200" baseline="0" noProof="0" dirty="0" smtClean="0">
                <a:solidFill>
                  <a:schemeClr val="tx1"/>
                </a:solidFill>
                <a:ea typeface="+mn-ea"/>
                <a:cs typeface="+mn-cs"/>
              </a:rPr>
              <a:t>formulation </a:t>
            </a:r>
            <a:r>
              <a:rPr lang="en-GB" sz="1000" b="0" i="0" u="none" strike="noStrike" kern="1200" baseline="0" noProof="0" dirty="0" smtClean="0">
                <a:solidFill>
                  <a:schemeClr val="tx1"/>
                </a:solidFill>
                <a:ea typeface="+mn-ea"/>
                <a:cs typeface="+mn-cs"/>
              </a:rPr>
              <a:t>is to design the proposed action, based on the analysis carried out during identification. This phase leads to the elaboration of a full Action Document, by completing the context analysis where necessary, presenting the chosen implementation modalities and elaborating the indicative </a:t>
            </a:r>
            <a:r>
              <a:rPr lang="en-GB" sz="1000" b="0" i="0" u="none" strike="noStrike" kern="1200" baseline="0" noProof="0" dirty="0" err="1" smtClean="0">
                <a:solidFill>
                  <a:schemeClr val="tx1"/>
                </a:solidFill>
                <a:ea typeface="+mn-ea"/>
                <a:cs typeface="+mn-cs"/>
              </a:rPr>
              <a:t>logframe</a:t>
            </a:r>
            <a:r>
              <a:rPr lang="en-GB" sz="1000" b="0" i="0" u="none" strike="noStrike" kern="1200" baseline="0" noProof="0" dirty="0" smtClean="0">
                <a:solidFill>
                  <a:schemeClr val="tx1"/>
                </a:solidFill>
                <a:ea typeface="+mn-ea"/>
                <a:cs typeface="+mn-cs"/>
              </a:rPr>
              <a:t> or, for budget support, the indicative list of result indicators. The full Action Document is subject to peer review at a Quality Support Group (QSG2) meeting where particular attention is to be given to the intervention logic of the action and the implementation arrangements. The AD is then used to create the TAPs as Annex 1 of the Financing Agreement.</a:t>
            </a:r>
          </a:p>
          <a:p>
            <a:pPr marL="171450" indent="-171450">
              <a:buFontTx/>
              <a:buChar char="-"/>
            </a:pPr>
            <a:r>
              <a:rPr lang="en-GB" sz="1000" b="0" i="0" u="none" strike="noStrike" kern="1200" baseline="0" noProof="0" dirty="0" smtClean="0">
                <a:solidFill>
                  <a:schemeClr val="tx1"/>
                </a:solidFill>
                <a:ea typeface="+mn-ea"/>
                <a:cs typeface="+mn-cs"/>
              </a:rPr>
              <a:t>The AD has as a common feature the contextual analysis where the sector/regional context or thematic area is analysed including the public policy assessment and EU policy framework, a stakeholder analysis and the priority areas for support/problem analysis.</a:t>
            </a:r>
          </a:p>
          <a:p>
            <a:pPr marL="171450" indent="-171450">
              <a:buFontTx/>
              <a:buChar char="-"/>
            </a:pPr>
            <a:endParaRPr lang="en-GB" altLang="en-US" sz="1000" i="0" noProof="0" dirty="0" smtClean="0">
              <a:solidFill>
                <a:schemeClr val="tx1"/>
              </a:solidFill>
              <a:latin typeface="Tw Cen MT"/>
              <a:ea typeface="+mn-ea"/>
              <a:cs typeface="Tw Cen MT"/>
            </a:endParaRPr>
          </a:p>
          <a:p>
            <a:pPr eaLnBrk="1" hangingPunct="1">
              <a:spcBef>
                <a:spcPct val="0"/>
              </a:spcBef>
              <a:spcAft>
                <a:spcPts val="1000"/>
              </a:spcAft>
              <a:buClrTx/>
              <a:buFontTx/>
              <a:buNone/>
              <a:defRPr/>
            </a:pPr>
            <a:r>
              <a:rPr lang="en-GB" altLang="en-US" sz="1000" i="0" noProof="0" dirty="0" smtClean="0">
                <a:solidFill>
                  <a:schemeClr val="tx1"/>
                </a:solidFill>
                <a:latin typeface="Tw Cen MT"/>
                <a:ea typeface="+mn-ea"/>
                <a:cs typeface="Tw Cen MT"/>
              </a:rPr>
              <a:t>BSSC: Cf. Note on Simplification of DEVCO Process / Treatment of BS analysis and reporting (July 2014 ARES 2660671)</a:t>
            </a:r>
          </a:p>
          <a:p>
            <a:endParaRPr lang="en-GB" noProof="0" dirty="0"/>
          </a:p>
        </p:txBody>
      </p:sp>
      <p:sp>
        <p:nvSpPr>
          <p:cNvPr id="10244"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D32DACAB-8E04-C344-9BD9-C8A0FD298D1D}" type="slidenum">
              <a:rPr lang="en-GB">
                <a:latin typeface="Tw Cen MT"/>
              </a:rPr>
              <a:pPr/>
              <a:t>3</a:t>
            </a:fld>
            <a:endParaRPr lang="en-GB" dirty="0">
              <a:latin typeface="Tw Cen MT"/>
            </a:endParaRPr>
          </a:p>
        </p:txBody>
      </p:sp>
    </p:spTree>
    <p:extLst>
      <p:ext uri="{BB962C8B-B14F-4D97-AF65-F5344CB8AC3E}">
        <p14:creationId xmlns:p14="http://schemas.microsoft.com/office/powerpoint/2010/main" val="4175842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37</a:t>
            </a:fld>
            <a:endParaRPr lang="en-GB" dirty="0"/>
          </a:p>
        </p:txBody>
      </p:sp>
    </p:spTree>
    <p:extLst>
      <p:ext uri="{BB962C8B-B14F-4D97-AF65-F5344CB8AC3E}">
        <p14:creationId xmlns:p14="http://schemas.microsoft.com/office/powerpoint/2010/main" val="35714497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BCC04-57B5-455F-8AEA-85C903D8D87E}" type="slidenum">
              <a:rPr lang="en-US"/>
              <a:pPr/>
              <a:t>38</a:t>
            </a:fld>
            <a:endParaRPr lang="en-US"/>
          </a:p>
        </p:txBody>
      </p:sp>
      <p:sp>
        <p:nvSpPr>
          <p:cNvPr id="1021954" name="Rectangle 2"/>
          <p:cNvSpPr>
            <a:spLocks noGrp="1" noRot="1" noChangeAspect="1" noChangeArrowheads="1" noTextEdit="1"/>
          </p:cNvSpPr>
          <p:nvPr>
            <p:ph type="sldImg"/>
          </p:nvPr>
        </p:nvSpPr>
        <p:spPr>
          <a:xfrm>
            <a:off x="-1236663" y="1079500"/>
            <a:ext cx="7119938" cy="5340350"/>
          </a:xfrm>
          <a:ln/>
        </p:spPr>
      </p:sp>
      <p:sp>
        <p:nvSpPr>
          <p:cNvPr id="1021955" name="Rectangle 3"/>
          <p:cNvSpPr>
            <a:spLocks noGrp="1" noChangeArrowheads="1"/>
          </p:cNvSpPr>
          <p:nvPr>
            <p:ph type="body" idx="1"/>
          </p:nvPr>
        </p:nvSpPr>
        <p:spPr>
          <a:xfrm>
            <a:off x="619477" y="6788950"/>
            <a:ext cx="3407120" cy="6431634"/>
          </a:xfrm>
        </p:spPr>
        <p:txBody>
          <a:bodyPr lIns="91019" tIns="45510" rIns="91019" bIns="45510"/>
          <a:lstStyle/>
          <a:p>
            <a:pPr>
              <a:buFont typeface="Arial" pitchFamily="34" charset="0"/>
              <a:buChar char="•"/>
            </a:pPr>
            <a:endParaRPr lang="de-DE" dirty="0"/>
          </a:p>
        </p:txBody>
      </p:sp>
    </p:spTree>
    <p:extLst>
      <p:ext uri="{BB962C8B-B14F-4D97-AF65-F5344CB8AC3E}">
        <p14:creationId xmlns:p14="http://schemas.microsoft.com/office/powerpoint/2010/main" val="20822266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919163" y="744538"/>
            <a:ext cx="4962525" cy="3722687"/>
          </a:xfrm>
          <a:ln/>
        </p:spPr>
      </p:sp>
      <p:sp>
        <p:nvSpPr>
          <p:cNvPr id="348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2D2D8A"/>
              </a:buClr>
            </a:pPr>
            <a:r>
              <a:rPr lang="en-GB" altLang="fr-FR" b="1" smtClean="0">
                <a:latin typeface="Arial" panose="020B0604020202020204" pitchFamily="34" charset="0"/>
              </a:rPr>
              <a:t>Multiform</a:t>
            </a:r>
            <a:r>
              <a:rPr lang="en-GB" altLang="fr-FR" smtClean="0">
                <a:latin typeface="Arial" panose="020B0604020202020204" pitchFamily="34" charset="0"/>
              </a:rPr>
              <a:t>: meetings, debates, workshops, reports, briefings. The sequence of events and how they contribute to attaining the objective matters. Being opened  and focusing on how to </a:t>
            </a:r>
            <a:r>
              <a:rPr lang="en-GB" altLang="fr-FR" b="1" smtClean="0">
                <a:latin typeface="Arial" panose="020B0604020202020204" pitchFamily="34" charset="0"/>
              </a:rPr>
              <a:t>structure a process</a:t>
            </a:r>
            <a:r>
              <a:rPr lang="en-GB" altLang="fr-FR" smtClean="0">
                <a:latin typeface="Arial" panose="020B0604020202020204" pitchFamily="34" charset="0"/>
              </a:rPr>
              <a:t>, rather than on events, is required. </a:t>
            </a:r>
          </a:p>
          <a:p>
            <a:pPr eaLnBrk="1" hangingPunct="1">
              <a:buClr>
                <a:srgbClr val="2D2D8A"/>
              </a:buClr>
            </a:pPr>
            <a:r>
              <a:rPr lang="en-GB" altLang="fr-FR" smtClean="0">
                <a:latin typeface="Arial" panose="020B0604020202020204" pitchFamily="34" charset="0"/>
              </a:rPr>
              <a:t>It is important to recognise that it can be </a:t>
            </a:r>
            <a:r>
              <a:rPr lang="en-GB" altLang="fr-FR" b="1" smtClean="0">
                <a:latin typeface="Arial" panose="020B0604020202020204" pitchFamily="34" charset="0"/>
              </a:rPr>
              <a:t>both formal and informal</a:t>
            </a:r>
            <a:r>
              <a:rPr lang="en-GB" altLang="fr-FR" smtClean="0">
                <a:latin typeface="Arial" panose="020B0604020202020204" pitchFamily="34" charset="0"/>
              </a:rPr>
              <a:t>: this implies a commitment from EUDs and officials to create the space and make the time for building trust</a:t>
            </a:r>
          </a:p>
          <a:p>
            <a:pPr eaLnBrk="1" hangingPunct="1">
              <a:buClr>
                <a:srgbClr val="2D2D8A"/>
              </a:buClr>
            </a:pPr>
            <a:r>
              <a:rPr lang="en-GB" altLang="fr-FR" smtClean="0">
                <a:latin typeface="Arial" panose="020B0604020202020204" pitchFamily="34" charset="0"/>
              </a:rPr>
              <a:t>It often requires </a:t>
            </a:r>
            <a:r>
              <a:rPr lang="en-GB" altLang="fr-FR" b="1" smtClean="0">
                <a:latin typeface="Arial" panose="020B0604020202020204" pitchFamily="34" charset="0"/>
              </a:rPr>
              <a:t>evidencing</a:t>
            </a:r>
            <a:r>
              <a:rPr lang="en-GB" altLang="fr-FR" smtClean="0">
                <a:latin typeface="Arial" panose="020B0604020202020204" pitchFamily="34" charset="0"/>
              </a:rPr>
              <a:t> through technical analysis to support technical debate while reducing the political/ideological components</a:t>
            </a:r>
          </a:p>
          <a:p>
            <a:pPr eaLnBrk="1" hangingPunct="1">
              <a:buClr>
                <a:srgbClr val="2D2D8A"/>
              </a:buClr>
            </a:pPr>
            <a:r>
              <a:rPr lang="en-GB" altLang="fr-FR" smtClean="0">
                <a:latin typeface="Arial" panose="020B0604020202020204" pitchFamily="34" charset="0"/>
              </a:rPr>
              <a:t>It happens at </a:t>
            </a:r>
            <a:r>
              <a:rPr lang="en-GB" altLang="fr-FR" b="1" smtClean="0">
                <a:latin typeface="Arial" panose="020B0604020202020204" pitchFamily="34" charset="0"/>
              </a:rPr>
              <a:t>different levels</a:t>
            </a:r>
            <a:r>
              <a:rPr lang="en-GB" altLang="fr-FR" smtClean="0">
                <a:latin typeface="Arial" panose="020B0604020202020204" pitchFamily="34" charset="0"/>
              </a:rPr>
              <a:t>: operational, policy, political. Policy is designed and implemented, and spans different levels.</a:t>
            </a:r>
          </a:p>
          <a:p>
            <a:pPr eaLnBrk="1" hangingPunct="1">
              <a:buClr>
                <a:srgbClr val="2D2D8A"/>
              </a:buClr>
            </a:pPr>
            <a:r>
              <a:rPr lang="en-GB" altLang="fr-FR" smtClean="0">
                <a:latin typeface="Arial" panose="020B0604020202020204" pitchFamily="34" charset="0"/>
              </a:rPr>
              <a:t>It requires getting </a:t>
            </a:r>
            <a:r>
              <a:rPr lang="en-GB" altLang="fr-FR" b="1" smtClean="0">
                <a:latin typeface="Arial" panose="020B0604020202020204" pitchFamily="34" charset="0"/>
              </a:rPr>
              <a:t>all stakeholders</a:t>
            </a:r>
            <a:r>
              <a:rPr lang="en-GB" altLang="fr-FR" smtClean="0">
                <a:latin typeface="Arial" panose="020B0604020202020204" pitchFamily="34" charset="0"/>
              </a:rPr>
              <a:t> on board: the pre-requisite of that is a knowledge of and engagement with the stakeholders</a:t>
            </a:r>
          </a:p>
          <a:p>
            <a:endParaRPr lang="fr-FR" altLang="fr-FR" smtClean="0">
              <a:latin typeface="Arial" panose="020B0604020202020204" pitchFamily="34" charset="0"/>
            </a:endParaRPr>
          </a:p>
          <a:p>
            <a:r>
              <a:rPr lang="en-GB" altLang="fr-FR" smtClean="0">
                <a:latin typeface="Arial" panose="020B0604020202020204" pitchFamily="34" charset="0"/>
              </a:rPr>
              <a:t>By its very nature, policy dialogue combined with other support is a development cooperation tool which allows EU support to play a facilitator role. Several EU Delegations play this role through:</a:t>
            </a:r>
            <a:endParaRPr lang="fr-FR" altLang="fr-FR" smtClean="0">
              <a:latin typeface="Arial" panose="020B0604020202020204" pitchFamily="34" charset="0"/>
            </a:endParaRPr>
          </a:p>
          <a:p>
            <a:r>
              <a:rPr lang="en-GB" altLang="fr-FR" smtClean="0">
                <a:latin typeface="Arial" panose="020B0604020202020204" pitchFamily="34" charset="0"/>
              </a:rPr>
              <a:t> </a:t>
            </a:r>
            <a:endParaRPr lang="fr-FR" altLang="fr-FR" smtClean="0">
              <a:latin typeface="Arial" panose="020B0604020202020204" pitchFamily="34" charset="0"/>
            </a:endParaRPr>
          </a:p>
          <a:p>
            <a:r>
              <a:rPr lang="en-GB" altLang="fr-FR" smtClean="0">
                <a:latin typeface="Arial" panose="020B0604020202020204" pitchFamily="34" charset="0"/>
              </a:rPr>
              <a:t>raising awareness on the importance of key reforms</a:t>
            </a:r>
            <a:endParaRPr lang="fr-FR" altLang="fr-FR" smtClean="0">
              <a:latin typeface="Arial" panose="020B0604020202020204" pitchFamily="34" charset="0"/>
            </a:endParaRPr>
          </a:p>
          <a:p>
            <a:r>
              <a:rPr lang="en-GB" altLang="fr-FR" smtClean="0">
                <a:latin typeface="Arial" panose="020B0604020202020204" pitchFamily="34" charset="0"/>
              </a:rPr>
              <a:t>helping to structure national policy dialogue processes (e.g. by bringing technical information into the debate or providing technical assistance)</a:t>
            </a:r>
            <a:endParaRPr lang="fr-FR" altLang="fr-FR" smtClean="0">
              <a:latin typeface="Arial" panose="020B0604020202020204" pitchFamily="34" charset="0"/>
            </a:endParaRPr>
          </a:p>
          <a:p>
            <a:r>
              <a:rPr lang="en-GB" altLang="fr-FR" smtClean="0">
                <a:latin typeface="Arial" panose="020B0604020202020204" pitchFamily="34" charset="0"/>
              </a:rPr>
              <a:t>support the participation of key domestic stakeholders</a:t>
            </a:r>
            <a:endParaRPr lang="fr-FR" altLang="fr-FR" smtClean="0">
              <a:latin typeface="Arial" panose="020B0604020202020204" pitchFamily="34" charset="0"/>
            </a:endParaRPr>
          </a:p>
          <a:p>
            <a:pPr eaLnBrk="1" hangingPunct="1">
              <a:buClr>
                <a:srgbClr val="2D2D8A"/>
              </a:buClr>
            </a:pPr>
            <a:endParaRPr lang="en-GB" altLang="fr-FR" smtClean="0">
              <a:latin typeface="Arial" panose="020B0604020202020204" pitchFamily="34" charset="0"/>
            </a:endParaRPr>
          </a:p>
          <a:p>
            <a:pPr eaLnBrk="1" hangingPunct="1">
              <a:buClr>
                <a:srgbClr val="2D2D8A"/>
              </a:buClr>
            </a:pPr>
            <a:endParaRPr lang="en-GB" altLang="fr-FR" smtClean="0">
              <a:latin typeface="Arial" panose="020B0604020202020204" pitchFamily="34" charset="0"/>
            </a:endParaRPr>
          </a:p>
          <a:p>
            <a:endParaRPr lang="en-GB" altLang="fr-FR" smtClean="0">
              <a:latin typeface="Arial" panose="020B0604020202020204" pitchFamily="34" charset="0"/>
            </a:endParaRPr>
          </a:p>
        </p:txBody>
      </p:sp>
    </p:spTree>
    <p:extLst>
      <p:ext uri="{BB962C8B-B14F-4D97-AF65-F5344CB8AC3E}">
        <p14:creationId xmlns:p14="http://schemas.microsoft.com/office/powerpoint/2010/main" val="20689331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1371600" y="1143000"/>
            <a:ext cx="4114800" cy="3086100"/>
          </a:xfrm>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smtClean="0">
              <a:latin typeface="Calibri" panose="020F050202020403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ea typeface="MS PGothic" panose="020B0600070205080204" pitchFamily="34" charset="-128"/>
              </a:defRPr>
            </a:lvl1pPr>
            <a:lvl2pPr marL="742950" indent="-285750">
              <a:defRPr sz="1200">
                <a:solidFill>
                  <a:srgbClr val="0F5494"/>
                </a:solidFill>
                <a:latin typeface="Verdana" panose="020B0604030504040204" pitchFamily="34" charset="0"/>
                <a:ea typeface="MS PGothic" panose="020B0600070205080204" pitchFamily="34" charset="-128"/>
              </a:defRPr>
            </a:lvl2pPr>
            <a:lvl3pPr marL="1143000" indent="-228600">
              <a:defRPr sz="1200">
                <a:solidFill>
                  <a:srgbClr val="0F5494"/>
                </a:solidFill>
                <a:latin typeface="Verdana" panose="020B0604030504040204" pitchFamily="34" charset="0"/>
                <a:ea typeface="MS PGothic" panose="020B0600070205080204" pitchFamily="34" charset="-128"/>
              </a:defRPr>
            </a:lvl3pPr>
            <a:lvl4pPr marL="1600200" indent="-228600">
              <a:defRPr sz="1200">
                <a:solidFill>
                  <a:srgbClr val="0F5494"/>
                </a:solidFill>
                <a:latin typeface="Verdana" panose="020B0604030504040204" pitchFamily="34" charset="0"/>
                <a:ea typeface="MS PGothic" panose="020B0600070205080204" pitchFamily="34" charset="-128"/>
              </a:defRPr>
            </a:lvl4pPr>
            <a:lvl5pPr marL="2057400" indent="-228600">
              <a:defRPr sz="1200">
                <a:solidFill>
                  <a:srgbClr val="0F5494"/>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9pPr>
          </a:lstStyle>
          <a:p>
            <a:fld id="{8E16933A-3C2A-4164-A831-3542A44B95F1}" type="slidenum">
              <a:rPr lang="en-US" altLang="fr-FR">
                <a:solidFill>
                  <a:srgbClr val="000000"/>
                </a:solidFill>
                <a:latin typeface="Calibri" panose="020F0502020204030204" pitchFamily="34" charset="0"/>
              </a:rPr>
              <a:pPr/>
              <a:t>40</a:t>
            </a:fld>
            <a:endParaRPr lang="en-US" altLang="fr-FR">
              <a:solidFill>
                <a:srgbClr val="000000"/>
              </a:solidFill>
              <a:latin typeface="Calibri" panose="020F0502020204030204" pitchFamily="34" charset="0"/>
            </a:endParaRPr>
          </a:p>
        </p:txBody>
      </p:sp>
    </p:spTree>
    <p:extLst>
      <p:ext uri="{BB962C8B-B14F-4D97-AF65-F5344CB8AC3E}">
        <p14:creationId xmlns:p14="http://schemas.microsoft.com/office/powerpoint/2010/main" val="6130492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371600" y="1143000"/>
            <a:ext cx="4114800" cy="3086100"/>
          </a:xfrm>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n-US" altLang="fr-FR" sz="1400" b="1" smtClean="0">
                <a:latin typeface="Calibri" panose="020F0502020204030204" pitchFamily="34" charset="0"/>
              </a:rPr>
              <a:t>USE ALL LEVERS OF ACCESSION POLICY</a:t>
            </a:r>
          </a:p>
          <a:p>
            <a:pPr algn="just">
              <a:buFontTx/>
              <a:buChar char="-"/>
            </a:pPr>
            <a:r>
              <a:rPr lang="en-US" altLang="fr-FR" smtClean="0">
                <a:latin typeface="Calibri" panose="020F0502020204030204" pitchFamily="34" charset="0"/>
              </a:rPr>
              <a:t>Complementarity political/policy dialogues</a:t>
            </a:r>
          </a:p>
          <a:p>
            <a:pPr algn="just">
              <a:buFontTx/>
              <a:buChar char="-"/>
            </a:pPr>
            <a:r>
              <a:rPr lang="en-US" altLang="fr-FR" smtClean="0">
                <a:latin typeface="Calibri" panose="020F0502020204030204" pitchFamily="34" charset="0"/>
              </a:rPr>
              <a:t>Incentive effect of pre-accession process</a:t>
            </a:r>
          </a:p>
          <a:p>
            <a:pPr algn="just">
              <a:buFontTx/>
              <a:buChar char="-"/>
            </a:pPr>
            <a:r>
              <a:rPr lang="en-US" altLang="fr-FR" smtClean="0">
                <a:latin typeface="Calibri" panose="020F0502020204030204" pitchFamily="34" charset="0"/>
              </a:rPr>
              <a:t>IPA II program design (financial envelop, technical cooperation, mix of modalities)</a:t>
            </a:r>
          </a:p>
          <a:p>
            <a:endParaRPr lang="en-US" altLang="fr-FR" smtClean="0">
              <a:latin typeface="Calibri" panose="020F0502020204030204" pitchFamily="34" charset="0"/>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ea typeface="MS PGothic" panose="020B0600070205080204" pitchFamily="34" charset="-128"/>
              </a:defRPr>
            </a:lvl1pPr>
            <a:lvl2pPr marL="742950" indent="-285750">
              <a:defRPr sz="1200">
                <a:solidFill>
                  <a:srgbClr val="0F5494"/>
                </a:solidFill>
                <a:latin typeface="Verdana" panose="020B0604030504040204" pitchFamily="34" charset="0"/>
                <a:ea typeface="MS PGothic" panose="020B0600070205080204" pitchFamily="34" charset="-128"/>
              </a:defRPr>
            </a:lvl2pPr>
            <a:lvl3pPr marL="1143000" indent="-228600">
              <a:defRPr sz="1200">
                <a:solidFill>
                  <a:srgbClr val="0F5494"/>
                </a:solidFill>
                <a:latin typeface="Verdana" panose="020B0604030504040204" pitchFamily="34" charset="0"/>
                <a:ea typeface="MS PGothic" panose="020B0600070205080204" pitchFamily="34" charset="-128"/>
              </a:defRPr>
            </a:lvl3pPr>
            <a:lvl4pPr marL="1600200" indent="-228600">
              <a:defRPr sz="1200">
                <a:solidFill>
                  <a:srgbClr val="0F5494"/>
                </a:solidFill>
                <a:latin typeface="Verdana" panose="020B0604030504040204" pitchFamily="34" charset="0"/>
                <a:ea typeface="MS PGothic" panose="020B0600070205080204" pitchFamily="34" charset="-128"/>
              </a:defRPr>
            </a:lvl4pPr>
            <a:lvl5pPr marL="2057400" indent="-228600">
              <a:defRPr sz="1200">
                <a:solidFill>
                  <a:srgbClr val="0F5494"/>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9pPr>
          </a:lstStyle>
          <a:p>
            <a:fld id="{11E3744E-A019-4296-8E96-AD1A750E82CF}" type="slidenum">
              <a:rPr lang="en-US" altLang="fr-FR">
                <a:solidFill>
                  <a:srgbClr val="000000"/>
                </a:solidFill>
                <a:latin typeface="Calibri" panose="020F0502020204030204" pitchFamily="34" charset="0"/>
              </a:rPr>
              <a:pPr/>
              <a:t>41</a:t>
            </a:fld>
            <a:endParaRPr lang="en-US" altLang="fr-FR">
              <a:solidFill>
                <a:srgbClr val="000000"/>
              </a:solidFill>
              <a:latin typeface="Calibri" panose="020F0502020204030204" pitchFamily="34" charset="0"/>
            </a:endParaRPr>
          </a:p>
        </p:txBody>
      </p:sp>
    </p:spTree>
    <p:extLst>
      <p:ext uri="{BB962C8B-B14F-4D97-AF65-F5344CB8AC3E}">
        <p14:creationId xmlns:p14="http://schemas.microsoft.com/office/powerpoint/2010/main" val="26550468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e l'image des diapositives 1"/>
          <p:cNvSpPr>
            <a:spLocks noGrp="1" noRot="1" noChangeAspect="1" noTextEdit="1"/>
          </p:cNvSpPr>
          <p:nvPr>
            <p:ph type="sldImg"/>
          </p:nvPr>
        </p:nvSpPr>
        <p:spPr>
          <a:ln/>
        </p:spPr>
      </p:sp>
      <p:sp>
        <p:nvSpPr>
          <p:cNvPr id="89091"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fr-FR" smtClean="0">
                <a:latin typeface="Arial" panose="020B0604020202020204" pitchFamily="34" charset="0"/>
              </a:rPr>
              <a:t>Avoid confusion and speak a common language =&gt; coordination political and cooperation</a:t>
            </a:r>
          </a:p>
          <a:p>
            <a:pPr>
              <a:buFontTx/>
              <a:buAutoNum type="arabicParenR"/>
            </a:pPr>
            <a:endParaRPr lang="en-GB" altLang="fr-FR" smtClean="0">
              <a:latin typeface="Arial" panose="020B0604020202020204" pitchFamily="34" charset="0"/>
            </a:endParaRPr>
          </a:p>
          <a:p>
            <a:r>
              <a:rPr lang="en-GB" altLang="fr-FR" smtClean="0">
                <a:latin typeface="Arial" panose="020B0604020202020204" pitchFamily="34" charset="0"/>
              </a:rPr>
              <a:t>Reinforce coordination amongst EEAS, line DGs, DG DEVCO and share positive / negative experiences</a:t>
            </a:r>
          </a:p>
          <a:p>
            <a:endParaRPr lang="en-GB" altLang="fr-FR" smtClean="0">
              <a:latin typeface="Arial" panose="020B0604020202020204" pitchFamily="34" charset="0"/>
            </a:endParaRPr>
          </a:p>
          <a:p>
            <a:r>
              <a:rPr lang="en-GB" altLang="fr-FR" smtClean="0">
                <a:latin typeface="Arial" panose="020B0604020202020204" pitchFamily="34" charset="0"/>
              </a:rPr>
              <a:t>Political and policy dialogue are not hermetic but interdependent.</a:t>
            </a:r>
          </a:p>
          <a:p>
            <a:endParaRPr lang="fr-FR" altLang="fr-FR" smtClean="0">
              <a:latin typeface="Arial" panose="020B0604020202020204" pitchFamily="34" charset="0"/>
            </a:endParaRPr>
          </a:p>
          <a:p>
            <a:endParaRPr lang="fr-FR" altLang="fr-FR" smtClean="0">
              <a:latin typeface="Arial" panose="020B0604020202020204" pitchFamily="34" charset="0"/>
            </a:endParaRPr>
          </a:p>
        </p:txBody>
      </p:sp>
      <p:sp>
        <p:nvSpPr>
          <p:cNvPr id="89092"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196493D-555F-4B91-9670-B88474BE87C6}" type="slidenum">
              <a:rPr lang="fr-FR" altLang="fr-FR">
                <a:latin typeface="Calibri" panose="020F0502020204030204" pitchFamily="34" charset="0"/>
              </a:rPr>
              <a:pPr>
                <a:spcBef>
                  <a:spcPct val="0"/>
                </a:spcBef>
              </a:pPr>
              <a:t>42</a:t>
            </a:fld>
            <a:endParaRPr lang="fr-FR" altLang="fr-FR">
              <a:latin typeface="Calibri" panose="020F0502020204030204" pitchFamily="34" charset="0"/>
            </a:endParaRPr>
          </a:p>
        </p:txBody>
      </p:sp>
    </p:spTree>
    <p:extLst>
      <p:ext uri="{BB962C8B-B14F-4D97-AF65-F5344CB8AC3E}">
        <p14:creationId xmlns:p14="http://schemas.microsoft.com/office/powerpoint/2010/main" val="5117496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xfrm>
            <a:off x="1371600" y="1143000"/>
            <a:ext cx="4114800" cy="3086100"/>
          </a:xfrm>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smtClean="0">
              <a:latin typeface="Calibri" panose="020F050202020403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ea typeface="MS PGothic" panose="020B0600070205080204" pitchFamily="34" charset="-128"/>
              </a:defRPr>
            </a:lvl1pPr>
            <a:lvl2pPr marL="742950" indent="-285750">
              <a:defRPr sz="1200">
                <a:solidFill>
                  <a:srgbClr val="0F5494"/>
                </a:solidFill>
                <a:latin typeface="Verdana" panose="020B0604030504040204" pitchFamily="34" charset="0"/>
                <a:ea typeface="MS PGothic" panose="020B0600070205080204" pitchFamily="34" charset="-128"/>
              </a:defRPr>
            </a:lvl2pPr>
            <a:lvl3pPr marL="1143000" indent="-228600">
              <a:defRPr sz="1200">
                <a:solidFill>
                  <a:srgbClr val="0F5494"/>
                </a:solidFill>
                <a:latin typeface="Verdana" panose="020B0604030504040204" pitchFamily="34" charset="0"/>
                <a:ea typeface="MS PGothic" panose="020B0600070205080204" pitchFamily="34" charset="-128"/>
              </a:defRPr>
            </a:lvl3pPr>
            <a:lvl4pPr marL="1600200" indent="-228600">
              <a:defRPr sz="1200">
                <a:solidFill>
                  <a:srgbClr val="0F5494"/>
                </a:solidFill>
                <a:latin typeface="Verdana" panose="020B0604030504040204" pitchFamily="34" charset="0"/>
                <a:ea typeface="MS PGothic" panose="020B0600070205080204" pitchFamily="34" charset="-128"/>
              </a:defRPr>
            </a:lvl4pPr>
            <a:lvl5pPr marL="2057400" indent="-228600">
              <a:defRPr sz="1200">
                <a:solidFill>
                  <a:srgbClr val="0F5494"/>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9pPr>
          </a:lstStyle>
          <a:p>
            <a:fld id="{1398C5D2-43BE-4372-8283-1DBC4BD03A86}" type="slidenum">
              <a:rPr lang="en-US" altLang="fr-FR">
                <a:solidFill>
                  <a:schemeClr val="tx1"/>
                </a:solidFill>
                <a:latin typeface="Calibri" panose="020F0502020204030204" pitchFamily="34" charset="0"/>
              </a:rPr>
              <a:pPr/>
              <a:t>44</a:t>
            </a:fld>
            <a:endParaRPr lang="en-US" altLang="fr-FR">
              <a:solidFill>
                <a:schemeClr val="tx1"/>
              </a:solidFill>
              <a:latin typeface="Calibri" panose="020F0502020204030204" pitchFamily="34" charset="0"/>
            </a:endParaRPr>
          </a:p>
        </p:txBody>
      </p:sp>
    </p:spTree>
    <p:extLst>
      <p:ext uri="{BB962C8B-B14F-4D97-AF65-F5344CB8AC3E}">
        <p14:creationId xmlns:p14="http://schemas.microsoft.com/office/powerpoint/2010/main" val="38740919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F8C41C-59BA-4A37-BFD2-956F15E5F02F}" type="slidenum">
              <a:rPr lang="en-US"/>
              <a:pPr/>
              <a:t>46</a:t>
            </a:fld>
            <a:endParaRPr lang="en-US"/>
          </a:p>
        </p:txBody>
      </p:sp>
      <p:sp>
        <p:nvSpPr>
          <p:cNvPr id="1134594" name="Rectangle 2"/>
          <p:cNvSpPr>
            <a:spLocks noGrp="1" noRot="1" noChangeAspect="1" noChangeArrowheads="1" noTextEdit="1"/>
          </p:cNvSpPr>
          <p:nvPr>
            <p:ph type="sldImg"/>
          </p:nvPr>
        </p:nvSpPr>
        <p:spPr>
          <a:xfrm>
            <a:off x="1092200" y="860425"/>
            <a:ext cx="4611688" cy="3459163"/>
          </a:xfrm>
          <a:ln w="12700" cap="flat">
            <a:solidFill>
              <a:schemeClr val="tx1"/>
            </a:solidFill>
          </a:ln>
        </p:spPr>
      </p:sp>
      <p:sp>
        <p:nvSpPr>
          <p:cNvPr id="1134595" name="Rectangle 3"/>
          <p:cNvSpPr>
            <a:spLocks noGrp="1" noChangeArrowheads="1"/>
          </p:cNvSpPr>
          <p:nvPr>
            <p:ph type="body" idx="1"/>
          </p:nvPr>
        </p:nvSpPr>
        <p:spPr>
          <a:xfrm>
            <a:off x="907930" y="4688556"/>
            <a:ext cx="4978668" cy="4445126"/>
          </a:xfrm>
          <a:ln/>
        </p:spPr>
        <p:txBody>
          <a:bodyPr lIns="88942" tIns="43691" rIns="88942" bIns="43691"/>
          <a:lstStyle/>
          <a:p>
            <a:r>
              <a:rPr lang="en-GB" dirty="0" smtClean="0">
                <a:latin typeface="Times New Roman" pitchFamily="18" charset="0"/>
                <a:cs typeface="Times New Roman" pitchFamily="18" charset="0"/>
              </a:rPr>
              <a:t>The guidelines refer to the Financial Circuits: Step</a:t>
            </a:r>
            <a:r>
              <a:rPr lang="en-GB" baseline="0" dirty="0" smtClean="0">
                <a:latin typeface="Times New Roman" pitchFamily="18" charset="0"/>
                <a:cs typeface="Times New Roman" pitchFamily="18" charset="0"/>
              </a:rPr>
              <a:t> by Step for the details of all this (see guidelines Part II, section 6.5)</a:t>
            </a:r>
          </a:p>
          <a:p>
            <a:endParaRPr lang="en-GB" baseline="0" dirty="0" smtClean="0">
              <a:latin typeface="Times New Roman" pitchFamily="18" charset="0"/>
              <a:cs typeface="Times New Roman"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smtClean="0">
                <a:solidFill>
                  <a:schemeClr val="tx1"/>
                </a:solidFill>
                <a:effectLst/>
                <a:latin typeface="Times New Roman" pitchFamily="18" charset="0"/>
                <a:ea typeface="+mn-ea"/>
                <a:cs typeface="Times New Roman" pitchFamily="18" charset="0"/>
              </a:rPr>
              <a:t>Reminder: Timeliness of payment is critical, and every effort should be made to adhere to the indicative disbursement timetable set out in the Financing Agreement and/or disbursement schedule agreed subsequently between the partner country and its budget support partners. This may require the Delegation to be proactive in soliciting the request from the partner country well ahead of the due payment date, and for all parties to respect agreed approval times. </a:t>
            </a: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val="41791579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SRCs in support </a:t>
            </a:r>
            <a:r>
              <a:rPr lang="sv-SE" dirty="0" err="1" smtClean="0"/>
              <a:t>of</a:t>
            </a:r>
            <a:r>
              <a:rPr lang="sv-SE" baseline="0" dirty="0" smtClean="0"/>
              <a:t> OCT </a:t>
            </a:r>
            <a:r>
              <a:rPr lang="sv-SE" baseline="0" dirty="0" err="1" smtClean="0"/>
              <a:t>development</a:t>
            </a:r>
            <a:r>
              <a:rPr lang="sv-SE" baseline="0" dirty="0" smtClean="0"/>
              <a:t> policy or </a:t>
            </a:r>
            <a:r>
              <a:rPr lang="sv-SE" baseline="0" dirty="0" err="1" smtClean="0"/>
              <a:t>strategy</a:t>
            </a:r>
            <a:r>
              <a:rPr lang="sv-SE" baseline="0" dirty="0" smtClean="0"/>
              <a:t>, or territorial </a:t>
            </a:r>
            <a:r>
              <a:rPr lang="sv-SE" baseline="0" dirty="0" err="1" smtClean="0"/>
              <a:t>development</a:t>
            </a:r>
            <a:r>
              <a:rPr lang="sv-SE" baseline="0" dirty="0" smtClean="0"/>
              <a:t> </a:t>
            </a:r>
            <a:r>
              <a:rPr lang="sv-SE" baseline="0" dirty="0" err="1" smtClean="0"/>
              <a:t>policies</a:t>
            </a:r>
            <a:r>
              <a:rPr lang="sv-SE" baseline="0" dirty="0" smtClean="0"/>
              <a:t>. Multi-</a:t>
            </a:r>
            <a:r>
              <a:rPr lang="sv-SE" baseline="0" dirty="0" err="1" smtClean="0"/>
              <a:t>sector</a:t>
            </a:r>
            <a:r>
              <a:rPr lang="sv-SE" baseline="0" dirty="0" smtClean="0"/>
              <a:t> </a:t>
            </a:r>
            <a:r>
              <a:rPr lang="sv-SE" baseline="0" dirty="0" err="1" smtClean="0"/>
              <a:t>approaches</a:t>
            </a:r>
            <a:r>
              <a:rPr lang="sv-SE" baseline="0" dirty="0" smtClean="0"/>
              <a:t> in </a:t>
            </a:r>
            <a:r>
              <a:rPr lang="sv-SE" baseline="0" dirty="0" err="1" smtClean="0"/>
              <a:t>cases</a:t>
            </a:r>
            <a:r>
              <a:rPr lang="sv-SE" baseline="0" dirty="0" smtClean="0"/>
              <a:t> </a:t>
            </a:r>
            <a:r>
              <a:rPr lang="sv-SE" baseline="0" dirty="0" err="1" smtClean="0"/>
              <a:t>where</a:t>
            </a:r>
            <a:r>
              <a:rPr lang="sv-SE" baseline="0" dirty="0" smtClean="0"/>
              <a:t> the </a:t>
            </a:r>
            <a:r>
              <a:rPr lang="sv-SE" baseline="0" dirty="0" err="1" smtClean="0"/>
              <a:t>capacity</a:t>
            </a:r>
            <a:r>
              <a:rPr lang="sv-SE" baseline="0" dirty="0" smtClean="0"/>
              <a:t> is </a:t>
            </a:r>
            <a:r>
              <a:rPr lang="sv-SE" baseline="0" dirty="0" err="1" smtClean="0"/>
              <a:t>limited</a:t>
            </a:r>
            <a:r>
              <a:rPr lang="sv-SE" baseline="0" dirty="0" smtClean="0"/>
              <a:t> </a:t>
            </a:r>
            <a:r>
              <a:rPr lang="sv-SE" baseline="0" dirty="0" err="1" smtClean="0"/>
              <a:t>to</a:t>
            </a:r>
            <a:r>
              <a:rPr lang="sv-SE" baseline="0" dirty="0" smtClean="0"/>
              <a:t> </a:t>
            </a:r>
            <a:r>
              <a:rPr lang="sv-SE" baseline="0" dirty="0" err="1" smtClean="0"/>
              <a:t>absorb</a:t>
            </a:r>
            <a:r>
              <a:rPr lang="sv-SE" baseline="0" dirty="0" smtClean="0"/>
              <a:t> EU </a:t>
            </a:r>
            <a:r>
              <a:rPr lang="sv-SE" baseline="0" dirty="0" err="1" smtClean="0"/>
              <a:t>funding</a:t>
            </a:r>
            <a:r>
              <a:rPr lang="sv-SE" baseline="0" dirty="0" smtClean="0"/>
              <a:t> </a:t>
            </a:r>
            <a:r>
              <a:rPr lang="sv-SE" baseline="0" dirty="0" err="1" smtClean="0"/>
              <a:t>efficiently</a:t>
            </a:r>
            <a:r>
              <a:rPr lang="sv-SE" baseline="0" dirty="0" smtClean="0"/>
              <a:t>.</a:t>
            </a:r>
            <a:endParaRPr lang="en-GB" dirty="0"/>
          </a:p>
        </p:txBody>
      </p:sp>
      <p:sp>
        <p:nvSpPr>
          <p:cNvPr id="4" name="Slide Number Placeholder 3"/>
          <p:cNvSpPr>
            <a:spLocks noGrp="1"/>
          </p:cNvSpPr>
          <p:nvPr>
            <p:ph type="sldNum" sz="quarter" idx="10"/>
          </p:nvPr>
        </p:nvSpPr>
        <p:spPr/>
        <p:txBody>
          <a:bodyPr/>
          <a:lstStyle/>
          <a:p>
            <a:fld id="{C698FE64-36B5-4E50-923B-F794DA32D5EB}" type="slidenum">
              <a:rPr lang="en-GB" altLang="en-US" smtClean="0">
                <a:solidFill>
                  <a:srgbClr val="000000"/>
                </a:solidFill>
              </a:rPr>
              <a:pPr/>
              <a:t>48</a:t>
            </a:fld>
            <a:endParaRPr lang="en-GB" altLang="en-US">
              <a:solidFill>
                <a:srgbClr val="000000"/>
              </a:solidFill>
            </a:endParaRPr>
          </a:p>
        </p:txBody>
      </p:sp>
    </p:spTree>
    <p:extLst>
      <p:ext uri="{BB962C8B-B14F-4D97-AF65-F5344CB8AC3E}">
        <p14:creationId xmlns:p14="http://schemas.microsoft.com/office/powerpoint/2010/main" val="20656475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SRCs in support </a:t>
            </a:r>
            <a:r>
              <a:rPr lang="sv-SE" dirty="0" err="1" smtClean="0"/>
              <a:t>of</a:t>
            </a:r>
            <a:r>
              <a:rPr lang="sv-SE" baseline="0" dirty="0" smtClean="0"/>
              <a:t> OCT </a:t>
            </a:r>
            <a:r>
              <a:rPr lang="sv-SE" baseline="0" dirty="0" err="1" smtClean="0"/>
              <a:t>development</a:t>
            </a:r>
            <a:r>
              <a:rPr lang="sv-SE" baseline="0" dirty="0" smtClean="0"/>
              <a:t> policy or </a:t>
            </a:r>
            <a:r>
              <a:rPr lang="sv-SE" baseline="0" dirty="0" err="1" smtClean="0"/>
              <a:t>strategy</a:t>
            </a:r>
            <a:r>
              <a:rPr lang="sv-SE" baseline="0" dirty="0" smtClean="0"/>
              <a:t>, or territorial </a:t>
            </a:r>
            <a:r>
              <a:rPr lang="sv-SE" baseline="0" dirty="0" err="1" smtClean="0"/>
              <a:t>development</a:t>
            </a:r>
            <a:r>
              <a:rPr lang="sv-SE" baseline="0" dirty="0" smtClean="0"/>
              <a:t> </a:t>
            </a:r>
            <a:r>
              <a:rPr lang="sv-SE" baseline="0" dirty="0" err="1" smtClean="0"/>
              <a:t>policies</a:t>
            </a:r>
            <a:r>
              <a:rPr lang="sv-SE" baseline="0" dirty="0" smtClean="0"/>
              <a:t>. Multi-</a:t>
            </a:r>
            <a:r>
              <a:rPr lang="sv-SE" baseline="0" dirty="0" err="1" smtClean="0"/>
              <a:t>sector</a:t>
            </a:r>
            <a:r>
              <a:rPr lang="sv-SE" baseline="0" dirty="0" smtClean="0"/>
              <a:t> </a:t>
            </a:r>
            <a:r>
              <a:rPr lang="sv-SE" baseline="0" dirty="0" err="1" smtClean="0"/>
              <a:t>approaches</a:t>
            </a:r>
            <a:r>
              <a:rPr lang="sv-SE" baseline="0" dirty="0" smtClean="0"/>
              <a:t> in </a:t>
            </a:r>
            <a:r>
              <a:rPr lang="sv-SE" baseline="0" dirty="0" err="1" smtClean="0"/>
              <a:t>cases</a:t>
            </a:r>
            <a:r>
              <a:rPr lang="sv-SE" baseline="0" dirty="0" smtClean="0"/>
              <a:t> </a:t>
            </a:r>
            <a:r>
              <a:rPr lang="sv-SE" baseline="0" dirty="0" err="1" smtClean="0"/>
              <a:t>where</a:t>
            </a:r>
            <a:r>
              <a:rPr lang="sv-SE" baseline="0" dirty="0" smtClean="0"/>
              <a:t> the </a:t>
            </a:r>
            <a:r>
              <a:rPr lang="sv-SE" baseline="0" dirty="0" err="1" smtClean="0"/>
              <a:t>capacity</a:t>
            </a:r>
            <a:r>
              <a:rPr lang="sv-SE" baseline="0" dirty="0" smtClean="0"/>
              <a:t> is </a:t>
            </a:r>
            <a:r>
              <a:rPr lang="sv-SE" baseline="0" dirty="0" err="1" smtClean="0"/>
              <a:t>limited</a:t>
            </a:r>
            <a:r>
              <a:rPr lang="sv-SE" baseline="0" dirty="0" smtClean="0"/>
              <a:t> </a:t>
            </a:r>
            <a:r>
              <a:rPr lang="sv-SE" baseline="0" dirty="0" err="1" smtClean="0"/>
              <a:t>to</a:t>
            </a:r>
            <a:r>
              <a:rPr lang="sv-SE" baseline="0" dirty="0" smtClean="0"/>
              <a:t> </a:t>
            </a:r>
            <a:r>
              <a:rPr lang="sv-SE" baseline="0" dirty="0" err="1" smtClean="0"/>
              <a:t>absorb</a:t>
            </a:r>
            <a:r>
              <a:rPr lang="sv-SE" baseline="0" dirty="0" smtClean="0"/>
              <a:t> EU </a:t>
            </a:r>
            <a:r>
              <a:rPr lang="sv-SE" baseline="0" dirty="0" err="1" smtClean="0"/>
              <a:t>funding</a:t>
            </a:r>
            <a:r>
              <a:rPr lang="sv-SE" baseline="0" dirty="0" smtClean="0"/>
              <a:t> </a:t>
            </a:r>
            <a:r>
              <a:rPr lang="sv-SE" baseline="0" dirty="0" err="1" smtClean="0"/>
              <a:t>efficiently</a:t>
            </a:r>
            <a:r>
              <a:rPr lang="sv-SE" baseline="0" dirty="0" smtClean="0"/>
              <a:t>.</a:t>
            </a:r>
            <a:endParaRPr lang="en-GB" dirty="0"/>
          </a:p>
        </p:txBody>
      </p:sp>
      <p:sp>
        <p:nvSpPr>
          <p:cNvPr id="4" name="Slide Number Placeholder 3"/>
          <p:cNvSpPr>
            <a:spLocks noGrp="1"/>
          </p:cNvSpPr>
          <p:nvPr>
            <p:ph type="sldNum" sz="quarter" idx="10"/>
          </p:nvPr>
        </p:nvSpPr>
        <p:spPr/>
        <p:txBody>
          <a:bodyPr/>
          <a:lstStyle/>
          <a:p>
            <a:fld id="{C698FE64-36B5-4E50-923B-F794DA32D5EB}" type="slidenum">
              <a:rPr lang="en-GB" altLang="en-US" smtClean="0">
                <a:solidFill>
                  <a:srgbClr val="000000"/>
                </a:solidFill>
              </a:rPr>
              <a:pPr/>
              <a:t>49</a:t>
            </a:fld>
            <a:endParaRPr lang="en-GB" altLang="en-US">
              <a:solidFill>
                <a:srgbClr val="000000"/>
              </a:solidFill>
            </a:endParaRPr>
          </a:p>
        </p:txBody>
      </p:sp>
    </p:spTree>
    <p:extLst>
      <p:ext uri="{BB962C8B-B14F-4D97-AF65-F5344CB8AC3E}">
        <p14:creationId xmlns:p14="http://schemas.microsoft.com/office/powerpoint/2010/main" val="1105526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algn="ctr" eaLnBrk="1" hangingPunct="1"/>
            <a:r>
              <a:rPr lang="en-US" sz="1000" i="0" dirty="0" smtClean="0">
                <a:solidFill>
                  <a:srgbClr val="EF8316"/>
                </a:solidFill>
                <a:latin typeface="Tw Cen MT"/>
                <a:cs typeface="Tw Cen MT"/>
              </a:rPr>
              <a:t>PUTTING CONTEXT ANALYSIS AT THE CENTRE OF THE EC PROGRAM CYCLE: </a:t>
            </a:r>
          </a:p>
          <a:p>
            <a:pPr algn="ctr" eaLnBrk="1" hangingPunct="1"/>
            <a:r>
              <a:rPr lang="en-US" sz="1000" i="0" dirty="0" smtClean="0">
                <a:solidFill>
                  <a:srgbClr val="EF8316"/>
                </a:solidFill>
                <a:latin typeface="Tw Cen MT"/>
                <a:cs typeface="Tw Cen MT"/>
              </a:rPr>
              <a:t>A CONTINUOUS AND ITERATIVE PROCESS</a:t>
            </a:r>
          </a:p>
          <a:p>
            <a:endParaRPr lang="fr-FR" dirty="0">
              <a:ea typeface="MS PGothic" charset="0"/>
            </a:endParaRPr>
          </a:p>
        </p:txBody>
      </p:sp>
      <p:sp>
        <p:nvSpPr>
          <p:cNvPr id="2867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MS PGothic" charset="0"/>
                <a:cs typeface="MS PGothic" charset="0"/>
              </a:defRPr>
            </a:lvl1pPr>
            <a:lvl2pPr marL="742950" indent="-285750">
              <a:defRPr sz="1200">
                <a:solidFill>
                  <a:srgbClr val="0F5494"/>
                </a:solidFill>
                <a:latin typeface="Verdana" charset="0"/>
                <a:ea typeface="MS PGothic" charset="0"/>
                <a:cs typeface="MS PGothic" charset="0"/>
              </a:defRPr>
            </a:lvl2pPr>
            <a:lvl3pPr marL="1143000" indent="-228600">
              <a:defRPr sz="1200">
                <a:solidFill>
                  <a:srgbClr val="0F5494"/>
                </a:solidFill>
                <a:latin typeface="Verdana" charset="0"/>
                <a:ea typeface="MS PGothic" charset="0"/>
                <a:cs typeface="MS PGothic" charset="0"/>
              </a:defRPr>
            </a:lvl3pPr>
            <a:lvl4pPr marL="1600200" indent="-228600">
              <a:defRPr sz="1200">
                <a:solidFill>
                  <a:srgbClr val="0F5494"/>
                </a:solidFill>
                <a:latin typeface="Verdana" charset="0"/>
                <a:ea typeface="MS PGothic" charset="0"/>
                <a:cs typeface="MS PGothic" charset="0"/>
              </a:defRPr>
            </a:lvl4pPr>
            <a:lvl5pPr marL="2057400" indent="-228600">
              <a:defRPr sz="1200">
                <a:solidFill>
                  <a:srgbClr val="0F5494"/>
                </a:solidFill>
                <a:latin typeface="Verdana" charset="0"/>
                <a:ea typeface="MS PGothic" charset="0"/>
                <a:cs typeface="MS PGothic" charset="0"/>
              </a:defRPr>
            </a:lvl5pPr>
            <a:lvl6pPr marL="2514600" indent="-228600"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800" indent="-228600"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9000" indent="-228600"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6200" indent="-228600" eaLnBrk="0" fontAlgn="base" hangingPunct="0">
              <a:spcBef>
                <a:spcPct val="0"/>
              </a:spcBef>
              <a:spcAft>
                <a:spcPct val="0"/>
              </a:spcAft>
              <a:defRPr sz="1200">
                <a:solidFill>
                  <a:srgbClr val="0F5494"/>
                </a:solidFill>
                <a:latin typeface="Verdana" charset="0"/>
                <a:ea typeface="MS PGothic" charset="0"/>
                <a:cs typeface="MS PGothic" charset="0"/>
              </a:defRPr>
            </a:lvl9pPr>
          </a:lstStyle>
          <a:p>
            <a:fld id="{65E7FDF9-2B13-5B40-86DA-C09D836DC1F1}" type="slidenum">
              <a:rPr lang="en-GB">
                <a:solidFill>
                  <a:schemeClr val="tx1"/>
                </a:solidFill>
                <a:latin typeface="Tw Cen MT"/>
              </a:rPr>
              <a:pPr/>
              <a:t>4</a:t>
            </a:fld>
            <a:endParaRPr lang="en-GB" dirty="0">
              <a:solidFill>
                <a:schemeClr val="tx1"/>
              </a:solidFill>
              <a:latin typeface="Tw Cen MT"/>
            </a:endParaRPr>
          </a:p>
        </p:txBody>
      </p:sp>
    </p:spTree>
    <p:extLst>
      <p:ext uri="{BB962C8B-B14F-4D97-AF65-F5344CB8AC3E}">
        <p14:creationId xmlns:p14="http://schemas.microsoft.com/office/powerpoint/2010/main" val="29224667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55</a:t>
            </a:fld>
            <a:endParaRPr lang="en-GB" dirty="0"/>
          </a:p>
        </p:txBody>
      </p:sp>
    </p:spTree>
    <p:extLst>
      <p:ext uri="{BB962C8B-B14F-4D97-AF65-F5344CB8AC3E}">
        <p14:creationId xmlns:p14="http://schemas.microsoft.com/office/powerpoint/2010/main" val="24841463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96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694344-F908-4135-862F-8828D36B902C}" type="slidenum">
              <a:rPr lang="en-GB" altLang="en-US" smtClean="0"/>
              <a:pPr>
                <a:spcBef>
                  <a:spcPct val="0"/>
                </a:spcBef>
              </a:pPr>
              <a:t>58</a:t>
            </a:fld>
            <a:endParaRPr lang="en-GB" altLang="en-US" smtClean="0"/>
          </a:p>
        </p:txBody>
      </p:sp>
    </p:spTree>
    <p:extLst>
      <p:ext uri="{BB962C8B-B14F-4D97-AF65-F5344CB8AC3E}">
        <p14:creationId xmlns:p14="http://schemas.microsoft.com/office/powerpoint/2010/main" val="15193233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sz="1000" smtClean="0">
                <a:latin typeface="Arial" panose="020B0604020202020204" pitchFamily="34" charset="0"/>
              </a:rPr>
              <a:t>The first step of the approach consists of making a thorough inventory and analysis of the inputs, direct outputs and induced outputs of the BS (levels 1, 2 and 3 of the CEF), an evaluation of the causal relationships between the inputs and the direct and induced outputs, and an assessment of how and to what extent BS has contributed to improving the quality and adequacy of government policies and service delivery systems (induced outputs). The first step entails thus an analysis of the causal links between BS inputs at level one via direct outputs at level two to induced outputs at level 3 as shown in figure 2 (which is in fact a contribution analysis). The assessment at induced output level should be extended to include an analysis of the external factors having influenced government policies in conjunction with BS programmes </a:t>
            </a:r>
            <a:endParaRPr lang="en-GB" altLang="en-US" smtClean="0">
              <a:latin typeface="Arial" panose="020B0604020202020204" pitchFamily="34" charset="0"/>
            </a:endParaRPr>
          </a:p>
        </p:txBody>
      </p:sp>
      <p:sp>
        <p:nvSpPr>
          <p:cNvPr id="737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A76E909A-E003-41FE-85FD-04B50C2F1FBC}" type="slidenum">
              <a:rPr lang="en-GB" altLang="en-US" smtClean="0">
                <a:solidFill>
                  <a:schemeClr val="tx1"/>
                </a:solidFill>
                <a:latin typeface="Arial" panose="020B0604020202020204" pitchFamily="34" charset="0"/>
              </a:rPr>
              <a:pPr/>
              <a:t>59</a:t>
            </a:fld>
            <a:endParaRPr lang="en-GB" altLang="en-US" smtClean="0">
              <a:solidFill>
                <a:schemeClr val="tx1"/>
              </a:solidFill>
              <a:latin typeface="Arial" panose="020B0604020202020204" pitchFamily="34" charset="0"/>
            </a:endParaRPr>
          </a:p>
        </p:txBody>
      </p:sp>
    </p:spTree>
    <p:extLst>
      <p:ext uri="{BB962C8B-B14F-4D97-AF65-F5344CB8AC3E}">
        <p14:creationId xmlns:p14="http://schemas.microsoft.com/office/powerpoint/2010/main" val="28349909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sz="1000" smtClean="0">
                <a:latin typeface="Arial" panose="020B0604020202020204" pitchFamily="34" charset="0"/>
              </a:rPr>
              <a:t>This second step is in fact an attribution analysis in the sense that, besides the assessment of the development outcomes and impact, it aims to identify - by tracing backwards towards the induced output level and other contextual factors - the determining factors which have promoted the attainment of the observed outcomes and impact (see figure three). The analysis may be restricted due to limited data availability or budget and time constraints on evaluations. Thus, existing knowledge in form of completed evaluations or assessments, academic studies and surveys may be of assistance. </a:t>
            </a:r>
            <a:endParaRPr lang="en-GB" altLang="en-US" smtClean="0">
              <a:latin typeface="Arial" panose="020B0604020202020204" pitchFamily="34" charset="0"/>
            </a:endParaRPr>
          </a:p>
        </p:txBody>
      </p:sp>
      <p:sp>
        <p:nvSpPr>
          <p:cNvPr id="757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6D6DC543-F521-4D2A-B700-6C9D7F6351DD}" type="slidenum">
              <a:rPr lang="en-GB" altLang="en-US" smtClean="0">
                <a:solidFill>
                  <a:schemeClr val="tx1"/>
                </a:solidFill>
                <a:latin typeface="Arial" panose="020B0604020202020204" pitchFamily="34" charset="0"/>
              </a:rPr>
              <a:pPr/>
              <a:t>60</a:t>
            </a:fld>
            <a:endParaRPr lang="en-GB" altLang="en-US" smtClean="0">
              <a:solidFill>
                <a:schemeClr val="tx1"/>
              </a:solidFill>
              <a:latin typeface="Arial" panose="020B0604020202020204" pitchFamily="34" charset="0"/>
            </a:endParaRPr>
          </a:p>
        </p:txBody>
      </p:sp>
    </p:spTree>
    <p:extLst>
      <p:ext uri="{BB962C8B-B14F-4D97-AF65-F5344CB8AC3E}">
        <p14:creationId xmlns:p14="http://schemas.microsoft.com/office/powerpoint/2010/main" val="28854119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78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B80EAADC-4FE4-4870-9ABE-57B1D3CF527F}" type="slidenum">
              <a:rPr lang="en-GB" altLang="en-US" smtClean="0">
                <a:solidFill>
                  <a:schemeClr val="tx1"/>
                </a:solidFill>
                <a:latin typeface="Arial" panose="020B0604020202020204" pitchFamily="34" charset="0"/>
              </a:rPr>
              <a:pPr/>
              <a:t>61</a:t>
            </a:fld>
            <a:endParaRPr lang="en-GB" altLang="en-US" smtClean="0">
              <a:solidFill>
                <a:schemeClr val="tx1"/>
              </a:solidFill>
              <a:latin typeface="Arial" panose="020B0604020202020204" pitchFamily="34" charset="0"/>
            </a:endParaRPr>
          </a:p>
        </p:txBody>
      </p:sp>
    </p:spTree>
    <p:extLst>
      <p:ext uri="{BB962C8B-B14F-4D97-AF65-F5344CB8AC3E}">
        <p14:creationId xmlns:p14="http://schemas.microsoft.com/office/powerpoint/2010/main" val="25936931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2000" dirty="0" smtClean="0">
                <a:solidFill>
                  <a:srgbClr val="FF0000"/>
                </a:solidFill>
              </a:rPr>
              <a:t>Dans les pays à faible revenu </a:t>
            </a:r>
            <a:r>
              <a:rPr lang="fr-BE" sz="2000" dirty="0" smtClean="0"/>
              <a:t>(Mozambique, Mali, Zambie, Tanzanie)</a:t>
            </a:r>
          </a:p>
          <a:p>
            <a:pPr lvl="1"/>
            <a:r>
              <a:rPr lang="fr-BE" sz="2000" dirty="0" smtClean="0"/>
              <a:t>Accroissement significatif de l’espace fiscal, permettant d’élargir l’offre de services sociaux (essentiellement santé, éducation) avec pour effet un accès accru des populations à ces services</a:t>
            </a:r>
          </a:p>
          <a:p>
            <a:pPr lvl="1"/>
            <a:r>
              <a:rPr lang="fr-BE" sz="2000" dirty="0" smtClean="0"/>
              <a:t>Amélioration de la stabilité macroéconomique</a:t>
            </a:r>
          </a:p>
          <a:p>
            <a:pPr lvl="1"/>
            <a:r>
              <a:rPr lang="fr-BE" sz="2000" dirty="0" smtClean="0"/>
              <a:t>Renforcement significatif des système de GFP</a:t>
            </a:r>
          </a:p>
          <a:p>
            <a:pPr lvl="1"/>
            <a:r>
              <a:rPr lang="fr-BE" sz="2000" dirty="0" smtClean="0"/>
              <a:t>Amélioration de la transparence budgétaire</a:t>
            </a:r>
          </a:p>
          <a:p>
            <a:pPr lvl="1"/>
            <a:r>
              <a:rPr lang="fr-BE" sz="2000" dirty="0" smtClean="0"/>
              <a:t>Renforcement du cadre légal et institutionnel de lutte contre la corruption</a:t>
            </a:r>
          </a:p>
          <a:p>
            <a:r>
              <a:rPr lang="fr-BE" sz="2400" dirty="0" smtClean="0">
                <a:solidFill>
                  <a:srgbClr val="FF0000"/>
                </a:solidFill>
              </a:rPr>
              <a:t>Dans les pays à revenu moyen </a:t>
            </a:r>
            <a:r>
              <a:rPr lang="fr-BE" sz="2400" dirty="0" smtClean="0"/>
              <a:t>(Tunisie, Maroc, Afrique du Sud):</a:t>
            </a:r>
          </a:p>
          <a:p>
            <a:pPr lvl="1"/>
            <a:r>
              <a:rPr lang="fr-BE" sz="2400" dirty="0" smtClean="0"/>
              <a:t>Effets surtout marquants du dialogue de politiques et du renforcement des capacités</a:t>
            </a:r>
          </a:p>
          <a:p>
            <a:pPr lvl="1"/>
            <a:r>
              <a:rPr lang="fr-BE" sz="2400" dirty="0" smtClean="0"/>
              <a:t>Appui à un programme de réformes conduit par le Gouvernement</a:t>
            </a:r>
          </a:p>
          <a:p>
            <a:pPr lvl="1"/>
            <a:r>
              <a:rPr lang="fr-BE" sz="2400" dirty="0" smtClean="0"/>
              <a:t>Innovation apportée dans certains secteurs pour démocratiser l’accès aux services (eau/ assainissement, soins de santé primaire, accès à la justice)</a:t>
            </a:r>
          </a:p>
          <a:p>
            <a:pPr lvl="1"/>
            <a:r>
              <a:rPr lang="fr-BE" sz="2400" dirty="0" smtClean="0"/>
              <a:t>Tunisie et Maroc: contribution à la réforme fiscale et à la modernisation des économies</a:t>
            </a:r>
          </a:p>
          <a:p>
            <a:pPr marL="171446" lvl="1">
              <a:spcBef>
                <a:spcPts val="750"/>
              </a:spcBef>
              <a:buClr>
                <a:schemeClr val="accent2"/>
              </a:buClr>
              <a:buSzTx/>
              <a:buFont typeface="Arial" panose="020B0604020202020204" pitchFamily="34" charset="0"/>
              <a:buChar char="•"/>
            </a:pPr>
            <a:r>
              <a:rPr lang="fr-BE" sz="2400" dirty="0" smtClean="0">
                <a:solidFill>
                  <a:srgbClr val="FF0000"/>
                </a:solidFill>
              </a:rPr>
              <a:t>Mobilisation recettes nationales maintenue</a:t>
            </a:r>
          </a:p>
          <a:p>
            <a:pPr marL="171446" lvl="1">
              <a:spcBef>
                <a:spcPts val="750"/>
              </a:spcBef>
              <a:buClr>
                <a:schemeClr val="accent2"/>
              </a:buClr>
              <a:buSzTx/>
              <a:buFont typeface="Arial" panose="020B0604020202020204" pitchFamily="34" charset="0"/>
              <a:buChar char="•"/>
            </a:pPr>
            <a:r>
              <a:rPr lang="fr-BE" sz="2400" dirty="0" smtClean="0"/>
              <a:t>Principaux acquis au niveau </a:t>
            </a:r>
            <a:r>
              <a:rPr lang="fr-BE" sz="2400" dirty="0" smtClean="0">
                <a:solidFill>
                  <a:srgbClr val="FF0000"/>
                </a:solidFill>
              </a:rPr>
              <a:t>du dialogue </a:t>
            </a:r>
            <a:r>
              <a:rPr lang="fr-BE" sz="2400" dirty="0" smtClean="0"/>
              <a:t>consistent dans la mise en place d’un cadre institutionnel mais contenu souvent peu satisfaisant</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62</a:t>
            </a:fld>
            <a:endParaRPr lang="en-GB"/>
          </a:p>
        </p:txBody>
      </p:sp>
    </p:spTree>
    <p:extLst>
      <p:ext uri="{BB962C8B-B14F-4D97-AF65-F5344CB8AC3E}">
        <p14:creationId xmlns:p14="http://schemas.microsoft.com/office/powerpoint/2010/main" val="1823657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dirty="0"/>
          </a:p>
        </p:txBody>
      </p:sp>
    </p:spTree>
    <p:extLst>
      <p:ext uri="{BB962C8B-B14F-4D97-AF65-F5344CB8AC3E}">
        <p14:creationId xmlns:p14="http://schemas.microsoft.com/office/powerpoint/2010/main" val="3216870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fr-FR" dirty="0">
              <a:ea typeface="MS PGothic" charset="0"/>
            </a:endParaRPr>
          </a:p>
        </p:txBody>
      </p:sp>
      <p:sp>
        <p:nvSpPr>
          <p:cNvPr id="2662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BA02B893-38FD-3B4D-8507-C31D5C0E3855}" type="slidenum">
              <a:rPr lang="en-GB">
                <a:latin typeface="Tw Cen MT"/>
              </a:rPr>
              <a:pPr/>
              <a:t>6</a:t>
            </a:fld>
            <a:endParaRPr lang="en-GB" dirty="0">
              <a:latin typeface="Tw Cen MT"/>
            </a:endParaRPr>
          </a:p>
        </p:txBody>
      </p:sp>
    </p:spTree>
    <p:extLst>
      <p:ext uri="{BB962C8B-B14F-4D97-AF65-F5344CB8AC3E}">
        <p14:creationId xmlns:p14="http://schemas.microsoft.com/office/powerpoint/2010/main" val="2434772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7</a:t>
            </a:fld>
            <a:endParaRPr lang="en-GB" dirty="0"/>
          </a:p>
        </p:txBody>
      </p:sp>
    </p:spTree>
    <p:extLst>
      <p:ext uri="{BB962C8B-B14F-4D97-AF65-F5344CB8AC3E}">
        <p14:creationId xmlns:p14="http://schemas.microsoft.com/office/powerpoint/2010/main" val="102717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84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DE0665B-C702-466D-B4CF-1A0BECD745A5}" type="slidenum">
              <a:rPr lang="en-GB" altLang="en-US" smtClean="0"/>
              <a:pPr>
                <a:spcBef>
                  <a:spcPct val="0"/>
                </a:spcBef>
              </a:pPr>
              <a:t>8</a:t>
            </a:fld>
            <a:endParaRPr lang="en-GB" altLang="en-US" smtClean="0"/>
          </a:p>
        </p:txBody>
      </p:sp>
    </p:spTree>
    <p:extLst>
      <p:ext uri="{BB962C8B-B14F-4D97-AF65-F5344CB8AC3E}">
        <p14:creationId xmlns:p14="http://schemas.microsoft.com/office/powerpoint/2010/main" val="2512592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anose="020B0604020202020204" pitchFamily="34" charset="0"/>
              </a:rPr>
              <a:t>First time that reference is made to targeted and untargeted BS.</a:t>
            </a:r>
          </a:p>
          <a:p>
            <a:r>
              <a:rPr lang="en-GB" altLang="en-US" smtClean="0">
                <a:latin typeface="Arial" panose="020B0604020202020204" pitchFamily="34" charset="0"/>
              </a:rPr>
              <a:t>Definition of targeted BS in the Glossary (see annex 1) is very specific, focussed on one form of targeting. There are various other forms of targeting BS (or earmarking BS). </a:t>
            </a:r>
          </a:p>
        </p:txBody>
      </p:sp>
      <p:sp>
        <p:nvSpPr>
          <p:cNvPr id="225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F7B04C-7A69-4E28-AC1A-74CB802C6A0E}" type="slidenum">
              <a:rPr lang="en-GB" altLang="en-US" smtClean="0"/>
              <a:pPr>
                <a:spcBef>
                  <a:spcPct val="0"/>
                </a:spcBef>
              </a:pPr>
              <a:t>9</a:t>
            </a:fld>
            <a:endParaRPr lang="en-GB" altLang="en-US" smtClean="0"/>
          </a:p>
        </p:txBody>
      </p:sp>
    </p:spTree>
    <p:extLst>
      <p:ext uri="{BB962C8B-B14F-4D97-AF65-F5344CB8AC3E}">
        <p14:creationId xmlns:p14="http://schemas.microsoft.com/office/powerpoint/2010/main" val="33837103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8.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e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r>
              <a:rPr lang="en-US" sz="2600" dirty="0" smtClean="0"/>
              <a:t/>
            </a:r>
            <a:br>
              <a:rPr lang="en-US" sz="2600" dirty="0" smtClean="0"/>
            </a:br>
            <a:r>
              <a:rPr lang="en-US" sz="2600" dirty="0" smtClean="0"/>
              <a:t/>
            </a:r>
            <a:br>
              <a:rPr lang="en-US" sz="2600" dirty="0" smtClean="0"/>
            </a:br>
            <a:r>
              <a:rPr lang="en-US" sz="2600" dirty="0" smtClean="0"/>
              <a:t>Pacific Regional Training on EU </a:t>
            </a:r>
            <a:r>
              <a:rPr lang="en-US" sz="2800" dirty="0" smtClean="0"/>
              <a:t>Budget support and blending modalities</a:t>
            </a:r>
            <a:br>
              <a:rPr lang="en-US" sz="2800" dirty="0" smtClean="0"/>
            </a:br>
            <a:r>
              <a:rPr lang="en-US" sz="2800" dirty="0" smtClean="0"/>
              <a:t>24-28 October 2016 </a:t>
            </a:r>
            <a:br>
              <a:rPr lang="en-US" sz="2800" dirty="0" smtClean="0"/>
            </a:br>
            <a:r>
              <a:rPr lang="en-US" sz="2800" dirty="0"/>
              <a:t/>
            </a:r>
            <a:br>
              <a:rPr lang="en-US" sz="2800" dirty="0"/>
            </a:br>
            <a:r>
              <a:rPr lang="en-GB" sz="2000" dirty="0">
                <a:solidFill>
                  <a:srgbClr val="FF3300"/>
                </a:solidFill>
              </a:rPr>
              <a:t/>
            </a:r>
            <a:br>
              <a:rPr lang="en-GB" sz="2000" dirty="0">
                <a:solidFill>
                  <a:srgbClr val="FF3300"/>
                </a:solidFill>
              </a:rPr>
            </a:br>
            <a:endParaRPr lang="en-GB" sz="2000" dirty="0" smtClean="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smtClean="0"/>
          </a:p>
          <a:p>
            <a:pPr algn="ctr" eaLnBrk="1" hangingPunct="1"/>
            <a:r>
              <a:rPr lang="en-GB" sz="2000" dirty="0" smtClean="0"/>
              <a:t>Module 4</a:t>
            </a:r>
          </a:p>
          <a:p>
            <a:pPr algn="ctr" eaLnBrk="1" hangingPunct="1"/>
            <a:r>
              <a:rPr lang="en-GB" sz="2000" dirty="0" smtClean="0"/>
              <a:t>Design and monitoring of EU BS Contracts </a:t>
            </a:r>
          </a:p>
          <a:p>
            <a:pPr algn="ctr" eaLnBrk="1" hangingPunct="1"/>
            <a:endParaRPr lang="fr-BE" sz="2000" dirty="0" smtClean="0"/>
          </a:p>
          <a:p>
            <a:pPr algn="ctr" eaLnBrk="1" hangingPunct="1"/>
            <a:endParaRPr lang="en-GB" sz="2000" dirty="0" smtClean="0"/>
          </a:p>
        </p:txBody>
      </p:sp>
    </p:spTree>
    <p:extLst>
      <p:ext uri="{BB962C8B-B14F-4D97-AF65-F5344CB8AC3E}">
        <p14:creationId xmlns:p14="http://schemas.microsoft.com/office/powerpoint/2010/main" val="3084709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22860" y="1268760"/>
            <a:ext cx="9144000" cy="576263"/>
          </a:xfrm>
        </p:spPr>
        <p:txBody>
          <a:bodyPr/>
          <a:lstStyle/>
          <a:p>
            <a:pPr indent="0" algn="ctr" eaLnBrk="1" hangingPunct="1"/>
            <a:r>
              <a:rPr lang="en-US" altLang="en-US" sz="2400" dirty="0" smtClean="0"/>
              <a:t>Preparation of full Action Doc and draft TAP (2/2) During formulation: </a:t>
            </a:r>
          </a:p>
        </p:txBody>
      </p:sp>
      <p:sp>
        <p:nvSpPr>
          <p:cNvPr id="4099" name="Rectangle 3"/>
          <p:cNvSpPr>
            <a:spLocks noGrp="1" noChangeArrowheads="1"/>
          </p:cNvSpPr>
          <p:nvPr>
            <p:ph type="body" idx="1"/>
          </p:nvPr>
        </p:nvSpPr>
        <p:spPr>
          <a:xfrm>
            <a:off x="107504" y="1916833"/>
            <a:ext cx="9144000" cy="4804642"/>
          </a:xfrm>
          <a:solidFill>
            <a:schemeClr val="accent3"/>
          </a:solidFill>
        </p:spPr>
        <p:txBody>
          <a:bodyPr/>
          <a:lstStyle/>
          <a:p>
            <a:pPr marL="457200" lvl="1" indent="0" eaLnBrk="1" hangingPunct="1">
              <a:lnSpc>
                <a:spcPct val="130000"/>
              </a:lnSpc>
              <a:spcBef>
                <a:spcPct val="0"/>
              </a:spcBef>
              <a:spcAft>
                <a:spcPts val="0"/>
              </a:spcAft>
              <a:buClr>
                <a:schemeClr val="accent2"/>
              </a:buClr>
              <a:buFontTx/>
              <a:buNone/>
              <a:defRPr/>
            </a:pPr>
            <a:r>
              <a:rPr lang="en-US" b="0" dirty="0">
                <a:solidFill>
                  <a:schemeClr val="accent2"/>
                </a:solidFill>
              </a:rPr>
              <a:t>4</a:t>
            </a:r>
            <a:r>
              <a:rPr lang="en-US" b="0" dirty="0" smtClean="0">
                <a:solidFill>
                  <a:schemeClr val="accent2"/>
                </a:solidFill>
              </a:rPr>
              <a:t>. </a:t>
            </a:r>
            <a:r>
              <a:rPr lang="en-US" sz="1800" b="0" dirty="0" smtClean="0">
                <a:solidFill>
                  <a:schemeClr val="accent2"/>
                </a:solidFill>
              </a:rPr>
              <a:t>Description of the action</a:t>
            </a:r>
          </a:p>
          <a:p>
            <a:pPr marL="457200" lvl="1" indent="0" eaLnBrk="1" hangingPunct="1">
              <a:lnSpc>
                <a:spcPct val="130000"/>
              </a:lnSpc>
              <a:spcBef>
                <a:spcPct val="0"/>
              </a:spcBef>
              <a:spcAft>
                <a:spcPts val="0"/>
              </a:spcAft>
              <a:buClr>
                <a:schemeClr val="accent2"/>
              </a:buClr>
              <a:buFontTx/>
              <a:buNone/>
              <a:defRPr/>
            </a:pPr>
            <a:r>
              <a:rPr lang="en-US" sz="1800" b="0" dirty="0">
                <a:solidFill>
                  <a:schemeClr val="accent2"/>
                </a:solidFill>
              </a:rPr>
              <a:t>	</a:t>
            </a:r>
            <a:r>
              <a:rPr lang="en-US" sz="1800" b="0" dirty="0" smtClean="0">
                <a:solidFill>
                  <a:schemeClr val="accent2"/>
                </a:solidFill>
              </a:rPr>
              <a:t>4.1. Objectives /results</a:t>
            </a:r>
          </a:p>
          <a:p>
            <a:pPr marL="457200" lvl="1" indent="0" eaLnBrk="1" hangingPunct="1">
              <a:lnSpc>
                <a:spcPct val="130000"/>
              </a:lnSpc>
              <a:spcBef>
                <a:spcPct val="0"/>
              </a:spcBef>
              <a:spcAft>
                <a:spcPts val="0"/>
              </a:spcAft>
              <a:buClr>
                <a:schemeClr val="accent2"/>
              </a:buClr>
              <a:buFontTx/>
              <a:buNone/>
              <a:defRPr/>
            </a:pPr>
            <a:r>
              <a:rPr lang="en-US" sz="1800" b="0" dirty="0">
                <a:solidFill>
                  <a:schemeClr val="accent2"/>
                </a:solidFill>
              </a:rPr>
              <a:t>	</a:t>
            </a:r>
            <a:r>
              <a:rPr lang="en-US" sz="1800" b="0" dirty="0" smtClean="0">
                <a:solidFill>
                  <a:schemeClr val="accent2"/>
                </a:solidFill>
              </a:rPr>
              <a:t>4.2. Main activities (BS, complementary support)</a:t>
            </a:r>
          </a:p>
          <a:p>
            <a:pPr marL="457200" lvl="1" indent="0" eaLnBrk="1" hangingPunct="1">
              <a:lnSpc>
                <a:spcPct val="130000"/>
              </a:lnSpc>
              <a:spcBef>
                <a:spcPct val="0"/>
              </a:spcBef>
              <a:spcAft>
                <a:spcPts val="0"/>
              </a:spcAft>
              <a:buClr>
                <a:schemeClr val="accent2"/>
              </a:buClr>
              <a:buFontTx/>
              <a:buNone/>
              <a:defRPr/>
            </a:pPr>
            <a:r>
              <a:rPr lang="en-US" sz="1800" b="0" dirty="0">
                <a:solidFill>
                  <a:schemeClr val="accent2"/>
                </a:solidFill>
              </a:rPr>
              <a:t>	</a:t>
            </a:r>
            <a:r>
              <a:rPr lang="en-US" sz="1800" b="0" dirty="0" smtClean="0">
                <a:solidFill>
                  <a:schemeClr val="accent2"/>
                </a:solidFill>
              </a:rPr>
              <a:t>4.3. Intervention Logic</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5</a:t>
            </a:r>
            <a:r>
              <a:rPr lang="en-US" sz="1800" b="0" dirty="0" smtClean="0">
                <a:solidFill>
                  <a:schemeClr val="accent2"/>
                </a:solidFill>
              </a:rPr>
              <a:t>. Implementation</a:t>
            </a:r>
          </a:p>
          <a:p>
            <a:pPr marL="457200" lvl="1" indent="0" eaLnBrk="1" hangingPunct="1">
              <a:lnSpc>
                <a:spcPct val="130000"/>
              </a:lnSpc>
              <a:spcBef>
                <a:spcPct val="0"/>
              </a:spcBef>
              <a:spcAft>
                <a:spcPts val="0"/>
              </a:spcAft>
              <a:buClr>
                <a:schemeClr val="accent2"/>
              </a:buClr>
              <a:buNone/>
              <a:defRPr/>
            </a:pPr>
            <a:r>
              <a:rPr lang="en-US" sz="1800" b="0" dirty="0" smtClean="0">
                <a:solidFill>
                  <a:schemeClr val="accent2"/>
                </a:solidFill>
              </a:rPr>
              <a:t>	5.1. Implementation of BS components (rationale for amount, disbursement criteria, performance monitoring…)</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	5</a:t>
            </a:r>
            <a:r>
              <a:rPr lang="en-US" sz="1800" b="0" dirty="0" smtClean="0">
                <a:solidFill>
                  <a:schemeClr val="accent2"/>
                </a:solidFill>
              </a:rPr>
              <a:t>.2. Implementation modalities for complementary support</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	5</a:t>
            </a:r>
            <a:r>
              <a:rPr lang="en-US" sz="1800" b="0" dirty="0" smtClean="0">
                <a:solidFill>
                  <a:schemeClr val="accent2"/>
                </a:solidFill>
              </a:rPr>
              <a:t>.3. Indicative budget</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	5</a:t>
            </a:r>
            <a:r>
              <a:rPr lang="en-US" sz="1800" b="0" dirty="0" smtClean="0">
                <a:solidFill>
                  <a:schemeClr val="accent2"/>
                </a:solidFill>
              </a:rPr>
              <a:t>.4. Organizational set up and responsibilities</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	5</a:t>
            </a:r>
            <a:r>
              <a:rPr lang="en-US" sz="1800" b="0" dirty="0" smtClean="0">
                <a:solidFill>
                  <a:schemeClr val="accent2"/>
                </a:solidFill>
              </a:rPr>
              <a:t>.5. Performance monitoring and reporting</a:t>
            </a:r>
          </a:p>
          <a:p>
            <a:pPr marL="457200" lvl="1" indent="0" eaLnBrk="1" hangingPunct="1">
              <a:lnSpc>
                <a:spcPct val="130000"/>
              </a:lnSpc>
              <a:spcBef>
                <a:spcPct val="0"/>
              </a:spcBef>
              <a:spcAft>
                <a:spcPts val="0"/>
              </a:spcAft>
              <a:buClr>
                <a:schemeClr val="accent2"/>
              </a:buClr>
              <a:buNone/>
              <a:defRPr/>
            </a:pPr>
            <a:r>
              <a:rPr lang="en-US" sz="1800" b="0" dirty="0">
                <a:solidFill>
                  <a:schemeClr val="accent2"/>
                </a:solidFill>
              </a:rPr>
              <a:t>	5</a:t>
            </a:r>
            <a:r>
              <a:rPr lang="en-US" sz="1800" b="0" dirty="0" smtClean="0">
                <a:solidFill>
                  <a:schemeClr val="accent2"/>
                </a:solidFill>
              </a:rPr>
              <a:t>.6 evaluation, communication and visibility… </a:t>
            </a:r>
            <a:r>
              <a:rPr lang="en-US" sz="1800" b="0" dirty="0">
                <a:solidFill>
                  <a:schemeClr val="accent2"/>
                </a:solidFill>
              </a:rPr>
              <a:t>	</a:t>
            </a:r>
            <a:r>
              <a:rPr lang="en-US" sz="1800" b="0" dirty="0" smtClean="0">
                <a:solidFill>
                  <a:schemeClr val="accent2"/>
                </a:solidFill>
              </a:rPr>
              <a:t>   </a:t>
            </a:r>
          </a:p>
          <a:p>
            <a:pPr marL="457200" lvl="1" indent="0" eaLnBrk="1" hangingPunct="1">
              <a:lnSpc>
                <a:spcPct val="130000"/>
              </a:lnSpc>
              <a:spcBef>
                <a:spcPct val="0"/>
              </a:spcBef>
              <a:spcAft>
                <a:spcPts val="0"/>
              </a:spcAft>
              <a:buClr>
                <a:schemeClr val="accent2"/>
              </a:buClr>
              <a:buNone/>
              <a:defRPr/>
            </a:pPr>
            <a:r>
              <a:rPr lang="en-US" sz="1800" b="0" dirty="0" smtClean="0">
                <a:solidFill>
                  <a:schemeClr val="accent2"/>
                </a:solidFill>
              </a:rPr>
              <a:t>Appendixes. Indicative list of result indicators </a:t>
            </a:r>
            <a:endParaRPr lang="en-US" b="0" dirty="0" smtClean="0">
              <a:solidFill>
                <a:schemeClr val="accent2"/>
              </a:solidFill>
            </a:endParaRPr>
          </a:p>
          <a:p>
            <a:pPr marL="457200" lvl="1" indent="0" eaLnBrk="1" hangingPunct="1">
              <a:lnSpc>
                <a:spcPct val="130000"/>
              </a:lnSpc>
              <a:spcBef>
                <a:spcPct val="0"/>
              </a:spcBef>
              <a:spcAft>
                <a:spcPts val="0"/>
              </a:spcAft>
              <a:buClr>
                <a:schemeClr val="accent2"/>
              </a:buClr>
              <a:buFontTx/>
              <a:buNone/>
              <a:defRPr/>
            </a:pPr>
            <a:endParaRPr lang="en-US" b="0" dirty="0">
              <a:solidFill>
                <a:schemeClr val="accent2"/>
              </a:solidFill>
            </a:endParaRPr>
          </a:p>
          <a:p>
            <a:pPr marL="457200" lvl="1" indent="0" eaLnBrk="1" hangingPunct="1">
              <a:lnSpc>
                <a:spcPct val="130000"/>
              </a:lnSpc>
              <a:spcBef>
                <a:spcPct val="0"/>
              </a:spcBef>
              <a:spcAft>
                <a:spcPts val="0"/>
              </a:spcAft>
              <a:buClr>
                <a:schemeClr val="accent2"/>
              </a:buClr>
              <a:buFontTx/>
              <a:buNone/>
              <a:defRPr/>
            </a:pPr>
            <a:endParaRPr lang="en-US" b="0" dirty="0" smtClean="0">
              <a:solidFill>
                <a:schemeClr val="accent2"/>
              </a:solidFill>
            </a:endParaRPr>
          </a:p>
          <a:p>
            <a:pPr marL="457200" lvl="1" indent="0" eaLnBrk="1" hangingPunct="1">
              <a:lnSpc>
                <a:spcPct val="130000"/>
              </a:lnSpc>
              <a:spcBef>
                <a:spcPct val="0"/>
              </a:spcBef>
              <a:spcAft>
                <a:spcPts val="0"/>
              </a:spcAft>
              <a:buFontTx/>
              <a:buNone/>
              <a:defRPr/>
            </a:pPr>
            <a:endParaRPr lang="en-US" b="0" dirty="0">
              <a:solidFill>
                <a:schemeClr val="accent6"/>
              </a:solidFill>
            </a:endParaRPr>
          </a:p>
          <a:p>
            <a:pPr marL="457200" lvl="1" indent="0" eaLnBrk="1" hangingPunct="1">
              <a:lnSpc>
                <a:spcPct val="130000"/>
              </a:lnSpc>
              <a:spcBef>
                <a:spcPct val="0"/>
              </a:spcBef>
              <a:spcAft>
                <a:spcPts val="0"/>
              </a:spcAft>
              <a:buFontTx/>
              <a:buNone/>
              <a:defRPr/>
            </a:pPr>
            <a:endParaRPr lang="en-US" b="0" dirty="0" smtClean="0">
              <a:solidFill>
                <a:schemeClr val="accent6"/>
              </a:solidFill>
            </a:endParaRPr>
          </a:p>
        </p:txBody>
      </p:sp>
      <p:sp>
        <p:nvSpPr>
          <p:cNvPr id="23557"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738BA5D5-7FF0-4B90-9CA9-0CDB101A89BA}" type="slidenum">
              <a:rPr lang="en-GB" altLang="en-US" sz="1400" i="0" smtClean="0">
                <a:solidFill>
                  <a:schemeClr val="tx1"/>
                </a:solidFill>
                <a:latin typeface="Arial" panose="020B0604020202020204" pitchFamily="34" charset="0"/>
              </a:rPr>
              <a:pPr>
                <a:spcBef>
                  <a:spcPct val="0"/>
                </a:spcBef>
                <a:buClrTx/>
                <a:buFontTx/>
                <a:buNone/>
              </a:pPr>
              <a:t>10</a:t>
            </a:fld>
            <a:endParaRPr lang="en-GB" altLang="en-US" sz="1400" i="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1217695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323850" y="2852738"/>
            <a:ext cx="8135938" cy="360362"/>
          </a:xfrm>
          <a:prstGeom prst="rect">
            <a:avLst/>
          </a:prstGeom>
          <a:solidFill>
            <a:schemeClr val="accent2">
              <a:lumMod val="20000"/>
              <a:lumOff val="80000"/>
            </a:schemeClr>
          </a:solidFill>
          <a:ln w="9525" cap="flat" cmpd="sng" algn="ctr">
            <a:noFill/>
            <a:prstDash val="solid"/>
            <a:round/>
            <a:headEnd type="none" w="med" len="med"/>
            <a:tailEnd type="none" w="med" len="med"/>
          </a:ln>
          <a:effectLst/>
          <a:extLst/>
        </p:spPr>
        <p:txBody>
          <a:bodyPr anchor="ctr"/>
          <a:lstStyle/>
          <a:p>
            <a:pPr marL="3175" eaLnBrk="1" hangingPunct="1">
              <a:defRPr/>
            </a:pPr>
            <a:endParaRPr lang="fr-BE"/>
          </a:p>
        </p:txBody>
      </p:sp>
      <p:sp>
        <p:nvSpPr>
          <p:cNvPr id="23555" name="Rectangle 2"/>
          <p:cNvSpPr>
            <a:spLocks noGrp="1" noChangeArrowheads="1"/>
          </p:cNvSpPr>
          <p:nvPr>
            <p:ph type="title"/>
          </p:nvPr>
        </p:nvSpPr>
        <p:spPr>
          <a:xfrm>
            <a:off x="0" y="1339850"/>
            <a:ext cx="9144000" cy="576263"/>
          </a:xfrm>
        </p:spPr>
        <p:txBody>
          <a:bodyPr/>
          <a:lstStyle/>
          <a:p>
            <a:pPr indent="0" algn="ctr" eaLnBrk="1" hangingPunct="1"/>
            <a:r>
              <a:rPr lang="en-US" altLang="en-US" sz="2400" dirty="0" smtClean="0"/>
              <a:t>Technical and Administrative Provisions (TAP) </a:t>
            </a:r>
            <a:br>
              <a:rPr lang="en-US" altLang="en-US" sz="2400" dirty="0" smtClean="0"/>
            </a:br>
            <a:endParaRPr lang="en-US" altLang="en-US" sz="2400" dirty="0" smtClean="0"/>
          </a:p>
        </p:txBody>
      </p:sp>
      <p:sp>
        <p:nvSpPr>
          <p:cNvPr id="4099" name="Rectangle 3"/>
          <p:cNvSpPr>
            <a:spLocks noGrp="1" noChangeArrowheads="1"/>
          </p:cNvSpPr>
          <p:nvPr>
            <p:ph type="body" idx="1"/>
          </p:nvPr>
        </p:nvSpPr>
        <p:spPr>
          <a:xfrm>
            <a:off x="0" y="1989138"/>
            <a:ext cx="9144000" cy="4608214"/>
          </a:xfrm>
          <a:solidFill>
            <a:schemeClr val="accent3"/>
          </a:solidFill>
        </p:spPr>
        <p:txBody>
          <a:bodyPr/>
          <a:lstStyle/>
          <a:p>
            <a:pPr marL="457200" lvl="1" indent="0" eaLnBrk="1" hangingPunct="1">
              <a:lnSpc>
                <a:spcPct val="130000"/>
              </a:lnSpc>
              <a:spcBef>
                <a:spcPct val="0"/>
              </a:spcBef>
              <a:spcAft>
                <a:spcPts val="0"/>
              </a:spcAft>
              <a:buFontTx/>
              <a:buNone/>
              <a:defRPr/>
            </a:pPr>
            <a:endParaRPr lang="en-US" b="0" dirty="0" smtClean="0">
              <a:solidFill>
                <a:schemeClr val="accent6"/>
              </a:solidFill>
            </a:endParaRPr>
          </a:p>
          <a:p>
            <a:pPr marL="457200" lvl="1" indent="0" eaLnBrk="1" hangingPunct="1">
              <a:lnSpc>
                <a:spcPct val="130000"/>
              </a:lnSpc>
              <a:spcBef>
                <a:spcPct val="0"/>
              </a:spcBef>
              <a:spcAft>
                <a:spcPts val="0"/>
              </a:spcAft>
              <a:buFontTx/>
              <a:buNone/>
              <a:defRPr/>
            </a:pPr>
            <a:r>
              <a:rPr lang="en-US" b="0" dirty="0" smtClean="0">
                <a:solidFill>
                  <a:schemeClr val="accent6"/>
                </a:solidFill>
              </a:rPr>
              <a:t>TAP</a:t>
            </a:r>
            <a:r>
              <a:rPr lang="en-US" b="0" dirty="0">
                <a:solidFill>
                  <a:schemeClr val="accent6"/>
                </a:solidFill>
              </a:rPr>
              <a:t>: Action Document </a:t>
            </a:r>
            <a:r>
              <a:rPr lang="en-US" b="0" dirty="0" smtClean="0">
                <a:solidFill>
                  <a:schemeClr val="accent6"/>
                </a:solidFill>
              </a:rPr>
              <a:t>to be used to create the TAP</a:t>
            </a:r>
            <a:r>
              <a:rPr lang="en-US" altLang="en-US" dirty="0"/>
              <a:t> </a:t>
            </a:r>
            <a:r>
              <a:rPr lang="en-US" altLang="en-US" b="0" dirty="0">
                <a:solidFill>
                  <a:schemeClr val="accent2"/>
                </a:solidFill>
              </a:rPr>
              <a:t>to be annexed to the Financing Agreement</a:t>
            </a:r>
            <a:endParaRPr lang="en-US" b="0" dirty="0">
              <a:solidFill>
                <a:schemeClr val="accent2"/>
              </a:solidFill>
            </a:endParaRPr>
          </a:p>
          <a:p>
            <a:pPr marL="457200" lvl="1" indent="0" eaLnBrk="1" hangingPunct="1">
              <a:lnSpc>
                <a:spcPct val="130000"/>
              </a:lnSpc>
              <a:spcBef>
                <a:spcPct val="0"/>
              </a:spcBef>
              <a:spcAft>
                <a:spcPts val="0"/>
              </a:spcAft>
              <a:buFontTx/>
              <a:buNone/>
              <a:defRPr/>
            </a:pPr>
            <a:r>
              <a:rPr lang="en-US" b="0" dirty="0" smtClean="0">
                <a:solidFill>
                  <a:srgbClr val="C00000"/>
                </a:solidFill>
              </a:rPr>
              <a:t>TAP= AD – (sections  §1-3</a:t>
            </a:r>
            <a:r>
              <a:rPr lang="en-US" b="0" dirty="0">
                <a:solidFill>
                  <a:srgbClr val="C00000"/>
                </a:solidFill>
              </a:rPr>
              <a:t>, </a:t>
            </a:r>
            <a:r>
              <a:rPr lang="en-US" b="0" dirty="0" smtClean="0">
                <a:solidFill>
                  <a:srgbClr val="C00000"/>
                </a:solidFill>
              </a:rPr>
              <a:t>5.1</a:t>
            </a:r>
            <a:r>
              <a:rPr lang="en-US" b="0" dirty="0">
                <a:solidFill>
                  <a:srgbClr val="C00000"/>
                </a:solidFill>
              </a:rPr>
              <a:t>, </a:t>
            </a:r>
            <a:r>
              <a:rPr lang="en-US" b="0" dirty="0" smtClean="0">
                <a:solidFill>
                  <a:srgbClr val="C00000"/>
                </a:solidFill>
              </a:rPr>
              <a:t>5.2) </a:t>
            </a:r>
            <a:r>
              <a:rPr lang="en-US" b="0" dirty="0">
                <a:solidFill>
                  <a:srgbClr val="C00000"/>
                </a:solidFill>
              </a:rPr>
              <a:t>+ Annex </a:t>
            </a:r>
            <a:r>
              <a:rPr lang="en-US" b="0" dirty="0" smtClean="0">
                <a:solidFill>
                  <a:srgbClr val="C00000"/>
                </a:solidFill>
              </a:rPr>
              <a:t>1-3</a:t>
            </a:r>
          </a:p>
          <a:p>
            <a:pPr marL="914400" lvl="1" indent="-457200" eaLnBrk="1" hangingPunct="1">
              <a:lnSpc>
                <a:spcPct val="130000"/>
              </a:lnSpc>
              <a:spcBef>
                <a:spcPct val="0"/>
              </a:spcBef>
              <a:spcAft>
                <a:spcPts val="0"/>
              </a:spcAft>
              <a:buFontTx/>
              <a:buAutoNum type="arabicPeriod"/>
              <a:defRPr/>
            </a:pPr>
            <a:r>
              <a:rPr lang="en-US" b="0" dirty="0" smtClean="0">
                <a:solidFill>
                  <a:srgbClr val="C00000"/>
                </a:solidFill>
              </a:rPr>
              <a:t>Description of the action</a:t>
            </a:r>
          </a:p>
          <a:p>
            <a:pPr marL="914400" lvl="1" indent="-457200" eaLnBrk="1" hangingPunct="1">
              <a:lnSpc>
                <a:spcPct val="130000"/>
              </a:lnSpc>
              <a:spcBef>
                <a:spcPct val="0"/>
              </a:spcBef>
              <a:spcAft>
                <a:spcPts val="0"/>
              </a:spcAft>
              <a:buFontTx/>
              <a:buAutoNum type="arabicPeriod"/>
              <a:defRPr/>
            </a:pPr>
            <a:r>
              <a:rPr lang="en-US" b="0" dirty="0" smtClean="0">
                <a:solidFill>
                  <a:srgbClr val="C00000"/>
                </a:solidFill>
              </a:rPr>
              <a:t>Implementation</a:t>
            </a:r>
            <a:endParaRPr lang="en-US" b="0" dirty="0">
              <a:solidFill>
                <a:srgbClr val="C00000"/>
              </a:solidFill>
            </a:endParaRPr>
          </a:p>
          <a:p>
            <a:pPr marL="457200" lvl="1" indent="0" eaLnBrk="1" hangingPunct="1">
              <a:lnSpc>
                <a:spcPct val="130000"/>
              </a:lnSpc>
              <a:spcBef>
                <a:spcPct val="0"/>
              </a:spcBef>
              <a:spcAft>
                <a:spcPts val="0"/>
              </a:spcAft>
              <a:buFontTx/>
              <a:buNone/>
              <a:defRPr/>
            </a:pPr>
            <a:endParaRPr lang="en-US" b="0" dirty="0" smtClean="0">
              <a:solidFill>
                <a:srgbClr val="C00000"/>
              </a:solidFill>
            </a:endParaRPr>
          </a:p>
          <a:p>
            <a:pPr marL="457200" lvl="1" indent="0" eaLnBrk="1" hangingPunct="1">
              <a:lnSpc>
                <a:spcPct val="130000"/>
              </a:lnSpc>
              <a:spcBef>
                <a:spcPct val="0"/>
              </a:spcBef>
              <a:spcAft>
                <a:spcPts val="0"/>
              </a:spcAft>
              <a:buFontTx/>
              <a:buNone/>
              <a:defRPr/>
            </a:pPr>
            <a:r>
              <a:rPr lang="en-US" b="0" dirty="0" smtClean="0">
                <a:solidFill>
                  <a:schemeClr val="accent6"/>
                </a:solidFill>
              </a:rPr>
              <a:t>Annex </a:t>
            </a:r>
            <a:r>
              <a:rPr lang="en-US" b="0" dirty="0">
                <a:solidFill>
                  <a:schemeClr val="accent6"/>
                </a:solidFill>
              </a:rPr>
              <a:t>1: </a:t>
            </a:r>
            <a:r>
              <a:rPr lang="en-US" b="0" dirty="0" smtClean="0">
                <a:solidFill>
                  <a:schemeClr val="accent6"/>
                </a:solidFill>
              </a:rPr>
              <a:t>Performance </a:t>
            </a:r>
            <a:r>
              <a:rPr lang="en-US" b="0" dirty="0">
                <a:solidFill>
                  <a:schemeClr val="accent6"/>
                </a:solidFill>
              </a:rPr>
              <a:t>indicators for disbursement</a:t>
            </a:r>
          </a:p>
          <a:p>
            <a:pPr marL="457200" lvl="1" indent="0" eaLnBrk="1" hangingPunct="1">
              <a:lnSpc>
                <a:spcPct val="130000"/>
              </a:lnSpc>
              <a:spcBef>
                <a:spcPct val="0"/>
              </a:spcBef>
              <a:spcAft>
                <a:spcPts val="0"/>
              </a:spcAft>
              <a:buFontTx/>
              <a:buNone/>
              <a:defRPr/>
            </a:pPr>
            <a:r>
              <a:rPr lang="en-US" b="0" dirty="0">
                <a:solidFill>
                  <a:schemeClr val="accent6"/>
                </a:solidFill>
              </a:rPr>
              <a:t>Annex 2 – </a:t>
            </a:r>
            <a:r>
              <a:rPr lang="en-US" b="0" dirty="0" smtClean="0">
                <a:solidFill>
                  <a:schemeClr val="accent6"/>
                </a:solidFill>
              </a:rPr>
              <a:t>Disbursement </a:t>
            </a:r>
            <a:r>
              <a:rPr lang="en-US" b="0" dirty="0">
                <a:solidFill>
                  <a:schemeClr val="accent6"/>
                </a:solidFill>
              </a:rPr>
              <a:t>arrangements and timetable</a:t>
            </a:r>
          </a:p>
          <a:p>
            <a:pPr marL="457200" lvl="1" indent="0" eaLnBrk="1" hangingPunct="1">
              <a:lnSpc>
                <a:spcPct val="130000"/>
              </a:lnSpc>
              <a:spcBef>
                <a:spcPct val="0"/>
              </a:spcBef>
              <a:spcAft>
                <a:spcPts val="0"/>
              </a:spcAft>
              <a:buFontTx/>
              <a:buNone/>
              <a:defRPr/>
            </a:pPr>
            <a:r>
              <a:rPr lang="en-US" b="0" dirty="0">
                <a:solidFill>
                  <a:schemeClr val="accent6"/>
                </a:solidFill>
              </a:rPr>
              <a:t>Annex 3 – PAF (where available)</a:t>
            </a:r>
            <a:endParaRPr lang="en-US" b="0" dirty="0" smtClean="0">
              <a:solidFill>
                <a:schemeClr val="accent6"/>
              </a:solidFill>
            </a:endParaRPr>
          </a:p>
        </p:txBody>
      </p:sp>
      <p:sp>
        <p:nvSpPr>
          <p:cNvPr id="23557"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738BA5D5-7FF0-4B90-9CA9-0CDB101A89BA}" type="slidenum">
              <a:rPr lang="en-GB" altLang="en-US" sz="1400" i="0" smtClean="0">
                <a:solidFill>
                  <a:schemeClr val="tx1"/>
                </a:solidFill>
                <a:latin typeface="Arial" panose="020B0604020202020204" pitchFamily="34" charset="0"/>
              </a:rPr>
              <a:pPr>
                <a:spcBef>
                  <a:spcPct val="0"/>
                </a:spcBef>
                <a:buClrTx/>
                <a:buFontTx/>
                <a:buNone/>
              </a:pPr>
              <a:t>11</a:t>
            </a:fld>
            <a:endParaRPr lang="en-GB" altLang="en-US" sz="1400" i="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2230788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445" y="1052736"/>
            <a:ext cx="9257849" cy="936625"/>
          </a:xfrm>
        </p:spPr>
        <p:txBody>
          <a:bodyPr>
            <a:normAutofit/>
          </a:bodyPr>
          <a:lstStyle/>
          <a:p>
            <a:pPr algn="ctr"/>
            <a:r>
              <a:rPr lang="en-GB" sz="2800" dirty="0" smtClean="0">
                <a:solidFill>
                  <a:srgbClr val="2D2D8A"/>
                </a:solidFill>
                <a:latin typeface="Tw Cen MT"/>
                <a:cs typeface="Tw Cen MT"/>
              </a:rPr>
              <a:t>	</a:t>
            </a:r>
            <a:r>
              <a:rPr lang="en-GB" sz="2800" dirty="0" smtClean="0">
                <a:solidFill>
                  <a:srgbClr val="2D2D8A"/>
                </a:solidFill>
                <a:latin typeface="+mn-lt"/>
                <a:cs typeface="Tw Cen MT"/>
              </a:rPr>
              <a:t>BS design considerations</a:t>
            </a:r>
            <a:endParaRPr lang="en-GB" sz="2800" dirty="0">
              <a:solidFill>
                <a:srgbClr val="2D2D8A"/>
              </a:solidFill>
              <a:latin typeface="+mn-lt"/>
              <a:cs typeface="Tw Cen MT"/>
            </a:endParaRPr>
          </a:p>
        </p:txBody>
      </p:sp>
      <p:sp>
        <p:nvSpPr>
          <p:cNvPr id="7" name="Rectángulo 6"/>
          <p:cNvSpPr/>
          <p:nvPr/>
        </p:nvSpPr>
        <p:spPr>
          <a:xfrm>
            <a:off x="323528" y="2276872"/>
            <a:ext cx="4165339" cy="928459"/>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the </a:t>
            </a:r>
            <a:r>
              <a:rPr lang="en-GB" sz="2000" b="1" dirty="0">
                <a:solidFill>
                  <a:srgbClr val="2D2D8A"/>
                </a:solidFill>
                <a:latin typeface="Tw Cen MT"/>
                <a:cs typeface="Tw Cen MT"/>
              </a:rPr>
              <a:t>PFM Reform Strategy and its monitoring framework</a:t>
            </a:r>
            <a:r>
              <a:rPr lang="en-GB" sz="2000" dirty="0">
                <a:solidFill>
                  <a:srgbClr val="2D2D8A"/>
                </a:solidFill>
                <a:latin typeface="Tw Cen MT"/>
                <a:cs typeface="Tw Cen MT"/>
              </a:rPr>
              <a:t>: essential for assessing and disbursing</a:t>
            </a:r>
          </a:p>
        </p:txBody>
      </p:sp>
      <p:sp>
        <p:nvSpPr>
          <p:cNvPr id="8" name="Rectángulo 7"/>
          <p:cNvSpPr/>
          <p:nvPr/>
        </p:nvSpPr>
        <p:spPr>
          <a:xfrm>
            <a:off x="323528" y="4965856"/>
            <a:ext cx="4176464" cy="928459"/>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a:t>
            </a:r>
            <a:r>
              <a:rPr lang="en-GB" sz="2000" b="1" dirty="0">
                <a:solidFill>
                  <a:srgbClr val="2D2D8A"/>
                </a:solidFill>
                <a:latin typeface="Tw Cen MT"/>
                <a:cs typeface="Tw Cen MT"/>
              </a:rPr>
              <a:t>means of verification and assessment timing, principles, </a:t>
            </a:r>
            <a:r>
              <a:rPr lang="en-GB" sz="2000" b="1" dirty="0" smtClean="0">
                <a:solidFill>
                  <a:srgbClr val="2D2D8A"/>
                </a:solidFill>
                <a:latin typeface="Tw Cen MT"/>
                <a:cs typeface="Tw Cen MT"/>
              </a:rPr>
              <a:t>rating</a:t>
            </a:r>
            <a:endParaRPr lang="en-GB" sz="2000" dirty="0">
              <a:solidFill>
                <a:srgbClr val="2D2D8A"/>
              </a:solidFill>
              <a:latin typeface="Tw Cen MT"/>
              <a:cs typeface="Tw Cen MT"/>
            </a:endParaRPr>
          </a:p>
        </p:txBody>
      </p:sp>
      <p:sp>
        <p:nvSpPr>
          <p:cNvPr id="9" name="Rectángulo 8"/>
          <p:cNvSpPr/>
          <p:nvPr/>
        </p:nvSpPr>
        <p:spPr>
          <a:xfrm>
            <a:off x="323528" y="3357866"/>
            <a:ext cx="4176464" cy="651460"/>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a:t>
            </a:r>
            <a:r>
              <a:rPr lang="en-GB" sz="2000" b="1" dirty="0" smtClean="0">
                <a:solidFill>
                  <a:srgbClr val="2D2D8A"/>
                </a:solidFill>
                <a:latin typeface="Tw Cen MT"/>
                <a:cs typeface="Tw Cen MT"/>
              </a:rPr>
              <a:t>policy and a PAF</a:t>
            </a:r>
            <a:r>
              <a:rPr lang="en-GB" sz="2000" dirty="0" smtClean="0">
                <a:solidFill>
                  <a:srgbClr val="2D2D8A"/>
                </a:solidFill>
                <a:latin typeface="Tw Cen MT"/>
                <a:cs typeface="Tw Cen MT"/>
              </a:rPr>
              <a:t>: </a:t>
            </a:r>
            <a:r>
              <a:rPr lang="en-GB" sz="2000" dirty="0">
                <a:solidFill>
                  <a:srgbClr val="2D2D8A"/>
                </a:solidFill>
                <a:latin typeface="Tw Cen MT"/>
                <a:cs typeface="Tw Cen MT"/>
              </a:rPr>
              <a:t>essential for assessing and disbursing</a:t>
            </a:r>
          </a:p>
        </p:txBody>
      </p:sp>
      <p:sp>
        <p:nvSpPr>
          <p:cNvPr id="10" name="Rectángulo 9"/>
          <p:cNvSpPr/>
          <p:nvPr/>
        </p:nvSpPr>
        <p:spPr>
          <a:xfrm>
            <a:off x="4617915" y="5596885"/>
            <a:ext cx="4391704" cy="928459"/>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a:t>
            </a:r>
            <a:r>
              <a:rPr lang="en-GB" sz="2000" b="1" dirty="0">
                <a:solidFill>
                  <a:srgbClr val="2D2D8A"/>
                </a:solidFill>
                <a:latin typeface="Tw Cen MT"/>
                <a:cs typeface="Tw Cen MT"/>
              </a:rPr>
              <a:t>Transparency</a:t>
            </a:r>
            <a:r>
              <a:rPr lang="en-GB" sz="2000" b="1" dirty="0" smtClean="0">
                <a:solidFill>
                  <a:srgbClr val="2D2D8A"/>
                </a:solidFill>
                <a:latin typeface="Tw Cen MT"/>
                <a:cs typeface="Tw Cen MT"/>
              </a:rPr>
              <a:t> Road Map</a:t>
            </a:r>
            <a:r>
              <a:rPr lang="en-GB" sz="2000" dirty="0" smtClean="0">
                <a:solidFill>
                  <a:srgbClr val="2D2D8A"/>
                </a:solidFill>
                <a:latin typeface="Tw Cen MT"/>
                <a:cs typeface="Tw Cen MT"/>
              </a:rPr>
              <a:t>: </a:t>
            </a:r>
            <a:r>
              <a:rPr lang="en-GB" sz="2000" dirty="0">
                <a:solidFill>
                  <a:srgbClr val="2D2D8A"/>
                </a:solidFill>
                <a:latin typeface="Tw Cen MT"/>
                <a:cs typeface="Tw Cen MT"/>
              </a:rPr>
              <a:t>entry point and milestones for the programme implementation</a:t>
            </a:r>
          </a:p>
        </p:txBody>
      </p:sp>
      <p:sp>
        <p:nvSpPr>
          <p:cNvPr id="11" name="Rectángulo 10"/>
          <p:cNvSpPr/>
          <p:nvPr/>
        </p:nvSpPr>
        <p:spPr>
          <a:xfrm>
            <a:off x="4617915" y="4361235"/>
            <a:ext cx="4391704" cy="1200329"/>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a:t>
            </a:r>
            <a:r>
              <a:rPr lang="en-GB" sz="2000" dirty="0" smtClean="0">
                <a:solidFill>
                  <a:srgbClr val="2D2D8A"/>
                </a:solidFill>
                <a:latin typeface="Tw Cen MT"/>
                <a:cs typeface="Tw Cen MT"/>
              </a:rPr>
              <a:t> </a:t>
            </a:r>
            <a:r>
              <a:rPr lang="en-GB" sz="2000" b="1" dirty="0" smtClean="0">
                <a:solidFill>
                  <a:srgbClr val="2D2D8A"/>
                </a:solidFill>
                <a:latin typeface="Tw Cen MT"/>
                <a:cs typeface="Tw Cen MT"/>
              </a:rPr>
              <a:t>triggers for disbursement </a:t>
            </a:r>
            <a:r>
              <a:rPr lang="en-GB" sz="2000" dirty="0" smtClean="0">
                <a:solidFill>
                  <a:srgbClr val="2D2D8A"/>
                </a:solidFill>
                <a:latin typeface="Tw Cen MT"/>
                <a:cs typeface="Tw Cen MT"/>
              </a:rPr>
              <a:t>: </a:t>
            </a:r>
            <a:r>
              <a:rPr lang="en-GB" sz="2000" dirty="0">
                <a:solidFill>
                  <a:srgbClr val="2D2D8A"/>
                </a:solidFill>
                <a:latin typeface="Tw Cen MT"/>
                <a:cs typeface="Tw Cen MT"/>
              </a:rPr>
              <a:t>indicator definition, baseline, target, timing for assessment, scoring </a:t>
            </a:r>
            <a:r>
              <a:rPr lang="en-GB" sz="2000" dirty="0" smtClean="0">
                <a:solidFill>
                  <a:srgbClr val="2D2D8A"/>
                </a:solidFill>
                <a:latin typeface="Tw Cen MT"/>
                <a:cs typeface="Tw Cen MT"/>
              </a:rPr>
              <a:t>method, </a:t>
            </a:r>
            <a:r>
              <a:rPr lang="en-GB" sz="2000" b="1" dirty="0" smtClean="0">
                <a:solidFill>
                  <a:srgbClr val="2D2D8A"/>
                </a:solidFill>
                <a:latin typeface="Tw Cen MT"/>
                <a:cs typeface="Tw Cen MT"/>
              </a:rPr>
              <a:t>calendar of disbursement schedule</a:t>
            </a:r>
            <a:endParaRPr lang="en-GB" sz="2000" b="1" dirty="0">
              <a:solidFill>
                <a:srgbClr val="2D2D8A"/>
              </a:solidFill>
              <a:latin typeface="Tw Cen MT"/>
              <a:cs typeface="Tw Cen MT"/>
            </a:endParaRPr>
          </a:p>
        </p:txBody>
      </p:sp>
      <p:pic>
        <p:nvPicPr>
          <p:cNvPr id="12" name="Imagen 11"/>
          <p:cNvPicPr>
            <a:picLocks noChangeAspect="1"/>
          </p:cNvPicPr>
          <p:nvPr/>
        </p:nvPicPr>
        <p:blipFill>
          <a:blip r:embed="rId3" cstate="print"/>
          <a:stretch>
            <a:fillRect/>
          </a:stretch>
        </p:blipFill>
        <p:spPr>
          <a:xfrm>
            <a:off x="7369826" y="1700808"/>
            <a:ext cx="1487772" cy="1168964"/>
          </a:xfrm>
          <a:prstGeom prst="rect">
            <a:avLst/>
          </a:prstGeom>
        </p:spPr>
      </p:pic>
      <p:sp>
        <p:nvSpPr>
          <p:cNvPr id="3" name="Slide Number Placeholder 2"/>
          <p:cNvSpPr>
            <a:spLocks noGrp="1"/>
          </p:cNvSpPr>
          <p:nvPr>
            <p:ph type="sldNum" sz="quarter" idx="12"/>
          </p:nvPr>
        </p:nvSpPr>
        <p:spPr>
          <a:xfrm>
            <a:off x="7046912" y="6481142"/>
            <a:ext cx="2133600" cy="476250"/>
          </a:xfrm>
        </p:spPr>
        <p:txBody>
          <a:bodyPr/>
          <a:lstStyle/>
          <a:p>
            <a:pPr>
              <a:defRPr/>
            </a:pPr>
            <a:fld id="{C7477545-4EA3-41AE-A627-88BC7370C4DB}" type="slidenum">
              <a:rPr lang="en-GB" smtClean="0"/>
              <a:pPr>
                <a:defRPr/>
              </a:pPr>
              <a:t>12</a:t>
            </a:fld>
            <a:endParaRPr lang="en-GB" dirty="0"/>
          </a:p>
        </p:txBody>
      </p:sp>
      <p:sp>
        <p:nvSpPr>
          <p:cNvPr id="13" name="Rectángulo 10"/>
          <p:cNvSpPr/>
          <p:nvPr/>
        </p:nvSpPr>
        <p:spPr>
          <a:xfrm>
            <a:off x="4617915" y="3674454"/>
            <a:ext cx="4391704" cy="651460"/>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a:t>
            </a:r>
            <a:r>
              <a:rPr lang="en-GB" sz="2000" dirty="0" smtClean="0">
                <a:solidFill>
                  <a:srgbClr val="2D2D8A"/>
                </a:solidFill>
                <a:latin typeface="Tw Cen MT"/>
                <a:cs typeface="Tw Cen MT"/>
              </a:rPr>
              <a:t> </a:t>
            </a:r>
            <a:r>
              <a:rPr lang="en-GB" sz="2000" b="1" dirty="0" smtClean="0">
                <a:solidFill>
                  <a:srgbClr val="2D2D8A"/>
                </a:solidFill>
                <a:latin typeface="Tw Cen MT"/>
                <a:cs typeface="Tw Cen MT"/>
              </a:rPr>
              <a:t>fixed and variable tranches: number, amount, distribution</a:t>
            </a:r>
            <a:endParaRPr lang="en-GB" sz="2000" dirty="0">
              <a:solidFill>
                <a:srgbClr val="2D2D8A"/>
              </a:solidFill>
              <a:latin typeface="Tw Cen MT"/>
              <a:cs typeface="Tw Cen MT"/>
            </a:endParaRPr>
          </a:p>
        </p:txBody>
      </p:sp>
      <p:sp>
        <p:nvSpPr>
          <p:cNvPr id="14" name="Rectángulo 7"/>
          <p:cNvSpPr/>
          <p:nvPr/>
        </p:nvSpPr>
        <p:spPr>
          <a:xfrm>
            <a:off x="323528" y="4161861"/>
            <a:ext cx="4176464" cy="651460"/>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a:t>
            </a:r>
            <a:r>
              <a:rPr lang="en-GB" sz="2000" b="1" dirty="0" smtClean="0">
                <a:solidFill>
                  <a:srgbClr val="2D2D8A"/>
                </a:solidFill>
                <a:latin typeface="Tw Cen MT"/>
                <a:cs typeface="Tw Cen MT"/>
              </a:rPr>
              <a:t>areas requiring capacity building support</a:t>
            </a:r>
            <a:endParaRPr lang="en-GB" sz="2000" dirty="0">
              <a:solidFill>
                <a:srgbClr val="2D2D8A"/>
              </a:solidFill>
              <a:latin typeface="Tw Cen MT"/>
              <a:cs typeface="Tw Cen MT"/>
            </a:endParaRPr>
          </a:p>
        </p:txBody>
      </p:sp>
      <p:sp>
        <p:nvSpPr>
          <p:cNvPr id="15" name="Rectángulo 8"/>
          <p:cNvSpPr/>
          <p:nvPr/>
        </p:nvSpPr>
        <p:spPr>
          <a:xfrm>
            <a:off x="323528" y="6046852"/>
            <a:ext cx="4176464" cy="651460"/>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a:solidFill>
                  <a:srgbClr val="2D2D8A"/>
                </a:solidFill>
                <a:latin typeface="Tw Cen MT"/>
                <a:cs typeface="Tw Cen MT"/>
              </a:rPr>
              <a:t>Agreeing on </a:t>
            </a:r>
            <a:r>
              <a:rPr lang="en-GB" sz="2000" b="1" dirty="0" smtClean="0">
                <a:solidFill>
                  <a:srgbClr val="2D2D8A"/>
                </a:solidFill>
                <a:latin typeface="Tw Cen MT"/>
                <a:cs typeface="Tw Cen MT"/>
              </a:rPr>
              <a:t>coordination mechanisms</a:t>
            </a:r>
            <a:endParaRPr lang="en-GB" sz="2000" dirty="0">
              <a:solidFill>
                <a:srgbClr val="2D2D8A"/>
              </a:solidFill>
              <a:latin typeface="Tw Cen MT"/>
              <a:cs typeface="Tw Cen MT"/>
            </a:endParaRPr>
          </a:p>
        </p:txBody>
      </p:sp>
      <p:sp>
        <p:nvSpPr>
          <p:cNvPr id="16" name="Rectángulo 8"/>
          <p:cNvSpPr/>
          <p:nvPr/>
        </p:nvSpPr>
        <p:spPr>
          <a:xfrm>
            <a:off x="4617915" y="2992802"/>
            <a:ext cx="4392488" cy="646331"/>
          </a:xfrm>
          <a:prstGeom prst="rect">
            <a:avLst/>
          </a:prstGeom>
          <a:ln/>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lnSpc>
                <a:spcPct val="90000"/>
              </a:lnSpc>
            </a:pPr>
            <a:r>
              <a:rPr lang="en-GB" sz="2000" dirty="0" smtClean="0">
                <a:solidFill>
                  <a:srgbClr val="2D2D8A"/>
                </a:solidFill>
                <a:latin typeface="Tw Cen MT"/>
                <a:cs typeface="Tw Cen MT"/>
              </a:rPr>
              <a:t>Deciding amounts, duration, size, phasing, exchange rate €/local </a:t>
            </a:r>
            <a:r>
              <a:rPr lang="en-GB" sz="2000" dirty="0" err="1" smtClean="0">
                <a:solidFill>
                  <a:srgbClr val="2D2D8A"/>
                </a:solidFill>
                <a:latin typeface="Tw Cen MT"/>
                <a:cs typeface="Tw Cen MT"/>
              </a:rPr>
              <a:t>curency</a:t>
            </a:r>
            <a:endParaRPr lang="en-GB" sz="2000" dirty="0">
              <a:solidFill>
                <a:srgbClr val="2D2D8A"/>
              </a:solidFill>
              <a:latin typeface="Tw Cen MT"/>
              <a:cs typeface="Tw Cen MT"/>
            </a:endParaRPr>
          </a:p>
        </p:txBody>
      </p:sp>
    </p:spTree>
    <p:extLst>
      <p:ext uri="{BB962C8B-B14F-4D97-AF65-F5344CB8AC3E}">
        <p14:creationId xmlns:p14="http://schemas.microsoft.com/office/powerpoint/2010/main" val="2127732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268760"/>
            <a:ext cx="8229600" cy="648990"/>
          </a:xfrm>
        </p:spPr>
        <p:txBody>
          <a:bodyPr/>
          <a:lstStyle/>
          <a:p>
            <a:pPr algn="ctr"/>
            <a:r>
              <a:rPr lang="en-GB" sz="2400" dirty="0" smtClean="0">
                <a:solidFill>
                  <a:srgbClr val="2D2D8A"/>
                </a:solidFill>
                <a:latin typeface="+mn-lt"/>
                <a:cs typeface="Tw Cen MT"/>
              </a:rPr>
              <a:t>Design of Inputs – </a:t>
            </a:r>
            <a:r>
              <a:rPr lang="en-GB" sz="2400" dirty="0" smtClean="0">
                <a:solidFill>
                  <a:srgbClr val="C00000"/>
                </a:solidFill>
                <a:latin typeface="+mn-lt"/>
                <a:cs typeface="Tw Cen MT"/>
              </a:rPr>
              <a:t>Financial transfers </a:t>
            </a:r>
            <a:r>
              <a:rPr lang="en-GB" sz="2400" dirty="0" smtClean="0">
                <a:solidFill>
                  <a:srgbClr val="2D2D8A"/>
                </a:solidFill>
                <a:latin typeface="+mn-lt"/>
                <a:cs typeface="Tw Cen MT"/>
              </a:rPr>
              <a:t>(1/2)</a:t>
            </a:r>
            <a:r>
              <a:rPr lang="en-GB" sz="2800" dirty="0" smtClean="0">
                <a:solidFill>
                  <a:srgbClr val="2D2D8A"/>
                </a:solidFill>
                <a:latin typeface="Tw Cen MT"/>
                <a:cs typeface="Tw Cen MT"/>
              </a:rPr>
              <a:t> </a:t>
            </a:r>
            <a:br>
              <a:rPr lang="en-GB" sz="2800" dirty="0" smtClean="0">
                <a:solidFill>
                  <a:srgbClr val="2D2D8A"/>
                </a:solidFill>
                <a:latin typeface="Tw Cen MT"/>
                <a:cs typeface="Tw Cen MT"/>
              </a:rPr>
            </a:b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107504" y="1700808"/>
            <a:ext cx="8928992" cy="4536504"/>
          </a:xfrm>
        </p:spPr>
        <p:txBody>
          <a:bodyPr/>
          <a:lstStyle/>
          <a:p>
            <a:pPr marL="285750">
              <a:buClr>
                <a:srgbClr val="0F5494"/>
              </a:buClr>
              <a:buFont typeface="Wingdings" panose="05000000000000000000" pitchFamily="2" charset="2"/>
              <a:buChar char="Ø"/>
            </a:pPr>
            <a:r>
              <a:rPr lang="en-GB" sz="1600" b="1" i="0" dirty="0" smtClean="0">
                <a:solidFill>
                  <a:srgbClr val="2D2D8A"/>
                </a:solidFill>
                <a:cs typeface="Tw Cen MT"/>
              </a:rPr>
              <a:t>Scale of BS: </a:t>
            </a:r>
          </a:p>
          <a:p>
            <a:pPr marL="685800" lvl="1">
              <a:buClr>
                <a:srgbClr val="0F5494"/>
              </a:buClr>
              <a:buFont typeface="Wingdings" panose="05000000000000000000" pitchFamily="2" charset="2"/>
              <a:buChar char="Ø"/>
            </a:pPr>
            <a:r>
              <a:rPr lang="en-GB" sz="1600" b="0" i="0" dirty="0" smtClean="0">
                <a:solidFill>
                  <a:srgbClr val="2D2D8A"/>
                </a:solidFill>
                <a:cs typeface="Tw Cen MT"/>
              </a:rPr>
              <a:t>financing needs at national and sector level (MTFF/MTEF), </a:t>
            </a:r>
          </a:p>
          <a:p>
            <a:pPr marL="685800" lvl="1">
              <a:buClr>
                <a:srgbClr val="0F5494"/>
              </a:buClr>
              <a:buFont typeface="Wingdings" panose="05000000000000000000" pitchFamily="2" charset="2"/>
              <a:buChar char="Ø"/>
            </a:pPr>
            <a:r>
              <a:rPr lang="en-GB" sz="1600" b="0" i="0" dirty="0" smtClean="0">
                <a:solidFill>
                  <a:srgbClr val="2D2D8A"/>
                </a:solidFill>
                <a:cs typeface="Tw Cen MT"/>
              </a:rPr>
              <a:t>consistency with macroeconomic budget constraints, </a:t>
            </a:r>
          </a:p>
          <a:p>
            <a:pPr marL="685800" lvl="1">
              <a:buClr>
                <a:srgbClr val="0F5494"/>
              </a:buClr>
              <a:buFont typeface="Wingdings" panose="05000000000000000000" pitchFamily="2" charset="2"/>
              <a:buChar char="Ø"/>
            </a:pPr>
            <a:r>
              <a:rPr lang="en-GB" sz="1600" b="0" i="0" dirty="0" smtClean="0">
                <a:solidFill>
                  <a:srgbClr val="2D2D8A"/>
                </a:solidFill>
                <a:cs typeface="Tw Cen MT"/>
              </a:rPr>
              <a:t>current/investment and recurrent expenditures, </a:t>
            </a:r>
          </a:p>
          <a:p>
            <a:pPr marL="685800" lvl="1">
              <a:buClr>
                <a:srgbClr val="0F5494"/>
              </a:buClr>
              <a:buFont typeface="Wingdings" panose="05000000000000000000" pitchFamily="2" charset="2"/>
              <a:buChar char="Ø"/>
            </a:pPr>
            <a:r>
              <a:rPr lang="en-GB" sz="1600" b="0" i="0" dirty="0" smtClean="0">
                <a:solidFill>
                  <a:srgbClr val="2D2D8A"/>
                </a:solidFill>
                <a:cs typeface="Tw Cen MT"/>
              </a:rPr>
              <a:t>sector programme costing, </a:t>
            </a:r>
          </a:p>
          <a:p>
            <a:pPr marL="685800" lvl="1">
              <a:buClr>
                <a:srgbClr val="0F5494"/>
              </a:buClr>
              <a:buFont typeface="Wingdings" panose="05000000000000000000" pitchFamily="2" charset="2"/>
              <a:buChar char="Ø"/>
            </a:pPr>
            <a:r>
              <a:rPr lang="en-GB" sz="1600" b="0" i="0" dirty="0" smtClean="0">
                <a:solidFill>
                  <a:srgbClr val="2D2D8A"/>
                </a:solidFill>
                <a:cs typeface="Tw Cen MT"/>
              </a:rPr>
              <a:t>comprehensive picture of resource allocation to the sector (incl. donors)</a:t>
            </a:r>
          </a:p>
          <a:p>
            <a:pPr marL="685800" lvl="1">
              <a:buClr>
                <a:srgbClr val="0F5494"/>
              </a:buClr>
              <a:buFont typeface="Wingdings" panose="05000000000000000000" pitchFamily="2" charset="2"/>
              <a:buChar char="Ø"/>
            </a:pPr>
            <a:r>
              <a:rPr lang="en-GB" sz="1600" b="0" i="0" dirty="0" smtClean="0">
                <a:solidFill>
                  <a:srgbClr val="2D2D8A"/>
                </a:solidFill>
                <a:cs typeface="Tw Cen MT"/>
              </a:rPr>
              <a:t>track record on absorption capacities/past sector budget executions, sector performance reports </a:t>
            </a:r>
            <a:endParaRPr lang="en-GB" sz="1600" i="0" dirty="0">
              <a:solidFill>
                <a:srgbClr val="2D2D8A"/>
              </a:solidFill>
              <a:cs typeface="Tw Cen MT"/>
            </a:endParaRPr>
          </a:p>
          <a:p>
            <a:pPr>
              <a:buClr>
                <a:srgbClr val="0F5494"/>
              </a:buClr>
              <a:buFont typeface="Wingdings" panose="05000000000000000000" pitchFamily="2" charset="2"/>
              <a:buChar char="Ø"/>
            </a:pPr>
            <a:r>
              <a:rPr lang="en-GB" sz="1600" b="1" i="0" dirty="0" smtClean="0">
                <a:solidFill>
                  <a:srgbClr val="2D2D8A"/>
                </a:solidFill>
                <a:cs typeface="Tw Cen MT"/>
              </a:rPr>
              <a:t>Funding arrangements: </a:t>
            </a:r>
          </a:p>
          <a:p>
            <a:pPr lvl="1">
              <a:buClr>
                <a:srgbClr val="0F5494"/>
              </a:buClr>
              <a:buFont typeface="Wingdings" panose="05000000000000000000" pitchFamily="2" charset="2"/>
              <a:buChar char="Ø"/>
            </a:pPr>
            <a:r>
              <a:rPr lang="en-GB" sz="1600" b="0" dirty="0" smtClean="0">
                <a:solidFill>
                  <a:srgbClr val="2D2D8A"/>
                </a:solidFill>
                <a:cs typeface="Tw Cen MT"/>
              </a:rPr>
              <a:t>E</a:t>
            </a:r>
            <a:r>
              <a:rPr lang="en-GB" sz="1600" b="0" i="0" dirty="0" smtClean="0">
                <a:solidFill>
                  <a:srgbClr val="2D2D8A"/>
                </a:solidFill>
                <a:cs typeface="Tw Cen MT"/>
              </a:rPr>
              <a:t>armarking/traceability: preference for full fungibility (sustainability, ownership)</a:t>
            </a:r>
          </a:p>
          <a:p>
            <a:pPr lvl="1">
              <a:buClr>
                <a:srgbClr val="0F5494"/>
              </a:buClr>
              <a:buFont typeface="Wingdings" panose="05000000000000000000" pitchFamily="2" charset="2"/>
              <a:buChar char="Ø"/>
            </a:pPr>
            <a:r>
              <a:rPr lang="en-GB" sz="1600" b="0" dirty="0" smtClean="0">
                <a:solidFill>
                  <a:srgbClr val="2D2D8A"/>
                </a:solidFill>
                <a:cs typeface="Tw Cen MT"/>
              </a:rPr>
              <a:t>Additionality: specific sector budget screening &amp; monitoring </a:t>
            </a:r>
          </a:p>
          <a:p>
            <a:pPr lvl="1">
              <a:buClr>
                <a:srgbClr val="0F5494"/>
              </a:buClr>
              <a:buFont typeface="Wingdings" panose="05000000000000000000" pitchFamily="2" charset="2"/>
              <a:buChar char="Ø"/>
            </a:pPr>
            <a:r>
              <a:rPr lang="en-GB" sz="1600" b="0" dirty="0" smtClean="0">
                <a:solidFill>
                  <a:srgbClr val="2D2D8A"/>
                </a:solidFill>
                <a:cs typeface="Tw Cen MT"/>
              </a:rPr>
              <a:t>Involve the Ministries responsible for Finance &amp; Planning </a:t>
            </a:r>
            <a:r>
              <a:rPr lang="en-GB" sz="1600" b="0" i="0" dirty="0" smtClean="0">
                <a:solidFill>
                  <a:srgbClr val="2D2D8A"/>
                </a:solidFill>
                <a:cs typeface="Tw Cen MT"/>
              </a:rPr>
              <a:t> </a:t>
            </a:r>
          </a:p>
          <a:p>
            <a:pPr lvl="1">
              <a:buClr>
                <a:srgbClr val="0F5494"/>
              </a:buClr>
              <a:buFont typeface="Wingdings" panose="05000000000000000000" pitchFamily="2" charset="2"/>
              <a:buChar char="Ø"/>
            </a:pPr>
            <a:r>
              <a:rPr lang="en-GB" sz="1600" b="0" i="0" dirty="0" smtClean="0">
                <a:solidFill>
                  <a:srgbClr val="2D2D8A"/>
                </a:solidFill>
                <a:cs typeface="Tw Cen MT"/>
              </a:rPr>
              <a:t>Ensure </a:t>
            </a:r>
            <a:r>
              <a:rPr lang="en-GB" sz="1600" b="0" i="0" dirty="0">
                <a:solidFill>
                  <a:srgbClr val="2D2D8A"/>
                </a:solidFill>
                <a:cs typeface="Tw Cen MT"/>
              </a:rPr>
              <a:t>predictability of funds commitment in line with the budget </a:t>
            </a:r>
            <a:r>
              <a:rPr lang="en-GB" sz="1600" b="0" i="0" dirty="0" smtClean="0">
                <a:solidFill>
                  <a:srgbClr val="2D2D8A"/>
                </a:solidFill>
                <a:cs typeface="Tw Cen MT"/>
              </a:rPr>
              <a:t>cycle</a:t>
            </a:r>
            <a:endParaRPr lang="en-GB" sz="1600" b="0" dirty="0">
              <a:solidFill>
                <a:srgbClr val="2D2D8A"/>
              </a:solidFill>
              <a:cs typeface="Tw Cen MT"/>
            </a:endParaRPr>
          </a:p>
          <a:p>
            <a:pPr marL="457200" lvl="1" indent="0">
              <a:buClr>
                <a:srgbClr val="0F5494"/>
              </a:buClr>
              <a:buNone/>
            </a:pPr>
            <a:r>
              <a:rPr lang="en-GB" sz="1600" b="0" dirty="0" smtClean="0">
                <a:solidFill>
                  <a:srgbClr val="2D2D8A"/>
                </a:solidFill>
                <a:cs typeface="Tw Cen MT"/>
              </a:rPr>
              <a:t>	</a:t>
            </a:r>
          </a:p>
          <a:p>
            <a:pPr marL="457200" lvl="1" indent="0">
              <a:buClr>
                <a:srgbClr val="0F5494"/>
              </a:buClr>
              <a:buNone/>
            </a:pPr>
            <a:r>
              <a:rPr lang="en-GB" sz="1600" b="0" dirty="0">
                <a:solidFill>
                  <a:srgbClr val="2D2D8A"/>
                </a:solidFill>
                <a:cs typeface="Tw Cen MT"/>
              </a:rPr>
              <a:t> </a:t>
            </a:r>
            <a:r>
              <a:rPr lang="en-GB" sz="1600" b="0" dirty="0" smtClean="0">
                <a:solidFill>
                  <a:srgbClr val="2D2D8A"/>
                </a:solidFill>
                <a:cs typeface="Tw Cen MT"/>
              </a:rPr>
              <a:t>  </a:t>
            </a:r>
            <a:r>
              <a:rPr lang="en-GB" sz="1600" dirty="0" smtClean="0">
                <a:solidFill>
                  <a:srgbClr val="C00000"/>
                </a:solidFill>
                <a:cs typeface="Tw Cen MT"/>
              </a:rPr>
              <a:t>Allocation </a:t>
            </a:r>
            <a:r>
              <a:rPr lang="en-GB" sz="1600" dirty="0">
                <a:solidFill>
                  <a:srgbClr val="C00000"/>
                </a:solidFill>
                <a:cs typeface="Tw Cen MT"/>
              </a:rPr>
              <a:t>of </a:t>
            </a:r>
            <a:r>
              <a:rPr lang="en-GB" sz="1600" dirty="0" smtClean="0">
                <a:solidFill>
                  <a:srgbClr val="C00000"/>
                </a:solidFill>
                <a:cs typeface="Tw Cen MT"/>
              </a:rPr>
              <a:t>BS contract </a:t>
            </a:r>
            <a:r>
              <a:rPr lang="en-GB" sz="1600" dirty="0">
                <a:solidFill>
                  <a:srgbClr val="C00000"/>
                </a:solidFill>
                <a:cs typeface="Tw Cen MT"/>
              </a:rPr>
              <a:t>funds to be </a:t>
            </a:r>
            <a:r>
              <a:rPr lang="en-GB" sz="1600" dirty="0" smtClean="0">
                <a:solidFill>
                  <a:srgbClr val="C00000"/>
                </a:solidFill>
                <a:cs typeface="Tw Cen MT"/>
              </a:rPr>
              <a:t>considered in </a:t>
            </a:r>
            <a:r>
              <a:rPr lang="en-GB" sz="1600" dirty="0">
                <a:solidFill>
                  <a:srgbClr val="C00000"/>
                </a:solidFill>
                <a:cs typeface="Tw Cen MT"/>
              </a:rPr>
              <a:t>the context of </a:t>
            </a:r>
            <a:r>
              <a:rPr lang="en-GB" sz="1600" dirty="0" smtClean="0">
                <a:solidFill>
                  <a:srgbClr val="C00000"/>
                </a:solidFill>
                <a:cs typeface="Tw Cen MT"/>
              </a:rPr>
              <a:t>           the	partner country annual planning </a:t>
            </a:r>
            <a:r>
              <a:rPr lang="en-GB" sz="1600" dirty="0">
                <a:solidFill>
                  <a:srgbClr val="C00000"/>
                </a:solidFill>
                <a:cs typeface="Tw Cen MT"/>
              </a:rPr>
              <a:t>and budget process</a:t>
            </a:r>
          </a:p>
          <a:p>
            <a:pPr marL="0" indent="0">
              <a:buClr>
                <a:srgbClr val="0F5494"/>
              </a:buClr>
              <a:buNone/>
            </a:pPr>
            <a:endParaRPr lang="en-GB" sz="1600" i="0" dirty="0" smtClean="0">
              <a:solidFill>
                <a:srgbClr val="2D2D8A"/>
              </a:solidFill>
              <a:cs typeface="Tw Cen MT"/>
            </a:endParaRPr>
          </a:p>
          <a:p>
            <a:pPr>
              <a:buClr>
                <a:srgbClr val="0F5494"/>
              </a:buClr>
              <a:buFont typeface="Wingdings" panose="05000000000000000000" pitchFamily="2" charset="2"/>
              <a:buChar char="Ø"/>
            </a:pPr>
            <a:endParaRPr lang="en-GB" sz="2000" i="0" dirty="0">
              <a:solidFill>
                <a:srgbClr val="2D2D8A"/>
              </a:solidFill>
              <a:latin typeface="Tw Cen MT"/>
              <a:cs typeface="Tw Cen MT"/>
            </a:endParaRPr>
          </a:p>
          <a:p>
            <a:pPr>
              <a:buClr>
                <a:srgbClr val="0F5494"/>
              </a:buClr>
              <a:buFont typeface="Wingdings" panose="05000000000000000000" pitchFamily="2" charset="2"/>
              <a:buChar char="Ø"/>
            </a:pPr>
            <a:endParaRPr lang="en-GB" sz="200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13</a:t>
            </a:fld>
            <a:endParaRPr lang="en-GB" dirty="0"/>
          </a:p>
        </p:txBody>
      </p:sp>
      <p:sp>
        <p:nvSpPr>
          <p:cNvPr id="8" name="Right Arrow 7"/>
          <p:cNvSpPr/>
          <p:nvPr/>
        </p:nvSpPr>
        <p:spPr bwMode="auto">
          <a:xfrm>
            <a:off x="71252" y="6058921"/>
            <a:ext cx="648072" cy="346348"/>
          </a:xfrm>
          <a:prstGeom prst="rightArrow">
            <a:avLst/>
          </a:prstGeom>
          <a:solidFill>
            <a:srgbClr val="C0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rgbClr val="0F5494"/>
              </a:solidFill>
              <a:effectLst/>
              <a:latin typeface="Tw Cen MT"/>
            </a:endParaRPr>
          </a:p>
        </p:txBody>
      </p:sp>
    </p:spTree>
    <p:extLst>
      <p:ext uri="{BB962C8B-B14F-4D97-AF65-F5344CB8AC3E}">
        <p14:creationId xmlns:p14="http://schemas.microsoft.com/office/powerpoint/2010/main" val="25154770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solidFill>
                  <a:srgbClr val="2D2D8A"/>
                </a:solidFill>
                <a:latin typeface="+mn-lt"/>
                <a:cs typeface="Tw Cen MT"/>
              </a:rPr>
              <a:t>Design of Inputs – </a:t>
            </a:r>
            <a:r>
              <a:rPr lang="en-GB" sz="2400" dirty="0" smtClean="0">
                <a:solidFill>
                  <a:srgbClr val="C00000"/>
                </a:solidFill>
                <a:latin typeface="+mn-lt"/>
                <a:cs typeface="Tw Cen MT"/>
              </a:rPr>
              <a:t>Financial transfers </a:t>
            </a:r>
            <a:r>
              <a:rPr lang="en-GB" sz="2400" dirty="0" smtClean="0">
                <a:solidFill>
                  <a:srgbClr val="2D2D8A"/>
                </a:solidFill>
                <a:latin typeface="+mn-lt"/>
                <a:cs typeface="Tw Cen MT"/>
              </a:rPr>
              <a:t>(2/2) </a:t>
            </a:r>
            <a:br>
              <a:rPr lang="en-GB" sz="2400" dirty="0" smtClean="0">
                <a:solidFill>
                  <a:srgbClr val="2D2D8A"/>
                </a:solidFill>
                <a:latin typeface="+mn-lt"/>
                <a:cs typeface="Tw Cen MT"/>
              </a:rPr>
            </a:br>
            <a:endParaRPr lang="en-GB" sz="2400" dirty="0">
              <a:solidFill>
                <a:srgbClr val="2D2D8A"/>
              </a:solidFill>
              <a:latin typeface="+mn-lt"/>
              <a:cs typeface="Tw Cen MT"/>
            </a:endParaRPr>
          </a:p>
        </p:txBody>
      </p:sp>
      <p:sp>
        <p:nvSpPr>
          <p:cNvPr id="3" name="Content Placeholder 2"/>
          <p:cNvSpPr>
            <a:spLocks noGrp="1"/>
          </p:cNvSpPr>
          <p:nvPr>
            <p:ph idx="1"/>
          </p:nvPr>
        </p:nvSpPr>
        <p:spPr>
          <a:xfrm>
            <a:off x="457200" y="2060848"/>
            <a:ext cx="8229600" cy="4660627"/>
          </a:xfrm>
        </p:spPr>
        <p:txBody>
          <a:bodyPr/>
          <a:lstStyle/>
          <a:p>
            <a:pPr>
              <a:buClr>
                <a:srgbClr val="0F5494"/>
              </a:buClr>
              <a:buFont typeface="Wingdings" panose="05000000000000000000" pitchFamily="2" charset="2"/>
              <a:buChar char="Ø"/>
            </a:pPr>
            <a:r>
              <a:rPr lang="en-GB" sz="1800" b="1" i="0" dirty="0" smtClean="0">
                <a:solidFill>
                  <a:srgbClr val="2D2D8A"/>
                </a:solidFill>
                <a:cs typeface="Tw Cen MT"/>
              </a:rPr>
              <a:t>Disbursement arrangements</a:t>
            </a:r>
          </a:p>
          <a:p>
            <a:pPr lvl="1">
              <a:buClr>
                <a:srgbClr val="0F5494"/>
              </a:buClr>
              <a:buFont typeface="Wingdings" panose="05000000000000000000" pitchFamily="2" charset="2"/>
              <a:buChar char="Ø"/>
            </a:pPr>
            <a:r>
              <a:rPr lang="en-GB" sz="1800" b="0" dirty="0" smtClean="0">
                <a:solidFill>
                  <a:srgbClr val="2D2D8A"/>
                </a:solidFill>
                <a:cs typeface="Tw Cen MT"/>
              </a:rPr>
              <a:t>Balance and sequencing of </a:t>
            </a:r>
            <a:r>
              <a:rPr lang="en-GB" sz="1800" b="0" dirty="0" smtClean="0">
                <a:solidFill>
                  <a:srgbClr val="C00000"/>
                </a:solidFill>
                <a:cs typeface="Tw Cen MT"/>
              </a:rPr>
              <a:t>annual fixed and variable tranches </a:t>
            </a:r>
          </a:p>
          <a:p>
            <a:pPr lvl="2">
              <a:buClr>
                <a:srgbClr val="0F5494"/>
              </a:buClr>
              <a:buFont typeface="Wingdings" panose="05000000000000000000" pitchFamily="2" charset="2"/>
              <a:buChar char="Ø"/>
            </a:pPr>
            <a:r>
              <a:rPr lang="en-GB" sz="1800" b="0" dirty="0" smtClean="0">
                <a:solidFill>
                  <a:srgbClr val="2D2D8A"/>
                </a:solidFill>
                <a:cs typeface="Tw Cen MT"/>
              </a:rPr>
              <a:t>FT related to eligibility criteria and VT related to specific sector policy outcomes)</a:t>
            </a:r>
          </a:p>
          <a:p>
            <a:pPr lvl="2">
              <a:buClr>
                <a:srgbClr val="0F5494"/>
              </a:buClr>
              <a:buFont typeface="Wingdings" panose="05000000000000000000" pitchFamily="2" charset="2"/>
              <a:buChar char="Ø"/>
            </a:pPr>
            <a:r>
              <a:rPr lang="en-GB" sz="1800" b="0" dirty="0" smtClean="0">
                <a:solidFill>
                  <a:srgbClr val="2D2D8A"/>
                </a:solidFill>
                <a:cs typeface="Tw Cen MT"/>
              </a:rPr>
              <a:t>FT the first year then a mix of FT and VT </a:t>
            </a:r>
          </a:p>
          <a:p>
            <a:pPr lvl="1">
              <a:lnSpc>
                <a:spcPct val="90000"/>
              </a:lnSpc>
              <a:spcAft>
                <a:spcPts val="600"/>
              </a:spcAft>
              <a:buClr>
                <a:srgbClr val="0F5494"/>
              </a:buClr>
              <a:buFont typeface="Wingdings" panose="05000000000000000000" pitchFamily="2" charset="2"/>
              <a:buChar char="Ø"/>
            </a:pPr>
            <a:r>
              <a:rPr lang="en-GB" sz="1800" b="0" dirty="0" smtClean="0">
                <a:solidFill>
                  <a:srgbClr val="2D2D8A"/>
                </a:solidFill>
                <a:cs typeface="Tw Cen MT"/>
              </a:rPr>
              <a:t>Balance between </a:t>
            </a:r>
            <a:r>
              <a:rPr lang="en-GB" sz="1800" b="0" dirty="0" smtClean="0">
                <a:solidFill>
                  <a:srgbClr val="C00000"/>
                </a:solidFill>
                <a:cs typeface="Tw Cen MT"/>
              </a:rPr>
              <a:t>predictability of funding </a:t>
            </a:r>
            <a:r>
              <a:rPr lang="en-GB" sz="1800" b="0" dirty="0" smtClean="0">
                <a:solidFill>
                  <a:srgbClr val="2D2D8A"/>
                </a:solidFill>
                <a:cs typeface="Tw Cen MT"/>
              </a:rPr>
              <a:t>and incentives</a:t>
            </a:r>
            <a:endParaRPr lang="en-GB" sz="1800" b="0" dirty="0">
              <a:solidFill>
                <a:srgbClr val="2D2D8A"/>
              </a:solidFill>
              <a:cs typeface="Tw Cen MT"/>
            </a:endParaRPr>
          </a:p>
          <a:p>
            <a:pPr lvl="1">
              <a:lnSpc>
                <a:spcPct val="90000"/>
              </a:lnSpc>
              <a:spcAft>
                <a:spcPts val="600"/>
              </a:spcAft>
              <a:buClr>
                <a:srgbClr val="0F5494"/>
              </a:buClr>
              <a:buFont typeface="Wingdings" panose="05000000000000000000" pitchFamily="2" charset="2"/>
              <a:buChar char="Ø"/>
            </a:pPr>
            <a:r>
              <a:rPr lang="en-GB" sz="1800" b="0" i="0" dirty="0" smtClean="0">
                <a:solidFill>
                  <a:srgbClr val="2D2D8A"/>
                </a:solidFill>
                <a:cs typeface="Tw Cen MT"/>
              </a:rPr>
              <a:t>Decision on front loading/back loading of disbursements </a:t>
            </a:r>
          </a:p>
          <a:p>
            <a:pPr lvl="1">
              <a:lnSpc>
                <a:spcPct val="90000"/>
              </a:lnSpc>
              <a:spcAft>
                <a:spcPts val="600"/>
              </a:spcAft>
              <a:buClr>
                <a:srgbClr val="0F5494"/>
              </a:buClr>
              <a:buFont typeface="Wingdings" panose="05000000000000000000" pitchFamily="2" charset="2"/>
              <a:buChar char="Ø"/>
            </a:pPr>
            <a:r>
              <a:rPr lang="en-GB" sz="1800" b="0" dirty="0" smtClean="0">
                <a:solidFill>
                  <a:srgbClr val="2D2D8A"/>
                </a:solidFill>
                <a:cs typeface="Tw Cen MT"/>
              </a:rPr>
              <a:t>Timing of disbursement to be consistent with budget execution cycle (consideration for specific seasonality </a:t>
            </a:r>
            <a:r>
              <a:rPr lang="en-GB" sz="1800" b="0" dirty="0">
                <a:solidFill>
                  <a:srgbClr val="2D2D8A"/>
                </a:solidFill>
                <a:cs typeface="Tw Cen MT"/>
              </a:rPr>
              <a:t>of </a:t>
            </a:r>
            <a:r>
              <a:rPr lang="en-GB" sz="1800" b="0" dirty="0" smtClean="0">
                <a:solidFill>
                  <a:srgbClr val="2D2D8A"/>
                </a:solidFill>
                <a:cs typeface="Tw Cen MT"/>
              </a:rPr>
              <a:t>sector </a:t>
            </a:r>
            <a:r>
              <a:rPr lang="en-GB" sz="1800" b="0" dirty="0">
                <a:solidFill>
                  <a:srgbClr val="2D2D8A"/>
                </a:solidFill>
                <a:cs typeface="Tw Cen MT"/>
              </a:rPr>
              <a:t>public expenditure programmes during the fiscal </a:t>
            </a:r>
            <a:r>
              <a:rPr lang="en-GB" sz="1800" b="0" dirty="0" smtClean="0">
                <a:solidFill>
                  <a:srgbClr val="2D2D8A"/>
                </a:solidFill>
                <a:cs typeface="Tw Cen MT"/>
              </a:rPr>
              <a:t>year)</a:t>
            </a:r>
          </a:p>
          <a:p>
            <a:pPr lvl="1">
              <a:lnSpc>
                <a:spcPct val="90000"/>
              </a:lnSpc>
              <a:spcAft>
                <a:spcPts val="600"/>
              </a:spcAft>
              <a:buClr>
                <a:srgbClr val="0F5494"/>
              </a:buClr>
              <a:buFont typeface="Wingdings" panose="05000000000000000000" pitchFamily="2" charset="2"/>
              <a:buChar char="Ø"/>
            </a:pPr>
            <a:r>
              <a:rPr lang="en-GB" sz="1800" b="0" dirty="0" smtClean="0">
                <a:solidFill>
                  <a:srgbClr val="2D2D8A"/>
                </a:solidFill>
                <a:cs typeface="Tw Cen MT"/>
              </a:rPr>
              <a:t>Involve the Ministry of Finance together with the concerned line Ministry in the design of disbursement profile</a:t>
            </a:r>
          </a:p>
          <a:p>
            <a:pPr lvl="1">
              <a:lnSpc>
                <a:spcPct val="90000"/>
              </a:lnSpc>
              <a:spcAft>
                <a:spcPts val="600"/>
              </a:spcAft>
              <a:buClr>
                <a:srgbClr val="0F5494"/>
              </a:buClr>
              <a:buFont typeface="Wingdings" panose="05000000000000000000" pitchFamily="2" charset="2"/>
              <a:buChar char="Ø"/>
            </a:pPr>
            <a:r>
              <a:rPr lang="en-GB" sz="1800" b="0" dirty="0" smtClean="0">
                <a:solidFill>
                  <a:srgbClr val="2D2D8A"/>
                </a:solidFill>
                <a:cs typeface="Tw Cen MT"/>
              </a:rPr>
              <a:t>Ensure predictable and informed SRC disbursement cycle (fiscal years n-1/n/n+1, timely availability of sources of information)</a:t>
            </a:r>
          </a:p>
          <a:p>
            <a:pPr marL="914400" lvl="2" indent="0">
              <a:buClr>
                <a:srgbClr val="0F5494"/>
              </a:buClr>
            </a:pPr>
            <a:r>
              <a:rPr lang="en-GB" sz="2000" b="0" dirty="0" smtClean="0">
                <a:solidFill>
                  <a:srgbClr val="2D2D8A"/>
                </a:solidFill>
                <a:latin typeface="Tw Cen MT"/>
                <a:cs typeface="Tw Cen MT"/>
              </a:rPr>
              <a:t>    </a:t>
            </a:r>
            <a:endParaRPr lang="en-GB" sz="2000" b="0" i="0" dirty="0" smtClean="0">
              <a:solidFill>
                <a:srgbClr val="2D2D8A"/>
              </a:solidFill>
              <a:latin typeface="Tw Cen MT"/>
              <a:cs typeface="Tw Cen MT"/>
            </a:endParaRPr>
          </a:p>
          <a:p>
            <a:pPr marL="0" indent="0">
              <a:buClr>
                <a:srgbClr val="0F5494"/>
              </a:buClr>
              <a:buNone/>
            </a:pPr>
            <a:endParaRPr lang="en-GB" sz="2000" b="1" i="0" dirty="0" smtClean="0">
              <a:solidFill>
                <a:srgbClr val="2D2D8A"/>
              </a:solidFill>
              <a:latin typeface="Tw Cen MT"/>
              <a:cs typeface="Tw Cen MT"/>
            </a:endParaRPr>
          </a:p>
          <a:p>
            <a:pPr lvl="2">
              <a:buClr>
                <a:srgbClr val="0F5494"/>
              </a:buClr>
              <a:buFont typeface="Wingdings" panose="05000000000000000000" pitchFamily="2" charset="2"/>
              <a:buChar char="Ø"/>
            </a:pPr>
            <a:endParaRPr lang="en-GB" sz="2000" i="0" dirty="0">
              <a:solidFill>
                <a:srgbClr val="2D2D8A"/>
              </a:solidFill>
              <a:latin typeface="Tw Cen MT"/>
              <a:cs typeface="Tw Cen MT"/>
            </a:endParaRPr>
          </a:p>
          <a:p>
            <a:pPr>
              <a:buClr>
                <a:srgbClr val="0F5494"/>
              </a:buClr>
              <a:buFont typeface="Wingdings" panose="05000000000000000000" pitchFamily="2" charset="2"/>
              <a:buChar char="Ø"/>
            </a:pPr>
            <a:endParaRPr lang="en-GB" sz="200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14</a:t>
            </a:fld>
            <a:endParaRPr lang="en-GB" dirty="0"/>
          </a:p>
        </p:txBody>
      </p:sp>
    </p:spTree>
    <p:extLst>
      <p:ext uri="{BB962C8B-B14F-4D97-AF65-F5344CB8AC3E}">
        <p14:creationId xmlns:p14="http://schemas.microsoft.com/office/powerpoint/2010/main" val="2520805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5029" name="Group 5"/>
          <p:cNvGraphicFramePr>
            <a:graphicFrameLocks noGrp="1"/>
          </p:cNvGraphicFramePr>
          <p:nvPr>
            <p:extLst/>
          </p:nvPr>
        </p:nvGraphicFramePr>
        <p:xfrm>
          <a:off x="323850" y="1413108"/>
          <a:ext cx="3024188" cy="5256252"/>
        </p:xfrm>
        <a:graphic>
          <a:graphicData uri="http://schemas.openxmlformats.org/drawingml/2006/table">
            <a:tbl>
              <a:tblPr/>
              <a:tblGrid>
                <a:gridCol w="3024188"/>
              </a:tblGrid>
              <a:tr h="953719">
                <a:tc>
                  <a:txBody>
                    <a:bodyPr/>
                    <a:lstStyle/>
                    <a:p>
                      <a:pPr marL="0" marR="0" lvl="0" indent="0" algn="ctr" defTabSz="966788" rtl="0" eaLnBrk="0" fontAlgn="base" latinLnBrk="0" hangingPunct="0">
                        <a:lnSpc>
                          <a:spcPct val="90000"/>
                        </a:lnSpc>
                        <a:spcBef>
                          <a:spcPts val="300"/>
                        </a:spcBef>
                        <a:spcAft>
                          <a:spcPct val="0"/>
                        </a:spcAft>
                        <a:buClrTx/>
                        <a:buSzTx/>
                        <a:buFontTx/>
                        <a:buNone/>
                        <a:tabLst/>
                      </a:pPr>
                      <a:r>
                        <a:rPr kumimoji="0" lang="en-US" sz="2000" b="0" i="0" u="none" strike="noStrike" cap="none" normalizeH="0" baseline="0" dirty="0" smtClean="0">
                          <a:ln>
                            <a:noFill/>
                          </a:ln>
                          <a:solidFill>
                            <a:schemeClr val="bg1"/>
                          </a:solidFill>
                          <a:effectLst/>
                          <a:latin typeface="Tw Cen MT"/>
                          <a:cs typeface="Tw Cen MT"/>
                        </a:rPr>
                        <a:t>Increase in sector expenditure is not a main objective of the SRC</a:t>
                      </a:r>
                    </a:p>
                  </a:txBody>
                  <a:tcPr marL="71996" marR="71996" marT="72003" marB="72003"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tr>
              <a:tr h="4230525">
                <a:tc>
                  <a:txBody>
                    <a:bodyPr/>
                    <a:lstStyle/>
                    <a:p>
                      <a:pPr marL="0" marR="0" lvl="0" indent="0" algn="l" defTabSz="966788" rtl="0" eaLnBrk="0" fontAlgn="base" latinLnBrk="0" hangingPunct="0">
                        <a:lnSpc>
                          <a:spcPct val="90000"/>
                        </a:lnSpc>
                        <a:spcBef>
                          <a:spcPts val="300"/>
                        </a:spcBef>
                        <a:spcAft>
                          <a:spcPct val="0"/>
                        </a:spcAft>
                        <a:buClr>
                          <a:srgbClr val="0F5494"/>
                        </a:buClr>
                        <a:buSzTx/>
                        <a:buFont typeface="Wingdings" pitchFamily="2" charset="2"/>
                        <a:buNone/>
                        <a:tabLst/>
                      </a:pPr>
                      <a:r>
                        <a:rPr kumimoji="0" lang="en-US" sz="2000" b="0" i="0" u="none" strike="noStrike" kern="1200" cap="none" normalizeH="0" baseline="0" dirty="0" smtClean="0">
                          <a:ln>
                            <a:noFill/>
                          </a:ln>
                          <a:solidFill>
                            <a:srgbClr val="2D2D8A"/>
                          </a:solidFill>
                          <a:effectLst/>
                          <a:latin typeface="Tw Cen MT"/>
                          <a:ea typeface="+mn-ea"/>
                          <a:cs typeface="Tw Cen MT"/>
                        </a:rPr>
                        <a:t>Objective of SRC is to get better sector results, but not necessarily via higher sector spending</a:t>
                      </a:r>
                    </a:p>
                    <a:p>
                      <a:pPr marL="0" marR="0" lvl="0" indent="0" algn="l" defTabSz="966788" rtl="0" eaLnBrk="0" fontAlgn="base" latinLnBrk="0" hangingPunct="0">
                        <a:lnSpc>
                          <a:spcPct val="90000"/>
                        </a:lnSpc>
                        <a:spcBef>
                          <a:spcPts val="300"/>
                        </a:spcBef>
                        <a:spcAft>
                          <a:spcPct val="0"/>
                        </a:spcAft>
                        <a:buClr>
                          <a:srgbClr val="0F5494"/>
                        </a:buClr>
                        <a:buSzTx/>
                        <a:buFont typeface="Wingdings" pitchFamily="2" charset="2"/>
                        <a:buNone/>
                        <a:tabLst/>
                      </a:pPr>
                      <a:endParaRPr kumimoji="0" lang="en-US" sz="2000" b="0" i="0" u="none" strike="noStrike" kern="1200" cap="none" normalizeH="0" baseline="0" dirty="0" smtClean="0">
                        <a:ln>
                          <a:noFill/>
                        </a:ln>
                        <a:solidFill>
                          <a:srgbClr val="2D2D8A"/>
                        </a:solidFill>
                        <a:effectLst/>
                        <a:latin typeface="Tw Cen MT"/>
                        <a:ea typeface="+mn-ea"/>
                        <a:cs typeface="Tw Cen MT"/>
                      </a:endParaRP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None/>
                        <a:tabLst/>
                      </a:pPr>
                      <a:endParaRPr kumimoji="0" lang="en-US" sz="2000" b="0" i="0" u="none" strike="noStrike" kern="1200" cap="none" normalizeH="0" baseline="0" dirty="0" smtClean="0">
                        <a:ln>
                          <a:noFill/>
                        </a:ln>
                        <a:solidFill>
                          <a:srgbClr val="2D2D8A"/>
                        </a:solidFill>
                        <a:effectLst/>
                        <a:latin typeface="Tw Cen MT"/>
                        <a:ea typeface="+mn-ea"/>
                        <a:cs typeface="Tw Cen MT"/>
                      </a:endParaRP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None/>
                        <a:tabLst/>
                      </a:pPr>
                      <a:r>
                        <a:rPr kumimoji="0" lang="en-US" sz="2000" b="0" i="0" u="none" strike="noStrike" kern="1200" cap="none" normalizeH="0" baseline="0" dirty="0" smtClean="0">
                          <a:ln>
                            <a:noFill/>
                          </a:ln>
                          <a:solidFill>
                            <a:srgbClr val="2D2D8A"/>
                          </a:solidFill>
                          <a:effectLst/>
                          <a:latin typeface="Tw Cen MT"/>
                          <a:ea typeface="+mn-ea"/>
                          <a:cs typeface="Tw Cen MT"/>
                        </a:rPr>
                        <a:t>SRC will add value by improving effectiveness &amp; efficiency:</a:t>
                      </a: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 better budget execution</a:t>
                      </a: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 budget reallocation</a:t>
                      </a: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 accelerating reforms</a:t>
                      </a: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 capacity building</a:t>
                      </a:r>
                    </a:p>
                    <a:p>
                      <a:pPr marL="0" marR="0" lvl="0" indent="0" algn="l" defTabSz="966788" rtl="0" eaLnBrk="0" fontAlgn="base" latinLnBrk="0" hangingPunct="0">
                        <a:lnSpc>
                          <a:spcPct val="90000"/>
                        </a:lnSpc>
                        <a:spcBef>
                          <a:spcPts val="300"/>
                        </a:spcBef>
                        <a:spcAft>
                          <a:spcPct val="0"/>
                        </a:spcAft>
                        <a:buClr>
                          <a:srgbClr val="0F5494"/>
                        </a:buClr>
                        <a:buSzTx/>
                        <a:buFont typeface="Arial" pitchFamily="34" charset="0"/>
                        <a:buNone/>
                        <a:tabLst/>
                      </a:pPr>
                      <a:endParaRPr kumimoji="0" lang="en-US" sz="2000" b="0" i="0" u="none" strike="noStrike" kern="1200" cap="none" normalizeH="0" baseline="0" dirty="0" smtClean="0">
                        <a:ln>
                          <a:noFill/>
                        </a:ln>
                        <a:solidFill>
                          <a:srgbClr val="0F5494"/>
                        </a:solidFill>
                        <a:effectLst/>
                        <a:latin typeface="Tw Cen MT"/>
                        <a:ea typeface="+mn-ea"/>
                        <a:cs typeface="Tw Cen MT"/>
                      </a:endParaRPr>
                    </a:p>
                  </a:txBody>
                  <a:tcPr marL="71996" marR="71996" marT="72003" marB="72003"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tr>
            </a:tbl>
          </a:graphicData>
        </a:graphic>
      </p:graphicFrame>
      <p:graphicFrame>
        <p:nvGraphicFramePr>
          <p:cNvPr id="13" name="Group 5"/>
          <p:cNvGraphicFramePr>
            <a:graphicFrameLocks noGrp="1"/>
          </p:cNvGraphicFramePr>
          <p:nvPr>
            <p:extLst/>
          </p:nvPr>
        </p:nvGraphicFramePr>
        <p:xfrm>
          <a:off x="3563938" y="1413108"/>
          <a:ext cx="5184775" cy="5191125"/>
        </p:xfrm>
        <a:graphic>
          <a:graphicData uri="http://schemas.openxmlformats.org/drawingml/2006/table">
            <a:tbl>
              <a:tblPr/>
              <a:tblGrid>
                <a:gridCol w="5184775"/>
              </a:tblGrid>
              <a:tr h="1008188">
                <a:tc>
                  <a:txBody>
                    <a:bodyPr/>
                    <a:lstStyle/>
                    <a:p>
                      <a:pPr marL="0" marR="0" lvl="0" indent="0" algn="ctr" defTabSz="966788" rtl="0" eaLnBrk="0" fontAlgn="base" latinLnBrk="0" hangingPunct="0">
                        <a:lnSpc>
                          <a:spcPct val="90000"/>
                        </a:lnSpc>
                        <a:spcBef>
                          <a:spcPts val="300"/>
                        </a:spcBef>
                        <a:spcAft>
                          <a:spcPct val="0"/>
                        </a:spcAft>
                        <a:buClrTx/>
                        <a:buSzTx/>
                        <a:buFontTx/>
                        <a:buNone/>
                        <a:tabLst/>
                      </a:pPr>
                      <a:r>
                        <a:rPr kumimoji="0" lang="en-US" sz="2000" b="0" i="0" u="none" strike="noStrike" cap="none" normalizeH="0" baseline="0" dirty="0" smtClean="0">
                          <a:ln>
                            <a:noFill/>
                          </a:ln>
                          <a:solidFill>
                            <a:schemeClr val="bg1"/>
                          </a:solidFill>
                          <a:effectLst/>
                          <a:latin typeface="Tw Cen MT"/>
                          <a:cs typeface="Tw Cen MT"/>
                        </a:rPr>
                        <a:t>Increase in sector expenditure is an important objective of the SRC</a:t>
                      </a:r>
                    </a:p>
                  </a:txBody>
                  <a:tcPr marL="72003" marR="72003" marT="72005" marB="72005"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tr>
              <a:tr h="4182937">
                <a:tc>
                  <a:txBody>
                    <a:bodyPr/>
                    <a:lstStyle/>
                    <a:p>
                      <a:pPr marL="117475" marR="0" lvl="0" indent="-117475" algn="l" defTabSz="966788" rtl="0" eaLnBrk="0" fontAlgn="base" latinLnBrk="0" hangingPunct="0">
                        <a:lnSpc>
                          <a:spcPct val="90000"/>
                        </a:lnSpc>
                        <a:spcBef>
                          <a:spcPts val="300"/>
                        </a:spcBef>
                        <a:spcAft>
                          <a:spcPct val="0"/>
                        </a:spcAft>
                        <a:buClr>
                          <a:schemeClr val="accent6"/>
                        </a:buClr>
                        <a:buSzTx/>
                        <a:buFont typeface="Arial" pitchFamily="34" charset="0"/>
                        <a:buChar char="•"/>
                        <a:tabLst/>
                      </a:pPr>
                      <a:r>
                        <a:rPr kumimoji="0" lang="en-US" sz="2000" b="0" i="0" u="sng" strike="noStrike" kern="1200" cap="none" normalizeH="0" baseline="0" dirty="0" smtClean="0">
                          <a:ln>
                            <a:noFill/>
                          </a:ln>
                          <a:solidFill>
                            <a:srgbClr val="2D2D8A"/>
                          </a:solidFill>
                          <a:effectLst/>
                          <a:latin typeface="Tw Cen MT"/>
                          <a:ea typeface="+mn-ea"/>
                          <a:cs typeface="Tw Cen MT"/>
                        </a:rPr>
                        <a:t>Identify a baseline </a:t>
                      </a:r>
                      <a:r>
                        <a:rPr kumimoji="0" lang="en-US" sz="2000" b="0" i="0" u="none" strike="noStrike" kern="1200" cap="none" normalizeH="0" baseline="0" dirty="0" smtClean="0">
                          <a:ln>
                            <a:noFill/>
                          </a:ln>
                          <a:solidFill>
                            <a:srgbClr val="2D2D8A"/>
                          </a:solidFill>
                          <a:effectLst/>
                          <a:latin typeface="Tw Cen MT"/>
                          <a:ea typeface="+mn-ea"/>
                          <a:cs typeface="Tw Cen MT"/>
                        </a:rPr>
                        <a:t>to serve as a starting point for defining the future sector expenditure path:</a:t>
                      </a:r>
                    </a:p>
                    <a:p>
                      <a:pPr marL="444500" marR="0" lvl="1" indent="-266700" algn="l" defTabSz="966788" rtl="0" eaLnBrk="0" fontAlgn="base" latinLnBrk="0" hangingPunct="0">
                        <a:lnSpc>
                          <a:spcPct val="90000"/>
                        </a:lnSpc>
                        <a:spcBef>
                          <a:spcPts val="300"/>
                        </a:spcBef>
                        <a:spcAft>
                          <a:spcPct val="0"/>
                        </a:spcAft>
                        <a:buClr>
                          <a:schemeClr val="accent6"/>
                        </a:buClr>
                        <a:buSzTx/>
                        <a:buFont typeface="Courier New" pitchFamily="49" charset="0"/>
                        <a:buChar char="o"/>
                        <a:tabLst/>
                      </a:pPr>
                      <a:r>
                        <a:rPr kumimoji="0" lang="en-US" sz="1800" b="0" i="0" u="none" strike="noStrike" kern="1200" cap="none" normalizeH="0" baseline="0" dirty="0" smtClean="0">
                          <a:ln>
                            <a:noFill/>
                          </a:ln>
                          <a:solidFill>
                            <a:srgbClr val="2D2D8A"/>
                          </a:solidFill>
                          <a:effectLst/>
                          <a:latin typeface="Tw Cen MT"/>
                          <a:ea typeface="+mn-ea"/>
                          <a:cs typeface="Tw Cen MT"/>
                        </a:rPr>
                        <a:t>Focus on historical trends</a:t>
                      </a:r>
                    </a:p>
                    <a:p>
                      <a:pPr marL="444500" marR="0" lvl="1" indent="-266700" algn="l" defTabSz="966788" rtl="0" eaLnBrk="0" fontAlgn="base" latinLnBrk="0" hangingPunct="0">
                        <a:lnSpc>
                          <a:spcPct val="90000"/>
                        </a:lnSpc>
                        <a:spcBef>
                          <a:spcPts val="300"/>
                        </a:spcBef>
                        <a:spcAft>
                          <a:spcPct val="0"/>
                        </a:spcAft>
                        <a:buClr>
                          <a:schemeClr val="accent6"/>
                        </a:buClr>
                        <a:buSzTx/>
                        <a:buFont typeface="Courier New" pitchFamily="49" charset="0"/>
                        <a:buChar char="o"/>
                        <a:tabLst/>
                      </a:pPr>
                      <a:r>
                        <a:rPr kumimoji="0" lang="en-US" sz="1800" b="0" i="0" u="none" strike="noStrike" kern="1200" cap="none" normalizeH="0" baseline="0" dirty="0" smtClean="0">
                          <a:ln>
                            <a:noFill/>
                          </a:ln>
                          <a:solidFill>
                            <a:srgbClr val="2D2D8A"/>
                          </a:solidFill>
                          <a:effectLst/>
                          <a:latin typeface="Tw Cen MT"/>
                          <a:ea typeface="+mn-ea"/>
                          <a:cs typeface="Tw Cen MT"/>
                        </a:rPr>
                        <a:t>Choose how to express the baseline  (per capita terms, % of GDP or government expenditures, growth rate of expenditure in real terms…</a:t>
                      </a:r>
                    </a:p>
                    <a:p>
                      <a:pPr marL="117475" marR="0" lvl="0" indent="-117475" algn="l" defTabSz="966788" rtl="0" eaLnBrk="0" fontAlgn="base" latinLnBrk="0" hangingPunct="0">
                        <a:lnSpc>
                          <a:spcPct val="90000"/>
                        </a:lnSpc>
                        <a:spcBef>
                          <a:spcPts val="300"/>
                        </a:spcBef>
                        <a:spcAft>
                          <a:spcPct val="0"/>
                        </a:spcAft>
                        <a:buClr>
                          <a:schemeClr val="accent6"/>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 Discuss with government the desirable/required increases in sector spending</a:t>
                      </a:r>
                    </a:p>
                    <a:p>
                      <a:pPr marL="117475" marR="0" lvl="0" indent="-117475" algn="l" defTabSz="966788" rtl="0" eaLnBrk="0" fontAlgn="base" latinLnBrk="0" hangingPunct="0">
                        <a:lnSpc>
                          <a:spcPct val="90000"/>
                        </a:lnSpc>
                        <a:spcBef>
                          <a:spcPts val="300"/>
                        </a:spcBef>
                        <a:spcAft>
                          <a:spcPct val="0"/>
                        </a:spcAft>
                        <a:buClr>
                          <a:schemeClr val="accent6"/>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Assess fiscal sustainability of planned/required increases in sector spending </a:t>
                      </a:r>
                    </a:p>
                    <a:p>
                      <a:pPr marL="117475" marR="0" lvl="0" indent="-117475" algn="l" defTabSz="966788" rtl="0" eaLnBrk="0" fontAlgn="base" latinLnBrk="0" hangingPunct="0">
                        <a:lnSpc>
                          <a:spcPct val="90000"/>
                        </a:lnSpc>
                        <a:spcBef>
                          <a:spcPts val="300"/>
                        </a:spcBef>
                        <a:spcAft>
                          <a:spcPct val="0"/>
                        </a:spcAft>
                        <a:buClr>
                          <a:schemeClr val="accent6"/>
                        </a:buClr>
                        <a:buSzTx/>
                        <a:buFont typeface="Arial" pitchFamily="34" charset="0"/>
                        <a:buChar char="•"/>
                        <a:tabLst/>
                      </a:pPr>
                      <a:r>
                        <a:rPr kumimoji="0" lang="en-US" sz="2000" b="0" i="0" u="none" strike="noStrike" kern="1200" cap="none" normalizeH="0" baseline="0" dirty="0" smtClean="0">
                          <a:ln>
                            <a:noFill/>
                          </a:ln>
                          <a:solidFill>
                            <a:srgbClr val="2D2D8A"/>
                          </a:solidFill>
                          <a:effectLst/>
                          <a:latin typeface="Tw Cen MT"/>
                          <a:ea typeface="+mn-ea"/>
                          <a:cs typeface="Tw Cen MT"/>
                        </a:rPr>
                        <a:t>Where appropriate and/or necessary, formulate  disbursement conditions as regards expenditure increases and/or predictability of budget execution.</a:t>
                      </a:r>
                    </a:p>
                  </a:txBody>
                  <a:tcPr marL="72003" marR="72003" marT="72005" marB="72005"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tr>
            </a:tbl>
          </a:graphicData>
        </a:graphic>
      </p:graphicFrame>
      <p:sp>
        <p:nvSpPr>
          <p:cNvPr id="21524" name="Down Arrow 8"/>
          <p:cNvSpPr>
            <a:spLocks noChangeArrowheads="1"/>
          </p:cNvSpPr>
          <p:nvPr/>
        </p:nvSpPr>
        <p:spPr bwMode="auto">
          <a:xfrm>
            <a:off x="1187624" y="3573016"/>
            <a:ext cx="576262" cy="576064"/>
          </a:xfrm>
          <a:prstGeom prst="downArrow">
            <a:avLst>
              <a:gd name="adj1" fmla="val 50000"/>
              <a:gd name="adj2" fmla="val 50000"/>
            </a:avLst>
          </a:prstGeom>
          <a:solidFill>
            <a:srgbClr val="C00000">
              <a:alpha val="79999"/>
            </a:srgbClr>
          </a:solidFill>
          <a:ln>
            <a:noFill/>
          </a:ln>
          <a:extLst>
            <a:ext uri="{91240B29-F687-4f45-9708-019B960494DF}">
              <a14:hiddenLine xmlns=""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dirty="0">
              <a:latin typeface="Tw Cen MT"/>
            </a:endParaRPr>
          </a:p>
        </p:txBody>
      </p:sp>
      <p:sp>
        <p:nvSpPr>
          <p:cNvPr id="59412" name="Slide Number Placeholder 5"/>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505F6DF2-D73E-4F9A-AA44-70E60DFD606E}" type="slidenum">
              <a:rPr lang="en-GB" altLang="en-US" sz="1400" i="0" smtClean="0">
                <a:solidFill>
                  <a:schemeClr val="tx1"/>
                </a:solidFill>
                <a:latin typeface="Tw Cen MT"/>
              </a:rPr>
              <a:pPr>
                <a:spcBef>
                  <a:spcPct val="0"/>
                </a:spcBef>
                <a:buClrTx/>
                <a:buFontTx/>
                <a:buNone/>
              </a:pPr>
              <a:t>15</a:t>
            </a:fld>
            <a:endParaRPr lang="en-GB" altLang="en-US" sz="1400" i="0" dirty="0" smtClean="0">
              <a:solidFill>
                <a:schemeClr val="tx1"/>
              </a:solidFill>
              <a:latin typeface="Tw Cen MT"/>
            </a:endParaRPr>
          </a:p>
        </p:txBody>
      </p:sp>
    </p:spTree>
    <p:extLst>
      <p:ext uri="{BB962C8B-B14F-4D97-AF65-F5344CB8AC3E}">
        <p14:creationId xmlns:p14="http://schemas.microsoft.com/office/powerpoint/2010/main" val="5348225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50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2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solidFill>
                  <a:srgbClr val="2D2D8A"/>
                </a:solidFill>
                <a:latin typeface="+mn-lt"/>
                <a:cs typeface="Tw Cen MT"/>
              </a:rPr>
              <a:t>Design of Inputs - </a:t>
            </a:r>
            <a:r>
              <a:rPr lang="en-GB" sz="2400" dirty="0" smtClean="0">
                <a:solidFill>
                  <a:srgbClr val="C00000"/>
                </a:solidFill>
                <a:latin typeface="+mn-lt"/>
                <a:cs typeface="Tw Cen MT"/>
              </a:rPr>
              <a:t>Conditions, Performance assessment &amp; Indicators </a:t>
            </a:r>
            <a:r>
              <a:rPr lang="en-GB" sz="2400" dirty="0" smtClean="0">
                <a:solidFill>
                  <a:srgbClr val="2D2D8A"/>
                </a:solidFill>
                <a:latin typeface="+mn-lt"/>
                <a:cs typeface="Tw Cen MT"/>
              </a:rPr>
              <a:t>- Main issues (1/2)</a:t>
            </a:r>
            <a:endParaRPr lang="en-GB" sz="2400" dirty="0">
              <a:solidFill>
                <a:srgbClr val="2D2D8A"/>
              </a:solidFill>
              <a:latin typeface="+mn-lt"/>
              <a:cs typeface="Tw Cen MT"/>
            </a:endParaRPr>
          </a:p>
        </p:txBody>
      </p:sp>
      <p:sp>
        <p:nvSpPr>
          <p:cNvPr id="3" name="Content Placeholder 2"/>
          <p:cNvSpPr>
            <a:spLocks noGrp="1"/>
          </p:cNvSpPr>
          <p:nvPr>
            <p:ph idx="1"/>
          </p:nvPr>
        </p:nvSpPr>
        <p:spPr>
          <a:xfrm>
            <a:off x="251520" y="2060848"/>
            <a:ext cx="8640960" cy="4536503"/>
          </a:xfrm>
        </p:spPr>
        <p:txBody>
          <a:bodyPr/>
          <a:lstStyle/>
          <a:p>
            <a:pPr>
              <a:buClr>
                <a:srgbClr val="0F5494"/>
              </a:buClr>
              <a:buFont typeface="Wingdings" panose="05000000000000000000" pitchFamily="2" charset="2"/>
              <a:buChar char="Ø"/>
            </a:pPr>
            <a:endParaRPr lang="en-GB" sz="2000" b="1" i="0" dirty="0" smtClean="0">
              <a:solidFill>
                <a:srgbClr val="2D2D8A"/>
              </a:solidFill>
              <a:latin typeface="Tw Cen MT"/>
              <a:cs typeface="Tw Cen MT"/>
            </a:endParaRPr>
          </a:p>
          <a:p>
            <a:pPr>
              <a:buClr>
                <a:srgbClr val="0F5494"/>
              </a:buClr>
              <a:buFont typeface="Wingdings" panose="05000000000000000000" pitchFamily="2" charset="2"/>
              <a:buChar char="Ø"/>
            </a:pPr>
            <a:r>
              <a:rPr lang="en-GB" sz="1800" b="1" i="0" dirty="0" smtClean="0">
                <a:solidFill>
                  <a:srgbClr val="2D2D8A"/>
                </a:solidFill>
                <a:cs typeface="Tw Cen MT"/>
              </a:rPr>
              <a:t>Performance Assessment Framework (PAF) and indicators to assess sector policy/reform implementation:</a:t>
            </a:r>
          </a:p>
          <a:p>
            <a:pPr lvl="1">
              <a:buClr>
                <a:srgbClr val="0F5494"/>
              </a:buClr>
              <a:buFont typeface="Wingdings" panose="05000000000000000000" pitchFamily="2" charset="2"/>
              <a:buChar char="Ø"/>
            </a:pPr>
            <a:r>
              <a:rPr lang="en-GB" sz="1800" b="0" dirty="0">
                <a:solidFill>
                  <a:srgbClr val="2D2D8A"/>
                </a:solidFill>
                <a:cs typeface="Tw Cen MT"/>
              </a:rPr>
              <a:t>Use as much as possible partner country established sector policy monitoring frameworks and focus on its improvement to promote ownership </a:t>
            </a:r>
          </a:p>
          <a:p>
            <a:pPr lvl="1">
              <a:buClr>
                <a:srgbClr val="0F5494"/>
              </a:buClr>
              <a:buFont typeface="Wingdings" panose="05000000000000000000" pitchFamily="2" charset="2"/>
              <a:buChar char="Ø"/>
            </a:pPr>
            <a:r>
              <a:rPr lang="en-GB" sz="1800" b="0" dirty="0" smtClean="0">
                <a:solidFill>
                  <a:srgbClr val="2D2D8A"/>
                </a:solidFill>
                <a:cs typeface="Tw Cen MT"/>
              </a:rPr>
              <a:t>Ensure BS Contract PAF and indicators support domestic decision making and sector reform processes</a:t>
            </a:r>
          </a:p>
          <a:p>
            <a:pPr lvl="1">
              <a:buClr>
                <a:srgbClr val="0F5494"/>
              </a:buClr>
              <a:buFont typeface="Wingdings" panose="05000000000000000000" pitchFamily="2" charset="2"/>
              <a:buChar char="Ø"/>
            </a:pPr>
            <a:r>
              <a:rPr lang="en-GB" sz="1800" b="0" dirty="0" smtClean="0">
                <a:solidFill>
                  <a:srgbClr val="2D2D8A"/>
                </a:solidFill>
                <a:cs typeface="Tw Cen MT"/>
              </a:rPr>
              <a:t>Ensure a focus </a:t>
            </a:r>
            <a:r>
              <a:rPr lang="en-GB" sz="1800" b="0" dirty="0">
                <a:solidFill>
                  <a:srgbClr val="2D2D8A"/>
                </a:solidFill>
                <a:cs typeface="Tw Cen MT"/>
              </a:rPr>
              <a:t>on issues/actions over which the government/institution involved have </a:t>
            </a:r>
            <a:r>
              <a:rPr lang="en-GB" sz="1800" b="0" dirty="0" smtClean="0">
                <a:solidFill>
                  <a:srgbClr val="2D2D8A"/>
                </a:solidFill>
                <a:cs typeface="Tw Cen MT"/>
              </a:rPr>
              <a:t>control</a:t>
            </a:r>
          </a:p>
          <a:p>
            <a:pPr lvl="1">
              <a:buClr>
                <a:srgbClr val="0F5494"/>
              </a:buClr>
              <a:buFont typeface="Wingdings" panose="05000000000000000000" pitchFamily="2" charset="2"/>
              <a:buChar char="Ø"/>
            </a:pPr>
            <a:r>
              <a:rPr lang="en-GB" sz="1800" b="0" dirty="0" smtClean="0">
                <a:solidFill>
                  <a:srgbClr val="2D2D8A"/>
                </a:solidFill>
                <a:cs typeface="Tw Cen MT"/>
              </a:rPr>
              <a:t>Focus on few key issues of sector policy implementation &amp; performances (max 8 indicators for VT) to monitor progress and can be linked to BS inputs (specific indicators in case of additionality/earmarking of BS funds) </a:t>
            </a:r>
          </a:p>
          <a:p>
            <a:pPr lvl="1">
              <a:buClr>
                <a:srgbClr val="0F5494"/>
              </a:buClr>
              <a:buFont typeface="Wingdings" panose="05000000000000000000" pitchFamily="2" charset="2"/>
              <a:buChar char="Ø"/>
            </a:pPr>
            <a:r>
              <a:rPr lang="en-GB" sz="1800" b="0" dirty="0" smtClean="0">
                <a:solidFill>
                  <a:srgbClr val="2D2D8A"/>
                </a:solidFill>
                <a:cs typeface="Tw Cen MT"/>
              </a:rPr>
              <a:t>Accommodate multiple donors Performance Assessment approach</a:t>
            </a:r>
          </a:p>
          <a:p>
            <a:pPr marL="914400" lvl="2" indent="0">
              <a:buClr>
                <a:srgbClr val="0F5494"/>
              </a:buClr>
            </a:pPr>
            <a:r>
              <a:rPr lang="en-GB" sz="2000" b="0" dirty="0" smtClean="0">
                <a:solidFill>
                  <a:srgbClr val="2D2D8A"/>
                </a:solidFill>
                <a:latin typeface="Tw Cen MT"/>
                <a:cs typeface="Tw Cen MT"/>
              </a:rPr>
              <a:t>    </a:t>
            </a:r>
            <a:endParaRPr lang="en-GB" sz="2000" b="0" i="0" dirty="0" smtClean="0">
              <a:solidFill>
                <a:srgbClr val="2D2D8A"/>
              </a:solidFill>
              <a:latin typeface="Tw Cen MT"/>
              <a:cs typeface="Tw Cen MT"/>
            </a:endParaRPr>
          </a:p>
          <a:p>
            <a:pPr marL="0" indent="0">
              <a:buClr>
                <a:srgbClr val="0F5494"/>
              </a:buClr>
              <a:buNone/>
            </a:pPr>
            <a:endParaRPr lang="en-GB" sz="2000" b="1" i="0" dirty="0" smtClean="0">
              <a:solidFill>
                <a:srgbClr val="2D2D8A"/>
              </a:solidFill>
              <a:latin typeface="Tw Cen MT"/>
              <a:cs typeface="Tw Cen MT"/>
            </a:endParaRPr>
          </a:p>
          <a:p>
            <a:pPr lvl="2">
              <a:buClr>
                <a:srgbClr val="0F5494"/>
              </a:buClr>
              <a:buFont typeface="Wingdings" panose="05000000000000000000" pitchFamily="2" charset="2"/>
              <a:buChar char="Ø"/>
            </a:pPr>
            <a:endParaRPr lang="en-GB" sz="2000" i="0" dirty="0">
              <a:solidFill>
                <a:srgbClr val="2D2D8A"/>
              </a:solidFill>
              <a:latin typeface="Tw Cen MT"/>
              <a:cs typeface="Tw Cen MT"/>
            </a:endParaRPr>
          </a:p>
          <a:p>
            <a:pPr>
              <a:buClr>
                <a:srgbClr val="0F5494"/>
              </a:buClr>
              <a:buFont typeface="Wingdings" panose="05000000000000000000" pitchFamily="2" charset="2"/>
              <a:buChar char="Ø"/>
            </a:pPr>
            <a:endParaRPr lang="en-GB" sz="200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16</a:t>
            </a:fld>
            <a:endParaRPr lang="en-GB" dirty="0"/>
          </a:p>
        </p:txBody>
      </p:sp>
    </p:spTree>
    <p:extLst>
      <p:ext uri="{BB962C8B-B14F-4D97-AF65-F5344CB8AC3E}">
        <p14:creationId xmlns:p14="http://schemas.microsoft.com/office/powerpoint/2010/main" val="572675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3134"/>
            <a:ext cx="8229600" cy="1151731"/>
          </a:xfrm>
        </p:spPr>
        <p:txBody>
          <a:bodyPr/>
          <a:lstStyle/>
          <a:p>
            <a:pPr algn="ctr"/>
            <a:r>
              <a:rPr lang="en-GB" sz="2800" dirty="0" smtClean="0">
                <a:solidFill>
                  <a:srgbClr val="2D2D8A"/>
                </a:solidFill>
                <a:latin typeface="Tw Cen MT"/>
                <a:cs typeface="Tw Cen MT"/>
              </a:rPr>
              <a:t>Design of Inputs – </a:t>
            </a:r>
            <a:r>
              <a:rPr lang="en-GB" sz="2800" dirty="0" smtClean="0">
                <a:solidFill>
                  <a:srgbClr val="C00000"/>
                </a:solidFill>
                <a:latin typeface="Tw Cen MT"/>
                <a:cs typeface="Tw Cen MT"/>
              </a:rPr>
              <a:t>Conditions, performance assessment &amp; indicators </a:t>
            </a:r>
            <a:r>
              <a:rPr lang="en-GB" sz="2800" dirty="0" smtClean="0">
                <a:solidFill>
                  <a:srgbClr val="2D2D8A"/>
                </a:solidFill>
                <a:latin typeface="Tw Cen MT"/>
                <a:cs typeface="Tw Cen MT"/>
              </a:rPr>
              <a:t>- Main issues (2/2)</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2204865"/>
            <a:ext cx="8229600" cy="4536503"/>
          </a:xfrm>
        </p:spPr>
        <p:txBody>
          <a:bodyPr/>
          <a:lstStyle/>
          <a:p>
            <a:pPr lvl="1">
              <a:lnSpc>
                <a:spcPct val="90000"/>
              </a:lnSpc>
              <a:buClr>
                <a:srgbClr val="0F5494"/>
              </a:buClr>
              <a:buFont typeface="Wingdings" panose="05000000000000000000" pitchFamily="2" charset="2"/>
              <a:buChar char="Ø"/>
            </a:pPr>
            <a:r>
              <a:rPr lang="en-GB" b="0" dirty="0" smtClean="0">
                <a:solidFill>
                  <a:srgbClr val="2D2D8A"/>
                </a:solidFill>
                <a:latin typeface="Tw Cen MT"/>
                <a:cs typeface="Tw Cen MT"/>
              </a:rPr>
              <a:t>Address </a:t>
            </a:r>
            <a:r>
              <a:rPr lang="en-GB" b="0" dirty="0">
                <a:solidFill>
                  <a:srgbClr val="2D2D8A"/>
                </a:solidFill>
                <a:latin typeface="Tw Cen MT"/>
                <a:cs typeface="Tw Cen MT"/>
              </a:rPr>
              <a:t>the “missing middle” of the processes for </a:t>
            </a:r>
            <a:r>
              <a:rPr lang="en-GB" b="0" dirty="0" smtClean="0">
                <a:solidFill>
                  <a:srgbClr val="2D2D8A"/>
                </a:solidFill>
                <a:latin typeface="Tw Cen MT"/>
                <a:cs typeface="Tw Cen MT"/>
              </a:rPr>
              <a:t>public service delivery (specific sector PFM process, institutional organisation and responsibilities…) -  key for SRC</a:t>
            </a:r>
            <a:endParaRPr lang="en-GB" b="0" dirty="0">
              <a:solidFill>
                <a:srgbClr val="2D2D8A"/>
              </a:solidFill>
              <a:latin typeface="Tw Cen MT"/>
              <a:cs typeface="Tw Cen MT"/>
            </a:endParaRPr>
          </a:p>
          <a:p>
            <a:pPr lvl="1">
              <a:lnSpc>
                <a:spcPct val="90000"/>
              </a:lnSpc>
              <a:buClr>
                <a:srgbClr val="0F5494"/>
              </a:buClr>
              <a:buFont typeface="Wingdings" panose="05000000000000000000" pitchFamily="2" charset="2"/>
              <a:buChar char="Ø"/>
            </a:pPr>
            <a:r>
              <a:rPr lang="en-GB" b="0" dirty="0">
                <a:solidFill>
                  <a:srgbClr val="2D2D8A"/>
                </a:solidFill>
                <a:latin typeface="Tw Cen MT"/>
                <a:cs typeface="Tw Cen MT"/>
              </a:rPr>
              <a:t>Balance between process/output/outcome </a:t>
            </a:r>
            <a:r>
              <a:rPr lang="en-GB" b="0" dirty="0" smtClean="0">
                <a:solidFill>
                  <a:srgbClr val="2D2D8A"/>
                </a:solidFill>
                <a:latin typeface="Tw Cen MT"/>
                <a:cs typeface="Tw Cen MT"/>
              </a:rPr>
              <a:t>indicators (qualitative/quantitative) </a:t>
            </a:r>
            <a:r>
              <a:rPr lang="en-GB" b="0" dirty="0">
                <a:solidFill>
                  <a:srgbClr val="2D2D8A"/>
                </a:solidFill>
                <a:latin typeface="Tw Cen MT"/>
                <a:cs typeface="Tw Cen MT"/>
              </a:rPr>
              <a:t>according to the maturity of sector </a:t>
            </a:r>
            <a:r>
              <a:rPr lang="en-GB" b="0" dirty="0" smtClean="0">
                <a:solidFill>
                  <a:srgbClr val="2D2D8A"/>
                </a:solidFill>
                <a:latin typeface="Tw Cen MT"/>
                <a:cs typeface="Tw Cen MT"/>
              </a:rPr>
              <a:t>policy, the nature of SRC objectives (regulatory policy vs. service delivery objectives)</a:t>
            </a:r>
            <a:endParaRPr lang="en-GB" b="0" dirty="0">
              <a:solidFill>
                <a:srgbClr val="2D2D8A"/>
              </a:solidFill>
              <a:latin typeface="Tw Cen MT"/>
              <a:cs typeface="Tw Cen MT"/>
            </a:endParaRPr>
          </a:p>
          <a:p>
            <a:pPr lvl="1">
              <a:lnSpc>
                <a:spcPct val="90000"/>
              </a:lnSpc>
              <a:buClr>
                <a:srgbClr val="0F5494"/>
              </a:buClr>
              <a:buFont typeface="Wingdings" panose="05000000000000000000" pitchFamily="2" charset="2"/>
              <a:buChar char="Ø"/>
            </a:pPr>
            <a:r>
              <a:rPr lang="en-GB" b="0" dirty="0" smtClean="0">
                <a:solidFill>
                  <a:srgbClr val="2D2D8A"/>
                </a:solidFill>
                <a:latin typeface="Tw Cen MT"/>
                <a:cs typeface="Tw Cen MT"/>
              </a:rPr>
              <a:t>Address the credibility/feasibility of ambitions (length of the programme vs. longer term/structural nature of supported reforms and objectives</a:t>
            </a:r>
          </a:p>
          <a:p>
            <a:pPr lvl="1">
              <a:lnSpc>
                <a:spcPct val="90000"/>
              </a:lnSpc>
              <a:buClr>
                <a:srgbClr val="0F5494"/>
              </a:buClr>
              <a:buFont typeface="Wingdings" panose="05000000000000000000" pitchFamily="2" charset="2"/>
              <a:buChar char="Ø"/>
            </a:pPr>
            <a:r>
              <a:rPr lang="en-GB" b="0" dirty="0" smtClean="0">
                <a:solidFill>
                  <a:srgbClr val="2D2D8A"/>
                </a:solidFill>
                <a:latin typeface="Tw Cen MT"/>
                <a:cs typeface="Tw Cen MT"/>
              </a:rPr>
              <a:t>Promote disaggregated indicators by regions, gender or population group.   </a:t>
            </a:r>
            <a:endParaRPr lang="en-GB" b="0" dirty="0">
              <a:solidFill>
                <a:srgbClr val="2D2D8A"/>
              </a:solidFill>
              <a:latin typeface="Tw Cen MT"/>
              <a:cs typeface="Tw Cen MT"/>
            </a:endParaRPr>
          </a:p>
          <a:p>
            <a:pPr lvl="1">
              <a:lnSpc>
                <a:spcPct val="90000"/>
              </a:lnSpc>
              <a:buClr>
                <a:srgbClr val="0F5494"/>
              </a:buClr>
              <a:buFont typeface="Wingdings" panose="05000000000000000000" pitchFamily="2" charset="2"/>
              <a:buChar char="Ø"/>
            </a:pPr>
            <a:r>
              <a:rPr lang="en-GB" b="0" dirty="0" smtClean="0">
                <a:solidFill>
                  <a:srgbClr val="2D2D8A"/>
                </a:solidFill>
                <a:latin typeface="Tw Cen MT"/>
                <a:cs typeface="Tw Cen MT"/>
              </a:rPr>
              <a:t>Ensure the availability/timeliness of source of information for benchmark</a:t>
            </a:r>
            <a:r>
              <a:rPr lang="en-GB" b="0" dirty="0">
                <a:solidFill>
                  <a:srgbClr val="2D2D8A"/>
                </a:solidFill>
                <a:latin typeface="Tw Cen MT"/>
                <a:cs typeface="Tw Cen MT"/>
              </a:rPr>
              <a:t>, targets and </a:t>
            </a:r>
            <a:r>
              <a:rPr lang="en-GB" b="0" dirty="0" smtClean="0">
                <a:solidFill>
                  <a:srgbClr val="2D2D8A"/>
                </a:solidFill>
                <a:latin typeface="Tw Cen MT"/>
                <a:cs typeface="Tw Cen MT"/>
              </a:rPr>
              <a:t>monitoring of progress</a:t>
            </a:r>
          </a:p>
          <a:p>
            <a:pPr lvl="1">
              <a:lnSpc>
                <a:spcPct val="90000"/>
              </a:lnSpc>
              <a:buClr>
                <a:srgbClr val="0F5494"/>
              </a:buClr>
              <a:buFont typeface="Wingdings" panose="05000000000000000000" pitchFamily="2" charset="2"/>
              <a:buChar char="Ø"/>
            </a:pPr>
            <a:r>
              <a:rPr lang="en-GB" b="0" dirty="0" smtClean="0">
                <a:solidFill>
                  <a:srgbClr val="2D2D8A"/>
                </a:solidFill>
                <a:latin typeface="Tw Cen MT"/>
                <a:cs typeface="Tw Cen MT"/>
              </a:rPr>
              <a:t>Quality of indicators (SMART, RACER, CREAM) – Calculation </a:t>
            </a:r>
          </a:p>
          <a:p>
            <a:pPr marL="914400" lvl="2" indent="0">
              <a:buClr>
                <a:srgbClr val="0F5494"/>
              </a:buClr>
            </a:pPr>
            <a:r>
              <a:rPr lang="en-GB" sz="2000" b="0" dirty="0" smtClean="0">
                <a:solidFill>
                  <a:srgbClr val="2D2D8A"/>
                </a:solidFill>
                <a:latin typeface="Tw Cen MT"/>
                <a:cs typeface="Tw Cen MT"/>
              </a:rPr>
              <a:t> </a:t>
            </a:r>
            <a:endParaRPr lang="en-GB" sz="2000" b="0" i="0" dirty="0" smtClean="0">
              <a:solidFill>
                <a:srgbClr val="2D2D8A"/>
              </a:solidFill>
              <a:latin typeface="Tw Cen MT"/>
              <a:cs typeface="Tw Cen MT"/>
            </a:endParaRPr>
          </a:p>
          <a:p>
            <a:pPr marL="0" indent="0">
              <a:buClr>
                <a:srgbClr val="0F5494"/>
              </a:buClr>
              <a:buNone/>
            </a:pPr>
            <a:endParaRPr lang="en-GB" sz="2000" b="1" i="0" dirty="0" smtClean="0">
              <a:solidFill>
                <a:srgbClr val="2D2D8A"/>
              </a:solidFill>
              <a:latin typeface="Tw Cen MT"/>
              <a:cs typeface="Tw Cen MT"/>
            </a:endParaRPr>
          </a:p>
          <a:p>
            <a:pPr lvl="2">
              <a:buClr>
                <a:srgbClr val="0F5494"/>
              </a:buClr>
              <a:buFont typeface="Wingdings" panose="05000000000000000000" pitchFamily="2" charset="2"/>
              <a:buChar char="Ø"/>
            </a:pPr>
            <a:endParaRPr lang="en-GB" sz="2000" i="0" dirty="0">
              <a:solidFill>
                <a:srgbClr val="2D2D8A"/>
              </a:solidFill>
              <a:latin typeface="Tw Cen MT"/>
              <a:cs typeface="Tw Cen MT"/>
            </a:endParaRPr>
          </a:p>
          <a:p>
            <a:pPr>
              <a:buClr>
                <a:srgbClr val="0F5494"/>
              </a:buClr>
              <a:buFont typeface="Wingdings" panose="05000000000000000000" pitchFamily="2" charset="2"/>
              <a:buChar char="Ø"/>
            </a:pPr>
            <a:endParaRPr lang="en-GB" sz="200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dirty="0"/>
          </a:p>
        </p:txBody>
      </p:sp>
    </p:spTree>
    <p:extLst>
      <p:ext uri="{BB962C8B-B14F-4D97-AF65-F5344CB8AC3E}">
        <p14:creationId xmlns:p14="http://schemas.microsoft.com/office/powerpoint/2010/main" val="3937767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4"/>
          <p:cNvSpPr>
            <a:spLocks noGrp="1"/>
          </p:cNvSpPr>
          <p:nvPr>
            <p:ph type="sldNum" sz="quarter" idx="12"/>
          </p:nvPr>
        </p:nvSpPr>
        <p:spPr/>
        <p:txBody>
          <a:bodyPr/>
          <a:lstStyle/>
          <a:p>
            <a:fld id="{D8D319E1-BEF6-487E-ACF2-55C5F3A912A9}" type="slidenum">
              <a:rPr lang="en-GB"/>
              <a:pPr/>
              <a:t>18</a:t>
            </a:fld>
            <a:endParaRPr lang="en-GB"/>
          </a:p>
        </p:txBody>
      </p:sp>
      <p:sp>
        <p:nvSpPr>
          <p:cNvPr id="7" name="Rectangle 2"/>
          <p:cNvSpPr>
            <a:spLocks noGrp="1" noChangeArrowheads="1"/>
          </p:cNvSpPr>
          <p:nvPr>
            <p:ph type="title"/>
          </p:nvPr>
        </p:nvSpPr>
        <p:spPr>
          <a:xfrm>
            <a:off x="0" y="396795"/>
            <a:ext cx="2555776" cy="2312125"/>
          </a:xfrm>
        </p:spPr>
        <p:txBody>
          <a:bodyPr vert="horz" lIns="91440" tIns="45720" rIns="91440" bIns="45720" rtlCol="0" anchor="ctr">
            <a:normAutofit/>
          </a:bodyPr>
          <a:lstStyle/>
          <a:p>
            <a:r>
              <a:rPr lang="en-US" sz="2000" dirty="0">
                <a:solidFill>
                  <a:srgbClr val="2D2D8A"/>
                </a:solidFill>
                <a:latin typeface="Tw Cen MT"/>
                <a:cs typeface="Tw Cen MT"/>
              </a:rPr>
              <a:t>Don’t overload budget </a:t>
            </a:r>
            <a:r>
              <a:rPr lang="en-US" sz="2000" dirty="0" smtClean="0">
                <a:solidFill>
                  <a:srgbClr val="2D2D8A"/>
                </a:solidFill>
                <a:latin typeface="Tw Cen MT"/>
                <a:cs typeface="Tw Cen MT"/>
              </a:rPr>
              <a:t>support</a:t>
            </a:r>
            <a:r>
              <a:rPr lang="en-US" sz="2000" dirty="0">
                <a:solidFill>
                  <a:srgbClr val="2D2D8A"/>
                </a:solidFill>
                <a:latin typeface="Tw Cen MT"/>
                <a:cs typeface="Tw Cen MT"/>
              </a:rPr>
              <a:t>!</a:t>
            </a:r>
            <a:endParaRPr lang="en-GB" sz="2000" dirty="0">
              <a:solidFill>
                <a:srgbClr val="2D2D8A"/>
              </a:solidFill>
              <a:latin typeface="Tw Cen MT"/>
              <a:cs typeface="Tw Cen MT"/>
            </a:endParaRPr>
          </a:p>
        </p:txBody>
      </p:sp>
      <p:pic>
        <p:nvPicPr>
          <p:cNvPr id="2" name="Picture 1"/>
          <p:cNvPicPr>
            <a:picLocks noChangeAspect="1"/>
          </p:cNvPicPr>
          <p:nvPr/>
        </p:nvPicPr>
        <p:blipFill>
          <a:blip r:embed="rId3"/>
          <a:stretch>
            <a:fillRect/>
          </a:stretch>
        </p:blipFill>
        <p:spPr>
          <a:xfrm>
            <a:off x="2555776" y="1182069"/>
            <a:ext cx="3819748" cy="5675931"/>
          </a:xfrm>
          <a:prstGeom prst="rect">
            <a:avLst/>
          </a:prstGeom>
        </p:spPr>
      </p:pic>
    </p:spTree>
    <p:extLst>
      <p:ext uri="{BB962C8B-B14F-4D97-AF65-F5344CB8AC3E}">
        <p14:creationId xmlns:p14="http://schemas.microsoft.com/office/powerpoint/2010/main" val="3302461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p:spPr>
        <p:txBody>
          <a:bodyPr/>
          <a:lstStyle/>
          <a:p>
            <a:fld id="{FC3CAC19-D9A5-4316-8EAD-464451D5DE07}" type="slidenum">
              <a:rPr lang="en-GB" smtClean="0"/>
              <a:pPr/>
              <a:t>19</a:t>
            </a:fld>
            <a:endParaRPr lang="en-GB" dirty="0" smtClean="0"/>
          </a:p>
        </p:txBody>
      </p:sp>
      <p:sp>
        <p:nvSpPr>
          <p:cNvPr id="41987" name="Rectangle 2"/>
          <p:cNvSpPr>
            <a:spLocks noGrp="1" noChangeArrowheads="1"/>
          </p:cNvSpPr>
          <p:nvPr>
            <p:ph type="title"/>
          </p:nvPr>
        </p:nvSpPr>
        <p:spPr>
          <a:xfrm>
            <a:off x="0" y="116632"/>
            <a:ext cx="2267744" cy="6741368"/>
          </a:xfrm>
        </p:spPr>
        <p:txBody>
          <a:bodyPr/>
          <a:lstStyle/>
          <a:p>
            <a:pPr eaLnBrk="1" hangingPunct="1"/>
            <a:r>
              <a:rPr lang="en-GB" sz="1800" dirty="0" smtClean="0"/>
              <a:t>Example of indicator fact sheet</a:t>
            </a:r>
          </a:p>
        </p:txBody>
      </p:sp>
      <p:sp>
        <p:nvSpPr>
          <p:cNvPr id="41988" name="Rectangle 4"/>
          <p:cNvSpPr>
            <a:spLocks noChangeArrowheads="1"/>
          </p:cNvSpPr>
          <p:nvPr/>
        </p:nvSpPr>
        <p:spPr bwMode="auto">
          <a:xfrm>
            <a:off x="0" y="-1768365"/>
            <a:ext cx="181758" cy="279180"/>
          </a:xfrm>
          <a:prstGeom prst="rect">
            <a:avLst/>
          </a:prstGeom>
          <a:solidFill>
            <a:srgbClr val="99CCFF"/>
          </a:solidFill>
          <a:ln w="9525">
            <a:noFill/>
            <a:miter lim="800000"/>
            <a:headEnd/>
            <a:tailEnd/>
          </a:ln>
        </p:spPr>
        <p:txBody>
          <a:bodyPr wrap="none" lIns="90000" tIns="46800" rIns="90000" bIns="46800" anchor="ctr">
            <a:spAutoFit/>
          </a:bodyPr>
          <a:lstStyle/>
          <a:p>
            <a:endParaRPr lang="en-US" dirty="0">
              <a:latin typeface="Tw Cen MT"/>
            </a:endParaRPr>
          </a:p>
        </p:txBody>
      </p:sp>
      <p:pic>
        <p:nvPicPr>
          <p:cNvPr id="41989" name="Picture 332"/>
          <p:cNvPicPr>
            <a:picLocks noChangeAspect="1" noChangeArrowheads="1"/>
          </p:cNvPicPr>
          <p:nvPr/>
        </p:nvPicPr>
        <p:blipFill>
          <a:blip r:embed="rId3" cstate="print"/>
          <a:srcRect/>
          <a:stretch>
            <a:fillRect/>
          </a:stretch>
        </p:blipFill>
        <p:spPr bwMode="auto">
          <a:xfrm>
            <a:off x="2627784" y="1399624"/>
            <a:ext cx="4536504" cy="5422917"/>
          </a:xfrm>
          <a:prstGeom prst="rect">
            <a:avLst/>
          </a:prstGeom>
          <a:noFill/>
          <a:ln w="9525">
            <a:noFill/>
            <a:miter lim="800000"/>
            <a:headEnd/>
            <a:tailEnd/>
          </a:ln>
        </p:spPr>
      </p:pic>
    </p:spTree>
    <p:extLst>
      <p:ext uri="{BB962C8B-B14F-4D97-AF65-F5344CB8AC3E}">
        <p14:creationId xmlns:p14="http://schemas.microsoft.com/office/powerpoint/2010/main" val="2436977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smtClean="0">
              <a:solidFill>
                <a:srgbClr val="C00000"/>
              </a:solidFill>
            </a:endParaRPr>
          </a:p>
          <a:p>
            <a:pPr marL="0" indent="0">
              <a:spcBef>
                <a:spcPts val="1200"/>
              </a:spcBef>
              <a:buClrTx/>
              <a:buNone/>
            </a:pPr>
            <a:endParaRPr lang="en-GB" sz="2200" i="0" dirty="0" smtClean="0">
              <a:solidFill>
                <a:srgbClr val="C00000"/>
              </a:solidFill>
            </a:endParaRPr>
          </a:p>
          <a:p>
            <a:pPr marL="457200" indent="-457200">
              <a:spcBef>
                <a:spcPts val="1200"/>
              </a:spcBef>
              <a:buClrTx/>
              <a:buFontTx/>
              <a:buAutoNum type="arabicPeriod"/>
            </a:pPr>
            <a:r>
              <a:rPr lang="en-GB" sz="2200" b="1" i="0" dirty="0" smtClean="0">
                <a:solidFill>
                  <a:srgbClr val="C00000"/>
                </a:solidFill>
              </a:rPr>
              <a:t>BS Cycle of operation </a:t>
            </a:r>
            <a:endParaRPr lang="en-GB" sz="2200" b="1" i="0" dirty="0">
              <a:solidFill>
                <a:srgbClr val="C00000"/>
              </a:solidFill>
            </a:endParaRPr>
          </a:p>
          <a:p>
            <a:pPr marL="457200" indent="-457200">
              <a:spcBef>
                <a:spcPts val="1200"/>
              </a:spcBef>
              <a:buClrTx/>
              <a:buAutoNum type="arabicPeriod"/>
            </a:pPr>
            <a:r>
              <a:rPr lang="en-GB" sz="2200" i="0" dirty="0" smtClean="0">
                <a:solidFill>
                  <a:schemeClr val="accent2"/>
                </a:solidFill>
              </a:rPr>
              <a:t>Operational framework </a:t>
            </a:r>
          </a:p>
          <a:p>
            <a:pPr marL="457200" indent="-457200">
              <a:spcBef>
                <a:spcPts val="1200"/>
              </a:spcBef>
              <a:buClrTx/>
              <a:buAutoNum type="arabicPeriod"/>
            </a:pPr>
            <a:r>
              <a:rPr lang="en-GB" sz="2200" i="0" dirty="0" smtClean="0">
                <a:solidFill>
                  <a:schemeClr val="accent2"/>
                </a:solidFill>
              </a:rPr>
              <a:t>Design of BS contract </a:t>
            </a:r>
          </a:p>
          <a:p>
            <a:pPr marL="457200" indent="-457200">
              <a:spcBef>
                <a:spcPts val="1200"/>
              </a:spcBef>
              <a:buClrTx/>
              <a:buAutoNum type="arabicPeriod"/>
            </a:pPr>
            <a:r>
              <a:rPr lang="en-GB" sz="2200" i="0" dirty="0" smtClean="0">
                <a:solidFill>
                  <a:schemeClr val="accent2"/>
                </a:solidFill>
              </a:rPr>
              <a:t>Implementation of a BS contract</a:t>
            </a:r>
          </a:p>
          <a:p>
            <a:pPr marL="457200" indent="-457200">
              <a:spcBef>
                <a:spcPts val="1200"/>
              </a:spcBef>
              <a:buClrTx/>
              <a:buAutoNum type="arabicPeriod"/>
            </a:pPr>
            <a:r>
              <a:rPr lang="en-GB" sz="2200" i="0" dirty="0" smtClean="0">
                <a:solidFill>
                  <a:schemeClr val="accent2"/>
                </a:solidFill>
              </a:rPr>
              <a:t>Evaluation of BS</a:t>
            </a:r>
          </a:p>
          <a:p>
            <a:pPr marL="0" indent="0">
              <a:spcBef>
                <a:spcPts val="1200"/>
              </a:spcBef>
              <a:buClrTx/>
              <a:buNone/>
            </a:pPr>
            <a:endParaRPr lang="en-GB" sz="2200" i="0" dirty="0" smtClean="0">
              <a:solidFill>
                <a:schemeClr val="accent2"/>
              </a:solidFill>
            </a:endParaRPr>
          </a:p>
          <a:p>
            <a:pPr marL="457200" indent="-457200">
              <a:spcBef>
                <a:spcPts val="1200"/>
              </a:spcBef>
              <a:buClrTx/>
              <a:buFont typeface="+mj-lt"/>
              <a:buAutoNum type="arabicPeriod" startAt="5"/>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extLst>
      <p:ext uri="{BB962C8B-B14F-4D97-AF65-F5344CB8AC3E}">
        <p14:creationId xmlns:p14="http://schemas.microsoft.com/office/powerpoint/2010/main" val="4090302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697"/>
            <a:ext cx="9144000" cy="1296144"/>
          </a:xfrm>
        </p:spPr>
        <p:txBody>
          <a:bodyPr/>
          <a:lstStyle/>
          <a:p>
            <a:pPr algn="ctr"/>
            <a:r>
              <a:rPr lang="en-GB" sz="1800" dirty="0" smtClean="0"/>
              <a:t>Example of indicators </a:t>
            </a:r>
            <a:r>
              <a:rPr lang="en-GB" sz="1800" dirty="0"/>
              <a:t>(</a:t>
            </a:r>
            <a:r>
              <a:rPr lang="en-GB" sz="1800" dirty="0" smtClean="0"/>
              <a:t>food security/nutrition sectors) </a:t>
            </a:r>
            <a:endParaRPr lang="en-GB" sz="18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20</a:t>
            </a:fld>
            <a:endParaRPr lang="en-GB" dirty="0"/>
          </a:p>
        </p:txBody>
      </p:sp>
      <p:graphicFrame>
        <p:nvGraphicFramePr>
          <p:cNvPr id="5" name="Content Placeholder 4"/>
          <p:cNvGraphicFramePr>
            <a:graphicFrameLocks noGrp="1"/>
          </p:cNvGraphicFramePr>
          <p:nvPr>
            <p:ph idx="1"/>
            <p:extLst/>
          </p:nvPr>
        </p:nvGraphicFramePr>
        <p:xfrm>
          <a:off x="179512" y="1556796"/>
          <a:ext cx="8712968" cy="5181734"/>
        </p:xfrm>
        <a:graphic>
          <a:graphicData uri="http://schemas.openxmlformats.org/drawingml/2006/table">
            <a:tbl>
              <a:tblPr firstRow="1" firstCol="1" bandRow="1">
                <a:tableStyleId>{5C22544A-7EE6-4342-B048-85BDC9FD1C3A}</a:tableStyleId>
              </a:tblPr>
              <a:tblGrid>
                <a:gridCol w="3024336"/>
                <a:gridCol w="3984256"/>
                <a:gridCol w="1704376"/>
              </a:tblGrid>
              <a:tr h="147709">
                <a:tc>
                  <a:txBody>
                    <a:bodyPr/>
                    <a:lstStyle/>
                    <a:p>
                      <a:pPr algn="l">
                        <a:spcAft>
                          <a:spcPts val="0"/>
                        </a:spcAft>
                      </a:pPr>
                      <a:r>
                        <a:rPr lang="en-GB" sz="800" dirty="0">
                          <a:solidFill>
                            <a:srgbClr val="0F5494"/>
                          </a:solidFill>
                          <a:effectLst/>
                          <a:latin typeface="Tw Cen MT"/>
                        </a:rPr>
                        <a:t>Expected results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GB" sz="800" dirty="0">
                          <a:solidFill>
                            <a:srgbClr val="0F5494"/>
                          </a:solidFill>
                          <a:effectLst/>
                          <a:latin typeface="Tw Cen MT"/>
                        </a:rPr>
                        <a:t>Indicators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GB" sz="800" dirty="0">
                          <a:solidFill>
                            <a:srgbClr val="0F5494"/>
                          </a:solidFill>
                          <a:effectLst/>
                          <a:latin typeface="Tw Cen MT"/>
                        </a:rPr>
                        <a:t>Data sources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135898">
                <a:tc>
                  <a:txBody>
                    <a:bodyPr/>
                    <a:lstStyle/>
                    <a:p>
                      <a:pPr algn="l">
                        <a:spcAft>
                          <a:spcPts val="0"/>
                        </a:spcAft>
                      </a:pPr>
                      <a:r>
                        <a:rPr lang="en-US" sz="900" u="sng" dirty="0">
                          <a:solidFill>
                            <a:srgbClr val="0F5494"/>
                          </a:solidFill>
                          <a:effectLst/>
                          <a:latin typeface="Tw Cen MT"/>
                        </a:rPr>
                        <a:t>Outcome level</a:t>
                      </a:r>
                      <a:endParaRPr lang="en-GB" sz="900" dirty="0">
                        <a:solidFill>
                          <a:srgbClr val="0F5494"/>
                        </a:solidFill>
                        <a:effectLst/>
                        <a:latin typeface="Tw Cen MT"/>
                        <a:ea typeface="Times New Roman" panose="02020603050405020304" pitchFamily="18" charset="0"/>
                      </a:endParaRPr>
                    </a:p>
                  </a:txBody>
                  <a:tcPr marL="13764" marR="13764" marT="0" marB="0"/>
                </a:tc>
                <a:tc>
                  <a:txBody>
                    <a:bodyPr/>
                    <a:lstStyle/>
                    <a:p>
                      <a:pPr algn="l">
                        <a:spcAft>
                          <a:spcPts val="1000"/>
                        </a:spcAft>
                      </a:pPr>
                      <a:r>
                        <a:rPr lang="en-US" sz="800" dirty="0">
                          <a:solidFill>
                            <a:srgbClr val="0F5494"/>
                          </a:solidFill>
                          <a:effectLst/>
                          <a:latin typeface="Tw Cen MT"/>
                        </a:rPr>
                        <a:t>Outcome indicators </a:t>
                      </a:r>
                      <a:endParaRPr lang="en-GB" sz="800" dirty="0">
                        <a:solidFill>
                          <a:srgbClr val="0F5494"/>
                        </a:solidFill>
                        <a:effectLst/>
                        <a:latin typeface="Tw Cen MT"/>
                        <a:ea typeface="Times New Roman" panose="02020603050405020304" pitchFamily="18" charset="0"/>
                      </a:endParaRPr>
                    </a:p>
                  </a:txBody>
                  <a:tcPr marL="13764" marR="13764" marT="0" marB="0"/>
                </a:tc>
                <a:tc>
                  <a:txBody>
                    <a:bodyPr/>
                    <a:lstStyle/>
                    <a:p>
                      <a:pPr algn="l">
                        <a:spcAft>
                          <a:spcPts val="0"/>
                        </a:spcAft>
                      </a:pPr>
                      <a:r>
                        <a:rPr lang="en-US" sz="800" dirty="0">
                          <a:solidFill>
                            <a:srgbClr val="0F5494"/>
                          </a:solidFill>
                          <a:effectLst/>
                          <a:latin typeface="Tw Cen MT"/>
                        </a:rPr>
                        <a:t> </a:t>
                      </a:r>
                      <a:endParaRPr lang="en-GB" sz="800" dirty="0">
                        <a:solidFill>
                          <a:srgbClr val="0F5494"/>
                        </a:solidFill>
                        <a:effectLst/>
                        <a:latin typeface="Tw Cen MT"/>
                        <a:ea typeface="Times New Roman" panose="02020603050405020304" pitchFamily="18" charset="0"/>
                      </a:endParaRPr>
                    </a:p>
                  </a:txBody>
                  <a:tcPr marL="13764" marR="13764" marT="0" marB="0" anchor="ctr"/>
                </a:tc>
              </a:tr>
              <a:tr h="486816">
                <a:tc rowSpan="6">
                  <a:txBody>
                    <a:bodyPr/>
                    <a:lstStyle/>
                    <a:p>
                      <a:pPr marL="0" lvl="0" indent="0" algn="l">
                        <a:lnSpc>
                          <a:spcPct val="115000"/>
                        </a:lnSpc>
                        <a:spcAft>
                          <a:spcPts val="1000"/>
                        </a:spcAft>
                        <a:buFont typeface="+mj-lt"/>
                        <a:buNone/>
                      </a:pPr>
                      <a:r>
                        <a:rPr lang="en-GB" sz="900" dirty="0">
                          <a:solidFill>
                            <a:srgbClr val="0F5494"/>
                          </a:solidFill>
                          <a:effectLst/>
                          <a:latin typeface="Tw Cen MT"/>
                        </a:rPr>
                        <a:t>Improve food and nutrition security, </a:t>
                      </a:r>
                      <a:r>
                        <a:rPr lang="en-GB" sz="900" dirty="0" smtClean="0">
                          <a:solidFill>
                            <a:srgbClr val="0F5494"/>
                          </a:solidFill>
                          <a:effectLst/>
                          <a:latin typeface="Tw Cen MT"/>
                        </a:rPr>
                        <a:t> </a:t>
                      </a:r>
                      <a:r>
                        <a:rPr lang="en-GB" sz="900" dirty="0">
                          <a:solidFill>
                            <a:srgbClr val="0F5494"/>
                          </a:solidFill>
                          <a:effectLst/>
                          <a:latin typeface="Tw Cen MT"/>
                        </a:rPr>
                        <a:t>including prevention and management of food stress and crises through enhancing the stability, quantity and quality of food intake</a:t>
                      </a:r>
                      <a:endParaRPr lang="en-GB" sz="9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Individual Dietary Diversity score  among vulnerable households (Dietary diversity scores are defined as the number of food groups consumed by an individual over a reference period)</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Demographic and Health Surveys (DHS)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Consumption of safe nutritious foods by the poor, especially among vulnerable women</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Households survey – FAO statistics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Share of food expenditures in total household expenditures of vulnerable households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FAO/WB</a:t>
                      </a:r>
                      <a:endParaRPr lang="en-GB" sz="800" dirty="0">
                        <a:solidFill>
                          <a:srgbClr val="0F5494"/>
                        </a:solidFill>
                        <a:effectLst/>
                        <a:latin typeface="Tw Cen M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US" sz="800" dirty="0">
                          <a:solidFill>
                            <a:srgbClr val="0F5494"/>
                          </a:solidFill>
                          <a:effectLst/>
                          <a:latin typeface="Tw Cen MT"/>
                        </a:rPr>
                        <a:t>-Stability of food prices at national/regional level</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Country statistics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smtClean="0">
                          <a:solidFill>
                            <a:srgbClr val="0F5494"/>
                          </a:solidFill>
                          <a:effectLst/>
                          <a:latin typeface="Tw Cen MT"/>
                        </a:rPr>
                        <a:t>Value of assets (land, housing, livestock, durable items, etc.)  available at households level</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smtClean="0">
                          <a:solidFill>
                            <a:srgbClr val="0F5494"/>
                          </a:solidFill>
                          <a:effectLst/>
                          <a:latin typeface="Tw Cen MT"/>
                        </a:rPr>
                        <a:t>Households survey</a:t>
                      </a:r>
                      <a:endParaRPr lang="en-GB" sz="800" dirty="0">
                        <a:solidFill>
                          <a:srgbClr val="0F5494"/>
                        </a:solidFill>
                        <a:effectLst/>
                        <a:latin typeface="Tw Cen M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US" sz="800" dirty="0" smtClean="0">
                          <a:solidFill>
                            <a:srgbClr val="0F5494"/>
                          </a:solidFill>
                          <a:effectLst/>
                          <a:latin typeface="Tw Cen MT"/>
                        </a:rPr>
                        <a:t>Diversity  of income sources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smtClean="0">
                          <a:solidFill>
                            <a:srgbClr val="0F5494"/>
                          </a:solidFill>
                          <a:effectLst/>
                          <a:latin typeface="Tw Cen MT"/>
                        </a:rPr>
                        <a:t> Household survey</a:t>
                      </a:r>
                      <a:endParaRPr lang="en-GB" sz="800" dirty="0">
                        <a:solidFill>
                          <a:srgbClr val="0F5494"/>
                        </a:solidFill>
                        <a:effectLst/>
                        <a:latin typeface="Tw Cen MT"/>
                        <a:ea typeface="Times New Roman" panose="02020603050405020304" pitchFamily="18" charset="0"/>
                      </a:endParaRPr>
                    </a:p>
                  </a:txBody>
                  <a:tcPr marL="13764" marR="13764" marT="0" marB="0" anchor="ctr"/>
                </a:tc>
              </a:tr>
              <a:tr h="365112">
                <a:tc rowSpan="6">
                  <a:txBody>
                    <a:bodyPr/>
                    <a:lstStyle/>
                    <a:p>
                      <a:pPr algn="l">
                        <a:spcAft>
                          <a:spcPts val="0"/>
                        </a:spcAft>
                      </a:pPr>
                      <a:r>
                        <a:rPr lang="en-US" sz="900" u="sng" dirty="0">
                          <a:solidFill>
                            <a:srgbClr val="0F5494"/>
                          </a:solidFill>
                          <a:effectLst/>
                          <a:latin typeface="Tw Cen MT"/>
                        </a:rPr>
                        <a:t>Output level</a:t>
                      </a: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Improved quality of food supply</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ndParaRPr>
                    </a:p>
                    <a:p>
                      <a:pPr algn="l">
                        <a:spcAft>
                          <a:spcPts val="0"/>
                        </a:spcAft>
                      </a:pPr>
                      <a:r>
                        <a:rPr lang="en-US" sz="900" dirty="0">
                          <a:solidFill>
                            <a:srgbClr val="0F5494"/>
                          </a:solidFill>
                          <a:effectLst/>
                          <a:latin typeface="Tw Cen MT"/>
                        </a:rPr>
                        <a:t> </a:t>
                      </a:r>
                      <a:endParaRPr lang="en-GB" sz="9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Number of women who have been trained in child health and nutrition and who are satisfied with the training they received</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Number of women who have received information on feeding infants of 0-6months exclusively with breast milk</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Number of community based nutrition service providers trained</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Number of mothers from vulnerable households who are satisfied with training on food  processing and preparation  </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 </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Tw Cen MT"/>
                        </a:rPr>
                        <a:t>Number of children aged under 5 receiving micronutrient supplements </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Demographic and Health Surveys (DHS)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92029">
                <a:tc vMerge="1">
                  <a:txBody>
                    <a:bodyPr/>
                    <a:lstStyle/>
                    <a:p>
                      <a:endParaRPr lang="en-GB"/>
                    </a:p>
                  </a:txBody>
                  <a:tcPr/>
                </a:tc>
                <a:tc>
                  <a:txBody>
                    <a:bodyPr/>
                    <a:lstStyle/>
                    <a:p>
                      <a:pPr algn="l">
                        <a:spcAft>
                          <a:spcPts val="0"/>
                        </a:spcAft>
                      </a:pPr>
                      <a:r>
                        <a:rPr lang="en-US" sz="800" dirty="0">
                          <a:solidFill>
                            <a:srgbClr val="0F5494"/>
                          </a:solidFill>
                          <a:effectLst/>
                          <a:latin typeface="Tw Cen MT"/>
                        </a:rPr>
                        <a:t>Number of  pregnant women receiving iron and folic acid supplements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Demographic and Health Surveys (DHS)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rowSpan="6">
                  <a:txBody>
                    <a:bodyPr/>
                    <a:lstStyle/>
                    <a:p>
                      <a:pPr algn="l">
                        <a:spcAft>
                          <a:spcPts val="0"/>
                        </a:spcAft>
                      </a:pPr>
                      <a:r>
                        <a:rPr lang="en-GB" sz="900" dirty="0">
                          <a:solidFill>
                            <a:srgbClr val="0F5494"/>
                          </a:solidFill>
                          <a:effectLst/>
                          <a:latin typeface="Tw Cen MT"/>
                        </a:rPr>
                        <a:t> </a:t>
                      </a:r>
                    </a:p>
                    <a:p>
                      <a:pPr algn="l">
                        <a:spcAft>
                          <a:spcPts val="0"/>
                        </a:spcAft>
                      </a:pPr>
                      <a:r>
                        <a:rPr lang="en-GB" sz="900" dirty="0">
                          <a:solidFill>
                            <a:srgbClr val="0F5494"/>
                          </a:solidFill>
                          <a:effectLst/>
                          <a:latin typeface="Tw Cen MT"/>
                        </a:rPr>
                        <a:t> </a:t>
                      </a:r>
                    </a:p>
                    <a:p>
                      <a:pPr algn="l">
                        <a:spcAft>
                          <a:spcPts val="0"/>
                        </a:spcAft>
                      </a:pPr>
                      <a:r>
                        <a:rPr lang="en-GB" sz="900" dirty="0">
                          <a:solidFill>
                            <a:srgbClr val="0F5494"/>
                          </a:solidFill>
                          <a:effectLst/>
                          <a:latin typeface="Tw Cen MT"/>
                        </a:rPr>
                        <a:t> </a:t>
                      </a:r>
                    </a:p>
                    <a:p>
                      <a:pPr algn="l">
                        <a:spcAft>
                          <a:spcPts val="0"/>
                        </a:spcAft>
                      </a:pPr>
                      <a:r>
                        <a:rPr lang="en-GB" sz="900" dirty="0">
                          <a:solidFill>
                            <a:srgbClr val="0F5494"/>
                          </a:solidFill>
                          <a:effectLst/>
                          <a:latin typeface="Tw Cen MT"/>
                        </a:rPr>
                        <a:t>Enhanced stability of food supply</a:t>
                      </a:r>
                      <a:endParaRPr lang="en-GB" sz="9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GB" sz="800" dirty="0">
                          <a:solidFill>
                            <a:srgbClr val="0F5494"/>
                          </a:solidFill>
                          <a:effectLst/>
                          <a:latin typeface="Tw Cen MT"/>
                        </a:rPr>
                        <a:t>Number of vulnerable households supported with social transfer mechanisms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Tw Cen MT"/>
                        </a:rPr>
                        <a:t>Number of people within rural population who have been supported to obtain a business loan</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365112">
                <a:tc vMerge="1">
                  <a:txBody>
                    <a:bodyPr/>
                    <a:lstStyle/>
                    <a:p>
                      <a:endParaRPr lang="en-GB"/>
                    </a:p>
                  </a:txBody>
                  <a:tcPr/>
                </a:tc>
                <a:tc>
                  <a:txBody>
                    <a:bodyPr/>
                    <a:lstStyle/>
                    <a:p>
                      <a:pPr algn="l">
                        <a:spcAft>
                          <a:spcPts val="0"/>
                        </a:spcAft>
                      </a:pPr>
                      <a:r>
                        <a:rPr lang="en-GB" sz="800" dirty="0">
                          <a:solidFill>
                            <a:srgbClr val="0F5494"/>
                          </a:solidFill>
                          <a:effectLst/>
                          <a:latin typeface="Tw Cen MT"/>
                        </a:rPr>
                        <a:t>Number of farmers who have received support by warehouse receipt schemes or  comparable credit provision scheme</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Tw Cen MT"/>
                        </a:rPr>
                        <a:t>Number of storage and associated distribution systems supported </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Project data </a:t>
                      </a:r>
                      <a:endParaRPr lang="en-GB" sz="800" dirty="0">
                        <a:solidFill>
                          <a:srgbClr val="0F5494"/>
                        </a:solidFill>
                        <a:effectLst/>
                        <a:latin typeface="Tw Cen M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Tw Cen MT"/>
                        </a:rPr>
                        <a:t>Number of farmers supplied with drought resistant varieties  of seeds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Agricultural statistics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GB" sz="800" dirty="0">
                          <a:solidFill>
                            <a:srgbClr val="0F5494"/>
                          </a:solidFill>
                          <a:effectLst/>
                          <a:latin typeface="Tw Cen MT"/>
                        </a:rPr>
                        <a:t>Number of hectares provided with irrigation facilities</a:t>
                      </a:r>
                      <a:endParaRPr lang="en-GB" sz="800" dirty="0">
                        <a:solidFill>
                          <a:srgbClr val="0F5494"/>
                        </a:solidFill>
                        <a:effectLst/>
                        <a:latin typeface="Tw Cen M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Tw Cen MT"/>
                        </a:rPr>
                        <a:t>Agricultural statistics</a:t>
                      </a:r>
                      <a:endParaRPr lang="en-GB" sz="800" dirty="0">
                        <a:solidFill>
                          <a:srgbClr val="0F5494"/>
                        </a:solidFill>
                        <a:effectLst/>
                        <a:latin typeface="Tw Cen MT"/>
                        <a:ea typeface="Times New Roman" panose="02020603050405020304" pitchFamily="18" charset="0"/>
                      </a:endParaRPr>
                    </a:p>
                  </a:txBody>
                  <a:tcPr marL="13764" marR="13764" marT="0" marB="0" anchor="ctr"/>
                </a:tc>
              </a:tr>
              <a:tr h="329401">
                <a:tc gridSpan="3">
                  <a:txBody>
                    <a:bodyPr/>
                    <a:lstStyle/>
                    <a:p>
                      <a:r>
                        <a:rPr lang="en-GB" sz="800" dirty="0" smtClean="0">
                          <a:solidFill>
                            <a:srgbClr val="0F5494"/>
                          </a:solidFill>
                          <a:latin typeface="Tw Cen MT"/>
                        </a:rPr>
                        <a:t>Source: DEVCO C1/DEVCO 03 – Information note</a:t>
                      </a:r>
                      <a:r>
                        <a:rPr lang="en-GB" sz="800" baseline="0" dirty="0" smtClean="0">
                          <a:solidFill>
                            <a:srgbClr val="0F5494"/>
                          </a:solidFill>
                          <a:latin typeface="Tw Cen MT"/>
                        </a:rPr>
                        <a:t> </a:t>
                      </a:r>
                      <a:r>
                        <a:rPr lang="en-GB" sz="800" dirty="0" smtClean="0">
                          <a:solidFill>
                            <a:srgbClr val="0F5494"/>
                          </a:solidFill>
                          <a:latin typeface="Tw Cen MT"/>
                        </a:rPr>
                        <a:t>Ares (2014) 1007820</a:t>
                      </a:r>
                      <a:endParaRPr lang="en-GB" sz="800" dirty="0">
                        <a:solidFill>
                          <a:srgbClr val="0F5494"/>
                        </a:solidFill>
                        <a:latin typeface="Tw Cen MT"/>
                      </a:endParaRPr>
                    </a:p>
                  </a:txBody>
                  <a:tcPr marL="13764" marR="13764" marT="0" marB="0" anchor="ctr"/>
                </a:tc>
                <a:tc hMerge="1">
                  <a:txBody>
                    <a:bodyPr/>
                    <a:lstStyle/>
                    <a:p>
                      <a:pPr algn="l">
                        <a:spcAft>
                          <a:spcPts val="0"/>
                        </a:spcAft>
                      </a:pPr>
                      <a:endParaRPr lang="en-GB" sz="800" dirty="0">
                        <a:solidFill>
                          <a:srgbClr val="0F5494"/>
                        </a:solidFill>
                        <a:effectLst/>
                        <a:latin typeface="+mn-lt"/>
                        <a:ea typeface="Times New Roman" panose="02020603050405020304" pitchFamily="18" charset="0"/>
                      </a:endParaRPr>
                    </a:p>
                  </a:txBody>
                  <a:tcPr marL="13764" marR="13764" marT="0" marB="0" anchor="ctr"/>
                </a:tc>
                <a:tc hMerge="1">
                  <a:txBody>
                    <a:bodyPr/>
                    <a:lstStyle/>
                    <a:p>
                      <a:pPr algn="l">
                        <a:spcAft>
                          <a:spcPts val="0"/>
                        </a:spcAft>
                      </a:pPr>
                      <a:endParaRPr lang="en-GB" sz="800" dirty="0">
                        <a:solidFill>
                          <a:srgbClr val="0F5494"/>
                        </a:solidFill>
                        <a:effectLst/>
                        <a:latin typeface="+mn-lt"/>
                        <a:ea typeface="Times New Roman" panose="02020603050405020304" pitchFamily="18" charset="0"/>
                      </a:endParaRPr>
                    </a:p>
                  </a:txBody>
                  <a:tcPr marL="13764" marR="13764" marT="0" marB="0" anchor="ctr"/>
                </a:tc>
              </a:tr>
            </a:tbl>
          </a:graphicData>
        </a:graphic>
      </p:graphicFrame>
    </p:spTree>
    <p:extLst>
      <p:ext uri="{BB962C8B-B14F-4D97-AF65-F5344CB8AC3E}">
        <p14:creationId xmlns:p14="http://schemas.microsoft.com/office/powerpoint/2010/main" val="1495289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8964488" cy="864096"/>
          </a:xfrm>
        </p:spPr>
        <p:txBody>
          <a:bodyPr/>
          <a:lstStyle/>
          <a:p>
            <a:pPr algn="ctr"/>
            <a:r>
              <a:rPr lang="en-GB" sz="1800" dirty="0" smtClean="0">
                <a:latin typeface="+mn-lt"/>
              </a:rPr>
              <a:t>Example of indicators </a:t>
            </a:r>
            <a:r>
              <a:rPr lang="en-GB" sz="1800" dirty="0">
                <a:latin typeface="+mn-lt"/>
              </a:rPr>
              <a:t>(</a:t>
            </a:r>
            <a:r>
              <a:rPr lang="en-GB" sz="1800" dirty="0" smtClean="0">
                <a:latin typeface="+mn-lt"/>
              </a:rPr>
              <a:t>climate change policy sector) - GCCA </a:t>
            </a:r>
            <a:endParaRPr lang="en-GB" sz="1800" dirty="0">
              <a:latin typeface="+mn-l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21</a:t>
            </a:fld>
            <a:endParaRPr lang="en-GB" dirty="0"/>
          </a:p>
        </p:txBody>
      </p:sp>
      <p:graphicFrame>
        <p:nvGraphicFramePr>
          <p:cNvPr id="9" name="Content Placeholder 8"/>
          <p:cNvGraphicFramePr>
            <a:graphicFrameLocks noGrp="1"/>
          </p:cNvGraphicFramePr>
          <p:nvPr>
            <p:ph idx="1"/>
            <p:extLst/>
          </p:nvPr>
        </p:nvGraphicFramePr>
        <p:xfrm>
          <a:off x="107505" y="1556793"/>
          <a:ext cx="8856983" cy="4840212"/>
        </p:xfrm>
        <a:graphic>
          <a:graphicData uri="http://schemas.openxmlformats.org/drawingml/2006/table">
            <a:tbl>
              <a:tblPr firstRow="1" firstCol="1" bandRow="1">
                <a:tableStyleId>{5C22544A-7EE6-4342-B048-85BDC9FD1C3A}</a:tableStyleId>
              </a:tblPr>
              <a:tblGrid>
                <a:gridCol w="910268"/>
                <a:gridCol w="817923"/>
                <a:gridCol w="3456384"/>
                <a:gridCol w="3672408"/>
              </a:tblGrid>
              <a:tr h="305017">
                <a:tc>
                  <a:txBody>
                    <a:bodyPr/>
                    <a:lstStyle/>
                    <a:p>
                      <a:pPr>
                        <a:lnSpc>
                          <a:spcPct val="115000"/>
                        </a:lnSpc>
                        <a:spcBef>
                          <a:spcPts val="200"/>
                        </a:spcBef>
                        <a:spcAft>
                          <a:spcPts val="200"/>
                        </a:spcAft>
                      </a:pPr>
                      <a:r>
                        <a:rPr lang="en-GB" sz="900" dirty="0">
                          <a:solidFill>
                            <a:srgbClr val="0F5494"/>
                          </a:solidFill>
                          <a:effectLst/>
                        </a:rPr>
                        <a:t>Modality</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dirty="0">
                          <a:solidFill>
                            <a:srgbClr val="0F5494"/>
                          </a:solidFill>
                          <a:effectLst/>
                        </a:rPr>
                        <a:t>Country</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gn="ctr">
                        <a:lnSpc>
                          <a:spcPct val="115000"/>
                        </a:lnSpc>
                        <a:spcAft>
                          <a:spcPts val="0"/>
                        </a:spcAft>
                      </a:pPr>
                      <a:r>
                        <a:rPr lang="en-GB" sz="900">
                          <a:solidFill>
                            <a:srgbClr val="0F5494"/>
                          </a:solidFill>
                          <a:effectLst/>
                        </a:rPr>
                        <a:t>Fixed Tranche</a:t>
                      </a:r>
                    </a:p>
                    <a:p>
                      <a:pPr algn="ctr">
                        <a:lnSpc>
                          <a:spcPct val="115000"/>
                        </a:lnSpc>
                        <a:spcAft>
                          <a:spcPts val="0"/>
                        </a:spcAft>
                      </a:pPr>
                      <a:r>
                        <a:rPr lang="en-GB" sz="900">
                          <a:solidFill>
                            <a:srgbClr val="0F5494"/>
                          </a:solidFill>
                          <a:effectLst/>
                        </a:rPr>
                        <a:t>Special conditions</a:t>
                      </a:r>
                      <a:endParaRPr lang="en-GB" sz="90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gn="ctr">
                        <a:lnSpc>
                          <a:spcPct val="115000"/>
                        </a:lnSpc>
                        <a:spcBef>
                          <a:spcPts val="200"/>
                        </a:spcBef>
                        <a:spcAft>
                          <a:spcPts val="200"/>
                        </a:spcAft>
                      </a:pPr>
                      <a:r>
                        <a:rPr lang="en-GB" sz="900" dirty="0">
                          <a:solidFill>
                            <a:srgbClr val="0F5494"/>
                          </a:solidFill>
                          <a:effectLst/>
                        </a:rPr>
                        <a:t>Variable Tranche</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r>
              <a:tr h="152508">
                <a:tc>
                  <a:txBody>
                    <a:bodyPr/>
                    <a:lstStyle/>
                    <a:p>
                      <a:pPr>
                        <a:lnSpc>
                          <a:spcPct val="115000"/>
                        </a:lnSpc>
                        <a:spcBef>
                          <a:spcPts val="200"/>
                        </a:spcBef>
                        <a:spcAft>
                          <a:spcPts val="200"/>
                        </a:spcAft>
                      </a:pPr>
                      <a:r>
                        <a:rPr lang="en-GB" sz="900" dirty="0">
                          <a:solidFill>
                            <a:srgbClr val="0F5494"/>
                          </a:solidFill>
                          <a:effectLst/>
                        </a:rPr>
                        <a:t> </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a:solidFill>
                            <a:srgbClr val="0F5494"/>
                          </a:solidFill>
                          <a:effectLst/>
                        </a:rPr>
                        <a:t> </a:t>
                      </a:r>
                      <a:endParaRPr lang="en-GB" sz="90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gridSpan="2">
                  <a:txBody>
                    <a:bodyPr/>
                    <a:lstStyle/>
                    <a:p>
                      <a:pPr algn="ctr">
                        <a:lnSpc>
                          <a:spcPct val="115000"/>
                        </a:lnSpc>
                        <a:spcBef>
                          <a:spcPts val="200"/>
                        </a:spcBef>
                        <a:spcAft>
                          <a:spcPts val="200"/>
                        </a:spcAft>
                      </a:pPr>
                      <a:r>
                        <a:rPr lang="en-GB" sz="900" dirty="0">
                          <a:solidFill>
                            <a:srgbClr val="0F5494"/>
                          </a:solidFill>
                          <a:effectLst/>
                        </a:rPr>
                        <a:t>Type of indicator</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hMerge="1">
                  <a:txBody>
                    <a:bodyPr/>
                    <a:lstStyle/>
                    <a:p>
                      <a:endParaRPr lang="en-GB"/>
                    </a:p>
                  </a:txBody>
                  <a:tcPr/>
                </a:tc>
              </a:tr>
              <a:tr h="1013419">
                <a:tc rowSpan="4">
                  <a:txBody>
                    <a:bodyPr/>
                    <a:lstStyle/>
                    <a:p>
                      <a:pPr>
                        <a:lnSpc>
                          <a:spcPct val="115000"/>
                        </a:lnSpc>
                        <a:spcBef>
                          <a:spcPts val="200"/>
                        </a:spcBef>
                        <a:spcAft>
                          <a:spcPts val="200"/>
                        </a:spcAft>
                      </a:pPr>
                      <a:r>
                        <a:rPr lang="en-GB" sz="900" dirty="0">
                          <a:solidFill>
                            <a:srgbClr val="0F5494"/>
                          </a:solidFill>
                          <a:effectLst/>
                        </a:rPr>
                        <a:t>GCCA sector budget support</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dirty="0">
                          <a:solidFill>
                            <a:srgbClr val="0F5494"/>
                          </a:solidFill>
                          <a:effectLst/>
                        </a:rPr>
                        <a:t>Samoa</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u="sng" dirty="0">
                          <a:solidFill>
                            <a:srgbClr val="0F5494"/>
                          </a:solidFill>
                          <a:effectLst/>
                        </a:rPr>
                        <a:t>Process indicators</a:t>
                      </a:r>
                      <a:endParaRPr lang="en-GB" sz="900" dirty="0">
                        <a:solidFill>
                          <a:srgbClr val="0F5494"/>
                        </a:solidFill>
                        <a:effectLst/>
                      </a:endParaRPr>
                    </a:p>
                    <a:p>
                      <a:pPr>
                        <a:spcBef>
                          <a:spcPts val="400"/>
                        </a:spcBef>
                        <a:spcAft>
                          <a:spcPts val="400"/>
                        </a:spcAft>
                      </a:pPr>
                      <a:r>
                        <a:rPr lang="en-US" sz="900" u="none" strike="noStrike" dirty="0" smtClean="0">
                          <a:solidFill>
                            <a:srgbClr val="0F5494"/>
                          </a:solidFill>
                          <a:effectLst/>
                        </a:rPr>
                        <a:t>The </a:t>
                      </a:r>
                      <a:r>
                        <a:rPr lang="en-US" sz="900" u="none" strike="noStrike" dirty="0">
                          <a:solidFill>
                            <a:srgbClr val="0F5494"/>
                          </a:solidFill>
                          <a:effectLst/>
                        </a:rPr>
                        <a:t>preparation of a maintenance plan for all major drainage infrastructure and the establishment of an asset management system for drains.</a:t>
                      </a:r>
                      <a:endParaRPr lang="en-GB" sz="900" u="sng" dirty="0">
                        <a:solidFill>
                          <a:srgbClr val="0F5494"/>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166" marR="58166" marT="0" marB="0"/>
                </a:tc>
                <a:tc>
                  <a:txBody>
                    <a:bodyPr/>
                    <a:lstStyle/>
                    <a:p>
                      <a:pPr>
                        <a:spcBef>
                          <a:spcPts val="200"/>
                        </a:spcBef>
                        <a:spcAft>
                          <a:spcPts val="200"/>
                        </a:spcAft>
                      </a:pPr>
                      <a:r>
                        <a:rPr lang="en-US" sz="900" u="sng" dirty="0">
                          <a:solidFill>
                            <a:srgbClr val="0F5494"/>
                          </a:solidFill>
                          <a:effectLst/>
                        </a:rPr>
                        <a:t>Output indicator</a:t>
                      </a:r>
                      <a:endParaRPr lang="en-GB" sz="900" u="sng" dirty="0">
                        <a:solidFill>
                          <a:srgbClr val="0F5494"/>
                        </a:solidFill>
                        <a:effectLst/>
                      </a:endParaRPr>
                    </a:p>
                    <a:p>
                      <a:pPr>
                        <a:spcBef>
                          <a:spcPts val="400"/>
                        </a:spcBef>
                        <a:spcAft>
                          <a:spcPts val="400"/>
                        </a:spcAft>
                      </a:pPr>
                      <a:r>
                        <a:rPr lang="en-US" sz="900" u="none" strike="noStrike" dirty="0">
                          <a:solidFill>
                            <a:srgbClr val="0F5494"/>
                          </a:solidFill>
                          <a:effectLst/>
                        </a:rPr>
                        <a:t>(i) Length of drainage (rehabilitation and reconstruction) works implemented </a:t>
                      </a:r>
                      <a:endParaRPr lang="en-GB" sz="900" u="sng" dirty="0">
                        <a:solidFill>
                          <a:srgbClr val="0F5494"/>
                        </a:solidFill>
                        <a:effectLst/>
                      </a:endParaRPr>
                    </a:p>
                    <a:p>
                      <a:pPr>
                        <a:spcBef>
                          <a:spcPts val="400"/>
                        </a:spcBef>
                        <a:spcAft>
                          <a:spcPts val="400"/>
                        </a:spcAft>
                      </a:pPr>
                      <a:r>
                        <a:rPr lang="en-US" sz="900" u="none" strike="noStrike" dirty="0">
                          <a:solidFill>
                            <a:srgbClr val="0F5494"/>
                          </a:solidFill>
                          <a:effectLst/>
                        </a:rPr>
                        <a:t>[Percentage weighting to allow for partial performance].</a:t>
                      </a:r>
                      <a:endParaRPr lang="en-GB" sz="900" u="sng" dirty="0">
                        <a:solidFill>
                          <a:srgbClr val="0F5494"/>
                        </a:solidFill>
                        <a:effectLst/>
                      </a:endParaRPr>
                    </a:p>
                    <a:p>
                      <a:pPr>
                        <a:lnSpc>
                          <a:spcPct val="115000"/>
                        </a:lnSpc>
                        <a:spcBef>
                          <a:spcPts val="200"/>
                        </a:spcBef>
                        <a:spcAft>
                          <a:spcPts val="200"/>
                        </a:spcAft>
                      </a:pPr>
                      <a:r>
                        <a:rPr lang="en-GB" sz="900" dirty="0">
                          <a:solidFill>
                            <a:srgbClr val="0F5494"/>
                          </a:solidFill>
                          <a:effectLst/>
                        </a:rPr>
                        <a:t> </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r>
              <a:tr h="1277503">
                <a:tc vMerge="1">
                  <a:txBody>
                    <a:bodyPr/>
                    <a:lstStyle/>
                    <a:p>
                      <a:endParaRPr lang="en-GB"/>
                    </a:p>
                  </a:txBody>
                  <a:tcPr/>
                </a:tc>
                <a:tc>
                  <a:txBody>
                    <a:bodyPr/>
                    <a:lstStyle/>
                    <a:p>
                      <a:pPr>
                        <a:lnSpc>
                          <a:spcPct val="115000"/>
                        </a:lnSpc>
                        <a:spcBef>
                          <a:spcPts val="200"/>
                        </a:spcBef>
                        <a:spcAft>
                          <a:spcPts val="200"/>
                        </a:spcAft>
                      </a:pPr>
                      <a:r>
                        <a:rPr lang="en-GB" sz="900">
                          <a:solidFill>
                            <a:srgbClr val="0F5494"/>
                          </a:solidFill>
                          <a:effectLst/>
                        </a:rPr>
                        <a:t>Guyana</a:t>
                      </a:r>
                      <a:endParaRPr lang="en-GB" sz="90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u="sng" dirty="0">
                          <a:solidFill>
                            <a:srgbClr val="0F5494"/>
                          </a:solidFill>
                          <a:effectLst/>
                        </a:rPr>
                        <a:t>Process indicator</a:t>
                      </a:r>
                      <a:endParaRPr lang="en-GB" sz="900" dirty="0">
                        <a:solidFill>
                          <a:srgbClr val="0F5494"/>
                        </a:solidFill>
                        <a:effectLst/>
                      </a:endParaRPr>
                    </a:p>
                    <a:p>
                      <a:pPr>
                        <a:lnSpc>
                          <a:spcPct val="115000"/>
                        </a:lnSpc>
                        <a:spcBef>
                          <a:spcPts val="400"/>
                        </a:spcBef>
                        <a:spcAft>
                          <a:spcPts val="400"/>
                        </a:spcAft>
                      </a:pPr>
                      <a:r>
                        <a:rPr lang="en-GB" sz="900" dirty="0" smtClean="0">
                          <a:solidFill>
                            <a:srgbClr val="0F5494"/>
                          </a:solidFill>
                          <a:effectLst/>
                        </a:rPr>
                        <a:t>Final </a:t>
                      </a:r>
                      <a:r>
                        <a:rPr lang="en-GB" sz="900" dirty="0">
                          <a:solidFill>
                            <a:srgbClr val="0F5494"/>
                          </a:solidFill>
                          <a:effectLst/>
                        </a:rPr>
                        <a:t>draft of the national mangrove management action plan, released by the Management Committee.</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u="sng" dirty="0">
                          <a:solidFill>
                            <a:srgbClr val="0F5494"/>
                          </a:solidFill>
                          <a:effectLst/>
                        </a:rPr>
                        <a:t>Process and Output indicators</a:t>
                      </a:r>
                      <a:endParaRPr lang="en-GB" sz="900" dirty="0">
                        <a:solidFill>
                          <a:srgbClr val="0F5494"/>
                        </a:solidFill>
                        <a:effectLst/>
                      </a:endParaRPr>
                    </a:p>
                    <a:p>
                      <a:pPr>
                        <a:lnSpc>
                          <a:spcPct val="115000"/>
                        </a:lnSpc>
                        <a:spcBef>
                          <a:spcPts val="400"/>
                        </a:spcBef>
                        <a:spcAft>
                          <a:spcPts val="400"/>
                        </a:spcAft>
                      </a:pPr>
                      <a:r>
                        <a:rPr lang="en-GB" sz="900" dirty="0">
                          <a:solidFill>
                            <a:srgbClr val="0F5494"/>
                          </a:solidFill>
                          <a:effectLst/>
                        </a:rPr>
                        <a:t>(i) Publicity and mangrove monitoring system in place.</a:t>
                      </a:r>
                    </a:p>
                    <a:p>
                      <a:pPr>
                        <a:lnSpc>
                          <a:spcPct val="115000"/>
                        </a:lnSpc>
                        <a:spcBef>
                          <a:spcPts val="400"/>
                        </a:spcBef>
                        <a:spcAft>
                          <a:spcPts val="400"/>
                        </a:spcAft>
                      </a:pPr>
                      <a:r>
                        <a:rPr lang="en-GB" sz="900" dirty="0">
                          <a:solidFill>
                            <a:srgbClr val="0F5494"/>
                          </a:solidFill>
                          <a:effectLst/>
                        </a:rPr>
                        <a:t>(ii) Length of coastline protected by rehabilitated/replanted mangrove stands </a:t>
                      </a:r>
                    </a:p>
                    <a:p>
                      <a:pPr>
                        <a:lnSpc>
                          <a:spcPct val="115000"/>
                        </a:lnSpc>
                        <a:spcBef>
                          <a:spcPts val="400"/>
                        </a:spcBef>
                        <a:spcAft>
                          <a:spcPts val="400"/>
                        </a:spcAft>
                      </a:pPr>
                      <a:r>
                        <a:rPr lang="en-GB" sz="900" dirty="0">
                          <a:solidFill>
                            <a:srgbClr val="0F5494"/>
                          </a:solidFill>
                          <a:effectLst/>
                        </a:rPr>
                        <a:t>[Two categories defined to allow for partial performance].</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r>
              <a:tr h="1423148">
                <a:tc vMerge="1">
                  <a:txBody>
                    <a:bodyPr/>
                    <a:lstStyle/>
                    <a:p>
                      <a:endParaRPr lang="en-GB"/>
                    </a:p>
                  </a:txBody>
                  <a:tcPr/>
                </a:tc>
                <a:tc>
                  <a:txBody>
                    <a:bodyPr/>
                    <a:lstStyle/>
                    <a:p>
                      <a:pPr>
                        <a:lnSpc>
                          <a:spcPct val="115000"/>
                        </a:lnSpc>
                        <a:spcBef>
                          <a:spcPts val="200"/>
                        </a:spcBef>
                        <a:spcAft>
                          <a:spcPts val="200"/>
                        </a:spcAft>
                      </a:pPr>
                      <a:r>
                        <a:rPr lang="en-GB" sz="900">
                          <a:solidFill>
                            <a:srgbClr val="0F5494"/>
                          </a:solidFill>
                          <a:effectLst/>
                          <a:latin typeface="+mn-lt"/>
                        </a:rPr>
                        <a:t>Bhutan</a:t>
                      </a:r>
                      <a:endParaRPr lang="en-GB" sz="900">
                        <a:solidFill>
                          <a:srgbClr val="0F5494"/>
                        </a:solidFill>
                        <a:effectLst/>
                        <a:latin typeface="+mn-lt"/>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b="0" u="sng" dirty="0" smtClean="0">
                          <a:solidFill>
                            <a:srgbClr val="0F5494"/>
                          </a:solidFill>
                          <a:effectLst/>
                          <a:latin typeface="+mn-lt"/>
                          <a:ea typeface="Calibri" panose="020F0502020204030204" pitchFamily="34" charset="0"/>
                          <a:cs typeface="Times New Roman" panose="02020603050405020304" pitchFamily="18" charset="0"/>
                        </a:rPr>
                        <a:t>Process indicator</a:t>
                      </a:r>
                    </a:p>
                    <a:p>
                      <a:pPr>
                        <a:lnSpc>
                          <a:spcPct val="115000"/>
                        </a:lnSpc>
                        <a:spcBef>
                          <a:spcPts val="200"/>
                        </a:spcBef>
                        <a:spcAft>
                          <a:spcPts val="200"/>
                        </a:spcAft>
                      </a:pPr>
                      <a:endParaRPr lang="en-GB" sz="900" b="0" u="sng" dirty="0" smtClean="0">
                        <a:solidFill>
                          <a:srgbClr val="0F5494"/>
                        </a:solidFill>
                        <a:effectLst/>
                        <a:latin typeface="+mn-lt"/>
                        <a:ea typeface="Calibri" panose="020F0502020204030204" pitchFamily="34" charset="0"/>
                        <a:cs typeface="Times New Roman" panose="02020603050405020304" pitchFamily="18" charset="0"/>
                      </a:endParaRPr>
                    </a:p>
                    <a:p>
                      <a:pPr>
                        <a:lnSpc>
                          <a:spcPct val="115000"/>
                        </a:lnSpc>
                        <a:spcBef>
                          <a:spcPts val="200"/>
                        </a:spcBef>
                        <a:spcAft>
                          <a:spcPts val="200"/>
                        </a:spcAft>
                      </a:pPr>
                      <a:r>
                        <a:rPr lang="en-GB" sz="900" b="0" u="none" dirty="0" smtClean="0">
                          <a:solidFill>
                            <a:srgbClr val="0F5494"/>
                          </a:solidFill>
                          <a:effectLst/>
                          <a:latin typeface="+mn-lt"/>
                          <a:ea typeface="Calibri" panose="020F0502020204030204" pitchFamily="34" charset="0"/>
                          <a:cs typeface="Times New Roman" panose="02020603050405020304" pitchFamily="18" charset="0"/>
                        </a:rPr>
                        <a:t>Availability</a:t>
                      </a:r>
                      <a:r>
                        <a:rPr lang="en-GB" sz="900" b="0" u="none" baseline="0" dirty="0" smtClean="0">
                          <a:solidFill>
                            <a:srgbClr val="0F5494"/>
                          </a:solidFill>
                          <a:effectLst/>
                          <a:latin typeface="+mn-lt"/>
                          <a:ea typeface="Calibri" panose="020F0502020204030204" pitchFamily="34" charset="0"/>
                          <a:cs typeface="Times New Roman" panose="02020603050405020304" pitchFamily="18" charset="0"/>
                        </a:rPr>
                        <a:t> of a draft renewable natural resources sector climate change adaptation action plan </a:t>
                      </a:r>
                      <a:endParaRPr lang="en-GB" sz="900" b="0" u="none" dirty="0" smtClean="0">
                        <a:solidFill>
                          <a:srgbClr val="0F5494"/>
                        </a:solidFill>
                        <a:effectLst/>
                        <a:latin typeface="+mn-lt"/>
                        <a:ea typeface="Calibri" panose="020F0502020204030204" pitchFamily="34" charset="0"/>
                        <a:cs typeface="Times New Roman" panose="02020603050405020304" pitchFamily="18" charset="0"/>
                      </a:endParaRPr>
                    </a:p>
                    <a:p>
                      <a:pPr>
                        <a:lnSpc>
                          <a:spcPct val="115000"/>
                        </a:lnSpc>
                        <a:spcBef>
                          <a:spcPts val="200"/>
                        </a:spcBef>
                        <a:spcAft>
                          <a:spcPts val="200"/>
                        </a:spcAft>
                      </a:pPr>
                      <a:endParaRPr lang="en-GB" sz="900" b="0" u="sng" dirty="0">
                        <a:solidFill>
                          <a:srgbClr val="0F5494"/>
                        </a:solidFill>
                        <a:effectLst/>
                        <a:latin typeface="+mn-lt"/>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u="sng" dirty="0">
                          <a:solidFill>
                            <a:srgbClr val="0F5494"/>
                          </a:solidFill>
                          <a:effectLst/>
                        </a:rPr>
                        <a:t>Process  and Output indicators</a:t>
                      </a:r>
                      <a:endParaRPr lang="en-GB" sz="900" dirty="0">
                        <a:solidFill>
                          <a:srgbClr val="0F5494"/>
                        </a:solidFill>
                        <a:effectLst/>
                      </a:endParaRPr>
                    </a:p>
                    <a:p>
                      <a:pPr>
                        <a:lnSpc>
                          <a:spcPct val="115000"/>
                        </a:lnSpc>
                        <a:spcBef>
                          <a:spcPts val="400"/>
                        </a:spcBef>
                        <a:spcAft>
                          <a:spcPts val="400"/>
                        </a:spcAft>
                      </a:pPr>
                      <a:r>
                        <a:rPr lang="en-GB" sz="900" dirty="0">
                          <a:solidFill>
                            <a:srgbClr val="0F5494"/>
                          </a:solidFill>
                          <a:effectLst/>
                        </a:rPr>
                        <a:t>(i) Information data base established in Min of </a:t>
                      </a:r>
                      <a:r>
                        <a:rPr lang="en-GB" sz="900" dirty="0" smtClean="0">
                          <a:solidFill>
                            <a:srgbClr val="0F5494"/>
                          </a:solidFill>
                          <a:effectLst/>
                        </a:rPr>
                        <a:t>Agriculture on climate change adaptation action plan.</a:t>
                      </a:r>
                      <a:endParaRPr lang="en-GB" sz="900" dirty="0">
                        <a:solidFill>
                          <a:srgbClr val="0F5494"/>
                        </a:solidFill>
                        <a:effectLst/>
                      </a:endParaRPr>
                    </a:p>
                    <a:p>
                      <a:pPr>
                        <a:lnSpc>
                          <a:spcPct val="115000"/>
                        </a:lnSpc>
                        <a:spcBef>
                          <a:spcPts val="400"/>
                        </a:spcBef>
                        <a:spcAft>
                          <a:spcPts val="400"/>
                        </a:spcAft>
                      </a:pPr>
                      <a:r>
                        <a:rPr lang="en-GB" sz="900" dirty="0">
                          <a:solidFill>
                            <a:srgbClr val="0F5494"/>
                          </a:solidFill>
                          <a:effectLst/>
                        </a:rPr>
                        <a:t>(ii) Monitoring </a:t>
                      </a:r>
                      <a:r>
                        <a:rPr lang="en-GB" sz="900" dirty="0" smtClean="0">
                          <a:solidFill>
                            <a:srgbClr val="0F5494"/>
                          </a:solidFill>
                          <a:effectLst/>
                        </a:rPr>
                        <a:t>framework </a:t>
                      </a:r>
                      <a:r>
                        <a:rPr lang="en-GB" sz="900" kern="1200" dirty="0" smtClean="0">
                          <a:solidFill>
                            <a:srgbClr val="0F5494"/>
                          </a:solidFill>
                          <a:effectLst/>
                          <a:latin typeface="+mn-lt"/>
                          <a:ea typeface="+mn-ea"/>
                          <a:cs typeface="+mn-cs"/>
                        </a:rPr>
                        <a:t>of the renewable natural resources policy and strategy implementation</a:t>
                      </a:r>
                      <a:r>
                        <a:rPr lang="en-GB" sz="900" dirty="0" smtClean="0">
                          <a:solidFill>
                            <a:srgbClr val="0F5494"/>
                          </a:solidFill>
                          <a:effectLst/>
                        </a:rPr>
                        <a:t> </a:t>
                      </a:r>
                      <a:r>
                        <a:rPr lang="en-GB" sz="900" dirty="0">
                          <a:solidFill>
                            <a:srgbClr val="0F5494"/>
                          </a:solidFill>
                          <a:effectLst/>
                        </a:rPr>
                        <a:t>adopted </a:t>
                      </a:r>
                    </a:p>
                    <a:p>
                      <a:pPr>
                        <a:lnSpc>
                          <a:spcPct val="115000"/>
                        </a:lnSpc>
                        <a:spcBef>
                          <a:spcPts val="400"/>
                        </a:spcBef>
                        <a:spcAft>
                          <a:spcPts val="400"/>
                        </a:spcAft>
                      </a:pPr>
                      <a:r>
                        <a:rPr lang="en-GB" sz="900" dirty="0">
                          <a:solidFill>
                            <a:srgbClr val="0F5494"/>
                          </a:solidFill>
                          <a:effectLst/>
                        </a:rPr>
                        <a:t>[No allowance made for partial performance]</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r>
              <a:tr h="652940">
                <a:tc vMerge="1">
                  <a:txBody>
                    <a:bodyPr/>
                    <a:lstStyle/>
                    <a:p>
                      <a:endParaRPr lang="en-GB"/>
                    </a:p>
                  </a:txBody>
                  <a:tcPr/>
                </a:tc>
                <a:tc>
                  <a:txBody>
                    <a:bodyPr/>
                    <a:lstStyle/>
                    <a:p>
                      <a:pPr>
                        <a:lnSpc>
                          <a:spcPct val="115000"/>
                        </a:lnSpc>
                        <a:spcBef>
                          <a:spcPts val="200"/>
                        </a:spcBef>
                        <a:spcAft>
                          <a:spcPts val="200"/>
                        </a:spcAft>
                      </a:pPr>
                      <a:r>
                        <a:rPr lang="en-GB" sz="900" dirty="0">
                          <a:solidFill>
                            <a:srgbClr val="0F5494"/>
                          </a:solidFill>
                          <a:effectLst/>
                        </a:rPr>
                        <a:t>Rwanda </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c>
                  <a:txBody>
                    <a:bodyPr/>
                    <a:lstStyle/>
                    <a:p>
                      <a:pPr>
                        <a:lnSpc>
                          <a:spcPct val="115000"/>
                        </a:lnSpc>
                        <a:spcBef>
                          <a:spcPts val="200"/>
                        </a:spcBef>
                        <a:spcAft>
                          <a:spcPts val="200"/>
                        </a:spcAft>
                      </a:pPr>
                      <a:r>
                        <a:rPr lang="en-GB" sz="900" u="sng" dirty="0">
                          <a:solidFill>
                            <a:srgbClr val="0F5494"/>
                          </a:solidFill>
                          <a:effectLst/>
                        </a:rPr>
                        <a:t>Output indicator</a:t>
                      </a:r>
                      <a:endParaRPr lang="en-GB" sz="900" dirty="0">
                        <a:solidFill>
                          <a:srgbClr val="0F5494"/>
                        </a:solidFill>
                        <a:effectLst/>
                      </a:endParaRPr>
                    </a:p>
                    <a:p>
                      <a:pPr>
                        <a:lnSpc>
                          <a:spcPct val="115000"/>
                        </a:lnSpc>
                        <a:spcBef>
                          <a:spcPts val="400"/>
                        </a:spcBef>
                        <a:spcAft>
                          <a:spcPts val="400"/>
                        </a:spcAft>
                      </a:pPr>
                      <a:r>
                        <a:rPr lang="en-GB" sz="900" dirty="0">
                          <a:solidFill>
                            <a:srgbClr val="0F5494"/>
                          </a:solidFill>
                          <a:effectLst/>
                        </a:rPr>
                        <a:t>(i) Number of plots demarcated and adjudicated [Percentage weighting to allow for partial performance].</a:t>
                      </a:r>
                      <a:endParaRPr lang="en-GB" sz="900" dirty="0">
                        <a:solidFill>
                          <a:srgbClr val="0F5494"/>
                        </a:solidFill>
                        <a:effectLst/>
                        <a:latin typeface="Calibri" panose="020F0502020204030204" pitchFamily="34" charset="0"/>
                        <a:ea typeface="Calibri" panose="020F0502020204030204" pitchFamily="34" charset="0"/>
                        <a:cs typeface="Times New Roman" panose="02020603050405020304" pitchFamily="18" charset="0"/>
                      </a:endParaRPr>
                    </a:p>
                  </a:txBody>
                  <a:tcPr marL="58166" marR="58166" marT="0" marB="0"/>
                </a:tc>
              </a:tr>
            </a:tbl>
          </a:graphicData>
        </a:graphic>
      </p:graphicFrame>
      <p:sp>
        <p:nvSpPr>
          <p:cNvPr id="11" name="TextBox 10"/>
          <p:cNvSpPr txBox="1"/>
          <p:nvPr/>
        </p:nvSpPr>
        <p:spPr>
          <a:xfrm>
            <a:off x="323528" y="6453336"/>
            <a:ext cx="8424936" cy="338554"/>
          </a:xfrm>
          <a:prstGeom prst="rect">
            <a:avLst/>
          </a:prstGeom>
          <a:noFill/>
        </p:spPr>
        <p:txBody>
          <a:bodyPr wrap="square" rtlCol="0">
            <a:spAutoFit/>
          </a:bodyPr>
          <a:lstStyle/>
          <a:p>
            <a:r>
              <a:rPr lang="en-GB" sz="800" dirty="0" smtClean="0"/>
              <a:t>Source: “Review of EU experience, best practices and lessons learned in the field of environment and Climate Change through the aid modality of budget support”  </a:t>
            </a:r>
            <a:r>
              <a:rPr lang="en-GB" sz="800" dirty="0" err="1" smtClean="0"/>
              <a:t>N.Bird</a:t>
            </a:r>
            <a:r>
              <a:rPr lang="en-GB" sz="800" dirty="0" smtClean="0"/>
              <a:t> and F. Ferrandes - November 2014 – EC PPCM programme</a:t>
            </a:r>
            <a:endParaRPr lang="en-GB" sz="800" dirty="0"/>
          </a:p>
        </p:txBody>
      </p:sp>
    </p:spTree>
    <p:extLst>
      <p:ext uri="{BB962C8B-B14F-4D97-AF65-F5344CB8AC3E}">
        <p14:creationId xmlns:p14="http://schemas.microsoft.com/office/powerpoint/2010/main" val="1658078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697"/>
            <a:ext cx="9144000" cy="1296144"/>
          </a:xfrm>
        </p:spPr>
        <p:txBody>
          <a:bodyPr/>
          <a:lstStyle/>
          <a:p>
            <a:pPr algn="ctr"/>
            <a:r>
              <a:rPr lang="en-GB" sz="1800" dirty="0" smtClean="0"/>
              <a:t>Example of indicators </a:t>
            </a:r>
            <a:r>
              <a:rPr lang="en-GB" sz="1800" dirty="0"/>
              <a:t>(</a:t>
            </a:r>
            <a:r>
              <a:rPr lang="en-GB" sz="1800" dirty="0" smtClean="0"/>
              <a:t>food security/nutrition sectors) </a:t>
            </a:r>
            <a:endParaRPr lang="en-GB" sz="18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22</a:t>
            </a:fld>
            <a:endParaRPr lang="en-GB" dirty="0"/>
          </a:p>
        </p:txBody>
      </p:sp>
      <p:graphicFrame>
        <p:nvGraphicFramePr>
          <p:cNvPr id="5" name="Content Placeholder 4"/>
          <p:cNvGraphicFramePr>
            <a:graphicFrameLocks noGrp="1"/>
          </p:cNvGraphicFramePr>
          <p:nvPr>
            <p:ph idx="1"/>
            <p:extLst/>
          </p:nvPr>
        </p:nvGraphicFramePr>
        <p:xfrm>
          <a:off x="179512" y="1556796"/>
          <a:ext cx="8712968" cy="5183462"/>
        </p:xfrm>
        <a:graphic>
          <a:graphicData uri="http://schemas.openxmlformats.org/drawingml/2006/table">
            <a:tbl>
              <a:tblPr firstRow="1" firstCol="1" bandRow="1">
                <a:tableStyleId>{5C22544A-7EE6-4342-B048-85BDC9FD1C3A}</a:tableStyleId>
              </a:tblPr>
              <a:tblGrid>
                <a:gridCol w="3024336"/>
                <a:gridCol w="3984256"/>
                <a:gridCol w="1704376"/>
              </a:tblGrid>
              <a:tr h="147709">
                <a:tc>
                  <a:txBody>
                    <a:bodyPr/>
                    <a:lstStyle/>
                    <a:p>
                      <a:pPr algn="l">
                        <a:spcAft>
                          <a:spcPts val="0"/>
                        </a:spcAft>
                      </a:pPr>
                      <a:r>
                        <a:rPr lang="en-GB" sz="800" dirty="0">
                          <a:solidFill>
                            <a:srgbClr val="0F5494"/>
                          </a:solidFill>
                          <a:effectLst/>
                          <a:latin typeface="+mn-lt"/>
                        </a:rPr>
                        <a:t>Expected results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GB" sz="800">
                          <a:solidFill>
                            <a:srgbClr val="0F5494"/>
                          </a:solidFill>
                          <a:effectLst/>
                          <a:latin typeface="+mn-lt"/>
                        </a:rPr>
                        <a:t>Indicators</a:t>
                      </a:r>
                      <a:endParaRPr lang="en-GB" sz="80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GB" sz="800" dirty="0">
                          <a:solidFill>
                            <a:srgbClr val="0F5494"/>
                          </a:solidFill>
                          <a:effectLst/>
                          <a:latin typeface="+mn-lt"/>
                        </a:rPr>
                        <a:t>Data sources</a:t>
                      </a:r>
                      <a:endParaRPr lang="en-GB" sz="800" dirty="0">
                        <a:solidFill>
                          <a:srgbClr val="0F5494"/>
                        </a:solidFill>
                        <a:effectLst/>
                        <a:latin typeface="+mn-lt"/>
                        <a:ea typeface="Times New Roman" panose="02020603050405020304" pitchFamily="18" charset="0"/>
                      </a:endParaRPr>
                    </a:p>
                  </a:txBody>
                  <a:tcPr marL="13764" marR="13764" marT="0" marB="0" anchor="ctr"/>
                </a:tc>
              </a:tr>
              <a:tr h="135898">
                <a:tc>
                  <a:txBody>
                    <a:bodyPr/>
                    <a:lstStyle/>
                    <a:p>
                      <a:pPr algn="l">
                        <a:spcAft>
                          <a:spcPts val="0"/>
                        </a:spcAft>
                      </a:pPr>
                      <a:r>
                        <a:rPr lang="en-US" sz="900" u="sng" dirty="0">
                          <a:solidFill>
                            <a:srgbClr val="0F5494"/>
                          </a:solidFill>
                          <a:effectLst/>
                          <a:latin typeface="+mn-lt"/>
                        </a:rPr>
                        <a:t>Outcome level</a:t>
                      </a:r>
                      <a:endParaRPr lang="en-GB" sz="900" dirty="0">
                        <a:solidFill>
                          <a:srgbClr val="0F5494"/>
                        </a:solidFill>
                        <a:effectLst/>
                        <a:latin typeface="+mn-lt"/>
                        <a:ea typeface="Times New Roman" panose="02020603050405020304" pitchFamily="18" charset="0"/>
                      </a:endParaRPr>
                    </a:p>
                  </a:txBody>
                  <a:tcPr marL="13764" marR="13764" marT="0" marB="0"/>
                </a:tc>
                <a:tc>
                  <a:txBody>
                    <a:bodyPr/>
                    <a:lstStyle/>
                    <a:p>
                      <a:pPr algn="l">
                        <a:spcAft>
                          <a:spcPts val="1000"/>
                        </a:spcAft>
                      </a:pPr>
                      <a:r>
                        <a:rPr lang="en-US" sz="800" dirty="0">
                          <a:solidFill>
                            <a:srgbClr val="0F5494"/>
                          </a:solidFill>
                          <a:effectLst/>
                          <a:latin typeface="+mn-lt"/>
                        </a:rPr>
                        <a:t>Outcome indicators </a:t>
                      </a:r>
                      <a:endParaRPr lang="en-GB" sz="800" dirty="0">
                        <a:solidFill>
                          <a:srgbClr val="0F5494"/>
                        </a:solidFill>
                        <a:effectLst/>
                        <a:latin typeface="+mn-lt"/>
                        <a:ea typeface="Times New Roman" panose="02020603050405020304" pitchFamily="18" charset="0"/>
                      </a:endParaRPr>
                    </a:p>
                  </a:txBody>
                  <a:tcPr marL="13764" marR="13764" marT="0" marB="0"/>
                </a:tc>
                <a:tc>
                  <a:txBody>
                    <a:bodyPr/>
                    <a:lstStyle/>
                    <a:p>
                      <a:pPr algn="l">
                        <a:spcAft>
                          <a:spcPts val="0"/>
                        </a:spcAft>
                      </a:pPr>
                      <a:r>
                        <a:rPr lang="en-US" sz="800">
                          <a:solidFill>
                            <a:srgbClr val="0F5494"/>
                          </a:solidFill>
                          <a:effectLst/>
                          <a:latin typeface="+mn-lt"/>
                        </a:rPr>
                        <a:t> </a:t>
                      </a:r>
                      <a:endParaRPr lang="en-GB" sz="800">
                        <a:solidFill>
                          <a:srgbClr val="0F5494"/>
                        </a:solidFill>
                        <a:effectLst/>
                        <a:latin typeface="+mn-lt"/>
                        <a:ea typeface="Times New Roman" panose="02020603050405020304" pitchFamily="18" charset="0"/>
                      </a:endParaRPr>
                    </a:p>
                  </a:txBody>
                  <a:tcPr marL="13764" marR="13764" marT="0" marB="0" anchor="ctr"/>
                </a:tc>
              </a:tr>
              <a:tr h="486816">
                <a:tc rowSpan="6">
                  <a:txBody>
                    <a:bodyPr/>
                    <a:lstStyle/>
                    <a:p>
                      <a:pPr marL="0" lvl="0" indent="0" algn="l">
                        <a:lnSpc>
                          <a:spcPct val="115000"/>
                        </a:lnSpc>
                        <a:spcAft>
                          <a:spcPts val="1000"/>
                        </a:spcAft>
                        <a:buFont typeface="+mj-lt"/>
                        <a:buNone/>
                      </a:pPr>
                      <a:r>
                        <a:rPr lang="en-GB" sz="900" dirty="0">
                          <a:solidFill>
                            <a:srgbClr val="0F5494"/>
                          </a:solidFill>
                          <a:effectLst/>
                          <a:latin typeface="+mn-lt"/>
                        </a:rPr>
                        <a:t>Improve food and nutrition security, </a:t>
                      </a:r>
                      <a:r>
                        <a:rPr lang="en-GB" sz="900" dirty="0" smtClean="0">
                          <a:solidFill>
                            <a:srgbClr val="0F5494"/>
                          </a:solidFill>
                          <a:effectLst/>
                          <a:latin typeface="+mn-lt"/>
                        </a:rPr>
                        <a:t> </a:t>
                      </a:r>
                      <a:r>
                        <a:rPr lang="en-GB" sz="900" dirty="0">
                          <a:solidFill>
                            <a:srgbClr val="0F5494"/>
                          </a:solidFill>
                          <a:effectLst/>
                          <a:latin typeface="+mn-lt"/>
                        </a:rPr>
                        <a:t>including prevention and management of food stress and crises through enhancing the stability, quantity and quality of food intake</a:t>
                      </a:r>
                      <a:endParaRPr lang="en-GB" sz="9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Individual Dietary Diversity score  among vulnerable households (Dietary diversity scores are defined as the number of food groups consumed by an individual over a reference period)</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Demographic and Health Surveys (DHS)</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Consumption of safe nutritious foods by the poor, especially among vulnerable women</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Households survey – FAO statistics</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Share of food expenditures in total household expenditures of vulnerable households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FAO/WB</a:t>
                      </a:r>
                      <a:endParaRPr lang="en-GB" sz="800" dirty="0">
                        <a:solidFill>
                          <a:srgbClr val="0F5494"/>
                        </a:solidFill>
                        <a:effectLst/>
                        <a:latin typeface="+mn-l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US" sz="800" dirty="0">
                          <a:solidFill>
                            <a:srgbClr val="0F5494"/>
                          </a:solidFill>
                          <a:effectLst/>
                          <a:latin typeface="+mn-lt"/>
                        </a:rPr>
                        <a:t>-Stability of food prices at national/regional level</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Country statistics</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smtClean="0">
                          <a:solidFill>
                            <a:srgbClr val="0F5494"/>
                          </a:solidFill>
                          <a:effectLst/>
                          <a:latin typeface="+mn-lt"/>
                        </a:rPr>
                        <a:t>Value of assets (land, housing, livestock, durable items, etc.)  available at households level</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smtClean="0">
                          <a:solidFill>
                            <a:srgbClr val="0F5494"/>
                          </a:solidFill>
                          <a:effectLst/>
                          <a:latin typeface="+mn-lt"/>
                        </a:rPr>
                        <a:t>Households survey</a:t>
                      </a:r>
                      <a:endParaRPr lang="en-GB" sz="800" dirty="0">
                        <a:solidFill>
                          <a:srgbClr val="0F5494"/>
                        </a:solidFill>
                        <a:effectLst/>
                        <a:latin typeface="+mn-l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US" sz="800" smtClean="0">
                          <a:solidFill>
                            <a:srgbClr val="0F5494"/>
                          </a:solidFill>
                          <a:effectLst/>
                          <a:latin typeface="+mn-lt"/>
                        </a:rPr>
                        <a:t>Diversity  of income sources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smtClean="0">
                          <a:solidFill>
                            <a:srgbClr val="0F5494"/>
                          </a:solidFill>
                          <a:effectLst/>
                          <a:latin typeface="+mn-lt"/>
                        </a:rPr>
                        <a:t> Household survey</a:t>
                      </a:r>
                      <a:endParaRPr lang="en-GB" sz="800" dirty="0">
                        <a:solidFill>
                          <a:srgbClr val="0F5494"/>
                        </a:solidFill>
                        <a:effectLst/>
                        <a:latin typeface="+mn-lt"/>
                        <a:ea typeface="Times New Roman" panose="02020603050405020304" pitchFamily="18" charset="0"/>
                      </a:endParaRPr>
                    </a:p>
                  </a:txBody>
                  <a:tcPr marL="13764" marR="13764" marT="0" marB="0" anchor="ctr"/>
                </a:tc>
              </a:tr>
              <a:tr h="365112">
                <a:tc rowSpan="6">
                  <a:txBody>
                    <a:bodyPr/>
                    <a:lstStyle/>
                    <a:p>
                      <a:pPr algn="l">
                        <a:spcAft>
                          <a:spcPts val="0"/>
                        </a:spcAft>
                      </a:pPr>
                      <a:r>
                        <a:rPr lang="en-US" sz="900" u="sng" dirty="0">
                          <a:solidFill>
                            <a:srgbClr val="0F5494"/>
                          </a:solidFill>
                          <a:effectLst/>
                          <a:latin typeface="+mn-lt"/>
                        </a:rPr>
                        <a:t>Output level</a:t>
                      </a: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Improved quality of food supply</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ndParaRPr>
                    </a:p>
                    <a:p>
                      <a:pPr algn="l">
                        <a:spcAft>
                          <a:spcPts val="0"/>
                        </a:spcAft>
                      </a:pPr>
                      <a:r>
                        <a:rPr lang="en-US" sz="900" dirty="0">
                          <a:solidFill>
                            <a:srgbClr val="0F5494"/>
                          </a:solidFill>
                          <a:effectLst/>
                          <a:latin typeface="+mn-lt"/>
                        </a:rPr>
                        <a:t> </a:t>
                      </a:r>
                      <a:endParaRPr lang="en-GB" sz="9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Number of women who have been trained in child health and nutrition and who are satisfied with the training they received</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Number of women who have received information on feeding infants of 0-6months exclusively with breast milk</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Number of community based nutrition service providers trained</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Number of mothers from vulnerable households who are satisfied with training on food  processing and preparation  </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 </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US" sz="800" dirty="0">
                          <a:solidFill>
                            <a:srgbClr val="0F5494"/>
                          </a:solidFill>
                          <a:effectLst/>
                          <a:latin typeface="+mn-lt"/>
                        </a:rPr>
                        <a:t>Number of children aged under 5 receiving micronutrient supplements </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Demographic and Health Surveys (DHS)</a:t>
                      </a:r>
                      <a:endParaRPr lang="en-GB" sz="800" dirty="0">
                        <a:solidFill>
                          <a:srgbClr val="0F5494"/>
                        </a:solidFill>
                        <a:effectLst/>
                        <a:latin typeface="+mn-lt"/>
                        <a:ea typeface="Times New Roman" panose="02020603050405020304" pitchFamily="18" charset="0"/>
                      </a:endParaRPr>
                    </a:p>
                  </a:txBody>
                  <a:tcPr marL="13764" marR="13764" marT="0" marB="0" anchor="ctr"/>
                </a:tc>
              </a:tr>
              <a:tr h="292029">
                <a:tc vMerge="1">
                  <a:txBody>
                    <a:bodyPr/>
                    <a:lstStyle/>
                    <a:p>
                      <a:endParaRPr lang="en-GB"/>
                    </a:p>
                  </a:txBody>
                  <a:tcPr/>
                </a:tc>
                <a:tc>
                  <a:txBody>
                    <a:bodyPr/>
                    <a:lstStyle/>
                    <a:p>
                      <a:pPr algn="l">
                        <a:spcAft>
                          <a:spcPts val="0"/>
                        </a:spcAft>
                      </a:pPr>
                      <a:r>
                        <a:rPr lang="en-US" sz="800" dirty="0">
                          <a:solidFill>
                            <a:srgbClr val="0F5494"/>
                          </a:solidFill>
                          <a:effectLst/>
                          <a:latin typeface="+mn-lt"/>
                        </a:rPr>
                        <a:t>Number of  pregnant women receiving iron and folic acid supplements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Demographic and Health Surveys (DHS)</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rowSpan="6">
                  <a:txBody>
                    <a:bodyPr/>
                    <a:lstStyle/>
                    <a:p>
                      <a:pPr algn="l">
                        <a:spcAft>
                          <a:spcPts val="0"/>
                        </a:spcAft>
                      </a:pPr>
                      <a:r>
                        <a:rPr lang="en-GB" sz="900">
                          <a:solidFill>
                            <a:srgbClr val="0F5494"/>
                          </a:solidFill>
                          <a:effectLst/>
                          <a:latin typeface="+mn-lt"/>
                        </a:rPr>
                        <a:t> </a:t>
                      </a:r>
                    </a:p>
                    <a:p>
                      <a:pPr algn="l">
                        <a:spcAft>
                          <a:spcPts val="0"/>
                        </a:spcAft>
                      </a:pPr>
                      <a:r>
                        <a:rPr lang="en-GB" sz="900">
                          <a:solidFill>
                            <a:srgbClr val="0F5494"/>
                          </a:solidFill>
                          <a:effectLst/>
                          <a:latin typeface="+mn-lt"/>
                        </a:rPr>
                        <a:t> </a:t>
                      </a:r>
                    </a:p>
                    <a:p>
                      <a:pPr algn="l">
                        <a:spcAft>
                          <a:spcPts val="0"/>
                        </a:spcAft>
                      </a:pPr>
                      <a:r>
                        <a:rPr lang="en-GB" sz="900">
                          <a:solidFill>
                            <a:srgbClr val="0F5494"/>
                          </a:solidFill>
                          <a:effectLst/>
                          <a:latin typeface="+mn-lt"/>
                        </a:rPr>
                        <a:t> </a:t>
                      </a:r>
                    </a:p>
                    <a:p>
                      <a:pPr algn="l">
                        <a:spcAft>
                          <a:spcPts val="0"/>
                        </a:spcAft>
                      </a:pPr>
                      <a:r>
                        <a:rPr lang="en-GB" sz="900">
                          <a:solidFill>
                            <a:srgbClr val="0F5494"/>
                          </a:solidFill>
                          <a:effectLst/>
                          <a:latin typeface="+mn-lt"/>
                        </a:rPr>
                        <a:t>Enhanced stability of food supply</a:t>
                      </a:r>
                      <a:endParaRPr lang="en-GB" sz="90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GB" sz="800" dirty="0">
                          <a:solidFill>
                            <a:srgbClr val="0F5494"/>
                          </a:solidFill>
                          <a:effectLst/>
                          <a:latin typeface="+mn-lt"/>
                        </a:rPr>
                        <a:t>Number of vulnerable households supported with social transfer mechanisms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mn-lt"/>
                        </a:rPr>
                        <a:t>Number of people within rural population who have been supported to obtain a business loan</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365112">
                <a:tc vMerge="1">
                  <a:txBody>
                    <a:bodyPr/>
                    <a:lstStyle/>
                    <a:p>
                      <a:endParaRPr lang="en-GB"/>
                    </a:p>
                  </a:txBody>
                  <a:tcPr/>
                </a:tc>
                <a:tc>
                  <a:txBody>
                    <a:bodyPr/>
                    <a:lstStyle/>
                    <a:p>
                      <a:pPr algn="l">
                        <a:spcAft>
                          <a:spcPts val="0"/>
                        </a:spcAft>
                      </a:pPr>
                      <a:r>
                        <a:rPr lang="en-GB" sz="800" dirty="0">
                          <a:solidFill>
                            <a:srgbClr val="0F5494"/>
                          </a:solidFill>
                          <a:effectLst/>
                          <a:latin typeface="+mn-lt"/>
                        </a:rPr>
                        <a:t>Number of farmers who have received support by warehouse receipt schemes or  comparable credit provision scheme</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mn-lt"/>
                        </a:rPr>
                        <a:t>Number of storage and associated distribution systems supported </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Project data </a:t>
                      </a:r>
                      <a:endParaRPr lang="en-GB" sz="800" dirty="0">
                        <a:solidFill>
                          <a:srgbClr val="0F5494"/>
                        </a:solidFill>
                        <a:effectLst/>
                        <a:latin typeface="+mn-lt"/>
                        <a:ea typeface="Times New Roman" panose="02020603050405020304" pitchFamily="18" charset="0"/>
                      </a:endParaRPr>
                    </a:p>
                  </a:txBody>
                  <a:tcPr marL="13764" marR="13764" marT="0" marB="0" anchor="ctr"/>
                </a:tc>
              </a:tr>
              <a:tr h="243408">
                <a:tc vMerge="1">
                  <a:txBody>
                    <a:bodyPr/>
                    <a:lstStyle/>
                    <a:p>
                      <a:endParaRPr lang="en-GB"/>
                    </a:p>
                  </a:txBody>
                  <a:tcPr/>
                </a:tc>
                <a:tc>
                  <a:txBody>
                    <a:bodyPr/>
                    <a:lstStyle/>
                    <a:p>
                      <a:pPr algn="l">
                        <a:spcAft>
                          <a:spcPts val="0"/>
                        </a:spcAft>
                      </a:pPr>
                      <a:r>
                        <a:rPr lang="en-GB" sz="800" dirty="0">
                          <a:solidFill>
                            <a:srgbClr val="0F5494"/>
                          </a:solidFill>
                          <a:effectLst/>
                          <a:latin typeface="+mn-lt"/>
                        </a:rPr>
                        <a:t>Number of farmers supplied with drought resistant varieties  of seeds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Agricultural statistics</a:t>
                      </a:r>
                      <a:endParaRPr lang="en-GB" sz="800" dirty="0">
                        <a:solidFill>
                          <a:srgbClr val="0F5494"/>
                        </a:solidFill>
                        <a:effectLst/>
                        <a:latin typeface="+mn-lt"/>
                        <a:ea typeface="Times New Roman" panose="02020603050405020304" pitchFamily="18" charset="0"/>
                      </a:endParaRPr>
                    </a:p>
                  </a:txBody>
                  <a:tcPr marL="13764" marR="13764" marT="0" marB="0" anchor="ctr"/>
                </a:tc>
              </a:tr>
              <a:tr h="121704">
                <a:tc vMerge="1">
                  <a:txBody>
                    <a:bodyPr/>
                    <a:lstStyle/>
                    <a:p>
                      <a:endParaRPr lang="en-GB"/>
                    </a:p>
                  </a:txBody>
                  <a:tcPr/>
                </a:tc>
                <a:tc>
                  <a:txBody>
                    <a:bodyPr/>
                    <a:lstStyle/>
                    <a:p>
                      <a:pPr algn="l">
                        <a:spcAft>
                          <a:spcPts val="0"/>
                        </a:spcAft>
                      </a:pPr>
                      <a:r>
                        <a:rPr lang="en-GB" sz="800" dirty="0">
                          <a:solidFill>
                            <a:srgbClr val="0F5494"/>
                          </a:solidFill>
                          <a:effectLst/>
                          <a:latin typeface="+mn-lt"/>
                        </a:rPr>
                        <a:t>Number of hectares provided with irrigation facilities</a:t>
                      </a:r>
                      <a:endParaRPr lang="en-GB" sz="800" dirty="0">
                        <a:solidFill>
                          <a:srgbClr val="0F5494"/>
                        </a:solidFill>
                        <a:effectLst/>
                        <a:latin typeface="+mn-lt"/>
                        <a:ea typeface="Times New Roman" panose="02020603050405020304" pitchFamily="18" charset="0"/>
                      </a:endParaRPr>
                    </a:p>
                  </a:txBody>
                  <a:tcPr marL="13764" marR="13764" marT="0" marB="0" anchor="ctr"/>
                </a:tc>
                <a:tc>
                  <a:txBody>
                    <a:bodyPr/>
                    <a:lstStyle/>
                    <a:p>
                      <a:pPr algn="l">
                        <a:spcAft>
                          <a:spcPts val="0"/>
                        </a:spcAft>
                      </a:pPr>
                      <a:r>
                        <a:rPr lang="en-US" sz="800" dirty="0">
                          <a:solidFill>
                            <a:srgbClr val="0F5494"/>
                          </a:solidFill>
                          <a:effectLst/>
                          <a:latin typeface="+mn-lt"/>
                        </a:rPr>
                        <a:t>Agricultural statistics</a:t>
                      </a:r>
                      <a:endParaRPr lang="en-GB" sz="800" dirty="0">
                        <a:solidFill>
                          <a:srgbClr val="0F5494"/>
                        </a:solidFill>
                        <a:effectLst/>
                        <a:latin typeface="+mn-lt"/>
                        <a:ea typeface="Times New Roman" panose="02020603050405020304" pitchFamily="18" charset="0"/>
                      </a:endParaRPr>
                    </a:p>
                  </a:txBody>
                  <a:tcPr marL="13764" marR="13764" marT="0" marB="0" anchor="ctr"/>
                </a:tc>
              </a:tr>
              <a:tr h="329401">
                <a:tc gridSpan="3">
                  <a:txBody>
                    <a:bodyPr/>
                    <a:lstStyle/>
                    <a:p>
                      <a:r>
                        <a:rPr lang="en-GB" sz="800" dirty="0" smtClean="0">
                          <a:solidFill>
                            <a:srgbClr val="0F5494"/>
                          </a:solidFill>
                          <a:latin typeface="+mn-lt"/>
                        </a:rPr>
                        <a:t>Source: DEVCO C1/DEVCO 03 – Information note</a:t>
                      </a:r>
                      <a:r>
                        <a:rPr lang="en-GB" sz="800" baseline="0" dirty="0" smtClean="0">
                          <a:solidFill>
                            <a:srgbClr val="0F5494"/>
                          </a:solidFill>
                          <a:latin typeface="+mn-lt"/>
                        </a:rPr>
                        <a:t> </a:t>
                      </a:r>
                      <a:r>
                        <a:rPr lang="en-GB" sz="800" dirty="0" smtClean="0">
                          <a:solidFill>
                            <a:srgbClr val="0F5494"/>
                          </a:solidFill>
                          <a:latin typeface="+mn-lt"/>
                        </a:rPr>
                        <a:t>Ares (2014) 1007820</a:t>
                      </a:r>
                      <a:endParaRPr lang="en-GB" sz="800" dirty="0">
                        <a:solidFill>
                          <a:srgbClr val="0F5494"/>
                        </a:solidFill>
                        <a:latin typeface="+mn-lt"/>
                      </a:endParaRPr>
                    </a:p>
                  </a:txBody>
                  <a:tcPr marL="13764" marR="13764" marT="0" marB="0" anchor="ctr"/>
                </a:tc>
                <a:tc hMerge="1">
                  <a:txBody>
                    <a:bodyPr/>
                    <a:lstStyle/>
                    <a:p>
                      <a:pPr algn="l">
                        <a:spcAft>
                          <a:spcPts val="0"/>
                        </a:spcAft>
                      </a:pPr>
                      <a:endParaRPr lang="en-GB" sz="800" dirty="0">
                        <a:solidFill>
                          <a:srgbClr val="0F5494"/>
                        </a:solidFill>
                        <a:effectLst/>
                        <a:latin typeface="+mn-lt"/>
                        <a:ea typeface="Times New Roman" panose="02020603050405020304" pitchFamily="18" charset="0"/>
                      </a:endParaRPr>
                    </a:p>
                  </a:txBody>
                  <a:tcPr marL="13764" marR="13764" marT="0" marB="0" anchor="ctr"/>
                </a:tc>
                <a:tc hMerge="1">
                  <a:txBody>
                    <a:bodyPr/>
                    <a:lstStyle/>
                    <a:p>
                      <a:pPr algn="l">
                        <a:spcAft>
                          <a:spcPts val="0"/>
                        </a:spcAft>
                      </a:pPr>
                      <a:endParaRPr lang="en-GB" sz="800" dirty="0">
                        <a:solidFill>
                          <a:srgbClr val="0F5494"/>
                        </a:solidFill>
                        <a:effectLst/>
                        <a:latin typeface="+mn-lt"/>
                        <a:ea typeface="Times New Roman" panose="02020603050405020304" pitchFamily="18" charset="0"/>
                      </a:endParaRPr>
                    </a:p>
                  </a:txBody>
                  <a:tcPr marL="13764" marR="13764" marT="0" marB="0" anchor="ctr"/>
                </a:tc>
              </a:tr>
            </a:tbl>
          </a:graphicData>
        </a:graphic>
      </p:graphicFrame>
    </p:spTree>
    <p:extLst>
      <p:ext uri="{BB962C8B-B14F-4D97-AF65-F5344CB8AC3E}">
        <p14:creationId xmlns:p14="http://schemas.microsoft.com/office/powerpoint/2010/main" val="36292840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6713"/>
            <a:ext cx="9144000" cy="1008111"/>
          </a:xfrm>
        </p:spPr>
        <p:txBody>
          <a:bodyPr/>
          <a:lstStyle/>
          <a:p>
            <a:pPr algn="ctr"/>
            <a:r>
              <a:rPr lang="en-GB" sz="1800" dirty="0" smtClean="0"/>
              <a:t>Example of output indicators </a:t>
            </a:r>
            <a:r>
              <a:rPr lang="en-GB" sz="1800" dirty="0"/>
              <a:t>(</a:t>
            </a:r>
            <a:r>
              <a:rPr lang="en-GB" sz="1800" dirty="0" smtClean="0"/>
              <a:t>sustainable agriculture sector)</a:t>
            </a:r>
            <a:endParaRPr lang="en-GB" sz="18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23</a:t>
            </a:fld>
            <a:endParaRPr lang="en-GB" dirty="0"/>
          </a:p>
        </p:txBody>
      </p:sp>
      <p:graphicFrame>
        <p:nvGraphicFramePr>
          <p:cNvPr id="6" name="Content Placeholder 5"/>
          <p:cNvGraphicFramePr>
            <a:graphicFrameLocks noGrp="1"/>
          </p:cNvGraphicFramePr>
          <p:nvPr>
            <p:ph idx="1"/>
            <p:extLst/>
          </p:nvPr>
        </p:nvGraphicFramePr>
        <p:xfrm>
          <a:off x="179512" y="1484786"/>
          <a:ext cx="8856984" cy="5236691"/>
        </p:xfrm>
        <a:graphic>
          <a:graphicData uri="http://schemas.openxmlformats.org/drawingml/2006/table">
            <a:tbl>
              <a:tblPr firstRow="1" firstCol="1" bandRow="1">
                <a:tableStyleId>{5C22544A-7EE6-4342-B048-85BDC9FD1C3A}</a:tableStyleId>
              </a:tblPr>
              <a:tblGrid>
                <a:gridCol w="1637427"/>
                <a:gridCol w="5730990"/>
                <a:gridCol w="1488567"/>
              </a:tblGrid>
              <a:tr h="138891">
                <a:tc>
                  <a:txBody>
                    <a:bodyPr/>
                    <a:lstStyle/>
                    <a:p>
                      <a:pPr algn="l">
                        <a:spcAft>
                          <a:spcPts val="0"/>
                        </a:spcAft>
                      </a:pPr>
                      <a:r>
                        <a:rPr lang="en-GB" sz="900" dirty="0">
                          <a:solidFill>
                            <a:srgbClr val="0F5494"/>
                          </a:solidFill>
                          <a:effectLst/>
                        </a:rPr>
                        <a:t>Expected results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GB" sz="900">
                          <a:solidFill>
                            <a:srgbClr val="0F5494"/>
                          </a:solidFill>
                          <a:effectLst/>
                        </a:rPr>
                        <a:t>Indicators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GB" sz="900">
                          <a:solidFill>
                            <a:srgbClr val="0F5494"/>
                          </a:solidFill>
                          <a:effectLst/>
                        </a:rPr>
                        <a:t>Data sources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a:txBody>
                    <a:bodyPr/>
                    <a:lstStyle/>
                    <a:p>
                      <a:pPr algn="l">
                        <a:spcAft>
                          <a:spcPts val="1000"/>
                        </a:spcAft>
                      </a:pPr>
                      <a:r>
                        <a:rPr lang="en-US" sz="900" u="sng" dirty="0">
                          <a:solidFill>
                            <a:srgbClr val="0F5494"/>
                          </a:solidFill>
                          <a:effectLst/>
                        </a:rPr>
                        <a:t>Outcome level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Outcome indicators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a:txBody>
                    <a:bodyPr/>
                    <a:lstStyle/>
                    <a:p>
                      <a:pPr algn="l">
                        <a:spcAft>
                          <a:spcPts val="1000"/>
                        </a:spcAft>
                      </a:pPr>
                      <a:r>
                        <a:rPr lang="en-US" sz="900">
                          <a:solidFill>
                            <a:srgbClr val="0F5494"/>
                          </a:solidFill>
                          <a:effectLst/>
                        </a:rPr>
                        <a:t>Generate sustainable agricultural wealth</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dirty="0">
                          <a:solidFill>
                            <a:srgbClr val="0F5494"/>
                          </a:solidFill>
                          <a:effectLst/>
                        </a:rPr>
                        <a:t>Proportion of farmers households who have applied and retained new, more sustainable and climate resilient technology or management (as  a result of EU support) disaggregated by gender</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rowSpan="4">
                  <a:txBody>
                    <a:bodyPr/>
                    <a:lstStyle/>
                    <a:p>
                      <a:pPr algn="l">
                        <a:spcAft>
                          <a:spcPts val="1000"/>
                        </a:spcAft>
                      </a:pPr>
                      <a:r>
                        <a:rPr lang="en-US" sz="900">
                          <a:solidFill>
                            <a:srgbClr val="0F5494"/>
                          </a:solidFill>
                          <a:effectLst/>
                        </a:rPr>
                        <a:t>CGIAR (Consultative Group on International Agricultural Research) program, GFAR (Global Forum on Agricultural Research), FAO and national research system statistics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dirty="0">
                          <a:solidFill>
                            <a:srgbClr val="0F5494"/>
                          </a:solidFill>
                          <a:effectLst/>
                        </a:rPr>
                        <a:t>% change in yields resulting from use of improved practices after retaining use of technologies or management practices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endParaRPr lang="en-GB"/>
                    </a:p>
                  </a:txBody>
                  <a:tcPr/>
                </a:tc>
              </a:tr>
              <a:tr h="277782">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Land managed using a) improved technologies and b) improved management practices (in hectares)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endParaRPr lang="en-GB"/>
                    </a:p>
                  </a:txBody>
                  <a:tcPr/>
                </a:tc>
              </a:tr>
              <a:tr h="358121">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dirty="0">
                          <a:solidFill>
                            <a:srgbClr val="0F5494"/>
                          </a:solidFill>
                          <a:effectLst/>
                        </a:rPr>
                        <a:t>Number of farmers organizations (formal and informal) and extension organizations (private or public) that promote sustainable technologies or management practices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endParaRPr lang="en-GB"/>
                    </a:p>
                  </a:txBody>
                  <a:tcPr/>
                </a:tc>
              </a:tr>
              <a:tr h="138891">
                <a:tc>
                  <a:txBody>
                    <a:bodyPr/>
                    <a:lstStyle/>
                    <a:p>
                      <a:pPr algn="l">
                        <a:spcAft>
                          <a:spcPts val="1000"/>
                        </a:spcAft>
                      </a:pPr>
                      <a:r>
                        <a:rPr lang="en-US" sz="900" u="none" strike="noStrike" dirty="0">
                          <a:solidFill>
                            <a:srgbClr val="0F5494"/>
                          </a:solidFill>
                          <a:effectLst/>
                        </a:rPr>
                        <a: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dirty="0">
                          <a:solidFill>
                            <a:srgbClr val="0F5494"/>
                          </a:solidFill>
                          <a:effectLst/>
                        </a:rPr>
                        <a:t>Level of decentralized  expenditure on agricultural development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rowSpan="2">
                  <a:txBody>
                    <a:bodyPr/>
                    <a:lstStyle/>
                    <a:p>
                      <a:pPr algn="l">
                        <a:spcAft>
                          <a:spcPts val="1000"/>
                        </a:spcAft>
                      </a:pPr>
                      <a:r>
                        <a:rPr lang="en-US" sz="900" dirty="0">
                          <a:solidFill>
                            <a:srgbClr val="0F5494"/>
                          </a:solidFill>
                          <a:effectLst/>
                        </a:rPr>
                        <a:t>Country statistics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r>
              <a:tr h="138891">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Proportion of farmers using  services (eg extension, input supply, product, markets, training)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endParaRPr lang="en-GB"/>
                    </a:p>
                  </a:txBody>
                  <a:tcPr/>
                </a:tc>
              </a:tr>
              <a:tr h="138891">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Proportion of land users with legally and formally secured  use and disposal rights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rowSpan="2">
                  <a:txBody>
                    <a:bodyPr/>
                    <a:lstStyle/>
                    <a:p>
                      <a:pPr algn="l">
                        <a:spcAft>
                          <a:spcPts val="1000"/>
                        </a:spcAft>
                      </a:pPr>
                      <a:r>
                        <a:rPr lang="en-US" sz="900">
                          <a:solidFill>
                            <a:srgbClr val="0F5494"/>
                          </a:solidFill>
                          <a:effectLst/>
                        </a:rPr>
                        <a:t>Country statistics /  with project support</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r>
              <a:tr h="138891">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 change in secure land access for women and minority groups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endParaRPr lang="en-GB"/>
                    </a:p>
                  </a:txBody>
                  <a:tcPr/>
                </a:tc>
              </a:tr>
              <a:tr h="277782">
                <a:tc>
                  <a:txBody>
                    <a:bodyPr/>
                    <a:lstStyle/>
                    <a:p>
                      <a:pPr algn="l">
                        <a:spcAft>
                          <a:spcPts val="0"/>
                        </a:spcAft>
                      </a:pPr>
                      <a:r>
                        <a:rPr lang="en-US" sz="900" u="sng" dirty="0">
                          <a:solidFill>
                            <a:srgbClr val="0F5494"/>
                          </a:solidFill>
                          <a:effectLst/>
                        </a:rPr>
                        <a:t>Output level</a:t>
                      </a:r>
                      <a:endParaRPr lang="en-GB" sz="900" dirty="0">
                        <a:solidFill>
                          <a:srgbClr val="0F5494"/>
                        </a:solidFill>
                        <a:effectLst/>
                      </a:endParaRPr>
                    </a:p>
                    <a:p>
                      <a:pPr algn="l">
                        <a:spcAft>
                          <a:spcPts val="0"/>
                        </a:spcAft>
                      </a:pPr>
                      <a:r>
                        <a:rPr lang="en-US" sz="900" dirty="0">
                          <a:solidFill>
                            <a:srgbClr val="0F5494"/>
                          </a:solidFill>
                          <a:effectLst/>
                        </a:rPr>
                        <a: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US" sz="900" dirty="0">
                          <a:solidFill>
                            <a:srgbClr val="0F5494"/>
                          </a:solidFill>
                          <a:effectLst/>
                        </a:rPr>
                        <a:t>Output Indicators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US" sz="900">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rowSpan="3">
                  <a:txBody>
                    <a:bodyPr/>
                    <a:lstStyle/>
                    <a:p>
                      <a:pPr algn="l">
                        <a:spcAft>
                          <a:spcPts val="1000"/>
                        </a:spcAft>
                      </a:pPr>
                      <a:r>
                        <a:rPr lang="en-US" sz="900">
                          <a:solidFill>
                            <a:srgbClr val="0F5494"/>
                          </a:solidFill>
                          <a:effectLst/>
                        </a:rPr>
                        <a:t>Increased small holder productivity</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Number of households provided with improved seeds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Households survey</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vMerge="1">
                  <a:txBody>
                    <a:bodyPr/>
                    <a:lstStyle/>
                    <a:p>
                      <a:endParaRPr lang="en-GB"/>
                    </a:p>
                  </a:txBody>
                  <a:tcPr/>
                </a:tc>
                <a:tc>
                  <a:txBody>
                    <a:bodyPr/>
                    <a:lstStyle/>
                    <a:p>
                      <a:pPr algn="l">
                        <a:spcAft>
                          <a:spcPts val="1000"/>
                        </a:spcAft>
                      </a:pPr>
                      <a:r>
                        <a:rPr lang="en-US" sz="900" dirty="0">
                          <a:solidFill>
                            <a:srgbClr val="0F5494"/>
                          </a:solidFill>
                          <a:effectLst/>
                        </a:rPr>
                        <a:t>Number of households supplied with fertilizers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Households survey</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vMerge="1">
                  <a:txBody>
                    <a:bodyPr/>
                    <a:lstStyle/>
                    <a:p>
                      <a:endParaRPr lang="en-GB"/>
                    </a:p>
                  </a:txBody>
                  <a:tcPr/>
                </a:tc>
                <a:tc>
                  <a:txBody>
                    <a:bodyPr/>
                    <a:lstStyle/>
                    <a:p>
                      <a:pPr algn="l">
                        <a:spcAft>
                          <a:spcPts val="1000"/>
                        </a:spcAft>
                      </a:pPr>
                      <a:r>
                        <a:rPr lang="en-US" sz="900">
                          <a:solidFill>
                            <a:srgbClr val="0F5494"/>
                          </a:solidFill>
                          <a:effectLst/>
                        </a:rPr>
                        <a:t>Hectares of irrigated land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Agricultural statistics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rowSpan="2">
                  <a:txBody>
                    <a:bodyPr/>
                    <a:lstStyle/>
                    <a:p>
                      <a:pPr algn="l">
                        <a:spcAft>
                          <a:spcPts val="1000"/>
                        </a:spcAft>
                      </a:pPr>
                      <a:r>
                        <a:rPr lang="en-US" sz="900">
                          <a:solidFill>
                            <a:srgbClr val="0F5494"/>
                          </a:solidFill>
                          <a:effectLst/>
                        </a:rPr>
                        <a:t>Increased access to financial and land resources.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Number of Households supported to gain access to finance</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Project information</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vMerge="1">
                  <a:txBody>
                    <a:bodyPr/>
                    <a:lstStyle/>
                    <a:p>
                      <a:endParaRPr lang="en-GB"/>
                    </a:p>
                  </a:txBody>
                  <a:tcPr/>
                </a:tc>
                <a:tc>
                  <a:txBody>
                    <a:bodyPr/>
                    <a:lstStyle/>
                    <a:p>
                      <a:pPr algn="l">
                        <a:spcAft>
                          <a:spcPts val="1000"/>
                        </a:spcAft>
                      </a:pPr>
                      <a:r>
                        <a:rPr lang="en-US" sz="900">
                          <a:solidFill>
                            <a:srgbClr val="0F5494"/>
                          </a:solidFill>
                          <a:effectLst/>
                        </a:rPr>
                        <a:t>Number of women with secured land tenure rights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Project information</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rowSpan="4">
                  <a:txBody>
                    <a:bodyPr/>
                    <a:lstStyle/>
                    <a:p>
                      <a:pPr algn="l">
                        <a:spcAft>
                          <a:spcPts val="1000"/>
                        </a:spcAft>
                      </a:pPr>
                      <a:r>
                        <a:rPr lang="en-US" sz="900">
                          <a:solidFill>
                            <a:srgbClr val="0F5494"/>
                          </a:solidFill>
                          <a:effectLst/>
                        </a:rPr>
                        <a:t>Increased access to extension services and research findings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c>
                  <a:txBody>
                    <a:bodyPr/>
                    <a:lstStyle/>
                    <a:p>
                      <a:pPr algn="l">
                        <a:spcAft>
                          <a:spcPts val="1000"/>
                        </a:spcAft>
                      </a:pPr>
                      <a:r>
                        <a:rPr lang="en-US" sz="900">
                          <a:solidFill>
                            <a:srgbClr val="0F5494"/>
                          </a:solidFill>
                          <a:effectLst/>
                        </a:rPr>
                        <a:t>Share of government budget  allocated to agricultural research and development</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Country statistics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vMerge="1">
                  <a:txBody>
                    <a:bodyPr/>
                    <a:lstStyle/>
                    <a:p>
                      <a:endParaRPr lang="en-GB"/>
                    </a:p>
                  </a:txBody>
                  <a:tcPr/>
                </a:tc>
                <a:tc>
                  <a:txBody>
                    <a:bodyPr/>
                    <a:lstStyle/>
                    <a:p>
                      <a:pPr algn="l">
                        <a:spcAft>
                          <a:spcPts val="1000"/>
                        </a:spcAft>
                      </a:pPr>
                      <a:r>
                        <a:rPr lang="en-US" sz="900">
                          <a:solidFill>
                            <a:srgbClr val="0F5494"/>
                          </a:solidFill>
                          <a:effectLst/>
                        </a:rPr>
                        <a:t>Number of small and medium producers who are satisfied with training and extension services offered on sustainable agriculture crop production</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Specific survey</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138891">
                <a:tc vMerge="1">
                  <a:txBody>
                    <a:bodyPr/>
                    <a:lstStyle/>
                    <a:p>
                      <a:endParaRPr lang="en-GB"/>
                    </a:p>
                  </a:txBody>
                  <a:tcPr/>
                </a:tc>
                <a:tc>
                  <a:txBody>
                    <a:bodyPr/>
                    <a:lstStyle/>
                    <a:p>
                      <a:pPr algn="l">
                        <a:spcAft>
                          <a:spcPts val="1000"/>
                        </a:spcAft>
                      </a:pPr>
                      <a:r>
                        <a:rPr lang="en-US" sz="900">
                          <a:solidFill>
                            <a:srgbClr val="0F5494"/>
                          </a:solidFill>
                          <a:effectLst/>
                        </a:rPr>
                        <a:t>Number of farmers contacted by extension services in  x period</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Country statistics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vMerge="1">
                  <a:txBody>
                    <a:bodyPr/>
                    <a:lstStyle/>
                    <a:p>
                      <a:endParaRPr lang="en-GB"/>
                    </a:p>
                  </a:txBody>
                  <a:tcPr/>
                </a:tc>
                <a:tc>
                  <a:txBody>
                    <a:bodyPr/>
                    <a:lstStyle/>
                    <a:p>
                      <a:pPr algn="l">
                        <a:spcAft>
                          <a:spcPts val="1000"/>
                        </a:spcAft>
                      </a:pPr>
                      <a:r>
                        <a:rPr lang="en-US" sz="900">
                          <a:solidFill>
                            <a:srgbClr val="0F5494"/>
                          </a:solidFill>
                          <a:effectLst/>
                        </a:rPr>
                        <a:t>Number of farmers introducing new/sustainable practices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Country statistics / with project support</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77782">
                <a:tc>
                  <a:txBody>
                    <a:bodyPr/>
                    <a:lstStyle/>
                    <a:p>
                      <a:pPr algn="l">
                        <a:spcAft>
                          <a:spcPts val="1000"/>
                        </a:spcAft>
                      </a:pPr>
                      <a:r>
                        <a:rPr lang="en-US" sz="900">
                          <a:solidFill>
                            <a:srgbClr val="0F5494"/>
                          </a:solidFill>
                          <a:effectLst/>
                        </a:rPr>
                        <a:t>Sustainable land/ crop management</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c>
                  <a:txBody>
                    <a:bodyPr/>
                    <a:lstStyle/>
                    <a:p>
                      <a:pPr algn="l">
                        <a:spcAft>
                          <a:spcPts val="1000"/>
                        </a:spcAft>
                      </a:pPr>
                      <a:r>
                        <a:rPr lang="en-US" sz="900">
                          <a:solidFill>
                            <a:srgbClr val="0F5494"/>
                          </a:solidFill>
                          <a:effectLst/>
                        </a:rPr>
                        <a:t>Number of target farmers trained on sustainable crop and land management practices</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416673">
                <a:tc>
                  <a:txBody>
                    <a:bodyPr/>
                    <a:lstStyle/>
                    <a:p>
                      <a:pPr algn="l">
                        <a:spcAft>
                          <a:spcPts val="1000"/>
                        </a:spcAft>
                      </a:pPr>
                      <a:r>
                        <a:rPr lang="en-US" sz="900">
                          <a:solidFill>
                            <a:srgbClr val="0F5494"/>
                          </a:solidFill>
                          <a:effectLst/>
                        </a:rPr>
                        <a:t>Improved business environment and market development</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Number of agro-enterprises  supported who are satisfied with the assistance</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c>
                  <a:txBody>
                    <a:bodyPr/>
                    <a:lstStyle/>
                    <a:p>
                      <a:pPr algn="l">
                        <a:spcAft>
                          <a:spcPts val="1000"/>
                        </a:spcAft>
                      </a:pPr>
                      <a:r>
                        <a:rPr lang="en-US" sz="900">
                          <a:solidFill>
                            <a:srgbClr val="0F5494"/>
                          </a:solidFill>
                          <a:effectLst/>
                        </a:rPr>
                        <a:t>Specific survey</a:t>
                      </a:r>
                      <a:endParaRPr lang="en-GB" sz="900">
                        <a:solidFill>
                          <a:srgbClr val="0F5494"/>
                        </a:solidFill>
                        <a:effectLst/>
                      </a:endParaRPr>
                    </a:p>
                    <a:p>
                      <a:pPr algn="l">
                        <a:spcAft>
                          <a:spcPts val="1000"/>
                        </a:spcAft>
                      </a:pPr>
                      <a:r>
                        <a:rPr lang="en-US" sz="900">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r>
              <a:tr h="406385">
                <a:tc>
                  <a:txBody>
                    <a:bodyPr/>
                    <a:lstStyle/>
                    <a:p>
                      <a:pPr algn="l">
                        <a:spcAft>
                          <a:spcPts val="1000"/>
                        </a:spcAft>
                      </a:pPr>
                      <a:r>
                        <a:rPr lang="en-US" sz="900" u="none" strike="noStrike">
                          <a:solidFill>
                            <a:srgbClr val="0F5494"/>
                          </a:solidFill>
                          <a:effectLst/>
                        </a:rPr>
                        <a:t> </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1000"/>
                        </a:spcAft>
                      </a:pPr>
                      <a:r>
                        <a:rPr lang="en-US" sz="900">
                          <a:solidFill>
                            <a:srgbClr val="0F5494"/>
                          </a:solidFill>
                          <a:effectLst/>
                        </a:rPr>
                        <a:t>Number of smallholders and traders i)with access to price information ii)who make use of price information</a:t>
                      </a:r>
                      <a:endParaRPr lang="en-GB" sz="90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c>
                  <a:txBody>
                    <a:bodyPr/>
                    <a:lstStyle/>
                    <a:p>
                      <a:pPr algn="ctr">
                        <a:spcAft>
                          <a:spcPts val="1000"/>
                        </a:spcAft>
                      </a:pPr>
                      <a:r>
                        <a:rPr lang="en-US" sz="900" dirty="0">
                          <a:solidFill>
                            <a:srgbClr val="0F5494"/>
                          </a:solidFill>
                          <a:effectLst/>
                        </a:rPr>
                        <a:t>Specific survey</a:t>
                      </a:r>
                      <a:endParaRPr lang="en-GB" sz="900" dirty="0">
                        <a:solidFill>
                          <a:srgbClr val="0F5494"/>
                        </a:solidFill>
                        <a:effectLst/>
                      </a:endParaRPr>
                    </a:p>
                    <a:p>
                      <a:pPr algn="ctr">
                        <a:spcAft>
                          <a:spcPts val="1000"/>
                        </a:spcAft>
                      </a:pPr>
                      <a:r>
                        <a:rPr lang="en-US" sz="900" dirty="0">
                          <a:solidFill>
                            <a:srgbClr val="0F5494"/>
                          </a:solidFill>
                          <a:effectLst/>
                        </a:rPr>
                        <a: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r>
              <a:tr h="166564">
                <a:tc gridSpan="3">
                  <a:txBody>
                    <a:bodyPr/>
                    <a:lstStyle/>
                    <a:p>
                      <a:r>
                        <a:rPr lang="en-GB" sz="700" dirty="0" smtClean="0">
                          <a:solidFill>
                            <a:srgbClr val="0F5494"/>
                          </a:solidFill>
                          <a:latin typeface="+mn-lt"/>
                        </a:rPr>
                        <a:t>Source: DEVCO C1/DEVCO 03 – Information note</a:t>
                      </a:r>
                      <a:r>
                        <a:rPr lang="en-GB" sz="700" baseline="0" dirty="0" smtClean="0">
                          <a:solidFill>
                            <a:srgbClr val="0F5494"/>
                          </a:solidFill>
                          <a:latin typeface="+mn-lt"/>
                        </a:rPr>
                        <a:t> </a:t>
                      </a:r>
                      <a:r>
                        <a:rPr lang="en-GB" sz="700" dirty="0" smtClean="0">
                          <a:solidFill>
                            <a:srgbClr val="0F5494"/>
                          </a:solidFill>
                          <a:latin typeface="+mn-lt"/>
                        </a:rPr>
                        <a:t>Ares (2014) 1007820</a:t>
                      </a:r>
                      <a:endParaRPr lang="en-GB" sz="700" dirty="0">
                        <a:solidFill>
                          <a:srgbClr val="0F5494"/>
                        </a:solidFill>
                        <a:latin typeface="+mn-lt"/>
                      </a:endParaRPr>
                    </a:p>
                  </a:txBody>
                  <a:tcPr marL="20115" marR="20115" marT="0" marB="0"/>
                </a:tc>
                <a:tc hMerge="1">
                  <a:txBody>
                    <a:bodyPr/>
                    <a:lstStyle/>
                    <a:p>
                      <a:pPr algn="l">
                        <a:spcAft>
                          <a:spcPts val="1000"/>
                        </a:spcAft>
                      </a:pPr>
                      <a:endParaRPr lang="en-GB" sz="7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c hMerge="1">
                  <a:txBody>
                    <a:bodyPr/>
                    <a:lstStyle/>
                    <a:p>
                      <a:pPr algn="l">
                        <a:spcAft>
                          <a:spcPts val="1000"/>
                        </a:spcAft>
                      </a:pPr>
                      <a:endParaRPr lang="en-GB" sz="7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tc>
              </a:tr>
            </a:tbl>
          </a:graphicData>
        </a:graphic>
      </p:graphicFrame>
    </p:spTree>
    <p:extLst>
      <p:ext uri="{BB962C8B-B14F-4D97-AF65-F5344CB8AC3E}">
        <p14:creationId xmlns:p14="http://schemas.microsoft.com/office/powerpoint/2010/main" val="7885367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9"/>
            <a:ext cx="9144000" cy="1008111"/>
          </a:xfrm>
          <a:noFill/>
          <a:ln w="9525">
            <a:noFill/>
            <a:miter lim="800000"/>
            <a:headEnd/>
            <a:tailEnd/>
          </a:ln>
          <a:effectLst/>
        </p:spPr>
        <p:txBody>
          <a:bodyPr vert="horz" wrap="square" lIns="91440" tIns="45720" rIns="91440" bIns="45720" numCol="1" anchor="ctr" anchorCtr="0" compatLnSpc="1">
            <a:prstTxWarp prst="textNoShape">
              <a:avLst/>
            </a:prstTxWarp>
            <a:noAutofit/>
          </a:bodyPr>
          <a:lstStyle/>
          <a:p>
            <a:pPr algn="ctr"/>
            <a:r>
              <a:rPr lang="en-GB" sz="1800" dirty="0">
                <a:solidFill>
                  <a:schemeClr val="accent6"/>
                </a:solidFill>
                <a:cs typeface="Tw Cen MT"/>
              </a:rPr>
              <a:t>Example of indicators                 </a:t>
            </a:r>
            <a:r>
              <a:rPr lang="en-GB" sz="1800" dirty="0" smtClean="0">
                <a:solidFill>
                  <a:schemeClr val="accent6"/>
                </a:solidFill>
                <a:cs typeface="Tw Cen MT"/>
              </a:rPr>
              <a:t>     TVET </a:t>
            </a:r>
            <a:r>
              <a:rPr lang="en-GB" sz="1800" dirty="0">
                <a:solidFill>
                  <a:schemeClr val="accent6"/>
                </a:solidFill>
                <a:cs typeface="Tw Cen MT"/>
              </a:rPr>
              <a:t>and Skills </a:t>
            </a:r>
            <a:r>
              <a:rPr lang="en-GB" sz="1800" dirty="0" smtClean="0">
                <a:solidFill>
                  <a:schemeClr val="accent6"/>
                </a:solidFill>
                <a:cs typeface="Tw Cen MT"/>
              </a:rPr>
              <a:t>development</a:t>
            </a:r>
            <a:endParaRPr lang="en-GB" sz="1800" dirty="0">
              <a:solidFill>
                <a:schemeClr val="accent6"/>
              </a:solidFill>
              <a:cs typeface="Tw Cen MT"/>
            </a:endParaRPr>
          </a:p>
        </p:txBody>
      </p:sp>
      <p:sp>
        <p:nvSpPr>
          <p:cNvPr id="4" name="Slide Number Placeholder 3"/>
          <p:cNvSpPr>
            <a:spLocks noGrp="1"/>
          </p:cNvSpPr>
          <p:nvPr>
            <p:ph type="sldNum" sz="quarter" idx="12"/>
          </p:nvPr>
        </p:nvSpPr>
        <p:spPr>
          <a:xfrm>
            <a:off x="6948264" y="6553150"/>
            <a:ext cx="2133600" cy="476250"/>
          </a:xfrm>
        </p:spPr>
        <p:txBody>
          <a:bodyPr/>
          <a:lstStyle/>
          <a:p>
            <a:fld id="{37B83C0C-BC65-4367-9B8A-060D4801009D}" type="slidenum">
              <a:rPr lang="en-GB" smtClean="0"/>
              <a:pPr/>
              <a:t>24</a:t>
            </a:fld>
            <a:endParaRPr lang="en-GB" dirty="0"/>
          </a:p>
        </p:txBody>
      </p:sp>
      <p:graphicFrame>
        <p:nvGraphicFramePr>
          <p:cNvPr id="6" name="Content Placeholder 5"/>
          <p:cNvGraphicFramePr>
            <a:graphicFrameLocks noGrp="1"/>
          </p:cNvGraphicFramePr>
          <p:nvPr>
            <p:ph idx="1"/>
            <p:extLst/>
          </p:nvPr>
        </p:nvGraphicFramePr>
        <p:xfrm>
          <a:off x="264919" y="1441196"/>
          <a:ext cx="8856985" cy="5084149"/>
        </p:xfrm>
        <a:graphic>
          <a:graphicData uri="http://schemas.openxmlformats.org/drawingml/2006/table">
            <a:tbl>
              <a:tblPr firstRow="1" firstCol="1" bandRow="1">
                <a:tableStyleId>{5C22544A-7EE6-4342-B048-85BDC9FD1C3A}</a:tableStyleId>
              </a:tblPr>
              <a:tblGrid>
                <a:gridCol w="994152"/>
                <a:gridCol w="662032"/>
                <a:gridCol w="5688632"/>
                <a:gridCol w="1512169"/>
              </a:tblGrid>
              <a:tr h="287020">
                <a:tc>
                  <a:txBody>
                    <a:bodyPr/>
                    <a:lstStyle/>
                    <a:p>
                      <a:pPr algn="l">
                        <a:spcAft>
                          <a:spcPts val="0"/>
                        </a:spcAft>
                      </a:pPr>
                      <a:r>
                        <a:rPr lang="en-GB" sz="900" dirty="0">
                          <a:solidFill>
                            <a:srgbClr val="0F5494"/>
                          </a:solidFill>
                          <a:effectLst/>
                          <a:latin typeface="Tw Cen MT"/>
                        </a:rPr>
                        <a:t>Expected results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GB" sz="900" dirty="0" smtClean="0">
                          <a:solidFill>
                            <a:srgbClr val="0F5494"/>
                          </a:solidFill>
                          <a:effectLst/>
                          <a:latin typeface="Tw Cen MT"/>
                          <a:ea typeface="Times New Roman" panose="02020603050405020304" pitchFamily="18" charset="0"/>
                          <a:cs typeface="Tw Cen MT"/>
                        </a:rPr>
                        <a:t>Country</a:t>
                      </a:r>
                      <a:endParaRPr lang="en-GB" sz="90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a:spcAft>
                          <a:spcPts val="0"/>
                        </a:spcAft>
                      </a:pPr>
                      <a:r>
                        <a:rPr lang="en-GB" sz="900" dirty="0">
                          <a:solidFill>
                            <a:srgbClr val="0F5494"/>
                          </a:solidFill>
                          <a:effectLst/>
                          <a:latin typeface="Tw Cen MT"/>
                        </a:rPr>
                        <a:t>Indicators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a:spcAft>
                          <a:spcPts val="0"/>
                        </a:spcAft>
                      </a:pPr>
                      <a:r>
                        <a:rPr lang="en-GB" sz="900" dirty="0">
                          <a:solidFill>
                            <a:srgbClr val="0F5494"/>
                          </a:solidFill>
                          <a:effectLst/>
                          <a:latin typeface="Tw Cen MT"/>
                        </a:rPr>
                        <a:t>Data sources</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r>
              <a:tr h="217034">
                <a:tc>
                  <a:txBody>
                    <a:bodyPr/>
                    <a:lstStyle/>
                    <a:p>
                      <a:pPr algn="l">
                        <a:spcAft>
                          <a:spcPts val="1000"/>
                        </a:spcAft>
                      </a:pPr>
                      <a:r>
                        <a:rPr lang="en-GB" sz="900" u="sng" dirty="0" smtClean="0">
                          <a:solidFill>
                            <a:srgbClr val="0F5494"/>
                          </a:solidFill>
                          <a:effectLst/>
                          <a:latin typeface="Tw Cen MT"/>
                          <a:ea typeface="Times New Roman" panose="02020603050405020304" pitchFamily="18" charset="0"/>
                          <a:cs typeface="Tw Cen MT"/>
                        </a:rPr>
                        <a:t>Before signature</a:t>
                      </a:r>
                    </a:p>
                  </a:txBody>
                  <a:tcPr marL="20115" marR="20115" marT="0" marB="0">
                    <a:solidFill>
                      <a:schemeClr val="bg1">
                        <a:lumMod val="85000"/>
                      </a:schemeClr>
                    </a:solidFill>
                  </a:tcPr>
                </a:tc>
                <a:tc>
                  <a:txBody>
                    <a:bodyPr/>
                    <a:lstStyle/>
                    <a:p>
                      <a:pPr algn="l" fontAlgn="t"/>
                      <a:endParaRPr lang="en-US" sz="900" b="0" i="0" u="none" strike="noStrike" dirty="0">
                        <a:solidFill>
                          <a:srgbClr val="0F5494"/>
                        </a:solidFill>
                        <a:effectLst/>
                        <a:latin typeface="Tw Cen MT"/>
                      </a:endParaRPr>
                    </a:p>
                  </a:txBody>
                  <a:tcPr marL="12700" marR="12700" marT="12700" marB="0">
                    <a:solidFill>
                      <a:schemeClr val="bg1">
                        <a:lumMod val="85000"/>
                      </a:schemeClr>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GB" sz="900" b="1" u="none" dirty="0" smtClean="0">
                          <a:solidFill>
                            <a:srgbClr val="0F5494"/>
                          </a:solidFill>
                          <a:effectLst/>
                          <a:latin typeface="Tw Cen MT"/>
                          <a:ea typeface="Times New Roman" panose="02020603050405020304" pitchFamily="18" charset="0"/>
                          <a:cs typeface="Tw Cen MT"/>
                        </a:rPr>
                        <a:t>Pre-conditions</a:t>
                      </a:r>
                    </a:p>
                  </a:txBody>
                  <a:tcPr marL="12700" marR="12700" marT="12700" marB="0">
                    <a:solidFill>
                      <a:schemeClr val="bg1">
                        <a:lumMod val="85000"/>
                      </a:schemeClr>
                    </a:solidFill>
                  </a:tcPr>
                </a:tc>
                <a:tc>
                  <a:txBody>
                    <a:bodyPr/>
                    <a:lstStyle/>
                    <a:p>
                      <a:pPr algn="l" fontAlgn="t"/>
                      <a:endParaRPr lang="en-US" sz="900" b="0" i="0" u="none" strike="noStrike" dirty="0">
                        <a:solidFill>
                          <a:srgbClr val="0F5494"/>
                        </a:solidFill>
                        <a:effectLst/>
                        <a:latin typeface="Tw Cen MT"/>
                      </a:endParaRPr>
                    </a:p>
                  </a:txBody>
                  <a:tcPr marL="12700" marR="12700" marT="12700" marB="0">
                    <a:solidFill>
                      <a:schemeClr val="bg1">
                        <a:lumMod val="85000"/>
                      </a:schemeClr>
                    </a:solidFill>
                  </a:tcPr>
                </a:tc>
              </a:tr>
              <a:tr h="217034">
                <a:tc>
                  <a:txBody>
                    <a:bodyPr/>
                    <a:lstStyle/>
                    <a:p>
                      <a:pPr algn="l">
                        <a:spcAft>
                          <a:spcPts val="1000"/>
                        </a:spcAft>
                      </a:pPr>
                      <a:r>
                        <a:rPr lang="en-GB" sz="900" b="0" u="none" dirty="0" smtClean="0">
                          <a:solidFill>
                            <a:srgbClr val="0F5494"/>
                          </a:solidFill>
                          <a:effectLst/>
                          <a:latin typeface="Tw Cen MT"/>
                          <a:ea typeface="Times New Roman" panose="02020603050405020304" pitchFamily="18" charset="0"/>
                          <a:cs typeface="Tw Cen MT"/>
                        </a:rPr>
                        <a:t>Sector Financing</a:t>
                      </a:r>
                    </a:p>
                  </a:txBody>
                  <a:tcPr marL="20115" marR="20115" marT="0" marB="0"/>
                </a:tc>
                <a:tc>
                  <a:txBody>
                    <a:bodyPr/>
                    <a:lstStyle/>
                    <a:p>
                      <a:pPr algn="l" fontAlgn="t"/>
                      <a:r>
                        <a:rPr lang="en-US" sz="900" b="0" i="0" u="none" strike="noStrike" dirty="0">
                          <a:solidFill>
                            <a:srgbClr val="0F5494"/>
                          </a:solidFill>
                          <a:effectLst/>
                          <a:latin typeface="Tw Cen MT"/>
                        </a:rPr>
                        <a:t>Armenia</a:t>
                      </a:r>
                    </a:p>
                  </a:txBody>
                  <a:tcPr marL="12700" marR="12700" marT="12700" marB="0"/>
                </a:tc>
                <a:tc>
                  <a:txBody>
                    <a:bodyPr/>
                    <a:lstStyle/>
                    <a:p>
                      <a:pPr algn="l" fontAlgn="t"/>
                      <a:r>
                        <a:rPr lang="en-US" sz="900" b="0" i="0" u="none" strike="noStrike" dirty="0">
                          <a:solidFill>
                            <a:srgbClr val="0F5494"/>
                          </a:solidFill>
                          <a:effectLst/>
                          <a:latin typeface="Tw Cen MT"/>
                        </a:rPr>
                        <a:t>Allocation in 2011 budget sufficient to meet </a:t>
                      </a:r>
                      <a:r>
                        <a:rPr lang="en-US" sz="900" b="0" i="0" u="none" strike="noStrike" dirty="0" smtClean="0">
                          <a:solidFill>
                            <a:srgbClr val="0F5494"/>
                          </a:solidFill>
                          <a:effectLst/>
                          <a:latin typeface="Tw Cen MT"/>
                        </a:rPr>
                        <a:t>the </a:t>
                      </a:r>
                      <a:r>
                        <a:rPr lang="en-US" sz="900" b="0" i="0" u="none" strike="noStrike" dirty="0">
                          <a:solidFill>
                            <a:srgbClr val="0F5494"/>
                          </a:solidFill>
                          <a:effectLst/>
                          <a:latin typeface="Tw Cen MT"/>
                        </a:rPr>
                        <a:t>reforms envisaged</a:t>
                      </a:r>
                    </a:p>
                  </a:txBody>
                  <a:tcPr marL="12700" marR="12700" marT="12700" marB="0"/>
                </a:tc>
                <a:tc>
                  <a:txBody>
                    <a:bodyPr/>
                    <a:lstStyle/>
                    <a:p>
                      <a:pPr algn="l" fontAlgn="t"/>
                      <a:r>
                        <a:rPr lang="en-US" sz="900" b="0" i="0" u="none" strike="noStrike">
                          <a:solidFill>
                            <a:srgbClr val="0F5494"/>
                          </a:solidFill>
                          <a:effectLst/>
                          <a:latin typeface="Tw Cen MT"/>
                        </a:rPr>
                        <a:t>MOF budget</a:t>
                      </a:r>
                    </a:p>
                  </a:txBody>
                  <a:tcPr marL="12700" marR="12700" marT="12700" marB="0"/>
                </a:tc>
              </a:tr>
              <a:tr h="217034">
                <a:tc>
                  <a:txBody>
                    <a:bodyPr/>
                    <a:lstStyle/>
                    <a:p>
                      <a:pPr algn="l">
                        <a:spcAft>
                          <a:spcPts val="1000"/>
                        </a:spcAft>
                      </a:pPr>
                      <a:r>
                        <a:rPr lang="en-GB" sz="900" b="0" u="none" dirty="0" smtClean="0">
                          <a:solidFill>
                            <a:srgbClr val="0F5494"/>
                          </a:solidFill>
                          <a:effectLst/>
                          <a:latin typeface="Tw Cen MT"/>
                          <a:ea typeface="Times New Roman" panose="02020603050405020304" pitchFamily="18" charset="0"/>
                          <a:cs typeface="Tw Cen MT"/>
                        </a:rPr>
                        <a:t>Governance</a:t>
                      </a:r>
                      <a:endParaRPr lang="en-GB" sz="900" b="0" u="none"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t"/>
                      <a:r>
                        <a:rPr lang="en-US" sz="900" b="0" i="0" u="none" strike="noStrike">
                          <a:solidFill>
                            <a:srgbClr val="0F5494"/>
                          </a:solidFill>
                          <a:effectLst/>
                          <a:latin typeface="Tw Cen MT"/>
                        </a:rPr>
                        <a:t>Trinidad and Tobago</a:t>
                      </a:r>
                    </a:p>
                  </a:txBody>
                  <a:tcPr marL="12700" marR="12700" marT="12700" marB="0"/>
                </a:tc>
                <a:tc>
                  <a:txBody>
                    <a:bodyPr/>
                    <a:lstStyle/>
                    <a:p>
                      <a:pPr algn="l" fontAlgn="t"/>
                      <a:r>
                        <a:rPr lang="en-US" sz="900" b="0" i="0" u="none" strike="noStrike" dirty="0">
                          <a:solidFill>
                            <a:srgbClr val="0F5494"/>
                          </a:solidFill>
                          <a:effectLst/>
                          <a:latin typeface="Tw Cen MT"/>
                        </a:rPr>
                        <a:t>Government commitment to introduce an education MTEF</a:t>
                      </a:r>
                    </a:p>
                  </a:txBody>
                  <a:tcPr marL="12700" marR="12700" marT="12700" marB="0"/>
                </a:tc>
                <a:tc>
                  <a:txBody>
                    <a:bodyPr/>
                    <a:lstStyle/>
                    <a:p>
                      <a:pPr algn="l" fontAlgn="t"/>
                      <a:r>
                        <a:rPr lang="en-US" sz="900" b="0" i="0" u="none" strike="noStrike" dirty="0">
                          <a:solidFill>
                            <a:srgbClr val="0F5494"/>
                          </a:solidFill>
                          <a:effectLst/>
                          <a:latin typeface="Tw Cen MT"/>
                        </a:rPr>
                        <a:t>Annual review (not specified)</a:t>
                      </a:r>
                    </a:p>
                  </a:txBody>
                  <a:tcPr marL="12700" marR="12700" marT="12700" marB="0"/>
                </a:tc>
              </a:tr>
              <a:tr h="216028">
                <a:tc>
                  <a:txBody>
                    <a:bodyPr/>
                    <a:lstStyle/>
                    <a:p>
                      <a:pPr algn="l">
                        <a:spcAft>
                          <a:spcPts val="1000"/>
                        </a:spcAft>
                      </a:pPr>
                      <a:r>
                        <a:rPr lang="en-GB" sz="900" u="sng" dirty="0" smtClean="0">
                          <a:solidFill>
                            <a:srgbClr val="0F5494"/>
                          </a:solidFill>
                          <a:effectLst/>
                          <a:latin typeface="Tw Cen MT"/>
                          <a:ea typeface="Times New Roman" panose="02020603050405020304" pitchFamily="18" charset="0"/>
                          <a:cs typeface="Tw Cen MT"/>
                        </a:rPr>
                        <a:t>Process</a:t>
                      </a:r>
                      <a:endParaRPr lang="en-GB" sz="900" u="sng" dirty="0">
                        <a:solidFill>
                          <a:srgbClr val="0F5494"/>
                        </a:solidFill>
                        <a:effectLst/>
                        <a:latin typeface="Tw Cen MT"/>
                        <a:ea typeface="Times New Roman" panose="02020603050405020304" pitchFamily="18" charset="0"/>
                        <a:cs typeface="Tw Cen MT"/>
                      </a:endParaRPr>
                    </a:p>
                  </a:txBody>
                  <a:tcPr marL="20115" marR="20115" marT="0" marB="0">
                    <a:solidFill>
                      <a:schemeClr val="bg1">
                        <a:lumMod val="85000"/>
                      </a:schemeClr>
                    </a:solidFill>
                  </a:tcPr>
                </a:tc>
                <a:tc>
                  <a:txBody>
                    <a:bodyPr/>
                    <a:lstStyle/>
                    <a:p>
                      <a:endParaRPr lang="fr-FR" sz="900" b="1" u="none" dirty="0">
                        <a:latin typeface="Tw Cen MT"/>
                        <a:cs typeface="Tw Cen MT"/>
                      </a:endParaRPr>
                    </a:p>
                  </a:txBody>
                  <a:tcPr marL="12700" marR="12700" marT="12700" marB="0">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none" dirty="0" smtClean="0">
                          <a:solidFill>
                            <a:srgbClr val="0F5494"/>
                          </a:solidFill>
                          <a:effectLst/>
                          <a:latin typeface="Tw Cen MT"/>
                          <a:ea typeface="Times New Roman" panose="02020603050405020304" pitchFamily="18" charset="0"/>
                          <a:cs typeface="Tw Cen MT"/>
                        </a:rPr>
                        <a:t>Process</a:t>
                      </a:r>
                      <a:r>
                        <a:rPr lang="en-GB" sz="900" b="1" u="none" baseline="0" dirty="0" smtClean="0">
                          <a:solidFill>
                            <a:srgbClr val="0F5494"/>
                          </a:solidFill>
                          <a:effectLst/>
                          <a:latin typeface="Tw Cen MT"/>
                          <a:ea typeface="Times New Roman" panose="02020603050405020304" pitchFamily="18" charset="0"/>
                          <a:cs typeface="Tw Cen MT"/>
                        </a:rPr>
                        <a:t> indicators</a:t>
                      </a:r>
                      <a:endParaRPr lang="en-GB" sz="900" b="1" u="none" dirty="0" smtClean="0">
                        <a:solidFill>
                          <a:srgbClr val="0F5494"/>
                        </a:solidFill>
                        <a:effectLst/>
                        <a:latin typeface="Tw Cen MT"/>
                        <a:ea typeface="Times New Roman" panose="02020603050405020304" pitchFamily="18" charset="0"/>
                        <a:cs typeface="Tw Cen MT"/>
                      </a:endParaRPr>
                    </a:p>
                  </a:txBody>
                  <a:tcPr marL="12700" marR="12700" marT="12700" marB="0">
                    <a:solidFill>
                      <a:schemeClr val="bg1">
                        <a:lumMod val="85000"/>
                      </a:schemeClr>
                    </a:solidFill>
                  </a:tcPr>
                </a:tc>
                <a:tc>
                  <a:txBody>
                    <a:bodyPr/>
                    <a:lstStyle/>
                    <a:p>
                      <a:endParaRPr lang="fr-FR" sz="800" dirty="0"/>
                    </a:p>
                  </a:txBody>
                  <a:tcPr marL="12700" marR="12700" marT="12700" marB="0">
                    <a:solidFill>
                      <a:schemeClr val="bg1">
                        <a:lumMod val="85000"/>
                      </a:schemeClr>
                    </a:solidFill>
                  </a:tcPr>
                </a:tc>
              </a:tr>
              <a:tr h="217034">
                <a:tc rowSpan="3">
                  <a:txBody>
                    <a:bodyPr/>
                    <a:lstStyle/>
                    <a:p>
                      <a:pPr algn="l" fontAlgn="t"/>
                      <a:r>
                        <a:rPr lang="en-US" sz="900" b="0" i="0" u="none" strike="noStrike" dirty="0">
                          <a:solidFill>
                            <a:srgbClr val="0F5494"/>
                          </a:solidFill>
                          <a:effectLst/>
                          <a:latin typeface="Tw Cen MT"/>
                        </a:rPr>
                        <a:t>Sector governance</a:t>
                      </a:r>
                    </a:p>
                  </a:txBody>
                  <a:tcPr marL="20115" marR="20115" marT="0" marB="0"/>
                </a:tc>
                <a:tc>
                  <a:txBody>
                    <a:bodyPr/>
                    <a:lstStyle/>
                    <a:p>
                      <a:pPr algn="l" fontAlgn="t"/>
                      <a:r>
                        <a:rPr lang="en-US" sz="900" b="0" i="0" u="none" strike="noStrike" dirty="0">
                          <a:solidFill>
                            <a:srgbClr val="0F5494"/>
                          </a:solidFill>
                          <a:effectLst/>
                          <a:latin typeface="Tw Cen MT"/>
                        </a:rPr>
                        <a:t>Armenia</a:t>
                      </a:r>
                    </a:p>
                  </a:txBody>
                  <a:tcPr marL="12700" marR="12700" marT="12700" marB="0"/>
                </a:tc>
                <a:tc>
                  <a:txBody>
                    <a:bodyPr/>
                    <a:lstStyle/>
                    <a:p>
                      <a:pPr algn="l" fontAlgn="t"/>
                      <a:r>
                        <a:rPr lang="en-US" sz="900" b="0" i="0" u="none" strike="noStrike" dirty="0">
                          <a:solidFill>
                            <a:srgbClr val="0F5494"/>
                          </a:solidFill>
                          <a:effectLst/>
                          <a:latin typeface="Tw Cen MT"/>
                        </a:rPr>
                        <a:t>National Council for VET Development operational and meeting quarterly</a:t>
                      </a:r>
                    </a:p>
                  </a:txBody>
                  <a:tcPr marL="12700" marR="12700" marT="12700" marB="0"/>
                </a:tc>
                <a:tc>
                  <a:txBody>
                    <a:bodyPr/>
                    <a:lstStyle/>
                    <a:p>
                      <a:pPr algn="l" fontAlgn="t"/>
                      <a:r>
                        <a:rPr lang="en-US" sz="900" b="0" i="0" u="none" strike="noStrike" dirty="0">
                          <a:solidFill>
                            <a:srgbClr val="0F5494"/>
                          </a:solidFill>
                          <a:effectLst/>
                          <a:latin typeface="Tw Cen MT"/>
                        </a:rPr>
                        <a:t>Council Charter </a:t>
                      </a:r>
                      <a:r>
                        <a:rPr lang="en-US" sz="900" b="0" i="0" u="none" strike="noStrike" dirty="0" smtClean="0">
                          <a:solidFill>
                            <a:srgbClr val="0F5494"/>
                          </a:solidFill>
                          <a:effectLst/>
                          <a:latin typeface="Tw Cen MT"/>
                        </a:rPr>
                        <a:t>adopted</a:t>
                      </a:r>
                      <a:endParaRPr lang="en-US" sz="900" b="0" i="0" u="none" strike="noStrike" dirty="0">
                        <a:solidFill>
                          <a:srgbClr val="0F5494"/>
                        </a:solidFill>
                        <a:effectLst/>
                        <a:latin typeface="Tw Cen MT"/>
                      </a:endParaRPr>
                    </a:p>
                  </a:txBody>
                  <a:tcPr marL="12700" marR="12700" marT="12700" marB="0"/>
                </a:tc>
              </a:tr>
              <a:tr h="217034">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t"/>
                      <a:r>
                        <a:rPr lang="en-US" sz="900" b="0" i="0" u="none" strike="noStrike" dirty="0">
                          <a:solidFill>
                            <a:srgbClr val="0F5494"/>
                          </a:solidFill>
                          <a:effectLst/>
                          <a:latin typeface="Tw Cen MT"/>
                        </a:rPr>
                        <a:t>Trinidad and Tobago</a:t>
                      </a:r>
                    </a:p>
                  </a:txBody>
                  <a:tcPr marL="12700" marR="12700" marT="12700" marB="0"/>
                </a:tc>
                <a:tc>
                  <a:txBody>
                    <a:bodyPr/>
                    <a:lstStyle/>
                    <a:p>
                      <a:pPr algn="l" fontAlgn="t"/>
                      <a:r>
                        <a:rPr lang="en-US" sz="900" b="0" i="0" u="none" strike="noStrike" dirty="0">
                          <a:solidFill>
                            <a:srgbClr val="0F5494"/>
                          </a:solidFill>
                          <a:effectLst/>
                          <a:latin typeface="Tw Cen MT"/>
                        </a:rPr>
                        <a:t>Comprehensive non-university tertiary database/MIS operational by mid 2007  </a:t>
                      </a:r>
                    </a:p>
                  </a:txBody>
                  <a:tcPr marL="12700" marR="12700" marT="12700" marB="0"/>
                </a:tc>
                <a:tc>
                  <a:txBody>
                    <a:bodyPr/>
                    <a:lstStyle/>
                    <a:p>
                      <a:pPr algn="l" fontAlgn="t"/>
                      <a:r>
                        <a:rPr lang="en-US" sz="900" b="0" i="0" u="none" strike="noStrike" dirty="0">
                          <a:solidFill>
                            <a:srgbClr val="0F5494"/>
                          </a:solidFill>
                          <a:effectLst/>
                          <a:latin typeface="Tw Cen MT"/>
                        </a:rPr>
                        <a:t>Annual review (not specified)</a:t>
                      </a:r>
                    </a:p>
                  </a:txBody>
                  <a:tcPr marL="12700" marR="12700" marT="12700" marB="0"/>
                </a:tc>
              </a:tr>
              <a:tr h="155920">
                <a:tc vMerge="1">
                  <a:txBody>
                    <a:bodyPr/>
                    <a:lstStyle/>
                    <a:p>
                      <a:pPr algn="l" fontAlgn="t"/>
                      <a:endParaRPr lang="en-US" sz="900" b="0" i="0" u="none" strike="noStrike" dirty="0">
                        <a:solidFill>
                          <a:srgbClr val="000000"/>
                        </a:solidFill>
                        <a:effectLst/>
                        <a:latin typeface="Tw Cen MT"/>
                      </a:endParaRPr>
                    </a:p>
                  </a:txBody>
                  <a:tcPr marL="12700" marR="12700" marT="12700" marB="0"/>
                </a:tc>
                <a:tc>
                  <a:txBody>
                    <a:bodyPr/>
                    <a:lstStyle/>
                    <a:p>
                      <a:pPr algn="l" fontAlgn="t"/>
                      <a:r>
                        <a:rPr lang="en-US" sz="900" b="0" i="0" u="none" strike="noStrike">
                          <a:solidFill>
                            <a:srgbClr val="0F5494"/>
                          </a:solidFill>
                          <a:effectLst/>
                          <a:latin typeface="Tw Cen MT"/>
                        </a:rPr>
                        <a:t>Jordan</a:t>
                      </a:r>
                    </a:p>
                  </a:txBody>
                  <a:tcPr marL="12700" marR="12700" marT="12700" marB="0"/>
                </a:tc>
                <a:tc>
                  <a:txBody>
                    <a:bodyPr/>
                    <a:lstStyle/>
                    <a:p>
                      <a:pPr algn="l" fontAlgn="t"/>
                      <a:r>
                        <a:rPr lang="en-US" sz="900" b="0" i="0" u="none" strike="noStrike" dirty="0">
                          <a:solidFill>
                            <a:srgbClr val="0F5494"/>
                          </a:solidFill>
                          <a:effectLst/>
                          <a:latin typeface="Tw Cen MT"/>
                        </a:rPr>
                        <a:t>TVET action plan developed and approved incl. timeframe, targets, indicators and budget</a:t>
                      </a:r>
                    </a:p>
                  </a:txBody>
                  <a:tcPr marL="12700" marR="12700" marT="12700" marB="0"/>
                </a:tc>
                <a:tc>
                  <a:txBody>
                    <a:bodyPr/>
                    <a:lstStyle/>
                    <a:p>
                      <a:pPr algn="l" fontAlgn="t"/>
                      <a:r>
                        <a:rPr lang="en-US" sz="900" b="0" i="0" u="none" strike="noStrike" dirty="0">
                          <a:solidFill>
                            <a:srgbClr val="0F5494"/>
                          </a:solidFill>
                          <a:effectLst/>
                          <a:latin typeface="Tw Cen MT"/>
                        </a:rPr>
                        <a:t>Cabinet approval</a:t>
                      </a:r>
                    </a:p>
                  </a:txBody>
                  <a:tcPr marL="12700" marR="12700" marT="12700" marB="0"/>
                </a:tc>
              </a:tr>
              <a:tr h="154911">
                <a:tc>
                  <a:txBody>
                    <a:bodyPr/>
                    <a:lstStyle/>
                    <a:p>
                      <a:pPr algn="l" fontAlgn="t"/>
                      <a:r>
                        <a:rPr lang="en-US" sz="900" b="0" i="0" u="none" strike="noStrike" dirty="0">
                          <a:solidFill>
                            <a:srgbClr val="0F5494"/>
                          </a:solidFill>
                          <a:effectLst/>
                          <a:latin typeface="Tw Cen MT"/>
                        </a:rPr>
                        <a:t>Business environment</a:t>
                      </a:r>
                    </a:p>
                  </a:txBody>
                  <a:tcPr marL="12700" marR="12700" marT="12700" marB="0"/>
                </a:tc>
                <a:tc>
                  <a:txBody>
                    <a:bodyPr/>
                    <a:lstStyle/>
                    <a:p>
                      <a:pPr algn="l" fontAlgn="t"/>
                      <a:r>
                        <a:rPr lang="en-US" sz="900" b="0" i="0" u="none" strike="noStrike">
                          <a:solidFill>
                            <a:srgbClr val="0F5494"/>
                          </a:solidFill>
                          <a:effectLst/>
                          <a:latin typeface="Tw Cen MT"/>
                        </a:rPr>
                        <a:t>South Africa</a:t>
                      </a:r>
                    </a:p>
                  </a:txBody>
                  <a:tcPr marL="12700" marR="12700" marT="12700" marB="0"/>
                </a:tc>
                <a:tc>
                  <a:txBody>
                    <a:bodyPr/>
                    <a:lstStyle/>
                    <a:p>
                      <a:pPr algn="l" fontAlgn="t"/>
                      <a:r>
                        <a:rPr lang="en-US" sz="900" b="0" i="0" u="none" strike="noStrike" dirty="0">
                          <a:solidFill>
                            <a:srgbClr val="0F5494"/>
                          </a:solidFill>
                          <a:effectLst/>
                          <a:latin typeface="Tw Cen MT"/>
                        </a:rPr>
                        <a:t>Roll out of the Business investment Climate Process incl. Red Tape Reduction in 3 provinces</a:t>
                      </a:r>
                    </a:p>
                  </a:txBody>
                  <a:tcPr marL="12700" marR="12700" marT="12700" marB="0"/>
                </a:tc>
                <a:tc>
                  <a:txBody>
                    <a:bodyPr/>
                    <a:lstStyle/>
                    <a:p>
                      <a:pPr algn="l" fontAlgn="t"/>
                      <a:r>
                        <a:rPr lang="en-US" sz="900" b="0" i="0" u="none" strike="noStrike" dirty="0">
                          <a:solidFill>
                            <a:srgbClr val="0F5494"/>
                          </a:solidFill>
                          <a:effectLst/>
                          <a:latin typeface="Tw Cen MT"/>
                        </a:rPr>
                        <a:t>Local Government</a:t>
                      </a:r>
                    </a:p>
                  </a:txBody>
                  <a:tcPr marL="12700" marR="12700" marT="12700" marB="0"/>
                </a:tc>
              </a:tr>
              <a:tr h="217034">
                <a:tc>
                  <a:txBody>
                    <a:bodyPr/>
                    <a:lstStyle/>
                    <a:p>
                      <a:pPr algn="l">
                        <a:spcAft>
                          <a:spcPts val="1000"/>
                        </a:spcAft>
                      </a:pPr>
                      <a:r>
                        <a:rPr lang="en-US" sz="900" u="sng" dirty="0">
                          <a:solidFill>
                            <a:srgbClr val="0F5494"/>
                          </a:solidFill>
                          <a:effectLst/>
                          <a:latin typeface="Tw Cen MT"/>
                        </a:rPr>
                        <a:t>Outcome level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1000"/>
                        </a:spcAft>
                      </a:pPr>
                      <a:r>
                        <a:rPr lang="en-US" sz="900" b="1" dirty="0">
                          <a:solidFill>
                            <a:srgbClr val="0F5494"/>
                          </a:solidFill>
                          <a:effectLst/>
                          <a:latin typeface="Tw Cen MT"/>
                        </a:rPr>
                        <a:t>Outcome </a:t>
                      </a:r>
                      <a:r>
                        <a:rPr lang="en-US" sz="900" b="1" kern="1200" dirty="0">
                          <a:solidFill>
                            <a:srgbClr val="0F5494"/>
                          </a:solidFill>
                          <a:effectLst/>
                          <a:latin typeface="Tw Cen MT"/>
                          <a:ea typeface="+mn-ea"/>
                          <a:cs typeface="+mn-cs"/>
                        </a:rPr>
                        <a:t>indicators</a:t>
                      </a:r>
                      <a:r>
                        <a:rPr lang="en-US" sz="900" b="1" dirty="0">
                          <a:solidFill>
                            <a:srgbClr val="0F5494"/>
                          </a:solidFill>
                          <a:effectLst/>
                          <a:latin typeface="Tw Cen MT"/>
                        </a:rPr>
                        <a:t> </a:t>
                      </a:r>
                      <a:endParaRPr lang="en-GB" sz="900" b="1"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1000"/>
                        </a:spcAft>
                      </a:pPr>
                      <a:r>
                        <a:rPr lang="en-US" sz="900" dirty="0">
                          <a:solidFill>
                            <a:srgbClr val="0F5494"/>
                          </a:solidFill>
                          <a:effectLst/>
                          <a:latin typeface="Tw Cen MT"/>
                        </a:rPr>
                        <a: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r>
              <a:tr h="146038">
                <a:tc rowSpan="2">
                  <a:txBody>
                    <a:bodyPr/>
                    <a:lstStyle/>
                    <a:p>
                      <a:pPr algn="l">
                        <a:spcAft>
                          <a:spcPts val="1000"/>
                        </a:spcAft>
                      </a:pPr>
                      <a:r>
                        <a:rPr lang="en-US" sz="900" b="0" dirty="0" smtClean="0">
                          <a:solidFill>
                            <a:srgbClr val="0F5494"/>
                          </a:solidFill>
                          <a:effectLst/>
                          <a:latin typeface="Tw Cen MT"/>
                        </a:rPr>
                        <a:t>Employment</a:t>
                      </a:r>
                      <a:endParaRPr lang="en-GB" sz="900" b="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t"/>
                      <a:r>
                        <a:rPr lang="en-US" sz="900" b="0" i="0" u="none" strike="noStrike" dirty="0" smtClean="0">
                          <a:solidFill>
                            <a:srgbClr val="0F5494"/>
                          </a:solidFill>
                          <a:effectLst/>
                          <a:latin typeface="Tw Cen MT"/>
                          <a:cs typeface="Tw Cen MT"/>
                        </a:rPr>
                        <a:t>Jordan</a:t>
                      </a:r>
                      <a:endParaRPr lang="en-US" sz="900" b="0" i="0" u="none" strike="noStrike" dirty="0">
                        <a:solidFill>
                          <a:srgbClr val="0F5494"/>
                        </a:solidFill>
                        <a:effectLst/>
                        <a:latin typeface="Tw Cen MT"/>
                        <a:cs typeface="Tw Cen MT"/>
                      </a:endParaRPr>
                    </a:p>
                  </a:txBody>
                  <a:tcPr marL="12700" marR="12700" marT="12700" marB="0"/>
                </a:tc>
                <a:tc>
                  <a:txBody>
                    <a:bodyPr/>
                    <a:lstStyle/>
                    <a:p>
                      <a:pPr algn="l" fontAlgn="t"/>
                      <a:r>
                        <a:rPr lang="en-US" sz="900" b="0" i="0" u="none" strike="noStrike" dirty="0">
                          <a:solidFill>
                            <a:srgbClr val="0F5494"/>
                          </a:solidFill>
                          <a:effectLst/>
                          <a:latin typeface="Tw Cen MT"/>
                          <a:cs typeface="Tw Cen MT"/>
                        </a:rPr>
                        <a:t>At least 16.5% of Jordanian women aged 15 or older participate in the formal sector</a:t>
                      </a:r>
                    </a:p>
                  </a:txBody>
                  <a:tcPr marL="12700" marR="12700" marT="12700" marB="0"/>
                </a:tc>
                <a:tc>
                  <a:txBody>
                    <a:bodyPr/>
                    <a:lstStyle/>
                    <a:p>
                      <a:pPr algn="l" fontAlgn="t"/>
                      <a:r>
                        <a:rPr lang="en-GB" sz="900" b="0" i="0" u="none" strike="noStrike" dirty="0">
                          <a:solidFill>
                            <a:srgbClr val="0F5494"/>
                          </a:solidFill>
                          <a:effectLst/>
                          <a:latin typeface="Tw Cen MT"/>
                          <a:cs typeface="Tw Cen MT"/>
                        </a:rPr>
                        <a:t>DOS-MOL data and reports</a:t>
                      </a:r>
                    </a:p>
                  </a:txBody>
                  <a:tcPr marL="12700" marR="12700" marT="12700" marB="0"/>
                </a:tc>
              </a:tr>
              <a:tr h="147050">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t"/>
                      <a:r>
                        <a:rPr lang="en-US" sz="900" b="0" i="0" u="none" strike="noStrike" dirty="0" smtClean="0">
                          <a:solidFill>
                            <a:srgbClr val="0F5494"/>
                          </a:solidFill>
                          <a:effectLst/>
                          <a:latin typeface="Tw Cen MT"/>
                          <a:cs typeface="Tw Cen MT"/>
                        </a:rPr>
                        <a:t>South Africa</a:t>
                      </a:r>
                      <a:endParaRPr lang="en-US" sz="900" b="0" i="0" u="none" strike="noStrike" dirty="0">
                        <a:solidFill>
                          <a:srgbClr val="0F5494"/>
                        </a:solidFill>
                        <a:effectLst/>
                        <a:latin typeface="Tw Cen MT"/>
                        <a:cs typeface="Tw Cen MT"/>
                      </a:endParaRPr>
                    </a:p>
                  </a:txBody>
                  <a:tcPr marL="12700" marR="12700" marT="12700" marB="0"/>
                </a:tc>
                <a:tc>
                  <a:txBody>
                    <a:bodyPr/>
                    <a:lstStyle/>
                    <a:p>
                      <a:pPr algn="l" fontAlgn="t"/>
                      <a:r>
                        <a:rPr lang="en-US" sz="900" b="0" i="0" u="none" strike="noStrike" dirty="0">
                          <a:solidFill>
                            <a:srgbClr val="0F5494"/>
                          </a:solidFill>
                          <a:effectLst/>
                          <a:latin typeface="Tw Cen MT"/>
                          <a:cs typeface="Tw Cen MT"/>
                        </a:rPr>
                        <a:t>22,400 unemployed youth trained and absorbed into the Business Processing and Outsourcing (BPO) sector</a:t>
                      </a:r>
                    </a:p>
                  </a:txBody>
                  <a:tcPr marL="12700" marR="12700" marT="12700" marB="0"/>
                </a:tc>
                <a:tc>
                  <a:txBody>
                    <a:bodyPr/>
                    <a:lstStyle/>
                    <a:p>
                      <a:pPr algn="l" fontAlgn="t"/>
                      <a:r>
                        <a:rPr lang="en-GB" sz="900" b="0" i="0" u="none" strike="noStrike" dirty="0">
                          <a:solidFill>
                            <a:srgbClr val="0F5494"/>
                          </a:solidFill>
                          <a:effectLst/>
                          <a:latin typeface="Tw Cen MT"/>
                          <a:cs typeface="Tw Cen MT"/>
                        </a:rPr>
                        <a:t>Department of Labour</a:t>
                      </a:r>
                    </a:p>
                  </a:txBody>
                  <a:tcPr marL="12700" marR="12700" marT="12700" marB="0"/>
                </a:tc>
              </a:tr>
              <a:tr h="132328">
                <a:tc rowSpan="2">
                  <a:txBody>
                    <a:bodyPr/>
                    <a:lstStyle/>
                    <a:p>
                      <a:pPr algn="l">
                        <a:spcAft>
                          <a:spcPts val="1000"/>
                        </a:spcAft>
                      </a:pPr>
                      <a:r>
                        <a:rPr lang="en-US" sz="900" b="0" u="none" strike="noStrike" dirty="0" smtClean="0">
                          <a:solidFill>
                            <a:srgbClr val="0F5494"/>
                          </a:solidFill>
                          <a:effectLst/>
                          <a:latin typeface="Tw Cen MT"/>
                        </a:rPr>
                        <a:t>Uptake of education services</a:t>
                      </a:r>
                      <a:endParaRPr lang="en-GB" sz="900" b="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rowSpan="2">
                  <a:txBody>
                    <a:bodyPr/>
                    <a:lstStyle/>
                    <a:p>
                      <a:r>
                        <a:rPr lang="fr-FR" sz="900" dirty="0" smtClean="0">
                          <a:solidFill>
                            <a:srgbClr val="0F5494"/>
                          </a:solidFill>
                          <a:latin typeface="Tw Cen MT"/>
                          <a:cs typeface="Tw Cen MT"/>
                        </a:rPr>
                        <a:t>Trinidad</a:t>
                      </a:r>
                      <a:r>
                        <a:rPr lang="fr-FR" sz="900" baseline="0" dirty="0" smtClean="0">
                          <a:solidFill>
                            <a:srgbClr val="0F5494"/>
                          </a:solidFill>
                          <a:latin typeface="Tw Cen MT"/>
                          <a:cs typeface="Tw Cen MT"/>
                        </a:rPr>
                        <a:t> and Tobago</a:t>
                      </a:r>
                      <a:endParaRPr lang="fr-FR" sz="900" dirty="0">
                        <a:solidFill>
                          <a:srgbClr val="0F5494"/>
                        </a:solidFill>
                        <a:latin typeface="Tw Cen MT"/>
                        <a:cs typeface="Tw Cen MT"/>
                      </a:endParaRPr>
                    </a:p>
                  </a:txBody>
                  <a:tcPr marL="20115" marR="20115" marT="0" marB="0"/>
                </a:tc>
                <a:tc>
                  <a:txBody>
                    <a:bodyPr/>
                    <a:lstStyle/>
                    <a:p>
                      <a:pPr algn="l" fontAlgn="t"/>
                      <a:r>
                        <a:rPr lang="en-US" sz="900" b="0" i="0" u="none" strike="noStrike" dirty="0">
                          <a:solidFill>
                            <a:srgbClr val="0F5494"/>
                          </a:solidFill>
                          <a:effectLst/>
                          <a:latin typeface="Tw Cen MT"/>
                          <a:cs typeface="Tw Cen MT"/>
                        </a:rPr>
                        <a:t>Total female enrolments to be at least 50% of all enrolments</a:t>
                      </a:r>
                    </a:p>
                  </a:txBody>
                  <a:tcPr marL="12700" marR="12700" marT="12700" marB="0"/>
                </a:tc>
                <a:tc>
                  <a:txBody>
                    <a:bodyPr/>
                    <a:lstStyle/>
                    <a:p>
                      <a:pPr algn="l" fontAlgn="t"/>
                      <a:r>
                        <a:rPr lang="en-US" sz="900" b="0" i="0" u="none" strike="noStrike">
                          <a:solidFill>
                            <a:srgbClr val="0F5494"/>
                          </a:solidFill>
                          <a:effectLst/>
                          <a:latin typeface="Tw Cen MT"/>
                          <a:cs typeface="Tw Cen MT"/>
                        </a:rPr>
                        <a:t>Annual review (not specified)</a:t>
                      </a:r>
                    </a:p>
                  </a:txBody>
                  <a:tcPr marL="12700" marR="12700" marT="12700" marB="0"/>
                </a:tc>
              </a:tr>
              <a:tr h="198492">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t"/>
                      <a:r>
                        <a:rPr lang="en-US" sz="900" b="0" i="0" u="none" strike="noStrike" dirty="0">
                          <a:solidFill>
                            <a:srgbClr val="0F5494"/>
                          </a:solidFill>
                          <a:effectLst/>
                          <a:latin typeface="Tw Cen MT"/>
                          <a:cs typeface="Tw Cen MT"/>
                        </a:rPr>
                        <a:t>Total full- and part-time enrolments in non-university tertiary education courses at least 18,850</a:t>
                      </a:r>
                    </a:p>
                  </a:txBody>
                  <a:tcPr marL="12700" marR="12700" marT="12700" marB="0"/>
                </a:tc>
                <a:tc>
                  <a:txBody>
                    <a:bodyPr/>
                    <a:lstStyle/>
                    <a:p>
                      <a:pPr algn="l" fontAlgn="t"/>
                      <a:r>
                        <a:rPr lang="en-US" sz="900" b="0" i="0" u="none" strike="noStrike" dirty="0">
                          <a:solidFill>
                            <a:srgbClr val="0F5494"/>
                          </a:solidFill>
                          <a:effectLst/>
                          <a:latin typeface="Tw Cen MT"/>
                          <a:cs typeface="Tw Cen MT"/>
                        </a:rPr>
                        <a:t>Annual review (not specified)</a:t>
                      </a:r>
                    </a:p>
                  </a:txBody>
                  <a:tcPr marL="12700" marR="12700" marT="12700" marB="0"/>
                </a:tc>
              </a:tr>
              <a:tr h="216024">
                <a:tc>
                  <a:txBody>
                    <a:bodyPr/>
                    <a:lstStyle/>
                    <a:p>
                      <a:pPr algn="l">
                        <a:spcAft>
                          <a:spcPts val="0"/>
                        </a:spcAft>
                      </a:pPr>
                      <a:r>
                        <a:rPr lang="en-US" sz="900" u="sng" dirty="0">
                          <a:solidFill>
                            <a:srgbClr val="0F5494"/>
                          </a:solidFill>
                          <a:effectLst/>
                          <a:latin typeface="Tw Cen MT"/>
                        </a:rPr>
                        <a:t>Output </a:t>
                      </a:r>
                      <a:r>
                        <a:rPr lang="en-US" sz="900" u="sng" dirty="0" smtClean="0">
                          <a:solidFill>
                            <a:srgbClr val="0F5494"/>
                          </a:solidFill>
                          <a:effectLst/>
                          <a:latin typeface="Tw Cen MT"/>
                        </a:rPr>
                        <a:t>level</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0"/>
                        </a:spcAft>
                      </a:pPr>
                      <a:r>
                        <a:rPr lang="en-US" sz="900" b="1" dirty="0">
                          <a:solidFill>
                            <a:srgbClr val="0F5494"/>
                          </a:solidFill>
                          <a:effectLst/>
                          <a:latin typeface="Tw Cen MT"/>
                        </a:rPr>
                        <a:t>Output Indicators</a:t>
                      </a:r>
                      <a:endParaRPr lang="en-GB" sz="900" b="1"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0"/>
                        </a:spcAft>
                      </a:pPr>
                      <a:r>
                        <a:rPr lang="en-US" sz="900" dirty="0">
                          <a:solidFill>
                            <a:srgbClr val="0F5494"/>
                          </a:solidFill>
                          <a:effectLst/>
                          <a:latin typeface="Tw Cen MT"/>
                        </a:rPr>
                        <a:t> </a:t>
                      </a: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r>
              <a:tr h="287020">
                <a:tc>
                  <a:txBody>
                    <a:bodyPr/>
                    <a:lstStyle/>
                    <a:p>
                      <a:pPr algn="l" fontAlgn="t"/>
                      <a:r>
                        <a:rPr lang="en-US" sz="900" b="0" i="0" u="none" strike="noStrike" dirty="0">
                          <a:solidFill>
                            <a:srgbClr val="0F5494"/>
                          </a:solidFill>
                          <a:effectLst/>
                          <a:latin typeface="Tw Cen MT"/>
                        </a:rPr>
                        <a:t>Sector financing</a:t>
                      </a:r>
                    </a:p>
                  </a:txBody>
                  <a:tcPr marL="12700" marR="12700" marT="12700" marB="0"/>
                </a:tc>
                <a:tc>
                  <a:txBody>
                    <a:bodyPr/>
                    <a:lstStyle/>
                    <a:p>
                      <a:pPr algn="l" fontAlgn="t"/>
                      <a:r>
                        <a:rPr lang="en-US" sz="900" b="0" i="0" u="none" strike="noStrike" dirty="0">
                          <a:solidFill>
                            <a:srgbClr val="0F5494"/>
                          </a:solidFill>
                          <a:effectLst/>
                          <a:latin typeface="Tw Cen MT"/>
                        </a:rPr>
                        <a:t>Armenia</a:t>
                      </a:r>
                    </a:p>
                  </a:txBody>
                  <a:tcPr marL="12700" marR="12700" marT="12700" marB="0"/>
                </a:tc>
                <a:tc>
                  <a:txBody>
                    <a:bodyPr/>
                    <a:lstStyle/>
                    <a:p>
                      <a:pPr algn="l" fontAlgn="t"/>
                      <a:r>
                        <a:rPr lang="en-US" sz="900" b="0" i="0" u="none" strike="noStrike" dirty="0">
                          <a:solidFill>
                            <a:srgbClr val="0F5494"/>
                          </a:solidFill>
                          <a:effectLst/>
                          <a:latin typeface="Tw Cen MT"/>
                        </a:rPr>
                        <a:t>Pilot test of training fund implemented</a:t>
                      </a:r>
                    </a:p>
                  </a:txBody>
                  <a:tcPr marL="12700" marR="12700" marT="12700" marB="0"/>
                </a:tc>
                <a:tc>
                  <a:txBody>
                    <a:bodyPr/>
                    <a:lstStyle/>
                    <a:p>
                      <a:pPr algn="l" fontAlgn="t"/>
                      <a:r>
                        <a:rPr lang="en-US" sz="900" b="0" i="0" u="none" strike="noStrike" dirty="0">
                          <a:solidFill>
                            <a:srgbClr val="0F5494"/>
                          </a:solidFill>
                          <a:effectLst/>
                          <a:latin typeface="Tw Cen MT"/>
                        </a:rPr>
                        <a:t>Report from the management body to NCVET</a:t>
                      </a:r>
                    </a:p>
                  </a:txBody>
                  <a:tcPr marL="12700" marR="12700" marT="12700" marB="0"/>
                </a:tc>
              </a:tr>
              <a:tr h="145028">
                <a:tc rowSpan="2">
                  <a:txBody>
                    <a:bodyPr/>
                    <a:lstStyle/>
                    <a:p>
                      <a:pPr algn="l" fontAlgn="t"/>
                      <a:r>
                        <a:rPr lang="en-US" sz="900" b="0" i="0" u="none" strike="noStrike" dirty="0">
                          <a:solidFill>
                            <a:srgbClr val="0F5494"/>
                          </a:solidFill>
                          <a:effectLst/>
                          <a:latin typeface="Tw Cen MT"/>
                        </a:rPr>
                        <a:t>Sector </a:t>
                      </a:r>
                      <a:r>
                        <a:rPr lang="en-US" sz="900" b="0" i="0" u="none" strike="noStrike" dirty="0" smtClean="0">
                          <a:solidFill>
                            <a:srgbClr val="0F5494"/>
                          </a:solidFill>
                          <a:effectLst/>
                          <a:latin typeface="Tw Cen MT"/>
                        </a:rPr>
                        <a:t>governance</a:t>
                      </a:r>
                      <a:endParaRPr lang="en-US" sz="900" b="0" i="0" u="none" strike="noStrike" dirty="0">
                        <a:solidFill>
                          <a:srgbClr val="0F5494"/>
                        </a:solidFill>
                        <a:effectLst/>
                        <a:latin typeface="Tw Cen MT"/>
                      </a:endParaRPr>
                    </a:p>
                  </a:txBody>
                  <a:tcPr marL="12700" marR="12700" marT="12700" marB="0"/>
                </a:tc>
                <a:tc>
                  <a:txBody>
                    <a:bodyPr/>
                    <a:lstStyle/>
                    <a:p>
                      <a:pPr algn="l" fontAlgn="t"/>
                      <a:r>
                        <a:rPr lang="en-US" sz="900" b="0" i="0" u="none" strike="noStrike" dirty="0">
                          <a:solidFill>
                            <a:srgbClr val="0F5494"/>
                          </a:solidFill>
                          <a:effectLst/>
                          <a:latin typeface="Tw Cen MT"/>
                        </a:rPr>
                        <a:t>Armenia</a:t>
                      </a:r>
                    </a:p>
                  </a:txBody>
                  <a:tcPr marL="12700" marR="12700" marT="12700" marB="0"/>
                </a:tc>
                <a:tc>
                  <a:txBody>
                    <a:bodyPr/>
                    <a:lstStyle/>
                    <a:p>
                      <a:pPr algn="l" fontAlgn="t"/>
                      <a:r>
                        <a:rPr lang="en-US" sz="900" b="0" i="0" u="none" strike="noStrike" dirty="0">
                          <a:solidFill>
                            <a:srgbClr val="0F5494"/>
                          </a:solidFill>
                          <a:effectLst/>
                          <a:latin typeface="Tw Cen MT"/>
                        </a:rPr>
                        <a:t>At least 50 new learning outcomes based modular curricula are implemented in VET colleges</a:t>
                      </a:r>
                    </a:p>
                  </a:txBody>
                  <a:tcPr marL="12700" marR="12700" marT="12700" marB="0"/>
                </a:tc>
                <a:tc>
                  <a:txBody>
                    <a:bodyPr/>
                    <a:lstStyle/>
                    <a:p>
                      <a:pPr algn="l" fontAlgn="t"/>
                      <a:r>
                        <a:rPr lang="en-US" sz="900" b="0" i="0" u="none" strike="noStrike">
                          <a:solidFill>
                            <a:srgbClr val="0F5494"/>
                          </a:solidFill>
                          <a:effectLst/>
                          <a:latin typeface="Tw Cen MT"/>
                        </a:rPr>
                        <a:t>Progress reports NCVETD</a:t>
                      </a:r>
                    </a:p>
                  </a:txBody>
                  <a:tcPr marL="12700" marR="12700" marT="12700" marB="0"/>
                </a:tc>
              </a:tr>
              <a:tr h="153122">
                <a:tc vMerge="1">
                  <a:txBody>
                    <a:bodyPr/>
                    <a:lstStyle/>
                    <a:p>
                      <a:pPr algn="l" fontAlgn="t"/>
                      <a:endParaRPr lang="en-US" sz="900" b="0" i="0" u="none" strike="noStrike" dirty="0">
                        <a:solidFill>
                          <a:srgbClr val="000000"/>
                        </a:solidFill>
                        <a:effectLst/>
                        <a:latin typeface="Tw Cen MT"/>
                      </a:endParaRPr>
                    </a:p>
                  </a:txBody>
                  <a:tcPr marL="12700" marR="12700" marT="12700" marB="0"/>
                </a:tc>
                <a:tc>
                  <a:txBody>
                    <a:bodyPr/>
                    <a:lstStyle/>
                    <a:p>
                      <a:pPr algn="l" fontAlgn="t"/>
                      <a:r>
                        <a:rPr lang="en-US" sz="900" b="0" i="0" u="none" strike="noStrike" dirty="0">
                          <a:solidFill>
                            <a:srgbClr val="0F5494"/>
                          </a:solidFill>
                          <a:effectLst/>
                          <a:latin typeface="Tw Cen MT"/>
                        </a:rPr>
                        <a:t>Jordan</a:t>
                      </a:r>
                    </a:p>
                  </a:txBody>
                  <a:tcPr marL="12700" marR="12700" marT="12700" marB="0"/>
                </a:tc>
                <a:tc>
                  <a:txBody>
                    <a:bodyPr/>
                    <a:lstStyle/>
                    <a:p>
                      <a:pPr algn="l" fontAlgn="t"/>
                      <a:r>
                        <a:rPr lang="en-US" sz="900" b="0" i="0" u="none" strike="noStrike" dirty="0">
                          <a:solidFill>
                            <a:srgbClr val="0F5494"/>
                          </a:solidFill>
                          <a:effectLst/>
                          <a:latin typeface="Tw Cen MT"/>
                        </a:rPr>
                        <a:t>At least one pilot sector qualification frameworks developed by sector team and used by TVET accreditation institution</a:t>
                      </a:r>
                    </a:p>
                  </a:txBody>
                  <a:tcPr marL="12700" marR="12700" marT="12700" marB="0"/>
                </a:tc>
                <a:tc>
                  <a:txBody>
                    <a:bodyPr/>
                    <a:lstStyle/>
                    <a:p>
                      <a:pPr algn="l" fontAlgn="t"/>
                      <a:r>
                        <a:rPr lang="en-US" sz="900" b="0" i="0" u="none" strike="noStrike" dirty="0">
                          <a:solidFill>
                            <a:srgbClr val="0F5494"/>
                          </a:solidFill>
                          <a:effectLst/>
                          <a:latin typeface="Tw Cen MT"/>
                        </a:rPr>
                        <a:t>TVET </a:t>
                      </a:r>
                      <a:r>
                        <a:rPr lang="en-US" sz="900" b="0" i="0" u="none" strike="noStrike" dirty="0" smtClean="0">
                          <a:solidFill>
                            <a:srgbClr val="0F5494"/>
                          </a:solidFill>
                          <a:effectLst/>
                          <a:latin typeface="Tw Cen MT"/>
                        </a:rPr>
                        <a:t>reports </a:t>
                      </a:r>
                      <a:endParaRPr lang="en-US" sz="900" b="0" i="0" u="none" strike="noStrike" dirty="0">
                        <a:solidFill>
                          <a:srgbClr val="0F5494"/>
                        </a:solidFill>
                        <a:effectLst/>
                        <a:latin typeface="Tw Cen MT"/>
                      </a:endParaRPr>
                    </a:p>
                  </a:txBody>
                  <a:tcPr marL="12700" marR="12700" marT="12700" marB="0"/>
                </a:tc>
              </a:tr>
              <a:tr h="287020">
                <a:tc>
                  <a:txBody>
                    <a:bodyPr/>
                    <a:lstStyle/>
                    <a:p>
                      <a:pPr algn="l" fontAlgn="t"/>
                      <a:r>
                        <a:rPr lang="en-US" sz="900" b="0" i="0" u="none" strike="noStrike" dirty="0" smtClean="0">
                          <a:solidFill>
                            <a:srgbClr val="0F5494"/>
                          </a:solidFill>
                          <a:effectLst/>
                          <a:latin typeface="Tw Cen MT"/>
                        </a:rPr>
                        <a:t>Employment</a:t>
                      </a:r>
                      <a:endParaRPr lang="en-US" sz="900" b="0" i="0" u="none" strike="noStrike" dirty="0">
                        <a:solidFill>
                          <a:srgbClr val="0F5494"/>
                        </a:solidFill>
                        <a:effectLst/>
                        <a:latin typeface="Tw Cen MT"/>
                      </a:endParaRPr>
                    </a:p>
                  </a:txBody>
                  <a:tcPr marL="12700" marR="12700" marT="12700" marB="0"/>
                </a:tc>
                <a:tc>
                  <a:txBody>
                    <a:bodyPr/>
                    <a:lstStyle/>
                    <a:p>
                      <a:pPr algn="l" fontAlgn="t"/>
                      <a:r>
                        <a:rPr lang="en-US" sz="900" b="0" i="0" u="none" strike="noStrike" dirty="0">
                          <a:solidFill>
                            <a:srgbClr val="0F5494"/>
                          </a:solidFill>
                          <a:effectLst/>
                          <a:latin typeface="Tw Cen MT"/>
                        </a:rPr>
                        <a:t>South Africa</a:t>
                      </a:r>
                    </a:p>
                  </a:txBody>
                  <a:tcPr marL="12700" marR="12700" marT="12700" marB="0"/>
                </a:tc>
                <a:tc>
                  <a:txBody>
                    <a:bodyPr/>
                    <a:lstStyle/>
                    <a:p>
                      <a:pPr algn="l" fontAlgn="t"/>
                      <a:r>
                        <a:rPr lang="en-US" sz="900" b="0" i="0" u="none" strike="noStrike" dirty="0">
                          <a:solidFill>
                            <a:srgbClr val="0F5494"/>
                          </a:solidFill>
                          <a:effectLst/>
                          <a:latin typeface="Tw Cen MT"/>
                        </a:rPr>
                        <a:t>Number of jobs created and supported through funding proposal</a:t>
                      </a:r>
                    </a:p>
                  </a:txBody>
                  <a:tcPr marL="12700" marR="12700" marT="12700" marB="0"/>
                </a:tc>
                <a:tc>
                  <a:txBody>
                    <a:bodyPr/>
                    <a:lstStyle/>
                    <a:p>
                      <a:pPr algn="l" fontAlgn="t"/>
                      <a:r>
                        <a:rPr lang="en-US" sz="900" b="0" i="0" u="none" strike="noStrike" dirty="0">
                          <a:solidFill>
                            <a:srgbClr val="0F5494"/>
                          </a:solidFill>
                          <a:effectLst/>
                          <a:latin typeface="Tw Cen MT"/>
                        </a:rPr>
                        <a:t>Economic Development </a:t>
                      </a:r>
                      <a:r>
                        <a:rPr lang="en-US" sz="900" b="0" i="0" u="none" strike="noStrike" dirty="0" smtClean="0">
                          <a:solidFill>
                            <a:srgbClr val="0F5494"/>
                          </a:solidFill>
                          <a:effectLst/>
                          <a:latin typeface="Tw Cen MT"/>
                        </a:rPr>
                        <a:t>Department</a:t>
                      </a:r>
                      <a:endParaRPr lang="en-US" sz="900" b="0" i="0" u="none" strike="noStrike" dirty="0">
                        <a:solidFill>
                          <a:srgbClr val="0F5494"/>
                        </a:solidFill>
                        <a:effectLst/>
                        <a:latin typeface="Tw Cen MT"/>
                      </a:endParaRPr>
                    </a:p>
                  </a:txBody>
                  <a:tcPr marL="12700" marR="12700" marT="12700" marB="0"/>
                </a:tc>
              </a:tr>
              <a:tr h="213216">
                <a:tc>
                  <a:txBody>
                    <a:bodyPr/>
                    <a:lstStyle/>
                    <a:p>
                      <a:pPr algn="l">
                        <a:spcAft>
                          <a:spcPts val="1000"/>
                        </a:spcAft>
                      </a:pPr>
                      <a:r>
                        <a:rPr lang="en-US" sz="900" u="sng" dirty="0" smtClean="0">
                          <a:solidFill>
                            <a:srgbClr val="0F5494"/>
                          </a:solidFill>
                          <a:effectLst/>
                          <a:latin typeface="Tw Cen MT"/>
                        </a:rPr>
                        <a:t>Input level</a:t>
                      </a:r>
                      <a:endParaRPr lang="en-GB" sz="900" u="sng"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nchor="ctr">
                    <a:solidFill>
                      <a:srgbClr val="D9D9D9"/>
                    </a:solidFill>
                  </a:tcPr>
                </a:tc>
                <a:tc>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1000"/>
                        </a:spcAft>
                      </a:pPr>
                      <a:r>
                        <a:rPr lang="en-US" sz="900" b="1" dirty="0" smtClean="0">
                          <a:solidFill>
                            <a:srgbClr val="0F5494"/>
                          </a:solidFill>
                          <a:effectLst/>
                          <a:latin typeface="Tw Cen MT"/>
                        </a:rPr>
                        <a:t>Input indicators</a:t>
                      </a:r>
                      <a:endParaRPr lang="en-GB" sz="900" b="1"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c>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solidFill>
                      <a:srgbClr val="D9D9D9"/>
                    </a:solidFill>
                  </a:tcPr>
                </a:tc>
              </a:tr>
              <a:tr h="287020">
                <a:tc>
                  <a:txBody>
                    <a:bodyPr/>
                    <a:lstStyle/>
                    <a:p>
                      <a:pPr algn="l" fontAlgn="t"/>
                      <a:r>
                        <a:rPr lang="en-US" sz="900" b="0" i="0" u="none" strike="noStrike" dirty="0">
                          <a:solidFill>
                            <a:srgbClr val="0F5494"/>
                          </a:solidFill>
                          <a:effectLst/>
                          <a:latin typeface="Tw Cen MT"/>
                        </a:rPr>
                        <a:t>Sector infrastructure</a:t>
                      </a:r>
                    </a:p>
                  </a:txBody>
                  <a:tcPr marL="12700" marR="12700" marT="12700" marB="0"/>
                </a:tc>
                <a:tc>
                  <a:txBody>
                    <a:bodyPr/>
                    <a:lstStyle/>
                    <a:p>
                      <a:pPr algn="l" fontAlgn="t"/>
                      <a:r>
                        <a:rPr lang="en-US" sz="900" b="0" i="0" u="none" strike="noStrike">
                          <a:solidFill>
                            <a:srgbClr val="0F5494"/>
                          </a:solidFill>
                          <a:effectLst/>
                          <a:latin typeface="Tw Cen MT"/>
                        </a:rPr>
                        <a:t>Armenia</a:t>
                      </a:r>
                    </a:p>
                  </a:txBody>
                  <a:tcPr marL="12700" marR="12700" marT="12700" marB="0"/>
                </a:tc>
                <a:tc>
                  <a:txBody>
                    <a:bodyPr/>
                    <a:lstStyle/>
                    <a:p>
                      <a:pPr algn="l" fontAlgn="t"/>
                      <a:r>
                        <a:rPr lang="en-US" sz="900" b="0" i="0" u="none" strike="noStrike">
                          <a:solidFill>
                            <a:srgbClr val="0F5494"/>
                          </a:solidFill>
                          <a:effectLst/>
                          <a:latin typeface="Tw Cen MT"/>
                        </a:rPr>
                        <a:t>Refurbishment of 12 regional multifunctional centres</a:t>
                      </a:r>
                    </a:p>
                  </a:txBody>
                  <a:tcPr marL="12700" marR="12700" marT="12700" marB="0"/>
                </a:tc>
                <a:tc>
                  <a:txBody>
                    <a:bodyPr/>
                    <a:lstStyle/>
                    <a:p>
                      <a:pPr algn="l" fontAlgn="t"/>
                      <a:r>
                        <a:rPr lang="en-US" sz="900" b="0" i="0" u="none" strike="noStrike" dirty="0" err="1">
                          <a:solidFill>
                            <a:srgbClr val="0F5494"/>
                          </a:solidFill>
                          <a:effectLst/>
                          <a:latin typeface="Tw Cen MT"/>
                        </a:rPr>
                        <a:t>MoE</a:t>
                      </a:r>
                      <a:r>
                        <a:rPr lang="en-US" sz="900" b="0" i="0" u="none" strike="noStrike" dirty="0">
                          <a:solidFill>
                            <a:srgbClr val="0F5494"/>
                          </a:solidFill>
                          <a:effectLst/>
                          <a:latin typeface="Tw Cen MT"/>
                        </a:rPr>
                        <a:t> and </a:t>
                      </a:r>
                      <a:r>
                        <a:rPr lang="en-US" sz="900" b="0" i="0" u="none" strike="noStrike" dirty="0" smtClean="0">
                          <a:solidFill>
                            <a:srgbClr val="0F5494"/>
                          </a:solidFill>
                          <a:effectLst/>
                          <a:latin typeface="Tw Cen MT"/>
                        </a:rPr>
                        <a:t>work supervision </a:t>
                      </a:r>
                      <a:r>
                        <a:rPr lang="en-US" sz="900" b="0" i="0" u="none" strike="noStrike" dirty="0">
                          <a:solidFill>
                            <a:srgbClr val="0F5494"/>
                          </a:solidFill>
                          <a:effectLst/>
                          <a:latin typeface="Tw Cen MT"/>
                        </a:rPr>
                        <a:t>reports</a:t>
                      </a:r>
                    </a:p>
                  </a:txBody>
                  <a:tcPr marL="12700" marR="12700" marT="12700" marB="0"/>
                </a:tc>
              </a:tr>
              <a:tr h="287020">
                <a:tc>
                  <a:txBody>
                    <a:bodyPr/>
                    <a:lstStyle/>
                    <a:p>
                      <a:pPr algn="l" fontAlgn="t"/>
                      <a:r>
                        <a:rPr lang="en-US" sz="900" b="0" i="0" u="none" strike="noStrike">
                          <a:solidFill>
                            <a:srgbClr val="0F5494"/>
                          </a:solidFill>
                          <a:effectLst/>
                          <a:latin typeface="Tw Cen MT"/>
                        </a:rPr>
                        <a:t>Sector financing</a:t>
                      </a:r>
                    </a:p>
                  </a:txBody>
                  <a:tcPr marL="12700" marR="12700" marT="12700" marB="0"/>
                </a:tc>
                <a:tc>
                  <a:txBody>
                    <a:bodyPr/>
                    <a:lstStyle/>
                    <a:p>
                      <a:pPr algn="l" fontAlgn="t"/>
                      <a:r>
                        <a:rPr lang="en-US" sz="900" b="0" i="0" u="none" strike="noStrike">
                          <a:solidFill>
                            <a:srgbClr val="0F5494"/>
                          </a:solidFill>
                          <a:effectLst/>
                          <a:latin typeface="Tw Cen MT"/>
                        </a:rPr>
                        <a:t>Trinidad and Tobago</a:t>
                      </a:r>
                    </a:p>
                  </a:txBody>
                  <a:tcPr marL="12700" marR="12700" marT="12700" marB="0"/>
                </a:tc>
                <a:tc>
                  <a:txBody>
                    <a:bodyPr/>
                    <a:lstStyle/>
                    <a:p>
                      <a:pPr algn="l" fontAlgn="t"/>
                      <a:r>
                        <a:rPr lang="en-US" sz="900" b="0" i="0" u="none" strike="noStrike">
                          <a:solidFill>
                            <a:srgbClr val="0F5494"/>
                          </a:solidFill>
                          <a:effectLst/>
                          <a:latin typeface="Tw Cen MT"/>
                        </a:rPr>
                        <a:t>TEVT institutions receive at least 0.5% of total public recurrent expenditure</a:t>
                      </a:r>
                    </a:p>
                  </a:txBody>
                  <a:tcPr marL="12700" marR="12700" marT="12700" marB="0"/>
                </a:tc>
                <a:tc>
                  <a:txBody>
                    <a:bodyPr/>
                    <a:lstStyle/>
                    <a:p>
                      <a:pPr algn="l" fontAlgn="t"/>
                      <a:r>
                        <a:rPr lang="en-US" sz="900" b="0" i="0" u="none" strike="noStrike" dirty="0">
                          <a:solidFill>
                            <a:srgbClr val="0F5494"/>
                          </a:solidFill>
                          <a:effectLst/>
                          <a:latin typeface="Tw Cen MT"/>
                        </a:rPr>
                        <a:t>Annual review (not specified)</a:t>
                      </a:r>
                    </a:p>
                  </a:txBody>
                  <a:tcPr marL="12700" marR="12700" marT="12700" marB="0"/>
                </a:tc>
              </a:tr>
              <a:tr h="138730">
                <a:tc>
                  <a:txBody>
                    <a:bodyPr/>
                    <a:lstStyle/>
                    <a:p>
                      <a:pPr algn="l" fontAlgn="t"/>
                      <a:r>
                        <a:rPr lang="en-US" sz="900" b="0" i="0" u="none" strike="noStrike">
                          <a:solidFill>
                            <a:srgbClr val="0F5494"/>
                          </a:solidFill>
                          <a:effectLst/>
                          <a:latin typeface="Tw Cen MT"/>
                        </a:rPr>
                        <a:t>Sector governance</a:t>
                      </a:r>
                    </a:p>
                  </a:txBody>
                  <a:tcPr marL="12700" marR="12700" marT="12700" marB="0"/>
                </a:tc>
                <a:tc>
                  <a:txBody>
                    <a:bodyPr/>
                    <a:lstStyle/>
                    <a:p>
                      <a:pPr algn="l" fontAlgn="t"/>
                      <a:r>
                        <a:rPr lang="en-US" sz="900" b="0" i="0" u="none" strike="noStrike">
                          <a:solidFill>
                            <a:srgbClr val="0F5494"/>
                          </a:solidFill>
                          <a:effectLst/>
                          <a:latin typeface="Tw Cen MT"/>
                        </a:rPr>
                        <a:t>Jordan</a:t>
                      </a:r>
                    </a:p>
                  </a:txBody>
                  <a:tcPr marL="12700" marR="12700" marT="12700" marB="0"/>
                </a:tc>
                <a:tc>
                  <a:txBody>
                    <a:bodyPr/>
                    <a:lstStyle/>
                    <a:p>
                      <a:pPr algn="l" fontAlgn="t"/>
                      <a:r>
                        <a:rPr lang="en-US" sz="900" b="0" i="0" u="none" strike="noStrike">
                          <a:solidFill>
                            <a:srgbClr val="0F5494"/>
                          </a:solidFill>
                          <a:effectLst/>
                          <a:latin typeface="Tw Cen MT"/>
                        </a:rPr>
                        <a:t>At least one pilot sector team created and functional </a:t>
                      </a:r>
                    </a:p>
                  </a:txBody>
                  <a:tcPr marL="12700" marR="12700" marT="12700" marB="0"/>
                </a:tc>
                <a:tc>
                  <a:txBody>
                    <a:bodyPr/>
                    <a:lstStyle/>
                    <a:p>
                      <a:pPr algn="l" fontAlgn="t"/>
                      <a:r>
                        <a:rPr lang="en-US" sz="900" b="0" i="0" u="none" strike="noStrike" dirty="0">
                          <a:solidFill>
                            <a:srgbClr val="0F5494"/>
                          </a:solidFill>
                          <a:effectLst/>
                          <a:latin typeface="Tw Cen MT"/>
                        </a:rPr>
                        <a:t>TVET </a:t>
                      </a:r>
                      <a:r>
                        <a:rPr lang="en-US" sz="900" b="0" i="0" u="none" strike="noStrike" dirty="0" smtClean="0">
                          <a:solidFill>
                            <a:srgbClr val="0F5494"/>
                          </a:solidFill>
                          <a:effectLst/>
                          <a:latin typeface="Tw Cen MT"/>
                        </a:rPr>
                        <a:t>reports </a:t>
                      </a:r>
                      <a:endParaRPr lang="en-US" sz="900" b="0" i="0" u="none" strike="noStrike" dirty="0">
                        <a:solidFill>
                          <a:srgbClr val="0F5494"/>
                        </a:solidFill>
                        <a:effectLst/>
                        <a:latin typeface="Tw Cen MT"/>
                      </a:endParaRPr>
                    </a:p>
                  </a:txBody>
                  <a:tcPr marL="12700" marR="12700" marT="12700" marB="0"/>
                </a:tc>
              </a:tr>
              <a:tr h="140992">
                <a:tc>
                  <a:txBody>
                    <a:bodyPr/>
                    <a:lstStyle/>
                    <a:p>
                      <a:pPr algn="l" fontAlgn="t"/>
                      <a:r>
                        <a:rPr lang="en-US" sz="900" b="0" i="0" u="none" strike="noStrike" dirty="0" smtClean="0">
                          <a:solidFill>
                            <a:srgbClr val="0F5494"/>
                          </a:solidFill>
                          <a:effectLst/>
                          <a:latin typeface="Tw Cen MT"/>
                        </a:rPr>
                        <a:t>Employment</a:t>
                      </a:r>
                      <a:endParaRPr lang="en-US" sz="900" b="0" i="0" u="none" strike="noStrike" dirty="0">
                        <a:solidFill>
                          <a:srgbClr val="0F5494"/>
                        </a:solidFill>
                        <a:effectLst/>
                        <a:latin typeface="Tw Cen MT"/>
                      </a:endParaRPr>
                    </a:p>
                  </a:txBody>
                  <a:tcPr marL="12700" marR="12700" marT="12700" marB="0"/>
                </a:tc>
                <a:tc>
                  <a:txBody>
                    <a:bodyPr/>
                    <a:lstStyle/>
                    <a:p>
                      <a:pPr algn="l" fontAlgn="t"/>
                      <a:r>
                        <a:rPr lang="en-US" sz="900" b="0" i="0" u="none" strike="noStrike">
                          <a:solidFill>
                            <a:srgbClr val="0F5494"/>
                          </a:solidFill>
                          <a:effectLst/>
                          <a:latin typeface="Tw Cen MT"/>
                        </a:rPr>
                        <a:t>South Africa</a:t>
                      </a:r>
                    </a:p>
                  </a:txBody>
                  <a:tcPr marL="12700" marR="12700" marT="12700" marB="0"/>
                </a:tc>
                <a:tc>
                  <a:txBody>
                    <a:bodyPr/>
                    <a:lstStyle/>
                    <a:p>
                      <a:pPr algn="l" fontAlgn="t"/>
                      <a:r>
                        <a:rPr lang="en-US" sz="900" b="0" i="0" u="none" strike="noStrike">
                          <a:solidFill>
                            <a:srgbClr val="0F5494"/>
                          </a:solidFill>
                          <a:effectLst/>
                          <a:latin typeface="Tw Cen MT"/>
                        </a:rPr>
                        <a:t>SAMAF provides R25m to retail financial intermediaries for on-lending to the enterprising poor</a:t>
                      </a:r>
                    </a:p>
                  </a:txBody>
                  <a:tcPr marL="12700" marR="12700" marT="12700" marB="0"/>
                </a:tc>
                <a:tc>
                  <a:txBody>
                    <a:bodyPr/>
                    <a:lstStyle/>
                    <a:p>
                      <a:pPr algn="l" fontAlgn="t"/>
                      <a:r>
                        <a:rPr lang="en-US" sz="900" b="0" i="0" u="none" strike="noStrike" dirty="0">
                          <a:solidFill>
                            <a:srgbClr val="0F5494"/>
                          </a:solidFill>
                          <a:effectLst/>
                          <a:latin typeface="Tw Cen MT"/>
                        </a:rPr>
                        <a:t>Treasury, local Government</a:t>
                      </a:r>
                    </a:p>
                  </a:txBody>
                  <a:tcPr marL="12700" marR="12700" marT="12700" marB="0"/>
                </a:tc>
              </a:tr>
            </a:tbl>
          </a:graphicData>
        </a:graphic>
      </p:graphicFrame>
    </p:spTree>
    <p:extLst>
      <p:ext uri="{BB962C8B-B14F-4D97-AF65-F5344CB8AC3E}">
        <p14:creationId xmlns:p14="http://schemas.microsoft.com/office/powerpoint/2010/main" val="19427546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9"/>
            <a:ext cx="9144000" cy="1296143"/>
          </a:xfrm>
          <a:noFill/>
          <a:ln w="9525">
            <a:noFill/>
            <a:miter lim="800000"/>
            <a:headEnd/>
            <a:tailEnd/>
          </a:ln>
          <a:effectLst/>
        </p:spPr>
        <p:txBody>
          <a:bodyPr vert="horz" wrap="square" lIns="91440" tIns="45720" rIns="91440" bIns="45720" numCol="1" anchor="ctr" anchorCtr="0" compatLnSpc="1">
            <a:prstTxWarp prst="textNoShape">
              <a:avLst/>
            </a:prstTxWarp>
            <a:noAutofit/>
          </a:bodyPr>
          <a:lstStyle/>
          <a:p>
            <a:pPr algn="ctr"/>
            <a:r>
              <a:rPr lang="en-GB" sz="1800" dirty="0">
                <a:solidFill>
                  <a:schemeClr val="accent6"/>
                </a:solidFill>
                <a:cs typeface="Tw Cen MT"/>
              </a:rPr>
              <a:t>Example of indicators                 </a:t>
            </a:r>
            <a:r>
              <a:rPr lang="en-GB" sz="1800" dirty="0" smtClean="0">
                <a:solidFill>
                  <a:schemeClr val="accent6"/>
                </a:solidFill>
                <a:cs typeface="Tw Cen MT"/>
              </a:rPr>
              <a:t>     Primary Education</a:t>
            </a:r>
            <a:endParaRPr lang="en-GB" sz="1800" dirty="0">
              <a:solidFill>
                <a:schemeClr val="accent6"/>
              </a:solidFill>
              <a:cs typeface="Tw Cen MT"/>
            </a:endParaRPr>
          </a:p>
        </p:txBody>
      </p:sp>
      <p:sp>
        <p:nvSpPr>
          <p:cNvPr id="4" name="Slide Number Placeholder 3"/>
          <p:cNvSpPr>
            <a:spLocks noGrp="1"/>
          </p:cNvSpPr>
          <p:nvPr>
            <p:ph type="sldNum" sz="quarter" idx="12"/>
          </p:nvPr>
        </p:nvSpPr>
        <p:spPr>
          <a:xfrm>
            <a:off x="6948264" y="6553150"/>
            <a:ext cx="2133600" cy="476250"/>
          </a:xfrm>
        </p:spPr>
        <p:txBody>
          <a:bodyPr/>
          <a:lstStyle/>
          <a:p>
            <a:fld id="{37B83C0C-BC65-4367-9B8A-060D4801009D}" type="slidenum">
              <a:rPr lang="en-GB" smtClean="0"/>
              <a:pPr/>
              <a:t>25</a:t>
            </a:fld>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17136753"/>
              </p:ext>
            </p:extLst>
          </p:nvPr>
        </p:nvGraphicFramePr>
        <p:xfrm>
          <a:off x="264918" y="1407560"/>
          <a:ext cx="8339529" cy="5156298"/>
        </p:xfrm>
        <a:graphic>
          <a:graphicData uri="http://schemas.openxmlformats.org/drawingml/2006/table">
            <a:tbl>
              <a:tblPr firstRow="1" firstCol="1" bandRow="1">
                <a:tableStyleId>{5C22544A-7EE6-4342-B048-85BDC9FD1C3A}</a:tableStyleId>
              </a:tblPr>
              <a:tblGrid>
                <a:gridCol w="1128791"/>
                <a:gridCol w="1234075"/>
                <a:gridCol w="5976663"/>
              </a:tblGrid>
              <a:tr h="188836">
                <a:tc>
                  <a:txBody>
                    <a:bodyPr/>
                    <a:lstStyle/>
                    <a:p>
                      <a:pPr algn="l">
                        <a:spcAft>
                          <a:spcPts val="0"/>
                        </a:spcAft>
                      </a:pPr>
                      <a:r>
                        <a:rPr lang="en-GB" sz="1000" dirty="0">
                          <a:solidFill>
                            <a:srgbClr val="0F5494"/>
                          </a:solidFill>
                          <a:effectLst/>
                          <a:latin typeface="Tw Cen MT"/>
                          <a:cs typeface="Tw Cen MT"/>
                        </a:rPr>
                        <a:t>Expected results</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a:spcAft>
                          <a:spcPts val="0"/>
                        </a:spcAft>
                      </a:pPr>
                      <a:r>
                        <a:rPr lang="en-GB" sz="1000" dirty="0" smtClean="0">
                          <a:solidFill>
                            <a:srgbClr val="0F5494"/>
                          </a:solidFill>
                          <a:effectLst/>
                          <a:latin typeface="Tw Cen MT"/>
                          <a:ea typeface="Times New Roman" panose="02020603050405020304" pitchFamily="18" charset="0"/>
                          <a:cs typeface="Tw Cen MT"/>
                        </a:rPr>
                        <a:t>Country</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a:spcAft>
                          <a:spcPts val="0"/>
                        </a:spcAft>
                      </a:pPr>
                      <a:r>
                        <a:rPr lang="en-GB" sz="1000" dirty="0">
                          <a:solidFill>
                            <a:srgbClr val="0F5494"/>
                          </a:solidFill>
                          <a:effectLst/>
                          <a:latin typeface="Tw Cen MT"/>
                          <a:cs typeface="Tw Cen MT"/>
                        </a:rPr>
                        <a:t>Indicators</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r>
              <a:tr h="218459">
                <a:tc>
                  <a:txBody>
                    <a:bodyPr/>
                    <a:lstStyle/>
                    <a:p>
                      <a:pPr algn="l">
                        <a:spcAft>
                          <a:spcPts val="1000"/>
                        </a:spcAft>
                      </a:pPr>
                      <a:r>
                        <a:rPr lang="en-GB" sz="1000" u="sng" dirty="0" smtClean="0">
                          <a:solidFill>
                            <a:srgbClr val="0F5494"/>
                          </a:solidFill>
                          <a:effectLst/>
                          <a:latin typeface="Tw Cen MT"/>
                          <a:ea typeface="Times New Roman" panose="02020603050405020304" pitchFamily="18" charset="0"/>
                          <a:cs typeface="Tw Cen MT"/>
                        </a:rPr>
                        <a:t>Before signature</a:t>
                      </a:r>
                    </a:p>
                  </a:txBody>
                  <a:tcPr marL="20115" marR="20115" marT="0" marB="0">
                    <a:solidFill>
                      <a:schemeClr val="bg1">
                        <a:lumMod val="85000"/>
                      </a:schemeClr>
                    </a:solidFill>
                  </a:tcPr>
                </a:tc>
                <a:tc>
                  <a:txBody>
                    <a:bodyPr/>
                    <a:lstStyle/>
                    <a:p>
                      <a:pPr algn="l" fontAlgn="t"/>
                      <a:endParaRPr lang="en-US" sz="1000" b="0" i="0" u="none" strike="noStrike" dirty="0">
                        <a:solidFill>
                          <a:srgbClr val="0F5494"/>
                        </a:solidFill>
                        <a:effectLst/>
                        <a:latin typeface="Tw Cen MT"/>
                        <a:cs typeface="Tw Cen MT"/>
                      </a:endParaRPr>
                    </a:p>
                  </a:txBody>
                  <a:tcPr marL="12700" marR="12700" marT="12700" marB="0">
                    <a:solidFill>
                      <a:schemeClr val="bg1">
                        <a:lumMod val="85000"/>
                      </a:schemeClr>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GB" sz="1000" b="1" u="none" dirty="0" smtClean="0">
                          <a:solidFill>
                            <a:srgbClr val="0F5494"/>
                          </a:solidFill>
                          <a:effectLst/>
                          <a:latin typeface="Tw Cen MT"/>
                          <a:ea typeface="Times New Roman" panose="02020603050405020304" pitchFamily="18" charset="0"/>
                          <a:cs typeface="Tw Cen MT"/>
                        </a:rPr>
                        <a:t>Pre-conditions</a:t>
                      </a:r>
                    </a:p>
                  </a:txBody>
                  <a:tcPr marL="12700" marR="12700" marT="12700" marB="0">
                    <a:solidFill>
                      <a:schemeClr val="bg1">
                        <a:lumMod val="85000"/>
                      </a:schemeClr>
                    </a:solidFill>
                  </a:tcPr>
                </a:tc>
              </a:tr>
              <a:tr h="218459">
                <a:tc rowSpan="2">
                  <a:txBody>
                    <a:bodyPr/>
                    <a:lstStyle/>
                    <a:p>
                      <a:pPr algn="l">
                        <a:spcAft>
                          <a:spcPts val="1000"/>
                        </a:spcAft>
                      </a:pPr>
                      <a:r>
                        <a:rPr lang="en-GB" sz="1000" b="0" u="none" dirty="0" smtClean="0">
                          <a:solidFill>
                            <a:srgbClr val="0F5494"/>
                          </a:solidFill>
                          <a:effectLst/>
                          <a:latin typeface="Tw Cen MT"/>
                          <a:ea typeface="Times New Roman" panose="02020603050405020304" pitchFamily="18" charset="0"/>
                          <a:cs typeface="Tw Cen MT"/>
                        </a:rPr>
                        <a:t>Sector Governance</a:t>
                      </a:r>
                    </a:p>
                  </a:txBody>
                  <a:tcPr marL="20115" marR="20115" marT="0" marB="0"/>
                </a:tc>
                <a:tc>
                  <a:txBody>
                    <a:bodyPr/>
                    <a:lstStyle/>
                    <a:p>
                      <a:pPr algn="l" fontAlgn="b"/>
                      <a:r>
                        <a:rPr lang="en-US" sz="1000" b="0" i="0" u="none" strike="noStrike" dirty="0">
                          <a:solidFill>
                            <a:srgbClr val="0F5494"/>
                          </a:solidFill>
                          <a:effectLst/>
                          <a:latin typeface="Tw Cen MT"/>
                          <a:cs typeface="Tw Cen MT"/>
                        </a:rPr>
                        <a:t>Dominican Republic</a:t>
                      </a:r>
                    </a:p>
                  </a:txBody>
                  <a:tcPr marL="0" marR="0" marT="0" marB="0"/>
                </a:tc>
                <a:tc>
                  <a:txBody>
                    <a:bodyPr/>
                    <a:lstStyle/>
                    <a:p>
                      <a:pPr algn="l" fontAlgn="b"/>
                      <a:r>
                        <a:rPr lang="en-US" sz="1000" b="0" i="0" u="none" strike="noStrike" dirty="0">
                          <a:solidFill>
                            <a:srgbClr val="0F5494"/>
                          </a:solidFill>
                          <a:effectLst/>
                          <a:latin typeface="Tw Cen MT"/>
                          <a:cs typeface="Tw Cen MT"/>
                        </a:rPr>
                        <a:t>Educational Management Information System (EMIS) designed &amp; validated</a:t>
                      </a:r>
                    </a:p>
                  </a:txBody>
                  <a:tcPr marL="0" marR="0" marT="0" marB="0"/>
                </a:tc>
              </a:tr>
              <a:tr h="306801">
                <a:tc vMerge="1">
                  <a:txBody>
                    <a:bodyPr/>
                    <a:lstStyle/>
                    <a:p>
                      <a:pPr algn="l">
                        <a:spcAft>
                          <a:spcPts val="1000"/>
                        </a:spcAft>
                      </a:pPr>
                      <a:endParaRPr lang="en-GB" sz="900" b="0" u="none"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r>
                        <a:rPr lang="en-US" sz="1000" b="0" i="0" u="none" strike="noStrike" dirty="0">
                          <a:solidFill>
                            <a:srgbClr val="0F5494"/>
                          </a:solidFill>
                          <a:effectLst/>
                          <a:latin typeface="Tw Cen MT"/>
                          <a:cs typeface="Tw Cen MT"/>
                        </a:rPr>
                        <a:t>Nepal</a:t>
                      </a:r>
                    </a:p>
                  </a:txBody>
                  <a:tcPr marL="0" marR="0" marT="0" marB="0"/>
                </a:tc>
                <a:tc>
                  <a:txBody>
                    <a:bodyPr/>
                    <a:lstStyle/>
                    <a:p>
                      <a:pPr algn="l" fontAlgn="b"/>
                      <a:r>
                        <a:rPr lang="en-US" sz="1000" b="0" i="0" u="none" strike="noStrike" dirty="0">
                          <a:solidFill>
                            <a:srgbClr val="0F5494"/>
                          </a:solidFill>
                          <a:effectLst/>
                          <a:latin typeface="Tw Cen MT"/>
                          <a:cs typeface="Tw Cen MT"/>
                        </a:rPr>
                        <a:t>Presentation of an approved and </a:t>
                      </a:r>
                      <a:r>
                        <a:rPr lang="en-US" sz="1000" b="0" i="0" u="none" strike="noStrike" dirty="0" err="1">
                          <a:solidFill>
                            <a:srgbClr val="0F5494"/>
                          </a:solidFill>
                          <a:effectLst/>
                          <a:latin typeface="Tw Cen MT"/>
                          <a:cs typeface="Tw Cen MT"/>
                        </a:rPr>
                        <a:t>costed</a:t>
                      </a:r>
                      <a:r>
                        <a:rPr lang="en-US" sz="1000" b="0" i="0" u="none" strike="noStrike" dirty="0">
                          <a:solidFill>
                            <a:srgbClr val="0F5494"/>
                          </a:solidFill>
                          <a:effectLst/>
                          <a:latin typeface="Tw Cen MT"/>
                          <a:cs typeface="Tw Cen MT"/>
                        </a:rPr>
                        <a:t> strategic plan for capacity building </a:t>
                      </a:r>
                      <a:r>
                        <a:rPr lang="en-US" sz="1000" b="0" i="0" u="none" strike="noStrike" dirty="0" smtClean="0">
                          <a:solidFill>
                            <a:srgbClr val="0F5494"/>
                          </a:solidFill>
                          <a:effectLst/>
                          <a:latin typeface="Tw Cen MT"/>
                          <a:cs typeface="Tw Cen MT"/>
                        </a:rPr>
                        <a:t>with performance </a:t>
                      </a:r>
                      <a:r>
                        <a:rPr lang="en-US" sz="1000" b="0" i="0" u="none" strike="noStrike" dirty="0">
                          <a:solidFill>
                            <a:srgbClr val="0F5494"/>
                          </a:solidFill>
                          <a:effectLst/>
                          <a:latin typeface="Tw Cen MT"/>
                          <a:cs typeface="Tw Cen MT"/>
                        </a:rPr>
                        <a:t>indicators and expected outcomes</a:t>
                      </a:r>
                    </a:p>
                  </a:txBody>
                  <a:tcPr marL="0" marR="0" marT="0" marB="0"/>
                </a:tc>
              </a:tr>
              <a:tr h="218459">
                <a:tc>
                  <a:txBody>
                    <a:bodyPr/>
                    <a:lstStyle/>
                    <a:p>
                      <a:pPr algn="l">
                        <a:spcAft>
                          <a:spcPts val="1000"/>
                        </a:spcAft>
                      </a:pPr>
                      <a:r>
                        <a:rPr lang="en-GB" sz="1000" u="sng" dirty="0" smtClean="0">
                          <a:solidFill>
                            <a:srgbClr val="0F5494"/>
                          </a:solidFill>
                          <a:effectLst/>
                          <a:latin typeface="Tw Cen MT"/>
                          <a:ea typeface="Times New Roman" panose="02020603050405020304" pitchFamily="18" charset="0"/>
                          <a:cs typeface="Tw Cen MT"/>
                        </a:rPr>
                        <a:t>Process</a:t>
                      </a:r>
                      <a:endParaRPr lang="en-GB" sz="1000" u="sng"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endParaRPr lang="fr-FR" sz="1000" b="1" u="none" dirty="0">
                        <a:latin typeface="Tw Cen MT"/>
                        <a:cs typeface="Tw Cen MT"/>
                      </a:endParaRPr>
                    </a:p>
                  </a:txBody>
                  <a:tcPr marL="12700" marR="12700" marT="12700" marB="0">
                    <a:solidFill>
                      <a:srgbClr val="D9D9D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u="none" dirty="0" smtClean="0">
                          <a:solidFill>
                            <a:srgbClr val="0F5494"/>
                          </a:solidFill>
                          <a:effectLst/>
                          <a:latin typeface="Tw Cen MT"/>
                          <a:ea typeface="Times New Roman" panose="02020603050405020304" pitchFamily="18" charset="0"/>
                          <a:cs typeface="Tw Cen MT"/>
                        </a:rPr>
                        <a:t>Process</a:t>
                      </a:r>
                      <a:r>
                        <a:rPr lang="en-GB" sz="1000" b="1" u="none" baseline="0" dirty="0" smtClean="0">
                          <a:solidFill>
                            <a:srgbClr val="0F5494"/>
                          </a:solidFill>
                          <a:effectLst/>
                          <a:latin typeface="Tw Cen MT"/>
                          <a:ea typeface="Times New Roman" panose="02020603050405020304" pitchFamily="18" charset="0"/>
                          <a:cs typeface="Tw Cen MT"/>
                        </a:rPr>
                        <a:t> indicators</a:t>
                      </a:r>
                      <a:endParaRPr lang="en-GB" sz="1000" b="1" u="none" dirty="0" smtClean="0">
                        <a:solidFill>
                          <a:srgbClr val="0F5494"/>
                        </a:solidFill>
                        <a:effectLst/>
                        <a:latin typeface="Tw Cen MT"/>
                        <a:ea typeface="Times New Roman" panose="02020603050405020304" pitchFamily="18" charset="0"/>
                        <a:cs typeface="Tw Cen MT"/>
                      </a:endParaRPr>
                    </a:p>
                  </a:txBody>
                  <a:tcPr marL="12700" marR="12700" marT="12700" marB="0">
                    <a:solidFill>
                      <a:srgbClr val="D9D9D9"/>
                    </a:solidFill>
                  </a:tcPr>
                </a:tc>
              </a:tr>
              <a:tr h="218459">
                <a:tc rowSpan="2">
                  <a:txBody>
                    <a:bodyPr/>
                    <a:lstStyle/>
                    <a:p>
                      <a:pPr algn="l">
                        <a:spcAft>
                          <a:spcPts val="1000"/>
                        </a:spcAft>
                      </a:pPr>
                      <a:r>
                        <a:rPr lang="en-GB" sz="1000" b="0" u="none" dirty="0" smtClean="0">
                          <a:solidFill>
                            <a:srgbClr val="0F5494"/>
                          </a:solidFill>
                          <a:effectLst/>
                          <a:latin typeface="Tw Cen MT"/>
                          <a:ea typeface="Times New Roman" panose="02020603050405020304" pitchFamily="18" charset="0"/>
                          <a:cs typeface="Tw Cen MT"/>
                        </a:rPr>
                        <a:t>Sector</a:t>
                      </a:r>
                      <a:r>
                        <a:rPr lang="en-GB" sz="1000" b="0" u="none" baseline="0" dirty="0" smtClean="0">
                          <a:solidFill>
                            <a:srgbClr val="0F5494"/>
                          </a:solidFill>
                          <a:effectLst/>
                          <a:latin typeface="Tw Cen MT"/>
                          <a:ea typeface="Times New Roman" panose="02020603050405020304" pitchFamily="18" charset="0"/>
                          <a:cs typeface="Tw Cen MT"/>
                        </a:rPr>
                        <a:t> G</a:t>
                      </a:r>
                      <a:r>
                        <a:rPr lang="en-GB" sz="1000" b="0" u="none" dirty="0" smtClean="0">
                          <a:solidFill>
                            <a:srgbClr val="0F5494"/>
                          </a:solidFill>
                          <a:effectLst/>
                          <a:latin typeface="Tw Cen MT"/>
                          <a:ea typeface="Times New Roman" panose="02020603050405020304" pitchFamily="18" charset="0"/>
                          <a:cs typeface="Tw Cen MT"/>
                        </a:rPr>
                        <a:t>overnance</a:t>
                      </a: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Bangladesh</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US" sz="1000" b="0" i="0" u="none" strike="noStrike" dirty="0" smtClean="0">
                          <a:solidFill>
                            <a:srgbClr val="0F5494"/>
                          </a:solidFill>
                          <a:effectLst/>
                          <a:latin typeface="Tw Cen MT"/>
                          <a:cs typeface="Tw Cen MT"/>
                        </a:rPr>
                        <a:t>Comprehensive TED Plan prepared</a:t>
                      </a:r>
                      <a:r>
                        <a:rPr lang="en-US" sz="1000" b="0" i="0" u="none" strike="noStrike" baseline="0" dirty="0" smtClean="0">
                          <a:solidFill>
                            <a:srgbClr val="0F5494"/>
                          </a:solidFill>
                          <a:effectLst/>
                          <a:latin typeface="Tw Cen MT"/>
                          <a:cs typeface="Tw Cen MT"/>
                        </a:rPr>
                        <a:t> and adopted by </a:t>
                      </a:r>
                      <a:r>
                        <a:rPr lang="en-US" sz="1000" b="0" i="0" u="none" strike="noStrike" baseline="0" dirty="0" err="1" smtClean="0">
                          <a:solidFill>
                            <a:srgbClr val="0F5494"/>
                          </a:solidFill>
                          <a:effectLst/>
                          <a:latin typeface="Tw Cen MT"/>
                          <a:cs typeface="Tw Cen MT"/>
                        </a:rPr>
                        <a:t>MoPME</a:t>
                      </a:r>
                      <a:endParaRPr lang="en-US" sz="1000" b="0" i="0" u="none" strike="noStrike" dirty="0">
                        <a:solidFill>
                          <a:srgbClr val="0F5494"/>
                        </a:solidFill>
                        <a:effectLst/>
                        <a:latin typeface="Tw Cen MT"/>
                        <a:cs typeface="Tw Cen MT"/>
                      </a:endParaRPr>
                    </a:p>
                  </a:txBody>
                  <a:tcPr marL="0" marR="0" marT="0" marB="0"/>
                </a:tc>
              </a:tr>
              <a:tr h="218459">
                <a:tc vMerge="1">
                  <a:txBody>
                    <a:bodyPr/>
                    <a:lstStyle/>
                    <a:p>
                      <a:pPr algn="l">
                        <a:spcAft>
                          <a:spcPts val="1000"/>
                        </a:spcAft>
                      </a:pPr>
                      <a:endParaRPr lang="en-GB" sz="1000" b="0" u="none" dirty="0" smtClean="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Bangladesh</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US" sz="1000" b="0" i="0" u="none" strike="noStrike" dirty="0" smtClean="0">
                          <a:solidFill>
                            <a:srgbClr val="0F5494"/>
                          </a:solidFill>
                          <a:effectLst/>
                          <a:latin typeface="Tw Cen MT"/>
                          <a:cs typeface="Tw Cen MT"/>
                        </a:rPr>
                        <a:t>Recommendations</a:t>
                      </a:r>
                      <a:r>
                        <a:rPr lang="en-US" sz="1000" b="0" i="0" u="none" strike="noStrike" baseline="0" dirty="0" smtClean="0">
                          <a:solidFill>
                            <a:srgbClr val="0F5494"/>
                          </a:solidFill>
                          <a:effectLst/>
                          <a:latin typeface="Tw Cen MT"/>
                          <a:cs typeface="Tw Cen MT"/>
                        </a:rPr>
                        <a:t> of expenditure tracking survey (PETS) and lessons learned study are endorsed by </a:t>
                      </a:r>
                      <a:r>
                        <a:rPr lang="en-US" sz="1000" b="0" i="0" u="none" strike="noStrike" baseline="0" dirty="0" err="1" smtClean="0">
                          <a:solidFill>
                            <a:srgbClr val="0F5494"/>
                          </a:solidFill>
                          <a:effectLst/>
                          <a:latin typeface="Tw Cen MT"/>
                          <a:cs typeface="Tw Cen MT"/>
                        </a:rPr>
                        <a:t>MoPME</a:t>
                      </a:r>
                      <a:endParaRPr lang="en-US" sz="1000" b="0" i="0" u="none" strike="noStrike" dirty="0">
                        <a:solidFill>
                          <a:srgbClr val="0F5494"/>
                        </a:solidFill>
                        <a:effectLst/>
                        <a:latin typeface="Tw Cen MT"/>
                        <a:cs typeface="Tw Cen MT"/>
                      </a:endParaRPr>
                    </a:p>
                  </a:txBody>
                  <a:tcPr marL="0" marR="0" marT="0" marB="0"/>
                </a:tc>
              </a:tr>
              <a:tr h="218459">
                <a:tc>
                  <a:txBody>
                    <a:bodyPr/>
                    <a:lstStyle/>
                    <a:p>
                      <a:pPr algn="l">
                        <a:spcAft>
                          <a:spcPts val="1000"/>
                        </a:spcAft>
                      </a:pPr>
                      <a:r>
                        <a:rPr lang="en-US" sz="1000" u="sng" dirty="0">
                          <a:solidFill>
                            <a:srgbClr val="0F5494"/>
                          </a:solidFill>
                          <a:effectLst/>
                          <a:latin typeface="Tw Cen MT"/>
                          <a:cs typeface="Tw Cen MT"/>
                        </a:rPr>
                        <a:t>Outcome level </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r>
                        <a:rPr lang="en-US" sz="1000" b="1" dirty="0">
                          <a:solidFill>
                            <a:srgbClr val="0F5494"/>
                          </a:solidFill>
                          <a:effectLst/>
                          <a:latin typeface="Tw Cen MT"/>
                          <a:cs typeface="Tw Cen MT"/>
                        </a:rPr>
                        <a:t>Outcome </a:t>
                      </a:r>
                      <a:r>
                        <a:rPr lang="en-US" sz="1000" b="1" kern="1200" dirty="0">
                          <a:solidFill>
                            <a:srgbClr val="0F5494"/>
                          </a:solidFill>
                          <a:effectLst/>
                          <a:latin typeface="Tw Cen MT"/>
                          <a:ea typeface="+mn-ea"/>
                          <a:cs typeface="Tw Cen MT"/>
                        </a:rPr>
                        <a:t>indicators</a:t>
                      </a:r>
                      <a:r>
                        <a:rPr lang="en-US" sz="1000" b="1" dirty="0">
                          <a:solidFill>
                            <a:srgbClr val="0F5494"/>
                          </a:solidFill>
                          <a:effectLst/>
                          <a:latin typeface="Tw Cen MT"/>
                          <a:cs typeface="Tw Cen MT"/>
                        </a:rPr>
                        <a:t> </a:t>
                      </a:r>
                      <a:endParaRPr lang="en-GB" sz="1000" b="1"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r>
              <a:tr h="184081">
                <a:tc rowSpan="4">
                  <a:txBody>
                    <a:bodyPr/>
                    <a:lstStyle/>
                    <a:p>
                      <a:pPr algn="l">
                        <a:spcAft>
                          <a:spcPts val="1000"/>
                        </a:spcAft>
                      </a:pPr>
                      <a:r>
                        <a:rPr lang="en-US" sz="1000" b="0" u="none" strike="noStrike" dirty="0" smtClean="0">
                          <a:solidFill>
                            <a:srgbClr val="0F5494"/>
                          </a:solidFill>
                          <a:effectLst/>
                          <a:latin typeface="Tw Cen MT"/>
                          <a:cs typeface="Tw Cen MT"/>
                        </a:rPr>
                        <a:t>Uptake of education services</a:t>
                      </a:r>
                      <a:endParaRPr lang="en-GB" sz="1000" b="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lnSpc>
                          <a:spcPct val="120000"/>
                        </a:lnSpc>
                      </a:pPr>
                      <a:r>
                        <a:rPr lang="en-US" sz="1000" b="0" i="0" u="none" strike="noStrike" dirty="0">
                          <a:solidFill>
                            <a:srgbClr val="0F5494"/>
                          </a:solidFill>
                          <a:effectLst/>
                          <a:latin typeface="Tw Cen MT"/>
                          <a:cs typeface="Tw Cen MT"/>
                        </a:rPr>
                        <a:t>Dominican Republic</a:t>
                      </a:r>
                    </a:p>
                  </a:txBody>
                  <a:tcPr marL="0" marR="0" marT="0" marB="0"/>
                </a:tc>
                <a:tc>
                  <a:txBody>
                    <a:bodyPr/>
                    <a:lstStyle/>
                    <a:p>
                      <a:pPr algn="l" fontAlgn="b">
                        <a:lnSpc>
                          <a:spcPct val="120000"/>
                        </a:lnSpc>
                      </a:pPr>
                      <a:r>
                        <a:rPr lang="en-US" sz="1000" b="0" i="0" u="none" strike="noStrike" dirty="0">
                          <a:solidFill>
                            <a:srgbClr val="0F5494"/>
                          </a:solidFill>
                          <a:effectLst/>
                          <a:latin typeface="Tw Cen MT"/>
                          <a:cs typeface="Tw Cen MT"/>
                        </a:rPr>
                        <a:t>68% completion rate in BE achieved</a:t>
                      </a:r>
                    </a:p>
                  </a:txBody>
                  <a:tcPr marL="0" marR="0" marT="0" marB="0"/>
                </a:tc>
              </a:tr>
              <a:tr h="184081">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b">
                        <a:lnSpc>
                          <a:spcPct val="120000"/>
                        </a:lnSpc>
                      </a:pPr>
                      <a:r>
                        <a:rPr lang="en-US" sz="1000" b="0" i="0" u="none" strike="noStrike" dirty="0">
                          <a:solidFill>
                            <a:srgbClr val="0F5494"/>
                          </a:solidFill>
                          <a:effectLst/>
                          <a:latin typeface="Tw Cen MT"/>
                          <a:cs typeface="Tw Cen MT"/>
                        </a:rPr>
                        <a:t>Rwanda</a:t>
                      </a:r>
                    </a:p>
                  </a:txBody>
                  <a:tcPr marL="0" marR="0" marT="0" marB="0"/>
                </a:tc>
                <a:tc>
                  <a:txBody>
                    <a:bodyPr/>
                    <a:lstStyle/>
                    <a:p>
                      <a:pPr algn="l" fontAlgn="b">
                        <a:lnSpc>
                          <a:spcPct val="120000"/>
                        </a:lnSpc>
                      </a:pPr>
                      <a:r>
                        <a:rPr lang="en-US" sz="1000" b="0" i="0" u="none" strike="noStrike" dirty="0" smtClean="0">
                          <a:solidFill>
                            <a:srgbClr val="0F5494"/>
                          </a:solidFill>
                          <a:effectLst/>
                          <a:latin typeface="Tw Cen MT"/>
                          <a:cs typeface="Tw Cen MT"/>
                        </a:rPr>
                        <a:t>Transition rate </a:t>
                      </a:r>
                      <a:r>
                        <a:rPr lang="en-US" sz="1000" b="0" i="0" u="none" strike="noStrike" dirty="0">
                          <a:solidFill>
                            <a:srgbClr val="0F5494"/>
                          </a:solidFill>
                          <a:effectLst/>
                          <a:latin typeface="Tw Cen MT"/>
                          <a:cs typeface="Tw Cen MT"/>
                        </a:rPr>
                        <a:t>from basic education (TC) to upper secondary education</a:t>
                      </a:r>
                    </a:p>
                  </a:txBody>
                  <a:tcPr marL="0" marR="0" marT="0" marB="0"/>
                </a:tc>
              </a:tr>
              <a:tr h="184081">
                <a:tc vMerge="1">
                  <a:txBody>
                    <a:bodyPr/>
                    <a:lstStyle/>
                    <a:p>
                      <a:pPr algn="l">
                        <a:spcAft>
                          <a:spcPts val="1000"/>
                        </a:spcAft>
                      </a:pPr>
                      <a:endParaRPr lang="en-GB" sz="1000" b="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lnSpc>
                          <a:spcPct val="120000"/>
                        </a:lnSpc>
                      </a:pPr>
                      <a:r>
                        <a:rPr lang="en-US" sz="1000" b="0" i="0" u="none" strike="noStrike" dirty="0">
                          <a:solidFill>
                            <a:srgbClr val="0F5494"/>
                          </a:solidFill>
                          <a:effectLst/>
                          <a:latin typeface="Tw Cen MT"/>
                          <a:cs typeface="Tw Cen MT"/>
                        </a:rPr>
                        <a:t>Ghana</a:t>
                      </a:r>
                    </a:p>
                  </a:txBody>
                  <a:tcPr marL="0" marR="0" marT="0" marB="0"/>
                </a:tc>
                <a:tc>
                  <a:txBody>
                    <a:bodyPr/>
                    <a:lstStyle/>
                    <a:p>
                      <a:pPr algn="l" fontAlgn="b">
                        <a:lnSpc>
                          <a:spcPct val="120000"/>
                        </a:lnSpc>
                      </a:pPr>
                      <a:r>
                        <a:rPr lang="en-US" sz="1000" b="0" i="0" u="none" strike="noStrike" dirty="0">
                          <a:solidFill>
                            <a:srgbClr val="0F5494"/>
                          </a:solidFill>
                          <a:effectLst/>
                          <a:latin typeface="Tw Cen MT"/>
                          <a:cs typeface="Tw Cen MT"/>
                        </a:rPr>
                        <a:t>Primary Completion Rate 2009                      </a:t>
                      </a:r>
                    </a:p>
                  </a:txBody>
                  <a:tcPr marL="0" marR="0" marT="0" marB="0"/>
                </a:tc>
              </a:tr>
              <a:tr h="199795">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b">
                        <a:lnSpc>
                          <a:spcPct val="120000"/>
                        </a:lnSpc>
                      </a:pPr>
                      <a:r>
                        <a:rPr lang="en-US" sz="1000" b="0" i="0" u="none" strike="noStrike" dirty="0">
                          <a:solidFill>
                            <a:srgbClr val="0F5494"/>
                          </a:solidFill>
                          <a:effectLst/>
                          <a:latin typeface="Tw Cen MT"/>
                          <a:cs typeface="Tw Cen MT"/>
                        </a:rPr>
                        <a:t>Mozambique</a:t>
                      </a:r>
                    </a:p>
                  </a:txBody>
                  <a:tcPr marL="0" marR="0" marT="0" marB="0"/>
                </a:tc>
                <a:tc>
                  <a:txBody>
                    <a:bodyPr/>
                    <a:lstStyle/>
                    <a:p>
                      <a:pPr algn="l" fontAlgn="b">
                        <a:lnSpc>
                          <a:spcPct val="120000"/>
                        </a:lnSpc>
                      </a:pPr>
                      <a:r>
                        <a:rPr lang="en-US" sz="1000" b="0" i="0" u="none" strike="noStrike" dirty="0">
                          <a:solidFill>
                            <a:srgbClr val="0F5494"/>
                          </a:solidFill>
                          <a:effectLst/>
                          <a:latin typeface="Tw Cen MT"/>
                          <a:cs typeface="Tw Cen MT"/>
                        </a:rPr>
                        <a:t>Net enrolment at 6 years of age in Grade 1 - Girls</a:t>
                      </a:r>
                    </a:p>
                  </a:txBody>
                  <a:tcPr marL="0" marR="0" marT="0" marB="0"/>
                </a:tc>
              </a:tr>
              <a:tr h="217442">
                <a:tc>
                  <a:txBody>
                    <a:bodyPr/>
                    <a:lstStyle/>
                    <a:p>
                      <a:pPr algn="l">
                        <a:spcAft>
                          <a:spcPts val="0"/>
                        </a:spcAft>
                      </a:pPr>
                      <a:r>
                        <a:rPr lang="en-US" sz="1000" u="sng" dirty="0">
                          <a:solidFill>
                            <a:srgbClr val="0F5494"/>
                          </a:solidFill>
                          <a:effectLst/>
                          <a:latin typeface="Tw Cen MT"/>
                          <a:cs typeface="Tw Cen MT"/>
                        </a:rPr>
                        <a:t>Output </a:t>
                      </a:r>
                      <a:r>
                        <a:rPr lang="en-US" sz="1000" u="sng" dirty="0" smtClean="0">
                          <a:solidFill>
                            <a:srgbClr val="0F5494"/>
                          </a:solidFill>
                          <a:effectLst/>
                          <a:latin typeface="Tw Cen MT"/>
                          <a:cs typeface="Tw Cen MT"/>
                        </a:rPr>
                        <a:t>level</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0"/>
                        </a:spcAft>
                      </a:pPr>
                      <a:r>
                        <a:rPr lang="en-US" sz="1000" b="1" dirty="0">
                          <a:solidFill>
                            <a:srgbClr val="0F5494"/>
                          </a:solidFill>
                          <a:effectLst/>
                          <a:latin typeface="Tw Cen MT"/>
                          <a:cs typeface="Tw Cen MT"/>
                        </a:rPr>
                        <a:t>Output Indicators</a:t>
                      </a:r>
                      <a:endParaRPr lang="en-GB" sz="1000" b="1"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r>
              <a:tr h="368162">
                <a:tc rowSpan="5">
                  <a:txBody>
                    <a:bodyPr/>
                    <a:lstStyle/>
                    <a:p>
                      <a:pPr algn="l" fontAlgn="t"/>
                      <a:r>
                        <a:rPr lang="en-US" sz="1000" b="0" i="0" u="none" strike="noStrike" dirty="0">
                          <a:solidFill>
                            <a:srgbClr val="0F5494"/>
                          </a:solidFill>
                          <a:effectLst/>
                          <a:latin typeface="Tw Cen MT"/>
                          <a:cs typeface="Tw Cen MT"/>
                        </a:rPr>
                        <a:t>Sector </a:t>
                      </a:r>
                      <a:r>
                        <a:rPr lang="en-US" sz="1000" b="0" i="0" u="none" strike="noStrike" dirty="0" smtClean="0">
                          <a:solidFill>
                            <a:srgbClr val="0F5494"/>
                          </a:solidFill>
                          <a:effectLst/>
                          <a:latin typeface="Tw Cen MT"/>
                          <a:cs typeface="Tw Cen MT"/>
                        </a:rPr>
                        <a:t>governance</a:t>
                      </a:r>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lnSpc>
                          <a:spcPct val="120000"/>
                        </a:lnSpc>
                        <a:spcAft>
                          <a:spcPts val="600"/>
                        </a:spcAft>
                      </a:pPr>
                      <a:r>
                        <a:rPr lang="en-US" sz="1000" b="0" i="0" u="none" strike="noStrike" dirty="0">
                          <a:solidFill>
                            <a:srgbClr val="0F5494"/>
                          </a:solidFill>
                          <a:effectLst/>
                          <a:latin typeface="Tw Cen MT"/>
                          <a:cs typeface="Tw Cen MT"/>
                        </a:rPr>
                        <a:t>Dominican Republic</a:t>
                      </a:r>
                    </a:p>
                  </a:txBody>
                  <a:tcPr marL="0" marR="0" marT="0" marB="0"/>
                </a:tc>
                <a:tc>
                  <a:txBody>
                    <a:bodyPr/>
                    <a:lstStyle/>
                    <a:p>
                      <a:pPr algn="l" fontAlgn="b">
                        <a:lnSpc>
                          <a:spcPct val="120000"/>
                        </a:lnSpc>
                        <a:spcAft>
                          <a:spcPts val="600"/>
                        </a:spcAft>
                      </a:pPr>
                      <a:r>
                        <a:rPr lang="en-US" sz="1000" b="0" i="0" u="none" strike="noStrike" dirty="0">
                          <a:solidFill>
                            <a:srgbClr val="0F5494"/>
                          </a:solidFill>
                          <a:effectLst/>
                          <a:latin typeface="Tw Cen MT"/>
                          <a:cs typeface="Tw Cen MT"/>
                        </a:rPr>
                        <a:t>New curricular schemes for the BE 1st cycle </a:t>
                      </a:r>
                      <a:r>
                        <a:rPr lang="en-US" sz="1000" b="0" i="0" u="none" strike="noStrike" dirty="0" err="1" smtClean="0">
                          <a:solidFill>
                            <a:srgbClr val="0F5494"/>
                          </a:solidFill>
                          <a:effectLst/>
                          <a:latin typeface="Tw Cen MT"/>
                          <a:cs typeface="Tw Cen MT"/>
                        </a:rPr>
                        <a:t>programmes</a:t>
                      </a:r>
                      <a:r>
                        <a:rPr lang="en-US" sz="1000" b="0" i="0" u="none" strike="noStrike" dirty="0" smtClean="0">
                          <a:solidFill>
                            <a:srgbClr val="0F5494"/>
                          </a:solidFill>
                          <a:effectLst/>
                          <a:latin typeface="Tw Cen MT"/>
                          <a:cs typeface="Tw Cen MT"/>
                        </a:rPr>
                        <a:t> </a:t>
                      </a:r>
                      <a:r>
                        <a:rPr lang="en-US" sz="1000" b="0" i="0" u="none" strike="noStrike" dirty="0">
                          <a:solidFill>
                            <a:srgbClr val="0F5494"/>
                          </a:solidFill>
                          <a:effectLst/>
                          <a:latin typeface="Tw Cen MT"/>
                          <a:cs typeface="Tw Cen MT"/>
                        </a:rPr>
                        <a:t>tested in 1000 schools (rural &amp; urban) and new curricular schemes for BE 2d applied to 300 schools</a:t>
                      </a:r>
                    </a:p>
                  </a:txBody>
                  <a:tcPr marL="0" marR="0" marT="0" marB="0"/>
                </a:tc>
              </a:tr>
              <a:tr h="184081">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lnSpc>
                          <a:spcPct val="120000"/>
                        </a:lnSpc>
                        <a:spcAft>
                          <a:spcPts val="600"/>
                        </a:spcAft>
                      </a:pPr>
                      <a:r>
                        <a:rPr lang="en-US" sz="1000" b="0" i="0" u="none" strike="noStrike" dirty="0">
                          <a:solidFill>
                            <a:srgbClr val="0F5494"/>
                          </a:solidFill>
                          <a:effectLst/>
                          <a:latin typeface="Tw Cen MT"/>
                          <a:cs typeface="Tw Cen MT"/>
                        </a:rPr>
                        <a:t>Burkina Faso</a:t>
                      </a:r>
                    </a:p>
                  </a:txBody>
                  <a:tcPr marL="0" marR="0" marT="0" marB="0"/>
                </a:tc>
                <a:tc>
                  <a:txBody>
                    <a:bodyPr/>
                    <a:lstStyle/>
                    <a:p>
                      <a:pPr algn="l" fontAlgn="b">
                        <a:lnSpc>
                          <a:spcPct val="120000"/>
                        </a:lnSpc>
                        <a:spcAft>
                          <a:spcPts val="600"/>
                        </a:spcAft>
                      </a:pPr>
                      <a:r>
                        <a:rPr lang="en-US" sz="1000" b="0" i="0" u="none" strike="noStrike" dirty="0" smtClean="0">
                          <a:solidFill>
                            <a:srgbClr val="0F5494"/>
                          </a:solidFill>
                          <a:effectLst/>
                          <a:latin typeface="Tw Cen MT"/>
                          <a:cs typeface="Tw Cen MT"/>
                        </a:rPr>
                        <a:t>Student</a:t>
                      </a:r>
                      <a:r>
                        <a:rPr lang="en-US" sz="1000" b="0" i="0" u="none" strike="noStrike" baseline="0" dirty="0" smtClean="0">
                          <a:solidFill>
                            <a:srgbClr val="0F5494"/>
                          </a:solidFill>
                          <a:effectLst/>
                          <a:latin typeface="Tw Cen MT"/>
                          <a:cs typeface="Tw Cen MT"/>
                        </a:rPr>
                        <a:t> teacher ratio</a:t>
                      </a:r>
                      <a:endParaRPr lang="en-US" sz="1000" b="0" i="0" u="none" strike="noStrike" dirty="0">
                        <a:solidFill>
                          <a:srgbClr val="0F5494"/>
                        </a:solidFill>
                        <a:effectLst/>
                        <a:latin typeface="Tw Cen MT"/>
                        <a:cs typeface="Tw Cen MT"/>
                      </a:endParaRPr>
                    </a:p>
                  </a:txBody>
                  <a:tcPr marL="0" marR="0" marT="0" marB="0"/>
                </a:tc>
              </a:tr>
              <a:tr h="184081">
                <a:tc vMerge="1">
                  <a:txBody>
                    <a:bodyPr/>
                    <a:lstStyle/>
                    <a:p>
                      <a:pPr algn="l" fontAlgn="t"/>
                      <a:endParaRPr lang="en-US" sz="900" b="0" i="0" u="none" strike="noStrike" dirty="0">
                        <a:solidFill>
                          <a:srgbClr val="000000"/>
                        </a:solidFill>
                        <a:effectLst/>
                        <a:latin typeface="Tw Cen MT"/>
                      </a:endParaRPr>
                    </a:p>
                  </a:txBody>
                  <a:tcPr marL="12700" marR="12700" marT="12700" marB="0"/>
                </a:tc>
                <a:tc>
                  <a:txBody>
                    <a:bodyPr/>
                    <a:lstStyle/>
                    <a:p>
                      <a:pPr algn="l" fontAlgn="b">
                        <a:lnSpc>
                          <a:spcPct val="120000"/>
                        </a:lnSpc>
                        <a:spcAft>
                          <a:spcPts val="600"/>
                        </a:spcAft>
                      </a:pPr>
                      <a:r>
                        <a:rPr lang="en-US" sz="1000" b="0" i="0" u="none" strike="noStrike" dirty="0">
                          <a:solidFill>
                            <a:srgbClr val="0F5494"/>
                          </a:solidFill>
                          <a:effectLst/>
                          <a:latin typeface="Tw Cen MT"/>
                          <a:cs typeface="Tw Cen MT"/>
                        </a:rPr>
                        <a:t>Senegal</a:t>
                      </a:r>
                    </a:p>
                  </a:txBody>
                  <a:tcPr marL="0" marR="0" marT="0" marB="0"/>
                </a:tc>
                <a:tc>
                  <a:txBody>
                    <a:bodyPr/>
                    <a:lstStyle/>
                    <a:p>
                      <a:pPr algn="l" fontAlgn="b">
                        <a:lnSpc>
                          <a:spcPct val="120000"/>
                        </a:lnSpc>
                        <a:spcAft>
                          <a:spcPts val="600"/>
                        </a:spcAft>
                      </a:pPr>
                      <a:r>
                        <a:rPr lang="en-US" sz="1000" b="0" i="0" u="none" strike="noStrike" dirty="0" smtClean="0">
                          <a:solidFill>
                            <a:srgbClr val="0F5494"/>
                          </a:solidFill>
                          <a:effectLst/>
                          <a:latin typeface="Tw Cen MT"/>
                          <a:cs typeface="Tw Cen MT"/>
                        </a:rPr>
                        <a:t>Books</a:t>
                      </a:r>
                      <a:r>
                        <a:rPr lang="en-US" sz="1000" b="0" i="0" u="none" strike="noStrike" baseline="0" dirty="0" smtClean="0">
                          <a:solidFill>
                            <a:srgbClr val="0F5494"/>
                          </a:solidFill>
                          <a:effectLst/>
                          <a:latin typeface="Tw Cen MT"/>
                          <a:cs typeface="Tw Cen MT"/>
                        </a:rPr>
                        <a:t> per student ratio </a:t>
                      </a:r>
                      <a:endParaRPr lang="en-US" sz="1000" b="0" i="0" u="none" strike="noStrike" dirty="0">
                        <a:solidFill>
                          <a:srgbClr val="0F5494"/>
                        </a:solidFill>
                        <a:effectLst/>
                        <a:latin typeface="Tw Cen MT"/>
                        <a:cs typeface="Tw Cen MT"/>
                      </a:endParaRPr>
                    </a:p>
                  </a:txBody>
                  <a:tcPr marL="0" marR="0" marT="0" marB="0"/>
                </a:tc>
              </a:tr>
              <a:tr h="184081">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lnSpc>
                          <a:spcPct val="120000"/>
                        </a:lnSpc>
                        <a:spcAft>
                          <a:spcPts val="600"/>
                        </a:spcAft>
                      </a:pPr>
                      <a:r>
                        <a:rPr lang="en-US" sz="1000" b="0" i="0" u="none" strike="noStrike" dirty="0" err="1">
                          <a:solidFill>
                            <a:srgbClr val="0F5494"/>
                          </a:solidFill>
                          <a:effectLst/>
                          <a:latin typeface="Tw Cen MT"/>
                          <a:cs typeface="Tw Cen MT"/>
                        </a:rPr>
                        <a:t>Cabo</a:t>
                      </a:r>
                      <a:r>
                        <a:rPr lang="en-US" sz="1000" b="0" i="0" u="none" strike="noStrike" dirty="0">
                          <a:solidFill>
                            <a:srgbClr val="0F5494"/>
                          </a:solidFill>
                          <a:effectLst/>
                          <a:latin typeface="Tw Cen MT"/>
                          <a:cs typeface="Tw Cen MT"/>
                        </a:rPr>
                        <a:t> Verde</a:t>
                      </a:r>
                    </a:p>
                  </a:txBody>
                  <a:tcPr marL="0" marR="0" marT="0" marB="0"/>
                </a:tc>
                <a:tc>
                  <a:txBody>
                    <a:bodyPr/>
                    <a:lstStyle/>
                    <a:p>
                      <a:pPr algn="l" fontAlgn="b">
                        <a:lnSpc>
                          <a:spcPct val="120000"/>
                        </a:lnSpc>
                        <a:spcAft>
                          <a:spcPts val="600"/>
                        </a:spcAft>
                      </a:pPr>
                      <a:r>
                        <a:rPr lang="en-US" sz="1000" b="0" i="0" u="none" strike="noStrike" dirty="0" smtClean="0">
                          <a:solidFill>
                            <a:srgbClr val="0F5494"/>
                          </a:solidFill>
                          <a:effectLst/>
                          <a:latin typeface="Tw Cen MT"/>
                          <a:cs typeface="Tw Cen MT"/>
                        </a:rPr>
                        <a:t>Percentage</a:t>
                      </a:r>
                      <a:r>
                        <a:rPr lang="en-US" sz="1000" b="0" i="0" u="none" strike="noStrike" baseline="0" dirty="0" smtClean="0">
                          <a:solidFill>
                            <a:srgbClr val="0F5494"/>
                          </a:solidFill>
                          <a:effectLst/>
                          <a:latin typeface="Tw Cen MT"/>
                          <a:cs typeface="Tw Cen MT"/>
                        </a:rPr>
                        <a:t> of primary school teachers having received pedagogical training</a:t>
                      </a:r>
                      <a:endParaRPr lang="en-US" sz="1000" b="0" i="0" u="none" strike="noStrike" dirty="0">
                        <a:solidFill>
                          <a:srgbClr val="0F5494"/>
                        </a:solidFill>
                        <a:effectLst/>
                        <a:latin typeface="Tw Cen MT"/>
                        <a:cs typeface="Tw Cen MT"/>
                      </a:endParaRPr>
                    </a:p>
                  </a:txBody>
                  <a:tcPr marL="0" marR="0" marT="0" marB="0"/>
                </a:tc>
              </a:tr>
              <a:tr h="198223">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lnSpc>
                          <a:spcPct val="120000"/>
                        </a:lnSpc>
                        <a:spcAft>
                          <a:spcPts val="600"/>
                        </a:spcAft>
                      </a:pPr>
                      <a:r>
                        <a:rPr lang="en-US" sz="1000" b="0" i="0" u="none" strike="noStrike" dirty="0" smtClean="0">
                          <a:solidFill>
                            <a:srgbClr val="0F5494"/>
                          </a:solidFill>
                          <a:effectLst/>
                          <a:latin typeface="Tw Cen MT"/>
                          <a:cs typeface="Tw Cen MT"/>
                        </a:rPr>
                        <a:t>Bangladesh</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spcAft>
                          <a:spcPts val="600"/>
                        </a:spcAft>
                      </a:pPr>
                      <a:r>
                        <a:rPr lang="en-US" sz="1000" b="0" i="0" u="none" strike="noStrike" dirty="0" smtClean="0">
                          <a:solidFill>
                            <a:srgbClr val="0F5494"/>
                          </a:solidFill>
                          <a:effectLst/>
                          <a:latin typeface="Tw Cen MT"/>
                          <a:cs typeface="Tw Cen MT"/>
                        </a:rPr>
                        <a:t>At</a:t>
                      </a:r>
                      <a:r>
                        <a:rPr lang="en-US" sz="1000" b="0" i="0" u="none" strike="noStrike" baseline="0" dirty="0" smtClean="0">
                          <a:solidFill>
                            <a:srgbClr val="0F5494"/>
                          </a:solidFill>
                          <a:effectLst/>
                          <a:latin typeface="Tw Cen MT"/>
                          <a:cs typeface="Tw Cen MT"/>
                        </a:rPr>
                        <a:t> least 30% of planned needs-based infrastructure development completed according to criteria and standards</a:t>
                      </a:r>
                      <a:endParaRPr lang="en-US" sz="1000" b="0" i="0" u="none" strike="noStrike" dirty="0">
                        <a:solidFill>
                          <a:srgbClr val="0F5494"/>
                        </a:solidFill>
                        <a:effectLst/>
                        <a:latin typeface="Tw Cen MT"/>
                        <a:cs typeface="Tw Cen MT"/>
                      </a:endParaRPr>
                    </a:p>
                  </a:txBody>
                  <a:tcPr marL="0" marR="0" marT="0" marB="0"/>
                </a:tc>
              </a:tr>
              <a:tr h="214616">
                <a:tc>
                  <a:txBody>
                    <a:bodyPr/>
                    <a:lstStyle/>
                    <a:p>
                      <a:pPr algn="l">
                        <a:spcAft>
                          <a:spcPts val="1000"/>
                        </a:spcAft>
                      </a:pPr>
                      <a:r>
                        <a:rPr lang="en-GB" sz="1000" u="sng" dirty="0" smtClean="0">
                          <a:solidFill>
                            <a:srgbClr val="0F5494"/>
                          </a:solidFill>
                          <a:effectLst/>
                          <a:latin typeface="Tw Cen MT"/>
                          <a:ea typeface="Times New Roman" panose="02020603050405020304" pitchFamily="18" charset="0"/>
                          <a:cs typeface="Tw Cen MT"/>
                        </a:rPr>
                        <a:t>Input level</a:t>
                      </a:r>
                      <a:endParaRPr lang="en-GB" sz="1000" u="sng"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r>
                        <a:rPr lang="en-US" sz="1000" b="1" dirty="0" smtClean="0">
                          <a:solidFill>
                            <a:srgbClr val="0F5494"/>
                          </a:solidFill>
                          <a:effectLst/>
                          <a:latin typeface="Tw Cen MT"/>
                          <a:cs typeface="Tw Cen MT"/>
                        </a:rPr>
                        <a:t>Input indicators</a:t>
                      </a:r>
                      <a:endParaRPr lang="en-GB" sz="1000" b="1"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r>
              <a:tr h="349061">
                <a:tc>
                  <a:txBody>
                    <a:bodyPr/>
                    <a:lstStyle/>
                    <a:p>
                      <a:pPr algn="l" fontAlgn="t"/>
                      <a:r>
                        <a:rPr lang="en-US" sz="1000" b="0" i="0" u="none" strike="noStrike" dirty="0" smtClean="0">
                          <a:solidFill>
                            <a:srgbClr val="0F5494"/>
                          </a:solidFill>
                          <a:effectLst/>
                          <a:latin typeface="Tw Cen MT"/>
                          <a:cs typeface="Tw Cen MT"/>
                        </a:rPr>
                        <a:t>Sector governance</a:t>
                      </a:r>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a:solidFill>
                            <a:srgbClr val="0F5494"/>
                          </a:solidFill>
                          <a:effectLst/>
                          <a:latin typeface="Tw Cen MT"/>
                          <a:cs typeface="Tw Cen MT"/>
                        </a:rPr>
                        <a:t>Dominican Republic</a:t>
                      </a:r>
                    </a:p>
                  </a:txBody>
                  <a:tcPr marL="0" marR="0" marT="0" marB="0"/>
                </a:tc>
                <a:tc>
                  <a:txBody>
                    <a:bodyPr/>
                    <a:lstStyle/>
                    <a:p>
                      <a:pPr algn="l" fontAlgn="b"/>
                      <a:r>
                        <a:rPr lang="en-US" sz="1000" b="0" i="0" u="none" strike="noStrike" dirty="0">
                          <a:solidFill>
                            <a:srgbClr val="0F5494"/>
                          </a:solidFill>
                          <a:effectLst/>
                          <a:latin typeface="Tw Cen MT"/>
                          <a:cs typeface="Tw Cen MT"/>
                        </a:rPr>
                        <a:t>New curricular schemes for the BE 1st cycle </a:t>
                      </a:r>
                      <a:r>
                        <a:rPr lang="en-US" sz="1000" b="0" i="0" u="none" strike="noStrike" dirty="0" err="1" smtClean="0">
                          <a:solidFill>
                            <a:srgbClr val="0F5494"/>
                          </a:solidFill>
                          <a:effectLst/>
                          <a:latin typeface="Tw Cen MT"/>
                          <a:cs typeface="Tw Cen MT"/>
                        </a:rPr>
                        <a:t>programmes</a:t>
                      </a:r>
                      <a:r>
                        <a:rPr lang="en-US" sz="1000" b="0" i="0" u="none" strike="noStrike" dirty="0" smtClean="0">
                          <a:solidFill>
                            <a:srgbClr val="0F5494"/>
                          </a:solidFill>
                          <a:effectLst/>
                          <a:latin typeface="Tw Cen MT"/>
                          <a:cs typeface="Tw Cen MT"/>
                        </a:rPr>
                        <a:t> </a:t>
                      </a:r>
                      <a:r>
                        <a:rPr lang="en-US" sz="1000" b="0" i="0" u="none" strike="noStrike" dirty="0">
                          <a:solidFill>
                            <a:srgbClr val="0F5494"/>
                          </a:solidFill>
                          <a:effectLst/>
                          <a:latin typeface="Tw Cen MT"/>
                          <a:cs typeface="Tw Cen MT"/>
                        </a:rPr>
                        <a:t>tested in 200 schools (rural &amp; urban) and new curricular schemes for BE 2d cycle programs designed and validated</a:t>
                      </a:r>
                    </a:p>
                  </a:txBody>
                  <a:tcPr marL="0" marR="0" marT="0" marB="0"/>
                </a:tc>
              </a:tr>
              <a:tr h="349061">
                <a:tc>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Bangladesh</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US" sz="1000" b="0" i="0" u="none" strike="noStrike" dirty="0" smtClean="0">
                          <a:solidFill>
                            <a:srgbClr val="0F5494"/>
                          </a:solidFill>
                          <a:effectLst/>
                          <a:latin typeface="Tw Cen MT"/>
                          <a:cs typeface="Tw Cen MT"/>
                        </a:rPr>
                        <a:t>At least 85%</a:t>
                      </a:r>
                      <a:r>
                        <a:rPr lang="en-US" sz="1000" b="0" i="0" u="none" strike="noStrike" baseline="0" dirty="0" smtClean="0">
                          <a:solidFill>
                            <a:srgbClr val="0F5494"/>
                          </a:solidFill>
                          <a:effectLst/>
                          <a:latin typeface="Tw Cen MT"/>
                          <a:cs typeface="Tw Cen MT"/>
                        </a:rPr>
                        <a:t> of all eligible schools receive all approved textbooks (Grade I to V) within one month of school opening day</a:t>
                      </a:r>
                      <a:endParaRPr lang="en-US" sz="1000" b="0" i="0" u="none" strike="noStrike" dirty="0">
                        <a:solidFill>
                          <a:srgbClr val="0F5494"/>
                        </a:solidFill>
                        <a:effectLst/>
                        <a:latin typeface="Tw Cen MT"/>
                        <a:cs typeface="Tw Cen MT"/>
                      </a:endParaRPr>
                    </a:p>
                  </a:txBody>
                  <a:tcPr marL="0" marR="0" marT="0" marB="0"/>
                </a:tc>
              </a:tr>
              <a:tr h="349061">
                <a:tc>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Bangladesh</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US" sz="1000" b="0" i="0" u="none" strike="noStrike" dirty="0" smtClean="0">
                          <a:solidFill>
                            <a:srgbClr val="0F5494"/>
                          </a:solidFill>
                          <a:effectLst/>
                          <a:latin typeface="Tw Cen MT"/>
                          <a:cs typeface="Tw Cen MT"/>
                        </a:rPr>
                        <a:t>All teachers and head teachers’ positions (vacancies</a:t>
                      </a:r>
                      <a:r>
                        <a:rPr lang="en-US" sz="1000" b="0" i="0" u="none" strike="noStrike" baseline="0" dirty="0" smtClean="0">
                          <a:solidFill>
                            <a:srgbClr val="0F5494"/>
                          </a:solidFill>
                          <a:effectLst/>
                          <a:latin typeface="Tw Cen MT"/>
                          <a:cs typeface="Tw Cen MT"/>
                        </a:rPr>
                        <a:t> and new positions) </a:t>
                      </a:r>
                      <a:r>
                        <a:rPr lang="en-US" sz="1000" b="0" i="0" u="none" strike="noStrike" dirty="0" smtClean="0">
                          <a:solidFill>
                            <a:srgbClr val="0F5494"/>
                          </a:solidFill>
                          <a:effectLst/>
                          <a:latin typeface="Tw Cen MT"/>
                          <a:cs typeface="Tw Cen MT"/>
                        </a:rPr>
                        <a:t>filled according to agreed recruitment procedures and on needs basis.</a:t>
                      </a:r>
                      <a:endParaRPr lang="en-US" sz="1000" b="0" i="0" u="none" strike="noStrike" dirty="0">
                        <a:solidFill>
                          <a:srgbClr val="0F5494"/>
                        </a:solidFill>
                        <a:effectLst/>
                        <a:latin typeface="Tw Cen MT"/>
                        <a:cs typeface="Tw Cen MT"/>
                      </a:endParaRPr>
                    </a:p>
                  </a:txBody>
                  <a:tcPr marL="0" marR="0" marT="0" marB="0"/>
                </a:tc>
              </a:tr>
            </a:tbl>
          </a:graphicData>
        </a:graphic>
      </p:graphicFrame>
    </p:spTree>
    <p:extLst>
      <p:ext uri="{BB962C8B-B14F-4D97-AF65-F5344CB8AC3E}">
        <p14:creationId xmlns:p14="http://schemas.microsoft.com/office/powerpoint/2010/main" val="2195980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9"/>
            <a:ext cx="9144000" cy="1008111"/>
          </a:xfrm>
          <a:noFill/>
          <a:ln w="9525">
            <a:noFill/>
            <a:miter lim="800000"/>
            <a:headEnd/>
            <a:tailEnd/>
          </a:ln>
          <a:effectLst/>
        </p:spPr>
        <p:txBody>
          <a:bodyPr vert="horz" wrap="square" lIns="91440" tIns="45720" rIns="91440" bIns="45720" numCol="1" anchor="ctr" anchorCtr="0" compatLnSpc="1">
            <a:prstTxWarp prst="textNoShape">
              <a:avLst/>
            </a:prstTxWarp>
            <a:noAutofit/>
          </a:bodyPr>
          <a:lstStyle/>
          <a:p>
            <a:pPr algn="ctr"/>
            <a:r>
              <a:rPr lang="en-GB" sz="2000" dirty="0">
                <a:solidFill>
                  <a:schemeClr val="accent6"/>
                </a:solidFill>
                <a:cs typeface="Tw Cen MT"/>
              </a:rPr>
              <a:t>Example of </a:t>
            </a:r>
            <a:r>
              <a:rPr lang="en-GB" sz="2000" dirty="0" smtClean="0">
                <a:solidFill>
                  <a:schemeClr val="accent6"/>
                </a:solidFill>
                <a:cs typeface="Tw Cen MT"/>
              </a:rPr>
              <a:t>indicators                                    PFM Reform</a:t>
            </a:r>
            <a:endParaRPr lang="en-GB" sz="2000" dirty="0">
              <a:solidFill>
                <a:schemeClr val="accent6"/>
              </a:solidFill>
              <a:cs typeface="Tw Cen MT"/>
            </a:endParaRPr>
          </a:p>
        </p:txBody>
      </p:sp>
      <p:sp>
        <p:nvSpPr>
          <p:cNvPr id="4" name="Slide Number Placeholder 3"/>
          <p:cNvSpPr>
            <a:spLocks noGrp="1"/>
          </p:cNvSpPr>
          <p:nvPr>
            <p:ph type="sldNum" sz="quarter" idx="12"/>
          </p:nvPr>
        </p:nvSpPr>
        <p:spPr>
          <a:xfrm>
            <a:off x="6948264" y="6553150"/>
            <a:ext cx="2133600" cy="476250"/>
          </a:xfrm>
        </p:spPr>
        <p:txBody>
          <a:bodyPr/>
          <a:lstStyle/>
          <a:p>
            <a:fld id="{37B83C0C-BC65-4367-9B8A-060D4801009D}" type="slidenum">
              <a:rPr lang="en-GB" smtClean="0"/>
              <a:pPr/>
              <a:t>26</a:t>
            </a:fld>
            <a:endParaRPr lang="en-GB" dirty="0"/>
          </a:p>
        </p:txBody>
      </p:sp>
      <p:sp>
        <p:nvSpPr>
          <p:cNvPr id="3" name="Espace réservé du contenu 2"/>
          <p:cNvSpPr>
            <a:spLocks noGrp="1"/>
          </p:cNvSpPr>
          <p:nvPr>
            <p:ph idx="1"/>
          </p:nvPr>
        </p:nvSpPr>
        <p:spPr/>
        <p:txBody>
          <a:bodyPr/>
          <a:lstStyle/>
          <a:p>
            <a:endParaRPr lang="fr-FR"/>
          </a:p>
        </p:txBody>
      </p:sp>
      <p:graphicFrame>
        <p:nvGraphicFramePr>
          <p:cNvPr id="7" name="Content Placeholder 5"/>
          <p:cNvGraphicFramePr>
            <a:graphicFrameLocks/>
          </p:cNvGraphicFramePr>
          <p:nvPr>
            <p:extLst/>
          </p:nvPr>
        </p:nvGraphicFramePr>
        <p:xfrm>
          <a:off x="179512" y="1364873"/>
          <a:ext cx="8840564" cy="5493127"/>
        </p:xfrm>
        <a:graphic>
          <a:graphicData uri="http://schemas.openxmlformats.org/drawingml/2006/table">
            <a:tbl>
              <a:tblPr firstRow="1" firstCol="1" bandRow="1">
                <a:tableStyleId>{5C22544A-7EE6-4342-B048-85BDC9FD1C3A}</a:tableStyleId>
              </a:tblPr>
              <a:tblGrid>
                <a:gridCol w="1218195"/>
                <a:gridCol w="1292278"/>
                <a:gridCol w="6330091"/>
              </a:tblGrid>
              <a:tr h="185366">
                <a:tc>
                  <a:txBody>
                    <a:bodyPr/>
                    <a:lstStyle/>
                    <a:p>
                      <a:pPr algn="l">
                        <a:spcAft>
                          <a:spcPts val="0"/>
                        </a:spcAft>
                      </a:pPr>
                      <a:r>
                        <a:rPr lang="en-GB" sz="1000" dirty="0">
                          <a:solidFill>
                            <a:srgbClr val="0F5494"/>
                          </a:solidFill>
                          <a:effectLst/>
                          <a:latin typeface="Tw Cen MT"/>
                          <a:cs typeface="Tw Cen MT"/>
                        </a:rPr>
                        <a:t>Expected results</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a:spcAft>
                          <a:spcPts val="0"/>
                        </a:spcAft>
                      </a:pPr>
                      <a:r>
                        <a:rPr lang="en-GB" sz="1000" dirty="0" smtClean="0">
                          <a:solidFill>
                            <a:srgbClr val="0F5494"/>
                          </a:solidFill>
                          <a:effectLst/>
                          <a:latin typeface="Tw Cen MT"/>
                          <a:ea typeface="Times New Roman" panose="02020603050405020304" pitchFamily="18" charset="0"/>
                          <a:cs typeface="Tw Cen MT"/>
                        </a:rPr>
                        <a:t>Country</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a:spcAft>
                          <a:spcPts val="0"/>
                        </a:spcAft>
                      </a:pPr>
                      <a:r>
                        <a:rPr lang="en-GB" sz="1000" dirty="0">
                          <a:solidFill>
                            <a:srgbClr val="0F5494"/>
                          </a:solidFill>
                          <a:effectLst/>
                          <a:latin typeface="Tw Cen MT"/>
                          <a:cs typeface="Tw Cen MT"/>
                        </a:rPr>
                        <a:t>Indicators</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tc>
              </a:tr>
              <a:tr h="310551">
                <a:tc>
                  <a:txBody>
                    <a:bodyPr/>
                    <a:lstStyle/>
                    <a:p>
                      <a:pPr algn="l">
                        <a:spcAft>
                          <a:spcPts val="1000"/>
                        </a:spcAft>
                      </a:pPr>
                      <a:r>
                        <a:rPr lang="en-GB" sz="1000" u="sng" dirty="0" smtClean="0">
                          <a:solidFill>
                            <a:srgbClr val="0F5494"/>
                          </a:solidFill>
                          <a:effectLst/>
                          <a:latin typeface="Tw Cen MT"/>
                          <a:ea typeface="Times New Roman" panose="02020603050405020304" pitchFamily="18" charset="0"/>
                          <a:cs typeface="Tw Cen MT"/>
                        </a:rPr>
                        <a:t>Process</a:t>
                      </a:r>
                      <a:endParaRPr lang="en-GB" sz="1000" u="sng"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endParaRPr lang="fr-FR" sz="1000" b="1" u="none" dirty="0">
                        <a:latin typeface="Tw Cen MT"/>
                        <a:cs typeface="Tw Cen MT"/>
                      </a:endParaRPr>
                    </a:p>
                  </a:txBody>
                  <a:tcPr marL="12700" marR="12700" marT="12700" marB="0">
                    <a:solidFill>
                      <a:srgbClr val="D9D9D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u="none" dirty="0" smtClean="0">
                          <a:solidFill>
                            <a:srgbClr val="0F5494"/>
                          </a:solidFill>
                          <a:effectLst/>
                          <a:latin typeface="Tw Cen MT"/>
                          <a:ea typeface="Times New Roman" panose="02020603050405020304" pitchFamily="18" charset="0"/>
                          <a:cs typeface="Tw Cen MT"/>
                        </a:rPr>
                        <a:t>Process</a:t>
                      </a:r>
                      <a:r>
                        <a:rPr lang="en-GB" sz="1000" b="1" u="none" baseline="0" dirty="0" smtClean="0">
                          <a:solidFill>
                            <a:srgbClr val="0F5494"/>
                          </a:solidFill>
                          <a:effectLst/>
                          <a:latin typeface="Tw Cen MT"/>
                          <a:ea typeface="Times New Roman" panose="02020603050405020304" pitchFamily="18" charset="0"/>
                          <a:cs typeface="Tw Cen MT"/>
                        </a:rPr>
                        <a:t> indicators</a:t>
                      </a:r>
                      <a:endParaRPr lang="en-GB" sz="1000" b="1" u="none" dirty="0" smtClean="0">
                        <a:solidFill>
                          <a:srgbClr val="0F5494"/>
                        </a:solidFill>
                        <a:effectLst/>
                        <a:latin typeface="Tw Cen MT"/>
                        <a:ea typeface="Times New Roman" panose="02020603050405020304" pitchFamily="18" charset="0"/>
                        <a:cs typeface="Tw Cen MT"/>
                      </a:endParaRPr>
                    </a:p>
                  </a:txBody>
                  <a:tcPr marL="12700" marR="12700" marT="12700" marB="0">
                    <a:solidFill>
                      <a:srgbClr val="D9D9D9"/>
                    </a:solidFill>
                  </a:tcPr>
                </a:tc>
              </a:tr>
              <a:tr h="214445">
                <a:tc rowSpan="3">
                  <a:txBody>
                    <a:bodyPr/>
                    <a:lstStyle/>
                    <a:p>
                      <a:pPr algn="l">
                        <a:spcAft>
                          <a:spcPts val="1000"/>
                        </a:spcAft>
                      </a:pPr>
                      <a:r>
                        <a:rPr lang="en-GB" sz="1000" b="0" u="none" dirty="0" smtClean="0">
                          <a:solidFill>
                            <a:srgbClr val="0F5494"/>
                          </a:solidFill>
                          <a:effectLst/>
                          <a:latin typeface="Tw Cen MT"/>
                          <a:ea typeface="Times New Roman" panose="02020603050405020304" pitchFamily="18" charset="0"/>
                          <a:cs typeface="Tw Cen MT"/>
                        </a:rPr>
                        <a:t>PFM Reform</a:t>
                      </a: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Georgia</a:t>
                      </a:r>
                      <a:endParaRPr lang="en-US" sz="1000" b="0" i="0" u="none" strike="noStrike" dirty="0">
                        <a:solidFill>
                          <a:srgbClr val="0F5494"/>
                        </a:solidFill>
                        <a:effectLst/>
                        <a:latin typeface="Tw Cen MT"/>
                        <a:cs typeface="Tw Cen MT"/>
                      </a:endParaRPr>
                    </a:p>
                  </a:txBody>
                  <a:tcPr marL="0" marR="0" marT="0" marB="0"/>
                </a:tc>
                <a:tc>
                  <a:txBody>
                    <a:bodyPr/>
                    <a:lstStyle/>
                    <a:p>
                      <a:r>
                        <a:rPr lang="en-GB" sz="1000" kern="1200" noProof="0" smtClean="0">
                          <a:solidFill>
                            <a:srgbClr val="376092"/>
                          </a:solidFill>
                          <a:latin typeface="Tw Cen MT"/>
                          <a:ea typeface="+mn-ea"/>
                          <a:cs typeface="Tw Cen MT"/>
                        </a:rPr>
                        <a:t>The first phase of introducing GSFM 2001 has been completed.</a:t>
                      </a:r>
                    </a:p>
                  </a:txBody>
                  <a:tcPr marL="0" marR="0" marT="0" marB="0"/>
                </a:tc>
              </a:tr>
              <a:tr h="214445">
                <a:tc vMerge="1">
                  <a:txBody>
                    <a:bodyPr/>
                    <a:lstStyle/>
                    <a:p>
                      <a:endParaRPr lang="fr-FR"/>
                    </a:p>
                  </a:txBody>
                  <a:tcPr/>
                </a:tc>
                <a:tc>
                  <a:txBody>
                    <a:bodyPr/>
                    <a:lstStyle/>
                    <a:p>
                      <a:pPr algn="l" fontAlgn="b"/>
                      <a:r>
                        <a:rPr lang="en-US" sz="1000" b="0" i="0" u="none" strike="noStrike" dirty="0" smtClean="0">
                          <a:solidFill>
                            <a:srgbClr val="0F5494"/>
                          </a:solidFill>
                          <a:effectLst/>
                          <a:latin typeface="Tw Cen MT"/>
                          <a:cs typeface="Tw Cen MT"/>
                        </a:rPr>
                        <a:t>Albania</a:t>
                      </a:r>
                      <a:endParaRPr lang="en-US" sz="1000" b="0" i="0" u="none" strike="noStrike" dirty="0">
                        <a:solidFill>
                          <a:srgbClr val="0F5494"/>
                        </a:solidFill>
                        <a:effectLst/>
                        <a:latin typeface="Tw Cen MT"/>
                        <a:cs typeface="Tw Cen MT"/>
                      </a:endParaRPr>
                    </a:p>
                  </a:txBody>
                  <a:tcPr marL="0" marR="0" marT="0" marB="0"/>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GB" sz="1000" kern="1200" noProof="0" smtClean="0">
                          <a:solidFill>
                            <a:srgbClr val="376092"/>
                          </a:solidFill>
                          <a:effectLst/>
                          <a:latin typeface="Tw Cen MT"/>
                          <a:ea typeface="+mn-ea"/>
                          <a:cs typeface="Tw Cen MT"/>
                        </a:rPr>
                        <a:t>All commitments are recorded in the Treasury system within 3 days of contract signature</a:t>
                      </a:r>
                    </a:p>
                  </a:txBody>
                  <a:tcPr marL="0" marR="0" marT="0" marB="0"/>
                </a:tc>
              </a:tr>
              <a:tr h="214445">
                <a:tc vMerge="1">
                  <a:txBody>
                    <a:bodyPr/>
                    <a:lstStyle/>
                    <a:p>
                      <a:pPr algn="l">
                        <a:spcAft>
                          <a:spcPts val="1000"/>
                        </a:spcAft>
                      </a:pPr>
                      <a:endParaRPr lang="en-GB" sz="1000" b="0" u="none" dirty="0" smtClean="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GB" sz="1000" b="0" i="0" u="none" strike="noStrike" noProof="0" smtClean="0">
                          <a:solidFill>
                            <a:srgbClr val="376092"/>
                          </a:solidFill>
                          <a:effectLst/>
                          <a:latin typeface="Tw Cen MT"/>
                          <a:cs typeface="Tw Cen MT"/>
                        </a:rPr>
                        <a:t>A fully functional IPPS Training  Centre and Office Facility</a:t>
                      </a:r>
                      <a:endParaRPr lang="en-GB" sz="1000" b="0" i="0" u="none" strike="noStrike" noProof="0">
                        <a:solidFill>
                          <a:srgbClr val="376092"/>
                        </a:solidFill>
                        <a:effectLst/>
                        <a:latin typeface="Tw Cen MT"/>
                        <a:cs typeface="Tw Cen MT"/>
                      </a:endParaRPr>
                    </a:p>
                  </a:txBody>
                  <a:tcPr marL="0" marR="0" marT="0" marB="0"/>
                </a:tc>
              </a:tr>
              <a:tr h="214445">
                <a:tc>
                  <a:txBody>
                    <a:bodyPr/>
                    <a:lstStyle/>
                    <a:p>
                      <a:pPr algn="l">
                        <a:spcAft>
                          <a:spcPts val="1000"/>
                        </a:spcAft>
                      </a:pPr>
                      <a:r>
                        <a:rPr lang="en-US" sz="1000" u="sng" dirty="0">
                          <a:solidFill>
                            <a:srgbClr val="0F5494"/>
                          </a:solidFill>
                          <a:effectLst/>
                          <a:latin typeface="Tw Cen MT"/>
                          <a:cs typeface="Tw Cen MT"/>
                        </a:rPr>
                        <a:t>Outcome level </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r>
                        <a:rPr lang="en-GB" sz="1000" b="0" i="0" u="none" strike="noStrike" kern="1200" noProof="0" smtClean="0">
                          <a:solidFill>
                            <a:srgbClr val="376092"/>
                          </a:solidFill>
                          <a:effectLst/>
                          <a:latin typeface="Tw Cen MT"/>
                          <a:ea typeface="+mn-ea"/>
                          <a:cs typeface="Tw Cen MT"/>
                        </a:rPr>
                        <a:t>Outcome</a:t>
                      </a:r>
                      <a:r>
                        <a:rPr lang="en-GB" sz="1000" b="1" noProof="0" smtClean="0">
                          <a:solidFill>
                            <a:srgbClr val="376092"/>
                          </a:solidFill>
                          <a:effectLst/>
                          <a:latin typeface="Tw Cen MT"/>
                          <a:cs typeface="Tw Cen MT"/>
                        </a:rPr>
                        <a:t> </a:t>
                      </a:r>
                      <a:r>
                        <a:rPr lang="en-GB" sz="1000" b="1" kern="1200" noProof="0" smtClean="0">
                          <a:solidFill>
                            <a:srgbClr val="376092"/>
                          </a:solidFill>
                          <a:effectLst/>
                          <a:latin typeface="Tw Cen MT"/>
                          <a:ea typeface="+mn-ea"/>
                          <a:cs typeface="Tw Cen MT"/>
                        </a:rPr>
                        <a:t>indicators</a:t>
                      </a:r>
                      <a:r>
                        <a:rPr lang="en-GB" sz="1000" b="1" noProof="0" smtClean="0">
                          <a:solidFill>
                            <a:srgbClr val="376092"/>
                          </a:solidFill>
                          <a:effectLst/>
                          <a:latin typeface="Tw Cen MT"/>
                          <a:cs typeface="Tw Cen MT"/>
                        </a:rPr>
                        <a:t> </a:t>
                      </a:r>
                      <a:endParaRPr lang="en-GB" sz="1000" b="1" noProof="0">
                        <a:solidFill>
                          <a:srgbClr val="376092"/>
                        </a:solidFill>
                        <a:effectLst/>
                        <a:latin typeface="Tw Cen MT"/>
                        <a:ea typeface="Times New Roman" panose="02020603050405020304" pitchFamily="18" charset="0"/>
                        <a:cs typeface="Tw Cen MT"/>
                      </a:endParaRPr>
                    </a:p>
                  </a:txBody>
                  <a:tcPr marL="20115" marR="20115" marT="0" marB="0">
                    <a:solidFill>
                      <a:srgbClr val="D9D9D9"/>
                    </a:solidFill>
                  </a:tcPr>
                </a:tc>
              </a:tr>
              <a:tr h="180699">
                <a:tc rowSpan="5">
                  <a:txBody>
                    <a:bodyPr/>
                    <a:lstStyle/>
                    <a:p>
                      <a:pPr algn="l" fontAlgn="b"/>
                      <a:r>
                        <a:rPr lang="en-US" sz="1000" b="0" i="0" u="none" strike="noStrike" dirty="0" smtClean="0">
                          <a:solidFill>
                            <a:srgbClr val="0F5494"/>
                          </a:solidFill>
                          <a:effectLst/>
                          <a:latin typeface="Tw Cen MT"/>
                          <a:cs typeface="Tw Cen MT"/>
                        </a:rPr>
                        <a:t>PFM Reform</a:t>
                      </a:r>
                      <a:endParaRPr lang="en-US" sz="1000" b="0" i="0" u="none" strike="noStrike" dirty="0">
                        <a:solidFill>
                          <a:srgbClr val="0F5494"/>
                        </a:solidFill>
                        <a:effectLst/>
                        <a:latin typeface="Tw Cen MT"/>
                        <a:cs typeface="Tw Cen MT"/>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Albania</a:t>
                      </a:r>
                      <a:endParaRPr lang="en-US" sz="1000" b="0" i="0" u="none" strike="noStrike" dirty="0">
                        <a:solidFill>
                          <a:srgbClr val="0F5494"/>
                        </a:solidFill>
                        <a:effectLst/>
                        <a:latin typeface="Tw Cen MT"/>
                        <a:cs typeface="Tw Cen MT"/>
                      </a:endParaRPr>
                    </a:p>
                  </a:txBody>
                  <a:tcPr marL="0" marR="0" marT="0" marB="0"/>
                </a:tc>
                <a:tc>
                  <a:txBody>
                    <a:bodyPr/>
                    <a:lstStyle/>
                    <a:p>
                      <a:pPr lvl="0"/>
                      <a:r>
                        <a:rPr lang="en-GB" sz="1000" kern="1200" noProof="0" smtClean="0">
                          <a:solidFill>
                            <a:srgbClr val="376092"/>
                          </a:solidFill>
                          <a:effectLst/>
                          <a:latin typeface="Tw Cen MT"/>
                          <a:ea typeface="+mn-ea"/>
                          <a:cs typeface="Tw Cen MT"/>
                        </a:rPr>
                        <a:t>Annual disbursements for major (&gt;€5m) investment projects are at least 70% of planned disbursements</a:t>
                      </a:r>
                      <a:endParaRPr lang="en-GB" sz="1000" kern="1200" noProof="0">
                        <a:solidFill>
                          <a:srgbClr val="376092"/>
                        </a:solidFill>
                        <a:effectLst/>
                        <a:latin typeface="Tw Cen MT"/>
                        <a:ea typeface="+mn-ea"/>
                        <a:cs typeface="Tw Cen MT"/>
                      </a:endParaRPr>
                    </a:p>
                  </a:txBody>
                  <a:tcPr marL="0" marR="0" marT="0" marB="0"/>
                </a:tc>
              </a:tr>
              <a:tr h="180699">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Albania</a:t>
                      </a:r>
                      <a:endParaRPr lang="en-US" sz="1000" b="0" i="0" u="none" strike="noStrike" dirty="0">
                        <a:solidFill>
                          <a:srgbClr val="0F5494"/>
                        </a:solidFill>
                        <a:effectLst/>
                        <a:latin typeface="Tw Cen MT"/>
                        <a:cs typeface="Tw Cen MT"/>
                      </a:endParaRPr>
                    </a:p>
                  </a:txBody>
                  <a:tcPr marL="0" marR="0" marT="0" marB="0"/>
                </a:tc>
                <a:tc>
                  <a:txBody>
                    <a:bodyPr/>
                    <a:lstStyle/>
                    <a:p>
                      <a:pPr lvl="0"/>
                      <a:r>
                        <a:rPr lang="en-GB" sz="1000" kern="1200" noProof="0" smtClean="0">
                          <a:solidFill>
                            <a:srgbClr val="376092"/>
                          </a:solidFill>
                          <a:effectLst/>
                          <a:latin typeface="Tw Cen MT"/>
                          <a:ea typeface="+mn-ea"/>
                          <a:cs typeface="Tw Cen MT"/>
                        </a:rPr>
                        <a:t>Relative budget allocations over time to priority sectors (i.e. ability of the MTBF to produce more strategic allocations) </a:t>
                      </a:r>
                      <a:endParaRPr lang="en-GB" sz="1000" kern="1200" noProof="0">
                        <a:solidFill>
                          <a:srgbClr val="376092"/>
                        </a:solidFill>
                        <a:effectLst/>
                        <a:latin typeface="Tw Cen MT"/>
                        <a:ea typeface="+mn-ea"/>
                        <a:cs typeface="Tw Cen MT"/>
                      </a:endParaRPr>
                    </a:p>
                  </a:txBody>
                  <a:tcPr marL="0" marR="0" marT="0" marB="0"/>
                </a:tc>
              </a:tr>
              <a:tr h="180699">
                <a:tc vMerge="1">
                  <a:txBody>
                    <a:bodyPr/>
                    <a:lstStyle/>
                    <a:p>
                      <a:pPr algn="l">
                        <a:spcAft>
                          <a:spcPts val="1000"/>
                        </a:spcAft>
                      </a:pPr>
                      <a:endParaRPr lang="en-GB" sz="1000" b="0" dirty="0">
                        <a:solidFill>
                          <a:srgbClr val="0F5494"/>
                        </a:solidFill>
                        <a:effectLst/>
                        <a:latin typeface="Tw Cen MT"/>
                        <a:ea typeface="Times New Roman" panose="02020603050405020304" pitchFamily="18" charset="0"/>
                        <a:cs typeface="Tw Cen MT"/>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pPr>
                      <a:r>
                        <a:rPr lang="en-GB" sz="1000" b="0" i="0" u="none" strike="noStrike" noProof="0" smtClean="0">
                          <a:solidFill>
                            <a:srgbClr val="376092"/>
                          </a:solidFill>
                          <a:effectLst/>
                          <a:latin typeface="Tw Cen MT"/>
                          <a:cs typeface="Tw Cen MT"/>
                        </a:rPr>
                        <a:t>% of external audit recommendations implemented by MDAs and LGs</a:t>
                      </a:r>
                      <a:endParaRPr lang="en-GB" sz="1000" b="0" i="0" u="none" strike="noStrike" noProof="0">
                        <a:solidFill>
                          <a:srgbClr val="376092"/>
                        </a:solidFill>
                        <a:effectLst/>
                        <a:latin typeface="Tw Cen MT"/>
                        <a:cs typeface="Tw Cen MT"/>
                      </a:endParaRPr>
                    </a:p>
                  </a:txBody>
                  <a:tcPr marL="0" marR="0" marT="0" marB="0"/>
                </a:tc>
              </a:tr>
              <a:tr h="196125">
                <a:tc vMerge="1">
                  <a:txBody>
                    <a:bodyPr/>
                    <a:lstStyle/>
                    <a:p>
                      <a:pPr algn="l">
                        <a:spcAft>
                          <a:spcPts val="1000"/>
                        </a:spcAft>
                      </a:pPr>
                      <a:endParaRPr lang="en-GB" sz="900" dirty="0">
                        <a:solidFill>
                          <a:srgbClr val="0F5494"/>
                        </a:solidFill>
                        <a:effectLst/>
                        <a:latin typeface="Times New Roman" panose="02020603050405020304" pitchFamily="18" charset="0"/>
                        <a:ea typeface="Times New Roman" panose="02020603050405020304" pitchFamily="18" charset="0"/>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pPr>
                      <a:r>
                        <a:rPr lang="en-GB" sz="1000" b="0" i="0" u="none" strike="noStrike" noProof="0" smtClean="0">
                          <a:solidFill>
                            <a:srgbClr val="376092"/>
                          </a:solidFill>
                          <a:effectLst/>
                          <a:latin typeface="Tw Cen MT"/>
                          <a:cs typeface="Tw Cen MT"/>
                        </a:rPr>
                        <a:t>% of funds utilized against the funds released</a:t>
                      </a:r>
                      <a:endParaRPr lang="en-GB" sz="1000" b="0" i="0" u="none" strike="noStrike" noProof="0">
                        <a:solidFill>
                          <a:srgbClr val="376092"/>
                        </a:solidFill>
                        <a:effectLst/>
                        <a:latin typeface="Tw Cen MT"/>
                        <a:cs typeface="Tw Cen MT"/>
                      </a:endParaRPr>
                    </a:p>
                  </a:txBody>
                  <a:tcPr marL="0" marR="0" marT="0" marB="0"/>
                </a:tc>
              </a:tr>
              <a:tr h="196125">
                <a:tc vMerge="1">
                  <a:txBody>
                    <a:bodyPr/>
                    <a:lstStyle/>
                    <a:p>
                      <a:pPr algn="l" fontAlgn="b"/>
                      <a:endParaRPr lang="en-US" sz="1000" b="0" i="0" u="none" strike="noStrike" dirty="0">
                        <a:solidFill>
                          <a:srgbClr val="0F5494"/>
                        </a:solidFill>
                        <a:effectLst/>
                        <a:latin typeface="Tw Cen MT"/>
                        <a:cs typeface="Tw Cen MT"/>
                      </a:endParaRPr>
                    </a:p>
                  </a:txBody>
                  <a:tcPr marL="20115" marR="20115" marT="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pPr>
                      <a:r>
                        <a:rPr lang="en-GB" sz="1000" b="0" i="0" u="none" strike="noStrike" noProof="0" smtClean="0">
                          <a:solidFill>
                            <a:srgbClr val="376092"/>
                          </a:solidFill>
                          <a:effectLst/>
                          <a:latin typeface="Tw Cen MT"/>
                          <a:cs typeface="Tw Cen MT"/>
                        </a:rPr>
                        <a:t>% of funds released against originally approved budget</a:t>
                      </a:r>
                      <a:endParaRPr lang="en-GB" sz="1000" b="0" i="0" u="none" strike="noStrike" noProof="0">
                        <a:solidFill>
                          <a:srgbClr val="376092"/>
                        </a:solidFill>
                        <a:effectLst/>
                        <a:latin typeface="Tw Cen MT"/>
                        <a:cs typeface="Tw Cen MT"/>
                      </a:endParaRPr>
                    </a:p>
                  </a:txBody>
                  <a:tcPr marL="0" marR="0" marT="0" marB="0"/>
                </a:tc>
              </a:tr>
              <a:tr h="299615">
                <a:tc>
                  <a:txBody>
                    <a:bodyPr/>
                    <a:lstStyle/>
                    <a:p>
                      <a:pPr algn="l">
                        <a:spcAft>
                          <a:spcPts val="0"/>
                        </a:spcAft>
                      </a:pPr>
                      <a:r>
                        <a:rPr lang="en-US" sz="1000" u="sng" dirty="0">
                          <a:solidFill>
                            <a:srgbClr val="0F5494"/>
                          </a:solidFill>
                          <a:effectLst/>
                          <a:latin typeface="Tw Cen MT"/>
                          <a:cs typeface="Tw Cen MT"/>
                        </a:rPr>
                        <a:t>Output </a:t>
                      </a:r>
                      <a:r>
                        <a:rPr lang="en-US" sz="1000" u="sng" dirty="0" smtClean="0">
                          <a:solidFill>
                            <a:srgbClr val="0F5494"/>
                          </a:solidFill>
                          <a:effectLst/>
                          <a:latin typeface="Tw Cen MT"/>
                          <a:cs typeface="Tw Cen MT"/>
                        </a:rPr>
                        <a:t>level</a:t>
                      </a: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0"/>
                        </a:spcAft>
                      </a:pPr>
                      <a:r>
                        <a:rPr lang="en-GB" sz="1000" b="1" noProof="0" dirty="0" smtClean="0">
                          <a:solidFill>
                            <a:srgbClr val="376092"/>
                          </a:solidFill>
                          <a:effectLst/>
                          <a:latin typeface="Tw Cen MT"/>
                          <a:cs typeface="Tw Cen MT"/>
                        </a:rPr>
                        <a:t>Output Indicators</a:t>
                      </a:r>
                      <a:endParaRPr lang="en-GB" sz="1000" b="1" noProof="0" dirty="0">
                        <a:solidFill>
                          <a:srgbClr val="376092"/>
                        </a:solidFill>
                        <a:effectLst/>
                        <a:latin typeface="Tw Cen MT"/>
                        <a:ea typeface="Times New Roman" panose="02020603050405020304" pitchFamily="18" charset="0"/>
                        <a:cs typeface="Tw Cen MT"/>
                      </a:endParaRPr>
                    </a:p>
                  </a:txBody>
                  <a:tcPr marL="20115" marR="20115" marT="0" marB="0">
                    <a:solidFill>
                      <a:srgbClr val="D9D9D9"/>
                    </a:solidFill>
                  </a:tcPr>
                </a:tc>
              </a:tr>
              <a:tr h="361398">
                <a:tc rowSpan="5">
                  <a:txBody>
                    <a:bodyPr/>
                    <a:lstStyle/>
                    <a:p>
                      <a:pPr algn="l" fontAlgn="t"/>
                      <a:r>
                        <a:rPr lang="en-US" sz="1000" b="0" i="0" u="none" strike="noStrike" dirty="0" smtClean="0">
                          <a:solidFill>
                            <a:srgbClr val="0F5494"/>
                          </a:solidFill>
                          <a:effectLst/>
                          <a:latin typeface="Tw Cen MT"/>
                          <a:cs typeface="Tw Cen MT"/>
                        </a:rPr>
                        <a:t>PFM</a:t>
                      </a:r>
                      <a:r>
                        <a:rPr lang="en-US" sz="1000" b="0" i="0" u="none" strike="noStrike" baseline="0" dirty="0" smtClean="0">
                          <a:solidFill>
                            <a:srgbClr val="0F5494"/>
                          </a:solidFill>
                          <a:effectLst/>
                          <a:latin typeface="Tw Cen MT"/>
                          <a:cs typeface="Tw Cen MT"/>
                        </a:rPr>
                        <a:t> Reform</a:t>
                      </a:r>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Georgia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spcAft>
                          <a:spcPts val="600"/>
                        </a:spcAft>
                      </a:pPr>
                      <a:r>
                        <a:rPr lang="en-GB" sz="1000" kern="1200" noProof="0" smtClean="0">
                          <a:solidFill>
                            <a:srgbClr val="376092"/>
                          </a:solidFill>
                          <a:latin typeface="Tw Cen MT"/>
                          <a:ea typeface="+mn-ea"/>
                          <a:cs typeface="Tw Cen MT"/>
                        </a:rPr>
                        <a:t>The State Budget 2008 execution report will be prepared pursuant to GFSM 2001 standards </a:t>
                      </a:r>
                      <a:endParaRPr lang="en-GB" sz="1000" b="0" i="0" u="none" strike="noStrike" noProof="0">
                        <a:solidFill>
                          <a:srgbClr val="376092"/>
                        </a:solidFill>
                        <a:effectLst/>
                        <a:latin typeface="Tw Cen MT"/>
                        <a:cs typeface="Tw Cen MT"/>
                      </a:endParaRPr>
                    </a:p>
                  </a:txBody>
                  <a:tcPr marL="0" marR="0" marT="0" marB="0"/>
                </a:tc>
              </a:tr>
              <a:tr h="263996">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Albania</a:t>
                      </a:r>
                      <a:endParaRPr lang="en-US" sz="1000" b="0" i="0" u="none" strike="noStrike" dirty="0">
                        <a:solidFill>
                          <a:srgbClr val="0F5494"/>
                        </a:solidFill>
                        <a:effectLst/>
                        <a:latin typeface="Tw Cen MT"/>
                        <a:cs typeface="Tw Cen MT"/>
                      </a:endParaRPr>
                    </a:p>
                  </a:txBody>
                  <a:tcPr marL="0" marR="0" marT="0" marB="0"/>
                </a:tc>
                <a:tc>
                  <a:txBody>
                    <a:bodyPr/>
                    <a:lstStyle/>
                    <a:p>
                      <a:pPr lvl="0"/>
                      <a:r>
                        <a:rPr lang="en-GB" sz="1000" kern="1200" noProof="0" smtClean="0">
                          <a:solidFill>
                            <a:srgbClr val="376092"/>
                          </a:solidFill>
                          <a:effectLst/>
                          <a:latin typeface="Tw Cen MT"/>
                          <a:ea typeface="+mn-ea"/>
                          <a:cs typeface="Tw Cen MT"/>
                        </a:rPr>
                        <a:t>total budget allocations per line ministry compared to MTBP-estimate t+1 from previous year (measuring the quality and predictability of the estimates)</a:t>
                      </a:r>
                      <a:endParaRPr lang="en-GB" sz="1000" kern="1200" noProof="0">
                        <a:solidFill>
                          <a:srgbClr val="376092"/>
                        </a:solidFill>
                        <a:effectLst/>
                        <a:latin typeface="Tw Cen MT"/>
                        <a:ea typeface="+mn-ea"/>
                        <a:cs typeface="Tw Cen MT"/>
                      </a:endParaRPr>
                    </a:p>
                  </a:txBody>
                  <a:tcPr marL="0" marR="0" marT="0" marB="0"/>
                </a:tc>
              </a:tr>
              <a:tr h="180699">
                <a:tc vMerge="1">
                  <a:txBody>
                    <a:bodyPr/>
                    <a:lstStyle/>
                    <a:p>
                      <a:pPr algn="l" fontAlgn="t"/>
                      <a:endParaRPr lang="en-US" sz="900" b="0" i="0" u="none" strike="noStrike" dirty="0">
                        <a:solidFill>
                          <a:srgbClr val="000000"/>
                        </a:solidFill>
                        <a:effectLst/>
                        <a:latin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spcAft>
                          <a:spcPts val="600"/>
                        </a:spcAft>
                      </a:pPr>
                      <a:r>
                        <a:rPr lang="en-GB" sz="1000" b="0" i="0" u="none" strike="noStrike" noProof="0" smtClean="0">
                          <a:solidFill>
                            <a:srgbClr val="376092"/>
                          </a:solidFill>
                          <a:effectLst/>
                          <a:latin typeface="Tw Cen MT"/>
                          <a:cs typeface="Tw Cen MT"/>
                        </a:rPr>
                        <a:t>A developed costing framework</a:t>
                      </a:r>
                      <a:endParaRPr lang="en-GB" sz="1000" b="0" i="0" u="none" strike="noStrike" noProof="0">
                        <a:solidFill>
                          <a:srgbClr val="376092"/>
                        </a:solidFill>
                        <a:effectLst/>
                        <a:latin typeface="Tw Cen MT"/>
                        <a:cs typeface="Tw Cen MT"/>
                      </a:endParaRPr>
                    </a:p>
                  </a:txBody>
                  <a:tcPr marL="0" marR="0" marT="0" marB="0"/>
                </a:tc>
              </a:tr>
              <a:tr h="180699">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spcAft>
                          <a:spcPts val="600"/>
                        </a:spcAft>
                      </a:pPr>
                      <a:r>
                        <a:rPr lang="en-GB" sz="1000" b="0" i="0" u="none" strike="noStrike" noProof="0" smtClean="0">
                          <a:solidFill>
                            <a:srgbClr val="376092"/>
                          </a:solidFill>
                          <a:effectLst/>
                          <a:latin typeface="Tw Cen MT"/>
                          <a:cs typeface="Tw Cen MT"/>
                        </a:rPr>
                        <a:t>% of contracts delivered  within contract value</a:t>
                      </a:r>
                      <a:endParaRPr lang="en-GB" sz="1000" b="0" i="0" u="none" strike="noStrike" noProof="0">
                        <a:solidFill>
                          <a:srgbClr val="376092"/>
                        </a:solidFill>
                        <a:effectLst/>
                        <a:latin typeface="Tw Cen MT"/>
                        <a:cs typeface="Tw Cen MT"/>
                      </a:endParaRPr>
                    </a:p>
                  </a:txBody>
                  <a:tcPr marL="0" marR="0" marT="0" marB="0"/>
                </a:tc>
              </a:tr>
              <a:tr h="316795">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Georgia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lnSpc>
                          <a:spcPct val="120000"/>
                        </a:lnSpc>
                        <a:spcAft>
                          <a:spcPts val="600"/>
                        </a:spcAft>
                      </a:pPr>
                      <a:r>
                        <a:rPr lang="en-GB" sz="1000" kern="1200" noProof="0" smtClean="0">
                          <a:solidFill>
                            <a:srgbClr val="376092"/>
                          </a:solidFill>
                          <a:latin typeface="Tw Cen MT"/>
                          <a:ea typeface="+mn-ea"/>
                          <a:cs typeface="Tw Cen MT"/>
                        </a:rPr>
                        <a:t>Detailed costing and performance indicators at programme level are further introduced in line ministries and a formal review process is established to evaluate programme performance versus planned. </a:t>
                      </a:r>
                      <a:endParaRPr lang="en-GB" sz="1000" b="0" i="0" u="none" strike="noStrike" noProof="0">
                        <a:solidFill>
                          <a:srgbClr val="376092"/>
                        </a:solidFill>
                        <a:effectLst/>
                        <a:latin typeface="Tw Cen MT"/>
                        <a:cs typeface="Tw Cen MT"/>
                      </a:endParaRPr>
                    </a:p>
                  </a:txBody>
                  <a:tcPr marL="0" marR="0" marT="0" marB="0"/>
                </a:tc>
              </a:tr>
              <a:tr h="210673">
                <a:tc>
                  <a:txBody>
                    <a:bodyPr/>
                    <a:lstStyle/>
                    <a:p>
                      <a:pPr algn="l">
                        <a:spcAft>
                          <a:spcPts val="1000"/>
                        </a:spcAft>
                      </a:pPr>
                      <a:r>
                        <a:rPr lang="en-GB" sz="1000" u="sng" dirty="0" smtClean="0">
                          <a:solidFill>
                            <a:srgbClr val="0F5494"/>
                          </a:solidFill>
                          <a:effectLst/>
                          <a:latin typeface="Tw Cen MT"/>
                          <a:ea typeface="Times New Roman" panose="02020603050405020304" pitchFamily="18" charset="0"/>
                          <a:cs typeface="Tw Cen MT"/>
                        </a:rPr>
                        <a:t>Input level</a:t>
                      </a:r>
                      <a:endParaRPr lang="en-GB" sz="1000" u="sng"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endParaRPr lang="en-GB" sz="1000" dirty="0">
                        <a:solidFill>
                          <a:srgbClr val="0F5494"/>
                        </a:solidFill>
                        <a:effectLst/>
                        <a:latin typeface="Tw Cen MT"/>
                        <a:ea typeface="Times New Roman" panose="02020603050405020304" pitchFamily="18" charset="0"/>
                        <a:cs typeface="Tw Cen MT"/>
                      </a:endParaRPr>
                    </a:p>
                  </a:txBody>
                  <a:tcPr marL="20115" marR="20115" marT="0" marB="0">
                    <a:solidFill>
                      <a:srgbClr val="D9D9D9"/>
                    </a:solidFill>
                  </a:tcPr>
                </a:tc>
                <a:tc>
                  <a:txBody>
                    <a:bodyPr/>
                    <a:lstStyle/>
                    <a:p>
                      <a:pPr algn="l">
                        <a:spcAft>
                          <a:spcPts val="1000"/>
                        </a:spcAft>
                      </a:pPr>
                      <a:r>
                        <a:rPr lang="en-GB" sz="1000" b="1" noProof="0" smtClean="0">
                          <a:solidFill>
                            <a:srgbClr val="376092"/>
                          </a:solidFill>
                          <a:effectLst/>
                          <a:latin typeface="Tw Cen MT"/>
                          <a:cs typeface="Tw Cen MT"/>
                        </a:rPr>
                        <a:t>Input indicators</a:t>
                      </a:r>
                      <a:endParaRPr lang="en-GB" sz="1000" b="1" noProof="0">
                        <a:solidFill>
                          <a:srgbClr val="376092"/>
                        </a:solidFill>
                        <a:effectLst/>
                        <a:latin typeface="Tw Cen MT"/>
                        <a:ea typeface="Times New Roman" panose="02020603050405020304" pitchFamily="18" charset="0"/>
                        <a:cs typeface="Tw Cen MT"/>
                      </a:endParaRPr>
                    </a:p>
                  </a:txBody>
                  <a:tcPr marL="20115" marR="20115" marT="0" marB="0">
                    <a:solidFill>
                      <a:srgbClr val="D9D9D9"/>
                    </a:solidFill>
                  </a:tcPr>
                </a:tc>
              </a:tr>
              <a:tr h="527992">
                <a:tc rowSpan="3">
                  <a:txBody>
                    <a:bodyPr/>
                    <a:lstStyle/>
                    <a:p>
                      <a:pPr algn="l" fontAlgn="t"/>
                      <a:r>
                        <a:rPr lang="en-US" sz="1000" b="0" i="0" u="none" strike="noStrike" dirty="0" smtClean="0">
                          <a:solidFill>
                            <a:srgbClr val="0F5494"/>
                          </a:solidFill>
                          <a:effectLst/>
                          <a:latin typeface="Tw Cen MT"/>
                          <a:cs typeface="Tw Cen MT"/>
                        </a:rPr>
                        <a:t>PFM Reform</a:t>
                      </a:r>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Georgia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GB" sz="1000" kern="1200" noProof="0" smtClean="0">
                          <a:solidFill>
                            <a:srgbClr val="376092"/>
                          </a:solidFill>
                          <a:latin typeface="Tw Cen MT"/>
                          <a:ea typeface="+mn-ea"/>
                          <a:cs typeface="Tw Cen MT"/>
                        </a:rPr>
                        <a:t>Chamber  of  Control  is  provided  with  resources required by the CCG capacity development plan, including funds to: (a)  train   at   least   30%   of   auditors   on   "financial   (including compliance) audit", b. recruit at least 30% of the 78 additional needed staff members (including auditors for coaching, supervising, etc., c. purchase at least 40% of the required IT equipment</a:t>
                      </a:r>
                      <a:endParaRPr lang="en-GB" sz="1000" b="0" i="0" u="none" strike="noStrike" noProof="0">
                        <a:solidFill>
                          <a:srgbClr val="376092"/>
                        </a:solidFill>
                        <a:effectLst/>
                        <a:latin typeface="Tw Cen MT"/>
                        <a:cs typeface="Tw Cen MT"/>
                      </a:endParaRPr>
                    </a:p>
                  </a:txBody>
                  <a:tcPr marL="0" marR="0" marT="0" marB="0"/>
                </a:tc>
              </a:tr>
              <a:tr h="342648">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Albania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GB" sz="1000" kern="1200" noProof="0" smtClean="0">
                          <a:solidFill>
                            <a:srgbClr val="376092"/>
                          </a:solidFill>
                          <a:effectLst/>
                          <a:latin typeface="Tw Cen MT"/>
                          <a:ea typeface="+mn-ea"/>
                          <a:cs typeface="Tw Cen MT"/>
                        </a:rPr>
                        <a:t>Revenue and expenditure ceilings are the same as the total of costed priorities in the NSDI and sector strategies plus administrative overheads for all years of the MTBP</a:t>
                      </a:r>
                      <a:r>
                        <a:rPr lang="en-GB" sz="1000" noProof="0" smtClean="0">
                          <a:solidFill>
                            <a:srgbClr val="376092"/>
                          </a:solidFill>
                          <a:effectLst/>
                          <a:latin typeface="Tw Cen MT"/>
                          <a:cs typeface="Tw Cen MT"/>
                        </a:rPr>
                        <a:t> </a:t>
                      </a:r>
                      <a:endParaRPr lang="en-GB" sz="1000" b="0" i="0" u="none" strike="noStrike" noProof="0">
                        <a:solidFill>
                          <a:srgbClr val="376092"/>
                        </a:solidFill>
                        <a:effectLst/>
                        <a:latin typeface="Tw Cen MT"/>
                        <a:cs typeface="Tw Cen MT"/>
                      </a:endParaRPr>
                    </a:p>
                  </a:txBody>
                  <a:tcPr marL="0" marR="0" marT="0" marB="0"/>
                </a:tc>
              </a:tr>
              <a:tr h="342648">
                <a:tc vMerge="1">
                  <a:txBody>
                    <a:bodyPr/>
                    <a:lstStyle/>
                    <a:p>
                      <a:pPr algn="l" fontAlgn="t"/>
                      <a:endParaRPr lang="en-US" sz="1000" b="0" i="0" u="none" strike="noStrike" dirty="0">
                        <a:solidFill>
                          <a:srgbClr val="0F5494"/>
                        </a:solidFill>
                        <a:effectLst/>
                        <a:latin typeface="Tw Cen MT"/>
                        <a:cs typeface="Tw Cen MT"/>
                      </a:endParaRPr>
                    </a:p>
                  </a:txBody>
                  <a:tcPr marL="12700" marR="12700" marT="12700" marB="0"/>
                </a:tc>
                <a:tc>
                  <a:txBody>
                    <a:bodyPr/>
                    <a:lstStyle/>
                    <a:p>
                      <a:pPr algn="l" fontAlgn="b"/>
                      <a:r>
                        <a:rPr lang="en-US" sz="1000" b="0" i="0" u="none" strike="noStrike" dirty="0" smtClean="0">
                          <a:solidFill>
                            <a:srgbClr val="0F5494"/>
                          </a:solidFill>
                          <a:effectLst/>
                          <a:latin typeface="Tw Cen MT"/>
                          <a:cs typeface="Tw Cen MT"/>
                        </a:rPr>
                        <a:t>Uganda</a:t>
                      </a:r>
                      <a:endParaRPr lang="en-US" sz="1000" b="0" i="0" u="none" strike="noStrike" dirty="0">
                        <a:solidFill>
                          <a:srgbClr val="0F5494"/>
                        </a:solidFill>
                        <a:effectLst/>
                        <a:latin typeface="Tw Cen MT"/>
                        <a:cs typeface="Tw Cen MT"/>
                      </a:endParaRPr>
                    </a:p>
                  </a:txBody>
                  <a:tcPr marL="0" marR="0" marT="0" marB="0"/>
                </a:tc>
                <a:tc>
                  <a:txBody>
                    <a:bodyPr/>
                    <a:lstStyle/>
                    <a:p>
                      <a:pPr algn="l" fontAlgn="b"/>
                      <a:r>
                        <a:rPr lang="en-GB" sz="1000" b="0" i="0" u="none" strike="noStrike" noProof="0" dirty="0" smtClean="0">
                          <a:solidFill>
                            <a:srgbClr val="376092"/>
                          </a:solidFill>
                          <a:effectLst/>
                          <a:latin typeface="Tw Cen MT"/>
                          <a:cs typeface="Tw Cen MT"/>
                        </a:rPr>
                        <a:t>No. of budget directorate staff trained in the use of the costing framework</a:t>
                      </a:r>
                      <a:endParaRPr lang="en-GB" sz="1000" b="0" i="0" u="none" strike="noStrike" noProof="0" dirty="0">
                        <a:solidFill>
                          <a:srgbClr val="376092"/>
                        </a:solidFill>
                        <a:effectLst/>
                        <a:latin typeface="Tw Cen MT"/>
                        <a:cs typeface="Tw Cen MT"/>
                      </a:endParaRPr>
                    </a:p>
                  </a:txBody>
                  <a:tcPr marL="0" marR="0" marT="0" marB="0"/>
                </a:tc>
              </a:tr>
            </a:tbl>
          </a:graphicData>
        </a:graphic>
      </p:graphicFrame>
    </p:spTree>
    <p:extLst>
      <p:ext uri="{BB962C8B-B14F-4D97-AF65-F5344CB8AC3E}">
        <p14:creationId xmlns:p14="http://schemas.microsoft.com/office/powerpoint/2010/main" val="263686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836712"/>
            <a:ext cx="8229600" cy="1224136"/>
          </a:xfrm>
        </p:spPr>
        <p:txBody>
          <a:bodyPr/>
          <a:lstStyle/>
          <a:p>
            <a:pPr algn="ctr"/>
            <a:r>
              <a:rPr lang="en-GB" sz="2800" dirty="0">
                <a:solidFill>
                  <a:srgbClr val="2D2D8A"/>
                </a:solidFill>
                <a:latin typeface="Tw Cen MT"/>
                <a:cs typeface="Tw Cen MT"/>
              </a:rPr>
              <a:t>Design of </a:t>
            </a:r>
            <a:r>
              <a:rPr lang="en-GB" sz="2800" dirty="0" smtClean="0">
                <a:solidFill>
                  <a:srgbClr val="2D2D8A"/>
                </a:solidFill>
                <a:latin typeface="Tw Cen MT"/>
                <a:cs typeface="Tw Cen MT"/>
              </a:rPr>
              <a:t>Inputs - </a:t>
            </a:r>
            <a:r>
              <a:rPr lang="en-GB" sz="2800" dirty="0" smtClean="0">
                <a:solidFill>
                  <a:srgbClr val="C00000"/>
                </a:solidFill>
                <a:latin typeface="Tw Cen MT"/>
                <a:cs typeface="Tw Cen MT"/>
              </a:rPr>
              <a:t>Capacity Development </a:t>
            </a:r>
            <a:r>
              <a:rPr lang="en-GB" sz="2800" dirty="0" smtClean="0">
                <a:solidFill>
                  <a:srgbClr val="2D2D8A"/>
                </a:solidFill>
                <a:latin typeface="Tw Cen MT"/>
                <a:cs typeface="Tw Cen MT"/>
              </a:rPr>
              <a:t>(1/2)</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1988840"/>
            <a:ext cx="8229600" cy="4680520"/>
          </a:xfrm>
        </p:spPr>
        <p:txBody>
          <a:bodyPr/>
          <a:lstStyle/>
          <a:p>
            <a:pPr marL="0" indent="0" algn="just">
              <a:buNone/>
            </a:pPr>
            <a:r>
              <a:rPr lang="en-GB" sz="2000" i="0" dirty="0" smtClean="0">
                <a:solidFill>
                  <a:srgbClr val="2D2D8A"/>
                </a:solidFill>
                <a:latin typeface="Tw Cen MT"/>
                <a:cs typeface="Tw Cen MT"/>
              </a:rPr>
              <a:t>Provision of Capacity development/Technical Assistance  (CD/TA) remains </a:t>
            </a:r>
            <a:r>
              <a:rPr lang="en-GB" sz="2000" i="0" dirty="0">
                <a:solidFill>
                  <a:srgbClr val="2D2D8A"/>
                </a:solidFill>
                <a:latin typeface="Tw Cen MT"/>
                <a:cs typeface="Tw Cen MT"/>
              </a:rPr>
              <a:t>at the heart of design and implementation of SRC to improve quality and capacity of systems and </a:t>
            </a:r>
            <a:r>
              <a:rPr lang="en-GB" sz="2000" i="0" dirty="0" smtClean="0">
                <a:solidFill>
                  <a:srgbClr val="2D2D8A"/>
                </a:solidFill>
                <a:latin typeface="Tw Cen MT"/>
                <a:cs typeface="Tw Cen MT"/>
              </a:rPr>
              <a:t>institutions. Main principles:</a:t>
            </a:r>
          </a:p>
          <a:p>
            <a:pPr algn="just">
              <a:spcAft>
                <a:spcPts val="600"/>
              </a:spcAft>
              <a:buClr>
                <a:srgbClr val="0F5494"/>
              </a:buClr>
              <a:buFont typeface="Wingdings" panose="05000000000000000000" pitchFamily="2" charset="2"/>
              <a:buChar char="Ø"/>
            </a:pPr>
            <a:r>
              <a:rPr lang="en-GB" sz="2000" i="0" dirty="0" smtClean="0">
                <a:solidFill>
                  <a:srgbClr val="2D2D8A"/>
                </a:solidFill>
                <a:latin typeface="Tw Cen MT"/>
                <a:cs typeface="Tw Cen MT"/>
              </a:rPr>
              <a:t>Complements the BS financial transfers (portfolio approach)</a:t>
            </a:r>
          </a:p>
          <a:p>
            <a:pPr algn="just">
              <a:spcAft>
                <a:spcPts val="600"/>
              </a:spcAft>
              <a:buClr>
                <a:srgbClr val="0F5494"/>
              </a:buClr>
              <a:buFont typeface="Wingdings" panose="05000000000000000000" pitchFamily="2" charset="2"/>
              <a:buChar char="Ø"/>
            </a:pPr>
            <a:r>
              <a:rPr lang="en-GB" sz="2000" i="0" dirty="0" smtClean="0">
                <a:solidFill>
                  <a:srgbClr val="2D2D8A"/>
                </a:solidFill>
                <a:latin typeface="Tw Cen MT"/>
                <a:cs typeface="Tw Cen MT"/>
              </a:rPr>
              <a:t>Nationally owned and demand-driven (ref. “EU backbone strategy”)</a:t>
            </a:r>
            <a:endParaRPr lang="en-GB" sz="2000" i="0" dirty="0">
              <a:solidFill>
                <a:srgbClr val="2D2D8A"/>
              </a:solidFill>
              <a:latin typeface="Tw Cen MT"/>
              <a:cs typeface="Tw Cen MT"/>
            </a:endParaRPr>
          </a:p>
          <a:p>
            <a:pPr algn="just">
              <a:spcAft>
                <a:spcPts val="600"/>
              </a:spcAft>
              <a:buClr>
                <a:srgbClr val="0F5494"/>
              </a:buClr>
              <a:buFont typeface="Wingdings" panose="05000000000000000000" pitchFamily="2" charset="2"/>
              <a:buChar char="Ø"/>
            </a:pPr>
            <a:r>
              <a:rPr lang="en-GB" sz="2000" i="0" dirty="0">
                <a:solidFill>
                  <a:srgbClr val="2D2D8A"/>
                </a:solidFill>
                <a:latin typeface="Tw Cen MT"/>
                <a:cs typeface="Tw Cen MT"/>
              </a:rPr>
              <a:t>I</a:t>
            </a:r>
            <a:r>
              <a:rPr lang="en-GB" sz="2000" i="0" dirty="0" smtClean="0">
                <a:solidFill>
                  <a:srgbClr val="2D2D8A"/>
                </a:solidFill>
                <a:latin typeface="Tw Cen MT"/>
                <a:cs typeface="Tw Cen MT"/>
              </a:rPr>
              <a:t>nformed </a:t>
            </a:r>
            <a:r>
              <a:rPr lang="en-GB" sz="2000" i="0" dirty="0">
                <a:solidFill>
                  <a:srgbClr val="2D2D8A"/>
                </a:solidFill>
                <a:latin typeface="Tw Cen MT"/>
                <a:cs typeface="Tw Cen MT"/>
              </a:rPr>
              <a:t>by sector analysis, eligibility criteria assessments, risk management framework, and policy dialogue with the government </a:t>
            </a:r>
            <a:endParaRPr lang="en-GB" sz="2000" i="0" dirty="0" smtClean="0">
              <a:solidFill>
                <a:srgbClr val="2D2D8A"/>
              </a:solidFill>
              <a:latin typeface="Tw Cen MT"/>
              <a:cs typeface="Tw Cen MT"/>
            </a:endParaRPr>
          </a:p>
          <a:p>
            <a:pPr algn="just">
              <a:spcAft>
                <a:spcPts val="600"/>
              </a:spcAft>
              <a:buClr>
                <a:srgbClr val="0F5494"/>
              </a:buClr>
              <a:buFont typeface="Wingdings" panose="05000000000000000000" pitchFamily="2" charset="2"/>
              <a:buChar char="Ø"/>
            </a:pPr>
            <a:r>
              <a:rPr lang="en-GB" sz="2000" i="0" dirty="0" smtClean="0">
                <a:solidFill>
                  <a:srgbClr val="2D2D8A"/>
                </a:solidFill>
                <a:latin typeface="Tw Cen MT"/>
                <a:cs typeface="Tw Cen MT"/>
              </a:rPr>
              <a:t>Identified and designed “up front” during SRC formulation</a:t>
            </a:r>
          </a:p>
          <a:p>
            <a:pPr algn="just">
              <a:spcAft>
                <a:spcPts val="600"/>
              </a:spcAft>
              <a:buClr>
                <a:srgbClr val="0F5494"/>
              </a:buClr>
              <a:buFont typeface="Wingdings" panose="05000000000000000000" pitchFamily="2" charset="2"/>
              <a:buChar char="Ø"/>
            </a:pPr>
            <a:r>
              <a:rPr lang="en-GB" sz="2000" i="0" dirty="0">
                <a:solidFill>
                  <a:srgbClr val="2D2D8A"/>
                </a:solidFill>
                <a:latin typeface="Tw Cen MT"/>
                <a:cs typeface="Tw Cen MT"/>
              </a:rPr>
              <a:t>T</a:t>
            </a:r>
            <a:r>
              <a:rPr lang="en-GB" sz="2000" i="0" dirty="0" smtClean="0">
                <a:solidFill>
                  <a:srgbClr val="2D2D8A"/>
                </a:solidFill>
                <a:latin typeface="Tw Cen MT"/>
                <a:cs typeface="Tw Cen MT"/>
              </a:rPr>
              <a:t>imely delivered at key stages of SRC implementation</a:t>
            </a:r>
          </a:p>
          <a:p>
            <a:pPr algn="just">
              <a:spcAft>
                <a:spcPts val="600"/>
              </a:spcAft>
              <a:buClr>
                <a:srgbClr val="0F5494"/>
              </a:buClr>
              <a:buFont typeface="Wingdings" panose="05000000000000000000" pitchFamily="2" charset="2"/>
              <a:buChar char="Ø"/>
            </a:pPr>
            <a:r>
              <a:rPr lang="en-GB" sz="2000" i="0" dirty="0" smtClean="0">
                <a:solidFill>
                  <a:srgbClr val="2D2D8A"/>
                </a:solidFill>
                <a:latin typeface="Tw Cen MT"/>
                <a:cs typeface="Tw Cen MT"/>
              </a:rPr>
              <a:t>Address </a:t>
            </a:r>
            <a:r>
              <a:rPr lang="en-GB" sz="2000" i="0" dirty="0">
                <a:solidFill>
                  <a:srgbClr val="2D2D8A"/>
                </a:solidFill>
                <a:latin typeface="Tw Cen MT"/>
                <a:cs typeface="Tw Cen MT"/>
              </a:rPr>
              <a:t>weaknesses in sector policy/reform design or in critical sector PFM for services delivery inputs and provisions at central and local </a:t>
            </a:r>
            <a:r>
              <a:rPr lang="en-GB" sz="2000" i="0" dirty="0" smtClean="0">
                <a:solidFill>
                  <a:srgbClr val="2D2D8A"/>
                </a:solidFill>
                <a:latin typeface="Tw Cen MT"/>
                <a:cs typeface="Tw Cen MT"/>
              </a:rPr>
              <a:t>level</a:t>
            </a:r>
          </a:p>
          <a:p>
            <a:endParaRPr lang="en-GB" sz="2000" i="0" dirty="0">
              <a:solidFill>
                <a:srgbClr val="2D2D8A"/>
              </a:solidFill>
              <a:latin typeface="Tw Cen MT"/>
              <a:cs typeface="Tw Cen MT"/>
            </a:endParaRPr>
          </a:p>
          <a:p>
            <a:endParaRPr lang="en-GB" sz="2000" i="0" dirty="0" smtClean="0">
              <a:solidFill>
                <a:srgbClr val="2D2D8A"/>
              </a:solidFill>
              <a:latin typeface="Tw Cen MT"/>
              <a:cs typeface="Tw Cen MT"/>
            </a:endParaRPr>
          </a:p>
          <a:p>
            <a:pPr marL="0" indent="0">
              <a:buNone/>
            </a:pPr>
            <a:endParaRPr lang="en-GB" sz="2000" i="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27</a:t>
            </a:fld>
            <a:endParaRPr lang="en-GB" dirty="0"/>
          </a:p>
        </p:txBody>
      </p:sp>
    </p:spTree>
    <p:extLst>
      <p:ext uri="{BB962C8B-B14F-4D97-AF65-F5344CB8AC3E}">
        <p14:creationId xmlns:p14="http://schemas.microsoft.com/office/powerpoint/2010/main" val="37970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800" dirty="0">
                <a:solidFill>
                  <a:srgbClr val="2D2D8A"/>
                </a:solidFill>
                <a:latin typeface="Tw Cen MT"/>
                <a:cs typeface="Tw Cen MT"/>
              </a:rPr>
              <a:t>Design of </a:t>
            </a:r>
            <a:r>
              <a:rPr lang="en-GB" sz="2800" dirty="0" smtClean="0">
                <a:solidFill>
                  <a:srgbClr val="2D2D8A"/>
                </a:solidFill>
                <a:latin typeface="Tw Cen MT"/>
                <a:cs typeface="Tw Cen MT"/>
              </a:rPr>
              <a:t>Inputs - </a:t>
            </a:r>
            <a:r>
              <a:rPr lang="en-GB" sz="2800" dirty="0" smtClean="0">
                <a:solidFill>
                  <a:srgbClr val="C00000"/>
                </a:solidFill>
                <a:latin typeface="Tw Cen MT"/>
                <a:cs typeface="Tw Cen MT"/>
              </a:rPr>
              <a:t>Capacity Development </a:t>
            </a:r>
            <a:r>
              <a:rPr lang="en-GB" sz="2800" dirty="0" smtClean="0">
                <a:solidFill>
                  <a:srgbClr val="2D2D8A"/>
                </a:solidFill>
                <a:latin typeface="Tw Cen MT"/>
                <a:cs typeface="Tw Cen MT"/>
              </a:rPr>
              <a:t>(2/2)</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1988840"/>
            <a:ext cx="8229600" cy="4680520"/>
          </a:xfrm>
        </p:spPr>
        <p:txBody>
          <a:bodyPr/>
          <a:lstStyle/>
          <a:p>
            <a:pPr algn="just">
              <a:buClr>
                <a:srgbClr val="0F5494"/>
              </a:buClr>
              <a:buFont typeface="Wingdings" panose="05000000000000000000" pitchFamily="2" charset="2"/>
              <a:buChar char="Ø"/>
            </a:pPr>
            <a:r>
              <a:rPr lang="en-GB" sz="2000" i="0" dirty="0" smtClean="0">
                <a:solidFill>
                  <a:srgbClr val="2D2D8A"/>
                </a:solidFill>
                <a:latin typeface="Tw Cen MT"/>
                <a:cs typeface="Tw Cen MT"/>
              </a:rPr>
              <a:t>CD </a:t>
            </a:r>
            <a:r>
              <a:rPr lang="en-GB" sz="2000" i="0" dirty="0">
                <a:solidFill>
                  <a:srgbClr val="2D2D8A"/>
                </a:solidFill>
                <a:latin typeface="Tw Cen MT"/>
                <a:cs typeface="Tw Cen MT"/>
              </a:rPr>
              <a:t>may </a:t>
            </a:r>
            <a:r>
              <a:rPr lang="en-GB" sz="2000" i="0" dirty="0" smtClean="0">
                <a:solidFill>
                  <a:srgbClr val="2D2D8A"/>
                </a:solidFill>
                <a:latin typeface="Tw Cen MT"/>
                <a:cs typeface="Tw Cen MT"/>
              </a:rPr>
              <a:t>be related to the </a:t>
            </a:r>
            <a:r>
              <a:rPr lang="en-GB" sz="2000" i="0" dirty="0">
                <a:solidFill>
                  <a:srgbClr val="2D2D8A"/>
                </a:solidFill>
                <a:latin typeface="Tw Cen MT"/>
                <a:cs typeface="Tw Cen MT"/>
              </a:rPr>
              <a:t>fulfilment of SRC </a:t>
            </a:r>
            <a:r>
              <a:rPr lang="en-GB" sz="2000" i="0" dirty="0" smtClean="0">
                <a:solidFill>
                  <a:srgbClr val="2D2D8A"/>
                </a:solidFill>
                <a:latin typeface="Tw Cen MT"/>
                <a:cs typeface="Tw Cen MT"/>
              </a:rPr>
              <a:t>conditions without being responsible for their fulfilment (</a:t>
            </a:r>
            <a:r>
              <a:rPr lang="en-GB" sz="2000" i="0" dirty="0">
                <a:solidFill>
                  <a:srgbClr val="2D2D8A"/>
                </a:solidFill>
                <a:latin typeface="Tw Cen MT"/>
                <a:cs typeface="Tw Cen MT"/>
              </a:rPr>
              <a:t>drafting of new legislation, design of asset management system for drainage infrastructure…) </a:t>
            </a:r>
          </a:p>
          <a:p>
            <a:pPr algn="just">
              <a:buClr>
                <a:srgbClr val="0F5494"/>
              </a:buClr>
              <a:buFont typeface="Wingdings" panose="05000000000000000000" pitchFamily="2" charset="2"/>
              <a:buChar char="Ø"/>
            </a:pPr>
            <a:r>
              <a:rPr lang="en-GB" sz="2000" i="0" dirty="0" smtClean="0">
                <a:solidFill>
                  <a:srgbClr val="2D2D8A"/>
                </a:solidFill>
                <a:latin typeface="Tw Cen MT"/>
                <a:cs typeface="Tw Cen MT"/>
              </a:rPr>
              <a:t>Requires coordinated </a:t>
            </a:r>
            <a:r>
              <a:rPr lang="en-GB" sz="2000" i="0" dirty="0">
                <a:solidFill>
                  <a:srgbClr val="2D2D8A"/>
                </a:solidFill>
                <a:latin typeface="Tw Cen MT"/>
                <a:cs typeface="Tw Cen MT"/>
              </a:rPr>
              <a:t>approach with donors involved in the sector (SWAP, sector working groups)</a:t>
            </a:r>
          </a:p>
          <a:p>
            <a:pPr algn="just">
              <a:buClr>
                <a:srgbClr val="0F5494"/>
              </a:buClr>
              <a:buFont typeface="Wingdings" panose="05000000000000000000" pitchFamily="2" charset="2"/>
              <a:buChar char="Ø"/>
            </a:pPr>
            <a:r>
              <a:rPr lang="en-GB" sz="2000" i="0" dirty="0">
                <a:solidFill>
                  <a:srgbClr val="2D2D8A"/>
                </a:solidFill>
                <a:latin typeface="Tw Cen MT"/>
                <a:cs typeface="Tw Cen MT"/>
              </a:rPr>
              <a:t>Ensure sustainably approach to and building in incentives for capacity development (affordability in the long term, involvement of institutions and individuals involved in sector policy, financial management  and service delivery) </a:t>
            </a:r>
          </a:p>
          <a:p>
            <a:pPr marL="0" indent="0">
              <a:buNone/>
            </a:pPr>
            <a:endParaRPr lang="en-GB" sz="18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28</a:t>
            </a:fld>
            <a:endParaRPr lang="en-GB" dirty="0"/>
          </a:p>
        </p:txBody>
      </p:sp>
    </p:spTree>
    <p:extLst>
      <p:ext uri="{BB962C8B-B14F-4D97-AF65-F5344CB8AC3E}">
        <p14:creationId xmlns:p14="http://schemas.microsoft.com/office/powerpoint/2010/main" val="1530251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Average EU BS amount per region  </a:t>
            </a:r>
            <a:endParaRPr lang="en-GB" dirty="0"/>
          </a:p>
        </p:txBody>
      </p:sp>
      <p:graphicFrame>
        <p:nvGraphicFramePr>
          <p:cNvPr id="4" name="Content Placeholder 3"/>
          <p:cNvGraphicFramePr>
            <a:graphicFrameLocks noGrp="1"/>
          </p:cNvGraphicFramePr>
          <p:nvPr>
            <p:ph idx="1"/>
            <p:extLst/>
          </p:nvPr>
        </p:nvGraphicFramePr>
        <p:xfrm>
          <a:off x="1403648" y="2132856"/>
          <a:ext cx="5616624" cy="20162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nvPr>
        </p:nvGraphicFramePr>
        <p:xfrm>
          <a:off x="1403648" y="4149080"/>
          <a:ext cx="5616624" cy="2304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71724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0"/>
            <a:ext cx="3995937" cy="1000125"/>
          </a:xfrm>
        </p:spPr>
        <p:txBody>
          <a:bodyPr/>
          <a:lstStyle/>
          <a:p>
            <a:r>
              <a:rPr lang="fr-BE" dirty="0">
                <a:solidFill>
                  <a:schemeClr val="bg1"/>
                </a:solidFill>
              </a:rPr>
              <a:t>BS Cycle </a:t>
            </a:r>
            <a:r>
              <a:rPr lang="fr-BE" dirty="0" smtClean="0">
                <a:solidFill>
                  <a:schemeClr val="bg1"/>
                </a:solidFill>
              </a:rPr>
              <a:t>of Operations</a:t>
            </a:r>
            <a:endParaRPr lang="en-GB" dirty="0">
              <a:solidFill>
                <a:schemeClr val="bg1"/>
              </a:solidFill>
            </a:endParaRPr>
          </a:p>
        </p:txBody>
      </p:sp>
      <p:sp>
        <p:nvSpPr>
          <p:cNvPr id="9219" name="Slide Number Placeholder 2"/>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i="1">
                <a:solidFill>
                  <a:srgbClr val="0F5494"/>
                </a:solidFill>
                <a:latin typeface="Verdana" charset="0"/>
                <a:ea typeface="ＭＳ Ｐゴシック" charset="0"/>
              </a:defRPr>
            </a:lvl1pPr>
            <a:lvl2pPr>
              <a:defRPr sz="2000" b="1">
                <a:solidFill>
                  <a:srgbClr val="0F5494"/>
                </a:solidFill>
                <a:latin typeface="Verdana" charset="0"/>
                <a:ea typeface="ＭＳ Ｐゴシック" charset="0"/>
              </a:defRPr>
            </a:lvl2pPr>
            <a:lvl3pPr>
              <a:defRPr sz="1400">
                <a:solidFill>
                  <a:srgbClr val="0F5494"/>
                </a:solidFill>
                <a:latin typeface="Verdana"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fld id="{B5B73A2B-F03D-B641-AD48-6AC77D430AA4}" type="slidenum">
              <a:rPr lang="en-GB" sz="1300" i="0">
                <a:solidFill>
                  <a:schemeClr val="tx1"/>
                </a:solidFill>
                <a:latin typeface="+mn-lt"/>
              </a:rPr>
              <a:pPr/>
              <a:t>3</a:t>
            </a:fld>
            <a:endParaRPr lang="en-GB" sz="1300" i="0" dirty="0">
              <a:solidFill>
                <a:schemeClr val="tx1"/>
              </a:solidFill>
              <a:latin typeface="+mn-lt"/>
            </a:endParaRPr>
          </a:p>
        </p:txBody>
      </p:sp>
      <p:sp>
        <p:nvSpPr>
          <p:cNvPr id="9223" name="AutoShape 4"/>
          <p:cNvSpPr>
            <a:spLocks noChangeArrowheads="1"/>
          </p:cNvSpPr>
          <p:nvPr/>
        </p:nvSpPr>
        <p:spPr bwMode="auto">
          <a:xfrm rot="5400000">
            <a:off x="2752817" y="1661437"/>
            <a:ext cx="3364892" cy="358542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899DF3"/>
          </a:solidFill>
          <a:ln w="19050">
            <a:solidFill>
              <a:srgbClr val="000000"/>
            </a:solidFill>
            <a:miter lim="800000"/>
            <a:headEnd/>
            <a:tailEnd/>
          </a:ln>
        </p:spPr>
        <p:txBody>
          <a:bodyPr rot="10800000" vert="eaVert" lIns="95555" tIns="47776" rIns="95555" bIns="47776"/>
          <a:lstStyle/>
          <a:p>
            <a:endParaRPr lang="fr-FR" sz="1300">
              <a:latin typeface="+mn-lt"/>
              <a:cs typeface="Tw Cen MT"/>
            </a:endParaRPr>
          </a:p>
        </p:txBody>
      </p:sp>
      <p:sp>
        <p:nvSpPr>
          <p:cNvPr id="9224" name="Rectangle 5"/>
          <p:cNvSpPr>
            <a:spLocks noChangeArrowheads="1"/>
          </p:cNvSpPr>
          <p:nvPr/>
        </p:nvSpPr>
        <p:spPr bwMode="auto">
          <a:xfrm>
            <a:off x="4433414" y="2159985"/>
            <a:ext cx="1362722" cy="258636"/>
          </a:xfrm>
          <a:prstGeom prst="rect">
            <a:avLst/>
          </a:prstGeom>
          <a:solidFill>
            <a:srgbClr val="FFFFFF">
              <a:alpha val="0"/>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8810" tIns="11286" rIns="18810" bIns="11286"/>
          <a:lstStyle/>
          <a:p>
            <a:pPr eaLnBrk="1" hangingPunct="1">
              <a:spcAft>
                <a:spcPts val="1000"/>
              </a:spcAft>
            </a:pPr>
            <a:r>
              <a:rPr lang="en-GB" sz="1300" b="1" dirty="0">
                <a:solidFill>
                  <a:schemeClr val="tx1"/>
                </a:solidFill>
                <a:latin typeface="+mn-lt"/>
                <a:cs typeface="Tw Cen MT"/>
              </a:rPr>
              <a:t>Programming</a:t>
            </a:r>
            <a:endParaRPr lang="en-US" sz="1300" dirty="0">
              <a:solidFill>
                <a:schemeClr val="tx1"/>
              </a:solidFill>
              <a:latin typeface="+mn-lt"/>
              <a:cs typeface="Tw Cen MT"/>
            </a:endParaRPr>
          </a:p>
        </p:txBody>
      </p:sp>
      <p:sp>
        <p:nvSpPr>
          <p:cNvPr id="9225" name="Rectangle 6"/>
          <p:cNvSpPr>
            <a:spLocks noChangeArrowheads="1"/>
          </p:cNvSpPr>
          <p:nvPr/>
        </p:nvSpPr>
        <p:spPr bwMode="auto">
          <a:xfrm>
            <a:off x="5004048" y="3284984"/>
            <a:ext cx="1549152" cy="720080"/>
          </a:xfrm>
          <a:prstGeom prst="rect">
            <a:avLst/>
          </a:prstGeom>
          <a:solidFill>
            <a:srgbClr val="FFFFFF">
              <a:alpha val="0"/>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8810" tIns="11286" rIns="18810" bIns="11286"/>
          <a:lstStyle/>
          <a:p>
            <a:pPr eaLnBrk="1" hangingPunct="1">
              <a:spcAft>
                <a:spcPts val="1000"/>
              </a:spcAft>
            </a:pPr>
            <a:r>
              <a:rPr lang="en-GB" sz="1300" b="1" dirty="0" smtClean="0">
                <a:solidFill>
                  <a:schemeClr val="tx1"/>
                </a:solidFill>
                <a:latin typeface="+mn-lt"/>
                <a:cs typeface="Tw Cen MT"/>
              </a:rPr>
              <a:t>Identification</a:t>
            </a:r>
            <a:endParaRPr lang="en-US" sz="1300" dirty="0">
              <a:solidFill>
                <a:schemeClr val="tx1"/>
              </a:solidFill>
              <a:latin typeface="+mn-lt"/>
              <a:cs typeface="Tw Cen MT"/>
            </a:endParaRPr>
          </a:p>
        </p:txBody>
      </p:sp>
      <p:sp>
        <p:nvSpPr>
          <p:cNvPr id="9226" name="Rectangle 7"/>
          <p:cNvSpPr>
            <a:spLocks noChangeArrowheads="1"/>
          </p:cNvSpPr>
          <p:nvPr/>
        </p:nvSpPr>
        <p:spPr bwMode="auto">
          <a:xfrm>
            <a:off x="4466194" y="4616048"/>
            <a:ext cx="1308702" cy="258636"/>
          </a:xfrm>
          <a:prstGeom prst="rect">
            <a:avLst/>
          </a:prstGeom>
          <a:solidFill>
            <a:srgbClr val="FFFFFF">
              <a:alpha val="0"/>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8810" tIns="11286" rIns="18810" bIns="11286"/>
          <a:lstStyle/>
          <a:p>
            <a:pPr eaLnBrk="1" hangingPunct="1">
              <a:spcAft>
                <a:spcPts val="1000"/>
              </a:spcAft>
            </a:pPr>
            <a:r>
              <a:rPr lang="en-GB" sz="1300" b="1">
                <a:solidFill>
                  <a:schemeClr val="tx1"/>
                </a:solidFill>
                <a:latin typeface="+mn-lt"/>
                <a:cs typeface="Tw Cen MT"/>
              </a:rPr>
              <a:t>Formulation</a:t>
            </a:r>
            <a:endParaRPr lang="en-US" sz="1300">
              <a:solidFill>
                <a:schemeClr val="tx1"/>
              </a:solidFill>
              <a:latin typeface="+mn-lt"/>
              <a:cs typeface="Tw Cen MT"/>
            </a:endParaRPr>
          </a:p>
        </p:txBody>
      </p:sp>
      <p:sp>
        <p:nvSpPr>
          <p:cNvPr id="9227" name="Rectangle 8"/>
          <p:cNvSpPr>
            <a:spLocks noChangeArrowheads="1"/>
          </p:cNvSpPr>
          <p:nvPr/>
        </p:nvSpPr>
        <p:spPr bwMode="auto">
          <a:xfrm>
            <a:off x="2695088" y="4422067"/>
            <a:ext cx="1636503" cy="646597"/>
          </a:xfrm>
          <a:prstGeom prst="rect">
            <a:avLst/>
          </a:prstGeom>
          <a:solidFill>
            <a:srgbClr val="FFFFFF">
              <a:alpha val="0"/>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8810" tIns="11286" rIns="18810" bIns="11286"/>
          <a:lstStyle/>
          <a:p>
            <a:pPr eaLnBrk="1" hangingPunct="1">
              <a:spcAft>
                <a:spcPts val="1000"/>
              </a:spcAft>
            </a:pPr>
            <a:r>
              <a:rPr lang="en-GB" sz="1300" b="1" dirty="0" smtClean="0">
                <a:solidFill>
                  <a:schemeClr val="tx1"/>
                </a:solidFill>
                <a:latin typeface="+mn-lt"/>
                <a:cs typeface="Tw Cen MT"/>
              </a:rPr>
              <a:t>Implementation</a:t>
            </a:r>
            <a:endParaRPr lang="en-US" sz="1300" dirty="0">
              <a:solidFill>
                <a:schemeClr val="tx1"/>
              </a:solidFill>
              <a:latin typeface="+mn-lt"/>
              <a:cs typeface="Tw Cen MT"/>
            </a:endParaRPr>
          </a:p>
        </p:txBody>
      </p:sp>
      <p:sp>
        <p:nvSpPr>
          <p:cNvPr id="9228" name="Rectangle 9"/>
          <p:cNvSpPr>
            <a:spLocks noChangeArrowheads="1"/>
          </p:cNvSpPr>
          <p:nvPr/>
        </p:nvSpPr>
        <p:spPr bwMode="auto">
          <a:xfrm>
            <a:off x="2267745" y="2872381"/>
            <a:ext cx="1728192" cy="644954"/>
          </a:xfrm>
          <a:prstGeom prst="rect">
            <a:avLst/>
          </a:prstGeom>
          <a:solidFill>
            <a:srgbClr val="FFFFFF">
              <a:alpha val="0"/>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8810" tIns="11286" rIns="18810" bIns="11286"/>
          <a:lstStyle/>
          <a:p>
            <a:pPr eaLnBrk="1" hangingPunct="1">
              <a:spcAft>
                <a:spcPts val="1000"/>
              </a:spcAft>
            </a:pPr>
            <a:r>
              <a:rPr lang="en-GB" sz="1300" b="1" dirty="0">
                <a:solidFill>
                  <a:schemeClr val="tx1"/>
                </a:solidFill>
                <a:latin typeface="+mn-lt"/>
                <a:cs typeface="Tw Cen MT"/>
              </a:rPr>
              <a:t>  </a:t>
            </a:r>
            <a:r>
              <a:rPr lang="en-GB" sz="1300" b="1" dirty="0" smtClean="0">
                <a:solidFill>
                  <a:schemeClr val="tx1"/>
                </a:solidFill>
                <a:latin typeface="+mn-lt"/>
                <a:cs typeface="Tw Cen MT"/>
              </a:rPr>
              <a:t>Evaluation </a:t>
            </a:r>
            <a:r>
              <a:rPr lang="en-GB" sz="1300" b="1" dirty="0">
                <a:solidFill>
                  <a:schemeClr val="tx1"/>
                </a:solidFill>
                <a:latin typeface="+mn-lt"/>
                <a:cs typeface="Tw Cen MT"/>
              </a:rPr>
              <a:t>and Follow-up</a:t>
            </a:r>
            <a:endParaRPr lang="en-US" sz="1300" dirty="0">
              <a:solidFill>
                <a:schemeClr val="tx1"/>
              </a:solidFill>
              <a:latin typeface="+mn-lt"/>
              <a:cs typeface="Tw Cen MT"/>
            </a:endParaRPr>
          </a:p>
        </p:txBody>
      </p:sp>
      <p:sp>
        <p:nvSpPr>
          <p:cNvPr id="9229" name="AutoShape 10"/>
          <p:cNvSpPr>
            <a:spLocks noChangeArrowheads="1"/>
          </p:cNvSpPr>
          <p:nvPr/>
        </p:nvSpPr>
        <p:spPr bwMode="auto">
          <a:xfrm>
            <a:off x="323529" y="2634645"/>
            <a:ext cx="1853746" cy="938371"/>
          </a:xfrm>
          <a:prstGeom prst="rightArrowCallout">
            <a:avLst>
              <a:gd name="adj1" fmla="val 25000"/>
              <a:gd name="adj2" fmla="val 25000"/>
              <a:gd name="adj3" fmla="val 21042"/>
              <a:gd name="adj4" fmla="val 77621"/>
            </a:avLst>
          </a:prstGeom>
          <a:solidFill>
            <a:srgbClr val="92D050"/>
          </a:solidFill>
          <a:ln w="12700">
            <a:solidFill>
              <a:srgbClr val="000000"/>
            </a:solidFill>
            <a:miter lim="800000"/>
            <a:headEnd/>
            <a:tailEnd/>
          </a:ln>
        </p:spPr>
        <p:txBody>
          <a:bodyPr lIns="95555" tIns="47776" rIns="95555" bIns="47776"/>
          <a:lstStyle/>
          <a:p>
            <a:pPr eaLnBrk="1" hangingPunct="1">
              <a:spcAft>
                <a:spcPts val="1000"/>
              </a:spcAft>
            </a:pPr>
            <a:r>
              <a:rPr lang="en-GB" b="1" dirty="0">
                <a:solidFill>
                  <a:schemeClr val="tx1"/>
                </a:solidFill>
                <a:latin typeface="+mn-lt"/>
                <a:cs typeface="Tw Cen MT"/>
              </a:rPr>
              <a:t>Evaluation</a:t>
            </a:r>
            <a:r>
              <a:rPr lang="en-GB" dirty="0">
                <a:solidFill>
                  <a:schemeClr val="tx1"/>
                </a:solidFill>
                <a:latin typeface="+mn-lt"/>
                <a:cs typeface="Tw Cen MT"/>
              </a:rPr>
              <a:t>: focus on joint evaluations</a:t>
            </a:r>
            <a:endParaRPr lang="en-US" dirty="0">
              <a:solidFill>
                <a:schemeClr val="tx1"/>
              </a:solidFill>
              <a:latin typeface="+mn-lt"/>
              <a:cs typeface="Tw Cen MT"/>
            </a:endParaRPr>
          </a:p>
        </p:txBody>
      </p:sp>
      <p:sp>
        <p:nvSpPr>
          <p:cNvPr id="9230" name="AutoShape 11"/>
          <p:cNvSpPr>
            <a:spLocks noChangeArrowheads="1"/>
          </p:cNvSpPr>
          <p:nvPr/>
        </p:nvSpPr>
        <p:spPr bwMode="auto">
          <a:xfrm>
            <a:off x="1" y="3789040"/>
            <a:ext cx="2617282" cy="1512168"/>
          </a:xfrm>
          <a:prstGeom prst="rightArrowCallout">
            <a:avLst>
              <a:gd name="adj1" fmla="val 25000"/>
              <a:gd name="adj2" fmla="val 25000"/>
              <a:gd name="adj3" fmla="val 19745"/>
              <a:gd name="adj4" fmla="val 82195"/>
            </a:avLst>
          </a:prstGeom>
          <a:solidFill>
            <a:srgbClr val="92D050"/>
          </a:solidFill>
          <a:ln w="12700">
            <a:solidFill>
              <a:srgbClr val="000000"/>
            </a:solidFill>
            <a:miter lim="800000"/>
            <a:headEnd/>
            <a:tailEnd/>
          </a:ln>
        </p:spPr>
        <p:txBody>
          <a:bodyPr lIns="56430" tIns="11286" rIns="56430" bIns="11286"/>
          <a:lstStyle/>
          <a:p>
            <a:pPr eaLnBrk="1" hangingPunct="1">
              <a:spcAft>
                <a:spcPts val="0"/>
              </a:spcAft>
            </a:pPr>
            <a:r>
              <a:rPr lang="en-GB" b="1" dirty="0">
                <a:solidFill>
                  <a:schemeClr val="tx1"/>
                </a:solidFill>
                <a:latin typeface="+mn-lt"/>
                <a:cs typeface="Tw Cen MT"/>
              </a:rPr>
              <a:t>Decision process for tranche release</a:t>
            </a:r>
            <a:r>
              <a:rPr lang="en-GB" dirty="0">
                <a:solidFill>
                  <a:schemeClr val="tx1"/>
                </a:solidFill>
                <a:latin typeface="+mn-lt"/>
                <a:cs typeface="Tw Cen MT"/>
              </a:rPr>
              <a:t>:</a:t>
            </a:r>
          </a:p>
          <a:p>
            <a:pPr eaLnBrk="1" hangingPunct="1">
              <a:spcAft>
                <a:spcPts val="0"/>
              </a:spcAft>
            </a:pPr>
            <a:r>
              <a:rPr lang="en-GB" dirty="0">
                <a:solidFill>
                  <a:schemeClr val="tx1"/>
                </a:solidFill>
                <a:latin typeface="+mn-lt"/>
                <a:cs typeface="Tw Cen MT"/>
              </a:rPr>
              <a:t>Monitoring and dialogue, assessment of payment conditions + RMF</a:t>
            </a:r>
            <a:endParaRPr lang="en-US" dirty="0">
              <a:solidFill>
                <a:schemeClr val="tx1"/>
              </a:solidFill>
              <a:latin typeface="+mn-lt"/>
              <a:cs typeface="Tw Cen MT"/>
            </a:endParaRPr>
          </a:p>
        </p:txBody>
      </p:sp>
      <p:sp>
        <p:nvSpPr>
          <p:cNvPr id="9231" name="AutoShape 12"/>
          <p:cNvSpPr>
            <a:spLocks noChangeArrowheads="1"/>
          </p:cNvSpPr>
          <p:nvPr/>
        </p:nvSpPr>
        <p:spPr bwMode="auto">
          <a:xfrm>
            <a:off x="5460354" y="4653136"/>
            <a:ext cx="3683646" cy="1152128"/>
          </a:xfrm>
          <a:prstGeom prst="leftArrowCallout">
            <a:avLst>
              <a:gd name="adj1" fmla="val 25000"/>
              <a:gd name="adj2" fmla="val 25000"/>
              <a:gd name="adj3" fmla="val 26674"/>
              <a:gd name="adj4" fmla="val 84250"/>
            </a:avLst>
          </a:prstGeom>
          <a:solidFill>
            <a:srgbClr val="92D050"/>
          </a:solidFill>
          <a:ln w="12700">
            <a:solidFill>
              <a:srgbClr val="000000"/>
            </a:solidFill>
            <a:miter lim="800000"/>
            <a:headEnd/>
            <a:tailEnd/>
          </a:ln>
        </p:spPr>
        <p:txBody>
          <a:bodyPr lIns="95555" tIns="47776" rIns="95555" bIns="47776"/>
          <a:lstStyle/>
          <a:p>
            <a:pPr eaLnBrk="1" hangingPunct="1">
              <a:spcAft>
                <a:spcPts val="0"/>
              </a:spcAft>
            </a:pPr>
            <a:r>
              <a:rPr lang="en-GB" b="1" dirty="0" smtClean="0">
                <a:solidFill>
                  <a:schemeClr val="tx1"/>
                </a:solidFill>
                <a:latin typeface="+mn-lt"/>
                <a:cs typeface="Tw Cen MT"/>
              </a:rPr>
              <a:t>QSG2 </a:t>
            </a:r>
            <a:r>
              <a:rPr lang="en-GB" b="1" dirty="0">
                <a:solidFill>
                  <a:schemeClr val="tx1"/>
                </a:solidFill>
                <a:latin typeface="+mn-lt"/>
                <a:cs typeface="Tw Cen MT"/>
              </a:rPr>
              <a:t>– Full Action Document:</a:t>
            </a:r>
          </a:p>
          <a:p>
            <a:pPr eaLnBrk="1" hangingPunct="1">
              <a:spcAft>
                <a:spcPts val="0"/>
              </a:spcAft>
            </a:pPr>
            <a:r>
              <a:rPr lang="en-GB" dirty="0">
                <a:solidFill>
                  <a:schemeClr val="tx1"/>
                </a:solidFill>
                <a:latin typeface="+mn-lt"/>
                <a:cs typeface="Tw Cen MT"/>
              </a:rPr>
              <a:t>focus on </a:t>
            </a:r>
            <a:r>
              <a:rPr lang="en-GB" dirty="0" smtClean="0">
                <a:solidFill>
                  <a:schemeClr val="tx1"/>
                </a:solidFill>
                <a:latin typeface="+mn-lt"/>
                <a:cs typeface="Tw Cen MT"/>
              </a:rPr>
              <a:t>Intervention Logic, eligibility </a:t>
            </a:r>
            <a:r>
              <a:rPr lang="en-GB" dirty="0">
                <a:solidFill>
                  <a:schemeClr val="tx1"/>
                </a:solidFill>
                <a:latin typeface="+mn-lt"/>
                <a:cs typeface="Tw Cen MT"/>
              </a:rPr>
              <a:t>+ </a:t>
            </a:r>
            <a:r>
              <a:rPr lang="en-GB" dirty="0" smtClean="0">
                <a:solidFill>
                  <a:schemeClr val="tx1"/>
                </a:solidFill>
                <a:latin typeface="+mn-lt"/>
                <a:cs typeface="Tw Cen MT"/>
              </a:rPr>
              <a:t>context + </a:t>
            </a:r>
            <a:r>
              <a:rPr lang="en-GB" dirty="0">
                <a:solidFill>
                  <a:schemeClr val="tx1"/>
                </a:solidFill>
                <a:latin typeface="+mn-lt"/>
                <a:cs typeface="Tw Cen MT"/>
              </a:rPr>
              <a:t>conditions. Supporting documents, RMF, financing agreement and TAPs</a:t>
            </a:r>
            <a:endParaRPr lang="en-US" dirty="0">
              <a:solidFill>
                <a:schemeClr val="tx1"/>
              </a:solidFill>
              <a:latin typeface="+mn-lt"/>
              <a:cs typeface="Tw Cen MT"/>
            </a:endParaRPr>
          </a:p>
        </p:txBody>
      </p:sp>
      <p:sp>
        <p:nvSpPr>
          <p:cNvPr id="9232" name="AutoShape 13"/>
          <p:cNvSpPr>
            <a:spLocks noChangeArrowheads="1"/>
          </p:cNvSpPr>
          <p:nvPr/>
        </p:nvSpPr>
        <p:spPr bwMode="auto">
          <a:xfrm>
            <a:off x="6228185" y="2996788"/>
            <a:ext cx="2915816" cy="1584339"/>
          </a:xfrm>
          <a:prstGeom prst="leftArrowCallout">
            <a:avLst>
              <a:gd name="adj1" fmla="val 25000"/>
              <a:gd name="adj2" fmla="val 25000"/>
              <a:gd name="adj3" fmla="val 21297"/>
              <a:gd name="adj4" fmla="val 82357"/>
            </a:avLst>
          </a:prstGeom>
          <a:solidFill>
            <a:srgbClr val="92D050"/>
          </a:solidFill>
          <a:ln w="12700">
            <a:solidFill>
              <a:srgbClr val="000000"/>
            </a:solidFill>
            <a:miter lim="800000"/>
            <a:headEnd/>
            <a:tailEnd/>
          </a:ln>
        </p:spPr>
        <p:txBody>
          <a:bodyPr lIns="95555" tIns="47776" rIns="95555" bIns="47776"/>
          <a:lstStyle/>
          <a:p>
            <a:pPr eaLnBrk="1" hangingPunct="1">
              <a:spcAft>
                <a:spcPts val="0"/>
              </a:spcAft>
            </a:pPr>
            <a:r>
              <a:rPr lang="en-GB" b="1" dirty="0" smtClean="0">
                <a:solidFill>
                  <a:schemeClr val="tx1"/>
                </a:solidFill>
                <a:latin typeface="+mn-lt"/>
                <a:cs typeface="Tw Cen MT"/>
              </a:rPr>
              <a:t>QSG1: AD &amp; Validation of </a:t>
            </a:r>
            <a:r>
              <a:rPr lang="en-GB" b="1" dirty="0">
                <a:solidFill>
                  <a:schemeClr val="tx1"/>
                </a:solidFill>
                <a:latin typeface="+mn-lt"/>
                <a:cs typeface="Tw Cen MT"/>
              </a:rPr>
              <a:t>BS </a:t>
            </a:r>
            <a:r>
              <a:rPr lang="en-GB" b="1" dirty="0" smtClean="0">
                <a:solidFill>
                  <a:schemeClr val="tx1"/>
                </a:solidFill>
                <a:latin typeface="+mn-lt"/>
                <a:cs typeface="Tw Cen MT"/>
              </a:rPr>
              <a:t>Contract type</a:t>
            </a:r>
          </a:p>
          <a:p>
            <a:pPr eaLnBrk="1" hangingPunct="1">
              <a:spcAft>
                <a:spcPts val="0"/>
              </a:spcAft>
            </a:pPr>
            <a:r>
              <a:rPr lang="en-GB" dirty="0" smtClean="0">
                <a:solidFill>
                  <a:schemeClr val="tx1"/>
                </a:solidFill>
                <a:latin typeface="+mn-lt"/>
                <a:cs typeface="Tw Cen MT"/>
              </a:rPr>
              <a:t>focus </a:t>
            </a:r>
            <a:r>
              <a:rPr lang="en-GB" dirty="0">
                <a:solidFill>
                  <a:schemeClr val="tx1"/>
                </a:solidFill>
                <a:latin typeface="+mn-lt"/>
                <a:cs typeface="Tw Cen MT"/>
              </a:rPr>
              <a:t>on context/sector analysis, eligibility criteria, road map (SBC), RMF + next steps</a:t>
            </a:r>
            <a:endParaRPr lang="en-US" dirty="0">
              <a:solidFill>
                <a:schemeClr val="tx1"/>
              </a:solidFill>
              <a:latin typeface="+mn-lt"/>
              <a:cs typeface="Tw Cen MT"/>
            </a:endParaRPr>
          </a:p>
        </p:txBody>
      </p:sp>
      <p:sp>
        <p:nvSpPr>
          <p:cNvPr id="9233" name="AutoShape 14"/>
          <p:cNvSpPr>
            <a:spLocks noChangeArrowheads="1"/>
          </p:cNvSpPr>
          <p:nvPr/>
        </p:nvSpPr>
        <p:spPr bwMode="auto">
          <a:xfrm>
            <a:off x="611560" y="1253775"/>
            <a:ext cx="3364960" cy="517928"/>
          </a:xfrm>
          <a:prstGeom prst="roundRect">
            <a:avLst>
              <a:gd name="adj" fmla="val 16667"/>
            </a:avLst>
          </a:prstGeom>
          <a:solidFill>
            <a:srgbClr val="DDDDDD"/>
          </a:solidFill>
          <a:ln w="12700">
            <a:solidFill>
              <a:srgbClr val="000000"/>
            </a:solidFill>
            <a:round/>
            <a:headEnd/>
            <a:tailEnd/>
          </a:ln>
        </p:spPr>
        <p:txBody>
          <a:bodyPr lIns="95555" tIns="47776" rIns="95555" bIns="47776" anchor="ctr"/>
          <a:lstStyle/>
          <a:p>
            <a:pPr eaLnBrk="1" hangingPunct="1">
              <a:spcAft>
                <a:spcPts val="1000"/>
              </a:spcAft>
            </a:pPr>
            <a:r>
              <a:rPr lang="en-GB" sz="1300" b="1" dirty="0">
                <a:solidFill>
                  <a:schemeClr val="tx1"/>
                </a:solidFill>
                <a:latin typeface="+mn-lt"/>
                <a:cs typeface="Tw Cen MT"/>
              </a:rPr>
              <a:t>EC Development </a:t>
            </a:r>
            <a:r>
              <a:rPr lang="en-GB" sz="1300" b="1" dirty="0" smtClean="0">
                <a:solidFill>
                  <a:schemeClr val="tx1"/>
                </a:solidFill>
                <a:latin typeface="+mn-lt"/>
                <a:cs typeface="Tw Cen MT"/>
              </a:rPr>
              <a:t>Policy Partner </a:t>
            </a:r>
            <a:r>
              <a:rPr lang="en-GB" sz="1300" b="1" dirty="0">
                <a:solidFill>
                  <a:schemeClr val="tx1"/>
                </a:solidFill>
                <a:latin typeface="+mn-lt"/>
                <a:cs typeface="Tw Cen MT"/>
              </a:rPr>
              <a:t>Government Policy</a:t>
            </a:r>
            <a:endParaRPr lang="en-US" sz="1300" dirty="0">
              <a:solidFill>
                <a:schemeClr val="tx1"/>
              </a:solidFill>
              <a:latin typeface="+mn-lt"/>
              <a:cs typeface="Tw Cen MT"/>
            </a:endParaRPr>
          </a:p>
        </p:txBody>
      </p:sp>
      <p:sp>
        <p:nvSpPr>
          <p:cNvPr id="9234" name="AutoShape 15"/>
          <p:cNvSpPr>
            <a:spLocks noChangeArrowheads="1"/>
          </p:cNvSpPr>
          <p:nvPr/>
        </p:nvSpPr>
        <p:spPr bwMode="auto">
          <a:xfrm>
            <a:off x="5625902" y="1253775"/>
            <a:ext cx="2978546" cy="906210"/>
          </a:xfrm>
          <a:prstGeom prst="leftArrowCallout">
            <a:avLst>
              <a:gd name="adj1" fmla="val 25000"/>
              <a:gd name="adj2" fmla="val 25000"/>
              <a:gd name="adj3" fmla="val 35417"/>
              <a:gd name="adj4" fmla="val 80544"/>
            </a:avLst>
          </a:prstGeom>
          <a:solidFill>
            <a:schemeClr val="accent1"/>
          </a:solidFill>
          <a:ln w="12700">
            <a:solidFill>
              <a:srgbClr val="000000"/>
            </a:solidFill>
            <a:miter lim="800000"/>
            <a:headEnd/>
            <a:tailEnd/>
          </a:ln>
        </p:spPr>
        <p:txBody>
          <a:bodyPr lIns="95555" tIns="47776" rIns="95555" bIns="47776"/>
          <a:lstStyle/>
          <a:p>
            <a:pPr eaLnBrk="1" hangingPunct="1">
              <a:spcAft>
                <a:spcPts val="1000"/>
              </a:spcAft>
            </a:pPr>
            <a:r>
              <a:rPr lang="en-GB" sz="1300" b="1" dirty="0">
                <a:solidFill>
                  <a:schemeClr val="tx1"/>
                </a:solidFill>
                <a:latin typeface="+mn-lt"/>
                <a:cs typeface="Tw Cen MT"/>
              </a:rPr>
              <a:t>National Indicative </a:t>
            </a:r>
            <a:r>
              <a:rPr lang="en-GB" sz="1300" b="1" dirty="0" smtClean="0">
                <a:solidFill>
                  <a:schemeClr val="tx1"/>
                </a:solidFill>
                <a:latin typeface="+mn-lt"/>
                <a:cs typeface="Tw Cen MT"/>
              </a:rPr>
              <a:t>Programme: </a:t>
            </a:r>
            <a:r>
              <a:rPr lang="en-GB" sz="1300" dirty="0" smtClean="0">
                <a:solidFill>
                  <a:schemeClr val="tx1"/>
                </a:solidFill>
                <a:latin typeface="+mn-lt"/>
                <a:cs typeface="Tw Cen MT"/>
              </a:rPr>
              <a:t>identify </a:t>
            </a:r>
            <a:r>
              <a:rPr lang="en-GB" sz="1300" dirty="0">
                <a:solidFill>
                  <a:schemeClr val="tx1"/>
                </a:solidFill>
                <a:latin typeface="+mn-lt"/>
                <a:cs typeface="Tw Cen MT"/>
              </a:rPr>
              <a:t>sectors of engagement</a:t>
            </a:r>
            <a:endParaRPr lang="en-US" sz="1300" dirty="0">
              <a:solidFill>
                <a:schemeClr val="tx1"/>
              </a:solidFill>
              <a:latin typeface="+mn-lt"/>
              <a:cs typeface="Tw Cen MT"/>
            </a:endParaRPr>
          </a:p>
        </p:txBody>
      </p:sp>
      <p:cxnSp>
        <p:nvCxnSpPr>
          <p:cNvPr id="9235" name="AutoShape 16"/>
          <p:cNvCxnSpPr>
            <a:cxnSpLocks noChangeShapeType="1"/>
            <a:stCxn id="9233" idx="3"/>
            <a:endCxn id="9223" idx="1"/>
          </p:cNvCxnSpPr>
          <p:nvPr/>
        </p:nvCxnSpPr>
        <p:spPr bwMode="auto">
          <a:xfrm>
            <a:off x="3976520" y="1512739"/>
            <a:ext cx="2251455" cy="258964"/>
          </a:xfrm>
          <a:prstGeom prst="straightConnector1">
            <a:avLst/>
          </a:prstGeom>
          <a:noFill/>
          <a:ln w="19050">
            <a:solidFill>
              <a:srgbClr val="000000"/>
            </a:solidFill>
            <a:round/>
            <a:headEnd/>
            <a:tailEnd type="triangle" w="med" len="med"/>
          </a:ln>
          <a:extLst>
            <a:ext uri="{909E8E84-426E-40dd-AFC4-6F175D3DCCD1}">
              <a14:hiddenFill xmlns="" xmlns:a14="http://schemas.microsoft.com/office/drawing/2010/main">
                <a:noFill/>
              </a14:hiddenFill>
            </a:ext>
          </a:extLst>
        </p:spPr>
      </p:cxnSp>
      <p:sp>
        <p:nvSpPr>
          <p:cNvPr id="9236" name="AutoShape 17"/>
          <p:cNvSpPr>
            <a:spLocks noChangeArrowheads="1"/>
          </p:cNvSpPr>
          <p:nvPr/>
        </p:nvSpPr>
        <p:spPr bwMode="auto">
          <a:xfrm>
            <a:off x="6122546" y="2276872"/>
            <a:ext cx="2841942" cy="537233"/>
          </a:xfrm>
          <a:prstGeom prst="leftArrowCallout">
            <a:avLst>
              <a:gd name="adj1" fmla="val 25000"/>
              <a:gd name="adj2" fmla="val 25000"/>
              <a:gd name="adj3" fmla="val 39479"/>
              <a:gd name="adj4" fmla="val 77839"/>
            </a:avLst>
          </a:prstGeom>
          <a:solidFill>
            <a:schemeClr val="accent1"/>
          </a:solidFill>
          <a:ln w="12700">
            <a:solidFill>
              <a:srgbClr val="000000"/>
            </a:solidFill>
            <a:miter lim="800000"/>
            <a:headEnd/>
            <a:tailEnd/>
          </a:ln>
        </p:spPr>
        <p:txBody>
          <a:bodyPr lIns="95555" tIns="47776" rIns="95555" bIns="47776" anchor="ctr"/>
          <a:lstStyle/>
          <a:p>
            <a:pPr eaLnBrk="1" hangingPunct="1">
              <a:spcAft>
                <a:spcPts val="1000"/>
              </a:spcAft>
            </a:pPr>
            <a:r>
              <a:rPr lang="en-GB" sz="1300" b="1" dirty="0" smtClean="0">
                <a:solidFill>
                  <a:schemeClr val="tx1"/>
                </a:solidFill>
                <a:latin typeface="+mn-lt"/>
                <a:cs typeface="Tw Cen MT"/>
              </a:rPr>
              <a:t>BSSC: </a:t>
            </a:r>
            <a:r>
              <a:rPr lang="en-GB" sz="1300" dirty="0" smtClean="0">
                <a:solidFill>
                  <a:schemeClr val="tx1"/>
                </a:solidFill>
                <a:latin typeface="+mn-lt"/>
                <a:cs typeface="Tw Cen MT"/>
              </a:rPr>
              <a:t>assessment </a:t>
            </a:r>
            <a:r>
              <a:rPr lang="en-GB" sz="1300" dirty="0">
                <a:solidFill>
                  <a:schemeClr val="tx1"/>
                </a:solidFill>
                <a:latin typeface="+mn-lt"/>
                <a:cs typeface="Tw Cen MT"/>
              </a:rPr>
              <a:t>of fundamental values</a:t>
            </a:r>
            <a:endParaRPr lang="en-US" sz="1300" dirty="0">
              <a:solidFill>
                <a:schemeClr val="tx1"/>
              </a:solidFill>
              <a:latin typeface="+mn-lt"/>
              <a:cs typeface="Tw Cen MT"/>
            </a:endParaRPr>
          </a:p>
        </p:txBody>
      </p:sp>
      <p:sp>
        <p:nvSpPr>
          <p:cNvPr id="3" name="Text Box 18"/>
          <p:cNvSpPr txBox="1">
            <a:spLocks noChangeArrowheads="1"/>
          </p:cNvSpPr>
          <p:nvPr/>
        </p:nvSpPr>
        <p:spPr bwMode="auto">
          <a:xfrm>
            <a:off x="0" y="5733256"/>
            <a:ext cx="5940152" cy="859002"/>
          </a:xfrm>
          <a:prstGeom prst="rect">
            <a:avLst/>
          </a:prstGeom>
          <a:ln>
            <a:headEnd/>
            <a:tailEnd/>
          </a:ln>
        </p:spPr>
        <p:style>
          <a:lnRef idx="1">
            <a:schemeClr val="dk1"/>
          </a:lnRef>
          <a:fillRef idx="2">
            <a:schemeClr val="dk1"/>
          </a:fillRef>
          <a:effectRef idx="1">
            <a:schemeClr val="dk1"/>
          </a:effectRef>
          <a:fontRef idx="minor">
            <a:schemeClr val="dk1"/>
          </a:fontRef>
        </p:style>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defRPr/>
            </a:pPr>
            <a:r>
              <a:rPr lang="en-GB" altLang="en-US" sz="1200" b="1" i="0" dirty="0" smtClean="0">
                <a:solidFill>
                  <a:schemeClr val="tx1"/>
                </a:solidFill>
                <a:latin typeface="+mn-lt"/>
                <a:cs typeface="Tw Cen MT"/>
              </a:rPr>
              <a:t>Budget Support Steering Committee (BSSC)</a:t>
            </a:r>
            <a:r>
              <a:rPr lang="en-GB" altLang="en-US" sz="1200" i="0" dirty="0" smtClean="0">
                <a:solidFill>
                  <a:schemeClr val="tx1"/>
                </a:solidFill>
                <a:latin typeface="+mn-lt"/>
                <a:cs typeface="Tw Cen MT"/>
              </a:rPr>
              <a:t>: Continuous political and policy steer of BS programmes. May review BS financing and disbursement proposals wherever there are substantial or high political and policy implications.</a:t>
            </a:r>
          </a:p>
        </p:txBody>
      </p:sp>
      <p:sp>
        <p:nvSpPr>
          <p:cNvPr id="2" name="TextBox 1"/>
          <p:cNvSpPr txBox="1"/>
          <p:nvPr/>
        </p:nvSpPr>
        <p:spPr>
          <a:xfrm>
            <a:off x="6193284" y="5949280"/>
            <a:ext cx="2950716" cy="64633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eaLnBrk="1" hangingPunct="1">
              <a:spcAft>
                <a:spcPts val="1000"/>
              </a:spcAft>
              <a:defRPr/>
            </a:pPr>
            <a:r>
              <a:rPr lang="en-GB" altLang="en-US" b="1" dirty="0">
                <a:solidFill>
                  <a:schemeClr val="tx1"/>
                </a:solidFill>
                <a:ea typeface="+mn-ea"/>
                <a:cs typeface="Tw Cen MT"/>
              </a:rPr>
              <a:t>Action Document </a:t>
            </a:r>
            <a:r>
              <a:rPr lang="en-GB" altLang="en-US" dirty="0">
                <a:solidFill>
                  <a:schemeClr val="tx1"/>
                </a:solidFill>
                <a:ea typeface="+mn-ea"/>
                <a:cs typeface="Tw Cen MT"/>
              </a:rPr>
              <a:t>to be used for both phases of identification and formulation (see new </a:t>
            </a:r>
            <a:r>
              <a:rPr lang="en-GB" altLang="en-US" dirty="0" smtClean="0">
                <a:solidFill>
                  <a:schemeClr val="tx1"/>
                </a:solidFill>
                <a:ea typeface="+mn-ea"/>
                <a:cs typeface="Tw Cen MT"/>
              </a:rPr>
              <a:t>instructions)</a:t>
            </a:r>
            <a:endParaRPr lang="en-GB" altLang="en-US" dirty="0">
              <a:solidFill>
                <a:schemeClr val="tx1"/>
              </a:solidFill>
              <a:ea typeface="+mn-ea"/>
              <a:cs typeface="Tw Cen MT"/>
            </a:endParaRPr>
          </a:p>
        </p:txBody>
      </p:sp>
    </p:spTree>
    <p:extLst>
      <p:ext uri="{BB962C8B-B14F-4D97-AF65-F5344CB8AC3E}">
        <p14:creationId xmlns:p14="http://schemas.microsoft.com/office/powerpoint/2010/main" val="1673187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9144000" cy="936625"/>
          </a:xfrm>
        </p:spPr>
        <p:txBody>
          <a:bodyPr/>
          <a:lstStyle/>
          <a:p>
            <a:r>
              <a:rPr lang="en-GB" dirty="0" smtClean="0"/>
              <a:t>Share of FT and VT in EU BS operations</a:t>
            </a:r>
            <a:endParaRPr lang="en-GB" dirty="0"/>
          </a:p>
        </p:txBody>
      </p:sp>
      <p:pic>
        <p:nvPicPr>
          <p:cNvPr id="901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2636912"/>
            <a:ext cx="6960553" cy="3331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01972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9144000" cy="936625"/>
          </a:xfrm>
        </p:spPr>
        <p:txBody>
          <a:bodyPr/>
          <a:lstStyle/>
          <a:p>
            <a:r>
              <a:rPr lang="en-GB" dirty="0" smtClean="0"/>
              <a:t>FT and VT disbursement performances</a:t>
            </a:r>
            <a:endParaRPr lang="en-GB" dirty="0"/>
          </a:p>
        </p:txBody>
      </p:sp>
      <p:pic>
        <p:nvPicPr>
          <p:cNvPr id="911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2504128"/>
            <a:ext cx="7056784" cy="3678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05615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smtClean="0">
              <a:solidFill>
                <a:srgbClr val="C00000"/>
              </a:solidFill>
            </a:endParaRPr>
          </a:p>
          <a:p>
            <a:pPr marL="0" indent="0">
              <a:spcBef>
                <a:spcPts val="1200"/>
              </a:spcBef>
              <a:buClrTx/>
              <a:buNone/>
            </a:pPr>
            <a:endParaRPr lang="en-GB" sz="2200" i="0" dirty="0" smtClean="0">
              <a:solidFill>
                <a:srgbClr val="C00000"/>
              </a:solidFill>
            </a:endParaRPr>
          </a:p>
          <a:p>
            <a:pPr marL="457200" indent="-457200">
              <a:spcBef>
                <a:spcPts val="1200"/>
              </a:spcBef>
              <a:buClrTx/>
              <a:buFontTx/>
              <a:buAutoNum type="arabicPeriod"/>
            </a:pPr>
            <a:r>
              <a:rPr lang="en-GB" sz="2200" i="0" dirty="0" smtClean="0">
                <a:solidFill>
                  <a:schemeClr val="accent2"/>
                </a:solidFill>
              </a:rPr>
              <a:t>BS Cycle of operation </a:t>
            </a:r>
            <a:endParaRPr lang="en-GB" sz="2200" i="0" dirty="0">
              <a:solidFill>
                <a:schemeClr val="accent2"/>
              </a:solidFill>
            </a:endParaRPr>
          </a:p>
          <a:p>
            <a:pPr marL="457200" indent="-457200">
              <a:spcBef>
                <a:spcPts val="1200"/>
              </a:spcBef>
              <a:buClrTx/>
              <a:buAutoNum type="arabicPeriod"/>
            </a:pPr>
            <a:r>
              <a:rPr lang="en-GB" sz="2200" i="0" dirty="0" smtClean="0">
                <a:solidFill>
                  <a:schemeClr val="accent2"/>
                </a:solidFill>
              </a:rPr>
              <a:t>Operational framework </a:t>
            </a:r>
          </a:p>
          <a:p>
            <a:pPr marL="457200" indent="-457200">
              <a:spcBef>
                <a:spcPts val="1200"/>
              </a:spcBef>
              <a:buClrTx/>
              <a:buAutoNum type="arabicPeriod"/>
            </a:pPr>
            <a:r>
              <a:rPr lang="en-GB" sz="2200" i="0" dirty="0" smtClean="0">
                <a:solidFill>
                  <a:schemeClr val="accent2"/>
                </a:solidFill>
              </a:rPr>
              <a:t>Design of BS contracts</a:t>
            </a:r>
          </a:p>
          <a:p>
            <a:pPr marL="457200" indent="-457200">
              <a:spcBef>
                <a:spcPts val="1200"/>
              </a:spcBef>
              <a:buClrTx/>
              <a:buAutoNum type="arabicPeriod"/>
            </a:pPr>
            <a:r>
              <a:rPr lang="en-GB" sz="2200" b="1" i="0" dirty="0" smtClean="0">
                <a:solidFill>
                  <a:srgbClr val="C00000"/>
                </a:solidFill>
              </a:rPr>
              <a:t>Implementation of BS contracts </a:t>
            </a:r>
          </a:p>
          <a:p>
            <a:pPr marL="457200" indent="-457200">
              <a:spcBef>
                <a:spcPts val="1200"/>
              </a:spcBef>
              <a:buClrTx/>
              <a:buAutoNum type="arabicPeriod"/>
            </a:pPr>
            <a:r>
              <a:rPr lang="en-GB" sz="2200" i="0" dirty="0" smtClean="0">
                <a:solidFill>
                  <a:schemeClr val="accent2"/>
                </a:solidFill>
              </a:rPr>
              <a:t>BS evaluation </a:t>
            </a:r>
          </a:p>
          <a:p>
            <a:pPr marL="0" indent="0">
              <a:spcBef>
                <a:spcPts val="1200"/>
              </a:spcBef>
              <a:buClrTx/>
              <a:buNone/>
            </a:pPr>
            <a:endParaRPr lang="en-GB" sz="2200" i="0" dirty="0" smtClean="0">
              <a:solidFill>
                <a:schemeClr val="accent2"/>
              </a:solidFill>
            </a:endParaRPr>
          </a:p>
          <a:p>
            <a:pPr marL="457200" indent="-457200">
              <a:spcBef>
                <a:spcPts val="1200"/>
              </a:spcBef>
              <a:buClrTx/>
              <a:buFont typeface="+mj-lt"/>
              <a:buAutoNum type="arabicPeriod" startAt="5"/>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32</a:t>
            </a:fld>
            <a:endParaRPr lang="en-GB"/>
          </a:p>
        </p:txBody>
      </p:sp>
    </p:spTree>
    <p:extLst>
      <p:ext uri="{BB962C8B-B14F-4D97-AF65-F5344CB8AC3E}">
        <p14:creationId xmlns:p14="http://schemas.microsoft.com/office/powerpoint/2010/main" val="6848010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167688" cy="4752528"/>
          </a:xfrm>
        </p:spPr>
        <p:txBody>
          <a:bodyPr/>
          <a:lstStyle/>
          <a:p>
            <a:pPr algn="ctr"/>
            <a:r>
              <a:rPr lang="en-GB" dirty="0" smtClean="0"/>
              <a:t>4.1. POLICY DIALOGUE</a:t>
            </a:r>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33</a:t>
            </a:fld>
            <a:endParaRPr lang="en-GB"/>
          </a:p>
        </p:txBody>
      </p:sp>
    </p:spTree>
    <p:extLst>
      <p:ext uri="{BB962C8B-B14F-4D97-AF65-F5344CB8AC3E}">
        <p14:creationId xmlns:p14="http://schemas.microsoft.com/office/powerpoint/2010/main" val="8462732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800" dirty="0" smtClean="0">
                <a:solidFill>
                  <a:srgbClr val="2D2D8A"/>
                </a:solidFill>
                <a:latin typeface="Tw Cen MT"/>
                <a:cs typeface="Tw Cen MT"/>
              </a:rPr>
              <a:t>Policy dialogue: main features</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1988840"/>
            <a:ext cx="8229600" cy="4680520"/>
          </a:xfrm>
        </p:spPr>
        <p:txBody>
          <a:bodyPr/>
          <a:lstStyle/>
          <a:p>
            <a:pPr algn="just">
              <a:buClr>
                <a:srgbClr val="0F5494"/>
              </a:buClr>
              <a:buFont typeface="Wingdings" panose="05000000000000000000" pitchFamily="2" charset="2"/>
              <a:buChar char="Ø"/>
            </a:pPr>
            <a:r>
              <a:rPr lang="en-GB" sz="2000" i="0" dirty="0" smtClean="0">
                <a:solidFill>
                  <a:srgbClr val="2D2D8A"/>
                </a:solidFill>
                <a:latin typeface="Tw Cen MT"/>
                <a:cs typeface="Tw Cen MT"/>
              </a:rPr>
              <a:t>A </a:t>
            </a:r>
            <a:r>
              <a:rPr lang="en-GB" sz="2000" b="1" i="0" dirty="0" smtClean="0">
                <a:solidFill>
                  <a:srgbClr val="2D2D8A"/>
                </a:solidFill>
                <a:latin typeface="Tw Cen MT"/>
                <a:cs typeface="Tw Cen MT"/>
              </a:rPr>
              <a:t>continued policy dialogue </a:t>
            </a:r>
            <a:r>
              <a:rPr lang="en-GB" sz="2000" i="0" dirty="0" smtClean="0">
                <a:solidFill>
                  <a:srgbClr val="2D2D8A"/>
                </a:solidFill>
                <a:latin typeface="Tw Cen MT"/>
                <a:cs typeface="Tw Cen MT"/>
              </a:rPr>
              <a:t>during the BS contract formulation and implementation </a:t>
            </a:r>
          </a:p>
          <a:p>
            <a:pPr marL="0" indent="0" algn="just">
              <a:buClr>
                <a:srgbClr val="0F5494"/>
              </a:buClr>
              <a:buNone/>
            </a:pPr>
            <a:endParaRPr lang="en-GB" sz="2000" i="0" dirty="0" smtClean="0">
              <a:solidFill>
                <a:srgbClr val="2D2D8A"/>
              </a:solidFill>
              <a:latin typeface="Tw Cen MT"/>
              <a:cs typeface="Tw Cen MT"/>
            </a:endParaRPr>
          </a:p>
          <a:p>
            <a:pPr algn="just">
              <a:buClr>
                <a:srgbClr val="0F5494"/>
              </a:buClr>
              <a:buFont typeface="Wingdings" panose="05000000000000000000" pitchFamily="2" charset="2"/>
              <a:buChar char="Ø"/>
            </a:pPr>
            <a:r>
              <a:rPr lang="en-GB" sz="2000" i="0" dirty="0" smtClean="0">
                <a:solidFill>
                  <a:srgbClr val="2D2D8A"/>
                </a:solidFill>
                <a:latin typeface="Tw Cen MT"/>
                <a:cs typeface="Tw Cen MT"/>
              </a:rPr>
              <a:t>A </a:t>
            </a:r>
            <a:r>
              <a:rPr lang="en-GB" sz="2000" b="1" i="0" dirty="0" smtClean="0">
                <a:solidFill>
                  <a:srgbClr val="2D2D8A"/>
                </a:solidFill>
                <a:latin typeface="Tw Cen MT"/>
                <a:cs typeface="Tw Cen MT"/>
              </a:rPr>
              <a:t>focused dialogue to engage with partner country </a:t>
            </a:r>
            <a:r>
              <a:rPr lang="en-GB" sz="2000" i="0" dirty="0" smtClean="0">
                <a:solidFill>
                  <a:srgbClr val="2D2D8A"/>
                </a:solidFill>
                <a:latin typeface="Tw Cen MT"/>
                <a:cs typeface="Tw Cen MT"/>
              </a:rPr>
              <a:t>around </a:t>
            </a:r>
            <a:r>
              <a:rPr lang="en-GB" sz="2000" i="0" dirty="0">
                <a:solidFill>
                  <a:srgbClr val="2D2D8A"/>
                </a:solidFill>
                <a:latin typeface="Tw Cen MT"/>
                <a:cs typeface="Tw Cen MT"/>
              </a:rPr>
              <a:t>critical </a:t>
            </a:r>
            <a:r>
              <a:rPr lang="en-GB" sz="2000" i="0" dirty="0" smtClean="0">
                <a:solidFill>
                  <a:srgbClr val="2D2D8A"/>
                </a:solidFill>
                <a:latin typeface="Tw Cen MT"/>
                <a:cs typeface="Tw Cen MT"/>
              </a:rPr>
              <a:t>areas:</a:t>
            </a:r>
          </a:p>
          <a:p>
            <a:pPr lvl="1" algn="just">
              <a:buClr>
                <a:srgbClr val="0F5494"/>
              </a:buClr>
              <a:buFont typeface="Wingdings" panose="05000000000000000000" pitchFamily="2" charset="2"/>
              <a:buChar char="ü"/>
            </a:pPr>
            <a:r>
              <a:rPr lang="en-GB" b="0" dirty="0" smtClean="0">
                <a:solidFill>
                  <a:srgbClr val="2D2D8A"/>
                </a:solidFill>
                <a:latin typeface="Tw Cen MT"/>
                <a:cs typeface="Tw Cen MT"/>
              </a:rPr>
              <a:t>Domestic reform agendas (sector, governance, accountability, </a:t>
            </a:r>
            <a:r>
              <a:rPr lang="en-GB" b="0" dirty="0">
                <a:solidFill>
                  <a:srgbClr val="2D2D8A"/>
                </a:solidFill>
                <a:latin typeface="Tw Cen MT"/>
                <a:cs typeface="Tw Cen MT"/>
              </a:rPr>
              <a:t>regulatory and institutional framework</a:t>
            </a:r>
            <a:r>
              <a:rPr lang="en-GB" b="0" dirty="0" smtClean="0">
                <a:solidFill>
                  <a:srgbClr val="2D2D8A"/>
                </a:solidFill>
                <a:latin typeface="Tw Cen MT"/>
                <a:cs typeface="Tw Cen MT"/>
              </a:rPr>
              <a:t>…) </a:t>
            </a:r>
          </a:p>
          <a:p>
            <a:pPr lvl="1" algn="just">
              <a:buClr>
                <a:srgbClr val="0F5494"/>
              </a:buClr>
              <a:buFont typeface="Wingdings" panose="05000000000000000000" pitchFamily="2" charset="2"/>
              <a:buChar char="ü"/>
            </a:pPr>
            <a:r>
              <a:rPr lang="en-GB" b="0" dirty="0" smtClean="0">
                <a:solidFill>
                  <a:srgbClr val="2D2D8A"/>
                </a:solidFill>
                <a:latin typeface="Tw Cen MT"/>
                <a:cs typeface="Tw Cen MT"/>
              </a:rPr>
              <a:t>Assessment of e</a:t>
            </a:r>
            <a:r>
              <a:rPr lang="en-GB" b="0" i="0" dirty="0" smtClean="0">
                <a:solidFill>
                  <a:srgbClr val="2D2D8A"/>
                </a:solidFill>
                <a:latin typeface="Tw Cen MT"/>
                <a:cs typeface="Tw Cen MT"/>
              </a:rPr>
              <a:t>ligibility criteria and </a:t>
            </a:r>
            <a:r>
              <a:rPr lang="en-GB" b="0" dirty="0" smtClean="0">
                <a:solidFill>
                  <a:srgbClr val="2D2D8A"/>
                </a:solidFill>
                <a:latin typeface="Tw Cen MT"/>
                <a:cs typeface="Tw Cen MT"/>
              </a:rPr>
              <a:t>BS contract</a:t>
            </a:r>
            <a:r>
              <a:rPr lang="en-GB" b="0" i="0" dirty="0" smtClean="0">
                <a:solidFill>
                  <a:srgbClr val="2D2D8A"/>
                </a:solidFill>
                <a:latin typeface="Tw Cen MT"/>
                <a:cs typeface="Tw Cen MT"/>
              </a:rPr>
              <a:t> performance indicators </a:t>
            </a:r>
          </a:p>
          <a:p>
            <a:pPr lvl="1" algn="just">
              <a:buClr>
                <a:srgbClr val="0F5494"/>
              </a:buClr>
              <a:buFont typeface="Wingdings" panose="05000000000000000000" pitchFamily="2" charset="2"/>
              <a:buChar char="ü"/>
            </a:pPr>
            <a:r>
              <a:rPr lang="en-GB" b="0" dirty="0">
                <a:solidFill>
                  <a:srgbClr val="2D2D8A"/>
                </a:solidFill>
                <a:latin typeface="Tw Cen MT"/>
                <a:cs typeface="Tw Cen MT"/>
              </a:rPr>
              <a:t>E</a:t>
            </a:r>
            <a:r>
              <a:rPr lang="en-GB" b="0" i="0" dirty="0" smtClean="0">
                <a:solidFill>
                  <a:srgbClr val="2D2D8A"/>
                </a:solidFill>
                <a:latin typeface="Tw Cen MT"/>
                <a:cs typeface="Tw Cen MT"/>
              </a:rPr>
              <a:t>fficiency and effectiveness of policy formulation and implementation processes</a:t>
            </a:r>
          </a:p>
          <a:p>
            <a:pPr lvl="1" algn="just">
              <a:buClr>
                <a:srgbClr val="0F5494"/>
              </a:buClr>
              <a:buFont typeface="Wingdings" panose="05000000000000000000" pitchFamily="2" charset="2"/>
              <a:buChar char="ü"/>
            </a:pPr>
            <a:r>
              <a:rPr lang="en-GB" b="0" dirty="0" smtClean="0">
                <a:solidFill>
                  <a:srgbClr val="2D2D8A"/>
                </a:solidFill>
                <a:latin typeface="Tw Cen MT"/>
                <a:cs typeface="Tw Cen MT"/>
              </a:rPr>
              <a:t>Specific s</a:t>
            </a:r>
            <a:r>
              <a:rPr lang="en-GB" b="0" i="0" dirty="0" smtClean="0">
                <a:solidFill>
                  <a:srgbClr val="2D2D8A"/>
                </a:solidFill>
                <a:latin typeface="Tw Cen MT"/>
                <a:cs typeface="Tw Cen MT"/>
              </a:rPr>
              <a:t>ector reforms to improve the quality of/access to public service delivery</a:t>
            </a:r>
          </a:p>
          <a:p>
            <a:pPr lvl="1" algn="just">
              <a:buClr>
                <a:srgbClr val="0F5494"/>
              </a:buClr>
              <a:buFont typeface="Wingdings" panose="05000000000000000000" pitchFamily="2" charset="2"/>
              <a:buChar char="ü"/>
            </a:pPr>
            <a:r>
              <a:rPr lang="en-GB" b="0" i="0" dirty="0" smtClean="0">
                <a:solidFill>
                  <a:srgbClr val="2D2D8A"/>
                </a:solidFill>
                <a:latin typeface="Tw Cen MT"/>
                <a:cs typeface="Tw Cen MT"/>
              </a:rPr>
              <a:t>Specific </a:t>
            </a:r>
            <a:r>
              <a:rPr lang="en-GB" b="0" dirty="0" smtClean="0">
                <a:solidFill>
                  <a:srgbClr val="2D2D8A"/>
                </a:solidFill>
                <a:latin typeface="Tw Cen MT"/>
                <a:cs typeface="Tw Cen MT"/>
              </a:rPr>
              <a:t>sector </a:t>
            </a:r>
            <a:r>
              <a:rPr lang="en-GB" b="0" i="0" dirty="0" smtClean="0">
                <a:solidFill>
                  <a:srgbClr val="2D2D8A"/>
                </a:solidFill>
                <a:latin typeface="Tw Cen MT"/>
                <a:cs typeface="Tw Cen MT"/>
              </a:rPr>
              <a:t>PFM issues that </a:t>
            </a:r>
            <a:r>
              <a:rPr lang="en-GB" b="0" i="0" dirty="0">
                <a:solidFill>
                  <a:srgbClr val="2D2D8A"/>
                </a:solidFill>
                <a:latin typeface="Tw Cen MT"/>
                <a:cs typeface="Tw Cen MT"/>
              </a:rPr>
              <a:t>are not </a:t>
            </a:r>
            <a:r>
              <a:rPr lang="en-GB" b="0" i="0" dirty="0" smtClean="0">
                <a:solidFill>
                  <a:srgbClr val="2D2D8A"/>
                </a:solidFill>
                <a:latin typeface="Tw Cen MT"/>
                <a:cs typeface="Tw Cen MT"/>
              </a:rPr>
              <a:t>particularly covered </a:t>
            </a:r>
            <a:r>
              <a:rPr lang="en-GB" b="0" i="0" dirty="0">
                <a:solidFill>
                  <a:srgbClr val="2D2D8A"/>
                </a:solidFill>
                <a:latin typeface="Tw Cen MT"/>
                <a:cs typeface="Tw Cen MT"/>
              </a:rPr>
              <a:t>by generic PFM </a:t>
            </a:r>
            <a:r>
              <a:rPr lang="en-GB" b="0" i="0" dirty="0" smtClean="0">
                <a:solidFill>
                  <a:srgbClr val="2D2D8A"/>
                </a:solidFill>
                <a:latin typeface="Tw Cen MT"/>
                <a:cs typeface="Tw Cen MT"/>
              </a:rPr>
              <a:t>reforms</a:t>
            </a:r>
          </a:p>
          <a:p>
            <a:pPr marL="0" indent="0">
              <a:buNone/>
            </a:pPr>
            <a:endParaRPr lang="en-GB" sz="2000" i="0" dirty="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34</a:t>
            </a:fld>
            <a:endParaRPr lang="en-GB" dirty="0"/>
          </a:p>
        </p:txBody>
      </p:sp>
    </p:spTree>
    <p:extLst>
      <p:ext uri="{BB962C8B-B14F-4D97-AF65-F5344CB8AC3E}">
        <p14:creationId xmlns:p14="http://schemas.microsoft.com/office/powerpoint/2010/main" val="2910839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800" dirty="0" smtClean="0">
                <a:solidFill>
                  <a:srgbClr val="2D2D8A"/>
                </a:solidFill>
                <a:latin typeface="Tw Cen MT"/>
                <a:cs typeface="Tw Cen MT"/>
              </a:rPr>
              <a:t>Basis for policy dialogue</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1988840"/>
            <a:ext cx="8229600" cy="4680520"/>
          </a:xfrm>
        </p:spPr>
        <p:txBody>
          <a:bodyPr/>
          <a:lstStyle/>
          <a:p>
            <a:pPr algn="just">
              <a:spcBef>
                <a:spcPts val="300"/>
              </a:spcBef>
              <a:spcAft>
                <a:spcPts val="300"/>
              </a:spcAft>
              <a:buClr>
                <a:srgbClr val="0F5494"/>
              </a:buClr>
              <a:buFont typeface="Wingdings" panose="05000000000000000000" pitchFamily="2" charset="2"/>
              <a:buChar char="Ø"/>
            </a:pPr>
            <a:r>
              <a:rPr lang="en-GB" sz="2000" i="0" dirty="0" smtClean="0">
                <a:solidFill>
                  <a:srgbClr val="2D2D8A"/>
                </a:solidFill>
                <a:latin typeface="Tw Cen MT"/>
                <a:cs typeface="Tw Cen MT"/>
              </a:rPr>
              <a:t>An </a:t>
            </a:r>
            <a:r>
              <a:rPr lang="en-GB" sz="2000" b="1" i="0" dirty="0" smtClean="0">
                <a:solidFill>
                  <a:srgbClr val="2D2D8A"/>
                </a:solidFill>
                <a:latin typeface="Tw Cen MT"/>
                <a:cs typeface="Tw Cen MT"/>
              </a:rPr>
              <a:t>informed policy dialogue</a:t>
            </a:r>
            <a:r>
              <a:rPr lang="en-GB" sz="2000" i="0" dirty="0" smtClean="0">
                <a:solidFill>
                  <a:srgbClr val="2D2D8A"/>
                </a:solidFill>
                <a:latin typeface="Tw Cen MT"/>
                <a:cs typeface="Tw Cen MT"/>
              </a:rPr>
              <a:t>:</a:t>
            </a:r>
          </a:p>
          <a:p>
            <a:pPr lvl="1" algn="just">
              <a:spcBef>
                <a:spcPts val="300"/>
              </a:spcBef>
              <a:spcAft>
                <a:spcPts val="300"/>
              </a:spcAft>
              <a:buClr>
                <a:srgbClr val="0F5494"/>
              </a:buClr>
              <a:buFont typeface="Wingdings" charset="2"/>
              <a:buChar char="§"/>
            </a:pPr>
            <a:r>
              <a:rPr lang="en-GB" b="0" dirty="0" smtClean="0">
                <a:solidFill>
                  <a:srgbClr val="2D2D8A"/>
                </a:solidFill>
                <a:latin typeface="Tw Cen MT"/>
                <a:cs typeface="Tw Cen MT"/>
              </a:rPr>
              <a:t>Quality sector context analysis based on</a:t>
            </a:r>
          </a:p>
          <a:p>
            <a:pPr lvl="2" algn="just">
              <a:spcBef>
                <a:spcPts val="300"/>
              </a:spcBef>
              <a:spcAft>
                <a:spcPts val="0"/>
              </a:spcAft>
              <a:buClr>
                <a:srgbClr val="0F5494"/>
              </a:buClr>
              <a:buFont typeface="Wingdings" panose="05000000000000000000" pitchFamily="2" charset="2"/>
              <a:buChar char="ü"/>
            </a:pPr>
            <a:r>
              <a:rPr lang="en-GB" sz="2000" b="0" dirty="0" smtClean="0">
                <a:solidFill>
                  <a:srgbClr val="2D2D8A"/>
                </a:solidFill>
                <a:latin typeface="Tw Cen MT"/>
                <a:cs typeface="Tw Cen MT"/>
              </a:rPr>
              <a:t>eligibility criteria assessment, </a:t>
            </a:r>
          </a:p>
          <a:p>
            <a:pPr lvl="2" algn="just">
              <a:spcBef>
                <a:spcPts val="300"/>
              </a:spcBef>
              <a:spcAft>
                <a:spcPts val="0"/>
              </a:spcAft>
              <a:buClr>
                <a:srgbClr val="0F5494"/>
              </a:buClr>
              <a:buFont typeface="Wingdings" panose="05000000000000000000" pitchFamily="2" charset="2"/>
              <a:buChar char="ü"/>
            </a:pPr>
            <a:r>
              <a:rPr lang="en-GB" sz="2000" b="0" dirty="0" smtClean="0">
                <a:solidFill>
                  <a:srgbClr val="2D2D8A"/>
                </a:solidFill>
                <a:latin typeface="Tw Cen MT"/>
                <a:cs typeface="Tw Cen MT"/>
              </a:rPr>
              <a:t>sector public policy analysis, </a:t>
            </a:r>
          </a:p>
          <a:p>
            <a:pPr lvl="2" algn="just">
              <a:spcBef>
                <a:spcPts val="300"/>
              </a:spcBef>
              <a:spcAft>
                <a:spcPts val="0"/>
              </a:spcAft>
              <a:buClr>
                <a:srgbClr val="0F5494"/>
              </a:buClr>
              <a:buFont typeface="Wingdings" panose="05000000000000000000" pitchFamily="2" charset="2"/>
              <a:buChar char="ü"/>
            </a:pPr>
            <a:r>
              <a:rPr lang="en-GB" sz="2000" b="0" dirty="0" smtClean="0">
                <a:solidFill>
                  <a:srgbClr val="2D2D8A"/>
                </a:solidFill>
                <a:latin typeface="Tw Cen MT"/>
                <a:cs typeface="Tw Cen MT"/>
              </a:rPr>
              <a:t>sector political economy analysis, </a:t>
            </a:r>
          </a:p>
          <a:p>
            <a:pPr lvl="2" algn="just">
              <a:spcBef>
                <a:spcPts val="300"/>
              </a:spcBef>
              <a:spcAft>
                <a:spcPts val="0"/>
              </a:spcAft>
              <a:buClr>
                <a:srgbClr val="0F5494"/>
              </a:buClr>
              <a:buFont typeface="Wingdings" panose="05000000000000000000" pitchFamily="2" charset="2"/>
              <a:buChar char="ü"/>
            </a:pPr>
            <a:r>
              <a:rPr lang="en-GB" sz="2000" b="0" dirty="0" smtClean="0">
                <a:solidFill>
                  <a:srgbClr val="2D2D8A"/>
                </a:solidFill>
                <a:latin typeface="Tw Cen MT"/>
                <a:cs typeface="Tw Cen MT"/>
              </a:rPr>
              <a:t>Sector stakeholders analysis/institutional mapping</a:t>
            </a:r>
            <a:endParaRPr lang="en-GB" sz="2000" dirty="0" smtClean="0">
              <a:solidFill>
                <a:srgbClr val="2D2D8A"/>
              </a:solidFill>
              <a:latin typeface="Tw Cen MT"/>
              <a:cs typeface="Tw Cen MT"/>
            </a:endParaRPr>
          </a:p>
          <a:p>
            <a:pPr marL="0">
              <a:spcBef>
                <a:spcPts val="300"/>
              </a:spcBef>
              <a:spcAft>
                <a:spcPts val="300"/>
              </a:spcAft>
              <a:buClrTx/>
              <a:buNone/>
            </a:pPr>
            <a:r>
              <a:rPr lang="en-GB" sz="2000" i="0" dirty="0" smtClean="0">
                <a:solidFill>
                  <a:srgbClr val="2D2D8A"/>
                </a:solidFill>
                <a:latin typeface="Tw Cen MT"/>
                <a:cs typeface="Tw Cen MT"/>
              </a:rPr>
              <a:t>are prerequisites to engage in a strategic, meaningful and responsive policy dialogue</a:t>
            </a:r>
            <a:r>
              <a:rPr lang="en-GB" sz="2000" b="0" i="0" dirty="0" smtClean="0">
                <a:solidFill>
                  <a:srgbClr val="2D2D8A"/>
                </a:solidFill>
                <a:latin typeface="Tw Cen MT"/>
                <a:cs typeface="Tw Cen MT"/>
              </a:rPr>
              <a:t>. </a:t>
            </a:r>
          </a:p>
          <a:p>
            <a:pPr marL="0">
              <a:spcBef>
                <a:spcPts val="300"/>
              </a:spcBef>
              <a:spcAft>
                <a:spcPts val="300"/>
              </a:spcAft>
              <a:buClrTx/>
              <a:buFont typeface="Wingdings" charset="2"/>
              <a:buChar char="Ø"/>
            </a:pPr>
            <a:r>
              <a:rPr lang="en-GB" sz="2000" i="0" dirty="0" smtClean="0">
                <a:solidFill>
                  <a:srgbClr val="2D2D8A"/>
                </a:solidFill>
                <a:latin typeface="Tw Cen MT"/>
                <a:cs typeface="Tw Cen MT"/>
              </a:rPr>
              <a:t>The </a:t>
            </a:r>
            <a:r>
              <a:rPr lang="en-GB" sz="2000" b="1" i="0" dirty="0">
                <a:solidFill>
                  <a:srgbClr val="2D2D8A"/>
                </a:solidFill>
                <a:latin typeface="Tw Cen MT"/>
                <a:cs typeface="Tw Cen MT"/>
              </a:rPr>
              <a:t>Risk Management Framework </a:t>
            </a:r>
            <a:r>
              <a:rPr lang="en-GB" sz="2000" i="0" dirty="0">
                <a:solidFill>
                  <a:srgbClr val="2D2D8A"/>
                </a:solidFill>
                <a:latin typeface="Tw Cen MT"/>
                <a:cs typeface="Tw Cen MT"/>
              </a:rPr>
              <a:t>is a good basis for monitoring sensitive </a:t>
            </a:r>
            <a:r>
              <a:rPr lang="en-GB" sz="2000" i="0" dirty="0" smtClean="0">
                <a:solidFill>
                  <a:srgbClr val="2D2D8A"/>
                </a:solidFill>
                <a:latin typeface="Tw Cen MT"/>
                <a:cs typeface="Tw Cen MT"/>
              </a:rPr>
              <a:t>areas and should </a:t>
            </a:r>
            <a:r>
              <a:rPr lang="en-GB" sz="2000" i="0" dirty="0">
                <a:solidFill>
                  <a:srgbClr val="2D2D8A"/>
                </a:solidFill>
                <a:latin typeface="Tw Cen MT"/>
                <a:cs typeface="Tw Cen MT"/>
              </a:rPr>
              <a:t>be </a:t>
            </a:r>
            <a:r>
              <a:rPr lang="en-GB" sz="2000" i="0" dirty="0" smtClean="0">
                <a:solidFill>
                  <a:srgbClr val="2D2D8A"/>
                </a:solidFill>
                <a:latin typeface="Tw Cen MT"/>
                <a:cs typeface="Tw Cen MT"/>
              </a:rPr>
              <a:t>used as a management tool : </a:t>
            </a:r>
            <a:endParaRPr lang="en-GB" sz="2000" i="0" dirty="0">
              <a:solidFill>
                <a:srgbClr val="2D2D8A"/>
              </a:solidFill>
              <a:latin typeface="Tw Cen MT"/>
              <a:cs typeface="Tw Cen MT"/>
            </a:endParaRPr>
          </a:p>
          <a:p>
            <a:pPr marL="723900">
              <a:spcBef>
                <a:spcPts val="300"/>
              </a:spcBef>
              <a:spcAft>
                <a:spcPts val="0"/>
              </a:spcAft>
              <a:buClrTx/>
              <a:buFont typeface="Wingdings" pitchFamily="2" charset="2"/>
              <a:buChar char="§"/>
            </a:pPr>
            <a:r>
              <a:rPr lang="en-GB" sz="2000" i="0" dirty="0">
                <a:solidFill>
                  <a:srgbClr val="2D2D8A"/>
                </a:solidFill>
                <a:latin typeface="Tw Cen MT"/>
                <a:cs typeface="Tw Cen MT"/>
              </a:rPr>
              <a:t>to check that identified risks are being adequately managed</a:t>
            </a:r>
          </a:p>
          <a:p>
            <a:pPr marL="723900">
              <a:spcBef>
                <a:spcPts val="300"/>
              </a:spcBef>
              <a:spcAft>
                <a:spcPts val="0"/>
              </a:spcAft>
              <a:buClrTx/>
              <a:buFont typeface="Wingdings" pitchFamily="2" charset="2"/>
              <a:buChar char="§"/>
            </a:pPr>
            <a:r>
              <a:rPr lang="en-GB" sz="2000" i="0" dirty="0">
                <a:solidFill>
                  <a:srgbClr val="2D2D8A"/>
                </a:solidFill>
                <a:latin typeface="Tw Cen MT"/>
                <a:cs typeface="Tw Cen MT"/>
              </a:rPr>
              <a:t>to assess progress in the implementation of the mitigation measures</a:t>
            </a:r>
          </a:p>
          <a:p>
            <a:pPr marL="723900">
              <a:spcBef>
                <a:spcPts val="300"/>
              </a:spcBef>
              <a:spcAft>
                <a:spcPts val="0"/>
              </a:spcAft>
              <a:buClrTx/>
              <a:buFont typeface="Wingdings" pitchFamily="2" charset="2"/>
              <a:buChar char="§"/>
            </a:pPr>
            <a:r>
              <a:rPr lang="en-GB" sz="2000" i="0" dirty="0">
                <a:solidFill>
                  <a:srgbClr val="2D2D8A"/>
                </a:solidFill>
                <a:latin typeface="Tw Cen MT"/>
                <a:cs typeface="Tw Cen MT"/>
              </a:rPr>
              <a:t>to identify any new risk or change in circumstances </a:t>
            </a:r>
          </a:p>
          <a:p>
            <a:pPr marL="801688" lvl="1" indent="0" algn="just">
              <a:spcBef>
                <a:spcPts val="300"/>
              </a:spcBef>
              <a:spcAft>
                <a:spcPts val="300"/>
              </a:spcAft>
              <a:buClr>
                <a:srgbClr val="0F5494"/>
              </a:buClr>
              <a:buNone/>
            </a:pPr>
            <a:endParaRPr lang="en-GB" b="0" dirty="0" smtClean="0">
              <a:solidFill>
                <a:srgbClr val="2D2D8A"/>
              </a:solidFill>
              <a:latin typeface="Tw Cen MT"/>
              <a:cs typeface="Tw Cen MT"/>
            </a:endParaRPr>
          </a:p>
          <a:p>
            <a:pPr algn="just">
              <a:spcBef>
                <a:spcPts val="300"/>
              </a:spcBef>
              <a:spcAft>
                <a:spcPts val="300"/>
              </a:spcAft>
              <a:buClr>
                <a:srgbClr val="0F5494"/>
              </a:buClr>
              <a:buFont typeface="Wingdings" panose="05000000000000000000" pitchFamily="2" charset="2"/>
              <a:buChar char="Ø"/>
            </a:pPr>
            <a:endParaRPr lang="en-GB" sz="2000" i="0" dirty="0" smtClean="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35</a:t>
            </a:fld>
            <a:endParaRPr lang="en-GB" dirty="0"/>
          </a:p>
        </p:txBody>
      </p:sp>
    </p:spTree>
    <p:extLst>
      <p:ext uri="{BB962C8B-B14F-4D97-AF65-F5344CB8AC3E}">
        <p14:creationId xmlns:p14="http://schemas.microsoft.com/office/powerpoint/2010/main" val="3339458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800" dirty="0">
                <a:solidFill>
                  <a:srgbClr val="2D2D8A"/>
                </a:solidFill>
                <a:latin typeface="Tw Cen MT"/>
                <a:cs typeface="Tw Cen MT"/>
              </a:rPr>
              <a:t>Appropriate dialogue structures at sector level</a:t>
            </a:r>
          </a:p>
        </p:txBody>
      </p:sp>
      <p:sp>
        <p:nvSpPr>
          <p:cNvPr id="3" name="Content Placeholder 2"/>
          <p:cNvSpPr>
            <a:spLocks noGrp="1"/>
          </p:cNvSpPr>
          <p:nvPr>
            <p:ph idx="1"/>
          </p:nvPr>
        </p:nvSpPr>
        <p:spPr>
          <a:xfrm>
            <a:off x="457200" y="2276872"/>
            <a:ext cx="8229600" cy="3600400"/>
          </a:xfrm>
        </p:spPr>
        <p:txBody>
          <a:bodyPr/>
          <a:lstStyle/>
          <a:p>
            <a:pPr lvl="1" algn="just">
              <a:buClr>
                <a:srgbClr val="0F5494"/>
              </a:buClr>
              <a:buFont typeface="Wingdings" panose="05000000000000000000" pitchFamily="2" charset="2"/>
              <a:buChar char="ü"/>
            </a:pPr>
            <a:r>
              <a:rPr lang="en-GB" b="0" dirty="0" smtClean="0">
                <a:solidFill>
                  <a:srgbClr val="2D2D8A"/>
                </a:solidFill>
                <a:latin typeface="Tw Cen MT"/>
                <a:cs typeface="Tw Cen MT"/>
              </a:rPr>
              <a:t>Central/local level (central, de-concentrated and decentralised administration)  </a:t>
            </a:r>
          </a:p>
          <a:p>
            <a:pPr lvl="1" algn="just">
              <a:buClr>
                <a:srgbClr val="0F5494"/>
              </a:buClr>
              <a:buFont typeface="Wingdings" panose="05000000000000000000" pitchFamily="2" charset="2"/>
              <a:buChar char="ü"/>
            </a:pPr>
            <a:r>
              <a:rPr lang="en-GB" b="0" dirty="0" smtClean="0">
                <a:solidFill>
                  <a:srgbClr val="2D2D8A"/>
                </a:solidFill>
                <a:latin typeface="Tw Cen MT"/>
                <a:cs typeface="Tw Cen MT"/>
              </a:rPr>
              <a:t>Involvement of </a:t>
            </a:r>
            <a:r>
              <a:rPr lang="en-GB" dirty="0" smtClean="0">
                <a:solidFill>
                  <a:srgbClr val="FF0000"/>
                </a:solidFill>
                <a:latin typeface="Tw Cen MT"/>
                <a:cs typeface="Tw Cen MT"/>
              </a:rPr>
              <a:t>policy planning and line departments within Ministries </a:t>
            </a:r>
            <a:r>
              <a:rPr lang="en-GB" b="0" dirty="0" smtClean="0">
                <a:solidFill>
                  <a:srgbClr val="2D2D8A"/>
                </a:solidFill>
                <a:latin typeface="Tw Cen MT"/>
                <a:cs typeface="Tw Cen MT"/>
              </a:rPr>
              <a:t>to address specific services delivery issues (budget department, policy planning department, statistics department….) </a:t>
            </a:r>
          </a:p>
          <a:p>
            <a:pPr lvl="1" algn="just">
              <a:buClr>
                <a:srgbClr val="0F5494"/>
              </a:buClr>
              <a:buFont typeface="Wingdings" panose="05000000000000000000" pitchFamily="2" charset="2"/>
              <a:buChar char="ü"/>
            </a:pPr>
            <a:r>
              <a:rPr lang="en-GB" b="0" i="0" dirty="0" smtClean="0">
                <a:solidFill>
                  <a:srgbClr val="2D2D8A"/>
                </a:solidFill>
                <a:latin typeface="Tw Cen MT"/>
                <a:cs typeface="Tw Cen MT"/>
              </a:rPr>
              <a:t>Cross sector dimensions (climate change, environment, approximation of legislation, public sector/administration reform) </a:t>
            </a:r>
          </a:p>
          <a:p>
            <a:pPr lvl="1" algn="just">
              <a:buClr>
                <a:srgbClr val="0F5494"/>
              </a:buClr>
              <a:buFont typeface="Wingdings" panose="05000000000000000000" pitchFamily="2" charset="2"/>
              <a:buChar char="ü"/>
            </a:pPr>
            <a:r>
              <a:rPr lang="en-GB" dirty="0" smtClean="0">
                <a:solidFill>
                  <a:srgbClr val="2D2D8A"/>
                </a:solidFill>
                <a:latin typeface="Tw Cen MT"/>
                <a:cs typeface="Tw Cen MT"/>
              </a:rPr>
              <a:t>Involvement </a:t>
            </a:r>
            <a:r>
              <a:rPr lang="en-GB" dirty="0">
                <a:solidFill>
                  <a:srgbClr val="2D2D8A"/>
                </a:solidFill>
                <a:latin typeface="Tw Cen MT"/>
                <a:cs typeface="Tw Cen MT"/>
              </a:rPr>
              <a:t>o</a:t>
            </a:r>
            <a:r>
              <a:rPr lang="en-GB" dirty="0" smtClean="0">
                <a:solidFill>
                  <a:srgbClr val="2D2D8A"/>
                </a:solidFill>
                <a:latin typeface="Tw Cen MT"/>
                <a:cs typeface="Tw Cen MT"/>
              </a:rPr>
              <a:t>f the Ministry of Finance/planning in sector policy dialogue with the concerned line Ministry </a:t>
            </a:r>
            <a:r>
              <a:rPr lang="en-GB" b="0" dirty="0" smtClean="0">
                <a:solidFill>
                  <a:srgbClr val="2D2D8A"/>
                </a:solidFill>
                <a:latin typeface="Tw Cen MT"/>
                <a:cs typeface="Tw Cen MT"/>
              </a:rPr>
              <a:t>(treasury and budget departments…)</a:t>
            </a:r>
          </a:p>
          <a:p>
            <a:pPr lvl="1" algn="just">
              <a:buClr>
                <a:srgbClr val="0F5494"/>
              </a:buClr>
              <a:buFont typeface="Wingdings" panose="05000000000000000000" pitchFamily="2" charset="2"/>
              <a:buChar char="ü"/>
            </a:pPr>
            <a:endParaRPr lang="en-GB" b="0" i="0" dirty="0">
              <a:solidFill>
                <a:srgbClr val="2D2D8A"/>
              </a:solidFill>
              <a:latin typeface="Tw Cen MT"/>
              <a:cs typeface="Tw Cen MT"/>
            </a:endParaRPr>
          </a:p>
          <a:p>
            <a:pPr lvl="1" algn="just">
              <a:buClr>
                <a:srgbClr val="0F5494"/>
              </a:buClr>
              <a:buFont typeface="Wingdings" panose="05000000000000000000" pitchFamily="2" charset="2"/>
              <a:buChar char="ü"/>
            </a:pPr>
            <a:endParaRPr lang="en-GB" b="0" i="0" dirty="0">
              <a:solidFill>
                <a:srgbClr val="2D2D8A"/>
              </a:solidFill>
              <a:latin typeface="Tw Cen MT"/>
              <a:cs typeface="Tw Cen MT"/>
            </a:endParaRPr>
          </a:p>
          <a:p>
            <a:pPr algn="just">
              <a:buClr>
                <a:srgbClr val="0F5494"/>
              </a:buClr>
              <a:buFont typeface="Wingdings" panose="05000000000000000000" pitchFamily="2" charset="2"/>
              <a:buChar char="Ø"/>
            </a:pPr>
            <a:endParaRPr lang="en-GB" sz="2000" i="0" dirty="0" smtClean="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36</a:t>
            </a:fld>
            <a:endParaRPr lang="en-GB" dirty="0"/>
          </a:p>
        </p:txBody>
      </p:sp>
    </p:spTree>
    <p:extLst>
      <p:ext uri="{BB962C8B-B14F-4D97-AF65-F5344CB8AC3E}">
        <p14:creationId xmlns:p14="http://schemas.microsoft.com/office/powerpoint/2010/main" val="1589049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800" dirty="0" smtClean="0">
                <a:solidFill>
                  <a:srgbClr val="2D2D8A"/>
                </a:solidFill>
                <a:latin typeface="Tw Cen MT"/>
                <a:cs typeface="Tw Cen MT"/>
              </a:rPr>
              <a:t>Sector and budget support coordination </a:t>
            </a:r>
            <a:endParaRPr lang="en-GB" sz="2800" dirty="0">
              <a:solidFill>
                <a:srgbClr val="2D2D8A"/>
              </a:solidFill>
              <a:latin typeface="Tw Cen MT"/>
              <a:cs typeface="Tw Cen MT"/>
            </a:endParaRPr>
          </a:p>
        </p:txBody>
      </p:sp>
      <p:sp>
        <p:nvSpPr>
          <p:cNvPr id="3" name="Content Placeholder 2"/>
          <p:cNvSpPr>
            <a:spLocks noGrp="1"/>
          </p:cNvSpPr>
          <p:nvPr>
            <p:ph idx="1"/>
          </p:nvPr>
        </p:nvSpPr>
        <p:spPr>
          <a:xfrm>
            <a:off x="457200" y="1988840"/>
            <a:ext cx="8229600" cy="4680520"/>
          </a:xfrm>
        </p:spPr>
        <p:txBody>
          <a:bodyPr/>
          <a:lstStyle/>
          <a:p>
            <a:pPr algn="just">
              <a:buClr>
                <a:srgbClr val="0F5494"/>
              </a:buClr>
              <a:buFont typeface="Wingdings" panose="05000000000000000000" pitchFamily="2" charset="2"/>
              <a:buChar char="Ø"/>
            </a:pPr>
            <a:r>
              <a:rPr lang="en-GB" sz="2000" b="1" i="0" dirty="0" smtClean="0">
                <a:solidFill>
                  <a:srgbClr val="2D2D8A"/>
                </a:solidFill>
                <a:latin typeface="Tw Cen MT"/>
                <a:cs typeface="Tw Cen MT"/>
              </a:rPr>
              <a:t>Appropriate coordination/monitoring structure at sector level:</a:t>
            </a:r>
            <a:endParaRPr lang="en-GB" sz="2000" b="1" i="0" dirty="0">
              <a:solidFill>
                <a:srgbClr val="2D2D8A"/>
              </a:solidFill>
              <a:latin typeface="Tw Cen MT"/>
              <a:cs typeface="Tw Cen MT"/>
            </a:endParaRPr>
          </a:p>
          <a:p>
            <a:pPr lvl="1" algn="just">
              <a:buClr>
                <a:srgbClr val="0F5494"/>
              </a:buClr>
              <a:buFont typeface="Wingdings" panose="05000000000000000000" pitchFamily="2" charset="2"/>
              <a:buChar char="ü"/>
            </a:pPr>
            <a:r>
              <a:rPr lang="en-GB" dirty="0" smtClean="0">
                <a:solidFill>
                  <a:srgbClr val="FF0000"/>
                </a:solidFill>
                <a:latin typeface="Tw Cen MT"/>
                <a:cs typeface="Tw Cen MT"/>
              </a:rPr>
              <a:t>Government-led joint </a:t>
            </a:r>
            <a:r>
              <a:rPr lang="en-GB" dirty="0">
                <a:solidFill>
                  <a:srgbClr val="FF0000"/>
                </a:solidFill>
                <a:latin typeface="Tw Cen MT"/>
                <a:cs typeface="Tw Cen MT"/>
              </a:rPr>
              <a:t>sector working group </a:t>
            </a:r>
            <a:r>
              <a:rPr lang="en-GB" b="0" dirty="0">
                <a:solidFill>
                  <a:srgbClr val="2D2D8A"/>
                </a:solidFill>
                <a:latin typeface="Tw Cen MT"/>
                <a:cs typeface="Tw Cen MT"/>
              </a:rPr>
              <a:t>to ensure joint dialogue and collaborative work in the context of </a:t>
            </a:r>
            <a:r>
              <a:rPr lang="en-GB" b="0" dirty="0" smtClean="0">
                <a:solidFill>
                  <a:srgbClr val="2D2D8A"/>
                </a:solidFill>
                <a:latin typeface="Tw Cen MT"/>
                <a:cs typeface="Tw Cen MT"/>
              </a:rPr>
              <a:t>SRC.</a:t>
            </a:r>
          </a:p>
          <a:p>
            <a:pPr lvl="1" algn="just">
              <a:buClr>
                <a:srgbClr val="0F5494"/>
              </a:buClr>
              <a:buFont typeface="Wingdings" panose="05000000000000000000" pitchFamily="2" charset="2"/>
              <a:buChar char="ü"/>
            </a:pPr>
            <a:r>
              <a:rPr lang="en-GB" b="0" dirty="0" smtClean="0">
                <a:solidFill>
                  <a:srgbClr val="FF0000"/>
                </a:solidFill>
                <a:latin typeface="Tw Cen MT"/>
                <a:cs typeface="Tw Cen MT"/>
              </a:rPr>
              <a:t>Common Performance </a:t>
            </a:r>
            <a:r>
              <a:rPr lang="en-GB" b="0" dirty="0">
                <a:solidFill>
                  <a:srgbClr val="FF0000"/>
                </a:solidFill>
                <a:latin typeface="Tw Cen MT"/>
                <a:cs typeface="Tw Cen MT"/>
              </a:rPr>
              <a:t>Assessment Framework (PAF</a:t>
            </a:r>
            <a:r>
              <a:rPr lang="en-GB" b="0" dirty="0" smtClean="0">
                <a:solidFill>
                  <a:srgbClr val="FF0000"/>
                </a:solidFill>
                <a:latin typeface="Tw Cen MT"/>
                <a:cs typeface="Tw Cen MT"/>
              </a:rPr>
              <a:t>)</a:t>
            </a:r>
            <a:r>
              <a:rPr lang="en-GB" b="0" dirty="0">
                <a:solidFill>
                  <a:srgbClr val="FF0000"/>
                </a:solidFill>
                <a:latin typeface="Tw Cen MT"/>
                <a:cs typeface="Tw Cen MT"/>
              </a:rPr>
              <a:t> </a:t>
            </a:r>
            <a:endParaRPr lang="en-GB" b="0" dirty="0" smtClean="0">
              <a:solidFill>
                <a:srgbClr val="FF0000"/>
              </a:solidFill>
              <a:latin typeface="Tw Cen MT"/>
              <a:cs typeface="Tw Cen MT"/>
            </a:endParaRPr>
          </a:p>
          <a:p>
            <a:pPr lvl="1" algn="just">
              <a:buClr>
                <a:srgbClr val="0F5494"/>
              </a:buClr>
              <a:buFont typeface="Wingdings" panose="05000000000000000000" pitchFamily="2" charset="2"/>
              <a:buChar char="ü"/>
            </a:pPr>
            <a:r>
              <a:rPr lang="en-GB" dirty="0" smtClean="0">
                <a:solidFill>
                  <a:srgbClr val="FF0000"/>
                </a:solidFill>
                <a:latin typeface="Tw Cen MT"/>
                <a:cs typeface="Tw Cen MT"/>
              </a:rPr>
              <a:t>Joint annual sector </a:t>
            </a:r>
            <a:r>
              <a:rPr lang="en-GB" dirty="0">
                <a:solidFill>
                  <a:srgbClr val="FF0000"/>
                </a:solidFill>
                <a:latin typeface="Tw Cen MT"/>
                <a:cs typeface="Tw Cen MT"/>
              </a:rPr>
              <a:t>review </a:t>
            </a:r>
            <a:r>
              <a:rPr lang="en-GB" b="0" dirty="0" smtClean="0">
                <a:solidFill>
                  <a:srgbClr val="2D2D8A"/>
                </a:solidFill>
                <a:latin typeface="Tw Cen MT"/>
                <a:cs typeface="Tw Cen MT"/>
              </a:rPr>
              <a:t>aligned with </a:t>
            </a:r>
            <a:r>
              <a:rPr lang="en-GB" b="0" dirty="0">
                <a:solidFill>
                  <a:srgbClr val="2D2D8A"/>
                </a:solidFill>
                <a:latin typeface="Tw Cen MT"/>
                <a:cs typeface="Tw Cen MT"/>
              </a:rPr>
              <a:t>the budget </a:t>
            </a:r>
            <a:r>
              <a:rPr lang="en-GB" b="0" dirty="0" smtClean="0">
                <a:solidFill>
                  <a:srgbClr val="2D2D8A"/>
                </a:solidFill>
                <a:latin typeface="Tw Cen MT"/>
                <a:cs typeface="Tw Cen MT"/>
              </a:rPr>
              <a:t>cycle/process (aid efficiency principles, predictability of commitments and timely disbursements – FY n-1/n/n+1 principles)</a:t>
            </a:r>
          </a:p>
          <a:p>
            <a:pPr lvl="1" algn="just">
              <a:buClr>
                <a:srgbClr val="0F5494"/>
              </a:buClr>
              <a:buFont typeface="Wingdings" panose="05000000000000000000" pitchFamily="2" charset="2"/>
              <a:buChar char="ü"/>
            </a:pPr>
            <a:r>
              <a:rPr lang="en-GB" dirty="0" smtClean="0">
                <a:solidFill>
                  <a:srgbClr val="FF0000"/>
                </a:solidFill>
                <a:latin typeface="Tw Cen MT"/>
                <a:cs typeface="Tw Cen MT"/>
              </a:rPr>
              <a:t>Donor-donor coordination </a:t>
            </a:r>
            <a:r>
              <a:rPr lang="en-GB" b="0" dirty="0" smtClean="0">
                <a:solidFill>
                  <a:srgbClr val="2D2D8A"/>
                </a:solidFill>
                <a:latin typeface="Tw Cen MT"/>
                <a:cs typeface="Tw Cen MT"/>
              </a:rPr>
              <a:t>at sector level to ensure complementarity of capacity development/project/BS interventions</a:t>
            </a:r>
          </a:p>
          <a:p>
            <a:pPr algn="just">
              <a:buClr>
                <a:srgbClr val="0F5494"/>
              </a:buClr>
              <a:buFont typeface="Wingdings" charset="2"/>
              <a:buChar char="Ø"/>
            </a:pPr>
            <a:r>
              <a:rPr lang="en-GB" sz="2000" b="1" i="0" dirty="0" smtClean="0">
                <a:solidFill>
                  <a:srgbClr val="2D2D8A"/>
                </a:solidFill>
                <a:latin typeface="Tw Cen MT"/>
                <a:cs typeface="Tw Cen MT"/>
              </a:rPr>
              <a:t>Coordination/link up with other Budget support providers and with existing GGDC Budget Support Group </a:t>
            </a:r>
            <a:r>
              <a:rPr lang="en-GB" sz="2000" b="0" i="0" dirty="0" smtClean="0">
                <a:solidFill>
                  <a:srgbClr val="2D2D8A"/>
                </a:solidFill>
                <a:latin typeface="Tw Cen MT"/>
                <a:cs typeface="Tw Cen MT"/>
              </a:rPr>
              <a:t>(link with crosscutting reforms on civil service and public administration reform, PFM reforms, decentralisation…)</a:t>
            </a:r>
            <a:r>
              <a:rPr lang="en-GB" sz="2000" b="0" i="0" dirty="0">
                <a:solidFill>
                  <a:srgbClr val="2D2D8A"/>
                </a:solidFill>
                <a:latin typeface="Tw Cen MT"/>
                <a:cs typeface="Tw Cen MT"/>
              </a:rPr>
              <a:t> to </a:t>
            </a:r>
            <a:r>
              <a:rPr lang="en-GB" sz="2000" b="0" i="0" dirty="0" smtClean="0">
                <a:solidFill>
                  <a:srgbClr val="2D2D8A"/>
                </a:solidFill>
                <a:latin typeface="Tw Cen MT"/>
                <a:cs typeface="Tw Cen MT"/>
              </a:rPr>
              <a:t>ensure </a:t>
            </a:r>
            <a:r>
              <a:rPr lang="en-GB" sz="2000" i="0" dirty="0">
                <a:solidFill>
                  <a:srgbClr val="2D2D8A"/>
                </a:solidFill>
                <a:latin typeface="Tw Cen MT"/>
                <a:cs typeface="Tw Cen MT"/>
              </a:rPr>
              <a:t>consistent frameworks for monitoring and </a:t>
            </a:r>
            <a:r>
              <a:rPr lang="en-GB" sz="2000" i="0" dirty="0" smtClean="0">
                <a:solidFill>
                  <a:srgbClr val="2D2D8A"/>
                </a:solidFill>
                <a:latin typeface="Tw Cen MT"/>
                <a:cs typeface="Tw Cen MT"/>
              </a:rPr>
              <a:t>conditionality between sector budget supports and between GGDC and SRC</a:t>
            </a:r>
            <a:endParaRPr lang="en-GB" sz="2000" b="0" i="0" dirty="0">
              <a:solidFill>
                <a:srgbClr val="2D2D8A"/>
              </a:solidFill>
              <a:latin typeface="Tw Cen MT"/>
              <a:cs typeface="Tw Cen MT"/>
            </a:endParaRPr>
          </a:p>
          <a:p>
            <a:pPr lvl="1" algn="just">
              <a:buClr>
                <a:srgbClr val="0F5494"/>
              </a:buClr>
              <a:buFont typeface="Wingdings" panose="05000000000000000000" pitchFamily="2" charset="2"/>
              <a:buChar char="ü"/>
            </a:pPr>
            <a:endParaRPr lang="en-GB" b="0" dirty="0">
              <a:solidFill>
                <a:srgbClr val="2D2D8A"/>
              </a:solidFill>
              <a:latin typeface="Tw Cen MT"/>
              <a:cs typeface="Tw Cen MT"/>
            </a:endParaRPr>
          </a:p>
          <a:p>
            <a:pPr marL="457200" lvl="1" indent="0" algn="just">
              <a:buClr>
                <a:srgbClr val="0F5494"/>
              </a:buClr>
              <a:buNone/>
            </a:pPr>
            <a:endParaRPr lang="en-GB" b="0" dirty="0" smtClean="0">
              <a:solidFill>
                <a:srgbClr val="2D2D8A"/>
              </a:solidFill>
              <a:latin typeface="Tw Cen MT"/>
              <a:cs typeface="Tw Cen MT"/>
            </a:endParaRPr>
          </a:p>
          <a:p>
            <a:pPr lvl="1" algn="just">
              <a:buClr>
                <a:srgbClr val="0F5494"/>
              </a:buClr>
              <a:buFont typeface="Wingdings" panose="05000000000000000000" pitchFamily="2" charset="2"/>
              <a:buChar char="ü"/>
            </a:pPr>
            <a:endParaRPr lang="en-GB" b="0" dirty="0">
              <a:solidFill>
                <a:srgbClr val="2D2D8A"/>
              </a:solidFill>
              <a:latin typeface="Tw Cen MT"/>
              <a:cs typeface="Tw Cen MT"/>
            </a:endParaRPr>
          </a:p>
          <a:p>
            <a:pPr lvl="1" algn="just">
              <a:buClr>
                <a:srgbClr val="0F5494"/>
              </a:buClr>
              <a:buFont typeface="Wingdings" panose="05000000000000000000" pitchFamily="2" charset="2"/>
              <a:buChar char="ü"/>
            </a:pPr>
            <a:endParaRPr lang="en-GB" b="0" dirty="0" smtClean="0">
              <a:solidFill>
                <a:srgbClr val="2D2D8A"/>
              </a:solidFill>
              <a:latin typeface="Tw Cen MT"/>
              <a:cs typeface="Tw Cen MT"/>
            </a:endParaRPr>
          </a:p>
          <a:p>
            <a:pPr lvl="1" algn="just">
              <a:buClr>
                <a:srgbClr val="0F5494"/>
              </a:buClr>
              <a:buFont typeface="Wingdings" panose="05000000000000000000" pitchFamily="2" charset="2"/>
              <a:buChar char="ü"/>
            </a:pPr>
            <a:endParaRPr lang="en-GB" b="0" i="0" dirty="0">
              <a:solidFill>
                <a:srgbClr val="2D2D8A"/>
              </a:solidFill>
              <a:latin typeface="Tw Cen MT"/>
              <a:cs typeface="Tw Cen MT"/>
            </a:endParaRPr>
          </a:p>
          <a:p>
            <a:pPr lvl="1" algn="just">
              <a:buClr>
                <a:srgbClr val="0F5494"/>
              </a:buClr>
              <a:buFont typeface="Wingdings" panose="05000000000000000000" pitchFamily="2" charset="2"/>
              <a:buChar char="ü"/>
            </a:pPr>
            <a:endParaRPr lang="en-GB" b="0" i="0" dirty="0">
              <a:solidFill>
                <a:srgbClr val="2D2D8A"/>
              </a:solidFill>
              <a:latin typeface="Tw Cen MT"/>
              <a:cs typeface="Tw Cen MT"/>
            </a:endParaRPr>
          </a:p>
          <a:p>
            <a:pPr algn="just">
              <a:buClr>
                <a:srgbClr val="0F5494"/>
              </a:buClr>
              <a:buFont typeface="Wingdings" panose="05000000000000000000" pitchFamily="2" charset="2"/>
              <a:buChar char="Ø"/>
            </a:pPr>
            <a:endParaRPr lang="en-GB" sz="2000" i="0" dirty="0" smtClean="0">
              <a:solidFill>
                <a:srgbClr val="2D2D8A"/>
              </a:solidFill>
              <a:latin typeface="Tw Cen M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37</a:t>
            </a:fld>
            <a:endParaRPr lang="en-GB" dirty="0"/>
          </a:p>
        </p:txBody>
      </p:sp>
    </p:spTree>
    <p:extLst>
      <p:ext uri="{BB962C8B-B14F-4D97-AF65-F5344CB8AC3E}">
        <p14:creationId xmlns:p14="http://schemas.microsoft.com/office/powerpoint/2010/main" val="3300755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1" name="AutoShape 3"/>
          <p:cNvSpPr>
            <a:spLocks noChangeArrowheads="1"/>
          </p:cNvSpPr>
          <p:nvPr/>
        </p:nvSpPr>
        <p:spPr bwMode="auto">
          <a:xfrm rot="5400000">
            <a:off x="952711" y="3663914"/>
            <a:ext cx="4104456" cy="322262"/>
          </a:xfrm>
          <a:prstGeom prst="triangle">
            <a:avLst>
              <a:gd name="adj" fmla="val 50000"/>
            </a:avLst>
          </a:prstGeom>
          <a:solidFill>
            <a:schemeClr val="accent2">
              <a:alpha val="25000"/>
            </a:schemeClr>
          </a:solidFill>
          <a:ln w="12700" algn="ctr">
            <a:noFill/>
            <a:miter lim="800000"/>
            <a:headEnd/>
            <a:tailEnd/>
          </a:ln>
          <a:effectLst/>
        </p:spPr>
        <p:txBody>
          <a:bodyPr rot="10800000" vert="eaVert" lIns="72000" tIns="72000" rIns="72000" bIns="72000" anchor="ctr"/>
          <a:lstStyle/>
          <a:p>
            <a:pPr eaLnBrk="0" hangingPunct="0"/>
            <a:endParaRPr lang="de-DE"/>
          </a:p>
        </p:txBody>
      </p:sp>
      <p:graphicFrame>
        <p:nvGraphicFramePr>
          <p:cNvPr id="1020962" name="Group 34"/>
          <p:cNvGraphicFramePr>
            <a:graphicFrameLocks noGrp="1"/>
          </p:cNvGraphicFramePr>
          <p:nvPr>
            <p:extLst>
              <p:ext uri="{D42A27DB-BD31-4B8C-83A1-F6EECF244321}">
                <p14:modId xmlns:p14="http://schemas.microsoft.com/office/powerpoint/2010/main" val="745728396"/>
              </p:ext>
            </p:extLst>
          </p:nvPr>
        </p:nvGraphicFramePr>
        <p:xfrm>
          <a:off x="251520" y="980728"/>
          <a:ext cx="2520280" cy="4829520"/>
        </p:xfrm>
        <a:graphic>
          <a:graphicData uri="http://schemas.openxmlformats.org/drawingml/2006/table">
            <a:tbl>
              <a:tblPr/>
              <a:tblGrid>
                <a:gridCol w="2520280"/>
              </a:tblGrid>
              <a:tr h="444500">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smtClean="0">
                          <a:ln>
                            <a:noFill/>
                          </a:ln>
                          <a:solidFill>
                            <a:schemeClr val="bg1"/>
                          </a:solidFill>
                          <a:effectLst/>
                          <a:latin typeface="+mn-lt"/>
                          <a:ea typeface="+mn-ea"/>
                          <a:cs typeface="Arial" charset="0"/>
                        </a:rPr>
                        <a:t>Collect and Monitor key Data</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r h="2205038">
                <a:tc>
                  <a:txBody>
                    <a:bodyPr/>
                    <a:lstStyle/>
                    <a:p>
                      <a:pPr>
                        <a:buFont typeface="Wingdings" pitchFamily="2" charset="2"/>
                        <a:buChar char="§"/>
                      </a:pPr>
                      <a:r>
                        <a:rPr lang="en-GB" sz="1400" noProof="0" dirty="0" smtClean="0">
                          <a:solidFill>
                            <a:schemeClr val="bg1"/>
                          </a:solidFill>
                        </a:rPr>
                        <a:t>Central</a:t>
                      </a:r>
                      <a:r>
                        <a:rPr lang="en-GB" sz="1400" baseline="0" noProof="0" dirty="0" smtClean="0">
                          <a:solidFill>
                            <a:schemeClr val="bg1"/>
                          </a:solidFill>
                        </a:rPr>
                        <a:t> Bank, MoF reports</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Macro,</a:t>
                      </a:r>
                      <a:r>
                        <a:rPr lang="en-GB" sz="1400" baseline="0" noProof="0" dirty="0" smtClean="0">
                          <a:solidFill>
                            <a:schemeClr val="bg1"/>
                          </a:solidFill>
                        </a:rPr>
                        <a:t> </a:t>
                      </a:r>
                      <a:r>
                        <a:rPr lang="en-GB" sz="1400" noProof="0" dirty="0" smtClean="0">
                          <a:solidFill>
                            <a:schemeClr val="bg1"/>
                          </a:solidFill>
                        </a:rPr>
                        <a:t>socio eco and sector related statistics  and indicators</a:t>
                      </a:r>
                      <a:endParaRPr lang="en-GB" sz="1400" baseline="0" noProof="0" dirty="0" smtClean="0">
                        <a:solidFill>
                          <a:schemeClr val="bg1"/>
                        </a:solidFill>
                      </a:endParaRPr>
                    </a:p>
                    <a:p>
                      <a:pPr>
                        <a:buFont typeface="Wingdings" pitchFamily="2" charset="2"/>
                        <a:buChar char="§"/>
                      </a:pPr>
                      <a:r>
                        <a:rPr lang="en-GB" sz="1400" noProof="0" dirty="0" smtClean="0">
                          <a:solidFill>
                            <a:schemeClr val="bg1"/>
                          </a:solidFill>
                        </a:rPr>
                        <a:t>IMF/WB/ADB</a:t>
                      </a:r>
                      <a:r>
                        <a:rPr lang="en-GB" sz="1400" baseline="0" noProof="0" dirty="0" smtClean="0">
                          <a:solidFill>
                            <a:schemeClr val="bg1"/>
                          </a:solidFill>
                        </a:rPr>
                        <a:t>/PFTAC </a:t>
                      </a:r>
                      <a:r>
                        <a:rPr lang="en-GB" sz="1400" noProof="0" dirty="0" smtClean="0">
                          <a:solidFill>
                            <a:schemeClr val="bg1"/>
                          </a:solidFill>
                        </a:rPr>
                        <a:t>Reports</a:t>
                      </a:r>
                      <a:endParaRPr kumimoji="0" lang="en-GB" sz="1400" b="1" i="0" u="none" strike="noStrike" kern="1200" cap="none" normalizeH="0" baseline="0" noProof="0" dirty="0" smtClean="0">
                        <a:ln>
                          <a:noFill/>
                        </a:ln>
                        <a:solidFill>
                          <a:schemeClr val="bg1"/>
                        </a:solidFill>
                        <a:effectLst/>
                        <a:latin typeface="+mj-lt"/>
                        <a:ea typeface="+mn-ea"/>
                        <a:cs typeface="Arial" charset="0"/>
                      </a:endParaRPr>
                    </a:p>
                    <a:p>
                      <a:pPr>
                        <a:buFont typeface="Wingdings" pitchFamily="2" charset="2"/>
                        <a:buChar char="§"/>
                      </a:pPr>
                      <a:r>
                        <a:rPr lang="en-GB" sz="1400" baseline="0" noProof="0" dirty="0" smtClean="0">
                          <a:solidFill>
                            <a:schemeClr val="bg1"/>
                          </a:solidFill>
                        </a:rPr>
                        <a:t>Approved State Budget &amp; annexes</a:t>
                      </a:r>
                    </a:p>
                    <a:p>
                      <a:pPr>
                        <a:buFont typeface="Wingdings" pitchFamily="2" charset="2"/>
                        <a:buChar char="§"/>
                      </a:pPr>
                      <a:r>
                        <a:rPr lang="en-GB" sz="1400" noProof="0" dirty="0" smtClean="0">
                          <a:solidFill>
                            <a:schemeClr val="bg1"/>
                          </a:solidFill>
                        </a:rPr>
                        <a:t>Budget execution reports  (MoF/Budget</a:t>
                      </a:r>
                      <a:r>
                        <a:rPr lang="en-GB" sz="1400" baseline="0" noProof="0" dirty="0" smtClean="0">
                          <a:solidFill>
                            <a:schemeClr val="bg1"/>
                          </a:solidFill>
                        </a:rPr>
                        <a:t> Directorate</a:t>
                      </a:r>
                      <a:r>
                        <a:rPr lang="en-GB" sz="1400" noProof="0" dirty="0" smtClean="0">
                          <a:solidFill>
                            <a:schemeClr val="bg1"/>
                          </a:solidFill>
                        </a:rPr>
                        <a:t>)</a:t>
                      </a:r>
                    </a:p>
                    <a:p>
                      <a:pPr>
                        <a:buFont typeface="Wingdings" pitchFamily="2" charset="2"/>
                        <a:buChar char="§"/>
                      </a:pPr>
                      <a:r>
                        <a:rPr lang="en-GB" sz="1400" baseline="0" noProof="0" dirty="0" smtClean="0">
                          <a:solidFill>
                            <a:schemeClr val="bg1"/>
                          </a:solidFill>
                        </a:rPr>
                        <a:t> PFM performance evaluation (PEFA, PER, PETS, TADAT, PIMA…)</a:t>
                      </a:r>
                    </a:p>
                    <a:p>
                      <a:pPr>
                        <a:buFont typeface="Wingdings" pitchFamily="2" charset="2"/>
                        <a:buChar char="§"/>
                      </a:pPr>
                      <a:r>
                        <a:rPr lang="en-GB" sz="1400" baseline="0" noProof="0" dirty="0" smtClean="0">
                          <a:solidFill>
                            <a:schemeClr val="bg1"/>
                          </a:solidFill>
                        </a:rPr>
                        <a:t>OBI..</a:t>
                      </a:r>
                    </a:p>
                    <a:p>
                      <a:pPr>
                        <a:buFont typeface="Wingdings" pitchFamily="2" charset="2"/>
                        <a:buChar char="§"/>
                      </a:pPr>
                      <a:r>
                        <a:rPr lang="en-GB" sz="1400" baseline="0" noProof="0" dirty="0" smtClean="0">
                          <a:solidFill>
                            <a:schemeClr val="bg1"/>
                          </a:solidFill>
                        </a:rPr>
                        <a:t>Monitoring/reporting on socio-economic/sector  reforms </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International</a:t>
                      </a:r>
                      <a:r>
                        <a:rPr lang="en-GB" sz="1400" baseline="0" noProof="0" dirty="0" smtClean="0">
                          <a:solidFill>
                            <a:schemeClr val="bg1"/>
                          </a:solidFill>
                        </a:rPr>
                        <a:t> sources</a:t>
                      </a:r>
                      <a:endParaRPr kumimoji="0" lang="en-GB" sz="1400" b="1" i="0" u="none" strike="noStrike" kern="1200" cap="none" normalizeH="0" baseline="0" noProof="0" dirty="0" smtClean="0">
                        <a:ln>
                          <a:noFill/>
                        </a:ln>
                        <a:solidFill>
                          <a:schemeClr val="bg1"/>
                        </a:solidFill>
                        <a:effectLst/>
                        <a:latin typeface="+mj-lt"/>
                        <a:ea typeface="+mn-ea"/>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bl>
          </a:graphicData>
        </a:graphic>
      </p:graphicFrame>
      <p:sp>
        <p:nvSpPr>
          <p:cNvPr id="1020956" name="AutoShape 28"/>
          <p:cNvSpPr>
            <a:spLocks noChangeArrowheads="1"/>
          </p:cNvSpPr>
          <p:nvPr/>
        </p:nvSpPr>
        <p:spPr bwMode="auto">
          <a:xfrm rot="5400000">
            <a:off x="4158840" y="3735921"/>
            <a:ext cx="3960441" cy="322263"/>
          </a:xfrm>
          <a:prstGeom prst="triangle">
            <a:avLst>
              <a:gd name="adj" fmla="val 50000"/>
            </a:avLst>
          </a:prstGeom>
          <a:solidFill>
            <a:schemeClr val="accent2">
              <a:alpha val="25000"/>
            </a:schemeClr>
          </a:solidFill>
          <a:ln w="12700" algn="ctr">
            <a:noFill/>
            <a:miter lim="800000"/>
            <a:headEnd/>
            <a:tailEnd/>
          </a:ln>
          <a:effectLst/>
        </p:spPr>
        <p:txBody>
          <a:bodyPr rot="10800000" vert="eaVert" lIns="72000" tIns="72000" rIns="72000" bIns="72000" anchor="ctr"/>
          <a:lstStyle/>
          <a:p>
            <a:pPr eaLnBrk="0" hangingPunct="0">
              <a:lnSpc>
                <a:spcPct val="100000"/>
              </a:lnSpc>
            </a:pPr>
            <a:endParaRPr lang="de-DE"/>
          </a:p>
        </p:txBody>
      </p:sp>
      <p:graphicFrame>
        <p:nvGraphicFramePr>
          <p:cNvPr id="12" name="Group 34"/>
          <p:cNvGraphicFramePr>
            <a:graphicFrameLocks noGrp="1"/>
          </p:cNvGraphicFramePr>
          <p:nvPr>
            <p:extLst>
              <p:ext uri="{D42A27DB-BD31-4B8C-83A1-F6EECF244321}">
                <p14:modId xmlns:p14="http://schemas.microsoft.com/office/powerpoint/2010/main" val="2362671956"/>
              </p:ext>
            </p:extLst>
          </p:nvPr>
        </p:nvGraphicFramePr>
        <p:xfrm>
          <a:off x="3241625" y="980728"/>
          <a:ext cx="2664296" cy="4616160"/>
        </p:xfrm>
        <a:graphic>
          <a:graphicData uri="http://schemas.openxmlformats.org/drawingml/2006/table">
            <a:tbl>
              <a:tblPr/>
              <a:tblGrid>
                <a:gridCol w="2664296"/>
              </a:tblGrid>
              <a:tr h="617940">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smtClean="0">
                          <a:ln>
                            <a:noFill/>
                          </a:ln>
                          <a:solidFill>
                            <a:schemeClr val="bg1"/>
                          </a:solidFill>
                          <a:effectLst/>
                          <a:latin typeface="+mn-lt"/>
                          <a:ea typeface="+mn-ea"/>
                          <a:cs typeface="Arial" charset="0"/>
                        </a:rPr>
                        <a:t>Analysis</a:t>
                      </a: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sz="1600" b="1" i="0" u="none" strike="noStrike" kern="1200" cap="none" normalizeH="0" baseline="0" noProof="0" dirty="0" smtClean="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r h="3897806">
                <a:tc>
                  <a:txBody>
                    <a:bodyPr/>
                    <a:lstStyle/>
                    <a:p>
                      <a:pPr>
                        <a:buFont typeface="Wingdings" pitchFamily="2" charset="2"/>
                        <a:buChar char="§"/>
                      </a:pPr>
                      <a:r>
                        <a:rPr lang="en-GB" sz="1400" kern="1200" baseline="0" noProof="0" dirty="0" smtClean="0">
                          <a:solidFill>
                            <a:schemeClr val="bg1"/>
                          </a:solidFill>
                          <a:latin typeface="+mn-lt"/>
                          <a:ea typeface="+mn-ea"/>
                          <a:cs typeface="+mn-cs"/>
                        </a:rPr>
                        <a:t>Macroeconomic framework and progress in reform implementation</a:t>
                      </a:r>
                    </a:p>
                    <a:p>
                      <a:pPr>
                        <a:buFont typeface="Wingdings" pitchFamily="2" charset="2"/>
                        <a:buChar char="§"/>
                      </a:pPr>
                      <a:r>
                        <a:rPr lang="en-GB" sz="1400" kern="1200" baseline="0" noProof="0" dirty="0" smtClean="0">
                          <a:solidFill>
                            <a:schemeClr val="bg1"/>
                          </a:solidFill>
                          <a:latin typeface="+mn-lt"/>
                          <a:ea typeface="+mn-ea"/>
                          <a:cs typeface="+mn-cs"/>
                        </a:rPr>
                        <a:t>Public policies relevance/credibility (Joint/annual reviews)</a:t>
                      </a:r>
                    </a:p>
                    <a:p>
                      <a:pPr>
                        <a:buFont typeface="Wingdings" pitchFamily="2" charset="2"/>
                        <a:buChar char="§"/>
                      </a:pPr>
                      <a:r>
                        <a:rPr lang="en-GB" sz="1400" kern="1200" baseline="0" noProof="0" dirty="0" smtClean="0">
                          <a:solidFill>
                            <a:schemeClr val="bg1"/>
                          </a:solidFill>
                          <a:latin typeface="+mn-lt"/>
                          <a:ea typeface="+mn-ea"/>
                          <a:cs typeface="+mn-cs"/>
                        </a:rPr>
                        <a:t>Progress achieved in PFM reforms</a:t>
                      </a:r>
                    </a:p>
                    <a:p>
                      <a:pPr>
                        <a:buFont typeface="Wingdings" pitchFamily="2" charset="2"/>
                        <a:buChar char="§"/>
                      </a:pPr>
                      <a:r>
                        <a:rPr lang="en-GB" sz="1400" kern="1200" baseline="0" noProof="0" dirty="0" smtClean="0">
                          <a:solidFill>
                            <a:schemeClr val="bg1"/>
                          </a:solidFill>
                          <a:latin typeface="+mn-lt"/>
                          <a:ea typeface="+mn-ea"/>
                          <a:cs typeface="+mn-cs"/>
                        </a:rPr>
                        <a:t> Budget execution/amendments</a:t>
                      </a:r>
                    </a:p>
                    <a:p>
                      <a:pPr>
                        <a:buFont typeface="Wingdings" pitchFamily="2" charset="2"/>
                        <a:buChar char="§"/>
                      </a:pPr>
                      <a:r>
                        <a:rPr lang="en-GB" sz="1400" kern="1200" baseline="0" noProof="0" dirty="0" smtClean="0">
                          <a:solidFill>
                            <a:schemeClr val="bg1"/>
                          </a:solidFill>
                          <a:latin typeface="+mn-lt"/>
                          <a:ea typeface="+mn-ea"/>
                          <a:cs typeface="+mn-cs"/>
                        </a:rPr>
                        <a:t>Public availability and disclosure policy of budgetary documentation &amp; data </a:t>
                      </a:r>
                    </a:p>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GB" sz="1400" kern="1200" baseline="0" noProof="0" dirty="0" smtClean="0">
                          <a:solidFill>
                            <a:schemeClr val="bg1"/>
                          </a:solidFill>
                          <a:latin typeface="+mn-lt"/>
                          <a:ea typeface="+mn-ea"/>
                          <a:cs typeface="+mn-cs"/>
                        </a:rPr>
                        <a:t>Monitoring of public policy performances indicators</a:t>
                      </a:r>
                    </a:p>
                    <a:p>
                      <a:pPr>
                        <a:buFont typeface="Wingdings" pitchFamily="2" charset="2"/>
                        <a:buChar char="§"/>
                      </a:pPr>
                      <a:r>
                        <a:rPr lang="en-GB" sz="1400" kern="1200" baseline="0" noProof="0" dirty="0" smtClean="0">
                          <a:solidFill>
                            <a:schemeClr val="bg1"/>
                          </a:solidFill>
                          <a:latin typeface="+mn-lt"/>
                          <a:ea typeface="+mn-ea"/>
                          <a:cs typeface="+mn-cs"/>
                        </a:rPr>
                        <a:t>Monitoring of risks and mitigation measures.</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bl>
          </a:graphicData>
        </a:graphic>
      </p:graphicFrame>
      <p:graphicFrame>
        <p:nvGraphicFramePr>
          <p:cNvPr id="13" name="Group 34"/>
          <p:cNvGraphicFramePr>
            <a:graphicFrameLocks noGrp="1"/>
          </p:cNvGraphicFramePr>
          <p:nvPr>
            <p:extLst>
              <p:ext uri="{D42A27DB-BD31-4B8C-83A1-F6EECF244321}">
                <p14:modId xmlns:p14="http://schemas.microsoft.com/office/powerpoint/2010/main" val="2778584259"/>
              </p:ext>
            </p:extLst>
          </p:nvPr>
        </p:nvGraphicFramePr>
        <p:xfrm>
          <a:off x="6372200" y="1052736"/>
          <a:ext cx="2487613" cy="4686293"/>
        </p:xfrm>
        <a:graphic>
          <a:graphicData uri="http://schemas.openxmlformats.org/drawingml/2006/table">
            <a:tbl>
              <a:tblPr/>
              <a:tblGrid>
                <a:gridCol w="2487613"/>
              </a:tblGrid>
              <a:tr h="561547">
                <a:tc>
                  <a:txBody>
                    <a:bodyPr/>
                    <a:lstStyle/>
                    <a:p>
                      <a:pPr marL="0" marR="0" lvl="0" indent="0" algn="just"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smtClean="0">
                          <a:ln>
                            <a:noFill/>
                          </a:ln>
                          <a:solidFill>
                            <a:schemeClr val="bg1"/>
                          </a:solidFill>
                          <a:effectLst/>
                          <a:latin typeface="+mn-lt"/>
                          <a:ea typeface="+mn-ea"/>
                          <a:cs typeface="Arial" charset="0"/>
                        </a:rPr>
                        <a:t>Disbursement files/monitoring</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r h="4054613">
                <a:tc>
                  <a:txBody>
                    <a:bodyPr/>
                    <a:lstStyle/>
                    <a:p>
                      <a:pPr>
                        <a:buFont typeface="Wingdings" pitchFamily="2" charset="2"/>
                        <a:buChar char="§"/>
                      </a:pPr>
                      <a:r>
                        <a:rPr lang="en-GB" sz="1400" noProof="0" dirty="0" smtClean="0">
                          <a:solidFill>
                            <a:schemeClr val="bg1"/>
                          </a:solidFill>
                        </a:rPr>
                        <a:t>Assessment</a:t>
                      </a:r>
                      <a:r>
                        <a:rPr lang="en-GB" sz="1400" baseline="0" noProof="0" dirty="0" smtClean="0">
                          <a:solidFill>
                            <a:schemeClr val="bg1"/>
                          </a:solidFill>
                        </a:rPr>
                        <a:t> of maintenance of relevance/credibility of public policy.</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Evaluation of macroeconomic stability and perspective of related policies</a:t>
                      </a:r>
                    </a:p>
                    <a:p>
                      <a:pPr>
                        <a:buFont typeface="Wingdings" pitchFamily="2" charset="2"/>
                        <a:buChar char="§"/>
                      </a:pPr>
                      <a:r>
                        <a:rPr lang="en-GB" sz="1400" noProof="0" dirty="0" smtClean="0">
                          <a:solidFill>
                            <a:schemeClr val="bg1"/>
                          </a:solidFill>
                        </a:rPr>
                        <a:t>Annual report</a:t>
                      </a:r>
                      <a:r>
                        <a:rPr lang="en-GB" sz="1400" baseline="0" noProof="0" dirty="0" smtClean="0">
                          <a:solidFill>
                            <a:schemeClr val="bg1"/>
                          </a:solidFill>
                        </a:rPr>
                        <a:t> on PFM and 6 month updating</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Evaluation of progress achieved in budget transparency</a:t>
                      </a:r>
                      <a:r>
                        <a:rPr lang="en-GB" sz="1400" baseline="0" noProof="0" dirty="0" smtClean="0">
                          <a:solidFill>
                            <a:schemeClr val="bg1"/>
                          </a:solidFill>
                        </a:rPr>
                        <a:t> and oversight</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RMF</a:t>
                      </a:r>
                      <a:r>
                        <a:rPr lang="en-GB" sz="1400" baseline="0" noProof="0" dirty="0" smtClean="0">
                          <a:solidFill>
                            <a:schemeClr val="bg1"/>
                          </a:solidFill>
                        </a:rPr>
                        <a:t> updated</a:t>
                      </a:r>
                      <a:endParaRPr lang="en-GB" sz="1400" noProof="0" dirty="0" smtClean="0">
                        <a:solidFill>
                          <a:schemeClr val="bg1"/>
                        </a:solidFill>
                      </a:endParaRPr>
                    </a:p>
                    <a:p>
                      <a:pPr>
                        <a:buFont typeface="Wingdings" pitchFamily="2" charset="2"/>
                        <a:buChar char="§"/>
                      </a:pPr>
                      <a:r>
                        <a:rPr lang="en-GB" sz="1400" noProof="0" dirty="0" smtClean="0">
                          <a:solidFill>
                            <a:schemeClr val="bg1"/>
                          </a:solidFill>
                        </a:rPr>
                        <a:t>Assessment</a:t>
                      </a:r>
                      <a:r>
                        <a:rPr lang="en-GB" sz="1400" baseline="0" noProof="0" dirty="0" smtClean="0">
                          <a:solidFill>
                            <a:schemeClr val="bg1"/>
                          </a:solidFill>
                        </a:rPr>
                        <a:t> of  VT performance indicators</a:t>
                      </a:r>
                    </a:p>
                    <a:p>
                      <a:pPr>
                        <a:buFont typeface="Wingdings" pitchFamily="2" charset="2"/>
                        <a:buChar char="§"/>
                      </a:pPr>
                      <a:r>
                        <a:rPr lang="en-GB" sz="1400" baseline="0" noProof="0" dirty="0" err="1" smtClean="0">
                          <a:solidFill>
                            <a:schemeClr val="bg1"/>
                          </a:solidFill>
                        </a:rPr>
                        <a:t>HoD</a:t>
                      </a:r>
                      <a:r>
                        <a:rPr lang="en-GB" sz="1400" baseline="0" noProof="0" dirty="0" smtClean="0">
                          <a:solidFill>
                            <a:schemeClr val="bg1"/>
                          </a:solidFill>
                        </a:rPr>
                        <a:t> assessment.</a:t>
                      </a:r>
                      <a:endParaRPr lang="en-GB" sz="1400" noProof="0" dirty="0" smtClean="0">
                        <a:solidFill>
                          <a:schemeClr val="bg1"/>
                        </a:solidFill>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accent2"/>
                    </a:solidFill>
                  </a:tcPr>
                </a:tc>
              </a:tr>
            </a:tbl>
          </a:graphicData>
        </a:graphic>
      </p:graphicFrame>
      <p:sp>
        <p:nvSpPr>
          <p:cNvPr id="15" name="Rectangle 14"/>
          <p:cNvSpPr/>
          <p:nvPr/>
        </p:nvSpPr>
        <p:spPr bwMode="auto">
          <a:xfrm>
            <a:off x="7812360" y="7029400"/>
            <a:ext cx="914400" cy="914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16" name="TextBox 15"/>
          <p:cNvSpPr txBox="1"/>
          <p:nvPr/>
        </p:nvSpPr>
        <p:spPr>
          <a:xfrm>
            <a:off x="395536" y="116633"/>
            <a:ext cx="3168352" cy="830997"/>
          </a:xfrm>
          <a:prstGeom prst="rect">
            <a:avLst/>
          </a:prstGeom>
          <a:noFill/>
        </p:spPr>
        <p:txBody>
          <a:bodyPr wrap="square" rtlCol="0">
            <a:spAutoFit/>
          </a:bodyPr>
          <a:lstStyle/>
          <a:p>
            <a:pPr algn="ctr"/>
            <a:r>
              <a:rPr lang="fr-BE" sz="2400" b="1" dirty="0" smtClean="0">
                <a:solidFill>
                  <a:schemeClr val="bg1"/>
                </a:solidFill>
              </a:rPr>
              <a:t>Monitoring of BS</a:t>
            </a:r>
          </a:p>
          <a:p>
            <a:pPr algn="ctr"/>
            <a:r>
              <a:rPr lang="fr-BE" sz="2400" b="1" dirty="0" smtClean="0">
                <a:solidFill>
                  <a:schemeClr val="bg1"/>
                </a:solidFill>
              </a:rPr>
              <a:t>Contracts</a:t>
            </a:r>
            <a:endParaRPr lang="en-GB" sz="2400" b="1" dirty="0">
              <a:solidFill>
                <a:schemeClr val="bg1"/>
              </a:solidFill>
            </a:endParaRPr>
          </a:p>
        </p:txBody>
      </p:sp>
      <p:sp>
        <p:nvSpPr>
          <p:cNvPr id="19" name="Oval 18"/>
          <p:cNvSpPr/>
          <p:nvPr/>
        </p:nvSpPr>
        <p:spPr bwMode="auto">
          <a:xfrm>
            <a:off x="395536" y="6170434"/>
            <a:ext cx="8064896" cy="642942"/>
          </a:xfrm>
          <a:prstGeom prst="ellipse">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lang="fr-BE" sz="1400" b="1" dirty="0" smtClean="0">
                <a:solidFill>
                  <a:schemeClr val="bg1"/>
                </a:solidFill>
              </a:rPr>
              <a:t>POLICY DIALOGUE</a:t>
            </a:r>
            <a:endParaRPr kumimoji="0" lang="fr-BE" sz="1400" b="1" i="0" u="none" strike="noStrike" cap="none" normalizeH="0" baseline="0" dirty="0" smtClean="0">
              <a:ln>
                <a:noFill/>
              </a:ln>
              <a:solidFill>
                <a:schemeClr val="bg1"/>
              </a:solidFill>
              <a:effectLst/>
              <a:latin typeface="Verdana" pitchFamily="34" charset="0"/>
            </a:endParaRPr>
          </a:p>
        </p:txBody>
      </p:sp>
      <p:sp>
        <p:nvSpPr>
          <p:cNvPr id="20" name="Slide Number Placeholder 2"/>
          <p:cNvSpPr>
            <a:spLocks noGrp="1"/>
          </p:cNvSpPr>
          <p:nvPr>
            <p:ph type="sldNum" sz="quarter" idx="12"/>
          </p:nvPr>
        </p:nvSpPr>
        <p:spPr>
          <a:xfrm>
            <a:off x="6902896" y="6481142"/>
            <a:ext cx="2133600" cy="476250"/>
          </a:xfrm>
        </p:spPr>
        <p:txBody>
          <a:bodyPr/>
          <a:lstStyle/>
          <a:p>
            <a:fld id="{67B52376-05C3-49F6-9F29-C997789D0F0A}" type="slidenum">
              <a:rPr lang="en-GB" smtClean="0"/>
              <a:pPr/>
              <a:t>38</a:t>
            </a:fld>
            <a:endParaRPr lang="en-GB" dirty="0"/>
          </a:p>
        </p:txBody>
      </p:sp>
      <p:grpSp>
        <p:nvGrpSpPr>
          <p:cNvPr id="2" name="Group 44"/>
          <p:cNvGrpSpPr>
            <a:grpSpLocks/>
          </p:cNvGrpSpPr>
          <p:nvPr/>
        </p:nvGrpSpPr>
        <p:grpSpPr bwMode="auto">
          <a:xfrm rot="5400000">
            <a:off x="4235020" y="2155916"/>
            <a:ext cx="385927" cy="7632848"/>
            <a:chOff x="4315" y="1736"/>
            <a:chExt cx="1082" cy="462"/>
          </a:xfrm>
          <a:solidFill>
            <a:srgbClr val="FF0000">
              <a:alpha val="25000"/>
            </a:srgbClr>
          </a:solidFill>
        </p:grpSpPr>
        <p:sp>
          <p:nvSpPr>
            <p:cNvPr id="23" name="AutoShape 45"/>
            <p:cNvSpPr>
              <a:spLocks noChangeArrowheads="1"/>
            </p:cNvSpPr>
            <p:nvPr/>
          </p:nvSpPr>
          <p:spPr bwMode="auto">
            <a:xfrm>
              <a:off x="4315" y="1736"/>
              <a:ext cx="541" cy="462"/>
            </a:xfrm>
            <a:prstGeom prst="leftArrow">
              <a:avLst>
                <a:gd name="adj1" fmla="val 61472"/>
                <a:gd name="adj2" fmla="val 44156"/>
              </a:avLst>
            </a:prstGeom>
            <a:grpFill/>
            <a:ln w="12700">
              <a:solidFill>
                <a:schemeClr val="tx1"/>
              </a:solidFill>
              <a:miter lim="800000"/>
              <a:headEnd/>
              <a:tailEnd/>
            </a:ln>
            <a:effectLst/>
          </p:spPr>
          <p:txBody>
            <a:bodyPr wrap="none" lIns="90488" tIns="44450" rIns="90488" bIns="44450" anchor="ctr"/>
            <a:lstStyle/>
            <a:p>
              <a:endParaRPr lang="en-GB"/>
            </a:p>
          </p:txBody>
        </p:sp>
        <p:sp>
          <p:nvSpPr>
            <p:cNvPr id="24" name="AutoShape 46"/>
            <p:cNvSpPr>
              <a:spLocks noChangeArrowheads="1"/>
            </p:cNvSpPr>
            <p:nvPr/>
          </p:nvSpPr>
          <p:spPr bwMode="auto">
            <a:xfrm flipH="1">
              <a:off x="4856" y="1736"/>
              <a:ext cx="541" cy="462"/>
            </a:xfrm>
            <a:prstGeom prst="leftArrow">
              <a:avLst>
                <a:gd name="adj1" fmla="val 61472"/>
                <a:gd name="adj2" fmla="val 44156"/>
              </a:avLst>
            </a:prstGeom>
            <a:grpFill/>
            <a:ln w="12700">
              <a:solidFill>
                <a:schemeClr val="tx2"/>
              </a:solidFill>
              <a:miter lim="800000"/>
              <a:headEnd/>
              <a:tailEnd/>
            </a:ln>
            <a:effectLst/>
          </p:spPr>
          <p:txBody>
            <a:bodyPr wrap="none" lIns="90488" tIns="44450" rIns="90488" bIns="44450" anchor="ctr"/>
            <a:lstStyle/>
            <a:p>
              <a:endParaRPr lang="en-GB"/>
            </a:p>
          </p:txBody>
        </p:sp>
      </p:grpSp>
      <p:sp>
        <p:nvSpPr>
          <p:cNvPr id="4" name="TextBox 3"/>
          <p:cNvSpPr txBox="1"/>
          <p:nvPr/>
        </p:nvSpPr>
        <p:spPr>
          <a:xfrm>
            <a:off x="5977928" y="116632"/>
            <a:ext cx="3058568" cy="830997"/>
          </a:xfrm>
          <a:prstGeom prst="rect">
            <a:avLst/>
          </a:prstGeom>
          <a:noFill/>
        </p:spPr>
        <p:txBody>
          <a:bodyPr wrap="square" rtlCol="0">
            <a:spAutoFit/>
          </a:bodyPr>
          <a:lstStyle/>
          <a:p>
            <a:r>
              <a:rPr lang="en-GB" sz="2400" b="1" dirty="0" smtClean="0">
                <a:solidFill>
                  <a:schemeClr val="bg1"/>
                </a:solidFill>
              </a:rPr>
              <a:t>A </a:t>
            </a:r>
            <a:r>
              <a:rPr lang="en-GB" sz="2400" b="1" dirty="0">
                <a:solidFill>
                  <a:schemeClr val="bg1"/>
                </a:solidFill>
              </a:rPr>
              <a:t>C</a:t>
            </a:r>
            <a:r>
              <a:rPr lang="en-GB" sz="2400" b="1" dirty="0" smtClean="0">
                <a:solidFill>
                  <a:schemeClr val="bg1"/>
                </a:solidFill>
              </a:rPr>
              <a:t>ontinuous </a:t>
            </a:r>
          </a:p>
          <a:p>
            <a:r>
              <a:rPr lang="en-GB" sz="2400" b="1" dirty="0" smtClean="0">
                <a:solidFill>
                  <a:schemeClr val="bg1"/>
                </a:solidFill>
              </a:rPr>
              <a:t>Process</a:t>
            </a:r>
            <a:endParaRPr lang="en-GB" sz="2400" b="1" dirty="0">
              <a:solidFill>
                <a:schemeClr val="bg1"/>
              </a:solidFill>
            </a:endParaRPr>
          </a:p>
        </p:txBody>
      </p:sp>
    </p:spTree>
    <p:extLst>
      <p:ext uri="{BB962C8B-B14F-4D97-AF65-F5344CB8AC3E}">
        <p14:creationId xmlns:p14="http://schemas.microsoft.com/office/powerpoint/2010/main" val="3625212634"/>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contenu 2"/>
          <p:cNvSpPr>
            <a:spLocks noGrp="1"/>
          </p:cNvSpPr>
          <p:nvPr>
            <p:ph idx="1"/>
          </p:nvPr>
        </p:nvSpPr>
        <p:spPr>
          <a:xfrm>
            <a:off x="236538" y="1066800"/>
            <a:ext cx="8907462" cy="5108575"/>
          </a:xfrm>
        </p:spPr>
        <p:txBody>
          <a:bodyPr/>
          <a:lstStyle/>
          <a:p>
            <a:pPr algn="ctr" eaLnBrk="1" hangingPunct="1">
              <a:buFontTx/>
              <a:buNone/>
            </a:pPr>
            <a:r>
              <a:rPr lang="en-GB" altLang="fr-FR" b="1" i="0" dirty="0" smtClean="0">
                <a:solidFill>
                  <a:schemeClr val="accent6"/>
                </a:solidFill>
                <a:latin typeface="+mj-lt"/>
              </a:rPr>
              <a:t>Options for EU: structuring its policy dialogue</a:t>
            </a:r>
          </a:p>
          <a:p>
            <a:pPr eaLnBrk="1" hangingPunct="1">
              <a:buClr>
                <a:srgbClr val="2D2D8A"/>
              </a:buClr>
            </a:pPr>
            <a:endParaRPr lang="en-GB" altLang="fr-FR" sz="800" b="1" dirty="0" smtClean="0"/>
          </a:p>
          <a:p>
            <a:pPr eaLnBrk="1" hangingPunct="1">
              <a:buClr>
                <a:srgbClr val="2D2D8A"/>
              </a:buClr>
            </a:pPr>
            <a:endParaRPr lang="en-GB" altLang="fr-FR" sz="800" b="1" dirty="0" smtClean="0"/>
          </a:p>
          <a:p>
            <a:pPr eaLnBrk="1" hangingPunct="1">
              <a:buClr>
                <a:srgbClr val="2D2D8A"/>
              </a:buClr>
            </a:pPr>
            <a:r>
              <a:rPr lang="en-GB" altLang="fr-FR" sz="2000" b="1" dirty="0" smtClean="0"/>
              <a:t>Multiform</a:t>
            </a:r>
            <a:r>
              <a:rPr lang="en-GB" altLang="fr-FR" sz="2000" dirty="0" smtClean="0"/>
              <a:t>: meetings, debates, workshops, reports, briefings. The sequence matters.</a:t>
            </a:r>
          </a:p>
          <a:p>
            <a:pPr eaLnBrk="1" hangingPunct="1">
              <a:buClr>
                <a:srgbClr val="2D2D8A"/>
              </a:buClr>
              <a:buFontTx/>
              <a:buNone/>
            </a:pPr>
            <a:endParaRPr lang="en-GB" altLang="fr-FR" sz="800" dirty="0" smtClean="0"/>
          </a:p>
          <a:p>
            <a:pPr eaLnBrk="1" hangingPunct="1">
              <a:buClr>
                <a:srgbClr val="2D2D8A"/>
              </a:buClr>
            </a:pPr>
            <a:r>
              <a:rPr lang="en-GB" altLang="fr-FR" sz="2000" b="1" dirty="0" smtClean="0"/>
              <a:t>Structuring a process</a:t>
            </a:r>
            <a:r>
              <a:rPr lang="en-GB" altLang="fr-FR" sz="2000" dirty="0" smtClean="0"/>
              <a:t>, rather than focusing on events</a:t>
            </a:r>
          </a:p>
          <a:p>
            <a:pPr eaLnBrk="1" hangingPunct="1">
              <a:buClr>
                <a:srgbClr val="2D2D8A"/>
              </a:buClr>
            </a:pPr>
            <a:endParaRPr lang="en-GB" altLang="fr-FR" sz="800" dirty="0" smtClean="0"/>
          </a:p>
          <a:p>
            <a:pPr eaLnBrk="1" hangingPunct="1">
              <a:buClr>
                <a:srgbClr val="2D2D8A"/>
              </a:buClr>
            </a:pPr>
            <a:r>
              <a:rPr lang="en-GB" altLang="fr-FR" sz="2000" b="1" dirty="0" smtClean="0"/>
              <a:t>both formal and informal</a:t>
            </a:r>
            <a:r>
              <a:rPr lang="en-GB" altLang="fr-FR" sz="2000" dirty="0" smtClean="0"/>
              <a:t>: create the space and make the time for building trust</a:t>
            </a:r>
          </a:p>
          <a:p>
            <a:pPr eaLnBrk="1" hangingPunct="1">
              <a:buClr>
                <a:srgbClr val="2D2D8A"/>
              </a:buClr>
            </a:pPr>
            <a:endParaRPr lang="en-GB" altLang="fr-FR" sz="800" dirty="0" smtClean="0"/>
          </a:p>
          <a:p>
            <a:pPr eaLnBrk="1" hangingPunct="1">
              <a:buClr>
                <a:srgbClr val="2D2D8A"/>
              </a:buClr>
            </a:pPr>
            <a:r>
              <a:rPr lang="en-GB" altLang="fr-FR" sz="2000" b="1" dirty="0" smtClean="0"/>
              <a:t>Technically based: </a:t>
            </a:r>
            <a:r>
              <a:rPr lang="en-GB" altLang="fr-FR" sz="2000" dirty="0" smtClean="0"/>
              <a:t>through evidence and technical analysis</a:t>
            </a:r>
          </a:p>
          <a:p>
            <a:pPr eaLnBrk="1" hangingPunct="1">
              <a:buClr>
                <a:srgbClr val="2D2D8A"/>
              </a:buClr>
            </a:pPr>
            <a:endParaRPr lang="en-GB" altLang="fr-FR" sz="800" dirty="0" smtClean="0"/>
          </a:p>
          <a:p>
            <a:pPr eaLnBrk="1" hangingPunct="1">
              <a:buClr>
                <a:srgbClr val="2D2D8A"/>
              </a:buClr>
            </a:pPr>
            <a:r>
              <a:rPr lang="en-GB" altLang="fr-FR" sz="2000" b="1" dirty="0" smtClean="0"/>
              <a:t>Different levels</a:t>
            </a:r>
            <a:r>
              <a:rPr lang="en-GB" altLang="fr-FR" sz="2000" dirty="0" smtClean="0"/>
              <a:t>: operational, policy, political</a:t>
            </a:r>
          </a:p>
          <a:p>
            <a:pPr eaLnBrk="1" hangingPunct="1">
              <a:buClr>
                <a:srgbClr val="2D2D8A"/>
              </a:buClr>
            </a:pPr>
            <a:endParaRPr lang="en-GB" altLang="fr-FR" sz="800" dirty="0" smtClean="0"/>
          </a:p>
          <a:p>
            <a:pPr eaLnBrk="1" hangingPunct="1">
              <a:buClr>
                <a:srgbClr val="2D2D8A"/>
              </a:buClr>
            </a:pPr>
            <a:r>
              <a:rPr lang="en-GB" altLang="fr-FR" sz="2000" b="1" dirty="0" smtClean="0"/>
              <a:t>All stakeholders</a:t>
            </a:r>
            <a:r>
              <a:rPr lang="en-GB" altLang="fr-FR" sz="2000" dirty="0" smtClean="0"/>
              <a:t> on board: knowledge of and engagement with the stakeholders</a:t>
            </a:r>
          </a:p>
        </p:txBody>
      </p:sp>
      <p:sp>
        <p:nvSpPr>
          <p:cNvPr id="33795" name="Slide Number Placeholder 1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fld id="{B0C94BAB-4135-476B-85B5-FEA13F95CC62}" type="slidenum">
              <a:rPr lang="en-US" altLang="fr-FR" sz="1400" i="0">
                <a:solidFill>
                  <a:schemeClr val="tx1"/>
                </a:solidFill>
                <a:latin typeface="Arial" panose="020B0604020202020204" pitchFamily="34" charset="0"/>
              </a:rPr>
              <a:pPr>
                <a:spcBef>
                  <a:spcPct val="0"/>
                </a:spcBef>
                <a:buClrTx/>
                <a:buFontTx/>
                <a:buNone/>
              </a:pPr>
              <a:t>39</a:t>
            </a:fld>
            <a:endParaRPr lang="en-US" altLang="fr-FR" sz="1400" i="0">
              <a:solidFill>
                <a:schemeClr val="tx1"/>
              </a:solidFill>
              <a:latin typeface="Arial" panose="020B0604020202020204" pitchFamily="34" charset="0"/>
            </a:endParaRPr>
          </a:p>
        </p:txBody>
      </p:sp>
    </p:spTree>
    <p:extLst>
      <p:ext uri="{BB962C8B-B14F-4D97-AF65-F5344CB8AC3E}">
        <p14:creationId xmlns:p14="http://schemas.microsoft.com/office/powerpoint/2010/main" val="3591266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TextBox 2"/>
          <p:cNvSpPr txBox="1">
            <a:spLocks noChangeArrowheads="1"/>
          </p:cNvSpPr>
          <p:nvPr/>
        </p:nvSpPr>
        <p:spPr bwMode="auto">
          <a:xfrm>
            <a:off x="5867401" y="981075"/>
            <a:ext cx="3276598" cy="1600438"/>
          </a:xfrm>
          <a:prstGeom prst="rect">
            <a:avLst/>
          </a:prstGeom>
          <a:solidFill>
            <a:srgbClr val="C23E40">
              <a:alpha val="16078"/>
            </a:srgbClr>
          </a:solidFill>
          <a:ln>
            <a:solidFill>
              <a:schemeClr val="bg1"/>
            </a:solid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eaLnBrk="1" hangingPunct="1"/>
            <a:r>
              <a:rPr lang="en-US" sz="1400" i="0" dirty="0">
                <a:solidFill>
                  <a:schemeClr val="accent2"/>
                </a:solidFill>
                <a:latin typeface="+mn-lt"/>
                <a:cs typeface="Tw Cen MT"/>
              </a:rPr>
              <a:t>Overall national policy</a:t>
            </a:r>
          </a:p>
          <a:p>
            <a:pPr eaLnBrk="1" hangingPunct="1"/>
            <a:r>
              <a:rPr lang="en-US" sz="1400" i="0" dirty="0">
                <a:solidFill>
                  <a:schemeClr val="accent2"/>
                </a:solidFill>
                <a:latin typeface="+mn-lt"/>
                <a:cs typeface="Tw Cen MT"/>
              </a:rPr>
              <a:t>Choice of overall objectives/results</a:t>
            </a:r>
          </a:p>
          <a:p>
            <a:pPr eaLnBrk="1" hangingPunct="1"/>
            <a:r>
              <a:rPr lang="en-US" sz="1400" i="0" dirty="0">
                <a:solidFill>
                  <a:schemeClr val="accent2"/>
                </a:solidFill>
                <a:latin typeface="+mn-lt"/>
                <a:cs typeface="Tw Cen MT"/>
              </a:rPr>
              <a:t>Harmonization and synchronization</a:t>
            </a:r>
          </a:p>
          <a:p>
            <a:pPr eaLnBrk="1" hangingPunct="1"/>
            <a:r>
              <a:rPr lang="en-US" sz="1400" i="0" dirty="0">
                <a:solidFill>
                  <a:schemeClr val="accent2"/>
                </a:solidFill>
                <a:latin typeface="+mn-lt"/>
                <a:cs typeface="Tw Cen MT"/>
              </a:rPr>
              <a:t>Choice of sectors</a:t>
            </a:r>
          </a:p>
          <a:p>
            <a:pPr eaLnBrk="1" hangingPunct="1"/>
            <a:endParaRPr lang="en-US" sz="1400" i="0" dirty="0">
              <a:solidFill>
                <a:srgbClr val="292934"/>
              </a:solidFill>
              <a:latin typeface="+mn-lt"/>
              <a:cs typeface="Tw Cen M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2011514"/>
              </p:ext>
            </p:extLst>
          </p:nvPr>
        </p:nvGraphicFramePr>
        <p:xfrm>
          <a:off x="-108520" y="1484784"/>
          <a:ext cx="8523648" cy="488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748828" y="3213100"/>
            <a:ext cx="3071675" cy="1477328"/>
          </a:xfrm>
          <a:prstGeom prst="rect">
            <a:avLst/>
          </a:prstGeom>
          <a:noFill/>
        </p:spPr>
        <p:txBody>
          <a:bodyPr wrap="none">
            <a:spAutoFit/>
          </a:bodyPr>
          <a:lstStyle/>
          <a:p>
            <a:pPr algn="just" eaLnBrk="1" hangingPunct="1">
              <a:defRPr/>
            </a:pPr>
            <a:r>
              <a:rPr lang="en-US" sz="1800" b="1" dirty="0">
                <a:latin typeface="Tw Cen MT"/>
                <a:cs typeface="Tw Cen MT"/>
              </a:rPr>
              <a:t>          Context analysis</a:t>
            </a:r>
          </a:p>
          <a:p>
            <a:pPr marL="342900" indent="-342900" algn="just" eaLnBrk="1" hangingPunct="1">
              <a:buFont typeface="Wingdings" charset="2"/>
              <a:buChar char="ü"/>
              <a:defRPr/>
            </a:pPr>
            <a:r>
              <a:rPr lang="en-US" sz="1800" b="1" dirty="0" smtClean="0">
                <a:latin typeface="Tw Cen MT"/>
                <a:cs typeface="Tw Cen MT"/>
              </a:rPr>
              <a:t>Eligibility </a:t>
            </a:r>
            <a:r>
              <a:rPr lang="en-US" sz="1800" b="1" dirty="0">
                <a:latin typeface="Tw Cen MT"/>
                <a:cs typeface="Tw Cen MT"/>
              </a:rPr>
              <a:t>C</a:t>
            </a:r>
            <a:r>
              <a:rPr lang="en-US" sz="1800" b="1" dirty="0" smtClean="0">
                <a:latin typeface="Tw Cen MT"/>
                <a:cs typeface="Tw Cen MT"/>
              </a:rPr>
              <a:t>riteria Analysis</a:t>
            </a:r>
            <a:endParaRPr lang="en-US" sz="1800" b="1" dirty="0">
              <a:latin typeface="Tw Cen MT"/>
              <a:cs typeface="Tw Cen MT"/>
            </a:endParaRPr>
          </a:p>
          <a:p>
            <a:pPr marL="342900" indent="-342900" algn="just" eaLnBrk="1" hangingPunct="1">
              <a:buFont typeface="Wingdings" charset="2"/>
              <a:buChar char="ü"/>
              <a:defRPr/>
            </a:pPr>
            <a:r>
              <a:rPr lang="en-US" sz="1800" b="1" dirty="0">
                <a:latin typeface="Tw Cen MT"/>
                <a:cs typeface="Tw Cen MT"/>
              </a:rPr>
              <a:t>Stakeholders analysis</a:t>
            </a:r>
          </a:p>
          <a:p>
            <a:pPr marL="342900" indent="-342900" algn="just" eaLnBrk="1" hangingPunct="1">
              <a:buFont typeface="Wingdings" charset="2"/>
              <a:buChar char="ü"/>
              <a:defRPr/>
            </a:pPr>
            <a:r>
              <a:rPr lang="en-US" sz="1800" b="1" dirty="0">
                <a:latin typeface="Tw Cen MT"/>
                <a:cs typeface="Tw Cen MT"/>
              </a:rPr>
              <a:t>Political economy </a:t>
            </a:r>
            <a:r>
              <a:rPr lang="en-US" sz="1800" b="1" dirty="0" smtClean="0">
                <a:latin typeface="Tw Cen MT"/>
                <a:cs typeface="Tw Cen MT"/>
              </a:rPr>
              <a:t>analysis</a:t>
            </a:r>
          </a:p>
          <a:p>
            <a:pPr marL="342900" indent="-342900" algn="just" eaLnBrk="1" hangingPunct="1">
              <a:buFont typeface="Wingdings" charset="2"/>
              <a:buChar char="ü"/>
              <a:defRPr/>
            </a:pPr>
            <a:r>
              <a:rPr lang="en-US" sz="1800" b="1" dirty="0" smtClean="0">
                <a:latin typeface="Tw Cen MT"/>
                <a:cs typeface="Tw Cen MT"/>
              </a:rPr>
              <a:t>Risks assessments</a:t>
            </a:r>
            <a:endParaRPr lang="en-US" sz="1800" b="1" dirty="0">
              <a:latin typeface="Tw Cen MT"/>
              <a:cs typeface="Tw Cen MT"/>
            </a:endParaRPr>
          </a:p>
        </p:txBody>
      </p:sp>
      <p:sp>
        <p:nvSpPr>
          <p:cNvPr id="29699" name="Rounded Rectangular Callout 1"/>
          <p:cNvSpPr>
            <a:spLocks noChangeArrowheads="1"/>
          </p:cNvSpPr>
          <p:nvPr/>
        </p:nvSpPr>
        <p:spPr bwMode="auto">
          <a:xfrm>
            <a:off x="5867399" y="981076"/>
            <a:ext cx="3276599" cy="1600438"/>
          </a:xfrm>
          <a:prstGeom prst="wedgeRoundRectCallout">
            <a:avLst>
              <a:gd name="adj1" fmla="val -55421"/>
              <a:gd name="adj2" fmla="val 23653"/>
              <a:gd name="adj3" fmla="val 16667"/>
            </a:avLst>
          </a:prstGeom>
          <a:noFill/>
          <a:ln w="28575">
            <a:solidFill>
              <a:srgbClr val="C23E40"/>
            </a:solidFill>
            <a:round/>
            <a:headEnd/>
            <a:tailEnd/>
          </a:ln>
          <a:extLst>
            <a:ext uri="{909E8E84-426E-40dd-AFC4-6F175D3DCCD1}">
              <a14:hiddenFill xmlns="" xmlns:a14="http://schemas.microsoft.com/office/drawing/2010/main">
                <a:solidFill>
                  <a:srgbClr val="FFFFFF"/>
                </a:solidFill>
              </a14:hiddenFill>
            </a:ext>
          </a:extLst>
        </p:spPr>
        <p:txBody>
          <a:bodyPr anchor="ctr"/>
          <a:lstStyle/>
          <a:p>
            <a:pPr marL="3175" eaLnBrk="1" hangingPunct="1"/>
            <a:endParaRPr lang="en-US" sz="1800">
              <a:solidFill>
                <a:srgbClr val="292934"/>
              </a:solidFill>
              <a:latin typeface="Tw Cen MT"/>
              <a:cs typeface="Tw Cen MT"/>
            </a:endParaRPr>
          </a:p>
        </p:txBody>
      </p:sp>
      <p:sp>
        <p:nvSpPr>
          <p:cNvPr id="29701" name="Rounded Rectangular Callout 6"/>
          <p:cNvSpPr>
            <a:spLocks noChangeArrowheads="1"/>
          </p:cNvSpPr>
          <p:nvPr/>
        </p:nvSpPr>
        <p:spPr bwMode="auto">
          <a:xfrm rot="10800000">
            <a:off x="6526345" y="3382236"/>
            <a:ext cx="2617652" cy="1252518"/>
          </a:xfrm>
          <a:prstGeom prst="wedgeRoundRectCallout">
            <a:avLst>
              <a:gd name="adj1" fmla="val 26817"/>
              <a:gd name="adj2" fmla="val 61521"/>
              <a:gd name="adj3" fmla="val 16667"/>
            </a:avLst>
          </a:prstGeom>
          <a:solidFill>
            <a:srgbClr val="C23E40">
              <a:alpha val="16078"/>
            </a:srgbClr>
          </a:solidFill>
          <a:ln w="28575">
            <a:solidFill>
              <a:srgbClr val="C23E40"/>
            </a:solidFill>
            <a:round/>
            <a:headEnd/>
            <a:tailEnd/>
          </a:ln>
        </p:spPr>
        <p:txBody>
          <a:bodyPr anchor="ctr">
            <a:scene3d>
              <a:camera prst="orthographicFront">
                <a:rot lat="0" lon="0" rev="10799999"/>
              </a:camera>
              <a:lightRig rig="threePt" dir="t"/>
            </a:scene3d>
          </a:bodyPr>
          <a:lstStyle/>
          <a:p>
            <a:pPr marL="3175" eaLnBrk="1" hangingPunct="1">
              <a:defRPr/>
            </a:pPr>
            <a:endParaRPr lang="en-US" sz="1800" dirty="0">
              <a:latin typeface="Tw Cen MT"/>
              <a:cs typeface="Tw Cen MT"/>
            </a:endParaRPr>
          </a:p>
          <a:p>
            <a:pPr marL="3175" eaLnBrk="1" hangingPunct="1">
              <a:defRPr/>
            </a:pPr>
            <a:endParaRPr lang="en-US" sz="1800" dirty="0">
              <a:latin typeface="Tw Cen MT"/>
              <a:cs typeface="Tw Cen MT"/>
            </a:endParaRPr>
          </a:p>
        </p:txBody>
      </p:sp>
      <p:sp>
        <p:nvSpPr>
          <p:cNvPr id="29702" name="Rounded Rectangular Callout 7"/>
          <p:cNvSpPr>
            <a:spLocks noChangeArrowheads="1"/>
          </p:cNvSpPr>
          <p:nvPr/>
        </p:nvSpPr>
        <p:spPr bwMode="auto">
          <a:xfrm rot="10800000">
            <a:off x="5511156" y="5516561"/>
            <a:ext cx="3632841" cy="1341437"/>
          </a:xfrm>
          <a:prstGeom prst="wedgeRoundRectCallout">
            <a:avLst>
              <a:gd name="adj1" fmla="val 25482"/>
              <a:gd name="adj2" fmla="val 55583"/>
              <a:gd name="adj3" fmla="val 16667"/>
            </a:avLst>
          </a:prstGeom>
          <a:solidFill>
            <a:srgbClr val="C23E40">
              <a:alpha val="16078"/>
            </a:srgbClr>
          </a:solidFill>
          <a:ln w="28575">
            <a:solidFill>
              <a:srgbClr val="C23E40"/>
            </a:solidFill>
            <a:round/>
            <a:headEnd/>
            <a:tailEnd/>
          </a:ln>
        </p:spPr>
        <p:txBody>
          <a:bodyPr anchor="ctr">
            <a:scene3d>
              <a:camera prst="orthographicFront">
                <a:rot lat="0" lon="0" rev="10799999"/>
              </a:camera>
              <a:lightRig rig="threePt" dir="t"/>
            </a:scene3d>
          </a:bodyPr>
          <a:lstStyle/>
          <a:p>
            <a:pPr marL="3175" eaLnBrk="1" hangingPunct="1">
              <a:defRPr/>
            </a:pPr>
            <a:endParaRPr lang="en-US" sz="1800" dirty="0">
              <a:latin typeface="Tw Cen MT"/>
              <a:cs typeface="Tw Cen MT"/>
            </a:endParaRPr>
          </a:p>
        </p:txBody>
      </p:sp>
      <p:sp>
        <p:nvSpPr>
          <p:cNvPr id="29703" name="Rounded Rectangular Callout 8"/>
          <p:cNvSpPr>
            <a:spLocks noChangeArrowheads="1"/>
          </p:cNvSpPr>
          <p:nvPr/>
        </p:nvSpPr>
        <p:spPr bwMode="auto">
          <a:xfrm rot="10800000">
            <a:off x="0" y="5725313"/>
            <a:ext cx="4542398" cy="1016800"/>
          </a:xfrm>
          <a:prstGeom prst="wedgeRoundRectCallout">
            <a:avLst>
              <a:gd name="adj1" fmla="val -16449"/>
              <a:gd name="adj2" fmla="val 65463"/>
              <a:gd name="adj3" fmla="val 16667"/>
            </a:avLst>
          </a:prstGeom>
          <a:solidFill>
            <a:srgbClr val="C23E40">
              <a:alpha val="16078"/>
            </a:srgbClr>
          </a:solidFill>
          <a:ln w="28575">
            <a:solidFill>
              <a:srgbClr val="C23E40"/>
            </a:solidFill>
            <a:round/>
            <a:headEnd/>
            <a:tailEnd/>
          </a:ln>
        </p:spPr>
        <p:txBody>
          <a:bodyPr anchor="ctr"/>
          <a:lstStyle/>
          <a:p>
            <a:pPr marL="3175" eaLnBrk="1" hangingPunct="1"/>
            <a:endParaRPr lang="en-US" sz="1800">
              <a:latin typeface="Tw Cen MT"/>
              <a:cs typeface="Tw Cen MT"/>
            </a:endParaRPr>
          </a:p>
        </p:txBody>
      </p:sp>
      <p:sp>
        <p:nvSpPr>
          <p:cNvPr id="10" name="TextBox 9"/>
          <p:cNvSpPr txBox="1"/>
          <p:nvPr/>
        </p:nvSpPr>
        <p:spPr>
          <a:xfrm>
            <a:off x="29269" y="5786680"/>
            <a:ext cx="4513129" cy="738664"/>
          </a:xfrm>
          <a:prstGeom prst="rect">
            <a:avLst/>
          </a:prstGeom>
          <a:noFill/>
        </p:spPr>
        <p:txBody>
          <a:bodyPr wrap="square">
            <a:spAutoFit/>
            <a:scene3d>
              <a:camera prst="orthographicFront">
                <a:rot lat="0" lon="0" rev="0"/>
              </a:camera>
              <a:lightRig rig="threePt" dir="t"/>
            </a:scene3d>
          </a:bodyPr>
          <a:lstStyle/>
          <a:p>
            <a:pPr eaLnBrk="1" hangingPunct="1">
              <a:defRPr/>
            </a:pPr>
            <a:r>
              <a:rPr lang="en-US" sz="1400" dirty="0">
                <a:latin typeface="+mn-lt"/>
                <a:cs typeface="Tw Cen MT"/>
              </a:rPr>
              <a:t>Follow up performance &amp; identify corrective </a:t>
            </a:r>
            <a:r>
              <a:rPr lang="en-US" sz="1400" dirty="0" smtClean="0">
                <a:latin typeface="+mn-lt"/>
                <a:cs typeface="Tw Cen MT"/>
              </a:rPr>
              <a:t>measures….  Policy dialogue…. Monitoring </a:t>
            </a:r>
            <a:r>
              <a:rPr lang="en-US" sz="1400" dirty="0">
                <a:latin typeface="+mn-lt"/>
                <a:cs typeface="Tw Cen MT"/>
              </a:rPr>
              <a:t>(internal, external</a:t>
            </a:r>
            <a:r>
              <a:rPr lang="en-US" sz="1400" dirty="0" smtClean="0">
                <a:latin typeface="+mn-lt"/>
                <a:cs typeface="Tw Cen MT"/>
              </a:rPr>
              <a:t>)…. Risk </a:t>
            </a:r>
            <a:r>
              <a:rPr lang="en-US" sz="1400" dirty="0">
                <a:latin typeface="+mn-lt"/>
                <a:cs typeface="Tw Cen MT"/>
              </a:rPr>
              <a:t>management</a:t>
            </a:r>
          </a:p>
        </p:txBody>
      </p:sp>
      <p:sp>
        <p:nvSpPr>
          <p:cNvPr id="29705" name="Rounded Rectangular Callout 10"/>
          <p:cNvSpPr>
            <a:spLocks noChangeArrowheads="1"/>
          </p:cNvSpPr>
          <p:nvPr/>
        </p:nvSpPr>
        <p:spPr bwMode="auto">
          <a:xfrm>
            <a:off x="29270" y="1032276"/>
            <a:ext cx="2579293" cy="1614281"/>
          </a:xfrm>
          <a:prstGeom prst="wedgeRoundRectCallout">
            <a:avLst>
              <a:gd name="adj1" fmla="val 26287"/>
              <a:gd name="adj2" fmla="val 62500"/>
              <a:gd name="adj3" fmla="val 16667"/>
            </a:avLst>
          </a:prstGeom>
          <a:solidFill>
            <a:srgbClr val="C23E40">
              <a:alpha val="16078"/>
            </a:srgbClr>
          </a:solidFill>
          <a:ln w="28575">
            <a:solidFill>
              <a:srgbClr val="C23E40"/>
            </a:solidFill>
            <a:round/>
            <a:headEnd/>
            <a:tailEnd/>
          </a:ln>
        </p:spPr>
        <p:txBody>
          <a:bodyPr anchor="ctr"/>
          <a:lstStyle/>
          <a:p>
            <a:pPr marL="3175" eaLnBrk="1" hangingPunct="1"/>
            <a:r>
              <a:rPr lang="en-US" sz="1400" dirty="0">
                <a:latin typeface="+mn-lt"/>
                <a:cs typeface="Tw Cen MT"/>
              </a:rPr>
              <a:t>Results achieved, comparison with what was planned and analysis of the reasons for possible ‘gaps’</a:t>
            </a:r>
          </a:p>
        </p:txBody>
      </p:sp>
      <p:sp>
        <p:nvSpPr>
          <p:cNvPr id="12" name="TextBox 11"/>
          <p:cNvSpPr txBox="1"/>
          <p:nvPr/>
        </p:nvSpPr>
        <p:spPr>
          <a:xfrm>
            <a:off x="6551922" y="3483585"/>
            <a:ext cx="2769683" cy="1169551"/>
          </a:xfrm>
          <a:prstGeom prst="rect">
            <a:avLst/>
          </a:prstGeom>
          <a:noFill/>
        </p:spPr>
        <p:txBody>
          <a:bodyPr wrap="square">
            <a:spAutoFit/>
          </a:bodyPr>
          <a:lstStyle/>
          <a:p>
            <a:pPr marL="3175" eaLnBrk="1" hangingPunct="1">
              <a:defRPr/>
            </a:pPr>
            <a:r>
              <a:rPr lang="en-US" sz="1400" dirty="0" smtClean="0">
                <a:latin typeface="+mn-lt"/>
                <a:cs typeface="Tw Cen MT"/>
              </a:rPr>
              <a:t>Public </a:t>
            </a:r>
            <a:r>
              <a:rPr lang="en-US" sz="1400" dirty="0">
                <a:latin typeface="+mn-lt"/>
                <a:cs typeface="Tw Cen MT"/>
              </a:rPr>
              <a:t>policy</a:t>
            </a:r>
          </a:p>
          <a:p>
            <a:pPr marL="3175" eaLnBrk="1" hangingPunct="1">
              <a:defRPr/>
            </a:pPr>
            <a:r>
              <a:rPr lang="en-US" sz="1400" dirty="0">
                <a:latin typeface="+mn-lt"/>
                <a:cs typeface="Tw Cen MT"/>
              </a:rPr>
              <a:t>Objectives and results</a:t>
            </a:r>
          </a:p>
          <a:p>
            <a:pPr marL="3175" eaLnBrk="1" hangingPunct="1">
              <a:defRPr/>
            </a:pPr>
            <a:r>
              <a:rPr lang="en-US" sz="1400" dirty="0">
                <a:latin typeface="+mn-lt"/>
                <a:cs typeface="Tw Cen MT"/>
              </a:rPr>
              <a:t>Stakeholders identification</a:t>
            </a:r>
          </a:p>
          <a:p>
            <a:pPr marL="3175" eaLnBrk="1" hangingPunct="1">
              <a:defRPr/>
            </a:pPr>
            <a:r>
              <a:rPr lang="en-US" sz="1400" dirty="0">
                <a:latin typeface="+mn-lt"/>
                <a:cs typeface="Tw Cen MT"/>
              </a:rPr>
              <a:t>Options of </a:t>
            </a:r>
            <a:r>
              <a:rPr lang="en-US" sz="1400" dirty="0" smtClean="0">
                <a:latin typeface="+mn-lt"/>
                <a:cs typeface="Tw Cen MT"/>
              </a:rPr>
              <a:t>modalities</a:t>
            </a:r>
            <a:endParaRPr lang="en-US" sz="1400" dirty="0">
              <a:latin typeface="+mn-lt"/>
              <a:cs typeface="Tw Cen MT"/>
            </a:endParaRPr>
          </a:p>
          <a:p>
            <a:pPr eaLnBrk="1" hangingPunct="1">
              <a:defRPr/>
            </a:pPr>
            <a:endParaRPr lang="fr-BE" sz="1400" dirty="0">
              <a:latin typeface="+mn-lt"/>
              <a:ea typeface="MS PGothic" panose="020B0600070205080204" pitchFamily="34" charset="-128"/>
              <a:cs typeface="Tw Cen MT"/>
            </a:endParaRPr>
          </a:p>
        </p:txBody>
      </p:sp>
      <p:sp>
        <p:nvSpPr>
          <p:cNvPr id="13" name="TextBox 12"/>
          <p:cNvSpPr txBox="1"/>
          <p:nvPr/>
        </p:nvSpPr>
        <p:spPr>
          <a:xfrm>
            <a:off x="5511157" y="5643825"/>
            <a:ext cx="3632841" cy="1169551"/>
          </a:xfrm>
          <a:prstGeom prst="rect">
            <a:avLst/>
          </a:prstGeom>
          <a:noFill/>
        </p:spPr>
        <p:txBody>
          <a:bodyPr wrap="square">
            <a:spAutoFit/>
          </a:bodyPr>
          <a:lstStyle/>
          <a:p>
            <a:pPr marL="3175" eaLnBrk="1" hangingPunct="1">
              <a:defRPr/>
            </a:pPr>
            <a:r>
              <a:rPr lang="en-US" sz="1400" dirty="0" smtClean="0">
                <a:latin typeface="+mn-lt"/>
                <a:cs typeface="Tw Cen MT"/>
              </a:rPr>
              <a:t>Finalize </a:t>
            </a:r>
            <a:r>
              <a:rPr lang="en-US" sz="1400" dirty="0">
                <a:latin typeface="+mn-lt"/>
                <a:cs typeface="Tw Cen MT"/>
              </a:rPr>
              <a:t>intervention </a:t>
            </a:r>
            <a:r>
              <a:rPr lang="en-US" sz="1400" dirty="0" smtClean="0">
                <a:latin typeface="+mn-lt"/>
                <a:cs typeface="Tw Cen MT"/>
              </a:rPr>
              <a:t>logic, Choice </a:t>
            </a:r>
            <a:r>
              <a:rPr lang="en-US" sz="1400" dirty="0">
                <a:latin typeface="+mn-lt"/>
                <a:cs typeface="Tw Cen MT"/>
              </a:rPr>
              <a:t>of </a:t>
            </a:r>
            <a:r>
              <a:rPr lang="en-US" sz="1400" dirty="0" smtClean="0">
                <a:latin typeface="+mn-lt"/>
                <a:cs typeface="Tw Cen MT"/>
              </a:rPr>
              <a:t>stakeholders, Choice </a:t>
            </a:r>
            <a:r>
              <a:rPr lang="en-US" sz="1400" dirty="0">
                <a:latin typeface="+mn-lt"/>
                <a:cs typeface="Tw Cen MT"/>
              </a:rPr>
              <a:t>of implementing modalities: financial transfers &amp; procedures, CD, PD, M&amp;E</a:t>
            </a:r>
          </a:p>
          <a:p>
            <a:pPr eaLnBrk="1" hangingPunct="1">
              <a:defRPr/>
            </a:pPr>
            <a:endParaRPr lang="fr-BE" sz="1400" dirty="0">
              <a:latin typeface="+mn-lt"/>
              <a:ea typeface="MS PGothic" panose="020B0600070205080204" pitchFamily="34" charset="-128"/>
              <a:cs typeface="Tw Cen MT"/>
            </a:endParaRPr>
          </a:p>
        </p:txBody>
      </p:sp>
    </p:spTree>
    <p:extLst>
      <p:ext uri="{BB962C8B-B14F-4D97-AF65-F5344CB8AC3E}">
        <p14:creationId xmlns:p14="http://schemas.microsoft.com/office/powerpoint/2010/main" val="3293961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70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70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70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P spid="29703" grpId="0" animBg="1"/>
      <p:bldP spid="2970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13645" y="1603907"/>
            <a:ext cx="8718257" cy="476250"/>
          </a:xfrm>
        </p:spPr>
        <p:txBody>
          <a:bodyPr/>
          <a:lstStyle/>
          <a:p>
            <a:pPr algn="ctr"/>
            <a:r>
              <a:rPr lang="en-US" altLang="fr-FR" sz="3000" dirty="0">
                <a:latin typeface="Calibri" panose="020F0502020204030204" pitchFamily="34" charset="0"/>
              </a:rPr>
              <a:t>Ingredients of a strategic </a:t>
            </a:r>
            <a:r>
              <a:rPr lang="en-US" altLang="fr-FR" sz="3000" dirty="0" smtClean="0">
                <a:latin typeface="Calibri" panose="020F0502020204030204" pitchFamily="34" charset="0"/>
              </a:rPr>
              <a:t>approach to Policy Dialogue </a:t>
            </a:r>
            <a:endParaRPr lang="en-US" altLang="fr-FR" sz="3000" dirty="0">
              <a:latin typeface="Calibri" panose="020F05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4987545"/>
              </p:ext>
            </p:extLst>
          </p:nvPr>
        </p:nvGraphicFramePr>
        <p:xfrm>
          <a:off x="854578" y="2478280"/>
          <a:ext cx="7725399" cy="38199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415368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804989" y="1991917"/>
            <a:ext cx="3145631" cy="1106090"/>
          </a:xfrm>
          <a:prstGeom prst="rect">
            <a:avLst/>
          </a:prstGeom>
          <a:gradFill rotWithShape="1">
            <a:gsLst>
              <a:gs pos="0">
                <a:srgbClr val="95EEFF"/>
              </a:gs>
              <a:gs pos="100000">
                <a:srgbClr val="39B7D8"/>
              </a:gs>
            </a:gsLst>
            <a:lin ang="5400000"/>
          </a:gradFill>
          <a:ln w="9525">
            <a:solidFill>
              <a:srgbClr val="46AAC5"/>
            </a:solidFill>
            <a:miter lim="800000"/>
            <a:headEnd/>
            <a:tailEnd/>
          </a:ln>
          <a:effectLst>
            <a:outerShdw blurRad="40000" dist="23000" dir="5400000" rotWithShape="0">
              <a:srgbClr val="808080">
                <a:alpha val="34998"/>
              </a:srgbClr>
            </a:outerShdw>
          </a:effectLst>
        </p:spPr>
        <p:txBody>
          <a:bodyPr lIns="55735" tIns="27868" rIns="55735" bIns="27868" anchor="ctr"/>
          <a:lstStyle/>
          <a:p>
            <a:pPr algn="ctr" fontAlgn="base">
              <a:spcBef>
                <a:spcPct val="0"/>
              </a:spcBef>
              <a:spcAft>
                <a:spcPct val="0"/>
              </a:spcAft>
              <a:defRPr/>
            </a:pPr>
            <a:r>
              <a:rPr lang="en-US" sz="900" b="1" dirty="0">
                <a:solidFill>
                  <a:srgbClr val="0F5494"/>
                </a:solidFill>
                <a:ea typeface="MS PGothic" charset="0"/>
                <a:cs typeface="MS PGothic" charset="0"/>
              </a:rPr>
              <a:t>HIGHER LEVEL POLITICAL DIALOGUE</a:t>
            </a:r>
          </a:p>
        </p:txBody>
      </p:sp>
      <p:sp>
        <p:nvSpPr>
          <p:cNvPr id="7" name="Rectangle 6"/>
          <p:cNvSpPr>
            <a:spLocks noChangeArrowheads="1"/>
          </p:cNvSpPr>
          <p:nvPr/>
        </p:nvSpPr>
        <p:spPr bwMode="auto">
          <a:xfrm>
            <a:off x="1804989" y="4004072"/>
            <a:ext cx="3145631" cy="904875"/>
          </a:xfrm>
          <a:prstGeom prst="rect">
            <a:avLst/>
          </a:prstGeom>
          <a:gradFill rotWithShape="1">
            <a:gsLst>
              <a:gs pos="0">
                <a:srgbClr val="95EEFF"/>
              </a:gs>
              <a:gs pos="100000">
                <a:srgbClr val="39B7D8"/>
              </a:gs>
            </a:gsLst>
            <a:lin ang="5400000"/>
          </a:gradFill>
          <a:ln w="9525">
            <a:solidFill>
              <a:srgbClr val="46AAC5"/>
            </a:solidFill>
            <a:miter lim="800000"/>
            <a:headEnd/>
            <a:tailEnd/>
          </a:ln>
          <a:effectLst>
            <a:outerShdw blurRad="40000" dist="23000" dir="5400000" rotWithShape="0">
              <a:srgbClr val="808080">
                <a:alpha val="34998"/>
              </a:srgbClr>
            </a:outerShdw>
          </a:effectLst>
        </p:spPr>
        <p:txBody>
          <a:bodyPr lIns="55735" tIns="27868" rIns="55735" bIns="27868" anchor="ctr"/>
          <a:lstStyle/>
          <a:p>
            <a:pPr algn="ctr" fontAlgn="base">
              <a:spcBef>
                <a:spcPct val="0"/>
              </a:spcBef>
              <a:spcAft>
                <a:spcPct val="0"/>
              </a:spcAft>
              <a:defRPr/>
            </a:pPr>
            <a:r>
              <a:rPr lang="en-US" sz="900" dirty="0">
                <a:solidFill>
                  <a:srgbClr val="000000"/>
                </a:solidFill>
                <a:ea typeface="MS PGothic" panose="020B0600070205080204" pitchFamily="34" charset="-128"/>
              </a:rPr>
              <a:t>POLICY </a:t>
            </a:r>
            <a:r>
              <a:rPr lang="en-US" sz="900" b="1" dirty="0">
                <a:solidFill>
                  <a:srgbClr val="000000"/>
                </a:solidFill>
                <a:ea typeface="MS PGothic" panose="020B0600070205080204" pitchFamily="34" charset="-128"/>
              </a:rPr>
              <a:t>DIALOGUE AT OPERATIONAL LEVELS (projects, programs, budget support)</a:t>
            </a:r>
          </a:p>
        </p:txBody>
      </p:sp>
      <p:sp>
        <p:nvSpPr>
          <p:cNvPr id="8" name="Down Arrow 7"/>
          <p:cNvSpPr>
            <a:spLocks noChangeArrowheads="1"/>
          </p:cNvSpPr>
          <p:nvPr/>
        </p:nvSpPr>
        <p:spPr bwMode="auto">
          <a:xfrm>
            <a:off x="2259808" y="3098006"/>
            <a:ext cx="278606" cy="906066"/>
          </a:xfrm>
          <a:prstGeom prst="downArrow">
            <a:avLst>
              <a:gd name="adj1" fmla="val 50000"/>
              <a:gd name="adj2" fmla="val 50002"/>
            </a:avLst>
          </a:prstGeom>
          <a:gradFill rotWithShape="1">
            <a:gsLst>
              <a:gs pos="0">
                <a:srgbClr val="95EEFF"/>
              </a:gs>
              <a:gs pos="100000">
                <a:srgbClr val="39B7D8"/>
              </a:gs>
            </a:gsLst>
            <a:lin ang="5400000"/>
          </a:gradFill>
          <a:ln w="9525">
            <a:solidFill>
              <a:srgbClr val="46AAC5"/>
            </a:solidFill>
            <a:miter lim="800000"/>
            <a:headEnd/>
            <a:tailEnd/>
          </a:ln>
          <a:effectLst>
            <a:outerShdw blurRad="40000" dist="23000" dir="5400000" rotWithShape="0">
              <a:srgbClr val="808080">
                <a:alpha val="34998"/>
              </a:srgbClr>
            </a:outerShdw>
          </a:effectLst>
        </p:spPr>
        <p:txBody>
          <a:bodyPr lIns="55735" tIns="27868" rIns="55735" bIns="27868" anchor="ctr"/>
          <a:lstStyle/>
          <a:p>
            <a:pPr algn="ctr" fontAlgn="base">
              <a:spcBef>
                <a:spcPct val="0"/>
              </a:spcBef>
              <a:spcAft>
                <a:spcPct val="0"/>
              </a:spcAft>
              <a:defRPr/>
            </a:pPr>
            <a:endParaRPr lang="en-US" sz="900" dirty="0">
              <a:solidFill>
                <a:srgbClr val="FF0000"/>
              </a:solidFill>
              <a:ea typeface="MS PGothic" panose="020B0600070205080204" pitchFamily="34" charset="-128"/>
            </a:endParaRPr>
          </a:p>
        </p:txBody>
      </p:sp>
      <p:sp>
        <p:nvSpPr>
          <p:cNvPr id="9" name="Up Arrow 8"/>
          <p:cNvSpPr>
            <a:spLocks noChangeArrowheads="1"/>
          </p:cNvSpPr>
          <p:nvPr/>
        </p:nvSpPr>
        <p:spPr bwMode="auto">
          <a:xfrm>
            <a:off x="4188620" y="3098006"/>
            <a:ext cx="278606" cy="906066"/>
          </a:xfrm>
          <a:prstGeom prst="upArrow">
            <a:avLst>
              <a:gd name="adj1" fmla="val 50000"/>
              <a:gd name="adj2" fmla="val 50002"/>
            </a:avLst>
          </a:prstGeom>
          <a:gradFill rotWithShape="1">
            <a:gsLst>
              <a:gs pos="0">
                <a:srgbClr val="95EEFF"/>
              </a:gs>
              <a:gs pos="100000">
                <a:srgbClr val="39B7D8"/>
              </a:gs>
            </a:gsLst>
            <a:lin ang="5400000"/>
          </a:gradFill>
          <a:ln w="9525">
            <a:solidFill>
              <a:srgbClr val="46AAC5"/>
            </a:solidFill>
            <a:miter lim="800000"/>
            <a:headEnd/>
            <a:tailEnd/>
          </a:ln>
          <a:effectLst>
            <a:outerShdw blurRad="40000" dist="23000" dir="5400000" rotWithShape="0">
              <a:srgbClr val="808080">
                <a:alpha val="34998"/>
              </a:srgbClr>
            </a:outerShdw>
          </a:effectLst>
        </p:spPr>
        <p:txBody>
          <a:bodyPr lIns="55735" tIns="27868" rIns="55735" bIns="27868" anchor="ctr"/>
          <a:lstStyle/>
          <a:p>
            <a:pPr algn="ctr" fontAlgn="base">
              <a:spcBef>
                <a:spcPct val="0"/>
              </a:spcBef>
              <a:spcAft>
                <a:spcPct val="0"/>
              </a:spcAft>
              <a:defRPr/>
            </a:pPr>
            <a:endParaRPr lang="en-US" sz="600" dirty="0">
              <a:solidFill>
                <a:srgbClr val="FF0000"/>
              </a:solidFill>
              <a:ea typeface="MS PGothic" panose="020B0600070205080204" pitchFamily="34" charset="-128"/>
            </a:endParaRPr>
          </a:p>
        </p:txBody>
      </p:sp>
      <p:sp>
        <p:nvSpPr>
          <p:cNvPr id="10" name="Oval 9"/>
          <p:cNvSpPr>
            <a:spLocks noChangeArrowheads="1"/>
          </p:cNvSpPr>
          <p:nvPr/>
        </p:nvSpPr>
        <p:spPr bwMode="auto">
          <a:xfrm>
            <a:off x="5592367" y="2074070"/>
            <a:ext cx="1607344" cy="2613422"/>
          </a:xfrm>
          <a:prstGeom prst="ellipse">
            <a:avLst/>
          </a:prstGeom>
          <a:gradFill rotWithShape="1">
            <a:gsLst>
              <a:gs pos="0">
                <a:srgbClr val="FF9A99"/>
              </a:gs>
              <a:gs pos="100000">
                <a:srgbClr val="D1403C"/>
              </a:gs>
            </a:gsLst>
            <a:lin ang="5400000"/>
          </a:gradFill>
          <a:ln w="9525">
            <a:solidFill>
              <a:srgbClr val="BE4B48"/>
            </a:solidFill>
            <a:round/>
            <a:headEnd/>
            <a:tailEnd/>
          </a:ln>
          <a:effectLst>
            <a:outerShdw blurRad="40000" dist="23000" dir="5400000" rotWithShape="0">
              <a:srgbClr val="808080">
                <a:alpha val="34998"/>
              </a:srgbClr>
            </a:outerShdw>
          </a:effectLst>
        </p:spPr>
        <p:txBody>
          <a:bodyPr lIns="55735" tIns="27868" rIns="55735" bIns="27868" anchor="ctr"/>
          <a:lstStyle/>
          <a:p>
            <a:pPr algn="ctr" fontAlgn="base">
              <a:spcBef>
                <a:spcPct val="0"/>
              </a:spcBef>
              <a:spcAft>
                <a:spcPct val="0"/>
              </a:spcAft>
              <a:defRPr/>
            </a:pPr>
            <a:endParaRPr lang="en-US" sz="1200" dirty="0">
              <a:solidFill>
                <a:srgbClr val="FFFFFF"/>
              </a:solidFill>
              <a:ea typeface="MS PGothic" panose="020B0600070205080204" pitchFamily="34" charset="-128"/>
            </a:endParaRPr>
          </a:p>
          <a:p>
            <a:pPr algn="ctr" fontAlgn="base">
              <a:spcBef>
                <a:spcPct val="0"/>
              </a:spcBef>
              <a:spcAft>
                <a:spcPct val="0"/>
              </a:spcAft>
              <a:defRPr/>
            </a:pPr>
            <a:r>
              <a:rPr lang="en-US" sz="1200" dirty="0">
                <a:solidFill>
                  <a:srgbClr val="FFFFFF"/>
                </a:solidFill>
                <a:ea typeface="MS PGothic" panose="020B0600070205080204" pitchFamily="34" charset="-128"/>
              </a:rPr>
              <a:t>Mutually reinforcing </a:t>
            </a:r>
          </a:p>
          <a:p>
            <a:pPr algn="ctr" fontAlgn="base">
              <a:spcBef>
                <a:spcPct val="0"/>
              </a:spcBef>
              <a:spcAft>
                <a:spcPct val="0"/>
              </a:spcAft>
              <a:defRPr/>
            </a:pPr>
            <a:endParaRPr lang="en-US" sz="1200" dirty="0">
              <a:solidFill>
                <a:srgbClr val="FFFFFF"/>
              </a:solidFill>
              <a:ea typeface="MS PGothic" panose="020B0600070205080204" pitchFamily="34" charset="-128"/>
            </a:endParaRPr>
          </a:p>
        </p:txBody>
      </p:sp>
      <p:sp>
        <p:nvSpPr>
          <p:cNvPr id="11" name="Right Brace 10"/>
          <p:cNvSpPr>
            <a:spLocks/>
          </p:cNvSpPr>
          <p:nvPr/>
        </p:nvSpPr>
        <p:spPr bwMode="auto">
          <a:xfrm>
            <a:off x="5153026" y="1991917"/>
            <a:ext cx="307181" cy="2917031"/>
          </a:xfrm>
          <a:prstGeom prst="rightBrace">
            <a:avLst>
              <a:gd name="adj1" fmla="val 8353"/>
              <a:gd name="adj2" fmla="val 49560"/>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solidFill>
                  <a:srgbClr val="FFFFFF"/>
                </a:solidFill>
              </a14:hiddenFill>
            </a:ext>
          </a:extLst>
        </p:spPr>
        <p:txBody>
          <a:bodyPr lIns="55735" tIns="27868" rIns="55735" bIns="27868" anchor="ctr"/>
          <a:lstStyle/>
          <a:p>
            <a:pPr algn="ctr" fontAlgn="base">
              <a:spcBef>
                <a:spcPct val="0"/>
              </a:spcBef>
              <a:spcAft>
                <a:spcPct val="0"/>
              </a:spcAft>
              <a:defRPr/>
            </a:pPr>
            <a:endParaRPr lang="en-US" sz="900">
              <a:solidFill>
                <a:srgbClr val="0F5494"/>
              </a:solidFill>
              <a:ea typeface="MS PGothic" panose="020B0600070205080204" pitchFamily="34" charset="-128"/>
            </a:endParaRPr>
          </a:p>
        </p:txBody>
      </p:sp>
      <p:sp>
        <p:nvSpPr>
          <p:cNvPr id="12" name="Rectangle 11"/>
          <p:cNvSpPr>
            <a:spLocks noChangeArrowheads="1"/>
          </p:cNvSpPr>
          <p:nvPr/>
        </p:nvSpPr>
        <p:spPr bwMode="auto">
          <a:xfrm>
            <a:off x="5666185" y="1583532"/>
            <a:ext cx="1533525" cy="408385"/>
          </a:xfrm>
          <a:prstGeom prst="rect">
            <a:avLst/>
          </a:prstGeom>
          <a:gradFill rotWithShape="1">
            <a:gsLst>
              <a:gs pos="0">
                <a:srgbClr val="C8B0ED"/>
              </a:gs>
              <a:gs pos="100000">
                <a:srgbClr val="7F5BAB"/>
              </a:gs>
            </a:gsLst>
            <a:lin ang="5400000"/>
          </a:gradFill>
          <a:ln w="9525">
            <a:solidFill>
              <a:srgbClr val="7D60A0"/>
            </a:solidFill>
            <a:miter lim="800000"/>
            <a:headEnd/>
            <a:tailEnd/>
          </a:ln>
          <a:effectLst>
            <a:outerShdw blurRad="40000" dist="23000" dir="5400000" rotWithShape="0">
              <a:srgbClr val="808080">
                <a:alpha val="34998"/>
              </a:srgbClr>
            </a:outerShdw>
          </a:effectLst>
        </p:spPr>
        <p:txBody>
          <a:bodyPr lIns="61825" tIns="30913" rIns="61825" bIns="30913" anchor="ctr"/>
          <a:lstStyle/>
          <a:p>
            <a:pPr algn="ctr" fontAlgn="base">
              <a:spcBef>
                <a:spcPct val="0"/>
              </a:spcBef>
              <a:spcAft>
                <a:spcPct val="0"/>
              </a:spcAft>
              <a:defRPr/>
            </a:pPr>
            <a:r>
              <a:rPr lang="en-US" sz="900" dirty="0">
                <a:solidFill>
                  <a:srgbClr val="FFFFFF"/>
                </a:solidFill>
                <a:ea typeface="MS PGothic" panose="020B0600070205080204" pitchFamily="34" charset="-128"/>
              </a:rPr>
              <a:t>Political Long term Incentives</a:t>
            </a:r>
          </a:p>
        </p:txBody>
      </p:sp>
      <p:sp>
        <p:nvSpPr>
          <p:cNvPr id="27657" name="TextBox 1"/>
          <p:cNvSpPr txBox="1">
            <a:spLocks noChangeArrowheads="1"/>
          </p:cNvSpPr>
          <p:nvPr/>
        </p:nvSpPr>
        <p:spPr bwMode="auto">
          <a:xfrm>
            <a:off x="1619672" y="5398295"/>
            <a:ext cx="756426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buChar char="•"/>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ClrTx/>
              <a:buFontTx/>
              <a:buNone/>
            </a:pPr>
            <a:r>
              <a:rPr lang="en-US" altLang="fr-FR" sz="2000" b="1" i="0" dirty="0">
                <a:solidFill>
                  <a:schemeClr val="accent6"/>
                </a:solidFill>
                <a:latin typeface="Calibri" panose="020F0502020204030204" pitchFamily="34" charset="0"/>
              </a:rPr>
              <a:t>COMPLEMENTARITY </a:t>
            </a:r>
            <a:r>
              <a:rPr lang="en-US" altLang="fr-FR" sz="2000" b="1" i="0" dirty="0" smtClean="0">
                <a:solidFill>
                  <a:schemeClr val="accent6"/>
                </a:solidFill>
                <a:latin typeface="Calibri" panose="020F0502020204030204" pitchFamily="34" charset="0"/>
              </a:rPr>
              <a:t>BETWEEN </a:t>
            </a:r>
            <a:r>
              <a:rPr lang="en-US" altLang="fr-FR" sz="2000" b="1" i="0" dirty="0">
                <a:solidFill>
                  <a:schemeClr val="accent6"/>
                </a:solidFill>
                <a:latin typeface="Calibri" panose="020F0502020204030204" pitchFamily="34" charset="0"/>
              </a:rPr>
              <a:t>POLITICAL AND POLICY DIALOGUE </a:t>
            </a:r>
          </a:p>
          <a:p>
            <a:pPr fontAlgn="base">
              <a:spcBef>
                <a:spcPct val="0"/>
              </a:spcBef>
              <a:spcAft>
                <a:spcPct val="0"/>
              </a:spcAft>
              <a:buClrTx/>
              <a:buFontTx/>
              <a:buNone/>
            </a:pPr>
            <a:r>
              <a:rPr lang="en-US" altLang="fr-FR" sz="2000" b="1" i="0" dirty="0">
                <a:solidFill>
                  <a:schemeClr val="accent6"/>
                </a:solidFill>
                <a:latin typeface="Calibri" panose="020F0502020204030204" pitchFamily="34" charset="0"/>
              </a:rPr>
              <a:t>NEEDS TO BE ORGANISED </a:t>
            </a:r>
          </a:p>
        </p:txBody>
      </p:sp>
      <p:sp>
        <p:nvSpPr>
          <p:cNvPr id="13" name="Rectangle 12"/>
          <p:cNvSpPr>
            <a:spLocks noChangeArrowheads="1"/>
          </p:cNvSpPr>
          <p:nvPr/>
        </p:nvSpPr>
        <p:spPr bwMode="auto">
          <a:xfrm>
            <a:off x="5666185" y="4908947"/>
            <a:ext cx="1533525" cy="408384"/>
          </a:xfrm>
          <a:prstGeom prst="rect">
            <a:avLst/>
          </a:prstGeom>
          <a:gradFill rotWithShape="1">
            <a:gsLst>
              <a:gs pos="0">
                <a:srgbClr val="C8B0ED"/>
              </a:gs>
              <a:gs pos="100000">
                <a:srgbClr val="7F5BAB"/>
              </a:gs>
            </a:gsLst>
            <a:lin ang="5400000"/>
          </a:gradFill>
          <a:ln w="9525">
            <a:solidFill>
              <a:srgbClr val="7D60A0"/>
            </a:solidFill>
            <a:miter lim="800000"/>
            <a:headEnd/>
            <a:tailEnd/>
          </a:ln>
          <a:effectLst>
            <a:outerShdw blurRad="40000" dist="23000" dir="5400000" rotWithShape="0">
              <a:srgbClr val="808080">
                <a:alpha val="34998"/>
              </a:srgbClr>
            </a:outerShdw>
          </a:effectLst>
        </p:spPr>
        <p:txBody>
          <a:bodyPr lIns="61825" tIns="30913" rIns="61825" bIns="30913" anchor="ctr"/>
          <a:lstStyle/>
          <a:p>
            <a:pPr algn="ctr" fontAlgn="base">
              <a:spcBef>
                <a:spcPct val="0"/>
              </a:spcBef>
              <a:spcAft>
                <a:spcPct val="0"/>
              </a:spcAft>
              <a:defRPr/>
            </a:pPr>
            <a:r>
              <a:rPr lang="en-US" sz="900" dirty="0">
                <a:solidFill>
                  <a:srgbClr val="FFFFFF"/>
                </a:solidFill>
                <a:ea typeface="MS PGothic" panose="020B0600070205080204" pitchFamily="34" charset="-128"/>
              </a:rPr>
              <a:t>Financial Incentives in the shorter term</a:t>
            </a:r>
          </a:p>
        </p:txBody>
      </p:sp>
      <p:sp>
        <p:nvSpPr>
          <p:cNvPr id="2" name="TextBox 1"/>
          <p:cNvSpPr txBox="1"/>
          <p:nvPr/>
        </p:nvSpPr>
        <p:spPr>
          <a:xfrm>
            <a:off x="-3708920" y="1196752"/>
            <a:ext cx="16651918" cy="400110"/>
          </a:xfrm>
          <a:prstGeom prst="rect">
            <a:avLst/>
          </a:prstGeom>
          <a:noFill/>
        </p:spPr>
        <p:txBody>
          <a:bodyPr wrap="square" rtlCol="0">
            <a:spAutoFit/>
          </a:bodyPr>
          <a:lstStyle/>
          <a:p>
            <a:pPr algn="ctr"/>
            <a:r>
              <a:rPr lang="en-GB" sz="2000" b="1" dirty="0" smtClean="0"/>
              <a:t>LINK BETWEEN POLITICAL DIALOGUE AND POLICY DIALOGUE</a:t>
            </a:r>
            <a:endParaRPr lang="en-GB" sz="2000" b="1" dirty="0"/>
          </a:p>
        </p:txBody>
      </p:sp>
      <p:sp>
        <p:nvSpPr>
          <p:cNvPr id="3" name="Right Arrow 2"/>
          <p:cNvSpPr/>
          <p:nvPr/>
        </p:nvSpPr>
        <p:spPr bwMode="auto">
          <a:xfrm>
            <a:off x="628687" y="5509922"/>
            <a:ext cx="978408" cy="484632"/>
          </a:xfrm>
          <a:prstGeom prst="rightArrow">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2150334928"/>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066" name="Objet 1"/>
          <p:cNvGraphicFramePr>
            <a:graphicFrameLocks noChangeAspect="1"/>
          </p:cNvGraphicFramePr>
          <p:nvPr/>
        </p:nvGraphicFramePr>
        <p:xfrm>
          <a:off x="182563" y="1068388"/>
          <a:ext cx="8666162" cy="5789612"/>
        </p:xfrm>
        <a:graphic>
          <a:graphicData uri="http://schemas.openxmlformats.org/presentationml/2006/ole">
            <mc:AlternateContent xmlns:mc="http://schemas.openxmlformats.org/markup-compatibility/2006">
              <mc:Choice xmlns:v="urn:schemas-microsoft-com:vml" Requires="v">
                <p:oleObj spid="_x0000_s3087" name="Document" r:id="rId5" imgW="6063328" imgH="5180144" progId="Word.Document.12">
                  <p:embed/>
                </p:oleObj>
              </mc:Choice>
              <mc:Fallback>
                <p:oleObj name="Document" r:id="rId5" imgW="6063328" imgH="5180144" progId="Word.Document.12">
                  <p:embed/>
                  <p:pic>
                    <p:nvPicPr>
                      <p:cNvPr id="0" name=""/>
                      <p:cNvPicPr>
                        <a:picLocks noChangeAspect="1" noChangeArrowheads="1"/>
                      </p:cNvPicPr>
                      <p:nvPr/>
                    </p:nvPicPr>
                    <p:blipFill>
                      <a:blip r:embed="rId6"/>
                      <a:srcRect/>
                      <a:stretch>
                        <a:fillRect/>
                      </a:stretch>
                    </p:blipFill>
                    <p:spPr bwMode="auto">
                      <a:xfrm>
                        <a:off x="182563" y="1068388"/>
                        <a:ext cx="8666162" cy="5789612"/>
                      </a:xfrm>
                      <a:prstGeom prst="rect">
                        <a:avLst/>
                      </a:prstGeom>
                      <a:noFill/>
                      <a:ln>
                        <a:noFill/>
                      </a:ln>
                      <a:extLst/>
                    </p:spPr>
                  </p:pic>
                </p:oleObj>
              </mc:Fallback>
            </mc:AlternateContent>
          </a:graphicData>
        </a:graphic>
      </p:graphicFrame>
      <p:sp>
        <p:nvSpPr>
          <p:cNvPr id="88067" name="ZoneTexte 2"/>
          <p:cNvSpPr txBox="1">
            <a:spLocks noChangeArrowheads="1"/>
          </p:cNvSpPr>
          <p:nvPr/>
        </p:nvSpPr>
        <p:spPr bwMode="auto">
          <a:xfrm>
            <a:off x="36513" y="359133"/>
            <a:ext cx="88566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r>
              <a:rPr lang="fr-FR" altLang="fr-FR" sz="2000" b="1" i="0" dirty="0" smtClean="0">
                <a:solidFill>
                  <a:schemeClr val="bg1"/>
                </a:solidFill>
                <a:latin typeface="Calibri" panose="020F0502020204030204" pitchFamily="34" charset="0"/>
              </a:rPr>
              <a:t>POLICY </a:t>
            </a:r>
            <a:r>
              <a:rPr lang="fr-FR" altLang="fr-FR" sz="2000" b="1" i="0" dirty="0">
                <a:solidFill>
                  <a:schemeClr val="bg1"/>
                </a:solidFill>
                <a:latin typeface="Calibri" panose="020F0502020204030204" pitchFamily="34" charset="0"/>
              </a:rPr>
              <a:t>&amp; POLITICAL DIALOGUE: </a:t>
            </a:r>
            <a:r>
              <a:rPr lang="fr-FR" altLang="fr-FR" sz="2000" b="1" i="0" dirty="0" smtClean="0">
                <a:solidFill>
                  <a:schemeClr val="bg1"/>
                </a:solidFill>
                <a:latin typeface="Calibri" panose="020F0502020204030204" pitchFamily="34" charset="0"/>
              </a:rPr>
              <a:t>                                  DIFFERENT </a:t>
            </a:r>
            <a:r>
              <a:rPr lang="fr-FR" altLang="fr-FR" sz="2000" b="1" i="0" dirty="0">
                <a:solidFill>
                  <a:schemeClr val="bg1"/>
                </a:solidFill>
                <a:latin typeface="Calibri" panose="020F0502020204030204" pitchFamily="34" charset="0"/>
              </a:rPr>
              <a:t>LOGICS BUT CLOSELY INTERTWINED</a:t>
            </a:r>
          </a:p>
        </p:txBody>
      </p:sp>
      <p:sp>
        <p:nvSpPr>
          <p:cNvPr id="2" name="Left-Right Arrow 1"/>
          <p:cNvSpPr/>
          <p:nvPr/>
        </p:nvSpPr>
        <p:spPr bwMode="auto">
          <a:xfrm>
            <a:off x="2621234" y="4434020"/>
            <a:ext cx="3238500" cy="504825"/>
          </a:xfrm>
          <a:prstGeom prst="leftRightArrow">
            <a:avLst/>
          </a:prstGeom>
          <a:solidFill>
            <a:srgbClr val="FF0000"/>
          </a:solidFill>
          <a:ln w="9525" cap="flat" cmpd="sng" algn="ctr">
            <a:solidFill>
              <a:schemeClr val="tx1"/>
            </a:solidFill>
            <a:prstDash val="solid"/>
            <a:round/>
            <a:headEnd type="none" w="med" len="med"/>
            <a:tailEnd type="none" w="med" len="med"/>
          </a:ln>
          <a:effectLst/>
          <a:extLst/>
        </p:spPr>
        <p:txBody>
          <a:bodyPr anchor="ctr"/>
          <a:lstStyle/>
          <a:p>
            <a:pPr marL="3175" algn="ctr" eaLnBrk="1" hangingPunct="1">
              <a:defRPr/>
            </a:pPr>
            <a:r>
              <a:rPr lang="en-US" b="1" dirty="0">
                <a:solidFill>
                  <a:schemeClr val="bg1"/>
                </a:solidFill>
                <a:latin typeface="Verdana" charset="0"/>
                <a:ea typeface="ＭＳ Ｐゴシック" charset="0"/>
                <a:cs typeface="ＭＳ Ｐゴシック" charset="0"/>
              </a:rPr>
              <a:t>INTERDEPENDENCE</a:t>
            </a:r>
          </a:p>
        </p:txBody>
      </p:sp>
    </p:spTree>
    <p:extLst>
      <p:ext uri="{BB962C8B-B14F-4D97-AF65-F5344CB8AC3E}">
        <p14:creationId xmlns:p14="http://schemas.microsoft.com/office/powerpoint/2010/main" val="33607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ernate Process 2"/>
          <p:cNvSpPr>
            <a:spLocks noChangeArrowheads="1"/>
          </p:cNvSpPr>
          <p:nvPr/>
        </p:nvSpPr>
        <p:spPr bwMode="auto">
          <a:xfrm>
            <a:off x="2346722" y="3457575"/>
            <a:ext cx="3623072" cy="1157288"/>
          </a:xfrm>
          <a:prstGeom prst="flowChartAlternateProcess">
            <a:avLst/>
          </a:prstGeom>
          <a:solidFill>
            <a:srgbClr val="DCE6F2"/>
          </a:solidFill>
          <a:ln w="9525">
            <a:solidFill>
              <a:srgbClr val="4A7EBB"/>
            </a:solidFill>
            <a:miter lim="800000"/>
            <a:headEnd/>
            <a:tailEnd/>
          </a:ln>
          <a:effectLst>
            <a:outerShdw dist="23000" dir="5400000" rotWithShape="0">
              <a:srgbClr val="808080">
                <a:alpha val="34998"/>
              </a:srgbClr>
            </a:outerShdw>
          </a:effectLst>
        </p:spPr>
        <p:txBody>
          <a:bodyPr anchor="ctr"/>
          <a:lstStyle/>
          <a:p>
            <a:pPr>
              <a:defRPr/>
            </a:pPr>
            <a:endParaRPr lang="en-US" sz="1650" b="1" dirty="0">
              <a:solidFill>
                <a:srgbClr val="FFFFFF"/>
              </a:solidFill>
              <a:latin typeface="Calibri" charset="0"/>
              <a:ea typeface="MS PGothic" charset="0"/>
              <a:cs typeface="Arial" charset="0"/>
            </a:endParaRPr>
          </a:p>
          <a:p>
            <a:pPr algn="ctr">
              <a:defRPr/>
            </a:pPr>
            <a:r>
              <a:rPr lang="en-US" sz="1050" b="1" dirty="0" smtClean="0">
                <a:solidFill>
                  <a:srgbClr val="376092"/>
                </a:solidFill>
                <a:ea typeface="MS PGothic" charset="0"/>
                <a:cs typeface="MS PGothic" charset="0"/>
              </a:rPr>
              <a:t>Analyze </a:t>
            </a:r>
            <a:r>
              <a:rPr lang="en-US" sz="1050" b="1" dirty="0">
                <a:solidFill>
                  <a:srgbClr val="376092"/>
                </a:solidFill>
                <a:ea typeface="MS PGothic" charset="0"/>
                <a:cs typeface="MS PGothic" charset="0"/>
              </a:rPr>
              <a:t>the credibility and effectiveness of dialogue mechanisms (in terms of connection to decision-making, actors involved, etc.)</a:t>
            </a:r>
            <a:endParaRPr lang="en-US" sz="1050" b="1" dirty="0">
              <a:solidFill>
                <a:srgbClr val="FFFFFF"/>
              </a:solidFill>
              <a:ea typeface="MS PGothic" charset="0"/>
              <a:cs typeface="Arial" charset="0"/>
            </a:endParaRPr>
          </a:p>
          <a:p>
            <a:pPr>
              <a:defRPr/>
            </a:pPr>
            <a:endParaRPr lang="en-US" sz="1650" dirty="0">
              <a:solidFill>
                <a:srgbClr val="FFFFFF"/>
              </a:solidFill>
              <a:latin typeface="Calibri" charset="0"/>
              <a:ea typeface="MS PGothic" charset="0"/>
              <a:cs typeface="Arial" charset="0"/>
            </a:endParaRPr>
          </a:p>
        </p:txBody>
      </p:sp>
      <p:sp>
        <p:nvSpPr>
          <p:cNvPr id="19459" name="Alternate Process 3"/>
          <p:cNvSpPr>
            <a:spLocks noChangeArrowheads="1"/>
          </p:cNvSpPr>
          <p:nvPr/>
        </p:nvSpPr>
        <p:spPr bwMode="auto">
          <a:xfrm>
            <a:off x="2346722" y="2511028"/>
            <a:ext cx="3623072" cy="681038"/>
          </a:xfrm>
          <a:prstGeom prst="flowChartAlternateProcess">
            <a:avLst/>
          </a:prstGeom>
          <a:solidFill>
            <a:srgbClr val="DCE6F2"/>
          </a:solidFill>
          <a:ln w="9525">
            <a:solidFill>
              <a:srgbClr val="4A7EBB"/>
            </a:solidFill>
            <a:miter lim="800000"/>
            <a:headEnd/>
            <a:tailEnd/>
          </a:ln>
          <a:effectLst>
            <a:outerShdw blurRad="63500" dist="23000" dir="5400000" rotWithShape="0">
              <a:srgbClr val="000000">
                <a:alpha val="34998"/>
              </a:srgbClr>
            </a:outerShdw>
          </a:effectLst>
        </p:spPr>
        <p:txBody>
          <a:bodyPr anchor="ctr"/>
          <a:lstStyle>
            <a:lvl1pPr>
              <a:defRPr sz="1200">
                <a:solidFill>
                  <a:srgbClr val="0F5494"/>
                </a:solidFill>
                <a:latin typeface="Verdana" panose="020B0604030504040204" pitchFamily="34" charset="0"/>
                <a:ea typeface="MS PGothic" panose="020B0600070205080204" pitchFamily="34" charset="-128"/>
              </a:defRPr>
            </a:lvl1pPr>
            <a:lvl2pPr marL="742950" indent="-285750">
              <a:defRPr sz="1200">
                <a:solidFill>
                  <a:srgbClr val="0F5494"/>
                </a:solidFill>
                <a:latin typeface="Verdana" panose="020B0604030504040204" pitchFamily="34" charset="0"/>
                <a:ea typeface="MS PGothic" panose="020B0600070205080204" pitchFamily="34" charset="-128"/>
              </a:defRPr>
            </a:lvl2pPr>
            <a:lvl3pPr marL="1143000" indent="-228600">
              <a:defRPr sz="1200">
                <a:solidFill>
                  <a:srgbClr val="0F5494"/>
                </a:solidFill>
                <a:latin typeface="Verdana" panose="020B0604030504040204" pitchFamily="34" charset="0"/>
                <a:ea typeface="MS PGothic" panose="020B0600070205080204" pitchFamily="34" charset="-128"/>
              </a:defRPr>
            </a:lvl3pPr>
            <a:lvl4pPr marL="1600200" indent="-228600">
              <a:defRPr sz="1200">
                <a:solidFill>
                  <a:srgbClr val="0F5494"/>
                </a:solidFill>
                <a:latin typeface="Verdana" panose="020B0604030504040204" pitchFamily="34" charset="0"/>
                <a:ea typeface="MS PGothic" panose="020B0600070205080204" pitchFamily="34" charset="-128"/>
              </a:defRPr>
            </a:lvl4pPr>
            <a:lvl5pPr marL="2057400" indent="-228600">
              <a:defRPr sz="1200">
                <a:solidFill>
                  <a:srgbClr val="0F5494"/>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9pPr>
          </a:lstStyle>
          <a:p>
            <a:pPr algn="ctr">
              <a:defRPr/>
            </a:pPr>
            <a:endParaRPr lang="en-US" altLang="fr-FR" sz="1650" b="1">
              <a:solidFill>
                <a:srgbClr val="FFFFFF"/>
              </a:solidFill>
              <a:latin typeface="Calibri" panose="020F0502020204030204" pitchFamily="34" charset="0"/>
              <a:cs typeface="Arial" panose="020B0604020202020204" pitchFamily="34" charset="0"/>
            </a:endParaRPr>
          </a:p>
          <a:p>
            <a:pPr algn="ctr">
              <a:defRPr/>
            </a:pPr>
            <a:r>
              <a:rPr lang="en-US" altLang="fr-FR" sz="1050" b="1">
                <a:solidFill>
                  <a:srgbClr val="376092"/>
                </a:solidFill>
                <a:cs typeface="Arial" panose="020B0604020202020204" pitchFamily="34" charset="0"/>
              </a:rPr>
              <a:t>Identify the most suitable </a:t>
            </a:r>
            <a:r>
              <a:rPr lang="en-US" altLang="en-US" sz="1050" b="1">
                <a:solidFill>
                  <a:srgbClr val="376092"/>
                </a:solidFill>
                <a:cs typeface="Arial" panose="020B0604020202020204" pitchFamily="34" charset="0"/>
              </a:rPr>
              <a:t>‘</a:t>
            </a:r>
            <a:r>
              <a:rPr lang="en-US" altLang="fr-FR" sz="1050" b="1">
                <a:solidFill>
                  <a:srgbClr val="376092"/>
                </a:solidFill>
                <a:cs typeface="Arial" panose="020B0604020202020204" pitchFamily="34" charset="0"/>
              </a:rPr>
              <a:t>entry points</a:t>
            </a:r>
            <a:r>
              <a:rPr lang="en-US" altLang="en-US" sz="1050" b="1">
                <a:solidFill>
                  <a:srgbClr val="376092"/>
                </a:solidFill>
                <a:cs typeface="Arial" panose="020B0604020202020204" pitchFamily="34" charset="0"/>
              </a:rPr>
              <a:t>’</a:t>
            </a:r>
            <a:r>
              <a:rPr lang="en-US" altLang="fr-FR" sz="1050" b="1">
                <a:solidFill>
                  <a:srgbClr val="376092"/>
                </a:solidFill>
                <a:cs typeface="Arial" panose="020B0604020202020204" pitchFamily="34" charset="0"/>
              </a:rPr>
              <a:t> and sequencing of the dialogue </a:t>
            </a:r>
          </a:p>
          <a:p>
            <a:pPr algn="ctr">
              <a:defRPr/>
            </a:pPr>
            <a:r>
              <a:rPr lang="en-US" altLang="fr-FR" sz="1050" b="1">
                <a:solidFill>
                  <a:srgbClr val="376092"/>
                </a:solidFill>
                <a:cs typeface="Arial" panose="020B0604020202020204" pitchFamily="34" charset="0"/>
              </a:rPr>
              <a:t>(or the art </a:t>
            </a:r>
            <a:r>
              <a:rPr lang="en-US" altLang="fr-FR" sz="1050" b="1" i="1">
                <a:solidFill>
                  <a:srgbClr val="376092"/>
                </a:solidFill>
                <a:cs typeface="Arial" panose="020B0604020202020204" pitchFamily="34" charset="0"/>
              </a:rPr>
              <a:t>to </a:t>
            </a:r>
            <a:r>
              <a:rPr lang="en-US" altLang="en-US" sz="1050" b="1" i="1">
                <a:solidFill>
                  <a:srgbClr val="376092"/>
                </a:solidFill>
                <a:cs typeface="Arial" panose="020B0604020202020204" pitchFamily="34" charset="0"/>
              </a:rPr>
              <a:t>“</a:t>
            </a:r>
            <a:r>
              <a:rPr lang="en-US" altLang="fr-FR" sz="1050" b="1" i="1">
                <a:solidFill>
                  <a:srgbClr val="376092"/>
                </a:solidFill>
                <a:cs typeface="Arial" panose="020B0604020202020204" pitchFamily="34" charset="0"/>
              </a:rPr>
              <a:t>choose your battles</a:t>
            </a:r>
            <a:r>
              <a:rPr lang="en-US" altLang="en-US" sz="900" b="1" i="1">
                <a:solidFill>
                  <a:srgbClr val="376092"/>
                </a:solidFill>
                <a:cs typeface="Arial" panose="020B0604020202020204" pitchFamily="34" charset="0"/>
              </a:rPr>
              <a:t>”</a:t>
            </a:r>
            <a:r>
              <a:rPr lang="en-US" altLang="fr-FR" sz="900" b="1" i="1">
                <a:solidFill>
                  <a:srgbClr val="376092"/>
                </a:solidFill>
                <a:cs typeface="Arial" panose="020B0604020202020204" pitchFamily="34" charset="0"/>
              </a:rPr>
              <a:t> </a:t>
            </a:r>
          </a:p>
          <a:p>
            <a:pPr algn="ctr">
              <a:defRPr/>
            </a:pPr>
            <a:r>
              <a:rPr lang="en-US" altLang="fr-FR" sz="900" b="1">
                <a:solidFill>
                  <a:srgbClr val="376092"/>
                </a:solidFill>
                <a:cs typeface="Arial" panose="020B0604020202020204" pitchFamily="34" charset="0"/>
              </a:rPr>
              <a:t>all along the road)</a:t>
            </a:r>
          </a:p>
          <a:p>
            <a:pPr algn="ctr">
              <a:defRPr/>
            </a:pPr>
            <a:r>
              <a:rPr lang="en-US" altLang="fr-FR" sz="1650">
                <a:solidFill>
                  <a:srgbClr val="FFFFFF"/>
                </a:solidFill>
                <a:latin typeface="Calibri" panose="020F0502020204030204" pitchFamily="34" charset="0"/>
                <a:cs typeface="Arial" panose="020B0604020202020204" pitchFamily="34" charset="0"/>
              </a:rPr>
              <a:t> </a:t>
            </a:r>
          </a:p>
        </p:txBody>
      </p:sp>
      <p:sp>
        <p:nvSpPr>
          <p:cNvPr id="6" name="Alternate Process 5"/>
          <p:cNvSpPr>
            <a:spLocks noChangeArrowheads="1"/>
          </p:cNvSpPr>
          <p:nvPr/>
        </p:nvSpPr>
        <p:spPr bwMode="auto">
          <a:xfrm>
            <a:off x="2346722" y="1863330"/>
            <a:ext cx="3623072" cy="431006"/>
          </a:xfrm>
          <a:prstGeom prst="flowChartAlternateProcess">
            <a:avLst/>
          </a:prstGeom>
          <a:solidFill>
            <a:srgbClr val="DCE6F2"/>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endParaRPr lang="en-US" sz="1650" b="1" dirty="0">
              <a:solidFill>
                <a:srgbClr val="FFFFFF"/>
              </a:solidFill>
              <a:latin typeface="Calibri" charset="0"/>
              <a:ea typeface="MS PGothic" charset="0"/>
              <a:cs typeface="Arial" charset="0"/>
            </a:endParaRPr>
          </a:p>
          <a:p>
            <a:pPr algn="ctr">
              <a:defRPr/>
            </a:pPr>
            <a:r>
              <a:rPr lang="en-US" sz="1050" b="1" dirty="0">
                <a:solidFill>
                  <a:srgbClr val="376092"/>
                </a:solidFill>
                <a:latin typeface="+mj-lt"/>
                <a:ea typeface="MS PGothic" charset="0"/>
                <a:cs typeface="MS PGothic" charset="0"/>
              </a:rPr>
              <a:t>Define a  realistic scope and level of ambitions for your policy dialogue objectives</a:t>
            </a:r>
            <a:endParaRPr lang="en-US" sz="1050" dirty="0">
              <a:solidFill>
                <a:srgbClr val="376092"/>
              </a:solidFill>
              <a:latin typeface="+mj-lt"/>
              <a:ea typeface="MS PGothic" charset="0"/>
              <a:cs typeface="MS PGothic" charset="0"/>
            </a:endParaRPr>
          </a:p>
          <a:p>
            <a:pPr>
              <a:defRPr/>
            </a:pPr>
            <a:endParaRPr lang="en-US" sz="1650" dirty="0">
              <a:solidFill>
                <a:srgbClr val="376092"/>
              </a:solidFill>
              <a:latin typeface="Calibri" charset="0"/>
              <a:ea typeface="MS PGothic" charset="0"/>
              <a:cs typeface="MS PGothic" charset="0"/>
            </a:endParaRPr>
          </a:p>
        </p:txBody>
      </p:sp>
      <p:sp>
        <p:nvSpPr>
          <p:cNvPr id="8" name="Alternate Process 7"/>
          <p:cNvSpPr>
            <a:spLocks noChangeArrowheads="1"/>
          </p:cNvSpPr>
          <p:nvPr/>
        </p:nvSpPr>
        <p:spPr bwMode="auto">
          <a:xfrm>
            <a:off x="2346722" y="4810126"/>
            <a:ext cx="3623072" cy="1070372"/>
          </a:xfrm>
          <a:prstGeom prst="flowChartAlternateProcess">
            <a:avLst/>
          </a:prstGeom>
          <a:solidFill>
            <a:srgbClr val="DCE6F2"/>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US" sz="1050" b="1" dirty="0">
                <a:solidFill>
                  <a:srgbClr val="0070C0"/>
                </a:solidFill>
                <a:ea typeface="ＭＳ Ｐゴシック" charset="-128"/>
                <a:cs typeface="Calibri"/>
              </a:rPr>
              <a:t>T</a:t>
            </a:r>
            <a:r>
              <a:rPr lang="en-GB" sz="1050" b="1" dirty="0" err="1">
                <a:solidFill>
                  <a:srgbClr val="0070C0"/>
                </a:solidFill>
                <a:ea typeface="MS PGothic" charset="0"/>
                <a:cs typeface="Calibri"/>
              </a:rPr>
              <a:t>ailor</a:t>
            </a:r>
            <a:r>
              <a:rPr lang="en-GB" sz="1050" b="1" dirty="0">
                <a:solidFill>
                  <a:srgbClr val="0070C0"/>
                </a:solidFill>
                <a:ea typeface="MS PGothic" charset="0"/>
                <a:cs typeface="Calibri"/>
              </a:rPr>
              <a:t> the roles of the EU influence, providing technical substance, or supporting consensus building</a:t>
            </a:r>
            <a:r>
              <a:rPr lang="en-US" sz="1050" b="1" dirty="0">
                <a:solidFill>
                  <a:srgbClr val="0070C0"/>
                </a:solidFill>
                <a:ea typeface="MS PGothic" charset="0"/>
                <a:cs typeface="Calibri"/>
              </a:rPr>
              <a:t> </a:t>
            </a:r>
            <a:endParaRPr lang="en-US" sz="1050" b="1" dirty="0">
              <a:solidFill>
                <a:srgbClr val="0070C0"/>
              </a:solidFill>
              <a:ea typeface="ＭＳ Ｐゴシック" charset="-128"/>
              <a:cs typeface="Calibri"/>
            </a:endParaRPr>
          </a:p>
        </p:txBody>
      </p:sp>
      <p:sp>
        <p:nvSpPr>
          <p:cNvPr id="10" name="Rounded Rectangle 9"/>
          <p:cNvSpPr>
            <a:spLocks noChangeArrowheads="1"/>
          </p:cNvSpPr>
          <p:nvPr/>
        </p:nvSpPr>
        <p:spPr bwMode="auto">
          <a:xfrm>
            <a:off x="2022872" y="1916908"/>
            <a:ext cx="323850" cy="270272"/>
          </a:xfrm>
          <a:prstGeom prst="roundRect">
            <a:avLst>
              <a:gd name="adj" fmla="val 10000"/>
            </a:avLst>
          </a:prstGeom>
          <a:solidFill>
            <a:schemeClr val="bg1"/>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GB" sz="1350" b="1" dirty="0">
                <a:solidFill>
                  <a:schemeClr val="accent1">
                    <a:lumMod val="75000"/>
                  </a:schemeClr>
                </a:solidFill>
              </a:rPr>
              <a:t>1</a:t>
            </a:r>
          </a:p>
        </p:txBody>
      </p:sp>
      <p:sp>
        <p:nvSpPr>
          <p:cNvPr id="11" name="Rounded Rectangle 10"/>
          <p:cNvSpPr>
            <a:spLocks noChangeArrowheads="1"/>
          </p:cNvSpPr>
          <p:nvPr/>
        </p:nvSpPr>
        <p:spPr bwMode="auto">
          <a:xfrm>
            <a:off x="2022872" y="2619375"/>
            <a:ext cx="323850" cy="323850"/>
          </a:xfrm>
          <a:prstGeom prst="roundRect">
            <a:avLst>
              <a:gd name="adj" fmla="val 10000"/>
            </a:avLst>
          </a:prstGeom>
          <a:solidFill>
            <a:schemeClr val="bg1"/>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GB" sz="1350" b="1" dirty="0">
                <a:solidFill>
                  <a:schemeClr val="accent1">
                    <a:lumMod val="75000"/>
                  </a:schemeClr>
                </a:solidFill>
              </a:rPr>
              <a:t>2</a:t>
            </a:r>
          </a:p>
        </p:txBody>
      </p:sp>
      <p:sp>
        <p:nvSpPr>
          <p:cNvPr id="12" name="Rounded Rectangle 11"/>
          <p:cNvSpPr>
            <a:spLocks noChangeArrowheads="1"/>
          </p:cNvSpPr>
          <p:nvPr/>
        </p:nvSpPr>
        <p:spPr bwMode="auto">
          <a:xfrm>
            <a:off x="2022872" y="3818335"/>
            <a:ext cx="323850" cy="313134"/>
          </a:xfrm>
          <a:prstGeom prst="roundRect">
            <a:avLst>
              <a:gd name="adj" fmla="val 10000"/>
            </a:avLst>
          </a:prstGeom>
          <a:solidFill>
            <a:schemeClr val="bg1"/>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GB" sz="1350" b="1" dirty="0">
                <a:solidFill>
                  <a:schemeClr val="accent1">
                    <a:lumMod val="75000"/>
                  </a:schemeClr>
                </a:solidFill>
              </a:rPr>
              <a:t>3</a:t>
            </a:r>
          </a:p>
        </p:txBody>
      </p:sp>
      <p:sp>
        <p:nvSpPr>
          <p:cNvPr id="13" name="Rounded Rectangle 12"/>
          <p:cNvSpPr>
            <a:spLocks noChangeArrowheads="1"/>
          </p:cNvSpPr>
          <p:nvPr/>
        </p:nvSpPr>
        <p:spPr bwMode="auto">
          <a:xfrm>
            <a:off x="2022872" y="5031581"/>
            <a:ext cx="323850" cy="352425"/>
          </a:xfrm>
          <a:prstGeom prst="roundRect">
            <a:avLst>
              <a:gd name="adj" fmla="val 10000"/>
            </a:avLst>
          </a:prstGeom>
          <a:solidFill>
            <a:schemeClr val="bg1"/>
          </a:soli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GB" sz="1350" b="1" dirty="0">
                <a:solidFill>
                  <a:schemeClr val="accent1">
                    <a:lumMod val="75000"/>
                  </a:schemeClr>
                </a:solidFill>
              </a:rPr>
              <a:t>4</a:t>
            </a:r>
          </a:p>
        </p:txBody>
      </p:sp>
    </p:spTree>
    <p:extLst>
      <p:ext uri="{BB962C8B-B14F-4D97-AF65-F5344CB8AC3E}">
        <p14:creationId xmlns:p14="http://schemas.microsoft.com/office/powerpoint/2010/main" val="38961966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439466" y="1293587"/>
            <a:ext cx="6485334" cy="486966"/>
          </a:xfrm>
        </p:spPr>
        <p:txBody>
          <a:bodyPr/>
          <a:lstStyle/>
          <a:p>
            <a:pPr algn="ctr" eaLnBrk="1" hangingPunct="1"/>
            <a:r>
              <a:rPr lang="en-US" altLang="fr-FR" sz="1800" dirty="0">
                <a:solidFill>
                  <a:schemeClr val="accent6"/>
                </a:solidFill>
              </a:rPr>
              <a:t>EC </a:t>
            </a:r>
            <a:r>
              <a:rPr lang="en-US" altLang="fr-FR" sz="1800" dirty="0" smtClean="0">
                <a:solidFill>
                  <a:schemeClr val="accent6"/>
                </a:solidFill>
              </a:rPr>
              <a:t>CREDIBILITY WITH POLICY DIALOGUE</a:t>
            </a:r>
            <a:endParaRPr lang="en-US" altLang="fr-FR" sz="1800" dirty="0">
              <a:solidFill>
                <a:schemeClr val="accent6"/>
              </a:solidFill>
            </a:endParaRPr>
          </a:p>
        </p:txBody>
      </p:sp>
      <p:sp>
        <p:nvSpPr>
          <p:cNvPr id="35843" name="Content Placeholder 2"/>
          <p:cNvSpPr>
            <a:spLocks noGrp="1"/>
          </p:cNvSpPr>
          <p:nvPr>
            <p:ph idx="1"/>
          </p:nvPr>
        </p:nvSpPr>
        <p:spPr>
          <a:xfrm>
            <a:off x="502275" y="1854554"/>
            <a:ext cx="8242479" cy="3708312"/>
          </a:xfrm>
        </p:spPr>
        <p:txBody>
          <a:bodyPr/>
          <a:lstStyle/>
          <a:p>
            <a:pPr algn="just" eaLnBrk="1" hangingPunct="1">
              <a:buClrTx/>
              <a:buFont typeface="Wingdings" panose="05000000000000000000" pitchFamily="2" charset="2"/>
              <a:buChar char="ü"/>
            </a:pPr>
            <a:r>
              <a:rPr lang="en-GB" altLang="fr-FR" sz="2000" b="1" i="0" dirty="0">
                <a:latin typeface="Calibri" panose="020F0502020204030204" pitchFamily="34" charset="0"/>
              </a:rPr>
              <a:t>Capacities and capabilities</a:t>
            </a:r>
          </a:p>
          <a:p>
            <a:pPr algn="just" eaLnBrk="1" hangingPunct="1">
              <a:buFontTx/>
              <a:buChar char="-"/>
            </a:pPr>
            <a:r>
              <a:rPr lang="en-GB" altLang="fr-FR" sz="2000" i="0" dirty="0">
                <a:latin typeface="Calibri" panose="020F0502020204030204" pitchFamily="34" charset="0"/>
              </a:rPr>
              <a:t>Internal sector/thematic expertise in EUD and HQ support </a:t>
            </a:r>
          </a:p>
          <a:p>
            <a:pPr algn="just" eaLnBrk="1" hangingPunct="1">
              <a:buFontTx/>
              <a:buChar char="-"/>
            </a:pPr>
            <a:r>
              <a:rPr lang="en-GB" altLang="fr-FR" sz="2000" i="0" dirty="0">
                <a:latin typeface="Calibri" panose="020F0502020204030204" pitchFamily="34" charset="0"/>
              </a:rPr>
              <a:t>Information sharing across sections</a:t>
            </a:r>
          </a:p>
          <a:p>
            <a:pPr algn="just" eaLnBrk="1" hangingPunct="1">
              <a:buFontTx/>
              <a:buChar char="-"/>
            </a:pPr>
            <a:r>
              <a:rPr lang="en-GB" altLang="fr-FR" sz="2000" i="0" dirty="0">
                <a:latin typeface="Calibri" panose="020F0502020204030204" pitchFamily="34" charset="0"/>
              </a:rPr>
              <a:t>External expertise (TA, ST, LT, dialogue facilities, secretariats…)</a:t>
            </a:r>
          </a:p>
          <a:p>
            <a:pPr algn="just" eaLnBrk="1" hangingPunct="1">
              <a:buClrTx/>
              <a:buFont typeface="Wingdings" panose="05000000000000000000" pitchFamily="2" charset="2"/>
              <a:buChar char="ü"/>
            </a:pPr>
            <a:r>
              <a:rPr lang="en-GB" altLang="fr-FR" sz="2000" b="1" i="0" dirty="0">
                <a:latin typeface="Calibri" panose="020F0502020204030204" pitchFamily="34" charset="0"/>
              </a:rPr>
              <a:t>Capacity to engage, build trust and facilitate consensual roadmaps: </a:t>
            </a:r>
          </a:p>
          <a:p>
            <a:pPr algn="just" eaLnBrk="1" hangingPunct="1">
              <a:buFontTx/>
              <a:buChar char="-"/>
            </a:pPr>
            <a:r>
              <a:rPr lang="en-GB" altLang="fr-FR" sz="2000" i="0" dirty="0">
                <a:latin typeface="Calibri" panose="020F0502020204030204" pitchFamily="34" charset="0"/>
              </a:rPr>
              <a:t>Individual soft skills at all hierarchical levels</a:t>
            </a:r>
          </a:p>
          <a:p>
            <a:pPr algn="just" eaLnBrk="1" hangingPunct="1">
              <a:buFontTx/>
              <a:buChar char="-"/>
            </a:pPr>
            <a:r>
              <a:rPr lang="en-GB" altLang="fr-FR" sz="2000" i="0" dirty="0">
                <a:latin typeface="Calibri" panose="020F0502020204030204" pitchFamily="34" charset="0"/>
              </a:rPr>
              <a:t>Invest in the process and plan for it</a:t>
            </a:r>
          </a:p>
          <a:p>
            <a:pPr algn="just" eaLnBrk="1" hangingPunct="1">
              <a:buClrTx/>
              <a:buFont typeface="Wingdings" panose="05000000000000000000" pitchFamily="2" charset="2"/>
              <a:buChar char="ü"/>
            </a:pPr>
            <a:r>
              <a:rPr lang="en-GB" altLang="fr-FR" sz="2000" b="1" i="0" dirty="0">
                <a:latin typeface="Calibri" panose="020F0502020204030204" pitchFamily="34" charset="0"/>
              </a:rPr>
              <a:t>Rigorous approach to assessments of conditionality and performance orientation and evidence based discussions</a:t>
            </a:r>
            <a:r>
              <a:rPr lang="en-GB" altLang="fr-FR" sz="2000" i="0" dirty="0">
                <a:latin typeface="Calibri" panose="020F0502020204030204" pitchFamily="34" charset="0"/>
              </a:rPr>
              <a:t> (cross check and diversify sources of info, M&amp;E, Projects…)</a:t>
            </a:r>
          </a:p>
          <a:p>
            <a:pPr algn="just" eaLnBrk="1" hangingPunct="1">
              <a:buClrTx/>
              <a:buFont typeface="Wingdings" panose="05000000000000000000" pitchFamily="2" charset="2"/>
              <a:buChar char="ü"/>
            </a:pPr>
            <a:r>
              <a:rPr lang="en-GB" altLang="fr-FR" sz="2000" b="1" i="0" dirty="0">
                <a:latin typeface="Calibri" panose="020F0502020204030204" pitchFamily="34" charset="0"/>
              </a:rPr>
              <a:t>Institutional memory</a:t>
            </a:r>
            <a:r>
              <a:rPr lang="en-GB" altLang="fr-FR" sz="2000" i="0" dirty="0">
                <a:latin typeface="Calibri" panose="020F0502020204030204" pitchFamily="34" charset="0"/>
              </a:rPr>
              <a:t>: </a:t>
            </a:r>
            <a:r>
              <a:rPr lang="en-GB" altLang="fr-FR" sz="2000" b="1" i="0" dirty="0">
                <a:solidFill>
                  <a:srgbClr val="CA4B5F"/>
                </a:solidFill>
                <a:latin typeface="Calibri" panose="020F0502020204030204" pitchFamily="34" charset="0"/>
              </a:rPr>
              <a:t>documenting policy dialogue</a:t>
            </a:r>
          </a:p>
          <a:p>
            <a:pPr algn="just" eaLnBrk="1" hangingPunct="1">
              <a:buFontTx/>
              <a:buChar char="-"/>
            </a:pPr>
            <a:r>
              <a:rPr lang="en-GB" altLang="fr-FR" sz="2000" i="0" dirty="0">
                <a:latin typeface="Calibri" panose="020F0502020204030204" pitchFamily="34" charset="0"/>
              </a:rPr>
              <a:t>Back to office reports and information sharing </a:t>
            </a:r>
            <a:r>
              <a:rPr lang="en-GB" altLang="fr-FR" sz="2000" i="0" dirty="0" smtClean="0">
                <a:latin typeface="Calibri" panose="020F0502020204030204" pitchFamily="34" charset="0"/>
              </a:rPr>
              <a:t>inside the European Commission</a:t>
            </a:r>
            <a:endParaRPr lang="en-GB" altLang="fr-FR" sz="2000" i="0" dirty="0">
              <a:latin typeface="Calibri" panose="020F0502020204030204" pitchFamily="34" charset="0"/>
            </a:endParaRPr>
          </a:p>
        </p:txBody>
      </p:sp>
    </p:spTree>
    <p:extLst>
      <p:ext uri="{BB962C8B-B14F-4D97-AF65-F5344CB8AC3E}">
        <p14:creationId xmlns:p14="http://schemas.microsoft.com/office/powerpoint/2010/main" val="40782845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167688" cy="4752528"/>
          </a:xfrm>
        </p:spPr>
        <p:txBody>
          <a:bodyPr/>
          <a:lstStyle/>
          <a:p>
            <a:pPr algn="ctr"/>
            <a:r>
              <a:rPr lang="en-GB" dirty="0" smtClean="0"/>
              <a:t>4.2. BS DISBURSEMENT PROCESS</a:t>
            </a:r>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45</a:t>
            </a:fld>
            <a:endParaRPr lang="en-GB"/>
          </a:p>
        </p:txBody>
      </p:sp>
    </p:spTree>
    <p:extLst>
      <p:ext uri="{BB962C8B-B14F-4D97-AF65-F5344CB8AC3E}">
        <p14:creationId xmlns:p14="http://schemas.microsoft.com/office/powerpoint/2010/main" val="30157282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a:xfrm>
            <a:off x="0" y="1124744"/>
            <a:ext cx="8964488" cy="576982"/>
          </a:xfrm>
        </p:spPr>
        <p:txBody>
          <a:bodyPr/>
          <a:lstStyle/>
          <a:p>
            <a:pPr algn="ctr"/>
            <a:r>
              <a:rPr lang="en-US" sz="2400" dirty="0" smtClean="0"/>
              <a:t>Decision process (6 steps) for tranche release</a:t>
            </a:r>
            <a:endParaRPr lang="en-US" sz="2400" dirty="0"/>
          </a:p>
        </p:txBody>
      </p:sp>
      <p:sp>
        <p:nvSpPr>
          <p:cNvPr id="1133571" name="AutoShape 3"/>
          <p:cNvSpPr>
            <a:spLocks noChangeArrowheads="1"/>
          </p:cNvSpPr>
          <p:nvPr/>
        </p:nvSpPr>
        <p:spPr bwMode="auto">
          <a:xfrm>
            <a:off x="250826" y="1700808"/>
            <a:ext cx="2131318" cy="755849"/>
          </a:xfrm>
          <a:prstGeom prst="homePlate">
            <a:avLst>
              <a:gd name="adj" fmla="val 19168"/>
            </a:avLst>
          </a:prstGeom>
          <a:solidFill>
            <a:srgbClr val="0F5494"/>
          </a:solidFill>
          <a:ln w="12700">
            <a:solidFill>
              <a:schemeClr val="tx1"/>
            </a:solidFill>
            <a:miter lim="800000"/>
            <a:headEnd/>
            <a:tailEnd/>
          </a:ln>
          <a:effectLst/>
        </p:spPr>
        <p:txBody>
          <a:bodyPr tIns="0" bIns="0" anchor="ctr"/>
          <a:lstStyle/>
          <a:p>
            <a:pPr eaLnBrk="0" hangingPunct="0"/>
            <a:r>
              <a:rPr lang="en-US" sz="1600" b="1" dirty="0" smtClean="0">
                <a:solidFill>
                  <a:schemeClr val="bg1"/>
                </a:solidFill>
              </a:rPr>
              <a:t>Partner country</a:t>
            </a:r>
            <a:endParaRPr lang="en-US" sz="1600" b="1" dirty="0">
              <a:solidFill>
                <a:schemeClr val="bg1"/>
              </a:solidFill>
            </a:endParaRPr>
          </a:p>
        </p:txBody>
      </p:sp>
      <p:sp>
        <p:nvSpPr>
          <p:cNvPr id="1133572" name="Rectangle 4"/>
          <p:cNvSpPr>
            <a:spLocks noChangeArrowheads="1"/>
          </p:cNvSpPr>
          <p:nvPr/>
        </p:nvSpPr>
        <p:spPr bwMode="auto">
          <a:xfrm>
            <a:off x="2546350" y="1628800"/>
            <a:ext cx="6346825" cy="755848"/>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marL="115888" indent="-115888" eaLnBrk="0" hangingPunct="0">
              <a:spcBef>
                <a:spcPct val="30000"/>
              </a:spcBef>
              <a:buClr>
                <a:schemeClr val="bg2"/>
              </a:buClr>
            </a:pPr>
            <a:r>
              <a:rPr lang="en-GB" sz="1400" b="1" dirty="0" smtClean="0"/>
              <a:t>1) </a:t>
            </a:r>
            <a:r>
              <a:rPr lang="en-GB" sz="1400" dirty="0" smtClean="0"/>
              <a:t>Submits its request for tranche release, with justification  (cover letter + eligibility criteria + VT performance indicators assessment + Joint annual reviews if any)</a:t>
            </a:r>
            <a:endParaRPr lang="en-US" sz="1400" b="0" dirty="0"/>
          </a:p>
        </p:txBody>
      </p:sp>
      <p:sp>
        <p:nvSpPr>
          <p:cNvPr id="1133577" name="AutoShape 9"/>
          <p:cNvSpPr>
            <a:spLocks noChangeArrowheads="1"/>
          </p:cNvSpPr>
          <p:nvPr/>
        </p:nvSpPr>
        <p:spPr bwMode="auto">
          <a:xfrm flipV="1">
            <a:off x="3805238" y="2464445"/>
            <a:ext cx="3846512" cy="244475"/>
          </a:xfrm>
          <a:prstGeom prst="triangle">
            <a:avLst>
              <a:gd name="adj" fmla="val 50000"/>
            </a:avLst>
          </a:prstGeom>
          <a:solidFill>
            <a:schemeClr val="accent2"/>
          </a:solidFill>
          <a:ln w="12700" algn="ctr">
            <a:noFill/>
            <a:miter lim="800000"/>
            <a:headEnd/>
            <a:tailEnd/>
          </a:ln>
          <a:effectLst/>
        </p:spPr>
        <p:txBody>
          <a:bodyPr wrap="none" lIns="72000" tIns="72000" rIns="72000" bIns="72000" anchor="ctr">
            <a:spAutoFit/>
          </a:bodyPr>
          <a:lstStyle/>
          <a:p>
            <a:endParaRPr lang="en-GB"/>
          </a:p>
        </p:txBody>
      </p:sp>
      <p:sp>
        <p:nvSpPr>
          <p:cNvPr id="1133580"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algn="r"/>
            <a:r>
              <a:rPr lang="en-US" sz="1200" b="0"/>
              <a:t>Running Head 12-Point Plain, Title Case</a:t>
            </a:r>
          </a:p>
        </p:txBody>
      </p:sp>
      <p:sp>
        <p:nvSpPr>
          <p:cNvPr id="13" name="AutoShape 3"/>
          <p:cNvSpPr>
            <a:spLocks noChangeArrowheads="1"/>
          </p:cNvSpPr>
          <p:nvPr/>
        </p:nvSpPr>
        <p:spPr bwMode="auto">
          <a:xfrm>
            <a:off x="251520" y="2852936"/>
            <a:ext cx="2132013" cy="856307"/>
          </a:xfrm>
          <a:prstGeom prst="homePlate">
            <a:avLst>
              <a:gd name="adj" fmla="val 19168"/>
            </a:avLst>
          </a:prstGeom>
          <a:solidFill>
            <a:srgbClr val="0F5494"/>
          </a:solidFill>
          <a:ln w="12700">
            <a:solidFill>
              <a:schemeClr val="tx1"/>
            </a:solidFill>
            <a:miter lim="800000"/>
            <a:headEnd/>
            <a:tailEnd/>
          </a:ln>
          <a:effectLst/>
        </p:spPr>
        <p:txBody>
          <a:bodyPr tIns="0" bIns="0" anchor="ctr"/>
          <a:lstStyle/>
          <a:p>
            <a:pPr eaLnBrk="0" hangingPunct="0"/>
            <a:r>
              <a:rPr lang="en-US" sz="1600" b="1" dirty="0" smtClean="0">
                <a:solidFill>
                  <a:schemeClr val="bg1"/>
                </a:solidFill>
              </a:rPr>
              <a:t>EU Delegation </a:t>
            </a:r>
            <a:endParaRPr lang="en-US" sz="1600" b="1" dirty="0">
              <a:solidFill>
                <a:schemeClr val="bg1"/>
              </a:solidFill>
            </a:endParaRPr>
          </a:p>
        </p:txBody>
      </p:sp>
      <p:sp>
        <p:nvSpPr>
          <p:cNvPr id="14" name="Rectangle 4"/>
          <p:cNvSpPr>
            <a:spLocks noChangeArrowheads="1"/>
          </p:cNvSpPr>
          <p:nvPr/>
        </p:nvSpPr>
        <p:spPr bwMode="auto">
          <a:xfrm>
            <a:off x="2547045" y="2780928"/>
            <a:ext cx="6346825" cy="1008112"/>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a:buClr>
                <a:schemeClr val="accent6"/>
              </a:buClr>
            </a:pPr>
            <a:r>
              <a:rPr lang="en-GB" sz="1400" b="1" dirty="0" smtClean="0"/>
              <a:t>2) </a:t>
            </a:r>
            <a:r>
              <a:rPr lang="en-GB" sz="1400" dirty="0" smtClean="0"/>
              <a:t>Analyses the PC payment request and prepares “payment dossier”</a:t>
            </a:r>
          </a:p>
          <a:p>
            <a:pPr marL="742950" lvl="1" indent="-285750">
              <a:buClr>
                <a:schemeClr val="accent6"/>
              </a:buClr>
              <a:buFont typeface="Wingdings" charset="2"/>
              <a:buChar char="§"/>
            </a:pPr>
            <a:r>
              <a:rPr lang="en-GB" sz="1400" dirty="0" smtClean="0"/>
              <a:t>Are general &amp; specific conditions for disbursement fulfilled? </a:t>
            </a:r>
          </a:p>
          <a:p>
            <a:pPr marL="742950" lvl="1" indent="-285750">
              <a:buClr>
                <a:schemeClr val="accent6"/>
              </a:buClr>
              <a:buFont typeface="Wingdings" charset="2"/>
              <a:buChar char="§"/>
            </a:pPr>
            <a:r>
              <a:rPr lang="en-GB" sz="1400" dirty="0" smtClean="0"/>
              <a:t>Clear recommendation of </a:t>
            </a:r>
            <a:r>
              <a:rPr lang="en-GB" sz="1400" dirty="0" err="1" smtClean="0"/>
              <a:t>HoD</a:t>
            </a:r>
            <a:r>
              <a:rPr lang="en-GB" sz="1400" dirty="0" smtClean="0"/>
              <a:t> on whether and how much should be disbursed</a:t>
            </a:r>
          </a:p>
        </p:txBody>
      </p:sp>
      <p:sp>
        <p:nvSpPr>
          <p:cNvPr id="15" name="AutoShape 9"/>
          <p:cNvSpPr>
            <a:spLocks noChangeArrowheads="1"/>
          </p:cNvSpPr>
          <p:nvPr/>
        </p:nvSpPr>
        <p:spPr bwMode="auto">
          <a:xfrm flipV="1">
            <a:off x="3805933" y="3832597"/>
            <a:ext cx="3846512" cy="244475"/>
          </a:xfrm>
          <a:prstGeom prst="triangle">
            <a:avLst>
              <a:gd name="adj" fmla="val 50000"/>
            </a:avLst>
          </a:prstGeom>
          <a:solidFill>
            <a:schemeClr val="accent2"/>
          </a:solidFill>
          <a:ln w="12700" algn="ctr">
            <a:noFill/>
            <a:miter lim="800000"/>
            <a:headEnd/>
            <a:tailEnd/>
          </a:ln>
          <a:effectLst/>
        </p:spPr>
        <p:txBody>
          <a:bodyPr wrap="none" lIns="72000" tIns="72000" rIns="72000" bIns="72000" anchor="ctr">
            <a:spAutoFit/>
          </a:bodyPr>
          <a:lstStyle/>
          <a:p>
            <a:endParaRPr lang="en-GB"/>
          </a:p>
        </p:txBody>
      </p:sp>
      <p:sp>
        <p:nvSpPr>
          <p:cNvPr id="16" name="AutoShape 3"/>
          <p:cNvSpPr>
            <a:spLocks noChangeArrowheads="1"/>
          </p:cNvSpPr>
          <p:nvPr/>
        </p:nvSpPr>
        <p:spPr bwMode="auto">
          <a:xfrm>
            <a:off x="251520" y="4084860"/>
            <a:ext cx="2132013" cy="1432372"/>
          </a:xfrm>
          <a:prstGeom prst="homePlate">
            <a:avLst>
              <a:gd name="adj" fmla="val 19168"/>
            </a:avLst>
          </a:prstGeom>
          <a:solidFill>
            <a:srgbClr val="0F5494"/>
          </a:solidFill>
          <a:ln w="12700">
            <a:solidFill>
              <a:schemeClr val="tx1"/>
            </a:solidFill>
            <a:miter lim="800000"/>
            <a:headEnd/>
            <a:tailEnd/>
          </a:ln>
          <a:effectLst/>
        </p:spPr>
        <p:txBody>
          <a:bodyPr tIns="0" bIns="0" anchor="ctr"/>
          <a:lstStyle/>
          <a:p>
            <a:pPr eaLnBrk="0" hangingPunct="0"/>
            <a:r>
              <a:rPr lang="en-US" sz="1600" b="1" dirty="0" smtClean="0">
                <a:solidFill>
                  <a:schemeClr val="bg1"/>
                </a:solidFill>
              </a:rPr>
              <a:t>DEVCO</a:t>
            </a:r>
            <a:endParaRPr lang="en-US" sz="1600" b="1" dirty="0">
              <a:solidFill>
                <a:schemeClr val="bg1"/>
              </a:solidFill>
            </a:endParaRPr>
          </a:p>
        </p:txBody>
      </p:sp>
      <p:sp>
        <p:nvSpPr>
          <p:cNvPr id="17" name="Rectangle 4"/>
          <p:cNvSpPr>
            <a:spLocks noChangeArrowheads="1"/>
          </p:cNvSpPr>
          <p:nvPr/>
        </p:nvSpPr>
        <p:spPr bwMode="auto">
          <a:xfrm>
            <a:off x="2627784" y="4012381"/>
            <a:ext cx="6264696" cy="1620415"/>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a:buClr>
                <a:schemeClr val="accent6"/>
              </a:buClr>
            </a:pPr>
            <a:r>
              <a:rPr lang="en-GB" sz="1400" b="1" dirty="0" smtClean="0"/>
              <a:t>3) </a:t>
            </a:r>
            <a:r>
              <a:rPr lang="en-GB" sz="1400" i="1" dirty="0" smtClean="0"/>
              <a:t>DEVCO</a:t>
            </a:r>
            <a:r>
              <a:rPr lang="en-GB" sz="1400" b="1" dirty="0" smtClean="0"/>
              <a:t> </a:t>
            </a:r>
            <a:r>
              <a:rPr lang="en-GB" sz="1400" i="1" dirty="0" smtClean="0"/>
              <a:t>Geographical services </a:t>
            </a:r>
            <a:r>
              <a:rPr lang="en-GB" sz="1400" dirty="0" smtClean="0"/>
              <a:t>prepares dossier for approval of the relevant Director</a:t>
            </a:r>
          </a:p>
          <a:p>
            <a:pPr marL="285750" indent="-285750">
              <a:buClr>
                <a:schemeClr val="accent6"/>
              </a:buClr>
              <a:buFont typeface="Wingdings" charset="2"/>
              <a:buChar char="§"/>
            </a:pPr>
            <a:r>
              <a:rPr lang="en-GB" sz="1400" dirty="0" smtClean="0"/>
              <a:t>Note to the file + consultation of thematic units (DEVCO A4 + DEVCO sector thematic units</a:t>
            </a:r>
          </a:p>
          <a:p>
            <a:pPr marL="285750" indent="-285750">
              <a:buClr>
                <a:schemeClr val="accent6"/>
              </a:buClr>
              <a:buFont typeface="Wingdings" charset="2"/>
              <a:buChar char="§"/>
            </a:pPr>
            <a:r>
              <a:rPr lang="en-GB" sz="1400" dirty="0" smtClean="0"/>
              <a:t> potentially involving BSSC according to RMF </a:t>
            </a:r>
          </a:p>
          <a:p>
            <a:pPr>
              <a:buClr>
                <a:schemeClr val="accent6"/>
              </a:buClr>
            </a:pPr>
            <a:r>
              <a:rPr lang="en-GB" sz="1400" b="1" dirty="0" smtClean="0"/>
              <a:t>4)</a:t>
            </a:r>
            <a:r>
              <a:rPr lang="en-GB" sz="1400" b="1" i="1" dirty="0" smtClean="0"/>
              <a:t> </a:t>
            </a:r>
            <a:r>
              <a:rPr lang="en-GB" sz="1400" i="1" dirty="0" smtClean="0"/>
              <a:t>Geographical</a:t>
            </a:r>
            <a:r>
              <a:rPr lang="en-GB" sz="1400" b="1" i="1" dirty="0" smtClean="0"/>
              <a:t> </a:t>
            </a:r>
            <a:r>
              <a:rPr lang="en-GB" sz="1400" i="1" dirty="0" smtClean="0"/>
              <a:t>Director </a:t>
            </a:r>
            <a:r>
              <a:rPr lang="en-GB" sz="1400" dirty="0" smtClean="0"/>
              <a:t>signs « payment decisions » and sends it to EUD with key messages to be relayed to partner country</a:t>
            </a:r>
          </a:p>
        </p:txBody>
      </p:sp>
      <p:sp>
        <p:nvSpPr>
          <p:cNvPr id="18" name="AutoShape 9"/>
          <p:cNvSpPr>
            <a:spLocks noChangeArrowheads="1"/>
          </p:cNvSpPr>
          <p:nvPr/>
        </p:nvSpPr>
        <p:spPr bwMode="auto">
          <a:xfrm flipV="1">
            <a:off x="3805933" y="5704805"/>
            <a:ext cx="3846512" cy="244475"/>
          </a:xfrm>
          <a:prstGeom prst="triangle">
            <a:avLst>
              <a:gd name="adj" fmla="val 50000"/>
            </a:avLst>
          </a:prstGeom>
          <a:solidFill>
            <a:schemeClr val="accent2"/>
          </a:solidFill>
          <a:ln w="12700" algn="ctr">
            <a:noFill/>
            <a:miter lim="800000"/>
            <a:headEnd/>
            <a:tailEnd/>
          </a:ln>
          <a:effectLst/>
        </p:spPr>
        <p:txBody>
          <a:bodyPr wrap="none" lIns="72000" tIns="72000" rIns="72000" bIns="72000" anchor="ctr">
            <a:spAutoFit/>
          </a:bodyPr>
          <a:lstStyle/>
          <a:p>
            <a:endParaRPr lang="en-GB"/>
          </a:p>
        </p:txBody>
      </p:sp>
      <p:sp>
        <p:nvSpPr>
          <p:cNvPr id="19" name="AutoShape 3"/>
          <p:cNvSpPr>
            <a:spLocks noChangeArrowheads="1"/>
          </p:cNvSpPr>
          <p:nvPr/>
        </p:nvSpPr>
        <p:spPr bwMode="auto">
          <a:xfrm>
            <a:off x="250825" y="5877271"/>
            <a:ext cx="2131318" cy="720081"/>
          </a:xfrm>
          <a:prstGeom prst="homePlate">
            <a:avLst>
              <a:gd name="adj" fmla="val 19168"/>
            </a:avLst>
          </a:prstGeom>
          <a:solidFill>
            <a:srgbClr val="0F5494"/>
          </a:solidFill>
          <a:ln w="12700">
            <a:solidFill>
              <a:schemeClr val="tx1"/>
            </a:solidFill>
            <a:miter lim="800000"/>
            <a:headEnd/>
            <a:tailEnd/>
          </a:ln>
          <a:effectLst/>
        </p:spPr>
        <p:txBody>
          <a:bodyPr tIns="0" bIns="0" anchor="ctr"/>
          <a:lstStyle/>
          <a:p>
            <a:pPr eaLnBrk="0" hangingPunct="0"/>
            <a:r>
              <a:rPr lang="en-US" sz="1600" b="1" dirty="0" smtClean="0">
                <a:solidFill>
                  <a:schemeClr val="bg1"/>
                </a:solidFill>
              </a:rPr>
              <a:t>EU Delegation </a:t>
            </a:r>
            <a:endParaRPr lang="en-US" sz="1600" b="1" dirty="0">
              <a:solidFill>
                <a:schemeClr val="bg1"/>
              </a:solidFill>
            </a:endParaRPr>
          </a:p>
        </p:txBody>
      </p:sp>
      <p:sp>
        <p:nvSpPr>
          <p:cNvPr id="20" name="Rectangle 4"/>
          <p:cNvSpPr>
            <a:spLocks noChangeArrowheads="1"/>
          </p:cNvSpPr>
          <p:nvPr/>
        </p:nvSpPr>
        <p:spPr bwMode="auto">
          <a:xfrm>
            <a:off x="2545655" y="5949280"/>
            <a:ext cx="6346825" cy="648072"/>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marL="342900" indent="-342900">
              <a:buClr>
                <a:schemeClr val="accent6"/>
              </a:buClr>
            </a:pPr>
            <a:r>
              <a:rPr lang="en-GB" sz="1400" b="1" dirty="0" smtClean="0"/>
              <a:t>5)</a:t>
            </a:r>
            <a:r>
              <a:rPr lang="en-GB" sz="1400" dirty="0" smtClean="0"/>
              <a:t> pays, with formal letters with key messages</a:t>
            </a:r>
          </a:p>
          <a:p>
            <a:pPr marL="342900" indent="-342900">
              <a:buClr>
                <a:schemeClr val="accent6"/>
              </a:buClr>
            </a:pPr>
            <a:r>
              <a:rPr lang="en-GB" sz="1400" b="1" dirty="0" smtClean="0"/>
              <a:t>6) </a:t>
            </a:r>
            <a:r>
              <a:rPr lang="en-GB" sz="1400" dirty="0" smtClean="0"/>
              <a:t>verifies payment transfer and exchange rate</a:t>
            </a:r>
          </a:p>
        </p:txBody>
      </p:sp>
      <p:sp>
        <p:nvSpPr>
          <p:cNvPr id="21" name="Slide Number Placeholder 2"/>
          <p:cNvSpPr>
            <a:spLocks noGrp="1"/>
          </p:cNvSpPr>
          <p:nvPr>
            <p:ph type="sldNum" sz="quarter" idx="12"/>
          </p:nvPr>
        </p:nvSpPr>
        <p:spPr>
          <a:xfrm>
            <a:off x="6902896" y="6481142"/>
            <a:ext cx="2133600" cy="476250"/>
          </a:xfrm>
        </p:spPr>
        <p:txBody>
          <a:bodyPr/>
          <a:lstStyle/>
          <a:p>
            <a:fld id="{67B52376-05C3-49F6-9F29-C997789D0F0A}" type="slidenum">
              <a:rPr lang="en-GB" smtClean="0"/>
              <a:pPr/>
              <a:t>46</a:t>
            </a:fld>
            <a:endParaRPr lang="en-GB" dirty="0"/>
          </a:p>
        </p:txBody>
      </p:sp>
    </p:spTree>
    <p:extLst>
      <p:ext uri="{BB962C8B-B14F-4D97-AF65-F5344CB8AC3E}">
        <p14:creationId xmlns:p14="http://schemas.microsoft.com/office/powerpoint/2010/main" val="1629841431"/>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167688" cy="4752528"/>
          </a:xfrm>
        </p:spPr>
        <p:txBody>
          <a:bodyPr/>
          <a:lstStyle/>
          <a:p>
            <a:pPr algn="ctr"/>
            <a:r>
              <a:rPr lang="en-GB" dirty="0" smtClean="0"/>
              <a:t>4.3. The specific case of OCTs (annex 10)</a:t>
            </a:r>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47</a:t>
            </a:fld>
            <a:endParaRPr lang="en-GB"/>
          </a:p>
        </p:txBody>
      </p:sp>
    </p:spTree>
    <p:extLst>
      <p:ext uri="{BB962C8B-B14F-4D97-AF65-F5344CB8AC3E}">
        <p14:creationId xmlns:p14="http://schemas.microsoft.com/office/powerpoint/2010/main" val="429177443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a:r>
              <a:rPr lang="en-US" altLang="en-US" sz="2800" dirty="0" smtClean="0"/>
              <a:t>Sector Reform Contracts only</a:t>
            </a:r>
            <a:endParaRPr lang="en-US" altLang="en-US" sz="2800" dirty="0"/>
          </a:p>
        </p:txBody>
      </p:sp>
      <p:sp>
        <p:nvSpPr>
          <p:cNvPr id="83971" name="Rectangle 3"/>
          <p:cNvSpPr>
            <a:spLocks noGrp="1" noChangeArrowheads="1"/>
          </p:cNvSpPr>
          <p:nvPr>
            <p:ph type="body" idx="1"/>
          </p:nvPr>
        </p:nvSpPr>
        <p:spPr>
          <a:xfrm>
            <a:off x="457200" y="2060848"/>
            <a:ext cx="8229600" cy="4248472"/>
          </a:xfrm>
        </p:spPr>
        <p:txBody>
          <a:bodyPr/>
          <a:lstStyle/>
          <a:p>
            <a:endParaRPr lang="en-US" altLang="en-US" b="1" dirty="0" smtClean="0"/>
          </a:p>
          <a:p>
            <a:r>
              <a:rPr lang="en-US" altLang="en-US" b="1" dirty="0" smtClean="0"/>
              <a:t>Why? </a:t>
            </a:r>
          </a:p>
          <a:p>
            <a:endParaRPr lang="en-US" altLang="en-US" b="1" dirty="0" smtClean="0"/>
          </a:p>
          <a:p>
            <a:pPr lvl="1">
              <a:buClrTx/>
              <a:buFont typeface="Wingdings" panose="05000000000000000000" pitchFamily="2" charset="2"/>
              <a:buChar char="Ø"/>
            </a:pPr>
            <a:r>
              <a:rPr lang="en-US" altLang="en-US" b="0" dirty="0">
                <a:ea typeface="+mn-ea"/>
                <a:cs typeface="+mn-cs"/>
              </a:rPr>
              <a:t>Few or just one dominant sector</a:t>
            </a:r>
          </a:p>
          <a:p>
            <a:pPr lvl="1">
              <a:buClrTx/>
              <a:buFont typeface="Wingdings" panose="05000000000000000000" pitchFamily="2" charset="2"/>
              <a:buChar char="Ø"/>
            </a:pPr>
            <a:r>
              <a:rPr lang="en-US" altLang="en-US" b="0" dirty="0">
                <a:ea typeface="+mn-ea"/>
                <a:cs typeface="+mn-cs"/>
              </a:rPr>
              <a:t>Focus on limited number of </a:t>
            </a:r>
            <a:r>
              <a:rPr lang="en-US" altLang="en-US" b="0" dirty="0" smtClean="0">
                <a:ea typeface="+mn-ea"/>
                <a:cs typeface="+mn-cs"/>
              </a:rPr>
              <a:t>objectives</a:t>
            </a:r>
            <a:endParaRPr lang="en-US" altLang="en-US" dirty="0"/>
          </a:p>
          <a:p>
            <a:pPr algn="just"/>
            <a:endParaRPr lang="en-US" altLang="en-US" sz="2000" i="0" dirty="0" smtClean="0"/>
          </a:p>
          <a:p>
            <a:pPr algn="just"/>
            <a:r>
              <a:rPr lang="en-US" altLang="en-US" sz="2000" i="0" dirty="0" smtClean="0"/>
              <a:t>Valid also for multi-sector approaches (territorial development strategy): if individual sectors are too small and requirements are met - common policy, budgetary and institutional frameworks, complementarities and synergies.</a:t>
            </a:r>
          </a:p>
          <a:p>
            <a:pPr marL="0" indent="0">
              <a:buNone/>
            </a:pPr>
            <a:endParaRPr lang="en-US" altLang="en-US" sz="2000" i="0" dirty="0" smtClean="0"/>
          </a:p>
        </p:txBody>
      </p:sp>
    </p:spTree>
    <p:extLst>
      <p:ext uri="{BB962C8B-B14F-4D97-AF65-F5344CB8AC3E}">
        <p14:creationId xmlns:p14="http://schemas.microsoft.com/office/powerpoint/2010/main" val="390164929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a:r>
              <a:rPr lang="en-US" altLang="en-US" sz="2800" dirty="0" smtClean="0"/>
              <a:t>Sector Reform Contracts only</a:t>
            </a:r>
            <a:endParaRPr lang="en-US" altLang="en-US" sz="2800" dirty="0"/>
          </a:p>
        </p:txBody>
      </p:sp>
      <p:sp>
        <p:nvSpPr>
          <p:cNvPr id="83971" name="Rectangle 3"/>
          <p:cNvSpPr>
            <a:spLocks noGrp="1" noChangeArrowheads="1"/>
          </p:cNvSpPr>
          <p:nvPr>
            <p:ph type="body" idx="1"/>
          </p:nvPr>
        </p:nvSpPr>
        <p:spPr>
          <a:xfrm>
            <a:off x="457200" y="2060848"/>
            <a:ext cx="8229600" cy="4248472"/>
          </a:xfrm>
        </p:spPr>
        <p:txBody>
          <a:bodyPr/>
          <a:lstStyle/>
          <a:p>
            <a:r>
              <a:rPr lang="en-US" altLang="en-US" b="1" dirty="0" smtClean="0"/>
              <a:t>HOW?</a:t>
            </a:r>
          </a:p>
          <a:p>
            <a:pPr algn="just"/>
            <a:endParaRPr lang="en-US" altLang="en-US" sz="2000" b="1" i="0" dirty="0" smtClean="0"/>
          </a:p>
          <a:p>
            <a:pPr algn="just"/>
            <a:r>
              <a:rPr lang="en-US" altLang="en-US" sz="2000" b="1" i="0" dirty="0" smtClean="0"/>
              <a:t>Preference </a:t>
            </a:r>
            <a:r>
              <a:rPr lang="en-US" altLang="en-US" sz="2000" b="1" i="0" dirty="0"/>
              <a:t>for fixed instalments</a:t>
            </a:r>
            <a:r>
              <a:rPr lang="en-US" altLang="en-US" sz="2000" i="0" dirty="0"/>
              <a:t>, focus on general conditions with a limited number of specific conditions and of output/outcome indicators if any. </a:t>
            </a:r>
          </a:p>
          <a:p>
            <a:pPr algn="just"/>
            <a:endParaRPr lang="en-US" altLang="en-US" sz="2000" b="1" i="0" dirty="0" smtClean="0"/>
          </a:p>
          <a:p>
            <a:pPr algn="just"/>
            <a:r>
              <a:rPr lang="en-US" altLang="en-US" sz="2000" b="1" i="0" dirty="0" smtClean="0"/>
              <a:t>Policy dialogue: </a:t>
            </a:r>
            <a:r>
              <a:rPr lang="en-US" altLang="en-US" sz="2000" i="0" dirty="0" smtClean="0"/>
              <a:t>unrealistic to envisage a frequent and in depth dialogue. Use opportunities of regional meetings, annual OCT-EU forum, meetings between the Territorial and Regional Authorizing Officers and the EC…</a:t>
            </a:r>
          </a:p>
          <a:p>
            <a:pPr algn="just"/>
            <a:endParaRPr lang="en-US" altLang="en-US" sz="2000" i="0" dirty="0"/>
          </a:p>
        </p:txBody>
      </p:sp>
    </p:spTree>
    <p:extLst>
      <p:ext uri="{BB962C8B-B14F-4D97-AF65-F5344CB8AC3E}">
        <p14:creationId xmlns:p14="http://schemas.microsoft.com/office/powerpoint/2010/main" val="1368855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smtClean="0">
              <a:solidFill>
                <a:srgbClr val="C00000"/>
              </a:solidFill>
            </a:endParaRPr>
          </a:p>
          <a:p>
            <a:pPr marL="0" indent="0">
              <a:spcBef>
                <a:spcPts val="1200"/>
              </a:spcBef>
              <a:buClrTx/>
              <a:buNone/>
            </a:pPr>
            <a:endParaRPr lang="en-GB" sz="2200" i="0" dirty="0" smtClean="0">
              <a:solidFill>
                <a:srgbClr val="C00000"/>
              </a:solidFill>
            </a:endParaRPr>
          </a:p>
          <a:p>
            <a:pPr marL="457200" indent="-457200">
              <a:spcBef>
                <a:spcPts val="1200"/>
              </a:spcBef>
              <a:buClrTx/>
              <a:buFontTx/>
              <a:buAutoNum type="arabicPeriod"/>
            </a:pPr>
            <a:r>
              <a:rPr lang="en-GB" sz="2200" i="0" dirty="0" smtClean="0">
                <a:solidFill>
                  <a:schemeClr val="accent2"/>
                </a:solidFill>
              </a:rPr>
              <a:t>BS Cycle of operation </a:t>
            </a:r>
            <a:endParaRPr lang="en-GB" sz="2200" i="0" dirty="0">
              <a:solidFill>
                <a:schemeClr val="accent2"/>
              </a:solidFill>
            </a:endParaRPr>
          </a:p>
          <a:p>
            <a:pPr marL="457200" indent="-457200">
              <a:spcBef>
                <a:spcPts val="1200"/>
              </a:spcBef>
              <a:buClrTx/>
              <a:buAutoNum type="arabicPeriod"/>
            </a:pPr>
            <a:r>
              <a:rPr lang="en-GB" sz="2200" b="1" i="0" dirty="0" smtClean="0">
                <a:solidFill>
                  <a:srgbClr val="C00000"/>
                </a:solidFill>
              </a:rPr>
              <a:t>Operational framework </a:t>
            </a:r>
          </a:p>
          <a:p>
            <a:pPr marL="457200" indent="-457200">
              <a:spcBef>
                <a:spcPts val="1200"/>
              </a:spcBef>
              <a:buClrTx/>
              <a:buAutoNum type="arabicPeriod"/>
            </a:pPr>
            <a:r>
              <a:rPr lang="en-GB" sz="2200" i="0" dirty="0" smtClean="0">
                <a:solidFill>
                  <a:schemeClr val="accent2"/>
                </a:solidFill>
              </a:rPr>
              <a:t>Design of BS contracts</a:t>
            </a:r>
          </a:p>
          <a:p>
            <a:pPr marL="457200" indent="-457200">
              <a:spcBef>
                <a:spcPts val="1200"/>
              </a:spcBef>
              <a:buClrTx/>
              <a:buAutoNum type="arabicPeriod"/>
            </a:pPr>
            <a:r>
              <a:rPr lang="en-GB" sz="2200" i="0" dirty="0" smtClean="0">
                <a:solidFill>
                  <a:schemeClr val="accent2"/>
                </a:solidFill>
              </a:rPr>
              <a:t>Implementation of BS contracts</a:t>
            </a:r>
          </a:p>
          <a:p>
            <a:pPr marL="457200" indent="-457200">
              <a:spcBef>
                <a:spcPts val="1200"/>
              </a:spcBef>
              <a:buClrTx/>
              <a:buAutoNum type="arabicPeriod"/>
            </a:pPr>
            <a:r>
              <a:rPr lang="en-GB" sz="2200" i="0" dirty="0" smtClean="0">
                <a:solidFill>
                  <a:schemeClr val="accent2"/>
                </a:solidFill>
              </a:rPr>
              <a:t>BS evaluation  </a:t>
            </a:r>
          </a:p>
          <a:p>
            <a:pPr marL="0" indent="0">
              <a:spcBef>
                <a:spcPts val="1200"/>
              </a:spcBef>
              <a:buClrTx/>
              <a:buNone/>
            </a:pPr>
            <a:endParaRPr lang="en-GB" sz="2200" i="0" dirty="0" smtClean="0">
              <a:solidFill>
                <a:schemeClr val="accent2"/>
              </a:solidFill>
            </a:endParaRPr>
          </a:p>
          <a:p>
            <a:pPr marL="457200" indent="-457200">
              <a:spcBef>
                <a:spcPts val="1200"/>
              </a:spcBef>
              <a:buClrTx/>
              <a:buFont typeface="+mj-lt"/>
              <a:buAutoNum type="arabicPeriod" startAt="5"/>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a:p>
        </p:txBody>
      </p:sp>
    </p:spTree>
    <p:extLst>
      <p:ext uri="{BB962C8B-B14F-4D97-AF65-F5344CB8AC3E}">
        <p14:creationId xmlns:p14="http://schemas.microsoft.com/office/powerpoint/2010/main" val="26690851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pPr algn="ctr"/>
            <a:r>
              <a:rPr lang="en-GB" sz="2800" dirty="0" smtClean="0"/>
              <a:t>Assessing eligibility criteria</a:t>
            </a:r>
            <a:endParaRPr lang="en-GB" sz="2800" dirty="0"/>
          </a:p>
        </p:txBody>
      </p:sp>
      <p:sp>
        <p:nvSpPr>
          <p:cNvPr id="3" name="Content Placeholder 2"/>
          <p:cNvSpPr>
            <a:spLocks noGrp="1"/>
          </p:cNvSpPr>
          <p:nvPr>
            <p:ph idx="1"/>
          </p:nvPr>
        </p:nvSpPr>
        <p:spPr>
          <a:xfrm>
            <a:off x="611560" y="1916832"/>
            <a:ext cx="8013328" cy="4752528"/>
          </a:xfrm>
        </p:spPr>
        <p:txBody>
          <a:bodyPr/>
          <a:lstStyle/>
          <a:p>
            <a:pPr>
              <a:lnSpc>
                <a:spcPts val="2160"/>
              </a:lnSpc>
            </a:pPr>
            <a:r>
              <a:rPr lang="en-GB" sz="2000" b="1" i="0" dirty="0" smtClean="0"/>
              <a:t>Use of the Risk Management Framework </a:t>
            </a:r>
          </a:p>
          <a:p>
            <a:pPr>
              <a:lnSpc>
                <a:spcPts val="2160"/>
              </a:lnSpc>
            </a:pPr>
            <a:endParaRPr lang="en-GB" sz="2000" b="1" i="0" dirty="0"/>
          </a:p>
          <a:p>
            <a:pPr>
              <a:lnSpc>
                <a:spcPts val="2160"/>
              </a:lnSpc>
            </a:pPr>
            <a:endParaRPr lang="en-GB" sz="2000" b="1" i="0" dirty="0" smtClean="0"/>
          </a:p>
          <a:p>
            <a:pPr>
              <a:lnSpc>
                <a:spcPts val="2160"/>
              </a:lnSpc>
              <a:buClr>
                <a:schemeClr val="accent6"/>
              </a:buClr>
              <a:buFont typeface="Wingdings" panose="05000000000000000000" pitchFamily="2" charset="2"/>
              <a:buChar char="Ø"/>
            </a:pPr>
            <a:r>
              <a:rPr lang="en-GB" sz="2000" i="0" dirty="0">
                <a:solidFill>
                  <a:schemeClr val="accent6"/>
                </a:solidFill>
              </a:rPr>
              <a:t>W</a:t>
            </a:r>
            <a:r>
              <a:rPr lang="en-GB" sz="2000" i="0" dirty="0" smtClean="0">
                <a:solidFill>
                  <a:schemeClr val="accent6"/>
                </a:solidFill>
              </a:rPr>
              <a:t>hen risks are </a:t>
            </a:r>
            <a:r>
              <a:rPr lang="en-GB" sz="2000" i="0" u="sng" dirty="0" smtClean="0">
                <a:solidFill>
                  <a:srgbClr val="00B050"/>
                </a:solidFill>
              </a:rPr>
              <a:t>low</a:t>
            </a:r>
            <a:r>
              <a:rPr lang="en-GB" sz="2000" i="0" u="sng" dirty="0" smtClean="0"/>
              <a:t> and </a:t>
            </a:r>
            <a:r>
              <a:rPr lang="en-GB" sz="2000" i="0" u="sng" dirty="0" smtClean="0">
                <a:solidFill>
                  <a:srgbClr val="FFC000"/>
                </a:solidFill>
              </a:rPr>
              <a:t>moderate </a:t>
            </a:r>
            <a:r>
              <a:rPr lang="en-GB" sz="2000" i="0" dirty="0" smtClean="0">
                <a:solidFill>
                  <a:schemeClr val="accent6"/>
                </a:solidFill>
              </a:rPr>
              <a:t>(low levels will grant the eligibility criteria)</a:t>
            </a:r>
          </a:p>
          <a:p>
            <a:pPr marL="0" indent="0">
              <a:lnSpc>
                <a:spcPts val="2160"/>
              </a:lnSpc>
              <a:buClr>
                <a:schemeClr val="accent6"/>
              </a:buClr>
              <a:buNone/>
            </a:pPr>
            <a:endParaRPr lang="en-GB" sz="2000" i="0" dirty="0">
              <a:solidFill>
                <a:schemeClr val="accent6"/>
              </a:solidFill>
            </a:endParaRPr>
          </a:p>
          <a:p>
            <a:pPr>
              <a:lnSpc>
                <a:spcPts val="2160"/>
              </a:lnSpc>
              <a:buClr>
                <a:schemeClr val="accent6"/>
              </a:buClr>
              <a:buFont typeface="Wingdings" panose="05000000000000000000" pitchFamily="2" charset="2"/>
              <a:buChar char="Ø"/>
            </a:pPr>
            <a:r>
              <a:rPr lang="en-GB" sz="2000" i="0" dirty="0" smtClean="0">
                <a:solidFill>
                  <a:schemeClr val="accent6"/>
                </a:solidFill>
              </a:rPr>
              <a:t>When </a:t>
            </a:r>
            <a:r>
              <a:rPr lang="en-GB" sz="2000" i="0" dirty="0">
                <a:solidFill>
                  <a:schemeClr val="accent6"/>
                </a:solidFill>
              </a:rPr>
              <a:t>risks are </a:t>
            </a:r>
            <a:r>
              <a:rPr lang="en-GB" sz="2000" i="0" u="sng" dirty="0">
                <a:solidFill>
                  <a:srgbClr val="FF0000"/>
                </a:solidFill>
              </a:rPr>
              <a:t>substantial and/or high</a:t>
            </a:r>
            <a:r>
              <a:rPr lang="en-GB" sz="2000" i="0" dirty="0">
                <a:solidFill>
                  <a:schemeClr val="accent6"/>
                </a:solidFill>
              </a:rPr>
              <a:t>: eligibility criteria to be assessed in accordance with the EU BS guidelines (cf. Annexes 3, 4, 5 and 6) – </a:t>
            </a:r>
            <a:endParaRPr lang="en-GB" sz="2000" i="0" dirty="0" smtClean="0">
              <a:solidFill>
                <a:schemeClr val="accent6"/>
              </a:solidFill>
            </a:endParaRPr>
          </a:p>
          <a:p>
            <a:pPr marL="0" indent="0">
              <a:lnSpc>
                <a:spcPts val="2160"/>
              </a:lnSpc>
              <a:buClr>
                <a:schemeClr val="accent6"/>
              </a:buClr>
              <a:buNone/>
            </a:pPr>
            <a:endParaRPr lang="en-GB" sz="2000" i="0" dirty="0">
              <a:solidFill>
                <a:schemeClr val="accent6"/>
              </a:solidFill>
            </a:endParaRPr>
          </a:p>
          <a:p>
            <a:pPr marL="685800" lvl="1">
              <a:lnSpc>
                <a:spcPts val="2160"/>
              </a:lnSpc>
              <a:buClr>
                <a:schemeClr val="accent6"/>
              </a:buClr>
              <a:buFont typeface="Wingdings" panose="05000000000000000000" pitchFamily="2" charset="2"/>
              <a:buChar char="Ø"/>
            </a:pPr>
            <a:r>
              <a:rPr lang="en-GB" sz="1600" i="0" dirty="0" smtClean="0">
                <a:solidFill>
                  <a:schemeClr val="accent6"/>
                </a:solidFill>
              </a:rPr>
              <a:t>For public policy, focus </a:t>
            </a:r>
            <a:r>
              <a:rPr lang="en-GB" sz="1600" i="0" dirty="0">
                <a:solidFill>
                  <a:schemeClr val="accent6"/>
                </a:solidFill>
              </a:rPr>
              <a:t>on specific OCT </a:t>
            </a:r>
            <a:r>
              <a:rPr lang="en-GB" sz="1600" i="0" dirty="0" smtClean="0">
                <a:solidFill>
                  <a:schemeClr val="accent6"/>
                </a:solidFill>
              </a:rPr>
              <a:t>challenges </a:t>
            </a:r>
            <a:r>
              <a:rPr lang="en-GB" sz="1600" i="0" dirty="0">
                <a:solidFill>
                  <a:schemeClr val="accent6"/>
                </a:solidFill>
              </a:rPr>
              <a:t>(vulnerability, volatility, natural resources and </a:t>
            </a:r>
            <a:r>
              <a:rPr lang="en-GB" sz="1600" i="0" dirty="0" smtClean="0">
                <a:solidFill>
                  <a:schemeClr val="accent6"/>
                </a:solidFill>
              </a:rPr>
              <a:t>capacity constraints).</a:t>
            </a:r>
            <a:endParaRPr lang="en-GB" sz="1600" dirty="0">
              <a:solidFill>
                <a:schemeClr val="accent6"/>
              </a:solidFill>
            </a:endParaRPr>
          </a:p>
          <a:p>
            <a:pPr marL="685800" lvl="1">
              <a:lnSpc>
                <a:spcPts val="2160"/>
              </a:lnSpc>
              <a:buClr>
                <a:schemeClr val="accent6"/>
              </a:buClr>
              <a:buFont typeface="Wingdings" panose="05000000000000000000" pitchFamily="2" charset="2"/>
              <a:buChar char="Ø"/>
            </a:pPr>
            <a:r>
              <a:rPr lang="en-GB" sz="1600" dirty="0" smtClean="0">
                <a:solidFill>
                  <a:schemeClr val="accent6"/>
                </a:solidFill>
              </a:rPr>
              <a:t>For PFM: processes, financial compliance, aggregate fiscal discipline…</a:t>
            </a:r>
            <a:r>
              <a:rPr lang="en-GB" sz="1600" i="0" dirty="0" smtClean="0">
                <a:solidFill>
                  <a:schemeClr val="accent6"/>
                </a:solidFill>
              </a:rPr>
              <a:t> </a:t>
            </a:r>
            <a:endParaRPr lang="en-GB" sz="1600" i="0" dirty="0">
              <a:solidFill>
                <a:schemeClr val="accent6"/>
              </a:solidFill>
            </a:endParaRPr>
          </a:p>
          <a:p>
            <a:pPr>
              <a:lnSpc>
                <a:spcPts val="2160"/>
              </a:lnSpc>
            </a:pPr>
            <a:endParaRPr lang="en-GB" sz="2000" i="0" dirty="0" smtClean="0">
              <a:solidFill>
                <a:schemeClr val="accent6"/>
              </a:solidFill>
            </a:endParaRPr>
          </a:p>
        </p:txBody>
      </p:sp>
    </p:spTree>
    <p:extLst>
      <p:ext uri="{BB962C8B-B14F-4D97-AF65-F5344CB8AC3E}">
        <p14:creationId xmlns:p14="http://schemas.microsoft.com/office/powerpoint/2010/main" val="20265985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pPr algn="ctr"/>
            <a:r>
              <a:rPr lang="en-GB" sz="2800" dirty="0" smtClean="0"/>
              <a:t>Assessing eligibility criteria</a:t>
            </a:r>
            <a:endParaRPr lang="en-GB" sz="2800" dirty="0"/>
          </a:p>
        </p:txBody>
      </p:sp>
      <p:sp>
        <p:nvSpPr>
          <p:cNvPr id="3" name="Content Placeholder 2"/>
          <p:cNvSpPr>
            <a:spLocks noGrp="1"/>
          </p:cNvSpPr>
          <p:nvPr>
            <p:ph idx="1"/>
          </p:nvPr>
        </p:nvSpPr>
        <p:spPr>
          <a:xfrm>
            <a:off x="611560" y="1916832"/>
            <a:ext cx="8013328" cy="4752528"/>
          </a:xfrm>
        </p:spPr>
        <p:txBody>
          <a:bodyPr/>
          <a:lstStyle/>
          <a:p>
            <a:pPr>
              <a:lnSpc>
                <a:spcPts val="2160"/>
              </a:lnSpc>
            </a:pPr>
            <a:endParaRPr lang="en-GB" sz="2000" dirty="0" smtClean="0"/>
          </a:p>
          <a:p>
            <a:pPr>
              <a:lnSpc>
                <a:spcPts val="2160"/>
              </a:lnSpc>
            </a:pPr>
            <a:endParaRPr lang="en-GB" sz="2000" b="1" i="0" dirty="0" smtClean="0">
              <a:solidFill>
                <a:schemeClr val="accent6"/>
              </a:solidFill>
            </a:endParaRPr>
          </a:p>
          <a:p>
            <a:pPr marL="0" indent="0">
              <a:lnSpc>
                <a:spcPts val="2160"/>
              </a:lnSpc>
              <a:buNone/>
            </a:pPr>
            <a:endParaRPr lang="en-GB" sz="2000" b="1" i="0" dirty="0">
              <a:solidFill>
                <a:schemeClr val="accent6"/>
              </a:solidFill>
            </a:endParaRPr>
          </a:p>
          <a:p>
            <a:pPr>
              <a:lnSpc>
                <a:spcPts val="2160"/>
              </a:lnSpc>
            </a:pPr>
            <a:r>
              <a:rPr lang="en-GB" sz="2000" b="1" i="0" dirty="0" smtClean="0">
                <a:solidFill>
                  <a:schemeClr val="accent6"/>
                </a:solidFill>
              </a:rPr>
              <a:t>Analysis by Commission in consultation with MS </a:t>
            </a:r>
            <a:r>
              <a:rPr lang="en-GB" sz="2000" i="0" dirty="0" smtClean="0">
                <a:solidFill>
                  <a:schemeClr val="accent6"/>
                </a:solidFill>
              </a:rPr>
              <a:t>covering macro-economic </a:t>
            </a:r>
            <a:r>
              <a:rPr lang="en-GB" sz="2000" i="0" dirty="0">
                <a:solidFill>
                  <a:schemeClr val="accent6"/>
                </a:solidFill>
              </a:rPr>
              <a:t>risks, </a:t>
            </a:r>
            <a:r>
              <a:rPr lang="en-GB" sz="2000" i="0" dirty="0" smtClean="0">
                <a:solidFill>
                  <a:schemeClr val="accent6"/>
                </a:solidFill>
              </a:rPr>
              <a:t>developmental </a:t>
            </a:r>
            <a:r>
              <a:rPr lang="en-GB" sz="2000" i="0" dirty="0">
                <a:solidFill>
                  <a:schemeClr val="accent6"/>
                </a:solidFill>
              </a:rPr>
              <a:t>risks, public finance </a:t>
            </a:r>
            <a:r>
              <a:rPr lang="en-GB" sz="2000" i="0" dirty="0" smtClean="0">
                <a:solidFill>
                  <a:schemeClr val="accent6"/>
                </a:solidFill>
              </a:rPr>
              <a:t>management </a:t>
            </a:r>
            <a:r>
              <a:rPr lang="en-GB" sz="2000" i="0" dirty="0">
                <a:solidFill>
                  <a:schemeClr val="accent6"/>
                </a:solidFill>
              </a:rPr>
              <a:t>risks, corruption and fraud</a:t>
            </a:r>
            <a:endParaRPr lang="en-GB" sz="2000" i="0" dirty="0" smtClean="0">
              <a:solidFill>
                <a:schemeClr val="accent6"/>
              </a:solidFill>
            </a:endParaRPr>
          </a:p>
          <a:p>
            <a:pPr>
              <a:lnSpc>
                <a:spcPts val="2160"/>
              </a:lnSpc>
            </a:pPr>
            <a:endParaRPr lang="sv-SE" sz="2000" i="0" dirty="0"/>
          </a:p>
          <a:p>
            <a:pPr>
              <a:lnSpc>
                <a:spcPts val="2160"/>
              </a:lnSpc>
            </a:pPr>
            <a:r>
              <a:rPr lang="en-GB" sz="2000" b="1" i="0" dirty="0" smtClean="0">
                <a:solidFill>
                  <a:schemeClr val="accent6"/>
                </a:solidFill>
              </a:rPr>
              <a:t>Political risk analysis is excluded</a:t>
            </a:r>
          </a:p>
          <a:p>
            <a:pPr>
              <a:lnSpc>
                <a:spcPts val="2160"/>
              </a:lnSpc>
            </a:pPr>
            <a:endParaRPr lang="en-GB" sz="2000" i="0" dirty="0" smtClean="0">
              <a:solidFill>
                <a:schemeClr val="accent6"/>
              </a:solidFill>
            </a:endParaRPr>
          </a:p>
        </p:txBody>
      </p:sp>
    </p:spTree>
    <p:extLst>
      <p:ext uri="{BB962C8B-B14F-4D97-AF65-F5344CB8AC3E}">
        <p14:creationId xmlns:p14="http://schemas.microsoft.com/office/powerpoint/2010/main" val="4720135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8"/>
            <a:ext cx="8167688" cy="4752528"/>
          </a:xfrm>
        </p:spPr>
        <p:txBody>
          <a:bodyPr/>
          <a:lstStyle/>
          <a:p>
            <a:pPr algn="ctr"/>
            <a:r>
              <a:rPr lang="en-GB" dirty="0" smtClean="0"/>
              <a:t>4.4. RESPECTIVE RESPONSIBITIES</a:t>
            </a:r>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52</a:t>
            </a:fld>
            <a:endParaRPr lang="en-GB"/>
          </a:p>
        </p:txBody>
      </p:sp>
    </p:spTree>
    <p:extLst>
      <p:ext uri="{BB962C8B-B14F-4D97-AF65-F5344CB8AC3E}">
        <p14:creationId xmlns:p14="http://schemas.microsoft.com/office/powerpoint/2010/main" val="21688693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157344" cy="936625"/>
          </a:xfrm>
        </p:spPr>
        <p:txBody>
          <a:bodyPr/>
          <a:lstStyle/>
          <a:p>
            <a:pPr algn="ctr"/>
            <a:r>
              <a:rPr lang="en-GB" sz="2400" dirty="0" smtClean="0"/>
              <a:t>Specific role of Delegation</a:t>
            </a:r>
            <a:endParaRPr lang="en-GB" sz="2400" dirty="0"/>
          </a:p>
        </p:txBody>
      </p:sp>
      <p:sp>
        <p:nvSpPr>
          <p:cNvPr id="3" name="Slide Number Placeholder 2"/>
          <p:cNvSpPr>
            <a:spLocks noGrp="1"/>
          </p:cNvSpPr>
          <p:nvPr>
            <p:ph type="sldNum" sz="quarter" idx="12"/>
          </p:nvPr>
        </p:nvSpPr>
        <p:spPr/>
        <p:txBody>
          <a:bodyPr/>
          <a:lstStyle/>
          <a:p>
            <a:fld id="{67B52376-05C3-49F6-9F29-C997789D0F0A}" type="slidenum">
              <a:rPr lang="en-GB" smtClean="0"/>
              <a:pPr/>
              <a:t>53</a:t>
            </a:fld>
            <a:endParaRPr lang="en-GB"/>
          </a:p>
        </p:txBody>
      </p:sp>
      <p:sp>
        <p:nvSpPr>
          <p:cNvPr id="4" name="TextBox 3"/>
          <p:cNvSpPr txBox="1"/>
          <p:nvPr/>
        </p:nvSpPr>
        <p:spPr>
          <a:xfrm>
            <a:off x="225612" y="1628800"/>
            <a:ext cx="8568952" cy="5724644"/>
          </a:xfrm>
          <a:prstGeom prst="rect">
            <a:avLst/>
          </a:prstGeom>
          <a:noFill/>
        </p:spPr>
        <p:txBody>
          <a:bodyPr wrap="square" rtlCol="0">
            <a:spAutoFit/>
          </a:bodyPr>
          <a:lstStyle/>
          <a:p>
            <a:pPr marL="171450" indent="-171450" algn="just">
              <a:buClr>
                <a:schemeClr val="accent6"/>
              </a:buClr>
              <a:buFont typeface="Wingdings" panose="05000000000000000000" pitchFamily="2" charset="2"/>
              <a:buChar char="Ø"/>
            </a:pPr>
            <a:r>
              <a:rPr lang="en-GB" sz="1800" dirty="0" smtClean="0">
                <a:solidFill>
                  <a:schemeClr val="accent2"/>
                </a:solidFill>
                <a:latin typeface="+mn-lt"/>
              </a:rPr>
              <a:t>Lead an </a:t>
            </a:r>
            <a:r>
              <a:rPr lang="en-GB" sz="1800" b="1" dirty="0" smtClean="0">
                <a:solidFill>
                  <a:schemeClr val="accent2"/>
                </a:solidFill>
                <a:latin typeface="+mn-lt"/>
              </a:rPr>
              <a:t>informed and focused policy dialogue </a:t>
            </a:r>
            <a:r>
              <a:rPr lang="en-GB" sz="1800" dirty="0" smtClean="0">
                <a:solidFill>
                  <a:schemeClr val="accent2"/>
                </a:solidFill>
                <a:latin typeface="+mn-lt"/>
              </a:rPr>
              <a:t>on national/sector development policies and related reform programmes (meetings, field visits, participation to sector working group, annual reviews...)</a:t>
            </a:r>
          </a:p>
          <a:p>
            <a:pPr algn="just">
              <a:buClr>
                <a:schemeClr val="accent6"/>
              </a:buClr>
            </a:pPr>
            <a:endParaRPr lang="en-GB" sz="1800" dirty="0" smtClean="0">
              <a:solidFill>
                <a:schemeClr val="accent2"/>
              </a:solidFill>
              <a:latin typeface="+mn-lt"/>
            </a:endParaRPr>
          </a:p>
          <a:p>
            <a:pPr marL="171450" indent="-171450" algn="just">
              <a:buClr>
                <a:schemeClr val="accent6"/>
              </a:buClr>
              <a:buFont typeface="Wingdings" panose="05000000000000000000" pitchFamily="2" charset="2"/>
              <a:buChar char="Ø"/>
            </a:pPr>
            <a:r>
              <a:rPr lang="en-GB" sz="1800" b="1" dirty="0" smtClean="0">
                <a:solidFill>
                  <a:schemeClr val="accent2"/>
                </a:solidFill>
                <a:latin typeface="+mn-lt"/>
              </a:rPr>
              <a:t>Collect</a:t>
            </a:r>
            <a:r>
              <a:rPr lang="en-GB" sz="1800" dirty="0" smtClean="0">
                <a:solidFill>
                  <a:schemeClr val="accent2"/>
                </a:solidFill>
                <a:latin typeface="+mn-lt"/>
              </a:rPr>
              <a:t> information and report on policy dialogue and its process</a:t>
            </a:r>
          </a:p>
          <a:p>
            <a:pPr algn="just">
              <a:buClr>
                <a:schemeClr val="accent6"/>
              </a:buClr>
            </a:pPr>
            <a:endParaRPr lang="en-GB" sz="1800" dirty="0" smtClean="0">
              <a:solidFill>
                <a:schemeClr val="accent2"/>
              </a:solidFill>
              <a:latin typeface="+mn-lt"/>
            </a:endParaRPr>
          </a:p>
          <a:p>
            <a:pPr marL="171450" indent="-171450" algn="just">
              <a:buClr>
                <a:schemeClr val="accent6"/>
              </a:buClr>
              <a:buFont typeface="Wingdings" panose="05000000000000000000" pitchFamily="2" charset="2"/>
              <a:buChar char="Ø"/>
            </a:pPr>
            <a:r>
              <a:rPr lang="en-GB" sz="1800" dirty="0" smtClean="0">
                <a:solidFill>
                  <a:schemeClr val="accent2"/>
                </a:solidFill>
                <a:latin typeface="+mn-lt"/>
              </a:rPr>
              <a:t>Ensure flow of information across EUD sections (macroeconomic and sector) and between involved donors</a:t>
            </a:r>
          </a:p>
          <a:p>
            <a:pPr algn="just">
              <a:buClr>
                <a:schemeClr val="accent6"/>
              </a:buClr>
            </a:pPr>
            <a:endParaRPr lang="en-GB" sz="1800" dirty="0" smtClean="0">
              <a:solidFill>
                <a:schemeClr val="accent2"/>
              </a:solidFill>
              <a:latin typeface="+mn-lt"/>
            </a:endParaRPr>
          </a:p>
          <a:p>
            <a:pPr marL="171450" indent="-171450" algn="just">
              <a:buClr>
                <a:schemeClr val="accent6"/>
              </a:buClr>
              <a:buFont typeface="Wingdings" panose="05000000000000000000" pitchFamily="2" charset="2"/>
              <a:buChar char="Ø"/>
            </a:pPr>
            <a:r>
              <a:rPr lang="en-GB" sz="1800" b="1" dirty="0" smtClean="0">
                <a:solidFill>
                  <a:schemeClr val="accent2"/>
                </a:solidFill>
                <a:latin typeface="+mn-lt"/>
              </a:rPr>
              <a:t>Monitoring</a:t>
            </a:r>
            <a:r>
              <a:rPr lang="en-GB" sz="1800" dirty="0" smtClean="0">
                <a:solidFill>
                  <a:schemeClr val="accent2"/>
                </a:solidFill>
                <a:latin typeface="+mn-lt"/>
              </a:rPr>
              <a:t> of fundamental values, eligibility criteria (incl. PFM annual report) and performance indicators (specific conditions) attached to Financing Agreements</a:t>
            </a:r>
          </a:p>
          <a:p>
            <a:pPr algn="just">
              <a:buClr>
                <a:schemeClr val="accent6"/>
              </a:buClr>
            </a:pPr>
            <a:endParaRPr lang="en-GB" sz="1800" dirty="0" smtClean="0">
              <a:solidFill>
                <a:schemeClr val="accent2"/>
              </a:solidFill>
              <a:latin typeface="+mn-lt"/>
            </a:endParaRPr>
          </a:p>
          <a:p>
            <a:pPr marL="171450" indent="-171450" algn="just">
              <a:buClr>
                <a:schemeClr val="accent6"/>
              </a:buClr>
              <a:buFont typeface="Wingdings" panose="05000000000000000000" pitchFamily="2" charset="2"/>
              <a:buChar char="Ø"/>
            </a:pPr>
            <a:r>
              <a:rPr lang="en-GB" sz="1800" dirty="0" smtClean="0">
                <a:solidFill>
                  <a:schemeClr val="accent2"/>
                </a:solidFill>
                <a:latin typeface="+mn-lt"/>
              </a:rPr>
              <a:t>Monitoring of all </a:t>
            </a:r>
            <a:r>
              <a:rPr lang="en-GB" sz="1800" b="1" dirty="0" smtClean="0">
                <a:solidFill>
                  <a:schemeClr val="accent2"/>
                </a:solidFill>
                <a:latin typeface="+mn-lt"/>
              </a:rPr>
              <a:t>risk</a:t>
            </a:r>
            <a:r>
              <a:rPr lang="en-GB" sz="1800" dirty="0" smtClean="0">
                <a:solidFill>
                  <a:schemeClr val="accent2"/>
                </a:solidFill>
                <a:latin typeface="+mn-lt"/>
              </a:rPr>
              <a:t> categories (cf. RMF) and implementation of </a:t>
            </a:r>
            <a:r>
              <a:rPr lang="en-GB" sz="1800" b="1" dirty="0" smtClean="0">
                <a:solidFill>
                  <a:schemeClr val="accent2"/>
                </a:solidFill>
                <a:latin typeface="+mn-lt"/>
              </a:rPr>
              <a:t>mitigating measures</a:t>
            </a:r>
          </a:p>
          <a:p>
            <a:pPr marL="171450" indent="-171450" algn="just">
              <a:buClr>
                <a:schemeClr val="accent6"/>
              </a:buClr>
              <a:buFont typeface="Wingdings" panose="05000000000000000000" pitchFamily="2" charset="2"/>
              <a:buChar char="Ø"/>
            </a:pPr>
            <a:r>
              <a:rPr lang="en-GB" sz="1800" dirty="0" smtClean="0">
                <a:solidFill>
                  <a:schemeClr val="accent2"/>
                </a:solidFill>
                <a:latin typeface="+mn-lt"/>
              </a:rPr>
              <a:t>Discuss, design and monitor </a:t>
            </a:r>
            <a:r>
              <a:rPr lang="en-GB" sz="1800" b="1" dirty="0" smtClean="0">
                <a:solidFill>
                  <a:schemeClr val="accent2"/>
                </a:solidFill>
                <a:latin typeface="+mn-lt"/>
              </a:rPr>
              <a:t>capacity development components </a:t>
            </a:r>
            <a:r>
              <a:rPr lang="en-GB" sz="1800" dirty="0" smtClean="0">
                <a:solidFill>
                  <a:schemeClr val="accent2"/>
                </a:solidFill>
                <a:latin typeface="+mn-lt"/>
              </a:rPr>
              <a:t>attached or linked to BS objectives</a:t>
            </a:r>
          </a:p>
          <a:p>
            <a:pPr marL="171450" indent="-171450" algn="just">
              <a:buClr>
                <a:schemeClr val="accent6"/>
              </a:buClr>
              <a:buFont typeface="Wingdings" panose="05000000000000000000" pitchFamily="2" charset="2"/>
              <a:buChar char="Ø"/>
            </a:pPr>
            <a:r>
              <a:rPr lang="en-GB" sz="1800" b="1" dirty="0" smtClean="0">
                <a:solidFill>
                  <a:schemeClr val="accent2"/>
                </a:solidFill>
                <a:latin typeface="+mn-lt"/>
              </a:rPr>
              <a:t>Formulation</a:t>
            </a:r>
            <a:r>
              <a:rPr lang="en-GB" sz="1800" dirty="0" smtClean="0">
                <a:solidFill>
                  <a:schemeClr val="accent2"/>
                </a:solidFill>
                <a:latin typeface="+mn-lt"/>
              </a:rPr>
              <a:t> of new BS contracts and preparation of BS </a:t>
            </a:r>
            <a:r>
              <a:rPr lang="en-GB" sz="1800" b="1" dirty="0" smtClean="0">
                <a:solidFill>
                  <a:schemeClr val="accent2"/>
                </a:solidFill>
                <a:latin typeface="+mn-lt"/>
              </a:rPr>
              <a:t>disbursement files </a:t>
            </a:r>
          </a:p>
          <a:p>
            <a:endParaRPr lang="en-GB" dirty="0" smtClean="0"/>
          </a:p>
          <a:p>
            <a:endParaRPr lang="en-GB" dirty="0"/>
          </a:p>
        </p:txBody>
      </p:sp>
    </p:spTree>
    <p:extLst>
      <p:ext uri="{BB962C8B-B14F-4D97-AF65-F5344CB8AC3E}">
        <p14:creationId xmlns:p14="http://schemas.microsoft.com/office/powerpoint/2010/main" val="418208433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Specific responsibilities of National Authorities</a:t>
            </a:r>
            <a:endParaRPr lang="en-GB" sz="2400" dirty="0"/>
          </a:p>
        </p:txBody>
      </p:sp>
      <p:sp>
        <p:nvSpPr>
          <p:cNvPr id="3" name="Slide Number Placeholder 2"/>
          <p:cNvSpPr>
            <a:spLocks noGrp="1"/>
          </p:cNvSpPr>
          <p:nvPr>
            <p:ph type="sldNum" sz="quarter" idx="12"/>
          </p:nvPr>
        </p:nvSpPr>
        <p:spPr/>
        <p:txBody>
          <a:bodyPr/>
          <a:lstStyle/>
          <a:p>
            <a:fld id="{67B52376-05C3-49F6-9F29-C997789D0F0A}" type="slidenum">
              <a:rPr lang="en-GB" smtClean="0"/>
              <a:pPr/>
              <a:t>54</a:t>
            </a:fld>
            <a:endParaRPr lang="en-GB"/>
          </a:p>
        </p:txBody>
      </p:sp>
      <p:sp>
        <p:nvSpPr>
          <p:cNvPr id="4" name="TextBox 3"/>
          <p:cNvSpPr txBox="1"/>
          <p:nvPr/>
        </p:nvSpPr>
        <p:spPr>
          <a:xfrm>
            <a:off x="251520" y="2420888"/>
            <a:ext cx="8568952" cy="4616648"/>
          </a:xfrm>
          <a:prstGeom prst="rect">
            <a:avLst/>
          </a:prstGeom>
          <a:noFill/>
        </p:spPr>
        <p:txBody>
          <a:bodyPr wrap="square" rtlCol="0">
            <a:spAutoFit/>
          </a:bodyPr>
          <a:lstStyle/>
          <a:p>
            <a:pPr marL="171450" indent="-171450">
              <a:buClr>
                <a:schemeClr val="accent6"/>
              </a:buClr>
              <a:buFont typeface="Wingdings" panose="05000000000000000000" pitchFamily="2" charset="2"/>
              <a:buChar char="Ø"/>
            </a:pPr>
            <a:r>
              <a:rPr lang="en-GB" sz="1800" dirty="0" smtClean="0">
                <a:solidFill>
                  <a:schemeClr val="accent2"/>
                </a:solidFill>
                <a:latin typeface="+mn-lt"/>
              </a:rPr>
              <a:t>Active participation to BS related </a:t>
            </a:r>
            <a:r>
              <a:rPr lang="en-GB" sz="1800" b="1" dirty="0" smtClean="0">
                <a:solidFill>
                  <a:schemeClr val="accent2"/>
                </a:solidFill>
                <a:latin typeface="+mn-lt"/>
              </a:rPr>
              <a:t>policy dialogue fora with involved donors</a:t>
            </a:r>
          </a:p>
          <a:p>
            <a:pPr>
              <a:buClr>
                <a:schemeClr val="accent6"/>
              </a:buClr>
            </a:pPr>
            <a:endParaRPr lang="en-GB" sz="1800" dirty="0" smtClean="0">
              <a:solidFill>
                <a:schemeClr val="accent2"/>
              </a:solidFill>
              <a:latin typeface="+mn-lt"/>
            </a:endParaRPr>
          </a:p>
          <a:p>
            <a:pPr marL="171450" indent="-171450">
              <a:buClr>
                <a:schemeClr val="accent6"/>
              </a:buClr>
              <a:buFont typeface="Wingdings" panose="05000000000000000000" pitchFamily="2" charset="2"/>
              <a:buChar char="Ø"/>
            </a:pPr>
            <a:r>
              <a:rPr lang="en-GB" sz="1800" dirty="0" smtClean="0">
                <a:solidFill>
                  <a:schemeClr val="accent2"/>
                </a:solidFill>
                <a:latin typeface="+mn-lt"/>
              </a:rPr>
              <a:t>Inform the EU and other donors on </a:t>
            </a:r>
            <a:r>
              <a:rPr lang="en-GB" sz="1800" b="1" dirty="0" smtClean="0">
                <a:solidFill>
                  <a:schemeClr val="accent2"/>
                </a:solidFill>
                <a:latin typeface="+mn-lt"/>
              </a:rPr>
              <a:t>budget cycle process, public policy and reform strategy implementation </a:t>
            </a:r>
            <a:r>
              <a:rPr lang="en-GB" sz="1800" dirty="0" smtClean="0">
                <a:solidFill>
                  <a:schemeClr val="accent2"/>
                </a:solidFill>
                <a:latin typeface="+mn-lt"/>
              </a:rPr>
              <a:t>related to the BS eligibility criteria and specific conditions</a:t>
            </a:r>
          </a:p>
          <a:p>
            <a:pPr>
              <a:buClr>
                <a:schemeClr val="accent6"/>
              </a:buClr>
            </a:pPr>
            <a:endParaRPr lang="en-GB" sz="1800" b="1" dirty="0" smtClean="0">
              <a:solidFill>
                <a:schemeClr val="accent2"/>
              </a:solidFill>
              <a:latin typeface="+mn-lt"/>
            </a:endParaRPr>
          </a:p>
          <a:p>
            <a:pPr marL="171450" indent="-171450">
              <a:buClr>
                <a:schemeClr val="accent6"/>
              </a:buClr>
              <a:buFont typeface="Wingdings" panose="05000000000000000000" pitchFamily="2" charset="2"/>
              <a:buChar char="Ø"/>
            </a:pPr>
            <a:r>
              <a:rPr lang="en-GB" sz="1800" b="1" dirty="0" smtClean="0">
                <a:solidFill>
                  <a:schemeClr val="accent2"/>
                </a:solidFill>
                <a:latin typeface="+mn-lt"/>
              </a:rPr>
              <a:t>Coordination across public administration </a:t>
            </a:r>
            <a:r>
              <a:rPr lang="en-GB" sz="1800" dirty="0" smtClean="0">
                <a:solidFill>
                  <a:schemeClr val="accent2"/>
                </a:solidFill>
                <a:latin typeface="+mn-lt"/>
              </a:rPr>
              <a:t>of BS contract  implementation</a:t>
            </a:r>
          </a:p>
          <a:p>
            <a:pPr>
              <a:buClr>
                <a:schemeClr val="accent6"/>
              </a:buClr>
            </a:pPr>
            <a:endParaRPr lang="en-GB" sz="1800" b="1" dirty="0" smtClean="0">
              <a:solidFill>
                <a:schemeClr val="accent2"/>
              </a:solidFill>
              <a:latin typeface="+mn-lt"/>
            </a:endParaRPr>
          </a:p>
          <a:p>
            <a:pPr marL="171450" indent="-171450">
              <a:buClr>
                <a:schemeClr val="accent6"/>
              </a:buClr>
              <a:buFont typeface="Wingdings" panose="05000000000000000000" pitchFamily="2" charset="2"/>
              <a:buChar char="Ø"/>
            </a:pPr>
            <a:r>
              <a:rPr lang="en-GB" sz="1800" b="1" dirty="0" smtClean="0">
                <a:solidFill>
                  <a:schemeClr val="accent2"/>
                </a:solidFill>
                <a:latin typeface="+mn-lt"/>
              </a:rPr>
              <a:t> </a:t>
            </a:r>
            <a:r>
              <a:rPr lang="en-GB" sz="1800" dirty="0" smtClean="0">
                <a:solidFill>
                  <a:schemeClr val="accent2"/>
                </a:solidFill>
                <a:latin typeface="+mn-lt"/>
              </a:rPr>
              <a:t>Involvement in </a:t>
            </a:r>
            <a:r>
              <a:rPr lang="en-GB" sz="1800" b="1" dirty="0" smtClean="0">
                <a:solidFill>
                  <a:schemeClr val="accent2"/>
                </a:solidFill>
                <a:latin typeface="+mn-lt"/>
              </a:rPr>
              <a:t>BS contract design</a:t>
            </a:r>
          </a:p>
          <a:p>
            <a:pPr>
              <a:buClr>
                <a:schemeClr val="accent6"/>
              </a:buClr>
            </a:pPr>
            <a:endParaRPr lang="en-GB" sz="1800" b="1" dirty="0" smtClean="0">
              <a:solidFill>
                <a:schemeClr val="accent2"/>
              </a:solidFill>
              <a:latin typeface="+mn-lt"/>
            </a:endParaRPr>
          </a:p>
          <a:p>
            <a:pPr marL="171450" indent="-171450">
              <a:buClr>
                <a:schemeClr val="accent6"/>
              </a:buClr>
              <a:buFont typeface="Wingdings" panose="05000000000000000000" pitchFamily="2" charset="2"/>
              <a:buChar char="Ø"/>
            </a:pPr>
            <a:r>
              <a:rPr lang="en-GB" sz="1800" b="1" dirty="0" smtClean="0">
                <a:solidFill>
                  <a:schemeClr val="accent2"/>
                </a:solidFill>
                <a:latin typeface="+mn-lt"/>
              </a:rPr>
              <a:t> </a:t>
            </a:r>
            <a:r>
              <a:rPr lang="en-GB" sz="1800" dirty="0" smtClean="0">
                <a:solidFill>
                  <a:schemeClr val="accent2"/>
                </a:solidFill>
                <a:latin typeface="+mn-lt"/>
              </a:rPr>
              <a:t>Preparation of the </a:t>
            </a:r>
            <a:r>
              <a:rPr lang="en-GB" sz="1800" b="1" dirty="0" smtClean="0">
                <a:solidFill>
                  <a:schemeClr val="accent2"/>
                </a:solidFill>
                <a:latin typeface="+mn-lt"/>
              </a:rPr>
              <a:t>BS payment requests</a:t>
            </a:r>
          </a:p>
          <a:p>
            <a:pPr marL="171450" indent="-171450">
              <a:buClr>
                <a:schemeClr val="accent6"/>
              </a:buClr>
              <a:buFont typeface="Wingdings" panose="05000000000000000000" pitchFamily="2" charset="2"/>
              <a:buChar char="Ø"/>
            </a:pPr>
            <a:endParaRPr lang="en-GB" sz="1800" b="1" dirty="0" smtClean="0">
              <a:solidFill>
                <a:schemeClr val="accent2"/>
              </a:solidFill>
              <a:latin typeface="+mn-lt"/>
            </a:endParaRPr>
          </a:p>
          <a:p>
            <a:pPr marL="171450" indent="-171450">
              <a:buClr>
                <a:schemeClr val="accent6"/>
              </a:buClr>
              <a:buFont typeface="Wingdings" panose="05000000000000000000" pitchFamily="2" charset="2"/>
              <a:buChar char="Ø"/>
            </a:pPr>
            <a:r>
              <a:rPr lang="en-GB" sz="1800" dirty="0" smtClean="0">
                <a:solidFill>
                  <a:schemeClr val="accent2"/>
                </a:solidFill>
                <a:latin typeface="+mn-lt"/>
              </a:rPr>
              <a:t>Identification of </a:t>
            </a:r>
            <a:r>
              <a:rPr lang="en-GB" sz="1800" b="1" dirty="0" smtClean="0">
                <a:solidFill>
                  <a:schemeClr val="accent2"/>
                </a:solidFill>
                <a:latin typeface="+mn-lt"/>
              </a:rPr>
              <a:t>capacity development needs</a:t>
            </a:r>
          </a:p>
          <a:p>
            <a:endParaRPr lang="en-GB" dirty="0" smtClean="0"/>
          </a:p>
          <a:p>
            <a:endParaRPr lang="en-GB" dirty="0"/>
          </a:p>
        </p:txBody>
      </p:sp>
    </p:spTree>
    <p:extLst>
      <p:ext uri="{BB962C8B-B14F-4D97-AF65-F5344CB8AC3E}">
        <p14:creationId xmlns:p14="http://schemas.microsoft.com/office/powerpoint/2010/main" val="192412949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smtClean="0">
              <a:solidFill>
                <a:srgbClr val="C00000"/>
              </a:solidFill>
            </a:endParaRPr>
          </a:p>
          <a:p>
            <a:pPr marL="0" indent="0">
              <a:spcBef>
                <a:spcPts val="1200"/>
              </a:spcBef>
              <a:buClrTx/>
              <a:buNone/>
            </a:pPr>
            <a:endParaRPr lang="en-GB" sz="2200" i="0" dirty="0" smtClean="0">
              <a:solidFill>
                <a:srgbClr val="C00000"/>
              </a:solidFill>
            </a:endParaRPr>
          </a:p>
          <a:p>
            <a:pPr marL="457200" indent="-457200">
              <a:spcBef>
                <a:spcPts val="1200"/>
              </a:spcBef>
              <a:buClrTx/>
              <a:buFontTx/>
              <a:buAutoNum type="arabicPeriod"/>
            </a:pPr>
            <a:r>
              <a:rPr lang="en-GB" sz="2200" i="0" dirty="0" smtClean="0">
                <a:solidFill>
                  <a:schemeClr val="accent2"/>
                </a:solidFill>
              </a:rPr>
              <a:t>BS Cycle of operation </a:t>
            </a:r>
            <a:endParaRPr lang="en-GB" sz="2200" i="0" dirty="0">
              <a:solidFill>
                <a:schemeClr val="accent2"/>
              </a:solidFill>
            </a:endParaRPr>
          </a:p>
          <a:p>
            <a:pPr marL="457200" indent="-457200">
              <a:spcBef>
                <a:spcPts val="1200"/>
              </a:spcBef>
              <a:buClrTx/>
              <a:buAutoNum type="arabicPeriod"/>
            </a:pPr>
            <a:r>
              <a:rPr lang="en-GB" sz="2200" i="0" dirty="0" smtClean="0">
                <a:solidFill>
                  <a:schemeClr val="accent2"/>
                </a:solidFill>
              </a:rPr>
              <a:t>Operational framework </a:t>
            </a:r>
          </a:p>
          <a:p>
            <a:pPr marL="457200" indent="-457200">
              <a:spcBef>
                <a:spcPts val="1200"/>
              </a:spcBef>
              <a:buClrTx/>
              <a:buAutoNum type="arabicPeriod"/>
            </a:pPr>
            <a:r>
              <a:rPr lang="en-GB" sz="2200" i="0" dirty="0" smtClean="0">
                <a:solidFill>
                  <a:schemeClr val="accent2"/>
                </a:solidFill>
              </a:rPr>
              <a:t>Design of BS contracts</a:t>
            </a:r>
          </a:p>
          <a:p>
            <a:pPr marL="457200" indent="-457200">
              <a:spcBef>
                <a:spcPts val="1200"/>
              </a:spcBef>
              <a:buClrTx/>
              <a:buAutoNum type="arabicPeriod"/>
            </a:pPr>
            <a:r>
              <a:rPr lang="en-GB" sz="2200" i="0" dirty="0" smtClean="0">
                <a:solidFill>
                  <a:schemeClr val="accent2"/>
                </a:solidFill>
              </a:rPr>
              <a:t>Implementation of BS contracts </a:t>
            </a:r>
          </a:p>
          <a:p>
            <a:pPr marL="457200" indent="-457200">
              <a:spcBef>
                <a:spcPts val="1200"/>
              </a:spcBef>
              <a:buClrTx/>
              <a:buAutoNum type="arabicPeriod"/>
            </a:pPr>
            <a:r>
              <a:rPr lang="en-GB" sz="2200" b="1" i="0" dirty="0" smtClean="0">
                <a:solidFill>
                  <a:srgbClr val="C00000"/>
                </a:solidFill>
              </a:rPr>
              <a:t>BS evaluation </a:t>
            </a:r>
          </a:p>
          <a:p>
            <a:pPr marL="0" indent="0">
              <a:spcBef>
                <a:spcPts val="1200"/>
              </a:spcBef>
              <a:buClrTx/>
              <a:buNone/>
            </a:pPr>
            <a:endParaRPr lang="en-GB" sz="2200" i="0" dirty="0" smtClean="0">
              <a:solidFill>
                <a:schemeClr val="accent2"/>
              </a:solidFill>
            </a:endParaRPr>
          </a:p>
          <a:p>
            <a:pPr marL="457200" indent="-457200">
              <a:spcBef>
                <a:spcPts val="1200"/>
              </a:spcBef>
              <a:buClrTx/>
              <a:buFont typeface="+mj-lt"/>
              <a:buAutoNum type="arabicPeriod" startAt="5"/>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55</a:t>
            </a:fld>
            <a:endParaRPr lang="en-GB"/>
          </a:p>
        </p:txBody>
      </p:sp>
    </p:spTree>
    <p:extLst>
      <p:ext uri="{BB962C8B-B14F-4D97-AF65-F5344CB8AC3E}">
        <p14:creationId xmlns:p14="http://schemas.microsoft.com/office/powerpoint/2010/main" val="280233511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p:cNvSpPr>
            <a:spLocks noGrp="1"/>
          </p:cNvSpPr>
          <p:nvPr>
            <p:ph type="title"/>
          </p:nvPr>
        </p:nvSpPr>
        <p:spPr/>
        <p:txBody>
          <a:bodyPr/>
          <a:lstStyle/>
          <a:p>
            <a:pPr algn="ctr"/>
            <a:r>
              <a:rPr lang="en-GB" altLang="en-US" smtClean="0"/>
              <a:t>A complex causal chain</a:t>
            </a:r>
          </a:p>
        </p:txBody>
      </p:sp>
      <p:graphicFrame>
        <p:nvGraphicFramePr>
          <p:cNvPr id="62467" name="Object 3"/>
          <p:cNvGraphicFramePr>
            <a:graphicFrameLocks noGrp="1" noChangeAspect="1"/>
          </p:cNvGraphicFramePr>
          <p:nvPr>
            <p:ph idx="1"/>
          </p:nvPr>
        </p:nvGraphicFramePr>
        <p:xfrm>
          <a:off x="395288" y="2276475"/>
          <a:ext cx="8296275" cy="4032250"/>
        </p:xfrm>
        <a:graphic>
          <a:graphicData uri="http://schemas.openxmlformats.org/presentationml/2006/ole">
            <mc:AlternateContent xmlns:mc="http://schemas.openxmlformats.org/markup-compatibility/2006">
              <mc:Choice xmlns:v="urn:schemas-microsoft-com:vml" Requires="v">
                <p:oleObj spid="_x0000_s2079" name="Document" r:id="rId3" imgW="5751367" imgH="2795252" progId="Word.Document.8">
                  <p:embed/>
                </p:oleObj>
              </mc:Choice>
              <mc:Fallback>
                <p:oleObj name="Document" r:id="rId3" imgW="5751367" imgH="2795252" progId="Word.Document.8">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2276475"/>
                        <a:ext cx="8296275" cy="4032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99637882"/>
      </p:ext>
    </p:extLst>
  </p:cSld>
  <p:clrMapOvr>
    <a:masterClrMapping/>
  </p:clrMapOvr>
  <p:transition spd="slow"/>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Title 1"/>
          <p:cNvSpPr>
            <a:spLocks noGrp="1"/>
          </p:cNvSpPr>
          <p:nvPr>
            <p:ph type="title"/>
          </p:nvPr>
        </p:nvSpPr>
        <p:spPr>
          <a:xfrm>
            <a:off x="0" y="1339850"/>
            <a:ext cx="9144000" cy="1152525"/>
          </a:xfrm>
        </p:spPr>
        <p:txBody>
          <a:bodyPr lIns="36000" tIns="36000" rIns="36000" bIns="36000"/>
          <a:lstStyle/>
          <a:p>
            <a:pPr algn="ctr">
              <a:defRPr/>
            </a:pPr>
            <a:r>
              <a:rPr lang="en-GB" sz="2800" kern="1200" dirty="0"/>
              <a:t>A Comprehensive Evaluation </a:t>
            </a:r>
            <a:r>
              <a:rPr lang="en-GB" sz="2800" kern="1200" dirty="0" smtClean="0"/>
              <a:t>Methodology</a:t>
            </a:r>
            <a:r>
              <a:rPr lang="en-GB" kern="1200" dirty="0" smtClean="0"/>
              <a:t/>
            </a:r>
            <a:br>
              <a:rPr lang="en-GB" kern="1200" dirty="0" smtClean="0"/>
            </a:br>
            <a:r>
              <a:rPr lang="en-GB" sz="2000" kern="1200" dirty="0" smtClean="0"/>
              <a:t>A </a:t>
            </a:r>
            <a:r>
              <a:rPr lang="en-GB" sz="2000" kern="1200" dirty="0"/>
              <a:t>harmonized 3</a:t>
            </a:r>
            <a:r>
              <a:rPr lang="en-GB" sz="2000" kern="1200" dirty="0" smtClean="0"/>
              <a:t> </a:t>
            </a:r>
            <a:r>
              <a:rPr lang="en-GB" sz="2000" kern="1200" dirty="0"/>
              <a:t>step approach focusing on the </a:t>
            </a:r>
            <a:r>
              <a:rPr lang="en-GB" sz="2000" kern="1200" dirty="0" smtClean="0"/>
              <a:t>main topics</a:t>
            </a:r>
            <a:endParaRPr lang="en-GB" sz="2000" kern="1200" dirty="0"/>
          </a:p>
        </p:txBody>
      </p:sp>
      <p:sp>
        <p:nvSpPr>
          <p:cNvPr id="67587" name="Content Placeholder 2"/>
          <p:cNvSpPr>
            <a:spLocks noGrp="1"/>
          </p:cNvSpPr>
          <p:nvPr>
            <p:ph idx="1"/>
          </p:nvPr>
        </p:nvSpPr>
        <p:spPr>
          <a:xfrm>
            <a:off x="457200" y="2492375"/>
            <a:ext cx="8229600" cy="4032250"/>
          </a:xfrm>
        </p:spPr>
        <p:txBody>
          <a:bodyPr/>
          <a:lstStyle/>
          <a:p>
            <a:pPr marL="1588" lvl="1" indent="0" eaLnBrk="1" hangingPunct="1">
              <a:spcBef>
                <a:spcPts val="1600"/>
              </a:spcBef>
              <a:buFontTx/>
              <a:buNone/>
            </a:pPr>
            <a:r>
              <a:rPr lang="en-GB" altLang="en-US" smtClean="0">
                <a:ea typeface="Arial Unicode MS" panose="020B0604020202020204" pitchFamily="34" charset="-128"/>
                <a:cs typeface="Tahoma" panose="020B0604030504040204" pitchFamily="34" charset="0"/>
              </a:rPr>
              <a:t>Three step approach combining :</a:t>
            </a:r>
            <a:endParaRPr lang="en-GB" altLang="en-US" i="1" smtClean="0">
              <a:ea typeface="Arial Unicode MS" panose="020B0604020202020204" pitchFamily="34" charset="-128"/>
              <a:cs typeface="Tahoma" panose="020B0604030504040204" pitchFamily="34" charset="0"/>
            </a:endParaRPr>
          </a:p>
          <a:p>
            <a:pPr lvl="2" indent="-342900" algn="just" eaLnBrk="1" hangingPunct="1">
              <a:spcBef>
                <a:spcPts val="1600"/>
              </a:spcBef>
              <a:buClr>
                <a:srgbClr val="3C8C93"/>
              </a:buClr>
              <a:buFontTx/>
              <a:buAutoNum type="arabicPeriod"/>
            </a:pPr>
            <a:r>
              <a:rPr lang="en-GB" altLang="en-US" sz="2000" smtClean="0">
                <a:ea typeface="Arial Unicode MS" panose="020B0604020202020204" pitchFamily="34" charset="-128"/>
                <a:cs typeface="Tahoma" panose="020B0604030504040204" pitchFamily="34" charset="0"/>
              </a:rPr>
              <a:t>An </a:t>
            </a:r>
            <a:r>
              <a:rPr lang="en-GB" altLang="en-US" sz="2000" u="sng" smtClean="0">
                <a:solidFill>
                  <a:srgbClr val="3C8C93"/>
                </a:solidFill>
                <a:ea typeface="Arial Unicode MS" panose="020B0604020202020204" pitchFamily="34" charset="-128"/>
                <a:cs typeface="Tahoma" panose="020B0604030504040204" pitchFamily="34" charset="0"/>
              </a:rPr>
              <a:t>evaluation of the input, outputs and induced outputs </a:t>
            </a:r>
            <a:r>
              <a:rPr lang="en-GB" altLang="en-US" sz="2000" smtClean="0">
                <a:ea typeface="Arial Unicode MS" panose="020B0604020202020204" pitchFamily="34" charset="-128"/>
                <a:cs typeface="Tahoma" panose="020B0604030504040204" pitchFamily="34" charset="0"/>
              </a:rPr>
              <a:t>of budget support</a:t>
            </a:r>
          </a:p>
          <a:p>
            <a:pPr lvl="2" indent="-342900" algn="just" eaLnBrk="1" hangingPunct="1">
              <a:spcBef>
                <a:spcPts val="1600"/>
              </a:spcBef>
              <a:buClr>
                <a:srgbClr val="3C8C93"/>
              </a:buClr>
              <a:buFontTx/>
              <a:buAutoNum type="arabicPeriod"/>
            </a:pPr>
            <a:r>
              <a:rPr lang="en-GB" altLang="en-US" sz="2000" smtClean="0">
                <a:ea typeface="Arial Unicode MS" panose="020B0604020202020204" pitchFamily="34" charset="-128"/>
                <a:cs typeface="Tahoma" panose="020B0604030504040204" pitchFamily="34" charset="0"/>
              </a:rPr>
              <a:t>An </a:t>
            </a:r>
            <a:r>
              <a:rPr lang="en-GB" altLang="en-US" sz="2000" u="sng" smtClean="0">
                <a:solidFill>
                  <a:srgbClr val="3C8C93"/>
                </a:solidFill>
                <a:ea typeface="Arial Unicode MS" panose="020B0604020202020204" pitchFamily="34" charset="-128"/>
                <a:cs typeface="Tahoma" panose="020B0604030504040204" pitchFamily="34" charset="0"/>
              </a:rPr>
              <a:t>assessment of the outcomes and impacts </a:t>
            </a:r>
            <a:r>
              <a:rPr lang="en-GB" altLang="en-US" sz="2000" smtClean="0">
                <a:ea typeface="Arial Unicode MS" panose="020B0604020202020204" pitchFamily="34" charset="-128"/>
                <a:cs typeface="Tahoma" panose="020B0604030504040204" pitchFamily="34" charset="0"/>
              </a:rPr>
              <a:t>targeted by the govt. Policy / strategy / expenditure</a:t>
            </a:r>
          </a:p>
          <a:p>
            <a:pPr lvl="2" indent="-342900" algn="just" eaLnBrk="1" hangingPunct="1">
              <a:spcBef>
                <a:spcPts val="1600"/>
              </a:spcBef>
              <a:buClr>
                <a:srgbClr val="3C8C93"/>
              </a:buClr>
              <a:buFontTx/>
              <a:buAutoNum type="arabicPeriod"/>
            </a:pPr>
            <a:r>
              <a:rPr lang="en-GB" altLang="en-US" sz="2000" smtClean="0">
                <a:ea typeface="Arial Unicode MS" panose="020B0604020202020204" pitchFamily="34" charset="-128"/>
                <a:cs typeface="Tahoma" panose="020B0604030504040204" pitchFamily="34" charset="0"/>
              </a:rPr>
              <a:t>An exploration of whether there is a </a:t>
            </a:r>
            <a:r>
              <a:rPr lang="en-GB" altLang="en-US" sz="2000" u="sng" smtClean="0">
                <a:solidFill>
                  <a:srgbClr val="3C8C93"/>
                </a:solidFill>
                <a:ea typeface="Arial Unicode MS" panose="020B0604020202020204" pitchFamily="34" charset="-128"/>
                <a:cs typeface="Tahoma" panose="020B0604030504040204" pitchFamily="34" charset="0"/>
              </a:rPr>
              <a:t>linkage between:</a:t>
            </a:r>
            <a:endParaRPr lang="en-GB" altLang="en-US" sz="2000" smtClean="0">
              <a:ea typeface="Arial Unicode MS" panose="020B0604020202020204" pitchFamily="34" charset="-128"/>
              <a:cs typeface="Tahoma" panose="020B0604030504040204" pitchFamily="34" charset="0"/>
            </a:endParaRPr>
          </a:p>
        </p:txBody>
      </p:sp>
      <p:sp>
        <p:nvSpPr>
          <p:cNvPr id="5" name="Rounded Rectangle 4"/>
          <p:cNvSpPr/>
          <p:nvPr/>
        </p:nvSpPr>
        <p:spPr bwMode="auto">
          <a:xfrm>
            <a:off x="755650" y="5300663"/>
            <a:ext cx="3455988" cy="1135062"/>
          </a:xfrm>
          <a:prstGeom prst="round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en-GB" sz="1600" b="1">
                <a:solidFill>
                  <a:srgbClr val="0F5494"/>
                </a:solidFill>
              </a:rPr>
              <a:t>The budget support </a:t>
            </a:r>
          </a:p>
          <a:p>
            <a:pPr marL="3175" algn="ctr" eaLnBrk="1" hangingPunct="1">
              <a:defRPr/>
            </a:pPr>
            <a:r>
              <a:rPr lang="en-GB" sz="1600" b="1">
                <a:solidFill>
                  <a:srgbClr val="0F5494"/>
                </a:solidFill>
              </a:rPr>
              <a:t>induced outputs </a:t>
            </a:r>
          </a:p>
        </p:txBody>
      </p:sp>
      <p:sp>
        <p:nvSpPr>
          <p:cNvPr id="6" name="Rounded Rectangle 5"/>
          <p:cNvSpPr/>
          <p:nvPr/>
        </p:nvSpPr>
        <p:spPr bwMode="auto">
          <a:xfrm>
            <a:off x="4356100" y="5318125"/>
            <a:ext cx="4248150" cy="1135063"/>
          </a:xfrm>
          <a:prstGeom prst="round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en-GB" sz="1600" b="1" dirty="0">
                <a:solidFill>
                  <a:srgbClr val="0F5494"/>
                </a:solidFill>
              </a:rPr>
              <a:t>The determining factors of outcomes/impacts formulated as BS objectives </a:t>
            </a:r>
          </a:p>
        </p:txBody>
      </p:sp>
      <p:sp>
        <p:nvSpPr>
          <p:cNvPr id="67590" name="Isosceles Triangle 6"/>
          <p:cNvSpPr>
            <a:spLocks noChangeArrowheads="1"/>
          </p:cNvSpPr>
          <p:nvPr/>
        </p:nvSpPr>
        <p:spPr bwMode="auto">
          <a:xfrm rot="5400000">
            <a:off x="3903663" y="5759450"/>
            <a:ext cx="1003300" cy="187325"/>
          </a:xfrm>
          <a:prstGeom prst="triangle">
            <a:avLst>
              <a:gd name="adj" fmla="val 50000"/>
            </a:avLst>
          </a:prstGeom>
          <a:solidFill>
            <a:srgbClr val="D9D9D9"/>
          </a:solidFill>
          <a:ln w="25400" algn="ctr">
            <a:solidFill>
              <a:srgbClr val="BCBCBC"/>
            </a:solidFill>
            <a:miter lim="800000"/>
            <a:headEnd/>
            <a:tailEnd/>
          </a:ln>
        </p:spPr>
        <p:txBody>
          <a:bodyPr rot="10800000" vert="eaVert"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600" b="1" i="0"/>
          </a:p>
        </p:txBody>
      </p:sp>
      <p:sp>
        <p:nvSpPr>
          <p:cNvPr id="67591" name="Isosceles Triangle 7"/>
          <p:cNvSpPr>
            <a:spLocks noChangeArrowheads="1"/>
          </p:cNvSpPr>
          <p:nvPr/>
        </p:nvSpPr>
        <p:spPr bwMode="auto">
          <a:xfrm rot="-5400000">
            <a:off x="3713163" y="5759450"/>
            <a:ext cx="1003300" cy="187325"/>
          </a:xfrm>
          <a:prstGeom prst="triangle">
            <a:avLst>
              <a:gd name="adj" fmla="val 50000"/>
            </a:avLst>
          </a:prstGeom>
          <a:solidFill>
            <a:srgbClr val="D9D9D9"/>
          </a:solidFill>
          <a:ln w="25400" algn="ctr">
            <a:solidFill>
              <a:srgbClr val="BCBCBC"/>
            </a:solidFill>
            <a:miter lim="800000"/>
            <a:headEnd/>
            <a:tailEnd/>
          </a:ln>
        </p:spPr>
        <p:txBody>
          <a:bodyPr vert="eaVert"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600" b="1" i="0"/>
          </a:p>
        </p:txBody>
      </p:sp>
    </p:spTree>
    <p:extLst>
      <p:ext uri="{BB962C8B-B14F-4D97-AF65-F5344CB8AC3E}">
        <p14:creationId xmlns:p14="http://schemas.microsoft.com/office/powerpoint/2010/main" val="35059743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Title 1"/>
          <p:cNvSpPr>
            <a:spLocks noGrp="1"/>
          </p:cNvSpPr>
          <p:nvPr>
            <p:ph type="title"/>
          </p:nvPr>
        </p:nvSpPr>
        <p:spPr>
          <a:xfrm>
            <a:off x="457200" y="1268413"/>
            <a:ext cx="8229600" cy="504825"/>
          </a:xfrm>
        </p:spPr>
        <p:txBody>
          <a:bodyPr/>
          <a:lstStyle/>
          <a:p>
            <a:pPr algn="ctr">
              <a:defRPr/>
            </a:pPr>
            <a:r>
              <a:rPr lang="fr-BE" kern="1200"/>
              <a:t>Leading to a three step approach</a:t>
            </a:r>
            <a:endParaRPr lang="en-GB" kern="1200"/>
          </a:p>
        </p:txBody>
      </p:sp>
      <p:sp>
        <p:nvSpPr>
          <p:cNvPr id="10" name="Rectangle 9"/>
          <p:cNvSpPr/>
          <p:nvPr/>
        </p:nvSpPr>
        <p:spPr>
          <a:xfrm>
            <a:off x="539750" y="2216150"/>
            <a:ext cx="8280400" cy="276225"/>
          </a:xfrm>
          <a:prstGeom prst="rect">
            <a:avLst/>
          </a:prstGeom>
          <a:ln w="19050">
            <a:solidFill>
              <a:schemeClr val="accent5">
                <a:lumMod val="50000"/>
              </a:schemeClr>
            </a:solidFill>
          </a:ln>
        </p:spPr>
        <p:txBody>
          <a:bodyPr>
            <a:spAutoFit/>
          </a:bodyPr>
          <a:lstStyle/>
          <a:p>
            <a:pPr algn="ctr" eaLnBrk="1" hangingPunct="1">
              <a:defRPr/>
            </a:pPr>
            <a:r>
              <a:rPr lang="en-GB" b="1" dirty="0">
                <a:latin typeface="+mj-lt"/>
                <a:ea typeface="ＭＳ Ｐゴシック" charset="-128"/>
              </a:rPr>
              <a:t>GOVERNMENT POLICY &amp; SPENDING ACTIONS (STRATEGY)</a:t>
            </a:r>
            <a:endParaRPr lang="en-GB" dirty="0">
              <a:latin typeface="+mj-lt"/>
              <a:ea typeface="ＭＳ Ｐゴシック" charset="-128"/>
            </a:endParaRPr>
          </a:p>
        </p:txBody>
      </p:sp>
      <p:sp>
        <p:nvSpPr>
          <p:cNvPr id="11" name="Rectangle 10"/>
          <p:cNvSpPr/>
          <p:nvPr/>
        </p:nvSpPr>
        <p:spPr>
          <a:xfrm>
            <a:off x="539750" y="5516563"/>
            <a:ext cx="8280400" cy="277812"/>
          </a:xfrm>
          <a:prstGeom prst="rect">
            <a:avLst/>
          </a:prstGeom>
          <a:ln w="19050">
            <a:solidFill>
              <a:schemeClr val="accent5">
                <a:lumMod val="50000"/>
              </a:schemeClr>
            </a:solidFill>
          </a:ln>
        </p:spPr>
        <p:txBody>
          <a:bodyPr>
            <a:spAutoFit/>
          </a:bodyPr>
          <a:lstStyle/>
          <a:p>
            <a:pPr algn="ctr" eaLnBrk="1" hangingPunct="1">
              <a:defRPr/>
            </a:pPr>
            <a:r>
              <a:rPr lang="en-GB" b="1" dirty="0">
                <a:latin typeface="+mj-lt"/>
                <a:ea typeface="ＭＳ Ｐゴシック" charset="-128"/>
              </a:rPr>
              <a:t>EXTERNAL FACTORS, CONTEXT FEATURES AND FEED BACK PROCESSES</a:t>
            </a:r>
            <a:endParaRPr lang="en-GB" dirty="0">
              <a:latin typeface="+mj-lt"/>
              <a:ea typeface="ＭＳ Ｐゴシック" charset="-128"/>
            </a:endParaRPr>
          </a:p>
        </p:txBody>
      </p:sp>
      <p:sp>
        <p:nvSpPr>
          <p:cNvPr id="13" name="Rectangle 12"/>
          <p:cNvSpPr/>
          <p:nvPr/>
        </p:nvSpPr>
        <p:spPr bwMode="auto">
          <a:xfrm>
            <a:off x="539750" y="3573463"/>
            <a:ext cx="1439863" cy="151130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r>
              <a:rPr lang="en-GB" dirty="0">
                <a:solidFill>
                  <a:schemeClr val="accent6"/>
                </a:solidFill>
                <a:latin typeface="+mj-lt"/>
              </a:rPr>
              <a:t>Funds</a:t>
            </a:r>
          </a:p>
          <a:p>
            <a:pPr marL="3175" eaLnBrk="1" hangingPunct="1">
              <a:defRPr/>
            </a:pPr>
            <a:r>
              <a:rPr lang="en-GB" dirty="0">
                <a:solidFill>
                  <a:schemeClr val="accent6"/>
                </a:solidFill>
                <a:latin typeface="+mj-lt"/>
              </a:rPr>
              <a:t>Condition/indicators</a:t>
            </a:r>
          </a:p>
          <a:p>
            <a:pPr marL="3175" eaLnBrk="1" hangingPunct="1">
              <a:defRPr/>
            </a:pPr>
            <a:r>
              <a:rPr lang="en-GB" dirty="0">
                <a:solidFill>
                  <a:schemeClr val="accent6"/>
                </a:solidFill>
                <a:latin typeface="+mj-lt"/>
              </a:rPr>
              <a:t>Capacity development</a:t>
            </a:r>
          </a:p>
          <a:p>
            <a:pPr marL="3175" eaLnBrk="1" hangingPunct="1">
              <a:defRPr/>
            </a:pPr>
            <a:r>
              <a:rPr lang="fr-BE" dirty="0">
                <a:solidFill>
                  <a:schemeClr val="accent6"/>
                </a:solidFill>
                <a:latin typeface="+mj-lt"/>
              </a:rPr>
              <a:t>Policy Dialogue</a:t>
            </a:r>
            <a:endParaRPr lang="en-GB" dirty="0">
              <a:solidFill>
                <a:schemeClr val="accent6"/>
              </a:solidFill>
              <a:latin typeface="+mj-lt"/>
            </a:endParaRPr>
          </a:p>
        </p:txBody>
      </p:sp>
      <p:sp>
        <p:nvSpPr>
          <p:cNvPr id="14" name="Rectangle 13"/>
          <p:cNvSpPr/>
          <p:nvPr/>
        </p:nvSpPr>
        <p:spPr bwMode="auto">
          <a:xfrm>
            <a:off x="2249488" y="3573463"/>
            <a:ext cx="1439862" cy="151130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eaLnBrk="1" fontAlgn="auto" hangingPunct="1">
              <a:lnSpc>
                <a:spcPct val="115000"/>
              </a:lnSpc>
              <a:spcBef>
                <a:spcPts val="0"/>
              </a:spcBef>
              <a:spcAft>
                <a:spcPts val="0"/>
              </a:spcAft>
              <a:defRPr/>
            </a:pPr>
            <a:r>
              <a:rPr lang="en-GB" dirty="0">
                <a:solidFill>
                  <a:schemeClr val="accent6"/>
                </a:solidFill>
                <a:latin typeface="+mj-lt"/>
              </a:rPr>
              <a:t>Improvement in the relationship between external assistance and the national budget and policy processes</a:t>
            </a:r>
            <a:endParaRPr lang="en-GB" dirty="0">
              <a:solidFill>
                <a:schemeClr val="accent6"/>
              </a:solidFill>
              <a:latin typeface="+mj-lt"/>
              <a:ea typeface="Calibri"/>
              <a:cs typeface="Times New Roman"/>
            </a:endParaRPr>
          </a:p>
        </p:txBody>
      </p:sp>
      <p:sp>
        <p:nvSpPr>
          <p:cNvPr id="15" name="Rectangle 14"/>
          <p:cNvSpPr/>
          <p:nvPr/>
        </p:nvSpPr>
        <p:spPr bwMode="auto">
          <a:xfrm>
            <a:off x="3959225" y="3573463"/>
            <a:ext cx="1441450" cy="151130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eaLnBrk="1" fontAlgn="auto" hangingPunct="1">
              <a:lnSpc>
                <a:spcPct val="115000"/>
              </a:lnSpc>
              <a:spcBef>
                <a:spcPts val="0"/>
              </a:spcBef>
              <a:spcAft>
                <a:spcPts val="0"/>
              </a:spcAft>
              <a:defRPr/>
            </a:pPr>
            <a:r>
              <a:rPr lang="en-GB" dirty="0">
                <a:solidFill>
                  <a:schemeClr val="accent6"/>
                </a:solidFill>
                <a:latin typeface="+mj-lt"/>
              </a:rPr>
              <a:t>Improved  public policies, public sector institutions, public spending and  public service delivery</a:t>
            </a:r>
          </a:p>
        </p:txBody>
      </p:sp>
      <p:sp>
        <p:nvSpPr>
          <p:cNvPr id="16" name="Rectangle 15"/>
          <p:cNvSpPr/>
          <p:nvPr/>
        </p:nvSpPr>
        <p:spPr bwMode="auto">
          <a:xfrm>
            <a:off x="5670550" y="3573463"/>
            <a:ext cx="1439863" cy="151130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eaLnBrk="1" fontAlgn="auto" hangingPunct="1">
              <a:lnSpc>
                <a:spcPct val="115000"/>
              </a:lnSpc>
              <a:spcBef>
                <a:spcPts val="0"/>
              </a:spcBef>
              <a:spcAft>
                <a:spcPts val="0"/>
              </a:spcAft>
              <a:defRPr/>
            </a:pPr>
            <a:r>
              <a:rPr lang="en-GB" dirty="0">
                <a:solidFill>
                  <a:schemeClr val="accent6"/>
                </a:solidFill>
                <a:latin typeface="+mj-lt"/>
              </a:rPr>
              <a:t>Positive responses by beneficiaries to government policy management and service delivery. </a:t>
            </a:r>
          </a:p>
        </p:txBody>
      </p:sp>
      <p:sp>
        <p:nvSpPr>
          <p:cNvPr id="17" name="Rectangle 16"/>
          <p:cNvSpPr/>
          <p:nvPr/>
        </p:nvSpPr>
        <p:spPr bwMode="auto">
          <a:xfrm>
            <a:off x="7380288" y="3573463"/>
            <a:ext cx="1439862" cy="151130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eaLnBrk="1" fontAlgn="auto" hangingPunct="1">
              <a:lnSpc>
                <a:spcPct val="115000"/>
              </a:lnSpc>
              <a:spcBef>
                <a:spcPts val="0"/>
              </a:spcBef>
              <a:spcAft>
                <a:spcPts val="0"/>
              </a:spcAft>
              <a:defRPr/>
            </a:pPr>
            <a:r>
              <a:rPr lang="en-GB" dirty="0">
                <a:solidFill>
                  <a:schemeClr val="accent6"/>
                </a:solidFill>
                <a:latin typeface="+mj-lt"/>
              </a:rPr>
              <a:t>Sustainable Growth &amp; Poverty Reduction</a:t>
            </a:r>
          </a:p>
        </p:txBody>
      </p:sp>
      <p:sp>
        <p:nvSpPr>
          <p:cNvPr id="18" name="Rectangle 17"/>
          <p:cNvSpPr/>
          <p:nvPr/>
        </p:nvSpPr>
        <p:spPr bwMode="auto">
          <a:xfrm>
            <a:off x="539750" y="2852738"/>
            <a:ext cx="1439863" cy="617537"/>
          </a:xfrm>
          <a:prstGeom prst="rect">
            <a:avLst/>
          </a:prstGeom>
          <a:ln>
            <a:solidFill>
              <a:schemeClr val="bg2">
                <a:lumMod val="75000"/>
              </a:schemeClr>
            </a:solidFill>
          </a:ln>
          <a:extLst/>
        </p:spPr>
        <p:style>
          <a:lnRef idx="1">
            <a:schemeClr val="accent4"/>
          </a:lnRef>
          <a:fillRef idx="2">
            <a:schemeClr val="accent4"/>
          </a:fillRef>
          <a:effectRef idx="1">
            <a:schemeClr val="accent4"/>
          </a:effectRef>
          <a:fontRef idx="minor">
            <a:schemeClr val="dk1"/>
          </a:fontRef>
        </p:style>
        <p:txBody>
          <a:bodyPr anchor="ctr"/>
          <a:lstStyle/>
          <a:p>
            <a:pPr marL="3175" algn="ctr" eaLnBrk="1" hangingPunct="1">
              <a:defRPr/>
            </a:pPr>
            <a:r>
              <a:rPr lang="en-GB" sz="1600" b="1" dirty="0">
                <a:solidFill>
                  <a:schemeClr val="accent6"/>
                </a:solidFill>
                <a:latin typeface="+mj-lt"/>
              </a:rPr>
              <a:t>GBS / SBS  inputs</a:t>
            </a:r>
          </a:p>
        </p:txBody>
      </p:sp>
      <p:sp>
        <p:nvSpPr>
          <p:cNvPr id="19" name="Rectangle 18"/>
          <p:cNvSpPr/>
          <p:nvPr/>
        </p:nvSpPr>
        <p:spPr bwMode="auto">
          <a:xfrm>
            <a:off x="2249488" y="2852738"/>
            <a:ext cx="1439862" cy="617537"/>
          </a:xfrm>
          <a:prstGeom prst="rect">
            <a:avLst/>
          </a:prstGeom>
          <a:ln>
            <a:solidFill>
              <a:schemeClr val="bg2">
                <a:lumMod val="75000"/>
              </a:schemeClr>
            </a:solidFill>
          </a:ln>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en-GB" sz="1600" b="1" dirty="0">
                <a:solidFill>
                  <a:schemeClr val="accent6"/>
                </a:solidFill>
                <a:latin typeface="+mj-lt"/>
              </a:rPr>
              <a:t>Direct Outputs </a:t>
            </a:r>
            <a:endParaRPr lang="en-GB" sz="1600" b="1" dirty="0">
              <a:solidFill>
                <a:schemeClr val="accent6"/>
              </a:solidFill>
              <a:latin typeface="+mj-lt"/>
              <a:ea typeface="Calibri"/>
              <a:cs typeface="Times New Roman"/>
            </a:endParaRPr>
          </a:p>
        </p:txBody>
      </p:sp>
      <p:sp>
        <p:nvSpPr>
          <p:cNvPr id="20" name="Rectangle 19"/>
          <p:cNvSpPr/>
          <p:nvPr/>
        </p:nvSpPr>
        <p:spPr bwMode="auto">
          <a:xfrm>
            <a:off x="3959225" y="2852738"/>
            <a:ext cx="1441450" cy="617537"/>
          </a:xfrm>
          <a:prstGeom prst="rect">
            <a:avLst/>
          </a:prstGeom>
          <a:ln>
            <a:solidFill>
              <a:schemeClr val="bg2">
                <a:lumMod val="75000"/>
              </a:schemeClr>
            </a:solidFill>
          </a:ln>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en-GB" sz="1600" b="1" dirty="0">
                <a:solidFill>
                  <a:schemeClr val="accent6"/>
                </a:solidFill>
                <a:latin typeface="+mj-lt"/>
              </a:rPr>
              <a:t>Induced Outputs</a:t>
            </a:r>
          </a:p>
        </p:txBody>
      </p:sp>
      <p:sp>
        <p:nvSpPr>
          <p:cNvPr id="21" name="Rectangle 20"/>
          <p:cNvSpPr/>
          <p:nvPr/>
        </p:nvSpPr>
        <p:spPr bwMode="auto">
          <a:xfrm>
            <a:off x="5670550" y="2852738"/>
            <a:ext cx="1439863" cy="617537"/>
          </a:xfrm>
          <a:prstGeom prst="rect">
            <a:avLst/>
          </a:prstGeom>
          <a:ln>
            <a:solidFill>
              <a:schemeClr val="bg2">
                <a:lumMod val="75000"/>
              </a:schemeClr>
            </a:solidFill>
          </a:ln>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en-GB" sz="1600" b="1" dirty="0">
                <a:solidFill>
                  <a:schemeClr val="accent6"/>
                </a:solidFill>
                <a:latin typeface="+mj-lt"/>
              </a:rPr>
              <a:t>Outcomes</a:t>
            </a:r>
          </a:p>
        </p:txBody>
      </p:sp>
      <p:sp>
        <p:nvSpPr>
          <p:cNvPr id="22" name="Rectangle 21"/>
          <p:cNvSpPr/>
          <p:nvPr/>
        </p:nvSpPr>
        <p:spPr bwMode="auto">
          <a:xfrm>
            <a:off x="7380288" y="2852738"/>
            <a:ext cx="1439862" cy="617537"/>
          </a:xfrm>
          <a:prstGeom prst="rect">
            <a:avLst/>
          </a:prstGeom>
          <a:ln>
            <a:solidFill>
              <a:schemeClr val="bg2">
                <a:lumMod val="75000"/>
              </a:schemeClr>
            </a:solidFill>
          </a:ln>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en-GB" sz="1600" b="1" dirty="0">
                <a:solidFill>
                  <a:schemeClr val="accent6"/>
                </a:solidFill>
                <a:latin typeface="+mj-lt"/>
              </a:rPr>
              <a:t>Impacts</a:t>
            </a:r>
          </a:p>
        </p:txBody>
      </p:sp>
      <p:sp>
        <p:nvSpPr>
          <p:cNvPr id="23" name="Isosceles Triangle 22"/>
          <p:cNvSpPr/>
          <p:nvPr/>
        </p:nvSpPr>
        <p:spPr bwMode="auto">
          <a:xfrm rot="5400000">
            <a:off x="1553369" y="4234656"/>
            <a:ext cx="1152525" cy="188913"/>
          </a:xfrm>
          <a:prstGeom prst="triangle">
            <a:avLst/>
          </a:prstGeom>
          <a:solidFill>
            <a:schemeClr val="bg1">
              <a:lumMod val="85000"/>
            </a:schemeClr>
          </a:solid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en-GB">
              <a:solidFill>
                <a:srgbClr val="0F5494"/>
              </a:solidFill>
            </a:endParaRPr>
          </a:p>
        </p:txBody>
      </p:sp>
      <p:sp>
        <p:nvSpPr>
          <p:cNvPr id="24" name="Isosceles Triangle 23"/>
          <p:cNvSpPr/>
          <p:nvPr/>
        </p:nvSpPr>
        <p:spPr bwMode="auto">
          <a:xfrm rot="5400000">
            <a:off x="3263106" y="4234657"/>
            <a:ext cx="1152525" cy="188912"/>
          </a:xfrm>
          <a:prstGeom prst="triangle">
            <a:avLst/>
          </a:prstGeom>
          <a:solidFill>
            <a:schemeClr val="bg1">
              <a:lumMod val="85000"/>
            </a:schemeClr>
          </a:solid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en-GB">
              <a:solidFill>
                <a:srgbClr val="0F5494"/>
              </a:solidFill>
            </a:endParaRPr>
          </a:p>
        </p:txBody>
      </p:sp>
      <p:sp>
        <p:nvSpPr>
          <p:cNvPr id="25" name="Isosceles Triangle 24"/>
          <p:cNvSpPr/>
          <p:nvPr/>
        </p:nvSpPr>
        <p:spPr bwMode="auto">
          <a:xfrm rot="5400000">
            <a:off x="4972844" y="4234656"/>
            <a:ext cx="1152525" cy="188913"/>
          </a:xfrm>
          <a:prstGeom prst="triangle">
            <a:avLst/>
          </a:prstGeom>
          <a:solidFill>
            <a:schemeClr val="bg1">
              <a:lumMod val="85000"/>
            </a:schemeClr>
          </a:solid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en-GB">
              <a:solidFill>
                <a:srgbClr val="0F5494"/>
              </a:solidFill>
            </a:endParaRPr>
          </a:p>
        </p:txBody>
      </p:sp>
      <p:sp>
        <p:nvSpPr>
          <p:cNvPr id="26" name="Isosceles Triangle 25"/>
          <p:cNvSpPr/>
          <p:nvPr/>
        </p:nvSpPr>
        <p:spPr bwMode="auto">
          <a:xfrm rot="5400000">
            <a:off x="6682581" y="4234657"/>
            <a:ext cx="1152525" cy="188912"/>
          </a:xfrm>
          <a:prstGeom prst="triangle">
            <a:avLst/>
          </a:prstGeom>
          <a:solidFill>
            <a:schemeClr val="bg1">
              <a:lumMod val="85000"/>
            </a:schemeClr>
          </a:solid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en-GB">
              <a:solidFill>
                <a:srgbClr val="0F5494"/>
              </a:solidFill>
            </a:endParaRPr>
          </a:p>
        </p:txBody>
      </p:sp>
      <p:sp>
        <p:nvSpPr>
          <p:cNvPr id="27" name="Rectangle 26"/>
          <p:cNvSpPr/>
          <p:nvPr/>
        </p:nvSpPr>
        <p:spPr>
          <a:xfrm>
            <a:off x="539750" y="2617788"/>
            <a:ext cx="3149600" cy="225425"/>
          </a:xfrm>
          <a:prstGeom prst="rect">
            <a:avLst/>
          </a:prstGeom>
          <a:ln>
            <a:solidFill>
              <a:schemeClr val="bg2">
                <a:lumMod val="75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en-GB" sz="1100" b="1" i="1" dirty="0">
                <a:solidFill>
                  <a:schemeClr val="accent6"/>
                </a:solidFill>
                <a:latin typeface="+mj-lt"/>
              </a:rPr>
              <a:t>Inputs to Government policy &amp; spending actions</a:t>
            </a:r>
          </a:p>
        </p:txBody>
      </p:sp>
      <p:sp>
        <p:nvSpPr>
          <p:cNvPr id="28" name="Up-Down Arrow 27"/>
          <p:cNvSpPr/>
          <p:nvPr/>
        </p:nvSpPr>
        <p:spPr bwMode="auto">
          <a:xfrm>
            <a:off x="1042988" y="5138738"/>
            <a:ext cx="360362" cy="341312"/>
          </a:xfrm>
          <a:prstGeom prst="upDownArrow">
            <a:avLst>
              <a:gd name="adj1" fmla="val 29682"/>
              <a:gd name="adj2" fmla="val 32222"/>
            </a:avLst>
          </a:prstGeom>
          <a:ln w="19050">
            <a:solidFill>
              <a:schemeClr val="accent5">
                <a:lumMod val="50000"/>
              </a:schemeClr>
            </a:solidFill>
          </a:ln>
          <a:extLst/>
        </p:spPr>
        <p:txBody>
          <a:bodyPr>
            <a:spAutoFit/>
          </a:bodyPr>
          <a:lstStyle/>
          <a:p>
            <a:pPr algn="ctr" eaLnBrk="1" hangingPunct="1">
              <a:defRPr/>
            </a:pPr>
            <a:endParaRPr lang="en-GB" b="1">
              <a:latin typeface="+mj-lt"/>
              <a:ea typeface="ＭＳ Ｐゴシック" charset="-128"/>
            </a:endParaRPr>
          </a:p>
        </p:txBody>
      </p:sp>
      <p:sp>
        <p:nvSpPr>
          <p:cNvPr id="29" name="Up-Down Arrow 28"/>
          <p:cNvSpPr/>
          <p:nvPr/>
        </p:nvSpPr>
        <p:spPr bwMode="auto">
          <a:xfrm>
            <a:off x="2789238" y="5138738"/>
            <a:ext cx="360362" cy="341312"/>
          </a:xfrm>
          <a:prstGeom prst="upDownArrow">
            <a:avLst>
              <a:gd name="adj1" fmla="val 29682"/>
              <a:gd name="adj2" fmla="val 32222"/>
            </a:avLst>
          </a:prstGeom>
          <a:ln w="19050">
            <a:solidFill>
              <a:schemeClr val="accent5">
                <a:lumMod val="50000"/>
              </a:schemeClr>
            </a:solidFill>
          </a:ln>
          <a:extLst/>
        </p:spPr>
        <p:txBody>
          <a:bodyPr>
            <a:spAutoFit/>
          </a:bodyPr>
          <a:lstStyle/>
          <a:p>
            <a:pPr algn="ctr" eaLnBrk="1" hangingPunct="1">
              <a:defRPr/>
            </a:pPr>
            <a:endParaRPr lang="en-GB" b="1">
              <a:latin typeface="+mj-lt"/>
              <a:ea typeface="ＭＳ Ｐゴシック" charset="-128"/>
            </a:endParaRPr>
          </a:p>
        </p:txBody>
      </p:sp>
      <p:sp>
        <p:nvSpPr>
          <p:cNvPr id="30" name="Up-Down Arrow 29"/>
          <p:cNvSpPr/>
          <p:nvPr/>
        </p:nvSpPr>
        <p:spPr bwMode="auto">
          <a:xfrm>
            <a:off x="4500563" y="5138738"/>
            <a:ext cx="358775" cy="341312"/>
          </a:xfrm>
          <a:prstGeom prst="upDownArrow">
            <a:avLst>
              <a:gd name="adj1" fmla="val 29682"/>
              <a:gd name="adj2" fmla="val 32222"/>
            </a:avLst>
          </a:prstGeom>
          <a:ln w="19050">
            <a:solidFill>
              <a:schemeClr val="accent5">
                <a:lumMod val="50000"/>
              </a:schemeClr>
            </a:solidFill>
          </a:ln>
          <a:extLst/>
        </p:spPr>
        <p:txBody>
          <a:bodyPr>
            <a:spAutoFit/>
          </a:bodyPr>
          <a:lstStyle/>
          <a:p>
            <a:pPr algn="ctr" eaLnBrk="1" hangingPunct="1">
              <a:defRPr/>
            </a:pPr>
            <a:endParaRPr lang="en-GB" b="1">
              <a:latin typeface="+mj-lt"/>
              <a:ea typeface="ＭＳ Ｐゴシック" charset="-128"/>
            </a:endParaRPr>
          </a:p>
        </p:txBody>
      </p:sp>
      <p:sp>
        <p:nvSpPr>
          <p:cNvPr id="31" name="Up-Down Arrow 30"/>
          <p:cNvSpPr/>
          <p:nvPr/>
        </p:nvSpPr>
        <p:spPr bwMode="auto">
          <a:xfrm>
            <a:off x="6210300" y="5138738"/>
            <a:ext cx="360363" cy="341312"/>
          </a:xfrm>
          <a:prstGeom prst="upDownArrow">
            <a:avLst>
              <a:gd name="adj1" fmla="val 29682"/>
              <a:gd name="adj2" fmla="val 32222"/>
            </a:avLst>
          </a:prstGeom>
          <a:ln w="19050">
            <a:solidFill>
              <a:schemeClr val="accent5">
                <a:lumMod val="50000"/>
              </a:schemeClr>
            </a:solidFill>
          </a:ln>
          <a:extLst/>
        </p:spPr>
        <p:txBody>
          <a:bodyPr>
            <a:spAutoFit/>
          </a:bodyPr>
          <a:lstStyle/>
          <a:p>
            <a:pPr algn="ctr" eaLnBrk="1" hangingPunct="1">
              <a:defRPr/>
            </a:pPr>
            <a:endParaRPr lang="en-GB" b="1">
              <a:latin typeface="+mj-lt"/>
              <a:ea typeface="ＭＳ Ｐゴシック" charset="-128"/>
            </a:endParaRPr>
          </a:p>
        </p:txBody>
      </p:sp>
      <p:sp>
        <p:nvSpPr>
          <p:cNvPr id="32" name="Up-Down Arrow 31"/>
          <p:cNvSpPr/>
          <p:nvPr/>
        </p:nvSpPr>
        <p:spPr bwMode="auto">
          <a:xfrm>
            <a:off x="7920038" y="5138738"/>
            <a:ext cx="360362" cy="341312"/>
          </a:xfrm>
          <a:prstGeom prst="upDownArrow">
            <a:avLst>
              <a:gd name="adj1" fmla="val 29682"/>
              <a:gd name="adj2" fmla="val 32222"/>
            </a:avLst>
          </a:prstGeom>
          <a:ln w="19050">
            <a:solidFill>
              <a:schemeClr val="accent5">
                <a:lumMod val="50000"/>
              </a:schemeClr>
            </a:solidFill>
          </a:ln>
          <a:extLst/>
        </p:spPr>
        <p:txBody>
          <a:bodyPr>
            <a:spAutoFit/>
          </a:bodyPr>
          <a:lstStyle/>
          <a:p>
            <a:pPr algn="ctr" eaLnBrk="1" hangingPunct="1">
              <a:defRPr/>
            </a:pPr>
            <a:endParaRPr lang="en-GB" b="1">
              <a:latin typeface="+mj-lt"/>
              <a:ea typeface="ＭＳ Ｐゴシック" charset="-128"/>
            </a:endParaRPr>
          </a:p>
        </p:txBody>
      </p:sp>
      <p:sp>
        <p:nvSpPr>
          <p:cNvPr id="33" name="Oval 8"/>
          <p:cNvSpPr>
            <a:spLocks noChangeArrowheads="1"/>
          </p:cNvSpPr>
          <p:nvPr/>
        </p:nvSpPr>
        <p:spPr bwMode="auto">
          <a:xfrm>
            <a:off x="1258888" y="1773238"/>
            <a:ext cx="3960812" cy="1800225"/>
          </a:xfrm>
          <a:prstGeom prst="ellipse">
            <a:avLst/>
          </a:prstGeom>
          <a:solidFill>
            <a:srgbClr val="99CCFF">
              <a:alpha val="50195"/>
            </a:srgbClr>
          </a:solidFill>
          <a:ln w="9525" algn="ctr">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fr-BE" altLang="en-US" sz="3200" i="0">
                <a:solidFill>
                  <a:srgbClr val="CC0000"/>
                </a:solidFill>
              </a:rPr>
              <a:t>Step 1</a:t>
            </a:r>
          </a:p>
          <a:p>
            <a:pPr algn="ctr" eaLnBrk="1" hangingPunct="1">
              <a:spcBef>
                <a:spcPct val="0"/>
              </a:spcBef>
              <a:buClrTx/>
              <a:buFontTx/>
              <a:buNone/>
            </a:pPr>
            <a:endParaRPr lang="en-GB" altLang="en-US" sz="3200" i="0">
              <a:solidFill>
                <a:srgbClr val="CC0000"/>
              </a:solidFill>
            </a:endParaRPr>
          </a:p>
        </p:txBody>
      </p:sp>
      <p:sp>
        <p:nvSpPr>
          <p:cNvPr id="34" name="AutoShape 9"/>
          <p:cNvSpPr>
            <a:spLocks noChangeArrowheads="1"/>
          </p:cNvSpPr>
          <p:nvPr/>
        </p:nvSpPr>
        <p:spPr bwMode="auto">
          <a:xfrm>
            <a:off x="1763713" y="2781300"/>
            <a:ext cx="3095625" cy="215900"/>
          </a:xfrm>
          <a:prstGeom prst="rightArrow">
            <a:avLst>
              <a:gd name="adj1" fmla="val 50000"/>
              <a:gd name="adj2" fmla="val 358456"/>
            </a:avLst>
          </a:prstGeom>
          <a:solidFill>
            <a:srgbClr val="CC0000"/>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35" name="Oval 10"/>
          <p:cNvSpPr>
            <a:spLocks noChangeArrowheads="1"/>
          </p:cNvSpPr>
          <p:nvPr/>
        </p:nvSpPr>
        <p:spPr bwMode="auto">
          <a:xfrm>
            <a:off x="4211638" y="4149725"/>
            <a:ext cx="3960812" cy="1800225"/>
          </a:xfrm>
          <a:prstGeom prst="ellipse">
            <a:avLst/>
          </a:prstGeom>
          <a:solidFill>
            <a:srgbClr val="99CCFF">
              <a:alpha val="50195"/>
            </a:srgbClr>
          </a:solidFill>
          <a:ln w="9525" algn="ctr">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fr-BE" altLang="en-US" sz="3200" i="0">
                <a:solidFill>
                  <a:srgbClr val="CC0000"/>
                </a:solidFill>
              </a:rPr>
              <a:t>Step 2</a:t>
            </a:r>
          </a:p>
          <a:p>
            <a:pPr algn="ctr" eaLnBrk="1" hangingPunct="1">
              <a:spcBef>
                <a:spcPct val="0"/>
              </a:spcBef>
              <a:buClrTx/>
              <a:buFontTx/>
              <a:buNone/>
            </a:pPr>
            <a:endParaRPr lang="en-GB" altLang="en-US" sz="3200" i="0">
              <a:solidFill>
                <a:srgbClr val="CC0000"/>
              </a:solidFill>
            </a:endParaRPr>
          </a:p>
        </p:txBody>
      </p:sp>
      <p:sp>
        <p:nvSpPr>
          <p:cNvPr id="36" name="AutoShape 11"/>
          <p:cNvSpPr>
            <a:spLocks noChangeArrowheads="1"/>
          </p:cNvSpPr>
          <p:nvPr/>
        </p:nvSpPr>
        <p:spPr bwMode="auto">
          <a:xfrm rot="10800000">
            <a:off x="4643438" y="5084763"/>
            <a:ext cx="3095625" cy="215900"/>
          </a:xfrm>
          <a:prstGeom prst="rightArrow">
            <a:avLst>
              <a:gd name="adj1" fmla="val 50000"/>
              <a:gd name="adj2" fmla="val 358456"/>
            </a:avLst>
          </a:prstGeom>
          <a:solidFill>
            <a:srgbClr val="CC0000"/>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37" name="Oval 12"/>
          <p:cNvSpPr>
            <a:spLocks noChangeArrowheads="1"/>
          </p:cNvSpPr>
          <p:nvPr/>
        </p:nvSpPr>
        <p:spPr bwMode="auto">
          <a:xfrm>
            <a:off x="2987675" y="2420938"/>
            <a:ext cx="3311525" cy="3313112"/>
          </a:xfrm>
          <a:prstGeom prst="ellipse">
            <a:avLst/>
          </a:prstGeom>
          <a:solidFill>
            <a:srgbClr val="00CC99">
              <a:alpha val="65097"/>
            </a:srgbClr>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fr-BE" altLang="en-US" sz="3200" i="0">
                <a:solidFill>
                  <a:srgbClr val="CC0000"/>
                </a:solidFill>
              </a:rPr>
              <a:t>Step 3</a:t>
            </a:r>
            <a:endParaRPr lang="en-GB" altLang="en-US" sz="3200" i="0">
              <a:solidFill>
                <a:srgbClr val="CC0000"/>
              </a:solidFill>
            </a:endParaRPr>
          </a:p>
        </p:txBody>
      </p:sp>
      <p:sp>
        <p:nvSpPr>
          <p:cNvPr id="38" name="AutoShape 13"/>
          <p:cNvSpPr>
            <a:spLocks noChangeArrowheads="1"/>
          </p:cNvSpPr>
          <p:nvPr/>
        </p:nvSpPr>
        <p:spPr bwMode="auto">
          <a:xfrm>
            <a:off x="3419475" y="2636838"/>
            <a:ext cx="2736850" cy="1296987"/>
          </a:xfrm>
          <a:prstGeom prst="curvedDownArrow">
            <a:avLst>
              <a:gd name="adj1" fmla="val 42203"/>
              <a:gd name="adj2" fmla="val 84406"/>
              <a:gd name="adj3" fmla="val 33333"/>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39" name="AutoShape 14"/>
          <p:cNvSpPr>
            <a:spLocks noChangeArrowheads="1"/>
          </p:cNvSpPr>
          <p:nvPr/>
        </p:nvSpPr>
        <p:spPr bwMode="auto">
          <a:xfrm flipH="1" flipV="1">
            <a:off x="3130550" y="4219575"/>
            <a:ext cx="2736850" cy="1296988"/>
          </a:xfrm>
          <a:prstGeom prst="curvedDownArrow">
            <a:avLst>
              <a:gd name="adj1" fmla="val 42203"/>
              <a:gd name="adj2" fmla="val 84406"/>
              <a:gd name="adj3" fmla="val 33333"/>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Tree>
    <p:extLst>
      <p:ext uri="{BB962C8B-B14F-4D97-AF65-F5344CB8AC3E}">
        <p14:creationId xmlns:p14="http://schemas.microsoft.com/office/powerpoint/2010/main" val="672023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ppt_x"/>
                                          </p:val>
                                        </p:tav>
                                        <p:tav tm="100000">
                                          <p:val>
                                            <p:strVal val="#ppt_x"/>
                                          </p:val>
                                        </p:tav>
                                      </p:tavLst>
                                    </p:anim>
                                    <p:anim calcmode="lin" valueType="num">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additive="base">
                                        <p:cTn id="13" dur="500" fill="hold"/>
                                        <p:tgtEl>
                                          <p:spTgt spid="34"/>
                                        </p:tgtEl>
                                        <p:attrNameLst>
                                          <p:attrName>ppt_x</p:attrName>
                                        </p:attrNameLst>
                                      </p:cBhvr>
                                      <p:tavLst>
                                        <p:tav tm="0">
                                          <p:val>
                                            <p:strVal val="#ppt_x"/>
                                          </p:val>
                                        </p:tav>
                                        <p:tav tm="100000">
                                          <p:val>
                                            <p:strVal val="#ppt_x"/>
                                          </p:val>
                                        </p:tav>
                                      </p:tavLst>
                                    </p:anim>
                                    <p:anim calcmode="lin" valueType="num">
                                      <p:cBhvr additive="base">
                                        <p:cTn id="1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additive="base">
                                        <p:cTn id="19" dur="500" fill="hold"/>
                                        <p:tgtEl>
                                          <p:spTgt spid="35"/>
                                        </p:tgtEl>
                                        <p:attrNameLst>
                                          <p:attrName>ppt_x</p:attrName>
                                        </p:attrNameLst>
                                      </p:cBhvr>
                                      <p:tavLst>
                                        <p:tav tm="0">
                                          <p:val>
                                            <p:strVal val="#ppt_x"/>
                                          </p:val>
                                        </p:tav>
                                        <p:tav tm="100000">
                                          <p:val>
                                            <p:strVal val="#ppt_x"/>
                                          </p:val>
                                        </p:tav>
                                      </p:tavLst>
                                    </p:anim>
                                    <p:anim calcmode="lin" valueType="num">
                                      <p:cBhvr additive="base">
                                        <p:cTn id="2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6"/>
                                        </p:tgtEl>
                                        <p:attrNameLst>
                                          <p:attrName>style.visibility</p:attrName>
                                        </p:attrNameLst>
                                      </p:cBhvr>
                                      <p:to>
                                        <p:strVal val="visible"/>
                                      </p:to>
                                    </p:set>
                                    <p:anim calcmode="lin" valueType="num">
                                      <p:cBhvr additive="base">
                                        <p:cTn id="25" dur="500" fill="hold"/>
                                        <p:tgtEl>
                                          <p:spTgt spid="36"/>
                                        </p:tgtEl>
                                        <p:attrNameLst>
                                          <p:attrName>ppt_x</p:attrName>
                                        </p:attrNameLst>
                                      </p:cBhvr>
                                      <p:tavLst>
                                        <p:tav tm="0">
                                          <p:val>
                                            <p:strVal val="#ppt_x"/>
                                          </p:val>
                                        </p:tav>
                                        <p:tav tm="100000">
                                          <p:val>
                                            <p:strVal val="#ppt_x"/>
                                          </p:val>
                                        </p:tav>
                                      </p:tavLst>
                                    </p:anim>
                                    <p:anim calcmode="lin" valueType="num">
                                      <p:cBhvr additive="base">
                                        <p:cTn id="2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anim calcmode="lin" valueType="num">
                                      <p:cBhvr additive="base">
                                        <p:cTn id="31" dur="500" fill="hold"/>
                                        <p:tgtEl>
                                          <p:spTgt spid="37"/>
                                        </p:tgtEl>
                                        <p:attrNameLst>
                                          <p:attrName>ppt_x</p:attrName>
                                        </p:attrNameLst>
                                      </p:cBhvr>
                                      <p:tavLst>
                                        <p:tav tm="0">
                                          <p:val>
                                            <p:strVal val="#ppt_x"/>
                                          </p:val>
                                        </p:tav>
                                        <p:tav tm="100000">
                                          <p:val>
                                            <p:strVal val="#ppt_x"/>
                                          </p:val>
                                        </p:tav>
                                      </p:tavLst>
                                    </p:anim>
                                    <p:anim calcmode="lin" valueType="num">
                                      <p:cBhvr additive="base">
                                        <p:cTn id="3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ppt_x"/>
                                          </p:val>
                                        </p:tav>
                                        <p:tav tm="100000">
                                          <p:val>
                                            <p:strVal val="#ppt_x"/>
                                          </p:val>
                                        </p:tav>
                                      </p:tavLst>
                                    </p:anim>
                                    <p:anim calcmode="lin" valueType="num">
                                      <p:cBhvr additive="base">
                                        <p:cTn id="38" dur="500" fill="hold"/>
                                        <p:tgtEl>
                                          <p:spTgt spid="3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9"/>
                                        </p:tgtEl>
                                        <p:attrNameLst>
                                          <p:attrName>style.visibility</p:attrName>
                                        </p:attrNameLst>
                                      </p:cBhvr>
                                      <p:to>
                                        <p:strVal val="visible"/>
                                      </p:to>
                                    </p:set>
                                    <p:anim calcmode="lin" valueType="num">
                                      <p:cBhvr additive="base">
                                        <p:cTn id="41" dur="500" fill="hold"/>
                                        <p:tgtEl>
                                          <p:spTgt spid="39"/>
                                        </p:tgtEl>
                                        <p:attrNameLst>
                                          <p:attrName>ppt_x</p:attrName>
                                        </p:attrNameLst>
                                      </p:cBhvr>
                                      <p:tavLst>
                                        <p:tav tm="0">
                                          <p:val>
                                            <p:strVal val="#ppt_x"/>
                                          </p:val>
                                        </p:tav>
                                        <p:tav tm="100000">
                                          <p:val>
                                            <p:strVal val="#ppt_x"/>
                                          </p:val>
                                        </p:tav>
                                      </p:tavLst>
                                    </p:anim>
                                    <p:anim calcmode="lin" valueType="num">
                                      <p:cBhvr additive="base">
                                        <p:cTn id="42"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mph" presetSubtype="0" fill="hold" grpId="1" nodeType="clickEffect">
                                  <p:stCondLst>
                                    <p:cond delay="0"/>
                                  </p:stCondLst>
                                  <p:childTnLst>
                                    <p:animRot by="21600000">
                                      <p:cBhvr>
                                        <p:cTn id="46" dur="2000" fill="hold"/>
                                        <p:tgtEl>
                                          <p:spTgt spid="38"/>
                                        </p:tgtEl>
                                        <p:attrNameLst>
                                          <p:attrName>r</p:attrName>
                                        </p:attrNameLst>
                                      </p:cBhvr>
                                    </p:animRot>
                                  </p:childTnLst>
                                </p:cTn>
                              </p:par>
                              <p:par>
                                <p:cTn id="47" presetID="8" presetClass="emph" presetSubtype="0" fill="hold" grpId="1" nodeType="withEffect">
                                  <p:stCondLst>
                                    <p:cond delay="0"/>
                                  </p:stCondLst>
                                  <p:childTnLst>
                                    <p:animRot by="21600000">
                                      <p:cBhvr>
                                        <p:cTn id="48" dur="2000" fill="hold"/>
                                        <p:tgtEl>
                                          <p:spTgt spid="3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37" grpId="0" animBg="1"/>
      <p:bldP spid="38" grpId="0" animBg="1"/>
      <p:bldP spid="38" grpId="1" animBg="1"/>
      <p:bldP spid="39" grpId="0" animBg="1"/>
      <p:bldP spid="39" grpId="1"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1"/>
          <p:cNvSpPr>
            <a:spLocks noGrp="1"/>
          </p:cNvSpPr>
          <p:nvPr>
            <p:ph type="sldNum" sz="quarter" idx="12"/>
          </p:nvPr>
        </p:nvSpPr>
        <p:spPr>
          <a:xfrm>
            <a:off x="7010400" y="63817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5670C436-E0B7-46DC-B8B4-D82B03204063}" type="slidenum">
              <a:rPr lang="en-GB" altLang="en-US" sz="1400" i="0" smtClean="0">
                <a:solidFill>
                  <a:schemeClr val="tx1"/>
                </a:solidFill>
                <a:latin typeface="Arial" panose="020B0604020202020204" pitchFamily="34" charset="0"/>
              </a:rPr>
              <a:pPr>
                <a:spcBef>
                  <a:spcPct val="0"/>
                </a:spcBef>
                <a:buClrTx/>
                <a:buFontTx/>
                <a:buNone/>
              </a:pPr>
              <a:t>59</a:t>
            </a:fld>
            <a:endParaRPr lang="en-GB" altLang="en-US" sz="1400" i="0" smtClean="0">
              <a:solidFill>
                <a:schemeClr val="tx1"/>
              </a:solidFill>
              <a:latin typeface="Arial" panose="020B0604020202020204" pitchFamily="34" charset="0"/>
            </a:endParaRPr>
          </a:p>
        </p:txBody>
      </p:sp>
      <p:graphicFrame>
        <p:nvGraphicFramePr>
          <p:cNvPr id="3" name="Table 2"/>
          <p:cNvGraphicFramePr>
            <a:graphicFrameLocks noGrp="1"/>
          </p:cNvGraphicFramePr>
          <p:nvPr/>
        </p:nvGraphicFramePr>
        <p:xfrm>
          <a:off x="179388" y="1203325"/>
          <a:ext cx="8856663" cy="5768975"/>
        </p:xfrm>
        <a:graphic>
          <a:graphicData uri="http://schemas.openxmlformats.org/drawingml/2006/table">
            <a:tbl>
              <a:tblPr/>
              <a:tblGrid>
                <a:gridCol w="805078"/>
                <a:gridCol w="3586655"/>
                <a:gridCol w="805078"/>
                <a:gridCol w="623258"/>
                <a:gridCol w="3036594"/>
              </a:tblGrid>
              <a:tr h="424784">
                <a:tc gridSpan="2">
                  <a:txBody>
                    <a:bodyPr/>
                    <a:lstStyle/>
                    <a:p>
                      <a:pPr algn="ctr">
                        <a:lnSpc>
                          <a:spcPct val="115000"/>
                        </a:lnSpc>
                        <a:spcAft>
                          <a:spcPts val="0"/>
                        </a:spcAft>
                      </a:pPr>
                      <a:r>
                        <a:rPr lang="en-US" sz="1400" b="1" dirty="0" smtClean="0">
                          <a:solidFill>
                            <a:schemeClr val="bg1"/>
                          </a:solidFill>
                          <a:latin typeface="Arial" pitchFamily="34" charset="0"/>
                          <a:ea typeface="Calibri"/>
                          <a:cs typeface="Arial" pitchFamily="34" charset="0"/>
                        </a:rPr>
                        <a:t>Government</a:t>
                      </a:r>
                      <a:r>
                        <a:rPr lang="en-US" sz="1400" b="1" baseline="0" dirty="0" smtClean="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420652">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Poverty reduction</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smtClean="0">
                          <a:solidFill>
                            <a:schemeClr val="bg1"/>
                          </a:solidFill>
                          <a:latin typeface="Arial" pitchFamily="34" charset="0"/>
                          <a:ea typeface="Calibri"/>
                          <a:cs typeface="Arial" pitchFamily="34" charset="0"/>
                        </a:rPr>
                        <a:t>Budget support</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tr>
              <a:tr h="630979">
                <a:tc>
                  <a:txBody>
                    <a:bodyPr/>
                    <a:lstStyle/>
                    <a:p>
                      <a:pPr algn="ctr">
                        <a:lnSpc>
                          <a:spcPct val="115000"/>
                        </a:lnSpc>
                        <a:spcAft>
                          <a:spcPts val="0"/>
                        </a:spcAft>
                      </a:pPr>
                      <a:r>
                        <a:rPr lang="en-GB" sz="1200" noProof="0" dirty="0" smtClean="0">
                          <a:latin typeface="Arial" pitchFamily="34" charset="0"/>
                          <a:ea typeface="Calibri"/>
                          <a:cs typeface="Arial" pitchFamily="34" charset="0"/>
                        </a:rPr>
                        <a:t>Outcomes(</a:t>
                      </a:r>
                      <a:r>
                        <a:rPr lang="en-GB" sz="1200" noProof="0" dirty="0">
                          <a:latin typeface="Arial" pitchFamily="34" charset="0"/>
                          <a:ea typeface="Calibri"/>
                          <a:cs typeface="Arial" pitchFamily="34" charset="0"/>
                        </a:rPr>
                        <a:t>L4)</a:t>
                      </a:r>
                      <a:endParaRPr lang="en-GB" sz="1200" noProof="0" dirty="0" smtClean="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Positive responses by service users and economic actors to government  policy management and service delivery</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1957">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Execution of the budget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Monitoring of</a:t>
                      </a:r>
                      <a:r>
                        <a:rPr lang="en-GB" sz="1200" baseline="0" noProof="0" dirty="0" smtClean="0">
                          <a:latin typeface="Arial" pitchFamily="34" charset="0"/>
                          <a:ea typeface="Calibri"/>
                          <a:cs typeface="Arial" pitchFamily="34" charset="0"/>
                        </a:rPr>
                        <a:t> results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macro-economic management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public services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Etc.</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200" noProof="0" dirty="0" smtClean="0">
                          <a:latin typeface="Arial" pitchFamily="34" charset="0"/>
                          <a:ea typeface="Calibri"/>
                          <a:cs typeface="Arial" pitchFamily="34" charset="0"/>
                        </a:rPr>
                        <a:t>Induced</a:t>
                      </a:r>
                      <a:r>
                        <a:rPr lang="en-GB" sz="1200" baseline="0" noProof="0" dirty="0" smtClean="0">
                          <a:latin typeface="Arial" pitchFamily="34" charset="0"/>
                          <a:ea typeface="Calibri"/>
                          <a:cs typeface="Arial" pitchFamily="34" charset="0"/>
                        </a:rPr>
                        <a:t> outputs</a:t>
                      </a:r>
                    </a:p>
                    <a:p>
                      <a:pPr algn="ctr">
                        <a:lnSpc>
                          <a:spcPct val="115000"/>
                        </a:lnSpc>
                        <a:spcAft>
                          <a:spcPts val="0"/>
                        </a:spcAft>
                      </a:pPr>
                      <a:r>
                        <a:rPr lang="en-GB" sz="1200" i="1" baseline="0" noProof="0" dirty="0" smtClean="0">
                          <a:latin typeface="Arial" pitchFamily="34" charset="0"/>
                          <a:ea typeface="Calibri"/>
                          <a:cs typeface="Arial" pitchFamily="34" charset="0"/>
                        </a:rPr>
                        <a:t>Specific objectives</a:t>
                      </a:r>
                    </a:p>
                    <a:p>
                      <a:pPr algn="ctr">
                        <a:lnSpc>
                          <a:spcPct val="115000"/>
                        </a:lnSpc>
                        <a:spcAft>
                          <a:spcPts val="0"/>
                        </a:spcAft>
                      </a:pPr>
                      <a:r>
                        <a:rPr lang="en-GB" sz="1200" i="1" baseline="0" noProof="0" dirty="0" smtClean="0">
                          <a:latin typeface="Arial" pitchFamily="34" charset="0"/>
                          <a:ea typeface="Calibri"/>
                          <a:cs typeface="Arial" pitchFamily="34" charset="0"/>
                        </a:rPr>
                        <a:t>(L3)</a:t>
                      </a:r>
                      <a:endParaRPr lang="en-GB" sz="1200" i="1"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a:t>
                      </a:r>
                      <a:r>
                        <a:rPr lang="en-GB" sz="1200" baseline="0" noProof="0" dirty="0" smtClean="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Strengthened PFM</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policy formulation</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Strengthened public sector institutions,</a:t>
                      </a:r>
                    </a:p>
                    <a:p>
                      <a:pPr marL="342900" lvl="0" indent="-342900">
                        <a:lnSpc>
                          <a:spcPct val="115000"/>
                        </a:lnSpc>
                        <a:spcAft>
                          <a:spcPts val="0"/>
                        </a:spcAft>
                        <a:buFont typeface="Symbol"/>
                        <a:buChar char=""/>
                      </a:pPr>
                      <a:r>
                        <a:rPr lang="en-GB" sz="1200" noProof="0" dirty="0" err="1" smtClean="0">
                          <a:latin typeface="Arial" pitchFamily="34" charset="0"/>
                          <a:ea typeface="Calibri"/>
                          <a:cs typeface="Arial" pitchFamily="34" charset="0"/>
                        </a:rPr>
                        <a:t>Etc</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72">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Strategies and operational programmes</a:t>
                      </a: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i="1" dirty="0">
                          <a:latin typeface="Arial" pitchFamily="34" charset="0"/>
                          <a:ea typeface="Calibri"/>
                          <a:cs typeface="Arial" pitchFamily="34" charset="0"/>
                        </a:rPr>
                        <a:t>Results</a:t>
                      </a:r>
                    </a:p>
                    <a:p>
                      <a:pPr algn="ctr">
                        <a:lnSpc>
                          <a:spcPct val="115000"/>
                        </a:lnSpc>
                        <a:spcAft>
                          <a:spcPts val="0"/>
                        </a:spcAft>
                      </a:pPr>
                      <a:r>
                        <a:rPr lang="fr-FR" sz="1200" i="1" dirty="0">
                          <a:latin typeface="Arial" pitchFamily="34" charset="0"/>
                          <a:ea typeface="Calibri"/>
                          <a:cs typeface="Arial" pitchFamily="34" charset="0"/>
                        </a:rPr>
                        <a:t>(L2)</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aid provided through the budget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Increased predictability of disbursement of external funds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a:t>
                      </a:r>
                      <a:r>
                        <a:rPr lang="en-GB" sz="1200" baseline="0" noProof="0" dirty="0" smtClean="0">
                          <a:latin typeface="Arial" pitchFamily="34" charset="0"/>
                          <a:ea typeface="Calibri"/>
                          <a:cs typeface="Arial" pitchFamily="34" charset="0"/>
                        </a:rPr>
                        <a:t> dialogue, </a:t>
                      </a:r>
                      <a:r>
                        <a:rPr lang="en-GB" sz="1200" baseline="0" noProof="0" dirty="0" err="1" smtClean="0">
                          <a:latin typeface="Arial" pitchFamily="34" charset="0"/>
                          <a:ea typeface="Calibri"/>
                          <a:cs typeface="Arial" pitchFamily="34" charset="0"/>
                        </a:rPr>
                        <a:t>conditionalities</a:t>
                      </a:r>
                      <a:r>
                        <a:rPr lang="en-GB" sz="1200" baseline="0" noProof="0" dirty="0" smtClean="0">
                          <a:latin typeface="Arial" pitchFamily="34" charset="0"/>
                          <a:ea typeface="Calibri"/>
                          <a:cs typeface="Arial" pitchFamily="34" charset="0"/>
                        </a:rPr>
                        <a:t>, TA and capacity building better coordinated and more conducive for government strategies</a:t>
                      </a:r>
                      <a:endParaRPr lang="en-GB" sz="1200" noProof="0" dirty="0" smtClean="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Reduced transaction costs</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1631">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i="1" dirty="0">
                          <a:latin typeface="Arial" pitchFamily="34" charset="0"/>
                          <a:ea typeface="Calibri"/>
                          <a:cs typeface="Arial" pitchFamily="34" charset="0"/>
                        </a:rPr>
                        <a:t>Activities</a:t>
                      </a:r>
                    </a:p>
                    <a:p>
                      <a:pPr algn="ctr">
                        <a:lnSpc>
                          <a:spcPct val="115000"/>
                        </a:lnSpc>
                        <a:spcAft>
                          <a:spcPts val="0"/>
                        </a:spcAft>
                      </a:pPr>
                      <a:r>
                        <a:rPr lang="fr-FR" sz="1200" i="1" dirty="0">
                          <a:latin typeface="Arial" pitchFamily="34" charset="0"/>
                          <a:ea typeface="Calibri"/>
                          <a:cs typeface="Arial" pitchFamily="34" charset="0"/>
                        </a:rPr>
                        <a:t>(L1)</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Transfer of funds to the national Treasury and disbursement conditions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 dialogue and performance indicators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Capacity building and TA</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200" b="1" kern="0" dirty="0" err="1">
                <a:solidFill>
                  <a:srgbClr val="FFFF00"/>
                </a:solidFill>
                <a:latin typeface="+mj-lt"/>
                <a:ea typeface="+mj-ea"/>
                <a:cs typeface="+mj-cs"/>
              </a:rPr>
              <a:t>Step</a:t>
            </a:r>
            <a:r>
              <a:rPr lang="fr-FR" sz="2200" b="1" kern="0" dirty="0">
                <a:solidFill>
                  <a:srgbClr val="FFFF00"/>
                </a:solidFill>
                <a:latin typeface="+mj-lt"/>
                <a:ea typeface="+mj-ea"/>
                <a:cs typeface="+mj-cs"/>
              </a:rPr>
              <a:t> 1: Evaluation of the </a:t>
            </a:r>
            <a:r>
              <a:rPr lang="fr-FR" sz="2200" b="1" kern="0" dirty="0" err="1">
                <a:solidFill>
                  <a:srgbClr val="FFFF00"/>
                </a:solidFill>
                <a:latin typeface="+mj-lt"/>
                <a:ea typeface="+mj-ea"/>
                <a:cs typeface="+mj-cs"/>
              </a:rPr>
              <a:t>chain</a:t>
            </a:r>
            <a:r>
              <a:rPr lang="fr-FR" sz="2200" b="1" kern="0" dirty="0">
                <a:solidFill>
                  <a:srgbClr val="FFFF00"/>
                </a:solidFill>
                <a:latin typeface="+mj-lt"/>
                <a:ea typeface="+mj-ea"/>
                <a:cs typeface="+mj-cs"/>
              </a:rPr>
              <a:t> </a:t>
            </a:r>
            <a:r>
              <a:rPr lang="fr-FR" sz="2200" b="1" kern="0" dirty="0" err="1">
                <a:solidFill>
                  <a:srgbClr val="FFFF00"/>
                </a:solidFill>
                <a:latin typeface="+mj-lt"/>
                <a:ea typeface="+mj-ea"/>
                <a:cs typeface="+mj-cs"/>
              </a:rPr>
              <a:t>from</a:t>
            </a:r>
            <a:r>
              <a:rPr lang="fr-FR" sz="2200" b="1" kern="0" dirty="0">
                <a:solidFill>
                  <a:srgbClr val="FFFF00"/>
                </a:solidFill>
                <a:latin typeface="+mj-lt"/>
                <a:ea typeface="+mj-ea"/>
                <a:cs typeface="+mj-cs"/>
              </a:rPr>
              <a:t> inputs to </a:t>
            </a:r>
            <a:r>
              <a:rPr lang="fr-FR" sz="2200" b="1" kern="0" dirty="0" err="1">
                <a:solidFill>
                  <a:srgbClr val="FFFF00"/>
                </a:solidFill>
                <a:latin typeface="+mj-lt"/>
                <a:ea typeface="+mj-ea"/>
                <a:cs typeface="+mj-cs"/>
              </a:rPr>
              <a:t>induced</a:t>
            </a:r>
            <a:r>
              <a:rPr lang="fr-FR" sz="2200" b="1" kern="0" dirty="0">
                <a:solidFill>
                  <a:srgbClr val="FFFF00"/>
                </a:solidFill>
                <a:latin typeface="+mj-lt"/>
                <a:ea typeface="+mj-ea"/>
                <a:cs typeface="+mj-cs"/>
              </a:rPr>
              <a:t> outputs of the BS</a:t>
            </a:r>
            <a:endParaRPr lang="en-US" sz="2200" b="1" kern="0" dirty="0">
              <a:solidFill>
                <a:srgbClr val="FFFF00"/>
              </a:solidFill>
              <a:latin typeface="+mj-lt"/>
              <a:ea typeface="+mj-ea"/>
              <a:cs typeface="+mj-cs"/>
            </a:endParaRPr>
          </a:p>
        </p:txBody>
      </p:sp>
      <p:sp>
        <p:nvSpPr>
          <p:cNvPr id="5" name="Oval 4"/>
          <p:cNvSpPr/>
          <p:nvPr/>
        </p:nvSpPr>
        <p:spPr>
          <a:xfrm>
            <a:off x="5364163" y="2708275"/>
            <a:ext cx="3455987" cy="4149725"/>
          </a:xfrm>
          <a:prstGeom prst="ellipse">
            <a:avLst/>
          </a:prstGeom>
          <a:solidFill>
            <a:schemeClr val="accent2">
              <a:lumMod val="90000"/>
              <a:alpha val="30000"/>
            </a:schemeClr>
          </a:solidFill>
          <a:l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600" dirty="0">
              <a:solidFill>
                <a:schemeClr val="tx1"/>
              </a:solidFill>
            </a:endParaRPr>
          </a:p>
        </p:txBody>
      </p:sp>
      <p:cxnSp>
        <p:nvCxnSpPr>
          <p:cNvPr id="6" name="Straight Arrow Connector 5"/>
          <p:cNvCxnSpPr>
            <a:stCxn id="7" idx="2"/>
          </p:cNvCxnSpPr>
          <p:nvPr/>
        </p:nvCxnSpPr>
        <p:spPr>
          <a:xfrm>
            <a:off x="6156325" y="2452688"/>
            <a:ext cx="762000" cy="2508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795963" y="2205038"/>
            <a:ext cx="719137" cy="247650"/>
          </a:xfrm>
          <a:prstGeom prst="rect">
            <a:avLst/>
          </a:prstGeom>
          <a:solidFill>
            <a:schemeClr val="accent2">
              <a:lumMod val="90000"/>
              <a:alpha val="30000"/>
            </a:schemeClr>
          </a:solidFill>
          <a:ln w="19050">
            <a:solidFill>
              <a:schemeClr val="tx1"/>
            </a:solidFill>
          </a:ln>
        </p:spPr>
        <p:txBody>
          <a:bodyPr>
            <a:spAutoFit/>
          </a:bodyPr>
          <a:lstStyle/>
          <a:p>
            <a:pPr eaLnBrk="1" hangingPunct="1">
              <a:defRPr/>
            </a:pPr>
            <a:r>
              <a:rPr lang="fr-FR" sz="1000" b="1" dirty="0" err="1"/>
              <a:t>Step</a:t>
            </a:r>
            <a:r>
              <a:rPr lang="fr-FR" sz="1000" b="1" dirty="0"/>
              <a:t> 1</a:t>
            </a:r>
            <a:endParaRPr lang="en-US" sz="1000" b="1" dirty="0"/>
          </a:p>
        </p:txBody>
      </p:sp>
      <p:cxnSp>
        <p:nvCxnSpPr>
          <p:cNvPr id="11" name="Straight Arrow Connector 10"/>
          <p:cNvCxnSpPr>
            <a:cxnSpLocks noChangeShapeType="1"/>
          </p:cNvCxnSpPr>
          <p:nvPr/>
        </p:nvCxnSpPr>
        <p:spPr bwMode="auto">
          <a:xfrm flipV="1">
            <a:off x="8893175" y="2708275"/>
            <a:ext cx="0" cy="4149725"/>
          </a:xfrm>
          <a:prstGeom prst="straightConnector1">
            <a:avLst/>
          </a:prstGeom>
          <a:noFill/>
          <a:ln w="38100" cmpd="dbl" algn="ctr">
            <a:solidFill>
              <a:srgbClr val="0000FF"/>
            </a:solidFill>
            <a:prstDash val="sysDot"/>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328672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par>
                                <p:cTn id="12" presetID="3" presetClass="entr" presetSubtype="10"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linds(horizontal)">
                                      <p:cBhvr>
                                        <p:cTn id="14" dur="500"/>
                                        <p:tgtEl>
                                          <p:spTgt spid="6"/>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ounded Rectangle 4"/>
          <p:cNvSpPr>
            <a:spLocks noChangeArrowheads="1"/>
          </p:cNvSpPr>
          <p:nvPr/>
        </p:nvSpPr>
        <p:spPr bwMode="auto">
          <a:xfrm>
            <a:off x="231775" y="1413719"/>
            <a:ext cx="8516689" cy="719137"/>
          </a:xfrm>
          <a:prstGeom prst="roundRect">
            <a:avLst>
              <a:gd name="adj" fmla="val 16667"/>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nchor="ctr"/>
          <a:lstStyle/>
          <a:p>
            <a:pPr marL="3175" algn="ctr" eaLnBrk="1" hangingPunct="1"/>
            <a:r>
              <a:rPr lang="en-US" sz="2000" b="1" dirty="0">
                <a:solidFill>
                  <a:srgbClr val="2D2D8A"/>
                </a:solidFill>
                <a:latin typeface="+mn-lt"/>
                <a:cs typeface="Tw Cen MT"/>
              </a:rPr>
              <a:t>OPERATIONAL FRAMEWORK</a:t>
            </a:r>
          </a:p>
          <a:p>
            <a:pPr marL="3175" algn="ctr" eaLnBrk="1" hangingPunct="1"/>
            <a:r>
              <a:rPr lang="en-US" sz="2000" b="1" dirty="0">
                <a:solidFill>
                  <a:srgbClr val="2D2D8A"/>
                </a:solidFill>
                <a:latin typeface="+mn-lt"/>
                <a:cs typeface="Tw Cen MT"/>
              </a:rPr>
              <a:t>The link  between the analysis and the </a:t>
            </a:r>
            <a:r>
              <a:rPr lang="en-US" sz="2000" b="1" dirty="0" smtClean="0">
                <a:solidFill>
                  <a:srgbClr val="2D2D8A"/>
                </a:solidFill>
                <a:latin typeface="+mn-lt"/>
                <a:cs typeface="Tw Cen MT"/>
              </a:rPr>
              <a:t>BS EU </a:t>
            </a:r>
            <a:r>
              <a:rPr lang="en-US" sz="2000" b="1" dirty="0">
                <a:solidFill>
                  <a:srgbClr val="2D2D8A"/>
                </a:solidFill>
                <a:latin typeface="+mn-lt"/>
                <a:cs typeface="Tw Cen MT"/>
              </a:rPr>
              <a:t>intervention logic</a:t>
            </a:r>
          </a:p>
        </p:txBody>
      </p:sp>
      <p:sp>
        <p:nvSpPr>
          <p:cNvPr id="23555" name="Rounded Rectangle 9"/>
          <p:cNvSpPr>
            <a:spLocks noChangeArrowheads="1"/>
          </p:cNvSpPr>
          <p:nvPr/>
        </p:nvSpPr>
        <p:spPr bwMode="auto">
          <a:xfrm>
            <a:off x="6732588" y="3472631"/>
            <a:ext cx="2159000" cy="914400"/>
          </a:xfrm>
          <a:prstGeom prst="roundRect">
            <a:avLst>
              <a:gd name="adj" fmla="val 16667"/>
            </a:avLst>
          </a:prstGeom>
          <a:solidFill>
            <a:schemeClr val="accent1">
              <a:lumMod val="50000"/>
              <a:alpha val="54000"/>
            </a:schemeClr>
          </a:solidFill>
          <a:ln w="9525">
            <a:solidFill>
              <a:schemeClr val="accent1">
                <a:lumMod val="50000"/>
              </a:schemeClr>
            </a:solidFill>
            <a:round/>
            <a:headEnd/>
            <a:tailEnd/>
          </a:ln>
        </p:spPr>
        <p:txBody>
          <a:bodyPr anchor="ctr"/>
          <a:lstStyle/>
          <a:p>
            <a:pPr marL="3175" eaLnBrk="1" hangingPunct="1"/>
            <a:r>
              <a:rPr lang="en-US" sz="2000" dirty="0">
                <a:solidFill>
                  <a:srgbClr val="2D2D8A"/>
                </a:solidFill>
                <a:latin typeface="Tw Cen MT"/>
                <a:cs typeface="Tw Cen MT"/>
              </a:rPr>
              <a:t>Financial </a:t>
            </a:r>
            <a:r>
              <a:rPr lang="en-US" sz="2000" dirty="0" smtClean="0">
                <a:solidFill>
                  <a:srgbClr val="2D2D8A"/>
                </a:solidFill>
                <a:latin typeface="Tw Cen MT"/>
                <a:cs typeface="Tw Cen MT"/>
              </a:rPr>
              <a:t>Transfers</a:t>
            </a:r>
            <a:endParaRPr lang="en-US" sz="2000" dirty="0">
              <a:solidFill>
                <a:srgbClr val="2D2D8A"/>
              </a:solidFill>
              <a:latin typeface="Tw Cen MT"/>
              <a:cs typeface="Tw Cen MT"/>
            </a:endParaRPr>
          </a:p>
        </p:txBody>
      </p:sp>
      <p:sp>
        <p:nvSpPr>
          <p:cNvPr id="23556" name="Rounded Rectangle 10"/>
          <p:cNvSpPr>
            <a:spLocks noChangeArrowheads="1"/>
          </p:cNvSpPr>
          <p:nvPr/>
        </p:nvSpPr>
        <p:spPr bwMode="auto">
          <a:xfrm>
            <a:off x="6732588" y="5826968"/>
            <a:ext cx="2159000" cy="914400"/>
          </a:xfrm>
          <a:prstGeom prst="roundRect">
            <a:avLst>
              <a:gd name="adj" fmla="val 16667"/>
            </a:avLst>
          </a:prstGeom>
          <a:solidFill>
            <a:schemeClr val="accent1">
              <a:lumMod val="50000"/>
              <a:alpha val="54000"/>
            </a:schemeClr>
          </a:solidFill>
          <a:ln w="9525">
            <a:solidFill>
              <a:schemeClr val="accent1">
                <a:lumMod val="50000"/>
              </a:schemeClr>
            </a:solidFill>
            <a:round/>
            <a:headEnd/>
            <a:tailEnd/>
          </a:ln>
        </p:spPr>
        <p:txBody>
          <a:bodyPr anchor="ctr"/>
          <a:lstStyle/>
          <a:p>
            <a:pPr marL="3175" eaLnBrk="1" hangingPunct="1">
              <a:defRPr/>
            </a:pPr>
            <a:r>
              <a:rPr lang="en-US" sz="2000" dirty="0" smtClean="0">
                <a:solidFill>
                  <a:srgbClr val="2D2D8A"/>
                </a:solidFill>
                <a:latin typeface="Tw Cen MT"/>
                <a:cs typeface="Tw Cen MT"/>
              </a:rPr>
              <a:t>Performance Monitoring </a:t>
            </a:r>
            <a:r>
              <a:rPr lang="en-US" sz="2000" dirty="0">
                <a:solidFill>
                  <a:srgbClr val="2D2D8A"/>
                </a:solidFill>
                <a:latin typeface="Tw Cen MT"/>
                <a:cs typeface="Tw Cen MT"/>
              </a:rPr>
              <a:t>&amp; evaluation </a:t>
            </a:r>
          </a:p>
        </p:txBody>
      </p:sp>
      <p:sp>
        <p:nvSpPr>
          <p:cNvPr id="25605" name="Rounded Rectangle 15"/>
          <p:cNvSpPr>
            <a:spLocks noChangeArrowheads="1"/>
          </p:cNvSpPr>
          <p:nvPr/>
        </p:nvSpPr>
        <p:spPr bwMode="auto">
          <a:xfrm>
            <a:off x="2987675" y="1989138"/>
            <a:ext cx="914400" cy="914400"/>
          </a:xfrm>
          <a:prstGeom prst="roundRect">
            <a:avLst>
              <a:gd name="adj" fmla="val 16667"/>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nchor="ctr"/>
          <a:lstStyle/>
          <a:p>
            <a:pPr marL="3175" eaLnBrk="1" hangingPunct="1"/>
            <a:endParaRPr lang="en-US">
              <a:solidFill>
                <a:srgbClr val="2D2D8A"/>
              </a:solidFill>
              <a:latin typeface="Tw Cen MT"/>
              <a:cs typeface="Tw Cen MT"/>
            </a:endParaRPr>
          </a:p>
        </p:txBody>
      </p:sp>
      <p:sp>
        <p:nvSpPr>
          <p:cNvPr id="12300" name="Rounded Rectangle 5"/>
          <p:cNvSpPr>
            <a:spLocks noChangeArrowheads="1"/>
          </p:cNvSpPr>
          <p:nvPr/>
        </p:nvSpPr>
        <p:spPr bwMode="auto">
          <a:xfrm>
            <a:off x="395536" y="3666951"/>
            <a:ext cx="1944215" cy="2736304"/>
          </a:xfrm>
          <a:prstGeom prst="roundRect">
            <a:avLst>
              <a:gd name="adj" fmla="val 16667"/>
            </a:avLst>
          </a:prstGeom>
          <a:solidFill>
            <a:schemeClr val="accent1">
              <a:lumMod val="50000"/>
              <a:alpha val="55000"/>
            </a:schemeClr>
          </a:solidFill>
          <a:ln w="9525">
            <a:solidFill>
              <a:schemeClr val="accent1">
                <a:lumMod val="50000"/>
              </a:schemeClr>
            </a:solidFill>
            <a:round/>
            <a:headEnd/>
            <a:tailEnd/>
          </a:ln>
        </p:spPr>
        <p:txBody>
          <a:bodyPr vert="vert270" anchor="ctr"/>
          <a:lstStyle/>
          <a:p>
            <a:pPr marL="3175" algn="ctr" eaLnBrk="1" hangingPunct="1">
              <a:defRPr/>
            </a:pPr>
            <a:r>
              <a:rPr lang="en-US" sz="2000" b="1" dirty="0">
                <a:solidFill>
                  <a:srgbClr val="2D2D8A"/>
                </a:solidFill>
                <a:latin typeface="Tw Cen MT"/>
                <a:ea typeface="MS PGothic" panose="020B0600070205080204" pitchFamily="34" charset="-128"/>
                <a:cs typeface="Tw Cen MT"/>
              </a:rPr>
              <a:t>Context analysis</a:t>
            </a:r>
          </a:p>
          <a:p>
            <a:pPr marL="3175" eaLnBrk="1" hangingPunct="1">
              <a:defRPr/>
            </a:pPr>
            <a:endParaRPr lang="en-US" sz="2000" b="1" dirty="0">
              <a:solidFill>
                <a:srgbClr val="2D2D8A"/>
              </a:solidFill>
              <a:latin typeface="Tw Cen MT"/>
              <a:ea typeface="MS PGothic" panose="020B0600070205080204" pitchFamily="34" charset="-128"/>
              <a:cs typeface="Tw Cen MT"/>
            </a:endParaRPr>
          </a:p>
          <a:p>
            <a:pPr marL="3175" eaLnBrk="1" hangingPunct="1">
              <a:defRPr/>
            </a:pPr>
            <a:r>
              <a:rPr lang="en-US" sz="2000" b="1" dirty="0">
                <a:solidFill>
                  <a:srgbClr val="2D2D8A"/>
                </a:solidFill>
                <a:latin typeface="Tw Cen MT"/>
                <a:ea typeface="MS PGothic" panose="020B0600070205080204" pitchFamily="34" charset="-128"/>
                <a:cs typeface="Tw Cen MT"/>
              </a:rPr>
              <a:t> </a:t>
            </a:r>
          </a:p>
        </p:txBody>
      </p:sp>
      <p:sp>
        <p:nvSpPr>
          <p:cNvPr id="23559" name="Rounded Rectangle 6"/>
          <p:cNvSpPr>
            <a:spLocks noChangeArrowheads="1"/>
          </p:cNvSpPr>
          <p:nvPr/>
        </p:nvSpPr>
        <p:spPr bwMode="auto">
          <a:xfrm>
            <a:off x="6732588" y="4458807"/>
            <a:ext cx="2160587" cy="503883"/>
          </a:xfrm>
          <a:prstGeom prst="roundRect">
            <a:avLst>
              <a:gd name="adj" fmla="val 16667"/>
            </a:avLst>
          </a:prstGeom>
          <a:solidFill>
            <a:schemeClr val="accent1">
              <a:lumMod val="50000"/>
              <a:alpha val="54000"/>
            </a:schemeClr>
          </a:solidFill>
          <a:ln w="9525">
            <a:solidFill>
              <a:schemeClr val="accent1">
                <a:lumMod val="50000"/>
              </a:schemeClr>
            </a:solidFill>
            <a:round/>
            <a:headEnd/>
            <a:tailEnd/>
          </a:ln>
        </p:spPr>
        <p:txBody>
          <a:bodyPr anchor="ctr"/>
          <a:lstStyle/>
          <a:p>
            <a:pPr marL="3175" eaLnBrk="1" hangingPunct="1">
              <a:defRPr/>
            </a:pPr>
            <a:r>
              <a:rPr lang="en-US" sz="2000" dirty="0">
                <a:solidFill>
                  <a:srgbClr val="2D2D8A"/>
                </a:solidFill>
                <a:latin typeface="Tw Cen MT"/>
                <a:cs typeface="Tw Cen MT"/>
              </a:rPr>
              <a:t>Policy dialogue </a:t>
            </a:r>
          </a:p>
        </p:txBody>
      </p:sp>
      <p:sp>
        <p:nvSpPr>
          <p:cNvPr id="23560" name="Rounded Rectangle 7"/>
          <p:cNvSpPr>
            <a:spLocks noChangeArrowheads="1"/>
          </p:cNvSpPr>
          <p:nvPr/>
        </p:nvSpPr>
        <p:spPr bwMode="auto">
          <a:xfrm>
            <a:off x="6732588" y="5034466"/>
            <a:ext cx="2160587" cy="720725"/>
          </a:xfrm>
          <a:prstGeom prst="roundRect">
            <a:avLst>
              <a:gd name="adj" fmla="val 16667"/>
            </a:avLst>
          </a:prstGeom>
          <a:solidFill>
            <a:schemeClr val="accent1">
              <a:lumMod val="50000"/>
              <a:alpha val="54000"/>
            </a:schemeClr>
          </a:solidFill>
          <a:ln w="9525">
            <a:solidFill>
              <a:schemeClr val="accent1">
                <a:lumMod val="50000"/>
              </a:schemeClr>
            </a:solidFill>
            <a:round/>
            <a:headEnd/>
            <a:tailEnd/>
          </a:ln>
        </p:spPr>
        <p:txBody>
          <a:bodyPr anchor="ctr"/>
          <a:lstStyle/>
          <a:p>
            <a:pPr marL="3175" eaLnBrk="1" hangingPunct="1">
              <a:defRPr/>
            </a:pPr>
            <a:r>
              <a:rPr lang="en-US" sz="2000">
                <a:solidFill>
                  <a:srgbClr val="2D2D8A"/>
                </a:solidFill>
                <a:latin typeface="Tw Cen MT"/>
                <a:cs typeface="Tw Cen MT"/>
              </a:rPr>
              <a:t>Capacity development </a:t>
            </a:r>
          </a:p>
        </p:txBody>
      </p:sp>
      <p:sp>
        <p:nvSpPr>
          <p:cNvPr id="12303" name="Rounded Rectangle 8"/>
          <p:cNvSpPr>
            <a:spLocks noChangeArrowheads="1"/>
          </p:cNvSpPr>
          <p:nvPr/>
        </p:nvSpPr>
        <p:spPr bwMode="auto">
          <a:xfrm>
            <a:off x="5004048" y="3666951"/>
            <a:ext cx="648071" cy="2880320"/>
          </a:xfrm>
          <a:prstGeom prst="roundRect">
            <a:avLst>
              <a:gd name="adj" fmla="val 16667"/>
            </a:avLst>
          </a:prstGeom>
          <a:solidFill>
            <a:schemeClr val="accent1">
              <a:lumMod val="50000"/>
              <a:alpha val="54000"/>
            </a:schemeClr>
          </a:solidFill>
          <a:ln w="9525">
            <a:solidFill>
              <a:schemeClr val="accent1">
                <a:lumMod val="50000"/>
              </a:schemeClr>
            </a:solidFill>
            <a:round/>
            <a:headEnd/>
            <a:tailEnd/>
          </a:ln>
        </p:spPr>
        <p:txBody>
          <a:bodyPr vert="vert270" anchor="ctr"/>
          <a:lstStyle/>
          <a:p>
            <a:pPr marL="3175" algn="ctr" eaLnBrk="1" hangingPunct="1">
              <a:defRPr/>
            </a:pPr>
            <a:r>
              <a:rPr lang="en-US" sz="2000" b="1" dirty="0">
                <a:solidFill>
                  <a:srgbClr val="2D2D8A"/>
                </a:solidFill>
                <a:latin typeface="Tw Cen MT"/>
                <a:ea typeface="MS PGothic" panose="020B0600070205080204" pitchFamily="34" charset="-128"/>
                <a:cs typeface="Tw Cen MT"/>
              </a:rPr>
              <a:t>Risk management </a:t>
            </a:r>
          </a:p>
        </p:txBody>
      </p:sp>
      <p:sp>
        <p:nvSpPr>
          <p:cNvPr id="27653" name="Rounded Rectangle 11"/>
          <p:cNvSpPr>
            <a:spLocks noChangeArrowheads="1"/>
          </p:cNvSpPr>
          <p:nvPr/>
        </p:nvSpPr>
        <p:spPr bwMode="auto">
          <a:xfrm>
            <a:off x="1619250" y="4149079"/>
            <a:ext cx="2592000" cy="453563"/>
          </a:xfrm>
          <a:prstGeom prst="roundRect">
            <a:avLst>
              <a:gd name="adj" fmla="val 16667"/>
            </a:avLst>
          </a:prstGeom>
          <a:solidFill>
            <a:srgbClr val="EDFF89">
              <a:alpha val="81960"/>
            </a:srgbClr>
          </a:solidFill>
          <a:ln w="9525">
            <a:solidFill>
              <a:srgbClr val="000000"/>
            </a:solidFill>
            <a:round/>
            <a:headEnd/>
            <a:tailEnd/>
          </a:ln>
        </p:spPr>
        <p:txBody>
          <a:bodyPr anchor="ctr"/>
          <a:lstStyle/>
          <a:p>
            <a:pPr marL="3175" eaLnBrk="1" hangingPunct="1"/>
            <a:r>
              <a:rPr lang="en-US" sz="2000" b="1" dirty="0" smtClean="0">
                <a:solidFill>
                  <a:srgbClr val="2D2D8A"/>
                </a:solidFill>
                <a:latin typeface="Tw Cen MT"/>
                <a:cs typeface="Tw Cen MT"/>
              </a:rPr>
              <a:t>BS Eligibility criteria  </a:t>
            </a:r>
            <a:endParaRPr lang="en-US" sz="2000" b="1" dirty="0">
              <a:solidFill>
                <a:srgbClr val="2D2D8A"/>
              </a:solidFill>
              <a:latin typeface="Tw Cen MT"/>
              <a:cs typeface="Tw Cen MT"/>
            </a:endParaRPr>
          </a:p>
        </p:txBody>
      </p:sp>
      <p:sp>
        <p:nvSpPr>
          <p:cNvPr id="27654" name="Rounded Rectangle 12"/>
          <p:cNvSpPr>
            <a:spLocks noChangeArrowheads="1"/>
          </p:cNvSpPr>
          <p:nvPr/>
        </p:nvSpPr>
        <p:spPr bwMode="auto">
          <a:xfrm>
            <a:off x="1619250" y="4698785"/>
            <a:ext cx="2592000" cy="360000"/>
          </a:xfrm>
          <a:prstGeom prst="roundRect">
            <a:avLst>
              <a:gd name="adj" fmla="val 16667"/>
            </a:avLst>
          </a:prstGeom>
          <a:solidFill>
            <a:srgbClr val="EDFF89">
              <a:alpha val="81960"/>
            </a:srgbClr>
          </a:solidFill>
          <a:ln w="9525">
            <a:solidFill>
              <a:srgbClr val="000000"/>
            </a:solidFill>
            <a:round/>
            <a:headEnd/>
            <a:tailEnd/>
          </a:ln>
        </p:spPr>
        <p:txBody>
          <a:bodyPr anchor="ctr"/>
          <a:lstStyle/>
          <a:p>
            <a:pPr marL="3175" eaLnBrk="1" hangingPunct="1"/>
            <a:r>
              <a:rPr lang="en-US" sz="2000" b="1">
                <a:solidFill>
                  <a:srgbClr val="2D2D8A"/>
                </a:solidFill>
                <a:latin typeface="Tw Cen MT"/>
                <a:cs typeface="Tw Cen MT"/>
              </a:rPr>
              <a:t>Stakeholders analysis </a:t>
            </a:r>
          </a:p>
        </p:txBody>
      </p:sp>
      <p:sp>
        <p:nvSpPr>
          <p:cNvPr id="27655" name="Rounded Rectangle 13"/>
          <p:cNvSpPr>
            <a:spLocks noChangeArrowheads="1"/>
          </p:cNvSpPr>
          <p:nvPr/>
        </p:nvSpPr>
        <p:spPr bwMode="auto">
          <a:xfrm>
            <a:off x="1619250" y="5154927"/>
            <a:ext cx="2592000" cy="360000"/>
          </a:xfrm>
          <a:prstGeom prst="roundRect">
            <a:avLst>
              <a:gd name="adj" fmla="val 16667"/>
            </a:avLst>
          </a:prstGeom>
          <a:solidFill>
            <a:srgbClr val="EDFF89">
              <a:alpha val="81960"/>
            </a:srgbClr>
          </a:solidFill>
          <a:ln w="9525">
            <a:solidFill>
              <a:srgbClr val="000000"/>
            </a:solidFill>
            <a:round/>
            <a:headEnd/>
            <a:tailEnd/>
          </a:ln>
        </p:spPr>
        <p:txBody>
          <a:bodyPr anchor="ctr"/>
          <a:lstStyle/>
          <a:p>
            <a:pPr marL="3175" eaLnBrk="1" hangingPunct="1"/>
            <a:r>
              <a:rPr lang="en-US" sz="2000" b="1">
                <a:solidFill>
                  <a:srgbClr val="2D2D8A"/>
                </a:solidFill>
                <a:latin typeface="Tw Cen MT"/>
                <a:cs typeface="Tw Cen MT"/>
              </a:rPr>
              <a:t>Cross cutting issues </a:t>
            </a:r>
          </a:p>
        </p:txBody>
      </p:sp>
      <p:sp>
        <p:nvSpPr>
          <p:cNvPr id="27656" name="Rounded Rectangle 14"/>
          <p:cNvSpPr>
            <a:spLocks noChangeArrowheads="1"/>
          </p:cNvSpPr>
          <p:nvPr/>
        </p:nvSpPr>
        <p:spPr bwMode="auto">
          <a:xfrm>
            <a:off x="1619250" y="5611068"/>
            <a:ext cx="2592000" cy="360000"/>
          </a:xfrm>
          <a:prstGeom prst="roundRect">
            <a:avLst>
              <a:gd name="adj" fmla="val 16667"/>
            </a:avLst>
          </a:prstGeom>
          <a:solidFill>
            <a:srgbClr val="EDFF89">
              <a:alpha val="81960"/>
            </a:srgbClr>
          </a:solidFill>
          <a:ln w="9525">
            <a:solidFill>
              <a:srgbClr val="000000"/>
            </a:solidFill>
            <a:round/>
            <a:headEnd/>
            <a:tailEnd/>
          </a:ln>
        </p:spPr>
        <p:txBody>
          <a:bodyPr anchor="ctr"/>
          <a:lstStyle/>
          <a:p>
            <a:pPr marL="3175" eaLnBrk="1" hangingPunct="1"/>
            <a:r>
              <a:rPr lang="en-US" sz="2000" b="1">
                <a:solidFill>
                  <a:srgbClr val="2D2D8A"/>
                </a:solidFill>
                <a:latin typeface="Tw Cen MT"/>
                <a:cs typeface="Tw Cen MT"/>
              </a:rPr>
              <a:t>Political economy  </a:t>
            </a:r>
          </a:p>
        </p:txBody>
      </p:sp>
      <p:sp>
        <p:nvSpPr>
          <p:cNvPr id="17" name="Chevron 16"/>
          <p:cNvSpPr/>
          <p:nvPr/>
        </p:nvSpPr>
        <p:spPr bwMode="auto">
          <a:xfrm>
            <a:off x="4356100" y="4747468"/>
            <a:ext cx="393700" cy="785813"/>
          </a:xfrm>
          <a:prstGeom prst="chevron">
            <a:avLst/>
          </a:prstGeom>
          <a:solidFill>
            <a:schemeClr val="accent1">
              <a:lumMod val="50000"/>
            </a:schemeClr>
          </a:solidFill>
          <a:ln w="9525" cap="flat" cmpd="sng" algn="ctr">
            <a:solidFill>
              <a:schemeClr val="accent1">
                <a:lumMod val="50000"/>
              </a:schemeClr>
            </a:solidFill>
            <a:prstDash val="solid"/>
            <a:round/>
            <a:headEnd type="none" w="med" len="med"/>
            <a:tailEnd type="none" w="med" len="med"/>
          </a:ln>
          <a:effectLst/>
        </p:spPr>
        <p:txBody>
          <a:bodyPr anchor="ctr"/>
          <a:lstStyle/>
          <a:p>
            <a:pPr marL="3175" eaLnBrk="1" hangingPunct="1">
              <a:defRPr/>
            </a:pPr>
            <a:endParaRPr lang="en-GB" sz="2000">
              <a:solidFill>
                <a:srgbClr val="2D2D8A"/>
              </a:solidFill>
              <a:latin typeface="Tw Cen MT"/>
              <a:ea typeface="MS PGothic" panose="020B0600070205080204" pitchFamily="34" charset="-128"/>
              <a:cs typeface="Tw Cen MT"/>
            </a:endParaRPr>
          </a:p>
        </p:txBody>
      </p:sp>
      <p:sp>
        <p:nvSpPr>
          <p:cNvPr id="18" name="Chevron 17"/>
          <p:cNvSpPr/>
          <p:nvPr/>
        </p:nvSpPr>
        <p:spPr bwMode="auto">
          <a:xfrm>
            <a:off x="6011863" y="4747468"/>
            <a:ext cx="393700" cy="785813"/>
          </a:xfrm>
          <a:prstGeom prst="chevron">
            <a:avLst/>
          </a:prstGeom>
          <a:solidFill>
            <a:schemeClr val="accent1">
              <a:lumMod val="50000"/>
            </a:schemeClr>
          </a:solidFill>
          <a:ln w="9525" cap="flat" cmpd="sng" algn="ctr">
            <a:solidFill>
              <a:schemeClr val="accent1">
                <a:lumMod val="50000"/>
              </a:schemeClr>
            </a:solidFill>
            <a:prstDash val="solid"/>
            <a:round/>
            <a:headEnd type="none" w="med" len="med"/>
            <a:tailEnd type="none" w="med" len="med"/>
          </a:ln>
          <a:effectLst/>
        </p:spPr>
        <p:txBody>
          <a:bodyPr anchor="ctr"/>
          <a:lstStyle/>
          <a:p>
            <a:pPr marL="3175" eaLnBrk="1" hangingPunct="1">
              <a:defRPr/>
            </a:pPr>
            <a:endParaRPr lang="en-GB">
              <a:solidFill>
                <a:srgbClr val="2D2D8A"/>
              </a:solidFill>
              <a:latin typeface="Tw Cen MT"/>
              <a:ea typeface="MS PGothic" panose="020B0600070205080204" pitchFamily="34" charset="-128"/>
              <a:cs typeface="Tw Cen MT"/>
            </a:endParaRPr>
          </a:p>
        </p:txBody>
      </p:sp>
      <p:sp>
        <p:nvSpPr>
          <p:cNvPr id="25616" name="Rectangle 18"/>
          <p:cNvSpPr>
            <a:spLocks noChangeArrowheads="1"/>
          </p:cNvSpPr>
          <p:nvPr/>
        </p:nvSpPr>
        <p:spPr bwMode="auto">
          <a:xfrm>
            <a:off x="231775" y="2321585"/>
            <a:ext cx="8642350"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1" hangingPunct="1">
              <a:buClr>
                <a:schemeClr val="tx1"/>
              </a:buClr>
            </a:pPr>
            <a:r>
              <a:rPr lang="en-US" sz="1600" b="1" dirty="0">
                <a:solidFill>
                  <a:srgbClr val="2D2D8A"/>
                </a:solidFill>
                <a:latin typeface="+mn-lt"/>
                <a:cs typeface="Tw Cen MT"/>
              </a:rPr>
              <a:t>Design EC strategy and </a:t>
            </a:r>
            <a:r>
              <a:rPr lang="en-US" sz="1600" b="1" dirty="0" smtClean="0">
                <a:solidFill>
                  <a:srgbClr val="2D2D8A"/>
                </a:solidFill>
                <a:latin typeface="+mn-lt"/>
                <a:cs typeface="Tw Cen MT"/>
              </a:rPr>
              <a:t>BS contract accordingly</a:t>
            </a:r>
            <a:r>
              <a:rPr lang="en-US" sz="1600" b="1" dirty="0">
                <a:solidFill>
                  <a:srgbClr val="2D2D8A"/>
                </a:solidFill>
                <a:latin typeface="+mn-lt"/>
                <a:cs typeface="Tw Cen MT"/>
              </a:rPr>
              <a:t>:</a:t>
            </a:r>
          </a:p>
          <a:p>
            <a:pPr eaLnBrk="1" hangingPunct="1">
              <a:buClr>
                <a:schemeClr val="tx1"/>
              </a:buClr>
              <a:buFontTx/>
              <a:buChar char="-"/>
            </a:pPr>
            <a:r>
              <a:rPr lang="en-US" sz="1600" dirty="0">
                <a:solidFill>
                  <a:srgbClr val="2D2D8A"/>
                </a:solidFill>
                <a:latin typeface="+mn-lt"/>
                <a:cs typeface="Tw Cen MT"/>
              </a:rPr>
              <a:t>Provide ‘smart’ support and ensure relevance of priority setting</a:t>
            </a:r>
          </a:p>
          <a:p>
            <a:pPr eaLnBrk="1" hangingPunct="1">
              <a:buClr>
                <a:schemeClr val="tx1"/>
              </a:buClr>
              <a:buFontTx/>
              <a:buChar char="-"/>
            </a:pPr>
            <a:r>
              <a:rPr lang="en-US" sz="1600" dirty="0">
                <a:solidFill>
                  <a:srgbClr val="2D2D8A"/>
                </a:solidFill>
                <a:latin typeface="+mn-lt"/>
                <a:cs typeface="Tw Cen MT"/>
              </a:rPr>
              <a:t>Make policy/sector dialogue more focused and strategic</a:t>
            </a:r>
          </a:p>
          <a:p>
            <a:pPr eaLnBrk="1" hangingPunct="1">
              <a:buClr>
                <a:schemeClr val="tx1"/>
              </a:buClr>
              <a:buFontTx/>
              <a:buChar char="-"/>
            </a:pPr>
            <a:r>
              <a:rPr lang="en-US" sz="1600" dirty="0">
                <a:solidFill>
                  <a:srgbClr val="2D2D8A"/>
                </a:solidFill>
                <a:latin typeface="+mn-lt"/>
                <a:cs typeface="Tw Cen MT"/>
              </a:rPr>
              <a:t>Encourage involvement/capacities of stakeholders (ownership/leadership)</a:t>
            </a:r>
          </a:p>
          <a:p>
            <a:pPr eaLnBrk="1" hangingPunct="1">
              <a:buClr>
                <a:schemeClr val="tx1"/>
              </a:buClr>
              <a:buFontTx/>
              <a:buChar char="-"/>
            </a:pPr>
            <a:r>
              <a:rPr lang="en-US" sz="1600" dirty="0">
                <a:solidFill>
                  <a:srgbClr val="2D2D8A"/>
                </a:solidFill>
                <a:latin typeface="+mn-lt"/>
                <a:cs typeface="Tw Cen MT"/>
              </a:rPr>
              <a:t>Achieve sustainable results &amp; manage risks</a:t>
            </a:r>
          </a:p>
        </p:txBody>
      </p:sp>
    </p:spTree>
    <p:extLst>
      <p:ext uri="{BB962C8B-B14F-4D97-AF65-F5344CB8AC3E}">
        <p14:creationId xmlns:p14="http://schemas.microsoft.com/office/powerpoint/2010/main" val="2864900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1"/>
          <p:cNvSpPr>
            <a:spLocks noGrp="1"/>
          </p:cNvSpPr>
          <p:nvPr>
            <p:ph type="sldNum" sz="quarter" idx="12"/>
          </p:nvPr>
        </p:nvSpPr>
        <p:spPr>
          <a:xfrm>
            <a:off x="7010400" y="63817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51C47022-1EB9-4FB2-BA4C-B2B2EAE82A41}" type="slidenum">
              <a:rPr lang="en-GB" altLang="en-US" sz="1400" i="0" smtClean="0">
                <a:solidFill>
                  <a:schemeClr val="tx1"/>
                </a:solidFill>
                <a:latin typeface="Arial" panose="020B0604020202020204" pitchFamily="34" charset="0"/>
              </a:rPr>
              <a:pPr>
                <a:spcBef>
                  <a:spcPct val="0"/>
                </a:spcBef>
                <a:buClrTx/>
                <a:buFontTx/>
                <a:buNone/>
              </a:pPr>
              <a:t>60</a:t>
            </a:fld>
            <a:endParaRPr lang="en-GB" altLang="en-US" sz="1400" i="0" smtClean="0">
              <a:solidFill>
                <a:schemeClr val="tx1"/>
              </a:solidFill>
              <a:latin typeface="Arial" panose="020B0604020202020204" pitchFamily="34" charset="0"/>
            </a:endParaRPr>
          </a:p>
        </p:txBody>
      </p:sp>
      <p:graphicFrame>
        <p:nvGraphicFramePr>
          <p:cNvPr id="3" name="Table 2"/>
          <p:cNvGraphicFramePr>
            <a:graphicFrameLocks noGrp="1"/>
          </p:cNvGraphicFramePr>
          <p:nvPr/>
        </p:nvGraphicFramePr>
        <p:xfrm>
          <a:off x="179388" y="1203325"/>
          <a:ext cx="8856663" cy="5768975"/>
        </p:xfrm>
        <a:graphic>
          <a:graphicData uri="http://schemas.openxmlformats.org/drawingml/2006/table">
            <a:tbl>
              <a:tblPr/>
              <a:tblGrid>
                <a:gridCol w="805078"/>
                <a:gridCol w="3586655"/>
                <a:gridCol w="805078"/>
                <a:gridCol w="623258"/>
                <a:gridCol w="3036594"/>
              </a:tblGrid>
              <a:tr h="424784">
                <a:tc gridSpan="2">
                  <a:txBody>
                    <a:bodyPr/>
                    <a:lstStyle/>
                    <a:p>
                      <a:pPr algn="ctr">
                        <a:lnSpc>
                          <a:spcPct val="115000"/>
                        </a:lnSpc>
                        <a:spcAft>
                          <a:spcPts val="0"/>
                        </a:spcAft>
                      </a:pPr>
                      <a:r>
                        <a:rPr lang="en-US" sz="1400" b="1" dirty="0" smtClean="0">
                          <a:solidFill>
                            <a:schemeClr val="bg1"/>
                          </a:solidFill>
                          <a:latin typeface="Arial" pitchFamily="34" charset="0"/>
                          <a:ea typeface="Calibri"/>
                          <a:cs typeface="Arial" pitchFamily="34" charset="0"/>
                        </a:rPr>
                        <a:t>Government</a:t>
                      </a:r>
                      <a:r>
                        <a:rPr lang="en-US" sz="1400" b="1" baseline="0" dirty="0" smtClean="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420652">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Poverty reduction</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smtClean="0">
                          <a:solidFill>
                            <a:schemeClr val="bg1"/>
                          </a:solidFill>
                          <a:latin typeface="Arial" pitchFamily="34" charset="0"/>
                          <a:ea typeface="Calibri"/>
                          <a:cs typeface="Arial" pitchFamily="34" charset="0"/>
                        </a:rPr>
                        <a:t>Budget support</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tr>
              <a:tr h="630979">
                <a:tc>
                  <a:txBody>
                    <a:bodyPr/>
                    <a:lstStyle/>
                    <a:p>
                      <a:pPr algn="ctr">
                        <a:lnSpc>
                          <a:spcPct val="115000"/>
                        </a:lnSpc>
                        <a:spcAft>
                          <a:spcPts val="0"/>
                        </a:spcAft>
                      </a:pPr>
                      <a:r>
                        <a:rPr lang="en-US" sz="1200" dirty="0" smtClean="0">
                          <a:latin typeface="Arial" pitchFamily="34" charset="0"/>
                          <a:ea typeface="Calibri"/>
                          <a:cs typeface="Arial" pitchFamily="34" charset="0"/>
                        </a:rPr>
                        <a:t>Outcomes</a:t>
                      </a:r>
                    </a:p>
                    <a:p>
                      <a:pPr algn="ctr">
                        <a:lnSpc>
                          <a:spcPct val="115000"/>
                        </a:lnSpc>
                        <a:spcAft>
                          <a:spcPts val="0"/>
                        </a:spcAft>
                      </a:pPr>
                      <a:r>
                        <a:rPr lang="en-US" sz="1200" dirty="0" smtClean="0">
                          <a:latin typeface="Arial" pitchFamily="34" charset="0"/>
                          <a:ea typeface="Calibri"/>
                          <a:cs typeface="Arial" pitchFamily="34" charset="0"/>
                        </a:rPr>
                        <a:t>(L4)</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Positive responses by service users and economic actors to government  policy management and service delivery</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1957">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Execution of the budget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Monitoring of</a:t>
                      </a:r>
                      <a:r>
                        <a:rPr lang="en-GB" sz="1200" baseline="0" noProof="0" dirty="0" smtClean="0">
                          <a:latin typeface="Arial" pitchFamily="34" charset="0"/>
                          <a:ea typeface="Calibri"/>
                          <a:cs typeface="Arial" pitchFamily="34" charset="0"/>
                        </a:rPr>
                        <a:t> results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macro-economic management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public services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Etc.</a:t>
                      </a: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err="1" smtClean="0">
                          <a:latin typeface="Arial" pitchFamily="34" charset="0"/>
                          <a:ea typeface="Calibri"/>
                          <a:cs typeface="Arial" pitchFamily="34" charset="0"/>
                        </a:rPr>
                        <a:t>Induced</a:t>
                      </a:r>
                      <a:r>
                        <a:rPr lang="fr-FR" sz="1200" baseline="0" dirty="0" smtClean="0">
                          <a:latin typeface="Arial" pitchFamily="34" charset="0"/>
                          <a:ea typeface="Calibri"/>
                          <a:cs typeface="Arial" pitchFamily="34" charset="0"/>
                        </a:rPr>
                        <a:t> outputs</a:t>
                      </a:r>
                    </a:p>
                    <a:p>
                      <a:pPr algn="ctr">
                        <a:lnSpc>
                          <a:spcPct val="115000"/>
                        </a:lnSpc>
                        <a:spcAft>
                          <a:spcPts val="0"/>
                        </a:spcAft>
                      </a:pPr>
                      <a:r>
                        <a:rPr lang="fr-FR" sz="1200" i="1" baseline="0" dirty="0" smtClean="0">
                          <a:latin typeface="Arial" pitchFamily="34" charset="0"/>
                          <a:ea typeface="Calibri"/>
                          <a:cs typeface="Arial" pitchFamily="34" charset="0"/>
                        </a:rPr>
                        <a:t>(Specific objectives)</a:t>
                      </a:r>
                    </a:p>
                    <a:p>
                      <a:pPr algn="ctr">
                        <a:lnSpc>
                          <a:spcPct val="115000"/>
                        </a:lnSpc>
                        <a:spcAft>
                          <a:spcPts val="0"/>
                        </a:spcAft>
                      </a:pPr>
                      <a:r>
                        <a:rPr lang="fr-FR" sz="1200" baseline="0" dirty="0" smtClean="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a:t>
                      </a:r>
                      <a:r>
                        <a:rPr lang="en-GB" sz="1200" baseline="0" noProof="0" dirty="0" smtClean="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Strengthened PFM</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policy formulation</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Strengthened public sector institutions,</a:t>
                      </a:r>
                    </a:p>
                    <a:p>
                      <a:pPr marL="342900" lvl="0" indent="-342900">
                        <a:lnSpc>
                          <a:spcPct val="115000"/>
                        </a:lnSpc>
                        <a:spcAft>
                          <a:spcPts val="0"/>
                        </a:spcAft>
                        <a:buFont typeface="Symbol"/>
                        <a:buChar char=""/>
                      </a:pPr>
                      <a:r>
                        <a:rPr lang="en-GB" sz="1200" noProof="0" dirty="0" err="1" smtClean="0">
                          <a:latin typeface="Arial" pitchFamily="34" charset="0"/>
                          <a:ea typeface="Calibri"/>
                          <a:cs typeface="Arial" pitchFamily="34" charset="0"/>
                        </a:rPr>
                        <a:t>Etc</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72">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Strategies and operational programmes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endParaRPr lang="en-US" sz="1200" dirty="0" smtClean="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i="1" dirty="0">
                          <a:latin typeface="Arial" pitchFamily="34" charset="0"/>
                          <a:ea typeface="Calibri"/>
                          <a:cs typeface="Arial" pitchFamily="34" charset="0"/>
                        </a:rPr>
                        <a:t>(Results)</a:t>
                      </a:r>
                    </a:p>
                    <a:p>
                      <a:pPr algn="ctr">
                        <a:lnSpc>
                          <a:spcPct val="115000"/>
                        </a:lnSpc>
                        <a:spcAft>
                          <a:spcPts val="0"/>
                        </a:spcAft>
                      </a:pPr>
                      <a:r>
                        <a:rPr lang="fr-FR" sz="1200" dirty="0">
                          <a:latin typeface="Arial" pitchFamily="34" charset="0"/>
                          <a:ea typeface="Calibri"/>
                          <a:cs typeface="Arial" pitchFamily="34" charset="0"/>
                        </a:rPr>
                        <a:t>(L2)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aid provided through the budget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Increased predictability of disbursement of external funds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a:t>
                      </a:r>
                      <a:r>
                        <a:rPr lang="en-GB" sz="1200" baseline="0" noProof="0" dirty="0" smtClean="0">
                          <a:latin typeface="Arial" pitchFamily="34" charset="0"/>
                          <a:ea typeface="Calibri"/>
                          <a:cs typeface="Arial" pitchFamily="34" charset="0"/>
                        </a:rPr>
                        <a:t> dialogue, </a:t>
                      </a:r>
                      <a:r>
                        <a:rPr lang="en-GB" sz="1200" baseline="0" noProof="0" dirty="0" err="1" smtClean="0">
                          <a:latin typeface="Arial" pitchFamily="34" charset="0"/>
                          <a:ea typeface="Calibri"/>
                          <a:cs typeface="Arial" pitchFamily="34" charset="0"/>
                        </a:rPr>
                        <a:t>conditionalities</a:t>
                      </a:r>
                      <a:r>
                        <a:rPr lang="en-GB" sz="1200" baseline="0" noProof="0" dirty="0" smtClean="0">
                          <a:latin typeface="Arial" pitchFamily="34" charset="0"/>
                          <a:ea typeface="Calibri"/>
                          <a:cs typeface="Arial" pitchFamily="34" charset="0"/>
                        </a:rPr>
                        <a:t>, TA and capacity building better coordinated and more conducive for government strategies</a:t>
                      </a:r>
                      <a:endParaRPr lang="en-GB" sz="1200" noProof="0" dirty="0" smtClean="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Reduced transaction costs</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1631">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Transfer of funds to the national Treasury and disbursement conditions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 dialogue and performance indicators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Capacity building and TA</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400" b="1" kern="0" dirty="0" err="1">
                <a:solidFill>
                  <a:srgbClr val="FFFF00"/>
                </a:solidFill>
                <a:latin typeface="+mj-lt"/>
                <a:ea typeface="+mj-ea"/>
                <a:cs typeface="+mj-cs"/>
              </a:rPr>
              <a:t>Step</a:t>
            </a:r>
            <a:r>
              <a:rPr lang="fr-FR" sz="2400" b="1" kern="0" dirty="0">
                <a:solidFill>
                  <a:srgbClr val="FFFF00"/>
                </a:solidFill>
                <a:latin typeface="+mj-lt"/>
                <a:ea typeface="+mj-ea"/>
                <a:cs typeface="+mj-cs"/>
              </a:rPr>
              <a:t> 2: Evaluation of the </a:t>
            </a:r>
            <a:r>
              <a:rPr lang="fr-FR" sz="2400" b="1" kern="0" dirty="0" err="1">
                <a:solidFill>
                  <a:srgbClr val="FFFF00"/>
                </a:solidFill>
                <a:latin typeface="+mj-lt"/>
                <a:ea typeface="+mj-ea"/>
                <a:cs typeface="+mj-cs"/>
              </a:rPr>
              <a:t>results</a:t>
            </a:r>
            <a:r>
              <a:rPr lang="fr-FR" sz="2400" b="1" kern="0" dirty="0">
                <a:solidFill>
                  <a:srgbClr val="FFFF00"/>
                </a:solidFill>
                <a:latin typeface="+mj-lt"/>
                <a:ea typeface="+mj-ea"/>
                <a:cs typeface="+mj-cs"/>
              </a:rPr>
              <a:t> and impacts of the </a:t>
            </a:r>
            <a:r>
              <a:rPr lang="fr-FR" sz="2400" b="1" kern="0" dirty="0" err="1">
                <a:solidFill>
                  <a:srgbClr val="FFFF00"/>
                </a:solidFill>
                <a:latin typeface="+mj-lt"/>
                <a:ea typeface="+mj-ea"/>
                <a:cs typeface="+mj-cs"/>
              </a:rPr>
              <a:t>Government</a:t>
            </a:r>
            <a:r>
              <a:rPr lang="fr-FR" sz="2400" b="1" kern="0" dirty="0">
                <a:solidFill>
                  <a:srgbClr val="FFFF00"/>
                </a:solidFill>
                <a:latin typeface="+mj-lt"/>
                <a:ea typeface="+mj-ea"/>
                <a:cs typeface="+mj-cs"/>
              </a:rPr>
              <a:t> action</a:t>
            </a:r>
            <a:endParaRPr lang="en-US" sz="2400" b="1" kern="0" dirty="0">
              <a:solidFill>
                <a:srgbClr val="FFFF00"/>
              </a:solidFill>
              <a:latin typeface="+mj-lt"/>
              <a:ea typeface="+mj-ea"/>
              <a:cs typeface="+mj-cs"/>
            </a:endParaRPr>
          </a:p>
        </p:txBody>
      </p:sp>
      <p:sp>
        <p:nvSpPr>
          <p:cNvPr id="5" name="Oval 4"/>
          <p:cNvSpPr/>
          <p:nvPr/>
        </p:nvSpPr>
        <p:spPr>
          <a:xfrm>
            <a:off x="827088" y="1628775"/>
            <a:ext cx="3673475" cy="2305050"/>
          </a:xfrm>
          <a:prstGeom prst="ellipse">
            <a:avLst/>
          </a:prstGeom>
          <a:solidFill>
            <a:srgbClr val="92D050">
              <a:alpha val="30000"/>
            </a:srgbClr>
          </a:solidFill>
          <a:l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600" dirty="0">
              <a:solidFill>
                <a:schemeClr val="tx1"/>
              </a:solidFill>
            </a:endParaRPr>
          </a:p>
        </p:txBody>
      </p:sp>
      <p:cxnSp>
        <p:nvCxnSpPr>
          <p:cNvPr id="6" name="Straight Arrow Connector 5"/>
          <p:cNvCxnSpPr/>
          <p:nvPr/>
        </p:nvCxnSpPr>
        <p:spPr>
          <a:xfrm flipH="1">
            <a:off x="3708400" y="1443038"/>
            <a:ext cx="1584325" cy="330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a:spLocks noChangeArrowheads="1"/>
          </p:cNvSpPr>
          <p:nvPr/>
        </p:nvSpPr>
        <p:spPr bwMode="auto">
          <a:xfrm>
            <a:off x="5076825" y="1196975"/>
            <a:ext cx="720725" cy="246063"/>
          </a:xfrm>
          <a:prstGeom prst="rect">
            <a:avLst/>
          </a:prstGeom>
          <a:solidFill>
            <a:srgbClr val="92D050">
              <a:alpha val="30196"/>
            </a:srgbClr>
          </a:solidFill>
          <a:ln w="19050">
            <a:solidFill>
              <a:schemeClr val="tx1"/>
            </a:solidFill>
            <a:miter lim="800000"/>
            <a:headEnd/>
            <a:tailEnd/>
          </a:ln>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fr-FR" altLang="en-US" sz="1000" b="1" i="0"/>
              <a:t>Step2</a:t>
            </a:r>
            <a:endParaRPr lang="en-US" altLang="en-US" sz="1000" b="1" i="0"/>
          </a:p>
        </p:txBody>
      </p:sp>
      <p:cxnSp>
        <p:nvCxnSpPr>
          <p:cNvPr id="8" name="Straight Arrow Connector 7"/>
          <p:cNvCxnSpPr>
            <a:cxnSpLocks noChangeShapeType="1"/>
          </p:cNvCxnSpPr>
          <p:nvPr/>
        </p:nvCxnSpPr>
        <p:spPr bwMode="auto">
          <a:xfrm>
            <a:off x="4284663" y="1773238"/>
            <a:ext cx="0" cy="2160587"/>
          </a:xfrm>
          <a:prstGeom prst="straightConnector1">
            <a:avLst/>
          </a:prstGeom>
          <a:noFill/>
          <a:ln w="38100" cmpd="dbl" algn="ctr">
            <a:solidFill>
              <a:srgbClr val="0000FF"/>
            </a:solidFill>
            <a:prstDash val="sysDot"/>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7086848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par>
                                <p:cTn id="12" presetID="3" presetClass="entr" presetSubtype="10"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linds(horizontal)">
                                      <p:cBhvr>
                                        <p:cTn id="14" dur="500"/>
                                        <p:tgtEl>
                                          <p:spTgt spid="6"/>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1"/>
          <p:cNvSpPr>
            <a:spLocks noGrp="1"/>
          </p:cNvSpPr>
          <p:nvPr>
            <p:ph type="sldNum" sz="quarter" idx="12"/>
          </p:nvPr>
        </p:nvSpPr>
        <p:spPr>
          <a:xfrm>
            <a:off x="7010400" y="63817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AA628DD6-AF1D-40CE-B4F5-DB060F1C3E50}" type="slidenum">
              <a:rPr lang="en-GB" altLang="en-US" sz="1400" i="0" smtClean="0">
                <a:solidFill>
                  <a:schemeClr val="tx1"/>
                </a:solidFill>
                <a:latin typeface="Arial" panose="020B0604020202020204" pitchFamily="34" charset="0"/>
              </a:rPr>
              <a:pPr>
                <a:spcBef>
                  <a:spcPct val="0"/>
                </a:spcBef>
                <a:buClrTx/>
                <a:buFontTx/>
                <a:buNone/>
              </a:pPr>
              <a:t>61</a:t>
            </a:fld>
            <a:endParaRPr lang="en-GB" altLang="en-US" sz="1400" i="0" smtClean="0">
              <a:solidFill>
                <a:schemeClr val="tx1"/>
              </a:solidFill>
              <a:latin typeface="Arial" panose="020B0604020202020204" pitchFamily="34" charset="0"/>
            </a:endParaRPr>
          </a:p>
        </p:txBody>
      </p:sp>
      <p:graphicFrame>
        <p:nvGraphicFramePr>
          <p:cNvPr id="3" name="Table 2"/>
          <p:cNvGraphicFramePr>
            <a:graphicFrameLocks noGrp="1"/>
          </p:cNvGraphicFramePr>
          <p:nvPr/>
        </p:nvGraphicFramePr>
        <p:xfrm>
          <a:off x="179388" y="1052513"/>
          <a:ext cx="8856663" cy="5768975"/>
        </p:xfrm>
        <a:graphic>
          <a:graphicData uri="http://schemas.openxmlformats.org/drawingml/2006/table">
            <a:tbl>
              <a:tblPr/>
              <a:tblGrid>
                <a:gridCol w="805078"/>
                <a:gridCol w="3586655"/>
                <a:gridCol w="805078"/>
                <a:gridCol w="623258"/>
                <a:gridCol w="3036594"/>
              </a:tblGrid>
              <a:tr h="424784">
                <a:tc gridSpan="2">
                  <a:txBody>
                    <a:bodyPr/>
                    <a:lstStyle/>
                    <a:p>
                      <a:pPr algn="ctr">
                        <a:lnSpc>
                          <a:spcPct val="115000"/>
                        </a:lnSpc>
                        <a:spcAft>
                          <a:spcPts val="0"/>
                        </a:spcAft>
                      </a:pPr>
                      <a:r>
                        <a:rPr lang="en-US" sz="1400" b="1" dirty="0" smtClean="0">
                          <a:solidFill>
                            <a:schemeClr val="bg1"/>
                          </a:solidFill>
                          <a:latin typeface="Arial" pitchFamily="34" charset="0"/>
                          <a:ea typeface="Calibri"/>
                          <a:cs typeface="Arial" pitchFamily="34" charset="0"/>
                        </a:rPr>
                        <a:t>Government</a:t>
                      </a:r>
                      <a:r>
                        <a:rPr lang="en-US" sz="1400" b="1" baseline="0" dirty="0" smtClean="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420652">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Poverty reduction</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smtClean="0">
                          <a:solidFill>
                            <a:schemeClr val="bg1"/>
                          </a:solidFill>
                          <a:latin typeface="Arial" pitchFamily="34" charset="0"/>
                          <a:ea typeface="Calibri"/>
                          <a:cs typeface="Arial" pitchFamily="34" charset="0"/>
                        </a:rPr>
                        <a:t>Budget support</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tr>
              <a:tr h="630979">
                <a:tc>
                  <a:txBody>
                    <a:bodyPr/>
                    <a:lstStyle/>
                    <a:p>
                      <a:pPr algn="ctr">
                        <a:lnSpc>
                          <a:spcPct val="115000"/>
                        </a:lnSpc>
                        <a:spcAft>
                          <a:spcPts val="0"/>
                        </a:spcAft>
                      </a:pPr>
                      <a:r>
                        <a:rPr lang="en-US" sz="1200" dirty="0" smtClean="0">
                          <a:latin typeface="Arial" pitchFamily="34" charset="0"/>
                          <a:ea typeface="Calibri"/>
                          <a:cs typeface="Arial" pitchFamily="34" charset="0"/>
                        </a:rPr>
                        <a:t>Outcomes</a:t>
                      </a:r>
                    </a:p>
                    <a:p>
                      <a:pPr algn="ctr">
                        <a:lnSpc>
                          <a:spcPct val="115000"/>
                        </a:lnSpc>
                        <a:spcAft>
                          <a:spcPts val="0"/>
                        </a:spcAft>
                      </a:pPr>
                      <a:r>
                        <a:rPr lang="en-US" sz="1200" dirty="0" smtClean="0">
                          <a:latin typeface="Arial" pitchFamily="34" charset="0"/>
                          <a:ea typeface="Calibri"/>
                          <a:cs typeface="Arial" pitchFamily="34" charset="0"/>
                        </a:rPr>
                        <a:t>(L4)</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Positive responses by service users and economic actors to government  policy management and service delivery</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1957">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Execution of the budget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Monitoring of</a:t>
                      </a:r>
                      <a:r>
                        <a:rPr lang="en-GB" sz="1200" baseline="0" noProof="0" dirty="0" smtClean="0">
                          <a:latin typeface="Arial" pitchFamily="34" charset="0"/>
                          <a:ea typeface="Calibri"/>
                          <a:cs typeface="Arial" pitchFamily="34" charset="0"/>
                        </a:rPr>
                        <a:t> results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macro-economic management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Improved public services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smtClean="0">
                          <a:latin typeface="Arial" pitchFamily="34" charset="0"/>
                          <a:ea typeface="Calibri"/>
                          <a:cs typeface="Arial" pitchFamily="34" charset="0"/>
                        </a:rPr>
                        <a:t>Etc.</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err="1" smtClean="0">
                          <a:latin typeface="Arial" pitchFamily="34" charset="0"/>
                          <a:ea typeface="Calibri"/>
                          <a:cs typeface="Arial" pitchFamily="34" charset="0"/>
                        </a:rPr>
                        <a:t>Induced</a:t>
                      </a:r>
                      <a:r>
                        <a:rPr lang="fr-FR" sz="1200" baseline="0" dirty="0" smtClean="0">
                          <a:latin typeface="Arial" pitchFamily="34" charset="0"/>
                          <a:ea typeface="Calibri"/>
                          <a:cs typeface="Arial" pitchFamily="34" charset="0"/>
                        </a:rPr>
                        <a:t> outputs</a:t>
                      </a:r>
                    </a:p>
                    <a:p>
                      <a:pPr algn="ctr">
                        <a:lnSpc>
                          <a:spcPct val="115000"/>
                        </a:lnSpc>
                        <a:spcAft>
                          <a:spcPts val="0"/>
                        </a:spcAft>
                      </a:pPr>
                      <a:r>
                        <a:rPr lang="fr-FR" sz="1200" baseline="0" dirty="0" smtClean="0">
                          <a:latin typeface="Arial" pitchFamily="34" charset="0"/>
                          <a:ea typeface="Calibri"/>
                          <a:cs typeface="Arial" pitchFamily="34" charset="0"/>
                        </a:rPr>
                        <a:t>(Specific objectives) </a:t>
                      </a:r>
                    </a:p>
                    <a:p>
                      <a:pPr algn="ctr">
                        <a:lnSpc>
                          <a:spcPct val="115000"/>
                        </a:lnSpc>
                        <a:spcAft>
                          <a:spcPts val="0"/>
                        </a:spcAft>
                      </a:pPr>
                      <a:r>
                        <a:rPr lang="fr-FR" sz="1200" baseline="0" dirty="0" smtClean="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a:t>
                      </a:r>
                      <a:r>
                        <a:rPr lang="en-GB" sz="1200" baseline="0" noProof="0" dirty="0" smtClean="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Strengthened PFM</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Improved policy formulation</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Strengthened public sector institutions,</a:t>
                      </a:r>
                    </a:p>
                    <a:p>
                      <a:pPr marL="342900" lvl="0" indent="-342900">
                        <a:lnSpc>
                          <a:spcPct val="115000"/>
                        </a:lnSpc>
                        <a:spcAft>
                          <a:spcPts val="0"/>
                        </a:spcAft>
                        <a:buFont typeface="Symbol"/>
                        <a:buChar char=""/>
                      </a:pPr>
                      <a:r>
                        <a:rPr lang="en-GB" sz="1200" noProof="0" dirty="0" err="1" smtClean="0">
                          <a:latin typeface="Arial" pitchFamily="34" charset="0"/>
                          <a:ea typeface="Calibri"/>
                          <a:cs typeface="Arial" pitchFamily="34" charset="0"/>
                        </a:rPr>
                        <a:t>Etc</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72">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(L2+L1)</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Strategies and operational programmes</a:t>
                      </a: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(Results)</a:t>
                      </a:r>
                    </a:p>
                    <a:p>
                      <a:pPr algn="ctr">
                        <a:lnSpc>
                          <a:spcPct val="115000"/>
                        </a:lnSpc>
                        <a:spcAft>
                          <a:spcPts val="0"/>
                        </a:spcAft>
                      </a:pPr>
                      <a:r>
                        <a:rPr lang="fr-FR" sz="1200" dirty="0">
                          <a:latin typeface="Arial" pitchFamily="34" charset="0"/>
                          <a:ea typeface="Calibri"/>
                          <a:cs typeface="Arial" pitchFamily="34" charset="0"/>
                        </a:rPr>
                        <a:t>(L2)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aid provided through the budget</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Increased predictability of disbursement of external funds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a:t>
                      </a:r>
                      <a:r>
                        <a:rPr lang="en-GB" sz="1200" baseline="0" noProof="0" dirty="0" smtClean="0">
                          <a:latin typeface="Arial" pitchFamily="34" charset="0"/>
                          <a:ea typeface="Calibri"/>
                          <a:cs typeface="Arial" pitchFamily="34" charset="0"/>
                        </a:rPr>
                        <a:t> dialogue, </a:t>
                      </a:r>
                      <a:r>
                        <a:rPr lang="en-GB" sz="1200" baseline="0" noProof="0" dirty="0" err="1" smtClean="0">
                          <a:latin typeface="Arial" pitchFamily="34" charset="0"/>
                          <a:ea typeface="Calibri"/>
                          <a:cs typeface="Arial" pitchFamily="34" charset="0"/>
                        </a:rPr>
                        <a:t>conditionalities</a:t>
                      </a:r>
                      <a:r>
                        <a:rPr lang="en-GB" sz="1200" baseline="0" noProof="0" dirty="0" smtClean="0">
                          <a:latin typeface="Arial" pitchFamily="34" charset="0"/>
                          <a:ea typeface="Calibri"/>
                          <a:cs typeface="Arial" pitchFamily="34" charset="0"/>
                        </a:rPr>
                        <a:t>, TA and capacity building better coordinated and more conducive for government strategies</a:t>
                      </a:r>
                      <a:endParaRPr lang="en-GB" sz="1200" noProof="0" dirty="0" smtClean="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smtClean="0">
                          <a:latin typeface="Arial" pitchFamily="34" charset="0"/>
                          <a:ea typeface="Calibri"/>
                          <a:cs typeface="Arial" pitchFamily="34" charset="0"/>
                        </a:rPr>
                        <a:t>Reduced transaction costs</a:t>
                      </a: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1631">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Transfer of funds to the national Treasury and disbursement conditions</a:t>
                      </a:r>
                    </a:p>
                    <a:p>
                      <a:pPr marL="342900" lvl="0" indent="-342900">
                        <a:lnSpc>
                          <a:spcPct val="115000"/>
                        </a:lnSpc>
                        <a:spcAft>
                          <a:spcPts val="0"/>
                        </a:spcAft>
                        <a:buFont typeface="Symbol"/>
                        <a:buChar char=""/>
                      </a:pPr>
                      <a:r>
                        <a:rPr lang="en-GB" sz="1200" noProof="0" dirty="0" smtClean="0">
                          <a:latin typeface="Arial" pitchFamily="34" charset="0"/>
                          <a:ea typeface="Calibri"/>
                          <a:cs typeface="Arial" pitchFamily="34" charset="0"/>
                        </a:rPr>
                        <a:t>Policy dialogue and performance indicators</a:t>
                      </a:r>
                    </a:p>
                    <a:p>
                      <a:pPr marL="342900" lvl="0" indent="-342900">
                        <a:lnSpc>
                          <a:spcPct val="115000"/>
                        </a:lnSpc>
                        <a:spcAft>
                          <a:spcPts val="0"/>
                        </a:spcAft>
                        <a:buFont typeface="Symbol"/>
                        <a:buChar char=""/>
                      </a:pPr>
                      <a:r>
                        <a:rPr lang="en-GB" sz="1200" baseline="0" noProof="0" dirty="0" smtClean="0">
                          <a:latin typeface="Arial" pitchFamily="34" charset="0"/>
                          <a:ea typeface="Calibri"/>
                          <a:cs typeface="Arial" pitchFamily="34" charset="0"/>
                        </a:rPr>
                        <a:t>Capacity building and TA</a:t>
                      </a:r>
                      <a:endParaRPr lang="en-GB" sz="1200" noProof="0" dirty="0" smtClean="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400" b="1" kern="0" dirty="0" err="1">
                <a:solidFill>
                  <a:srgbClr val="FFFF00"/>
                </a:solidFill>
                <a:latin typeface="+mj-lt"/>
                <a:ea typeface="+mj-ea"/>
                <a:cs typeface="+mj-cs"/>
              </a:rPr>
              <a:t>Step</a:t>
            </a:r>
            <a:r>
              <a:rPr lang="fr-FR" sz="2400" b="1" kern="0" dirty="0">
                <a:solidFill>
                  <a:srgbClr val="FFFF00"/>
                </a:solidFill>
                <a:latin typeface="+mj-lt"/>
                <a:ea typeface="+mj-ea"/>
                <a:cs typeface="+mj-cs"/>
              </a:rPr>
              <a:t> 3: Exploration of the links </a:t>
            </a:r>
            <a:r>
              <a:rPr lang="fr-FR" sz="2400" b="1" kern="0" dirty="0" err="1">
                <a:solidFill>
                  <a:srgbClr val="FFFF00"/>
                </a:solidFill>
                <a:latin typeface="+mj-lt"/>
                <a:ea typeface="+mj-ea"/>
                <a:cs typeface="+mj-cs"/>
              </a:rPr>
              <a:t>between</a:t>
            </a:r>
            <a:r>
              <a:rPr lang="fr-FR" sz="2400" b="1" kern="0" dirty="0">
                <a:solidFill>
                  <a:srgbClr val="FFFF00"/>
                </a:solidFill>
                <a:latin typeface="+mj-lt"/>
                <a:ea typeface="+mj-ea"/>
                <a:cs typeface="+mj-cs"/>
              </a:rPr>
              <a:t> the BS and the </a:t>
            </a:r>
            <a:r>
              <a:rPr lang="fr-FR" sz="2400" b="1" kern="0" dirty="0" err="1">
                <a:solidFill>
                  <a:srgbClr val="FFFF00"/>
                </a:solidFill>
                <a:latin typeface="+mj-lt"/>
                <a:ea typeface="+mj-ea"/>
                <a:cs typeface="+mj-cs"/>
              </a:rPr>
              <a:t>results</a:t>
            </a:r>
            <a:r>
              <a:rPr lang="fr-FR" sz="2400" b="1" kern="0" dirty="0">
                <a:solidFill>
                  <a:srgbClr val="FFFF00"/>
                </a:solidFill>
                <a:latin typeface="+mj-lt"/>
                <a:ea typeface="+mj-ea"/>
                <a:cs typeface="+mj-cs"/>
              </a:rPr>
              <a:t> and impacts of the </a:t>
            </a:r>
            <a:r>
              <a:rPr lang="fr-FR" sz="2400" b="1" kern="0" dirty="0" err="1">
                <a:solidFill>
                  <a:srgbClr val="FFFF00"/>
                </a:solidFill>
                <a:latin typeface="+mj-lt"/>
                <a:ea typeface="+mj-ea"/>
                <a:cs typeface="+mj-cs"/>
              </a:rPr>
              <a:t>Gov</a:t>
            </a:r>
            <a:r>
              <a:rPr lang="fr-FR" sz="2400" b="1" kern="0" dirty="0">
                <a:solidFill>
                  <a:srgbClr val="FFFF00"/>
                </a:solidFill>
                <a:latin typeface="+mj-lt"/>
                <a:ea typeface="+mj-ea"/>
                <a:cs typeface="+mj-cs"/>
              </a:rPr>
              <a:t>. action</a:t>
            </a:r>
            <a:endParaRPr lang="en-US" sz="2400" b="1" kern="0" dirty="0">
              <a:solidFill>
                <a:srgbClr val="FFFF00"/>
              </a:solidFill>
              <a:latin typeface="+mj-lt"/>
              <a:ea typeface="+mj-ea"/>
              <a:cs typeface="+mj-cs"/>
            </a:endParaRPr>
          </a:p>
        </p:txBody>
      </p:sp>
      <p:sp>
        <p:nvSpPr>
          <p:cNvPr id="5" name="Oval 4"/>
          <p:cNvSpPr/>
          <p:nvPr/>
        </p:nvSpPr>
        <p:spPr>
          <a:xfrm rot="490554">
            <a:off x="1071563" y="1679575"/>
            <a:ext cx="7432675" cy="1812925"/>
          </a:xfrm>
          <a:prstGeom prst="ellipse">
            <a:avLst/>
          </a:prstGeom>
          <a:solidFill>
            <a:srgbClr val="FF0000">
              <a:alpha val="30000"/>
            </a:srgbClr>
          </a:solidFill>
          <a:l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600" dirty="0">
              <a:solidFill>
                <a:schemeClr val="tx1"/>
              </a:solidFill>
            </a:endParaRPr>
          </a:p>
        </p:txBody>
      </p:sp>
      <p:cxnSp>
        <p:nvCxnSpPr>
          <p:cNvPr id="6" name="Straight Arrow Connector 5"/>
          <p:cNvCxnSpPr/>
          <p:nvPr/>
        </p:nvCxnSpPr>
        <p:spPr>
          <a:xfrm flipH="1">
            <a:off x="5364163" y="1406525"/>
            <a:ext cx="576262" cy="37306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5651500" y="1176338"/>
            <a:ext cx="846138" cy="246062"/>
          </a:xfrm>
          <a:prstGeom prst="rect">
            <a:avLst/>
          </a:prstGeom>
          <a:solidFill>
            <a:srgbClr val="FF0000">
              <a:alpha val="30196"/>
            </a:srgbClr>
          </a:solidFill>
          <a:ln w="19050">
            <a:solidFill>
              <a:schemeClr val="tx1"/>
            </a:solidFill>
            <a:miter lim="800000"/>
            <a:headEnd/>
            <a:tailEnd/>
          </a:ln>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fr-FR" altLang="en-US" sz="1000" b="1" i="0"/>
              <a:t>Step 3</a:t>
            </a:r>
            <a:endParaRPr lang="en-US" altLang="en-US" sz="1000" b="1" i="0"/>
          </a:p>
        </p:txBody>
      </p:sp>
      <p:cxnSp>
        <p:nvCxnSpPr>
          <p:cNvPr id="8" name="Straight Arrow Connector 7"/>
          <p:cNvCxnSpPr>
            <a:cxnSpLocks noChangeShapeType="1"/>
          </p:cNvCxnSpPr>
          <p:nvPr/>
        </p:nvCxnSpPr>
        <p:spPr bwMode="auto">
          <a:xfrm flipH="1" flipV="1">
            <a:off x="3132138" y="1989138"/>
            <a:ext cx="4392612" cy="692150"/>
          </a:xfrm>
          <a:prstGeom prst="straightConnector1">
            <a:avLst/>
          </a:prstGeom>
          <a:noFill/>
          <a:ln w="38100" cmpd="dbl" algn="ctr">
            <a:solidFill>
              <a:srgbClr val="0000FF"/>
            </a:solidFill>
            <a:prstDash val="sysDot"/>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41271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par>
                                <p:cTn id="12" presetID="3" presetClass="entr" presetSubtype="10"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linds(horizontal)">
                                      <p:cBhvr>
                                        <p:cTn id="14" dur="500"/>
                                        <p:tgtEl>
                                          <p:spTgt spid="6"/>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395536" y="1196752"/>
            <a:ext cx="7893542" cy="504825"/>
          </a:xfrm>
        </p:spPr>
        <p:txBody>
          <a:bodyPr>
            <a:noAutofit/>
          </a:bodyPr>
          <a:lstStyle/>
          <a:p>
            <a:pPr indent="0" algn="ctr" eaLnBrk="1" hangingPunct="1"/>
            <a:r>
              <a:rPr lang="en-GB" sz="2800" noProof="0" dirty="0" smtClean="0">
                <a:solidFill>
                  <a:srgbClr val="2D2D8A"/>
                </a:solidFill>
                <a:latin typeface="+mn-lt"/>
                <a:cs typeface="Tw Cen MT"/>
              </a:rPr>
              <a:t> Key lessons</a:t>
            </a:r>
            <a:r>
              <a:rPr lang="en-GB" sz="2800" dirty="0">
                <a:solidFill>
                  <a:srgbClr val="2D2D8A"/>
                </a:solidFill>
                <a:latin typeface="+mn-lt"/>
                <a:cs typeface="Tw Cen MT"/>
              </a:rPr>
              <a:t> </a:t>
            </a:r>
            <a:r>
              <a:rPr lang="en-GB" sz="2800" noProof="0" dirty="0" smtClean="0">
                <a:solidFill>
                  <a:srgbClr val="2D2D8A"/>
                </a:solidFill>
                <a:latin typeface="+mn-lt"/>
                <a:cs typeface="Tw Cen MT"/>
              </a:rPr>
              <a:t>from BS evaluations I</a:t>
            </a:r>
          </a:p>
        </p:txBody>
      </p:sp>
      <p:sp>
        <p:nvSpPr>
          <p:cNvPr id="4099" name="Rectangle 3"/>
          <p:cNvSpPr>
            <a:spLocks noGrp="1" noChangeArrowheads="1"/>
          </p:cNvSpPr>
          <p:nvPr>
            <p:ph idx="1"/>
          </p:nvPr>
        </p:nvSpPr>
        <p:spPr>
          <a:xfrm>
            <a:off x="683568" y="2060848"/>
            <a:ext cx="7605510" cy="4536504"/>
          </a:xfrm>
          <a:noFill/>
          <a:ln>
            <a:noFill/>
          </a:ln>
        </p:spPr>
        <p:style>
          <a:lnRef idx="2">
            <a:schemeClr val="accent5">
              <a:shade val="50000"/>
            </a:schemeClr>
          </a:lnRef>
          <a:fillRef idx="1">
            <a:schemeClr val="accent5"/>
          </a:fillRef>
          <a:effectRef idx="0">
            <a:schemeClr val="accent5"/>
          </a:effectRef>
          <a:fontRef idx="minor">
            <a:schemeClr val="lt1"/>
          </a:fontRef>
        </p:style>
        <p:txBody>
          <a:bodyPr>
            <a:noAutofit/>
          </a:bodyPr>
          <a:lstStyle/>
          <a:p>
            <a:pPr marL="342900" lvl="1" indent="-342900" algn="just" eaLnBrk="1" hangingPunct="1">
              <a:spcBef>
                <a:spcPts val="1128"/>
              </a:spcBef>
              <a:buClr>
                <a:schemeClr val="accent6"/>
              </a:buClr>
              <a:buFont typeface="Wingdings" charset="2"/>
              <a:buChar char="§"/>
              <a:defRPr/>
            </a:pPr>
            <a:r>
              <a:rPr lang="en-GB" b="0" dirty="0">
                <a:solidFill>
                  <a:srgbClr val="2D2D8A"/>
                </a:solidFill>
                <a:cs typeface="Tw Cen MT"/>
              </a:rPr>
              <a:t>BS is an effective tool in countries where Government has capacity to implement robust policies</a:t>
            </a:r>
          </a:p>
          <a:p>
            <a:pPr marL="342900" lvl="1" indent="-342900" algn="just" eaLnBrk="1" hangingPunct="1">
              <a:spcBef>
                <a:spcPts val="1128"/>
              </a:spcBef>
              <a:buClr>
                <a:schemeClr val="accent6"/>
              </a:buClr>
              <a:buFont typeface="Wingdings" charset="2"/>
              <a:buChar char="§"/>
              <a:defRPr/>
            </a:pPr>
            <a:r>
              <a:rPr lang="en-GB" b="0" dirty="0">
                <a:solidFill>
                  <a:srgbClr val="2D2D8A"/>
                </a:solidFill>
                <a:cs typeface="Tw Cen MT"/>
              </a:rPr>
              <a:t>BS is more efficient where combined with other aid modalities, in particular support to capacity development and technical assistance</a:t>
            </a:r>
          </a:p>
          <a:p>
            <a:pPr marL="342900" lvl="1" indent="-342900" algn="just" eaLnBrk="1" hangingPunct="1">
              <a:spcBef>
                <a:spcPts val="1128"/>
              </a:spcBef>
              <a:buClr>
                <a:schemeClr val="accent6"/>
              </a:buClr>
              <a:buFont typeface="Wingdings" charset="2"/>
              <a:buChar char="§"/>
              <a:defRPr/>
            </a:pPr>
            <a:r>
              <a:rPr lang="en-GB" b="0" dirty="0">
                <a:solidFill>
                  <a:srgbClr val="2D2D8A"/>
                </a:solidFill>
                <a:cs typeface="Tw Cen MT"/>
              </a:rPr>
              <a:t>BS is more effective when </a:t>
            </a:r>
            <a:r>
              <a:rPr lang="en-GB" b="0" dirty="0" smtClean="0">
                <a:solidFill>
                  <a:srgbClr val="2D2D8A"/>
                </a:solidFill>
                <a:cs typeface="Tw Cen MT"/>
              </a:rPr>
              <a:t>there is stronger </a:t>
            </a:r>
            <a:r>
              <a:rPr lang="en-GB" b="0" dirty="0">
                <a:solidFill>
                  <a:srgbClr val="2D2D8A"/>
                </a:solidFill>
                <a:cs typeface="Tw Cen MT"/>
              </a:rPr>
              <a:t>harmonisation with other donors</a:t>
            </a:r>
          </a:p>
          <a:p>
            <a:pPr marL="342900" lvl="1" indent="-342900" algn="just" eaLnBrk="1" hangingPunct="1">
              <a:spcBef>
                <a:spcPts val="1128"/>
              </a:spcBef>
              <a:buClr>
                <a:schemeClr val="accent6"/>
              </a:buClr>
              <a:buFont typeface="Wingdings" charset="2"/>
              <a:buChar char="§"/>
              <a:defRPr/>
            </a:pPr>
            <a:r>
              <a:rPr lang="en-GB" b="0" dirty="0">
                <a:solidFill>
                  <a:srgbClr val="2D2D8A"/>
                </a:solidFill>
                <a:cs typeface="Tw Cen MT"/>
              </a:rPr>
              <a:t>BS can provide sound support for policy implementation but cannot determine policy changes</a:t>
            </a:r>
          </a:p>
          <a:p>
            <a:pPr marL="342900" lvl="1" indent="-342900" algn="just" eaLnBrk="1" hangingPunct="1">
              <a:spcBef>
                <a:spcPts val="1128"/>
              </a:spcBef>
              <a:buClr>
                <a:schemeClr val="accent6"/>
              </a:buClr>
              <a:buFont typeface="Wingdings" charset="2"/>
              <a:buChar char="§"/>
              <a:defRPr/>
            </a:pPr>
            <a:r>
              <a:rPr lang="en-GB" b="0" dirty="0">
                <a:solidFill>
                  <a:srgbClr val="2D2D8A"/>
                </a:solidFill>
                <a:cs typeface="Tw Cen MT"/>
              </a:rPr>
              <a:t>BS contributes to increasing transparency and accountability and improving </a:t>
            </a:r>
            <a:r>
              <a:rPr lang="en-GB" b="0" dirty="0" smtClean="0">
                <a:solidFill>
                  <a:srgbClr val="2D2D8A"/>
                </a:solidFill>
                <a:cs typeface="Tw Cen MT"/>
              </a:rPr>
              <a:t>PFM</a:t>
            </a:r>
            <a:r>
              <a:rPr lang="en-GB" b="0" dirty="0">
                <a:solidFill>
                  <a:srgbClr val="2D2D8A"/>
                </a:solidFill>
                <a:cs typeface="Tw Cen MT"/>
              </a:rPr>
              <a:t>	</a:t>
            </a:r>
          </a:p>
        </p:txBody>
      </p:sp>
      <p:sp>
        <p:nvSpPr>
          <p:cNvPr id="4" name="Espace réservé du numéro de diapositive 3"/>
          <p:cNvSpPr>
            <a:spLocks noGrp="1"/>
          </p:cNvSpPr>
          <p:nvPr>
            <p:ph type="sldNum" sz="quarter" idx="12"/>
          </p:nvPr>
        </p:nvSpPr>
        <p:spPr>
          <a:xfrm>
            <a:off x="6553200" y="6245225"/>
            <a:ext cx="2133600" cy="476250"/>
          </a:xfrm>
        </p:spPr>
        <p:txBody>
          <a:bodyPr/>
          <a:lstStyle/>
          <a:p>
            <a:pPr>
              <a:defRPr/>
            </a:pPr>
            <a:fld id="{C7477545-4EA3-41AE-A627-88BC7370C4DB}" type="slidenum">
              <a:rPr lang="en-GB" smtClean="0"/>
              <a:pPr>
                <a:defRPr/>
              </a:pPr>
              <a:t>62</a:t>
            </a:fld>
            <a:endParaRPr lang="en-GB"/>
          </a:p>
        </p:txBody>
      </p:sp>
    </p:spTree>
    <p:extLst>
      <p:ext uri="{BB962C8B-B14F-4D97-AF65-F5344CB8AC3E}">
        <p14:creationId xmlns:p14="http://schemas.microsoft.com/office/powerpoint/2010/main" val="2507611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99E3A09-B566-41E7-9828-A4B65B9E4A47}" type="slidenum">
              <a:rPr lang="en-GB" altLang="fr-FR" smtClean="0">
                <a:solidFill>
                  <a:srgbClr val="000000"/>
                </a:solidFill>
              </a:rPr>
              <a:pPr/>
              <a:t>63</a:t>
            </a:fld>
            <a:endParaRPr lang="en-GB" altLang="fr-FR">
              <a:solidFill>
                <a:srgbClr val="000000"/>
              </a:solidFill>
            </a:endParaRPr>
          </a:p>
        </p:txBody>
      </p:sp>
      <p:sp>
        <p:nvSpPr>
          <p:cNvPr id="3" name="TextBox 2"/>
          <p:cNvSpPr txBox="1"/>
          <p:nvPr/>
        </p:nvSpPr>
        <p:spPr>
          <a:xfrm>
            <a:off x="316525" y="1628800"/>
            <a:ext cx="8482817" cy="4939814"/>
          </a:xfrm>
          <a:prstGeom prst="rect">
            <a:avLst/>
          </a:prstGeom>
          <a:noFill/>
        </p:spPr>
        <p:txBody>
          <a:bodyPr wrap="square" rtlCol="0">
            <a:spAutoFit/>
          </a:bodyPr>
          <a:lstStyle/>
          <a:p>
            <a:r>
              <a:rPr lang="en-GB" sz="1800" b="1" dirty="0"/>
              <a:t>Additional BS evaluation evidence so far:</a:t>
            </a:r>
          </a:p>
          <a:p>
            <a:endParaRPr lang="en-GB" sz="1800" dirty="0"/>
          </a:p>
          <a:p>
            <a:r>
              <a:rPr lang="en-GB" sz="1800" b="1" dirty="0"/>
              <a:t>Policy dialogue became less effective</a:t>
            </a:r>
            <a:r>
              <a:rPr lang="en-GB" sz="1800" dirty="0"/>
              <a:t>:</a:t>
            </a:r>
          </a:p>
          <a:p>
            <a:endParaRPr lang="en-GB" sz="1800" dirty="0"/>
          </a:p>
          <a:p>
            <a:pPr marL="557213" lvl="1" indent="-214313">
              <a:buFont typeface="Wingdings" panose="05000000000000000000" pitchFamily="2" charset="2"/>
              <a:buChar char="Ø"/>
            </a:pPr>
            <a:r>
              <a:rPr lang="en-GB" sz="1800" dirty="0"/>
              <a:t>GBS became overloaded with increasing conditions and monitoring frameworks</a:t>
            </a:r>
          </a:p>
          <a:p>
            <a:pPr marL="557213" lvl="1" indent="-214313">
              <a:buFont typeface="Wingdings" panose="05000000000000000000" pitchFamily="2" charset="2"/>
              <a:buChar char="Ø"/>
            </a:pPr>
            <a:r>
              <a:rPr lang="en-GB" sz="1800" dirty="0"/>
              <a:t>Donors became over-focused on micro-detail rather than strategic dialogue</a:t>
            </a:r>
          </a:p>
          <a:p>
            <a:pPr marL="557213" lvl="1" indent="-214313">
              <a:buFont typeface="Wingdings" panose="05000000000000000000" pitchFamily="2" charset="2"/>
              <a:buChar char="Ø"/>
            </a:pPr>
            <a:r>
              <a:rPr lang="en-GB" sz="1800" dirty="0"/>
              <a:t>Donors could not perform both audit/control and policy dialogue functions</a:t>
            </a:r>
          </a:p>
          <a:p>
            <a:endParaRPr lang="en-GB" sz="1800" dirty="0"/>
          </a:p>
          <a:p>
            <a:r>
              <a:rPr lang="en-GB" sz="1800" b="1" dirty="0"/>
              <a:t>BS is most effective </a:t>
            </a:r>
            <a:r>
              <a:rPr lang="en-GB" sz="1800" b="1" dirty="0" smtClean="0"/>
              <a:t>when:</a:t>
            </a:r>
          </a:p>
          <a:p>
            <a:r>
              <a:rPr lang="en-GB" sz="1800" b="1" dirty="0" smtClean="0"/>
              <a:t> </a:t>
            </a:r>
            <a:endParaRPr lang="en-GB" sz="1800" b="1" dirty="0"/>
          </a:p>
          <a:p>
            <a:pPr marL="557213" lvl="1" indent="-214313">
              <a:buFont typeface="Wingdings" panose="05000000000000000000" pitchFamily="2" charset="2"/>
              <a:buChar char="Ø"/>
            </a:pPr>
            <a:r>
              <a:rPr lang="en-GB" sz="1800" dirty="0"/>
              <a:t>donors and partner government objectives are closely aligned; </a:t>
            </a:r>
          </a:p>
          <a:p>
            <a:pPr marL="557213" lvl="1" indent="-214313">
              <a:buFont typeface="Wingdings" panose="05000000000000000000" pitchFamily="2" charset="2"/>
              <a:buChar char="Ø"/>
            </a:pPr>
            <a:r>
              <a:rPr lang="en-GB" sz="1800" dirty="0"/>
              <a:t>there are clear and targeted objectives,  </a:t>
            </a:r>
          </a:p>
          <a:p>
            <a:pPr marL="557213" lvl="1" indent="-214313">
              <a:buFont typeface="Wingdings" panose="05000000000000000000" pitchFamily="2" charset="2"/>
              <a:buChar char="Ø"/>
            </a:pPr>
            <a:r>
              <a:rPr lang="en-GB" sz="1800" dirty="0"/>
              <a:t>there is adequate capacity on both sides so support functional policy dialogue.</a:t>
            </a:r>
          </a:p>
          <a:p>
            <a:endParaRPr lang="fr-BE" sz="900" dirty="0"/>
          </a:p>
        </p:txBody>
      </p:sp>
      <p:sp>
        <p:nvSpPr>
          <p:cNvPr id="4" name="TextBox 3"/>
          <p:cNvSpPr txBox="1"/>
          <p:nvPr/>
        </p:nvSpPr>
        <p:spPr>
          <a:xfrm>
            <a:off x="316525" y="1124744"/>
            <a:ext cx="8692191" cy="523220"/>
          </a:xfrm>
          <a:prstGeom prst="rect">
            <a:avLst/>
          </a:prstGeom>
          <a:noFill/>
        </p:spPr>
        <p:txBody>
          <a:bodyPr wrap="square" rtlCol="0">
            <a:spAutoFit/>
          </a:bodyPr>
          <a:lstStyle/>
          <a:p>
            <a:pPr algn="ctr"/>
            <a:r>
              <a:rPr lang="en-GB" sz="2800" b="1" kern="0" dirty="0">
                <a:solidFill>
                  <a:srgbClr val="2D2D8A"/>
                </a:solidFill>
                <a:latin typeface="Verdana"/>
                <a:ea typeface="+mj-ea"/>
                <a:cs typeface="Tw Cen MT"/>
              </a:rPr>
              <a:t>Key lessons from BS evaluations </a:t>
            </a:r>
            <a:r>
              <a:rPr lang="en-GB" sz="2800" b="1" kern="0" dirty="0" smtClean="0">
                <a:solidFill>
                  <a:srgbClr val="2D2D8A"/>
                </a:solidFill>
                <a:latin typeface="Verdana"/>
                <a:ea typeface="+mj-ea"/>
                <a:cs typeface="Tw Cen MT"/>
              </a:rPr>
              <a:t>II</a:t>
            </a:r>
            <a:endParaRPr lang="en-GB" sz="2400" b="1" dirty="0">
              <a:latin typeface="+mj-lt"/>
            </a:endParaRPr>
          </a:p>
        </p:txBody>
      </p:sp>
    </p:spTree>
    <p:extLst>
      <p:ext uri="{BB962C8B-B14F-4D97-AF65-F5344CB8AC3E}">
        <p14:creationId xmlns:p14="http://schemas.microsoft.com/office/powerpoint/2010/main" val="209718412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99E3A09-B566-41E7-9828-A4B65B9E4A47}" type="slidenum">
              <a:rPr lang="en-GB" altLang="fr-FR" smtClean="0">
                <a:solidFill>
                  <a:srgbClr val="000000"/>
                </a:solidFill>
              </a:rPr>
              <a:pPr/>
              <a:t>64</a:t>
            </a:fld>
            <a:endParaRPr lang="en-GB" altLang="fr-FR">
              <a:solidFill>
                <a:srgbClr val="000000"/>
              </a:solidFill>
            </a:endParaRPr>
          </a:p>
        </p:txBody>
      </p:sp>
      <p:sp>
        <p:nvSpPr>
          <p:cNvPr id="3" name="TextBox 2"/>
          <p:cNvSpPr txBox="1"/>
          <p:nvPr/>
        </p:nvSpPr>
        <p:spPr>
          <a:xfrm>
            <a:off x="316525" y="1628800"/>
            <a:ext cx="8482817" cy="5124480"/>
          </a:xfrm>
          <a:prstGeom prst="rect">
            <a:avLst/>
          </a:prstGeom>
          <a:noFill/>
        </p:spPr>
        <p:txBody>
          <a:bodyPr wrap="square" rtlCol="0">
            <a:spAutoFit/>
          </a:bodyPr>
          <a:lstStyle/>
          <a:p>
            <a:r>
              <a:rPr lang="en-GB" sz="1800" b="1" dirty="0"/>
              <a:t>BS </a:t>
            </a:r>
            <a:r>
              <a:rPr lang="en-GB" sz="1800" b="1" dirty="0" smtClean="0"/>
              <a:t>can not </a:t>
            </a:r>
            <a:r>
              <a:rPr lang="en-GB" sz="1800" b="1" dirty="0"/>
              <a:t>“</a:t>
            </a:r>
            <a:r>
              <a:rPr lang="en-GB" sz="1800" b="1" i="1" dirty="0"/>
              <a:t>buy”</a:t>
            </a:r>
            <a:r>
              <a:rPr lang="en-GB" sz="1800" b="1" dirty="0"/>
              <a:t> reform</a:t>
            </a:r>
          </a:p>
          <a:p>
            <a:endParaRPr lang="en-GB" sz="1800" b="1" dirty="0" smtClean="0"/>
          </a:p>
          <a:p>
            <a:r>
              <a:rPr lang="en-GB" sz="1800" b="1" dirty="0" smtClean="0"/>
              <a:t>Need </a:t>
            </a:r>
            <a:r>
              <a:rPr lang="en-GB" sz="1800" b="1" dirty="0"/>
              <a:t>of “</a:t>
            </a:r>
            <a:r>
              <a:rPr lang="en-GB" sz="1800" b="1" dirty="0" smtClean="0"/>
              <a:t>champions” </a:t>
            </a:r>
            <a:r>
              <a:rPr lang="en-GB" sz="1800" b="1" dirty="0"/>
              <a:t>of reforms in </a:t>
            </a:r>
            <a:r>
              <a:rPr lang="en-GB" sz="1800" b="1" dirty="0" smtClean="0"/>
              <a:t>the Government</a:t>
            </a:r>
            <a:endParaRPr lang="en-GB" sz="1800" b="1" dirty="0"/>
          </a:p>
          <a:p>
            <a:endParaRPr lang="en-GB" sz="1800" b="1" dirty="0" smtClean="0"/>
          </a:p>
          <a:p>
            <a:r>
              <a:rPr lang="en-GB" sz="1800" b="1" dirty="0" smtClean="0"/>
              <a:t>BS </a:t>
            </a:r>
            <a:r>
              <a:rPr lang="en-GB" sz="1800" b="1" dirty="0"/>
              <a:t>should not </a:t>
            </a:r>
            <a:r>
              <a:rPr lang="en-GB" sz="1800" b="1" dirty="0" smtClean="0"/>
              <a:t>“overload” </a:t>
            </a:r>
            <a:r>
              <a:rPr lang="en-GB" sz="1800" b="1" dirty="0"/>
              <a:t>their PAF – </a:t>
            </a:r>
            <a:r>
              <a:rPr lang="en-GB" sz="1800" b="1" dirty="0" smtClean="0"/>
              <a:t>“be focused”.</a:t>
            </a:r>
            <a:endParaRPr lang="en-GB" sz="1800" b="1" dirty="0"/>
          </a:p>
          <a:p>
            <a:endParaRPr lang="en-GB" sz="1800" b="1" dirty="0" smtClean="0"/>
          </a:p>
          <a:p>
            <a:r>
              <a:rPr lang="en-GB" sz="1800" b="1" dirty="0" smtClean="0"/>
              <a:t>Co-ordination </a:t>
            </a:r>
            <a:r>
              <a:rPr lang="en-GB" sz="1800" b="1" dirty="0"/>
              <a:t>mechanisms take time and effort to work</a:t>
            </a:r>
          </a:p>
          <a:p>
            <a:pPr lvl="1"/>
            <a:r>
              <a:rPr lang="en-GB" sz="1800" dirty="0"/>
              <a:t>	</a:t>
            </a:r>
          </a:p>
          <a:p>
            <a:r>
              <a:rPr lang="en-GB" sz="1800" dirty="0"/>
              <a:t>Need to concentrate </a:t>
            </a:r>
            <a:r>
              <a:rPr lang="en-GB" sz="1800" dirty="0" smtClean="0"/>
              <a:t>BS Financing Agreement on </a:t>
            </a:r>
            <a:r>
              <a:rPr lang="en-GB" sz="1800" dirty="0"/>
              <a:t>cases where there is sufficient alignment and pre-existing basic capacity</a:t>
            </a:r>
            <a:r>
              <a:rPr lang="en-GB" sz="1800" dirty="0" smtClean="0"/>
              <a:t>:</a:t>
            </a:r>
          </a:p>
          <a:p>
            <a:endParaRPr lang="en-GB" sz="1800" dirty="0"/>
          </a:p>
          <a:p>
            <a:pPr marL="742950" lvl="1" indent="-285750">
              <a:buFont typeface="Wingdings" panose="05000000000000000000" pitchFamily="2" charset="2"/>
              <a:buChar char="Ø"/>
            </a:pPr>
            <a:r>
              <a:rPr lang="en-GB" sz="1800" dirty="0"/>
              <a:t>Targeted </a:t>
            </a:r>
            <a:r>
              <a:rPr lang="en-GB" sz="1800" dirty="0" smtClean="0"/>
              <a:t>policy/reform areas </a:t>
            </a:r>
            <a:r>
              <a:rPr lang="en-GB" sz="1800" dirty="0"/>
              <a:t>where the recipient government has shown a priority interest and a credible (political and institutional) commitment to succeed</a:t>
            </a:r>
          </a:p>
          <a:p>
            <a:pPr marL="742950" lvl="1" indent="-285750">
              <a:buFont typeface="Wingdings" panose="05000000000000000000" pitchFamily="2" charset="2"/>
              <a:buChar char="Ø"/>
            </a:pPr>
            <a:r>
              <a:rPr lang="en-GB" sz="1800" dirty="0"/>
              <a:t>Where both EU and Government have adequate technical expertise</a:t>
            </a:r>
          </a:p>
          <a:p>
            <a:pPr marL="742950" lvl="1" indent="-285750">
              <a:buFont typeface="Wingdings" panose="05000000000000000000" pitchFamily="2" charset="2"/>
              <a:buChar char="Ø"/>
            </a:pPr>
            <a:r>
              <a:rPr lang="en-GB" sz="1800" dirty="0"/>
              <a:t>Where there is a working level of trust</a:t>
            </a:r>
          </a:p>
          <a:p>
            <a:endParaRPr lang="en-GB" dirty="0"/>
          </a:p>
          <a:p>
            <a:endParaRPr lang="fr-BE" sz="900" dirty="0"/>
          </a:p>
        </p:txBody>
      </p:sp>
      <p:sp>
        <p:nvSpPr>
          <p:cNvPr id="4" name="TextBox 3"/>
          <p:cNvSpPr txBox="1"/>
          <p:nvPr/>
        </p:nvSpPr>
        <p:spPr>
          <a:xfrm>
            <a:off x="316525" y="1124744"/>
            <a:ext cx="8692191" cy="892552"/>
          </a:xfrm>
          <a:prstGeom prst="rect">
            <a:avLst/>
          </a:prstGeom>
          <a:noFill/>
        </p:spPr>
        <p:txBody>
          <a:bodyPr wrap="square" rtlCol="0">
            <a:spAutoFit/>
          </a:bodyPr>
          <a:lstStyle/>
          <a:p>
            <a:pPr lvl="0" algn="ctr"/>
            <a:r>
              <a:rPr lang="en-GB" sz="2800" b="1" kern="0" dirty="0">
                <a:solidFill>
                  <a:srgbClr val="2D2D8A"/>
                </a:solidFill>
                <a:latin typeface="Verdana"/>
                <a:cs typeface="Tw Cen MT"/>
              </a:rPr>
              <a:t>Key lessons from BS evaluations II</a:t>
            </a:r>
            <a:endParaRPr lang="en-GB" sz="2400" b="1" dirty="0">
              <a:latin typeface="Verdana"/>
            </a:endParaRPr>
          </a:p>
          <a:p>
            <a:pPr algn="ctr"/>
            <a:endParaRPr lang="en-GB" sz="2400" b="1" dirty="0">
              <a:latin typeface="+mj-lt"/>
            </a:endParaRPr>
          </a:p>
        </p:txBody>
      </p:sp>
    </p:spTree>
    <p:extLst>
      <p:ext uri="{BB962C8B-B14F-4D97-AF65-F5344CB8AC3E}">
        <p14:creationId xmlns:p14="http://schemas.microsoft.com/office/powerpoint/2010/main" val="3677730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smtClean="0"/>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smtClean="0">
              <a:solidFill>
                <a:srgbClr val="C00000"/>
              </a:solidFill>
            </a:endParaRPr>
          </a:p>
          <a:p>
            <a:pPr marL="0" indent="0">
              <a:spcBef>
                <a:spcPts val="1200"/>
              </a:spcBef>
              <a:buClrTx/>
              <a:buNone/>
            </a:pPr>
            <a:endParaRPr lang="en-GB" sz="2200" i="0" dirty="0" smtClean="0">
              <a:solidFill>
                <a:srgbClr val="C00000"/>
              </a:solidFill>
            </a:endParaRPr>
          </a:p>
          <a:p>
            <a:pPr marL="457200" indent="-457200">
              <a:spcBef>
                <a:spcPts val="1200"/>
              </a:spcBef>
              <a:buClrTx/>
              <a:buFontTx/>
              <a:buAutoNum type="arabicPeriod"/>
            </a:pPr>
            <a:r>
              <a:rPr lang="en-GB" sz="2200" i="0" dirty="0" smtClean="0">
                <a:solidFill>
                  <a:schemeClr val="accent2"/>
                </a:solidFill>
              </a:rPr>
              <a:t>BS Cycle of operation </a:t>
            </a:r>
            <a:endParaRPr lang="en-GB" sz="2200" i="0" dirty="0">
              <a:solidFill>
                <a:schemeClr val="accent2"/>
              </a:solidFill>
            </a:endParaRPr>
          </a:p>
          <a:p>
            <a:pPr marL="457200" indent="-457200">
              <a:spcBef>
                <a:spcPts val="1200"/>
              </a:spcBef>
              <a:buClrTx/>
              <a:buAutoNum type="arabicPeriod"/>
            </a:pPr>
            <a:r>
              <a:rPr lang="en-GB" sz="2200" i="0" dirty="0" smtClean="0">
                <a:solidFill>
                  <a:schemeClr val="accent2"/>
                </a:solidFill>
              </a:rPr>
              <a:t>Operational framework </a:t>
            </a:r>
          </a:p>
          <a:p>
            <a:pPr marL="457200" indent="-457200">
              <a:spcBef>
                <a:spcPts val="1200"/>
              </a:spcBef>
              <a:buClrTx/>
              <a:buAutoNum type="arabicPeriod"/>
            </a:pPr>
            <a:r>
              <a:rPr lang="en-GB" sz="2200" b="1" i="0" dirty="0" smtClean="0">
                <a:solidFill>
                  <a:srgbClr val="C00000"/>
                </a:solidFill>
              </a:rPr>
              <a:t>Design of BS contracts</a:t>
            </a:r>
          </a:p>
          <a:p>
            <a:pPr marL="457200" indent="-457200">
              <a:spcBef>
                <a:spcPts val="1200"/>
              </a:spcBef>
              <a:buClrTx/>
              <a:buAutoNum type="arabicPeriod"/>
            </a:pPr>
            <a:r>
              <a:rPr lang="en-GB" sz="2200" i="0" dirty="0" smtClean="0">
                <a:solidFill>
                  <a:schemeClr val="accent2"/>
                </a:solidFill>
              </a:rPr>
              <a:t>Implementation of BS contracts</a:t>
            </a:r>
          </a:p>
          <a:p>
            <a:pPr marL="457200" indent="-457200">
              <a:spcBef>
                <a:spcPts val="1200"/>
              </a:spcBef>
              <a:buClrTx/>
              <a:buAutoNum type="arabicPeriod"/>
            </a:pPr>
            <a:r>
              <a:rPr lang="en-GB" sz="2200" i="0" dirty="0" smtClean="0">
                <a:solidFill>
                  <a:schemeClr val="accent2"/>
                </a:solidFill>
              </a:rPr>
              <a:t>BS evaluation </a:t>
            </a:r>
          </a:p>
          <a:p>
            <a:pPr marL="0" indent="0">
              <a:spcBef>
                <a:spcPts val="1200"/>
              </a:spcBef>
              <a:buClrTx/>
              <a:buNone/>
            </a:pPr>
            <a:endParaRPr lang="en-GB" sz="2200" i="0" dirty="0" smtClean="0">
              <a:solidFill>
                <a:schemeClr val="accent2"/>
              </a:solidFill>
            </a:endParaRPr>
          </a:p>
          <a:p>
            <a:pPr marL="457200" indent="-457200">
              <a:spcBef>
                <a:spcPts val="1200"/>
              </a:spcBef>
              <a:buClrTx/>
              <a:buFont typeface="+mj-lt"/>
              <a:buAutoNum type="arabicPeriod" startAt="5"/>
            </a:pPr>
            <a:endParaRPr lang="fr-BE" i="0" dirty="0" smtClean="0"/>
          </a:p>
          <a:p>
            <a:pPr marL="457200" indent="-457200">
              <a:spcBef>
                <a:spcPts val="1200"/>
              </a:spcBef>
              <a:buClrTx/>
              <a:buFont typeface="+mj-lt"/>
              <a:buAutoNum type="arabicPeriod" startAt="5"/>
            </a:pPr>
            <a:endParaRPr lang="en-GB" i="0" dirty="0" smtClean="0"/>
          </a:p>
          <a:p>
            <a:pPr marL="457200" indent="-457200">
              <a:buClrTx/>
              <a:buNone/>
            </a:pPr>
            <a:endParaRPr lang="en-GB" i="0" dirty="0" smtClean="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7</a:t>
            </a:fld>
            <a:endParaRPr lang="en-GB"/>
          </a:p>
        </p:txBody>
      </p:sp>
    </p:spTree>
    <p:extLst>
      <p:ext uri="{BB962C8B-B14F-4D97-AF65-F5344CB8AC3E}">
        <p14:creationId xmlns:p14="http://schemas.microsoft.com/office/powerpoint/2010/main" val="1656426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268413"/>
            <a:ext cx="9144000" cy="576262"/>
          </a:xfrm>
        </p:spPr>
        <p:txBody>
          <a:bodyPr/>
          <a:lstStyle/>
          <a:p>
            <a:pPr marL="93663" indent="-3175"/>
            <a:r>
              <a:rPr lang="en-US" altLang="fr-FR" sz="2400" smtClean="0"/>
              <a:t>A unified Action Document (AD) template for identification and formulation of EU funded actions </a:t>
            </a:r>
            <a:endParaRPr lang="en-US" altLang="en-US" sz="2400" smtClean="0"/>
          </a:p>
        </p:txBody>
      </p:sp>
      <p:sp>
        <p:nvSpPr>
          <p:cNvPr id="4099" name="Rectangle 3"/>
          <p:cNvSpPr>
            <a:spLocks noGrp="1" noChangeArrowheads="1"/>
          </p:cNvSpPr>
          <p:nvPr>
            <p:ph type="body" idx="1"/>
          </p:nvPr>
        </p:nvSpPr>
        <p:spPr>
          <a:xfrm>
            <a:off x="0" y="1989138"/>
            <a:ext cx="9144000" cy="4868862"/>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sz="1800" b="0" dirty="0" smtClean="0">
                <a:solidFill>
                  <a:schemeClr val="accent6"/>
                </a:solidFill>
              </a:rPr>
              <a:t>EU Delegation prepares an Action Document per sector of concentration setting out:</a:t>
            </a:r>
          </a:p>
          <a:p>
            <a:pPr lvl="2" eaLnBrk="1" hangingPunct="1">
              <a:lnSpc>
                <a:spcPct val="130000"/>
              </a:lnSpc>
              <a:spcBef>
                <a:spcPct val="0"/>
              </a:spcBef>
              <a:spcAft>
                <a:spcPts val="0"/>
              </a:spcAft>
              <a:buFont typeface="Wingdings" pitchFamily="2" charset="2"/>
              <a:buChar char="Ø"/>
              <a:defRPr/>
            </a:pPr>
            <a:r>
              <a:rPr lang="en-US" sz="1800" dirty="0" smtClean="0">
                <a:solidFill>
                  <a:schemeClr val="accent6"/>
                </a:solidFill>
                <a:cs typeface="Arial"/>
              </a:rPr>
              <a:t>Type of contract and amount (alternative modality) ;</a:t>
            </a:r>
          </a:p>
          <a:p>
            <a:pPr lvl="2" eaLnBrk="1" hangingPunct="1">
              <a:lnSpc>
                <a:spcPct val="130000"/>
              </a:lnSpc>
              <a:spcBef>
                <a:spcPct val="0"/>
              </a:spcBef>
              <a:spcAft>
                <a:spcPts val="0"/>
              </a:spcAft>
              <a:buFont typeface="Wingdings" pitchFamily="2" charset="2"/>
              <a:buChar char="Ø"/>
              <a:defRPr/>
            </a:pPr>
            <a:r>
              <a:rPr lang="en-US" sz="1800" dirty="0" smtClean="0">
                <a:solidFill>
                  <a:schemeClr val="accent6"/>
                </a:solidFill>
                <a:cs typeface="Arial"/>
              </a:rPr>
              <a:t>Objectives </a:t>
            </a:r>
            <a:r>
              <a:rPr lang="en-US" sz="1800" dirty="0">
                <a:solidFill>
                  <a:schemeClr val="accent6"/>
                </a:solidFill>
                <a:cs typeface="Arial"/>
              </a:rPr>
              <a:t>and expected </a:t>
            </a:r>
            <a:r>
              <a:rPr lang="en-US" sz="1800" dirty="0" smtClean="0">
                <a:solidFill>
                  <a:schemeClr val="accent6"/>
                </a:solidFill>
                <a:cs typeface="Arial"/>
              </a:rPr>
              <a:t>results;</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L</a:t>
            </a:r>
            <a:r>
              <a:rPr lang="en-US" sz="1800" dirty="0" smtClean="0">
                <a:solidFill>
                  <a:schemeClr val="accent6"/>
                </a:solidFill>
                <a:cs typeface="Arial"/>
              </a:rPr>
              <a:t>ikelihood </a:t>
            </a:r>
            <a:r>
              <a:rPr lang="en-US" sz="1800" dirty="0">
                <a:solidFill>
                  <a:schemeClr val="accent6"/>
                </a:solidFill>
                <a:cs typeface="Arial"/>
              </a:rPr>
              <a:t>of meeting </a:t>
            </a:r>
            <a:r>
              <a:rPr lang="en-US" sz="1800" dirty="0" smtClean="0">
                <a:solidFill>
                  <a:schemeClr val="accent6"/>
                </a:solidFill>
                <a:cs typeface="Arial"/>
              </a:rPr>
              <a:t>eligibility criteria;</a:t>
            </a:r>
            <a:endParaRPr lang="en-US" sz="1800" dirty="0">
              <a:solidFill>
                <a:schemeClr val="accent6"/>
              </a:solidFill>
              <a:cs typeface="Arial"/>
            </a:endParaRP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Needed </a:t>
            </a:r>
            <a:r>
              <a:rPr lang="en-US" sz="1800" dirty="0" smtClean="0">
                <a:solidFill>
                  <a:schemeClr val="accent6"/>
                </a:solidFill>
                <a:cs typeface="Arial"/>
              </a:rPr>
              <a:t>for prior actions;</a:t>
            </a:r>
            <a:endParaRPr lang="en-US" sz="1800" dirty="0">
              <a:solidFill>
                <a:schemeClr val="accent6"/>
              </a:solidFill>
              <a:cs typeface="Arial"/>
            </a:endParaRP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Needed supporting </a:t>
            </a:r>
            <a:r>
              <a:rPr lang="en-US" sz="1800" dirty="0" smtClean="0">
                <a:solidFill>
                  <a:schemeClr val="accent6"/>
                </a:solidFill>
                <a:cs typeface="Arial"/>
              </a:rPr>
              <a:t>measures (expertise);</a:t>
            </a:r>
            <a:endParaRPr lang="en-US" sz="1800" dirty="0">
              <a:solidFill>
                <a:schemeClr val="accent6"/>
              </a:solidFill>
              <a:cs typeface="Arial"/>
            </a:endParaRP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Preliminary proposals for </a:t>
            </a:r>
            <a:r>
              <a:rPr lang="en-US" sz="1800" dirty="0" smtClean="0">
                <a:solidFill>
                  <a:schemeClr val="accent6"/>
                </a:solidFill>
                <a:cs typeface="Arial"/>
              </a:rPr>
              <a:t>design (formulation) </a:t>
            </a:r>
            <a:r>
              <a:rPr lang="en-US" sz="1800" dirty="0">
                <a:solidFill>
                  <a:schemeClr val="accent6"/>
                </a:solidFill>
                <a:cs typeface="Arial"/>
              </a:rPr>
              <a:t>and </a:t>
            </a:r>
            <a:r>
              <a:rPr lang="en-US" sz="1800" dirty="0" smtClean="0">
                <a:solidFill>
                  <a:schemeClr val="accent6"/>
                </a:solidFill>
                <a:cs typeface="Arial"/>
              </a:rPr>
              <a:t>implementation;</a:t>
            </a:r>
            <a:endParaRPr lang="en-US" sz="1800" dirty="0">
              <a:solidFill>
                <a:schemeClr val="accent6"/>
              </a:solidFill>
              <a:cs typeface="Arial"/>
            </a:endParaRP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Main </a:t>
            </a:r>
            <a:r>
              <a:rPr lang="en-US" sz="1800" dirty="0" smtClean="0">
                <a:solidFill>
                  <a:schemeClr val="accent6"/>
                </a:solidFill>
                <a:cs typeface="Arial"/>
              </a:rPr>
              <a:t>risks.</a:t>
            </a:r>
            <a:endParaRPr lang="en-US" sz="1800" dirty="0">
              <a:solidFill>
                <a:schemeClr val="accent6"/>
              </a:solidFill>
              <a:cs typeface="Arial"/>
            </a:endParaRPr>
          </a:p>
          <a:p>
            <a:pPr marL="933450" lvl="1" indent="-476250" eaLnBrk="1" hangingPunct="1">
              <a:lnSpc>
                <a:spcPct val="130000"/>
              </a:lnSpc>
              <a:spcBef>
                <a:spcPct val="0"/>
              </a:spcBef>
              <a:spcAft>
                <a:spcPts val="0"/>
              </a:spcAft>
              <a:buFont typeface="Wingdings" pitchFamily="2" charset="2"/>
              <a:buChar char="§"/>
              <a:defRPr/>
            </a:pPr>
            <a:r>
              <a:rPr lang="en-US" sz="1800" b="0" dirty="0" smtClean="0">
                <a:solidFill>
                  <a:schemeClr val="accent6"/>
                </a:solidFill>
              </a:rPr>
              <a:t>First rough draft of the Risk Management Framework should be attached.</a:t>
            </a:r>
          </a:p>
          <a:p>
            <a:pPr marL="933450" lvl="1" indent="-476250" eaLnBrk="1" hangingPunct="1">
              <a:lnSpc>
                <a:spcPct val="130000"/>
              </a:lnSpc>
              <a:spcBef>
                <a:spcPct val="0"/>
              </a:spcBef>
              <a:spcAft>
                <a:spcPts val="0"/>
              </a:spcAft>
              <a:buFont typeface="Wingdings" pitchFamily="2" charset="2"/>
              <a:buChar char="§"/>
              <a:defRPr/>
            </a:pPr>
            <a:r>
              <a:rPr lang="en-US" sz="1800" b="0" dirty="0" smtClean="0">
                <a:solidFill>
                  <a:schemeClr val="accent6"/>
                </a:solidFill>
              </a:rPr>
              <a:t>Road map for SBC   </a:t>
            </a:r>
            <a:endParaRPr lang="en-US" sz="1800" b="0" dirty="0">
              <a:solidFill>
                <a:schemeClr val="accent6"/>
              </a:solidFill>
            </a:endParaRPr>
          </a:p>
        </p:txBody>
      </p:sp>
      <p:sp>
        <p:nvSpPr>
          <p:cNvPr id="17412"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6EF0029E-A665-4D72-A4B4-7D59DF6FDE07}" type="slidenum">
              <a:rPr lang="en-GB" altLang="en-US" sz="1400" i="0" smtClean="0">
                <a:solidFill>
                  <a:schemeClr val="tx1"/>
                </a:solidFill>
                <a:latin typeface="Arial" panose="020B0604020202020204" pitchFamily="34" charset="0"/>
              </a:rPr>
              <a:pPr>
                <a:spcBef>
                  <a:spcPct val="0"/>
                </a:spcBef>
                <a:buClrTx/>
                <a:buFontTx/>
                <a:buNone/>
              </a:pPr>
              <a:t>8</a:t>
            </a:fld>
            <a:endParaRPr lang="en-GB" altLang="en-US" sz="1400" i="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3247977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1339850"/>
            <a:ext cx="9144000" cy="576263"/>
          </a:xfrm>
        </p:spPr>
        <p:txBody>
          <a:bodyPr/>
          <a:lstStyle/>
          <a:p>
            <a:pPr indent="0" algn="ctr" eaLnBrk="1" hangingPunct="1"/>
            <a:r>
              <a:rPr lang="en-US" altLang="en-US" sz="2400" dirty="0" smtClean="0"/>
              <a:t>Preparation of full Action Doc and draft TAP (1/2) During identification:</a:t>
            </a:r>
          </a:p>
        </p:txBody>
      </p:sp>
      <p:sp>
        <p:nvSpPr>
          <p:cNvPr id="4099" name="Rectangle 3"/>
          <p:cNvSpPr>
            <a:spLocks noGrp="1" noChangeArrowheads="1"/>
          </p:cNvSpPr>
          <p:nvPr>
            <p:ph type="body" idx="1"/>
          </p:nvPr>
        </p:nvSpPr>
        <p:spPr>
          <a:xfrm>
            <a:off x="0" y="2348880"/>
            <a:ext cx="9144000" cy="4824536"/>
          </a:xfrm>
        </p:spPr>
        <p:txBody>
          <a:bodyPr/>
          <a:lstStyle/>
          <a:p>
            <a:pPr marL="914400" lvl="1" indent="-457200" eaLnBrk="1" hangingPunct="1">
              <a:lnSpc>
                <a:spcPct val="130000"/>
              </a:lnSpc>
              <a:spcBef>
                <a:spcPct val="0"/>
              </a:spcBef>
              <a:spcAft>
                <a:spcPts val="0"/>
              </a:spcAft>
              <a:buClr>
                <a:schemeClr val="accent2"/>
              </a:buClr>
              <a:buFont typeface="+mj-lt"/>
              <a:buAutoNum type="arabicPeriod"/>
              <a:defRPr/>
            </a:pPr>
            <a:r>
              <a:rPr lang="en-US" b="0" dirty="0" smtClean="0">
                <a:solidFill>
                  <a:schemeClr val="accent6"/>
                </a:solidFill>
              </a:rPr>
              <a:t>Context analysis </a:t>
            </a:r>
          </a:p>
          <a:p>
            <a:pPr marL="1314450" lvl="2" indent="-457200" eaLnBrk="1" hangingPunct="1">
              <a:lnSpc>
                <a:spcPct val="130000"/>
              </a:lnSpc>
              <a:spcBef>
                <a:spcPct val="0"/>
              </a:spcBef>
              <a:spcAft>
                <a:spcPts val="0"/>
              </a:spcAft>
              <a:buClr>
                <a:schemeClr val="accent2"/>
              </a:buClr>
              <a:buFont typeface="+mj-lt"/>
              <a:buAutoNum type="arabicPeriod"/>
              <a:defRPr/>
            </a:pPr>
            <a:r>
              <a:rPr lang="en-US" sz="1600" dirty="0" smtClean="0">
                <a:solidFill>
                  <a:schemeClr val="accent6"/>
                </a:solidFill>
              </a:rPr>
              <a:t>Sector/regional context (public policy assessment, stakeholder analysis, </a:t>
            </a:r>
            <a:r>
              <a:rPr lang="en-US" sz="1600" dirty="0">
                <a:solidFill>
                  <a:schemeClr val="accent6"/>
                </a:solidFill>
              </a:rPr>
              <a:t>priority areas for </a:t>
            </a:r>
            <a:r>
              <a:rPr lang="en-US" sz="1600" dirty="0" smtClean="0">
                <a:solidFill>
                  <a:schemeClr val="accent6"/>
                </a:solidFill>
              </a:rPr>
              <a:t>support) and other areas of assessment (other eligibility criteria assessments)</a:t>
            </a:r>
          </a:p>
          <a:p>
            <a:pPr marL="914400" lvl="1" indent="-457200" eaLnBrk="1" hangingPunct="1">
              <a:lnSpc>
                <a:spcPct val="130000"/>
              </a:lnSpc>
              <a:spcBef>
                <a:spcPct val="0"/>
              </a:spcBef>
              <a:spcAft>
                <a:spcPts val="0"/>
              </a:spcAft>
              <a:buClr>
                <a:schemeClr val="accent2"/>
              </a:buClr>
              <a:buFont typeface="+mj-lt"/>
              <a:buAutoNum type="arabicPeriod"/>
              <a:defRPr/>
            </a:pPr>
            <a:r>
              <a:rPr lang="en-US" b="0" dirty="0" smtClean="0">
                <a:solidFill>
                  <a:schemeClr val="accent6"/>
                </a:solidFill>
              </a:rPr>
              <a:t>Risks and assumptions</a:t>
            </a:r>
          </a:p>
          <a:p>
            <a:pPr marL="914400" lvl="1" indent="-457200" eaLnBrk="1" hangingPunct="1">
              <a:lnSpc>
                <a:spcPct val="130000"/>
              </a:lnSpc>
              <a:spcBef>
                <a:spcPct val="0"/>
              </a:spcBef>
              <a:spcAft>
                <a:spcPts val="0"/>
              </a:spcAft>
              <a:buClr>
                <a:schemeClr val="accent2"/>
              </a:buClr>
              <a:buFont typeface="+mj-lt"/>
              <a:buAutoNum type="arabicPeriod"/>
              <a:defRPr/>
            </a:pPr>
            <a:r>
              <a:rPr lang="en-US" b="0" dirty="0" smtClean="0">
                <a:solidFill>
                  <a:schemeClr val="accent6"/>
                </a:solidFill>
              </a:rPr>
              <a:t>Lessons Learnt, complementarity/donor coordination </a:t>
            </a:r>
          </a:p>
          <a:p>
            <a:pPr marL="914400" lvl="1" indent="-457200" eaLnBrk="1" hangingPunct="1">
              <a:lnSpc>
                <a:spcPct val="130000"/>
              </a:lnSpc>
              <a:spcBef>
                <a:spcPct val="0"/>
              </a:spcBef>
              <a:spcAft>
                <a:spcPts val="0"/>
              </a:spcAft>
              <a:buClr>
                <a:schemeClr val="accent2"/>
              </a:buClr>
              <a:buFont typeface="+mj-lt"/>
              <a:buAutoNum type="arabicPeriod"/>
              <a:defRPr/>
            </a:pPr>
            <a:r>
              <a:rPr lang="en-US" b="0" dirty="0" smtClean="0">
                <a:solidFill>
                  <a:schemeClr val="accent6"/>
                </a:solidFill>
              </a:rPr>
              <a:t>Description of the action (preliminary objectives/results)</a:t>
            </a:r>
          </a:p>
          <a:p>
            <a:pPr marL="914400" lvl="1" indent="-457200" eaLnBrk="1" hangingPunct="1">
              <a:lnSpc>
                <a:spcPct val="130000"/>
              </a:lnSpc>
              <a:spcBef>
                <a:spcPct val="0"/>
              </a:spcBef>
              <a:spcAft>
                <a:spcPts val="0"/>
              </a:spcAft>
              <a:buClr>
                <a:schemeClr val="accent2"/>
              </a:buClr>
              <a:buFont typeface="+mj-lt"/>
              <a:buAutoNum type="arabicPeriod"/>
              <a:defRPr/>
            </a:pPr>
            <a:r>
              <a:rPr lang="en-US" b="0" dirty="0" smtClean="0">
                <a:solidFill>
                  <a:schemeClr val="accent6"/>
                </a:solidFill>
              </a:rPr>
              <a:t>Implementation (preliminary indication of aid modality/options) </a:t>
            </a:r>
          </a:p>
          <a:p>
            <a:pPr marL="457200" lvl="1" indent="0" eaLnBrk="1" hangingPunct="1">
              <a:lnSpc>
                <a:spcPct val="130000"/>
              </a:lnSpc>
              <a:spcBef>
                <a:spcPct val="0"/>
              </a:spcBef>
              <a:spcAft>
                <a:spcPts val="0"/>
              </a:spcAft>
              <a:buFontTx/>
              <a:buNone/>
              <a:defRPr/>
            </a:pPr>
            <a:endParaRPr lang="en-US" b="0" dirty="0" smtClean="0">
              <a:solidFill>
                <a:schemeClr val="accent6"/>
              </a:solidFill>
            </a:endParaRPr>
          </a:p>
        </p:txBody>
      </p:sp>
      <p:sp>
        <p:nvSpPr>
          <p:cNvPr id="2150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4F54CA8E-B310-429D-B42E-E79F0EB732A1}" type="slidenum">
              <a:rPr lang="en-GB" altLang="en-US" sz="1400" i="0" smtClean="0">
                <a:solidFill>
                  <a:schemeClr val="tx1"/>
                </a:solidFill>
                <a:latin typeface="Arial" panose="020B0604020202020204" pitchFamily="34" charset="0"/>
              </a:rPr>
              <a:pPr>
                <a:spcBef>
                  <a:spcPct val="0"/>
                </a:spcBef>
                <a:buClrTx/>
                <a:buFontTx/>
                <a:buNone/>
              </a:pPr>
              <a:t>9</a:t>
            </a:fld>
            <a:endParaRPr lang="en-GB" altLang="en-US" sz="1400" i="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3695637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9426</TotalTime>
  <Words>7958</Words>
  <Application>Microsoft Office PowerPoint</Application>
  <PresentationFormat>On-screen Show (4:3)</PresentationFormat>
  <Paragraphs>1225</Paragraphs>
  <Slides>64</Slides>
  <Notes>45</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64</vt:i4>
      </vt:variant>
    </vt:vector>
  </HeadingPairs>
  <TitlesOfParts>
    <vt:vector size="78" baseType="lpstr">
      <vt:lpstr>Arial Unicode MS</vt:lpstr>
      <vt:lpstr>MS PGothic</vt:lpstr>
      <vt:lpstr>MS PGothic</vt:lpstr>
      <vt:lpstr>Arial</vt:lpstr>
      <vt:lpstr>Calibri</vt:lpstr>
      <vt:lpstr>Courier New</vt:lpstr>
      <vt:lpstr>Symbol</vt:lpstr>
      <vt:lpstr>Tahoma</vt:lpstr>
      <vt:lpstr>Times New Roman</vt:lpstr>
      <vt:lpstr>Tw Cen MT</vt:lpstr>
      <vt:lpstr>Verdana</vt:lpstr>
      <vt:lpstr>Wingdings</vt:lpstr>
      <vt:lpstr>Slide_Master</vt:lpstr>
      <vt:lpstr>Document</vt:lpstr>
      <vt:lpstr>  Pacific Regional Training on EU Budget support and blending modalities 24-28 October 2016    </vt:lpstr>
      <vt:lpstr>Outline</vt:lpstr>
      <vt:lpstr>BS Cycle of Operations</vt:lpstr>
      <vt:lpstr>PowerPoint Presentation</vt:lpstr>
      <vt:lpstr>Outline</vt:lpstr>
      <vt:lpstr>PowerPoint Presentation</vt:lpstr>
      <vt:lpstr>Outline</vt:lpstr>
      <vt:lpstr>A unified Action Document (AD) template for identification and formulation of EU funded actions </vt:lpstr>
      <vt:lpstr>Preparation of full Action Doc and draft TAP (1/2) During identification:</vt:lpstr>
      <vt:lpstr>Preparation of full Action Doc and draft TAP (2/2) During formulation: </vt:lpstr>
      <vt:lpstr>Technical and Administrative Provisions (TAP)  </vt:lpstr>
      <vt:lpstr> BS design considerations</vt:lpstr>
      <vt:lpstr>Design of Inputs – Financial transfers (1/2)  </vt:lpstr>
      <vt:lpstr>Design of Inputs – Financial transfers (2/2)  </vt:lpstr>
      <vt:lpstr>PowerPoint Presentation</vt:lpstr>
      <vt:lpstr>Design of Inputs - Conditions, Performance assessment &amp; Indicators - Main issues (1/2)</vt:lpstr>
      <vt:lpstr>Design of Inputs – Conditions, performance assessment &amp; indicators - Main issues (2/2)</vt:lpstr>
      <vt:lpstr>Don’t overload budget support!</vt:lpstr>
      <vt:lpstr>Example of indicator fact sheet</vt:lpstr>
      <vt:lpstr>Example of indicators (food security/nutrition sectors) </vt:lpstr>
      <vt:lpstr>Example of indicators (climate change policy sector) - GCCA </vt:lpstr>
      <vt:lpstr>Example of indicators (food security/nutrition sectors) </vt:lpstr>
      <vt:lpstr>Example of output indicators (sustainable agriculture sector)</vt:lpstr>
      <vt:lpstr>Example of indicators                      TVET and Skills development</vt:lpstr>
      <vt:lpstr>Example of indicators                      Primary Education</vt:lpstr>
      <vt:lpstr>Example of indicators                                    PFM Reform</vt:lpstr>
      <vt:lpstr>Design of Inputs - Capacity Development (1/2)</vt:lpstr>
      <vt:lpstr>Design of Inputs - Capacity Development (2/2)</vt:lpstr>
      <vt:lpstr>Average EU BS amount per region  </vt:lpstr>
      <vt:lpstr>Share of FT and VT in EU BS operations</vt:lpstr>
      <vt:lpstr>FT and VT disbursement performances</vt:lpstr>
      <vt:lpstr>Outline</vt:lpstr>
      <vt:lpstr>4.1. POLICY DIALOGUE</vt:lpstr>
      <vt:lpstr>Policy dialogue: main features</vt:lpstr>
      <vt:lpstr>Basis for policy dialogue</vt:lpstr>
      <vt:lpstr>Appropriate dialogue structures at sector level</vt:lpstr>
      <vt:lpstr>Sector and budget support coordination </vt:lpstr>
      <vt:lpstr>PowerPoint Presentation</vt:lpstr>
      <vt:lpstr>PowerPoint Presentation</vt:lpstr>
      <vt:lpstr>Ingredients of a strategic approach to Policy Dialogue </vt:lpstr>
      <vt:lpstr>PowerPoint Presentation</vt:lpstr>
      <vt:lpstr>PowerPoint Presentation</vt:lpstr>
      <vt:lpstr>PowerPoint Presentation</vt:lpstr>
      <vt:lpstr>EC CREDIBILITY WITH POLICY DIALOGUE</vt:lpstr>
      <vt:lpstr>4.2. BS DISBURSEMENT PROCESS</vt:lpstr>
      <vt:lpstr>Decision process (6 steps) for tranche release</vt:lpstr>
      <vt:lpstr>4.3. The specific case of OCTs (annex 10)</vt:lpstr>
      <vt:lpstr>Sector Reform Contracts only</vt:lpstr>
      <vt:lpstr>Sector Reform Contracts only</vt:lpstr>
      <vt:lpstr>Assessing eligibility criteria</vt:lpstr>
      <vt:lpstr>Assessing eligibility criteria</vt:lpstr>
      <vt:lpstr>4.4. RESPECTIVE RESPONSIBITIES</vt:lpstr>
      <vt:lpstr>Specific role of Delegation</vt:lpstr>
      <vt:lpstr>Specific responsibilities of National Authorities</vt:lpstr>
      <vt:lpstr>Outline</vt:lpstr>
      <vt:lpstr>A complex causal chain</vt:lpstr>
      <vt:lpstr>A Comprehensive Evaluation Methodology A harmonized 3 step approach focusing on the main topics</vt:lpstr>
      <vt:lpstr>Leading to a three step approach</vt:lpstr>
      <vt:lpstr>PowerPoint Presentation</vt:lpstr>
      <vt:lpstr>PowerPoint Presentation</vt:lpstr>
      <vt:lpstr>PowerPoint Presentation</vt:lpstr>
      <vt:lpstr> Key lessons from BS evaluations I</vt:lpstr>
      <vt:lpstr>PowerPoint Presentation</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Fabrice Ferrandes</cp:lastModifiedBy>
  <cp:revision>415</cp:revision>
  <cp:lastPrinted>2014-12-22T14:11:23Z</cp:lastPrinted>
  <dcterms:created xsi:type="dcterms:W3CDTF">2011-10-28T10:25:18Z</dcterms:created>
  <dcterms:modified xsi:type="dcterms:W3CDTF">2016-12-08T08:00:30Z</dcterms:modified>
</cp:coreProperties>
</file>