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25"/>
  </p:notesMasterIdLst>
  <p:handoutMasterIdLst>
    <p:handoutMasterId r:id="rId26"/>
  </p:handoutMasterIdLst>
  <p:sldIdLst>
    <p:sldId id="562" r:id="rId3"/>
    <p:sldId id="616" r:id="rId4"/>
    <p:sldId id="622" r:id="rId5"/>
    <p:sldId id="627" r:id="rId6"/>
    <p:sldId id="617" r:id="rId7"/>
    <p:sldId id="633" r:id="rId8"/>
    <p:sldId id="628" r:id="rId9"/>
    <p:sldId id="620" r:id="rId10"/>
    <p:sldId id="631" r:id="rId11"/>
    <p:sldId id="632" r:id="rId12"/>
    <p:sldId id="618" r:id="rId13"/>
    <p:sldId id="619" r:id="rId14"/>
    <p:sldId id="629" r:id="rId15"/>
    <p:sldId id="623" r:id="rId16"/>
    <p:sldId id="625" r:id="rId17"/>
    <p:sldId id="624" r:id="rId18"/>
    <p:sldId id="630" r:id="rId19"/>
    <p:sldId id="634" r:id="rId20"/>
    <p:sldId id="636" r:id="rId21"/>
    <p:sldId id="635" r:id="rId22"/>
    <p:sldId id="626" r:id="rId23"/>
    <p:sldId id="637" r:id="rId24"/>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BDDEFF"/>
    <a:srgbClr val="99CCFF"/>
    <a:srgbClr val="33CC33"/>
    <a:srgbClr val="3166CF"/>
    <a:srgbClr val="009900"/>
    <a:srgbClr val="2D5EC1"/>
    <a:srgbClr val="FFD624"/>
    <a:srgbClr val="FF3300"/>
    <a:srgbClr val="3E6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53039" autoAdjust="0"/>
  </p:normalViewPr>
  <p:slideViewPr>
    <p:cSldViewPr>
      <p:cViewPr varScale="1">
        <p:scale>
          <a:sx n="39" d="100"/>
          <a:sy n="39" d="100"/>
        </p:scale>
        <p:origin x="2280" y="48"/>
      </p:cViewPr>
      <p:guideLst>
        <p:guide orient="horz" pos="2160"/>
        <p:guide pos="2880"/>
      </p:guideLst>
    </p:cSldViewPr>
  </p:slideViewPr>
  <p:outlineViewPr>
    <p:cViewPr>
      <p:scale>
        <a:sx n="33" d="100"/>
        <a:sy n="33" d="100"/>
      </p:scale>
      <p:origin x="0" y="-2845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8" d="100"/>
          <a:sy n="68" d="100"/>
        </p:scale>
        <p:origin x="-3306"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E3CC64-C716-C745-BB47-E81CB9C37C69}"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fr-FR"/>
        </a:p>
      </dgm:t>
    </dgm:pt>
    <dgm:pt modelId="{93094724-CCFC-A948-99F6-99EEA24B8447}">
      <dgm:prSet phldrT="[Texte]" custT="1"/>
      <dgm:spPr>
        <a:solidFill>
          <a:srgbClr val="000090"/>
        </a:solidFill>
      </dgm:spPr>
      <dgm:t>
        <a:bodyPr/>
        <a:lstStyle/>
        <a:p>
          <a:r>
            <a:rPr lang="en-GB" sz="2000" b="1" dirty="0" smtClean="0">
              <a:solidFill>
                <a:srgbClr val="FFFF00"/>
              </a:solidFill>
              <a:ea typeface="ＭＳ Ｐゴシック" pitchFamily="-109" charset="-128"/>
              <a:cs typeface="ＭＳ Ｐゴシック" pitchFamily="-109" charset="-128"/>
            </a:rPr>
            <a:t>Stakeholders live with the consequences of the policies and may not see benefits for years </a:t>
          </a:r>
          <a:endParaRPr lang="fr-FR" sz="2000" dirty="0">
            <a:solidFill>
              <a:srgbClr val="FFFF00"/>
            </a:solidFill>
          </a:endParaRPr>
        </a:p>
      </dgm:t>
    </dgm:pt>
    <dgm:pt modelId="{5821FEE6-7847-5A42-9B57-7B0F617133D3}" type="parTrans" cxnId="{C309454D-731E-AE42-97CF-873108CE83D3}">
      <dgm:prSet/>
      <dgm:spPr/>
      <dgm:t>
        <a:bodyPr/>
        <a:lstStyle/>
        <a:p>
          <a:endParaRPr lang="fr-FR"/>
        </a:p>
      </dgm:t>
    </dgm:pt>
    <dgm:pt modelId="{850C1C30-3906-8D41-8011-FA14532FF5A1}" type="sibTrans" cxnId="{C309454D-731E-AE42-97CF-873108CE83D3}">
      <dgm:prSet/>
      <dgm:spPr/>
      <dgm:t>
        <a:bodyPr/>
        <a:lstStyle/>
        <a:p>
          <a:endParaRPr lang="fr-FR"/>
        </a:p>
      </dgm:t>
    </dgm:pt>
    <dgm:pt modelId="{0463440F-D8CA-FE41-B6CD-47C7A3FD5ACF}">
      <dgm:prSet phldrT="[Texte]" custT="1"/>
      <dgm:spPr>
        <a:solidFill>
          <a:srgbClr val="FF6600"/>
        </a:solidFill>
      </dgm:spPr>
      <dgm:t>
        <a:bodyPr/>
        <a:lstStyle/>
        <a:p>
          <a:r>
            <a:rPr lang="en-GB" sz="1800" dirty="0" smtClean="0">
              <a:solidFill>
                <a:srgbClr val="FFFF00"/>
              </a:solidFill>
              <a:ea typeface="ＭＳ Ｐゴシック" pitchFamily="-109" charset="-128"/>
              <a:cs typeface="ＭＳ Ｐゴシック" pitchFamily="-109" charset="-128"/>
            </a:rPr>
            <a:t>Their </a:t>
          </a:r>
          <a:r>
            <a:rPr lang="en-GB" sz="1800" b="1" dirty="0" smtClean="0">
              <a:solidFill>
                <a:srgbClr val="FFFF00"/>
              </a:solidFill>
              <a:ea typeface="ＭＳ Ｐゴシック" pitchFamily="-109" charset="-128"/>
              <a:cs typeface="ＭＳ Ｐゴシック" pitchFamily="-109" charset="-128"/>
            </a:rPr>
            <a:t>representation </a:t>
          </a:r>
          <a:r>
            <a:rPr lang="en-GB" sz="1800" dirty="0" smtClean="0">
              <a:solidFill>
                <a:srgbClr val="FFFF00"/>
              </a:solidFill>
              <a:ea typeface="ＭＳ Ｐゴシック" pitchFamily="-109" charset="-128"/>
              <a:cs typeface="ＭＳ Ｐゴシック" pitchFamily="-109" charset="-128"/>
            </a:rPr>
            <a:t>is key for the: </a:t>
          </a:r>
        </a:p>
        <a:p>
          <a:r>
            <a:rPr lang="en-GB" sz="1800" b="1" dirty="0" smtClean="0">
              <a:solidFill>
                <a:srgbClr val="FFFF00"/>
              </a:solidFill>
              <a:ea typeface="ＭＳ Ｐゴシック" pitchFamily="-109" charset="-128"/>
              <a:cs typeface="ＭＳ Ｐゴシック" pitchFamily="-109" charset="-128"/>
            </a:rPr>
            <a:t>- Legitimacy &amp; credibility of the process;</a:t>
          </a:r>
        </a:p>
        <a:p>
          <a:r>
            <a:rPr lang="en-GB" sz="1800" b="1" dirty="0" smtClean="0">
              <a:solidFill>
                <a:srgbClr val="FFFF00"/>
              </a:solidFill>
              <a:ea typeface="ＭＳ Ｐゴシック" pitchFamily="-109" charset="-128"/>
              <a:cs typeface="ＭＳ Ｐゴシック" pitchFamily="-109" charset="-128"/>
            </a:rPr>
            <a:t>- Implementation of the reform (‘buy in’); </a:t>
          </a:r>
        </a:p>
        <a:p>
          <a:r>
            <a:rPr lang="en-GB" sz="1800" b="1" dirty="0" smtClean="0">
              <a:solidFill>
                <a:srgbClr val="FFFF00"/>
              </a:solidFill>
              <a:ea typeface="ＭＳ Ｐゴシック" pitchFamily="-109" charset="-128"/>
              <a:cs typeface="ＭＳ Ｐゴシック" pitchFamily="-109" charset="-128"/>
            </a:rPr>
            <a:t>- Informing and basing PD on evidence     (cross checking information with M &amp; E)</a:t>
          </a:r>
          <a:endParaRPr lang="fr-FR" sz="1800" dirty="0">
            <a:solidFill>
              <a:srgbClr val="FFFF00"/>
            </a:solidFill>
          </a:endParaRPr>
        </a:p>
      </dgm:t>
    </dgm:pt>
    <dgm:pt modelId="{271939C1-24BB-054E-B719-5B2806DD0FA7}" type="parTrans" cxnId="{DAAECE39-6F8E-B744-91EC-4E1022995377}">
      <dgm:prSet/>
      <dgm:spPr/>
      <dgm:t>
        <a:bodyPr/>
        <a:lstStyle/>
        <a:p>
          <a:endParaRPr lang="fr-FR"/>
        </a:p>
      </dgm:t>
    </dgm:pt>
    <dgm:pt modelId="{DEC96097-86D7-F14D-B26F-1F8EB4408367}" type="sibTrans" cxnId="{DAAECE39-6F8E-B744-91EC-4E1022995377}">
      <dgm:prSet/>
      <dgm:spPr/>
      <dgm:t>
        <a:bodyPr/>
        <a:lstStyle/>
        <a:p>
          <a:endParaRPr lang="fr-FR"/>
        </a:p>
      </dgm:t>
    </dgm:pt>
    <dgm:pt modelId="{DFED0604-ED07-724F-BAA6-34408A2B221B}">
      <dgm:prSet phldrT="[Texte]"/>
      <dgm:spPr>
        <a:solidFill>
          <a:srgbClr val="FF0000"/>
        </a:solidFill>
      </dgm:spPr>
      <dgm:t>
        <a:bodyPr/>
        <a:lstStyle/>
        <a:p>
          <a:r>
            <a:rPr lang="en-GB" dirty="0" smtClean="0">
              <a:solidFill>
                <a:srgbClr val="FFFF00"/>
              </a:solidFill>
              <a:ea typeface="ＭＳ Ｐゴシック" pitchFamily="-109" charset="-128"/>
              <a:cs typeface="ＭＳ Ｐゴシック" pitchFamily="-109" charset="-128"/>
            </a:rPr>
            <a:t>Donors and technical agencies should ensure that they </a:t>
          </a:r>
          <a:r>
            <a:rPr lang="en-GB" b="1" dirty="0" smtClean="0">
              <a:solidFill>
                <a:srgbClr val="FFFF00"/>
              </a:solidFill>
              <a:ea typeface="ＭＳ Ｐゴシック" pitchFamily="-109" charset="-128"/>
              <a:cs typeface="ＭＳ Ｐゴシック" pitchFamily="-109" charset="-128"/>
            </a:rPr>
            <a:t>help all stakeholders to debate</a:t>
          </a:r>
          <a:endParaRPr lang="fr-FR" dirty="0">
            <a:solidFill>
              <a:srgbClr val="FFFF00"/>
            </a:solidFill>
          </a:endParaRPr>
        </a:p>
      </dgm:t>
    </dgm:pt>
    <dgm:pt modelId="{52DD1FEF-CB37-2A4F-98BC-71C469A7C28B}" type="parTrans" cxnId="{FA3697CD-139F-954E-8ED9-6CAF03D0ED9E}">
      <dgm:prSet/>
      <dgm:spPr/>
      <dgm:t>
        <a:bodyPr/>
        <a:lstStyle/>
        <a:p>
          <a:endParaRPr lang="fr-FR"/>
        </a:p>
      </dgm:t>
    </dgm:pt>
    <dgm:pt modelId="{3B97C8B0-3FE3-D24D-8D05-53D677223230}" type="sibTrans" cxnId="{FA3697CD-139F-954E-8ED9-6CAF03D0ED9E}">
      <dgm:prSet/>
      <dgm:spPr/>
      <dgm:t>
        <a:bodyPr/>
        <a:lstStyle/>
        <a:p>
          <a:endParaRPr lang="fr-FR"/>
        </a:p>
      </dgm:t>
    </dgm:pt>
    <dgm:pt modelId="{006BD50C-4A03-AE46-96DD-7ED104117828}" type="pres">
      <dgm:prSet presAssocID="{85E3CC64-C716-C745-BB47-E81CB9C37C69}" presName="outerComposite" presStyleCnt="0">
        <dgm:presLayoutVars>
          <dgm:chMax val="5"/>
          <dgm:dir/>
          <dgm:resizeHandles val="exact"/>
        </dgm:presLayoutVars>
      </dgm:prSet>
      <dgm:spPr/>
      <dgm:t>
        <a:bodyPr/>
        <a:lstStyle/>
        <a:p>
          <a:endParaRPr lang="fr-FR"/>
        </a:p>
      </dgm:t>
    </dgm:pt>
    <dgm:pt modelId="{E81D109F-EE16-174B-88BF-55BFD1F43EF7}" type="pres">
      <dgm:prSet presAssocID="{85E3CC64-C716-C745-BB47-E81CB9C37C69}" presName="dummyMaxCanvas" presStyleCnt="0">
        <dgm:presLayoutVars/>
      </dgm:prSet>
      <dgm:spPr/>
    </dgm:pt>
    <dgm:pt modelId="{4658FCD7-F91A-8D49-B552-65CD0711291F}" type="pres">
      <dgm:prSet presAssocID="{85E3CC64-C716-C745-BB47-E81CB9C37C69}" presName="ThreeNodes_1" presStyleLbl="node1" presStyleIdx="0" presStyleCnt="3">
        <dgm:presLayoutVars>
          <dgm:bulletEnabled val="1"/>
        </dgm:presLayoutVars>
      </dgm:prSet>
      <dgm:spPr/>
      <dgm:t>
        <a:bodyPr/>
        <a:lstStyle/>
        <a:p>
          <a:endParaRPr lang="fr-FR"/>
        </a:p>
      </dgm:t>
    </dgm:pt>
    <dgm:pt modelId="{E3C2EBE6-47C9-E64C-BE27-E37941BAFE2F}" type="pres">
      <dgm:prSet presAssocID="{85E3CC64-C716-C745-BB47-E81CB9C37C69}" presName="ThreeNodes_2" presStyleLbl="node1" presStyleIdx="1" presStyleCnt="3" custScaleX="111926">
        <dgm:presLayoutVars>
          <dgm:bulletEnabled val="1"/>
        </dgm:presLayoutVars>
      </dgm:prSet>
      <dgm:spPr/>
      <dgm:t>
        <a:bodyPr/>
        <a:lstStyle/>
        <a:p>
          <a:endParaRPr lang="fr-FR"/>
        </a:p>
      </dgm:t>
    </dgm:pt>
    <dgm:pt modelId="{627294B6-FF58-934F-A1DE-F9508E9284F6}" type="pres">
      <dgm:prSet presAssocID="{85E3CC64-C716-C745-BB47-E81CB9C37C69}" presName="ThreeNodes_3" presStyleLbl="node1" presStyleIdx="2" presStyleCnt="3" custLinFactNeighborY="689">
        <dgm:presLayoutVars>
          <dgm:bulletEnabled val="1"/>
        </dgm:presLayoutVars>
      </dgm:prSet>
      <dgm:spPr/>
      <dgm:t>
        <a:bodyPr/>
        <a:lstStyle/>
        <a:p>
          <a:endParaRPr lang="fr-FR"/>
        </a:p>
      </dgm:t>
    </dgm:pt>
    <dgm:pt modelId="{75C3B9B6-F0B4-2245-ACC0-6C79472DB4B0}" type="pres">
      <dgm:prSet presAssocID="{85E3CC64-C716-C745-BB47-E81CB9C37C69}" presName="ThreeConn_1-2" presStyleLbl="fgAccFollowNode1" presStyleIdx="0" presStyleCnt="2" custScaleX="73128">
        <dgm:presLayoutVars>
          <dgm:bulletEnabled val="1"/>
        </dgm:presLayoutVars>
      </dgm:prSet>
      <dgm:spPr/>
      <dgm:t>
        <a:bodyPr/>
        <a:lstStyle/>
        <a:p>
          <a:endParaRPr lang="fr-FR"/>
        </a:p>
      </dgm:t>
    </dgm:pt>
    <dgm:pt modelId="{18BB6F54-73D7-A642-8D5C-A8531D96DF5E}" type="pres">
      <dgm:prSet presAssocID="{85E3CC64-C716-C745-BB47-E81CB9C37C69}" presName="ThreeConn_2-3" presStyleLbl="fgAccFollowNode1" presStyleIdx="1" presStyleCnt="2" custScaleX="61989">
        <dgm:presLayoutVars>
          <dgm:bulletEnabled val="1"/>
        </dgm:presLayoutVars>
      </dgm:prSet>
      <dgm:spPr/>
      <dgm:t>
        <a:bodyPr/>
        <a:lstStyle/>
        <a:p>
          <a:endParaRPr lang="fr-FR"/>
        </a:p>
      </dgm:t>
    </dgm:pt>
    <dgm:pt modelId="{F47D56D4-2F59-3F4B-870C-9DBB3762915E}" type="pres">
      <dgm:prSet presAssocID="{85E3CC64-C716-C745-BB47-E81CB9C37C69}" presName="ThreeNodes_1_text" presStyleLbl="node1" presStyleIdx="2" presStyleCnt="3">
        <dgm:presLayoutVars>
          <dgm:bulletEnabled val="1"/>
        </dgm:presLayoutVars>
      </dgm:prSet>
      <dgm:spPr/>
      <dgm:t>
        <a:bodyPr/>
        <a:lstStyle/>
        <a:p>
          <a:endParaRPr lang="fr-FR"/>
        </a:p>
      </dgm:t>
    </dgm:pt>
    <dgm:pt modelId="{B7A26E46-E6E0-B84C-B5B6-40CEC31EBB4B}" type="pres">
      <dgm:prSet presAssocID="{85E3CC64-C716-C745-BB47-E81CB9C37C69}" presName="ThreeNodes_2_text" presStyleLbl="node1" presStyleIdx="2" presStyleCnt="3">
        <dgm:presLayoutVars>
          <dgm:bulletEnabled val="1"/>
        </dgm:presLayoutVars>
      </dgm:prSet>
      <dgm:spPr/>
      <dgm:t>
        <a:bodyPr/>
        <a:lstStyle/>
        <a:p>
          <a:endParaRPr lang="fr-FR"/>
        </a:p>
      </dgm:t>
    </dgm:pt>
    <dgm:pt modelId="{E65576F7-F7D4-6048-B2E9-4B5CC77F38BF}" type="pres">
      <dgm:prSet presAssocID="{85E3CC64-C716-C745-BB47-E81CB9C37C69}" presName="ThreeNodes_3_text" presStyleLbl="node1" presStyleIdx="2" presStyleCnt="3">
        <dgm:presLayoutVars>
          <dgm:bulletEnabled val="1"/>
        </dgm:presLayoutVars>
      </dgm:prSet>
      <dgm:spPr/>
      <dgm:t>
        <a:bodyPr/>
        <a:lstStyle/>
        <a:p>
          <a:endParaRPr lang="fr-FR"/>
        </a:p>
      </dgm:t>
    </dgm:pt>
  </dgm:ptLst>
  <dgm:cxnLst>
    <dgm:cxn modelId="{0258AB33-C2AE-44DB-B42B-50D5F0C43DC8}" type="presOf" srcId="{85E3CC64-C716-C745-BB47-E81CB9C37C69}" destId="{006BD50C-4A03-AE46-96DD-7ED104117828}" srcOrd="0" destOrd="0" presId="urn:microsoft.com/office/officeart/2005/8/layout/vProcess5"/>
    <dgm:cxn modelId="{B88CC818-E9A4-49C9-833D-CF616D7F35C5}" type="presOf" srcId="{DFED0604-ED07-724F-BAA6-34408A2B221B}" destId="{627294B6-FF58-934F-A1DE-F9508E9284F6}" srcOrd="0" destOrd="0" presId="urn:microsoft.com/office/officeart/2005/8/layout/vProcess5"/>
    <dgm:cxn modelId="{C2E05561-65FE-4B93-8787-7880DD51DF9A}" type="presOf" srcId="{0463440F-D8CA-FE41-B6CD-47C7A3FD5ACF}" destId="{E3C2EBE6-47C9-E64C-BE27-E37941BAFE2F}" srcOrd="0" destOrd="0" presId="urn:microsoft.com/office/officeart/2005/8/layout/vProcess5"/>
    <dgm:cxn modelId="{C309454D-731E-AE42-97CF-873108CE83D3}" srcId="{85E3CC64-C716-C745-BB47-E81CB9C37C69}" destId="{93094724-CCFC-A948-99F6-99EEA24B8447}" srcOrd="0" destOrd="0" parTransId="{5821FEE6-7847-5A42-9B57-7B0F617133D3}" sibTransId="{850C1C30-3906-8D41-8011-FA14532FF5A1}"/>
    <dgm:cxn modelId="{B318545C-42A6-48D8-9709-4E3F0580018A}" type="presOf" srcId="{93094724-CCFC-A948-99F6-99EEA24B8447}" destId="{F47D56D4-2F59-3F4B-870C-9DBB3762915E}" srcOrd="1" destOrd="0" presId="urn:microsoft.com/office/officeart/2005/8/layout/vProcess5"/>
    <dgm:cxn modelId="{FA3697CD-139F-954E-8ED9-6CAF03D0ED9E}" srcId="{85E3CC64-C716-C745-BB47-E81CB9C37C69}" destId="{DFED0604-ED07-724F-BAA6-34408A2B221B}" srcOrd="2" destOrd="0" parTransId="{52DD1FEF-CB37-2A4F-98BC-71C469A7C28B}" sibTransId="{3B97C8B0-3FE3-D24D-8D05-53D677223230}"/>
    <dgm:cxn modelId="{C7894D5E-1193-4A3C-87A7-FA02F20D0BED}" type="presOf" srcId="{850C1C30-3906-8D41-8011-FA14532FF5A1}" destId="{75C3B9B6-F0B4-2245-ACC0-6C79472DB4B0}" srcOrd="0" destOrd="0" presId="urn:microsoft.com/office/officeart/2005/8/layout/vProcess5"/>
    <dgm:cxn modelId="{92E6C5B8-572D-4C0B-A523-199C4BE7F00E}" type="presOf" srcId="{0463440F-D8CA-FE41-B6CD-47C7A3FD5ACF}" destId="{B7A26E46-E6E0-B84C-B5B6-40CEC31EBB4B}" srcOrd="1" destOrd="0" presId="urn:microsoft.com/office/officeart/2005/8/layout/vProcess5"/>
    <dgm:cxn modelId="{DAAECE39-6F8E-B744-91EC-4E1022995377}" srcId="{85E3CC64-C716-C745-BB47-E81CB9C37C69}" destId="{0463440F-D8CA-FE41-B6CD-47C7A3FD5ACF}" srcOrd="1" destOrd="0" parTransId="{271939C1-24BB-054E-B719-5B2806DD0FA7}" sibTransId="{DEC96097-86D7-F14D-B26F-1F8EB4408367}"/>
    <dgm:cxn modelId="{6D3D3198-42D5-4D99-B151-621D16D21DF4}" type="presOf" srcId="{DFED0604-ED07-724F-BAA6-34408A2B221B}" destId="{E65576F7-F7D4-6048-B2E9-4B5CC77F38BF}" srcOrd="1" destOrd="0" presId="urn:microsoft.com/office/officeart/2005/8/layout/vProcess5"/>
    <dgm:cxn modelId="{2CC88DA7-3C4D-4771-B452-BF64DE6A45F2}" type="presOf" srcId="{DEC96097-86D7-F14D-B26F-1F8EB4408367}" destId="{18BB6F54-73D7-A642-8D5C-A8531D96DF5E}" srcOrd="0" destOrd="0" presId="urn:microsoft.com/office/officeart/2005/8/layout/vProcess5"/>
    <dgm:cxn modelId="{710ECAD3-0259-41DE-B83E-AF86F76BEC6A}" type="presOf" srcId="{93094724-CCFC-A948-99F6-99EEA24B8447}" destId="{4658FCD7-F91A-8D49-B552-65CD0711291F}" srcOrd="0" destOrd="0" presId="urn:microsoft.com/office/officeart/2005/8/layout/vProcess5"/>
    <dgm:cxn modelId="{94C65181-1752-4D3A-91CF-62876E51E023}" type="presParOf" srcId="{006BD50C-4A03-AE46-96DD-7ED104117828}" destId="{E81D109F-EE16-174B-88BF-55BFD1F43EF7}" srcOrd="0" destOrd="0" presId="urn:microsoft.com/office/officeart/2005/8/layout/vProcess5"/>
    <dgm:cxn modelId="{176619BD-249E-485E-B777-60E94CD90D47}" type="presParOf" srcId="{006BD50C-4A03-AE46-96DD-7ED104117828}" destId="{4658FCD7-F91A-8D49-B552-65CD0711291F}" srcOrd="1" destOrd="0" presId="urn:microsoft.com/office/officeart/2005/8/layout/vProcess5"/>
    <dgm:cxn modelId="{289E49B2-E7E1-49CB-BAAE-091ED0B4A068}" type="presParOf" srcId="{006BD50C-4A03-AE46-96DD-7ED104117828}" destId="{E3C2EBE6-47C9-E64C-BE27-E37941BAFE2F}" srcOrd="2" destOrd="0" presId="urn:microsoft.com/office/officeart/2005/8/layout/vProcess5"/>
    <dgm:cxn modelId="{97BF805B-5A44-466A-A446-19AAF0B21008}" type="presParOf" srcId="{006BD50C-4A03-AE46-96DD-7ED104117828}" destId="{627294B6-FF58-934F-A1DE-F9508E9284F6}" srcOrd="3" destOrd="0" presId="urn:microsoft.com/office/officeart/2005/8/layout/vProcess5"/>
    <dgm:cxn modelId="{D3F9396F-EBA4-4E26-932D-5005A17A0D04}" type="presParOf" srcId="{006BD50C-4A03-AE46-96DD-7ED104117828}" destId="{75C3B9B6-F0B4-2245-ACC0-6C79472DB4B0}" srcOrd="4" destOrd="0" presId="urn:microsoft.com/office/officeart/2005/8/layout/vProcess5"/>
    <dgm:cxn modelId="{5AFE7A03-78C1-4F92-840E-BE82CA44EFAC}" type="presParOf" srcId="{006BD50C-4A03-AE46-96DD-7ED104117828}" destId="{18BB6F54-73D7-A642-8D5C-A8531D96DF5E}" srcOrd="5" destOrd="0" presId="urn:microsoft.com/office/officeart/2005/8/layout/vProcess5"/>
    <dgm:cxn modelId="{C81E3BC1-E6D4-4FF1-95E4-BB29D30F9690}" type="presParOf" srcId="{006BD50C-4A03-AE46-96DD-7ED104117828}" destId="{F47D56D4-2F59-3F4B-870C-9DBB3762915E}" srcOrd="6" destOrd="0" presId="urn:microsoft.com/office/officeart/2005/8/layout/vProcess5"/>
    <dgm:cxn modelId="{6E457A8D-FE27-488A-AD8C-9D435C919E6B}" type="presParOf" srcId="{006BD50C-4A03-AE46-96DD-7ED104117828}" destId="{B7A26E46-E6E0-B84C-B5B6-40CEC31EBB4B}" srcOrd="7" destOrd="0" presId="urn:microsoft.com/office/officeart/2005/8/layout/vProcess5"/>
    <dgm:cxn modelId="{3648E8AE-F5D1-43C9-B00E-C8BB8CC63D0E}" type="presParOf" srcId="{006BD50C-4A03-AE46-96DD-7ED104117828}" destId="{E65576F7-F7D4-6048-B2E9-4B5CC77F38BF}" srcOrd="8" destOrd="0" presId="urn:microsoft.com/office/officeart/2005/8/layout/v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8FCD7-F91A-8D49-B552-65CD0711291F}">
      <dsp:nvSpPr>
        <dsp:cNvPr id="0" name=""/>
        <dsp:cNvSpPr/>
      </dsp:nvSpPr>
      <dsp:spPr>
        <a:xfrm>
          <a:off x="0" y="0"/>
          <a:ext cx="6800850" cy="1641782"/>
        </a:xfrm>
        <a:prstGeom prst="roundRect">
          <a:avLst>
            <a:gd name="adj" fmla="val 10000"/>
          </a:avLst>
        </a:prstGeom>
        <a:solidFill>
          <a:srgbClr val="00009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rgbClr val="FFFF00"/>
              </a:solidFill>
              <a:ea typeface="ＭＳ Ｐゴシック" pitchFamily="-109" charset="-128"/>
              <a:cs typeface="ＭＳ Ｐゴシック" pitchFamily="-109" charset="-128"/>
            </a:rPr>
            <a:t>Stakeholders live with the consequences of the policies and may not see benefits for years </a:t>
          </a:r>
          <a:endParaRPr lang="fr-FR" sz="2000" kern="1200" dirty="0">
            <a:solidFill>
              <a:srgbClr val="FFFF00"/>
            </a:solidFill>
          </a:endParaRPr>
        </a:p>
      </dsp:txBody>
      <dsp:txXfrm>
        <a:off x="48086" y="48086"/>
        <a:ext cx="5029239" cy="1545610"/>
      </dsp:txXfrm>
    </dsp:sp>
    <dsp:sp modelId="{E3C2EBE6-47C9-E64C-BE27-E37941BAFE2F}">
      <dsp:nvSpPr>
        <dsp:cNvPr id="0" name=""/>
        <dsp:cNvSpPr/>
      </dsp:nvSpPr>
      <dsp:spPr>
        <a:xfrm>
          <a:off x="194540" y="1915412"/>
          <a:ext cx="7611919" cy="1641782"/>
        </a:xfrm>
        <a:prstGeom prst="roundRect">
          <a:avLst>
            <a:gd name="adj" fmla="val 10000"/>
          </a:avLst>
        </a:prstGeom>
        <a:solidFill>
          <a:srgbClr val="FF66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smtClean="0">
              <a:solidFill>
                <a:srgbClr val="FFFF00"/>
              </a:solidFill>
              <a:ea typeface="ＭＳ Ｐゴシック" pitchFamily="-109" charset="-128"/>
              <a:cs typeface="ＭＳ Ｐゴシック" pitchFamily="-109" charset="-128"/>
            </a:rPr>
            <a:t>Their </a:t>
          </a:r>
          <a:r>
            <a:rPr lang="en-GB" sz="1800" b="1" kern="1200" dirty="0" smtClean="0">
              <a:solidFill>
                <a:srgbClr val="FFFF00"/>
              </a:solidFill>
              <a:ea typeface="ＭＳ Ｐゴシック" pitchFamily="-109" charset="-128"/>
              <a:cs typeface="ＭＳ Ｐゴシック" pitchFamily="-109" charset="-128"/>
            </a:rPr>
            <a:t>representation </a:t>
          </a:r>
          <a:r>
            <a:rPr lang="en-GB" sz="1800" kern="1200" dirty="0" smtClean="0">
              <a:solidFill>
                <a:srgbClr val="FFFF00"/>
              </a:solidFill>
              <a:ea typeface="ＭＳ Ｐゴシック" pitchFamily="-109" charset="-128"/>
              <a:cs typeface="ＭＳ Ｐゴシック" pitchFamily="-109" charset="-128"/>
            </a:rPr>
            <a:t>is key for the: </a:t>
          </a:r>
        </a:p>
        <a:p>
          <a:pPr lvl="0" algn="l" defTabSz="800100">
            <a:lnSpc>
              <a:spcPct val="90000"/>
            </a:lnSpc>
            <a:spcBef>
              <a:spcPct val="0"/>
            </a:spcBef>
            <a:spcAft>
              <a:spcPct val="35000"/>
            </a:spcAft>
          </a:pPr>
          <a:r>
            <a:rPr lang="en-GB" sz="1800" b="1" kern="1200" dirty="0" smtClean="0">
              <a:solidFill>
                <a:srgbClr val="FFFF00"/>
              </a:solidFill>
              <a:ea typeface="ＭＳ Ｐゴシック" pitchFamily="-109" charset="-128"/>
              <a:cs typeface="ＭＳ Ｐゴシック" pitchFamily="-109" charset="-128"/>
            </a:rPr>
            <a:t>- Legitimacy &amp; credibility of the process;</a:t>
          </a:r>
        </a:p>
        <a:p>
          <a:pPr lvl="0" algn="l" defTabSz="800100">
            <a:lnSpc>
              <a:spcPct val="90000"/>
            </a:lnSpc>
            <a:spcBef>
              <a:spcPct val="0"/>
            </a:spcBef>
            <a:spcAft>
              <a:spcPct val="35000"/>
            </a:spcAft>
          </a:pPr>
          <a:r>
            <a:rPr lang="en-GB" sz="1800" b="1" kern="1200" dirty="0" smtClean="0">
              <a:solidFill>
                <a:srgbClr val="FFFF00"/>
              </a:solidFill>
              <a:ea typeface="ＭＳ Ｐゴシック" pitchFamily="-109" charset="-128"/>
              <a:cs typeface="ＭＳ Ｐゴシック" pitchFamily="-109" charset="-128"/>
            </a:rPr>
            <a:t>- Implementation of the reform (‘buy in’); </a:t>
          </a:r>
        </a:p>
        <a:p>
          <a:pPr lvl="0" algn="l" defTabSz="800100">
            <a:lnSpc>
              <a:spcPct val="90000"/>
            </a:lnSpc>
            <a:spcBef>
              <a:spcPct val="0"/>
            </a:spcBef>
            <a:spcAft>
              <a:spcPct val="35000"/>
            </a:spcAft>
          </a:pPr>
          <a:r>
            <a:rPr lang="en-GB" sz="1800" b="1" kern="1200" dirty="0" smtClean="0">
              <a:solidFill>
                <a:srgbClr val="FFFF00"/>
              </a:solidFill>
              <a:ea typeface="ＭＳ Ｐゴシック" pitchFamily="-109" charset="-128"/>
              <a:cs typeface="ＭＳ Ｐゴシック" pitchFamily="-109" charset="-128"/>
            </a:rPr>
            <a:t>- Informing and basing PD on evidence     (cross checking information with M &amp; E)</a:t>
          </a:r>
          <a:endParaRPr lang="fr-FR" sz="1800" kern="1200" dirty="0">
            <a:solidFill>
              <a:srgbClr val="FFFF00"/>
            </a:solidFill>
          </a:endParaRPr>
        </a:p>
      </dsp:txBody>
      <dsp:txXfrm>
        <a:off x="242626" y="1963498"/>
        <a:ext cx="5649679" cy="1545610"/>
      </dsp:txXfrm>
    </dsp:sp>
    <dsp:sp modelId="{627294B6-FF58-934F-A1DE-F9508E9284F6}">
      <dsp:nvSpPr>
        <dsp:cNvPr id="0" name=""/>
        <dsp:cNvSpPr/>
      </dsp:nvSpPr>
      <dsp:spPr>
        <a:xfrm>
          <a:off x="1200149" y="3830825"/>
          <a:ext cx="6800850" cy="1641782"/>
        </a:xfrm>
        <a:prstGeom prst="roundRect">
          <a:avLst>
            <a:gd name="adj" fmla="val 10000"/>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smtClean="0">
              <a:solidFill>
                <a:srgbClr val="FFFF00"/>
              </a:solidFill>
              <a:ea typeface="ＭＳ Ｐゴシック" pitchFamily="-109" charset="-128"/>
              <a:cs typeface="ＭＳ Ｐゴシック" pitchFamily="-109" charset="-128"/>
            </a:rPr>
            <a:t>Donors and technical agencies should ensure that they </a:t>
          </a:r>
          <a:r>
            <a:rPr lang="en-GB" sz="2400" b="1" kern="1200" dirty="0" smtClean="0">
              <a:solidFill>
                <a:srgbClr val="FFFF00"/>
              </a:solidFill>
              <a:ea typeface="ＭＳ Ｐゴシック" pitchFamily="-109" charset="-128"/>
              <a:cs typeface="ＭＳ Ｐゴシック" pitchFamily="-109" charset="-128"/>
            </a:rPr>
            <a:t>help all stakeholders to debate</a:t>
          </a:r>
          <a:endParaRPr lang="fr-FR" sz="2400" kern="1200" dirty="0">
            <a:solidFill>
              <a:srgbClr val="FFFF00"/>
            </a:solidFill>
          </a:endParaRPr>
        </a:p>
      </dsp:txBody>
      <dsp:txXfrm>
        <a:off x="1248235" y="3878911"/>
        <a:ext cx="5037444" cy="1545610"/>
      </dsp:txXfrm>
    </dsp:sp>
    <dsp:sp modelId="{75C3B9B6-F0B4-2245-ACC0-6C79472DB4B0}">
      <dsp:nvSpPr>
        <dsp:cNvPr id="0" name=""/>
        <dsp:cNvSpPr/>
      </dsp:nvSpPr>
      <dsp:spPr>
        <a:xfrm>
          <a:off x="5877074" y="1245018"/>
          <a:ext cx="780391" cy="1067158"/>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fr-FR" sz="3600" kern="1200"/>
        </a:p>
      </dsp:txBody>
      <dsp:txXfrm>
        <a:off x="6052662" y="1245018"/>
        <a:ext cx="429215" cy="874011"/>
      </dsp:txXfrm>
    </dsp:sp>
    <dsp:sp modelId="{18BB6F54-73D7-A642-8D5C-A8531D96DF5E}">
      <dsp:nvSpPr>
        <dsp:cNvPr id="0" name=""/>
        <dsp:cNvSpPr/>
      </dsp:nvSpPr>
      <dsp:spPr>
        <a:xfrm>
          <a:off x="6536585" y="3149485"/>
          <a:ext cx="661520" cy="1067158"/>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fr-FR" sz="3600" kern="1200"/>
        </a:p>
      </dsp:txBody>
      <dsp:txXfrm>
        <a:off x="6685427" y="3149485"/>
        <a:ext cx="363836" cy="90343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1"/>
            <a:ext cx="2946400"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pitchFamily="34" charset="0"/>
              </a:defRPr>
            </a:lvl1pPr>
          </a:lstStyle>
          <a:p>
            <a:endParaRPr lang="en-GB"/>
          </a:p>
        </p:txBody>
      </p:sp>
      <p:sp>
        <p:nvSpPr>
          <p:cNvPr id="37891" name="Rectangle 3"/>
          <p:cNvSpPr>
            <a:spLocks noGrp="1" noChangeArrowheads="1"/>
          </p:cNvSpPr>
          <p:nvPr>
            <p:ph type="dt" sz="quarter" idx="1"/>
          </p:nvPr>
        </p:nvSpPr>
        <p:spPr bwMode="auto">
          <a:xfrm>
            <a:off x="3849688" y="1"/>
            <a:ext cx="2946400"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pitchFamily="34" charset="0"/>
              </a:defRPr>
            </a:lvl1pPr>
          </a:lstStyle>
          <a:p>
            <a:endParaRPr lang="en-GB"/>
          </a:p>
        </p:txBody>
      </p:sp>
      <p:sp>
        <p:nvSpPr>
          <p:cNvPr id="37892" name="Rectangle 4"/>
          <p:cNvSpPr>
            <a:spLocks noGrp="1" noChangeArrowheads="1"/>
          </p:cNvSpPr>
          <p:nvPr>
            <p:ph type="ftr" sz="quarter" idx="2"/>
          </p:nvPr>
        </p:nvSpPr>
        <p:spPr bwMode="auto">
          <a:xfrm>
            <a:off x="0" y="9428711"/>
            <a:ext cx="2946400"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pitchFamily="34" charset="0"/>
              </a:defRPr>
            </a:lvl1pPr>
          </a:lstStyle>
          <a:p>
            <a:endParaRPr lang="en-GB"/>
          </a:p>
        </p:txBody>
      </p:sp>
      <p:sp>
        <p:nvSpPr>
          <p:cNvPr id="37893" name="Rectangle 5"/>
          <p:cNvSpPr>
            <a:spLocks noGrp="1" noChangeArrowheads="1"/>
          </p:cNvSpPr>
          <p:nvPr>
            <p:ph type="sldNum" sz="quarter" idx="3"/>
          </p:nvPr>
        </p:nvSpPr>
        <p:spPr bwMode="auto">
          <a:xfrm>
            <a:off x="3849688" y="9428711"/>
            <a:ext cx="2946400"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pitchFamily="34" charset="0"/>
              </a:defRPr>
            </a:lvl1pPr>
          </a:lstStyle>
          <a:p>
            <a:fld id="{FCC3E5FE-A22E-4C99-9F04-9551C7813B57}" type="slidenum">
              <a:rPr lang="en-GB"/>
              <a:pPr/>
              <a:t>‹#›</a:t>
            </a:fld>
            <a:endParaRPr lang="en-GB"/>
          </a:p>
        </p:txBody>
      </p:sp>
    </p:spTree>
    <p:extLst>
      <p:ext uri="{BB962C8B-B14F-4D97-AF65-F5344CB8AC3E}">
        <p14:creationId xmlns:p14="http://schemas.microsoft.com/office/powerpoint/2010/main" val="1728424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1"/>
            <a:ext cx="2946400"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pitchFamily="34" charset="0"/>
              </a:defRPr>
            </a:lvl1pPr>
          </a:lstStyle>
          <a:p>
            <a:endParaRPr lang="en-GB"/>
          </a:p>
        </p:txBody>
      </p:sp>
      <p:sp>
        <p:nvSpPr>
          <p:cNvPr id="36867" name="Rectangle 3"/>
          <p:cNvSpPr>
            <a:spLocks noGrp="1" noChangeArrowheads="1"/>
          </p:cNvSpPr>
          <p:nvPr>
            <p:ph type="dt" idx="1"/>
          </p:nvPr>
        </p:nvSpPr>
        <p:spPr bwMode="auto">
          <a:xfrm>
            <a:off x="3849688" y="1"/>
            <a:ext cx="2946400"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pitchFamily="34" charset="0"/>
              </a:defRPr>
            </a:lvl1pPr>
          </a:lstStyle>
          <a:p>
            <a:endParaRPr lang="en-GB"/>
          </a:p>
        </p:txBody>
      </p:sp>
      <p:sp>
        <p:nvSpPr>
          <p:cNvPr id="36868" name="Rectangle 4"/>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a:effectLst/>
        </p:spPr>
      </p:sp>
      <p:sp>
        <p:nvSpPr>
          <p:cNvPr id="36869" name="Rectangle 5"/>
          <p:cNvSpPr>
            <a:spLocks noGrp="1" noChangeArrowheads="1"/>
          </p:cNvSpPr>
          <p:nvPr>
            <p:ph type="body" sz="quarter" idx="3"/>
          </p:nvPr>
        </p:nvSpPr>
        <p:spPr bwMode="auto">
          <a:xfrm>
            <a:off x="679450" y="4714355"/>
            <a:ext cx="5438775" cy="4466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711"/>
            <a:ext cx="2946400"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pitchFamily="34" charset="0"/>
              </a:defRPr>
            </a:lvl1pPr>
          </a:lstStyle>
          <a:p>
            <a:endParaRPr lang="en-GB"/>
          </a:p>
        </p:txBody>
      </p:sp>
      <p:sp>
        <p:nvSpPr>
          <p:cNvPr id="36871" name="Rectangle 7"/>
          <p:cNvSpPr>
            <a:spLocks noGrp="1" noChangeArrowheads="1"/>
          </p:cNvSpPr>
          <p:nvPr>
            <p:ph type="sldNum" sz="quarter" idx="5"/>
          </p:nvPr>
        </p:nvSpPr>
        <p:spPr bwMode="auto">
          <a:xfrm>
            <a:off x="3849688" y="9428711"/>
            <a:ext cx="2946400"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pitchFamily="34" charset="0"/>
              </a:defRPr>
            </a:lvl1pPr>
          </a:lstStyle>
          <a:p>
            <a:fld id="{0D581910-1000-4934-A4DB-C00CB7F3B0B7}" type="slidenum">
              <a:rPr lang="en-GB"/>
              <a:pPr/>
              <a:t>‹#›</a:t>
            </a:fld>
            <a:endParaRPr lang="en-GB"/>
          </a:p>
        </p:txBody>
      </p:sp>
    </p:spTree>
    <p:extLst>
      <p:ext uri="{BB962C8B-B14F-4D97-AF65-F5344CB8AC3E}">
        <p14:creationId xmlns:p14="http://schemas.microsoft.com/office/powerpoint/2010/main" val="23666181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00" kern="1200" baseline="0">
        <a:solidFill>
          <a:schemeClr val="tx1"/>
        </a:solidFill>
        <a:latin typeface="Arial" pitchFamily="34" charset="0"/>
        <a:ea typeface="+mn-ea"/>
        <a:cs typeface="+mn-cs"/>
      </a:defRPr>
    </a:lvl1pPr>
    <a:lvl2pPr marL="457200" algn="l" rtl="0" fontAlgn="base">
      <a:spcBef>
        <a:spcPct val="30000"/>
      </a:spcBef>
      <a:spcAft>
        <a:spcPct val="0"/>
      </a:spcAft>
      <a:defRPr sz="1000" kern="1200" baseline="0">
        <a:solidFill>
          <a:schemeClr val="tx1"/>
        </a:solidFill>
        <a:latin typeface="Arial" pitchFamily="34" charset="0"/>
        <a:ea typeface="+mn-ea"/>
        <a:cs typeface="+mn-cs"/>
      </a:defRPr>
    </a:lvl2pPr>
    <a:lvl3pPr marL="914400" algn="l" rtl="0" fontAlgn="base">
      <a:spcBef>
        <a:spcPct val="30000"/>
      </a:spcBef>
      <a:spcAft>
        <a:spcPct val="0"/>
      </a:spcAft>
      <a:defRPr sz="1000" kern="1200" baseline="0">
        <a:solidFill>
          <a:schemeClr val="tx1"/>
        </a:solidFill>
        <a:latin typeface="Arial" pitchFamily="34" charset="0"/>
        <a:ea typeface="+mn-ea"/>
        <a:cs typeface="+mn-cs"/>
      </a:defRPr>
    </a:lvl3pPr>
    <a:lvl4pPr marL="1371600" algn="l" rtl="0" fontAlgn="base">
      <a:spcBef>
        <a:spcPct val="30000"/>
      </a:spcBef>
      <a:spcAft>
        <a:spcPct val="0"/>
      </a:spcAft>
      <a:defRPr sz="1000" kern="1200" baseline="0">
        <a:solidFill>
          <a:schemeClr val="tx1"/>
        </a:solidFill>
        <a:latin typeface="Arial" pitchFamily="34" charset="0"/>
        <a:ea typeface="+mn-ea"/>
        <a:cs typeface="+mn-cs"/>
      </a:defRPr>
    </a:lvl4pPr>
    <a:lvl5pPr marL="1828800" algn="l" rtl="0" fontAlgn="base">
      <a:spcBef>
        <a:spcPct val="30000"/>
      </a:spcBef>
      <a:spcAft>
        <a:spcPct val="0"/>
      </a:spcAft>
      <a:defRPr sz="1000" kern="1200" baseline="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r>
              <a:rPr lang="en-GB" dirty="0" smtClean="0"/>
              <a:t>This presentation covers chapters 2 and section 5.1. of the BS Guidelines </a:t>
            </a:r>
          </a:p>
        </p:txBody>
      </p:sp>
      <p:sp>
        <p:nvSpPr>
          <p:cNvPr id="34820" name="Slide Number Placeholder 3"/>
          <p:cNvSpPr>
            <a:spLocks noGrp="1"/>
          </p:cNvSpPr>
          <p:nvPr>
            <p:ph type="sldNum" sz="quarter" idx="5"/>
          </p:nvPr>
        </p:nvSpPr>
        <p:spPr>
          <a:noFill/>
          <a:ln>
            <a:miter lim="800000"/>
            <a:headEnd/>
            <a:tailEnd/>
          </a:ln>
        </p:spPr>
        <p:txBody>
          <a:bodyPr/>
          <a:lstStyle/>
          <a:p>
            <a:fld id="{7D05D70A-53E4-47F0-91E5-C6A7B9A25227}" type="slidenum">
              <a:rPr lang="en-GB" smtClean="0"/>
              <a:pPr/>
              <a:t>1</a:t>
            </a:fld>
            <a:endParaRPr lang="en-GB" dirty="0" smtClean="0"/>
          </a:p>
        </p:txBody>
      </p:sp>
    </p:spTree>
    <p:extLst>
      <p:ext uri="{BB962C8B-B14F-4D97-AF65-F5344CB8AC3E}">
        <p14:creationId xmlns:p14="http://schemas.microsoft.com/office/powerpoint/2010/main" val="3958830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p:spPr>
      </p:sp>
      <p:sp>
        <p:nvSpPr>
          <p:cNvPr id="7782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Calibri" charset="0"/>
              <a:ea typeface="MS PGothic" charset="0"/>
            </a:endParaRPr>
          </a:p>
        </p:txBody>
      </p:sp>
      <p:sp>
        <p:nvSpPr>
          <p:cNvPr id="7782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1700" eaLnBrk="0" hangingPunct="0">
              <a:defRPr sz="2400">
                <a:solidFill>
                  <a:schemeClr val="bg2"/>
                </a:solidFill>
                <a:latin typeface="Arial" charset="0"/>
                <a:ea typeface="MS PGothic" charset="0"/>
                <a:cs typeface="MS PGothic" charset="0"/>
              </a:defRPr>
            </a:lvl1pPr>
            <a:lvl2pPr marL="742950" indent="-285750" defTabSz="901700" eaLnBrk="0" hangingPunct="0">
              <a:defRPr sz="2400">
                <a:solidFill>
                  <a:schemeClr val="bg2"/>
                </a:solidFill>
                <a:latin typeface="Arial" charset="0"/>
                <a:ea typeface="MS PGothic" charset="0"/>
                <a:cs typeface="MS PGothic" charset="0"/>
              </a:defRPr>
            </a:lvl2pPr>
            <a:lvl3pPr marL="1143000" indent="-228600" defTabSz="901700" eaLnBrk="0" hangingPunct="0">
              <a:defRPr sz="2400">
                <a:solidFill>
                  <a:schemeClr val="bg2"/>
                </a:solidFill>
                <a:latin typeface="Arial" charset="0"/>
                <a:ea typeface="MS PGothic" charset="0"/>
                <a:cs typeface="MS PGothic" charset="0"/>
              </a:defRPr>
            </a:lvl3pPr>
            <a:lvl4pPr marL="1600200" indent="-228600" defTabSz="901700" eaLnBrk="0" hangingPunct="0">
              <a:defRPr sz="2400">
                <a:solidFill>
                  <a:schemeClr val="bg2"/>
                </a:solidFill>
                <a:latin typeface="Arial" charset="0"/>
                <a:ea typeface="MS PGothic" charset="0"/>
                <a:cs typeface="MS PGothic" charset="0"/>
              </a:defRPr>
            </a:lvl4pPr>
            <a:lvl5pPr marL="2057400" indent="-228600" defTabSz="901700" eaLnBrk="0" hangingPunct="0">
              <a:defRPr sz="2400">
                <a:solidFill>
                  <a:schemeClr val="bg2"/>
                </a:solidFill>
                <a:latin typeface="Arial" charset="0"/>
                <a:ea typeface="MS PGothic" charset="0"/>
                <a:cs typeface="MS PGothic" charset="0"/>
              </a:defRPr>
            </a:lvl5pPr>
            <a:lvl6pPr marL="2514600" indent="-228600" algn="ctr" defTabSz="901700" eaLnBrk="0" fontAlgn="base" hangingPunct="0">
              <a:spcBef>
                <a:spcPct val="0"/>
              </a:spcBef>
              <a:spcAft>
                <a:spcPct val="0"/>
              </a:spcAft>
              <a:defRPr sz="2400">
                <a:solidFill>
                  <a:schemeClr val="bg2"/>
                </a:solidFill>
                <a:latin typeface="Arial" charset="0"/>
                <a:ea typeface="MS PGothic" charset="0"/>
                <a:cs typeface="MS PGothic" charset="0"/>
              </a:defRPr>
            </a:lvl6pPr>
            <a:lvl7pPr marL="2971800" indent="-228600" algn="ctr" defTabSz="901700" eaLnBrk="0" fontAlgn="base" hangingPunct="0">
              <a:spcBef>
                <a:spcPct val="0"/>
              </a:spcBef>
              <a:spcAft>
                <a:spcPct val="0"/>
              </a:spcAft>
              <a:defRPr sz="2400">
                <a:solidFill>
                  <a:schemeClr val="bg2"/>
                </a:solidFill>
                <a:latin typeface="Arial" charset="0"/>
                <a:ea typeface="MS PGothic" charset="0"/>
                <a:cs typeface="MS PGothic" charset="0"/>
              </a:defRPr>
            </a:lvl7pPr>
            <a:lvl8pPr marL="3429000" indent="-228600" algn="ctr" defTabSz="901700" eaLnBrk="0" fontAlgn="base" hangingPunct="0">
              <a:spcBef>
                <a:spcPct val="0"/>
              </a:spcBef>
              <a:spcAft>
                <a:spcPct val="0"/>
              </a:spcAft>
              <a:defRPr sz="2400">
                <a:solidFill>
                  <a:schemeClr val="bg2"/>
                </a:solidFill>
                <a:latin typeface="Arial" charset="0"/>
                <a:ea typeface="MS PGothic" charset="0"/>
                <a:cs typeface="MS PGothic" charset="0"/>
              </a:defRPr>
            </a:lvl8pPr>
            <a:lvl9pPr marL="3886200" indent="-228600" algn="ctr" defTabSz="901700" eaLnBrk="0" fontAlgn="base" hangingPunct="0">
              <a:spcBef>
                <a:spcPct val="0"/>
              </a:spcBef>
              <a:spcAft>
                <a:spcPct val="0"/>
              </a:spcAft>
              <a:defRPr sz="2400">
                <a:solidFill>
                  <a:schemeClr val="bg2"/>
                </a:solidFill>
                <a:latin typeface="Arial" charset="0"/>
                <a:ea typeface="MS PGothic" charset="0"/>
                <a:cs typeface="MS PGothic" charset="0"/>
              </a:defRPr>
            </a:lvl9pPr>
          </a:lstStyle>
          <a:p>
            <a:pPr eaLnBrk="1" hangingPunct="1"/>
            <a:fld id="{828D91A2-9861-264D-B0B4-A5D6FCFF8603}" type="slidenum">
              <a:rPr lang="en-GB" sz="1200">
                <a:solidFill>
                  <a:srgbClr val="000000"/>
                </a:solidFill>
              </a:rPr>
              <a:pPr eaLnBrk="1" hangingPunct="1"/>
              <a:t>12</a:t>
            </a:fld>
            <a:endParaRPr lang="en-GB" sz="1200">
              <a:solidFill>
                <a:srgbClr val="000000"/>
              </a:solidFill>
            </a:endParaRPr>
          </a:p>
        </p:txBody>
      </p:sp>
    </p:spTree>
    <p:extLst>
      <p:ext uri="{BB962C8B-B14F-4D97-AF65-F5344CB8AC3E}">
        <p14:creationId xmlns:p14="http://schemas.microsoft.com/office/powerpoint/2010/main" val="1082363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D581910-1000-4934-A4DB-C00CB7F3B0B7}" type="slidenum">
              <a:rPr lang="en-GB" smtClean="0"/>
              <a:pPr/>
              <a:t>13</a:t>
            </a:fld>
            <a:endParaRPr lang="en-GB" dirty="0"/>
          </a:p>
        </p:txBody>
      </p:sp>
    </p:spTree>
    <p:extLst>
      <p:ext uri="{BB962C8B-B14F-4D97-AF65-F5344CB8AC3E}">
        <p14:creationId xmlns:p14="http://schemas.microsoft.com/office/powerpoint/2010/main" val="4285965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581910-1000-4934-A4DB-C00CB7F3B0B7}" type="slidenum">
              <a:rPr lang="en-GB" smtClean="0"/>
              <a:pPr/>
              <a:t>14</a:t>
            </a:fld>
            <a:endParaRPr lang="en-GB"/>
          </a:p>
        </p:txBody>
      </p:sp>
    </p:spTree>
    <p:extLst>
      <p:ext uri="{BB962C8B-B14F-4D97-AF65-F5344CB8AC3E}">
        <p14:creationId xmlns:p14="http://schemas.microsoft.com/office/powerpoint/2010/main" val="3813572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Espace réservé de l'image des diapositives 1"/>
          <p:cNvSpPr>
            <a:spLocks noGrp="1" noRot="1" noChangeAspect="1" noTextEdit="1"/>
          </p:cNvSpPr>
          <p:nvPr>
            <p:ph type="sldImg"/>
          </p:nvPr>
        </p:nvSpPr>
        <p:spPr>
          <a:ln/>
        </p:spPr>
      </p:sp>
      <p:sp>
        <p:nvSpPr>
          <p:cNvPr id="168963"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fr-FR" dirty="0" smtClean="0">
                <a:latin typeface="Arial" panose="020B0604020202020204" pitchFamily="34" charset="0"/>
              </a:rPr>
              <a:t>In addition to analysis of the institutional framework, </a:t>
            </a:r>
            <a:r>
              <a:rPr lang="en-GB" altLang="fr-FR" b="1" dirty="0" smtClean="0">
                <a:latin typeface="Arial" panose="020B0604020202020204" pitchFamily="34" charset="0"/>
              </a:rPr>
              <a:t>a wider PEA and actor mapping is necessary</a:t>
            </a:r>
            <a:r>
              <a:rPr lang="en-GB" altLang="fr-FR" dirty="0" smtClean="0">
                <a:latin typeface="Arial" panose="020B0604020202020204" pitchFamily="34" charset="0"/>
              </a:rPr>
              <a:t>. It assesses the relative power of the different actors, their accountability relations and the constituencies they represent. The analysis should therefore provide an overview of their interests and incentives to enter in policy dialogue.</a:t>
            </a:r>
            <a:r>
              <a:rPr lang="en-GB" altLang="fr-FR" i="1" dirty="0" smtClean="0">
                <a:latin typeface="Arial" panose="020B0604020202020204" pitchFamily="34" charset="0"/>
              </a:rPr>
              <a:t> </a:t>
            </a:r>
            <a:r>
              <a:rPr lang="en-GB" altLang="fr-FR" dirty="0" smtClean="0">
                <a:latin typeface="Arial" panose="020B0604020202020204" pitchFamily="34" charset="0"/>
              </a:rPr>
              <a:t>Consensus on reforms cannot be expected since they are always highly political and contested by different groups that may lose or gain. As a result, understanding the power relations among actors is critical for donors to make informed decisions. </a:t>
            </a:r>
            <a:endParaRPr lang="fr-FR" altLang="fr-FR" dirty="0" smtClean="0">
              <a:latin typeface="Arial" panose="020B0604020202020204" pitchFamily="34" charset="0"/>
            </a:endParaRPr>
          </a:p>
          <a:p>
            <a:endParaRPr lang="en-GB" altLang="fr-FR" dirty="0" smtClean="0">
              <a:latin typeface="Arial" panose="020B0604020202020204" pitchFamily="34" charset="0"/>
            </a:endParaRPr>
          </a:p>
          <a:p>
            <a:pPr>
              <a:buFontTx/>
              <a:buNone/>
            </a:pPr>
            <a:r>
              <a:rPr lang="en-US" dirty="0" smtClean="0">
                <a:latin typeface="Verdana" charset="0"/>
                <a:ea typeface="MS PGothic" charset="0"/>
              </a:rPr>
              <a:t>Useful tool: a </a:t>
            </a:r>
            <a:r>
              <a:rPr lang="en-US" b="1" dirty="0" smtClean="0">
                <a:latin typeface="Verdana" charset="0"/>
                <a:ea typeface="MS PGothic" charset="0"/>
              </a:rPr>
              <a:t>stakeholder analysis</a:t>
            </a:r>
            <a:r>
              <a:rPr lang="en-US" dirty="0" smtClean="0">
                <a:latin typeface="Verdana" charset="0"/>
                <a:ea typeface="MS PGothic" charset="0"/>
              </a:rPr>
              <a:t>: Set of techniques to MAP and UNDERSTAND</a:t>
            </a:r>
            <a:r>
              <a:rPr lang="en-US" baseline="0" dirty="0" smtClean="0">
                <a:latin typeface="Verdana" charset="0"/>
                <a:ea typeface="MS PGothic" charset="0"/>
              </a:rPr>
              <a:t> </a:t>
            </a:r>
            <a:r>
              <a:rPr lang="en-US" dirty="0" smtClean="0">
                <a:latin typeface="Verdana" charset="0"/>
                <a:ea typeface="MS PGothic" charset="0"/>
              </a:rPr>
              <a:t>the positions, perspectives and power of the actors or “stakeholders” that have and </a:t>
            </a:r>
            <a:r>
              <a:rPr lang="en-US" dirty="0" smtClean="0">
                <a:solidFill>
                  <a:srgbClr val="800000"/>
                </a:solidFill>
                <a:latin typeface="Verdana" charset="0"/>
                <a:ea typeface="MS PGothic" charset="0"/>
              </a:rPr>
              <a:t>“interest in” </a:t>
            </a:r>
            <a:r>
              <a:rPr lang="en-US" dirty="0" smtClean="0">
                <a:latin typeface="Verdana" charset="0"/>
                <a:ea typeface="MS PGothic" charset="0"/>
              </a:rPr>
              <a:t>and/or are likely to be </a:t>
            </a:r>
            <a:r>
              <a:rPr lang="en-US" dirty="0" smtClean="0">
                <a:solidFill>
                  <a:srgbClr val="800000"/>
                </a:solidFill>
                <a:latin typeface="Verdana" charset="0"/>
                <a:ea typeface="MS PGothic" charset="0"/>
              </a:rPr>
              <a:t>“affected by” </a:t>
            </a:r>
            <a:r>
              <a:rPr lang="en-US" dirty="0" smtClean="0">
                <a:latin typeface="Verdana" charset="0"/>
                <a:ea typeface="MS PGothic" charset="0"/>
              </a:rPr>
              <a:t>a particular reform or BS </a:t>
            </a:r>
            <a:r>
              <a:rPr lang="en-US" dirty="0" err="1" smtClean="0">
                <a:latin typeface="Verdana" charset="0"/>
                <a:ea typeface="MS PGothic" charset="0"/>
              </a:rPr>
              <a:t>programme</a:t>
            </a:r>
            <a:endParaRPr lang="en-US" dirty="0" smtClean="0">
              <a:latin typeface="Verdana" charset="0"/>
              <a:ea typeface="MS PGothic" charset="0"/>
            </a:endParaRPr>
          </a:p>
          <a:p>
            <a:pPr>
              <a:buClrTx/>
              <a:buFont typeface="Wingdings" charset="0"/>
              <a:buNone/>
            </a:pPr>
            <a:r>
              <a:rPr lang="en-US" dirty="0" smtClean="0">
                <a:latin typeface="Verdana" charset="0"/>
                <a:ea typeface="MS PGothic" charset="0"/>
              </a:rPr>
              <a:t>Allow:</a:t>
            </a:r>
          </a:p>
          <a:p>
            <a:pPr>
              <a:buClrTx/>
              <a:buFont typeface="Wingdings" charset="0"/>
              <a:buNone/>
            </a:pPr>
            <a:r>
              <a:rPr lang="en-US" dirty="0" smtClean="0">
                <a:latin typeface="Verdana" charset="0"/>
                <a:ea typeface="MS PGothic" charset="0"/>
              </a:rPr>
              <a:t>A</a:t>
            </a:r>
            <a:r>
              <a:rPr lang="en-US" baseline="0" dirty="0" smtClean="0">
                <a:latin typeface="Verdana" charset="0"/>
                <a:ea typeface="MS PGothic" charset="0"/>
              </a:rPr>
              <a:t> </a:t>
            </a:r>
            <a:r>
              <a:rPr lang="en-US" dirty="0" smtClean="0">
                <a:latin typeface="Verdana" charset="0"/>
                <a:ea typeface="MS PGothic" charset="0"/>
              </a:rPr>
              <a:t>highly focused analysis =  stakeholders in a particular policy process, reform or project</a:t>
            </a:r>
          </a:p>
          <a:p>
            <a:r>
              <a:rPr lang="en-US" sz="1000" dirty="0" smtClean="0">
                <a:latin typeface="Verdana" charset="0"/>
                <a:ea typeface="MS PGothic" charset="0"/>
              </a:rPr>
              <a:t>Such analysis</a:t>
            </a:r>
            <a:r>
              <a:rPr lang="en-US" sz="1000" baseline="0" dirty="0" smtClean="0">
                <a:latin typeface="Verdana" charset="0"/>
                <a:ea typeface="MS PGothic" charset="0"/>
              </a:rPr>
              <a:t> can be structured around 3 steps:</a:t>
            </a:r>
          </a:p>
          <a:p>
            <a:r>
              <a:rPr lang="en-US" sz="1000" dirty="0" smtClean="0">
                <a:latin typeface="Verdana" charset="0"/>
                <a:ea typeface="MS PGothic" charset="0"/>
              </a:rPr>
              <a:t>STEP 1 :</a:t>
            </a:r>
          </a:p>
          <a:p>
            <a:r>
              <a:rPr lang="en-US" sz="1000" dirty="0" smtClean="0">
                <a:latin typeface="Verdana" charset="0"/>
                <a:ea typeface="MS PGothic" charset="0"/>
              </a:rPr>
              <a:t>Clarify the reform agenda or </a:t>
            </a:r>
            <a:r>
              <a:rPr lang="en-US" sz="1000" dirty="0" err="1" smtClean="0">
                <a:latin typeface="Verdana" charset="0"/>
                <a:ea typeface="MS PGothic" charset="0"/>
              </a:rPr>
              <a:t>programme</a:t>
            </a:r>
            <a:r>
              <a:rPr lang="en-US" sz="1000" dirty="0" smtClean="0">
                <a:latin typeface="Verdana" charset="0"/>
                <a:ea typeface="MS PGothic" charset="0"/>
              </a:rPr>
              <a:t> objective and outline intended consequences</a:t>
            </a:r>
          </a:p>
          <a:p>
            <a:r>
              <a:rPr lang="en-US" sz="1000" dirty="0" smtClean="0">
                <a:latin typeface="Verdana" charset="0"/>
                <a:ea typeface="MS PGothic" charset="0"/>
              </a:rPr>
              <a:t>STEP 2:</a:t>
            </a:r>
          </a:p>
          <a:p>
            <a:r>
              <a:rPr lang="en-US" sz="1000" dirty="0" smtClean="0">
                <a:latin typeface="Verdana" charset="0"/>
                <a:ea typeface="MS PGothic" charset="0"/>
              </a:rPr>
              <a:t>Identify all relevant stakeholders interested in or concerned by reform or </a:t>
            </a:r>
            <a:r>
              <a:rPr lang="en-US" sz="1000" dirty="0" err="1" smtClean="0">
                <a:latin typeface="Verdana" charset="0"/>
                <a:ea typeface="MS PGothic" charset="0"/>
              </a:rPr>
              <a:t>programme</a:t>
            </a:r>
            <a:r>
              <a:rPr lang="en-US" sz="1000" dirty="0" smtClean="0">
                <a:latin typeface="Verdana" charset="0"/>
                <a:ea typeface="MS PGothic" charset="0"/>
              </a:rPr>
              <a:t> objective</a:t>
            </a:r>
          </a:p>
          <a:p>
            <a:r>
              <a:rPr lang="en-US" sz="1000" dirty="0" smtClean="0">
                <a:latin typeface="Verdana" charset="0"/>
                <a:ea typeface="MS PGothic" charset="0"/>
              </a:rPr>
              <a:t>STEP 3</a:t>
            </a:r>
          </a:p>
          <a:p>
            <a:r>
              <a:rPr lang="en-US" sz="1000" dirty="0" smtClean="0">
                <a:latin typeface="Verdana" charset="0"/>
                <a:ea typeface="MS PGothic" charset="0"/>
              </a:rPr>
              <a:t>Map and classify the various stakeholders in terms of their INTEREST and POWER in relation to the issue</a:t>
            </a:r>
          </a:p>
          <a:p>
            <a:pPr>
              <a:buFontTx/>
              <a:buNone/>
            </a:pPr>
            <a:endParaRPr lang="en-US" dirty="0" smtClean="0">
              <a:latin typeface="Verdana" charset="0"/>
              <a:ea typeface="MS PGothic" charset="0"/>
            </a:endParaRPr>
          </a:p>
          <a:p>
            <a:r>
              <a:rPr lang="en-US" sz="1000" b="1" dirty="0" smtClean="0">
                <a:solidFill>
                  <a:srgbClr val="800000"/>
                </a:solidFill>
                <a:latin typeface="Verdana" charset="0"/>
                <a:ea typeface="MS PGothic" charset="0"/>
              </a:rPr>
              <a:t>“STAKEHOLDERS”</a:t>
            </a:r>
          </a:p>
          <a:p>
            <a:r>
              <a:rPr lang="en-US" sz="1000" dirty="0" smtClean="0">
                <a:latin typeface="Verdana" charset="0"/>
                <a:ea typeface="MS PGothic" charset="0"/>
              </a:rPr>
              <a:t>Political structures, government departments, </a:t>
            </a:r>
            <a:r>
              <a:rPr lang="en-US" sz="1000" dirty="0" err="1" smtClean="0">
                <a:latin typeface="Verdana" charset="0"/>
                <a:ea typeface="MS PGothic" charset="0"/>
              </a:rPr>
              <a:t>organisations</a:t>
            </a:r>
            <a:r>
              <a:rPr lang="en-US" sz="1000" dirty="0" smtClean="0">
                <a:latin typeface="Verdana" charset="0"/>
                <a:ea typeface="MS PGothic" charset="0"/>
              </a:rPr>
              <a:t>, groups, networks, coalitions, media and opinion leaders, individuals</a:t>
            </a:r>
          </a:p>
          <a:p>
            <a:r>
              <a:rPr lang="en-US" sz="1000" b="1" dirty="0" smtClean="0">
                <a:solidFill>
                  <a:srgbClr val="800000"/>
                </a:solidFill>
                <a:latin typeface="Verdana" charset="0"/>
                <a:ea typeface="MS PGothic" charset="0"/>
              </a:rPr>
              <a:t>“INTEREST”  </a:t>
            </a:r>
          </a:p>
          <a:p>
            <a:r>
              <a:rPr lang="en-US" sz="1000" dirty="0" smtClean="0">
                <a:latin typeface="Verdana" charset="0"/>
                <a:ea typeface="MS PGothic" charset="0"/>
              </a:rPr>
              <a:t>Measures the degree of importance attached to the issue by the various stakeholders and how they are likely to be affected by it</a:t>
            </a:r>
          </a:p>
          <a:p>
            <a:r>
              <a:rPr lang="en-US" sz="1000" b="1" dirty="0" smtClean="0">
                <a:solidFill>
                  <a:srgbClr val="800000"/>
                </a:solidFill>
                <a:latin typeface="Verdana" charset="0"/>
                <a:ea typeface="MS PGothic" charset="0"/>
              </a:rPr>
              <a:t>“POWER”</a:t>
            </a:r>
          </a:p>
          <a:p>
            <a:r>
              <a:rPr lang="en-US" sz="1000" dirty="0" smtClean="0">
                <a:latin typeface="Verdana" charset="0"/>
                <a:ea typeface="MS PGothic" charset="0"/>
              </a:rPr>
              <a:t>Measures the influence stakeholders have and the degree to which they may help achieve or block the reform</a:t>
            </a:r>
          </a:p>
          <a:p>
            <a:endParaRPr lang="en-GB" altLang="fr-FR" dirty="0" smtClean="0">
              <a:latin typeface="Arial" panose="020B0604020202020204" pitchFamily="34" charset="0"/>
            </a:endParaRPr>
          </a:p>
        </p:txBody>
      </p:sp>
      <p:sp>
        <p:nvSpPr>
          <p:cNvPr id="168964"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D64119DF-6915-467C-869E-57CC6A330816}" type="slidenum">
              <a:rPr lang="en-GB" altLang="fr-FR"/>
              <a:pPr>
                <a:spcBef>
                  <a:spcPct val="0"/>
                </a:spcBef>
              </a:pPr>
              <a:t>16</a:t>
            </a:fld>
            <a:endParaRPr lang="en-GB" altLang="fr-FR"/>
          </a:p>
        </p:txBody>
      </p:sp>
    </p:spTree>
    <p:extLst>
      <p:ext uri="{BB962C8B-B14F-4D97-AF65-F5344CB8AC3E}">
        <p14:creationId xmlns:p14="http://schemas.microsoft.com/office/powerpoint/2010/main" val="3879183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D581910-1000-4934-A4DB-C00CB7F3B0B7}" type="slidenum">
              <a:rPr lang="en-GB" smtClean="0"/>
              <a:pPr/>
              <a:t>17</a:t>
            </a:fld>
            <a:endParaRPr lang="en-GB" dirty="0"/>
          </a:p>
        </p:txBody>
      </p:sp>
    </p:spTree>
    <p:extLst>
      <p:ext uri="{BB962C8B-B14F-4D97-AF65-F5344CB8AC3E}">
        <p14:creationId xmlns:p14="http://schemas.microsoft.com/office/powerpoint/2010/main" val="4170023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EC Tools and Methods Series n°18, May 2014 “ Promoting CS participation in policy and budget processes”. </a:t>
            </a:r>
          </a:p>
          <a:p>
            <a:endParaRPr lang="en-US" dirty="0" smtClean="0"/>
          </a:p>
          <a:p>
            <a:r>
              <a:rPr lang="en-US" dirty="0" smtClean="0"/>
              <a:t>Open Government Partnership</a:t>
            </a:r>
            <a:endParaRPr lang="en-US" dirty="0"/>
          </a:p>
        </p:txBody>
      </p:sp>
      <p:sp>
        <p:nvSpPr>
          <p:cNvPr id="4" name="Slide Number Placeholder 3"/>
          <p:cNvSpPr>
            <a:spLocks noGrp="1"/>
          </p:cNvSpPr>
          <p:nvPr>
            <p:ph type="sldNum" sz="quarter" idx="10"/>
          </p:nvPr>
        </p:nvSpPr>
        <p:spPr/>
        <p:txBody>
          <a:bodyPr/>
          <a:lstStyle/>
          <a:p>
            <a:fld id="{0D581910-1000-4934-A4DB-C00CB7F3B0B7}" type="slidenum">
              <a:rPr lang="en-GB" smtClean="0"/>
              <a:pPr/>
              <a:t>18</a:t>
            </a:fld>
            <a:endParaRPr lang="en-GB"/>
          </a:p>
        </p:txBody>
      </p:sp>
    </p:spTree>
    <p:extLst>
      <p:ext uri="{BB962C8B-B14F-4D97-AF65-F5344CB8AC3E}">
        <p14:creationId xmlns:p14="http://schemas.microsoft.com/office/powerpoint/2010/main" val="4208003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a:t>
            </a:r>
            <a:r>
              <a:rPr lang="en-US" b="1" dirty="0" err="1" smtClean="0"/>
              <a:t>Transparency</a:t>
            </a:r>
            <a:r>
              <a:rPr lang="en-US" dirty="0" smtClean="0"/>
              <a:t> </a:t>
            </a:r>
          </a:p>
          <a:p>
            <a:r>
              <a:rPr lang="en-US" dirty="0" smtClean="0"/>
              <a:t>Open Government Partnership</a:t>
            </a:r>
            <a:endParaRPr lang="en-US" dirty="0"/>
          </a:p>
        </p:txBody>
      </p:sp>
      <p:sp>
        <p:nvSpPr>
          <p:cNvPr id="4" name="Slide Number Placeholder 3"/>
          <p:cNvSpPr>
            <a:spLocks noGrp="1"/>
          </p:cNvSpPr>
          <p:nvPr>
            <p:ph type="sldNum" sz="quarter" idx="10"/>
          </p:nvPr>
        </p:nvSpPr>
        <p:spPr/>
        <p:txBody>
          <a:bodyPr/>
          <a:lstStyle/>
          <a:p>
            <a:fld id="{0D581910-1000-4934-A4DB-C00CB7F3B0B7}" type="slidenum">
              <a:rPr lang="en-GB" smtClean="0"/>
              <a:pPr/>
              <a:t>19</a:t>
            </a:fld>
            <a:endParaRPr lang="en-GB"/>
          </a:p>
        </p:txBody>
      </p:sp>
    </p:spTree>
    <p:extLst>
      <p:ext uri="{BB962C8B-B14F-4D97-AF65-F5344CB8AC3E}">
        <p14:creationId xmlns:p14="http://schemas.microsoft.com/office/powerpoint/2010/main" val="3864491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Relationships</a:t>
            </a:r>
            <a:r>
              <a:rPr lang="en-US" baseline="0" dirty="0" smtClean="0"/>
              <a:t> between citizens and decisions makers including capability issues.</a:t>
            </a:r>
          </a:p>
          <a:p>
            <a:r>
              <a:rPr lang="en-US" baseline="0" dirty="0" smtClean="0"/>
              <a:t>Evidence based advocacy: ICT positive impact </a:t>
            </a:r>
            <a:r>
              <a:rPr lang="en-US" baseline="0" dirty="0" err="1" smtClean="0"/>
              <a:t>ipact</a:t>
            </a:r>
            <a:r>
              <a:rPr lang="en-US" baseline="0" dirty="0" smtClean="0"/>
              <a:t> </a:t>
            </a:r>
            <a:r>
              <a:rPr lang="en-US" baseline="0" dirty="0" err="1" smtClean="0"/>
              <a:t>cllect</a:t>
            </a:r>
            <a:r>
              <a:rPr lang="en-US" baseline="0" dirty="0" smtClean="0"/>
              <a:t> </a:t>
            </a:r>
            <a:r>
              <a:rPr lang="en-US" baseline="0" dirty="0" err="1" smtClean="0"/>
              <a:t>rela</a:t>
            </a:r>
            <a:r>
              <a:rPr lang="en-US" baseline="0" dirty="0" smtClean="0"/>
              <a:t> time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0D581910-1000-4934-A4DB-C00CB7F3B0B7}" type="slidenum">
              <a:rPr lang="en-GB" smtClean="0"/>
              <a:pPr/>
              <a:t>20</a:t>
            </a:fld>
            <a:endParaRPr lang="en-GB"/>
          </a:p>
        </p:txBody>
      </p:sp>
    </p:spTree>
    <p:extLst>
      <p:ext uri="{BB962C8B-B14F-4D97-AF65-F5344CB8AC3E}">
        <p14:creationId xmlns:p14="http://schemas.microsoft.com/office/powerpoint/2010/main" val="29328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EC Tools and Methods Series n°18, May 2014 “ Promoting CS participation in policy and budget processes”. </a:t>
            </a:r>
            <a:endParaRPr lang="en-US" dirty="0"/>
          </a:p>
        </p:txBody>
      </p:sp>
      <p:sp>
        <p:nvSpPr>
          <p:cNvPr id="4" name="Slide Number Placeholder 3"/>
          <p:cNvSpPr>
            <a:spLocks noGrp="1"/>
          </p:cNvSpPr>
          <p:nvPr>
            <p:ph type="sldNum" sz="quarter" idx="10"/>
          </p:nvPr>
        </p:nvSpPr>
        <p:spPr/>
        <p:txBody>
          <a:bodyPr/>
          <a:lstStyle/>
          <a:p>
            <a:fld id="{0D581910-1000-4934-A4DB-C00CB7F3B0B7}" type="slidenum">
              <a:rPr lang="en-GB" smtClean="0"/>
              <a:pPr/>
              <a:t>21</a:t>
            </a:fld>
            <a:endParaRPr lang="en-GB"/>
          </a:p>
        </p:txBody>
      </p:sp>
    </p:spTree>
    <p:extLst>
      <p:ext uri="{BB962C8B-B14F-4D97-AF65-F5344CB8AC3E}">
        <p14:creationId xmlns:p14="http://schemas.microsoft.com/office/powerpoint/2010/main" val="4086022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EC Tools and Methods Series n°18, May 2014 “ Promoting CS participation in policy and budget processes”. </a:t>
            </a:r>
          </a:p>
          <a:p>
            <a:r>
              <a:rPr lang="en-US" dirty="0" smtClean="0"/>
              <a:t>WB BOOST</a:t>
            </a:r>
            <a:r>
              <a:rPr lang="en-US" baseline="0" dirty="0" smtClean="0"/>
              <a:t> initiative example…</a:t>
            </a:r>
            <a:endParaRPr lang="en-US" dirty="0"/>
          </a:p>
        </p:txBody>
      </p:sp>
      <p:sp>
        <p:nvSpPr>
          <p:cNvPr id="4" name="Slide Number Placeholder 3"/>
          <p:cNvSpPr>
            <a:spLocks noGrp="1"/>
          </p:cNvSpPr>
          <p:nvPr>
            <p:ph type="sldNum" sz="quarter" idx="10"/>
          </p:nvPr>
        </p:nvSpPr>
        <p:spPr/>
        <p:txBody>
          <a:bodyPr/>
          <a:lstStyle/>
          <a:p>
            <a:fld id="{0D581910-1000-4934-A4DB-C00CB7F3B0B7}" type="slidenum">
              <a:rPr lang="en-GB" smtClean="0"/>
              <a:pPr/>
              <a:t>22</a:t>
            </a:fld>
            <a:endParaRPr lang="en-GB"/>
          </a:p>
        </p:txBody>
      </p:sp>
    </p:spTree>
    <p:extLst>
      <p:ext uri="{BB962C8B-B14F-4D97-AF65-F5344CB8AC3E}">
        <p14:creationId xmlns:p14="http://schemas.microsoft.com/office/powerpoint/2010/main" val="1910718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D581910-1000-4934-A4DB-C00CB7F3B0B7}" type="slidenum">
              <a:rPr lang="en-GB" smtClean="0"/>
              <a:pPr/>
              <a:t>2</a:t>
            </a:fld>
            <a:endParaRPr lang="en-GB" dirty="0"/>
          </a:p>
        </p:txBody>
      </p:sp>
    </p:spTree>
    <p:extLst>
      <p:ext uri="{BB962C8B-B14F-4D97-AF65-F5344CB8AC3E}">
        <p14:creationId xmlns:p14="http://schemas.microsoft.com/office/powerpoint/2010/main" val="554568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CSO potential role in budget process: </a:t>
            </a:r>
            <a:r>
              <a:rPr lang="en-US" b="1" noProof="0" dirty="0" smtClean="0"/>
              <a:t>analyzing</a:t>
            </a:r>
            <a:r>
              <a:rPr lang="en-US" b="1" baseline="0" noProof="0" dirty="0" smtClean="0"/>
              <a:t> and contributing to budget proposals </a:t>
            </a:r>
            <a:r>
              <a:rPr lang="en-US" baseline="0" noProof="0" dirty="0" smtClean="0"/>
              <a:t>, </a:t>
            </a:r>
            <a:r>
              <a:rPr lang="en-US" b="1" baseline="0" noProof="0" dirty="0" smtClean="0"/>
              <a:t>monitoring and tracking of public revenues and expenditures</a:t>
            </a:r>
            <a:r>
              <a:rPr lang="en-US" baseline="0" noProof="0" dirty="0" smtClean="0"/>
              <a:t>, </a:t>
            </a:r>
            <a:r>
              <a:rPr lang="en-US" b="1" baseline="0" noProof="0" dirty="0" smtClean="0"/>
              <a:t>supporting citizens” budget literacy</a:t>
            </a:r>
            <a:r>
              <a:rPr lang="en-US" baseline="0" noProof="0" dirty="0" smtClean="0"/>
              <a:t>…</a:t>
            </a:r>
          </a:p>
          <a:p>
            <a:endParaRPr lang="en-US" baseline="0" noProof="0" dirty="0" smtClean="0"/>
          </a:p>
          <a:p>
            <a:r>
              <a:rPr lang="en-US" noProof="0" dirty="0" smtClean="0"/>
              <a:t>Promote SCO oversight role at national and local</a:t>
            </a:r>
            <a:r>
              <a:rPr lang="en-US" baseline="0" noProof="0" dirty="0" smtClean="0"/>
              <a:t> </a:t>
            </a:r>
            <a:r>
              <a:rPr lang="en-US" noProof="0" dirty="0" smtClean="0"/>
              <a:t>levels</a:t>
            </a:r>
          </a:p>
          <a:p>
            <a:endParaRPr lang="en-US" noProof="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altLang="fr-FR" sz="1000" b="1" i="0" dirty="0" smtClean="0">
                <a:latin typeface="Calibri" panose="020F0502020204030204" pitchFamily="34" charset="0"/>
              </a:rPr>
              <a:t>In case of weak Civil Society Organisation’s capacity</a:t>
            </a:r>
            <a:r>
              <a:rPr lang="en-GB" altLang="fr-FR" sz="1000" i="0" dirty="0" smtClean="0">
                <a:latin typeface="Calibri" panose="020F0502020204030204" pitchFamily="34" charset="0"/>
              </a:rPr>
              <a:t>: NSAs are not organised or able to represent their consistencies for lack of capacity =&gt; EU specific support should be considered</a:t>
            </a:r>
          </a:p>
          <a:p>
            <a:endParaRPr lang="en-US" noProof="0" dirty="0"/>
          </a:p>
        </p:txBody>
      </p:sp>
      <p:sp>
        <p:nvSpPr>
          <p:cNvPr id="4" name="Slide Number Placeholder 3"/>
          <p:cNvSpPr>
            <a:spLocks noGrp="1"/>
          </p:cNvSpPr>
          <p:nvPr>
            <p:ph type="sldNum" sz="quarter" idx="10"/>
          </p:nvPr>
        </p:nvSpPr>
        <p:spPr/>
        <p:txBody>
          <a:bodyPr/>
          <a:lstStyle/>
          <a:p>
            <a:fld id="{0D581910-1000-4934-A4DB-C00CB7F3B0B7}" type="slidenum">
              <a:rPr lang="en-GB" smtClean="0"/>
              <a:pPr/>
              <a:t>3</a:t>
            </a:fld>
            <a:endParaRPr lang="en-GB"/>
          </a:p>
        </p:txBody>
      </p:sp>
    </p:spTree>
    <p:extLst>
      <p:ext uri="{BB962C8B-B14F-4D97-AF65-F5344CB8AC3E}">
        <p14:creationId xmlns:p14="http://schemas.microsoft.com/office/powerpoint/2010/main" val="1458999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D581910-1000-4934-A4DB-C00CB7F3B0B7}" type="slidenum">
              <a:rPr lang="en-GB" smtClean="0"/>
              <a:pPr/>
              <a:t>4</a:t>
            </a:fld>
            <a:endParaRPr lang="en-GB" dirty="0"/>
          </a:p>
        </p:txBody>
      </p:sp>
    </p:spTree>
    <p:extLst>
      <p:ext uri="{BB962C8B-B14F-4D97-AF65-F5344CB8AC3E}">
        <p14:creationId xmlns:p14="http://schemas.microsoft.com/office/powerpoint/2010/main" val="2871720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dirty="0">
              <a:latin typeface="Calibri" charset="0"/>
              <a:ea typeface="MS PGothic" charset="0"/>
            </a:endParaRPr>
          </a:p>
        </p:txBody>
      </p:sp>
      <p:sp>
        <p:nvSpPr>
          <p:cNvPr id="7373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1700" eaLnBrk="0" hangingPunct="0">
              <a:defRPr sz="2400">
                <a:solidFill>
                  <a:schemeClr val="bg2"/>
                </a:solidFill>
                <a:latin typeface="Arial" charset="0"/>
                <a:ea typeface="MS PGothic" charset="0"/>
                <a:cs typeface="MS PGothic" charset="0"/>
              </a:defRPr>
            </a:lvl1pPr>
            <a:lvl2pPr marL="742950" indent="-285750" defTabSz="901700" eaLnBrk="0" hangingPunct="0">
              <a:defRPr sz="2400">
                <a:solidFill>
                  <a:schemeClr val="bg2"/>
                </a:solidFill>
                <a:latin typeface="Arial" charset="0"/>
                <a:ea typeface="MS PGothic" charset="0"/>
                <a:cs typeface="MS PGothic" charset="0"/>
              </a:defRPr>
            </a:lvl2pPr>
            <a:lvl3pPr marL="1143000" indent="-228600" defTabSz="901700" eaLnBrk="0" hangingPunct="0">
              <a:defRPr sz="2400">
                <a:solidFill>
                  <a:schemeClr val="bg2"/>
                </a:solidFill>
                <a:latin typeface="Arial" charset="0"/>
                <a:ea typeface="MS PGothic" charset="0"/>
                <a:cs typeface="MS PGothic" charset="0"/>
              </a:defRPr>
            </a:lvl3pPr>
            <a:lvl4pPr marL="1600200" indent="-228600" defTabSz="901700" eaLnBrk="0" hangingPunct="0">
              <a:defRPr sz="2400">
                <a:solidFill>
                  <a:schemeClr val="bg2"/>
                </a:solidFill>
                <a:latin typeface="Arial" charset="0"/>
                <a:ea typeface="MS PGothic" charset="0"/>
                <a:cs typeface="MS PGothic" charset="0"/>
              </a:defRPr>
            </a:lvl4pPr>
            <a:lvl5pPr marL="2057400" indent="-228600" defTabSz="901700" eaLnBrk="0" hangingPunct="0">
              <a:defRPr sz="2400">
                <a:solidFill>
                  <a:schemeClr val="bg2"/>
                </a:solidFill>
                <a:latin typeface="Arial" charset="0"/>
                <a:ea typeface="MS PGothic" charset="0"/>
                <a:cs typeface="MS PGothic" charset="0"/>
              </a:defRPr>
            </a:lvl5pPr>
            <a:lvl6pPr marL="2514600" indent="-228600" algn="ctr" defTabSz="901700" eaLnBrk="0" fontAlgn="base" hangingPunct="0">
              <a:spcBef>
                <a:spcPct val="0"/>
              </a:spcBef>
              <a:spcAft>
                <a:spcPct val="0"/>
              </a:spcAft>
              <a:defRPr sz="2400">
                <a:solidFill>
                  <a:schemeClr val="bg2"/>
                </a:solidFill>
                <a:latin typeface="Arial" charset="0"/>
                <a:ea typeface="MS PGothic" charset="0"/>
                <a:cs typeface="MS PGothic" charset="0"/>
              </a:defRPr>
            </a:lvl6pPr>
            <a:lvl7pPr marL="2971800" indent="-228600" algn="ctr" defTabSz="901700" eaLnBrk="0" fontAlgn="base" hangingPunct="0">
              <a:spcBef>
                <a:spcPct val="0"/>
              </a:spcBef>
              <a:spcAft>
                <a:spcPct val="0"/>
              </a:spcAft>
              <a:defRPr sz="2400">
                <a:solidFill>
                  <a:schemeClr val="bg2"/>
                </a:solidFill>
                <a:latin typeface="Arial" charset="0"/>
                <a:ea typeface="MS PGothic" charset="0"/>
                <a:cs typeface="MS PGothic" charset="0"/>
              </a:defRPr>
            </a:lvl7pPr>
            <a:lvl8pPr marL="3429000" indent="-228600" algn="ctr" defTabSz="901700" eaLnBrk="0" fontAlgn="base" hangingPunct="0">
              <a:spcBef>
                <a:spcPct val="0"/>
              </a:spcBef>
              <a:spcAft>
                <a:spcPct val="0"/>
              </a:spcAft>
              <a:defRPr sz="2400">
                <a:solidFill>
                  <a:schemeClr val="bg2"/>
                </a:solidFill>
                <a:latin typeface="Arial" charset="0"/>
                <a:ea typeface="MS PGothic" charset="0"/>
                <a:cs typeface="MS PGothic" charset="0"/>
              </a:defRPr>
            </a:lvl8pPr>
            <a:lvl9pPr marL="3886200" indent="-228600" algn="ctr" defTabSz="901700" eaLnBrk="0" fontAlgn="base" hangingPunct="0">
              <a:spcBef>
                <a:spcPct val="0"/>
              </a:spcBef>
              <a:spcAft>
                <a:spcPct val="0"/>
              </a:spcAft>
              <a:defRPr sz="2400">
                <a:solidFill>
                  <a:schemeClr val="bg2"/>
                </a:solidFill>
                <a:latin typeface="Arial" charset="0"/>
                <a:ea typeface="MS PGothic" charset="0"/>
                <a:cs typeface="MS PGothic" charset="0"/>
              </a:defRPr>
            </a:lvl9pPr>
          </a:lstStyle>
          <a:p>
            <a:pPr eaLnBrk="1" hangingPunct="1"/>
            <a:fld id="{9AF01B67-5D4D-394E-99B0-A8FD460831A7}" type="slidenum">
              <a:rPr lang="en-GB" sz="1200">
                <a:solidFill>
                  <a:srgbClr val="000000"/>
                </a:solidFill>
              </a:rPr>
              <a:pPr eaLnBrk="1" hangingPunct="1"/>
              <a:t>5</a:t>
            </a:fld>
            <a:endParaRPr lang="en-GB" sz="1200">
              <a:solidFill>
                <a:srgbClr val="000000"/>
              </a:solidFill>
            </a:endParaRPr>
          </a:p>
        </p:txBody>
      </p:sp>
    </p:spTree>
    <p:extLst>
      <p:ext uri="{BB962C8B-B14F-4D97-AF65-F5344CB8AC3E}">
        <p14:creationId xmlns:p14="http://schemas.microsoft.com/office/powerpoint/2010/main" val="3676481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D581910-1000-4934-A4DB-C00CB7F3B0B7}" type="slidenum">
              <a:rPr lang="en-GB" smtClean="0"/>
              <a:pPr/>
              <a:t>7</a:t>
            </a:fld>
            <a:endParaRPr lang="en-GB" dirty="0"/>
          </a:p>
        </p:txBody>
      </p:sp>
    </p:spTree>
    <p:extLst>
      <p:ext uri="{BB962C8B-B14F-4D97-AF65-F5344CB8AC3E}">
        <p14:creationId xmlns:p14="http://schemas.microsoft.com/office/powerpoint/2010/main" val="2358002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919163" y="744538"/>
            <a:ext cx="4962525" cy="3722687"/>
          </a:xfrm>
          <a:ln/>
        </p:spPr>
      </p:sp>
      <p:sp>
        <p:nvSpPr>
          <p:cNvPr id="327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fr-FR" b="1" smtClean="0">
                <a:latin typeface="Arial" panose="020B0604020202020204" pitchFamily="34" charset="0"/>
              </a:rPr>
              <a:t>The role of the donor is not neutral: policy implementation and reform facilitation</a:t>
            </a:r>
            <a:endParaRPr lang="fr-FR" altLang="fr-FR" smtClean="0">
              <a:latin typeface="Arial" panose="020B0604020202020204" pitchFamily="34" charset="0"/>
            </a:endParaRPr>
          </a:p>
          <a:p>
            <a:r>
              <a:rPr lang="en-GB" altLang="fr-FR" b="1" smtClean="0">
                <a:latin typeface="Arial" panose="020B0604020202020204" pitchFamily="34" charset="0"/>
              </a:rPr>
              <a:t> </a:t>
            </a:r>
            <a:endParaRPr lang="fr-FR" altLang="fr-FR" smtClean="0">
              <a:latin typeface="Arial" panose="020B0604020202020204" pitchFamily="34" charset="0"/>
            </a:endParaRPr>
          </a:p>
          <a:p>
            <a:r>
              <a:rPr lang="en-GB" altLang="fr-FR" smtClean="0">
                <a:latin typeface="Arial" panose="020B0604020202020204" pitchFamily="34" charset="0"/>
              </a:rPr>
              <a:t>Policy reform occurs when decision-makers recognise a feasible solution to a policy challenge and demonstrate the political will to make a change. It follows from this that policy dialogue -as a tool to push forward reform agendas- requires a set of enabling factors to be effective:</a:t>
            </a:r>
            <a:endParaRPr lang="fr-FR" altLang="fr-FR" smtClean="0">
              <a:latin typeface="Arial" panose="020B0604020202020204" pitchFamily="34" charset="0"/>
            </a:endParaRPr>
          </a:p>
          <a:p>
            <a:r>
              <a:rPr lang="en-GB" altLang="fr-FR" smtClean="0">
                <a:latin typeface="Arial" panose="020B0604020202020204" pitchFamily="34" charset="0"/>
              </a:rPr>
              <a:t> </a:t>
            </a:r>
            <a:endParaRPr lang="fr-FR" altLang="fr-FR" smtClean="0">
              <a:latin typeface="Arial" panose="020B0604020202020204" pitchFamily="34" charset="0"/>
            </a:endParaRPr>
          </a:p>
          <a:p>
            <a:r>
              <a:rPr lang="en-GB" altLang="fr-FR" smtClean="0">
                <a:latin typeface="Arial" panose="020B0604020202020204" pitchFamily="34" charset="0"/>
              </a:rPr>
              <a:t>A Public Policy is in place or under elaboration, either through pilot projects that allow to experiment and develop new aspects of the public policy, regulatory work or comprehensive policy formulation. </a:t>
            </a:r>
            <a:endParaRPr lang="fr-FR" altLang="fr-FR" smtClean="0">
              <a:latin typeface="Arial" panose="020B0604020202020204" pitchFamily="34" charset="0"/>
            </a:endParaRPr>
          </a:p>
          <a:p>
            <a:r>
              <a:rPr lang="en-GB" altLang="fr-FR" smtClean="0">
                <a:latin typeface="Arial" panose="020B0604020202020204" pitchFamily="34" charset="0"/>
              </a:rPr>
              <a:t>Lead government actors' political will to engage in dialogue with a variety of actors: This depends on the political economy. Indeed, actors must perceive that they can reach better results by engaging in dialogue. However, not all governments are equally open to dialogue with other national actors or with donors. </a:t>
            </a:r>
            <a:endParaRPr lang="fr-FR" altLang="fr-FR" smtClean="0">
              <a:latin typeface="Arial" panose="020B0604020202020204" pitchFamily="34" charset="0"/>
            </a:endParaRPr>
          </a:p>
          <a:p>
            <a:r>
              <a:rPr lang="en-GB" altLang="fr-FR" smtClean="0">
                <a:latin typeface="Arial" panose="020B0604020202020204" pitchFamily="34" charset="0"/>
              </a:rPr>
              <a:t>Actor legitimacy, capacity and credibility:  most policy dialogues involve multiple stakeholders with different interests, positions, levels of legitimacy and influence. Their capacity to engage is critical and requires capacity development (at a technical and skills level) and an enabling environment (e.g. and possible need for a legal framework, clear mandates, etc.). </a:t>
            </a:r>
            <a:endParaRPr lang="fr-FR" altLang="fr-FR" smtClean="0">
              <a:latin typeface="Arial" panose="020B0604020202020204" pitchFamily="34" charset="0"/>
            </a:endParaRPr>
          </a:p>
          <a:p>
            <a:r>
              <a:rPr lang="en-GB" altLang="fr-FR" smtClean="0">
                <a:latin typeface="Arial" panose="020B0604020202020204" pitchFamily="34" charset="0"/>
              </a:rPr>
              <a:t> </a:t>
            </a:r>
            <a:endParaRPr lang="fr-FR" altLang="fr-FR" smtClean="0">
              <a:latin typeface="Arial" panose="020B0604020202020204" pitchFamily="34" charset="0"/>
            </a:endParaRPr>
          </a:p>
          <a:p>
            <a:r>
              <a:rPr lang="en-GB" altLang="fr-FR" smtClean="0">
                <a:latin typeface="Arial" panose="020B0604020202020204" pitchFamily="34" charset="0"/>
              </a:rPr>
              <a:t>The development effectiveness agenda clearly emphasizes the lead role of partner countries in defining policies and managing their own affairs. Yet this does not mean that donors are ‘neutral’ actors, whose role is limited to providing financial and technical support. </a:t>
            </a:r>
          </a:p>
        </p:txBody>
      </p:sp>
    </p:spTree>
    <p:extLst>
      <p:ext uri="{BB962C8B-B14F-4D97-AF65-F5344CB8AC3E}">
        <p14:creationId xmlns:p14="http://schemas.microsoft.com/office/powerpoint/2010/main" val="1321412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solidFill>
                  <a:schemeClr val="bg1"/>
                </a:solidFill>
                <a:latin typeface="Calibri"/>
                <a:cs typeface="Calibri"/>
              </a:rPr>
              <a:t>Citizens and policy actors outside governments can also participate to make policy proposals, improve domestic accountability, support or block a reform</a:t>
            </a:r>
            <a:endParaRPr lang="en-US" dirty="0"/>
          </a:p>
        </p:txBody>
      </p:sp>
      <p:sp>
        <p:nvSpPr>
          <p:cNvPr id="4" name="Slide Number Placeholder 3"/>
          <p:cNvSpPr>
            <a:spLocks noGrp="1"/>
          </p:cNvSpPr>
          <p:nvPr>
            <p:ph type="sldNum" sz="quarter" idx="10"/>
          </p:nvPr>
        </p:nvSpPr>
        <p:spPr/>
        <p:txBody>
          <a:bodyPr/>
          <a:lstStyle/>
          <a:p>
            <a:fld id="{0D581910-1000-4934-A4DB-C00CB7F3B0B7}" type="slidenum">
              <a:rPr lang="en-GB" smtClean="0"/>
              <a:pPr/>
              <a:t>10</a:t>
            </a:fld>
            <a:endParaRPr lang="en-GB"/>
          </a:p>
        </p:txBody>
      </p:sp>
    </p:spTree>
    <p:extLst>
      <p:ext uri="{BB962C8B-B14F-4D97-AF65-F5344CB8AC3E}">
        <p14:creationId xmlns:p14="http://schemas.microsoft.com/office/powerpoint/2010/main" val="3846052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a:ln/>
        </p:spPr>
      </p:sp>
      <p:sp>
        <p:nvSpPr>
          <p:cNvPr id="7577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Calibri" charset="0"/>
              <a:ea typeface="MS PGothic" charset="0"/>
            </a:endParaRPr>
          </a:p>
        </p:txBody>
      </p:sp>
      <p:sp>
        <p:nvSpPr>
          <p:cNvPr id="7577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1700" eaLnBrk="0" hangingPunct="0">
              <a:defRPr sz="2400">
                <a:solidFill>
                  <a:schemeClr val="bg2"/>
                </a:solidFill>
                <a:latin typeface="Arial" charset="0"/>
                <a:ea typeface="MS PGothic" charset="0"/>
                <a:cs typeface="MS PGothic" charset="0"/>
              </a:defRPr>
            </a:lvl1pPr>
            <a:lvl2pPr marL="742950" indent="-285750" defTabSz="901700" eaLnBrk="0" hangingPunct="0">
              <a:defRPr sz="2400">
                <a:solidFill>
                  <a:schemeClr val="bg2"/>
                </a:solidFill>
                <a:latin typeface="Arial" charset="0"/>
                <a:ea typeface="MS PGothic" charset="0"/>
                <a:cs typeface="MS PGothic" charset="0"/>
              </a:defRPr>
            </a:lvl2pPr>
            <a:lvl3pPr marL="1143000" indent="-228600" defTabSz="901700" eaLnBrk="0" hangingPunct="0">
              <a:defRPr sz="2400">
                <a:solidFill>
                  <a:schemeClr val="bg2"/>
                </a:solidFill>
                <a:latin typeface="Arial" charset="0"/>
                <a:ea typeface="MS PGothic" charset="0"/>
                <a:cs typeface="MS PGothic" charset="0"/>
              </a:defRPr>
            </a:lvl3pPr>
            <a:lvl4pPr marL="1600200" indent="-228600" defTabSz="901700" eaLnBrk="0" hangingPunct="0">
              <a:defRPr sz="2400">
                <a:solidFill>
                  <a:schemeClr val="bg2"/>
                </a:solidFill>
                <a:latin typeface="Arial" charset="0"/>
                <a:ea typeface="MS PGothic" charset="0"/>
                <a:cs typeface="MS PGothic" charset="0"/>
              </a:defRPr>
            </a:lvl4pPr>
            <a:lvl5pPr marL="2057400" indent="-228600" defTabSz="901700" eaLnBrk="0" hangingPunct="0">
              <a:defRPr sz="2400">
                <a:solidFill>
                  <a:schemeClr val="bg2"/>
                </a:solidFill>
                <a:latin typeface="Arial" charset="0"/>
                <a:ea typeface="MS PGothic" charset="0"/>
                <a:cs typeface="MS PGothic" charset="0"/>
              </a:defRPr>
            </a:lvl5pPr>
            <a:lvl6pPr marL="2514600" indent="-228600" algn="ctr" defTabSz="901700" eaLnBrk="0" fontAlgn="base" hangingPunct="0">
              <a:spcBef>
                <a:spcPct val="0"/>
              </a:spcBef>
              <a:spcAft>
                <a:spcPct val="0"/>
              </a:spcAft>
              <a:defRPr sz="2400">
                <a:solidFill>
                  <a:schemeClr val="bg2"/>
                </a:solidFill>
                <a:latin typeface="Arial" charset="0"/>
                <a:ea typeface="MS PGothic" charset="0"/>
                <a:cs typeface="MS PGothic" charset="0"/>
              </a:defRPr>
            </a:lvl6pPr>
            <a:lvl7pPr marL="2971800" indent="-228600" algn="ctr" defTabSz="901700" eaLnBrk="0" fontAlgn="base" hangingPunct="0">
              <a:spcBef>
                <a:spcPct val="0"/>
              </a:spcBef>
              <a:spcAft>
                <a:spcPct val="0"/>
              </a:spcAft>
              <a:defRPr sz="2400">
                <a:solidFill>
                  <a:schemeClr val="bg2"/>
                </a:solidFill>
                <a:latin typeface="Arial" charset="0"/>
                <a:ea typeface="MS PGothic" charset="0"/>
                <a:cs typeface="MS PGothic" charset="0"/>
              </a:defRPr>
            </a:lvl7pPr>
            <a:lvl8pPr marL="3429000" indent="-228600" algn="ctr" defTabSz="901700" eaLnBrk="0" fontAlgn="base" hangingPunct="0">
              <a:spcBef>
                <a:spcPct val="0"/>
              </a:spcBef>
              <a:spcAft>
                <a:spcPct val="0"/>
              </a:spcAft>
              <a:defRPr sz="2400">
                <a:solidFill>
                  <a:schemeClr val="bg2"/>
                </a:solidFill>
                <a:latin typeface="Arial" charset="0"/>
                <a:ea typeface="MS PGothic" charset="0"/>
                <a:cs typeface="MS PGothic" charset="0"/>
              </a:defRPr>
            </a:lvl8pPr>
            <a:lvl9pPr marL="3886200" indent="-228600" algn="ctr" defTabSz="901700" eaLnBrk="0" fontAlgn="base" hangingPunct="0">
              <a:spcBef>
                <a:spcPct val="0"/>
              </a:spcBef>
              <a:spcAft>
                <a:spcPct val="0"/>
              </a:spcAft>
              <a:defRPr sz="2400">
                <a:solidFill>
                  <a:schemeClr val="bg2"/>
                </a:solidFill>
                <a:latin typeface="Arial" charset="0"/>
                <a:ea typeface="MS PGothic" charset="0"/>
                <a:cs typeface="MS PGothic" charset="0"/>
              </a:defRPr>
            </a:lvl9pPr>
          </a:lstStyle>
          <a:p>
            <a:pPr eaLnBrk="1" hangingPunct="1"/>
            <a:fld id="{C304A32B-4363-0A4E-AFA1-00C189B07352}" type="slidenum">
              <a:rPr lang="en-GB" sz="1200">
                <a:solidFill>
                  <a:srgbClr val="000000"/>
                </a:solidFill>
              </a:rPr>
              <a:pPr eaLnBrk="1" hangingPunct="1"/>
              <a:t>11</a:t>
            </a:fld>
            <a:endParaRPr lang="en-GB" sz="1200">
              <a:solidFill>
                <a:srgbClr val="000000"/>
              </a:solidFill>
            </a:endParaRPr>
          </a:p>
        </p:txBody>
      </p:sp>
    </p:spTree>
    <p:extLst>
      <p:ext uri="{BB962C8B-B14F-4D97-AF65-F5344CB8AC3E}">
        <p14:creationId xmlns:p14="http://schemas.microsoft.com/office/powerpoint/2010/main" val="18152992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ndParaRPr>
          </a:p>
        </p:txBody>
      </p:sp>
      <p:pic>
        <p:nvPicPr>
          <p:cNvPr id="3086" name="Picture 6" descr="LOGO CE-EN-quadri.eps"/>
          <p:cNvPicPr>
            <a:picLocks noChangeAspect="1"/>
          </p:cNvPicPr>
          <p:nvPr/>
        </p:nvPicPr>
        <p:blipFill>
          <a:blip r:embed="rId2" cstate="print"/>
          <a:srcRect/>
          <a:stretch>
            <a:fillRect/>
          </a:stretch>
        </p:blipFill>
        <p:spPr bwMode="auto">
          <a:xfrm>
            <a:off x="3957638" y="258763"/>
            <a:ext cx="1436687" cy="998537"/>
          </a:xfrm>
          <a:prstGeom prst="rect">
            <a:avLst/>
          </a:prstGeom>
          <a:noFill/>
          <a:ln w="9525">
            <a:noFill/>
            <a:miter lim="800000"/>
            <a:headEnd/>
            <a:tailEnd/>
          </a:ln>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CF397374-FFED-4283-B087-0C6DD4EB9D19}" type="slidenum">
              <a:rPr lang="en-GB"/>
              <a:pPr/>
              <a:t>‹#›</a:t>
            </a:fld>
            <a:endParaRPr lang="en-GB" dirty="0"/>
          </a:p>
        </p:txBody>
      </p:sp>
      <p:sp>
        <p:nvSpPr>
          <p:cNvPr id="7" name="Rectangle 6"/>
          <p:cNvSpPr/>
          <p:nvPr/>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B1118AE-C847-402C-9085-059A323F5C7D}"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CDDF6EF-A12F-419C-A27B-ECF9C4D0DC3D}"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2492375"/>
            <a:ext cx="8229600" cy="3529013"/>
          </a:xfrm>
        </p:spPr>
        <p:txBody>
          <a:bodyPr/>
          <a:lstStyle/>
          <a:p>
            <a:endParaRPr lang="en-GB"/>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3E660EA-3F67-4F0F-8CA3-0689CF6FE49B}"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solidFill>
              <a:srgbClr val="0F5494"/>
            </a:solidFill>
            <a:miter lim="800000"/>
            <a:headEnd/>
            <a:tailEnd/>
          </a:ln>
          <a:effectLst>
            <a:outerShdw blurRad="63500" dist="23000" dir="5400000" rotWithShape="0">
              <a:srgbClr val="000000">
                <a:alpha val="34998"/>
              </a:srgbClr>
            </a:outerShdw>
          </a:effectLst>
        </p:spPr>
        <p:txBody>
          <a:bodyPr anchor="ctr"/>
          <a:lstStyle/>
          <a:p>
            <a:pPr algn="ctr" defTabSz="457200" fontAlgn="auto">
              <a:spcBef>
                <a:spcPts val="0"/>
              </a:spcBef>
              <a:spcAft>
                <a:spcPts val="0"/>
              </a:spcAft>
              <a:defRPr/>
            </a:pPr>
            <a:endParaRPr lang="en-US" sz="1800">
              <a:solidFill>
                <a:srgbClr val="FFFFFF"/>
              </a:solidFill>
              <a:latin typeface="Verdana"/>
              <a:ea typeface="MS PGothic" charset="0"/>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4267200" y="6659563"/>
            <a:ext cx="611188" cy="215900"/>
          </a:xfrm>
          <a:prstGeom prst="rect">
            <a:avLst/>
          </a:prstGeom>
          <a:solidFill>
            <a:srgbClr val="133176"/>
          </a:solidFill>
          <a:ln w="9525">
            <a:solidFill>
              <a:srgbClr val="133176"/>
            </a:solidFill>
            <a:miter lim="800000"/>
            <a:headEnd/>
            <a:tailEnd/>
          </a:ln>
          <a:effectLst>
            <a:outerShdw blurRad="63500" dist="23000" dir="5400000" rotWithShape="0">
              <a:srgbClr val="000000">
                <a:alpha val="34998"/>
              </a:srgbClr>
            </a:outerShdw>
          </a:effectLst>
        </p:spPr>
        <p:txBody>
          <a:bodyPr anchor="ctr"/>
          <a:lstStyle/>
          <a:p>
            <a:pPr algn="ctr" defTabSz="457200" fontAlgn="auto">
              <a:spcBef>
                <a:spcPts val="0"/>
              </a:spcBef>
              <a:spcAft>
                <a:spcPts val="0"/>
              </a:spcAft>
              <a:defRPr/>
            </a:pPr>
            <a:endParaRPr lang="en-US" sz="1800">
              <a:solidFill>
                <a:srgbClr val="FFFFFF"/>
              </a:solidFill>
              <a:latin typeface="Verdana"/>
              <a:ea typeface="MS PGothic" charset="0"/>
            </a:endParaRPr>
          </a:p>
        </p:txBody>
      </p:sp>
      <p:sp>
        <p:nvSpPr>
          <p:cNvPr id="3076" name="Rectangle 4"/>
          <p:cNvSpPr>
            <a:spLocks noGrp="1" noChangeArrowheads="1"/>
          </p:cNvSpPr>
          <p:nvPr>
            <p:ph type="ctrTitle"/>
          </p:nvPr>
        </p:nvSpPr>
        <p:spPr>
          <a:xfrm>
            <a:off x="3995739" y="2565401"/>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9" y="3716339"/>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7" name="Rectangle 6"/>
          <p:cNvSpPr>
            <a:spLocks noGrp="1" noChangeArrowheads="1"/>
          </p:cNvSpPr>
          <p:nvPr>
            <p:ph type="dt" sz="half" idx="10"/>
          </p:nvPr>
        </p:nvSpPr>
        <p:spPr/>
        <p:txBody>
          <a:bodyPr/>
          <a:lstStyle>
            <a:lvl1pPr algn="ctr">
              <a:defRPr sz="1200" b="1">
                <a:solidFill>
                  <a:srgbClr val="FFFFFF"/>
                </a:solidFill>
                <a:latin typeface="Verdana"/>
              </a:defRPr>
            </a:lvl1pPr>
          </a:lstStyle>
          <a:p>
            <a:pPr>
              <a:defRPr/>
            </a:pPr>
            <a:endParaRPr lang="en-GB"/>
          </a:p>
        </p:txBody>
      </p:sp>
      <p:sp>
        <p:nvSpPr>
          <p:cNvPr id="8" name="Rectangle 7"/>
          <p:cNvSpPr>
            <a:spLocks noGrp="1" noChangeArrowheads="1"/>
          </p:cNvSpPr>
          <p:nvPr>
            <p:ph type="ftr" sz="quarter" idx="11"/>
          </p:nvPr>
        </p:nvSpPr>
        <p:spPr/>
        <p:txBody>
          <a:bodyPr/>
          <a:lstStyle>
            <a:lvl1pPr>
              <a:defRPr>
                <a:solidFill>
                  <a:srgbClr val="FFFFFF"/>
                </a:solidFill>
                <a:latin typeface="Verdana"/>
              </a:defRPr>
            </a:lvl1pPr>
          </a:lstStyle>
          <a:p>
            <a:pPr>
              <a:defRPr/>
            </a:pPr>
            <a:endParaRPr lang="en-GB"/>
          </a:p>
        </p:txBody>
      </p:sp>
      <p:sp>
        <p:nvSpPr>
          <p:cNvPr id="9" name="Rectangle 8"/>
          <p:cNvSpPr>
            <a:spLocks noGrp="1" noChangeArrowheads="1"/>
          </p:cNvSpPr>
          <p:nvPr>
            <p:ph type="sldNum" sz="quarter" idx="12"/>
          </p:nvPr>
        </p:nvSpPr>
        <p:spPr/>
        <p:txBody>
          <a:bodyPr/>
          <a:lstStyle>
            <a:lvl1pPr>
              <a:defRPr smtClean="0">
                <a:solidFill>
                  <a:srgbClr val="FFFFFF"/>
                </a:solidFill>
                <a:latin typeface="Verdana" charset="0"/>
              </a:defRPr>
            </a:lvl1pPr>
          </a:lstStyle>
          <a:p>
            <a:pPr>
              <a:defRPr/>
            </a:pPr>
            <a:fld id="{062EC7BA-324D-9B4F-9EAA-CF46F790A9E6}" type="slidenum">
              <a:rPr lang="en-GB"/>
              <a:pPr>
                <a:defRPr/>
              </a:pPr>
              <a:t>‹#›</a:t>
            </a:fld>
            <a:endParaRPr lang="en-GB"/>
          </a:p>
        </p:txBody>
      </p:sp>
    </p:spTree>
    <p:extLst>
      <p:ext uri="{BB962C8B-B14F-4D97-AF65-F5344CB8AC3E}">
        <p14:creationId xmlns:p14="http://schemas.microsoft.com/office/powerpoint/2010/main" val="3251536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en-GB"/>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Rectangle 4"/>
          <p:cNvSpPr>
            <a:spLocks noGrp="1" noChangeArrowheads="1"/>
          </p:cNvSpPr>
          <p:nvPr>
            <p:ph type="dt" sz="half" idx="10"/>
          </p:nvPr>
        </p:nvSpPr>
        <p:spPr/>
        <p:txBody>
          <a:bodyPr/>
          <a:lstStyle>
            <a:lvl1pPr algn="ct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vl1pPr>
          </a:lstStyle>
          <a:p>
            <a:pPr>
              <a:defRPr/>
            </a:pPr>
            <a:fld id="{99BF2AC9-A41E-E440-8459-9301051C52D1}" type="slidenum">
              <a:rPr lang="en-GB"/>
              <a:pPr>
                <a:defRPr/>
              </a:pPr>
              <a:t>‹#›</a:t>
            </a:fld>
            <a:endParaRPr lang="en-GB"/>
          </a:p>
        </p:txBody>
      </p:sp>
    </p:spTree>
    <p:extLst>
      <p:ext uri="{BB962C8B-B14F-4D97-AF65-F5344CB8AC3E}">
        <p14:creationId xmlns:p14="http://schemas.microsoft.com/office/powerpoint/2010/main" val="3038182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en-GB"/>
          </a:p>
        </p:txBody>
      </p:sp>
      <p:sp>
        <p:nvSpPr>
          <p:cNvPr id="3" name="Espace réservé du texte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p:txBody>
          <a:bodyPr/>
          <a:lstStyle>
            <a:lvl1pPr algn="ct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vl1pPr>
          </a:lstStyle>
          <a:p>
            <a:pPr>
              <a:defRPr/>
            </a:pPr>
            <a:fld id="{F6F9337C-FF6A-C94E-9E2C-043189FAE7E1}" type="slidenum">
              <a:rPr lang="en-GB"/>
              <a:pPr>
                <a:defRPr/>
              </a:pPr>
              <a:t>‹#›</a:t>
            </a:fld>
            <a:endParaRPr lang="en-GB"/>
          </a:p>
        </p:txBody>
      </p:sp>
    </p:spTree>
    <p:extLst>
      <p:ext uri="{BB962C8B-B14F-4D97-AF65-F5344CB8AC3E}">
        <p14:creationId xmlns:p14="http://schemas.microsoft.com/office/powerpoint/2010/main" val="3979351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en-GB"/>
          </a:p>
        </p:txBody>
      </p:sp>
      <p:sp>
        <p:nvSpPr>
          <p:cNvPr id="3" name="Espace réservé du contenu 2"/>
          <p:cNvSpPr>
            <a:spLocks noGrp="1"/>
          </p:cNvSpPr>
          <p:nvPr>
            <p:ph sz="half" idx="1"/>
          </p:nvPr>
        </p:nvSpPr>
        <p:spPr>
          <a:xfrm>
            <a:off x="457200" y="2492376"/>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contenu 3"/>
          <p:cNvSpPr>
            <a:spLocks noGrp="1"/>
          </p:cNvSpPr>
          <p:nvPr>
            <p:ph sz="half" idx="2"/>
          </p:nvPr>
        </p:nvSpPr>
        <p:spPr>
          <a:xfrm>
            <a:off x="4648200" y="2492376"/>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Rectangle 4"/>
          <p:cNvSpPr>
            <a:spLocks noGrp="1" noChangeArrowheads="1"/>
          </p:cNvSpPr>
          <p:nvPr>
            <p:ph type="dt" sz="half" idx="10"/>
          </p:nvPr>
        </p:nvSpPr>
        <p:spPr/>
        <p:txBody>
          <a:bodyPr/>
          <a:lstStyle>
            <a:lvl1pPr algn="ct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531F2400-5462-1840-9C4E-7AF89AF370A3}" type="slidenum">
              <a:rPr lang="en-GB"/>
              <a:pPr>
                <a:defRPr/>
              </a:pPr>
              <a:t>‹#›</a:t>
            </a:fld>
            <a:endParaRPr lang="en-GB"/>
          </a:p>
        </p:txBody>
      </p:sp>
    </p:spTree>
    <p:extLst>
      <p:ext uri="{BB962C8B-B14F-4D97-AF65-F5344CB8AC3E}">
        <p14:creationId xmlns:p14="http://schemas.microsoft.com/office/powerpoint/2010/main" val="170092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et modifiez le titre</a:t>
            </a:r>
            <a:endParaRPr lang="en-GB"/>
          </a:p>
        </p:txBody>
      </p:sp>
      <p:sp>
        <p:nvSpPr>
          <p:cNvPr id="3" name="Espace réservé du texte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7" name="Rectangle 4"/>
          <p:cNvSpPr>
            <a:spLocks noGrp="1" noChangeArrowheads="1"/>
          </p:cNvSpPr>
          <p:nvPr>
            <p:ph type="dt" sz="half" idx="10"/>
          </p:nvPr>
        </p:nvSpPr>
        <p:spPr/>
        <p:txBody>
          <a:bodyPr/>
          <a:lstStyle>
            <a:lvl1pPr algn="ctr">
              <a:defRPr/>
            </a:lvl1pPr>
          </a:lstStyle>
          <a:p>
            <a:pPr>
              <a:defRPr/>
            </a:pPr>
            <a:endParaRPr lang="en-GB"/>
          </a:p>
        </p:txBody>
      </p:sp>
      <p:sp>
        <p:nvSpPr>
          <p:cNvPr id="8" name="Rectangle 5"/>
          <p:cNvSpPr>
            <a:spLocks noGrp="1" noChangeArrowheads="1"/>
          </p:cNvSpPr>
          <p:nvPr>
            <p:ph type="ftr" sz="quarter" idx="11"/>
          </p:nvPr>
        </p:nvSpPr>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smtClean="0"/>
            </a:lvl1pPr>
          </a:lstStyle>
          <a:p>
            <a:pPr>
              <a:defRPr/>
            </a:pPr>
            <a:fld id="{12BD788F-16FF-5645-8E54-FF4C92A01E61}" type="slidenum">
              <a:rPr lang="en-GB"/>
              <a:pPr>
                <a:defRPr/>
              </a:pPr>
              <a:t>‹#›</a:t>
            </a:fld>
            <a:endParaRPr lang="en-GB"/>
          </a:p>
        </p:txBody>
      </p:sp>
    </p:spTree>
    <p:extLst>
      <p:ext uri="{BB962C8B-B14F-4D97-AF65-F5344CB8AC3E}">
        <p14:creationId xmlns:p14="http://schemas.microsoft.com/office/powerpoint/2010/main" val="2900080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en-GB"/>
          </a:p>
        </p:txBody>
      </p:sp>
      <p:sp>
        <p:nvSpPr>
          <p:cNvPr id="3" name="Rectangle 4"/>
          <p:cNvSpPr>
            <a:spLocks noGrp="1" noChangeArrowheads="1"/>
          </p:cNvSpPr>
          <p:nvPr>
            <p:ph type="dt" sz="half" idx="10"/>
          </p:nvPr>
        </p:nvSpPr>
        <p:spPr/>
        <p:txBody>
          <a:bodyPr/>
          <a:lstStyle>
            <a:lvl1pPr algn="ctr">
              <a:defRPr/>
            </a:lvl1pPr>
          </a:lstStyle>
          <a:p>
            <a:pPr>
              <a:defRPr/>
            </a:pPr>
            <a:endParaRPr lang="en-GB"/>
          </a:p>
        </p:txBody>
      </p:sp>
      <p:sp>
        <p:nvSpPr>
          <p:cNvPr id="4" name="Rectangle 5"/>
          <p:cNvSpPr>
            <a:spLocks noGrp="1" noChangeArrowheads="1"/>
          </p:cNvSpPr>
          <p:nvPr>
            <p:ph type="ftr" sz="quarter" idx="11"/>
          </p:nvPr>
        </p:nvSpPr>
        <p:spPr/>
        <p:txBody>
          <a:bodyPr/>
          <a:lstStyle>
            <a:lvl1pPr>
              <a:defRPr/>
            </a:lvl1pPr>
          </a:lstStyle>
          <a:p>
            <a:pPr>
              <a:defRPr/>
            </a:pPr>
            <a:endParaRPr lang="en-GB"/>
          </a:p>
        </p:txBody>
      </p:sp>
      <p:sp>
        <p:nvSpPr>
          <p:cNvPr id="5" name="Rectangle 6"/>
          <p:cNvSpPr>
            <a:spLocks noGrp="1" noChangeArrowheads="1"/>
          </p:cNvSpPr>
          <p:nvPr>
            <p:ph type="sldNum" sz="quarter" idx="12"/>
          </p:nvPr>
        </p:nvSpPr>
        <p:spPr/>
        <p:txBody>
          <a:bodyPr/>
          <a:lstStyle>
            <a:lvl1pPr>
              <a:defRPr smtClean="0"/>
            </a:lvl1pPr>
          </a:lstStyle>
          <a:p>
            <a:pPr>
              <a:defRPr/>
            </a:pPr>
            <a:fld id="{29B09510-DC20-B447-A97E-36B85EA4ADC4}" type="slidenum">
              <a:rPr lang="en-GB"/>
              <a:pPr>
                <a:defRPr/>
              </a:pPr>
              <a:t>‹#›</a:t>
            </a:fld>
            <a:endParaRPr lang="en-GB"/>
          </a:p>
        </p:txBody>
      </p:sp>
    </p:spTree>
    <p:extLst>
      <p:ext uri="{BB962C8B-B14F-4D97-AF65-F5344CB8AC3E}">
        <p14:creationId xmlns:p14="http://schemas.microsoft.com/office/powerpoint/2010/main" val="928000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GB"/>
          </a:p>
        </p:txBody>
      </p:sp>
      <p:sp>
        <p:nvSpPr>
          <p:cNvPr id="3" name="Rectangle 5"/>
          <p:cNvSpPr>
            <a:spLocks noGrp="1" noChangeArrowheads="1"/>
          </p:cNvSpPr>
          <p:nvPr>
            <p:ph type="ftr" sz="quarter" idx="11"/>
          </p:nvPr>
        </p:nvSpPr>
        <p:spPr/>
        <p:txBody>
          <a:bodyPr/>
          <a:lstStyle>
            <a:lvl1pPr>
              <a:defRPr/>
            </a:lvl1pPr>
          </a:lstStyle>
          <a:p>
            <a:pPr>
              <a:defRPr/>
            </a:pPr>
            <a:endParaRPr lang="en-GB"/>
          </a:p>
        </p:txBody>
      </p:sp>
      <p:sp>
        <p:nvSpPr>
          <p:cNvPr id="4" name="Rectangle 6"/>
          <p:cNvSpPr>
            <a:spLocks noGrp="1" noChangeArrowheads="1"/>
          </p:cNvSpPr>
          <p:nvPr>
            <p:ph type="sldNum" sz="quarter" idx="12"/>
          </p:nvPr>
        </p:nvSpPr>
        <p:spPr/>
        <p:txBody>
          <a:bodyPr/>
          <a:lstStyle>
            <a:lvl1pPr>
              <a:defRPr smtClean="0"/>
            </a:lvl1pPr>
          </a:lstStyle>
          <a:p>
            <a:pPr>
              <a:defRPr/>
            </a:pPr>
            <a:fld id="{3D48BB03-1C55-D449-BEB1-D3562FC8D507}" type="slidenum">
              <a:rPr lang="en-GB"/>
              <a:pPr>
                <a:defRPr/>
              </a:pPr>
              <a:t>‹#›</a:t>
            </a:fld>
            <a:endParaRPr lang="en-GB"/>
          </a:p>
        </p:txBody>
      </p:sp>
    </p:spTree>
    <p:extLst>
      <p:ext uri="{BB962C8B-B14F-4D97-AF65-F5344CB8AC3E}">
        <p14:creationId xmlns:p14="http://schemas.microsoft.com/office/powerpoint/2010/main" val="289597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7B83C0C-BC65-4367-9B8A-060D4801009D}" type="slidenum">
              <a:rPr lang="en-GB"/>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smtClean="0"/>
              <a:t>Cliquez et modifiez le titre</a:t>
            </a:r>
            <a:endParaRPr lang="en-GB"/>
          </a:p>
        </p:txBody>
      </p:sp>
      <p:sp>
        <p:nvSpPr>
          <p:cNvPr id="3" name="Espace réservé du contenu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texte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p:txBody>
          <a:bodyPr/>
          <a:lstStyle>
            <a:lvl1pPr algn="ct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B1F231C0-A50E-544E-B78D-6DC143C2F1FD}" type="slidenum">
              <a:rPr lang="en-GB"/>
              <a:pPr>
                <a:defRPr/>
              </a:pPr>
              <a:t>‹#›</a:t>
            </a:fld>
            <a:endParaRPr lang="en-GB"/>
          </a:p>
        </p:txBody>
      </p:sp>
    </p:spTree>
    <p:extLst>
      <p:ext uri="{BB962C8B-B14F-4D97-AF65-F5344CB8AC3E}">
        <p14:creationId xmlns:p14="http://schemas.microsoft.com/office/powerpoint/2010/main" val="3812870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Cliquez et modifiez le titre</a:t>
            </a:r>
            <a:endParaRPr lang="en-GB"/>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Espace réservé du texte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p:txBody>
          <a:bodyPr/>
          <a:lstStyle>
            <a:lvl1pPr algn="ct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D5048A3B-D288-1144-9453-DCAB5D4310B3}" type="slidenum">
              <a:rPr lang="en-GB"/>
              <a:pPr>
                <a:defRPr/>
              </a:pPr>
              <a:t>‹#›</a:t>
            </a:fld>
            <a:endParaRPr lang="en-GB"/>
          </a:p>
        </p:txBody>
      </p:sp>
    </p:spTree>
    <p:extLst>
      <p:ext uri="{BB962C8B-B14F-4D97-AF65-F5344CB8AC3E}">
        <p14:creationId xmlns:p14="http://schemas.microsoft.com/office/powerpoint/2010/main" val="38071253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en-GB"/>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Rectangle 4"/>
          <p:cNvSpPr>
            <a:spLocks noGrp="1" noChangeArrowheads="1"/>
          </p:cNvSpPr>
          <p:nvPr>
            <p:ph type="dt" sz="half" idx="10"/>
          </p:nvPr>
        </p:nvSpPr>
        <p:spPr/>
        <p:txBody>
          <a:bodyPr/>
          <a:lstStyle>
            <a:lvl1pPr algn="ct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vl1pPr>
          </a:lstStyle>
          <a:p>
            <a:pPr>
              <a:defRPr/>
            </a:pPr>
            <a:fld id="{10F34672-7474-E045-A788-F3E311291C66}" type="slidenum">
              <a:rPr lang="en-GB"/>
              <a:pPr>
                <a:defRPr/>
              </a:pPr>
              <a:t>‹#›</a:t>
            </a:fld>
            <a:endParaRPr lang="en-GB"/>
          </a:p>
        </p:txBody>
      </p:sp>
    </p:spTree>
    <p:extLst>
      <p:ext uri="{BB962C8B-B14F-4D97-AF65-F5344CB8AC3E}">
        <p14:creationId xmlns:p14="http://schemas.microsoft.com/office/powerpoint/2010/main" val="4266274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15114" y="1339851"/>
            <a:ext cx="2071687" cy="4681538"/>
          </a:xfrm>
        </p:spPr>
        <p:txBody>
          <a:bodyPr vert="eaVert"/>
          <a:lstStyle/>
          <a:p>
            <a:r>
              <a:rPr lang="fr-FR" smtClean="0"/>
              <a:t>Cliquez et modifiez le titre</a:t>
            </a:r>
            <a:endParaRPr lang="en-GB"/>
          </a:p>
        </p:txBody>
      </p:sp>
      <p:sp>
        <p:nvSpPr>
          <p:cNvPr id="3" name="Espace réservé du texte vertical 2"/>
          <p:cNvSpPr>
            <a:spLocks noGrp="1"/>
          </p:cNvSpPr>
          <p:nvPr>
            <p:ph type="body" orient="vert" idx="1"/>
          </p:nvPr>
        </p:nvSpPr>
        <p:spPr>
          <a:xfrm>
            <a:off x="395289" y="1339851"/>
            <a:ext cx="6067425" cy="46815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Rectangle 4"/>
          <p:cNvSpPr>
            <a:spLocks noGrp="1" noChangeArrowheads="1"/>
          </p:cNvSpPr>
          <p:nvPr>
            <p:ph type="dt" sz="half" idx="10"/>
          </p:nvPr>
        </p:nvSpPr>
        <p:spPr/>
        <p:txBody>
          <a:bodyPr/>
          <a:lstStyle>
            <a:lvl1pPr algn="ct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vl1pPr>
          </a:lstStyle>
          <a:p>
            <a:pPr>
              <a:defRPr/>
            </a:pPr>
            <a:fld id="{2B497ECE-55BE-A345-A43B-0968D97D3261}" type="slidenum">
              <a:rPr lang="en-GB"/>
              <a:pPr>
                <a:defRPr/>
              </a:pPr>
              <a:t>‹#›</a:t>
            </a:fld>
            <a:endParaRPr lang="en-GB"/>
          </a:p>
        </p:txBody>
      </p:sp>
    </p:spTree>
    <p:extLst>
      <p:ext uri="{BB962C8B-B14F-4D97-AF65-F5344CB8AC3E}">
        <p14:creationId xmlns:p14="http://schemas.microsoft.com/office/powerpoint/2010/main" val="3904182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1131744-F467-4931-A657-D41D7AA53879}"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98C0E1D-0405-4A7C-BA37-9F37509426C2}"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580502AF-40B9-4FC6-8B1E-970A2E366E37}"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67B52376-05C3-49F6-9F29-C997789D0F0A}"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83282F08-E945-4099-B772-D26321793139}"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EAD23F8-2FEF-4843-9CDF-8BC54AFF9275}"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61DF399-8D94-4DF9-BD72-1C2803340678}"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defRPr>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defRPr>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defRPr>
            </a:lvl1pPr>
          </a:lstStyle>
          <a:p>
            <a:fld id="{602768D2-4A8B-4330-BAE2-D1472A5B1CDF}" type="slidenum">
              <a:rPr lang="en-GB"/>
              <a:pPr/>
              <a:t>‹#›</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41" name="Picture 17" descr="LOGO CE_Vertical_EN_NEG_quadri_HR"/>
          <p:cNvPicPr>
            <a:picLocks noChangeAspect="1" noChangeArrowheads="1"/>
          </p:cNvPicPr>
          <p:nvPr/>
        </p:nvPicPr>
        <p:blipFill>
          <a:blip r:embed="rId14" cstate="print"/>
          <a:srcRect/>
          <a:stretch>
            <a:fillRect/>
          </a:stretch>
        </p:blipFill>
        <p:spPr bwMode="auto">
          <a:xfrm>
            <a:off x="3957638" y="258763"/>
            <a:ext cx="1436687" cy="1004887"/>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marL="358775" algn="l" rtl="0" fontAlgn="base">
        <a:spcBef>
          <a:spcPct val="0"/>
        </a:spcBef>
        <a:spcAft>
          <a:spcPct val="0"/>
        </a:spcAft>
        <a:defRPr sz="3000" b="1">
          <a:solidFill>
            <a:srgbClr val="0F5494"/>
          </a:solidFill>
          <a:latin typeface="+mj-lt"/>
          <a:ea typeface="+mj-ea"/>
          <a:cs typeface="+mj-cs"/>
        </a:defRPr>
      </a:lvl1pPr>
      <a:lvl2pPr marL="358775" algn="l" rtl="0" fontAlgn="base">
        <a:spcBef>
          <a:spcPct val="0"/>
        </a:spcBef>
        <a:spcAft>
          <a:spcPct val="0"/>
        </a:spcAft>
        <a:defRPr sz="3000" b="1">
          <a:solidFill>
            <a:srgbClr val="0F5494"/>
          </a:solidFill>
          <a:latin typeface="Verdana" pitchFamily="34" charset="0"/>
        </a:defRPr>
      </a:lvl2pPr>
      <a:lvl3pPr marL="358775" algn="l" rtl="0" fontAlgn="base">
        <a:spcBef>
          <a:spcPct val="0"/>
        </a:spcBef>
        <a:spcAft>
          <a:spcPct val="0"/>
        </a:spcAft>
        <a:defRPr sz="3000" b="1">
          <a:solidFill>
            <a:srgbClr val="0F5494"/>
          </a:solidFill>
          <a:latin typeface="Verdana" pitchFamily="34" charset="0"/>
        </a:defRPr>
      </a:lvl3pPr>
      <a:lvl4pPr marL="358775" algn="l" rtl="0" fontAlgn="base">
        <a:spcBef>
          <a:spcPct val="0"/>
        </a:spcBef>
        <a:spcAft>
          <a:spcPct val="0"/>
        </a:spcAft>
        <a:defRPr sz="3000" b="1">
          <a:solidFill>
            <a:srgbClr val="0F5494"/>
          </a:solidFill>
          <a:latin typeface="Verdana" pitchFamily="34" charset="0"/>
        </a:defRPr>
      </a:lvl4pPr>
      <a:lvl5pPr marL="358775" algn="l" rtl="0" fontAlgn="base">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395288" y="1339850"/>
            <a:ext cx="8229600" cy="936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Title</a:t>
            </a:r>
          </a:p>
        </p:txBody>
      </p:sp>
      <p:sp>
        <p:nvSpPr>
          <p:cNvPr id="13315" name="Rectangle 3"/>
          <p:cNvSpPr>
            <a:spLocks noGrp="1" noChangeArrowheads="1"/>
          </p:cNvSpPr>
          <p:nvPr>
            <p:ph type="body" idx="1"/>
          </p:nvPr>
        </p:nvSpPr>
        <p:spPr bwMode="auto">
          <a:xfrm>
            <a:off x="457200" y="2492375"/>
            <a:ext cx="8229600" cy="3529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BE"/>
              <a:t>Second level</a:t>
            </a:r>
            <a:endParaRPr lang="en-GB"/>
          </a:p>
          <a:p>
            <a:pPr lvl="1"/>
            <a:r>
              <a:rPr lang="en-GB"/>
              <a:t>Third level</a:t>
            </a:r>
          </a:p>
          <a:p>
            <a:pPr lvl="2"/>
            <a:r>
              <a:rPr lang="en-GB"/>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Arial" pitchFamily="39" charset="0"/>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9" charset="0"/>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000000"/>
                </a:solidFill>
              </a:defRPr>
            </a:lvl1pPr>
          </a:lstStyle>
          <a:p>
            <a:pPr>
              <a:defRPr/>
            </a:pPr>
            <a:fld id="{6CEB4C79-BB94-A34D-844D-1DCACD09BE5D}" type="slidenum">
              <a:rPr lang="en-GB">
                <a:latin typeface="Arial" charset="0"/>
                <a:ea typeface="MS PGothic" charset="0"/>
              </a:rPr>
              <a:pPr>
                <a:defRPr/>
              </a:pPr>
              <a:t>‹#›</a:t>
            </a:fld>
            <a:endParaRPr lang="en-GB">
              <a:latin typeface="Arial" charset="0"/>
              <a:ea typeface="MS PGothic" charset="0"/>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sp>
        <p:nvSpPr>
          <p:cNvPr id="7" name="Rectangle 6"/>
          <p:cNvSpPr>
            <a:spLocks noChangeArrowheads="1"/>
          </p:cNvSpPr>
          <p:nvPr/>
        </p:nvSpPr>
        <p:spPr bwMode="auto">
          <a:xfrm>
            <a:off x="4262438" y="6659563"/>
            <a:ext cx="611187" cy="198437"/>
          </a:xfrm>
          <a:prstGeom prst="rect">
            <a:avLst/>
          </a:prstGeom>
          <a:solidFill>
            <a:srgbClr val="133176"/>
          </a:solidFill>
          <a:ln w="9525">
            <a:solidFill>
              <a:srgbClr val="133176"/>
            </a:solidFill>
            <a:miter lim="800000"/>
            <a:headEnd/>
            <a:tailEnd/>
          </a:ln>
          <a:effectLst>
            <a:outerShdw blurRad="63500" dist="23000" dir="5400000" rotWithShape="0">
              <a:srgbClr val="000000">
                <a:alpha val="34998"/>
              </a:srgbClr>
            </a:outerShdw>
          </a:effectLst>
        </p:spPr>
        <p:txBody>
          <a:bodyPr anchor="ctr"/>
          <a:lstStyle/>
          <a:p>
            <a:pPr algn="ctr" defTabSz="457200" fontAlgn="auto">
              <a:spcBef>
                <a:spcPts val="0"/>
              </a:spcBef>
              <a:spcAft>
                <a:spcPts val="0"/>
              </a:spcAft>
              <a:defRPr/>
            </a:pPr>
            <a:endParaRPr lang="en-US" sz="1800">
              <a:solidFill>
                <a:srgbClr val="FFFFFF"/>
              </a:solidFill>
              <a:latin typeface="Verdana"/>
              <a:ea typeface="MS PGothic" charset="0"/>
            </a:endParaRPr>
          </a:p>
        </p:txBody>
      </p:sp>
      <p:pic>
        <p:nvPicPr>
          <p:cNvPr id="13321" name="Picture 17" descr="LOGO CE_Vertical_EN_NEG_quadri_H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589967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marL="358775" indent="-358775" algn="l" rtl="0" eaLnBrk="0" fontAlgn="base" hangingPunct="0">
        <a:spcBef>
          <a:spcPct val="0"/>
        </a:spcBef>
        <a:spcAft>
          <a:spcPct val="0"/>
        </a:spcAft>
        <a:defRPr sz="3000" b="1">
          <a:solidFill>
            <a:srgbClr val="0F5494"/>
          </a:solidFill>
          <a:latin typeface="+mj-lt"/>
          <a:ea typeface="MS PGothic" pitchFamily="34" charset="-128"/>
          <a:cs typeface="MS PGothic" charset="0"/>
        </a:defRPr>
      </a:lvl1pPr>
      <a:lvl2pPr marL="358775" indent="-358775" algn="l" rtl="0" eaLnBrk="0" fontAlgn="base" hangingPunct="0">
        <a:spcBef>
          <a:spcPct val="0"/>
        </a:spcBef>
        <a:spcAft>
          <a:spcPct val="0"/>
        </a:spcAft>
        <a:defRPr sz="3000" b="1">
          <a:solidFill>
            <a:srgbClr val="0F5494"/>
          </a:solidFill>
          <a:latin typeface="Verdana" pitchFamily="39" charset="0"/>
          <a:ea typeface="MS PGothic" pitchFamily="34" charset="-128"/>
          <a:cs typeface="MS PGothic" charset="0"/>
        </a:defRPr>
      </a:lvl2pPr>
      <a:lvl3pPr marL="358775" indent="-358775" algn="l" rtl="0" eaLnBrk="0" fontAlgn="base" hangingPunct="0">
        <a:spcBef>
          <a:spcPct val="0"/>
        </a:spcBef>
        <a:spcAft>
          <a:spcPct val="0"/>
        </a:spcAft>
        <a:defRPr sz="3000" b="1">
          <a:solidFill>
            <a:srgbClr val="0F5494"/>
          </a:solidFill>
          <a:latin typeface="Verdana" pitchFamily="39" charset="0"/>
          <a:ea typeface="MS PGothic" pitchFamily="34" charset="-128"/>
          <a:cs typeface="MS PGothic" charset="0"/>
        </a:defRPr>
      </a:lvl3pPr>
      <a:lvl4pPr marL="358775" indent="-358775" algn="l" rtl="0" eaLnBrk="0" fontAlgn="base" hangingPunct="0">
        <a:spcBef>
          <a:spcPct val="0"/>
        </a:spcBef>
        <a:spcAft>
          <a:spcPct val="0"/>
        </a:spcAft>
        <a:defRPr sz="3000" b="1">
          <a:solidFill>
            <a:srgbClr val="0F5494"/>
          </a:solidFill>
          <a:latin typeface="Verdana" pitchFamily="39" charset="0"/>
          <a:ea typeface="MS PGothic" pitchFamily="34" charset="-128"/>
          <a:cs typeface="MS PGothic" charset="0"/>
        </a:defRPr>
      </a:lvl4pPr>
      <a:lvl5pPr marL="358775" indent="-358775" algn="l" rtl="0" eaLnBrk="0" fontAlgn="base" hangingPunct="0">
        <a:spcBef>
          <a:spcPct val="0"/>
        </a:spcBef>
        <a:spcAft>
          <a:spcPct val="0"/>
        </a:spcAft>
        <a:defRPr sz="3000" b="1">
          <a:solidFill>
            <a:srgbClr val="0F5494"/>
          </a:solidFill>
          <a:latin typeface="Verdana" pitchFamily="39" charset="0"/>
          <a:ea typeface="MS PGothic" pitchFamily="34" charset="-128"/>
          <a:cs typeface="MS PGothic" charset="0"/>
        </a:defRPr>
      </a:lvl5pPr>
      <a:lvl6pPr marL="815975" algn="l" rtl="0" fontAlgn="base">
        <a:spcBef>
          <a:spcPct val="0"/>
        </a:spcBef>
        <a:spcAft>
          <a:spcPct val="0"/>
        </a:spcAft>
        <a:defRPr sz="3000" b="1">
          <a:solidFill>
            <a:srgbClr val="0F5494"/>
          </a:solidFill>
          <a:latin typeface="Verdana" pitchFamily="39" charset="0"/>
        </a:defRPr>
      </a:lvl6pPr>
      <a:lvl7pPr marL="1273175" algn="l" rtl="0" fontAlgn="base">
        <a:spcBef>
          <a:spcPct val="0"/>
        </a:spcBef>
        <a:spcAft>
          <a:spcPct val="0"/>
        </a:spcAft>
        <a:defRPr sz="3000" b="1">
          <a:solidFill>
            <a:srgbClr val="0F5494"/>
          </a:solidFill>
          <a:latin typeface="Verdana" pitchFamily="39" charset="0"/>
        </a:defRPr>
      </a:lvl7pPr>
      <a:lvl8pPr marL="1730375" algn="l" rtl="0" fontAlgn="base">
        <a:spcBef>
          <a:spcPct val="0"/>
        </a:spcBef>
        <a:spcAft>
          <a:spcPct val="0"/>
        </a:spcAft>
        <a:defRPr sz="3000" b="1">
          <a:solidFill>
            <a:srgbClr val="0F5494"/>
          </a:solidFill>
          <a:latin typeface="Verdana" pitchFamily="39" charset="0"/>
        </a:defRPr>
      </a:lvl8pPr>
      <a:lvl9pPr marL="2187575" algn="l" rtl="0" fontAlgn="base">
        <a:spcBef>
          <a:spcPct val="0"/>
        </a:spcBef>
        <a:spcAft>
          <a:spcPct val="0"/>
        </a:spcAft>
        <a:defRPr sz="3000" b="1">
          <a:solidFill>
            <a:srgbClr val="0F5494"/>
          </a:solidFill>
          <a:latin typeface="Verdana" pitchFamily="39"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1400">
          <a:solidFill>
            <a:srgbClr val="0F5494"/>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Arial" pitchFamily="39" charset="0"/>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Arial" pitchFamily="39" charset="0"/>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Arial" pitchFamily="39" charset="0"/>
          <a:ea typeface="ＭＳ Ｐゴシック" pitchFamily="39" charset="-128"/>
        </a:defRPr>
      </a:lvl6pPr>
      <a:lvl7pPr marL="2971800" indent="-228600" algn="l" rtl="0" fontAlgn="base">
        <a:spcBef>
          <a:spcPct val="20000"/>
        </a:spcBef>
        <a:spcAft>
          <a:spcPct val="0"/>
        </a:spcAft>
        <a:buChar char="»"/>
        <a:defRPr sz="2000">
          <a:solidFill>
            <a:schemeClr val="tx1"/>
          </a:solidFill>
          <a:latin typeface="Arial" pitchFamily="39" charset="0"/>
          <a:ea typeface="ＭＳ Ｐゴシック" pitchFamily="39" charset="-128"/>
        </a:defRPr>
      </a:lvl7pPr>
      <a:lvl8pPr marL="3429000" indent="-228600" algn="l" rtl="0" fontAlgn="base">
        <a:spcBef>
          <a:spcPct val="20000"/>
        </a:spcBef>
        <a:spcAft>
          <a:spcPct val="0"/>
        </a:spcAft>
        <a:buChar char="»"/>
        <a:defRPr sz="2000">
          <a:solidFill>
            <a:schemeClr val="tx1"/>
          </a:solidFill>
          <a:latin typeface="Arial" pitchFamily="39" charset="0"/>
          <a:ea typeface="ＭＳ Ｐゴシック" pitchFamily="39" charset="-128"/>
        </a:defRPr>
      </a:lvl8pPr>
      <a:lvl9pPr marL="3886200" indent="-228600" algn="l" rtl="0" fontAlgn="base">
        <a:spcBef>
          <a:spcPct val="20000"/>
        </a:spcBef>
        <a:spcAft>
          <a:spcPct val="0"/>
        </a:spcAft>
        <a:buChar char="»"/>
        <a:defRPr sz="2000">
          <a:solidFill>
            <a:schemeClr val="tx1"/>
          </a:solidFill>
          <a:latin typeface="Arial" pitchFamily="39" charset="0"/>
          <a:ea typeface="ＭＳ Ｐゴシック" pitchFamily="39"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ctrTitle"/>
          </p:nvPr>
        </p:nvSpPr>
        <p:spPr>
          <a:xfrm>
            <a:off x="539552" y="1628800"/>
            <a:ext cx="8279830" cy="1296144"/>
          </a:xfrm>
        </p:spPr>
        <p:txBody>
          <a:bodyPr/>
          <a:lstStyle/>
          <a:p>
            <a:pPr algn="ctr"/>
            <a:r>
              <a:rPr lang="en-US" sz="2600" dirty="0" smtClean="0"/>
              <a:t/>
            </a:r>
            <a:br>
              <a:rPr lang="en-US" sz="2600" dirty="0" smtClean="0"/>
            </a:br>
            <a:r>
              <a:rPr lang="en-US" sz="2600" dirty="0" smtClean="0"/>
              <a:t/>
            </a:r>
            <a:br>
              <a:rPr lang="en-US" sz="2600" dirty="0" smtClean="0"/>
            </a:br>
            <a:r>
              <a:rPr lang="en-US" sz="2600" dirty="0" smtClean="0"/>
              <a:t>Pacific Regional Training on EU </a:t>
            </a:r>
            <a:r>
              <a:rPr lang="en-US" sz="2800" dirty="0" smtClean="0"/>
              <a:t>Budget support and blending modalities</a:t>
            </a:r>
            <a:br>
              <a:rPr lang="en-US" sz="2800" dirty="0" smtClean="0"/>
            </a:br>
            <a:r>
              <a:rPr lang="en-US" sz="2800" dirty="0" smtClean="0"/>
              <a:t>24-28 October 2016 </a:t>
            </a:r>
            <a:br>
              <a:rPr lang="en-US" sz="2800" dirty="0" smtClean="0"/>
            </a:br>
            <a:r>
              <a:rPr lang="en-US" sz="2800" dirty="0"/>
              <a:t/>
            </a:r>
            <a:br>
              <a:rPr lang="en-US" sz="2800" dirty="0"/>
            </a:br>
            <a:r>
              <a:rPr lang="en-GB" sz="2000" dirty="0">
                <a:solidFill>
                  <a:srgbClr val="FF3300"/>
                </a:solidFill>
              </a:rPr>
              <a:t/>
            </a:r>
            <a:br>
              <a:rPr lang="en-GB" sz="2000" dirty="0">
                <a:solidFill>
                  <a:srgbClr val="FF3300"/>
                </a:solidFill>
              </a:rPr>
            </a:br>
            <a:endParaRPr lang="en-GB" sz="2000" dirty="0" smtClean="0"/>
          </a:p>
        </p:txBody>
      </p:sp>
      <p:sp>
        <p:nvSpPr>
          <p:cNvPr id="3075" name="Rectangle 6"/>
          <p:cNvSpPr>
            <a:spLocks noGrp="1" noChangeArrowheads="1"/>
          </p:cNvSpPr>
          <p:nvPr>
            <p:ph type="subTitle" idx="1"/>
          </p:nvPr>
        </p:nvSpPr>
        <p:spPr>
          <a:xfrm>
            <a:off x="323528" y="3068960"/>
            <a:ext cx="8532813" cy="2159992"/>
          </a:xfrm>
        </p:spPr>
        <p:txBody>
          <a:bodyPr/>
          <a:lstStyle/>
          <a:p>
            <a:pPr algn="ctr" eaLnBrk="1" hangingPunct="1"/>
            <a:endParaRPr lang="en-US" sz="2000" dirty="0" smtClean="0"/>
          </a:p>
          <a:p>
            <a:pPr algn="ctr" eaLnBrk="1" hangingPunct="1"/>
            <a:r>
              <a:rPr lang="en-GB" sz="2000" dirty="0" smtClean="0"/>
              <a:t>Module 6</a:t>
            </a:r>
          </a:p>
          <a:p>
            <a:pPr algn="ctr" eaLnBrk="1" hangingPunct="1"/>
            <a:r>
              <a:rPr lang="en-GB" sz="2000" dirty="0" smtClean="0"/>
              <a:t>Budget Support and Civil Society Organisation  (CSO/NSA)</a:t>
            </a:r>
          </a:p>
          <a:p>
            <a:pPr algn="ctr" eaLnBrk="1" hangingPunct="1"/>
            <a:endParaRPr lang="fr-BE" sz="2000" dirty="0" smtClean="0"/>
          </a:p>
          <a:p>
            <a:pPr algn="ctr" eaLnBrk="1" hangingPunct="1"/>
            <a:endParaRPr lang="en-GB" sz="2000" dirty="0" smtClean="0"/>
          </a:p>
        </p:txBody>
      </p:sp>
    </p:spTree>
    <p:extLst>
      <p:ext uri="{BB962C8B-B14F-4D97-AF65-F5344CB8AC3E}">
        <p14:creationId xmlns:p14="http://schemas.microsoft.com/office/powerpoint/2010/main" val="3084709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52884"/>
            <a:ext cx="8229600" cy="583828"/>
          </a:xfrm>
        </p:spPr>
        <p:txBody>
          <a:bodyPr/>
          <a:lstStyle/>
          <a:p>
            <a:pPr algn="ctr"/>
            <a:r>
              <a:rPr lang="en-US" sz="2000" dirty="0" smtClean="0">
                <a:solidFill>
                  <a:schemeClr val="bg1"/>
                </a:solidFill>
                <a:latin typeface="+mn-lt"/>
                <a:cs typeface="Calibri"/>
              </a:rPr>
              <a:t>Citizens and policy actors outside governments can also participate to make policy proposals, improve domestic accountability, support or block a reform</a:t>
            </a:r>
            <a:endParaRPr lang="en-US" sz="2000" dirty="0">
              <a:solidFill>
                <a:schemeClr val="bg1"/>
              </a:solidFill>
              <a:latin typeface="+mn-lt"/>
              <a:cs typeface="Calibri"/>
            </a:endParaRP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1916832"/>
            <a:ext cx="1656184" cy="2016224"/>
          </a:xfrm>
          <a:prstGeom prst="rect">
            <a:avLst/>
          </a:prstGeom>
          <a:noFill/>
          <a:ln>
            <a:noFill/>
          </a:ln>
        </p:spPr>
      </p:pic>
      <p:pic>
        <p:nvPicPr>
          <p:cNvPr id="5" name="Picture 4"/>
          <p:cNvPicPr>
            <a:picLocks noChangeAspect="1"/>
          </p:cNvPicPr>
          <p:nvPr/>
        </p:nvPicPr>
        <p:blipFill>
          <a:blip r:embed="rId4"/>
          <a:stretch>
            <a:fillRect/>
          </a:stretch>
        </p:blipFill>
        <p:spPr>
          <a:xfrm>
            <a:off x="6696989" y="1844824"/>
            <a:ext cx="2413725" cy="1807964"/>
          </a:xfrm>
          <a:prstGeom prst="rect">
            <a:avLst/>
          </a:prstGeom>
        </p:spPr>
      </p:pic>
      <p:pic>
        <p:nvPicPr>
          <p:cNvPr id="8" name="Picture 7"/>
          <p:cNvPicPr>
            <a:picLocks noChangeAspect="1"/>
          </p:cNvPicPr>
          <p:nvPr/>
        </p:nvPicPr>
        <p:blipFill>
          <a:blip r:embed="rId5"/>
          <a:stretch>
            <a:fillRect/>
          </a:stretch>
        </p:blipFill>
        <p:spPr>
          <a:xfrm>
            <a:off x="6044775" y="4708329"/>
            <a:ext cx="3102008" cy="1944216"/>
          </a:xfrm>
          <a:prstGeom prst="rect">
            <a:avLst/>
          </a:prstGeom>
        </p:spPr>
      </p:pic>
      <p:pic>
        <p:nvPicPr>
          <p:cNvPr id="9" name="Picture 8"/>
          <p:cNvPicPr>
            <a:picLocks noChangeAspect="1"/>
          </p:cNvPicPr>
          <p:nvPr/>
        </p:nvPicPr>
        <p:blipFill>
          <a:blip r:embed="rId6"/>
          <a:stretch>
            <a:fillRect/>
          </a:stretch>
        </p:blipFill>
        <p:spPr>
          <a:xfrm>
            <a:off x="-35764" y="1569300"/>
            <a:ext cx="2952328" cy="2134576"/>
          </a:xfrm>
          <a:prstGeom prst="rect">
            <a:avLst/>
          </a:prstGeom>
        </p:spPr>
      </p:pic>
      <p:sp>
        <p:nvSpPr>
          <p:cNvPr id="10" name="TextBox 9"/>
          <p:cNvSpPr txBox="1"/>
          <p:nvPr/>
        </p:nvSpPr>
        <p:spPr>
          <a:xfrm>
            <a:off x="-9300" y="1268760"/>
            <a:ext cx="2952329" cy="461665"/>
          </a:xfrm>
          <a:prstGeom prst="rect">
            <a:avLst/>
          </a:prstGeom>
          <a:solidFill>
            <a:schemeClr val="bg1"/>
          </a:solidFill>
        </p:spPr>
        <p:txBody>
          <a:bodyPr wrap="square" rtlCol="0">
            <a:spAutoFit/>
          </a:bodyPr>
          <a:lstStyle/>
          <a:p>
            <a:r>
              <a:rPr lang="en-US" b="1" dirty="0" smtClean="0"/>
              <a:t>Indirectly (e.g. parliament, councils)</a:t>
            </a:r>
            <a:endParaRPr lang="en-US" b="1" dirty="0"/>
          </a:p>
        </p:txBody>
      </p:sp>
      <p:pic>
        <p:nvPicPr>
          <p:cNvPr id="7" name="Picture 6"/>
          <p:cNvPicPr>
            <a:picLocks noChangeAspect="1"/>
          </p:cNvPicPr>
          <p:nvPr/>
        </p:nvPicPr>
        <p:blipFill>
          <a:blip r:embed="rId7"/>
          <a:stretch>
            <a:fillRect/>
          </a:stretch>
        </p:blipFill>
        <p:spPr>
          <a:xfrm>
            <a:off x="3236463" y="4681308"/>
            <a:ext cx="2832986" cy="1870472"/>
          </a:xfrm>
          <a:prstGeom prst="rect">
            <a:avLst/>
          </a:prstGeom>
        </p:spPr>
      </p:pic>
      <p:sp>
        <p:nvSpPr>
          <p:cNvPr id="11" name="TextBox 10"/>
          <p:cNvSpPr txBox="1"/>
          <p:nvPr/>
        </p:nvSpPr>
        <p:spPr>
          <a:xfrm>
            <a:off x="3203848" y="1556792"/>
            <a:ext cx="964402" cy="276999"/>
          </a:xfrm>
          <a:prstGeom prst="rect">
            <a:avLst/>
          </a:prstGeom>
          <a:noFill/>
        </p:spPr>
        <p:txBody>
          <a:bodyPr wrap="none" rtlCol="0">
            <a:spAutoFit/>
          </a:bodyPr>
          <a:lstStyle/>
          <a:p>
            <a:r>
              <a:rPr lang="en-US" b="1" dirty="0" smtClean="0"/>
              <a:t>Elections </a:t>
            </a:r>
            <a:endParaRPr lang="en-US" b="1" dirty="0"/>
          </a:p>
        </p:txBody>
      </p:sp>
      <p:pic>
        <p:nvPicPr>
          <p:cNvPr id="12" name="Picture 11"/>
          <p:cNvPicPr>
            <a:picLocks noChangeAspect="1"/>
          </p:cNvPicPr>
          <p:nvPr/>
        </p:nvPicPr>
        <p:blipFill>
          <a:blip r:embed="rId8"/>
          <a:stretch>
            <a:fillRect/>
          </a:stretch>
        </p:blipFill>
        <p:spPr>
          <a:xfrm>
            <a:off x="79365" y="4437112"/>
            <a:ext cx="3096344" cy="1944216"/>
          </a:xfrm>
          <a:prstGeom prst="rect">
            <a:avLst/>
          </a:prstGeom>
        </p:spPr>
      </p:pic>
      <p:sp>
        <p:nvSpPr>
          <p:cNvPr id="13" name="TextBox 12"/>
          <p:cNvSpPr txBox="1"/>
          <p:nvPr/>
        </p:nvSpPr>
        <p:spPr>
          <a:xfrm>
            <a:off x="-28139" y="4005064"/>
            <a:ext cx="3096344" cy="461665"/>
          </a:xfrm>
          <a:prstGeom prst="rect">
            <a:avLst/>
          </a:prstGeom>
          <a:solidFill>
            <a:schemeClr val="bg1"/>
          </a:solidFill>
        </p:spPr>
        <p:txBody>
          <a:bodyPr wrap="square" rtlCol="0">
            <a:spAutoFit/>
          </a:bodyPr>
          <a:lstStyle/>
          <a:p>
            <a:r>
              <a:rPr lang="en-US" b="1" dirty="0" smtClean="0"/>
              <a:t>Consultations and participatory planning and budgeting </a:t>
            </a:r>
            <a:endParaRPr lang="en-US" b="1" dirty="0"/>
          </a:p>
        </p:txBody>
      </p:sp>
      <p:pic>
        <p:nvPicPr>
          <p:cNvPr id="16" name="Picture 15"/>
          <p:cNvPicPr>
            <a:picLocks noChangeAspect="1"/>
          </p:cNvPicPr>
          <p:nvPr/>
        </p:nvPicPr>
        <p:blipFill>
          <a:blip r:embed="rId9"/>
          <a:stretch>
            <a:fillRect/>
          </a:stretch>
        </p:blipFill>
        <p:spPr>
          <a:xfrm>
            <a:off x="4644008" y="1988840"/>
            <a:ext cx="1944216" cy="1916341"/>
          </a:xfrm>
          <a:prstGeom prst="rect">
            <a:avLst/>
          </a:prstGeom>
        </p:spPr>
      </p:pic>
      <p:sp>
        <p:nvSpPr>
          <p:cNvPr id="17" name="TextBox 16"/>
          <p:cNvSpPr txBox="1"/>
          <p:nvPr/>
        </p:nvSpPr>
        <p:spPr>
          <a:xfrm>
            <a:off x="4788024" y="1556792"/>
            <a:ext cx="1750900" cy="461665"/>
          </a:xfrm>
          <a:prstGeom prst="rect">
            <a:avLst/>
          </a:prstGeom>
          <a:noFill/>
        </p:spPr>
        <p:txBody>
          <a:bodyPr wrap="none" rtlCol="0">
            <a:spAutoFit/>
          </a:bodyPr>
          <a:lstStyle/>
          <a:p>
            <a:r>
              <a:rPr lang="en-US" b="1" dirty="0" smtClean="0"/>
              <a:t>Access and re-use </a:t>
            </a:r>
          </a:p>
          <a:p>
            <a:r>
              <a:rPr lang="en-US" b="1" dirty="0" smtClean="0"/>
              <a:t>information</a:t>
            </a:r>
          </a:p>
        </p:txBody>
      </p:sp>
      <p:sp>
        <p:nvSpPr>
          <p:cNvPr id="18" name="TextBox 17"/>
          <p:cNvSpPr txBox="1"/>
          <p:nvPr/>
        </p:nvSpPr>
        <p:spPr>
          <a:xfrm>
            <a:off x="6660232" y="1340768"/>
            <a:ext cx="2483768" cy="461665"/>
          </a:xfrm>
          <a:prstGeom prst="rect">
            <a:avLst/>
          </a:prstGeom>
          <a:noFill/>
        </p:spPr>
        <p:txBody>
          <a:bodyPr wrap="square" rtlCol="0">
            <a:spAutoFit/>
          </a:bodyPr>
          <a:lstStyle/>
          <a:p>
            <a:r>
              <a:rPr lang="en-US" b="1" dirty="0" smtClean="0"/>
              <a:t>When they speak in public </a:t>
            </a:r>
          </a:p>
          <a:p>
            <a:r>
              <a:rPr lang="en-US" b="1" dirty="0" smtClean="0"/>
              <a:t>and media</a:t>
            </a:r>
            <a:endParaRPr lang="en-US" b="1" dirty="0"/>
          </a:p>
        </p:txBody>
      </p:sp>
      <p:sp>
        <p:nvSpPr>
          <p:cNvPr id="19" name="TextBox 18"/>
          <p:cNvSpPr txBox="1"/>
          <p:nvPr/>
        </p:nvSpPr>
        <p:spPr>
          <a:xfrm>
            <a:off x="4860032" y="4437112"/>
            <a:ext cx="3584861" cy="276999"/>
          </a:xfrm>
          <a:prstGeom prst="rect">
            <a:avLst/>
          </a:prstGeom>
          <a:noFill/>
        </p:spPr>
        <p:txBody>
          <a:bodyPr wrap="none" rtlCol="0">
            <a:spAutoFit/>
          </a:bodyPr>
          <a:lstStyle/>
          <a:p>
            <a:r>
              <a:rPr lang="en-US" b="1" dirty="0" smtClean="0"/>
              <a:t>When they protest and take the streets</a:t>
            </a:r>
            <a:endParaRPr lang="en-US" b="1" dirty="0"/>
          </a:p>
        </p:txBody>
      </p:sp>
      <p:sp>
        <p:nvSpPr>
          <p:cNvPr id="20" name="TextBox 19"/>
          <p:cNvSpPr txBox="1"/>
          <p:nvPr/>
        </p:nvSpPr>
        <p:spPr>
          <a:xfrm>
            <a:off x="4644008" y="3861048"/>
            <a:ext cx="1944216" cy="461665"/>
          </a:xfrm>
          <a:prstGeom prst="rect">
            <a:avLst/>
          </a:prstGeom>
          <a:noFill/>
        </p:spPr>
        <p:txBody>
          <a:bodyPr wrap="square" rtlCol="0">
            <a:spAutoFit/>
          </a:bodyPr>
          <a:lstStyle/>
          <a:p>
            <a:r>
              <a:rPr lang="en-US" b="1" dirty="0" smtClean="0"/>
              <a:t>e.g. Where does </a:t>
            </a:r>
          </a:p>
          <a:p>
            <a:r>
              <a:rPr lang="en-US" b="1" dirty="0" smtClean="0"/>
              <a:t>my money go? </a:t>
            </a:r>
            <a:endParaRPr lang="en-US" b="1" dirty="0"/>
          </a:p>
        </p:txBody>
      </p:sp>
    </p:spTree>
    <p:extLst>
      <p:ext uri="{BB962C8B-B14F-4D97-AF65-F5344CB8AC3E}">
        <p14:creationId xmlns:p14="http://schemas.microsoft.com/office/powerpoint/2010/main" val="66599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animBg="1"/>
      <p:bldP spid="17"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0" y="1124744"/>
            <a:ext cx="9252520" cy="791369"/>
          </a:xfrm>
        </p:spPr>
        <p:txBody>
          <a:bodyPr anchor="t"/>
          <a:lstStyle/>
          <a:p>
            <a:pPr algn="ctr"/>
            <a:r>
              <a:rPr lang="en-GB" sz="3600" dirty="0">
                <a:solidFill>
                  <a:schemeClr val="accent2"/>
                </a:solidFill>
                <a:latin typeface="Calibri" charset="0"/>
                <a:ea typeface="MS PGothic" charset="0"/>
              </a:rPr>
              <a:t>Treat </a:t>
            </a:r>
            <a:r>
              <a:rPr lang="en-GB" sz="3600" dirty="0" smtClean="0">
                <a:solidFill>
                  <a:schemeClr val="accent2"/>
                </a:solidFill>
                <a:latin typeface="Calibri" charset="0"/>
                <a:ea typeface="MS PGothic" charset="0"/>
              </a:rPr>
              <a:t>CSO/NSAs </a:t>
            </a:r>
            <a:r>
              <a:rPr lang="en-GB" sz="3600" dirty="0">
                <a:solidFill>
                  <a:schemeClr val="accent2"/>
                </a:solidFill>
                <a:latin typeface="Calibri" charset="0"/>
                <a:ea typeface="MS PGothic" charset="0"/>
              </a:rPr>
              <a:t>as actors</a:t>
            </a:r>
          </a:p>
        </p:txBody>
      </p:sp>
      <p:sp>
        <p:nvSpPr>
          <p:cNvPr id="74754" name="Content Placeholder 2"/>
          <p:cNvSpPr>
            <a:spLocks noGrp="1"/>
          </p:cNvSpPr>
          <p:nvPr>
            <p:ph idx="1"/>
          </p:nvPr>
        </p:nvSpPr>
        <p:spPr>
          <a:xfrm>
            <a:off x="457200" y="1628800"/>
            <a:ext cx="8229600" cy="4838675"/>
          </a:xfrm>
        </p:spPr>
        <p:txBody>
          <a:bodyPr/>
          <a:lstStyle/>
          <a:p>
            <a:pPr>
              <a:buClr>
                <a:schemeClr val="accent2"/>
              </a:buClr>
              <a:buFont typeface="Wingdings" panose="05000000000000000000" pitchFamily="2" charset="2"/>
              <a:buChar char="Ø"/>
            </a:pPr>
            <a:r>
              <a:rPr lang="en-GB" i="0" dirty="0">
                <a:ea typeface="MS PGothic" charset="0"/>
              </a:rPr>
              <a:t>NSAs represent a complex and constantly evolving field of </a:t>
            </a:r>
            <a:r>
              <a:rPr lang="en-GB" i="0" dirty="0" smtClean="0">
                <a:ea typeface="MS PGothic" charset="0"/>
              </a:rPr>
              <a:t>actors</a:t>
            </a:r>
          </a:p>
          <a:p>
            <a:pPr marL="0" indent="0">
              <a:buClr>
                <a:schemeClr val="accent2"/>
              </a:buClr>
              <a:buNone/>
            </a:pPr>
            <a:endParaRPr lang="en-GB" i="0" dirty="0">
              <a:ea typeface="MS PGothic" charset="0"/>
            </a:endParaRPr>
          </a:p>
          <a:p>
            <a:pPr>
              <a:buClr>
                <a:schemeClr val="accent2"/>
              </a:buClr>
              <a:buFont typeface="Wingdings" panose="05000000000000000000" pitchFamily="2" charset="2"/>
              <a:buChar char="Ø"/>
            </a:pPr>
            <a:r>
              <a:rPr lang="en-GB" i="0" dirty="0">
                <a:ea typeface="MS PGothic" charset="0"/>
              </a:rPr>
              <a:t>This field is highly ‘political’: environment with numerous conflicts (resources, interests, access to state</a:t>
            </a:r>
            <a:r>
              <a:rPr lang="en-GB" i="0" dirty="0" smtClean="0">
                <a:ea typeface="MS PGothic" charset="0"/>
              </a:rPr>
              <a:t>)</a:t>
            </a:r>
          </a:p>
          <a:p>
            <a:pPr marL="0" indent="0">
              <a:buClr>
                <a:schemeClr val="accent2"/>
              </a:buClr>
              <a:buNone/>
            </a:pPr>
            <a:endParaRPr lang="en-GB" i="0" dirty="0">
              <a:ea typeface="MS PGothic" charset="0"/>
            </a:endParaRPr>
          </a:p>
          <a:p>
            <a:pPr>
              <a:buClr>
                <a:schemeClr val="accent2"/>
              </a:buClr>
              <a:buFont typeface="Wingdings" panose="05000000000000000000" pitchFamily="2" charset="2"/>
              <a:buChar char="Ø"/>
            </a:pPr>
            <a:r>
              <a:rPr lang="en-GB" i="0" dirty="0">
                <a:ea typeface="MS PGothic" charset="0"/>
              </a:rPr>
              <a:t>NSAs are autonomous actors, with differing and own agendas, histories, </a:t>
            </a:r>
            <a:endParaRPr lang="en-GB" i="0" dirty="0" smtClean="0">
              <a:ea typeface="MS PGothic" charset="0"/>
            </a:endParaRPr>
          </a:p>
          <a:p>
            <a:pPr marL="0" indent="0">
              <a:buClr>
                <a:schemeClr val="accent2"/>
              </a:buClr>
              <a:buNone/>
            </a:pPr>
            <a:endParaRPr lang="en-GB" i="0" dirty="0">
              <a:ea typeface="MS PGothic" charset="0"/>
            </a:endParaRPr>
          </a:p>
          <a:p>
            <a:pPr>
              <a:buClr>
                <a:schemeClr val="accent2"/>
              </a:buClr>
              <a:buFont typeface="Wingdings" panose="05000000000000000000" pitchFamily="2" charset="2"/>
              <a:buChar char="Ø"/>
            </a:pPr>
            <a:r>
              <a:rPr lang="en-GB" i="0" dirty="0">
                <a:ea typeface="MS PGothic" charset="0"/>
              </a:rPr>
              <a:t>NSAs respond to multiple impulses/demands from  state and </a:t>
            </a:r>
            <a:r>
              <a:rPr lang="en-GB" i="0" dirty="0" smtClean="0">
                <a:ea typeface="MS PGothic" charset="0"/>
              </a:rPr>
              <a:t>citizens;</a:t>
            </a:r>
            <a:endParaRPr lang="en-GB" i="0" dirty="0">
              <a:ea typeface="MS PGothic" charset="0"/>
            </a:endParaRPr>
          </a:p>
        </p:txBody>
      </p:sp>
    </p:spTree>
    <p:extLst>
      <p:ext uri="{BB962C8B-B14F-4D97-AF65-F5344CB8AC3E}">
        <p14:creationId xmlns:p14="http://schemas.microsoft.com/office/powerpoint/2010/main" val="549608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457200" y="1268413"/>
            <a:ext cx="8229600" cy="647700"/>
          </a:xfrm>
        </p:spPr>
        <p:txBody>
          <a:bodyPr/>
          <a:lstStyle/>
          <a:p>
            <a:pPr algn="ctr"/>
            <a:r>
              <a:rPr lang="en-GB" sz="3500" dirty="0">
                <a:solidFill>
                  <a:schemeClr val="accent2"/>
                </a:solidFill>
                <a:latin typeface="Calibri" charset="0"/>
                <a:ea typeface="MS PGothic" charset="0"/>
              </a:rPr>
              <a:t>What does that mean in practice?</a:t>
            </a:r>
          </a:p>
        </p:txBody>
      </p:sp>
      <p:sp>
        <p:nvSpPr>
          <p:cNvPr id="76802" name="Content Placeholder 2"/>
          <p:cNvSpPr>
            <a:spLocks noGrp="1"/>
          </p:cNvSpPr>
          <p:nvPr>
            <p:ph idx="1"/>
          </p:nvPr>
        </p:nvSpPr>
        <p:spPr>
          <a:xfrm>
            <a:off x="457200" y="1989138"/>
            <a:ext cx="8229600" cy="4624387"/>
          </a:xfrm>
        </p:spPr>
        <p:txBody>
          <a:bodyPr/>
          <a:lstStyle/>
          <a:p>
            <a:pPr>
              <a:buClr>
                <a:schemeClr val="accent2"/>
              </a:buClr>
              <a:buFont typeface="Wingdings" panose="05000000000000000000" pitchFamily="2" charset="2"/>
              <a:buChar char="Ø"/>
            </a:pPr>
            <a:r>
              <a:rPr lang="en-GB" i="0" dirty="0">
                <a:solidFill>
                  <a:schemeClr val="accent2"/>
                </a:solidFill>
                <a:ea typeface="MS PGothic" charset="0"/>
              </a:rPr>
              <a:t>Recognise the diversity of NSA roles, agendas, functions and structures</a:t>
            </a:r>
          </a:p>
          <a:p>
            <a:pPr>
              <a:buClr>
                <a:schemeClr val="accent2"/>
              </a:buClr>
              <a:buFont typeface="Wingdings" panose="05000000000000000000" pitchFamily="2" charset="2"/>
              <a:buChar char="Ø"/>
            </a:pPr>
            <a:endParaRPr lang="en-GB" i="0" dirty="0">
              <a:solidFill>
                <a:schemeClr val="accent2"/>
              </a:solidFill>
              <a:ea typeface="MS PGothic" charset="0"/>
            </a:endParaRPr>
          </a:p>
          <a:p>
            <a:pPr>
              <a:buClr>
                <a:schemeClr val="accent2"/>
              </a:buClr>
              <a:buFont typeface="Wingdings" panose="05000000000000000000" pitchFamily="2" charset="2"/>
              <a:buChar char="Ø"/>
            </a:pPr>
            <a:r>
              <a:rPr lang="en-GB" i="0" dirty="0">
                <a:solidFill>
                  <a:schemeClr val="accent2"/>
                </a:solidFill>
                <a:ea typeface="MS PGothic" charset="0"/>
              </a:rPr>
              <a:t>Resist the temptation of narrowing the NSA agendas and </a:t>
            </a:r>
            <a:r>
              <a:rPr lang="en-GB" i="0" dirty="0" smtClean="0">
                <a:solidFill>
                  <a:schemeClr val="accent2"/>
                </a:solidFill>
                <a:ea typeface="MS PGothic" charset="0"/>
              </a:rPr>
              <a:t>“</a:t>
            </a:r>
            <a:r>
              <a:rPr lang="en-GB" dirty="0" smtClean="0">
                <a:solidFill>
                  <a:schemeClr val="accent2"/>
                </a:solidFill>
                <a:ea typeface="MS PGothic" charset="0"/>
              </a:rPr>
              <a:t>instrumentalise”</a:t>
            </a:r>
            <a:r>
              <a:rPr lang="en-GB" i="0" dirty="0" smtClean="0">
                <a:solidFill>
                  <a:schemeClr val="accent2"/>
                </a:solidFill>
                <a:ea typeface="MS PGothic" charset="0"/>
              </a:rPr>
              <a:t> </a:t>
            </a:r>
            <a:r>
              <a:rPr lang="en-GB" i="0" dirty="0">
                <a:solidFill>
                  <a:schemeClr val="accent2"/>
                </a:solidFill>
                <a:ea typeface="MS PGothic" charset="0"/>
              </a:rPr>
              <a:t>them for narrow donor purposes</a:t>
            </a:r>
          </a:p>
          <a:p>
            <a:pPr>
              <a:buClr>
                <a:schemeClr val="accent2"/>
              </a:buClr>
              <a:buFont typeface="Wingdings" panose="05000000000000000000" pitchFamily="2" charset="2"/>
              <a:buChar char="Ø"/>
            </a:pPr>
            <a:endParaRPr lang="en-GB" i="0" dirty="0">
              <a:solidFill>
                <a:schemeClr val="accent2"/>
              </a:solidFill>
              <a:ea typeface="MS PGothic" charset="0"/>
            </a:endParaRPr>
          </a:p>
          <a:p>
            <a:pPr>
              <a:buClr>
                <a:schemeClr val="accent2"/>
              </a:buClr>
              <a:buFont typeface="Wingdings" panose="05000000000000000000" pitchFamily="2" charset="2"/>
              <a:buChar char="Ø"/>
            </a:pPr>
            <a:r>
              <a:rPr lang="en-GB" i="0" dirty="0">
                <a:solidFill>
                  <a:schemeClr val="accent2"/>
                </a:solidFill>
                <a:ea typeface="MS PGothic" charset="0"/>
              </a:rPr>
              <a:t>Analyse the conflicts, interests, incentives, capacities, values and organic growth </a:t>
            </a:r>
          </a:p>
          <a:p>
            <a:endParaRPr lang="en-GB" i="0" dirty="0">
              <a:solidFill>
                <a:schemeClr val="accent2"/>
              </a:solidFill>
              <a:latin typeface="Calibri" charset="0"/>
              <a:ea typeface="MS PGothic" charset="0"/>
            </a:endParaRPr>
          </a:p>
        </p:txBody>
      </p:sp>
    </p:spTree>
    <p:extLst>
      <p:ext uri="{BB962C8B-B14F-4D97-AF65-F5344CB8AC3E}">
        <p14:creationId xmlns:p14="http://schemas.microsoft.com/office/powerpoint/2010/main" val="940859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071547"/>
            <a:ext cx="8229600" cy="773278"/>
          </a:xfrm>
        </p:spPr>
        <p:txBody>
          <a:bodyPr/>
          <a:lstStyle/>
          <a:p>
            <a:pPr algn="ctr"/>
            <a:r>
              <a:rPr lang="en-GB" dirty="0" smtClean="0"/>
              <a:t>Outline</a:t>
            </a:r>
            <a:endParaRPr lang="en-GB" dirty="0"/>
          </a:p>
        </p:txBody>
      </p:sp>
      <p:sp>
        <p:nvSpPr>
          <p:cNvPr id="3" name="Content Placeholder 2"/>
          <p:cNvSpPr>
            <a:spLocks noGrp="1"/>
          </p:cNvSpPr>
          <p:nvPr>
            <p:ph idx="1"/>
          </p:nvPr>
        </p:nvSpPr>
        <p:spPr>
          <a:xfrm>
            <a:off x="500034" y="1844824"/>
            <a:ext cx="8229600" cy="4752528"/>
          </a:xfrm>
        </p:spPr>
        <p:txBody>
          <a:bodyPr/>
          <a:lstStyle/>
          <a:p>
            <a:pPr marL="457200" indent="-457200">
              <a:spcBef>
                <a:spcPts val="1200"/>
              </a:spcBef>
              <a:buClrTx/>
              <a:buAutoNum type="arabicPeriod"/>
            </a:pPr>
            <a:endParaRPr lang="en-GB" sz="2200" i="0" dirty="0" smtClean="0">
              <a:solidFill>
                <a:srgbClr val="C00000"/>
              </a:solidFill>
            </a:endParaRPr>
          </a:p>
          <a:p>
            <a:pPr marL="457200" indent="-457200">
              <a:spcBef>
                <a:spcPts val="1200"/>
              </a:spcBef>
              <a:buClrTx/>
              <a:buAutoNum type="arabicPeriod"/>
            </a:pPr>
            <a:endParaRPr lang="en-GB" sz="2200" i="0" dirty="0">
              <a:solidFill>
                <a:srgbClr val="C00000"/>
              </a:solidFill>
            </a:endParaRPr>
          </a:p>
          <a:p>
            <a:pPr marL="0" indent="0">
              <a:spcBef>
                <a:spcPts val="1200"/>
              </a:spcBef>
              <a:buClrTx/>
              <a:buNone/>
            </a:pPr>
            <a:endParaRPr lang="en-GB" sz="2200" i="0" dirty="0" smtClean="0">
              <a:solidFill>
                <a:srgbClr val="C00000"/>
              </a:solidFill>
            </a:endParaRPr>
          </a:p>
          <a:p>
            <a:pPr marL="457200" indent="-457200">
              <a:spcBef>
                <a:spcPts val="1200"/>
              </a:spcBef>
              <a:buClrTx/>
              <a:buFontTx/>
              <a:buAutoNum type="arabicPeriod"/>
            </a:pPr>
            <a:r>
              <a:rPr lang="en-GB" sz="2200" i="0" dirty="0" smtClean="0">
                <a:solidFill>
                  <a:schemeClr val="accent2"/>
                </a:solidFill>
              </a:rPr>
              <a:t>Key EU communications</a:t>
            </a:r>
            <a:endParaRPr lang="en-GB" sz="2200" i="0" dirty="0">
              <a:solidFill>
                <a:schemeClr val="accent2"/>
              </a:solidFill>
            </a:endParaRPr>
          </a:p>
          <a:p>
            <a:pPr marL="457200" indent="-457200">
              <a:spcBef>
                <a:spcPts val="1200"/>
              </a:spcBef>
              <a:buClrTx/>
              <a:buAutoNum type="arabicPeriod"/>
            </a:pPr>
            <a:r>
              <a:rPr lang="en-GB" sz="2200" i="0" dirty="0" smtClean="0">
                <a:solidFill>
                  <a:schemeClr val="accent2"/>
                </a:solidFill>
              </a:rPr>
              <a:t>Rationale for CSO/NSA involvement  </a:t>
            </a:r>
          </a:p>
          <a:p>
            <a:pPr marL="457200" indent="-457200">
              <a:spcBef>
                <a:spcPts val="1200"/>
              </a:spcBef>
              <a:buClrTx/>
              <a:buAutoNum type="arabicPeriod"/>
            </a:pPr>
            <a:r>
              <a:rPr lang="en-GB" sz="2200" i="0" dirty="0" smtClean="0">
                <a:solidFill>
                  <a:schemeClr val="accent2"/>
                </a:solidFill>
              </a:rPr>
              <a:t>Promotion of multi actors dialogues </a:t>
            </a:r>
          </a:p>
          <a:p>
            <a:pPr marL="457200" indent="-457200">
              <a:spcBef>
                <a:spcPts val="1200"/>
              </a:spcBef>
              <a:buClrTx/>
              <a:buAutoNum type="arabicPeriod"/>
            </a:pPr>
            <a:r>
              <a:rPr lang="en-GB" sz="2200" b="1" i="0" dirty="0" smtClean="0">
                <a:solidFill>
                  <a:srgbClr val="C00000"/>
                </a:solidFill>
              </a:rPr>
              <a:t>Stakeholders analysis </a:t>
            </a:r>
          </a:p>
          <a:p>
            <a:pPr marL="457200" indent="-457200">
              <a:spcBef>
                <a:spcPts val="1200"/>
              </a:spcBef>
              <a:buClrTx/>
              <a:buFontTx/>
              <a:buAutoNum type="arabicPeriod"/>
            </a:pPr>
            <a:r>
              <a:rPr lang="en-GB" sz="2200" i="0" dirty="0" smtClean="0">
                <a:solidFill>
                  <a:schemeClr val="accent2"/>
                </a:solidFill>
              </a:rPr>
              <a:t>Key factors and specific </a:t>
            </a:r>
            <a:r>
              <a:rPr lang="en-GB" sz="2200" i="0" dirty="0">
                <a:solidFill>
                  <a:schemeClr val="accent2"/>
                </a:solidFill>
              </a:rPr>
              <a:t>entry points for promoting CSO participation to policy and budget process</a:t>
            </a:r>
          </a:p>
          <a:p>
            <a:pPr marL="0" indent="0">
              <a:spcBef>
                <a:spcPts val="1200"/>
              </a:spcBef>
              <a:buClrTx/>
              <a:buNone/>
            </a:pPr>
            <a:endParaRPr lang="en-GB" sz="2200" i="0" dirty="0" smtClean="0">
              <a:solidFill>
                <a:schemeClr val="accent2"/>
              </a:solidFill>
            </a:endParaRPr>
          </a:p>
          <a:p>
            <a:pPr marL="457200" indent="-457200">
              <a:spcBef>
                <a:spcPts val="1200"/>
              </a:spcBef>
              <a:buClrTx/>
              <a:buFont typeface="+mj-lt"/>
              <a:buAutoNum type="arabicPeriod" startAt="5"/>
            </a:pPr>
            <a:endParaRPr lang="fr-BE" i="0" dirty="0" smtClean="0"/>
          </a:p>
          <a:p>
            <a:pPr marL="457200" indent="-457200">
              <a:spcBef>
                <a:spcPts val="1200"/>
              </a:spcBef>
              <a:buClrTx/>
              <a:buFont typeface="+mj-lt"/>
              <a:buAutoNum type="arabicPeriod" startAt="5"/>
            </a:pPr>
            <a:endParaRPr lang="en-GB" i="0" dirty="0" smtClean="0"/>
          </a:p>
          <a:p>
            <a:pPr marL="457200" indent="-457200">
              <a:buClrTx/>
              <a:buNone/>
            </a:pPr>
            <a:endParaRPr lang="en-GB" i="0" dirty="0" smtClean="0"/>
          </a:p>
          <a:p>
            <a:endParaRPr lang="en-GB" dirty="0"/>
          </a:p>
        </p:txBody>
      </p:sp>
      <p:sp>
        <p:nvSpPr>
          <p:cNvPr id="4" name="Slide Number Placeholder 3"/>
          <p:cNvSpPr>
            <a:spLocks noGrp="1"/>
          </p:cNvSpPr>
          <p:nvPr>
            <p:ph type="sldNum" sz="quarter" idx="12"/>
          </p:nvPr>
        </p:nvSpPr>
        <p:spPr/>
        <p:txBody>
          <a:bodyPr/>
          <a:lstStyle/>
          <a:p>
            <a:fld id="{37B83C0C-BC65-4367-9B8A-060D4801009D}" type="slidenum">
              <a:rPr lang="en-GB" smtClean="0"/>
              <a:pPr/>
              <a:t>13</a:t>
            </a:fld>
            <a:endParaRPr lang="en-GB"/>
          </a:p>
        </p:txBody>
      </p:sp>
    </p:spTree>
    <p:extLst>
      <p:ext uri="{BB962C8B-B14F-4D97-AF65-F5344CB8AC3E}">
        <p14:creationId xmlns:p14="http://schemas.microsoft.com/office/powerpoint/2010/main" val="2186599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C:\Users\Nayef\AppData\Local\Temp\ScreenCli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463" y="2132359"/>
            <a:ext cx="5553075" cy="3744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189037"/>
            <a:ext cx="8229600" cy="511771"/>
          </a:xfrm>
        </p:spPr>
        <p:txBody>
          <a:bodyPr>
            <a:noAutofit/>
          </a:bodyPr>
          <a:lstStyle/>
          <a:p>
            <a:pPr marL="0" indent="0" algn="ctr">
              <a:buFontTx/>
              <a:buNone/>
              <a:defRPr/>
            </a:pPr>
            <a:r>
              <a:rPr lang="en-US" sz="2000" b="1" dirty="0" smtClean="0">
                <a:solidFill>
                  <a:schemeClr val="accent2"/>
                </a:solidFill>
              </a:rPr>
              <a:t>Different types of stakeholders may need to be handled differently </a:t>
            </a:r>
            <a:endParaRPr lang="en-US" sz="2000" b="1" dirty="0">
              <a:solidFill>
                <a:schemeClr val="accent2"/>
              </a:solidFill>
            </a:endParaRPr>
          </a:p>
        </p:txBody>
      </p:sp>
      <p:sp>
        <p:nvSpPr>
          <p:cNvPr id="51203"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bg2"/>
                </a:solidFill>
                <a:latin typeface="Arial" charset="0"/>
                <a:ea typeface="MS PGothic" charset="0"/>
                <a:cs typeface="MS PGothic" charset="0"/>
              </a:defRPr>
            </a:lvl1pPr>
            <a:lvl2pPr marL="742950" indent="-285750" eaLnBrk="0" hangingPunct="0">
              <a:defRPr sz="2400">
                <a:solidFill>
                  <a:schemeClr val="bg2"/>
                </a:solidFill>
                <a:latin typeface="Arial" charset="0"/>
                <a:ea typeface="MS PGothic" charset="0"/>
                <a:cs typeface="MS PGothic" charset="0"/>
              </a:defRPr>
            </a:lvl2pPr>
            <a:lvl3pPr marL="1143000" indent="-228600" eaLnBrk="0" hangingPunct="0">
              <a:defRPr sz="2400">
                <a:solidFill>
                  <a:schemeClr val="bg2"/>
                </a:solidFill>
                <a:latin typeface="Arial" charset="0"/>
                <a:ea typeface="MS PGothic" charset="0"/>
                <a:cs typeface="MS PGothic" charset="0"/>
              </a:defRPr>
            </a:lvl3pPr>
            <a:lvl4pPr marL="1600200" indent="-228600" eaLnBrk="0" hangingPunct="0">
              <a:defRPr sz="2400">
                <a:solidFill>
                  <a:schemeClr val="bg2"/>
                </a:solidFill>
                <a:latin typeface="Arial" charset="0"/>
                <a:ea typeface="MS PGothic" charset="0"/>
                <a:cs typeface="MS PGothic" charset="0"/>
              </a:defRPr>
            </a:lvl4pPr>
            <a:lvl5pPr marL="2057400" indent="-228600" eaLnBrk="0" hangingPunct="0">
              <a:defRPr sz="2400">
                <a:solidFill>
                  <a:schemeClr val="bg2"/>
                </a:solidFill>
                <a:latin typeface="Arial" charset="0"/>
                <a:ea typeface="MS PGothic" charset="0"/>
                <a:cs typeface="MS PGothic" charset="0"/>
              </a:defRPr>
            </a:lvl5pPr>
            <a:lvl6pPr marL="2514600" indent="-228600" algn="ctr" eaLnBrk="0" fontAlgn="base" hangingPunct="0">
              <a:spcBef>
                <a:spcPct val="0"/>
              </a:spcBef>
              <a:spcAft>
                <a:spcPct val="0"/>
              </a:spcAft>
              <a:defRPr sz="2400">
                <a:solidFill>
                  <a:schemeClr val="bg2"/>
                </a:solidFill>
                <a:latin typeface="Arial" charset="0"/>
                <a:ea typeface="MS PGothic" charset="0"/>
                <a:cs typeface="MS PGothic" charset="0"/>
              </a:defRPr>
            </a:lvl6pPr>
            <a:lvl7pPr marL="2971800" indent="-228600" algn="ctr" eaLnBrk="0" fontAlgn="base" hangingPunct="0">
              <a:spcBef>
                <a:spcPct val="0"/>
              </a:spcBef>
              <a:spcAft>
                <a:spcPct val="0"/>
              </a:spcAft>
              <a:defRPr sz="2400">
                <a:solidFill>
                  <a:schemeClr val="bg2"/>
                </a:solidFill>
                <a:latin typeface="Arial" charset="0"/>
                <a:ea typeface="MS PGothic" charset="0"/>
                <a:cs typeface="MS PGothic" charset="0"/>
              </a:defRPr>
            </a:lvl7pPr>
            <a:lvl8pPr marL="3429000" indent="-228600" algn="ctr" eaLnBrk="0" fontAlgn="base" hangingPunct="0">
              <a:spcBef>
                <a:spcPct val="0"/>
              </a:spcBef>
              <a:spcAft>
                <a:spcPct val="0"/>
              </a:spcAft>
              <a:defRPr sz="2400">
                <a:solidFill>
                  <a:schemeClr val="bg2"/>
                </a:solidFill>
                <a:latin typeface="Arial" charset="0"/>
                <a:ea typeface="MS PGothic" charset="0"/>
                <a:cs typeface="MS PGothic" charset="0"/>
              </a:defRPr>
            </a:lvl8pPr>
            <a:lvl9pPr marL="3886200" indent="-228600" algn="ctr" eaLnBrk="0" fontAlgn="base" hangingPunct="0">
              <a:spcBef>
                <a:spcPct val="0"/>
              </a:spcBef>
              <a:spcAft>
                <a:spcPct val="0"/>
              </a:spcAft>
              <a:defRPr sz="2400">
                <a:solidFill>
                  <a:schemeClr val="bg2"/>
                </a:solidFill>
                <a:latin typeface="Arial" charset="0"/>
                <a:ea typeface="MS PGothic" charset="0"/>
                <a:cs typeface="MS PGothic" charset="0"/>
              </a:defRPr>
            </a:lvl9pPr>
          </a:lstStyle>
          <a:p>
            <a:pPr eaLnBrk="1" hangingPunct="1"/>
            <a:fld id="{CCAE817A-4D6C-5D4B-83A7-6029AF847AD2}" type="slidenum">
              <a:rPr lang="en-US" sz="1400">
                <a:solidFill>
                  <a:schemeClr val="tx1"/>
                </a:solidFill>
              </a:rPr>
              <a:pPr eaLnBrk="1" hangingPunct="1"/>
              <a:t>14</a:t>
            </a:fld>
            <a:endParaRPr lang="en-US" sz="1400">
              <a:solidFill>
                <a:schemeClr val="tx1"/>
              </a:solidFill>
            </a:endParaRPr>
          </a:p>
        </p:txBody>
      </p:sp>
    </p:spTree>
    <p:extLst>
      <p:ext uri="{BB962C8B-B14F-4D97-AF65-F5344CB8AC3E}">
        <p14:creationId xmlns:p14="http://schemas.microsoft.com/office/powerpoint/2010/main" val="4020132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Espace réservé du contenu 2"/>
          <p:cNvSpPr>
            <a:spLocks noGrp="1"/>
          </p:cNvSpPr>
          <p:nvPr>
            <p:ph idx="1"/>
          </p:nvPr>
        </p:nvSpPr>
        <p:spPr>
          <a:xfrm>
            <a:off x="247650" y="1012825"/>
            <a:ext cx="8667750" cy="5373688"/>
          </a:xfrm>
        </p:spPr>
        <p:txBody>
          <a:bodyPr/>
          <a:lstStyle/>
          <a:p>
            <a:pPr algn="ctr" eaLnBrk="1" hangingPunct="1">
              <a:buFontTx/>
              <a:buNone/>
            </a:pPr>
            <a:endParaRPr lang="en-GB" altLang="fr-FR" b="1" i="0" u="sng" dirty="0" smtClean="0">
              <a:solidFill>
                <a:schemeClr val="accent2"/>
              </a:solidFill>
            </a:endParaRPr>
          </a:p>
          <a:p>
            <a:pPr algn="ctr" eaLnBrk="1" hangingPunct="1">
              <a:buFontTx/>
              <a:buNone/>
            </a:pPr>
            <a:r>
              <a:rPr lang="en-GB" altLang="fr-FR" b="1" i="0" u="sng" dirty="0" smtClean="0">
                <a:solidFill>
                  <a:schemeClr val="accent2"/>
                </a:solidFill>
              </a:rPr>
              <a:t>Identifying Stakeholders</a:t>
            </a:r>
          </a:p>
          <a:p>
            <a:pPr algn="just" eaLnBrk="1" hangingPunct="1">
              <a:buClr>
                <a:srgbClr val="2D2D8A"/>
              </a:buClr>
            </a:pPr>
            <a:r>
              <a:rPr lang="en-GB" altLang="fr-FR" sz="1800" i="0" dirty="0" smtClean="0"/>
              <a:t>Dealing with the right stakeholders implies taking time to know them, </a:t>
            </a:r>
            <a:r>
              <a:rPr lang="en-GB" altLang="fr-FR" sz="1800" b="1" i="0" dirty="0" smtClean="0"/>
              <a:t>map their interest and capacity</a:t>
            </a:r>
          </a:p>
          <a:p>
            <a:pPr algn="just" eaLnBrk="1" hangingPunct="1">
              <a:buClr>
                <a:srgbClr val="2D2D8A"/>
              </a:buClr>
            </a:pPr>
            <a:endParaRPr lang="en-GB" altLang="fr-FR" sz="1800" b="1" i="0" dirty="0" smtClean="0"/>
          </a:p>
          <a:p>
            <a:pPr algn="just" eaLnBrk="1" hangingPunct="1">
              <a:buClr>
                <a:srgbClr val="2D2D8A"/>
              </a:buClr>
            </a:pPr>
            <a:r>
              <a:rPr lang="en-GB" altLang="fr-FR" sz="1800" b="1" i="0" dirty="0" smtClean="0"/>
              <a:t>Understanding the institutional set-up </a:t>
            </a:r>
            <a:r>
              <a:rPr lang="en-GB" altLang="fr-FR" sz="1800" i="0" dirty="0" smtClean="0"/>
              <a:t>of the State , the structure of the government, and the assigned responsibilities is necessary at national and local level… </a:t>
            </a:r>
          </a:p>
          <a:p>
            <a:pPr lvl="1" algn="just" eaLnBrk="1" hangingPunct="1">
              <a:buClr>
                <a:srgbClr val="2D2D8A"/>
              </a:buClr>
            </a:pPr>
            <a:endParaRPr lang="en-GB" altLang="fr-FR" sz="1400" dirty="0" smtClean="0"/>
          </a:p>
          <a:p>
            <a:pPr algn="just" eaLnBrk="1" hangingPunct="1">
              <a:buClr>
                <a:srgbClr val="2D2D8A"/>
              </a:buClr>
            </a:pPr>
            <a:r>
              <a:rPr lang="en-GB" altLang="fr-FR" sz="1800" b="1" i="0" dirty="0" smtClean="0"/>
              <a:t>Key stakeholders may include</a:t>
            </a:r>
            <a:r>
              <a:rPr lang="en-GB" altLang="fr-FR" sz="1800" i="0" dirty="0" smtClean="0"/>
              <a:t>: legislature or special committees, political parties, agencies, line ministries and sector lead ministry, </a:t>
            </a:r>
            <a:r>
              <a:rPr lang="en-GB" altLang="fr-FR" sz="1800" i="0" dirty="0" err="1" smtClean="0"/>
              <a:t>MoF</a:t>
            </a:r>
            <a:r>
              <a:rPr lang="en-GB" altLang="fr-FR" sz="1800" i="0" dirty="0" smtClean="0"/>
              <a:t>..</a:t>
            </a:r>
          </a:p>
          <a:p>
            <a:pPr algn="just" eaLnBrk="1" hangingPunct="1">
              <a:buClr>
                <a:srgbClr val="2D2D8A"/>
              </a:buClr>
            </a:pPr>
            <a:endParaRPr lang="en-GB" altLang="fr-FR" sz="1800" i="0" dirty="0" smtClean="0"/>
          </a:p>
          <a:p>
            <a:pPr algn="just" eaLnBrk="1" hangingPunct="1">
              <a:buClr>
                <a:srgbClr val="2D2D8A"/>
              </a:buClr>
            </a:pPr>
            <a:r>
              <a:rPr lang="en-GB" altLang="fr-FR" sz="1800" b="1" i="0" dirty="0" smtClean="0"/>
              <a:t>Outside the government</a:t>
            </a:r>
            <a:r>
              <a:rPr lang="en-GB" altLang="fr-FR" sz="1800" i="0" dirty="0" smtClean="0"/>
              <a:t>: target groups, </a:t>
            </a:r>
            <a:r>
              <a:rPr lang="en-GB" altLang="fr-FR" sz="1800" b="1" i="0" dirty="0" smtClean="0"/>
              <a:t>civil society organisations</a:t>
            </a:r>
            <a:r>
              <a:rPr lang="en-GB" altLang="fr-FR" sz="1800" i="0" dirty="0" smtClean="0"/>
              <a:t>, media, private sector associations, users associations, trade unions…</a:t>
            </a:r>
          </a:p>
        </p:txBody>
      </p:sp>
      <p:sp>
        <p:nvSpPr>
          <p:cNvPr id="169987" name="Slide Number Placeholder 1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ea typeface="MS PGothic"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MS PGothic" panose="020B0600070205080204" pitchFamily="34" charset="-128"/>
              </a:defRPr>
            </a:lvl2pPr>
            <a:lvl3pPr marL="1143000" indent="-228600">
              <a:spcBef>
                <a:spcPct val="20000"/>
              </a:spcBef>
              <a:defRPr sz="1400">
                <a:solidFill>
                  <a:srgbClr val="0F5494"/>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fld id="{3EB61F85-60E9-4604-B81F-6B9BBB612795}" type="slidenum">
              <a:rPr lang="en-US" altLang="fr-FR" sz="1400" i="0">
                <a:solidFill>
                  <a:schemeClr val="tx1"/>
                </a:solidFill>
                <a:latin typeface="Arial" panose="020B0604020202020204" pitchFamily="34" charset="0"/>
              </a:rPr>
              <a:pPr>
                <a:spcBef>
                  <a:spcPct val="0"/>
                </a:spcBef>
                <a:buClrTx/>
                <a:buFontTx/>
                <a:buNone/>
              </a:pPr>
              <a:t>15</a:t>
            </a:fld>
            <a:endParaRPr lang="en-US" altLang="fr-FR" sz="1400" i="0">
              <a:solidFill>
                <a:schemeClr val="tx1"/>
              </a:solidFill>
              <a:latin typeface="Arial" panose="020B0604020202020204" pitchFamily="34" charset="0"/>
            </a:endParaRPr>
          </a:p>
        </p:txBody>
      </p:sp>
    </p:spTree>
    <p:extLst>
      <p:ext uri="{BB962C8B-B14F-4D97-AF65-F5344CB8AC3E}">
        <p14:creationId xmlns:p14="http://schemas.microsoft.com/office/powerpoint/2010/main" val="2480727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Espace réservé du contenu 2"/>
          <p:cNvSpPr>
            <a:spLocks noGrp="1"/>
          </p:cNvSpPr>
          <p:nvPr>
            <p:ph idx="1"/>
          </p:nvPr>
        </p:nvSpPr>
        <p:spPr>
          <a:xfrm>
            <a:off x="247650" y="1001713"/>
            <a:ext cx="8667750" cy="5556250"/>
          </a:xfrm>
        </p:spPr>
        <p:txBody>
          <a:bodyPr/>
          <a:lstStyle/>
          <a:p>
            <a:pPr algn="ctr" eaLnBrk="1" hangingPunct="1">
              <a:buFontTx/>
              <a:buNone/>
            </a:pPr>
            <a:endParaRPr lang="en-GB" altLang="fr-FR" b="1" i="0" u="sng" dirty="0" smtClean="0">
              <a:solidFill>
                <a:schemeClr val="accent2"/>
              </a:solidFill>
            </a:endParaRPr>
          </a:p>
          <a:p>
            <a:pPr algn="ctr" eaLnBrk="1" hangingPunct="1">
              <a:buFontTx/>
              <a:buNone/>
            </a:pPr>
            <a:r>
              <a:rPr lang="en-GB" altLang="fr-FR" b="1" i="0" u="sng" dirty="0" smtClean="0">
                <a:solidFill>
                  <a:schemeClr val="accent2"/>
                </a:solidFill>
              </a:rPr>
              <a:t>Working with stakeholders</a:t>
            </a:r>
          </a:p>
          <a:p>
            <a:pPr eaLnBrk="1" hangingPunct="1">
              <a:buClr>
                <a:srgbClr val="2D2D8A"/>
              </a:buClr>
            </a:pPr>
            <a:endParaRPr lang="en-GB" altLang="fr-FR" sz="800" dirty="0" smtClean="0"/>
          </a:p>
          <a:p>
            <a:pPr eaLnBrk="1" hangingPunct="1">
              <a:buClr>
                <a:srgbClr val="2D2D8A"/>
              </a:buClr>
            </a:pPr>
            <a:r>
              <a:rPr lang="en-GB" altLang="fr-FR" sz="2000" i="0" dirty="0" smtClean="0"/>
              <a:t>Stakeholders have a </a:t>
            </a:r>
            <a:r>
              <a:rPr lang="en-GB" altLang="fr-FR" sz="2000" b="1" i="0" dirty="0" smtClean="0"/>
              <a:t>different perspectives</a:t>
            </a:r>
            <a:r>
              <a:rPr lang="en-GB" altLang="fr-FR" sz="2000" i="0" dirty="0" smtClean="0"/>
              <a:t> on resources allocations</a:t>
            </a:r>
          </a:p>
          <a:p>
            <a:pPr eaLnBrk="1" hangingPunct="1">
              <a:buClr>
                <a:srgbClr val="2D2D8A"/>
              </a:buClr>
              <a:buFontTx/>
              <a:buNone/>
            </a:pPr>
            <a:endParaRPr lang="en-GB" altLang="fr-FR" sz="2000" i="0" dirty="0" smtClean="0"/>
          </a:p>
          <a:p>
            <a:pPr eaLnBrk="1" hangingPunct="1">
              <a:buClr>
                <a:srgbClr val="2D2D8A"/>
              </a:buClr>
            </a:pPr>
            <a:r>
              <a:rPr lang="en-GB" altLang="fr-FR" sz="2000" b="1" i="0" dirty="0" smtClean="0"/>
              <a:t>Conflicting priorities</a:t>
            </a:r>
            <a:r>
              <a:rPr lang="en-GB" altLang="fr-FR" sz="2000" i="0" dirty="0" smtClean="0"/>
              <a:t>: mediate and structure a process</a:t>
            </a:r>
          </a:p>
          <a:p>
            <a:pPr eaLnBrk="1" hangingPunct="1">
              <a:buClr>
                <a:srgbClr val="2D2D8A"/>
              </a:buClr>
            </a:pPr>
            <a:endParaRPr lang="en-GB" altLang="fr-FR" sz="2000" i="0" dirty="0" smtClean="0"/>
          </a:p>
          <a:p>
            <a:pPr eaLnBrk="1" hangingPunct="1">
              <a:buClr>
                <a:srgbClr val="2D2D8A"/>
              </a:buClr>
            </a:pPr>
            <a:r>
              <a:rPr lang="en-GB" altLang="fr-FR" sz="2000" b="1" i="0" dirty="0" smtClean="0"/>
              <a:t>Making budgets more responsive</a:t>
            </a:r>
            <a:r>
              <a:rPr lang="en-GB" altLang="fr-FR" sz="2000" i="0" dirty="0" smtClean="0"/>
              <a:t> to the needs as well as promoting the rights of all sectors of society</a:t>
            </a:r>
          </a:p>
          <a:p>
            <a:pPr eaLnBrk="1" hangingPunct="1">
              <a:buClr>
                <a:srgbClr val="2D2D8A"/>
              </a:buClr>
            </a:pPr>
            <a:endParaRPr lang="en-GB" altLang="fr-FR" sz="2000" i="0" dirty="0" smtClean="0"/>
          </a:p>
          <a:p>
            <a:pPr eaLnBrk="1" hangingPunct="1">
              <a:buClr>
                <a:srgbClr val="2D2D8A"/>
              </a:buClr>
            </a:pPr>
            <a:r>
              <a:rPr lang="en-GB" altLang="fr-FR" sz="2000" i="0" dirty="0" smtClean="0"/>
              <a:t>Donors can contribute to </a:t>
            </a:r>
            <a:r>
              <a:rPr lang="en-GB" altLang="fr-FR" sz="2000" b="1" i="0" dirty="0" smtClean="0"/>
              <a:t>structuring and supporting the dialogue technically rather than engaging directly </a:t>
            </a:r>
            <a:r>
              <a:rPr lang="en-GB" altLang="fr-FR" sz="2000" i="0" dirty="0" smtClean="0"/>
              <a:t>in it</a:t>
            </a:r>
          </a:p>
          <a:p>
            <a:pPr eaLnBrk="1" hangingPunct="1">
              <a:buClr>
                <a:srgbClr val="2D2D8A"/>
              </a:buClr>
            </a:pPr>
            <a:endParaRPr lang="en-GB" altLang="fr-FR" sz="2000" i="0" dirty="0" smtClean="0"/>
          </a:p>
          <a:p>
            <a:pPr eaLnBrk="1" hangingPunct="1">
              <a:buClr>
                <a:srgbClr val="2D2D8A"/>
              </a:buClr>
            </a:pPr>
            <a:r>
              <a:rPr lang="en-GB" altLang="fr-FR" sz="2000" b="1" i="0" dirty="0" smtClean="0"/>
              <a:t>Making the budgeting process much more transparent</a:t>
            </a:r>
            <a:r>
              <a:rPr lang="en-GB" altLang="fr-FR" sz="2000" i="0" dirty="0" smtClean="0"/>
              <a:t>: domestic accountability</a:t>
            </a:r>
          </a:p>
        </p:txBody>
      </p:sp>
      <p:sp>
        <p:nvSpPr>
          <p:cNvPr id="167939" name="Slide Number Placeholder 1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ea typeface="MS PGothic"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MS PGothic" panose="020B0600070205080204" pitchFamily="34" charset="-128"/>
              </a:defRPr>
            </a:lvl2pPr>
            <a:lvl3pPr marL="1143000" indent="-228600">
              <a:spcBef>
                <a:spcPct val="20000"/>
              </a:spcBef>
              <a:defRPr sz="1400">
                <a:solidFill>
                  <a:srgbClr val="0F5494"/>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fld id="{19DB57DD-BC0C-4854-AC07-7C10B1EE4625}" type="slidenum">
              <a:rPr lang="en-US" altLang="fr-FR" sz="1400" i="0">
                <a:solidFill>
                  <a:schemeClr val="tx1"/>
                </a:solidFill>
                <a:latin typeface="Arial" panose="020B0604020202020204" pitchFamily="34" charset="0"/>
              </a:rPr>
              <a:pPr>
                <a:spcBef>
                  <a:spcPct val="0"/>
                </a:spcBef>
                <a:buClrTx/>
                <a:buFontTx/>
                <a:buNone/>
              </a:pPr>
              <a:t>16</a:t>
            </a:fld>
            <a:endParaRPr lang="en-US" altLang="fr-FR" sz="1400" i="0">
              <a:solidFill>
                <a:schemeClr val="tx1"/>
              </a:solidFill>
              <a:latin typeface="Arial" panose="020B0604020202020204" pitchFamily="34" charset="0"/>
            </a:endParaRPr>
          </a:p>
        </p:txBody>
      </p:sp>
    </p:spTree>
    <p:extLst>
      <p:ext uri="{BB962C8B-B14F-4D97-AF65-F5344CB8AC3E}">
        <p14:creationId xmlns:p14="http://schemas.microsoft.com/office/powerpoint/2010/main" val="242227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071547"/>
            <a:ext cx="8229600" cy="773278"/>
          </a:xfrm>
        </p:spPr>
        <p:txBody>
          <a:bodyPr/>
          <a:lstStyle/>
          <a:p>
            <a:pPr algn="ctr"/>
            <a:r>
              <a:rPr lang="en-GB" dirty="0" smtClean="0"/>
              <a:t>Outline</a:t>
            </a:r>
            <a:endParaRPr lang="en-GB" dirty="0"/>
          </a:p>
        </p:txBody>
      </p:sp>
      <p:sp>
        <p:nvSpPr>
          <p:cNvPr id="3" name="Content Placeholder 2"/>
          <p:cNvSpPr>
            <a:spLocks noGrp="1"/>
          </p:cNvSpPr>
          <p:nvPr>
            <p:ph idx="1"/>
          </p:nvPr>
        </p:nvSpPr>
        <p:spPr>
          <a:xfrm>
            <a:off x="500034" y="1844824"/>
            <a:ext cx="8229600" cy="4752528"/>
          </a:xfrm>
        </p:spPr>
        <p:txBody>
          <a:bodyPr/>
          <a:lstStyle/>
          <a:p>
            <a:pPr marL="457200" indent="-457200">
              <a:spcBef>
                <a:spcPts val="1200"/>
              </a:spcBef>
              <a:buClrTx/>
              <a:buAutoNum type="arabicPeriod"/>
            </a:pPr>
            <a:endParaRPr lang="en-GB" sz="2200" i="0" dirty="0" smtClean="0">
              <a:solidFill>
                <a:srgbClr val="C00000"/>
              </a:solidFill>
            </a:endParaRPr>
          </a:p>
          <a:p>
            <a:pPr marL="457200" indent="-457200">
              <a:spcBef>
                <a:spcPts val="1200"/>
              </a:spcBef>
              <a:buClrTx/>
              <a:buAutoNum type="arabicPeriod"/>
            </a:pPr>
            <a:endParaRPr lang="en-GB" sz="2200" i="0" dirty="0">
              <a:solidFill>
                <a:srgbClr val="C00000"/>
              </a:solidFill>
            </a:endParaRPr>
          </a:p>
          <a:p>
            <a:pPr marL="0" indent="0">
              <a:spcBef>
                <a:spcPts val="1200"/>
              </a:spcBef>
              <a:buClrTx/>
              <a:buNone/>
            </a:pPr>
            <a:endParaRPr lang="en-GB" sz="2200" i="0" dirty="0" smtClean="0">
              <a:solidFill>
                <a:srgbClr val="C00000"/>
              </a:solidFill>
            </a:endParaRPr>
          </a:p>
          <a:p>
            <a:pPr marL="457200" indent="-457200">
              <a:spcBef>
                <a:spcPts val="1200"/>
              </a:spcBef>
              <a:buClrTx/>
              <a:buFontTx/>
              <a:buAutoNum type="arabicPeriod"/>
            </a:pPr>
            <a:r>
              <a:rPr lang="en-GB" sz="2200" i="0" dirty="0" smtClean="0">
                <a:solidFill>
                  <a:schemeClr val="accent2"/>
                </a:solidFill>
              </a:rPr>
              <a:t>Key EU communications</a:t>
            </a:r>
            <a:endParaRPr lang="en-GB" sz="2200" i="0" dirty="0">
              <a:solidFill>
                <a:schemeClr val="accent2"/>
              </a:solidFill>
            </a:endParaRPr>
          </a:p>
          <a:p>
            <a:pPr marL="457200" indent="-457200">
              <a:spcBef>
                <a:spcPts val="1200"/>
              </a:spcBef>
              <a:buClrTx/>
              <a:buAutoNum type="arabicPeriod"/>
            </a:pPr>
            <a:r>
              <a:rPr lang="en-GB" sz="2200" i="0" dirty="0" smtClean="0">
                <a:solidFill>
                  <a:schemeClr val="accent2"/>
                </a:solidFill>
              </a:rPr>
              <a:t>Rationale for CSO/NSA involvement  </a:t>
            </a:r>
          </a:p>
          <a:p>
            <a:pPr marL="457200" indent="-457200">
              <a:spcBef>
                <a:spcPts val="1200"/>
              </a:spcBef>
              <a:buClrTx/>
              <a:buAutoNum type="arabicPeriod"/>
            </a:pPr>
            <a:r>
              <a:rPr lang="en-GB" sz="2200" i="0" dirty="0" smtClean="0">
                <a:solidFill>
                  <a:schemeClr val="accent2"/>
                </a:solidFill>
              </a:rPr>
              <a:t>Promotion of multi actors dialogues </a:t>
            </a:r>
          </a:p>
          <a:p>
            <a:pPr marL="457200" indent="-457200">
              <a:spcBef>
                <a:spcPts val="1200"/>
              </a:spcBef>
              <a:buClrTx/>
              <a:buAutoNum type="arabicPeriod"/>
            </a:pPr>
            <a:r>
              <a:rPr lang="en-GB" sz="2200" i="0" dirty="0" smtClean="0">
                <a:solidFill>
                  <a:schemeClr val="accent2"/>
                </a:solidFill>
              </a:rPr>
              <a:t>Stakeholders analysis </a:t>
            </a:r>
          </a:p>
          <a:p>
            <a:pPr marL="457200" indent="-457200">
              <a:spcBef>
                <a:spcPts val="1200"/>
              </a:spcBef>
              <a:buClrTx/>
              <a:buAutoNum type="arabicPeriod"/>
            </a:pPr>
            <a:r>
              <a:rPr lang="en-GB" sz="2200" b="1" i="0" dirty="0" smtClean="0">
                <a:solidFill>
                  <a:srgbClr val="C00000"/>
                </a:solidFill>
              </a:rPr>
              <a:t>Key factors and specific entry points for promoting CSO participation to policy and budget process</a:t>
            </a:r>
          </a:p>
          <a:p>
            <a:pPr marL="0" indent="0">
              <a:spcBef>
                <a:spcPts val="1200"/>
              </a:spcBef>
              <a:buClrTx/>
              <a:buNone/>
            </a:pPr>
            <a:endParaRPr lang="en-GB" sz="2200" i="0" dirty="0" smtClean="0">
              <a:solidFill>
                <a:schemeClr val="accent2"/>
              </a:solidFill>
            </a:endParaRPr>
          </a:p>
          <a:p>
            <a:pPr marL="457200" indent="-457200">
              <a:spcBef>
                <a:spcPts val="1200"/>
              </a:spcBef>
              <a:buClrTx/>
              <a:buFont typeface="+mj-lt"/>
              <a:buAutoNum type="arabicPeriod" startAt="5"/>
            </a:pPr>
            <a:endParaRPr lang="fr-BE" i="0" dirty="0" smtClean="0"/>
          </a:p>
          <a:p>
            <a:pPr marL="457200" indent="-457200">
              <a:spcBef>
                <a:spcPts val="1200"/>
              </a:spcBef>
              <a:buClrTx/>
              <a:buFont typeface="+mj-lt"/>
              <a:buAutoNum type="arabicPeriod" startAt="5"/>
            </a:pPr>
            <a:endParaRPr lang="en-GB" i="0" dirty="0" smtClean="0"/>
          </a:p>
          <a:p>
            <a:pPr marL="457200" indent="-457200">
              <a:buClrTx/>
              <a:buNone/>
            </a:pPr>
            <a:endParaRPr lang="en-GB" i="0" dirty="0" smtClean="0"/>
          </a:p>
          <a:p>
            <a:endParaRPr lang="en-GB" dirty="0"/>
          </a:p>
        </p:txBody>
      </p:sp>
      <p:sp>
        <p:nvSpPr>
          <p:cNvPr id="4" name="Slide Number Placeholder 3"/>
          <p:cNvSpPr>
            <a:spLocks noGrp="1"/>
          </p:cNvSpPr>
          <p:nvPr>
            <p:ph type="sldNum" sz="quarter" idx="12"/>
          </p:nvPr>
        </p:nvSpPr>
        <p:spPr/>
        <p:txBody>
          <a:bodyPr/>
          <a:lstStyle/>
          <a:p>
            <a:fld id="{37B83C0C-BC65-4367-9B8A-060D4801009D}" type="slidenum">
              <a:rPr lang="en-GB" smtClean="0"/>
              <a:pPr/>
              <a:t>17</a:t>
            </a:fld>
            <a:endParaRPr lang="en-GB"/>
          </a:p>
        </p:txBody>
      </p:sp>
    </p:spTree>
    <p:extLst>
      <p:ext uri="{BB962C8B-B14F-4D97-AF65-F5344CB8AC3E}">
        <p14:creationId xmlns:p14="http://schemas.microsoft.com/office/powerpoint/2010/main" val="5373712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698" y="1310716"/>
            <a:ext cx="8229600" cy="936625"/>
          </a:xfrm>
        </p:spPr>
        <p:txBody>
          <a:bodyPr/>
          <a:lstStyle/>
          <a:p>
            <a:pPr algn="ctr"/>
            <a:r>
              <a:rPr lang="en-GB" sz="2400" dirty="0" smtClean="0"/>
              <a:t>Key factors for CSO participation in policy and budget process (I) </a:t>
            </a:r>
            <a:endParaRPr lang="en-GB" sz="2400" dirty="0"/>
          </a:p>
        </p:txBody>
      </p:sp>
      <p:sp>
        <p:nvSpPr>
          <p:cNvPr id="3" name="Content Placeholder 2"/>
          <p:cNvSpPr>
            <a:spLocks noGrp="1"/>
          </p:cNvSpPr>
          <p:nvPr>
            <p:ph idx="1"/>
          </p:nvPr>
        </p:nvSpPr>
        <p:spPr/>
        <p:txBody>
          <a:bodyPr/>
          <a:lstStyle/>
          <a:p>
            <a:r>
              <a:rPr lang="en-GB" dirty="0" smtClean="0">
                <a:solidFill>
                  <a:srgbClr val="C00000"/>
                </a:solidFill>
              </a:rPr>
              <a:t>Access to budget and public policy information in a timely manner and accessible formats:</a:t>
            </a:r>
          </a:p>
          <a:p>
            <a:endParaRPr lang="en-GB" dirty="0" smtClean="0"/>
          </a:p>
          <a:p>
            <a:pPr lvl="1"/>
            <a:r>
              <a:rPr lang="en-GB" b="0" dirty="0" smtClean="0">
                <a:solidFill>
                  <a:schemeClr val="accent2"/>
                </a:solidFill>
              </a:rPr>
              <a:t>Open Budget Survey/PEFA (Pillars 2, 6 &amp; 7) and related government reform road maps</a:t>
            </a:r>
          </a:p>
          <a:p>
            <a:pPr lvl="1"/>
            <a:r>
              <a:rPr lang="en-GB" b="0" dirty="0" smtClean="0">
                <a:solidFill>
                  <a:schemeClr val="accent2"/>
                </a:solidFill>
              </a:rPr>
              <a:t>Open data portals </a:t>
            </a:r>
          </a:p>
          <a:p>
            <a:pPr lvl="1"/>
            <a:r>
              <a:rPr lang="en-GB" b="0" dirty="0" smtClean="0">
                <a:solidFill>
                  <a:schemeClr val="accent2"/>
                </a:solidFill>
              </a:rPr>
              <a:t>Publication of citizen budgets </a:t>
            </a:r>
          </a:p>
          <a:p>
            <a:pPr lvl="1"/>
            <a:r>
              <a:rPr lang="en-GB" b="0" dirty="0" smtClean="0">
                <a:solidFill>
                  <a:schemeClr val="accent2"/>
                </a:solidFill>
              </a:rPr>
              <a:t>Information campaigns</a:t>
            </a:r>
          </a:p>
          <a:p>
            <a:pPr lvl="1"/>
            <a:r>
              <a:rPr lang="en-GB" b="0" dirty="0" smtClean="0">
                <a:solidFill>
                  <a:schemeClr val="accent2"/>
                </a:solidFill>
              </a:rPr>
              <a:t>Free and independent media</a:t>
            </a:r>
            <a:endParaRPr lang="en-GB" dirty="0"/>
          </a:p>
        </p:txBody>
      </p:sp>
      <p:sp>
        <p:nvSpPr>
          <p:cNvPr id="4" name="Slide Number Placeholder 3"/>
          <p:cNvSpPr>
            <a:spLocks noGrp="1"/>
          </p:cNvSpPr>
          <p:nvPr>
            <p:ph type="sldNum" sz="quarter" idx="12"/>
          </p:nvPr>
        </p:nvSpPr>
        <p:spPr/>
        <p:txBody>
          <a:bodyPr/>
          <a:lstStyle/>
          <a:p>
            <a:fld id="{37B83C0C-BC65-4367-9B8A-060D4801009D}" type="slidenum">
              <a:rPr lang="en-GB" smtClean="0"/>
              <a:pPr/>
              <a:t>18</a:t>
            </a:fld>
            <a:endParaRPr lang="en-GB"/>
          </a:p>
        </p:txBody>
      </p:sp>
    </p:spTree>
    <p:extLst>
      <p:ext uri="{BB962C8B-B14F-4D97-AF65-F5344CB8AC3E}">
        <p14:creationId xmlns:p14="http://schemas.microsoft.com/office/powerpoint/2010/main" val="2320895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698" y="1124744"/>
            <a:ext cx="8229600" cy="936625"/>
          </a:xfrm>
        </p:spPr>
        <p:txBody>
          <a:bodyPr/>
          <a:lstStyle/>
          <a:p>
            <a:pPr algn="ctr"/>
            <a:r>
              <a:rPr lang="en-GB" sz="2400" dirty="0" smtClean="0"/>
              <a:t>Key factors for CSO participation in policy and budget process (II) </a:t>
            </a:r>
            <a:endParaRPr lang="en-GB" sz="2400" dirty="0"/>
          </a:p>
        </p:txBody>
      </p:sp>
      <p:sp>
        <p:nvSpPr>
          <p:cNvPr id="3" name="Content Placeholder 2"/>
          <p:cNvSpPr>
            <a:spLocks noGrp="1"/>
          </p:cNvSpPr>
          <p:nvPr>
            <p:ph idx="1"/>
          </p:nvPr>
        </p:nvSpPr>
        <p:spPr>
          <a:xfrm>
            <a:off x="457200" y="2060848"/>
            <a:ext cx="8229600" cy="4536504"/>
          </a:xfrm>
        </p:spPr>
        <p:txBody>
          <a:bodyPr/>
          <a:lstStyle/>
          <a:p>
            <a:r>
              <a:rPr lang="en-GB" dirty="0" smtClean="0">
                <a:solidFill>
                  <a:srgbClr val="C00000"/>
                </a:solidFill>
              </a:rPr>
              <a:t>Opportunities for participating in agenda setting and decision-making</a:t>
            </a:r>
          </a:p>
          <a:p>
            <a:endParaRPr lang="en-GB" dirty="0" smtClean="0"/>
          </a:p>
          <a:p>
            <a:pPr lvl="1"/>
            <a:r>
              <a:rPr lang="en-GB" b="0" dirty="0" smtClean="0">
                <a:solidFill>
                  <a:schemeClr val="accent2"/>
                </a:solidFill>
              </a:rPr>
              <a:t>Cooperation or participatory policymaking and budgeting process</a:t>
            </a:r>
          </a:p>
          <a:p>
            <a:pPr lvl="1"/>
            <a:r>
              <a:rPr lang="en-GB" b="0" dirty="0" smtClean="0">
                <a:solidFill>
                  <a:schemeClr val="accent2"/>
                </a:solidFill>
              </a:rPr>
              <a:t>Institutionalisation and/or conducive legal environment (strategy, charters…) for CSO involvement in policy process  </a:t>
            </a:r>
          </a:p>
          <a:p>
            <a:pPr lvl="1"/>
            <a:r>
              <a:rPr lang="en-GB" b="0" dirty="0" smtClean="0">
                <a:solidFill>
                  <a:schemeClr val="accent2"/>
                </a:solidFill>
              </a:rPr>
              <a:t>Participatory budgeting (often a local level) or consultation fora including by statutory oversight bodies </a:t>
            </a:r>
          </a:p>
          <a:p>
            <a:pPr lvl="1"/>
            <a:r>
              <a:rPr lang="en-GB" b="0" dirty="0" smtClean="0">
                <a:solidFill>
                  <a:schemeClr val="accent2"/>
                </a:solidFill>
              </a:rPr>
              <a:t>CSO contentious strategies (shadow budget, independent studies &amp; research to develop proper evidence base for advocacy)</a:t>
            </a:r>
            <a:endParaRPr lang="en-GB" dirty="0">
              <a:solidFill>
                <a:schemeClr val="accent2"/>
              </a:solidFill>
            </a:endParaRPr>
          </a:p>
        </p:txBody>
      </p:sp>
      <p:sp>
        <p:nvSpPr>
          <p:cNvPr id="4" name="Slide Number Placeholder 3"/>
          <p:cNvSpPr>
            <a:spLocks noGrp="1"/>
          </p:cNvSpPr>
          <p:nvPr>
            <p:ph type="sldNum" sz="quarter" idx="12"/>
          </p:nvPr>
        </p:nvSpPr>
        <p:spPr/>
        <p:txBody>
          <a:bodyPr/>
          <a:lstStyle/>
          <a:p>
            <a:fld id="{37B83C0C-BC65-4367-9B8A-060D4801009D}" type="slidenum">
              <a:rPr lang="en-GB" smtClean="0"/>
              <a:pPr/>
              <a:t>19</a:t>
            </a:fld>
            <a:endParaRPr lang="en-GB"/>
          </a:p>
        </p:txBody>
      </p:sp>
    </p:spTree>
    <p:extLst>
      <p:ext uri="{BB962C8B-B14F-4D97-AF65-F5344CB8AC3E}">
        <p14:creationId xmlns:p14="http://schemas.microsoft.com/office/powerpoint/2010/main" val="1917658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071547"/>
            <a:ext cx="8229600" cy="773278"/>
          </a:xfrm>
        </p:spPr>
        <p:txBody>
          <a:bodyPr/>
          <a:lstStyle/>
          <a:p>
            <a:pPr algn="ctr"/>
            <a:r>
              <a:rPr lang="en-GB" dirty="0" smtClean="0"/>
              <a:t>Outline</a:t>
            </a:r>
            <a:endParaRPr lang="en-GB" dirty="0"/>
          </a:p>
        </p:txBody>
      </p:sp>
      <p:sp>
        <p:nvSpPr>
          <p:cNvPr id="3" name="Content Placeholder 2"/>
          <p:cNvSpPr>
            <a:spLocks noGrp="1"/>
          </p:cNvSpPr>
          <p:nvPr>
            <p:ph idx="1"/>
          </p:nvPr>
        </p:nvSpPr>
        <p:spPr>
          <a:xfrm>
            <a:off x="500034" y="1844824"/>
            <a:ext cx="8229600" cy="4752528"/>
          </a:xfrm>
        </p:spPr>
        <p:txBody>
          <a:bodyPr/>
          <a:lstStyle/>
          <a:p>
            <a:pPr marL="457200" indent="-457200">
              <a:spcBef>
                <a:spcPts val="1200"/>
              </a:spcBef>
              <a:buClrTx/>
              <a:buAutoNum type="arabicPeriod"/>
            </a:pPr>
            <a:endParaRPr lang="en-GB" sz="2200" i="0" dirty="0" smtClean="0">
              <a:solidFill>
                <a:srgbClr val="C00000"/>
              </a:solidFill>
            </a:endParaRPr>
          </a:p>
          <a:p>
            <a:pPr marL="457200" indent="-457200">
              <a:spcBef>
                <a:spcPts val="1200"/>
              </a:spcBef>
              <a:buClrTx/>
              <a:buAutoNum type="arabicPeriod"/>
            </a:pPr>
            <a:endParaRPr lang="en-GB" sz="2200" i="0" dirty="0">
              <a:solidFill>
                <a:srgbClr val="C00000"/>
              </a:solidFill>
            </a:endParaRPr>
          </a:p>
          <a:p>
            <a:pPr marL="0" indent="0">
              <a:spcBef>
                <a:spcPts val="1200"/>
              </a:spcBef>
              <a:buClrTx/>
              <a:buNone/>
            </a:pPr>
            <a:endParaRPr lang="en-GB" sz="2200" i="0" dirty="0" smtClean="0">
              <a:solidFill>
                <a:srgbClr val="C00000"/>
              </a:solidFill>
            </a:endParaRPr>
          </a:p>
          <a:p>
            <a:pPr marL="457200" indent="-457200">
              <a:spcBef>
                <a:spcPts val="1200"/>
              </a:spcBef>
              <a:buClrTx/>
              <a:buFontTx/>
              <a:buAutoNum type="arabicPeriod"/>
            </a:pPr>
            <a:r>
              <a:rPr lang="en-GB" sz="2200" b="1" i="0" dirty="0" smtClean="0">
                <a:solidFill>
                  <a:srgbClr val="C00000"/>
                </a:solidFill>
              </a:rPr>
              <a:t>Key EU communications</a:t>
            </a:r>
            <a:endParaRPr lang="en-GB" sz="2200" b="1" i="0" dirty="0">
              <a:solidFill>
                <a:srgbClr val="C00000"/>
              </a:solidFill>
            </a:endParaRPr>
          </a:p>
          <a:p>
            <a:pPr marL="457200" indent="-457200">
              <a:spcBef>
                <a:spcPts val="1200"/>
              </a:spcBef>
              <a:buClrTx/>
              <a:buAutoNum type="arabicPeriod"/>
            </a:pPr>
            <a:r>
              <a:rPr lang="en-GB" sz="2200" i="0" dirty="0" smtClean="0">
                <a:solidFill>
                  <a:schemeClr val="accent2"/>
                </a:solidFill>
              </a:rPr>
              <a:t>Rationale for CSO/NSA involvement  </a:t>
            </a:r>
          </a:p>
          <a:p>
            <a:pPr marL="457200" indent="-457200">
              <a:spcBef>
                <a:spcPts val="1200"/>
              </a:spcBef>
              <a:buClrTx/>
              <a:buAutoNum type="arabicPeriod"/>
            </a:pPr>
            <a:r>
              <a:rPr lang="en-GB" sz="2200" i="0" dirty="0" smtClean="0">
                <a:solidFill>
                  <a:schemeClr val="accent2"/>
                </a:solidFill>
              </a:rPr>
              <a:t>Promotion of multi actors dialogue </a:t>
            </a:r>
          </a:p>
          <a:p>
            <a:pPr marL="457200" indent="-457200">
              <a:spcBef>
                <a:spcPts val="1200"/>
              </a:spcBef>
              <a:buClrTx/>
              <a:buAutoNum type="arabicPeriod"/>
            </a:pPr>
            <a:r>
              <a:rPr lang="en-GB" sz="2200" i="0" dirty="0" smtClean="0">
                <a:solidFill>
                  <a:schemeClr val="accent2"/>
                </a:solidFill>
              </a:rPr>
              <a:t>Stakeholders analysis </a:t>
            </a:r>
          </a:p>
          <a:p>
            <a:pPr marL="457200" indent="-457200">
              <a:spcBef>
                <a:spcPts val="1200"/>
              </a:spcBef>
              <a:buClrTx/>
              <a:buFontTx/>
              <a:buAutoNum type="arabicPeriod"/>
            </a:pPr>
            <a:r>
              <a:rPr lang="en-GB" sz="2200" i="0" dirty="0" smtClean="0">
                <a:solidFill>
                  <a:schemeClr val="accent2"/>
                </a:solidFill>
              </a:rPr>
              <a:t>Key factors and specific </a:t>
            </a:r>
            <a:r>
              <a:rPr lang="en-GB" sz="2200" i="0" dirty="0">
                <a:solidFill>
                  <a:schemeClr val="accent2"/>
                </a:solidFill>
              </a:rPr>
              <a:t>entry points for promoting CSO participation to policy and budget process</a:t>
            </a:r>
          </a:p>
          <a:p>
            <a:pPr marL="0" indent="0">
              <a:spcBef>
                <a:spcPts val="1200"/>
              </a:spcBef>
              <a:buClrTx/>
              <a:buNone/>
            </a:pPr>
            <a:endParaRPr lang="en-GB" sz="2200" i="0" dirty="0" smtClean="0">
              <a:solidFill>
                <a:schemeClr val="accent2"/>
              </a:solidFill>
            </a:endParaRPr>
          </a:p>
          <a:p>
            <a:pPr marL="457200" indent="-457200">
              <a:spcBef>
                <a:spcPts val="1200"/>
              </a:spcBef>
              <a:buClrTx/>
              <a:buFont typeface="+mj-lt"/>
              <a:buAutoNum type="arabicPeriod" startAt="5"/>
            </a:pPr>
            <a:endParaRPr lang="fr-BE" i="0" dirty="0" smtClean="0"/>
          </a:p>
          <a:p>
            <a:pPr marL="457200" indent="-457200">
              <a:spcBef>
                <a:spcPts val="1200"/>
              </a:spcBef>
              <a:buClrTx/>
              <a:buFont typeface="+mj-lt"/>
              <a:buAutoNum type="arabicPeriod" startAt="5"/>
            </a:pPr>
            <a:endParaRPr lang="en-GB" i="0" dirty="0" smtClean="0"/>
          </a:p>
          <a:p>
            <a:pPr marL="457200" indent="-457200">
              <a:buClrTx/>
              <a:buNone/>
            </a:pPr>
            <a:endParaRPr lang="en-GB" i="0" dirty="0" smtClean="0"/>
          </a:p>
          <a:p>
            <a:endParaRPr lang="en-GB" dirty="0"/>
          </a:p>
        </p:txBody>
      </p:sp>
      <p:sp>
        <p:nvSpPr>
          <p:cNvPr id="4" name="Slide Number Placeholder 3"/>
          <p:cNvSpPr>
            <a:spLocks noGrp="1"/>
          </p:cNvSpPr>
          <p:nvPr>
            <p:ph type="sldNum" sz="quarter" idx="12"/>
          </p:nvPr>
        </p:nvSpPr>
        <p:spPr/>
        <p:txBody>
          <a:bodyPr/>
          <a:lstStyle/>
          <a:p>
            <a:fld id="{37B83C0C-BC65-4367-9B8A-060D4801009D}" type="slidenum">
              <a:rPr lang="en-GB" smtClean="0"/>
              <a:pPr/>
              <a:t>2</a:t>
            </a:fld>
            <a:endParaRPr lang="en-GB"/>
          </a:p>
        </p:txBody>
      </p:sp>
    </p:spTree>
    <p:extLst>
      <p:ext uri="{BB962C8B-B14F-4D97-AF65-F5344CB8AC3E}">
        <p14:creationId xmlns:p14="http://schemas.microsoft.com/office/powerpoint/2010/main" val="40903023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698" y="1124744"/>
            <a:ext cx="8229600" cy="936625"/>
          </a:xfrm>
        </p:spPr>
        <p:txBody>
          <a:bodyPr/>
          <a:lstStyle/>
          <a:p>
            <a:pPr algn="ctr"/>
            <a:r>
              <a:rPr lang="en-GB" sz="2400" dirty="0" smtClean="0"/>
              <a:t>Key factors for CSO participation in policy and budget process (III) </a:t>
            </a:r>
            <a:endParaRPr lang="en-GB" sz="2400" dirty="0"/>
          </a:p>
        </p:txBody>
      </p:sp>
      <p:sp>
        <p:nvSpPr>
          <p:cNvPr id="3" name="Content Placeholder 2"/>
          <p:cNvSpPr>
            <a:spLocks noGrp="1"/>
          </p:cNvSpPr>
          <p:nvPr>
            <p:ph idx="1"/>
          </p:nvPr>
        </p:nvSpPr>
        <p:spPr>
          <a:xfrm>
            <a:off x="457200" y="2060848"/>
            <a:ext cx="8229600" cy="4536504"/>
          </a:xfrm>
        </p:spPr>
        <p:txBody>
          <a:bodyPr/>
          <a:lstStyle/>
          <a:p>
            <a:r>
              <a:rPr lang="en-GB" dirty="0" smtClean="0">
                <a:solidFill>
                  <a:srgbClr val="C00000"/>
                </a:solidFill>
              </a:rPr>
              <a:t>Existence of vertical/social accountability mechanisms and processes</a:t>
            </a:r>
          </a:p>
          <a:p>
            <a:endParaRPr lang="en-GB" dirty="0" smtClean="0"/>
          </a:p>
          <a:p>
            <a:pPr lvl="1"/>
            <a:r>
              <a:rPr lang="en-GB" b="0" dirty="0" smtClean="0">
                <a:solidFill>
                  <a:schemeClr val="accent2"/>
                </a:solidFill>
              </a:rPr>
              <a:t>Social accountability work/monitoring at service delivery units and third party verification by CSOs.</a:t>
            </a:r>
          </a:p>
          <a:p>
            <a:pPr lvl="1"/>
            <a:r>
              <a:rPr lang="en-GB" b="0" dirty="0" smtClean="0">
                <a:solidFill>
                  <a:schemeClr val="accent2"/>
                </a:solidFill>
              </a:rPr>
              <a:t> ICT developments and positive impact on developing tools for evidence based advocacy and promoting accountability (real time data collection, aggregation at higher scale)  </a:t>
            </a:r>
          </a:p>
          <a:p>
            <a:pPr lvl="1"/>
            <a:r>
              <a:rPr lang="en-GB" b="0" dirty="0" smtClean="0">
                <a:solidFill>
                  <a:schemeClr val="accent2"/>
                </a:solidFill>
              </a:rPr>
              <a:t>Authorities/public service provider monitoring/evaluation tools: social audits and citizen auditing, scorecards (quality assessment), PETS..   </a:t>
            </a:r>
            <a:endParaRPr lang="en-GB" dirty="0">
              <a:solidFill>
                <a:schemeClr val="accent2"/>
              </a:solidFill>
            </a:endParaRPr>
          </a:p>
        </p:txBody>
      </p:sp>
      <p:sp>
        <p:nvSpPr>
          <p:cNvPr id="4" name="Slide Number Placeholder 3"/>
          <p:cNvSpPr>
            <a:spLocks noGrp="1"/>
          </p:cNvSpPr>
          <p:nvPr>
            <p:ph type="sldNum" sz="quarter" idx="12"/>
          </p:nvPr>
        </p:nvSpPr>
        <p:spPr/>
        <p:txBody>
          <a:bodyPr/>
          <a:lstStyle/>
          <a:p>
            <a:fld id="{37B83C0C-BC65-4367-9B8A-060D4801009D}" type="slidenum">
              <a:rPr lang="en-GB" smtClean="0"/>
              <a:pPr/>
              <a:t>20</a:t>
            </a:fld>
            <a:endParaRPr lang="en-GB"/>
          </a:p>
        </p:txBody>
      </p:sp>
    </p:spTree>
    <p:extLst>
      <p:ext uri="{BB962C8B-B14F-4D97-AF65-F5344CB8AC3E}">
        <p14:creationId xmlns:p14="http://schemas.microsoft.com/office/powerpoint/2010/main" val="308168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26740"/>
            <a:ext cx="9144000" cy="936625"/>
          </a:xfrm>
        </p:spPr>
        <p:txBody>
          <a:bodyPr/>
          <a:lstStyle/>
          <a:p>
            <a:pPr algn="ctr"/>
            <a:r>
              <a:rPr lang="en-GB" sz="2400" dirty="0" smtClean="0"/>
              <a:t>Entry points for EU support to CSO participation in policy and budget process (I)</a:t>
            </a:r>
            <a:endParaRPr lang="en-GB" sz="2400" dirty="0"/>
          </a:p>
        </p:txBody>
      </p:sp>
      <p:sp>
        <p:nvSpPr>
          <p:cNvPr id="3" name="Content Placeholder 2"/>
          <p:cNvSpPr>
            <a:spLocks noGrp="1"/>
          </p:cNvSpPr>
          <p:nvPr>
            <p:ph idx="1"/>
          </p:nvPr>
        </p:nvSpPr>
        <p:spPr>
          <a:xfrm>
            <a:off x="457200" y="2247341"/>
            <a:ext cx="8229600" cy="3774047"/>
          </a:xfrm>
        </p:spPr>
        <p:txBody>
          <a:bodyPr/>
          <a:lstStyle/>
          <a:p>
            <a:pPr marL="0" indent="0">
              <a:buNone/>
            </a:pPr>
            <a:r>
              <a:rPr lang="en-GB" i="0" dirty="0" smtClean="0">
                <a:solidFill>
                  <a:schemeClr val="accent2"/>
                </a:solidFill>
              </a:rPr>
              <a:t>EU Portfolio approach: </a:t>
            </a:r>
          </a:p>
          <a:p>
            <a:pPr>
              <a:buClr>
                <a:schemeClr val="accent2"/>
              </a:buClr>
              <a:buFont typeface="Arial" panose="020B0604020202020204" pitchFamily="34" charset="0"/>
              <a:buChar char="•"/>
            </a:pPr>
            <a:r>
              <a:rPr lang="en-GB" i="0" dirty="0" smtClean="0">
                <a:solidFill>
                  <a:schemeClr val="accent2"/>
                </a:solidFill>
              </a:rPr>
              <a:t>mix of policy dialogue and operational support/capacity development</a:t>
            </a:r>
          </a:p>
          <a:p>
            <a:pPr>
              <a:buClr>
                <a:schemeClr val="accent2"/>
              </a:buClr>
              <a:buFont typeface="Arial" panose="020B0604020202020204" pitchFamily="34" charset="0"/>
              <a:buChar char="•"/>
            </a:pPr>
            <a:r>
              <a:rPr lang="en-GB" i="0" dirty="0" smtClean="0">
                <a:solidFill>
                  <a:schemeClr val="accent2"/>
                </a:solidFill>
              </a:rPr>
              <a:t>Measures targeted at reinforcing CSOs and/or authorities capacities </a:t>
            </a:r>
            <a:endParaRPr lang="en-GB" i="0" dirty="0">
              <a:solidFill>
                <a:schemeClr val="accent2"/>
              </a:solidFill>
            </a:endParaRPr>
          </a:p>
          <a:p>
            <a:pPr marL="0" indent="0">
              <a:buNone/>
            </a:pPr>
            <a:endParaRPr lang="en-GB" dirty="0" smtClean="0">
              <a:solidFill>
                <a:schemeClr val="accent2"/>
              </a:solidFill>
            </a:endParaRPr>
          </a:p>
          <a:p>
            <a:pPr marL="0" indent="0">
              <a:buNone/>
            </a:pPr>
            <a:r>
              <a:rPr lang="en-GB" dirty="0" smtClean="0">
                <a:solidFill>
                  <a:schemeClr val="accent2"/>
                </a:solidFill>
              </a:rPr>
              <a:t>Promote transparency and accountability </a:t>
            </a:r>
          </a:p>
          <a:p>
            <a:pPr marL="0" indent="0">
              <a:buNone/>
            </a:pPr>
            <a:r>
              <a:rPr lang="en-GB" dirty="0" smtClean="0">
                <a:solidFill>
                  <a:schemeClr val="accent2"/>
                </a:solidFill>
              </a:rPr>
              <a:t>Promote greater scrutiny of the Budget by CSO and other stakeholders.</a:t>
            </a:r>
          </a:p>
        </p:txBody>
      </p:sp>
      <p:sp>
        <p:nvSpPr>
          <p:cNvPr id="4" name="Slide Number Placeholder 3"/>
          <p:cNvSpPr>
            <a:spLocks noGrp="1"/>
          </p:cNvSpPr>
          <p:nvPr>
            <p:ph type="sldNum" sz="quarter" idx="12"/>
          </p:nvPr>
        </p:nvSpPr>
        <p:spPr/>
        <p:txBody>
          <a:bodyPr/>
          <a:lstStyle/>
          <a:p>
            <a:fld id="{37B83C0C-BC65-4367-9B8A-060D4801009D}" type="slidenum">
              <a:rPr lang="en-GB" smtClean="0"/>
              <a:pPr/>
              <a:t>21</a:t>
            </a:fld>
            <a:endParaRPr lang="en-GB"/>
          </a:p>
        </p:txBody>
      </p:sp>
    </p:spTree>
    <p:extLst>
      <p:ext uri="{BB962C8B-B14F-4D97-AF65-F5344CB8AC3E}">
        <p14:creationId xmlns:p14="http://schemas.microsoft.com/office/powerpoint/2010/main" val="682585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2736"/>
            <a:ext cx="9144000" cy="936625"/>
          </a:xfrm>
        </p:spPr>
        <p:txBody>
          <a:bodyPr/>
          <a:lstStyle/>
          <a:p>
            <a:pPr algn="ctr"/>
            <a:r>
              <a:rPr lang="en-GB" sz="2000" dirty="0" smtClean="0"/>
              <a:t>Entry points for EU support to CSO participation in policy and budget process (II)</a:t>
            </a:r>
            <a:endParaRPr lang="en-GB" sz="2000" dirty="0"/>
          </a:p>
        </p:txBody>
      </p:sp>
      <p:sp>
        <p:nvSpPr>
          <p:cNvPr id="3" name="Content Placeholder 2"/>
          <p:cNvSpPr>
            <a:spLocks noGrp="1"/>
          </p:cNvSpPr>
          <p:nvPr>
            <p:ph idx="1"/>
          </p:nvPr>
        </p:nvSpPr>
        <p:spPr>
          <a:xfrm>
            <a:off x="457200" y="2247341"/>
            <a:ext cx="8229600" cy="4350011"/>
          </a:xfrm>
        </p:spPr>
        <p:txBody>
          <a:bodyPr/>
          <a:lstStyle/>
          <a:p>
            <a:endParaRPr lang="en-GB" dirty="0" smtClean="0">
              <a:solidFill>
                <a:schemeClr val="accent2"/>
              </a:solidFill>
            </a:endParaRPr>
          </a:p>
          <a:p>
            <a:endParaRPr lang="en-GB" i="0" dirty="0">
              <a:solidFill>
                <a:schemeClr val="accent2"/>
              </a:solidFill>
            </a:endParaRPr>
          </a:p>
          <a:p>
            <a:endParaRPr lang="en-GB" i="0" dirty="0" smtClean="0">
              <a:solidFill>
                <a:schemeClr val="accent2"/>
              </a:solidFill>
            </a:endParaRPr>
          </a:p>
          <a:p>
            <a:r>
              <a:rPr lang="en-GB" i="0" dirty="0" smtClean="0">
                <a:solidFill>
                  <a:schemeClr val="accent2"/>
                </a:solidFill>
              </a:rPr>
              <a:t>   </a:t>
            </a:r>
            <a:endParaRPr lang="en-GB" i="0" dirty="0">
              <a:solidFill>
                <a:schemeClr val="accent2"/>
              </a:solidFill>
            </a:endParaRPr>
          </a:p>
        </p:txBody>
      </p:sp>
      <p:sp>
        <p:nvSpPr>
          <p:cNvPr id="4" name="Slide Number Placeholder 3"/>
          <p:cNvSpPr>
            <a:spLocks noGrp="1"/>
          </p:cNvSpPr>
          <p:nvPr>
            <p:ph type="sldNum" sz="quarter" idx="12"/>
          </p:nvPr>
        </p:nvSpPr>
        <p:spPr/>
        <p:txBody>
          <a:bodyPr/>
          <a:lstStyle/>
          <a:p>
            <a:fld id="{37B83C0C-BC65-4367-9B8A-060D4801009D}" type="slidenum">
              <a:rPr lang="en-GB" smtClean="0"/>
              <a:pPr/>
              <a:t>22</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868155400"/>
              </p:ext>
            </p:extLst>
          </p:nvPr>
        </p:nvGraphicFramePr>
        <p:xfrm>
          <a:off x="179512" y="1844824"/>
          <a:ext cx="8784976" cy="4990985"/>
        </p:xfrm>
        <a:graphic>
          <a:graphicData uri="http://schemas.openxmlformats.org/drawingml/2006/table">
            <a:tbl>
              <a:tblPr firstRow="1" bandRow="1">
                <a:tableStyleId>{5C22544A-7EE6-4342-B048-85BDC9FD1C3A}</a:tableStyleId>
              </a:tblPr>
              <a:tblGrid>
                <a:gridCol w="4392488"/>
                <a:gridCol w="4392488"/>
              </a:tblGrid>
              <a:tr h="418985">
                <a:tc>
                  <a:txBody>
                    <a:bodyPr/>
                    <a:lstStyle/>
                    <a:p>
                      <a:pPr algn="ctr"/>
                      <a:r>
                        <a:rPr lang="en-GB" dirty="0" smtClean="0"/>
                        <a:t>Authorities</a:t>
                      </a:r>
                      <a:endParaRPr lang="en-GB" dirty="0"/>
                    </a:p>
                  </a:txBody>
                  <a:tcPr/>
                </a:tc>
                <a:tc>
                  <a:txBody>
                    <a:bodyPr/>
                    <a:lstStyle/>
                    <a:p>
                      <a:pPr algn="ctr"/>
                      <a:r>
                        <a:rPr lang="en-GB" dirty="0" smtClean="0"/>
                        <a:t>CSO</a:t>
                      </a:r>
                      <a:endParaRPr lang="en-GB" dirty="0"/>
                    </a:p>
                  </a:txBody>
                  <a:tcPr/>
                </a:tc>
              </a:tr>
              <a:tr h="876993">
                <a:tc rowSpan="2">
                  <a:txBody>
                    <a:bodyPr/>
                    <a:lstStyle/>
                    <a:p>
                      <a:r>
                        <a:rPr lang="en-GB" sz="1600" b="1" dirty="0" smtClean="0"/>
                        <a:t>EU Policy</a:t>
                      </a:r>
                      <a:r>
                        <a:rPr lang="en-GB" sz="1600" b="1" baseline="0" dirty="0" smtClean="0"/>
                        <a:t> dialogue </a:t>
                      </a:r>
                    </a:p>
                    <a:p>
                      <a:pPr marL="285750" indent="-285750">
                        <a:buFont typeface="Wingdings" panose="05000000000000000000" pitchFamily="2" charset="2"/>
                        <a:buChar char="ü"/>
                      </a:pPr>
                      <a:r>
                        <a:rPr lang="en-GB" sz="1600" dirty="0" smtClean="0"/>
                        <a:t>Promote</a:t>
                      </a:r>
                      <a:r>
                        <a:rPr lang="en-GB" sz="1600" baseline="0" dirty="0" smtClean="0"/>
                        <a:t> </a:t>
                      </a:r>
                      <a:r>
                        <a:rPr lang="en-GB" sz="1600" dirty="0" smtClean="0"/>
                        <a:t>more conducive legislation</a:t>
                      </a:r>
                      <a:r>
                        <a:rPr lang="en-GB" sz="1600" baseline="0" dirty="0" smtClean="0"/>
                        <a:t> for budget transparency/access to budget information</a:t>
                      </a:r>
                    </a:p>
                    <a:p>
                      <a:pPr marL="285750" indent="-285750">
                        <a:buFont typeface="Wingdings" panose="05000000000000000000" pitchFamily="2" charset="2"/>
                        <a:buChar char="ü"/>
                      </a:pPr>
                      <a:r>
                        <a:rPr lang="en-GB" sz="1600" baseline="0" dirty="0" smtClean="0"/>
                        <a:t>Promote adherence to regional&amp; global initiatives (EITI, Open Government Declaration…)</a:t>
                      </a:r>
                    </a:p>
                    <a:p>
                      <a:pPr marL="285750" indent="-285750">
                        <a:buFont typeface="Wingdings" panose="05000000000000000000" pitchFamily="2" charset="2"/>
                        <a:buChar char="ü"/>
                      </a:pPr>
                      <a:r>
                        <a:rPr lang="en-GB" sz="1600" baseline="0" dirty="0" smtClean="0"/>
                        <a:t>Promote establishment of proper formalised policy dialogue fora for CSO/Authorities (involvement of CSO in BS dialogue…)  </a:t>
                      </a:r>
                      <a:endParaRPr lang="en-GB" baseline="0" dirty="0" smtClean="0"/>
                    </a:p>
                  </a:txBody>
                  <a:tcPr/>
                </a:tc>
                <a:tc>
                  <a:txBody>
                    <a:bodyPr/>
                    <a:lstStyle/>
                    <a:p>
                      <a:r>
                        <a:rPr lang="en-GB" sz="1600" b="1" dirty="0" smtClean="0"/>
                        <a:t>EU Policy dialogue</a:t>
                      </a:r>
                      <a:r>
                        <a:rPr lang="en-GB" sz="1600" dirty="0" smtClean="0"/>
                        <a:t>:  EU structured policy dialogue with CSOs</a:t>
                      </a:r>
                    </a:p>
                  </a:txBody>
                  <a:tcPr/>
                </a:tc>
              </a:tr>
              <a:tr h="1386840">
                <a:tc vMerge="1">
                  <a:txBody>
                    <a:bodyPr/>
                    <a:lstStyle/>
                    <a:p>
                      <a:endParaRPr lang="en-GB"/>
                    </a:p>
                  </a:txBody>
                  <a:tcPr/>
                </a:tc>
                <a:tc>
                  <a:txBody>
                    <a:bodyPr/>
                    <a:lstStyle/>
                    <a:p>
                      <a:r>
                        <a:rPr lang="en-GB" sz="1600" b="1" dirty="0" smtClean="0"/>
                        <a:t>EU Operational Support </a:t>
                      </a:r>
                    </a:p>
                    <a:p>
                      <a:pPr marL="285750" indent="-285750">
                        <a:buFont typeface="Wingdings" panose="05000000000000000000" pitchFamily="2" charset="2"/>
                        <a:buChar char="ü"/>
                      </a:pPr>
                      <a:r>
                        <a:rPr lang="en-GB" sz="1600" b="0" dirty="0" smtClean="0"/>
                        <a:t>Capacity</a:t>
                      </a:r>
                      <a:r>
                        <a:rPr lang="en-GB" sz="1600" b="0" baseline="0" dirty="0" smtClean="0"/>
                        <a:t> developmen</a:t>
                      </a:r>
                      <a:r>
                        <a:rPr lang="en-GB" sz="1600" b="1" baseline="0" dirty="0" smtClean="0"/>
                        <a:t>t </a:t>
                      </a:r>
                      <a:r>
                        <a:rPr lang="en-GB" sz="1600" baseline="0" dirty="0" smtClean="0"/>
                        <a:t>for evidence-based advocacy actions: negotiation &amp; communication skills, engagement with Parliament, research and analytical work to monitor, follow, interact on/with national authorities   </a:t>
                      </a:r>
                      <a:endParaRPr lang="en-GB" sz="1600" dirty="0"/>
                    </a:p>
                  </a:txBody>
                  <a:tcPr/>
                </a:tc>
              </a:tr>
              <a:tr h="1661052">
                <a:tc>
                  <a:txBody>
                    <a:bodyPr/>
                    <a:lstStyle/>
                    <a:p>
                      <a:r>
                        <a:rPr lang="en-GB" sz="1600" b="1" dirty="0" smtClean="0"/>
                        <a:t>EU Operational</a:t>
                      </a:r>
                      <a:r>
                        <a:rPr lang="en-GB" sz="1600" b="1" baseline="0" dirty="0" smtClean="0"/>
                        <a:t> Support: </a:t>
                      </a:r>
                    </a:p>
                    <a:p>
                      <a:pPr marL="285750" indent="-285750">
                        <a:buFont typeface="Wingdings" panose="05000000000000000000" pitchFamily="2" charset="2"/>
                        <a:buChar char="ü"/>
                      </a:pPr>
                      <a:r>
                        <a:rPr lang="en-GB" sz="1600" b="0" baseline="0" dirty="0" smtClean="0"/>
                        <a:t>Capacity development for open data initiatives, publication and dissemination/disclosure policy, quality improvement of published data. </a:t>
                      </a:r>
                    </a:p>
                  </a:txBody>
                  <a:tcPr/>
                </a:tc>
                <a:tc>
                  <a:txBody>
                    <a:bodyPr/>
                    <a:lstStyle/>
                    <a:p>
                      <a:pPr marL="0" indent="0">
                        <a:buFont typeface="Wingdings" panose="05000000000000000000" pitchFamily="2" charset="2"/>
                        <a:buNone/>
                      </a:pPr>
                      <a:r>
                        <a:rPr lang="en-GB" sz="1600" b="1" baseline="0" dirty="0" smtClean="0"/>
                        <a:t>Support to alliance building</a:t>
                      </a:r>
                    </a:p>
                    <a:p>
                      <a:pPr marL="285750" indent="-285750">
                        <a:buFont typeface="Wingdings" panose="05000000000000000000" pitchFamily="2" charset="2"/>
                        <a:buChar char="ü"/>
                      </a:pPr>
                      <a:r>
                        <a:rPr lang="en-GB" sz="1600" b="0" baseline="0" dirty="0" smtClean="0"/>
                        <a:t>Support horizontal/vertical  alliances across sectors at local/sub-national and local/national levels, </a:t>
                      </a:r>
                    </a:p>
                    <a:p>
                      <a:pPr marL="285750" indent="-285750">
                        <a:buFont typeface="Wingdings" panose="05000000000000000000" pitchFamily="2" charset="2"/>
                        <a:buChar char="ü"/>
                      </a:pPr>
                      <a:r>
                        <a:rPr lang="en-GB" sz="1600" b="0" baseline="0" dirty="0" smtClean="0"/>
                        <a:t>Promote networking activities between Community Based Organisations and CSO</a:t>
                      </a:r>
                      <a:endParaRPr lang="en-GB" sz="1600" b="0" dirty="0"/>
                    </a:p>
                  </a:txBody>
                  <a:tcPr/>
                </a:tc>
              </a:tr>
            </a:tbl>
          </a:graphicData>
        </a:graphic>
      </p:graphicFrame>
    </p:spTree>
    <p:extLst>
      <p:ext uri="{BB962C8B-B14F-4D97-AF65-F5344CB8AC3E}">
        <p14:creationId xmlns:p14="http://schemas.microsoft.com/office/powerpoint/2010/main" val="3597865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908720"/>
            <a:ext cx="8229600" cy="936625"/>
          </a:xfrm>
        </p:spPr>
        <p:txBody>
          <a:bodyPr/>
          <a:lstStyle/>
          <a:p>
            <a:pPr algn="ctr"/>
            <a:r>
              <a:rPr lang="fr-BE" dirty="0" smtClean="0"/>
              <a:t>Key EU communications </a:t>
            </a:r>
            <a:endParaRPr lang="en-GB" dirty="0"/>
          </a:p>
        </p:txBody>
      </p:sp>
      <p:sp>
        <p:nvSpPr>
          <p:cNvPr id="3" name="Content Placeholder 2"/>
          <p:cNvSpPr>
            <a:spLocks noGrp="1"/>
          </p:cNvSpPr>
          <p:nvPr>
            <p:ph idx="1"/>
          </p:nvPr>
        </p:nvSpPr>
        <p:spPr>
          <a:xfrm>
            <a:off x="0" y="1864717"/>
            <a:ext cx="9144000" cy="5236691"/>
          </a:xfrm>
        </p:spPr>
        <p:txBody>
          <a:bodyPr/>
          <a:lstStyle/>
          <a:p>
            <a:r>
              <a:rPr lang="en-GB" sz="2000" b="1" i="0" dirty="0" smtClean="0"/>
              <a:t>COM.</a:t>
            </a:r>
            <a:r>
              <a:rPr lang="en-GB" sz="2000" dirty="0" smtClean="0"/>
              <a:t> </a:t>
            </a:r>
            <a:r>
              <a:rPr lang="en-GB" sz="2000" i="0" dirty="0" smtClean="0"/>
              <a:t>The future approach to EU BS to third countries (13/10/2011):</a:t>
            </a:r>
          </a:p>
          <a:p>
            <a:pPr lvl="1"/>
            <a:r>
              <a:rPr lang="en-GB" b="0" dirty="0"/>
              <a:t>P</a:t>
            </a:r>
            <a:r>
              <a:rPr lang="en-GB" b="0" dirty="0" smtClean="0"/>
              <a:t>romote transparency and accountability and </a:t>
            </a:r>
            <a:r>
              <a:rPr lang="en-GB" b="0" dirty="0" smtClean="0">
                <a:solidFill>
                  <a:srgbClr val="C00000"/>
                </a:solidFill>
              </a:rPr>
              <a:t>greater scrutiny of the Budget</a:t>
            </a:r>
            <a:r>
              <a:rPr lang="en-GB" b="0" dirty="0" smtClean="0"/>
              <a:t> by CSO and other stakeholders.</a:t>
            </a:r>
          </a:p>
          <a:p>
            <a:pPr marL="457200" lvl="1" indent="0">
              <a:buNone/>
            </a:pPr>
            <a:r>
              <a:rPr lang="en-GB" dirty="0" smtClean="0"/>
              <a:t>COM. </a:t>
            </a:r>
            <a:r>
              <a:rPr lang="en-GB" b="0" dirty="0" smtClean="0"/>
              <a:t>The roots of democracy and sustainable development: Europe’s engagement with civil society in external relation (12/09/2012):</a:t>
            </a:r>
          </a:p>
          <a:p>
            <a:pPr lvl="1"/>
            <a:r>
              <a:rPr lang="en-GB" b="0" dirty="0"/>
              <a:t>R</a:t>
            </a:r>
            <a:r>
              <a:rPr lang="en-GB" b="0" dirty="0" smtClean="0"/>
              <a:t>ole of CSO in policy making and promoting domestic transparency and accountability (</a:t>
            </a:r>
            <a:r>
              <a:rPr lang="en-GB" b="0" dirty="0" smtClean="0">
                <a:solidFill>
                  <a:srgbClr val="C00000"/>
                </a:solidFill>
              </a:rPr>
              <a:t>CSO role in budget processes</a:t>
            </a:r>
            <a:r>
              <a:rPr lang="en-GB" b="0" dirty="0" smtClean="0"/>
              <a:t>) </a:t>
            </a:r>
          </a:p>
          <a:p>
            <a:pPr marL="457200" lvl="1" indent="0">
              <a:buNone/>
            </a:pPr>
            <a:r>
              <a:rPr lang="en-GB" dirty="0" smtClean="0">
                <a:solidFill>
                  <a:schemeClr val="accent2"/>
                </a:solidFill>
              </a:rPr>
              <a:t>COM.</a:t>
            </a:r>
            <a:r>
              <a:rPr lang="en-GB" b="0" dirty="0" smtClean="0"/>
              <a:t> Empowering Local Authorities in partners countries for enhanced governance and more effective development outcomes (15/05/2013): </a:t>
            </a:r>
          </a:p>
          <a:p>
            <a:pPr lvl="1"/>
            <a:r>
              <a:rPr lang="en-GB" b="0" dirty="0" smtClean="0">
                <a:solidFill>
                  <a:srgbClr val="C00000"/>
                </a:solidFill>
              </a:rPr>
              <a:t>Cooperation between local authorities and civil society </a:t>
            </a:r>
            <a:r>
              <a:rPr lang="en-GB" b="0" dirty="0" smtClean="0"/>
              <a:t>(for more inclusive and accountable development processes)- CSO </a:t>
            </a:r>
            <a:r>
              <a:rPr lang="en-GB" b="0" dirty="0" smtClean="0">
                <a:solidFill>
                  <a:srgbClr val="C00000"/>
                </a:solidFill>
              </a:rPr>
              <a:t>oversight role at local level</a:t>
            </a:r>
            <a:r>
              <a:rPr lang="en-GB" b="0" dirty="0" smtClean="0"/>
              <a:t>..      </a:t>
            </a:r>
          </a:p>
        </p:txBody>
      </p:sp>
      <p:sp>
        <p:nvSpPr>
          <p:cNvPr id="4" name="Slide Number Placeholder 3"/>
          <p:cNvSpPr>
            <a:spLocks noGrp="1"/>
          </p:cNvSpPr>
          <p:nvPr>
            <p:ph type="sldNum" sz="quarter" idx="12"/>
          </p:nvPr>
        </p:nvSpPr>
        <p:spPr/>
        <p:txBody>
          <a:bodyPr/>
          <a:lstStyle/>
          <a:p>
            <a:fld id="{37B83C0C-BC65-4367-9B8A-060D4801009D}" type="slidenum">
              <a:rPr lang="en-GB" smtClean="0"/>
              <a:pPr/>
              <a:t>3</a:t>
            </a:fld>
            <a:endParaRPr lang="en-GB" dirty="0"/>
          </a:p>
        </p:txBody>
      </p:sp>
    </p:spTree>
    <p:extLst>
      <p:ext uri="{BB962C8B-B14F-4D97-AF65-F5344CB8AC3E}">
        <p14:creationId xmlns:p14="http://schemas.microsoft.com/office/powerpoint/2010/main" val="2151174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071547"/>
            <a:ext cx="8229600" cy="773278"/>
          </a:xfrm>
        </p:spPr>
        <p:txBody>
          <a:bodyPr/>
          <a:lstStyle/>
          <a:p>
            <a:pPr algn="ctr"/>
            <a:r>
              <a:rPr lang="en-GB" dirty="0" smtClean="0"/>
              <a:t>Outline</a:t>
            </a:r>
            <a:endParaRPr lang="en-GB" dirty="0"/>
          </a:p>
        </p:txBody>
      </p:sp>
      <p:sp>
        <p:nvSpPr>
          <p:cNvPr id="3" name="Content Placeholder 2"/>
          <p:cNvSpPr>
            <a:spLocks noGrp="1"/>
          </p:cNvSpPr>
          <p:nvPr>
            <p:ph idx="1"/>
          </p:nvPr>
        </p:nvSpPr>
        <p:spPr>
          <a:xfrm>
            <a:off x="500034" y="1844824"/>
            <a:ext cx="8229600" cy="4752528"/>
          </a:xfrm>
        </p:spPr>
        <p:txBody>
          <a:bodyPr/>
          <a:lstStyle/>
          <a:p>
            <a:pPr marL="457200" indent="-457200">
              <a:spcBef>
                <a:spcPts val="1200"/>
              </a:spcBef>
              <a:buClrTx/>
              <a:buAutoNum type="arabicPeriod"/>
            </a:pPr>
            <a:endParaRPr lang="en-GB" sz="2200" i="0" dirty="0" smtClean="0">
              <a:solidFill>
                <a:srgbClr val="C00000"/>
              </a:solidFill>
            </a:endParaRPr>
          </a:p>
          <a:p>
            <a:pPr marL="457200" indent="-457200">
              <a:spcBef>
                <a:spcPts val="1200"/>
              </a:spcBef>
              <a:buClrTx/>
              <a:buAutoNum type="arabicPeriod"/>
            </a:pPr>
            <a:endParaRPr lang="en-GB" sz="2200" i="0" dirty="0">
              <a:solidFill>
                <a:srgbClr val="C00000"/>
              </a:solidFill>
            </a:endParaRPr>
          </a:p>
          <a:p>
            <a:pPr marL="0" indent="0">
              <a:spcBef>
                <a:spcPts val="1200"/>
              </a:spcBef>
              <a:buClrTx/>
              <a:buNone/>
            </a:pPr>
            <a:endParaRPr lang="en-GB" sz="2200" i="0" dirty="0" smtClean="0">
              <a:solidFill>
                <a:srgbClr val="C00000"/>
              </a:solidFill>
            </a:endParaRPr>
          </a:p>
          <a:p>
            <a:pPr marL="457200" indent="-457200">
              <a:spcBef>
                <a:spcPts val="1200"/>
              </a:spcBef>
              <a:buClrTx/>
              <a:buFontTx/>
              <a:buAutoNum type="arabicPeriod"/>
            </a:pPr>
            <a:r>
              <a:rPr lang="en-GB" sz="2200" i="0" dirty="0" smtClean="0">
                <a:solidFill>
                  <a:schemeClr val="accent2"/>
                </a:solidFill>
              </a:rPr>
              <a:t>Key EU communications</a:t>
            </a:r>
            <a:endParaRPr lang="en-GB" sz="2200" i="0" dirty="0">
              <a:solidFill>
                <a:schemeClr val="accent2"/>
              </a:solidFill>
            </a:endParaRPr>
          </a:p>
          <a:p>
            <a:pPr marL="457200" indent="-457200">
              <a:spcBef>
                <a:spcPts val="1200"/>
              </a:spcBef>
              <a:buClrTx/>
              <a:buAutoNum type="arabicPeriod"/>
            </a:pPr>
            <a:r>
              <a:rPr lang="en-GB" sz="2200" b="1" i="0" dirty="0" smtClean="0">
                <a:solidFill>
                  <a:srgbClr val="C00000"/>
                </a:solidFill>
              </a:rPr>
              <a:t>Rationale for CSO/NSA involvement  </a:t>
            </a:r>
          </a:p>
          <a:p>
            <a:pPr marL="457200" indent="-457200">
              <a:spcBef>
                <a:spcPts val="1200"/>
              </a:spcBef>
              <a:buClrTx/>
              <a:buAutoNum type="arabicPeriod"/>
            </a:pPr>
            <a:r>
              <a:rPr lang="en-GB" sz="2200" i="0" dirty="0" smtClean="0">
                <a:solidFill>
                  <a:schemeClr val="accent2"/>
                </a:solidFill>
              </a:rPr>
              <a:t>Promotion of multi actors dialogues </a:t>
            </a:r>
          </a:p>
          <a:p>
            <a:pPr marL="457200" indent="-457200">
              <a:spcBef>
                <a:spcPts val="1200"/>
              </a:spcBef>
              <a:buClrTx/>
              <a:buAutoNum type="arabicPeriod"/>
            </a:pPr>
            <a:r>
              <a:rPr lang="en-GB" sz="2200" i="0" dirty="0" smtClean="0">
                <a:solidFill>
                  <a:schemeClr val="accent2"/>
                </a:solidFill>
              </a:rPr>
              <a:t>Stakeholders analysis </a:t>
            </a:r>
          </a:p>
          <a:p>
            <a:pPr marL="457200" indent="-457200">
              <a:spcBef>
                <a:spcPts val="1200"/>
              </a:spcBef>
              <a:buClrTx/>
              <a:buFontTx/>
              <a:buAutoNum type="arabicPeriod"/>
            </a:pPr>
            <a:r>
              <a:rPr lang="en-GB" sz="2200" i="0" dirty="0" smtClean="0">
                <a:solidFill>
                  <a:schemeClr val="accent2"/>
                </a:solidFill>
              </a:rPr>
              <a:t>Key factors and specific </a:t>
            </a:r>
            <a:r>
              <a:rPr lang="en-GB" sz="2200" i="0" dirty="0">
                <a:solidFill>
                  <a:schemeClr val="accent2"/>
                </a:solidFill>
              </a:rPr>
              <a:t>entry points for promoting CSO participation to policy and budget process</a:t>
            </a:r>
          </a:p>
          <a:p>
            <a:pPr marL="0" indent="0">
              <a:spcBef>
                <a:spcPts val="1200"/>
              </a:spcBef>
              <a:buClrTx/>
              <a:buNone/>
            </a:pPr>
            <a:endParaRPr lang="en-GB" sz="2200" i="0" dirty="0" smtClean="0">
              <a:solidFill>
                <a:schemeClr val="accent2"/>
              </a:solidFill>
            </a:endParaRPr>
          </a:p>
          <a:p>
            <a:pPr marL="457200" indent="-457200">
              <a:spcBef>
                <a:spcPts val="1200"/>
              </a:spcBef>
              <a:buClrTx/>
              <a:buFont typeface="+mj-lt"/>
              <a:buAutoNum type="arabicPeriod" startAt="5"/>
            </a:pPr>
            <a:endParaRPr lang="fr-BE" i="0" dirty="0" smtClean="0"/>
          </a:p>
          <a:p>
            <a:pPr marL="457200" indent="-457200">
              <a:spcBef>
                <a:spcPts val="1200"/>
              </a:spcBef>
              <a:buClrTx/>
              <a:buFont typeface="+mj-lt"/>
              <a:buAutoNum type="arabicPeriod" startAt="5"/>
            </a:pPr>
            <a:endParaRPr lang="en-GB" i="0" dirty="0" smtClean="0"/>
          </a:p>
          <a:p>
            <a:pPr marL="457200" indent="-457200">
              <a:buClrTx/>
              <a:buNone/>
            </a:pPr>
            <a:endParaRPr lang="en-GB" i="0" dirty="0" smtClean="0"/>
          </a:p>
          <a:p>
            <a:endParaRPr lang="en-GB" dirty="0"/>
          </a:p>
        </p:txBody>
      </p:sp>
      <p:sp>
        <p:nvSpPr>
          <p:cNvPr id="4" name="Slide Number Placeholder 3"/>
          <p:cNvSpPr>
            <a:spLocks noGrp="1"/>
          </p:cNvSpPr>
          <p:nvPr>
            <p:ph type="sldNum" sz="quarter" idx="12"/>
          </p:nvPr>
        </p:nvSpPr>
        <p:spPr/>
        <p:txBody>
          <a:bodyPr/>
          <a:lstStyle/>
          <a:p>
            <a:fld id="{37B83C0C-BC65-4367-9B8A-060D4801009D}" type="slidenum">
              <a:rPr lang="en-GB" smtClean="0"/>
              <a:pPr/>
              <a:t>4</a:t>
            </a:fld>
            <a:endParaRPr lang="en-GB"/>
          </a:p>
        </p:txBody>
      </p:sp>
    </p:spTree>
    <p:extLst>
      <p:ext uri="{BB962C8B-B14F-4D97-AF65-F5344CB8AC3E}">
        <p14:creationId xmlns:p14="http://schemas.microsoft.com/office/powerpoint/2010/main" val="448154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265113" y="1028700"/>
            <a:ext cx="8878887" cy="5543550"/>
          </a:xfrm>
        </p:spPr>
        <p:txBody>
          <a:bodyPr/>
          <a:lstStyle/>
          <a:p>
            <a:pPr eaLnBrk="1" hangingPunct="1">
              <a:buFontTx/>
              <a:buNone/>
            </a:pPr>
            <a:endParaRPr lang="en-US" dirty="0">
              <a:latin typeface="Calibri" charset="0"/>
              <a:ea typeface="MS PGothic" charset="0"/>
            </a:endParaRPr>
          </a:p>
          <a:p>
            <a:pPr eaLnBrk="1" hangingPunct="1">
              <a:buFontTx/>
              <a:buNone/>
            </a:pPr>
            <a:endParaRPr lang="en-US" dirty="0">
              <a:latin typeface="Calibri" charset="0"/>
              <a:ea typeface="MS PGothic" charset="0"/>
            </a:endParaRPr>
          </a:p>
          <a:p>
            <a:pPr eaLnBrk="1" hangingPunct="1">
              <a:buFontTx/>
              <a:buNone/>
            </a:pPr>
            <a:endParaRPr lang="en-US" dirty="0">
              <a:latin typeface="Calibri" charset="0"/>
              <a:ea typeface="MS PGothic" charset="0"/>
            </a:endParaRPr>
          </a:p>
          <a:p>
            <a:pPr eaLnBrk="1" hangingPunct="1">
              <a:buFontTx/>
              <a:buNone/>
            </a:pPr>
            <a:endParaRPr lang="en-US" dirty="0">
              <a:latin typeface="Calibri" charset="0"/>
              <a:ea typeface="MS PGothic" charset="0"/>
            </a:endParaRPr>
          </a:p>
          <a:p>
            <a:pPr eaLnBrk="1" hangingPunct="1">
              <a:buFontTx/>
              <a:buNone/>
            </a:pPr>
            <a:endParaRPr lang="en-US" dirty="0">
              <a:latin typeface="Calibri" charset="0"/>
              <a:ea typeface="MS PGothic" charset="0"/>
            </a:endParaRPr>
          </a:p>
          <a:p>
            <a:pPr eaLnBrk="1" hangingPunct="1">
              <a:buFontTx/>
              <a:buNone/>
            </a:pPr>
            <a:endParaRPr lang="en-US" dirty="0">
              <a:latin typeface="Calibri" charset="0"/>
              <a:ea typeface="MS PGothic" charset="0"/>
            </a:endParaRPr>
          </a:p>
          <a:p>
            <a:pPr eaLnBrk="1" hangingPunct="1">
              <a:buFont typeface="Arial" charset="0"/>
              <a:buAutoNum type="arabicParenR"/>
            </a:pPr>
            <a:endParaRPr lang="en-US" dirty="0">
              <a:latin typeface="Calibri" charset="0"/>
              <a:ea typeface="MS PGothic" charset="0"/>
            </a:endParaRPr>
          </a:p>
        </p:txBody>
      </p:sp>
      <p:sp>
        <p:nvSpPr>
          <p:cNvPr id="4" name="Rectangle 3"/>
          <p:cNvSpPr>
            <a:spLocks noChangeArrowheads="1"/>
          </p:cNvSpPr>
          <p:nvPr/>
        </p:nvSpPr>
        <p:spPr bwMode="auto">
          <a:xfrm>
            <a:off x="539552" y="1412776"/>
            <a:ext cx="8147248" cy="2070200"/>
          </a:xfrm>
          <a:prstGeom prst="rect">
            <a:avLst/>
          </a:prstGeom>
          <a:gradFill rotWithShape="1">
            <a:gsLst>
              <a:gs pos="0">
                <a:srgbClr val="FFFFFF"/>
              </a:gs>
              <a:gs pos="64000">
                <a:srgbClr val="FFFFFF"/>
              </a:gs>
              <a:gs pos="100000">
                <a:srgbClr val="FFFFFF"/>
              </a:gs>
            </a:gsLst>
            <a:lin ang="5400000" scaled="1"/>
          </a:gradFill>
          <a:ln w="9525">
            <a:solidFill>
              <a:srgbClr val="F9F9F9"/>
            </a:solidFill>
            <a:miter lim="800000"/>
            <a:headEnd/>
            <a:tailEnd/>
          </a:ln>
          <a:effectLst>
            <a:outerShdw blurRad="40000" dist="20000" dir="5400000" rotWithShape="0">
              <a:srgbClr val="000000">
                <a:alpha val="37999"/>
              </a:srgbClr>
            </a:outerShdw>
          </a:effectLst>
        </p:spPr>
        <p:txBody>
          <a:bodyPr anchor="ctr"/>
          <a:lstStyle/>
          <a:p>
            <a:pPr algn="ctr">
              <a:defRPr/>
            </a:pPr>
            <a:r>
              <a:rPr lang="en-US" sz="2000" b="1" dirty="0" smtClean="0">
                <a:solidFill>
                  <a:srgbClr val="000000"/>
                </a:solidFill>
                <a:latin typeface="Verdana"/>
                <a:ea typeface="MS PGothic" charset="0"/>
              </a:rPr>
              <a:t>Overall Rationale for CSO/NSA involvement</a:t>
            </a:r>
          </a:p>
          <a:p>
            <a:pPr algn="ctr">
              <a:defRPr/>
            </a:pPr>
            <a:endParaRPr lang="en-US" sz="2000" b="1" dirty="0">
              <a:solidFill>
                <a:srgbClr val="000000"/>
              </a:solidFill>
              <a:latin typeface="Verdana"/>
              <a:ea typeface="MS PGothic" charset="0"/>
            </a:endParaRPr>
          </a:p>
          <a:p>
            <a:pPr algn="ctr">
              <a:defRPr/>
            </a:pPr>
            <a:r>
              <a:rPr lang="en-US" sz="1800" dirty="0">
                <a:solidFill>
                  <a:srgbClr val="000000"/>
                </a:solidFill>
                <a:latin typeface="Verdana"/>
                <a:ea typeface="MS PGothic" charset="0"/>
              </a:rPr>
              <a:t>Development processes fundamentally are </a:t>
            </a:r>
            <a:r>
              <a:rPr lang="en-US" sz="1800" b="1" dirty="0">
                <a:solidFill>
                  <a:srgbClr val="000000"/>
                </a:solidFill>
                <a:latin typeface="Verdana"/>
                <a:ea typeface="MS PGothic" charset="0"/>
              </a:rPr>
              <a:t>domestic, political change processes</a:t>
            </a:r>
          </a:p>
          <a:p>
            <a:pPr algn="ctr">
              <a:defRPr/>
            </a:pPr>
            <a:r>
              <a:rPr lang="en-US" sz="1800" dirty="0">
                <a:solidFill>
                  <a:srgbClr val="000000"/>
                </a:solidFill>
                <a:latin typeface="Verdana"/>
                <a:ea typeface="MS PGothic" charset="0"/>
              </a:rPr>
              <a:t>Hence relationship between State and Society is crucial and engagements with NSAs have </a:t>
            </a:r>
            <a:r>
              <a:rPr lang="en-US" sz="1800" b="1" dirty="0">
                <a:solidFill>
                  <a:srgbClr val="000000"/>
                </a:solidFill>
                <a:latin typeface="Verdana"/>
                <a:ea typeface="MS PGothic" charset="0"/>
              </a:rPr>
              <a:t>to move beyond a narrow aid agenda to a broader development agenda </a:t>
            </a:r>
          </a:p>
        </p:txBody>
      </p:sp>
      <p:sp>
        <p:nvSpPr>
          <p:cNvPr id="7" name="Down Arrow 6"/>
          <p:cNvSpPr>
            <a:spLocks noChangeArrowheads="1"/>
          </p:cNvSpPr>
          <p:nvPr/>
        </p:nvSpPr>
        <p:spPr bwMode="auto">
          <a:xfrm>
            <a:off x="3656013" y="3529013"/>
            <a:ext cx="731837" cy="1166812"/>
          </a:xfrm>
          <a:prstGeom prst="downArrow">
            <a:avLst>
              <a:gd name="adj1" fmla="val 50000"/>
              <a:gd name="adj2" fmla="val 52533"/>
            </a:avLst>
          </a:prstGeom>
          <a:gradFill rotWithShape="1">
            <a:gsLst>
              <a:gs pos="0">
                <a:srgbClr val="CBFFFF"/>
              </a:gs>
              <a:gs pos="100000">
                <a:srgbClr val="B5E5E9"/>
              </a:gs>
            </a:gsLst>
            <a:lin ang="5400000"/>
          </a:gradFill>
          <a:ln w="9525">
            <a:solidFill>
              <a:srgbClr val="B6DCDF"/>
            </a:solidFill>
            <a:miter lim="800000"/>
            <a:headEnd/>
            <a:tailEnd/>
          </a:ln>
          <a:effectLst>
            <a:outerShdw blurRad="40000" dist="23000" dir="5400000" rotWithShape="0">
              <a:srgbClr val="000000">
                <a:alpha val="34998"/>
              </a:srgbClr>
            </a:outerShdw>
          </a:effectLst>
        </p:spPr>
        <p:txBody>
          <a:bodyPr anchor="ctr"/>
          <a:lstStyle/>
          <a:p>
            <a:pPr algn="ctr">
              <a:defRPr/>
            </a:pPr>
            <a:endParaRPr lang="en-US" sz="1800">
              <a:solidFill>
                <a:srgbClr val="FFFFFF"/>
              </a:solidFill>
              <a:latin typeface="Verdana"/>
              <a:ea typeface="MS PGothic" charset="0"/>
            </a:endParaRPr>
          </a:p>
        </p:txBody>
      </p:sp>
      <p:sp>
        <p:nvSpPr>
          <p:cNvPr id="9" name="Down Arrow 8"/>
          <p:cNvSpPr>
            <a:spLocks noChangeArrowheads="1"/>
          </p:cNvSpPr>
          <p:nvPr/>
        </p:nvSpPr>
        <p:spPr bwMode="auto">
          <a:xfrm>
            <a:off x="6861175" y="3529013"/>
            <a:ext cx="804863" cy="1166812"/>
          </a:xfrm>
          <a:prstGeom prst="downArrow">
            <a:avLst>
              <a:gd name="adj1" fmla="val 50000"/>
              <a:gd name="adj2" fmla="val 38833"/>
            </a:avLst>
          </a:prstGeom>
          <a:gradFill rotWithShape="1">
            <a:gsLst>
              <a:gs pos="0">
                <a:srgbClr val="CBFFFF"/>
              </a:gs>
              <a:gs pos="100000">
                <a:srgbClr val="B5E5E9"/>
              </a:gs>
            </a:gsLst>
            <a:lin ang="5400000"/>
          </a:gradFill>
          <a:ln w="9525">
            <a:solidFill>
              <a:srgbClr val="B6DCDF"/>
            </a:solidFill>
            <a:miter lim="800000"/>
            <a:headEnd/>
            <a:tailEnd/>
          </a:ln>
          <a:effectLst>
            <a:outerShdw blurRad="40000" dist="23000" dir="5400000" rotWithShape="0">
              <a:srgbClr val="000000">
                <a:alpha val="34998"/>
              </a:srgbClr>
            </a:outerShdw>
          </a:effectLst>
        </p:spPr>
        <p:txBody>
          <a:bodyPr anchor="ctr"/>
          <a:lstStyle/>
          <a:p>
            <a:pPr algn="ctr">
              <a:defRPr/>
            </a:pPr>
            <a:endParaRPr lang="en-US" sz="1800">
              <a:solidFill>
                <a:srgbClr val="FFFFFF"/>
              </a:solidFill>
              <a:latin typeface="Verdana"/>
              <a:ea typeface="MS PGothic" charset="0"/>
            </a:endParaRPr>
          </a:p>
        </p:txBody>
      </p:sp>
      <p:sp>
        <p:nvSpPr>
          <p:cNvPr id="10" name="Oval 9"/>
          <p:cNvSpPr>
            <a:spLocks noChangeArrowheads="1"/>
          </p:cNvSpPr>
          <p:nvPr/>
        </p:nvSpPr>
        <p:spPr bwMode="auto">
          <a:xfrm>
            <a:off x="0" y="5065713"/>
            <a:ext cx="2274888" cy="1282700"/>
          </a:xfrm>
          <a:prstGeom prst="ellipse">
            <a:avLst/>
          </a:prstGeom>
          <a:gradFill rotWithShape="1">
            <a:gsLst>
              <a:gs pos="0">
                <a:srgbClr val="CBFFFF"/>
              </a:gs>
              <a:gs pos="100000">
                <a:srgbClr val="B5E5E9"/>
              </a:gs>
            </a:gsLst>
            <a:lin ang="5400000"/>
          </a:gradFill>
          <a:ln w="9525">
            <a:solidFill>
              <a:srgbClr val="B6DCDF"/>
            </a:solidFill>
            <a:round/>
            <a:headEnd/>
            <a:tailEnd/>
          </a:ln>
          <a:effectLst>
            <a:outerShdw blurRad="40000" dist="23000" dir="5400000" rotWithShape="0">
              <a:srgbClr val="000000">
                <a:alpha val="34998"/>
              </a:srgbClr>
            </a:outerShdw>
          </a:effectLst>
        </p:spPr>
        <p:txBody>
          <a:bodyPr anchor="ctr"/>
          <a:lstStyle/>
          <a:p>
            <a:pPr algn="ctr">
              <a:defRPr/>
            </a:pPr>
            <a:r>
              <a:rPr lang="en-US" sz="1800" b="1" dirty="0">
                <a:solidFill>
                  <a:srgbClr val="000000"/>
                </a:solidFill>
                <a:latin typeface="Verdana"/>
                <a:ea typeface="MS PGothic" charset="0"/>
              </a:rPr>
              <a:t>Treat </a:t>
            </a:r>
            <a:r>
              <a:rPr lang="en-US" sz="1800" b="1" dirty="0" smtClean="0">
                <a:solidFill>
                  <a:srgbClr val="000000"/>
                </a:solidFill>
                <a:latin typeface="Verdana"/>
                <a:ea typeface="MS PGothic" charset="0"/>
              </a:rPr>
              <a:t>CSO/NSAs </a:t>
            </a:r>
            <a:r>
              <a:rPr lang="en-US" sz="1800" b="1" dirty="0">
                <a:solidFill>
                  <a:srgbClr val="000000"/>
                </a:solidFill>
                <a:latin typeface="Verdana"/>
                <a:ea typeface="MS PGothic" charset="0"/>
              </a:rPr>
              <a:t>as actors</a:t>
            </a:r>
          </a:p>
        </p:txBody>
      </p:sp>
      <p:sp>
        <p:nvSpPr>
          <p:cNvPr id="11" name="Oval 10"/>
          <p:cNvSpPr>
            <a:spLocks noChangeArrowheads="1"/>
          </p:cNvSpPr>
          <p:nvPr/>
        </p:nvSpPr>
        <p:spPr bwMode="auto">
          <a:xfrm>
            <a:off x="3121025" y="5065713"/>
            <a:ext cx="2176463" cy="1460500"/>
          </a:xfrm>
          <a:prstGeom prst="ellipse">
            <a:avLst/>
          </a:prstGeom>
          <a:gradFill rotWithShape="1">
            <a:gsLst>
              <a:gs pos="0">
                <a:srgbClr val="CBFFFF"/>
              </a:gs>
              <a:gs pos="100000">
                <a:srgbClr val="B5E5E9"/>
              </a:gs>
            </a:gsLst>
            <a:lin ang="5400000"/>
          </a:gradFill>
          <a:ln w="9525">
            <a:solidFill>
              <a:srgbClr val="B6DCDF"/>
            </a:solidFill>
            <a:round/>
            <a:headEnd/>
            <a:tailEnd/>
          </a:ln>
          <a:effectLst>
            <a:outerShdw blurRad="40000" dist="23000" dir="5400000" rotWithShape="0">
              <a:srgbClr val="000000">
                <a:alpha val="34998"/>
              </a:srgbClr>
            </a:outerShdw>
          </a:effectLst>
        </p:spPr>
        <p:txBody>
          <a:bodyPr anchor="ctr"/>
          <a:lstStyle/>
          <a:p>
            <a:pPr algn="ctr">
              <a:defRPr/>
            </a:pPr>
            <a:r>
              <a:rPr lang="en-US" sz="1800" b="1" dirty="0">
                <a:solidFill>
                  <a:srgbClr val="000000"/>
                </a:solidFill>
                <a:latin typeface="Calibri" charset="0"/>
                <a:ea typeface="ＭＳ Ｐゴシック" charset="0"/>
                <a:cs typeface="ＭＳ Ｐゴシック" charset="0"/>
              </a:rPr>
              <a:t>Analyze state-society relations systematically</a:t>
            </a:r>
            <a:endParaRPr lang="en-US" sz="1800" dirty="0">
              <a:solidFill>
                <a:srgbClr val="000000"/>
              </a:solidFill>
              <a:latin typeface="Calibri" charset="0"/>
              <a:ea typeface="ＭＳ Ｐゴシック" charset="0"/>
              <a:cs typeface="ＭＳ Ｐゴシック" charset="0"/>
            </a:endParaRPr>
          </a:p>
        </p:txBody>
      </p:sp>
      <p:sp>
        <p:nvSpPr>
          <p:cNvPr id="12" name="Oval 11"/>
          <p:cNvSpPr>
            <a:spLocks noChangeArrowheads="1"/>
          </p:cNvSpPr>
          <p:nvPr/>
        </p:nvSpPr>
        <p:spPr bwMode="auto">
          <a:xfrm>
            <a:off x="5661025" y="5243513"/>
            <a:ext cx="3025775" cy="1282700"/>
          </a:xfrm>
          <a:prstGeom prst="ellipse">
            <a:avLst/>
          </a:prstGeom>
          <a:gradFill rotWithShape="1">
            <a:gsLst>
              <a:gs pos="0">
                <a:srgbClr val="CBFFFF"/>
              </a:gs>
              <a:gs pos="100000">
                <a:srgbClr val="B5E5E9"/>
              </a:gs>
            </a:gsLst>
            <a:lin ang="5400000"/>
          </a:gradFill>
          <a:ln w="9525">
            <a:solidFill>
              <a:srgbClr val="B6DCDF"/>
            </a:solidFill>
            <a:round/>
            <a:headEnd/>
            <a:tailEnd/>
          </a:ln>
          <a:effectLst>
            <a:outerShdw blurRad="40000" dist="23000" dir="5400000" rotWithShape="0">
              <a:srgbClr val="000000">
                <a:alpha val="34998"/>
              </a:srgbClr>
            </a:outerShdw>
          </a:effectLst>
        </p:spPr>
        <p:txBody>
          <a:bodyPr anchor="ctr"/>
          <a:lstStyle/>
          <a:p>
            <a:pPr algn="ctr">
              <a:defRPr/>
            </a:pPr>
            <a:r>
              <a:rPr lang="en-US" sz="1800" b="1" dirty="0">
                <a:solidFill>
                  <a:srgbClr val="000000"/>
                </a:solidFill>
                <a:latin typeface="Calibri" charset="0"/>
                <a:ea typeface="ＭＳ Ｐゴシック" charset="0"/>
                <a:cs typeface="ＭＳ Ｐゴシック" charset="0"/>
              </a:rPr>
              <a:t>Explore and exploit full potential within </a:t>
            </a:r>
            <a:r>
              <a:rPr lang="en-US" sz="1800" b="1" dirty="0" smtClean="0">
                <a:solidFill>
                  <a:srgbClr val="000000"/>
                </a:solidFill>
                <a:latin typeface="Calibri" charset="0"/>
                <a:ea typeface="ＭＳ Ｐゴシック" charset="0"/>
                <a:cs typeface="ＭＳ Ｐゴシック" charset="0"/>
              </a:rPr>
              <a:t>BS aid modality</a:t>
            </a:r>
            <a:endParaRPr lang="en-US" sz="1800" dirty="0">
              <a:solidFill>
                <a:srgbClr val="000000"/>
              </a:solidFill>
              <a:latin typeface="Calibri" charset="0"/>
              <a:ea typeface="ＭＳ Ｐゴシック" charset="0"/>
              <a:cs typeface="ＭＳ Ｐゴシック" charset="0"/>
            </a:endParaRPr>
          </a:p>
        </p:txBody>
      </p:sp>
      <p:sp>
        <p:nvSpPr>
          <p:cNvPr id="15" name="Down Arrow 14"/>
          <p:cNvSpPr>
            <a:spLocks noChangeArrowheads="1"/>
          </p:cNvSpPr>
          <p:nvPr/>
        </p:nvSpPr>
        <p:spPr bwMode="auto">
          <a:xfrm>
            <a:off x="641350" y="3529013"/>
            <a:ext cx="731838" cy="1166812"/>
          </a:xfrm>
          <a:prstGeom prst="downArrow">
            <a:avLst>
              <a:gd name="adj1" fmla="val 50000"/>
              <a:gd name="adj2" fmla="val 52533"/>
            </a:avLst>
          </a:prstGeom>
          <a:gradFill rotWithShape="1">
            <a:gsLst>
              <a:gs pos="0">
                <a:srgbClr val="CBFFFF"/>
              </a:gs>
              <a:gs pos="100000">
                <a:srgbClr val="B5E5E9"/>
              </a:gs>
            </a:gsLst>
            <a:lin ang="5400000"/>
          </a:gradFill>
          <a:ln w="9525">
            <a:solidFill>
              <a:srgbClr val="B6DCDF"/>
            </a:solidFill>
            <a:miter lim="800000"/>
            <a:headEnd/>
            <a:tailEnd/>
          </a:ln>
          <a:effectLst>
            <a:outerShdw blurRad="40000" dist="23000" dir="5400000" rotWithShape="0">
              <a:srgbClr val="000000">
                <a:alpha val="34998"/>
              </a:srgbClr>
            </a:outerShdw>
          </a:effectLst>
        </p:spPr>
        <p:txBody>
          <a:bodyPr anchor="ctr"/>
          <a:lstStyle/>
          <a:p>
            <a:pPr algn="ctr">
              <a:defRPr/>
            </a:pPr>
            <a:endParaRPr lang="en-US" sz="1800">
              <a:solidFill>
                <a:srgbClr val="FFFFFF"/>
              </a:solidFill>
              <a:latin typeface="Verdana"/>
              <a:ea typeface="MS PGothic" charset="0"/>
            </a:endParaRPr>
          </a:p>
        </p:txBody>
      </p:sp>
    </p:spTree>
    <p:extLst>
      <p:ext uri="{BB962C8B-B14F-4D97-AF65-F5344CB8AC3E}">
        <p14:creationId xmlns:p14="http://schemas.microsoft.com/office/powerpoint/2010/main" val="2039610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solidFill>
                  <a:schemeClr val="accent2"/>
                </a:solidFill>
                <a:ea typeface="MS PGothic" charset="0"/>
              </a:rPr>
              <a:t>Overall Rationale for CSO/NSA involvement</a:t>
            </a:r>
            <a:r>
              <a:rPr lang="en-US" sz="3200" dirty="0">
                <a:solidFill>
                  <a:srgbClr val="000000"/>
                </a:solidFill>
                <a:ea typeface="MS PGothic" charset="0"/>
              </a:rPr>
              <a:t/>
            </a:r>
            <a:br>
              <a:rPr lang="en-US" sz="3200" dirty="0">
                <a:solidFill>
                  <a:srgbClr val="000000"/>
                </a:solidFill>
                <a:ea typeface="MS PGothic" charset="0"/>
              </a:rPr>
            </a:br>
            <a:endParaRPr lang="en-US" dirty="0"/>
          </a:p>
        </p:txBody>
      </p:sp>
      <p:sp>
        <p:nvSpPr>
          <p:cNvPr id="3" name="Content Placeholder 2"/>
          <p:cNvSpPr>
            <a:spLocks noGrp="1"/>
          </p:cNvSpPr>
          <p:nvPr>
            <p:ph idx="1"/>
          </p:nvPr>
        </p:nvSpPr>
        <p:spPr>
          <a:xfrm>
            <a:off x="457200" y="1988841"/>
            <a:ext cx="8229600" cy="4032548"/>
          </a:xfrm>
        </p:spPr>
        <p:txBody>
          <a:bodyPr/>
          <a:lstStyle/>
          <a:p>
            <a:endParaRPr lang="en-US" i="0" dirty="0" smtClean="0">
              <a:solidFill>
                <a:schemeClr val="accent2"/>
              </a:solidFill>
            </a:endParaRPr>
          </a:p>
          <a:p>
            <a:r>
              <a:rPr lang="en-US" i="0" dirty="0" smtClean="0">
                <a:solidFill>
                  <a:schemeClr val="accent2"/>
                </a:solidFill>
              </a:rPr>
              <a:t>It is through CSO that citizens can:</a:t>
            </a:r>
          </a:p>
          <a:p>
            <a:pPr>
              <a:buClr>
                <a:schemeClr val="accent2"/>
              </a:buClr>
            </a:pPr>
            <a:endParaRPr lang="en-US" i="0" dirty="0" smtClean="0">
              <a:solidFill>
                <a:schemeClr val="accent2"/>
              </a:solidFill>
            </a:endParaRPr>
          </a:p>
          <a:p>
            <a:pPr marL="0" indent="0">
              <a:buClr>
                <a:schemeClr val="accent2"/>
              </a:buClr>
              <a:buNone/>
            </a:pPr>
            <a:endParaRPr lang="en-US" i="0" dirty="0">
              <a:solidFill>
                <a:schemeClr val="accent2"/>
              </a:solidFill>
            </a:endParaRPr>
          </a:p>
          <a:p>
            <a:pPr>
              <a:buClr>
                <a:schemeClr val="accent2"/>
              </a:buClr>
            </a:pPr>
            <a:r>
              <a:rPr lang="en-US" i="0" dirty="0" smtClean="0">
                <a:solidFill>
                  <a:schemeClr val="accent2"/>
                </a:solidFill>
              </a:rPr>
              <a:t>Engage in policy dialogue</a:t>
            </a:r>
          </a:p>
          <a:p>
            <a:pPr>
              <a:buClr>
                <a:schemeClr val="accent2"/>
              </a:buClr>
            </a:pPr>
            <a:r>
              <a:rPr lang="en-US" i="0" dirty="0" smtClean="0">
                <a:solidFill>
                  <a:schemeClr val="accent2"/>
                </a:solidFill>
              </a:rPr>
              <a:t>Voice their opinions and rights</a:t>
            </a:r>
          </a:p>
          <a:p>
            <a:pPr>
              <a:buClr>
                <a:schemeClr val="accent2"/>
              </a:buClr>
            </a:pPr>
            <a:r>
              <a:rPr lang="en-US" i="0" dirty="0" smtClean="0">
                <a:solidFill>
                  <a:schemeClr val="accent2"/>
                </a:solidFill>
              </a:rPr>
              <a:t>Hold authorities accountable </a:t>
            </a:r>
          </a:p>
          <a:p>
            <a:pPr>
              <a:buClr>
                <a:schemeClr val="accent2"/>
              </a:buClr>
            </a:pPr>
            <a:endParaRPr lang="en-US" i="0" dirty="0"/>
          </a:p>
          <a:p>
            <a:pPr marL="0" indent="0">
              <a:buClr>
                <a:schemeClr val="accent2"/>
              </a:buClr>
              <a:buNone/>
            </a:pPr>
            <a:endParaRPr lang="en-US" i="0" dirty="0" smtClean="0"/>
          </a:p>
          <a:p>
            <a:pPr marL="0" indent="0">
              <a:buClr>
                <a:schemeClr val="accent2"/>
              </a:buClr>
              <a:buNone/>
            </a:pPr>
            <a:endParaRPr lang="en-US" dirty="0"/>
          </a:p>
        </p:txBody>
      </p:sp>
    </p:spTree>
    <p:extLst>
      <p:ext uri="{BB962C8B-B14F-4D97-AF65-F5344CB8AC3E}">
        <p14:creationId xmlns:p14="http://schemas.microsoft.com/office/powerpoint/2010/main" val="2206414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071547"/>
            <a:ext cx="8229600" cy="773278"/>
          </a:xfrm>
        </p:spPr>
        <p:txBody>
          <a:bodyPr/>
          <a:lstStyle/>
          <a:p>
            <a:pPr algn="ctr"/>
            <a:r>
              <a:rPr lang="en-GB" dirty="0" smtClean="0"/>
              <a:t>Outline</a:t>
            </a:r>
            <a:endParaRPr lang="en-GB" dirty="0"/>
          </a:p>
        </p:txBody>
      </p:sp>
      <p:sp>
        <p:nvSpPr>
          <p:cNvPr id="3" name="Content Placeholder 2"/>
          <p:cNvSpPr>
            <a:spLocks noGrp="1"/>
          </p:cNvSpPr>
          <p:nvPr>
            <p:ph idx="1"/>
          </p:nvPr>
        </p:nvSpPr>
        <p:spPr>
          <a:xfrm>
            <a:off x="500034" y="1844824"/>
            <a:ext cx="8229600" cy="4752528"/>
          </a:xfrm>
        </p:spPr>
        <p:txBody>
          <a:bodyPr/>
          <a:lstStyle/>
          <a:p>
            <a:pPr marL="457200" indent="-457200">
              <a:spcBef>
                <a:spcPts val="1200"/>
              </a:spcBef>
              <a:buClrTx/>
              <a:buAutoNum type="arabicPeriod"/>
            </a:pPr>
            <a:endParaRPr lang="en-GB" sz="2200" i="0" dirty="0" smtClean="0">
              <a:solidFill>
                <a:srgbClr val="C00000"/>
              </a:solidFill>
            </a:endParaRPr>
          </a:p>
          <a:p>
            <a:pPr marL="457200" indent="-457200">
              <a:spcBef>
                <a:spcPts val="1200"/>
              </a:spcBef>
              <a:buClrTx/>
              <a:buAutoNum type="arabicPeriod"/>
            </a:pPr>
            <a:endParaRPr lang="en-GB" sz="2200" i="0" dirty="0">
              <a:solidFill>
                <a:srgbClr val="C00000"/>
              </a:solidFill>
            </a:endParaRPr>
          </a:p>
          <a:p>
            <a:pPr marL="0" indent="0">
              <a:spcBef>
                <a:spcPts val="1200"/>
              </a:spcBef>
              <a:buClrTx/>
              <a:buNone/>
            </a:pPr>
            <a:endParaRPr lang="en-GB" sz="2200" i="0" dirty="0" smtClean="0">
              <a:solidFill>
                <a:srgbClr val="C00000"/>
              </a:solidFill>
            </a:endParaRPr>
          </a:p>
          <a:p>
            <a:pPr marL="457200" indent="-457200">
              <a:spcBef>
                <a:spcPts val="1200"/>
              </a:spcBef>
              <a:buClrTx/>
              <a:buFontTx/>
              <a:buAutoNum type="arabicPeriod"/>
            </a:pPr>
            <a:r>
              <a:rPr lang="en-GB" sz="2200" i="0" dirty="0" smtClean="0">
                <a:solidFill>
                  <a:schemeClr val="accent2"/>
                </a:solidFill>
              </a:rPr>
              <a:t>Key EU communications</a:t>
            </a:r>
            <a:endParaRPr lang="en-GB" sz="2200" i="0" dirty="0">
              <a:solidFill>
                <a:schemeClr val="accent2"/>
              </a:solidFill>
            </a:endParaRPr>
          </a:p>
          <a:p>
            <a:pPr marL="457200" indent="-457200">
              <a:spcBef>
                <a:spcPts val="1200"/>
              </a:spcBef>
              <a:buClrTx/>
              <a:buAutoNum type="arabicPeriod"/>
            </a:pPr>
            <a:r>
              <a:rPr lang="en-GB" sz="2200" i="0" dirty="0" smtClean="0">
                <a:solidFill>
                  <a:schemeClr val="accent2"/>
                </a:solidFill>
              </a:rPr>
              <a:t>Rationale for CSO/NSA involvement  </a:t>
            </a:r>
          </a:p>
          <a:p>
            <a:pPr marL="457200" indent="-457200">
              <a:spcBef>
                <a:spcPts val="1200"/>
              </a:spcBef>
              <a:buClrTx/>
              <a:buAutoNum type="arabicPeriod"/>
            </a:pPr>
            <a:r>
              <a:rPr lang="en-GB" sz="2200" b="1" i="0" dirty="0" smtClean="0">
                <a:solidFill>
                  <a:srgbClr val="C00000"/>
                </a:solidFill>
              </a:rPr>
              <a:t>Promotion of multi actors dialogues </a:t>
            </a:r>
          </a:p>
          <a:p>
            <a:pPr marL="457200" indent="-457200">
              <a:spcBef>
                <a:spcPts val="1200"/>
              </a:spcBef>
              <a:buClrTx/>
              <a:buAutoNum type="arabicPeriod"/>
            </a:pPr>
            <a:r>
              <a:rPr lang="en-GB" sz="2200" i="0" dirty="0" smtClean="0">
                <a:solidFill>
                  <a:schemeClr val="accent2"/>
                </a:solidFill>
              </a:rPr>
              <a:t>Stakeholders analysis </a:t>
            </a:r>
          </a:p>
          <a:p>
            <a:pPr marL="457200" indent="-457200">
              <a:spcBef>
                <a:spcPts val="1200"/>
              </a:spcBef>
              <a:buClrTx/>
              <a:buFontTx/>
              <a:buAutoNum type="arabicPeriod"/>
            </a:pPr>
            <a:r>
              <a:rPr lang="en-GB" sz="2200" i="0" dirty="0" smtClean="0">
                <a:solidFill>
                  <a:schemeClr val="accent2"/>
                </a:solidFill>
              </a:rPr>
              <a:t>Key factors and specific </a:t>
            </a:r>
            <a:r>
              <a:rPr lang="en-GB" sz="2200" i="0" dirty="0">
                <a:solidFill>
                  <a:schemeClr val="accent2"/>
                </a:solidFill>
              </a:rPr>
              <a:t>entry points for promoting CSO participation to policy and budget process</a:t>
            </a:r>
          </a:p>
          <a:p>
            <a:pPr marL="0" indent="0">
              <a:spcBef>
                <a:spcPts val="1200"/>
              </a:spcBef>
              <a:buClrTx/>
              <a:buNone/>
            </a:pPr>
            <a:endParaRPr lang="en-GB" sz="2200" i="0" dirty="0" smtClean="0">
              <a:solidFill>
                <a:schemeClr val="accent2"/>
              </a:solidFill>
            </a:endParaRPr>
          </a:p>
          <a:p>
            <a:pPr marL="457200" indent="-457200">
              <a:spcBef>
                <a:spcPts val="1200"/>
              </a:spcBef>
              <a:buClrTx/>
              <a:buFont typeface="+mj-lt"/>
              <a:buAutoNum type="arabicPeriod" startAt="5"/>
            </a:pPr>
            <a:endParaRPr lang="fr-BE" i="0" dirty="0" smtClean="0"/>
          </a:p>
          <a:p>
            <a:pPr marL="457200" indent="-457200">
              <a:spcBef>
                <a:spcPts val="1200"/>
              </a:spcBef>
              <a:buClrTx/>
              <a:buFont typeface="+mj-lt"/>
              <a:buAutoNum type="arabicPeriod" startAt="5"/>
            </a:pPr>
            <a:endParaRPr lang="en-GB" i="0" dirty="0" smtClean="0"/>
          </a:p>
          <a:p>
            <a:pPr marL="457200" indent="-457200">
              <a:buClrTx/>
              <a:buNone/>
            </a:pPr>
            <a:endParaRPr lang="en-GB" i="0" dirty="0" smtClean="0"/>
          </a:p>
          <a:p>
            <a:endParaRPr lang="en-GB" dirty="0"/>
          </a:p>
        </p:txBody>
      </p:sp>
      <p:sp>
        <p:nvSpPr>
          <p:cNvPr id="4" name="Slide Number Placeholder 3"/>
          <p:cNvSpPr>
            <a:spLocks noGrp="1"/>
          </p:cNvSpPr>
          <p:nvPr>
            <p:ph type="sldNum" sz="quarter" idx="12"/>
          </p:nvPr>
        </p:nvSpPr>
        <p:spPr/>
        <p:txBody>
          <a:bodyPr/>
          <a:lstStyle/>
          <a:p>
            <a:fld id="{37B83C0C-BC65-4367-9B8A-060D4801009D}" type="slidenum">
              <a:rPr lang="en-GB" smtClean="0"/>
              <a:pPr/>
              <a:t>7</a:t>
            </a:fld>
            <a:endParaRPr lang="en-GB"/>
          </a:p>
        </p:txBody>
      </p:sp>
    </p:spTree>
    <p:extLst>
      <p:ext uri="{BB962C8B-B14F-4D97-AF65-F5344CB8AC3E}">
        <p14:creationId xmlns:p14="http://schemas.microsoft.com/office/powerpoint/2010/main" val="2044853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u contenu 2"/>
          <p:cNvSpPr>
            <a:spLocks noGrp="1"/>
          </p:cNvSpPr>
          <p:nvPr>
            <p:ph idx="1"/>
          </p:nvPr>
        </p:nvSpPr>
        <p:spPr>
          <a:xfrm>
            <a:off x="327500" y="0"/>
            <a:ext cx="8688388" cy="6343413"/>
          </a:xfrm>
        </p:spPr>
        <p:txBody>
          <a:bodyPr/>
          <a:lstStyle/>
          <a:p>
            <a:pPr eaLnBrk="1" hangingPunct="1">
              <a:buFontTx/>
              <a:buNone/>
            </a:pPr>
            <a:r>
              <a:rPr lang="en-GB" altLang="fr-FR" sz="3200" b="1" i="0" dirty="0" smtClean="0">
                <a:solidFill>
                  <a:schemeClr val="bg1"/>
                </a:solidFill>
                <a:latin typeface="Calibri" panose="020F0502020204030204" pitchFamily="34" charset="0"/>
              </a:rPr>
              <a:t>EU through BS should            encourage multi-actor                                              dialogues</a:t>
            </a:r>
            <a:endParaRPr lang="en-GB" altLang="fr-FR" sz="3200" b="1" i="0" dirty="0" smtClean="0">
              <a:solidFill>
                <a:schemeClr val="bg1"/>
              </a:solidFill>
            </a:endParaRPr>
          </a:p>
          <a:p>
            <a:pPr eaLnBrk="1" hangingPunct="1">
              <a:buFontTx/>
              <a:buNone/>
            </a:pPr>
            <a:endParaRPr lang="en-GB" altLang="fr-FR" sz="2000" dirty="0" smtClean="0">
              <a:solidFill>
                <a:schemeClr val="bg1"/>
              </a:solidFill>
            </a:endParaRPr>
          </a:p>
        </p:txBody>
      </p:sp>
      <p:sp>
        <p:nvSpPr>
          <p:cNvPr id="31747" name="Slide Number Placeholder 1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ea typeface="MS PGothic"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MS PGothic" panose="020B0600070205080204" pitchFamily="34" charset="-128"/>
              </a:defRPr>
            </a:lvl2pPr>
            <a:lvl3pPr marL="1143000" indent="-228600">
              <a:spcBef>
                <a:spcPct val="20000"/>
              </a:spcBef>
              <a:defRPr sz="1400">
                <a:solidFill>
                  <a:srgbClr val="0F5494"/>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fld id="{622DC702-FDE8-46F0-972E-A6AE37E85437}" type="slidenum">
              <a:rPr lang="en-US" altLang="fr-FR" sz="1400" i="0">
                <a:solidFill>
                  <a:schemeClr val="tx1"/>
                </a:solidFill>
                <a:latin typeface="Arial" panose="020B0604020202020204" pitchFamily="34" charset="0"/>
              </a:rPr>
              <a:pPr>
                <a:spcBef>
                  <a:spcPct val="0"/>
                </a:spcBef>
                <a:buClrTx/>
                <a:buFontTx/>
                <a:buNone/>
              </a:pPr>
              <a:t>8</a:t>
            </a:fld>
            <a:endParaRPr lang="en-US" altLang="fr-FR" sz="1400" i="0">
              <a:solidFill>
                <a:schemeClr val="tx1"/>
              </a:solidFill>
              <a:latin typeface="Arial" panose="020B0604020202020204" pitchFamily="34" charset="0"/>
            </a:endParaRPr>
          </a:p>
        </p:txBody>
      </p:sp>
      <p:graphicFrame>
        <p:nvGraphicFramePr>
          <p:cNvPr id="7" name="Diagramme 6"/>
          <p:cNvGraphicFramePr/>
          <p:nvPr>
            <p:extLst>
              <p:ext uri="{D42A27DB-BD31-4B8C-83A1-F6EECF244321}">
                <p14:modId xmlns:p14="http://schemas.microsoft.com/office/powerpoint/2010/main" val="492686000"/>
              </p:ext>
            </p:extLst>
          </p:nvPr>
        </p:nvGraphicFramePr>
        <p:xfrm>
          <a:off x="437952" y="1188203"/>
          <a:ext cx="8001000"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3954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96752"/>
            <a:ext cx="8568952" cy="720080"/>
          </a:xfrm>
        </p:spPr>
        <p:txBody>
          <a:bodyPr/>
          <a:lstStyle/>
          <a:p>
            <a:pPr algn="ctr"/>
            <a:r>
              <a:rPr lang="en-US" sz="3500" dirty="0" smtClean="0">
                <a:latin typeface="Calibri"/>
                <a:cs typeface="Calibri"/>
              </a:rPr>
              <a:t/>
            </a:r>
            <a:br>
              <a:rPr lang="en-US" sz="3500" dirty="0" smtClean="0">
                <a:latin typeface="Calibri"/>
                <a:cs typeface="Calibri"/>
              </a:rPr>
            </a:br>
            <a:r>
              <a:rPr lang="en-US" sz="2800" dirty="0" smtClean="0">
                <a:latin typeface="+mn-lt"/>
                <a:cs typeface="Calibri"/>
              </a:rPr>
              <a:t>From government to country ownership</a:t>
            </a:r>
            <a:br>
              <a:rPr lang="en-US" sz="2800" dirty="0" smtClean="0">
                <a:latin typeface="+mn-lt"/>
                <a:cs typeface="Calibri"/>
              </a:rPr>
            </a:br>
            <a:endParaRPr lang="en-US" sz="2800" dirty="0">
              <a:latin typeface="+mn-lt"/>
              <a:cs typeface="Calibri"/>
            </a:endParaRPr>
          </a:p>
        </p:txBody>
      </p:sp>
      <p:sp>
        <p:nvSpPr>
          <p:cNvPr id="3" name="Content Placeholder 2"/>
          <p:cNvSpPr>
            <a:spLocks noGrp="1"/>
          </p:cNvSpPr>
          <p:nvPr>
            <p:ph idx="1"/>
          </p:nvPr>
        </p:nvSpPr>
        <p:spPr>
          <a:xfrm>
            <a:off x="493204" y="1700808"/>
            <a:ext cx="8229600" cy="4752528"/>
          </a:xfrm>
        </p:spPr>
        <p:txBody>
          <a:bodyPr/>
          <a:lstStyle/>
          <a:p>
            <a:pPr marL="0" indent="0" algn="ctr" eaLnBrk="1" fontAlgn="auto" hangingPunct="1">
              <a:spcAft>
                <a:spcPts val="0"/>
              </a:spcAft>
              <a:buClr>
                <a:schemeClr val="tx1"/>
              </a:buClr>
              <a:buSzPct val="80000"/>
              <a:buFontTx/>
              <a:buNone/>
              <a:defRPr/>
            </a:pPr>
            <a:endParaRPr lang="en-US" sz="3000" b="1" i="0" dirty="0" smtClean="0">
              <a:latin typeface="Calibri"/>
              <a:cs typeface="Calibri"/>
            </a:endParaRPr>
          </a:p>
          <a:p>
            <a:pPr marL="0" indent="0" algn="ctr" eaLnBrk="1" fontAlgn="auto" hangingPunct="1">
              <a:spcAft>
                <a:spcPts val="0"/>
              </a:spcAft>
              <a:buClr>
                <a:schemeClr val="tx1"/>
              </a:buClr>
              <a:buSzPct val="80000"/>
              <a:buFontTx/>
              <a:buNone/>
              <a:defRPr/>
            </a:pPr>
            <a:r>
              <a:rPr lang="en-US" b="1" i="0" dirty="0" smtClean="0">
                <a:cs typeface="Calibri"/>
              </a:rPr>
              <a:t>Multi </a:t>
            </a:r>
            <a:r>
              <a:rPr lang="en-US" b="1" i="0" dirty="0">
                <a:cs typeface="Calibri"/>
              </a:rPr>
              <a:t>actor and multi level policy </a:t>
            </a:r>
            <a:r>
              <a:rPr lang="en-US" b="1" i="0" dirty="0" smtClean="0">
                <a:cs typeface="Calibri"/>
              </a:rPr>
              <a:t>processes</a:t>
            </a:r>
          </a:p>
          <a:p>
            <a:pPr marL="0" indent="0" algn="ctr" eaLnBrk="1" fontAlgn="auto" hangingPunct="1">
              <a:spcAft>
                <a:spcPts val="0"/>
              </a:spcAft>
              <a:buClr>
                <a:schemeClr val="tx1"/>
              </a:buClr>
              <a:buSzPct val="80000"/>
              <a:buFontTx/>
              <a:buNone/>
              <a:defRPr/>
            </a:pPr>
            <a:r>
              <a:rPr lang="en-US" sz="2800" b="1" i="0" dirty="0" smtClean="0">
                <a:cs typeface="Calibri"/>
              </a:rPr>
              <a:t> </a:t>
            </a:r>
            <a:endParaRPr lang="en-US" sz="2800" b="1" i="0" dirty="0">
              <a:cs typeface="Calibri"/>
            </a:endParaRPr>
          </a:p>
          <a:p>
            <a:pPr algn="just" eaLnBrk="1" fontAlgn="auto" hangingPunct="1">
              <a:lnSpc>
                <a:spcPct val="70000"/>
              </a:lnSpc>
              <a:spcBef>
                <a:spcPts val="1200"/>
              </a:spcBef>
              <a:spcAft>
                <a:spcPts val="0"/>
              </a:spcAft>
              <a:buClr>
                <a:schemeClr val="tx1"/>
              </a:buClr>
              <a:buSzPct val="80000"/>
              <a:buFont typeface="Arial"/>
              <a:buChar char="•"/>
              <a:defRPr/>
            </a:pPr>
            <a:r>
              <a:rPr lang="en-US" i="0" dirty="0">
                <a:cs typeface="Calibri"/>
              </a:rPr>
              <a:t>Implement reforms &amp; achieve </a:t>
            </a:r>
            <a:r>
              <a:rPr lang="en-US" i="0" dirty="0" smtClean="0">
                <a:cs typeface="Calibri"/>
              </a:rPr>
              <a:t>results: ensure feasibility and stimulate ‘buy in</a:t>
            </a:r>
          </a:p>
          <a:p>
            <a:pPr marL="0" indent="0" algn="just" eaLnBrk="1" fontAlgn="auto" hangingPunct="1">
              <a:lnSpc>
                <a:spcPct val="70000"/>
              </a:lnSpc>
              <a:spcAft>
                <a:spcPts val="0"/>
              </a:spcAft>
              <a:buClr>
                <a:schemeClr val="tx1"/>
              </a:buClr>
              <a:buSzPct val="80000"/>
              <a:buNone/>
              <a:defRPr/>
            </a:pPr>
            <a:endParaRPr lang="en-US" i="0" dirty="0" smtClean="0">
              <a:cs typeface="Calibri"/>
            </a:endParaRPr>
          </a:p>
          <a:p>
            <a:pPr algn="just" eaLnBrk="1" fontAlgn="auto" hangingPunct="1">
              <a:lnSpc>
                <a:spcPct val="70000"/>
              </a:lnSpc>
              <a:spcAft>
                <a:spcPts val="0"/>
              </a:spcAft>
              <a:buClr>
                <a:schemeClr val="tx1"/>
              </a:buClr>
              <a:buSzPct val="80000"/>
              <a:buFont typeface="Arial"/>
              <a:buChar char="•"/>
              <a:defRPr/>
            </a:pPr>
            <a:r>
              <a:rPr lang="en-US" i="0" dirty="0" smtClean="0">
                <a:cs typeface="Calibri"/>
              </a:rPr>
              <a:t>Increase </a:t>
            </a:r>
            <a:r>
              <a:rPr lang="en-US" i="0" dirty="0">
                <a:cs typeface="Calibri"/>
              </a:rPr>
              <a:t>the legitimacy of reforms </a:t>
            </a:r>
            <a:endParaRPr lang="en-US" i="0" dirty="0" smtClean="0">
              <a:cs typeface="Calibri"/>
            </a:endParaRPr>
          </a:p>
          <a:p>
            <a:pPr marL="0" indent="0" algn="just" eaLnBrk="1" fontAlgn="auto" hangingPunct="1">
              <a:lnSpc>
                <a:spcPct val="70000"/>
              </a:lnSpc>
              <a:spcAft>
                <a:spcPts val="0"/>
              </a:spcAft>
              <a:buClr>
                <a:schemeClr val="tx1"/>
              </a:buClr>
              <a:buSzPct val="80000"/>
              <a:buNone/>
              <a:defRPr/>
            </a:pPr>
            <a:endParaRPr lang="en-US" i="0" dirty="0" smtClean="0">
              <a:cs typeface="Calibri"/>
            </a:endParaRPr>
          </a:p>
          <a:p>
            <a:pPr algn="just" eaLnBrk="1" fontAlgn="auto" hangingPunct="1">
              <a:lnSpc>
                <a:spcPct val="70000"/>
              </a:lnSpc>
              <a:spcAft>
                <a:spcPts val="0"/>
              </a:spcAft>
              <a:buClr>
                <a:schemeClr val="tx1"/>
              </a:buClr>
              <a:buSzPct val="80000"/>
              <a:buFont typeface="Arial"/>
              <a:buChar char="•"/>
              <a:defRPr/>
            </a:pPr>
            <a:r>
              <a:rPr lang="en-US" i="0" dirty="0" smtClean="0">
                <a:cs typeface="Calibri"/>
              </a:rPr>
              <a:t>Gradually </a:t>
            </a:r>
            <a:r>
              <a:rPr lang="en-US" i="0" dirty="0">
                <a:cs typeface="Calibri"/>
              </a:rPr>
              <a:t>improve domestic </a:t>
            </a:r>
            <a:r>
              <a:rPr lang="en-US" i="0" dirty="0" smtClean="0">
                <a:cs typeface="Calibri"/>
              </a:rPr>
              <a:t>accountability</a:t>
            </a:r>
          </a:p>
          <a:p>
            <a:pPr marL="0" indent="0">
              <a:buNone/>
            </a:pPr>
            <a:endParaRPr lang="en-US" dirty="0" smtClean="0"/>
          </a:p>
          <a:p>
            <a:pPr>
              <a:buFontTx/>
              <a:buChar char="-"/>
            </a:pPr>
            <a:r>
              <a:rPr lang="en-US" dirty="0" smtClean="0"/>
              <a:t> </a:t>
            </a:r>
          </a:p>
          <a:p>
            <a:pPr marL="0" indent="0">
              <a:buNone/>
            </a:pPr>
            <a:endParaRPr lang="en-US" dirty="0" smtClean="0"/>
          </a:p>
          <a:p>
            <a:endParaRPr lang="en-US" dirty="0"/>
          </a:p>
        </p:txBody>
      </p:sp>
    </p:spTree>
    <p:extLst>
      <p:ext uri="{BB962C8B-B14F-4D97-AF65-F5344CB8AC3E}">
        <p14:creationId xmlns:p14="http://schemas.microsoft.com/office/powerpoint/2010/main" val="3603750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a:ln>
              <a:noFill/>
            </a:ln>
            <a:solidFill>
              <a:srgbClr val="0F5494"/>
            </a:solidFill>
            <a:effectLst/>
            <a:latin typeface="Verdana" pitchFamily="39"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a:ln>
              <a:noFill/>
            </a:ln>
            <a:solidFill>
              <a:srgbClr val="0F5494"/>
            </a:solidFill>
            <a:effectLst/>
            <a:latin typeface="Verdana" pitchFamily="39"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8668</TotalTime>
  <Words>1760</Words>
  <Application>Microsoft Office PowerPoint</Application>
  <PresentationFormat>On-screen Show (4:3)</PresentationFormat>
  <Paragraphs>283</Paragraphs>
  <Slides>22</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MS PGothic</vt:lpstr>
      <vt:lpstr>MS PGothic</vt:lpstr>
      <vt:lpstr>Arial</vt:lpstr>
      <vt:lpstr>Calibri</vt:lpstr>
      <vt:lpstr>Verdana</vt:lpstr>
      <vt:lpstr>Wingdings</vt:lpstr>
      <vt:lpstr>Slide_Master</vt:lpstr>
      <vt:lpstr>1_Slide_Master</vt:lpstr>
      <vt:lpstr>  Pacific Regional Training on EU Budget support and blending modalities 24-28 October 2016    </vt:lpstr>
      <vt:lpstr>Outline</vt:lpstr>
      <vt:lpstr>Key EU communications </vt:lpstr>
      <vt:lpstr>Outline</vt:lpstr>
      <vt:lpstr>PowerPoint Presentation</vt:lpstr>
      <vt:lpstr>Overall Rationale for CSO/NSA involvement </vt:lpstr>
      <vt:lpstr>Outline</vt:lpstr>
      <vt:lpstr>PowerPoint Presentation</vt:lpstr>
      <vt:lpstr> From government to country ownership </vt:lpstr>
      <vt:lpstr>Citizens and policy actors outside governments can also participate to make policy proposals, improve domestic accountability, support or block a reform</vt:lpstr>
      <vt:lpstr>Treat CSO/NSAs as actors</vt:lpstr>
      <vt:lpstr>What does that mean in practice?</vt:lpstr>
      <vt:lpstr>Outline</vt:lpstr>
      <vt:lpstr>PowerPoint Presentation</vt:lpstr>
      <vt:lpstr>PowerPoint Presentation</vt:lpstr>
      <vt:lpstr>PowerPoint Presentation</vt:lpstr>
      <vt:lpstr>Outline</vt:lpstr>
      <vt:lpstr>Key factors for CSO participation in policy and budget process (I) </vt:lpstr>
      <vt:lpstr>Key factors for CSO participation in policy and budget process (II) </vt:lpstr>
      <vt:lpstr>Key factors for CSO participation in policy and budget process (III) </vt:lpstr>
      <vt:lpstr>Entry points for EU support to CSO participation in policy and budget process (I)</vt:lpstr>
      <vt:lpstr>Entry points for EU support to CSO participation in policy and budget process (II)</vt:lpstr>
    </vt:vector>
  </TitlesOfParts>
  <Company>European Commission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dc:title>
  <dc:creator>ferrandes</dc:creator>
  <cp:lastModifiedBy>Fabrice Ferrandes</cp:lastModifiedBy>
  <cp:revision>417</cp:revision>
  <cp:lastPrinted>2016-10-17T15:43:28Z</cp:lastPrinted>
  <dcterms:created xsi:type="dcterms:W3CDTF">2011-10-28T10:25:18Z</dcterms:created>
  <dcterms:modified xsi:type="dcterms:W3CDTF">2016-10-26T03:27:06Z</dcterms:modified>
</cp:coreProperties>
</file>