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tmp"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311" r:id="rId3"/>
    <p:sldId id="304" r:id="rId4"/>
    <p:sldId id="305" r:id="rId5"/>
    <p:sldId id="301" r:id="rId6"/>
    <p:sldId id="306" r:id="rId7"/>
    <p:sldId id="337" r:id="rId8"/>
    <p:sldId id="315" r:id="rId9"/>
    <p:sldId id="338" r:id="rId10"/>
    <p:sldId id="331" r:id="rId11"/>
    <p:sldId id="336" r:id="rId12"/>
    <p:sldId id="341" r:id="rId13"/>
    <p:sldId id="339" r:id="rId14"/>
    <p:sldId id="340" r:id="rId15"/>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C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p:restoredTop sz="83774" autoAdjust="0"/>
  </p:normalViewPr>
  <p:slideViewPr>
    <p:cSldViewPr>
      <p:cViewPr varScale="1">
        <p:scale>
          <a:sx n="80" d="100"/>
          <a:sy n="80" d="100"/>
        </p:scale>
        <p:origin x="1880" y="184"/>
      </p:cViewPr>
      <p:guideLst>
        <p:guide orient="horz" pos="2208"/>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3" y="0"/>
            <a:ext cx="2982119" cy="464820"/>
          </a:xfrm>
          <a:prstGeom prst="rect">
            <a:avLst/>
          </a:prstGeom>
        </p:spPr>
        <p:txBody>
          <a:bodyPr vert="horz" lIns="92446" tIns="46223" rIns="92446" bIns="46223" rtlCol="0"/>
          <a:lstStyle>
            <a:lvl1pPr algn="r">
              <a:defRPr sz="1200"/>
            </a:lvl1pPr>
          </a:lstStyle>
          <a:p>
            <a:fld id="{903A5D1B-BDAF-4C5D-BBB6-0332C9327AC8}" type="datetimeFigureOut">
              <a:rPr lang="en-US" smtClean="0"/>
              <a:t>10/28/16</a:t>
            </a:fld>
            <a:endParaRPr lang="en-US"/>
          </a:p>
        </p:txBody>
      </p:sp>
      <p:sp>
        <p:nvSpPr>
          <p:cNvPr id="4" name="Footer Placeholder 3"/>
          <p:cNvSpPr>
            <a:spLocks noGrp="1"/>
          </p:cNvSpPr>
          <p:nvPr>
            <p:ph type="ftr" sz="quarter" idx="2"/>
          </p:nvPr>
        </p:nvSpPr>
        <p:spPr>
          <a:xfrm>
            <a:off x="1"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3" y="8829967"/>
            <a:ext cx="2982119" cy="464820"/>
          </a:xfrm>
          <a:prstGeom prst="rect">
            <a:avLst/>
          </a:prstGeom>
        </p:spPr>
        <p:txBody>
          <a:bodyPr vert="horz" lIns="92446" tIns="46223" rIns="92446" bIns="46223" rtlCol="0" anchor="b"/>
          <a:lstStyle>
            <a:lvl1pPr algn="r">
              <a:defRPr sz="1200"/>
            </a:lvl1pPr>
          </a:lstStyle>
          <a:p>
            <a:fld id="{856CFFD3-340A-4D6B-A11C-7218E6D6EB9D}" type="slidenum">
              <a:rPr lang="en-US" smtClean="0"/>
              <a:t>‹#›</a:t>
            </a:fld>
            <a:endParaRPr lang="en-US"/>
          </a:p>
        </p:txBody>
      </p:sp>
    </p:spTree>
    <p:extLst>
      <p:ext uri="{BB962C8B-B14F-4D97-AF65-F5344CB8AC3E}">
        <p14:creationId xmlns:p14="http://schemas.microsoft.com/office/powerpoint/2010/main" val="1220274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3" y="0"/>
            <a:ext cx="2982119" cy="464820"/>
          </a:xfrm>
          <a:prstGeom prst="rect">
            <a:avLst/>
          </a:prstGeom>
        </p:spPr>
        <p:txBody>
          <a:bodyPr vert="horz" lIns="92446" tIns="46223" rIns="92446" bIns="46223" rtlCol="0"/>
          <a:lstStyle>
            <a:lvl1pPr algn="r">
              <a:defRPr sz="1200"/>
            </a:lvl1pPr>
          </a:lstStyle>
          <a:p>
            <a:fld id="{EB513FE9-2128-4AE1-AB92-028F96295CC2}" type="datetimeFigureOut">
              <a:rPr lang="en-US" smtClean="0"/>
              <a:t>10/28/16</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3" y="8829967"/>
            <a:ext cx="2982119" cy="464820"/>
          </a:xfrm>
          <a:prstGeom prst="rect">
            <a:avLst/>
          </a:prstGeom>
        </p:spPr>
        <p:txBody>
          <a:bodyPr vert="horz" lIns="92446" tIns="46223" rIns="92446" bIns="46223" rtlCol="0" anchor="b"/>
          <a:lstStyle>
            <a:lvl1pPr algn="r">
              <a:defRPr sz="1200"/>
            </a:lvl1pPr>
          </a:lstStyle>
          <a:p>
            <a:fld id="{AEF98E61-16E2-475F-A989-FFC91BBEEC86}" type="slidenum">
              <a:rPr lang="en-US" smtClean="0"/>
              <a:t>‹#›</a:t>
            </a:fld>
            <a:endParaRPr lang="en-US"/>
          </a:p>
        </p:txBody>
      </p:sp>
    </p:spTree>
    <p:extLst>
      <p:ext uri="{BB962C8B-B14F-4D97-AF65-F5344CB8AC3E}">
        <p14:creationId xmlns:p14="http://schemas.microsoft.com/office/powerpoint/2010/main" val="2679112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1</a:t>
            </a:fld>
            <a:endParaRPr lang="en-US"/>
          </a:p>
        </p:txBody>
      </p:sp>
    </p:spTree>
    <p:extLst>
      <p:ext uri="{BB962C8B-B14F-4D97-AF65-F5344CB8AC3E}">
        <p14:creationId xmlns:p14="http://schemas.microsoft.com/office/powerpoint/2010/main" val="3326024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11</a:t>
            </a:fld>
            <a:endParaRPr lang="en-US"/>
          </a:p>
        </p:txBody>
      </p:sp>
    </p:spTree>
    <p:extLst>
      <p:ext uri="{BB962C8B-B14F-4D97-AF65-F5344CB8AC3E}">
        <p14:creationId xmlns:p14="http://schemas.microsoft.com/office/powerpoint/2010/main" val="24617782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12</a:t>
            </a:fld>
            <a:endParaRPr lang="en-US"/>
          </a:p>
        </p:txBody>
      </p:sp>
    </p:spTree>
    <p:extLst>
      <p:ext uri="{BB962C8B-B14F-4D97-AF65-F5344CB8AC3E}">
        <p14:creationId xmlns:p14="http://schemas.microsoft.com/office/powerpoint/2010/main" val="1748962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13</a:t>
            </a:fld>
            <a:endParaRPr lang="en-US"/>
          </a:p>
        </p:txBody>
      </p:sp>
    </p:spTree>
    <p:extLst>
      <p:ext uri="{BB962C8B-B14F-4D97-AF65-F5344CB8AC3E}">
        <p14:creationId xmlns:p14="http://schemas.microsoft.com/office/powerpoint/2010/main" val="13505373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14</a:t>
            </a:fld>
            <a:endParaRPr lang="en-US"/>
          </a:p>
        </p:txBody>
      </p:sp>
    </p:spTree>
    <p:extLst>
      <p:ext uri="{BB962C8B-B14F-4D97-AF65-F5344CB8AC3E}">
        <p14:creationId xmlns:p14="http://schemas.microsoft.com/office/powerpoint/2010/main" val="3969549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EF98E61-16E2-475F-A989-FFC91BBEEC86}" type="slidenum">
              <a:rPr lang="en-US" smtClean="0"/>
              <a:t>2</a:t>
            </a:fld>
            <a:endParaRPr lang="en-US"/>
          </a:p>
        </p:txBody>
      </p:sp>
    </p:spTree>
    <p:extLst>
      <p:ext uri="{BB962C8B-B14F-4D97-AF65-F5344CB8AC3E}">
        <p14:creationId xmlns:p14="http://schemas.microsoft.com/office/powerpoint/2010/main" val="4076556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3</a:t>
            </a:fld>
            <a:endParaRPr lang="en-US"/>
          </a:p>
        </p:txBody>
      </p:sp>
    </p:spTree>
    <p:extLst>
      <p:ext uri="{BB962C8B-B14F-4D97-AF65-F5344CB8AC3E}">
        <p14:creationId xmlns:p14="http://schemas.microsoft.com/office/powerpoint/2010/main" val="1500117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4</a:t>
            </a:fld>
            <a:endParaRPr lang="en-US"/>
          </a:p>
        </p:txBody>
      </p:sp>
    </p:spTree>
    <p:extLst>
      <p:ext uri="{BB962C8B-B14F-4D97-AF65-F5344CB8AC3E}">
        <p14:creationId xmlns:p14="http://schemas.microsoft.com/office/powerpoint/2010/main" val="108393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182" y="4114802"/>
            <a:ext cx="5505450" cy="4572000"/>
          </a:xfrm>
        </p:spPr>
        <p:txBody>
          <a:bodyPr/>
          <a:lstStyle/>
          <a:p>
            <a:pPr marL="0" indent="0">
              <a:buFontTx/>
              <a:buNone/>
            </a:pPr>
            <a:endParaRPr lang="en-US" sz="1100" dirty="0"/>
          </a:p>
        </p:txBody>
      </p:sp>
      <p:sp>
        <p:nvSpPr>
          <p:cNvPr id="4" name="Slide Number Placeholder 3"/>
          <p:cNvSpPr>
            <a:spLocks noGrp="1"/>
          </p:cNvSpPr>
          <p:nvPr>
            <p:ph type="sldNum" sz="quarter" idx="10"/>
          </p:nvPr>
        </p:nvSpPr>
        <p:spPr/>
        <p:txBody>
          <a:bodyPr/>
          <a:lstStyle/>
          <a:p>
            <a:fld id="{342B757D-42F6-4603-B9A7-7CB7F6F1EE27}" type="slidenum">
              <a:rPr lang="en-US" smtClean="0"/>
              <a:t>5</a:t>
            </a:fld>
            <a:endParaRPr lang="en-US"/>
          </a:p>
        </p:txBody>
      </p:sp>
    </p:spTree>
    <p:extLst>
      <p:ext uri="{BB962C8B-B14F-4D97-AF65-F5344CB8AC3E}">
        <p14:creationId xmlns:p14="http://schemas.microsoft.com/office/powerpoint/2010/main" val="2098371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6</a:t>
            </a:fld>
            <a:endParaRPr lang="en-US"/>
          </a:p>
        </p:txBody>
      </p:sp>
    </p:spTree>
    <p:extLst>
      <p:ext uri="{BB962C8B-B14F-4D97-AF65-F5344CB8AC3E}">
        <p14:creationId xmlns:p14="http://schemas.microsoft.com/office/powerpoint/2010/main" val="3477574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7</a:t>
            </a:fld>
            <a:endParaRPr lang="en-US"/>
          </a:p>
        </p:txBody>
      </p:sp>
    </p:spTree>
    <p:extLst>
      <p:ext uri="{BB962C8B-B14F-4D97-AF65-F5344CB8AC3E}">
        <p14:creationId xmlns:p14="http://schemas.microsoft.com/office/powerpoint/2010/main" val="3359669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United Nations Convention against Corruption (UNCAC) is the first legally binding, global anti-corruption instrument. The Convention was adopted by the General Assembly in October 2003 and entered into force in  December 2005. To date, 175 countries plus the European Union have become States parties to UNCAC, representing a ground breaking commitment to tackle corruption. I’d like to add that 10</a:t>
            </a:r>
            <a:r>
              <a:rPr lang="en-US" baseline="0" dirty="0"/>
              <a:t> of the 175 state parties are PICs and UNDP and UNODC are now supporting these countries in their implementation and review process.</a:t>
            </a:r>
            <a:endParaRPr lang="en-US" dirty="0"/>
          </a:p>
          <a:p>
            <a:endParaRPr lang="en-US" dirty="0"/>
          </a:p>
          <a:p>
            <a:r>
              <a:rPr lang="en-US" dirty="0"/>
              <a:t>UNCAC is unique in its holistic approach, adopting prevention and enforcement measures, including mandatory requirements for criminalizing corrupt </a:t>
            </a:r>
            <a:r>
              <a:rPr lang="en-US" dirty="0" err="1"/>
              <a:t>behaviours</a:t>
            </a:r>
            <a:r>
              <a:rPr lang="en-US" dirty="0"/>
              <a:t>. The Convention also reflects the transnational nature of corruption, providing an international legal basis for enabling international cooperation and recovering proceeds of corruption (i.e. stolen assets). The important role of government, the private sector and civil society in fighting corruption is also emphasized.</a:t>
            </a:r>
          </a:p>
        </p:txBody>
      </p:sp>
      <p:sp>
        <p:nvSpPr>
          <p:cNvPr id="4" name="Slide Number Placeholder 3"/>
          <p:cNvSpPr>
            <a:spLocks noGrp="1"/>
          </p:cNvSpPr>
          <p:nvPr>
            <p:ph type="sldNum" sz="quarter" idx="10"/>
          </p:nvPr>
        </p:nvSpPr>
        <p:spPr/>
        <p:txBody>
          <a:bodyPr/>
          <a:lstStyle/>
          <a:p>
            <a:fld id="{AEF98E61-16E2-475F-A989-FFC91BBEEC86}" type="slidenum">
              <a:rPr lang="en-US" smtClean="0"/>
              <a:t>8</a:t>
            </a:fld>
            <a:endParaRPr lang="en-US"/>
          </a:p>
        </p:txBody>
      </p:sp>
    </p:spTree>
    <p:extLst>
      <p:ext uri="{BB962C8B-B14F-4D97-AF65-F5344CB8AC3E}">
        <p14:creationId xmlns:p14="http://schemas.microsoft.com/office/powerpoint/2010/main" val="3065244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98E61-16E2-475F-A989-FFC91BBEEC86}" type="slidenum">
              <a:rPr lang="en-US" smtClean="0"/>
              <a:t>9</a:t>
            </a:fld>
            <a:endParaRPr lang="en-US"/>
          </a:p>
        </p:txBody>
      </p:sp>
    </p:spTree>
    <p:extLst>
      <p:ext uri="{BB962C8B-B14F-4D97-AF65-F5344CB8AC3E}">
        <p14:creationId xmlns:p14="http://schemas.microsoft.com/office/powerpoint/2010/main" val="152729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6E19B7-A487-456B-92FB-93248457A03E}" type="datetimeFigureOut">
              <a:rPr lang="en-US" smtClean="0"/>
              <a:t>10/28/16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0D391-B88F-48B8-A0C9-1C774F05E8A2}" type="slidenum">
              <a:rPr lang="en-US" smtClean="0"/>
              <a:t>‹#›</a:t>
            </a:fld>
            <a:endParaRPr lang="en-US"/>
          </a:p>
        </p:txBody>
      </p:sp>
      <p:pic>
        <p:nvPicPr>
          <p:cNvPr id="7"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1001" y="152399"/>
            <a:ext cx="967802" cy="1759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64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6E19B7-A487-456B-92FB-93248457A03E}" type="datetimeFigureOut">
              <a:rPr lang="en-US" smtClean="0"/>
              <a:t>10/28/16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0D391-B88F-48B8-A0C9-1C774F05E8A2}" type="slidenum">
              <a:rPr lang="en-US" smtClean="0"/>
              <a:t>‹#›</a:t>
            </a:fld>
            <a:endParaRPr lang="en-US"/>
          </a:p>
        </p:txBody>
      </p:sp>
      <p:pic>
        <p:nvPicPr>
          <p:cNvPr id="7"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579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6E19B7-A487-456B-92FB-93248457A03E}" type="datetimeFigureOut">
              <a:rPr lang="en-US" smtClean="0"/>
              <a:t>10/28/16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0D391-B88F-48B8-A0C9-1C774F05E8A2}" type="slidenum">
              <a:rPr lang="en-US" smtClean="0"/>
              <a:t>‹#›</a:t>
            </a:fld>
            <a:endParaRPr lang="en-US"/>
          </a:p>
        </p:txBody>
      </p:sp>
    </p:spTree>
    <p:extLst>
      <p:ext uri="{BB962C8B-B14F-4D97-AF65-F5344CB8AC3E}">
        <p14:creationId xmlns:p14="http://schemas.microsoft.com/office/powerpoint/2010/main" val="599779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16764"/>
            <a:ext cx="9144000" cy="1312164"/>
          </a:xfrm>
          <a:prstGeom prst="rect">
            <a:avLst/>
          </a:prstGeom>
          <a:solidFill>
            <a:srgbClr val="EEECE1">
              <a:alpha val="83137"/>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90000"/>
                </a:schemeClr>
              </a:solidFill>
            </a:endParaRPr>
          </a:p>
        </p:txBody>
      </p:sp>
      <p:sp>
        <p:nvSpPr>
          <p:cNvPr id="2" name="Title 1"/>
          <p:cNvSpPr>
            <a:spLocks noGrp="1"/>
          </p:cNvSpPr>
          <p:nvPr>
            <p:ph type="title"/>
          </p:nvPr>
        </p:nvSpPr>
        <p:spPr>
          <a:xfrm>
            <a:off x="457200" y="274638"/>
            <a:ext cx="8229600" cy="1020762"/>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6E19B7-A487-456B-92FB-93248457A03E}" type="datetimeFigureOut">
              <a:rPr lang="en-US" smtClean="0"/>
              <a:t>10/28/16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0D391-B88F-48B8-A0C9-1C774F05E8A2}" type="slidenum">
              <a:rPr lang="en-US" smtClean="0"/>
              <a:t>‹#›</a:t>
            </a:fld>
            <a:endParaRPr lang="en-US"/>
          </a:p>
        </p:txBody>
      </p:sp>
      <p:pic>
        <p:nvPicPr>
          <p:cNvPr id="8"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6510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6E19B7-A487-456B-92FB-93248457A03E}" type="datetimeFigureOut">
              <a:rPr lang="en-US" smtClean="0"/>
              <a:t>10/28/16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0D391-B88F-48B8-A0C9-1C774F05E8A2}" type="slidenum">
              <a:rPr lang="en-US" smtClean="0"/>
              <a:t>‹#›</a:t>
            </a:fld>
            <a:endParaRPr lang="en-US"/>
          </a:p>
        </p:txBody>
      </p:sp>
      <p:pic>
        <p:nvPicPr>
          <p:cNvPr id="7"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947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36E19B7-A487-456B-92FB-93248457A03E}" type="datetimeFigureOut">
              <a:rPr lang="en-US" smtClean="0"/>
              <a:t>10/28/16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0D391-B88F-48B8-A0C9-1C774F05E8A2}" type="slidenum">
              <a:rPr lang="en-US" smtClean="0"/>
              <a:t>‹#›</a:t>
            </a:fld>
            <a:endParaRPr lang="en-US"/>
          </a:p>
        </p:txBody>
      </p:sp>
      <p:pic>
        <p:nvPicPr>
          <p:cNvPr id="8"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userDrawn="1"/>
        </p:nvSpPr>
        <p:spPr>
          <a:xfrm>
            <a:off x="0" y="-16764"/>
            <a:ext cx="9144000" cy="1312164"/>
          </a:xfrm>
          <a:prstGeom prst="rect">
            <a:avLst/>
          </a:prstGeom>
          <a:solidFill>
            <a:srgbClr val="EEECE1">
              <a:alpha val="83137"/>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90000"/>
                </a:schemeClr>
              </a:solidFill>
            </a:endParaRPr>
          </a:p>
        </p:txBody>
      </p:sp>
      <p:sp>
        <p:nvSpPr>
          <p:cNvPr id="2" name="Title 1"/>
          <p:cNvSpPr>
            <a:spLocks noGrp="1"/>
          </p:cNvSpPr>
          <p:nvPr>
            <p:ph type="title"/>
          </p:nvPr>
        </p:nvSpPr>
        <p:spPr>
          <a:xfrm>
            <a:off x="457200" y="274638"/>
            <a:ext cx="8229600" cy="1020762"/>
          </a:xfrm>
        </p:spPr>
        <p:txBody>
          <a:bodyPr/>
          <a:lstStyle/>
          <a:p>
            <a:r>
              <a:rPr lang="en-US"/>
              <a:t>Click to edit Master title style</a:t>
            </a:r>
          </a:p>
        </p:txBody>
      </p:sp>
    </p:spTree>
    <p:extLst>
      <p:ext uri="{BB962C8B-B14F-4D97-AF65-F5344CB8AC3E}">
        <p14:creationId xmlns:p14="http://schemas.microsoft.com/office/powerpoint/2010/main" val="157075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6E19B7-A487-456B-92FB-93248457A03E}" type="datetimeFigureOut">
              <a:rPr lang="en-US" smtClean="0"/>
              <a:t>10/28/16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E0D391-B88F-48B8-A0C9-1C774F05E8A2}" type="slidenum">
              <a:rPr lang="en-US" smtClean="0"/>
              <a:t>‹#›</a:t>
            </a:fld>
            <a:endParaRPr lang="en-US"/>
          </a:p>
        </p:txBody>
      </p:sp>
      <p:pic>
        <p:nvPicPr>
          <p:cNvPr id="10"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userDrawn="1"/>
        </p:nvSpPr>
        <p:spPr>
          <a:xfrm>
            <a:off x="0" y="-16764"/>
            <a:ext cx="9144000" cy="1312164"/>
          </a:xfrm>
          <a:prstGeom prst="rect">
            <a:avLst/>
          </a:prstGeom>
          <a:solidFill>
            <a:srgbClr val="EEECE1">
              <a:alpha val="83137"/>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90000"/>
                </a:schemeClr>
              </a:solidFill>
            </a:endParaRPr>
          </a:p>
        </p:txBody>
      </p:sp>
      <p:sp>
        <p:nvSpPr>
          <p:cNvPr id="2" name="Title 1"/>
          <p:cNvSpPr>
            <a:spLocks noGrp="1"/>
          </p:cNvSpPr>
          <p:nvPr>
            <p:ph type="title"/>
          </p:nvPr>
        </p:nvSpPr>
        <p:spPr>
          <a:xfrm>
            <a:off x="457200" y="274638"/>
            <a:ext cx="8229600" cy="1020762"/>
          </a:xfrm>
        </p:spPr>
        <p:txBody>
          <a:bodyPr/>
          <a:lstStyle>
            <a:lvl1pPr>
              <a:defRPr/>
            </a:lvl1pPr>
          </a:lstStyle>
          <a:p>
            <a:r>
              <a:rPr lang="en-US"/>
              <a:t>Click to edit Master title style</a:t>
            </a:r>
          </a:p>
        </p:txBody>
      </p:sp>
    </p:spTree>
    <p:extLst>
      <p:ext uri="{BB962C8B-B14F-4D97-AF65-F5344CB8AC3E}">
        <p14:creationId xmlns:p14="http://schemas.microsoft.com/office/powerpoint/2010/main" val="225026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36E19B7-A487-456B-92FB-93248457A03E}" type="datetimeFigureOut">
              <a:rPr lang="en-US" smtClean="0"/>
              <a:t>10/28/16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E0D391-B88F-48B8-A0C9-1C774F05E8A2}" type="slidenum">
              <a:rPr lang="en-US" smtClean="0"/>
              <a:t>‹#›</a:t>
            </a:fld>
            <a:endParaRPr lang="en-US"/>
          </a:p>
        </p:txBody>
      </p:sp>
      <p:pic>
        <p:nvPicPr>
          <p:cNvPr id="6"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0" y="-16764"/>
            <a:ext cx="9144000" cy="1312164"/>
          </a:xfrm>
          <a:prstGeom prst="rect">
            <a:avLst/>
          </a:prstGeom>
          <a:solidFill>
            <a:srgbClr val="EEECE1">
              <a:alpha val="83137"/>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90000"/>
                </a:schemeClr>
              </a:solidFill>
            </a:endParaRPr>
          </a:p>
        </p:txBody>
      </p:sp>
      <p:sp>
        <p:nvSpPr>
          <p:cNvPr id="2" name="Title 1"/>
          <p:cNvSpPr>
            <a:spLocks noGrp="1"/>
          </p:cNvSpPr>
          <p:nvPr>
            <p:ph type="title"/>
          </p:nvPr>
        </p:nvSpPr>
        <p:spPr>
          <a:xfrm>
            <a:off x="457200" y="274638"/>
            <a:ext cx="8229600" cy="1020762"/>
          </a:xfrm>
        </p:spPr>
        <p:txBody>
          <a:bodyPr/>
          <a:lstStyle/>
          <a:p>
            <a:r>
              <a:rPr lang="en-US"/>
              <a:t>Click to edit Master title style</a:t>
            </a:r>
          </a:p>
        </p:txBody>
      </p:sp>
    </p:spTree>
    <p:extLst>
      <p:ext uri="{BB962C8B-B14F-4D97-AF65-F5344CB8AC3E}">
        <p14:creationId xmlns:p14="http://schemas.microsoft.com/office/powerpoint/2010/main" val="2856761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E19B7-A487-456B-92FB-93248457A03E}" type="datetimeFigureOut">
              <a:rPr lang="en-US" smtClean="0"/>
              <a:t>10/28/16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E0D391-B88F-48B8-A0C9-1C774F05E8A2}" type="slidenum">
              <a:rPr lang="en-US" smtClean="0"/>
              <a:t>‹#›</a:t>
            </a:fld>
            <a:endParaRPr lang="en-US"/>
          </a:p>
        </p:txBody>
      </p:sp>
      <p:pic>
        <p:nvPicPr>
          <p:cNvPr id="5"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257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6E19B7-A487-456B-92FB-93248457A03E}" type="datetimeFigureOut">
              <a:rPr lang="en-US" smtClean="0"/>
              <a:t>10/28/16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0D391-B88F-48B8-A0C9-1C774F05E8A2}" type="slidenum">
              <a:rPr lang="en-US" smtClean="0"/>
              <a:t>‹#›</a:t>
            </a:fld>
            <a:endParaRPr lang="en-US"/>
          </a:p>
        </p:txBody>
      </p:sp>
      <p:pic>
        <p:nvPicPr>
          <p:cNvPr id="8"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365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6E19B7-A487-456B-92FB-93248457A03E}" type="datetimeFigureOut">
              <a:rPr lang="en-US" smtClean="0"/>
              <a:t>10/28/16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0D391-B88F-48B8-A0C9-1C774F05E8A2}" type="slidenum">
              <a:rPr lang="en-US" smtClean="0"/>
              <a:t>‹#›</a:t>
            </a:fld>
            <a:endParaRPr lang="en-US"/>
          </a:p>
        </p:txBody>
      </p:sp>
      <p:pic>
        <p:nvPicPr>
          <p:cNvPr id="8" name="Picture 2" descr="Z:\1. Current Work 2012\07. iCOMMS\7.05 Graphic Standards\Logos\UNDP\UNDP_Logo_Smal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5562600"/>
            <a:ext cx="586802"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9550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lum/>
          </a:blip>
          <a:srcRect/>
          <a:stretch>
            <a:fillRect t="-10000" b="-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E19B7-A487-456B-92FB-93248457A03E}" type="datetimeFigureOut">
              <a:rPr lang="en-US" smtClean="0"/>
              <a:t>10/28/16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0D391-B88F-48B8-A0C9-1C774F05E8A2}" type="slidenum">
              <a:rPr lang="en-US" smtClean="0"/>
              <a:t>‹#›</a:t>
            </a:fld>
            <a:endParaRPr lang="en-US"/>
          </a:p>
        </p:txBody>
      </p:sp>
    </p:spTree>
    <p:extLst>
      <p:ext uri="{BB962C8B-B14F-4D97-AF65-F5344CB8AC3E}">
        <p14:creationId xmlns:p14="http://schemas.microsoft.com/office/powerpoint/2010/main" val="1807741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tm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05264" y="1978704"/>
            <a:ext cx="6515099" cy="2895600"/>
          </a:xfrm>
        </p:spPr>
        <p:txBody>
          <a:bodyPr>
            <a:normAutofit/>
          </a:bodyPr>
          <a:lstStyle/>
          <a:p>
            <a:r>
              <a:rPr lang="en-US" b="1" dirty="0">
                <a:solidFill>
                  <a:schemeClr val="accent2">
                    <a:lumMod val="75000"/>
                  </a:schemeClr>
                </a:solidFill>
              </a:rPr>
              <a:t>Anti-Corruption in the Pacific,</a:t>
            </a:r>
            <a:br>
              <a:rPr lang="en-US" b="1" dirty="0">
                <a:solidFill>
                  <a:schemeClr val="accent2">
                    <a:lumMod val="75000"/>
                  </a:schemeClr>
                </a:solidFill>
              </a:rPr>
            </a:br>
            <a:r>
              <a:rPr lang="en-US" b="1" dirty="0">
                <a:solidFill>
                  <a:schemeClr val="accent2">
                    <a:lumMod val="75000"/>
                  </a:schemeClr>
                </a:solidFill>
              </a:rPr>
              <a:t> </a:t>
            </a:r>
            <a:r>
              <a:rPr lang="en-US" sz="2800" b="1" dirty="0">
                <a:solidFill>
                  <a:schemeClr val="accent2">
                    <a:lumMod val="75000"/>
                  </a:schemeClr>
                </a:solidFill>
              </a:rPr>
              <a:t>through the lens of the UN engagement</a:t>
            </a:r>
            <a:endParaRPr lang="en-US" sz="2800" b="1" dirty="0"/>
          </a:p>
        </p:txBody>
      </p:sp>
      <p:sp>
        <p:nvSpPr>
          <p:cNvPr id="3" name="Subtitle 2"/>
          <p:cNvSpPr>
            <a:spLocks noGrp="1"/>
          </p:cNvSpPr>
          <p:nvPr>
            <p:ph type="subTitle" idx="1"/>
          </p:nvPr>
        </p:nvSpPr>
        <p:spPr>
          <a:xfrm>
            <a:off x="3429000" y="5181600"/>
            <a:ext cx="5623560" cy="1393206"/>
          </a:xfrm>
        </p:spPr>
        <p:txBody>
          <a:bodyPr>
            <a:normAutofit fontScale="70000" lnSpcReduction="20000"/>
          </a:bodyPr>
          <a:lstStyle/>
          <a:p>
            <a:endParaRPr lang="en-GB" b="1" dirty="0">
              <a:solidFill>
                <a:schemeClr val="tx1"/>
              </a:solidFill>
            </a:endParaRPr>
          </a:p>
          <a:p>
            <a:r>
              <a:rPr lang="en-US" dirty="0"/>
              <a:t>Pacific Regional Training on Budget Support and Blending Modalities</a:t>
            </a:r>
          </a:p>
          <a:p>
            <a:r>
              <a:rPr lang="en-US" dirty="0"/>
              <a:t>Fiji, October 2016</a:t>
            </a:r>
          </a:p>
        </p:txBody>
      </p:sp>
      <p:pic>
        <p:nvPicPr>
          <p:cNvPr id="9" name="Picture 8"/>
          <p:cNvPicPr>
            <a:picLocks noChangeAspect="1"/>
          </p:cNvPicPr>
          <p:nvPr/>
        </p:nvPicPr>
        <p:blipFill>
          <a:blip r:embed="rId3"/>
          <a:stretch>
            <a:fillRect/>
          </a:stretch>
        </p:blipFill>
        <p:spPr>
          <a:xfrm>
            <a:off x="152400" y="228600"/>
            <a:ext cx="2819399" cy="523080"/>
          </a:xfrm>
          <a:prstGeom prst="rect">
            <a:avLst/>
          </a:prstGeom>
        </p:spPr>
      </p:pic>
      <p:pic>
        <p:nvPicPr>
          <p:cNvPr id="10" name="Picture 9" descr="UNPRAC AC BANNER Print.pdf - Adobe Reader"/>
          <p:cNvPicPr>
            <a:picLocks noChangeAspect="1"/>
          </p:cNvPicPr>
          <p:nvPr/>
        </p:nvPicPr>
        <p:blipFill rotWithShape="1">
          <a:blip r:embed="rId4">
            <a:extLst>
              <a:ext uri="{28A0092B-C50C-407E-A947-70E740481C1C}">
                <a14:useLocalDpi xmlns:a14="http://schemas.microsoft.com/office/drawing/2010/main" val="0"/>
              </a:ext>
            </a:extLst>
          </a:blip>
          <a:srcRect l="39463" t="13650" r="37465" b="1780"/>
          <a:stretch/>
        </p:blipFill>
        <p:spPr>
          <a:xfrm rot="21215479">
            <a:off x="405305" y="2092106"/>
            <a:ext cx="2284290" cy="4507606"/>
          </a:xfrm>
          <a:prstGeom prst="rect">
            <a:avLst/>
          </a:prstGeom>
        </p:spPr>
      </p:pic>
    </p:spTree>
    <p:extLst>
      <p:ext uri="{BB962C8B-B14F-4D97-AF65-F5344CB8AC3E}">
        <p14:creationId xmlns:p14="http://schemas.microsoft.com/office/powerpoint/2010/main" val="147721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cs typeface="Calibri"/>
              </a:rPr>
              <a:t>UNCAC in the Pacific – States parties</a:t>
            </a:r>
            <a:endParaRPr lang="en-US" dirty="0"/>
          </a:p>
        </p:txBody>
      </p:sp>
      <p:sp>
        <p:nvSpPr>
          <p:cNvPr id="3" name="Content Placeholder 2"/>
          <p:cNvSpPr>
            <a:spLocks noGrp="1"/>
          </p:cNvSpPr>
          <p:nvPr>
            <p:ph idx="1"/>
          </p:nvPr>
        </p:nvSpPr>
        <p:spPr/>
        <p:txBody>
          <a:bodyPr>
            <a:normAutofit fontScale="62500" lnSpcReduction="20000"/>
          </a:bodyPr>
          <a:lstStyle/>
          <a:p>
            <a:pPr marL="0" indent="0" algn="ctr">
              <a:buFontTx/>
              <a:buNone/>
              <a:defRPr/>
            </a:pPr>
            <a:r>
              <a:rPr lang="en-GB" dirty="0">
                <a:solidFill>
                  <a:srgbClr val="0070C0"/>
                </a:solidFill>
                <a:cs typeface="Calibri"/>
              </a:rPr>
              <a:t>Papua New Guinea – 16 July 2007</a:t>
            </a:r>
          </a:p>
          <a:p>
            <a:pPr marL="0" indent="0" algn="ctr">
              <a:buFontTx/>
              <a:buNone/>
              <a:defRPr/>
            </a:pPr>
            <a:r>
              <a:rPr lang="en-GB" dirty="0">
                <a:solidFill>
                  <a:srgbClr val="0070C0"/>
                </a:solidFill>
                <a:cs typeface="Calibri"/>
              </a:rPr>
              <a:t>Fiji – 14 May 2008</a:t>
            </a:r>
          </a:p>
          <a:p>
            <a:pPr marL="0" indent="0" algn="ctr">
              <a:buFontTx/>
              <a:buNone/>
              <a:defRPr/>
            </a:pPr>
            <a:r>
              <a:rPr lang="en-GB" dirty="0">
                <a:solidFill>
                  <a:srgbClr val="0070C0"/>
                </a:solidFill>
                <a:cs typeface="Calibri"/>
              </a:rPr>
              <a:t>Palau – 24 March 2009</a:t>
            </a:r>
          </a:p>
          <a:p>
            <a:pPr marL="0" indent="0" algn="ctr">
              <a:buFontTx/>
              <a:buNone/>
              <a:defRPr/>
            </a:pPr>
            <a:r>
              <a:rPr lang="en-GB" dirty="0">
                <a:solidFill>
                  <a:srgbClr val="0070C0"/>
                </a:solidFill>
                <a:cs typeface="Calibri"/>
              </a:rPr>
              <a:t>Vanuatu – 12 July 2011</a:t>
            </a:r>
          </a:p>
          <a:p>
            <a:pPr marL="0" indent="0" algn="ctr">
              <a:buFontTx/>
              <a:buNone/>
              <a:defRPr/>
            </a:pPr>
            <a:r>
              <a:rPr lang="en-GB" dirty="0">
                <a:solidFill>
                  <a:srgbClr val="0070C0"/>
                </a:solidFill>
                <a:cs typeface="Calibri"/>
              </a:rPr>
              <a:t>Cook Islands – 17 October 2011</a:t>
            </a:r>
          </a:p>
          <a:p>
            <a:pPr marL="0" indent="0" algn="ctr">
              <a:buFontTx/>
              <a:buNone/>
              <a:defRPr/>
            </a:pPr>
            <a:r>
              <a:rPr lang="en-GB" dirty="0">
                <a:solidFill>
                  <a:srgbClr val="0070C0"/>
                </a:solidFill>
                <a:cs typeface="Calibri"/>
              </a:rPr>
              <a:t>Marshall Islands – 17 November 2011</a:t>
            </a:r>
          </a:p>
          <a:p>
            <a:pPr marL="0" indent="0" algn="ctr">
              <a:buFontTx/>
              <a:buNone/>
              <a:defRPr/>
            </a:pPr>
            <a:r>
              <a:rPr lang="en-GB" dirty="0">
                <a:solidFill>
                  <a:srgbClr val="0070C0"/>
                </a:solidFill>
                <a:cs typeface="Calibri"/>
              </a:rPr>
              <a:t>Solomon Islands – 6 January 2012</a:t>
            </a:r>
          </a:p>
          <a:p>
            <a:pPr marL="0" indent="0" algn="ctr">
              <a:buFontTx/>
              <a:buNone/>
              <a:defRPr/>
            </a:pPr>
            <a:r>
              <a:rPr lang="en-GB" dirty="0">
                <a:solidFill>
                  <a:srgbClr val="0070C0"/>
                </a:solidFill>
                <a:cs typeface="Calibri"/>
              </a:rPr>
              <a:t>Federated States of Micronesia – 21 March 2012</a:t>
            </a:r>
          </a:p>
          <a:p>
            <a:pPr marL="0" indent="0" algn="ctr">
              <a:buFontTx/>
              <a:buNone/>
              <a:defRPr/>
            </a:pPr>
            <a:r>
              <a:rPr lang="en-GB" dirty="0">
                <a:solidFill>
                  <a:srgbClr val="0070C0"/>
                </a:solidFill>
                <a:cs typeface="Calibri"/>
              </a:rPr>
              <a:t>Nauru – 12 July 2012</a:t>
            </a:r>
          </a:p>
          <a:p>
            <a:pPr marL="0" indent="0" algn="ctr">
              <a:buFontTx/>
              <a:buNone/>
              <a:defRPr/>
            </a:pPr>
            <a:r>
              <a:rPr lang="en-GB" dirty="0">
                <a:solidFill>
                  <a:srgbClr val="0070C0"/>
                </a:solidFill>
                <a:cs typeface="Calibri"/>
              </a:rPr>
              <a:t>Kiribati – 27 September 2013</a:t>
            </a:r>
          </a:p>
          <a:p>
            <a:pPr marL="0" indent="0" algn="ctr">
              <a:buFontTx/>
              <a:buNone/>
              <a:defRPr/>
            </a:pPr>
            <a:r>
              <a:rPr lang="en-GB" dirty="0">
                <a:cs typeface="Calibri"/>
              </a:rPr>
              <a:t>Timor-Leste- 27 march 2009</a:t>
            </a:r>
          </a:p>
          <a:p>
            <a:pPr marL="0" indent="0" algn="ctr">
              <a:buFontTx/>
              <a:buNone/>
              <a:defRPr/>
            </a:pPr>
            <a:r>
              <a:rPr lang="en-GB" dirty="0">
                <a:solidFill>
                  <a:srgbClr val="0070C0"/>
                </a:solidFill>
                <a:cs typeface="Calibri"/>
              </a:rPr>
              <a:t>Tuvalu – 4 September 2015</a:t>
            </a:r>
          </a:p>
          <a:p>
            <a:pPr marL="0" indent="0" algn="ctr">
              <a:buFontTx/>
              <a:buNone/>
              <a:defRPr/>
            </a:pPr>
            <a:endParaRPr lang="en-GB" dirty="0">
              <a:cs typeface="Calibri"/>
            </a:endParaRPr>
          </a:p>
          <a:p>
            <a:pPr marL="0" indent="0">
              <a:buNone/>
            </a:pPr>
            <a:r>
              <a:rPr lang="en-US" dirty="0"/>
              <a:t>*</a:t>
            </a:r>
            <a:r>
              <a:rPr lang="en-US" sz="2600" i="1" dirty="0"/>
              <a:t>The countries in blue are supported by UN-PRAC (2012-2020),  a joint UNDP-UNODC Project, funded by DFAT.</a:t>
            </a:r>
          </a:p>
          <a:p>
            <a:pPr marL="0" indent="0">
              <a:buNone/>
            </a:pPr>
            <a:endParaRPr lang="en-US" sz="2600" dirty="0"/>
          </a:p>
        </p:txBody>
      </p:sp>
    </p:spTree>
    <p:extLst>
      <p:ext uri="{BB962C8B-B14F-4D97-AF65-F5344CB8AC3E}">
        <p14:creationId xmlns:p14="http://schemas.microsoft.com/office/powerpoint/2010/main" val="2981194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2">
                    <a:lumMod val="75000"/>
                  </a:schemeClr>
                </a:solidFill>
              </a:rPr>
              <a:t>Size and Scale of Corruption in the Pacific-references</a:t>
            </a:r>
            <a:endParaRPr lang="en-US" b="1" dirty="0"/>
          </a:p>
        </p:txBody>
      </p:sp>
      <p:sp>
        <p:nvSpPr>
          <p:cNvPr id="3" name="Content Placeholder 2"/>
          <p:cNvSpPr>
            <a:spLocks noGrp="1"/>
          </p:cNvSpPr>
          <p:nvPr>
            <p:ph idx="1"/>
          </p:nvPr>
        </p:nvSpPr>
        <p:spPr/>
        <p:txBody>
          <a:bodyPr>
            <a:normAutofit fontScale="77500" lnSpcReduction="20000"/>
          </a:bodyPr>
          <a:lstStyle/>
          <a:p>
            <a:pPr>
              <a:defRPr/>
            </a:pPr>
            <a:r>
              <a:rPr lang="en-US" sz="2400" dirty="0">
                <a:solidFill>
                  <a:schemeClr val="accent2">
                    <a:lumMod val="75000"/>
                  </a:schemeClr>
                </a:solidFill>
              </a:rPr>
              <a:t>Transparency International  Corruption Perception Index (only 4  PICs countries ranked in the index):</a:t>
            </a:r>
          </a:p>
          <a:p>
            <a:pPr marL="0" indent="0">
              <a:buNone/>
              <a:defRPr/>
            </a:pPr>
            <a:r>
              <a:rPr lang="en-US" sz="2400" dirty="0">
                <a:solidFill>
                  <a:schemeClr val="accent2">
                    <a:lumMod val="75000"/>
                  </a:schemeClr>
                </a:solidFill>
              </a:rPr>
              <a:t>     2015:</a:t>
            </a:r>
          </a:p>
          <a:p>
            <a:pPr marL="0" indent="0">
              <a:buNone/>
              <a:defRPr/>
            </a:pPr>
            <a:r>
              <a:rPr lang="en-US" sz="2400" dirty="0">
                <a:solidFill>
                  <a:schemeClr val="accent2">
                    <a:lumMod val="75000"/>
                  </a:schemeClr>
                </a:solidFill>
              </a:rPr>
              <a:t>	-PNG rank 139 out of 167</a:t>
            </a:r>
          </a:p>
          <a:p>
            <a:pPr marL="0" indent="0">
              <a:buNone/>
              <a:defRPr/>
            </a:pPr>
            <a:r>
              <a:rPr lang="en-US" sz="2400" dirty="0">
                <a:solidFill>
                  <a:schemeClr val="accent2">
                    <a:lumMod val="75000"/>
                  </a:schemeClr>
                </a:solidFill>
              </a:rPr>
              <a:t>     2014:</a:t>
            </a:r>
          </a:p>
          <a:p>
            <a:pPr marL="0" indent="0">
              <a:buNone/>
              <a:defRPr/>
            </a:pPr>
            <a:r>
              <a:rPr lang="en-US" sz="2400" dirty="0">
                <a:solidFill>
                  <a:schemeClr val="accent2">
                    <a:lumMod val="75000"/>
                  </a:schemeClr>
                </a:solidFill>
              </a:rPr>
              <a:t>	-Samoa rank 50</a:t>
            </a:r>
          </a:p>
          <a:p>
            <a:pPr marL="0" indent="0">
              <a:buNone/>
              <a:defRPr/>
            </a:pPr>
            <a:r>
              <a:rPr lang="en-US" sz="2400" dirty="0">
                <a:solidFill>
                  <a:schemeClr val="accent2">
                    <a:lumMod val="75000"/>
                  </a:schemeClr>
                </a:solidFill>
              </a:rPr>
              <a:t>	-PNG rank 145</a:t>
            </a:r>
          </a:p>
          <a:p>
            <a:pPr>
              <a:defRPr/>
            </a:pPr>
            <a:r>
              <a:rPr lang="en-US" sz="2400" dirty="0">
                <a:solidFill>
                  <a:schemeClr val="accent2">
                    <a:lumMod val="75000"/>
                  </a:schemeClr>
                </a:solidFill>
              </a:rPr>
              <a:t>WB doing business surveys;</a:t>
            </a:r>
          </a:p>
          <a:p>
            <a:pPr>
              <a:defRPr/>
            </a:pPr>
            <a:r>
              <a:rPr lang="en-US" sz="2400" dirty="0">
                <a:solidFill>
                  <a:schemeClr val="accent2">
                    <a:lumMod val="75000"/>
                  </a:schemeClr>
                </a:solidFill>
              </a:rPr>
              <a:t>Reports of development banks;</a:t>
            </a:r>
          </a:p>
          <a:p>
            <a:pPr>
              <a:defRPr/>
            </a:pPr>
            <a:r>
              <a:rPr lang="en-US" sz="2400" dirty="0">
                <a:solidFill>
                  <a:schemeClr val="accent2">
                    <a:lumMod val="75000"/>
                  </a:schemeClr>
                </a:solidFill>
              </a:rPr>
              <a:t>UNCAC peer reviews*;</a:t>
            </a:r>
          </a:p>
          <a:p>
            <a:pPr>
              <a:defRPr/>
            </a:pPr>
            <a:r>
              <a:rPr lang="en-US" sz="2400" dirty="0">
                <a:solidFill>
                  <a:schemeClr val="accent2">
                    <a:lumMod val="75000"/>
                  </a:schemeClr>
                </a:solidFill>
              </a:rPr>
              <a:t>Reports of regional organizations and projects, such as PASAI, PIANGO, PIPSO, PFTAC, UN-PRAC, etc.</a:t>
            </a:r>
          </a:p>
          <a:p>
            <a:pPr>
              <a:defRPr/>
            </a:pPr>
            <a:endParaRPr lang="en-US" sz="2400" dirty="0">
              <a:solidFill>
                <a:schemeClr val="accent2">
                  <a:lumMod val="75000"/>
                </a:schemeClr>
              </a:solidFill>
            </a:endParaRPr>
          </a:p>
          <a:p>
            <a:pPr marL="0" indent="0">
              <a:buNone/>
              <a:defRPr/>
            </a:pPr>
            <a:r>
              <a:rPr lang="en-US" sz="2400" dirty="0">
                <a:solidFill>
                  <a:schemeClr val="accent2">
                    <a:lumMod val="75000"/>
                  </a:schemeClr>
                </a:solidFill>
              </a:rPr>
              <a:t>* </a:t>
            </a:r>
            <a:r>
              <a:rPr lang="en-US" sz="1600" i="1" dirty="0"/>
              <a:t>Info around  the peer review mechanism, including the self-assessment checklists and  country reports/report summaries can be found here:</a:t>
            </a:r>
          </a:p>
          <a:p>
            <a:pPr marL="0" indent="0">
              <a:buNone/>
              <a:defRPr/>
            </a:pPr>
            <a:r>
              <a:rPr lang="en-US" sz="1600" i="1" dirty="0"/>
              <a:t>	</a:t>
            </a:r>
            <a:r>
              <a:rPr lang="en-US" sz="1600" dirty="0"/>
              <a:t>http://www.unodc.org/unodc/en/treaties/CAC/IRG.html</a:t>
            </a:r>
          </a:p>
          <a:p>
            <a:pPr>
              <a:defRPr/>
            </a:pPr>
            <a:endParaRPr lang="en-US" sz="1600" dirty="0"/>
          </a:p>
          <a:p>
            <a:pPr marL="0" indent="0">
              <a:buNone/>
              <a:defRPr/>
            </a:pPr>
            <a:endParaRPr lang="en-US" sz="2400" dirty="0">
              <a:solidFill>
                <a:schemeClr val="accent2">
                  <a:lumMod val="75000"/>
                </a:schemeClr>
              </a:solidFill>
            </a:endParaRPr>
          </a:p>
        </p:txBody>
      </p:sp>
    </p:spTree>
    <p:extLst>
      <p:ext uri="{BB962C8B-B14F-4D97-AF65-F5344CB8AC3E}">
        <p14:creationId xmlns:p14="http://schemas.microsoft.com/office/powerpoint/2010/main" val="3585722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2">
                    <a:lumMod val="75000"/>
                  </a:schemeClr>
                </a:solidFill>
              </a:rPr>
              <a:t>UN-PRAC mandate</a:t>
            </a:r>
            <a:endParaRPr lang="en-US" b="1" dirty="0"/>
          </a:p>
        </p:txBody>
      </p:sp>
      <p:sp>
        <p:nvSpPr>
          <p:cNvPr id="3" name="Content Placeholder 2"/>
          <p:cNvSpPr>
            <a:spLocks noGrp="1"/>
          </p:cNvSpPr>
          <p:nvPr>
            <p:ph idx="1"/>
          </p:nvPr>
        </p:nvSpPr>
        <p:spPr/>
        <p:txBody>
          <a:bodyPr>
            <a:normAutofit fontScale="77500" lnSpcReduction="20000"/>
          </a:bodyPr>
          <a:lstStyle/>
          <a:p>
            <a:pPr>
              <a:defRPr/>
            </a:pPr>
            <a:r>
              <a:rPr lang="en-US" sz="2400" dirty="0">
                <a:solidFill>
                  <a:schemeClr val="accent2">
                    <a:lumMod val="75000"/>
                  </a:schemeClr>
                </a:solidFill>
              </a:rPr>
              <a:t>Covers 15 countries and territories in the Pacific;</a:t>
            </a:r>
          </a:p>
          <a:p>
            <a:pPr>
              <a:defRPr/>
            </a:pPr>
            <a:r>
              <a:rPr lang="en-US" sz="2400" dirty="0">
                <a:solidFill>
                  <a:schemeClr val="accent2">
                    <a:lumMod val="75000"/>
                  </a:schemeClr>
                </a:solidFill>
              </a:rPr>
              <a:t>The only AC focused </a:t>
            </a:r>
            <a:r>
              <a:rPr lang="en-US" sz="2400" dirty="0" err="1">
                <a:solidFill>
                  <a:schemeClr val="accent2">
                    <a:lumMod val="75000"/>
                  </a:schemeClr>
                </a:solidFill>
              </a:rPr>
              <a:t>programme</a:t>
            </a:r>
            <a:r>
              <a:rPr lang="en-US" sz="2400" dirty="0">
                <a:solidFill>
                  <a:schemeClr val="accent2">
                    <a:lumMod val="75000"/>
                  </a:schemeClr>
                </a:solidFill>
              </a:rPr>
              <a:t> in the Pacific;</a:t>
            </a:r>
          </a:p>
          <a:p>
            <a:pPr>
              <a:defRPr/>
            </a:pPr>
            <a:r>
              <a:rPr lang="en-US" sz="2400" dirty="0">
                <a:solidFill>
                  <a:schemeClr val="accent2">
                    <a:lumMod val="75000"/>
                  </a:schemeClr>
                </a:solidFill>
              </a:rPr>
              <a:t>2</a:t>
            </a:r>
            <a:r>
              <a:rPr lang="en-US" sz="2400" baseline="30000" dirty="0">
                <a:solidFill>
                  <a:schemeClr val="accent2">
                    <a:lumMod val="75000"/>
                  </a:schemeClr>
                </a:solidFill>
              </a:rPr>
              <a:t>nd</a:t>
            </a:r>
            <a:r>
              <a:rPr lang="en-US" sz="2400" dirty="0">
                <a:solidFill>
                  <a:schemeClr val="accent2">
                    <a:lumMod val="75000"/>
                  </a:schemeClr>
                </a:solidFill>
              </a:rPr>
              <a:t> phase was launched in July, and will go on till June 2020</a:t>
            </a:r>
          </a:p>
          <a:p>
            <a:pPr>
              <a:defRPr/>
            </a:pPr>
            <a:r>
              <a:rPr lang="en-US" sz="2400" dirty="0">
                <a:solidFill>
                  <a:schemeClr val="accent2">
                    <a:lumMod val="75000"/>
                  </a:schemeClr>
                </a:solidFill>
              </a:rPr>
              <a:t>Funded by DFAT</a:t>
            </a:r>
          </a:p>
          <a:p>
            <a:pPr marL="0" indent="0">
              <a:buNone/>
              <a:defRPr/>
            </a:pPr>
            <a:endParaRPr lang="en-US" sz="2400" dirty="0">
              <a:solidFill>
                <a:schemeClr val="accent2">
                  <a:lumMod val="75000"/>
                </a:schemeClr>
              </a:solidFill>
            </a:endParaRPr>
          </a:p>
          <a:p>
            <a:pPr>
              <a:defRPr/>
            </a:pPr>
            <a:r>
              <a:rPr lang="en-US" sz="2400" dirty="0">
                <a:solidFill>
                  <a:schemeClr val="accent2">
                    <a:lumMod val="75000"/>
                  </a:schemeClr>
                </a:solidFill>
              </a:rPr>
              <a:t>Objectives:</a:t>
            </a:r>
          </a:p>
          <a:p>
            <a:pPr marL="0" indent="0">
              <a:buNone/>
              <a:defRPr/>
            </a:pPr>
            <a:r>
              <a:rPr lang="en-US" sz="2400" dirty="0">
                <a:solidFill>
                  <a:schemeClr val="accent2">
                    <a:lumMod val="75000"/>
                  </a:schemeClr>
                </a:solidFill>
              </a:rPr>
              <a:t> 	- Support countries in UNCAC accession;</a:t>
            </a:r>
          </a:p>
          <a:p>
            <a:pPr marL="0" indent="0">
              <a:buNone/>
              <a:defRPr/>
            </a:pPr>
            <a:endParaRPr lang="en-US" sz="2400" dirty="0">
              <a:solidFill>
                <a:schemeClr val="accent2">
                  <a:lumMod val="75000"/>
                </a:schemeClr>
              </a:solidFill>
            </a:endParaRPr>
          </a:p>
          <a:p>
            <a:pPr marL="0" indent="0">
              <a:buNone/>
              <a:defRPr/>
            </a:pPr>
            <a:r>
              <a:rPr lang="en-US" sz="2400" dirty="0">
                <a:solidFill>
                  <a:schemeClr val="accent2">
                    <a:lumMod val="75000"/>
                  </a:schemeClr>
                </a:solidFill>
              </a:rPr>
              <a:t>	- Support PICs to strengthen national AC legislation and  policies, as well as institutional frameworks and capacities to advance their effective implementation of UNCAC;</a:t>
            </a:r>
          </a:p>
          <a:p>
            <a:pPr marL="0" indent="0">
              <a:buNone/>
              <a:defRPr/>
            </a:pPr>
            <a:endParaRPr lang="en-US" sz="2400" dirty="0">
              <a:solidFill>
                <a:schemeClr val="accent2">
                  <a:lumMod val="75000"/>
                </a:schemeClr>
              </a:solidFill>
            </a:endParaRPr>
          </a:p>
          <a:p>
            <a:pPr marL="0" indent="0">
              <a:buNone/>
              <a:defRPr/>
            </a:pPr>
            <a:r>
              <a:rPr lang="en-US" sz="2400" dirty="0">
                <a:solidFill>
                  <a:schemeClr val="accent2">
                    <a:lumMod val="75000"/>
                  </a:schemeClr>
                </a:solidFill>
              </a:rPr>
              <a:t>	- Provide support on the demand side of accountability, mainly through support of stronger engagement of non-government actors in the  oversight of corruption, and in design of tools for more transparent service delivery.</a:t>
            </a:r>
          </a:p>
          <a:p>
            <a:pPr>
              <a:defRPr/>
            </a:pPr>
            <a:endParaRPr lang="en-US" sz="2400" dirty="0">
              <a:solidFill>
                <a:schemeClr val="accent2">
                  <a:lumMod val="75000"/>
                </a:schemeClr>
              </a:solidFill>
            </a:endParaRPr>
          </a:p>
          <a:p>
            <a:pPr>
              <a:defRPr/>
            </a:pPr>
            <a:endParaRPr lang="en-US" sz="2400" dirty="0">
              <a:solidFill>
                <a:schemeClr val="accent2">
                  <a:lumMod val="75000"/>
                </a:schemeClr>
              </a:solidFill>
            </a:endParaRPr>
          </a:p>
          <a:p>
            <a:pPr>
              <a:defRPr/>
            </a:pPr>
            <a:endParaRPr lang="en-US" sz="1600" dirty="0"/>
          </a:p>
          <a:p>
            <a:pPr marL="0" indent="0">
              <a:buNone/>
              <a:defRPr/>
            </a:pPr>
            <a:endParaRPr lang="en-US" sz="2400" dirty="0">
              <a:solidFill>
                <a:schemeClr val="accent2">
                  <a:lumMod val="75000"/>
                </a:schemeClr>
              </a:solidFill>
            </a:endParaRPr>
          </a:p>
        </p:txBody>
      </p:sp>
    </p:spTree>
    <p:extLst>
      <p:ext uri="{BB962C8B-B14F-4D97-AF65-F5344CB8AC3E}">
        <p14:creationId xmlns:p14="http://schemas.microsoft.com/office/powerpoint/2010/main" val="849203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2">
                    <a:lumMod val="75000"/>
                  </a:schemeClr>
                </a:solidFill>
              </a:rPr>
              <a:t>Some highlights from the UN-PRAC supported activities in the Pacific</a:t>
            </a:r>
            <a:endParaRPr lang="en-US" b="1" dirty="0"/>
          </a:p>
        </p:txBody>
      </p:sp>
      <p:sp>
        <p:nvSpPr>
          <p:cNvPr id="3" name="Content Placeholder 2"/>
          <p:cNvSpPr>
            <a:spLocks noGrp="1"/>
          </p:cNvSpPr>
          <p:nvPr>
            <p:ph idx="1"/>
          </p:nvPr>
        </p:nvSpPr>
        <p:spPr/>
        <p:txBody>
          <a:bodyPr>
            <a:normAutofit lnSpcReduction="10000"/>
          </a:bodyPr>
          <a:lstStyle/>
          <a:p>
            <a:pPr>
              <a:defRPr/>
            </a:pPr>
            <a:r>
              <a:rPr lang="en-US" sz="1800" dirty="0">
                <a:solidFill>
                  <a:schemeClr val="accent2">
                    <a:lumMod val="75000"/>
                  </a:schemeClr>
                </a:solidFill>
                <a:cs typeface="Calibri"/>
              </a:rPr>
              <a:t>UNCAC</a:t>
            </a:r>
          </a:p>
          <a:p>
            <a:pPr lvl="1">
              <a:defRPr/>
            </a:pPr>
            <a:r>
              <a:rPr lang="en-US" sz="1800" dirty="0">
                <a:solidFill>
                  <a:schemeClr val="accent2">
                    <a:lumMod val="75000"/>
                  </a:schemeClr>
                </a:solidFill>
                <a:cs typeface="Calibri"/>
              </a:rPr>
              <a:t>Supporting PICs to undertake self-assessment process</a:t>
            </a:r>
          </a:p>
          <a:p>
            <a:pPr lvl="1">
              <a:defRPr/>
            </a:pPr>
            <a:r>
              <a:rPr lang="en-US" sz="1800" dirty="0">
                <a:solidFill>
                  <a:schemeClr val="accent2">
                    <a:lumMod val="75000"/>
                  </a:schemeClr>
                </a:solidFill>
                <a:cs typeface="Calibri"/>
              </a:rPr>
              <a:t>Enabling UNCAC implementation reviews </a:t>
            </a:r>
          </a:p>
          <a:p>
            <a:pPr lvl="1">
              <a:defRPr/>
            </a:pPr>
            <a:r>
              <a:rPr lang="en-US" sz="1800" dirty="0">
                <a:solidFill>
                  <a:schemeClr val="accent2">
                    <a:lumMod val="75000"/>
                  </a:schemeClr>
                </a:solidFill>
                <a:cs typeface="Calibri"/>
              </a:rPr>
              <a:t>Implementation of UNCAC Review findings – e.g. PNG, Palau Vanuatu</a:t>
            </a:r>
          </a:p>
          <a:p>
            <a:pPr lvl="1">
              <a:defRPr/>
            </a:pPr>
            <a:r>
              <a:rPr lang="en-US" sz="1800" dirty="0">
                <a:solidFill>
                  <a:schemeClr val="accent2">
                    <a:lumMod val="75000"/>
                  </a:schemeClr>
                </a:solidFill>
                <a:cs typeface="Calibri"/>
              </a:rPr>
              <a:t>Advocacy on ratification </a:t>
            </a:r>
          </a:p>
          <a:p>
            <a:pPr>
              <a:defRPr/>
            </a:pPr>
            <a:r>
              <a:rPr lang="en-US" sz="1800" dirty="0">
                <a:solidFill>
                  <a:schemeClr val="accent2">
                    <a:lumMod val="75000"/>
                  </a:schemeClr>
                </a:solidFill>
                <a:cs typeface="Calibri"/>
              </a:rPr>
              <a:t>Anti-Corruption Policies and Coordinating Committees</a:t>
            </a:r>
          </a:p>
          <a:p>
            <a:pPr lvl="1">
              <a:defRPr/>
            </a:pPr>
            <a:r>
              <a:rPr lang="en-US" sz="1800" dirty="0">
                <a:solidFill>
                  <a:schemeClr val="accent2">
                    <a:lumMod val="75000"/>
                  </a:schemeClr>
                </a:solidFill>
                <a:cs typeface="Calibri"/>
              </a:rPr>
              <a:t>Kiribati, Solomon Islands, Vanuatu</a:t>
            </a:r>
          </a:p>
          <a:p>
            <a:pPr>
              <a:defRPr/>
            </a:pPr>
            <a:r>
              <a:rPr lang="en-US" sz="1800" dirty="0">
                <a:solidFill>
                  <a:schemeClr val="accent2">
                    <a:lumMod val="75000"/>
                  </a:schemeClr>
                </a:solidFill>
                <a:cs typeface="Calibri"/>
              </a:rPr>
              <a:t>Anti-Money Laundering</a:t>
            </a:r>
          </a:p>
          <a:p>
            <a:pPr lvl="1">
              <a:defRPr/>
            </a:pPr>
            <a:r>
              <a:rPr lang="en-US" sz="1800" dirty="0">
                <a:solidFill>
                  <a:schemeClr val="accent2">
                    <a:lumMod val="75000"/>
                  </a:schemeClr>
                </a:solidFill>
                <a:cs typeface="Calibri"/>
              </a:rPr>
              <a:t>Financial Intelligence Unit attachment and training by Cook Islands, FSM, Kiribati, Nauru, Palau, PNG,  Solomon Islands , Vanuatu to Fiji</a:t>
            </a:r>
          </a:p>
          <a:p>
            <a:pPr lvl="1">
              <a:defRPr/>
            </a:pPr>
            <a:r>
              <a:rPr lang="en-US" sz="1800" dirty="0">
                <a:solidFill>
                  <a:schemeClr val="accent2">
                    <a:lumMod val="75000"/>
                  </a:schemeClr>
                </a:solidFill>
                <a:cs typeface="Calibri"/>
              </a:rPr>
              <a:t>Support to AML policy to RMI</a:t>
            </a:r>
          </a:p>
          <a:p>
            <a:pPr lvl="1">
              <a:defRPr/>
            </a:pPr>
            <a:r>
              <a:rPr lang="en-US" sz="1800" dirty="0">
                <a:solidFill>
                  <a:schemeClr val="accent2">
                    <a:lumMod val="75000"/>
                  </a:schemeClr>
                </a:solidFill>
                <a:cs typeface="Calibri"/>
              </a:rPr>
              <a:t>Regional AML trainings</a:t>
            </a:r>
          </a:p>
          <a:p>
            <a:pPr>
              <a:defRPr/>
            </a:pPr>
            <a:r>
              <a:rPr lang="en-US" sz="1800" dirty="0">
                <a:solidFill>
                  <a:schemeClr val="accent2">
                    <a:lumMod val="75000"/>
                  </a:schemeClr>
                </a:solidFill>
                <a:cs typeface="Calibri"/>
              </a:rPr>
              <a:t>Freedom of Information</a:t>
            </a:r>
          </a:p>
          <a:p>
            <a:pPr lvl="1">
              <a:defRPr/>
            </a:pPr>
            <a:r>
              <a:rPr lang="en-US" sz="1800" dirty="0">
                <a:solidFill>
                  <a:schemeClr val="accent2">
                    <a:lumMod val="75000"/>
                  </a:schemeClr>
                </a:solidFill>
                <a:cs typeface="Calibri"/>
              </a:rPr>
              <a:t>Fiji, Palau, SOI, Vanuatu</a:t>
            </a:r>
          </a:p>
          <a:p>
            <a:pPr lvl="1">
              <a:defRPr/>
            </a:pPr>
            <a:r>
              <a:rPr lang="en-US" sz="1800" dirty="0">
                <a:solidFill>
                  <a:schemeClr val="accent2">
                    <a:lumMod val="75000"/>
                  </a:schemeClr>
                </a:solidFill>
                <a:cs typeface="Calibri"/>
              </a:rPr>
              <a:t>Developing laws, policies, FOI units, steering committees, consultations</a:t>
            </a:r>
          </a:p>
          <a:p>
            <a:pPr marL="0" indent="0">
              <a:buNone/>
              <a:defRPr/>
            </a:pPr>
            <a:endParaRPr lang="en-US" sz="2400" dirty="0">
              <a:solidFill>
                <a:schemeClr val="accent2">
                  <a:lumMod val="75000"/>
                </a:schemeClr>
              </a:solidFill>
            </a:endParaRPr>
          </a:p>
        </p:txBody>
      </p:sp>
    </p:spTree>
    <p:extLst>
      <p:ext uri="{BB962C8B-B14F-4D97-AF65-F5344CB8AC3E}">
        <p14:creationId xmlns:p14="http://schemas.microsoft.com/office/powerpoint/2010/main" val="2032143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2">
                    <a:lumMod val="75000"/>
                  </a:schemeClr>
                </a:solidFill>
              </a:rPr>
              <a:t>Some highlights from the UN-PRAC supported activities in the Pacific</a:t>
            </a:r>
            <a:endParaRPr lang="en-US" b="1" dirty="0"/>
          </a:p>
        </p:txBody>
      </p:sp>
      <p:sp>
        <p:nvSpPr>
          <p:cNvPr id="3" name="Content Placeholder 2"/>
          <p:cNvSpPr>
            <a:spLocks noGrp="1"/>
          </p:cNvSpPr>
          <p:nvPr>
            <p:ph idx="1"/>
          </p:nvPr>
        </p:nvSpPr>
        <p:spPr/>
        <p:txBody>
          <a:bodyPr>
            <a:normAutofit lnSpcReduction="10000"/>
          </a:bodyPr>
          <a:lstStyle/>
          <a:p>
            <a:pPr>
              <a:defRPr/>
            </a:pPr>
            <a:r>
              <a:rPr lang="en-US" sz="1800" dirty="0">
                <a:solidFill>
                  <a:schemeClr val="accent2">
                    <a:lumMod val="75000"/>
                  </a:schemeClr>
                </a:solidFill>
                <a:cs typeface="Calibri"/>
              </a:rPr>
              <a:t>Integrity Institutions</a:t>
            </a:r>
          </a:p>
          <a:p>
            <a:pPr lvl="1">
              <a:defRPr/>
            </a:pPr>
            <a:r>
              <a:rPr lang="en-US" sz="1800" dirty="0">
                <a:solidFill>
                  <a:schemeClr val="accent2">
                    <a:lumMod val="75000"/>
                  </a:schemeClr>
                </a:solidFill>
                <a:cs typeface="Calibri"/>
              </a:rPr>
              <a:t>National specialists (i.e. FSM)</a:t>
            </a:r>
          </a:p>
          <a:p>
            <a:pPr lvl="1">
              <a:defRPr/>
            </a:pPr>
            <a:r>
              <a:rPr lang="en-US" sz="1800" dirty="0">
                <a:solidFill>
                  <a:schemeClr val="accent2">
                    <a:lumMod val="75000"/>
                  </a:schemeClr>
                </a:solidFill>
                <a:cs typeface="Calibri"/>
              </a:rPr>
              <a:t>PNG: ICAC</a:t>
            </a:r>
          </a:p>
          <a:p>
            <a:pPr lvl="1">
              <a:defRPr/>
            </a:pPr>
            <a:r>
              <a:rPr lang="en-US" sz="1800" dirty="0">
                <a:solidFill>
                  <a:schemeClr val="accent2">
                    <a:lumMod val="75000"/>
                  </a:schemeClr>
                </a:solidFill>
                <a:cs typeface="Calibri"/>
              </a:rPr>
              <a:t>Trainings on how to investigate and prosecute corruption offences for FSM, Palau, RMI, Solomon Islands</a:t>
            </a:r>
          </a:p>
          <a:p>
            <a:pPr lvl="1">
              <a:defRPr/>
            </a:pPr>
            <a:r>
              <a:rPr lang="en-US" sz="1800" dirty="0">
                <a:solidFill>
                  <a:schemeClr val="accent2">
                    <a:lumMod val="75000"/>
                  </a:schemeClr>
                </a:solidFill>
                <a:cs typeface="Calibri"/>
              </a:rPr>
              <a:t>Regional and specific prosecutorial and judicial integrity work (</a:t>
            </a:r>
            <a:r>
              <a:rPr lang="en-US" sz="1800" dirty="0" err="1">
                <a:solidFill>
                  <a:schemeClr val="accent2">
                    <a:lumMod val="75000"/>
                  </a:schemeClr>
                </a:solidFill>
                <a:cs typeface="Calibri"/>
              </a:rPr>
              <a:t>i</a:t>
            </a:r>
            <a:r>
              <a:rPr lang="en-US" sz="1800" dirty="0">
                <a:solidFill>
                  <a:schemeClr val="accent2">
                    <a:lumMod val="75000"/>
                  </a:schemeClr>
                </a:solidFill>
                <a:cs typeface="Calibri"/>
              </a:rPr>
              <a:t>..e RMI)</a:t>
            </a:r>
          </a:p>
          <a:p>
            <a:pPr>
              <a:defRPr/>
            </a:pPr>
            <a:r>
              <a:rPr lang="en-US" sz="1800" dirty="0">
                <a:solidFill>
                  <a:schemeClr val="accent2">
                    <a:lumMod val="75000"/>
                  </a:schemeClr>
                </a:solidFill>
                <a:cs typeface="Calibri"/>
              </a:rPr>
              <a:t>Public Accounts Committees</a:t>
            </a:r>
          </a:p>
          <a:p>
            <a:pPr lvl="1">
              <a:defRPr/>
            </a:pPr>
            <a:r>
              <a:rPr lang="en-US" sz="1800" dirty="0">
                <a:solidFill>
                  <a:schemeClr val="accent2">
                    <a:lumMod val="75000"/>
                  </a:schemeClr>
                </a:solidFill>
                <a:cs typeface="Calibri"/>
              </a:rPr>
              <a:t>Kiribati, RMI, Samoa, Vanuatu</a:t>
            </a:r>
          </a:p>
          <a:p>
            <a:pPr>
              <a:defRPr/>
            </a:pPr>
            <a:r>
              <a:rPr lang="en-US" sz="1800" dirty="0">
                <a:solidFill>
                  <a:schemeClr val="accent2">
                    <a:lumMod val="75000"/>
                  </a:schemeClr>
                </a:solidFill>
                <a:cs typeface="Calibri"/>
              </a:rPr>
              <a:t>GOPAC chapters in Parliaments</a:t>
            </a:r>
          </a:p>
          <a:p>
            <a:pPr lvl="1">
              <a:defRPr/>
            </a:pPr>
            <a:r>
              <a:rPr lang="en-US" sz="1800" dirty="0">
                <a:solidFill>
                  <a:schemeClr val="accent2">
                    <a:lumMod val="75000"/>
                  </a:schemeClr>
                </a:solidFill>
                <a:cs typeface="Calibri"/>
              </a:rPr>
              <a:t>Fiji, Samoa, Tonga</a:t>
            </a:r>
          </a:p>
          <a:p>
            <a:pPr>
              <a:defRPr/>
            </a:pPr>
            <a:r>
              <a:rPr lang="en-US" sz="1800" dirty="0">
                <a:solidFill>
                  <a:schemeClr val="accent2">
                    <a:lumMod val="75000"/>
                  </a:schemeClr>
                </a:solidFill>
                <a:cs typeface="Calibri"/>
              </a:rPr>
              <a:t>Work with  non-State actors</a:t>
            </a:r>
          </a:p>
          <a:p>
            <a:pPr lvl="1">
              <a:defRPr/>
            </a:pPr>
            <a:r>
              <a:rPr lang="en-US" sz="1800" dirty="0">
                <a:solidFill>
                  <a:schemeClr val="accent2">
                    <a:lumMod val="75000"/>
                  </a:schemeClr>
                </a:solidFill>
                <a:cs typeface="Calibri"/>
              </a:rPr>
              <a:t>Establishment of a Pacific Youth Forum</a:t>
            </a:r>
          </a:p>
          <a:p>
            <a:pPr lvl="1">
              <a:defRPr/>
            </a:pPr>
            <a:r>
              <a:rPr lang="en-US" sz="1800" dirty="0">
                <a:solidFill>
                  <a:schemeClr val="accent2">
                    <a:lumMod val="75000"/>
                  </a:schemeClr>
                </a:solidFill>
                <a:cs typeface="Calibri"/>
              </a:rPr>
              <a:t>Work on corruption in the private sector with PIPSO</a:t>
            </a:r>
          </a:p>
          <a:p>
            <a:pPr lvl="1">
              <a:defRPr/>
            </a:pPr>
            <a:r>
              <a:rPr lang="en-US" sz="1800" dirty="0">
                <a:solidFill>
                  <a:schemeClr val="accent2">
                    <a:lumMod val="75000"/>
                  </a:schemeClr>
                </a:solidFill>
                <a:cs typeface="Calibri"/>
              </a:rPr>
              <a:t>Work on engagement of civil society and media</a:t>
            </a:r>
          </a:p>
          <a:p>
            <a:pPr lvl="1">
              <a:defRPr/>
            </a:pPr>
            <a:r>
              <a:rPr lang="en-US" sz="1800" dirty="0">
                <a:solidFill>
                  <a:schemeClr val="accent2">
                    <a:lumMod val="75000"/>
                  </a:schemeClr>
                </a:solidFill>
                <a:cs typeface="Calibri"/>
              </a:rPr>
              <a:t>Micro capital grants on Transparency and Accountability</a:t>
            </a:r>
          </a:p>
          <a:p>
            <a:pPr lvl="1">
              <a:defRPr/>
            </a:pPr>
            <a:endParaRPr lang="en-US" sz="1800" dirty="0">
              <a:cs typeface="Calibri"/>
            </a:endParaRPr>
          </a:p>
          <a:p>
            <a:pPr marL="457200" lvl="1" indent="0">
              <a:buNone/>
              <a:defRPr/>
            </a:pPr>
            <a:endParaRPr lang="en-US" sz="1800" dirty="0">
              <a:cs typeface="Calibri"/>
            </a:endParaRPr>
          </a:p>
          <a:p>
            <a:pPr marL="0" indent="0">
              <a:buNone/>
              <a:defRPr/>
            </a:pPr>
            <a:endParaRPr lang="en-US" sz="2400" dirty="0">
              <a:solidFill>
                <a:schemeClr val="accent2">
                  <a:lumMod val="75000"/>
                </a:schemeClr>
              </a:solidFill>
            </a:endParaRPr>
          </a:p>
        </p:txBody>
      </p:sp>
    </p:spTree>
    <p:extLst>
      <p:ext uri="{BB962C8B-B14F-4D97-AF65-F5344CB8AC3E}">
        <p14:creationId xmlns:p14="http://schemas.microsoft.com/office/powerpoint/2010/main" val="3012450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587"/>
            <a:ext cx="8229600" cy="1020762"/>
          </a:xfrm>
        </p:spPr>
        <p:txBody>
          <a:bodyPr>
            <a:normAutofit/>
          </a:bodyPr>
          <a:lstStyle/>
          <a:p>
            <a:r>
              <a:rPr lang="en-GB" b="1" dirty="0">
                <a:solidFill>
                  <a:schemeClr val="accent2">
                    <a:lumMod val="75000"/>
                  </a:schemeClr>
                </a:solidFill>
              </a:rPr>
              <a:t>Defining ‘Corruption’</a:t>
            </a:r>
            <a:endParaRPr lang="en-US" b="1" dirty="0">
              <a:solidFill>
                <a:schemeClr val="accent2">
                  <a:lumMod val="75000"/>
                </a:schemeClr>
              </a:solidFill>
            </a:endParaRPr>
          </a:p>
        </p:txBody>
      </p:sp>
      <p:sp>
        <p:nvSpPr>
          <p:cNvPr id="5" name="TextBox 4"/>
          <p:cNvSpPr txBox="1"/>
          <p:nvPr/>
        </p:nvSpPr>
        <p:spPr>
          <a:xfrm>
            <a:off x="914400" y="4419600"/>
            <a:ext cx="7315200" cy="1785104"/>
          </a:xfrm>
          <a:prstGeom prst="rect">
            <a:avLst/>
          </a:prstGeom>
          <a:noFill/>
        </p:spPr>
        <p:txBody>
          <a:bodyPr wrap="square" rtlCol="0">
            <a:spAutoFit/>
          </a:bodyPr>
          <a:lstStyle/>
          <a:p>
            <a:pPr lvl="1">
              <a:defRPr/>
            </a:pPr>
            <a:r>
              <a:rPr lang="en-US" sz="2200" dirty="0"/>
              <a:t>“</a:t>
            </a:r>
            <a:r>
              <a:rPr lang="en-US" sz="2200" i="1" dirty="0"/>
              <a:t>Abuse of entrusted power for personal benefit</a:t>
            </a:r>
            <a:r>
              <a:rPr lang="en-US" sz="2200" dirty="0"/>
              <a:t>” – Transparency International</a:t>
            </a:r>
          </a:p>
          <a:p>
            <a:pPr lvl="1">
              <a:defRPr/>
            </a:pPr>
            <a:endParaRPr lang="en-US" sz="2200" dirty="0"/>
          </a:p>
          <a:p>
            <a:pPr lvl="1">
              <a:defRPr/>
            </a:pPr>
            <a:r>
              <a:rPr lang="en-US" sz="2200" i="1" dirty="0"/>
              <a:t>“The abuse of public office for private gain” </a:t>
            </a:r>
            <a:r>
              <a:rPr lang="en-US" sz="2200" dirty="0"/>
              <a:t>– World Bank</a:t>
            </a:r>
          </a:p>
          <a:p>
            <a:pPr lvl="1">
              <a:defRPr/>
            </a:pPr>
            <a:endParaRPr lang="en-US" sz="2200" dirty="0"/>
          </a:p>
        </p:txBody>
      </p:sp>
      <p:pic>
        <p:nvPicPr>
          <p:cNvPr id="7" name="Picture 6"/>
          <p:cNvPicPr>
            <a:picLocks noChangeAspect="1"/>
          </p:cNvPicPr>
          <p:nvPr/>
        </p:nvPicPr>
        <p:blipFill>
          <a:blip r:embed="rId3"/>
          <a:stretch>
            <a:fillRect/>
          </a:stretch>
        </p:blipFill>
        <p:spPr>
          <a:xfrm>
            <a:off x="2150744" y="1058839"/>
            <a:ext cx="4842512" cy="3124200"/>
          </a:xfrm>
          <a:prstGeom prst="rect">
            <a:avLst/>
          </a:prstGeom>
        </p:spPr>
      </p:pic>
    </p:spTree>
    <p:extLst>
      <p:ext uri="{BB962C8B-B14F-4D97-AF65-F5344CB8AC3E}">
        <p14:creationId xmlns:p14="http://schemas.microsoft.com/office/powerpoint/2010/main" val="5974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lumMod val="75000"/>
                  </a:schemeClr>
                </a:solidFill>
              </a:rPr>
              <a:t>What is Corruption ?</a:t>
            </a:r>
            <a:endParaRPr lang="en-US" b="1" dirty="0"/>
          </a:p>
        </p:txBody>
      </p:sp>
      <p:sp>
        <p:nvSpPr>
          <p:cNvPr id="3" name="Content Placeholder 2"/>
          <p:cNvSpPr>
            <a:spLocks noGrp="1"/>
          </p:cNvSpPr>
          <p:nvPr>
            <p:ph idx="1"/>
          </p:nvPr>
        </p:nvSpPr>
        <p:spPr>
          <a:xfrm>
            <a:off x="457200" y="1143000"/>
            <a:ext cx="8229600" cy="5715000"/>
          </a:xfrm>
        </p:spPr>
        <p:txBody>
          <a:bodyPr>
            <a:normAutofit fontScale="77500" lnSpcReduction="20000"/>
          </a:bodyPr>
          <a:lstStyle/>
          <a:p>
            <a:pPr marL="0" indent="0">
              <a:buNone/>
              <a:defRPr/>
            </a:pPr>
            <a:r>
              <a:rPr lang="en-US" sz="2400" b="1" i="1" dirty="0">
                <a:solidFill>
                  <a:schemeClr val="accent2">
                    <a:lumMod val="75000"/>
                  </a:schemeClr>
                </a:solidFill>
              </a:rPr>
              <a:t>“When public money is stolen for private gain, it means fewer resources to build schools, hospitals, roads and water treatment facilities. When foreign aid is diverted into private bank accounts, major infrastructure projects come to a halt. Corruption enables fake or substandard medicines to be dumped on the market, and hazardous waste to be dumped in landfill sites and in oceans. The vulnerable suffer first and worst.” </a:t>
            </a:r>
            <a:r>
              <a:rPr lang="en-US" sz="2400" dirty="0">
                <a:solidFill>
                  <a:schemeClr val="accent2">
                    <a:lumMod val="75000"/>
                  </a:schemeClr>
                </a:solidFill>
              </a:rPr>
              <a:t>United Nations Secretary-General, Ban Ki-moon</a:t>
            </a:r>
          </a:p>
          <a:p>
            <a:pPr>
              <a:defRPr/>
            </a:pPr>
            <a:endParaRPr lang="en-US" sz="2400" dirty="0">
              <a:solidFill>
                <a:schemeClr val="accent2">
                  <a:lumMod val="75000"/>
                </a:schemeClr>
              </a:solidFill>
            </a:endParaRPr>
          </a:p>
          <a:p>
            <a:pPr>
              <a:defRPr/>
            </a:pPr>
            <a:r>
              <a:rPr lang="en-US" sz="2400" b="1" dirty="0">
                <a:solidFill>
                  <a:schemeClr val="accent2">
                    <a:lumMod val="75000"/>
                  </a:schemeClr>
                </a:solidFill>
              </a:rPr>
              <a:t>Types of Corruption</a:t>
            </a:r>
          </a:p>
          <a:p>
            <a:pPr lvl="1">
              <a:defRPr/>
            </a:pPr>
            <a:r>
              <a:rPr lang="en-US" sz="2200" dirty="0">
                <a:solidFill>
                  <a:schemeClr val="accent2">
                    <a:lumMod val="75000"/>
                  </a:schemeClr>
                </a:solidFill>
              </a:rPr>
              <a:t>Bribery – improper use of gifts and favors for personal gain</a:t>
            </a:r>
          </a:p>
          <a:p>
            <a:pPr lvl="1">
              <a:defRPr/>
            </a:pPr>
            <a:r>
              <a:rPr lang="en-US" sz="2200" dirty="0">
                <a:solidFill>
                  <a:schemeClr val="accent2">
                    <a:lumMod val="75000"/>
                  </a:schemeClr>
                </a:solidFill>
              </a:rPr>
              <a:t>Illicit enrichment - person is unjustly or by chance enriched at the expense of another</a:t>
            </a:r>
          </a:p>
          <a:p>
            <a:pPr lvl="1">
              <a:defRPr/>
            </a:pPr>
            <a:r>
              <a:rPr lang="en-US" sz="2200" dirty="0">
                <a:solidFill>
                  <a:schemeClr val="accent2">
                    <a:lumMod val="75000"/>
                  </a:schemeClr>
                </a:solidFill>
              </a:rPr>
              <a:t>Fraud/theft -  a deception deliberately practiced in order to secure unfair or unlawful gain </a:t>
            </a:r>
          </a:p>
          <a:p>
            <a:pPr lvl="1">
              <a:defRPr/>
            </a:pPr>
            <a:r>
              <a:rPr lang="en-US" sz="2200" dirty="0">
                <a:solidFill>
                  <a:schemeClr val="accent2">
                    <a:lumMod val="75000"/>
                  </a:schemeClr>
                </a:solidFill>
              </a:rPr>
              <a:t>Abuse of Office – abuse of entrusted power /misconduct (using office stationery for your personal use)</a:t>
            </a:r>
          </a:p>
          <a:p>
            <a:pPr lvl="1">
              <a:defRPr/>
            </a:pPr>
            <a:r>
              <a:rPr lang="en-US" sz="2200" dirty="0">
                <a:solidFill>
                  <a:schemeClr val="accent2">
                    <a:lumMod val="75000"/>
                  </a:schemeClr>
                </a:solidFill>
              </a:rPr>
              <a:t>Obstruction of Justice – interfere with the work of police investigators, prosecutors or witnesses in a case</a:t>
            </a:r>
          </a:p>
          <a:p>
            <a:pPr lvl="1">
              <a:defRPr/>
            </a:pPr>
            <a:r>
              <a:rPr lang="en-US" sz="2200" dirty="0">
                <a:solidFill>
                  <a:schemeClr val="accent2">
                    <a:lumMod val="75000"/>
                  </a:schemeClr>
                </a:solidFill>
              </a:rPr>
              <a:t>Conflict of Interest – an individual is confronted with choosing between the duties and demands of their position and their own private interests (Director of Roads example)</a:t>
            </a:r>
          </a:p>
          <a:p>
            <a:pPr lvl="1">
              <a:defRPr/>
            </a:pPr>
            <a:r>
              <a:rPr lang="en-US" sz="2200" dirty="0">
                <a:solidFill>
                  <a:schemeClr val="accent2">
                    <a:lumMod val="75000"/>
                  </a:schemeClr>
                </a:solidFill>
              </a:rPr>
              <a:t>Others include influence peddling, neglect of office, concealment.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96302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lumMod val="75000"/>
                  </a:schemeClr>
                </a:solidFill>
              </a:rPr>
              <a:t>Size and Scale of Corruption</a:t>
            </a:r>
            <a:endParaRPr lang="en-US" b="1" dirty="0"/>
          </a:p>
        </p:txBody>
      </p:sp>
      <p:sp>
        <p:nvSpPr>
          <p:cNvPr id="3" name="Content Placeholder 2"/>
          <p:cNvSpPr>
            <a:spLocks noGrp="1"/>
          </p:cNvSpPr>
          <p:nvPr>
            <p:ph idx="1"/>
          </p:nvPr>
        </p:nvSpPr>
        <p:spPr/>
        <p:txBody>
          <a:bodyPr>
            <a:normAutofit fontScale="77500" lnSpcReduction="20000"/>
          </a:bodyPr>
          <a:lstStyle/>
          <a:p>
            <a:pPr>
              <a:defRPr/>
            </a:pPr>
            <a:r>
              <a:rPr lang="en-US" dirty="0">
                <a:solidFill>
                  <a:schemeClr val="accent2">
                    <a:lumMod val="75000"/>
                  </a:schemeClr>
                </a:solidFill>
              </a:rPr>
              <a:t>World Bank (2004) – estimate </a:t>
            </a:r>
            <a:r>
              <a:rPr lang="en-US" b="1" dirty="0">
                <a:solidFill>
                  <a:schemeClr val="accent2">
                    <a:lumMod val="75000"/>
                  </a:schemeClr>
                </a:solidFill>
              </a:rPr>
              <a:t>$1 trillion USD </a:t>
            </a:r>
            <a:r>
              <a:rPr lang="en-US" dirty="0">
                <a:solidFill>
                  <a:schemeClr val="accent2">
                    <a:lumMod val="75000"/>
                  </a:schemeClr>
                </a:solidFill>
              </a:rPr>
              <a:t>in global bribes annually</a:t>
            </a:r>
          </a:p>
          <a:p>
            <a:pPr marL="0" indent="0">
              <a:buNone/>
              <a:defRPr/>
            </a:pPr>
            <a:endParaRPr lang="en-US" dirty="0">
              <a:solidFill>
                <a:schemeClr val="accent2">
                  <a:lumMod val="75000"/>
                </a:schemeClr>
              </a:solidFill>
            </a:endParaRPr>
          </a:p>
          <a:p>
            <a:pPr>
              <a:defRPr/>
            </a:pPr>
            <a:r>
              <a:rPr lang="en-US" dirty="0">
                <a:solidFill>
                  <a:schemeClr val="accent2">
                    <a:lumMod val="75000"/>
                  </a:schemeClr>
                </a:solidFill>
              </a:rPr>
              <a:t>Transparency International – 10 to 20% leakage in global government procurement – </a:t>
            </a:r>
            <a:r>
              <a:rPr lang="en-US" dirty="0" err="1">
                <a:solidFill>
                  <a:schemeClr val="accent2">
                    <a:lumMod val="75000"/>
                  </a:schemeClr>
                </a:solidFill>
              </a:rPr>
              <a:t>approx</a:t>
            </a:r>
            <a:r>
              <a:rPr lang="en-US" dirty="0">
                <a:solidFill>
                  <a:schemeClr val="accent2">
                    <a:lumMod val="75000"/>
                  </a:schemeClr>
                </a:solidFill>
              </a:rPr>
              <a:t> $400 to $800 billion USD annually</a:t>
            </a:r>
          </a:p>
          <a:p>
            <a:pPr marL="0" indent="0">
              <a:buNone/>
              <a:defRPr/>
            </a:pPr>
            <a:endParaRPr lang="en-US" dirty="0">
              <a:solidFill>
                <a:schemeClr val="accent2">
                  <a:lumMod val="75000"/>
                </a:schemeClr>
              </a:solidFill>
            </a:endParaRPr>
          </a:p>
          <a:p>
            <a:pPr>
              <a:defRPr/>
            </a:pPr>
            <a:r>
              <a:rPr lang="en-US" dirty="0">
                <a:solidFill>
                  <a:schemeClr val="accent2">
                    <a:lumMod val="75000"/>
                  </a:schemeClr>
                </a:solidFill>
              </a:rPr>
              <a:t>Total corruption at around 5% of global GDP annually = </a:t>
            </a:r>
            <a:r>
              <a:rPr lang="en-US" dirty="0" err="1">
                <a:solidFill>
                  <a:schemeClr val="accent2">
                    <a:lumMod val="75000"/>
                  </a:schemeClr>
                </a:solidFill>
              </a:rPr>
              <a:t>approx</a:t>
            </a:r>
            <a:r>
              <a:rPr lang="en-US" dirty="0">
                <a:solidFill>
                  <a:schemeClr val="accent2">
                    <a:lumMod val="75000"/>
                  </a:schemeClr>
                </a:solidFill>
              </a:rPr>
              <a:t> $2.6 trillion</a:t>
            </a:r>
          </a:p>
          <a:p>
            <a:pPr marL="0" indent="0">
              <a:buNone/>
              <a:defRPr/>
            </a:pPr>
            <a:endParaRPr lang="en-US" dirty="0">
              <a:solidFill>
                <a:schemeClr val="accent2">
                  <a:lumMod val="75000"/>
                </a:schemeClr>
              </a:solidFill>
            </a:endParaRPr>
          </a:p>
          <a:p>
            <a:pPr>
              <a:defRPr/>
            </a:pPr>
            <a:r>
              <a:rPr lang="en-US" dirty="0">
                <a:solidFill>
                  <a:schemeClr val="accent2">
                    <a:lumMod val="75000"/>
                  </a:schemeClr>
                </a:solidFill>
              </a:rPr>
              <a:t>Estimates of global money laundering of around $500 billion </a:t>
            </a:r>
          </a:p>
          <a:p>
            <a:pPr>
              <a:defRPr/>
            </a:pPr>
            <a:endParaRPr lang="en-US" sz="2400" dirty="0">
              <a:solidFill>
                <a:schemeClr val="accent2">
                  <a:lumMod val="75000"/>
                </a:schemeClr>
              </a:solidFill>
            </a:endParaRPr>
          </a:p>
          <a:p>
            <a:endParaRPr lang="en-US" dirty="0"/>
          </a:p>
        </p:txBody>
      </p:sp>
    </p:spTree>
    <p:extLst>
      <p:ext uri="{BB962C8B-B14F-4D97-AF65-F5344CB8AC3E}">
        <p14:creationId xmlns:p14="http://schemas.microsoft.com/office/powerpoint/2010/main" val="778138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92162"/>
          </a:xfrm>
        </p:spPr>
        <p:txBody>
          <a:bodyPr>
            <a:normAutofit fontScale="90000"/>
          </a:bodyPr>
          <a:lstStyle/>
          <a:p>
            <a:r>
              <a:rPr lang="en-US" sz="2800" b="1" dirty="0">
                <a:solidFill>
                  <a:schemeClr val="accent2">
                    <a:lumMod val="75000"/>
                  </a:schemeClr>
                </a:solidFill>
              </a:rPr>
              <a:t>Relationship between corruption and development </a:t>
            </a:r>
            <a:endParaRPr lang="en-US" sz="2800" b="1" dirty="0"/>
          </a:p>
        </p:txBody>
      </p:sp>
      <p:sp>
        <p:nvSpPr>
          <p:cNvPr id="6" name="Content Placeholder 5"/>
          <p:cNvSpPr>
            <a:spLocks noGrp="1"/>
          </p:cNvSpPr>
          <p:nvPr>
            <p:ph idx="1"/>
          </p:nvPr>
        </p:nvSpPr>
        <p:spPr>
          <a:xfrm>
            <a:off x="457200" y="1066800"/>
            <a:ext cx="8229600" cy="5410200"/>
          </a:xfrm>
        </p:spPr>
        <p:txBody>
          <a:bodyPr>
            <a:normAutofit/>
          </a:bodyPr>
          <a:lstStyle/>
          <a:p>
            <a:pPr lvl="1">
              <a:buFont typeface="Arial" panose="020B0604020202020204" pitchFamily="34" charset="0"/>
              <a:buChar char="•"/>
              <a:defRPr/>
            </a:pPr>
            <a:r>
              <a:rPr lang="en-US" sz="2200" dirty="0">
                <a:solidFill>
                  <a:schemeClr val="accent2">
                    <a:lumMod val="75000"/>
                  </a:schemeClr>
                </a:solidFill>
              </a:rPr>
              <a:t>Impact on  </a:t>
            </a:r>
            <a:r>
              <a:rPr lang="en-US" sz="2200" b="1" dirty="0">
                <a:solidFill>
                  <a:schemeClr val="accent2">
                    <a:lumMod val="75000"/>
                  </a:schemeClr>
                </a:solidFill>
              </a:rPr>
              <a:t>Economic Growth </a:t>
            </a:r>
          </a:p>
          <a:p>
            <a:pPr lvl="2">
              <a:defRPr/>
            </a:pPr>
            <a:r>
              <a:rPr lang="en-US" sz="1800" dirty="0">
                <a:solidFill>
                  <a:schemeClr val="accent2">
                    <a:lumMod val="75000"/>
                  </a:schemeClr>
                </a:solidFill>
              </a:rPr>
              <a:t>deepens poverty and inequality by increasing the price of public services and lowering their quality;</a:t>
            </a:r>
          </a:p>
          <a:p>
            <a:pPr lvl="2">
              <a:defRPr/>
            </a:pPr>
            <a:r>
              <a:rPr lang="en-US" sz="1800" dirty="0">
                <a:solidFill>
                  <a:schemeClr val="accent2">
                    <a:lumMod val="75000"/>
                  </a:schemeClr>
                </a:solidFill>
              </a:rPr>
              <a:t>reduced private investment;</a:t>
            </a:r>
          </a:p>
          <a:p>
            <a:pPr lvl="2">
              <a:defRPr/>
            </a:pPr>
            <a:r>
              <a:rPr lang="en-US" sz="1800" dirty="0">
                <a:solidFill>
                  <a:schemeClr val="accent2">
                    <a:lumMod val="75000"/>
                  </a:schemeClr>
                </a:solidFill>
              </a:rPr>
              <a:t>lowers the quality of public infrastructure; </a:t>
            </a:r>
          </a:p>
          <a:p>
            <a:pPr lvl="2">
              <a:defRPr/>
            </a:pPr>
            <a:r>
              <a:rPr lang="en-US" sz="1800" dirty="0">
                <a:solidFill>
                  <a:schemeClr val="accent2">
                    <a:lumMod val="75000"/>
                  </a:schemeClr>
                </a:solidFill>
              </a:rPr>
              <a:t>Reduces tax revenue;</a:t>
            </a:r>
          </a:p>
          <a:p>
            <a:pPr lvl="2">
              <a:defRPr/>
            </a:pPr>
            <a:r>
              <a:rPr lang="en-US" sz="1800" dirty="0">
                <a:solidFill>
                  <a:schemeClr val="accent2">
                    <a:lumMod val="75000"/>
                  </a:schemeClr>
                </a:solidFill>
              </a:rPr>
              <a:t>Increases costs for small businesses</a:t>
            </a:r>
            <a:endParaRPr lang="en-US" sz="2200" dirty="0">
              <a:solidFill>
                <a:schemeClr val="accent2">
                  <a:lumMod val="75000"/>
                </a:schemeClr>
              </a:solidFill>
            </a:endParaRPr>
          </a:p>
          <a:p>
            <a:pPr lvl="1"/>
            <a:r>
              <a:rPr lang="en-US" sz="2200" dirty="0">
                <a:solidFill>
                  <a:schemeClr val="accent2">
                    <a:lumMod val="75000"/>
                  </a:schemeClr>
                </a:solidFill>
              </a:rPr>
              <a:t>Impact on </a:t>
            </a:r>
            <a:r>
              <a:rPr lang="en-US" sz="2200" b="1" dirty="0">
                <a:solidFill>
                  <a:schemeClr val="accent2">
                    <a:lumMod val="75000"/>
                  </a:schemeClr>
                </a:solidFill>
              </a:rPr>
              <a:t>Poverty</a:t>
            </a:r>
          </a:p>
          <a:p>
            <a:pPr lvl="2"/>
            <a:r>
              <a:rPr lang="en-US" sz="1800" dirty="0">
                <a:solidFill>
                  <a:schemeClr val="accent2">
                    <a:lumMod val="75000"/>
                  </a:schemeClr>
                </a:solidFill>
              </a:rPr>
              <a:t>likely to aggravate income inequality which is associated with slower economic growth poverty usually reinforce each other. </a:t>
            </a:r>
          </a:p>
          <a:p>
            <a:pPr lvl="2"/>
            <a:r>
              <a:rPr lang="en-US" sz="1800" dirty="0">
                <a:solidFill>
                  <a:schemeClr val="accent2">
                    <a:lumMod val="75000"/>
                  </a:schemeClr>
                </a:solidFill>
              </a:rPr>
              <a:t>Diverts funds from socially valuable services such as education and health care </a:t>
            </a:r>
          </a:p>
          <a:p>
            <a:pPr lvl="2"/>
            <a:r>
              <a:rPr lang="en-US" sz="1800" dirty="0">
                <a:solidFill>
                  <a:schemeClr val="accent2">
                    <a:lumMod val="75000"/>
                  </a:schemeClr>
                </a:solidFill>
              </a:rPr>
              <a:t>impairs the access to, and the quality of, existing services and infrastructures </a:t>
            </a:r>
          </a:p>
        </p:txBody>
      </p:sp>
    </p:spTree>
    <p:extLst>
      <p:ext uri="{BB962C8B-B14F-4D97-AF65-F5344CB8AC3E}">
        <p14:creationId xmlns:p14="http://schemas.microsoft.com/office/powerpoint/2010/main" val="333994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a:solidFill>
                  <a:schemeClr val="accent2">
                    <a:lumMod val="75000"/>
                  </a:schemeClr>
                </a:solidFill>
              </a:rPr>
              <a:t>Relationship between corruption and development </a:t>
            </a:r>
            <a:endParaRPr lang="en-US" sz="2500" b="1" dirty="0"/>
          </a:p>
        </p:txBody>
      </p:sp>
      <p:sp>
        <p:nvSpPr>
          <p:cNvPr id="3" name="Content Placeholder 2"/>
          <p:cNvSpPr>
            <a:spLocks noGrp="1"/>
          </p:cNvSpPr>
          <p:nvPr>
            <p:ph idx="1"/>
          </p:nvPr>
        </p:nvSpPr>
        <p:spPr>
          <a:xfrm>
            <a:off x="457200" y="1295400"/>
            <a:ext cx="8229600" cy="5257800"/>
          </a:xfrm>
        </p:spPr>
        <p:txBody>
          <a:bodyPr>
            <a:normAutofit fontScale="92500" lnSpcReduction="10000"/>
          </a:bodyPr>
          <a:lstStyle/>
          <a:p>
            <a:pPr>
              <a:defRPr/>
            </a:pPr>
            <a:r>
              <a:rPr lang="en-US" sz="2800" dirty="0">
                <a:solidFill>
                  <a:schemeClr val="accent2">
                    <a:lumMod val="75000"/>
                  </a:schemeClr>
                </a:solidFill>
              </a:rPr>
              <a:t>Impact on </a:t>
            </a:r>
            <a:r>
              <a:rPr lang="en-US" sz="2800" b="1" dirty="0">
                <a:solidFill>
                  <a:schemeClr val="accent2">
                    <a:lumMod val="75000"/>
                  </a:schemeClr>
                </a:solidFill>
              </a:rPr>
              <a:t>Governance</a:t>
            </a:r>
          </a:p>
          <a:p>
            <a:pPr lvl="1">
              <a:defRPr/>
            </a:pPr>
            <a:r>
              <a:rPr lang="en-US" sz="2200" dirty="0">
                <a:solidFill>
                  <a:schemeClr val="accent2">
                    <a:lumMod val="75000"/>
                  </a:schemeClr>
                </a:solidFill>
              </a:rPr>
              <a:t>Elections – vote buying, integrity of the electoral roll </a:t>
            </a:r>
          </a:p>
          <a:p>
            <a:pPr lvl="1">
              <a:defRPr/>
            </a:pPr>
            <a:r>
              <a:rPr lang="en-US" sz="2200" dirty="0">
                <a:solidFill>
                  <a:schemeClr val="accent2">
                    <a:lumMod val="75000"/>
                  </a:schemeClr>
                </a:solidFill>
              </a:rPr>
              <a:t>Weakens governance Institutions; Affects development of holistic laws and policies</a:t>
            </a:r>
          </a:p>
          <a:p>
            <a:pPr lvl="1">
              <a:defRPr/>
            </a:pPr>
            <a:r>
              <a:rPr lang="en-US" sz="2200" dirty="0">
                <a:solidFill>
                  <a:schemeClr val="accent2">
                    <a:lumMod val="75000"/>
                  </a:schemeClr>
                </a:solidFill>
              </a:rPr>
              <a:t>Reduces </a:t>
            </a:r>
            <a:r>
              <a:rPr lang="en-US" sz="2200" dirty="0" err="1">
                <a:solidFill>
                  <a:schemeClr val="accent2">
                    <a:lumMod val="75000"/>
                  </a:schemeClr>
                </a:solidFill>
              </a:rPr>
              <a:t>govt</a:t>
            </a:r>
            <a:r>
              <a:rPr lang="en-US" sz="2200" dirty="0">
                <a:solidFill>
                  <a:schemeClr val="accent2">
                    <a:lumMod val="75000"/>
                  </a:schemeClr>
                </a:solidFill>
              </a:rPr>
              <a:t> enforcement capability of laws</a:t>
            </a:r>
          </a:p>
          <a:p>
            <a:pPr lvl="1">
              <a:defRPr/>
            </a:pPr>
            <a:r>
              <a:rPr lang="en-US" sz="2200" dirty="0">
                <a:solidFill>
                  <a:schemeClr val="accent2">
                    <a:lumMod val="75000"/>
                  </a:schemeClr>
                </a:solidFill>
              </a:rPr>
              <a:t>Lack of transparency &amp; accountability mechanisms</a:t>
            </a:r>
          </a:p>
          <a:p>
            <a:pPr lvl="1">
              <a:defRPr/>
            </a:pPr>
            <a:r>
              <a:rPr lang="en-US" sz="2200" dirty="0">
                <a:solidFill>
                  <a:schemeClr val="accent2">
                    <a:lumMod val="75000"/>
                  </a:schemeClr>
                </a:solidFill>
              </a:rPr>
              <a:t>Corruption cross-cuts all the MDGs and is a major hurdle to achieving them</a:t>
            </a:r>
          </a:p>
          <a:p>
            <a:pPr>
              <a:defRPr/>
            </a:pPr>
            <a:r>
              <a:rPr lang="en-US" sz="2800" dirty="0">
                <a:solidFill>
                  <a:schemeClr val="accent2">
                    <a:lumMod val="75000"/>
                  </a:schemeClr>
                </a:solidFill>
              </a:rPr>
              <a:t>Impact on </a:t>
            </a:r>
            <a:r>
              <a:rPr lang="en-US" sz="2800" b="1" dirty="0">
                <a:solidFill>
                  <a:schemeClr val="accent2">
                    <a:lumMod val="75000"/>
                  </a:schemeClr>
                </a:solidFill>
              </a:rPr>
              <a:t>Natural Resource Exploitation</a:t>
            </a:r>
          </a:p>
          <a:p>
            <a:pPr marL="457200" lvl="1" indent="0">
              <a:buNone/>
              <a:defRPr/>
            </a:pPr>
            <a:r>
              <a:rPr lang="en-US" sz="2200" dirty="0">
                <a:solidFill>
                  <a:schemeClr val="accent2">
                    <a:lumMod val="75000"/>
                  </a:schemeClr>
                </a:solidFill>
              </a:rPr>
              <a:t>Mining / Gas / Petroleum / Fisheries / Forestry / Land / Environment  </a:t>
            </a:r>
          </a:p>
          <a:p>
            <a:pPr lvl="1">
              <a:buFontTx/>
              <a:buChar char="-"/>
              <a:defRPr/>
            </a:pPr>
            <a:r>
              <a:rPr lang="en-US" sz="2200" dirty="0">
                <a:solidFill>
                  <a:schemeClr val="accent2">
                    <a:lumMod val="75000"/>
                  </a:schemeClr>
                </a:solidFill>
              </a:rPr>
              <a:t>Loss of revenue  </a:t>
            </a:r>
          </a:p>
          <a:p>
            <a:pPr lvl="1">
              <a:buFontTx/>
              <a:buChar char="-"/>
              <a:defRPr/>
            </a:pPr>
            <a:r>
              <a:rPr lang="en-US" sz="2200" dirty="0">
                <a:solidFill>
                  <a:schemeClr val="accent2">
                    <a:lumMod val="75000"/>
                  </a:schemeClr>
                </a:solidFill>
              </a:rPr>
              <a:t>unsustainable exploitation</a:t>
            </a:r>
          </a:p>
          <a:p>
            <a:pPr lvl="1">
              <a:buFontTx/>
              <a:buChar char="-"/>
              <a:defRPr/>
            </a:pPr>
            <a:r>
              <a:rPr lang="en-US" sz="2200" dirty="0">
                <a:solidFill>
                  <a:schemeClr val="accent2">
                    <a:lumMod val="75000"/>
                  </a:schemeClr>
                </a:solidFill>
              </a:rPr>
              <a:t>avoiding environmental / community safeguards</a:t>
            </a:r>
          </a:p>
          <a:p>
            <a:pPr lvl="1">
              <a:buFontTx/>
              <a:buChar char="-"/>
              <a:defRPr/>
            </a:pPr>
            <a:r>
              <a:rPr lang="en-US" sz="2200" dirty="0">
                <a:solidFill>
                  <a:schemeClr val="accent2">
                    <a:lumMod val="75000"/>
                  </a:schemeClr>
                </a:solidFill>
              </a:rPr>
              <a:t> illegal license purchasing</a:t>
            </a:r>
          </a:p>
          <a:p>
            <a:pPr lvl="1">
              <a:buFontTx/>
              <a:buChar char="-"/>
              <a:defRPr/>
            </a:pPr>
            <a:r>
              <a:rPr lang="en-US" sz="2200" dirty="0">
                <a:solidFill>
                  <a:schemeClr val="accent2">
                    <a:lumMod val="75000"/>
                  </a:schemeClr>
                </a:solidFill>
              </a:rPr>
              <a:t>funding political instability / conflict</a:t>
            </a:r>
          </a:p>
          <a:p>
            <a:pPr lvl="1">
              <a:defRPr/>
            </a:pPr>
            <a:endParaRPr lang="en-US" sz="2200" dirty="0">
              <a:solidFill>
                <a:schemeClr val="accent2">
                  <a:lumMod val="75000"/>
                </a:schemeClr>
              </a:solidFill>
            </a:endParaRPr>
          </a:p>
          <a:p>
            <a:endParaRPr lang="en-US" dirty="0"/>
          </a:p>
        </p:txBody>
      </p:sp>
    </p:spTree>
    <p:extLst>
      <p:ext uri="{BB962C8B-B14F-4D97-AF65-F5344CB8AC3E}">
        <p14:creationId xmlns:p14="http://schemas.microsoft.com/office/powerpoint/2010/main" val="854595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a:solidFill>
                  <a:schemeClr val="accent2">
                    <a:lumMod val="75000"/>
                  </a:schemeClr>
                </a:solidFill>
              </a:rPr>
              <a:t>Relationship with budget support related issues</a:t>
            </a:r>
            <a:endParaRPr lang="en-US" sz="2500" b="1" dirty="0"/>
          </a:p>
        </p:txBody>
      </p:sp>
      <p:sp>
        <p:nvSpPr>
          <p:cNvPr id="3" name="Content Placeholder 2"/>
          <p:cNvSpPr>
            <a:spLocks noGrp="1"/>
          </p:cNvSpPr>
          <p:nvPr>
            <p:ph idx="1"/>
          </p:nvPr>
        </p:nvSpPr>
        <p:spPr>
          <a:xfrm>
            <a:off x="457200" y="1295400"/>
            <a:ext cx="8229600" cy="5257800"/>
          </a:xfrm>
        </p:spPr>
        <p:txBody>
          <a:bodyPr>
            <a:normAutofit/>
          </a:bodyPr>
          <a:lstStyle/>
          <a:p>
            <a:r>
              <a:rPr lang="en-US" dirty="0">
                <a:solidFill>
                  <a:schemeClr val="accent6">
                    <a:lumMod val="50000"/>
                  </a:schemeClr>
                </a:solidFill>
              </a:rPr>
              <a:t>Public Financial Management, including:</a:t>
            </a:r>
          </a:p>
          <a:p>
            <a:pPr marL="0" indent="0">
              <a:buNone/>
            </a:pPr>
            <a:endParaRPr lang="en-US" dirty="0">
              <a:solidFill>
                <a:schemeClr val="accent6">
                  <a:lumMod val="50000"/>
                </a:schemeClr>
              </a:solidFill>
            </a:endParaRPr>
          </a:p>
          <a:p>
            <a:r>
              <a:rPr lang="en-US" dirty="0">
                <a:solidFill>
                  <a:schemeClr val="accent6">
                    <a:lumMod val="50000"/>
                  </a:schemeClr>
                </a:solidFill>
              </a:rPr>
              <a:t>Risk Management;</a:t>
            </a:r>
          </a:p>
          <a:p>
            <a:r>
              <a:rPr lang="en-US" dirty="0">
                <a:solidFill>
                  <a:schemeClr val="accent6">
                    <a:lumMod val="50000"/>
                  </a:schemeClr>
                </a:solidFill>
              </a:rPr>
              <a:t>Procurement and payment;</a:t>
            </a:r>
          </a:p>
          <a:p>
            <a:r>
              <a:rPr lang="en-US" dirty="0">
                <a:solidFill>
                  <a:schemeClr val="accent6">
                    <a:lumMod val="50000"/>
                  </a:schemeClr>
                </a:solidFill>
              </a:rPr>
              <a:t>Budget process and budget oversight;</a:t>
            </a:r>
          </a:p>
          <a:p>
            <a:r>
              <a:rPr lang="en-US" dirty="0">
                <a:solidFill>
                  <a:schemeClr val="accent6">
                    <a:lumMod val="50000"/>
                  </a:schemeClr>
                </a:solidFill>
              </a:rPr>
              <a:t>Sectoral reforms.</a:t>
            </a:r>
          </a:p>
          <a:p>
            <a:endParaRPr lang="en-US" dirty="0">
              <a:solidFill>
                <a:schemeClr val="accent6">
                  <a:lumMod val="50000"/>
                </a:schemeClr>
              </a:solidFill>
            </a:endParaRPr>
          </a:p>
          <a:p>
            <a:endParaRPr lang="en-US" dirty="0"/>
          </a:p>
          <a:p>
            <a:endParaRPr lang="en-US" dirty="0"/>
          </a:p>
          <a:p>
            <a:endParaRPr lang="en-US" dirty="0"/>
          </a:p>
        </p:txBody>
      </p:sp>
    </p:spTree>
    <p:extLst>
      <p:ext uri="{BB962C8B-B14F-4D97-AF65-F5344CB8AC3E}">
        <p14:creationId xmlns:p14="http://schemas.microsoft.com/office/powerpoint/2010/main" val="985264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2">
                    <a:lumMod val="75000"/>
                  </a:schemeClr>
                </a:solidFill>
              </a:rPr>
              <a:t>United Nations Convention Against Corruption (UNCAC)</a:t>
            </a:r>
          </a:p>
        </p:txBody>
      </p:sp>
      <p:sp>
        <p:nvSpPr>
          <p:cNvPr id="3" name="Content Placeholder 2"/>
          <p:cNvSpPr>
            <a:spLocks noGrp="1"/>
          </p:cNvSpPr>
          <p:nvPr>
            <p:ph idx="1"/>
          </p:nvPr>
        </p:nvSpPr>
        <p:spPr/>
        <p:txBody>
          <a:bodyPr>
            <a:normAutofit fontScale="70000" lnSpcReduction="20000"/>
          </a:bodyPr>
          <a:lstStyle/>
          <a:p>
            <a:pPr>
              <a:defRPr/>
            </a:pPr>
            <a:r>
              <a:rPr lang="en-US" sz="2400" dirty="0">
                <a:solidFill>
                  <a:schemeClr val="accent2">
                    <a:lumMod val="75000"/>
                  </a:schemeClr>
                </a:solidFill>
              </a:rPr>
              <a:t>History of UNCAC</a:t>
            </a:r>
          </a:p>
          <a:p>
            <a:pPr lvl="1">
              <a:defRPr/>
            </a:pPr>
            <a:r>
              <a:rPr lang="en-US" sz="2000" dirty="0">
                <a:solidFill>
                  <a:schemeClr val="accent2">
                    <a:lumMod val="75000"/>
                  </a:schemeClr>
                </a:solidFill>
              </a:rPr>
              <a:t>Negotiations began in 1999 (took 4 years to negotiate)</a:t>
            </a:r>
          </a:p>
          <a:p>
            <a:pPr lvl="1">
              <a:defRPr/>
            </a:pPr>
            <a:r>
              <a:rPr lang="en-US" sz="2000" dirty="0">
                <a:solidFill>
                  <a:schemeClr val="accent2">
                    <a:lumMod val="75000"/>
                  </a:schemeClr>
                </a:solidFill>
              </a:rPr>
              <a:t>UN General Assembly in 2003 / into force in 2005 (30 signatures)</a:t>
            </a:r>
          </a:p>
          <a:p>
            <a:pPr>
              <a:defRPr/>
            </a:pPr>
            <a:r>
              <a:rPr lang="en-US" sz="2400" dirty="0">
                <a:solidFill>
                  <a:schemeClr val="accent2">
                    <a:lumMod val="75000"/>
                  </a:schemeClr>
                </a:solidFill>
              </a:rPr>
              <a:t>Focus</a:t>
            </a:r>
          </a:p>
          <a:p>
            <a:pPr lvl="1">
              <a:defRPr/>
            </a:pPr>
            <a:r>
              <a:rPr lang="en-US" sz="2000" dirty="0">
                <a:solidFill>
                  <a:schemeClr val="accent2">
                    <a:lumMod val="75000"/>
                  </a:schemeClr>
                </a:solidFill>
              </a:rPr>
              <a:t>NOT institutions more principles based </a:t>
            </a:r>
          </a:p>
          <a:p>
            <a:pPr lvl="1">
              <a:defRPr/>
            </a:pPr>
            <a:r>
              <a:rPr lang="en-US" sz="2000" dirty="0">
                <a:solidFill>
                  <a:schemeClr val="accent2">
                    <a:lumMod val="75000"/>
                  </a:schemeClr>
                </a:solidFill>
              </a:rPr>
              <a:t>Focus on functions and capability</a:t>
            </a:r>
          </a:p>
          <a:p>
            <a:pPr>
              <a:defRPr/>
            </a:pPr>
            <a:r>
              <a:rPr lang="en-US" sz="2400" dirty="0">
                <a:solidFill>
                  <a:schemeClr val="accent2">
                    <a:lumMod val="75000"/>
                  </a:schemeClr>
                </a:solidFill>
              </a:rPr>
              <a:t>Main chapters</a:t>
            </a:r>
          </a:p>
          <a:p>
            <a:pPr lvl="1">
              <a:defRPr/>
            </a:pPr>
            <a:r>
              <a:rPr lang="en-US" sz="2000" dirty="0">
                <a:solidFill>
                  <a:schemeClr val="accent2">
                    <a:lumMod val="75000"/>
                  </a:schemeClr>
                </a:solidFill>
              </a:rPr>
              <a:t>Chapter II – Preventative Measures</a:t>
            </a:r>
          </a:p>
          <a:p>
            <a:pPr lvl="1">
              <a:defRPr/>
            </a:pPr>
            <a:r>
              <a:rPr lang="en-US" sz="2000" dirty="0">
                <a:solidFill>
                  <a:schemeClr val="accent2">
                    <a:lumMod val="75000"/>
                  </a:schemeClr>
                </a:solidFill>
              </a:rPr>
              <a:t>Chapter III – Criminalization and Law Enforcement</a:t>
            </a:r>
          </a:p>
          <a:p>
            <a:pPr lvl="1">
              <a:defRPr/>
            </a:pPr>
            <a:r>
              <a:rPr lang="en-US" sz="2000" dirty="0">
                <a:solidFill>
                  <a:schemeClr val="accent2">
                    <a:lumMod val="75000"/>
                  </a:schemeClr>
                </a:solidFill>
              </a:rPr>
              <a:t>Chapter IV – International Cooperation</a:t>
            </a:r>
          </a:p>
          <a:p>
            <a:pPr lvl="1">
              <a:defRPr/>
            </a:pPr>
            <a:r>
              <a:rPr lang="en-US" sz="2000" dirty="0">
                <a:solidFill>
                  <a:schemeClr val="accent2">
                    <a:lumMod val="75000"/>
                  </a:schemeClr>
                </a:solidFill>
              </a:rPr>
              <a:t>Chapter V – Asset Recovery</a:t>
            </a:r>
          </a:p>
          <a:p>
            <a:pPr lvl="1">
              <a:defRPr/>
            </a:pPr>
            <a:r>
              <a:rPr lang="en-US" sz="2000" dirty="0">
                <a:solidFill>
                  <a:schemeClr val="accent2">
                    <a:lumMod val="75000"/>
                  </a:schemeClr>
                </a:solidFill>
              </a:rPr>
              <a:t>Chapter VI – Technical Assistance</a:t>
            </a:r>
          </a:p>
          <a:p>
            <a:pPr>
              <a:defRPr/>
            </a:pPr>
            <a:r>
              <a:rPr lang="en-US" sz="2400" dirty="0">
                <a:solidFill>
                  <a:schemeClr val="accent2">
                    <a:lumMod val="75000"/>
                  </a:schemeClr>
                </a:solidFill>
              </a:rPr>
              <a:t>UNCAC Implementation Review Mechanism</a:t>
            </a:r>
          </a:p>
          <a:p>
            <a:pPr lvl="1">
              <a:defRPr/>
            </a:pPr>
            <a:r>
              <a:rPr lang="en-US" sz="2000" dirty="0">
                <a:solidFill>
                  <a:schemeClr val="accent2">
                    <a:lumMod val="75000"/>
                  </a:schemeClr>
                </a:solidFill>
              </a:rPr>
              <a:t>Intended to help countries improve implementation over time</a:t>
            </a:r>
          </a:p>
          <a:p>
            <a:pPr marL="457200" lvl="1" indent="0">
              <a:buNone/>
              <a:defRPr/>
            </a:pPr>
            <a:endParaRPr lang="en-US" sz="2000" i="1" dirty="0">
              <a:solidFill>
                <a:schemeClr val="accent2">
                  <a:lumMod val="75000"/>
                </a:schemeClr>
              </a:solidFill>
            </a:endParaRPr>
          </a:p>
          <a:p>
            <a:pPr marL="457200" lvl="1" indent="0">
              <a:buNone/>
              <a:defRPr/>
            </a:pPr>
            <a:endParaRPr lang="en-US" sz="2000" i="1" dirty="0">
              <a:solidFill>
                <a:schemeClr val="accent2">
                  <a:lumMod val="75000"/>
                </a:schemeClr>
              </a:solidFill>
            </a:endParaRPr>
          </a:p>
          <a:p>
            <a:pPr marL="457200" lvl="1" indent="0">
              <a:buNone/>
              <a:defRPr/>
            </a:pPr>
            <a:r>
              <a:rPr lang="en-US" sz="2000" i="1" dirty="0"/>
              <a:t>UNCAC can be downloaded here:</a:t>
            </a:r>
          </a:p>
          <a:p>
            <a:pPr marL="457200" lvl="1" indent="0">
              <a:buNone/>
              <a:defRPr/>
            </a:pPr>
            <a:r>
              <a:rPr lang="en-US" sz="2000" dirty="0"/>
              <a:t>https://www.unodc.org/documents/brussels/UN_Convention_Against_Corruption.pdf</a:t>
            </a:r>
          </a:p>
          <a:p>
            <a:endParaRPr lang="en-US" dirty="0"/>
          </a:p>
        </p:txBody>
      </p:sp>
    </p:spTree>
    <p:extLst>
      <p:ext uri="{BB962C8B-B14F-4D97-AF65-F5344CB8AC3E}">
        <p14:creationId xmlns:p14="http://schemas.microsoft.com/office/powerpoint/2010/main" val="2894169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2">
                    <a:lumMod val="75000"/>
                  </a:schemeClr>
                </a:solidFill>
              </a:rPr>
              <a:t>United Nations Convention Against Corruption (UNCAC)</a:t>
            </a:r>
          </a:p>
        </p:txBody>
      </p:sp>
      <p:sp>
        <p:nvSpPr>
          <p:cNvPr id="3" name="Content Placeholder 2"/>
          <p:cNvSpPr>
            <a:spLocks noGrp="1"/>
          </p:cNvSpPr>
          <p:nvPr>
            <p:ph idx="1"/>
          </p:nvPr>
        </p:nvSpPr>
        <p:spPr/>
        <p:txBody>
          <a:bodyPr>
            <a:normAutofit fontScale="92500"/>
          </a:bodyPr>
          <a:lstStyle/>
          <a:p>
            <a:r>
              <a:rPr lang="en-US" dirty="0">
                <a:solidFill>
                  <a:schemeClr val="accent6">
                    <a:lumMod val="50000"/>
                  </a:schemeClr>
                </a:solidFill>
              </a:rPr>
              <a:t>Chapter II, Preventive measures:</a:t>
            </a:r>
          </a:p>
          <a:p>
            <a:pPr marL="0" indent="0">
              <a:buNone/>
            </a:pPr>
            <a:r>
              <a:rPr lang="en-US" dirty="0">
                <a:solidFill>
                  <a:schemeClr val="accent6">
                    <a:lumMod val="50000"/>
                  </a:schemeClr>
                </a:solidFill>
              </a:rPr>
              <a:t>	 - Public Sector and Public Officials;</a:t>
            </a:r>
          </a:p>
          <a:p>
            <a:pPr marL="0" indent="0">
              <a:buNone/>
            </a:pPr>
            <a:r>
              <a:rPr lang="en-US" dirty="0">
                <a:solidFill>
                  <a:schemeClr val="accent6">
                    <a:lumMod val="50000"/>
                  </a:schemeClr>
                </a:solidFill>
              </a:rPr>
              <a:t>	 - Public procurement and management of public finances (Art.9);</a:t>
            </a:r>
          </a:p>
          <a:p>
            <a:pPr marL="0" indent="0">
              <a:buNone/>
            </a:pPr>
            <a:r>
              <a:rPr lang="en-US" dirty="0">
                <a:solidFill>
                  <a:schemeClr val="accent6">
                    <a:lumMod val="50000"/>
                  </a:schemeClr>
                </a:solidFill>
              </a:rPr>
              <a:t>	  - Public reporting ;</a:t>
            </a:r>
          </a:p>
          <a:p>
            <a:pPr marL="0" indent="0">
              <a:buNone/>
            </a:pPr>
            <a:r>
              <a:rPr lang="en-US" dirty="0">
                <a:solidFill>
                  <a:schemeClr val="accent6">
                    <a:lumMod val="50000"/>
                  </a:schemeClr>
                </a:solidFill>
              </a:rPr>
              <a:t>	  - Private sector;</a:t>
            </a:r>
          </a:p>
          <a:p>
            <a:pPr marL="0" indent="0">
              <a:buNone/>
            </a:pPr>
            <a:r>
              <a:rPr lang="en-US" dirty="0">
                <a:solidFill>
                  <a:schemeClr val="accent6">
                    <a:lumMod val="50000"/>
                  </a:schemeClr>
                </a:solidFill>
              </a:rPr>
              <a:t>	   - Participation  of Society;</a:t>
            </a:r>
          </a:p>
          <a:p>
            <a:pPr marL="0" indent="0">
              <a:buNone/>
            </a:pPr>
            <a:r>
              <a:rPr lang="en-US" dirty="0">
                <a:solidFill>
                  <a:schemeClr val="accent6">
                    <a:lumMod val="50000"/>
                  </a:schemeClr>
                </a:solidFill>
              </a:rPr>
              <a:t>	   - Measures to prevent money-laundering;</a:t>
            </a:r>
          </a:p>
          <a:p>
            <a:pPr marL="0" indent="0">
              <a:buNone/>
            </a:pPr>
            <a:endParaRPr lang="en-US" dirty="0">
              <a:solidFill>
                <a:schemeClr val="accent6">
                  <a:lumMod val="50000"/>
                </a:schemeClr>
              </a:solidFill>
            </a:endParaRPr>
          </a:p>
        </p:txBody>
      </p:sp>
    </p:spTree>
    <p:extLst>
      <p:ext uri="{BB962C8B-B14F-4D97-AF65-F5344CB8AC3E}">
        <p14:creationId xmlns:p14="http://schemas.microsoft.com/office/powerpoint/2010/main" val="877731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20949</TotalTime>
  <Words>1193</Words>
  <Application>Microsoft Macintosh PowerPoint</Application>
  <PresentationFormat>On-screen Show (4:3)</PresentationFormat>
  <Paragraphs>181</Paragraphs>
  <Slides>14</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Anti-Corruption in the Pacific,  through the lens of the UN engagement</vt:lpstr>
      <vt:lpstr>Defining ‘Corruption’</vt:lpstr>
      <vt:lpstr>What is Corruption ?</vt:lpstr>
      <vt:lpstr>Size and Scale of Corruption</vt:lpstr>
      <vt:lpstr>Relationship between corruption and development </vt:lpstr>
      <vt:lpstr>Relationship between corruption and development </vt:lpstr>
      <vt:lpstr>Relationship with budget support related issues</vt:lpstr>
      <vt:lpstr>United Nations Convention Against Corruption (UNCAC)</vt:lpstr>
      <vt:lpstr>United Nations Convention Against Corruption (UNCAC)</vt:lpstr>
      <vt:lpstr>UNCAC in the Pacific – States parties</vt:lpstr>
      <vt:lpstr>Size and Scale of Corruption in the Pacific-references</vt:lpstr>
      <vt:lpstr>UN-PRAC mandate</vt:lpstr>
      <vt:lpstr>Some highlights from the UN-PRAC supported activities in the Pacific</vt:lpstr>
      <vt:lpstr>Some highlights from the UN-PRAC supported activities in the Pacific</vt:lpstr>
    </vt:vector>
  </TitlesOfParts>
  <Company>UNDP</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PIPSO John Hyde</dc:title>
  <dc:creator>John Hyde</dc:creator>
  <cp:lastModifiedBy>Marga Peeters</cp:lastModifiedBy>
  <cp:revision>237</cp:revision>
  <cp:lastPrinted>2016-10-17T22:29:49Z</cp:lastPrinted>
  <dcterms:created xsi:type="dcterms:W3CDTF">2012-12-04T04:59:20Z</dcterms:created>
  <dcterms:modified xsi:type="dcterms:W3CDTF">2016-10-27T20:43:35Z</dcterms:modified>
</cp:coreProperties>
</file>