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64" r:id="rId3"/>
    <p:sldId id="260" r:id="rId4"/>
    <p:sldId id="261" r:id="rId5"/>
    <p:sldId id="259" r:id="rId6"/>
    <p:sldId id="265" r:id="rId7"/>
    <p:sldId id="257" r:id="rId8"/>
    <p:sldId id="267" r:id="rId9"/>
    <p:sldId id="268" r:id="rId10"/>
    <p:sldId id="269" r:id="rId11"/>
    <p:sldId id="266" r:id="rId12"/>
    <p:sldId id="263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.AD.WORLDBANK.ORG\VFS$\CO\AUSYD01\Private\WB363767\Home\Region\Budget%20Support%20Review\DPO%20Review%20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787539715430305E-2"/>
          <c:y val="6.0601851851851872E-2"/>
          <c:w val="0.70768614449509604"/>
          <c:h val="0.83604804607757366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'Results Indicators'!$D$1</c:f>
              <c:strCache>
                <c:ptCount val="1"/>
                <c:pt idx="0">
                  <c:v>Exceeded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Indicators'!$D$13:$D$19</c:f>
              <c:numCache>
                <c:formatCode>General</c:formatCode>
                <c:ptCount val="7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</c:ser>
        <c:ser>
          <c:idx val="3"/>
          <c:order val="1"/>
          <c:tx>
            <c:strRef>
              <c:f>'Results Indicators'!$E$1</c:f>
              <c:strCache>
                <c:ptCount val="1"/>
                <c:pt idx="0">
                  <c:v>Achieved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Indicators'!$E$13:$E$19</c:f>
              <c:numCache>
                <c:formatCode>General</c:formatCode>
                <c:ptCount val="7"/>
                <c:pt idx="0">
                  <c:v>1</c:v>
                </c:pt>
                <c:pt idx="1">
                  <c:v>5</c:v>
                </c:pt>
                <c:pt idx="2">
                  <c:v>9</c:v>
                </c:pt>
                <c:pt idx="3">
                  <c:v>11</c:v>
                </c:pt>
                <c:pt idx="4">
                  <c:v>26</c:v>
                </c:pt>
              </c:numCache>
            </c:numRef>
          </c:val>
        </c:ser>
        <c:ser>
          <c:idx val="1"/>
          <c:order val="2"/>
          <c:tx>
            <c:strRef>
              <c:f>'Results Indicators'!$C$1</c:f>
              <c:strCache>
                <c:ptCount val="1"/>
                <c:pt idx="0">
                  <c:v>Achieved or Better</c:v>
                </c:pt>
              </c:strCache>
            </c:strRef>
          </c:tx>
          <c:spPr>
            <a:pattFill prst="wdUpDiag">
              <a:fgClr>
                <a:schemeClr val="accent1">
                  <a:lumMod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Indicators'!$C$13:$C$19</c:f>
              <c:numCache>
                <c:formatCode>General</c:formatCode>
                <c:ptCount val="7"/>
                <c:pt idx="5">
                  <c:v>52</c:v>
                </c:pt>
              </c:numCache>
            </c:numRef>
          </c:val>
        </c:ser>
        <c:ser>
          <c:idx val="0"/>
          <c:order val="3"/>
          <c:tx>
            <c:strRef>
              <c:f>'Results Indicators'!$B$1</c:f>
              <c:strCache>
                <c:ptCount val="1"/>
                <c:pt idx="0">
                  <c:v>Partially Achieved or Better</c:v>
                </c:pt>
              </c:strCache>
            </c:strRef>
          </c:tx>
          <c:spPr>
            <a:pattFill prst="wdUpDiag">
              <a:fgClr>
                <a:schemeClr val="accent1">
                  <a:lumMod val="50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Indicators'!$B$13:$B$19</c:f>
              <c:numCache>
                <c:formatCode>General</c:formatCode>
                <c:ptCount val="7"/>
                <c:pt idx="6">
                  <c:v>66</c:v>
                </c:pt>
              </c:numCache>
            </c:numRef>
          </c:val>
        </c:ser>
        <c:ser>
          <c:idx val="4"/>
          <c:order val="4"/>
          <c:tx>
            <c:strRef>
              <c:f>'Results Indicators'!$F$1</c:f>
              <c:strCache>
                <c:ptCount val="1"/>
                <c:pt idx="0">
                  <c:v>Partially Achieved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Indicators'!$F$13:$F$19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2</c:v>
                </c:pt>
                <c:pt idx="4">
                  <c:v>6</c:v>
                </c:pt>
                <c:pt idx="5">
                  <c:v>14</c:v>
                </c:pt>
              </c:numCache>
            </c:numRef>
          </c:val>
        </c:ser>
        <c:ser>
          <c:idx val="5"/>
          <c:order val="5"/>
          <c:tx>
            <c:strRef>
              <c:f>'Results Indicators'!$G$1</c:f>
              <c:strCache>
                <c:ptCount val="1"/>
                <c:pt idx="0">
                  <c:v>Not Achieved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Indicators'!$G$13:$G$19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6">
                  <c:v>17</c:v>
                </c:pt>
              </c:numCache>
            </c:numRef>
          </c:val>
        </c:ser>
        <c:ser>
          <c:idx val="6"/>
          <c:order val="6"/>
          <c:tx>
            <c:strRef>
              <c:f>'Results Indicators'!$H$1</c:f>
              <c:strCache>
                <c:ptCount val="1"/>
                <c:pt idx="0">
                  <c:v>Not Rated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Indicators'!$H$13:$H$19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3</c:v>
                </c:pt>
                <c:pt idx="6">
                  <c:v>16</c:v>
                </c:pt>
              </c:numCache>
            </c:numRef>
          </c:val>
        </c:ser>
        <c:ser>
          <c:idx val="7"/>
          <c:order val="7"/>
          <c:tx>
            <c:strRef>
              <c:f>'Results Indicators'!$I$1</c:f>
              <c:strCache>
                <c:ptCount val="1"/>
                <c:pt idx="0">
                  <c:v>Not Achieved or Not Rated</c:v>
                </c:pt>
              </c:strCache>
            </c:strRef>
          </c:tx>
          <c:spPr>
            <a:pattFill prst="wdUpDiag">
              <a:fgClr>
                <a:schemeClr val="accent2">
                  <a:lumMod val="60000"/>
                  <a:lumOff val="40000"/>
                </a:schemeClr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/>
          </c:spPr>
          <c:invertIfNegative val="0"/>
          <c:cat>
            <c:strRef>
              <c:f>'Results Indicators'!$A$13:$A$19</c:f>
              <c:strCache>
                <c:ptCount val="7"/>
                <c:pt idx="0">
                  <c:v>Kiribati</c:v>
                </c:pt>
                <c:pt idx="1">
                  <c:v>Solomon Is.</c:v>
                </c:pt>
                <c:pt idx="2">
                  <c:v>Samoa</c:v>
                </c:pt>
                <c:pt idx="3">
                  <c:v>Tonga</c:v>
                </c:pt>
                <c:pt idx="4">
                  <c:v>PICs</c:v>
                </c:pt>
                <c:pt idx="5">
                  <c:v>EAP</c:v>
                </c:pt>
                <c:pt idx="6">
                  <c:v>Global</c:v>
                </c:pt>
              </c:strCache>
            </c:strRef>
          </c:cat>
          <c:val>
            <c:numRef>
              <c:f>'Results Indicators'!$I$13:$I$19</c:f>
              <c:numCache>
                <c:formatCode>General</c:formatCode>
                <c:ptCount val="7"/>
                <c:pt idx="5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371398840"/>
        <c:axId val="371401584"/>
      </c:barChart>
      <c:catAx>
        <c:axId val="371398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401584"/>
        <c:crosses val="autoZero"/>
        <c:auto val="1"/>
        <c:lblAlgn val="ctr"/>
        <c:lblOffset val="100"/>
        <c:noMultiLvlLbl val="0"/>
      </c:catAx>
      <c:valAx>
        <c:axId val="37140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398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0352461205507208"/>
          <c:y val="5.0345581802274712E-2"/>
          <c:w val="0.18827222912925357"/>
          <c:h val="0.857061825605132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37C0E-17E1-4F23-91C3-1E8B8DE8962C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47B9E-2C38-4BD1-8320-9BC4845B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7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SALs – balance of payments</a:t>
            </a:r>
            <a:r>
              <a:rPr lang="en-US" baseline="0" dirty="0" smtClean="0"/>
              <a:t> financing gap – undermining performance of investment operations, reforms to close gap (demand and supply side), stroke of the pen reforms, limited consultation, single or multiple tranches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47B9E-2C38-4BD1-8320-9BC4845BB7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8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5B70890-5157-471E-BAC7-355321E1322D}" type="datetimeFigureOut">
              <a:rPr lang="fr-FR" smtClean="0"/>
              <a:t>24/10/2016</a:t>
            </a:fld>
            <a:endParaRPr lang="fr-F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595F94-0C77-4357-943E-21D696015BEA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1295400"/>
            <a:ext cx="8382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Budget Support </a:t>
            </a:r>
            <a:b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in the Pacific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7604" y="2551837"/>
            <a:ext cx="7048789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Development Policy Operations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077" y="5105400"/>
            <a:ext cx="7484246" cy="1262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609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Global Comparison of Achievement of Results Indicators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987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Good Practice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 joint policy matrix and single policy dialogue mechanism.  </a:t>
            </a:r>
            <a:endParaRPr lang="en-US" dirty="0"/>
          </a:p>
          <a:p>
            <a:r>
              <a:rPr lang="en-US" b="1" dirty="0"/>
              <a:t>Strong government ownership of supported reforms.</a:t>
            </a:r>
            <a:r>
              <a:rPr lang="en-US" dirty="0"/>
              <a:t> </a:t>
            </a:r>
          </a:p>
          <a:p>
            <a:r>
              <a:rPr lang="en-US" b="1" dirty="0"/>
              <a:t>Supported policy actions address critical constraints to development progress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smtClean="0"/>
              <a:t>Policy </a:t>
            </a:r>
            <a:r>
              <a:rPr lang="en-US" b="1" dirty="0"/>
              <a:t>matrices with a small number of substantial reforms. </a:t>
            </a:r>
            <a:endParaRPr lang="en-US" b="1" dirty="0" smtClean="0"/>
          </a:p>
          <a:p>
            <a:r>
              <a:rPr lang="en-US" b="1" dirty="0" smtClean="0"/>
              <a:t>Technical </a:t>
            </a:r>
            <a:r>
              <a:rPr lang="en-US" b="1" dirty="0"/>
              <a:t>assistance provided to support actions in the policy matrix.</a:t>
            </a:r>
            <a:r>
              <a:rPr lang="en-US" dirty="0"/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39325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Good Practice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 </a:t>
            </a:r>
            <a:r>
              <a:rPr lang="en-US" b="1" dirty="0"/>
              <a:t>medium-term perspective</a:t>
            </a:r>
            <a:r>
              <a:rPr lang="en-US" dirty="0"/>
              <a:t>.  </a:t>
            </a:r>
          </a:p>
          <a:p>
            <a:r>
              <a:rPr lang="en-US" b="1" dirty="0"/>
              <a:t>Government and donors share a clear understanding of objectives of supported reforms.</a:t>
            </a:r>
            <a:r>
              <a:rPr lang="en-US" dirty="0"/>
              <a:t>  </a:t>
            </a:r>
          </a:p>
          <a:p>
            <a:r>
              <a:rPr lang="en-US" b="1" dirty="0"/>
              <a:t>Balance between flexibility and predictability.</a:t>
            </a:r>
            <a:r>
              <a:rPr lang="en-US" dirty="0"/>
              <a:t>  </a:t>
            </a:r>
          </a:p>
          <a:p>
            <a:r>
              <a:rPr lang="en-US" b="1" dirty="0"/>
              <a:t>Adequate time and resourcing for policy dialogue (especially during early stages). </a:t>
            </a:r>
            <a:r>
              <a:rPr lang="en-US" dirty="0"/>
              <a:t> </a:t>
            </a:r>
          </a:p>
          <a:p>
            <a:r>
              <a:rPr lang="en-US" b="1" dirty="0"/>
              <a:t>Shared analysis to improve dialogue.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91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n-lt"/>
                <a:ea typeface="+mn-ea"/>
                <a:cs typeface="+mn-cs"/>
              </a:rPr>
              <a:t>From Adjustment to Development Policy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Structural Adjustment Lending (1980-2000)</a:t>
            </a:r>
          </a:p>
          <a:p>
            <a:r>
              <a:rPr lang="en-US" dirty="0" smtClean="0"/>
              <a:t>HIPC – Poverty Reduction Strategies (from 2000)</a:t>
            </a:r>
          </a:p>
          <a:p>
            <a:r>
              <a:rPr lang="en-US" dirty="0" smtClean="0"/>
              <a:t>Poverty Reduction Support Operations</a:t>
            </a:r>
          </a:p>
          <a:p>
            <a:r>
              <a:rPr lang="en-US" dirty="0"/>
              <a:t>Development Policy </a:t>
            </a:r>
            <a:r>
              <a:rPr lang="en-US" dirty="0" smtClean="0"/>
              <a:t>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9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848600" cy="5334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n-US" dirty="0" smtClean="0">
                <a:latin typeface="+mj-lt"/>
              </a:rPr>
              <a:t>Support implementation of government’s policy and institutional reform program</a:t>
            </a:r>
          </a:p>
          <a:p>
            <a:pPr algn="just">
              <a:lnSpc>
                <a:spcPct val="110000"/>
              </a:lnSpc>
            </a:pPr>
            <a:r>
              <a:rPr lang="en-US" dirty="0"/>
              <a:t>Can support cross-cutting reforms or sectoral reforms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+mj-lt"/>
              </a:rPr>
              <a:t>Provide funding for the budget based on the completion of agreed policy and institutional reforms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+mj-lt"/>
              </a:rPr>
              <a:t>Not linked to any specific expenditures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+mj-lt"/>
              </a:rPr>
              <a:t>Can </a:t>
            </a:r>
            <a:r>
              <a:rPr lang="en-US" dirty="0">
                <a:latin typeface="+mj-lt"/>
              </a:rPr>
              <a:t>be stand-alone or a programmatic series of development policy </a:t>
            </a:r>
            <a:r>
              <a:rPr lang="en-US" dirty="0" smtClean="0">
                <a:latin typeface="+mj-lt"/>
              </a:rPr>
              <a:t>operations</a:t>
            </a:r>
          </a:p>
          <a:p>
            <a:pPr algn="just">
              <a:lnSpc>
                <a:spcPct val="110000"/>
              </a:lnSpc>
            </a:pPr>
            <a:r>
              <a:rPr lang="en-US" dirty="0" smtClean="0">
                <a:latin typeface="+mj-lt"/>
              </a:rPr>
              <a:t>Deferred Draw Down Options</a:t>
            </a:r>
          </a:p>
          <a:p>
            <a:pPr algn="just">
              <a:lnSpc>
                <a:spcPct val="110000"/>
              </a:lnSpc>
            </a:pPr>
            <a:endParaRPr lang="en-US" dirty="0">
              <a:latin typeface="+mj-lt"/>
            </a:endParaRPr>
          </a:p>
          <a:p>
            <a:pPr algn="just">
              <a:lnSpc>
                <a:spcPct val="110000"/>
              </a:lnSpc>
            </a:pPr>
            <a:endParaRPr lang="fr-FR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3664" y="178067"/>
            <a:ext cx="36539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j-lt"/>
              </a:rPr>
              <a:t>What are DPOs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63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633" y="1295400"/>
            <a:ext cx="7822006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Strong </a:t>
            </a:r>
            <a:r>
              <a:rPr lang="en-US" dirty="0"/>
              <a:t>dialogue on macro-economic and budgetary </a:t>
            </a:r>
            <a:r>
              <a:rPr lang="en-US" dirty="0" smtClean="0"/>
              <a:t>policies</a:t>
            </a:r>
          </a:p>
          <a:p>
            <a:r>
              <a:rPr lang="en-US" dirty="0" smtClean="0"/>
              <a:t>Government policy focus on poverty reduction and shared prosperity</a:t>
            </a:r>
            <a:endParaRPr lang="en-US" dirty="0"/>
          </a:p>
          <a:p>
            <a:r>
              <a:rPr lang="en-US" dirty="0" smtClean="0"/>
              <a:t>Appropriate macro-economic policy framework </a:t>
            </a:r>
          </a:p>
          <a:p>
            <a:r>
              <a:rPr lang="en-US" dirty="0" smtClean="0"/>
              <a:t>Adequate public expenditure framework and public financial management systems, to ensure that funds contribute to implementation of government’s development strategy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0" y="381000"/>
            <a:ext cx="680481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Foundations of budget support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539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19200"/>
            <a:ext cx="77724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Provides unearmarked funding for the budget and thus fully aligned with budgetary priorities and use of country systems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Predictable source of budgetary funding, to complement government’s domestic revenue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Helps prioritize reforms and mobilize technical assistance around agreed reform priorities</a:t>
            </a:r>
          </a:p>
          <a:p>
            <a:endParaRPr lang="en-US" dirty="0" smtClean="0"/>
          </a:p>
          <a:p>
            <a:r>
              <a:rPr lang="en-US" dirty="0" smtClean="0"/>
              <a:t>Helps Ministry of Finance to drive and coordinate reform agenda within government with agreed actions and timelines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Supports coordination of policy dialogue between government and donor community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Can deliver fast response to external shocks</a:t>
            </a: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505200" y="381000"/>
            <a:ext cx="26858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</a:rPr>
              <a:t>Advantages</a:t>
            </a:r>
          </a:p>
        </p:txBody>
      </p:sp>
    </p:spTree>
    <p:extLst>
      <p:ext uri="{BB962C8B-B14F-4D97-AF65-F5344CB8AC3E}">
        <p14:creationId xmlns:p14="http://schemas.microsoft.com/office/powerpoint/2010/main" val="269239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ea typeface="+mn-ea"/>
                <a:cs typeface="+mn-cs"/>
              </a:rPr>
              <a:t>Inherent 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Supporting reform vs. buying reform</a:t>
            </a:r>
          </a:p>
          <a:p>
            <a:r>
              <a:rPr lang="en-US" dirty="0" smtClean="0"/>
              <a:t>Focus on government priorities vs. donor priorities</a:t>
            </a:r>
          </a:p>
          <a:p>
            <a:r>
              <a:rPr lang="en-US" dirty="0" smtClean="0"/>
              <a:t>Predictability vs. performance orientation</a:t>
            </a:r>
          </a:p>
        </p:txBody>
      </p:sp>
    </p:spTree>
    <p:extLst>
      <p:ext uri="{BB962C8B-B14F-4D97-AF65-F5344CB8AC3E}">
        <p14:creationId xmlns:p14="http://schemas.microsoft.com/office/powerpoint/2010/main" val="2085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268069"/>
            <a:ext cx="43355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</a:rPr>
              <a:t>DPOs in the Pacific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49808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Budget support engagements in 6 countries </a:t>
            </a:r>
          </a:p>
          <a:p>
            <a:r>
              <a:rPr lang="en-US" dirty="0"/>
              <a:t>Fiji, Kiribati, RMI, Samoa, Solomon Islands, Tonga, </a:t>
            </a:r>
            <a:r>
              <a:rPr lang="en-US" dirty="0" smtClean="0"/>
              <a:t>Tuvalu</a:t>
            </a:r>
            <a:endParaRPr lang="en-US" dirty="0"/>
          </a:p>
          <a:p>
            <a:r>
              <a:rPr lang="en-US" dirty="0" smtClean="0"/>
              <a:t>Total disbursement of about US$150m since 2010</a:t>
            </a:r>
          </a:p>
          <a:p>
            <a:r>
              <a:rPr lang="en-US" dirty="0" smtClean="0"/>
              <a:t>Focus on macro-fiscal management, structural reforms, and human development/social protection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82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242" y="152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Selected Results of DPOs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669006"/>
              </p:ext>
            </p:extLst>
          </p:nvPr>
        </p:nvGraphicFramePr>
        <p:xfrm>
          <a:off x="1142999" y="1447800"/>
          <a:ext cx="7801942" cy="472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9529"/>
                <a:gridCol w="279877"/>
                <a:gridCol w="6352536"/>
              </a:tblGrid>
              <a:tr h="2952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Country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Reform Achievement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Macro-Fiscal Management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Kiribati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Proper investment management of its critical RERF assets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Samoa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Greater transparency and efficiency in public procurement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Solomon Is.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Legislative basis for a transparent and predictable mining tax regime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Tonga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Better public service pay management (averting sudden large pay rises)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Tuvalu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Better oversight of fisheries revenues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Structural Reform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Kiribati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Privatization of the telecommunications provider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Samoa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Legislative and regulatory basis for a modern payments system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Solomon Is.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Institutional changes to improve the transparency of land transactions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Tonga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Privatization of the International Dateline Hotel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Human Development/Social Protection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Samoa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Established fee-free primary schooling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Tonga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Raised excises on tobacco, alcohol and unhealthy foods to tackle NCDs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  <a:tr h="29527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Tuvalu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Broadened vocational training opportunities for women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54" marR="62054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PEFA and CPIA Scores in PICs with DPO Series, 2010-2015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433330"/>
              </p:ext>
            </p:extLst>
          </p:nvPr>
        </p:nvGraphicFramePr>
        <p:xfrm>
          <a:off x="1524000" y="1600200"/>
          <a:ext cx="7010398" cy="3886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4809"/>
                <a:gridCol w="685833"/>
                <a:gridCol w="689596"/>
                <a:gridCol w="689596"/>
                <a:gridCol w="689596"/>
                <a:gridCol w="689596"/>
                <a:gridCol w="685833"/>
                <a:gridCol w="685833"/>
                <a:gridCol w="664753"/>
                <a:gridCol w="584953"/>
              </a:tblGrid>
              <a:tr h="658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Country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&lt;2010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Trend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Kiribati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PEFA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CPIA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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Samoa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PEFA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CPIA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Solomon Is.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PEFA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74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CPIA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Tonga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PEFA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CPIA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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Tuvalu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PEFA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CPIA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sym typeface="Symbol" panose="05050102010706020507" pitchFamily="18" charset="2"/>
                        </a:rPr>
                        <a:t>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170271" y="-816184"/>
            <a:ext cx="1108120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5: PEFA and CPIA Scores in PICs with DPO Series, 2010-2015</a:t>
            </a:r>
            <a:endParaRPr kumimoji="0" lang="en-US" altLang="en-U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Note: The PEFA summary statistic is the average score for the 28 indicators and ranges from 0 up to 4.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8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836</TotalTime>
  <Words>609</Words>
  <Application>Microsoft Office PowerPoint</Application>
  <PresentationFormat>On-screen Show (4:3)</PresentationFormat>
  <Paragraphs>194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Gill Sans MT</vt:lpstr>
      <vt:lpstr>Symbol</vt:lpstr>
      <vt:lpstr>Times New Roman</vt:lpstr>
      <vt:lpstr>Verdana</vt:lpstr>
      <vt:lpstr>Wingdings 2</vt:lpstr>
      <vt:lpstr>Solstice</vt:lpstr>
      <vt:lpstr>PowerPoint Presentation</vt:lpstr>
      <vt:lpstr>From Adjustment to Development Policy Operations</vt:lpstr>
      <vt:lpstr>PowerPoint Presentation</vt:lpstr>
      <vt:lpstr>PowerPoint Presentation</vt:lpstr>
      <vt:lpstr>PowerPoint Presentation</vt:lpstr>
      <vt:lpstr>Inherent tensions</vt:lpstr>
      <vt:lpstr>PowerPoint Presentation</vt:lpstr>
      <vt:lpstr>Selected Results of DPOs</vt:lpstr>
      <vt:lpstr>PEFA and CPIA Scores in PICs with DPO Series, 2010-2015</vt:lpstr>
      <vt:lpstr>Global Comparison of Achievement of Results Indicators</vt:lpstr>
      <vt:lpstr>Good Practice Principles</vt:lpstr>
      <vt:lpstr>Good Practice Principles</vt:lpstr>
    </vt:vector>
  </TitlesOfParts>
  <Company>The World Bank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Johann Utz</dc:creator>
  <cp:lastModifiedBy>Robert Johann Utz</cp:lastModifiedBy>
  <cp:revision>43</cp:revision>
  <dcterms:created xsi:type="dcterms:W3CDTF">2014-03-31T00:46:42Z</dcterms:created>
  <dcterms:modified xsi:type="dcterms:W3CDTF">2016-10-24T03:01:30Z</dcterms:modified>
</cp:coreProperties>
</file>