
<file path=[Content_Types].xml><?xml version="1.0" encoding="utf-8"?>
<Types xmlns="http://schemas.openxmlformats.org/package/2006/content-types">
  <Default Extension="xml" ContentType="application/xml"/>
  <Default Extension="jpeg" ContentType="image/jpeg"/>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5" Type="http://schemas.openxmlformats.org/officeDocument/2006/relationships/custom-properties" Target="docProps/custom.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4"/>
  </p:notesMasterIdLst>
  <p:sldIdLst>
    <p:sldId id="257" r:id="rId2"/>
    <p:sldId id="259" r:id="rId3"/>
    <p:sldId id="260" r:id="rId4"/>
    <p:sldId id="261" r:id="rId5"/>
    <p:sldId id="264" r:id="rId6"/>
    <p:sldId id="265" r:id="rId7"/>
    <p:sldId id="263" r:id="rId8"/>
    <p:sldId id="266" r:id="rId9"/>
    <p:sldId id="272" r:id="rId10"/>
    <p:sldId id="268" r:id="rId11"/>
    <p:sldId id="267" r:id="rId12"/>
    <p:sldId id="274" r:id="rId13"/>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004" autoAdjust="0"/>
    <p:restoredTop sz="94621"/>
  </p:normalViewPr>
  <p:slideViewPr>
    <p:cSldViewPr snapToGrid="0">
      <p:cViewPr varScale="1">
        <p:scale>
          <a:sx n="91" d="100"/>
          <a:sy n="91" d="100"/>
        </p:scale>
        <p:origin x="728" y="19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notesMaster" Target="notesMasters/notesMaster1.xml"/><Relationship Id="rId15" Type="http://schemas.openxmlformats.org/officeDocument/2006/relationships/presProps" Target="presProps.xml"/><Relationship Id="rId16" Type="http://schemas.openxmlformats.org/officeDocument/2006/relationships/viewProps" Target="viewProps.xml"/><Relationship Id="rId17" Type="http://schemas.openxmlformats.org/officeDocument/2006/relationships/theme" Target="theme/theme1.xml"/><Relationship Id="rId18"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1A5D430D-4230-45F2-96CB-6BDF7FF518E7}" type="doc">
      <dgm:prSet loTypeId="urn:microsoft.com/office/officeart/2005/8/layout/radial6" loCatId="relationship" qsTypeId="urn:microsoft.com/office/officeart/2005/8/quickstyle/simple1" qsCatId="simple" csTypeId="urn:microsoft.com/office/officeart/2005/8/colors/accent1_2" csCatId="accent1" phldr="1"/>
      <dgm:spPr/>
      <dgm:t>
        <a:bodyPr/>
        <a:lstStyle/>
        <a:p>
          <a:endParaRPr lang="en-US"/>
        </a:p>
      </dgm:t>
    </dgm:pt>
    <dgm:pt modelId="{C6947AF8-C6F9-4470-ADB5-AB22AE4DAF4B}">
      <dgm:prSet phldrT="[Text]"/>
      <dgm:spPr/>
      <dgm:t>
        <a:bodyPr/>
        <a:lstStyle/>
        <a:p>
          <a:r>
            <a:rPr lang="en-US" b="1" dirty="0">
              <a:solidFill>
                <a:srgbClr val="FFFF00"/>
              </a:solidFill>
            </a:rPr>
            <a:t>2012-16- Strengthen capacity on basic processes</a:t>
          </a:r>
        </a:p>
      </dgm:t>
    </dgm:pt>
    <dgm:pt modelId="{72FF86E5-A3A9-4526-BF98-3E806604B010}" type="parTrans" cxnId="{EC3F929E-EC70-47F2-8D58-1D4E75851A36}">
      <dgm:prSet/>
      <dgm:spPr/>
      <dgm:t>
        <a:bodyPr/>
        <a:lstStyle/>
        <a:p>
          <a:endParaRPr lang="en-US"/>
        </a:p>
      </dgm:t>
    </dgm:pt>
    <dgm:pt modelId="{6907EA2A-6050-4367-A94D-515E8C6E06CC}" type="sibTrans" cxnId="{EC3F929E-EC70-47F2-8D58-1D4E75851A36}">
      <dgm:prSet/>
      <dgm:spPr/>
      <dgm:t>
        <a:bodyPr/>
        <a:lstStyle/>
        <a:p>
          <a:endParaRPr lang="en-US"/>
        </a:p>
      </dgm:t>
    </dgm:pt>
    <dgm:pt modelId="{A002C41C-FE0D-4E87-978A-633CE8C1F9BE}">
      <dgm:prSet phldrT="[Text]" custT="1"/>
      <dgm:spPr>
        <a:solidFill>
          <a:srgbClr val="FF0000"/>
        </a:solidFill>
      </dgm:spPr>
      <dgm:t>
        <a:bodyPr/>
        <a:lstStyle/>
        <a:p>
          <a:r>
            <a:rPr lang="en-US" sz="1800" dirty="0"/>
            <a:t>Legal Frame-works</a:t>
          </a:r>
        </a:p>
      </dgm:t>
    </dgm:pt>
    <dgm:pt modelId="{03D081E9-90B7-4BFC-8115-D88CF3F9DA0D}" type="parTrans" cxnId="{D60A6968-6F41-489F-B4A2-D184C34B6986}">
      <dgm:prSet/>
      <dgm:spPr/>
      <dgm:t>
        <a:bodyPr/>
        <a:lstStyle/>
        <a:p>
          <a:endParaRPr lang="en-US"/>
        </a:p>
      </dgm:t>
    </dgm:pt>
    <dgm:pt modelId="{03563918-6D0E-4B93-B24A-AC381099EF69}" type="sibTrans" cxnId="{D60A6968-6F41-489F-B4A2-D184C34B6986}">
      <dgm:prSet/>
      <dgm:spPr/>
      <dgm:t>
        <a:bodyPr/>
        <a:lstStyle/>
        <a:p>
          <a:endParaRPr lang="en-US"/>
        </a:p>
      </dgm:t>
    </dgm:pt>
    <dgm:pt modelId="{3F1EED50-E510-416C-8C65-D227DE123CB1}">
      <dgm:prSet phldrT="[Text]" custT="1"/>
      <dgm:spPr>
        <a:solidFill>
          <a:srgbClr val="C00000"/>
        </a:solidFill>
      </dgm:spPr>
      <dgm:t>
        <a:bodyPr/>
        <a:lstStyle/>
        <a:p>
          <a:r>
            <a:rPr lang="en-US" sz="1600" dirty="0"/>
            <a:t>Cash Manage-</a:t>
          </a:r>
          <a:r>
            <a:rPr lang="en-US" sz="1600" dirty="0" err="1"/>
            <a:t>ment</a:t>
          </a:r>
          <a:r>
            <a:rPr lang="en-US" sz="1600" dirty="0"/>
            <a:t> and Commitment Control</a:t>
          </a:r>
        </a:p>
      </dgm:t>
    </dgm:pt>
    <dgm:pt modelId="{A2177062-938C-4948-8432-8725327BDE77}" type="parTrans" cxnId="{D25F21FA-2E38-4AA9-88EB-DD0D712E5BE7}">
      <dgm:prSet/>
      <dgm:spPr/>
      <dgm:t>
        <a:bodyPr/>
        <a:lstStyle/>
        <a:p>
          <a:endParaRPr lang="en-US"/>
        </a:p>
      </dgm:t>
    </dgm:pt>
    <dgm:pt modelId="{711FE2F2-3938-43B5-B760-A79486D9AC0A}" type="sibTrans" cxnId="{D25F21FA-2E38-4AA9-88EB-DD0D712E5BE7}">
      <dgm:prSet/>
      <dgm:spPr/>
      <dgm:t>
        <a:bodyPr/>
        <a:lstStyle/>
        <a:p>
          <a:endParaRPr lang="en-US"/>
        </a:p>
      </dgm:t>
    </dgm:pt>
    <dgm:pt modelId="{889D94AC-AD17-4E95-AA89-BB552F36EC81}">
      <dgm:prSet phldrT="[Text]" custT="1"/>
      <dgm:spPr>
        <a:solidFill>
          <a:schemeClr val="accent2">
            <a:lumMod val="20000"/>
            <a:lumOff val="80000"/>
          </a:schemeClr>
        </a:solidFill>
      </dgm:spPr>
      <dgm:t>
        <a:bodyPr/>
        <a:lstStyle/>
        <a:p>
          <a:r>
            <a:rPr lang="en-US" sz="1600" dirty="0">
              <a:solidFill>
                <a:schemeClr val="tx1"/>
              </a:solidFill>
            </a:rPr>
            <a:t>Accounting</a:t>
          </a:r>
        </a:p>
      </dgm:t>
    </dgm:pt>
    <dgm:pt modelId="{BA0D6BD8-32DE-4555-8DAA-524392F57598}" type="parTrans" cxnId="{5C59C4F7-63BC-40EA-A8CE-36480BBCB3B0}">
      <dgm:prSet/>
      <dgm:spPr/>
      <dgm:t>
        <a:bodyPr/>
        <a:lstStyle/>
        <a:p>
          <a:endParaRPr lang="en-US"/>
        </a:p>
      </dgm:t>
    </dgm:pt>
    <dgm:pt modelId="{B9CE1F6E-7B21-44D3-9A28-0EC2C770841D}" type="sibTrans" cxnId="{5C59C4F7-63BC-40EA-A8CE-36480BBCB3B0}">
      <dgm:prSet/>
      <dgm:spPr/>
      <dgm:t>
        <a:bodyPr/>
        <a:lstStyle/>
        <a:p>
          <a:endParaRPr lang="en-US"/>
        </a:p>
      </dgm:t>
    </dgm:pt>
    <dgm:pt modelId="{89469A24-3898-4685-BEF4-D54A8D8F549F}">
      <dgm:prSet phldrT="[Text]" custT="1"/>
      <dgm:spPr>
        <a:solidFill>
          <a:srgbClr val="92D050"/>
        </a:solidFill>
      </dgm:spPr>
      <dgm:t>
        <a:bodyPr/>
        <a:lstStyle/>
        <a:p>
          <a:r>
            <a:rPr lang="en-US" sz="1600" dirty="0"/>
            <a:t>Budgeting</a:t>
          </a:r>
        </a:p>
      </dgm:t>
    </dgm:pt>
    <dgm:pt modelId="{BC03F442-7335-4EFD-B96B-B197DABE5A0C}" type="parTrans" cxnId="{06E49440-AD01-4978-A605-9CCACF4E4803}">
      <dgm:prSet/>
      <dgm:spPr/>
      <dgm:t>
        <a:bodyPr/>
        <a:lstStyle/>
        <a:p>
          <a:endParaRPr lang="en-US"/>
        </a:p>
      </dgm:t>
    </dgm:pt>
    <dgm:pt modelId="{321E0F3F-E3C9-4640-A24D-B122440613D1}" type="sibTrans" cxnId="{06E49440-AD01-4978-A605-9CCACF4E4803}">
      <dgm:prSet/>
      <dgm:spPr/>
      <dgm:t>
        <a:bodyPr/>
        <a:lstStyle/>
        <a:p>
          <a:endParaRPr lang="en-US"/>
        </a:p>
      </dgm:t>
    </dgm:pt>
    <dgm:pt modelId="{DEE7C18B-25F8-4A13-BB5A-A7CFCC0EF074}">
      <dgm:prSet phldrT="[Text]" custT="1"/>
      <dgm:spPr>
        <a:solidFill>
          <a:srgbClr val="FFC000"/>
        </a:solidFill>
      </dgm:spPr>
      <dgm:t>
        <a:bodyPr/>
        <a:lstStyle/>
        <a:p>
          <a:r>
            <a:rPr lang="en-US" sz="1400" b="1" dirty="0">
              <a:solidFill>
                <a:schemeClr val="tx1"/>
              </a:solidFill>
            </a:rPr>
            <a:t>Support to PEFA Processes</a:t>
          </a:r>
        </a:p>
      </dgm:t>
    </dgm:pt>
    <dgm:pt modelId="{FCC5D023-A7F4-48F5-8A1F-707329C79021}" type="parTrans" cxnId="{0C36B23A-22EB-48EB-B884-94147D7E42DC}">
      <dgm:prSet/>
      <dgm:spPr/>
      <dgm:t>
        <a:bodyPr/>
        <a:lstStyle/>
        <a:p>
          <a:endParaRPr lang="en-US"/>
        </a:p>
      </dgm:t>
    </dgm:pt>
    <dgm:pt modelId="{F7684177-A672-461B-B4EC-4BC9F9F8DD6D}" type="sibTrans" cxnId="{0C36B23A-22EB-48EB-B884-94147D7E42DC}">
      <dgm:prSet/>
      <dgm:spPr/>
      <dgm:t>
        <a:bodyPr/>
        <a:lstStyle/>
        <a:p>
          <a:endParaRPr lang="en-US"/>
        </a:p>
      </dgm:t>
    </dgm:pt>
    <dgm:pt modelId="{F9DCBA91-4AD6-42DF-99B2-EDD7332C7BC4}" type="pres">
      <dgm:prSet presAssocID="{1A5D430D-4230-45F2-96CB-6BDF7FF518E7}" presName="Name0" presStyleCnt="0">
        <dgm:presLayoutVars>
          <dgm:chMax val="1"/>
          <dgm:dir/>
          <dgm:animLvl val="ctr"/>
          <dgm:resizeHandles val="exact"/>
        </dgm:presLayoutVars>
      </dgm:prSet>
      <dgm:spPr/>
      <dgm:t>
        <a:bodyPr/>
        <a:lstStyle/>
        <a:p>
          <a:endParaRPr lang="en-US"/>
        </a:p>
      </dgm:t>
    </dgm:pt>
    <dgm:pt modelId="{9A0D5F9E-78D3-4D58-ABA5-2664A970FCC9}" type="pres">
      <dgm:prSet presAssocID="{C6947AF8-C6F9-4470-ADB5-AB22AE4DAF4B}" presName="centerShape" presStyleLbl="node0" presStyleIdx="0" presStyleCnt="1"/>
      <dgm:spPr/>
      <dgm:t>
        <a:bodyPr/>
        <a:lstStyle/>
        <a:p>
          <a:endParaRPr lang="en-US"/>
        </a:p>
      </dgm:t>
    </dgm:pt>
    <dgm:pt modelId="{E49DE28C-54C2-45F8-9CF7-4BE180991D31}" type="pres">
      <dgm:prSet presAssocID="{DEE7C18B-25F8-4A13-BB5A-A7CFCC0EF074}" presName="node" presStyleLbl="node1" presStyleIdx="0" presStyleCnt="5">
        <dgm:presLayoutVars>
          <dgm:bulletEnabled val="1"/>
        </dgm:presLayoutVars>
      </dgm:prSet>
      <dgm:spPr/>
      <dgm:t>
        <a:bodyPr/>
        <a:lstStyle/>
        <a:p>
          <a:endParaRPr lang="en-US"/>
        </a:p>
      </dgm:t>
    </dgm:pt>
    <dgm:pt modelId="{1BD5ADBE-BD0F-498B-97A9-73E69927CE3A}" type="pres">
      <dgm:prSet presAssocID="{DEE7C18B-25F8-4A13-BB5A-A7CFCC0EF074}" presName="dummy" presStyleCnt="0"/>
      <dgm:spPr/>
    </dgm:pt>
    <dgm:pt modelId="{9FFB6B35-C439-48CB-9332-C1CB6296F577}" type="pres">
      <dgm:prSet presAssocID="{F7684177-A672-461B-B4EC-4BC9F9F8DD6D}" presName="sibTrans" presStyleLbl="sibTrans2D1" presStyleIdx="0" presStyleCnt="5"/>
      <dgm:spPr/>
      <dgm:t>
        <a:bodyPr/>
        <a:lstStyle/>
        <a:p>
          <a:endParaRPr lang="en-US"/>
        </a:p>
      </dgm:t>
    </dgm:pt>
    <dgm:pt modelId="{80DAB327-E45F-4012-A3FB-3C9B264FC4F5}" type="pres">
      <dgm:prSet presAssocID="{A002C41C-FE0D-4E87-978A-633CE8C1F9BE}" presName="node" presStyleLbl="node1" presStyleIdx="1" presStyleCnt="5">
        <dgm:presLayoutVars>
          <dgm:bulletEnabled val="1"/>
        </dgm:presLayoutVars>
      </dgm:prSet>
      <dgm:spPr/>
      <dgm:t>
        <a:bodyPr/>
        <a:lstStyle/>
        <a:p>
          <a:endParaRPr lang="en-US"/>
        </a:p>
      </dgm:t>
    </dgm:pt>
    <dgm:pt modelId="{13A81604-470B-4FAE-9E08-94BCFB5CC214}" type="pres">
      <dgm:prSet presAssocID="{A002C41C-FE0D-4E87-978A-633CE8C1F9BE}" presName="dummy" presStyleCnt="0"/>
      <dgm:spPr/>
    </dgm:pt>
    <dgm:pt modelId="{651AC91E-619A-4EAE-8AED-1A0E41F78478}" type="pres">
      <dgm:prSet presAssocID="{03563918-6D0E-4B93-B24A-AC381099EF69}" presName="sibTrans" presStyleLbl="sibTrans2D1" presStyleIdx="1" presStyleCnt="5"/>
      <dgm:spPr/>
      <dgm:t>
        <a:bodyPr/>
        <a:lstStyle/>
        <a:p>
          <a:endParaRPr lang="en-US"/>
        </a:p>
      </dgm:t>
    </dgm:pt>
    <dgm:pt modelId="{A20A4175-B75E-44FA-BC0A-924B6EBC4B5D}" type="pres">
      <dgm:prSet presAssocID="{89469A24-3898-4685-BEF4-D54A8D8F549F}" presName="node" presStyleLbl="node1" presStyleIdx="2" presStyleCnt="5" custScaleX="125108" custRadScaleRad="105669" custRadScaleInc="-42242">
        <dgm:presLayoutVars>
          <dgm:bulletEnabled val="1"/>
        </dgm:presLayoutVars>
      </dgm:prSet>
      <dgm:spPr/>
      <dgm:t>
        <a:bodyPr/>
        <a:lstStyle/>
        <a:p>
          <a:endParaRPr lang="en-US"/>
        </a:p>
      </dgm:t>
    </dgm:pt>
    <dgm:pt modelId="{302DBE9F-E9A2-4C57-9BA5-D4D62E8442C9}" type="pres">
      <dgm:prSet presAssocID="{89469A24-3898-4685-BEF4-D54A8D8F549F}" presName="dummy" presStyleCnt="0"/>
      <dgm:spPr/>
    </dgm:pt>
    <dgm:pt modelId="{C1348B0A-1E2E-454D-BEB4-BB1BA23E232C}" type="pres">
      <dgm:prSet presAssocID="{321E0F3F-E3C9-4640-A24D-B122440613D1}" presName="sibTrans" presStyleLbl="sibTrans2D1" presStyleIdx="2" presStyleCnt="5" custLinFactNeighborX="750" custLinFactNeighborY="3358"/>
      <dgm:spPr/>
      <dgm:t>
        <a:bodyPr/>
        <a:lstStyle/>
        <a:p>
          <a:endParaRPr lang="en-US"/>
        </a:p>
      </dgm:t>
    </dgm:pt>
    <dgm:pt modelId="{2252A56F-C215-4E95-B977-E244A36D8779}" type="pres">
      <dgm:prSet presAssocID="{3F1EED50-E510-416C-8C65-D227DE123CB1}" presName="node" presStyleLbl="node1" presStyleIdx="3" presStyleCnt="5" custScaleX="149287" custScaleY="112404" custRadScaleRad="101358" custRadScaleInc="8982">
        <dgm:presLayoutVars>
          <dgm:bulletEnabled val="1"/>
        </dgm:presLayoutVars>
      </dgm:prSet>
      <dgm:spPr/>
      <dgm:t>
        <a:bodyPr/>
        <a:lstStyle/>
        <a:p>
          <a:endParaRPr lang="en-US"/>
        </a:p>
      </dgm:t>
    </dgm:pt>
    <dgm:pt modelId="{18062D0A-BC9B-4E09-9855-5B15BF23A89C}" type="pres">
      <dgm:prSet presAssocID="{3F1EED50-E510-416C-8C65-D227DE123CB1}" presName="dummy" presStyleCnt="0"/>
      <dgm:spPr/>
    </dgm:pt>
    <dgm:pt modelId="{DE5A21AC-FB0E-4AAB-9E98-0405D51D2137}" type="pres">
      <dgm:prSet presAssocID="{711FE2F2-3938-43B5-B760-A79486D9AC0A}" presName="sibTrans" presStyleLbl="sibTrans2D1" presStyleIdx="3" presStyleCnt="5"/>
      <dgm:spPr/>
      <dgm:t>
        <a:bodyPr/>
        <a:lstStyle/>
        <a:p>
          <a:endParaRPr lang="en-US"/>
        </a:p>
      </dgm:t>
    </dgm:pt>
    <dgm:pt modelId="{A1C8987F-0C44-4110-9796-6C9207064338}" type="pres">
      <dgm:prSet presAssocID="{889D94AC-AD17-4E95-AA89-BB552F36EC81}" presName="node" presStyleLbl="node1" presStyleIdx="4" presStyleCnt="5" custScaleX="128382">
        <dgm:presLayoutVars>
          <dgm:bulletEnabled val="1"/>
        </dgm:presLayoutVars>
      </dgm:prSet>
      <dgm:spPr/>
      <dgm:t>
        <a:bodyPr/>
        <a:lstStyle/>
        <a:p>
          <a:endParaRPr lang="en-US"/>
        </a:p>
      </dgm:t>
    </dgm:pt>
    <dgm:pt modelId="{4A595627-12E9-4501-A4F7-F7E679FCD5F9}" type="pres">
      <dgm:prSet presAssocID="{889D94AC-AD17-4E95-AA89-BB552F36EC81}" presName="dummy" presStyleCnt="0"/>
      <dgm:spPr/>
    </dgm:pt>
    <dgm:pt modelId="{93BCEDC4-CFBE-4B87-9EB9-2160A80A0522}" type="pres">
      <dgm:prSet presAssocID="{B9CE1F6E-7B21-44D3-9A28-0EC2C770841D}" presName="sibTrans" presStyleLbl="sibTrans2D1" presStyleIdx="4" presStyleCnt="5"/>
      <dgm:spPr/>
      <dgm:t>
        <a:bodyPr/>
        <a:lstStyle/>
        <a:p>
          <a:endParaRPr lang="en-US"/>
        </a:p>
      </dgm:t>
    </dgm:pt>
  </dgm:ptLst>
  <dgm:cxnLst>
    <dgm:cxn modelId="{06E49440-AD01-4978-A605-9CCACF4E4803}" srcId="{C6947AF8-C6F9-4470-ADB5-AB22AE4DAF4B}" destId="{89469A24-3898-4685-BEF4-D54A8D8F549F}" srcOrd="2" destOrd="0" parTransId="{BC03F442-7335-4EFD-B96B-B197DABE5A0C}" sibTransId="{321E0F3F-E3C9-4640-A24D-B122440613D1}"/>
    <dgm:cxn modelId="{0A00F1B8-3ADB-446C-86E5-26706B222CE6}" type="presOf" srcId="{A002C41C-FE0D-4E87-978A-633CE8C1F9BE}" destId="{80DAB327-E45F-4012-A3FB-3C9B264FC4F5}" srcOrd="0" destOrd="0" presId="urn:microsoft.com/office/officeart/2005/8/layout/radial6"/>
    <dgm:cxn modelId="{32AC6187-A915-4366-922C-79D8A4372553}" type="presOf" srcId="{3F1EED50-E510-416C-8C65-D227DE123CB1}" destId="{2252A56F-C215-4E95-B977-E244A36D8779}" srcOrd="0" destOrd="0" presId="urn:microsoft.com/office/officeart/2005/8/layout/radial6"/>
    <dgm:cxn modelId="{04825F26-8E94-4DD9-9FC7-C879F6828235}" type="presOf" srcId="{C6947AF8-C6F9-4470-ADB5-AB22AE4DAF4B}" destId="{9A0D5F9E-78D3-4D58-ABA5-2664A970FCC9}" srcOrd="0" destOrd="0" presId="urn:microsoft.com/office/officeart/2005/8/layout/radial6"/>
    <dgm:cxn modelId="{9CAE8F7D-2ED5-45A1-8C56-7F9598F40F99}" type="presOf" srcId="{1A5D430D-4230-45F2-96CB-6BDF7FF518E7}" destId="{F9DCBA91-4AD6-42DF-99B2-EDD7332C7BC4}" srcOrd="0" destOrd="0" presId="urn:microsoft.com/office/officeart/2005/8/layout/radial6"/>
    <dgm:cxn modelId="{0C36B23A-22EB-48EB-B884-94147D7E42DC}" srcId="{C6947AF8-C6F9-4470-ADB5-AB22AE4DAF4B}" destId="{DEE7C18B-25F8-4A13-BB5A-A7CFCC0EF074}" srcOrd="0" destOrd="0" parTransId="{FCC5D023-A7F4-48F5-8A1F-707329C79021}" sibTransId="{F7684177-A672-461B-B4EC-4BC9F9F8DD6D}"/>
    <dgm:cxn modelId="{95B5C44D-BE7D-42A9-8575-977CE3B40108}" type="presOf" srcId="{F7684177-A672-461B-B4EC-4BC9F9F8DD6D}" destId="{9FFB6B35-C439-48CB-9332-C1CB6296F577}" srcOrd="0" destOrd="0" presId="urn:microsoft.com/office/officeart/2005/8/layout/radial6"/>
    <dgm:cxn modelId="{9BD666BE-0C2E-4A08-865F-BAA7BC4BD137}" type="presOf" srcId="{711FE2F2-3938-43B5-B760-A79486D9AC0A}" destId="{DE5A21AC-FB0E-4AAB-9E98-0405D51D2137}" srcOrd="0" destOrd="0" presId="urn:microsoft.com/office/officeart/2005/8/layout/radial6"/>
    <dgm:cxn modelId="{EC3F929E-EC70-47F2-8D58-1D4E75851A36}" srcId="{1A5D430D-4230-45F2-96CB-6BDF7FF518E7}" destId="{C6947AF8-C6F9-4470-ADB5-AB22AE4DAF4B}" srcOrd="0" destOrd="0" parTransId="{72FF86E5-A3A9-4526-BF98-3E806604B010}" sibTransId="{6907EA2A-6050-4367-A94D-515E8C6E06CC}"/>
    <dgm:cxn modelId="{4513315B-CD88-4581-AF8C-59EC014FF31B}" type="presOf" srcId="{B9CE1F6E-7B21-44D3-9A28-0EC2C770841D}" destId="{93BCEDC4-CFBE-4B87-9EB9-2160A80A0522}" srcOrd="0" destOrd="0" presId="urn:microsoft.com/office/officeart/2005/8/layout/radial6"/>
    <dgm:cxn modelId="{32E5E5A3-E763-4566-8771-D32BCF44A97C}" type="presOf" srcId="{89469A24-3898-4685-BEF4-D54A8D8F549F}" destId="{A20A4175-B75E-44FA-BC0A-924B6EBC4B5D}" srcOrd="0" destOrd="0" presId="urn:microsoft.com/office/officeart/2005/8/layout/radial6"/>
    <dgm:cxn modelId="{79515D5F-4DCA-4C32-A29F-3E756F4093E6}" type="presOf" srcId="{321E0F3F-E3C9-4640-A24D-B122440613D1}" destId="{C1348B0A-1E2E-454D-BEB4-BB1BA23E232C}" srcOrd="0" destOrd="0" presId="urn:microsoft.com/office/officeart/2005/8/layout/radial6"/>
    <dgm:cxn modelId="{EE63D325-586B-4A79-B4A1-51FAB5F2F8A6}" type="presOf" srcId="{DEE7C18B-25F8-4A13-BB5A-A7CFCC0EF074}" destId="{E49DE28C-54C2-45F8-9CF7-4BE180991D31}" srcOrd="0" destOrd="0" presId="urn:microsoft.com/office/officeart/2005/8/layout/radial6"/>
    <dgm:cxn modelId="{2FECA9A2-DDFC-42E0-AE6D-7D27CEC1B965}" type="presOf" srcId="{03563918-6D0E-4B93-B24A-AC381099EF69}" destId="{651AC91E-619A-4EAE-8AED-1A0E41F78478}" srcOrd="0" destOrd="0" presId="urn:microsoft.com/office/officeart/2005/8/layout/radial6"/>
    <dgm:cxn modelId="{6800AC7D-7900-4893-8093-089E45A8030B}" type="presOf" srcId="{889D94AC-AD17-4E95-AA89-BB552F36EC81}" destId="{A1C8987F-0C44-4110-9796-6C9207064338}" srcOrd="0" destOrd="0" presId="urn:microsoft.com/office/officeart/2005/8/layout/radial6"/>
    <dgm:cxn modelId="{D25F21FA-2E38-4AA9-88EB-DD0D712E5BE7}" srcId="{C6947AF8-C6F9-4470-ADB5-AB22AE4DAF4B}" destId="{3F1EED50-E510-416C-8C65-D227DE123CB1}" srcOrd="3" destOrd="0" parTransId="{A2177062-938C-4948-8432-8725327BDE77}" sibTransId="{711FE2F2-3938-43B5-B760-A79486D9AC0A}"/>
    <dgm:cxn modelId="{D60A6968-6F41-489F-B4A2-D184C34B6986}" srcId="{C6947AF8-C6F9-4470-ADB5-AB22AE4DAF4B}" destId="{A002C41C-FE0D-4E87-978A-633CE8C1F9BE}" srcOrd="1" destOrd="0" parTransId="{03D081E9-90B7-4BFC-8115-D88CF3F9DA0D}" sibTransId="{03563918-6D0E-4B93-B24A-AC381099EF69}"/>
    <dgm:cxn modelId="{5C59C4F7-63BC-40EA-A8CE-36480BBCB3B0}" srcId="{C6947AF8-C6F9-4470-ADB5-AB22AE4DAF4B}" destId="{889D94AC-AD17-4E95-AA89-BB552F36EC81}" srcOrd="4" destOrd="0" parTransId="{BA0D6BD8-32DE-4555-8DAA-524392F57598}" sibTransId="{B9CE1F6E-7B21-44D3-9A28-0EC2C770841D}"/>
    <dgm:cxn modelId="{BB7FEDD6-61B0-47BA-86BA-3257ECF1E048}" type="presParOf" srcId="{F9DCBA91-4AD6-42DF-99B2-EDD7332C7BC4}" destId="{9A0D5F9E-78D3-4D58-ABA5-2664A970FCC9}" srcOrd="0" destOrd="0" presId="urn:microsoft.com/office/officeart/2005/8/layout/radial6"/>
    <dgm:cxn modelId="{681F440F-1797-4757-A5C8-847DAB5F9810}" type="presParOf" srcId="{F9DCBA91-4AD6-42DF-99B2-EDD7332C7BC4}" destId="{E49DE28C-54C2-45F8-9CF7-4BE180991D31}" srcOrd="1" destOrd="0" presId="urn:microsoft.com/office/officeart/2005/8/layout/radial6"/>
    <dgm:cxn modelId="{C2F6557F-725B-4D12-9843-5D7D500A9AD2}" type="presParOf" srcId="{F9DCBA91-4AD6-42DF-99B2-EDD7332C7BC4}" destId="{1BD5ADBE-BD0F-498B-97A9-73E69927CE3A}" srcOrd="2" destOrd="0" presId="urn:microsoft.com/office/officeart/2005/8/layout/radial6"/>
    <dgm:cxn modelId="{36D241FB-5B13-4D81-87AA-7B6E35667E32}" type="presParOf" srcId="{F9DCBA91-4AD6-42DF-99B2-EDD7332C7BC4}" destId="{9FFB6B35-C439-48CB-9332-C1CB6296F577}" srcOrd="3" destOrd="0" presId="urn:microsoft.com/office/officeart/2005/8/layout/radial6"/>
    <dgm:cxn modelId="{0AFFA845-031F-4624-970A-0F8CF5C5BC43}" type="presParOf" srcId="{F9DCBA91-4AD6-42DF-99B2-EDD7332C7BC4}" destId="{80DAB327-E45F-4012-A3FB-3C9B264FC4F5}" srcOrd="4" destOrd="0" presId="urn:microsoft.com/office/officeart/2005/8/layout/radial6"/>
    <dgm:cxn modelId="{7AF4CCEF-6919-46A2-BBB5-9CB085CBF05A}" type="presParOf" srcId="{F9DCBA91-4AD6-42DF-99B2-EDD7332C7BC4}" destId="{13A81604-470B-4FAE-9E08-94BCFB5CC214}" srcOrd="5" destOrd="0" presId="urn:microsoft.com/office/officeart/2005/8/layout/radial6"/>
    <dgm:cxn modelId="{146908F9-6EB8-4B8F-8F70-FB0EE6D87014}" type="presParOf" srcId="{F9DCBA91-4AD6-42DF-99B2-EDD7332C7BC4}" destId="{651AC91E-619A-4EAE-8AED-1A0E41F78478}" srcOrd="6" destOrd="0" presId="urn:microsoft.com/office/officeart/2005/8/layout/radial6"/>
    <dgm:cxn modelId="{59EB3DD6-4F46-444C-ACF2-EF410E7FCCDE}" type="presParOf" srcId="{F9DCBA91-4AD6-42DF-99B2-EDD7332C7BC4}" destId="{A20A4175-B75E-44FA-BC0A-924B6EBC4B5D}" srcOrd="7" destOrd="0" presId="urn:microsoft.com/office/officeart/2005/8/layout/radial6"/>
    <dgm:cxn modelId="{2DE90104-A564-4513-BA1A-9D0DC3A40A13}" type="presParOf" srcId="{F9DCBA91-4AD6-42DF-99B2-EDD7332C7BC4}" destId="{302DBE9F-E9A2-4C57-9BA5-D4D62E8442C9}" srcOrd="8" destOrd="0" presId="urn:microsoft.com/office/officeart/2005/8/layout/radial6"/>
    <dgm:cxn modelId="{D4ABA88D-A73C-42FE-BFB7-22F7019F7587}" type="presParOf" srcId="{F9DCBA91-4AD6-42DF-99B2-EDD7332C7BC4}" destId="{C1348B0A-1E2E-454D-BEB4-BB1BA23E232C}" srcOrd="9" destOrd="0" presId="urn:microsoft.com/office/officeart/2005/8/layout/radial6"/>
    <dgm:cxn modelId="{6A1EA5F9-94D4-4D36-8AAB-FA5A5517888A}" type="presParOf" srcId="{F9DCBA91-4AD6-42DF-99B2-EDD7332C7BC4}" destId="{2252A56F-C215-4E95-B977-E244A36D8779}" srcOrd="10" destOrd="0" presId="urn:microsoft.com/office/officeart/2005/8/layout/radial6"/>
    <dgm:cxn modelId="{05AC25AE-3DE5-471E-B793-346C8099E478}" type="presParOf" srcId="{F9DCBA91-4AD6-42DF-99B2-EDD7332C7BC4}" destId="{18062D0A-BC9B-4E09-9855-5B15BF23A89C}" srcOrd="11" destOrd="0" presId="urn:microsoft.com/office/officeart/2005/8/layout/radial6"/>
    <dgm:cxn modelId="{BE1E4456-C1A9-4E44-A369-F6999964DD45}" type="presParOf" srcId="{F9DCBA91-4AD6-42DF-99B2-EDD7332C7BC4}" destId="{DE5A21AC-FB0E-4AAB-9E98-0405D51D2137}" srcOrd="12" destOrd="0" presId="urn:microsoft.com/office/officeart/2005/8/layout/radial6"/>
    <dgm:cxn modelId="{ED1DE85D-3109-4EDE-A6BA-B7CF5EBC66B3}" type="presParOf" srcId="{F9DCBA91-4AD6-42DF-99B2-EDD7332C7BC4}" destId="{A1C8987F-0C44-4110-9796-6C9207064338}" srcOrd="13" destOrd="0" presId="urn:microsoft.com/office/officeart/2005/8/layout/radial6"/>
    <dgm:cxn modelId="{837B756C-762B-46D9-90DA-CE55A18FC6B8}" type="presParOf" srcId="{F9DCBA91-4AD6-42DF-99B2-EDD7332C7BC4}" destId="{4A595627-12E9-4501-A4F7-F7E679FCD5F9}" srcOrd="14" destOrd="0" presId="urn:microsoft.com/office/officeart/2005/8/layout/radial6"/>
    <dgm:cxn modelId="{00A2B5E7-8154-414E-BA35-032C4E923303}" type="presParOf" srcId="{F9DCBA91-4AD6-42DF-99B2-EDD7332C7BC4}" destId="{93BCEDC4-CFBE-4B87-9EB9-2160A80A0522}" srcOrd="15" destOrd="0" presId="urn:microsoft.com/office/officeart/2005/8/layout/radial6"/>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E5294808-D9FB-4D05-B210-D01554CE7781}" type="doc">
      <dgm:prSet loTypeId="urn:microsoft.com/office/officeart/2005/8/layout/venn1" loCatId="relationship" qsTypeId="urn:microsoft.com/office/officeart/2005/8/quickstyle/simple1" qsCatId="simple" csTypeId="urn:microsoft.com/office/officeart/2005/8/colors/accent1_2" csCatId="accent1" phldr="1"/>
      <dgm:spPr/>
    </dgm:pt>
    <dgm:pt modelId="{B46BD607-2DF9-4C2C-92B6-1D67402C3973}">
      <dgm:prSet phldrT="[Text]"/>
      <dgm:spPr/>
      <dgm:t>
        <a:bodyPr/>
        <a:lstStyle/>
        <a:p>
          <a:r>
            <a:rPr lang="en-US" dirty="0"/>
            <a:t>PFM Laws and Institutions</a:t>
          </a:r>
        </a:p>
      </dgm:t>
    </dgm:pt>
    <dgm:pt modelId="{588F0B1E-FA0C-4CDE-8390-DC542508597A}" type="parTrans" cxnId="{9198F4D2-CE5D-4143-B7AA-0B4A8D4002B8}">
      <dgm:prSet/>
      <dgm:spPr/>
      <dgm:t>
        <a:bodyPr/>
        <a:lstStyle/>
        <a:p>
          <a:endParaRPr lang="en-US"/>
        </a:p>
      </dgm:t>
    </dgm:pt>
    <dgm:pt modelId="{D3529ABC-F00D-4223-B1D1-F73A627F3695}" type="sibTrans" cxnId="{9198F4D2-CE5D-4143-B7AA-0B4A8D4002B8}">
      <dgm:prSet/>
      <dgm:spPr/>
      <dgm:t>
        <a:bodyPr/>
        <a:lstStyle/>
        <a:p>
          <a:endParaRPr lang="en-US"/>
        </a:p>
      </dgm:t>
    </dgm:pt>
    <dgm:pt modelId="{0E3228CE-273D-42AA-BCDA-1B12CE73E610}">
      <dgm:prSet phldrT="[Text]"/>
      <dgm:spPr/>
      <dgm:t>
        <a:bodyPr/>
        <a:lstStyle/>
        <a:p>
          <a:r>
            <a:rPr lang="en-US" dirty="0"/>
            <a:t>Budget Preparation</a:t>
          </a:r>
        </a:p>
      </dgm:t>
    </dgm:pt>
    <dgm:pt modelId="{57BC7086-CA0E-4D04-BE1B-684DAE91A64B}" type="parTrans" cxnId="{203337F6-F6E7-4D56-8236-0B82C066C4AC}">
      <dgm:prSet/>
      <dgm:spPr/>
      <dgm:t>
        <a:bodyPr/>
        <a:lstStyle/>
        <a:p>
          <a:endParaRPr lang="en-US"/>
        </a:p>
      </dgm:t>
    </dgm:pt>
    <dgm:pt modelId="{0E91D3B5-CE60-4407-81A1-DBD20403DD7D}" type="sibTrans" cxnId="{203337F6-F6E7-4D56-8236-0B82C066C4AC}">
      <dgm:prSet/>
      <dgm:spPr/>
      <dgm:t>
        <a:bodyPr/>
        <a:lstStyle/>
        <a:p>
          <a:endParaRPr lang="en-US"/>
        </a:p>
      </dgm:t>
    </dgm:pt>
    <dgm:pt modelId="{620FC26D-3D23-44F8-813C-35B3249779AC}">
      <dgm:prSet phldrT="[Text]"/>
      <dgm:spPr/>
      <dgm:t>
        <a:bodyPr/>
        <a:lstStyle/>
        <a:p>
          <a:r>
            <a:rPr lang="en-US" dirty="0"/>
            <a:t>Budget execution control</a:t>
          </a:r>
        </a:p>
      </dgm:t>
    </dgm:pt>
    <dgm:pt modelId="{E7281D90-99D1-4725-84A8-5667BC7A0FE6}" type="parTrans" cxnId="{EAFDC822-2DFE-4648-8AAD-6CB770246CF6}">
      <dgm:prSet/>
      <dgm:spPr/>
      <dgm:t>
        <a:bodyPr/>
        <a:lstStyle/>
        <a:p>
          <a:endParaRPr lang="en-US"/>
        </a:p>
      </dgm:t>
    </dgm:pt>
    <dgm:pt modelId="{043926D6-1556-470E-86A5-E8276EF0E0F0}" type="sibTrans" cxnId="{EAFDC822-2DFE-4648-8AAD-6CB770246CF6}">
      <dgm:prSet/>
      <dgm:spPr/>
      <dgm:t>
        <a:bodyPr/>
        <a:lstStyle/>
        <a:p>
          <a:endParaRPr lang="en-US"/>
        </a:p>
      </dgm:t>
    </dgm:pt>
    <dgm:pt modelId="{41DAB00F-1597-4C9A-A89B-9C5E709D4BFD}">
      <dgm:prSet phldrT="[Text]"/>
      <dgm:spPr/>
      <dgm:t>
        <a:bodyPr/>
        <a:lstStyle/>
        <a:p>
          <a:r>
            <a:rPr lang="en-US" dirty="0"/>
            <a:t>Fiscal Reporting</a:t>
          </a:r>
        </a:p>
      </dgm:t>
    </dgm:pt>
    <dgm:pt modelId="{39D248BE-F94C-45E9-9E35-0E09DB8B7397}" type="parTrans" cxnId="{2A3F5D94-19F3-4521-AB2A-F6085E4C1FE4}">
      <dgm:prSet/>
      <dgm:spPr/>
      <dgm:t>
        <a:bodyPr/>
        <a:lstStyle/>
        <a:p>
          <a:endParaRPr lang="en-US"/>
        </a:p>
      </dgm:t>
    </dgm:pt>
    <dgm:pt modelId="{83BFC830-3270-419B-B17E-D7C1CBB67EA8}" type="sibTrans" cxnId="{2A3F5D94-19F3-4521-AB2A-F6085E4C1FE4}">
      <dgm:prSet/>
      <dgm:spPr/>
      <dgm:t>
        <a:bodyPr/>
        <a:lstStyle/>
        <a:p>
          <a:endParaRPr lang="en-US"/>
        </a:p>
      </dgm:t>
    </dgm:pt>
    <dgm:pt modelId="{AFE6CD3B-02AF-4261-B19A-8CEAC22C312C}">
      <dgm:prSet phldrT="[Text]"/>
      <dgm:spPr/>
      <dgm:t>
        <a:bodyPr/>
        <a:lstStyle/>
        <a:p>
          <a:r>
            <a:rPr lang="en-US" dirty="0"/>
            <a:t>Asset and Liability Management</a:t>
          </a:r>
        </a:p>
      </dgm:t>
    </dgm:pt>
    <dgm:pt modelId="{8AD6EC83-04C1-4395-9B84-6FC2CC35109B}" type="parTrans" cxnId="{7D4D9F59-C03D-4DCC-BD66-5A73D2800F38}">
      <dgm:prSet/>
      <dgm:spPr/>
      <dgm:t>
        <a:bodyPr/>
        <a:lstStyle/>
        <a:p>
          <a:endParaRPr lang="en-US"/>
        </a:p>
      </dgm:t>
    </dgm:pt>
    <dgm:pt modelId="{26883F55-CD0B-4948-91EB-DACA6888004E}" type="sibTrans" cxnId="{7D4D9F59-C03D-4DCC-BD66-5A73D2800F38}">
      <dgm:prSet/>
      <dgm:spPr/>
      <dgm:t>
        <a:bodyPr/>
        <a:lstStyle/>
        <a:p>
          <a:endParaRPr lang="en-US"/>
        </a:p>
      </dgm:t>
    </dgm:pt>
    <dgm:pt modelId="{746B241C-2A84-49CC-A3C6-685190E1A61A}">
      <dgm:prSet phldrT="[Text]"/>
      <dgm:spPr/>
      <dgm:t>
        <a:bodyPr/>
        <a:lstStyle/>
        <a:p>
          <a:r>
            <a:rPr lang="en-US" dirty="0"/>
            <a:t>Fiscal risks Management</a:t>
          </a:r>
        </a:p>
      </dgm:t>
    </dgm:pt>
    <dgm:pt modelId="{E69EB12E-192F-4AC5-BB24-BE3C01C3ABAF}" type="parTrans" cxnId="{72F251D2-FA47-47A1-B576-06DB9BE4EC0A}">
      <dgm:prSet/>
      <dgm:spPr/>
      <dgm:t>
        <a:bodyPr/>
        <a:lstStyle/>
        <a:p>
          <a:endParaRPr lang="en-US"/>
        </a:p>
      </dgm:t>
    </dgm:pt>
    <dgm:pt modelId="{E04F657A-938F-4B59-8D7F-04067A114750}" type="sibTrans" cxnId="{72F251D2-FA47-47A1-B576-06DB9BE4EC0A}">
      <dgm:prSet/>
      <dgm:spPr/>
      <dgm:t>
        <a:bodyPr/>
        <a:lstStyle/>
        <a:p>
          <a:endParaRPr lang="en-US"/>
        </a:p>
      </dgm:t>
    </dgm:pt>
    <dgm:pt modelId="{E913B519-48B4-42BE-B830-1FD1940B790D}" type="pres">
      <dgm:prSet presAssocID="{E5294808-D9FB-4D05-B210-D01554CE7781}" presName="compositeShape" presStyleCnt="0">
        <dgm:presLayoutVars>
          <dgm:chMax val="7"/>
          <dgm:dir/>
          <dgm:resizeHandles val="exact"/>
        </dgm:presLayoutVars>
      </dgm:prSet>
      <dgm:spPr/>
    </dgm:pt>
    <dgm:pt modelId="{3DD97430-B986-4B3C-97BC-A349D95B6A5D}" type="pres">
      <dgm:prSet presAssocID="{B46BD607-2DF9-4C2C-92B6-1D67402C3973}" presName="circ1" presStyleLbl="vennNode1" presStyleIdx="0" presStyleCnt="6"/>
      <dgm:spPr/>
    </dgm:pt>
    <dgm:pt modelId="{41FE0A48-DE4E-43A8-B08E-EF7F9A6372F2}" type="pres">
      <dgm:prSet presAssocID="{B46BD607-2DF9-4C2C-92B6-1D67402C3973}" presName="circ1Tx" presStyleLbl="revTx" presStyleIdx="0" presStyleCnt="0">
        <dgm:presLayoutVars>
          <dgm:chMax val="0"/>
          <dgm:chPref val="0"/>
          <dgm:bulletEnabled val="1"/>
        </dgm:presLayoutVars>
      </dgm:prSet>
      <dgm:spPr/>
      <dgm:t>
        <a:bodyPr/>
        <a:lstStyle/>
        <a:p>
          <a:endParaRPr lang="en-US"/>
        </a:p>
      </dgm:t>
    </dgm:pt>
    <dgm:pt modelId="{8460D386-87AC-4986-B0BD-F160827D5798}" type="pres">
      <dgm:prSet presAssocID="{0E3228CE-273D-42AA-BCDA-1B12CE73E610}" presName="circ2" presStyleLbl="vennNode1" presStyleIdx="1" presStyleCnt="6"/>
      <dgm:spPr/>
    </dgm:pt>
    <dgm:pt modelId="{EFC3DFFA-47D3-46E5-88CD-3F635BB4ECEB}" type="pres">
      <dgm:prSet presAssocID="{0E3228CE-273D-42AA-BCDA-1B12CE73E610}" presName="circ2Tx" presStyleLbl="revTx" presStyleIdx="0" presStyleCnt="0">
        <dgm:presLayoutVars>
          <dgm:chMax val="0"/>
          <dgm:chPref val="0"/>
          <dgm:bulletEnabled val="1"/>
        </dgm:presLayoutVars>
      </dgm:prSet>
      <dgm:spPr/>
      <dgm:t>
        <a:bodyPr/>
        <a:lstStyle/>
        <a:p>
          <a:endParaRPr lang="en-US"/>
        </a:p>
      </dgm:t>
    </dgm:pt>
    <dgm:pt modelId="{412E8893-30B9-4F2D-8B07-90EBB164BAF5}" type="pres">
      <dgm:prSet presAssocID="{620FC26D-3D23-44F8-813C-35B3249779AC}" presName="circ3" presStyleLbl="vennNode1" presStyleIdx="2" presStyleCnt="6"/>
      <dgm:spPr/>
    </dgm:pt>
    <dgm:pt modelId="{9A6779F8-7329-4437-AC0C-4072416368EC}" type="pres">
      <dgm:prSet presAssocID="{620FC26D-3D23-44F8-813C-35B3249779AC}" presName="circ3Tx" presStyleLbl="revTx" presStyleIdx="0" presStyleCnt="0">
        <dgm:presLayoutVars>
          <dgm:chMax val="0"/>
          <dgm:chPref val="0"/>
          <dgm:bulletEnabled val="1"/>
        </dgm:presLayoutVars>
      </dgm:prSet>
      <dgm:spPr/>
      <dgm:t>
        <a:bodyPr/>
        <a:lstStyle/>
        <a:p>
          <a:endParaRPr lang="en-US"/>
        </a:p>
      </dgm:t>
    </dgm:pt>
    <dgm:pt modelId="{C88263AF-4E6C-4C49-978A-0B81D76AE4A2}" type="pres">
      <dgm:prSet presAssocID="{41DAB00F-1597-4C9A-A89B-9C5E709D4BFD}" presName="circ4" presStyleLbl="vennNode1" presStyleIdx="3" presStyleCnt="6"/>
      <dgm:spPr/>
    </dgm:pt>
    <dgm:pt modelId="{8C56466F-3E46-41EA-B296-000109C00F2A}" type="pres">
      <dgm:prSet presAssocID="{41DAB00F-1597-4C9A-A89B-9C5E709D4BFD}" presName="circ4Tx" presStyleLbl="revTx" presStyleIdx="0" presStyleCnt="0">
        <dgm:presLayoutVars>
          <dgm:chMax val="0"/>
          <dgm:chPref val="0"/>
          <dgm:bulletEnabled val="1"/>
        </dgm:presLayoutVars>
      </dgm:prSet>
      <dgm:spPr/>
      <dgm:t>
        <a:bodyPr/>
        <a:lstStyle/>
        <a:p>
          <a:endParaRPr lang="en-US"/>
        </a:p>
      </dgm:t>
    </dgm:pt>
    <dgm:pt modelId="{62572899-C632-4CA5-B6B1-353837E81959}" type="pres">
      <dgm:prSet presAssocID="{AFE6CD3B-02AF-4261-B19A-8CEAC22C312C}" presName="circ5" presStyleLbl="vennNode1" presStyleIdx="4" presStyleCnt="6"/>
      <dgm:spPr/>
    </dgm:pt>
    <dgm:pt modelId="{E6B89481-EA3B-485E-94B8-5101914DBF7A}" type="pres">
      <dgm:prSet presAssocID="{AFE6CD3B-02AF-4261-B19A-8CEAC22C312C}" presName="circ5Tx" presStyleLbl="revTx" presStyleIdx="0" presStyleCnt="0">
        <dgm:presLayoutVars>
          <dgm:chMax val="0"/>
          <dgm:chPref val="0"/>
          <dgm:bulletEnabled val="1"/>
        </dgm:presLayoutVars>
      </dgm:prSet>
      <dgm:spPr/>
      <dgm:t>
        <a:bodyPr/>
        <a:lstStyle/>
        <a:p>
          <a:endParaRPr lang="en-US"/>
        </a:p>
      </dgm:t>
    </dgm:pt>
    <dgm:pt modelId="{8910DC0C-4835-4ECA-A74F-65E5D2B80688}" type="pres">
      <dgm:prSet presAssocID="{746B241C-2A84-49CC-A3C6-685190E1A61A}" presName="circ6" presStyleLbl="vennNode1" presStyleIdx="5" presStyleCnt="6"/>
      <dgm:spPr/>
    </dgm:pt>
    <dgm:pt modelId="{13A778A6-B299-4003-BA6F-AD5561DA2B92}" type="pres">
      <dgm:prSet presAssocID="{746B241C-2A84-49CC-A3C6-685190E1A61A}" presName="circ6Tx" presStyleLbl="revTx" presStyleIdx="0" presStyleCnt="0">
        <dgm:presLayoutVars>
          <dgm:chMax val="0"/>
          <dgm:chPref val="0"/>
          <dgm:bulletEnabled val="1"/>
        </dgm:presLayoutVars>
      </dgm:prSet>
      <dgm:spPr/>
      <dgm:t>
        <a:bodyPr/>
        <a:lstStyle/>
        <a:p>
          <a:endParaRPr lang="en-US"/>
        </a:p>
      </dgm:t>
    </dgm:pt>
  </dgm:ptLst>
  <dgm:cxnLst>
    <dgm:cxn modelId="{37915AD8-F9F2-40C4-8200-ACA881161452}" type="presOf" srcId="{AFE6CD3B-02AF-4261-B19A-8CEAC22C312C}" destId="{E6B89481-EA3B-485E-94B8-5101914DBF7A}" srcOrd="0" destOrd="0" presId="urn:microsoft.com/office/officeart/2005/8/layout/venn1"/>
    <dgm:cxn modelId="{2A3F5D94-19F3-4521-AB2A-F6085E4C1FE4}" srcId="{E5294808-D9FB-4D05-B210-D01554CE7781}" destId="{41DAB00F-1597-4C9A-A89B-9C5E709D4BFD}" srcOrd="3" destOrd="0" parTransId="{39D248BE-F94C-45E9-9E35-0E09DB8B7397}" sibTransId="{83BFC830-3270-419B-B17E-D7C1CBB67EA8}"/>
    <dgm:cxn modelId="{FE2BB5D1-3F75-447F-AC88-61A5C197C82C}" type="presOf" srcId="{B46BD607-2DF9-4C2C-92B6-1D67402C3973}" destId="{41FE0A48-DE4E-43A8-B08E-EF7F9A6372F2}" srcOrd="0" destOrd="0" presId="urn:microsoft.com/office/officeart/2005/8/layout/venn1"/>
    <dgm:cxn modelId="{BB83EA22-37A9-4D29-ABF4-2C143510F204}" type="presOf" srcId="{41DAB00F-1597-4C9A-A89B-9C5E709D4BFD}" destId="{8C56466F-3E46-41EA-B296-000109C00F2A}" srcOrd="0" destOrd="0" presId="urn:microsoft.com/office/officeart/2005/8/layout/venn1"/>
    <dgm:cxn modelId="{6F4DD143-9DBF-40D4-993A-52D2C9F738CC}" type="presOf" srcId="{E5294808-D9FB-4D05-B210-D01554CE7781}" destId="{E913B519-48B4-42BE-B830-1FD1940B790D}" srcOrd="0" destOrd="0" presId="urn:microsoft.com/office/officeart/2005/8/layout/venn1"/>
    <dgm:cxn modelId="{72F251D2-FA47-47A1-B576-06DB9BE4EC0A}" srcId="{E5294808-D9FB-4D05-B210-D01554CE7781}" destId="{746B241C-2A84-49CC-A3C6-685190E1A61A}" srcOrd="5" destOrd="0" parTransId="{E69EB12E-192F-4AC5-BB24-BE3C01C3ABAF}" sibTransId="{E04F657A-938F-4B59-8D7F-04067A114750}"/>
    <dgm:cxn modelId="{EAFDC822-2DFE-4648-8AAD-6CB770246CF6}" srcId="{E5294808-D9FB-4D05-B210-D01554CE7781}" destId="{620FC26D-3D23-44F8-813C-35B3249779AC}" srcOrd="2" destOrd="0" parTransId="{E7281D90-99D1-4725-84A8-5667BC7A0FE6}" sibTransId="{043926D6-1556-470E-86A5-E8276EF0E0F0}"/>
    <dgm:cxn modelId="{7D4D9F59-C03D-4DCC-BD66-5A73D2800F38}" srcId="{E5294808-D9FB-4D05-B210-D01554CE7781}" destId="{AFE6CD3B-02AF-4261-B19A-8CEAC22C312C}" srcOrd="4" destOrd="0" parTransId="{8AD6EC83-04C1-4395-9B84-6FC2CC35109B}" sibTransId="{26883F55-CD0B-4948-91EB-DACA6888004E}"/>
    <dgm:cxn modelId="{9198F4D2-CE5D-4143-B7AA-0B4A8D4002B8}" srcId="{E5294808-D9FB-4D05-B210-D01554CE7781}" destId="{B46BD607-2DF9-4C2C-92B6-1D67402C3973}" srcOrd="0" destOrd="0" parTransId="{588F0B1E-FA0C-4CDE-8390-DC542508597A}" sibTransId="{D3529ABC-F00D-4223-B1D1-F73A627F3695}"/>
    <dgm:cxn modelId="{13901805-7245-4C70-85D0-EEA6BEEC8B47}" type="presOf" srcId="{620FC26D-3D23-44F8-813C-35B3249779AC}" destId="{9A6779F8-7329-4437-AC0C-4072416368EC}" srcOrd="0" destOrd="0" presId="urn:microsoft.com/office/officeart/2005/8/layout/venn1"/>
    <dgm:cxn modelId="{203337F6-F6E7-4D56-8236-0B82C066C4AC}" srcId="{E5294808-D9FB-4D05-B210-D01554CE7781}" destId="{0E3228CE-273D-42AA-BCDA-1B12CE73E610}" srcOrd="1" destOrd="0" parTransId="{57BC7086-CA0E-4D04-BE1B-684DAE91A64B}" sibTransId="{0E91D3B5-CE60-4407-81A1-DBD20403DD7D}"/>
    <dgm:cxn modelId="{4A22FAB5-5184-44FE-9808-20D7967351F5}" type="presOf" srcId="{746B241C-2A84-49CC-A3C6-685190E1A61A}" destId="{13A778A6-B299-4003-BA6F-AD5561DA2B92}" srcOrd="0" destOrd="0" presId="urn:microsoft.com/office/officeart/2005/8/layout/venn1"/>
    <dgm:cxn modelId="{DE76DA13-8783-4063-A0E2-4DB7C9ECB618}" type="presOf" srcId="{0E3228CE-273D-42AA-BCDA-1B12CE73E610}" destId="{EFC3DFFA-47D3-46E5-88CD-3F635BB4ECEB}" srcOrd="0" destOrd="0" presId="urn:microsoft.com/office/officeart/2005/8/layout/venn1"/>
    <dgm:cxn modelId="{FBDE22BD-1C42-4860-BDA7-82E91426AB31}" type="presParOf" srcId="{E913B519-48B4-42BE-B830-1FD1940B790D}" destId="{3DD97430-B986-4B3C-97BC-A349D95B6A5D}" srcOrd="0" destOrd="0" presId="urn:microsoft.com/office/officeart/2005/8/layout/venn1"/>
    <dgm:cxn modelId="{C9C3564C-975C-4DC0-BBFE-2DD1BAAF7F6E}" type="presParOf" srcId="{E913B519-48B4-42BE-B830-1FD1940B790D}" destId="{41FE0A48-DE4E-43A8-B08E-EF7F9A6372F2}" srcOrd="1" destOrd="0" presId="urn:microsoft.com/office/officeart/2005/8/layout/venn1"/>
    <dgm:cxn modelId="{2B588AB7-B569-41BA-8572-8034A32C151E}" type="presParOf" srcId="{E913B519-48B4-42BE-B830-1FD1940B790D}" destId="{8460D386-87AC-4986-B0BD-F160827D5798}" srcOrd="2" destOrd="0" presId="urn:microsoft.com/office/officeart/2005/8/layout/venn1"/>
    <dgm:cxn modelId="{2532955D-65DD-4686-9223-5A0EA4142E10}" type="presParOf" srcId="{E913B519-48B4-42BE-B830-1FD1940B790D}" destId="{EFC3DFFA-47D3-46E5-88CD-3F635BB4ECEB}" srcOrd="3" destOrd="0" presId="urn:microsoft.com/office/officeart/2005/8/layout/venn1"/>
    <dgm:cxn modelId="{E2C5F6D2-F9B5-4C63-BFB0-CC95D825D9D4}" type="presParOf" srcId="{E913B519-48B4-42BE-B830-1FD1940B790D}" destId="{412E8893-30B9-4F2D-8B07-90EBB164BAF5}" srcOrd="4" destOrd="0" presId="urn:microsoft.com/office/officeart/2005/8/layout/venn1"/>
    <dgm:cxn modelId="{BF6ED776-B216-486B-97C5-E88C1ABC925C}" type="presParOf" srcId="{E913B519-48B4-42BE-B830-1FD1940B790D}" destId="{9A6779F8-7329-4437-AC0C-4072416368EC}" srcOrd="5" destOrd="0" presId="urn:microsoft.com/office/officeart/2005/8/layout/venn1"/>
    <dgm:cxn modelId="{5CA52F62-7155-4500-882F-E1658A724B2F}" type="presParOf" srcId="{E913B519-48B4-42BE-B830-1FD1940B790D}" destId="{C88263AF-4E6C-4C49-978A-0B81D76AE4A2}" srcOrd="6" destOrd="0" presId="urn:microsoft.com/office/officeart/2005/8/layout/venn1"/>
    <dgm:cxn modelId="{ACAA4C9B-244B-48CA-87FC-FC22883FBED2}" type="presParOf" srcId="{E913B519-48B4-42BE-B830-1FD1940B790D}" destId="{8C56466F-3E46-41EA-B296-000109C00F2A}" srcOrd="7" destOrd="0" presId="urn:microsoft.com/office/officeart/2005/8/layout/venn1"/>
    <dgm:cxn modelId="{F0A094BB-CA30-4E75-92FF-0A29EC9266FD}" type="presParOf" srcId="{E913B519-48B4-42BE-B830-1FD1940B790D}" destId="{62572899-C632-4CA5-B6B1-353837E81959}" srcOrd="8" destOrd="0" presId="urn:microsoft.com/office/officeart/2005/8/layout/venn1"/>
    <dgm:cxn modelId="{9DC168A6-9C1D-47E0-9AB2-48EF889E6948}" type="presParOf" srcId="{E913B519-48B4-42BE-B830-1FD1940B790D}" destId="{E6B89481-EA3B-485E-94B8-5101914DBF7A}" srcOrd="9" destOrd="0" presId="urn:microsoft.com/office/officeart/2005/8/layout/venn1"/>
    <dgm:cxn modelId="{038BEDD8-A441-46E8-AACE-6023EF712EC7}" type="presParOf" srcId="{E913B519-48B4-42BE-B830-1FD1940B790D}" destId="{8910DC0C-4835-4ECA-A74F-65E5D2B80688}" srcOrd="10" destOrd="0" presId="urn:microsoft.com/office/officeart/2005/8/layout/venn1"/>
    <dgm:cxn modelId="{C41E28BE-BEEF-44AA-AC49-C6F78531F5D5}" type="presParOf" srcId="{E913B519-48B4-42BE-B830-1FD1940B790D}" destId="{13A778A6-B299-4003-BA6F-AD5561DA2B92}" srcOrd="11" destOrd="0" presId="urn:microsoft.com/office/officeart/2005/8/layout/venn1"/>
  </dgm:cxnLst>
  <dgm:bg/>
  <dgm:whole/>
  <dgm:extLst>
    <a:ext uri="http://schemas.microsoft.com/office/drawing/2008/diagram">
      <dsp:dataModelExt xmlns:dsp="http://schemas.microsoft.com/office/drawing/2008/diagram" relId="rId12"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F98ED8D4-DADE-42A1-B8F8-67B235C9F99A}" type="doc">
      <dgm:prSet loTypeId="urn:microsoft.com/office/officeart/2005/8/layout/hList1" loCatId="list" qsTypeId="urn:microsoft.com/office/officeart/2005/8/quickstyle/simple1" qsCatId="simple" csTypeId="urn:microsoft.com/office/officeart/2005/8/colors/accent1_2" csCatId="accent1" phldr="1"/>
      <dgm:spPr/>
      <dgm:t>
        <a:bodyPr/>
        <a:lstStyle/>
        <a:p>
          <a:endParaRPr lang="en-US"/>
        </a:p>
      </dgm:t>
    </dgm:pt>
    <dgm:pt modelId="{AD43431C-E254-499C-8060-D01A33E40321}">
      <dgm:prSet phldrT="[Text]" custT="1"/>
      <dgm:spPr/>
      <dgm:t>
        <a:bodyPr/>
        <a:lstStyle/>
        <a:p>
          <a:r>
            <a:rPr lang="en-US" sz="1600" b="1" dirty="0"/>
            <a:t>PFM Laws and Institutions</a:t>
          </a:r>
        </a:p>
      </dgm:t>
    </dgm:pt>
    <dgm:pt modelId="{8ED12A9B-B581-46C6-8341-4217F6C232F0}" type="parTrans" cxnId="{886CBC58-4B79-460B-BB3C-AF31BF30FC46}">
      <dgm:prSet/>
      <dgm:spPr/>
      <dgm:t>
        <a:bodyPr/>
        <a:lstStyle/>
        <a:p>
          <a:endParaRPr lang="en-US"/>
        </a:p>
      </dgm:t>
    </dgm:pt>
    <dgm:pt modelId="{4990B4C9-630E-491D-BBEA-DD86245DCDF2}" type="sibTrans" cxnId="{886CBC58-4B79-460B-BB3C-AF31BF30FC46}">
      <dgm:prSet/>
      <dgm:spPr/>
      <dgm:t>
        <a:bodyPr/>
        <a:lstStyle/>
        <a:p>
          <a:endParaRPr lang="en-US"/>
        </a:p>
      </dgm:t>
    </dgm:pt>
    <dgm:pt modelId="{18CE8339-A16D-416E-8E84-5FD2CCD84C20}">
      <dgm:prSet phldrT="[Text]" custT="1"/>
      <dgm:spPr/>
      <dgm:t>
        <a:bodyPr/>
        <a:lstStyle/>
        <a:p>
          <a:r>
            <a:rPr lang="en-US" sz="1600" b="1" dirty="0"/>
            <a:t>ministries of finance strengthened</a:t>
          </a:r>
        </a:p>
      </dgm:t>
    </dgm:pt>
    <dgm:pt modelId="{90F8A334-753A-4E5E-AFBA-42D4B8C584A1}" type="parTrans" cxnId="{695BB8C7-F251-447D-BDC2-3610D79917C4}">
      <dgm:prSet/>
      <dgm:spPr/>
      <dgm:t>
        <a:bodyPr/>
        <a:lstStyle/>
        <a:p>
          <a:endParaRPr lang="en-US"/>
        </a:p>
      </dgm:t>
    </dgm:pt>
    <dgm:pt modelId="{40A0E096-1B8B-4A93-BD44-7BC4C2D123A0}" type="sibTrans" cxnId="{695BB8C7-F251-447D-BDC2-3610D79917C4}">
      <dgm:prSet/>
      <dgm:spPr/>
      <dgm:t>
        <a:bodyPr/>
        <a:lstStyle/>
        <a:p>
          <a:endParaRPr lang="en-US"/>
        </a:p>
      </dgm:t>
    </dgm:pt>
    <dgm:pt modelId="{03403EC1-41F6-4C93-8DDE-94668114E2C8}">
      <dgm:prSet phldrT="[Text]" custT="1"/>
      <dgm:spPr/>
      <dgm:t>
        <a:bodyPr/>
        <a:lstStyle/>
        <a:p>
          <a:r>
            <a:rPr lang="en-US" sz="1600" b="1" dirty="0"/>
            <a:t>comprehensive legal frameworks covering all stages of the PFM cycle</a:t>
          </a:r>
        </a:p>
      </dgm:t>
    </dgm:pt>
    <dgm:pt modelId="{90BEC65D-18AA-4301-94DD-79F3D973DB8E}" type="parTrans" cxnId="{B8E3E622-443A-4D76-8EDA-82A87A875C54}">
      <dgm:prSet/>
      <dgm:spPr/>
      <dgm:t>
        <a:bodyPr/>
        <a:lstStyle/>
        <a:p>
          <a:endParaRPr lang="en-US"/>
        </a:p>
      </dgm:t>
    </dgm:pt>
    <dgm:pt modelId="{742D0839-04E8-4B55-BCA9-DB77DFAF20CB}" type="sibTrans" cxnId="{B8E3E622-443A-4D76-8EDA-82A87A875C54}">
      <dgm:prSet/>
      <dgm:spPr/>
      <dgm:t>
        <a:bodyPr/>
        <a:lstStyle/>
        <a:p>
          <a:endParaRPr lang="en-US"/>
        </a:p>
      </dgm:t>
    </dgm:pt>
    <dgm:pt modelId="{5E44ECA7-13C0-42B2-8DCA-FF12044EEB3B}">
      <dgm:prSet phldrT="[Text]" custT="1"/>
      <dgm:spPr/>
      <dgm:t>
        <a:bodyPr/>
        <a:lstStyle/>
        <a:p>
          <a:r>
            <a:rPr lang="en-US" sz="1600" b="1" dirty="0"/>
            <a:t>Budget Preparation</a:t>
          </a:r>
        </a:p>
      </dgm:t>
    </dgm:pt>
    <dgm:pt modelId="{199076ED-A68F-46B9-9DF1-B9560A00FFD6}" type="parTrans" cxnId="{ACEEFC48-E0F3-4F46-91E4-182ACDFDC957}">
      <dgm:prSet/>
      <dgm:spPr/>
      <dgm:t>
        <a:bodyPr/>
        <a:lstStyle/>
        <a:p>
          <a:endParaRPr lang="en-US"/>
        </a:p>
      </dgm:t>
    </dgm:pt>
    <dgm:pt modelId="{B76B3DDC-6CBD-4FD0-92DD-ED7AF1298B19}" type="sibTrans" cxnId="{ACEEFC48-E0F3-4F46-91E4-182ACDFDC957}">
      <dgm:prSet/>
      <dgm:spPr/>
      <dgm:t>
        <a:bodyPr/>
        <a:lstStyle/>
        <a:p>
          <a:endParaRPr lang="en-US"/>
        </a:p>
      </dgm:t>
    </dgm:pt>
    <dgm:pt modelId="{4D085A31-4119-40E7-AD6A-57BF403E917B}">
      <dgm:prSet phldrT="[Text]" custT="1"/>
      <dgm:spPr/>
      <dgm:t>
        <a:bodyPr/>
        <a:lstStyle/>
        <a:p>
          <a:r>
            <a:rPr lang="en-US" sz="1400" b="1" dirty="0"/>
            <a:t>more credible medium-term macro-fiscal framework</a:t>
          </a:r>
        </a:p>
      </dgm:t>
    </dgm:pt>
    <dgm:pt modelId="{A2588E99-FD10-439B-BDFF-F8448D103FDB}" type="parTrans" cxnId="{A4DC2D51-8E4B-429E-A3E8-707F21A1BDF6}">
      <dgm:prSet/>
      <dgm:spPr/>
      <dgm:t>
        <a:bodyPr/>
        <a:lstStyle/>
        <a:p>
          <a:endParaRPr lang="en-US"/>
        </a:p>
      </dgm:t>
    </dgm:pt>
    <dgm:pt modelId="{F71A6047-2F8E-4220-A4C4-41770962BA67}" type="sibTrans" cxnId="{A4DC2D51-8E4B-429E-A3E8-707F21A1BDF6}">
      <dgm:prSet/>
      <dgm:spPr/>
      <dgm:t>
        <a:bodyPr/>
        <a:lstStyle/>
        <a:p>
          <a:endParaRPr lang="en-US"/>
        </a:p>
      </dgm:t>
    </dgm:pt>
    <dgm:pt modelId="{ACCD9B0F-4C1C-410E-A47E-2840FE35D796}">
      <dgm:prSet phldrT="[Text]" custT="1"/>
      <dgm:spPr/>
      <dgm:t>
        <a:bodyPr/>
        <a:lstStyle/>
        <a:p>
          <a:r>
            <a:rPr lang="en-US" sz="1400" b="1" dirty="0"/>
            <a:t>more comprehensive and unified annual budget </a:t>
          </a:r>
        </a:p>
      </dgm:t>
    </dgm:pt>
    <dgm:pt modelId="{A68307DB-A03C-4E49-9089-432805B05373}" type="parTrans" cxnId="{DD821BFE-37EB-432A-B9C5-EAA92723DB58}">
      <dgm:prSet/>
      <dgm:spPr/>
      <dgm:t>
        <a:bodyPr/>
        <a:lstStyle/>
        <a:p>
          <a:endParaRPr lang="en-US"/>
        </a:p>
      </dgm:t>
    </dgm:pt>
    <dgm:pt modelId="{360CD405-AC45-475D-A387-375BC9A2C7A9}" type="sibTrans" cxnId="{DD821BFE-37EB-432A-B9C5-EAA92723DB58}">
      <dgm:prSet/>
      <dgm:spPr/>
      <dgm:t>
        <a:bodyPr/>
        <a:lstStyle/>
        <a:p>
          <a:endParaRPr lang="en-US"/>
        </a:p>
      </dgm:t>
    </dgm:pt>
    <dgm:pt modelId="{67509329-E2E2-4A82-9A5F-0FA67E0B3B62}">
      <dgm:prSet phldrT="[Text]" custT="1"/>
      <dgm:spPr/>
      <dgm:t>
        <a:bodyPr/>
        <a:lstStyle/>
        <a:p>
          <a:r>
            <a:rPr lang="en-US" sz="1600" b="1" dirty="0"/>
            <a:t>Budget Execution Controls</a:t>
          </a:r>
        </a:p>
      </dgm:t>
    </dgm:pt>
    <dgm:pt modelId="{626FA7E1-FD37-4921-BC0A-3C7BD0FA7A00}" type="parTrans" cxnId="{8BBAC993-7310-4CD6-BCF8-50FB6F290745}">
      <dgm:prSet/>
      <dgm:spPr/>
      <dgm:t>
        <a:bodyPr/>
        <a:lstStyle/>
        <a:p>
          <a:endParaRPr lang="en-US"/>
        </a:p>
      </dgm:t>
    </dgm:pt>
    <dgm:pt modelId="{90949908-92EC-46A2-A77E-CEBDA91F5369}" type="sibTrans" cxnId="{8BBAC993-7310-4CD6-BCF8-50FB6F290745}">
      <dgm:prSet/>
      <dgm:spPr/>
      <dgm:t>
        <a:bodyPr/>
        <a:lstStyle/>
        <a:p>
          <a:endParaRPr lang="en-US"/>
        </a:p>
      </dgm:t>
    </dgm:pt>
    <dgm:pt modelId="{D4990E44-001D-4508-BC7B-E9C9EF6D7246}">
      <dgm:prSet phldrT="[Text]" custT="1"/>
      <dgm:spPr/>
      <dgm:t>
        <a:bodyPr/>
        <a:lstStyle/>
        <a:p>
          <a:r>
            <a:rPr lang="en-US" sz="1400" b="1" dirty="0"/>
            <a:t>Controls over expenditure commitments and payments is strengthened</a:t>
          </a:r>
        </a:p>
      </dgm:t>
    </dgm:pt>
    <dgm:pt modelId="{E29219C3-6365-45ED-A966-2EE4828D4D29}" type="parTrans" cxnId="{B76A3622-1606-450D-B34A-9845BC645FAE}">
      <dgm:prSet/>
      <dgm:spPr/>
      <dgm:t>
        <a:bodyPr/>
        <a:lstStyle/>
        <a:p>
          <a:endParaRPr lang="en-US"/>
        </a:p>
      </dgm:t>
    </dgm:pt>
    <dgm:pt modelId="{F97E0E7A-13A3-483B-9030-5CFEE6712D7D}" type="sibTrans" cxnId="{B76A3622-1606-450D-B34A-9845BC645FAE}">
      <dgm:prSet/>
      <dgm:spPr/>
      <dgm:t>
        <a:bodyPr/>
        <a:lstStyle/>
        <a:p>
          <a:endParaRPr lang="en-US"/>
        </a:p>
      </dgm:t>
    </dgm:pt>
    <dgm:pt modelId="{03E8B82F-5215-4F83-B16B-08307AFACCCD}">
      <dgm:prSet phldrT="[Text]" custT="1"/>
      <dgm:spPr/>
      <dgm:t>
        <a:bodyPr/>
        <a:lstStyle/>
        <a:p>
          <a:r>
            <a:rPr lang="en-US" sz="1200" b="1" dirty="0"/>
            <a:t>Comprehensivenes</a:t>
          </a:r>
          <a:r>
            <a:rPr lang="en-US" sz="1400" b="1" dirty="0"/>
            <a:t>s and quality of fiscal reports is enhanced</a:t>
          </a:r>
        </a:p>
      </dgm:t>
    </dgm:pt>
    <dgm:pt modelId="{44651F1D-6390-4A49-90D8-95431F752C88}" type="parTrans" cxnId="{C52AE126-8216-4499-A870-54A8511BDCF1}">
      <dgm:prSet/>
      <dgm:spPr/>
      <dgm:t>
        <a:bodyPr/>
        <a:lstStyle/>
        <a:p>
          <a:endParaRPr lang="en-US"/>
        </a:p>
      </dgm:t>
    </dgm:pt>
    <dgm:pt modelId="{1FB20153-4C15-4387-8C23-F0FD93D5EBD0}" type="sibTrans" cxnId="{C52AE126-8216-4499-A870-54A8511BDCF1}">
      <dgm:prSet/>
      <dgm:spPr/>
      <dgm:t>
        <a:bodyPr/>
        <a:lstStyle/>
        <a:p>
          <a:endParaRPr lang="en-US"/>
        </a:p>
      </dgm:t>
    </dgm:pt>
    <dgm:pt modelId="{99A9289B-D304-4E60-B4AE-625A45AA88A5}">
      <dgm:prSet phldrT="[Text]" custT="1"/>
      <dgm:spPr/>
      <dgm:t>
        <a:bodyPr/>
        <a:lstStyle/>
        <a:p>
          <a:r>
            <a:rPr lang="en-US" sz="1600" b="1" dirty="0"/>
            <a:t>Asset and Liability Management</a:t>
          </a:r>
        </a:p>
      </dgm:t>
    </dgm:pt>
    <dgm:pt modelId="{C0ABFE4B-AD9C-4657-8F46-E170F1181614}" type="parTrans" cxnId="{DBA41525-ADA7-42DD-B51F-26243F7D2A04}">
      <dgm:prSet/>
      <dgm:spPr/>
      <dgm:t>
        <a:bodyPr/>
        <a:lstStyle/>
        <a:p>
          <a:endParaRPr lang="en-US"/>
        </a:p>
      </dgm:t>
    </dgm:pt>
    <dgm:pt modelId="{23A9D979-5A7E-4ECD-BF9C-4820078FE4DC}" type="sibTrans" cxnId="{DBA41525-ADA7-42DD-B51F-26243F7D2A04}">
      <dgm:prSet/>
      <dgm:spPr/>
      <dgm:t>
        <a:bodyPr/>
        <a:lstStyle/>
        <a:p>
          <a:endParaRPr lang="en-US"/>
        </a:p>
      </dgm:t>
    </dgm:pt>
    <dgm:pt modelId="{C8B9BD80-549F-4E69-AA88-823B3459DDA2}">
      <dgm:prSet phldrT="[Text]" custT="1"/>
      <dgm:spPr/>
      <dgm:t>
        <a:bodyPr/>
        <a:lstStyle/>
        <a:p>
          <a:r>
            <a:rPr lang="en-US" sz="1400" b="1" dirty="0"/>
            <a:t>more credible medium-term budget framework is integrated with the annual budget </a:t>
          </a:r>
        </a:p>
      </dgm:t>
    </dgm:pt>
    <dgm:pt modelId="{CD1417DD-172F-400E-9F38-241F426223FD}" type="parTrans" cxnId="{25B26790-256B-4DF7-8EC1-D43FC0AA50ED}">
      <dgm:prSet/>
      <dgm:spPr/>
      <dgm:t>
        <a:bodyPr/>
        <a:lstStyle/>
        <a:p>
          <a:endParaRPr lang="en-US"/>
        </a:p>
      </dgm:t>
    </dgm:pt>
    <dgm:pt modelId="{23FE8E1C-5584-49A4-B88D-C4F41BB54A7D}" type="sibTrans" cxnId="{25B26790-256B-4DF7-8EC1-D43FC0AA50ED}">
      <dgm:prSet/>
      <dgm:spPr/>
      <dgm:t>
        <a:bodyPr/>
        <a:lstStyle/>
        <a:p>
          <a:endParaRPr lang="en-US"/>
        </a:p>
      </dgm:t>
    </dgm:pt>
    <dgm:pt modelId="{887C63B2-CAEA-4354-9473-2F08CEE22349}">
      <dgm:prSet phldrT="[Text]" custT="1"/>
      <dgm:spPr/>
      <dgm:t>
        <a:bodyPr/>
        <a:lstStyle/>
        <a:p>
          <a:r>
            <a:rPr lang="en-US" sz="1400" b="1" dirty="0"/>
            <a:t>Risk-based internal audit functions are established</a:t>
          </a:r>
        </a:p>
      </dgm:t>
    </dgm:pt>
    <dgm:pt modelId="{4F07AA1C-BE25-4D71-ADA1-14E45F039616}" type="parTrans" cxnId="{5D255687-6A23-41CB-81FF-35B504BD20C1}">
      <dgm:prSet/>
      <dgm:spPr/>
      <dgm:t>
        <a:bodyPr/>
        <a:lstStyle/>
        <a:p>
          <a:endParaRPr lang="en-US"/>
        </a:p>
      </dgm:t>
    </dgm:pt>
    <dgm:pt modelId="{FC6CA9C5-1E29-4169-B90A-86A9E107EB92}" type="sibTrans" cxnId="{5D255687-6A23-41CB-81FF-35B504BD20C1}">
      <dgm:prSet/>
      <dgm:spPr/>
      <dgm:t>
        <a:bodyPr/>
        <a:lstStyle/>
        <a:p>
          <a:endParaRPr lang="en-US"/>
        </a:p>
      </dgm:t>
    </dgm:pt>
    <dgm:pt modelId="{04759168-CB6D-4F4A-A42E-C081E44165CB}">
      <dgm:prSet phldrT="[Text]" custT="1"/>
      <dgm:spPr/>
      <dgm:t>
        <a:bodyPr/>
        <a:lstStyle/>
        <a:p>
          <a:r>
            <a:rPr lang="en-US" sz="1600" b="1" dirty="0"/>
            <a:t>Fiscal Reporting</a:t>
          </a:r>
        </a:p>
      </dgm:t>
    </dgm:pt>
    <dgm:pt modelId="{31F21C2F-ECAA-4998-A502-7D33E3DAB135}" type="parTrans" cxnId="{7834B56E-33E8-413F-BAE5-701C7D8E2BAB}">
      <dgm:prSet/>
      <dgm:spPr/>
      <dgm:t>
        <a:bodyPr/>
        <a:lstStyle/>
        <a:p>
          <a:endParaRPr lang="en-US"/>
        </a:p>
      </dgm:t>
    </dgm:pt>
    <dgm:pt modelId="{4C4A65AF-5113-445D-BAA5-940199FC97F5}" type="sibTrans" cxnId="{7834B56E-33E8-413F-BAE5-701C7D8E2BAB}">
      <dgm:prSet/>
      <dgm:spPr/>
      <dgm:t>
        <a:bodyPr/>
        <a:lstStyle/>
        <a:p>
          <a:endParaRPr lang="en-US"/>
        </a:p>
      </dgm:t>
    </dgm:pt>
    <dgm:pt modelId="{754EAEFB-DFD4-43F9-8500-AC794ED5CAE0}">
      <dgm:prSet phldrT="[Text]" custT="1"/>
      <dgm:spPr/>
      <dgm:t>
        <a:bodyPr/>
        <a:lstStyle/>
        <a:p>
          <a:r>
            <a:rPr lang="en-US" sz="1400" b="1" dirty="0"/>
            <a:t>Cash flow forecasts are more accurate and timely</a:t>
          </a:r>
        </a:p>
      </dgm:t>
    </dgm:pt>
    <dgm:pt modelId="{101F1C57-4E62-4868-BDF0-86C65B35BAEF}" type="parTrans" cxnId="{46041F0E-136B-4515-B45F-2E702E84E4C5}">
      <dgm:prSet/>
      <dgm:spPr/>
      <dgm:t>
        <a:bodyPr/>
        <a:lstStyle/>
        <a:p>
          <a:endParaRPr lang="en-US"/>
        </a:p>
      </dgm:t>
    </dgm:pt>
    <dgm:pt modelId="{E6ECC13C-B3FB-44D6-9A7F-55688278F703}" type="sibTrans" cxnId="{46041F0E-136B-4515-B45F-2E702E84E4C5}">
      <dgm:prSet/>
      <dgm:spPr/>
      <dgm:t>
        <a:bodyPr/>
        <a:lstStyle/>
        <a:p>
          <a:endParaRPr lang="en-US"/>
        </a:p>
      </dgm:t>
    </dgm:pt>
    <dgm:pt modelId="{9CF3A3CF-CB7B-4AB5-92AD-4C2404FB3638}">
      <dgm:prSet custT="1"/>
      <dgm:spPr/>
      <dgm:t>
        <a:bodyPr/>
        <a:lstStyle/>
        <a:p>
          <a:r>
            <a:rPr lang="en-US" sz="1600" b="1" dirty="0"/>
            <a:t>Fiscal Risks Management</a:t>
          </a:r>
        </a:p>
      </dgm:t>
    </dgm:pt>
    <dgm:pt modelId="{C983DEBF-46E1-4DE1-889B-2306406CD9D1}" type="parTrans" cxnId="{4EF6700F-8273-41C0-BA4F-3FB484876DB2}">
      <dgm:prSet/>
      <dgm:spPr/>
      <dgm:t>
        <a:bodyPr/>
        <a:lstStyle/>
        <a:p>
          <a:endParaRPr lang="en-US"/>
        </a:p>
      </dgm:t>
    </dgm:pt>
    <dgm:pt modelId="{095055E1-6364-416E-92A6-5B407FB39F57}" type="sibTrans" cxnId="{4EF6700F-8273-41C0-BA4F-3FB484876DB2}">
      <dgm:prSet/>
      <dgm:spPr/>
      <dgm:t>
        <a:bodyPr/>
        <a:lstStyle/>
        <a:p>
          <a:endParaRPr lang="en-US"/>
        </a:p>
      </dgm:t>
    </dgm:pt>
    <dgm:pt modelId="{95935C8A-1F4E-477B-B554-20D7878C9FA2}">
      <dgm:prSet phldrT="[Text]" custT="1"/>
      <dgm:spPr/>
      <dgm:t>
        <a:bodyPr/>
        <a:lstStyle/>
        <a:p>
          <a:r>
            <a:rPr lang="en-US" sz="1400" b="1" dirty="0"/>
            <a:t>Chart of accounts is aligned with international standards</a:t>
          </a:r>
        </a:p>
      </dgm:t>
    </dgm:pt>
    <dgm:pt modelId="{F3F2471B-D7FF-4538-9873-8A8FC03534DA}" type="parTrans" cxnId="{C8BE11FE-A1EE-4CCC-86E6-249CA939870D}">
      <dgm:prSet/>
      <dgm:spPr/>
      <dgm:t>
        <a:bodyPr/>
        <a:lstStyle/>
        <a:p>
          <a:endParaRPr lang="en-US"/>
        </a:p>
      </dgm:t>
    </dgm:pt>
    <dgm:pt modelId="{FC3227F3-5A79-44FB-B43D-381A02D06F2A}" type="sibTrans" cxnId="{C8BE11FE-A1EE-4CCC-86E6-249CA939870D}">
      <dgm:prSet/>
      <dgm:spPr/>
      <dgm:t>
        <a:bodyPr/>
        <a:lstStyle/>
        <a:p>
          <a:endParaRPr lang="en-US"/>
        </a:p>
      </dgm:t>
    </dgm:pt>
    <dgm:pt modelId="{E1330B7E-78DE-4655-94EE-021189169A5C}">
      <dgm:prSet phldrT="[Text]" custT="1"/>
      <dgm:spPr/>
      <dgm:t>
        <a:bodyPr/>
        <a:lstStyle/>
        <a:p>
          <a:r>
            <a:rPr lang="en-US" sz="1400" b="1" dirty="0"/>
            <a:t>Audited annual financial statements are published and scrutinized by Parliament on time</a:t>
          </a:r>
        </a:p>
      </dgm:t>
    </dgm:pt>
    <dgm:pt modelId="{943B508C-4BE8-477D-8D0B-88A466FF6E6D}" type="parTrans" cxnId="{E14F473A-C977-44D9-BA11-EF67D1AEBB92}">
      <dgm:prSet/>
      <dgm:spPr/>
      <dgm:t>
        <a:bodyPr/>
        <a:lstStyle/>
        <a:p>
          <a:endParaRPr lang="en-US"/>
        </a:p>
      </dgm:t>
    </dgm:pt>
    <dgm:pt modelId="{AC6A4148-22D7-4506-95D8-7C6ED351486E}" type="sibTrans" cxnId="{E14F473A-C977-44D9-BA11-EF67D1AEBB92}">
      <dgm:prSet/>
      <dgm:spPr/>
      <dgm:t>
        <a:bodyPr/>
        <a:lstStyle/>
        <a:p>
          <a:endParaRPr lang="en-US"/>
        </a:p>
      </dgm:t>
    </dgm:pt>
    <dgm:pt modelId="{516C903B-0084-4258-94E1-A80E13FD3646}">
      <dgm:prSet phldrT="[Text]" custT="1"/>
      <dgm:spPr/>
      <dgm:t>
        <a:bodyPr/>
        <a:lstStyle/>
        <a:p>
          <a:r>
            <a:rPr lang="en-US" sz="1400" b="1" dirty="0"/>
            <a:t>Cash and debt management are better integrated</a:t>
          </a:r>
        </a:p>
      </dgm:t>
    </dgm:pt>
    <dgm:pt modelId="{A53C284F-72E4-45B8-AD41-5073C71F3AE3}" type="parTrans" cxnId="{E65FAA5E-7D25-4F3E-BBD2-8F40A83F619C}">
      <dgm:prSet/>
      <dgm:spPr/>
      <dgm:t>
        <a:bodyPr/>
        <a:lstStyle/>
        <a:p>
          <a:endParaRPr lang="en-US"/>
        </a:p>
      </dgm:t>
    </dgm:pt>
    <dgm:pt modelId="{233DBEEF-C46B-4985-826F-ED9E53290D6F}" type="sibTrans" cxnId="{E65FAA5E-7D25-4F3E-BBD2-8F40A83F619C}">
      <dgm:prSet/>
      <dgm:spPr/>
      <dgm:t>
        <a:bodyPr/>
        <a:lstStyle/>
        <a:p>
          <a:endParaRPr lang="en-US"/>
        </a:p>
      </dgm:t>
    </dgm:pt>
    <dgm:pt modelId="{C04C4E26-FB21-42DB-A94B-242C0790459A}">
      <dgm:prSet phldrT="[Text]" custT="1"/>
      <dgm:spPr/>
      <dgm:t>
        <a:bodyPr/>
        <a:lstStyle/>
        <a:p>
          <a:r>
            <a:rPr lang="en-US" sz="1400" b="1" dirty="0"/>
            <a:t>Receipts and disbursements are made through a TSA system</a:t>
          </a:r>
        </a:p>
      </dgm:t>
    </dgm:pt>
    <dgm:pt modelId="{A4E1A51C-62E1-44F7-9673-6B05D2F66271}" type="parTrans" cxnId="{64833A27-477A-4EA1-A104-C72991298AE8}">
      <dgm:prSet/>
      <dgm:spPr/>
      <dgm:t>
        <a:bodyPr/>
        <a:lstStyle/>
        <a:p>
          <a:endParaRPr lang="en-US"/>
        </a:p>
      </dgm:t>
    </dgm:pt>
    <dgm:pt modelId="{B8A1B9A9-B031-484C-98D7-E324F48A397B}" type="sibTrans" cxnId="{64833A27-477A-4EA1-A104-C72991298AE8}">
      <dgm:prSet/>
      <dgm:spPr/>
      <dgm:t>
        <a:bodyPr/>
        <a:lstStyle/>
        <a:p>
          <a:endParaRPr lang="en-US"/>
        </a:p>
      </dgm:t>
    </dgm:pt>
    <dgm:pt modelId="{19117CBE-FF61-4E87-A0C2-4A9A8AD39518}">
      <dgm:prSet phldrT="[Text]" custT="1"/>
      <dgm:spPr/>
      <dgm:t>
        <a:bodyPr/>
        <a:lstStyle/>
        <a:p>
          <a:r>
            <a:rPr lang="en-US" sz="1400" b="1" dirty="0"/>
            <a:t>Disclosure and management of state assets is improved</a:t>
          </a:r>
        </a:p>
      </dgm:t>
    </dgm:pt>
    <dgm:pt modelId="{EC5D825B-0866-4730-A9A6-3A254CAEA46C}" type="parTrans" cxnId="{17588F3C-D729-4B96-BCF4-0E0777D13D2B}">
      <dgm:prSet/>
      <dgm:spPr/>
      <dgm:t>
        <a:bodyPr/>
        <a:lstStyle/>
        <a:p>
          <a:endParaRPr lang="en-US"/>
        </a:p>
      </dgm:t>
    </dgm:pt>
    <dgm:pt modelId="{51224F84-F992-448F-B87F-97B3F49C4A0A}" type="sibTrans" cxnId="{17588F3C-D729-4B96-BCF4-0E0777D13D2B}">
      <dgm:prSet/>
      <dgm:spPr/>
      <dgm:t>
        <a:bodyPr/>
        <a:lstStyle/>
        <a:p>
          <a:endParaRPr lang="en-US"/>
        </a:p>
      </dgm:t>
    </dgm:pt>
    <dgm:pt modelId="{75A11F3C-B7D8-4F89-B978-A9EFBA5BB5BF}">
      <dgm:prSet custT="1"/>
      <dgm:spPr/>
      <dgm:t>
        <a:bodyPr/>
        <a:lstStyle/>
        <a:p>
          <a:r>
            <a:rPr lang="en-US" sz="1400" b="1" dirty="0"/>
            <a:t>Central fiscal oversight and analysis of public corporations and local governments is strengthened</a:t>
          </a:r>
        </a:p>
      </dgm:t>
    </dgm:pt>
    <dgm:pt modelId="{A33B47D2-3460-47CE-A0E8-DB2F588C415F}" type="parTrans" cxnId="{ABCF7C75-94EA-44A7-8684-841A7A567413}">
      <dgm:prSet/>
      <dgm:spPr/>
      <dgm:t>
        <a:bodyPr/>
        <a:lstStyle/>
        <a:p>
          <a:endParaRPr lang="en-US"/>
        </a:p>
      </dgm:t>
    </dgm:pt>
    <dgm:pt modelId="{2384C513-82D5-426F-A332-121CA2FFEE69}" type="sibTrans" cxnId="{ABCF7C75-94EA-44A7-8684-841A7A567413}">
      <dgm:prSet/>
      <dgm:spPr/>
      <dgm:t>
        <a:bodyPr/>
        <a:lstStyle/>
        <a:p>
          <a:endParaRPr lang="en-US"/>
        </a:p>
      </dgm:t>
    </dgm:pt>
    <dgm:pt modelId="{E2B5AE74-90F2-4596-B969-BFB2EB926E46}">
      <dgm:prSet custT="1"/>
      <dgm:spPr/>
      <dgm:t>
        <a:bodyPr/>
        <a:lstStyle/>
        <a:p>
          <a:r>
            <a:rPr lang="en-US" sz="1400" b="1" dirty="0"/>
            <a:t>Disclosure and management of contingent liabilities and other specific fiscal risks is more comprehensive</a:t>
          </a:r>
        </a:p>
      </dgm:t>
    </dgm:pt>
    <dgm:pt modelId="{0B7DCF23-D578-42F2-A8E8-D8C538FEB059}" type="parTrans" cxnId="{D4A13CD6-42B8-4546-8A01-11E1CE6EEF1D}">
      <dgm:prSet/>
      <dgm:spPr/>
      <dgm:t>
        <a:bodyPr/>
        <a:lstStyle/>
        <a:p>
          <a:endParaRPr lang="en-US"/>
        </a:p>
      </dgm:t>
    </dgm:pt>
    <dgm:pt modelId="{0C49CE43-2A13-4068-BA08-1F968F0809D0}" type="sibTrans" cxnId="{D4A13CD6-42B8-4546-8A01-11E1CE6EEF1D}">
      <dgm:prSet/>
      <dgm:spPr/>
      <dgm:t>
        <a:bodyPr/>
        <a:lstStyle/>
        <a:p>
          <a:endParaRPr lang="en-US"/>
        </a:p>
      </dgm:t>
    </dgm:pt>
    <dgm:pt modelId="{07597152-C95A-4CA8-ACA8-97008CD1A11F}" type="pres">
      <dgm:prSet presAssocID="{F98ED8D4-DADE-42A1-B8F8-67B235C9F99A}" presName="Name0" presStyleCnt="0">
        <dgm:presLayoutVars>
          <dgm:dir/>
          <dgm:animLvl val="lvl"/>
          <dgm:resizeHandles val="exact"/>
        </dgm:presLayoutVars>
      </dgm:prSet>
      <dgm:spPr/>
      <dgm:t>
        <a:bodyPr/>
        <a:lstStyle/>
        <a:p>
          <a:endParaRPr lang="en-US"/>
        </a:p>
      </dgm:t>
    </dgm:pt>
    <dgm:pt modelId="{220CF068-05CD-4B49-8E33-E4ADB9C0418D}" type="pres">
      <dgm:prSet presAssocID="{AD43431C-E254-499C-8060-D01A33E40321}" presName="composite" presStyleCnt="0"/>
      <dgm:spPr/>
    </dgm:pt>
    <dgm:pt modelId="{275542FB-052B-4C00-9BAF-EA08D4AC7517}" type="pres">
      <dgm:prSet presAssocID="{AD43431C-E254-499C-8060-D01A33E40321}" presName="parTx" presStyleLbl="alignNode1" presStyleIdx="0" presStyleCnt="6">
        <dgm:presLayoutVars>
          <dgm:chMax val="0"/>
          <dgm:chPref val="0"/>
          <dgm:bulletEnabled val="1"/>
        </dgm:presLayoutVars>
      </dgm:prSet>
      <dgm:spPr/>
      <dgm:t>
        <a:bodyPr/>
        <a:lstStyle/>
        <a:p>
          <a:endParaRPr lang="en-US"/>
        </a:p>
      </dgm:t>
    </dgm:pt>
    <dgm:pt modelId="{5C833B28-5893-4245-831A-2375A6EBB573}" type="pres">
      <dgm:prSet presAssocID="{AD43431C-E254-499C-8060-D01A33E40321}" presName="desTx" presStyleLbl="alignAccFollowNode1" presStyleIdx="0" presStyleCnt="6">
        <dgm:presLayoutVars>
          <dgm:bulletEnabled val="1"/>
        </dgm:presLayoutVars>
      </dgm:prSet>
      <dgm:spPr/>
      <dgm:t>
        <a:bodyPr/>
        <a:lstStyle/>
        <a:p>
          <a:endParaRPr lang="en-US"/>
        </a:p>
      </dgm:t>
    </dgm:pt>
    <dgm:pt modelId="{8B514DCB-C34F-472C-B7B7-12C410329502}" type="pres">
      <dgm:prSet presAssocID="{4990B4C9-630E-491D-BBEA-DD86245DCDF2}" presName="space" presStyleCnt="0"/>
      <dgm:spPr/>
    </dgm:pt>
    <dgm:pt modelId="{E2F41D16-AFFD-498A-AB1C-280D4A538A8D}" type="pres">
      <dgm:prSet presAssocID="{5E44ECA7-13C0-42B2-8DCA-FF12044EEB3B}" presName="composite" presStyleCnt="0"/>
      <dgm:spPr/>
    </dgm:pt>
    <dgm:pt modelId="{411B4FE9-EF34-4C4B-ABFF-DC1728BBEC50}" type="pres">
      <dgm:prSet presAssocID="{5E44ECA7-13C0-42B2-8DCA-FF12044EEB3B}" presName="parTx" presStyleLbl="alignNode1" presStyleIdx="1" presStyleCnt="6">
        <dgm:presLayoutVars>
          <dgm:chMax val="0"/>
          <dgm:chPref val="0"/>
          <dgm:bulletEnabled val="1"/>
        </dgm:presLayoutVars>
      </dgm:prSet>
      <dgm:spPr/>
      <dgm:t>
        <a:bodyPr/>
        <a:lstStyle/>
        <a:p>
          <a:endParaRPr lang="en-US"/>
        </a:p>
      </dgm:t>
    </dgm:pt>
    <dgm:pt modelId="{FCCCAD6F-377C-43D7-AAC5-271A4C8B343B}" type="pres">
      <dgm:prSet presAssocID="{5E44ECA7-13C0-42B2-8DCA-FF12044EEB3B}" presName="desTx" presStyleLbl="alignAccFollowNode1" presStyleIdx="1" presStyleCnt="6">
        <dgm:presLayoutVars>
          <dgm:bulletEnabled val="1"/>
        </dgm:presLayoutVars>
      </dgm:prSet>
      <dgm:spPr/>
      <dgm:t>
        <a:bodyPr/>
        <a:lstStyle/>
        <a:p>
          <a:endParaRPr lang="en-US"/>
        </a:p>
      </dgm:t>
    </dgm:pt>
    <dgm:pt modelId="{937C5754-B0AB-4BE7-8A36-8E44A0B68734}" type="pres">
      <dgm:prSet presAssocID="{B76B3DDC-6CBD-4FD0-92DD-ED7AF1298B19}" presName="space" presStyleCnt="0"/>
      <dgm:spPr/>
    </dgm:pt>
    <dgm:pt modelId="{B3626568-B02C-4115-932A-A5B4CFB7B938}" type="pres">
      <dgm:prSet presAssocID="{67509329-E2E2-4A82-9A5F-0FA67E0B3B62}" presName="composite" presStyleCnt="0"/>
      <dgm:spPr/>
    </dgm:pt>
    <dgm:pt modelId="{CAC5EE9D-2D63-42AC-9931-51F0C61FC10B}" type="pres">
      <dgm:prSet presAssocID="{67509329-E2E2-4A82-9A5F-0FA67E0B3B62}" presName="parTx" presStyleLbl="alignNode1" presStyleIdx="2" presStyleCnt="6">
        <dgm:presLayoutVars>
          <dgm:chMax val="0"/>
          <dgm:chPref val="0"/>
          <dgm:bulletEnabled val="1"/>
        </dgm:presLayoutVars>
      </dgm:prSet>
      <dgm:spPr/>
      <dgm:t>
        <a:bodyPr/>
        <a:lstStyle/>
        <a:p>
          <a:endParaRPr lang="en-US"/>
        </a:p>
      </dgm:t>
    </dgm:pt>
    <dgm:pt modelId="{3E15DB71-516B-445C-91A8-A0D568FFFB74}" type="pres">
      <dgm:prSet presAssocID="{67509329-E2E2-4A82-9A5F-0FA67E0B3B62}" presName="desTx" presStyleLbl="alignAccFollowNode1" presStyleIdx="2" presStyleCnt="6">
        <dgm:presLayoutVars>
          <dgm:bulletEnabled val="1"/>
        </dgm:presLayoutVars>
      </dgm:prSet>
      <dgm:spPr/>
      <dgm:t>
        <a:bodyPr/>
        <a:lstStyle/>
        <a:p>
          <a:endParaRPr lang="en-US"/>
        </a:p>
      </dgm:t>
    </dgm:pt>
    <dgm:pt modelId="{7D83C90F-70FF-459E-8C95-7B4590FA44A2}" type="pres">
      <dgm:prSet presAssocID="{90949908-92EC-46A2-A77E-CEBDA91F5369}" presName="space" presStyleCnt="0"/>
      <dgm:spPr/>
    </dgm:pt>
    <dgm:pt modelId="{1D63DF69-B0B0-4975-95EB-B9904F438666}" type="pres">
      <dgm:prSet presAssocID="{04759168-CB6D-4F4A-A42E-C081E44165CB}" presName="composite" presStyleCnt="0"/>
      <dgm:spPr/>
    </dgm:pt>
    <dgm:pt modelId="{B78FFB4B-59B6-4810-A0C5-3B79F5B5FED6}" type="pres">
      <dgm:prSet presAssocID="{04759168-CB6D-4F4A-A42E-C081E44165CB}" presName="parTx" presStyleLbl="alignNode1" presStyleIdx="3" presStyleCnt="6">
        <dgm:presLayoutVars>
          <dgm:chMax val="0"/>
          <dgm:chPref val="0"/>
          <dgm:bulletEnabled val="1"/>
        </dgm:presLayoutVars>
      </dgm:prSet>
      <dgm:spPr/>
      <dgm:t>
        <a:bodyPr/>
        <a:lstStyle/>
        <a:p>
          <a:endParaRPr lang="en-US"/>
        </a:p>
      </dgm:t>
    </dgm:pt>
    <dgm:pt modelId="{D99502AD-F048-4CBC-A8E3-9CB442391BB9}" type="pres">
      <dgm:prSet presAssocID="{04759168-CB6D-4F4A-A42E-C081E44165CB}" presName="desTx" presStyleLbl="alignAccFollowNode1" presStyleIdx="3" presStyleCnt="6">
        <dgm:presLayoutVars>
          <dgm:bulletEnabled val="1"/>
        </dgm:presLayoutVars>
      </dgm:prSet>
      <dgm:spPr/>
      <dgm:t>
        <a:bodyPr/>
        <a:lstStyle/>
        <a:p>
          <a:endParaRPr lang="en-US"/>
        </a:p>
      </dgm:t>
    </dgm:pt>
    <dgm:pt modelId="{5C33EA65-3C7F-4B8C-8C70-B1DCA4095B6A}" type="pres">
      <dgm:prSet presAssocID="{4C4A65AF-5113-445D-BAA5-940199FC97F5}" presName="space" presStyleCnt="0"/>
      <dgm:spPr/>
    </dgm:pt>
    <dgm:pt modelId="{9FD9A032-1DD3-4590-AF70-33807762E05E}" type="pres">
      <dgm:prSet presAssocID="{99A9289B-D304-4E60-B4AE-625A45AA88A5}" presName="composite" presStyleCnt="0"/>
      <dgm:spPr/>
    </dgm:pt>
    <dgm:pt modelId="{20AC6080-0965-48C8-AA3C-7F4C61A8E1EC}" type="pres">
      <dgm:prSet presAssocID="{99A9289B-D304-4E60-B4AE-625A45AA88A5}" presName="parTx" presStyleLbl="alignNode1" presStyleIdx="4" presStyleCnt="6">
        <dgm:presLayoutVars>
          <dgm:chMax val="0"/>
          <dgm:chPref val="0"/>
          <dgm:bulletEnabled val="1"/>
        </dgm:presLayoutVars>
      </dgm:prSet>
      <dgm:spPr/>
      <dgm:t>
        <a:bodyPr/>
        <a:lstStyle/>
        <a:p>
          <a:endParaRPr lang="en-US"/>
        </a:p>
      </dgm:t>
    </dgm:pt>
    <dgm:pt modelId="{F6B27876-E97E-4769-8B32-6F0304A5F7D0}" type="pres">
      <dgm:prSet presAssocID="{99A9289B-D304-4E60-B4AE-625A45AA88A5}" presName="desTx" presStyleLbl="alignAccFollowNode1" presStyleIdx="4" presStyleCnt="6">
        <dgm:presLayoutVars>
          <dgm:bulletEnabled val="1"/>
        </dgm:presLayoutVars>
      </dgm:prSet>
      <dgm:spPr/>
      <dgm:t>
        <a:bodyPr/>
        <a:lstStyle/>
        <a:p>
          <a:endParaRPr lang="en-US"/>
        </a:p>
      </dgm:t>
    </dgm:pt>
    <dgm:pt modelId="{3C63E9C5-87DA-4319-A8C4-BEDA50229845}" type="pres">
      <dgm:prSet presAssocID="{23A9D979-5A7E-4ECD-BF9C-4820078FE4DC}" presName="space" presStyleCnt="0"/>
      <dgm:spPr/>
    </dgm:pt>
    <dgm:pt modelId="{E7799CC5-7502-4F79-B3C5-245C9B94CDF2}" type="pres">
      <dgm:prSet presAssocID="{9CF3A3CF-CB7B-4AB5-92AD-4C2404FB3638}" presName="composite" presStyleCnt="0"/>
      <dgm:spPr/>
    </dgm:pt>
    <dgm:pt modelId="{1EFEB2EA-8233-4821-AB23-6B78396F1BC5}" type="pres">
      <dgm:prSet presAssocID="{9CF3A3CF-CB7B-4AB5-92AD-4C2404FB3638}" presName="parTx" presStyleLbl="alignNode1" presStyleIdx="5" presStyleCnt="6">
        <dgm:presLayoutVars>
          <dgm:chMax val="0"/>
          <dgm:chPref val="0"/>
          <dgm:bulletEnabled val="1"/>
        </dgm:presLayoutVars>
      </dgm:prSet>
      <dgm:spPr/>
      <dgm:t>
        <a:bodyPr/>
        <a:lstStyle/>
        <a:p>
          <a:endParaRPr lang="en-US"/>
        </a:p>
      </dgm:t>
    </dgm:pt>
    <dgm:pt modelId="{71CC47A2-EDE5-4E53-B116-7F827A4CACD1}" type="pres">
      <dgm:prSet presAssocID="{9CF3A3CF-CB7B-4AB5-92AD-4C2404FB3638}" presName="desTx" presStyleLbl="alignAccFollowNode1" presStyleIdx="5" presStyleCnt="6">
        <dgm:presLayoutVars>
          <dgm:bulletEnabled val="1"/>
        </dgm:presLayoutVars>
      </dgm:prSet>
      <dgm:spPr/>
      <dgm:t>
        <a:bodyPr/>
        <a:lstStyle/>
        <a:p>
          <a:endParaRPr lang="en-US"/>
        </a:p>
      </dgm:t>
    </dgm:pt>
  </dgm:ptLst>
  <dgm:cxnLst>
    <dgm:cxn modelId="{677F495E-E677-449C-93DF-C3D7F00F301F}" type="presOf" srcId="{19117CBE-FF61-4E87-A0C2-4A9A8AD39518}" destId="{F6B27876-E97E-4769-8B32-6F0304A5F7D0}" srcOrd="0" destOrd="3" presId="urn:microsoft.com/office/officeart/2005/8/layout/hList1"/>
    <dgm:cxn modelId="{DBA41525-ADA7-42DD-B51F-26243F7D2A04}" srcId="{F98ED8D4-DADE-42A1-B8F8-67B235C9F99A}" destId="{99A9289B-D304-4E60-B4AE-625A45AA88A5}" srcOrd="4" destOrd="0" parTransId="{C0ABFE4B-AD9C-4657-8F46-E170F1181614}" sibTransId="{23A9D979-5A7E-4ECD-BF9C-4820078FE4DC}"/>
    <dgm:cxn modelId="{1D803542-52C6-494F-B7AA-0424D0D9B7E9}" type="presOf" srcId="{03E8B82F-5215-4F83-B16B-08307AFACCCD}" destId="{D99502AD-F048-4CBC-A8E3-9CB442391BB9}" srcOrd="0" destOrd="1" presId="urn:microsoft.com/office/officeart/2005/8/layout/hList1"/>
    <dgm:cxn modelId="{B76A3622-1606-450D-B34A-9845BC645FAE}" srcId="{67509329-E2E2-4A82-9A5F-0FA67E0B3B62}" destId="{D4990E44-001D-4508-BC7B-E9C9EF6D7246}" srcOrd="0" destOrd="0" parTransId="{E29219C3-6365-45ED-A966-2EE4828D4D29}" sibTransId="{F97E0E7A-13A3-483B-9030-5CFEE6712D7D}"/>
    <dgm:cxn modelId="{4EF6700F-8273-41C0-BA4F-3FB484876DB2}" srcId="{F98ED8D4-DADE-42A1-B8F8-67B235C9F99A}" destId="{9CF3A3CF-CB7B-4AB5-92AD-4C2404FB3638}" srcOrd="5" destOrd="0" parTransId="{C983DEBF-46E1-4DE1-889B-2306406CD9D1}" sibTransId="{095055E1-6364-416E-92A6-5B407FB39F57}"/>
    <dgm:cxn modelId="{25B26790-256B-4DF7-8EC1-D43FC0AA50ED}" srcId="{5E44ECA7-13C0-42B2-8DCA-FF12044EEB3B}" destId="{C8B9BD80-549F-4E69-AA88-823B3459DDA2}" srcOrd="2" destOrd="0" parTransId="{CD1417DD-172F-400E-9F38-241F426223FD}" sibTransId="{23FE8E1C-5584-49A4-B88D-C4F41BB54A7D}"/>
    <dgm:cxn modelId="{E65FAA5E-7D25-4F3E-BBD2-8F40A83F619C}" srcId="{99A9289B-D304-4E60-B4AE-625A45AA88A5}" destId="{516C903B-0084-4258-94E1-A80E13FD3646}" srcOrd="1" destOrd="0" parTransId="{A53C284F-72E4-45B8-AD41-5073C71F3AE3}" sibTransId="{233DBEEF-C46B-4985-826F-ED9E53290D6F}"/>
    <dgm:cxn modelId="{ABCF7C75-94EA-44A7-8684-841A7A567413}" srcId="{9CF3A3CF-CB7B-4AB5-92AD-4C2404FB3638}" destId="{75A11F3C-B7D8-4F89-B978-A9EFBA5BB5BF}" srcOrd="0" destOrd="0" parTransId="{A33B47D2-3460-47CE-A0E8-DB2F588C415F}" sibTransId="{2384C513-82D5-426F-A332-121CA2FFEE69}"/>
    <dgm:cxn modelId="{ACEEFC48-E0F3-4F46-91E4-182ACDFDC957}" srcId="{F98ED8D4-DADE-42A1-B8F8-67B235C9F99A}" destId="{5E44ECA7-13C0-42B2-8DCA-FF12044EEB3B}" srcOrd="1" destOrd="0" parTransId="{199076ED-A68F-46B9-9DF1-B9560A00FFD6}" sibTransId="{B76B3DDC-6CBD-4FD0-92DD-ED7AF1298B19}"/>
    <dgm:cxn modelId="{8BBAC993-7310-4CD6-BCF8-50FB6F290745}" srcId="{F98ED8D4-DADE-42A1-B8F8-67B235C9F99A}" destId="{67509329-E2E2-4A82-9A5F-0FA67E0B3B62}" srcOrd="2" destOrd="0" parTransId="{626FA7E1-FD37-4921-BC0A-3C7BD0FA7A00}" sibTransId="{90949908-92EC-46A2-A77E-CEBDA91F5369}"/>
    <dgm:cxn modelId="{9038C6A6-AEA5-4D3E-8BF8-0DED9C2ACFC2}" type="presOf" srcId="{754EAEFB-DFD4-43F9-8500-AC794ED5CAE0}" destId="{F6B27876-E97E-4769-8B32-6F0304A5F7D0}" srcOrd="0" destOrd="2" presId="urn:microsoft.com/office/officeart/2005/8/layout/hList1"/>
    <dgm:cxn modelId="{C8BE11FE-A1EE-4CCC-86E6-249CA939870D}" srcId="{04759168-CB6D-4F4A-A42E-C081E44165CB}" destId="{95935C8A-1F4E-477B-B554-20D7878C9FA2}" srcOrd="0" destOrd="0" parTransId="{F3F2471B-D7FF-4538-9873-8A8FC03534DA}" sibTransId="{FC3227F3-5A79-44FB-B43D-381A02D06F2A}"/>
    <dgm:cxn modelId="{8C862EF2-B23D-4AF3-A447-396C88343469}" type="presOf" srcId="{ACCD9B0F-4C1C-410E-A47E-2840FE35D796}" destId="{FCCCAD6F-377C-43D7-AAC5-271A4C8B343B}" srcOrd="0" destOrd="1" presId="urn:microsoft.com/office/officeart/2005/8/layout/hList1"/>
    <dgm:cxn modelId="{46041F0E-136B-4515-B45F-2E702E84E4C5}" srcId="{99A9289B-D304-4E60-B4AE-625A45AA88A5}" destId="{754EAEFB-DFD4-43F9-8500-AC794ED5CAE0}" srcOrd="2" destOrd="0" parTransId="{101F1C57-4E62-4868-BDF0-86C65B35BAEF}" sibTransId="{E6ECC13C-B3FB-44D6-9A7F-55688278F703}"/>
    <dgm:cxn modelId="{D4A13CD6-42B8-4546-8A01-11E1CE6EEF1D}" srcId="{9CF3A3CF-CB7B-4AB5-92AD-4C2404FB3638}" destId="{E2B5AE74-90F2-4596-B969-BFB2EB926E46}" srcOrd="1" destOrd="0" parTransId="{0B7DCF23-D578-42F2-A8E8-D8C538FEB059}" sibTransId="{0C49CE43-2A13-4068-BA08-1F968F0809D0}"/>
    <dgm:cxn modelId="{EB3F0DCB-E098-40C6-8EE0-ADDD76819D88}" type="presOf" srcId="{03403EC1-41F6-4C93-8DDE-94668114E2C8}" destId="{5C833B28-5893-4245-831A-2375A6EBB573}" srcOrd="0" destOrd="1" presId="urn:microsoft.com/office/officeart/2005/8/layout/hList1"/>
    <dgm:cxn modelId="{7834B56E-33E8-413F-BAE5-701C7D8E2BAB}" srcId="{F98ED8D4-DADE-42A1-B8F8-67B235C9F99A}" destId="{04759168-CB6D-4F4A-A42E-C081E44165CB}" srcOrd="3" destOrd="0" parTransId="{31F21C2F-ECAA-4998-A502-7D33E3DAB135}" sibTransId="{4C4A65AF-5113-445D-BAA5-940199FC97F5}"/>
    <dgm:cxn modelId="{1457AED7-014E-4BCC-88E5-98DF3DBE6B63}" type="presOf" srcId="{AD43431C-E254-499C-8060-D01A33E40321}" destId="{275542FB-052B-4C00-9BAF-EA08D4AC7517}" srcOrd="0" destOrd="0" presId="urn:microsoft.com/office/officeart/2005/8/layout/hList1"/>
    <dgm:cxn modelId="{57E68009-6F25-4730-890E-D36EF0978826}" type="presOf" srcId="{5E44ECA7-13C0-42B2-8DCA-FF12044EEB3B}" destId="{411B4FE9-EF34-4C4B-ABFF-DC1728BBEC50}" srcOrd="0" destOrd="0" presId="urn:microsoft.com/office/officeart/2005/8/layout/hList1"/>
    <dgm:cxn modelId="{F6AE1402-9B40-41FA-BE3F-4B4472C4574B}" type="presOf" srcId="{75A11F3C-B7D8-4F89-B978-A9EFBA5BB5BF}" destId="{71CC47A2-EDE5-4E53-B116-7F827A4CACD1}" srcOrd="0" destOrd="0" presId="urn:microsoft.com/office/officeart/2005/8/layout/hList1"/>
    <dgm:cxn modelId="{DE76899B-7601-47B0-BA2E-20F3602AD331}" type="presOf" srcId="{9CF3A3CF-CB7B-4AB5-92AD-4C2404FB3638}" destId="{1EFEB2EA-8233-4821-AB23-6B78396F1BC5}" srcOrd="0" destOrd="0" presId="urn:microsoft.com/office/officeart/2005/8/layout/hList1"/>
    <dgm:cxn modelId="{E783463E-CE28-4133-A599-AD7597EC64AF}" type="presOf" srcId="{E1330B7E-78DE-4655-94EE-021189169A5C}" destId="{D99502AD-F048-4CBC-A8E3-9CB442391BB9}" srcOrd="0" destOrd="2" presId="urn:microsoft.com/office/officeart/2005/8/layout/hList1"/>
    <dgm:cxn modelId="{C52AE126-8216-4499-A870-54A8511BDCF1}" srcId="{04759168-CB6D-4F4A-A42E-C081E44165CB}" destId="{03E8B82F-5215-4F83-B16B-08307AFACCCD}" srcOrd="1" destOrd="0" parTransId="{44651F1D-6390-4A49-90D8-95431F752C88}" sibTransId="{1FB20153-4C15-4387-8C23-F0FD93D5EBD0}"/>
    <dgm:cxn modelId="{5D255687-6A23-41CB-81FF-35B504BD20C1}" srcId="{67509329-E2E2-4A82-9A5F-0FA67E0B3B62}" destId="{887C63B2-CAEA-4354-9473-2F08CEE22349}" srcOrd="1" destOrd="0" parTransId="{4F07AA1C-BE25-4D71-ADA1-14E45F039616}" sibTransId="{FC6CA9C5-1E29-4169-B90A-86A9E107EB92}"/>
    <dgm:cxn modelId="{C6FD07CB-FF5B-4DE9-94C5-AEC52D4277D6}" type="presOf" srcId="{18CE8339-A16D-416E-8E84-5FD2CCD84C20}" destId="{5C833B28-5893-4245-831A-2375A6EBB573}" srcOrd="0" destOrd="0" presId="urn:microsoft.com/office/officeart/2005/8/layout/hList1"/>
    <dgm:cxn modelId="{0298495B-05D1-4BDC-8C36-F71BA68F4845}" type="presOf" srcId="{04759168-CB6D-4F4A-A42E-C081E44165CB}" destId="{B78FFB4B-59B6-4810-A0C5-3B79F5B5FED6}" srcOrd="0" destOrd="0" presId="urn:microsoft.com/office/officeart/2005/8/layout/hList1"/>
    <dgm:cxn modelId="{CDD39281-3994-4FD9-8A6D-FC731309AE48}" type="presOf" srcId="{99A9289B-D304-4E60-B4AE-625A45AA88A5}" destId="{20AC6080-0965-48C8-AA3C-7F4C61A8E1EC}" srcOrd="0" destOrd="0" presId="urn:microsoft.com/office/officeart/2005/8/layout/hList1"/>
    <dgm:cxn modelId="{F56A61A2-4F28-4611-867A-655AA0BA870B}" type="presOf" srcId="{D4990E44-001D-4508-BC7B-E9C9EF6D7246}" destId="{3E15DB71-516B-445C-91A8-A0D568FFFB74}" srcOrd="0" destOrd="0" presId="urn:microsoft.com/office/officeart/2005/8/layout/hList1"/>
    <dgm:cxn modelId="{79311780-9C42-40C2-A586-CF4FD5E909A1}" type="presOf" srcId="{95935C8A-1F4E-477B-B554-20D7878C9FA2}" destId="{D99502AD-F048-4CBC-A8E3-9CB442391BB9}" srcOrd="0" destOrd="0" presId="urn:microsoft.com/office/officeart/2005/8/layout/hList1"/>
    <dgm:cxn modelId="{A4DC2D51-8E4B-429E-A3E8-707F21A1BDF6}" srcId="{5E44ECA7-13C0-42B2-8DCA-FF12044EEB3B}" destId="{4D085A31-4119-40E7-AD6A-57BF403E917B}" srcOrd="0" destOrd="0" parTransId="{A2588E99-FD10-439B-BDFF-F8448D103FDB}" sibTransId="{F71A6047-2F8E-4220-A4C4-41770962BA67}"/>
    <dgm:cxn modelId="{B8E3E622-443A-4D76-8EDA-82A87A875C54}" srcId="{AD43431C-E254-499C-8060-D01A33E40321}" destId="{03403EC1-41F6-4C93-8DDE-94668114E2C8}" srcOrd="1" destOrd="0" parTransId="{90BEC65D-18AA-4301-94DD-79F3D973DB8E}" sibTransId="{742D0839-04E8-4B55-BCA9-DB77DFAF20CB}"/>
    <dgm:cxn modelId="{3BCE71EE-76EC-4D68-9DD7-89539E9361D6}" type="presOf" srcId="{4D085A31-4119-40E7-AD6A-57BF403E917B}" destId="{FCCCAD6F-377C-43D7-AAC5-271A4C8B343B}" srcOrd="0" destOrd="0" presId="urn:microsoft.com/office/officeart/2005/8/layout/hList1"/>
    <dgm:cxn modelId="{2112A504-F0A9-43EE-9829-1408573037B8}" type="presOf" srcId="{F98ED8D4-DADE-42A1-B8F8-67B235C9F99A}" destId="{07597152-C95A-4CA8-ACA8-97008CD1A11F}" srcOrd="0" destOrd="0" presId="urn:microsoft.com/office/officeart/2005/8/layout/hList1"/>
    <dgm:cxn modelId="{4B6E5298-6124-4111-9E61-31BB496BD05F}" type="presOf" srcId="{887C63B2-CAEA-4354-9473-2F08CEE22349}" destId="{3E15DB71-516B-445C-91A8-A0D568FFFB74}" srcOrd="0" destOrd="1" presId="urn:microsoft.com/office/officeart/2005/8/layout/hList1"/>
    <dgm:cxn modelId="{A76C92ED-F16A-4313-80A5-0C90815D1AE6}" type="presOf" srcId="{E2B5AE74-90F2-4596-B969-BFB2EB926E46}" destId="{71CC47A2-EDE5-4E53-B116-7F827A4CACD1}" srcOrd="0" destOrd="1" presId="urn:microsoft.com/office/officeart/2005/8/layout/hList1"/>
    <dgm:cxn modelId="{886CBC58-4B79-460B-BB3C-AF31BF30FC46}" srcId="{F98ED8D4-DADE-42A1-B8F8-67B235C9F99A}" destId="{AD43431C-E254-499C-8060-D01A33E40321}" srcOrd="0" destOrd="0" parTransId="{8ED12A9B-B581-46C6-8341-4217F6C232F0}" sibTransId="{4990B4C9-630E-491D-BBEA-DD86245DCDF2}"/>
    <dgm:cxn modelId="{59F0851C-D097-4645-B92D-BC4BC4468DC4}" type="presOf" srcId="{67509329-E2E2-4A82-9A5F-0FA67E0B3B62}" destId="{CAC5EE9D-2D63-42AC-9931-51F0C61FC10B}" srcOrd="0" destOrd="0" presId="urn:microsoft.com/office/officeart/2005/8/layout/hList1"/>
    <dgm:cxn modelId="{ACBF8840-1178-4146-8E97-8DEE87D8E8E7}" type="presOf" srcId="{C8B9BD80-549F-4E69-AA88-823B3459DDA2}" destId="{FCCCAD6F-377C-43D7-AAC5-271A4C8B343B}" srcOrd="0" destOrd="2" presId="urn:microsoft.com/office/officeart/2005/8/layout/hList1"/>
    <dgm:cxn modelId="{695BB8C7-F251-447D-BDC2-3610D79917C4}" srcId="{AD43431C-E254-499C-8060-D01A33E40321}" destId="{18CE8339-A16D-416E-8E84-5FD2CCD84C20}" srcOrd="0" destOrd="0" parTransId="{90F8A334-753A-4E5E-AFBA-42D4B8C584A1}" sibTransId="{40A0E096-1B8B-4A93-BD44-7BC4C2D123A0}"/>
    <dgm:cxn modelId="{F799A915-0CF7-44E7-92F5-0D210C1DB003}" type="presOf" srcId="{516C903B-0084-4258-94E1-A80E13FD3646}" destId="{F6B27876-E97E-4769-8B32-6F0304A5F7D0}" srcOrd="0" destOrd="1" presId="urn:microsoft.com/office/officeart/2005/8/layout/hList1"/>
    <dgm:cxn modelId="{D60D5312-4F0D-4150-BBD5-E027C823DBEC}" type="presOf" srcId="{C04C4E26-FB21-42DB-A94B-242C0790459A}" destId="{F6B27876-E97E-4769-8B32-6F0304A5F7D0}" srcOrd="0" destOrd="0" presId="urn:microsoft.com/office/officeart/2005/8/layout/hList1"/>
    <dgm:cxn modelId="{64833A27-477A-4EA1-A104-C72991298AE8}" srcId="{99A9289B-D304-4E60-B4AE-625A45AA88A5}" destId="{C04C4E26-FB21-42DB-A94B-242C0790459A}" srcOrd="0" destOrd="0" parTransId="{A4E1A51C-62E1-44F7-9673-6B05D2F66271}" sibTransId="{B8A1B9A9-B031-484C-98D7-E324F48A397B}"/>
    <dgm:cxn modelId="{E14F473A-C977-44D9-BA11-EF67D1AEBB92}" srcId="{04759168-CB6D-4F4A-A42E-C081E44165CB}" destId="{E1330B7E-78DE-4655-94EE-021189169A5C}" srcOrd="2" destOrd="0" parTransId="{943B508C-4BE8-477D-8D0B-88A466FF6E6D}" sibTransId="{AC6A4148-22D7-4506-95D8-7C6ED351486E}"/>
    <dgm:cxn modelId="{17588F3C-D729-4B96-BCF4-0E0777D13D2B}" srcId="{99A9289B-D304-4E60-B4AE-625A45AA88A5}" destId="{19117CBE-FF61-4E87-A0C2-4A9A8AD39518}" srcOrd="3" destOrd="0" parTransId="{EC5D825B-0866-4730-A9A6-3A254CAEA46C}" sibTransId="{51224F84-F992-448F-B87F-97B3F49C4A0A}"/>
    <dgm:cxn modelId="{DD821BFE-37EB-432A-B9C5-EAA92723DB58}" srcId="{5E44ECA7-13C0-42B2-8DCA-FF12044EEB3B}" destId="{ACCD9B0F-4C1C-410E-A47E-2840FE35D796}" srcOrd="1" destOrd="0" parTransId="{A68307DB-A03C-4E49-9089-432805B05373}" sibTransId="{360CD405-AC45-475D-A387-375BC9A2C7A9}"/>
    <dgm:cxn modelId="{683DAD87-D5D0-42D6-A7C2-F1DA5414D7A1}" type="presParOf" srcId="{07597152-C95A-4CA8-ACA8-97008CD1A11F}" destId="{220CF068-05CD-4B49-8E33-E4ADB9C0418D}" srcOrd="0" destOrd="0" presId="urn:microsoft.com/office/officeart/2005/8/layout/hList1"/>
    <dgm:cxn modelId="{5965242B-075C-4703-BBCB-53A2FA3B8474}" type="presParOf" srcId="{220CF068-05CD-4B49-8E33-E4ADB9C0418D}" destId="{275542FB-052B-4C00-9BAF-EA08D4AC7517}" srcOrd="0" destOrd="0" presId="urn:microsoft.com/office/officeart/2005/8/layout/hList1"/>
    <dgm:cxn modelId="{F2CAB19D-5C1B-4A8B-A6CB-19995AD21E06}" type="presParOf" srcId="{220CF068-05CD-4B49-8E33-E4ADB9C0418D}" destId="{5C833B28-5893-4245-831A-2375A6EBB573}" srcOrd="1" destOrd="0" presId="urn:microsoft.com/office/officeart/2005/8/layout/hList1"/>
    <dgm:cxn modelId="{468E4DD0-55D9-4E1E-9359-C3AF427E5209}" type="presParOf" srcId="{07597152-C95A-4CA8-ACA8-97008CD1A11F}" destId="{8B514DCB-C34F-472C-B7B7-12C410329502}" srcOrd="1" destOrd="0" presId="urn:microsoft.com/office/officeart/2005/8/layout/hList1"/>
    <dgm:cxn modelId="{079D1ED5-F273-43D5-B496-2D03B6A79403}" type="presParOf" srcId="{07597152-C95A-4CA8-ACA8-97008CD1A11F}" destId="{E2F41D16-AFFD-498A-AB1C-280D4A538A8D}" srcOrd="2" destOrd="0" presId="urn:microsoft.com/office/officeart/2005/8/layout/hList1"/>
    <dgm:cxn modelId="{B6427320-48B6-4A84-9D23-6694F2F946E4}" type="presParOf" srcId="{E2F41D16-AFFD-498A-AB1C-280D4A538A8D}" destId="{411B4FE9-EF34-4C4B-ABFF-DC1728BBEC50}" srcOrd="0" destOrd="0" presId="urn:microsoft.com/office/officeart/2005/8/layout/hList1"/>
    <dgm:cxn modelId="{CFD5E960-36AB-450C-A366-F17372345324}" type="presParOf" srcId="{E2F41D16-AFFD-498A-AB1C-280D4A538A8D}" destId="{FCCCAD6F-377C-43D7-AAC5-271A4C8B343B}" srcOrd="1" destOrd="0" presId="urn:microsoft.com/office/officeart/2005/8/layout/hList1"/>
    <dgm:cxn modelId="{098C7023-08E1-4A1B-84D5-BC571993D5EB}" type="presParOf" srcId="{07597152-C95A-4CA8-ACA8-97008CD1A11F}" destId="{937C5754-B0AB-4BE7-8A36-8E44A0B68734}" srcOrd="3" destOrd="0" presId="urn:microsoft.com/office/officeart/2005/8/layout/hList1"/>
    <dgm:cxn modelId="{2553F9BB-B787-432F-980E-E3CAD897072B}" type="presParOf" srcId="{07597152-C95A-4CA8-ACA8-97008CD1A11F}" destId="{B3626568-B02C-4115-932A-A5B4CFB7B938}" srcOrd="4" destOrd="0" presId="urn:microsoft.com/office/officeart/2005/8/layout/hList1"/>
    <dgm:cxn modelId="{D12AF2B2-E7AB-4D89-980C-49FF0DB85612}" type="presParOf" srcId="{B3626568-B02C-4115-932A-A5B4CFB7B938}" destId="{CAC5EE9D-2D63-42AC-9931-51F0C61FC10B}" srcOrd="0" destOrd="0" presId="urn:microsoft.com/office/officeart/2005/8/layout/hList1"/>
    <dgm:cxn modelId="{502FB939-CBAE-4E52-A8F0-92473466050A}" type="presParOf" srcId="{B3626568-B02C-4115-932A-A5B4CFB7B938}" destId="{3E15DB71-516B-445C-91A8-A0D568FFFB74}" srcOrd="1" destOrd="0" presId="urn:microsoft.com/office/officeart/2005/8/layout/hList1"/>
    <dgm:cxn modelId="{0EA48397-E8A8-4B83-9293-01F27C9858AC}" type="presParOf" srcId="{07597152-C95A-4CA8-ACA8-97008CD1A11F}" destId="{7D83C90F-70FF-459E-8C95-7B4590FA44A2}" srcOrd="5" destOrd="0" presId="urn:microsoft.com/office/officeart/2005/8/layout/hList1"/>
    <dgm:cxn modelId="{35E94F66-E1F8-45DD-A39D-5AD435F6D058}" type="presParOf" srcId="{07597152-C95A-4CA8-ACA8-97008CD1A11F}" destId="{1D63DF69-B0B0-4975-95EB-B9904F438666}" srcOrd="6" destOrd="0" presId="urn:microsoft.com/office/officeart/2005/8/layout/hList1"/>
    <dgm:cxn modelId="{60F57473-173E-4B1B-9E96-5FD11972D4BD}" type="presParOf" srcId="{1D63DF69-B0B0-4975-95EB-B9904F438666}" destId="{B78FFB4B-59B6-4810-A0C5-3B79F5B5FED6}" srcOrd="0" destOrd="0" presId="urn:microsoft.com/office/officeart/2005/8/layout/hList1"/>
    <dgm:cxn modelId="{8CAB2390-7E14-44D7-90A3-28C17A5CDD1F}" type="presParOf" srcId="{1D63DF69-B0B0-4975-95EB-B9904F438666}" destId="{D99502AD-F048-4CBC-A8E3-9CB442391BB9}" srcOrd="1" destOrd="0" presId="urn:microsoft.com/office/officeart/2005/8/layout/hList1"/>
    <dgm:cxn modelId="{F89E06E7-7D73-43C0-A35E-6F7D2E881225}" type="presParOf" srcId="{07597152-C95A-4CA8-ACA8-97008CD1A11F}" destId="{5C33EA65-3C7F-4B8C-8C70-B1DCA4095B6A}" srcOrd="7" destOrd="0" presId="urn:microsoft.com/office/officeart/2005/8/layout/hList1"/>
    <dgm:cxn modelId="{DD93E8B3-7AC1-457B-8BE7-FE3D97D7BAA0}" type="presParOf" srcId="{07597152-C95A-4CA8-ACA8-97008CD1A11F}" destId="{9FD9A032-1DD3-4590-AF70-33807762E05E}" srcOrd="8" destOrd="0" presId="urn:microsoft.com/office/officeart/2005/8/layout/hList1"/>
    <dgm:cxn modelId="{ACFCD054-01FE-4E6E-9D42-6CF8FEE215A2}" type="presParOf" srcId="{9FD9A032-1DD3-4590-AF70-33807762E05E}" destId="{20AC6080-0965-48C8-AA3C-7F4C61A8E1EC}" srcOrd="0" destOrd="0" presId="urn:microsoft.com/office/officeart/2005/8/layout/hList1"/>
    <dgm:cxn modelId="{DCE2815B-A038-4781-93B5-644CBBC8DA4F}" type="presParOf" srcId="{9FD9A032-1DD3-4590-AF70-33807762E05E}" destId="{F6B27876-E97E-4769-8B32-6F0304A5F7D0}" srcOrd="1" destOrd="0" presId="urn:microsoft.com/office/officeart/2005/8/layout/hList1"/>
    <dgm:cxn modelId="{8592C72B-4E06-444E-909B-8AFF78C37EEE}" type="presParOf" srcId="{07597152-C95A-4CA8-ACA8-97008CD1A11F}" destId="{3C63E9C5-87DA-4319-A8C4-BEDA50229845}" srcOrd="9" destOrd="0" presId="urn:microsoft.com/office/officeart/2005/8/layout/hList1"/>
    <dgm:cxn modelId="{40EC48D8-F97C-45A3-865E-D5A1FA70BBDB}" type="presParOf" srcId="{07597152-C95A-4CA8-ACA8-97008CD1A11F}" destId="{E7799CC5-7502-4F79-B3C5-245C9B94CDF2}" srcOrd="10" destOrd="0" presId="urn:microsoft.com/office/officeart/2005/8/layout/hList1"/>
    <dgm:cxn modelId="{B4CB1ACF-A4FF-4C2D-A16A-4E4073A20A6B}" type="presParOf" srcId="{E7799CC5-7502-4F79-B3C5-245C9B94CDF2}" destId="{1EFEB2EA-8233-4821-AB23-6B78396F1BC5}" srcOrd="0" destOrd="0" presId="urn:microsoft.com/office/officeart/2005/8/layout/hList1"/>
    <dgm:cxn modelId="{1207FBB7-AA7C-4020-BAB0-AA3074F287BC}" type="presParOf" srcId="{E7799CC5-7502-4F79-B3C5-245C9B94CDF2}" destId="{71CC47A2-EDE5-4E53-B116-7F827A4CACD1}" srcOrd="1" destOrd="0" presId="urn:microsoft.com/office/officeart/2005/8/layout/h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3BCEDC4-CFBE-4B87-9EB9-2160A80A0522}">
      <dsp:nvSpPr>
        <dsp:cNvPr id="0" name=""/>
        <dsp:cNvSpPr/>
      </dsp:nvSpPr>
      <dsp:spPr>
        <a:xfrm>
          <a:off x="880478" y="514781"/>
          <a:ext cx="3584510" cy="3584510"/>
        </a:xfrm>
        <a:prstGeom prst="blockArc">
          <a:avLst>
            <a:gd name="adj1" fmla="val 11880000"/>
            <a:gd name="adj2" fmla="val 16200000"/>
            <a:gd name="adj3" fmla="val 4639"/>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DE5A21AC-FB0E-4AAB-9E98-0405D51D2137}">
      <dsp:nvSpPr>
        <dsp:cNvPr id="0" name=""/>
        <dsp:cNvSpPr/>
      </dsp:nvSpPr>
      <dsp:spPr>
        <a:xfrm>
          <a:off x="872492" y="538767"/>
          <a:ext cx="3584510" cy="3584510"/>
        </a:xfrm>
        <a:prstGeom prst="blockArc">
          <a:avLst>
            <a:gd name="adj1" fmla="val 7706110"/>
            <a:gd name="adj2" fmla="val 11929644"/>
            <a:gd name="adj3" fmla="val 4639"/>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C1348B0A-1E2E-454D-BEB4-BB1BA23E232C}">
      <dsp:nvSpPr>
        <dsp:cNvPr id="0" name=""/>
        <dsp:cNvSpPr/>
      </dsp:nvSpPr>
      <dsp:spPr>
        <a:xfrm>
          <a:off x="967419" y="716000"/>
          <a:ext cx="3584510" cy="3584510"/>
        </a:xfrm>
        <a:prstGeom prst="blockArc">
          <a:avLst>
            <a:gd name="adj1" fmla="val 2598960"/>
            <a:gd name="adj2" fmla="val 7880258"/>
            <a:gd name="adj3" fmla="val 4639"/>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651AC91E-619A-4EAE-8AED-1A0E41F78478}">
      <dsp:nvSpPr>
        <dsp:cNvPr id="0" name=""/>
        <dsp:cNvSpPr/>
      </dsp:nvSpPr>
      <dsp:spPr>
        <a:xfrm>
          <a:off x="918292" y="619670"/>
          <a:ext cx="3584510" cy="3584510"/>
        </a:xfrm>
        <a:prstGeom prst="blockArc">
          <a:avLst>
            <a:gd name="adj1" fmla="val 20301021"/>
            <a:gd name="adj2" fmla="val 2534650"/>
            <a:gd name="adj3" fmla="val 4639"/>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9FFB6B35-C439-48CB-9332-C1CB6296F577}">
      <dsp:nvSpPr>
        <dsp:cNvPr id="0" name=""/>
        <dsp:cNvSpPr/>
      </dsp:nvSpPr>
      <dsp:spPr>
        <a:xfrm>
          <a:off x="880478" y="514781"/>
          <a:ext cx="3584510" cy="3584510"/>
        </a:xfrm>
        <a:prstGeom prst="blockArc">
          <a:avLst>
            <a:gd name="adj1" fmla="val 16200000"/>
            <a:gd name="adj2" fmla="val 20520000"/>
            <a:gd name="adj3" fmla="val 4639"/>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9A0D5F9E-78D3-4D58-ABA5-2664A970FCC9}">
      <dsp:nvSpPr>
        <dsp:cNvPr id="0" name=""/>
        <dsp:cNvSpPr/>
      </dsp:nvSpPr>
      <dsp:spPr>
        <a:xfrm>
          <a:off x="1847928" y="1482230"/>
          <a:ext cx="1649610" cy="1649610"/>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lvl="0" algn="ctr" defTabSz="711200">
            <a:lnSpc>
              <a:spcPct val="90000"/>
            </a:lnSpc>
            <a:spcBef>
              <a:spcPct val="0"/>
            </a:spcBef>
            <a:spcAft>
              <a:spcPct val="35000"/>
            </a:spcAft>
          </a:pPr>
          <a:r>
            <a:rPr lang="en-US" sz="1600" b="1" kern="1200" dirty="0">
              <a:solidFill>
                <a:srgbClr val="FFFF00"/>
              </a:solidFill>
            </a:rPr>
            <a:t>2012-16- Strengthen capacity on basic processes</a:t>
          </a:r>
        </a:p>
      </dsp:txBody>
      <dsp:txXfrm>
        <a:off x="2089508" y="1723810"/>
        <a:ext cx="1166450" cy="1166450"/>
      </dsp:txXfrm>
    </dsp:sp>
    <dsp:sp modelId="{E49DE28C-54C2-45F8-9CF7-4BE180991D31}">
      <dsp:nvSpPr>
        <dsp:cNvPr id="0" name=""/>
        <dsp:cNvSpPr/>
      </dsp:nvSpPr>
      <dsp:spPr>
        <a:xfrm>
          <a:off x="2095369" y="-21012"/>
          <a:ext cx="1154727" cy="1154727"/>
        </a:xfrm>
        <a:prstGeom prst="ellipse">
          <a:avLst/>
        </a:prstGeom>
        <a:solidFill>
          <a:srgbClr val="FFC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lvl="0" algn="ctr" defTabSz="622300">
            <a:lnSpc>
              <a:spcPct val="90000"/>
            </a:lnSpc>
            <a:spcBef>
              <a:spcPct val="0"/>
            </a:spcBef>
            <a:spcAft>
              <a:spcPct val="35000"/>
            </a:spcAft>
          </a:pPr>
          <a:r>
            <a:rPr lang="en-US" sz="1400" b="1" kern="1200" dirty="0">
              <a:solidFill>
                <a:schemeClr val="tx1"/>
              </a:solidFill>
            </a:rPr>
            <a:t>Support to PEFA Processes</a:t>
          </a:r>
        </a:p>
      </dsp:txBody>
      <dsp:txXfrm>
        <a:off x="2264475" y="148094"/>
        <a:ext cx="816515" cy="816515"/>
      </dsp:txXfrm>
    </dsp:sp>
    <dsp:sp modelId="{80DAB327-E45F-4012-A3FB-3C9B264FC4F5}">
      <dsp:nvSpPr>
        <dsp:cNvPr id="0" name=""/>
        <dsp:cNvSpPr/>
      </dsp:nvSpPr>
      <dsp:spPr>
        <a:xfrm>
          <a:off x="3760370" y="1188681"/>
          <a:ext cx="1154727" cy="1154727"/>
        </a:xfrm>
        <a:prstGeom prst="ellipse">
          <a:avLst/>
        </a:prstGeom>
        <a:solidFill>
          <a:srgbClr val="FF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22860" rIns="22860" bIns="22860" numCol="1" spcCol="1270" anchor="ctr" anchorCtr="0">
          <a:noAutofit/>
        </a:bodyPr>
        <a:lstStyle/>
        <a:p>
          <a:pPr lvl="0" algn="ctr" defTabSz="800100">
            <a:lnSpc>
              <a:spcPct val="90000"/>
            </a:lnSpc>
            <a:spcBef>
              <a:spcPct val="0"/>
            </a:spcBef>
            <a:spcAft>
              <a:spcPct val="35000"/>
            </a:spcAft>
          </a:pPr>
          <a:r>
            <a:rPr lang="en-US" sz="1800" kern="1200" dirty="0"/>
            <a:t>Legal Frame-works</a:t>
          </a:r>
        </a:p>
      </dsp:txBody>
      <dsp:txXfrm>
        <a:off x="3929476" y="1357787"/>
        <a:ext cx="816515" cy="816515"/>
      </dsp:txXfrm>
    </dsp:sp>
    <dsp:sp modelId="{A20A4175-B75E-44FA-BC0A-924B6EBC4B5D}">
      <dsp:nvSpPr>
        <dsp:cNvPr id="0" name=""/>
        <dsp:cNvSpPr/>
      </dsp:nvSpPr>
      <dsp:spPr>
        <a:xfrm>
          <a:off x="3284227" y="3011532"/>
          <a:ext cx="1444656" cy="1154727"/>
        </a:xfrm>
        <a:prstGeom prst="ellipse">
          <a:avLst/>
        </a:prstGeom>
        <a:solidFill>
          <a:srgbClr val="92D05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lvl="0" algn="ctr" defTabSz="711200">
            <a:lnSpc>
              <a:spcPct val="90000"/>
            </a:lnSpc>
            <a:spcBef>
              <a:spcPct val="0"/>
            </a:spcBef>
            <a:spcAft>
              <a:spcPct val="35000"/>
            </a:spcAft>
          </a:pPr>
          <a:r>
            <a:rPr lang="en-US" sz="1600" kern="1200" dirty="0"/>
            <a:t>Budgeting</a:t>
          </a:r>
        </a:p>
      </dsp:txBody>
      <dsp:txXfrm>
        <a:off x="3495792" y="3180638"/>
        <a:ext cx="1021526" cy="816515"/>
      </dsp:txXfrm>
    </dsp:sp>
    <dsp:sp modelId="{2252A56F-C215-4E95-B977-E244A36D8779}">
      <dsp:nvSpPr>
        <dsp:cNvPr id="0" name=""/>
        <dsp:cNvSpPr/>
      </dsp:nvSpPr>
      <dsp:spPr>
        <a:xfrm>
          <a:off x="714542" y="3053375"/>
          <a:ext cx="1723858" cy="1297960"/>
        </a:xfrm>
        <a:prstGeom prst="ellipse">
          <a:avLst/>
        </a:prstGeom>
        <a:solidFill>
          <a:srgbClr val="C0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lvl="0" algn="ctr" defTabSz="711200">
            <a:lnSpc>
              <a:spcPct val="90000"/>
            </a:lnSpc>
            <a:spcBef>
              <a:spcPct val="0"/>
            </a:spcBef>
            <a:spcAft>
              <a:spcPct val="35000"/>
            </a:spcAft>
          </a:pPr>
          <a:r>
            <a:rPr lang="en-US" sz="1600" kern="1200" dirty="0"/>
            <a:t>Cash Manage-</a:t>
          </a:r>
          <a:r>
            <a:rPr lang="en-US" sz="1600" kern="1200" dirty="0" err="1"/>
            <a:t>ment</a:t>
          </a:r>
          <a:r>
            <a:rPr lang="en-US" sz="1600" kern="1200" dirty="0"/>
            <a:t> and Commitment Control</a:t>
          </a:r>
        </a:p>
      </dsp:txBody>
      <dsp:txXfrm>
        <a:off x="966995" y="3243457"/>
        <a:ext cx="1218952" cy="917796"/>
      </dsp:txXfrm>
    </dsp:sp>
    <dsp:sp modelId="{A1C8987F-0C44-4110-9796-6C9207064338}">
      <dsp:nvSpPr>
        <dsp:cNvPr id="0" name=""/>
        <dsp:cNvSpPr/>
      </dsp:nvSpPr>
      <dsp:spPr>
        <a:xfrm>
          <a:off x="266502" y="1188681"/>
          <a:ext cx="1482462" cy="1154727"/>
        </a:xfrm>
        <a:prstGeom prst="ellipse">
          <a:avLst/>
        </a:prstGeom>
        <a:solidFill>
          <a:schemeClr val="accent2">
            <a:lumMod val="20000"/>
            <a:lumOff val="8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lvl="0" algn="ctr" defTabSz="711200">
            <a:lnSpc>
              <a:spcPct val="90000"/>
            </a:lnSpc>
            <a:spcBef>
              <a:spcPct val="0"/>
            </a:spcBef>
            <a:spcAft>
              <a:spcPct val="35000"/>
            </a:spcAft>
          </a:pPr>
          <a:r>
            <a:rPr lang="en-US" sz="1600" kern="1200" dirty="0">
              <a:solidFill>
                <a:schemeClr val="tx1"/>
              </a:solidFill>
            </a:rPr>
            <a:t>Accounting</a:t>
          </a:r>
        </a:p>
      </dsp:txBody>
      <dsp:txXfrm>
        <a:off x="483604" y="1357787"/>
        <a:ext cx="1048258" cy="816515"/>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DD97430-B986-4B3C-97BC-A349D95B6A5D}">
      <dsp:nvSpPr>
        <dsp:cNvPr id="0" name=""/>
        <dsp:cNvSpPr/>
      </dsp:nvSpPr>
      <dsp:spPr>
        <a:xfrm>
          <a:off x="1969007" y="1087734"/>
          <a:ext cx="1243584" cy="1243584"/>
        </a:xfrm>
        <a:prstGeom prst="ellipse">
          <a:avLst/>
        </a:prstGeom>
        <a:solidFill>
          <a:schemeClr val="accent1">
            <a:alpha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tx1"/>
        </a:fontRef>
      </dsp:style>
    </dsp:sp>
    <dsp:sp modelId="{41FE0A48-DE4E-43A8-B08E-EF7F9A6372F2}">
      <dsp:nvSpPr>
        <dsp:cNvPr id="0" name=""/>
        <dsp:cNvSpPr/>
      </dsp:nvSpPr>
      <dsp:spPr>
        <a:xfrm>
          <a:off x="1813559" y="159482"/>
          <a:ext cx="1554480" cy="846798"/>
        </a:xfrm>
        <a:prstGeom prst="rect">
          <a:avLst/>
        </a:prstGeom>
        <a:noFill/>
        <a:ln>
          <a:noFill/>
        </a:ln>
        <a:effectLst/>
        <a:sp3d/>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lvl="0" algn="ctr" defTabSz="933450">
            <a:lnSpc>
              <a:spcPct val="90000"/>
            </a:lnSpc>
            <a:spcBef>
              <a:spcPct val="0"/>
            </a:spcBef>
            <a:spcAft>
              <a:spcPct val="35000"/>
            </a:spcAft>
          </a:pPr>
          <a:r>
            <a:rPr lang="en-US" sz="2100" kern="1200" dirty="0"/>
            <a:t>PFM Laws and Institutions</a:t>
          </a:r>
        </a:p>
      </dsp:txBody>
      <dsp:txXfrm>
        <a:off x="1813559" y="159482"/>
        <a:ext cx="1554480" cy="846798"/>
      </dsp:txXfrm>
    </dsp:sp>
    <dsp:sp modelId="{8460D386-87AC-4986-B0BD-F160827D5798}">
      <dsp:nvSpPr>
        <dsp:cNvPr id="0" name=""/>
        <dsp:cNvSpPr/>
      </dsp:nvSpPr>
      <dsp:spPr>
        <a:xfrm>
          <a:off x="2372654" y="1320805"/>
          <a:ext cx="1243584" cy="1243584"/>
        </a:xfrm>
        <a:prstGeom prst="ellipse">
          <a:avLst/>
        </a:prstGeom>
        <a:solidFill>
          <a:schemeClr val="accent1">
            <a:alpha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tx1"/>
        </a:fontRef>
      </dsp:style>
    </dsp:sp>
    <dsp:sp modelId="{EFC3DFFA-47D3-46E5-88CD-3F635BB4ECEB}">
      <dsp:nvSpPr>
        <dsp:cNvPr id="0" name=""/>
        <dsp:cNvSpPr/>
      </dsp:nvSpPr>
      <dsp:spPr>
        <a:xfrm>
          <a:off x="3708471" y="965956"/>
          <a:ext cx="1473128" cy="927445"/>
        </a:xfrm>
        <a:prstGeom prst="rect">
          <a:avLst/>
        </a:prstGeom>
        <a:noFill/>
        <a:ln>
          <a:noFill/>
        </a:ln>
        <a:effectLst/>
        <a:sp3d/>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lvl="0" algn="ctr" defTabSz="933450">
            <a:lnSpc>
              <a:spcPct val="90000"/>
            </a:lnSpc>
            <a:spcBef>
              <a:spcPct val="0"/>
            </a:spcBef>
            <a:spcAft>
              <a:spcPct val="35000"/>
            </a:spcAft>
          </a:pPr>
          <a:r>
            <a:rPr lang="en-US" sz="2100" kern="1200" dirty="0"/>
            <a:t>Budget Preparation</a:t>
          </a:r>
        </a:p>
      </dsp:txBody>
      <dsp:txXfrm>
        <a:off x="3708471" y="965956"/>
        <a:ext cx="1473128" cy="927445"/>
      </dsp:txXfrm>
    </dsp:sp>
    <dsp:sp modelId="{412E8893-30B9-4F2D-8B07-90EBB164BAF5}">
      <dsp:nvSpPr>
        <dsp:cNvPr id="0" name=""/>
        <dsp:cNvSpPr/>
      </dsp:nvSpPr>
      <dsp:spPr>
        <a:xfrm>
          <a:off x="2372654" y="1786948"/>
          <a:ext cx="1243584" cy="1243584"/>
        </a:xfrm>
        <a:prstGeom prst="ellipse">
          <a:avLst/>
        </a:prstGeom>
        <a:solidFill>
          <a:schemeClr val="accent1">
            <a:alpha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tx1"/>
        </a:fontRef>
      </dsp:style>
    </dsp:sp>
    <dsp:sp modelId="{9A6779F8-7329-4437-AC0C-4072416368EC}">
      <dsp:nvSpPr>
        <dsp:cNvPr id="0" name=""/>
        <dsp:cNvSpPr/>
      </dsp:nvSpPr>
      <dsp:spPr>
        <a:xfrm>
          <a:off x="3708471" y="2349061"/>
          <a:ext cx="1473128" cy="1036320"/>
        </a:xfrm>
        <a:prstGeom prst="rect">
          <a:avLst/>
        </a:prstGeom>
        <a:noFill/>
        <a:ln>
          <a:noFill/>
        </a:ln>
        <a:effectLst/>
        <a:sp3d/>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lvl="0" algn="ctr" defTabSz="933450">
            <a:lnSpc>
              <a:spcPct val="90000"/>
            </a:lnSpc>
            <a:spcBef>
              <a:spcPct val="0"/>
            </a:spcBef>
            <a:spcAft>
              <a:spcPct val="35000"/>
            </a:spcAft>
          </a:pPr>
          <a:r>
            <a:rPr lang="en-US" sz="2100" kern="1200" dirty="0"/>
            <a:t>Budget execution control</a:t>
          </a:r>
        </a:p>
      </dsp:txBody>
      <dsp:txXfrm>
        <a:off x="3708471" y="2349061"/>
        <a:ext cx="1473128" cy="1036320"/>
      </dsp:txXfrm>
    </dsp:sp>
    <dsp:sp modelId="{C88263AF-4E6C-4C49-978A-0B81D76AE4A2}">
      <dsp:nvSpPr>
        <dsp:cNvPr id="0" name=""/>
        <dsp:cNvSpPr/>
      </dsp:nvSpPr>
      <dsp:spPr>
        <a:xfrm>
          <a:off x="1969007" y="2020422"/>
          <a:ext cx="1243584" cy="1243584"/>
        </a:xfrm>
        <a:prstGeom prst="ellipse">
          <a:avLst/>
        </a:prstGeom>
        <a:solidFill>
          <a:schemeClr val="accent1">
            <a:alpha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tx1"/>
        </a:fontRef>
      </dsp:style>
    </dsp:sp>
    <dsp:sp modelId="{8C56466F-3E46-41EA-B296-000109C00F2A}">
      <dsp:nvSpPr>
        <dsp:cNvPr id="0" name=""/>
        <dsp:cNvSpPr/>
      </dsp:nvSpPr>
      <dsp:spPr>
        <a:xfrm>
          <a:off x="1813559" y="3345057"/>
          <a:ext cx="1554480" cy="846798"/>
        </a:xfrm>
        <a:prstGeom prst="rect">
          <a:avLst/>
        </a:prstGeom>
        <a:noFill/>
        <a:ln>
          <a:noFill/>
        </a:ln>
        <a:effectLst/>
        <a:sp3d/>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lvl="0" algn="ctr" defTabSz="933450">
            <a:lnSpc>
              <a:spcPct val="90000"/>
            </a:lnSpc>
            <a:spcBef>
              <a:spcPct val="0"/>
            </a:spcBef>
            <a:spcAft>
              <a:spcPct val="35000"/>
            </a:spcAft>
          </a:pPr>
          <a:r>
            <a:rPr lang="en-US" sz="2100" kern="1200" dirty="0"/>
            <a:t>Fiscal Reporting</a:t>
          </a:r>
        </a:p>
      </dsp:txBody>
      <dsp:txXfrm>
        <a:off x="1813559" y="3345057"/>
        <a:ext cx="1554480" cy="846798"/>
      </dsp:txXfrm>
    </dsp:sp>
    <dsp:sp modelId="{62572899-C632-4CA5-B6B1-353837E81959}">
      <dsp:nvSpPr>
        <dsp:cNvPr id="0" name=""/>
        <dsp:cNvSpPr/>
      </dsp:nvSpPr>
      <dsp:spPr>
        <a:xfrm>
          <a:off x="1565361" y="1786948"/>
          <a:ext cx="1243584" cy="1243584"/>
        </a:xfrm>
        <a:prstGeom prst="ellipse">
          <a:avLst/>
        </a:prstGeom>
        <a:solidFill>
          <a:schemeClr val="accent1">
            <a:alpha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tx1"/>
        </a:fontRef>
      </dsp:style>
    </dsp:sp>
    <dsp:sp modelId="{E6B89481-EA3B-485E-94B8-5101914DBF7A}">
      <dsp:nvSpPr>
        <dsp:cNvPr id="0" name=""/>
        <dsp:cNvSpPr/>
      </dsp:nvSpPr>
      <dsp:spPr>
        <a:xfrm>
          <a:off x="0" y="2349061"/>
          <a:ext cx="1473128" cy="1036320"/>
        </a:xfrm>
        <a:prstGeom prst="rect">
          <a:avLst/>
        </a:prstGeom>
        <a:noFill/>
        <a:ln>
          <a:noFill/>
        </a:ln>
        <a:effectLst/>
        <a:sp3d/>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lvl="0" algn="ctr" defTabSz="933450">
            <a:lnSpc>
              <a:spcPct val="90000"/>
            </a:lnSpc>
            <a:spcBef>
              <a:spcPct val="0"/>
            </a:spcBef>
            <a:spcAft>
              <a:spcPct val="35000"/>
            </a:spcAft>
          </a:pPr>
          <a:r>
            <a:rPr lang="en-US" sz="2100" kern="1200" dirty="0"/>
            <a:t>Asset and Liability Management</a:t>
          </a:r>
        </a:p>
      </dsp:txBody>
      <dsp:txXfrm>
        <a:off x="0" y="2349061"/>
        <a:ext cx="1473128" cy="1036320"/>
      </dsp:txXfrm>
    </dsp:sp>
    <dsp:sp modelId="{8910DC0C-4835-4ECA-A74F-65E5D2B80688}">
      <dsp:nvSpPr>
        <dsp:cNvPr id="0" name=""/>
        <dsp:cNvSpPr/>
      </dsp:nvSpPr>
      <dsp:spPr>
        <a:xfrm>
          <a:off x="1565361" y="1320805"/>
          <a:ext cx="1243584" cy="1243584"/>
        </a:xfrm>
        <a:prstGeom prst="ellipse">
          <a:avLst/>
        </a:prstGeom>
        <a:solidFill>
          <a:schemeClr val="accent1">
            <a:alpha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tx1"/>
        </a:fontRef>
      </dsp:style>
    </dsp:sp>
    <dsp:sp modelId="{13A778A6-B299-4003-BA6F-AD5561DA2B92}">
      <dsp:nvSpPr>
        <dsp:cNvPr id="0" name=""/>
        <dsp:cNvSpPr/>
      </dsp:nvSpPr>
      <dsp:spPr>
        <a:xfrm>
          <a:off x="0" y="965956"/>
          <a:ext cx="1473128" cy="1036320"/>
        </a:xfrm>
        <a:prstGeom prst="rect">
          <a:avLst/>
        </a:prstGeom>
        <a:noFill/>
        <a:ln>
          <a:noFill/>
        </a:ln>
        <a:effectLst/>
        <a:sp3d/>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lvl="0" algn="ctr" defTabSz="933450">
            <a:lnSpc>
              <a:spcPct val="90000"/>
            </a:lnSpc>
            <a:spcBef>
              <a:spcPct val="0"/>
            </a:spcBef>
            <a:spcAft>
              <a:spcPct val="35000"/>
            </a:spcAft>
          </a:pPr>
          <a:r>
            <a:rPr lang="en-US" sz="2100" kern="1200" dirty="0"/>
            <a:t>Fiscal risks Management</a:t>
          </a:r>
        </a:p>
      </dsp:txBody>
      <dsp:txXfrm>
        <a:off x="0" y="965956"/>
        <a:ext cx="1473128" cy="1036320"/>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75542FB-052B-4C00-9BAF-EA08D4AC7517}">
      <dsp:nvSpPr>
        <dsp:cNvPr id="0" name=""/>
        <dsp:cNvSpPr/>
      </dsp:nvSpPr>
      <dsp:spPr>
        <a:xfrm>
          <a:off x="3216" y="287709"/>
          <a:ext cx="1709023" cy="683609"/>
        </a:xfrm>
        <a:prstGeom prst="rect">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3792" tIns="65024" rIns="113792" bIns="65024" numCol="1" spcCol="1270" anchor="ctr" anchorCtr="0">
          <a:noAutofit/>
        </a:bodyPr>
        <a:lstStyle/>
        <a:p>
          <a:pPr lvl="0" algn="ctr" defTabSz="711200">
            <a:lnSpc>
              <a:spcPct val="90000"/>
            </a:lnSpc>
            <a:spcBef>
              <a:spcPct val="0"/>
            </a:spcBef>
            <a:spcAft>
              <a:spcPct val="35000"/>
            </a:spcAft>
          </a:pPr>
          <a:r>
            <a:rPr lang="en-US" sz="1600" b="1" kern="1200" dirty="0"/>
            <a:t>PFM Laws and Institutions</a:t>
          </a:r>
        </a:p>
      </dsp:txBody>
      <dsp:txXfrm>
        <a:off x="3216" y="287709"/>
        <a:ext cx="1709023" cy="683609"/>
      </dsp:txXfrm>
    </dsp:sp>
    <dsp:sp modelId="{5C833B28-5893-4245-831A-2375A6EBB573}">
      <dsp:nvSpPr>
        <dsp:cNvPr id="0" name=""/>
        <dsp:cNvSpPr/>
      </dsp:nvSpPr>
      <dsp:spPr>
        <a:xfrm>
          <a:off x="3216" y="971319"/>
          <a:ext cx="1709023" cy="3079890"/>
        </a:xfrm>
        <a:prstGeom prst="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85344" tIns="85344" rIns="113792" bIns="128016" numCol="1" spcCol="1270" anchor="t" anchorCtr="0">
          <a:noAutofit/>
        </a:bodyPr>
        <a:lstStyle/>
        <a:p>
          <a:pPr marL="171450" lvl="1" indent="-171450" algn="l" defTabSz="711200">
            <a:lnSpc>
              <a:spcPct val="90000"/>
            </a:lnSpc>
            <a:spcBef>
              <a:spcPct val="0"/>
            </a:spcBef>
            <a:spcAft>
              <a:spcPct val="15000"/>
            </a:spcAft>
            <a:buChar char="••"/>
          </a:pPr>
          <a:r>
            <a:rPr lang="en-US" sz="1600" b="1" kern="1200" dirty="0"/>
            <a:t>ministries of finance strengthened</a:t>
          </a:r>
        </a:p>
        <a:p>
          <a:pPr marL="171450" lvl="1" indent="-171450" algn="l" defTabSz="711200">
            <a:lnSpc>
              <a:spcPct val="90000"/>
            </a:lnSpc>
            <a:spcBef>
              <a:spcPct val="0"/>
            </a:spcBef>
            <a:spcAft>
              <a:spcPct val="15000"/>
            </a:spcAft>
            <a:buChar char="••"/>
          </a:pPr>
          <a:r>
            <a:rPr lang="en-US" sz="1600" b="1" kern="1200" dirty="0"/>
            <a:t>comprehensive legal frameworks covering all stages of the PFM cycle</a:t>
          </a:r>
        </a:p>
      </dsp:txBody>
      <dsp:txXfrm>
        <a:off x="3216" y="971319"/>
        <a:ext cx="1709023" cy="3079890"/>
      </dsp:txXfrm>
    </dsp:sp>
    <dsp:sp modelId="{411B4FE9-EF34-4C4B-ABFF-DC1728BBEC50}">
      <dsp:nvSpPr>
        <dsp:cNvPr id="0" name=""/>
        <dsp:cNvSpPr/>
      </dsp:nvSpPr>
      <dsp:spPr>
        <a:xfrm>
          <a:off x="1951503" y="287709"/>
          <a:ext cx="1709023" cy="683609"/>
        </a:xfrm>
        <a:prstGeom prst="rect">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3792" tIns="65024" rIns="113792" bIns="65024" numCol="1" spcCol="1270" anchor="ctr" anchorCtr="0">
          <a:noAutofit/>
        </a:bodyPr>
        <a:lstStyle/>
        <a:p>
          <a:pPr lvl="0" algn="ctr" defTabSz="711200">
            <a:lnSpc>
              <a:spcPct val="90000"/>
            </a:lnSpc>
            <a:spcBef>
              <a:spcPct val="0"/>
            </a:spcBef>
            <a:spcAft>
              <a:spcPct val="35000"/>
            </a:spcAft>
          </a:pPr>
          <a:r>
            <a:rPr lang="en-US" sz="1600" b="1" kern="1200" dirty="0"/>
            <a:t>Budget Preparation</a:t>
          </a:r>
        </a:p>
      </dsp:txBody>
      <dsp:txXfrm>
        <a:off x="1951503" y="287709"/>
        <a:ext cx="1709023" cy="683609"/>
      </dsp:txXfrm>
    </dsp:sp>
    <dsp:sp modelId="{FCCCAD6F-377C-43D7-AAC5-271A4C8B343B}">
      <dsp:nvSpPr>
        <dsp:cNvPr id="0" name=""/>
        <dsp:cNvSpPr/>
      </dsp:nvSpPr>
      <dsp:spPr>
        <a:xfrm>
          <a:off x="1951503" y="971319"/>
          <a:ext cx="1709023" cy="3079890"/>
        </a:xfrm>
        <a:prstGeom prst="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74676" tIns="74676" rIns="99568" bIns="112014" numCol="1" spcCol="1270" anchor="t" anchorCtr="0">
          <a:noAutofit/>
        </a:bodyPr>
        <a:lstStyle/>
        <a:p>
          <a:pPr marL="114300" lvl="1" indent="-114300" algn="l" defTabSz="622300">
            <a:lnSpc>
              <a:spcPct val="90000"/>
            </a:lnSpc>
            <a:spcBef>
              <a:spcPct val="0"/>
            </a:spcBef>
            <a:spcAft>
              <a:spcPct val="15000"/>
            </a:spcAft>
            <a:buChar char="••"/>
          </a:pPr>
          <a:r>
            <a:rPr lang="en-US" sz="1400" b="1" kern="1200" dirty="0"/>
            <a:t>more credible medium-term macro-fiscal framework</a:t>
          </a:r>
        </a:p>
        <a:p>
          <a:pPr marL="114300" lvl="1" indent="-114300" algn="l" defTabSz="622300">
            <a:lnSpc>
              <a:spcPct val="90000"/>
            </a:lnSpc>
            <a:spcBef>
              <a:spcPct val="0"/>
            </a:spcBef>
            <a:spcAft>
              <a:spcPct val="15000"/>
            </a:spcAft>
            <a:buChar char="••"/>
          </a:pPr>
          <a:r>
            <a:rPr lang="en-US" sz="1400" b="1" kern="1200" dirty="0"/>
            <a:t>more comprehensive and unified annual budget </a:t>
          </a:r>
        </a:p>
        <a:p>
          <a:pPr marL="114300" lvl="1" indent="-114300" algn="l" defTabSz="622300">
            <a:lnSpc>
              <a:spcPct val="90000"/>
            </a:lnSpc>
            <a:spcBef>
              <a:spcPct val="0"/>
            </a:spcBef>
            <a:spcAft>
              <a:spcPct val="15000"/>
            </a:spcAft>
            <a:buChar char="••"/>
          </a:pPr>
          <a:r>
            <a:rPr lang="en-US" sz="1400" b="1" kern="1200" dirty="0"/>
            <a:t>more credible medium-term budget framework is integrated with the annual budget </a:t>
          </a:r>
        </a:p>
      </dsp:txBody>
      <dsp:txXfrm>
        <a:off x="1951503" y="971319"/>
        <a:ext cx="1709023" cy="3079890"/>
      </dsp:txXfrm>
    </dsp:sp>
    <dsp:sp modelId="{CAC5EE9D-2D63-42AC-9931-51F0C61FC10B}">
      <dsp:nvSpPr>
        <dsp:cNvPr id="0" name=""/>
        <dsp:cNvSpPr/>
      </dsp:nvSpPr>
      <dsp:spPr>
        <a:xfrm>
          <a:off x="3899791" y="287709"/>
          <a:ext cx="1709023" cy="683609"/>
        </a:xfrm>
        <a:prstGeom prst="rect">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3792" tIns="65024" rIns="113792" bIns="65024" numCol="1" spcCol="1270" anchor="ctr" anchorCtr="0">
          <a:noAutofit/>
        </a:bodyPr>
        <a:lstStyle/>
        <a:p>
          <a:pPr lvl="0" algn="ctr" defTabSz="711200">
            <a:lnSpc>
              <a:spcPct val="90000"/>
            </a:lnSpc>
            <a:spcBef>
              <a:spcPct val="0"/>
            </a:spcBef>
            <a:spcAft>
              <a:spcPct val="35000"/>
            </a:spcAft>
          </a:pPr>
          <a:r>
            <a:rPr lang="en-US" sz="1600" b="1" kern="1200" dirty="0"/>
            <a:t>Budget Execution Controls</a:t>
          </a:r>
        </a:p>
      </dsp:txBody>
      <dsp:txXfrm>
        <a:off x="3899791" y="287709"/>
        <a:ext cx="1709023" cy="683609"/>
      </dsp:txXfrm>
    </dsp:sp>
    <dsp:sp modelId="{3E15DB71-516B-445C-91A8-A0D568FFFB74}">
      <dsp:nvSpPr>
        <dsp:cNvPr id="0" name=""/>
        <dsp:cNvSpPr/>
      </dsp:nvSpPr>
      <dsp:spPr>
        <a:xfrm>
          <a:off x="3899791" y="971319"/>
          <a:ext cx="1709023" cy="3079890"/>
        </a:xfrm>
        <a:prstGeom prst="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74676" tIns="74676" rIns="99568" bIns="112014" numCol="1" spcCol="1270" anchor="t" anchorCtr="0">
          <a:noAutofit/>
        </a:bodyPr>
        <a:lstStyle/>
        <a:p>
          <a:pPr marL="114300" lvl="1" indent="-114300" algn="l" defTabSz="622300">
            <a:lnSpc>
              <a:spcPct val="90000"/>
            </a:lnSpc>
            <a:spcBef>
              <a:spcPct val="0"/>
            </a:spcBef>
            <a:spcAft>
              <a:spcPct val="15000"/>
            </a:spcAft>
            <a:buChar char="••"/>
          </a:pPr>
          <a:r>
            <a:rPr lang="en-US" sz="1400" b="1" kern="1200" dirty="0"/>
            <a:t>Controls over expenditure commitments and payments is strengthened</a:t>
          </a:r>
        </a:p>
        <a:p>
          <a:pPr marL="114300" lvl="1" indent="-114300" algn="l" defTabSz="622300">
            <a:lnSpc>
              <a:spcPct val="90000"/>
            </a:lnSpc>
            <a:spcBef>
              <a:spcPct val="0"/>
            </a:spcBef>
            <a:spcAft>
              <a:spcPct val="15000"/>
            </a:spcAft>
            <a:buChar char="••"/>
          </a:pPr>
          <a:r>
            <a:rPr lang="en-US" sz="1400" b="1" kern="1200" dirty="0"/>
            <a:t>Risk-based internal audit functions are established</a:t>
          </a:r>
        </a:p>
      </dsp:txBody>
      <dsp:txXfrm>
        <a:off x="3899791" y="971319"/>
        <a:ext cx="1709023" cy="3079890"/>
      </dsp:txXfrm>
    </dsp:sp>
    <dsp:sp modelId="{B78FFB4B-59B6-4810-A0C5-3B79F5B5FED6}">
      <dsp:nvSpPr>
        <dsp:cNvPr id="0" name=""/>
        <dsp:cNvSpPr/>
      </dsp:nvSpPr>
      <dsp:spPr>
        <a:xfrm>
          <a:off x="5848078" y="287709"/>
          <a:ext cx="1709023" cy="683609"/>
        </a:xfrm>
        <a:prstGeom prst="rect">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3792" tIns="65024" rIns="113792" bIns="65024" numCol="1" spcCol="1270" anchor="ctr" anchorCtr="0">
          <a:noAutofit/>
        </a:bodyPr>
        <a:lstStyle/>
        <a:p>
          <a:pPr lvl="0" algn="ctr" defTabSz="711200">
            <a:lnSpc>
              <a:spcPct val="90000"/>
            </a:lnSpc>
            <a:spcBef>
              <a:spcPct val="0"/>
            </a:spcBef>
            <a:spcAft>
              <a:spcPct val="35000"/>
            </a:spcAft>
          </a:pPr>
          <a:r>
            <a:rPr lang="en-US" sz="1600" b="1" kern="1200" dirty="0"/>
            <a:t>Fiscal Reporting</a:t>
          </a:r>
        </a:p>
      </dsp:txBody>
      <dsp:txXfrm>
        <a:off x="5848078" y="287709"/>
        <a:ext cx="1709023" cy="683609"/>
      </dsp:txXfrm>
    </dsp:sp>
    <dsp:sp modelId="{D99502AD-F048-4CBC-A8E3-9CB442391BB9}">
      <dsp:nvSpPr>
        <dsp:cNvPr id="0" name=""/>
        <dsp:cNvSpPr/>
      </dsp:nvSpPr>
      <dsp:spPr>
        <a:xfrm>
          <a:off x="5848078" y="971319"/>
          <a:ext cx="1709023" cy="3079890"/>
        </a:xfrm>
        <a:prstGeom prst="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74676" tIns="74676" rIns="99568" bIns="112014" numCol="1" spcCol="1270" anchor="t" anchorCtr="0">
          <a:noAutofit/>
        </a:bodyPr>
        <a:lstStyle/>
        <a:p>
          <a:pPr marL="114300" lvl="1" indent="-114300" algn="l" defTabSz="622300">
            <a:lnSpc>
              <a:spcPct val="90000"/>
            </a:lnSpc>
            <a:spcBef>
              <a:spcPct val="0"/>
            </a:spcBef>
            <a:spcAft>
              <a:spcPct val="15000"/>
            </a:spcAft>
            <a:buChar char="••"/>
          </a:pPr>
          <a:r>
            <a:rPr lang="en-US" sz="1400" b="1" kern="1200" dirty="0"/>
            <a:t>Chart of accounts is aligned with international standards</a:t>
          </a:r>
        </a:p>
        <a:p>
          <a:pPr marL="114300" lvl="1" indent="-114300" algn="l" defTabSz="533400">
            <a:lnSpc>
              <a:spcPct val="90000"/>
            </a:lnSpc>
            <a:spcBef>
              <a:spcPct val="0"/>
            </a:spcBef>
            <a:spcAft>
              <a:spcPct val="15000"/>
            </a:spcAft>
            <a:buChar char="••"/>
          </a:pPr>
          <a:r>
            <a:rPr lang="en-US" sz="1200" b="1" kern="1200" dirty="0"/>
            <a:t>Comprehensivenes</a:t>
          </a:r>
          <a:r>
            <a:rPr lang="en-US" sz="1400" b="1" kern="1200" dirty="0"/>
            <a:t>s and quality of fiscal reports is enhanced</a:t>
          </a:r>
        </a:p>
        <a:p>
          <a:pPr marL="114300" lvl="1" indent="-114300" algn="l" defTabSz="622300">
            <a:lnSpc>
              <a:spcPct val="90000"/>
            </a:lnSpc>
            <a:spcBef>
              <a:spcPct val="0"/>
            </a:spcBef>
            <a:spcAft>
              <a:spcPct val="15000"/>
            </a:spcAft>
            <a:buChar char="••"/>
          </a:pPr>
          <a:r>
            <a:rPr lang="en-US" sz="1400" b="1" kern="1200" dirty="0"/>
            <a:t>Audited annual financial statements are published and scrutinized by Parliament on time</a:t>
          </a:r>
        </a:p>
      </dsp:txBody>
      <dsp:txXfrm>
        <a:off x="5848078" y="971319"/>
        <a:ext cx="1709023" cy="3079890"/>
      </dsp:txXfrm>
    </dsp:sp>
    <dsp:sp modelId="{20AC6080-0965-48C8-AA3C-7F4C61A8E1EC}">
      <dsp:nvSpPr>
        <dsp:cNvPr id="0" name=""/>
        <dsp:cNvSpPr/>
      </dsp:nvSpPr>
      <dsp:spPr>
        <a:xfrm>
          <a:off x="7796366" y="287709"/>
          <a:ext cx="1709023" cy="683609"/>
        </a:xfrm>
        <a:prstGeom prst="rect">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3792" tIns="65024" rIns="113792" bIns="65024" numCol="1" spcCol="1270" anchor="ctr" anchorCtr="0">
          <a:noAutofit/>
        </a:bodyPr>
        <a:lstStyle/>
        <a:p>
          <a:pPr lvl="0" algn="ctr" defTabSz="711200">
            <a:lnSpc>
              <a:spcPct val="90000"/>
            </a:lnSpc>
            <a:spcBef>
              <a:spcPct val="0"/>
            </a:spcBef>
            <a:spcAft>
              <a:spcPct val="35000"/>
            </a:spcAft>
          </a:pPr>
          <a:r>
            <a:rPr lang="en-US" sz="1600" b="1" kern="1200" dirty="0"/>
            <a:t>Asset and Liability Management</a:t>
          </a:r>
        </a:p>
      </dsp:txBody>
      <dsp:txXfrm>
        <a:off x="7796366" y="287709"/>
        <a:ext cx="1709023" cy="683609"/>
      </dsp:txXfrm>
    </dsp:sp>
    <dsp:sp modelId="{F6B27876-E97E-4769-8B32-6F0304A5F7D0}">
      <dsp:nvSpPr>
        <dsp:cNvPr id="0" name=""/>
        <dsp:cNvSpPr/>
      </dsp:nvSpPr>
      <dsp:spPr>
        <a:xfrm>
          <a:off x="7796366" y="971319"/>
          <a:ext cx="1709023" cy="3079890"/>
        </a:xfrm>
        <a:prstGeom prst="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74676" tIns="74676" rIns="99568" bIns="112014" numCol="1" spcCol="1270" anchor="t" anchorCtr="0">
          <a:noAutofit/>
        </a:bodyPr>
        <a:lstStyle/>
        <a:p>
          <a:pPr marL="114300" lvl="1" indent="-114300" algn="l" defTabSz="622300">
            <a:lnSpc>
              <a:spcPct val="90000"/>
            </a:lnSpc>
            <a:spcBef>
              <a:spcPct val="0"/>
            </a:spcBef>
            <a:spcAft>
              <a:spcPct val="15000"/>
            </a:spcAft>
            <a:buChar char="••"/>
          </a:pPr>
          <a:r>
            <a:rPr lang="en-US" sz="1400" b="1" kern="1200" dirty="0"/>
            <a:t>Receipts and disbursements are made through a TSA system</a:t>
          </a:r>
        </a:p>
        <a:p>
          <a:pPr marL="114300" lvl="1" indent="-114300" algn="l" defTabSz="622300">
            <a:lnSpc>
              <a:spcPct val="90000"/>
            </a:lnSpc>
            <a:spcBef>
              <a:spcPct val="0"/>
            </a:spcBef>
            <a:spcAft>
              <a:spcPct val="15000"/>
            </a:spcAft>
            <a:buChar char="••"/>
          </a:pPr>
          <a:r>
            <a:rPr lang="en-US" sz="1400" b="1" kern="1200" dirty="0"/>
            <a:t>Cash and debt management are better integrated</a:t>
          </a:r>
        </a:p>
        <a:p>
          <a:pPr marL="114300" lvl="1" indent="-114300" algn="l" defTabSz="622300">
            <a:lnSpc>
              <a:spcPct val="90000"/>
            </a:lnSpc>
            <a:spcBef>
              <a:spcPct val="0"/>
            </a:spcBef>
            <a:spcAft>
              <a:spcPct val="15000"/>
            </a:spcAft>
            <a:buChar char="••"/>
          </a:pPr>
          <a:r>
            <a:rPr lang="en-US" sz="1400" b="1" kern="1200" dirty="0"/>
            <a:t>Cash flow forecasts are more accurate and timely</a:t>
          </a:r>
        </a:p>
        <a:p>
          <a:pPr marL="114300" lvl="1" indent="-114300" algn="l" defTabSz="622300">
            <a:lnSpc>
              <a:spcPct val="90000"/>
            </a:lnSpc>
            <a:spcBef>
              <a:spcPct val="0"/>
            </a:spcBef>
            <a:spcAft>
              <a:spcPct val="15000"/>
            </a:spcAft>
            <a:buChar char="••"/>
          </a:pPr>
          <a:r>
            <a:rPr lang="en-US" sz="1400" b="1" kern="1200" dirty="0"/>
            <a:t>Disclosure and management of state assets is improved</a:t>
          </a:r>
        </a:p>
      </dsp:txBody>
      <dsp:txXfrm>
        <a:off x="7796366" y="971319"/>
        <a:ext cx="1709023" cy="3079890"/>
      </dsp:txXfrm>
    </dsp:sp>
    <dsp:sp modelId="{1EFEB2EA-8233-4821-AB23-6B78396F1BC5}">
      <dsp:nvSpPr>
        <dsp:cNvPr id="0" name=""/>
        <dsp:cNvSpPr/>
      </dsp:nvSpPr>
      <dsp:spPr>
        <a:xfrm>
          <a:off x="9744653" y="287709"/>
          <a:ext cx="1709023" cy="683609"/>
        </a:xfrm>
        <a:prstGeom prst="rect">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3792" tIns="65024" rIns="113792" bIns="65024" numCol="1" spcCol="1270" anchor="ctr" anchorCtr="0">
          <a:noAutofit/>
        </a:bodyPr>
        <a:lstStyle/>
        <a:p>
          <a:pPr lvl="0" algn="ctr" defTabSz="711200">
            <a:lnSpc>
              <a:spcPct val="90000"/>
            </a:lnSpc>
            <a:spcBef>
              <a:spcPct val="0"/>
            </a:spcBef>
            <a:spcAft>
              <a:spcPct val="35000"/>
            </a:spcAft>
          </a:pPr>
          <a:r>
            <a:rPr lang="en-US" sz="1600" b="1" kern="1200" dirty="0"/>
            <a:t>Fiscal Risks Management</a:t>
          </a:r>
        </a:p>
      </dsp:txBody>
      <dsp:txXfrm>
        <a:off x="9744653" y="287709"/>
        <a:ext cx="1709023" cy="683609"/>
      </dsp:txXfrm>
    </dsp:sp>
    <dsp:sp modelId="{71CC47A2-EDE5-4E53-B116-7F827A4CACD1}">
      <dsp:nvSpPr>
        <dsp:cNvPr id="0" name=""/>
        <dsp:cNvSpPr/>
      </dsp:nvSpPr>
      <dsp:spPr>
        <a:xfrm>
          <a:off x="9744653" y="971319"/>
          <a:ext cx="1709023" cy="3079890"/>
        </a:xfrm>
        <a:prstGeom prst="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74676" tIns="74676" rIns="99568" bIns="112014" numCol="1" spcCol="1270" anchor="t" anchorCtr="0">
          <a:noAutofit/>
        </a:bodyPr>
        <a:lstStyle/>
        <a:p>
          <a:pPr marL="114300" lvl="1" indent="-114300" algn="l" defTabSz="622300">
            <a:lnSpc>
              <a:spcPct val="90000"/>
            </a:lnSpc>
            <a:spcBef>
              <a:spcPct val="0"/>
            </a:spcBef>
            <a:spcAft>
              <a:spcPct val="15000"/>
            </a:spcAft>
            <a:buChar char="••"/>
          </a:pPr>
          <a:r>
            <a:rPr lang="en-US" sz="1400" b="1" kern="1200" dirty="0"/>
            <a:t>Central fiscal oversight and analysis of public corporations and local governments is strengthened</a:t>
          </a:r>
        </a:p>
        <a:p>
          <a:pPr marL="114300" lvl="1" indent="-114300" algn="l" defTabSz="622300">
            <a:lnSpc>
              <a:spcPct val="90000"/>
            </a:lnSpc>
            <a:spcBef>
              <a:spcPct val="0"/>
            </a:spcBef>
            <a:spcAft>
              <a:spcPct val="15000"/>
            </a:spcAft>
            <a:buChar char="••"/>
          </a:pPr>
          <a:r>
            <a:rPr lang="en-US" sz="1400" b="1" kern="1200" dirty="0"/>
            <a:t>Disclosure and management of contingent liabilities and other specific fiscal risks is more comprehensive</a:t>
          </a:r>
        </a:p>
      </dsp:txBody>
      <dsp:txXfrm>
        <a:off x="9744653" y="971319"/>
        <a:ext cx="1709023" cy="3079890"/>
      </dsp:txXfrm>
    </dsp:sp>
  </dsp:spTree>
</dsp:drawing>
</file>

<file path=ppt/diagrams/layout1.xml><?xml version="1.0" encoding="utf-8"?>
<dgm:layoutDef xmlns:dgm="http://schemas.openxmlformats.org/drawingml/2006/diagram" xmlns:a="http://schemas.openxmlformats.org/drawingml/2006/main" uniqueId="urn:microsoft.com/office/officeart/2005/8/layout/radial6">
  <dgm:title val=""/>
  <dgm:desc val=""/>
  <dgm:catLst>
    <dgm:cat type="cycle" pri="9000"/>
    <dgm:cat type="relationship" pri="21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Name0">
    <dgm:varLst>
      <dgm:chMax val="1"/>
      <dgm:dir/>
      <dgm:animLvl val="ctr"/>
      <dgm:resizeHandles val="exact"/>
    </dgm:varLst>
    <dgm:choose name="Name1">
      <dgm:if name="Name2" func="var" arg="dir" op="equ" val="norm">
        <dgm:choose name="Name3">
          <dgm:if name="Name4" axis="ch ch" ptType="node node" st="1 1" cnt="1 0" func="cnt" op="lte" val="1">
            <dgm:alg type="cycle">
              <dgm:param type="stAng" val="90"/>
              <dgm:param type="spanAng" val="360"/>
              <dgm:param type="ctrShpMap" val="fNode"/>
            </dgm:alg>
          </dgm:if>
          <dgm:else name="Name5">
            <dgm:alg type="cycle">
              <dgm:param type="stAng" val="0"/>
              <dgm:param type="spanAng" val="360"/>
              <dgm:param type="ctrShpMap" val="fNode"/>
            </dgm:alg>
          </dgm:else>
        </dgm:choose>
      </dgm:if>
      <dgm:else name="Name6">
        <dgm:choose name="Name7">
          <dgm:if name="Name8" axis="ch ch" ptType="node node" st="1 1" cnt="1 0" func="cnt" op="lte" val="1">
            <dgm:alg type="cycle">
              <dgm:param type="stAng" val="-90"/>
              <dgm:param type="spanAng" val="360"/>
              <dgm:param type="ctrShpMap" val="fNode"/>
            </dgm:alg>
          </dgm:if>
          <dgm:else name="Name9">
            <dgm:alg type="cycle">
              <dgm:param type="stAng" val="0"/>
              <dgm:param type="spanAng" val="-360"/>
              <dgm:param type="ctrShpMap" val="fNode"/>
            </dgm:alg>
          </dgm:else>
        </dgm:choose>
      </dgm:else>
    </dgm:choose>
    <dgm:shape xmlns:r="http://schemas.openxmlformats.org/officeDocument/2006/relationships" r:blip="">
      <dgm:adjLst/>
    </dgm:shape>
    <dgm:presOf/>
    <dgm:choose name="Name10">
      <dgm:if name="Name11" func="var" arg="dir" op="equ" val="norm">
        <dgm:choose name="Name12">
          <dgm:if name="Name13"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des" forName="oneNode" refType="primFontSz" refFor="ch" refForName="centerShape" op="lte" fact="0.95"/>
              <dgm:constr type="diam" for="ch" forName="singleconn" refType="diam" op="equ" fact="-1"/>
              <dgm:constr type="h" for="ch" forName="singleconn" refType="w" refFor="ch" refForName="oneComp" fact="0.24"/>
              <dgm:constr type="w" for="ch" forName="dummya" refType="w" refFor="ch" refForName="oneComp" op="equ"/>
              <dgm:constr type="w" for="ch" forName="dummyb" refType="w" refFor="ch" refForName="oneComp" op="equ"/>
              <dgm:constr type="w" for="ch" forName="dummyc" refType="w" refFor="ch" refForName="oneComp" op="equ"/>
            </dgm:constrLst>
          </dgm:if>
          <dgm:else name="Name14">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forName="sibTrans" refType="diam" op="equ"/>
              <dgm:constr type="h" for="ch" forName="sibTrans" refType="w" refFor="ch" refForName="node" fact="0.24"/>
              <dgm:constr type="w" for="ch" forName="dummy" val="1"/>
            </dgm:constrLst>
          </dgm:else>
        </dgm:choose>
      </dgm:if>
      <dgm:else name="Name15">
        <dgm:choose name="Name16">
          <dgm:if name="Name17"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ch" forName="oneNode" refType="primFontSz" refFor="ch" refForName="centerShape" op="lte" fact="0.95"/>
              <dgm:constr type="diam" for="ch" forName="singleconn" refType="diam"/>
              <dgm:constr type="h" for="ch" forName="singleconn" refType="w" refFor="ch" refForName="oneComp" fact="0.24"/>
              <dgm:constr type="diam" for="ch" refType="diam" op="equ"/>
              <dgm:constr type="w" for="ch" forName="dummya" refType="w" refFor="ch" refForName="oneComp" op="equ"/>
              <dgm:constr type="w" for="ch" forName="dummyb" refType="w" refFor="ch" refForName="oneComp" op="equ"/>
              <dgm:constr type="w" for="ch" forName="dummyc" refType="w" refFor="ch" refForName="oneComp" op="equ"/>
            </dgm:constrLst>
          </dgm:if>
          <dgm:else name="Name18">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ptType="sibTrans" refType="diam" fact="-1"/>
              <dgm:constr type="h" for="ch" forName="sibTrans" refType="w" refFor="ch" refForName="node" fact="0.24"/>
              <dgm:constr type="diam" for="ch" refType="diam" op="equ" fact="-1"/>
              <dgm:constr type="w" for="ch" forName="dummy" val="1"/>
            </dgm:constrLst>
          </dgm:else>
        </dgm:choose>
      </dgm:else>
    </dgm:choose>
    <dgm:ruleLst>
      <dgm:rule type="diam" val="INF" fact="NaN" max="NaN"/>
    </dgm:ruleLst>
    <dgm:forEach name="Name19"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20" axis="ch">
        <dgm:forEach name="Name21" axis="self" ptType="node">
          <dgm:choose name="Name22">
            <dgm:if name="Name23" axis="par ch" ptType="node node" func="cnt" op="gt" val="1">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dummy">
                <dgm:alg type="sp"/>
                <dgm:shape xmlns:r="http://schemas.openxmlformats.org/officeDocument/2006/relationships" r:blip="">
                  <dgm:adjLst/>
                </dgm:shape>
                <dgm:presOf/>
                <dgm:constrLst>
                  <dgm:constr type="h" refType="w"/>
                </dgm:constrLst>
                <dgm:ruleLst/>
              </dgm:layoutNode>
              <dgm:forEach name="sibTransForEach" axis="followSib" ptType="sibTrans" hideLastTrans="0" cnt="1">
                <dgm:layoutNode name="sibTrans" styleLbl="sibTrans2D1">
                  <dgm:alg type="conn">
                    <dgm:param type="connRout" val="curve"/>
                    <dgm:param type="begPts" val="ctr"/>
                    <dgm:param type="endPts" val="ctr"/>
                    <dgm:param type="begSty" val="noArr"/>
                    <dgm:param type="endSty" val="noArr"/>
                    <dgm:param type="dstNode" val="node"/>
                  </dgm:alg>
                  <dgm:shape xmlns:r="http://schemas.openxmlformats.org/officeDocument/2006/relationships" type="conn" r:blip="" zOrderOff="-999">
                    <dgm:adjLst/>
                  </dgm:shape>
                  <dgm:presOf axis="self"/>
                  <dgm:constrLst>
                    <dgm:constr type="begPad"/>
                    <dgm:constr type="endPad"/>
                  </dgm:constrLst>
                  <dgm:ruleLst/>
                </dgm:layoutNode>
              </dgm:forEach>
            </dgm:if>
            <dgm:if name="Name24" axis="par ch" ptType="node node" func="cnt" op="equ" val="1">
              <dgm:layoutNode name="oneComp">
                <dgm:alg type="composite">
                  <dgm:param type="ar" val="1"/>
                </dgm:alg>
                <dgm:shape xmlns:r="http://schemas.openxmlformats.org/officeDocument/2006/relationships" r:blip="">
                  <dgm:adjLst/>
                </dgm:shape>
                <dgm:presOf/>
                <dgm:constrLst>
                  <dgm:constr type="h" refType="w"/>
                  <dgm:constr type="l" for="ch" forName="dummyConnPt" refType="w" fact="0.5"/>
                  <dgm:constr type="t" for="ch" forName="dummyConnPt" refType="w" fact="0.5"/>
                  <dgm:constr type="l" for="ch" forName="oneNode"/>
                  <dgm:constr type="t" for="ch" forName="oneNode"/>
                  <dgm:constr type="h" for="ch" forName="oneNode" refType="h"/>
                  <dgm:constr type="w" for="ch" forName="oneNode" refType="w"/>
                </dgm:constrLst>
                <dgm:ruleLst/>
                <dgm:layoutNode name="dummyConnPt" styleLbl="node1">
                  <dgm:alg type="sp"/>
                  <dgm:shape xmlns:r="http://schemas.openxmlformats.org/officeDocument/2006/relationships" r:blip="">
                    <dgm:adjLst/>
                  </dgm:shape>
                  <dgm:presOf/>
                  <dgm:constrLst>
                    <dgm:constr type="w" val="1"/>
                    <dgm:constr type="h" val="1"/>
                  </dgm:constrLst>
                  <dgm:ruleLst/>
                </dgm:layoutNode>
                <dgm:layoutNode name="on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dgm:layoutNode name="dummya">
                <dgm:alg type="sp"/>
                <dgm:shape xmlns:r="http://schemas.openxmlformats.org/officeDocument/2006/relationships" r:blip="">
                  <dgm:adjLst/>
                </dgm:shape>
                <dgm:presOf/>
                <dgm:constrLst>
                  <dgm:constr type="h" refType="w"/>
                </dgm:constrLst>
                <dgm:ruleLst/>
              </dgm:layoutNode>
              <dgm:layoutNode name="dummyb">
                <dgm:alg type="sp"/>
                <dgm:shape xmlns:r="http://schemas.openxmlformats.org/officeDocument/2006/relationships" r:blip="">
                  <dgm:adjLst/>
                </dgm:shape>
                <dgm:presOf/>
                <dgm:constrLst>
                  <dgm:constr type="h" refType="w"/>
                </dgm:constrLst>
                <dgm:ruleLst/>
              </dgm:layoutNode>
              <dgm:layoutNode name="dummyc">
                <dgm:alg type="sp"/>
                <dgm:shape xmlns:r="http://schemas.openxmlformats.org/officeDocument/2006/relationships" r:blip="">
                  <dgm:adjLst/>
                </dgm:shape>
                <dgm:presOf/>
                <dgm:constrLst>
                  <dgm:constr type="h" refType="w"/>
                </dgm:constrLst>
                <dgm:ruleLst/>
              </dgm:layoutNode>
              <dgm:forEach name="sibTransForEach1" axis="followSib" ptType="sibTrans" hideLastTrans="0" cnt="1">
                <dgm:layoutNode name="singleconn" styleLbl="sibTrans2D1">
                  <dgm:alg type="conn">
                    <dgm:param type="connRout" val="longCurve"/>
                    <dgm:param type="begPts" val="bCtr"/>
                    <dgm:param type="endPts" val="tCtr"/>
                    <dgm:param type="begSty" val="noArr"/>
                    <dgm:param type="endSty" val="noArr"/>
                    <dgm:param type="srcNode" val="dummyConnPt"/>
                    <dgm:param type="dstNode" val="dummyConnPt"/>
                  </dgm:alg>
                  <dgm:shape xmlns:r="http://schemas.openxmlformats.org/officeDocument/2006/relationships" type="conn" r:blip="" zOrderOff="-999">
                    <dgm:adjLst/>
                  </dgm:shape>
                  <dgm:presOf axis="self"/>
                  <dgm:constrLst>
                    <dgm:constr type="begPad"/>
                    <dgm:constr type="endPad"/>
                  </dgm:constrLst>
                  <dgm:ruleLst/>
                </dgm:layoutNode>
              </dgm:forEach>
            </dgm:if>
            <dgm:else name="Name25"/>
          </dgm:choose>
        </dgm:forEach>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venn1">
  <dgm:title val=""/>
  <dgm:desc val=""/>
  <dgm:catLst>
    <dgm:cat type="relationship" pri="28000"/>
    <dgm:cat type="convert" pri="19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Lst>
      <dgm:cxnLst>
        <dgm:cxn modelId="7" srcId="0" destId="1" srcOrd="0" destOrd="0"/>
        <dgm:cxn modelId="8" srcId="0" destId="2" srcOrd="1" destOrd="0"/>
        <dgm:cxn modelId="9" srcId="0" destId="3" srcOrd="2" destOrd="0"/>
        <dgm:cxn modelId="10" srcId="0" destId="4" srcOrd="3" destOrd="0"/>
      </dgm:cxnLst>
      <dgm:bg/>
      <dgm:whole/>
    </dgm:dataModel>
  </dgm:clrData>
  <dgm:layoutNode name="compositeShape">
    <dgm:varLst>
      <dgm:chMax val="7"/>
      <dgm:dir/>
      <dgm:resizeHandles val="exact"/>
    </dgm:varLst>
    <dgm:choose name="Name0">
      <dgm:if name="Name1" axis="ch" ptType="node" func="cnt" op="equ" val="1">
        <dgm:alg type="composite">
          <dgm:param type="ar" val="1"/>
        </dgm:alg>
      </dgm:if>
      <dgm:if name="Name2" axis="ch" ptType="node" func="cnt" op="equ" val="2">
        <dgm:alg type="composite">
          <dgm:param type="ar" val="1.792"/>
        </dgm:alg>
      </dgm:if>
      <dgm:if name="Name3" axis="ch" ptType="node" func="cnt" op="equ" val="3">
        <dgm:alg type="composite">
          <dgm:param type="ar" val="1"/>
        </dgm:alg>
      </dgm:if>
      <dgm:if name="Name4" axis="ch" ptType="node" func="cnt" op="equ" val="4">
        <dgm:alg type="composite">
          <dgm:param type="ar" val="1"/>
        </dgm:alg>
      </dgm:if>
      <dgm:if name="Name5" axis="ch" ptType="node" func="cnt" op="equ" val="5">
        <dgm:alg type="composite">
          <dgm:param type="ar" val="1.4"/>
        </dgm:alg>
      </dgm:if>
      <dgm:if name="Name6" axis="ch" ptType="node" func="cnt" op="equ" val="6">
        <dgm:alg type="composite">
          <dgm:param type="ar" val="1.285"/>
        </dgm:alg>
      </dgm:if>
      <dgm:if name="Name7" axis="ch" ptType="node" func="cnt" op="equ" val="7">
        <dgm:alg type="composite">
          <dgm:param type="ar" val="1.359"/>
        </dgm:alg>
      </dgm:if>
      <dgm:else name="Name8">
        <dgm:alg type="composite">
          <dgm:param type="ar" val="1.359"/>
        </dgm:alg>
      </dgm:else>
    </dgm:choose>
    <dgm:shape xmlns:r="http://schemas.openxmlformats.org/officeDocument/2006/relationships" r:blip="">
      <dgm:adjLst/>
    </dgm:shape>
    <dgm:presOf/>
    <dgm:choose name="Name9">
      <dgm:if name="Name10" axis="ch" ptType="node" func="cnt" op="equ" val="1">
        <dgm:constrLst>
          <dgm:constr type="ctrX" for="ch" forName="circ1TxSh" refType="w" fact="0.5"/>
          <dgm:constr type="ctrY" for="ch" forName="circ1TxSh" refType="h" fact="0.5"/>
          <dgm:constr type="w" for="ch" forName="circ1TxSh" refType="w"/>
          <dgm:constr type="h" for="ch" forName="circ1TxSh" refType="h"/>
          <dgm:constr type="primFontSz" for="ch" ptType="node" op="equ"/>
        </dgm:constrLst>
      </dgm:if>
      <dgm:if name="Name11" axis="ch" ptType="node" func="cnt" op="equ" val="2">
        <dgm:constrLst>
          <dgm:constr type="ctrX" for="ch" forName="circ1" refType="w" fact="0.3"/>
          <dgm:constr type="ctrY" for="ch" forName="circ1" refType="h" fact="0.5"/>
          <dgm:constr type="w" for="ch" forName="circ1" refType="w" fact="0.555"/>
          <dgm:constr type="h" for="ch" forName="circ1" refType="h" fact="0.99456"/>
          <dgm:constr type="l" for="ch" forName="circ1Tx" refType="w" fact="0.1"/>
          <dgm:constr type="t" for="ch" forName="circ1Tx" refType="h" fact="0.12"/>
          <dgm:constr type="w" for="ch" forName="circ1Tx" refType="w" fact="0.32"/>
          <dgm:constr type="h" for="ch" forName="circ1Tx" refType="h" fact="0.76"/>
          <dgm:constr type="ctrX" for="ch" forName="circ2" refType="w" fact="0.7"/>
          <dgm:constr type="ctrY" for="ch" forName="circ2" refType="h" fact="0.5"/>
          <dgm:constr type="w" for="ch" forName="circ2" refType="w" fact="0.555"/>
          <dgm:constr type="h" for="ch" forName="circ2" refType="h" fact="0.99456"/>
          <dgm:constr type="l" for="ch" forName="circ2Tx" refType="w" fact="0.58"/>
          <dgm:constr type="t" for="ch" forName="circ2Tx" refType="h" fact="0.12"/>
          <dgm:constr type="w" for="ch" forName="circ2Tx" refType="w" fact="0.32"/>
          <dgm:constr type="h" for="ch" forName="circ2Tx" refType="h" fact="0.76"/>
          <dgm:constr type="primFontSz" for="ch" ptType="node" op="equ"/>
        </dgm:constrLst>
      </dgm:if>
      <dgm:if name="Name12" axis="ch" ptType="node" func="cnt" op="equ" val="3">
        <dgm:constrLst>
          <dgm:constr type="ctrX" for="ch" forName="circ1" refType="w" fact="0.5"/>
          <dgm:constr type="ctrY" for="ch" forName="circ1" refType="w" fact="0.25"/>
          <dgm:constr type="w" for="ch" forName="circ1" refType="w" fact="0.6"/>
          <dgm:constr type="h" for="ch" forName="circ1" refType="h" fact="0.6"/>
          <dgm:constr type="l" for="ch" forName="circ1Tx" refType="w" fact="0.28"/>
          <dgm:constr type="t" for="ch" forName="circ1Tx" refType="h" fact="0.055"/>
          <dgm:constr type="w" for="ch" forName="circ1Tx" refType="w" fact="0.44"/>
          <dgm:constr type="h" for="ch" forName="circ1Tx" refType="h" fact="0.27"/>
          <dgm:constr type="ctrX" for="ch" forName="circ2" refType="w" fact="0.7165"/>
          <dgm:constr type="ctrY" for="ch" forName="circ2" refType="w" fact="0.625"/>
          <dgm:constr type="w" for="ch" forName="circ2" refType="w" fact="0.6"/>
          <dgm:constr type="h" for="ch" forName="circ2" refType="h" fact="0.6"/>
          <dgm:constr type="l" for="ch" forName="circ2Tx" refType="w" fact="0.6"/>
          <dgm:constr type="t" for="ch" forName="circ2Tx" refType="h" fact="0.48"/>
          <dgm:constr type="w" for="ch" forName="circ2Tx" refType="w" fact="0.36"/>
          <dgm:constr type="h" for="ch" forName="circ2Tx" refType="h" fact="0.33"/>
          <dgm:constr type="ctrX" for="ch" forName="circ3" refType="w" fact="0.2835"/>
          <dgm:constr type="ctrY" for="ch" forName="circ3" refType="w" fact="0.625"/>
          <dgm:constr type="w" for="ch" forName="circ3" refType="w" fact="0.6"/>
          <dgm:constr type="h" for="ch" forName="circ3" refType="h" fact="0.6"/>
          <dgm:constr type="l" for="ch" forName="circ3Tx" refType="w" fact="0.04"/>
          <dgm:constr type="t" for="ch" forName="circ3Tx" refType="h" fact="0.48"/>
          <dgm:constr type="w" for="ch" forName="circ3Tx" refType="w" fact="0.36"/>
          <dgm:constr type="h" for="ch" forName="circ3Tx" refType="h" fact="0.33"/>
          <dgm:constr type="primFontSz" for="ch" ptType="node" op="equ"/>
        </dgm:constrLst>
      </dgm:if>
      <dgm:if name="Name13" axis="ch" ptType="node" func="cnt" op="equ" val="4">
        <dgm:constrLst>
          <dgm:constr type="ctrX" for="ch" forName="circ1" refType="w" fact="0.5"/>
          <dgm:constr type="ctrY" for="ch" forName="circ1" refType="w" fact="0.27"/>
          <dgm:constr type="w" for="ch" forName="circ1" refType="w" fact="0.52"/>
          <dgm:constr type="h" for="ch" forName="circ1" refType="h" fact="0.52"/>
          <dgm:constr type="l" for="ch" forName="circ1Tx" refType="w" fact="0.3"/>
          <dgm:constr type="t" for="ch" forName="circ1Tx" refType="h" fact="0.08"/>
          <dgm:constr type="w" for="ch" forName="circ1Tx" refType="w" fact="0.4"/>
          <dgm:constr type="h" for="ch" forName="circ1Tx" refType="h" fact="0.165"/>
          <dgm:constr type="ctrX" for="ch" forName="circ2" refType="w" fact="0.73"/>
          <dgm:constr type="ctrY" for="ch" forName="circ2" refType="w" fact="0.5"/>
          <dgm:constr type="w" for="ch" forName="circ2" refType="w" fact="0.52"/>
          <dgm:constr type="h" for="ch" forName="circ2" refType="h" fact="0.52"/>
          <dgm:constr type="r" for="ch" forName="circ2Tx" refType="w" fact="0.95"/>
          <dgm:constr type="t" for="ch" forName="circ2Tx" refType="h" fact="0.3"/>
          <dgm:constr type="w" for="ch" forName="circ2Tx" refType="w" fact="0.2"/>
          <dgm:constr type="h" for="ch" forName="circ2Tx" refType="h" fact="0.4"/>
          <dgm:constr type="ctrX" for="ch" forName="circ3" refType="w" fact="0.5"/>
          <dgm:constr type="ctrY" for="ch" forName="circ3" refType="w" fact="0.73"/>
          <dgm:constr type="w" for="ch" forName="circ3" refType="w" fact="0.52"/>
          <dgm:constr type="h" for="ch" forName="circ3" refType="h" fact="0.52"/>
          <dgm:constr type="l" for="ch" forName="circ3Tx" refType="w" fact="0.3"/>
          <dgm:constr type="b" for="ch" forName="circ3Tx" refType="h" fact="0.92"/>
          <dgm:constr type="w" for="ch" forName="circ3Tx" refType="w" fact="0.4"/>
          <dgm:constr type="h" for="ch" forName="circ3Tx" refType="h" fact="0.165"/>
          <dgm:constr type="ctrX" for="ch" forName="circ4" refType="w" fact="0.27"/>
          <dgm:constr type="ctrY" for="ch" forName="circ4" refType="h" fact="0.5"/>
          <dgm:constr type="w" for="ch" forName="circ4" refType="w" fact="0.52"/>
          <dgm:constr type="h" for="ch" forName="circ4" refType="h" fact="0.52"/>
          <dgm:constr type="l" for="ch" forName="circ4Tx" refType="w" fact="0.05"/>
          <dgm:constr type="t" for="ch" forName="circ4Tx" refType="h" fact="0.3"/>
          <dgm:constr type="w" for="ch" forName="circ4Tx" refType="w" fact="0.2"/>
          <dgm:constr type="h" for="ch" forName="circ4Tx" refType="h" fact="0.4"/>
          <dgm:constr type="primFontSz" for="ch" ptType="node" op="equ"/>
        </dgm:constrLst>
      </dgm:if>
      <dgm:if name="Name14" axis="ch" ptType="node" func="cnt" op="equ" val="5">
        <dgm:constrLst>
          <dgm:constr type="ctrX" for="ch" forName="circ1" refType="w" fact="0.5"/>
          <dgm:constr type="ctrY" for="ch" forName="circ1" refType="h" fact="0.46"/>
          <dgm:constr type="w" for="ch" forName="circ1" refType="w" fact="0.25"/>
          <dgm:constr type="h" for="ch" forName="circ1" refType="h" fact="0.35"/>
          <dgm:constr type="l" for="ch" forName="circ1Tx" refType="w" fact="0.355"/>
          <dgm:constr type="t" for="ch" forName="circ1Tx"/>
          <dgm:constr type="w" for="ch" forName="circ1Tx" refType="w" fact="0.29"/>
          <dgm:constr type="h" for="ch" forName="circ1Tx" refType="h" fact="0.235"/>
          <dgm:constr type="ctrX" for="ch" forName="circ2" refType="w" fact="0.5951"/>
          <dgm:constr type="ctrY" for="ch" forName="circ2" refType="h" fact="0.5567"/>
          <dgm:constr type="w" for="ch" forName="circ2" refType="w" fact="0.25"/>
          <dgm:constr type="h" for="ch" forName="circ2" refType="h" fact="0.35"/>
          <dgm:constr type="l" for="ch" forName="circ2Tx" refType="w" fact="0.74"/>
          <dgm:constr type="t" for="ch" forName="circ2Tx" refType="h" fact="0.31"/>
          <dgm:constr type="w" for="ch" forName="circ2Tx" refType="w" fact="0.26"/>
          <dgm:constr type="h" for="ch" forName="circ2Tx" refType="h" fact="0.255"/>
          <dgm:constr type="ctrX" for="ch" forName="circ3" refType="w" fact="0.5588"/>
          <dgm:constr type="ctrY" for="ch" forName="circ3" refType="h" fact="0.7133"/>
          <dgm:constr type="w" for="ch" forName="circ3" refType="w" fact="0.25"/>
          <dgm:constr type="h" for="ch" forName="circ3" refType="h" fact="0.35"/>
          <dgm:constr type="l" for="ch" forName="circ3Tx" refType="w" fact="0.7"/>
          <dgm:constr type="t" for="ch" forName="circ3Tx" refType="h" fact="0.745"/>
          <dgm:constr type="w" for="ch" forName="circ3Tx" refType="w" fact="0.26"/>
          <dgm:constr type="h" for="ch" forName="circ3Tx" refType="h" fact="0.255"/>
          <dgm:constr type="ctrX" for="ch" forName="circ4" refType="w" fact="0.4412"/>
          <dgm:constr type="ctrY" for="ch" forName="circ4" refType="h" fact="0.7133"/>
          <dgm:constr type="w" for="ch" forName="circ4" refType="w" fact="0.25"/>
          <dgm:constr type="h" for="ch" forName="circ4" refType="h" fact="0.35"/>
          <dgm:constr type="l" for="ch" forName="circ4Tx" refType="w" fact="0.04"/>
          <dgm:constr type="t" for="ch" forName="circ4Tx" refType="h" fact="0.745"/>
          <dgm:constr type="w" for="ch" forName="circ4Tx" refType="w" fact="0.26"/>
          <dgm:constr type="h" for="ch" forName="circ4Tx" refType="h" fact="0.255"/>
          <dgm:constr type="ctrX" for="ch" forName="circ5" refType="w" fact="0.4049"/>
          <dgm:constr type="ctrY" for="ch" forName="circ5" refType="h" fact="0.5567"/>
          <dgm:constr type="w" for="ch" forName="circ5" refType="w" fact="0.25"/>
          <dgm:constr type="h" for="ch" forName="circ5" refType="h" fact="0.35"/>
          <dgm:constr type="l" for="ch" forName="circ5Tx"/>
          <dgm:constr type="t" for="ch" forName="circ5Tx" refType="h" fact="0.31"/>
          <dgm:constr type="w" for="ch" forName="circ5Tx" refType="w" fact="0.26"/>
          <dgm:constr type="h" for="ch" forName="circ5Tx" refType="h" fact="0.255"/>
          <dgm:constr type="primFontSz" for="ch" ptType="node" op="equ"/>
        </dgm:constrLst>
      </dgm:if>
      <dgm:if name="Name15" axis="ch" ptType="node" func="cnt" op="equ" val="6">
        <dgm:constrLst>
          <dgm:constr type="ctrX" for="ch" forName="circ1" refType="w" fact="0.5"/>
          <dgm:constr type="ctrY" for="ch" forName="circ1" refType="h" fact="0.3844"/>
          <dgm:constr type="w" for="ch" forName="circ1" refType="w" fact="0.24"/>
          <dgm:constr type="h" for="ch" forName="circ1" refType="h" fact="0.3084"/>
          <dgm:constr type="l" for="ch" forName="circ1Tx" refType="w" fact="0.35"/>
          <dgm:constr type="t" for="ch" forName="circ1Tx"/>
          <dgm:constr type="w" for="ch" forName="circ1Tx" refType="w" fact="0.3"/>
          <dgm:constr type="h" for="ch" forName="circ1Tx" refType="h" fact="0.21"/>
          <dgm:constr type="ctrX" for="ch" forName="circ2" refType="w" fact="0.5779"/>
          <dgm:constr type="ctrY" for="ch" forName="circ2" refType="h" fact="0.4422"/>
          <dgm:constr type="w" for="ch" forName="circ2" refType="w" fact="0.24"/>
          <dgm:constr type="h" for="ch" forName="circ2" refType="h" fact="0.3084"/>
          <dgm:constr type="l" for="ch" forName="circ2Tx" refType="w" fact="0.7157"/>
          <dgm:constr type="t" for="ch" forName="circ2Tx" refType="h" fact="0.2"/>
          <dgm:constr type="w" for="ch" forName="circ2Tx" refType="w" fact="0.2843"/>
          <dgm:constr type="h" for="ch" forName="circ2Tx" refType="h" fact="0.23"/>
          <dgm:constr type="ctrX" for="ch" forName="circ3" refType="w" fact="0.5779"/>
          <dgm:constr type="ctrY" for="ch" forName="circ3" refType="h" fact="0.5578"/>
          <dgm:constr type="w" for="ch" forName="circ3" refType="w" fact="0.24"/>
          <dgm:constr type="h" for="ch" forName="circ3" refType="h" fact="0.3084"/>
          <dgm:constr type="l" for="ch" forName="circ3Tx" refType="w" fact="0.7157"/>
          <dgm:constr type="t" for="ch" forName="circ3Tx" refType="h" fact="0.543"/>
          <dgm:constr type="w" for="ch" forName="circ3Tx" refType="w" fact="0.2843"/>
          <dgm:constr type="h" for="ch" forName="circ3Tx" refType="h" fact="0.257"/>
          <dgm:constr type="ctrX" for="ch" forName="circ4" refType="w" fact="0.5"/>
          <dgm:constr type="ctrY" for="ch" forName="circ4" refType="h" fact="0.6157"/>
          <dgm:constr type="w" for="ch" forName="circ4" refType="w" fact="0.24"/>
          <dgm:constr type="h" for="ch" forName="circ4" refType="h" fact="0.3084"/>
          <dgm:constr type="l" for="ch" forName="circ4Tx" refType="w" fact="0.35"/>
          <dgm:constr type="t" for="ch" forName="circ4Tx" refType="h" fact="0.79"/>
          <dgm:constr type="w" for="ch" forName="circ4Tx" refType="w" fact="0.3"/>
          <dgm:constr type="h" for="ch" forName="circ4Tx" refType="h" fact="0.21"/>
          <dgm:constr type="ctrX" for="ch" forName="circ5" refType="w" fact="0.4221"/>
          <dgm:constr type="ctrY" for="ch" forName="circ5" refType="h" fact="0.5578"/>
          <dgm:constr type="w" for="ch" forName="circ5" refType="w" fact="0.24"/>
          <dgm:constr type="h" for="ch" forName="circ5" refType="h" fact="0.3084"/>
          <dgm:constr type="l" for="ch" forName="circ5Tx" refType="w" fact="0"/>
          <dgm:constr type="t" for="ch" forName="circ5Tx" refType="h" fact="0.543"/>
          <dgm:constr type="w" for="ch" forName="circ5Tx" refType="w" fact="0.2843"/>
          <dgm:constr type="h" for="ch" forName="circ5Tx" refType="h" fact="0.257"/>
          <dgm:constr type="ctrX" for="ch" forName="circ6" refType="w" fact="0.4221"/>
          <dgm:constr type="ctrY" for="ch" forName="circ6" refType="h" fact="0.4422"/>
          <dgm:constr type="w" for="ch" forName="circ6" refType="w" fact="0.24"/>
          <dgm:constr type="h" for="ch" forName="circ6" refType="h" fact="0.3084"/>
          <dgm:constr type="l" for="ch" forName="circ6Tx" refType="w" fact="0"/>
          <dgm:constr type="t" for="ch" forName="circ6Tx" refType="h" fact="0.2"/>
          <dgm:constr type="w" for="ch" forName="circ6Tx" refType="w" fact="0.2843"/>
          <dgm:constr type="h" for="ch" forName="circ6Tx" refType="h" fact="0.257"/>
          <dgm:constr type="primFontSz" for="ch" ptType="node" op="equ"/>
        </dgm:constrLst>
      </dgm:if>
      <dgm:else name="Name16">
        <dgm:constrLst>
          <dgm:constr type="ctrX" for="ch" forName="circ1" refType="w" fact="0.5"/>
          <dgm:constr type="ctrY" for="ch" forName="circ1" refType="h" fact="0.4177"/>
          <dgm:constr type="w" for="ch" forName="circ1" refType="w" fact="0.24"/>
          <dgm:constr type="h" for="ch" forName="circ1" refType="h" fact="0.3262"/>
          <dgm:constr type="l" for="ch" forName="circ1Tx" refType="w" fact="0.3625"/>
          <dgm:constr type="t" for="ch" forName="circ1Tx"/>
          <dgm:constr type="w" for="ch" forName="circ1Tx" refType="w" fact="0.275"/>
          <dgm:constr type="h" for="ch" forName="circ1Tx" refType="h" fact="0.2"/>
          <dgm:constr type="ctrX" for="ch" forName="circ2" refType="w" fact="0.5704"/>
          <dgm:constr type="ctrY" for="ch" forName="circ2" refType="h" fact="0.4637"/>
          <dgm:constr type="w" for="ch" forName="circ2" refType="w" fact="0.24"/>
          <dgm:constr type="h" for="ch" forName="circ2" refType="h" fact="0.3262"/>
          <dgm:constr type="l" for="ch" forName="circ2Tx" refType="w" fact="0.72"/>
          <dgm:constr type="t" for="ch" forName="circ2Tx" refType="h" fact="0.19"/>
          <dgm:constr type="w" for="ch" forName="circ2Tx" refType="w" fact="0.26"/>
          <dgm:constr type="h" for="ch" forName="circ2Tx" refType="h" fact="0.22"/>
          <dgm:constr type="ctrX" for="ch" forName="circ3" refType="w" fact="0.5877"/>
          <dgm:constr type="ctrY" for="ch" forName="circ3" refType="h" fact="0.5672"/>
          <dgm:constr type="w" for="ch" forName="circ3" refType="w" fact="0.24"/>
          <dgm:constr type="h" for="ch" forName="circ3" refType="h" fact="0.3262"/>
          <dgm:constr type="l" for="ch" forName="circ3Tx" refType="w" fact="0.745"/>
          <dgm:constr type="t" for="ch" forName="circ3Tx" refType="h" fact="0.47"/>
          <dgm:constr type="w" for="ch" forName="circ3Tx" refType="w" fact="0.255"/>
          <dgm:constr type="h" for="ch" forName="circ3Tx" refType="h" fact="0.235"/>
          <dgm:constr type="ctrX" for="ch" forName="circ4" refType="w" fact="0.539"/>
          <dgm:constr type="ctrY" for="ch" forName="circ4" refType="h" fact="0.6502"/>
          <dgm:constr type="w" for="ch" forName="circ4" refType="w" fact="0.24"/>
          <dgm:constr type="h" for="ch" forName="circ4" refType="h" fact="0.3262"/>
          <dgm:constr type="l" for="ch" forName="circ4Tx" refType="w" fact="0.635"/>
          <dgm:constr type="t" for="ch" forName="circ4Tx" refType="h" fact="0.785"/>
          <dgm:constr type="w" for="ch" forName="circ4Tx" refType="w" fact="0.275"/>
          <dgm:constr type="h" for="ch" forName="circ4Tx" refType="h" fact="0.215"/>
          <dgm:constr type="ctrX" for="ch" forName="circ5" refType="w" fact="0.461"/>
          <dgm:constr type="ctrY" for="ch" forName="circ5" refType="h" fact="0.6502"/>
          <dgm:constr type="w" for="ch" forName="circ5" refType="w" fact="0.24"/>
          <dgm:constr type="h" for="ch" forName="circ5" refType="h" fact="0.3262"/>
          <dgm:constr type="l" for="ch" forName="circ5Tx" refType="w" fact="0.09"/>
          <dgm:constr type="t" for="ch" forName="circ5Tx" refType="h" fact="0.785"/>
          <dgm:constr type="w" for="ch" forName="circ5Tx" refType="w" fact="0.275"/>
          <dgm:constr type="h" for="ch" forName="circ5Tx" refType="h" fact="0.215"/>
          <dgm:constr type="ctrX" for="ch" forName="circ6" refType="w" fact="0.4123"/>
          <dgm:constr type="ctrY" for="ch" forName="circ6" refType="h" fact="0.5672"/>
          <dgm:constr type="w" for="ch" forName="circ6" refType="w" fact="0.24"/>
          <dgm:constr type="h" for="ch" forName="circ6" refType="h" fact="0.3262"/>
          <dgm:constr type="l" for="ch" forName="circ6Tx"/>
          <dgm:constr type="t" for="ch" forName="circ6Tx" refType="h" fact="0.47"/>
          <dgm:constr type="w" for="ch" forName="circ6Tx" refType="w" fact="0.255"/>
          <dgm:constr type="h" for="ch" forName="circ6Tx" refType="h" fact="0.235"/>
          <dgm:constr type="ctrX" for="ch" forName="circ7" refType="w" fact="0.4296"/>
          <dgm:constr type="ctrY" for="ch" forName="circ7" refType="h" fact="0.4637"/>
          <dgm:constr type="w" for="ch" forName="circ7" refType="w" fact="0.24"/>
          <dgm:constr type="h" for="ch" forName="circ7" refType="h" fact="0.3262"/>
          <dgm:constr type="l" for="ch" forName="circ7Tx" refType="w" fact="0.02"/>
          <dgm:constr type="t" for="ch" forName="circ7Tx" refType="h" fact="0.19"/>
          <dgm:constr type="w" for="ch" forName="circ7Tx" refType="w" fact="0.26"/>
          <dgm:constr type="h" for="ch" forName="circ7Tx" refType="h" fact="0.22"/>
          <dgm:constr type="primFontSz" for="ch" ptType="node" op="equ"/>
        </dgm:constrLst>
      </dgm:else>
    </dgm:choose>
    <dgm:ruleLst/>
    <dgm:forEach name="Name17" axis="ch" ptType="node" cnt="1">
      <dgm:choose name="Name18">
        <dgm:if name="Name19" axis="root ch" ptType="all node" func="cnt" op="equ" val="1">
          <dgm:layoutNode name="circ1TxSh" styleLbl="vennNode1">
            <dgm:alg type="tx">
              <dgm:param type="txAnchorHorzCh" val="ctr"/>
              <dgm:param type="txAnchorVertCh" val="mid"/>
            </dgm:alg>
            <dgm:shape xmlns:r="http://schemas.openxmlformats.org/officeDocument/2006/relationships" type="ellipse" r:blip="">
              <dgm:adjLst/>
            </dgm:shape>
            <dgm:choose name="Name20">
              <dgm:if name="Name21" func="var" arg="dir" op="equ" val="norm">
                <dgm:choose name="Name22">
                  <dgm:if name="Name23" axis="root ch" ptType="all node" func="cnt" op="lte" val="4">
                    <dgm:presOf axis="desOrSelf" ptType="node"/>
                  </dgm:if>
                  <dgm:else name="Name24">
                    <dgm:presOf/>
                  </dgm:else>
                </dgm:choose>
              </dgm:if>
              <dgm:else name="Name25">
                <dgm:choose name="Name26">
                  <dgm:if name="Name27" axis="root ch" ptType="all node" func="cnt" op="equ" val="2">
                    <dgm:presOf axis="root ch desOrSelf" ptType="all node node" st="1 2 1" cnt="1 1 0"/>
                  </dgm:if>
                  <dgm:else name="Name28">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if>
        <dgm:else name="Name29">
          <dgm:layoutNode name="circ1" styleLbl="vennNode1">
            <dgm:alg type="sp"/>
            <dgm:shape xmlns:r="http://schemas.openxmlformats.org/officeDocument/2006/relationships" type="ellipse" r:blip="">
              <dgm:adjLst/>
            </dgm:shape>
            <dgm:choose name="Name30">
              <dgm:if name="Name31" func="var" arg="dir" op="equ" val="norm">
                <dgm:choose name="Name32">
                  <dgm:if name="Name33" axis="root ch" ptType="all node" func="cnt" op="lte" val="4">
                    <dgm:presOf axis="desOrSelf" ptType="node"/>
                  </dgm:if>
                  <dgm:else name="Name34">
                    <dgm:presOf/>
                  </dgm:else>
                </dgm:choose>
              </dgm:if>
              <dgm:else name="Name35">
                <dgm:choose name="Name36">
                  <dgm:if name="Name37" axis="root ch" ptType="all node" func="cnt" op="equ" val="2">
                    <dgm:presOf axis="root ch desOrSelf" ptType="all node node" st="1 2 1" cnt="1 1 0"/>
                  </dgm:if>
                  <dgm:else name="Name38">
                    <dgm:choose name="Name39">
                      <dgm:if name="Name40" axis="root ch" ptType="all node" func="cnt" op="lte" val="4">
                        <dgm:presOf axis="desOrSelf" ptType="node"/>
                      </dgm:if>
                      <dgm:else name="Name41">
                        <dgm:presOf/>
                      </dgm:else>
                    </dgm:choose>
                  </dgm:else>
                </dgm:choose>
              </dgm:else>
            </dgm:choose>
            <dgm:constrLst/>
            <dgm:ruleLst/>
          </dgm:layoutNode>
          <dgm:layoutNode name="circ1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42">
              <dgm:if name="Name43" func="var" arg="dir" op="equ" val="norm">
                <dgm:presOf axis="desOrSelf" ptType="node"/>
              </dgm:if>
              <dgm:else name="Name44">
                <dgm:choose name="Name45">
                  <dgm:if name="Name46" axis="root ch" ptType="all node" func="cnt" op="equ" val="2">
                    <dgm:presOf axis="root ch desOrSelf" ptType="all node node" st="1 2 1" cnt="1 1 0"/>
                  </dgm:if>
                  <dgm:else name="Name47">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else>
      </dgm:choose>
    </dgm:forEach>
    <dgm:forEach name="Name48" axis="ch" ptType="node" st="2" cnt="1">
      <dgm:layoutNode name="circ2" styleLbl="vennNode1">
        <dgm:alg type="sp"/>
        <dgm:shape xmlns:r="http://schemas.openxmlformats.org/officeDocument/2006/relationships" type="ellipse" r:blip="">
          <dgm:adjLst/>
        </dgm:shape>
        <dgm:choose name="Name49">
          <dgm:if name="Name50" func="var" arg="dir" op="equ" val="norm">
            <dgm:choose name="Name51">
              <dgm:if name="Name52" axis="root ch" ptType="all node" func="cnt" op="lte" val="4">
                <dgm:presOf axis="desOrSelf" ptType="node"/>
              </dgm:if>
              <dgm:else name="Name53">
                <dgm:presOf/>
              </dgm:else>
            </dgm:choose>
          </dgm:if>
          <dgm:else name="Name54">
            <dgm:choose name="Name55">
              <dgm:if name="Name56" axis="root ch" ptType="all node" func="cnt" op="equ" val="2">
                <dgm:presOf axis="root ch desOrSelf" ptType="all node node" st="1 1 1" cnt="1 1 0"/>
              </dgm:if>
              <dgm:if name="Name57" axis="root ch" ptType="all node" func="cnt" op="equ" val="3">
                <dgm:presOf axis="root ch desOrSelf" ptType="all node node" st="1 3 1" cnt="1 1 0"/>
              </dgm:if>
              <dgm:if name="Name58" axis="root ch" ptType="all node" func="cnt" op="equ" val="4">
                <dgm:presOf axis="root ch desOrSelf" ptType="all node node" st="1 4 1" cnt="1 1 0"/>
              </dgm:if>
              <dgm:else name="Name59">
                <dgm:presOf/>
              </dgm:else>
            </dgm:choose>
          </dgm:else>
        </dgm:choose>
        <dgm:constrLst/>
        <dgm:ruleLst/>
      </dgm:layoutNode>
      <dgm:layoutNode name="circ2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60">
          <dgm:if name="Name61" func="var" arg="dir" op="equ" val="norm">
            <dgm:presOf axis="desOrSelf" ptType="node"/>
          </dgm:if>
          <dgm:else name="Name62">
            <dgm:choose name="Name63">
              <dgm:if name="Name64" axis="root ch" ptType="all node" func="cnt" op="equ" val="2">
                <dgm:presOf axis="root ch desOrSelf" ptType="all node node" st="1 1 1" cnt="1 1 0"/>
              </dgm:if>
              <dgm:if name="Name65" axis="root ch" ptType="all node" func="cnt" op="equ" val="3">
                <dgm:presOf axis="root ch desOrSelf" ptType="all node node" st="1 3 1" cnt="1 1 0"/>
              </dgm:if>
              <dgm:if name="Name66" axis="root ch" ptType="all node" func="cnt" op="equ" val="4">
                <dgm:presOf axis="root ch desOrSelf" ptType="all node node" st="1 4 1" cnt="1 1 0"/>
              </dgm:if>
              <dgm:if name="Name67" axis="root ch" ptType="all node" func="cnt" op="equ" val="5">
                <dgm:presOf axis="root ch desOrSelf" ptType="all node node" st="1 5 1" cnt="1 1 0"/>
              </dgm:if>
              <dgm:if name="Name68" axis="root ch" ptType="all node" func="cnt" op="equ" val="6">
                <dgm:presOf axis="root ch desOrSelf" ptType="all node node" st="1 6 1" cnt="1 1 0"/>
              </dgm:if>
              <dgm:else name="Name69">
                <dgm:presOf axis="root ch desOrSelf" ptType="all node node" st="1 7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70" axis="ch" ptType="node" st="3" cnt="1">
      <dgm:layoutNode name="circ3" styleLbl="vennNode1">
        <dgm:alg type="sp"/>
        <dgm:shape xmlns:r="http://schemas.openxmlformats.org/officeDocument/2006/relationships" type="ellipse" r:blip="">
          <dgm:adjLst/>
        </dgm:shape>
        <dgm:choose name="Name71">
          <dgm:if name="Name72" func="var" arg="dir" op="equ" val="norm">
            <dgm:choose name="Name73">
              <dgm:if name="Name74" axis="root ch" ptType="all node" func="cnt" op="lte" val="4">
                <dgm:presOf axis="desOrSelf" ptType="node"/>
              </dgm:if>
              <dgm:else name="Name75">
                <dgm:presOf/>
              </dgm:else>
            </dgm:choose>
          </dgm:if>
          <dgm:else name="Name76">
            <dgm:choose name="Name77">
              <dgm:if name="Name78" axis="root ch" ptType="all node" func="cnt" op="equ" val="3">
                <dgm:presOf axis="root ch desOrSelf" ptType="all node node" st="1 2 1" cnt="1 1 0"/>
              </dgm:if>
              <dgm:if name="Name79" axis="root ch" ptType="all node" func="cnt" op="equ" val="4">
                <dgm:presOf axis="root ch desOrSelf" ptType="all node node" st="1 3 1" cnt="1 1 0"/>
              </dgm:if>
              <dgm:else name="Name80">
                <dgm:presOf/>
              </dgm:else>
            </dgm:choose>
          </dgm:else>
        </dgm:choose>
        <dgm:constrLst/>
        <dgm:ruleLst/>
      </dgm:layoutNode>
      <dgm:layoutNode name="circ3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81">
          <dgm:if name="Name82" func="var" arg="dir" op="equ" val="norm">
            <dgm:presOf axis="desOrSelf" ptType="node"/>
          </dgm:if>
          <dgm:else name="Name83">
            <dgm:choose name="Name84">
              <dgm:if name="Name85" axis="root ch" ptType="all node" func="cnt" op="equ" val="3">
                <dgm:presOf axis="root ch desOrSelf" ptType="all node node" st="1 2 1" cnt="1 1 0"/>
              </dgm:if>
              <dgm:if name="Name86" axis="root ch" ptType="all node" func="cnt" op="equ" val="4">
                <dgm:presOf axis="root ch desOrSelf" ptType="all node node" st="1 3 1" cnt="1 1 0"/>
              </dgm:if>
              <dgm:if name="Name87" axis="root ch" ptType="all node" func="cnt" op="equ" val="5">
                <dgm:presOf axis="root ch desOrSelf" ptType="all node node" st="1 4 1" cnt="1 1 0"/>
              </dgm:if>
              <dgm:if name="Name88" axis="root ch" ptType="all node" func="cnt" op="equ" val="6">
                <dgm:presOf axis="root ch desOrSelf" ptType="all node node" st="1 5 1" cnt="1 1 0"/>
              </dgm:if>
              <dgm:else name="Name89">
                <dgm:presOf axis="root ch desOrSelf" ptType="all node node" st="1 6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90" axis="ch" ptType="node" st="4" cnt="1">
      <dgm:layoutNode name="circ4" styleLbl="vennNode1">
        <dgm:alg type="sp"/>
        <dgm:shape xmlns:r="http://schemas.openxmlformats.org/officeDocument/2006/relationships" type="ellipse" r:blip="">
          <dgm:adjLst/>
        </dgm:shape>
        <dgm:choose name="Name91">
          <dgm:if name="Name92" func="var" arg="dir" op="equ" val="norm">
            <dgm:choose name="Name93">
              <dgm:if name="Name94" axis="root ch" ptType="all node" func="cnt" op="lte" val="4">
                <dgm:presOf axis="desOrSelf" ptType="node"/>
              </dgm:if>
              <dgm:else name="Name95">
                <dgm:presOf/>
              </dgm:else>
            </dgm:choose>
          </dgm:if>
          <dgm:else name="Name96">
            <dgm:choose name="Name97">
              <dgm:if name="Name98" axis="root ch" ptType="all node" func="cnt" op="equ" val="4">
                <dgm:presOf axis="root ch desOrSelf" ptType="all node node" st="1 2 1" cnt="1 1 0"/>
              </dgm:if>
              <dgm:else name="Name99">
                <dgm:presOf/>
              </dgm:else>
            </dgm:choose>
          </dgm:else>
        </dgm:choose>
        <dgm:constrLst/>
        <dgm:ruleLst/>
      </dgm:layoutNode>
      <dgm:layoutNode name="circ4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0">
          <dgm:if name="Name101" func="var" arg="dir" op="equ" val="norm">
            <dgm:presOf axis="desOrSelf" ptType="node"/>
          </dgm:if>
          <dgm:else name="Name102">
            <dgm:choose name="Name103">
              <dgm:if name="Name104" axis="root ch" ptType="all node" func="cnt" op="equ" val="4">
                <dgm:presOf axis="root ch desOrSelf" ptType="all node node" st="1 2 1" cnt="1 1 0"/>
              </dgm:if>
              <dgm:if name="Name105" axis="root ch" ptType="all node" func="cnt" op="equ" val="5">
                <dgm:presOf axis="root ch desOrSelf" ptType="all node node" st="1 3 1" cnt="1 1 0"/>
              </dgm:if>
              <dgm:if name="Name106" axis="root ch" ptType="all node" func="cnt" op="equ" val="6">
                <dgm:presOf axis="root ch desOrSelf" ptType="all node node" st="1 4 1" cnt="1 1 0"/>
              </dgm:if>
              <dgm:else name="Name107">
                <dgm:presOf axis="root ch desOrSelf" ptType="all node node" st="1 5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08" axis="ch" ptType="node" st="5" cnt="1">
      <dgm:layoutNode name="circ5" styleLbl="vennNode1">
        <dgm:alg type="sp"/>
        <dgm:shape xmlns:r="http://schemas.openxmlformats.org/officeDocument/2006/relationships" type="ellipse" r:blip="">
          <dgm:adjLst/>
        </dgm:shape>
        <dgm:presOf/>
        <dgm:constrLst/>
        <dgm:ruleLst/>
      </dgm:layoutNode>
      <dgm:layoutNode name="circ5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9">
          <dgm:if name="Name110" func="var" arg="dir" op="equ" val="norm">
            <dgm:presOf axis="desOrSelf" ptType="node"/>
          </dgm:if>
          <dgm:else name="Name111">
            <dgm:choose name="Name112">
              <dgm:if name="Name113" axis="root ch" ptType="all node" func="cnt" op="equ" val="5">
                <dgm:presOf axis="root ch desOrSelf" ptType="all node node" st="1 2 1" cnt="1 1 0"/>
              </dgm:if>
              <dgm:if name="Name114" axis="root ch" ptType="all node" func="cnt" op="equ" val="6">
                <dgm:presOf axis="root ch desOrSelf" ptType="all node node" st="1 3 1" cnt="1 1 0"/>
              </dgm:if>
              <dgm:else name="Name115">
                <dgm:presOf axis="root ch desOrSelf" ptType="all node node" st="1 4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16" axis="ch" ptType="node" st="6" cnt="1">
      <dgm:layoutNode name="circ6" styleLbl="vennNode1">
        <dgm:alg type="sp"/>
        <dgm:shape xmlns:r="http://schemas.openxmlformats.org/officeDocument/2006/relationships" type="ellipse" r:blip="">
          <dgm:adjLst/>
        </dgm:shape>
        <dgm:presOf/>
        <dgm:constrLst/>
        <dgm:ruleLst/>
      </dgm:layoutNode>
      <dgm:layoutNode name="circ6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17">
          <dgm:if name="Name118" func="var" arg="dir" op="equ" val="norm">
            <dgm:presOf axis="desOrSelf" ptType="node"/>
          </dgm:if>
          <dgm:else name="Name119">
            <dgm:choose name="Name120">
              <dgm:if name="Name121" axis="root ch" ptType="all node" func="cnt" op="equ" val="6">
                <dgm:presOf axis="root ch desOrSelf" ptType="all node node" st="1 2 1" cnt="1 1 0"/>
              </dgm:if>
              <dgm:else name="Name122">
                <dgm:presOf axis="root ch desOrSelf" ptType="all node node" st="1 3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23" axis="ch" ptType="node" st="7" cnt="1">
      <dgm:layoutNode name="circ7" styleLbl="vennNode1">
        <dgm:alg type="sp"/>
        <dgm:shape xmlns:r="http://schemas.openxmlformats.org/officeDocument/2006/relationships" type="ellipse" r:blip="">
          <dgm:adjLst/>
        </dgm:shape>
        <dgm:presOf/>
        <dgm:constrLst/>
        <dgm:ruleLst/>
      </dgm:layoutNode>
      <dgm:layoutNode name="circ7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24">
          <dgm:if name="Name125" func="var" arg="dir" op="equ" val="norm">
            <dgm:presOf axis="desOrSelf" ptType="node"/>
          </dgm:if>
          <dgm:else name="Name126">
            <dgm:presOf axis="root ch desOrSelf" ptType="all node node" st="1 2 1" cnt="1 1 0"/>
          </dgm:else>
        </dgm:choose>
        <dgm:constrLst>
          <dgm:constr type="tMarg"/>
          <dgm:constr type="bMarg"/>
          <dgm:constr type="lMarg"/>
          <dgm:constr type="rMarg"/>
          <dgm:constr type="primFontSz" val="65"/>
        </dgm:constrLst>
        <dgm:ruleLst>
          <dgm:rule type="primFontSz" val="5" fact="NaN" max="NaN"/>
        </dgm:ruleLst>
      </dgm:layoutNode>
    </dgm:forEach>
  </dgm:layoutNode>
</dgm:layoutDef>
</file>

<file path=ppt/diagrams/layout3.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9ADAF354-A03B-44B5-ACA9-6E5D79A0C20E}" type="datetimeFigureOut">
              <a:rPr lang="en-US" smtClean="0"/>
              <a:t>10/27/16</a:t>
            </a:fld>
            <a:endParaRPr lang="en-US"/>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61E7BCFD-FA9A-4D00-9621-96A57628885F}" type="slidenum">
              <a:rPr lang="en-US" smtClean="0"/>
              <a:t>‹#›</a:t>
            </a:fld>
            <a:endParaRPr lang="en-US"/>
          </a:p>
        </p:txBody>
      </p:sp>
    </p:spTree>
    <p:extLst>
      <p:ext uri="{BB962C8B-B14F-4D97-AF65-F5344CB8AC3E}">
        <p14:creationId xmlns:p14="http://schemas.microsoft.com/office/powerpoint/2010/main" val="63323396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aseline="0" dirty="0"/>
              <a:t>At the aggregate expenditure level, performance looks good; therefore, the issue is why are some countries having supplementary budget?</a:t>
            </a:r>
          </a:p>
          <a:p>
            <a:r>
              <a:rPr lang="en-US" baseline="0" dirty="0"/>
              <a:t>On the budget composition by ministry, it is still satisfactory; the supplementary budget was therefore meant to reallocate from one ministry to another</a:t>
            </a:r>
          </a:p>
          <a:p>
            <a:r>
              <a:rPr lang="en-US" baseline="0" dirty="0"/>
              <a:t>On revenues, performance is satisfactory. Problem of some countries is both on forecasting and collection. </a:t>
            </a:r>
          </a:p>
          <a:p>
            <a:r>
              <a:rPr lang="en-US" baseline="0" dirty="0"/>
              <a:t>Another key factor which affects budget reliability is the lack of a multi-year perspective but even with those that attempted, the estimates are not reliable.</a:t>
            </a:r>
          </a:p>
        </p:txBody>
      </p:sp>
      <p:sp>
        <p:nvSpPr>
          <p:cNvPr id="4" name="Slide Number Placeholder 3"/>
          <p:cNvSpPr>
            <a:spLocks noGrp="1"/>
          </p:cNvSpPr>
          <p:nvPr>
            <p:ph type="sldNum" sz="quarter" idx="10"/>
          </p:nvPr>
        </p:nvSpPr>
        <p:spPr/>
        <p:txBody>
          <a:bodyPr/>
          <a:lstStyle/>
          <a:p>
            <a:pPr defTabSz="931774">
              <a:defRPr/>
            </a:pPr>
            <a:fld id="{651DC729-3720-4189-9E92-FB22479868F5}" type="slidenum">
              <a:rPr lang="en-US" sz="1800" kern="0">
                <a:solidFill>
                  <a:sysClr val="windowText" lastClr="000000"/>
                </a:solidFill>
              </a:rPr>
              <a:pPr defTabSz="931774">
                <a:defRPr/>
              </a:pPr>
              <a:t>2</a:t>
            </a:fld>
            <a:endParaRPr lang="en-US" sz="1800" kern="0">
              <a:solidFill>
                <a:sysClr val="windowText" lastClr="000000"/>
              </a:solidFill>
            </a:endParaRPr>
          </a:p>
        </p:txBody>
      </p:sp>
    </p:spTree>
    <p:extLst>
      <p:ext uri="{BB962C8B-B14F-4D97-AF65-F5344CB8AC3E}">
        <p14:creationId xmlns:p14="http://schemas.microsoft.com/office/powerpoint/2010/main" val="330563285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aseline="0" dirty="0"/>
              <a:t>The old PEFA covered only financial assets. Non-financial assets are now included in the new PEFA framework.</a:t>
            </a:r>
          </a:p>
          <a:p>
            <a:r>
              <a:rPr lang="en-US" baseline="0" dirty="0"/>
              <a:t>Cash management is challenged by several factors such as lack of banking infrastructure facility to allow automated fund consolidation; proliferation of extra-budgetary funds outside Treasury control; unreliable cash flow forecasts due to lack of timely and reliable procurement planning; lack of policy on cash buffer or cash surplus; lack of timely cash flow reconciliation and reporting</a:t>
            </a:r>
          </a:p>
          <a:p>
            <a:r>
              <a:rPr lang="en-US" baseline="0" dirty="0"/>
              <a:t>Expenditure arrears are incurred due to problem on cash management, and commitment control, and compounding the problem is the lack of monitoring system, hence no data are reported; but line ministries and suppliers are complaining of arrears.</a:t>
            </a:r>
          </a:p>
          <a:p>
            <a:endParaRPr lang="en-US" baseline="0" dirty="0"/>
          </a:p>
        </p:txBody>
      </p:sp>
      <p:sp>
        <p:nvSpPr>
          <p:cNvPr id="4" name="Slide Number Placeholder 3"/>
          <p:cNvSpPr>
            <a:spLocks noGrp="1"/>
          </p:cNvSpPr>
          <p:nvPr>
            <p:ph type="sldNum" sz="quarter" idx="10"/>
          </p:nvPr>
        </p:nvSpPr>
        <p:spPr/>
        <p:txBody>
          <a:bodyPr/>
          <a:lstStyle/>
          <a:p>
            <a:pPr defTabSz="931774">
              <a:defRPr/>
            </a:pPr>
            <a:fld id="{651DC729-3720-4189-9E92-FB22479868F5}" type="slidenum">
              <a:rPr lang="en-US" sz="1800" kern="0">
                <a:solidFill>
                  <a:sysClr val="windowText" lastClr="000000"/>
                </a:solidFill>
              </a:rPr>
              <a:pPr defTabSz="931774">
                <a:defRPr/>
              </a:pPr>
              <a:t>3</a:t>
            </a:fld>
            <a:endParaRPr lang="en-US" sz="1800" kern="0">
              <a:solidFill>
                <a:sysClr val="windowText" lastClr="000000"/>
              </a:solidFill>
            </a:endParaRPr>
          </a:p>
        </p:txBody>
      </p:sp>
    </p:spTree>
    <p:extLst>
      <p:ext uri="{BB962C8B-B14F-4D97-AF65-F5344CB8AC3E}">
        <p14:creationId xmlns:p14="http://schemas.microsoft.com/office/powerpoint/2010/main" val="282079651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aseline="0" dirty="0"/>
              <a:t>Inadequate payroll controls is a common problem in PICS, and factors include the lack of automated system directly linked with personnel or HR management system, as well as the lack of policy on limits or standards on salary rates and approved staffing.</a:t>
            </a:r>
          </a:p>
          <a:p>
            <a:r>
              <a:rPr lang="en-US" baseline="0" dirty="0"/>
              <a:t>For non-salary expenditures such as goods and services, and grants to other public entities, the gaps include lack of expenditure policies, and gaps in the Finance Instructions, and internal controls.</a:t>
            </a:r>
          </a:p>
          <a:p>
            <a:r>
              <a:rPr lang="en-US" baseline="0" dirty="0"/>
              <a:t>. </a:t>
            </a:r>
            <a:endParaRPr lang="en-US" dirty="0"/>
          </a:p>
        </p:txBody>
      </p:sp>
      <p:sp>
        <p:nvSpPr>
          <p:cNvPr id="4" name="Slide Number Placeholder 3"/>
          <p:cNvSpPr>
            <a:spLocks noGrp="1"/>
          </p:cNvSpPr>
          <p:nvPr>
            <p:ph type="sldNum" sz="quarter" idx="10"/>
          </p:nvPr>
        </p:nvSpPr>
        <p:spPr/>
        <p:txBody>
          <a:bodyPr/>
          <a:lstStyle/>
          <a:p>
            <a:pPr defTabSz="931774">
              <a:defRPr/>
            </a:pPr>
            <a:fld id="{651DC729-3720-4189-9E92-FB22479868F5}" type="slidenum">
              <a:rPr lang="en-US" sz="1800" kern="0">
                <a:solidFill>
                  <a:sysClr val="windowText" lastClr="000000"/>
                </a:solidFill>
              </a:rPr>
              <a:pPr defTabSz="931774">
                <a:defRPr/>
              </a:pPr>
              <a:t>4</a:t>
            </a:fld>
            <a:endParaRPr lang="en-US" sz="1800" kern="0">
              <a:solidFill>
                <a:sysClr val="windowText" lastClr="000000"/>
              </a:solidFill>
            </a:endParaRPr>
          </a:p>
        </p:txBody>
      </p:sp>
    </p:spTree>
    <p:extLst>
      <p:ext uri="{BB962C8B-B14F-4D97-AF65-F5344CB8AC3E}">
        <p14:creationId xmlns:p14="http://schemas.microsoft.com/office/powerpoint/2010/main" val="419285325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aseline="0" dirty="0"/>
              <a:t>The old PEFA did not include measures to assess non-tax revenue management.</a:t>
            </a:r>
          </a:p>
          <a:p>
            <a:r>
              <a:rPr lang="en-US" baseline="0" dirty="0"/>
              <a:t>The problem with revenue management which has affected revenue collection is the lack of an efficient system that can track and reconcile from assessment or billing to remittance to Treasury.</a:t>
            </a:r>
          </a:p>
        </p:txBody>
      </p:sp>
      <p:sp>
        <p:nvSpPr>
          <p:cNvPr id="4" name="Slide Number Placeholder 3"/>
          <p:cNvSpPr>
            <a:spLocks noGrp="1"/>
          </p:cNvSpPr>
          <p:nvPr>
            <p:ph type="sldNum" sz="quarter" idx="10"/>
          </p:nvPr>
        </p:nvSpPr>
        <p:spPr/>
        <p:txBody>
          <a:bodyPr/>
          <a:lstStyle/>
          <a:p>
            <a:pPr defTabSz="931774">
              <a:defRPr/>
            </a:pPr>
            <a:fld id="{651DC729-3720-4189-9E92-FB22479868F5}" type="slidenum">
              <a:rPr lang="en-US" sz="1800" kern="0">
                <a:solidFill>
                  <a:sysClr val="windowText" lastClr="000000"/>
                </a:solidFill>
              </a:rPr>
              <a:pPr defTabSz="931774">
                <a:defRPr/>
              </a:pPr>
              <a:t>5</a:t>
            </a:fld>
            <a:endParaRPr lang="en-US" sz="1800" kern="0">
              <a:solidFill>
                <a:sysClr val="windowText" lastClr="000000"/>
              </a:solidFill>
            </a:endParaRPr>
          </a:p>
        </p:txBody>
      </p:sp>
    </p:spTree>
    <p:extLst>
      <p:ext uri="{BB962C8B-B14F-4D97-AF65-F5344CB8AC3E}">
        <p14:creationId xmlns:p14="http://schemas.microsoft.com/office/powerpoint/2010/main" val="50140126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aseline="0" dirty="0"/>
              <a:t>Transparency means comprehensiveness, relevance, clarity, and timeliness and accessibility of information. Governments have been advocating good governance, but these indicators would show otherwise. Either they are not being used by management and policy-makers; they are not raised by auditors, and the Parliament, and public is not exercising their right to demand access to information.</a:t>
            </a:r>
          </a:p>
        </p:txBody>
      </p:sp>
      <p:sp>
        <p:nvSpPr>
          <p:cNvPr id="4" name="Slide Number Placeholder 3"/>
          <p:cNvSpPr>
            <a:spLocks noGrp="1"/>
          </p:cNvSpPr>
          <p:nvPr>
            <p:ph type="sldNum" sz="quarter" idx="10"/>
          </p:nvPr>
        </p:nvSpPr>
        <p:spPr/>
        <p:txBody>
          <a:bodyPr/>
          <a:lstStyle/>
          <a:p>
            <a:pPr defTabSz="931774">
              <a:defRPr/>
            </a:pPr>
            <a:fld id="{651DC729-3720-4189-9E92-FB22479868F5}" type="slidenum">
              <a:rPr lang="en-US" sz="1800" kern="0">
                <a:solidFill>
                  <a:sysClr val="windowText" lastClr="000000"/>
                </a:solidFill>
              </a:rPr>
              <a:pPr defTabSz="931774">
                <a:defRPr/>
              </a:pPr>
              <a:t>6</a:t>
            </a:fld>
            <a:endParaRPr lang="en-US" sz="1800" kern="0">
              <a:solidFill>
                <a:sysClr val="windowText" lastClr="000000"/>
              </a:solidFill>
            </a:endParaRPr>
          </a:p>
        </p:txBody>
      </p:sp>
    </p:spTree>
    <p:extLst>
      <p:ext uri="{BB962C8B-B14F-4D97-AF65-F5344CB8AC3E}">
        <p14:creationId xmlns:p14="http://schemas.microsoft.com/office/powerpoint/2010/main" val="301054084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aseline="0" dirty="0"/>
              <a:t>Some countries do not even have this function in the PFM legislation, and there is no unit or agency mandated to perform the function. Some provides for a structure, but there are no regulations, or reporting in place. Some have basic monitoring and reporting, but these are not focused on fiscal risks.</a:t>
            </a:r>
          </a:p>
          <a:p>
            <a:endParaRPr lang="en-US" dirty="0"/>
          </a:p>
        </p:txBody>
      </p:sp>
      <p:sp>
        <p:nvSpPr>
          <p:cNvPr id="4" name="Slide Number Placeholder 3"/>
          <p:cNvSpPr>
            <a:spLocks noGrp="1"/>
          </p:cNvSpPr>
          <p:nvPr>
            <p:ph type="sldNum" sz="quarter" idx="10"/>
          </p:nvPr>
        </p:nvSpPr>
        <p:spPr/>
        <p:txBody>
          <a:bodyPr/>
          <a:lstStyle/>
          <a:p>
            <a:pPr defTabSz="931774">
              <a:defRPr/>
            </a:pPr>
            <a:fld id="{651DC729-3720-4189-9E92-FB22479868F5}" type="slidenum">
              <a:rPr lang="en-US" sz="1800" kern="0">
                <a:solidFill>
                  <a:sysClr val="windowText" lastClr="000000"/>
                </a:solidFill>
              </a:rPr>
              <a:pPr defTabSz="931774">
                <a:defRPr/>
              </a:pPr>
              <a:t>7</a:t>
            </a:fld>
            <a:endParaRPr lang="en-US" sz="1800" kern="0">
              <a:solidFill>
                <a:sysClr val="windowText" lastClr="000000"/>
              </a:solidFill>
            </a:endParaRPr>
          </a:p>
        </p:txBody>
      </p:sp>
    </p:spTree>
    <p:extLst>
      <p:ext uri="{BB962C8B-B14F-4D97-AF65-F5344CB8AC3E}">
        <p14:creationId xmlns:p14="http://schemas.microsoft.com/office/powerpoint/2010/main" val="143668097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baseline="0" dirty="0"/>
          </a:p>
          <a:p>
            <a:r>
              <a:rPr lang="en-US" baseline="0" dirty="0"/>
              <a:t>. As of now, only 6 countries have a central internal audit unit, but these are focused on ad-hoc investigations and specific transactions, and not on systems and fiscal risks that are confronting the government. </a:t>
            </a:r>
          </a:p>
          <a:p>
            <a:r>
              <a:rPr lang="en-US" baseline="0" dirty="0"/>
              <a:t>The same is true with the scope of external audit. Due to lack of staff, audit  timeliness is affected. </a:t>
            </a:r>
            <a:endParaRPr lang="en-US" dirty="0"/>
          </a:p>
        </p:txBody>
      </p:sp>
      <p:sp>
        <p:nvSpPr>
          <p:cNvPr id="4" name="Slide Number Placeholder 3"/>
          <p:cNvSpPr>
            <a:spLocks noGrp="1"/>
          </p:cNvSpPr>
          <p:nvPr>
            <p:ph type="sldNum" sz="quarter" idx="10"/>
          </p:nvPr>
        </p:nvSpPr>
        <p:spPr/>
        <p:txBody>
          <a:bodyPr/>
          <a:lstStyle/>
          <a:p>
            <a:pPr defTabSz="931774">
              <a:defRPr/>
            </a:pPr>
            <a:fld id="{651DC729-3720-4189-9E92-FB22479868F5}" type="slidenum">
              <a:rPr lang="en-US" sz="1800" kern="0">
                <a:solidFill>
                  <a:sysClr val="windowText" lastClr="000000"/>
                </a:solidFill>
              </a:rPr>
              <a:pPr defTabSz="931774">
                <a:defRPr/>
              </a:pPr>
              <a:t>8</a:t>
            </a:fld>
            <a:endParaRPr lang="en-US" sz="1800" kern="0">
              <a:solidFill>
                <a:sysClr val="windowText" lastClr="000000"/>
              </a:solidFill>
            </a:endParaRPr>
          </a:p>
        </p:txBody>
      </p:sp>
    </p:spTree>
    <p:extLst>
      <p:ext uri="{BB962C8B-B14F-4D97-AF65-F5344CB8AC3E}">
        <p14:creationId xmlns:p14="http://schemas.microsoft.com/office/powerpoint/2010/main" val="240516039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 recent years,</a:t>
            </a:r>
            <a:r>
              <a:rPr lang="en-US" baseline="0" dirty="0"/>
              <a:t> some countries that did not have formal PEFA assessment led by external evaluators, have resorted to self-assessments. In some cases, PFTAC and IMF HQ have been requested to assess specific areas.  These assessments and PFTAC monitoring showed some progress in PFM reforms.</a:t>
            </a:r>
          </a:p>
          <a:p>
            <a:endParaRPr lang="en-US" baseline="0" dirty="0"/>
          </a:p>
          <a:p>
            <a:r>
              <a:rPr lang="en-US" baseline="0" dirty="0"/>
              <a:t>Most of the progress are on the basic processes and requirements of PFM.</a:t>
            </a:r>
            <a:endParaRPr lang="en-US" dirty="0"/>
          </a:p>
          <a:p>
            <a:r>
              <a:rPr lang="en-US" dirty="0"/>
              <a:t>The modernization of information management systems due to the acquisition and upgrading of FMIS and Payroll/HR system (Nauru and PNG),</a:t>
            </a:r>
            <a:r>
              <a:rPr lang="en-US" baseline="0" dirty="0"/>
              <a:t> and Revenue Management system (Tonga), has improved expenditure control and revenue administration, which resulted to improving budget reliability and transparency. The modernization of banking systems (PNG) also contributed to the improvement of cash management in government.</a:t>
            </a:r>
          </a:p>
          <a:p>
            <a:endParaRPr lang="en-US" baseline="0" dirty="0"/>
          </a:p>
          <a:p>
            <a:r>
              <a:rPr lang="en-US" baseline="0" dirty="0"/>
              <a:t>Non-IT reform implementation such as strengthening of Finance Instructions and procurement regulations (Tonga, Tuvalu, and Nauru), rebasing of non-tax revenue in Samoa, implementation of IPSAS by Fiji, budget documentation and revenue administration by Vanuatu.</a:t>
            </a:r>
          </a:p>
          <a:p>
            <a:r>
              <a:rPr lang="en-US" dirty="0"/>
              <a:t> </a:t>
            </a:r>
          </a:p>
        </p:txBody>
      </p:sp>
      <p:sp>
        <p:nvSpPr>
          <p:cNvPr id="4" name="Slide Number Placeholder 3"/>
          <p:cNvSpPr>
            <a:spLocks noGrp="1"/>
          </p:cNvSpPr>
          <p:nvPr>
            <p:ph type="sldNum" sz="quarter" idx="10"/>
          </p:nvPr>
        </p:nvSpPr>
        <p:spPr/>
        <p:txBody>
          <a:bodyPr/>
          <a:lstStyle/>
          <a:p>
            <a:fld id="{61E7BCFD-FA9A-4D00-9621-96A57628885F}" type="slidenum">
              <a:rPr lang="en-US" smtClean="0"/>
              <a:t>9</a:t>
            </a:fld>
            <a:endParaRPr lang="en-US"/>
          </a:p>
        </p:txBody>
      </p:sp>
    </p:spTree>
    <p:extLst>
      <p:ext uri="{BB962C8B-B14F-4D97-AF65-F5344CB8AC3E}">
        <p14:creationId xmlns:p14="http://schemas.microsoft.com/office/powerpoint/2010/main" val="393115226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During Phase 4, PFTAC objective on PFM was to conduct</a:t>
            </a:r>
            <a:r>
              <a:rPr lang="en-US" baseline="0" dirty="0"/>
              <a:t> </a:t>
            </a:r>
            <a:r>
              <a:rPr lang="en-US" dirty="0"/>
              <a:t>at</a:t>
            </a:r>
            <a:r>
              <a:rPr lang="en-US" baseline="0" dirty="0"/>
              <a:t> least one PEFA assessment and Reform Roadmap in all the countries, improve legal frameworks and basic processes such as budgeting, cash management and commitment control, and accounting. Except Tokelau, all PICs have conducted a PEFA assessment. And except for Palau, all had started preparing their Roadmaps.  Progress was observed in the performance of basic processes.</a:t>
            </a:r>
          </a:p>
          <a:p>
            <a:endParaRPr lang="en-US" baseline="0" dirty="0"/>
          </a:p>
          <a:p>
            <a:r>
              <a:rPr lang="en-US" dirty="0"/>
              <a:t>PFM will</a:t>
            </a:r>
            <a:r>
              <a:rPr lang="en-US" baseline="0" dirty="0"/>
              <a:t> remain as one of the five core PFTAC programs. In Phase 5, the focus is to strengthen capacity of governments to formulate and implement appropriate medium-term fiscal policies. This is in support of the overall PFTAC objective of promoting fiscal resilience, sustainability, and inclusive growth in the region. The TA programs will consist of 6 areas – Improving PFM Laws and Institutions; Budget Preparation; Budget Execution control,; Fiscal Reporting; Asset and Liability Management,; and Fiscal Risks Management.</a:t>
            </a:r>
          </a:p>
          <a:p>
            <a:endParaRPr lang="en-US" baseline="0" dirty="0"/>
          </a:p>
          <a:p>
            <a:r>
              <a:rPr lang="en-US" baseline="0" dirty="0"/>
              <a:t>Improving PFM laws or Instructions will be aligning them to an information technology environment and forward looking towards adopting international standards and good practices that are relevant and feasible in the country. Also continue to encourage countries to do self-assessment and improve reform planning capacity; </a:t>
            </a:r>
          </a:p>
          <a:p>
            <a:r>
              <a:rPr lang="en-US" baseline="0" dirty="0"/>
              <a:t>Budget preparation-  We aim to develop capacity for an integrated and medium term planning and monitoring, while improving the reliability of annual budgeting.</a:t>
            </a:r>
          </a:p>
          <a:p>
            <a:r>
              <a:rPr lang="en-US" baseline="0" dirty="0"/>
              <a:t>Budget execution and control- This shall focus on improving systems internal control, and risk-based audit. This will also include maximizing use of FMIS for monitoring and control.</a:t>
            </a:r>
          </a:p>
          <a:p>
            <a:endParaRPr lang="en-US" baseline="0" dirty="0"/>
          </a:p>
          <a:p>
            <a:r>
              <a:rPr lang="en-US" baseline="0" dirty="0"/>
              <a:t>Fiscal reporting- Our focus shall be on improving reliability, timeliness, and transparency, of reports to stakeholders, as well as developing management reporting.  </a:t>
            </a:r>
          </a:p>
          <a:p>
            <a:r>
              <a:rPr lang="en-US" baseline="0" dirty="0"/>
              <a:t>Asset and Liability Management- This will include improving management of critical financial and non-financial assets, as well as public investment and debt management.</a:t>
            </a:r>
          </a:p>
          <a:p>
            <a:endParaRPr lang="en-US" baseline="0" dirty="0"/>
          </a:p>
          <a:p>
            <a:r>
              <a:rPr lang="en-US" baseline="0" dirty="0"/>
              <a:t>Fiscal risks management- This will be focused on strengthening government’s fiscal oversight of SOEs, as well as monitoring and reporting of other sources of significant fiscal risks such as guarantees, pensions, and other explicit or implicit contingent liabilities.</a:t>
            </a:r>
            <a:endParaRPr lang="en-US" dirty="0"/>
          </a:p>
        </p:txBody>
      </p:sp>
      <p:sp>
        <p:nvSpPr>
          <p:cNvPr id="4" name="Slide Number Placeholder 3"/>
          <p:cNvSpPr>
            <a:spLocks noGrp="1"/>
          </p:cNvSpPr>
          <p:nvPr>
            <p:ph type="sldNum" sz="quarter" idx="10"/>
          </p:nvPr>
        </p:nvSpPr>
        <p:spPr/>
        <p:txBody>
          <a:bodyPr/>
          <a:lstStyle/>
          <a:p>
            <a:fld id="{61E7BCFD-FA9A-4D00-9621-96A57628885F}" type="slidenum">
              <a:rPr lang="en-US" smtClean="0"/>
              <a:t>10</a:t>
            </a:fld>
            <a:endParaRPr lang="en-US"/>
          </a:p>
        </p:txBody>
      </p:sp>
    </p:spTree>
    <p:extLst>
      <p:ext uri="{BB962C8B-B14F-4D97-AF65-F5344CB8AC3E}">
        <p14:creationId xmlns:p14="http://schemas.microsoft.com/office/powerpoint/2010/main" val="298272468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4FC44EF4-B035-4630-8F6F-B6ED9C1EB9BF}" type="datetime1">
              <a:rPr lang="en-US" smtClean="0"/>
              <a:t>10/27/16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5A6DFC6-3070-4687-B1F1-3EECFAEADADE}" type="slidenum">
              <a:rPr lang="en-US" smtClean="0"/>
              <a:t>‹#›</a:t>
            </a:fld>
            <a:endParaRPr lang="en-US"/>
          </a:p>
        </p:txBody>
      </p:sp>
    </p:spTree>
    <p:extLst>
      <p:ext uri="{BB962C8B-B14F-4D97-AF65-F5344CB8AC3E}">
        <p14:creationId xmlns:p14="http://schemas.microsoft.com/office/powerpoint/2010/main" val="354975182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D512420-7208-4156-BB13-514BEF89C590}" type="datetime1">
              <a:rPr lang="en-US" smtClean="0"/>
              <a:t>10/27/16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5A6DFC6-3070-4687-B1F1-3EECFAEADADE}" type="slidenum">
              <a:rPr lang="en-US" smtClean="0"/>
              <a:t>‹#›</a:t>
            </a:fld>
            <a:endParaRPr lang="en-US"/>
          </a:p>
        </p:txBody>
      </p:sp>
    </p:spTree>
    <p:extLst>
      <p:ext uri="{BB962C8B-B14F-4D97-AF65-F5344CB8AC3E}">
        <p14:creationId xmlns:p14="http://schemas.microsoft.com/office/powerpoint/2010/main" val="5295773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09ECC9A-4D25-4E87-A001-C7A6B233998D}" type="datetime1">
              <a:rPr lang="en-US" smtClean="0"/>
              <a:t>10/27/16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5A6DFC6-3070-4687-B1F1-3EECFAEADADE}" type="slidenum">
              <a:rPr lang="en-US" smtClean="0"/>
              <a:t>‹#›</a:t>
            </a:fld>
            <a:endParaRPr lang="en-US"/>
          </a:p>
        </p:txBody>
      </p:sp>
    </p:spTree>
    <p:extLst>
      <p:ext uri="{BB962C8B-B14F-4D97-AF65-F5344CB8AC3E}">
        <p14:creationId xmlns:p14="http://schemas.microsoft.com/office/powerpoint/2010/main" val="12830202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1708E0B-142F-4B26-8369-81493CCC0CF7}" type="datetime1">
              <a:rPr lang="en-US" smtClean="0"/>
              <a:t>10/27/16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5A6DFC6-3070-4687-B1F1-3EECFAEADADE}" type="slidenum">
              <a:rPr lang="en-US" smtClean="0"/>
              <a:t>‹#›</a:t>
            </a:fld>
            <a:endParaRPr lang="en-US"/>
          </a:p>
        </p:txBody>
      </p:sp>
    </p:spTree>
    <p:extLst>
      <p:ext uri="{BB962C8B-B14F-4D97-AF65-F5344CB8AC3E}">
        <p14:creationId xmlns:p14="http://schemas.microsoft.com/office/powerpoint/2010/main" val="18986357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98B1752D-3236-4297-BDAE-3F10D2E950B1}" type="datetime1">
              <a:rPr lang="en-US" smtClean="0"/>
              <a:t>10/27/16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5A6DFC6-3070-4687-B1F1-3EECFAEADADE}" type="slidenum">
              <a:rPr lang="en-US" smtClean="0"/>
              <a:t>‹#›</a:t>
            </a:fld>
            <a:endParaRPr lang="en-US"/>
          </a:p>
        </p:txBody>
      </p:sp>
    </p:spTree>
    <p:extLst>
      <p:ext uri="{BB962C8B-B14F-4D97-AF65-F5344CB8AC3E}">
        <p14:creationId xmlns:p14="http://schemas.microsoft.com/office/powerpoint/2010/main" val="1350228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5183F5CA-F375-4073-9A6F-EFCCD193A8B8}" type="datetime1">
              <a:rPr lang="en-US" smtClean="0"/>
              <a:t>10/27/16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5A6DFC6-3070-4687-B1F1-3EECFAEADADE}" type="slidenum">
              <a:rPr lang="en-US" smtClean="0"/>
              <a:t>‹#›</a:t>
            </a:fld>
            <a:endParaRPr lang="en-US"/>
          </a:p>
        </p:txBody>
      </p:sp>
    </p:spTree>
    <p:extLst>
      <p:ext uri="{BB962C8B-B14F-4D97-AF65-F5344CB8AC3E}">
        <p14:creationId xmlns:p14="http://schemas.microsoft.com/office/powerpoint/2010/main" val="407440304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8262235E-146C-4308-A5B0-1DBD5FAD6EDE}" type="datetime1">
              <a:rPr lang="en-US" smtClean="0"/>
              <a:t>10/27/16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5A6DFC6-3070-4687-B1F1-3EECFAEADADE}" type="slidenum">
              <a:rPr lang="en-US" smtClean="0"/>
              <a:t>‹#›</a:t>
            </a:fld>
            <a:endParaRPr lang="en-US"/>
          </a:p>
        </p:txBody>
      </p:sp>
    </p:spTree>
    <p:extLst>
      <p:ext uri="{BB962C8B-B14F-4D97-AF65-F5344CB8AC3E}">
        <p14:creationId xmlns:p14="http://schemas.microsoft.com/office/powerpoint/2010/main" val="23719949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3F1D429-2F3B-49A7-93B9-FE774D0DD5E6}" type="datetime1">
              <a:rPr lang="en-US" smtClean="0"/>
              <a:t>10/27/16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5A6DFC6-3070-4687-B1F1-3EECFAEADADE}" type="slidenum">
              <a:rPr lang="en-US" smtClean="0"/>
              <a:t>‹#›</a:t>
            </a:fld>
            <a:endParaRPr lang="en-US"/>
          </a:p>
        </p:txBody>
      </p:sp>
    </p:spTree>
    <p:extLst>
      <p:ext uri="{BB962C8B-B14F-4D97-AF65-F5344CB8AC3E}">
        <p14:creationId xmlns:p14="http://schemas.microsoft.com/office/powerpoint/2010/main" val="39992208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B336871-A935-418A-96A0-57AA1715B6C4}" type="datetime1">
              <a:rPr lang="en-US" smtClean="0"/>
              <a:t>10/27/16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5A6DFC6-3070-4687-B1F1-3EECFAEADADE}" type="slidenum">
              <a:rPr lang="en-US" smtClean="0"/>
              <a:t>‹#›</a:t>
            </a:fld>
            <a:endParaRPr lang="en-US"/>
          </a:p>
        </p:txBody>
      </p:sp>
    </p:spTree>
    <p:extLst>
      <p:ext uri="{BB962C8B-B14F-4D97-AF65-F5344CB8AC3E}">
        <p14:creationId xmlns:p14="http://schemas.microsoft.com/office/powerpoint/2010/main" val="90585250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6B03DFB1-774A-4FB4-80D4-5B008200D6B8}" type="datetime1">
              <a:rPr lang="en-US" smtClean="0"/>
              <a:t>10/27/16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5A6DFC6-3070-4687-B1F1-3EECFAEADADE}" type="slidenum">
              <a:rPr lang="en-US" smtClean="0"/>
              <a:t>‹#›</a:t>
            </a:fld>
            <a:endParaRPr lang="en-US"/>
          </a:p>
        </p:txBody>
      </p:sp>
    </p:spTree>
    <p:extLst>
      <p:ext uri="{BB962C8B-B14F-4D97-AF65-F5344CB8AC3E}">
        <p14:creationId xmlns:p14="http://schemas.microsoft.com/office/powerpoint/2010/main" val="19195908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CE912661-A6E0-4CA2-A7AE-E8796999D1B6}" type="datetime1">
              <a:rPr lang="en-US" smtClean="0"/>
              <a:t>10/27/16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5A6DFC6-3070-4687-B1F1-3EECFAEADADE}" type="slidenum">
              <a:rPr lang="en-US" smtClean="0"/>
              <a:t>‹#›</a:t>
            </a:fld>
            <a:endParaRPr lang="en-US"/>
          </a:p>
        </p:txBody>
      </p:sp>
    </p:spTree>
    <p:extLst>
      <p:ext uri="{BB962C8B-B14F-4D97-AF65-F5344CB8AC3E}">
        <p14:creationId xmlns:p14="http://schemas.microsoft.com/office/powerpoint/2010/main" val="1813303282"/>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3D69E5B-883E-4B84-BD40-91CD1813467D}" type="datetime1">
              <a:rPr lang="en-US" smtClean="0"/>
              <a:t>10/27/16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5A6DFC6-3070-4687-B1F1-3EECFAEADADE}" type="slidenum">
              <a:rPr lang="en-US" smtClean="0"/>
              <a:t>‹#›</a:t>
            </a:fld>
            <a:endParaRPr lang="en-US"/>
          </a:p>
        </p:txBody>
      </p:sp>
    </p:spTree>
    <p:extLst>
      <p:ext uri="{BB962C8B-B14F-4D97-AF65-F5344CB8AC3E}">
        <p14:creationId xmlns:p14="http://schemas.microsoft.com/office/powerpoint/2010/main" val="254717698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png"/></Relationships>
</file>

<file path=ppt/slides/_rels/slide10.xml.rels><?xml version="1.0" encoding="UTF-8" standalone="yes"?>
<Relationships xmlns="http://schemas.openxmlformats.org/package/2006/relationships"><Relationship Id="rId11" Type="http://schemas.openxmlformats.org/officeDocument/2006/relationships/diagramColors" Target="../diagrams/colors2.xml"/><Relationship Id="rId12" Type="http://schemas.microsoft.com/office/2007/relationships/diagramDrawing" Target="../diagrams/drawing2.xml"/><Relationship Id="rId1" Type="http://schemas.openxmlformats.org/officeDocument/2006/relationships/slideLayout" Target="../slideLayouts/slideLayout4.xml"/><Relationship Id="rId2" Type="http://schemas.openxmlformats.org/officeDocument/2006/relationships/notesSlide" Target="../notesSlides/notesSlide9.xml"/><Relationship Id="rId3" Type="http://schemas.openxmlformats.org/officeDocument/2006/relationships/diagramData" Target="../diagrams/data1.xml"/><Relationship Id="rId4" Type="http://schemas.openxmlformats.org/officeDocument/2006/relationships/diagramLayout" Target="../diagrams/layout1.xml"/><Relationship Id="rId5" Type="http://schemas.openxmlformats.org/officeDocument/2006/relationships/diagramQuickStyle" Target="../diagrams/quickStyle1.xml"/><Relationship Id="rId6" Type="http://schemas.openxmlformats.org/officeDocument/2006/relationships/diagramColors" Target="../diagrams/colors1.xml"/><Relationship Id="rId7" Type="http://schemas.microsoft.com/office/2007/relationships/diagramDrawing" Target="../diagrams/drawing1.xml"/><Relationship Id="rId8" Type="http://schemas.openxmlformats.org/officeDocument/2006/relationships/diagramData" Target="../diagrams/data2.xml"/><Relationship Id="rId9" Type="http://schemas.openxmlformats.org/officeDocument/2006/relationships/diagramLayout" Target="../diagrams/layout2.xml"/><Relationship Id="rId10" Type="http://schemas.openxmlformats.org/officeDocument/2006/relationships/diagramQuickStyle" Target="../diagrams/quickStyle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3.xml"/><Relationship Id="rId4" Type="http://schemas.openxmlformats.org/officeDocument/2006/relationships/diagramQuickStyle" Target="../diagrams/quickStyle3.xml"/><Relationship Id="rId5" Type="http://schemas.openxmlformats.org/officeDocument/2006/relationships/diagramColors" Target="../diagrams/colors3.xml"/><Relationship Id="rId6" Type="http://schemas.microsoft.com/office/2007/relationships/diagramDrawing" Target="../diagrams/drawing3.xml"/><Relationship Id="rId1" Type="http://schemas.openxmlformats.org/officeDocument/2006/relationships/slideLayout" Target="../slideLayouts/slideLayout2.xml"/><Relationship Id="rId2" Type="http://schemas.openxmlformats.org/officeDocument/2006/relationships/diagramData" Target="../diagrams/data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96279" y="2091714"/>
            <a:ext cx="9144000" cy="1179139"/>
          </a:xfrm>
        </p:spPr>
        <p:txBody>
          <a:bodyPr>
            <a:noAutofit/>
          </a:bodyPr>
          <a:lstStyle/>
          <a:p>
            <a:r>
              <a:rPr lang="en-NZ" sz="3200" b="1" dirty="0"/>
              <a:t/>
            </a:r>
            <a:br>
              <a:rPr lang="en-NZ" sz="3200" b="1" dirty="0"/>
            </a:br>
            <a:r>
              <a:rPr lang="en-NZ" sz="3200" b="1" dirty="0"/>
              <a:t>Selected Public Expenditure Financial Accountability (PEFA) Indicators in Pacific Island Countries</a:t>
            </a:r>
            <a:endParaRPr lang="en-US" sz="3200" dirty="0"/>
          </a:p>
        </p:txBody>
      </p:sp>
      <p:sp>
        <p:nvSpPr>
          <p:cNvPr id="3" name="Subtitle 2"/>
          <p:cNvSpPr>
            <a:spLocks noGrp="1"/>
          </p:cNvSpPr>
          <p:nvPr>
            <p:ph type="subTitle" idx="1"/>
          </p:nvPr>
        </p:nvSpPr>
        <p:spPr>
          <a:xfrm>
            <a:off x="1524000" y="3621740"/>
            <a:ext cx="9144000" cy="1636059"/>
          </a:xfrm>
        </p:spPr>
        <p:txBody>
          <a:bodyPr/>
          <a:lstStyle/>
          <a:p>
            <a:endParaRPr lang="en-US" dirty="0"/>
          </a:p>
          <a:p>
            <a:r>
              <a:rPr lang="en-US" sz="1800" dirty="0"/>
              <a:t>Presentation during the EU Budget Support Workshop</a:t>
            </a:r>
          </a:p>
          <a:p>
            <a:r>
              <a:rPr lang="en-US" sz="1800" dirty="0"/>
              <a:t>Suva, Fiji</a:t>
            </a:r>
          </a:p>
          <a:p>
            <a:r>
              <a:rPr lang="en-US" sz="1800" dirty="0"/>
              <a:t>October 28, 2016</a:t>
            </a:r>
          </a:p>
        </p:txBody>
      </p:sp>
      <p:sp>
        <p:nvSpPr>
          <p:cNvPr id="4" name="Slide Number Placeholder 3"/>
          <p:cNvSpPr>
            <a:spLocks noGrp="1"/>
          </p:cNvSpPr>
          <p:nvPr>
            <p:ph type="sldNum" sz="quarter" idx="12"/>
          </p:nvPr>
        </p:nvSpPr>
        <p:spPr/>
        <p:txBody>
          <a:bodyPr/>
          <a:lstStyle/>
          <a:p>
            <a:pPr marL="0" marR="0" lvl="0" indent="0" defTabSz="914400" eaLnBrk="1" fontAlgn="auto" latinLnBrk="0" hangingPunct="1">
              <a:lnSpc>
                <a:spcPct val="100000"/>
              </a:lnSpc>
              <a:spcBef>
                <a:spcPts val="0"/>
              </a:spcBef>
              <a:spcAft>
                <a:spcPts val="0"/>
              </a:spcAft>
              <a:buClrTx/>
              <a:buSzTx/>
              <a:buFontTx/>
              <a:buNone/>
              <a:tabLst/>
              <a:defRPr/>
            </a:pPr>
            <a:fld id="{71002764-793A-4A46-A9CF-B7CA7938136D}" type="slidenum">
              <a:rPr kumimoji="0" lang="en-US" sz="1400" b="1" i="0" u="none" strike="noStrike" kern="0" cap="none" spc="0" normalizeH="0" baseline="0" noProof="0">
                <a:ln>
                  <a:noFill/>
                </a:ln>
                <a:solidFill>
                  <a:sysClr val="windowText" lastClr="000000"/>
                </a:solidFill>
                <a:effectLst/>
                <a:uLnTx/>
                <a:uFillTx/>
              </a:rPr>
              <a:pPr marL="0" marR="0" lvl="0" indent="0" defTabSz="914400" eaLnBrk="1" fontAlgn="auto" latinLnBrk="0" hangingPunct="1">
                <a:lnSpc>
                  <a:spcPct val="100000"/>
                </a:lnSpc>
                <a:spcBef>
                  <a:spcPts val="0"/>
                </a:spcBef>
                <a:spcAft>
                  <a:spcPts val="0"/>
                </a:spcAft>
                <a:buClrTx/>
                <a:buSzTx/>
                <a:buFontTx/>
                <a:buNone/>
                <a:tabLst/>
                <a:defRPr/>
              </a:pPr>
              <a:t>1</a:t>
            </a:fld>
            <a:endParaRPr kumimoji="0" lang="en-US" sz="1400" b="1" i="0" u="none" strike="noStrike" kern="0" cap="none" spc="0" normalizeH="0" baseline="0" noProof="0" dirty="0">
              <a:ln>
                <a:noFill/>
              </a:ln>
              <a:solidFill>
                <a:sysClr val="windowText" lastClr="000000"/>
              </a:solidFill>
              <a:effectLst/>
              <a:uLnTx/>
              <a:uFillTx/>
            </a:endParaRPr>
          </a:p>
        </p:txBody>
      </p:sp>
      <p:pic>
        <p:nvPicPr>
          <p:cNvPr id="262147" name="Picture 10"/>
          <p:cNvPicPr>
            <a:picLocks noChangeAspect="1" noChangeArrowheads="1"/>
          </p:cNvPicPr>
          <p:nvPr/>
        </p:nvPicPr>
        <p:blipFill>
          <a:blip r:embed="rId2" cstate="print"/>
          <a:srcRect/>
          <a:stretch>
            <a:fillRect/>
          </a:stretch>
        </p:blipFill>
        <p:spPr bwMode="auto">
          <a:xfrm>
            <a:off x="5320554" y="358589"/>
            <a:ext cx="847725" cy="968375"/>
          </a:xfrm>
          <a:prstGeom prst="rect">
            <a:avLst/>
          </a:prstGeom>
          <a:noFill/>
          <a:ln w="9525">
            <a:noFill/>
            <a:miter lim="800000"/>
            <a:headEnd/>
            <a:tailEnd/>
          </a:ln>
        </p:spPr>
      </p:pic>
      <p:sp>
        <p:nvSpPr>
          <p:cNvPr id="5" name="TextBox 4"/>
          <p:cNvSpPr txBox="1"/>
          <p:nvPr/>
        </p:nvSpPr>
        <p:spPr>
          <a:xfrm>
            <a:off x="753036" y="6198255"/>
            <a:ext cx="4087906" cy="523220"/>
          </a:xfrm>
          <a:prstGeom prst="rect">
            <a:avLst/>
          </a:prstGeom>
          <a:noFill/>
        </p:spPr>
        <p:txBody>
          <a:bodyPr wrap="square" rtlCol="0">
            <a:spAutoFit/>
          </a:bodyPr>
          <a:lstStyle/>
          <a:p>
            <a:r>
              <a:rPr lang="en-US" sz="1400" dirty="0"/>
              <a:t>By Chita Marzan, PFM Adviser, Pacific Financial Technical Assistance Center (PFTAC)</a:t>
            </a:r>
          </a:p>
        </p:txBody>
      </p:sp>
    </p:spTree>
    <p:extLst>
      <p:ext uri="{BB962C8B-B14F-4D97-AF65-F5344CB8AC3E}">
        <p14:creationId xmlns:p14="http://schemas.microsoft.com/office/powerpoint/2010/main" val="5455456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656851"/>
          </a:xfrm>
        </p:spPr>
        <p:txBody>
          <a:bodyPr>
            <a:normAutofit/>
          </a:bodyPr>
          <a:lstStyle/>
          <a:p>
            <a:pPr algn="ctr"/>
            <a:r>
              <a:rPr lang="en-US" sz="3600" b="1" dirty="0"/>
              <a:t>PFTAC Strategy</a:t>
            </a:r>
          </a:p>
        </p:txBody>
      </p:sp>
      <p:graphicFrame>
        <p:nvGraphicFramePr>
          <p:cNvPr id="8" name="Content Placeholder 7"/>
          <p:cNvGraphicFramePr>
            <a:graphicFrameLocks noGrp="1"/>
          </p:cNvGraphicFramePr>
          <p:nvPr>
            <p:ph sz="half" idx="2"/>
            <p:extLst>
              <p:ext uri="{D42A27DB-BD31-4B8C-83A1-F6EECF244321}">
                <p14:modId xmlns:p14="http://schemas.microsoft.com/office/powerpoint/2010/main" val="1480442816"/>
              </p:ext>
            </p:extLst>
          </p:nvPr>
        </p:nvGraphicFramePr>
        <p:xfrm>
          <a:off x="6172200" y="1825625"/>
          <a:ext cx="5181600" cy="435133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Slide Number Placeholder 3"/>
          <p:cNvSpPr>
            <a:spLocks noGrp="1"/>
          </p:cNvSpPr>
          <p:nvPr>
            <p:ph type="sldNum" sz="quarter" idx="12"/>
          </p:nvPr>
        </p:nvSpPr>
        <p:spPr/>
        <p:txBody>
          <a:bodyPr/>
          <a:lstStyle/>
          <a:p>
            <a:pPr marL="0" marR="0" lvl="0" indent="0" defTabSz="914400" eaLnBrk="1" fontAlgn="auto" latinLnBrk="0" hangingPunct="1">
              <a:lnSpc>
                <a:spcPct val="100000"/>
              </a:lnSpc>
              <a:spcBef>
                <a:spcPts val="0"/>
              </a:spcBef>
              <a:spcAft>
                <a:spcPts val="0"/>
              </a:spcAft>
              <a:buClrTx/>
              <a:buSzTx/>
              <a:buFontTx/>
              <a:buNone/>
              <a:tabLst/>
              <a:defRPr/>
            </a:pPr>
            <a:fld id="{71002764-793A-4A46-A9CF-B7CA7938136D}" type="slidenum">
              <a:rPr kumimoji="0" lang="en-US" sz="1800" b="0" i="0" u="none" strike="noStrike" kern="0" cap="none" spc="0" normalizeH="0" baseline="0" noProof="0" smtClean="0">
                <a:ln>
                  <a:noFill/>
                </a:ln>
                <a:solidFill>
                  <a:sysClr val="windowText" lastClr="000000"/>
                </a:solidFill>
                <a:effectLst/>
                <a:uLnTx/>
                <a:uFillTx/>
              </a:rPr>
              <a:pPr marL="0" marR="0" lvl="0" indent="0" defTabSz="914400" eaLnBrk="1" fontAlgn="auto" latinLnBrk="0" hangingPunct="1">
                <a:lnSpc>
                  <a:spcPct val="100000"/>
                </a:lnSpc>
                <a:spcBef>
                  <a:spcPts val="0"/>
                </a:spcBef>
                <a:spcAft>
                  <a:spcPts val="0"/>
                </a:spcAft>
                <a:buClrTx/>
                <a:buSzTx/>
                <a:buFontTx/>
                <a:buNone/>
                <a:tabLst/>
                <a:defRPr/>
              </a:pPr>
              <a:t>10</a:t>
            </a:fld>
            <a:endParaRPr kumimoji="0" lang="en-US" sz="1800" b="0" i="0" u="none" strike="noStrike" kern="0" cap="none" spc="0" normalizeH="0" baseline="0" noProof="0">
              <a:ln>
                <a:noFill/>
              </a:ln>
              <a:solidFill>
                <a:sysClr val="windowText" lastClr="000000"/>
              </a:solidFill>
              <a:effectLst/>
              <a:uLnTx/>
              <a:uFillTx/>
            </a:endParaRPr>
          </a:p>
        </p:txBody>
      </p:sp>
      <p:graphicFrame>
        <p:nvGraphicFramePr>
          <p:cNvPr id="9" name="Content Placeholder 8"/>
          <p:cNvGraphicFramePr>
            <a:graphicFrameLocks noGrp="1"/>
          </p:cNvGraphicFramePr>
          <p:nvPr>
            <p:ph sz="half" idx="1"/>
            <p:extLst>
              <p:ext uri="{D42A27DB-BD31-4B8C-83A1-F6EECF244321}">
                <p14:modId xmlns:p14="http://schemas.microsoft.com/office/powerpoint/2010/main" val="1055126974"/>
              </p:ext>
            </p:extLst>
          </p:nvPr>
        </p:nvGraphicFramePr>
        <p:xfrm>
          <a:off x="838200" y="1825625"/>
          <a:ext cx="5181600" cy="4351338"/>
        </p:xfrm>
        <a:graphic>
          <a:graphicData uri="http://schemas.openxmlformats.org/drawingml/2006/diagram">
            <dgm:relIds xmlns:dgm="http://schemas.openxmlformats.org/drawingml/2006/diagram" xmlns:r="http://schemas.openxmlformats.org/officeDocument/2006/relationships" r:dm="rId8" r:lo="rId9" r:qs="rId10" r:cs="rId11"/>
          </a:graphicData>
        </a:graphic>
      </p:graphicFrame>
      <p:sp>
        <p:nvSpPr>
          <p:cNvPr id="10" name="TextBox 9"/>
          <p:cNvSpPr txBox="1"/>
          <p:nvPr/>
        </p:nvSpPr>
        <p:spPr>
          <a:xfrm>
            <a:off x="2519081" y="3370352"/>
            <a:ext cx="1855695" cy="1169551"/>
          </a:xfrm>
          <a:prstGeom prst="rect">
            <a:avLst/>
          </a:prstGeom>
          <a:solidFill>
            <a:srgbClr val="FF0000"/>
          </a:solidFill>
        </p:spPr>
        <p:txBody>
          <a:bodyPr wrap="square" rtlCol="0">
            <a:spAutoFit/>
          </a:bodyPr>
          <a:lstStyle/>
          <a:p>
            <a:pPr algn="ctr"/>
            <a:r>
              <a:rPr lang="en-US" sz="1400" b="1" dirty="0"/>
              <a:t>2016-2021</a:t>
            </a:r>
          </a:p>
          <a:p>
            <a:pPr algn="ctr"/>
            <a:r>
              <a:rPr lang="en-US" sz="1400" b="1" dirty="0"/>
              <a:t>strengthen capacity to formulate and implement medium-term fiscal policies </a:t>
            </a:r>
            <a:endParaRPr lang="en-US" sz="2000" b="1" dirty="0"/>
          </a:p>
        </p:txBody>
      </p:sp>
    </p:spTree>
    <p:extLst>
      <p:ext uri="{BB962C8B-B14F-4D97-AF65-F5344CB8AC3E}">
        <p14:creationId xmlns:p14="http://schemas.microsoft.com/office/powerpoint/2010/main" val="308892390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609600" y="274638"/>
            <a:ext cx="10972800" cy="639762"/>
          </a:xfrm>
        </p:spPr>
        <p:txBody>
          <a:bodyPr>
            <a:normAutofit/>
          </a:bodyPr>
          <a:lstStyle/>
          <a:p>
            <a:endParaRPr lang="en-US" sz="3200" dirty="0"/>
          </a:p>
        </p:txBody>
      </p:sp>
      <p:sp>
        <p:nvSpPr>
          <p:cNvPr id="2" name="Content Placeholder 1"/>
          <p:cNvSpPr>
            <a:spLocks noGrp="1"/>
          </p:cNvSpPr>
          <p:nvPr>
            <p:ph idx="1"/>
          </p:nvPr>
        </p:nvSpPr>
        <p:spPr/>
        <p:txBody>
          <a:bodyPr/>
          <a:lstStyle/>
          <a:p>
            <a:endParaRPr lang="en-US"/>
          </a:p>
        </p:txBody>
      </p:sp>
      <p:sp>
        <p:nvSpPr>
          <p:cNvPr id="5" name="Slide Number Placeholder 4"/>
          <p:cNvSpPr>
            <a:spLocks noGrp="1"/>
          </p:cNvSpPr>
          <p:nvPr>
            <p:ph type="sldNum" sz="quarter" idx="12"/>
          </p:nvPr>
        </p:nvSpPr>
        <p:spPr/>
        <p:txBody>
          <a:bodyPr/>
          <a:lstStyle/>
          <a:p>
            <a:fld id="{8B69DA94-F500-4EDA-B153-063F763D5BF2}" type="slidenum">
              <a:rPr lang="en-US" smtClean="0"/>
              <a:pPr/>
              <a:t>11</a:t>
            </a:fld>
            <a:endParaRPr lang="en-US"/>
          </a:p>
        </p:txBody>
      </p:sp>
      <p:sp>
        <p:nvSpPr>
          <p:cNvPr id="7" name="Rectangle 6"/>
          <p:cNvSpPr/>
          <p:nvPr/>
        </p:nvSpPr>
        <p:spPr>
          <a:xfrm>
            <a:off x="4521531" y="2967335"/>
            <a:ext cx="3148939" cy="923330"/>
          </a:xfrm>
          <a:prstGeom prst="rect">
            <a:avLst/>
          </a:prstGeom>
          <a:noFill/>
        </p:spPr>
        <p:txBody>
          <a:bodyPr wrap="none" lIns="91440" tIns="45720" rIns="91440" bIns="45720">
            <a:spAutoFit/>
          </a:bodyPr>
          <a:lstStyle/>
          <a:p>
            <a:pPr algn="ctr"/>
            <a:r>
              <a:rPr lang="en-US" sz="5400" b="1" cap="none" spc="0" dirty="0">
                <a:ln w="22225">
                  <a:solidFill>
                    <a:schemeClr val="accent2"/>
                  </a:solidFill>
                  <a:prstDash val="solid"/>
                </a:ln>
                <a:solidFill>
                  <a:schemeClr val="accent2">
                    <a:lumMod val="40000"/>
                    <a:lumOff val="60000"/>
                  </a:schemeClr>
                </a:solidFill>
                <a:effectLst/>
              </a:rPr>
              <a:t>Thank You</a:t>
            </a:r>
          </a:p>
        </p:txBody>
      </p:sp>
    </p:spTree>
    <p:extLst>
      <p:ext uri="{BB962C8B-B14F-4D97-AF65-F5344CB8AC3E}">
        <p14:creationId xmlns:p14="http://schemas.microsoft.com/office/powerpoint/2010/main" val="108850396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827181"/>
          </a:xfrm>
        </p:spPr>
        <p:txBody>
          <a:bodyPr>
            <a:normAutofit/>
          </a:bodyPr>
          <a:lstStyle/>
          <a:p>
            <a:r>
              <a:rPr lang="en-US" sz="3200" b="1" dirty="0"/>
              <a:t>6 PFM </a:t>
            </a:r>
            <a:r>
              <a:rPr lang="en-US" sz="3200" b="1" dirty="0" err="1"/>
              <a:t>Workstreams</a:t>
            </a:r>
            <a:endParaRPr lang="en-US" sz="3200" b="1" dirty="0"/>
          </a:p>
        </p:txBody>
      </p:sp>
      <p:graphicFrame>
        <p:nvGraphicFramePr>
          <p:cNvPr id="5" name="Content Placeholder 4"/>
          <p:cNvGraphicFramePr>
            <a:graphicFrameLocks noGrp="1"/>
          </p:cNvGraphicFramePr>
          <p:nvPr>
            <p:ph idx="1"/>
          </p:nvPr>
        </p:nvGraphicFramePr>
        <p:xfrm>
          <a:off x="385482" y="1828799"/>
          <a:ext cx="11456894" cy="433891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Slide Number Placeholder 3"/>
          <p:cNvSpPr>
            <a:spLocks noGrp="1"/>
          </p:cNvSpPr>
          <p:nvPr>
            <p:ph type="sldNum" sz="quarter" idx="12"/>
          </p:nvPr>
        </p:nvSpPr>
        <p:spPr/>
        <p:txBody>
          <a:bodyPr/>
          <a:lstStyle/>
          <a:p>
            <a:fld id="{55A6DFC6-3070-4687-B1F1-3EECFAEADADE}" type="slidenum">
              <a:rPr lang="en-US" smtClean="0"/>
              <a:t>12</a:t>
            </a:fld>
            <a:endParaRPr lang="en-US"/>
          </a:p>
        </p:txBody>
      </p:sp>
    </p:spTree>
    <p:extLst>
      <p:ext uri="{BB962C8B-B14F-4D97-AF65-F5344CB8AC3E}">
        <p14:creationId xmlns:p14="http://schemas.microsoft.com/office/powerpoint/2010/main" val="372079136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274637"/>
            <a:ext cx="8229600" cy="756303"/>
          </a:xfrm>
        </p:spPr>
        <p:txBody>
          <a:bodyPr>
            <a:noAutofit/>
          </a:bodyPr>
          <a:lstStyle/>
          <a:p>
            <a:r>
              <a:rPr lang="en-US" sz="3200" b="1" dirty="0"/>
              <a:t>Selected PEFA Indicators in Pacific Island Countries*</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416678465"/>
              </p:ext>
            </p:extLst>
          </p:nvPr>
        </p:nvGraphicFramePr>
        <p:xfrm>
          <a:off x="1371598" y="1541929"/>
          <a:ext cx="8839202" cy="3425564"/>
        </p:xfrm>
        <a:graphic>
          <a:graphicData uri="http://schemas.openxmlformats.org/drawingml/2006/table">
            <a:tbl>
              <a:tblPr firstRow="1" bandRow="1">
                <a:tableStyleId>{5C22544A-7EE6-4342-B048-85BDC9FD1C3A}</a:tableStyleId>
              </a:tblPr>
              <a:tblGrid>
                <a:gridCol w="5288411">
                  <a:extLst>
                    <a:ext uri="{9D8B030D-6E8A-4147-A177-3AD203B41FA5}">
                      <a16:colId xmlns:a16="http://schemas.microsoft.com/office/drawing/2014/main" xmlns="" val="20000"/>
                    </a:ext>
                  </a:extLst>
                </a:gridCol>
                <a:gridCol w="755487">
                  <a:extLst>
                    <a:ext uri="{9D8B030D-6E8A-4147-A177-3AD203B41FA5}">
                      <a16:colId xmlns:a16="http://schemas.microsoft.com/office/drawing/2014/main" xmlns="" val="20001"/>
                    </a:ext>
                  </a:extLst>
                </a:gridCol>
                <a:gridCol w="755487">
                  <a:extLst>
                    <a:ext uri="{9D8B030D-6E8A-4147-A177-3AD203B41FA5}">
                      <a16:colId xmlns:a16="http://schemas.microsoft.com/office/drawing/2014/main" xmlns="" val="20002"/>
                    </a:ext>
                  </a:extLst>
                </a:gridCol>
                <a:gridCol w="679939">
                  <a:extLst>
                    <a:ext uri="{9D8B030D-6E8A-4147-A177-3AD203B41FA5}">
                      <a16:colId xmlns:a16="http://schemas.microsoft.com/office/drawing/2014/main" xmlns="" val="20003"/>
                    </a:ext>
                  </a:extLst>
                </a:gridCol>
                <a:gridCol w="679939">
                  <a:extLst>
                    <a:ext uri="{9D8B030D-6E8A-4147-A177-3AD203B41FA5}">
                      <a16:colId xmlns:a16="http://schemas.microsoft.com/office/drawing/2014/main" xmlns="" val="20004"/>
                    </a:ext>
                  </a:extLst>
                </a:gridCol>
                <a:gridCol w="679939">
                  <a:extLst>
                    <a:ext uri="{9D8B030D-6E8A-4147-A177-3AD203B41FA5}">
                      <a16:colId xmlns:a16="http://schemas.microsoft.com/office/drawing/2014/main" xmlns="" val="20005"/>
                    </a:ext>
                  </a:extLst>
                </a:gridCol>
              </a:tblGrid>
              <a:tr h="475130">
                <a:tc>
                  <a:txBody>
                    <a:bodyPr/>
                    <a:lstStyle/>
                    <a:p>
                      <a:r>
                        <a:rPr lang="en-US" dirty="0"/>
                        <a:t>PEFA Indicator- </a:t>
                      </a:r>
                    </a:p>
                  </a:txBody>
                  <a:tcPr/>
                </a:tc>
                <a:tc gridSpan="5">
                  <a:txBody>
                    <a:bodyPr/>
                    <a:lstStyle/>
                    <a:p>
                      <a:r>
                        <a:rPr lang="en-US" dirty="0"/>
                        <a:t>Number of Countries by Rating</a:t>
                      </a:r>
                    </a:p>
                  </a:txBody>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extLst>
                  <a:ext uri="{0D108BD9-81ED-4DB2-BD59-A6C34878D82A}">
                    <a16:rowId xmlns:a16="http://schemas.microsoft.com/office/drawing/2014/main" xmlns="" val="10000"/>
                  </a:ext>
                </a:extLst>
              </a:tr>
              <a:tr h="421341">
                <a:tc>
                  <a:txBody>
                    <a:bodyPr/>
                    <a:lstStyle/>
                    <a:p>
                      <a:r>
                        <a:rPr lang="en-US" b="1" dirty="0"/>
                        <a:t>Budget Reliability</a:t>
                      </a:r>
                    </a:p>
                  </a:txBody>
                  <a:tcPr/>
                </a:tc>
                <a:tc>
                  <a:txBody>
                    <a:bodyPr/>
                    <a:lstStyle/>
                    <a:p>
                      <a:r>
                        <a:rPr lang="en-US" dirty="0"/>
                        <a:t>A</a:t>
                      </a:r>
                    </a:p>
                  </a:txBody>
                  <a:tcPr/>
                </a:tc>
                <a:tc>
                  <a:txBody>
                    <a:bodyPr/>
                    <a:lstStyle/>
                    <a:p>
                      <a:r>
                        <a:rPr lang="en-US" dirty="0"/>
                        <a:t>B</a:t>
                      </a:r>
                    </a:p>
                  </a:txBody>
                  <a:tcPr/>
                </a:tc>
                <a:tc>
                  <a:txBody>
                    <a:bodyPr/>
                    <a:lstStyle/>
                    <a:p>
                      <a:r>
                        <a:rPr lang="en-US" dirty="0"/>
                        <a:t>C</a:t>
                      </a:r>
                    </a:p>
                  </a:txBody>
                  <a:tcPr/>
                </a:tc>
                <a:tc>
                  <a:txBody>
                    <a:bodyPr/>
                    <a:lstStyle/>
                    <a:p>
                      <a:r>
                        <a:rPr lang="en-US" dirty="0"/>
                        <a:t>D</a:t>
                      </a:r>
                    </a:p>
                  </a:txBody>
                  <a:tcPr/>
                </a:tc>
                <a:tc>
                  <a:txBody>
                    <a:bodyPr/>
                    <a:lstStyle/>
                    <a:p>
                      <a:r>
                        <a:rPr lang="en-US" sz="1100" dirty="0"/>
                        <a:t>N/A or</a:t>
                      </a:r>
                      <a:r>
                        <a:rPr lang="en-US" sz="1100" baseline="0" dirty="0"/>
                        <a:t> </a:t>
                      </a:r>
                      <a:r>
                        <a:rPr lang="en-US" sz="1100" dirty="0"/>
                        <a:t>N/R</a:t>
                      </a:r>
                    </a:p>
                  </a:txBody>
                  <a:tcPr/>
                </a:tc>
                <a:extLst>
                  <a:ext uri="{0D108BD9-81ED-4DB2-BD59-A6C34878D82A}">
                    <a16:rowId xmlns:a16="http://schemas.microsoft.com/office/drawing/2014/main" xmlns="" val="2187941770"/>
                  </a:ext>
                </a:extLst>
              </a:tr>
              <a:tr h="713202">
                <a:tc>
                  <a:txBody>
                    <a:bodyPr/>
                    <a:lstStyle/>
                    <a:p>
                      <a:r>
                        <a:rPr lang="en-US" sz="1800" dirty="0">
                          <a:latin typeface="Times New Roman" pitchFamily="18" charset="0"/>
                          <a:cs typeface="Times New Roman" pitchFamily="18" charset="0"/>
                        </a:rPr>
                        <a:t>PI- 1Aggregate Expenditure Outturn compared to original budget</a:t>
                      </a:r>
                    </a:p>
                  </a:txBody>
                  <a:tcPr/>
                </a:tc>
                <a:tc>
                  <a:txBody>
                    <a:bodyPr/>
                    <a:lstStyle/>
                    <a:p>
                      <a:pPr marL="0" marR="0">
                        <a:lnSpc>
                          <a:spcPct val="110000"/>
                        </a:lnSpc>
                        <a:spcBef>
                          <a:spcPts val="0"/>
                        </a:spcBef>
                        <a:spcAft>
                          <a:spcPts val="0"/>
                        </a:spcAft>
                      </a:pPr>
                      <a:r>
                        <a:rPr lang="en-US" sz="1800" dirty="0">
                          <a:latin typeface="Times New Roman"/>
                          <a:ea typeface="Calibri"/>
                        </a:rPr>
                        <a:t>8</a:t>
                      </a:r>
                    </a:p>
                  </a:txBody>
                  <a:tcPr marL="68580" marR="68580" marT="0" marB="0">
                    <a:solidFill>
                      <a:srgbClr val="92D050"/>
                    </a:solidFill>
                  </a:tcPr>
                </a:tc>
                <a:tc>
                  <a:txBody>
                    <a:bodyPr/>
                    <a:lstStyle/>
                    <a:p>
                      <a:pPr marL="0" marR="0">
                        <a:lnSpc>
                          <a:spcPct val="110000"/>
                        </a:lnSpc>
                        <a:spcBef>
                          <a:spcPts val="0"/>
                        </a:spcBef>
                        <a:spcAft>
                          <a:spcPts val="0"/>
                        </a:spcAft>
                      </a:pPr>
                      <a:r>
                        <a:rPr lang="en-US" sz="1800" dirty="0">
                          <a:latin typeface="Times New Roman"/>
                          <a:ea typeface="Calibri"/>
                        </a:rPr>
                        <a:t>3</a:t>
                      </a:r>
                    </a:p>
                  </a:txBody>
                  <a:tcPr marL="68580" marR="68580" marT="0" marB="0">
                    <a:solidFill>
                      <a:srgbClr val="FFFF00"/>
                    </a:solidFill>
                  </a:tcPr>
                </a:tc>
                <a:tc>
                  <a:txBody>
                    <a:bodyPr/>
                    <a:lstStyle/>
                    <a:p>
                      <a:pPr marL="0" marR="0">
                        <a:lnSpc>
                          <a:spcPct val="110000"/>
                        </a:lnSpc>
                        <a:spcBef>
                          <a:spcPts val="0"/>
                        </a:spcBef>
                        <a:spcAft>
                          <a:spcPts val="0"/>
                        </a:spcAft>
                      </a:pPr>
                      <a:r>
                        <a:rPr lang="en-US" sz="1800" dirty="0">
                          <a:latin typeface="Times New Roman"/>
                          <a:ea typeface="Calibri"/>
                        </a:rPr>
                        <a:t>1</a:t>
                      </a:r>
                    </a:p>
                  </a:txBody>
                  <a:tcPr marL="68580" marR="68580" marT="0" marB="0">
                    <a:solidFill>
                      <a:srgbClr val="FFC000"/>
                    </a:solidFill>
                  </a:tcPr>
                </a:tc>
                <a:tc>
                  <a:txBody>
                    <a:bodyPr/>
                    <a:lstStyle/>
                    <a:p>
                      <a:pPr marL="0" marR="0">
                        <a:lnSpc>
                          <a:spcPct val="110000"/>
                        </a:lnSpc>
                        <a:spcBef>
                          <a:spcPts val="0"/>
                        </a:spcBef>
                        <a:spcAft>
                          <a:spcPts val="0"/>
                        </a:spcAft>
                      </a:pPr>
                      <a:r>
                        <a:rPr lang="en-US" sz="1800" dirty="0">
                          <a:latin typeface="Times New Roman"/>
                          <a:ea typeface="Calibri"/>
                        </a:rPr>
                        <a:t>1</a:t>
                      </a:r>
                    </a:p>
                  </a:txBody>
                  <a:tcPr marL="68580" marR="68580" marT="0" marB="0">
                    <a:solidFill>
                      <a:srgbClr val="FF0000"/>
                    </a:solidFill>
                  </a:tcPr>
                </a:tc>
                <a:tc>
                  <a:txBody>
                    <a:bodyPr/>
                    <a:lstStyle/>
                    <a:p>
                      <a:pPr marL="0" marR="0">
                        <a:lnSpc>
                          <a:spcPct val="110000"/>
                        </a:lnSpc>
                        <a:spcBef>
                          <a:spcPts val="0"/>
                        </a:spcBef>
                        <a:spcAft>
                          <a:spcPts val="0"/>
                        </a:spcAft>
                      </a:pPr>
                      <a:r>
                        <a:rPr lang="en-US" sz="1800" dirty="0">
                          <a:latin typeface="Times New Roman"/>
                          <a:ea typeface="Calibri"/>
                        </a:rPr>
                        <a:t>1</a:t>
                      </a:r>
                    </a:p>
                  </a:txBody>
                  <a:tcPr marL="68580" marR="68580" marT="0" marB="0"/>
                </a:tc>
                <a:extLst>
                  <a:ext uri="{0D108BD9-81ED-4DB2-BD59-A6C34878D82A}">
                    <a16:rowId xmlns:a16="http://schemas.microsoft.com/office/drawing/2014/main" xmlns="" val="10002"/>
                  </a:ext>
                </a:extLst>
              </a:tr>
              <a:tr h="533400">
                <a:tc>
                  <a:txBody>
                    <a:bodyPr/>
                    <a:lstStyle/>
                    <a:p>
                      <a:pPr marL="0" marR="0">
                        <a:lnSpc>
                          <a:spcPct val="110000"/>
                        </a:lnSpc>
                        <a:spcBef>
                          <a:spcPts val="0"/>
                        </a:spcBef>
                        <a:spcAft>
                          <a:spcPts val="0"/>
                        </a:spcAft>
                      </a:pPr>
                      <a:r>
                        <a:rPr lang="en-US" sz="1800" dirty="0">
                          <a:latin typeface="Times New Roman"/>
                          <a:ea typeface="Calibri"/>
                        </a:rPr>
                        <a:t>PI- 2- Composition of Expenditure Out-turn compared to original budget</a:t>
                      </a:r>
                    </a:p>
                  </a:txBody>
                  <a:tcPr marL="68580" marR="68580" marT="0" marB="0"/>
                </a:tc>
                <a:tc>
                  <a:txBody>
                    <a:bodyPr/>
                    <a:lstStyle/>
                    <a:p>
                      <a:pPr marL="0" marR="0">
                        <a:lnSpc>
                          <a:spcPct val="110000"/>
                        </a:lnSpc>
                        <a:spcBef>
                          <a:spcPts val="0"/>
                        </a:spcBef>
                        <a:spcAft>
                          <a:spcPts val="0"/>
                        </a:spcAft>
                      </a:pPr>
                      <a:r>
                        <a:rPr lang="en-US" sz="1800" dirty="0">
                          <a:latin typeface="Times New Roman"/>
                          <a:ea typeface="Calibri"/>
                        </a:rPr>
                        <a:t>7</a:t>
                      </a:r>
                    </a:p>
                  </a:txBody>
                  <a:tcPr marL="68580" marR="68580" marT="0" marB="0">
                    <a:solidFill>
                      <a:srgbClr val="92D050"/>
                    </a:solidFill>
                  </a:tcPr>
                </a:tc>
                <a:tc>
                  <a:txBody>
                    <a:bodyPr/>
                    <a:lstStyle/>
                    <a:p>
                      <a:pPr marL="0" marR="0">
                        <a:lnSpc>
                          <a:spcPct val="110000"/>
                        </a:lnSpc>
                        <a:spcBef>
                          <a:spcPts val="0"/>
                        </a:spcBef>
                        <a:spcAft>
                          <a:spcPts val="0"/>
                        </a:spcAft>
                      </a:pPr>
                      <a:r>
                        <a:rPr lang="en-US" sz="1800" dirty="0">
                          <a:latin typeface="Times New Roman"/>
                          <a:ea typeface="Calibri"/>
                        </a:rPr>
                        <a:t>2</a:t>
                      </a:r>
                    </a:p>
                  </a:txBody>
                  <a:tcPr marL="68580" marR="68580" marT="0" marB="0">
                    <a:solidFill>
                      <a:srgbClr val="FFFF00"/>
                    </a:solidFill>
                  </a:tcPr>
                </a:tc>
                <a:tc>
                  <a:txBody>
                    <a:bodyPr/>
                    <a:lstStyle/>
                    <a:p>
                      <a:pPr marL="0" marR="0">
                        <a:lnSpc>
                          <a:spcPct val="110000"/>
                        </a:lnSpc>
                        <a:spcBef>
                          <a:spcPts val="0"/>
                        </a:spcBef>
                        <a:spcAft>
                          <a:spcPts val="0"/>
                        </a:spcAft>
                      </a:pPr>
                      <a:r>
                        <a:rPr lang="en-US" sz="1800" dirty="0">
                          <a:latin typeface="Times New Roman"/>
                          <a:ea typeface="Calibri"/>
                        </a:rPr>
                        <a:t>3</a:t>
                      </a:r>
                    </a:p>
                  </a:txBody>
                  <a:tcPr marL="68580" marR="68580" marT="0" marB="0">
                    <a:solidFill>
                      <a:srgbClr val="FFC000"/>
                    </a:solidFill>
                  </a:tcPr>
                </a:tc>
                <a:tc>
                  <a:txBody>
                    <a:bodyPr/>
                    <a:lstStyle/>
                    <a:p>
                      <a:pPr marL="0" marR="0">
                        <a:lnSpc>
                          <a:spcPct val="110000"/>
                        </a:lnSpc>
                        <a:spcBef>
                          <a:spcPts val="0"/>
                        </a:spcBef>
                        <a:spcAft>
                          <a:spcPts val="0"/>
                        </a:spcAft>
                      </a:pPr>
                      <a:r>
                        <a:rPr lang="en-US" sz="1800" dirty="0">
                          <a:latin typeface="Times New Roman"/>
                          <a:ea typeface="Calibri"/>
                        </a:rPr>
                        <a:t>1</a:t>
                      </a:r>
                    </a:p>
                  </a:txBody>
                  <a:tcPr marL="68580" marR="68580" marT="0" marB="0">
                    <a:solidFill>
                      <a:srgbClr val="FF0000"/>
                    </a:solidFill>
                  </a:tcPr>
                </a:tc>
                <a:tc>
                  <a:txBody>
                    <a:bodyPr/>
                    <a:lstStyle/>
                    <a:p>
                      <a:pPr marL="0" marR="0">
                        <a:lnSpc>
                          <a:spcPct val="110000"/>
                        </a:lnSpc>
                        <a:spcBef>
                          <a:spcPts val="0"/>
                        </a:spcBef>
                        <a:spcAft>
                          <a:spcPts val="0"/>
                        </a:spcAft>
                      </a:pPr>
                      <a:r>
                        <a:rPr lang="en-US" sz="1800" dirty="0">
                          <a:latin typeface="Times New Roman"/>
                          <a:ea typeface="Calibri"/>
                        </a:rPr>
                        <a:t>1</a:t>
                      </a:r>
                    </a:p>
                  </a:txBody>
                  <a:tcPr marL="68580" marR="68580" marT="0" marB="0"/>
                </a:tc>
                <a:extLst>
                  <a:ext uri="{0D108BD9-81ED-4DB2-BD59-A6C34878D82A}">
                    <a16:rowId xmlns:a16="http://schemas.microsoft.com/office/drawing/2014/main" xmlns="" val="10003"/>
                  </a:ext>
                </a:extLst>
              </a:tr>
              <a:tr h="578519">
                <a:tc>
                  <a:txBody>
                    <a:bodyPr/>
                    <a:lstStyle/>
                    <a:p>
                      <a:pPr marL="0" marR="0">
                        <a:lnSpc>
                          <a:spcPct val="110000"/>
                        </a:lnSpc>
                        <a:spcBef>
                          <a:spcPts val="0"/>
                        </a:spcBef>
                        <a:spcAft>
                          <a:spcPts val="0"/>
                        </a:spcAft>
                      </a:pPr>
                      <a:r>
                        <a:rPr lang="en-US" sz="1800" dirty="0">
                          <a:latin typeface="Times New Roman"/>
                          <a:ea typeface="Calibri"/>
                        </a:rPr>
                        <a:t>PI- 3 Aggregate Revenue Outturn compared to original budget</a:t>
                      </a:r>
                    </a:p>
                  </a:txBody>
                  <a:tcPr marL="68580" marR="68580" marT="0" marB="0"/>
                </a:tc>
                <a:tc>
                  <a:txBody>
                    <a:bodyPr/>
                    <a:lstStyle/>
                    <a:p>
                      <a:pPr marL="0" marR="0">
                        <a:lnSpc>
                          <a:spcPct val="110000"/>
                        </a:lnSpc>
                        <a:spcBef>
                          <a:spcPts val="0"/>
                        </a:spcBef>
                        <a:spcAft>
                          <a:spcPts val="0"/>
                        </a:spcAft>
                      </a:pPr>
                      <a:r>
                        <a:rPr lang="en-US" sz="1800" dirty="0">
                          <a:latin typeface="Times New Roman"/>
                          <a:ea typeface="Calibri"/>
                        </a:rPr>
                        <a:t>4</a:t>
                      </a:r>
                    </a:p>
                  </a:txBody>
                  <a:tcPr marL="68580" marR="68580" marT="0" marB="0">
                    <a:solidFill>
                      <a:srgbClr val="92D050"/>
                    </a:solidFill>
                  </a:tcPr>
                </a:tc>
                <a:tc>
                  <a:txBody>
                    <a:bodyPr/>
                    <a:lstStyle/>
                    <a:p>
                      <a:pPr marL="0" marR="0">
                        <a:lnSpc>
                          <a:spcPct val="110000"/>
                        </a:lnSpc>
                        <a:spcBef>
                          <a:spcPts val="0"/>
                        </a:spcBef>
                        <a:spcAft>
                          <a:spcPts val="0"/>
                        </a:spcAft>
                      </a:pPr>
                      <a:r>
                        <a:rPr lang="en-US" sz="1800" dirty="0">
                          <a:latin typeface="Times New Roman"/>
                          <a:ea typeface="Calibri"/>
                        </a:rPr>
                        <a:t>5</a:t>
                      </a:r>
                    </a:p>
                  </a:txBody>
                  <a:tcPr marL="68580" marR="68580" marT="0" marB="0">
                    <a:solidFill>
                      <a:srgbClr val="FFFF00"/>
                    </a:solidFill>
                  </a:tcPr>
                </a:tc>
                <a:tc>
                  <a:txBody>
                    <a:bodyPr/>
                    <a:lstStyle/>
                    <a:p>
                      <a:pPr marL="0" marR="0">
                        <a:lnSpc>
                          <a:spcPct val="110000"/>
                        </a:lnSpc>
                        <a:spcBef>
                          <a:spcPts val="0"/>
                        </a:spcBef>
                        <a:spcAft>
                          <a:spcPts val="0"/>
                        </a:spcAft>
                      </a:pPr>
                      <a:r>
                        <a:rPr lang="en-US" sz="1800" dirty="0">
                          <a:latin typeface="Times New Roman"/>
                          <a:ea typeface="Calibri"/>
                        </a:rPr>
                        <a:t>3</a:t>
                      </a:r>
                    </a:p>
                  </a:txBody>
                  <a:tcPr marL="68580" marR="68580" marT="0" marB="0">
                    <a:solidFill>
                      <a:srgbClr val="FFC000"/>
                    </a:solidFill>
                  </a:tcPr>
                </a:tc>
                <a:tc>
                  <a:txBody>
                    <a:bodyPr/>
                    <a:lstStyle/>
                    <a:p>
                      <a:pPr marL="0" marR="0">
                        <a:lnSpc>
                          <a:spcPct val="110000"/>
                        </a:lnSpc>
                        <a:spcBef>
                          <a:spcPts val="0"/>
                        </a:spcBef>
                        <a:spcAft>
                          <a:spcPts val="0"/>
                        </a:spcAft>
                      </a:pPr>
                      <a:r>
                        <a:rPr lang="en-US" sz="1800" dirty="0">
                          <a:latin typeface="Times New Roman"/>
                          <a:ea typeface="Calibri"/>
                        </a:rPr>
                        <a:t>2</a:t>
                      </a:r>
                    </a:p>
                  </a:txBody>
                  <a:tcPr marL="68580" marR="68580" marT="0" marB="0">
                    <a:solidFill>
                      <a:srgbClr val="FF0000"/>
                    </a:solidFill>
                  </a:tcPr>
                </a:tc>
                <a:tc>
                  <a:txBody>
                    <a:bodyPr/>
                    <a:lstStyle/>
                    <a:p>
                      <a:pPr marL="0" marR="0">
                        <a:lnSpc>
                          <a:spcPct val="110000"/>
                        </a:lnSpc>
                        <a:spcBef>
                          <a:spcPts val="0"/>
                        </a:spcBef>
                        <a:spcAft>
                          <a:spcPts val="0"/>
                        </a:spcAft>
                      </a:pPr>
                      <a:r>
                        <a:rPr lang="en-US" sz="1800" dirty="0">
                          <a:latin typeface="Times New Roman"/>
                          <a:ea typeface="Calibri"/>
                        </a:rPr>
                        <a:t>0</a:t>
                      </a:r>
                    </a:p>
                  </a:txBody>
                  <a:tcPr marL="68580" marR="68580" marT="0" marB="0"/>
                </a:tc>
                <a:extLst>
                  <a:ext uri="{0D108BD9-81ED-4DB2-BD59-A6C34878D82A}">
                    <a16:rowId xmlns:a16="http://schemas.microsoft.com/office/drawing/2014/main" xmlns="" val="10004"/>
                  </a:ext>
                </a:extLst>
              </a:tr>
              <a:tr h="578519">
                <a:tc>
                  <a:txBody>
                    <a:bodyPr/>
                    <a:lstStyle/>
                    <a:p>
                      <a:pPr marL="0" marR="0">
                        <a:lnSpc>
                          <a:spcPct val="110000"/>
                        </a:lnSpc>
                        <a:spcBef>
                          <a:spcPts val="0"/>
                        </a:spcBef>
                        <a:spcAft>
                          <a:spcPts val="0"/>
                        </a:spcAft>
                      </a:pPr>
                      <a:r>
                        <a:rPr lang="en-US" sz="1800" dirty="0">
                          <a:effectLst/>
                          <a:latin typeface="Times New Roman" panose="02020603050405020304" pitchFamily="18" charset="0"/>
                          <a:ea typeface="Calibri" panose="020F0502020204030204" pitchFamily="34" charset="0"/>
                        </a:rPr>
                        <a:t>PI 12- Multi-year perspective in fiscal planning</a:t>
                      </a:r>
                    </a:p>
                  </a:txBody>
                  <a:tcPr marL="68580" marR="68580" marT="0" marB="0"/>
                </a:tc>
                <a:tc>
                  <a:txBody>
                    <a:bodyPr/>
                    <a:lstStyle/>
                    <a:p>
                      <a:pPr marL="0" marR="0">
                        <a:lnSpc>
                          <a:spcPct val="110000"/>
                        </a:lnSpc>
                        <a:spcBef>
                          <a:spcPts val="0"/>
                        </a:spcBef>
                        <a:spcAft>
                          <a:spcPts val="0"/>
                        </a:spcAft>
                      </a:pPr>
                      <a:r>
                        <a:rPr lang="en-US" sz="1800" dirty="0">
                          <a:effectLst/>
                          <a:latin typeface="Times New Roman" panose="02020603050405020304" pitchFamily="18" charset="0"/>
                          <a:ea typeface="Calibri" panose="020F0502020204030204" pitchFamily="34" charset="0"/>
                        </a:rPr>
                        <a:t>0</a:t>
                      </a:r>
                    </a:p>
                  </a:txBody>
                  <a:tcPr marL="68580" marR="68580" marT="0" marB="0">
                    <a:solidFill>
                      <a:srgbClr val="92D050"/>
                    </a:solidFill>
                  </a:tcPr>
                </a:tc>
                <a:tc>
                  <a:txBody>
                    <a:bodyPr/>
                    <a:lstStyle/>
                    <a:p>
                      <a:pPr marL="0" marR="0">
                        <a:lnSpc>
                          <a:spcPct val="110000"/>
                        </a:lnSpc>
                        <a:spcBef>
                          <a:spcPts val="0"/>
                        </a:spcBef>
                        <a:spcAft>
                          <a:spcPts val="0"/>
                        </a:spcAft>
                      </a:pPr>
                      <a:r>
                        <a:rPr lang="en-US" sz="1800" dirty="0">
                          <a:effectLst/>
                          <a:latin typeface="Times New Roman" panose="02020603050405020304" pitchFamily="18" charset="0"/>
                          <a:ea typeface="Calibri" panose="020F0502020204030204" pitchFamily="34" charset="0"/>
                        </a:rPr>
                        <a:t>0</a:t>
                      </a:r>
                    </a:p>
                  </a:txBody>
                  <a:tcPr marL="68580" marR="68580" marT="0" marB="0">
                    <a:solidFill>
                      <a:srgbClr val="FFFF00"/>
                    </a:solidFill>
                  </a:tcPr>
                </a:tc>
                <a:tc>
                  <a:txBody>
                    <a:bodyPr/>
                    <a:lstStyle/>
                    <a:p>
                      <a:pPr marL="0" marR="0">
                        <a:lnSpc>
                          <a:spcPct val="110000"/>
                        </a:lnSpc>
                        <a:spcBef>
                          <a:spcPts val="0"/>
                        </a:spcBef>
                        <a:spcAft>
                          <a:spcPts val="0"/>
                        </a:spcAft>
                      </a:pPr>
                      <a:r>
                        <a:rPr lang="en-US" sz="1800" dirty="0">
                          <a:effectLst/>
                          <a:highlight>
                            <a:srgbClr val="FFFF00"/>
                          </a:highlight>
                          <a:latin typeface="Times New Roman" panose="02020603050405020304" pitchFamily="18" charset="0"/>
                          <a:ea typeface="Calibri" panose="020F0502020204030204" pitchFamily="34" charset="0"/>
                        </a:rPr>
                        <a:t>7</a:t>
                      </a:r>
                      <a:endParaRPr lang="en-US" sz="1800" dirty="0">
                        <a:effectLst/>
                        <a:latin typeface="Times New Roman" panose="02020603050405020304" pitchFamily="18" charset="0"/>
                        <a:ea typeface="Calibri" panose="020F0502020204030204" pitchFamily="34" charset="0"/>
                      </a:endParaRPr>
                    </a:p>
                  </a:txBody>
                  <a:tcPr marL="68580" marR="68580" marT="0" marB="0">
                    <a:solidFill>
                      <a:srgbClr val="FFC000"/>
                    </a:solidFill>
                  </a:tcPr>
                </a:tc>
                <a:tc>
                  <a:txBody>
                    <a:bodyPr/>
                    <a:lstStyle/>
                    <a:p>
                      <a:pPr marL="0" marR="0" lvl="0" indent="0" algn="l" defTabSz="914400" rtl="0" eaLnBrk="1" fontAlgn="auto" latinLnBrk="0" hangingPunct="1">
                        <a:lnSpc>
                          <a:spcPct val="11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highlight>
                            <a:srgbClr val="FFFF00"/>
                          </a:highlight>
                          <a:uLnTx/>
                          <a:uFillTx/>
                          <a:latin typeface="Times New Roman" panose="02020603050405020304" pitchFamily="18" charset="0"/>
                          <a:ea typeface="Calibri" panose="020F0502020204030204" pitchFamily="34" charset="0"/>
                          <a:cs typeface="+mn-cs"/>
                        </a:rPr>
                        <a:t>7</a:t>
                      </a:r>
                      <a:endParaRPr kumimoji="0" lang="en-US" sz="18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mn-cs"/>
                      </a:endParaRPr>
                    </a:p>
                    <a:p>
                      <a:pPr marL="0" marR="0">
                        <a:lnSpc>
                          <a:spcPct val="110000"/>
                        </a:lnSpc>
                        <a:spcBef>
                          <a:spcPts val="0"/>
                        </a:spcBef>
                        <a:spcAft>
                          <a:spcPts val="0"/>
                        </a:spcAft>
                      </a:pPr>
                      <a:endParaRPr lang="en-US" sz="1800" dirty="0">
                        <a:effectLst/>
                        <a:latin typeface="Times New Roman" panose="02020603050405020304" pitchFamily="18" charset="0"/>
                        <a:ea typeface="Calibri" panose="020F0502020204030204" pitchFamily="34" charset="0"/>
                      </a:endParaRPr>
                    </a:p>
                  </a:txBody>
                  <a:tcPr marL="68580" marR="68580" marT="0" marB="0">
                    <a:solidFill>
                      <a:srgbClr val="FF0000"/>
                    </a:solidFill>
                  </a:tcPr>
                </a:tc>
                <a:tc>
                  <a:txBody>
                    <a:bodyPr/>
                    <a:lstStyle/>
                    <a:p>
                      <a:pPr marL="0" marR="0">
                        <a:lnSpc>
                          <a:spcPct val="110000"/>
                        </a:lnSpc>
                        <a:spcBef>
                          <a:spcPts val="0"/>
                        </a:spcBef>
                        <a:spcAft>
                          <a:spcPts val="0"/>
                        </a:spcAft>
                      </a:pPr>
                      <a:r>
                        <a:rPr lang="en-US" sz="1800" dirty="0">
                          <a:effectLst/>
                          <a:latin typeface="Times New Roman" panose="02020603050405020304" pitchFamily="18" charset="0"/>
                          <a:ea typeface="Calibri" panose="020F0502020204030204" pitchFamily="34" charset="0"/>
                        </a:rPr>
                        <a:t>0</a:t>
                      </a:r>
                    </a:p>
                  </a:txBody>
                  <a:tcPr marL="68580" marR="68580" marT="0" marB="0"/>
                </a:tc>
                <a:extLst>
                  <a:ext uri="{0D108BD9-81ED-4DB2-BD59-A6C34878D82A}">
                    <a16:rowId xmlns:a16="http://schemas.microsoft.com/office/drawing/2014/main" xmlns="" val="2034973544"/>
                  </a:ext>
                </a:extLst>
              </a:tr>
            </a:tbl>
          </a:graphicData>
        </a:graphic>
      </p:graphicFrame>
      <p:sp>
        <p:nvSpPr>
          <p:cNvPr id="5" name="TextBox 4"/>
          <p:cNvSpPr txBox="1"/>
          <p:nvPr/>
        </p:nvSpPr>
        <p:spPr>
          <a:xfrm>
            <a:off x="1905000" y="6324600"/>
            <a:ext cx="8534400" cy="338554"/>
          </a:xfrm>
          <a:prstGeom prst="rect">
            <a:avLst/>
          </a:prstGeom>
          <a:noFill/>
        </p:spPr>
        <p:txBody>
          <a:bodyPr wrap="square" rtlCol="0">
            <a:spAutoFit/>
          </a:bodyPr>
          <a:lstStyle/>
          <a:p>
            <a:r>
              <a:rPr lang="en-US" sz="1600" i="1" kern="0" dirty="0">
                <a:solidFill>
                  <a:sysClr val="windowText" lastClr="000000"/>
                </a:solidFill>
              </a:rPr>
              <a:t>*based on latest external assessment in 14 PICs</a:t>
            </a:r>
          </a:p>
        </p:txBody>
      </p:sp>
      <p:sp>
        <p:nvSpPr>
          <p:cNvPr id="6" name="Slide Number Placeholder 5"/>
          <p:cNvSpPr>
            <a:spLocks noGrp="1"/>
          </p:cNvSpPr>
          <p:nvPr>
            <p:ph type="sldNum" sz="quarter" idx="12"/>
          </p:nvPr>
        </p:nvSpPr>
        <p:spPr/>
        <p:txBody>
          <a:bodyPr/>
          <a:lstStyle/>
          <a:p>
            <a:fld id="{71002764-793A-4A46-A9CF-B7CA7938136D}" type="slidenum">
              <a:rPr lang="en-US" sz="1800" kern="0">
                <a:solidFill>
                  <a:sysClr val="windowText" lastClr="000000"/>
                </a:solidFill>
              </a:rPr>
              <a:pPr/>
              <a:t>2</a:t>
            </a:fld>
            <a:endParaRPr lang="en-US" sz="1800" kern="0">
              <a:solidFill>
                <a:sysClr val="windowText" lastClr="000000"/>
              </a:solidFill>
            </a:endParaRPr>
          </a:p>
        </p:txBody>
      </p:sp>
    </p:spTree>
    <p:extLst>
      <p:ext uri="{BB962C8B-B14F-4D97-AF65-F5344CB8AC3E}">
        <p14:creationId xmlns:p14="http://schemas.microsoft.com/office/powerpoint/2010/main" val="309599167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274638"/>
            <a:ext cx="8229600" cy="765268"/>
          </a:xfrm>
        </p:spPr>
        <p:txBody>
          <a:bodyPr>
            <a:noAutofit/>
          </a:bodyPr>
          <a:lstStyle/>
          <a:p>
            <a:r>
              <a:rPr lang="en-US" sz="3200" b="1" dirty="0"/>
              <a:t>Selected PEFA Indicators in Pacific Island Countries</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572326257"/>
              </p:ext>
            </p:extLst>
          </p:nvPr>
        </p:nvGraphicFramePr>
        <p:xfrm>
          <a:off x="831385" y="1690855"/>
          <a:ext cx="9857233" cy="3934968"/>
        </p:xfrm>
        <a:graphic>
          <a:graphicData uri="http://schemas.openxmlformats.org/drawingml/2006/table">
            <a:tbl>
              <a:tblPr firstRow="1" bandRow="1">
                <a:tableStyleId>{5C22544A-7EE6-4342-B048-85BDC9FD1C3A}</a:tableStyleId>
              </a:tblPr>
              <a:tblGrid>
                <a:gridCol w="5807376">
                  <a:extLst>
                    <a:ext uri="{9D8B030D-6E8A-4147-A177-3AD203B41FA5}">
                      <a16:colId xmlns:a16="http://schemas.microsoft.com/office/drawing/2014/main" xmlns="" val="20000"/>
                    </a:ext>
                  </a:extLst>
                </a:gridCol>
                <a:gridCol w="829625">
                  <a:extLst>
                    <a:ext uri="{9D8B030D-6E8A-4147-A177-3AD203B41FA5}">
                      <a16:colId xmlns:a16="http://schemas.microsoft.com/office/drawing/2014/main" xmlns="" val="20001"/>
                    </a:ext>
                  </a:extLst>
                </a:gridCol>
                <a:gridCol w="829625">
                  <a:extLst>
                    <a:ext uri="{9D8B030D-6E8A-4147-A177-3AD203B41FA5}">
                      <a16:colId xmlns:a16="http://schemas.microsoft.com/office/drawing/2014/main" xmlns="" val="20002"/>
                    </a:ext>
                  </a:extLst>
                </a:gridCol>
                <a:gridCol w="746663">
                  <a:extLst>
                    <a:ext uri="{9D8B030D-6E8A-4147-A177-3AD203B41FA5}">
                      <a16:colId xmlns:a16="http://schemas.microsoft.com/office/drawing/2014/main" xmlns="" val="20003"/>
                    </a:ext>
                  </a:extLst>
                </a:gridCol>
                <a:gridCol w="746663">
                  <a:extLst>
                    <a:ext uri="{9D8B030D-6E8A-4147-A177-3AD203B41FA5}">
                      <a16:colId xmlns:a16="http://schemas.microsoft.com/office/drawing/2014/main" xmlns="" val="20004"/>
                    </a:ext>
                  </a:extLst>
                </a:gridCol>
                <a:gridCol w="897281">
                  <a:extLst>
                    <a:ext uri="{9D8B030D-6E8A-4147-A177-3AD203B41FA5}">
                      <a16:colId xmlns:a16="http://schemas.microsoft.com/office/drawing/2014/main" xmlns="" val="20005"/>
                    </a:ext>
                  </a:extLst>
                </a:gridCol>
              </a:tblGrid>
              <a:tr h="451710">
                <a:tc>
                  <a:txBody>
                    <a:bodyPr/>
                    <a:lstStyle/>
                    <a:p>
                      <a:r>
                        <a:rPr lang="en-US" sz="2800" dirty="0"/>
                        <a:t>PEFA Indicator- </a:t>
                      </a:r>
                    </a:p>
                  </a:txBody>
                  <a:tcPr/>
                </a:tc>
                <a:tc gridSpan="5">
                  <a:txBody>
                    <a:bodyPr/>
                    <a:lstStyle/>
                    <a:p>
                      <a:r>
                        <a:rPr lang="en-US" dirty="0"/>
                        <a:t>Number of Countries by Rating</a:t>
                      </a:r>
                    </a:p>
                  </a:txBody>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extLst>
                  <a:ext uri="{0D108BD9-81ED-4DB2-BD59-A6C34878D82A}">
                    <a16:rowId xmlns:a16="http://schemas.microsoft.com/office/drawing/2014/main" xmlns="" val="10000"/>
                  </a:ext>
                </a:extLst>
              </a:tr>
              <a:tr h="319032">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000" b="1" dirty="0"/>
                        <a:t>Management of Financial Assets and Liabilities</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2000" b="1" dirty="0"/>
                    </a:p>
                  </a:txBody>
                  <a:tcPr/>
                </a:tc>
                <a:tc>
                  <a:txBody>
                    <a:bodyPr/>
                    <a:lstStyle/>
                    <a:p>
                      <a:r>
                        <a:rPr lang="en-US" sz="2000" dirty="0"/>
                        <a:t>A</a:t>
                      </a:r>
                    </a:p>
                  </a:txBody>
                  <a:tcPr/>
                </a:tc>
                <a:tc>
                  <a:txBody>
                    <a:bodyPr/>
                    <a:lstStyle/>
                    <a:p>
                      <a:r>
                        <a:rPr lang="en-US" sz="2000" dirty="0"/>
                        <a:t>B</a:t>
                      </a:r>
                    </a:p>
                  </a:txBody>
                  <a:tcPr/>
                </a:tc>
                <a:tc>
                  <a:txBody>
                    <a:bodyPr/>
                    <a:lstStyle/>
                    <a:p>
                      <a:r>
                        <a:rPr lang="en-US" sz="2000" dirty="0"/>
                        <a:t>C</a:t>
                      </a:r>
                    </a:p>
                  </a:txBody>
                  <a:tcPr/>
                </a:tc>
                <a:tc>
                  <a:txBody>
                    <a:bodyPr/>
                    <a:lstStyle/>
                    <a:p>
                      <a:r>
                        <a:rPr lang="en-US" sz="2000" dirty="0"/>
                        <a:t>D</a:t>
                      </a:r>
                    </a:p>
                  </a:txBody>
                  <a:tcPr/>
                </a:tc>
                <a:tc>
                  <a:txBody>
                    <a:bodyPr/>
                    <a:lstStyle/>
                    <a:p>
                      <a:r>
                        <a:rPr lang="en-US" sz="1200" dirty="0"/>
                        <a:t>N/A or</a:t>
                      </a:r>
                      <a:r>
                        <a:rPr lang="en-US" sz="1200" baseline="0" dirty="0"/>
                        <a:t> </a:t>
                      </a:r>
                      <a:r>
                        <a:rPr lang="en-US" sz="1200" dirty="0"/>
                        <a:t>N/R</a:t>
                      </a:r>
                    </a:p>
                  </a:txBody>
                  <a:tcPr/>
                </a:tc>
                <a:extLst>
                  <a:ext uri="{0D108BD9-81ED-4DB2-BD59-A6C34878D82A}">
                    <a16:rowId xmlns:a16="http://schemas.microsoft.com/office/drawing/2014/main" xmlns="" val="2760356459"/>
                  </a:ext>
                </a:extLst>
              </a:tr>
              <a:tr h="377563">
                <a:tc>
                  <a:txBody>
                    <a:bodyPr/>
                    <a:lstStyle/>
                    <a:p>
                      <a:pPr marL="0" marR="0">
                        <a:lnSpc>
                          <a:spcPct val="110000"/>
                        </a:lnSpc>
                        <a:spcBef>
                          <a:spcPts val="0"/>
                        </a:spcBef>
                        <a:spcAft>
                          <a:spcPts val="0"/>
                        </a:spcAft>
                      </a:pPr>
                      <a:r>
                        <a:rPr lang="en-US" sz="1800" dirty="0">
                          <a:effectLst/>
                          <a:latin typeface="Times New Roman" panose="02020603050405020304" pitchFamily="18" charset="0"/>
                          <a:ea typeface="Calibri" panose="020F0502020204030204" pitchFamily="34" charset="0"/>
                        </a:rPr>
                        <a:t>PI 17- Recording and management of cash balances and debt</a:t>
                      </a:r>
                    </a:p>
                    <a:p>
                      <a:pPr marL="0" marR="0">
                        <a:lnSpc>
                          <a:spcPct val="110000"/>
                        </a:lnSpc>
                        <a:spcBef>
                          <a:spcPts val="0"/>
                        </a:spcBef>
                        <a:spcAft>
                          <a:spcPts val="0"/>
                        </a:spcAft>
                      </a:pPr>
                      <a:endParaRPr lang="en-US" sz="1800" dirty="0">
                        <a:effectLst/>
                        <a:latin typeface="Times New Roman" panose="02020603050405020304" pitchFamily="18" charset="0"/>
                        <a:ea typeface="Calibri" panose="020F0502020204030204" pitchFamily="34" charset="0"/>
                      </a:endParaRPr>
                    </a:p>
                  </a:txBody>
                  <a:tcPr marL="68580" marR="68580" marT="0" marB="0"/>
                </a:tc>
                <a:tc>
                  <a:txBody>
                    <a:bodyPr/>
                    <a:lstStyle/>
                    <a:p>
                      <a:pPr marL="0" marR="0">
                        <a:lnSpc>
                          <a:spcPct val="110000"/>
                        </a:lnSpc>
                        <a:spcBef>
                          <a:spcPts val="0"/>
                        </a:spcBef>
                        <a:spcAft>
                          <a:spcPts val="0"/>
                        </a:spcAft>
                      </a:pPr>
                      <a:r>
                        <a:rPr lang="en-US" sz="1800" dirty="0">
                          <a:effectLst/>
                          <a:latin typeface="Times New Roman" panose="02020603050405020304" pitchFamily="18" charset="0"/>
                          <a:ea typeface="Calibri" panose="020F0502020204030204" pitchFamily="34" charset="0"/>
                        </a:rPr>
                        <a:t>1</a:t>
                      </a:r>
                    </a:p>
                  </a:txBody>
                  <a:tcPr marL="68580" marR="68580" marT="0" marB="0">
                    <a:solidFill>
                      <a:srgbClr val="92D050"/>
                    </a:solidFill>
                  </a:tcPr>
                </a:tc>
                <a:tc>
                  <a:txBody>
                    <a:bodyPr/>
                    <a:lstStyle/>
                    <a:p>
                      <a:pPr marL="0" marR="0">
                        <a:lnSpc>
                          <a:spcPct val="110000"/>
                        </a:lnSpc>
                        <a:spcBef>
                          <a:spcPts val="0"/>
                        </a:spcBef>
                        <a:spcAft>
                          <a:spcPts val="0"/>
                        </a:spcAft>
                      </a:pPr>
                      <a:r>
                        <a:rPr lang="en-US" sz="1800" dirty="0">
                          <a:effectLst/>
                          <a:latin typeface="Times New Roman" panose="02020603050405020304" pitchFamily="18" charset="0"/>
                          <a:ea typeface="Calibri" panose="020F0502020204030204" pitchFamily="34" charset="0"/>
                        </a:rPr>
                        <a:t>3</a:t>
                      </a:r>
                    </a:p>
                  </a:txBody>
                  <a:tcPr marL="68580" marR="68580" marT="0" marB="0">
                    <a:solidFill>
                      <a:srgbClr val="FFFF00"/>
                    </a:solidFill>
                  </a:tcPr>
                </a:tc>
                <a:tc>
                  <a:txBody>
                    <a:bodyPr/>
                    <a:lstStyle/>
                    <a:p>
                      <a:pPr marL="0" marR="0">
                        <a:lnSpc>
                          <a:spcPct val="110000"/>
                        </a:lnSpc>
                        <a:spcBef>
                          <a:spcPts val="0"/>
                        </a:spcBef>
                        <a:spcAft>
                          <a:spcPts val="0"/>
                        </a:spcAft>
                      </a:pPr>
                      <a:r>
                        <a:rPr lang="en-US" sz="1800" dirty="0">
                          <a:effectLst/>
                          <a:latin typeface="Times New Roman" panose="02020603050405020304" pitchFamily="18" charset="0"/>
                          <a:ea typeface="Calibri" panose="020F0502020204030204" pitchFamily="34" charset="0"/>
                        </a:rPr>
                        <a:t>7</a:t>
                      </a:r>
                    </a:p>
                  </a:txBody>
                  <a:tcPr marL="68580" marR="68580" marT="0" marB="0">
                    <a:solidFill>
                      <a:srgbClr val="FFC000"/>
                    </a:solidFill>
                  </a:tcPr>
                </a:tc>
                <a:tc>
                  <a:txBody>
                    <a:bodyPr/>
                    <a:lstStyle/>
                    <a:p>
                      <a:pPr marL="0" marR="0">
                        <a:lnSpc>
                          <a:spcPct val="110000"/>
                        </a:lnSpc>
                        <a:spcBef>
                          <a:spcPts val="0"/>
                        </a:spcBef>
                        <a:spcAft>
                          <a:spcPts val="0"/>
                        </a:spcAft>
                      </a:pPr>
                      <a:r>
                        <a:rPr lang="en-US" sz="1800" dirty="0">
                          <a:effectLst/>
                          <a:highlight>
                            <a:srgbClr val="FFFF00"/>
                          </a:highlight>
                          <a:latin typeface="Times New Roman" panose="02020603050405020304" pitchFamily="18" charset="0"/>
                          <a:ea typeface="Calibri" panose="020F0502020204030204" pitchFamily="34" charset="0"/>
                        </a:rPr>
                        <a:t>3</a:t>
                      </a:r>
                      <a:endParaRPr lang="en-US" sz="1800" dirty="0">
                        <a:effectLst/>
                        <a:latin typeface="Times New Roman" panose="02020603050405020304" pitchFamily="18" charset="0"/>
                        <a:ea typeface="Calibri" panose="020F0502020204030204" pitchFamily="34" charset="0"/>
                      </a:endParaRPr>
                    </a:p>
                  </a:txBody>
                  <a:tcPr marL="68580" marR="68580" marT="0" marB="0">
                    <a:solidFill>
                      <a:srgbClr val="FF0000"/>
                    </a:solidFill>
                  </a:tcPr>
                </a:tc>
                <a:tc>
                  <a:txBody>
                    <a:bodyPr/>
                    <a:lstStyle/>
                    <a:p>
                      <a:pPr marL="0" marR="0">
                        <a:lnSpc>
                          <a:spcPct val="110000"/>
                        </a:lnSpc>
                        <a:spcBef>
                          <a:spcPts val="0"/>
                        </a:spcBef>
                        <a:spcAft>
                          <a:spcPts val="0"/>
                        </a:spcAft>
                      </a:pPr>
                      <a:r>
                        <a:rPr lang="en-US" sz="1800" dirty="0">
                          <a:effectLst/>
                          <a:latin typeface="Times New Roman" panose="02020603050405020304" pitchFamily="18" charset="0"/>
                          <a:ea typeface="Calibri" panose="020F0502020204030204" pitchFamily="34" charset="0"/>
                        </a:rPr>
                        <a:t> 0</a:t>
                      </a:r>
                    </a:p>
                  </a:txBody>
                  <a:tcPr marL="68580" marR="68580" marT="0" marB="0"/>
                </a:tc>
                <a:extLst>
                  <a:ext uri="{0D108BD9-81ED-4DB2-BD59-A6C34878D82A}">
                    <a16:rowId xmlns:a16="http://schemas.microsoft.com/office/drawing/2014/main" xmlns="" val="659108838"/>
                  </a:ext>
                </a:extLst>
              </a:tr>
              <a:tr h="377563">
                <a:tc>
                  <a:txBody>
                    <a:bodyPr/>
                    <a:lstStyle/>
                    <a:p>
                      <a:pPr marL="0" marR="0">
                        <a:lnSpc>
                          <a:spcPct val="110000"/>
                        </a:lnSpc>
                        <a:spcBef>
                          <a:spcPts val="0"/>
                        </a:spcBef>
                        <a:spcAft>
                          <a:spcPts val="0"/>
                        </a:spcAft>
                      </a:pPr>
                      <a:r>
                        <a:rPr lang="en-US" sz="1800" dirty="0">
                          <a:effectLst/>
                          <a:latin typeface="Times New Roman" panose="02020603050405020304" pitchFamily="18" charset="0"/>
                          <a:ea typeface="Calibri" panose="020F0502020204030204" pitchFamily="34" charset="0"/>
                        </a:rPr>
                        <a:t>PI 22- Timeliness and regularity of account reconciliation</a:t>
                      </a:r>
                    </a:p>
                    <a:p>
                      <a:pPr marL="0" marR="0">
                        <a:lnSpc>
                          <a:spcPct val="110000"/>
                        </a:lnSpc>
                        <a:spcBef>
                          <a:spcPts val="0"/>
                        </a:spcBef>
                        <a:spcAft>
                          <a:spcPts val="0"/>
                        </a:spcAft>
                      </a:pPr>
                      <a:endParaRPr lang="en-US" sz="1800" dirty="0">
                        <a:effectLst/>
                        <a:latin typeface="Times New Roman" panose="02020603050405020304" pitchFamily="18" charset="0"/>
                        <a:ea typeface="Calibri" panose="020F0502020204030204" pitchFamily="34" charset="0"/>
                      </a:endParaRPr>
                    </a:p>
                  </a:txBody>
                  <a:tcPr marL="68580" marR="68580" marT="0" marB="0"/>
                </a:tc>
                <a:tc>
                  <a:txBody>
                    <a:bodyPr/>
                    <a:lstStyle/>
                    <a:p>
                      <a:pPr marL="0" marR="0">
                        <a:lnSpc>
                          <a:spcPct val="110000"/>
                        </a:lnSpc>
                        <a:spcBef>
                          <a:spcPts val="0"/>
                        </a:spcBef>
                        <a:spcAft>
                          <a:spcPts val="0"/>
                        </a:spcAft>
                      </a:pPr>
                      <a:r>
                        <a:rPr lang="en-US" sz="1800" dirty="0">
                          <a:effectLst/>
                          <a:latin typeface="Times New Roman" panose="02020603050405020304" pitchFamily="18" charset="0"/>
                          <a:ea typeface="Calibri" panose="020F0502020204030204" pitchFamily="34" charset="0"/>
                        </a:rPr>
                        <a:t>1</a:t>
                      </a:r>
                    </a:p>
                  </a:txBody>
                  <a:tcPr marL="68580" marR="68580" marT="0" marB="0">
                    <a:solidFill>
                      <a:srgbClr val="92D050"/>
                    </a:solidFill>
                  </a:tcPr>
                </a:tc>
                <a:tc>
                  <a:txBody>
                    <a:bodyPr/>
                    <a:lstStyle/>
                    <a:p>
                      <a:pPr marL="0" marR="0">
                        <a:lnSpc>
                          <a:spcPct val="110000"/>
                        </a:lnSpc>
                        <a:spcBef>
                          <a:spcPts val="0"/>
                        </a:spcBef>
                        <a:spcAft>
                          <a:spcPts val="0"/>
                        </a:spcAft>
                      </a:pPr>
                      <a:r>
                        <a:rPr lang="en-US" sz="1800" dirty="0">
                          <a:effectLst/>
                          <a:latin typeface="Times New Roman" panose="02020603050405020304" pitchFamily="18" charset="0"/>
                          <a:ea typeface="Calibri" panose="020F0502020204030204" pitchFamily="34" charset="0"/>
                        </a:rPr>
                        <a:t>3</a:t>
                      </a:r>
                    </a:p>
                  </a:txBody>
                  <a:tcPr marL="68580" marR="68580" marT="0" marB="0">
                    <a:solidFill>
                      <a:srgbClr val="FFFF00"/>
                    </a:solidFill>
                  </a:tcPr>
                </a:tc>
                <a:tc>
                  <a:txBody>
                    <a:bodyPr/>
                    <a:lstStyle/>
                    <a:p>
                      <a:pPr marL="0" marR="0">
                        <a:lnSpc>
                          <a:spcPct val="110000"/>
                        </a:lnSpc>
                        <a:spcBef>
                          <a:spcPts val="0"/>
                        </a:spcBef>
                        <a:spcAft>
                          <a:spcPts val="0"/>
                        </a:spcAft>
                      </a:pPr>
                      <a:r>
                        <a:rPr lang="en-US" sz="1800" dirty="0">
                          <a:effectLst/>
                          <a:latin typeface="Times New Roman" panose="02020603050405020304" pitchFamily="18" charset="0"/>
                          <a:ea typeface="Calibri" panose="020F0502020204030204" pitchFamily="34" charset="0"/>
                        </a:rPr>
                        <a:t>3</a:t>
                      </a:r>
                    </a:p>
                  </a:txBody>
                  <a:tcPr marL="68580" marR="68580" marT="0" marB="0">
                    <a:solidFill>
                      <a:srgbClr val="FFC000"/>
                    </a:solidFill>
                  </a:tcPr>
                </a:tc>
                <a:tc>
                  <a:txBody>
                    <a:bodyPr/>
                    <a:lstStyle/>
                    <a:p>
                      <a:pPr marL="0" marR="0">
                        <a:lnSpc>
                          <a:spcPct val="110000"/>
                        </a:lnSpc>
                        <a:spcBef>
                          <a:spcPts val="0"/>
                        </a:spcBef>
                        <a:spcAft>
                          <a:spcPts val="0"/>
                        </a:spcAft>
                      </a:pPr>
                      <a:r>
                        <a:rPr lang="en-US" sz="1800" dirty="0">
                          <a:effectLst/>
                          <a:highlight>
                            <a:srgbClr val="FFFF00"/>
                          </a:highlight>
                          <a:latin typeface="Times New Roman" panose="02020603050405020304" pitchFamily="18" charset="0"/>
                          <a:ea typeface="Calibri" panose="020F0502020204030204" pitchFamily="34" charset="0"/>
                        </a:rPr>
                        <a:t>7</a:t>
                      </a:r>
                      <a:endParaRPr lang="en-US" sz="1800" dirty="0">
                        <a:effectLst/>
                        <a:latin typeface="Times New Roman" panose="02020603050405020304" pitchFamily="18" charset="0"/>
                        <a:ea typeface="Calibri" panose="020F0502020204030204" pitchFamily="34" charset="0"/>
                      </a:endParaRPr>
                    </a:p>
                  </a:txBody>
                  <a:tcPr marL="68580" marR="68580" marT="0" marB="0">
                    <a:solidFill>
                      <a:srgbClr val="FF0000"/>
                    </a:solidFill>
                  </a:tcPr>
                </a:tc>
                <a:tc>
                  <a:txBody>
                    <a:bodyPr/>
                    <a:lstStyle/>
                    <a:p>
                      <a:pPr marL="0" marR="0">
                        <a:lnSpc>
                          <a:spcPct val="110000"/>
                        </a:lnSpc>
                        <a:spcBef>
                          <a:spcPts val="0"/>
                        </a:spcBef>
                        <a:spcAft>
                          <a:spcPts val="0"/>
                        </a:spcAft>
                      </a:pPr>
                      <a:r>
                        <a:rPr lang="en-US" sz="1800" dirty="0">
                          <a:effectLst/>
                          <a:latin typeface="Times New Roman" panose="02020603050405020304" pitchFamily="18" charset="0"/>
                          <a:ea typeface="Calibri" panose="020F0502020204030204" pitchFamily="34" charset="0"/>
                        </a:rPr>
                        <a:t>0</a:t>
                      </a:r>
                    </a:p>
                  </a:txBody>
                  <a:tcPr marL="68580" marR="68580" marT="0" marB="0"/>
                </a:tc>
                <a:extLst>
                  <a:ext uri="{0D108BD9-81ED-4DB2-BD59-A6C34878D82A}">
                    <a16:rowId xmlns:a16="http://schemas.microsoft.com/office/drawing/2014/main" xmlns="" val="10002"/>
                  </a:ext>
                </a:extLst>
              </a:tr>
              <a:tr h="499483">
                <a:tc>
                  <a:txBody>
                    <a:bodyPr/>
                    <a:lstStyle/>
                    <a:p>
                      <a:pPr marL="0" marR="0">
                        <a:lnSpc>
                          <a:spcPct val="110000"/>
                        </a:lnSpc>
                        <a:spcBef>
                          <a:spcPts val="0"/>
                        </a:spcBef>
                        <a:spcAft>
                          <a:spcPts val="0"/>
                        </a:spcAft>
                      </a:pPr>
                      <a:r>
                        <a:rPr lang="en-US" sz="1800" dirty="0">
                          <a:effectLst/>
                          <a:latin typeface="Times New Roman" panose="02020603050405020304" pitchFamily="18" charset="0"/>
                          <a:ea typeface="Calibri" panose="020F0502020204030204" pitchFamily="34" charset="0"/>
                        </a:rPr>
                        <a:t>PI 4 (</a:t>
                      </a:r>
                      <a:r>
                        <a:rPr lang="en-US" sz="1800" dirty="0" err="1">
                          <a:effectLst/>
                          <a:latin typeface="Times New Roman" panose="02020603050405020304" pitchFamily="18" charset="0"/>
                          <a:ea typeface="Calibri" panose="020F0502020204030204" pitchFamily="34" charset="0"/>
                        </a:rPr>
                        <a:t>i</a:t>
                      </a:r>
                      <a:r>
                        <a:rPr lang="en-US" sz="1800" dirty="0">
                          <a:effectLst/>
                          <a:latin typeface="Times New Roman" panose="02020603050405020304" pitchFamily="18" charset="0"/>
                          <a:ea typeface="Calibri" panose="020F0502020204030204" pitchFamily="34" charset="0"/>
                        </a:rPr>
                        <a:t>)- Stock of expenditure payment arrears (as a percentage of actual total expenditure for the corresponding fiscal year) and any recent change in the stock</a:t>
                      </a:r>
                    </a:p>
                  </a:txBody>
                  <a:tcPr marL="68580" marR="68580" marT="0" marB="0"/>
                </a:tc>
                <a:tc>
                  <a:txBody>
                    <a:bodyPr/>
                    <a:lstStyle/>
                    <a:p>
                      <a:pPr marL="0" marR="0">
                        <a:lnSpc>
                          <a:spcPct val="110000"/>
                        </a:lnSpc>
                        <a:spcBef>
                          <a:spcPts val="0"/>
                        </a:spcBef>
                        <a:spcAft>
                          <a:spcPts val="0"/>
                        </a:spcAft>
                      </a:pPr>
                      <a:r>
                        <a:rPr lang="en-US" sz="1800">
                          <a:effectLst/>
                          <a:latin typeface="Times New Roman" panose="02020603050405020304" pitchFamily="18" charset="0"/>
                          <a:ea typeface="Calibri" panose="020F0502020204030204" pitchFamily="34" charset="0"/>
                        </a:rPr>
                        <a:t>6</a:t>
                      </a:r>
                    </a:p>
                  </a:txBody>
                  <a:tcPr marL="68580" marR="68580" marT="0" marB="0">
                    <a:solidFill>
                      <a:srgbClr val="92D050"/>
                    </a:solidFill>
                  </a:tcPr>
                </a:tc>
                <a:tc>
                  <a:txBody>
                    <a:bodyPr/>
                    <a:lstStyle/>
                    <a:p>
                      <a:pPr marL="0" marR="0">
                        <a:lnSpc>
                          <a:spcPct val="110000"/>
                        </a:lnSpc>
                        <a:spcBef>
                          <a:spcPts val="0"/>
                        </a:spcBef>
                        <a:spcAft>
                          <a:spcPts val="0"/>
                        </a:spcAft>
                      </a:pPr>
                      <a:r>
                        <a:rPr lang="en-US" sz="1800">
                          <a:effectLst/>
                          <a:latin typeface="Times New Roman" panose="02020603050405020304" pitchFamily="18" charset="0"/>
                          <a:ea typeface="Calibri" panose="020F0502020204030204" pitchFamily="34" charset="0"/>
                        </a:rPr>
                        <a:t>1</a:t>
                      </a:r>
                    </a:p>
                  </a:txBody>
                  <a:tcPr marL="68580" marR="68580" marT="0" marB="0">
                    <a:solidFill>
                      <a:srgbClr val="FFFF00"/>
                    </a:solidFill>
                  </a:tcPr>
                </a:tc>
                <a:tc>
                  <a:txBody>
                    <a:bodyPr/>
                    <a:lstStyle/>
                    <a:p>
                      <a:pPr marL="0" marR="0">
                        <a:lnSpc>
                          <a:spcPct val="110000"/>
                        </a:lnSpc>
                        <a:spcBef>
                          <a:spcPts val="0"/>
                        </a:spcBef>
                        <a:spcAft>
                          <a:spcPts val="0"/>
                        </a:spcAft>
                      </a:pPr>
                      <a:r>
                        <a:rPr lang="en-US" sz="1800">
                          <a:effectLst/>
                          <a:latin typeface="Times New Roman" panose="02020603050405020304" pitchFamily="18" charset="0"/>
                          <a:ea typeface="Calibri" panose="020F0502020204030204" pitchFamily="34" charset="0"/>
                        </a:rPr>
                        <a:t>0</a:t>
                      </a:r>
                    </a:p>
                  </a:txBody>
                  <a:tcPr marL="68580" marR="68580" marT="0" marB="0">
                    <a:solidFill>
                      <a:srgbClr val="FFC000"/>
                    </a:solidFill>
                  </a:tcPr>
                </a:tc>
                <a:tc>
                  <a:txBody>
                    <a:bodyPr/>
                    <a:lstStyle/>
                    <a:p>
                      <a:pPr marL="0" marR="0">
                        <a:lnSpc>
                          <a:spcPct val="110000"/>
                        </a:lnSpc>
                        <a:spcBef>
                          <a:spcPts val="0"/>
                        </a:spcBef>
                        <a:spcAft>
                          <a:spcPts val="0"/>
                        </a:spcAft>
                      </a:pPr>
                      <a:r>
                        <a:rPr lang="en-US" sz="1800">
                          <a:effectLst/>
                          <a:latin typeface="Times New Roman" panose="02020603050405020304" pitchFamily="18" charset="0"/>
                          <a:ea typeface="Calibri" panose="020F0502020204030204" pitchFamily="34" charset="0"/>
                        </a:rPr>
                        <a:t>1</a:t>
                      </a:r>
                    </a:p>
                  </a:txBody>
                  <a:tcPr marL="68580" marR="68580" marT="0" marB="0">
                    <a:solidFill>
                      <a:srgbClr val="FF0000"/>
                    </a:solidFill>
                  </a:tcPr>
                </a:tc>
                <a:tc>
                  <a:txBody>
                    <a:bodyPr/>
                    <a:lstStyle/>
                    <a:p>
                      <a:pPr marL="0" marR="0">
                        <a:lnSpc>
                          <a:spcPct val="110000"/>
                        </a:lnSpc>
                        <a:spcBef>
                          <a:spcPts val="0"/>
                        </a:spcBef>
                        <a:spcAft>
                          <a:spcPts val="0"/>
                        </a:spcAft>
                      </a:pPr>
                      <a:r>
                        <a:rPr lang="en-US" sz="1800" dirty="0">
                          <a:effectLst/>
                          <a:highlight>
                            <a:srgbClr val="FFFF00"/>
                          </a:highlight>
                          <a:latin typeface="Times New Roman" panose="02020603050405020304" pitchFamily="18" charset="0"/>
                          <a:ea typeface="Calibri" panose="020F0502020204030204" pitchFamily="34" charset="0"/>
                        </a:rPr>
                        <a:t>6</a:t>
                      </a:r>
                      <a:endParaRPr lang="en-US" sz="1800" dirty="0">
                        <a:effectLst/>
                        <a:latin typeface="Times New Roman" panose="02020603050405020304" pitchFamily="18" charset="0"/>
                        <a:ea typeface="Calibri" panose="020F0502020204030204" pitchFamily="34" charset="0"/>
                      </a:endParaRPr>
                    </a:p>
                  </a:txBody>
                  <a:tcPr marL="68580" marR="68580" marT="0" marB="0"/>
                </a:tc>
                <a:extLst>
                  <a:ext uri="{0D108BD9-81ED-4DB2-BD59-A6C34878D82A}">
                    <a16:rowId xmlns:a16="http://schemas.microsoft.com/office/drawing/2014/main" xmlns="" val="10004"/>
                  </a:ext>
                </a:extLst>
              </a:tr>
              <a:tr h="372457">
                <a:tc>
                  <a:txBody>
                    <a:bodyPr/>
                    <a:lstStyle/>
                    <a:p>
                      <a:pPr marL="0" marR="0">
                        <a:lnSpc>
                          <a:spcPct val="110000"/>
                        </a:lnSpc>
                        <a:spcBef>
                          <a:spcPts val="0"/>
                        </a:spcBef>
                        <a:spcAft>
                          <a:spcPts val="0"/>
                        </a:spcAft>
                      </a:pPr>
                      <a:r>
                        <a:rPr lang="en-US" sz="1800" dirty="0">
                          <a:effectLst/>
                          <a:latin typeface="Times New Roman" panose="02020603050405020304" pitchFamily="18" charset="0"/>
                          <a:ea typeface="Calibri" panose="020F0502020204030204" pitchFamily="34" charset="0"/>
                        </a:rPr>
                        <a:t>PI 4 (ii)- Availability of data for monitoring the stock of expenditure payment arrears</a:t>
                      </a:r>
                    </a:p>
                  </a:txBody>
                  <a:tcPr marL="68580" marR="68580" marT="0" marB="0"/>
                </a:tc>
                <a:tc>
                  <a:txBody>
                    <a:bodyPr/>
                    <a:lstStyle/>
                    <a:p>
                      <a:pPr marL="0" marR="0">
                        <a:lnSpc>
                          <a:spcPct val="110000"/>
                        </a:lnSpc>
                        <a:spcBef>
                          <a:spcPts val="0"/>
                        </a:spcBef>
                        <a:spcAft>
                          <a:spcPts val="0"/>
                        </a:spcAft>
                      </a:pPr>
                      <a:r>
                        <a:rPr lang="en-US" sz="1800">
                          <a:effectLst/>
                          <a:latin typeface="Times New Roman" panose="02020603050405020304" pitchFamily="18" charset="0"/>
                          <a:ea typeface="Calibri" panose="020F0502020204030204" pitchFamily="34" charset="0"/>
                        </a:rPr>
                        <a:t>4</a:t>
                      </a:r>
                    </a:p>
                  </a:txBody>
                  <a:tcPr marL="68580" marR="68580" marT="0" marB="0">
                    <a:solidFill>
                      <a:srgbClr val="92D050"/>
                    </a:solidFill>
                  </a:tcPr>
                </a:tc>
                <a:tc>
                  <a:txBody>
                    <a:bodyPr/>
                    <a:lstStyle/>
                    <a:p>
                      <a:pPr marL="0" marR="0">
                        <a:lnSpc>
                          <a:spcPct val="110000"/>
                        </a:lnSpc>
                        <a:spcBef>
                          <a:spcPts val="0"/>
                        </a:spcBef>
                        <a:spcAft>
                          <a:spcPts val="0"/>
                        </a:spcAft>
                      </a:pPr>
                      <a:r>
                        <a:rPr lang="en-US" sz="1800">
                          <a:effectLst/>
                          <a:latin typeface="Times New Roman" panose="02020603050405020304" pitchFamily="18" charset="0"/>
                          <a:ea typeface="Calibri" panose="020F0502020204030204" pitchFamily="34" charset="0"/>
                        </a:rPr>
                        <a:t>2</a:t>
                      </a:r>
                    </a:p>
                  </a:txBody>
                  <a:tcPr marL="68580" marR="68580" marT="0" marB="0">
                    <a:solidFill>
                      <a:srgbClr val="FFFF00"/>
                    </a:solidFill>
                  </a:tcPr>
                </a:tc>
                <a:tc>
                  <a:txBody>
                    <a:bodyPr/>
                    <a:lstStyle/>
                    <a:p>
                      <a:pPr marL="0" marR="0">
                        <a:lnSpc>
                          <a:spcPct val="110000"/>
                        </a:lnSpc>
                        <a:spcBef>
                          <a:spcPts val="0"/>
                        </a:spcBef>
                        <a:spcAft>
                          <a:spcPts val="0"/>
                        </a:spcAft>
                      </a:pPr>
                      <a:r>
                        <a:rPr lang="en-US" sz="1800">
                          <a:effectLst/>
                          <a:latin typeface="Times New Roman" panose="02020603050405020304" pitchFamily="18" charset="0"/>
                          <a:ea typeface="Calibri" panose="020F0502020204030204" pitchFamily="34" charset="0"/>
                        </a:rPr>
                        <a:t>0</a:t>
                      </a:r>
                    </a:p>
                  </a:txBody>
                  <a:tcPr marL="68580" marR="68580" marT="0" marB="0">
                    <a:solidFill>
                      <a:srgbClr val="FFC000"/>
                    </a:solidFill>
                  </a:tcPr>
                </a:tc>
                <a:tc>
                  <a:txBody>
                    <a:bodyPr/>
                    <a:lstStyle/>
                    <a:p>
                      <a:pPr marL="0" marR="0">
                        <a:lnSpc>
                          <a:spcPct val="110000"/>
                        </a:lnSpc>
                        <a:spcBef>
                          <a:spcPts val="0"/>
                        </a:spcBef>
                        <a:spcAft>
                          <a:spcPts val="0"/>
                        </a:spcAft>
                      </a:pPr>
                      <a:r>
                        <a:rPr lang="en-US" sz="1800">
                          <a:effectLst/>
                          <a:highlight>
                            <a:srgbClr val="FFFF00"/>
                          </a:highlight>
                          <a:latin typeface="Times New Roman" panose="02020603050405020304" pitchFamily="18" charset="0"/>
                          <a:ea typeface="Calibri" panose="020F0502020204030204" pitchFamily="34" charset="0"/>
                        </a:rPr>
                        <a:t>7</a:t>
                      </a:r>
                      <a:endParaRPr lang="en-US" sz="1800">
                        <a:effectLst/>
                        <a:latin typeface="Times New Roman" panose="02020603050405020304" pitchFamily="18" charset="0"/>
                        <a:ea typeface="Calibri" panose="020F0502020204030204" pitchFamily="34" charset="0"/>
                      </a:endParaRPr>
                    </a:p>
                  </a:txBody>
                  <a:tcPr marL="68580" marR="68580" marT="0" marB="0">
                    <a:solidFill>
                      <a:srgbClr val="FF0000"/>
                    </a:solidFill>
                  </a:tcPr>
                </a:tc>
                <a:tc>
                  <a:txBody>
                    <a:bodyPr/>
                    <a:lstStyle/>
                    <a:p>
                      <a:pPr marL="0" marR="0">
                        <a:lnSpc>
                          <a:spcPct val="110000"/>
                        </a:lnSpc>
                        <a:spcBef>
                          <a:spcPts val="0"/>
                        </a:spcBef>
                        <a:spcAft>
                          <a:spcPts val="0"/>
                        </a:spcAft>
                      </a:pPr>
                      <a:r>
                        <a:rPr lang="en-US" sz="1800" dirty="0">
                          <a:effectLst/>
                          <a:latin typeface="Times New Roman" panose="02020603050405020304" pitchFamily="18" charset="0"/>
                          <a:ea typeface="Calibri" panose="020F0502020204030204" pitchFamily="34" charset="0"/>
                        </a:rPr>
                        <a:t>1</a:t>
                      </a:r>
                    </a:p>
                  </a:txBody>
                  <a:tcPr marL="68580" marR="68580" marT="0" marB="0"/>
                </a:tc>
                <a:extLst>
                  <a:ext uri="{0D108BD9-81ED-4DB2-BD59-A6C34878D82A}">
                    <a16:rowId xmlns:a16="http://schemas.microsoft.com/office/drawing/2014/main" xmlns="" val="2272683962"/>
                  </a:ext>
                </a:extLst>
              </a:tr>
            </a:tbl>
          </a:graphicData>
        </a:graphic>
      </p:graphicFrame>
      <p:sp>
        <p:nvSpPr>
          <p:cNvPr id="6" name="Slide Number Placeholder 5"/>
          <p:cNvSpPr>
            <a:spLocks noGrp="1"/>
          </p:cNvSpPr>
          <p:nvPr>
            <p:ph type="sldNum" sz="quarter" idx="12"/>
          </p:nvPr>
        </p:nvSpPr>
        <p:spPr/>
        <p:txBody>
          <a:bodyPr/>
          <a:lstStyle/>
          <a:p>
            <a:pPr marL="0" marR="0" lvl="0" indent="0" defTabSz="914400" eaLnBrk="1" fontAlgn="auto" latinLnBrk="0" hangingPunct="1">
              <a:lnSpc>
                <a:spcPct val="100000"/>
              </a:lnSpc>
              <a:spcBef>
                <a:spcPts val="0"/>
              </a:spcBef>
              <a:spcAft>
                <a:spcPts val="0"/>
              </a:spcAft>
              <a:buClrTx/>
              <a:buSzTx/>
              <a:buFontTx/>
              <a:buNone/>
              <a:tabLst/>
              <a:defRPr/>
            </a:pPr>
            <a:fld id="{71002764-793A-4A46-A9CF-B7CA7938136D}" type="slidenum">
              <a:rPr kumimoji="0" lang="en-US" sz="1800" b="0" i="0" u="none" strike="noStrike" kern="0" cap="none" spc="0" normalizeH="0" baseline="0" noProof="0" smtClean="0">
                <a:ln>
                  <a:noFill/>
                </a:ln>
                <a:solidFill>
                  <a:sysClr val="windowText" lastClr="000000"/>
                </a:solidFill>
                <a:effectLst/>
                <a:uLnTx/>
                <a:uFillTx/>
              </a:rPr>
              <a:pPr marL="0" marR="0" lvl="0" indent="0" defTabSz="914400" eaLnBrk="1" fontAlgn="auto" latinLnBrk="0" hangingPunct="1">
                <a:lnSpc>
                  <a:spcPct val="100000"/>
                </a:lnSpc>
                <a:spcBef>
                  <a:spcPts val="0"/>
                </a:spcBef>
                <a:spcAft>
                  <a:spcPts val="0"/>
                </a:spcAft>
                <a:buClrTx/>
                <a:buSzTx/>
                <a:buFontTx/>
                <a:buNone/>
                <a:tabLst/>
                <a:defRPr/>
              </a:pPr>
              <a:t>3</a:t>
            </a:fld>
            <a:endParaRPr kumimoji="0" lang="en-US" sz="1800" b="0" i="0" u="none" strike="noStrike" kern="0" cap="none" spc="0" normalizeH="0" baseline="0" noProof="0">
              <a:ln>
                <a:noFill/>
              </a:ln>
              <a:solidFill>
                <a:sysClr val="windowText" lastClr="000000"/>
              </a:solidFill>
              <a:effectLst/>
              <a:uLnTx/>
              <a:uFillTx/>
            </a:endParaRPr>
          </a:p>
        </p:txBody>
      </p:sp>
    </p:spTree>
    <p:extLst>
      <p:ext uri="{BB962C8B-B14F-4D97-AF65-F5344CB8AC3E}">
        <p14:creationId xmlns:p14="http://schemas.microsoft.com/office/powerpoint/2010/main" val="416415744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52282" y="380952"/>
            <a:ext cx="8229600" cy="793423"/>
          </a:xfrm>
        </p:spPr>
        <p:txBody>
          <a:bodyPr>
            <a:noAutofit/>
          </a:bodyPr>
          <a:lstStyle/>
          <a:p>
            <a:r>
              <a:rPr lang="en-US" sz="3200" b="1" dirty="0"/>
              <a:t>Selected PEFA Indicators in Pacific Island Countries</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493959091"/>
              </p:ext>
            </p:extLst>
          </p:nvPr>
        </p:nvGraphicFramePr>
        <p:xfrm>
          <a:off x="1124894" y="1872283"/>
          <a:ext cx="9838944" cy="3929814"/>
        </p:xfrm>
        <a:graphic>
          <a:graphicData uri="http://schemas.openxmlformats.org/drawingml/2006/table">
            <a:tbl>
              <a:tblPr firstRow="1" bandRow="1">
                <a:tableStyleId>{5C22544A-7EE6-4342-B048-85BDC9FD1C3A}</a:tableStyleId>
              </a:tblPr>
              <a:tblGrid>
                <a:gridCol w="5886548">
                  <a:extLst>
                    <a:ext uri="{9D8B030D-6E8A-4147-A177-3AD203B41FA5}">
                      <a16:colId xmlns:a16="http://schemas.microsoft.com/office/drawing/2014/main" xmlns="" val="20000"/>
                    </a:ext>
                  </a:extLst>
                </a:gridCol>
                <a:gridCol w="840935">
                  <a:extLst>
                    <a:ext uri="{9D8B030D-6E8A-4147-A177-3AD203B41FA5}">
                      <a16:colId xmlns:a16="http://schemas.microsoft.com/office/drawing/2014/main" xmlns="" val="20001"/>
                    </a:ext>
                  </a:extLst>
                </a:gridCol>
                <a:gridCol w="840935">
                  <a:extLst>
                    <a:ext uri="{9D8B030D-6E8A-4147-A177-3AD203B41FA5}">
                      <a16:colId xmlns:a16="http://schemas.microsoft.com/office/drawing/2014/main" xmlns="" val="20002"/>
                    </a:ext>
                  </a:extLst>
                </a:gridCol>
                <a:gridCol w="756842">
                  <a:extLst>
                    <a:ext uri="{9D8B030D-6E8A-4147-A177-3AD203B41FA5}">
                      <a16:colId xmlns:a16="http://schemas.microsoft.com/office/drawing/2014/main" xmlns="" val="20003"/>
                    </a:ext>
                  </a:extLst>
                </a:gridCol>
                <a:gridCol w="756842">
                  <a:extLst>
                    <a:ext uri="{9D8B030D-6E8A-4147-A177-3AD203B41FA5}">
                      <a16:colId xmlns:a16="http://schemas.microsoft.com/office/drawing/2014/main" xmlns="" val="20004"/>
                    </a:ext>
                  </a:extLst>
                </a:gridCol>
                <a:gridCol w="756842">
                  <a:extLst>
                    <a:ext uri="{9D8B030D-6E8A-4147-A177-3AD203B41FA5}">
                      <a16:colId xmlns:a16="http://schemas.microsoft.com/office/drawing/2014/main" xmlns="" val="20005"/>
                    </a:ext>
                  </a:extLst>
                </a:gridCol>
              </a:tblGrid>
              <a:tr h="485435">
                <a:tc>
                  <a:txBody>
                    <a:bodyPr/>
                    <a:lstStyle/>
                    <a:p>
                      <a:r>
                        <a:rPr lang="en-US" dirty="0"/>
                        <a:t>PEFA Indicator- </a:t>
                      </a:r>
                    </a:p>
                  </a:txBody>
                  <a:tcPr/>
                </a:tc>
                <a:tc gridSpan="4">
                  <a:txBody>
                    <a:bodyPr/>
                    <a:lstStyle/>
                    <a:p>
                      <a:r>
                        <a:rPr lang="en-US" dirty="0"/>
                        <a:t>Number of Countries by Rating</a:t>
                      </a:r>
                    </a:p>
                  </a:txBody>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tc>
                  <a:txBody>
                    <a:bodyPr/>
                    <a:lstStyle/>
                    <a:p>
                      <a:endParaRPr lang="en-US" dirty="0"/>
                    </a:p>
                  </a:txBody>
                  <a:tcPr/>
                </a:tc>
                <a:extLst>
                  <a:ext uri="{0D108BD9-81ED-4DB2-BD59-A6C34878D82A}">
                    <a16:rowId xmlns:a16="http://schemas.microsoft.com/office/drawing/2014/main" xmlns="" val="10000"/>
                  </a:ext>
                </a:extLst>
              </a:tr>
              <a:tr h="448235">
                <a:tc>
                  <a:txBody>
                    <a:bodyPr/>
                    <a:lstStyle/>
                    <a:p>
                      <a:r>
                        <a:rPr lang="en-US" b="1" dirty="0"/>
                        <a:t>Expenditure Control</a:t>
                      </a:r>
                    </a:p>
                  </a:txBody>
                  <a:tcPr/>
                </a:tc>
                <a:tc>
                  <a:txBody>
                    <a:bodyPr/>
                    <a:lstStyle/>
                    <a:p>
                      <a:r>
                        <a:rPr lang="en-US" dirty="0"/>
                        <a:t>A</a:t>
                      </a:r>
                    </a:p>
                  </a:txBody>
                  <a:tcPr/>
                </a:tc>
                <a:tc>
                  <a:txBody>
                    <a:bodyPr/>
                    <a:lstStyle/>
                    <a:p>
                      <a:r>
                        <a:rPr lang="en-US" dirty="0"/>
                        <a:t>B</a:t>
                      </a:r>
                    </a:p>
                  </a:txBody>
                  <a:tcPr/>
                </a:tc>
                <a:tc>
                  <a:txBody>
                    <a:bodyPr/>
                    <a:lstStyle/>
                    <a:p>
                      <a:r>
                        <a:rPr lang="en-US" dirty="0"/>
                        <a:t>C</a:t>
                      </a:r>
                    </a:p>
                  </a:txBody>
                  <a:tcPr/>
                </a:tc>
                <a:tc>
                  <a:txBody>
                    <a:bodyPr/>
                    <a:lstStyle/>
                    <a:p>
                      <a:r>
                        <a:rPr lang="en-US" dirty="0"/>
                        <a:t>D</a:t>
                      </a:r>
                    </a:p>
                  </a:txBody>
                  <a:tcPr/>
                </a:tc>
                <a:tc>
                  <a:txBody>
                    <a:bodyPr/>
                    <a:lstStyle/>
                    <a:p>
                      <a:r>
                        <a:rPr lang="en-US" sz="1100" dirty="0"/>
                        <a:t>N/A or</a:t>
                      </a:r>
                      <a:r>
                        <a:rPr lang="en-US" sz="1100" baseline="0" dirty="0"/>
                        <a:t> </a:t>
                      </a:r>
                      <a:r>
                        <a:rPr lang="en-US" sz="1100" dirty="0"/>
                        <a:t>N/R</a:t>
                      </a:r>
                    </a:p>
                  </a:txBody>
                  <a:tcPr/>
                </a:tc>
                <a:extLst>
                  <a:ext uri="{0D108BD9-81ED-4DB2-BD59-A6C34878D82A}">
                    <a16:rowId xmlns:a16="http://schemas.microsoft.com/office/drawing/2014/main" xmlns="" val="767263617"/>
                  </a:ext>
                </a:extLst>
              </a:tr>
              <a:tr h="613918">
                <a:tc>
                  <a:txBody>
                    <a:bodyPr/>
                    <a:lstStyle/>
                    <a:p>
                      <a:r>
                        <a:rPr lang="en-US" sz="1800" dirty="0">
                          <a:latin typeface="Times New Roman" pitchFamily="18" charset="0"/>
                          <a:cs typeface="Times New Roman" pitchFamily="18" charset="0"/>
                        </a:rPr>
                        <a:t>PI- 1Aggregate Expenditure Outturn compared to original budget</a:t>
                      </a:r>
                    </a:p>
                  </a:txBody>
                  <a:tcPr/>
                </a:tc>
                <a:tc>
                  <a:txBody>
                    <a:bodyPr/>
                    <a:lstStyle/>
                    <a:p>
                      <a:pPr marL="0" marR="0">
                        <a:lnSpc>
                          <a:spcPct val="110000"/>
                        </a:lnSpc>
                        <a:spcBef>
                          <a:spcPts val="0"/>
                        </a:spcBef>
                        <a:spcAft>
                          <a:spcPts val="0"/>
                        </a:spcAft>
                      </a:pPr>
                      <a:r>
                        <a:rPr lang="en-US" sz="1800" dirty="0">
                          <a:latin typeface="Times New Roman"/>
                          <a:ea typeface="Calibri"/>
                        </a:rPr>
                        <a:t>8</a:t>
                      </a:r>
                    </a:p>
                  </a:txBody>
                  <a:tcPr marL="68580" marR="68580" marT="0" marB="0">
                    <a:solidFill>
                      <a:srgbClr val="92D050"/>
                    </a:solidFill>
                  </a:tcPr>
                </a:tc>
                <a:tc>
                  <a:txBody>
                    <a:bodyPr/>
                    <a:lstStyle/>
                    <a:p>
                      <a:pPr marL="0" marR="0">
                        <a:lnSpc>
                          <a:spcPct val="110000"/>
                        </a:lnSpc>
                        <a:spcBef>
                          <a:spcPts val="0"/>
                        </a:spcBef>
                        <a:spcAft>
                          <a:spcPts val="0"/>
                        </a:spcAft>
                      </a:pPr>
                      <a:r>
                        <a:rPr lang="en-US" sz="1800" dirty="0">
                          <a:latin typeface="Times New Roman"/>
                          <a:ea typeface="Calibri"/>
                        </a:rPr>
                        <a:t>3</a:t>
                      </a:r>
                    </a:p>
                  </a:txBody>
                  <a:tcPr marL="68580" marR="68580" marT="0" marB="0">
                    <a:solidFill>
                      <a:srgbClr val="FFFF00"/>
                    </a:solidFill>
                  </a:tcPr>
                </a:tc>
                <a:tc>
                  <a:txBody>
                    <a:bodyPr/>
                    <a:lstStyle/>
                    <a:p>
                      <a:pPr marL="0" marR="0">
                        <a:lnSpc>
                          <a:spcPct val="110000"/>
                        </a:lnSpc>
                        <a:spcBef>
                          <a:spcPts val="0"/>
                        </a:spcBef>
                        <a:spcAft>
                          <a:spcPts val="0"/>
                        </a:spcAft>
                      </a:pPr>
                      <a:r>
                        <a:rPr lang="en-US" sz="1800" dirty="0">
                          <a:latin typeface="Times New Roman"/>
                          <a:ea typeface="Calibri"/>
                        </a:rPr>
                        <a:t>1</a:t>
                      </a:r>
                    </a:p>
                  </a:txBody>
                  <a:tcPr marL="68580" marR="68580" marT="0" marB="0">
                    <a:solidFill>
                      <a:srgbClr val="FFC000"/>
                    </a:solidFill>
                  </a:tcPr>
                </a:tc>
                <a:tc>
                  <a:txBody>
                    <a:bodyPr/>
                    <a:lstStyle/>
                    <a:p>
                      <a:pPr marL="0" marR="0">
                        <a:lnSpc>
                          <a:spcPct val="110000"/>
                        </a:lnSpc>
                        <a:spcBef>
                          <a:spcPts val="0"/>
                        </a:spcBef>
                        <a:spcAft>
                          <a:spcPts val="0"/>
                        </a:spcAft>
                      </a:pPr>
                      <a:r>
                        <a:rPr lang="en-US" sz="1800" dirty="0">
                          <a:latin typeface="Times New Roman"/>
                          <a:ea typeface="Calibri"/>
                        </a:rPr>
                        <a:t>1</a:t>
                      </a:r>
                    </a:p>
                  </a:txBody>
                  <a:tcPr marL="68580" marR="68580" marT="0" marB="0">
                    <a:solidFill>
                      <a:srgbClr val="FF0000"/>
                    </a:solidFill>
                  </a:tcPr>
                </a:tc>
                <a:tc>
                  <a:txBody>
                    <a:bodyPr/>
                    <a:lstStyle/>
                    <a:p>
                      <a:pPr marL="0" marR="0">
                        <a:lnSpc>
                          <a:spcPct val="110000"/>
                        </a:lnSpc>
                        <a:spcBef>
                          <a:spcPts val="0"/>
                        </a:spcBef>
                        <a:spcAft>
                          <a:spcPts val="0"/>
                        </a:spcAft>
                      </a:pPr>
                      <a:r>
                        <a:rPr lang="en-US" sz="1800" dirty="0">
                          <a:latin typeface="Times New Roman"/>
                          <a:ea typeface="Calibri"/>
                        </a:rPr>
                        <a:t>1</a:t>
                      </a:r>
                    </a:p>
                  </a:txBody>
                  <a:tcPr marL="68580" marR="68580" marT="0" marB="0"/>
                </a:tc>
                <a:extLst>
                  <a:ext uri="{0D108BD9-81ED-4DB2-BD59-A6C34878D82A}">
                    <a16:rowId xmlns:a16="http://schemas.microsoft.com/office/drawing/2014/main" xmlns="" val="10002"/>
                  </a:ext>
                </a:extLst>
              </a:tr>
              <a:tr h="557885">
                <a:tc>
                  <a:txBody>
                    <a:bodyPr/>
                    <a:lstStyle/>
                    <a:p>
                      <a:pPr marL="0" marR="0">
                        <a:lnSpc>
                          <a:spcPct val="110000"/>
                        </a:lnSpc>
                        <a:spcBef>
                          <a:spcPts val="0"/>
                        </a:spcBef>
                        <a:spcAft>
                          <a:spcPts val="0"/>
                        </a:spcAft>
                      </a:pPr>
                      <a:r>
                        <a:rPr lang="en-US" sz="1800" dirty="0">
                          <a:effectLst/>
                          <a:latin typeface="Times New Roman" panose="02020603050405020304" pitchFamily="18" charset="0"/>
                          <a:ea typeface="Calibri" panose="020F0502020204030204" pitchFamily="34" charset="0"/>
                        </a:rPr>
                        <a:t>PI 18- Effectiveness of payroll controls</a:t>
                      </a:r>
                    </a:p>
                    <a:p>
                      <a:pPr marL="0" marR="0">
                        <a:lnSpc>
                          <a:spcPct val="110000"/>
                        </a:lnSpc>
                        <a:spcBef>
                          <a:spcPts val="0"/>
                        </a:spcBef>
                        <a:spcAft>
                          <a:spcPts val="0"/>
                        </a:spcAft>
                      </a:pPr>
                      <a:endParaRPr lang="en-US" sz="1800" dirty="0">
                        <a:effectLst/>
                        <a:latin typeface="Times New Roman" panose="02020603050405020304" pitchFamily="18" charset="0"/>
                        <a:ea typeface="Calibri" panose="020F0502020204030204" pitchFamily="34" charset="0"/>
                      </a:endParaRPr>
                    </a:p>
                  </a:txBody>
                  <a:tcPr marL="68580" marR="68580" marT="0" marB="0"/>
                </a:tc>
                <a:tc>
                  <a:txBody>
                    <a:bodyPr/>
                    <a:lstStyle/>
                    <a:p>
                      <a:pPr marL="0" marR="0">
                        <a:lnSpc>
                          <a:spcPct val="110000"/>
                        </a:lnSpc>
                        <a:spcBef>
                          <a:spcPts val="0"/>
                        </a:spcBef>
                        <a:spcAft>
                          <a:spcPts val="0"/>
                        </a:spcAft>
                      </a:pPr>
                      <a:r>
                        <a:rPr lang="en-US" sz="1800">
                          <a:effectLst/>
                          <a:latin typeface="Times New Roman" panose="02020603050405020304" pitchFamily="18" charset="0"/>
                          <a:ea typeface="Calibri" panose="020F0502020204030204" pitchFamily="34" charset="0"/>
                        </a:rPr>
                        <a:t>0</a:t>
                      </a:r>
                    </a:p>
                  </a:txBody>
                  <a:tcPr marL="68580" marR="68580" marT="0" marB="0">
                    <a:solidFill>
                      <a:srgbClr val="92D050"/>
                    </a:solidFill>
                  </a:tcPr>
                </a:tc>
                <a:tc>
                  <a:txBody>
                    <a:bodyPr/>
                    <a:lstStyle/>
                    <a:p>
                      <a:pPr marL="0" marR="0">
                        <a:lnSpc>
                          <a:spcPct val="110000"/>
                        </a:lnSpc>
                        <a:spcBef>
                          <a:spcPts val="0"/>
                        </a:spcBef>
                        <a:spcAft>
                          <a:spcPts val="0"/>
                        </a:spcAft>
                      </a:pPr>
                      <a:r>
                        <a:rPr lang="en-US" sz="1800">
                          <a:effectLst/>
                          <a:latin typeface="Times New Roman" panose="02020603050405020304" pitchFamily="18" charset="0"/>
                          <a:ea typeface="Calibri" panose="020F0502020204030204" pitchFamily="34" charset="0"/>
                        </a:rPr>
                        <a:t>2</a:t>
                      </a:r>
                    </a:p>
                  </a:txBody>
                  <a:tcPr marL="68580" marR="68580" marT="0" marB="0">
                    <a:solidFill>
                      <a:srgbClr val="FFFF00"/>
                    </a:solidFill>
                  </a:tcPr>
                </a:tc>
                <a:tc>
                  <a:txBody>
                    <a:bodyPr/>
                    <a:lstStyle/>
                    <a:p>
                      <a:pPr marL="0" marR="0">
                        <a:lnSpc>
                          <a:spcPct val="110000"/>
                        </a:lnSpc>
                        <a:spcBef>
                          <a:spcPts val="0"/>
                        </a:spcBef>
                        <a:spcAft>
                          <a:spcPts val="0"/>
                        </a:spcAft>
                      </a:pPr>
                      <a:r>
                        <a:rPr lang="en-US" sz="1800">
                          <a:effectLst/>
                          <a:latin typeface="Times New Roman" panose="02020603050405020304" pitchFamily="18" charset="0"/>
                          <a:ea typeface="Calibri" panose="020F0502020204030204" pitchFamily="34" charset="0"/>
                        </a:rPr>
                        <a:t>4</a:t>
                      </a:r>
                    </a:p>
                  </a:txBody>
                  <a:tcPr marL="68580" marR="68580" marT="0" marB="0">
                    <a:solidFill>
                      <a:srgbClr val="FFC000"/>
                    </a:solidFill>
                  </a:tcPr>
                </a:tc>
                <a:tc>
                  <a:txBody>
                    <a:bodyPr/>
                    <a:lstStyle/>
                    <a:p>
                      <a:pPr marL="0" marR="0">
                        <a:lnSpc>
                          <a:spcPct val="110000"/>
                        </a:lnSpc>
                        <a:spcBef>
                          <a:spcPts val="0"/>
                        </a:spcBef>
                        <a:spcAft>
                          <a:spcPts val="0"/>
                        </a:spcAft>
                      </a:pPr>
                      <a:r>
                        <a:rPr lang="en-US" sz="1800">
                          <a:effectLst/>
                          <a:highlight>
                            <a:srgbClr val="FFFF00"/>
                          </a:highlight>
                          <a:latin typeface="Times New Roman" panose="02020603050405020304" pitchFamily="18" charset="0"/>
                          <a:ea typeface="Calibri" panose="020F0502020204030204" pitchFamily="34" charset="0"/>
                        </a:rPr>
                        <a:t>8</a:t>
                      </a:r>
                      <a:endParaRPr lang="en-US" sz="1800">
                        <a:effectLst/>
                        <a:latin typeface="Times New Roman" panose="02020603050405020304" pitchFamily="18" charset="0"/>
                        <a:ea typeface="Calibri" panose="020F0502020204030204" pitchFamily="34" charset="0"/>
                      </a:endParaRPr>
                    </a:p>
                  </a:txBody>
                  <a:tcPr marL="68580" marR="68580" marT="0" marB="0">
                    <a:solidFill>
                      <a:srgbClr val="FF0000"/>
                    </a:solidFill>
                  </a:tcPr>
                </a:tc>
                <a:tc>
                  <a:txBody>
                    <a:bodyPr/>
                    <a:lstStyle/>
                    <a:p>
                      <a:pPr marL="0" marR="0">
                        <a:lnSpc>
                          <a:spcPct val="110000"/>
                        </a:lnSpc>
                        <a:spcBef>
                          <a:spcPts val="0"/>
                        </a:spcBef>
                        <a:spcAft>
                          <a:spcPts val="0"/>
                        </a:spcAft>
                      </a:pPr>
                      <a:r>
                        <a:rPr lang="en-US" sz="1800" dirty="0">
                          <a:effectLst/>
                          <a:latin typeface="Times New Roman" panose="02020603050405020304" pitchFamily="18" charset="0"/>
                          <a:ea typeface="Calibri" panose="020F0502020204030204" pitchFamily="34" charset="0"/>
                        </a:rPr>
                        <a:t>0</a:t>
                      </a:r>
                    </a:p>
                  </a:txBody>
                  <a:tcPr marL="68580" marR="68580" marT="0" marB="0"/>
                </a:tc>
                <a:extLst>
                  <a:ext uri="{0D108BD9-81ED-4DB2-BD59-A6C34878D82A}">
                    <a16:rowId xmlns:a16="http://schemas.microsoft.com/office/drawing/2014/main" xmlns="" val="10003"/>
                  </a:ext>
                </a:extLst>
              </a:tr>
              <a:tr h="497616">
                <a:tc>
                  <a:txBody>
                    <a:bodyPr/>
                    <a:lstStyle/>
                    <a:p>
                      <a:pPr marL="0" marR="0">
                        <a:lnSpc>
                          <a:spcPct val="110000"/>
                        </a:lnSpc>
                        <a:spcBef>
                          <a:spcPts val="0"/>
                        </a:spcBef>
                        <a:spcAft>
                          <a:spcPts val="0"/>
                        </a:spcAft>
                      </a:pPr>
                      <a:r>
                        <a:rPr lang="en-US" sz="1800" dirty="0">
                          <a:effectLst/>
                          <a:latin typeface="Times New Roman" panose="02020603050405020304" pitchFamily="18" charset="0"/>
                          <a:ea typeface="Calibri" panose="020F0502020204030204" pitchFamily="34" charset="0"/>
                        </a:rPr>
                        <a:t>PI 20- Effectiveness of internal controls for non-salary expenditure</a:t>
                      </a:r>
                    </a:p>
                    <a:p>
                      <a:pPr marL="0" marR="0">
                        <a:lnSpc>
                          <a:spcPct val="110000"/>
                        </a:lnSpc>
                        <a:spcBef>
                          <a:spcPts val="0"/>
                        </a:spcBef>
                        <a:spcAft>
                          <a:spcPts val="0"/>
                        </a:spcAft>
                      </a:pPr>
                      <a:endParaRPr lang="en-US" sz="1800" dirty="0">
                        <a:effectLst/>
                        <a:latin typeface="Times New Roman" panose="02020603050405020304" pitchFamily="18" charset="0"/>
                        <a:ea typeface="Calibri" panose="020F0502020204030204" pitchFamily="34" charset="0"/>
                      </a:endParaRPr>
                    </a:p>
                  </a:txBody>
                  <a:tcPr marL="68580" marR="68580" marT="0" marB="0"/>
                </a:tc>
                <a:tc>
                  <a:txBody>
                    <a:bodyPr/>
                    <a:lstStyle/>
                    <a:p>
                      <a:pPr marL="0" marR="0">
                        <a:lnSpc>
                          <a:spcPct val="110000"/>
                        </a:lnSpc>
                        <a:spcBef>
                          <a:spcPts val="0"/>
                        </a:spcBef>
                        <a:spcAft>
                          <a:spcPts val="0"/>
                        </a:spcAft>
                      </a:pPr>
                      <a:r>
                        <a:rPr lang="en-US" sz="1800" dirty="0">
                          <a:effectLst/>
                          <a:latin typeface="Times New Roman" panose="02020603050405020304" pitchFamily="18" charset="0"/>
                          <a:ea typeface="Calibri" panose="020F0502020204030204" pitchFamily="34" charset="0"/>
                        </a:rPr>
                        <a:t>0</a:t>
                      </a:r>
                    </a:p>
                  </a:txBody>
                  <a:tcPr marL="68580" marR="68580" marT="0" marB="0">
                    <a:solidFill>
                      <a:srgbClr val="92D050"/>
                    </a:solidFill>
                  </a:tcPr>
                </a:tc>
                <a:tc>
                  <a:txBody>
                    <a:bodyPr/>
                    <a:lstStyle/>
                    <a:p>
                      <a:pPr marL="0" marR="0">
                        <a:lnSpc>
                          <a:spcPct val="110000"/>
                        </a:lnSpc>
                        <a:spcBef>
                          <a:spcPts val="0"/>
                        </a:spcBef>
                        <a:spcAft>
                          <a:spcPts val="0"/>
                        </a:spcAft>
                      </a:pPr>
                      <a:r>
                        <a:rPr lang="en-US" sz="1800" dirty="0">
                          <a:effectLst/>
                          <a:latin typeface="Times New Roman" panose="02020603050405020304" pitchFamily="18" charset="0"/>
                          <a:ea typeface="Calibri" panose="020F0502020204030204" pitchFamily="34" charset="0"/>
                        </a:rPr>
                        <a:t>1</a:t>
                      </a:r>
                    </a:p>
                  </a:txBody>
                  <a:tcPr marL="68580" marR="68580" marT="0" marB="0">
                    <a:solidFill>
                      <a:srgbClr val="FFFF00"/>
                    </a:solidFill>
                  </a:tcPr>
                </a:tc>
                <a:tc>
                  <a:txBody>
                    <a:bodyPr/>
                    <a:lstStyle/>
                    <a:p>
                      <a:pPr marL="0" marR="0">
                        <a:lnSpc>
                          <a:spcPct val="110000"/>
                        </a:lnSpc>
                        <a:spcBef>
                          <a:spcPts val="0"/>
                        </a:spcBef>
                        <a:spcAft>
                          <a:spcPts val="0"/>
                        </a:spcAft>
                      </a:pPr>
                      <a:r>
                        <a:rPr lang="en-US" sz="1800" dirty="0">
                          <a:effectLst/>
                          <a:highlight>
                            <a:srgbClr val="FFFF00"/>
                          </a:highlight>
                          <a:latin typeface="Times New Roman" panose="02020603050405020304" pitchFamily="18" charset="0"/>
                          <a:ea typeface="Calibri" panose="020F0502020204030204" pitchFamily="34" charset="0"/>
                        </a:rPr>
                        <a:t>8</a:t>
                      </a:r>
                      <a:endParaRPr lang="en-US" sz="1800" dirty="0">
                        <a:effectLst/>
                        <a:latin typeface="Times New Roman" panose="02020603050405020304" pitchFamily="18" charset="0"/>
                        <a:ea typeface="Calibri" panose="020F0502020204030204" pitchFamily="34" charset="0"/>
                      </a:endParaRPr>
                    </a:p>
                  </a:txBody>
                  <a:tcPr marL="68580" marR="68580" marT="0" marB="0">
                    <a:solidFill>
                      <a:srgbClr val="FFC000"/>
                    </a:solidFill>
                  </a:tcPr>
                </a:tc>
                <a:tc>
                  <a:txBody>
                    <a:bodyPr/>
                    <a:lstStyle/>
                    <a:p>
                      <a:pPr marL="0" marR="0">
                        <a:lnSpc>
                          <a:spcPct val="110000"/>
                        </a:lnSpc>
                        <a:spcBef>
                          <a:spcPts val="0"/>
                        </a:spcBef>
                        <a:spcAft>
                          <a:spcPts val="0"/>
                        </a:spcAft>
                      </a:pPr>
                      <a:r>
                        <a:rPr lang="en-US" sz="1800" dirty="0">
                          <a:effectLst/>
                          <a:highlight>
                            <a:srgbClr val="FFFF00"/>
                          </a:highlight>
                          <a:latin typeface="Times New Roman" panose="02020603050405020304" pitchFamily="18" charset="0"/>
                          <a:ea typeface="Calibri" panose="020F0502020204030204" pitchFamily="34" charset="0"/>
                        </a:rPr>
                        <a:t>5</a:t>
                      </a:r>
                      <a:endParaRPr lang="en-US" sz="1800" dirty="0">
                        <a:effectLst/>
                        <a:latin typeface="Times New Roman" panose="02020603050405020304" pitchFamily="18" charset="0"/>
                        <a:ea typeface="Calibri" panose="020F0502020204030204" pitchFamily="34" charset="0"/>
                      </a:endParaRPr>
                    </a:p>
                  </a:txBody>
                  <a:tcPr marL="68580" marR="68580" marT="0" marB="0">
                    <a:solidFill>
                      <a:srgbClr val="FF0000"/>
                    </a:solidFill>
                  </a:tcPr>
                </a:tc>
                <a:tc>
                  <a:txBody>
                    <a:bodyPr/>
                    <a:lstStyle/>
                    <a:p>
                      <a:pPr marL="0" marR="0">
                        <a:lnSpc>
                          <a:spcPct val="110000"/>
                        </a:lnSpc>
                        <a:spcBef>
                          <a:spcPts val="0"/>
                        </a:spcBef>
                        <a:spcAft>
                          <a:spcPts val="0"/>
                        </a:spcAft>
                      </a:pPr>
                      <a:r>
                        <a:rPr lang="en-US" sz="1800" dirty="0">
                          <a:effectLst/>
                          <a:latin typeface="Times New Roman" panose="02020603050405020304" pitchFamily="18" charset="0"/>
                          <a:ea typeface="Calibri" panose="020F0502020204030204" pitchFamily="34" charset="0"/>
                        </a:rPr>
                        <a:t>0</a:t>
                      </a:r>
                    </a:p>
                  </a:txBody>
                  <a:tcPr marL="68580" marR="68580" marT="0" marB="0"/>
                </a:tc>
                <a:extLst>
                  <a:ext uri="{0D108BD9-81ED-4DB2-BD59-A6C34878D82A}">
                    <a16:rowId xmlns:a16="http://schemas.microsoft.com/office/drawing/2014/main" xmlns="" val="2402176652"/>
                  </a:ext>
                </a:extLst>
              </a:tr>
              <a:tr h="847304">
                <a:tc>
                  <a:txBody>
                    <a:bodyPr/>
                    <a:lstStyle/>
                    <a:p>
                      <a:pPr marL="0" marR="0">
                        <a:lnSpc>
                          <a:spcPct val="110000"/>
                        </a:lnSpc>
                        <a:spcBef>
                          <a:spcPts val="0"/>
                        </a:spcBef>
                        <a:spcAft>
                          <a:spcPts val="0"/>
                        </a:spcAft>
                      </a:pPr>
                      <a:r>
                        <a:rPr lang="en-US" sz="1800" dirty="0">
                          <a:effectLst/>
                          <a:latin typeface="Times New Roman" panose="02020603050405020304" pitchFamily="18" charset="0"/>
                          <a:ea typeface="Calibri" panose="020F0502020204030204" pitchFamily="34" charset="0"/>
                        </a:rPr>
                        <a:t>PI 19- Competition, value for money, and controls in Procurement</a:t>
                      </a:r>
                    </a:p>
                  </a:txBody>
                  <a:tcPr marL="68580" marR="68580" marT="0" marB="0"/>
                </a:tc>
                <a:tc>
                  <a:txBody>
                    <a:bodyPr/>
                    <a:lstStyle/>
                    <a:p>
                      <a:pPr marL="0" marR="0">
                        <a:lnSpc>
                          <a:spcPct val="110000"/>
                        </a:lnSpc>
                        <a:spcBef>
                          <a:spcPts val="0"/>
                        </a:spcBef>
                        <a:spcAft>
                          <a:spcPts val="0"/>
                        </a:spcAft>
                      </a:pPr>
                      <a:r>
                        <a:rPr lang="en-US" sz="1800" dirty="0">
                          <a:effectLst/>
                          <a:latin typeface="Times New Roman" panose="02020603050405020304" pitchFamily="18" charset="0"/>
                          <a:ea typeface="Calibri" panose="020F0502020204030204" pitchFamily="34" charset="0"/>
                        </a:rPr>
                        <a:t>0</a:t>
                      </a:r>
                    </a:p>
                  </a:txBody>
                  <a:tcPr marL="68580" marR="68580" marT="0" marB="0">
                    <a:solidFill>
                      <a:srgbClr val="92D050"/>
                    </a:solidFill>
                  </a:tcPr>
                </a:tc>
                <a:tc>
                  <a:txBody>
                    <a:bodyPr/>
                    <a:lstStyle/>
                    <a:p>
                      <a:pPr marL="0" marR="0">
                        <a:lnSpc>
                          <a:spcPct val="110000"/>
                        </a:lnSpc>
                        <a:spcBef>
                          <a:spcPts val="0"/>
                        </a:spcBef>
                        <a:spcAft>
                          <a:spcPts val="0"/>
                        </a:spcAft>
                      </a:pPr>
                      <a:r>
                        <a:rPr lang="en-US" sz="1800" dirty="0">
                          <a:effectLst/>
                          <a:latin typeface="Times New Roman" panose="02020603050405020304" pitchFamily="18" charset="0"/>
                          <a:ea typeface="Calibri" panose="020F0502020204030204" pitchFamily="34" charset="0"/>
                        </a:rPr>
                        <a:t>2</a:t>
                      </a:r>
                    </a:p>
                  </a:txBody>
                  <a:tcPr marL="68580" marR="68580" marT="0" marB="0">
                    <a:solidFill>
                      <a:srgbClr val="FFFF00"/>
                    </a:solidFill>
                  </a:tcPr>
                </a:tc>
                <a:tc>
                  <a:txBody>
                    <a:bodyPr/>
                    <a:lstStyle/>
                    <a:p>
                      <a:pPr marL="0" marR="0">
                        <a:lnSpc>
                          <a:spcPct val="110000"/>
                        </a:lnSpc>
                        <a:spcBef>
                          <a:spcPts val="0"/>
                        </a:spcBef>
                        <a:spcAft>
                          <a:spcPts val="0"/>
                        </a:spcAft>
                      </a:pPr>
                      <a:r>
                        <a:rPr lang="en-US" sz="1800" dirty="0">
                          <a:effectLst/>
                          <a:highlight>
                            <a:srgbClr val="FFFF00"/>
                          </a:highlight>
                          <a:latin typeface="Times New Roman" panose="02020603050405020304" pitchFamily="18" charset="0"/>
                          <a:ea typeface="Calibri" panose="020F0502020204030204" pitchFamily="34" charset="0"/>
                        </a:rPr>
                        <a:t>2</a:t>
                      </a:r>
                      <a:endParaRPr lang="en-US" sz="1800" dirty="0">
                        <a:effectLst/>
                        <a:latin typeface="Times New Roman" panose="02020603050405020304" pitchFamily="18" charset="0"/>
                        <a:ea typeface="Calibri" panose="020F0502020204030204" pitchFamily="34" charset="0"/>
                      </a:endParaRPr>
                    </a:p>
                  </a:txBody>
                  <a:tcPr marL="68580" marR="68580" marT="0" marB="0">
                    <a:solidFill>
                      <a:srgbClr val="FFC000"/>
                    </a:solidFill>
                  </a:tcPr>
                </a:tc>
                <a:tc>
                  <a:txBody>
                    <a:bodyPr/>
                    <a:lstStyle/>
                    <a:p>
                      <a:pPr marL="0" marR="0">
                        <a:lnSpc>
                          <a:spcPct val="110000"/>
                        </a:lnSpc>
                        <a:spcBef>
                          <a:spcPts val="0"/>
                        </a:spcBef>
                        <a:spcAft>
                          <a:spcPts val="0"/>
                        </a:spcAft>
                      </a:pPr>
                      <a:r>
                        <a:rPr lang="en-US" sz="1800" dirty="0">
                          <a:effectLst/>
                          <a:highlight>
                            <a:srgbClr val="FFFF00"/>
                          </a:highlight>
                          <a:latin typeface="Times New Roman" panose="02020603050405020304" pitchFamily="18" charset="0"/>
                          <a:ea typeface="Calibri" panose="020F0502020204030204" pitchFamily="34" charset="0"/>
                        </a:rPr>
                        <a:t>10</a:t>
                      </a:r>
                      <a:endParaRPr lang="en-US" sz="1800" dirty="0">
                        <a:effectLst/>
                        <a:latin typeface="Times New Roman" panose="02020603050405020304" pitchFamily="18" charset="0"/>
                        <a:ea typeface="Calibri" panose="020F0502020204030204" pitchFamily="34" charset="0"/>
                      </a:endParaRPr>
                    </a:p>
                  </a:txBody>
                  <a:tcPr marL="68580" marR="68580" marT="0" marB="0">
                    <a:solidFill>
                      <a:srgbClr val="FF0000"/>
                    </a:solidFill>
                  </a:tcPr>
                </a:tc>
                <a:tc>
                  <a:txBody>
                    <a:bodyPr/>
                    <a:lstStyle/>
                    <a:p>
                      <a:pPr marL="0" marR="0">
                        <a:lnSpc>
                          <a:spcPct val="110000"/>
                        </a:lnSpc>
                        <a:spcBef>
                          <a:spcPts val="0"/>
                        </a:spcBef>
                        <a:spcAft>
                          <a:spcPts val="0"/>
                        </a:spcAft>
                      </a:pPr>
                      <a:r>
                        <a:rPr lang="en-US" sz="1800" dirty="0">
                          <a:effectLst/>
                          <a:latin typeface="Times New Roman" panose="02020603050405020304" pitchFamily="18" charset="0"/>
                          <a:ea typeface="Calibri" panose="020F0502020204030204" pitchFamily="34" charset="0"/>
                        </a:rPr>
                        <a:t>0</a:t>
                      </a:r>
                    </a:p>
                  </a:txBody>
                  <a:tcPr marL="68580" marR="68580" marT="0" marB="0"/>
                </a:tc>
                <a:extLst>
                  <a:ext uri="{0D108BD9-81ED-4DB2-BD59-A6C34878D82A}">
                    <a16:rowId xmlns:a16="http://schemas.microsoft.com/office/drawing/2014/main" xmlns="" val="463270528"/>
                  </a:ext>
                </a:extLst>
              </a:tr>
            </a:tbl>
          </a:graphicData>
        </a:graphic>
      </p:graphicFrame>
      <p:sp>
        <p:nvSpPr>
          <p:cNvPr id="6" name="Slide Number Placeholder 5"/>
          <p:cNvSpPr>
            <a:spLocks noGrp="1"/>
          </p:cNvSpPr>
          <p:nvPr>
            <p:ph type="sldNum" sz="quarter" idx="12"/>
          </p:nvPr>
        </p:nvSpPr>
        <p:spPr/>
        <p:txBody>
          <a:bodyPr/>
          <a:lstStyle/>
          <a:p>
            <a:pPr marL="0" marR="0" lvl="0" indent="0" defTabSz="914400" eaLnBrk="1" fontAlgn="auto" latinLnBrk="0" hangingPunct="1">
              <a:lnSpc>
                <a:spcPct val="100000"/>
              </a:lnSpc>
              <a:spcBef>
                <a:spcPts val="0"/>
              </a:spcBef>
              <a:spcAft>
                <a:spcPts val="0"/>
              </a:spcAft>
              <a:buClrTx/>
              <a:buSzTx/>
              <a:buFontTx/>
              <a:buNone/>
              <a:tabLst/>
              <a:defRPr/>
            </a:pPr>
            <a:fld id="{71002764-793A-4A46-A9CF-B7CA7938136D}" type="slidenum">
              <a:rPr kumimoji="0" lang="en-US" sz="1800" b="0" i="0" u="none" strike="noStrike" kern="0" cap="none" spc="0" normalizeH="0" baseline="0" noProof="0" smtClean="0">
                <a:ln>
                  <a:noFill/>
                </a:ln>
                <a:solidFill>
                  <a:sysClr val="windowText" lastClr="000000"/>
                </a:solidFill>
                <a:effectLst/>
                <a:uLnTx/>
                <a:uFillTx/>
              </a:rPr>
              <a:pPr marL="0" marR="0" lvl="0" indent="0" defTabSz="914400" eaLnBrk="1" fontAlgn="auto" latinLnBrk="0" hangingPunct="1">
                <a:lnSpc>
                  <a:spcPct val="100000"/>
                </a:lnSpc>
                <a:spcBef>
                  <a:spcPts val="0"/>
                </a:spcBef>
                <a:spcAft>
                  <a:spcPts val="0"/>
                </a:spcAft>
                <a:buClrTx/>
                <a:buSzTx/>
                <a:buFontTx/>
                <a:buNone/>
                <a:tabLst/>
                <a:defRPr/>
              </a:pPr>
              <a:t>4</a:t>
            </a:fld>
            <a:endParaRPr kumimoji="0" lang="en-US" sz="1800" b="0" i="0" u="none" strike="noStrike" kern="0" cap="none" spc="0" normalizeH="0" baseline="0" noProof="0">
              <a:ln>
                <a:noFill/>
              </a:ln>
              <a:solidFill>
                <a:sysClr val="windowText" lastClr="000000"/>
              </a:solidFill>
              <a:effectLst/>
              <a:uLnTx/>
              <a:uFillTx/>
            </a:endParaRPr>
          </a:p>
        </p:txBody>
      </p:sp>
    </p:spTree>
    <p:extLst>
      <p:ext uri="{BB962C8B-B14F-4D97-AF65-F5344CB8AC3E}">
        <p14:creationId xmlns:p14="http://schemas.microsoft.com/office/powerpoint/2010/main" val="248375727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274638"/>
            <a:ext cx="8229600" cy="738374"/>
          </a:xfrm>
        </p:spPr>
        <p:txBody>
          <a:bodyPr>
            <a:noAutofit/>
          </a:bodyPr>
          <a:lstStyle/>
          <a:p>
            <a:r>
              <a:rPr lang="en-US" sz="3200" b="1" dirty="0"/>
              <a:t>Selected PEFA Indicators in Pacific Island Countries</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08495773"/>
              </p:ext>
            </p:extLst>
          </p:nvPr>
        </p:nvGraphicFramePr>
        <p:xfrm>
          <a:off x="1761742" y="1756366"/>
          <a:ext cx="8677658" cy="3446899"/>
        </p:xfrm>
        <a:graphic>
          <a:graphicData uri="http://schemas.openxmlformats.org/drawingml/2006/table">
            <a:tbl>
              <a:tblPr firstRow="1" bandRow="1">
                <a:tableStyleId>{5C22544A-7EE6-4342-B048-85BDC9FD1C3A}</a:tableStyleId>
              </a:tblPr>
              <a:tblGrid>
                <a:gridCol w="5126867">
                  <a:extLst>
                    <a:ext uri="{9D8B030D-6E8A-4147-A177-3AD203B41FA5}">
                      <a16:colId xmlns:a16="http://schemas.microsoft.com/office/drawing/2014/main" xmlns="" val="20000"/>
                    </a:ext>
                  </a:extLst>
                </a:gridCol>
                <a:gridCol w="755487">
                  <a:extLst>
                    <a:ext uri="{9D8B030D-6E8A-4147-A177-3AD203B41FA5}">
                      <a16:colId xmlns:a16="http://schemas.microsoft.com/office/drawing/2014/main" xmlns="" val="20001"/>
                    </a:ext>
                  </a:extLst>
                </a:gridCol>
                <a:gridCol w="755487">
                  <a:extLst>
                    <a:ext uri="{9D8B030D-6E8A-4147-A177-3AD203B41FA5}">
                      <a16:colId xmlns:a16="http://schemas.microsoft.com/office/drawing/2014/main" xmlns="" val="20002"/>
                    </a:ext>
                  </a:extLst>
                </a:gridCol>
                <a:gridCol w="679939">
                  <a:extLst>
                    <a:ext uri="{9D8B030D-6E8A-4147-A177-3AD203B41FA5}">
                      <a16:colId xmlns:a16="http://schemas.microsoft.com/office/drawing/2014/main" xmlns="" val="20003"/>
                    </a:ext>
                  </a:extLst>
                </a:gridCol>
                <a:gridCol w="679939">
                  <a:extLst>
                    <a:ext uri="{9D8B030D-6E8A-4147-A177-3AD203B41FA5}">
                      <a16:colId xmlns:a16="http://schemas.microsoft.com/office/drawing/2014/main" xmlns="" val="20004"/>
                    </a:ext>
                  </a:extLst>
                </a:gridCol>
                <a:gridCol w="679939">
                  <a:extLst>
                    <a:ext uri="{9D8B030D-6E8A-4147-A177-3AD203B41FA5}">
                      <a16:colId xmlns:a16="http://schemas.microsoft.com/office/drawing/2014/main" xmlns="" val="20005"/>
                    </a:ext>
                  </a:extLst>
                </a:gridCol>
              </a:tblGrid>
              <a:tr h="563880">
                <a:tc>
                  <a:txBody>
                    <a:bodyPr/>
                    <a:lstStyle/>
                    <a:p>
                      <a:r>
                        <a:rPr lang="en-US" dirty="0"/>
                        <a:t>PEFA Indicator- </a:t>
                      </a:r>
                    </a:p>
                  </a:txBody>
                  <a:tcPr/>
                </a:tc>
                <a:tc gridSpan="5">
                  <a:txBody>
                    <a:bodyPr/>
                    <a:lstStyle/>
                    <a:p>
                      <a:r>
                        <a:rPr lang="en-US" dirty="0"/>
                        <a:t>Number of Countries by Rating</a:t>
                      </a:r>
                    </a:p>
                  </a:txBody>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extLst>
                  <a:ext uri="{0D108BD9-81ED-4DB2-BD59-A6C34878D82A}">
                    <a16:rowId xmlns:a16="http://schemas.microsoft.com/office/drawing/2014/main" xmlns="" val="10000"/>
                  </a:ext>
                </a:extLst>
              </a:tr>
              <a:tr h="399923">
                <a:tc>
                  <a:txBody>
                    <a:bodyPr/>
                    <a:lstStyle/>
                    <a:p>
                      <a:r>
                        <a:rPr lang="en-US" b="1" dirty="0"/>
                        <a:t>Revenue Management</a:t>
                      </a:r>
                    </a:p>
                    <a:p>
                      <a:endParaRPr lang="en-US" b="1" dirty="0"/>
                    </a:p>
                  </a:txBody>
                  <a:tcPr/>
                </a:tc>
                <a:tc>
                  <a:txBody>
                    <a:bodyPr/>
                    <a:lstStyle/>
                    <a:p>
                      <a:r>
                        <a:rPr lang="en-US" dirty="0"/>
                        <a:t>A</a:t>
                      </a:r>
                    </a:p>
                  </a:txBody>
                  <a:tcPr/>
                </a:tc>
                <a:tc>
                  <a:txBody>
                    <a:bodyPr/>
                    <a:lstStyle/>
                    <a:p>
                      <a:r>
                        <a:rPr lang="en-US" dirty="0"/>
                        <a:t>B</a:t>
                      </a:r>
                    </a:p>
                  </a:txBody>
                  <a:tcPr/>
                </a:tc>
                <a:tc>
                  <a:txBody>
                    <a:bodyPr/>
                    <a:lstStyle/>
                    <a:p>
                      <a:r>
                        <a:rPr lang="en-US" dirty="0"/>
                        <a:t>C</a:t>
                      </a:r>
                    </a:p>
                  </a:txBody>
                  <a:tcPr/>
                </a:tc>
                <a:tc>
                  <a:txBody>
                    <a:bodyPr/>
                    <a:lstStyle/>
                    <a:p>
                      <a:r>
                        <a:rPr lang="en-US" dirty="0"/>
                        <a:t>D</a:t>
                      </a:r>
                    </a:p>
                  </a:txBody>
                  <a:tcPr/>
                </a:tc>
                <a:tc>
                  <a:txBody>
                    <a:bodyPr/>
                    <a:lstStyle/>
                    <a:p>
                      <a:r>
                        <a:rPr lang="en-US" sz="1100" dirty="0"/>
                        <a:t>N/A or</a:t>
                      </a:r>
                      <a:r>
                        <a:rPr lang="en-US" sz="1100" baseline="0" dirty="0"/>
                        <a:t> </a:t>
                      </a:r>
                      <a:r>
                        <a:rPr lang="en-US" sz="1100" dirty="0"/>
                        <a:t>N/R</a:t>
                      </a:r>
                    </a:p>
                  </a:txBody>
                  <a:tcPr/>
                </a:tc>
                <a:extLst>
                  <a:ext uri="{0D108BD9-81ED-4DB2-BD59-A6C34878D82A}">
                    <a16:rowId xmlns:a16="http://schemas.microsoft.com/office/drawing/2014/main" xmlns="" val="1544582765"/>
                  </a:ext>
                </a:extLst>
              </a:tr>
              <a:tr h="734179">
                <a:tc>
                  <a:txBody>
                    <a:bodyPr/>
                    <a:lstStyle/>
                    <a:p>
                      <a:pPr marL="0" marR="0">
                        <a:lnSpc>
                          <a:spcPct val="110000"/>
                        </a:lnSpc>
                        <a:spcBef>
                          <a:spcPts val="0"/>
                        </a:spcBef>
                        <a:spcAft>
                          <a:spcPts val="0"/>
                        </a:spcAft>
                      </a:pPr>
                      <a:r>
                        <a:rPr lang="en-US" sz="1800" dirty="0">
                          <a:latin typeface="Times New Roman"/>
                          <a:ea typeface="Calibri"/>
                        </a:rPr>
                        <a:t>PI- 3 Aggregate Revenue Outturn compared to original budget</a:t>
                      </a:r>
                    </a:p>
                  </a:txBody>
                  <a:tcPr marL="68580" marR="68580" marT="0" marB="0"/>
                </a:tc>
                <a:tc>
                  <a:txBody>
                    <a:bodyPr/>
                    <a:lstStyle/>
                    <a:p>
                      <a:pPr marL="0" marR="0">
                        <a:lnSpc>
                          <a:spcPct val="110000"/>
                        </a:lnSpc>
                        <a:spcBef>
                          <a:spcPts val="0"/>
                        </a:spcBef>
                        <a:spcAft>
                          <a:spcPts val="0"/>
                        </a:spcAft>
                      </a:pPr>
                      <a:r>
                        <a:rPr lang="en-US" sz="1800" dirty="0">
                          <a:latin typeface="Times New Roman"/>
                          <a:ea typeface="Calibri"/>
                        </a:rPr>
                        <a:t>4</a:t>
                      </a:r>
                    </a:p>
                  </a:txBody>
                  <a:tcPr marL="68580" marR="68580" marT="0" marB="0">
                    <a:solidFill>
                      <a:srgbClr val="92D050"/>
                    </a:solidFill>
                  </a:tcPr>
                </a:tc>
                <a:tc>
                  <a:txBody>
                    <a:bodyPr/>
                    <a:lstStyle/>
                    <a:p>
                      <a:pPr marL="0" marR="0">
                        <a:lnSpc>
                          <a:spcPct val="110000"/>
                        </a:lnSpc>
                        <a:spcBef>
                          <a:spcPts val="0"/>
                        </a:spcBef>
                        <a:spcAft>
                          <a:spcPts val="0"/>
                        </a:spcAft>
                      </a:pPr>
                      <a:r>
                        <a:rPr lang="en-US" sz="1800" dirty="0">
                          <a:latin typeface="Times New Roman"/>
                          <a:ea typeface="Calibri"/>
                        </a:rPr>
                        <a:t>5</a:t>
                      </a:r>
                    </a:p>
                  </a:txBody>
                  <a:tcPr marL="68580" marR="68580" marT="0" marB="0">
                    <a:solidFill>
                      <a:srgbClr val="FFFF00"/>
                    </a:solidFill>
                  </a:tcPr>
                </a:tc>
                <a:tc>
                  <a:txBody>
                    <a:bodyPr/>
                    <a:lstStyle/>
                    <a:p>
                      <a:pPr marL="0" marR="0">
                        <a:lnSpc>
                          <a:spcPct val="110000"/>
                        </a:lnSpc>
                        <a:spcBef>
                          <a:spcPts val="0"/>
                        </a:spcBef>
                        <a:spcAft>
                          <a:spcPts val="0"/>
                        </a:spcAft>
                      </a:pPr>
                      <a:r>
                        <a:rPr lang="en-US" sz="1800" dirty="0">
                          <a:latin typeface="Times New Roman"/>
                          <a:ea typeface="Calibri"/>
                        </a:rPr>
                        <a:t>3</a:t>
                      </a:r>
                    </a:p>
                  </a:txBody>
                  <a:tcPr marL="68580" marR="68580" marT="0" marB="0">
                    <a:solidFill>
                      <a:srgbClr val="FFC000"/>
                    </a:solidFill>
                  </a:tcPr>
                </a:tc>
                <a:tc>
                  <a:txBody>
                    <a:bodyPr/>
                    <a:lstStyle/>
                    <a:p>
                      <a:pPr marL="0" marR="0">
                        <a:lnSpc>
                          <a:spcPct val="110000"/>
                        </a:lnSpc>
                        <a:spcBef>
                          <a:spcPts val="0"/>
                        </a:spcBef>
                        <a:spcAft>
                          <a:spcPts val="0"/>
                        </a:spcAft>
                      </a:pPr>
                      <a:r>
                        <a:rPr lang="en-US" sz="1800" dirty="0">
                          <a:latin typeface="Times New Roman"/>
                          <a:ea typeface="Calibri"/>
                        </a:rPr>
                        <a:t>2</a:t>
                      </a:r>
                    </a:p>
                  </a:txBody>
                  <a:tcPr marL="68580" marR="68580" marT="0" marB="0">
                    <a:solidFill>
                      <a:srgbClr val="FF0000"/>
                    </a:solidFill>
                  </a:tcPr>
                </a:tc>
                <a:tc>
                  <a:txBody>
                    <a:bodyPr/>
                    <a:lstStyle/>
                    <a:p>
                      <a:pPr marL="0" marR="0">
                        <a:lnSpc>
                          <a:spcPct val="110000"/>
                        </a:lnSpc>
                        <a:spcBef>
                          <a:spcPts val="0"/>
                        </a:spcBef>
                        <a:spcAft>
                          <a:spcPts val="0"/>
                        </a:spcAft>
                      </a:pPr>
                      <a:r>
                        <a:rPr lang="en-US" sz="1800" dirty="0">
                          <a:latin typeface="Times New Roman"/>
                          <a:ea typeface="Calibri"/>
                        </a:rPr>
                        <a:t>0</a:t>
                      </a:r>
                    </a:p>
                  </a:txBody>
                  <a:tcPr marL="68580" marR="68580" marT="0" marB="0"/>
                </a:tc>
                <a:extLst>
                  <a:ext uri="{0D108BD9-81ED-4DB2-BD59-A6C34878D82A}">
                    <a16:rowId xmlns:a16="http://schemas.microsoft.com/office/drawing/2014/main" xmlns="" val="10002"/>
                  </a:ext>
                </a:extLst>
              </a:tr>
              <a:tr h="533400">
                <a:tc>
                  <a:txBody>
                    <a:bodyPr/>
                    <a:lstStyle/>
                    <a:p>
                      <a:pPr marL="0" marR="0">
                        <a:lnSpc>
                          <a:spcPct val="110000"/>
                        </a:lnSpc>
                        <a:spcBef>
                          <a:spcPts val="0"/>
                        </a:spcBef>
                        <a:spcAft>
                          <a:spcPts val="0"/>
                        </a:spcAft>
                      </a:pPr>
                      <a:r>
                        <a:rPr lang="en-US" sz="1800" dirty="0">
                          <a:effectLst/>
                          <a:latin typeface="Times New Roman" panose="02020603050405020304" pitchFamily="18" charset="0"/>
                          <a:ea typeface="Calibri" panose="020F0502020204030204" pitchFamily="34" charset="0"/>
                        </a:rPr>
                        <a:t>PI 14- Effectiveness of measures for taxpayers registration and assessment</a:t>
                      </a:r>
                    </a:p>
                  </a:txBody>
                  <a:tcPr marL="68580" marR="68580" marT="0" marB="0"/>
                </a:tc>
                <a:tc>
                  <a:txBody>
                    <a:bodyPr/>
                    <a:lstStyle/>
                    <a:p>
                      <a:pPr marL="0" marR="0">
                        <a:lnSpc>
                          <a:spcPct val="110000"/>
                        </a:lnSpc>
                        <a:spcBef>
                          <a:spcPts val="0"/>
                        </a:spcBef>
                        <a:spcAft>
                          <a:spcPts val="0"/>
                        </a:spcAft>
                      </a:pPr>
                      <a:r>
                        <a:rPr lang="en-US" sz="1800">
                          <a:effectLst/>
                          <a:latin typeface="Times New Roman" panose="02020603050405020304" pitchFamily="18" charset="0"/>
                          <a:ea typeface="Calibri" panose="020F0502020204030204" pitchFamily="34" charset="0"/>
                        </a:rPr>
                        <a:t>1</a:t>
                      </a:r>
                    </a:p>
                  </a:txBody>
                  <a:tcPr marL="68580" marR="68580" marT="0" marB="0">
                    <a:solidFill>
                      <a:srgbClr val="92D050"/>
                    </a:solidFill>
                  </a:tcPr>
                </a:tc>
                <a:tc>
                  <a:txBody>
                    <a:bodyPr/>
                    <a:lstStyle/>
                    <a:p>
                      <a:pPr marL="0" marR="0">
                        <a:lnSpc>
                          <a:spcPct val="110000"/>
                        </a:lnSpc>
                        <a:spcBef>
                          <a:spcPts val="0"/>
                        </a:spcBef>
                        <a:spcAft>
                          <a:spcPts val="0"/>
                        </a:spcAft>
                      </a:pPr>
                      <a:r>
                        <a:rPr lang="en-US" sz="1800">
                          <a:effectLst/>
                          <a:latin typeface="Times New Roman" panose="02020603050405020304" pitchFamily="18" charset="0"/>
                          <a:ea typeface="Calibri" panose="020F0502020204030204" pitchFamily="34" charset="0"/>
                        </a:rPr>
                        <a:t>4</a:t>
                      </a:r>
                    </a:p>
                  </a:txBody>
                  <a:tcPr marL="68580" marR="68580" marT="0" marB="0">
                    <a:solidFill>
                      <a:srgbClr val="FFFF00"/>
                    </a:solidFill>
                  </a:tcPr>
                </a:tc>
                <a:tc>
                  <a:txBody>
                    <a:bodyPr/>
                    <a:lstStyle/>
                    <a:p>
                      <a:pPr marL="0" marR="0">
                        <a:lnSpc>
                          <a:spcPct val="110000"/>
                        </a:lnSpc>
                        <a:spcBef>
                          <a:spcPts val="0"/>
                        </a:spcBef>
                        <a:spcAft>
                          <a:spcPts val="0"/>
                        </a:spcAft>
                      </a:pPr>
                      <a:r>
                        <a:rPr lang="en-US" sz="1800" dirty="0">
                          <a:effectLst/>
                          <a:highlight>
                            <a:srgbClr val="FFFF00"/>
                          </a:highlight>
                          <a:latin typeface="Times New Roman" panose="02020603050405020304" pitchFamily="18" charset="0"/>
                          <a:ea typeface="Calibri" panose="020F0502020204030204" pitchFamily="34" charset="0"/>
                        </a:rPr>
                        <a:t>4</a:t>
                      </a:r>
                      <a:endParaRPr lang="en-US" sz="1800" dirty="0">
                        <a:effectLst/>
                        <a:latin typeface="Times New Roman" panose="02020603050405020304" pitchFamily="18" charset="0"/>
                        <a:ea typeface="Calibri" panose="020F0502020204030204" pitchFamily="34" charset="0"/>
                      </a:endParaRPr>
                    </a:p>
                  </a:txBody>
                  <a:tcPr marL="68580" marR="68580" marT="0" marB="0">
                    <a:solidFill>
                      <a:srgbClr val="FFC000"/>
                    </a:solidFill>
                  </a:tcPr>
                </a:tc>
                <a:tc>
                  <a:txBody>
                    <a:bodyPr/>
                    <a:lstStyle/>
                    <a:p>
                      <a:pPr marL="0" marR="0">
                        <a:lnSpc>
                          <a:spcPct val="110000"/>
                        </a:lnSpc>
                        <a:spcBef>
                          <a:spcPts val="0"/>
                        </a:spcBef>
                        <a:spcAft>
                          <a:spcPts val="0"/>
                        </a:spcAft>
                      </a:pPr>
                      <a:r>
                        <a:rPr lang="en-US" sz="1800">
                          <a:effectLst/>
                          <a:latin typeface="Times New Roman" panose="02020603050405020304" pitchFamily="18" charset="0"/>
                          <a:ea typeface="Calibri" panose="020F0502020204030204" pitchFamily="34" charset="0"/>
                        </a:rPr>
                        <a:t>4</a:t>
                      </a:r>
                    </a:p>
                  </a:txBody>
                  <a:tcPr marL="68580" marR="68580" marT="0" marB="0">
                    <a:solidFill>
                      <a:srgbClr val="FF0000"/>
                    </a:solidFill>
                  </a:tcPr>
                </a:tc>
                <a:tc>
                  <a:txBody>
                    <a:bodyPr/>
                    <a:lstStyle/>
                    <a:p>
                      <a:pPr marL="0" marR="0">
                        <a:lnSpc>
                          <a:spcPct val="110000"/>
                        </a:lnSpc>
                        <a:spcBef>
                          <a:spcPts val="0"/>
                        </a:spcBef>
                        <a:spcAft>
                          <a:spcPts val="0"/>
                        </a:spcAft>
                      </a:pPr>
                      <a:r>
                        <a:rPr lang="en-US" sz="1800" dirty="0">
                          <a:effectLst/>
                          <a:latin typeface="Times New Roman" panose="02020603050405020304" pitchFamily="18" charset="0"/>
                          <a:ea typeface="Calibri" panose="020F0502020204030204" pitchFamily="34" charset="0"/>
                        </a:rPr>
                        <a:t>1</a:t>
                      </a:r>
                    </a:p>
                  </a:txBody>
                  <a:tcPr marL="68580" marR="68580" marT="0" marB="0"/>
                </a:tc>
                <a:extLst>
                  <a:ext uri="{0D108BD9-81ED-4DB2-BD59-A6C34878D82A}">
                    <a16:rowId xmlns:a16="http://schemas.microsoft.com/office/drawing/2014/main" xmlns="" val="10003"/>
                  </a:ext>
                </a:extLst>
              </a:tr>
              <a:tr h="533400">
                <a:tc>
                  <a:txBody>
                    <a:bodyPr/>
                    <a:lstStyle/>
                    <a:p>
                      <a:pPr marL="0" marR="0">
                        <a:lnSpc>
                          <a:spcPct val="110000"/>
                        </a:lnSpc>
                        <a:spcBef>
                          <a:spcPts val="0"/>
                        </a:spcBef>
                        <a:spcAft>
                          <a:spcPts val="0"/>
                        </a:spcAft>
                      </a:pPr>
                      <a:r>
                        <a:rPr lang="en-US" sz="1800" dirty="0">
                          <a:effectLst/>
                          <a:latin typeface="Times New Roman" panose="02020603050405020304" pitchFamily="18" charset="0"/>
                          <a:ea typeface="Calibri" panose="020F0502020204030204" pitchFamily="34" charset="0"/>
                        </a:rPr>
                        <a:t>PI 15-3- Frequency of complete accounts reconciliation between tax assessments, collections, arrears records, and receipts by the Treasury</a:t>
                      </a:r>
                    </a:p>
                  </a:txBody>
                  <a:tcPr marL="68580" marR="68580" marT="0" marB="0"/>
                </a:tc>
                <a:tc>
                  <a:txBody>
                    <a:bodyPr/>
                    <a:lstStyle/>
                    <a:p>
                      <a:pPr marL="0" marR="0">
                        <a:lnSpc>
                          <a:spcPct val="110000"/>
                        </a:lnSpc>
                        <a:spcBef>
                          <a:spcPts val="0"/>
                        </a:spcBef>
                        <a:spcAft>
                          <a:spcPts val="0"/>
                        </a:spcAft>
                      </a:pPr>
                      <a:r>
                        <a:rPr lang="en-US" sz="1800" dirty="0">
                          <a:effectLst/>
                          <a:latin typeface="Times New Roman" panose="02020603050405020304" pitchFamily="18" charset="0"/>
                          <a:ea typeface="Calibri" panose="020F0502020204030204" pitchFamily="34" charset="0"/>
                        </a:rPr>
                        <a:t>2</a:t>
                      </a:r>
                    </a:p>
                  </a:txBody>
                  <a:tcPr marL="68580" marR="68580" marT="0" marB="0">
                    <a:solidFill>
                      <a:srgbClr val="92D050"/>
                    </a:solidFill>
                  </a:tcPr>
                </a:tc>
                <a:tc>
                  <a:txBody>
                    <a:bodyPr/>
                    <a:lstStyle/>
                    <a:p>
                      <a:pPr marL="0" marR="0">
                        <a:lnSpc>
                          <a:spcPct val="110000"/>
                        </a:lnSpc>
                        <a:spcBef>
                          <a:spcPts val="0"/>
                        </a:spcBef>
                        <a:spcAft>
                          <a:spcPts val="0"/>
                        </a:spcAft>
                      </a:pPr>
                      <a:r>
                        <a:rPr lang="en-US" sz="1800" dirty="0">
                          <a:effectLst/>
                          <a:latin typeface="Times New Roman" panose="02020603050405020304" pitchFamily="18" charset="0"/>
                          <a:ea typeface="Calibri" panose="020F0502020204030204" pitchFamily="34" charset="0"/>
                        </a:rPr>
                        <a:t>1</a:t>
                      </a:r>
                    </a:p>
                  </a:txBody>
                  <a:tcPr marL="68580" marR="68580" marT="0" marB="0">
                    <a:solidFill>
                      <a:srgbClr val="FFFF00"/>
                    </a:solidFill>
                  </a:tcPr>
                </a:tc>
                <a:tc>
                  <a:txBody>
                    <a:bodyPr/>
                    <a:lstStyle/>
                    <a:p>
                      <a:pPr marL="0" marR="0">
                        <a:lnSpc>
                          <a:spcPct val="110000"/>
                        </a:lnSpc>
                        <a:spcBef>
                          <a:spcPts val="0"/>
                        </a:spcBef>
                        <a:spcAft>
                          <a:spcPts val="0"/>
                        </a:spcAft>
                      </a:pPr>
                      <a:r>
                        <a:rPr lang="en-US" sz="1800" dirty="0">
                          <a:effectLst/>
                          <a:latin typeface="Times New Roman" panose="02020603050405020304" pitchFamily="18" charset="0"/>
                          <a:ea typeface="Calibri" panose="020F0502020204030204" pitchFamily="34" charset="0"/>
                        </a:rPr>
                        <a:t>2</a:t>
                      </a:r>
                    </a:p>
                  </a:txBody>
                  <a:tcPr marL="68580" marR="68580" marT="0" marB="0">
                    <a:solidFill>
                      <a:srgbClr val="FFC000"/>
                    </a:solidFill>
                  </a:tcPr>
                </a:tc>
                <a:tc>
                  <a:txBody>
                    <a:bodyPr/>
                    <a:lstStyle/>
                    <a:p>
                      <a:pPr marL="0" marR="0">
                        <a:lnSpc>
                          <a:spcPct val="110000"/>
                        </a:lnSpc>
                        <a:spcBef>
                          <a:spcPts val="0"/>
                        </a:spcBef>
                        <a:spcAft>
                          <a:spcPts val="0"/>
                        </a:spcAft>
                      </a:pPr>
                      <a:r>
                        <a:rPr lang="en-US" sz="1800" dirty="0">
                          <a:effectLst/>
                          <a:highlight>
                            <a:srgbClr val="FFFF00"/>
                          </a:highlight>
                          <a:latin typeface="Times New Roman" panose="02020603050405020304" pitchFamily="18" charset="0"/>
                          <a:ea typeface="Calibri" panose="020F0502020204030204" pitchFamily="34" charset="0"/>
                        </a:rPr>
                        <a:t>9</a:t>
                      </a:r>
                      <a:endParaRPr lang="en-US" sz="1800" dirty="0">
                        <a:effectLst/>
                        <a:latin typeface="Times New Roman" panose="02020603050405020304" pitchFamily="18" charset="0"/>
                        <a:ea typeface="Calibri" panose="020F0502020204030204" pitchFamily="34" charset="0"/>
                      </a:endParaRPr>
                    </a:p>
                  </a:txBody>
                  <a:tcPr marL="68580" marR="68580" marT="0" marB="0">
                    <a:solidFill>
                      <a:srgbClr val="FF0000"/>
                    </a:solidFill>
                  </a:tcPr>
                </a:tc>
                <a:tc>
                  <a:txBody>
                    <a:bodyPr/>
                    <a:lstStyle/>
                    <a:p>
                      <a:pPr marL="0" marR="0">
                        <a:lnSpc>
                          <a:spcPct val="110000"/>
                        </a:lnSpc>
                        <a:spcBef>
                          <a:spcPts val="0"/>
                        </a:spcBef>
                        <a:spcAft>
                          <a:spcPts val="0"/>
                        </a:spcAft>
                      </a:pPr>
                      <a:r>
                        <a:rPr lang="en-US" sz="1800" dirty="0">
                          <a:effectLst/>
                          <a:latin typeface="Times New Roman" panose="02020603050405020304" pitchFamily="18" charset="0"/>
                          <a:ea typeface="Calibri" panose="020F0502020204030204" pitchFamily="34" charset="0"/>
                        </a:rPr>
                        <a:t>0</a:t>
                      </a:r>
                    </a:p>
                  </a:txBody>
                  <a:tcPr marL="68580" marR="68580" marT="0" marB="0"/>
                </a:tc>
                <a:extLst>
                  <a:ext uri="{0D108BD9-81ED-4DB2-BD59-A6C34878D82A}">
                    <a16:rowId xmlns:a16="http://schemas.microsoft.com/office/drawing/2014/main" xmlns="" val="3442379965"/>
                  </a:ext>
                </a:extLst>
              </a:tr>
            </a:tbl>
          </a:graphicData>
        </a:graphic>
      </p:graphicFrame>
      <p:sp>
        <p:nvSpPr>
          <p:cNvPr id="6" name="Slide Number Placeholder 5"/>
          <p:cNvSpPr>
            <a:spLocks noGrp="1"/>
          </p:cNvSpPr>
          <p:nvPr>
            <p:ph type="sldNum" sz="quarter" idx="12"/>
          </p:nvPr>
        </p:nvSpPr>
        <p:spPr/>
        <p:txBody>
          <a:bodyPr/>
          <a:lstStyle/>
          <a:p>
            <a:pPr marL="0" marR="0" lvl="0" indent="0" defTabSz="914400" eaLnBrk="1" fontAlgn="auto" latinLnBrk="0" hangingPunct="1">
              <a:lnSpc>
                <a:spcPct val="100000"/>
              </a:lnSpc>
              <a:spcBef>
                <a:spcPts val="0"/>
              </a:spcBef>
              <a:spcAft>
                <a:spcPts val="0"/>
              </a:spcAft>
              <a:buClrTx/>
              <a:buSzTx/>
              <a:buFontTx/>
              <a:buNone/>
              <a:tabLst/>
              <a:defRPr/>
            </a:pPr>
            <a:fld id="{71002764-793A-4A46-A9CF-B7CA7938136D}" type="slidenum">
              <a:rPr kumimoji="0" lang="en-US" sz="1800" b="0" i="0" u="none" strike="noStrike" kern="0" cap="none" spc="0" normalizeH="0" baseline="0" noProof="0" smtClean="0">
                <a:ln>
                  <a:noFill/>
                </a:ln>
                <a:solidFill>
                  <a:sysClr val="windowText" lastClr="000000"/>
                </a:solidFill>
                <a:effectLst/>
                <a:uLnTx/>
                <a:uFillTx/>
              </a:rPr>
              <a:pPr marL="0" marR="0" lvl="0" indent="0" defTabSz="914400" eaLnBrk="1" fontAlgn="auto" latinLnBrk="0" hangingPunct="1">
                <a:lnSpc>
                  <a:spcPct val="100000"/>
                </a:lnSpc>
                <a:spcBef>
                  <a:spcPts val="0"/>
                </a:spcBef>
                <a:spcAft>
                  <a:spcPts val="0"/>
                </a:spcAft>
                <a:buClrTx/>
                <a:buSzTx/>
                <a:buFontTx/>
                <a:buNone/>
                <a:tabLst/>
                <a:defRPr/>
              </a:pPr>
              <a:t>5</a:t>
            </a:fld>
            <a:endParaRPr kumimoji="0" lang="en-US" sz="1800" b="0" i="0" u="none" strike="noStrike" kern="0" cap="none" spc="0" normalizeH="0" baseline="0" noProof="0">
              <a:ln>
                <a:noFill/>
              </a:ln>
              <a:solidFill>
                <a:sysClr val="windowText" lastClr="000000"/>
              </a:solidFill>
              <a:effectLst/>
              <a:uLnTx/>
              <a:uFillTx/>
            </a:endParaRPr>
          </a:p>
        </p:txBody>
      </p:sp>
    </p:spTree>
    <p:extLst>
      <p:ext uri="{BB962C8B-B14F-4D97-AF65-F5344CB8AC3E}">
        <p14:creationId xmlns:p14="http://schemas.microsoft.com/office/powerpoint/2010/main" val="299481693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274638"/>
            <a:ext cx="8229600" cy="836986"/>
          </a:xfrm>
        </p:spPr>
        <p:txBody>
          <a:bodyPr>
            <a:noAutofit/>
          </a:bodyPr>
          <a:lstStyle/>
          <a:p>
            <a:r>
              <a:rPr lang="en-US" sz="3200" b="1" dirty="0"/>
              <a:t>Selected PEFA Indicators in Pacific Island Countries</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4199346219"/>
              </p:ext>
            </p:extLst>
          </p:nvPr>
        </p:nvGraphicFramePr>
        <p:xfrm>
          <a:off x="1277112" y="1779242"/>
          <a:ext cx="9637776" cy="4373915"/>
        </p:xfrm>
        <a:graphic>
          <a:graphicData uri="http://schemas.openxmlformats.org/drawingml/2006/table">
            <a:tbl>
              <a:tblPr firstRow="1" bandRow="1">
                <a:tableStyleId>{5C22544A-7EE6-4342-B048-85BDC9FD1C3A}</a:tableStyleId>
              </a:tblPr>
              <a:tblGrid>
                <a:gridCol w="5718863">
                  <a:extLst>
                    <a:ext uri="{9D8B030D-6E8A-4147-A177-3AD203B41FA5}">
                      <a16:colId xmlns:a16="http://schemas.microsoft.com/office/drawing/2014/main" xmlns="" val="20000"/>
                    </a:ext>
                  </a:extLst>
                </a:gridCol>
                <a:gridCol w="816980">
                  <a:extLst>
                    <a:ext uri="{9D8B030D-6E8A-4147-A177-3AD203B41FA5}">
                      <a16:colId xmlns:a16="http://schemas.microsoft.com/office/drawing/2014/main" xmlns="" val="20001"/>
                    </a:ext>
                  </a:extLst>
                </a:gridCol>
                <a:gridCol w="816980">
                  <a:extLst>
                    <a:ext uri="{9D8B030D-6E8A-4147-A177-3AD203B41FA5}">
                      <a16:colId xmlns:a16="http://schemas.microsoft.com/office/drawing/2014/main" xmlns="" val="20002"/>
                    </a:ext>
                  </a:extLst>
                </a:gridCol>
                <a:gridCol w="735283">
                  <a:extLst>
                    <a:ext uri="{9D8B030D-6E8A-4147-A177-3AD203B41FA5}">
                      <a16:colId xmlns:a16="http://schemas.microsoft.com/office/drawing/2014/main" xmlns="" val="20003"/>
                    </a:ext>
                  </a:extLst>
                </a:gridCol>
                <a:gridCol w="735283">
                  <a:extLst>
                    <a:ext uri="{9D8B030D-6E8A-4147-A177-3AD203B41FA5}">
                      <a16:colId xmlns:a16="http://schemas.microsoft.com/office/drawing/2014/main" xmlns="" val="20004"/>
                    </a:ext>
                  </a:extLst>
                </a:gridCol>
                <a:gridCol w="814387">
                  <a:extLst>
                    <a:ext uri="{9D8B030D-6E8A-4147-A177-3AD203B41FA5}">
                      <a16:colId xmlns:a16="http://schemas.microsoft.com/office/drawing/2014/main" xmlns="" val="20005"/>
                    </a:ext>
                  </a:extLst>
                </a:gridCol>
              </a:tblGrid>
              <a:tr h="710184">
                <a:tc>
                  <a:txBody>
                    <a:bodyPr/>
                    <a:lstStyle/>
                    <a:p>
                      <a:r>
                        <a:rPr lang="en-US" sz="2800" dirty="0"/>
                        <a:t>PEFA Indicator- </a:t>
                      </a:r>
                    </a:p>
                  </a:txBody>
                  <a:tcPr/>
                </a:tc>
                <a:tc gridSpan="5">
                  <a:txBody>
                    <a:bodyPr/>
                    <a:lstStyle/>
                    <a:p>
                      <a:r>
                        <a:rPr lang="en-US" dirty="0"/>
                        <a:t>Number of Countries by Rating</a:t>
                      </a:r>
                    </a:p>
                  </a:txBody>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extLst>
                  <a:ext uri="{0D108BD9-81ED-4DB2-BD59-A6C34878D82A}">
                    <a16:rowId xmlns:a16="http://schemas.microsoft.com/office/drawing/2014/main" xmlns="" val="10000"/>
                  </a:ext>
                </a:extLst>
              </a:tr>
              <a:tr h="504786">
                <a:tc>
                  <a:txBody>
                    <a:bodyPr/>
                    <a:lstStyle/>
                    <a:p>
                      <a:r>
                        <a:rPr lang="en-US" sz="2800" b="1" dirty="0"/>
                        <a:t>Transparency and Accountability</a:t>
                      </a:r>
                    </a:p>
                  </a:txBody>
                  <a:tcPr/>
                </a:tc>
                <a:tc>
                  <a:txBody>
                    <a:bodyPr/>
                    <a:lstStyle/>
                    <a:p>
                      <a:r>
                        <a:rPr lang="en-US" sz="2800" dirty="0"/>
                        <a:t>A</a:t>
                      </a:r>
                    </a:p>
                  </a:txBody>
                  <a:tcPr/>
                </a:tc>
                <a:tc>
                  <a:txBody>
                    <a:bodyPr/>
                    <a:lstStyle/>
                    <a:p>
                      <a:r>
                        <a:rPr lang="en-US" sz="2800" dirty="0"/>
                        <a:t>B</a:t>
                      </a:r>
                    </a:p>
                  </a:txBody>
                  <a:tcPr/>
                </a:tc>
                <a:tc>
                  <a:txBody>
                    <a:bodyPr/>
                    <a:lstStyle/>
                    <a:p>
                      <a:r>
                        <a:rPr lang="en-US" sz="2800" dirty="0"/>
                        <a:t>C</a:t>
                      </a:r>
                    </a:p>
                  </a:txBody>
                  <a:tcPr/>
                </a:tc>
                <a:tc>
                  <a:txBody>
                    <a:bodyPr/>
                    <a:lstStyle/>
                    <a:p>
                      <a:r>
                        <a:rPr lang="en-US" sz="2800" dirty="0"/>
                        <a:t>D</a:t>
                      </a:r>
                    </a:p>
                  </a:txBody>
                  <a:tcPr/>
                </a:tc>
                <a:tc>
                  <a:txBody>
                    <a:bodyPr/>
                    <a:lstStyle/>
                    <a:p>
                      <a:r>
                        <a:rPr lang="en-US" sz="1600" dirty="0"/>
                        <a:t>N/A or</a:t>
                      </a:r>
                      <a:r>
                        <a:rPr lang="en-US" sz="1600" baseline="0" dirty="0"/>
                        <a:t> </a:t>
                      </a:r>
                      <a:r>
                        <a:rPr lang="en-US" sz="1600" dirty="0"/>
                        <a:t>N/R</a:t>
                      </a:r>
                    </a:p>
                  </a:txBody>
                  <a:tcPr/>
                </a:tc>
                <a:extLst>
                  <a:ext uri="{0D108BD9-81ED-4DB2-BD59-A6C34878D82A}">
                    <a16:rowId xmlns:a16="http://schemas.microsoft.com/office/drawing/2014/main" xmlns="" val="10001"/>
                  </a:ext>
                </a:extLst>
              </a:tr>
              <a:tr h="377563">
                <a:tc>
                  <a:txBody>
                    <a:bodyPr/>
                    <a:lstStyle/>
                    <a:p>
                      <a:pPr marL="0" marR="0">
                        <a:lnSpc>
                          <a:spcPct val="110000"/>
                        </a:lnSpc>
                        <a:spcBef>
                          <a:spcPts val="0"/>
                        </a:spcBef>
                        <a:spcAft>
                          <a:spcPts val="0"/>
                        </a:spcAft>
                      </a:pPr>
                      <a:r>
                        <a:rPr lang="en-US" sz="1800" dirty="0">
                          <a:effectLst/>
                          <a:latin typeface="Times New Roman" panose="02020603050405020304" pitchFamily="18" charset="0"/>
                          <a:ea typeface="Calibri" panose="020F0502020204030204" pitchFamily="34" charset="0"/>
                        </a:rPr>
                        <a:t>PI- 6 Comprehensiveness of information included in the budget documentation</a:t>
                      </a:r>
                    </a:p>
                  </a:txBody>
                  <a:tcPr marL="68580" marR="68580" marT="0" marB="0"/>
                </a:tc>
                <a:tc>
                  <a:txBody>
                    <a:bodyPr/>
                    <a:lstStyle/>
                    <a:p>
                      <a:pPr marL="0" marR="0">
                        <a:lnSpc>
                          <a:spcPct val="110000"/>
                        </a:lnSpc>
                        <a:spcBef>
                          <a:spcPts val="0"/>
                        </a:spcBef>
                        <a:spcAft>
                          <a:spcPts val="0"/>
                        </a:spcAft>
                      </a:pPr>
                      <a:r>
                        <a:rPr lang="en-US" sz="1800" dirty="0">
                          <a:effectLst/>
                          <a:latin typeface="Times New Roman" panose="02020603050405020304" pitchFamily="18" charset="0"/>
                          <a:ea typeface="Calibri" panose="020F0502020204030204" pitchFamily="34" charset="0"/>
                        </a:rPr>
                        <a:t>6</a:t>
                      </a:r>
                    </a:p>
                  </a:txBody>
                  <a:tcPr marL="68580" marR="68580" marT="0" marB="0">
                    <a:solidFill>
                      <a:srgbClr val="92D050"/>
                    </a:solidFill>
                  </a:tcPr>
                </a:tc>
                <a:tc>
                  <a:txBody>
                    <a:bodyPr/>
                    <a:lstStyle/>
                    <a:p>
                      <a:pPr marL="0" marR="0">
                        <a:lnSpc>
                          <a:spcPct val="110000"/>
                        </a:lnSpc>
                        <a:spcBef>
                          <a:spcPts val="0"/>
                        </a:spcBef>
                        <a:spcAft>
                          <a:spcPts val="0"/>
                        </a:spcAft>
                      </a:pPr>
                      <a:r>
                        <a:rPr lang="en-US" sz="1800">
                          <a:effectLst/>
                          <a:latin typeface="Times New Roman" panose="02020603050405020304" pitchFamily="18" charset="0"/>
                          <a:ea typeface="Calibri" panose="020F0502020204030204" pitchFamily="34" charset="0"/>
                        </a:rPr>
                        <a:t>2</a:t>
                      </a:r>
                    </a:p>
                  </a:txBody>
                  <a:tcPr marL="68580" marR="68580" marT="0" marB="0">
                    <a:solidFill>
                      <a:srgbClr val="FFFF00"/>
                    </a:solidFill>
                  </a:tcPr>
                </a:tc>
                <a:tc>
                  <a:txBody>
                    <a:bodyPr/>
                    <a:lstStyle/>
                    <a:p>
                      <a:pPr marL="0" marR="0">
                        <a:lnSpc>
                          <a:spcPct val="110000"/>
                        </a:lnSpc>
                        <a:spcBef>
                          <a:spcPts val="0"/>
                        </a:spcBef>
                        <a:spcAft>
                          <a:spcPts val="0"/>
                        </a:spcAft>
                      </a:pPr>
                      <a:r>
                        <a:rPr lang="en-US" sz="1800">
                          <a:effectLst/>
                          <a:latin typeface="Times New Roman" panose="02020603050405020304" pitchFamily="18" charset="0"/>
                          <a:ea typeface="Calibri" panose="020F0502020204030204" pitchFamily="34" charset="0"/>
                        </a:rPr>
                        <a:t>4</a:t>
                      </a:r>
                    </a:p>
                  </a:txBody>
                  <a:tcPr marL="68580" marR="68580" marT="0" marB="0">
                    <a:solidFill>
                      <a:srgbClr val="FFC000"/>
                    </a:solidFill>
                  </a:tcPr>
                </a:tc>
                <a:tc>
                  <a:txBody>
                    <a:bodyPr/>
                    <a:lstStyle/>
                    <a:p>
                      <a:pPr marL="0" marR="0">
                        <a:lnSpc>
                          <a:spcPct val="110000"/>
                        </a:lnSpc>
                        <a:spcBef>
                          <a:spcPts val="0"/>
                        </a:spcBef>
                        <a:spcAft>
                          <a:spcPts val="0"/>
                        </a:spcAft>
                      </a:pPr>
                      <a:r>
                        <a:rPr lang="en-US" sz="1800">
                          <a:effectLst/>
                          <a:highlight>
                            <a:srgbClr val="FFFF00"/>
                          </a:highlight>
                          <a:latin typeface="Times New Roman" panose="02020603050405020304" pitchFamily="18" charset="0"/>
                          <a:ea typeface="Calibri" panose="020F0502020204030204" pitchFamily="34" charset="0"/>
                        </a:rPr>
                        <a:t>2</a:t>
                      </a:r>
                      <a:endParaRPr lang="en-US" sz="1800">
                        <a:effectLst/>
                        <a:latin typeface="Times New Roman" panose="02020603050405020304" pitchFamily="18" charset="0"/>
                        <a:ea typeface="Calibri" panose="020F0502020204030204" pitchFamily="34" charset="0"/>
                      </a:endParaRPr>
                    </a:p>
                  </a:txBody>
                  <a:tcPr marL="68580" marR="68580" marT="0" marB="0">
                    <a:solidFill>
                      <a:srgbClr val="FF0000"/>
                    </a:solidFill>
                  </a:tcPr>
                </a:tc>
                <a:tc>
                  <a:txBody>
                    <a:bodyPr/>
                    <a:lstStyle/>
                    <a:p>
                      <a:pPr marL="0" marR="0">
                        <a:lnSpc>
                          <a:spcPct val="110000"/>
                        </a:lnSpc>
                        <a:spcBef>
                          <a:spcPts val="0"/>
                        </a:spcBef>
                        <a:spcAft>
                          <a:spcPts val="0"/>
                        </a:spcAft>
                      </a:pPr>
                      <a:r>
                        <a:rPr lang="en-US" sz="1800" dirty="0">
                          <a:effectLst/>
                          <a:latin typeface="Times New Roman" panose="02020603050405020304" pitchFamily="18" charset="0"/>
                          <a:ea typeface="Calibri" panose="020F0502020204030204" pitchFamily="34" charset="0"/>
                        </a:rPr>
                        <a:t> 0</a:t>
                      </a:r>
                    </a:p>
                  </a:txBody>
                  <a:tcPr marL="68580" marR="68580" marT="0" marB="0"/>
                </a:tc>
                <a:extLst>
                  <a:ext uri="{0D108BD9-81ED-4DB2-BD59-A6C34878D82A}">
                    <a16:rowId xmlns:a16="http://schemas.microsoft.com/office/drawing/2014/main" xmlns="" val="3987774601"/>
                  </a:ext>
                </a:extLst>
              </a:tr>
              <a:tr h="377563">
                <a:tc>
                  <a:txBody>
                    <a:bodyPr/>
                    <a:lstStyle/>
                    <a:p>
                      <a:pPr marL="0" marR="0">
                        <a:lnSpc>
                          <a:spcPct val="110000"/>
                        </a:lnSpc>
                        <a:spcBef>
                          <a:spcPts val="0"/>
                        </a:spcBef>
                        <a:spcAft>
                          <a:spcPts val="0"/>
                        </a:spcAft>
                      </a:pPr>
                      <a:r>
                        <a:rPr lang="en-US" sz="1800" dirty="0">
                          <a:effectLst/>
                          <a:latin typeface="Times New Roman" panose="02020603050405020304" pitchFamily="18" charset="0"/>
                          <a:ea typeface="Calibri" panose="020F0502020204030204" pitchFamily="34" charset="0"/>
                        </a:rPr>
                        <a:t>PI 7- Extent of unreported government operations</a:t>
                      </a:r>
                    </a:p>
                  </a:txBody>
                  <a:tcPr marL="68580" marR="68580" marT="0" marB="0"/>
                </a:tc>
                <a:tc>
                  <a:txBody>
                    <a:bodyPr/>
                    <a:lstStyle/>
                    <a:p>
                      <a:pPr marL="0" marR="0">
                        <a:lnSpc>
                          <a:spcPct val="110000"/>
                        </a:lnSpc>
                        <a:spcBef>
                          <a:spcPts val="0"/>
                        </a:spcBef>
                        <a:spcAft>
                          <a:spcPts val="0"/>
                        </a:spcAft>
                      </a:pPr>
                      <a:r>
                        <a:rPr lang="en-US" sz="1800">
                          <a:effectLst/>
                          <a:latin typeface="Times New Roman" panose="02020603050405020304" pitchFamily="18" charset="0"/>
                          <a:ea typeface="Calibri" panose="020F0502020204030204" pitchFamily="34" charset="0"/>
                        </a:rPr>
                        <a:t>1</a:t>
                      </a:r>
                    </a:p>
                  </a:txBody>
                  <a:tcPr marL="68580" marR="68580" marT="0" marB="0">
                    <a:solidFill>
                      <a:srgbClr val="92D050"/>
                    </a:solidFill>
                  </a:tcPr>
                </a:tc>
                <a:tc>
                  <a:txBody>
                    <a:bodyPr/>
                    <a:lstStyle/>
                    <a:p>
                      <a:pPr marL="0" marR="0">
                        <a:lnSpc>
                          <a:spcPct val="110000"/>
                        </a:lnSpc>
                        <a:spcBef>
                          <a:spcPts val="0"/>
                        </a:spcBef>
                        <a:spcAft>
                          <a:spcPts val="0"/>
                        </a:spcAft>
                      </a:pPr>
                      <a:r>
                        <a:rPr lang="en-US" sz="1800">
                          <a:effectLst/>
                          <a:latin typeface="Times New Roman" panose="02020603050405020304" pitchFamily="18" charset="0"/>
                          <a:ea typeface="Calibri" panose="020F0502020204030204" pitchFamily="34" charset="0"/>
                        </a:rPr>
                        <a:t>1</a:t>
                      </a:r>
                    </a:p>
                  </a:txBody>
                  <a:tcPr marL="68580" marR="68580" marT="0" marB="0">
                    <a:solidFill>
                      <a:srgbClr val="FFFF00"/>
                    </a:solidFill>
                  </a:tcPr>
                </a:tc>
                <a:tc>
                  <a:txBody>
                    <a:bodyPr/>
                    <a:lstStyle/>
                    <a:p>
                      <a:pPr marL="0" marR="0">
                        <a:lnSpc>
                          <a:spcPct val="110000"/>
                        </a:lnSpc>
                        <a:spcBef>
                          <a:spcPts val="0"/>
                        </a:spcBef>
                        <a:spcAft>
                          <a:spcPts val="0"/>
                        </a:spcAft>
                      </a:pPr>
                      <a:r>
                        <a:rPr lang="en-US" sz="1800">
                          <a:effectLst/>
                          <a:latin typeface="Times New Roman" panose="02020603050405020304" pitchFamily="18" charset="0"/>
                          <a:ea typeface="Calibri" panose="020F0502020204030204" pitchFamily="34" charset="0"/>
                        </a:rPr>
                        <a:t>2</a:t>
                      </a:r>
                    </a:p>
                  </a:txBody>
                  <a:tcPr marL="68580" marR="68580" marT="0" marB="0">
                    <a:solidFill>
                      <a:srgbClr val="FFC000"/>
                    </a:solidFill>
                  </a:tcPr>
                </a:tc>
                <a:tc>
                  <a:txBody>
                    <a:bodyPr/>
                    <a:lstStyle/>
                    <a:p>
                      <a:pPr marL="0" marR="0">
                        <a:lnSpc>
                          <a:spcPct val="110000"/>
                        </a:lnSpc>
                        <a:spcBef>
                          <a:spcPts val="0"/>
                        </a:spcBef>
                        <a:spcAft>
                          <a:spcPts val="0"/>
                        </a:spcAft>
                      </a:pPr>
                      <a:r>
                        <a:rPr lang="en-US" sz="1800">
                          <a:effectLst/>
                          <a:highlight>
                            <a:srgbClr val="FFFF00"/>
                          </a:highlight>
                          <a:latin typeface="Times New Roman" panose="02020603050405020304" pitchFamily="18" charset="0"/>
                          <a:ea typeface="Calibri" panose="020F0502020204030204" pitchFamily="34" charset="0"/>
                        </a:rPr>
                        <a:t>8</a:t>
                      </a:r>
                      <a:endParaRPr lang="en-US" sz="1800">
                        <a:effectLst/>
                        <a:latin typeface="Times New Roman" panose="02020603050405020304" pitchFamily="18" charset="0"/>
                        <a:ea typeface="Calibri" panose="020F0502020204030204" pitchFamily="34" charset="0"/>
                      </a:endParaRPr>
                    </a:p>
                  </a:txBody>
                  <a:tcPr marL="68580" marR="68580" marT="0" marB="0">
                    <a:solidFill>
                      <a:srgbClr val="FF0000"/>
                    </a:solidFill>
                  </a:tcPr>
                </a:tc>
                <a:tc>
                  <a:txBody>
                    <a:bodyPr/>
                    <a:lstStyle/>
                    <a:p>
                      <a:pPr marL="0" marR="0">
                        <a:lnSpc>
                          <a:spcPct val="110000"/>
                        </a:lnSpc>
                        <a:spcBef>
                          <a:spcPts val="0"/>
                        </a:spcBef>
                        <a:spcAft>
                          <a:spcPts val="0"/>
                        </a:spcAft>
                      </a:pPr>
                      <a:r>
                        <a:rPr lang="en-US" sz="1800" dirty="0">
                          <a:effectLst/>
                          <a:latin typeface="Times New Roman" panose="02020603050405020304" pitchFamily="18" charset="0"/>
                          <a:ea typeface="Calibri" panose="020F0502020204030204" pitchFamily="34" charset="0"/>
                        </a:rPr>
                        <a:t>2</a:t>
                      </a:r>
                    </a:p>
                  </a:txBody>
                  <a:tcPr marL="68580" marR="68580" marT="0" marB="0"/>
                </a:tc>
                <a:extLst>
                  <a:ext uri="{0D108BD9-81ED-4DB2-BD59-A6C34878D82A}">
                    <a16:rowId xmlns:a16="http://schemas.microsoft.com/office/drawing/2014/main" xmlns="" val="3511426097"/>
                  </a:ext>
                </a:extLst>
              </a:tr>
              <a:tr h="377563">
                <a:tc>
                  <a:txBody>
                    <a:bodyPr/>
                    <a:lstStyle/>
                    <a:p>
                      <a:pPr marL="0" marR="0">
                        <a:lnSpc>
                          <a:spcPct val="110000"/>
                        </a:lnSpc>
                        <a:spcBef>
                          <a:spcPts val="0"/>
                        </a:spcBef>
                        <a:spcAft>
                          <a:spcPts val="0"/>
                        </a:spcAft>
                      </a:pPr>
                      <a:r>
                        <a:rPr lang="en-US" sz="1800" dirty="0">
                          <a:effectLst/>
                          <a:latin typeface="Times New Roman" panose="02020603050405020304" pitchFamily="18" charset="0"/>
                          <a:ea typeface="Calibri" panose="020F0502020204030204" pitchFamily="34" charset="0"/>
                        </a:rPr>
                        <a:t>PI 19- Accessibility of procurement information</a:t>
                      </a:r>
                    </a:p>
                  </a:txBody>
                  <a:tcPr marL="68580" marR="68580" marT="0" marB="0"/>
                </a:tc>
                <a:tc>
                  <a:txBody>
                    <a:bodyPr/>
                    <a:lstStyle/>
                    <a:p>
                      <a:pPr marL="0" marR="0">
                        <a:lnSpc>
                          <a:spcPct val="110000"/>
                        </a:lnSpc>
                        <a:spcBef>
                          <a:spcPts val="0"/>
                        </a:spcBef>
                        <a:spcAft>
                          <a:spcPts val="0"/>
                        </a:spcAft>
                      </a:pPr>
                      <a:r>
                        <a:rPr lang="en-US" sz="1800" dirty="0">
                          <a:effectLst/>
                          <a:latin typeface="Times New Roman" panose="02020603050405020304" pitchFamily="18" charset="0"/>
                          <a:ea typeface="Calibri" panose="020F0502020204030204" pitchFamily="34" charset="0"/>
                        </a:rPr>
                        <a:t>0</a:t>
                      </a:r>
                    </a:p>
                  </a:txBody>
                  <a:tcPr marL="68580" marR="68580" marT="0" marB="0">
                    <a:solidFill>
                      <a:srgbClr val="92D050"/>
                    </a:solidFill>
                  </a:tcPr>
                </a:tc>
                <a:tc>
                  <a:txBody>
                    <a:bodyPr/>
                    <a:lstStyle/>
                    <a:p>
                      <a:pPr marL="0" marR="0">
                        <a:lnSpc>
                          <a:spcPct val="110000"/>
                        </a:lnSpc>
                        <a:spcBef>
                          <a:spcPts val="0"/>
                        </a:spcBef>
                        <a:spcAft>
                          <a:spcPts val="0"/>
                        </a:spcAft>
                      </a:pPr>
                      <a:r>
                        <a:rPr lang="en-US" sz="1800" dirty="0">
                          <a:effectLst/>
                          <a:latin typeface="Times New Roman" panose="02020603050405020304" pitchFamily="18" charset="0"/>
                          <a:ea typeface="Calibri" panose="020F0502020204030204" pitchFamily="34" charset="0"/>
                        </a:rPr>
                        <a:t>5</a:t>
                      </a:r>
                    </a:p>
                  </a:txBody>
                  <a:tcPr marL="68580" marR="68580" marT="0" marB="0">
                    <a:solidFill>
                      <a:srgbClr val="FFFF00"/>
                    </a:solidFill>
                  </a:tcPr>
                </a:tc>
                <a:tc>
                  <a:txBody>
                    <a:bodyPr/>
                    <a:lstStyle/>
                    <a:p>
                      <a:pPr marL="0" marR="0">
                        <a:lnSpc>
                          <a:spcPct val="110000"/>
                        </a:lnSpc>
                        <a:spcBef>
                          <a:spcPts val="0"/>
                        </a:spcBef>
                        <a:spcAft>
                          <a:spcPts val="0"/>
                        </a:spcAft>
                      </a:pPr>
                      <a:r>
                        <a:rPr lang="en-US" sz="1800" dirty="0">
                          <a:effectLst/>
                          <a:latin typeface="Times New Roman" panose="02020603050405020304" pitchFamily="18" charset="0"/>
                          <a:ea typeface="Calibri" panose="020F0502020204030204" pitchFamily="34" charset="0"/>
                        </a:rPr>
                        <a:t>3</a:t>
                      </a:r>
                    </a:p>
                  </a:txBody>
                  <a:tcPr marL="68580" marR="68580" marT="0" marB="0">
                    <a:solidFill>
                      <a:srgbClr val="FFC000"/>
                    </a:solidFill>
                  </a:tcPr>
                </a:tc>
                <a:tc>
                  <a:txBody>
                    <a:bodyPr/>
                    <a:lstStyle/>
                    <a:p>
                      <a:pPr marL="0" marR="0" indent="0" algn="l" defTabSz="914400" rtl="0" eaLnBrk="1" fontAlgn="auto" latinLnBrk="0" hangingPunct="1">
                        <a:lnSpc>
                          <a:spcPct val="110000"/>
                        </a:lnSpc>
                        <a:spcBef>
                          <a:spcPts val="0"/>
                        </a:spcBef>
                        <a:spcAft>
                          <a:spcPts val="0"/>
                        </a:spcAft>
                        <a:buClrTx/>
                        <a:buSzTx/>
                        <a:buFontTx/>
                        <a:buNone/>
                        <a:tabLst/>
                        <a:defRPr/>
                      </a:pPr>
                      <a:r>
                        <a:rPr lang="en-US" sz="1800" dirty="0">
                          <a:solidFill>
                            <a:schemeClr val="dk1"/>
                          </a:solidFill>
                          <a:effectLst/>
                          <a:highlight>
                            <a:srgbClr val="FFFF00"/>
                          </a:highlight>
                          <a:latin typeface="Times New Roman" panose="02020603050405020304" pitchFamily="18" charset="0"/>
                          <a:ea typeface="Calibri" panose="020F0502020204030204" pitchFamily="34" charset="0"/>
                        </a:rPr>
                        <a:t>6</a:t>
                      </a:r>
                      <a:endParaRPr lang="en-US" sz="1800" dirty="0">
                        <a:solidFill>
                          <a:schemeClr val="tx1"/>
                        </a:solidFill>
                        <a:effectLst/>
                        <a:latin typeface="Times New Roman" panose="02020603050405020304" pitchFamily="18" charset="0"/>
                        <a:ea typeface="Calibri" panose="020F0502020204030204" pitchFamily="34" charset="0"/>
                      </a:endParaRPr>
                    </a:p>
                  </a:txBody>
                  <a:tcPr marL="68580" marR="68580" marT="0" marB="0">
                    <a:solidFill>
                      <a:srgbClr val="FF0000"/>
                    </a:solidFill>
                  </a:tcPr>
                </a:tc>
                <a:tc>
                  <a:txBody>
                    <a:bodyPr/>
                    <a:lstStyle/>
                    <a:p>
                      <a:pPr marL="0" marR="0">
                        <a:lnSpc>
                          <a:spcPct val="110000"/>
                        </a:lnSpc>
                        <a:spcBef>
                          <a:spcPts val="0"/>
                        </a:spcBef>
                        <a:spcAft>
                          <a:spcPts val="0"/>
                        </a:spcAft>
                      </a:pPr>
                      <a:r>
                        <a:rPr lang="en-US" sz="1800" dirty="0">
                          <a:effectLst/>
                          <a:latin typeface="Times New Roman" panose="02020603050405020304" pitchFamily="18" charset="0"/>
                          <a:ea typeface="Calibri" panose="020F0502020204030204" pitchFamily="34" charset="0"/>
                        </a:rPr>
                        <a:t>0</a:t>
                      </a:r>
                    </a:p>
                  </a:txBody>
                  <a:tcPr marL="68580" marR="68580" marT="0" marB="0"/>
                </a:tc>
                <a:extLst>
                  <a:ext uri="{0D108BD9-81ED-4DB2-BD59-A6C34878D82A}">
                    <a16:rowId xmlns:a16="http://schemas.microsoft.com/office/drawing/2014/main" xmlns="" val="3073117856"/>
                  </a:ext>
                </a:extLst>
              </a:tr>
              <a:tr h="377563">
                <a:tc>
                  <a:txBody>
                    <a:bodyPr/>
                    <a:lstStyle/>
                    <a:p>
                      <a:pPr marL="0" marR="0">
                        <a:lnSpc>
                          <a:spcPct val="110000"/>
                        </a:lnSpc>
                        <a:spcBef>
                          <a:spcPts val="0"/>
                        </a:spcBef>
                        <a:spcAft>
                          <a:spcPts val="0"/>
                        </a:spcAft>
                      </a:pPr>
                      <a:r>
                        <a:rPr lang="en-US" sz="1800" dirty="0">
                          <a:effectLst/>
                          <a:latin typeface="Times New Roman" panose="02020603050405020304" pitchFamily="18" charset="0"/>
                          <a:ea typeface="Calibri" panose="020F0502020204030204" pitchFamily="34" charset="0"/>
                        </a:rPr>
                        <a:t>PI 23- Availability of information on service delivery</a:t>
                      </a:r>
                    </a:p>
                  </a:txBody>
                  <a:tcPr marL="68580" marR="68580" marT="0" marB="0"/>
                </a:tc>
                <a:tc>
                  <a:txBody>
                    <a:bodyPr/>
                    <a:lstStyle/>
                    <a:p>
                      <a:pPr marL="0" marR="0">
                        <a:lnSpc>
                          <a:spcPct val="110000"/>
                        </a:lnSpc>
                        <a:spcBef>
                          <a:spcPts val="0"/>
                        </a:spcBef>
                        <a:spcAft>
                          <a:spcPts val="0"/>
                        </a:spcAft>
                      </a:pPr>
                      <a:r>
                        <a:rPr lang="en-US" sz="1800">
                          <a:effectLst/>
                          <a:latin typeface="Times New Roman" panose="02020603050405020304" pitchFamily="18" charset="0"/>
                          <a:ea typeface="Calibri" panose="020F0502020204030204" pitchFamily="34" charset="0"/>
                        </a:rPr>
                        <a:t>1</a:t>
                      </a:r>
                    </a:p>
                  </a:txBody>
                  <a:tcPr marL="68580" marR="68580" marT="0" marB="0">
                    <a:solidFill>
                      <a:srgbClr val="92D050"/>
                    </a:solidFill>
                  </a:tcPr>
                </a:tc>
                <a:tc>
                  <a:txBody>
                    <a:bodyPr/>
                    <a:lstStyle/>
                    <a:p>
                      <a:pPr marL="0" marR="0">
                        <a:lnSpc>
                          <a:spcPct val="110000"/>
                        </a:lnSpc>
                        <a:spcBef>
                          <a:spcPts val="0"/>
                        </a:spcBef>
                        <a:spcAft>
                          <a:spcPts val="0"/>
                        </a:spcAft>
                      </a:pPr>
                      <a:r>
                        <a:rPr lang="en-US" sz="1800">
                          <a:effectLst/>
                          <a:latin typeface="Times New Roman" panose="02020603050405020304" pitchFamily="18" charset="0"/>
                          <a:ea typeface="Calibri" panose="020F0502020204030204" pitchFamily="34" charset="0"/>
                        </a:rPr>
                        <a:t>2</a:t>
                      </a:r>
                    </a:p>
                  </a:txBody>
                  <a:tcPr marL="68580" marR="68580" marT="0" marB="0">
                    <a:solidFill>
                      <a:srgbClr val="FFFF00"/>
                    </a:solidFill>
                  </a:tcPr>
                </a:tc>
                <a:tc>
                  <a:txBody>
                    <a:bodyPr/>
                    <a:lstStyle/>
                    <a:p>
                      <a:pPr marL="0" marR="0">
                        <a:lnSpc>
                          <a:spcPct val="110000"/>
                        </a:lnSpc>
                        <a:spcBef>
                          <a:spcPts val="0"/>
                        </a:spcBef>
                        <a:spcAft>
                          <a:spcPts val="0"/>
                        </a:spcAft>
                      </a:pPr>
                      <a:r>
                        <a:rPr lang="en-US" sz="1800">
                          <a:effectLst/>
                          <a:latin typeface="Times New Roman" panose="02020603050405020304" pitchFamily="18" charset="0"/>
                          <a:ea typeface="Calibri" panose="020F0502020204030204" pitchFamily="34" charset="0"/>
                        </a:rPr>
                        <a:t>1</a:t>
                      </a:r>
                    </a:p>
                  </a:txBody>
                  <a:tcPr marL="68580" marR="68580" marT="0" marB="0">
                    <a:solidFill>
                      <a:srgbClr val="FFC000"/>
                    </a:solidFill>
                  </a:tcPr>
                </a:tc>
                <a:tc>
                  <a:txBody>
                    <a:bodyPr/>
                    <a:lstStyle/>
                    <a:p>
                      <a:pPr marL="0" marR="0">
                        <a:lnSpc>
                          <a:spcPct val="110000"/>
                        </a:lnSpc>
                        <a:spcBef>
                          <a:spcPts val="0"/>
                        </a:spcBef>
                        <a:spcAft>
                          <a:spcPts val="0"/>
                        </a:spcAft>
                      </a:pPr>
                      <a:r>
                        <a:rPr lang="en-US" sz="1800" dirty="0">
                          <a:effectLst/>
                          <a:highlight>
                            <a:srgbClr val="FFFF00"/>
                          </a:highlight>
                          <a:latin typeface="Times New Roman" panose="02020603050405020304" pitchFamily="18" charset="0"/>
                          <a:ea typeface="Calibri" panose="020F0502020204030204" pitchFamily="34" charset="0"/>
                        </a:rPr>
                        <a:t>9</a:t>
                      </a:r>
                      <a:endParaRPr lang="en-US" sz="1800" dirty="0">
                        <a:effectLst/>
                        <a:latin typeface="Times New Roman" panose="02020603050405020304" pitchFamily="18" charset="0"/>
                        <a:ea typeface="Calibri" panose="020F0502020204030204" pitchFamily="34" charset="0"/>
                      </a:endParaRPr>
                    </a:p>
                  </a:txBody>
                  <a:tcPr marL="68580" marR="68580" marT="0" marB="0">
                    <a:solidFill>
                      <a:srgbClr val="FF0000"/>
                    </a:solidFill>
                  </a:tcPr>
                </a:tc>
                <a:tc>
                  <a:txBody>
                    <a:bodyPr/>
                    <a:lstStyle/>
                    <a:p>
                      <a:pPr marL="0" marR="0">
                        <a:lnSpc>
                          <a:spcPct val="110000"/>
                        </a:lnSpc>
                        <a:spcBef>
                          <a:spcPts val="0"/>
                        </a:spcBef>
                        <a:spcAft>
                          <a:spcPts val="0"/>
                        </a:spcAft>
                      </a:pPr>
                      <a:r>
                        <a:rPr lang="en-US" sz="1800" dirty="0">
                          <a:effectLst/>
                          <a:latin typeface="Times New Roman" panose="02020603050405020304" pitchFamily="18" charset="0"/>
                          <a:ea typeface="Calibri" panose="020F0502020204030204" pitchFamily="34" charset="0"/>
                        </a:rPr>
                        <a:t>1</a:t>
                      </a:r>
                    </a:p>
                  </a:txBody>
                  <a:tcPr marL="68580" marR="68580" marT="0" marB="0"/>
                </a:tc>
                <a:extLst>
                  <a:ext uri="{0D108BD9-81ED-4DB2-BD59-A6C34878D82A}">
                    <a16:rowId xmlns:a16="http://schemas.microsoft.com/office/drawing/2014/main" xmlns="" val="10002"/>
                  </a:ext>
                </a:extLst>
              </a:tr>
              <a:tr h="419892">
                <a:tc>
                  <a:txBody>
                    <a:bodyPr/>
                    <a:lstStyle/>
                    <a:p>
                      <a:pPr marL="0" marR="0">
                        <a:lnSpc>
                          <a:spcPct val="110000"/>
                        </a:lnSpc>
                        <a:spcBef>
                          <a:spcPts val="0"/>
                        </a:spcBef>
                        <a:spcAft>
                          <a:spcPts val="0"/>
                        </a:spcAft>
                      </a:pPr>
                      <a:r>
                        <a:rPr lang="en-US" sz="1800" dirty="0">
                          <a:effectLst/>
                          <a:latin typeface="Times New Roman" panose="02020603050405020304" pitchFamily="18" charset="0"/>
                          <a:ea typeface="Calibri" panose="020F0502020204030204" pitchFamily="34" charset="0"/>
                        </a:rPr>
                        <a:t>PI 24  - Quality and timeliness of in-year budget reports</a:t>
                      </a:r>
                    </a:p>
                  </a:txBody>
                  <a:tcPr marL="68580" marR="68580" marT="0" marB="0"/>
                </a:tc>
                <a:tc>
                  <a:txBody>
                    <a:bodyPr/>
                    <a:lstStyle/>
                    <a:p>
                      <a:pPr marL="0" marR="0">
                        <a:lnSpc>
                          <a:spcPct val="110000"/>
                        </a:lnSpc>
                        <a:spcBef>
                          <a:spcPts val="0"/>
                        </a:spcBef>
                        <a:spcAft>
                          <a:spcPts val="0"/>
                        </a:spcAft>
                      </a:pPr>
                      <a:r>
                        <a:rPr lang="en-US" sz="1800">
                          <a:effectLst/>
                          <a:latin typeface="Times New Roman" panose="02020603050405020304" pitchFamily="18" charset="0"/>
                          <a:ea typeface="Calibri" panose="020F0502020204030204" pitchFamily="34" charset="0"/>
                        </a:rPr>
                        <a:t>0</a:t>
                      </a:r>
                    </a:p>
                  </a:txBody>
                  <a:tcPr marL="68580" marR="68580" marT="0" marB="0">
                    <a:solidFill>
                      <a:srgbClr val="92D050"/>
                    </a:solidFill>
                  </a:tcPr>
                </a:tc>
                <a:tc>
                  <a:txBody>
                    <a:bodyPr/>
                    <a:lstStyle/>
                    <a:p>
                      <a:pPr marL="0" marR="0">
                        <a:lnSpc>
                          <a:spcPct val="110000"/>
                        </a:lnSpc>
                        <a:spcBef>
                          <a:spcPts val="0"/>
                        </a:spcBef>
                        <a:spcAft>
                          <a:spcPts val="0"/>
                        </a:spcAft>
                      </a:pPr>
                      <a:r>
                        <a:rPr lang="en-US" sz="1800">
                          <a:effectLst/>
                          <a:latin typeface="Times New Roman" panose="02020603050405020304" pitchFamily="18" charset="0"/>
                          <a:ea typeface="Calibri" panose="020F0502020204030204" pitchFamily="34" charset="0"/>
                        </a:rPr>
                        <a:t>1</a:t>
                      </a:r>
                    </a:p>
                  </a:txBody>
                  <a:tcPr marL="68580" marR="68580" marT="0" marB="0">
                    <a:solidFill>
                      <a:srgbClr val="FFFF00"/>
                    </a:solidFill>
                  </a:tcPr>
                </a:tc>
                <a:tc>
                  <a:txBody>
                    <a:bodyPr/>
                    <a:lstStyle/>
                    <a:p>
                      <a:pPr marL="0" marR="0">
                        <a:lnSpc>
                          <a:spcPct val="110000"/>
                        </a:lnSpc>
                        <a:spcBef>
                          <a:spcPts val="0"/>
                        </a:spcBef>
                        <a:spcAft>
                          <a:spcPts val="0"/>
                        </a:spcAft>
                      </a:pPr>
                      <a:r>
                        <a:rPr lang="en-US" sz="1800">
                          <a:effectLst/>
                          <a:highlight>
                            <a:srgbClr val="FFFF00"/>
                          </a:highlight>
                          <a:latin typeface="Times New Roman" panose="02020603050405020304" pitchFamily="18" charset="0"/>
                          <a:ea typeface="Calibri" panose="020F0502020204030204" pitchFamily="34" charset="0"/>
                        </a:rPr>
                        <a:t>9</a:t>
                      </a:r>
                      <a:endParaRPr lang="en-US" sz="1800">
                        <a:effectLst/>
                        <a:latin typeface="Times New Roman" panose="02020603050405020304" pitchFamily="18" charset="0"/>
                        <a:ea typeface="Calibri" panose="020F0502020204030204" pitchFamily="34" charset="0"/>
                      </a:endParaRPr>
                    </a:p>
                  </a:txBody>
                  <a:tcPr marL="68580" marR="68580" marT="0" marB="0">
                    <a:solidFill>
                      <a:srgbClr val="FFC000"/>
                    </a:solidFill>
                  </a:tcPr>
                </a:tc>
                <a:tc>
                  <a:txBody>
                    <a:bodyPr/>
                    <a:lstStyle/>
                    <a:p>
                      <a:pPr marL="0" marR="0" lvl="0" indent="0" algn="l" defTabSz="914400" rtl="0" eaLnBrk="1" fontAlgn="auto" latinLnBrk="0" hangingPunct="1">
                        <a:lnSpc>
                          <a:spcPct val="11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highlight>
                            <a:srgbClr val="FFFF00"/>
                          </a:highlight>
                          <a:uLnTx/>
                          <a:uFillTx/>
                          <a:latin typeface="Times New Roman" panose="02020603050405020304" pitchFamily="18" charset="0"/>
                          <a:ea typeface="Calibri" panose="020F0502020204030204" pitchFamily="34" charset="0"/>
                          <a:cs typeface="+mn-cs"/>
                        </a:rPr>
                        <a:t>4</a:t>
                      </a:r>
                      <a:endParaRPr kumimoji="0" lang="en-US" sz="18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mn-cs"/>
                      </a:endParaRPr>
                    </a:p>
                    <a:p>
                      <a:pPr marL="0" marR="0">
                        <a:lnSpc>
                          <a:spcPct val="110000"/>
                        </a:lnSpc>
                        <a:spcBef>
                          <a:spcPts val="0"/>
                        </a:spcBef>
                        <a:spcAft>
                          <a:spcPts val="0"/>
                        </a:spcAft>
                      </a:pPr>
                      <a:endParaRPr lang="en-US" sz="1800" dirty="0">
                        <a:effectLst/>
                        <a:latin typeface="Times New Roman" panose="02020603050405020304" pitchFamily="18" charset="0"/>
                        <a:ea typeface="Calibri" panose="020F0502020204030204" pitchFamily="34" charset="0"/>
                      </a:endParaRPr>
                    </a:p>
                  </a:txBody>
                  <a:tcPr marL="68580" marR="68580" marT="0" marB="0">
                    <a:solidFill>
                      <a:srgbClr val="FF0000"/>
                    </a:solidFill>
                  </a:tcPr>
                </a:tc>
                <a:tc>
                  <a:txBody>
                    <a:bodyPr/>
                    <a:lstStyle/>
                    <a:p>
                      <a:pPr marL="0" marR="0">
                        <a:lnSpc>
                          <a:spcPct val="110000"/>
                        </a:lnSpc>
                        <a:spcBef>
                          <a:spcPts val="0"/>
                        </a:spcBef>
                        <a:spcAft>
                          <a:spcPts val="0"/>
                        </a:spcAft>
                      </a:pPr>
                      <a:r>
                        <a:rPr lang="en-US" sz="1800" dirty="0">
                          <a:effectLst/>
                          <a:latin typeface="Times New Roman" panose="02020603050405020304" pitchFamily="18" charset="0"/>
                          <a:ea typeface="Calibri" panose="020F0502020204030204" pitchFamily="34" charset="0"/>
                        </a:rPr>
                        <a:t>0</a:t>
                      </a:r>
                    </a:p>
                  </a:txBody>
                  <a:tcPr marL="68580" marR="68580" marT="0" marB="0"/>
                </a:tc>
                <a:extLst>
                  <a:ext uri="{0D108BD9-81ED-4DB2-BD59-A6C34878D82A}">
                    <a16:rowId xmlns:a16="http://schemas.microsoft.com/office/drawing/2014/main" xmlns="" val="10003"/>
                  </a:ext>
                </a:extLst>
              </a:tr>
              <a:tr h="372457">
                <a:tc>
                  <a:txBody>
                    <a:bodyPr/>
                    <a:lstStyle/>
                    <a:p>
                      <a:pPr marL="0" marR="0">
                        <a:lnSpc>
                          <a:spcPct val="110000"/>
                        </a:lnSpc>
                        <a:spcBef>
                          <a:spcPts val="0"/>
                        </a:spcBef>
                        <a:spcAft>
                          <a:spcPts val="0"/>
                        </a:spcAft>
                      </a:pPr>
                      <a:r>
                        <a:rPr lang="en-US" sz="1800" kern="1200" dirty="0">
                          <a:solidFill>
                            <a:schemeClr val="dk1"/>
                          </a:solidFill>
                          <a:effectLst/>
                          <a:latin typeface="+mn-lt"/>
                          <a:ea typeface="+mn-ea"/>
                          <a:cs typeface="+mn-cs"/>
                        </a:rPr>
                        <a:t>PI 25- Quality and timeliness of financial statements</a:t>
                      </a:r>
                      <a:endParaRPr lang="en-US" sz="1800" dirty="0">
                        <a:effectLst/>
                        <a:latin typeface="Times New Roman" panose="02020603050405020304" pitchFamily="18" charset="0"/>
                        <a:ea typeface="Calibri" panose="020F0502020204030204" pitchFamily="34" charset="0"/>
                      </a:endParaRPr>
                    </a:p>
                  </a:txBody>
                  <a:tcPr marL="68580" marR="68580" marT="0" marB="0"/>
                </a:tc>
                <a:tc>
                  <a:txBody>
                    <a:bodyPr/>
                    <a:lstStyle/>
                    <a:p>
                      <a:pPr marL="0" marR="0">
                        <a:lnSpc>
                          <a:spcPct val="110000"/>
                        </a:lnSpc>
                        <a:spcBef>
                          <a:spcPts val="0"/>
                        </a:spcBef>
                        <a:spcAft>
                          <a:spcPts val="0"/>
                        </a:spcAft>
                      </a:pPr>
                      <a:r>
                        <a:rPr lang="en-US" sz="1800" dirty="0">
                          <a:effectLst/>
                          <a:latin typeface="Times New Roman" panose="02020603050405020304" pitchFamily="18" charset="0"/>
                          <a:ea typeface="Calibri" panose="020F0502020204030204" pitchFamily="34" charset="0"/>
                        </a:rPr>
                        <a:t>0</a:t>
                      </a:r>
                    </a:p>
                  </a:txBody>
                  <a:tcPr marL="68580" marR="68580" marT="0" marB="0">
                    <a:solidFill>
                      <a:srgbClr val="92D050"/>
                    </a:solidFill>
                  </a:tcPr>
                </a:tc>
                <a:tc>
                  <a:txBody>
                    <a:bodyPr/>
                    <a:lstStyle/>
                    <a:p>
                      <a:pPr marL="0" marR="0">
                        <a:lnSpc>
                          <a:spcPct val="110000"/>
                        </a:lnSpc>
                        <a:spcBef>
                          <a:spcPts val="0"/>
                        </a:spcBef>
                        <a:spcAft>
                          <a:spcPts val="0"/>
                        </a:spcAft>
                      </a:pPr>
                      <a:r>
                        <a:rPr lang="en-US" sz="1800" dirty="0">
                          <a:effectLst/>
                          <a:latin typeface="Times New Roman" panose="02020603050405020304" pitchFamily="18" charset="0"/>
                          <a:ea typeface="Calibri" panose="020F0502020204030204" pitchFamily="34" charset="0"/>
                        </a:rPr>
                        <a:t>3</a:t>
                      </a:r>
                    </a:p>
                  </a:txBody>
                  <a:tcPr marL="68580" marR="68580" marT="0" marB="0">
                    <a:solidFill>
                      <a:srgbClr val="FFFF00"/>
                    </a:solidFill>
                  </a:tcPr>
                </a:tc>
                <a:tc>
                  <a:txBody>
                    <a:bodyPr/>
                    <a:lstStyle/>
                    <a:p>
                      <a:pPr marL="0" marR="0">
                        <a:lnSpc>
                          <a:spcPct val="110000"/>
                        </a:lnSpc>
                        <a:spcBef>
                          <a:spcPts val="0"/>
                        </a:spcBef>
                        <a:spcAft>
                          <a:spcPts val="0"/>
                        </a:spcAft>
                      </a:pPr>
                      <a:r>
                        <a:rPr lang="en-US" sz="1800" dirty="0">
                          <a:effectLst/>
                          <a:latin typeface="Times New Roman" panose="02020603050405020304" pitchFamily="18" charset="0"/>
                          <a:ea typeface="Calibri" panose="020F0502020204030204" pitchFamily="34" charset="0"/>
                        </a:rPr>
                        <a:t>1</a:t>
                      </a:r>
                    </a:p>
                  </a:txBody>
                  <a:tcPr marL="68580" marR="68580" marT="0" marB="0">
                    <a:solidFill>
                      <a:srgbClr val="FFC000"/>
                    </a:solidFill>
                  </a:tcPr>
                </a:tc>
                <a:tc>
                  <a:txBody>
                    <a:bodyPr/>
                    <a:lstStyle/>
                    <a:p>
                      <a:pPr marL="0" marR="0">
                        <a:lnSpc>
                          <a:spcPct val="110000"/>
                        </a:lnSpc>
                        <a:spcBef>
                          <a:spcPts val="0"/>
                        </a:spcBef>
                        <a:spcAft>
                          <a:spcPts val="0"/>
                        </a:spcAft>
                      </a:pPr>
                      <a:r>
                        <a:rPr lang="en-US" sz="1800" dirty="0">
                          <a:effectLst/>
                          <a:highlight>
                            <a:srgbClr val="FFFF00"/>
                          </a:highlight>
                          <a:latin typeface="Times New Roman" panose="02020603050405020304" pitchFamily="18" charset="0"/>
                          <a:ea typeface="Calibri" panose="020F0502020204030204" pitchFamily="34" charset="0"/>
                        </a:rPr>
                        <a:t>9</a:t>
                      </a:r>
                      <a:endParaRPr lang="en-US" sz="1800" dirty="0">
                        <a:effectLst/>
                        <a:latin typeface="Times New Roman" panose="02020603050405020304" pitchFamily="18" charset="0"/>
                        <a:ea typeface="Calibri" panose="020F0502020204030204" pitchFamily="34" charset="0"/>
                      </a:endParaRPr>
                    </a:p>
                  </a:txBody>
                  <a:tcPr marL="68580" marR="68580" marT="0" marB="0">
                    <a:solidFill>
                      <a:srgbClr val="FF0000"/>
                    </a:solidFill>
                  </a:tcPr>
                </a:tc>
                <a:tc>
                  <a:txBody>
                    <a:bodyPr/>
                    <a:lstStyle/>
                    <a:p>
                      <a:pPr marL="0" marR="0">
                        <a:lnSpc>
                          <a:spcPct val="110000"/>
                        </a:lnSpc>
                        <a:spcBef>
                          <a:spcPts val="0"/>
                        </a:spcBef>
                        <a:spcAft>
                          <a:spcPts val="0"/>
                        </a:spcAft>
                      </a:pPr>
                      <a:r>
                        <a:rPr lang="en-US" sz="1800" dirty="0">
                          <a:effectLst/>
                          <a:latin typeface="Times New Roman" panose="02020603050405020304" pitchFamily="18" charset="0"/>
                          <a:ea typeface="Calibri" panose="020F0502020204030204" pitchFamily="34" charset="0"/>
                        </a:rPr>
                        <a:t>1</a:t>
                      </a:r>
                    </a:p>
                  </a:txBody>
                  <a:tcPr marL="68580" marR="68580" marT="0" marB="0"/>
                </a:tc>
                <a:extLst>
                  <a:ext uri="{0D108BD9-81ED-4DB2-BD59-A6C34878D82A}">
                    <a16:rowId xmlns:a16="http://schemas.microsoft.com/office/drawing/2014/main" xmlns="" val="2272683962"/>
                  </a:ext>
                </a:extLst>
              </a:tr>
              <a:tr h="372457">
                <a:tc>
                  <a:txBody>
                    <a:bodyPr/>
                    <a:lstStyle/>
                    <a:p>
                      <a:pPr marL="0" marR="0">
                        <a:lnSpc>
                          <a:spcPct val="110000"/>
                        </a:lnSpc>
                        <a:spcBef>
                          <a:spcPts val="0"/>
                        </a:spcBef>
                        <a:spcAft>
                          <a:spcPts val="0"/>
                        </a:spcAft>
                      </a:pPr>
                      <a:r>
                        <a:rPr lang="en-US" sz="1800" dirty="0">
                          <a:effectLst/>
                          <a:latin typeface="Times New Roman" panose="02020603050405020304" pitchFamily="18" charset="0"/>
                          <a:ea typeface="Calibri" panose="020F0502020204030204" pitchFamily="34" charset="0"/>
                        </a:rPr>
                        <a:t>PI 10- Public Access to key fiscal information</a:t>
                      </a:r>
                    </a:p>
                  </a:txBody>
                  <a:tcPr marL="68580" marR="68580" marT="0" marB="0"/>
                </a:tc>
                <a:tc>
                  <a:txBody>
                    <a:bodyPr/>
                    <a:lstStyle/>
                    <a:p>
                      <a:pPr marL="0" marR="0">
                        <a:lnSpc>
                          <a:spcPct val="110000"/>
                        </a:lnSpc>
                        <a:spcBef>
                          <a:spcPts val="0"/>
                        </a:spcBef>
                        <a:spcAft>
                          <a:spcPts val="0"/>
                        </a:spcAft>
                      </a:pPr>
                      <a:r>
                        <a:rPr lang="en-US" sz="1800" dirty="0">
                          <a:effectLst/>
                          <a:latin typeface="Times New Roman" panose="02020603050405020304" pitchFamily="18" charset="0"/>
                          <a:ea typeface="Calibri" panose="020F0502020204030204" pitchFamily="34" charset="0"/>
                        </a:rPr>
                        <a:t>1</a:t>
                      </a:r>
                    </a:p>
                  </a:txBody>
                  <a:tcPr marL="68580" marR="68580" marT="0" marB="0">
                    <a:solidFill>
                      <a:srgbClr val="92D050"/>
                    </a:solidFill>
                  </a:tcPr>
                </a:tc>
                <a:tc>
                  <a:txBody>
                    <a:bodyPr/>
                    <a:lstStyle/>
                    <a:p>
                      <a:pPr marL="0" marR="0">
                        <a:lnSpc>
                          <a:spcPct val="110000"/>
                        </a:lnSpc>
                        <a:spcBef>
                          <a:spcPts val="0"/>
                        </a:spcBef>
                        <a:spcAft>
                          <a:spcPts val="0"/>
                        </a:spcAft>
                      </a:pPr>
                      <a:r>
                        <a:rPr lang="en-US" sz="1800" dirty="0">
                          <a:effectLst/>
                          <a:latin typeface="Times New Roman" panose="02020603050405020304" pitchFamily="18" charset="0"/>
                          <a:ea typeface="Calibri" panose="020F0502020204030204" pitchFamily="34" charset="0"/>
                        </a:rPr>
                        <a:t>3</a:t>
                      </a:r>
                    </a:p>
                  </a:txBody>
                  <a:tcPr marL="68580" marR="68580" marT="0" marB="0">
                    <a:solidFill>
                      <a:srgbClr val="FFFF00"/>
                    </a:solidFill>
                  </a:tcPr>
                </a:tc>
                <a:tc>
                  <a:txBody>
                    <a:bodyPr/>
                    <a:lstStyle/>
                    <a:p>
                      <a:pPr marL="0" marR="0">
                        <a:lnSpc>
                          <a:spcPct val="110000"/>
                        </a:lnSpc>
                        <a:spcBef>
                          <a:spcPts val="0"/>
                        </a:spcBef>
                        <a:spcAft>
                          <a:spcPts val="0"/>
                        </a:spcAft>
                      </a:pPr>
                      <a:r>
                        <a:rPr lang="en-US" sz="1800" dirty="0">
                          <a:effectLst/>
                          <a:highlight>
                            <a:srgbClr val="FFFF00"/>
                          </a:highlight>
                          <a:latin typeface="Times New Roman" panose="02020603050405020304" pitchFamily="18" charset="0"/>
                          <a:ea typeface="Calibri" panose="020F0502020204030204" pitchFamily="34" charset="0"/>
                        </a:rPr>
                        <a:t>8</a:t>
                      </a:r>
                      <a:endParaRPr lang="en-US" sz="1800" dirty="0">
                        <a:effectLst/>
                        <a:latin typeface="Times New Roman" panose="02020603050405020304" pitchFamily="18" charset="0"/>
                        <a:ea typeface="Calibri" panose="020F0502020204030204" pitchFamily="34" charset="0"/>
                      </a:endParaRPr>
                    </a:p>
                  </a:txBody>
                  <a:tcPr marL="68580" marR="68580" marT="0" marB="0">
                    <a:solidFill>
                      <a:srgbClr val="FFC000"/>
                    </a:solidFill>
                  </a:tcPr>
                </a:tc>
                <a:tc>
                  <a:txBody>
                    <a:bodyPr/>
                    <a:lstStyle/>
                    <a:p>
                      <a:pPr marL="0" marR="0">
                        <a:lnSpc>
                          <a:spcPct val="110000"/>
                        </a:lnSpc>
                        <a:spcBef>
                          <a:spcPts val="0"/>
                        </a:spcBef>
                        <a:spcAft>
                          <a:spcPts val="0"/>
                        </a:spcAft>
                      </a:pPr>
                      <a:r>
                        <a:rPr lang="en-US" sz="1800" dirty="0">
                          <a:effectLst/>
                          <a:latin typeface="Times New Roman" panose="02020603050405020304" pitchFamily="18" charset="0"/>
                          <a:ea typeface="Calibri" panose="020F0502020204030204" pitchFamily="34" charset="0"/>
                        </a:rPr>
                        <a:t>2</a:t>
                      </a:r>
                    </a:p>
                  </a:txBody>
                  <a:tcPr marL="68580" marR="68580" marT="0" marB="0">
                    <a:solidFill>
                      <a:srgbClr val="FF0000"/>
                    </a:solidFill>
                  </a:tcPr>
                </a:tc>
                <a:tc>
                  <a:txBody>
                    <a:bodyPr/>
                    <a:lstStyle/>
                    <a:p>
                      <a:pPr marL="0" marR="0">
                        <a:lnSpc>
                          <a:spcPct val="110000"/>
                        </a:lnSpc>
                        <a:spcBef>
                          <a:spcPts val="0"/>
                        </a:spcBef>
                        <a:spcAft>
                          <a:spcPts val="0"/>
                        </a:spcAft>
                      </a:pPr>
                      <a:r>
                        <a:rPr lang="en-US" sz="1800" dirty="0">
                          <a:effectLst/>
                          <a:latin typeface="Times New Roman" panose="02020603050405020304" pitchFamily="18" charset="0"/>
                          <a:ea typeface="Calibri" panose="020F0502020204030204" pitchFamily="34" charset="0"/>
                        </a:rPr>
                        <a:t>0</a:t>
                      </a:r>
                    </a:p>
                  </a:txBody>
                  <a:tcPr marL="68580" marR="68580" marT="0" marB="0"/>
                </a:tc>
                <a:extLst>
                  <a:ext uri="{0D108BD9-81ED-4DB2-BD59-A6C34878D82A}">
                    <a16:rowId xmlns:a16="http://schemas.microsoft.com/office/drawing/2014/main" xmlns="" val="3816629721"/>
                  </a:ext>
                </a:extLst>
              </a:tr>
            </a:tbl>
          </a:graphicData>
        </a:graphic>
      </p:graphicFrame>
      <p:sp>
        <p:nvSpPr>
          <p:cNvPr id="6" name="Slide Number Placeholder 5"/>
          <p:cNvSpPr>
            <a:spLocks noGrp="1"/>
          </p:cNvSpPr>
          <p:nvPr>
            <p:ph type="sldNum" sz="quarter" idx="12"/>
          </p:nvPr>
        </p:nvSpPr>
        <p:spPr/>
        <p:txBody>
          <a:bodyPr/>
          <a:lstStyle/>
          <a:p>
            <a:pPr marL="0" marR="0" lvl="0" indent="0" defTabSz="914400" eaLnBrk="1" fontAlgn="auto" latinLnBrk="0" hangingPunct="1">
              <a:lnSpc>
                <a:spcPct val="100000"/>
              </a:lnSpc>
              <a:spcBef>
                <a:spcPts val="0"/>
              </a:spcBef>
              <a:spcAft>
                <a:spcPts val="0"/>
              </a:spcAft>
              <a:buClrTx/>
              <a:buSzTx/>
              <a:buFontTx/>
              <a:buNone/>
              <a:tabLst/>
              <a:defRPr/>
            </a:pPr>
            <a:fld id="{71002764-793A-4A46-A9CF-B7CA7938136D}" type="slidenum">
              <a:rPr kumimoji="0" lang="en-US" sz="1800" b="0" i="0" u="none" strike="noStrike" kern="0" cap="none" spc="0" normalizeH="0" baseline="0" noProof="0" smtClean="0">
                <a:ln>
                  <a:noFill/>
                </a:ln>
                <a:solidFill>
                  <a:sysClr val="windowText" lastClr="000000"/>
                </a:solidFill>
                <a:effectLst/>
                <a:uLnTx/>
                <a:uFillTx/>
              </a:rPr>
              <a:pPr marL="0" marR="0" lvl="0" indent="0" defTabSz="914400" eaLnBrk="1" fontAlgn="auto" latinLnBrk="0" hangingPunct="1">
                <a:lnSpc>
                  <a:spcPct val="100000"/>
                </a:lnSpc>
                <a:spcBef>
                  <a:spcPts val="0"/>
                </a:spcBef>
                <a:spcAft>
                  <a:spcPts val="0"/>
                </a:spcAft>
                <a:buClrTx/>
                <a:buSzTx/>
                <a:buFontTx/>
                <a:buNone/>
                <a:tabLst/>
                <a:defRPr/>
              </a:pPr>
              <a:t>6</a:t>
            </a:fld>
            <a:endParaRPr kumimoji="0" lang="en-US" sz="1800" b="0" i="0" u="none" strike="noStrike" kern="0" cap="none" spc="0" normalizeH="0" baseline="0" noProof="0">
              <a:ln>
                <a:noFill/>
              </a:ln>
              <a:solidFill>
                <a:sysClr val="windowText" lastClr="000000"/>
              </a:solidFill>
              <a:effectLst/>
              <a:uLnTx/>
              <a:uFillTx/>
            </a:endParaRPr>
          </a:p>
        </p:txBody>
      </p:sp>
    </p:spTree>
    <p:extLst>
      <p:ext uri="{BB962C8B-B14F-4D97-AF65-F5344CB8AC3E}">
        <p14:creationId xmlns:p14="http://schemas.microsoft.com/office/powerpoint/2010/main" val="194529356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274638"/>
            <a:ext cx="8229600" cy="765268"/>
          </a:xfrm>
        </p:spPr>
        <p:txBody>
          <a:bodyPr>
            <a:noAutofit/>
          </a:bodyPr>
          <a:lstStyle/>
          <a:p>
            <a:r>
              <a:rPr lang="en-US" sz="3200" b="1" dirty="0"/>
              <a:t>Selected PEFA Indicators in Pacific Island Countries</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950980826"/>
              </p:ext>
            </p:extLst>
          </p:nvPr>
        </p:nvGraphicFramePr>
        <p:xfrm>
          <a:off x="1680880" y="1721223"/>
          <a:ext cx="8839202" cy="3158266"/>
        </p:xfrm>
        <a:graphic>
          <a:graphicData uri="http://schemas.openxmlformats.org/drawingml/2006/table">
            <a:tbl>
              <a:tblPr firstRow="1" bandRow="1">
                <a:tableStyleId>{5C22544A-7EE6-4342-B048-85BDC9FD1C3A}</a:tableStyleId>
              </a:tblPr>
              <a:tblGrid>
                <a:gridCol w="5288411">
                  <a:extLst>
                    <a:ext uri="{9D8B030D-6E8A-4147-A177-3AD203B41FA5}">
                      <a16:colId xmlns:a16="http://schemas.microsoft.com/office/drawing/2014/main" xmlns="" val="20000"/>
                    </a:ext>
                  </a:extLst>
                </a:gridCol>
                <a:gridCol w="755487">
                  <a:extLst>
                    <a:ext uri="{9D8B030D-6E8A-4147-A177-3AD203B41FA5}">
                      <a16:colId xmlns:a16="http://schemas.microsoft.com/office/drawing/2014/main" xmlns="" val="20001"/>
                    </a:ext>
                  </a:extLst>
                </a:gridCol>
                <a:gridCol w="755487">
                  <a:extLst>
                    <a:ext uri="{9D8B030D-6E8A-4147-A177-3AD203B41FA5}">
                      <a16:colId xmlns:a16="http://schemas.microsoft.com/office/drawing/2014/main" xmlns="" val="20002"/>
                    </a:ext>
                  </a:extLst>
                </a:gridCol>
                <a:gridCol w="679939">
                  <a:extLst>
                    <a:ext uri="{9D8B030D-6E8A-4147-A177-3AD203B41FA5}">
                      <a16:colId xmlns:a16="http://schemas.microsoft.com/office/drawing/2014/main" xmlns="" val="20003"/>
                    </a:ext>
                  </a:extLst>
                </a:gridCol>
                <a:gridCol w="679939">
                  <a:extLst>
                    <a:ext uri="{9D8B030D-6E8A-4147-A177-3AD203B41FA5}">
                      <a16:colId xmlns:a16="http://schemas.microsoft.com/office/drawing/2014/main" xmlns="" val="20004"/>
                    </a:ext>
                  </a:extLst>
                </a:gridCol>
                <a:gridCol w="679939">
                  <a:extLst>
                    <a:ext uri="{9D8B030D-6E8A-4147-A177-3AD203B41FA5}">
                      <a16:colId xmlns:a16="http://schemas.microsoft.com/office/drawing/2014/main" xmlns="" val="20005"/>
                    </a:ext>
                  </a:extLst>
                </a:gridCol>
              </a:tblGrid>
              <a:tr h="735106">
                <a:tc>
                  <a:txBody>
                    <a:bodyPr/>
                    <a:lstStyle/>
                    <a:p>
                      <a:r>
                        <a:rPr lang="en-US" dirty="0"/>
                        <a:t>PEFA Indicator- </a:t>
                      </a:r>
                    </a:p>
                  </a:txBody>
                  <a:tcPr/>
                </a:tc>
                <a:tc gridSpan="5">
                  <a:txBody>
                    <a:bodyPr/>
                    <a:lstStyle/>
                    <a:p>
                      <a:r>
                        <a:rPr lang="en-US" dirty="0"/>
                        <a:t>Number of Countries by Rating</a:t>
                      </a:r>
                    </a:p>
                  </a:txBody>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extLst>
                  <a:ext uri="{0D108BD9-81ED-4DB2-BD59-A6C34878D82A}">
                    <a16:rowId xmlns:a16="http://schemas.microsoft.com/office/drawing/2014/main" xmlns="" val="10000"/>
                  </a:ext>
                </a:extLst>
              </a:tr>
              <a:tr h="399923">
                <a:tc>
                  <a:txBody>
                    <a:bodyPr/>
                    <a:lstStyle/>
                    <a:p>
                      <a:r>
                        <a:rPr lang="en-US" b="1" dirty="0"/>
                        <a:t>Oversight of aggregate fiscal risks from other public entities</a:t>
                      </a:r>
                    </a:p>
                    <a:p>
                      <a:endParaRPr lang="en-US" b="1" dirty="0"/>
                    </a:p>
                  </a:txBody>
                  <a:tcPr/>
                </a:tc>
                <a:tc>
                  <a:txBody>
                    <a:bodyPr/>
                    <a:lstStyle/>
                    <a:p>
                      <a:r>
                        <a:rPr lang="en-US" dirty="0"/>
                        <a:t>A</a:t>
                      </a:r>
                    </a:p>
                  </a:txBody>
                  <a:tcPr/>
                </a:tc>
                <a:tc>
                  <a:txBody>
                    <a:bodyPr/>
                    <a:lstStyle/>
                    <a:p>
                      <a:r>
                        <a:rPr lang="en-US" dirty="0"/>
                        <a:t>B</a:t>
                      </a:r>
                    </a:p>
                  </a:txBody>
                  <a:tcPr/>
                </a:tc>
                <a:tc>
                  <a:txBody>
                    <a:bodyPr/>
                    <a:lstStyle/>
                    <a:p>
                      <a:r>
                        <a:rPr lang="en-US" dirty="0"/>
                        <a:t>C</a:t>
                      </a:r>
                    </a:p>
                  </a:txBody>
                  <a:tcPr/>
                </a:tc>
                <a:tc>
                  <a:txBody>
                    <a:bodyPr/>
                    <a:lstStyle/>
                    <a:p>
                      <a:r>
                        <a:rPr lang="en-US" dirty="0"/>
                        <a:t>D</a:t>
                      </a:r>
                    </a:p>
                  </a:txBody>
                  <a:tcPr/>
                </a:tc>
                <a:tc>
                  <a:txBody>
                    <a:bodyPr/>
                    <a:lstStyle/>
                    <a:p>
                      <a:r>
                        <a:rPr lang="en-US" sz="1100" dirty="0"/>
                        <a:t>N/A or</a:t>
                      </a:r>
                      <a:r>
                        <a:rPr lang="en-US" sz="1100" baseline="0" dirty="0"/>
                        <a:t> </a:t>
                      </a:r>
                      <a:r>
                        <a:rPr lang="en-US" sz="1100" dirty="0"/>
                        <a:t>N/R</a:t>
                      </a:r>
                    </a:p>
                  </a:txBody>
                  <a:tcPr/>
                </a:tc>
                <a:extLst>
                  <a:ext uri="{0D108BD9-81ED-4DB2-BD59-A6C34878D82A}">
                    <a16:rowId xmlns:a16="http://schemas.microsoft.com/office/drawing/2014/main" xmlns="" val="10001"/>
                  </a:ext>
                </a:extLst>
              </a:tr>
              <a:tr h="533400">
                <a:tc>
                  <a:txBody>
                    <a:bodyPr/>
                    <a:lstStyle/>
                    <a:p>
                      <a:pPr marL="0" marR="0">
                        <a:lnSpc>
                          <a:spcPct val="110000"/>
                        </a:lnSpc>
                        <a:spcBef>
                          <a:spcPts val="0"/>
                        </a:spcBef>
                        <a:spcAft>
                          <a:spcPts val="0"/>
                        </a:spcAft>
                      </a:pPr>
                      <a:r>
                        <a:rPr lang="en-US" sz="1800" dirty="0">
                          <a:latin typeface="Times New Roman"/>
                          <a:ea typeface="Calibri"/>
                        </a:rPr>
                        <a:t>PI-9- (</a:t>
                      </a:r>
                      <a:r>
                        <a:rPr lang="en-US" sz="1800" dirty="0" err="1">
                          <a:latin typeface="Times New Roman"/>
                          <a:ea typeface="Calibri"/>
                        </a:rPr>
                        <a:t>i</a:t>
                      </a:r>
                      <a:r>
                        <a:rPr lang="en-US" sz="1800" dirty="0">
                          <a:latin typeface="Times New Roman"/>
                          <a:ea typeface="Calibri"/>
                        </a:rPr>
                        <a:t>)- Extent of central government monitoring of autonomous government agencies and public enterprises</a:t>
                      </a:r>
                    </a:p>
                  </a:txBody>
                  <a:tcPr marL="68580" marR="68580" marT="0" marB="0"/>
                </a:tc>
                <a:tc>
                  <a:txBody>
                    <a:bodyPr/>
                    <a:lstStyle/>
                    <a:p>
                      <a:pPr marL="0" marR="0">
                        <a:lnSpc>
                          <a:spcPct val="110000"/>
                        </a:lnSpc>
                        <a:spcBef>
                          <a:spcPts val="0"/>
                        </a:spcBef>
                        <a:spcAft>
                          <a:spcPts val="0"/>
                        </a:spcAft>
                      </a:pPr>
                      <a:r>
                        <a:rPr lang="en-US" sz="1600" dirty="0">
                          <a:effectLst/>
                          <a:latin typeface="Times New Roman" panose="02020603050405020304" pitchFamily="18" charset="0"/>
                          <a:ea typeface="Calibri" panose="020F0502020204030204" pitchFamily="34" charset="0"/>
                        </a:rPr>
                        <a:t>1</a:t>
                      </a:r>
                    </a:p>
                  </a:txBody>
                  <a:tcPr marL="68580" marR="68580" marT="0" marB="0">
                    <a:solidFill>
                      <a:srgbClr val="92D050"/>
                    </a:solidFill>
                  </a:tcPr>
                </a:tc>
                <a:tc>
                  <a:txBody>
                    <a:bodyPr/>
                    <a:lstStyle/>
                    <a:p>
                      <a:pPr marL="0" marR="0">
                        <a:lnSpc>
                          <a:spcPct val="110000"/>
                        </a:lnSpc>
                        <a:spcBef>
                          <a:spcPts val="0"/>
                        </a:spcBef>
                        <a:spcAft>
                          <a:spcPts val="0"/>
                        </a:spcAft>
                      </a:pPr>
                      <a:r>
                        <a:rPr lang="en-US" sz="1600" dirty="0">
                          <a:effectLst/>
                          <a:latin typeface="Times New Roman" panose="02020603050405020304" pitchFamily="18" charset="0"/>
                          <a:ea typeface="Calibri" panose="020F0502020204030204" pitchFamily="34" charset="0"/>
                        </a:rPr>
                        <a:t>1</a:t>
                      </a:r>
                    </a:p>
                  </a:txBody>
                  <a:tcPr marL="68580" marR="68580" marT="0" marB="0">
                    <a:solidFill>
                      <a:srgbClr val="FFFF00"/>
                    </a:solidFill>
                  </a:tcPr>
                </a:tc>
                <a:tc>
                  <a:txBody>
                    <a:bodyPr/>
                    <a:lstStyle/>
                    <a:p>
                      <a:pPr marL="0" marR="0">
                        <a:lnSpc>
                          <a:spcPct val="110000"/>
                        </a:lnSpc>
                        <a:spcBef>
                          <a:spcPts val="0"/>
                        </a:spcBef>
                        <a:spcAft>
                          <a:spcPts val="0"/>
                        </a:spcAft>
                      </a:pPr>
                      <a:r>
                        <a:rPr lang="en-US" sz="1600" dirty="0">
                          <a:effectLst/>
                          <a:highlight>
                            <a:srgbClr val="FFFF00"/>
                          </a:highlight>
                          <a:latin typeface="Times New Roman" panose="02020603050405020304" pitchFamily="18" charset="0"/>
                          <a:ea typeface="Calibri" panose="020F0502020204030204" pitchFamily="34" charset="0"/>
                        </a:rPr>
                        <a:t>6</a:t>
                      </a:r>
                      <a:endParaRPr lang="en-US" sz="1600" dirty="0">
                        <a:effectLst/>
                        <a:latin typeface="Times New Roman" panose="02020603050405020304" pitchFamily="18" charset="0"/>
                        <a:ea typeface="Calibri" panose="020F0502020204030204" pitchFamily="34" charset="0"/>
                      </a:endParaRPr>
                    </a:p>
                  </a:txBody>
                  <a:tcPr marL="68580" marR="68580" marT="0" marB="0">
                    <a:solidFill>
                      <a:srgbClr val="FFC000"/>
                    </a:solidFill>
                  </a:tcPr>
                </a:tc>
                <a:tc>
                  <a:txBody>
                    <a:bodyPr/>
                    <a:lstStyle/>
                    <a:p>
                      <a:pPr marL="0" marR="0">
                        <a:lnSpc>
                          <a:spcPct val="110000"/>
                        </a:lnSpc>
                        <a:spcBef>
                          <a:spcPts val="0"/>
                        </a:spcBef>
                        <a:spcAft>
                          <a:spcPts val="0"/>
                        </a:spcAft>
                      </a:pPr>
                      <a:r>
                        <a:rPr lang="en-US" sz="1600" dirty="0">
                          <a:effectLst/>
                          <a:highlight>
                            <a:srgbClr val="FFFF00"/>
                          </a:highlight>
                          <a:latin typeface="Times New Roman" panose="02020603050405020304" pitchFamily="18" charset="0"/>
                          <a:ea typeface="Calibri" panose="020F0502020204030204" pitchFamily="34" charset="0"/>
                        </a:rPr>
                        <a:t>6</a:t>
                      </a:r>
                      <a:endParaRPr lang="en-US" sz="1600" dirty="0">
                        <a:effectLst/>
                        <a:latin typeface="Times New Roman" panose="02020603050405020304" pitchFamily="18" charset="0"/>
                        <a:ea typeface="Calibri" panose="020F0502020204030204" pitchFamily="34" charset="0"/>
                      </a:endParaRPr>
                    </a:p>
                  </a:txBody>
                  <a:tcPr marL="68580" marR="68580" marT="0" marB="0">
                    <a:solidFill>
                      <a:srgbClr val="FF0000"/>
                    </a:solidFill>
                  </a:tcPr>
                </a:tc>
                <a:tc>
                  <a:txBody>
                    <a:bodyPr/>
                    <a:lstStyle/>
                    <a:p>
                      <a:pPr marL="0" marR="0">
                        <a:lnSpc>
                          <a:spcPct val="110000"/>
                        </a:lnSpc>
                        <a:spcBef>
                          <a:spcPts val="0"/>
                        </a:spcBef>
                        <a:spcAft>
                          <a:spcPts val="0"/>
                        </a:spcAft>
                      </a:pPr>
                      <a:r>
                        <a:rPr lang="en-US" sz="1600" dirty="0">
                          <a:effectLst/>
                          <a:latin typeface="Times New Roman" panose="02020603050405020304" pitchFamily="18" charset="0"/>
                          <a:ea typeface="Calibri" panose="020F0502020204030204" pitchFamily="34" charset="0"/>
                        </a:rPr>
                        <a:t>0</a:t>
                      </a:r>
                    </a:p>
                  </a:txBody>
                  <a:tcPr marL="68580" marR="68580" marT="0" marB="0"/>
                </a:tc>
                <a:extLst>
                  <a:ext uri="{0D108BD9-81ED-4DB2-BD59-A6C34878D82A}">
                    <a16:rowId xmlns:a16="http://schemas.microsoft.com/office/drawing/2014/main" xmlns="" val="10003"/>
                  </a:ext>
                </a:extLst>
              </a:tr>
              <a:tr h="578519">
                <a:tc>
                  <a:txBody>
                    <a:bodyPr/>
                    <a:lstStyle/>
                    <a:p>
                      <a:pPr marL="0" marR="0">
                        <a:lnSpc>
                          <a:spcPct val="110000"/>
                        </a:lnSpc>
                        <a:spcBef>
                          <a:spcPts val="0"/>
                        </a:spcBef>
                        <a:spcAft>
                          <a:spcPts val="0"/>
                        </a:spcAft>
                      </a:pPr>
                      <a:r>
                        <a:rPr lang="en-US" sz="1800" dirty="0">
                          <a:latin typeface="Times New Roman"/>
                          <a:ea typeface="Calibri"/>
                        </a:rPr>
                        <a:t>PI 9 (ii) Extent of central government monitoring of SN governments‟ fiscal position.</a:t>
                      </a:r>
                    </a:p>
                  </a:txBody>
                  <a:tcPr marL="68580" marR="68580" marT="0" marB="0"/>
                </a:tc>
                <a:tc>
                  <a:txBody>
                    <a:bodyPr/>
                    <a:lstStyle/>
                    <a:p>
                      <a:pPr marL="0" marR="0">
                        <a:lnSpc>
                          <a:spcPct val="110000"/>
                        </a:lnSpc>
                        <a:spcBef>
                          <a:spcPts val="0"/>
                        </a:spcBef>
                        <a:spcAft>
                          <a:spcPts val="0"/>
                        </a:spcAft>
                      </a:pPr>
                      <a:r>
                        <a:rPr lang="en-US" sz="1600" dirty="0">
                          <a:effectLst/>
                          <a:latin typeface="Times New Roman" panose="02020603050405020304" pitchFamily="18" charset="0"/>
                          <a:ea typeface="Calibri" panose="020F0502020204030204" pitchFamily="34" charset="0"/>
                        </a:rPr>
                        <a:t>0</a:t>
                      </a:r>
                    </a:p>
                  </a:txBody>
                  <a:tcPr marL="68580" marR="68580" marT="0" marB="0">
                    <a:solidFill>
                      <a:srgbClr val="92D050"/>
                    </a:solidFill>
                  </a:tcPr>
                </a:tc>
                <a:tc>
                  <a:txBody>
                    <a:bodyPr/>
                    <a:lstStyle/>
                    <a:p>
                      <a:pPr marL="0" marR="0">
                        <a:lnSpc>
                          <a:spcPct val="110000"/>
                        </a:lnSpc>
                        <a:spcBef>
                          <a:spcPts val="0"/>
                        </a:spcBef>
                        <a:spcAft>
                          <a:spcPts val="0"/>
                        </a:spcAft>
                      </a:pPr>
                      <a:r>
                        <a:rPr lang="en-US" sz="1600" dirty="0">
                          <a:effectLst/>
                          <a:latin typeface="Times New Roman" panose="02020603050405020304" pitchFamily="18" charset="0"/>
                          <a:ea typeface="Calibri" panose="020F0502020204030204" pitchFamily="34" charset="0"/>
                        </a:rPr>
                        <a:t>0</a:t>
                      </a:r>
                    </a:p>
                  </a:txBody>
                  <a:tcPr marL="68580" marR="68580" marT="0" marB="0">
                    <a:solidFill>
                      <a:srgbClr val="FFFF00"/>
                    </a:solidFill>
                  </a:tcPr>
                </a:tc>
                <a:tc>
                  <a:txBody>
                    <a:bodyPr/>
                    <a:lstStyle/>
                    <a:p>
                      <a:pPr marL="0" marR="0">
                        <a:lnSpc>
                          <a:spcPct val="110000"/>
                        </a:lnSpc>
                        <a:spcBef>
                          <a:spcPts val="0"/>
                        </a:spcBef>
                        <a:spcAft>
                          <a:spcPts val="0"/>
                        </a:spcAft>
                      </a:pPr>
                      <a:r>
                        <a:rPr lang="en-US" sz="1600" dirty="0">
                          <a:effectLst/>
                          <a:highlight>
                            <a:srgbClr val="FFFF00"/>
                          </a:highlight>
                          <a:latin typeface="Times New Roman" panose="02020603050405020304" pitchFamily="18" charset="0"/>
                          <a:ea typeface="Calibri" panose="020F0502020204030204" pitchFamily="34" charset="0"/>
                        </a:rPr>
                        <a:t>3</a:t>
                      </a:r>
                      <a:endParaRPr lang="en-US" sz="1600" dirty="0">
                        <a:effectLst/>
                        <a:latin typeface="Times New Roman" panose="02020603050405020304" pitchFamily="18" charset="0"/>
                        <a:ea typeface="Calibri" panose="020F0502020204030204" pitchFamily="34" charset="0"/>
                      </a:endParaRPr>
                    </a:p>
                  </a:txBody>
                  <a:tcPr marL="68580" marR="68580" marT="0" marB="0">
                    <a:solidFill>
                      <a:srgbClr val="FFC000"/>
                    </a:solidFill>
                  </a:tcPr>
                </a:tc>
                <a:tc>
                  <a:txBody>
                    <a:bodyPr/>
                    <a:lstStyle/>
                    <a:p>
                      <a:pPr marL="0" marR="0">
                        <a:lnSpc>
                          <a:spcPct val="110000"/>
                        </a:lnSpc>
                        <a:spcBef>
                          <a:spcPts val="0"/>
                        </a:spcBef>
                        <a:spcAft>
                          <a:spcPts val="0"/>
                        </a:spcAft>
                      </a:pPr>
                      <a:r>
                        <a:rPr lang="en-US" sz="1600" dirty="0">
                          <a:effectLst/>
                          <a:highlight>
                            <a:srgbClr val="FFFF00"/>
                          </a:highlight>
                          <a:latin typeface="Times New Roman" panose="02020603050405020304" pitchFamily="18" charset="0"/>
                          <a:ea typeface="Calibri" panose="020F0502020204030204" pitchFamily="34" charset="0"/>
                        </a:rPr>
                        <a:t>6</a:t>
                      </a:r>
                      <a:endParaRPr lang="en-US" sz="1600" dirty="0">
                        <a:effectLst/>
                        <a:latin typeface="Times New Roman" panose="02020603050405020304" pitchFamily="18" charset="0"/>
                        <a:ea typeface="Calibri" panose="020F0502020204030204" pitchFamily="34" charset="0"/>
                      </a:endParaRPr>
                    </a:p>
                  </a:txBody>
                  <a:tcPr marL="68580" marR="68580" marT="0" marB="0">
                    <a:solidFill>
                      <a:srgbClr val="FF0000"/>
                    </a:solidFill>
                  </a:tcPr>
                </a:tc>
                <a:tc>
                  <a:txBody>
                    <a:bodyPr/>
                    <a:lstStyle/>
                    <a:p>
                      <a:pPr marL="0" marR="0">
                        <a:lnSpc>
                          <a:spcPct val="110000"/>
                        </a:lnSpc>
                        <a:spcBef>
                          <a:spcPts val="0"/>
                        </a:spcBef>
                        <a:spcAft>
                          <a:spcPts val="0"/>
                        </a:spcAft>
                      </a:pPr>
                      <a:r>
                        <a:rPr lang="en-US" sz="1600" dirty="0">
                          <a:effectLst/>
                          <a:latin typeface="Times New Roman" panose="02020603050405020304" pitchFamily="18" charset="0"/>
                          <a:ea typeface="Calibri" panose="020F0502020204030204" pitchFamily="34" charset="0"/>
                        </a:rPr>
                        <a:t>5</a:t>
                      </a:r>
                    </a:p>
                  </a:txBody>
                  <a:tcPr marL="68580" marR="68580" marT="0" marB="0"/>
                </a:tc>
                <a:extLst>
                  <a:ext uri="{0D108BD9-81ED-4DB2-BD59-A6C34878D82A}">
                    <a16:rowId xmlns:a16="http://schemas.microsoft.com/office/drawing/2014/main" xmlns="" val="10004"/>
                  </a:ext>
                </a:extLst>
              </a:tr>
            </a:tbl>
          </a:graphicData>
        </a:graphic>
      </p:graphicFrame>
      <p:sp>
        <p:nvSpPr>
          <p:cNvPr id="6" name="Slide Number Placeholder 5"/>
          <p:cNvSpPr>
            <a:spLocks noGrp="1"/>
          </p:cNvSpPr>
          <p:nvPr>
            <p:ph type="sldNum" sz="quarter" idx="12"/>
          </p:nvPr>
        </p:nvSpPr>
        <p:spPr/>
        <p:txBody>
          <a:bodyPr/>
          <a:lstStyle/>
          <a:p>
            <a:pPr marL="0" marR="0" lvl="0" indent="0" defTabSz="914400" eaLnBrk="1" fontAlgn="auto" latinLnBrk="0" hangingPunct="1">
              <a:lnSpc>
                <a:spcPct val="100000"/>
              </a:lnSpc>
              <a:spcBef>
                <a:spcPts val="0"/>
              </a:spcBef>
              <a:spcAft>
                <a:spcPts val="0"/>
              </a:spcAft>
              <a:buClrTx/>
              <a:buSzTx/>
              <a:buFontTx/>
              <a:buNone/>
              <a:tabLst/>
              <a:defRPr/>
            </a:pPr>
            <a:fld id="{71002764-793A-4A46-A9CF-B7CA7938136D}" type="slidenum">
              <a:rPr kumimoji="0" lang="en-US" sz="1800" b="0" i="0" u="none" strike="noStrike" kern="0" cap="none" spc="0" normalizeH="0" baseline="0" noProof="0">
                <a:ln>
                  <a:noFill/>
                </a:ln>
                <a:solidFill>
                  <a:sysClr val="windowText" lastClr="000000"/>
                </a:solidFill>
                <a:effectLst/>
                <a:uLnTx/>
                <a:uFillTx/>
              </a:rPr>
              <a:pPr marL="0" marR="0" lvl="0" indent="0" defTabSz="914400" eaLnBrk="1" fontAlgn="auto" latinLnBrk="0" hangingPunct="1">
                <a:lnSpc>
                  <a:spcPct val="100000"/>
                </a:lnSpc>
                <a:spcBef>
                  <a:spcPts val="0"/>
                </a:spcBef>
                <a:spcAft>
                  <a:spcPts val="0"/>
                </a:spcAft>
                <a:buClrTx/>
                <a:buSzTx/>
                <a:buFontTx/>
                <a:buNone/>
                <a:tabLst/>
                <a:defRPr/>
              </a:pPr>
              <a:t>7</a:t>
            </a:fld>
            <a:endParaRPr kumimoji="0" lang="en-US" sz="1800" b="0" i="0" u="none" strike="noStrike" kern="0" cap="none" spc="0" normalizeH="0" baseline="0" noProof="0">
              <a:ln>
                <a:noFill/>
              </a:ln>
              <a:solidFill>
                <a:sysClr val="windowText" lastClr="000000"/>
              </a:solidFill>
              <a:effectLst/>
              <a:uLnTx/>
              <a:uFillTx/>
            </a:endParaRPr>
          </a:p>
        </p:txBody>
      </p:sp>
    </p:spTree>
    <p:extLst>
      <p:ext uri="{BB962C8B-B14F-4D97-AF65-F5344CB8AC3E}">
        <p14:creationId xmlns:p14="http://schemas.microsoft.com/office/powerpoint/2010/main" val="290495187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274638"/>
            <a:ext cx="8229600" cy="411162"/>
          </a:xfrm>
        </p:spPr>
        <p:txBody>
          <a:bodyPr>
            <a:noAutofit/>
          </a:bodyPr>
          <a:lstStyle/>
          <a:p>
            <a:r>
              <a:rPr lang="en-US" sz="3200" b="1" dirty="0"/>
              <a:t>Selected PEFA Indicators in Pacific Island Countries</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317669385"/>
              </p:ext>
            </p:extLst>
          </p:nvPr>
        </p:nvGraphicFramePr>
        <p:xfrm>
          <a:off x="1676399" y="1550894"/>
          <a:ext cx="8839202" cy="3397972"/>
        </p:xfrm>
        <a:graphic>
          <a:graphicData uri="http://schemas.openxmlformats.org/drawingml/2006/table">
            <a:tbl>
              <a:tblPr firstRow="1" bandRow="1">
                <a:tableStyleId>{5C22544A-7EE6-4342-B048-85BDC9FD1C3A}</a:tableStyleId>
              </a:tblPr>
              <a:tblGrid>
                <a:gridCol w="5288411">
                  <a:extLst>
                    <a:ext uri="{9D8B030D-6E8A-4147-A177-3AD203B41FA5}">
                      <a16:colId xmlns:a16="http://schemas.microsoft.com/office/drawing/2014/main" xmlns="" val="20000"/>
                    </a:ext>
                  </a:extLst>
                </a:gridCol>
                <a:gridCol w="755487">
                  <a:extLst>
                    <a:ext uri="{9D8B030D-6E8A-4147-A177-3AD203B41FA5}">
                      <a16:colId xmlns:a16="http://schemas.microsoft.com/office/drawing/2014/main" xmlns="" val="20001"/>
                    </a:ext>
                  </a:extLst>
                </a:gridCol>
                <a:gridCol w="755487">
                  <a:extLst>
                    <a:ext uri="{9D8B030D-6E8A-4147-A177-3AD203B41FA5}">
                      <a16:colId xmlns:a16="http://schemas.microsoft.com/office/drawing/2014/main" xmlns="" val="20002"/>
                    </a:ext>
                  </a:extLst>
                </a:gridCol>
                <a:gridCol w="679939">
                  <a:extLst>
                    <a:ext uri="{9D8B030D-6E8A-4147-A177-3AD203B41FA5}">
                      <a16:colId xmlns:a16="http://schemas.microsoft.com/office/drawing/2014/main" xmlns="" val="20003"/>
                    </a:ext>
                  </a:extLst>
                </a:gridCol>
                <a:gridCol w="679939">
                  <a:extLst>
                    <a:ext uri="{9D8B030D-6E8A-4147-A177-3AD203B41FA5}">
                      <a16:colId xmlns:a16="http://schemas.microsoft.com/office/drawing/2014/main" xmlns="" val="20004"/>
                    </a:ext>
                  </a:extLst>
                </a:gridCol>
                <a:gridCol w="679939">
                  <a:extLst>
                    <a:ext uri="{9D8B030D-6E8A-4147-A177-3AD203B41FA5}">
                      <a16:colId xmlns:a16="http://schemas.microsoft.com/office/drawing/2014/main" xmlns="" val="20005"/>
                    </a:ext>
                  </a:extLst>
                </a:gridCol>
              </a:tblGrid>
              <a:tr h="699247">
                <a:tc>
                  <a:txBody>
                    <a:bodyPr/>
                    <a:lstStyle/>
                    <a:p>
                      <a:r>
                        <a:rPr lang="en-US" dirty="0"/>
                        <a:t>PEFA Indicator- </a:t>
                      </a:r>
                    </a:p>
                  </a:txBody>
                  <a:tcPr/>
                </a:tc>
                <a:tc gridSpan="5">
                  <a:txBody>
                    <a:bodyPr/>
                    <a:lstStyle/>
                    <a:p>
                      <a:r>
                        <a:rPr lang="en-US" dirty="0"/>
                        <a:t>Number of Countries by Rating</a:t>
                      </a:r>
                    </a:p>
                  </a:txBody>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extLst>
                  <a:ext uri="{0D108BD9-81ED-4DB2-BD59-A6C34878D82A}">
                    <a16:rowId xmlns:a16="http://schemas.microsoft.com/office/drawing/2014/main" xmlns="" val="10000"/>
                  </a:ext>
                </a:extLst>
              </a:tr>
              <a:tr h="399923">
                <a:tc>
                  <a:txBody>
                    <a:bodyPr/>
                    <a:lstStyle/>
                    <a:p>
                      <a:r>
                        <a:rPr lang="en-US" b="1" dirty="0"/>
                        <a:t>Audit</a:t>
                      </a:r>
                      <a:r>
                        <a:rPr lang="en-US" b="1" baseline="0" dirty="0"/>
                        <a:t> and Legislative Scrutiny</a:t>
                      </a:r>
                      <a:endParaRPr lang="en-US" b="1" dirty="0"/>
                    </a:p>
                  </a:txBody>
                  <a:tcPr/>
                </a:tc>
                <a:tc>
                  <a:txBody>
                    <a:bodyPr/>
                    <a:lstStyle/>
                    <a:p>
                      <a:r>
                        <a:rPr lang="en-US" dirty="0"/>
                        <a:t>A</a:t>
                      </a:r>
                    </a:p>
                  </a:txBody>
                  <a:tcPr/>
                </a:tc>
                <a:tc>
                  <a:txBody>
                    <a:bodyPr/>
                    <a:lstStyle/>
                    <a:p>
                      <a:r>
                        <a:rPr lang="en-US" dirty="0"/>
                        <a:t>B</a:t>
                      </a:r>
                    </a:p>
                  </a:txBody>
                  <a:tcPr/>
                </a:tc>
                <a:tc>
                  <a:txBody>
                    <a:bodyPr/>
                    <a:lstStyle/>
                    <a:p>
                      <a:r>
                        <a:rPr lang="en-US" dirty="0"/>
                        <a:t>C</a:t>
                      </a:r>
                    </a:p>
                  </a:txBody>
                  <a:tcPr/>
                </a:tc>
                <a:tc>
                  <a:txBody>
                    <a:bodyPr/>
                    <a:lstStyle/>
                    <a:p>
                      <a:r>
                        <a:rPr lang="en-US" dirty="0"/>
                        <a:t>D</a:t>
                      </a:r>
                    </a:p>
                  </a:txBody>
                  <a:tcPr/>
                </a:tc>
                <a:tc>
                  <a:txBody>
                    <a:bodyPr/>
                    <a:lstStyle/>
                    <a:p>
                      <a:r>
                        <a:rPr lang="en-US" sz="1100" dirty="0"/>
                        <a:t>N/A or</a:t>
                      </a:r>
                      <a:r>
                        <a:rPr lang="en-US" sz="1100" baseline="0" dirty="0"/>
                        <a:t> </a:t>
                      </a:r>
                      <a:r>
                        <a:rPr lang="en-US" sz="1100" dirty="0"/>
                        <a:t>N/R</a:t>
                      </a:r>
                    </a:p>
                  </a:txBody>
                  <a:tcPr/>
                </a:tc>
                <a:extLst>
                  <a:ext uri="{0D108BD9-81ED-4DB2-BD59-A6C34878D82A}">
                    <a16:rowId xmlns:a16="http://schemas.microsoft.com/office/drawing/2014/main" xmlns="" val="10001"/>
                  </a:ext>
                </a:extLst>
              </a:tr>
              <a:tr h="533400">
                <a:tc>
                  <a:txBody>
                    <a:bodyPr/>
                    <a:lstStyle/>
                    <a:p>
                      <a:pPr marL="0" marR="0">
                        <a:lnSpc>
                          <a:spcPct val="110000"/>
                        </a:lnSpc>
                        <a:spcBef>
                          <a:spcPts val="0"/>
                        </a:spcBef>
                        <a:spcAft>
                          <a:spcPts val="0"/>
                        </a:spcAft>
                      </a:pPr>
                      <a:r>
                        <a:rPr lang="en-US" sz="1800" dirty="0">
                          <a:latin typeface="Times New Roman"/>
                          <a:ea typeface="Calibri"/>
                        </a:rPr>
                        <a:t>PI 21- Effectiveness of internal audit</a:t>
                      </a:r>
                    </a:p>
                  </a:txBody>
                  <a:tcPr marL="68580" marR="68580" marT="0" marB="0"/>
                </a:tc>
                <a:tc>
                  <a:txBody>
                    <a:bodyPr/>
                    <a:lstStyle/>
                    <a:p>
                      <a:pPr marL="0" marR="0">
                        <a:lnSpc>
                          <a:spcPct val="110000"/>
                        </a:lnSpc>
                        <a:spcBef>
                          <a:spcPts val="0"/>
                        </a:spcBef>
                        <a:spcAft>
                          <a:spcPts val="0"/>
                        </a:spcAft>
                      </a:pPr>
                      <a:r>
                        <a:rPr lang="en-US" sz="1600" dirty="0">
                          <a:effectLst/>
                          <a:latin typeface="Times New Roman" panose="02020603050405020304" pitchFamily="18" charset="0"/>
                          <a:ea typeface="Calibri" panose="020F0502020204030204" pitchFamily="34" charset="0"/>
                        </a:rPr>
                        <a:t> 0</a:t>
                      </a:r>
                    </a:p>
                  </a:txBody>
                  <a:tcPr marL="68580" marR="68580" marT="0" marB="0">
                    <a:solidFill>
                      <a:srgbClr val="92D050"/>
                    </a:solidFill>
                  </a:tcPr>
                </a:tc>
                <a:tc>
                  <a:txBody>
                    <a:bodyPr/>
                    <a:lstStyle/>
                    <a:p>
                      <a:pPr marL="0" marR="0">
                        <a:lnSpc>
                          <a:spcPct val="110000"/>
                        </a:lnSpc>
                        <a:spcBef>
                          <a:spcPts val="0"/>
                        </a:spcBef>
                        <a:spcAft>
                          <a:spcPts val="0"/>
                        </a:spcAft>
                      </a:pPr>
                      <a:r>
                        <a:rPr lang="en-US" sz="1600" dirty="0">
                          <a:effectLst/>
                          <a:latin typeface="Times New Roman" panose="02020603050405020304" pitchFamily="18" charset="0"/>
                          <a:ea typeface="Calibri" panose="020F0502020204030204" pitchFamily="34" charset="0"/>
                        </a:rPr>
                        <a:t> 0</a:t>
                      </a:r>
                    </a:p>
                  </a:txBody>
                  <a:tcPr marL="68580" marR="68580" marT="0" marB="0">
                    <a:solidFill>
                      <a:srgbClr val="FFFF00"/>
                    </a:solidFill>
                  </a:tcPr>
                </a:tc>
                <a:tc>
                  <a:txBody>
                    <a:bodyPr/>
                    <a:lstStyle/>
                    <a:p>
                      <a:pPr marL="0" marR="0">
                        <a:lnSpc>
                          <a:spcPct val="110000"/>
                        </a:lnSpc>
                        <a:spcBef>
                          <a:spcPts val="0"/>
                        </a:spcBef>
                        <a:spcAft>
                          <a:spcPts val="0"/>
                        </a:spcAft>
                      </a:pPr>
                      <a:r>
                        <a:rPr lang="en-US" sz="1600" dirty="0">
                          <a:effectLst/>
                          <a:latin typeface="Times New Roman" panose="02020603050405020304" pitchFamily="18" charset="0"/>
                          <a:ea typeface="Calibri" panose="020F0502020204030204" pitchFamily="34" charset="0"/>
                        </a:rPr>
                        <a:t>2</a:t>
                      </a:r>
                    </a:p>
                  </a:txBody>
                  <a:tcPr marL="68580" marR="68580" marT="0" marB="0">
                    <a:solidFill>
                      <a:srgbClr val="FFC000"/>
                    </a:solidFill>
                  </a:tcPr>
                </a:tc>
                <a:tc>
                  <a:txBody>
                    <a:bodyPr/>
                    <a:lstStyle/>
                    <a:p>
                      <a:pPr marL="0" marR="0" indent="0" algn="l" defTabSz="914400" rtl="0" eaLnBrk="1" fontAlgn="auto" latinLnBrk="0" hangingPunct="1">
                        <a:lnSpc>
                          <a:spcPct val="110000"/>
                        </a:lnSpc>
                        <a:spcBef>
                          <a:spcPts val="0"/>
                        </a:spcBef>
                        <a:spcAft>
                          <a:spcPts val="0"/>
                        </a:spcAft>
                        <a:buClrTx/>
                        <a:buSzTx/>
                        <a:buFontTx/>
                        <a:buNone/>
                        <a:tabLst/>
                        <a:defRPr/>
                      </a:pPr>
                      <a:r>
                        <a:rPr lang="en-US" sz="1600" dirty="0">
                          <a:effectLst/>
                          <a:highlight>
                            <a:srgbClr val="FFFF00"/>
                          </a:highlight>
                          <a:latin typeface="Times New Roman" panose="02020603050405020304" pitchFamily="18" charset="0"/>
                          <a:ea typeface="Calibri" panose="020F0502020204030204" pitchFamily="34" charset="0"/>
                        </a:rPr>
                        <a:t>10</a:t>
                      </a:r>
                      <a:endParaRPr lang="en-US" sz="1600" dirty="0">
                        <a:effectLst/>
                        <a:latin typeface="Times New Roman" panose="02020603050405020304" pitchFamily="18" charset="0"/>
                        <a:ea typeface="Calibri" panose="020F0502020204030204" pitchFamily="34" charset="0"/>
                      </a:endParaRPr>
                    </a:p>
                    <a:p>
                      <a:pPr marL="0" marR="0">
                        <a:lnSpc>
                          <a:spcPct val="110000"/>
                        </a:lnSpc>
                        <a:spcBef>
                          <a:spcPts val="0"/>
                        </a:spcBef>
                        <a:spcAft>
                          <a:spcPts val="0"/>
                        </a:spcAft>
                      </a:pPr>
                      <a:endParaRPr lang="en-US" sz="1600" dirty="0">
                        <a:solidFill>
                          <a:schemeClr val="tx1"/>
                        </a:solidFill>
                        <a:effectLst/>
                        <a:latin typeface="Times New Roman" panose="02020603050405020304" pitchFamily="18" charset="0"/>
                        <a:ea typeface="Calibri" panose="020F0502020204030204" pitchFamily="34" charset="0"/>
                      </a:endParaRPr>
                    </a:p>
                  </a:txBody>
                  <a:tcPr marL="68580" marR="68580" marT="0" marB="0">
                    <a:solidFill>
                      <a:srgbClr val="FF0000"/>
                    </a:solidFill>
                  </a:tcPr>
                </a:tc>
                <a:tc>
                  <a:txBody>
                    <a:bodyPr/>
                    <a:lstStyle/>
                    <a:p>
                      <a:pPr marL="0" marR="0">
                        <a:lnSpc>
                          <a:spcPct val="110000"/>
                        </a:lnSpc>
                        <a:spcBef>
                          <a:spcPts val="0"/>
                        </a:spcBef>
                        <a:spcAft>
                          <a:spcPts val="0"/>
                        </a:spcAft>
                      </a:pPr>
                      <a:r>
                        <a:rPr lang="en-US" sz="1600" dirty="0">
                          <a:effectLst/>
                          <a:latin typeface="Times New Roman" panose="02020603050405020304" pitchFamily="18" charset="0"/>
                          <a:ea typeface="Calibri" panose="020F0502020204030204" pitchFamily="34" charset="0"/>
                        </a:rPr>
                        <a:t>2</a:t>
                      </a:r>
                    </a:p>
                  </a:txBody>
                  <a:tcPr marL="68580" marR="68580" marT="0" marB="0"/>
                </a:tc>
                <a:extLst>
                  <a:ext uri="{0D108BD9-81ED-4DB2-BD59-A6C34878D82A}">
                    <a16:rowId xmlns:a16="http://schemas.microsoft.com/office/drawing/2014/main" xmlns="" val="10003"/>
                  </a:ext>
                </a:extLst>
              </a:tr>
              <a:tr h="578519">
                <a:tc>
                  <a:txBody>
                    <a:bodyPr/>
                    <a:lstStyle/>
                    <a:p>
                      <a:pPr marL="0" marR="0">
                        <a:lnSpc>
                          <a:spcPct val="110000"/>
                        </a:lnSpc>
                        <a:spcBef>
                          <a:spcPts val="0"/>
                        </a:spcBef>
                        <a:spcAft>
                          <a:spcPts val="0"/>
                        </a:spcAft>
                      </a:pPr>
                      <a:r>
                        <a:rPr lang="en-US" sz="1600" dirty="0">
                          <a:effectLst/>
                          <a:latin typeface="Times New Roman" panose="02020603050405020304" pitchFamily="18" charset="0"/>
                          <a:ea typeface="Calibri" panose="020F0502020204030204" pitchFamily="34" charset="0"/>
                        </a:rPr>
                        <a:t>PI 26 – Scope, nature, and follow-up of external audit</a:t>
                      </a:r>
                    </a:p>
                  </a:txBody>
                  <a:tcPr marL="68580" marR="68580" marT="0" marB="0"/>
                </a:tc>
                <a:tc>
                  <a:txBody>
                    <a:bodyPr/>
                    <a:lstStyle/>
                    <a:p>
                      <a:pPr marL="0" marR="0">
                        <a:lnSpc>
                          <a:spcPct val="110000"/>
                        </a:lnSpc>
                        <a:spcBef>
                          <a:spcPts val="0"/>
                        </a:spcBef>
                        <a:spcAft>
                          <a:spcPts val="0"/>
                        </a:spcAft>
                      </a:pPr>
                      <a:r>
                        <a:rPr lang="en-US" sz="1600" dirty="0">
                          <a:effectLst/>
                          <a:latin typeface="Times New Roman" panose="02020603050405020304" pitchFamily="18" charset="0"/>
                          <a:ea typeface="Calibri" panose="020F0502020204030204" pitchFamily="34" charset="0"/>
                        </a:rPr>
                        <a:t>0</a:t>
                      </a:r>
                    </a:p>
                  </a:txBody>
                  <a:tcPr marL="68580" marR="68580" marT="0" marB="0">
                    <a:solidFill>
                      <a:srgbClr val="92D050"/>
                    </a:solidFill>
                  </a:tcPr>
                </a:tc>
                <a:tc>
                  <a:txBody>
                    <a:bodyPr/>
                    <a:lstStyle/>
                    <a:p>
                      <a:pPr marL="0" marR="0">
                        <a:lnSpc>
                          <a:spcPct val="110000"/>
                        </a:lnSpc>
                        <a:spcBef>
                          <a:spcPts val="0"/>
                        </a:spcBef>
                        <a:spcAft>
                          <a:spcPts val="0"/>
                        </a:spcAft>
                      </a:pPr>
                      <a:r>
                        <a:rPr lang="en-US" sz="1600" dirty="0">
                          <a:effectLst/>
                          <a:latin typeface="Times New Roman" panose="02020603050405020304" pitchFamily="18" charset="0"/>
                          <a:ea typeface="Calibri" panose="020F0502020204030204" pitchFamily="34" charset="0"/>
                        </a:rPr>
                        <a:t>1</a:t>
                      </a:r>
                    </a:p>
                  </a:txBody>
                  <a:tcPr marL="68580" marR="68580" marT="0" marB="0">
                    <a:solidFill>
                      <a:srgbClr val="FFFF00"/>
                    </a:solidFill>
                  </a:tcPr>
                </a:tc>
                <a:tc>
                  <a:txBody>
                    <a:bodyPr/>
                    <a:lstStyle/>
                    <a:p>
                      <a:pPr marL="0" marR="0">
                        <a:lnSpc>
                          <a:spcPct val="110000"/>
                        </a:lnSpc>
                        <a:spcBef>
                          <a:spcPts val="0"/>
                        </a:spcBef>
                        <a:spcAft>
                          <a:spcPts val="0"/>
                        </a:spcAft>
                      </a:pPr>
                      <a:r>
                        <a:rPr lang="en-US" sz="1600" dirty="0">
                          <a:effectLst/>
                          <a:highlight>
                            <a:srgbClr val="FFFF00"/>
                          </a:highlight>
                          <a:latin typeface="Times New Roman" panose="02020603050405020304" pitchFamily="18" charset="0"/>
                          <a:ea typeface="Calibri" panose="020F0502020204030204" pitchFamily="34" charset="0"/>
                        </a:rPr>
                        <a:t>6</a:t>
                      </a:r>
                      <a:endParaRPr lang="en-US" sz="1600" dirty="0">
                        <a:effectLst/>
                        <a:latin typeface="Times New Roman" panose="02020603050405020304" pitchFamily="18" charset="0"/>
                        <a:ea typeface="Calibri" panose="020F0502020204030204" pitchFamily="34" charset="0"/>
                      </a:endParaRPr>
                    </a:p>
                  </a:txBody>
                  <a:tcPr marL="68580" marR="68580" marT="0" marB="0">
                    <a:solidFill>
                      <a:srgbClr val="FFC000"/>
                    </a:solidFill>
                  </a:tcPr>
                </a:tc>
                <a:tc>
                  <a:txBody>
                    <a:bodyPr/>
                    <a:lstStyle/>
                    <a:p>
                      <a:pPr marL="0" marR="0">
                        <a:lnSpc>
                          <a:spcPct val="110000"/>
                        </a:lnSpc>
                        <a:spcBef>
                          <a:spcPts val="0"/>
                        </a:spcBef>
                        <a:spcAft>
                          <a:spcPts val="0"/>
                        </a:spcAft>
                      </a:pPr>
                      <a:r>
                        <a:rPr lang="en-US" sz="1600" dirty="0">
                          <a:effectLst/>
                          <a:highlight>
                            <a:srgbClr val="FFFF00"/>
                          </a:highlight>
                          <a:latin typeface="Times New Roman" panose="02020603050405020304" pitchFamily="18" charset="0"/>
                          <a:ea typeface="Calibri" panose="020F0502020204030204" pitchFamily="34" charset="0"/>
                        </a:rPr>
                        <a:t>6</a:t>
                      </a:r>
                      <a:endParaRPr lang="en-US" sz="1600" dirty="0">
                        <a:effectLst/>
                        <a:latin typeface="Times New Roman" panose="02020603050405020304" pitchFamily="18" charset="0"/>
                        <a:ea typeface="Calibri" panose="020F0502020204030204" pitchFamily="34" charset="0"/>
                      </a:endParaRPr>
                    </a:p>
                  </a:txBody>
                  <a:tcPr marL="68580" marR="68580" marT="0" marB="0">
                    <a:solidFill>
                      <a:srgbClr val="FF0000"/>
                    </a:solidFill>
                  </a:tcPr>
                </a:tc>
                <a:tc>
                  <a:txBody>
                    <a:bodyPr/>
                    <a:lstStyle/>
                    <a:p>
                      <a:pPr marL="0" marR="0">
                        <a:lnSpc>
                          <a:spcPct val="110000"/>
                        </a:lnSpc>
                        <a:spcBef>
                          <a:spcPts val="0"/>
                        </a:spcBef>
                        <a:spcAft>
                          <a:spcPts val="0"/>
                        </a:spcAft>
                      </a:pPr>
                      <a:r>
                        <a:rPr lang="en-US" sz="1600" dirty="0">
                          <a:effectLst/>
                          <a:latin typeface="Times New Roman" panose="02020603050405020304" pitchFamily="18" charset="0"/>
                          <a:ea typeface="Calibri" panose="020F0502020204030204" pitchFamily="34" charset="0"/>
                        </a:rPr>
                        <a:t>1</a:t>
                      </a:r>
                    </a:p>
                  </a:txBody>
                  <a:tcPr marL="68580" marR="68580" marT="0" marB="0"/>
                </a:tc>
                <a:extLst>
                  <a:ext uri="{0D108BD9-81ED-4DB2-BD59-A6C34878D82A}">
                    <a16:rowId xmlns:a16="http://schemas.microsoft.com/office/drawing/2014/main" xmlns="" val="10004"/>
                  </a:ext>
                </a:extLst>
              </a:tr>
              <a:tr h="578519">
                <a:tc>
                  <a:txBody>
                    <a:bodyPr/>
                    <a:lstStyle/>
                    <a:p>
                      <a:pPr marL="0" marR="0">
                        <a:lnSpc>
                          <a:spcPct val="110000"/>
                        </a:lnSpc>
                        <a:spcBef>
                          <a:spcPts val="0"/>
                        </a:spcBef>
                        <a:spcAft>
                          <a:spcPts val="0"/>
                        </a:spcAft>
                      </a:pPr>
                      <a:r>
                        <a:rPr lang="en-US" sz="1600" dirty="0">
                          <a:effectLst/>
                          <a:latin typeface="Times New Roman" panose="02020603050405020304" pitchFamily="18" charset="0"/>
                          <a:ea typeface="Calibri" panose="020F0502020204030204" pitchFamily="34" charset="0"/>
                        </a:rPr>
                        <a:t>PI 27- Legislative scrutiny of the budget</a:t>
                      </a:r>
                    </a:p>
                  </a:txBody>
                  <a:tcPr marL="68580" marR="68580" marT="0" marB="0"/>
                </a:tc>
                <a:tc>
                  <a:txBody>
                    <a:bodyPr/>
                    <a:lstStyle/>
                    <a:p>
                      <a:pPr marL="0" marR="0">
                        <a:lnSpc>
                          <a:spcPct val="110000"/>
                        </a:lnSpc>
                        <a:spcBef>
                          <a:spcPts val="0"/>
                        </a:spcBef>
                        <a:spcAft>
                          <a:spcPts val="0"/>
                        </a:spcAft>
                      </a:pPr>
                      <a:r>
                        <a:rPr lang="en-US" sz="1600" dirty="0">
                          <a:effectLst/>
                          <a:latin typeface="Times New Roman" panose="02020603050405020304" pitchFamily="18" charset="0"/>
                          <a:ea typeface="Calibri" panose="020F0502020204030204" pitchFamily="34" charset="0"/>
                        </a:rPr>
                        <a:t> 0</a:t>
                      </a:r>
                    </a:p>
                  </a:txBody>
                  <a:tcPr marL="68580" marR="68580" marT="0" marB="0">
                    <a:solidFill>
                      <a:srgbClr val="92D050"/>
                    </a:solidFill>
                  </a:tcPr>
                </a:tc>
                <a:tc>
                  <a:txBody>
                    <a:bodyPr/>
                    <a:lstStyle/>
                    <a:p>
                      <a:pPr marL="0" marR="0">
                        <a:lnSpc>
                          <a:spcPct val="110000"/>
                        </a:lnSpc>
                        <a:spcBef>
                          <a:spcPts val="0"/>
                        </a:spcBef>
                        <a:spcAft>
                          <a:spcPts val="0"/>
                        </a:spcAft>
                      </a:pPr>
                      <a:r>
                        <a:rPr lang="en-US" sz="1600" dirty="0">
                          <a:effectLst/>
                          <a:latin typeface="Times New Roman" panose="02020603050405020304" pitchFamily="18" charset="0"/>
                          <a:ea typeface="Calibri" panose="020F0502020204030204" pitchFamily="34" charset="0"/>
                        </a:rPr>
                        <a:t>1</a:t>
                      </a:r>
                    </a:p>
                  </a:txBody>
                  <a:tcPr marL="68580" marR="68580" marT="0" marB="0">
                    <a:solidFill>
                      <a:srgbClr val="FFFF00"/>
                    </a:solidFill>
                  </a:tcPr>
                </a:tc>
                <a:tc>
                  <a:txBody>
                    <a:bodyPr/>
                    <a:lstStyle/>
                    <a:p>
                      <a:pPr marL="0" marR="0">
                        <a:lnSpc>
                          <a:spcPct val="110000"/>
                        </a:lnSpc>
                        <a:spcBef>
                          <a:spcPts val="0"/>
                        </a:spcBef>
                        <a:spcAft>
                          <a:spcPts val="0"/>
                        </a:spcAft>
                      </a:pPr>
                      <a:r>
                        <a:rPr lang="en-US" sz="1600" dirty="0">
                          <a:effectLst/>
                          <a:highlight>
                            <a:srgbClr val="FFFF00"/>
                          </a:highlight>
                          <a:latin typeface="Times New Roman" panose="02020603050405020304" pitchFamily="18" charset="0"/>
                          <a:ea typeface="Calibri" panose="020F0502020204030204" pitchFamily="34" charset="0"/>
                        </a:rPr>
                        <a:t>5</a:t>
                      </a:r>
                      <a:endParaRPr lang="en-US" sz="1600" dirty="0">
                        <a:effectLst/>
                        <a:latin typeface="Times New Roman" panose="02020603050405020304" pitchFamily="18" charset="0"/>
                        <a:ea typeface="Calibri" panose="020F0502020204030204" pitchFamily="34" charset="0"/>
                      </a:endParaRPr>
                    </a:p>
                  </a:txBody>
                  <a:tcPr marL="68580" marR="68580" marT="0" marB="0">
                    <a:solidFill>
                      <a:srgbClr val="FFC000"/>
                    </a:solidFill>
                  </a:tcPr>
                </a:tc>
                <a:tc>
                  <a:txBody>
                    <a:bodyPr/>
                    <a:lstStyle/>
                    <a:p>
                      <a:pPr marL="0" marR="0" lvl="0" indent="0" algn="l" defTabSz="914400" rtl="0" eaLnBrk="1" fontAlgn="auto" latinLnBrk="0" hangingPunct="1">
                        <a:lnSpc>
                          <a:spcPct val="110000"/>
                        </a:lnSpc>
                        <a:spcBef>
                          <a:spcPts val="0"/>
                        </a:spcBef>
                        <a:spcAft>
                          <a:spcPts val="0"/>
                        </a:spcAft>
                        <a:buClrTx/>
                        <a:buSzTx/>
                        <a:buFontTx/>
                        <a:buNone/>
                        <a:tabLst/>
                        <a:defRPr/>
                      </a:pPr>
                      <a:r>
                        <a:rPr kumimoji="0" lang="en-US" sz="1600" b="0" i="0" u="none" strike="noStrike" kern="1200" cap="none" spc="0" normalizeH="0" baseline="0" noProof="0" dirty="0">
                          <a:ln>
                            <a:noFill/>
                          </a:ln>
                          <a:solidFill>
                            <a:prstClr val="black"/>
                          </a:solidFill>
                          <a:effectLst/>
                          <a:highlight>
                            <a:srgbClr val="FFFF00"/>
                          </a:highlight>
                          <a:uLnTx/>
                          <a:uFillTx/>
                          <a:latin typeface="Times New Roman" panose="02020603050405020304" pitchFamily="18" charset="0"/>
                          <a:ea typeface="Calibri" panose="020F0502020204030204" pitchFamily="34" charset="0"/>
                          <a:cs typeface="+mn-cs"/>
                        </a:rPr>
                        <a:t>7</a:t>
                      </a:r>
                      <a:endParaRPr kumimoji="0" lang="en-US" sz="16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mn-cs"/>
                      </a:endParaRPr>
                    </a:p>
                    <a:p>
                      <a:pPr marL="0" marR="0">
                        <a:lnSpc>
                          <a:spcPct val="110000"/>
                        </a:lnSpc>
                        <a:spcBef>
                          <a:spcPts val="0"/>
                        </a:spcBef>
                        <a:spcAft>
                          <a:spcPts val="0"/>
                        </a:spcAft>
                      </a:pPr>
                      <a:endParaRPr lang="en-US" sz="1600" dirty="0">
                        <a:effectLst/>
                        <a:latin typeface="Times New Roman" panose="02020603050405020304" pitchFamily="18" charset="0"/>
                        <a:ea typeface="Calibri" panose="020F0502020204030204" pitchFamily="34" charset="0"/>
                      </a:endParaRPr>
                    </a:p>
                  </a:txBody>
                  <a:tcPr marL="68580" marR="68580" marT="0" marB="0">
                    <a:solidFill>
                      <a:srgbClr val="FF0000"/>
                    </a:solidFill>
                  </a:tcPr>
                </a:tc>
                <a:tc>
                  <a:txBody>
                    <a:bodyPr/>
                    <a:lstStyle/>
                    <a:p>
                      <a:pPr marL="0" marR="0">
                        <a:lnSpc>
                          <a:spcPct val="110000"/>
                        </a:lnSpc>
                        <a:spcBef>
                          <a:spcPts val="0"/>
                        </a:spcBef>
                        <a:spcAft>
                          <a:spcPts val="0"/>
                        </a:spcAft>
                      </a:pPr>
                      <a:r>
                        <a:rPr lang="en-US" sz="1600" dirty="0">
                          <a:effectLst/>
                          <a:latin typeface="Times New Roman" panose="02020603050405020304" pitchFamily="18" charset="0"/>
                          <a:ea typeface="Calibri" panose="020F0502020204030204" pitchFamily="34" charset="0"/>
                        </a:rPr>
                        <a:t>1</a:t>
                      </a:r>
                    </a:p>
                  </a:txBody>
                  <a:tcPr marL="68580" marR="68580" marT="0" marB="0"/>
                </a:tc>
                <a:extLst>
                  <a:ext uri="{0D108BD9-81ED-4DB2-BD59-A6C34878D82A}">
                    <a16:rowId xmlns:a16="http://schemas.microsoft.com/office/drawing/2014/main" xmlns="" val="1308507826"/>
                  </a:ext>
                </a:extLst>
              </a:tr>
              <a:tr h="578519">
                <a:tc>
                  <a:txBody>
                    <a:bodyPr/>
                    <a:lstStyle/>
                    <a:p>
                      <a:pPr marL="0" marR="0">
                        <a:lnSpc>
                          <a:spcPct val="110000"/>
                        </a:lnSpc>
                        <a:spcBef>
                          <a:spcPts val="0"/>
                        </a:spcBef>
                        <a:spcAft>
                          <a:spcPts val="0"/>
                        </a:spcAft>
                      </a:pPr>
                      <a:r>
                        <a:rPr lang="en-US" sz="1600" dirty="0">
                          <a:effectLst/>
                          <a:latin typeface="Times New Roman" panose="02020603050405020304" pitchFamily="18" charset="0"/>
                          <a:ea typeface="Calibri" panose="020F0502020204030204" pitchFamily="34" charset="0"/>
                        </a:rPr>
                        <a:t>PI 28- Legislative scrutiny of audit reports</a:t>
                      </a:r>
                    </a:p>
                  </a:txBody>
                  <a:tcPr marL="68580" marR="68580" marT="0" marB="0"/>
                </a:tc>
                <a:tc>
                  <a:txBody>
                    <a:bodyPr/>
                    <a:lstStyle/>
                    <a:p>
                      <a:pPr marL="0" marR="0">
                        <a:lnSpc>
                          <a:spcPct val="110000"/>
                        </a:lnSpc>
                        <a:spcBef>
                          <a:spcPts val="0"/>
                        </a:spcBef>
                        <a:spcAft>
                          <a:spcPts val="0"/>
                        </a:spcAft>
                      </a:pPr>
                      <a:r>
                        <a:rPr lang="en-US" sz="1600" dirty="0">
                          <a:effectLst/>
                          <a:latin typeface="Times New Roman" panose="02020603050405020304" pitchFamily="18" charset="0"/>
                          <a:ea typeface="Calibri" panose="020F0502020204030204" pitchFamily="34" charset="0"/>
                        </a:rPr>
                        <a:t> 0</a:t>
                      </a:r>
                    </a:p>
                  </a:txBody>
                  <a:tcPr marL="68580" marR="68580" marT="0" marB="0">
                    <a:solidFill>
                      <a:srgbClr val="92D050"/>
                    </a:solidFill>
                  </a:tcPr>
                </a:tc>
                <a:tc>
                  <a:txBody>
                    <a:bodyPr/>
                    <a:lstStyle/>
                    <a:p>
                      <a:pPr marL="0" marR="0">
                        <a:lnSpc>
                          <a:spcPct val="110000"/>
                        </a:lnSpc>
                        <a:spcBef>
                          <a:spcPts val="0"/>
                        </a:spcBef>
                        <a:spcAft>
                          <a:spcPts val="0"/>
                        </a:spcAft>
                      </a:pPr>
                      <a:r>
                        <a:rPr lang="en-US" sz="1600" dirty="0">
                          <a:effectLst/>
                          <a:latin typeface="Times New Roman" panose="02020603050405020304" pitchFamily="18" charset="0"/>
                          <a:ea typeface="Calibri" panose="020F0502020204030204" pitchFamily="34" charset="0"/>
                        </a:rPr>
                        <a:t>3</a:t>
                      </a:r>
                    </a:p>
                  </a:txBody>
                  <a:tcPr marL="68580" marR="68580" marT="0" marB="0">
                    <a:solidFill>
                      <a:srgbClr val="FFFF00"/>
                    </a:solidFill>
                  </a:tcPr>
                </a:tc>
                <a:tc>
                  <a:txBody>
                    <a:bodyPr/>
                    <a:lstStyle/>
                    <a:p>
                      <a:pPr marL="0" marR="0">
                        <a:lnSpc>
                          <a:spcPct val="110000"/>
                        </a:lnSpc>
                        <a:spcBef>
                          <a:spcPts val="0"/>
                        </a:spcBef>
                        <a:spcAft>
                          <a:spcPts val="0"/>
                        </a:spcAft>
                      </a:pPr>
                      <a:r>
                        <a:rPr lang="en-US" sz="1600" dirty="0">
                          <a:effectLst/>
                          <a:highlight>
                            <a:srgbClr val="FFFF00"/>
                          </a:highlight>
                          <a:latin typeface="Times New Roman" panose="02020603050405020304" pitchFamily="18" charset="0"/>
                          <a:ea typeface="Calibri" panose="020F0502020204030204" pitchFamily="34" charset="0"/>
                        </a:rPr>
                        <a:t>2</a:t>
                      </a:r>
                      <a:endParaRPr lang="en-US" sz="1600" dirty="0">
                        <a:effectLst/>
                        <a:latin typeface="Times New Roman" panose="02020603050405020304" pitchFamily="18" charset="0"/>
                        <a:ea typeface="Calibri" panose="020F0502020204030204" pitchFamily="34" charset="0"/>
                      </a:endParaRPr>
                    </a:p>
                  </a:txBody>
                  <a:tcPr marL="68580" marR="68580" marT="0" marB="0">
                    <a:solidFill>
                      <a:srgbClr val="FFC000"/>
                    </a:solidFill>
                  </a:tcPr>
                </a:tc>
                <a:tc>
                  <a:txBody>
                    <a:bodyPr/>
                    <a:lstStyle/>
                    <a:p>
                      <a:pPr marL="0" marR="0">
                        <a:lnSpc>
                          <a:spcPct val="110000"/>
                        </a:lnSpc>
                        <a:spcBef>
                          <a:spcPts val="0"/>
                        </a:spcBef>
                        <a:spcAft>
                          <a:spcPts val="0"/>
                        </a:spcAft>
                      </a:pPr>
                      <a:r>
                        <a:rPr lang="en-US" sz="1600" dirty="0">
                          <a:effectLst/>
                          <a:highlight>
                            <a:srgbClr val="FFFF00"/>
                          </a:highlight>
                          <a:latin typeface="Times New Roman" panose="02020603050405020304" pitchFamily="18" charset="0"/>
                          <a:ea typeface="Calibri" panose="020F0502020204030204" pitchFamily="34" charset="0"/>
                        </a:rPr>
                        <a:t>8</a:t>
                      </a:r>
                      <a:endParaRPr lang="en-US" sz="1600" dirty="0">
                        <a:effectLst/>
                        <a:latin typeface="Times New Roman" panose="02020603050405020304" pitchFamily="18" charset="0"/>
                        <a:ea typeface="Calibri" panose="020F0502020204030204" pitchFamily="34" charset="0"/>
                      </a:endParaRPr>
                    </a:p>
                  </a:txBody>
                  <a:tcPr marL="68580" marR="68580" marT="0" marB="0">
                    <a:solidFill>
                      <a:srgbClr val="FF0000"/>
                    </a:solidFill>
                  </a:tcPr>
                </a:tc>
                <a:tc>
                  <a:txBody>
                    <a:bodyPr/>
                    <a:lstStyle/>
                    <a:p>
                      <a:pPr marL="0" marR="0">
                        <a:lnSpc>
                          <a:spcPct val="110000"/>
                        </a:lnSpc>
                        <a:spcBef>
                          <a:spcPts val="0"/>
                        </a:spcBef>
                        <a:spcAft>
                          <a:spcPts val="0"/>
                        </a:spcAft>
                      </a:pPr>
                      <a:r>
                        <a:rPr lang="en-US" sz="1600" dirty="0">
                          <a:effectLst/>
                          <a:latin typeface="Times New Roman" panose="02020603050405020304" pitchFamily="18" charset="0"/>
                          <a:ea typeface="Calibri" panose="020F0502020204030204" pitchFamily="34" charset="0"/>
                        </a:rPr>
                        <a:t>1</a:t>
                      </a:r>
                    </a:p>
                  </a:txBody>
                  <a:tcPr marL="68580" marR="68580" marT="0" marB="0"/>
                </a:tc>
                <a:extLst>
                  <a:ext uri="{0D108BD9-81ED-4DB2-BD59-A6C34878D82A}">
                    <a16:rowId xmlns:a16="http://schemas.microsoft.com/office/drawing/2014/main" xmlns="" val="1636135048"/>
                  </a:ext>
                </a:extLst>
              </a:tr>
            </a:tbl>
          </a:graphicData>
        </a:graphic>
      </p:graphicFrame>
      <p:sp>
        <p:nvSpPr>
          <p:cNvPr id="6" name="Slide Number Placeholder 5"/>
          <p:cNvSpPr>
            <a:spLocks noGrp="1"/>
          </p:cNvSpPr>
          <p:nvPr>
            <p:ph type="sldNum" sz="quarter" idx="12"/>
          </p:nvPr>
        </p:nvSpPr>
        <p:spPr/>
        <p:txBody>
          <a:bodyPr/>
          <a:lstStyle/>
          <a:p>
            <a:pPr marL="0" marR="0" lvl="0" indent="0" defTabSz="914400" eaLnBrk="1" fontAlgn="auto" latinLnBrk="0" hangingPunct="1">
              <a:lnSpc>
                <a:spcPct val="100000"/>
              </a:lnSpc>
              <a:spcBef>
                <a:spcPts val="0"/>
              </a:spcBef>
              <a:spcAft>
                <a:spcPts val="0"/>
              </a:spcAft>
              <a:buClrTx/>
              <a:buSzTx/>
              <a:buFontTx/>
              <a:buNone/>
              <a:tabLst/>
              <a:defRPr/>
            </a:pPr>
            <a:fld id="{71002764-793A-4A46-A9CF-B7CA7938136D}" type="slidenum">
              <a:rPr kumimoji="0" lang="en-US" sz="1800" b="0" i="0" u="none" strike="noStrike" kern="0" cap="none" spc="0" normalizeH="0" baseline="0" noProof="0">
                <a:ln>
                  <a:noFill/>
                </a:ln>
                <a:solidFill>
                  <a:sysClr val="windowText" lastClr="000000"/>
                </a:solidFill>
                <a:effectLst/>
                <a:uLnTx/>
                <a:uFillTx/>
              </a:rPr>
              <a:pPr marL="0" marR="0" lvl="0" indent="0" defTabSz="914400" eaLnBrk="1" fontAlgn="auto" latinLnBrk="0" hangingPunct="1">
                <a:lnSpc>
                  <a:spcPct val="100000"/>
                </a:lnSpc>
                <a:spcBef>
                  <a:spcPts val="0"/>
                </a:spcBef>
                <a:spcAft>
                  <a:spcPts val="0"/>
                </a:spcAft>
                <a:buClrTx/>
                <a:buSzTx/>
                <a:buFontTx/>
                <a:buNone/>
                <a:tabLst/>
                <a:defRPr/>
              </a:pPr>
              <a:t>8</a:t>
            </a:fld>
            <a:endParaRPr kumimoji="0" lang="en-US" sz="1800" b="0" i="0" u="none" strike="noStrike" kern="0" cap="none" spc="0" normalizeH="0" baseline="0" noProof="0">
              <a:ln>
                <a:noFill/>
              </a:ln>
              <a:solidFill>
                <a:sysClr val="windowText" lastClr="000000"/>
              </a:solidFill>
              <a:effectLst/>
              <a:uLnTx/>
              <a:uFillTx/>
            </a:endParaRPr>
          </a:p>
        </p:txBody>
      </p:sp>
    </p:spTree>
    <p:extLst>
      <p:ext uri="{BB962C8B-B14F-4D97-AF65-F5344CB8AC3E}">
        <p14:creationId xmlns:p14="http://schemas.microsoft.com/office/powerpoint/2010/main" val="287990921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838200" y="365125"/>
            <a:ext cx="10515600" cy="807893"/>
          </a:xfrm>
        </p:spPr>
        <p:txBody>
          <a:bodyPr>
            <a:noAutofit/>
          </a:bodyPr>
          <a:lstStyle/>
          <a:p>
            <a:r>
              <a:rPr lang="en-US" sz="3200" b="1" dirty="0"/>
              <a:t>Recent progress (2015-16)</a:t>
            </a:r>
          </a:p>
        </p:txBody>
      </p:sp>
      <p:sp>
        <p:nvSpPr>
          <p:cNvPr id="2" name="Content Placeholder 1"/>
          <p:cNvSpPr>
            <a:spLocks noGrp="1"/>
          </p:cNvSpPr>
          <p:nvPr>
            <p:ph sz="half" idx="1"/>
          </p:nvPr>
        </p:nvSpPr>
        <p:spPr/>
        <p:txBody>
          <a:bodyPr>
            <a:normAutofit fontScale="62500" lnSpcReduction="20000"/>
          </a:bodyPr>
          <a:lstStyle/>
          <a:p>
            <a:r>
              <a:rPr lang="en-US" dirty="0"/>
              <a:t>Budget reliability</a:t>
            </a:r>
          </a:p>
          <a:p>
            <a:r>
              <a:rPr lang="en-US" dirty="0"/>
              <a:t>Expenditure control</a:t>
            </a:r>
          </a:p>
          <a:p>
            <a:pPr lvl="1"/>
            <a:r>
              <a:rPr lang="en-US" dirty="0"/>
              <a:t>Commitment and payroll controls</a:t>
            </a:r>
          </a:p>
          <a:p>
            <a:pPr lvl="1"/>
            <a:r>
              <a:rPr lang="en-US" dirty="0"/>
              <a:t>In-year monitoring</a:t>
            </a:r>
          </a:p>
          <a:p>
            <a:r>
              <a:rPr lang="en-US" dirty="0"/>
              <a:t>Tax and non-tax revenue management</a:t>
            </a:r>
          </a:p>
          <a:p>
            <a:r>
              <a:rPr lang="en-US" dirty="0"/>
              <a:t>Asset management</a:t>
            </a:r>
          </a:p>
          <a:p>
            <a:pPr lvl="1"/>
            <a:r>
              <a:rPr lang="en-US" dirty="0"/>
              <a:t>Cash management</a:t>
            </a:r>
          </a:p>
          <a:p>
            <a:pPr lvl="1"/>
            <a:r>
              <a:rPr lang="en-US" dirty="0"/>
              <a:t>Accounts reconciliation </a:t>
            </a:r>
          </a:p>
          <a:p>
            <a:r>
              <a:rPr lang="en-US" dirty="0"/>
              <a:t>Transparency and accountability </a:t>
            </a:r>
          </a:p>
          <a:p>
            <a:pPr lvl="1"/>
            <a:r>
              <a:rPr lang="en-US" dirty="0"/>
              <a:t>Budget documentation</a:t>
            </a:r>
          </a:p>
          <a:p>
            <a:pPr lvl="1"/>
            <a:r>
              <a:rPr lang="en-US" dirty="0"/>
              <a:t>Budget Classification</a:t>
            </a:r>
          </a:p>
          <a:p>
            <a:pPr lvl="1"/>
            <a:r>
              <a:rPr lang="en-US" dirty="0"/>
              <a:t>Timeliness of budget approval</a:t>
            </a:r>
          </a:p>
          <a:p>
            <a:pPr lvl="1"/>
            <a:r>
              <a:rPr lang="en-US" dirty="0"/>
              <a:t>Quality and timeliness of financial statements</a:t>
            </a:r>
          </a:p>
          <a:p>
            <a:pPr lvl="1"/>
            <a:r>
              <a:rPr lang="en-US" dirty="0"/>
              <a:t>Timeliness of submission of audit reports to legislature</a:t>
            </a:r>
          </a:p>
          <a:p>
            <a:pPr lvl="1"/>
            <a:r>
              <a:rPr lang="en-US" dirty="0"/>
              <a:t>Public access to procurement and financial information</a:t>
            </a:r>
          </a:p>
          <a:p>
            <a:pPr marL="109728" indent="0">
              <a:buNone/>
            </a:pPr>
            <a:endParaRPr lang="en-US" dirty="0"/>
          </a:p>
          <a:p>
            <a:pPr marL="109728" indent="0">
              <a:buNone/>
            </a:pPr>
            <a:endParaRPr lang="en-US" dirty="0"/>
          </a:p>
          <a:p>
            <a:endParaRPr lang="en-US" dirty="0"/>
          </a:p>
        </p:txBody>
      </p:sp>
      <p:sp>
        <p:nvSpPr>
          <p:cNvPr id="4" name="Content Placeholder 3"/>
          <p:cNvSpPr>
            <a:spLocks noGrp="1"/>
          </p:cNvSpPr>
          <p:nvPr>
            <p:ph sz="half" idx="2"/>
          </p:nvPr>
        </p:nvSpPr>
        <p:spPr/>
        <p:txBody>
          <a:bodyPr>
            <a:normAutofit fontScale="62500" lnSpcReduction="20000"/>
          </a:bodyPr>
          <a:lstStyle/>
          <a:p>
            <a:pPr marL="0" indent="0">
              <a:buNone/>
            </a:pPr>
            <a:r>
              <a:rPr lang="en-US" b="1" dirty="0"/>
              <a:t>Based on: </a:t>
            </a:r>
          </a:p>
          <a:p>
            <a:pPr marL="0" indent="0">
              <a:buNone/>
            </a:pPr>
            <a:r>
              <a:rPr lang="en-US" b="1" dirty="0"/>
              <a:t>PEFA self-assessments- 5 countries</a:t>
            </a:r>
            <a:endParaRPr lang="en-US" dirty="0"/>
          </a:p>
          <a:p>
            <a:pPr marL="0" indent="0">
              <a:buNone/>
            </a:pPr>
            <a:r>
              <a:rPr lang="en-US" dirty="0"/>
              <a:t>Other diagnostics and monitoring by PFTAC/IMF on selected areas</a:t>
            </a:r>
          </a:p>
        </p:txBody>
      </p:sp>
      <p:sp>
        <p:nvSpPr>
          <p:cNvPr id="5" name="Slide Number Placeholder 4"/>
          <p:cNvSpPr>
            <a:spLocks noGrp="1"/>
          </p:cNvSpPr>
          <p:nvPr>
            <p:ph type="sldNum" sz="quarter" idx="12"/>
          </p:nvPr>
        </p:nvSpPr>
        <p:spPr/>
        <p:txBody>
          <a:bodyPr/>
          <a:lstStyle/>
          <a:p>
            <a:pPr marL="0" marR="0" lvl="0" indent="0" defTabSz="914400" eaLnBrk="1" fontAlgn="auto" latinLnBrk="0" hangingPunct="1">
              <a:lnSpc>
                <a:spcPct val="100000"/>
              </a:lnSpc>
              <a:spcBef>
                <a:spcPts val="0"/>
              </a:spcBef>
              <a:spcAft>
                <a:spcPts val="0"/>
              </a:spcAft>
              <a:buClrTx/>
              <a:buSzTx/>
              <a:buFontTx/>
              <a:buNone/>
              <a:tabLst/>
              <a:defRPr/>
            </a:pPr>
            <a:fld id="{8B69DA94-F500-4EDA-B153-063F763D5BF2}" type="slidenum">
              <a:rPr kumimoji="0" lang="en-US" sz="1800" b="0" i="0" u="none" strike="noStrike" kern="0" cap="none" spc="0" normalizeH="0" baseline="0" noProof="0" smtClean="0">
                <a:ln>
                  <a:noFill/>
                </a:ln>
                <a:solidFill>
                  <a:sysClr val="windowText" lastClr="000000"/>
                </a:solidFill>
                <a:effectLst/>
                <a:uLnTx/>
                <a:uFillTx/>
              </a:rPr>
              <a:pPr marL="0" marR="0" lvl="0" indent="0" defTabSz="914400" eaLnBrk="1" fontAlgn="auto" latinLnBrk="0" hangingPunct="1">
                <a:lnSpc>
                  <a:spcPct val="100000"/>
                </a:lnSpc>
                <a:spcBef>
                  <a:spcPts val="0"/>
                </a:spcBef>
                <a:spcAft>
                  <a:spcPts val="0"/>
                </a:spcAft>
                <a:buClrTx/>
                <a:buSzTx/>
                <a:buFontTx/>
                <a:buNone/>
                <a:tabLst/>
                <a:defRPr/>
              </a:pPr>
              <a:t>9</a:t>
            </a:fld>
            <a:endParaRPr kumimoji="0" lang="en-US" sz="1800" b="0" i="0" u="none" strike="noStrike" kern="0" cap="none" spc="0" normalizeH="0" baseline="0" noProof="0">
              <a:ln>
                <a:noFill/>
              </a:ln>
              <a:solidFill>
                <a:sysClr val="windowText" lastClr="000000"/>
              </a:solidFill>
              <a:effectLst/>
              <a:uLnTx/>
              <a:uFillTx/>
            </a:endParaRPr>
          </a:p>
        </p:txBody>
      </p:sp>
    </p:spTree>
    <p:extLst>
      <p:ext uri="{BB962C8B-B14F-4D97-AF65-F5344CB8AC3E}">
        <p14:creationId xmlns:p14="http://schemas.microsoft.com/office/powerpoint/2010/main" val="160331490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965</TotalTime>
  <Words>2006</Words>
  <Application>Microsoft Macintosh PowerPoint</Application>
  <PresentationFormat>Widescreen</PresentationFormat>
  <Paragraphs>354</Paragraphs>
  <Slides>12</Slides>
  <Notes>9</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12</vt:i4>
      </vt:variant>
    </vt:vector>
  </HeadingPairs>
  <TitlesOfParts>
    <vt:vector size="17" baseType="lpstr">
      <vt:lpstr>Calibri</vt:lpstr>
      <vt:lpstr>Calibri Light</vt:lpstr>
      <vt:lpstr>Times New Roman</vt:lpstr>
      <vt:lpstr>Arial</vt:lpstr>
      <vt:lpstr>Office Theme</vt:lpstr>
      <vt:lpstr> Selected Public Expenditure Financial Accountability (PEFA) Indicators in Pacific Island Countries</vt:lpstr>
      <vt:lpstr>Selected PEFA Indicators in Pacific Island Countries*</vt:lpstr>
      <vt:lpstr>Selected PEFA Indicators in Pacific Island Countries</vt:lpstr>
      <vt:lpstr>Selected PEFA Indicators in Pacific Island Countries</vt:lpstr>
      <vt:lpstr>Selected PEFA Indicators in Pacific Island Countries</vt:lpstr>
      <vt:lpstr>Selected PEFA Indicators in Pacific Island Countries</vt:lpstr>
      <vt:lpstr>Selected PEFA Indicators in Pacific Island Countries</vt:lpstr>
      <vt:lpstr>Selected PEFA Indicators in Pacific Island Countries</vt:lpstr>
      <vt:lpstr>Recent progress (2015-16)</vt:lpstr>
      <vt:lpstr>PFTAC Strategy</vt:lpstr>
      <vt:lpstr>PowerPoint Presentation</vt:lpstr>
      <vt:lpstr>6 PFM Workstreams</vt:lpstr>
    </vt:vector>
  </TitlesOfParts>
  <LinksUpToDate>false</LinksUpToDate>
  <SharedDoc>false</SharedDoc>
  <HyperlinksChanged>false</HyperlinksChanged>
  <AppVersion>15.0027</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Marzan, Chita</dc:creator>
  <cp:lastModifiedBy>Marga Peeters</cp:lastModifiedBy>
  <cp:revision>155</cp:revision>
  <cp:lastPrinted>2016-10-26T23:12:12Z</cp:lastPrinted>
  <dcterms:created xsi:type="dcterms:W3CDTF">2016-10-18T02:10:12Z</dcterms:created>
  <dcterms:modified xsi:type="dcterms:W3CDTF">2016-10-27T04:14:23Z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AdHocReviewCycleID">
    <vt:i4>-881391391</vt:i4>
  </property>
  <property fmtid="{D5CDD505-2E9C-101B-9397-08002B2CF9AE}" pid="3" name="_NewReviewCycle">
    <vt:lpwstr/>
  </property>
  <property fmtid="{D5CDD505-2E9C-101B-9397-08002B2CF9AE}" pid="4" name="_EmailSubject">
    <vt:lpwstr>Your presentation at the EU-Training</vt:lpwstr>
  </property>
  <property fmtid="{D5CDD505-2E9C-101B-9397-08002B2CF9AE}" pid="5" name="_AuthorEmail">
    <vt:lpwstr>CMarzan@imf.org</vt:lpwstr>
  </property>
  <property fmtid="{D5CDD505-2E9C-101B-9397-08002B2CF9AE}" pid="6" name="_AuthorEmailDisplayName">
    <vt:lpwstr>Marzan, Chita</vt:lpwstr>
  </property>
</Properties>
</file>