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32" r:id="rId1"/>
  </p:sldMasterIdLst>
  <p:notesMasterIdLst>
    <p:notesMasterId r:id="rId14"/>
  </p:notesMasterIdLst>
  <p:handoutMasterIdLst>
    <p:handoutMasterId r:id="rId15"/>
  </p:handoutMasterIdLst>
  <p:sldIdLst>
    <p:sldId id="256" r:id="rId2"/>
    <p:sldId id="360" r:id="rId3"/>
    <p:sldId id="361" r:id="rId4"/>
    <p:sldId id="362" r:id="rId5"/>
    <p:sldId id="329" r:id="rId6"/>
    <p:sldId id="330" r:id="rId7"/>
    <p:sldId id="331" r:id="rId8"/>
    <p:sldId id="332" r:id="rId9"/>
    <p:sldId id="333" r:id="rId10"/>
    <p:sldId id="334" r:id="rId11"/>
    <p:sldId id="336" r:id="rId12"/>
    <p:sldId id="359" r:id="rId13"/>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5731" autoAdjust="0"/>
  </p:normalViewPr>
  <p:slideViewPr>
    <p:cSldViewPr>
      <p:cViewPr>
        <p:scale>
          <a:sx n="81" d="100"/>
          <a:sy n="81" d="100"/>
        </p:scale>
        <p:origin x="-1026" y="-66"/>
      </p:cViewPr>
      <p:guideLst>
        <p:guide orient="horz" pos="2160"/>
        <p:guide pos="2880"/>
      </p:guideLst>
    </p:cSldViewPr>
  </p:slideViewPr>
  <p:outlineViewPr>
    <p:cViewPr>
      <p:scale>
        <a:sx n="33" d="100"/>
        <a:sy n="33" d="100"/>
      </p:scale>
      <p:origin x="0" y="-132"/>
    </p:cViewPr>
  </p:outlineViewPr>
  <p:notesTextViewPr>
    <p:cViewPr>
      <p:scale>
        <a:sx n="100" d="100"/>
        <a:sy n="100" d="100"/>
      </p:scale>
      <p:origin x="0" y="0"/>
    </p:cViewPr>
  </p:notesTextViewPr>
  <p:sorterViewPr>
    <p:cViewPr>
      <p:scale>
        <a:sx n="100" d="100"/>
        <a:sy n="100" d="100"/>
      </p:scale>
      <p:origin x="0" y="-410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59DB09C7-BCC8-42DC-9903-BDEC57CED49B}" type="datetimeFigureOut">
              <a:rPr lang="en-GB" smtClean="0"/>
              <a:pPr/>
              <a:t>27/10/2016</a:t>
            </a:fld>
            <a:endParaRPr lang="en-GB"/>
          </a:p>
        </p:txBody>
      </p:sp>
      <p:sp>
        <p:nvSpPr>
          <p:cNvPr id="4" name="Footer Placeholder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571176C6-1C71-413F-83BC-5B367F6529E8}" type="slidenum">
              <a:rPr lang="en-GB" smtClean="0"/>
              <a:pPr/>
              <a:t>‹#›</a:t>
            </a:fld>
            <a:endParaRPr lang="en-GB"/>
          </a:p>
        </p:txBody>
      </p:sp>
    </p:spTree>
    <p:extLst>
      <p:ext uri="{BB962C8B-B14F-4D97-AF65-F5344CB8AC3E}">
        <p14:creationId xmlns:p14="http://schemas.microsoft.com/office/powerpoint/2010/main" xmlns="" val="103981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en-NZ"/>
          </a:p>
        </p:txBody>
      </p:sp>
      <p:sp>
        <p:nvSpPr>
          <p:cNvPr id="3" name="Date Placeholder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64C083B5-B6D9-4E12-8FD9-CBA7C57FF12D}" type="datetimeFigureOut">
              <a:rPr lang="en-US" smtClean="0"/>
              <a:pPr/>
              <a:t>10/27/2016</a:t>
            </a:fld>
            <a:endParaRPr lang="en-NZ"/>
          </a:p>
        </p:txBody>
      </p:sp>
      <p:sp>
        <p:nvSpPr>
          <p:cNvPr id="4" name="Slide Image Placeholder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en-NZ"/>
          </a:p>
        </p:txBody>
      </p:sp>
      <p:sp>
        <p:nvSpPr>
          <p:cNvPr id="5" name="Notes Placeholder 4"/>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en-NZ"/>
          </a:p>
        </p:txBody>
      </p:sp>
      <p:sp>
        <p:nvSpPr>
          <p:cNvPr id="7" name="Slide Number Placeholder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AB4502FE-F793-4A6D-978F-03A1D999FF34}" type="slidenum">
              <a:rPr lang="en-NZ" smtClean="0"/>
              <a:pPr/>
              <a:t>‹#›</a:t>
            </a:fld>
            <a:endParaRPr lang="en-NZ"/>
          </a:p>
        </p:txBody>
      </p:sp>
    </p:spTree>
    <p:extLst>
      <p:ext uri="{BB962C8B-B14F-4D97-AF65-F5344CB8AC3E}">
        <p14:creationId xmlns:p14="http://schemas.microsoft.com/office/powerpoint/2010/main" xmlns="" val="3915104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B4502FE-F793-4A6D-978F-03A1D999FF34}" type="slidenum">
              <a:rPr lang="en-NZ" smtClean="0"/>
              <a:pPr/>
              <a:t>1</a:t>
            </a:fld>
            <a:endParaRPr lang="en-NZ"/>
          </a:p>
        </p:txBody>
      </p:sp>
    </p:spTree>
    <p:extLst>
      <p:ext uri="{BB962C8B-B14F-4D97-AF65-F5344CB8AC3E}">
        <p14:creationId xmlns:p14="http://schemas.microsoft.com/office/powerpoint/2010/main" xmlns="" val="2324077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SP5 is</a:t>
            </a:r>
            <a:r>
              <a:rPr lang="en-GB" baseline="0" dirty="0" smtClean="0"/>
              <a:t> about improving the PASAI Secretariat.</a:t>
            </a:r>
            <a:endParaRPr lang="en-GB" dirty="0"/>
          </a:p>
        </p:txBody>
      </p:sp>
      <p:sp>
        <p:nvSpPr>
          <p:cNvPr id="4" name="Slide Number Placeholder 3"/>
          <p:cNvSpPr>
            <a:spLocks noGrp="1"/>
          </p:cNvSpPr>
          <p:nvPr>
            <p:ph type="sldNum" sz="quarter" idx="10"/>
          </p:nvPr>
        </p:nvSpPr>
        <p:spPr/>
        <p:txBody>
          <a:bodyPr/>
          <a:lstStyle/>
          <a:p>
            <a:fld id="{AB4502FE-F793-4A6D-978F-03A1D999FF34}" type="slidenum">
              <a:rPr lang="en-NZ" smtClean="0"/>
              <a:pPr/>
              <a:t>10</a:t>
            </a:fld>
            <a:endParaRPr lang="en-NZ"/>
          </a:p>
        </p:txBody>
      </p:sp>
    </p:spTree>
    <p:extLst>
      <p:ext uri="{BB962C8B-B14F-4D97-AF65-F5344CB8AC3E}">
        <p14:creationId xmlns:p14="http://schemas.microsoft.com/office/powerpoint/2010/main" xmlns="" val="3141403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97E85358-8A6F-4155-80DA-0BD9C6E90A03}" type="slidenum">
              <a:rPr lang="en-NZ" smtClean="0"/>
              <a:pPr/>
              <a:t>11</a:t>
            </a:fld>
            <a:endParaRPr lang="en-NZ"/>
          </a:p>
        </p:txBody>
      </p:sp>
    </p:spTree>
    <p:extLst>
      <p:ext uri="{BB962C8B-B14F-4D97-AF65-F5344CB8AC3E}">
        <p14:creationId xmlns:p14="http://schemas.microsoft.com/office/powerpoint/2010/main" xmlns="" val="2961779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B4502FE-F793-4A6D-978F-03A1D999FF34}" type="slidenum">
              <a:rPr lang="en-NZ" smtClean="0"/>
              <a:pPr/>
              <a:t>12</a:t>
            </a:fld>
            <a:endParaRPr lang="en-NZ"/>
          </a:p>
        </p:txBody>
      </p:sp>
    </p:spTree>
    <p:extLst>
      <p:ext uri="{BB962C8B-B14F-4D97-AF65-F5344CB8AC3E}">
        <p14:creationId xmlns:p14="http://schemas.microsoft.com/office/powerpoint/2010/main" xmlns="" val="3191166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PASAI</a:t>
            </a:r>
            <a:r>
              <a:rPr lang="en-NZ" baseline="0" dirty="0" smtClean="0"/>
              <a:t> is the o</a:t>
            </a:r>
            <a:r>
              <a:rPr lang="en-NZ" dirty="0" smtClean="0"/>
              <a:t>fficial association of supreme audit institutions (government Audit Offices and similar organisations, known as SAIs) in the Pacific region.  It is one of the regional working groups belonging to the International Organisation of Supreme Audit Institutions (INTOSAI).</a:t>
            </a:r>
            <a:endParaRPr lang="en-GB" dirty="0" smtClean="0"/>
          </a:p>
          <a:p>
            <a:endParaRPr lang="en-NZ" dirty="0" smtClean="0"/>
          </a:p>
        </p:txBody>
      </p:sp>
      <p:sp>
        <p:nvSpPr>
          <p:cNvPr id="4" name="Slide Number Placeholder 3"/>
          <p:cNvSpPr>
            <a:spLocks noGrp="1"/>
          </p:cNvSpPr>
          <p:nvPr>
            <p:ph type="sldNum" sz="quarter" idx="10"/>
          </p:nvPr>
        </p:nvSpPr>
        <p:spPr/>
        <p:txBody>
          <a:bodyPr/>
          <a:lstStyle/>
          <a:p>
            <a:fld id="{AB4502FE-F793-4A6D-978F-03A1D999FF34}" type="slidenum">
              <a:rPr lang="en-NZ" smtClean="0"/>
              <a:pPr/>
              <a:t>2</a:t>
            </a:fld>
            <a:endParaRPr lang="en-NZ"/>
          </a:p>
        </p:txBody>
      </p:sp>
    </p:spTree>
    <p:extLst>
      <p:ext uri="{BB962C8B-B14F-4D97-AF65-F5344CB8AC3E}">
        <p14:creationId xmlns:p14="http://schemas.microsoft.com/office/powerpoint/2010/main" xmlns="" val="929709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[Just read the slide]</a:t>
            </a:r>
            <a:endParaRPr lang="en-GB" dirty="0"/>
          </a:p>
        </p:txBody>
      </p:sp>
      <p:sp>
        <p:nvSpPr>
          <p:cNvPr id="4" name="Slide Number Placeholder 3"/>
          <p:cNvSpPr>
            <a:spLocks noGrp="1"/>
          </p:cNvSpPr>
          <p:nvPr>
            <p:ph type="sldNum" sz="quarter" idx="10"/>
          </p:nvPr>
        </p:nvSpPr>
        <p:spPr/>
        <p:txBody>
          <a:bodyPr/>
          <a:lstStyle/>
          <a:p>
            <a:fld id="{AB4502FE-F793-4A6D-978F-03A1D999FF34}" type="slidenum">
              <a:rPr lang="en-NZ" smtClean="0"/>
              <a:pPr/>
              <a:t>3</a:t>
            </a:fld>
            <a:endParaRPr lang="en-NZ"/>
          </a:p>
        </p:txBody>
      </p:sp>
    </p:spTree>
    <p:extLst>
      <p:ext uri="{BB962C8B-B14F-4D97-AF65-F5344CB8AC3E}">
        <p14:creationId xmlns:p14="http://schemas.microsoft.com/office/powerpoint/2010/main" xmlns="" val="1131020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covered in an earlier</a:t>
            </a:r>
            <a:r>
              <a:rPr lang="en-GB" baseline="0" dirty="0" smtClean="0"/>
              <a:t> slide, </a:t>
            </a:r>
            <a:r>
              <a:rPr lang="en-GB" dirty="0" smtClean="0"/>
              <a:t>PASAI is one of the</a:t>
            </a:r>
            <a:r>
              <a:rPr lang="en-GB" baseline="0" dirty="0" smtClean="0"/>
              <a:t> 7 regional working groups in the world that was created to enhance regional cooperation and coordination in the work of public sector auditors in the pacific region.</a:t>
            </a:r>
          </a:p>
          <a:p>
            <a:endParaRPr lang="en-GB" baseline="0" dirty="0" smtClean="0"/>
          </a:p>
          <a:p>
            <a:r>
              <a:rPr lang="en-GB" baseline="0" dirty="0" smtClean="0"/>
              <a:t>It was established as the South Pacific Association of Supreme Audit Institutions (SPASAI) but changed to PASAI in 2008 following the inclusion of members from the northern Pacific. </a:t>
            </a:r>
          </a:p>
          <a:p>
            <a:endParaRPr lang="en-GB" baseline="0" dirty="0" smtClean="0"/>
          </a:p>
          <a:p>
            <a:r>
              <a:rPr lang="en-GB" baseline="0" dirty="0" smtClean="0"/>
              <a:t>It now has 28 members which include the Pacific SAIs, the New Zealand Audit Office, the Australian National Audit Office (ANAO) and its eastern states (Queensland, New South Wales, Victoria and Australian Capital Territory (ACT) and the two French states, New Caledonia and French Polynesia.</a:t>
            </a:r>
            <a:endParaRPr lang="en-GB" dirty="0"/>
          </a:p>
        </p:txBody>
      </p:sp>
      <p:sp>
        <p:nvSpPr>
          <p:cNvPr id="4" name="Slide Number Placeholder 3"/>
          <p:cNvSpPr>
            <a:spLocks noGrp="1"/>
          </p:cNvSpPr>
          <p:nvPr>
            <p:ph type="sldNum" sz="quarter" idx="10"/>
          </p:nvPr>
        </p:nvSpPr>
        <p:spPr/>
        <p:txBody>
          <a:bodyPr/>
          <a:lstStyle/>
          <a:p>
            <a:fld id="{AB4502FE-F793-4A6D-978F-03A1D999FF34}" type="slidenum">
              <a:rPr lang="en-NZ" smtClean="0"/>
              <a:pPr/>
              <a:t>4</a:t>
            </a:fld>
            <a:endParaRPr lang="en-NZ"/>
          </a:p>
        </p:txBody>
      </p:sp>
    </p:spTree>
    <p:extLst>
      <p:ext uri="{BB962C8B-B14F-4D97-AF65-F5344CB8AC3E}">
        <p14:creationId xmlns:p14="http://schemas.microsoft.com/office/powerpoint/2010/main" xmlns="" val="3338541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The diagram illustrates PASAI’s 10 year strategy for the period 2014-2024. The guiding principle of</a:t>
            </a:r>
            <a:r>
              <a:rPr lang="en-NZ" baseline="0" dirty="0" smtClean="0"/>
              <a:t> the strategy is PASAI seeks improved management and use of public resources through increased transparency and accountability to the people of the Pacific. The mission of PASAI is “Public resources of participating countries are audited in a timely manner and government resources are asses for effectiveness and efficiency to uniformly high standards with enhanced audit impacts and improved audit capability.</a:t>
            </a:r>
          </a:p>
          <a:p>
            <a:endParaRPr lang="en-NZ" baseline="0" dirty="0" smtClean="0"/>
          </a:p>
          <a:p>
            <a:r>
              <a:rPr lang="en-NZ" baseline="0" dirty="0" smtClean="0"/>
              <a:t>The most important for PASAI in the 10 years is the red block – strategic priority (SP) 3 which is ensuring that the cycle of public financial management is operating effectively and efficiently. That includes the public accounts being prepared on time for audit; the audit institution completes its assurance work on time; and the legislative oversight (Public Accounts Committee) is able to scrutinise the accounts and hold the government to account for the use of public resources. I’ll cover the other strategic priorities in the next few slides.</a:t>
            </a:r>
          </a:p>
          <a:p>
            <a:endParaRPr lang="en-NZ" baseline="0" dirty="0" smtClean="0"/>
          </a:p>
          <a:p>
            <a:r>
              <a:rPr lang="en-NZ" baseline="0" dirty="0" smtClean="0"/>
              <a:t>PASAI has a monitoring and evaluation framework that makes sure that our performance are monitored and addressed if necessary. </a:t>
            </a:r>
          </a:p>
          <a:p>
            <a:endParaRPr lang="en-NZ" baseline="0" dirty="0" smtClean="0"/>
          </a:p>
          <a:p>
            <a:r>
              <a:rPr lang="en-NZ" baseline="0" dirty="0" smtClean="0"/>
              <a:t>The governance arrangements include the PASAI Governing Board meeting twice a year and the PASAI annual congress.</a:t>
            </a:r>
            <a:endParaRPr lang="en-NZ" dirty="0"/>
          </a:p>
        </p:txBody>
      </p:sp>
      <p:sp>
        <p:nvSpPr>
          <p:cNvPr id="4" name="Slide Number Placeholder 3"/>
          <p:cNvSpPr>
            <a:spLocks noGrp="1"/>
          </p:cNvSpPr>
          <p:nvPr>
            <p:ph type="sldNum" sz="quarter" idx="10"/>
          </p:nvPr>
        </p:nvSpPr>
        <p:spPr/>
        <p:txBody>
          <a:bodyPr/>
          <a:lstStyle/>
          <a:p>
            <a:fld id="{97E85358-8A6F-4155-80DA-0BD9C6E90A03}" type="slidenum">
              <a:rPr lang="en-NZ" smtClean="0"/>
              <a:pPr/>
              <a:t>5</a:t>
            </a:fld>
            <a:endParaRPr lang="en-NZ"/>
          </a:p>
        </p:txBody>
      </p:sp>
    </p:spTree>
    <p:extLst>
      <p:ext uri="{BB962C8B-B14F-4D97-AF65-F5344CB8AC3E}">
        <p14:creationId xmlns:p14="http://schemas.microsoft.com/office/powerpoint/2010/main" xmlns="" val="3445649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the first strategic priority says, f</a:t>
            </a:r>
            <a:r>
              <a:rPr lang="en-GB" dirty="0" smtClean="0"/>
              <a:t>or</a:t>
            </a:r>
            <a:r>
              <a:rPr lang="en-GB" baseline="0" dirty="0" smtClean="0"/>
              <a:t> a SAI to contribute effectively to good public financial management, it needs to have the required independence. The UN General Assembly Resolution, Lima and Mexico Declarations provide the basis for stronger and independent audit institutions. Some of these include: independent allocation of resources, appointment of staff, determination of staff.</a:t>
            </a:r>
          </a:p>
          <a:p>
            <a:endParaRPr lang="en-GB" baseline="0" dirty="0" smtClean="0"/>
          </a:p>
          <a:p>
            <a:r>
              <a:rPr lang="en-GB" baseline="0" dirty="0" smtClean="0"/>
              <a:t>Secondly, SP1 wants SAIs to demonstrate and communicate their independence and relevance to citizens.</a:t>
            </a:r>
          </a:p>
          <a:p>
            <a:endParaRPr lang="en-GB" baseline="0" dirty="0" smtClean="0"/>
          </a:p>
          <a:p>
            <a:r>
              <a:rPr lang="en-GB" baseline="0" dirty="0" smtClean="0"/>
              <a:t>Also, SAI share and promote independence within their SAI and support other SAIs to meet challenges to their independence.</a:t>
            </a:r>
          </a:p>
          <a:p>
            <a:endParaRPr lang="en-GB" baseline="0" dirty="0" smtClean="0"/>
          </a:p>
          <a:p>
            <a:r>
              <a:rPr lang="en-GB" baseline="0" dirty="0" smtClean="0"/>
              <a:t>PASAI has continuously provided support to member SAIs on reviewing their audit legislations to ensure the independence principles are embedded. </a:t>
            </a:r>
            <a:r>
              <a:rPr lang="en-NZ" baseline="0" dirty="0" smtClean="0"/>
              <a:t>65% of SAIs (50% in 2011) have reviewed their Audit legislation against the best practice on independence provided by Lima and Mexico declarations</a:t>
            </a:r>
          </a:p>
          <a:p>
            <a:endParaRPr lang="en-GB" baseline="0" dirty="0" smtClean="0"/>
          </a:p>
        </p:txBody>
      </p:sp>
      <p:sp>
        <p:nvSpPr>
          <p:cNvPr id="4" name="Slide Number Placeholder 3"/>
          <p:cNvSpPr>
            <a:spLocks noGrp="1"/>
          </p:cNvSpPr>
          <p:nvPr>
            <p:ph type="sldNum" sz="quarter" idx="10"/>
          </p:nvPr>
        </p:nvSpPr>
        <p:spPr/>
        <p:txBody>
          <a:bodyPr/>
          <a:lstStyle/>
          <a:p>
            <a:fld id="{AB4502FE-F793-4A6D-978F-03A1D999FF34}" type="slidenum">
              <a:rPr lang="en-NZ" smtClean="0"/>
              <a:pPr/>
              <a:t>6</a:t>
            </a:fld>
            <a:endParaRPr lang="en-NZ"/>
          </a:p>
        </p:txBody>
      </p:sp>
    </p:spTree>
    <p:extLst>
      <p:ext uri="{BB962C8B-B14F-4D97-AF65-F5344CB8AC3E}">
        <p14:creationId xmlns:p14="http://schemas.microsoft.com/office/powerpoint/2010/main" xmlns="" val="479800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next strategic priority (SP2) is for PASAI to strengthen transparency and accountability. That includes:</a:t>
            </a:r>
          </a:p>
          <a:p>
            <a:pPr marL="171450" indent="-171450">
              <a:buFontTx/>
              <a:buChar char="-"/>
            </a:pPr>
            <a:r>
              <a:rPr lang="en-GB" baseline="0" dirty="0" smtClean="0"/>
              <a:t>PASAI members reporting regularly on their contribution to accountability and transparency;</a:t>
            </a:r>
          </a:p>
          <a:p>
            <a:pPr marL="171450" indent="-171450">
              <a:buFontTx/>
              <a:buChar char="-"/>
            </a:pPr>
            <a:endParaRPr lang="en-GB" baseline="0" dirty="0" smtClean="0"/>
          </a:p>
          <a:p>
            <a:pPr marL="171450" indent="-171450">
              <a:buFontTx/>
              <a:buChar char="-"/>
            </a:pPr>
            <a:r>
              <a:rPr lang="en-GB" baseline="0" dirty="0" smtClean="0"/>
              <a:t>SAI is seen as a credible source of independent and objective insight and guidance on the management of public resources</a:t>
            </a:r>
          </a:p>
          <a:p>
            <a:pPr marL="171450" indent="-171450">
              <a:buFontTx/>
              <a:buChar char="-"/>
            </a:pPr>
            <a:endParaRPr lang="en-GB" baseline="0" dirty="0" smtClean="0"/>
          </a:p>
          <a:p>
            <a:pPr marL="171450" indent="-171450">
              <a:buFontTx/>
              <a:buChar char="-"/>
            </a:pPr>
            <a:r>
              <a:rPr lang="en-GB" baseline="0" dirty="0" smtClean="0"/>
              <a:t>PASAI building strong partnerships with regional organisations with an interest in enhanced accountability and transparency</a:t>
            </a:r>
          </a:p>
          <a:p>
            <a:pPr marL="0" indent="0">
              <a:buFontTx/>
              <a:buNone/>
            </a:pPr>
            <a:endParaRPr lang="en-GB" baseline="0" dirty="0" smtClean="0"/>
          </a:p>
          <a:p>
            <a:pPr marL="171450" indent="-171450">
              <a:buFontTx/>
              <a:buChar char="-"/>
            </a:pPr>
            <a:r>
              <a:rPr lang="en-GB" baseline="0" dirty="0" smtClean="0"/>
              <a:t>SAI advocates for improvements in public financial management systems</a:t>
            </a:r>
          </a:p>
          <a:p>
            <a:pPr marL="0" indent="0">
              <a:buFontTx/>
              <a:buNone/>
            </a:pPr>
            <a:endParaRPr lang="en-GB" baseline="0" dirty="0" smtClean="0"/>
          </a:p>
          <a:p>
            <a:pPr marL="171450" indent="-171450">
              <a:buFontTx/>
              <a:buChar char="-"/>
            </a:pPr>
            <a:r>
              <a:rPr lang="en-GB" baseline="0" dirty="0" smtClean="0"/>
              <a:t>SAI promote good practice to colleagues/ other SAIs.</a:t>
            </a:r>
          </a:p>
          <a:p>
            <a:pPr marL="171450" indent="-171450">
              <a:buFontTx/>
              <a:buChar char="-"/>
            </a:pPr>
            <a:endParaRPr lang="en-GB" baseline="0" dirty="0" smtClean="0"/>
          </a:p>
          <a:p>
            <a:pPr marL="171450" indent="-171450">
              <a:buFontTx/>
              <a:buChar char="-"/>
            </a:pPr>
            <a:r>
              <a:rPr lang="en-GB" dirty="0" smtClean="0"/>
              <a:t>PASAI has carried out workshops</a:t>
            </a:r>
            <a:r>
              <a:rPr lang="en-GB" baseline="0" dirty="0" smtClean="0"/>
              <a:t> to Public Accounts Committee (PAC) </a:t>
            </a:r>
            <a:r>
              <a:rPr lang="en-GB" baseline="0" dirty="0" err="1" smtClean="0"/>
              <a:t>amd</a:t>
            </a:r>
            <a:r>
              <a:rPr lang="en-GB" baseline="0" dirty="0" smtClean="0"/>
              <a:t> Parliamentarians in 4 countries so far (Cook islands, Solomon Islands, Tonga, and Vanuatu) to </a:t>
            </a:r>
            <a:r>
              <a:rPr lang="en-GB" baseline="0" dirty="0" err="1" smtClean="0"/>
              <a:t>imrpove</a:t>
            </a:r>
            <a:r>
              <a:rPr lang="en-GB" baseline="0" dirty="0" smtClean="0"/>
              <a:t> their awareness of the legislative oversight role of PACs. PASAI will continue with other countries as per </a:t>
            </a:r>
            <a:r>
              <a:rPr lang="en-GB" baseline="0" smtClean="0"/>
              <a:t>scheduled programs.</a:t>
            </a:r>
            <a:endParaRPr lang="en-GB" dirty="0"/>
          </a:p>
        </p:txBody>
      </p:sp>
      <p:sp>
        <p:nvSpPr>
          <p:cNvPr id="4" name="Slide Number Placeholder 3"/>
          <p:cNvSpPr>
            <a:spLocks noGrp="1"/>
          </p:cNvSpPr>
          <p:nvPr>
            <p:ph type="sldNum" sz="quarter" idx="10"/>
          </p:nvPr>
        </p:nvSpPr>
        <p:spPr/>
        <p:txBody>
          <a:bodyPr/>
          <a:lstStyle/>
          <a:p>
            <a:fld id="{AB4502FE-F793-4A6D-978F-03A1D999FF34}" type="slidenum">
              <a:rPr lang="en-NZ" smtClean="0"/>
              <a:pPr/>
              <a:t>7</a:t>
            </a:fld>
            <a:endParaRPr lang="en-NZ"/>
          </a:p>
        </p:txBody>
      </p:sp>
    </p:spTree>
    <p:extLst>
      <p:ext uri="{BB962C8B-B14F-4D97-AF65-F5344CB8AC3E}">
        <p14:creationId xmlns:p14="http://schemas.microsoft.com/office/powerpoint/2010/main" xmlns="" val="913904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covered in the earlier</a:t>
            </a:r>
            <a:r>
              <a:rPr lang="en-GB" baseline="0" dirty="0" smtClean="0"/>
              <a:t> slide, the focus is on the efficient public financial management (PFM) system: the completion in the preparation of the public accounts; the audit; and, the scrutiny by the legislative oversight.</a:t>
            </a:r>
          </a:p>
          <a:p>
            <a:endParaRPr lang="en-GB" baseline="0" dirty="0" smtClean="0"/>
          </a:p>
          <a:p>
            <a:r>
              <a:rPr lang="en-GB" baseline="0" dirty="0" smtClean="0"/>
              <a:t>For PASAI, the most important under this strategic priority (SP3) is the completion of the audit of the whole of government (WOG) accounts. This has improved over the last 6 years. About 71% of SAIs in the region had prepared their Whole of government accounts (Public Accounts/</a:t>
            </a:r>
            <a:r>
              <a:rPr lang="en-GB" baseline="0" dirty="0" err="1" smtClean="0"/>
              <a:t>Govt</a:t>
            </a:r>
            <a:r>
              <a:rPr lang="en-GB" baseline="0" dirty="0" smtClean="0"/>
              <a:t> financial statements) within the respective statutory timeline. An improvement from 50% in 6 years back. </a:t>
            </a:r>
          </a:p>
          <a:p>
            <a:endParaRPr lang="en-GB" baseline="0" dirty="0" smtClean="0"/>
          </a:p>
          <a:p>
            <a:r>
              <a:rPr lang="en-GB" baseline="0" dirty="0" smtClean="0"/>
              <a:t>Also important is the use of international standards in the audits, which raises the quality of audited accounts.</a:t>
            </a:r>
          </a:p>
          <a:p>
            <a:endParaRPr lang="en-GB" baseline="0" dirty="0" smtClean="0"/>
          </a:p>
          <a:p>
            <a:r>
              <a:rPr lang="en-GB" baseline="0" dirty="0" smtClean="0"/>
              <a:t>PASAI will continue with high quality performance audits, which is concerned not only with financials, but the efficiency and effectiveness of government programmes in the Pacific.</a:t>
            </a:r>
          </a:p>
          <a:p>
            <a:endParaRPr lang="en-GB" baseline="0" dirty="0" smtClean="0"/>
          </a:p>
          <a:p>
            <a:r>
              <a:rPr lang="en-GB" baseline="0" dirty="0" smtClean="0"/>
              <a:t>PASAI members are audited annually, to set example to other public entities.</a:t>
            </a:r>
            <a:endParaRPr lang="en-GB" dirty="0"/>
          </a:p>
        </p:txBody>
      </p:sp>
      <p:sp>
        <p:nvSpPr>
          <p:cNvPr id="4" name="Slide Number Placeholder 3"/>
          <p:cNvSpPr>
            <a:spLocks noGrp="1"/>
          </p:cNvSpPr>
          <p:nvPr>
            <p:ph type="sldNum" sz="quarter" idx="10"/>
          </p:nvPr>
        </p:nvSpPr>
        <p:spPr/>
        <p:txBody>
          <a:bodyPr/>
          <a:lstStyle/>
          <a:p>
            <a:fld id="{AB4502FE-F793-4A6D-978F-03A1D999FF34}" type="slidenum">
              <a:rPr lang="en-NZ" smtClean="0"/>
              <a:pPr/>
              <a:t>8</a:t>
            </a:fld>
            <a:endParaRPr lang="en-NZ"/>
          </a:p>
        </p:txBody>
      </p:sp>
    </p:spTree>
    <p:extLst>
      <p:ext uri="{BB962C8B-B14F-4D97-AF65-F5344CB8AC3E}">
        <p14:creationId xmlns:p14="http://schemas.microsoft.com/office/powerpoint/2010/main" xmlns="" val="2283373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Because one of the main challenges of SAIs in the</a:t>
            </a:r>
            <a:r>
              <a:rPr lang="en-GB" baseline="0" dirty="0" smtClean="0"/>
              <a:t> region is lack of capacity within SAIs, </a:t>
            </a:r>
            <a:r>
              <a:rPr lang="en-GB" dirty="0" smtClean="0"/>
              <a:t>SP4</a:t>
            </a:r>
            <a:r>
              <a:rPr lang="en-GB" baseline="0" dirty="0" smtClean="0"/>
              <a:t> provides strategies for strengthening capacity and capability of PASAI members. These include:</a:t>
            </a:r>
          </a:p>
          <a:p>
            <a:r>
              <a:rPr lang="en-GB" baseline="0" dirty="0" smtClean="0"/>
              <a:t> -  SAI develops and implements realistic strategic plans (and communication plans) </a:t>
            </a:r>
          </a:p>
          <a:p>
            <a:endParaRPr lang="en-GB" baseline="0" dirty="0" smtClean="0"/>
          </a:p>
          <a:p>
            <a:r>
              <a:rPr lang="en-GB" baseline="0" dirty="0" smtClean="0"/>
              <a:t> - SAI adopts and apply the INTOSAI performance measurement framework (PMF)</a:t>
            </a:r>
          </a:p>
          <a:p>
            <a:endParaRPr lang="en-GB"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GB" baseline="0" dirty="0" smtClean="0"/>
              <a:t> - PASAI encourages partnerships and twining arrangements between PASAI and the Australasian region -  It has started already for </a:t>
            </a:r>
            <a:r>
              <a:rPr lang="en-NZ" sz="2000" dirty="0" smtClean="0"/>
              <a:t>NZ/Samoa, Fiji/Kiribati, Australian National Audit Office (ANAO)/PNG, Queensland Audit Office (QAO)/PNG, Victoria Auditor Generals Office (VAGO)/Tuvalu, Cook Islands/ Western Australia (WA) Audit Office</a:t>
            </a:r>
            <a:r>
              <a:rPr lang="en-GB" sz="1200" dirty="0" smtClean="0"/>
              <a:t>.</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171450" marR="0" lvl="1" indent="-171450" algn="l" defTabSz="914400" rtl="0" eaLnBrk="1" fontAlgn="auto" latinLnBrk="0" hangingPunct="1">
              <a:lnSpc>
                <a:spcPct val="100000"/>
              </a:lnSpc>
              <a:spcBef>
                <a:spcPts val="0"/>
              </a:spcBef>
              <a:spcAft>
                <a:spcPts val="0"/>
              </a:spcAft>
              <a:buClrTx/>
              <a:buSzTx/>
              <a:buFontTx/>
              <a:buChar char="-"/>
              <a:tabLst/>
              <a:defRPr/>
            </a:pPr>
            <a:r>
              <a:rPr lang="en-GB" dirty="0" smtClean="0"/>
              <a:t>SAI uses PASAI training resources and programmes </a:t>
            </a:r>
          </a:p>
          <a:p>
            <a:pPr marL="171450" marR="0" lvl="1" indent="-171450" algn="l" defTabSz="914400" rtl="0" eaLnBrk="1" fontAlgn="auto" latinLnBrk="0" hangingPunct="1">
              <a:lnSpc>
                <a:spcPct val="100000"/>
              </a:lnSpc>
              <a:spcBef>
                <a:spcPts val="0"/>
              </a:spcBef>
              <a:spcAft>
                <a:spcPts val="0"/>
              </a:spcAft>
              <a:buClrTx/>
              <a:buSzTx/>
              <a:buFontTx/>
              <a:buChar char="-"/>
              <a:tabLst/>
              <a:defRPr/>
            </a:pPr>
            <a:endParaRPr lang="en-GB"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GB" dirty="0" smtClean="0"/>
              <a:t>- More than 500 auditors</a:t>
            </a:r>
            <a:r>
              <a:rPr lang="en-GB" baseline="0" dirty="0" smtClean="0"/>
              <a:t> in SAIs in the region been participated in various capacity programs mentioned above. The </a:t>
            </a:r>
            <a:r>
              <a:rPr lang="en-GB" baseline="0" dirty="0" err="1" smtClean="0"/>
              <a:t>Secretrariat</a:t>
            </a:r>
            <a:r>
              <a:rPr lang="en-GB" baseline="0" dirty="0" smtClean="0"/>
              <a:t> is continuously monitor and follow up with SAIs on how these staff transform what they learned to improving the quality of work of the SAIs, and also how SAIs are utilising these staff to practice what they have learned through allocating of audit tasks.  This is an </a:t>
            </a:r>
            <a:r>
              <a:rPr lang="en-GB" baseline="0" dirty="0" err="1" smtClean="0"/>
              <a:t>ongoing</a:t>
            </a:r>
            <a:r>
              <a:rPr lang="en-GB" baseline="0" dirty="0" smtClean="0"/>
              <a:t> but crucial review process. </a:t>
            </a:r>
            <a:endParaRPr lang="en-GB" dirty="0"/>
          </a:p>
        </p:txBody>
      </p:sp>
      <p:sp>
        <p:nvSpPr>
          <p:cNvPr id="4" name="Slide Number Placeholder 3"/>
          <p:cNvSpPr>
            <a:spLocks noGrp="1"/>
          </p:cNvSpPr>
          <p:nvPr>
            <p:ph type="sldNum" sz="quarter" idx="10"/>
          </p:nvPr>
        </p:nvSpPr>
        <p:spPr/>
        <p:txBody>
          <a:bodyPr/>
          <a:lstStyle/>
          <a:p>
            <a:fld id="{AB4502FE-F793-4A6D-978F-03A1D999FF34}" type="slidenum">
              <a:rPr lang="en-NZ" smtClean="0"/>
              <a:pPr/>
              <a:t>9</a:t>
            </a:fld>
            <a:endParaRPr lang="en-NZ"/>
          </a:p>
        </p:txBody>
      </p:sp>
    </p:spTree>
    <p:extLst>
      <p:ext uri="{BB962C8B-B14F-4D97-AF65-F5344CB8AC3E}">
        <p14:creationId xmlns:p14="http://schemas.microsoft.com/office/powerpoint/2010/main" xmlns="" val="36604971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93CB56C-8665-4011-948C-F153DF6ADAB4}" type="datetime1">
              <a:rPr lang="en-US" smtClean="0"/>
              <a:pPr/>
              <a:t>10/27/2016</a:t>
            </a:fld>
            <a:endParaRPr lang="en-NZ"/>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NZ" smtClean="0"/>
              <a:t>Session 3.6</a:t>
            </a:r>
            <a:endParaRPr lang="en-NZ"/>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3AEE778-2449-4E7C-A036-F1647C421426}" type="slidenum">
              <a:rPr lang="en-NZ" smtClean="0"/>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AE27B6-ACA7-4741-A346-159B5251A6C0}" type="datetime1">
              <a:rPr lang="en-US" smtClean="0"/>
              <a:pPr/>
              <a:t>10/27/2016</a:t>
            </a:fld>
            <a:endParaRPr lang="en-NZ"/>
          </a:p>
        </p:txBody>
      </p:sp>
      <p:sp>
        <p:nvSpPr>
          <p:cNvPr id="5" name="Footer Placeholder 4"/>
          <p:cNvSpPr>
            <a:spLocks noGrp="1"/>
          </p:cNvSpPr>
          <p:nvPr>
            <p:ph type="ftr" sz="quarter" idx="11"/>
          </p:nvPr>
        </p:nvSpPr>
        <p:spPr/>
        <p:txBody>
          <a:bodyPr/>
          <a:lstStyle>
            <a:extLst/>
          </a:lstStyle>
          <a:p>
            <a:r>
              <a:rPr lang="en-NZ" smtClean="0"/>
              <a:t>Session 3.6</a:t>
            </a:r>
            <a:endParaRPr lang="en-NZ"/>
          </a:p>
        </p:txBody>
      </p:sp>
      <p:sp>
        <p:nvSpPr>
          <p:cNvPr id="6" name="Slide Number Placeholder 5"/>
          <p:cNvSpPr>
            <a:spLocks noGrp="1"/>
          </p:cNvSpPr>
          <p:nvPr>
            <p:ph type="sldNum" sz="quarter" idx="12"/>
          </p:nvPr>
        </p:nvSpPr>
        <p:spPr/>
        <p:txBody>
          <a:bodyPr/>
          <a:lstStyle>
            <a:extLst/>
          </a:lstStyle>
          <a:p>
            <a:fld id="{C3AEE778-2449-4E7C-A036-F1647C421426}" type="slidenum">
              <a:rPr lang="en-NZ" smtClean="0"/>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CB0FE4-360A-418B-9C5C-93516401B25C}" type="datetime1">
              <a:rPr lang="en-US" smtClean="0"/>
              <a:pPr/>
              <a:t>10/27/2016</a:t>
            </a:fld>
            <a:endParaRPr lang="en-NZ"/>
          </a:p>
        </p:txBody>
      </p:sp>
      <p:sp>
        <p:nvSpPr>
          <p:cNvPr id="5" name="Footer Placeholder 4"/>
          <p:cNvSpPr>
            <a:spLocks noGrp="1"/>
          </p:cNvSpPr>
          <p:nvPr>
            <p:ph type="ftr" sz="quarter" idx="11"/>
          </p:nvPr>
        </p:nvSpPr>
        <p:spPr/>
        <p:txBody>
          <a:bodyPr/>
          <a:lstStyle>
            <a:extLst/>
          </a:lstStyle>
          <a:p>
            <a:r>
              <a:rPr lang="en-NZ" smtClean="0"/>
              <a:t>Session 3.6</a:t>
            </a:r>
            <a:endParaRPr lang="en-NZ"/>
          </a:p>
        </p:txBody>
      </p:sp>
      <p:sp>
        <p:nvSpPr>
          <p:cNvPr id="6" name="Slide Number Placeholder 5"/>
          <p:cNvSpPr>
            <a:spLocks noGrp="1"/>
          </p:cNvSpPr>
          <p:nvPr>
            <p:ph type="sldNum" sz="quarter" idx="12"/>
          </p:nvPr>
        </p:nvSpPr>
        <p:spPr/>
        <p:txBody>
          <a:bodyPr/>
          <a:lstStyle>
            <a:extLst/>
          </a:lstStyle>
          <a:p>
            <a:fld id="{C3AEE778-2449-4E7C-A036-F1647C421426}" type="slidenum">
              <a:rPr lang="en-NZ" smtClean="0"/>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F2C38C-42DD-451D-B537-784070A95A18}" type="datetime1">
              <a:rPr lang="en-US" smtClean="0"/>
              <a:pPr/>
              <a:t>10/27/2016</a:t>
            </a:fld>
            <a:endParaRPr lang="en-NZ"/>
          </a:p>
        </p:txBody>
      </p:sp>
      <p:sp>
        <p:nvSpPr>
          <p:cNvPr id="5" name="Footer Placeholder 4"/>
          <p:cNvSpPr>
            <a:spLocks noGrp="1"/>
          </p:cNvSpPr>
          <p:nvPr>
            <p:ph type="ftr" sz="quarter" idx="11"/>
          </p:nvPr>
        </p:nvSpPr>
        <p:spPr/>
        <p:txBody>
          <a:bodyPr/>
          <a:lstStyle>
            <a:extLst/>
          </a:lstStyle>
          <a:p>
            <a:r>
              <a:rPr lang="en-NZ" smtClean="0"/>
              <a:t>Session 3.6</a:t>
            </a:r>
            <a:endParaRPr lang="en-NZ"/>
          </a:p>
        </p:txBody>
      </p:sp>
      <p:sp>
        <p:nvSpPr>
          <p:cNvPr id="6" name="Slide Number Placeholder 5"/>
          <p:cNvSpPr>
            <a:spLocks noGrp="1"/>
          </p:cNvSpPr>
          <p:nvPr>
            <p:ph type="sldNum" sz="quarter" idx="12"/>
          </p:nvPr>
        </p:nvSpPr>
        <p:spPr/>
        <p:txBody>
          <a:bodyPr/>
          <a:lstStyle>
            <a:extLst/>
          </a:lstStyle>
          <a:p>
            <a:fld id="{C3AEE778-2449-4E7C-A036-F1647C421426}" type="slidenum">
              <a:rPr lang="en-NZ" smtClean="0"/>
              <a:pPr/>
              <a:t>‹#›</a:t>
            </a:fld>
            <a:endParaRPr lang="en-NZ"/>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9B5E82D-111B-47D3-BEFC-ECA746DC3C95}" type="datetime1">
              <a:rPr lang="en-US" smtClean="0"/>
              <a:pPr/>
              <a:t>10/27/2016</a:t>
            </a:fld>
            <a:endParaRPr lang="en-NZ"/>
          </a:p>
        </p:txBody>
      </p:sp>
      <p:sp>
        <p:nvSpPr>
          <p:cNvPr id="5" name="Footer Placeholder 4"/>
          <p:cNvSpPr>
            <a:spLocks noGrp="1"/>
          </p:cNvSpPr>
          <p:nvPr>
            <p:ph type="ftr" sz="quarter" idx="11"/>
          </p:nvPr>
        </p:nvSpPr>
        <p:spPr/>
        <p:txBody>
          <a:bodyPr/>
          <a:lstStyle>
            <a:extLst/>
          </a:lstStyle>
          <a:p>
            <a:r>
              <a:rPr lang="en-NZ" smtClean="0"/>
              <a:t>Session 3.6</a:t>
            </a:r>
            <a:endParaRPr lang="en-NZ"/>
          </a:p>
        </p:txBody>
      </p:sp>
      <p:sp>
        <p:nvSpPr>
          <p:cNvPr id="6" name="Slide Number Placeholder 5"/>
          <p:cNvSpPr>
            <a:spLocks noGrp="1"/>
          </p:cNvSpPr>
          <p:nvPr>
            <p:ph type="sldNum" sz="quarter" idx="12"/>
          </p:nvPr>
        </p:nvSpPr>
        <p:spPr/>
        <p:txBody>
          <a:bodyPr/>
          <a:lstStyle>
            <a:extLst/>
          </a:lstStyle>
          <a:p>
            <a:fld id="{C3AEE778-2449-4E7C-A036-F1647C421426}" type="slidenum">
              <a:rPr lang="en-NZ" smtClean="0"/>
              <a:pPr/>
              <a:t>‹#›</a:t>
            </a:fld>
            <a:endParaRPr lang="en-NZ"/>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AF100B6-26CB-458E-8B8A-F5A03D801957}" type="datetime1">
              <a:rPr lang="en-US" smtClean="0"/>
              <a:pPr/>
              <a:t>10/27/2016</a:t>
            </a:fld>
            <a:endParaRPr lang="en-NZ"/>
          </a:p>
        </p:txBody>
      </p:sp>
      <p:sp>
        <p:nvSpPr>
          <p:cNvPr id="6" name="Footer Placeholder 5"/>
          <p:cNvSpPr>
            <a:spLocks noGrp="1"/>
          </p:cNvSpPr>
          <p:nvPr>
            <p:ph type="ftr" sz="quarter" idx="11"/>
          </p:nvPr>
        </p:nvSpPr>
        <p:spPr/>
        <p:txBody>
          <a:bodyPr/>
          <a:lstStyle>
            <a:extLst/>
          </a:lstStyle>
          <a:p>
            <a:r>
              <a:rPr lang="en-NZ" smtClean="0"/>
              <a:t>Session 3.6</a:t>
            </a:r>
            <a:endParaRPr lang="en-NZ"/>
          </a:p>
        </p:txBody>
      </p:sp>
      <p:sp>
        <p:nvSpPr>
          <p:cNvPr id="7" name="Slide Number Placeholder 6"/>
          <p:cNvSpPr>
            <a:spLocks noGrp="1"/>
          </p:cNvSpPr>
          <p:nvPr>
            <p:ph type="sldNum" sz="quarter" idx="12"/>
          </p:nvPr>
        </p:nvSpPr>
        <p:spPr/>
        <p:txBody>
          <a:bodyPr/>
          <a:lstStyle>
            <a:extLst/>
          </a:lstStyle>
          <a:p>
            <a:fld id="{C3AEE778-2449-4E7C-A036-F1647C421426}" type="slidenum">
              <a:rPr lang="en-NZ" smtClean="0"/>
              <a:pPr/>
              <a:t>‹#›</a:t>
            </a:fld>
            <a:endParaRPr lang="en-NZ"/>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4C2406-6E84-4FB0-8B2B-2FBBCC52ADC5}" type="datetime1">
              <a:rPr lang="en-US" smtClean="0"/>
              <a:pPr/>
              <a:t>10/27/2016</a:t>
            </a:fld>
            <a:endParaRPr lang="en-NZ"/>
          </a:p>
        </p:txBody>
      </p:sp>
      <p:sp>
        <p:nvSpPr>
          <p:cNvPr id="8" name="Footer Placeholder 7"/>
          <p:cNvSpPr>
            <a:spLocks noGrp="1"/>
          </p:cNvSpPr>
          <p:nvPr>
            <p:ph type="ftr" sz="quarter" idx="11"/>
          </p:nvPr>
        </p:nvSpPr>
        <p:spPr/>
        <p:txBody>
          <a:bodyPr/>
          <a:lstStyle>
            <a:extLst/>
          </a:lstStyle>
          <a:p>
            <a:r>
              <a:rPr lang="en-NZ" smtClean="0"/>
              <a:t>Session 3.6</a:t>
            </a:r>
            <a:endParaRPr lang="en-NZ"/>
          </a:p>
        </p:txBody>
      </p:sp>
      <p:sp>
        <p:nvSpPr>
          <p:cNvPr id="9" name="Slide Number Placeholder 8"/>
          <p:cNvSpPr>
            <a:spLocks noGrp="1"/>
          </p:cNvSpPr>
          <p:nvPr>
            <p:ph type="sldNum" sz="quarter" idx="12"/>
          </p:nvPr>
        </p:nvSpPr>
        <p:spPr/>
        <p:txBody>
          <a:bodyPr/>
          <a:lstStyle>
            <a:extLst/>
          </a:lstStyle>
          <a:p>
            <a:fld id="{C3AEE778-2449-4E7C-A036-F1647C421426}" type="slidenum">
              <a:rPr lang="en-NZ" smtClean="0"/>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DFCD394-7A90-4D01-8C80-6511932B52AB}" type="datetime1">
              <a:rPr lang="en-US" smtClean="0"/>
              <a:pPr/>
              <a:t>10/27/2016</a:t>
            </a:fld>
            <a:endParaRPr lang="en-NZ"/>
          </a:p>
        </p:txBody>
      </p:sp>
      <p:sp>
        <p:nvSpPr>
          <p:cNvPr id="4" name="Footer Placeholder 3"/>
          <p:cNvSpPr>
            <a:spLocks noGrp="1"/>
          </p:cNvSpPr>
          <p:nvPr>
            <p:ph type="ftr" sz="quarter" idx="11"/>
          </p:nvPr>
        </p:nvSpPr>
        <p:spPr/>
        <p:txBody>
          <a:bodyPr/>
          <a:lstStyle>
            <a:extLst/>
          </a:lstStyle>
          <a:p>
            <a:r>
              <a:rPr lang="en-NZ" smtClean="0"/>
              <a:t>Session 3.6</a:t>
            </a:r>
            <a:endParaRPr lang="en-NZ"/>
          </a:p>
        </p:txBody>
      </p:sp>
      <p:sp>
        <p:nvSpPr>
          <p:cNvPr id="5" name="Slide Number Placeholder 4"/>
          <p:cNvSpPr>
            <a:spLocks noGrp="1"/>
          </p:cNvSpPr>
          <p:nvPr>
            <p:ph type="sldNum" sz="quarter" idx="12"/>
          </p:nvPr>
        </p:nvSpPr>
        <p:spPr/>
        <p:txBody>
          <a:bodyPr/>
          <a:lstStyle>
            <a:extLst/>
          </a:lstStyle>
          <a:p>
            <a:fld id="{C3AEE778-2449-4E7C-A036-F1647C421426}" type="slidenum">
              <a:rPr lang="en-NZ" smtClean="0"/>
              <a:pPr/>
              <a:t>‹#›</a:t>
            </a:fld>
            <a:endParaRPr lang="en-NZ"/>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6068308-9C14-4377-A404-C925850F640A}" type="datetime1">
              <a:rPr lang="en-US" smtClean="0"/>
              <a:pPr/>
              <a:t>10/27/2016</a:t>
            </a:fld>
            <a:endParaRPr lang="en-NZ"/>
          </a:p>
        </p:txBody>
      </p:sp>
      <p:sp>
        <p:nvSpPr>
          <p:cNvPr id="3" name="Footer Placeholder 2"/>
          <p:cNvSpPr>
            <a:spLocks noGrp="1"/>
          </p:cNvSpPr>
          <p:nvPr>
            <p:ph type="ftr" sz="quarter" idx="11"/>
          </p:nvPr>
        </p:nvSpPr>
        <p:spPr/>
        <p:txBody>
          <a:bodyPr/>
          <a:lstStyle>
            <a:extLst/>
          </a:lstStyle>
          <a:p>
            <a:r>
              <a:rPr lang="en-NZ" smtClean="0"/>
              <a:t>Session 3.6</a:t>
            </a:r>
            <a:endParaRPr lang="en-NZ"/>
          </a:p>
        </p:txBody>
      </p:sp>
      <p:sp>
        <p:nvSpPr>
          <p:cNvPr id="4" name="Slide Number Placeholder 3"/>
          <p:cNvSpPr>
            <a:spLocks noGrp="1"/>
          </p:cNvSpPr>
          <p:nvPr>
            <p:ph type="sldNum" sz="quarter" idx="12"/>
          </p:nvPr>
        </p:nvSpPr>
        <p:spPr/>
        <p:txBody>
          <a:bodyPr/>
          <a:lstStyle>
            <a:extLst/>
          </a:lstStyle>
          <a:p>
            <a:fld id="{C3AEE778-2449-4E7C-A036-F1647C421426}" type="slidenum">
              <a:rPr lang="en-NZ" smtClean="0"/>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E8F7A78-2389-4F38-BE9D-DD10B5226880}" type="datetime1">
              <a:rPr lang="en-US" smtClean="0"/>
              <a:pPr/>
              <a:t>10/27/2016</a:t>
            </a:fld>
            <a:endParaRPr lang="en-NZ"/>
          </a:p>
        </p:txBody>
      </p:sp>
      <p:sp>
        <p:nvSpPr>
          <p:cNvPr id="6" name="Footer Placeholder 5"/>
          <p:cNvSpPr>
            <a:spLocks noGrp="1"/>
          </p:cNvSpPr>
          <p:nvPr>
            <p:ph type="ftr" sz="quarter" idx="11"/>
          </p:nvPr>
        </p:nvSpPr>
        <p:spPr/>
        <p:txBody>
          <a:bodyPr/>
          <a:lstStyle>
            <a:extLst/>
          </a:lstStyle>
          <a:p>
            <a:r>
              <a:rPr lang="en-NZ" smtClean="0"/>
              <a:t>Session 3.6</a:t>
            </a:r>
            <a:endParaRPr lang="en-NZ"/>
          </a:p>
        </p:txBody>
      </p:sp>
      <p:sp>
        <p:nvSpPr>
          <p:cNvPr id="7" name="Slide Number Placeholder 6"/>
          <p:cNvSpPr>
            <a:spLocks noGrp="1"/>
          </p:cNvSpPr>
          <p:nvPr>
            <p:ph type="sldNum" sz="quarter" idx="12"/>
          </p:nvPr>
        </p:nvSpPr>
        <p:spPr/>
        <p:txBody>
          <a:bodyPr/>
          <a:lstStyle>
            <a:extLst/>
          </a:lstStyle>
          <a:p>
            <a:fld id="{C3AEE778-2449-4E7C-A036-F1647C421426}" type="slidenum">
              <a:rPr lang="en-NZ" smtClean="0"/>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60CA0E3-CFAF-4056-B9E1-6BDC78BB33EA}" type="datetime1">
              <a:rPr lang="en-US" smtClean="0"/>
              <a:pPr/>
              <a:t>10/27/2016</a:t>
            </a:fld>
            <a:endParaRPr lang="en-NZ"/>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NZ" smtClean="0"/>
              <a:t>Session 3.6</a:t>
            </a:r>
            <a:endParaRPr lang="en-NZ"/>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3AEE778-2449-4E7C-A036-F1647C421426}" type="slidenum">
              <a:rPr lang="en-NZ" smtClean="0"/>
              <a:pPr/>
              <a:t>‹#›</a:t>
            </a:fld>
            <a:endParaRPr lang="en-NZ"/>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tileRect/>
        </a:gra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A795F5F-29D1-4BAB-8769-94FEB7DE2A30}" type="datetime1">
              <a:rPr lang="en-US" smtClean="0"/>
              <a:pPr/>
              <a:t>10/27/2016</a:t>
            </a:fld>
            <a:endParaRPr lang="en-NZ"/>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NZ" smtClean="0"/>
              <a:t>Session 3.6</a:t>
            </a:r>
            <a:endParaRPr lang="en-NZ"/>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3AEE778-2449-4E7C-A036-F1647C421426}" type="slidenum">
              <a:rPr lang="en-NZ" smtClean="0"/>
              <a:pPr/>
              <a:t>‹#›</a:t>
            </a:fld>
            <a:endParaRPr lang="en-NZ"/>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www.intosai.org/regional-working-groups/carosai.html" TargetMode="External"/><Relationship Id="rId3" Type="http://schemas.openxmlformats.org/officeDocument/2006/relationships/hyperlink" Target="http://www.intosai.org/regional-working-groups/olacefs.html" TargetMode="External"/><Relationship Id="rId7" Type="http://schemas.openxmlformats.org/officeDocument/2006/relationships/hyperlink" Target="http://www.intosai.org/regional-working-groups/pasai.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intosai.org/regional-working-groups/asosai.html" TargetMode="External"/><Relationship Id="rId5" Type="http://schemas.openxmlformats.org/officeDocument/2006/relationships/hyperlink" Target="http://www.intosai.org/regional-working-groups/arabosai.html" TargetMode="External"/><Relationship Id="rId10" Type="http://schemas.openxmlformats.org/officeDocument/2006/relationships/image" Target="../media/image2.png"/><Relationship Id="rId4" Type="http://schemas.openxmlformats.org/officeDocument/2006/relationships/hyperlink" Target="http://www.intosai.org/regional-working-groups/afrosai.html" TargetMode="External"/><Relationship Id="rId9" Type="http://schemas.openxmlformats.org/officeDocument/2006/relationships/hyperlink" Target="http://www.intosai.org/regional-working-groups/eurosai.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srcRect/>
          <a:stretch>
            <a:fillRect/>
          </a:stretch>
        </p:blipFill>
        <p:spPr bwMode="auto">
          <a:xfrm>
            <a:off x="3428992" y="428604"/>
            <a:ext cx="2000264" cy="1928826"/>
          </a:xfrm>
          <a:prstGeom prst="rect">
            <a:avLst/>
          </a:prstGeom>
          <a:noFill/>
        </p:spPr>
      </p:pic>
      <p:sp>
        <p:nvSpPr>
          <p:cNvPr id="3" name="Subtitle 2"/>
          <p:cNvSpPr>
            <a:spLocks noGrp="1"/>
          </p:cNvSpPr>
          <p:nvPr>
            <p:ph type="subTitle" idx="1"/>
          </p:nvPr>
        </p:nvSpPr>
        <p:spPr>
          <a:xfrm>
            <a:off x="202474" y="3429000"/>
            <a:ext cx="8915400" cy="1295400"/>
          </a:xfrm>
        </p:spPr>
        <p:txBody>
          <a:bodyPr>
            <a:normAutofit fontScale="25000" lnSpcReduction="20000"/>
          </a:bodyPr>
          <a:lstStyle/>
          <a:p>
            <a:pPr algn="ctr"/>
            <a:r>
              <a:rPr lang="en-NZ" sz="9600" b="1" dirty="0" smtClean="0"/>
              <a:t>PASAI’s  </a:t>
            </a:r>
            <a:r>
              <a:rPr lang="en-NZ" sz="9600" b="1" dirty="0"/>
              <a:t>ROLE</a:t>
            </a:r>
            <a:endParaRPr lang="en-NZ" sz="9600" b="1" dirty="0" smtClean="0">
              <a:latin typeface="Calibri" pitchFamily="34" charset="0"/>
              <a:cs typeface="Calibri" pitchFamily="34" charset="0"/>
            </a:endParaRPr>
          </a:p>
          <a:p>
            <a:pPr algn="ctr"/>
            <a:endParaRPr lang="en-NZ" sz="2800" b="1" dirty="0" smtClean="0">
              <a:latin typeface="Calibri" pitchFamily="34" charset="0"/>
              <a:cs typeface="Calibri" pitchFamily="34" charset="0"/>
            </a:endParaRPr>
          </a:p>
          <a:p>
            <a:pPr algn="ctr"/>
            <a:r>
              <a:rPr lang="en-NZ" sz="7200" b="1" dirty="0" err="1" smtClean="0">
                <a:latin typeface="Calibri" pitchFamily="34" charset="0"/>
                <a:cs typeface="Calibri" pitchFamily="34" charset="0"/>
              </a:rPr>
              <a:t>Ihlen</a:t>
            </a:r>
            <a:r>
              <a:rPr lang="en-NZ" sz="7200" b="1" dirty="0" smtClean="0">
                <a:latin typeface="Calibri" pitchFamily="34" charset="0"/>
                <a:cs typeface="Calibri" pitchFamily="34" charset="0"/>
              </a:rPr>
              <a:t> Joseph</a:t>
            </a:r>
          </a:p>
          <a:p>
            <a:pPr algn="ctr"/>
            <a:r>
              <a:rPr lang="en-NZ" sz="7200" b="1" dirty="0" smtClean="0">
                <a:latin typeface="Calibri" pitchFamily="34" charset="0"/>
                <a:cs typeface="Calibri" pitchFamily="34" charset="0"/>
              </a:rPr>
              <a:t>Chairman of PASAI &amp; Public Auditor, </a:t>
            </a:r>
            <a:r>
              <a:rPr lang="en-NZ" sz="7200" b="1" dirty="0" err="1" smtClean="0">
                <a:latin typeface="Calibri" pitchFamily="34" charset="0"/>
                <a:cs typeface="Calibri" pitchFamily="34" charset="0"/>
              </a:rPr>
              <a:t>Pohnpei</a:t>
            </a:r>
            <a:r>
              <a:rPr lang="en-NZ" sz="7200" b="1">
                <a:latin typeface="Calibri" pitchFamily="34" charset="0"/>
                <a:cs typeface="Calibri" pitchFamily="34" charset="0"/>
              </a:rPr>
              <a:t> </a:t>
            </a:r>
            <a:r>
              <a:rPr lang="en-NZ" sz="7200" b="1" smtClean="0">
                <a:latin typeface="Calibri" pitchFamily="34" charset="0"/>
                <a:cs typeface="Calibri" pitchFamily="34" charset="0"/>
              </a:rPr>
              <a:t>State (FSM)</a:t>
            </a:r>
            <a:endParaRPr lang="en-NZ" sz="7200" b="1" dirty="0" smtClean="0">
              <a:latin typeface="Calibri" pitchFamily="34" charset="0"/>
              <a:cs typeface="Calibri" pitchFamily="34" charset="0"/>
            </a:endParaRPr>
          </a:p>
          <a:p>
            <a:pPr algn="ctr"/>
            <a:r>
              <a:rPr lang="en-NZ" sz="7200" b="1" dirty="0" smtClean="0">
                <a:latin typeface="Calibri" pitchFamily="34" charset="0"/>
                <a:cs typeface="Calibri" pitchFamily="34" charset="0"/>
              </a:rPr>
              <a:t>28 October 2016</a:t>
            </a:r>
            <a:endParaRPr lang="en-NZ" sz="7200" b="1" dirty="0">
              <a:latin typeface="Calibri" pitchFamily="34" charset="0"/>
              <a:cs typeface="Calibri" pitchFamily="34" charset="0"/>
            </a:endParaRPr>
          </a:p>
        </p:txBody>
      </p:sp>
      <p:sp>
        <p:nvSpPr>
          <p:cNvPr id="6" name="Title 5"/>
          <p:cNvSpPr>
            <a:spLocks noGrp="1"/>
          </p:cNvSpPr>
          <p:nvPr>
            <p:ph type="ctrTitle"/>
          </p:nvPr>
        </p:nvSpPr>
        <p:spPr>
          <a:xfrm>
            <a:off x="838200" y="2438400"/>
            <a:ext cx="7162800" cy="839162"/>
          </a:xfrm>
        </p:spPr>
        <p:txBody>
          <a:bodyPr>
            <a:normAutofit/>
          </a:bodyPr>
          <a:lstStyle/>
          <a:p>
            <a:pPr algn="ctr"/>
            <a:r>
              <a:rPr lang="en-NZ" sz="4000" dirty="0" smtClean="0">
                <a:latin typeface="Calibri" pitchFamily="34" charset="0"/>
                <a:cs typeface="Calibri" pitchFamily="34" charset="0"/>
              </a:rPr>
              <a:t>EU Workshop</a:t>
            </a:r>
            <a:endParaRPr lang="en-NZ"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Skilled and </a:t>
            </a:r>
            <a:r>
              <a:rPr lang="en-NZ" sz="2400" u="sng" dirty="0"/>
              <a:t>well resourced Secretariat</a:t>
            </a:r>
          </a:p>
          <a:p>
            <a:r>
              <a:rPr lang="en-NZ" sz="2400" u="sng" dirty="0"/>
              <a:t>Adequate funding </a:t>
            </a:r>
            <a:r>
              <a:rPr lang="en-NZ" sz="2400" dirty="0"/>
              <a:t>to implement the strategy</a:t>
            </a:r>
          </a:p>
          <a:p>
            <a:r>
              <a:rPr lang="en-NZ" sz="2400" u="sng" dirty="0"/>
              <a:t>Effective operational plan</a:t>
            </a:r>
          </a:p>
          <a:p>
            <a:r>
              <a:rPr lang="en-NZ" sz="2400" u="sng" dirty="0"/>
              <a:t>Implementation of strategy </a:t>
            </a:r>
            <a:r>
              <a:rPr lang="en-NZ" sz="2400" dirty="0"/>
              <a:t>is regularly monitored and evaluated</a:t>
            </a:r>
          </a:p>
          <a:p>
            <a:endParaRPr lang="en-NZ"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10</a:t>
            </a:fld>
            <a:endParaRPr lang="en-NZ"/>
          </a:p>
        </p:txBody>
      </p:sp>
      <p:sp>
        <p:nvSpPr>
          <p:cNvPr id="5" name="Title 4"/>
          <p:cNvSpPr>
            <a:spLocks noGrp="1"/>
          </p:cNvSpPr>
          <p:nvPr>
            <p:ph type="title"/>
          </p:nvPr>
        </p:nvSpPr>
        <p:spPr>
          <a:xfrm>
            <a:off x="107504" y="274638"/>
            <a:ext cx="8905528" cy="1143000"/>
          </a:xfrm>
        </p:spPr>
        <p:txBody>
          <a:bodyPr>
            <a:noAutofit/>
          </a:bodyPr>
          <a:lstStyle/>
          <a:p>
            <a:r>
              <a:rPr lang="en-NZ" sz="2400" dirty="0"/>
              <a:t>SP5 – PASAI Secretariat is capable of supporting SP1-4</a:t>
            </a:r>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2897997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5"/>
          <p:cNvPicPr/>
          <p:nvPr/>
        </p:nvPicPr>
        <p:blipFill>
          <a:blip r:embed="rId3" cstate="print">
            <a:extLst>
              <a:ext uri="{28A0092B-C50C-407E-A947-70E740481C1C}">
                <a14:useLocalDpi xmlns:a14="http://schemas.microsoft.com/office/drawing/2010/main" xmlns="" val="0"/>
              </a:ext>
            </a:extLst>
          </a:blip>
          <a:stretch>
            <a:fillRect/>
          </a:stretch>
        </p:blipFill>
        <p:spPr>
          <a:xfrm>
            <a:off x="179512" y="260648"/>
            <a:ext cx="8856983" cy="6120680"/>
          </a:xfrm>
          <a:prstGeom prst="rect">
            <a:avLst/>
          </a:prstGeom>
        </p:spPr>
      </p:pic>
    </p:spTree>
    <p:extLst>
      <p:ext uri="{BB962C8B-B14F-4D97-AF65-F5344CB8AC3E}">
        <p14:creationId xmlns:p14="http://schemas.microsoft.com/office/powerpoint/2010/main" xmlns="" val="3613599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NZ"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12</a:t>
            </a:fld>
            <a:endParaRPr lang="en-NZ"/>
          </a:p>
        </p:txBody>
      </p:sp>
      <p:sp>
        <p:nvSpPr>
          <p:cNvPr id="5" name="Title 4"/>
          <p:cNvSpPr>
            <a:spLocks noGrp="1"/>
          </p:cNvSpPr>
          <p:nvPr>
            <p:ph type="title"/>
          </p:nvPr>
        </p:nvSpPr>
        <p:spPr/>
        <p:txBody>
          <a:bodyPr/>
          <a:lstStyle/>
          <a:p>
            <a:r>
              <a:rPr lang="en-NZ" dirty="0" smtClean="0"/>
              <a:t>Questions</a:t>
            </a:r>
            <a:endParaRPr lang="en-NZ" dirty="0"/>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1794786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942202"/>
          </a:xfrm>
        </p:spPr>
        <p:txBody>
          <a:bodyPr>
            <a:normAutofit fontScale="85000" lnSpcReduction="10000"/>
          </a:bodyPr>
          <a:lstStyle/>
          <a:p>
            <a:r>
              <a:rPr lang="en-NZ" dirty="0"/>
              <a:t>O</a:t>
            </a:r>
            <a:r>
              <a:rPr lang="en-NZ" dirty="0" smtClean="0"/>
              <a:t>fficial </a:t>
            </a:r>
            <a:r>
              <a:rPr lang="en-NZ" dirty="0"/>
              <a:t>association of supreme audit institutions (government Audit Offices and similar organisations, known as SAIs) in the Pacific region. </a:t>
            </a:r>
            <a:endParaRPr lang="en-NZ" dirty="0" smtClean="0"/>
          </a:p>
          <a:p>
            <a:r>
              <a:rPr lang="en-NZ" dirty="0" smtClean="0"/>
              <a:t>one </a:t>
            </a:r>
            <a:r>
              <a:rPr lang="en-NZ" dirty="0"/>
              <a:t>of the regional working groups belonging to the International Organisation of Supreme Audit Institutions (INTOSAI</a:t>
            </a:r>
            <a:r>
              <a:rPr lang="en-NZ" dirty="0" smtClean="0"/>
              <a:t>).*</a:t>
            </a:r>
            <a:endParaRPr lang="en-GB" dirty="0"/>
          </a:p>
          <a:p>
            <a:r>
              <a:rPr lang="en-NZ" dirty="0" smtClean="0"/>
              <a:t>Objectives</a:t>
            </a:r>
          </a:p>
          <a:p>
            <a:pPr lvl="1"/>
            <a:r>
              <a:rPr lang="en-NZ" dirty="0" smtClean="0"/>
              <a:t>Strengthen understanding, cooperation, coordination between members</a:t>
            </a:r>
          </a:p>
          <a:p>
            <a:pPr lvl="1"/>
            <a:r>
              <a:rPr lang="en-NZ" dirty="0" smtClean="0"/>
              <a:t>Advocate interests of good governance</a:t>
            </a:r>
          </a:p>
          <a:p>
            <a:pPr lvl="1"/>
            <a:r>
              <a:rPr lang="en-NZ" dirty="0" smtClean="0"/>
              <a:t>Build and sustain public auditing capacity</a:t>
            </a:r>
          </a:p>
          <a:p>
            <a:pPr lvl="1"/>
            <a:r>
              <a:rPr lang="en-NZ" dirty="0" smtClean="0"/>
              <a:t>Assist members perform their auditing functions, through technical advice</a:t>
            </a:r>
          </a:p>
          <a:p>
            <a:pPr lvl="1"/>
            <a:r>
              <a:rPr lang="en-NZ" dirty="0" smtClean="0"/>
              <a:t>Serve as regional working group</a:t>
            </a:r>
          </a:p>
          <a:p>
            <a:pPr lvl="1"/>
            <a:r>
              <a:rPr lang="en-NZ" dirty="0" smtClean="0"/>
              <a:t>Encourage cooperation with other regional working groups</a:t>
            </a:r>
            <a:endParaRPr lang="en-GB"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2</a:t>
            </a:fld>
            <a:endParaRPr lang="en-NZ"/>
          </a:p>
        </p:txBody>
      </p:sp>
      <p:sp>
        <p:nvSpPr>
          <p:cNvPr id="5" name="Title 4"/>
          <p:cNvSpPr>
            <a:spLocks noGrp="1"/>
          </p:cNvSpPr>
          <p:nvPr>
            <p:ph type="title"/>
          </p:nvPr>
        </p:nvSpPr>
        <p:spPr/>
        <p:txBody>
          <a:bodyPr/>
          <a:lstStyle/>
          <a:p>
            <a:r>
              <a:rPr lang="en-NZ" dirty="0" smtClean="0"/>
              <a:t>PASAI – what it is</a:t>
            </a:r>
            <a:endParaRPr lang="en-GB" dirty="0"/>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3728436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400" dirty="0"/>
              <a:t>operates as an umbrella organisation for the external government audit </a:t>
            </a:r>
            <a:r>
              <a:rPr lang="en-GB" sz="2400" dirty="0" smtClean="0"/>
              <a:t>community</a:t>
            </a:r>
          </a:p>
          <a:p>
            <a:r>
              <a:rPr lang="en-GB" sz="2400" dirty="0"/>
              <a:t>autonomous, independent and non-political </a:t>
            </a:r>
            <a:r>
              <a:rPr lang="en-GB" sz="2400" dirty="0" smtClean="0"/>
              <a:t>organisation; and non-governmental </a:t>
            </a:r>
            <a:r>
              <a:rPr lang="en-GB" sz="2400" dirty="0"/>
              <a:t>organisation with special consultative status with the Economic and Social Council </a:t>
            </a:r>
            <a:r>
              <a:rPr lang="en-GB" sz="2400" dirty="0" smtClean="0"/>
              <a:t>(ECOSOC</a:t>
            </a:r>
            <a:r>
              <a:rPr lang="en-GB" sz="2400" dirty="0"/>
              <a:t>) of the United </a:t>
            </a:r>
            <a:r>
              <a:rPr lang="en-GB" sz="2400" dirty="0" smtClean="0"/>
              <a:t>Nations</a:t>
            </a:r>
            <a:r>
              <a:rPr lang="en-GB" dirty="0" smtClean="0"/>
              <a:t> </a:t>
            </a:r>
          </a:p>
          <a:p>
            <a:endParaRPr lang="en-GB"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3</a:t>
            </a:fld>
            <a:endParaRPr lang="en-NZ"/>
          </a:p>
        </p:txBody>
      </p:sp>
      <p:sp>
        <p:nvSpPr>
          <p:cNvPr id="5" name="Title 4"/>
          <p:cNvSpPr>
            <a:spLocks noGrp="1"/>
          </p:cNvSpPr>
          <p:nvPr>
            <p:ph type="title"/>
          </p:nvPr>
        </p:nvSpPr>
        <p:spPr/>
        <p:txBody>
          <a:bodyPr/>
          <a:lstStyle/>
          <a:p>
            <a:r>
              <a:rPr lang="en-NZ" dirty="0" smtClean="0"/>
              <a:t>INTOSAI</a:t>
            </a:r>
            <a:endParaRPr lang="en-GB" dirty="0"/>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4166060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xmlns="" val="975392405"/>
              </p:ext>
            </p:extLst>
          </p:nvPr>
        </p:nvGraphicFramePr>
        <p:xfrm>
          <a:off x="610616" y="1388903"/>
          <a:ext cx="8229600" cy="4660869"/>
        </p:xfrm>
        <a:graphic>
          <a:graphicData uri="http://schemas.openxmlformats.org/drawingml/2006/table">
            <a:tbl>
              <a:tblPr firstRow="1" firstCol="1" bandRow="1">
                <a:tableStyleId>{5C22544A-7EE6-4342-B048-85BDC9FD1C3A}</a:tableStyleId>
              </a:tblPr>
              <a:tblGrid>
                <a:gridCol w="2743200"/>
                <a:gridCol w="2743200"/>
                <a:gridCol w="2743200"/>
              </a:tblGrid>
              <a:tr h="0">
                <a:tc>
                  <a:txBody>
                    <a:bodyPr/>
                    <a:lstStyle/>
                    <a:p>
                      <a:pPr>
                        <a:lnSpc>
                          <a:spcPct val="107000"/>
                        </a:lnSpc>
                        <a:spcAft>
                          <a:spcPts val="0"/>
                        </a:spcAft>
                      </a:pPr>
                      <a:r>
                        <a:rPr lang="en-GB" sz="1600" u="sng" dirty="0">
                          <a:solidFill>
                            <a:srgbClr val="002060"/>
                          </a:solidFill>
                          <a:effectLst/>
                          <a:hlinkClick r:id="rId3"/>
                        </a:rPr>
                        <a:t>OLACEFS</a:t>
                      </a:r>
                      <a:endParaRPr lang="en-GB"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solidFill>
                            <a:schemeClr val="tx1"/>
                          </a:solidFill>
                          <a:effectLst/>
                        </a:rPr>
                        <a:t>Organization of Latin American and Caribbean Supreme Audit Institutions</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solidFill>
                      <a:schemeClr val="bg2"/>
                    </a:solidFill>
                  </a:tcPr>
                </a:tc>
                <a:tc>
                  <a:txBody>
                    <a:bodyPr/>
                    <a:lstStyle/>
                    <a:p>
                      <a:pPr>
                        <a:lnSpc>
                          <a:spcPct val="107000"/>
                        </a:lnSpc>
                        <a:spcAft>
                          <a:spcPts val="0"/>
                        </a:spcAft>
                      </a:pPr>
                      <a:r>
                        <a:rPr lang="en-GB" sz="1600" dirty="0">
                          <a:solidFill>
                            <a:schemeClr val="tx1"/>
                          </a:solidFill>
                          <a:effectLst/>
                        </a:rPr>
                        <a:t>established in 1965</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solidFill>
                      <a:schemeClr val="bg2"/>
                    </a:solidFill>
                  </a:tcPr>
                </a:tc>
              </a:tr>
              <a:tr h="0">
                <a:tc>
                  <a:txBody>
                    <a:bodyPr/>
                    <a:lstStyle/>
                    <a:p>
                      <a:pPr>
                        <a:lnSpc>
                          <a:spcPct val="107000"/>
                        </a:lnSpc>
                        <a:spcAft>
                          <a:spcPts val="0"/>
                        </a:spcAft>
                      </a:pPr>
                      <a:r>
                        <a:rPr lang="en-GB" sz="1600" u="sng">
                          <a:solidFill>
                            <a:srgbClr val="002060"/>
                          </a:solidFill>
                          <a:effectLst/>
                          <a:hlinkClick r:id="rId4"/>
                        </a:rPr>
                        <a:t>AFROSAI</a:t>
                      </a:r>
                      <a:endParaRPr lang="en-GB"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a:effectLst/>
                        </a:rPr>
                        <a:t>African Organization of Supreme Audit Institutions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established in 1976</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r>
              <a:tr h="697389">
                <a:tc>
                  <a:txBody>
                    <a:bodyPr/>
                    <a:lstStyle/>
                    <a:p>
                      <a:pPr>
                        <a:lnSpc>
                          <a:spcPct val="107000"/>
                        </a:lnSpc>
                        <a:spcAft>
                          <a:spcPts val="0"/>
                        </a:spcAft>
                      </a:pPr>
                      <a:r>
                        <a:rPr lang="en-GB" sz="1600" u="sng">
                          <a:solidFill>
                            <a:srgbClr val="002060"/>
                          </a:solidFill>
                          <a:effectLst/>
                          <a:hlinkClick r:id="rId5"/>
                        </a:rPr>
                        <a:t>ARABOSAI</a:t>
                      </a:r>
                      <a:endParaRPr lang="en-GB"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Arab Organization of Supreme Audit Institutions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established in 1976</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r>
              <a:tr h="0">
                <a:tc>
                  <a:txBody>
                    <a:bodyPr/>
                    <a:lstStyle/>
                    <a:p>
                      <a:pPr>
                        <a:lnSpc>
                          <a:spcPct val="107000"/>
                        </a:lnSpc>
                        <a:spcAft>
                          <a:spcPts val="0"/>
                        </a:spcAft>
                      </a:pPr>
                      <a:r>
                        <a:rPr lang="en-GB" sz="1600" u="sng" dirty="0">
                          <a:solidFill>
                            <a:srgbClr val="002060"/>
                          </a:solidFill>
                          <a:effectLst/>
                          <a:hlinkClick r:id="rId6"/>
                        </a:rPr>
                        <a:t>ASOSAI</a:t>
                      </a:r>
                      <a:endParaRPr lang="en-GB"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Asian Organization of Supreme Audit Institutions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established in 1978</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r>
              <a:tr h="0">
                <a:tc>
                  <a:txBody>
                    <a:bodyPr/>
                    <a:lstStyle/>
                    <a:p>
                      <a:pPr>
                        <a:lnSpc>
                          <a:spcPct val="107000"/>
                        </a:lnSpc>
                        <a:spcAft>
                          <a:spcPts val="0"/>
                        </a:spcAft>
                      </a:pPr>
                      <a:r>
                        <a:rPr lang="en-GB" sz="1600" u="sng">
                          <a:solidFill>
                            <a:srgbClr val="002060"/>
                          </a:solidFill>
                          <a:effectLst/>
                          <a:hlinkClick r:id="rId7"/>
                        </a:rPr>
                        <a:t>PASAI</a:t>
                      </a:r>
                      <a:endParaRPr lang="en-GB"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a:effectLst/>
                        </a:rPr>
                        <a:t>Pacific Association of Supreme Audit Institutions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established in 1987</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r>
              <a:tr h="0">
                <a:tc>
                  <a:txBody>
                    <a:bodyPr/>
                    <a:lstStyle/>
                    <a:p>
                      <a:pPr>
                        <a:lnSpc>
                          <a:spcPct val="107000"/>
                        </a:lnSpc>
                        <a:spcAft>
                          <a:spcPts val="0"/>
                        </a:spcAft>
                      </a:pPr>
                      <a:r>
                        <a:rPr lang="en-GB" sz="1600" u="sng">
                          <a:solidFill>
                            <a:srgbClr val="002060"/>
                          </a:solidFill>
                          <a:effectLst/>
                          <a:hlinkClick r:id="rId8"/>
                        </a:rPr>
                        <a:t>CAROSAI</a:t>
                      </a:r>
                      <a:endParaRPr lang="en-GB"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a:effectLst/>
                        </a:rPr>
                        <a:t>Caribbean Organization of Supreme Audit Institutions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established in 1988</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r>
              <a:tr h="0">
                <a:tc>
                  <a:txBody>
                    <a:bodyPr/>
                    <a:lstStyle/>
                    <a:p>
                      <a:pPr>
                        <a:lnSpc>
                          <a:spcPct val="107000"/>
                        </a:lnSpc>
                        <a:spcAft>
                          <a:spcPts val="0"/>
                        </a:spcAft>
                      </a:pPr>
                      <a:r>
                        <a:rPr lang="en-GB" sz="1600" u="sng" dirty="0">
                          <a:solidFill>
                            <a:srgbClr val="002060"/>
                          </a:solidFill>
                          <a:effectLst/>
                          <a:hlinkClick r:id="rId9"/>
                        </a:rPr>
                        <a:t>EUROSAI</a:t>
                      </a:r>
                      <a:endParaRPr lang="en-GB"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European Organization of Supreme Audit Institutions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ct val="107000"/>
                        </a:lnSpc>
                        <a:spcAft>
                          <a:spcPts val="0"/>
                        </a:spcAft>
                      </a:pPr>
                      <a:r>
                        <a:rPr lang="en-GB" sz="1600" dirty="0">
                          <a:effectLst/>
                        </a:rPr>
                        <a:t>established in 1990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r>
            </a:tbl>
          </a:graphicData>
        </a:graphic>
      </p:graphicFrame>
      <p:sp>
        <p:nvSpPr>
          <p:cNvPr id="4" name="Slide Number Placeholder 3"/>
          <p:cNvSpPr>
            <a:spLocks noGrp="1"/>
          </p:cNvSpPr>
          <p:nvPr>
            <p:ph type="sldNum" sz="quarter" idx="12"/>
          </p:nvPr>
        </p:nvSpPr>
        <p:spPr/>
        <p:txBody>
          <a:bodyPr/>
          <a:lstStyle/>
          <a:p>
            <a:fld id="{C3AEE778-2449-4E7C-A036-F1647C421426}" type="slidenum">
              <a:rPr lang="en-NZ" smtClean="0"/>
              <a:pPr/>
              <a:t>4</a:t>
            </a:fld>
            <a:endParaRPr lang="en-NZ"/>
          </a:p>
        </p:txBody>
      </p:sp>
      <p:sp>
        <p:nvSpPr>
          <p:cNvPr id="5" name="Title 4"/>
          <p:cNvSpPr>
            <a:spLocks noGrp="1"/>
          </p:cNvSpPr>
          <p:nvPr>
            <p:ph type="title"/>
          </p:nvPr>
        </p:nvSpPr>
        <p:spPr/>
        <p:txBody>
          <a:bodyPr>
            <a:normAutofit fontScale="90000"/>
          </a:bodyPr>
          <a:lstStyle/>
          <a:p>
            <a:r>
              <a:rPr lang="en-NZ" sz="3600" dirty="0" smtClean="0"/>
              <a:t>*INTOSAI – Regional Working Groups</a:t>
            </a:r>
            <a:endParaRPr lang="en-GB" sz="3600" dirty="0"/>
          </a:p>
        </p:txBody>
      </p:sp>
      <p:pic>
        <p:nvPicPr>
          <p:cNvPr id="6" name="Picture 5"/>
          <p:cNvPicPr/>
          <p:nvPr/>
        </p:nvPicPr>
        <p:blipFill>
          <a:blip r:embed="rId10"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1687878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5"/>
          <p:cNvPicPr/>
          <p:nvPr/>
        </p:nvPicPr>
        <p:blipFill>
          <a:blip r:embed="rId3" cstate="print">
            <a:extLst>
              <a:ext uri="{28A0092B-C50C-407E-A947-70E740481C1C}">
                <a14:useLocalDpi xmlns:a14="http://schemas.microsoft.com/office/drawing/2010/main" xmlns="" val="0"/>
              </a:ext>
            </a:extLst>
          </a:blip>
          <a:stretch>
            <a:fillRect/>
          </a:stretch>
        </p:blipFill>
        <p:spPr>
          <a:xfrm>
            <a:off x="152400" y="152400"/>
            <a:ext cx="8856983" cy="6553200"/>
          </a:xfrm>
          <a:prstGeom prst="rect">
            <a:avLst/>
          </a:prstGeom>
        </p:spPr>
      </p:pic>
    </p:spTree>
    <p:extLst>
      <p:ext uri="{BB962C8B-B14F-4D97-AF65-F5344CB8AC3E}">
        <p14:creationId xmlns:p14="http://schemas.microsoft.com/office/powerpoint/2010/main" xmlns="" val="820565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05800" cy="4525963"/>
          </a:xfrm>
        </p:spPr>
        <p:txBody>
          <a:bodyPr>
            <a:normAutofit/>
          </a:bodyPr>
          <a:lstStyle/>
          <a:p>
            <a:r>
              <a:rPr lang="en-NZ" sz="2400" u="sng" dirty="0"/>
              <a:t>Independent SAIs consistent </a:t>
            </a:r>
            <a:r>
              <a:rPr lang="en-NZ" sz="2400" dirty="0"/>
              <a:t>with UN General Assembly Resolution, Lima and Mexico </a:t>
            </a:r>
            <a:r>
              <a:rPr lang="en-NZ" sz="2400" u="sng" dirty="0" smtClean="0"/>
              <a:t>Declarations</a:t>
            </a:r>
            <a:endParaRPr lang="en-NZ" sz="2400" u="sng" dirty="0"/>
          </a:p>
          <a:p>
            <a:r>
              <a:rPr lang="en-NZ" sz="2400" dirty="0"/>
              <a:t>SAI independence supported by </a:t>
            </a:r>
            <a:r>
              <a:rPr lang="en-NZ" sz="2400" u="sng" dirty="0"/>
              <a:t>adequate resources </a:t>
            </a:r>
            <a:r>
              <a:rPr lang="en-NZ" sz="2400" dirty="0"/>
              <a:t>and capability</a:t>
            </a:r>
          </a:p>
          <a:p>
            <a:pPr lvl="1"/>
            <a:r>
              <a:rPr lang="en-NZ" sz="2200" dirty="0"/>
              <a:t>Appointment of staff; determination of </a:t>
            </a:r>
            <a:r>
              <a:rPr lang="en-NZ" sz="2200" dirty="0" smtClean="0"/>
              <a:t>budget</a:t>
            </a:r>
            <a:endParaRPr lang="en-NZ" sz="2200" dirty="0"/>
          </a:p>
          <a:p>
            <a:r>
              <a:rPr lang="en-NZ" sz="2400" dirty="0"/>
              <a:t>SAI </a:t>
            </a:r>
            <a:r>
              <a:rPr lang="en-NZ" sz="2400" u="sng" dirty="0"/>
              <a:t>demonstrate and communicate </a:t>
            </a:r>
            <a:r>
              <a:rPr lang="en-NZ" sz="2400" dirty="0"/>
              <a:t>their independence &amp; relevance to citizens and stakeholders</a:t>
            </a:r>
          </a:p>
          <a:p>
            <a:r>
              <a:rPr lang="en-NZ" sz="2400" dirty="0"/>
              <a:t>SAI share information and </a:t>
            </a:r>
            <a:r>
              <a:rPr lang="en-NZ" sz="2400" u="sng" dirty="0"/>
              <a:t>promote independence </a:t>
            </a:r>
            <a:r>
              <a:rPr lang="en-NZ" sz="2400" dirty="0"/>
              <a:t>within their SAI and support other SAIs to meet challenges to their independence</a:t>
            </a:r>
            <a:endParaRPr lang="en-NZ" sz="2000" dirty="0"/>
          </a:p>
          <a:p>
            <a:endParaRPr lang="en-NZ"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6</a:t>
            </a:fld>
            <a:endParaRPr lang="en-NZ"/>
          </a:p>
        </p:txBody>
      </p:sp>
      <p:sp>
        <p:nvSpPr>
          <p:cNvPr id="5" name="Title 4"/>
          <p:cNvSpPr>
            <a:spLocks noGrp="1"/>
          </p:cNvSpPr>
          <p:nvPr>
            <p:ph type="title"/>
          </p:nvPr>
        </p:nvSpPr>
        <p:spPr/>
        <p:txBody>
          <a:bodyPr>
            <a:normAutofit/>
          </a:bodyPr>
          <a:lstStyle/>
          <a:p>
            <a:r>
              <a:rPr lang="en-NZ" sz="3200" dirty="0"/>
              <a:t>SP1 – Strengthen SAI independence</a:t>
            </a:r>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2166846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NZ" sz="2800" dirty="0"/>
              <a:t>PASAI regularly reports on the </a:t>
            </a:r>
            <a:r>
              <a:rPr lang="en-NZ" sz="2800" u="sng" dirty="0"/>
              <a:t>contribution</a:t>
            </a:r>
            <a:r>
              <a:rPr lang="en-NZ" sz="2800" dirty="0"/>
              <a:t> made by auditing public resources </a:t>
            </a:r>
            <a:r>
              <a:rPr lang="en-NZ" sz="2800" u="sng" dirty="0"/>
              <a:t>to accountability and transparency (A&amp;T)</a:t>
            </a:r>
          </a:p>
          <a:p>
            <a:r>
              <a:rPr lang="en-NZ" sz="2800" dirty="0"/>
              <a:t>SAI is seen in their country system and across the region, as a </a:t>
            </a:r>
            <a:r>
              <a:rPr lang="en-NZ" sz="2800" u="sng" dirty="0"/>
              <a:t>credible source</a:t>
            </a:r>
            <a:r>
              <a:rPr lang="en-NZ" sz="2800" dirty="0"/>
              <a:t> of independent and objective insight and guidance on the management of public resources</a:t>
            </a:r>
          </a:p>
          <a:p>
            <a:r>
              <a:rPr lang="en-NZ" sz="2800" u="sng" dirty="0"/>
              <a:t>Strong partnerships </a:t>
            </a:r>
            <a:r>
              <a:rPr lang="en-NZ" sz="2800" dirty="0"/>
              <a:t>are developed </a:t>
            </a:r>
            <a:r>
              <a:rPr lang="en-NZ" sz="2800" u="sng" dirty="0"/>
              <a:t>with regional organisations </a:t>
            </a:r>
            <a:r>
              <a:rPr lang="en-NZ" sz="2800" dirty="0"/>
              <a:t>with an interest in enhanced A&amp;T</a:t>
            </a:r>
          </a:p>
          <a:p>
            <a:r>
              <a:rPr lang="en-NZ" sz="2800" dirty="0"/>
              <a:t>SAI advocates for </a:t>
            </a:r>
            <a:r>
              <a:rPr lang="en-NZ" sz="2800" u="sng" dirty="0"/>
              <a:t>improvements in the public financial management systems </a:t>
            </a:r>
            <a:r>
              <a:rPr lang="en-NZ" sz="2800" dirty="0"/>
              <a:t>adopted by their countries</a:t>
            </a:r>
          </a:p>
          <a:p>
            <a:r>
              <a:rPr lang="en-NZ" sz="2800" dirty="0"/>
              <a:t>PASAI identifies and </a:t>
            </a:r>
            <a:r>
              <a:rPr lang="en-NZ" sz="2800" u="sng" dirty="0"/>
              <a:t>promotes good practice by SAIs to other SAIs</a:t>
            </a:r>
          </a:p>
          <a:p>
            <a:endParaRPr lang="en-NZ"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7</a:t>
            </a:fld>
            <a:endParaRPr lang="en-NZ"/>
          </a:p>
        </p:txBody>
      </p:sp>
      <p:sp>
        <p:nvSpPr>
          <p:cNvPr id="5" name="Title 4"/>
          <p:cNvSpPr>
            <a:spLocks noGrp="1"/>
          </p:cNvSpPr>
          <p:nvPr>
            <p:ph type="title"/>
          </p:nvPr>
        </p:nvSpPr>
        <p:spPr>
          <a:xfrm>
            <a:off x="107504" y="274638"/>
            <a:ext cx="8905528" cy="1143000"/>
          </a:xfrm>
        </p:spPr>
        <p:txBody>
          <a:bodyPr>
            <a:noAutofit/>
          </a:bodyPr>
          <a:lstStyle/>
          <a:p>
            <a:r>
              <a:rPr lang="en-NZ" sz="2800" dirty="0"/>
              <a:t>SP2 – Strengthen transparency and accountability </a:t>
            </a:r>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35609694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NZ" sz="2400" u="sng" dirty="0"/>
              <a:t>Up-to-date</a:t>
            </a:r>
            <a:r>
              <a:rPr lang="en-NZ" sz="2400" dirty="0"/>
              <a:t> Financial Statement of Government (FSG) or </a:t>
            </a:r>
            <a:r>
              <a:rPr lang="en-NZ" sz="2400" u="sng" dirty="0"/>
              <a:t>Whole of Government (WOG</a:t>
            </a:r>
            <a:r>
              <a:rPr lang="en-NZ" sz="2400" dirty="0"/>
              <a:t>) reports are audited using appropriate standards</a:t>
            </a:r>
          </a:p>
          <a:p>
            <a:r>
              <a:rPr lang="en-NZ" sz="2400" dirty="0"/>
              <a:t>SAIs produce high quality financial audits in accordance with national/ </a:t>
            </a:r>
            <a:r>
              <a:rPr lang="en-NZ" sz="2400" u="sng" dirty="0"/>
              <a:t>international standards</a:t>
            </a:r>
          </a:p>
          <a:p>
            <a:r>
              <a:rPr lang="en-NZ" sz="2400" dirty="0"/>
              <a:t>SAIs produce high quality </a:t>
            </a:r>
            <a:r>
              <a:rPr lang="en-NZ" sz="2400" u="sng" dirty="0"/>
              <a:t>performance audits </a:t>
            </a:r>
            <a:r>
              <a:rPr lang="en-NZ" sz="2400" dirty="0"/>
              <a:t>of government  and regional programmes</a:t>
            </a:r>
          </a:p>
          <a:p>
            <a:r>
              <a:rPr lang="en-NZ" sz="2400" u="sng" dirty="0"/>
              <a:t>SAI is audited </a:t>
            </a:r>
            <a:r>
              <a:rPr lang="en-NZ" sz="2400" dirty="0"/>
              <a:t>annually to set example to public entities in the Pacific</a:t>
            </a:r>
          </a:p>
          <a:p>
            <a:endParaRPr lang="en-NZ"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8</a:t>
            </a:fld>
            <a:endParaRPr lang="en-NZ"/>
          </a:p>
        </p:txBody>
      </p:sp>
      <p:sp>
        <p:nvSpPr>
          <p:cNvPr id="5" name="Title 4"/>
          <p:cNvSpPr>
            <a:spLocks noGrp="1"/>
          </p:cNvSpPr>
          <p:nvPr>
            <p:ph type="title"/>
          </p:nvPr>
        </p:nvSpPr>
        <p:spPr/>
        <p:txBody>
          <a:bodyPr>
            <a:noAutofit/>
          </a:bodyPr>
          <a:lstStyle/>
          <a:p>
            <a:r>
              <a:rPr lang="en-NZ" sz="2400" dirty="0"/>
              <a:t>SP3 – Promote/enhance accountability and effective financial management through strengthened public financial reporting, audit and legislative scrutiny</a:t>
            </a:r>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3629262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SAIs </a:t>
            </a:r>
            <a:r>
              <a:rPr lang="en-NZ" sz="2400" u="sng" dirty="0"/>
              <a:t>develop and implement </a:t>
            </a:r>
            <a:r>
              <a:rPr lang="en-NZ" sz="2400" dirty="0"/>
              <a:t>their own comprehensive and </a:t>
            </a:r>
            <a:r>
              <a:rPr lang="en-NZ" sz="2400" u="sng" dirty="0"/>
              <a:t>realistic strategic plans</a:t>
            </a:r>
          </a:p>
          <a:p>
            <a:r>
              <a:rPr lang="en-NZ" sz="2400" dirty="0"/>
              <a:t>SAIs </a:t>
            </a:r>
            <a:r>
              <a:rPr lang="en-NZ" sz="2400" u="sng" dirty="0"/>
              <a:t>adopt</a:t>
            </a:r>
            <a:r>
              <a:rPr lang="en-NZ" sz="2400" dirty="0"/>
              <a:t> and apply the INTOSAI performance measurement framework (</a:t>
            </a:r>
            <a:r>
              <a:rPr lang="en-NZ" sz="2400" u="sng" dirty="0"/>
              <a:t>PMF</a:t>
            </a:r>
            <a:r>
              <a:rPr lang="en-NZ" sz="2400" dirty="0"/>
              <a:t>)</a:t>
            </a:r>
          </a:p>
          <a:p>
            <a:r>
              <a:rPr lang="en-NZ" sz="2400" u="sng" dirty="0"/>
              <a:t>Partnerships and twinning </a:t>
            </a:r>
            <a:r>
              <a:rPr lang="en-NZ" sz="2400" dirty="0"/>
              <a:t>arrangements are developed between SAIs within PASAI and globally</a:t>
            </a:r>
          </a:p>
          <a:p>
            <a:pPr lvl="1"/>
            <a:r>
              <a:rPr lang="en-NZ" sz="2000" dirty="0"/>
              <a:t>NZ/Samoa, Fiji/Kiribati, </a:t>
            </a:r>
            <a:r>
              <a:rPr lang="en-NZ" sz="2000" dirty="0" smtClean="0"/>
              <a:t>ANAO/PNG, QAO/PNG, VAGO/Tuvalu, Cook Islands/ WA</a:t>
            </a:r>
            <a:endParaRPr lang="en-NZ" sz="2000" dirty="0"/>
          </a:p>
          <a:p>
            <a:r>
              <a:rPr lang="en-NZ" sz="2400" dirty="0"/>
              <a:t>SAIs plan for and </a:t>
            </a:r>
            <a:r>
              <a:rPr lang="en-NZ" sz="2400" u="sng" dirty="0"/>
              <a:t>use PASAI training resources </a:t>
            </a:r>
            <a:r>
              <a:rPr lang="en-NZ" sz="2400" dirty="0"/>
              <a:t>and programmes</a:t>
            </a:r>
          </a:p>
          <a:p>
            <a:pPr lvl="1"/>
            <a:r>
              <a:rPr lang="en-NZ" sz="2000" dirty="0"/>
              <a:t>Tier </a:t>
            </a:r>
            <a:r>
              <a:rPr lang="en-NZ" sz="2000" dirty="0" smtClean="0"/>
              <a:t>1-4 audit training; </a:t>
            </a:r>
            <a:r>
              <a:rPr lang="en-NZ" sz="2000" dirty="0"/>
              <a:t>communications, International Public Sector Accounting Standards (IPSAS)</a:t>
            </a:r>
          </a:p>
          <a:p>
            <a:endParaRPr lang="en-NZ" dirty="0"/>
          </a:p>
        </p:txBody>
      </p:sp>
      <p:sp>
        <p:nvSpPr>
          <p:cNvPr id="4" name="Slide Number Placeholder 3"/>
          <p:cNvSpPr>
            <a:spLocks noGrp="1"/>
          </p:cNvSpPr>
          <p:nvPr>
            <p:ph type="sldNum" sz="quarter" idx="12"/>
          </p:nvPr>
        </p:nvSpPr>
        <p:spPr/>
        <p:txBody>
          <a:bodyPr/>
          <a:lstStyle/>
          <a:p>
            <a:fld id="{C3AEE778-2449-4E7C-A036-F1647C421426}" type="slidenum">
              <a:rPr lang="en-NZ" smtClean="0"/>
              <a:pPr/>
              <a:t>9</a:t>
            </a:fld>
            <a:endParaRPr lang="en-NZ"/>
          </a:p>
        </p:txBody>
      </p:sp>
      <p:sp>
        <p:nvSpPr>
          <p:cNvPr id="5" name="Title 4"/>
          <p:cNvSpPr>
            <a:spLocks noGrp="1"/>
          </p:cNvSpPr>
          <p:nvPr>
            <p:ph type="title"/>
          </p:nvPr>
        </p:nvSpPr>
        <p:spPr>
          <a:xfrm>
            <a:off x="457200" y="274638"/>
            <a:ext cx="8555832" cy="1143000"/>
          </a:xfrm>
        </p:spPr>
        <p:txBody>
          <a:bodyPr>
            <a:normAutofit/>
          </a:bodyPr>
          <a:lstStyle/>
          <a:p>
            <a:r>
              <a:rPr lang="en-NZ" sz="2400" dirty="0"/>
              <a:t>SP4 – Strengthen capacity/capability of PASAI members</a:t>
            </a:r>
            <a:endParaRPr lang="en-NZ" dirty="0"/>
          </a:p>
        </p:txBody>
      </p:sp>
      <p:pic>
        <p:nvPicPr>
          <p:cNvPr id="6" name="Picture 5"/>
          <p:cNvPicPr/>
          <p:nvPr/>
        </p:nvPicPr>
        <p:blipFill>
          <a:blip r:embed="rId3" cstate="print"/>
          <a:srcRect/>
          <a:stretch>
            <a:fillRect/>
          </a:stretch>
        </p:blipFill>
        <p:spPr bwMode="auto">
          <a:xfrm>
            <a:off x="107504" y="6161402"/>
            <a:ext cx="714380" cy="642942"/>
          </a:xfrm>
          <a:prstGeom prst="rect">
            <a:avLst/>
          </a:prstGeom>
          <a:noFill/>
        </p:spPr>
      </p:pic>
    </p:spTree>
    <p:extLst>
      <p:ext uri="{BB962C8B-B14F-4D97-AF65-F5344CB8AC3E}">
        <p14:creationId xmlns:p14="http://schemas.microsoft.com/office/powerpoint/2010/main" xmlns="" val="35713369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4234</TotalTime>
  <Words>1667</Words>
  <Application>Microsoft Office PowerPoint</Application>
  <PresentationFormat>On-screen Show (4:3)</PresentationFormat>
  <Paragraphs>145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EU Workshop</vt:lpstr>
      <vt:lpstr>PASAI – what it is</vt:lpstr>
      <vt:lpstr>INTOSAI</vt:lpstr>
      <vt:lpstr>*INTOSAI – Regional Working Groups</vt:lpstr>
      <vt:lpstr>Slide 5</vt:lpstr>
      <vt:lpstr>SP1 – Strengthen SAI independence</vt:lpstr>
      <vt:lpstr>SP2 – Strengthen transparency and accountability </vt:lpstr>
      <vt:lpstr>SP3 – Promote/enhance accountability and effective financial management through strengthened public financial reporting, audit and legislative scrutiny</vt:lpstr>
      <vt:lpstr>SP4 – Strengthen capacity/capability of PASAI members</vt:lpstr>
      <vt:lpstr>SP5 – PASAI Secretariat is capable of supporting SP1-4</vt:lpstr>
      <vt:lpstr>Slide 11</vt:lpstr>
      <vt:lpstr>Questions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Liz</dc:creator>
  <cp:lastModifiedBy>Admin</cp:lastModifiedBy>
  <cp:revision>340</cp:revision>
  <cp:lastPrinted>2016-01-16T20:37:24Z</cp:lastPrinted>
  <dcterms:created xsi:type="dcterms:W3CDTF">2011-02-03T19:41:37Z</dcterms:created>
  <dcterms:modified xsi:type="dcterms:W3CDTF">2016-10-27T04:19:03Z</dcterms:modified>
</cp:coreProperties>
</file>