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7"/>
  </p:notesMasterIdLst>
  <p:handoutMasterIdLst>
    <p:handoutMasterId r:id="rId8"/>
  </p:handoutMasterIdLst>
  <p:sldIdLst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377" autoAdjust="0"/>
  </p:normalViewPr>
  <p:slideViewPr>
    <p:cSldViewPr>
      <p:cViewPr varScale="1">
        <p:scale>
          <a:sx n="54" d="100"/>
          <a:sy n="54" d="100"/>
        </p:scale>
        <p:origin x="18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0D3F76F2-91C8-47CC-AC00-26D5C23214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969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F37A989-3CFF-4E90-A88F-C8CF4C1E71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3580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630">
              <a:defRPr/>
            </a:pPr>
            <a:r>
              <a:rPr lang="en-GB" dirty="0" smtClean="0"/>
              <a:t>The following table presents the average PEFA dimension results for the latest PEFAs available, showing that </a:t>
            </a:r>
            <a:r>
              <a:rPr lang="en-GB" b="1" dirty="0" smtClean="0"/>
              <a:t>budget support countries (1</a:t>
            </a:r>
            <a:r>
              <a:rPr lang="en-GB" b="1" baseline="30000" dirty="0" smtClean="0"/>
              <a:t>st</a:t>
            </a:r>
            <a:r>
              <a:rPr lang="en-GB" b="1" dirty="0" smtClean="0"/>
              <a:t> column) present on average PEFA results above averages seen in other developing countries (last column).</a:t>
            </a:r>
          </a:p>
          <a:p>
            <a:pPr defTabSz="922630">
              <a:defRPr/>
            </a:pPr>
            <a:endParaRPr lang="en-GB" b="1" dirty="0" smtClean="0"/>
          </a:p>
          <a:p>
            <a:pPr defTabSz="922630">
              <a:defRPr/>
            </a:pPr>
            <a:r>
              <a:rPr lang="en-GB" b="1" dirty="0" smtClean="0"/>
              <a:t>For</a:t>
            </a:r>
            <a:r>
              <a:rPr lang="en-GB" b="1" baseline="0" dirty="0" smtClean="0"/>
              <a:t> Pacific </a:t>
            </a:r>
          </a:p>
          <a:p>
            <a:pPr marL="171450" indent="-171450" defTabSz="922630">
              <a:buFontTx/>
              <a:buChar char="-"/>
              <a:defRPr/>
            </a:pPr>
            <a:r>
              <a:rPr lang="en-US" b="0" baseline="0" dirty="0" smtClean="0"/>
              <a:t>BS pacific countries (6 PAC column) </a:t>
            </a:r>
            <a:r>
              <a:rPr lang="en-US" b="1" baseline="0" dirty="0" smtClean="0"/>
              <a:t>: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Cook Islands, Samoa,</a:t>
            </a:r>
            <a:r>
              <a:rPr lang="en-GB" b="1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Solomon Islands,</a:t>
            </a:r>
            <a:r>
              <a:rPr lang="en-GB" b="1" dirty="0" smtClean="0"/>
              <a:t> Timor-Leste,</a:t>
            </a:r>
            <a:r>
              <a:rPr lang="en-GB" b="1" baseline="0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Tonga,</a:t>
            </a:r>
            <a:r>
              <a:rPr lang="en-GB" b="1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Vanuatu</a:t>
            </a:r>
          </a:p>
          <a:p>
            <a:pPr marL="171450" indent="-171450" defTabSz="922630">
              <a:buFontTx/>
              <a:buChar char="-"/>
              <a:defRPr/>
            </a:pP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Non-BS Pacific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countries (6/41 last column) :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Fiji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Kiribati,</a:t>
            </a:r>
            <a:r>
              <a:rPr lang="en-GB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Marshall Islands,</a:t>
            </a:r>
            <a:r>
              <a:rPr lang="en-GB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Micronesia,</a:t>
            </a:r>
            <a:r>
              <a:rPr lang="en-GB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Papua New Guinea</a:t>
            </a:r>
            <a:r>
              <a:rPr lang="en-GB" dirty="0" smtClean="0"/>
              <a:t> </a:t>
            </a:r>
            <a:r>
              <a:rPr lang="en-GB" sz="1200" b="1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,Tuvalu</a:t>
            </a:r>
            <a:r>
              <a:rPr lang="en-GB" dirty="0" smtClean="0"/>
              <a:t> </a:t>
            </a:r>
          </a:p>
          <a:p>
            <a:pPr marL="171450" indent="-171450" defTabSz="922630">
              <a:buFontTx/>
              <a:buChar char="-"/>
              <a:defRPr/>
            </a:pPr>
            <a:r>
              <a:rPr lang="en-GB" b="1" baseline="0" dirty="0" smtClean="0"/>
              <a:t>Small sample </a:t>
            </a:r>
            <a:r>
              <a:rPr lang="en-GB" b="0" baseline="0" dirty="0" smtClean="0"/>
              <a:t>(6 </a:t>
            </a:r>
            <a:r>
              <a:rPr lang="en-GB" b="0" baseline="0" dirty="0" err="1" smtClean="0"/>
              <a:t>cntries</a:t>
            </a:r>
            <a:r>
              <a:rPr lang="en-GB" b="0" baseline="0" dirty="0" smtClean="0"/>
              <a:t>):</a:t>
            </a:r>
            <a:r>
              <a:rPr lang="en-GB" b="1" baseline="0" dirty="0" smtClean="0"/>
              <a:t> </a:t>
            </a:r>
            <a:r>
              <a:rPr lang="en-GB" b="0" baseline="0" dirty="0" err="1" smtClean="0"/>
              <a:t>Comparaison</a:t>
            </a:r>
            <a:r>
              <a:rPr lang="en-GB" b="0" baseline="0" dirty="0" smtClean="0"/>
              <a:t> with all-countries' average should be done with parsimony</a:t>
            </a:r>
            <a:r>
              <a:rPr lang="en-GB" dirty="0" smtClean="0"/>
              <a:t> </a:t>
            </a:r>
          </a:p>
          <a:p>
            <a:pPr marL="171450" indent="-171450" defTabSz="922630">
              <a:buFontTx/>
              <a:buChar char="-"/>
              <a:defRPr/>
            </a:pPr>
            <a:endParaRPr lang="en-US" dirty="0" smtClean="0"/>
          </a:p>
          <a:p>
            <a:pPr marL="171450" indent="-171450" defTabSz="922630">
              <a:buFontTx/>
              <a:buChar char="-"/>
              <a:defRPr/>
            </a:pPr>
            <a:r>
              <a:rPr lang="en-US" dirty="0" smtClean="0"/>
              <a:t>Not included in calculations : Wallis and Futuna, French </a:t>
            </a:r>
            <a:r>
              <a:rPr lang="en-US" b="0" dirty="0" smtClean="0"/>
              <a:t>Polynesia</a:t>
            </a:r>
            <a:r>
              <a:rPr lang="en-US" b="0" baseline="0" dirty="0" smtClean="0"/>
              <a:t>,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Nauru,</a:t>
            </a:r>
            <a:r>
              <a:rPr lang="en-GB" b="0" dirty="0" smtClean="0"/>
              <a:t>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Niue (NZ)</a:t>
            </a:r>
            <a:r>
              <a:rPr lang="en-GB" b="0" dirty="0" smtClean="0"/>
              <a:t> and </a:t>
            </a:r>
            <a:r>
              <a:rPr lang="en-US" b="0" smtClean="0"/>
              <a:t>New Caledonia </a:t>
            </a:r>
            <a:endParaRPr lang="en-GB" b="0" dirty="0" smtClean="0"/>
          </a:p>
          <a:p>
            <a:pPr lvl="1">
              <a:defRPr/>
            </a:pPr>
            <a:r>
              <a:rPr lang="en-US" dirty="0" smtClean="0"/>
              <a:t> 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AE19A336-44A1-4378-83C0-66C8CF117668}" type="slidenum">
              <a:rPr lang="en-GB" altLang="en-US" smtClean="0">
                <a:solidFill>
                  <a:prstClr val="black"/>
                </a:solidFill>
                <a:latin typeface="Arial" charset="0"/>
              </a:rPr>
              <a:pPr eaLnBrk="1" hangingPunct="1"/>
              <a:t>2</a:t>
            </a:fld>
            <a:endParaRPr lang="en-GB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8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22300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</p:spPr>
        <p:txBody>
          <a:bodyPr anchor="ctr"/>
          <a:lstStyle/>
          <a:p>
            <a:endParaRPr lang="it-IT"/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7097584-0B99-4835-B327-ACE09EE79CB1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37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D437-CEBD-44A9-A290-2AEBB2C0518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13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305BC-5789-4A31-8B94-6AB9480F729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76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9338FE-E646-4621-97E6-085C03DE042F}" type="slidenum">
              <a:rPr lang="en-GB" altLang="en-US">
                <a:solidFill>
                  <a:srgbClr val="FFFFFF"/>
                </a:solidFill>
              </a:rPr>
              <a:pPr/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89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6A94D-84D8-4191-A89A-526F50F250AC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246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28FB9-CCFE-4B09-A717-1B396E4548F0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73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1C453-B988-4B80-ADA0-78C46DF337A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635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9C235-FF58-4EF4-BED7-6CBE476B005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1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CDC81-E55D-4B70-9831-B444365C31D1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43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00CD1-7F34-4CC2-A458-BC9510339345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284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BDB24-22C2-44C2-B886-264E27B3B7EC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4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Tx/>
              <a:buFont typeface="Courier New" pitchFamily="49" charset="0"/>
              <a:buChar char="o"/>
              <a:defRPr b="1" i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9A5C-012F-45AD-A5EA-3B6D14D773D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95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55567-E42D-4AEA-880E-E6EB8DF9BD7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001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0ECC9-29EE-46E0-AD17-520041D26CD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38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24EFE-30E2-4D9F-BB07-833A27F60767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717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DFAD092C-DCCC-4CBA-9221-EAECD5EBCD0F}" type="slidenum">
              <a:rPr lang="en-GB" altLang="en-US">
                <a:solidFill>
                  <a:srgbClr val="FFFFFF"/>
                </a:solidFill>
              </a:rPr>
              <a:pPr/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3818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2447E-AF5D-432C-912E-5FEA4AD8FEA8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436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30607-6A63-4234-BCCD-3F4AD8508E7D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5886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52FDD-43A0-4F94-B4FF-15C7A8C2063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32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CFD08-E8AB-4218-BD98-21DFD282715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5773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F7C9D-646D-4FED-9281-ECC5381DF316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4626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DC34F-851A-4637-B63F-652096D79B70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2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1238E-F586-4EEE-830B-8A96643B785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786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DD06B-ECC8-4090-9BD7-D75236CFFF6D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1735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3848E-D65C-419F-8AC5-14339FE39F9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8437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11627-6D30-42E9-8269-21ED501B282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9898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E7AF0-24AC-4391-9F3F-66614FE73E0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48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3D68A-416D-476F-8945-61107E8616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2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0D910-2DD3-4F80-AC8C-48D361AE013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99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FED15-9FC3-4A67-8161-95AE029968A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8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67EDB-0DFD-498F-BB91-2926208C72F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38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4FECD-1DBA-4FA0-8D8E-3F1E4912177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25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17DA5-9D53-4DC7-91E4-69E644F403F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27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49F72FE5-367B-413B-9A1D-85009333DCA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032" name="Line 19"/>
          <p:cNvSpPr>
            <a:spLocks noChangeShapeType="1"/>
          </p:cNvSpPr>
          <p:nvPr userDrawn="1"/>
        </p:nvSpPr>
        <p:spPr bwMode="auto">
          <a:xfrm>
            <a:off x="4252913" y="1236663"/>
            <a:ext cx="622300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</p:spPr>
        <p:txBody>
          <a:bodyPr anchor="ctr"/>
          <a:lstStyle/>
          <a:p>
            <a:endParaRPr lang="it-IT"/>
          </a:p>
        </p:txBody>
      </p:sp>
      <p:pic>
        <p:nvPicPr>
          <p:cNvPr id="1033" name="Picture 22" descr="Picture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3" descr="footer_white_transparent_en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937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lang="fr-BE" sz="2400" b="1" dirty="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F170234-93F4-4F28-8D8C-EB8850F2968D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3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1E800A4-9CAD-408D-9E23-47E43EDE8DB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78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936625"/>
          </a:xfrm>
        </p:spPr>
        <p:txBody>
          <a:bodyPr/>
          <a:lstStyle/>
          <a:p>
            <a:r>
              <a:rPr lang="en-US" dirty="0" smtClean="0"/>
              <a:t>PEFAs in the PACIFIC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895745"/>
              </p:ext>
            </p:extLst>
          </p:nvPr>
        </p:nvGraphicFramePr>
        <p:xfrm>
          <a:off x="228600" y="1828800"/>
          <a:ext cx="8763007" cy="4572006"/>
        </p:xfrm>
        <a:graphic>
          <a:graphicData uri="http://schemas.openxmlformats.org/drawingml/2006/table">
            <a:tbl>
              <a:tblPr/>
              <a:tblGrid>
                <a:gridCol w="1143000"/>
                <a:gridCol w="685800"/>
                <a:gridCol w="561946"/>
                <a:gridCol w="708029"/>
                <a:gridCol w="708029"/>
                <a:gridCol w="708029"/>
                <a:gridCol w="708029"/>
                <a:gridCol w="708029"/>
                <a:gridCol w="708029"/>
                <a:gridCol w="708029"/>
                <a:gridCol w="708029"/>
                <a:gridCol w="708029"/>
              </a:tblGrid>
              <a:tr h="155100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Country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2005/06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2007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2008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2009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2010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2011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2012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2013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2014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002060"/>
                          </a:solidFill>
                          <a:effectLst/>
                          <a:latin typeface="Verdana"/>
                        </a:rPr>
                        <a:t>2015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900" b="1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2016</a:t>
                      </a:r>
                    </a:p>
                  </a:txBody>
                  <a:tcPr marL="5034" marR="5034" marT="50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Cook Islands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00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Fiji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(WB)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Draft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French Polynesia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(Gov+EU)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Marshall Islands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8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New Caledonia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Papua New Guinea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(WB)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8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SubNat Draft (WB)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8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2900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Pitcairn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Samoa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(Gov+EU)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Solomon Islands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Timor-Leste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440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Tonga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(USAID)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(USAID)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Self-assessment (*)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Planned (IMF)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Vanuatu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Public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(Gov)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2951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Wallis and Futuna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Final (EU)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00009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5034" marR="5034" marT="503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15023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514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(*) Tonga self-assessment - not recorded in the PEFA website, official status un-known</a:t>
                      </a: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034" marR="5034" marT="5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75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68313" y="5486400"/>
            <a:ext cx="7867650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Source: Computations based on </a:t>
            </a:r>
            <a:r>
              <a:rPr lang="en-GB" altLang="en-US" sz="10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Dec </a:t>
            </a:r>
            <a:r>
              <a:rPr lang="en-GB" altLang="en-US" sz="1000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2015</a:t>
            </a:r>
            <a:r>
              <a:rPr lang="en-GB" altLang="en-US" sz="1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PEFA secretariat data. Only the latest  </a:t>
            </a:r>
            <a:r>
              <a:rPr lang="en-GB" altLang="en-US" sz="10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public and final </a:t>
            </a: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PEFA results are considered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006426"/>
              </p:ext>
            </p:extLst>
          </p:nvPr>
        </p:nvGraphicFramePr>
        <p:xfrm>
          <a:off x="488633" y="3114993"/>
          <a:ext cx="7993062" cy="2014533"/>
        </p:xfrm>
        <a:graphic>
          <a:graphicData uri="http://schemas.openxmlformats.org/drawingml/2006/table">
            <a:tbl>
              <a:tblPr/>
              <a:tblGrid>
                <a:gridCol w="2363595"/>
                <a:gridCol w="562593"/>
                <a:gridCol w="562593"/>
                <a:gridCol w="562593"/>
                <a:gridCol w="562593"/>
                <a:gridCol w="562593"/>
                <a:gridCol w="562593"/>
                <a:gridCol w="562593"/>
                <a:gridCol w="562593"/>
                <a:gridCol w="562593"/>
                <a:gridCol w="566130"/>
              </a:tblGrid>
              <a:tr h="223837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80808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effectLst/>
                          <a:latin typeface="Arial"/>
                        </a:rPr>
                        <a:t>EU BS Countries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effectLst/>
                          <a:latin typeface="Arial"/>
                        </a:rPr>
                        <a:t>ALL NON-BS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/>
                        </a:rPr>
                        <a:t>All BS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Asia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WCA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ESA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CAR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PAC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LA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ENP-S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ENP-E</a:t>
                      </a: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effectLst/>
                          <a:latin typeface="Calibri"/>
                        </a:rPr>
                        <a:t>PEFA dimensions averages (latest)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 smtClean="0">
                          <a:effectLst/>
                          <a:latin typeface="Arial"/>
                        </a:rPr>
                        <a:t>78</a:t>
                      </a:r>
                      <a:endParaRPr lang="en-GB" sz="1000" b="0" i="1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 smtClean="0">
                          <a:effectLst/>
                          <a:latin typeface="Arial"/>
                        </a:rPr>
                        <a:t>12</a:t>
                      </a:r>
                      <a:endParaRPr lang="en-GB" sz="1000" b="0" i="1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 smtClean="0">
                          <a:effectLst/>
                          <a:latin typeface="Arial"/>
                        </a:rPr>
                        <a:t>19</a:t>
                      </a:r>
                      <a:endParaRPr lang="en-GB" sz="1000" b="0" i="1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 dirty="0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1" u="none" strike="noStrike" dirty="0" smtClean="0">
                          <a:effectLst/>
                          <a:latin typeface="Arial"/>
                        </a:rPr>
                        <a:t>5</a:t>
                      </a:r>
                      <a:endParaRPr lang="en-GB" sz="1000" b="0" i="1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1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1" u="none" strike="noStrike" dirty="0" smtClean="0">
                          <a:effectLst/>
                          <a:latin typeface="Arial"/>
                        </a:rPr>
                        <a:t>41</a:t>
                      </a:r>
                      <a:endParaRPr lang="en-GB" sz="1000" b="0" i="1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effectLst/>
                          <a:latin typeface="Calibri"/>
                        </a:rPr>
                        <a:t>Credibility of the budget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B</a:t>
                      </a:r>
                      <a:endParaRPr lang="en-GB" sz="10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B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B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B+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B+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 err="1">
                          <a:effectLst/>
                          <a:latin typeface="Calibri"/>
                        </a:rPr>
                        <a:t>Compr</a:t>
                      </a:r>
                      <a:r>
                        <a:rPr lang="en-GB" sz="1000" b="0" i="0" u="none" strike="noStrike" dirty="0">
                          <a:effectLst/>
                          <a:latin typeface="Calibri"/>
                        </a:rPr>
                        <a:t>. &amp; Transparency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B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C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B+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effectLst/>
                          <a:latin typeface="Calibri"/>
                        </a:rPr>
                        <a:t>Policy-based budgeting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B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B+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effectLst/>
                          <a:latin typeface="Calibri"/>
                        </a:rPr>
                        <a:t>Pred. &amp; control Budget ex;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effectLst/>
                          <a:latin typeface="Calibri"/>
                        </a:rPr>
                        <a:t>Accounting, Recording &amp; Rep.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B+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383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effectLst/>
                          <a:latin typeface="Calibri"/>
                        </a:rPr>
                        <a:t>External scrutiny and audit</a:t>
                      </a:r>
                    </a:p>
                  </a:txBody>
                  <a:tcPr marL="9525" marR="9525" marT="9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effectLst/>
                          <a:latin typeface="Arial"/>
                        </a:rPr>
                        <a:t>C+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D+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Arial"/>
                        </a:rPr>
                        <a:t>C</a:t>
                      </a:r>
                      <a:endParaRPr lang="en-GB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C+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280" name="TextBox 12"/>
          <p:cNvSpPr txBox="1">
            <a:spLocks noChangeArrowheads="1"/>
          </p:cNvSpPr>
          <p:nvPr/>
        </p:nvSpPr>
        <p:spPr bwMode="auto">
          <a:xfrm>
            <a:off x="468313" y="2438400"/>
            <a:ext cx="1800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Table below shows scores by </a:t>
            </a:r>
            <a:r>
              <a:rPr lang="en-US" altLang="en-US" b="1" dirty="0"/>
              <a:t>range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/>
              <a:t>(A, B, C, D)</a:t>
            </a:r>
            <a:endParaRPr lang="en-GB" alt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79388" y="1014413"/>
            <a:ext cx="39020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en-US" sz="2400" kern="0" dirty="0" smtClean="0"/>
              <a:t>How does PACIFIC compare to others?</a:t>
            </a:r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19489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6200" y="1301333"/>
            <a:ext cx="8508679" cy="5142579"/>
            <a:chOff x="76200" y="1301333"/>
            <a:chExt cx="8508679" cy="5142579"/>
          </a:xfrm>
        </p:grpSpPr>
        <p:grpSp>
          <p:nvGrpSpPr>
            <p:cNvPr id="3" name="Group 2"/>
            <p:cNvGrpSpPr/>
            <p:nvPr/>
          </p:nvGrpSpPr>
          <p:grpSpPr>
            <a:xfrm>
              <a:off x="497840" y="1371600"/>
              <a:ext cx="8087039" cy="5072312"/>
              <a:chOff x="457199" y="1371600"/>
              <a:chExt cx="8087039" cy="5072312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3399" y="1371600"/>
                <a:ext cx="8010839" cy="5072312"/>
              </a:xfrm>
              <a:prstGeom prst="rect">
                <a:avLst/>
              </a:prstGeom>
            </p:spPr>
          </p:pic>
          <p:sp>
            <p:nvSpPr>
              <p:cNvPr id="2" name="TextBox 1"/>
              <p:cNvSpPr txBox="1"/>
              <p:nvPr/>
            </p:nvSpPr>
            <p:spPr>
              <a:xfrm>
                <a:off x="457199" y="1434901"/>
                <a:ext cx="262636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 smtClean="0"/>
                  <a:t>Supporting the Reform cycle</a:t>
                </a:r>
                <a:endParaRPr lang="en-GB" sz="18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5745480" y="3584590"/>
              <a:ext cx="1905000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7030A0"/>
                  </a:solidFill>
                </a:rPr>
                <a:t>DIAGNOSIS  </a:t>
              </a:r>
              <a:r>
                <a:rPr lang="en-US" b="1" dirty="0" smtClean="0">
                  <a:solidFill>
                    <a:srgbClr val="7030A0"/>
                  </a:solidFill>
                </a:rPr>
                <a:t>(PEFA)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79800" y="4648200"/>
              <a:ext cx="226568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7030A0"/>
                  </a:solidFill>
                </a:rPr>
                <a:t>Drill-down </a:t>
              </a:r>
              <a:br>
                <a:rPr lang="en-US" sz="1400" b="1" dirty="0" smtClean="0">
                  <a:solidFill>
                    <a:srgbClr val="7030A0"/>
                  </a:solidFill>
                </a:rPr>
              </a:br>
              <a:r>
                <a:rPr lang="en-US" sz="1400" b="1" dirty="0" smtClean="0">
                  <a:solidFill>
                    <a:srgbClr val="7030A0"/>
                  </a:solidFill>
                </a:rPr>
                <a:t>diagnosis tools </a:t>
              </a:r>
              <a:br>
                <a:rPr lang="en-US" sz="1400" b="1" dirty="0" smtClean="0">
                  <a:solidFill>
                    <a:srgbClr val="7030A0"/>
                  </a:solidFill>
                </a:rPr>
              </a:br>
              <a:r>
                <a:rPr lang="en-US" b="1" dirty="0" smtClean="0">
                  <a:solidFill>
                    <a:srgbClr val="7030A0"/>
                  </a:solidFill>
                </a:rPr>
                <a:t>(TADAT, PIMA, DEMPA)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200" y="3733800"/>
              <a:ext cx="233442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7030A0"/>
                  </a:solidFill>
                </a:rPr>
                <a:t>Policy dialogue</a:t>
              </a:r>
            </a:p>
            <a:p>
              <a:r>
                <a:rPr lang="en-US" sz="1400" b="1" dirty="0" smtClean="0">
                  <a:solidFill>
                    <a:srgbClr val="7030A0"/>
                  </a:solidFill>
                </a:rPr>
                <a:t>Technical assistance 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42560" y="1301333"/>
              <a:ext cx="23241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7030A0"/>
                  </a:solidFill>
                </a:rPr>
                <a:t>Financial Assistance</a:t>
              </a:r>
            </a:p>
            <a:p>
              <a:r>
                <a:rPr lang="en-US" sz="1400" b="1" dirty="0" smtClean="0">
                  <a:solidFill>
                    <a:srgbClr val="7030A0"/>
                  </a:solidFill>
                </a:rPr>
                <a:t>+ Monitoring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390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</TotalTime>
  <Words>496</Words>
  <Application>Microsoft Office PowerPoint</Application>
  <PresentationFormat>On-screen Show (4:3)</PresentationFormat>
  <Paragraphs>278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Verdana</vt:lpstr>
      <vt:lpstr>1_Slide_Master</vt:lpstr>
      <vt:lpstr>blank</vt:lpstr>
      <vt:lpstr>1_blank</vt:lpstr>
      <vt:lpstr>PEFAs in the PACIFIC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PEFAs in the PACIFIC</dc:title>
  <dc:creator>ARJONA PEREZ Elena (DEVCO)</dc:creator>
  <cp:lastModifiedBy>Fabrice Ferrandes</cp:lastModifiedBy>
  <cp:revision>6</cp:revision>
  <dcterms:created xsi:type="dcterms:W3CDTF">2016-10-19T08:41:45Z</dcterms:created>
  <dcterms:modified xsi:type="dcterms:W3CDTF">2016-10-21T02:27:04Z</dcterms:modified>
</cp:coreProperties>
</file>