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7" r:id="rId2"/>
  </p:sldMasterIdLst>
  <p:notesMasterIdLst>
    <p:notesMasterId r:id="rId14"/>
  </p:notesMasterIdLst>
  <p:handoutMasterIdLst>
    <p:handoutMasterId r:id="rId15"/>
  </p:handoutMasterIdLst>
  <p:sldIdLst>
    <p:sldId id="293" r:id="rId3"/>
    <p:sldId id="289" r:id="rId4"/>
    <p:sldId id="282" r:id="rId5"/>
    <p:sldId id="283" r:id="rId6"/>
    <p:sldId id="281" r:id="rId7"/>
    <p:sldId id="292" r:id="rId8"/>
    <p:sldId id="284" r:id="rId9"/>
    <p:sldId id="294" r:id="rId10"/>
    <p:sldId id="295" r:id="rId11"/>
    <p:sldId id="286" r:id="rId12"/>
    <p:sldId id="285" r:id="rId13"/>
  </p:sldIdLst>
  <p:sldSz cx="9144000" cy="6858000" type="screen4x3"/>
  <p:notesSz cx="6858000" cy="96869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7612" autoAdjust="0"/>
  </p:normalViewPr>
  <p:slideViewPr>
    <p:cSldViewPr snapToGrid="0">
      <p:cViewPr varScale="1">
        <p:scale>
          <a:sx n="98" d="100"/>
          <a:sy n="98" d="100"/>
        </p:scale>
        <p:origin x="139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57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857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E63D0-2BC5-46C7-AE82-3EE0DB5B3F74}" type="datetimeFigureOut">
              <a:rPr lang="en-GB" smtClean="0"/>
              <a:t>08/12/2016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201151"/>
            <a:ext cx="2971800" cy="4857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201151"/>
            <a:ext cx="2971800" cy="4857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5B840-338B-40D8-95E8-70CF690E08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7371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71800" cy="486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2"/>
            <a:ext cx="2971800" cy="486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82D999-D480-4944-913A-C949F4A045B3}" type="datetimeFigureOut">
              <a:rPr lang="fr-BE" smtClean="0"/>
              <a:t>8/12/2016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11263"/>
            <a:ext cx="4359275" cy="3268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661834"/>
            <a:ext cx="5486400" cy="381422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00898"/>
            <a:ext cx="2971800" cy="4860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200898"/>
            <a:ext cx="2971800" cy="4860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6B27D-8703-4A77-A976-40F8CDD4E352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5291649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fr-FR" smtClean="0">
              <a:latin typeface="Arial" panose="020B0604020202020204" pitchFamily="34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rgbClr val="0F5494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30C44A59-1B9E-4492-8291-48F83EC0ABC6}" type="slidenum">
              <a:rPr lang="en-GB" altLang="fr-FR">
                <a:solidFill>
                  <a:srgbClr val="000000"/>
                </a:solidFill>
                <a:latin typeface="Arial" panose="020B0604020202020204" pitchFamily="34" charset="0"/>
              </a:rPr>
              <a:pPr/>
              <a:t>1</a:t>
            </a:fld>
            <a:endParaRPr lang="en-GB" altLang="fr-FR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65548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11263"/>
            <a:ext cx="4359275" cy="3268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6B27D-8703-4A77-A976-40F8CDD4E352}" type="slidenum">
              <a:rPr lang="fr-BE" smtClean="0"/>
              <a:t>10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516185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11263"/>
            <a:ext cx="4359275" cy="3268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Fiscal frameworks should be integrated with a debt</a:t>
            </a:r>
            <a:r>
              <a:rPr lang="en-GB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management strategy to manage cash flows effectively and </a:t>
            </a:r>
            <a:r>
              <a:rPr lang="en-GB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reduce sovereign financing ris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ks. In</a:t>
            </a:r>
            <a:r>
              <a:rPr lang="en-GB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regard, a successful case is Solomon Islands that introduced in May 2012 a strategy to</a:t>
            </a:r>
            <a:r>
              <a:rPr lang="en-GB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strengthen debt management and debt sustainability, superseding the Honiara Club Agreement</a:t>
            </a:r>
            <a:r>
              <a:rPr lang="en-GB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that prevented the country from contracting external borrowing.</a:t>
            </a:r>
            <a:r>
              <a:rPr lang="en-GB" dirty="0" smtClean="0"/>
              <a:t> 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6B27D-8703-4A77-A976-40F8CDD4E352}" type="slidenum">
              <a:rPr lang="fr-BE" smtClean="0"/>
              <a:t>11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73785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11263"/>
            <a:ext cx="4359275" cy="3268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6B27D-8703-4A77-A976-40F8CDD4E352}" type="slidenum">
              <a:rPr lang="fr-BE" smtClean="0"/>
              <a:t>2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90025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11263"/>
            <a:ext cx="4359275" cy="3268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6B27D-8703-4A77-A976-40F8CDD4E352}" type="slidenum">
              <a:rPr lang="fr-BE" smtClean="0"/>
              <a:t>3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737857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11263"/>
            <a:ext cx="4359275" cy="3268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6B27D-8703-4A77-A976-40F8CDD4E352}" type="slidenum">
              <a:rPr lang="fr-BE" smtClean="0"/>
              <a:t>4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2036781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11263"/>
            <a:ext cx="4359275" cy="3268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6B27D-8703-4A77-A976-40F8CDD4E352}" type="slidenum">
              <a:rPr lang="fr-BE" smtClean="0"/>
              <a:t>5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183283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11263"/>
            <a:ext cx="4359275" cy="3268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6B27D-8703-4A77-A976-40F8CDD4E352}" type="slidenum">
              <a:rPr lang="fr-BE" smtClean="0"/>
              <a:t>6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9761765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11263"/>
            <a:ext cx="4359275" cy="3268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b="1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Timor-Leste: 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estimated sustainable income (ESI) rule 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has 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worked well 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</a:t>
            </a:r>
            <a:r>
              <a:rPr lang="en-GB" sz="1200" b="0" i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minimize </a:t>
            </a: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effects of revenue volatility. It has also allowed Timor-Leste’s Petroleum Fund to</a:t>
            </a:r>
            <a:b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r>
              <a:rPr lang="en-GB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grow to be equivalent to three times GDP.</a:t>
            </a:r>
            <a:r>
              <a:rPr lang="en-GB" dirty="0" smtClean="0"/>
              <a:t> 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6B27D-8703-4A77-A976-40F8CDD4E352}" type="slidenum">
              <a:rPr lang="fr-BE" smtClean="0"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9044525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11263"/>
            <a:ext cx="4359275" cy="3268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6B27D-8703-4A77-A976-40F8CDD4E352}" type="slidenum">
              <a:rPr lang="fr-BE" smtClean="0"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486320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9363" y="1211263"/>
            <a:ext cx="4359275" cy="32686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26B27D-8703-4A77-A976-40F8CDD4E352}" type="slidenum">
              <a:rPr lang="fr-BE" smtClean="0"/>
              <a:t>9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00540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342900"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9" y="258765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2"/>
            <a:ext cx="5040312" cy="790575"/>
          </a:xfrm>
        </p:spPr>
        <p:txBody>
          <a:bodyPr/>
          <a:lstStyle>
            <a:lvl1pPr marL="2381">
              <a:defRPr sz="57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40"/>
            <a:ext cx="8532812" cy="1728787"/>
          </a:xfrm>
        </p:spPr>
        <p:txBody>
          <a:bodyPr/>
          <a:lstStyle>
            <a:lvl1pPr marL="0" indent="0">
              <a:buFontTx/>
              <a:buNone/>
              <a:defRPr sz="225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9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18AE2B84-DBCC-4838-923B-3C09228DE7E5}" type="slidenum">
              <a:rPr lang="en-GB" altLang="en-US">
                <a:solidFill>
                  <a:srgbClr val="FFFFFF"/>
                </a:solidFill>
              </a:rPr>
              <a:pPr/>
              <a:t>‹#›</a:t>
            </a:fld>
            <a:endParaRPr lang="en-GB" alt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080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FAD148-9B8A-411B-B29F-9A9B4AC80436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584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4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17169-2A12-4F1D-83D2-6D8A0E953CBF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469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342900"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9" y="258765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342900"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2"/>
            <a:ext cx="5040312" cy="790575"/>
          </a:xfrm>
        </p:spPr>
        <p:txBody>
          <a:bodyPr/>
          <a:lstStyle>
            <a:lvl1pPr marL="2381">
              <a:defRPr sz="57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 smtClean="0"/>
              <a:t>Title</a:t>
            </a:r>
            <a:endParaRPr lang="en-GB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40"/>
            <a:ext cx="8532812" cy="1728787"/>
          </a:xfrm>
        </p:spPr>
        <p:txBody>
          <a:bodyPr/>
          <a:lstStyle>
            <a:lvl1pPr marL="0" indent="0">
              <a:buFontTx/>
              <a:buNone/>
              <a:defRPr sz="225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 smtClean="0"/>
              <a:t>Subtitle</a:t>
            </a:r>
            <a:endParaRPr lang="en-GB" noProof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9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</a:lstStyle>
          <a:p>
            <a:fld id="{5461B619-D177-461B-8EFC-F91FF106A445}" type="slidenum">
              <a:rPr lang="en-GB" altLang="fr-FR">
                <a:solidFill>
                  <a:srgbClr val="FFFFFF"/>
                </a:solidFill>
              </a:rPr>
              <a:pPr/>
              <a:t>‹#›</a:t>
            </a:fld>
            <a:endParaRPr lang="en-GB" alt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0590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A14C10-8930-4349-8679-6474E50C0B15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4115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E8B9A1-D0B4-4A37-91C9-0B01D79A6E8D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622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7"/>
            <a:ext cx="4038600" cy="352901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7"/>
            <a:ext cx="4038600" cy="352901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4C3D19-3EF2-422E-9B80-07F30C2BCDD9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9240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F896F0-7B5D-4B87-9B33-B2D1B1E5FD0C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2084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05A190-99E8-4784-938D-96F00C569DE4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2411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9E3A09-B566-41E7-9828-A4B65B9E4A47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8594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953917-67C3-40E4-B86B-91D676250F45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515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703040-F6D5-415B-93FA-C04D8AB601DA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8937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de-DE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DF14A3C-7778-48E8-9BDC-B89E480E2137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0413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022414-7F56-482A-BE9C-087A5B0E2845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3071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4" y="1339850"/>
            <a:ext cx="2071687" cy="4681538"/>
          </a:xfrm>
        </p:spPr>
        <p:txBody>
          <a:bodyPr vert="eaVert"/>
          <a:lstStyle/>
          <a:p>
            <a:r>
              <a:rPr lang="de-D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de-DE" smtClean="0"/>
              <a:t>Click to edit Master text styles</a:t>
            </a:r>
          </a:p>
          <a:p>
            <a:pPr lvl="1"/>
            <a:r>
              <a:rPr lang="de-DE" smtClean="0"/>
              <a:t>Second level</a:t>
            </a:r>
          </a:p>
          <a:p>
            <a:pPr lvl="2"/>
            <a:r>
              <a:rPr lang="de-DE" smtClean="0"/>
              <a:t>Third level</a:t>
            </a:r>
          </a:p>
          <a:p>
            <a:pPr lvl="3"/>
            <a:r>
              <a:rPr lang="de-DE" smtClean="0"/>
              <a:t>Fourth level</a:t>
            </a:r>
          </a:p>
          <a:p>
            <a:pPr lvl="4"/>
            <a:r>
              <a:rPr lang="de-DE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610B23-4B1E-46AB-946A-5BDDCDA8008D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80581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6C27DB-40C4-402A-99AE-B1F4B4E03484}" type="slidenum">
              <a:rPr lang="en-GB" altLang="fr-FR">
                <a:solidFill>
                  <a:srgbClr val="000000"/>
                </a:solidFill>
              </a:rPr>
              <a:pPr/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7473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AA77AB-DE0C-457D-8918-7A6F8EBE653F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650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7"/>
            <a:ext cx="4038600" cy="352901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7"/>
            <a:ext cx="4038600" cy="352901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3FE0B-4E40-4924-9D05-915FE83DC1B2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694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055B6C-74A7-4FA8-9BCA-3844F0A73DF4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965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E96AC8-AD65-4014-BFF0-2AFEDFFB49DC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404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564FC6-F83B-4B95-950F-99E8ACDBE5A8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971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E292F-905C-466A-ADCD-E57A1948F33C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589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92EDA4-F78C-40B5-8490-4E75EEEBDC54}" type="slidenum">
              <a:rPr lang="en-GB" altLang="en-US">
                <a:solidFill>
                  <a:srgbClr val="000000"/>
                </a:solidFill>
              </a:rPr>
              <a:pPr/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802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7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>
                <a:solidFill>
                  <a:schemeClr val="tx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>
                <a:solidFill>
                  <a:schemeClr val="tx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>
                <a:solidFill>
                  <a:schemeClr val="tx1"/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29CD06A7-2A50-4D97-B578-9C71637DB097}" type="slidenum">
              <a:rPr lang="en-GB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en-US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62438" y="6659565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9" y="258765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1402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69081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+mj-lt"/>
          <a:ea typeface="+mj-ea"/>
          <a:cs typeface="+mj-cs"/>
        </a:defRPr>
      </a:lvl1pPr>
      <a:lvl2pPr marL="269081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</a:defRPr>
      </a:lvl2pPr>
      <a:lvl3pPr marL="269081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</a:defRPr>
      </a:lvl3pPr>
      <a:lvl4pPr marL="269081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</a:defRPr>
      </a:lvl4pPr>
      <a:lvl5pPr marL="269081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</a:defRPr>
      </a:lvl5pPr>
      <a:lvl6pPr marL="611981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</a:defRPr>
      </a:lvl6pPr>
      <a:lvl7pPr marL="954881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</a:defRPr>
      </a:lvl7pPr>
      <a:lvl8pPr marL="1297781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</a:defRPr>
      </a:lvl8pPr>
      <a:lvl9pPr marL="1640681" algn="l" rtl="0" eaLnBrk="1" fontAlgn="base" hangingPunct="1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pitchFamily="34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1800" i="1">
          <a:solidFill>
            <a:srgbClr val="0F5494"/>
          </a:solidFill>
          <a:latin typeface="+mn-lt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1500" b="1">
          <a:solidFill>
            <a:srgbClr val="0F5494"/>
          </a:solidFill>
          <a:latin typeface="+mn-lt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defRPr sz="1050">
          <a:solidFill>
            <a:srgbClr val="0F5494"/>
          </a:solidFill>
          <a:latin typeface="+mn-lt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Arial" charset="0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5pPr>
      <a:lvl6pPr marL="18859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6pPr>
      <a:lvl7pPr marL="22288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7pPr>
      <a:lvl8pPr marL="25717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8pPr>
      <a:lvl9pPr marL="2914650" indent="-171450" algn="l" rtl="0" eaLnBrk="1" fontAlgn="base" hangingPunct="1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7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BE4B66B-A689-4BDC-A7D1-6BFAFD3EACDE}" type="slidenum">
              <a:rPr lang="en-GB" altLang="fr-F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5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342900">
              <a:defRPr/>
            </a:pPr>
            <a:endParaRPr lang="en-US" sz="1350">
              <a:solidFill>
                <a:srgbClr val="FFFFFF"/>
              </a:solidFill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9" y="258765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9003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</p:sldLayoutIdLst>
  <p:hf hdr="0" ftr="0" dt="0"/>
  <p:txStyles>
    <p:titleStyle>
      <a:lvl1pPr marL="269081" indent="-269081"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+mj-lt"/>
          <a:ea typeface="ＭＳ Ｐゴシック" pitchFamily="34" charset="-128"/>
          <a:cs typeface="+mj-cs"/>
        </a:defRPr>
      </a:lvl1pPr>
      <a:lvl2pPr marL="269081" indent="-269081"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charset="0"/>
          <a:ea typeface="ＭＳ Ｐゴシック" pitchFamily="34" charset="-128"/>
        </a:defRPr>
      </a:lvl2pPr>
      <a:lvl3pPr marL="269081" indent="-269081"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charset="0"/>
          <a:ea typeface="ＭＳ Ｐゴシック" pitchFamily="34" charset="-128"/>
        </a:defRPr>
      </a:lvl3pPr>
      <a:lvl4pPr marL="269081" indent="-269081"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charset="0"/>
          <a:ea typeface="ＭＳ Ｐゴシック" pitchFamily="34" charset="-128"/>
        </a:defRPr>
      </a:lvl4pPr>
      <a:lvl5pPr marL="269081" indent="-269081" algn="l" rtl="0" eaLnBrk="0" fontAlgn="base" hangingPunct="0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charset="0"/>
          <a:ea typeface="ＭＳ Ｐゴシック" pitchFamily="34" charset="-128"/>
        </a:defRPr>
      </a:lvl5pPr>
      <a:lvl6pPr marL="611981" algn="l" rtl="0" fontAlgn="base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charset="0"/>
          <a:ea typeface="ＭＳ Ｐゴシック" charset="0"/>
        </a:defRPr>
      </a:lvl6pPr>
      <a:lvl7pPr marL="954881" algn="l" rtl="0" fontAlgn="base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charset="0"/>
          <a:ea typeface="ＭＳ Ｐゴシック" charset="0"/>
        </a:defRPr>
      </a:lvl7pPr>
      <a:lvl8pPr marL="1297781" algn="l" rtl="0" fontAlgn="base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charset="0"/>
          <a:ea typeface="ＭＳ Ｐゴシック" charset="0"/>
        </a:defRPr>
      </a:lvl8pPr>
      <a:lvl9pPr marL="1640681" algn="l" rtl="0" fontAlgn="base">
        <a:spcBef>
          <a:spcPct val="0"/>
        </a:spcBef>
        <a:spcAft>
          <a:spcPct val="0"/>
        </a:spcAft>
        <a:defRPr sz="2250" b="1">
          <a:solidFill>
            <a:srgbClr val="0F5494"/>
          </a:solidFill>
          <a:latin typeface="Verdana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1800" i="1">
          <a:solidFill>
            <a:srgbClr val="0F5494"/>
          </a:solidFill>
          <a:latin typeface="+mn-lt"/>
          <a:ea typeface="ＭＳ Ｐゴシック" pitchFamily="34" charset="-128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1500" b="1">
          <a:solidFill>
            <a:srgbClr val="0F5494"/>
          </a:solidFill>
          <a:latin typeface="+mn-lt"/>
          <a:ea typeface="ＭＳ Ｐゴシック" pitchFamily="34" charset="-128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defRPr sz="1050">
          <a:solidFill>
            <a:srgbClr val="0F5494"/>
          </a:solidFill>
          <a:latin typeface="+mn-lt"/>
          <a:ea typeface="ＭＳ Ｐゴシック" pitchFamily="34" charset="-128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Arial" charset="0"/>
          <a:ea typeface="ＭＳ Ｐゴシック" pitchFamily="34" charset="-128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  <a:ea typeface="ＭＳ Ｐゴシック" pitchFamily="34" charset="-128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214563" y="2963765"/>
            <a:ext cx="4868466" cy="403622"/>
          </a:xfrm>
        </p:spPr>
        <p:txBody>
          <a:bodyPr/>
          <a:lstStyle/>
          <a:p>
            <a:pPr algn="ctr"/>
            <a:r>
              <a:rPr lang="en-US" sz="1463" dirty="0"/>
              <a:t>Pacific Regional Training on EU </a:t>
            </a:r>
            <a:r>
              <a:rPr lang="en-US" sz="1575" dirty="0"/>
              <a:t>Budget support and blending modalities</a:t>
            </a:r>
            <a:br>
              <a:rPr lang="en-US" sz="1575" dirty="0"/>
            </a:br>
            <a:r>
              <a:rPr lang="en-US" sz="1575" dirty="0"/>
              <a:t>24-28 October 2016 </a:t>
            </a:r>
            <a:br>
              <a:rPr lang="en-US" sz="1575" dirty="0"/>
            </a:br>
            <a:endParaRPr lang="en-GB" altLang="fr-FR" sz="2250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82416" y="3307558"/>
            <a:ext cx="4900613" cy="15465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fr-BE" sz="2250" b="1" kern="0" dirty="0">
              <a:solidFill>
                <a:srgbClr val="FFD624"/>
              </a:solidFill>
              <a:latin typeface="Calibri" pitchFamily="34" charset="0"/>
              <a:ea typeface="MS PGothic" panose="020B0600070205080204" pitchFamily="34" charset="-128"/>
              <a:cs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kern="0" dirty="0" smtClean="0">
                <a:solidFill>
                  <a:srgbClr val="FFD624"/>
                </a:solidFill>
                <a:latin typeface="Calibri" pitchFamily="34" charset="0"/>
                <a:ea typeface="MS PGothic" panose="020B0600070205080204" pitchFamily="34" charset="-128"/>
                <a:cs typeface="Calibri" pitchFamily="34" charset="0"/>
              </a:rPr>
              <a:t>Additional Module on</a:t>
            </a:r>
            <a:endParaRPr lang="en-US" sz="2400" b="1" kern="0" dirty="0">
              <a:solidFill>
                <a:srgbClr val="FFD624"/>
              </a:solidFill>
              <a:latin typeface="Calibri" pitchFamily="34" charset="0"/>
              <a:ea typeface="MS PGothic" panose="020B0600070205080204" pitchFamily="34" charset="-128"/>
              <a:cs typeface="Calibri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400" b="1" kern="0" dirty="0">
                <a:solidFill>
                  <a:srgbClr val="FFD624"/>
                </a:solidFill>
                <a:latin typeface="Calibri" pitchFamily="34" charset="0"/>
                <a:ea typeface="MS PGothic" panose="020B0600070205080204" pitchFamily="34" charset="-128"/>
                <a:cs typeface="Calibri" pitchFamily="34" charset="0"/>
              </a:rPr>
              <a:t>Main macroeconomic challenges in the Pacific </a:t>
            </a:r>
            <a:r>
              <a:rPr lang="en-US" sz="2400" b="1" kern="0" dirty="0" smtClean="0">
                <a:solidFill>
                  <a:srgbClr val="FFD624"/>
                </a:solidFill>
                <a:latin typeface="Calibri" pitchFamily="34" charset="0"/>
                <a:ea typeface="MS PGothic" panose="020B0600070205080204" pitchFamily="34" charset="-128"/>
                <a:cs typeface="Calibri" pitchFamily="34" charset="0"/>
              </a:rPr>
              <a:t>Region</a:t>
            </a:r>
            <a:endParaRPr lang="en-US" sz="2400" b="1" kern="0" dirty="0">
              <a:solidFill>
                <a:srgbClr val="FFD624"/>
              </a:solidFill>
              <a:latin typeface="Calibri" pitchFamily="34" charset="0"/>
              <a:ea typeface="MS PGothic" panose="020B0600070205080204" pitchFamily="34" charset="-128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677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862138"/>
            <a:ext cx="8229600" cy="514424"/>
          </a:xfrm>
        </p:spPr>
        <p:txBody>
          <a:bodyPr/>
          <a:lstStyle/>
          <a:p>
            <a:pPr algn="ctr"/>
            <a:r>
              <a:rPr lang="en-GB" dirty="0" smtClean="0"/>
              <a:t>International reserves and public debt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00465" y="2881135"/>
            <a:ext cx="4536831" cy="278726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4C10-8930-4349-8679-6474E50C0B15}" type="slidenum">
              <a:rPr lang="en-GB" altLang="fr-FR" smtClean="0">
                <a:solidFill>
                  <a:srgbClr val="000000"/>
                </a:solidFill>
              </a:rPr>
              <a:pPr/>
              <a:t>10</a:t>
            </a:fld>
            <a:endParaRPr lang="en-GB" altLang="fr-FR">
              <a:solidFill>
                <a:srgbClr val="00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7296" y="2828377"/>
            <a:ext cx="3703320" cy="229314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349234" y="2564606"/>
            <a:ext cx="3272810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Public and publicly guaranteed debt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60587" y="2564606"/>
            <a:ext cx="299344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50" dirty="0"/>
              <a:t>International reserve, May 2015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93301" y="5372979"/>
            <a:ext cx="133081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50" dirty="0"/>
              <a:t>Sources: IMF</a:t>
            </a:r>
          </a:p>
        </p:txBody>
      </p:sp>
    </p:spTree>
    <p:extLst>
      <p:ext uri="{BB962C8B-B14F-4D97-AF65-F5344CB8AC3E}">
        <p14:creationId xmlns:p14="http://schemas.microsoft.com/office/powerpoint/2010/main" val="30592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81" y="1727994"/>
            <a:ext cx="7517001" cy="702469"/>
          </a:xfrm>
        </p:spPr>
        <p:txBody>
          <a:bodyPr/>
          <a:lstStyle/>
          <a:p>
            <a:pPr algn="ctr"/>
            <a:r>
              <a:rPr lang="en-GB" sz="1800" dirty="0"/>
              <a:t>Debt Management Framework: the example of the Solomon Islands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4C10-8930-4349-8679-6474E50C0B15}" type="slidenum">
              <a:rPr lang="en-GB" altLang="fr-FR" smtClean="0">
                <a:solidFill>
                  <a:srgbClr val="000000"/>
                </a:solidFill>
              </a:rPr>
              <a:pPr/>
              <a:t>11</a:t>
            </a:fld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06216" y="2341437"/>
            <a:ext cx="5269584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350" dirty="0"/>
              <a:t>Debt management framework on Solomon islands (2012)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3054" y="4286235"/>
            <a:ext cx="8782346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accent6"/>
                </a:solidFill>
              </a:rPr>
              <a:t>Broad definition included in the PFMA (legal effect) to capture all obligations resulting in direct or indirect obligation on government (direct government borrowing, state-owned enterprise borrowing, government guarantees).</a:t>
            </a:r>
          </a:p>
          <a:p>
            <a:r>
              <a:rPr lang="en-GB" sz="1600" dirty="0" smtClean="0">
                <a:solidFill>
                  <a:schemeClr val="accent6"/>
                </a:solidFill>
              </a:rPr>
              <a:t> 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accent6"/>
                </a:solidFill>
              </a:rPr>
              <a:t>Establishment of an appropriate authority to enter into government borrowing: </a:t>
            </a:r>
            <a:r>
              <a:rPr lang="en-GB" sz="1600" dirty="0" err="1" smtClean="0">
                <a:solidFill>
                  <a:schemeClr val="accent6"/>
                </a:solidFill>
              </a:rPr>
              <a:t>MoF</a:t>
            </a:r>
            <a:r>
              <a:rPr lang="en-GB" sz="1600" dirty="0" smtClean="0">
                <a:solidFill>
                  <a:schemeClr val="accent6"/>
                </a:solidFill>
              </a:rPr>
              <a:t> only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accent6"/>
                </a:solidFill>
              </a:rPr>
              <a:t>Establishment of a Debt Management Advisory Committee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accent6"/>
                </a:solidFill>
              </a:rPr>
              <a:t>Requiring an Annual Borrowing Limit included in the annual Appropriation Bill (legally enforced limit) </a:t>
            </a:r>
            <a:r>
              <a:rPr lang="en-US" sz="1350" dirty="0"/>
              <a:t/>
            </a:r>
            <a:br>
              <a:rPr lang="en-US" sz="1350" dirty="0"/>
            </a:br>
            <a:endParaRPr lang="en-GB" sz="1350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289572" y="2675995"/>
            <a:ext cx="4564856" cy="1671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671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636946"/>
            <a:ext cx="8229600" cy="702469"/>
          </a:xfrm>
        </p:spPr>
        <p:txBody>
          <a:bodyPr/>
          <a:lstStyle/>
          <a:p>
            <a:pPr algn="ctr"/>
            <a:r>
              <a:rPr lang="en-GB" dirty="0" smtClean="0"/>
              <a:t>Macroeconomic perspectives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206" y="2249312"/>
            <a:ext cx="8113594" cy="2550764"/>
          </a:xfrm>
        </p:spPr>
        <p:txBody>
          <a:bodyPr/>
          <a:lstStyle/>
          <a:p>
            <a:pPr algn="just"/>
            <a:r>
              <a:rPr lang="en-GB" sz="1350" b="1" i="0" dirty="0"/>
              <a:t>“</a:t>
            </a:r>
            <a:r>
              <a:rPr lang="en-GB" sz="1350" i="0" dirty="0"/>
              <a:t>Pacific budget support countries' growth outlook was revised downwards. Samoa and Tonga particularly continue to suffer from low potential growth combined with a high vulnerability to natural disasters. A protracted period of slower growth in regional advanced and emerging economies is a further risk to the region. On the fiscal side,  Timor-Leste is heavily affected by the oil price slump, and Vanuatu by post-cyclone reconstruction efforts”. </a:t>
            </a:r>
            <a:r>
              <a:rPr lang="en-GB" sz="1350" dirty="0"/>
              <a:t>Source :Draft 2016 annual BS report”.</a:t>
            </a:r>
          </a:p>
          <a:p>
            <a:pPr algn="just"/>
            <a:endParaRPr lang="en-GB" sz="1350" dirty="0"/>
          </a:p>
          <a:p>
            <a:pPr algn="just"/>
            <a:r>
              <a:rPr lang="en-GB" sz="1350" i="0" dirty="0"/>
              <a:t>“Growth in the Pacific economies is expected to decelerate during 2016-17 partly reflecting the sluggish global recovery. As external demand remains relatively subdued and global financial conditions have started to tighten, domestic demand is expected to be a major driver of activity across most of the region”</a:t>
            </a:r>
          </a:p>
          <a:p>
            <a:pPr algn="just"/>
            <a:r>
              <a:rPr lang="en-GB" sz="1350" i="0" dirty="0"/>
              <a:t>“Natural disasters are a major perennial risks to most Pacific economies”</a:t>
            </a:r>
          </a:p>
          <a:p>
            <a:pPr algn="just"/>
            <a:r>
              <a:rPr lang="en-GB" sz="1350" i="0" dirty="0"/>
              <a:t>“The spending mix in the Pacific remain tilted toward current spending, despite infrastructure bottlenecks and this could impede higher real GDP per capita growth”</a:t>
            </a:r>
            <a:r>
              <a:rPr lang="en-GB" sz="1350" dirty="0"/>
              <a:t> </a:t>
            </a:r>
            <a:br>
              <a:rPr lang="en-GB" sz="1350" dirty="0"/>
            </a:br>
            <a:r>
              <a:rPr lang="en-GB" sz="1350" dirty="0"/>
              <a:t>“</a:t>
            </a:r>
            <a:r>
              <a:rPr lang="en-GB" sz="1350" i="0" dirty="0"/>
              <a:t>High population dispersion is associated with lower efficiency education and health</a:t>
            </a:r>
          </a:p>
          <a:p>
            <a:r>
              <a:rPr lang="en-GB" sz="1350" i="0" dirty="0"/>
              <a:t>expenditure “..(source: IMF 2015 and 2016; WP and regional outlook)</a:t>
            </a:r>
            <a:r>
              <a:rPr lang="en-GB" sz="1350" dirty="0"/>
              <a:t/>
            </a:r>
            <a:br>
              <a:rPr lang="en-GB" sz="1350" dirty="0"/>
            </a:br>
            <a:endParaRPr lang="en-GB" sz="1350" i="0" dirty="0"/>
          </a:p>
          <a:p>
            <a:pPr algn="just"/>
            <a:endParaRPr lang="en-GB" sz="1350" i="0" dirty="0"/>
          </a:p>
          <a:p>
            <a:pPr algn="just"/>
            <a:endParaRPr lang="en-GB" sz="1350" i="0" dirty="0"/>
          </a:p>
          <a:p>
            <a:pPr algn="just"/>
            <a:endParaRPr lang="en-GB" sz="1350" i="0" dirty="0"/>
          </a:p>
          <a:p>
            <a:pPr algn="just"/>
            <a:r>
              <a:rPr lang="en-GB" sz="1350" i="0" dirty="0"/>
              <a:t>  </a:t>
            </a:r>
          </a:p>
          <a:p>
            <a:pPr algn="just"/>
            <a:endParaRPr lang="en-GB" i="0" dirty="0" smtClean="0"/>
          </a:p>
          <a:p>
            <a:pPr algn="just"/>
            <a:r>
              <a:rPr lang="en-GB" i="0" dirty="0" smtClean="0"/>
              <a:t> </a:t>
            </a:r>
          </a:p>
          <a:p>
            <a:endParaRPr lang="en-GB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4C10-8930-4349-8679-6474E50C0B15}" type="slidenum">
              <a:rPr lang="en-GB" altLang="fr-FR" smtClean="0">
                <a:solidFill>
                  <a:srgbClr val="000000"/>
                </a:solidFill>
              </a:rPr>
              <a:pPr/>
              <a:t>2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5022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534586"/>
            <a:ext cx="8229600" cy="702469"/>
          </a:xfrm>
        </p:spPr>
        <p:txBody>
          <a:bodyPr/>
          <a:lstStyle/>
          <a:p>
            <a:pPr algn="ctr"/>
            <a:r>
              <a:rPr lang="en-GB" dirty="0" smtClean="0"/>
              <a:t>Key macroeconomic challenges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9" y="2165402"/>
            <a:ext cx="8291512" cy="3538470"/>
          </a:xfrm>
        </p:spPr>
        <p:txBody>
          <a:bodyPr/>
          <a:lstStyle/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600" b="1" i="0" dirty="0"/>
              <a:t>Diseconomies of scale </a:t>
            </a:r>
            <a:r>
              <a:rPr lang="en-US" sz="1600" i="0" dirty="0"/>
              <a:t>in providing public goods and services (small size and geographical/population dispersion) resulting in lower efficiency.</a:t>
            </a:r>
          </a:p>
          <a:p>
            <a:pPr marL="0" indent="0">
              <a:buClr>
                <a:schemeClr val="accent2">
                  <a:lumMod val="60000"/>
                  <a:lumOff val="40000"/>
                </a:schemeClr>
              </a:buClr>
              <a:buNone/>
            </a:pPr>
            <a:endParaRPr lang="en-US" sz="1600" i="0" dirty="0"/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600" i="0" dirty="0"/>
              <a:t>Currents spending rigidity (large share of current spending to GDP)</a:t>
            </a:r>
            <a:r>
              <a:rPr lang="en-GB" sz="1600" i="0" dirty="0"/>
              <a:t> due to </a:t>
            </a:r>
            <a:r>
              <a:rPr lang="en-GB" sz="1600" b="1" i="0" dirty="0"/>
              <a:t>higher per capita government costs</a:t>
            </a:r>
            <a:r>
              <a:rPr lang="en-GB" sz="1600" i="0" dirty="0"/>
              <a:t> relative to other countries</a:t>
            </a:r>
          </a:p>
          <a:p>
            <a:pPr marL="0" indent="0">
              <a:buClr>
                <a:schemeClr val="accent2">
                  <a:lumMod val="60000"/>
                  <a:lumOff val="40000"/>
                </a:schemeClr>
              </a:buClr>
              <a:buNone/>
            </a:pPr>
            <a:endParaRPr lang="en-US" sz="1600" i="0" dirty="0"/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600" i="0" dirty="0"/>
              <a:t>Public sector being the main employer: </a:t>
            </a:r>
            <a:r>
              <a:rPr lang="en-US" sz="1600" b="1" i="0" dirty="0"/>
              <a:t>rigidities</a:t>
            </a:r>
            <a:r>
              <a:rPr lang="en-US" sz="1600" i="0" dirty="0"/>
              <a:t> into the budget</a:t>
            </a:r>
          </a:p>
          <a:p>
            <a:pPr marL="0" indent="0">
              <a:buClr>
                <a:schemeClr val="accent2">
                  <a:lumMod val="60000"/>
                  <a:lumOff val="40000"/>
                </a:schemeClr>
              </a:buClr>
              <a:buNone/>
            </a:pPr>
            <a:endParaRPr lang="en-US" sz="1600" i="0" dirty="0"/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600" i="0" dirty="0"/>
              <a:t>Greater </a:t>
            </a:r>
            <a:r>
              <a:rPr lang="en-US" sz="1600" b="1" i="0" dirty="0"/>
              <a:t>revenue volatility</a:t>
            </a:r>
            <a:r>
              <a:rPr lang="en-US" sz="1600" i="0" dirty="0"/>
              <a:t> (exposure to exogenous shocks and narrow production bases)</a:t>
            </a:r>
            <a:r>
              <a:rPr lang="en-US" sz="1600" dirty="0"/>
              <a:t> </a:t>
            </a:r>
            <a:r>
              <a:rPr lang="en-US" sz="1600" i="0" dirty="0"/>
              <a:t>implying volatile spending patterns and pro-cyclical fiscal policy. </a:t>
            </a:r>
          </a:p>
          <a:p>
            <a:pPr marL="0" indent="0">
              <a:buClr>
                <a:schemeClr val="accent2">
                  <a:lumMod val="60000"/>
                  <a:lumOff val="40000"/>
                </a:schemeClr>
              </a:buClr>
              <a:buNone/>
            </a:pPr>
            <a:endParaRPr lang="en-US" sz="1600" dirty="0"/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1600" i="0" dirty="0"/>
              <a:t>Lack of capacity to weather revenue volatility (cannot finance temporary fiscal shocks/shallow domestic banking systems and limited access to international capital markets)</a:t>
            </a:r>
          </a:p>
          <a:p>
            <a:pPr marL="0" indent="0">
              <a:buClr>
                <a:schemeClr val="accent2">
                  <a:lumMod val="60000"/>
                  <a:lumOff val="40000"/>
                </a:schemeClr>
              </a:buClr>
              <a:buNone/>
            </a:pP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4C10-8930-4349-8679-6474E50C0B15}" type="slidenum">
              <a:rPr lang="en-GB" altLang="fr-FR" smtClean="0">
                <a:solidFill>
                  <a:srgbClr val="000000"/>
                </a:solidFill>
              </a:rPr>
              <a:pPr/>
              <a:t>3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13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/>
              <a:t>Key macroeconomic </a:t>
            </a:r>
            <a:r>
              <a:rPr lang="en-GB" dirty="0" smtClean="0"/>
              <a:t>challenges (concluded)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n-US" i="0" dirty="0"/>
              <a:t>Fiscal frameworks not always designed with a multi-year perspective to allow smoothing of expenditures over the business cycle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Clr>
                <a:schemeClr val="accent2">
                  <a:lumMod val="60000"/>
                  <a:lumOff val="40000"/>
                </a:schemeClr>
              </a:buClr>
              <a:buNone/>
            </a:pPr>
            <a:endParaRPr lang="en-US" dirty="0" smtClean="0"/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n-US" i="0" dirty="0" smtClean="0"/>
              <a:t>Budget </a:t>
            </a:r>
            <a:r>
              <a:rPr lang="en-US" i="0" dirty="0"/>
              <a:t>pressures </a:t>
            </a:r>
            <a:r>
              <a:rPr lang="en-US" i="0" dirty="0" smtClean="0"/>
              <a:t>and external shocks affecting </a:t>
            </a:r>
            <a:r>
              <a:rPr lang="en-US" i="0" dirty="0"/>
              <a:t>primarily capital </a:t>
            </a:r>
            <a:r>
              <a:rPr lang="en-US" i="0" dirty="0" smtClean="0"/>
              <a:t>spending and undermining </a:t>
            </a:r>
            <a:r>
              <a:rPr lang="en-US" i="0" dirty="0"/>
              <a:t>longer-term </a:t>
            </a:r>
            <a:r>
              <a:rPr lang="en-US" i="0" dirty="0" smtClean="0"/>
              <a:t>growth</a:t>
            </a:r>
          </a:p>
          <a:p>
            <a:pPr marL="0" indent="0">
              <a:buClr>
                <a:schemeClr val="accent2">
                  <a:lumMod val="60000"/>
                  <a:lumOff val="40000"/>
                </a:schemeClr>
              </a:buClr>
              <a:buNone/>
            </a:pPr>
            <a:endParaRPr lang="en-US" i="0" dirty="0" smtClean="0"/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n-US" i="0" dirty="0" smtClean="0"/>
              <a:t>Existence </a:t>
            </a:r>
            <a:r>
              <a:rPr lang="en-US" i="0" dirty="0"/>
              <a:t>of several extra budgetary funds that are not integrated in the </a:t>
            </a:r>
            <a:r>
              <a:rPr lang="en-US" i="0" dirty="0" smtClean="0"/>
              <a:t>budget (“trusted funds”, “CDF”…)</a:t>
            </a:r>
          </a:p>
          <a:p>
            <a:pPr marL="0" indent="0">
              <a:buClr>
                <a:schemeClr val="accent2">
                  <a:lumMod val="60000"/>
                  <a:lumOff val="40000"/>
                </a:schemeClr>
              </a:buClr>
              <a:buNone/>
            </a:pPr>
            <a:endParaRPr lang="en-US" i="0" dirty="0" smtClean="0"/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anose="05000000000000000000" pitchFamily="2" charset="2"/>
              <a:buChar char="ü"/>
            </a:pPr>
            <a:r>
              <a:rPr lang="en-US" i="0" dirty="0" smtClean="0"/>
              <a:t>Debt pressure and limited fiscal space </a:t>
            </a:r>
            <a:br>
              <a:rPr lang="en-US" i="0" dirty="0" smtClean="0"/>
            </a:br>
            <a:r>
              <a:rPr lang="en-US" i="0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 </a:t>
            </a:r>
            <a:br>
              <a:rPr lang="en-US" dirty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4C10-8930-4349-8679-6474E50C0B15}" type="slidenum">
              <a:rPr lang="en-GB" altLang="fr-FR" smtClean="0">
                <a:solidFill>
                  <a:srgbClr val="000000"/>
                </a:solidFill>
              </a:rPr>
              <a:pPr/>
              <a:t>4</a:t>
            </a:fld>
            <a:endParaRPr lang="en-GB" alt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508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0887" y="2003519"/>
            <a:ext cx="5550518" cy="378618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0" y="3303612"/>
            <a:ext cx="32652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FF00"/>
                </a:solidFill>
              </a:rPr>
              <a:t>Macroeconomic resilience </a:t>
            </a:r>
            <a:r>
              <a:rPr lang="en-GB" sz="2400" b="1" dirty="0" smtClean="0">
                <a:solidFill>
                  <a:srgbClr val="FFFF00"/>
                </a:solidFill>
              </a:rPr>
              <a:t>to </a:t>
            </a:r>
            <a:r>
              <a:rPr lang="en-GB" sz="2400" b="1" dirty="0">
                <a:solidFill>
                  <a:srgbClr val="FFFF00"/>
                </a:solidFill>
              </a:rPr>
              <a:t>natural disasters </a:t>
            </a:r>
          </a:p>
        </p:txBody>
      </p:sp>
    </p:spTree>
    <p:extLst>
      <p:ext uri="{BB962C8B-B14F-4D97-AF65-F5344CB8AC3E}">
        <p14:creationId xmlns:p14="http://schemas.microsoft.com/office/powerpoint/2010/main" val="410057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Specific key challenges: vulnerability to climate change and natural disasters </a:t>
            </a:r>
            <a:endParaRPr lang="en-GB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21543" y="2992636"/>
            <a:ext cx="3679031" cy="211455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4C10-8930-4349-8679-6474E50C0B15}" type="slidenum">
              <a:rPr lang="en-GB" altLang="fr-FR" smtClean="0">
                <a:solidFill>
                  <a:srgbClr val="000000"/>
                </a:solidFill>
              </a:rPr>
              <a:pPr/>
              <a:t>6</a:t>
            </a:fld>
            <a:endParaRPr lang="en-GB" altLang="fr-FR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14611" y="2724734"/>
            <a:ext cx="5250156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350" b="1" dirty="0"/>
              <a:t>Economic damage and losses from natural disasters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1043" y="3015241"/>
            <a:ext cx="2707481" cy="293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7357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377205"/>
            <a:ext cx="8229600" cy="696518"/>
          </a:xfrm>
        </p:spPr>
        <p:txBody>
          <a:bodyPr/>
          <a:lstStyle/>
          <a:p>
            <a:pPr algn="ctr"/>
            <a:r>
              <a:rPr lang="en-GB" dirty="0" smtClean="0"/>
              <a:t>Challenges in building macroeconomic resilience 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6237"/>
            <a:ext cx="8229600" cy="4476027"/>
          </a:xfrm>
        </p:spPr>
        <p:txBody>
          <a:bodyPr/>
          <a:lstStyle/>
          <a:p>
            <a:pPr algn="just"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en-US" sz="1500" i="0" dirty="0"/>
              <a:t>Strengthening fiscal frameworks by isolating the budget from </a:t>
            </a:r>
            <a:r>
              <a:rPr lang="en-US" sz="1500" b="1" i="0" dirty="0"/>
              <a:t>revenue volatility </a:t>
            </a:r>
            <a:r>
              <a:rPr lang="en-US" sz="1500" i="0" dirty="0"/>
              <a:t>and shielding public spending (especially capital) to help increase small states’ resilience to shocks and boost their potential </a:t>
            </a:r>
            <a:r>
              <a:rPr lang="en-US" sz="1500" i="0" dirty="0" smtClean="0"/>
              <a:t>growth</a:t>
            </a:r>
          </a:p>
          <a:p>
            <a:pPr marL="0" indent="0" algn="just">
              <a:buClr>
                <a:schemeClr val="accent6"/>
              </a:buClr>
              <a:buNone/>
            </a:pPr>
            <a:r>
              <a:rPr lang="en-US" sz="1500" dirty="0" smtClean="0"/>
              <a:t> </a:t>
            </a:r>
            <a:endParaRPr lang="en-US" sz="1500" dirty="0"/>
          </a:p>
          <a:p>
            <a:pPr algn="just"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en-GB" sz="1500" i="0" dirty="0"/>
              <a:t>Strengthening domestic revenue mobilization to support the rebuilding of policy </a:t>
            </a:r>
            <a:r>
              <a:rPr lang="en-GB" sz="1500" i="0" dirty="0" smtClean="0"/>
              <a:t>buffers</a:t>
            </a:r>
          </a:p>
          <a:p>
            <a:pPr marL="0" indent="0" algn="just">
              <a:buClr>
                <a:schemeClr val="accent6"/>
              </a:buClr>
              <a:buNone/>
            </a:pPr>
            <a:endParaRPr lang="en-GB" sz="1500" i="0" dirty="0"/>
          </a:p>
          <a:p>
            <a:pPr algn="just"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en-GB" sz="1500" i="0" dirty="0"/>
              <a:t>Using </a:t>
            </a:r>
            <a:r>
              <a:rPr lang="en-GB" sz="1500" b="1" i="0" dirty="0"/>
              <a:t>fiscal </a:t>
            </a:r>
            <a:r>
              <a:rPr lang="en-GB" sz="1500" b="1" i="0" dirty="0" smtClean="0"/>
              <a:t>anchors/rules </a:t>
            </a:r>
            <a:r>
              <a:rPr lang="en-GB" sz="1500" i="0" dirty="0"/>
              <a:t>(debt targets, expenditure ceilings, budget balance rules...) to help smooth spending and isolate the budget from revenue </a:t>
            </a:r>
            <a:r>
              <a:rPr lang="en-GB" sz="1500" i="0" dirty="0" smtClean="0"/>
              <a:t>volatility</a:t>
            </a:r>
          </a:p>
          <a:p>
            <a:pPr marL="0" indent="0" algn="just">
              <a:buClr>
                <a:schemeClr val="accent6"/>
              </a:buClr>
              <a:buNone/>
            </a:pPr>
            <a:r>
              <a:rPr lang="en-GB" sz="1500" dirty="0" smtClean="0"/>
              <a:t> </a:t>
            </a:r>
            <a:endParaRPr lang="en-GB" sz="1500" dirty="0"/>
          </a:p>
          <a:p>
            <a:pPr algn="just"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en-GB" sz="1500" i="0" dirty="0"/>
              <a:t>In commodity-resource-rich countries, targeting the non-commodity fiscal balance and using </a:t>
            </a:r>
            <a:r>
              <a:rPr lang="en-GB" sz="1500" b="1" i="0" dirty="0"/>
              <a:t>sovereign wealth funds </a:t>
            </a:r>
            <a:r>
              <a:rPr lang="en-GB" sz="1500" i="0" dirty="0"/>
              <a:t>to enhance the management of natural resources will also ensure the long-term sustainable use of exhaustible </a:t>
            </a:r>
            <a:r>
              <a:rPr lang="en-GB" sz="1500" i="0" dirty="0" smtClean="0"/>
              <a:t>resources</a:t>
            </a:r>
          </a:p>
          <a:p>
            <a:pPr marL="0" indent="0" algn="just">
              <a:buClr>
                <a:schemeClr val="accent6"/>
              </a:buClr>
              <a:buNone/>
            </a:pPr>
            <a:r>
              <a:rPr lang="en-GB" sz="1500" dirty="0" smtClean="0"/>
              <a:t> </a:t>
            </a:r>
            <a:endParaRPr lang="en-GB" sz="1500" dirty="0"/>
          </a:p>
          <a:p>
            <a:pPr algn="just"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en-GB" sz="1500" i="0" dirty="0"/>
              <a:t>Rather than focusing on the current fiscal deficit, the budget should provide for spending in line with underlying revenues (e.g. TL and the estimated sustainable income ESI rule)</a:t>
            </a:r>
          </a:p>
          <a:p>
            <a:pPr marL="0" indent="0">
              <a:buClr>
                <a:schemeClr val="accent6"/>
              </a:buClr>
              <a:buNone/>
            </a:pP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4C10-8930-4349-8679-6474E50C0B15}" type="slidenum">
              <a:rPr lang="en-GB" altLang="fr-FR" smtClean="0">
                <a:solidFill>
                  <a:srgbClr val="000000"/>
                </a:solidFill>
              </a:rPr>
              <a:pPr/>
              <a:t>7</a:t>
            </a:fld>
            <a:endParaRPr lang="en-GB" alt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1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718834"/>
            <a:ext cx="8229600" cy="696518"/>
          </a:xfrm>
        </p:spPr>
        <p:txBody>
          <a:bodyPr/>
          <a:lstStyle/>
          <a:p>
            <a:pPr algn="ctr"/>
            <a:r>
              <a:rPr lang="en-GB" dirty="0" smtClean="0"/>
              <a:t>Challenges in building macroeconomic resilience 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21820"/>
            <a:ext cx="8229600" cy="3295721"/>
          </a:xfrm>
        </p:spPr>
        <p:txBody>
          <a:bodyPr/>
          <a:lstStyle/>
          <a:p>
            <a:pPr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en-GB" sz="1600" i="0" dirty="0"/>
              <a:t>Problem in making the distinction between temporary and more sustained revenue shocks there</a:t>
            </a:r>
          </a:p>
          <a:p>
            <a:pPr marL="0" indent="0">
              <a:buClr>
                <a:schemeClr val="accent6"/>
              </a:buClr>
              <a:buNone/>
            </a:pPr>
            <a:endParaRPr lang="en-GB" sz="1600" i="0" dirty="0"/>
          </a:p>
          <a:p>
            <a:pPr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en-GB" sz="1600" i="0" dirty="0"/>
              <a:t>Maybe no alternative to adjusting spending, and the focus should be on the pace of adjustment and on achieving a balanced adjustment between recurrent and capital spending.</a:t>
            </a:r>
          </a:p>
          <a:p>
            <a:pPr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en-GB" sz="1600" i="0" dirty="0"/>
              <a:t>Developing a proper mix of income and consumption taxation (VAT and sales tax)would raise additional revenues</a:t>
            </a:r>
            <a:r>
              <a:rPr lang="en-GB" sz="1600" dirty="0"/>
              <a:t> (ex Kiribati)</a:t>
            </a:r>
          </a:p>
          <a:p>
            <a:pPr marL="0" indent="0">
              <a:buClr>
                <a:schemeClr val="accent6"/>
              </a:buClr>
              <a:buNone/>
            </a:pPr>
            <a:endParaRPr lang="en-GB" sz="1600" dirty="0"/>
          </a:p>
          <a:p>
            <a:pPr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en-GB" sz="1600" i="0" dirty="0"/>
              <a:t>Lower oil prices also offer an opportunity to reform energy subsidies and taxes in both oil exporters and importers. In oil-importing small states, the saving from the removal of energy subsidies should be used to strengthen fiscal buffers or to increase public infrastructure</a:t>
            </a:r>
            <a:r>
              <a:rPr lang="en-GB" sz="1600" dirty="0"/>
              <a:t> 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 </a:t>
            </a:r>
            <a:br>
              <a:rPr lang="en-GB" dirty="0"/>
            </a:b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4C10-8930-4349-8679-6474E50C0B15}" type="slidenum">
              <a:rPr lang="en-GB" altLang="fr-FR" smtClean="0">
                <a:solidFill>
                  <a:srgbClr val="000000"/>
                </a:solidFill>
              </a:rPr>
              <a:pPr/>
              <a:t>8</a:t>
            </a:fld>
            <a:endParaRPr lang="en-GB" alt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210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1800722"/>
            <a:ext cx="8229600" cy="628974"/>
          </a:xfrm>
        </p:spPr>
        <p:txBody>
          <a:bodyPr/>
          <a:lstStyle/>
          <a:p>
            <a:pPr algn="ctr"/>
            <a:r>
              <a:rPr lang="en-GB" dirty="0" smtClean="0"/>
              <a:t>Challenges in building macroeconomic resilience III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5448"/>
            <a:ext cx="8229600" cy="3295721"/>
          </a:xfrm>
        </p:spPr>
        <p:txBody>
          <a:bodyPr/>
          <a:lstStyle/>
          <a:p>
            <a:pPr>
              <a:buClr>
                <a:schemeClr val="accent6"/>
              </a:buClr>
              <a:buFont typeface="Wingdings" panose="05000000000000000000" pitchFamily="2" charset="2"/>
              <a:buChar char="Ø"/>
            </a:pPr>
            <a:endParaRPr lang="en-GB" sz="1500" b="1" i="0" dirty="0"/>
          </a:p>
          <a:p>
            <a:pPr>
              <a:buClr>
                <a:schemeClr val="accent6"/>
              </a:buClr>
              <a:buFont typeface="Wingdings" panose="05000000000000000000" pitchFamily="2" charset="2"/>
              <a:buChar char="Ø"/>
            </a:pPr>
            <a:endParaRPr lang="en-GB" sz="1500" b="1" i="0" dirty="0"/>
          </a:p>
          <a:p>
            <a:pPr algn="just"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en-GB" b="1" i="0" dirty="0"/>
              <a:t>Enhancing regional cooperation on nontax revenue to increase revenue mobilization: </a:t>
            </a:r>
            <a:r>
              <a:rPr lang="en-GB" i="0" dirty="0"/>
              <a:t>Need to strengthen regional economic, institutional, and technological networks to compensate for geographical isolation and dispersion and create a more attractive business environment for foreign </a:t>
            </a:r>
            <a:r>
              <a:rPr lang="en-GB" i="0" dirty="0" smtClean="0"/>
              <a:t>investors</a:t>
            </a:r>
          </a:p>
          <a:p>
            <a:pPr marL="0" indent="0" algn="just">
              <a:buClr>
                <a:schemeClr val="accent6"/>
              </a:buClr>
              <a:buNone/>
            </a:pPr>
            <a:endParaRPr lang="en-GB" i="0" dirty="0"/>
          </a:p>
          <a:p>
            <a:pPr algn="just">
              <a:buClr>
                <a:schemeClr val="accent6"/>
              </a:buClr>
              <a:buFont typeface="Wingdings" panose="05000000000000000000" pitchFamily="2" charset="2"/>
              <a:buChar char="Ø"/>
            </a:pPr>
            <a:r>
              <a:rPr lang="en-GB" i="0" dirty="0"/>
              <a:t> Key sectors are fisheries, information and communication technology. (e.g. Nauru Agreement on fisheries</a:t>
            </a:r>
            <a:r>
              <a:rPr lang="en-GB" sz="1500" i="0" dirty="0"/>
              <a:t>…) </a:t>
            </a:r>
            <a:r>
              <a:rPr lang="en-GB" sz="1500" dirty="0"/>
              <a:t> </a:t>
            </a:r>
            <a:br>
              <a:rPr lang="en-GB" sz="1500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> </a:t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/>
              <a:t> </a:t>
            </a:r>
            <a:br>
              <a:rPr lang="en-GB" dirty="0"/>
            </a:br>
            <a:r>
              <a:rPr lang="en-US" dirty="0"/>
              <a:t/>
            </a:r>
            <a:br>
              <a:rPr lang="en-US" dirty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14C10-8930-4349-8679-6474E50C0B15}" type="slidenum">
              <a:rPr lang="en-GB" altLang="fr-FR" smtClean="0">
                <a:solidFill>
                  <a:srgbClr val="000000"/>
                </a:solidFill>
              </a:rPr>
              <a:pPr/>
              <a:t>9</a:t>
            </a:fld>
            <a:endParaRPr lang="en-GB" altLang="fr-F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875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987</TotalTime>
  <Words>920</Words>
  <Application>Microsoft Office PowerPoint</Application>
  <PresentationFormat>On-screen Show (4:3)</PresentationFormat>
  <Paragraphs>96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ＭＳ Ｐゴシック</vt:lpstr>
      <vt:lpstr>ＭＳ Ｐゴシック</vt:lpstr>
      <vt:lpstr>Arial</vt:lpstr>
      <vt:lpstr>Calibri</vt:lpstr>
      <vt:lpstr>Verdana</vt:lpstr>
      <vt:lpstr>Wingdings</vt:lpstr>
      <vt:lpstr>blank</vt:lpstr>
      <vt:lpstr>1_Slide_Master</vt:lpstr>
      <vt:lpstr>Pacific Regional Training on EU Budget support and blending modalities 24-28 October 2016  </vt:lpstr>
      <vt:lpstr>Macroeconomic perspectives </vt:lpstr>
      <vt:lpstr>Key macroeconomic challenges</vt:lpstr>
      <vt:lpstr>Key macroeconomic challenges (concluded)</vt:lpstr>
      <vt:lpstr>PowerPoint Presentation</vt:lpstr>
      <vt:lpstr>Specific key challenges: vulnerability to climate change and natural disasters </vt:lpstr>
      <vt:lpstr>Challenges in building macroeconomic resilience I</vt:lpstr>
      <vt:lpstr>Challenges in building macroeconomic resilience II</vt:lpstr>
      <vt:lpstr>Challenges in building macroeconomic resilience III</vt:lpstr>
      <vt:lpstr>International reserves and public debt</vt:lpstr>
      <vt:lpstr>Debt Management Framework: the example of the Solomon Islands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Fabrice Ferrandes</dc:creator>
  <cp:lastModifiedBy>Fabrice Ferrandes</cp:lastModifiedBy>
  <cp:revision>50</cp:revision>
  <dcterms:created xsi:type="dcterms:W3CDTF">2016-10-01T08:35:21Z</dcterms:created>
  <dcterms:modified xsi:type="dcterms:W3CDTF">2016-12-08T08:25:16Z</dcterms:modified>
</cp:coreProperties>
</file>