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16" r:id="rId2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BDDEFF"/>
    <a:srgbClr val="99CCFF"/>
    <a:srgbClr val="33CC33"/>
    <a:srgbClr val="3166CF"/>
    <a:srgbClr val="009900"/>
    <a:srgbClr val="2D5EC1"/>
    <a:srgbClr val="FFD624"/>
    <a:srgbClr val="FF3300"/>
    <a:srgbClr val="3E6F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1" autoAdjust="0"/>
    <p:restoredTop sz="94434" autoAdjust="0"/>
  </p:normalViewPr>
  <p:slideViewPr>
    <p:cSldViewPr>
      <p:cViewPr varScale="1">
        <p:scale>
          <a:sx n="112" d="100"/>
          <a:sy n="112" d="100"/>
        </p:scale>
        <p:origin x="97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845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306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FCC3E5FE-A22E-4C99-9F04-9551C7813B5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4240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355"/>
            <a:ext cx="5438775" cy="446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0D581910-1000-4934-A4DB-C00CB7F3B0B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618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4568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CF397374-FFED-4283-B087-0C6DD4EB9D19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118AE-C847-402C-9085-059A323F5C7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DF6EF-A12F-419C-A27B-ECF9C4D0DC3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2492375"/>
            <a:ext cx="8229600" cy="352901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3E660EA-3F67-4F0F-8CA3-0689CF6FE49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83C0C-BC65-4367-9B8A-060D4801009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31744-F467-4931-A657-D41D7AA5387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C0E1D-0405-4A7C-BA37-9F37509426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502AF-40B9-4FC6-8B1E-970A2E366E3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52376-05C3-49F6-9F29-C997789D0F0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82F08-E945-4099-B772-D2632179313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D23F8-2FEF-4843-9CDF-8BC54AFF927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DF399-8D94-4DF9-BD72-1C280334067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602768D2-4A8B-4330-BAE2-D1472A5B1CDF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999538"/>
            <a:ext cx="8229600" cy="773278"/>
          </a:xfrm>
        </p:spPr>
        <p:txBody>
          <a:bodyPr/>
          <a:lstStyle/>
          <a:p>
            <a:pPr algn="ctr"/>
            <a:r>
              <a:rPr lang="en-GB" sz="2800" dirty="0" smtClean="0"/>
              <a:t>Issues for discussion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556792"/>
            <a:ext cx="8229600" cy="4752528"/>
          </a:xfrm>
        </p:spPr>
        <p:txBody>
          <a:bodyPr/>
          <a:lstStyle/>
          <a:p>
            <a:pPr marL="0" indent="0">
              <a:spcBef>
                <a:spcPts val="1200"/>
              </a:spcBef>
              <a:buClrTx/>
              <a:buNone/>
            </a:pPr>
            <a:r>
              <a:rPr lang="en-GB" sz="2000" b="1" u="sng" dirty="0" smtClean="0">
                <a:solidFill>
                  <a:schemeClr val="accent6"/>
                </a:solidFill>
              </a:rPr>
              <a:t>BS Disbursement File</a:t>
            </a:r>
            <a:r>
              <a:rPr lang="en-GB" sz="2000" dirty="0" smtClean="0">
                <a:solidFill>
                  <a:schemeClr val="accent6"/>
                </a:solidFill>
              </a:rPr>
              <a:t>:</a:t>
            </a:r>
          </a:p>
          <a:p>
            <a:pPr>
              <a:spcBef>
                <a:spcPts val="1200"/>
              </a:spcBef>
              <a:buClrTx/>
              <a:buFont typeface="Wingdings" panose="05000000000000000000" pitchFamily="2" charset="2"/>
              <a:buChar char="Ø"/>
            </a:pPr>
            <a:r>
              <a:rPr lang="en-GB" sz="1800" b="1" i="0" dirty="0" smtClean="0">
                <a:solidFill>
                  <a:schemeClr val="accent6"/>
                </a:solidFill>
              </a:rPr>
              <a:t>Division </a:t>
            </a:r>
            <a:r>
              <a:rPr lang="en-GB" sz="1800" b="1" i="0" dirty="0">
                <a:solidFill>
                  <a:schemeClr val="accent6"/>
                </a:solidFill>
              </a:rPr>
              <a:t>of labour </a:t>
            </a:r>
            <a:r>
              <a:rPr lang="en-GB" sz="1800" b="1" i="0" dirty="0" smtClean="0">
                <a:solidFill>
                  <a:schemeClr val="accent6"/>
                </a:solidFill>
              </a:rPr>
              <a:t>between the role </a:t>
            </a:r>
            <a:r>
              <a:rPr lang="en-GB" sz="1800" b="1" i="0" dirty="0">
                <a:solidFill>
                  <a:schemeClr val="accent6"/>
                </a:solidFill>
              </a:rPr>
              <a:t>of the </a:t>
            </a:r>
            <a:r>
              <a:rPr lang="en-GB" sz="1800" b="1" i="0" dirty="0" smtClean="0">
                <a:solidFill>
                  <a:schemeClr val="accent6"/>
                </a:solidFill>
              </a:rPr>
              <a:t>beneficiary country (NAO, </a:t>
            </a:r>
            <a:r>
              <a:rPr lang="en-GB" sz="1800" b="1" i="0" dirty="0" err="1" smtClean="0">
                <a:solidFill>
                  <a:schemeClr val="accent6"/>
                </a:solidFill>
              </a:rPr>
              <a:t>Gov</a:t>
            </a:r>
            <a:r>
              <a:rPr lang="en-GB" sz="1800" b="1" i="0" dirty="0" smtClean="0">
                <a:solidFill>
                  <a:schemeClr val="accent6"/>
                </a:solidFill>
              </a:rPr>
              <a:t>), the EUD and the EU HQ (DEVCO)</a:t>
            </a:r>
          </a:p>
          <a:p>
            <a:pPr>
              <a:spcBef>
                <a:spcPts val="1200"/>
              </a:spcBef>
              <a:buClrTx/>
              <a:buFont typeface="Wingdings" panose="05000000000000000000" pitchFamily="2" charset="2"/>
              <a:buChar char="Ø"/>
            </a:pPr>
            <a:r>
              <a:rPr lang="en-GB" sz="1800" b="1" i="0" dirty="0" smtClean="0">
                <a:solidFill>
                  <a:schemeClr val="accent6"/>
                </a:solidFill>
              </a:rPr>
              <a:t>Specific role of </a:t>
            </a:r>
            <a:r>
              <a:rPr lang="en-GB" sz="1800" b="1" i="0" smtClean="0">
                <a:solidFill>
                  <a:schemeClr val="accent6"/>
                </a:solidFill>
              </a:rPr>
              <a:t>DEVCO A4</a:t>
            </a:r>
            <a:endParaRPr lang="en-GB" sz="1800" b="1" i="0" dirty="0" smtClean="0">
              <a:solidFill>
                <a:schemeClr val="accent6"/>
              </a:solidFill>
            </a:endParaRPr>
          </a:p>
          <a:p>
            <a:pPr>
              <a:spcBef>
                <a:spcPts val="1200"/>
              </a:spcBef>
              <a:buClrTx/>
              <a:buFont typeface="Wingdings" panose="05000000000000000000" pitchFamily="2" charset="2"/>
              <a:buChar char="Ø"/>
            </a:pPr>
            <a:r>
              <a:rPr lang="en-GB" sz="1800" b="1" i="0" dirty="0" smtClean="0">
                <a:solidFill>
                  <a:schemeClr val="accent6"/>
                </a:solidFill>
              </a:rPr>
              <a:t>Content of/issues surrounding BS Disbursement Files</a:t>
            </a:r>
          </a:p>
          <a:p>
            <a:pPr marL="685800" lvl="1">
              <a:spcBef>
                <a:spcPts val="1200"/>
              </a:spcBef>
              <a:buClrTx/>
              <a:buFontTx/>
              <a:buChar char="-"/>
            </a:pPr>
            <a:r>
              <a:rPr lang="en-GB" sz="1600" dirty="0" smtClean="0">
                <a:solidFill>
                  <a:schemeClr val="accent6"/>
                </a:solidFill>
              </a:rPr>
              <a:t>What are the key </a:t>
            </a:r>
            <a:r>
              <a:rPr lang="en-GB" sz="1600" dirty="0">
                <a:solidFill>
                  <a:schemeClr val="accent6"/>
                </a:solidFill>
              </a:rPr>
              <a:t>supporting </a:t>
            </a:r>
            <a:r>
              <a:rPr lang="en-GB" sz="1600" dirty="0" smtClean="0">
                <a:solidFill>
                  <a:schemeClr val="accent6"/>
                </a:solidFill>
              </a:rPr>
              <a:t>documents</a:t>
            </a:r>
            <a:endParaRPr lang="en-GB" sz="1600" dirty="0">
              <a:solidFill>
                <a:schemeClr val="accent6"/>
              </a:solidFill>
            </a:endParaRPr>
          </a:p>
          <a:p>
            <a:pPr marL="685800" lvl="1">
              <a:spcBef>
                <a:spcPts val="1200"/>
              </a:spcBef>
              <a:buClrTx/>
              <a:buFontTx/>
              <a:buChar char="-"/>
            </a:pPr>
            <a:r>
              <a:rPr lang="en-GB" sz="1600" dirty="0" smtClean="0">
                <a:solidFill>
                  <a:schemeClr val="accent6"/>
                </a:solidFill>
              </a:rPr>
              <a:t>mistakes </a:t>
            </a:r>
            <a:r>
              <a:rPr lang="en-GB" sz="1600" dirty="0">
                <a:solidFill>
                  <a:schemeClr val="accent6"/>
                </a:solidFill>
              </a:rPr>
              <a:t>/ shortcomings to be avoided / recurrent questions </a:t>
            </a:r>
            <a:r>
              <a:rPr lang="en-GB" sz="1600" dirty="0" smtClean="0">
                <a:solidFill>
                  <a:schemeClr val="accent6"/>
                </a:solidFill>
              </a:rPr>
              <a:t>addressed by </a:t>
            </a:r>
            <a:r>
              <a:rPr lang="en-GB" sz="1600" dirty="0">
                <a:solidFill>
                  <a:schemeClr val="accent6"/>
                </a:solidFill>
              </a:rPr>
              <a:t>the </a:t>
            </a:r>
            <a:r>
              <a:rPr lang="en-GB" sz="1600" dirty="0" smtClean="0">
                <a:solidFill>
                  <a:schemeClr val="accent6"/>
                </a:solidFill>
              </a:rPr>
              <a:t>BSSC</a:t>
            </a:r>
            <a:endParaRPr lang="en-GB" sz="1600" dirty="0">
              <a:solidFill>
                <a:schemeClr val="accent6"/>
              </a:solidFill>
            </a:endParaRPr>
          </a:p>
          <a:p>
            <a:pPr marL="685800" lvl="1">
              <a:spcBef>
                <a:spcPts val="1200"/>
              </a:spcBef>
              <a:buClrTx/>
              <a:buFontTx/>
              <a:buChar char="-"/>
            </a:pPr>
            <a:r>
              <a:rPr lang="en-GB" sz="1600" dirty="0" smtClean="0">
                <a:solidFill>
                  <a:schemeClr val="accent6"/>
                </a:solidFill>
              </a:rPr>
              <a:t>Good practices (</a:t>
            </a:r>
            <a:r>
              <a:rPr lang="en-GB" sz="1600" dirty="0" err="1" smtClean="0">
                <a:solidFill>
                  <a:schemeClr val="accent6"/>
                </a:solidFill>
              </a:rPr>
              <a:t>Gov</a:t>
            </a:r>
            <a:r>
              <a:rPr lang="en-GB" sz="1600" dirty="0" smtClean="0">
                <a:solidFill>
                  <a:schemeClr val="accent6"/>
                </a:solidFill>
              </a:rPr>
              <a:t>-EUD co-preparation of </a:t>
            </a:r>
            <a:r>
              <a:rPr lang="en-GB" sz="1600" dirty="0">
                <a:solidFill>
                  <a:schemeClr val="accent6"/>
                </a:solidFill>
              </a:rPr>
              <a:t>payment </a:t>
            </a:r>
            <a:r>
              <a:rPr lang="en-GB" sz="1600" dirty="0" smtClean="0">
                <a:solidFill>
                  <a:schemeClr val="accent6"/>
                </a:solidFill>
              </a:rPr>
              <a:t>requests, policy </a:t>
            </a:r>
            <a:r>
              <a:rPr lang="en-GB" sz="1600" dirty="0">
                <a:solidFill>
                  <a:schemeClr val="accent6"/>
                </a:solidFill>
              </a:rPr>
              <a:t>dialogue</a:t>
            </a:r>
            <a:r>
              <a:rPr lang="en-GB" sz="1600" dirty="0" smtClean="0">
                <a:solidFill>
                  <a:schemeClr val="accent6"/>
                </a:solidFill>
              </a:rPr>
              <a:t>)</a:t>
            </a:r>
          </a:p>
          <a:p>
            <a:pPr marL="685800" lvl="1">
              <a:spcBef>
                <a:spcPts val="1200"/>
              </a:spcBef>
              <a:buClrTx/>
              <a:buFontTx/>
              <a:buChar char="-"/>
            </a:pPr>
            <a:r>
              <a:rPr lang="en-GB" sz="1600" dirty="0" smtClean="0">
                <a:solidFill>
                  <a:schemeClr val="accent6"/>
                </a:solidFill>
              </a:rPr>
              <a:t>Key Recommendations </a:t>
            </a:r>
            <a:r>
              <a:rPr lang="en-GB" sz="1600" dirty="0">
                <a:solidFill>
                  <a:schemeClr val="accent6"/>
                </a:solidFill>
              </a:rPr>
              <a:t>of the ECA with regards to BS disbursement (exchange rate, VT assessment</a:t>
            </a:r>
            <a:r>
              <a:rPr lang="en-GB" sz="1600" dirty="0" smtClean="0">
                <a:solidFill>
                  <a:schemeClr val="accent6"/>
                </a:solidFill>
              </a:rPr>
              <a:t>).</a:t>
            </a:r>
            <a:endParaRPr lang="en-GB" sz="1600" dirty="0">
              <a:solidFill>
                <a:schemeClr val="accent6"/>
              </a:solidFill>
            </a:endParaRPr>
          </a:p>
          <a:p>
            <a:pPr marL="685800" lvl="1">
              <a:spcBef>
                <a:spcPts val="1200"/>
              </a:spcBef>
              <a:buClrTx/>
              <a:buFontTx/>
              <a:buChar char="-"/>
            </a:pPr>
            <a:r>
              <a:rPr lang="en-GB" sz="1600" dirty="0">
                <a:solidFill>
                  <a:schemeClr val="accent6"/>
                </a:solidFill>
              </a:rPr>
              <a:t>L</a:t>
            </a:r>
            <a:r>
              <a:rPr lang="en-GB" sz="1600" dirty="0" smtClean="0">
                <a:solidFill>
                  <a:schemeClr val="accent6"/>
                </a:solidFill>
              </a:rPr>
              <a:t>essons </a:t>
            </a:r>
            <a:r>
              <a:rPr lang="en-GB" sz="1600" dirty="0">
                <a:solidFill>
                  <a:schemeClr val="accent6"/>
                </a:solidFill>
              </a:rPr>
              <a:t>learnt from </a:t>
            </a:r>
            <a:r>
              <a:rPr lang="en-GB" sz="1600" dirty="0" smtClean="0">
                <a:solidFill>
                  <a:schemeClr val="accent6"/>
                </a:solidFill>
              </a:rPr>
              <a:t>non-disbursement/postponement </a:t>
            </a:r>
            <a:r>
              <a:rPr lang="en-GB" sz="1600" dirty="0">
                <a:solidFill>
                  <a:schemeClr val="accent6"/>
                </a:solidFill>
              </a:rPr>
              <a:t>of BS </a:t>
            </a:r>
            <a:r>
              <a:rPr lang="en-GB" sz="1600" dirty="0" smtClean="0">
                <a:solidFill>
                  <a:schemeClr val="accent6"/>
                </a:solidFill>
              </a:rPr>
              <a:t>requests </a:t>
            </a:r>
            <a:r>
              <a:rPr lang="en-GB" sz="1600" dirty="0">
                <a:solidFill>
                  <a:schemeClr val="accent6"/>
                </a:solidFill>
              </a:rPr>
              <a:t/>
            </a:r>
            <a:br>
              <a:rPr lang="en-GB" sz="1600" dirty="0">
                <a:solidFill>
                  <a:schemeClr val="accent6"/>
                </a:solidFill>
              </a:rPr>
            </a:br>
            <a:endParaRPr lang="en-GB" sz="1600" dirty="0" smtClean="0">
              <a:solidFill>
                <a:schemeClr val="accent6"/>
              </a:solidFill>
            </a:endParaRPr>
          </a:p>
          <a:p>
            <a:pPr marL="457200" indent="-457200">
              <a:spcBef>
                <a:spcPts val="1200"/>
              </a:spcBef>
              <a:buClrTx/>
              <a:buFont typeface="+mj-lt"/>
              <a:buAutoNum type="arabicPeriod" startAt="5"/>
            </a:pPr>
            <a:endParaRPr lang="fr-BE" i="0" dirty="0" smtClean="0"/>
          </a:p>
          <a:p>
            <a:pPr marL="457200" indent="-457200">
              <a:spcBef>
                <a:spcPts val="1200"/>
              </a:spcBef>
              <a:buClrTx/>
              <a:buFont typeface="+mj-lt"/>
              <a:buAutoNum type="arabicPeriod" startAt="5"/>
            </a:pPr>
            <a:endParaRPr lang="en-GB" i="0" dirty="0" smtClean="0"/>
          </a:p>
          <a:p>
            <a:pPr marL="457200" indent="-457200">
              <a:buClrTx/>
              <a:buNone/>
            </a:pPr>
            <a:endParaRPr lang="en-GB" i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C0C-BC65-4367-9B8A-060D4801009D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30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8443</TotalTime>
  <Words>99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Verdana</vt:lpstr>
      <vt:lpstr>Wingdings</vt:lpstr>
      <vt:lpstr>Slide_Master</vt:lpstr>
      <vt:lpstr>Issues for discussion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</dc:title>
  <dc:creator>ferrandes</dc:creator>
  <cp:lastModifiedBy>Fabrice Ferrandes</cp:lastModifiedBy>
  <cp:revision>402</cp:revision>
  <cp:lastPrinted>2014-12-22T14:11:23Z</cp:lastPrinted>
  <dcterms:created xsi:type="dcterms:W3CDTF">2011-10-28T10:25:18Z</dcterms:created>
  <dcterms:modified xsi:type="dcterms:W3CDTF">2016-12-08T08:26:08Z</dcterms:modified>
</cp:coreProperties>
</file>