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24"/>
  </p:notesMasterIdLst>
  <p:sldIdLst>
    <p:sldId id="266" r:id="rId2"/>
    <p:sldId id="283" r:id="rId3"/>
    <p:sldId id="285" r:id="rId4"/>
    <p:sldId id="291" r:id="rId5"/>
    <p:sldId id="275" r:id="rId6"/>
    <p:sldId id="281" r:id="rId7"/>
    <p:sldId id="312" r:id="rId8"/>
    <p:sldId id="313" r:id="rId9"/>
    <p:sldId id="314" r:id="rId10"/>
    <p:sldId id="282" r:id="rId11"/>
    <p:sldId id="289" r:id="rId12"/>
    <p:sldId id="295" r:id="rId13"/>
    <p:sldId id="300" r:id="rId14"/>
    <p:sldId id="298" r:id="rId15"/>
    <p:sldId id="299" r:id="rId16"/>
    <p:sldId id="297" r:id="rId17"/>
    <p:sldId id="309" r:id="rId18"/>
    <p:sldId id="290" r:id="rId19"/>
    <p:sldId id="310" r:id="rId20"/>
    <p:sldId id="311" r:id="rId21"/>
    <p:sldId id="262" r:id="rId22"/>
    <p:sldId id="26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1" autoAdjust="0"/>
    <p:restoredTop sz="90483" autoAdjust="0"/>
  </p:normalViewPr>
  <p:slideViewPr>
    <p:cSldViewPr snapToGrid="0" snapToObjects="1">
      <p:cViewPr>
        <p:scale>
          <a:sx n="103" d="100"/>
          <a:sy n="103" d="100"/>
        </p:scale>
        <p:origin x="1904" y="1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a:t>TCDT Progress against objectives after 6 months of implementation</a:t>
            </a:r>
          </a:p>
        </c:rich>
      </c:tx>
      <c:layout/>
      <c:overlay val="0"/>
    </c:title>
    <c:autoTitleDeleted val="0"/>
    <c:plotArea>
      <c:layout/>
      <c:barChart>
        <c:barDir val="bar"/>
        <c:grouping val="clustered"/>
        <c:varyColors val="0"/>
        <c:ser>
          <c:idx val="0"/>
          <c:order val="0"/>
          <c:tx>
            <c:strRef>
              <c:f>Sheet1!$C$2</c:f>
              <c:strCache>
                <c:ptCount val="1"/>
                <c:pt idx="0">
                  <c:v>Results</c:v>
                </c:pt>
              </c:strCache>
            </c:strRef>
          </c:tx>
          <c:invertIfNegative val="0"/>
          <c:cat>
            <c:strRef>
              <c:f>Sheet1!$B$3:$B$7</c:f>
              <c:strCache>
                <c:ptCount val="5"/>
                <c:pt idx="0">
                  <c:v>Participants</c:v>
                </c:pt>
                <c:pt idx="1">
                  <c:v>Action Plans</c:v>
                </c:pt>
                <c:pt idx="2">
                  <c:v>Declining Power Bill</c:v>
                </c:pt>
                <c:pt idx="3">
                  <c:v>Behavioural Change</c:v>
                </c:pt>
                <c:pt idx="4">
                  <c:v>Tree Planting</c:v>
                </c:pt>
              </c:strCache>
            </c:strRef>
          </c:cat>
          <c:val>
            <c:numRef>
              <c:f>Sheet1!$C$3:$C$7</c:f>
              <c:numCache>
                <c:formatCode>0%</c:formatCode>
                <c:ptCount val="5"/>
                <c:pt idx="0">
                  <c:v>1.0</c:v>
                </c:pt>
                <c:pt idx="1">
                  <c:v>1.0</c:v>
                </c:pt>
                <c:pt idx="2">
                  <c:v>0.4</c:v>
                </c:pt>
                <c:pt idx="3">
                  <c:v>0.4</c:v>
                </c:pt>
                <c:pt idx="4">
                  <c:v>1.0</c:v>
                </c:pt>
              </c:numCache>
            </c:numRef>
          </c:val>
        </c:ser>
        <c:ser>
          <c:idx val="1"/>
          <c:order val="1"/>
          <c:tx>
            <c:strRef>
              <c:f>Sheet1!$D$2</c:f>
              <c:strCache>
                <c:ptCount val="1"/>
                <c:pt idx="0">
                  <c:v>Indicators</c:v>
                </c:pt>
              </c:strCache>
            </c:strRef>
          </c:tx>
          <c:invertIfNegative val="0"/>
          <c:cat>
            <c:strRef>
              <c:f>Sheet1!$B$3:$B$7</c:f>
              <c:strCache>
                <c:ptCount val="5"/>
                <c:pt idx="0">
                  <c:v>Participants</c:v>
                </c:pt>
                <c:pt idx="1">
                  <c:v>Action Plans</c:v>
                </c:pt>
                <c:pt idx="2">
                  <c:v>Declining Power Bill</c:v>
                </c:pt>
                <c:pt idx="3">
                  <c:v>Behavioural Change</c:v>
                </c:pt>
                <c:pt idx="4">
                  <c:v>Tree Planting</c:v>
                </c:pt>
              </c:strCache>
            </c:strRef>
          </c:cat>
          <c:val>
            <c:numRef>
              <c:f>Sheet1!$D$3:$D$7</c:f>
              <c:numCache>
                <c:formatCode>0%</c:formatCode>
                <c:ptCount val="5"/>
                <c:pt idx="0">
                  <c:v>0.9</c:v>
                </c:pt>
                <c:pt idx="1">
                  <c:v>0.700000000000001</c:v>
                </c:pt>
                <c:pt idx="2">
                  <c:v>0.700000000000001</c:v>
                </c:pt>
                <c:pt idx="3">
                  <c:v>0.700000000000001</c:v>
                </c:pt>
                <c:pt idx="4">
                  <c:v>0.700000000000001</c:v>
                </c:pt>
              </c:numCache>
            </c:numRef>
          </c:val>
        </c:ser>
        <c:dLbls>
          <c:showLegendKey val="0"/>
          <c:showVal val="0"/>
          <c:showCatName val="0"/>
          <c:showSerName val="0"/>
          <c:showPercent val="0"/>
          <c:showBubbleSize val="0"/>
        </c:dLbls>
        <c:gapWidth val="150"/>
        <c:axId val="-2116991872"/>
        <c:axId val="-2116988912"/>
      </c:barChart>
      <c:catAx>
        <c:axId val="-2116991872"/>
        <c:scaling>
          <c:orientation val="minMax"/>
        </c:scaling>
        <c:delete val="0"/>
        <c:axPos val="l"/>
        <c:numFmt formatCode="General" sourceLinked="0"/>
        <c:majorTickMark val="out"/>
        <c:minorTickMark val="none"/>
        <c:tickLblPos val="nextTo"/>
        <c:txPr>
          <a:bodyPr/>
          <a:lstStyle/>
          <a:p>
            <a:pPr>
              <a:defRPr sz="1100"/>
            </a:pPr>
            <a:endParaRPr lang="en-US"/>
          </a:p>
        </c:txPr>
        <c:crossAx val="-2116988912"/>
        <c:crosses val="autoZero"/>
        <c:auto val="1"/>
        <c:lblAlgn val="ctr"/>
        <c:lblOffset val="100"/>
        <c:noMultiLvlLbl val="0"/>
      </c:catAx>
      <c:valAx>
        <c:axId val="-2116988912"/>
        <c:scaling>
          <c:orientation val="minMax"/>
        </c:scaling>
        <c:delete val="0"/>
        <c:axPos val="b"/>
        <c:majorGridlines/>
        <c:numFmt formatCode="0%" sourceLinked="1"/>
        <c:majorTickMark val="out"/>
        <c:minorTickMark val="none"/>
        <c:tickLblPos val="nextTo"/>
        <c:crossAx val="-2116991872"/>
        <c:crosses val="autoZero"/>
        <c:crossBetween val="between"/>
      </c:valAx>
    </c:plotArea>
    <c:legend>
      <c:legendPos val="r"/>
      <c:layout/>
      <c:overlay val="0"/>
      <c:txPr>
        <a:bodyPr/>
        <a:lstStyle/>
        <a:p>
          <a:pPr>
            <a:defRPr sz="1100"/>
          </a:pPr>
          <a:endParaRPr lang="en-US"/>
        </a:p>
      </c:txPr>
    </c:legend>
    <c:plotVisOnly val="1"/>
    <c:dispBlanksAs val="gap"/>
    <c:showDLblsOverMax val="0"/>
  </c:chart>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image" Target="../media/image15.jpeg"/><Relationship Id="rId2" Type="http://schemas.openxmlformats.org/officeDocument/2006/relationships/image" Target="../media/image1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image" Target="../media/image15.jpeg"/><Relationship Id="rId2"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F9992-EF66-40AC-88AD-96D92C242AC0}" type="doc">
      <dgm:prSet loTypeId="urn:microsoft.com/office/officeart/2005/8/layout/radial5" loCatId="relationship" qsTypeId="urn:microsoft.com/office/officeart/2005/8/quickstyle/simple4" qsCatId="simple" csTypeId="urn:microsoft.com/office/officeart/2005/8/colors/accent3_1" csCatId="accent3" phldr="1"/>
      <dgm:spPr/>
      <dgm:t>
        <a:bodyPr/>
        <a:lstStyle/>
        <a:p>
          <a:endParaRPr lang="en-US"/>
        </a:p>
      </dgm:t>
    </dgm:pt>
    <dgm:pt modelId="{6AE9A0F6-6BCD-4CFE-8C19-4720DE6C82ED}">
      <dgm:prSet phldrT="[Text]"/>
      <dgm:spPr/>
      <dgm:t>
        <a:bodyPr/>
        <a:lstStyle/>
        <a:p>
          <a:r>
            <a:rPr lang="en-US" dirty="0" smtClean="0"/>
            <a:t>50 % of power from renewable sources by 2020</a:t>
          </a:r>
          <a:endParaRPr lang="en-US" dirty="0"/>
        </a:p>
      </dgm:t>
    </dgm:pt>
    <dgm:pt modelId="{90FBE5C1-4E69-4B36-9FCC-5FEA8DB0CDAD}" type="parTrans" cxnId="{57050C5F-B060-43A4-B7B5-7D9C32F7523B}">
      <dgm:prSet/>
      <dgm:spPr/>
      <dgm:t>
        <a:bodyPr/>
        <a:lstStyle/>
        <a:p>
          <a:endParaRPr lang="en-US"/>
        </a:p>
      </dgm:t>
    </dgm:pt>
    <dgm:pt modelId="{E2E78836-BB92-4456-AF81-315E0FA9FAEE}" type="sibTrans" cxnId="{57050C5F-B060-43A4-B7B5-7D9C32F7523B}">
      <dgm:prSet/>
      <dgm:spPr/>
      <dgm:t>
        <a:bodyPr/>
        <a:lstStyle/>
        <a:p>
          <a:endParaRPr lang="en-US"/>
        </a:p>
      </dgm:t>
    </dgm:pt>
    <dgm:pt modelId="{018FA748-EA94-41E0-85E3-CF4D16FF9595}">
      <dgm:prSet phldrT="[Text]"/>
      <dgm:spPr/>
      <dgm:t>
        <a:bodyPr/>
        <a:lstStyle/>
        <a:p>
          <a:r>
            <a:rPr lang="en-US" dirty="0" smtClean="0"/>
            <a:t>Integration of renewable energy sources</a:t>
          </a:r>
          <a:endParaRPr lang="en-US" dirty="0"/>
        </a:p>
      </dgm:t>
    </dgm:pt>
    <dgm:pt modelId="{222DDACD-3AAE-4393-BB8C-B2D7ED518122}" type="parTrans" cxnId="{B252D68F-4E04-434C-A6E3-AF71D33E5A40}">
      <dgm:prSet/>
      <dgm:spPr/>
      <dgm:t>
        <a:bodyPr/>
        <a:lstStyle/>
        <a:p>
          <a:endParaRPr lang="en-US"/>
        </a:p>
      </dgm:t>
    </dgm:pt>
    <dgm:pt modelId="{04C75471-3A26-474B-8DCD-D30C071FB4A7}" type="sibTrans" cxnId="{B252D68F-4E04-434C-A6E3-AF71D33E5A40}">
      <dgm:prSet/>
      <dgm:spPr/>
      <dgm:t>
        <a:bodyPr/>
        <a:lstStyle/>
        <a:p>
          <a:endParaRPr lang="en-US"/>
        </a:p>
      </dgm:t>
    </dgm:pt>
    <dgm:pt modelId="{FF1DA41D-31EA-4CB7-8B84-36031BE5967C}">
      <dgm:prSet phldrT="[Text]"/>
      <dgm:spPr/>
      <dgm:t>
        <a:bodyPr/>
        <a:lstStyle/>
        <a:p>
          <a:r>
            <a:rPr lang="en-US" dirty="0" smtClean="0"/>
            <a:t>Improvement in the grid throughout Tonga</a:t>
          </a:r>
          <a:endParaRPr lang="en-US" dirty="0"/>
        </a:p>
      </dgm:t>
    </dgm:pt>
    <dgm:pt modelId="{5D16B4AC-93AB-4E4F-B4C0-567F8DED03FA}" type="parTrans" cxnId="{FB09DC4D-9B8C-4242-A126-8EFFA47CF38C}">
      <dgm:prSet/>
      <dgm:spPr/>
      <dgm:t>
        <a:bodyPr/>
        <a:lstStyle/>
        <a:p>
          <a:endParaRPr lang="en-US"/>
        </a:p>
      </dgm:t>
    </dgm:pt>
    <dgm:pt modelId="{674D19FC-C1C3-4F36-8D34-AECEAE9700F9}" type="sibTrans" cxnId="{FB09DC4D-9B8C-4242-A126-8EFFA47CF38C}">
      <dgm:prSet/>
      <dgm:spPr/>
      <dgm:t>
        <a:bodyPr/>
        <a:lstStyle/>
        <a:p>
          <a:endParaRPr lang="en-US"/>
        </a:p>
      </dgm:t>
    </dgm:pt>
    <dgm:pt modelId="{A4D0B0D2-BD9B-48A0-8B73-1DAC867E2360}">
      <dgm:prSet phldrT="[Text]"/>
      <dgm:spPr/>
      <dgm:t>
        <a:bodyPr/>
        <a:lstStyle/>
        <a:p>
          <a:r>
            <a:rPr lang="en-US" dirty="0" smtClean="0"/>
            <a:t>Tariff review</a:t>
          </a:r>
          <a:endParaRPr lang="en-US" dirty="0"/>
        </a:p>
      </dgm:t>
    </dgm:pt>
    <dgm:pt modelId="{1B37AD37-2E33-4AC1-AC5B-35B9EE3E9FF3}" type="parTrans" cxnId="{99FFBE32-EC9A-4AA1-A8AE-4B5B046F8CD1}">
      <dgm:prSet/>
      <dgm:spPr/>
      <dgm:t>
        <a:bodyPr/>
        <a:lstStyle/>
        <a:p>
          <a:endParaRPr lang="en-US"/>
        </a:p>
      </dgm:t>
    </dgm:pt>
    <dgm:pt modelId="{6ECD0684-6AEC-48C9-A916-5BB311A951C5}" type="sibTrans" cxnId="{99FFBE32-EC9A-4AA1-A8AE-4B5B046F8CD1}">
      <dgm:prSet/>
      <dgm:spPr/>
      <dgm:t>
        <a:bodyPr/>
        <a:lstStyle/>
        <a:p>
          <a:endParaRPr lang="en-US"/>
        </a:p>
      </dgm:t>
    </dgm:pt>
    <dgm:pt modelId="{5DCC8A77-B3F6-481D-BD74-8828C9087004}">
      <dgm:prSet phldrT="[Text]"/>
      <dgm:spPr/>
      <dgm:t>
        <a:bodyPr/>
        <a:lstStyle/>
        <a:p>
          <a:r>
            <a:rPr lang="en-US" dirty="0" smtClean="0"/>
            <a:t>Legislative review</a:t>
          </a:r>
          <a:endParaRPr lang="en-US" dirty="0"/>
        </a:p>
      </dgm:t>
    </dgm:pt>
    <dgm:pt modelId="{8B2C213D-45EF-4364-BD11-89644EE0B91B}" type="parTrans" cxnId="{158D0FA5-DF18-4447-A4E8-5C90414FBEDC}">
      <dgm:prSet/>
      <dgm:spPr/>
      <dgm:t>
        <a:bodyPr/>
        <a:lstStyle/>
        <a:p>
          <a:endParaRPr lang="en-US"/>
        </a:p>
      </dgm:t>
    </dgm:pt>
    <dgm:pt modelId="{DB5AFD8A-755C-448F-93C9-5A065AC77EF4}" type="sibTrans" cxnId="{158D0FA5-DF18-4447-A4E8-5C90414FBEDC}">
      <dgm:prSet/>
      <dgm:spPr/>
      <dgm:t>
        <a:bodyPr/>
        <a:lstStyle/>
        <a:p>
          <a:endParaRPr lang="en-US"/>
        </a:p>
      </dgm:t>
    </dgm:pt>
    <dgm:pt modelId="{34D09264-FEA9-4619-BD2C-D11E9948FA54}">
      <dgm:prSet phldrT="[Text]"/>
      <dgm:spPr/>
      <dgm:t>
        <a:bodyPr/>
        <a:lstStyle/>
        <a:p>
          <a:r>
            <a:rPr lang="en-US" dirty="0" smtClean="0"/>
            <a:t>Integration of skills and experiences</a:t>
          </a:r>
          <a:endParaRPr lang="en-US" dirty="0"/>
        </a:p>
      </dgm:t>
    </dgm:pt>
    <dgm:pt modelId="{EA31C29B-72D4-4BD1-98F7-4E33FA15BCD9}" type="parTrans" cxnId="{AA1FE444-9AF4-4D55-AE27-CDC40781667F}">
      <dgm:prSet/>
      <dgm:spPr/>
      <dgm:t>
        <a:bodyPr/>
        <a:lstStyle/>
        <a:p>
          <a:endParaRPr lang="en-US"/>
        </a:p>
      </dgm:t>
    </dgm:pt>
    <dgm:pt modelId="{E2131182-9013-46C7-B314-3706DDCD9DC5}" type="sibTrans" cxnId="{AA1FE444-9AF4-4D55-AE27-CDC40781667F}">
      <dgm:prSet/>
      <dgm:spPr/>
      <dgm:t>
        <a:bodyPr/>
        <a:lstStyle/>
        <a:p>
          <a:endParaRPr lang="en-US"/>
        </a:p>
      </dgm:t>
    </dgm:pt>
    <dgm:pt modelId="{570613A4-B3B9-40DF-8AAE-351FAB521E5D}">
      <dgm:prSet/>
      <dgm:spPr/>
      <dgm:t>
        <a:bodyPr/>
        <a:lstStyle/>
        <a:p>
          <a:endParaRPr lang="en-US"/>
        </a:p>
      </dgm:t>
    </dgm:pt>
    <dgm:pt modelId="{3BBFA99C-4562-4535-B572-D1C9552EB03E}" type="parTrans" cxnId="{E470CA01-AB83-4E48-AF8D-72E1697C66D8}">
      <dgm:prSet/>
      <dgm:spPr/>
      <dgm:t>
        <a:bodyPr/>
        <a:lstStyle/>
        <a:p>
          <a:endParaRPr lang="en-US"/>
        </a:p>
      </dgm:t>
    </dgm:pt>
    <dgm:pt modelId="{E39C7E73-1D1D-454F-8462-F731EE702494}" type="sibTrans" cxnId="{E470CA01-AB83-4E48-AF8D-72E1697C66D8}">
      <dgm:prSet/>
      <dgm:spPr/>
      <dgm:t>
        <a:bodyPr/>
        <a:lstStyle/>
        <a:p>
          <a:endParaRPr lang="en-US"/>
        </a:p>
      </dgm:t>
    </dgm:pt>
    <dgm:pt modelId="{E63E692D-B19E-4395-A968-128697F0670A}" type="pres">
      <dgm:prSet presAssocID="{E86F9992-EF66-40AC-88AD-96D92C242AC0}" presName="Name0" presStyleCnt="0">
        <dgm:presLayoutVars>
          <dgm:chMax val="1"/>
          <dgm:dir/>
          <dgm:animLvl val="ctr"/>
          <dgm:resizeHandles val="exact"/>
        </dgm:presLayoutVars>
      </dgm:prSet>
      <dgm:spPr/>
      <dgm:t>
        <a:bodyPr/>
        <a:lstStyle/>
        <a:p>
          <a:endParaRPr lang="en-US"/>
        </a:p>
      </dgm:t>
    </dgm:pt>
    <dgm:pt modelId="{C55B818B-FD50-4602-87A8-A184D7E33EC5}" type="pres">
      <dgm:prSet presAssocID="{6AE9A0F6-6BCD-4CFE-8C19-4720DE6C82ED}" presName="centerShape" presStyleLbl="node0" presStyleIdx="0" presStyleCnt="1"/>
      <dgm:spPr/>
      <dgm:t>
        <a:bodyPr/>
        <a:lstStyle/>
        <a:p>
          <a:endParaRPr lang="en-US"/>
        </a:p>
      </dgm:t>
    </dgm:pt>
    <dgm:pt modelId="{1D1FABF5-E349-4A95-A918-CE0FF1A9264C}" type="pres">
      <dgm:prSet presAssocID="{222DDACD-3AAE-4393-BB8C-B2D7ED518122}" presName="parTrans" presStyleLbl="sibTrans2D1" presStyleIdx="0" presStyleCnt="5"/>
      <dgm:spPr/>
      <dgm:t>
        <a:bodyPr/>
        <a:lstStyle/>
        <a:p>
          <a:endParaRPr lang="en-US"/>
        </a:p>
      </dgm:t>
    </dgm:pt>
    <dgm:pt modelId="{EA50960A-78BC-472A-93FA-10D167645B38}" type="pres">
      <dgm:prSet presAssocID="{222DDACD-3AAE-4393-BB8C-B2D7ED518122}" presName="connectorText" presStyleLbl="sibTrans2D1" presStyleIdx="0" presStyleCnt="5"/>
      <dgm:spPr/>
      <dgm:t>
        <a:bodyPr/>
        <a:lstStyle/>
        <a:p>
          <a:endParaRPr lang="en-US"/>
        </a:p>
      </dgm:t>
    </dgm:pt>
    <dgm:pt modelId="{CE7B49E8-04E3-4A19-93E6-017AEE1FE548}" type="pres">
      <dgm:prSet presAssocID="{018FA748-EA94-41E0-85E3-CF4D16FF9595}" presName="node" presStyleLbl="node1" presStyleIdx="0" presStyleCnt="5">
        <dgm:presLayoutVars>
          <dgm:bulletEnabled val="1"/>
        </dgm:presLayoutVars>
      </dgm:prSet>
      <dgm:spPr/>
      <dgm:t>
        <a:bodyPr/>
        <a:lstStyle/>
        <a:p>
          <a:endParaRPr lang="en-US"/>
        </a:p>
      </dgm:t>
    </dgm:pt>
    <dgm:pt modelId="{7E5B87C6-840A-4883-918E-8EBC66F6512F}" type="pres">
      <dgm:prSet presAssocID="{5D16B4AC-93AB-4E4F-B4C0-567F8DED03FA}" presName="parTrans" presStyleLbl="sibTrans2D1" presStyleIdx="1" presStyleCnt="5"/>
      <dgm:spPr/>
      <dgm:t>
        <a:bodyPr/>
        <a:lstStyle/>
        <a:p>
          <a:endParaRPr lang="en-US"/>
        </a:p>
      </dgm:t>
    </dgm:pt>
    <dgm:pt modelId="{51C02F5E-82DE-4AAA-AC47-148D16E8B068}" type="pres">
      <dgm:prSet presAssocID="{5D16B4AC-93AB-4E4F-B4C0-567F8DED03FA}" presName="connectorText" presStyleLbl="sibTrans2D1" presStyleIdx="1" presStyleCnt="5"/>
      <dgm:spPr/>
      <dgm:t>
        <a:bodyPr/>
        <a:lstStyle/>
        <a:p>
          <a:endParaRPr lang="en-US"/>
        </a:p>
      </dgm:t>
    </dgm:pt>
    <dgm:pt modelId="{77142C5E-E9A6-4D23-A641-8410CDB4E983}" type="pres">
      <dgm:prSet presAssocID="{FF1DA41D-31EA-4CB7-8B84-36031BE5967C}" presName="node" presStyleLbl="node1" presStyleIdx="1" presStyleCnt="5">
        <dgm:presLayoutVars>
          <dgm:bulletEnabled val="1"/>
        </dgm:presLayoutVars>
      </dgm:prSet>
      <dgm:spPr/>
      <dgm:t>
        <a:bodyPr/>
        <a:lstStyle/>
        <a:p>
          <a:endParaRPr lang="en-US"/>
        </a:p>
      </dgm:t>
    </dgm:pt>
    <dgm:pt modelId="{ACAD059C-372A-44E6-850F-DC1B2A01600F}" type="pres">
      <dgm:prSet presAssocID="{1B37AD37-2E33-4AC1-AC5B-35B9EE3E9FF3}" presName="parTrans" presStyleLbl="sibTrans2D1" presStyleIdx="2" presStyleCnt="5"/>
      <dgm:spPr/>
      <dgm:t>
        <a:bodyPr/>
        <a:lstStyle/>
        <a:p>
          <a:endParaRPr lang="en-US"/>
        </a:p>
      </dgm:t>
    </dgm:pt>
    <dgm:pt modelId="{115ED483-7BB4-476F-A258-649AA4EB6134}" type="pres">
      <dgm:prSet presAssocID="{1B37AD37-2E33-4AC1-AC5B-35B9EE3E9FF3}" presName="connectorText" presStyleLbl="sibTrans2D1" presStyleIdx="2" presStyleCnt="5"/>
      <dgm:spPr/>
      <dgm:t>
        <a:bodyPr/>
        <a:lstStyle/>
        <a:p>
          <a:endParaRPr lang="en-US"/>
        </a:p>
      </dgm:t>
    </dgm:pt>
    <dgm:pt modelId="{154BBDA0-5AA5-471F-90CE-C576975FCBFA}" type="pres">
      <dgm:prSet presAssocID="{A4D0B0D2-BD9B-48A0-8B73-1DAC867E2360}" presName="node" presStyleLbl="node1" presStyleIdx="2" presStyleCnt="5">
        <dgm:presLayoutVars>
          <dgm:bulletEnabled val="1"/>
        </dgm:presLayoutVars>
      </dgm:prSet>
      <dgm:spPr/>
      <dgm:t>
        <a:bodyPr/>
        <a:lstStyle/>
        <a:p>
          <a:endParaRPr lang="en-US"/>
        </a:p>
      </dgm:t>
    </dgm:pt>
    <dgm:pt modelId="{FB60FC79-18B2-4471-9493-47ED1577139D}" type="pres">
      <dgm:prSet presAssocID="{8B2C213D-45EF-4364-BD11-89644EE0B91B}" presName="parTrans" presStyleLbl="sibTrans2D1" presStyleIdx="3" presStyleCnt="5"/>
      <dgm:spPr/>
      <dgm:t>
        <a:bodyPr/>
        <a:lstStyle/>
        <a:p>
          <a:endParaRPr lang="en-US"/>
        </a:p>
      </dgm:t>
    </dgm:pt>
    <dgm:pt modelId="{3B741362-B481-442A-9093-1341BDF0AF07}" type="pres">
      <dgm:prSet presAssocID="{8B2C213D-45EF-4364-BD11-89644EE0B91B}" presName="connectorText" presStyleLbl="sibTrans2D1" presStyleIdx="3" presStyleCnt="5"/>
      <dgm:spPr/>
      <dgm:t>
        <a:bodyPr/>
        <a:lstStyle/>
        <a:p>
          <a:endParaRPr lang="en-US"/>
        </a:p>
      </dgm:t>
    </dgm:pt>
    <dgm:pt modelId="{070B174C-EB31-4B3F-8913-E6AD2E0BAA69}" type="pres">
      <dgm:prSet presAssocID="{5DCC8A77-B3F6-481D-BD74-8828C9087004}" presName="node" presStyleLbl="node1" presStyleIdx="3" presStyleCnt="5">
        <dgm:presLayoutVars>
          <dgm:bulletEnabled val="1"/>
        </dgm:presLayoutVars>
      </dgm:prSet>
      <dgm:spPr/>
      <dgm:t>
        <a:bodyPr/>
        <a:lstStyle/>
        <a:p>
          <a:endParaRPr lang="en-US"/>
        </a:p>
      </dgm:t>
    </dgm:pt>
    <dgm:pt modelId="{AA76F88D-987C-4CDD-9878-822481B5529C}" type="pres">
      <dgm:prSet presAssocID="{EA31C29B-72D4-4BD1-98F7-4E33FA15BCD9}" presName="parTrans" presStyleLbl="sibTrans2D1" presStyleIdx="4" presStyleCnt="5"/>
      <dgm:spPr/>
      <dgm:t>
        <a:bodyPr/>
        <a:lstStyle/>
        <a:p>
          <a:endParaRPr lang="en-US"/>
        </a:p>
      </dgm:t>
    </dgm:pt>
    <dgm:pt modelId="{F52D17AE-9F04-4B7E-AF0E-0FF1B28DF5F7}" type="pres">
      <dgm:prSet presAssocID="{EA31C29B-72D4-4BD1-98F7-4E33FA15BCD9}" presName="connectorText" presStyleLbl="sibTrans2D1" presStyleIdx="4" presStyleCnt="5"/>
      <dgm:spPr/>
      <dgm:t>
        <a:bodyPr/>
        <a:lstStyle/>
        <a:p>
          <a:endParaRPr lang="en-US"/>
        </a:p>
      </dgm:t>
    </dgm:pt>
    <dgm:pt modelId="{7064636F-4822-40AB-AFBC-DDA144883E71}" type="pres">
      <dgm:prSet presAssocID="{34D09264-FEA9-4619-BD2C-D11E9948FA54}" presName="node" presStyleLbl="node1" presStyleIdx="4" presStyleCnt="5">
        <dgm:presLayoutVars>
          <dgm:bulletEnabled val="1"/>
        </dgm:presLayoutVars>
      </dgm:prSet>
      <dgm:spPr/>
      <dgm:t>
        <a:bodyPr/>
        <a:lstStyle/>
        <a:p>
          <a:endParaRPr lang="en-US"/>
        </a:p>
      </dgm:t>
    </dgm:pt>
  </dgm:ptLst>
  <dgm:cxnLst>
    <dgm:cxn modelId="{DC635E0E-3740-40EA-AF5E-0C5F4534A7BF}" type="presOf" srcId="{5D16B4AC-93AB-4E4F-B4C0-567F8DED03FA}" destId="{7E5B87C6-840A-4883-918E-8EBC66F6512F}" srcOrd="0" destOrd="0" presId="urn:microsoft.com/office/officeart/2005/8/layout/radial5"/>
    <dgm:cxn modelId="{3A790B49-A933-47CD-8FA7-8B522ED2F9F2}" type="presOf" srcId="{FF1DA41D-31EA-4CB7-8B84-36031BE5967C}" destId="{77142C5E-E9A6-4D23-A641-8410CDB4E983}" srcOrd="0" destOrd="0" presId="urn:microsoft.com/office/officeart/2005/8/layout/radial5"/>
    <dgm:cxn modelId="{22DF0049-7158-4191-991B-48CDBAA00474}" type="presOf" srcId="{8B2C213D-45EF-4364-BD11-89644EE0B91B}" destId="{FB60FC79-18B2-4471-9493-47ED1577139D}" srcOrd="0" destOrd="0" presId="urn:microsoft.com/office/officeart/2005/8/layout/radial5"/>
    <dgm:cxn modelId="{AA1FE444-9AF4-4D55-AE27-CDC40781667F}" srcId="{6AE9A0F6-6BCD-4CFE-8C19-4720DE6C82ED}" destId="{34D09264-FEA9-4619-BD2C-D11E9948FA54}" srcOrd="4" destOrd="0" parTransId="{EA31C29B-72D4-4BD1-98F7-4E33FA15BCD9}" sibTransId="{E2131182-9013-46C7-B314-3706DDCD9DC5}"/>
    <dgm:cxn modelId="{BA27224E-6216-4100-874A-00947C8B1E35}" type="presOf" srcId="{5DCC8A77-B3F6-481D-BD74-8828C9087004}" destId="{070B174C-EB31-4B3F-8913-E6AD2E0BAA69}" srcOrd="0" destOrd="0" presId="urn:microsoft.com/office/officeart/2005/8/layout/radial5"/>
    <dgm:cxn modelId="{E470CA01-AB83-4E48-AF8D-72E1697C66D8}" srcId="{E86F9992-EF66-40AC-88AD-96D92C242AC0}" destId="{570613A4-B3B9-40DF-8AAE-351FAB521E5D}" srcOrd="1" destOrd="0" parTransId="{3BBFA99C-4562-4535-B572-D1C9552EB03E}" sibTransId="{E39C7E73-1D1D-454F-8462-F731EE702494}"/>
    <dgm:cxn modelId="{0E3FE0BA-77E9-4439-A4CA-63D01D295EC0}" type="presOf" srcId="{EA31C29B-72D4-4BD1-98F7-4E33FA15BCD9}" destId="{AA76F88D-987C-4CDD-9878-822481B5529C}" srcOrd="0" destOrd="0" presId="urn:microsoft.com/office/officeart/2005/8/layout/radial5"/>
    <dgm:cxn modelId="{79DBD251-650A-4721-B3E9-5FFBA966914B}" type="presOf" srcId="{EA31C29B-72D4-4BD1-98F7-4E33FA15BCD9}" destId="{F52D17AE-9F04-4B7E-AF0E-0FF1B28DF5F7}" srcOrd="1" destOrd="0" presId="urn:microsoft.com/office/officeart/2005/8/layout/radial5"/>
    <dgm:cxn modelId="{C642CA27-3007-4A55-B600-C579DDEFEA11}" type="presOf" srcId="{5D16B4AC-93AB-4E4F-B4C0-567F8DED03FA}" destId="{51C02F5E-82DE-4AAA-AC47-148D16E8B068}" srcOrd="1" destOrd="0" presId="urn:microsoft.com/office/officeart/2005/8/layout/radial5"/>
    <dgm:cxn modelId="{B252D68F-4E04-434C-A6E3-AF71D33E5A40}" srcId="{6AE9A0F6-6BCD-4CFE-8C19-4720DE6C82ED}" destId="{018FA748-EA94-41E0-85E3-CF4D16FF9595}" srcOrd="0" destOrd="0" parTransId="{222DDACD-3AAE-4393-BB8C-B2D7ED518122}" sibTransId="{04C75471-3A26-474B-8DCD-D30C071FB4A7}"/>
    <dgm:cxn modelId="{158D0FA5-DF18-4447-A4E8-5C90414FBEDC}" srcId="{6AE9A0F6-6BCD-4CFE-8C19-4720DE6C82ED}" destId="{5DCC8A77-B3F6-481D-BD74-8828C9087004}" srcOrd="3" destOrd="0" parTransId="{8B2C213D-45EF-4364-BD11-89644EE0B91B}" sibTransId="{DB5AFD8A-755C-448F-93C9-5A065AC77EF4}"/>
    <dgm:cxn modelId="{99FFBE32-EC9A-4AA1-A8AE-4B5B046F8CD1}" srcId="{6AE9A0F6-6BCD-4CFE-8C19-4720DE6C82ED}" destId="{A4D0B0D2-BD9B-48A0-8B73-1DAC867E2360}" srcOrd="2" destOrd="0" parTransId="{1B37AD37-2E33-4AC1-AC5B-35B9EE3E9FF3}" sibTransId="{6ECD0684-6AEC-48C9-A916-5BB311A951C5}"/>
    <dgm:cxn modelId="{18135D86-48FD-44FF-A200-B36D5243C5F6}" type="presOf" srcId="{1B37AD37-2E33-4AC1-AC5B-35B9EE3E9FF3}" destId="{115ED483-7BB4-476F-A258-649AA4EB6134}" srcOrd="1" destOrd="0" presId="urn:microsoft.com/office/officeart/2005/8/layout/radial5"/>
    <dgm:cxn modelId="{2DDF8FC9-97DF-4539-9D10-CCD77FF3A2C3}" type="presOf" srcId="{1B37AD37-2E33-4AC1-AC5B-35B9EE3E9FF3}" destId="{ACAD059C-372A-44E6-850F-DC1B2A01600F}" srcOrd="0" destOrd="0" presId="urn:microsoft.com/office/officeart/2005/8/layout/radial5"/>
    <dgm:cxn modelId="{F4A7BD81-9F88-4B61-BFA9-18A73F8121B6}" type="presOf" srcId="{8B2C213D-45EF-4364-BD11-89644EE0B91B}" destId="{3B741362-B481-442A-9093-1341BDF0AF07}" srcOrd="1" destOrd="0" presId="urn:microsoft.com/office/officeart/2005/8/layout/radial5"/>
    <dgm:cxn modelId="{220E01BF-0227-40C9-BF7D-06CE023921EC}" type="presOf" srcId="{E86F9992-EF66-40AC-88AD-96D92C242AC0}" destId="{E63E692D-B19E-4395-A968-128697F0670A}" srcOrd="0" destOrd="0" presId="urn:microsoft.com/office/officeart/2005/8/layout/radial5"/>
    <dgm:cxn modelId="{1B2B4003-1D2B-4361-86D2-42025D83F031}" type="presOf" srcId="{34D09264-FEA9-4619-BD2C-D11E9948FA54}" destId="{7064636F-4822-40AB-AFBC-DDA144883E71}" srcOrd="0" destOrd="0" presId="urn:microsoft.com/office/officeart/2005/8/layout/radial5"/>
    <dgm:cxn modelId="{2A7F957D-5788-4693-82B3-1BA7FA1F9FF2}" type="presOf" srcId="{222DDACD-3AAE-4393-BB8C-B2D7ED518122}" destId="{EA50960A-78BC-472A-93FA-10D167645B38}" srcOrd="1" destOrd="0" presId="urn:microsoft.com/office/officeart/2005/8/layout/radial5"/>
    <dgm:cxn modelId="{28FBEEA1-FA7A-434F-AF3C-402E97542417}" type="presOf" srcId="{018FA748-EA94-41E0-85E3-CF4D16FF9595}" destId="{CE7B49E8-04E3-4A19-93E6-017AEE1FE548}" srcOrd="0" destOrd="0" presId="urn:microsoft.com/office/officeart/2005/8/layout/radial5"/>
    <dgm:cxn modelId="{FB09DC4D-9B8C-4242-A126-8EFFA47CF38C}" srcId="{6AE9A0F6-6BCD-4CFE-8C19-4720DE6C82ED}" destId="{FF1DA41D-31EA-4CB7-8B84-36031BE5967C}" srcOrd="1" destOrd="0" parTransId="{5D16B4AC-93AB-4E4F-B4C0-567F8DED03FA}" sibTransId="{674D19FC-C1C3-4F36-8D34-AECEAE9700F9}"/>
    <dgm:cxn modelId="{625024B4-D6DC-4AAB-8AF0-A08ECF976380}" type="presOf" srcId="{222DDACD-3AAE-4393-BB8C-B2D7ED518122}" destId="{1D1FABF5-E349-4A95-A918-CE0FF1A9264C}" srcOrd="0" destOrd="0" presId="urn:microsoft.com/office/officeart/2005/8/layout/radial5"/>
    <dgm:cxn modelId="{7028EC32-EABC-40C6-949F-83262CCFD92B}" type="presOf" srcId="{A4D0B0D2-BD9B-48A0-8B73-1DAC867E2360}" destId="{154BBDA0-5AA5-471F-90CE-C576975FCBFA}" srcOrd="0" destOrd="0" presId="urn:microsoft.com/office/officeart/2005/8/layout/radial5"/>
    <dgm:cxn modelId="{908C6FDD-4A0D-4751-8C97-514594AEF50E}" type="presOf" srcId="{6AE9A0F6-6BCD-4CFE-8C19-4720DE6C82ED}" destId="{C55B818B-FD50-4602-87A8-A184D7E33EC5}" srcOrd="0" destOrd="0" presId="urn:microsoft.com/office/officeart/2005/8/layout/radial5"/>
    <dgm:cxn modelId="{57050C5F-B060-43A4-B7B5-7D9C32F7523B}" srcId="{E86F9992-EF66-40AC-88AD-96D92C242AC0}" destId="{6AE9A0F6-6BCD-4CFE-8C19-4720DE6C82ED}" srcOrd="0" destOrd="0" parTransId="{90FBE5C1-4E69-4B36-9FCC-5FEA8DB0CDAD}" sibTransId="{E2E78836-BB92-4456-AF81-315E0FA9FAEE}"/>
    <dgm:cxn modelId="{4C6F4112-24E2-4E6B-9836-BF20CEBD2814}" type="presParOf" srcId="{E63E692D-B19E-4395-A968-128697F0670A}" destId="{C55B818B-FD50-4602-87A8-A184D7E33EC5}" srcOrd="0" destOrd="0" presId="urn:microsoft.com/office/officeart/2005/8/layout/radial5"/>
    <dgm:cxn modelId="{7E9E422C-1CE2-49EC-953F-8E0701A1D1CC}" type="presParOf" srcId="{E63E692D-B19E-4395-A968-128697F0670A}" destId="{1D1FABF5-E349-4A95-A918-CE0FF1A9264C}" srcOrd="1" destOrd="0" presId="urn:microsoft.com/office/officeart/2005/8/layout/radial5"/>
    <dgm:cxn modelId="{6E99D5DC-0A63-43F2-8C75-FC957B56BCE9}" type="presParOf" srcId="{1D1FABF5-E349-4A95-A918-CE0FF1A9264C}" destId="{EA50960A-78BC-472A-93FA-10D167645B38}" srcOrd="0" destOrd="0" presId="urn:microsoft.com/office/officeart/2005/8/layout/radial5"/>
    <dgm:cxn modelId="{C51CFF99-06C4-4E2F-9D2D-C8DA6E3F496A}" type="presParOf" srcId="{E63E692D-B19E-4395-A968-128697F0670A}" destId="{CE7B49E8-04E3-4A19-93E6-017AEE1FE548}" srcOrd="2" destOrd="0" presId="urn:microsoft.com/office/officeart/2005/8/layout/radial5"/>
    <dgm:cxn modelId="{A6DD9A71-CB33-469D-862D-8A1B323FA17C}" type="presParOf" srcId="{E63E692D-B19E-4395-A968-128697F0670A}" destId="{7E5B87C6-840A-4883-918E-8EBC66F6512F}" srcOrd="3" destOrd="0" presId="urn:microsoft.com/office/officeart/2005/8/layout/radial5"/>
    <dgm:cxn modelId="{92B258D8-3C02-4E57-B179-E020E1B348B7}" type="presParOf" srcId="{7E5B87C6-840A-4883-918E-8EBC66F6512F}" destId="{51C02F5E-82DE-4AAA-AC47-148D16E8B068}" srcOrd="0" destOrd="0" presId="urn:microsoft.com/office/officeart/2005/8/layout/radial5"/>
    <dgm:cxn modelId="{924B207B-101A-4EB6-9CEF-C00591C0DD5E}" type="presParOf" srcId="{E63E692D-B19E-4395-A968-128697F0670A}" destId="{77142C5E-E9A6-4D23-A641-8410CDB4E983}" srcOrd="4" destOrd="0" presId="urn:microsoft.com/office/officeart/2005/8/layout/radial5"/>
    <dgm:cxn modelId="{09A54A2F-113B-457F-B03C-E4B9E4BA5095}" type="presParOf" srcId="{E63E692D-B19E-4395-A968-128697F0670A}" destId="{ACAD059C-372A-44E6-850F-DC1B2A01600F}" srcOrd="5" destOrd="0" presId="urn:microsoft.com/office/officeart/2005/8/layout/radial5"/>
    <dgm:cxn modelId="{4A5A87A3-DC9A-435E-AB01-FC06C9746513}" type="presParOf" srcId="{ACAD059C-372A-44E6-850F-DC1B2A01600F}" destId="{115ED483-7BB4-476F-A258-649AA4EB6134}" srcOrd="0" destOrd="0" presId="urn:microsoft.com/office/officeart/2005/8/layout/radial5"/>
    <dgm:cxn modelId="{AAD6C095-172A-4217-97EF-459E690ECDB7}" type="presParOf" srcId="{E63E692D-B19E-4395-A968-128697F0670A}" destId="{154BBDA0-5AA5-471F-90CE-C576975FCBFA}" srcOrd="6" destOrd="0" presId="urn:microsoft.com/office/officeart/2005/8/layout/radial5"/>
    <dgm:cxn modelId="{7F02597B-E779-48DF-80C0-07B180DB5F64}" type="presParOf" srcId="{E63E692D-B19E-4395-A968-128697F0670A}" destId="{FB60FC79-18B2-4471-9493-47ED1577139D}" srcOrd="7" destOrd="0" presId="urn:microsoft.com/office/officeart/2005/8/layout/radial5"/>
    <dgm:cxn modelId="{97ADBDEC-3E35-4528-9CCC-1746C7460512}" type="presParOf" srcId="{FB60FC79-18B2-4471-9493-47ED1577139D}" destId="{3B741362-B481-442A-9093-1341BDF0AF07}" srcOrd="0" destOrd="0" presId="urn:microsoft.com/office/officeart/2005/8/layout/radial5"/>
    <dgm:cxn modelId="{329B0B1A-2E63-4990-B98D-65B0FC42829C}" type="presParOf" srcId="{E63E692D-B19E-4395-A968-128697F0670A}" destId="{070B174C-EB31-4B3F-8913-E6AD2E0BAA69}" srcOrd="8" destOrd="0" presId="urn:microsoft.com/office/officeart/2005/8/layout/radial5"/>
    <dgm:cxn modelId="{F6061391-283B-4413-8F9A-27A5F3DC6535}" type="presParOf" srcId="{E63E692D-B19E-4395-A968-128697F0670A}" destId="{AA76F88D-987C-4CDD-9878-822481B5529C}" srcOrd="9" destOrd="0" presId="urn:microsoft.com/office/officeart/2005/8/layout/radial5"/>
    <dgm:cxn modelId="{CB1AA5AB-FEE8-4D12-B323-F8FDA2D0396F}" type="presParOf" srcId="{AA76F88D-987C-4CDD-9878-822481B5529C}" destId="{F52D17AE-9F04-4B7E-AF0E-0FF1B28DF5F7}" srcOrd="0" destOrd="0" presId="urn:microsoft.com/office/officeart/2005/8/layout/radial5"/>
    <dgm:cxn modelId="{5CFEFCEC-2827-43B5-AA90-4804361F84F7}" type="presParOf" srcId="{E63E692D-B19E-4395-A968-128697F0670A}" destId="{7064636F-4822-40AB-AFBC-DDA144883E71}" srcOrd="10"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B396DE-C45D-412D-8ED6-672B99014770}" type="doc">
      <dgm:prSet loTypeId="urn:microsoft.com/office/officeart/2005/8/layout/list1" loCatId="list" qsTypeId="urn:microsoft.com/office/officeart/2005/8/quickstyle/simple4" qsCatId="simple" csTypeId="urn:microsoft.com/office/officeart/2005/8/colors/accent1_1" csCatId="accent1" phldr="1"/>
      <dgm:spPr/>
      <dgm:t>
        <a:bodyPr/>
        <a:lstStyle/>
        <a:p>
          <a:endParaRPr lang="en-US"/>
        </a:p>
      </dgm:t>
    </dgm:pt>
    <dgm:pt modelId="{1758CC1E-86DC-4ABE-AF88-57947A341DBA}">
      <dgm:prSet phldrT="[Text]" custT="1"/>
      <dgm:spPr/>
      <dgm:t>
        <a:bodyPr/>
        <a:lstStyle/>
        <a:p>
          <a:r>
            <a:rPr lang="en-GB" sz="1700" dirty="0" smtClean="0">
              <a:solidFill>
                <a:schemeClr val="tx1">
                  <a:lumMod val="65000"/>
                  <a:lumOff val="35000"/>
                </a:schemeClr>
              </a:solidFill>
            </a:rPr>
            <a:t>1. Improvements in petroleum supply chain.</a:t>
          </a:r>
          <a:endParaRPr lang="en-US" sz="1700" i="0" dirty="0">
            <a:solidFill>
              <a:schemeClr val="tx1">
                <a:lumMod val="65000"/>
                <a:lumOff val="35000"/>
              </a:schemeClr>
            </a:solidFill>
          </a:endParaRPr>
        </a:p>
      </dgm:t>
    </dgm:pt>
    <dgm:pt modelId="{A403F164-F610-46A7-AA8F-F5FD425ECE17}" type="parTrans" cxnId="{8D2C7B15-FF38-4141-B1D5-1368AFBACE66}">
      <dgm:prSet/>
      <dgm:spPr/>
      <dgm:t>
        <a:bodyPr/>
        <a:lstStyle/>
        <a:p>
          <a:endParaRPr lang="en-US"/>
        </a:p>
      </dgm:t>
    </dgm:pt>
    <dgm:pt modelId="{47D0147B-1E49-4FFE-80E4-F81C633D9BB8}" type="sibTrans" cxnId="{8D2C7B15-FF38-4141-B1D5-1368AFBACE66}">
      <dgm:prSet/>
      <dgm:spPr/>
      <dgm:t>
        <a:bodyPr/>
        <a:lstStyle/>
        <a:p>
          <a:endParaRPr lang="en-US"/>
        </a:p>
      </dgm:t>
    </dgm:pt>
    <dgm:pt modelId="{91598222-59C4-4978-9BDD-9A02B47D9B87}">
      <dgm:prSet phldrT="[Text]" custT="1"/>
      <dgm:spPr/>
      <dgm:t>
        <a:bodyPr/>
        <a:lstStyle/>
        <a:p>
          <a:r>
            <a:rPr lang="en-GB" sz="1700" dirty="0" smtClean="0">
              <a:solidFill>
                <a:schemeClr val="tx1">
                  <a:lumMod val="65000"/>
                  <a:lumOff val="35000"/>
                </a:schemeClr>
              </a:solidFill>
            </a:rPr>
            <a:t>2. Improvements in efficiency of conversion of petroleum to electricity.</a:t>
          </a:r>
          <a:endParaRPr lang="en-US" sz="1700" i="0" dirty="0">
            <a:solidFill>
              <a:schemeClr val="tx1">
                <a:lumMod val="65000"/>
                <a:lumOff val="35000"/>
              </a:schemeClr>
            </a:solidFill>
          </a:endParaRPr>
        </a:p>
      </dgm:t>
    </dgm:pt>
    <dgm:pt modelId="{576DAFA6-843D-46EB-8AD1-6D2D198D2941}" type="parTrans" cxnId="{6B50A85D-0BB5-4365-92FD-EDC7D9545252}">
      <dgm:prSet/>
      <dgm:spPr/>
      <dgm:t>
        <a:bodyPr/>
        <a:lstStyle/>
        <a:p>
          <a:endParaRPr lang="en-US"/>
        </a:p>
      </dgm:t>
    </dgm:pt>
    <dgm:pt modelId="{2F813FDA-D7F7-4CB0-B703-C97CFEF37170}" type="sibTrans" cxnId="{6B50A85D-0BB5-4365-92FD-EDC7D9545252}">
      <dgm:prSet/>
      <dgm:spPr/>
      <dgm:t>
        <a:bodyPr/>
        <a:lstStyle/>
        <a:p>
          <a:endParaRPr lang="en-US"/>
        </a:p>
      </dgm:t>
    </dgm:pt>
    <dgm:pt modelId="{7E9C132D-E4C7-4818-9B4A-322B5E140AAD}">
      <dgm:prSet phldrT="[Text]" custT="1"/>
      <dgm:spPr/>
      <dgm:t>
        <a:bodyPr/>
        <a:lstStyle/>
        <a:p>
          <a:r>
            <a:rPr lang="en-GB" sz="1700" dirty="0" smtClean="0">
              <a:solidFill>
                <a:schemeClr val="tx1">
                  <a:lumMod val="65000"/>
                  <a:lumOff val="35000"/>
                </a:schemeClr>
              </a:solidFill>
            </a:rPr>
            <a:t>3. Improvements in efficiency of conversion of electricity into consumer electricity services</a:t>
          </a:r>
          <a:r>
            <a:rPr lang="en-GB" sz="1800" dirty="0" smtClean="0">
              <a:solidFill>
                <a:schemeClr val="tx1">
                  <a:lumMod val="65000"/>
                  <a:lumOff val="35000"/>
                </a:schemeClr>
              </a:solidFill>
            </a:rPr>
            <a:t>. </a:t>
          </a:r>
          <a:endParaRPr lang="en-US" sz="1800" i="0" dirty="0">
            <a:solidFill>
              <a:schemeClr val="tx1">
                <a:lumMod val="65000"/>
                <a:lumOff val="35000"/>
              </a:schemeClr>
            </a:solidFill>
          </a:endParaRPr>
        </a:p>
      </dgm:t>
    </dgm:pt>
    <dgm:pt modelId="{F6BF9699-8C5A-4821-88C5-86C989CC3E23}" type="parTrans" cxnId="{38F1CA50-BD48-483C-AC6D-97EC68861EBA}">
      <dgm:prSet/>
      <dgm:spPr/>
      <dgm:t>
        <a:bodyPr/>
        <a:lstStyle/>
        <a:p>
          <a:endParaRPr lang="en-US"/>
        </a:p>
      </dgm:t>
    </dgm:pt>
    <dgm:pt modelId="{680EE3A1-0825-4086-BA4E-47B69C04E20A}" type="sibTrans" cxnId="{38F1CA50-BD48-483C-AC6D-97EC68861EBA}">
      <dgm:prSet/>
      <dgm:spPr/>
      <dgm:t>
        <a:bodyPr/>
        <a:lstStyle/>
        <a:p>
          <a:endParaRPr lang="en-US"/>
        </a:p>
      </dgm:t>
    </dgm:pt>
    <dgm:pt modelId="{193AC518-5A27-4C6D-AEED-DFE57EC030AF}">
      <dgm:prSet phldrT="[Text]" custT="1"/>
      <dgm:spPr/>
      <dgm:t>
        <a:bodyPr/>
        <a:lstStyle/>
        <a:p>
          <a:r>
            <a:rPr lang="en-GB" sz="1700" dirty="0" smtClean="0">
              <a:solidFill>
                <a:schemeClr val="tx1">
                  <a:lumMod val="65000"/>
                  <a:lumOff val="35000"/>
                </a:schemeClr>
              </a:solidFill>
            </a:rPr>
            <a:t>4. Replacing a portion of current or future grid-based generation with renewable energy.</a:t>
          </a:r>
          <a:endParaRPr lang="en-US" sz="1700" i="0" dirty="0">
            <a:solidFill>
              <a:schemeClr val="tx1">
                <a:lumMod val="65000"/>
                <a:lumOff val="35000"/>
              </a:schemeClr>
            </a:solidFill>
          </a:endParaRPr>
        </a:p>
      </dgm:t>
    </dgm:pt>
    <dgm:pt modelId="{756479C3-6C9A-47F8-BD5D-5674D51A62F1}" type="parTrans" cxnId="{E8C2EAD1-E57B-4F10-B6F7-06FEC5C15670}">
      <dgm:prSet/>
      <dgm:spPr/>
      <dgm:t>
        <a:bodyPr/>
        <a:lstStyle/>
        <a:p>
          <a:endParaRPr lang="en-US"/>
        </a:p>
      </dgm:t>
    </dgm:pt>
    <dgm:pt modelId="{FE0A4394-A4D0-4C41-A15E-C7C6CE7E232C}" type="sibTrans" cxnId="{E8C2EAD1-E57B-4F10-B6F7-06FEC5C15670}">
      <dgm:prSet/>
      <dgm:spPr/>
      <dgm:t>
        <a:bodyPr/>
        <a:lstStyle/>
        <a:p>
          <a:endParaRPr lang="en-US"/>
        </a:p>
      </dgm:t>
    </dgm:pt>
    <dgm:pt modelId="{AC5D8439-5EE9-4C6C-B30B-2C91E599EAF6}">
      <dgm:prSet phldrT="[Text]" custT="1"/>
      <dgm:spPr/>
      <dgm:t>
        <a:bodyPr/>
        <a:lstStyle/>
        <a:p>
          <a:r>
            <a:rPr lang="en-GB" sz="1700" dirty="0" smtClean="0">
              <a:solidFill>
                <a:schemeClr val="tx1">
                  <a:lumMod val="65000"/>
                  <a:lumOff val="35000"/>
                </a:schemeClr>
              </a:solidFill>
            </a:rPr>
            <a:t>5. Increasing access to good-quality electricity supply to meeting the needs of consumers too remote to be connected to a grid-based supply.</a:t>
          </a:r>
          <a:endParaRPr lang="en-US" sz="1700" i="0" dirty="0">
            <a:solidFill>
              <a:schemeClr val="tx1">
                <a:lumMod val="65000"/>
                <a:lumOff val="35000"/>
              </a:schemeClr>
            </a:solidFill>
          </a:endParaRPr>
        </a:p>
      </dgm:t>
    </dgm:pt>
    <dgm:pt modelId="{61524504-0338-4AC0-B266-DAEE8173AA8B}" type="parTrans" cxnId="{4269B3DD-B87A-4EFF-9110-C98DCEF14071}">
      <dgm:prSet/>
      <dgm:spPr/>
      <dgm:t>
        <a:bodyPr/>
        <a:lstStyle/>
        <a:p>
          <a:endParaRPr lang="en-US"/>
        </a:p>
      </dgm:t>
    </dgm:pt>
    <dgm:pt modelId="{58025557-B94B-4D5D-9F74-3D8D860F3953}" type="sibTrans" cxnId="{4269B3DD-B87A-4EFF-9110-C98DCEF14071}">
      <dgm:prSet/>
      <dgm:spPr/>
      <dgm:t>
        <a:bodyPr/>
        <a:lstStyle/>
        <a:p>
          <a:endParaRPr lang="en-US"/>
        </a:p>
      </dgm:t>
    </dgm:pt>
    <dgm:pt modelId="{6FADEF21-D82C-460C-AEF1-3224182AA045}" type="pres">
      <dgm:prSet presAssocID="{A0B396DE-C45D-412D-8ED6-672B99014770}" presName="linear" presStyleCnt="0">
        <dgm:presLayoutVars>
          <dgm:dir/>
          <dgm:animLvl val="lvl"/>
          <dgm:resizeHandles val="exact"/>
        </dgm:presLayoutVars>
      </dgm:prSet>
      <dgm:spPr/>
      <dgm:t>
        <a:bodyPr/>
        <a:lstStyle/>
        <a:p>
          <a:endParaRPr lang="en-US"/>
        </a:p>
      </dgm:t>
    </dgm:pt>
    <dgm:pt modelId="{23615808-4D30-4028-B0D5-4C954098512D}" type="pres">
      <dgm:prSet presAssocID="{1758CC1E-86DC-4ABE-AF88-57947A341DBA}" presName="parentLin" presStyleCnt="0"/>
      <dgm:spPr/>
    </dgm:pt>
    <dgm:pt modelId="{B1FB611B-548E-4622-B77B-2DC4ED9E53B9}" type="pres">
      <dgm:prSet presAssocID="{1758CC1E-86DC-4ABE-AF88-57947A341DBA}" presName="parentLeftMargin" presStyleLbl="node1" presStyleIdx="0" presStyleCnt="5"/>
      <dgm:spPr/>
      <dgm:t>
        <a:bodyPr/>
        <a:lstStyle/>
        <a:p>
          <a:endParaRPr lang="en-US"/>
        </a:p>
      </dgm:t>
    </dgm:pt>
    <dgm:pt modelId="{45DDF311-F0F3-4700-A26D-36DC91FF8E5F}" type="pres">
      <dgm:prSet presAssocID="{1758CC1E-86DC-4ABE-AF88-57947A341DBA}" presName="parentText" presStyleLbl="node1" presStyleIdx="0" presStyleCnt="5" custScaleX="123334" custScaleY="313406">
        <dgm:presLayoutVars>
          <dgm:chMax val="0"/>
          <dgm:bulletEnabled val="1"/>
        </dgm:presLayoutVars>
      </dgm:prSet>
      <dgm:spPr/>
      <dgm:t>
        <a:bodyPr/>
        <a:lstStyle/>
        <a:p>
          <a:endParaRPr lang="en-US"/>
        </a:p>
      </dgm:t>
    </dgm:pt>
    <dgm:pt modelId="{A8804AD8-2668-4E6E-9995-E13276C46E1B}" type="pres">
      <dgm:prSet presAssocID="{1758CC1E-86DC-4ABE-AF88-57947A341DBA}" presName="negativeSpace" presStyleCnt="0"/>
      <dgm:spPr/>
    </dgm:pt>
    <dgm:pt modelId="{0478FA45-808C-4A64-9E0F-37BB18DFDB21}" type="pres">
      <dgm:prSet presAssocID="{1758CC1E-86DC-4ABE-AF88-57947A341DBA}" presName="childText" presStyleLbl="conFgAcc1" presStyleIdx="0" presStyleCnt="5" custScaleX="88991" custScaleY="210672" custLinFactY="24586" custLinFactNeighborX="10859" custLinFactNeighborY="100000">
        <dgm:presLayoutVars>
          <dgm:bulletEnabled val="1"/>
        </dgm:presLayoutVars>
      </dgm:prSet>
      <dgm:spPr>
        <a:solidFill>
          <a:schemeClr val="accent1">
            <a:lumMod val="50000"/>
            <a:alpha val="90000"/>
          </a:schemeClr>
        </a:solidFill>
        <a:ln>
          <a:noFill/>
        </a:ln>
        <a:effectLst/>
        <a:scene3d>
          <a:camera prst="orthographicFront">
            <a:rot lat="0" lon="0" rev="0"/>
          </a:camera>
          <a:lightRig rig="chilly" dir="t">
            <a:rot lat="0" lon="0" rev="18480000"/>
          </a:lightRig>
        </a:scene3d>
        <a:sp3d prstMaterial="clear">
          <a:bevelT h="63500"/>
        </a:sp3d>
      </dgm:spPr>
      <dgm:t>
        <a:bodyPr/>
        <a:lstStyle/>
        <a:p>
          <a:endParaRPr lang="en-US"/>
        </a:p>
      </dgm:t>
    </dgm:pt>
    <dgm:pt modelId="{715A5E4F-78C3-45A5-8002-7EEFE859CC6B}" type="pres">
      <dgm:prSet presAssocID="{47D0147B-1E49-4FFE-80E4-F81C633D9BB8}" presName="spaceBetweenRectangles" presStyleCnt="0"/>
      <dgm:spPr/>
    </dgm:pt>
    <dgm:pt modelId="{B023AEEA-3EFB-468D-8174-5B7B05D2157C}" type="pres">
      <dgm:prSet presAssocID="{91598222-59C4-4978-9BDD-9A02B47D9B87}" presName="parentLin" presStyleCnt="0"/>
      <dgm:spPr/>
    </dgm:pt>
    <dgm:pt modelId="{79607879-AF54-496A-84A1-B760547290C1}" type="pres">
      <dgm:prSet presAssocID="{91598222-59C4-4978-9BDD-9A02B47D9B87}" presName="parentLeftMargin" presStyleLbl="node1" presStyleIdx="0" presStyleCnt="5"/>
      <dgm:spPr/>
      <dgm:t>
        <a:bodyPr/>
        <a:lstStyle/>
        <a:p>
          <a:endParaRPr lang="en-US"/>
        </a:p>
      </dgm:t>
    </dgm:pt>
    <dgm:pt modelId="{7366F5E7-4A17-40A7-AA70-9A6DC1C57D73}" type="pres">
      <dgm:prSet presAssocID="{91598222-59C4-4978-9BDD-9A02B47D9B87}" presName="parentText" presStyleLbl="node1" presStyleIdx="1" presStyleCnt="5" custScaleX="123334" custScaleY="347166">
        <dgm:presLayoutVars>
          <dgm:chMax val="0"/>
          <dgm:bulletEnabled val="1"/>
        </dgm:presLayoutVars>
      </dgm:prSet>
      <dgm:spPr/>
      <dgm:t>
        <a:bodyPr/>
        <a:lstStyle/>
        <a:p>
          <a:endParaRPr lang="en-US"/>
        </a:p>
      </dgm:t>
    </dgm:pt>
    <dgm:pt modelId="{52D5D98E-7A01-4A4A-80CA-333B997EA7C9}" type="pres">
      <dgm:prSet presAssocID="{91598222-59C4-4978-9BDD-9A02B47D9B87}" presName="negativeSpace" presStyleCnt="0"/>
      <dgm:spPr/>
    </dgm:pt>
    <dgm:pt modelId="{CA6676CD-E016-4869-A52F-CCC757D88359}" type="pres">
      <dgm:prSet presAssocID="{91598222-59C4-4978-9BDD-9A02B47D9B87}" presName="childText" presStyleLbl="conFgAcc1" presStyleIdx="1" presStyleCnt="5" custScaleX="88991" custScaleY="210672" custLinFactY="24586" custLinFactNeighborX="10859" custLinFactNeighborY="100000">
        <dgm:presLayoutVars>
          <dgm:bulletEnabled val="1"/>
        </dgm:presLayoutVars>
      </dgm:prSet>
      <dgm:spPr>
        <a:solidFill>
          <a:schemeClr val="accent1">
            <a:lumMod val="50000"/>
            <a:alpha val="90000"/>
          </a:schemeClr>
        </a:solidFill>
        <a:ln>
          <a:noFill/>
        </a:ln>
        <a:effectLst/>
        <a:scene3d>
          <a:camera prst="orthographicFront">
            <a:rot lat="0" lon="0" rev="0"/>
          </a:camera>
          <a:lightRig rig="chilly" dir="t">
            <a:rot lat="0" lon="0" rev="18480000"/>
          </a:lightRig>
        </a:scene3d>
        <a:sp3d prstMaterial="clear">
          <a:bevelT h="63500"/>
        </a:sp3d>
      </dgm:spPr>
      <dgm:t>
        <a:bodyPr/>
        <a:lstStyle/>
        <a:p>
          <a:endParaRPr lang="en-US"/>
        </a:p>
      </dgm:t>
    </dgm:pt>
    <dgm:pt modelId="{FA22E595-B30B-43A4-9E84-C99708C52435}" type="pres">
      <dgm:prSet presAssocID="{2F813FDA-D7F7-4CB0-B703-C97CFEF37170}" presName="spaceBetweenRectangles" presStyleCnt="0"/>
      <dgm:spPr/>
    </dgm:pt>
    <dgm:pt modelId="{B78AE43F-74C9-4E90-8A3A-99ACA3FBF396}" type="pres">
      <dgm:prSet presAssocID="{7E9C132D-E4C7-4818-9B4A-322B5E140AAD}" presName="parentLin" presStyleCnt="0"/>
      <dgm:spPr/>
    </dgm:pt>
    <dgm:pt modelId="{482B6600-00AC-4D5B-B7D6-537D3F0DF372}" type="pres">
      <dgm:prSet presAssocID="{7E9C132D-E4C7-4818-9B4A-322B5E140AAD}" presName="parentLeftMargin" presStyleLbl="node1" presStyleIdx="1" presStyleCnt="5"/>
      <dgm:spPr/>
      <dgm:t>
        <a:bodyPr/>
        <a:lstStyle/>
        <a:p>
          <a:endParaRPr lang="en-US"/>
        </a:p>
      </dgm:t>
    </dgm:pt>
    <dgm:pt modelId="{E1FAEBE0-5CBB-42DB-93B7-96B6A12E21B7}" type="pres">
      <dgm:prSet presAssocID="{7E9C132D-E4C7-4818-9B4A-322B5E140AAD}" presName="parentText" presStyleLbl="node1" presStyleIdx="2" presStyleCnt="5" custScaleX="123334" custScaleY="305812">
        <dgm:presLayoutVars>
          <dgm:chMax val="0"/>
          <dgm:bulletEnabled val="1"/>
        </dgm:presLayoutVars>
      </dgm:prSet>
      <dgm:spPr/>
      <dgm:t>
        <a:bodyPr/>
        <a:lstStyle/>
        <a:p>
          <a:endParaRPr lang="en-US"/>
        </a:p>
      </dgm:t>
    </dgm:pt>
    <dgm:pt modelId="{D1D011FA-B08F-411E-966A-5FEE5B878B9F}" type="pres">
      <dgm:prSet presAssocID="{7E9C132D-E4C7-4818-9B4A-322B5E140AAD}" presName="negativeSpace" presStyleCnt="0"/>
      <dgm:spPr/>
    </dgm:pt>
    <dgm:pt modelId="{CDB7B939-E2C2-4130-BDC4-0EDCF99A7AAF}" type="pres">
      <dgm:prSet presAssocID="{7E9C132D-E4C7-4818-9B4A-322B5E140AAD}" presName="childText" presStyleLbl="conFgAcc1" presStyleIdx="2" presStyleCnt="5" custScaleX="88991" custScaleY="210672" custLinFactY="24586" custLinFactNeighborX="10859" custLinFactNeighborY="100000">
        <dgm:presLayoutVars>
          <dgm:bulletEnabled val="1"/>
        </dgm:presLayoutVars>
      </dgm:prSet>
      <dgm:spPr>
        <a:solidFill>
          <a:schemeClr val="accent1">
            <a:lumMod val="50000"/>
            <a:alpha val="90000"/>
          </a:schemeClr>
        </a:solidFill>
        <a:ln>
          <a:noFill/>
        </a:ln>
        <a:effectLst/>
        <a:scene3d>
          <a:camera prst="orthographicFront">
            <a:rot lat="0" lon="0" rev="0"/>
          </a:camera>
          <a:lightRig rig="chilly" dir="t">
            <a:rot lat="0" lon="0" rev="18480000"/>
          </a:lightRig>
        </a:scene3d>
        <a:sp3d prstMaterial="clear">
          <a:bevelT h="63500"/>
        </a:sp3d>
      </dgm:spPr>
      <dgm:t>
        <a:bodyPr/>
        <a:lstStyle/>
        <a:p>
          <a:endParaRPr lang="en-US"/>
        </a:p>
      </dgm:t>
    </dgm:pt>
    <dgm:pt modelId="{B027E7AE-7996-48B2-AABB-474DC95871A7}" type="pres">
      <dgm:prSet presAssocID="{680EE3A1-0825-4086-BA4E-47B69C04E20A}" presName="spaceBetweenRectangles" presStyleCnt="0"/>
      <dgm:spPr/>
    </dgm:pt>
    <dgm:pt modelId="{094F64E4-1E4D-4E55-B2E0-328E247303F3}" type="pres">
      <dgm:prSet presAssocID="{193AC518-5A27-4C6D-AEED-DFE57EC030AF}" presName="parentLin" presStyleCnt="0"/>
      <dgm:spPr/>
    </dgm:pt>
    <dgm:pt modelId="{B33B6DF1-C2AF-4223-85FB-2353D0D89806}" type="pres">
      <dgm:prSet presAssocID="{193AC518-5A27-4C6D-AEED-DFE57EC030AF}" presName="parentLeftMargin" presStyleLbl="node1" presStyleIdx="2" presStyleCnt="5"/>
      <dgm:spPr/>
      <dgm:t>
        <a:bodyPr/>
        <a:lstStyle/>
        <a:p>
          <a:endParaRPr lang="en-US"/>
        </a:p>
      </dgm:t>
    </dgm:pt>
    <dgm:pt modelId="{1D155EAD-930D-4074-A379-A0A547085F19}" type="pres">
      <dgm:prSet presAssocID="{193AC518-5A27-4C6D-AEED-DFE57EC030AF}" presName="parentText" presStyleLbl="node1" presStyleIdx="3" presStyleCnt="5" custScaleX="123334" custScaleY="320291">
        <dgm:presLayoutVars>
          <dgm:chMax val="0"/>
          <dgm:bulletEnabled val="1"/>
        </dgm:presLayoutVars>
      </dgm:prSet>
      <dgm:spPr/>
      <dgm:t>
        <a:bodyPr/>
        <a:lstStyle/>
        <a:p>
          <a:endParaRPr lang="en-US"/>
        </a:p>
      </dgm:t>
    </dgm:pt>
    <dgm:pt modelId="{55653F40-E07D-46EC-A729-5B0B172B90EB}" type="pres">
      <dgm:prSet presAssocID="{193AC518-5A27-4C6D-AEED-DFE57EC030AF}" presName="negativeSpace" presStyleCnt="0"/>
      <dgm:spPr/>
    </dgm:pt>
    <dgm:pt modelId="{E19DA873-ABE1-47ED-B184-CC6EC1E088D1}" type="pres">
      <dgm:prSet presAssocID="{193AC518-5A27-4C6D-AEED-DFE57EC030AF}" presName="childText" presStyleLbl="conFgAcc1" presStyleIdx="3" presStyleCnt="5" custScaleX="88991" custScaleY="210672" custLinFactY="24586" custLinFactNeighborX="10859" custLinFactNeighborY="100000">
        <dgm:presLayoutVars>
          <dgm:bulletEnabled val="1"/>
        </dgm:presLayoutVars>
      </dgm:prSet>
      <dgm:spPr>
        <a:solidFill>
          <a:schemeClr val="accent1">
            <a:lumMod val="50000"/>
            <a:alpha val="90000"/>
          </a:schemeClr>
        </a:solidFill>
        <a:ln>
          <a:noFill/>
        </a:ln>
        <a:effectLst/>
        <a:scene3d>
          <a:camera prst="orthographicFront">
            <a:rot lat="0" lon="0" rev="0"/>
          </a:camera>
          <a:lightRig rig="chilly" dir="t">
            <a:rot lat="0" lon="0" rev="18480000"/>
          </a:lightRig>
        </a:scene3d>
        <a:sp3d prstMaterial="clear">
          <a:bevelT h="63500"/>
        </a:sp3d>
      </dgm:spPr>
      <dgm:t>
        <a:bodyPr/>
        <a:lstStyle/>
        <a:p>
          <a:endParaRPr lang="en-US"/>
        </a:p>
      </dgm:t>
    </dgm:pt>
    <dgm:pt modelId="{B1F0C742-4B3E-446C-A324-9036FCB9CFAE}" type="pres">
      <dgm:prSet presAssocID="{FE0A4394-A4D0-4C41-A15E-C7C6CE7E232C}" presName="spaceBetweenRectangles" presStyleCnt="0"/>
      <dgm:spPr/>
    </dgm:pt>
    <dgm:pt modelId="{B07BB4F8-4CFC-46E9-9A37-CF7D001516F9}" type="pres">
      <dgm:prSet presAssocID="{AC5D8439-5EE9-4C6C-B30B-2C91E599EAF6}" presName="parentLin" presStyleCnt="0"/>
      <dgm:spPr/>
    </dgm:pt>
    <dgm:pt modelId="{23DB35E4-061A-4BB6-AF87-DCED76DD3C6A}" type="pres">
      <dgm:prSet presAssocID="{AC5D8439-5EE9-4C6C-B30B-2C91E599EAF6}" presName="parentLeftMargin" presStyleLbl="node1" presStyleIdx="3" presStyleCnt="5"/>
      <dgm:spPr/>
      <dgm:t>
        <a:bodyPr/>
        <a:lstStyle/>
        <a:p>
          <a:endParaRPr lang="en-US"/>
        </a:p>
      </dgm:t>
    </dgm:pt>
    <dgm:pt modelId="{F69714A8-EBF8-4BA0-9536-E4D8A96699D8}" type="pres">
      <dgm:prSet presAssocID="{AC5D8439-5EE9-4C6C-B30B-2C91E599EAF6}" presName="parentText" presStyleLbl="node1" presStyleIdx="4" presStyleCnt="5" custScaleX="123334" custScaleY="306216">
        <dgm:presLayoutVars>
          <dgm:chMax val="0"/>
          <dgm:bulletEnabled val="1"/>
        </dgm:presLayoutVars>
      </dgm:prSet>
      <dgm:spPr/>
      <dgm:t>
        <a:bodyPr/>
        <a:lstStyle/>
        <a:p>
          <a:endParaRPr lang="en-US"/>
        </a:p>
      </dgm:t>
    </dgm:pt>
    <dgm:pt modelId="{155D8782-FE38-4C07-8430-30FB84F79E5A}" type="pres">
      <dgm:prSet presAssocID="{AC5D8439-5EE9-4C6C-B30B-2C91E599EAF6}" presName="negativeSpace" presStyleCnt="0"/>
      <dgm:spPr/>
    </dgm:pt>
    <dgm:pt modelId="{041771DC-FA31-4FB8-868B-A8F650433F88}" type="pres">
      <dgm:prSet presAssocID="{AC5D8439-5EE9-4C6C-B30B-2C91E599EAF6}" presName="childText" presStyleLbl="conFgAcc1" presStyleIdx="4" presStyleCnt="5" custScaleX="88991" custScaleY="210672" custLinFactNeighborX="10859" custLinFactNeighborY="78561">
        <dgm:presLayoutVars>
          <dgm:bulletEnabled val="1"/>
        </dgm:presLayoutVars>
      </dgm:prSet>
      <dgm:spPr>
        <a:solidFill>
          <a:schemeClr val="accent1">
            <a:lumMod val="50000"/>
            <a:alpha val="90000"/>
          </a:schemeClr>
        </a:solidFill>
        <a:ln>
          <a:noFill/>
        </a:ln>
        <a:effectLst/>
        <a:scene3d>
          <a:camera prst="orthographicFront">
            <a:rot lat="0" lon="0" rev="0"/>
          </a:camera>
          <a:lightRig rig="chilly" dir="t">
            <a:rot lat="0" lon="0" rev="18480000"/>
          </a:lightRig>
        </a:scene3d>
        <a:sp3d prstMaterial="clear">
          <a:bevelT h="63500"/>
        </a:sp3d>
      </dgm:spPr>
      <dgm:t>
        <a:bodyPr/>
        <a:lstStyle/>
        <a:p>
          <a:endParaRPr lang="en-US"/>
        </a:p>
      </dgm:t>
    </dgm:pt>
  </dgm:ptLst>
  <dgm:cxnLst>
    <dgm:cxn modelId="{7166BA8A-A752-42D9-9B4F-DF8E480BE91C}" type="presOf" srcId="{A0B396DE-C45D-412D-8ED6-672B99014770}" destId="{6FADEF21-D82C-460C-AEF1-3224182AA045}" srcOrd="0" destOrd="0" presId="urn:microsoft.com/office/officeart/2005/8/layout/list1"/>
    <dgm:cxn modelId="{007566B4-5A95-4C22-993D-F7F7E16613C9}" type="presOf" srcId="{7E9C132D-E4C7-4818-9B4A-322B5E140AAD}" destId="{482B6600-00AC-4D5B-B7D6-537D3F0DF372}" srcOrd="0" destOrd="0" presId="urn:microsoft.com/office/officeart/2005/8/layout/list1"/>
    <dgm:cxn modelId="{7A39989C-B32D-4173-AE23-64E31F22069D}" type="presOf" srcId="{91598222-59C4-4978-9BDD-9A02B47D9B87}" destId="{7366F5E7-4A17-40A7-AA70-9A6DC1C57D73}" srcOrd="1" destOrd="0" presId="urn:microsoft.com/office/officeart/2005/8/layout/list1"/>
    <dgm:cxn modelId="{E8C2EAD1-E57B-4F10-B6F7-06FEC5C15670}" srcId="{A0B396DE-C45D-412D-8ED6-672B99014770}" destId="{193AC518-5A27-4C6D-AEED-DFE57EC030AF}" srcOrd="3" destOrd="0" parTransId="{756479C3-6C9A-47F8-BD5D-5674D51A62F1}" sibTransId="{FE0A4394-A4D0-4C41-A15E-C7C6CE7E232C}"/>
    <dgm:cxn modelId="{C5B116BD-CB41-40D9-94E4-FA09862D5E7F}" type="presOf" srcId="{1758CC1E-86DC-4ABE-AF88-57947A341DBA}" destId="{45DDF311-F0F3-4700-A26D-36DC91FF8E5F}" srcOrd="1" destOrd="0" presId="urn:microsoft.com/office/officeart/2005/8/layout/list1"/>
    <dgm:cxn modelId="{38F1CA50-BD48-483C-AC6D-97EC68861EBA}" srcId="{A0B396DE-C45D-412D-8ED6-672B99014770}" destId="{7E9C132D-E4C7-4818-9B4A-322B5E140AAD}" srcOrd="2" destOrd="0" parTransId="{F6BF9699-8C5A-4821-88C5-86C989CC3E23}" sibTransId="{680EE3A1-0825-4086-BA4E-47B69C04E20A}"/>
    <dgm:cxn modelId="{53F9234B-9326-40D6-BC09-6A4A7E88FFF7}" type="presOf" srcId="{7E9C132D-E4C7-4818-9B4A-322B5E140AAD}" destId="{E1FAEBE0-5CBB-42DB-93B7-96B6A12E21B7}" srcOrd="1" destOrd="0" presId="urn:microsoft.com/office/officeart/2005/8/layout/list1"/>
    <dgm:cxn modelId="{79BCF875-167B-4926-B543-F9A6BEB52258}" type="presOf" srcId="{193AC518-5A27-4C6D-AEED-DFE57EC030AF}" destId="{B33B6DF1-C2AF-4223-85FB-2353D0D89806}" srcOrd="0" destOrd="0" presId="urn:microsoft.com/office/officeart/2005/8/layout/list1"/>
    <dgm:cxn modelId="{F148B366-C916-4FCC-B7D4-D144625666E2}" type="presOf" srcId="{AC5D8439-5EE9-4C6C-B30B-2C91E599EAF6}" destId="{23DB35E4-061A-4BB6-AF87-DCED76DD3C6A}" srcOrd="0" destOrd="0" presId="urn:microsoft.com/office/officeart/2005/8/layout/list1"/>
    <dgm:cxn modelId="{3954D913-EAF3-40A0-9DD0-B2CF51748935}" type="presOf" srcId="{91598222-59C4-4978-9BDD-9A02B47D9B87}" destId="{79607879-AF54-496A-84A1-B760547290C1}" srcOrd="0" destOrd="0" presId="urn:microsoft.com/office/officeart/2005/8/layout/list1"/>
    <dgm:cxn modelId="{8D2C7B15-FF38-4141-B1D5-1368AFBACE66}" srcId="{A0B396DE-C45D-412D-8ED6-672B99014770}" destId="{1758CC1E-86DC-4ABE-AF88-57947A341DBA}" srcOrd="0" destOrd="0" parTransId="{A403F164-F610-46A7-AA8F-F5FD425ECE17}" sibTransId="{47D0147B-1E49-4FFE-80E4-F81C633D9BB8}"/>
    <dgm:cxn modelId="{8B2EC89E-4F1C-445A-B541-D94DA033FBDA}" type="presOf" srcId="{193AC518-5A27-4C6D-AEED-DFE57EC030AF}" destId="{1D155EAD-930D-4074-A379-A0A547085F19}" srcOrd="1" destOrd="0" presId="urn:microsoft.com/office/officeart/2005/8/layout/list1"/>
    <dgm:cxn modelId="{6B50A85D-0BB5-4365-92FD-EDC7D9545252}" srcId="{A0B396DE-C45D-412D-8ED6-672B99014770}" destId="{91598222-59C4-4978-9BDD-9A02B47D9B87}" srcOrd="1" destOrd="0" parTransId="{576DAFA6-843D-46EB-8AD1-6D2D198D2941}" sibTransId="{2F813FDA-D7F7-4CB0-B703-C97CFEF37170}"/>
    <dgm:cxn modelId="{4269B3DD-B87A-4EFF-9110-C98DCEF14071}" srcId="{A0B396DE-C45D-412D-8ED6-672B99014770}" destId="{AC5D8439-5EE9-4C6C-B30B-2C91E599EAF6}" srcOrd="4" destOrd="0" parTransId="{61524504-0338-4AC0-B266-DAEE8173AA8B}" sibTransId="{58025557-B94B-4D5D-9F74-3D8D860F3953}"/>
    <dgm:cxn modelId="{88703E29-7194-4584-99C8-94C647BB5669}" type="presOf" srcId="{AC5D8439-5EE9-4C6C-B30B-2C91E599EAF6}" destId="{F69714A8-EBF8-4BA0-9536-E4D8A96699D8}" srcOrd="1" destOrd="0" presId="urn:microsoft.com/office/officeart/2005/8/layout/list1"/>
    <dgm:cxn modelId="{AC856ABD-63CB-4BD0-B453-35766EB5C75D}" type="presOf" srcId="{1758CC1E-86DC-4ABE-AF88-57947A341DBA}" destId="{B1FB611B-548E-4622-B77B-2DC4ED9E53B9}" srcOrd="0" destOrd="0" presId="urn:microsoft.com/office/officeart/2005/8/layout/list1"/>
    <dgm:cxn modelId="{82D24126-8D77-4A07-9414-4D33859D58B4}" type="presParOf" srcId="{6FADEF21-D82C-460C-AEF1-3224182AA045}" destId="{23615808-4D30-4028-B0D5-4C954098512D}" srcOrd="0" destOrd="0" presId="urn:microsoft.com/office/officeart/2005/8/layout/list1"/>
    <dgm:cxn modelId="{6170A7F2-1C26-48F9-8C97-B933DA5296C2}" type="presParOf" srcId="{23615808-4D30-4028-B0D5-4C954098512D}" destId="{B1FB611B-548E-4622-B77B-2DC4ED9E53B9}" srcOrd="0" destOrd="0" presId="urn:microsoft.com/office/officeart/2005/8/layout/list1"/>
    <dgm:cxn modelId="{A0AC82FB-7AE9-4EBA-9347-B0019C8F41CF}" type="presParOf" srcId="{23615808-4D30-4028-B0D5-4C954098512D}" destId="{45DDF311-F0F3-4700-A26D-36DC91FF8E5F}" srcOrd="1" destOrd="0" presId="urn:microsoft.com/office/officeart/2005/8/layout/list1"/>
    <dgm:cxn modelId="{1C1C3C1E-A16A-4197-AB30-8CD14129C308}" type="presParOf" srcId="{6FADEF21-D82C-460C-AEF1-3224182AA045}" destId="{A8804AD8-2668-4E6E-9995-E13276C46E1B}" srcOrd="1" destOrd="0" presId="urn:microsoft.com/office/officeart/2005/8/layout/list1"/>
    <dgm:cxn modelId="{17F97105-F0EF-412A-A0B2-53A8F5F982E1}" type="presParOf" srcId="{6FADEF21-D82C-460C-AEF1-3224182AA045}" destId="{0478FA45-808C-4A64-9E0F-37BB18DFDB21}" srcOrd="2" destOrd="0" presId="urn:microsoft.com/office/officeart/2005/8/layout/list1"/>
    <dgm:cxn modelId="{C90A9383-BFAD-4C02-A682-12B9C29C2154}" type="presParOf" srcId="{6FADEF21-D82C-460C-AEF1-3224182AA045}" destId="{715A5E4F-78C3-45A5-8002-7EEFE859CC6B}" srcOrd="3" destOrd="0" presId="urn:microsoft.com/office/officeart/2005/8/layout/list1"/>
    <dgm:cxn modelId="{D0B99522-043F-4D86-B7A2-4614E2880586}" type="presParOf" srcId="{6FADEF21-D82C-460C-AEF1-3224182AA045}" destId="{B023AEEA-3EFB-468D-8174-5B7B05D2157C}" srcOrd="4" destOrd="0" presId="urn:microsoft.com/office/officeart/2005/8/layout/list1"/>
    <dgm:cxn modelId="{930160C6-4783-42E0-8F6B-FE40E3EB52D3}" type="presParOf" srcId="{B023AEEA-3EFB-468D-8174-5B7B05D2157C}" destId="{79607879-AF54-496A-84A1-B760547290C1}" srcOrd="0" destOrd="0" presId="urn:microsoft.com/office/officeart/2005/8/layout/list1"/>
    <dgm:cxn modelId="{248FDF98-6297-466B-8B12-95BC9C575BBA}" type="presParOf" srcId="{B023AEEA-3EFB-468D-8174-5B7B05D2157C}" destId="{7366F5E7-4A17-40A7-AA70-9A6DC1C57D73}" srcOrd="1" destOrd="0" presId="urn:microsoft.com/office/officeart/2005/8/layout/list1"/>
    <dgm:cxn modelId="{8701C1E9-A843-4D1E-8FF5-95CE23434991}" type="presParOf" srcId="{6FADEF21-D82C-460C-AEF1-3224182AA045}" destId="{52D5D98E-7A01-4A4A-80CA-333B997EA7C9}" srcOrd="5" destOrd="0" presId="urn:microsoft.com/office/officeart/2005/8/layout/list1"/>
    <dgm:cxn modelId="{C32900AD-EC94-41F6-84F8-E9B9778FBD9F}" type="presParOf" srcId="{6FADEF21-D82C-460C-AEF1-3224182AA045}" destId="{CA6676CD-E016-4869-A52F-CCC757D88359}" srcOrd="6" destOrd="0" presId="urn:microsoft.com/office/officeart/2005/8/layout/list1"/>
    <dgm:cxn modelId="{1C5C222E-76F5-4122-8AFF-747B797E8A3C}" type="presParOf" srcId="{6FADEF21-D82C-460C-AEF1-3224182AA045}" destId="{FA22E595-B30B-43A4-9E84-C99708C52435}" srcOrd="7" destOrd="0" presId="urn:microsoft.com/office/officeart/2005/8/layout/list1"/>
    <dgm:cxn modelId="{74B553C1-25D5-405E-9ECF-29A9D95E7389}" type="presParOf" srcId="{6FADEF21-D82C-460C-AEF1-3224182AA045}" destId="{B78AE43F-74C9-4E90-8A3A-99ACA3FBF396}" srcOrd="8" destOrd="0" presId="urn:microsoft.com/office/officeart/2005/8/layout/list1"/>
    <dgm:cxn modelId="{F5FCE441-3952-43BF-8117-9D2ECDDE0393}" type="presParOf" srcId="{B78AE43F-74C9-4E90-8A3A-99ACA3FBF396}" destId="{482B6600-00AC-4D5B-B7D6-537D3F0DF372}" srcOrd="0" destOrd="0" presId="urn:microsoft.com/office/officeart/2005/8/layout/list1"/>
    <dgm:cxn modelId="{DFABAEF8-5B99-4829-8504-21841DB0F2B1}" type="presParOf" srcId="{B78AE43F-74C9-4E90-8A3A-99ACA3FBF396}" destId="{E1FAEBE0-5CBB-42DB-93B7-96B6A12E21B7}" srcOrd="1" destOrd="0" presId="urn:microsoft.com/office/officeart/2005/8/layout/list1"/>
    <dgm:cxn modelId="{011E480A-FA42-4DDC-9BF3-68A4F68EF0AD}" type="presParOf" srcId="{6FADEF21-D82C-460C-AEF1-3224182AA045}" destId="{D1D011FA-B08F-411E-966A-5FEE5B878B9F}" srcOrd="9" destOrd="0" presId="urn:microsoft.com/office/officeart/2005/8/layout/list1"/>
    <dgm:cxn modelId="{F224BA31-280A-4949-98BD-B0C365EF102D}" type="presParOf" srcId="{6FADEF21-D82C-460C-AEF1-3224182AA045}" destId="{CDB7B939-E2C2-4130-BDC4-0EDCF99A7AAF}" srcOrd="10" destOrd="0" presId="urn:microsoft.com/office/officeart/2005/8/layout/list1"/>
    <dgm:cxn modelId="{C4509D04-2D3F-46E4-BC73-242ACD5BD0A6}" type="presParOf" srcId="{6FADEF21-D82C-460C-AEF1-3224182AA045}" destId="{B027E7AE-7996-48B2-AABB-474DC95871A7}" srcOrd="11" destOrd="0" presId="urn:microsoft.com/office/officeart/2005/8/layout/list1"/>
    <dgm:cxn modelId="{80C2E9AC-B229-4292-ACBA-A17A4A56641F}" type="presParOf" srcId="{6FADEF21-D82C-460C-AEF1-3224182AA045}" destId="{094F64E4-1E4D-4E55-B2E0-328E247303F3}" srcOrd="12" destOrd="0" presId="urn:microsoft.com/office/officeart/2005/8/layout/list1"/>
    <dgm:cxn modelId="{DA99E54F-97A0-4820-BE3E-B193C379CE4A}" type="presParOf" srcId="{094F64E4-1E4D-4E55-B2E0-328E247303F3}" destId="{B33B6DF1-C2AF-4223-85FB-2353D0D89806}" srcOrd="0" destOrd="0" presId="urn:microsoft.com/office/officeart/2005/8/layout/list1"/>
    <dgm:cxn modelId="{DFD236A4-C6F8-4F9E-AFC3-9524EF74FD8F}" type="presParOf" srcId="{094F64E4-1E4D-4E55-B2E0-328E247303F3}" destId="{1D155EAD-930D-4074-A379-A0A547085F19}" srcOrd="1" destOrd="0" presId="urn:microsoft.com/office/officeart/2005/8/layout/list1"/>
    <dgm:cxn modelId="{D125FC14-84E2-4B82-BA0D-74A7907A5756}" type="presParOf" srcId="{6FADEF21-D82C-460C-AEF1-3224182AA045}" destId="{55653F40-E07D-46EC-A729-5B0B172B90EB}" srcOrd="13" destOrd="0" presId="urn:microsoft.com/office/officeart/2005/8/layout/list1"/>
    <dgm:cxn modelId="{F4297B84-3A27-43CE-870E-40C4D86EED41}" type="presParOf" srcId="{6FADEF21-D82C-460C-AEF1-3224182AA045}" destId="{E19DA873-ABE1-47ED-B184-CC6EC1E088D1}" srcOrd="14" destOrd="0" presId="urn:microsoft.com/office/officeart/2005/8/layout/list1"/>
    <dgm:cxn modelId="{89B91C61-9FDB-4B70-9508-5F8C17F93992}" type="presParOf" srcId="{6FADEF21-D82C-460C-AEF1-3224182AA045}" destId="{B1F0C742-4B3E-446C-A324-9036FCB9CFAE}" srcOrd="15" destOrd="0" presId="urn:microsoft.com/office/officeart/2005/8/layout/list1"/>
    <dgm:cxn modelId="{8120BB5C-535B-4D46-91D6-766E320043A2}" type="presParOf" srcId="{6FADEF21-D82C-460C-AEF1-3224182AA045}" destId="{B07BB4F8-4CFC-46E9-9A37-CF7D001516F9}" srcOrd="16" destOrd="0" presId="urn:microsoft.com/office/officeart/2005/8/layout/list1"/>
    <dgm:cxn modelId="{1869F03D-104C-4235-A51F-C9F3C3636F85}" type="presParOf" srcId="{B07BB4F8-4CFC-46E9-9A37-CF7D001516F9}" destId="{23DB35E4-061A-4BB6-AF87-DCED76DD3C6A}" srcOrd="0" destOrd="0" presId="urn:microsoft.com/office/officeart/2005/8/layout/list1"/>
    <dgm:cxn modelId="{0795512D-FBE2-40FB-B5DE-1E60E715E4D5}" type="presParOf" srcId="{B07BB4F8-4CFC-46E9-9A37-CF7D001516F9}" destId="{F69714A8-EBF8-4BA0-9536-E4D8A96699D8}" srcOrd="1" destOrd="0" presId="urn:microsoft.com/office/officeart/2005/8/layout/list1"/>
    <dgm:cxn modelId="{C76A87EE-2D56-49E9-B812-84C3B6B6AA61}" type="presParOf" srcId="{6FADEF21-D82C-460C-AEF1-3224182AA045}" destId="{155D8782-FE38-4C07-8430-30FB84F79E5A}" srcOrd="17" destOrd="0" presId="urn:microsoft.com/office/officeart/2005/8/layout/list1"/>
    <dgm:cxn modelId="{5057079D-B820-42C1-B053-DC64C5286706}" type="presParOf" srcId="{6FADEF21-D82C-460C-AEF1-3224182AA045}" destId="{041771DC-FA31-4FB8-868B-A8F650433F8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622A2D-E670-4A93-8BC4-3769388C1293}" type="doc">
      <dgm:prSet loTypeId="urn:microsoft.com/office/officeart/2005/8/layout/pList2#1" loCatId="list" qsTypeId="urn:microsoft.com/office/officeart/2005/8/quickstyle/simple1" qsCatId="simple" csTypeId="urn:microsoft.com/office/officeart/2005/8/colors/colorful2" csCatId="colorful" phldr="1"/>
      <dgm:spPr/>
    </dgm:pt>
    <dgm:pt modelId="{7944DF3E-E656-4A76-B01A-A3EA56A36528}">
      <dgm:prSet phldrT="[Text]" custT="1"/>
      <dgm:spPr/>
      <dgm:t>
        <a:bodyPr/>
        <a:lstStyle/>
        <a:p>
          <a:pPr algn="ctr"/>
          <a:r>
            <a:rPr lang="en-US" sz="1400" b="1" dirty="0" smtClean="0"/>
            <a:t>Community Awareness Workshops</a:t>
          </a:r>
        </a:p>
        <a:p>
          <a:pPr algn="ctr"/>
          <a:endParaRPr lang="en-US" sz="600" b="1" dirty="0" smtClean="0"/>
        </a:p>
        <a:p>
          <a:pPr algn="l"/>
          <a:r>
            <a:rPr lang="en-US" sz="1400" dirty="0" smtClean="0"/>
            <a:t>i. Discuss current &amp; alternatives sources of energy</a:t>
          </a:r>
        </a:p>
        <a:p>
          <a:pPr algn="l"/>
          <a:endParaRPr lang="en-US" sz="600" dirty="0" smtClean="0"/>
        </a:p>
        <a:p>
          <a:pPr algn="l"/>
          <a:r>
            <a:rPr lang="en-US" sz="1400" dirty="0" smtClean="0"/>
            <a:t>ii. Share achievements experiences &amp; lessons learnt</a:t>
          </a:r>
        </a:p>
        <a:p>
          <a:pPr algn="ctr"/>
          <a:endParaRPr lang="en-US" sz="1600" dirty="0"/>
        </a:p>
      </dgm:t>
    </dgm:pt>
    <dgm:pt modelId="{447A0215-F87F-41B9-843E-5E2007A16A7E}" type="parTrans" cxnId="{3AA4E825-9B8C-4D96-885A-49F05F9066DF}">
      <dgm:prSet/>
      <dgm:spPr/>
      <dgm:t>
        <a:bodyPr/>
        <a:lstStyle/>
        <a:p>
          <a:endParaRPr lang="en-US"/>
        </a:p>
      </dgm:t>
    </dgm:pt>
    <dgm:pt modelId="{6574FA40-2315-41C1-92CF-DB8951058180}" type="sibTrans" cxnId="{3AA4E825-9B8C-4D96-885A-49F05F9066DF}">
      <dgm:prSet/>
      <dgm:spPr/>
      <dgm:t>
        <a:bodyPr/>
        <a:lstStyle/>
        <a:p>
          <a:endParaRPr lang="en-US"/>
        </a:p>
      </dgm:t>
    </dgm:pt>
    <dgm:pt modelId="{EE571B48-37CC-4FBC-B111-0AF7E86AD15B}">
      <dgm:prSet phldrT="[Text]" custT="1"/>
      <dgm:spPr/>
      <dgm:t>
        <a:bodyPr/>
        <a:lstStyle/>
        <a:p>
          <a:pPr algn="ctr"/>
          <a:r>
            <a:rPr lang="en-US" sz="1400" b="1" dirty="0" smtClean="0"/>
            <a:t>Collect Baseline Data</a:t>
          </a:r>
        </a:p>
        <a:p>
          <a:pPr algn="ctr"/>
          <a:endParaRPr lang="en-US" sz="600" dirty="0" smtClean="0"/>
        </a:p>
        <a:p>
          <a:pPr algn="l"/>
          <a:r>
            <a:rPr lang="en-US" sz="1400" dirty="0" smtClean="0"/>
            <a:t>i. Conduct survey on commonly used &amp; alternative sources of energy</a:t>
          </a:r>
        </a:p>
        <a:p>
          <a:pPr algn="l"/>
          <a:endParaRPr lang="en-US" sz="600" dirty="0" smtClean="0"/>
        </a:p>
        <a:p>
          <a:pPr algn="l"/>
          <a:r>
            <a:rPr lang="en-US" sz="1400" dirty="0" smtClean="0"/>
            <a:t>ii. Identify pattern of energy use and consumption</a:t>
          </a:r>
          <a:endParaRPr lang="en-US" sz="1400" dirty="0"/>
        </a:p>
      </dgm:t>
    </dgm:pt>
    <dgm:pt modelId="{445FC524-4487-4698-B0E9-FA71AB3DCD0D}" type="parTrans" cxnId="{B228B2A9-EA62-48C4-AD1A-BF71C588DBF2}">
      <dgm:prSet/>
      <dgm:spPr/>
      <dgm:t>
        <a:bodyPr/>
        <a:lstStyle/>
        <a:p>
          <a:endParaRPr lang="en-US"/>
        </a:p>
      </dgm:t>
    </dgm:pt>
    <dgm:pt modelId="{348D5C04-BB06-4C5A-8883-0087BC707BC1}" type="sibTrans" cxnId="{B228B2A9-EA62-48C4-AD1A-BF71C588DBF2}">
      <dgm:prSet/>
      <dgm:spPr/>
      <dgm:t>
        <a:bodyPr/>
        <a:lstStyle/>
        <a:p>
          <a:endParaRPr lang="en-US"/>
        </a:p>
      </dgm:t>
    </dgm:pt>
    <dgm:pt modelId="{91E73EC7-69BF-4088-91F9-4EA6AE5CB405}">
      <dgm:prSet phldrT="[Text]" custT="1"/>
      <dgm:spPr/>
      <dgm:t>
        <a:bodyPr/>
        <a:lstStyle/>
        <a:p>
          <a:pPr algn="ctr"/>
          <a:r>
            <a:rPr lang="en-US" sz="1400" b="1" dirty="0" smtClean="0"/>
            <a:t>Develop and Distribute Awareness Materials</a:t>
          </a:r>
        </a:p>
        <a:p>
          <a:pPr algn="ctr"/>
          <a:endParaRPr lang="en-US" sz="600" dirty="0" smtClean="0"/>
        </a:p>
        <a:p>
          <a:pPr algn="l"/>
          <a:r>
            <a:rPr lang="en-US" sz="1400" dirty="0" smtClean="0"/>
            <a:t>i. Provide results from baseline survey</a:t>
          </a:r>
        </a:p>
        <a:p>
          <a:pPr algn="l"/>
          <a:endParaRPr lang="en-US" sz="600" dirty="0" smtClean="0"/>
        </a:p>
        <a:p>
          <a:pPr algn="l"/>
          <a:r>
            <a:rPr lang="en-US" sz="1400" dirty="0" smtClean="0"/>
            <a:t>ii. Outline key  messages &amp; </a:t>
          </a:r>
          <a:r>
            <a:rPr lang="en-US" sz="1400" dirty="0" err="1" smtClean="0"/>
            <a:t>recommenda-tions</a:t>
          </a:r>
          <a:r>
            <a:rPr lang="en-US" sz="1400" dirty="0" smtClean="0"/>
            <a:t> on accessing sustainable energy sources</a:t>
          </a:r>
        </a:p>
      </dgm:t>
    </dgm:pt>
    <dgm:pt modelId="{60CF4AB9-746B-47C8-8A92-F19CA4CA01F9}" type="parTrans" cxnId="{442CD8FC-6746-486A-A9DE-DAA42BC98F36}">
      <dgm:prSet/>
      <dgm:spPr/>
      <dgm:t>
        <a:bodyPr/>
        <a:lstStyle/>
        <a:p>
          <a:endParaRPr lang="en-US"/>
        </a:p>
      </dgm:t>
    </dgm:pt>
    <dgm:pt modelId="{537D8947-370E-4706-90E6-F9A4C3F1F98B}" type="sibTrans" cxnId="{442CD8FC-6746-486A-A9DE-DAA42BC98F36}">
      <dgm:prSet/>
      <dgm:spPr/>
      <dgm:t>
        <a:bodyPr/>
        <a:lstStyle/>
        <a:p>
          <a:endParaRPr lang="en-US"/>
        </a:p>
      </dgm:t>
    </dgm:pt>
    <dgm:pt modelId="{0654EB90-743B-4991-95C9-ABE3EF5549AB}">
      <dgm:prSet phldrT="[Text]" custT="1"/>
      <dgm:spPr/>
      <dgm:t>
        <a:bodyPr/>
        <a:lstStyle/>
        <a:p>
          <a:pPr algn="ctr"/>
          <a:r>
            <a:rPr lang="en-US" sz="1400" b="1" dirty="0" smtClean="0"/>
            <a:t>Tree Planting</a:t>
          </a:r>
        </a:p>
        <a:p>
          <a:pPr algn="ctr"/>
          <a:endParaRPr lang="en-US" sz="600" dirty="0" smtClean="0"/>
        </a:p>
        <a:p>
          <a:pPr algn="l"/>
          <a:r>
            <a:rPr lang="en-US" sz="1400" dirty="0" smtClean="0"/>
            <a:t>i. Encourage tree planting to reverse the negative impact of deforestation</a:t>
          </a:r>
        </a:p>
        <a:p>
          <a:pPr algn="l"/>
          <a:endParaRPr lang="en-US" sz="600" dirty="0" smtClean="0"/>
        </a:p>
        <a:p>
          <a:pPr algn="l"/>
          <a:r>
            <a:rPr lang="en-US" sz="1400" dirty="0" smtClean="0"/>
            <a:t>ii. Build resilience towards the adverse effects of climate change</a:t>
          </a:r>
          <a:endParaRPr lang="en-US" sz="1400" dirty="0"/>
        </a:p>
      </dgm:t>
    </dgm:pt>
    <dgm:pt modelId="{8E8BA3BE-76AC-4AC8-B430-B831A70107D8}" type="parTrans" cxnId="{C17D20E1-4E1F-4706-A698-F4A0E3C28CD2}">
      <dgm:prSet/>
      <dgm:spPr/>
      <dgm:t>
        <a:bodyPr/>
        <a:lstStyle/>
        <a:p>
          <a:endParaRPr lang="en-US"/>
        </a:p>
      </dgm:t>
    </dgm:pt>
    <dgm:pt modelId="{59077D37-AA99-4D7F-8642-8147367136D0}" type="sibTrans" cxnId="{C17D20E1-4E1F-4706-A698-F4A0E3C28CD2}">
      <dgm:prSet/>
      <dgm:spPr/>
      <dgm:t>
        <a:bodyPr/>
        <a:lstStyle/>
        <a:p>
          <a:endParaRPr lang="en-US"/>
        </a:p>
      </dgm:t>
    </dgm:pt>
    <dgm:pt modelId="{230F7D16-3C22-442F-AF0C-88AC427FF1CC}">
      <dgm:prSet phldrT="[Text]" custT="1"/>
      <dgm:spPr/>
      <dgm:t>
        <a:bodyPr/>
        <a:lstStyle/>
        <a:p>
          <a:pPr algn="ctr"/>
          <a:r>
            <a:rPr lang="en-US" sz="1400" b="1" dirty="0" smtClean="0"/>
            <a:t>Develop Action Plans</a:t>
          </a:r>
        </a:p>
        <a:p>
          <a:pPr algn="ctr"/>
          <a:endParaRPr lang="en-US" sz="600" dirty="0" smtClean="0"/>
        </a:p>
        <a:p>
          <a:pPr algn="l"/>
          <a:r>
            <a:rPr lang="en-US" sz="1400" dirty="0" smtClean="0"/>
            <a:t>i. Participants develop action plans to improve access to more efficient energy sources</a:t>
          </a:r>
        </a:p>
        <a:p>
          <a:pPr algn="l"/>
          <a:endParaRPr lang="en-US" sz="600" dirty="0" smtClean="0"/>
        </a:p>
        <a:p>
          <a:pPr algn="l"/>
          <a:r>
            <a:rPr lang="en-US" sz="1400" dirty="0" smtClean="0"/>
            <a:t>ii. Develop strategies for saving energy to help reduce hefty power bills</a:t>
          </a:r>
          <a:endParaRPr lang="en-US" sz="1400" dirty="0"/>
        </a:p>
      </dgm:t>
    </dgm:pt>
    <dgm:pt modelId="{00F92390-B433-4D00-9596-13FE9A879DE5}" type="parTrans" cxnId="{5A8E4E75-AACA-4374-AF73-378B850A945C}">
      <dgm:prSet/>
      <dgm:spPr/>
      <dgm:t>
        <a:bodyPr/>
        <a:lstStyle/>
        <a:p>
          <a:endParaRPr lang="en-US"/>
        </a:p>
      </dgm:t>
    </dgm:pt>
    <dgm:pt modelId="{2A2969EA-36D2-4F20-9DBC-81388B3DE736}" type="sibTrans" cxnId="{5A8E4E75-AACA-4374-AF73-378B850A945C}">
      <dgm:prSet/>
      <dgm:spPr/>
      <dgm:t>
        <a:bodyPr/>
        <a:lstStyle/>
        <a:p>
          <a:endParaRPr lang="en-US"/>
        </a:p>
      </dgm:t>
    </dgm:pt>
    <dgm:pt modelId="{329C616A-5BDB-44E4-B48F-B36E99160C99}" type="pres">
      <dgm:prSet presAssocID="{59622A2D-E670-4A93-8BC4-3769388C1293}" presName="Name0" presStyleCnt="0">
        <dgm:presLayoutVars>
          <dgm:dir/>
          <dgm:resizeHandles val="exact"/>
        </dgm:presLayoutVars>
      </dgm:prSet>
      <dgm:spPr/>
    </dgm:pt>
    <dgm:pt modelId="{1C25006B-2DAF-4B36-B9BD-8BE758022BC7}" type="pres">
      <dgm:prSet presAssocID="{59622A2D-E670-4A93-8BC4-3769388C1293}" presName="bkgdShp" presStyleLbl="alignAccFollowNode1" presStyleIdx="0" presStyleCnt="1"/>
      <dgm:spPr/>
    </dgm:pt>
    <dgm:pt modelId="{7E3A4C98-C568-413C-92D1-44668053DA76}" type="pres">
      <dgm:prSet presAssocID="{59622A2D-E670-4A93-8BC4-3769388C1293}" presName="linComp" presStyleCnt="0"/>
      <dgm:spPr/>
    </dgm:pt>
    <dgm:pt modelId="{762D1DF9-9AF2-4CCD-92F5-E12CE437F002}" type="pres">
      <dgm:prSet presAssocID="{7944DF3E-E656-4A76-B01A-A3EA56A36528}" presName="compNode" presStyleCnt="0"/>
      <dgm:spPr/>
    </dgm:pt>
    <dgm:pt modelId="{DDDCE249-13B8-41E7-91C4-70211B7DA215}" type="pres">
      <dgm:prSet presAssocID="{7944DF3E-E656-4A76-B01A-A3EA56A36528}" presName="node" presStyleLbl="node1" presStyleIdx="0" presStyleCnt="5">
        <dgm:presLayoutVars>
          <dgm:bulletEnabled val="1"/>
        </dgm:presLayoutVars>
      </dgm:prSet>
      <dgm:spPr/>
      <dgm:t>
        <a:bodyPr/>
        <a:lstStyle/>
        <a:p>
          <a:endParaRPr lang="en-US"/>
        </a:p>
      </dgm:t>
    </dgm:pt>
    <dgm:pt modelId="{0286B981-A632-4CBE-83D1-BC5C74944E17}" type="pres">
      <dgm:prSet presAssocID="{7944DF3E-E656-4A76-B01A-A3EA56A36528}" presName="invisiNode" presStyleLbl="node1" presStyleIdx="0" presStyleCnt="5"/>
      <dgm:spPr/>
    </dgm:pt>
    <dgm:pt modelId="{DA7FAA9D-34CA-4092-9BC7-BBC337FDD0CB}" type="pres">
      <dgm:prSet presAssocID="{7944DF3E-E656-4A76-B01A-A3EA56A36528}" presName="imagNode" presStyleLbl="fgImgPlace1" presStyleIdx="0" presStyleCnt="5"/>
      <dgm:spPr>
        <a:blipFill rotWithShape="0">
          <a:blip xmlns:r="http://schemas.openxmlformats.org/officeDocument/2006/relationships" r:embed="rId1"/>
          <a:stretch>
            <a:fillRect/>
          </a:stretch>
        </a:blipFill>
      </dgm:spPr>
    </dgm:pt>
    <dgm:pt modelId="{1F4F6089-FC49-49AD-BD31-6D5A297C07BB}" type="pres">
      <dgm:prSet presAssocID="{6574FA40-2315-41C1-92CF-DB8951058180}" presName="sibTrans" presStyleLbl="sibTrans2D1" presStyleIdx="0" presStyleCnt="0"/>
      <dgm:spPr/>
      <dgm:t>
        <a:bodyPr/>
        <a:lstStyle/>
        <a:p>
          <a:endParaRPr lang="en-US"/>
        </a:p>
      </dgm:t>
    </dgm:pt>
    <dgm:pt modelId="{FE894FB0-9514-454A-98CC-DE9971328323}" type="pres">
      <dgm:prSet presAssocID="{EE571B48-37CC-4FBC-B111-0AF7E86AD15B}" presName="compNode" presStyleCnt="0"/>
      <dgm:spPr/>
    </dgm:pt>
    <dgm:pt modelId="{FA6252C8-9205-42D9-AC0F-799CC1D97BA7}" type="pres">
      <dgm:prSet presAssocID="{EE571B48-37CC-4FBC-B111-0AF7E86AD15B}" presName="node" presStyleLbl="node1" presStyleIdx="1" presStyleCnt="5">
        <dgm:presLayoutVars>
          <dgm:bulletEnabled val="1"/>
        </dgm:presLayoutVars>
      </dgm:prSet>
      <dgm:spPr/>
      <dgm:t>
        <a:bodyPr/>
        <a:lstStyle/>
        <a:p>
          <a:endParaRPr lang="en-US"/>
        </a:p>
      </dgm:t>
    </dgm:pt>
    <dgm:pt modelId="{D26FDED4-3D6B-4FD0-906A-6581DF53A464}" type="pres">
      <dgm:prSet presAssocID="{EE571B48-37CC-4FBC-B111-0AF7E86AD15B}" presName="invisiNode" presStyleLbl="node1" presStyleIdx="1" presStyleCnt="5"/>
      <dgm:spPr/>
    </dgm:pt>
    <dgm:pt modelId="{3EF8D8D5-7092-4CCD-AC11-79A7DC39A5C8}" type="pres">
      <dgm:prSet presAssocID="{EE571B48-37CC-4FBC-B111-0AF7E86AD15B}" presName="imagNode" presStyleLbl="fgImgPlace1" presStyleIdx="1" presStyleCnt="5"/>
      <dgm:spPr>
        <a:blipFill rotWithShape="0">
          <a:blip xmlns:r="http://schemas.openxmlformats.org/officeDocument/2006/relationships" r:embed="rId2"/>
          <a:stretch>
            <a:fillRect/>
          </a:stretch>
        </a:blipFill>
      </dgm:spPr>
    </dgm:pt>
    <dgm:pt modelId="{E32DBEF0-18DC-4CEF-9F7B-F2958E5C9E7C}" type="pres">
      <dgm:prSet presAssocID="{348D5C04-BB06-4C5A-8883-0087BC707BC1}" presName="sibTrans" presStyleLbl="sibTrans2D1" presStyleIdx="0" presStyleCnt="0"/>
      <dgm:spPr/>
      <dgm:t>
        <a:bodyPr/>
        <a:lstStyle/>
        <a:p>
          <a:endParaRPr lang="en-US"/>
        </a:p>
      </dgm:t>
    </dgm:pt>
    <dgm:pt modelId="{B389518D-A266-4519-9FB0-DE04DAD1BF36}" type="pres">
      <dgm:prSet presAssocID="{91E73EC7-69BF-4088-91F9-4EA6AE5CB405}" presName="compNode" presStyleCnt="0"/>
      <dgm:spPr/>
    </dgm:pt>
    <dgm:pt modelId="{F0E10328-7F34-43B8-9066-6F7EC6FC58F5}" type="pres">
      <dgm:prSet presAssocID="{91E73EC7-69BF-4088-91F9-4EA6AE5CB405}" presName="node" presStyleLbl="node1" presStyleIdx="2" presStyleCnt="5">
        <dgm:presLayoutVars>
          <dgm:bulletEnabled val="1"/>
        </dgm:presLayoutVars>
      </dgm:prSet>
      <dgm:spPr/>
      <dgm:t>
        <a:bodyPr/>
        <a:lstStyle/>
        <a:p>
          <a:endParaRPr lang="en-US"/>
        </a:p>
      </dgm:t>
    </dgm:pt>
    <dgm:pt modelId="{5875BC42-BCF7-4F36-A150-F7DE93E21157}" type="pres">
      <dgm:prSet presAssocID="{91E73EC7-69BF-4088-91F9-4EA6AE5CB405}" presName="invisiNode" presStyleLbl="node1" presStyleIdx="2" presStyleCnt="5"/>
      <dgm:spPr/>
    </dgm:pt>
    <dgm:pt modelId="{5115DACB-D2FE-4853-A248-FF5F41EB51D1}" type="pres">
      <dgm:prSet presAssocID="{91E73EC7-69BF-4088-91F9-4EA6AE5CB405}" presName="imagNode" presStyleLbl="fgImgPlace1" presStyleIdx="2" presStyleCnt="5"/>
      <dgm:spPr>
        <a:blipFill rotWithShape="0">
          <a:blip xmlns:r="http://schemas.openxmlformats.org/officeDocument/2006/relationships" r:embed="rId3"/>
          <a:stretch>
            <a:fillRect/>
          </a:stretch>
        </a:blipFill>
      </dgm:spPr>
    </dgm:pt>
    <dgm:pt modelId="{654EFEA9-B9AD-4115-90EC-85ACF962C1E7}" type="pres">
      <dgm:prSet presAssocID="{537D8947-370E-4706-90E6-F9A4C3F1F98B}" presName="sibTrans" presStyleLbl="sibTrans2D1" presStyleIdx="0" presStyleCnt="0"/>
      <dgm:spPr/>
      <dgm:t>
        <a:bodyPr/>
        <a:lstStyle/>
        <a:p>
          <a:endParaRPr lang="en-US"/>
        </a:p>
      </dgm:t>
    </dgm:pt>
    <dgm:pt modelId="{AA2A79ED-2FF3-47DE-99A1-65B2F39E0B80}" type="pres">
      <dgm:prSet presAssocID="{0654EB90-743B-4991-95C9-ABE3EF5549AB}" presName="compNode" presStyleCnt="0"/>
      <dgm:spPr/>
    </dgm:pt>
    <dgm:pt modelId="{F2129286-93DF-4BDA-8B1A-4DF25C35B5F6}" type="pres">
      <dgm:prSet presAssocID="{0654EB90-743B-4991-95C9-ABE3EF5549AB}" presName="node" presStyleLbl="node1" presStyleIdx="3" presStyleCnt="5">
        <dgm:presLayoutVars>
          <dgm:bulletEnabled val="1"/>
        </dgm:presLayoutVars>
      </dgm:prSet>
      <dgm:spPr/>
      <dgm:t>
        <a:bodyPr/>
        <a:lstStyle/>
        <a:p>
          <a:endParaRPr lang="en-US"/>
        </a:p>
      </dgm:t>
    </dgm:pt>
    <dgm:pt modelId="{41F9338F-3AAA-4C6A-B971-B12180ED6F56}" type="pres">
      <dgm:prSet presAssocID="{0654EB90-743B-4991-95C9-ABE3EF5549AB}" presName="invisiNode" presStyleLbl="node1" presStyleIdx="3" presStyleCnt="5"/>
      <dgm:spPr/>
    </dgm:pt>
    <dgm:pt modelId="{6192C865-F421-4E04-B792-E0FE108E6127}" type="pres">
      <dgm:prSet presAssocID="{0654EB90-743B-4991-95C9-ABE3EF5549AB}" presName="imagNode" presStyleLbl="fgImgPlace1" presStyleIdx="3" presStyleCnt="5"/>
      <dgm:spPr>
        <a:blipFill rotWithShape="0">
          <a:blip xmlns:r="http://schemas.openxmlformats.org/officeDocument/2006/relationships" r:embed="rId4"/>
          <a:stretch>
            <a:fillRect/>
          </a:stretch>
        </a:blipFill>
      </dgm:spPr>
    </dgm:pt>
    <dgm:pt modelId="{0A6BB485-D008-4F75-9B3F-087FE670575B}" type="pres">
      <dgm:prSet presAssocID="{59077D37-AA99-4D7F-8642-8147367136D0}" presName="sibTrans" presStyleLbl="sibTrans2D1" presStyleIdx="0" presStyleCnt="0"/>
      <dgm:spPr/>
      <dgm:t>
        <a:bodyPr/>
        <a:lstStyle/>
        <a:p>
          <a:endParaRPr lang="en-US"/>
        </a:p>
      </dgm:t>
    </dgm:pt>
    <dgm:pt modelId="{2FAA604C-0A3D-469B-8C93-C337907DC1CD}" type="pres">
      <dgm:prSet presAssocID="{230F7D16-3C22-442F-AF0C-88AC427FF1CC}" presName="compNode" presStyleCnt="0"/>
      <dgm:spPr/>
    </dgm:pt>
    <dgm:pt modelId="{DFDC3D99-B1D9-460E-A68C-D08496BE4A74}" type="pres">
      <dgm:prSet presAssocID="{230F7D16-3C22-442F-AF0C-88AC427FF1CC}" presName="node" presStyleLbl="node1" presStyleIdx="4" presStyleCnt="5">
        <dgm:presLayoutVars>
          <dgm:bulletEnabled val="1"/>
        </dgm:presLayoutVars>
      </dgm:prSet>
      <dgm:spPr/>
      <dgm:t>
        <a:bodyPr/>
        <a:lstStyle/>
        <a:p>
          <a:endParaRPr lang="en-US"/>
        </a:p>
      </dgm:t>
    </dgm:pt>
    <dgm:pt modelId="{49EDCE64-7E7A-4556-8799-00371597D979}" type="pres">
      <dgm:prSet presAssocID="{230F7D16-3C22-442F-AF0C-88AC427FF1CC}" presName="invisiNode" presStyleLbl="node1" presStyleIdx="4" presStyleCnt="5"/>
      <dgm:spPr/>
    </dgm:pt>
    <dgm:pt modelId="{83DC3438-4E13-464A-A22D-46455C7E7DA7}" type="pres">
      <dgm:prSet presAssocID="{230F7D16-3C22-442F-AF0C-88AC427FF1CC}" presName="imagNode" presStyleLbl="fgImgPlace1" presStyleIdx="4" presStyleCnt="5"/>
      <dgm:spPr>
        <a:blipFill rotWithShape="0">
          <a:blip xmlns:r="http://schemas.openxmlformats.org/officeDocument/2006/relationships" r:embed="rId5"/>
          <a:stretch>
            <a:fillRect/>
          </a:stretch>
        </a:blipFill>
      </dgm:spPr>
    </dgm:pt>
  </dgm:ptLst>
  <dgm:cxnLst>
    <dgm:cxn modelId="{3BB5F9CC-A66A-4CB8-AF5A-43847FCA4FA1}" type="presOf" srcId="{348D5C04-BB06-4C5A-8883-0087BC707BC1}" destId="{E32DBEF0-18DC-4CEF-9F7B-F2958E5C9E7C}" srcOrd="0" destOrd="0" presId="urn:microsoft.com/office/officeart/2005/8/layout/pList2#1"/>
    <dgm:cxn modelId="{99E2BEE5-16D6-4C3D-AB21-24700E7A039F}" type="presOf" srcId="{59077D37-AA99-4D7F-8642-8147367136D0}" destId="{0A6BB485-D008-4F75-9B3F-087FE670575B}" srcOrd="0" destOrd="0" presId="urn:microsoft.com/office/officeart/2005/8/layout/pList2#1"/>
    <dgm:cxn modelId="{442CD8FC-6746-486A-A9DE-DAA42BC98F36}" srcId="{59622A2D-E670-4A93-8BC4-3769388C1293}" destId="{91E73EC7-69BF-4088-91F9-4EA6AE5CB405}" srcOrd="2" destOrd="0" parTransId="{60CF4AB9-746B-47C8-8A92-F19CA4CA01F9}" sibTransId="{537D8947-370E-4706-90E6-F9A4C3F1F98B}"/>
    <dgm:cxn modelId="{B228B2A9-EA62-48C4-AD1A-BF71C588DBF2}" srcId="{59622A2D-E670-4A93-8BC4-3769388C1293}" destId="{EE571B48-37CC-4FBC-B111-0AF7E86AD15B}" srcOrd="1" destOrd="0" parTransId="{445FC524-4487-4698-B0E9-FA71AB3DCD0D}" sibTransId="{348D5C04-BB06-4C5A-8883-0087BC707BC1}"/>
    <dgm:cxn modelId="{4276867F-59B1-4858-BF18-123DE0406521}" type="presOf" srcId="{6574FA40-2315-41C1-92CF-DB8951058180}" destId="{1F4F6089-FC49-49AD-BD31-6D5A297C07BB}" srcOrd="0" destOrd="0" presId="urn:microsoft.com/office/officeart/2005/8/layout/pList2#1"/>
    <dgm:cxn modelId="{C17D20E1-4E1F-4706-A698-F4A0E3C28CD2}" srcId="{59622A2D-E670-4A93-8BC4-3769388C1293}" destId="{0654EB90-743B-4991-95C9-ABE3EF5549AB}" srcOrd="3" destOrd="0" parTransId="{8E8BA3BE-76AC-4AC8-B430-B831A70107D8}" sibTransId="{59077D37-AA99-4D7F-8642-8147367136D0}"/>
    <dgm:cxn modelId="{3AA4E825-9B8C-4D96-885A-49F05F9066DF}" srcId="{59622A2D-E670-4A93-8BC4-3769388C1293}" destId="{7944DF3E-E656-4A76-B01A-A3EA56A36528}" srcOrd="0" destOrd="0" parTransId="{447A0215-F87F-41B9-843E-5E2007A16A7E}" sibTransId="{6574FA40-2315-41C1-92CF-DB8951058180}"/>
    <dgm:cxn modelId="{5A8E4E75-AACA-4374-AF73-378B850A945C}" srcId="{59622A2D-E670-4A93-8BC4-3769388C1293}" destId="{230F7D16-3C22-442F-AF0C-88AC427FF1CC}" srcOrd="4" destOrd="0" parTransId="{00F92390-B433-4D00-9596-13FE9A879DE5}" sibTransId="{2A2969EA-36D2-4F20-9DBC-81388B3DE736}"/>
    <dgm:cxn modelId="{3B70A4D0-1616-4F4C-9CDD-F8B974818B64}" type="presOf" srcId="{7944DF3E-E656-4A76-B01A-A3EA56A36528}" destId="{DDDCE249-13B8-41E7-91C4-70211B7DA215}" srcOrd="0" destOrd="0" presId="urn:microsoft.com/office/officeart/2005/8/layout/pList2#1"/>
    <dgm:cxn modelId="{369FA548-A758-4538-94D8-D6880B302E85}" type="presOf" srcId="{0654EB90-743B-4991-95C9-ABE3EF5549AB}" destId="{F2129286-93DF-4BDA-8B1A-4DF25C35B5F6}" srcOrd="0" destOrd="0" presId="urn:microsoft.com/office/officeart/2005/8/layout/pList2#1"/>
    <dgm:cxn modelId="{EA4E39A0-D5BD-4598-8091-044021F44B3B}" type="presOf" srcId="{537D8947-370E-4706-90E6-F9A4C3F1F98B}" destId="{654EFEA9-B9AD-4115-90EC-85ACF962C1E7}" srcOrd="0" destOrd="0" presId="urn:microsoft.com/office/officeart/2005/8/layout/pList2#1"/>
    <dgm:cxn modelId="{FF46551D-5329-476A-BF1D-5FA3751F2E63}" type="presOf" srcId="{91E73EC7-69BF-4088-91F9-4EA6AE5CB405}" destId="{F0E10328-7F34-43B8-9066-6F7EC6FC58F5}" srcOrd="0" destOrd="0" presId="urn:microsoft.com/office/officeart/2005/8/layout/pList2#1"/>
    <dgm:cxn modelId="{C7DBD9C3-9B01-468B-B71F-0301D1DBB9EA}" type="presOf" srcId="{EE571B48-37CC-4FBC-B111-0AF7E86AD15B}" destId="{FA6252C8-9205-42D9-AC0F-799CC1D97BA7}" srcOrd="0" destOrd="0" presId="urn:microsoft.com/office/officeart/2005/8/layout/pList2#1"/>
    <dgm:cxn modelId="{E8821073-39E6-4514-83C5-40606442E6D1}" type="presOf" srcId="{59622A2D-E670-4A93-8BC4-3769388C1293}" destId="{329C616A-5BDB-44E4-B48F-B36E99160C99}" srcOrd="0" destOrd="0" presId="urn:microsoft.com/office/officeart/2005/8/layout/pList2#1"/>
    <dgm:cxn modelId="{7F13BA68-788D-4B56-A1F3-CF83B5F6B490}" type="presOf" srcId="{230F7D16-3C22-442F-AF0C-88AC427FF1CC}" destId="{DFDC3D99-B1D9-460E-A68C-D08496BE4A74}" srcOrd="0" destOrd="0" presId="urn:microsoft.com/office/officeart/2005/8/layout/pList2#1"/>
    <dgm:cxn modelId="{F95862CA-23E3-4955-8A47-9833486FB99F}" type="presParOf" srcId="{329C616A-5BDB-44E4-B48F-B36E99160C99}" destId="{1C25006B-2DAF-4B36-B9BD-8BE758022BC7}" srcOrd="0" destOrd="0" presId="urn:microsoft.com/office/officeart/2005/8/layout/pList2#1"/>
    <dgm:cxn modelId="{0F2B1848-5197-4C7E-99DD-43E8E065BA68}" type="presParOf" srcId="{329C616A-5BDB-44E4-B48F-B36E99160C99}" destId="{7E3A4C98-C568-413C-92D1-44668053DA76}" srcOrd="1" destOrd="0" presId="urn:microsoft.com/office/officeart/2005/8/layout/pList2#1"/>
    <dgm:cxn modelId="{A55D367F-4A90-4C9D-82F0-F1B23B98457E}" type="presParOf" srcId="{7E3A4C98-C568-413C-92D1-44668053DA76}" destId="{762D1DF9-9AF2-4CCD-92F5-E12CE437F002}" srcOrd="0" destOrd="0" presId="urn:microsoft.com/office/officeart/2005/8/layout/pList2#1"/>
    <dgm:cxn modelId="{08B0785E-3FC6-46B6-A176-FB266B0C34F3}" type="presParOf" srcId="{762D1DF9-9AF2-4CCD-92F5-E12CE437F002}" destId="{DDDCE249-13B8-41E7-91C4-70211B7DA215}" srcOrd="0" destOrd="0" presId="urn:microsoft.com/office/officeart/2005/8/layout/pList2#1"/>
    <dgm:cxn modelId="{D6070D1C-242D-4F7D-988B-B73C5D4F2CA6}" type="presParOf" srcId="{762D1DF9-9AF2-4CCD-92F5-E12CE437F002}" destId="{0286B981-A632-4CBE-83D1-BC5C74944E17}" srcOrd="1" destOrd="0" presId="urn:microsoft.com/office/officeart/2005/8/layout/pList2#1"/>
    <dgm:cxn modelId="{1FD9B35C-2524-4610-9FB3-8400E69D3AF4}" type="presParOf" srcId="{762D1DF9-9AF2-4CCD-92F5-E12CE437F002}" destId="{DA7FAA9D-34CA-4092-9BC7-BBC337FDD0CB}" srcOrd="2" destOrd="0" presId="urn:microsoft.com/office/officeart/2005/8/layout/pList2#1"/>
    <dgm:cxn modelId="{1844BC8F-514D-4A6E-80A3-4A94DB1F6AFE}" type="presParOf" srcId="{7E3A4C98-C568-413C-92D1-44668053DA76}" destId="{1F4F6089-FC49-49AD-BD31-6D5A297C07BB}" srcOrd="1" destOrd="0" presId="urn:microsoft.com/office/officeart/2005/8/layout/pList2#1"/>
    <dgm:cxn modelId="{421CD587-7B9A-4C82-9487-DEC7A06E17EE}" type="presParOf" srcId="{7E3A4C98-C568-413C-92D1-44668053DA76}" destId="{FE894FB0-9514-454A-98CC-DE9971328323}" srcOrd="2" destOrd="0" presId="urn:microsoft.com/office/officeart/2005/8/layout/pList2#1"/>
    <dgm:cxn modelId="{A5F75272-D5AC-4F93-98B2-37A20A3F8216}" type="presParOf" srcId="{FE894FB0-9514-454A-98CC-DE9971328323}" destId="{FA6252C8-9205-42D9-AC0F-799CC1D97BA7}" srcOrd="0" destOrd="0" presId="urn:microsoft.com/office/officeart/2005/8/layout/pList2#1"/>
    <dgm:cxn modelId="{84FD5E45-20CF-4EDB-B6EC-72A88A9F5ECF}" type="presParOf" srcId="{FE894FB0-9514-454A-98CC-DE9971328323}" destId="{D26FDED4-3D6B-4FD0-906A-6581DF53A464}" srcOrd="1" destOrd="0" presId="urn:microsoft.com/office/officeart/2005/8/layout/pList2#1"/>
    <dgm:cxn modelId="{6C89B760-9F30-45BA-9A15-E1FEDD12EC4A}" type="presParOf" srcId="{FE894FB0-9514-454A-98CC-DE9971328323}" destId="{3EF8D8D5-7092-4CCD-AC11-79A7DC39A5C8}" srcOrd="2" destOrd="0" presId="urn:microsoft.com/office/officeart/2005/8/layout/pList2#1"/>
    <dgm:cxn modelId="{177AD109-5270-4FE7-ADC5-E13ED76C65C5}" type="presParOf" srcId="{7E3A4C98-C568-413C-92D1-44668053DA76}" destId="{E32DBEF0-18DC-4CEF-9F7B-F2958E5C9E7C}" srcOrd="3" destOrd="0" presId="urn:microsoft.com/office/officeart/2005/8/layout/pList2#1"/>
    <dgm:cxn modelId="{9B3228C9-A3B7-4688-B67A-D18BDC3DB189}" type="presParOf" srcId="{7E3A4C98-C568-413C-92D1-44668053DA76}" destId="{B389518D-A266-4519-9FB0-DE04DAD1BF36}" srcOrd="4" destOrd="0" presId="urn:microsoft.com/office/officeart/2005/8/layout/pList2#1"/>
    <dgm:cxn modelId="{87DF890D-87D2-4C9B-8570-2CB094C53569}" type="presParOf" srcId="{B389518D-A266-4519-9FB0-DE04DAD1BF36}" destId="{F0E10328-7F34-43B8-9066-6F7EC6FC58F5}" srcOrd="0" destOrd="0" presId="urn:microsoft.com/office/officeart/2005/8/layout/pList2#1"/>
    <dgm:cxn modelId="{82EA3B61-906D-4890-B3E1-C5EA1F3FB31B}" type="presParOf" srcId="{B389518D-A266-4519-9FB0-DE04DAD1BF36}" destId="{5875BC42-BCF7-4F36-A150-F7DE93E21157}" srcOrd="1" destOrd="0" presId="urn:microsoft.com/office/officeart/2005/8/layout/pList2#1"/>
    <dgm:cxn modelId="{7084F076-5B49-4B6D-9B28-898B75DAE88D}" type="presParOf" srcId="{B389518D-A266-4519-9FB0-DE04DAD1BF36}" destId="{5115DACB-D2FE-4853-A248-FF5F41EB51D1}" srcOrd="2" destOrd="0" presId="urn:microsoft.com/office/officeart/2005/8/layout/pList2#1"/>
    <dgm:cxn modelId="{EF2DDF9A-DDDC-4518-990C-88D852C116A8}" type="presParOf" srcId="{7E3A4C98-C568-413C-92D1-44668053DA76}" destId="{654EFEA9-B9AD-4115-90EC-85ACF962C1E7}" srcOrd="5" destOrd="0" presId="urn:microsoft.com/office/officeart/2005/8/layout/pList2#1"/>
    <dgm:cxn modelId="{F2B9A347-DC36-4488-A971-F0048C24A766}" type="presParOf" srcId="{7E3A4C98-C568-413C-92D1-44668053DA76}" destId="{AA2A79ED-2FF3-47DE-99A1-65B2F39E0B80}" srcOrd="6" destOrd="0" presId="urn:microsoft.com/office/officeart/2005/8/layout/pList2#1"/>
    <dgm:cxn modelId="{0FBE4867-56D6-4C9C-A4B1-7A99968497C6}" type="presParOf" srcId="{AA2A79ED-2FF3-47DE-99A1-65B2F39E0B80}" destId="{F2129286-93DF-4BDA-8B1A-4DF25C35B5F6}" srcOrd="0" destOrd="0" presId="urn:microsoft.com/office/officeart/2005/8/layout/pList2#1"/>
    <dgm:cxn modelId="{F5058CD1-37DD-4602-9545-4314BC94935E}" type="presParOf" srcId="{AA2A79ED-2FF3-47DE-99A1-65B2F39E0B80}" destId="{41F9338F-3AAA-4C6A-B971-B12180ED6F56}" srcOrd="1" destOrd="0" presId="urn:microsoft.com/office/officeart/2005/8/layout/pList2#1"/>
    <dgm:cxn modelId="{58EC50B5-2863-4FEC-894D-7F636CCAF604}" type="presParOf" srcId="{AA2A79ED-2FF3-47DE-99A1-65B2F39E0B80}" destId="{6192C865-F421-4E04-B792-E0FE108E6127}" srcOrd="2" destOrd="0" presId="urn:microsoft.com/office/officeart/2005/8/layout/pList2#1"/>
    <dgm:cxn modelId="{29043BD4-D91D-40E7-8B2C-A6DC15DE1E2F}" type="presParOf" srcId="{7E3A4C98-C568-413C-92D1-44668053DA76}" destId="{0A6BB485-D008-4F75-9B3F-087FE670575B}" srcOrd="7" destOrd="0" presId="urn:microsoft.com/office/officeart/2005/8/layout/pList2#1"/>
    <dgm:cxn modelId="{ED721036-52D6-467C-9EF2-A0BA8AE3935A}" type="presParOf" srcId="{7E3A4C98-C568-413C-92D1-44668053DA76}" destId="{2FAA604C-0A3D-469B-8C93-C337907DC1CD}" srcOrd="8" destOrd="0" presId="urn:microsoft.com/office/officeart/2005/8/layout/pList2#1"/>
    <dgm:cxn modelId="{6A2DB888-3729-48C2-BB0A-A5697D44DB16}" type="presParOf" srcId="{2FAA604C-0A3D-469B-8C93-C337907DC1CD}" destId="{DFDC3D99-B1D9-460E-A68C-D08496BE4A74}" srcOrd="0" destOrd="0" presId="urn:microsoft.com/office/officeart/2005/8/layout/pList2#1"/>
    <dgm:cxn modelId="{28C52D3E-9D5B-4615-9425-1DF7AA2C05F1}" type="presParOf" srcId="{2FAA604C-0A3D-469B-8C93-C337907DC1CD}" destId="{49EDCE64-7E7A-4556-8799-00371597D979}" srcOrd="1" destOrd="0" presId="urn:microsoft.com/office/officeart/2005/8/layout/pList2#1"/>
    <dgm:cxn modelId="{C0772545-70C8-40B9-979F-982E91AC3FA1}" type="presParOf" srcId="{2FAA604C-0A3D-469B-8C93-C337907DC1CD}" destId="{83DC3438-4E13-464A-A22D-46455C7E7DA7}"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590709-C273-42BB-B315-97DF0C6B6222}" type="doc">
      <dgm:prSet loTypeId="urn:microsoft.com/office/officeart/2005/8/layout/radial6" loCatId="cycle" qsTypeId="urn:microsoft.com/office/officeart/2005/8/quickstyle/simple3" qsCatId="simple" csTypeId="urn:microsoft.com/office/officeart/2005/8/colors/colorful4" csCatId="colorful" phldr="1"/>
      <dgm:spPr/>
      <dgm:t>
        <a:bodyPr/>
        <a:lstStyle/>
        <a:p>
          <a:endParaRPr lang="en-US"/>
        </a:p>
      </dgm:t>
    </dgm:pt>
    <dgm:pt modelId="{05118133-3A5B-4F24-BA28-61A1A811488C}">
      <dgm:prSet phldrT="[Text]"/>
      <dgm:spPr/>
      <dgm:t>
        <a:bodyPr/>
        <a:lstStyle/>
        <a:p>
          <a:r>
            <a:rPr lang="en-US" b="1" dirty="0" smtClean="0"/>
            <a:t>Workshop Discussion Topics</a:t>
          </a:r>
          <a:endParaRPr lang="en-US" b="1" dirty="0"/>
        </a:p>
      </dgm:t>
    </dgm:pt>
    <dgm:pt modelId="{E478979E-9ACE-4B54-B949-ABF0B07DD482}" type="parTrans" cxnId="{67AE14AD-9832-4775-9204-F3ADC08071CB}">
      <dgm:prSet/>
      <dgm:spPr/>
      <dgm:t>
        <a:bodyPr/>
        <a:lstStyle/>
        <a:p>
          <a:endParaRPr lang="en-US"/>
        </a:p>
      </dgm:t>
    </dgm:pt>
    <dgm:pt modelId="{237BB2A5-E4C2-46EB-AB54-543D099086FA}" type="sibTrans" cxnId="{67AE14AD-9832-4775-9204-F3ADC08071CB}">
      <dgm:prSet/>
      <dgm:spPr/>
      <dgm:t>
        <a:bodyPr/>
        <a:lstStyle/>
        <a:p>
          <a:endParaRPr lang="en-US"/>
        </a:p>
      </dgm:t>
    </dgm:pt>
    <dgm:pt modelId="{344C9DA1-90B9-4594-9100-D7D6A1A8CF07}">
      <dgm:prSet phldrT="[Text]"/>
      <dgm:spPr/>
      <dgm:t>
        <a:bodyPr/>
        <a:lstStyle/>
        <a:p>
          <a:r>
            <a:rPr lang="en-US" b="1" dirty="0" smtClean="0"/>
            <a:t>Renewable Energy Policy</a:t>
          </a:r>
        </a:p>
        <a:p>
          <a:r>
            <a:rPr lang="en-US" dirty="0" smtClean="0"/>
            <a:t>Implications for communities</a:t>
          </a:r>
          <a:endParaRPr lang="en-US" dirty="0"/>
        </a:p>
      </dgm:t>
    </dgm:pt>
    <dgm:pt modelId="{E0407D30-BDFC-43B3-A364-7327ADE69AA1}" type="parTrans" cxnId="{BCB30047-5B71-4651-895D-4A7ACF7E955B}">
      <dgm:prSet/>
      <dgm:spPr/>
      <dgm:t>
        <a:bodyPr/>
        <a:lstStyle/>
        <a:p>
          <a:endParaRPr lang="en-US"/>
        </a:p>
      </dgm:t>
    </dgm:pt>
    <dgm:pt modelId="{778E6230-ED0D-4109-8F92-CC6DF2A69E03}" type="sibTrans" cxnId="{BCB30047-5B71-4651-895D-4A7ACF7E955B}">
      <dgm:prSet/>
      <dgm:spPr/>
      <dgm:t>
        <a:bodyPr/>
        <a:lstStyle/>
        <a:p>
          <a:endParaRPr lang="en-US"/>
        </a:p>
      </dgm:t>
    </dgm:pt>
    <dgm:pt modelId="{DD5F615D-8FBF-4D83-8A97-7DCC011E3B8F}">
      <dgm:prSet phldrT="[Text]"/>
      <dgm:spPr/>
      <dgm:t>
        <a:bodyPr/>
        <a:lstStyle/>
        <a:p>
          <a:r>
            <a:rPr lang="en-US" b="1" dirty="0" smtClean="0"/>
            <a:t>Electricity in Tonga</a:t>
          </a:r>
        </a:p>
        <a:p>
          <a:r>
            <a:rPr lang="en-US" dirty="0" smtClean="0"/>
            <a:t>Realistic ways to cut cost or save money</a:t>
          </a:r>
          <a:endParaRPr lang="en-US" dirty="0"/>
        </a:p>
      </dgm:t>
    </dgm:pt>
    <dgm:pt modelId="{B94913A3-7795-4959-8A16-5E4D4855DADC}" type="parTrans" cxnId="{2BF8EAA5-97CD-45BD-9077-8995C27F4212}">
      <dgm:prSet/>
      <dgm:spPr/>
      <dgm:t>
        <a:bodyPr/>
        <a:lstStyle/>
        <a:p>
          <a:endParaRPr lang="en-US"/>
        </a:p>
      </dgm:t>
    </dgm:pt>
    <dgm:pt modelId="{7E707C95-9E1A-4BC2-A749-596DB0D6B8A8}" type="sibTrans" cxnId="{2BF8EAA5-97CD-45BD-9077-8995C27F4212}">
      <dgm:prSet/>
      <dgm:spPr/>
      <dgm:t>
        <a:bodyPr/>
        <a:lstStyle/>
        <a:p>
          <a:endParaRPr lang="en-US"/>
        </a:p>
      </dgm:t>
    </dgm:pt>
    <dgm:pt modelId="{FEC5B6D4-F9E1-49B2-9DD1-B23FAAF7C8EA}">
      <dgm:prSet phldrT="[Text]"/>
      <dgm:spPr/>
      <dgm:t>
        <a:bodyPr/>
        <a:lstStyle/>
        <a:p>
          <a:r>
            <a:rPr lang="en-US" b="1" dirty="0" smtClean="0"/>
            <a:t>Energy Road Map</a:t>
          </a:r>
        </a:p>
        <a:p>
          <a:r>
            <a:rPr lang="en-US" dirty="0" smtClean="0"/>
            <a:t>Achievements and expectations</a:t>
          </a:r>
          <a:endParaRPr lang="en-US" dirty="0"/>
        </a:p>
      </dgm:t>
    </dgm:pt>
    <dgm:pt modelId="{74ECBB2D-DA42-47C0-A707-79E5BEE3FA4E}" type="parTrans" cxnId="{02C65FDF-762E-4F3B-9BE9-CBEEFA67E06F}">
      <dgm:prSet/>
      <dgm:spPr/>
      <dgm:t>
        <a:bodyPr/>
        <a:lstStyle/>
        <a:p>
          <a:endParaRPr lang="en-US"/>
        </a:p>
      </dgm:t>
    </dgm:pt>
    <dgm:pt modelId="{8201B732-E1B1-4CB9-A313-C6F9F04B0281}" type="sibTrans" cxnId="{02C65FDF-762E-4F3B-9BE9-CBEEFA67E06F}">
      <dgm:prSet/>
      <dgm:spPr/>
      <dgm:t>
        <a:bodyPr/>
        <a:lstStyle/>
        <a:p>
          <a:endParaRPr lang="en-US"/>
        </a:p>
      </dgm:t>
    </dgm:pt>
    <dgm:pt modelId="{90DE8159-384D-4C15-8FDA-6C256523B542}">
      <dgm:prSet phldrT="[Text]"/>
      <dgm:spPr/>
      <dgm:t>
        <a:bodyPr/>
        <a:lstStyle/>
        <a:p>
          <a:r>
            <a:rPr lang="en-US" b="1" dirty="0" smtClean="0"/>
            <a:t>Climate Change </a:t>
          </a:r>
        </a:p>
        <a:p>
          <a:r>
            <a:rPr lang="en-US" dirty="0" smtClean="0"/>
            <a:t>Impacts on the energy sector development in Tonga</a:t>
          </a:r>
          <a:endParaRPr lang="en-US" dirty="0"/>
        </a:p>
      </dgm:t>
    </dgm:pt>
    <dgm:pt modelId="{7132AE3E-B6B1-44B7-8E2F-F775033CB9A1}" type="parTrans" cxnId="{391CF737-5FEB-4204-AA71-539250E8C00A}">
      <dgm:prSet/>
      <dgm:spPr/>
      <dgm:t>
        <a:bodyPr/>
        <a:lstStyle/>
        <a:p>
          <a:endParaRPr lang="en-US"/>
        </a:p>
      </dgm:t>
    </dgm:pt>
    <dgm:pt modelId="{53ED6D85-1B13-4675-8108-DFB127D878B5}" type="sibTrans" cxnId="{391CF737-5FEB-4204-AA71-539250E8C00A}">
      <dgm:prSet/>
      <dgm:spPr/>
      <dgm:t>
        <a:bodyPr/>
        <a:lstStyle/>
        <a:p>
          <a:endParaRPr lang="en-US"/>
        </a:p>
      </dgm:t>
    </dgm:pt>
    <dgm:pt modelId="{2E996CF6-212E-46CC-A1D3-545C7FC00DE4}" type="pres">
      <dgm:prSet presAssocID="{33590709-C273-42BB-B315-97DF0C6B6222}" presName="Name0" presStyleCnt="0">
        <dgm:presLayoutVars>
          <dgm:chMax val="1"/>
          <dgm:dir/>
          <dgm:animLvl val="ctr"/>
          <dgm:resizeHandles val="exact"/>
        </dgm:presLayoutVars>
      </dgm:prSet>
      <dgm:spPr/>
      <dgm:t>
        <a:bodyPr/>
        <a:lstStyle/>
        <a:p>
          <a:endParaRPr lang="en-US"/>
        </a:p>
      </dgm:t>
    </dgm:pt>
    <dgm:pt modelId="{BDA8626E-C2D0-47D9-9AA9-4F5F99BBF476}" type="pres">
      <dgm:prSet presAssocID="{05118133-3A5B-4F24-BA28-61A1A811488C}" presName="centerShape" presStyleLbl="node0" presStyleIdx="0" presStyleCnt="1" custScaleX="65497" custScaleY="61676"/>
      <dgm:spPr/>
      <dgm:t>
        <a:bodyPr/>
        <a:lstStyle/>
        <a:p>
          <a:endParaRPr lang="en-US"/>
        </a:p>
      </dgm:t>
    </dgm:pt>
    <dgm:pt modelId="{9FA64137-D737-4752-BA21-E9678D5F5026}" type="pres">
      <dgm:prSet presAssocID="{344C9DA1-90B9-4594-9100-D7D6A1A8CF07}" presName="node" presStyleLbl="node1" presStyleIdx="0" presStyleCnt="4">
        <dgm:presLayoutVars>
          <dgm:bulletEnabled val="1"/>
        </dgm:presLayoutVars>
      </dgm:prSet>
      <dgm:spPr/>
      <dgm:t>
        <a:bodyPr/>
        <a:lstStyle/>
        <a:p>
          <a:endParaRPr lang="en-US"/>
        </a:p>
      </dgm:t>
    </dgm:pt>
    <dgm:pt modelId="{830DF4F8-D409-496A-B9CD-45143BD200B7}" type="pres">
      <dgm:prSet presAssocID="{344C9DA1-90B9-4594-9100-D7D6A1A8CF07}" presName="dummy" presStyleCnt="0"/>
      <dgm:spPr/>
      <dgm:t>
        <a:bodyPr/>
        <a:lstStyle/>
        <a:p>
          <a:endParaRPr lang="en-US"/>
        </a:p>
      </dgm:t>
    </dgm:pt>
    <dgm:pt modelId="{AA984073-A67D-4800-9332-B0BBD529F835}" type="pres">
      <dgm:prSet presAssocID="{778E6230-ED0D-4109-8F92-CC6DF2A69E03}" presName="sibTrans" presStyleLbl="sibTrans2D1" presStyleIdx="0" presStyleCnt="4"/>
      <dgm:spPr/>
      <dgm:t>
        <a:bodyPr/>
        <a:lstStyle/>
        <a:p>
          <a:endParaRPr lang="en-US"/>
        </a:p>
      </dgm:t>
    </dgm:pt>
    <dgm:pt modelId="{E543DD51-FAE8-4B45-A3BC-6F8185B337CB}" type="pres">
      <dgm:prSet presAssocID="{DD5F615D-8FBF-4D83-8A97-7DCC011E3B8F}" presName="node" presStyleLbl="node1" presStyleIdx="1" presStyleCnt="4">
        <dgm:presLayoutVars>
          <dgm:bulletEnabled val="1"/>
        </dgm:presLayoutVars>
      </dgm:prSet>
      <dgm:spPr/>
      <dgm:t>
        <a:bodyPr/>
        <a:lstStyle/>
        <a:p>
          <a:endParaRPr lang="en-US"/>
        </a:p>
      </dgm:t>
    </dgm:pt>
    <dgm:pt modelId="{D7AC520B-0ACA-4906-8469-81B8C7666175}" type="pres">
      <dgm:prSet presAssocID="{DD5F615D-8FBF-4D83-8A97-7DCC011E3B8F}" presName="dummy" presStyleCnt="0"/>
      <dgm:spPr/>
      <dgm:t>
        <a:bodyPr/>
        <a:lstStyle/>
        <a:p>
          <a:endParaRPr lang="en-US"/>
        </a:p>
      </dgm:t>
    </dgm:pt>
    <dgm:pt modelId="{B6C8BAE7-168C-4324-9F33-64EBA4AC3511}" type="pres">
      <dgm:prSet presAssocID="{7E707C95-9E1A-4BC2-A749-596DB0D6B8A8}" presName="sibTrans" presStyleLbl="sibTrans2D1" presStyleIdx="1" presStyleCnt="4"/>
      <dgm:spPr/>
      <dgm:t>
        <a:bodyPr/>
        <a:lstStyle/>
        <a:p>
          <a:endParaRPr lang="en-US"/>
        </a:p>
      </dgm:t>
    </dgm:pt>
    <dgm:pt modelId="{301F8C0C-DA52-42AA-8288-BA34CF39E518}" type="pres">
      <dgm:prSet presAssocID="{FEC5B6D4-F9E1-49B2-9DD1-B23FAAF7C8EA}" presName="node" presStyleLbl="node1" presStyleIdx="2" presStyleCnt="4">
        <dgm:presLayoutVars>
          <dgm:bulletEnabled val="1"/>
        </dgm:presLayoutVars>
      </dgm:prSet>
      <dgm:spPr/>
      <dgm:t>
        <a:bodyPr/>
        <a:lstStyle/>
        <a:p>
          <a:endParaRPr lang="en-US"/>
        </a:p>
      </dgm:t>
    </dgm:pt>
    <dgm:pt modelId="{A93F6829-ECED-4B1C-9B4E-506F618A15E7}" type="pres">
      <dgm:prSet presAssocID="{FEC5B6D4-F9E1-49B2-9DD1-B23FAAF7C8EA}" presName="dummy" presStyleCnt="0"/>
      <dgm:spPr/>
      <dgm:t>
        <a:bodyPr/>
        <a:lstStyle/>
        <a:p>
          <a:endParaRPr lang="en-US"/>
        </a:p>
      </dgm:t>
    </dgm:pt>
    <dgm:pt modelId="{CD1BF84F-E8DA-48F9-A560-85DAE69F4FCD}" type="pres">
      <dgm:prSet presAssocID="{8201B732-E1B1-4CB9-A313-C6F9F04B0281}" presName="sibTrans" presStyleLbl="sibTrans2D1" presStyleIdx="2" presStyleCnt="4"/>
      <dgm:spPr/>
      <dgm:t>
        <a:bodyPr/>
        <a:lstStyle/>
        <a:p>
          <a:endParaRPr lang="en-US"/>
        </a:p>
      </dgm:t>
    </dgm:pt>
    <dgm:pt modelId="{9AC1BC87-A7FB-4B82-8D1D-EA37EDFF82D0}" type="pres">
      <dgm:prSet presAssocID="{90DE8159-384D-4C15-8FDA-6C256523B542}" presName="node" presStyleLbl="node1" presStyleIdx="3" presStyleCnt="4">
        <dgm:presLayoutVars>
          <dgm:bulletEnabled val="1"/>
        </dgm:presLayoutVars>
      </dgm:prSet>
      <dgm:spPr/>
      <dgm:t>
        <a:bodyPr/>
        <a:lstStyle/>
        <a:p>
          <a:endParaRPr lang="en-US"/>
        </a:p>
      </dgm:t>
    </dgm:pt>
    <dgm:pt modelId="{3B437CF8-67DF-4B9E-973A-F44D6B1EEEDF}" type="pres">
      <dgm:prSet presAssocID="{90DE8159-384D-4C15-8FDA-6C256523B542}" presName="dummy" presStyleCnt="0"/>
      <dgm:spPr/>
      <dgm:t>
        <a:bodyPr/>
        <a:lstStyle/>
        <a:p>
          <a:endParaRPr lang="en-US"/>
        </a:p>
      </dgm:t>
    </dgm:pt>
    <dgm:pt modelId="{C815F98E-AEB6-47D3-A02A-FA74A6D21DCE}" type="pres">
      <dgm:prSet presAssocID="{53ED6D85-1B13-4675-8108-DFB127D878B5}" presName="sibTrans" presStyleLbl="sibTrans2D1" presStyleIdx="3" presStyleCnt="4"/>
      <dgm:spPr/>
      <dgm:t>
        <a:bodyPr/>
        <a:lstStyle/>
        <a:p>
          <a:endParaRPr lang="en-US"/>
        </a:p>
      </dgm:t>
    </dgm:pt>
  </dgm:ptLst>
  <dgm:cxnLst>
    <dgm:cxn modelId="{B5C1B736-C7BA-479F-A779-4F22F54862EE}" type="presOf" srcId="{05118133-3A5B-4F24-BA28-61A1A811488C}" destId="{BDA8626E-C2D0-47D9-9AA9-4F5F99BBF476}" srcOrd="0" destOrd="0" presId="urn:microsoft.com/office/officeart/2005/8/layout/radial6"/>
    <dgm:cxn modelId="{2BF8EAA5-97CD-45BD-9077-8995C27F4212}" srcId="{05118133-3A5B-4F24-BA28-61A1A811488C}" destId="{DD5F615D-8FBF-4D83-8A97-7DCC011E3B8F}" srcOrd="1" destOrd="0" parTransId="{B94913A3-7795-4959-8A16-5E4D4855DADC}" sibTransId="{7E707C95-9E1A-4BC2-A749-596DB0D6B8A8}"/>
    <dgm:cxn modelId="{1B02FA6D-FCDE-4386-8BC8-FEE049A31EFF}" type="presOf" srcId="{53ED6D85-1B13-4675-8108-DFB127D878B5}" destId="{C815F98E-AEB6-47D3-A02A-FA74A6D21DCE}" srcOrd="0" destOrd="0" presId="urn:microsoft.com/office/officeart/2005/8/layout/radial6"/>
    <dgm:cxn modelId="{67AE14AD-9832-4775-9204-F3ADC08071CB}" srcId="{33590709-C273-42BB-B315-97DF0C6B6222}" destId="{05118133-3A5B-4F24-BA28-61A1A811488C}" srcOrd="0" destOrd="0" parTransId="{E478979E-9ACE-4B54-B949-ABF0B07DD482}" sibTransId="{237BB2A5-E4C2-46EB-AB54-543D099086FA}"/>
    <dgm:cxn modelId="{B9E68E25-89AF-44C4-A8F8-D804F44733A3}" type="presOf" srcId="{FEC5B6D4-F9E1-49B2-9DD1-B23FAAF7C8EA}" destId="{301F8C0C-DA52-42AA-8288-BA34CF39E518}" srcOrd="0" destOrd="0" presId="urn:microsoft.com/office/officeart/2005/8/layout/radial6"/>
    <dgm:cxn modelId="{03D1D104-A3B6-49B6-A7B0-D6C0C1A9283B}" type="presOf" srcId="{8201B732-E1B1-4CB9-A313-C6F9F04B0281}" destId="{CD1BF84F-E8DA-48F9-A560-85DAE69F4FCD}" srcOrd="0" destOrd="0" presId="urn:microsoft.com/office/officeart/2005/8/layout/radial6"/>
    <dgm:cxn modelId="{97E8027C-9AE3-4CBC-BE56-6FE0F9156592}" type="presOf" srcId="{33590709-C273-42BB-B315-97DF0C6B6222}" destId="{2E996CF6-212E-46CC-A1D3-545C7FC00DE4}" srcOrd="0" destOrd="0" presId="urn:microsoft.com/office/officeart/2005/8/layout/radial6"/>
    <dgm:cxn modelId="{E17E3A87-DFEE-4876-A273-785E28DE13CA}" type="presOf" srcId="{90DE8159-384D-4C15-8FDA-6C256523B542}" destId="{9AC1BC87-A7FB-4B82-8D1D-EA37EDFF82D0}" srcOrd="0" destOrd="0" presId="urn:microsoft.com/office/officeart/2005/8/layout/radial6"/>
    <dgm:cxn modelId="{BCB30047-5B71-4651-895D-4A7ACF7E955B}" srcId="{05118133-3A5B-4F24-BA28-61A1A811488C}" destId="{344C9DA1-90B9-4594-9100-D7D6A1A8CF07}" srcOrd="0" destOrd="0" parTransId="{E0407D30-BDFC-43B3-A364-7327ADE69AA1}" sibTransId="{778E6230-ED0D-4109-8F92-CC6DF2A69E03}"/>
    <dgm:cxn modelId="{CA967BF6-D50E-4148-B287-6AD17CEBFBD5}" type="presOf" srcId="{DD5F615D-8FBF-4D83-8A97-7DCC011E3B8F}" destId="{E543DD51-FAE8-4B45-A3BC-6F8185B337CB}" srcOrd="0" destOrd="0" presId="urn:microsoft.com/office/officeart/2005/8/layout/radial6"/>
    <dgm:cxn modelId="{ADEF40E6-EA8C-4B40-BB97-CB2C576E354C}" type="presOf" srcId="{344C9DA1-90B9-4594-9100-D7D6A1A8CF07}" destId="{9FA64137-D737-4752-BA21-E9678D5F5026}" srcOrd="0" destOrd="0" presId="urn:microsoft.com/office/officeart/2005/8/layout/radial6"/>
    <dgm:cxn modelId="{E296B14F-2A53-43B8-9531-FB74EF8E35F3}" type="presOf" srcId="{7E707C95-9E1A-4BC2-A749-596DB0D6B8A8}" destId="{B6C8BAE7-168C-4324-9F33-64EBA4AC3511}" srcOrd="0" destOrd="0" presId="urn:microsoft.com/office/officeart/2005/8/layout/radial6"/>
    <dgm:cxn modelId="{391CF737-5FEB-4204-AA71-539250E8C00A}" srcId="{05118133-3A5B-4F24-BA28-61A1A811488C}" destId="{90DE8159-384D-4C15-8FDA-6C256523B542}" srcOrd="3" destOrd="0" parTransId="{7132AE3E-B6B1-44B7-8E2F-F775033CB9A1}" sibTransId="{53ED6D85-1B13-4675-8108-DFB127D878B5}"/>
    <dgm:cxn modelId="{02C65FDF-762E-4F3B-9BE9-CBEEFA67E06F}" srcId="{05118133-3A5B-4F24-BA28-61A1A811488C}" destId="{FEC5B6D4-F9E1-49B2-9DD1-B23FAAF7C8EA}" srcOrd="2" destOrd="0" parTransId="{74ECBB2D-DA42-47C0-A707-79E5BEE3FA4E}" sibTransId="{8201B732-E1B1-4CB9-A313-C6F9F04B0281}"/>
    <dgm:cxn modelId="{CAC6D4D3-32C4-4536-BF32-BE905C8B69D4}" type="presOf" srcId="{778E6230-ED0D-4109-8F92-CC6DF2A69E03}" destId="{AA984073-A67D-4800-9332-B0BBD529F835}" srcOrd="0" destOrd="0" presId="urn:microsoft.com/office/officeart/2005/8/layout/radial6"/>
    <dgm:cxn modelId="{4D107DF6-AD27-42C3-B4EF-919B3D28DB31}" type="presParOf" srcId="{2E996CF6-212E-46CC-A1D3-545C7FC00DE4}" destId="{BDA8626E-C2D0-47D9-9AA9-4F5F99BBF476}" srcOrd="0" destOrd="0" presId="urn:microsoft.com/office/officeart/2005/8/layout/radial6"/>
    <dgm:cxn modelId="{873D3067-E6F3-49C0-89ED-2BBE5FA89C0A}" type="presParOf" srcId="{2E996CF6-212E-46CC-A1D3-545C7FC00DE4}" destId="{9FA64137-D737-4752-BA21-E9678D5F5026}" srcOrd="1" destOrd="0" presId="urn:microsoft.com/office/officeart/2005/8/layout/radial6"/>
    <dgm:cxn modelId="{D9A1EA12-B512-4BEC-A66B-FDEDA303E9A7}" type="presParOf" srcId="{2E996CF6-212E-46CC-A1D3-545C7FC00DE4}" destId="{830DF4F8-D409-496A-B9CD-45143BD200B7}" srcOrd="2" destOrd="0" presId="urn:microsoft.com/office/officeart/2005/8/layout/radial6"/>
    <dgm:cxn modelId="{82DDAC61-D824-4AD1-830F-8C3A727872DD}" type="presParOf" srcId="{2E996CF6-212E-46CC-A1D3-545C7FC00DE4}" destId="{AA984073-A67D-4800-9332-B0BBD529F835}" srcOrd="3" destOrd="0" presId="urn:microsoft.com/office/officeart/2005/8/layout/radial6"/>
    <dgm:cxn modelId="{A6DA0102-E12F-4FC6-A12F-F29876A6EBE8}" type="presParOf" srcId="{2E996CF6-212E-46CC-A1D3-545C7FC00DE4}" destId="{E543DD51-FAE8-4B45-A3BC-6F8185B337CB}" srcOrd="4" destOrd="0" presId="urn:microsoft.com/office/officeart/2005/8/layout/radial6"/>
    <dgm:cxn modelId="{C6A0C6BF-0427-4CF4-96F9-FDC027B680A4}" type="presParOf" srcId="{2E996CF6-212E-46CC-A1D3-545C7FC00DE4}" destId="{D7AC520B-0ACA-4906-8469-81B8C7666175}" srcOrd="5" destOrd="0" presId="urn:microsoft.com/office/officeart/2005/8/layout/radial6"/>
    <dgm:cxn modelId="{924096BB-4AEE-40E9-8ACF-EB03B344AFF8}" type="presParOf" srcId="{2E996CF6-212E-46CC-A1D3-545C7FC00DE4}" destId="{B6C8BAE7-168C-4324-9F33-64EBA4AC3511}" srcOrd="6" destOrd="0" presId="urn:microsoft.com/office/officeart/2005/8/layout/radial6"/>
    <dgm:cxn modelId="{CBB6A8BA-DE04-433B-B571-3FD6F87015A1}" type="presParOf" srcId="{2E996CF6-212E-46CC-A1D3-545C7FC00DE4}" destId="{301F8C0C-DA52-42AA-8288-BA34CF39E518}" srcOrd="7" destOrd="0" presId="urn:microsoft.com/office/officeart/2005/8/layout/radial6"/>
    <dgm:cxn modelId="{78507EAA-ACDC-4DC7-9E34-148DADAD367D}" type="presParOf" srcId="{2E996CF6-212E-46CC-A1D3-545C7FC00DE4}" destId="{A93F6829-ECED-4B1C-9B4E-506F618A15E7}" srcOrd="8" destOrd="0" presId="urn:microsoft.com/office/officeart/2005/8/layout/radial6"/>
    <dgm:cxn modelId="{983C645B-D803-410D-9A5E-87B14020FCE3}" type="presParOf" srcId="{2E996CF6-212E-46CC-A1D3-545C7FC00DE4}" destId="{CD1BF84F-E8DA-48F9-A560-85DAE69F4FCD}" srcOrd="9" destOrd="0" presId="urn:microsoft.com/office/officeart/2005/8/layout/radial6"/>
    <dgm:cxn modelId="{253426B8-2EDE-4864-AA55-F6623834613B}" type="presParOf" srcId="{2E996CF6-212E-46CC-A1D3-545C7FC00DE4}" destId="{9AC1BC87-A7FB-4B82-8D1D-EA37EDFF82D0}" srcOrd="10" destOrd="0" presId="urn:microsoft.com/office/officeart/2005/8/layout/radial6"/>
    <dgm:cxn modelId="{61006AE8-D1C4-4FA8-A2B3-02A68836A149}" type="presParOf" srcId="{2E996CF6-212E-46CC-A1D3-545C7FC00DE4}" destId="{3B437CF8-67DF-4B9E-973A-F44D6B1EEEDF}" srcOrd="11" destOrd="0" presId="urn:microsoft.com/office/officeart/2005/8/layout/radial6"/>
    <dgm:cxn modelId="{BA5CC3B8-2DC2-44DC-99F1-4B61D6811907}" type="presParOf" srcId="{2E996CF6-212E-46CC-A1D3-545C7FC00DE4}" destId="{C815F98E-AEB6-47D3-A02A-FA74A6D21DCE}"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A56887-DCAC-4A02-BB33-34D5419187F6}" type="doc">
      <dgm:prSet loTypeId="urn:microsoft.com/office/officeart/2005/8/layout/equation1" loCatId="process" qsTypeId="urn:microsoft.com/office/officeart/2005/8/quickstyle/simple1" qsCatId="simple" csTypeId="urn:microsoft.com/office/officeart/2005/8/colors/accent2_1" csCatId="accent2" phldr="1"/>
      <dgm:spPr/>
    </dgm:pt>
    <dgm:pt modelId="{57ED722C-AE63-479E-BA1A-95337D5AFEFA}">
      <dgm:prSet phldrT="[Text]"/>
      <dgm:spPr/>
      <dgm:t>
        <a:bodyPr/>
        <a:lstStyle/>
        <a:p>
          <a:pPr algn="ctr"/>
          <a:r>
            <a:rPr lang="en-US" dirty="0" smtClean="0"/>
            <a:t>10 </a:t>
          </a:r>
        </a:p>
        <a:p>
          <a:pPr algn="ctr"/>
          <a:r>
            <a:rPr lang="en-US" dirty="0" smtClean="0"/>
            <a:t>Youth</a:t>
          </a:r>
          <a:endParaRPr lang="en-US" dirty="0"/>
        </a:p>
      </dgm:t>
    </dgm:pt>
    <dgm:pt modelId="{EE32A2FD-B606-4ED9-B544-8C662F9C8A4B}" type="parTrans" cxnId="{4C44E1A3-F444-4B85-BC78-AA3A9CC7D2F9}">
      <dgm:prSet/>
      <dgm:spPr/>
      <dgm:t>
        <a:bodyPr/>
        <a:lstStyle/>
        <a:p>
          <a:endParaRPr lang="en-US"/>
        </a:p>
      </dgm:t>
    </dgm:pt>
    <dgm:pt modelId="{CCCF029B-98B0-45AD-8F7B-0BABE6CA1FDD}" type="sibTrans" cxnId="{4C44E1A3-F444-4B85-BC78-AA3A9CC7D2F9}">
      <dgm:prSet/>
      <dgm:spPr/>
      <dgm:t>
        <a:bodyPr/>
        <a:lstStyle/>
        <a:p>
          <a:endParaRPr lang="en-US"/>
        </a:p>
      </dgm:t>
    </dgm:pt>
    <dgm:pt modelId="{1E34AE16-846B-4EA8-9FEA-4DDA8F6C3FBC}">
      <dgm:prSet phldrT="[Text]"/>
      <dgm:spPr/>
      <dgm:t>
        <a:bodyPr/>
        <a:lstStyle/>
        <a:p>
          <a:r>
            <a:rPr lang="en-US" dirty="0" smtClean="0"/>
            <a:t>444 </a:t>
          </a:r>
        </a:p>
        <a:p>
          <a:r>
            <a:rPr lang="en-US" dirty="0" smtClean="0"/>
            <a:t>Female</a:t>
          </a:r>
          <a:endParaRPr lang="en-US" dirty="0"/>
        </a:p>
      </dgm:t>
    </dgm:pt>
    <dgm:pt modelId="{08EF87CF-BC3A-4EA5-AE9A-FC4F6A1DEC30}" type="parTrans" cxnId="{F6F9B812-06FB-4A60-BA82-00E75F05F600}">
      <dgm:prSet/>
      <dgm:spPr/>
      <dgm:t>
        <a:bodyPr/>
        <a:lstStyle/>
        <a:p>
          <a:endParaRPr lang="en-US"/>
        </a:p>
      </dgm:t>
    </dgm:pt>
    <dgm:pt modelId="{2CB0D642-9AAA-49C9-92D2-FAC5F9D7F257}" type="sibTrans" cxnId="{F6F9B812-06FB-4A60-BA82-00E75F05F600}">
      <dgm:prSet/>
      <dgm:spPr/>
      <dgm:t>
        <a:bodyPr/>
        <a:lstStyle/>
        <a:p>
          <a:endParaRPr lang="en-US"/>
        </a:p>
      </dgm:t>
    </dgm:pt>
    <dgm:pt modelId="{E00F739B-2E2F-4B81-AF4B-22959225A045}">
      <dgm:prSet phldrT="[Text]"/>
      <dgm:spPr/>
      <dgm:t>
        <a:bodyPr/>
        <a:lstStyle/>
        <a:p>
          <a:r>
            <a:rPr lang="en-US" dirty="0" smtClean="0"/>
            <a:t>574</a:t>
          </a:r>
        </a:p>
        <a:p>
          <a:r>
            <a:rPr lang="en-US" dirty="0" smtClean="0"/>
            <a:t>Total </a:t>
          </a:r>
        </a:p>
        <a:p>
          <a:r>
            <a:rPr lang="en-US" dirty="0" smtClean="0"/>
            <a:t>Participants</a:t>
          </a:r>
          <a:endParaRPr lang="en-US" dirty="0"/>
        </a:p>
      </dgm:t>
    </dgm:pt>
    <dgm:pt modelId="{E3C24686-BFC4-4A20-BD09-0FC0BD9FAD16}" type="parTrans" cxnId="{B80683E6-D951-44BB-BB3F-D364F1A7A4D7}">
      <dgm:prSet/>
      <dgm:spPr/>
      <dgm:t>
        <a:bodyPr/>
        <a:lstStyle/>
        <a:p>
          <a:endParaRPr lang="en-US"/>
        </a:p>
      </dgm:t>
    </dgm:pt>
    <dgm:pt modelId="{D3BD512E-0D93-40C1-92F2-D41F7AE14413}" type="sibTrans" cxnId="{B80683E6-D951-44BB-BB3F-D364F1A7A4D7}">
      <dgm:prSet/>
      <dgm:spPr/>
      <dgm:t>
        <a:bodyPr/>
        <a:lstStyle/>
        <a:p>
          <a:endParaRPr lang="en-US"/>
        </a:p>
      </dgm:t>
    </dgm:pt>
    <dgm:pt modelId="{A1C58E37-9820-4397-A5C1-30480D0BDE2F}">
      <dgm:prSet phldrT="[Text]"/>
      <dgm:spPr/>
      <dgm:t>
        <a:bodyPr/>
        <a:lstStyle/>
        <a:p>
          <a:r>
            <a:rPr lang="en-US" dirty="0" smtClean="0"/>
            <a:t>120</a:t>
          </a:r>
        </a:p>
        <a:p>
          <a:r>
            <a:rPr lang="en-US" dirty="0" smtClean="0"/>
            <a:t>Male</a:t>
          </a:r>
          <a:endParaRPr lang="en-US" dirty="0"/>
        </a:p>
      </dgm:t>
    </dgm:pt>
    <dgm:pt modelId="{A7D0E3DC-B9A9-4145-A557-A2D88CB649EE}" type="parTrans" cxnId="{50568948-D7B2-40E8-BB3D-80F50E5C86D1}">
      <dgm:prSet/>
      <dgm:spPr/>
      <dgm:t>
        <a:bodyPr/>
        <a:lstStyle/>
        <a:p>
          <a:endParaRPr lang="en-US"/>
        </a:p>
      </dgm:t>
    </dgm:pt>
    <dgm:pt modelId="{9DFFF527-A293-4E70-9067-C565B2DFFB67}" type="sibTrans" cxnId="{50568948-D7B2-40E8-BB3D-80F50E5C86D1}">
      <dgm:prSet/>
      <dgm:spPr/>
      <dgm:t>
        <a:bodyPr/>
        <a:lstStyle/>
        <a:p>
          <a:endParaRPr lang="en-US"/>
        </a:p>
      </dgm:t>
    </dgm:pt>
    <dgm:pt modelId="{3F9CB684-0170-443F-A4CB-267B402FEC86}" type="pres">
      <dgm:prSet presAssocID="{07A56887-DCAC-4A02-BB33-34D5419187F6}" presName="linearFlow" presStyleCnt="0">
        <dgm:presLayoutVars>
          <dgm:dir/>
          <dgm:resizeHandles val="exact"/>
        </dgm:presLayoutVars>
      </dgm:prSet>
      <dgm:spPr/>
    </dgm:pt>
    <dgm:pt modelId="{B4F4A34E-B352-4492-8F95-B68D687AF047}" type="pres">
      <dgm:prSet presAssocID="{57ED722C-AE63-479E-BA1A-95337D5AFEFA}" presName="node" presStyleLbl="node1" presStyleIdx="0" presStyleCnt="4">
        <dgm:presLayoutVars>
          <dgm:bulletEnabled val="1"/>
        </dgm:presLayoutVars>
      </dgm:prSet>
      <dgm:spPr/>
      <dgm:t>
        <a:bodyPr/>
        <a:lstStyle/>
        <a:p>
          <a:endParaRPr lang="en-US"/>
        </a:p>
      </dgm:t>
    </dgm:pt>
    <dgm:pt modelId="{15FD5C7B-1200-423F-ACC7-C58639A1CD87}" type="pres">
      <dgm:prSet presAssocID="{CCCF029B-98B0-45AD-8F7B-0BABE6CA1FDD}" presName="spacerL" presStyleCnt="0"/>
      <dgm:spPr/>
    </dgm:pt>
    <dgm:pt modelId="{1AC2F1EE-7DBE-46DF-A36B-3598031630C0}" type="pres">
      <dgm:prSet presAssocID="{CCCF029B-98B0-45AD-8F7B-0BABE6CA1FDD}" presName="sibTrans" presStyleLbl="sibTrans2D1" presStyleIdx="0" presStyleCnt="3"/>
      <dgm:spPr/>
      <dgm:t>
        <a:bodyPr/>
        <a:lstStyle/>
        <a:p>
          <a:endParaRPr lang="en-US"/>
        </a:p>
      </dgm:t>
    </dgm:pt>
    <dgm:pt modelId="{88A07882-71A8-4889-B9C9-6F4BF8227525}" type="pres">
      <dgm:prSet presAssocID="{CCCF029B-98B0-45AD-8F7B-0BABE6CA1FDD}" presName="spacerR" presStyleCnt="0"/>
      <dgm:spPr/>
    </dgm:pt>
    <dgm:pt modelId="{02945CC9-9F47-4632-BAE1-FE95D9293786}" type="pres">
      <dgm:prSet presAssocID="{1E34AE16-846B-4EA8-9FEA-4DDA8F6C3FBC}" presName="node" presStyleLbl="node1" presStyleIdx="1" presStyleCnt="4">
        <dgm:presLayoutVars>
          <dgm:bulletEnabled val="1"/>
        </dgm:presLayoutVars>
      </dgm:prSet>
      <dgm:spPr/>
      <dgm:t>
        <a:bodyPr/>
        <a:lstStyle/>
        <a:p>
          <a:endParaRPr lang="en-US"/>
        </a:p>
      </dgm:t>
    </dgm:pt>
    <dgm:pt modelId="{93E4802D-AC2D-463F-85DD-C8B4CF6CEF6A}" type="pres">
      <dgm:prSet presAssocID="{2CB0D642-9AAA-49C9-92D2-FAC5F9D7F257}" presName="spacerL" presStyleCnt="0"/>
      <dgm:spPr/>
    </dgm:pt>
    <dgm:pt modelId="{1CDE2E1A-9CB4-47C4-B292-B231E44C0CF0}" type="pres">
      <dgm:prSet presAssocID="{2CB0D642-9AAA-49C9-92D2-FAC5F9D7F257}" presName="sibTrans" presStyleLbl="sibTrans2D1" presStyleIdx="1" presStyleCnt="3"/>
      <dgm:spPr/>
      <dgm:t>
        <a:bodyPr/>
        <a:lstStyle/>
        <a:p>
          <a:endParaRPr lang="en-US"/>
        </a:p>
      </dgm:t>
    </dgm:pt>
    <dgm:pt modelId="{39678BF2-A8DE-46DB-9113-5B6C0B843B5F}" type="pres">
      <dgm:prSet presAssocID="{2CB0D642-9AAA-49C9-92D2-FAC5F9D7F257}" presName="spacerR" presStyleCnt="0"/>
      <dgm:spPr/>
    </dgm:pt>
    <dgm:pt modelId="{E2AE0CE9-4C6D-4DB1-BBC0-D83135DF74B4}" type="pres">
      <dgm:prSet presAssocID="{A1C58E37-9820-4397-A5C1-30480D0BDE2F}" presName="node" presStyleLbl="node1" presStyleIdx="2" presStyleCnt="4">
        <dgm:presLayoutVars>
          <dgm:bulletEnabled val="1"/>
        </dgm:presLayoutVars>
      </dgm:prSet>
      <dgm:spPr/>
      <dgm:t>
        <a:bodyPr/>
        <a:lstStyle/>
        <a:p>
          <a:endParaRPr lang="en-US"/>
        </a:p>
      </dgm:t>
    </dgm:pt>
    <dgm:pt modelId="{351FF30E-BD21-4F3F-912E-153C680CE7A6}" type="pres">
      <dgm:prSet presAssocID="{9DFFF527-A293-4E70-9067-C565B2DFFB67}" presName="spacerL" presStyleCnt="0"/>
      <dgm:spPr/>
    </dgm:pt>
    <dgm:pt modelId="{32976CAC-7647-45E6-B06F-343A34758F3A}" type="pres">
      <dgm:prSet presAssocID="{9DFFF527-A293-4E70-9067-C565B2DFFB67}" presName="sibTrans" presStyleLbl="sibTrans2D1" presStyleIdx="2" presStyleCnt="3"/>
      <dgm:spPr/>
      <dgm:t>
        <a:bodyPr/>
        <a:lstStyle/>
        <a:p>
          <a:endParaRPr lang="en-US"/>
        </a:p>
      </dgm:t>
    </dgm:pt>
    <dgm:pt modelId="{0BDF16E7-8A5C-4C9C-A205-447150165827}" type="pres">
      <dgm:prSet presAssocID="{9DFFF527-A293-4E70-9067-C565B2DFFB67}" presName="spacerR" presStyleCnt="0"/>
      <dgm:spPr/>
    </dgm:pt>
    <dgm:pt modelId="{9B1EF647-0085-447A-B4E1-9BBDA57CBDFB}" type="pres">
      <dgm:prSet presAssocID="{E00F739B-2E2F-4B81-AF4B-22959225A045}" presName="node" presStyleLbl="node1" presStyleIdx="3" presStyleCnt="4">
        <dgm:presLayoutVars>
          <dgm:bulletEnabled val="1"/>
        </dgm:presLayoutVars>
      </dgm:prSet>
      <dgm:spPr/>
      <dgm:t>
        <a:bodyPr/>
        <a:lstStyle/>
        <a:p>
          <a:endParaRPr lang="en-US"/>
        </a:p>
      </dgm:t>
    </dgm:pt>
  </dgm:ptLst>
  <dgm:cxnLst>
    <dgm:cxn modelId="{CD3BA361-47DB-4433-BB59-F5A5A83B95B2}" type="presOf" srcId="{07A56887-DCAC-4A02-BB33-34D5419187F6}" destId="{3F9CB684-0170-443F-A4CB-267B402FEC86}" srcOrd="0" destOrd="0" presId="urn:microsoft.com/office/officeart/2005/8/layout/equation1"/>
    <dgm:cxn modelId="{98F450EE-CF64-4153-A831-EBF0ED477299}" type="presOf" srcId="{A1C58E37-9820-4397-A5C1-30480D0BDE2F}" destId="{E2AE0CE9-4C6D-4DB1-BBC0-D83135DF74B4}" srcOrd="0" destOrd="0" presId="urn:microsoft.com/office/officeart/2005/8/layout/equation1"/>
    <dgm:cxn modelId="{F6F9B812-06FB-4A60-BA82-00E75F05F600}" srcId="{07A56887-DCAC-4A02-BB33-34D5419187F6}" destId="{1E34AE16-846B-4EA8-9FEA-4DDA8F6C3FBC}" srcOrd="1" destOrd="0" parTransId="{08EF87CF-BC3A-4EA5-AE9A-FC4F6A1DEC30}" sibTransId="{2CB0D642-9AAA-49C9-92D2-FAC5F9D7F257}"/>
    <dgm:cxn modelId="{17072318-7856-41A8-952A-958434D0D571}" type="presOf" srcId="{1E34AE16-846B-4EA8-9FEA-4DDA8F6C3FBC}" destId="{02945CC9-9F47-4632-BAE1-FE95D9293786}" srcOrd="0" destOrd="0" presId="urn:microsoft.com/office/officeart/2005/8/layout/equation1"/>
    <dgm:cxn modelId="{578B41F5-CDDC-4DD6-ABF6-BA60B834C3F6}" type="presOf" srcId="{2CB0D642-9AAA-49C9-92D2-FAC5F9D7F257}" destId="{1CDE2E1A-9CB4-47C4-B292-B231E44C0CF0}" srcOrd="0" destOrd="0" presId="urn:microsoft.com/office/officeart/2005/8/layout/equation1"/>
    <dgm:cxn modelId="{50568948-D7B2-40E8-BB3D-80F50E5C86D1}" srcId="{07A56887-DCAC-4A02-BB33-34D5419187F6}" destId="{A1C58E37-9820-4397-A5C1-30480D0BDE2F}" srcOrd="2" destOrd="0" parTransId="{A7D0E3DC-B9A9-4145-A557-A2D88CB649EE}" sibTransId="{9DFFF527-A293-4E70-9067-C565B2DFFB67}"/>
    <dgm:cxn modelId="{36D3A848-9806-4924-9706-10B0E72FC0A4}" type="presOf" srcId="{9DFFF527-A293-4E70-9067-C565B2DFFB67}" destId="{32976CAC-7647-45E6-B06F-343A34758F3A}" srcOrd="0" destOrd="0" presId="urn:microsoft.com/office/officeart/2005/8/layout/equation1"/>
    <dgm:cxn modelId="{BA953AD3-599B-4811-9D6F-915E5C222ABA}" type="presOf" srcId="{CCCF029B-98B0-45AD-8F7B-0BABE6CA1FDD}" destId="{1AC2F1EE-7DBE-46DF-A36B-3598031630C0}" srcOrd="0" destOrd="0" presId="urn:microsoft.com/office/officeart/2005/8/layout/equation1"/>
    <dgm:cxn modelId="{4C44E1A3-F444-4B85-BC78-AA3A9CC7D2F9}" srcId="{07A56887-DCAC-4A02-BB33-34D5419187F6}" destId="{57ED722C-AE63-479E-BA1A-95337D5AFEFA}" srcOrd="0" destOrd="0" parTransId="{EE32A2FD-B606-4ED9-B544-8C662F9C8A4B}" sibTransId="{CCCF029B-98B0-45AD-8F7B-0BABE6CA1FDD}"/>
    <dgm:cxn modelId="{B80683E6-D951-44BB-BB3F-D364F1A7A4D7}" srcId="{07A56887-DCAC-4A02-BB33-34D5419187F6}" destId="{E00F739B-2E2F-4B81-AF4B-22959225A045}" srcOrd="3" destOrd="0" parTransId="{E3C24686-BFC4-4A20-BD09-0FC0BD9FAD16}" sibTransId="{D3BD512E-0D93-40C1-92F2-D41F7AE14413}"/>
    <dgm:cxn modelId="{C103E550-0C1C-4FB1-9758-010D1CAF59CE}" type="presOf" srcId="{57ED722C-AE63-479E-BA1A-95337D5AFEFA}" destId="{B4F4A34E-B352-4492-8F95-B68D687AF047}" srcOrd="0" destOrd="0" presId="urn:microsoft.com/office/officeart/2005/8/layout/equation1"/>
    <dgm:cxn modelId="{20BB5E4B-BC23-4EFF-ACC2-46CB5440FD1C}" type="presOf" srcId="{E00F739B-2E2F-4B81-AF4B-22959225A045}" destId="{9B1EF647-0085-447A-B4E1-9BBDA57CBDFB}" srcOrd="0" destOrd="0" presId="urn:microsoft.com/office/officeart/2005/8/layout/equation1"/>
    <dgm:cxn modelId="{8893BFFB-7862-453E-BABC-A3168C51A960}" type="presParOf" srcId="{3F9CB684-0170-443F-A4CB-267B402FEC86}" destId="{B4F4A34E-B352-4492-8F95-B68D687AF047}" srcOrd="0" destOrd="0" presId="urn:microsoft.com/office/officeart/2005/8/layout/equation1"/>
    <dgm:cxn modelId="{1E3BEBFA-26B1-4AD6-8995-659C11517AB7}" type="presParOf" srcId="{3F9CB684-0170-443F-A4CB-267B402FEC86}" destId="{15FD5C7B-1200-423F-ACC7-C58639A1CD87}" srcOrd="1" destOrd="0" presId="urn:microsoft.com/office/officeart/2005/8/layout/equation1"/>
    <dgm:cxn modelId="{DAD184E2-1B00-4864-9BD9-3A1A6073A27B}" type="presParOf" srcId="{3F9CB684-0170-443F-A4CB-267B402FEC86}" destId="{1AC2F1EE-7DBE-46DF-A36B-3598031630C0}" srcOrd="2" destOrd="0" presId="urn:microsoft.com/office/officeart/2005/8/layout/equation1"/>
    <dgm:cxn modelId="{14BBFA27-68AD-4B6A-8A2C-571B084E9277}" type="presParOf" srcId="{3F9CB684-0170-443F-A4CB-267B402FEC86}" destId="{88A07882-71A8-4889-B9C9-6F4BF8227525}" srcOrd="3" destOrd="0" presId="urn:microsoft.com/office/officeart/2005/8/layout/equation1"/>
    <dgm:cxn modelId="{7A4141E8-78A8-4023-965C-BB095901463D}" type="presParOf" srcId="{3F9CB684-0170-443F-A4CB-267B402FEC86}" destId="{02945CC9-9F47-4632-BAE1-FE95D9293786}" srcOrd="4" destOrd="0" presId="urn:microsoft.com/office/officeart/2005/8/layout/equation1"/>
    <dgm:cxn modelId="{DDAC8380-E7BC-4332-AC19-841FF3808844}" type="presParOf" srcId="{3F9CB684-0170-443F-A4CB-267B402FEC86}" destId="{93E4802D-AC2D-463F-85DD-C8B4CF6CEF6A}" srcOrd="5" destOrd="0" presId="urn:microsoft.com/office/officeart/2005/8/layout/equation1"/>
    <dgm:cxn modelId="{D60C0288-0B5E-4A5F-87EC-9A7F49228A2A}" type="presParOf" srcId="{3F9CB684-0170-443F-A4CB-267B402FEC86}" destId="{1CDE2E1A-9CB4-47C4-B292-B231E44C0CF0}" srcOrd="6" destOrd="0" presId="urn:microsoft.com/office/officeart/2005/8/layout/equation1"/>
    <dgm:cxn modelId="{A6676200-DA88-462D-9312-62278BB51F82}" type="presParOf" srcId="{3F9CB684-0170-443F-A4CB-267B402FEC86}" destId="{39678BF2-A8DE-46DB-9113-5B6C0B843B5F}" srcOrd="7" destOrd="0" presId="urn:microsoft.com/office/officeart/2005/8/layout/equation1"/>
    <dgm:cxn modelId="{BF98068A-3652-4F30-8B7A-8A924D4DD164}" type="presParOf" srcId="{3F9CB684-0170-443F-A4CB-267B402FEC86}" destId="{E2AE0CE9-4C6D-4DB1-BBC0-D83135DF74B4}" srcOrd="8" destOrd="0" presId="urn:microsoft.com/office/officeart/2005/8/layout/equation1"/>
    <dgm:cxn modelId="{5AB8BE45-2C43-48C9-8C6B-338E9C9C7A7C}" type="presParOf" srcId="{3F9CB684-0170-443F-A4CB-267B402FEC86}" destId="{351FF30E-BD21-4F3F-912E-153C680CE7A6}" srcOrd="9" destOrd="0" presId="urn:microsoft.com/office/officeart/2005/8/layout/equation1"/>
    <dgm:cxn modelId="{F72F03D7-2B60-4425-8619-910937517270}" type="presParOf" srcId="{3F9CB684-0170-443F-A4CB-267B402FEC86}" destId="{32976CAC-7647-45E6-B06F-343A34758F3A}" srcOrd="10" destOrd="0" presId="urn:microsoft.com/office/officeart/2005/8/layout/equation1"/>
    <dgm:cxn modelId="{A73CECE9-1377-4C01-AE14-65ED2066350B}" type="presParOf" srcId="{3F9CB684-0170-443F-A4CB-267B402FEC86}" destId="{0BDF16E7-8A5C-4C9C-A205-447150165827}" srcOrd="11" destOrd="0" presId="urn:microsoft.com/office/officeart/2005/8/layout/equation1"/>
    <dgm:cxn modelId="{FECE95DB-EBB3-413C-A357-B08E6842B0DB}" type="presParOf" srcId="{3F9CB684-0170-443F-A4CB-267B402FEC86}" destId="{9B1EF647-0085-447A-B4E1-9BBDA57CBDFB}"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B818B-FD50-4602-87A8-A184D7E33EC5}">
      <dsp:nvSpPr>
        <dsp:cNvPr id="0" name=""/>
        <dsp:cNvSpPr/>
      </dsp:nvSpPr>
      <dsp:spPr>
        <a:xfrm>
          <a:off x="3506046" y="2302716"/>
          <a:ext cx="1641577" cy="1641577"/>
        </a:xfrm>
        <a:prstGeom prst="ellipse">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50 % of power from renewable sources by 2020</a:t>
          </a:r>
          <a:endParaRPr lang="en-US" sz="1600" kern="1200" dirty="0"/>
        </a:p>
      </dsp:txBody>
      <dsp:txXfrm>
        <a:off x="3746449" y="2543119"/>
        <a:ext cx="1160771" cy="1160771"/>
      </dsp:txXfrm>
    </dsp:sp>
    <dsp:sp modelId="{1D1FABF5-E349-4A95-A918-CE0FF1A9264C}">
      <dsp:nvSpPr>
        <dsp:cNvPr id="0" name=""/>
        <dsp:cNvSpPr/>
      </dsp:nvSpPr>
      <dsp:spPr>
        <a:xfrm rot="16200000">
          <a:off x="4152950" y="1705404"/>
          <a:ext cx="347770" cy="558136"/>
        </a:xfrm>
        <a:prstGeom prst="rightArrow">
          <a:avLst>
            <a:gd name="adj1" fmla="val 60000"/>
            <a:gd name="adj2" fmla="val 50000"/>
          </a:avLst>
        </a:prstGeom>
        <a:gradFill rotWithShape="0">
          <a:gsLst>
            <a:gs pos="0">
              <a:schemeClr val="accent3">
                <a:tint val="60000"/>
                <a:hueOff val="0"/>
                <a:satOff val="0"/>
                <a:lumOff val="0"/>
                <a:alphaOff val="0"/>
                <a:shade val="100000"/>
                <a:satMod val="120000"/>
              </a:schemeClr>
            </a:gs>
            <a:gs pos="69000">
              <a:schemeClr val="accent3">
                <a:tint val="60000"/>
                <a:hueOff val="0"/>
                <a:satOff val="0"/>
                <a:lumOff val="0"/>
                <a:alphaOff val="0"/>
                <a:tint val="80000"/>
                <a:shade val="100000"/>
                <a:satMod val="150000"/>
              </a:schemeClr>
            </a:gs>
            <a:gs pos="100000">
              <a:schemeClr val="accent3">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205116" y="1869197"/>
        <a:ext cx="243439" cy="334882"/>
      </dsp:txXfrm>
    </dsp:sp>
    <dsp:sp modelId="{CE7B49E8-04E3-4A19-93E6-017AEE1FE548}">
      <dsp:nvSpPr>
        <dsp:cNvPr id="0" name=""/>
        <dsp:cNvSpPr/>
      </dsp:nvSpPr>
      <dsp:spPr>
        <a:xfrm>
          <a:off x="3506046" y="4967"/>
          <a:ext cx="1641577" cy="1641577"/>
        </a:xfrm>
        <a:prstGeom prst="ellipse">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Integration of renewable energy sources</a:t>
          </a:r>
          <a:endParaRPr lang="en-US" sz="1400" kern="1200" dirty="0"/>
        </a:p>
      </dsp:txBody>
      <dsp:txXfrm>
        <a:off x="3746449" y="245370"/>
        <a:ext cx="1160771" cy="1160771"/>
      </dsp:txXfrm>
    </dsp:sp>
    <dsp:sp modelId="{7E5B87C6-840A-4883-918E-8EBC66F6512F}">
      <dsp:nvSpPr>
        <dsp:cNvPr id="0" name=""/>
        <dsp:cNvSpPr/>
      </dsp:nvSpPr>
      <dsp:spPr>
        <a:xfrm rot="20520000">
          <a:off x="5236233" y="2492456"/>
          <a:ext cx="347770" cy="558136"/>
        </a:xfrm>
        <a:prstGeom prst="rightArrow">
          <a:avLst>
            <a:gd name="adj1" fmla="val 60000"/>
            <a:gd name="adj2" fmla="val 50000"/>
          </a:avLst>
        </a:prstGeom>
        <a:gradFill rotWithShape="0">
          <a:gsLst>
            <a:gs pos="0">
              <a:schemeClr val="accent3">
                <a:tint val="60000"/>
                <a:hueOff val="0"/>
                <a:satOff val="0"/>
                <a:lumOff val="0"/>
                <a:alphaOff val="0"/>
                <a:shade val="100000"/>
                <a:satMod val="120000"/>
              </a:schemeClr>
            </a:gs>
            <a:gs pos="69000">
              <a:schemeClr val="accent3">
                <a:tint val="60000"/>
                <a:hueOff val="0"/>
                <a:satOff val="0"/>
                <a:lumOff val="0"/>
                <a:alphaOff val="0"/>
                <a:tint val="80000"/>
                <a:shade val="100000"/>
                <a:satMod val="150000"/>
              </a:schemeClr>
            </a:gs>
            <a:gs pos="100000">
              <a:schemeClr val="accent3">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238786" y="2620203"/>
        <a:ext cx="243439" cy="334882"/>
      </dsp:txXfrm>
    </dsp:sp>
    <dsp:sp modelId="{77142C5E-E9A6-4D23-A641-8410CDB4E983}">
      <dsp:nvSpPr>
        <dsp:cNvPr id="0" name=""/>
        <dsp:cNvSpPr/>
      </dsp:nvSpPr>
      <dsp:spPr>
        <a:xfrm>
          <a:off x="5691335" y="1592672"/>
          <a:ext cx="1641577" cy="1641577"/>
        </a:xfrm>
        <a:prstGeom prst="ellipse">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Improvement in the grid throughout Tonga</a:t>
          </a:r>
          <a:endParaRPr lang="en-US" sz="1400" kern="1200" dirty="0"/>
        </a:p>
      </dsp:txBody>
      <dsp:txXfrm>
        <a:off x="5931738" y="1833075"/>
        <a:ext cx="1160771" cy="1160771"/>
      </dsp:txXfrm>
    </dsp:sp>
    <dsp:sp modelId="{ACAD059C-372A-44E6-850F-DC1B2A01600F}">
      <dsp:nvSpPr>
        <dsp:cNvPr id="0" name=""/>
        <dsp:cNvSpPr/>
      </dsp:nvSpPr>
      <dsp:spPr>
        <a:xfrm rot="3240000">
          <a:off x="4822456" y="3765932"/>
          <a:ext cx="347770" cy="558136"/>
        </a:xfrm>
        <a:prstGeom prst="rightArrow">
          <a:avLst>
            <a:gd name="adj1" fmla="val 60000"/>
            <a:gd name="adj2" fmla="val 50000"/>
          </a:avLst>
        </a:prstGeom>
        <a:gradFill rotWithShape="0">
          <a:gsLst>
            <a:gs pos="0">
              <a:schemeClr val="accent3">
                <a:tint val="60000"/>
                <a:hueOff val="0"/>
                <a:satOff val="0"/>
                <a:lumOff val="0"/>
                <a:alphaOff val="0"/>
                <a:shade val="100000"/>
                <a:satMod val="120000"/>
              </a:schemeClr>
            </a:gs>
            <a:gs pos="69000">
              <a:schemeClr val="accent3">
                <a:tint val="60000"/>
                <a:hueOff val="0"/>
                <a:satOff val="0"/>
                <a:lumOff val="0"/>
                <a:alphaOff val="0"/>
                <a:tint val="80000"/>
                <a:shade val="100000"/>
                <a:satMod val="150000"/>
              </a:schemeClr>
            </a:gs>
            <a:gs pos="100000">
              <a:schemeClr val="accent3">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843959" y="3835356"/>
        <a:ext cx="243439" cy="334882"/>
      </dsp:txXfrm>
    </dsp:sp>
    <dsp:sp modelId="{154BBDA0-5AA5-471F-90CE-C576975FCBFA}">
      <dsp:nvSpPr>
        <dsp:cNvPr id="0" name=""/>
        <dsp:cNvSpPr/>
      </dsp:nvSpPr>
      <dsp:spPr>
        <a:xfrm>
          <a:off x="4856629" y="4161634"/>
          <a:ext cx="1641577" cy="1641577"/>
        </a:xfrm>
        <a:prstGeom prst="ellipse">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Tariff review</a:t>
          </a:r>
          <a:endParaRPr lang="en-US" sz="1400" kern="1200" dirty="0"/>
        </a:p>
      </dsp:txBody>
      <dsp:txXfrm>
        <a:off x="5097032" y="4402037"/>
        <a:ext cx="1160771" cy="1160771"/>
      </dsp:txXfrm>
    </dsp:sp>
    <dsp:sp modelId="{FB60FC79-18B2-4471-9493-47ED1577139D}">
      <dsp:nvSpPr>
        <dsp:cNvPr id="0" name=""/>
        <dsp:cNvSpPr/>
      </dsp:nvSpPr>
      <dsp:spPr>
        <a:xfrm rot="7560000">
          <a:off x="3483443" y="3765932"/>
          <a:ext cx="347770" cy="558136"/>
        </a:xfrm>
        <a:prstGeom prst="rightArrow">
          <a:avLst>
            <a:gd name="adj1" fmla="val 60000"/>
            <a:gd name="adj2" fmla="val 50000"/>
          </a:avLst>
        </a:prstGeom>
        <a:gradFill rotWithShape="0">
          <a:gsLst>
            <a:gs pos="0">
              <a:schemeClr val="accent3">
                <a:tint val="60000"/>
                <a:hueOff val="0"/>
                <a:satOff val="0"/>
                <a:lumOff val="0"/>
                <a:alphaOff val="0"/>
                <a:shade val="100000"/>
                <a:satMod val="120000"/>
              </a:schemeClr>
            </a:gs>
            <a:gs pos="69000">
              <a:schemeClr val="accent3">
                <a:tint val="60000"/>
                <a:hueOff val="0"/>
                <a:satOff val="0"/>
                <a:lumOff val="0"/>
                <a:alphaOff val="0"/>
                <a:tint val="80000"/>
                <a:shade val="100000"/>
                <a:satMod val="150000"/>
              </a:schemeClr>
            </a:gs>
            <a:gs pos="100000">
              <a:schemeClr val="accent3">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566271" y="3835356"/>
        <a:ext cx="243439" cy="334882"/>
      </dsp:txXfrm>
    </dsp:sp>
    <dsp:sp modelId="{070B174C-EB31-4B3F-8913-E6AD2E0BAA69}">
      <dsp:nvSpPr>
        <dsp:cNvPr id="0" name=""/>
        <dsp:cNvSpPr/>
      </dsp:nvSpPr>
      <dsp:spPr>
        <a:xfrm>
          <a:off x="2155463" y="4161634"/>
          <a:ext cx="1641577" cy="1641577"/>
        </a:xfrm>
        <a:prstGeom prst="ellipse">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Legislative review</a:t>
          </a:r>
          <a:endParaRPr lang="en-US" sz="1400" kern="1200" dirty="0"/>
        </a:p>
      </dsp:txBody>
      <dsp:txXfrm>
        <a:off x="2395866" y="4402037"/>
        <a:ext cx="1160771" cy="1160771"/>
      </dsp:txXfrm>
    </dsp:sp>
    <dsp:sp modelId="{AA76F88D-987C-4CDD-9878-822481B5529C}">
      <dsp:nvSpPr>
        <dsp:cNvPr id="0" name=""/>
        <dsp:cNvSpPr/>
      </dsp:nvSpPr>
      <dsp:spPr>
        <a:xfrm rot="11880000">
          <a:off x="3069666" y="2492456"/>
          <a:ext cx="347770" cy="558136"/>
        </a:xfrm>
        <a:prstGeom prst="rightArrow">
          <a:avLst>
            <a:gd name="adj1" fmla="val 60000"/>
            <a:gd name="adj2" fmla="val 50000"/>
          </a:avLst>
        </a:prstGeom>
        <a:gradFill rotWithShape="0">
          <a:gsLst>
            <a:gs pos="0">
              <a:schemeClr val="accent3">
                <a:tint val="60000"/>
                <a:hueOff val="0"/>
                <a:satOff val="0"/>
                <a:lumOff val="0"/>
                <a:alphaOff val="0"/>
                <a:shade val="100000"/>
                <a:satMod val="120000"/>
              </a:schemeClr>
            </a:gs>
            <a:gs pos="69000">
              <a:schemeClr val="accent3">
                <a:tint val="60000"/>
                <a:hueOff val="0"/>
                <a:satOff val="0"/>
                <a:lumOff val="0"/>
                <a:alphaOff val="0"/>
                <a:tint val="80000"/>
                <a:shade val="100000"/>
                <a:satMod val="150000"/>
              </a:schemeClr>
            </a:gs>
            <a:gs pos="100000">
              <a:schemeClr val="accent3">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171444" y="2620203"/>
        <a:ext cx="243439" cy="334882"/>
      </dsp:txXfrm>
    </dsp:sp>
    <dsp:sp modelId="{7064636F-4822-40AB-AFBC-DDA144883E71}">
      <dsp:nvSpPr>
        <dsp:cNvPr id="0" name=""/>
        <dsp:cNvSpPr/>
      </dsp:nvSpPr>
      <dsp:spPr>
        <a:xfrm>
          <a:off x="1320757" y="1592672"/>
          <a:ext cx="1641577" cy="1641577"/>
        </a:xfrm>
        <a:prstGeom prst="ellipse">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Integration of skills and experiences</a:t>
          </a:r>
          <a:endParaRPr lang="en-US" sz="1400" kern="1200" dirty="0"/>
        </a:p>
      </dsp:txBody>
      <dsp:txXfrm>
        <a:off x="1561160" y="1833075"/>
        <a:ext cx="1160771" cy="1160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8FA45-808C-4A64-9E0F-37BB18DFDB21}">
      <dsp:nvSpPr>
        <dsp:cNvPr id="0" name=""/>
        <dsp:cNvSpPr/>
      </dsp:nvSpPr>
      <dsp:spPr>
        <a:xfrm>
          <a:off x="941140" y="926225"/>
          <a:ext cx="7712778" cy="424714"/>
        </a:xfrm>
        <a:prstGeom prst="rect">
          <a:avLst/>
        </a:prstGeom>
        <a:solidFill>
          <a:schemeClr val="accent1">
            <a:lumMod val="50000"/>
            <a:alpha val="90000"/>
          </a:schemeClr>
        </a:solidFill>
        <a:ln w="12700" cap="flat" cmpd="sng" algn="ctr">
          <a:noFill/>
          <a:prstDash val="solid"/>
        </a:ln>
        <a:effectLst/>
        <a:scene3d>
          <a:camera prst="orthographicFront">
            <a:rot lat="0" lon="0" rev="0"/>
          </a:camera>
          <a:lightRig rig="chilly" dir="t">
            <a:rot lat="0" lon="0" rev="18480000"/>
          </a:lightRig>
        </a:scene3d>
        <a:sp3d prstMaterial="clear">
          <a:bevelT h="63500"/>
        </a:sp3d>
      </dsp:spPr>
      <dsp:style>
        <a:lnRef idx="1">
          <a:scrgbClr r="0" g="0" b="0"/>
        </a:lnRef>
        <a:fillRef idx="1">
          <a:scrgbClr r="0" g="0" b="0"/>
        </a:fillRef>
        <a:effectRef idx="0">
          <a:scrgbClr r="0" g="0" b="0"/>
        </a:effectRef>
        <a:fontRef idx="minor"/>
      </dsp:style>
    </dsp:sp>
    <dsp:sp modelId="{45DDF311-F0F3-4700-A26D-36DC91FF8E5F}">
      <dsp:nvSpPr>
        <dsp:cNvPr id="0" name=""/>
        <dsp:cNvSpPr/>
      </dsp:nvSpPr>
      <dsp:spPr>
        <a:xfrm>
          <a:off x="432922" y="211400"/>
          <a:ext cx="7475174" cy="740139"/>
        </a:xfrm>
        <a:prstGeom prst="roundRect">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12" tIns="0" rIns="229312" bIns="0" numCol="1" spcCol="1270" anchor="ctr" anchorCtr="0">
          <a:noAutofit/>
        </a:bodyPr>
        <a:lstStyle/>
        <a:p>
          <a:pPr lvl="0" algn="l" defTabSz="755650">
            <a:lnSpc>
              <a:spcPct val="90000"/>
            </a:lnSpc>
            <a:spcBef>
              <a:spcPct val="0"/>
            </a:spcBef>
            <a:spcAft>
              <a:spcPct val="35000"/>
            </a:spcAft>
          </a:pPr>
          <a:r>
            <a:rPr lang="en-GB" sz="1700" kern="1200" dirty="0" smtClean="0">
              <a:solidFill>
                <a:schemeClr val="tx1">
                  <a:lumMod val="65000"/>
                  <a:lumOff val="35000"/>
                </a:schemeClr>
              </a:solidFill>
            </a:rPr>
            <a:t>1. Improvements in petroleum supply chain.</a:t>
          </a:r>
          <a:endParaRPr lang="en-US" sz="1700" i="0" kern="1200" dirty="0">
            <a:solidFill>
              <a:schemeClr val="tx1">
                <a:lumMod val="65000"/>
                <a:lumOff val="35000"/>
              </a:schemeClr>
            </a:solidFill>
          </a:endParaRPr>
        </a:p>
      </dsp:txBody>
      <dsp:txXfrm>
        <a:off x="469053" y="247531"/>
        <a:ext cx="7402912" cy="667877"/>
      </dsp:txXfrm>
    </dsp:sp>
    <dsp:sp modelId="{CA6676CD-E016-4869-A52F-CCC757D88359}">
      <dsp:nvSpPr>
        <dsp:cNvPr id="0" name=""/>
        <dsp:cNvSpPr/>
      </dsp:nvSpPr>
      <dsp:spPr>
        <a:xfrm>
          <a:off x="941140" y="2095927"/>
          <a:ext cx="7712778" cy="424714"/>
        </a:xfrm>
        <a:prstGeom prst="rect">
          <a:avLst/>
        </a:prstGeom>
        <a:solidFill>
          <a:schemeClr val="accent1">
            <a:lumMod val="50000"/>
            <a:alpha val="90000"/>
          </a:schemeClr>
        </a:solidFill>
        <a:ln w="12700" cap="flat" cmpd="sng" algn="ctr">
          <a:noFill/>
          <a:prstDash val="solid"/>
        </a:ln>
        <a:effectLst/>
        <a:scene3d>
          <a:camera prst="orthographicFront">
            <a:rot lat="0" lon="0" rev="0"/>
          </a:camera>
          <a:lightRig rig="chilly" dir="t">
            <a:rot lat="0" lon="0" rev="18480000"/>
          </a:lightRig>
        </a:scene3d>
        <a:sp3d prstMaterial="clear">
          <a:bevelT h="63500"/>
        </a:sp3d>
      </dsp:spPr>
      <dsp:style>
        <a:lnRef idx="1">
          <a:scrgbClr r="0" g="0" b="0"/>
        </a:lnRef>
        <a:fillRef idx="1">
          <a:scrgbClr r="0" g="0" b="0"/>
        </a:fillRef>
        <a:effectRef idx="0">
          <a:scrgbClr r="0" g="0" b="0"/>
        </a:effectRef>
        <a:fontRef idx="minor"/>
      </dsp:style>
    </dsp:sp>
    <dsp:sp modelId="{7366F5E7-4A17-40A7-AA70-9A6DC1C57D73}">
      <dsp:nvSpPr>
        <dsp:cNvPr id="0" name=""/>
        <dsp:cNvSpPr/>
      </dsp:nvSpPr>
      <dsp:spPr>
        <a:xfrm>
          <a:off x="432922" y="1301375"/>
          <a:ext cx="7475174" cy="819867"/>
        </a:xfrm>
        <a:prstGeom prst="roundRect">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12" tIns="0" rIns="229312" bIns="0" numCol="1" spcCol="1270" anchor="ctr" anchorCtr="0">
          <a:noAutofit/>
        </a:bodyPr>
        <a:lstStyle/>
        <a:p>
          <a:pPr lvl="0" algn="l" defTabSz="755650">
            <a:lnSpc>
              <a:spcPct val="90000"/>
            </a:lnSpc>
            <a:spcBef>
              <a:spcPct val="0"/>
            </a:spcBef>
            <a:spcAft>
              <a:spcPct val="35000"/>
            </a:spcAft>
          </a:pPr>
          <a:r>
            <a:rPr lang="en-GB" sz="1700" kern="1200" dirty="0" smtClean="0">
              <a:solidFill>
                <a:schemeClr val="tx1">
                  <a:lumMod val="65000"/>
                  <a:lumOff val="35000"/>
                </a:schemeClr>
              </a:solidFill>
            </a:rPr>
            <a:t>2. Improvements in efficiency of conversion of petroleum to electricity.</a:t>
          </a:r>
          <a:endParaRPr lang="en-US" sz="1700" i="0" kern="1200" dirty="0">
            <a:solidFill>
              <a:schemeClr val="tx1">
                <a:lumMod val="65000"/>
                <a:lumOff val="35000"/>
              </a:schemeClr>
            </a:solidFill>
          </a:endParaRPr>
        </a:p>
      </dsp:txBody>
      <dsp:txXfrm>
        <a:off x="472945" y="1341398"/>
        <a:ext cx="7395128" cy="739821"/>
      </dsp:txXfrm>
    </dsp:sp>
    <dsp:sp modelId="{CDB7B939-E2C2-4130-BDC4-0EDCF99A7AAF}">
      <dsp:nvSpPr>
        <dsp:cNvPr id="0" name=""/>
        <dsp:cNvSpPr/>
      </dsp:nvSpPr>
      <dsp:spPr>
        <a:xfrm>
          <a:off x="941140" y="3167968"/>
          <a:ext cx="7712778" cy="424714"/>
        </a:xfrm>
        <a:prstGeom prst="rect">
          <a:avLst/>
        </a:prstGeom>
        <a:solidFill>
          <a:schemeClr val="accent1">
            <a:lumMod val="50000"/>
            <a:alpha val="90000"/>
          </a:schemeClr>
        </a:solidFill>
        <a:ln w="12700" cap="flat" cmpd="sng" algn="ctr">
          <a:noFill/>
          <a:prstDash val="solid"/>
        </a:ln>
        <a:effectLst/>
        <a:scene3d>
          <a:camera prst="orthographicFront">
            <a:rot lat="0" lon="0" rev="0"/>
          </a:camera>
          <a:lightRig rig="chilly" dir="t">
            <a:rot lat="0" lon="0" rev="18480000"/>
          </a:lightRig>
        </a:scene3d>
        <a:sp3d prstMaterial="clear">
          <a:bevelT h="63500"/>
        </a:sp3d>
      </dsp:spPr>
      <dsp:style>
        <a:lnRef idx="1">
          <a:scrgbClr r="0" g="0" b="0"/>
        </a:lnRef>
        <a:fillRef idx="1">
          <a:scrgbClr r="0" g="0" b="0"/>
        </a:fillRef>
        <a:effectRef idx="0">
          <a:scrgbClr r="0" g="0" b="0"/>
        </a:effectRef>
        <a:fontRef idx="minor"/>
      </dsp:style>
    </dsp:sp>
    <dsp:sp modelId="{E1FAEBE0-5CBB-42DB-93B7-96B6A12E21B7}">
      <dsp:nvSpPr>
        <dsp:cNvPr id="0" name=""/>
        <dsp:cNvSpPr/>
      </dsp:nvSpPr>
      <dsp:spPr>
        <a:xfrm>
          <a:off x="433346" y="2471077"/>
          <a:ext cx="7482481" cy="722205"/>
        </a:xfrm>
        <a:prstGeom prst="roundRect">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12" tIns="0" rIns="229312" bIns="0" numCol="1" spcCol="1270" anchor="ctr" anchorCtr="0">
          <a:noAutofit/>
        </a:bodyPr>
        <a:lstStyle/>
        <a:p>
          <a:pPr lvl="0" algn="l" defTabSz="755650">
            <a:lnSpc>
              <a:spcPct val="90000"/>
            </a:lnSpc>
            <a:spcBef>
              <a:spcPct val="0"/>
            </a:spcBef>
            <a:spcAft>
              <a:spcPct val="35000"/>
            </a:spcAft>
          </a:pPr>
          <a:r>
            <a:rPr lang="en-GB" sz="1700" kern="1200" dirty="0" smtClean="0">
              <a:solidFill>
                <a:schemeClr val="tx1">
                  <a:lumMod val="65000"/>
                  <a:lumOff val="35000"/>
                </a:schemeClr>
              </a:solidFill>
            </a:rPr>
            <a:t>3. Improvements in efficiency of conversion of electricity into consumer electricity services</a:t>
          </a:r>
          <a:r>
            <a:rPr lang="en-GB" sz="1800" kern="1200" dirty="0" smtClean="0">
              <a:solidFill>
                <a:schemeClr val="tx1">
                  <a:lumMod val="65000"/>
                  <a:lumOff val="35000"/>
                </a:schemeClr>
              </a:solidFill>
            </a:rPr>
            <a:t>. </a:t>
          </a:r>
          <a:endParaRPr lang="en-US" sz="1800" i="0" kern="1200" dirty="0">
            <a:solidFill>
              <a:schemeClr val="tx1">
                <a:lumMod val="65000"/>
                <a:lumOff val="35000"/>
              </a:schemeClr>
            </a:solidFill>
          </a:endParaRPr>
        </a:p>
      </dsp:txBody>
      <dsp:txXfrm>
        <a:off x="468601" y="2506332"/>
        <a:ext cx="7411971" cy="651695"/>
      </dsp:txXfrm>
    </dsp:sp>
    <dsp:sp modelId="{E19DA873-ABE1-47ED-B184-CC6EC1E088D1}">
      <dsp:nvSpPr>
        <dsp:cNvPr id="0" name=""/>
        <dsp:cNvSpPr/>
      </dsp:nvSpPr>
      <dsp:spPr>
        <a:xfrm>
          <a:off x="941140" y="4274202"/>
          <a:ext cx="7712778" cy="424714"/>
        </a:xfrm>
        <a:prstGeom prst="rect">
          <a:avLst/>
        </a:prstGeom>
        <a:solidFill>
          <a:schemeClr val="accent1">
            <a:lumMod val="50000"/>
            <a:alpha val="90000"/>
          </a:schemeClr>
        </a:solidFill>
        <a:ln w="12700" cap="flat" cmpd="sng" algn="ctr">
          <a:noFill/>
          <a:prstDash val="solid"/>
        </a:ln>
        <a:effectLst/>
        <a:scene3d>
          <a:camera prst="orthographicFront">
            <a:rot lat="0" lon="0" rev="0"/>
          </a:camera>
          <a:lightRig rig="chilly" dir="t">
            <a:rot lat="0" lon="0" rev="18480000"/>
          </a:lightRig>
        </a:scene3d>
        <a:sp3d prstMaterial="clear">
          <a:bevelT h="63500"/>
        </a:sp3d>
      </dsp:spPr>
      <dsp:style>
        <a:lnRef idx="1">
          <a:scrgbClr r="0" g="0" b="0"/>
        </a:lnRef>
        <a:fillRef idx="1">
          <a:scrgbClr r="0" g="0" b="0"/>
        </a:fillRef>
        <a:effectRef idx="0">
          <a:scrgbClr r="0" g="0" b="0"/>
        </a:effectRef>
        <a:fontRef idx="minor"/>
      </dsp:style>
    </dsp:sp>
    <dsp:sp modelId="{1D155EAD-930D-4074-A379-A0A547085F19}">
      <dsp:nvSpPr>
        <dsp:cNvPr id="0" name=""/>
        <dsp:cNvSpPr/>
      </dsp:nvSpPr>
      <dsp:spPr>
        <a:xfrm>
          <a:off x="432922" y="3543117"/>
          <a:ext cx="7475174" cy="756399"/>
        </a:xfrm>
        <a:prstGeom prst="roundRect">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12" tIns="0" rIns="229312" bIns="0" numCol="1" spcCol="1270" anchor="ctr" anchorCtr="0">
          <a:noAutofit/>
        </a:bodyPr>
        <a:lstStyle/>
        <a:p>
          <a:pPr lvl="0" algn="l" defTabSz="755650">
            <a:lnSpc>
              <a:spcPct val="90000"/>
            </a:lnSpc>
            <a:spcBef>
              <a:spcPct val="0"/>
            </a:spcBef>
            <a:spcAft>
              <a:spcPct val="35000"/>
            </a:spcAft>
          </a:pPr>
          <a:r>
            <a:rPr lang="en-GB" sz="1700" kern="1200" dirty="0" smtClean="0">
              <a:solidFill>
                <a:schemeClr val="tx1">
                  <a:lumMod val="65000"/>
                  <a:lumOff val="35000"/>
                </a:schemeClr>
              </a:solidFill>
            </a:rPr>
            <a:t>4. Replacing a portion of current or future grid-based generation with renewable energy.</a:t>
          </a:r>
          <a:endParaRPr lang="en-US" sz="1700" i="0" kern="1200" dirty="0">
            <a:solidFill>
              <a:schemeClr val="tx1">
                <a:lumMod val="65000"/>
                <a:lumOff val="35000"/>
              </a:schemeClr>
            </a:solidFill>
          </a:endParaRPr>
        </a:p>
      </dsp:txBody>
      <dsp:txXfrm>
        <a:off x="469846" y="3580041"/>
        <a:ext cx="7401326" cy="682551"/>
      </dsp:txXfrm>
    </dsp:sp>
    <dsp:sp modelId="{041771DC-FA31-4FB8-868B-A8F650433F88}">
      <dsp:nvSpPr>
        <dsp:cNvPr id="0" name=""/>
        <dsp:cNvSpPr/>
      </dsp:nvSpPr>
      <dsp:spPr>
        <a:xfrm>
          <a:off x="941140" y="5347196"/>
          <a:ext cx="7712778" cy="424714"/>
        </a:xfrm>
        <a:prstGeom prst="rect">
          <a:avLst/>
        </a:prstGeom>
        <a:solidFill>
          <a:schemeClr val="accent1">
            <a:lumMod val="50000"/>
            <a:alpha val="90000"/>
          </a:schemeClr>
        </a:solidFill>
        <a:ln w="12700" cap="flat" cmpd="sng" algn="ctr">
          <a:noFill/>
          <a:prstDash val="solid"/>
        </a:ln>
        <a:effectLst/>
        <a:scene3d>
          <a:camera prst="orthographicFront">
            <a:rot lat="0" lon="0" rev="0"/>
          </a:camera>
          <a:lightRig rig="chilly" dir="t">
            <a:rot lat="0" lon="0" rev="18480000"/>
          </a:lightRig>
        </a:scene3d>
        <a:sp3d prstMaterial="clear">
          <a:bevelT h="63500"/>
        </a:sp3d>
      </dsp:spPr>
      <dsp:style>
        <a:lnRef idx="1">
          <a:scrgbClr r="0" g="0" b="0"/>
        </a:lnRef>
        <a:fillRef idx="1">
          <a:scrgbClr r="0" g="0" b="0"/>
        </a:fillRef>
        <a:effectRef idx="0">
          <a:scrgbClr r="0" g="0" b="0"/>
        </a:effectRef>
        <a:fontRef idx="minor"/>
      </dsp:style>
    </dsp:sp>
    <dsp:sp modelId="{F69714A8-EBF8-4BA0-9536-E4D8A96699D8}">
      <dsp:nvSpPr>
        <dsp:cNvPr id="0" name=""/>
        <dsp:cNvSpPr/>
      </dsp:nvSpPr>
      <dsp:spPr>
        <a:xfrm>
          <a:off x="433346" y="4649351"/>
          <a:ext cx="7482481" cy="723159"/>
        </a:xfrm>
        <a:prstGeom prst="roundRect">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9312" tIns="0" rIns="229312" bIns="0" numCol="1" spcCol="1270" anchor="ctr" anchorCtr="0">
          <a:noAutofit/>
        </a:bodyPr>
        <a:lstStyle/>
        <a:p>
          <a:pPr lvl="0" algn="l" defTabSz="755650">
            <a:lnSpc>
              <a:spcPct val="90000"/>
            </a:lnSpc>
            <a:spcBef>
              <a:spcPct val="0"/>
            </a:spcBef>
            <a:spcAft>
              <a:spcPct val="35000"/>
            </a:spcAft>
          </a:pPr>
          <a:r>
            <a:rPr lang="en-GB" sz="1700" kern="1200" dirty="0" smtClean="0">
              <a:solidFill>
                <a:schemeClr val="tx1">
                  <a:lumMod val="65000"/>
                  <a:lumOff val="35000"/>
                </a:schemeClr>
              </a:solidFill>
            </a:rPr>
            <a:t>5. Increasing access to good-quality electricity supply to meeting the needs of consumers too remote to be connected to a grid-based supply.</a:t>
          </a:r>
          <a:endParaRPr lang="en-US" sz="1700" i="0" kern="1200" dirty="0">
            <a:solidFill>
              <a:schemeClr val="tx1">
                <a:lumMod val="65000"/>
                <a:lumOff val="35000"/>
              </a:schemeClr>
            </a:solidFill>
          </a:endParaRPr>
        </a:p>
      </dsp:txBody>
      <dsp:txXfrm>
        <a:off x="468648" y="4684653"/>
        <a:ext cx="7411877" cy="652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5006B-2DAF-4B36-B9BD-8BE758022BC7}">
      <dsp:nvSpPr>
        <dsp:cNvPr id="0" name=""/>
        <dsp:cNvSpPr/>
      </dsp:nvSpPr>
      <dsp:spPr>
        <a:xfrm>
          <a:off x="0" y="0"/>
          <a:ext cx="9143999" cy="2648902"/>
        </a:xfrm>
        <a:prstGeom prst="roundRect">
          <a:avLst>
            <a:gd name="adj" fmla="val 10000"/>
          </a:avLst>
        </a:prstGeom>
        <a:solidFill>
          <a:schemeClr val="accent2">
            <a:tint val="40000"/>
            <a:alpha val="90000"/>
            <a:hueOff val="0"/>
            <a:satOff val="0"/>
            <a:lumOff val="0"/>
            <a:alphaOff val="0"/>
          </a:schemeClr>
        </a:solidFill>
        <a:ln w="25400" cap="flat" cmpd="dbl"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7FAA9D-34CA-4092-9BC7-BBC337FDD0CB}">
      <dsp:nvSpPr>
        <dsp:cNvPr id="0" name=""/>
        <dsp:cNvSpPr/>
      </dsp:nvSpPr>
      <dsp:spPr>
        <a:xfrm>
          <a:off x="277257" y="353187"/>
          <a:ext cx="1590645" cy="1942528"/>
        </a:xfrm>
        <a:prstGeom prst="roundRect">
          <a:avLst>
            <a:gd name="adj" fmla="val 10000"/>
          </a:avLst>
        </a:prstGeom>
        <a:blipFill rotWithShape="0">
          <a:blip xmlns:r="http://schemas.openxmlformats.org/officeDocument/2006/relationships" r:embed="rId1"/>
          <a:stretch>
            <a:fillRect/>
          </a:stretch>
        </a:blip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DCE249-13B8-41E7-91C4-70211B7DA215}">
      <dsp:nvSpPr>
        <dsp:cNvPr id="0" name=""/>
        <dsp:cNvSpPr/>
      </dsp:nvSpPr>
      <dsp:spPr>
        <a:xfrm rot="10800000">
          <a:off x="277257" y="2648902"/>
          <a:ext cx="1590645" cy="3237548"/>
        </a:xfrm>
        <a:prstGeom prst="round2SameRect">
          <a:avLst>
            <a:gd name="adj1" fmla="val 10500"/>
            <a:gd name="adj2" fmla="val 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t>Community Awareness Workshops</a:t>
          </a:r>
        </a:p>
        <a:p>
          <a:pPr lvl="0" algn="ctr" defTabSz="622300">
            <a:lnSpc>
              <a:spcPct val="90000"/>
            </a:lnSpc>
            <a:spcBef>
              <a:spcPct val="0"/>
            </a:spcBef>
            <a:spcAft>
              <a:spcPct val="35000"/>
            </a:spcAft>
          </a:pPr>
          <a:endParaRPr lang="en-US" sz="600" b="1" kern="1200" dirty="0" smtClean="0"/>
        </a:p>
        <a:p>
          <a:pPr lvl="0" algn="l" defTabSz="622300">
            <a:lnSpc>
              <a:spcPct val="90000"/>
            </a:lnSpc>
            <a:spcBef>
              <a:spcPct val="0"/>
            </a:spcBef>
            <a:spcAft>
              <a:spcPct val="35000"/>
            </a:spcAft>
          </a:pPr>
          <a:r>
            <a:rPr lang="en-US" sz="1400" kern="1200" dirty="0" smtClean="0"/>
            <a:t>i. Discuss current &amp; alternatives sources of energy</a:t>
          </a:r>
        </a:p>
        <a:p>
          <a:pPr lvl="0" algn="l" defTabSz="622300">
            <a:lnSpc>
              <a:spcPct val="90000"/>
            </a:lnSpc>
            <a:spcBef>
              <a:spcPct val="0"/>
            </a:spcBef>
            <a:spcAft>
              <a:spcPct val="35000"/>
            </a:spcAft>
          </a:pPr>
          <a:endParaRPr lang="en-US" sz="600" kern="1200" dirty="0" smtClean="0"/>
        </a:p>
        <a:p>
          <a:pPr lvl="0" algn="l" defTabSz="622300">
            <a:lnSpc>
              <a:spcPct val="90000"/>
            </a:lnSpc>
            <a:spcBef>
              <a:spcPct val="0"/>
            </a:spcBef>
            <a:spcAft>
              <a:spcPct val="35000"/>
            </a:spcAft>
          </a:pPr>
          <a:r>
            <a:rPr lang="en-US" sz="1400" kern="1200" dirty="0" smtClean="0"/>
            <a:t>ii. Share achievements experiences &amp; lessons learnt</a:t>
          </a:r>
        </a:p>
        <a:p>
          <a:pPr lvl="0" algn="ctr" defTabSz="622300">
            <a:lnSpc>
              <a:spcPct val="90000"/>
            </a:lnSpc>
            <a:spcBef>
              <a:spcPct val="0"/>
            </a:spcBef>
            <a:spcAft>
              <a:spcPct val="35000"/>
            </a:spcAft>
          </a:pPr>
          <a:endParaRPr lang="en-US" sz="1600" kern="1200" dirty="0"/>
        </a:p>
      </dsp:txBody>
      <dsp:txXfrm rot="10800000">
        <a:off x="326175" y="2648902"/>
        <a:ext cx="1492809" cy="3188630"/>
      </dsp:txXfrm>
    </dsp:sp>
    <dsp:sp modelId="{3EF8D8D5-7092-4CCD-AC11-79A7DC39A5C8}">
      <dsp:nvSpPr>
        <dsp:cNvPr id="0" name=""/>
        <dsp:cNvSpPr/>
      </dsp:nvSpPr>
      <dsp:spPr>
        <a:xfrm>
          <a:off x="2026967" y="353187"/>
          <a:ext cx="1590645" cy="1942528"/>
        </a:xfrm>
        <a:prstGeom prst="roundRect">
          <a:avLst>
            <a:gd name="adj" fmla="val 10000"/>
          </a:avLst>
        </a:prstGeom>
        <a:blipFill rotWithShape="0">
          <a:blip xmlns:r="http://schemas.openxmlformats.org/officeDocument/2006/relationships" r:embed="rId2"/>
          <a:stretch>
            <a:fillRect/>
          </a:stretch>
        </a:blip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6252C8-9205-42D9-AC0F-799CC1D97BA7}">
      <dsp:nvSpPr>
        <dsp:cNvPr id="0" name=""/>
        <dsp:cNvSpPr/>
      </dsp:nvSpPr>
      <dsp:spPr>
        <a:xfrm rot="10800000">
          <a:off x="2026967" y="2648902"/>
          <a:ext cx="1590645" cy="3237548"/>
        </a:xfrm>
        <a:prstGeom prst="round2SameRect">
          <a:avLst>
            <a:gd name="adj1" fmla="val 10500"/>
            <a:gd name="adj2" fmla="val 0"/>
          </a:avLst>
        </a:prstGeom>
        <a:solidFill>
          <a:schemeClr val="accent2">
            <a:hueOff val="-2540273"/>
            <a:satOff val="8829"/>
            <a:lumOff val="6422"/>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t>Collect Baseline Data</a:t>
          </a:r>
        </a:p>
        <a:p>
          <a:pPr lvl="0" algn="ctr" defTabSz="622300">
            <a:lnSpc>
              <a:spcPct val="90000"/>
            </a:lnSpc>
            <a:spcBef>
              <a:spcPct val="0"/>
            </a:spcBef>
            <a:spcAft>
              <a:spcPct val="35000"/>
            </a:spcAft>
          </a:pPr>
          <a:endParaRPr lang="en-US" sz="600" kern="1200" dirty="0" smtClean="0"/>
        </a:p>
        <a:p>
          <a:pPr lvl="0" algn="l" defTabSz="622300">
            <a:lnSpc>
              <a:spcPct val="90000"/>
            </a:lnSpc>
            <a:spcBef>
              <a:spcPct val="0"/>
            </a:spcBef>
            <a:spcAft>
              <a:spcPct val="35000"/>
            </a:spcAft>
          </a:pPr>
          <a:r>
            <a:rPr lang="en-US" sz="1400" kern="1200" dirty="0" smtClean="0"/>
            <a:t>i. Conduct survey on commonly used &amp; alternative sources of energy</a:t>
          </a:r>
        </a:p>
        <a:p>
          <a:pPr lvl="0" algn="l" defTabSz="622300">
            <a:lnSpc>
              <a:spcPct val="90000"/>
            </a:lnSpc>
            <a:spcBef>
              <a:spcPct val="0"/>
            </a:spcBef>
            <a:spcAft>
              <a:spcPct val="35000"/>
            </a:spcAft>
          </a:pPr>
          <a:endParaRPr lang="en-US" sz="600" kern="1200" dirty="0" smtClean="0"/>
        </a:p>
        <a:p>
          <a:pPr lvl="0" algn="l" defTabSz="622300">
            <a:lnSpc>
              <a:spcPct val="90000"/>
            </a:lnSpc>
            <a:spcBef>
              <a:spcPct val="0"/>
            </a:spcBef>
            <a:spcAft>
              <a:spcPct val="35000"/>
            </a:spcAft>
          </a:pPr>
          <a:r>
            <a:rPr lang="en-US" sz="1400" kern="1200" dirty="0" smtClean="0"/>
            <a:t>ii. Identify pattern of energy use and consumption</a:t>
          </a:r>
          <a:endParaRPr lang="en-US" sz="1400" kern="1200" dirty="0"/>
        </a:p>
      </dsp:txBody>
      <dsp:txXfrm rot="10800000">
        <a:off x="2075885" y="2648902"/>
        <a:ext cx="1492809" cy="3188630"/>
      </dsp:txXfrm>
    </dsp:sp>
    <dsp:sp modelId="{5115DACB-D2FE-4853-A248-FF5F41EB51D1}">
      <dsp:nvSpPr>
        <dsp:cNvPr id="0" name=""/>
        <dsp:cNvSpPr/>
      </dsp:nvSpPr>
      <dsp:spPr>
        <a:xfrm>
          <a:off x="3776676" y="353187"/>
          <a:ext cx="1590645" cy="1942528"/>
        </a:xfrm>
        <a:prstGeom prst="roundRect">
          <a:avLst>
            <a:gd name="adj" fmla="val 10000"/>
          </a:avLst>
        </a:prstGeom>
        <a:blipFill rotWithShape="0">
          <a:blip xmlns:r="http://schemas.openxmlformats.org/officeDocument/2006/relationships" r:embed="rId3"/>
          <a:stretch>
            <a:fillRect/>
          </a:stretch>
        </a:blip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E10328-7F34-43B8-9066-6F7EC6FC58F5}">
      <dsp:nvSpPr>
        <dsp:cNvPr id="0" name=""/>
        <dsp:cNvSpPr/>
      </dsp:nvSpPr>
      <dsp:spPr>
        <a:xfrm rot="10800000">
          <a:off x="3776676" y="2648902"/>
          <a:ext cx="1590645" cy="3237548"/>
        </a:xfrm>
        <a:prstGeom prst="round2SameRect">
          <a:avLst>
            <a:gd name="adj1" fmla="val 10500"/>
            <a:gd name="adj2" fmla="val 0"/>
          </a:avLst>
        </a:prstGeom>
        <a:solidFill>
          <a:schemeClr val="accent2">
            <a:hueOff val="-5080547"/>
            <a:satOff val="17657"/>
            <a:lumOff val="12844"/>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t>Develop and Distribute Awareness Materials</a:t>
          </a:r>
        </a:p>
        <a:p>
          <a:pPr lvl="0" algn="ctr" defTabSz="622300">
            <a:lnSpc>
              <a:spcPct val="90000"/>
            </a:lnSpc>
            <a:spcBef>
              <a:spcPct val="0"/>
            </a:spcBef>
            <a:spcAft>
              <a:spcPct val="35000"/>
            </a:spcAft>
          </a:pPr>
          <a:endParaRPr lang="en-US" sz="600" kern="1200" dirty="0" smtClean="0"/>
        </a:p>
        <a:p>
          <a:pPr lvl="0" algn="l" defTabSz="622300">
            <a:lnSpc>
              <a:spcPct val="90000"/>
            </a:lnSpc>
            <a:spcBef>
              <a:spcPct val="0"/>
            </a:spcBef>
            <a:spcAft>
              <a:spcPct val="35000"/>
            </a:spcAft>
          </a:pPr>
          <a:r>
            <a:rPr lang="en-US" sz="1400" kern="1200" dirty="0" smtClean="0"/>
            <a:t>i. Provide results from baseline survey</a:t>
          </a:r>
        </a:p>
        <a:p>
          <a:pPr lvl="0" algn="l" defTabSz="622300">
            <a:lnSpc>
              <a:spcPct val="90000"/>
            </a:lnSpc>
            <a:spcBef>
              <a:spcPct val="0"/>
            </a:spcBef>
            <a:spcAft>
              <a:spcPct val="35000"/>
            </a:spcAft>
          </a:pPr>
          <a:endParaRPr lang="en-US" sz="600" kern="1200" dirty="0" smtClean="0"/>
        </a:p>
        <a:p>
          <a:pPr lvl="0" algn="l" defTabSz="622300">
            <a:lnSpc>
              <a:spcPct val="90000"/>
            </a:lnSpc>
            <a:spcBef>
              <a:spcPct val="0"/>
            </a:spcBef>
            <a:spcAft>
              <a:spcPct val="35000"/>
            </a:spcAft>
          </a:pPr>
          <a:r>
            <a:rPr lang="en-US" sz="1400" kern="1200" dirty="0" smtClean="0"/>
            <a:t>ii. Outline key  messages &amp; </a:t>
          </a:r>
          <a:r>
            <a:rPr lang="en-US" sz="1400" kern="1200" dirty="0" err="1" smtClean="0"/>
            <a:t>recommenda-tions</a:t>
          </a:r>
          <a:r>
            <a:rPr lang="en-US" sz="1400" kern="1200" dirty="0" smtClean="0"/>
            <a:t> on accessing sustainable energy sources</a:t>
          </a:r>
        </a:p>
      </dsp:txBody>
      <dsp:txXfrm rot="10800000">
        <a:off x="3825594" y="2648902"/>
        <a:ext cx="1492809" cy="3188630"/>
      </dsp:txXfrm>
    </dsp:sp>
    <dsp:sp modelId="{6192C865-F421-4E04-B792-E0FE108E6127}">
      <dsp:nvSpPr>
        <dsp:cNvPr id="0" name=""/>
        <dsp:cNvSpPr/>
      </dsp:nvSpPr>
      <dsp:spPr>
        <a:xfrm>
          <a:off x="5526386" y="353187"/>
          <a:ext cx="1590645" cy="1942528"/>
        </a:xfrm>
        <a:prstGeom prst="roundRect">
          <a:avLst>
            <a:gd name="adj" fmla="val 10000"/>
          </a:avLst>
        </a:prstGeom>
        <a:blipFill rotWithShape="0">
          <a:blip xmlns:r="http://schemas.openxmlformats.org/officeDocument/2006/relationships" r:embed="rId4"/>
          <a:stretch>
            <a:fillRect/>
          </a:stretch>
        </a:blip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129286-93DF-4BDA-8B1A-4DF25C35B5F6}">
      <dsp:nvSpPr>
        <dsp:cNvPr id="0" name=""/>
        <dsp:cNvSpPr/>
      </dsp:nvSpPr>
      <dsp:spPr>
        <a:xfrm rot="10800000">
          <a:off x="5526386" y="2648902"/>
          <a:ext cx="1590645" cy="3237548"/>
        </a:xfrm>
        <a:prstGeom prst="round2SameRect">
          <a:avLst>
            <a:gd name="adj1" fmla="val 10500"/>
            <a:gd name="adj2" fmla="val 0"/>
          </a:avLst>
        </a:prstGeom>
        <a:solidFill>
          <a:schemeClr val="accent2">
            <a:hueOff val="-7620820"/>
            <a:satOff val="26486"/>
            <a:lumOff val="19266"/>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t>Tree Planting</a:t>
          </a:r>
        </a:p>
        <a:p>
          <a:pPr lvl="0" algn="ctr" defTabSz="622300">
            <a:lnSpc>
              <a:spcPct val="90000"/>
            </a:lnSpc>
            <a:spcBef>
              <a:spcPct val="0"/>
            </a:spcBef>
            <a:spcAft>
              <a:spcPct val="35000"/>
            </a:spcAft>
          </a:pPr>
          <a:endParaRPr lang="en-US" sz="600" kern="1200" dirty="0" smtClean="0"/>
        </a:p>
        <a:p>
          <a:pPr lvl="0" algn="l" defTabSz="622300">
            <a:lnSpc>
              <a:spcPct val="90000"/>
            </a:lnSpc>
            <a:spcBef>
              <a:spcPct val="0"/>
            </a:spcBef>
            <a:spcAft>
              <a:spcPct val="35000"/>
            </a:spcAft>
          </a:pPr>
          <a:r>
            <a:rPr lang="en-US" sz="1400" kern="1200" dirty="0" smtClean="0"/>
            <a:t>i. Encourage tree planting to reverse the negative impact of deforestation</a:t>
          </a:r>
        </a:p>
        <a:p>
          <a:pPr lvl="0" algn="l" defTabSz="622300">
            <a:lnSpc>
              <a:spcPct val="90000"/>
            </a:lnSpc>
            <a:spcBef>
              <a:spcPct val="0"/>
            </a:spcBef>
            <a:spcAft>
              <a:spcPct val="35000"/>
            </a:spcAft>
          </a:pPr>
          <a:endParaRPr lang="en-US" sz="600" kern="1200" dirty="0" smtClean="0"/>
        </a:p>
        <a:p>
          <a:pPr lvl="0" algn="l" defTabSz="622300">
            <a:lnSpc>
              <a:spcPct val="90000"/>
            </a:lnSpc>
            <a:spcBef>
              <a:spcPct val="0"/>
            </a:spcBef>
            <a:spcAft>
              <a:spcPct val="35000"/>
            </a:spcAft>
          </a:pPr>
          <a:r>
            <a:rPr lang="en-US" sz="1400" kern="1200" dirty="0" smtClean="0"/>
            <a:t>ii. Build resilience towards the adverse effects of climate change</a:t>
          </a:r>
          <a:endParaRPr lang="en-US" sz="1400" kern="1200" dirty="0"/>
        </a:p>
      </dsp:txBody>
      <dsp:txXfrm rot="10800000">
        <a:off x="5575304" y="2648902"/>
        <a:ext cx="1492809" cy="3188630"/>
      </dsp:txXfrm>
    </dsp:sp>
    <dsp:sp modelId="{83DC3438-4E13-464A-A22D-46455C7E7DA7}">
      <dsp:nvSpPr>
        <dsp:cNvPr id="0" name=""/>
        <dsp:cNvSpPr/>
      </dsp:nvSpPr>
      <dsp:spPr>
        <a:xfrm>
          <a:off x="7276096" y="353187"/>
          <a:ext cx="1590645" cy="1942528"/>
        </a:xfrm>
        <a:prstGeom prst="roundRect">
          <a:avLst>
            <a:gd name="adj" fmla="val 10000"/>
          </a:avLst>
        </a:prstGeom>
        <a:blipFill rotWithShape="0">
          <a:blip xmlns:r="http://schemas.openxmlformats.org/officeDocument/2006/relationships" r:embed="rId5"/>
          <a:stretch>
            <a:fillRect/>
          </a:stretch>
        </a:blip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DC3D99-B1D9-460E-A68C-D08496BE4A74}">
      <dsp:nvSpPr>
        <dsp:cNvPr id="0" name=""/>
        <dsp:cNvSpPr/>
      </dsp:nvSpPr>
      <dsp:spPr>
        <a:xfrm rot="10800000">
          <a:off x="7276096" y="2648902"/>
          <a:ext cx="1590645" cy="3237548"/>
        </a:xfrm>
        <a:prstGeom prst="round2SameRect">
          <a:avLst>
            <a:gd name="adj1" fmla="val 10500"/>
            <a:gd name="adj2" fmla="val 0"/>
          </a:avLst>
        </a:prstGeom>
        <a:solidFill>
          <a:schemeClr val="accent2">
            <a:hueOff val="-10161094"/>
            <a:satOff val="35315"/>
            <a:lumOff val="25688"/>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t>Develop Action Plans</a:t>
          </a:r>
        </a:p>
        <a:p>
          <a:pPr lvl="0" algn="ctr" defTabSz="622300">
            <a:lnSpc>
              <a:spcPct val="90000"/>
            </a:lnSpc>
            <a:spcBef>
              <a:spcPct val="0"/>
            </a:spcBef>
            <a:spcAft>
              <a:spcPct val="35000"/>
            </a:spcAft>
          </a:pPr>
          <a:endParaRPr lang="en-US" sz="600" kern="1200" dirty="0" smtClean="0"/>
        </a:p>
        <a:p>
          <a:pPr lvl="0" algn="l" defTabSz="622300">
            <a:lnSpc>
              <a:spcPct val="90000"/>
            </a:lnSpc>
            <a:spcBef>
              <a:spcPct val="0"/>
            </a:spcBef>
            <a:spcAft>
              <a:spcPct val="35000"/>
            </a:spcAft>
          </a:pPr>
          <a:r>
            <a:rPr lang="en-US" sz="1400" kern="1200" dirty="0" smtClean="0"/>
            <a:t>i. Participants develop action plans to improve access to more efficient energy sources</a:t>
          </a:r>
        </a:p>
        <a:p>
          <a:pPr lvl="0" algn="l" defTabSz="622300">
            <a:lnSpc>
              <a:spcPct val="90000"/>
            </a:lnSpc>
            <a:spcBef>
              <a:spcPct val="0"/>
            </a:spcBef>
            <a:spcAft>
              <a:spcPct val="35000"/>
            </a:spcAft>
          </a:pPr>
          <a:endParaRPr lang="en-US" sz="600" kern="1200" dirty="0" smtClean="0"/>
        </a:p>
        <a:p>
          <a:pPr lvl="0" algn="l" defTabSz="622300">
            <a:lnSpc>
              <a:spcPct val="90000"/>
            </a:lnSpc>
            <a:spcBef>
              <a:spcPct val="0"/>
            </a:spcBef>
            <a:spcAft>
              <a:spcPct val="35000"/>
            </a:spcAft>
          </a:pPr>
          <a:r>
            <a:rPr lang="en-US" sz="1400" kern="1200" dirty="0" smtClean="0"/>
            <a:t>ii. Develop strategies for saving energy to help reduce hefty power bills</a:t>
          </a:r>
          <a:endParaRPr lang="en-US" sz="1400" kern="1200" dirty="0"/>
        </a:p>
      </dsp:txBody>
      <dsp:txXfrm rot="10800000">
        <a:off x="7325014" y="2648902"/>
        <a:ext cx="1492809" cy="31886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5F98E-AEB6-47D3-A02A-FA74A6D21DCE}">
      <dsp:nvSpPr>
        <dsp:cNvPr id="0" name=""/>
        <dsp:cNvSpPr/>
      </dsp:nvSpPr>
      <dsp:spPr>
        <a:xfrm>
          <a:off x="1995748" y="757498"/>
          <a:ext cx="5050903" cy="5050903"/>
        </a:xfrm>
        <a:prstGeom prst="blockArc">
          <a:avLst>
            <a:gd name="adj1" fmla="val 10800000"/>
            <a:gd name="adj2" fmla="val 16200000"/>
            <a:gd name="adj3" fmla="val 4644"/>
          </a:avLst>
        </a:prstGeom>
        <a:gradFill rotWithShape="0">
          <a:gsLst>
            <a:gs pos="31000">
              <a:schemeClr val="accent4">
                <a:hueOff val="2204229"/>
                <a:satOff val="-6379"/>
                <a:lumOff val="-13138"/>
                <a:alphaOff val="0"/>
                <a:tint val="100000"/>
                <a:shade val="100000"/>
                <a:satMod val="120000"/>
              </a:schemeClr>
            </a:gs>
            <a:gs pos="100000">
              <a:schemeClr val="accent4">
                <a:hueOff val="2204229"/>
                <a:satOff val="-6379"/>
                <a:lumOff val="-13138"/>
                <a:alphaOff val="0"/>
                <a:tint val="50000"/>
                <a:satMod val="150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sp>
    <dsp:sp modelId="{CD1BF84F-E8DA-48F9-A560-85DAE69F4FCD}">
      <dsp:nvSpPr>
        <dsp:cNvPr id="0" name=""/>
        <dsp:cNvSpPr/>
      </dsp:nvSpPr>
      <dsp:spPr>
        <a:xfrm>
          <a:off x="1995748" y="757498"/>
          <a:ext cx="5050903" cy="5050903"/>
        </a:xfrm>
        <a:prstGeom prst="blockArc">
          <a:avLst>
            <a:gd name="adj1" fmla="val 5400000"/>
            <a:gd name="adj2" fmla="val 10800000"/>
            <a:gd name="adj3" fmla="val 4644"/>
          </a:avLst>
        </a:prstGeom>
        <a:gradFill rotWithShape="0">
          <a:gsLst>
            <a:gs pos="31000">
              <a:schemeClr val="accent4">
                <a:hueOff val="1469486"/>
                <a:satOff val="-4253"/>
                <a:lumOff val="-8759"/>
                <a:alphaOff val="0"/>
                <a:tint val="100000"/>
                <a:shade val="100000"/>
                <a:satMod val="120000"/>
              </a:schemeClr>
            </a:gs>
            <a:gs pos="100000">
              <a:schemeClr val="accent4">
                <a:hueOff val="1469486"/>
                <a:satOff val="-4253"/>
                <a:lumOff val="-8759"/>
                <a:alphaOff val="0"/>
                <a:tint val="50000"/>
                <a:satMod val="150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sp>
    <dsp:sp modelId="{B6C8BAE7-168C-4324-9F33-64EBA4AC3511}">
      <dsp:nvSpPr>
        <dsp:cNvPr id="0" name=""/>
        <dsp:cNvSpPr/>
      </dsp:nvSpPr>
      <dsp:spPr>
        <a:xfrm>
          <a:off x="1995748" y="757498"/>
          <a:ext cx="5050903" cy="5050903"/>
        </a:xfrm>
        <a:prstGeom prst="blockArc">
          <a:avLst>
            <a:gd name="adj1" fmla="val 0"/>
            <a:gd name="adj2" fmla="val 5400000"/>
            <a:gd name="adj3" fmla="val 4644"/>
          </a:avLst>
        </a:prstGeom>
        <a:gradFill rotWithShape="0">
          <a:gsLst>
            <a:gs pos="31000">
              <a:schemeClr val="accent4">
                <a:hueOff val="734743"/>
                <a:satOff val="-2126"/>
                <a:lumOff val="-4379"/>
                <a:alphaOff val="0"/>
                <a:tint val="100000"/>
                <a:shade val="100000"/>
                <a:satMod val="120000"/>
              </a:schemeClr>
            </a:gs>
            <a:gs pos="100000">
              <a:schemeClr val="accent4">
                <a:hueOff val="734743"/>
                <a:satOff val="-2126"/>
                <a:lumOff val="-4379"/>
                <a:alphaOff val="0"/>
                <a:tint val="50000"/>
                <a:satMod val="150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sp>
    <dsp:sp modelId="{AA984073-A67D-4800-9332-B0BBD529F835}">
      <dsp:nvSpPr>
        <dsp:cNvPr id="0" name=""/>
        <dsp:cNvSpPr/>
      </dsp:nvSpPr>
      <dsp:spPr>
        <a:xfrm>
          <a:off x="1995748" y="757498"/>
          <a:ext cx="5050903" cy="5050903"/>
        </a:xfrm>
        <a:prstGeom prst="blockArc">
          <a:avLst>
            <a:gd name="adj1" fmla="val 16200000"/>
            <a:gd name="adj2" fmla="val 0"/>
            <a:gd name="adj3" fmla="val 4644"/>
          </a:avLst>
        </a:prstGeom>
        <a:gradFill rotWithShape="0">
          <a:gsLst>
            <a:gs pos="31000">
              <a:schemeClr val="accent4">
                <a:hueOff val="0"/>
                <a:satOff val="0"/>
                <a:lumOff val="0"/>
                <a:alphaOff val="0"/>
                <a:tint val="100000"/>
                <a:shade val="100000"/>
                <a:satMod val="120000"/>
              </a:schemeClr>
            </a:gs>
            <a:gs pos="100000">
              <a:schemeClr val="accent4">
                <a:hueOff val="0"/>
                <a:satOff val="0"/>
                <a:lumOff val="0"/>
                <a:alphaOff val="0"/>
                <a:tint val="50000"/>
                <a:satMod val="150000"/>
              </a:schemeClr>
            </a:gs>
          </a:gsLst>
          <a:lin ang="5400000" scaled="1"/>
        </a:gradFill>
        <a:ln>
          <a:noFill/>
        </a:ln>
        <a:effectLst/>
      </dsp:spPr>
      <dsp:style>
        <a:lnRef idx="0">
          <a:scrgbClr r="0" g="0" b="0"/>
        </a:lnRef>
        <a:fillRef idx="2">
          <a:scrgbClr r="0" g="0" b="0"/>
        </a:fillRef>
        <a:effectRef idx="1">
          <a:scrgbClr r="0" g="0" b="0"/>
        </a:effectRef>
        <a:fontRef idx="minor">
          <a:schemeClr val="dk1"/>
        </a:fontRef>
      </dsp:style>
    </dsp:sp>
    <dsp:sp modelId="{BDA8626E-C2D0-47D9-9AA9-4F5F99BBF476}">
      <dsp:nvSpPr>
        <dsp:cNvPr id="0" name=""/>
        <dsp:cNvSpPr/>
      </dsp:nvSpPr>
      <dsp:spPr>
        <a:xfrm>
          <a:off x="3759198" y="2565402"/>
          <a:ext cx="1524002" cy="1435094"/>
        </a:xfrm>
        <a:prstGeom prst="ellipse">
          <a:avLst/>
        </a:prstGeom>
        <a:gradFill rotWithShape="0">
          <a:gsLst>
            <a:gs pos="31000">
              <a:schemeClr val="accent3">
                <a:hueOff val="0"/>
                <a:satOff val="0"/>
                <a:lumOff val="0"/>
                <a:alphaOff val="0"/>
                <a:tint val="100000"/>
                <a:shade val="100000"/>
                <a:satMod val="120000"/>
              </a:schemeClr>
            </a:gs>
            <a:gs pos="100000">
              <a:schemeClr val="accent3">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Workshop Discussion Topics</a:t>
          </a:r>
          <a:endParaRPr lang="en-US" sz="1500" b="1" kern="1200" dirty="0"/>
        </a:p>
      </dsp:txBody>
      <dsp:txXfrm>
        <a:off x="3982383" y="2775567"/>
        <a:ext cx="1077632" cy="1014764"/>
      </dsp:txXfrm>
    </dsp:sp>
    <dsp:sp modelId="{9FA64137-D737-4752-BA21-E9678D5F5026}">
      <dsp:nvSpPr>
        <dsp:cNvPr id="0" name=""/>
        <dsp:cNvSpPr/>
      </dsp:nvSpPr>
      <dsp:spPr>
        <a:xfrm>
          <a:off x="3706810" y="1744"/>
          <a:ext cx="1628779" cy="1628779"/>
        </a:xfrm>
        <a:prstGeom prst="ellipse">
          <a:avLst/>
        </a:prstGeom>
        <a:gradFill rotWithShape="0">
          <a:gsLst>
            <a:gs pos="31000">
              <a:schemeClr val="accent4">
                <a:hueOff val="0"/>
                <a:satOff val="0"/>
                <a:lumOff val="0"/>
                <a:alphaOff val="0"/>
                <a:tint val="100000"/>
                <a:shade val="100000"/>
                <a:satMod val="120000"/>
              </a:schemeClr>
            </a:gs>
            <a:gs pos="100000">
              <a:schemeClr val="accent4">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Renewable Energy Policy</a:t>
          </a:r>
        </a:p>
        <a:p>
          <a:pPr lvl="0" algn="ctr" defTabSz="533400">
            <a:lnSpc>
              <a:spcPct val="90000"/>
            </a:lnSpc>
            <a:spcBef>
              <a:spcPct val="0"/>
            </a:spcBef>
            <a:spcAft>
              <a:spcPct val="35000"/>
            </a:spcAft>
          </a:pPr>
          <a:r>
            <a:rPr lang="en-US" sz="1200" kern="1200" dirty="0" smtClean="0"/>
            <a:t>Implications for communities</a:t>
          </a:r>
          <a:endParaRPr lang="en-US" sz="1200" kern="1200" dirty="0"/>
        </a:p>
      </dsp:txBody>
      <dsp:txXfrm>
        <a:off x="3945339" y="240273"/>
        <a:ext cx="1151721" cy="1151721"/>
      </dsp:txXfrm>
    </dsp:sp>
    <dsp:sp modelId="{E543DD51-FAE8-4B45-A3BC-6F8185B337CB}">
      <dsp:nvSpPr>
        <dsp:cNvPr id="0" name=""/>
        <dsp:cNvSpPr/>
      </dsp:nvSpPr>
      <dsp:spPr>
        <a:xfrm>
          <a:off x="6173625" y="2468560"/>
          <a:ext cx="1628779" cy="1628779"/>
        </a:xfrm>
        <a:prstGeom prst="ellipse">
          <a:avLst/>
        </a:prstGeom>
        <a:gradFill rotWithShape="0">
          <a:gsLst>
            <a:gs pos="31000">
              <a:schemeClr val="accent4">
                <a:hueOff val="734743"/>
                <a:satOff val="-2126"/>
                <a:lumOff val="-4379"/>
                <a:alphaOff val="0"/>
                <a:tint val="100000"/>
                <a:shade val="100000"/>
                <a:satMod val="120000"/>
              </a:schemeClr>
            </a:gs>
            <a:gs pos="100000">
              <a:schemeClr val="accent4">
                <a:hueOff val="734743"/>
                <a:satOff val="-2126"/>
                <a:lumOff val="-4379"/>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Electricity in Tonga</a:t>
          </a:r>
        </a:p>
        <a:p>
          <a:pPr lvl="0" algn="ctr" defTabSz="533400">
            <a:lnSpc>
              <a:spcPct val="90000"/>
            </a:lnSpc>
            <a:spcBef>
              <a:spcPct val="0"/>
            </a:spcBef>
            <a:spcAft>
              <a:spcPct val="35000"/>
            </a:spcAft>
          </a:pPr>
          <a:r>
            <a:rPr lang="en-US" sz="1200" kern="1200" dirty="0" smtClean="0"/>
            <a:t>Realistic ways to cut cost or save money</a:t>
          </a:r>
          <a:endParaRPr lang="en-US" sz="1200" kern="1200" dirty="0"/>
        </a:p>
      </dsp:txBody>
      <dsp:txXfrm>
        <a:off x="6412154" y="2707089"/>
        <a:ext cx="1151721" cy="1151721"/>
      </dsp:txXfrm>
    </dsp:sp>
    <dsp:sp modelId="{301F8C0C-DA52-42AA-8288-BA34CF39E518}">
      <dsp:nvSpPr>
        <dsp:cNvPr id="0" name=""/>
        <dsp:cNvSpPr/>
      </dsp:nvSpPr>
      <dsp:spPr>
        <a:xfrm>
          <a:off x="3706810" y="4935375"/>
          <a:ext cx="1628779" cy="1628779"/>
        </a:xfrm>
        <a:prstGeom prst="ellipse">
          <a:avLst/>
        </a:prstGeom>
        <a:gradFill rotWithShape="0">
          <a:gsLst>
            <a:gs pos="31000">
              <a:schemeClr val="accent4">
                <a:hueOff val="1469486"/>
                <a:satOff val="-4253"/>
                <a:lumOff val="-8759"/>
                <a:alphaOff val="0"/>
                <a:tint val="100000"/>
                <a:shade val="100000"/>
                <a:satMod val="120000"/>
              </a:schemeClr>
            </a:gs>
            <a:gs pos="100000">
              <a:schemeClr val="accent4">
                <a:hueOff val="1469486"/>
                <a:satOff val="-4253"/>
                <a:lumOff val="-8759"/>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Energy Road Map</a:t>
          </a:r>
        </a:p>
        <a:p>
          <a:pPr lvl="0" algn="ctr" defTabSz="533400">
            <a:lnSpc>
              <a:spcPct val="90000"/>
            </a:lnSpc>
            <a:spcBef>
              <a:spcPct val="0"/>
            </a:spcBef>
            <a:spcAft>
              <a:spcPct val="35000"/>
            </a:spcAft>
          </a:pPr>
          <a:r>
            <a:rPr lang="en-US" sz="1200" kern="1200" dirty="0" smtClean="0"/>
            <a:t>Achievements and expectations</a:t>
          </a:r>
          <a:endParaRPr lang="en-US" sz="1200" kern="1200" dirty="0"/>
        </a:p>
      </dsp:txBody>
      <dsp:txXfrm>
        <a:off x="3945339" y="5173904"/>
        <a:ext cx="1151721" cy="1151721"/>
      </dsp:txXfrm>
    </dsp:sp>
    <dsp:sp modelId="{9AC1BC87-A7FB-4B82-8D1D-EA37EDFF82D0}">
      <dsp:nvSpPr>
        <dsp:cNvPr id="0" name=""/>
        <dsp:cNvSpPr/>
      </dsp:nvSpPr>
      <dsp:spPr>
        <a:xfrm>
          <a:off x="1239994" y="2468560"/>
          <a:ext cx="1628779" cy="1628779"/>
        </a:xfrm>
        <a:prstGeom prst="ellipse">
          <a:avLst/>
        </a:prstGeom>
        <a:gradFill rotWithShape="0">
          <a:gsLst>
            <a:gs pos="31000">
              <a:schemeClr val="accent4">
                <a:hueOff val="2204229"/>
                <a:satOff val="-6379"/>
                <a:lumOff val="-13138"/>
                <a:alphaOff val="0"/>
                <a:tint val="100000"/>
                <a:shade val="100000"/>
                <a:satMod val="120000"/>
              </a:schemeClr>
            </a:gs>
            <a:gs pos="100000">
              <a:schemeClr val="accent4">
                <a:hueOff val="2204229"/>
                <a:satOff val="-6379"/>
                <a:lumOff val="-13138"/>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Climate Change </a:t>
          </a:r>
        </a:p>
        <a:p>
          <a:pPr lvl="0" algn="ctr" defTabSz="533400">
            <a:lnSpc>
              <a:spcPct val="90000"/>
            </a:lnSpc>
            <a:spcBef>
              <a:spcPct val="0"/>
            </a:spcBef>
            <a:spcAft>
              <a:spcPct val="35000"/>
            </a:spcAft>
          </a:pPr>
          <a:r>
            <a:rPr lang="en-US" sz="1200" kern="1200" dirty="0" smtClean="0"/>
            <a:t>Impacts on the energy sector development in Tonga</a:t>
          </a:r>
          <a:endParaRPr lang="en-US" sz="1200" kern="1200" dirty="0"/>
        </a:p>
      </dsp:txBody>
      <dsp:txXfrm>
        <a:off x="1478523" y="2707089"/>
        <a:ext cx="1151721" cy="11517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4A34E-B352-4492-8F95-B68D687AF047}">
      <dsp:nvSpPr>
        <dsp:cNvPr id="0" name=""/>
        <dsp:cNvSpPr/>
      </dsp:nvSpPr>
      <dsp:spPr>
        <a:xfrm>
          <a:off x="5218" y="560927"/>
          <a:ext cx="1449895" cy="1449895"/>
        </a:xfrm>
        <a:prstGeom prst="ellipse">
          <a:avLst/>
        </a:prstGeom>
        <a:solidFill>
          <a:schemeClr val="lt1">
            <a:hueOff val="0"/>
            <a:satOff val="0"/>
            <a:lumOff val="0"/>
            <a:alphaOff val="0"/>
          </a:schemeClr>
        </a:solidFill>
        <a:ln w="25400" cap="flat" cmpd="dbl"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10 </a:t>
          </a:r>
        </a:p>
        <a:p>
          <a:pPr lvl="0" algn="ctr" defTabSz="622300">
            <a:lnSpc>
              <a:spcPct val="90000"/>
            </a:lnSpc>
            <a:spcBef>
              <a:spcPct val="0"/>
            </a:spcBef>
            <a:spcAft>
              <a:spcPct val="35000"/>
            </a:spcAft>
          </a:pPr>
          <a:r>
            <a:rPr lang="en-US" sz="1400" kern="1200" dirty="0" smtClean="0"/>
            <a:t>Youth</a:t>
          </a:r>
          <a:endParaRPr lang="en-US" sz="1400" kern="1200" dirty="0"/>
        </a:p>
      </dsp:txBody>
      <dsp:txXfrm>
        <a:off x="217550" y="773259"/>
        <a:ext cx="1025231" cy="1025231"/>
      </dsp:txXfrm>
    </dsp:sp>
    <dsp:sp modelId="{1AC2F1EE-7DBE-46DF-A36B-3598031630C0}">
      <dsp:nvSpPr>
        <dsp:cNvPr id="0" name=""/>
        <dsp:cNvSpPr/>
      </dsp:nvSpPr>
      <dsp:spPr>
        <a:xfrm>
          <a:off x="1572845" y="865405"/>
          <a:ext cx="840939" cy="840939"/>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684311" y="1186980"/>
        <a:ext cx="618007" cy="197789"/>
      </dsp:txXfrm>
    </dsp:sp>
    <dsp:sp modelId="{02945CC9-9F47-4632-BAE1-FE95D9293786}">
      <dsp:nvSpPr>
        <dsp:cNvPr id="0" name=""/>
        <dsp:cNvSpPr/>
      </dsp:nvSpPr>
      <dsp:spPr>
        <a:xfrm>
          <a:off x="2531516" y="560927"/>
          <a:ext cx="1449895" cy="1449895"/>
        </a:xfrm>
        <a:prstGeom prst="ellipse">
          <a:avLst/>
        </a:prstGeom>
        <a:solidFill>
          <a:schemeClr val="lt1">
            <a:hueOff val="0"/>
            <a:satOff val="0"/>
            <a:lumOff val="0"/>
            <a:alphaOff val="0"/>
          </a:schemeClr>
        </a:solidFill>
        <a:ln w="25400" cap="flat" cmpd="dbl"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444 </a:t>
          </a:r>
        </a:p>
        <a:p>
          <a:pPr lvl="0" algn="ctr" defTabSz="622300">
            <a:lnSpc>
              <a:spcPct val="90000"/>
            </a:lnSpc>
            <a:spcBef>
              <a:spcPct val="0"/>
            </a:spcBef>
            <a:spcAft>
              <a:spcPct val="35000"/>
            </a:spcAft>
          </a:pPr>
          <a:r>
            <a:rPr lang="en-US" sz="1400" kern="1200" dirty="0" smtClean="0"/>
            <a:t>Female</a:t>
          </a:r>
          <a:endParaRPr lang="en-US" sz="1400" kern="1200" dirty="0"/>
        </a:p>
      </dsp:txBody>
      <dsp:txXfrm>
        <a:off x="2743848" y="773259"/>
        <a:ext cx="1025231" cy="1025231"/>
      </dsp:txXfrm>
    </dsp:sp>
    <dsp:sp modelId="{1CDE2E1A-9CB4-47C4-B292-B231E44C0CF0}">
      <dsp:nvSpPr>
        <dsp:cNvPr id="0" name=""/>
        <dsp:cNvSpPr/>
      </dsp:nvSpPr>
      <dsp:spPr>
        <a:xfrm>
          <a:off x="4099142" y="865405"/>
          <a:ext cx="840939" cy="840939"/>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210608" y="1186980"/>
        <a:ext cx="618007" cy="197789"/>
      </dsp:txXfrm>
    </dsp:sp>
    <dsp:sp modelId="{E2AE0CE9-4C6D-4DB1-BBC0-D83135DF74B4}">
      <dsp:nvSpPr>
        <dsp:cNvPr id="0" name=""/>
        <dsp:cNvSpPr/>
      </dsp:nvSpPr>
      <dsp:spPr>
        <a:xfrm>
          <a:off x="5057813" y="560927"/>
          <a:ext cx="1449895" cy="1449895"/>
        </a:xfrm>
        <a:prstGeom prst="ellipse">
          <a:avLst/>
        </a:prstGeom>
        <a:solidFill>
          <a:schemeClr val="lt1">
            <a:hueOff val="0"/>
            <a:satOff val="0"/>
            <a:lumOff val="0"/>
            <a:alphaOff val="0"/>
          </a:schemeClr>
        </a:solidFill>
        <a:ln w="25400" cap="flat" cmpd="dbl"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120</a:t>
          </a:r>
        </a:p>
        <a:p>
          <a:pPr lvl="0" algn="ctr" defTabSz="622300">
            <a:lnSpc>
              <a:spcPct val="90000"/>
            </a:lnSpc>
            <a:spcBef>
              <a:spcPct val="0"/>
            </a:spcBef>
            <a:spcAft>
              <a:spcPct val="35000"/>
            </a:spcAft>
          </a:pPr>
          <a:r>
            <a:rPr lang="en-US" sz="1400" kern="1200" dirty="0" smtClean="0"/>
            <a:t>Male</a:t>
          </a:r>
          <a:endParaRPr lang="en-US" sz="1400" kern="1200" dirty="0"/>
        </a:p>
      </dsp:txBody>
      <dsp:txXfrm>
        <a:off x="5270145" y="773259"/>
        <a:ext cx="1025231" cy="1025231"/>
      </dsp:txXfrm>
    </dsp:sp>
    <dsp:sp modelId="{32976CAC-7647-45E6-B06F-343A34758F3A}">
      <dsp:nvSpPr>
        <dsp:cNvPr id="0" name=""/>
        <dsp:cNvSpPr/>
      </dsp:nvSpPr>
      <dsp:spPr>
        <a:xfrm>
          <a:off x="6625440" y="865405"/>
          <a:ext cx="840939" cy="840939"/>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6736906" y="1038638"/>
        <a:ext cx="618007" cy="494473"/>
      </dsp:txXfrm>
    </dsp:sp>
    <dsp:sp modelId="{9B1EF647-0085-447A-B4E1-9BBDA57CBDFB}">
      <dsp:nvSpPr>
        <dsp:cNvPr id="0" name=""/>
        <dsp:cNvSpPr/>
      </dsp:nvSpPr>
      <dsp:spPr>
        <a:xfrm>
          <a:off x="7584111" y="560927"/>
          <a:ext cx="1449895" cy="1449895"/>
        </a:xfrm>
        <a:prstGeom prst="ellipse">
          <a:avLst/>
        </a:prstGeom>
        <a:solidFill>
          <a:schemeClr val="lt1">
            <a:hueOff val="0"/>
            <a:satOff val="0"/>
            <a:lumOff val="0"/>
            <a:alphaOff val="0"/>
          </a:schemeClr>
        </a:solidFill>
        <a:ln w="25400" cap="flat" cmpd="dbl"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574</a:t>
          </a:r>
        </a:p>
        <a:p>
          <a:pPr lvl="0" algn="ctr" defTabSz="622300">
            <a:lnSpc>
              <a:spcPct val="90000"/>
            </a:lnSpc>
            <a:spcBef>
              <a:spcPct val="0"/>
            </a:spcBef>
            <a:spcAft>
              <a:spcPct val="35000"/>
            </a:spcAft>
          </a:pPr>
          <a:r>
            <a:rPr lang="en-US" sz="1400" kern="1200" dirty="0" smtClean="0"/>
            <a:t>Total </a:t>
          </a:r>
        </a:p>
        <a:p>
          <a:pPr lvl="0" algn="ctr" defTabSz="622300">
            <a:lnSpc>
              <a:spcPct val="90000"/>
            </a:lnSpc>
            <a:spcBef>
              <a:spcPct val="0"/>
            </a:spcBef>
            <a:spcAft>
              <a:spcPct val="35000"/>
            </a:spcAft>
          </a:pPr>
          <a:r>
            <a:rPr lang="en-US" sz="1400" kern="1200" dirty="0" smtClean="0"/>
            <a:t>Participants</a:t>
          </a:r>
          <a:endParaRPr lang="en-US" sz="1400" kern="1200" dirty="0"/>
        </a:p>
      </dsp:txBody>
      <dsp:txXfrm>
        <a:off x="7796443" y="773259"/>
        <a:ext cx="1025231" cy="102523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FC5BFF-EA3B-AD40-89CB-9633E4E7DB6F}" type="datetimeFigureOut">
              <a:rPr lang="en-US" smtClean="0"/>
              <a:pPr/>
              <a:t>10/27/16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64F1DC-1DAF-F646-B731-82626E928079}" type="slidenum">
              <a:rPr lang="en-US" smtClean="0"/>
              <a:pPr/>
              <a:t>‹#›</a:t>
            </a:fld>
            <a:endParaRPr lang="en-US"/>
          </a:p>
        </p:txBody>
      </p:sp>
    </p:spTree>
    <p:extLst>
      <p:ext uri="{BB962C8B-B14F-4D97-AF65-F5344CB8AC3E}">
        <p14:creationId xmlns:p14="http://schemas.microsoft.com/office/powerpoint/2010/main" val="39348500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3B346D-404D-4DED-9C3F-262900B2E053}" type="slidenum">
              <a:rPr lang="en-NZ" smtClean="0"/>
              <a:pPr/>
              <a:t>1</a:t>
            </a:fld>
            <a:endParaRPr lang="en-NZ"/>
          </a:p>
        </p:txBody>
      </p:sp>
    </p:spTree>
    <p:extLst>
      <p:ext uri="{BB962C8B-B14F-4D97-AF65-F5344CB8AC3E}">
        <p14:creationId xmlns:p14="http://schemas.microsoft.com/office/powerpoint/2010/main" val="1028758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64F1DC-1DAF-F646-B731-82626E928079}" type="slidenum">
              <a:rPr lang="en-US" smtClean="0"/>
              <a:pPr/>
              <a:t>12</a:t>
            </a:fld>
            <a:endParaRPr lang="en-US"/>
          </a:p>
        </p:txBody>
      </p:sp>
    </p:spTree>
    <p:extLst>
      <p:ext uri="{BB962C8B-B14F-4D97-AF65-F5344CB8AC3E}">
        <p14:creationId xmlns:p14="http://schemas.microsoft.com/office/powerpoint/2010/main" val="1618537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64F1DC-1DAF-F646-B731-82626E928079}" type="slidenum">
              <a:rPr lang="en-US" smtClean="0"/>
              <a:pPr/>
              <a:t>13</a:t>
            </a:fld>
            <a:endParaRPr lang="en-US"/>
          </a:p>
        </p:txBody>
      </p:sp>
    </p:spTree>
    <p:extLst>
      <p:ext uri="{BB962C8B-B14F-4D97-AF65-F5344CB8AC3E}">
        <p14:creationId xmlns:p14="http://schemas.microsoft.com/office/powerpoint/2010/main" val="1618537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64F1DC-1DAF-F646-B731-82626E928079}" type="slidenum">
              <a:rPr lang="en-US" smtClean="0"/>
              <a:pPr/>
              <a:t>17</a:t>
            </a:fld>
            <a:endParaRPr lang="en-US"/>
          </a:p>
        </p:txBody>
      </p:sp>
    </p:spTree>
    <p:extLst>
      <p:ext uri="{BB962C8B-B14F-4D97-AF65-F5344CB8AC3E}">
        <p14:creationId xmlns:p14="http://schemas.microsoft.com/office/powerpoint/2010/main" val="1618537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Arial"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64F1DC-1DAF-F646-B731-82626E928079}" type="slidenum">
              <a:rPr lang="en-US" smtClean="0"/>
              <a:pPr/>
              <a:t>18</a:t>
            </a:fld>
            <a:endParaRPr lang="en-US"/>
          </a:p>
        </p:txBody>
      </p:sp>
    </p:spTree>
    <p:extLst>
      <p:ext uri="{BB962C8B-B14F-4D97-AF65-F5344CB8AC3E}">
        <p14:creationId xmlns:p14="http://schemas.microsoft.com/office/powerpoint/2010/main" val="1618537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64F1DC-1DAF-F646-B731-82626E928079}" type="slidenum">
              <a:rPr lang="en-US" smtClean="0"/>
              <a:pPr/>
              <a:t>21</a:t>
            </a:fld>
            <a:endParaRPr lang="en-US"/>
          </a:p>
        </p:txBody>
      </p:sp>
    </p:spTree>
    <p:extLst>
      <p:ext uri="{BB962C8B-B14F-4D97-AF65-F5344CB8AC3E}">
        <p14:creationId xmlns:p14="http://schemas.microsoft.com/office/powerpoint/2010/main" val="3987734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64F1DC-1DAF-F646-B731-82626E928079}" type="slidenum">
              <a:rPr lang="en-US" smtClean="0"/>
              <a:pPr/>
              <a:t>22</a:t>
            </a:fld>
            <a:endParaRPr lang="en-US"/>
          </a:p>
        </p:txBody>
      </p:sp>
    </p:spTree>
    <p:extLst>
      <p:ext uri="{BB962C8B-B14F-4D97-AF65-F5344CB8AC3E}">
        <p14:creationId xmlns:p14="http://schemas.microsoft.com/office/powerpoint/2010/main" val="93366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3B346D-404D-4DED-9C3F-262900B2E053}" type="slidenum">
              <a:rPr lang="en-NZ" smtClean="0"/>
              <a:pPr/>
              <a:t>2</a:t>
            </a:fld>
            <a:endParaRPr lang="en-NZ"/>
          </a:p>
        </p:txBody>
      </p:sp>
    </p:spTree>
    <p:extLst>
      <p:ext uri="{BB962C8B-B14F-4D97-AF65-F5344CB8AC3E}">
        <p14:creationId xmlns:p14="http://schemas.microsoft.com/office/powerpoint/2010/main" val="102875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64F1DC-1DAF-F646-B731-82626E928079}" type="slidenum">
              <a:rPr lang="en-US" smtClean="0"/>
              <a:pPr/>
              <a:t>3</a:t>
            </a:fld>
            <a:endParaRPr lang="en-US"/>
          </a:p>
        </p:txBody>
      </p:sp>
    </p:spTree>
    <p:extLst>
      <p:ext uri="{BB962C8B-B14F-4D97-AF65-F5344CB8AC3E}">
        <p14:creationId xmlns:p14="http://schemas.microsoft.com/office/powerpoint/2010/main" val="3758293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64F1DC-1DAF-F646-B731-82626E928079}" type="slidenum">
              <a:rPr lang="en-US" smtClean="0"/>
              <a:pPr/>
              <a:t>4</a:t>
            </a:fld>
            <a:endParaRPr lang="en-US"/>
          </a:p>
        </p:txBody>
      </p:sp>
    </p:spTree>
    <p:extLst>
      <p:ext uri="{BB962C8B-B14F-4D97-AF65-F5344CB8AC3E}">
        <p14:creationId xmlns:p14="http://schemas.microsoft.com/office/powerpoint/2010/main" val="375829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6064F1DC-1DAF-F646-B731-82626E928079}" type="slidenum">
              <a:rPr lang="en-US" smtClean="0"/>
              <a:pPr/>
              <a:t>5</a:t>
            </a:fld>
            <a:endParaRPr lang="en-US"/>
          </a:p>
        </p:txBody>
      </p:sp>
    </p:spTree>
    <p:extLst>
      <p:ext uri="{BB962C8B-B14F-4D97-AF65-F5344CB8AC3E}">
        <p14:creationId xmlns:p14="http://schemas.microsoft.com/office/powerpoint/2010/main" val="2231472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64F1DC-1DAF-F646-B731-82626E928079}" type="slidenum">
              <a:rPr lang="en-US" smtClean="0"/>
              <a:pPr/>
              <a:t>6</a:t>
            </a:fld>
            <a:endParaRPr lang="en-US"/>
          </a:p>
        </p:txBody>
      </p:sp>
    </p:spTree>
    <p:extLst>
      <p:ext uri="{BB962C8B-B14F-4D97-AF65-F5344CB8AC3E}">
        <p14:creationId xmlns:p14="http://schemas.microsoft.com/office/powerpoint/2010/main" val="123209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64F1DC-1DAF-F646-B731-82626E928079}" type="slidenum">
              <a:rPr lang="en-US" smtClean="0"/>
              <a:pPr/>
              <a:t>7</a:t>
            </a:fld>
            <a:endParaRPr lang="en-US"/>
          </a:p>
        </p:txBody>
      </p:sp>
    </p:spTree>
    <p:extLst>
      <p:ext uri="{BB962C8B-B14F-4D97-AF65-F5344CB8AC3E}">
        <p14:creationId xmlns:p14="http://schemas.microsoft.com/office/powerpoint/2010/main" val="1633491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64F1DC-1DAF-F646-B731-82626E928079}" type="slidenum">
              <a:rPr lang="en-US" smtClean="0"/>
              <a:pPr/>
              <a:t>10</a:t>
            </a:fld>
            <a:endParaRPr lang="en-US"/>
          </a:p>
        </p:txBody>
      </p:sp>
    </p:spTree>
    <p:extLst>
      <p:ext uri="{BB962C8B-B14F-4D97-AF65-F5344CB8AC3E}">
        <p14:creationId xmlns:p14="http://schemas.microsoft.com/office/powerpoint/2010/main" val="1618537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Arial" charset="0"/>
              <a:buNone/>
            </a:pPr>
            <a:endParaRPr lang="en-US" sz="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64F1DC-1DAF-F646-B731-82626E928079}" type="slidenum">
              <a:rPr lang="en-US" smtClean="0"/>
              <a:pPr/>
              <a:t>11</a:t>
            </a:fld>
            <a:endParaRPr lang="en-US"/>
          </a:p>
        </p:txBody>
      </p:sp>
    </p:spTree>
    <p:extLst>
      <p:ext uri="{BB962C8B-B14F-4D97-AF65-F5344CB8AC3E}">
        <p14:creationId xmlns:p14="http://schemas.microsoft.com/office/powerpoint/2010/main" val="161853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7" y="1295401"/>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2" y="1524000"/>
            <a:ext cx="6498159"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AU" smtClean="0"/>
              <a:t>Click to edit Master title style</a:t>
            </a:r>
            <a:endParaRPr/>
          </a:p>
        </p:txBody>
      </p:sp>
      <p:sp>
        <p:nvSpPr>
          <p:cNvPr id="3" name="Subtitle 2"/>
          <p:cNvSpPr>
            <a:spLocks noGrp="1"/>
          </p:cNvSpPr>
          <p:nvPr>
            <p:ph type="subTitle" idx="1"/>
          </p:nvPr>
        </p:nvSpPr>
        <p:spPr>
          <a:xfrm>
            <a:off x="1322922"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dirty="0"/>
          </a:p>
        </p:txBody>
      </p:sp>
      <p:sp>
        <p:nvSpPr>
          <p:cNvPr id="4" name="Date Placeholder 3"/>
          <p:cNvSpPr>
            <a:spLocks noGrp="1"/>
          </p:cNvSpPr>
          <p:nvPr>
            <p:ph type="dt" sz="half" idx="10"/>
          </p:nvPr>
        </p:nvSpPr>
        <p:spPr/>
        <p:txBody>
          <a:bodyPr/>
          <a:lstStyle/>
          <a:p>
            <a:fld id="{AE39DB94-B408-AB48-8210-B7CA1AADD886}" type="datetimeFigureOut">
              <a:rPr lang="en-US" smtClean="0"/>
              <a:pPr/>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611872"/>
            <a:ext cx="4079545" cy="1162050"/>
          </a:xfrm>
        </p:spPr>
        <p:txBody>
          <a:bodyPr anchor="b"/>
          <a:lstStyle>
            <a:lvl1pPr algn="ctr">
              <a:defRPr sz="3600" b="0"/>
            </a:lvl1pPr>
          </a:lstStyle>
          <a:p>
            <a:r>
              <a:rPr lang="en-AU" smtClean="0"/>
              <a:t>Click to edit Master title style</a:t>
            </a:r>
            <a:endParaRPr/>
          </a:p>
        </p:txBody>
      </p:sp>
      <p:sp>
        <p:nvSpPr>
          <p:cNvPr id="4" name="Text Placeholder 3"/>
          <p:cNvSpPr>
            <a:spLocks noGrp="1"/>
          </p:cNvSpPr>
          <p:nvPr>
            <p:ph type="body" sz="half" idx="2"/>
          </p:nvPr>
        </p:nvSpPr>
        <p:spPr>
          <a:xfrm>
            <a:off x="533400" y="1787857"/>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AE39DB94-B408-AB48-8210-B7CA1AADD886}" type="datetimeFigureOut">
              <a:rPr lang="en-US" smtClean="0"/>
              <a:pPr/>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0FF81-F096-F542-9017-0769B7B4E472}" type="slidenum">
              <a:rPr lang="en-US" smtClean="0"/>
              <a:pPr/>
              <a:t>‹#›</a:t>
            </a:fld>
            <a:endParaRPr lang="en-US"/>
          </a:p>
        </p:txBody>
      </p:sp>
      <p:sp>
        <p:nvSpPr>
          <p:cNvPr id="8" name="Picture Placeholder 2"/>
          <p:cNvSpPr>
            <a:spLocks noGrp="1"/>
          </p:cNvSpPr>
          <p:nvPr>
            <p:ph type="pic" idx="1"/>
          </p:nvPr>
        </p:nvSpPr>
        <p:spPr>
          <a:xfrm>
            <a:off x="5090617" y="359393"/>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AE39DB94-B408-AB48-8210-B7CA1AADD886}" type="datetimeFigureOut">
              <a:rPr lang="en-US" smtClean="0"/>
              <a:pPr/>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AU" smtClean="0"/>
              <a:t>Click to edit Master title style</a:t>
            </a:r>
            <a:endParaRPr/>
          </a:p>
        </p:txBody>
      </p:sp>
      <p:sp>
        <p:nvSpPr>
          <p:cNvPr id="3" name="Vertical Text Placeholder 2"/>
          <p:cNvSpPr>
            <a:spLocks noGrp="1"/>
          </p:cNvSpPr>
          <p:nvPr>
            <p:ph type="body" orient="vert" idx="1"/>
          </p:nvPr>
        </p:nvSpPr>
        <p:spPr>
          <a:xfrm>
            <a:off x="549274" y="368301"/>
            <a:ext cx="6689727" cy="5575300"/>
          </a:xfrm>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AE39DB94-B408-AB48-8210-B7CA1AADD886}" type="datetimeFigureOut">
              <a:rPr lang="en-US" smtClean="0"/>
              <a:pPr/>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AE39DB94-B408-AB48-8210-B7CA1AADD886}" type="datetimeFigureOut">
              <a:rPr lang="en-US" smtClean="0"/>
              <a:pPr/>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9" y="3352802"/>
            <a:ext cx="8416925" cy="1470025"/>
          </a:xfrm>
        </p:spPr>
        <p:txBody>
          <a:bodyPr/>
          <a:lstStyle/>
          <a:p>
            <a:r>
              <a:rPr lang="en-AU" smtClean="0"/>
              <a:t>Click to edit Master title style</a:t>
            </a:r>
            <a:endParaRPr dirty="0"/>
          </a:p>
        </p:txBody>
      </p:sp>
      <p:sp>
        <p:nvSpPr>
          <p:cNvPr id="3" name="Subtitle 2"/>
          <p:cNvSpPr>
            <a:spLocks noGrp="1"/>
          </p:cNvSpPr>
          <p:nvPr>
            <p:ph type="subTitle" idx="1"/>
          </p:nvPr>
        </p:nvSpPr>
        <p:spPr>
          <a:xfrm>
            <a:off x="363539" y="4771030"/>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dirty="0"/>
          </a:p>
        </p:txBody>
      </p:sp>
      <p:sp>
        <p:nvSpPr>
          <p:cNvPr id="4" name="Date Placeholder 3"/>
          <p:cNvSpPr>
            <a:spLocks noGrp="1"/>
          </p:cNvSpPr>
          <p:nvPr>
            <p:ph type="dt" sz="half" idx="10"/>
          </p:nvPr>
        </p:nvSpPr>
        <p:spPr/>
        <p:txBody>
          <a:bodyPr/>
          <a:lstStyle/>
          <a:p>
            <a:fld id="{AE39DB94-B408-AB48-8210-B7CA1AADD886}" type="datetimeFigureOut">
              <a:rPr lang="en-US" smtClean="0"/>
              <a:pPr/>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0FF81-F096-F542-9017-0769B7B4E472}"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6" y="2403145"/>
            <a:ext cx="8056563" cy="1362075"/>
          </a:xfrm>
        </p:spPr>
        <p:txBody>
          <a:bodyPr anchor="b" anchorCtr="0"/>
          <a:lstStyle>
            <a:lvl1pPr algn="ctr">
              <a:defRPr sz="4600" b="0" cap="none" baseline="0"/>
            </a:lvl1pPr>
          </a:lstStyle>
          <a:p>
            <a:r>
              <a:rPr lang="en-AU" smtClean="0"/>
              <a:t>Click to edit Master title style</a:t>
            </a:r>
            <a:endParaRPr/>
          </a:p>
        </p:txBody>
      </p:sp>
      <p:sp>
        <p:nvSpPr>
          <p:cNvPr id="3" name="Text Placeholder 2"/>
          <p:cNvSpPr>
            <a:spLocks noGrp="1"/>
          </p:cNvSpPr>
          <p:nvPr>
            <p:ph type="body" idx="1"/>
          </p:nvPr>
        </p:nvSpPr>
        <p:spPr>
          <a:xfrm>
            <a:off x="549276" y="3736006"/>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AE39DB94-B408-AB48-8210-B7CA1AADD886}" type="datetimeFigureOut">
              <a:rPr lang="en-US" smtClean="0"/>
              <a:pPr/>
              <a:t>10/27/16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AU"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4"/>
          <p:cNvSpPr>
            <a:spLocks noGrp="1"/>
          </p:cNvSpPr>
          <p:nvPr>
            <p:ph type="dt" sz="half" idx="10"/>
          </p:nvPr>
        </p:nvSpPr>
        <p:spPr/>
        <p:txBody>
          <a:bodyPr/>
          <a:lstStyle/>
          <a:p>
            <a:fld id="{AE39DB94-B408-AB48-8210-B7CA1AADD886}" type="datetimeFigureOut">
              <a:rPr lang="en-US" smtClean="0"/>
              <a:pPr/>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lvl1pPr>
              <a:defRPr/>
            </a:lvl1pPr>
          </a:lstStyle>
          <a:p>
            <a:r>
              <a:rPr lang="en-AU" smtClean="0"/>
              <a:t>Click to edit Master title style</a:t>
            </a:r>
            <a:endParaRPr/>
          </a:p>
        </p:txBody>
      </p:sp>
      <p:sp>
        <p:nvSpPr>
          <p:cNvPr id="3" name="Text Placeholder 2"/>
          <p:cNvSpPr>
            <a:spLocks noGrp="1"/>
          </p:cNvSpPr>
          <p:nvPr>
            <p:ph type="body" idx="1"/>
          </p:nvPr>
        </p:nvSpPr>
        <p:spPr>
          <a:xfrm>
            <a:off x="549273" y="1453225"/>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549273" y="2347416"/>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Text Placeholder 4"/>
          <p:cNvSpPr>
            <a:spLocks noGrp="1"/>
          </p:cNvSpPr>
          <p:nvPr>
            <p:ph type="body" sz="quarter" idx="3"/>
          </p:nvPr>
        </p:nvSpPr>
        <p:spPr>
          <a:xfrm>
            <a:off x="4751071" y="1453225"/>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751071" y="2347416"/>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7" name="Date Placeholder 6"/>
          <p:cNvSpPr>
            <a:spLocks noGrp="1"/>
          </p:cNvSpPr>
          <p:nvPr>
            <p:ph type="dt" sz="half" idx="10"/>
          </p:nvPr>
        </p:nvSpPr>
        <p:spPr/>
        <p:txBody>
          <a:bodyPr/>
          <a:lstStyle/>
          <a:p>
            <a:fld id="{AE39DB94-B408-AB48-8210-B7CA1AADD886}" type="datetimeFigureOut">
              <a:rPr lang="en-US" smtClean="0"/>
              <a:pPr/>
              <a:t>10/27/16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Date Placeholder 2"/>
          <p:cNvSpPr>
            <a:spLocks noGrp="1"/>
          </p:cNvSpPr>
          <p:nvPr>
            <p:ph type="dt" sz="half" idx="10"/>
          </p:nvPr>
        </p:nvSpPr>
        <p:spPr/>
        <p:txBody>
          <a:bodyPr/>
          <a:lstStyle/>
          <a:p>
            <a:fld id="{AE39DB94-B408-AB48-8210-B7CA1AADD886}" type="datetimeFigureOut">
              <a:rPr lang="en-US" smtClean="0"/>
              <a:pPr/>
              <a:t>10/27/16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9DB94-B408-AB48-8210-B7CA1AADD886}" type="datetimeFigureOut">
              <a:rPr lang="en-US" smtClean="0"/>
              <a:pPr/>
              <a:t>10/27/16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AU" smtClean="0"/>
              <a:t>Click to edit Master title style</a:t>
            </a:r>
            <a:endParaRPr/>
          </a:p>
        </p:txBody>
      </p:sp>
      <p:sp>
        <p:nvSpPr>
          <p:cNvPr id="3" name="Content Placeholder 2"/>
          <p:cNvSpPr>
            <a:spLocks noGrp="1"/>
          </p:cNvSpPr>
          <p:nvPr>
            <p:ph idx="1"/>
          </p:nvPr>
        </p:nvSpPr>
        <p:spPr>
          <a:xfrm>
            <a:off x="4742824" y="368301"/>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Text Placeholder 3"/>
          <p:cNvSpPr>
            <a:spLocks noGrp="1"/>
          </p:cNvSpPr>
          <p:nvPr>
            <p:ph type="body" sz="half" idx="2"/>
          </p:nvPr>
        </p:nvSpPr>
        <p:spPr>
          <a:xfrm>
            <a:off x="533399" y="1787857"/>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AE39DB94-B408-AB48-8210-B7CA1AADD886}" type="datetimeFigureOut">
              <a:rPr lang="en-US" smtClean="0"/>
              <a:pPr/>
              <a:t>10/27/16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0FF81-F096-F542-9017-0769B7B4E47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AU"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2"/>
          </p:nvPr>
        </p:nvSpPr>
        <p:spPr>
          <a:xfrm>
            <a:off x="5629835" y="6275669"/>
            <a:ext cx="2133600" cy="365125"/>
          </a:xfrm>
          <a:prstGeom prst="rect">
            <a:avLst/>
          </a:prstGeom>
        </p:spPr>
        <p:txBody>
          <a:bodyPr vert="horz" lIns="91440" tIns="45720" rIns="91440" bIns="45720" rtlCol="0" anchor="ctr"/>
          <a:lstStyle>
            <a:lvl1pPr algn="r">
              <a:defRPr sz="1200">
                <a:solidFill>
                  <a:schemeClr val="bg1"/>
                </a:solidFill>
              </a:defRPr>
            </a:lvl1pPr>
          </a:lstStyle>
          <a:p>
            <a:fld id="{AE39DB94-B408-AB48-8210-B7CA1AADD886}" type="datetimeFigureOut">
              <a:rPr lang="en-US" smtClean="0"/>
              <a:pPr/>
              <a:t>10/27/16</a:t>
            </a:fld>
            <a:endParaRPr lang="en-US"/>
          </a:p>
        </p:txBody>
      </p:sp>
      <p:sp>
        <p:nvSpPr>
          <p:cNvPr id="5" name="Footer Placeholder 4"/>
          <p:cNvSpPr>
            <a:spLocks noGrp="1"/>
          </p:cNvSpPr>
          <p:nvPr>
            <p:ph type="ftr" sz="quarter" idx="3"/>
          </p:nvPr>
        </p:nvSpPr>
        <p:spPr>
          <a:xfrm>
            <a:off x="264459" y="6275669"/>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7" y="6275669"/>
            <a:ext cx="990600" cy="365125"/>
          </a:xfrm>
          <a:prstGeom prst="rect">
            <a:avLst/>
          </a:prstGeom>
        </p:spPr>
        <p:txBody>
          <a:bodyPr vert="horz" lIns="91440" tIns="45720" rIns="91440" bIns="45720" rtlCol="0" anchor="ctr"/>
          <a:lstStyle>
            <a:lvl1pPr algn="r">
              <a:defRPr sz="3600">
                <a:solidFill>
                  <a:schemeClr val="bg1"/>
                </a:solidFill>
              </a:defRPr>
            </a:lvl1pPr>
          </a:lstStyle>
          <a:p>
            <a:fld id="{4A60FF81-F096-F542-9017-0769B7B4E4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nz/url?sa=i&amp;rct=j&amp;q=&amp;esrc=s&amp;source=images&amp;cd=&amp;cad=rja&amp;uact=8&amp;ved=0ahUKEwjzp-7a2a_PAhXEuhQKHYxlAQwQjRwIBw&amp;url=http://asiapacific.anu.edu.au/mapsonline/base-maps/tongatapu-0&amp;bvm=bv.133700528,d.cGc&amp;psig=AFQjCNHtHj_51BJ8tOe6Q0dqxUqCUA3vyA&amp;ust=1475070871186301" TargetMode="Externa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nz/url?sa=i&amp;rct=j&amp;q=&amp;esrc=s&amp;source=images&amp;cd=&amp;cad=rja&amp;uact=8&amp;ved=0ahUKEwiggf_z2K_PAhWBG5QKHQNMAWAQjRwIBw&amp;url=http://www.haapai.to/facts6.html&amp;bvm=bv.133700528,d.cGc&amp;psig=AFQjCNGEE2xOj_FuBQXHK-nFBmMdmSmp3w&amp;ust=1475070263924857" TargetMode="External"/><Relationship Id="rId3"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24.jpeg"/><Relationship Id="rId9"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1170516" y="4590508"/>
            <a:ext cx="6767535" cy="55754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2400" b="1" dirty="0" smtClean="0"/>
              <a:t>ENERGY SECTOR REFORM CONTRACT</a:t>
            </a:r>
          </a:p>
        </p:txBody>
      </p:sp>
      <p:sp>
        <p:nvSpPr>
          <p:cNvPr id="3" name="TextBox 2"/>
          <p:cNvSpPr txBox="1"/>
          <p:nvPr/>
        </p:nvSpPr>
        <p:spPr>
          <a:xfrm>
            <a:off x="1051250" y="2069253"/>
            <a:ext cx="7050156" cy="2031325"/>
          </a:xfrm>
          <a:prstGeom prst="rect">
            <a:avLst/>
          </a:prstGeom>
          <a:solidFill>
            <a:srgbClr val="F3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5" name="TextBox 4"/>
          <p:cNvSpPr txBox="1"/>
          <p:nvPr/>
        </p:nvSpPr>
        <p:spPr>
          <a:xfrm>
            <a:off x="2087045" y="827308"/>
            <a:ext cx="4171866" cy="1569660"/>
          </a:xfrm>
          <a:prstGeom prst="rect">
            <a:avLst/>
          </a:prstGeom>
          <a:noFill/>
          <a:ln w="3175">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2400" dirty="0" smtClean="0">
                <a:solidFill>
                  <a:schemeClr val="tx1">
                    <a:lumMod val="65000"/>
                    <a:lumOff val="35000"/>
                  </a:schemeClr>
                </a:solidFill>
                <a:latin typeface="Aharoni" pitchFamily="2" charset="-79"/>
                <a:cs typeface="Aharoni" pitchFamily="2" charset="-79"/>
              </a:rPr>
              <a:t>PARTNERSHIP BETWEEN GOVERNMENT AND CIVIL SOCIETY ORGAIZATION IN IMPLEMENTING TERM</a:t>
            </a:r>
            <a:endParaRPr lang="en-US" sz="2400" dirty="0">
              <a:solidFill>
                <a:schemeClr val="tx1">
                  <a:lumMod val="65000"/>
                  <a:lumOff val="35000"/>
                </a:schemeClr>
              </a:solidFill>
              <a:latin typeface="Aharoni" pitchFamily="2" charset="-79"/>
              <a:cs typeface="Aharoni" pitchFamily="2" charset="-79"/>
            </a:endParaRPr>
          </a:p>
        </p:txBody>
      </p:sp>
      <p:pic>
        <p:nvPicPr>
          <p:cNvPr id="3078" name="Picture 6" descr="Image result for Energy Sector in Tonga European Union"/>
          <p:cNvPicPr>
            <a:picLocks noChangeAspect="1" noChangeArrowheads="1"/>
          </p:cNvPicPr>
          <p:nvPr/>
        </p:nvPicPr>
        <p:blipFill rotWithShape="1">
          <a:blip r:embed="rId3">
            <a:extLst>
              <a:ext uri="{28A0092B-C50C-407E-A947-70E740481C1C}">
                <a14:useLocalDpi xmlns:a14="http://schemas.microsoft.com/office/drawing/2010/main" val="0"/>
              </a:ext>
            </a:extLst>
          </a:blip>
          <a:srcRect l="5898" r="10060"/>
          <a:stretch/>
        </p:blipFill>
        <p:spPr bwMode="auto">
          <a:xfrm>
            <a:off x="3492491" y="2521792"/>
            <a:ext cx="1721351" cy="1364408"/>
          </a:xfrm>
          <a:prstGeom prst="rect">
            <a:avLst/>
          </a:prstGeom>
          <a:noFill/>
          <a:ln w="3175">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496" r="12388"/>
          <a:stretch/>
        </p:blipFill>
        <p:spPr bwMode="auto">
          <a:xfrm>
            <a:off x="1" y="5671933"/>
            <a:ext cx="9157252" cy="86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250" y="591204"/>
            <a:ext cx="7050156" cy="119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600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6428"/>
            <a:ext cx="9144001" cy="754796"/>
          </a:xfrm>
        </p:spPr>
        <p:txBody>
          <a:bodyPr/>
          <a:lstStyle/>
          <a:p>
            <a:r>
              <a:rPr lang="en-US" sz="2400" dirty="0" smtClean="0"/>
              <a:t>CSOs CONTRIBUTION </a:t>
            </a:r>
            <a:r>
              <a:rPr lang="en-US" sz="2400" dirty="0" smtClean="0"/>
              <a:t>TO THE ENERGY SECTOR</a:t>
            </a:r>
            <a:endParaRPr lang="en-US" sz="24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749" y="807806"/>
            <a:ext cx="6735275" cy="447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465983" y="1013504"/>
            <a:ext cx="4174435" cy="5386090"/>
          </a:xfrm>
          <a:prstGeom prst="rect">
            <a:avLst/>
          </a:prstGeom>
          <a:solidFill>
            <a:schemeClr val="accent4">
              <a:lumMod val="40000"/>
              <a:lumOff val="60000"/>
            </a:schemeClr>
          </a:solidFill>
        </p:spPr>
        <p:txBody>
          <a:bodyPr wrap="square">
            <a:spAutoFit/>
          </a:bodyPr>
          <a:lstStyle/>
          <a:p>
            <a:pPr>
              <a:tabLst>
                <a:tab pos="276225" algn="l"/>
              </a:tabLst>
            </a:pPr>
            <a:r>
              <a:rPr lang="en-US" sz="1400" dirty="0">
                <a:solidFill>
                  <a:schemeClr val="tx1">
                    <a:lumMod val="65000"/>
                    <a:lumOff val="35000"/>
                  </a:schemeClr>
                </a:solidFill>
              </a:rPr>
              <a:t> </a:t>
            </a:r>
          </a:p>
          <a:p>
            <a:pPr>
              <a:tabLst>
                <a:tab pos="276225" algn="l"/>
              </a:tabLst>
            </a:pPr>
            <a:r>
              <a:rPr lang="en-US" sz="1600" dirty="0">
                <a:solidFill>
                  <a:schemeClr val="tx1">
                    <a:lumMod val="65000"/>
                    <a:lumOff val="35000"/>
                  </a:schemeClr>
                </a:solidFill>
              </a:rPr>
              <a:t>	The Tonga Government is expanding its	partnerships with </a:t>
            </a:r>
            <a:r>
              <a:rPr lang="en-US" sz="1600" dirty="0" smtClean="0">
                <a:solidFill>
                  <a:schemeClr val="tx1">
                    <a:lumMod val="65000"/>
                    <a:lumOff val="35000"/>
                  </a:schemeClr>
                </a:solidFill>
              </a:rPr>
              <a:t>Civil Society 	Organisations (CSOs) to raise	awareness in relation </a:t>
            </a:r>
            <a:r>
              <a:rPr lang="en-US" sz="1600" dirty="0">
                <a:solidFill>
                  <a:schemeClr val="tx1">
                    <a:lumMod val="65000"/>
                    <a:lumOff val="35000"/>
                  </a:schemeClr>
                </a:solidFill>
              </a:rPr>
              <a:t>to </a:t>
            </a:r>
            <a:r>
              <a:rPr lang="en-US" sz="1600" dirty="0" smtClean="0">
                <a:solidFill>
                  <a:schemeClr val="tx1">
                    <a:lumMod val="65000"/>
                    <a:lumOff val="35000"/>
                  </a:schemeClr>
                </a:solidFill>
              </a:rPr>
              <a:t>energy 	efficiency</a:t>
            </a:r>
            <a:r>
              <a:rPr lang="en-US" sz="1600" dirty="0">
                <a:solidFill>
                  <a:schemeClr val="tx1">
                    <a:lumMod val="65000"/>
                    <a:lumOff val="35000"/>
                  </a:schemeClr>
                </a:solidFill>
              </a:rPr>
              <a:t>, </a:t>
            </a:r>
            <a:r>
              <a:rPr lang="en-US" sz="1600" dirty="0" smtClean="0">
                <a:solidFill>
                  <a:schemeClr val="tx1">
                    <a:lumMod val="65000"/>
                    <a:lumOff val="35000"/>
                  </a:schemeClr>
                </a:solidFill>
              </a:rPr>
              <a:t>renewable energy and climate 	adaptation.</a:t>
            </a:r>
          </a:p>
          <a:p>
            <a:pPr>
              <a:tabLst>
                <a:tab pos="276225" algn="l"/>
              </a:tabLst>
            </a:pPr>
            <a:endParaRPr lang="en-US" sz="1000" dirty="0">
              <a:solidFill>
                <a:schemeClr val="tx1">
                  <a:lumMod val="65000"/>
                  <a:lumOff val="35000"/>
                </a:schemeClr>
              </a:solidFill>
            </a:endParaRPr>
          </a:p>
          <a:p>
            <a:pPr>
              <a:tabLst>
                <a:tab pos="276225" algn="l"/>
              </a:tabLst>
            </a:pPr>
            <a:r>
              <a:rPr lang="en-US" sz="1600" dirty="0" smtClean="0">
                <a:solidFill>
                  <a:schemeClr val="tx1">
                    <a:lumMod val="65000"/>
                    <a:lumOff val="35000"/>
                  </a:schemeClr>
                </a:solidFill>
              </a:rPr>
              <a:t>	</a:t>
            </a:r>
            <a:r>
              <a:rPr lang="en-GB" sz="1600" dirty="0">
                <a:solidFill>
                  <a:schemeClr val="tx1">
                    <a:lumMod val="65000"/>
                    <a:lumOff val="35000"/>
                  </a:schemeClr>
                </a:solidFill>
              </a:rPr>
              <a:t>In addition, </a:t>
            </a:r>
            <a:r>
              <a:rPr lang="en-GB" sz="1600" dirty="0" smtClean="0">
                <a:solidFill>
                  <a:schemeClr val="tx1">
                    <a:lumMod val="65000"/>
                    <a:lumOff val="35000"/>
                  </a:schemeClr>
                </a:solidFill>
              </a:rPr>
              <a:t>the EU supports an 	increased cooperation between CSOs 	and the Tonga Government in existing 	developments in the energy sector 	through the Non-State Actors (NSA) 	Programme and </a:t>
            </a:r>
            <a:r>
              <a:rPr lang="en-US" sz="1600" dirty="0">
                <a:solidFill>
                  <a:schemeClr val="tx1">
                    <a:lumMod val="65000"/>
                    <a:lumOff val="35000"/>
                  </a:schemeClr>
                </a:solidFill>
              </a:rPr>
              <a:t>B</a:t>
            </a:r>
            <a:r>
              <a:rPr lang="en-US" sz="1600" dirty="0" smtClean="0">
                <a:solidFill>
                  <a:schemeClr val="tx1">
                    <a:lumMod val="65000"/>
                    <a:lumOff val="35000"/>
                  </a:schemeClr>
                </a:solidFill>
              </a:rPr>
              <a:t>udget </a:t>
            </a:r>
            <a:r>
              <a:rPr lang="en-US" sz="1600" dirty="0">
                <a:solidFill>
                  <a:schemeClr val="tx1">
                    <a:lumMod val="65000"/>
                    <a:lumOff val="35000"/>
                  </a:schemeClr>
                </a:solidFill>
              </a:rPr>
              <a:t>S</a:t>
            </a:r>
            <a:r>
              <a:rPr lang="en-US" sz="1600" dirty="0" smtClean="0">
                <a:solidFill>
                  <a:schemeClr val="tx1">
                    <a:lumMod val="65000"/>
                    <a:lumOff val="35000"/>
                  </a:schemeClr>
                </a:solidFill>
              </a:rPr>
              <a:t>upport 	Programme.</a:t>
            </a:r>
            <a:endParaRPr lang="en-US" sz="1600" dirty="0">
              <a:solidFill>
                <a:schemeClr val="tx1">
                  <a:lumMod val="65000"/>
                  <a:lumOff val="35000"/>
                </a:schemeClr>
              </a:solidFill>
            </a:endParaRPr>
          </a:p>
          <a:p>
            <a:pPr>
              <a:tabLst>
                <a:tab pos="276225" algn="l"/>
              </a:tabLst>
            </a:pPr>
            <a:r>
              <a:rPr lang="en-GB" sz="1600" dirty="0" smtClean="0">
                <a:solidFill>
                  <a:schemeClr val="tx1">
                    <a:lumMod val="65000"/>
                    <a:lumOff val="35000"/>
                  </a:schemeClr>
                </a:solidFill>
              </a:rPr>
              <a:t> .</a:t>
            </a:r>
            <a:endParaRPr lang="en-US" sz="1600" dirty="0">
              <a:solidFill>
                <a:schemeClr val="tx1">
                  <a:lumMod val="65000"/>
                  <a:lumOff val="35000"/>
                </a:schemeClr>
              </a:solidFill>
            </a:endParaRPr>
          </a:p>
          <a:p>
            <a:pPr>
              <a:tabLst>
                <a:tab pos="276225" algn="l"/>
              </a:tabLst>
            </a:pPr>
            <a:r>
              <a:rPr lang="en-US" sz="1600" dirty="0">
                <a:solidFill>
                  <a:schemeClr val="tx1">
                    <a:lumMod val="65000"/>
                    <a:lumOff val="35000"/>
                  </a:schemeClr>
                </a:solidFill>
              </a:rPr>
              <a:t>	The EU </a:t>
            </a:r>
            <a:r>
              <a:rPr lang="en-GB" sz="1600" dirty="0" smtClean="0">
                <a:solidFill>
                  <a:schemeClr val="tx1">
                    <a:lumMod val="65000"/>
                    <a:lumOff val="35000"/>
                  </a:schemeClr>
                </a:solidFill>
              </a:rPr>
              <a:t>recognizes that communities 	need to be strengthened so that </a:t>
            </a:r>
            <a:r>
              <a:rPr lang="en-GB" sz="1600" dirty="0">
                <a:solidFill>
                  <a:schemeClr val="tx1">
                    <a:lumMod val="65000"/>
                    <a:lumOff val="35000"/>
                  </a:schemeClr>
                </a:solidFill>
              </a:rPr>
              <a:t>they </a:t>
            </a:r>
            <a:r>
              <a:rPr lang="en-GB" sz="1600" dirty="0" smtClean="0">
                <a:solidFill>
                  <a:schemeClr val="tx1">
                    <a:lumMod val="65000"/>
                    <a:lumOff val="35000"/>
                  </a:schemeClr>
                </a:solidFill>
              </a:rPr>
              <a:t>can 	manage their energy resources 	effectively and efficiently particularly 	during </a:t>
            </a:r>
            <a:r>
              <a:rPr lang="en-GB" sz="1600" dirty="0">
                <a:solidFill>
                  <a:schemeClr val="tx1">
                    <a:lumMod val="65000"/>
                    <a:lumOff val="35000"/>
                  </a:schemeClr>
                </a:solidFill>
              </a:rPr>
              <a:t>incidents </a:t>
            </a:r>
            <a:r>
              <a:rPr lang="en-GB" sz="1600" dirty="0" smtClean="0">
                <a:solidFill>
                  <a:schemeClr val="tx1">
                    <a:lumMod val="65000"/>
                    <a:lumOff val="35000"/>
                  </a:schemeClr>
                </a:solidFill>
              </a:rPr>
              <a:t>of natural disasters</a:t>
            </a:r>
            <a:r>
              <a:rPr lang="en-GB" sz="1600" dirty="0">
                <a:solidFill>
                  <a:schemeClr val="tx1">
                    <a:lumMod val="65000"/>
                    <a:lumOff val="35000"/>
                  </a:schemeClr>
                </a:solidFill>
              </a:rPr>
              <a:t>. </a:t>
            </a:r>
            <a:endParaRPr lang="en-GB" sz="1600" dirty="0" smtClean="0">
              <a:solidFill>
                <a:schemeClr val="tx1">
                  <a:lumMod val="65000"/>
                  <a:lumOff val="35000"/>
                </a:schemeClr>
              </a:solidFill>
            </a:endParaRPr>
          </a:p>
          <a:p>
            <a:pPr>
              <a:tabLst>
                <a:tab pos="276225" algn="l"/>
              </a:tabLst>
            </a:pPr>
            <a:r>
              <a:rPr lang="en-GB" sz="1600" dirty="0" smtClean="0">
                <a:solidFill>
                  <a:schemeClr val="tx1">
                    <a:lumMod val="65000"/>
                    <a:lumOff val="35000"/>
                  </a:schemeClr>
                </a:solidFill>
              </a:rPr>
              <a:t> </a:t>
            </a:r>
          </a:p>
        </p:txBody>
      </p:sp>
      <p:sp>
        <p:nvSpPr>
          <p:cNvPr id="10" name="TextBox 9"/>
          <p:cNvSpPr txBox="1"/>
          <p:nvPr/>
        </p:nvSpPr>
        <p:spPr>
          <a:xfrm>
            <a:off x="704498" y="5151963"/>
            <a:ext cx="3246783" cy="600164"/>
          </a:xfrm>
          <a:prstGeom prst="rect">
            <a:avLst/>
          </a:prstGeom>
          <a:solidFill>
            <a:schemeClr val="accent5">
              <a:lumMod val="40000"/>
              <a:lumOff val="60000"/>
            </a:schemeClr>
          </a:solidFill>
        </p:spPr>
        <p:txBody>
          <a:bodyPr wrap="square" rtlCol="0">
            <a:spAutoFit/>
          </a:bodyPr>
          <a:lstStyle/>
          <a:p>
            <a:pPr algn="ctr"/>
            <a:r>
              <a:rPr lang="en-US" sz="1100" i="1" dirty="0" smtClean="0"/>
              <a:t>Raising awareness at the poorest communities  including cyclone affected communities is an important part of this co-operation.</a:t>
            </a:r>
            <a:endParaRPr lang="en-US" sz="1100" i="1" dirty="0"/>
          </a:p>
        </p:txBody>
      </p:sp>
    </p:spTree>
    <p:extLst>
      <p:ext uri="{BB962C8B-B14F-4D97-AF65-F5344CB8AC3E}">
        <p14:creationId xmlns:p14="http://schemas.microsoft.com/office/powerpoint/2010/main" val="2743453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6428"/>
            <a:ext cx="9144001" cy="754796"/>
          </a:xfrm>
        </p:spPr>
        <p:txBody>
          <a:bodyPr/>
          <a:lstStyle/>
          <a:p>
            <a:r>
              <a:rPr lang="en-US" sz="2400" dirty="0" smtClean="0"/>
              <a:t>TONGA COMMUNITY DEVELOPMENT TRUST</a:t>
            </a:r>
            <a:endParaRPr lang="en-US" sz="2400" dirty="0"/>
          </a:p>
        </p:txBody>
      </p:sp>
      <p:sp>
        <p:nvSpPr>
          <p:cNvPr id="6" name="Rectangle 5"/>
          <p:cNvSpPr/>
          <p:nvPr/>
        </p:nvSpPr>
        <p:spPr>
          <a:xfrm>
            <a:off x="0" y="1010245"/>
            <a:ext cx="9143999" cy="5940088"/>
          </a:xfrm>
          <a:prstGeom prst="rect">
            <a:avLst/>
          </a:prstGeom>
          <a:solidFill>
            <a:schemeClr val="bg2"/>
          </a:solidFill>
        </p:spPr>
        <p:txBody>
          <a:bodyPr wrap="square">
            <a:spAutoFit/>
          </a:bodyPr>
          <a:lstStyle/>
          <a:p>
            <a:pPr>
              <a:tabLst>
                <a:tab pos="276225" algn="l"/>
              </a:tabLst>
            </a:pPr>
            <a:r>
              <a:rPr lang="en-US" sz="1200" dirty="0" smtClean="0">
                <a:solidFill>
                  <a:schemeClr val="tx1">
                    <a:lumMod val="65000"/>
                    <a:lumOff val="35000"/>
                  </a:schemeClr>
                </a:solidFill>
              </a:rPr>
              <a:t>     </a:t>
            </a:r>
          </a:p>
          <a:p>
            <a:pPr>
              <a:tabLst>
                <a:tab pos="276225" algn="l"/>
              </a:tabLst>
            </a:pPr>
            <a:r>
              <a:rPr lang="en-US" sz="1400" dirty="0">
                <a:solidFill>
                  <a:schemeClr val="tx1">
                    <a:lumMod val="65000"/>
                    <a:lumOff val="35000"/>
                  </a:schemeClr>
                </a:solidFill>
              </a:rPr>
              <a:t>	</a:t>
            </a:r>
            <a:endParaRPr lang="en-US" dirty="0" smtClean="0">
              <a:solidFill>
                <a:schemeClr val="tx1">
                  <a:lumMod val="65000"/>
                  <a:lumOff val="35000"/>
                </a:schemeClr>
              </a:solidFill>
            </a:endParaRPr>
          </a:p>
          <a:p>
            <a:pPr>
              <a:tabLst>
                <a:tab pos="276225" algn="l"/>
              </a:tabLst>
            </a:pPr>
            <a:r>
              <a:rPr lang="en-US" dirty="0" smtClean="0">
                <a:solidFill>
                  <a:schemeClr val="tx1">
                    <a:lumMod val="65000"/>
                    <a:lumOff val="35000"/>
                  </a:schemeClr>
                </a:solidFill>
              </a:rPr>
              <a:t>	The </a:t>
            </a:r>
            <a:r>
              <a:rPr lang="en-GB" dirty="0" smtClean="0">
                <a:solidFill>
                  <a:schemeClr val="tx1">
                    <a:lumMod val="65000"/>
                    <a:lumOff val="35000"/>
                  </a:schemeClr>
                </a:solidFill>
              </a:rPr>
              <a:t>Tonga Community Development Trust (TCDT) </a:t>
            </a:r>
            <a:r>
              <a:rPr lang="en-GB" dirty="0" smtClean="0">
                <a:solidFill>
                  <a:schemeClr val="tx1">
                    <a:lumMod val="65000"/>
                    <a:lumOff val="35000"/>
                  </a:schemeClr>
                </a:solidFill>
              </a:rPr>
              <a:t>is </a:t>
            </a:r>
            <a:r>
              <a:rPr lang="en-GB" dirty="0" smtClean="0">
                <a:solidFill>
                  <a:schemeClr val="tx1">
                    <a:lumMod val="65000"/>
                    <a:lumOff val="35000"/>
                  </a:schemeClr>
                </a:solidFill>
              </a:rPr>
              <a:t>among the six CSOs who received EUR 27,000 </a:t>
            </a:r>
            <a:r>
              <a:rPr lang="en-GB" dirty="0" smtClean="0">
                <a:solidFill>
                  <a:schemeClr val="tx1">
                    <a:lumMod val="65000"/>
                    <a:lumOff val="35000"/>
                  </a:schemeClr>
                </a:solidFill>
              </a:rPr>
              <a:t>under </a:t>
            </a:r>
            <a:r>
              <a:rPr lang="en-GB" dirty="0" smtClean="0">
                <a:solidFill>
                  <a:schemeClr val="tx1">
                    <a:lumMod val="65000"/>
                    <a:lumOff val="35000"/>
                  </a:schemeClr>
                </a:solidFill>
              </a:rPr>
              <a:t>the EDF 10 to support the EU’s focal area </a:t>
            </a:r>
            <a:r>
              <a:rPr lang="en-GB" dirty="0" smtClean="0">
                <a:solidFill>
                  <a:schemeClr val="tx1">
                    <a:lumMod val="65000"/>
                    <a:lumOff val="35000"/>
                  </a:schemeClr>
                </a:solidFill>
              </a:rPr>
              <a:t>through </a:t>
            </a:r>
            <a:r>
              <a:rPr lang="en-GB" dirty="0" smtClean="0">
                <a:solidFill>
                  <a:schemeClr val="tx1">
                    <a:lumMod val="65000"/>
                    <a:lumOff val="35000"/>
                  </a:schemeClr>
                </a:solidFill>
              </a:rPr>
              <a:t>the Non-State Actors 12 months 	programme.  TCDT has a long history of support 	for the Energy Sector especially with regards to 	community awareness on energy related matters.</a:t>
            </a:r>
          </a:p>
          <a:p>
            <a:pPr>
              <a:tabLst>
                <a:tab pos="276225" algn="l"/>
              </a:tabLst>
            </a:pPr>
            <a:endParaRPr lang="en-GB" b="1" dirty="0">
              <a:solidFill>
                <a:schemeClr val="tx1">
                  <a:lumMod val="65000"/>
                  <a:lumOff val="35000"/>
                </a:schemeClr>
              </a:solidFill>
            </a:endParaRPr>
          </a:p>
          <a:p>
            <a:pPr>
              <a:tabLst>
                <a:tab pos="276225" algn="l"/>
              </a:tabLst>
            </a:pPr>
            <a:r>
              <a:rPr lang="en-GB" b="1" dirty="0" smtClean="0">
                <a:solidFill>
                  <a:schemeClr val="tx1">
                    <a:lumMod val="65000"/>
                    <a:lumOff val="35000"/>
                  </a:schemeClr>
                </a:solidFill>
              </a:rPr>
              <a:t>	Overall Objective</a:t>
            </a:r>
          </a:p>
          <a:p>
            <a:pPr>
              <a:tabLst>
                <a:tab pos="276225" algn="l"/>
              </a:tabLst>
            </a:pPr>
            <a:r>
              <a:rPr lang="en-US" dirty="0" smtClean="0">
                <a:solidFill>
                  <a:schemeClr val="tx1">
                    <a:lumMod val="65000"/>
                    <a:lumOff val="35000"/>
                  </a:schemeClr>
                </a:solidFill>
              </a:rPr>
              <a:t>	To </a:t>
            </a:r>
            <a:r>
              <a:rPr lang="en-US" dirty="0">
                <a:solidFill>
                  <a:schemeClr val="tx1">
                    <a:lumMod val="65000"/>
                    <a:lumOff val="35000"/>
                  </a:schemeClr>
                </a:solidFill>
              </a:rPr>
              <a:t>improve the social, economic and heath </a:t>
            </a:r>
            <a:r>
              <a:rPr lang="en-US" dirty="0" smtClean="0">
                <a:solidFill>
                  <a:schemeClr val="tx1">
                    <a:lumMod val="65000"/>
                    <a:lumOff val="35000"/>
                  </a:schemeClr>
                </a:solidFill>
              </a:rPr>
              <a:t>	standards </a:t>
            </a:r>
            <a:r>
              <a:rPr lang="en-US" dirty="0">
                <a:solidFill>
                  <a:schemeClr val="tx1">
                    <a:lumMod val="65000"/>
                    <a:lumOff val="35000"/>
                  </a:schemeClr>
                </a:solidFill>
              </a:rPr>
              <a:t>of rural based women and their families </a:t>
            </a:r>
            <a:r>
              <a:rPr lang="en-US" dirty="0" smtClean="0">
                <a:solidFill>
                  <a:schemeClr val="tx1">
                    <a:lumMod val="65000"/>
                    <a:lumOff val="35000"/>
                  </a:schemeClr>
                </a:solidFill>
              </a:rPr>
              <a:t>in </a:t>
            </a:r>
            <a:r>
              <a:rPr lang="en-US" dirty="0">
                <a:solidFill>
                  <a:schemeClr val="tx1">
                    <a:lumMod val="65000"/>
                    <a:lumOff val="35000"/>
                  </a:schemeClr>
                </a:solidFill>
              </a:rPr>
              <a:t>Tonga through access to more efficient and </a:t>
            </a:r>
            <a:r>
              <a:rPr lang="en-US" dirty="0" smtClean="0">
                <a:solidFill>
                  <a:schemeClr val="tx1">
                    <a:lumMod val="65000"/>
                    <a:lumOff val="35000"/>
                  </a:schemeClr>
                </a:solidFill>
              </a:rPr>
              <a:t>	sustainable </a:t>
            </a:r>
            <a:r>
              <a:rPr lang="en-US" dirty="0">
                <a:solidFill>
                  <a:schemeClr val="tx1">
                    <a:lumMod val="65000"/>
                    <a:lumOff val="35000"/>
                  </a:schemeClr>
                </a:solidFill>
              </a:rPr>
              <a:t>sources of renewable energy.</a:t>
            </a:r>
          </a:p>
          <a:p>
            <a:pPr>
              <a:tabLst>
                <a:tab pos="276225" algn="l"/>
              </a:tabLst>
            </a:pPr>
            <a:endParaRPr lang="en-GB" dirty="0" smtClean="0">
              <a:solidFill>
                <a:schemeClr val="tx1">
                  <a:lumMod val="65000"/>
                  <a:lumOff val="35000"/>
                </a:schemeClr>
              </a:solidFill>
            </a:endParaRPr>
          </a:p>
          <a:p>
            <a:pPr>
              <a:tabLst>
                <a:tab pos="276225" algn="l"/>
              </a:tabLst>
            </a:pPr>
            <a:r>
              <a:rPr lang="en-GB" dirty="0">
                <a:solidFill>
                  <a:schemeClr val="tx1">
                    <a:lumMod val="65000"/>
                    <a:lumOff val="35000"/>
                  </a:schemeClr>
                </a:solidFill>
              </a:rPr>
              <a:t>	</a:t>
            </a:r>
            <a:r>
              <a:rPr lang="en-GB" b="1" dirty="0" smtClean="0">
                <a:solidFill>
                  <a:schemeClr val="tx1">
                    <a:lumMod val="65000"/>
                    <a:lumOff val="35000"/>
                  </a:schemeClr>
                </a:solidFill>
              </a:rPr>
              <a:t>Specific Objectives</a:t>
            </a:r>
            <a:endParaRPr lang="en-GB" b="1" dirty="0">
              <a:solidFill>
                <a:schemeClr val="tx1">
                  <a:lumMod val="65000"/>
                  <a:lumOff val="35000"/>
                </a:schemeClr>
              </a:solidFill>
            </a:endParaRPr>
          </a:p>
          <a:p>
            <a:pPr marL="285750" indent="-285750">
              <a:buFont typeface="Arial" pitchFamily="34" charset="0"/>
              <a:buChar char="•"/>
            </a:pPr>
            <a:r>
              <a:rPr lang="en-US" i="1" dirty="0">
                <a:solidFill>
                  <a:schemeClr val="tx1">
                    <a:lumMod val="65000"/>
                    <a:lumOff val="35000"/>
                  </a:schemeClr>
                </a:solidFill>
                <a:cs typeface="Times New Roman" pitchFamily="18" charset="0"/>
              </a:rPr>
              <a:t>To increase awareness of women, youth and farmers about efficient energy</a:t>
            </a:r>
          </a:p>
          <a:p>
            <a:pPr marL="285750" indent="-285750">
              <a:buFont typeface="Arial" pitchFamily="34" charset="0"/>
              <a:buChar char="•"/>
            </a:pPr>
            <a:endParaRPr lang="en-US" i="1" dirty="0">
              <a:solidFill>
                <a:schemeClr val="tx1">
                  <a:lumMod val="65000"/>
                  <a:lumOff val="35000"/>
                </a:schemeClr>
              </a:solidFill>
              <a:cs typeface="Times New Roman" pitchFamily="18" charset="0"/>
            </a:endParaRPr>
          </a:p>
          <a:p>
            <a:pPr marL="285750" indent="-285750">
              <a:buFont typeface="Arial" pitchFamily="34" charset="0"/>
              <a:buChar char="•"/>
            </a:pPr>
            <a:r>
              <a:rPr lang="en-US" i="1" dirty="0">
                <a:solidFill>
                  <a:schemeClr val="tx1">
                    <a:lumMod val="65000"/>
                    <a:lumOff val="35000"/>
                  </a:schemeClr>
                </a:solidFill>
                <a:cs typeface="Times New Roman" pitchFamily="18" charset="0"/>
              </a:rPr>
              <a:t>To map out changes in practice by collecting baseline information monthly monitor and evaluate the information towards the end of the project</a:t>
            </a:r>
          </a:p>
          <a:p>
            <a:pPr marL="285750" indent="-285750">
              <a:buFont typeface="Arial" pitchFamily="34" charset="0"/>
              <a:buChar char="•"/>
            </a:pPr>
            <a:endParaRPr lang="en-GB" i="1" dirty="0">
              <a:solidFill>
                <a:schemeClr val="tx1">
                  <a:lumMod val="65000"/>
                  <a:lumOff val="35000"/>
                </a:schemeClr>
              </a:solidFill>
              <a:cs typeface="Times New Roman" pitchFamily="18" charset="0"/>
            </a:endParaRPr>
          </a:p>
          <a:p>
            <a:pPr marL="285750" indent="-285750">
              <a:buFont typeface="Arial" pitchFamily="34" charset="0"/>
              <a:buChar char="•"/>
            </a:pPr>
            <a:r>
              <a:rPr lang="en-US" i="1" dirty="0">
                <a:solidFill>
                  <a:schemeClr val="tx1">
                    <a:lumMod val="65000"/>
                    <a:lumOff val="35000"/>
                  </a:schemeClr>
                </a:solidFill>
                <a:cs typeface="Times New Roman" pitchFamily="18" charset="0"/>
              </a:rPr>
              <a:t>To engage communities on tree planting to demonstrate adaptation to climate change</a:t>
            </a:r>
            <a:endParaRPr lang="en-GB" i="1" dirty="0">
              <a:solidFill>
                <a:schemeClr val="tx1">
                  <a:lumMod val="65000"/>
                  <a:lumOff val="35000"/>
                </a:schemeClr>
              </a:solidFill>
              <a:cs typeface="Times New Roman" pitchFamily="18" charset="0"/>
            </a:endParaRPr>
          </a:p>
          <a:p>
            <a:pPr>
              <a:tabLst>
                <a:tab pos="276225" algn="l"/>
              </a:tabLst>
            </a:pP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707250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6428"/>
            <a:ext cx="9144001" cy="754796"/>
          </a:xfrm>
        </p:spPr>
        <p:txBody>
          <a:bodyPr/>
          <a:lstStyle/>
          <a:p>
            <a:r>
              <a:rPr lang="en-US" sz="2400" dirty="0" smtClean="0"/>
              <a:t>TCDT ACTIVITIES</a:t>
            </a:r>
            <a:endParaRPr lang="en-US" sz="2400" dirty="0"/>
          </a:p>
        </p:txBody>
      </p:sp>
      <p:sp>
        <p:nvSpPr>
          <p:cNvPr id="2050" name="AutoShape 2" descr="Image result for mAP OF tONGA"/>
          <p:cNvSpPr>
            <a:spLocks noChangeAspect="1" noChangeArrowheads="1"/>
          </p:cNvSpPr>
          <p:nvPr/>
        </p:nvSpPr>
        <p:spPr bwMode="auto">
          <a:xfrm>
            <a:off x="155575" y="-1851025"/>
            <a:ext cx="3476625" cy="38576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mAP OF tONGA"/>
          <p:cNvSpPr>
            <a:spLocks noChangeAspect="1" noChangeArrowheads="1"/>
          </p:cNvSpPr>
          <p:nvPr/>
        </p:nvSpPr>
        <p:spPr bwMode="auto">
          <a:xfrm>
            <a:off x="155575" y="-1851025"/>
            <a:ext cx="3476625" cy="38576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aphicFrame>
        <p:nvGraphicFramePr>
          <p:cNvPr id="10" name="Diagram 9"/>
          <p:cNvGraphicFramePr/>
          <p:nvPr/>
        </p:nvGraphicFramePr>
        <p:xfrm>
          <a:off x="0" y="841224"/>
          <a:ext cx="9143999" cy="5886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3453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6428"/>
            <a:ext cx="9144001" cy="754796"/>
          </a:xfrm>
        </p:spPr>
        <p:txBody>
          <a:bodyPr/>
          <a:lstStyle/>
          <a:p>
            <a:r>
              <a:rPr lang="en-US" sz="2400" dirty="0" smtClean="0"/>
              <a:t>WHY SELECTED VILLAGES WERE TARGETED</a:t>
            </a:r>
            <a:endParaRPr lang="en-US" sz="2400" dirty="0"/>
          </a:p>
        </p:txBody>
      </p:sp>
      <p:sp>
        <p:nvSpPr>
          <p:cNvPr id="2050" name="AutoShape 2" descr="Image result for mAP OF tONGA"/>
          <p:cNvSpPr>
            <a:spLocks noChangeAspect="1" noChangeArrowheads="1"/>
          </p:cNvSpPr>
          <p:nvPr/>
        </p:nvSpPr>
        <p:spPr bwMode="auto">
          <a:xfrm>
            <a:off x="155575" y="-1851025"/>
            <a:ext cx="3476625" cy="38576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mAP OF tONGA"/>
          <p:cNvSpPr>
            <a:spLocks noChangeAspect="1" noChangeArrowheads="1"/>
          </p:cNvSpPr>
          <p:nvPr/>
        </p:nvSpPr>
        <p:spPr bwMode="auto">
          <a:xfrm>
            <a:off x="155575" y="-1851025"/>
            <a:ext cx="3476625" cy="38576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5114924" y="976195"/>
            <a:ext cx="3448051" cy="5528874"/>
          </a:xfrm>
          <a:prstGeom prst="rect">
            <a:avLst/>
          </a:prstGeom>
          <a:solidFill>
            <a:schemeClr val="accent5">
              <a:lumMod val="40000"/>
              <a:lumOff val="60000"/>
            </a:schemeClr>
          </a:solidFill>
        </p:spPr>
        <p:txBody>
          <a:bodyPr wrap="square">
            <a:spAutoFit/>
          </a:bodyPr>
          <a:lstStyle/>
          <a:p>
            <a:pPr algn="ctr">
              <a:tabLst>
                <a:tab pos="276225" algn="l"/>
              </a:tabLst>
            </a:pPr>
            <a:endParaRPr lang="en-US" sz="600" b="1" dirty="0" smtClean="0">
              <a:solidFill>
                <a:schemeClr val="tx1">
                  <a:lumMod val="85000"/>
                  <a:lumOff val="15000"/>
                </a:schemeClr>
              </a:solidFill>
            </a:endParaRPr>
          </a:p>
          <a:p>
            <a:pPr marL="171450"/>
            <a:r>
              <a:rPr lang="en-US" sz="1500" dirty="0" smtClean="0"/>
              <a:t>Villages selected in Tongatapu are among the low income areas that have limited access to reliable and affordable energy services. In Ha’apai, four villages were identified to be the most vulnerable and at high risk of natural disasters. Some communities were severely affected by Cyclone Ian early 2014.  Community infrastructures were destroyed hence access to power are limited with frequent power disconnection. </a:t>
            </a:r>
          </a:p>
          <a:p>
            <a:pPr marL="171450"/>
            <a:endParaRPr lang="en-US" sz="1500" dirty="0" smtClean="0"/>
          </a:p>
          <a:p>
            <a:pPr marL="171450"/>
            <a:r>
              <a:rPr lang="en-US" sz="1500" dirty="0" smtClean="0"/>
              <a:t>There is a general lack of understanding on how energy can be utilized in a sustainable manner in the villages targeted in the programme. The project helps promote the full participation of vulnerable communities in energy saving initiatives and alternative energy source schemes.</a:t>
            </a:r>
            <a:endParaRPr lang="en-GB" sz="1500" dirty="0" smtClean="0">
              <a:solidFill>
                <a:schemeClr val="tx1">
                  <a:lumMod val="65000"/>
                  <a:lumOff val="35000"/>
                </a:schemeClr>
              </a:solidFill>
            </a:endParaRPr>
          </a:p>
        </p:txBody>
      </p:sp>
      <p:pic>
        <p:nvPicPr>
          <p:cNvPr id="9" name="Picture 8" descr="C:\Users\mnau\Desktop\tonga_700.jpg"/>
          <p:cNvPicPr/>
          <p:nvPr/>
        </p:nvPicPr>
        <p:blipFill>
          <a:blip r:embed="rId3"/>
          <a:srcRect/>
          <a:stretch>
            <a:fillRect/>
          </a:stretch>
        </p:blipFill>
        <p:spPr bwMode="auto">
          <a:xfrm>
            <a:off x="800100" y="976195"/>
            <a:ext cx="4314825" cy="4005379"/>
          </a:xfrm>
          <a:prstGeom prst="rect">
            <a:avLst/>
          </a:prstGeom>
          <a:noFill/>
          <a:ln w="9525">
            <a:noFill/>
            <a:miter lim="800000"/>
            <a:headEnd/>
            <a:tailEnd/>
          </a:ln>
        </p:spPr>
      </p:pic>
      <p:sp>
        <p:nvSpPr>
          <p:cNvPr id="7" name="Rectangle 6"/>
          <p:cNvSpPr/>
          <p:nvPr/>
        </p:nvSpPr>
        <p:spPr>
          <a:xfrm>
            <a:off x="800099" y="4981574"/>
            <a:ext cx="4314825" cy="1523494"/>
          </a:xfrm>
          <a:prstGeom prst="rect">
            <a:avLst/>
          </a:prstGeom>
          <a:solidFill>
            <a:schemeClr val="bg1">
              <a:lumMod val="95000"/>
            </a:schemeClr>
          </a:solidFill>
        </p:spPr>
        <p:txBody>
          <a:bodyPr wrap="square">
            <a:spAutoFit/>
          </a:bodyPr>
          <a:lstStyle/>
          <a:p>
            <a:pPr>
              <a:tabLst>
                <a:tab pos="276225" algn="l"/>
              </a:tabLst>
            </a:pPr>
            <a:endParaRPr lang="en-US" sz="900" dirty="0" smtClean="0">
              <a:solidFill>
                <a:schemeClr val="tx1">
                  <a:lumMod val="85000"/>
                  <a:lumOff val="15000"/>
                </a:schemeClr>
              </a:solidFill>
            </a:endParaRPr>
          </a:p>
          <a:p>
            <a:pPr>
              <a:tabLst>
                <a:tab pos="276225" algn="l"/>
              </a:tabLst>
            </a:pPr>
            <a:r>
              <a:rPr lang="en-US" sz="1400" b="1" dirty="0" smtClean="0">
                <a:solidFill>
                  <a:schemeClr val="tx1">
                    <a:lumMod val="85000"/>
                    <a:lumOff val="15000"/>
                  </a:schemeClr>
                </a:solidFill>
                <a:latin typeface="Arial" pitchFamily="34" charset="0"/>
                <a:cs typeface="Arial" pitchFamily="34" charset="0"/>
              </a:rPr>
              <a:t>	  	        Tongatapu:		Ha‘apai Is.:</a:t>
            </a:r>
          </a:p>
          <a:p>
            <a:pPr marL="857250" lvl="1" indent="171450">
              <a:buFont typeface="+mj-lt"/>
              <a:buAutoNum type="romanLcPeriod"/>
              <a:tabLst>
                <a:tab pos="276225" algn="l"/>
              </a:tabLst>
            </a:pPr>
            <a:r>
              <a:rPr lang="en-US" sz="1400" dirty="0" smtClean="0">
                <a:solidFill>
                  <a:schemeClr val="tx1">
                    <a:lumMod val="85000"/>
                    <a:lumOff val="15000"/>
                  </a:schemeClr>
                </a:solidFill>
                <a:latin typeface="Arial" pitchFamily="34" charset="0"/>
                <a:cs typeface="Arial" pitchFamily="34" charset="0"/>
              </a:rPr>
              <a:t>Popua		i. Mo‘unga‘one</a:t>
            </a:r>
          </a:p>
          <a:p>
            <a:pPr marL="857250" lvl="1" indent="171450">
              <a:buFont typeface="+mj-lt"/>
              <a:buAutoNum type="romanLcPeriod"/>
              <a:tabLst>
                <a:tab pos="276225" algn="l"/>
              </a:tabLst>
            </a:pPr>
            <a:r>
              <a:rPr lang="en-US" sz="1400" dirty="0" smtClean="0">
                <a:solidFill>
                  <a:schemeClr val="tx1">
                    <a:lumMod val="85000"/>
                    <a:lumOff val="15000"/>
                  </a:schemeClr>
                </a:solidFill>
                <a:latin typeface="Arial" pitchFamily="34" charset="0"/>
                <a:cs typeface="Arial" pitchFamily="34" charset="0"/>
              </a:rPr>
              <a:t>Lapaha		ii. Lofanga</a:t>
            </a:r>
          </a:p>
          <a:p>
            <a:pPr marL="857250" lvl="1" indent="171450">
              <a:buFont typeface="+mj-lt"/>
              <a:buAutoNum type="romanLcPeriod"/>
              <a:tabLst>
                <a:tab pos="276225" algn="l"/>
              </a:tabLst>
            </a:pPr>
            <a:r>
              <a:rPr lang="en-US" sz="1400" dirty="0" smtClean="0">
                <a:solidFill>
                  <a:schemeClr val="tx1">
                    <a:lumMod val="85000"/>
                    <a:lumOff val="15000"/>
                  </a:schemeClr>
                </a:solidFill>
                <a:latin typeface="Arial" pitchFamily="34" charset="0"/>
                <a:cs typeface="Arial" pitchFamily="34" charset="0"/>
              </a:rPr>
              <a:t>Makaunga	iii. Lifuka</a:t>
            </a:r>
          </a:p>
          <a:p>
            <a:pPr marL="857250" lvl="1" indent="171450">
              <a:buFont typeface="+mj-lt"/>
              <a:buAutoNum type="romanLcPeriod"/>
              <a:tabLst>
                <a:tab pos="276225" algn="l"/>
              </a:tabLst>
            </a:pPr>
            <a:r>
              <a:rPr lang="en-US" sz="1400" dirty="0" smtClean="0">
                <a:solidFill>
                  <a:schemeClr val="tx1">
                    <a:lumMod val="85000"/>
                    <a:lumOff val="15000"/>
                  </a:schemeClr>
                </a:solidFill>
                <a:latin typeface="Arial" pitchFamily="34" charset="0"/>
                <a:cs typeface="Arial" pitchFamily="34" charset="0"/>
              </a:rPr>
              <a:t>‘Ahau		iv. Foa</a:t>
            </a:r>
          </a:p>
          <a:p>
            <a:pPr marL="857250" lvl="1" indent="171450">
              <a:buFont typeface="+mj-lt"/>
              <a:buAutoNum type="romanLcPeriod"/>
              <a:tabLst>
                <a:tab pos="276225" algn="l"/>
              </a:tabLst>
            </a:pPr>
            <a:r>
              <a:rPr lang="en-US" sz="1400" dirty="0" smtClean="0">
                <a:solidFill>
                  <a:schemeClr val="tx1">
                    <a:lumMod val="85000"/>
                    <a:lumOff val="15000"/>
                  </a:schemeClr>
                </a:solidFill>
                <a:latin typeface="Arial" pitchFamily="34" charset="0"/>
                <a:cs typeface="Arial" pitchFamily="34" charset="0"/>
              </a:rPr>
              <a:t>‘Atata Is.</a:t>
            </a:r>
          </a:p>
        </p:txBody>
      </p:sp>
    </p:spTree>
    <p:extLst>
      <p:ext uri="{BB962C8B-B14F-4D97-AF65-F5344CB8AC3E}">
        <p14:creationId xmlns:p14="http://schemas.microsoft.com/office/powerpoint/2010/main" val="2743453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8991600" cy="825407"/>
          </a:xfrm>
        </p:spPr>
        <p:txBody>
          <a:bodyPr/>
          <a:lstStyle/>
          <a:p>
            <a:r>
              <a:rPr lang="en-US" sz="1800" b="1" dirty="0" smtClean="0">
                <a:solidFill>
                  <a:schemeClr val="tx1">
                    <a:lumMod val="75000"/>
                    <a:lumOff val="25000"/>
                  </a:schemeClr>
                </a:solidFill>
              </a:rPr>
              <a:t>LOCATIONS THAT BENEFIT FROM TCDT’S EU FUNDED PROJECT </a:t>
            </a:r>
            <a:br>
              <a:rPr lang="en-US" sz="1800" b="1" dirty="0" smtClean="0">
                <a:solidFill>
                  <a:schemeClr val="tx1">
                    <a:lumMod val="75000"/>
                    <a:lumOff val="25000"/>
                  </a:schemeClr>
                </a:solidFill>
              </a:rPr>
            </a:br>
            <a:r>
              <a:rPr lang="en-US" sz="1800" dirty="0" smtClean="0"/>
              <a:t>(HA‘ATAFU, ‘AHAU, LAPAHA, POPUA, MAKAUNGA AND ‘ATATA IS.)</a:t>
            </a:r>
            <a:endParaRPr lang="en-US" sz="1800" dirty="0"/>
          </a:p>
        </p:txBody>
      </p:sp>
      <p:pic>
        <p:nvPicPr>
          <p:cNvPr id="13" name="Picture 12" descr="Image result for map of tongatapu">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270823"/>
            <a:ext cx="8205378" cy="5253802"/>
          </a:xfrm>
          <a:prstGeom prst="rect">
            <a:avLst/>
          </a:prstGeom>
          <a:noFill/>
          <a:ln>
            <a:solidFill>
              <a:schemeClr val="tx1">
                <a:lumMod val="95000"/>
                <a:lumOff val="5000"/>
              </a:schemeClr>
            </a:solidFill>
          </a:ln>
          <a:effectLst>
            <a:glow rad="139700">
              <a:schemeClr val="accent1">
                <a:satMod val="175000"/>
                <a:alpha val="40000"/>
              </a:schemeClr>
            </a:glow>
          </a:effectLst>
        </p:spPr>
      </p:pic>
      <p:sp>
        <p:nvSpPr>
          <p:cNvPr id="1033" name="Text Box 2"/>
          <p:cNvSpPr txBox="1">
            <a:spLocks noChangeArrowheads="1"/>
          </p:cNvSpPr>
          <p:nvPr/>
        </p:nvSpPr>
        <p:spPr bwMode="auto">
          <a:xfrm>
            <a:off x="4133850" y="3120230"/>
            <a:ext cx="1076325" cy="827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NZ" sz="800" b="1" i="1" u="none" strike="noStrike" cap="none" normalizeH="0" baseline="0" dirty="0" smtClean="0">
                <a:ln>
                  <a:noFill/>
                </a:ln>
                <a:solidFill>
                  <a:schemeClr val="bg1">
                    <a:lumMod val="50000"/>
                  </a:schemeClr>
                </a:solidFill>
                <a:effectLst/>
                <a:latin typeface="Sylfaen" pitchFamily="18" charset="0"/>
                <a:ea typeface="Calibri" pitchFamily="34" charset="0"/>
                <a:cs typeface="Arial" pitchFamily="34" charset="0"/>
              </a:rPr>
              <a:t>Popua</a:t>
            </a:r>
            <a:endParaRPr kumimoji="0" lang="en-NZ" sz="2000" b="0" i="1" u="none" strike="noStrike" cap="none" normalizeH="0" baseline="0" dirty="0" smtClean="0">
              <a:ln>
                <a:noFill/>
              </a:ln>
              <a:solidFill>
                <a:schemeClr val="bg1">
                  <a:lumMod val="50000"/>
                </a:schemeClr>
              </a:solidFill>
              <a:effectLst/>
              <a:latin typeface="Sylfaen" pitchFamily="18" charset="0"/>
              <a:cs typeface="Arial" pitchFamily="34" charset="0"/>
            </a:endParaRPr>
          </a:p>
        </p:txBody>
      </p:sp>
      <p:sp>
        <p:nvSpPr>
          <p:cNvPr id="1039" name="Oval 6"/>
          <p:cNvSpPr>
            <a:spLocks noChangeArrowheads="1"/>
          </p:cNvSpPr>
          <p:nvPr/>
        </p:nvSpPr>
        <p:spPr bwMode="auto">
          <a:xfrm>
            <a:off x="3086100" y="1337498"/>
            <a:ext cx="485775" cy="274638"/>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034" name="Oval 7"/>
          <p:cNvSpPr>
            <a:spLocks noChangeArrowheads="1"/>
          </p:cNvSpPr>
          <p:nvPr/>
        </p:nvSpPr>
        <p:spPr bwMode="auto">
          <a:xfrm>
            <a:off x="4133850" y="3100385"/>
            <a:ext cx="533399" cy="276225"/>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036" name="Oval 9"/>
          <p:cNvSpPr>
            <a:spLocks noChangeArrowheads="1"/>
          </p:cNvSpPr>
          <p:nvPr/>
        </p:nvSpPr>
        <p:spPr bwMode="auto">
          <a:xfrm>
            <a:off x="1419224" y="2330449"/>
            <a:ext cx="485775" cy="180975"/>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035" name="Oval 10"/>
          <p:cNvSpPr>
            <a:spLocks noChangeArrowheads="1"/>
          </p:cNvSpPr>
          <p:nvPr/>
        </p:nvSpPr>
        <p:spPr bwMode="auto">
          <a:xfrm>
            <a:off x="5286375" y="3219448"/>
            <a:ext cx="485775" cy="285751"/>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038" name="Oval 11"/>
          <p:cNvSpPr>
            <a:spLocks noChangeArrowheads="1"/>
          </p:cNvSpPr>
          <p:nvPr/>
        </p:nvSpPr>
        <p:spPr bwMode="auto">
          <a:xfrm>
            <a:off x="1214437" y="1650236"/>
            <a:ext cx="485775" cy="359539"/>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04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0" y="45720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sp>
        <p:nvSpPr>
          <p:cNvPr id="1043" name="Rectangle 19"/>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44" name="Rectangle 20"/>
          <p:cNvSpPr>
            <a:spLocks noChangeArrowheads="1"/>
          </p:cNvSpPr>
          <p:nvPr/>
        </p:nvSpPr>
        <p:spPr bwMode="auto">
          <a:xfrm>
            <a:off x="0" y="58213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Oval 9"/>
          <p:cNvSpPr>
            <a:spLocks noChangeArrowheads="1"/>
          </p:cNvSpPr>
          <p:nvPr/>
        </p:nvSpPr>
        <p:spPr bwMode="auto">
          <a:xfrm>
            <a:off x="5705475" y="4124325"/>
            <a:ext cx="485775" cy="180975"/>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26" name="TextBox 25"/>
          <p:cNvSpPr txBox="1"/>
          <p:nvPr/>
        </p:nvSpPr>
        <p:spPr>
          <a:xfrm>
            <a:off x="4667249" y="1465570"/>
            <a:ext cx="2790825" cy="369332"/>
          </a:xfrm>
          <a:prstGeom prst="rect">
            <a:avLst/>
          </a:prstGeom>
          <a:noFill/>
        </p:spPr>
        <p:txBody>
          <a:bodyPr wrap="square" rtlCol="0">
            <a:spAutoFit/>
          </a:bodyPr>
          <a:lstStyle/>
          <a:p>
            <a:r>
              <a:rPr lang="en-US" b="1" dirty="0" smtClean="0">
                <a:solidFill>
                  <a:schemeClr val="tx1">
                    <a:lumMod val="95000"/>
                    <a:lumOff val="5000"/>
                  </a:schemeClr>
                </a:solidFill>
              </a:rPr>
              <a:t>MAP OF TONGATAPU</a:t>
            </a:r>
            <a:endParaRPr lang="en-US" b="1" dirty="0">
              <a:solidFill>
                <a:schemeClr val="tx1">
                  <a:lumMod val="95000"/>
                  <a:lumOff val="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975"/>
            <a:ext cx="8991600" cy="825407"/>
          </a:xfrm>
        </p:spPr>
        <p:txBody>
          <a:bodyPr/>
          <a:lstStyle/>
          <a:p>
            <a:r>
              <a:rPr lang="en-US" sz="1800" b="1" dirty="0" smtClean="0">
                <a:solidFill>
                  <a:schemeClr val="tx1">
                    <a:lumMod val="75000"/>
                    <a:lumOff val="25000"/>
                  </a:schemeClr>
                </a:solidFill>
              </a:rPr>
              <a:t>LOCATIONS THAT BENEFIT FROM TCDT’S EU FUNDED PROJECT </a:t>
            </a:r>
            <a:r>
              <a:rPr lang="en-US" sz="1800" dirty="0" smtClean="0"/>
              <a:t/>
            </a:r>
            <a:br>
              <a:rPr lang="en-US" sz="1800" dirty="0" smtClean="0"/>
            </a:br>
            <a:r>
              <a:rPr lang="en-US" sz="1800" dirty="0" smtClean="0"/>
              <a:t>(LIFUKA, FOA, LOFANGA AND MO‘UNGA‘ONE)</a:t>
            </a:r>
            <a:endParaRPr lang="en-US" sz="1800" dirty="0"/>
          </a:p>
        </p:txBody>
      </p:sp>
      <p:sp>
        <p:nvSpPr>
          <p:cNvPr id="1040"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0" y="45720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sp>
        <p:nvSpPr>
          <p:cNvPr id="1043" name="Rectangle 19"/>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44" name="Rectangle 20"/>
          <p:cNvSpPr>
            <a:spLocks noChangeArrowheads="1"/>
          </p:cNvSpPr>
          <p:nvPr/>
        </p:nvSpPr>
        <p:spPr bwMode="auto">
          <a:xfrm>
            <a:off x="0" y="58213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5" name="Picture 14" descr="Image result for map of ha'apai">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143124" y="1143000"/>
            <a:ext cx="5075941" cy="5272087"/>
          </a:xfrm>
          <a:prstGeom prst="rect">
            <a:avLst/>
          </a:prstGeom>
          <a:noFill/>
          <a:ln w="19050">
            <a:solidFill>
              <a:schemeClr val="tx1">
                <a:lumMod val="85000"/>
                <a:lumOff val="15000"/>
              </a:schemeClr>
            </a:solidFill>
          </a:ln>
          <a:effectLst>
            <a:glow rad="139700">
              <a:schemeClr val="accent1">
                <a:satMod val="175000"/>
                <a:alpha val="40000"/>
              </a:schemeClr>
            </a:glow>
          </a:effectLst>
        </p:spPr>
      </p:pic>
      <p:sp>
        <p:nvSpPr>
          <p:cNvPr id="16" name="Oval 6"/>
          <p:cNvSpPr>
            <a:spLocks noChangeArrowheads="1"/>
          </p:cNvSpPr>
          <p:nvPr/>
        </p:nvSpPr>
        <p:spPr bwMode="auto">
          <a:xfrm>
            <a:off x="6229350" y="2697954"/>
            <a:ext cx="628650" cy="417513"/>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7" name="Oval 6"/>
          <p:cNvSpPr>
            <a:spLocks noChangeArrowheads="1"/>
          </p:cNvSpPr>
          <p:nvPr/>
        </p:nvSpPr>
        <p:spPr bwMode="auto">
          <a:xfrm>
            <a:off x="6477000" y="2318541"/>
            <a:ext cx="628650" cy="417513"/>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8" name="Oval 6"/>
          <p:cNvSpPr>
            <a:spLocks noChangeArrowheads="1"/>
          </p:cNvSpPr>
          <p:nvPr/>
        </p:nvSpPr>
        <p:spPr bwMode="auto">
          <a:xfrm>
            <a:off x="4362449" y="2802729"/>
            <a:ext cx="790575" cy="417513"/>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19" name="Oval 6"/>
          <p:cNvSpPr>
            <a:spLocks noChangeArrowheads="1"/>
          </p:cNvSpPr>
          <p:nvPr/>
        </p:nvSpPr>
        <p:spPr bwMode="auto">
          <a:xfrm>
            <a:off x="4486275" y="1538287"/>
            <a:ext cx="1266824" cy="466725"/>
          </a:xfrm>
          <a:prstGeom prst="ellipse">
            <a:avLst/>
          </a:prstGeom>
          <a:noFill/>
          <a:ln w="254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nau\Desktop\TCDT Pics\IMG_0341.JPG"/>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164316" y="292100"/>
            <a:ext cx="8878084" cy="6219930"/>
          </a:xfrm>
          <a:prstGeom prst="roundRect">
            <a:avLst>
              <a:gd name="adj" fmla="val 8594"/>
            </a:avLst>
          </a:prstGeom>
          <a:solidFill>
            <a:srgbClr val="FFFFFF">
              <a:shade val="85000"/>
            </a:srgbClr>
          </a:solidFill>
          <a:ln>
            <a:noFill/>
          </a:ln>
          <a:effectLst/>
        </p:spPr>
      </p:pic>
      <p:graphicFrame>
        <p:nvGraphicFramePr>
          <p:cNvPr id="6" name="Diagram 5"/>
          <p:cNvGraphicFramePr/>
          <p:nvPr/>
        </p:nvGraphicFramePr>
        <p:xfrm>
          <a:off x="0" y="381000"/>
          <a:ext cx="9042400" cy="656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6428"/>
            <a:ext cx="9144001" cy="754796"/>
          </a:xfrm>
        </p:spPr>
        <p:txBody>
          <a:bodyPr/>
          <a:lstStyle/>
          <a:p>
            <a:r>
              <a:rPr lang="en-US" sz="2400" dirty="0" smtClean="0"/>
              <a:t>NUMBER OF WORKSHOP PARTICIPANTS</a:t>
            </a:r>
            <a:endParaRPr lang="en-US" sz="2400" dirty="0"/>
          </a:p>
        </p:txBody>
      </p:sp>
      <p:sp>
        <p:nvSpPr>
          <p:cNvPr id="2050" name="AutoShape 2" descr="Image result for mAP OF tONGA"/>
          <p:cNvSpPr>
            <a:spLocks noChangeAspect="1" noChangeArrowheads="1"/>
          </p:cNvSpPr>
          <p:nvPr/>
        </p:nvSpPr>
        <p:spPr bwMode="auto">
          <a:xfrm>
            <a:off x="155575" y="-1851025"/>
            <a:ext cx="3476625" cy="38576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mAP OF tONGA"/>
          <p:cNvSpPr>
            <a:spLocks noChangeAspect="1" noChangeArrowheads="1"/>
          </p:cNvSpPr>
          <p:nvPr/>
        </p:nvSpPr>
        <p:spPr bwMode="auto">
          <a:xfrm>
            <a:off x="155575" y="-1851025"/>
            <a:ext cx="3476625" cy="38576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aphicFrame>
        <p:nvGraphicFramePr>
          <p:cNvPr id="11" name="Diagram 10"/>
          <p:cNvGraphicFramePr/>
          <p:nvPr/>
        </p:nvGraphicFramePr>
        <p:xfrm>
          <a:off x="47625" y="952500"/>
          <a:ext cx="9039225" cy="257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IMG_20160303_105418.jpg"/>
          <p:cNvPicPr>
            <a:picLocks noChangeAspect="1"/>
          </p:cNvPicPr>
          <p:nvPr/>
        </p:nvPicPr>
        <p:blipFill>
          <a:blip r:embed="rId8">
            <a:lum contrast="10000"/>
          </a:blip>
          <a:stretch>
            <a:fillRect/>
          </a:stretch>
        </p:blipFill>
        <p:spPr>
          <a:xfrm>
            <a:off x="4453469" y="3248025"/>
            <a:ext cx="4690533" cy="2638424"/>
          </a:xfrm>
          <a:prstGeom prst="rect">
            <a:avLst/>
          </a:prstGeom>
        </p:spPr>
      </p:pic>
      <p:pic>
        <p:nvPicPr>
          <p:cNvPr id="14" name="Picture 13" descr="IMG_20160303_105240.jpg"/>
          <p:cNvPicPr>
            <a:picLocks noChangeAspect="1"/>
          </p:cNvPicPr>
          <p:nvPr/>
        </p:nvPicPr>
        <p:blipFill>
          <a:blip r:embed="rId9">
            <a:lum/>
          </a:blip>
          <a:stretch>
            <a:fillRect/>
          </a:stretch>
        </p:blipFill>
        <p:spPr>
          <a:xfrm>
            <a:off x="0" y="3248025"/>
            <a:ext cx="4690532" cy="2638424"/>
          </a:xfrm>
          <a:prstGeom prst="rect">
            <a:avLst/>
          </a:prstGeom>
        </p:spPr>
      </p:pic>
    </p:spTree>
    <p:extLst>
      <p:ext uri="{BB962C8B-B14F-4D97-AF65-F5344CB8AC3E}">
        <p14:creationId xmlns:p14="http://schemas.microsoft.com/office/powerpoint/2010/main" val="2743453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6428"/>
            <a:ext cx="9144001" cy="754796"/>
          </a:xfrm>
        </p:spPr>
        <p:txBody>
          <a:bodyPr/>
          <a:lstStyle/>
          <a:p>
            <a:r>
              <a:rPr lang="en-US" sz="2400" dirty="0" smtClean="0"/>
              <a:t>INDICATORS OF ACHIEVEMENT &amp; RESULTS</a:t>
            </a:r>
            <a:endParaRPr lang="en-US" sz="2400" dirty="0"/>
          </a:p>
        </p:txBody>
      </p:sp>
      <p:sp>
        <p:nvSpPr>
          <p:cNvPr id="6" name="Rectangle 5"/>
          <p:cNvSpPr/>
          <p:nvPr/>
        </p:nvSpPr>
        <p:spPr>
          <a:xfrm>
            <a:off x="1" y="1146241"/>
            <a:ext cx="4137576" cy="3262432"/>
          </a:xfrm>
          <a:prstGeom prst="rect">
            <a:avLst/>
          </a:prstGeom>
          <a:solidFill>
            <a:schemeClr val="accent4">
              <a:lumMod val="20000"/>
              <a:lumOff val="80000"/>
            </a:schemeClr>
          </a:solidFill>
        </p:spPr>
        <p:txBody>
          <a:bodyPr wrap="square">
            <a:spAutoFit/>
          </a:bodyPr>
          <a:lstStyle/>
          <a:p>
            <a:pPr>
              <a:tabLst>
                <a:tab pos="276225" algn="l"/>
              </a:tabLst>
            </a:pPr>
            <a:r>
              <a:rPr lang="en-US" sz="1200" dirty="0" smtClean="0">
                <a:solidFill>
                  <a:schemeClr val="tx1">
                    <a:lumMod val="65000"/>
                    <a:lumOff val="35000"/>
                  </a:schemeClr>
                </a:solidFill>
              </a:rPr>
              <a:t>     </a:t>
            </a:r>
          </a:p>
          <a:p>
            <a:pPr marL="228600" indent="-228600">
              <a:buAutoNum type="arabicPeriod"/>
            </a:pPr>
            <a:r>
              <a:rPr lang="en-US" sz="1400" dirty="0" smtClean="0">
                <a:solidFill>
                  <a:schemeClr val="tx1">
                    <a:lumMod val="65000"/>
                    <a:lumOff val="35000"/>
                  </a:schemeClr>
                </a:solidFill>
              </a:rPr>
              <a:t>More </a:t>
            </a:r>
            <a:r>
              <a:rPr lang="en-US" sz="1400" dirty="0">
                <a:solidFill>
                  <a:schemeClr val="tx1">
                    <a:lumMod val="65000"/>
                    <a:lumOff val="35000"/>
                  </a:schemeClr>
                </a:solidFill>
              </a:rPr>
              <a:t>than 90% of participants invited to attend the workshop</a:t>
            </a:r>
          </a:p>
          <a:p>
            <a:pPr marL="228600" indent="-228600">
              <a:buAutoNum type="arabicPeriod"/>
            </a:pPr>
            <a:r>
              <a:rPr lang="en-US" sz="1400" dirty="0">
                <a:solidFill>
                  <a:schemeClr val="tx1">
                    <a:lumMod val="65000"/>
                    <a:lumOff val="35000"/>
                  </a:schemeClr>
                </a:solidFill>
              </a:rPr>
              <a:t>More than 70% of participants, complete, implement and monitor their action plan</a:t>
            </a:r>
          </a:p>
          <a:p>
            <a:pPr marL="228600" indent="-228600">
              <a:buAutoNum type="arabicPeriod"/>
            </a:pPr>
            <a:r>
              <a:rPr lang="en-US" sz="1400" dirty="0">
                <a:solidFill>
                  <a:schemeClr val="tx1">
                    <a:lumMod val="65000"/>
                    <a:lumOff val="35000"/>
                  </a:schemeClr>
                </a:solidFill>
              </a:rPr>
              <a:t>More than 70% of participants have a good record of declining power bill over 6-9 months period after the workshop</a:t>
            </a:r>
          </a:p>
          <a:p>
            <a:pPr marL="228600" indent="-228600">
              <a:buAutoNum type="arabicPeriod"/>
            </a:pPr>
            <a:r>
              <a:rPr lang="en-US" sz="1400" dirty="0">
                <a:solidFill>
                  <a:schemeClr val="tx1">
                    <a:lumMod val="65000"/>
                    <a:lumOff val="35000"/>
                  </a:schemeClr>
                </a:solidFill>
              </a:rPr>
              <a:t>More than 70% of participants demonstrate behaviour change, practicing new pattern of energy consumption that are more sustainable, cost effective and efficient.</a:t>
            </a:r>
          </a:p>
          <a:p>
            <a:pPr marL="228600" indent="-228600">
              <a:buAutoNum type="arabicPeriod"/>
            </a:pPr>
            <a:r>
              <a:rPr lang="en-US" sz="1400" dirty="0">
                <a:solidFill>
                  <a:schemeClr val="tx1">
                    <a:lumMod val="65000"/>
                    <a:lumOff val="35000"/>
                  </a:schemeClr>
                </a:solidFill>
              </a:rPr>
              <a:t>More than 70% of participants plant 5 or more trees at home or in their farming land.</a:t>
            </a:r>
          </a:p>
          <a:p>
            <a:pPr>
              <a:tabLst>
                <a:tab pos="276225" algn="l"/>
              </a:tabLst>
            </a:pPr>
            <a:endParaRPr lang="en-US" sz="1200" dirty="0">
              <a:solidFill>
                <a:schemeClr val="tx1">
                  <a:lumMod val="65000"/>
                  <a:lumOff val="35000"/>
                </a:schemeClr>
              </a:solidFill>
            </a:endParaRPr>
          </a:p>
        </p:txBody>
      </p:sp>
      <p:graphicFrame>
        <p:nvGraphicFramePr>
          <p:cNvPr id="7" name="Chart 6"/>
          <p:cNvGraphicFramePr>
            <a:graphicFrameLocks/>
          </p:cNvGraphicFramePr>
          <p:nvPr>
            <p:extLst>
              <p:ext uri="{D42A27DB-BD31-4B8C-83A1-F6EECF244321}">
                <p14:modId xmlns:p14="http://schemas.microsoft.com/office/powerpoint/2010/main" val="1296958082"/>
              </p:ext>
            </p:extLst>
          </p:nvPr>
        </p:nvGraphicFramePr>
        <p:xfrm>
          <a:off x="4137577" y="1036693"/>
          <a:ext cx="5006423" cy="505930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289" b="7077"/>
          <a:stretch/>
        </p:blipFill>
        <p:spPr bwMode="auto">
          <a:xfrm>
            <a:off x="175592" y="4431967"/>
            <a:ext cx="4280451" cy="21935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8225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74167"/>
          </a:xfrm>
        </p:spPr>
        <p:txBody>
          <a:bodyPr/>
          <a:lstStyle/>
          <a:p>
            <a:r>
              <a:rPr lang="en-US" sz="2800" dirty="0" smtClean="0"/>
              <a:t>TCDT BROCHURE</a:t>
            </a:r>
            <a:endParaRPr lang="en-US" sz="2800" dirty="0"/>
          </a:p>
        </p:txBody>
      </p:sp>
      <p:sp>
        <p:nvSpPr>
          <p:cNvPr id="66562" name="Rectangle 2"/>
          <p:cNvSpPr>
            <a:spLocks noChangeArrowheads="1"/>
          </p:cNvSpPr>
          <p:nvPr/>
        </p:nvSpPr>
        <p:spPr bwMode="auto">
          <a:xfrm>
            <a:off x="28163837" y="71527987"/>
            <a:ext cx="2584450" cy="5611813"/>
          </a:xfrm>
          <a:prstGeom prst="rect">
            <a:avLst/>
          </a:prstGeom>
          <a:solidFill>
            <a:srgbClr val="F24F4F"/>
          </a:solidFill>
          <a:ln w="25400" algn="ctr">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6563" name="Text Box 3"/>
          <p:cNvSpPr txBox="1">
            <a:spLocks noChangeArrowheads="1"/>
          </p:cNvSpPr>
          <p:nvPr/>
        </p:nvSpPr>
        <p:spPr bwMode="auto">
          <a:xfrm>
            <a:off x="34851975" y="69940487"/>
            <a:ext cx="2630487" cy="2286000"/>
          </a:xfrm>
          <a:prstGeom prst="rect">
            <a:avLst/>
          </a:prstGeom>
          <a:noFill/>
          <a:ln w="9525"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F24F4F"/>
                </a:solidFill>
                <a:effectLst/>
                <a:latin typeface="Century Gothic" pitchFamily="34" charset="0"/>
                <a:cs typeface="Arial" pitchFamily="34" charset="0"/>
              </a:rPr>
              <a:t>Sustainable Renewable Source of Energy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24F4F"/>
              </a:solidFill>
              <a:effectLst/>
              <a:latin typeface="Century Gothic"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564" name="Text Box 4"/>
          <p:cNvSpPr txBox="1">
            <a:spLocks noChangeArrowheads="1"/>
          </p:cNvSpPr>
          <p:nvPr/>
        </p:nvSpPr>
        <p:spPr bwMode="auto">
          <a:xfrm>
            <a:off x="28163837" y="70296087"/>
            <a:ext cx="2584450" cy="950913"/>
          </a:xfrm>
          <a:prstGeom prst="rect">
            <a:avLst/>
          </a:prstGeom>
          <a:noFill/>
          <a:ln w="6350" algn="ctr">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F24F4F"/>
                </a:solidFill>
                <a:effectLst/>
                <a:latin typeface="Century Gothic" pitchFamily="34" charset="0"/>
                <a:cs typeface="Arial" pitchFamily="34" charset="0"/>
              </a:rPr>
              <a:t>NGAAHI KUPU FENGAUE’AKI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565" name="Text Box 5"/>
          <p:cNvSpPr txBox="1">
            <a:spLocks noChangeArrowheads="1"/>
          </p:cNvSpPr>
          <p:nvPr/>
        </p:nvSpPr>
        <p:spPr bwMode="auto">
          <a:xfrm>
            <a:off x="34851975" y="72353487"/>
            <a:ext cx="2630487" cy="525463"/>
          </a:xfrm>
          <a:prstGeom prst="rect">
            <a:avLst/>
          </a:prstGeom>
          <a:noFill/>
          <a:ln w="6350" algn="ctr">
            <a:noFill/>
            <a:miter lim="800000"/>
            <a:headEnd/>
            <a:tailEnd/>
          </a:ln>
          <a:effectLst/>
        </p:spPr>
        <p:txBody>
          <a:bodyPr vert="horz" wrap="square" lIns="45720" tIns="9144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F0E0C"/>
                </a:solidFill>
                <a:effectLst/>
                <a:latin typeface="Garamond" pitchFamily="18" charset="0"/>
                <a:cs typeface="Arial" pitchFamily="34" charset="0"/>
              </a:rPr>
              <a:t>(</a:t>
            </a:r>
            <a:r>
              <a:rPr kumimoji="0" lang="en-US" sz="2200" b="0" i="0" u="none" strike="noStrike" cap="none" normalizeH="0" baseline="0" smtClean="0">
                <a:ln>
                  <a:noFill/>
                </a:ln>
                <a:solidFill>
                  <a:srgbClr val="0F0E0C"/>
                </a:solidFill>
                <a:effectLst/>
                <a:latin typeface="Garamond" pitchFamily="18" charset="0"/>
                <a:cs typeface="Arial" pitchFamily="34" charset="0"/>
              </a:rPr>
              <a:t>Ma’u’anga Ivi Tu’uloa)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566" name="Text Box 6"/>
          <p:cNvSpPr txBox="1">
            <a:spLocks noChangeArrowheads="1"/>
          </p:cNvSpPr>
          <p:nvPr/>
        </p:nvSpPr>
        <p:spPr bwMode="auto">
          <a:xfrm>
            <a:off x="28163837" y="71527987"/>
            <a:ext cx="2460625" cy="5611813"/>
          </a:xfrm>
          <a:prstGeom prst="rect">
            <a:avLst/>
          </a:prstGeom>
          <a:noFill/>
          <a:ln w="6350" algn="ctr">
            <a:noFill/>
            <a:miter lim="800000"/>
            <a:headEnd/>
            <a:tailEnd/>
          </a:ln>
          <a:effectLst/>
        </p:spPr>
        <p:txBody>
          <a:bodyPr vert="horz" wrap="square" lIns="45720" tIns="18288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Fakapa’anga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ehe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European Union(EU)</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Fakahoko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ngaue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ae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Tonga Community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Development Trust</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Ngaue fakataha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moe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Potungaue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Ma’u’anga</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ivi</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Tonga Power Limited</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Ministry of Internal Affairs (kau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ofisa</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kolo</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oe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ngaahi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kolo</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Ngaahi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kolo</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na’e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fakahoko ki ai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ae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Polokalama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567" name="Text Box 7"/>
          <p:cNvSpPr txBox="1">
            <a:spLocks noChangeArrowheads="1"/>
          </p:cNvSpPr>
          <p:nvPr/>
        </p:nvSpPr>
        <p:spPr bwMode="auto">
          <a:xfrm>
            <a:off x="34831337" y="73039287"/>
            <a:ext cx="2763838" cy="2903538"/>
          </a:xfrm>
          <a:prstGeom prst="rect">
            <a:avLst/>
          </a:prstGeom>
          <a:noFill/>
          <a:ln w="6350" algn="ctr">
            <a:noFill/>
            <a:miter lim="800000"/>
            <a:headEnd/>
            <a:tailEnd type="none" w="sm" len="sm"/>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6568" name="Picture 8" descr="tcdt logo"/>
          <p:cNvPicPr>
            <a:picLocks noChangeAspect="1" noChangeArrowheads="1"/>
          </p:cNvPicPr>
          <p:nvPr/>
        </p:nvPicPr>
        <p:blipFill>
          <a:blip r:embed="rId2"/>
          <a:srcRect/>
          <a:stretch>
            <a:fillRect/>
          </a:stretch>
        </p:blipFill>
        <p:spPr bwMode="auto">
          <a:xfrm>
            <a:off x="34931350" y="76233337"/>
            <a:ext cx="1011237" cy="688975"/>
          </a:xfrm>
          <a:prstGeom prst="rect">
            <a:avLst/>
          </a:prstGeom>
          <a:noFill/>
          <a:ln w="9525" algn="in">
            <a:noFill/>
            <a:miter lim="800000"/>
            <a:headEnd/>
            <a:tailEnd/>
          </a:ln>
          <a:effectLst/>
        </p:spPr>
      </p:pic>
      <p:pic>
        <p:nvPicPr>
          <p:cNvPr id="66569" name="Picture 9" descr="DSC_0000114"/>
          <p:cNvPicPr>
            <a:picLocks noChangeAspect="1" noChangeArrowheads="1"/>
          </p:cNvPicPr>
          <p:nvPr/>
        </p:nvPicPr>
        <p:blipFill>
          <a:blip r:embed="rId3"/>
          <a:srcRect/>
          <a:stretch>
            <a:fillRect/>
          </a:stretch>
        </p:blipFill>
        <p:spPr bwMode="auto">
          <a:xfrm>
            <a:off x="34850387" y="72894825"/>
            <a:ext cx="2798763" cy="2935287"/>
          </a:xfrm>
          <a:prstGeom prst="rect">
            <a:avLst/>
          </a:prstGeom>
          <a:noFill/>
          <a:ln w="6350" algn="ctr">
            <a:noFill/>
            <a:miter lim="800000"/>
            <a:headEnd/>
            <a:tailEnd type="none" w="sm" len="sm"/>
          </a:ln>
          <a:effectLst/>
        </p:spPr>
      </p:pic>
      <p:sp>
        <p:nvSpPr>
          <p:cNvPr id="66570" name="Text Box 10"/>
          <p:cNvSpPr txBox="1">
            <a:spLocks noChangeArrowheads="1"/>
          </p:cNvSpPr>
          <p:nvPr/>
        </p:nvSpPr>
        <p:spPr bwMode="auto">
          <a:xfrm>
            <a:off x="34969450" y="74949050"/>
            <a:ext cx="2465387" cy="801687"/>
          </a:xfrm>
          <a:prstGeom prst="rect">
            <a:avLst/>
          </a:prstGeom>
          <a:noFill/>
          <a:ln w="6350" algn="ctr">
            <a:noFill/>
            <a:miter lim="800000"/>
            <a:headEnd/>
            <a:tailEnd type="none" w="sm" len="sm"/>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F24F4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0000"/>
                </a:solidFill>
                <a:effectLst/>
                <a:latin typeface="Arial" pitchFamily="34" charset="0"/>
                <a:cs typeface="Arial" pitchFamily="34" charset="0"/>
              </a:rPr>
              <a:t>LA’A,……...HAVILI ……TAHI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6571" name="Picture 11" descr="European Commission logo"/>
          <p:cNvPicPr>
            <a:picLocks noChangeAspect="1" noChangeArrowheads="1"/>
          </p:cNvPicPr>
          <p:nvPr/>
        </p:nvPicPr>
        <p:blipFill>
          <a:blip r:embed="rId4"/>
          <a:srcRect/>
          <a:stretch>
            <a:fillRect/>
          </a:stretch>
        </p:blipFill>
        <p:spPr bwMode="auto">
          <a:xfrm>
            <a:off x="36218812" y="75942825"/>
            <a:ext cx="1638300" cy="1133475"/>
          </a:xfrm>
          <a:prstGeom prst="rect">
            <a:avLst/>
          </a:prstGeom>
          <a:noFill/>
          <a:ln w="9525" algn="in">
            <a:noFill/>
            <a:miter lim="800000"/>
            <a:headEnd/>
            <a:tailEnd/>
          </a:ln>
        </p:spPr>
      </p:pic>
      <p:sp>
        <p:nvSpPr>
          <p:cNvPr id="66572" name="Text Box 12"/>
          <p:cNvSpPr txBox="1">
            <a:spLocks noChangeArrowheads="1"/>
          </p:cNvSpPr>
          <p:nvPr/>
        </p:nvSpPr>
        <p:spPr bwMode="auto">
          <a:xfrm>
            <a:off x="31203900" y="70327837"/>
            <a:ext cx="2990850" cy="5695950"/>
          </a:xfrm>
          <a:prstGeom prst="rect">
            <a:avLst/>
          </a:prstGeom>
          <a:noFill/>
          <a:ln w="6350" algn="ctr">
            <a:noFill/>
            <a:miter lim="800000"/>
            <a:headEnd/>
            <a:tailEnd type="none" w="sm" len="sm"/>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4D4D4D"/>
                </a:solidFill>
                <a:effectLst/>
                <a:latin typeface="Arial" pitchFamily="34" charset="0"/>
                <a:cs typeface="Arial" pitchFamily="34" charset="0"/>
              </a:rPr>
              <a:t>FAKAPOTOPOTO’I HONO NGAUE’AKI ’OE MA’U’ANGA IVI, FAKAHAOFI HO”O PA”ANGA.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6573" name="Picture 13" descr="6a0120a7fc3be9970b01901bbb3e03970b-800wi"/>
          <p:cNvPicPr>
            <a:picLocks noChangeAspect="1" noChangeArrowheads="1"/>
          </p:cNvPicPr>
          <p:nvPr/>
        </p:nvPicPr>
        <p:blipFill>
          <a:blip r:embed="rId5"/>
          <a:srcRect/>
          <a:stretch>
            <a:fillRect/>
          </a:stretch>
        </p:blipFill>
        <p:spPr bwMode="auto">
          <a:xfrm>
            <a:off x="31203900" y="70346887"/>
            <a:ext cx="1616075" cy="2286000"/>
          </a:xfrm>
          <a:prstGeom prst="rect">
            <a:avLst/>
          </a:prstGeom>
          <a:noFill/>
          <a:ln w="6350" algn="ctr">
            <a:noFill/>
            <a:miter lim="800000"/>
            <a:headEnd/>
            <a:tailEnd type="none" w="sm" len="sm"/>
          </a:ln>
          <a:effectLst/>
        </p:spPr>
      </p:pic>
      <p:pic>
        <p:nvPicPr>
          <p:cNvPr id="66574" name="Picture 14" descr="IMG_20160516_123402"/>
          <p:cNvPicPr>
            <a:picLocks noChangeAspect="1" noChangeArrowheads="1"/>
          </p:cNvPicPr>
          <p:nvPr/>
        </p:nvPicPr>
        <p:blipFill>
          <a:blip r:embed="rId6"/>
          <a:srcRect/>
          <a:stretch>
            <a:fillRect/>
          </a:stretch>
        </p:blipFill>
        <p:spPr bwMode="auto">
          <a:xfrm>
            <a:off x="31242000" y="75380850"/>
            <a:ext cx="3024187" cy="1541462"/>
          </a:xfrm>
          <a:prstGeom prst="rect">
            <a:avLst/>
          </a:prstGeom>
          <a:noFill/>
          <a:ln w="6350" algn="ctr">
            <a:noFill/>
            <a:miter lim="800000"/>
            <a:headEnd/>
            <a:tailEnd type="none" w="sm" len="sm"/>
          </a:ln>
          <a:effectLst/>
        </p:spPr>
      </p:pic>
      <p:pic>
        <p:nvPicPr>
          <p:cNvPr id="66575" name="Picture 15" descr="IMG_20160516_124435"/>
          <p:cNvPicPr>
            <a:picLocks noChangeAspect="1" noChangeArrowheads="1"/>
          </p:cNvPicPr>
          <p:nvPr/>
        </p:nvPicPr>
        <p:blipFill>
          <a:blip r:embed="rId7"/>
          <a:srcRect/>
          <a:stretch>
            <a:fillRect/>
          </a:stretch>
        </p:blipFill>
        <p:spPr bwMode="auto">
          <a:xfrm>
            <a:off x="31242000" y="73782237"/>
            <a:ext cx="2987675" cy="1577975"/>
          </a:xfrm>
          <a:prstGeom prst="rect">
            <a:avLst/>
          </a:prstGeom>
          <a:noFill/>
          <a:ln w="6350" algn="ctr">
            <a:noFill/>
            <a:miter lim="800000"/>
            <a:headEnd/>
            <a:tailEnd type="none" w="sm" len="sm"/>
          </a:ln>
          <a:effectLst/>
        </p:spPr>
      </p:pic>
      <p:pic>
        <p:nvPicPr>
          <p:cNvPr id="66576" name="Picture 16" descr="1528467_1547572618906163_2324107959154089641_n"/>
          <p:cNvPicPr>
            <a:picLocks noChangeAspect="1" noChangeArrowheads="1"/>
          </p:cNvPicPr>
          <p:nvPr/>
        </p:nvPicPr>
        <p:blipFill>
          <a:blip r:embed="rId8"/>
          <a:srcRect/>
          <a:stretch>
            <a:fillRect/>
          </a:stretch>
        </p:blipFill>
        <p:spPr bwMode="auto">
          <a:xfrm>
            <a:off x="32896175" y="70340537"/>
            <a:ext cx="1298575" cy="2292350"/>
          </a:xfrm>
          <a:prstGeom prst="rect">
            <a:avLst/>
          </a:prstGeom>
          <a:noFill/>
          <a:ln w="6350" algn="ctr">
            <a:noFill/>
            <a:miter lim="800000"/>
            <a:headEnd/>
            <a:tailEnd type="none" w="sm" len="sm"/>
          </a:ln>
          <a:effectLst/>
        </p:spPr>
      </p:pic>
      <p:pic>
        <p:nvPicPr>
          <p:cNvPr id="34" name="Picture 33"/>
          <p:cNvPicPr/>
          <p:nvPr/>
        </p:nvPicPr>
        <p:blipFill>
          <a:blip r:embed="rId9"/>
          <a:srcRect l="34701" t="22862" r="11973" b="8277"/>
          <a:stretch>
            <a:fillRect/>
          </a:stretch>
        </p:blipFill>
        <p:spPr bwMode="auto">
          <a:xfrm>
            <a:off x="549275" y="881743"/>
            <a:ext cx="8042276" cy="556260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2"/>
          <p:cNvSpPr>
            <a:spLocks noGrp="1"/>
          </p:cNvSpPr>
          <p:nvPr>
            <p:ph type="title"/>
          </p:nvPr>
        </p:nvSpPr>
        <p:spPr>
          <a:xfrm>
            <a:off x="378583" y="249266"/>
            <a:ext cx="8408364" cy="699661"/>
          </a:xfrm>
        </p:spPr>
        <p:txBody>
          <a:bodyPr/>
          <a:lstStyle/>
          <a:p>
            <a:pPr algn="l"/>
            <a:r>
              <a:rPr lang="en-US" sz="3200" dirty="0" smtClean="0"/>
              <a:t>     OUTLINE</a:t>
            </a:r>
            <a:endParaRPr lang="en-US" sz="3200" dirty="0"/>
          </a:p>
        </p:txBody>
      </p:sp>
      <p:sp>
        <p:nvSpPr>
          <p:cNvPr id="2" name="TextBox 1"/>
          <p:cNvSpPr txBox="1"/>
          <p:nvPr/>
        </p:nvSpPr>
        <p:spPr>
          <a:xfrm>
            <a:off x="552278" y="1298712"/>
            <a:ext cx="8234669" cy="2677656"/>
          </a:xfrm>
          <a:prstGeom prst="rect">
            <a:avLst/>
          </a:prstGeom>
          <a:noFill/>
        </p:spPr>
        <p:txBody>
          <a:bodyPr wrap="square" rtlCol="0">
            <a:spAutoFit/>
          </a:bodyPr>
          <a:lstStyle/>
          <a:p>
            <a:endParaRPr lang="en-US" sz="2400" dirty="0" smtClean="0">
              <a:solidFill>
                <a:schemeClr val="tx1">
                  <a:lumMod val="65000"/>
                  <a:lumOff val="35000"/>
                </a:schemeClr>
              </a:solidFill>
            </a:endParaRPr>
          </a:p>
          <a:p>
            <a:pPr marL="342900" indent="-342900">
              <a:buFont typeface="+mj-lt"/>
              <a:buAutoNum type="arabicPeriod"/>
            </a:pPr>
            <a:r>
              <a:rPr lang="en-US" sz="2400" dirty="0" smtClean="0">
                <a:solidFill>
                  <a:schemeClr val="tx1">
                    <a:lumMod val="65000"/>
                    <a:lumOff val="35000"/>
                  </a:schemeClr>
                </a:solidFill>
              </a:rPr>
              <a:t>Tonga Energy Roadmap (TERM) 2010-2020</a:t>
            </a:r>
          </a:p>
          <a:p>
            <a:pPr marL="342900" indent="-342900">
              <a:buFont typeface="+mj-lt"/>
              <a:buAutoNum type="arabicPeriod"/>
            </a:pPr>
            <a:r>
              <a:rPr lang="en-US" sz="2400" dirty="0">
                <a:solidFill>
                  <a:schemeClr val="tx1">
                    <a:lumMod val="65000"/>
                    <a:lumOff val="35000"/>
                  </a:schemeClr>
                </a:solidFill>
              </a:rPr>
              <a:t>TERM’s Objectives &amp; Core </a:t>
            </a:r>
            <a:r>
              <a:rPr lang="en-US" sz="2400" dirty="0" smtClean="0">
                <a:solidFill>
                  <a:schemeClr val="tx1">
                    <a:lumMod val="65000"/>
                    <a:lumOff val="35000"/>
                  </a:schemeClr>
                </a:solidFill>
              </a:rPr>
              <a:t>Roles</a:t>
            </a:r>
          </a:p>
          <a:p>
            <a:pPr marL="342900" indent="-342900">
              <a:buFont typeface="+mj-lt"/>
              <a:buAutoNum type="arabicPeriod"/>
            </a:pPr>
            <a:r>
              <a:rPr lang="en-US" sz="2400" dirty="0" smtClean="0">
                <a:solidFill>
                  <a:schemeClr val="tx1">
                    <a:lumMod val="65000"/>
                    <a:lumOff val="35000"/>
                  </a:schemeClr>
                </a:solidFill>
              </a:rPr>
              <a:t>Energy </a:t>
            </a:r>
            <a:r>
              <a:rPr lang="en-US" sz="2400" dirty="0" smtClean="0">
                <a:solidFill>
                  <a:schemeClr val="tx1">
                    <a:lumMod val="65000"/>
                    <a:lumOff val="35000"/>
                  </a:schemeClr>
                </a:solidFill>
              </a:rPr>
              <a:t>Indicators</a:t>
            </a:r>
          </a:p>
          <a:p>
            <a:pPr marL="342900" indent="-342900">
              <a:buFont typeface="+mj-lt"/>
              <a:buAutoNum type="arabicPeriod"/>
            </a:pPr>
            <a:r>
              <a:rPr lang="en-US" sz="2400" dirty="0" smtClean="0">
                <a:solidFill>
                  <a:schemeClr val="tx1">
                    <a:lumMod val="65000"/>
                    <a:lumOff val="35000"/>
                  </a:schemeClr>
                </a:solidFill>
              </a:rPr>
              <a:t>TAs </a:t>
            </a:r>
          </a:p>
          <a:p>
            <a:pPr marL="342900" indent="-342900">
              <a:buFont typeface="+mj-lt"/>
              <a:buAutoNum type="arabicPeriod"/>
            </a:pPr>
            <a:r>
              <a:rPr lang="en-US" sz="2400" dirty="0" smtClean="0">
                <a:solidFill>
                  <a:schemeClr val="tx1">
                    <a:lumMod val="65000"/>
                    <a:lumOff val="35000"/>
                  </a:schemeClr>
                </a:solidFill>
              </a:rPr>
              <a:t>CSO’s </a:t>
            </a:r>
            <a:r>
              <a:rPr lang="en-US" sz="2400" dirty="0" smtClean="0">
                <a:solidFill>
                  <a:schemeClr val="tx1">
                    <a:lumMod val="65000"/>
                    <a:lumOff val="35000"/>
                  </a:schemeClr>
                </a:solidFill>
              </a:rPr>
              <a:t>collaboration . (Tonga Trust)</a:t>
            </a:r>
          </a:p>
          <a:p>
            <a:pPr marL="342900" indent="-342900">
              <a:buFont typeface="+mj-lt"/>
              <a:buAutoNum type="arabicPeriod"/>
            </a:pPr>
            <a:r>
              <a:rPr lang="en-US" sz="2400" dirty="0" smtClean="0">
                <a:solidFill>
                  <a:schemeClr val="tx1">
                    <a:lumMod val="65000"/>
                    <a:lumOff val="35000"/>
                  </a:schemeClr>
                </a:solidFill>
              </a:rPr>
              <a:t>Conclusion     </a:t>
            </a:r>
            <a:endParaRPr lang="en-US" sz="2400" dirty="0">
              <a:solidFill>
                <a:schemeClr val="tx1">
                  <a:lumMod val="65000"/>
                  <a:lumOff val="35000"/>
                </a:schemeClr>
              </a:solidFill>
            </a:endParaRPr>
          </a:p>
        </p:txBody>
      </p:sp>
      <p:pic>
        <p:nvPicPr>
          <p:cNvPr id="5" name="Picture 4" descr="C:\Users\mnau\Desktop\PPP\TCDT Pics\IMG_0342.JPG"/>
          <p:cNvPicPr/>
          <p:nvPr/>
        </p:nvPicPr>
        <p:blipFill>
          <a:blip r:embed="rId3">
            <a:duotone>
              <a:schemeClr val="accent1">
                <a:shade val="45000"/>
                <a:satMod val="135000"/>
              </a:schemeClr>
              <a:prstClr val="white"/>
            </a:duotone>
          </a:blip>
          <a:srcRect/>
          <a:stretch>
            <a:fillRect/>
          </a:stretch>
        </p:blipFill>
        <p:spPr bwMode="auto">
          <a:xfrm>
            <a:off x="5539280" y="4345700"/>
            <a:ext cx="3487479" cy="2175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14084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74167"/>
          </a:xfrm>
        </p:spPr>
        <p:txBody>
          <a:bodyPr/>
          <a:lstStyle/>
          <a:p>
            <a:r>
              <a:rPr lang="en-US" sz="2800" dirty="0" smtClean="0"/>
              <a:t>TCDT BROCHURE</a:t>
            </a:r>
            <a:endParaRPr lang="en-US" sz="2800" dirty="0"/>
          </a:p>
        </p:txBody>
      </p:sp>
      <p:sp>
        <p:nvSpPr>
          <p:cNvPr id="66562" name="Rectangle 2"/>
          <p:cNvSpPr>
            <a:spLocks noChangeArrowheads="1"/>
          </p:cNvSpPr>
          <p:nvPr/>
        </p:nvSpPr>
        <p:spPr bwMode="auto">
          <a:xfrm>
            <a:off x="28163837" y="71527987"/>
            <a:ext cx="2584450" cy="5611813"/>
          </a:xfrm>
          <a:prstGeom prst="rect">
            <a:avLst/>
          </a:prstGeom>
          <a:solidFill>
            <a:srgbClr val="F24F4F"/>
          </a:solidFill>
          <a:ln w="25400" algn="ctr">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6563" name="Text Box 3"/>
          <p:cNvSpPr txBox="1">
            <a:spLocks noChangeArrowheads="1"/>
          </p:cNvSpPr>
          <p:nvPr/>
        </p:nvSpPr>
        <p:spPr bwMode="auto">
          <a:xfrm>
            <a:off x="34851975" y="69940487"/>
            <a:ext cx="2630487" cy="2286000"/>
          </a:xfrm>
          <a:prstGeom prst="rect">
            <a:avLst/>
          </a:prstGeom>
          <a:noFill/>
          <a:ln w="9525" algn="in">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F24F4F"/>
                </a:solidFill>
                <a:effectLst/>
                <a:latin typeface="Century Gothic" pitchFamily="34" charset="0"/>
                <a:cs typeface="Arial" pitchFamily="34" charset="0"/>
              </a:rPr>
              <a:t>Sustainable Renewable Source of Energy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24F4F"/>
              </a:solidFill>
              <a:effectLst/>
              <a:latin typeface="Century Gothic"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564" name="Text Box 4"/>
          <p:cNvSpPr txBox="1">
            <a:spLocks noChangeArrowheads="1"/>
          </p:cNvSpPr>
          <p:nvPr/>
        </p:nvSpPr>
        <p:spPr bwMode="auto">
          <a:xfrm>
            <a:off x="28163837" y="70296087"/>
            <a:ext cx="2584450" cy="950913"/>
          </a:xfrm>
          <a:prstGeom prst="rect">
            <a:avLst/>
          </a:prstGeom>
          <a:noFill/>
          <a:ln w="6350" algn="ctr">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F24F4F"/>
                </a:solidFill>
                <a:effectLst/>
                <a:latin typeface="Century Gothic" pitchFamily="34" charset="0"/>
                <a:cs typeface="Arial" pitchFamily="34" charset="0"/>
              </a:rPr>
              <a:t>NGAAHI KUPU FENGAUE’AKI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565" name="Text Box 5"/>
          <p:cNvSpPr txBox="1">
            <a:spLocks noChangeArrowheads="1"/>
          </p:cNvSpPr>
          <p:nvPr/>
        </p:nvSpPr>
        <p:spPr bwMode="auto">
          <a:xfrm>
            <a:off x="34851975" y="72353487"/>
            <a:ext cx="2630487" cy="525463"/>
          </a:xfrm>
          <a:prstGeom prst="rect">
            <a:avLst/>
          </a:prstGeom>
          <a:noFill/>
          <a:ln w="6350" algn="ctr">
            <a:noFill/>
            <a:miter lim="800000"/>
            <a:headEnd/>
            <a:tailEnd/>
          </a:ln>
          <a:effectLst/>
        </p:spPr>
        <p:txBody>
          <a:bodyPr vert="horz" wrap="square" lIns="45720" tIns="9144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F0E0C"/>
                </a:solidFill>
                <a:effectLst/>
                <a:latin typeface="Garamond" pitchFamily="18" charset="0"/>
                <a:cs typeface="Arial" pitchFamily="34" charset="0"/>
              </a:rPr>
              <a:t>(</a:t>
            </a:r>
            <a:r>
              <a:rPr kumimoji="0" lang="en-US" sz="2200" b="0" i="0" u="none" strike="noStrike" cap="none" normalizeH="0" baseline="0" smtClean="0">
                <a:ln>
                  <a:noFill/>
                </a:ln>
                <a:solidFill>
                  <a:srgbClr val="0F0E0C"/>
                </a:solidFill>
                <a:effectLst/>
                <a:latin typeface="Garamond" pitchFamily="18" charset="0"/>
                <a:cs typeface="Arial" pitchFamily="34" charset="0"/>
              </a:rPr>
              <a:t>Ma’u’anga Ivi Tu’uloa)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566" name="Text Box 6"/>
          <p:cNvSpPr txBox="1">
            <a:spLocks noChangeArrowheads="1"/>
          </p:cNvSpPr>
          <p:nvPr/>
        </p:nvSpPr>
        <p:spPr bwMode="auto">
          <a:xfrm>
            <a:off x="28163837" y="71527987"/>
            <a:ext cx="2460625" cy="5611813"/>
          </a:xfrm>
          <a:prstGeom prst="rect">
            <a:avLst/>
          </a:prstGeom>
          <a:noFill/>
          <a:ln w="6350" algn="ctr">
            <a:noFill/>
            <a:miter lim="800000"/>
            <a:headEnd/>
            <a:tailEnd/>
          </a:ln>
          <a:effectLst/>
        </p:spPr>
        <p:txBody>
          <a:bodyPr vert="horz" wrap="square" lIns="45720" tIns="18288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Fakapa’anga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ehe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European Union(EU)</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Fakahoko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ngaue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ae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Tonga Community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Development Trust</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Ngaue fakataha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moe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Potungaue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Ma’u’anga</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ivi</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Tonga Power Limited</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Ministry of Internal Affairs (kau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ofisa</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kolo</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oe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ngaahi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kolo</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Ngaahi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kolo</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na’e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fakahoko ki ai ‘</a:t>
            </a:r>
            <a:r>
              <a:rPr kumimoji="0" lang="en-US" sz="1400" b="0" i="0" u="none" strike="noStrike" cap="none" normalizeH="0" baseline="0" dirty="0" err="1" smtClean="0">
                <a:ln>
                  <a:noFill/>
                </a:ln>
                <a:solidFill>
                  <a:srgbClr val="FFFFFF"/>
                </a:solidFill>
                <a:effectLst/>
                <a:latin typeface="Century Gothic" pitchFamily="34" charset="0"/>
                <a:cs typeface="Arial" pitchFamily="34" charset="0"/>
              </a:rPr>
              <a:t>ae</a:t>
            </a:r>
            <a:r>
              <a:rPr kumimoji="0" lang="en-US" sz="1400" b="0" i="0" u="none" strike="noStrike" cap="none" normalizeH="0" baseline="0" dirty="0" smtClean="0">
                <a:ln>
                  <a:noFill/>
                </a:ln>
                <a:solidFill>
                  <a:srgbClr val="FFFFFF"/>
                </a:solidFill>
                <a:effectLst/>
                <a:latin typeface="Century Gothic"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Century Gothic" pitchFamily="34" charset="0"/>
                <a:cs typeface="Arial" pitchFamily="34" charset="0"/>
              </a:rPr>
              <a:t>Polokalama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567" name="Text Box 7"/>
          <p:cNvSpPr txBox="1">
            <a:spLocks noChangeArrowheads="1"/>
          </p:cNvSpPr>
          <p:nvPr/>
        </p:nvSpPr>
        <p:spPr bwMode="auto">
          <a:xfrm>
            <a:off x="34831337" y="73039287"/>
            <a:ext cx="2763838" cy="2903538"/>
          </a:xfrm>
          <a:prstGeom prst="rect">
            <a:avLst/>
          </a:prstGeom>
          <a:noFill/>
          <a:ln w="6350" algn="ctr">
            <a:noFill/>
            <a:miter lim="800000"/>
            <a:headEnd/>
            <a:tailEnd type="none" w="sm" len="sm"/>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6568" name="Picture 8" descr="tcdt logo"/>
          <p:cNvPicPr>
            <a:picLocks noChangeAspect="1" noChangeArrowheads="1"/>
          </p:cNvPicPr>
          <p:nvPr/>
        </p:nvPicPr>
        <p:blipFill>
          <a:blip r:embed="rId2"/>
          <a:srcRect/>
          <a:stretch>
            <a:fillRect/>
          </a:stretch>
        </p:blipFill>
        <p:spPr bwMode="auto">
          <a:xfrm>
            <a:off x="34931350" y="76233337"/>
            <a:ext cx="1011237" cy="688975"/>
          </a:xfrm>
          <a:prstGeom prst="rect">
            <a:avLst/>
          </a:prstGeom>
          <a:noFill/>
          <a:ln w="9525" algn="in">
            <a:noFill/>
            <a:miter lim="800000"/>
            <a:headEnd/>
            <a:tailEnd/>
          </a:ln>
          <a:effectLst/>
        </p:spPr>
      </p:pic>
      <p:pic>
        <p:nvPicPr>
          <p:cNvPr id="66569" name="Picture 9" descr="DSC_0000114"/>
          <p:cNvPicPr>
            <a:picLocks noChangeAspect="1" noChangeArrowheads="1"/>
          </p:cNvPicPr>
          <p:nvPr/>
        </p:nvPicPr>
        <p:blipFill>
          <a:blip r:embed="rId3"/>
          <a:srcRect/>
          <a:stretch>
            <a:fillRect/>
          </a:stretch>
        </p:blipFill>
        <p:spPr bwMode="auto">
          <a:xfrm>
            <a:off x="34850387" y="72894825"/>
            <a:ext cx="2798763" cy="2935287"/>
          </a:xfrm>
          <a:prstGeom prst="rect">
            <a:avLst/>
          </a:prstGeom>
          <a:noFill/>
          <a:ln w="6350" algn="ctr">
            <a:noFill/>
            <a:miter lim="800000"/>
            <a:headEnd/>
            <a:tailEnd type="none" w="sm" len="sm"/>
          </a:ln>
          <a:effectLst/>
        </p:spPr>
      </p:pic>
      <p:sp>
        <p:nvSpPr>
          <p:cNvPr id="66570" name="Text Box 10"/>
          <p:cNvSpPr txBox="1">
            <a:spLocks noChangeArrowheads="1"/>
          </p:cNvSpPr>
          <p:nvPr/>
        </p:nvSpPr>
        <p:spPr bwMode="auto">
          <a:xfrm>
            <a:off x="34969450" y="74949050"/>
            <a:ext cx="2465387" cy="801687"/>
          </a:xfrm>
          <a:prstGeom prst="rect">
            <a:avLst/>
          </a:prstGeom>
          <a:noFill/>
          <a:ln w="6350" algn="ctr">
            <a:noFill/>
            <a:miter lim="800000"/>
            <a:headEnd/>
            <a:tailEnd type="none" w="sm" len="sm"/>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F24F4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0000"/>
                </a:solidFill>
                <a:effectLst/>
                <a:latin typeface="Arial" pitchFamily="34" charset="0"/>
                <a:cs typeface="Arial" pitchFamily="34" charset="0"/>
              </a:rPr>
              <a:t>LA’A,……...HAVILI ……TAHI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6571" name="Picture 11" descr="European Commission logo"/>
          <p:cNvPicPr>
            <a:picLocks noChangeAspect="1" noChangeArrowheads="1"/>
          </p:cNvPicPr>
          <p:nvPr/>
        </p:nvPicPr>
        <p:blipFill>
          <a:blip r:embed="rId4"/>
          <a:srcRect/>
          <a:stretch>
            <a:fillRect/>
          </a:stretch>
        </p:blipFill>
        <p:spPr bwMode="auto">
          <a:xfrm>
            <a:off x="36218812" y="75942825"/>
            <a:ext cx="1638300" cy="1133475"/>
          </a:xfrm>
          <a:prstGeom prst="rect">
            <a:avLst/>
          </a:prstGeom>
          <a:noFill/>
          <a:ln w="9525" algn="in">
            <a:noFill/>
            <a:miter lim="800000"/>
            <a:headEnd/>
            <a:tailEnd/>
          </a:ln>
        </p:spPr>
      </p:pic>
      <p:sp>
        <p:nvSpPr>
          <p:cNvPr id="66572" name="Text Box 12"/>
          <p:cNvSpPr txBox="1">
            <a:spLocks noChangeArrowheads="1"/>
          </p:cNvSpPr>
          <p:nvPr/>
        </p:nvSpPr>
        <p:spPr bwMode="auto">
          <a:xfrm>
            <a:off x="31203900" y="70327837"/>
            <a:ext cx="2990850" cy="5695950"/>
          </a:xfrm>
          <a:prstGeom prst="rect">
            <a:avLst/>
          </a:prstGeom>
          <a:noFill/>
          <a:ln w="6350" algn="ctr">
            <a:noFill/>
            <a:miter lim="800000"/>
            <a:headEnd/>
            <a:tailEnd type="none" w="sm" len="sm"/>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4D4D4D"/>
                </a:solidFill>
                <a:effectLst/>
                <a:latin typeface="Arial" pitchFamily="34" charset="0"/>
                <a:cs typeface="Arial" pitchFamily="34" charset="0"/>
              </a:rPr>
              <a:t>FAKAPOTOPOTO’I HONO NGAUE’AKI ’OE MA’U’ANGA IVI, FAKAHAOFI HO”O PA”ANGA.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6573" name="Picture 13" descr="6a0120a7fc3be9970b01901bbb3e03970b-800wi"/>
          <p:cNvPicPr>
            <a:picLocks noChangeAspect="1" noChangeArrowheads="1"/>
          </p:cNvPicPr>
          <p:nvPr/>
        </p:nvPicPr>
        <p:blipFill>
          <a:blip r:embed="rId5"/>
          <a:srcRect/>
          <a:stretch>
            <a:fillRect/>
          </a:stretch>
        </p:blipFill>
        <p:spPr bwMode="auto">
          <a:xfrm>
            <a:off x="31203900" y="70346887"/>
            <a:ext cx="1616075" cy="2286000"/>
          </a:xfrm>
          <a:prstGeom prst="rect">
            <a:avLst/>
          </a:prstGeom>
          <a:noFill/>
          <a:ln w="6350" algn="ctr">
            <a:noFill/>
            <a:miter lim="800000"/>
            <a:headEnd/>
            <a:tailEnd type="none" w="sm" len="sm"/>
          </a:ln>
          <a:effectLst/>
        </p:spPr>
      </p:pic>
      <p:pic>
        <p:nvPicPr>
          <p:cNvPr id="66574" name="Picture 14" descr="IMG_20160516_123402"/>
          <p:cNvPicPr>
            <a:picLocks noChangeAspect="1" noChangeArrowheads="1"/>
          </p:cNvPicPr>
          <p:nvPr/>
        </p:nvPicPr>
        <p:blipFill>
          <a:blip r:embed="rId6"/>
          <a:srcRect/>
          <a:stretch>
            <a:fillRect/>
          </a:stretch>
        </p:blipFill>
        <p:spPr bwMode="auto">
          <a:xfrm>
            <a:off x="31242000" y="75380850"/>
            <a:ext cx="3024187" cy="1541462"/>
          </a:xfrm>
          <a:prstGeom prst="rect">
            <a:avLst/>
          </a:prstGeom>
          <a:noFill/>
          <a:ln w="6350" algn="ctr">
            <a:noFill/>
            <a:miter lim="800000"/>
            <a:headEnd/>
            <a:tailEnd type="none" w="sm" len="sm"/>
          </a:ln>
          <a:effectLst/>
        </p:spPr>
      </p:pic>
      <p:pic>
        <p:nvPicPr>
          <p:cNvPr id="66575" name="Picture 15" descr="IMG_20160516_124435"/>
          <p:cNvPicPr>
            <a:picLocks noChangeAspect="1" noChangeArrowheads="1"/>
          </p:cNvPicPr>
          <p:nvPr/>
        </p:nvPicPr>
        <p:blipFill>
          <a:blip r:embed="rId7"/>
          <a:srcRect/>
          <a:stretch>
            <a:fillRect/>
          </a:stretch>
        </p:blipFill>
        <p:spPr bwMode="auto">
          <a:xfrm>
            <a:off x="31242000" y="73782237"/>
            <a:ext cx="2987675" cy="1577975"/>
          </a:xfrm>
          <a:prstGeom prst="rect">
            <a:avLst/>
          </a:prstGeom>
          <a:noFill/>
          <a:ln w="6350" algn="ctr">
            <a:noFill/>
            <a:miter lim="800000"/>
            <a:headEnd/>
            <a:tailEnd type="none" w="sm" len="sm"/>
          </a:ln>
          <a:effectLst/>
        </p:spPr>
      </p:pic>
      <p:pic>
        <p:nvPicPr>
          <p:cNvPr id="66576" name="Picture 16" descr="1528467_1547572618906163_2324107959154089641_n"/>
          <p:cNvPicPr>
            <a:picLocks noChangeAspect="1" noChangeArrowheads="1"/>
          </p:cNvPicPr>
          <p:nvPr/>
        </p:nvPicPr>
        <p:blipFill>
          <a:blip r:embed="rId8"/>
          <a:srcRect/>
          <a:stretch>
            <a:fillRect/>
          </a:stretch>
        </p:blipFill>
        <p:spPr bwMode="auto">
          <a:xfrm>
            <a:off x="32896175" y="70340537"/>
            <a:ext cx="1298575" cy="2292350"/>
          </a:xfrm>
          <a:prstGeom prst="rect">
            <a:avLst/>
          </a:prstGeom>
          <a:noFill/>
          <a:ln w="6350" algn="ctr">
            <a:noFill/>
            <a:miter lim="800000"/>
            <a:headEnd/>
            <a:tailEnd type="none" w="sm" len="sm"/>
          </a:ln>
          <a:effectLst/>
        </p:spPr>
      </p:pic>
      <p:pic>
        <p:nvPicPr>
          <p:cNvPr id="67586" name="Picture 2"/>
          <p:cNvPicPr>
            <a:picLocks noChangeAspect="1" noChangeArrowheads="1"/>
          </p:cNvPicPr>
          <p:nvPr/>
        </p:nvPicPr>
        <p:blipFill>
          <a:blip r:embed="rId9"/>
          <a:srcRect l="34714" t="20121" r="12357" b="8857"/>
          <a:stretch>
            <a:fillRect/>
          </a:stretch>
        </p:blipFill>
        <p:spPr bwMode="auto">
          <a:xfrm>
            <a:off x="407760" y="1177636"/>
            <a:ext cx="8355240" cy="5521353"/>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293" y="-157333"/>
            <a:ext cx="8042276" cy="927800"/>
          </a:xfrm>
        </p:spPr>
        <p:txBody>
          <a:bodyPr/>
          <a:lstStyle/>
          <a:p>
            <a:r>
              <a:rPr lang="en-US" sz="3600" dirty="0" smtClean="0"/>
              <a:t>Summary &amp; Recommendations </a:t>
            </a:r>
            <a:endParaRPr lang="en-US" sz="3600" dirty="0"/>
          </a:p>
        </p:txBody>
      </p:sp>
      <p:sp>
        <p:nvSpPr>
          <p:cNvPr id="3" name="Content Placeholder 2"/>
          <p:cNvSpPr>
            <a:spLocks noGrp="1"/>
          </p:cNvSpPr>
          <p:nvPr>
            <p:ph idx="1"/>
          </p:nvPr>
        </p:nvSpPr>
        <p:spPr>
          <a:xfrm>
            <a:off x="152400" y="1052623"/>
            <a:ext cx="4281377" cy="5118651"/>
          </a:xfrm>
        </p:spPr>
        <p:txBody>
          <a:bodyPr>
            <a:noAutofit/>
          </a:bodyPr>
          <a:lstStyle/>
          <a:p>
            <a:r>
              <a:rPr lang="en-NZ" sz="1300" dirty="0" smtClean="0"/>
              <a:t>The Tonga Energy Road Map (TERM) 2010 - 2020 outlined targets for Tonga and proposed ways to achieve those targets. Since the approval of the TERM in 2010, there is already some positive signs of the increased use of renewable energy, especially on solar electrification. In the long term, increase use of alternative renewable energy will eventually reduce the cost for electricity.</a:t>
            </a:r>
            <a:endParaRPr lang="en-US" sz="1300" dirty="0" smtClean="0"/>
          </a:p>
          <a:p>
            <a:pPr lvl="0"/>
            <a:r>
              <a:rPr lang="en-NZ" sz="1300" dirty="0" smtClean="0"/>
              <a:t>The government should raise the awareness of the communities about its policy on energy as well as the TERM. Communities will contribute to achieving some of the TERM targets provided they understand how they can engage.</a:t>
            </a:r>
            <a:endParaRPr lang="en-US" sz="1300" dirty="0" smtClean="0"/>
          </a:p>
          <a:p>
            <a:pPr lvl="0"/>
            <a:r>
              <a:rPr lang="en-NZ" sz="1300" dirty="0" smtClean="0"/>
              <a:t>The government should actively engage communities in developing policies that will encourage sustainable energy use. </a:t>
            </a:r>
            <a:endParaRPr lang="en-US" sz="1300" dirty="0" smtClean="0"/>
          </a:p>
          <a:p>
            <a:pPr lvl="0"/>
            <a:r>
              <a:rPr lang="en-NZ" sz="1300" dirty="0" smtClean="0"/>
              <a:t>The government should facilitate the introduction of cheap and alternative sources of energy that will benefit the communities who are often victimised by the costly available choices and unfavourable natural events that deepen their vulnerability.</a:t>
            </a:r>
            <a:endParaRPr lang="en-US" sz="1300" dirty="0" smtClean="0"/>
          </a:p>
          <a:p>
            <a:r>
              <a:rPr lang="en-NZ" sz="1300" dirty="0" smtClean="0"/>
              <a:t/>
            </a:r>
            <a:br>
              <a:rPr lang="en-NZ" sz="1300" dirty="0" smtClean="0"/>
            </a:br>
            <a:endParaRPr lang="en-US" sz="1300" dirty="0" smtClean="0"/>
          </a:p>
        </p:txBody>
      </p:sp>
      <p:pic>
        <p:nvPicPr>
          <p:cNvPr id="1026" name="Picture 2" descr="C:\Users\mnau\Spark\user\mnau@talafapite\downloads\12439104_1156464817720316_3655653933973137557_n.jpg"/>
          <p:cNvPicPr>
            <a:picLocks noChangeAspect="1" noChangeArrowheads="1"/>
          </p:cNvPicPr>
          <p:nvPr/>
        </p:nvPicPr>
        <p:blipFill>
          <a:blip r:embed="rId3"/>
          <a:srcRect t="32824"/>
          <a:stretch>
            <a:fillRect/>
          </a:stretch>
        </p:blipFill>
        <p:spPr bwMode="auto">
          <a:xfrm>
            <a:off x="4433777" y="1052621"/>
            <a:ext cx="4560569" cy="3077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C:\Users\mnau\Desktop\TCDT Pics\IMG_0340.JPG"/>
          <p:cNvPicPr/>
          <p:nvPr/>
        </p:nvPicPr>
        <p:blipFill>
          <a:blip r:embed="rId4"/>
          <a:srcRect/>
          <a:stretch>
            <a:fillRect/>
          </a:stretch>
        </p:blipFill>
        <p:spPr bwMode="auto">
          <a:xfrm>
            <a:off x="5804890" y="4496698"/>
            <a:ext cx="3063579" cy="21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4077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247900"/>
            <a:ext cx="8042276" cy="1336956"/>
          </a:xfrm>
        </p:spPr>
        <p:txBody>
          <a:bodyPr/>
          <a:lstStyle/>
          <a:p>
            <a:r>
              <a:rPr lang="en-US" sz="4000" dirty="0" smtClean="0"/>
              <a:t>Thank you</a:t>
            </a:r>
            <a:endParaRPr lang="en-US" sz="4000" dirty="0"/>
          </a:p>
        </p:txBody>
      </p:sp>
    </p:spTree>
    <p:extLst>
      <p:ext uri="{BB962C8B-B14F-4D97-AF65-F5344CB8AC3E}">
        <p14:creationId xmlns:p14="http://schemas.microsoft.com/office/powerpoint/2010/main" val="22105602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90" y="359052"/>
            <a:ext cx="8892209" cy="633620"/>
          </a:xfrm>
        </p:spPr>
        <p:txBody>
          <a:bodyPr/>
          <a:lstStyle/>
          <a:p>
            <a:r>
              <a:rPr lang="en-US" sz="2800" dirty="0" smtClean="0"/>
              <a:t>TONGA ENERGY ROADMAP (TERM) 2010-2020</a:t>
            </a:r>
            <a:endParaRPr lang="en-US" sz="2800" dirty="0"/>
          </a:p>
        </p:txBody>
      </p:sp>
      <p:sp>
        <p:nvSpPr>
          <p:cNvPr id="6" name="Content Placeholder 5"/>
          <p:cNvSpPr>
            <a:spLocks noGrp="1"/>
          </p:cNvSpPr>
          <p:nvPr>
            <p:ph idx="1"/>
          </p:nvPr>
        </p:nvSpPr>
        <p:spPr>
          <a:xfrm>
            <a:off x="549275" y="1202636"/>
            <a:ext cx="8042276" cy="4343400"/>
          </a:xfrm>
        </p:spPr>
        <p:txBody>
          <a:bodyPr>
            <a:normAutofit fontScale="70000" lnSpcReduction="20000"/>
          </a:bodyPr>
          <a:lstStyle/>
          <a:p>
            <a:r>
              <a:rPr lang="en-GB" dirty="0" smtClean="0"/>
              <a:t>TERM developed to help tackle vulnerability to global oil prices and reduce GHG.</a:t>
            </a:r>
          </a:p>
          <a:p>
            <a:r>
              <a:rPr lang="en-GB" dirty="0" smtClean="0"/>
              <a:t>Targets:</a:t>
            </a:r>
            <a:endParaRPr lang="en-GB" dirty="0" smtClean="0"/>
          </a:p>
          <a:p>
            <a:pPr lvl="1"/>
            <a:r>
              <a:rPr lang="en-GB" dirty="0" smtClean="0"/>
              <a:t>50% RE share by 2020</a:t>
            </a:r>
          </a:p>
          <a:p>
            <a:pPr lvl="1"/>
            <a:r>
              <a:rPr lang="en-GB" dirty="0" smtClean="0"/>
              <a:t>Improvement in EE through improvement of line loss from 18% to 13.8%</a:t>
            </a:r>
          </a:p>
          <a:p>
            <a:pPr lvl="1"/>
            <a:r>
              <a:rPr lang="en-GB" dirty="0" smtClean="0"/>
              <a:t>100% access to modern and sustainable energy services</a:t>
            </a:r>
            <a:endParaRPr lang="en-GB" dirty="0" smtClean="0"/>
          </a:p>
          <a:p>
            <a:r>
              <a:rPr lang="en-GB" dirty="0" smtClean="0"/>
              <a:t>The TERM is coherent with the Tonga Government's development strategy, namely the Tonga Strategic Development Framework II and the 11</a:t>
            </a:r>
            <a:r>
              <a:rPr lang="en-GB" baseline="30000" dirty="0" smtClean="0"/>
              <a:t>th</a:t>
            </a:r>
            <a:r>
              <a:rPr lang="en-GB" dirty="0" smtClean="0"/>
              <a:t> EDF National Indicative Programme. It covers the years from 2010 till 2020 and takes into account needed improvements in the area of energy. </a:t>
            </a:r>
          </a:p>
          <a:p>
            <a:r>
              <a:rPr lang="en-GB" dirty="0" smtClean="0"/>
              <a:t>The </a:t>
            </a:r>
            <a:r>
              <a:rPr lang="en-GB" dirty="0"/>
              <a:t>Renewable Energy and Energy Efficiency Plan (REEEP) runs for a period of three years ending in 2016 and it </a:t>
            </a:r>
            <a:r>
              <a:rPr lang="en-GB" dirty="0" smtClean="0"/>
              <a:t>is currently being </a:t>
            </a:r>
            <a:r>
              <a:rPr lang="en-GB" dirty="0"/>
              <a:t>revised and integrated into the TERM document for the period until 2020. </a:t>
            </a:r>
            <a:endParaRPr lang="en-GB" dirty="0" smtClean="0"/>
          </a:p>
          <a:p>
            <a:pPr marL="0" indent="0">
              <a:buNone/>
            </a:pPr>
            <a:endParaRPr lang="en-US" sz="1700" dirty="0"/>
          </a:p>
        </p:txBody>
      </p:sp>
      <p:pic>
        <p:nvPicPr>
          <p:cNvPr id="7" name="Picture 9"/>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496" r="12388"/>
          <a:stretch/>
        </p:blipFill>
        <p:spPr bwMode="auto">
          <a:xfrm>
            <a:off x="1" y="5671933"/>
            <a:ext cx="9157252" cy="86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4490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641" y="173521"/>
            <a:ext cx="8042276" cy="633620"/>
          </a:xfrm>
        </p:spPr>
        <p:txBody>
          <a:bodyPr/>
          <a:lstStyle/>
          <a:p>
            <a:r>
              <a:rPr lang="en-US" sz="3200" dirty="0" smtClean="0"/>
              <a:t>TERM’s OBJECTIVES &amp; CORE ROLES</a:t>
            </a:r>
            <a:endParaRPr lang="en-US" sz="3200" dirty="0"/>
          </a:p>
        </p:txBody>
      </p:sp>
      <p:graphicFrame>
        <p:nvGraphicFramePr>
          <p:cNvPr id="5" name="Content Placeholder 1"/>
          <p:cNvGraphicFramePr>
            <a:graphicFrameLocks noGrp="1"/>
          </p:cNvGraphicFramePr>
          <p:nvPr>
            <p:ph idx="1"/>
            <p:extLst>
              <p:ext uri="{D42A27DB-BD31-4B8C-83A1-F6EECF244321}">
                <p14:modId xmlns:p14="http://schemas.microsoft.com/office/powerpoint/2010/main" val="3517613068"/>
              </p:ext>
            </p:extLst>
          </p:nvPr>
        </p:nvGraphicFramePr>
        <p:xfrm>
          <a:off x="172279" y="844412"/>
          <a:ext cx="8653671" cy="5808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4373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294" y="238539"/>
            <a:ext cx="8042276" cy="728915"/>
          </a:xfrm>
        </p:spPr>
        <p:txBody>
          <a:bodyPr/>
          <a:lstStyle/>
          <a:p>
            <a:r>
              <a:rPr lang="en-US" sz="3200" dirty="0" smtClean="0"/>
              <a:t>EXPECTED RESULTS</a:t>
            </a:r>
            <a:endParaRPr lang="en-US" sz="3200" dirty="0"/>
          </a:p>
        </p:txBody>
      </p:sp>
      <p:sp>
        <p:nvSpPr>
          <p:cNvPr id="3" name="Content Placeholder 2"/>
          <p:cNvSpPr>
            <a:spLocks noGrp="1"/>
          </p:cNvSpPr>
          <p:nvPr>
            <p:ph idx="1"/>
          </p:nvPr>
        </p:nvSpPr>
        <p:spPr>
          <a:xfrm>
            <a:off x="357810" y="1086679"/>
            <a:ext cx="8507895" cy="4856923"/>
          </a:xfrm>
        </p:spPr>
        <p:txBody>
          <a:bodyPr>
            <a:normAutofit/>
          </a:bodyPr>
          <a:lstStyle/>
          <a:p>
            <a:pPr marL="0" indent="0">
              <a:buNone/>
            </a:pPr>
            <a:endParaRPr lang="en-US" sz="1400" dirty="0" smtClean="0"/>
          </a:p>
          <a:p>
            <a:pPr marL="514350" indent="-514350">
              <a:buAutoNum type="romanLcPeriod"/>
            </a:pPr>
            <a:endParaRPr lang="en-US" sz="1400" dirty="0" smtClean="0"/>
          </a:p>
          <a:p>
            <a:endParaRPr lang="en-US" sz="1400" dirty="0"/>
          </a:p>
        </p:txBody>
      </p:sp>
      <p:graphicFrame>
        <p:nvGraphicFramePr>
          <p:cNvPr id="4" name="Diagram 3"/>
          <p:cNvGraphicFramePr/>
          <p:nvPr>
            <p:extLst>
              <p:ext uri="{D42A27DB-BD31-4B8C-83A1-F6EECF244321}">
                <p14:modId xmlns:p14="http://schemas.microsoft.com/office/powerpoint/2010/main" val="2566250391"/>
              </p:ext>
            </p:extLst>
          </p:nvPr>
        </p:nvGraphicFramePr>
        <p:xfrm>
          <a:off x="198784" y="848184"/>
          <a:ext cx="8666920" cy="5890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78711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45774"/>
            <a:ext cx="8042276" cy="821680"/>
          </a:xfrm>
        </p:spPr>
        <p:txBody>
          <a:bodyPr/>
          <a:lstStyle/>
          <a:p>
            <a:r>
              <a:rPr lang="en-US" sz="2800" dirty="0" smtClean="0"/>
              <a:t>INDICATORS &amp; TARGETS</a:t>
            </a:r>
            <a:endParaRPr lang="en-US" sz="2800" dirty="0"/>
          </a:p>
        </p:txBody>
      </p:sp>
      <p:sp>
        <p:nvSpPr>
          <p:cNvPr id="6" name="Content Placeholder 7"/>
          <p:cNvSpPr txBox="1">
            <a:spLocks/>
          </p:cNvSpPr>
          <p:nvPr/>
        </p:nvSpPr>
        <p:spPr>
          <a:xfrm>
            <a:off x="410818" y="1152984"/>
            <a:ext cx="8382001" cy="4600116"/>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457200" indent="-457200">
              <a:buFont typeface="+mj-lt"/>
              <a:buAutoNum type="arabicPeriod"/>
              <a:defRPr/>
            </a:pPr>
            <a:r>
              <a:rPr lang="en-GB" sz="2000" b="1" dirty="0" smtClean="0"/>
              <a:t>First indicator: The renewable energy share in relation to overall electricity generation. </a:t>
            </a:r>
            <a:endParaRPr lang="en-US" sz="2000" dirty="0" smtClean="0"/>
          </a:p>
          <a:p>
            <a:pPr marL="0" indent="0">
              <a:lnSpc>
                <a:spcPct val="120000"/>
              </a:lnSpc>
              <a:spcBef>
                <a:spcPts val="0"/>
              </a:spcBef>
              <a:buNone/>
              <a:tabLst>
                <a:tab pos="463550" algn="l"/>
              </a:tabLst>
              <a:defRPr/>
            </a:pPr>
            <a:r>
              <a:rPr lang="en-GB" sz="2000" dirty="0"/>
              <a:t>	</a:t>
            </a:r>
            <a:r>
              <a:rPr lang="en-GB" sz="2000" dirty="0" smtClean="0">
                <a:solidFill>
                  <a:schemeClr val="accent4">
                    <a:lumMod val="75000"/>
                  </a:schemeClr>
                </a:solidFill>
              </a:rPr>
              <a:t>Target: </a:t>
            </a:r>
            <a:r>
              <a:rPr lang="en-GB" sz="2000" dirty="0" smtClean="0"/>
              <a:t>From the baseline of 6.4% total RE share in 	2014/15, total 	RE share shall rise to: </a:t>
            </a:r>
          </a:p>
          <a:p>
            <a:pPr marL="0" indent="0">
              <a:lnSpc>
                <a:spcPct val="120000"/>
              </a:lnSpc>
              <a:spcBef>
                <a:spcPts val="0"/>
              </a:spcBef>
              <a:buNone/>
              <a:tabLst>
                <a:tab pos="463550" algn="l"/>
              </a:tabLst>
              <a:defRPr/>
            </a:pPr>
            <a:endParaRPr lang="en-GB" sz="1100" dirty="0" smtClean="0"/>
          </a:p>
          <a:p>
            <a:pPr marL="0" indent="0">
              <a:lnSpc>
                <a:spcPct val="120000"/>
              </a:lnSpc>
              <a:spcBef>
                <a:spcPts val="0"/>
              </a:spcBef>
              <a:buNone/>
              <a:defRPr/>
            </a:pPr>
            <a:r>
              <a:rPr lang="en-GB" sz="2000" dirty="0" smtClean="0"/>
              <a:t>		  9% (2016/17) </a:t>
            </a:r>
          </a:p>
          <a:p>
            <a:pPr marL="0" indent="0">
              <a:lnSpc>
                <a:spcPct val="120000"/>
              </a:lnSpc>
              <a:spcBef>
                <a:spcPts val="0"/>
              </a:spcBef>
              <a:buNone/>
              <a:defRPr/>
            </a:pPr>
            <a:r>
              <a:rPr lang="en-GB" sz="2000" dirty="0" smtClean="0"/>
              <a:t>		12% (2017/18)</a:t>
            </a:r>
          </a:p>
          <a:p>
            <a:pPr marL="0" indent="0">
              <a:lnSpc>
                <a:spcPct val="120000"/>
              </a:lnSpc>
              <a:spcBef>
                <a:spcPts val="0"/>
              </a:spcBef>
              <a:buNone/>
              <a:defRPr/>
            </a:pPr>
            <a:r>
              <a:rPr lang="en-GB" sz="2000" dirty="0" smtClean="0"/>
              <a:t>		16% (2018/19) </a:t>
            </a:r>
          </a:p>
          <a:p>
            <a:pPr marL="0" indent="0">
              <a:lnSpc>
                <a:spcPct val="120000"/>
              </a:lnSpc>
              <a:spcBef>
                <a:spcPts val="0"/>
              </a:spcBef>
              <a:buNone/>
              <a:defRPr/>
            </a:pPr>
            <a:r>
              <a:rPr lang="en-GB" sz="2000" dirty="0" smtClean="0"/>
              <a:t>		20% (2019/20) </a:t>
            </a:r>
          </a:p>
          <a:p>
            <a:pPr marL="0" indent="0">
              <a:lnSpc>
                <a:spcPct val="120000"/>
              </a:lnSpc>
              <a:spcBef>
                <a:spcPts val="0"/>
              </a:spcBef>
              <a:buNone/>
              <a:defRPr/>
            </a:pPr>
            <a:endParaRPr lang="en-US" dirty="0" smtClean="0"/>
          </a:p>
        </p:txBody>
      </p:sp>
      <p:pic>
        <p:nvPicPr>
          <p:cNvPr id="3" name="Picture 2"/>
          <p:cNvPicPr>
            <a:picLocks noChangeAspect="1"/>
          </p:cNvPicPr>
          <p:nvPr/>
        </p:nvPicPr>
        <p:blipFill>
          <a:blip r:embed="rId3"/>
          <a:stretch>
            <a:fillRect/>
          </a:stretch>
        </p:blipFill>
        <p:spPr>
          <a:xfrm>
            <a:off x="0" y="4521200"/>
            <a:ext cx="3111500" cy="2336800"/>
          </a:xfrm>
          <a:prstGeom prst="rect">
            <a:avLst/>
          </a:prstGeom>
        </p:spPr>
      </p:pic>
      <p:pic>
        <p:nvPicPr>
          <p:cNvPr id="4" name="Picture 3"/>
          <p:cNvPicPr>
            <a:picLocks noChangeAspect="1"/>
          </p:cNvPicPr>
          <p:nvPr/>
        </p:nvPicPr>
        <p:blipFill>
          <a:blip r:embed="rId4"/>
          <a:stretch>
            <a:fillRect/>
          </a:stretch>
        </p:blipFill>
        <p:spPr>
          <a:xfrm>
            <a:off x="3206750" y="4516715"/>
            <a:ext cx="3117850" cy="23412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850" y="4516714"/>
            <a:ext cx="4959870" cy="2341285"/>
          </a:xfrm>
          <a:prstGeom prst="rect">
            <a:avLst/>
          </a:prstGeom>
        </p:spPr>
      </p:pic>
    </p:spTree>
    <p:extLst>
      <p:ext uri="{BB962C8B-B14F-4D97-AF65-F5344CB8AC3E}">
        <p14:creationId xmlns:p14="http://schemas.microsoft.com/office/powerpoint/2010/main" val="16749980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751623" y="4436533"/>
            <a:ext cx="3228623" cy="2421467"/>
          </a:xfrm>
          <a:prstGeom prst="rect">
            <a:avLst/>
          </a:prstGeom>
        </p:spPr>
      </p:pic>
      <p:sp>
        <p:nvSpPr>
          <p:cNvPr id="2" name="Title 1"/>
          <p:cNvSpPr>
            <a:spLocks noGrp="1"/>
          </p:cNvSpPr>
          <p:nvPr>
            <p:ph type="title"/>
          </p:nvPr>
        </p:nvSpPr>
        <p:spPr>
          <a:xfrm>
            <a:off x="549275" y="145774"/>
            <a:ext cx="8042276" cy="821680"/>
          </a:xfrm>
        </p:spPr>
        <p:txBody>
          <a:bodyPr/>
          <a:lstStyle/>
          <a:p>
            <a:r>
              <a:rPr lang="en-US" sz="2800" dirty="0" smtClean="0"/>
              <a:t>INDICATORS &amp; TARGETS</a:t>
            </a:r>
            <a:endParaRPr lang="en-US" sz="2800" dirty="0"/>
          </a:p>
        </p:txBody>
      </p:sp>
      <p:sp>
        <p:nvSpPr>
          <p:cNvPr id="6" name="Content Placeholder 7"/>
          <p:cNvSpPr txBox="1">
            <a:spLocks/>
          </p:cNvSpPr>
          <p:nvPr/>
        </p:nvSpPr>
        <p:spPr>
          <a:xfrm>
            <a:off x="410818" y="1152984"/>
            <a:ext cx="8382001" cy="341350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120000"/>
              </a:lnSpc>
              <a:spcBef>
                <a:spcPts val="0"/>
              </a:spcBef>
              <a:buNone/>
              <a:defRPr/>
            </a:pPr>
            <a:endParaRPr lang="en-US" sz="2000" dirty="0" smtClean="0"/>
          </a:p>
          <a:p>
            <a:pPr marL="457200" indent="-457200">
              <a:lnSpc>
                <a:spcPct val="120000"/>
              </a:lnSpc>
              <a:spcBef>
                <a:spcPts val="0"/>
              </a:spcBef>
              <a:buFont typeface="+mj-lt"/>
              <a:buAutoNum type="arabicPeriod" startAt="2"/>
              <a:defRPr/>
            </a:pPr>
            <a:r>
              <a:rPr lang="en-GB" sz="2000" b="1" dirty="0" smtClean="0"/>
              <a:t>Second indicator: Improvements in overall station efficiency </a:t>
            </a:r>
          </a:p>
          <a:p>
            <a:pPr marL="0" indent="517525">
              <a:lnSpc>
                <a:spcPct val="120000"/>
              </a:lnSpc>
              <a:spcBef>
                <a:spcPts val="0"/>
              </a:spcBef>
              <a:buNone/>
              <a:defRPr/>
            </a:pPr>
            <a:r>
              <a:rPr lang="en-GB" sz="2000" dirty="0" smtClean="0">
                <a:solidFill>
                  <a:schemeClr val="accent4">
                    <a:lumMod val="75000"/>
                  </a:schemeClr>
                </a:solidFill>
              </a:rPr>
              <a:t>Target: </a:t>
            </a:r>
            <a:r>
              <a:rPr lang="en-GB" sz="2000" dirty="0" smtClean="0"/>
              <a:t>From a baseline of  4.04kWh/L in 2015/2016 rise to: 	</a:t>
            </a:r>
          </a:p>
          <a:p>
            <a:pPr marL="0" indent="517525">
              <a:lnSpc>
                <a:spcPct val="120000"/>
              </a:lnSpc>
              <a:spcBef>
                <a:spcPts val="0"/>
              </a:spcBef>
              <a:buNone/>
              <a:defRPr/>
            </a:pPr>
            <a:endParaRPr lang="en-GB" sz="1100" dirty="0"/>
          </a:p>
          <a:p>
            <a:pPr marL="0" indent="517525">
              <a:lnSpc>
                <a:spcPct val="120000"/>
              </a:lnSpc>
              <a:spcBef>
                <a:spcPts val="0"/>
              </a:spcBef>
              <a:buNone/>
              <a:defRPr/>
            </a:pPr>
            <a:r>
              <a:rPr lang="en-GB" sz="2000" dirty="0" smtClean="0"/>
              <a:t>		4.06kWh/L (2016/17) </a:t>
            </a:r>
          </a:p>
          <a:p>
            <a:pPr marL="0" indent="0">
              <a:lnSpc>
                <a:spcPct val="120000"/>
              </a:lnSpc>
              <a:spcBef>
                <a:spcPts val="0"/>
              </a:spcBef>
              <a:buNone/>
              <a:defRPr/>
            </a:pPr>
            <a:r>
              <a:rPr lang="en-GB" sz="2000" dirty="0" smtClean="0"/>
              <a:t>		4.08kWh/L (2017/18) </a:t>
            </a:r>
          </a:p>
          <a:p>
            <a:pPr marL="0" indent="0">
              <a:lnSpc>
                <a:spcPct val="120000"/>
              </a:lnSpc>
              <a:spcBef>
                <a:spcPts val="0"/>
              </a:spcBef>
              <a:buNone/>
              <a:defRPr/>
            </a:pPr>
            <a:r>
              <a:rPr lang="en-GB" sz="2000" dirty="0" smtClean="0"/>
              <a:t>		4.10kWh/L (2018/19)</a:t>
            </a:r>
          </a:p>
          <a:p>
            <a:pPr marL="0" indent="0">
              <a:lnSpc>
                <a:spcPct val="120000"/>
              </a:lnSpc>
              <a:spcBef>
                <a:spcPts val="0"/>
              </a:spcBef>
              <a:buNone/>
              <a:defRPr/>
            </a:pPr>
            <a:r>
              <a:rPr lang="en-GB" sz="2000" dirty="0" smtClean="0"/>
              <a:t>		4.12kWh/L (2019/20)</a:t>
            </a:r>
            <a:endParaRPr lang="en-US" sz="2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90" y="4436533"/>
            <a:ext cx="2844800" cy="242719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8145" y="4440338"/>
            <a:ext cx="1816100" cy="2421467"/>
          </a:xfrm>
          <a:prstGeom prst="rect">
            <a:avLst/>
          </a:prstGeom>
        </p:spPr>
      </p:pic>
      <p:pic>
        <p:nvPicPr>
          <p:cNvPr id="10" name="Picture 9"/>
          <p:cNvPicPr>
            <a:picLocks noChangeAspect="1"/>
          </p:cNvPicPr>
          <p:nvPr/>
        </p:nvPicPr>
        <p:blipFill>
          <a:blip r:embed="rId6"/>
          <a:stretch>
            <a:fillRect/>
          </a:stretch>
        </p:blipFill>
        <p:spPr>
          <a:xfrm rot="21262458">
            <a:off x="6354197" y="3179033"/>
            <a:ext cx="2772510" cy="3801105"/>
          </a:xfrm>
          <a:prstGeom prst="rect">
            <a:avLst/>
          </a:prstGeom>
        </p:spPr>
      </p:pic>
    </p:spTree>
    <p:extLst>
      <p:ext uri="{BB962C8B-B14F-4D97-AF65-F5344CB8AC3E}">
        <p14:creationId xmlns:p14="http://schemas.microsoft.com/office/powerpoint/2010/main" val="9866338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that 50%</a:t>
            </a:r>
            <a:endParaRPr lang="en-US" dirty="0"/>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1587" y="1600201"/>
            <a:ext cx="9144000" cy="5114134"/>
          </a:xfrm>
          <a:prstGeom prst="rect">
            <a:avLst/>
          </a:prstGeom>
        </p:spPr>
      </p:pic>
    </p:spTree>
    <p:extLst>
      <p:ext uri="{BB962C8B-B14F-4D97-AF65-F5344CB8AC3E}">
        <p14:creationId xmlns:p14="http://schemas.microsoft.com/office/powerpoint/2010/main" val="15946148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Initiatives to date</a:t>
            </a:r>
            <a:endParaRPr lang="en-US" dirty="0"/>
          </a:p>
        </p:txBody>
      </p:sp>
      <p:sp>
        <p:nvSpPr>
          <p:cNvPr id="3" name="Content Placeholder 2"/>
          <p:cNvSpPr>
            <a:spLocks noGrp="1"/>
          </p:cNvSpPr>
          <p:nvPr>
            <p:ph idx="1"/>
          </p:nvPr>
        </p:nvSpPr>
        <p:spPr/>
        <p:txBody>
          <a:bodyPr>
            <a:normAutofit lnSpcReduction="10000"/>
          </a:bodyPr>
          <a:lstStyle/>
          <a:p>
            <a:r>
              <a:rPr lang="en-US" dirty="0" smtClean="0"/>
              <a:t>Green Climate Fund:</a:t>
            </a:r>
          </a:p>
          <a:p>
            <a:pPr lvl="1"/>
            <a:r>
              <a:rPr lang="en-US" dirty="0" smtClean="0"/>
              <a:t>ADB Regional Renewable Energy Facility</a:t>
            </a:r>
          </a:p>
          <a:p>
            <a:pPr lvl="1"/>
            <a:r>
              <a:rPr lang="en-US" dirty="0" smtClean="0"/>
              <a:t>UNEP/SPC Energy Efficiency Regional Programme</a:t>
            </a:r>
          </a:p>
          <a:p>
            <a:pPr lvl="1"/>
            <a:r>
              <a:rPr lang="en-US" dirty="0" smtClean="0"/>
              <a:t>EIB GEEREEF Energy Private Sector development</a:t>
            </a:r>
          </a:p>
          <a:p>
            <a:r>
              <a:rPr lang="en-US" dirty="0"/>
              <a:t>Energy legislation and institutional reform (WB</a:t>
            </a:r>
            <a:r>
              <a:rPr lang="en-US" dirty="0" smtClean="0"/>
              <a:t>)</a:t>
            </a:r>
          </a:p>
          <a:p>
            <a:r>
              <a:rPr lang="en-US" dirty="0" smtClean="0"/>
              <a:t>EU Budget Support</a:t>
            </a:r>
          </a:p>
          <a:p>
            <a:pPr lvl="1"/>
            <a:r>
              <a:rPr lang="en-US" dirty="0" smtClean="0"/>
              <a:t>Outer Island Renewable Energy Programme (OIREP)</a:t>
            </a:r>
          </a:p>
          <a:p>
            <a:pPr lvl="1"/>
            <a:r>
              <a:rPr lang="en-US" dirty="0" smtClean="0"/>
              <a:t>Technical Assistance</a:t>
            </a:r>
          </a:p>
          <a:p>
            <a:pPr lvl="2"/>
            <a:r>
              <a:rPr lang="en-US" dirty="0" smtClean="0"/>
              <a:t>Renewable Energy and Energy Efficiency Plan </a:t>
            </a:r>
          </a:p>
          <a:p>
            <a:pPr lvl="2"/>
            <a:r>
              <a:rPr lang="en-US" dirty="0" smtClean="0"/>
              <a:t>Grid Assessment study</a:t>
            </a:r>
          </a:p>
          <a:p>
            <a:pPr lvl="2"/>
            <a:endParaRPr lang="en-US" dirty="0" smtClean="0"/>
          </a:p>
          <a:p>
            <a:pPr lvl="2"/>
            <a:endParaRPr lang="en-US" dirty="0"/>
          </a:p>
        </p:txBody>
      </p:sp>
    </p:spTree>
    <p:extLst>
      <p:ext uri="{BB962C8B-B14F-4D97-AF65-F5344CB8AC3E}">
        <p14:creationId xmlns:p14="http://schemas.microsoft.com/office/powerpoint/2010/main" val="4053636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6317</TotalTime>
  <Words>1163</Words>
  <Application>Microsoft Macintosh PowerPoint</Application>
  <PresentationFormat>On-screen Show (4:3)</PresentationFormat>
  <Paragraphs>222</Paragraphs>
  <Slides>22</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Aharoni</vt:lpstr>
      <vt:lpstr>Calibri</vt:lpstr>
      <vt:lpstr>Century Gothic</vt:lpstr>
      <vt:lpstr>Garamond</vt:lpstr>
      <vt:lpstr>News Gothic MT</vt:lpstr>
      <vt:lpstr>Sylfaen</vt:lpstr>
      <vt:lpstr>Symbol</vt:lpstr>
      <vt:lpstr>Times New Roman</vt:lpstr>
      <vt:lpstr>Wingdings 2</vt:lpstr>
      <vt:lpstr>Arial</vt:lpstr>
      <vt:lpstr>Breeze</vt:lpstr>
      <vt:lpstr>PowerPoint Presentation</vt:lpstr>
      <vt:lpstr>     OUTLINE</vt:lpstr>
      <vt:lpstr>TONGA ENERGY ROADMAP (TERM) 2010-2020</vt:lpstr>
      <vt:lpstr>TERM’s OBJECTIVES &amp; CORE ROLES</vt:lpstr>
      <vt:lpstr>EXPECTED RESULTS</vt:lpstr>
      <vt:lpstr>INDICATORS &amp; TARGETS</vt:lpstr>
      <vt:lpstr>INDICATORS &amp; TARGETS</vt:lpstr>
      <vt:lpstr>Getting to that 50%</vt:lpstr>
      <vt:lpstr>Key Initiatives to date</vt:lpstr>
      <vt:lpstr>CSOs CONTRIBUTION TO THE ENERGY SECTOR</vt:lpstr>
      <vt:lpstr>TONGA COMMUNITY DEVELOPMENT TRUST</vt:lpstr>
      <vt:lpstr>TCDT ACTIVITIES</vt:lpstr>
      <vt:lpstr>WHY SELECTED VILLAGES WERE TARGETED</vt:lpstr>
      <vt:lpstr>LOCATIONS THAT BENEFIT FROM TCDT’S EU FUNDED PROJECT  (HA‘ATAFU, ‘AHAU, LAPAHA, POPUA, MAKAUNGA AND ‘ATATA IS.)</vt:lpstr>
      <vt:lpstr>LOCATIONS THAT BENEFIT FROM TCDT’S EU FUNDED PROJECT  (LIFUKA, FOA, LOFANGA AND MO‘UNGA‘ONE)</vt:lpstr>
      <vt:lpstr>PowerPoint Presentation</vt:lpstr>
      <vt:lpstr>NUMBER OF WORKSHOP PARTICIPANTS</vt:lpstr>
      <vt:lpstr>INDICATORS OF ACHIEVEMENT &amp; RESULTS</vt:lpstr>
      <vt:lpstr>TCDT BROCHURE</vt:lpstr>
      <vt:lpstr>TCDT BROCHURE</vt:lpstr>
      <vt:lpstr>Summary &amp; Recommendations </vt:lpstr>
      <vt:lpstr>Thank you</vt:lpstr>
    </vt:vector>
  </TitlesOfParts>
  <Company>BCT</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Savieti</dc:creator>
  <cp:lastModifiedBy>Kakau Foliaki</cp:lastModifiedBy>
  <cp:revision>722</cp:revision>
  <dcterms:created xsi:type="dcterms:W3CDTF">2015-07-25T01:49:14Z</dcterms:created>
  <dcterms:modified xsi:type="dcterms:W3CDTF">2016-10-27T03:14:21Z</dcterms:modified>
</cp:coreProperties>
</file>