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65" r:id="rId2"/>
    <p:sldId id="363" r:id="rId3"/>
    <p:sldId id="259" r:id="rId4"/>
    <p:sldId id="288" r:id="rId5"/>
    <p:sldId id="415" r:id="rId6"/>
    <p:sldId id="385" r:id="rId7"/>
    <p:sldId id="408" r:id="rId8"/>
    <p:sldId id="429" r:id="rId9"/>
    <p:sldId id="410" r:id="rId10"/>
    <p:sldId id="427" r:id="rId11"/>
    <p:sldId id="289" r:id="rId12"/>
    <p:sldId id="370" r:id="rId13"/>
    <p:sldId id="371" r:id="rId14"/>
    <p:sldId id="375" r:id="rId15"/>
    <p:sldId id="368" r:id="rId16"/>
    <p:sldId id="318" r:id="rId17"/>
    <p:sldId id="424" r:id="rId18"/>
    <p:sldId id="379" r:id="rId19"/>
    <p:sldId id="378" r:id="rId20"/>
    <p:sldId id="425" r:id="rId21"/>
    <p:sldId id="426" r:id="rId22"/>
    <p:sldId id="286" r:id="rId23"/>
    <p:sldId id="413" r:id="rId24"/>
    <p:sldId id="414" r:id="rId25"/>
  </p:sldIdLst>
  <p:sldSz cx="9144000" cy="6858000" type="screen4x3"/>
  <p:notesSz cx="9926638" cy="6797675"/>
  <p:custDataLst>
    <p:tags r:id="rId28"/>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179F05"/>
    <a:srgbClr val="DBF6CA"/>
    <a:srgbClr val="D3F4BE"/>
    <a:srgbClr val="EBFAE2"/>
    <a:srgbClr val="C5F1AD"/>
    <a:srgbClr val="E3FEC2"/>
    <a:srgbClr val="D3FDA1"/>
    <a:srgbClr val="BDDEFF"/>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5470" autoAdjust="0"/>
  </p:normalViewPr>
  <p:slideViewPr>
    <p:cSldViewPr>
      <p:cViewPr varScale="1">
        <p:scale>
          <a:sx n="55" d="100"/>
          <a:sy n="55" d="100"/>
        </p:scale>
        <p:origin x="828" y="2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stats.un.org/unsd/nationalaccount/sna.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ECB9BE-64DF-47D5-A8B2-7A1550173A75}"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1816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Arial" charset="0"/>
                <a:ea typeface="+mn-ea"/>
                <a:cs typeface="+mn-cs"/>
              </a:rPr>
              <a:t>Comment on the region in focus, e.g. </a:t>
            </a:r>
            <a:r>
              <a:rPr lang="en-GB" sz="1200" b="1" i="1" kern="1200" dirty="0">
                <a:solidFill>
                  <a:schemeClr val="tx1"/>
                </a:solidFill>
                <a:effectLst/>
                <a:latin typeface="Arial" charset="0"/>
                <a:ea typeface="+mn-ea"/>
                <a:cs typeface="+mn-cs"/>
              </a:rPr>
              <a:t>Africa’s strong growth is projected to continue in the medium-term due to increasing domestic demand, driven mainly by the rising middle class, improving regional business environment and macroeconomic management, increasing public investment, a buoyant services sector and robust trade and investment ties with emerging economies.</a:t>
            </a:r>
          </a:p>
          <a:p>
            <a:r>
              <a:rPr lang="en-GB" sz="1200" kern="1200" dirty="0">
                <a:solidFill>
                  <a:schemeClr val="tx1"/>
                </a:solidFill>
                <a:effectLst/>
                <a:latin typeface="Arial" charset="0"/>
                <a:ea typeface="+mn-ea"/>
                <a:cs typeface="+mn-cs"/>
              </a:rPr>
              <a:t>Source: Economic Report on Africa, United Nations Economic Commission for Africa 2015</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19</a:t>
            </a:fld>
            <a:endParaRPr lang="en-GB"/>
          </a:p>
        </p:txBody>
      </p:sp>
    </p:spTree>
    <p:extLst>
      <p:ext uri="{BB962C8B-B14F-4D97-AF65-F5344CB8AC3E}">
        <p14:creationId xmlns:p14="http://schemas.microsoft.com/office/powerpoint/2010/main" val="186656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Arial" charset="0"/>
                <a:ea typeface="+mn-ea"/>
                <a:cs typeface="+mn-cs"/>
              </a:rPr>
              <a:t>The size and maturity of environmental goods and services markets in Africa are still rather limited. However, the opportunities for promoting sustainable consumption in Africa should not be underestimated, given that numbers of middle class consumers in Africa are on the increase.</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20</a:t>
            </a:fld>
            <a:endParaRPr lang="en-GB"/>
          </a:p>
        </p:txBody>
      </p:sp>
    </p:spTree>
    <p:extLst>
      <p:ext uri="{BB962C8B-B14F-4D97-AF65-F5344CB8AC3E}">
        <p14:creationId xmlns:p14="http://schemas.microsoft.com/office/powerpoint/2010/main" val="335800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The concept of ‘</a:t>
            </a:r>
            <a:r>
              <a:rPr lang="en-US" altLang="ja-JP" dirty="0">
                <a:latin typeface="Arial" pitchFamily="34" charset="0"/>
              </a:rPr>
              <a:t>Anthropocene</a:t>
            </a:r>
            <a:r>
              <a:rPr lang="en-US" altLang="en-US" dirty="0">
                <a:latin typeface="Arial" pitchFamily="34" charset="0"/>
              </a:rPr>
              <a:t>’</a:t>
            </a:r>
            <a:r>
              <a:rPr lang="en-US" altLang="ja-JP" dirty="0">
                <a:latin typeface="Arial" pitchFamily="34" charset="0"/>
              </a:rPr>
              <a:t> was coined by the ecologist Eugene Stoermer, but </a:t>
            </a:r>
            <a:r>
              <a:rPr lang="en-US" altLang="ja-JP" dirty="0" err="1">
                <a:latin typeface="Arial" pitchFamily="34" charset="0"/>
              </a:rPr>
              <a:t>popularised</a:t>
            </a:r>
            <a:r>
              <a:rPr lang="en-US" altLang="ja-JP" dirty="0">
                <a:latin typeface="Arial" pitchFamily="34" charset="0"/>
              </a:rPr>
              <a:t> by atmospheric chemist Paul </a:t>
            </a:r>
            <a:r>
              <a:rPr lang="en-US" altLang="ja-JP" dirty="0" err="1">
                <a:latin typeface="Arial" pitchFamily="34" charset="0"/>
              </a:rPr>
              <a:t>Crutzen</a:t>
            </a:r>
            <a:r>
              <a:rPr lang="en-US" altLang="ja-JP" dirty="0">
                <a:latin typeface="Arial" pitchFamily="34" charset="0"/>
              </a:rPr>
              <a:t> (chemistry Nobel-prize winner in 1995).</a:t>
            </a:r>
          </a:p>
          <a:p>
            <a:pPr eaLnBrk="1" hangingPunct="1"/>
            <a:r>
              <a:rPr lang="en-US" altLang="en-US" dirty="0">
                <a:latin typeface="Arial" pitchFamily="34" charset="0"/>
              </a:rPr>
              <a:t>The concept of “Planetary Boundaries” was proposed by scientists from the Stockholm Resilience Centre and the Australian National University. It was disseminated through a publication in Nature (2009).</a:t>
            </a:r>
          </a:p>
          <a:p>
            <a:pPr eaLnBrk="1" hangingPunct="1"/>
            <a:endParaRPr lang="en-US" altLang="en-US" dirty="0">
              <a:latin typeface="Arial" pitchFamily="34" charset="0"/>
            </a:endParaRPr>
          </a:p>
          <a:p>
            <a:pPr eaLnBrk="1" hangingPunct="1"/>
            <a:r>
              <a:rPr lang="en-US" altLang="en-US" dirty="0">
                <a:latin typeface="Arial" pitchFamily="34" charset="0"/>
              </a:rPr>
              <a:t>The concept of carrying capacity can be useful to understand the perils of population growth and unsustainable resources use. In ecology, when population of a species grows beyond its carrying capacity, its population crashes; ecosystems can sometimes recover but may also be permanently altered.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i="0" dirty="0"/>
              <a:t>Human action </a:t>
            </a:r>
            <a:r>
              <a:rPr lang="en-US" altLang="en-US" sz="1200" i="0" dirty="0">
                <a:sym typeface="Wingdings" panose="05000000000000000000" pitchFamily="2" charset="2"/>
              </a:rPr>
              <a:t> </a:t>
            </a:r>
            <a:r>
              <a:rPr lang="en-US" altLang="en-US" sz="1200" i="0" dirty="0"/>
              <a:t>significant environmental change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kern="0" dirty="0"/>
              <a:t>- Population</a:t>
            </a:r>
            <a:r>
              <a:rPr lang="en-US" altLang="en-US" b="0" kern="0" dirty="0"/>
              <a:t>: 4x increase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kern="0" dirty="0"/>
              <a:t>- Economic activity</a:t>
            </a:r>
            <a:r>
              <a:rPr lang="en-US" altLang="en-US" b="0" kern="0" dirty="0"/>
              <a:t>: 20x GDP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i="0" dirty="0"/>
          </a:p>
          <a:p>
            <a:pPr eaLnBrk="1" hangingPunct="1"/>
            <a:endParaRPr lang="en-US" altLang="en-US" dirty="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A447378C-3FD6-4298-BCAA-8C7CBFBAAECF}" type="slidenum">
              <a:rPr lang="en-GB" altLang="en-US">
                <a:solidFill>
                  <a:schemeClr val="tx1"/>
                </a:solidFill>
                <a:latin typeface="Arial" pitchFamily="34" charset="0"/>
              </a:rPr>
              <a:pPr eaLnBrk="1" hangingPunct="1"/>
              <a:t>5</a:t>
            </a:fld>
            <a:endParaRPr lang="en-GB" altLang="en-US">
              <a:solidFill>
                <a:schemeClr val="tx1"/>
              </a:solidFill>
              <a:latin typeface="Arial" pitchFamily="34" charset="0"/>
            </a:endParaRPr>
          </a:p>
        </p:txBody>
      </p:sp>
    </p:spTree>
    <p:extLst>
      <p:ext uri="{BB962C8B-B14F-4D97-AF65-F5344CB8AC3E}">
        <p14:creationId xmlns:p14="http://schemas.microsoft.com/office/powerpoint/2010/main" val="288881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itchFamily="2" charset="-128"/>
              </a:rPr>
              <a:t>The green inner shading represents proposed safe operating space.</a:t>
            </a:r>
          </a:p>
          <a:p>
            <a:pPr eaLnBrk="1" hangingPunct="1"/>
            <a:r>
              <a:rPr lang="en-US" altLang="en-US" dirty="0">
                <a:latin typeface="Arial" panose="020B0604020202020204" pitchFamily="34" charset="0"/>
                <a:ea typeface="ＭＳ Ｐゴシック" pitchFamily="2" charset="-128"/>
              </a:rPr>
              <a:t>Red wedges represent an estimate of the current position for each variable.</a:t>
            </a:r>
          </a:p>
          <a:p>
            <a:pPr eaLnBrk="1" hangingPunct="1"/>
            <a:r>
              <a:rPr lang="en-US" altLang="en-US" dirty="0">
                <a:latin typeface="Arial" panose="020B0604020202020204" pitchFamily="34" charset="0"/>
                <a:ea typeface="ＭＳ Ｐゴシック" pitchFamily="2" charset="-128"/>
              </a:rPr>
              <a:t>The scheme has been revised with regard to the 2009 version </a:t>
            </a: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9147D111-2D7F-4D00-A41E-84613B18BACC}" type="slidenum">
              <a:rPr lang="en-GB" altLang="en-US">
                <a:solidFill>
                  <a:schemeClr val="tx1"/>
                </a:solidFill>
                <a:latin typeface="Arial" panose="020B0604020202020204" pitchFamily="34" charset="0"/>
              </a:rPr>
              <a:pPr eaLnBrk="1" hangingPunct="1"/>
              <a:t>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97924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a:ln/>
        </p:spPr>
      </p:sp>
      <p:sp>
        <p:nvSpPr>
          <p:cNvPr id="92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Wingdings" pitchFamily="2" charset="2"/>
              <a:buNone/>
            </a:pPr>
            <a:r>
              <a:rPr lang="en-GB" sz="1000" b="1" dirty="0">
                <a:ea typeface="ＭＳ Ｐゴシック" pitchFamily="34" charset="-128"/>
              </a:rPr>
              <a:t>ENVIRONMENTAL RATIONALE </a:t>
            </a:r>
            <a:r>
              <a:rPr lang="en-GB" sz="1000" dirty="0">
                <a:ea typeface="ＭＳ Ｐゴシック" pitchFamily="34" charset="-128"/>
              </a:rPr>
              <a:t>: pretty obvious… we should be protecting the earth(</a:t>
            </a:r>
            <a:r>
              <a:rPr lang="en-GB" altLang="en-US" sz="1000" dirty="0">
                <a:ea typeface="ＭＳ Ｐゴシック" pitchFamily="34" charset="-128"/>
              </a:rPr>
              <a:t>‘</a:t>
            </a:r>
            <a:r>
              <a:rPr lang="en-GB" sz="1000" dirty="0">
                <a:ea typeface="ＭＳ Ｐゴシック" pitchFamily="34" charset="-128"/>
              </a:rPr>
              <a:t>s capacity) – thus our interventions should not contribute (too much – at all) to environmental degradation… + we have international commitments etc. </a:t>
            </a:r>
          </a:p>
          <a:p>
            <a:pPr eaLnBrk="1" hangingPunct="1">
              <a:spcBef>
                <a:spcPct val="0"/>
              </a:spcBef>
            </a:pPr>
            <a:endParaRPr lang="en-GB" sz="1000" dirty="0">
              <a:ea typeface="ＭＳ Ｐゴシック" pitchFamily="34" charset="-128"/>
              <a:sym typeface="Wingdings" pitchFamily="2" charset="2"/>
            </a:endParaRPr>
          </a:p>
          <a:p>
            <a:pPr eaLnBrk="1" hangingPunct="1">
              <a:spcBef>
                <a:spcPct val="0"/>
              </a:spcBef>
            </a:pPr>
            <a:r>
              <a:rPr lang="en-GB" sz="1000" dirty="0">
                <a:ea typeface="ＭＳ Ｐゴシック" pitchFamily="34" charset="-128"/>
                <a:sym typeface="Wingdings" pitchFamily="2" charset="2"/>
              </a:rPr>
              <a:t>The environmental (ecological) footprint calculates </a:t>
            </a:r>
            <a:r>
              <a:rPr lang="en-GB" sz="1000" dirty="0">
                <a:ea typeface="ＭＳ Ｐゴシック" pitchFamily="34" charset="-128"/>
              </a:rPr>
              <a:t>human pressure on the planet. It measures how much land and water area a human population (region, activity, humanity) requires to produce the resource it consumes and to absorb its carbon dioxide emissions, using prevailing technology and compares this measurement to how much land and sea area is available.</a:t>
            </a:r>
            <a:endParaRPr lang="en-GB" sz="1000" dirty="0">
              <a:ea typeface="ＭＳ Ｐゴシック" pitchFamily="34" charset="-128"/>
              <a:sym typeface="Wingdings" pitchFamily="2" charset="2"/>
            </a:endParaRPr>
          </a:p>
          <a:p>
            <a:pPr eaLnBrk="1" hangingPunct="1">
              <a:spcBef>
                <a:spcPct val="0"/>
              </a:spcBef>
            </a:pPr>
            <a:endParaRPr lang="en-GB" sz="1000" dirty="0">
              <a:ea typeface="ＭＳ Ｐゴシック" pitchFamily="34" charset="-128"/>
              <a:sym typeface="Wingdings" pitchFamily="2" charset="2"/>
            </a:endParaRPr>
          </a:p>
          <a:p>
            <a:pPr>
              <a:spcBef>
                <a:spcPct val="0"/>
              </a:spcBef>
            </a:pPr>
            <a:r>
              <a:rPr lang="en-GB" sz="1000" i="1" dirty="0">
                <a:ea typeface="ＭＳ Ｐゴシック" pitchFamily="34" charset="-128"/>
              </a:rPr>
              <a:t>Since the 1970s, humanity has been in ecological overshoot with annual demand on resources exceeding what Earth can regenerate each year</a:t>
            </a:r>
            <a:r>
              <a:rPr lang="en-GB" sz="1000" dirty="0">
                <a:ea typeface="ＭＳ Ｐゴシック" pitchFamily="34" charset="-128"/>
              </a:rPr>
              <a:t>. </a:t>
            </a:r>
            <a:r>
              <a:rPr lang="en-GB" sz="1000" b="1" u="sng" dirty="0">
                <a:ea typeface="ＭＳ Ｐゴシック" pitchFamily="34" charset="-128"/>
              </a:rPr>
              <a:t>Today humanity uses the equivalent of 1.5 planets to provide the resources we use and absorb our waste. This means it now takes the Earth one year and six months to regenerate what we use in a year</a:t>
            </a:r>
            <a:r>
              <a:rPr lang="en-GB" sz="1000" dirty="0">
                <a:ea typeface="ＭＳ Ｐゴシック" pitchFamily="34" charset="-128"/>
              </a:rPr>
              <a:t>. i.e. we eat/deplete the stock. </a:t>
            </a:r>
          </a:p>
          <a:p>
            <a:pPr>
              <a:spcBef>
                <a:spcPct val="0"/>
              </a:spcBef>
            </a:pPr>
            <a:endParaRPr lang="fr-BE" sz="1000" dirty="0">
              <a:ea typeface="ＭＳ Ｐゴシック" pitchFamily="34" charset="-128"/>
              <a:sym typeface="Wingdings" pitchFamily="2" charset="2"/>
            </a:endParaRPr>
          </a:p>
          <a:p>
            <a:pPr>
              <a:spcBef>
                <a:spcPct val="0"/>
              </a:spcBef>
            </a:pPr>
            <a:r>
              <a:rPr lang="fr-BE" sz="1000" dirty="0">
                <a:ea typeface="ＭＳ Ｐゴシック" pitchFamily="34" charset="-128"/>
                <a:sym typeface="Wingdings" pitchFamily="2" charset="2"/>
              </a:rPr>
              <a:t>This translates </a:t>
            </a:r>
            <a:r>
              <a:rPr lang="fr-BE" sz="1000" dirty="0" err="1">
                <a:ea typeface="ＭＳ Ｐゴシック" pitchFamily="34" charset="-128"/>
                <a:sym typeface="Wingdings" pitchFamily="2" charset="2"/>
              </a:rPr>
              <a:t>into</a:t>
            </a:r>
            <a:r>
              <a:rPr lang="fr-BE" sz="1000" dirty="0">
                <a:ea typeface="ＭＳ Ｐゴシック" pitchFamily="34" charset="-128"/>
                <a:sym typeface="Wingdings" pitchFamily="2" charset="2"/>
              </a:rPr>
              <a:t> the concept of </a:t>
            </a:r>
            <a:r>
              <a:rPr lang="fr-BE" sz="1000" dirty="0" err="1">
                <a:ea typeface="ＭＳ Ｐゴシック" pitchFamily="34" charset="-128"/>
                <a:sym typeface="Wingdings" pitchFamily="2" charset="2"/>
              </a:rPr>
              <a:t>sustainable</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consumption</a:t>
            </a:r>
            <a:r>
              <a:rPr lang="fr-BE" sz="1000" dirty="0">
                <a:ea typeface="ＭＳ Ｐゴシック" pitchFamily="34" charset="-128"/>
                <a:sym typeface="Wingdings" pitchFamily="2" charset="2"/>
              </a:rPr>
              <a:t> and production: </a:t>
            </a:r>
            <a:r>
              <a:rPr lang="fr-BE" sz="1000" dirty="0" err="1">
                <a:ea typeface="ＭＳ Ｐゴシック" pitchFamily="34" charset="-128"/>
                <a:sym typeface="Wingdings" pitchFamily="2" charset="2"/>
              </a:rPr>
              <a:t>using</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resources</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energy</a:t>
            </a:r>
            <a:r>
              <a:rPr lang="fr-BE" sz="1000" dirty="0">
                <a:ea typeface="ＭＳ Ｐゴシック" pitchFamily="34" charset="-128"/>
                <a:sym typeface="Wingdings" pitchFamily="2" charset="2"/>
              </a:rPr>
              <a:t> more </a:t>
            </a:r>
            <a:r>
              <a:rPr lang="fr-BE" sz="1000" dirty="0" err="1">
                <a:ea typeface="ＭＳ Ｐゴシック" pitchFamily="34" charset="-128"/>
                <a:sym typeface="Wingdings" pitchFamily="2" charset="2"/>
              </a:rPr>
              <a:t>efficiently</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reducing</a:t>
            </a:r>
            <a:r>
              <a:rPr lang="fr-BE" sz="1000" dirty="0">
                <a:ea typeface="ＭＳ Ｐゴシック" pitchFamily="34" charset="-128"/>
                <a:sym typeface="Wingdings" pitchFamily="2" charset="2"/>
              </a:rPr>
              <a:t> GHG </a:t>
            </a:r>
            <a:r>
              <a:rPr lang="fr-BE" sz="1000" dirty="0" err="1">
                <a:ea typeface="ＭＳ Ｐゴシック" pitchFamily="34" charset="-128"/>
                <a:sym typeface="Wingdings" pitchFamily="2" charset="2"/>
              </a:rPr>
              <a:t>emissions</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other</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environmental</a:t>
            </a:r>
            <a:r>
              <a:rPr lang="fr-BE" sz="1000" dirty="0">
                <a:ea typeface="ＭＳ Ｐゴシック" pitchFamily="34" charset="-128"/>
                <a:sym typeface="Wingdings" pitchFamily="2" charset="2"/>
              </a:rPr>
              <a:t> impact. It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about </a:t>
            </a:r>
            <a:r>
              <a:rPr lang="fr-BE" sz="1000" dirty="0" err="1">
                <a:ea typeface="ＭＳ Ｐゴシック" pitchFamily="34" charset="-128"/>
                <a:sym typeface="Wingdings" pitchFamily="2" charset="2"/>
              </a:rPr>
              <a:t>producting</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using</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products</a:t>
            </a:r>
            <a:r>
              <a:rPr lang="fr-BE" sz="1000" dirty="0">
                <a:ea typeface="ＭＳ Ｐゴシック" pitchFamily="34" charset="-128"/>
                <a:sym typeface="Wingdings" pitchFamily="2" charset="2"/>
              </a:rPr>
              <a:t> and services in a </a:t>
            </a:r>
            <a:r>
              <a:rPr lang="fr-BE" sz="1000" dirty="0" err="1">
                <a:ea typeface="ＭＳ Ｐゴシック" pitchFamily="34" charset="-128"/>
                <a:sym typeface="Wingdings" pitchFamily="2" charset="2"/>
              </a:rPr>
              <a:t>way</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that</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least </a:t>
            </a:r>
            <a:r>
              <a:rPr lang="fr-BE" sz="1000" dirty="0" err="1">
                <a:ea typeface="ＭＳ Ｐゴシック" pitchFamily="34" charset="-128"/>
                <a:sym typeface="Wingdings" pitchFamily="2" charset="2"/>
              </a:rPr>
              <a:t>harmful</a:t>
            </a:r>
            <a:r>
              <a:rPr lang="fr-BE" sz="1000" dirty="0">
                <a:ea typeface="ＭＳ Ｐゴシック" pitchFamily="34" charset="-128"/>
                <a:sym typeface="Wingdings" pitchFamily="2" charset="2"/>
              </a:rPr>
              <a:t> to the </a:t>
            </a:r>
            <a:r>
              <a:rPr lang="fr-BE" sz="1000" dirty="0" err="1">
                <a:ea typeface="ＭＳ Ｐゴシック" pitchFamily="34" charset="-128"/>
                <a:sym typeface="Wingdings" pitchFamily="2" charset="2"/>
              </a:rPr>
              <a:t>environment</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why</a:t>
            </a:r>
            <a:r>
              <a:rPr lang="fr-BE" sz="1000" dirty="0">
                <a:ea typeface="ＭＳ Ｐゴシック" pitchFamily="34" charset="-128"/>
                <a:sym typeface="Wingdings" pitchFamily="2" charset="2"/>
              </a:rPr>
              <a:t> not </a:t>
            </a:r>
            <a:r>
              <a:rPr lang="fr-BE" sz="1000" dirty="0" err="1">
                <a:ea typeface="ＭＳ Ｐゴシック" pitchFamily="34" charset="-128"/>
                <a:sym typeface="Wingdings" pitchFamily="2" charset="2"/>
              </a:rPr>
              <a:t>neutral</a:t>
            </a:r>
            <a:r>
              <a:rPr lang="fr-BE" sz="1000" dirty="0">
                <a:ea typeface="ＭＳ Ｐゴシック" pitchFamily="34" charset="-128"/>
                <a:sym typeface="Wingdings" pitchFamily="2" charset="2"/>
              </a:rPr>
              <a:t> or </a:t>
            </a:r>
            <a:r>
              <a:rPr lang="fr-BE" sz="1000" dirty="0" err="1">
                <a:ea typeface="ＭＳ Ｐゴシック" pitchFamily="34" charset="-128"/>
                <a:sym typeface="Wingdings" pitchFamily="2" charset="2"/>
              </a:rPr>
              <a:t>even</a:t>
            </a:r>
            <a:r>
              <a:rPr lang="fr-BE" sz="1000" dirty="0">
                <a:ea typeface="ＭＳ Ｐゴシック" pitchFamily="34" charset="-128"/>
                <a:sym typeface="Wingdings" pitchFamily="2" charset="2"/>
              </a:rPr>
              <a:t> positive impacts – </a:t>
            </a:r>
            <a:r>
              <a:rPr lang="fr-BE" sz="1000" dirty="0" err="1">
                <a:ea typeface="ＭＳ Ｐゴシック" pitchFamily="34" charset="-128"/>
                <a:sym typeface="Wingdings" pitchFamily="2" charset="2"/>
              </a:rPr>
              <a:t>this</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what</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we</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shall</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see</a:t>
            </a:r>
            <a:r>
              <a:rPr lang="fr-BE" sz="1000" dirty="0">
                <a:ea typeface="ＭＳ Ｐゴシック" pitchFamily="34" charset="-128"/>
                <a:sym typeface="Wingdings" pitchFamily="2" charset="2"/>
              </a:rPr>
              <a:t> in future </a:t>
            </a:r>
            <a:r>
              <a:rPr lang="fr-BE" sz="1000" dirty="0" err="1">
                <a:ea typeface="ＭＳ Ｐゴシック" pitchFamily="34" charset="-128"/>
                <a:sym typeface="Wingdings" pitchFamily="2" charset="2"/>
              </a:rPr>
              <a:t>slides</a:t>
            </a:r>
            <a:r>
              <a:rPr lang="fr-BE" sz="1000" dirty="0">
                <a:ea typeface="ＭＳ Ｐゴシック" pitchFamily="34" charset="-128"/>
                <a:sym typeface="Wingdings" pitchFamily="2" charset="2"/>
              </a:rPr>
              <a:t>). </a:t>
            </a:r>
          </a:p>
          <a:p>
            <a:pPr>
              <a:spcBef>
                <a:spcPct val="0"/>
              </a:spcBef>
            </a:pPr>
            <a:r>
              <a:rPr lang="fr-BE" sz="1000" dirty="0">
                <a:ea typeface="ＭＳ Ｐゴシック" pitchFamily="34" charset="-128"/>
                <a:sym typeface="Wingdings" pitchFamily="2" charset="2"/>
              </a:rPr>
              <a:t>i.e. </a:t>
            </a:r>
            <a:r>
              <a:rPr lang="fr-BE" sz="1000" dirty="0" err="1">
                <a:ea typeface="ＭＳ Ｐゴシック" pitchFamily="34" charset="-128"/>
                <a:sym typeface="Wingdings" pitchFamily="2" charset="2"/>
              </a:rPr>
              <a:t>idea</a:t>
            </a:r>
            <a:r>
              <a:rPr lang="fr-BE" sz="1000" dirty="0">
                <a:ea typeface="ＭＳ Ｐゴシック" pitchFamily="34" charset="-128"/>
                <a:sym typeface="Wingdings" pitchFamily="2" charset="2"/>
              </a:rPr>
              <a:t> of </a:t>
            </a:r>
            <a:r>
              <a:rPr lang="fr-BE" sz="1000" dirty="0" err="1">
                <a:ea typeface="ＭＳ Ｐゴシック" pitchFamily="34" charset="-128"/>
                <a:sym typeface="Wingdings" pitchFamily="2" charset="2"/>
              </a:rPr>
              <a:t>this</a:t>
            </a:r>
            <a:r>
              <a:rPr lang="fr-BE" sz="1000" dirty="0">
                <a:ea typeface="ＭＳ Ｐゴシック" pitchFamily="34" charset="-128"/>
                <a:sym typeface="Wingdings" pitchFamily="2" charset="2"/>
              </a:rPr>
              <a:t> e</a:t>
            </a:r>
            <a:r>
              <a:rPr lang="en-GB" sz="1000" dirty="0" err="1">
                <a:ea typeface="ＭＳ Ｐゴシック" pitchFamily="34" charset="-128"/>
                <a:sym typeface="Wingdings" pitchFamily="2" charset="2"/>
              </a:rPr>
              <a:t>nvironmental</a:t>
            </a:r>
            <a:r>
              <a:rPr lang="en-GB" sz="1000" dirty="0">
                <a:ea typeface="ＭＳ Ｐゴシック" pitchFamily="34" charset="-128"/>
                <a:sym typeface="Wingdings" pitchFamily="2" charset="2"/>
              </a:rPr>
              <a:t> rationale – current way of producing and consuming is not sustainable in the long run </a:t>
            </a:r>
          </a:p>
          <a:p>
            <a:pPr>
              <a:spcBef>
                <a:spcPct val="0"/>
              </a:spcBef>
            </a:pPr>
            <a:r>
              <a:rPr lang="en-GB" sz="1000" dirty="0">
                <a:ea typeface="ＭＳ Ｐゴシック" pitchFamily="34" charset="-128"/>
              </a:rPr>
              <a:t>-----</a:t>
            </a:r>
          </a:p>
          <a:p>
            <a:pPr>
              <a:spcBef>
                <a:spcPct val="0"/>
              </a:spcBef>
            </a:pPr>
            <a:r>
              <a:rPr lang="en-GB" sz="1000" dirty="0">
                <a:ea typeface="ＭＳ Ｐゴシック" pitchFamily="34" charset="-128"/>
              </a:rPr>
              <a:t>Added info. </a:t>
            </a:r>
          </a:p>
          <a:p>
            <a:pPr>
              <a:spcBef>
                <a:spcPct val="0"/>
              </a:spcBef>
            </a:pPr>
            <a:r>
              <a:rPr lang="en-GB" sz="1000" dirty="0">
                <a:ea typeface="ＭＳ Ｐゴシック" pitchFamily="34" charset="-128"/>
              </a:rPr>
              <a:t>Biologically productive land and sea includes area that 1) supports human demand for food, </a:t>
            </a:r>
            <a:r>
              <a:rPr lang="en-GB" sz="1000" dirty="0" err="1">
                <a:ea typeface="ＭＳ Ｐゴシック" pitchFamily="34" charset="-128"/>
              </a:rPr>
              <a:t>fiber</a:t>
            </a:r>
            <a:r>
              <a:rPr lang="en-GB" sz="1000" dirty="0">
                <a:ea typeface="ＭＳ Ｐゴシック" pitchFamily="34" charset="-128"/>
              </a:rPr>
              <a:t>, timber, energy and space for infrastructure and 2) absorbs the carbon dioxide emissions from the human economy. Biologically productive areas include cropland, forest and fishing grounds, and do not include deserts, glaciers and the open ocean.</a:t>
            </a:r>
          </a:p>
          <a:p>
            <a:pPr>
              <a:spcBef>
                <a:spcPct val="0"/>
              </a:spcBef>
            </a:pPr>
            <a:r>
              <a:rPr lang="en-GB" sz="1000" dirty="0">
                <a:ea typeface="ＭＳ Ｐゴシック" pitchFamily="34" charset="-128"/>
              </a:rPr>
              <a:t>Current Ecological Footprint Standards (www.footprintstandards.org) use global hectares as a measurement unit – which makes data and results globally comparable. </a:t>
            </a:r>
          </a:p>
          <a:p>
            <a:pPr>
              <a:spcBef>
                <a:spcPct val="0"/>
              </a:spcBef>
            </a:pPr>
            <a:endParaRPr lang="en-GB" sz="1000" dirty="0">
              <a:ea typeface="ＭＳ Ｐゴシック" pitchFamily="34" charset="-128"/>
            </a:endParaRPr>
          </a:p>
          <a:p>
            <a:pPr>
              <a:spcBef>
                <a:spcPct val="0"/>
              </a:spcBef>
            </a:pPr>
            <a:endParaRPr lang="en-GB" sz="1000" dirty="0">
              <a:ea typeface="ＭＳ Ｐゴシック" pitchFamily="34" charset="-128"/>
            </a:endParaRPr>
          </a:p>
        </p:txBody>
      </p:sp>
    </p:spTree>
    <p:extLst>
      <p:ext uri="{BB962C8B-B14F-4D97-AF65-F5344CB8AC3E}">
        <p14:creationId xmlns:p14="http://schemas.microsoft.com/office/powerpoint/2010/main" val="103322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kern="1200" dirty="0">
                <a:solidFill>
                  <a:srgbClr val="0F5494"/>
                </a:solidFill>
                <a:latin typeface="Arial" charset="0"/>
                <a:ea typeface="MS PGothic" pitchFamily="34" charset="-128"/>
                <a:cs typeface="+mn-cs"/>
              </a:rPr>
              <a:t>All kinds of services provided by poor people in terms of natural resource management are not being taken into account, and neither is the way in which environmental degradation affects the poor.</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8</a:t>
            </a:fld>
            <a:endParaRPr lang="en-GB"/>
          </a:p>
        </p:txBody>
      </p:sp>
    </p:spTree>
    <p:extLst>
      <p:ext uri="{BB962C8B-B14F-4D97-AF65-F5344CB8AC3E}">
        <p14:creationId xmlns:p14="http://schemas.microsoft.com/office/powerpoint/2010/main" val="105074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Ecological footprint in Africa and</a:t>
            </a:r>
            <a:r>
              <a:rPr lang="en-GB" baseline="0" dirty="0"/>
              <a:t> Asia-Pacific is relatively low, as is the Human Development Index value. On the other hand, most of the countries in North America, Europe, Middle East and Central Asia have a much higher ecological footprint and HDI value. Only few countries fall within or near the </a:t>
            </a:r>
            <a:r>
              <a:rPr lang="en-GB" baseline="0"/>
              <a:t>Sustainaible</a:t>
            </a:r>
            <a:r>
              <a:rPr lang="en-GB" baseline="0" dirty="0"/>
              <a:t> Development area; these are mostly from Latin America.</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273233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 report, “Natural Capital at Risk – The Top 100 Externalities of Business”, estimates the global top 100 environmental externalities are costing the economy world-wide around $4.7 trillion a year in terms of the economic costs of greenhouse gas emissions, loss of natural resources, loss of nature-based services such as carbon storage by forests, climate change and air pollution-related health costs.</a:t>
            </a:r>
          </a:p>
          <a:p>
            <a:endParaRPr lang="en-US" sz="1200" b="1" i="0" u="none" strike="noStrike" kern="1200" baseline="0" dirty="0">
              <a:solidFill>
                <a:schemeClr val="tx1"/>
              </a:solidFill>
              <a:latin typeface="Arial" charset="0"/>
              <a:ea typeface="+mn-ea"/>
              <a:cs typeface="+mn-cs"/>
            </a:endParaRPr>
          </a:p>
          <a:p>
            <a:r>
              <a:rPr lang="en-US" sz="1200" b="1" i="0" u="none" strike="noStrike" kern="1200" baseline="0" dirty="0">
                <a:solidFill>
                  <a:schemeClr val="tx1"/>
                </a:solidFill>
                <a:latin typeface="Arial" charset="0"/>
                <a:ea typeface="+mn-ea"/>
                <a:cs typeface="+mn-cs"/>
              </a:rPr>
              <a:t>THE PRIMARY PRODUCTION AND PRIMARY PROCESSING SECTORS ANALYZED IN THIS STUDY ARE ESTIMATED TO HAVE UNPRICED NATURAL CAPITAL COSTS TOTALLING US$7.3 TRILLION, WHICH EQUATES TO 13% OF GLOBAL ECONOMIC OUTPUT IN 2009. </a:t>
            </a:r>
            <a:endParaRPr lang="en-US" sz="1200" b="0" i="0" u="none" strike="noStrike" kern="1200" baseline="0" dirty="0">
              <a:solidFill>
                <a:schemeClr val="tx1"/>
              </a:solidFill>
              <a:latin typeface="Arial" charset="0"/>
              <a:ea typeface="+mn-ea"/>
              <a:cs typeface="+mn-cs"/>
            </a:endParaRPr>
          </a:p>
          <a:p>
            <a:r>
              <a:rPr lang="en-US" sz="1200" b="1" i="0" u="none" strike="noStrike" kern="1200" baseline="0" dirty="0">
                <a:solidFill>
                  <a:schemeClr val="tx1"/>
                </a:solidFill>
                <a:latin typeface="Arial" charset="0"/>
                <a:ea typeface="+mn-ea"/>
                <a:cs typeface="+mn-cs"/>
              </a:rPr>
              <a:t>THE MAJORITY OF UNPRICED NATURAL CAPITAL COSTS ARE FROM GREENHOUSE GAS EMISSIONS (38%) FOLLOWED BY WATER USE (25%); LAND USE (24%); AIR POLLUTION (7%), LAND AND WATER POLLUTION (5%) AND WASTE (1%). </a:t>
            </a:r>
            <a:endParaRPr lang="en-US" sz="1200" b="0" i="0" u="none" strike="noStrike" kern="1200" baseline="0" dirty="0">
              <a:solidFill>
                <a:schemeClr val="tx1"/>
              </a:solidFill>
              <a:latin typeface="Arial" charset="0"/>
              <a:ea typeface="+mn-ea"/>
              <a:cs typeface="+mn-cs"/>
            </a:endParaRPr>
          </a:p>
          <a:p>
            <a:r>
              <a:rPr lang="en-US" sz="1200" b="1" i="0" u="none" strike="noStrike" kern="1200" baseline="0" dirty="0">
                <a:solidFill>
                  <a:schemeClr val="tx1"/>
                </a:solidFill>
                <a:latin typeface="Arial" charset="0"/>
                <a:ea typeface="+mn-ea"/>
                <a:cs typeface="+mn-cs"/>
              </a:rPr>
              <a:t>NO HIGH IMPACT REGION-SECTORS GENERATE SUFFICIENT PROFIT TO COVER THEIR ENVIRONMENTAL IMPACTS. SUBJECT TO ADAPTIVE CAPABILITIES, THIS WILL CAUSE THEM TO PASS ON THESE COSTS TO CUSTOMERS. REGION-SECTORS MOST AT RISK INCLUDE COAL POWER GENERATION IN EASTERN ASIA AND NORTHERN AMERICA, WHEAT FARMING IN SOUTHERN ASIA, AND CATTLE RANCHING IN SOUTH AMERICA AND SOUTHERN ASIA. </a:t>
            </a:r>
            <a:endParaRPr lang="en-US" sz="1200" b="0" i="0" u="none" strike="noStrike" kern="1200" baseline="0" dirty="0">
              <a:solidFill>
                <a:schemeClr val="tx1"/>
              </a:solidFill>
              <a:latin typeface="Arial" charset="0"/>
              <a:ea typeface="+mn-ea"/>
              <a:cs typeface="+mn-cs"/>
            </a:endParaRPr>
          </a:p>
          <a:p>
            <a:r>
              <a:rPr lang="en-US" sz="1200" b="1" i="0" u="none" strike="noStrike" kern="1200" baseline="0" dirty="0">
                <a:solidFill>
                  <a:schemeClr val="tx1"/>
                </a:solidFill>
                <a:latin typeface="Arial" charset="0"/>
                <a:ea typeface="+mn-ea"/>
                <a:cs typeface="+mn-cs"/>
              </a:rPr>
              <a:t>COMPANIES AND INVESTORS CAN USE INFORMATION ON THE REGION-SECTORS THAT HAVE THE LARGEST NATURAL CAPITAL COSTS TO ASSESS THE POSSIBLE SCALE OF DIRECT, SUPPLY-CHAIN AND INVESTMENT RISKS. REGIONAL AND SECTORAL VARIATIONS PRESENT OPPORTUNITIES FOR BUSINESSES TO ENHANCE COMPETITIVE ADVANTAGE, AND FOR INVESTORS TO IMPROVE RELATIVE RETURNS. </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System of Environmental-Economic Accounting (SEEA) contains the internationally agreed standard concepts, definitions, classifications, accounting rules and tables for producing internationally comparable statistics on the environment and its relationship with the economy. The SEEA framework follows a similar accounting structure as the </a:t>
            </a:r>
            <a:r>
              <a:rPr lang="en-US" sz="1200" b="0" i="0" u="none" strike="noStrike" kern="1200" dirty="0">
                <a:solidFill>
                  <a:schemeClr val="tx1"/>
                </a:solidFill>
                <a:effectLst/>
                <a:latin typeface="Arial" charset="0"/>
                <a:ea typeface="+mn-ea"/>
                <a:cs typeface="+mn-cs"/>
                <a:hlinkClick r:id="rId3"/>
              </a:rPr>
              <a:t>System of National Accounts</a:t>
            </a:r>
            <a:r>
              <a:rPr lang="en-US" sz="1200" b="0" i="0" kern="1200" dirty="0">
                <a:solidFill>
                  <a:schemeClr val="tx1"/>
                </a:solidFill>
                <a:effectLst/>
                <a:latin typeface="Arial" charset="0"/>
                <a:ea typeface="+mn-ea"/>
                <a:cs typeface="+mn-cs"/>
              </a:rPr>
              <a:t> (SNA) and uses concepts, definitions and classifications consistent with the SNA in order to facilitate the integration of environmental and economic statistics.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13</a:t>
            </a:fld>
            <a:endParaRPr lang="en-GB"/>
          </a:p>
        </p:txBody>
      </p:sp>
    </p:spTree>
    <p:extLst>
      <p:ext uri="{BB962C8B-B14F-4D97-AF65-F5344CB8AC3E}">
        <p14:creationId xmlns:p14="http://schemas.microsoft.com/office/powerpoint/2010/main" val="156395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cost of environmental degradation too</a:t>
            </a:r>
            <a:r>
              <a:rPr lang="en-GB" baseline="0" dirty="0"/>
              <a:t> high to be neglected.</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15</a:t>
            </a:fld>
            <a:endParaRPr lang="en-GB"/>
          </a:p>
        </p:txBody>
      </p:sp>
    </p:spTree>
    <p:extLst>
      <p:ext uri="{BB962C8B-B14F-4D97-AF65-F5344CB8AC3E}">
        <p14:creationId xmlns:p14="http://schemas.microsoft.com/office/powerpoint/2010/main" val="152246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Comment on the region in focus, e.g. </a:t>
            </a:r>
            <a:r>
              <a:rPr lang="en-US" sz="1200" b="1" i="1" u="none" strike="noStrike" kern="1200" baseline="0" dirty="0">
                <a:solidFill>
                  <a:schemeClr val="tx1"/>
                </a:solidFill>
                <a:latin typeface="Arial" charset="0"/>
                <a:ea typeface="+mn-ea"/>
                <a:cs typeface="+mn-cs"/>
              </a:rPr>
              <a:t>Building on a strong endowment of natural resources and skills, as well as a culture that increasingly values such attributes, Africa is well positioned to be the </a:t>
            </a:r>
            <a:r>
              <a:rPr lang="en-US" sz="1200" b="1" i="1" u="none" strike="noStrike" kern="1200" baseline="0" dirty="0" err="1">
                <a:solidFill>
                  <a:schemeClr val="tx1"/>
                </a:solidFill>
                <a:latin typeface="Arial" charset="0"/>
                <a:ea typeface="+mn-ea"/>
                <a:cs typeface="+mn-cs"/>
              </a:rPr>
              <a:t>epicentre</a:t>
            </a:r>
            <a:r>
              <a:rPr lang="en-US" sz="1200" b="1" i="1" u="none" strike="noStrike" kern="1200" baseline="0" dirty="0">
                <a:solidFill>
                  <a:schemeClr val="tx1"/>
                </a:solidFill>
                <a:latin typeface="Arial" charset="0"/>
                <a:ea typeface="+mn-ea"/>
                <a:cs typeface="+mn-cs"/>
              </a:rPr>
              <a:t> of a global transition to more inclusive economies that produce growth without eroding the underlying stock of natural wealth.</a:t>
            </a:r>
            <a:endParaRPr lang="en-GB" b="1" i="1"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18</a:t>
            </a:fld>
            <a:endParaRPr lang="en-GB"/>
          </a:p>
        </p:txBody>
      </p:sp>
    </p:spTree>
    <p:extLst>
      <p:ext uri="{BB962C8B-B14F-4D97-AF65-F5344CB8AC3E}">
        <p14:creationId xmlns:p14="http://schemas.microsoft.com/office/powerpoint/2010/main" val="2308885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_6eWgDxJW_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adb.org/news/climate-change-may-slash-9-south-asias-economy-2100-report" TargetMode="External"/><Relationship Id="rId3" Type="http://schemas.openxmlformats.org/officeDocument/2006/relationships/hyperlink" Target="http://www.footprintnetwork.org/en/index.php/GFN/blog/year/2012/" TargetMode="External"/><Relationship Id="rId7" Type="http://schemas.openxmlformats.org/officeDocument/2006/relationships/hyperlink" Target="https://www.greenbiz.com/" TargetMode="External"/><Relationship Id="rId2" Type="http://schemas.openxmlformats.org/officeDocument/2006/relationships/hyperlink" Target="http://www.nationalgeographic.com/" TargetMode="External"/><Relationship Id="rId1" Type="http://schemas.openxmlformats.org/officeDocument/2006/relationships/slideLayout" Target="../slideLayouts/slideLayout2.xml"/><Relationship Id="rId6" Type="http://schemas.openxmlformats.org/officeDocument/2006/relationships/hyperlink" Target="http://www.epi.yale.edu/" TargetMode="External"/><Relationship Id="rId5" Type="http://schemas.openxmlformats.org/officeDocument/2006/relationships/hyperlink" Target="http://wwf.panda.org/about_our_earth/all_publications/living_planet_report/living_planet_report_timeline/lp_2006/" TargetMode="External"/><Relationship Id="rId4" Type="http://schemas.openxmlformats.org/officeDocument/2006/relationships/hyperlink" Target="http://www.footprintnetwork.org/en/index.php/GFN/page/application_standards/" TargetMode="External"/><Relationship Id="rId9" Type="http://schemas.openxmlformats.org/officeDocument/2006/relationships/hyperlink" Target="https://www.lazard.com/media/2390/lazards-levelized-cost-of-energy-analysis-90.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unep.org/greeneconomy/Portals/88/GETReport/pdf/Chapitre%201%20introduction.pdf" TargetMode="External"/><Relationship Id="rId3" Type="http://schemas.openxmlformats.org/officeDocument/2006/relationships/hyperlink" Target="http://www.unep.org/greeneconomy/GEandTrade/tabid/105867/Default.aspx" TargetMode="External"/><Relationship Id="rId7" Type="http://schemas.openxmlformats.org/officeDocument/2006/relationships/hyperlink" Target="http://www.unep.org/roe/Portals/139/documents/EaPGreen/1._Introduction_to_SCP_and_GE.pdf" TargetMode="External"/><Relationship Id="rId2" Type="http://schemas.openxmlformats.org/officeDocument/2006/relationships/hyperlink" Target="http://www.urbanafrica.net/" TargetMode="External"/><Relationship Id="rId1" Type="http://schemas.openxmlformats.org/officeDocument/2006/relationships/slideLayout" Target="../slideLayouts/slideLayout2.xml"/><Relationship Id="rId6" Type="http://schemas.openxmlformats.org/officeDocument/2006/relationships/hyperlink" Target="http://www.uneca.org/aec/2011/updates/Speech%20by%20HE%20Meles%20Zenawi.pdf" TargetMode="External"/><Relationship Id="rId5" Type="http://schemas.openxmlformats.org/officeDocument/2006/relationships/hyperlink" Target="http://hdr.undp.org/en/content/human-development-report-2010" TargetMode="External"/><Relationship Id="rId10" Type="http://schemas.openxmlformats.org/officeDocument/2006/relationships/hyperlink" Target="http://www.millenniumassessment.org/documents/document.356.aspx.pdf" TargetMode="External"/><Relationship Id="rId4" Type="http://schemas.openxmlformats.org/officeDocument/2006/relationships/hyperlink" Target="http://www.greengrowthknowledge.org/sites/default/files/downloads/resource/green_economy_in_sub_saharan_africa_GIZ.pdf" TargetMode="External"/><Relationship Id="rId9" Type="http://schemas.openxmlformats.org/officeDocument/2006/relationships/hyperlink" Target="https://www.youtube.com/watch?v=_6eWgDxJW_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467544" y="2276471"/>
            <a:ext cx="8424044" cy="790571"/>
          </a:xfrm>
        </p:spPr>
        <p:txBody>
          <a:bodyPr/>
          <a:lstStyle/>
          <a:p>
            <a:pPr lvl="0" indent="0" hangingPunct="1"/>
            <a:r>
              <a:rPr lang="en-GB" sz="4400" dirty="0"/>
              <a:t>Inclusive Green Economy:</a:t>
            </a:r>
          </a:p>
        </p:txBody>
      </p:sp>
      <p:sp>
        <p:nvSpPr>
          <p:cNvPr id="3" name="Rectangle 6"/>
          <p:cNvSpPr txBox="1">
            <a:spLocks noGrp="1"/>
          </p:cNvSpPr>
          <p:nvPr>
            <p:ph type="subTitle" idx="1"/>
          </p:nvPr>
        </p:nvSpPr>
        <p:spPr>
          <a:xfrm>
            <a:off x="577845" y="4581128"/>
            <a:ext cx="8532815" cy="1224360"/>
          </a:xfrm>
        </p:spPr>
        <p:txBody>
          <a:bodyPr/>
          <a:lstStyle/>
          <a:p>
            <a:pPr lvl="0">
              <a:spcBef>
                <a:spcPts val="600"/>
              </a:spcBef>
            </a:pPr>
            <a:r>
              <a:rPr lang="en-GB" sz="2400" dirty="0"/>
              <a:t>A DEVCO Training Course</a:t>
            </a:r>
            <a:endParaRPr lang="en-US" sz="2400" dirty="0"/>
          </a:p>
          <a:p>
            <a:pPr lvl="0" algn="ctr">
              <a:spcBef>
                <a:spcPts val="500"/>
              </a:spcBef>
            </a:pPr>
            <a:endParaRPr lang="en-GB" sz="2000" dirty="0"/>
          </a:p>
        </p:txBody>
      </p:sp>
      <p:sp>
        <p:nvSpPr>
          <p:cNvPr id="4" name="Rectangle 6"/>
          <p:cNvSpPr txBox="1">
            <a:spLocks/>
          </p:cNvSpPr>
          <p:nvPr/>
        </p:nvSpPr>
        <p:spPr>
          <a:xfrm>
            <a:off x="575689" y="3068960"/>
            <a:ext cx="8532815" cy="100773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700"/>
              </a:spcBef>
              <a:spcAft>
                <a:spcPts val="0"/>
              </a:spcAft>
              <a:buClr>
                <a:srgbClr val="FFFFFF"/>
              </a:buClr>
              <a:buSzPct val="100000"/>
              <a:buNone/>
              <a:tabLst/>
              <a:defRPr lang="fr-BE" sz="3000" b="1" i="0" u="none" strike="noStrike" kern="0" cap="none" spc="0" baseline="0">
                <a:solidFill>
                  <a:srgbClr val="FFFFFF"/>
                </a:solidFill>
                <a:uFillTx/>
                <a:latin typeface="Verdana"/>
                <a:ea typeface=""/>
                <a:cs typeface=""/>
              </a:defRPr>
            </a:lvl1pPr>
            <a:lvl2pPr marL="742950" marR="0" lvl="1" indent="-285750" algn="l" defTabSz="914400" rtl="0" fontAlgn="auto" hangingPunct="0">
              <a:lnSpc>
                <a:spcPct val="100000"/>
              </a:lnSpc>
              <a:spcBef>
                <a:spcPts val="500"/>
              </a:spcBef>
              <a:spcAft>
                <a:spcPts val="0"/>
              </a:spcAft>
              <a:buClr>
                <a:srgbClr val="009FBA"/>
              </a:buClr>
              <a:buSzPct val="100000"/>
              <a:buChar char="•"/>
              <a:tabLst/>
              <a:defRPr lang="en-GB" sz="2000" b="1" i="0" u="none" strike="noStrike" kern="0" cap="none" spc="0" baseline="0">
                <a:solidFill>
                  <a:srgbClr val="0F5494"/>
                </a:solidFill>
                <a:uFillTx/>
                <a:latin typeface="Verdana"/>
              </a:defRPr>
            </a:lvl2pPr>
            <a:lvl3pPr marL="1143000" marR="0" lvl="2" indent="-228600" algn="l" defTabSz="914400" rtl="0" fontAlgn="auto" hangingPunct="0">
              <a:lnSpc>
                <a:spcPct val="100000"/>
              </a:lnSpc>
              <a:spcBef>
                <a:spcPts val="300"/>
              </a:spcBef>
              <a:spcAft>
                <a:spcPts val="0"/>
              </a:spcAft>
              <a:buNone/>
              <a:tabLst/>
              <a:defRPr lang="en-GB" sz="1400" b="0" i="0" u="none" strike="noStrike" kern="0" cap="none" spc="0" baseline="0">
                <a:solidFill>
                  <a:srgbClr val="0F5494"/>
                </a:solidFill>
                <a:uFillTx/>
                <a:latin typeface="Verdana"/>
              </a:defRPr>
            </a:lvl3pPr>
          </a:lstStyle>
          <a:p>
            <a:pPr algn="r">
              <a:spcBef>
                <a:spcPts val="600"/>
              </a:spcBef>
            </a:pPr>
            <a:r>
              <a:rPr lang="en-GB" sz="2400" dirty="0">
                <a:solidFill>
                  <a:srgbClr val="FFD624"/>
                </a:solidFill>
              </a:rPr>
              <a:t>Seizing new opportunities to generate growth, create jobs and help reduce poverty</a:t>
            </a:r>
            <a:endParaRPr lang="en-US" sz="2400" dirty="0">
              <a:solidFill>
                <a:srgbClr val="FFD624"/>
              </a:solidFill>
            </a:endParaRPr>
          </a:p>
          <a:p>
            <a:pPr algn="r">
              <a:spcBef>
                <a:spcPts val="500"/>
              </a:spcBef>
            </a:pPr>
            <a:endParaRPr lang="en-GB" sz="2000" dirty="0"/>
          </a:p>
        </p:txBody>
      </p:sp>
    </p:spTree>
    <p:extLst>
      <p:ext uri="{BB962C8B-B14F-4D97-AF65-F5344CB8AC3E}">
        <p14:creationId xmlns:p14="http://schemas.microsoft.com/office/powerpoint/2010/main" val="74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Decoupling GDP from GHG emissions</a:t>
            </a:r>
          </a:p>
        </p:txBody>
      </p:sp>
      <p:pic>
        <p:nvPicPr>
          <p:cNvPr id="1026" name="Picture 2" descr="21 countries decouple GDP from GHG emissions, 2000-2014"/>
          <p:cNvPicPr>
            <a:picLocks noChangeAspect="1" noChangeArrowheads="1"/>
          </p:cNvPicPr>
          <p:nvPr/>
        </p:nvPicPr>
        <p:blipFill rotWithShape="1">
          <a:blip r:embed="rId2">
            <a:extLst>
              <a:ext uri="{28A0092B-C50C-407E-A947-70E740481C1C}">
                <a14:useLocalDpi xmlns:a14="http://schemas.microsoft.com/office/drawing/2010/main" val="0"/>
              </a:ext>
            </a:extLst>
          </a:blip>
          <a:srcRect b="56951"/>
          <a:stretch/>
        </p:blipFill>
        <p:spPr bwMode="auto">
          <a:xfrm>
            <a:off x="755576" y="2636912"/>
            <a:ext cx="363220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 countries decouple GDP from GHG emissions, 2000-2014"/>
          <p:cNvPicPr>
            <a:picLocks noChangeAspect="1" noChangeArrowheads="1"/>
          </p:cNvPicPr>
          <p:nvPr/>
        </p:nvPicPr>
        <p:blipFill rotWithShape="1">
          <a:blip r:embed="rId2">
            <a:extLst>
              <a:ext uri="{28A0092B-C50C-407E-A947-70E740481C1C}">
                <a14:useLocalDpi xmlns:a14="http://schemas.microsoft.com/office/drawing/2010/main" val="0"/>
              </a:ext>
            </a:extLst>
          </a:blip>
          <a:srcRect t="41999"/>
          <a:stretch/>
        </p:blipFill>
        <p:spPr bwMode="auto">
          <a:xfrm>
            <a:off x="5150973" y="2636912"/>
            <a:ext cx="3632200" cy="397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2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Addressing environmental degradation: Cost of Inaction</a:t>
            </a:r>
          </a:p>
        </p:txBody>
      </p:sp>
    </p:spTree>
    <p:extLst>
      <p:ext uri="{BB962C8B-B14F-4D97-AF65-F5344CB8AC3E}">
        <p14:creationId xmlns:p14="http://schemas.microsoft.com/office/powerpoint/2010/main" val="394346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1153046"/>
          </a:xfrm>
        </p:spPr>
        <p:txBody>
          <a:bodyPr/>
          <a:lstStyle/>
          <a:p>
            <a:pPr marL="0"/>
            <a:br>
              <a:rPr lang="en-US" sz="2600" dirty="0"/>
            </a:br>
            <a:br>
              <a:rPr lang="en-US" sz="2600" dirty="0"/>
            </a:br>
            <a:r>
              <a:rPr lang="en-US" sz="2600" dirty="0"/>
              <a:t>What is....</a:t>
            </a:r>
            <a:br>
              <a:rPr lang="en-US" sz="2600" dirty="0"/>
            </a:br>
            <a:r>
              <a:rPr lang="en-US" sz="2600" dirty="0"/>
              <a:t>		…an Environmental Externality?</a:t>
            </a:r>
            <a:br>
              <a:rPr lang="en-US" sz="2600" dirty="0"/>
            </a:br>
            <a:br>
              <a:rPr lang="en-US" sz="2600" dirty="0"/>
            </a:br>
            <a:endParaRPr lang="en-US" sz="2600" dirty="0"/>
          </a:p>
        </p:txBody>
      </p:sp>
      <p:sp>
        <p:nvSpPr>
          <p:cNvPr id="3" name="Content Placeholder 2"/>
          <p:cNvSpPr>
            <a:spLocks noGrp="1"/>
          </p:cNvSpPr>
          <p:nvPr>
            <p:ph idx="1"/>
          </p:nvPr>
        </p:nvSpPr>
        <p:spPr>
          <a:xfrm>
            <a:off x="539552" y="2528589"/>
            <a:ext cx="6192688" cy="3529013"/>
          </a:xfrm>
        </p:spPr>
        <p:txBody>
          <a:bodyPr/>
          <a:lstStyle/>
          <a:p>
            <a:pPr lvl="0">
              <a:buClr>
                <a:srgbClr val="0F5494"/>
              </a:buClr>
            </a:pPr>
            <a:r>
              <a:rPr lang="en-GB" sz="2000" i="0" dirty="0"/>
              <a:t>Economic Externality: </a:t>
            </a:r>
            <a:endParaRPr lang="en-US" sz="2000" i="0" dirty="0"/>
          </a:p>
          <a:p>
            <a:pPr lvl="1">
              <a:buClr>
                <a:srgbClr val="0F5494"/>
              </a:buClr>
              <a:buFont typeface="Courier New" panose="02070309020205020404" pitchFamily="49" charset="0"/>
              <a:buChar char="o"/>
            </a:pPr>
            <a:r>
              <a:rPr lang="en-GB" b="0" dirty="0"/>
              <a:t>Effect of an activity on an uninvolved party</a:t>
            </a:r>
            <a:endParaRPr lang="en-US" b="0" dirty="0"/>
          </a:p>
          <a:p>
            <a:pPr lvl="0">
              <a:buClr>
                <a:srgbClr val="0F5494"/>
              </a:buClr>
            </a:pPr>
            <a:r>
              <a:rPr lang="en-GB" sz="2000" i="0" dirty="0"/>
              <a:t>Environmental Externality: </a:t>
            </a:r>
            <a:endParaRPr lang="en-US" sz="2000" i="0" dirty="0"/>
          </a:p>
          <a:p>
            <a:pPr lvl="1">
              <a:buClr>
                <a:srgbClr val="0F5494"/>
              </a:buClr>
              <a:buFont typeface="Courier New" panose="02070309020205020404" pitchFamily="49" charset="0"/>
              <a:buChar char="o"/>
            </a:pPr>
            <a:r>
              <a:rPr lang="en-GB" b="0" dirty="0"/>
              <a:t>Uncompensated/ignored environmental</a:t>
            </a:r>
          </a:p>
          <a:p>
            <a:pPr marL="457200" lvl="1" indent="0">
              <a:buClr>
                <a:srgbClr val="0F5494"/>
              </a:buClr>
              <a:buNone/>
            </a:pPr>
            <a:r>
              <a:rPr lang="en-GB" b="0" dirty="0"/>
              <a:t>effects deriving from production and consumption</a:t>
            </a:r>
            <a:endParaRPr lang="en-US" b="0" dirty="0"/>
          </a:p>
          <a:p>
            <a:pPr lvl="0">
              <a:buClr>
                <a:srgbClr val="0F5494"/>
              </a:buClr>
            </a:pPr>
            <a:r>
              <a:rPr lang="en-GB" sz="2000" i="0" dirty="0"/>
              <a:t>Full cost of activity not reflected by market mechanisms/market prices</a:t>
            </a:r>
            <a:endParaRPr lang="en-US" sz="2000" i="0" dirty="0"/>
          </a:p>
          <a:p>
            <a:pPr lvl="0">
              <a:buClr>
                <a:srgbClr val="0F5494"/>
              </a:buClr>
            </a:pPr>
            <a:r>
              <a:rPr lang="en-GB" sz="2000" i="0" dirty="0"/>
              <a:t>Creates markets distortions and misallocation of capital</a:t>
            </a:r>
            <a:endParaRPr lang="en-US" sz="2000" i="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14088" y="2578596"/>
            <a:ext cx="2286000" cy="1714500"/>
          </a:xfrm>
          <a:prstGeom prst="rect">
            <a:avLst/>
          </a:prstGeom>
          <a:noFill/>
          <a:ln>
            <a:noFill/>
          </a:ln>
        </p:spPr>
      </p:pic>
      <p:sp>
        <p:nvSpPr>
          <p:cNvPr id="2" name="Rectangle 1"/>
          <p:cNvSpPr/>
          <p:nvPr/>
        </p:nvSpPr>
        <p:spPr>
          <a:xfrm>
            <a:off x="6804248" y="4309160"/>
            <a:ext cx="2193713" cy="461665"/>
          </a:xfrm>
          <a:prstGeom prst="rect">
            <a:avLst/>
          </a:prstGeom>
        </p:spPr>
        <p:txBody>
          <a:bodyPr wrap="square">
            <a:spAutoFit/>
          </a:bodyPr>
          <a:lstStyle/>
          <a:p>
            <a:pPr algn="r"/>
            <a:r>
              <a:rPr lang="en-US" dirty="0"/>
              <a:t>Source:</a:t>
            </a:r>
          </a:p>
          <a:p>
            <a:pPr algn="r"/>
            <a:r>
              <a:rPr lang="en-US" u="sng" dirty="0">
                <a:solidFill>
                  <a:srgbClr val="0070C0"/>
                </a:solidFill>
                <a:hlinkClick r:id="rId3"/>
              </a:rPr>
              <a:t>http://www.greenbiz.com</a:t>
            </a:r>
            <a:endParaRPr lang="en-US" dirty="0">
              <a:solidFill>
                <a:srgbClr val="0070C0"/>
              </a:solidFill>
            </a:endParaRPr>
          </a:p>
        </p:txBody>
      </p:sp>
    </p:spTree>
    <p:extLst>
      <p:ext uri="{BB962C8B-B14F-4D97-AF65-F5344CB8AC3E}">
        <p14:creationId xmlns:p14="http://schemas.microsoft.com/office/powerpoint/2010/main" val="211327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742" y="1888184"/>
            <a:ext cx="4903762" cy="4778483"/>
          </a:xfrm>
          <a:prstGeom prst="rect">
            <a:avLst/>
          </a:prstGeom>
        </p:spPr>
      </p:pic>
      <p:sp>
        <p:nvSpPr>
          <p:cNvPr id="14338" name="Title 1"/>
          <p:cNvSpPr>
            <a:spLocks noGrp="1"/>
          </p:cNvSpPr>
          <p:nvPr>
            <p:ph type="title"/>
          </p:nvPr>
        </p:nvSpPr>
        <p:spPr>
          <a:xfrm>
            <a:off x="467544" y="1268760"/>
            <a:ext cx="8229600" cy="1153046"/>
          </a:xfrm>
        </p:spPr>
        <p:txBody>
          <a:bodyPr/>
          <a:lstStyle/>
          <a:p>
            <a:pPr marL="0"/>
            <a:br>
              <a:rPr lang="en-US" dirty="0"/>
            </a:br>
            <a:br>
              <a:rPr lang="en-US" dirty="0"/>
            </a:br>
            <a:r>
              <a:rPr lang="en-US" dirty="0"/>
              <a:t>Global Costs of Environmental Externalities</a:t>
            </a:r>
            <a:br>
              <a:rPr lang="en-US" dirty="0"/>
            </a:br>
            <a:br>
              <a:rPr lang="en-US" dirty="0"/>
            </a:br>
            <a:endParaRPr lang="en-US" dirty="0"/>
          </a:p>
        </p:txBody>
      </p:sp>
      <p:pic>
        <p:nvPicPr>
          <p:cNvPr id="1026" name="Picture 6"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t="7044" r="52857"/>
          <a:stretch/>
        </p:blipFill>
        <p:spPr bwMode="auto">
          <a:xfrm>
            <a:off x="1426397" y="4621470"/>
            <a:ext cx="1993475" cy="20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2492375"/>
            <a:ext cx="3898776" cy="3529013"/>
          </a:xfrm>
        </p:spPr>
        <p:txBody>
          <a:bodyPr/>
          <a:lstStyle/>
          <a:p>
            <a:pPr marL="0" indent="0">
              <a:buClrTx/>
              <a:buFontTx/>
              <a:buNone/>
              <a:defRPr/>
            </a:pPr>
            <a:endParaRPr lang="en-US" i="0" dirty="0"/>
          </a:p>
          <a:p>
            <a:pPr>
              <a:buClrTx/>
              <a:defRPr/>
            </a:pPr>
            <a:r>
              <a:rPr lang="en-GB" i="0" dirty="0"/>
              <a:t>Market prices need to reflect environmental and social externalities/costs!</a:t>
            </a:r>
          </a:p>
        </p:txBody>
      </p:sp>
      <p:sp>
        <p:nvSpPr>
          <p:cNvPr id="9" name="Tekstvak 5"/>
          <p:cNvSpPr txBox="1"/>
          <p:nvPr/>
        </p:nvSpPr>
        <p:spPr>
          <a:xfrm>
            <a:off x="5101859" y="6586788"/>
            <a:ext cx="4110421" cy="276999"/>
          </a:xfrm>
          <a:prstGeom prst="rect">
            <a:avLst/>
          </a:prstGeom>
          <a:noFill/>
        </p:spPr>
        <p:txBody>
          <a:bodyPr wrap="none" rtlCol="0">
            <a:spAutoFit/>
          </a:bodyPr>
          <a:lstStyle/>
          <a:p>
            <a:r>
              <a:rPr lang="nl-NL" sz="1200" dirty="0"/>
              <a:t>Source: Millennium Ecosystem Assessment (2005)</a:t>
            </a:r>
          </a:p>
        </p:txBody>
      </p:sp>
    </p:spTree>
    <p:extLst>
      <p:ext uri="{BB962C8B-B14F-4D97-AF65-F5344CB8AC3E}">
        <p14:creationId xmlns:p14="http://schemas.microsoft.com/office/powerpoint/2010/main" val="365286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Cost of environmental degradation</a:t>
            </a:r>
          </a:p>
        </p:txBody>
      </p:sp>
      <p:sp>
        <p:nvSpPr>
          <p:cNvPr id="3" name="Content Placeholder 2"/>
          <p:cNvSpPr>
            <a:spLocks noGrp="1"/>
          </p:cNvSpPr>
          <p:nvPr>
            <p:ph idx="1"/>
          </p:nvPr>
        </p:nvSpPr>
        <p:spPr/>
        <p:txBody>
          <a:bodyPr/>
          <a:lstStyle/>
          <a:p>
            <a:pPr marL="0" indent="0">
              <a:buClrTx/>
              <a:buFontTx/>
              <a:buNone/>
              <a:defRPr/>
            </a:pPr>
            <a:endParaRPr lang="en-US" i="0" dirty="0"/>
          </a:p>
          <a:p>
            <a:pPr>
              <a:buClrTx/>
              <a:defRPr/>
            </a:pPr>
            <a:r>
              <a:rPr lang="en-GB" i="0" dirty="0"/>
              <a:t>Global land use changes result in a loss of ecosystem services of between USD 4.3 and USD 20.2 trillion per year - or between 5% and 25% of global GDP </a:t>
            </a:r>
            <a:endParaRPr lang="en-US" i="0" dirty="0"/>
          </a:p>
        </p:txBody>
      </p:sp>
      <p:pic>
        <p:nvPicPr>
          <p:cNvPr id="1026" name="Picture 2" descr="http://newclimateeconomy.net/sites/default/files/styles/homepage_featured/public/images/july_newsletter_-_picture.png?itok=6azmbs-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799" y="4366948"/>
            <a:ext cx="4772968" cy="208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0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fr-CH" dirty="0" err="1"/>
              <a:t>Grow</a:t>
            </a:r>
            <a:r>
              <a:rPr lang="fr-CH" dirty="0"/>
              <a:t> First and Clean Up </a:t>
            </a:r>
            <a:r>
              <a:rPr lang="fr-CH" dirty="0" err="1"/>
              <a:t>After</a:t>
            </a:r>
            <a:r>
              <a:rPr lang="fr-CH" dirty="0"/>
              <a:t>: </a:t>
            </a:r>
            <a:br>
              <a:rPr lang="fr-CH" dirty="0"/>
            </a:br>
            <a:r>
              <a:rPr lang="fr-CH" dirty="0"/>
              <a:t>Not an Option….</a:t>
            </a:r>
            <a:endParaRPr lang="en-GB" dirty="0"/>
          </a:p>
        </p:txBody>
      </p:sp>
      <p:pic>
        <p:nvPicPr>
          <p:cNvPr id="4" name="Picture 3" descr="http://siteresources.worldbank.org/INTSDNET/Images/cost-degrad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80"/>
            <a:ext cx="269557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urbanafrica.net/wp-content/uploads/2016/03/6401791969_c6cede2e87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48880"/>
            <a:ext cx="3810000" cy="2219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3273" y="4581128"/>
            <a:ext cx="3056799" cy="276999"/>
          </a:xfrm>
          <a:prstGeom prst="rect">
            <a:avLst/>
          </a:prstGeom>
        </p:spPr>
        <p:txBody>
          <a:bodyPr wrap="none">
            <a:spAutoFit/>
          </a:bodyPr>
          <a:lstStyle/>
          <a:p>
            <a:r>
              <a:rPr lang="en-GB" dirty="0"/>
              <a:t>Source: http://www.urbanafrica.net/</a:t>
            </a:r>
          </a:p>
        </p:txBody>
      </p:sp>
    </p:spTree>
    <p:extLst>
      <p:ext uri="{BB962C8B-B14F-4D97-AF65-F5344CB8AC3E}">
        <p14:creationId xmlns:p14="http://schemas.microsoft.com/office/powerpoint/2010/main" val="37098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Economic opportunities:</a:t>
            </a:r>
          </a:p>
          <a:p>
            <a:pPr algn="ctr"/>
            <a:r>
              <a:rPr lang="en-US" sz="3200" dirty="0"/>
              <a:t>The Business Case for </a:t>
            </a:r>
          </a:p>
          <a:p>
            <a:pPr algn="ctr"/>
            <a:r>
              <a:rPr lang="en-US" sz="3200" dirty="0"/>
              <a:t>an Inclusive Green Economy</a:t>
            </a:r>
          </a:p>
        </p:txBody>
      </p:sp>
    </p:spTree>
    <p:extLst>
      <p:ext uri="{BB962C8B-B14F-4D97-AF65-F5344CB8AC3E}">
        <p14:creationId xmlns:p14="http://schemas.microsoft.com/office/powerpoint/2010/main" val="299784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Business Case for an Inclusive Green Economy</a:t>
            </a:r>
          </a:p>
        </p:txBody>
      </p:sp>
      <p:sp>
        <p:nvSpPr>
          <p:cNvPr id="3" name="Content Placeholder 2"/>
          <p:cNvSpPr>
            <a:spLocks noGrp="1"/>
          </p:cNvSpPr>
          <p:nvPr>
            <p:ph idx="1"/>
          </p:nvPr>
        </p:nvSpPr>
        <p:spPr>
          <a:xfrm>
            <a:off x="457200" y="2348881"/>
            <a:ext cx="8229600" cy="864096"/>
          </a:xfrm>
        </p:spPr>
        <p:txBody>
          <a:bodyPr/>
          <a:lstStyle/>
          <a:p>
            <a:pPr marL="0" indent="0">
              <a:buClrTx/>
              <a:buFontTx/>
              <a:buNone/>
              <a:defRPr/>
            </a:pPr>
            <a:endParaRPr lang="en-US" i="0" dirty="0"/>
          </a:p>
          <a:p>
            <a:pPr marL="0" indent="0">
              <a:buClrTx/>
              <a:buNone/>
              <a:defRPr/>
            </a:pPr>
            <a:r>
              <a:rPr lang="en-US" i="0" dirty="0"/>
              <a:t>Reaction by the business world: </a:t>
            </a:r>
          </a:p>
          <a:p>
            <a:pPr>
              <a:buClrTx/>
              <a:defRPr/>
            </a:pPr>
            <a:endParaRPr lang="en-GB" dirty="0"/>
          </a:p>
        </p:txBody>
      </p:sp>
      <p:pic>
        <p:nvPicPr>
          <p:cNvPr id="2" name="Picture 1">
            <a:hlinkClick r:id="rId2"/>
          </p:cNvPr>
          <p:cNvPicPr>
            <a:picLocks noChangeAspect="1"/>
          </p:cNvPicPr>
          <p:nvPr/>
        </p:nvPicPr>
        <p:blipFill rotWithShape="1">
          <a:blip r:embed="rId3"/>
          <a:srcRect l="6890" t="21000" r="7471" b="7251"/>
          <a:stretch/>
        </p:blipFill>
        <p:spPr>
          <a:xfrm>
            <a:off x="2424935" y="3429000"/>
            <a:ext cx="5481581" cy="2583287"/>
          </a:xfrm>
          <a:prstGeom prst="rect">
            <a:avLst/>
          </a:prstGeom>
        </p:spPr>
      </p:pic>
      <p:sp>
        <p:nvSpPr>
          <p:cNvPr id="4" name="Rectangle 3"/>
          <p:cNvSpPr/>
          <p:nvPr/>
        </p:nvSpPr>
        <p:spPr>
          <a:xfrm>
            <a:off x="2399803" y="6021288"/>
            <a:ext cx="5723490" cy="338554"/>
          </a:xfrm>
          <a:prstGeom prst="rect">
            <a:avLst/>
          </a:prstGeom>
        </p:spPr>
        <p:txBody>
          <a:bodyPr wrap="none">
            <a:spAutoFit/>
          </a:bodyPr>
          <a:lstStyle/>
          <a:p>
            <a:pPr marL="0" indent="0">
              <a:buClrTx/>
              <a:buNone/>
              <a:defRPr/>
            </a:pPr>
            <a:r>
              <a:rPr lang="en-GB" sz="1600" dirty="0"/>
              <a:t>https://www.youtube.com/watch?v=_6eWgDxJW_Y#</a:t>
            </a:r>
            <a:endParaRPr lang="en-US" sz="1600" dirty="0"/>
          </a:p>
        </p:txBody>
      </p:sp>
    </p:spTree>
    <p:extLst>
      <p:ext uri="{BB962C8B-B14F-4D97-AF65-F5344CB8AC3E}">
        <p14:creationId xmlns:p14="http://schemas.microsoft.com/office/powerpoint/2010/main" val="161902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Inclusive Green Economy Opportunities</a:t>
            </a:r>
          </a:p>
        </p:txBody>
      </p:sp>
      <p:sp>
        <p:nvSpPr>
          <p:cNvPr id="3" name="Content Placeholder 2"/>
          <p:cNvSpPr>
            <a:spLocks noGrp="1"/>
          </p:cNvSpPr>
          <p:nvPr>
            <p:ph idx="1"/>
          </p:nvPr>
        </p:nvSpPr>
        <p:spPr/>
        <p:txBody>
          <a:bodyPr/>
          <a:lstStyle/>
          <a:p>
            <a:pPr>
              <a:buClrTx/>
              <a:defRPr/>
            </a:pPr>
            <a:endParaRPr lang="en-GB" i="0" dirty="0"/>
          </a:p>
          <a:p>
            <a:pPr>
              <a:buClrTx/>
              <a:defRPr/>
            </a:pPr>
            <a:r>
              <a:rPr lang="en-GB" i="0" dirty="0"/>
              <a:t>Integration of environment: </a:t>
            </a:r>
          </a:p>
          <a:p>
            <a:pPr lvl="1">
              <a:buClrTx/>
              <a:defRPr/>
            </a:pPr>
            <a:r>
              <a:rPr lang="en-GB" dirty="0"/>
              <a:t>not necessarily a cost to the economy </a:t>
            </a:r>
          </a:p>
          <a:p>
            <a:pPr lvl="1">
              <a:buClrTx/>
              <a:defRPr/>
            </a:pPr>
            <a:r>
              <a:rPr lang="en-GB" dirty="0"/>
              <a:t>a driver of stability and sustainable development </a:t>
            </a:r>
          </a:p>
          <a:p>
            <a:pPr>
              <a:buClrTx/>
              <a:defRPr/>
            </a:pPr>
            <a:r>
              <a:rPr lang="en-GB" i="0" dirty="0"/>
              <a:t>contribution of the natural capital to economic development and livelihoods security</a:t>
            </a:r>
          </a:p>
          <a:p>
            <a:pPr>
              <a:buClrTx/>
              <a:defRPr/>
            </a:pPr>
            <a:r>
              <a:rPr lang="en-GB" i="0" dirty="0"/>
              <a:t>mitigation of risks associated to resources scarcity and climate change</a:t>
            </a:r>
          </a:p>
        </p:txBody>
      </p:sp>
    </p:spTree>
    <p:extLst>
      <p:ext uri="{BB962C8B-B14F-4D97-AF65-F5344CB8AC3E}">
        <p14:creationId xmlns:p14="http://schemas.microsoft.com/office/powerpoint/2010/main" val="111065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Inclusive Green Economy Opportunities</a:t>
            </a:r>
          </a:p>
        </p:txBody>
      </p:sp>
      <p:sp>
        <p:nvSpPr>
          <p:cNvPr id="3" name="Content Placeholder 2"/>
          <p:cNvSpPr>
            <a:spLocks noGrp="1"/>
          </p:cNvSpPr>
          <p:nvPr>
            <p:ph idx="1"/>
          </p:nvPr>
        </p:nvSpPr>
        <p:spPr>
          <a:xfrm>
            <a:off x="457200" y="2492375"/>
            <a:ext cx="4402832" cy="3529013"/>
          </a:xfrm>
        </p:spPr>
        <p:txBody>
          <a:bodyPr/>
          <a:lstStyle/>
          <a:p>
            <a:pPr>
              <a:buClrTx/>
              <a:defRPr/>
            </a:pPr>
            <a:endParaRPr lang="en-GB" i="0" dirty="0"/>
          </a:p>
          <a:p>
            <a:pPr>
              <a:buClrTx/>
              <a:defRPr/>
            </a:pPr>
            <a:r>
              <a:rPr lang="en-GB" i="0" dirty="0"/>
              <a:t>New economic opportunities and markets: </a:t>
            </a:r>
          </a:p>
          <a:p>
            <a:pPr lvl="1">
              <a:buClrTx/>
              <a:buFont typeface="Wingdings" panose="05000000000000000000" pitchFamily="2" charset="2"/>
              <a:buChar char="ü"/>
              <a:defRPr/>
            </a:pPr>
            <a:r>
              <a:rPr lang="en-GB" b="0" dirty="0"/>
              <a:t>growing production and trade of Environmental Goods and Services </a:t>
            </a:r>
          </a:p>
          <a:p>
            <a:pPr>
              <a:buClrTx/>
              <a:defRPr/>
            </a:pPr>
            <a:r>
              <a:rPr lang="en-US" i="0" dirty="0"/>
              <a:t>Technological innovation</a:t>
            </a:r>
          </a:p>
          <a:p>
            <a:pPr lvl="1">
              <a:buClrTx/>
              <a:buFont typeface="Wingdings" panose="05000000000000000000" pitchFamily="2" charset="2"/>
              <a:buChar char="ü"/>
              <a:defRPr/>
            </a:pPr>
            <a:r>
              <a:rPr lang="en-GB" b="0" dirty="0"/>
              <a:t>Leap frog to cleaner technologies</a:t>
            </a:r>
            <a:endParaRPr lang="en-US" b="0" dirty="0"/>
          </a:p>
        </p:txBody>
      </p:sp>
      <p:sp>
        <p:nvSpPr>
          <p:cNvPr id="5" name="Content Placeholder 2"/>
          <p:cNvSpPr txBox="1">
            <a:spLocks/>
          </p:cNvSpPr>
          <p:nvPr/>
        </p:nvSpPr>
        <p:spPr bwMode="auto">
          <a:xfrm>
            <a:off x="4757240" y="2492374"/>
            <a:ext cx="4063232"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Tx/>
              <a:defRPr/>
            </a:pPr>
            <a:endParaRPr lang="en-GB" i="0" kern="0" dirty="0"/>
          </a:p>
          <a:p>
            <a:pPr>
              <a:buClrTx/>
              <a:defRPr/>
            </a:pPr>
            <a:r>
              <a:rPr lang="en-US" i="0" kern="0" dirty="0"/>
              <a:t>Goods &amp; services produced to:</a:t>
            </a:r>
          </a:p>
          <a:p>
            <a:pPr lvl="1">
              <a:buClrTx/>
              <a:buFont typeface="Wingdings" panose="05000000000000000000" pitchFamily="2" charset="2"/>
              <a:buChar char="ü"/>
              <a:defRPr/>
            </a:pPr>
            <a:r>
              <a:rPr lang="en-GB" b="0" kern="0" dirty="0"/>
              <a:t>prevent, reduce and eliminate pollution and any other degradation of the environment</a:t>
            </a:r>
          </a:p>
          <a:p>
            <a:pPr lvl="1">
              <a:buClrTx/>
              <a:buFont typeface="Wingdings" panose="05000000000000000000" pitchFamily="2" charset="2"/>
              <a:buChar char="ü"/>
              <a:defRPr/>
            </a:pPr>
            <a:r>
              <a:rPr lang="en-GB" b="0" kern="0" dirty="0"/>
              <a:t>preserve and maintain the stock of natural resources</a:t>
            </a:r>
            <a:endParaRPr lang="en-US" sz="2800" b="0" kern="0" dirty="0"/>
          </a:p>
          <a:p>
            <a:pPr lvl="1">
              <a:buClrTx/>
              <a:buFont typeface="Wingdings" panose="05000000000000000000" pitchFamily="2" charset="2"/>
              <a:buChar char="ü"/>
              <a:defRPr/>
            </a:pPr>
            <a:endParaRPr lang="en-US" b="0" kern="0" dirty="0"/>
          </a:p>
        </p:txBody>
      </p:sp>
    </p:spTree>
    <p:extLst>
      <p:ext uri="{BB962C8B-B14F-4D97-AF65-F5344CB8AC3E}">
        <p14:creationId xmlns:p14="http://schemas.microsoft.com/office/powerpoint/2010/main" val="300196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3142481"/>
            <a:ext cx="5040312" cy="790575"/>
          </a:xfrm>
        </p:spPr>
        <p:txBody>
          <a:bodyPr/>
          <a:lstStyle/>
          <a:p>
            <a:br>
              <a:rPr lang="en-US" sz="3200" dirty="0"/>
            </a:br>
            <a:br>
              <a:rPr lang="en-US" sz="3200" dirty="0"/>
            </a:br>
            <a:r>
              <a:rPr lang="en-US" sz="3200" dirty="0">
                <a:solidFill>
                  <a:srgbClr val="FFC000"/>
                </a:solidFill>
              </a:rPr>
              <a:t>Addressing environmental challenges and seizing economic opportunities</a:t>
            </a:r>
          </a:p>
        </p:txBody>
      </p:sp>
      <p:sp>
        <p:nvSpPr>
          <p:cNvPr id="6147" name="Subtitle 2"/>
          <p:cNvSpPr>
            <a:spLocks noGrp="1"/>
          </p:cNvSpPr>
          <p:nvPr>
            <p:ph type="subTitle" idx="1"/>
          </p:nvPr>
        </p:nvSpPr>
        <p:spPr>
          <a:xfrm>
            <a:off x="611188" y="3716437"/>
            <a:ext cx="8532812" cy="1728787"/>
          </a:xfrm>
        </p:spPr>
        <p:txBody>
          <a:bodyPr/>
          <a:lstStyle/>
          <a:p>
            <a:r>
              <a:rPr lang="en-US" sz="3200" dirty="0"/>
              <a:t>Module 1:</a:t>
            </a:r>
          </a:p>
        </p:txBody>
      </p:sp>
    </p:spTree>
    <p:extLst>
      <p:ext uri="{BB962C8B-B14F-4D97-AF65-F5344CB8AC3E}">
        <p14:creationId xmlns:p14="http://schemas.microsoft.com/office/powerpoint/2010/main" val="315475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223"/>
            <a:ext cx="8229600" cy="936625"/>
          </a:xfrm>
        </p:spPr>
        <p:txBody>
          <a:bodyPr/>
          <a:lstStyle/>
          <a:p>
            <a:pPr marL="0"/>
            <a:r>
              <a:rPr lang="en-US" sz="2800" dirty="0"/>
              <a:t>Growth of Environmental Goods Export, 2001-2007</a:t>
            </a:r>
          </a:p>
        </p:txBody>
      </p:sp>
      <p:sp>
        <p:nvSpPr>
          <p:cNvPr id="5" name="TextBox 4"/>
          <p:cNvSpPr txBox="1"/>
          <p:nvPr/>
        </p:nvSpPr>
        <p:spPr>
          <a:xfrm>
            <a:off x="8460432" y="6237312"/>
            <a:ext cx="683568" cy="400110"/>
          </a:xfrm>
          <a:prstGeom prst="rect">
            <a:avLst/>
          </a:prstGeom>
          <a:noFill/>
        </p:spPr>
        <p:txBody>
          <a:bodyPr wrap="square" rtlCol="0">
            <a:spAutoFit/>
          </a:bodyPr>
          <a:lstStyle/>
          <a:p>
            <a:r>
              <a:rPr lang="en-US" sz="1000" dirty="0"/>
              <a:t>UNEP, 2013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060849"/>
            <a:ext cx="8090283" cy="4539436"/>
          </a:xfrm>
        </p:spPr>
      </p:pic>
    </p:spTree>
    <p:extLst>
      <p:ext uri="{BB962C8B-B14F-4D97-AF65-F5344CB8AC3E}">
        <p14:creationId xmlns:p14="http://schemas.microsoft.com/office/powerpoint/2010/main" val="219278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Business Case for an Inclusive Green Economy</a:t>
            </a:r>
          </a:p>
        </p:txBody>
      </p:sp>
      <p:sp>
        <p:nvSpPr>
          <p:cNvPr id="3" name="Content Placeholder 2"/>
          <p:cNvSpPr>
            <a:spLocks noGrp="1"/>
          </p:cNvSpPr>
          <p:nvPr>
            <p:ph idx="1"/>
          </p:nvPr>
        </p:nvSpPr>
        <p:spPr>
          <a:xfrm>
            <a:off x="457200" y="2348880"/>
            <a:ext cx="8229600" cy="3529013"/>
          </a:xfrm>
        </p:spPr>
        <p:txBody>
          <a:bodyPr/>
          <a:lstStyle/>
          <a:p>
            <a:pPr marL="0" indent="0">
              <a:buClrTx/>
              <a:buFontTx/>
              <a:buNone/>
              <a:defRPr/>
            </a:pPr>
            <a:endParaRPr lang="en-US" i="0" dirty="0"/>
          </a:p>
          <a:p>
            <a:pPr>
              <a:buClrTx/>
              <a:defRPr/>
            </a:pPr>
            <a:endParaRPr lang="en-US" i="0" dirty="0"/>
          </a:p>
          <a:p>
            <a:pPr>
              <a:buClrTx/>
              <a:defRPr/>
            </a:pPr>
            <a:r>
              <a:rPr lang="en-US" i="0" dirty="0"/>
              <a:t>Enhanced skills of workforce </a:t>
            </a:r>
          </a:p>
          <a:p>
            <a:pPr>
              <a:buClrTx/>
              <a:defRPr/>
            </a:pPr>
            <a:endParaRPr lang="en-US" i="0" dirty="0"/>
          </a:p>
          <a:p>
            <a:pPr>
              <a:buClrTx/>
              <a:defRPr/>
            </a:pPr>
            <a:r>
              <a:rPr lang="en-US" i="0" dirty="0"/>
              <a:t>Efficiency gains and profits </a:t>
            </a:r>
            <a:r>
              <a:rPr lang="en-US" i="0" dirty="0">
                <a:sym typeface="Wingdings" panose="05000000000000000000" pitchFamily="2" charset="2"/>
              </a:rPr>
              <a:t>(</a:t>
            </a:r>
            <a:r>
              <a:rPr lang="en-GB" i="0" dirty="0"/>
              <a:t>Better use of resources):</a:t>
            </a:r>
            <a:endParaRPr lang="en-US" i="0" dirty="0"/>
          </a:p>
          <a:p>
            <a:pPr lvl="1">
              <a:buClrTx/>
              <a:buFont typeface="Wingdings" panose="05000000000000000000" pitchFamily="2" charset="2"/>
              <a:buChar char="ü"/>
              <a:defRPr/>
            </a:pPr>
            <a:r>
              <a:rPr lang="en-GB" b="0" dirty="0"/>
              <a:t>overall savings potential for European industry estimated at €630 billion per year</a:t>
            </a:r>
          </a:p>
          <a:p>
            <a:pPr lvl="1">
              <a:buClrTx/>
              <a:buFont typeface="Wingdings" panose="05000000000000000000" pitchFamily="2" charset="2"/>
              <a:buChar char="ü"/>
              <a:defRPr/>
            </a:pPr>
            <a:r>
              <a:rPr lang="en-GB" b="0" dirty="0"/>
              <a:t>potential boost of EU GDP by up to 3.9%</a:t>
            </a:r>
            <a:endParaRPr lang="en-US" b="0" dirty="0"/>
          </a:p>
          <a:p>
            <a:pPr lvl="1">
              <a:buClrTx/>
              <a:defRPr/>
            </a:pPr>
            <a:endParaRPr lang="en-US" i="0" dirty="0"/>
          </a:p>
        </p:txBody>
      </p:sp>
      <p:sp>
        <p:nvSpPr>
          <p:cNvPr id="2" name="Rectangle 1"/>
          <p:cNvSpPr/>
          <p:nvPr/>
        </p:nvSpPr>
        <p:spPr>
          <a:xfrm>
            <a:off x="4211960" y="6069053"/>
            <a:ext cx="4698337" cy="338554"/>
          </a:xfrm>
          <a:prstGeom prst="rect">
            <a:avLst/>
          </a:prstGeom>
        </p:spPr>
        <p:txBody>
          <a:bodyPr wrap="none">
            <a:spAutoFit/>
          </a:bodyPr>
          <a:lstStyle/>
          <a:p>
            <a:r>
              <a:rPr lang="en-GB" sz="1600" dirty="0"/>
              <a:t>COM(2014)398 Towards a circular economy</a:t>
            </a:r>
          </a:p>
        </p:txBody>
      </p:sp>
      <p:sp>
        <p:nvSpPr>
          <p:cNvPr id="5" name="Rectangle 4"/>
          <p:cNvSpPr/>
          <p:nvPr/>
        </p:nvSpPr>
        <p:spPr>
          <a:xfrm>
            <a:off x="395288" y="2636912"/>
            <a:ext cx="3049233" cy="461665"/>
          </a:xfrm>
          <a:prstGeom prst="rect">
            <a:avLst/>
          </a:prstGeom>
        </p:spPr>
        <p:txBody>
          <a:bodyPr wrap="none">
            <a:spAutoFit/>
          </a:bodyPr>
          <a:lstStyle/>
          <a:p>
            <a:pPr>
              <a:buClrTx/>
              <a:defRPr/>
            </a:pPr>
            <a:r>
              <a:rPr lang="en-US" sz="2400" b="1" dirty="0"/>
              <a:t>IGE added value</a:t>
            </a:r>
          </a:p>
        </p:txBody>
      </p:sp>
    </p:spTree>
    <p:extLst>
      <p:ext uri="{BB962C8B-B14F-4D97-AF65-F5344CB8AC3E}">
        <p14:creationId xmlns:p14="http://schemas.microsoft.com/office/powerpoint/2010/main" val="319845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dirty="0"/>
              <a:t>Key Messages of Module 1</a:t>
            </a:r>
            <a:endParaRPr lang="en-US" dirty="0"/>
          </a:p>
        </p:txBody>
      </p:sp>
      <p:sp>
        <p:nvSpPr>
          <p:cNvPr id="32771" name="Content Placeholder 2"/>
          <p:cNvSpPr>
            <a:spLocks noGrp="1"/>
          </p:cNvSpPr>
          <p:nvPr>
            <p:ph idx="1"/>
          </p:nvPr>
        </p:nvSpPr>
        <p:spPr>
          <a:xfrm>
            <a:off x="467544" y="2420888"/>
            <a:ext cx="7488832" cy="4320480"/>
          </a:xfrm>
        </p:spPr>
        <p:txBody>
          <a:bodyPr/>
          <a:lstStyle/>
          <a:p>
            <a:pPr lvl="0">
              <a:spcAft>
                <a:spcPts val="1000"/>
              </a:spcAft>
              <a:buClrTx/>
            </a:pPr>
            <a:r>
              <a:rPr lang="en-GB" sz="2000" i="0" dirty="0"/>
              <a:t>Economic activities need to be environmentally sustainable to ensure human well-being. This is no longer an option, but a necessity.</a:t>
            </a:r>
          </a:p>
          <a:p>
            <a:pPr lvl="0">
              <a:spcAft>
                <a:spcPts val="1000"/>
              </a:spcAft>
              <a:buClrTx/>
            </a:pPr>
            <a:r>
              <a:rPr lang="en-GB" sz="2000" i="0" dirty="0"/>
              <a:t>The cost of inaction in addressing environmental degradation exceeds that of proactive action</a:t>
            </a:r>
          </a:p>
          <a:p>
            <a:pPr lvl="0">
              <a:spcAft>
                <a:spcPts val="1000"/>
              </a:spcAft>
              <a:buClrTx/>
            </a:pPr>
            <a:r>
              <a:rPr lang="en-GB" sz="2000" i="0" dirty="0"/>
              <a:t>Investments in measures that advance environmental sustainability can trigger economic growth and job creation.</a:t>
            </a:r>
          </a:p>
          <a:p>
            <a:pPr lvl="0">
              <a:spcAft>
                <a:spcPts val="1000"/>
              </a:spcAft>
              <a:buClrTx/>
            </a:pPr>
            <a:r>
              <a:rPr lang="en-GB" sz="2000" i="0" dirty="0"/>
              <a:t>Inclusive green economy provides an opportunity to reform economic and financial systems to achieve environmental and social objectives.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432965"/>
          </a:xfrm>
        </p:spPr>
        <p:txBody>
          <a:bodyPr/>
          <a:lstStyle/>
          <a:p>
            <a:r>
              <a:rPr lang="en-US" dirty="0"/>
              <a:t>References</a:t>
            </a:r>
          </a:p>
        </p:txBody>
      </p:sp>
      <p:sp>
        <p:nvSpPr>
          <p:cNvPr id="3" name="Content Placeholder 2"/>
          <p:cNvSpPr>
            <a:spLocks noGrp="1"/>
          </p:cNvSpPr>
          <p:nvPr>
            <p:ph idx="1"/>
          </p:nvPr>
        </p:nvSpPr>
        <p:spPr>
          <a:xfrm>
            <a:off x="395288" y="1772816"/>
            <a:ext cx="8229600" cy="4248572"/>
          </a:xfrm>
        </p:spPr>
        <p:txBody>
          <a:bodyPr/>
          <a:lstStyle/>
          <a:p>
            <a:pPr>
              <a:buClr>
                <a:srgbClr val="0F5494"/>
              </a:buClr>
            </a:pPr>
            <a:r>
              <a:rPr lang="en-US" sz="1200" i="0" dirty="0"/>
              <a:t>Rockström, J; et al. (2009) A Safe Operating Space for Humanity, Nature, September 2009</a:t>
            </a:r>
          </a:p>
          <a:p>
            <a:pPr>
              <a:buClr>
                <a:srgbClr val="0F5494"/>
              </a:buClr>
            </a:pPr>
            <a:r>
              <a:rPr lang="en-US" sz="1200" i="0" dirty="0"/>
              <a:t>Steffen, W.; et al. (2015) Planetary boundaries: Guiding human development on a changing planet, Science, February 2015</a:t>
            </a:r>
          </a:p>
          <a:p>
            <a:pPr>
              <a:buClr>
                <a:srgbClr val="0F5494"/>
              </a:buClr>
            </a:pPr>
            <a:r>
              <a:rPr lang="en-US" sz="1200" i="0" dirty="0"/>
              <a:t>National Geographic (2016) Images p.6. Available at: </a:t>
            </a:r>
            <a:r>
              <a:rPr lang="en-US" sz="1200" i="0" dirty="0">
                <a:hlinkClick r:id="rId2"/>
              </a:rPr>
              <a:t>http://www.nationalgeographic.com/</a:t>
            </a:r>
            <a:r>
              <a:rPr lang="en-US" sz="1200" i="0" dirty="0"/>
              <a:t> </a:t>
            </a:r>
          </a:p>
          <a:p>
            <a:pPr>
              <a:buClr>
                <a:srgbClr val="0F5494"/>
              </a:buClr>
            </a:pPr>
            <a:r>
              <a:rPr lang="en-US" sz="1200" i="0" dirty="0"/>
              <a:t>Global Footprint Network (2012) Chart p.11. Available at: </a:t>
            </a:r>
            <a:r>
              <a:rPr lang="en-US" sz="1200" i="0" dirty="0">
                <a:hlinkClick r:id="rId3"/>
              </a:rPr>
              <a:t>http://www.footprintnetwork.org/en/index.php/GFN/blog/year/2012/</a:t>
            </a:r>
            <a:r>
              <a:rPr lang="en-US" sz="1200" i="0" dirty="0"/>
              <a:t> </a:t>
            </a:r>
          </a:p>
          <a:p>
            <a:pPr>
              <a:buClr>
                <a:srgbClr val="0F5494"/>
              </a:buClr>
            </a:pPr>
            <a:r>
              <a:rPr lang="en-US" sz="1200" i="0" dirty="0"/>
              <a:t>Global Footprint Network (2016) Ecological Footprint Standards. Available at: </a:t>
            </a:r>
            <a:r>
              <a:rPr lang="en-US" sz="1200" i="0" dirty="0">
                <a:hlinkClick r:id="rId4"/>
              </a:rPr>
              <a:t>http://www.footprintnetwork.org/en/index.php/GFN/page/application_standards/</a:t>
            </a:r>
            <a:r>
              <a:rPr lang="en-US" sz="1200" i="0" dirty="0"/>
              <a:t> </a:t>
            </a:r>
          </a:p>
          <a:p>
            <a:pPr>
              <a:buClr>
                <a:srgbClr val="0F5494"/>
              </a:buClr>
            </a:pPr>
            <a:r>
              <a:rPr lang="en-US" sz="1200" i="0" dirty="0"/>
              <a:t>WWF &amp; Global Footprint Network (2006) Living Planet Report 2006. Available at: </a:t>
            </a:r>
            <a:r>
              <a:rPr lang="en-US" sz="1000" i="0" dirty="0">
                <a:hlinkClick r:id="rId5"/>
              </a:rPr>
              <a:t>http://wwf.panda.org/about_our_earth/all_publications/living_planet_report/living_planet_report_timeline/lp_2006/</a:t>
            </a:r>
            <a:r>
              <a:rPr lang="en-US" sz="1000" i="0" dirty="0"/>
              <a:t> </a:t>
            </a:r>
          </a:p>
          <a:p>
            <a:pPr>
              <a:buClr>
                <a:srgbClr val="0F5494"/>
              </a:buClr>
            </a:pPr>
            <a:r>
              <a:rPr lang="en-US" sz="1200" i="0" dirty="0"/>
              <a:t>Hsu, A., et al. (2016) The 2016 Environmental Performance Index, Yale University, New Haven, CT. Available at: </a:t>
            </a:r>
            <a:r>
              <a:rPr lang="en-US" sz="1200" i="0" dirty="0">
                <a:hlinkClick r:id="rId6"/>
              </a:rPr>
              <a:t>www.epi.yale.edu</a:t>
            </a:r>
            <a:r>
              <a:rPr lang="en-US" sz="1200" i="0" dirty="0"/>
              <a:t> </a:t>
            </a:r>
          </a:p>
          <a:p>
            <a:pPr>
              <a:buClr>
                <a:srgbClr val="0F5494"/>
              </a:buClr>
            </a:pPr>
            <a:r>
              <a:rPr lang="en-US" sz="1200" i="0" dirty="0" err="1"/>
              <a:t>GreeenBiz</a:t>
            </a:r>
            <a:r>
              <a:rPr lang="en-US" sz="1200" i="0" dirty="0"/>
              <a:t> (2016) Image p.15. Available at: </a:t>
            </a:r>
            <a:r>
              <a:rPr lang="en-US" sz="1200" i="0" dirty="0">
                <a:hlinkClick r:id="rId7"/>
              </a:rPr>
              <a:t>https://www.greenbiz.com/</a:t>
            </a:r>
            <a:r>
              <a:rPr lang="en-US" sz="1200" i="0" dirty="0"/>
              <a:t> </a:t>
            </a:r>
          </a:p>
          <a:p>
            <a:pPr>
              <a:buClr>
                <a:srgbClr val="0F5494"/>
              </a:buClr>
            </a:pPr>
            <a:r>
              <a:rPr lang="en-US" sz="1200" i="0" dirty="0"/>
              <a:t>Stern, N. H. (2007) The economics of climate change: the Stern review, Cambridge, UK: Cambridge University Press.</a:t>
            </a:r>
          </a:p>
          <a:p>
            <a:pPr>
              <a:buClr>
                <a:srgbClr val="0F5494"/>
              </a:buClr>
            </a:pPr>
            <a:r>
              <a:rPr lang="en-US" sz="1200" i="0" dirty="0"/>
              <a:t>Asian Development Bank (2014) Climate Change May Slash 9% From South Asia's Economy By 2100 – Report, News Release. Available at: </a:t>
            </a:r>
            <a:r>
              <a:rPr lang="en-US" sz="1000" i="0" dirty="0">
                <a:hlinkClick r:id="rId8"/>
              </a:rPr>
              <a:t>http://www.adb.org/news/climate-change-may-slash-9-south-asias-economy-2100-report</a:t>
            </a:r>
            <a:r>
              <a:rPr lang="en-US" sz="1000" i="0" dirty="0"/>
              <a:t> </a:t>
            </a:r>
          </a:p>
          <a:p>
            <a:pPr>
              <a:buClr>
                <a:srgbClr val="0F5494"/>
              </a:buClr>
            </a:pPr>
            <a:r>
              <a:rPr lang="en-US" sz="1200" i="0" dirty="0"/>
              <a:t>WHO (2015) Economic cost of the health impact of air pollution in Europe: Clean air, health and wealth, Copenhagen: WHO Regional Office for Europe.</a:t>
            </a:r>
          </a:p>
          <a:p>
            <a:pPr>
              <a:buClr>
                <a:srgbClr val="0F5494"/>
              </a:buClr>
            </a:pPr>
            <a:r>
              <a:rPr lang="en-US" sz="1200" i="0" dirty="0"/>
              <a:t>Lazard (2015) </a:t>
            </a:r>
            <a:r>
              <a:rPr lang="pt-BR" sz="1200" i="0" dirty="0"/>
              <a:t>Lazard' s levelized cost of energy analysis — version 9.0, Nov. 2015. Available at: </a:t>
            </a:r>
            <a:r>
              <a:rPr lang="pt-BR" sz="1000" i="0" dirty="0">
                <a:hlinkClick r:id="rId9"/>
              </a:rPr>
              <a:t>https://www.lazard.com/media/2390/lazards-levelized-cost-of-energy-analysis-90.pdf</a:t>
            </a:r>
            <a:r>
              <a:rPr lang="pt-BR" sz="1000" i="0" dirty="0"/>
              <a:t>.</a:t>
            </a:r>
          </a:p>
          <a:p>
            <a:pPr>
              <a:buClr>
                <a:srgbClr val="0F5494"/>
              </a:buClr>
            </a:pPr>
            <a:r>
              <a:rPr lang="en-GB" sz="1200" i="0" dirty="0"/>
              <a:t>World Bank (2012) Inclusive Green Growth: The Pathway to Sustainable Development, World Bank, Washington, D.C.</a:t>
            </a:r>
            <a:endParaRPr lang="en-US" sz="1200" i="0" dirty="0"/>
          </a:p>
          <a:p>
            <a:pPr>
              <a:buClr>
                <a:srgbClr val="0F5494"/>
              </a:buClr>
            </a:pPr>
            <a:endParaRPr lang="en-US" sz="1200" i="0" dirty="0"/>
          </a:p>
          <a:p>
            <a:endParaRPr lang="en-US" sz="1200" i="0" dirty="0"/>
          </a:p>
          <a:p>
            <a:br>
              <a:rPr lang="en-US" sz="1200" dirty="0"/>
            </a:br>
            <a:br>
              <a:rPr lang="en-US" sz="1200" dirty="0"/>
            </a:br>
            <a:endParaRPr lang="en-US" sz="1200" i="0" dirty="0"/>
          </a:p>
          <a:p>
            <a:pPr>
              <a:buClr>
                <a:srgbClr val="0F5494"/>
              </a:buClr>
            </a:pPr>
            <a:endParaRPr lang="en-US" sz="1200" i="0" dirty="0"/>
          </a:p>
        </p:txBody>
      </p:sp>
    </p:spTree>
    <p:extLst>
      <p:ext uri="{BB962C8B-B14F-4D97-AF65-F5344CB8AC3E}">
        <p14:creationId xmlns:p14="http://schemas.microsoft.com/office/powerpoint/2010/main" val="74956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496944" cy="5256584"/>
          </a:xfrm>
        </p:spPr>
        <p:txBody>
          <a:bodyPr/>
          <a:lstStyle/>
          <a:p>
            <a:pPr>
              <a:buClr>
                <a:srgbClr val="0F5494"/>
              </a:buClr>
            </a:pPr>
            <a:r>
              <a:rPr lang="en-GB" sz="1200" i="0" dirty="0" err="1"/>
              <a:t>UrbanAfrica.Net</a:t>
            </a:r>
            <a:r>
              <a:rPr lang="en-GB" sz="1200" i="0" dirty="0"/>
              <a:t> (2016) Image p.20. Available from: </a:t>
            </a:r>
            <a:r>
              <a:rPr lang="en-GB" sz="1200" i="0" dirty="0">
                <a:hlinkClick r:id="rId2"/>
              </a:rPr>
              <a:t>http://www.urbanafrica.net/</a:t>
            </a:r>
            <a:r>
              <a:rPr lang="en-GB" sz="1200" i="0" dirty="0"/>
              <a:t> </a:t>
            </a:r>
          </a:p>
          <a:p>
            <a:pPr>
              <a:buClr>
                <a:srgbClr val="0F5494"/>
              </a:buClr>
            </a:pPr>
            <a:r>
              <a:rPr lang="en-GB" sz="1200" i="0" dirty="0"/>
              <a:t>UNEP (2016) Green Economy and Trade. Available at: </a:t>
            </a:r>
            <a:r>
              <a:rPr lang="en-GB" sz="1200" i="0" dirty="0">
                <a:hlinkClick r:id="rId3"/>
              </a:rPr>
              <a:t>http://www.unep.org/greeneconomy/GEandTrade/tabid/105867/Default.aspx</a:t>
            </a:r>
            <a:r>
              <a:rPr lang="en-GB" sz="1200" i="0" dirty="0"/>
              <a:t> </a:t>
            </a:r>
          </a:p>
          <a:p>
            <a:pPr>
              <a:buClr>
                <a:srgbClr val="0F5494"/>
              </a:buClr>
            </a:pPr>
            <a:r>
              <a:rPr lang="en-US" sz="1200" i="0" kern="1200" dirty="0"/>
              <a:t>GIZ (2013) Green Economy in Sub-Saharan Africa: Lessons from Benin, Ethiopia, Ghana, Namibia and Nigeria. Available at: </a:t>
            </a:r>
            <a:r>
              <a:rPr lang="en-US" sz="1200" i="0" kern="1200" dirty="0">
                <a:hlinkClick r:id="rId4"/>
              </a:rPr>
              <a:t>http://www.greengrowthknowledge.org/sites/default/files/downloads/resource/green_economy_in_sub_saharan_africa_GIZ.pdf</a:t>
            </a:r>
            <a:r>
              <a:rPr lang="en-US" sz="1200" i="0" kern="1200" dirty="0"/>
              <a:t> </a:t>
            </a:r>
          </a:p>
          <a:p>
            <a:pPr>
              <a:buClr>
                <a:srgbClr val="0F5494"/>
              </a:buClr>
            </a:pPr>
            <a:r>
              <a:rPr lang="en-US" sz="1200" i="0" kern="1200" dirty="0"/>
              <a:t>UNDP (2010) Human Development Report 2010. Available at: </a:t>
            </a:r>
            <a:r>
              <a:rPr lang="en-US" sz="1200" i="0" kern="1200" dirty="0">
                <a:hlinkClick r:id="rId5"/>
              </a:rPr>
              <a:t>http://hdr.undp.org/en/content/human-development-report-2010</a:t>
            </a:r>
            <a:r>
              <a:rPr lang="en-US" sz="1200" i="0" kern="1200" dirty="0"/>
              <a:t> </a:t>
            </a:r>
          </a:p>
          <a:p>
            <a:pPr>
              <a:buClr>
                <a:srgbClr val="0F5494"/>
              </a:buClr>
            </a:pPr>
            <a:r>
              <a:rPr lang="en-US" sz="1200" i="0" kern="1200" dirty="0"/>
              <a:t>Keynote address by </a:t>
            </a:r>
            <a:r>
              <a:rPr lang="en-US" sz="1200" i="0" kern="1200" dirty="0" err="1"/>
              <a:t>Meles</a:t>
            </a:r>
            <a:r>
              <a:rPr lang="en-US" sz="1200" i="0" kern="1200" dirty="0"/>
              <a:t> </a:t>
            </a:r>
            <a:r>
              <a:rPr lang="en-US" sz="1200" i="0" kern="1200" dirty="0" err="1"/>
              <a:t>Zenawi</a:t>
            </a:r>
            <a:r>
              <a:rPr lang="en-US" sz="1200" i="0" kern="1200" dirty="0"/>
              <a:t> on Green Economy and Structural Transformation in Africa, October 2011, </a:t>
            </a:r>
            <a:r>
              <a:rPr lang="en-US" sz="1200" i="0" kern="1200" dirty="0">
                <a:hlinkClick r:id="rId6"/>
              </a:rPr>
              <a:t>www.uneca.org/aec/2011/updates/Speech%20by%20HE%20Meles%20Zenawi.pdf</a:t>
            </a:r>
            <a:r>
              <a:rPr lang="en-US" sz="1200" i="0" kern="1200" dirty="0"/>
              <a:t> </a:t>
            </a:r>
            <a:endParaRPr lang="en-GB" sz="1200" dirty="0"/>
          </a:p>
          <a:p>
            <a:pPr>
              <a:buClr>
                <a:srgbClr val="0F5494"/>
              </a:buClr>
            </a:pPr>
            <a:r>
              <a:rPr lang="en-US" sz="1200" i="0" dirty="0"/>
              <a:t>OECD and Eurostat.  (1999), The Environmental Goods and Services Industry: Manual for Data Collection and Analysis, OECD Publishing, Paris.</a:t>
            </a:r>
          </a:p>
          <a:p>
            <a:pPr>
              <a:buClr>
                <a:srgbClr val="0F5494"/>
              </a:buClr>
            </a:pPr>
            <a:r>
              <a:rPr lang="en-GB" sz="1200" i="0" kern="1200" dirty="0"/>
              <a:t>UNEP (2011) </a:t>
            </a:r>
            <a:r>
              <a:rPr lang="en-US" sz="1200" i="0" kern="1200" dirty="0"/>
              <a:t>Global Growth Trends 2010–2050 and the “Green Investment Scenario</a:t>
            </a:r>
            <a:endParaRPr lang="en-GB" sz="1200" i="0" kern="1200" dirty="0"/>
          </a:p>
          <a:p>
            <a:pPr>
              <a:buClr>
                <a:srgbClr val="0F5494"/>
              </a:buClr>
            </a:pPr>
            <a:r>
              <a:rPr lang="en-GB" sz="1200" i="0" kern="1200" dirty="0"/>
              <a:t>UNEP (2011) Presentation on “</a:t>
            </a:r>
            <a:r>
              <a:rPr lang="en-US" sz="1200" i="0" kern="1200" dirty="0"/>
              <a:t>Introduction to Green Economy and Sustainable Consumption and Production and </a:t>
            </a:r>
            <a:r>
              <a:rPr lang="en-US" sz="1200" i="0" kern="1200" dirty="0" err="1"/>
              <a:t>EaP</a:t>
            </a:r>
            <a:r>
              <a:rPr lang="en-US" sz="1200" i="0" kern="1200" dirty="0"/>
              <a:t> GREEN </a:t>
            </a:r>
            <a:r>
              <a:rPr lang="en-US" sz="1200" i="0" kern="1200" dirty="0" err="1"/>
              <a:t>Programme</a:t>
            </a:r>
            <a:r>
              <a:rPr lang="en-GB" sz="1200" i="0" kern="1200" dirty="0"/>
              <a:t>” available at </a:t>
            </a:r>
            <a:r>
              <a:rPr lang="en-GB" sz="1200" i="0" kern="1200" dirty="0">
                <a:hlinkClick r:id="rId7"/>
              </a:rPr>
              <a:t>http://www.unep.org/roe/Portals/139/documents/EaPGreen/1._Introduction_to_SCP_and_GE.pdf</a:t>
            </a:r>
            <a:r>
              <a:rPr lang="en-GB" sz="1200" i="0" kern="1200" dirty="0"/>
              <a:t> </a:t>
            </a:r>
          </a:p>
          <a:p>
            <a:pPr>
              <a:buClr>
                <a:srgbClr val="0F5494"/>
              </a:buClr>
            </a:pPr>
            <a:r>
              <a:rPr lang="en-GB" sz="1200" i="0" kern="1200" dirty="0"/>
              <a:t>UNEP (2013) Chart p. 28 on </a:t>
            </a:r>
            <a:r>
              <a:rPr lang="en-US" sz="1200" i="0" dirty="0"/>
              <a:t>Growth of Environmental Goods Export, 2001-2007. Available at: </a:t>
            </a:r>
            <a:r>
              <a:rPr lang="en-US" sz="1200" i="0" dirty="0">
                <a:hlinkClick r:id="rId8"/>
              </a:rPr>
              <a:t>http://www.unep.org/greeneconomy/Portals/88/GETReport/pdf/Chapitre%201%20introduction.pdf</a:t>
            </a:r>
            <a:r>
              <a:rPr lang="en-US" sz="1200" i="0" dirty="0"/>
              <a:t> </a:t>
            </a:r>
          </a:p>
          <a:p>
            <a:pPr>
              <a:buClr>
                <a:srgbClr val="0F5494"/>
              </a:buClr>
            </a:pPr>
            <a:r>
              <a:rPr lang="en-US" sz="1200" i="0" dirty="0"/>
              <a:t>European Commission, Communication COM (2014) 398 final of 2.7.214 “Towards a circular economy: A zero waste </a:t>
            </a:r>
            <a:r>
              <a:rPr lang="en-US" sz="1200" i="0" dirty="0" err="1"/>
              <a:t>programme</a:t>
            </a:r>
            <a:r>
              <a:rPr lang="en-US" sz="1200" i="0" dirty="0"/>
              <a:t> for Europe”</a:t>
            </a:r>
          </a:p>
          <a:p>
            <a:pPr>
              <a:buClr>
                <a:srgbClr val="0F5494"/>
              </a:buClr>
            </a:pPr>
            <a:r>
              <a:rPr lang="en-US" sz="1200" i="0" kern="1200" dirty="0"/>
              <a:t>World Economic Forum (2012) The New Sustainability Champions. Video available at: </a:t>
            </a:r>
            <a:r>
              <a:rPr lang="en-GB" sz="1200" i="0" dirty="0">
                <a:hlinkClick r:id="rId9"/>
              </a:rPr>
              <a:t>https://www.youtube.com/watch?v=_6eWgDxJW_Y#</a:t>
            </a:r>
            <a:r>
              <a:rPr lang="en-GB" sz="1200" i="0" dirty="0"/>
              <a:t> </a:t>
            </a:r>
          </a:p>
          <a:p>
            <a:pPr>
              <a:buClr>
                <a:srgbClr val="0F5494"/>
              </a:buClr>
            </a:pPr>
            <a:r>
              <a:rPr lang="en-US" sz="1200" i="0" dirty="0"/>
              <a:t>Millennium Ecosystem Assessment, 2005. Ecosystems and Human Well-being: Synthesis, World Resources Institute, Island Press, Washington, DC. Available at: </a:t>
            </a:r>
            <a:r>
              <a:rPr lang="en-US" sz="1200" i="0" dirty="0">
                <a:hlinkClick r:id="rId10"/>
              </a:rPr>
              <a:t>http://www.millenniumassessment.org/documents/document.356.aspx.pdf</a:t>
            </a:r>
            <a:r>
              <a:rPr lang="en-US" sz="1200" i="0" dirty="0"/>
              <a:t> </a:t>
            </a:r>
            <a:endParaRPr lang="en-GB" sz="1200" i="0" dirty="0"/>
          </a:p>
          <a:p>
            <a:pPr>
              <a:buClr>
                <a:srgbClr val="0F5494"/>
              </a:buClr>
            </a:pPr>
            <a:endParaRPr lang="en-US" sz="1200" i="0" dirty="0"/>
          </a:p>
          <a:p>
            <a:pPr>
              <a:buClr>
                <a:srgbClr val="0F5494"/>
              </a:buClr>
            </a:pPr>
            <a:endParaRPr lang="en-GB" sz="1200" i="0" kern="1200" dirty="0"/>
          </a:p>
          <a:p>
            <a:pPr marL="0" indent="0">
              <a:buClr>
                <a:srgbClr val="0F5494"/>
              </a:buClr>
              <a:buNone/>
            </a:pPr>
            <a:endParaRPr lang="en-US" sz="1200" i="0" kern="1200" dirty="0">
              <a:solidFill>
                <a:schemeClr val="tx1"/>
              </a:solidFill>
            </a:endParaRPr>
          </a:p>
          <a:p>
            <a:pPr>
              <a:buClr>
                <a:srgbClr val="0F5494"/>
              </a:buClr>
            </a:pPr>
            <a:endParaRPr lang="en-GB" sz="1200" i="0" dirty="0"/>
          </a:p>
          <a:p>
            <a:endParaRPr lang="en-US" sz="1200" dirty="0"/>
          </a:p>
        </p:txBody>
      </p:sp>
    </p:spTree>
    <p:extLst>
      <p:ext uri="{BB962C8B-B14F-4D97-AF65-F5344CB8AC3E}">
        <p14:creationId xmlns:p14="http://schemas.microsoft.com/office/powerpoint/2010/main" val="299003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a:t>Objectives of Module 1:  </a:t>
            </a:r>
            <a:br>
              <a:rPr lang="en-US" dirty="0"/>
            </a:br>
            <a:endParaRPr lang="en-US" dirty="0"/>
          </a:p>
        </p:txBody>
      </p:sp>
      <p:sp>
        <p:nvSpPr>
          <p:cNvPr id="7171" name="Rectangle 3"/>
          <p:cNvSpPr>
            <a:spLocks noGrp="1" noChangeArrowheads="1"/>
          </p:cNvSpPr>
          <p:nvPr>
            <p:ph type="body" idx="1"/>
          </p:nvPr>
        </p:nvSpPr>
        <p:spPr/>
        <p:txBody>
          <a:bodyPr/>
          <a:lstStyle/>
          <a:p>
            <a:pPr lvl="0">
              <a:buClrTx/>
            </a:pPr>
            <a:r>
              <a:rPr lang="en-GB" i="0" dirty="0"/>
              <a:t>Outline key global and regional environmental challenges</a:t>
            </a:r>
          </a:p>
          <a:p>
            <a:pPr lvl="0">
              <a:buClrTx/>
            </a:pPr>
            <a:r>
              <a:rPr lang="en-GB" i="0" dirty="0"/>
              <a:t>Highlight the cost of inaction to address environmental degradation </a:t>
            </a:r>
          </a:p>
          <a:p>
            <a:pPr lvl="0">
              <a:buClrTx/>
            </a:pPr>
            <a:r>
              <a:rPr lang="en-GB" i="0" dirty="0"/>
              <a:t>Introduce the business case for an inclusive green economy and explain economic opportunities from integrating the environment into a new economic model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Global and Regional Environmental Challenges</a:t>
            </a:r>
            <a:endParaRPr lang="en-US" sz="3200" dirty="0"/>
          </a:p>
        </p:txBody>
      </p:sp>
    </p:spTree>
    <p:extLst>
      <p:ext uri="{BB962C8B-B14F-4D97-AF65-F5344CB8AC3E}">
        <p14:creationId xmlns:p14="http://schemas.microsoft.com/office/powerpoint/2010/main" val="324182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118366"/>
            <a:ext cx="7424836" cy="342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le 1"/>
          <p:cNvSpPr>
            <a:spLocks noGrp="1"/>
          </p:cNvSpPr>
          <p:nvPr>
            <p:ph type="title"/>
          </p:nvPr>
        </p:nvSpPr>
        <p:spPr>
          <a:xfrm>
            <a:off x="395288" y="1268413"/>
            <a:ext cx="8229600" cy="936625"/>
          </a:xfrm>
        </p:spPr>
        <p:txBody>
          <a:bodyPr/>
          <a:lstStyle/>
          <a:p>
            <a:r>
              <a:rPr lang="en-US" altLang="en-US"/>
              <a:t>Planetary boundaries</a:t>
            </a:r>
          </a:p>
        </p:txBody>
      </p:sp>
      <p:sp>
        <p:nvSpPr>
          <p:cNvPr id="4" name="Content Placeholder 2"/>
          <p:cNvSpPr>
            <a:spLocks noGrp="1"/>
          </p:cNvSpPr>
          <p:nvPr>
            <p:ph idx="1"/>
          </p:nvPr>
        </p:nvSpPr>
        <p:spPr>
          <a:xfrm>
            <a:off x="250825" y="2060575"/>
            <a:ext cx="8610600" cy="576337"/>
          </a:xfrm>
        </p:spPr>
        <p:txBody>
          <a:bodyPr/>
          <a:lstStyle/>
          <a:p>
            <a:pPr eaLnBrk="1" hangingPunct="1">
              <a:spcAft>
                <a:spcPts val="600"/>
              </a:spcAft>
              <a:buClrTx/>
            </a:pPr>
            <a:r>
              <a:rPr lang="en-US" altLang="en-US" sz="2200" b="1" i="0" dirty="0"/>
              <a:t>Earth’s environment </a:t>
            </a:r>
            <a:r>
              <a:rPr lang="en-US" altLang="en-US" sz="2200" b="1" i="0" dirty="0">
                <a:sym typeface="Wingdings" panose="05000000000000000000" pitchFamily="2" charset="2"/>
              </a:rPr>
              <a:t> </a:t>
            </a:r>
            <a:r>
              <a:rPr lang="en-US" altLang="en-US" sz="2200" b="1" i="0" dirty="0"/>
              <a:t>stable for 11,700 years</a:t>
            </a:r>
          </a:p>
        </p:txBody>
      </p:sp>
      <p:sp>
        <p:nvSpPr>
          <p:cNvPr id="17412" name="TextBox 3"/>
          <p:cNvSpPr txBox="1">
            <a:spLocks noChangeArrowheads="1"/>
          </p:cNvSpPr>
          <p:nvPr/>
        </p:nvSpPr>
        <p:spPr bwMode="auto">
          <a:xfrm>
            <a:off x="34925" y="6524625"/>
            <a:ext cx="3384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r>
              <a:rPr lang="en-GB" altLang="en-US" sz="1400" dirty="0"/>
              <a:t>Source: </a:t>
            </a:r>
            <a:r>
              <a:rPr lang="en-GB" altLang="en-US" sz="1400" dirty="0" err="1"/>
              <a:t>Rockström</a:t>
            </a:r>
            <a:r>
              <a:rPr lang="en-GB" altLang="en-US" sz="1400" dirty="0"/>
              <a:t> </a:t>
            </a:r>
            <a:r>
              <a:rPr lang="en-GB" altLang="en-US" sz="1400" i="1" dirty="0"/>
              <a:t>et al</a:t>
            </a:r>
            <a:r>
              <a:rPr lang="en-GB" altLang="en-US" sz="1400" dirty="0"/>
              <a:t> (2009a).</a:t>
            </a:r>
          </a:p>
        </p:txBody>
      </p:sp>
      <p:sp>
        <p:nvSpPr>
          <p:cNvPr id="6" name="Content Placeholder 2"/>
          <p:cNvSpPr txBox="1">
            <a:spLocks/>
          </p:cNvSpPr>
          <p:nvPr/>
        </p:nvSpPr>
        <p:spPr bwMode="auto">
          <a:xfrm>
            <a:off x="250824" y="2495995"/>
            <a:ext cx="8713663" cy="5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eaLnBrk="1" hangingPunct="1">
              <a:spcAft>
                <a:spcPts val="600"/>
              </a:spcAft>
              <a:buClrTx/>
            </a:pPr>
            <a:r>
              <a:rPr lang="en-US" altLang="en-US" sz="2000" i="0" kern="0" dirty="0"/>
              <a:t>Drivers of change (last 100yrs): Population + Economic activity</a:t>
            </a:r>
            <a:r>
              <a:rPr lang="en-US" altLang="en-US" b="0" kern="0" dirty="0"/>
              <a:t>   </a:t>
            </a:r>
          </a:p>
        </p:txBody>
      </p:sp>
    </p:spTree>
    <p:extLst>
      <p:ext uri="{BB962C8B-B14F-4D97-AF65-F5344CB8AC3E}">
        <p14:creationId xmlns:p14="http://schemas.microsoft.com/office/powerpoint/2010/main" val="425911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fld id="{4AAC78B7-A5F5-4287-8B65-9E2EAC4C46EC}" type="slidenum">
              <a:rPr lang="en-US" altLang="en-US" sz="1400">
                <a:solidFill>
                  <a:schemeClr val="tx1"/>
                </a:solidFill>
                <a:latin typeface="Arial" panose="020B0604020202020204" pitchFamily="34" charset="0"/>
              </a:rPr>
              <a:pPr eaLnBrk="1" hangingPunct="1"/>
              <a:t>6</a:t>
            </a:fld>
            <a:endParaRPr lang="en-US" altLang="en-US" sz="1400">
              <a:solidFill>
                <a:schemeClr val="tx1"/>
              </a:solidFill>
              <a:latin typeface="Arial" panose="020B0604020202020204" pitchFamily="34" charset="0"/>
            </a:endParaRPr>
          </a:p>
        </p:txBody>
      </p:sp>
      <p:sp>
        <p:nvSpPr>
          <p:cNvPr id="19458" name="TextBox 3"/>
          <p:cNvSpPr txBox="1">
            <a:spLocks noChangeArrowheads="1"/>
          </p:cNvSpPr>
          <p:nvPr/>
        </p:nvSpPr>
        <p:spPr bwMode="auto">
          <a:xfrm>
            <a:off x="6990074" y="5702533"/>
            <a:ext cx="2153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ea typeface="ＭＳ Ｐゴシック" pitchFamily="2" charset="-128"/>
              </a:defRPr>
            </a:lvl1pPr>
            <a:lvl2pPr marL="742950" indent="-285750" eaLnBrk="0" hangingPunct="0">
              <a:defRPr sz="1200">
                <a:solidFill>
                  <a:srgbClr val="0F5494"/>
                </a:solidFill>
                <a:latin typeface="Verdana" panose="020B0604030504040204" pitchFamily="34" charset="0"/>
                <a:ea typeface="ＭＳ Ｐゴシック" pitchFamily="2" charset="-128"/>
              </a:defRPr>
            </a:lvl2pPr>
            <a:lvl3pPr marL="1143000" indent="-228600" eaLnBrk="0" hangingPunct="0">
              <a:defRPr sz="1200">
                <a:solidFill>
                  <a:srgbClr val="0F5494"/>
                </a:solidFill>
                <a:latin typeface="Verdana" panose="020B0604030504040204" pitchFamily="34" charset="0"/>
                <a:ea typeface="ＭＳ Ｐゴシック" pitchFamily="2" charset="-128"/>
              </a:defRPr>
            </a:lvl3pPr>
            <a:lvl4pPr marL="1600200" indent="-228600" eaLnBrk="0" hangingPunct="0">
              <a:defRPr sz="1200">
                <a:solidFill>
                  <a:srgbClr val="0F5494"/>
                </a:solidFill>
                <a:latin typeface="Verdana" panose="020B0604030504040204" pitchFamily="34" charset="0"/>
                <a:ea typeface="ＭＳ Ｐゴシック" pitchFamily="2" charset="-128"/>
              </a:defRPr>
            </a:lvl4pPr>
            <a:lvl5pPr marL="2057400" indent="-228600" eaLnBrk="0" hangingPunct="0">
              <a:defRPr sz="1200">
                <a:solidFill>
                  <a:srgbClr val="0F5494"/>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itchFamily="2" charset="-128"/>
              </a:defRPr>
            </a:lvl9pPr>
          </a:lstStyle>
          <a:p>
            <a:pPr eaLnBrk="1" hangingPunct="1"/>
            <a:r>
              <a:rPr lang="en-GB" altLang="en-US" sz="1400" dirty="0"/>
              <a:t>Source:</a:t>
            </a:r>
          </a:p>
          <a:p>
            <a:pPr eaLnBrk="1" hangingPunct="1"/>
            <a:r>
              <a:rPr lang="en-GB" altLang="en-US" sz="1400" dirty="0"/>
              <a:t>Steffen </a:t>
            </a:r>
            <a:r>
              <a:rPr lang="en-GB" altLang="en-US" sz="1400" i="1" dirty="0"/>
              <a:t>et al</a:t>
            </a:r>
            <a:r>
              <a:rPr lang="en-GB" altLang="en-US" sz="1400" dirty="0"/>
              <a:t> (2015)</a:t>
            </a:r>
          </a:p>
        </p:txBody>
      </p:sp>
      <p:sp>
        <p:nvSpPr>
          <p:cNvPr id="2" name="Rectangle 1"/>
          <p:cNvSpPr/>
          <p:nvPr/>
        </p:nvSpPr>
        <p:spPr>
          <a:xfrm>
            <a:off x="107504" y="1436330"/>
            <a:ext cx="8280920" cy="461665"/>
          </a:xfrm>
          <a:prstGeom prst="rect">
            <a:avLst/>
          </a:prstGeom>
        </p:spPr>
        <p:txBody>
          <a:bodyPr wrap="square">
            <a:spAutoFit/>
          </a:bodyPr>
          <a:lstStyle/>
          <a:p>
            <a:pPr eaLnBrk="1" hangingPunct="1">
              <a:spcAft>
                <a:spcPts val="600"/>
              </a:spcAft>
              <a:buClrTx/>
            </a:pPr>
            <a:r>
              <a:rPr lang="en-US" altLang="en-US" sz="2400" b="1" dirty="0">
                <a:ea typeface="ＭＳ Ｐゴシック" pitchFamily="2" charset="-128"/>
              </a:rPr>
              <a:t>How safely are we using our operating space?</a:t>
            </a:r>
          </a:p>
        </p:txBody>
      </p:sp>
      <p:pic>
        <p:nvPicPr>
          <p:cNvPr id="3" name="Picture 2"/>
          <p:cNvPicPr>
            <a:picLocks noChangeAspect="1"/>
          </p:cNvPicPr>
          <p:nvPr/>
        </p:nvPicPr>
        <p:blipFill>
          <a:blip r:embed="rId3"/>
          <a:stretch>
            <a:fillRect/>
          </a:stretch>
        </p:blipFill>
        <p:spPr>
          <a:xfrm>
            <a:off x="107504" y="1988840"/>
            <a:ext cx="6882571" cy="4765200"/>
          </a:xfrm>
          <a:prstGeom prst="rect">
            <a:avLst/>
          </a:prstGeom>
        </p:spPr>
      </p:pic>
      <p:sp>
        <p:nvSpPr>
          <p:cNvPr id="6" name="Rectangle 5"/>
          <p:cNvSpPr/>
          <p:nvPr/>
        </p:nvSpPr>
        <p:spPr>
          <a:xfrm>
            <a:off x="6228184" y="3284984"/>
            <a:ext cx="2733751" cy="1969770"/>
          </a:xfrm>
          <a:prstGeom prst="rect">
            <a:avLst/>
          </a:prstGeom>
        </p:spPr>
        <p:txBody>
          <a:bodyPr wrap="square">
            <a:spAutoFit/>
          </a:bodyPr>
          <a:lstStyle/>
          <a:p>
            <a:pPr eaLnBrk="1" hangingPunct="1">
              <a:spcAft>
                <a:spcPts val="600"/>
              </a:spcAft>
              <a:buClrTx/>
            </a:pPr>
            <a:r>
              <a:rPr lang="en-US" altLang="en-US" sz="1600" dirty="0">
                <a:ea typeface="ＭＳ Ｐゴシック" pitchFamily="2" charset="-128"/>
              </a:rPr>
              <a:t>Impact from:</a:t>
            </a:r>
          </a:p>
          <a:p>
            <a:pPr marL="285750" indent="-285750" eaLnBrk="1" hangingPunct="1">
              <a:spcAft>
                <a:spcPts val="600"/>
              </a:spcAft>
              <a:buClrTx/>
              <a:buFont typeface="Arial" panose="020B0604020202020204" pitchFamily="34" charset="0"/>
              <a:buChar char="•"/>
            </a:pPr>
            <a:r>
              <a:rPr lang="en-US" altLang="en-US" sz="1600" dirty="0">
                <a:ea typeface="ＭＳ Ｐゴシック" pitchFamily="2" charset="-128"/>
              </a:rPr>
              <a:t>Systemic processes at planetary scale</a:t>
            </a:r>
          </a:p>
          <a:p>
            <a:pPr marL="285750" indent="-285750" eaLnBrk="1" hangingPunct="1">
              <a:spcAft>
                <a:spcPts val="600"/>
              </a:spcAft>
              <a:buClrTx/>
              <a:buFont typeface="Arial" panose="020B0604020202020204" pitchFamily="34" charset="0"/>
              <a:buChar char="•"/>
            </a:pPr>
            <a:r>
              <a:rPr lang="en-US" altLang="en-US" sz="1600" dirty="0">
                <a:ea typeface="ＭＳ Ｐゴシック" pitchFamily="2" charset="-128"/>
              </a:rPr>
              <a:t>Aggregated processes from regional/local level (with or without quantified boundaries</a:t>
            </a:r>
          </a:p>
        </p:txBody>
      </p:sp>
    </p:spTree>
    <p:extLst>
      <p:ext uri="{BB962C8B-B14F-4D97-AF65-F5344CB8AC3E}">
        <p14:creationId xmlns:p14="http://schemas.microsoft.com/office/powerpoint/2010/main" val="22431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395288" y="981075"/>
            <a:ext cx="8229600"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BE" dirty="0">
                <a:latin typeface="+mn-lt"/>
              </a:rPr>
              <a:t>WHY care? </a:t>
            </a:r>
            <a:endParaRPr lang="en-GB" sz="2400" dirty="0">
              <a:latin typeface="+mn-lt"/>
            </a:endParaRPr>
          </a:p>
        </p:txBody>
      </p:sp>
      <p:sp>
        <p:nvSpPr>
          <p:cNvPr id="3075" name="Rectangle 3"/>
          <p:cNvSpPr>
            <a:spLocks/>
          </p:cNvSpPr>
          <p:nvPr/>
        </p:nvSpPr>
        <p:spPr bwMode="auto">
          <a:xfrm>
            <a:off x="468313" y="1797050"/>
            <a:ext cx="7759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2000"/>
              </a:spcBef>
              <a:buSzPct val="80000"/>
            </a:pPr>
            <a:endParaRPr lang="fr-BE" sz="2400" b="1"/>
          </a:p>
        </p:txBody>
      </p:sp>
      <p:sp>
        <p:nvSpPr>
          <p:cNvPr id="3076" name="TextBox 1"/>
          <p:cNvSpPr txBox="1">
            <a:spLocks noChangeArrowheads="1"/>
          </p:cNvSpPr>
          <p:nvPr/>
        </p:nvSpPr>
        <p:spPr bwMode="auto">
          <a:xfrm>
            <a:off x="5292725" y="6453188"/>
            <a:ext cx="3240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r>
              <a:rPr lang="en-GB"/>
              <a:t>Global Footprint Network 2012</a:t>
            </a:r>
          </a:p>
        </p:txBody>
      </p:sp>
      <p:sp>
        <p:nvSpPr>
          <p:cNvPr id="3077" name="TextBox 2"/>
          <p:cNvSpPr txBox="1">
            <a:spLocks noChangeArrowheads="1"/>
          </p:cNvSpPr>
          <p:nvPr/>
        </p:nvSpPr>
        <p:spPr bwMode="auto">
          <a:xfrm>
            <a:off x="468312" y="2000250"/>
            <a:ext cx="20874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lvl="0"/>
            <a:r>
              <a:rPr lang="en-US" sz="2000" dirty="0"/>
              <a:t>Today we use the equivalent of 1.5 Earth.</a:t>
            </a:r>
          </a:p>
          <a:p>
            <a:pPr lvl="0"/>
            <a:endParaRPr lang="en-US" sz="2000" dirty="0"/>
          </a:p>
          <a:p>
            <a:pPr lvl="0"/>
            <a:r>
              <a:rPr lang="en-US" sz="2000" dirty="0"/>
              <a:t>By 2030 we will need 2.0 based on moderate BAU scenario.</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013" y="1556792"/>
            <a:ext cx="5832475"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82726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96875" y="2421434"/>
            <a:ext cx="4607173" cy="34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algn="just" eaLnBrk="0" hangingPunct="0">
              <a:spcBef>
                <a:spcPts val="600"/>
              </a:spcBef>
              <a:spcAft>
                <a:spcPts val="1200"/>
              </a:spcAft>
              <a:buClr>
                <a:srgbClr val="0F5494"/>
              </a:buClr>
              <a:buSzPct val="100000"/>
              <a:buFont typeface="Arial" panose="020B0604020202020204" pitchFamily="34" charset="0"/>
              <a:buChar char="•"/>
            </a:pPr>
            <a:r>
              <a:rPr lang="en-GB" altLang="en-US" sz="2000" dirty="0">
                <a:solidFill>
                  <a:srgbClr val="0F5494"/>
                </a:solidFill>
                <a:latin typeface="+mn-lt"/>
                <a:ea typeface="MS PGothic" pitchFamily="34" charset="-128"/>
              </a:rPr>
              <a:t>In 2009, global GDP reached US $58.22 trillion and yet, almost 80% of humanity continues to live on less than US$ 10/day</a:t>
            </a:r>
          </a:p>
          <a:p>
            <a:pPr algn="just" eaLnBrk="0" hangingPunct="0">
              <a:spcBef>
                <a:spcPts val="600"/>
              </a:spcBef>
              <a:spcAft>
                <a:spcPts val="1200"/>
              </a:spcAft>
              <a:buClr>
                <a:srgbClr val="0F5494"/>
              </a:buClr>
              <a:buSzPct val="100000"/>
              <a:buFont typeface="Arial" panose="020B0604020202020204" pitchFamily="34" charset="0"/>
              <a:buChar char="•"/>
            </a:pPr>
            <a:r>
              <a:rPr lang="en-GB" altLang="en-US" sz="2000" dirty="0">
                <a:solidFill>
                  <a:srgbClr val="0F5494"/>
                </a:solidFill>
                <a:latin typeface="+mn-lt"/>
                <a:ea typeface="MS PGothic" pitchFamily="34" charset="-128"/>
              </a:rPr>
              <a:t>The poorest 40 percent of the world</a:t>
            </a:r>
            <a:r>
              <a:rPr lang="ja-JP" altLang="en-GB" sz="2000" dirty="0">
                <a:solidFill>
                  <a:srgbClr val="0F5494"/>
                </a:solidFill>
                <a:latin typeface="+mn-lt"/>
                <a:ea typeface="MS PGothic" pitchFamily="34" charset="-128"/>
              </a:rPr>
              <a:t>’</a:t>
            </a:r>
            <a:r>
              <a:rPr lang="en-GB" altLang="ja-JP" sz="2000" dirty="0">
                <a:solidFill>
                  <a:srgbClr val="0F5494"/>
                </a:solidFill>
                <a:latin typeface="+mn-lt"/>
                <a:ea typeface="MS PGothic" pitchFamily="34" charset="-128"/>
              </a:rPr>
              <a:t>s population produce only 5 </a:t>
            </a:r>
            <a:r>
              <a:rPr lang="en-GB" altLang="en-US" sz="2000" dirty="0">
                <a:solidFill>
                  <a:srgbClr val="0F5494"/>
                </a:solidFill>
                <a:latin typeface="+mn-lt"/>
                <a:ea typeface="MS PGothic" pitchFamily="34" charset="-128"/>
              </a:rPr>
              <a:t>percent of global income</a:t>
            </a:r>
          </a:p>
          <a:p>
            <a:pPr algn="just" eaLnBrk="0" hangingPunct="0">
              <a:spcBef>
                <a:spcPts val="600"/>
              </a:spcBef>
              <a:spcAft>
                <a:spcPts val="1200"/>
              </a:spcAft>
              <a:buClr>
                <a:srgbClr val="0F5494"/>
              </a:buClr>
              <a:buSzPct val="100000"/>
              <a:buFont typeface="Arial" panose="020B0604020202020204" pitchFamily="34" charset="0"/>
              <a:buChar char="•"/>
            </a:pPr>
            <a:endParaRPr lang="en-US" altLang="en-US" sz="2000" dirty="0">
              <a:solidFill>
                <a:srgbClr val="0F5494"/>
              </a:solidFill>
              <a:latin typeface="+mn-lt"/>
              <a:ea typeface="MS PGothic" pitchFamily="34" charset="-128"/>
            </a:endParaRPr>
          </a:p>
        </p:txBody>
      </p:sp>
      <p:pic>
        <p:nvPicPr>
          <p:cNvPr id="8" name="Picture 7" descr="champaign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796" y="1916832"/>
            <a:ext cx="3844257" cy="399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35496" y="6094457"/>
            <a:ext cx="91522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indent="-457200"/>
            <a:r>
              <a:rPr lang="en-US" altLang="en-US" sz="2200" b="1" dirty="0">
                <a:latin typeface="Garamond" pitchFamily="18" charset="0"/>
                <a:ea typeface="Batang" pitchFamily="18" charset="-127"/>
              </a:rPr>
              <a:t>The threat to the planet, inequality and barriers to growth go hand in hand!</a:t>
            </a:r>
            <a:r>
              <a:rPr lang="en-US" altLang="en-US" sz="2200" dirty="0">
                <a:latin typeface="Garamond" pitchFamily="18" charset="0"/>
                <a:ea typeface="Batang" pitchFamily="18" charset="-127"/>
              </a:rPr>
              <a:t> </a:t>
            </a:r>
          </a:p>
        </p:txBody>
      </p:sp>
      <p:sp>
        <p:nvSpPr>
          <p:cNvPr id="10" name="제목 1"/>
          <p:cNvSpPr txBox="1">
            <a:spLocks/>
          </p:cNvSpPr>
          <p:nvPr/>
        </p:nvSpPr>
        <p:spPr bwMode="auto">
          <a:xfrm>
            <a:off x="468312" y="1061864"/>
            <a:ext cx="85756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latinLnBrk="1"/>
            <a:r>
              <a:rPr lang="fr-CH" altLang="ko-KR" sz="2400" b="1" dirty="0" err="1">
                <a:solidFill>
                  <a:srgbClr val="0F5494"/>
                </a:solidFill>
                <a:latin typeface="+mj-lt"/>
                <a:ea typeface="MS PGothic" pitchFamily="34" charset="-128"/>
                <a:cs typeface="Times New Roman" pitchFamily="18" charset="0"/>
              </a:rPr>
              <a:t>Income</a:t>
            </a:r>
            <a:r>
              <a:rPr lang="fr-CH" altLang="ko-KR" sz="2400" b="1" dirty="0">
                <a:solidFill>
                  <a:srgbClr val="0F5494"/>
                </a:solidFill>
                <a:latin typeface="+mj-lt"/>
                <a:ea typeface="MS PGothic" pitchFamily="34" charset="-128"/>
                <a:cs typeface="Times New Roman" pitchFamily="18" charset="0"/>
              </a:rPr>
              <a:t> Distribution </a:t>
            </a:r>
            <a:r>
              <a:rPr lang="fr-CH" altLang="ko-KR" sz="2400" b="1" dirty="0" err="1">
                <a:solidFill>
                  <a:srgbClr val="0F5494"/>
                </a:solidFill>
                <a:latin typeface="+mj-lt"/>
                <a:ea typeface="MS PGothic" pitchFamily="34" charset="-128"/>
                <a:cs typeface="Times New Roman" pitchFamily="18" charset="0"/>
              </a:rPr>
              <a:t>under</a:t>
            </a:r>
            <a:r>
              <a:rPr lang="fr-CH" altLang="ko-KR" sz="2400" b="1" dirty="0">
                <a:solidFill>
                  <a:srgbClr val="0F5494"/>
                </a:solidFill>
                <a:latin typeface="+mj-lt"/>
                <a:ea typeface="MS PGothic" pitchFamily="34" charset="-128"/>
                <a:cs typeface="Times New Roman" pitchFamily="18" charset="0"/>
              </a:rPr>
              <a:t> the </a:t>
            </a:r>
            <a:r>
              <a:rPr lang="fr-CH" altLang="ko-KR" sz="2400" b="1" dirty="0" err="1">
                <a:solidFill>
                  <a:srgbClr val="0F5494"/>
                </a:solidFill>
                <a:latin typeface="+mj-lt"/>
                <a:ea typeface="MS PGothic" pitchFamily="34" charset="-128"/>
                <a:cs typeface="Times New Roman" pitchFamily="18" charset="0"/>
              </a:rPr>
              <a:t>Current</a:t>
            </a:r>
            <a:r>
              <a:rPr lang="fr-CH" altLang="ko-KR" sz="2400" b="1" dirty="0">
                <a:solidFill>
                  <a:srgbClr val="0F5494"/>
                </a:solidFill>
                <a:latin typeface="+mj-lt"/>
                <a:ea typeface="MS PGothic" pitchFamily="34" charset="-128"/>
                <a:cs typeface="Times New Roman" pitchFamily="18" charset="0"/>
              </a:rPr>
              <a:t> </a:t>
            </a:r>
            <a:r>
              <a:rPr lang="fr-CH" altLang="ko-KR" sz="2400" b="1" dirty="0" err="1">
                <a:solidFill>
                  <a:srgbClr val="0F5494"/>
                </a:solidFill>
                <a:latin typeface="+mj-lt"/>
                <a:ea typeface="MS PGothic" pitchFamily="34" charset="-128"/>
                <a:cs typeface="Times New Roman" pitchFamily="18" charset="0"/>
              </a:rPr>
              <a:t>Growth</a:t>
            </a:r>
            <a:r>
              <a:rPr lang="fr-CH" altLang="ko-KR" sz="2400" b="1" dirty="0">
                <a:solidFill>
                  <a:srgbClr val="0F5494"/>
                </a:solidFill>
                <a:latin typeface="+mj-lt"/>
                <a:ea typeface="MS PGothic" pitchFamily="34" charset="-128"/>
                <a:cs typeface="Times New Roman" pitchFamily="18" charset="0"/>
              </a:rPr>
              <a:t> Scenario</a:t>
            </a:r>
            <a:endParaRPr lang="en-US" altLang="ko-KR" sz="2400" b="1" dirty="0">
              <a:solidFill>
                <a:srgbClr val="0F5494"/>
              </a:solidFill>
              <a:latin typeface="+mj-lt"/>
              <a:ea typeface="MS PGothic" pitchFamily="34" charset="-128"/>
              <a:cs typeface="Times New Roman" pitchFamily="18" charset="0"/>
            </a:endParaRPr>
          </a:p>
        </p:txBody>
      </p:sp>
      <p:sp>
        <p:nvSpPr>
          <p:cNvPr id="11" name="TextBox 10"/>
          <p:cNvSpPr txBox="1"/>
          <p:nvPr/>
        </p:nvSpPr>
        <p:spPr>
          <a:xfrm>
            <a:off x="7596336" y="5877272"/>
            <a:ext cx="1584176" cy="276999"/>
          </a:xfrm>
          <a:prstGeom prst="rect">
            <a:avLst/>
          </a:prstGeom>
          <a:noFill/>
        </p:spPr>
        <p:txBody>
          <a:bodyPr wrap="square" rtlCol="0">
            <a:spAutoFit/>
          </a:bodyPr>
          <a:lstStyle/>
          <a:p>
            <a:r>
              <a:rPr lang="en-US" dirty="0"/>
              <a:t>Source: UNEP</a:t>
            </a:r>
          </a:p>
        </p:txBody>
      </p:sp>
    </p:spTree>
    <p:extLst>
      <p:ext uri="{BB962C8B-B14F-4D97-AF65-F5344CB8AC3E}">
        <p14:creationId xmlns:p14="http://schemas.microsoft.com/office/powerpoint/2010/main" val="326638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268760"/>
            <a:ext cx="8229600" cy="936625"/>
          </a:xfrm>
        </p:spPr>
        <p:txBody>
          <a:bodyPr/>
          <a:lstStyle/>
          <a:p>
            <a:pPr marL="0"/>
            <a:r>
              <a:rPr lang="en-US" sz="2600" dirty="0"/>
              <a:t>Promoting Human Development While Recognizing Ecological Limits</a:t>
            </a:r>
          </a:p>
        </p:txBody>
      </p:sp>
      <p:sp>
        <p:nvSpPr>
          <p:cNvPr id="10244" name="TextBox 4"/>
          <p:cNvSpPr txBox="1">
            <a:spLocks noChangeArrowheads="1"/>
          </p:cNvSpPr>
          <p:nvPr/>
        </p:nvSpPr>
        <p:spPr bwMode="auto">
          <a:xfrm rot="10800000" flipV="1">
            <a:off x="3059832" y="6320352"/>
            <a:ext cx="50405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t>Global Footprint Network and WWF 2006</a:t>
            </a: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052" y="2132143"/>
            <a:ext cx="7039340" cy="4105169"/>
          </a:xfrm>
          <a:prstGeom prst="rect">
            <a:avLst/>
          </a:prstGeom>
          <a:noFill/>
          <a:ln>
            <a:noFill/>
          </a:ln>
          <a:extLst/>
        </p:spPr>
      </p:pic>
    </p:spTree>
    <p:extLst>
      <p:ext uri="{BB962C8B-B14F-4D97-AF65-F5344CB8AC3E}">
        <p14:creationId xmlns:p14="http://schemas.microsoft.com/office/powerpoint/2010/main" val="522165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9081</TotalTime>
  <Words>1911</Words>
  <Application>Microsoft Office PowerPoint</Application>
  <PresentationFormat>On-screen Show (4:3)</PresentationFormat>
  <Paragraphs>175</Paragraphs>
  <Slides>24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ＭＳ Ｐゴシック</vt:lpstr>
      <vt:lpstr>ＭＳ Ｐゴシック</vt:lpstr>
      <vt:lpstr>Arial</vt:lpstr>
      <vt:lpstr>Batang</vt:lpstr>
      <vt:lpstr>Calibri</vt:lpstr>
      <vt:lpstr>Courier New</vt:lpstr>
      <vt:lpstr>Garamond</vt:lpstr>
      <vt:lpstr>Times New Roman</vt:lpstr>
      <vt:lpstr>Verdana</vt:lpstr>
      <vt:lpstr>Wingdings</vt:lpstr>
      <vt:lpstr>Slide_Master</vt:lpstr>
      <vt:lpstr>Inclusive Green Economy:</vt:lpstr>
      <vt:lpstr>  Addressing environmental challenges and seizing economic opportunities</vt:lpstr>
      <vt:lpstr>Objectives of Module 1:   </vt:lpstr>
      <vt:lpstr>PowerPoint Presentation</vt:lpstr>
      <vt:lpstr>Planetary boundaries</vt:lpstr>
      <vt:lpstr>PowerPoint Presentation</vt:lpstr>
      <vt:lpstr>WHY care? </vt:lpstr>
      <vt:lpstr>PowerPoint Presentation</vt:lpstr>
      <vt:lpstr>Promoting Human Development While Recognizing Ecological Limits</vt:lpstr>
      <vt:lpstr>Decoupling GDP from GHG emissions</vt:lpstr>
      <vt:lpstr>PowerPoint Presentation</vt:lpstr>
      <vt:lpstr>  What is....   …an Environmental Externality?  </vt:lpstr>
      <vt:lpstr>  Global Costs of Environmental Externalities  </vt:lpstr>
      <vt:lpstr>Cost of environmental degradation</vt:lpstr>
      <vt:lpstr>Grow First and Clean Up After:  Not an Option….</vt:lpstr>
      <vt:lpstr>PowerPoint Presentation</vt:lpstr>
      <vt:lpstr>The Business Case for an Inclusive Green Economy</vt:lpstr>
      <vt:lpstr>Inclusive Green Economy Opportunities</vt:lpstr>
      <vt:lpstr>Inclusive Green Economy Opportunities</vt:lpstr>
      <vt:lpstr>Growth of Environmental Goods Export, 2001-2007</vt:lpstr>
      <vt:lpstr>The Business Case for an Inclusive Green Economy</vt:lpstr>
      <vt:lpstr>Key Messages of Module 1</vt:lpstr>
      <vt:lpstr>References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384</cp:revision>
  <cp:lastPrinted>2013-09-19T08:14:40Z</cp:lastPrinted>
  <dcterms:created xsi:type="dcterms:W3CDTF">2011-10-28T10:25:18Z</dcterms:created>
  <dcterms:modified xsi:type="dcterms:W3CDTF">2017-01-23T13:46:30Z</dcterms:modified>
</cp:coreProperties>
</file>