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05" r:id="rId2"/>
    <p:sldId id="423" r:id="rId3"/>
    <p:sldId id="416" r:id="rId4"/>
    <p:sldId id="409" r:id="rId5"/>
    <p:sldId id="425" r:id="rId6"/>
    <p:sldId id="424" r:id="rId7"/>
    <p:sldId id="426" r:id="rId8"/>
    <p:sldId id="427" r:id="rId9"/>
    <p:sldId id="418" r:id="rId10"/>
    <p:sldId id="419" r:id="rId11"/>
    <p:sldId id="412" r:id="rId12"/>
    <p:sldId id="422" r:id="rId13"/>
    <p:sldId id="287" r:id="rId14"/>
  </p:sldIdLst>
  <p:sldSz cx="9144000" cy="6858000" type="screen4x3"/>
  <p:notesSz cx="9926638" cy="6797675"/>
  <p:custDataLst>
    <p:tags r:id="rId17"/>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79F05"/>
    <a:srgbClr val="DBF6CA"/>
    <a:srgbClr val="D3F4BE"/>
    <a:srgbClr val="EBFAE2"/>
    <a:srgbClr val="C5F1AD"/>
    <a:srgbClr val="E3FEC2"/>
    <a:srgbClr val="D3FDA1"/>
    <a:srgbClr val="BDDEFF"/>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5470" autoAdjust="0"/>
  </p:normalViewPr>
  <p:slideViewPr>
    <p:cSldViewPr>
      <p:cViewPr varScale="1">
        <p:scale>
          <a:sx n="55" d="100"/>
          <a:sy n="55" d="100"/>
        </p:scale>
        <p:origin x="852" y="2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hys.org/news/2015-09-kuwait-mn-solar-energy.html#jC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100" dirty="0">
                <a:latin typeface="Arial" panose="020B0604020202020204" pitchFamily="34" charset="0"/>
                <a:ea typeface="ＭＳ Ｐゴシック" pitchFamily="2" charset="-128"/>
              </a:rPr>
              <a:t>Rationale (from </a:t>
            </a:r>
            <a:r>
              <a:rPr lang="en-US" altLang="en-US" sz="1100" dirty="0" err="1">
                <a:latin typeface="Arial" panose="020B0604020202020204" pitchFamily="34" charset="0"/>
                <a:ea typeface="ＭＳ Ｐゴシック" pitchFamily="2" charset="-128"/>
              </a:rPr>
              <a:t>Rockström</a:t>
            </a:r>
            <a:r>
              <a:rPr lang="en-US" altLang="en-US" sz="1100" dirty="0">
                <a:latin typeface="Arial" panose="020B0604020202020204" pitchFamily="34" charset="0"/>
                <a:ea typeface="ＭＳ Ｐゴシック" pitchFamily="2" charset="-128"/>
              </a:rPr>
              <a:t> et al, 2009b):</a:t>
            </a:r>
          </a:p>
          <a:p>
            <a:pPr eaLnBrk="1" hangingPunct="1">
              <a:lnSpc>
                <a:spcPct val="90000"/>
              </a:lnSpc>
            </a:pPr>
            <a:r>
              <a:rPr lang="en-US" altLang="en-US" sz="1100" dirty="0">
                <a:latin typeface="Arial" panose="020B0604020202020204" pitchFamily="34" charset="0"/>
                <a:ea typeface="ＭＳ Ｐゴシック" pitchFamily="2" charset="-128"/>
              </a:rPr>
              <a:t>Climate change:</a:t>
            </a:r>
          </a:p>
          <a:p>
            <a:pPr eaLnBrk="1" hangingPunct="1">
              <a:lnSpc>
                <a:spcPct val="90000"/>
              </a:lnSpc>
              <a:buFontTx/>
              <a:buChar char="-"/>
            </a:pPr>
            <a:r>
              <a:rPr lang="en-US" altLang="en-US" sz="1100" dirty="0">
                <a:latin typeface="Arial" panose="020B0604020202020204" pitchFamily="34" charset="0"/>
                <a:ea typeface="ＭＳ Ｐゴシック" pitchFamily="2" charset="-128"/>
              </a:rPr>
              <a:t>Current climatic models may significantly underestimate severity of long-term CC for a given GHG concentration. Most models suggest a doubling in atmospheric CO2 concentration will lead to global temperature rise of about 3ºC (2-4.5ºC uncertainty range) once the climate has regained equilibrium. These models don’t include long-term reinforcing feedback processes that further warm the climate, such as decreases in distribution of vegetation. If these slow feedbacks are included, doubling CO2 levels gives an increase of 6ºC (4-8ºC uncertainty range), threatening ecological life-support systems and severely challenging viability of contemporary human societies.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CO2 concentrations were major factor in long-term cooling over past 50 million years, and the planet was largely ice-free until CO2 concentrations fell below 450 ppm (per volume), so there is a critical threshold around 350-550 ppm. The 350 ppm threshold aims at ensuring continued existence of large ice sheets.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There is evidence some Earth subsystems are being altered beyond stability, e.g. retreat of summer sea ice in Arctic ocean, retreat of mountain glaciers, loss of mass from Greenland and West Antarctic ice sheets, accelerating rates of sea level rise in past 10-15 years.</a:t>
            </a:r>
          </a:p>
          <a:p>
            <a:pPr eaLnBrk="1" hangingPunct="1">
              <a:lnSpc>
                <a:spcPct val="90000"/>
              </a:lnSpc>
              <a:buFontTx/>
              <a:buChar char="-"/>
            </a:pPr>
            <a:endParaRPr lang="en-US" altLang="en-US" sz="1100" dirty="0">
              <a:latin typeface="Arial" panose="020B0604020202020204" pitchFamily="34" charset="0"/>
              <a:ea typeface="ＭＳ Ｐゴシック" pitchFamily="2" charset="-128"/>
            </a:endParaRPr>
          </a:p>
          <a:p>
            <a:pPr eaLnBrk="1" hangingPunct="1">
              <a:lnSpc>
                <a:spcPct val="90000"/>
              </a:lnSpc>
            </a:pPr>
            <a:r>
              <a:rPr lang="en-US" altLang="en-US" sz="1100" dirty="0">
                <a:latin typeface="Arial" panose="020B0604020202020204" pitchFamily="34" charset="0"/>
                <a:ea typeface="ＭＳ Ｐゴシック" pitchFamily="2" charset="-128"/>
              </a:rPr>
              <a:t>Rate of biodiversity loss: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Main cause is land use change (into agriculture and urban areas); changes in frequency, duration or magnitude of wildfires; introduction of new species.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Up to 30% of all mammal, bird and amphibian species will become threatened with extinction this century.</a:t>
            </a:r>
          </a:p>
          <a:p>
            <a:pPr eaLnBrk="1" hangingPunct="1">
              <a:lnSpc>
                <a:spcPct val="90000"/>
              </a:lnSpc>
              <a:buFontTx/>
              <a:buChar char="-"/>
            </a:pPr>
            <a:r>
              <a:rPr lang="en-US" altLang="en-US" sz="1100" dirty="0">
                <a:latin typeface="Arial" panose="020B0604020202020204" pitchFamily="34" charset="0"/>
                <a:ea typeface="ＭＳ Ｐゴシック" pitchFamily="2" charset="-128"/>
              </a:rPr>
              <a:t>More research needed to pin down the boundary.</a:t>
            </a:r>
          </a:p>
          <a:p>
            <a:pPr eaLnBrk="1" hangingPunct="1">
              <a:lnSpc>
                <a:spcPct val="90000"/>
              </a:lnSpc>
            </a:pPr>
            <a:endParaRPr lang="en-US" altLang="en-US" sz="1100" dirty="0">
              <a:latin typeface="Arial" panose="020B0604020202020204" pitchFamily="34" charset="0"/>
              <a:ea typeface="ＭＳ Ｐゴシック" pitchFamily="2" charset="-128"/>
            </a:endParaRPr>
          </a:p>
          <a:p>
            <a:pPr eaLnBrk="1" hangingPunct="1">
              <a:lnSpc>
                <a:spcPct val="90000"/>
              </a:lnSpc>
            </a:pPr>
            <a:endParaRPr lang="en-US" altLang="en-US" sz="1100" dirty="0">
              <a:latin typeface="Arial" panose="020B0604020202020204" pitchFamily="34" charset="0"/>
              <a:ea typeface="ＭＳ Ｐゴシック" pitchFamily="2" charset="-128"/>
            </a:endParaRPr>
          </a:p>
          <a:p>
            <a:pPr eaLnBrk="1" hangingPunct="1">
              <a:lnSpc>
                <a:spcPct val="90000"/>
              </a:lnSpc>
              <a:buFontTx/>
              <a:buChar char="-"/>
            </a:pPr>
            <a:endParaRPr lang="en-US" altLang="en-US" sz="1100" dirty="0">
              <a:latin typeface="Arial" panose="020B0604020202020204" pitchFamily="34" charset="0"/>
              <a:ea typeface="ＭＳ Ｐゴシック" pitchFamily="2"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46A95BDB-1F7C-49A2-9A1E-C0AEB32CEAF2}" type="slidenum">
              <a:rPr lang="en-GB" altLang="en-US">
                <a:solidFill>
                  <a:schemeClr val="tx1"/>
                </a:solidFill>
                <a:latin typeface="Arial" panose="020B0604020202020204" pitchFamily="34" charset="0"/>
              </a:rPr>
              <a:pPr eaLnBrk="1" hangingPunct="1"/>
              <a:t>1</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00619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a:ea typeface="+mn-ea"/>
                <a:cs typeface="+mn-cs"/>
              </a:rPr>
              <a:t>Threats </a:t>
            </a:r>
            <a:r>
              <a:rPr lang="en-US" dirty="0">
                <a:ea typeface="+mn-ea"/>
                <a:cs typeface="+mn-cs"/>
              </a:rPr>
              <a:t>to human livelihoods include:</a:t>
            </a:r>
          </a:p>
          <a:p>
            <a:pPr marL="172702" indent="-172702" eaLnBrk="1" hangingPunct="1">
              <a:buFontTx/>
              <a:buChar char="-"/>
              <a:defRPr/>
            </a:pPr>
            <a:r>
              <a:rPr lang="en-US" dirty="0">
                <a:ea typeface="+mn-ea"/>
                <a:cs typeface="+mn-cs"/>
              </a:rPr>
              <a:t>Loss of soil moisture resources (green water) due to land degradation and deforestation, threatening terrestrial biomass production and carbon sequestration</a:t>
            </a:r>
          </a:p>
          <a:p>
            <a:pPr marL="172702" indent="-172702" eaLnBrk="1" hangingPunct="1">
              <a:buFontTx/>
              <a:buChar char="-"/>
              <a:defRPr/>
            </a:pPr>
            <a:r>
              <a:rPr lang="en-US" dirty="0">
                <a:ea typeface="+mn-ea"/>
                <a:cs typeface="+mn-cs"/>
              </a:rPr>
              <a:t>Use and shifts in runoff (blue water) volumes and patterns threatening human water supply and aquatic water needs</a:t>
            </a:r>
          </a:p>
          <a:p>
            <a:pPr marL="172702" indent="-172702" eaLnBrk="1" hangingPunct="1">
              <a:buFontTx/>
              <a:buChar char="-"/>
              <a:defRPr/>
            </a:pPr>
            <a:r>
              <a:rPr lang="en-US" dirty="0">
                <a:ea typeface="+mn-ea"/>
                <a:cs typeface="+mn-cs"/>
              </a:rPr>
              <a:t>Impacts on climate regulation</a:t>
            </a:r>
          </a:p>
          <a:p>
            <a:pPr marL="172702" indent="-172702" eaLnBrk="1" hangingPunct="1">
              <a:buFontTx/>
              <a:buChar char="-"/>
              <a:defRPr/>
            </a:pPr>
            <a:endParaRPr lang="en-US" dirty="0">
              <a:ea typeface="+mn-ea"/>
              <a:cs typeface="+mn-cs"/>
            </a:endParaRPr>
          </a:p>
          <a:p>
            <a:pPr eaLnBrk="1" hangingPunct="1">
              <a:defRPr/>
            </a:pPr>
            <a:r>
              <a:rPr lang="en-US" dirty="0">
                <a:ea typeface="+mn-ea"/>
                <a:cs typeface="+mn-cs"/>
              </a:rPr>
              <a:t>Estimates indicate 90% of global green water are required to sustain critical ecosystem services, whereas 20-50% of mean annual blue water flows in river basins are required to sustain aquatic ecosystems</a:t>
            </a:r>
          </a:p>
          <a:p>
            <a:pPr eaLnBrk="1" hangingPunct="1">
              <a:defRPr/>
            </a:pPr>
            <a:endParaRPr lang="en-US" dirty="0">
              <a:ea typeface="+mn-ea"/>
              <a:cs typeface="+mn-cs"/>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3D41A37D-9C7A-4E7D-A313-564D710ED6AD}" type="slidenum">
              <a:rPr lang="en-GB" altLang="en-US">
                <a:solidFill>
                  <a:schemeClr val="tx1"/>
                </a:solidFill>
                <a:latin typeface="Arial" panose="020B0604020202020204" pitchFamily="34" charset="0"/>
              </a:rPr>
              <a:pPr eaLnBrk="1" hangingPunct="1"/>
              <a:t>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8702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100" dirty="0">
                <a:latin typeface="Arial" panose="020B0604020202020204" pitchFamily="34" charset="0"/>
                <a:ea typeface="ＭＳ Ｐゴシック" pitchFamily="2" charset="-128"/>
              </a:rPr>
              <a:t>Rationale (from </a:t>
            </a:r>
            <a:r>
              <a:rPr lang="en-US" altLang="en-US" sz="1100" dirty="0" err="1">
                <a:latin typeface="Arial" panose="020B0604020202020204" pitchFamily="34" charset="0"/>
                <a:ea typeface="ＭＳ Ｐゴシック" pitchFamily="2" charset="-128"/>
              </a:rPr>
              <a:t>Rockström</a:t>
            </a:r>
            <a:r>
              <a:rPr lang="en-US" altLang="en-US" sz="1100" dirty="0">
                <a:latin typeface="Arial" panose="020B0604020202020204" pitchFamily="34" charset="0"/>
                <a:ea typeface="ＭＳ Ｐゴシック" pitchFamily="2" charset="-128"/>
              </a:rPr>
              <a:t> et al, 2009b):</a:t>
            </a:r>
          </a:p>
          <a:p>
            <a:pPr eaLnBrk="1" hangingPunct="1">
              <a:lnSpc>
                <a:spcPct val="90000"/>
              </a:lnSpc>
            </a:pPr>
            <a:r>
              <a:rPr lang="en-US" altLang="en-US" sz="1100" dirty="0">
                <a:latin typeface="Arial" panose="020B0604020202020204" pitchFamily="34" charset="0"/>
                <a:ea typeface="ＭＳ Ｐゴシック" pitchFamily="2" charset="-128"/>
              </a:rPr>
              <a:t>Climate change:</a:t>
            </a:r>
          </a:p>
          <a:p>
            <a:pPr eaLnBrk="1" hangingPunct="1">
              <a:lnSpc>
                <a:spcPct val="90000"/>
              </a:lnSpc>
              <a:buFontTx/>
              <a:buChar char="-"/>
            </a:pPr>
            <a:r>
              <a:rPr lang="en-US" altLang="en-US" sz="1100" dirty="0">
                <a:latin typeface="Arial" panose="020B0604020202020204" pitchFamily="34" charset="0"/>
                <a:ea typeface="ＭＳ Ｐゴシック" pitchFamily="2" charset="-128"/>
              </a:rPr>
              <a:t>Current climatic models may significantly underestimate severity of long-term CC for a given GHG concentration. Most models suggest a doubling in atmospheric CO2 concentration will lead to global temperature rise of about 3ºC (2-4.5ºC uncertainty range) once the climate has regained equilibrium. These models don’t include long-term reinforcing feedback processes that further warm the climate, such as decreases in distribution of vegetation. If these slow feedbacks are included, doubling CO2 levels gives an increase of 6ºC (4-8ºC uncertainty range), threatening ecological life-support systems and severely challenging viability of contemporary human societies.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CO2 concentrations were major factor in long-term cooling over past 50 million years, and the planet was largely ice-free until CO2 concentrations fell below 450 ppm (per volume), so there is a critical threshold around 350-550 ppm. The 350 ppm threshold aims at ensuring continued existence of large ice sheets.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There is evidence some Earth subsystems are being altered beyond stability, e.g. retreat of summer sea ice in Arctic ocean, retreat of mountain glaciers, loss of mass from Greenland and West Antarctic ice sheets, accelerating rates of sea level rise in past 10-15 years.</a:t>
            </a:r>
          </a:p>
          <a:p>
            <a:pPr eaLnBrk="1" hangingPunct="1">
              <a:lnSpc>
                <a:spcPct val="90000"/>
              </a:lnSpc>
              <a:buFontTx/>
              <a:buChar char="-"/>
            </a:pPr>
            <a:endParaRPr lang="en-US" altLang="en-US" sz="1100" dirty="0">
              <a:latin typeface="Arial" panose="020B0604020202020204" pitchFamily="34" charset="0"/>
              <a:ea typeface="ＭＳ Ｐゴシック" pitchFamily="2" charset="-128"/>
            </a:endParaRPr>
          </a:p>
          <a:p>
            <a:pPr eaLnBrk="1" hangingPunct="1">
              <a:lnSpc>
                <a:spcPct val="90000"/>
              </a:lnSpc>
            </a:pPr>
            <a:r>
              <a:rPr lang="en-US" altLang="en-US" sz="1100" dirty="0">
                <a:latin typeface="Arial" panose="020B0604020202020204" pitchFamily="34" charset="0"/>
                <a:ea typeface="ＭＳ Ｐゴシック" pitchFamily="2" charset="-128"/>
              </a:rPr>
              <a:t>Rate of biodiversity loss: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Main cause is land use change (into agriculture and urban areas); changes in frequency, duration or magnitude of wildfires; introduction of new species.</a:t>
            </a:r>
          </a:p>
          <a:p>
            <a:pPr eaLnBrk="1" hangingPunct="1">
              <a:lnSpc>
                <a:spcPct val="90000"/>
              </a:lnSpc>
              <a:buFontTx/>
              <a:buChar char="-"/>
            </a:pPr>
            <a:r>
              <a:rPr lang="en-US" altLang="en-US" sz="1100" dirty="0">
                <a:latin typeface="Arial" panose="020B0604020202020204" pitchFamily="34" charset="0"/>
                <a:ea typeface="ＭＳ Ｐゴシック" pitchFamily="2" charset="-128"/>
              </a:rPr>
              <a:t>Up to 30% of all mammal, bird and amphibian species will become threatened with extinction this century.</a:t>
            </a:r>
          </a:p>
          <a:p>
            <a:pPr eaLnBrk="1" hangingPunct="1">
              <a:lnSpc>
                <a:spcPct val="90000"/>
              </a:lnSpc>
              <a:buFontTx/>
              <a:buChar char="-"/>
            </a:pPr>
            <a:r>
              <a:rPr lang="en-US" altLang="en-US" sz="1100" dirty="0">
                <a:latin typeface="Arial" panose="020B0604020202020204" pitchFamily="34" charset="0"/>
                <a:ea typeface="ＭＳ Ｐゴシック" pitchFamily="2" charset="-128"/>
              </a:rPr>
              <a:t>More research needed to pin down the boundary.</a:t>
            </a:r>
          </a:p>
          <a:p>
            <a:pPr eaLnBrk="1" hangingPunct="1">
              <a:lnSpc>
                <a:spcPct val="90000"/>
              </a:lnSpc>
            </a:pPr>
            <a:endParaRPr lang="en-US" altLang="en-US" sz="1100" dirty="0">
              <a:latin typeface="Arial" panose="020B0604020202020204" pitchFamily="34" charset="0"/>
              <a:ea typeface="ＭＳ Ｐゴシック" pitchFamily="2" charset="-128"/>
            </a:endParaRPr>
          </a:p>
          <a:p>
            <a:pPr eaLnBrk="1" hangingPunct="1">
              <a:lnSpc>
                <a:spcPct val="90000"/>
              </a:lnSpc>
            </a:pPr>
            <a:endParaRPr lang="en-US" altLang="en-US" sz="1100" dirty="0">
              <a:latin typeface="Arial" panose="020B0604020202020204" pitchFamily="34" charset="0"/>
              <a:ea typeface="ＭＳ Ｐゴシック" pitchFamily="2" charset="-128"/>
            </a:endParaRPr>
          </a:p>
          <a:p>
            <a:pPr eaLnBrk="1" hangingPunct="1">
              <a:lnSpc>
                <a:spcPct val="90000"/>
              </a:lnSpc>
              <a:buFontTx/>
              <a:buChar char="-"/>
            </a:pPr>
            <a:endParaRPr lang="en-US" altLang="en-US" sz="1100" dirty="0">
              <a:latin typeface="Arial" panose="020B0604020202020204" pitchFamily="34" charset="0"/>
              <a:ea typeface="ＭＳ Ｐゴシック" pitchFamily="2"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46A95BDB-1F7C-49A2-9A1E-C0AEB32CEAF2}" type="slidenum">
              <a:rPr lang="en-GB" altLang="en-US">
                <a:solidFill>
                  <a:schemeClr val="tx1"/>
                </a:solidFill>
                <a:latin typeface="Arial" panose="020B0604020202020204" pitchFamily="34" charset="0"/>
              </a:rPr>
              <a:pPr eaLnBrk="1" hangingPunct="1"/>
              <a:t>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32438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itchFamily="2" charset="-128"/>
              </a:rPr>
              <a:t>The Environmental Performance Index (EPI) ranks countries’ </a:t>
            </a:r>
            <a:r>
              <a:rPr lang="en-US" altLang="en-US" b="1" dirty="0">
                <a:latin typeface="Arial" panose="020B0604020202020204" pitchFamily="34" charset="0"/>
                <a:ea typeface="ＭＳ Ｐゴシック" pitchFamily="2" charset="-128"/>
              </a:rPr>
              <a:t>policy performance </a:t>
            </a:r>
            <a:r>
              <a:rPr lang="en-US" altLang="en-US" dirty="0">
                <a:latin typeface="Arial" panose="020B0604020202020204" pitchFamily="34" charset="0"/>
                <a:ea typeface="ＭＳ Ｐゴシック" pitchFamily="2" charset="-128"/>
              </a:rPr>
              <a:t>on high-priority environmental issues in two areas: protection of human health and protection of ecosystems. Within these two policy objectives the EPI scores national performance in nine issue areas comprised of more than 20 indicators (see EPI Framework). </a:t>
            </a:r>
            <a:r>
              <a:rPr lang="en-US" altLang="en-US" b="1" dirty="0">
                <a:latin typeface="Arial" panose="020B0604020202020204" pitchFamily="34" charset="0"/>
                <a:ea typeface="ＭＳ Ｐゴシック" pitchFamily="2" charset="-128"/>
              </a:rPr>
              <a:t>EPI indicators measure country proximity to meeting internationally established targets or, in the absence of agreed targets, how nations compare to one another</a:t>
            </a:r>
            <a:r>
              <a:rPr lang="en-US" altLang="en-US" dirty="0">
                <a:latin typeface="Arial" panose="020B0604020202020204" pitchFamily="34" charset="0"/>
                <a:ea typeface="ＭＳ Ｐゴシック" pitchFamily="2" charset="-128"/>
              </a:rPr>
              <a:t>. </a:t>
            </a:r>
          </a:p>
          <a:p>
            <a:r>
              <a:rPr lang="en-US" altLang="en-US" dirty="0">
                <a:latin typeface="Arial" panose="020B0604020202020204" pitchFamily="34" charset="0"/>
                <a:ea typeface="ＭＳ Ｐゴシック" pitchFamily="2" charset="-128"/>
              </a:rPr>
              <a:t>Africa still scores very low on policy performance, meaning that there is a long way to policy reform, with new, improved policy and regulatory frameworks needed to create the incentives to address environmental challenges, with amon</a:t>
            </a:r>
            <a:r>
              <a:rPr lang="en-US" altLang="en-US" baseline="0" dirty="0">
                <a:latin typeface="Arial" panose="020B0604020202020204" pitchFamily="34" charset="0"/>
                <a:ea typeface="ＭＳ Ｐゴシック" pitchFamily="2" charset="-128"/>
              </a:rPr>
              <a:t>g other things, the </a:t>
            </a:r>
            <a:r>
              <a:rPr lang="en-US" altLang="en-US" dirty="0">
                <a:latin typeface="Arial" panose="020B0604020202020204" pitchFamily="34" charset="0"/>
                <a:ea typeface="ＭＳ Ｐゴシック" pitchFamily="2" charset="-128"/>
              </a:rPr>
              <a:t>development of green businesses and the mainstreaming</a:t>
            </a:r>
            <a:r>
              <a:rPr lang="en-US" altLang="en-US" baseline="0" dirty="0">
                <a:latin typeface="Arial" panose="020B0604020202020204" pitchFamily="34" charset="0"/>
                <a:ea typeface="ＭＳ Ｐゴシック" pitchFamily="2" charset="-128"/>
              </a:rPr>
              <a:t> of green practices.</a:t>
            </a:r>
            <a:endParaRPr lang="en-US" altLang="en-US" dirty="0">
              <a:latin typeface="Arial" panose="020B0604020202020204" pitchFamily="34" charset="0"/>
              <a:ea typeface="ＭＳ Ｐゴシック" pitchFamily="2" charset="-128"/>
            </a:endParaRPr>
          </a:p>
        </p:txBody>
      </p:sp>
      <p:sp>
        <p:nvSpPr>
          <p:cNvPr id="4" name="Slide Number Placeholder 3"/>
          <p:cNvSpPr>
            <a:spLocks noGrp="1"/>
          </p:cNvSpPr>
          <p:nvPr>
            <p:ph type="sldNum" sz="quarter" idx="5"/>
          </p:nvPr>
        </p:nvSpPr>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81798B88-936C-4169-A2B0-1E57349BA1F2}" type="slidenum">
              <a:rPr lang="en-GB" altLang="en-US">
                <a:solidFill>
                  <a:schemeClr val="tx1"/>
                </a:solidFill>
                <a:latin typeface="Arial" panose="020B0604020202020204" pitchFamily="34" charset="0"/>
              </a:rPr>
              <a:pPr eaLnBrk="1" hangingPunct="1"/>
              <a:t>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78735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Tx/>
              <a:buNone/>
              <a:defRPr/>
            </a:pPr>
            <a:r>
              <a:rPr lang="en-GB" sz="1200" i="0" kern="0" dirty="0"/>
              <a:t>What’s the largest multinational of Europe?</a:t>
            </a:r>
          </a:p>
          <a:p>
            <a:pPr marL="0" indent="0">
              <a:buClrTx/>
              <a:buNone/>
              <a:defRPr/>
            </a:pPr>
            <a:r>
              <a:rPr lang="en-GB" sz="1200" i="0" kern="0" dirty="0"/>
              <a:t>There is no other that produces so much food, provides us with so many services and products and offers so many jobs.</a:t>
            </a:r>
          </a:p>
          <a:p>
            <a:pPr marL="0" indent="0">
              <a:buClrTx/>
              <a:buNone/>
              <a:defRPr/>
            </a:pPr>
            <a:r>
              <a:rPr lang="en-GB" sz="1200" i="0" kern="0" dirty="0"/>
              <a:t>…it’s NATURE! </a:t>
            </a:r>
          </a:p>
          <a:p>
            <a:pPr marL="0" indent="0">
              <a:buClrTx/>
              <a:buNone/>
              <a:defRPr/>
            </a:pPr>
            <a:r>
              <a:rPr lang="en-GB" sz="1050" kern="0" dirty="0"/>
              <a:t>(</a:t>
            </a:r>
            <a:r>
              <a:rPr lang="en-GB" sz="1050" kern="0" dirty="0" err="1"/>
              <a:t>Gerben</a:t>
            </a:r>
            <a:r>
              <a:rPr lang="en-GB" sz="1050" kern="0" dirty="0"/>
              <a:t> Jan </a:t>
            </a:r>
            <a:r>
              <a:rPr lang="en-GB" sz="1050" kern="0" dirty="0" err="1"/>
              <a:t>Gerbrandy</a:t>
            </a:r>
            <a:r>
              <a:rPr lang="en-GB" sz="1050" kern="0" dirty="0"/>
              <a:t>, MEP, 2012)</a:t>
            </a:r>
            <a:endParaRPr lang="en-US" sz="1050" kern="0" dirty="0"/>
          </a:p>
          <a:p>
            <a:endParaRPr lang="en-GB" altLang="en-US" dirty="0">
              <a:solidFill>
                <a:srgbClr val="000000"/>
              </a:solidFill>
              <a:latin typeface="Arial" panose="020B0604020202020204" pitchFamily="34"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MS PGothic" panose="020B0600070205080204" pitchFamily="34" charset="-128"/>
              </a:defRPr>
            </a:lvl1pPr>
            <a:lvl2pPr marL="742950" indent="-285750" eaLnBrk="0" hangingPunct="0">
              <a:defRPr sz="1200">
                <a:solidFill>
                  <a:srgbClr val="0F5494"/>
                </a:solidFill>
                <a:latin typeface="Verdana" panose="020B0604030504040204" pitchFamily="34" charset="0"/>
                <a:ea typeface="MS PGothic" panose="020B0600070205080204" pitchFamily="34" charset="-128"/>
              </a:defRPr>
            </a:lvl2pPr>
            <a:lvl3pPr marL="1143000" indent="-228600" eaLnBrk="0" hangingPunct="0">
              <a:defRPr sz="1200">
                <a:solidFill>
                  <a:srgbClr val="0F5494"/>
                </a:solidFill>
                <a:latin typeface="Verdana" panose="020B0604030504040204" pitchFamily="34" charset="0"/>
                <a:ea typeface="MS PGothic" panose="020B0600070205080204" pitchFamily="34" charset="-128"/>
              </a:defRPr>
            </a:lvl3pPr>
            <a:lvl4pPr marL="1600200" indent="-228600" eaLnBrk="0" hangingPunct="0">
              <a:defRPr sz="1200">
                <a:solidFill>
                  <a:srgbClr val="0F5494"/>
                </a:solidFill>
                <a:latin typeface="Verdana" panose="020B0604030504040204" pitchFamily="34" charset="0"/>
                <a:ea typeface="MS PGothic" panose="020B0600070205080204" pitchFamily="34" charset="-128"/>
              </a:defRPr>
            </a:lvl4pPr>
            <a:lvl5pPr marL="2057400" indent="-228600" eaLnBrk="0" hangingPunct="0">
              <a:defRPr sz="1200">
                <a:solidFill>
                  <a:srgbClr val="0F549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a:buSzPct val="100000"/>
            </a:pPr>
            <a:fld id="{8CECAD5D-CD48-4367-8FB9-864D5BCDAF02}" type="slidenum">
              <a:rPr lang="en-GB" altLang="en-US">
                <a:solidFill>
                  <a:srgbClr val="000000"/>
                </a:solidFill>
                <a:latin typeface="Arial" panose="020B0604020202020204" pitchFamily="34" charset="0"/>
              </a:rPr>
              <a:pPr>
                <a:buSzPct val="100000"/>
              </a:pPr>
              <a:t>5</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11000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US$ 1.6 trillion is the economic cost of the approximate 600 000 premature deaths and of the diseases caused by air pollution in the WHO European Region in 2010, according to the first-ever study of these costs conducted for the Region. The amount is nearly equivalent to one tenth of the gross domestic product (GDP) of the entire European Union in 2013.</a:t>
            </a:r>
          </a:p>
          <a:p>
            <a:r>
              <a:rPr lang="en-US" sz="1200" b="0" i="0" kern="1200" dirty="0">
                <a:solidFill>
                  <a:schemeClr val="tx1"/>
                </a:solidFill>
                <a:effectLst/>
                <a:latin typeface="Arial" charset="0"/>
                <a:ea typeface="+mn-ea"/>
                <a:cs typeface="+mn-cs"/>
              </a:rPr>
              <a:t>Source: WHO (2015) Economic cost of the health impact of air pollution in Europe: Clean air, health and wealth</a:t>
            </a:r>
            <a:r>
              <a:rPr lang="en-GB" sz="1200" b="0" i="0" kern="1200" dirty="0">
                <a:solidFill>
                  <a:schemeClr val="tx1"/>
                </a:solidFill>
                <a:effectLst/>
                <a:latin typeface="Arial" charset="0"/>
                <a:ea typeface="+mn-ea"/>
                <a:cs typeface="+mn-cs"/>
              </a:rPr>
              <a:t>.</a:t>
            </a:r>
          </a:p>
          <a:p>
            <a:endParaRPr lang="en-GB" sz="1200" b="0" i="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mn-ea"/>
                <a:cs typeface="+mn-cs"/>
              </a:rPr>
              <a:t>In the African Region urban air pollution data remains very sparse, however available data revealed particulate matter (PM) levels above the median. The database now contains PM measurements for more than twice as many cities than previous versions.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Arial" charset="0"/>
                <a:ea typeface="+mn-ea"/>
                <a:cs typeface="+mn-cs"/>
              </a:rPr>
              <a:t>Recent data</a:t>
            </a:r>
            <a:r>
              <a:rPr lang="en-US" sz="1200" b="1" i="0" kern="1200" dirty="0">
                <a:solidFill>
                  <a:schemeClr val="tx1"/>
                </a:solidFill>
                <a:effectLst/>
                <a:latin typeface="Arial" charset="0"/>
                <a:ea typeface="+mn-ea"/>
                <a:cs typeface="+mn-cs"/>
              </a:rPr>
              <a:t> from the World Health Organization (WHO) show that four of the world’s 20 worst-ranked cities for air quality are in Nigeria (at least among cities of more than 100,000 inhabitants that monitor their air quality).</a:t>
            </a:r>
          </a:p>
          <a:p>
            <a:r>
              <a:rPr lang="en-US" sz="1200" b="1" i="0" kern="1200" dirty="0">
                <a:solidFill>
                  <a:schemeClr val="tx1"/>
                </a:solidFill>
                <a:effectLst/>
                <a:latin typeface="Arial" charset="0"/>
                <a:ea typeface="+mn-ea"/>
                <a:cs typeface="+mn-cs"/>
              </a:rPr>
              <a:t>Main causes of air pollution</a:t>
            </a:r>
            <a:r>
              <a:rPr lang="en-US" sz="1200" b="1" i="0" kern="1200" baseline="0" dirty="0">
                <a:solidFill>
                  <a:schemeClr val="tx1"/>
                </a:solidFill>
                <a:effectLst/>
                <a:latin typeface="Arial" charset="0"/>
                <a:ea typeface="+mn-ea"/>
                <a:cs typeface="+mn-cs"/>
              </a:rPr>
              <a:t> in Africa: </a:t>
            </a:r>
          </a:p>
          <a:p>
            <a:r>
              <a:rPr lang="en-US" b="1" dirty="0"/>
              <a:t>-urbanization </a:t>
            </a:r>
          </a:p>
          <a:p>
            <a:r>
              <a:rPr lang="en-US" b="1" dirty="0"/>
              <a:t>-motorization </a:t>
            </a:r>
          </a:p>
          <a:p>
            <a:r>
              <a:rPr lang="en-US" b="1" dirty="0"/>
              <a:t>-economic activity </a:t>
            </a:r>
          </a:p>
          <a:p>
            <a:r>
              <a:rPr lang="en-US" b="1" dirty="0"/>
              <a:t>-use of wood and charcoal for energy </a:t>
            </a:r>
          </a:p>
          <a:p>
            <a:r>
              <a:rPr lang="en-US" b="1" dirty="0"/>
              <a:t>-open burning including vegetation fires and waste burning</a:t>
            </a:r>
          </a:p>
          <a:p>
            <a:endParaRPr lang="en-US" sz="1200" b="1" i="0" kern="1200" dirty="0">
              <a:solidFill>
                <a:schemeClr val="tx1"/>
              </a:solidFill>
              <a:effectLst/>
              <a:latin typeface="Arial" charset="0"/>
              <a:ea typeface="+mn-ea"/>
              <a:cs typeface="+mn-cs"/>
            </a:endParaRPr>
          </a:p>
          <a:p>
            <a:r>
              <a:rPr lang="en-US" dirty="0"/>
              <a:t>In some African countries simply preparing a meal is a major risk to health because of indoor air pollution. Source: WHO (2014) Indoor Air Quality Guidelines: Household Fuel Combustion, Geneva http://www.who.int/indoorair/guidelines/hhfc/IAQ_HHFC_guidelines.pdf?ua=1&amp;ua=1 </a:t>
            </a:r>
          </a:p>
          <a:p>
            <a:r>
              <a:rPr lang="en-US" dirty="0"/>
              <a:t>WHO estimates 176,000 deaths per year in Africa due to outdoor air pollution and 600,000 deaths per year from household air pollution. Source: The Acute Respiratory Infections Atlas, First Edition.</a:t>
            </a:r>
          </a:p>
          <a:p>
            <a:endParaRPr lang="en-US" sz="1200" b="1" i="0" kern="1200" dirty="0">
              <a:solidFill>
                <a:schemeClr val="tx1"/>
              </a:solidFill>
              <a:effectLst/>
              <a:latin typeface="Arial" charset="0"/>
              <a:ea typeface="+mn-ea"/>
              <a:cs typeface="+mn-cs"/>
            </a:endParaRPr>
          </a:p>
          <a:p>
            <a:r>
              <a:rPr lang="en-US" b="0" dirty="0"/>
              <a:t>About €1.4 Trillion cost the deaths &amp; diseases caused by air pollution in the WHO European region in 2010 – almost 1/10 of EU2013 GDP.</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b="0" dirty="0"/>
              <a:t>Approximately 600,000 premature deaths </a:t>
            </a:r>
            <a:r>
              <a:rPr lang="en-US" b="0" dirty="0"/>
              <a:t>in the WHO European Region in 2010</a:t>
            </a:r>
            <a:endParaRPr lang="en-GB" b="0" dirty="0"/>
          </a:p>
          <a:p>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8</a:t>
            </a:fld>
            <a:endParaRPr lang="en-GB"/>
          </a:p>
        </p:txBody>
      </p:sp>
    </p:spTree>
    <p:extLst>
      <p:ext uri="{BB962C8B-B14F-4D97-AF65-F5344CB8AC3E}">
        <p14:creationId xmlns:p14="http://schemas.microsoft.com/office/powerpoint/2010/main" val="338032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 out of 5 SMEs in Africa have no access to finance (IFC 2011); </a:t>
            </a:r>
            <a:r>
              <a:rPr lang="en-US" b="1" u="sng" dirty="0"/>
              <a:t>the introduction</a:t>
            </a:r>
            <a:r>
              <a:rPr lang="en-US" b="1" u="sng" baseline="0" dirty="0"/>
              <a:t> of </a:t>
            </a:r>
            <a:r>
              <a:rPr lang="en-US" b="1" u="sng" dirty="0"/>
              <a:t>green financing products can change this ratio</a:t>
            </a:r>
            <a:r>
              <a:rPr lang="en-US" b="1" dirty="0"/>
              <a:t>.</a:t>
            </a:r>
          </a:p>
          <a:p>
            <a:endParaRPr lang="en-US" b="1" dirty="0"/>
          </a:p>
          <a:p>
            <a:r>
              <a:rPr lang="en-US" sz="1200" b="0" i="0" kern="1200" dirty="0">
                <a:solidFill>
                  <a:schemeClr val="tx1"/>
                </a:solidFill>
                <a:effectLst/>
                <a:latin typeface="Arial" charset="0"/>
                <a:ea typeface="+mn-ea"/>
                <a:cs typeface="+mn-cs"/>
              </a:rPr>
              <a:t>Kuwait signed a contract worth 116 million dinars ($385 million) with Spain's TSK Group on Thursday 8</a:t>
            </a:r>
            <a:r>
              <a:rPr lang="en-US" sz="1200" b="0" i="0" kern="1200" baseline="0" dirty="0">
                <a:solidFill>
                  <a:schemeClr val="tx1"/>
                </a:solidFill>
                <a:effectLst/>
                <a:latin typeface="Arial" charset="0"/>
                <a:ea typeface="+mn-ea"/>
                <a:cs typeface="+mn-cs"/>
              </a:rPr>
              <a:t> Sep 2016, </a:t>
            </a:r>
            <a:r>
              <a:rPr lang="en-US" sz="1200" b="0" i="0" kern="1200" dirty="0">
                <a:solidFill>
                  <a:schemeClr val="tx1"/>
                </a:solidFill>
                <a:effectLst/>
                <a:latin typeface="Arial" charset="0"/>
                <a:ea typeface="+mn-ea"/>
                <a:cs typeface="+mn-cs"/>
              </a:rPr>
              <a:t>for a 50 megawatt solar energy project as part of its renewable energy drive. Read more at: </a:t>
            </a:r>
            <a:r>
              <a:rPr lang="en-US" sz="1200" b="0" i="0" u="none" strike="noStrike" kern="1200" dirty="0">
                <a:solidFill>
                  <a:schemeClr val="tx1"/>
                </a:solidFill>
                <a:effectLst/>
                <a:latin typeface="Arial" charset="0"/>
                <a:ea typeface="+mn-ea"/>
                <a:cs typeface="+mn-cs"/>
                <a:hlinkClick r:id="rId3"/>
              </a:rPr>
              <a:t>http://phys.org/news/2015-09-kuwait-mn-solar-energy.html#jCp</a:t>
            </a:r>
            <a:endParaRPr lang="en-US" sz="1200" b="0" i="0" u="none" strike="noStrike" kern="1200" dirty="0">
              <a:solidFill>
                <a:schemeClr val="tx1"/>
              </a:solidFill>
              <a:effectLst/>
              <a:latin typeface="Arial" charset="0"/>
              <a:ea typeface="+mn-ea"/>
              <a:cs typeface="+mn-cs"/>
            </a:endParaRPr>
          </a:p>
          <a:p>
            <a:endParaRPr lang="en-US" sz="1200" b="0" i="0" u="none" strike="noStrike"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“Even though alternative energy is increasingly cost-competitive and storage technology holds great promise (see our study on its first storage costs assessment) alternative energy systems alone will not be capable of meeting the baseload generation needs of a developed economy for the foreseeable future. Therefore, the optimal solution for many regions of the world is to use complementary traditional and alternative energy resources in a diversified generation fleet.” Lazard (2015)</a:t>
            </a:r>
            <a:endParaRPr lang="en-GB" b="1"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16319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An important economic opportunity for GE arises from the fact that (</a:t>
            </a:r>
            <a:r>
              <a:rPr lang="en-US" sz="1200" b="0" i="0" u="none" strike="noStrike" kern="1200" baseline="0" dirty="0" err="1">
                <a:solidFill>
                  <a:schemeClr val="tx1"/>
                </a:solidFill>
                <a:latin typeface="Arial" charset="0"/>
                <a:ea typeface="+mn-ea"/>
                <a:cs typeface="+mn-cs"/>
              </a:rPr>
              <a:t>i</a:t>
            </a:r>
            <a:r>
              <a:rPr lang="en-US" sz="1200" b="0" i="0" u="none" strike="noStrike" kern="1200" baseline="0" dirty="0">
                <a:solidFill>
                  <a:schemeClr val="tx1"/>
                </a:solidFill>
                <a:latin typeface="Arial" charset="0"/>
                <a:ea typeface="+mn-ea"/>
                <a:cs typeface="+mn-cs"/>
              </a:rPr>
              <a:t>) a large share of the population in Sub-Saharan Africa is still without access to modern energy and (ii) an economic transformation and the economic growth necessary to lift countries out of poverty will require important energy resources and electricity generation. A large part of the population in African countries do not have access to electricity. The African continent has enormous untapped potential sources of renewable energy, including solar energy, biomass and wind energy that incur few opportunity costs and entail huge potential for job creation, economic development and long-term energy security.</a:t>
            </a:r>
          </a:p>
          <a:p>
            <a:r>
              <a:rPr lang="en-US" sz="1200" b="0" i="0" u="none" strike="noStrike" kern="1200" baseline="0" dirty="0">
                <a:solidFill>
                  <a:schemeClr val="tx1"/>
                </a:solidFill>
                <a:latin typeface="Arial" charset="0"/>
                <a:ea typeface="+mn-ea"/>
                <a:cs typeface="+mn-cs"/>
              </a:rPr>
              <a:t>Sources:</a:t>
            </a:r>
          </a:p>
          <a:p>
            <a:r>
              <a:rPr lang="en-US" sz="1200" b="0" i="0" u="none" strike="noStrike" kern="1200" baseline="0" dirty="0">
                <a:solidFill>
                  <a:schemeClr val="tx1"/>
                </a:solidFill>
                <a:latin typeface="Arial" charset="0"/>
                <a:ea typeface="+mn-ea"/>
                <a:cs typeface="+mn-cs"/>
              </a:rPr>
              <a:t>- GIZ (2013) Green Economy in Sub-Saharan Africa: Lessons from Benin, Ethiopia, Ghana, Namibia and Nigeria</a:t>
            </a:r>
          </a:p>
          <a:p>
            <a:pPr marL="171450" indent="-171450">
              <a:buFontTx/>
              <a:buChar char="-"/>
            </a:pPr>
            <a:r>
              <a:rPr lang="en-US" sz="1200" b="0" i="0" u="none" strike="noStrike" kern="1200" baseline="0" dirty="0">
                <a:solidFill>
                  <a:schemeClr val="tx1"/>
                </a:solidFill>
                <a:latin typeface="Arial" charset="0"/>
                <a:ea typeface="+mn-ea"/>
                <a:cs typeface="+mn-cs"/>
              </a:rPr>
              <a:t>Human Development Report, 2010, http://hdr.undp.org/es/estadisticaseconomic  </a:t>
            </a:r>
          </a:p>
          <a:p>
            <a:pPr marL="171450" indent="-171450">
              <a:buFontTx/>
              <a:buChar char="-"/>
            </a:pPr>
            <a:r>
              <a:rPr lang="en-US" sz="1200" b="0" i="0" u="none" strike="noStrike" kern="1200" baseline="0" dirty="0">
                <a:solidFill>
                  <a:schemeClr val="tx1"/>
                </a:solidFill>
                <a:latin typeface="Arial" charset="0"/>
                <a:ea typeface="+mn-ea"/>
                <a:cs typeface="+mn-cs"/>
              </a:rPr>
              <a:t>Keynote address by </a:t>
            </a:r>
            <a:r>
              <a:rPr lang="en-US" sz="1200" b="0" i="0" u="none" strike="noStrike" kern="1200" baseline="0" dirty="0" err="1">
                <a:solidFill>
                  <a:schemeClr val="tx1"/>
                </a:solidFill>
                <a:latin typeface="Arial" charset="0"/>
                <a:ea typeface="+mn-ea"/>
                <a:cs typeface="+mn-cs"/>
              </a:rPr>
              <a:t>Meles</a:t>
            </a:r>
            <a:r>
              <a:rPr lang="en-US" sz="1200" b="0" i="0" u="none" strike="noStrike" kern="1200" baseline="0" dirty="0">
                <a:solidFill>
                  <a:schemeClr val="tx1"/>
                </a:solidFill>
                <a:latin typeface="Arial" charset="0"/>
                <a:ea typeface="+mn-ea"/>
                <a:cs typeface="+mn-cs"/>
              </a:rPr>
              <a:t> </a:t>
            </a:r>
            <a:r>
              <a:rPr lang="en-US" sz="1200" b="0" i="0" u="none" strike="noStrike" kern="1200" baseline="0" dirty="0" err="1">
                <a:solidFill>
                  <a:schemeClr val="tx1"/>
                </a:solidFill>
                <a:latin typeface="Arial" charset="0"/>
                <a:ea typeface="+mn-ea"/>
                <a:cs typeface="+mn-cs"/>
              </a:rPr>
              <a:t>Zenawi</a:t>
            </a:r>
            <a:r>
              <a:rPr lang="en-US" sz="1200" b="0" i="0" u="none" strike="noStrike" kern="1200" baseline="0" dirty="0">
                <a:solidFill>
                  <a:schemeClr val="tx1"/>
                </a:solidFill>
                <a:latin typeface="Arial" charset="0"/>
                <a:ea typeface="+mn-ea"/>
                <a:cs typeface="+mn-cs"/>
              </a:rPr>
              <a:t> on Green Economy and Structural Transformation in Africa, October 2011, www.uneca.org/aec/2011/updates/Speech%20by%20HE%20Meles%20Zenawi.pdf </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11</a:t>
            </a:fld>
            <a:endParaRPr lang="en-GB"/>
          </a:p>
        </p:txBody>
      </p:sp>
    </p:spTree>
    <p:extLst>
      <p:ext uri="{BB962C8B-B14F-4D97-AF65-F5344CB8AC3E}">
        <p14:creationId xmlns:p14="http://schemas.microsoft.com/office/powerpoint/2010/main" val="253602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Evidence from a range of green economy assessments carried out by UNEP demonstrate that redirecting investments to energy and resource efficiency can drive growth and produce gains that are higher than a business-as-</a:t>
            </a:r>
            <a:r>
              <a:rPr lang="en-GB" sz="1200" b="0" i="0" u="none" strike="noStrike" kern="1200" baseline="0" dirty="0">
                <a:solidFill>
                  <a:schemeClr val="tx1"/>
                </a:solidFill>
                <a:latin typeface="Arial" charset="0"/>
                <a:ea typeface="+mn-ea"/>
                <a:cs typeface="+mn-cs"/>
              </a:rPr>
              <a:t>usual (BAU) scenario.</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Sources:</a:t>
            </a:r>
          </a:p>
          <a:p>
            <a:pPr marL="171450" indent="-171450">
              <a:buFontTx/>
              <a:buChar char="-"/>
            </a:pPr>
            <a:r>
              <a:rPr lang="en-US" sz="1200" b="0" i="0" u="none" strike="noStrike" kern="1200" baseline="0" dirty="0">
                <a:solidFill>
                  <a:schemeClr val="tx1"/>
                </a:solidFill>
                <a:latin typeface="Arial" charset="0"/>
                <a:ea typeface="+mn-ea"/>
                <a:cs typeface="+mn-cs"/>
              </a:rPr>
              <a:t>UNEP (2015), Building Inclusive Green Economies in Africa, Experience and Lessons Learned 2010-2015, </a:t>
            </a:r>
            <a:r>
              <a:rPr lang="en-GB" sz="1200" b="0" i="0" u="none" strike="noStrike" kern="1200" baseline="0" dirty="0">
                <a:solidFill>
                  <a:schemeClr val="tx1"/>
                </a:solidFill>
                <a:latin typeface="Arial" charset="0"/>
                <a:ea typeface="+mn-ea"/>
                <a:cs typeface="+mn-cs"/>
              </a:rPr>
              <a:t>50 pages</a:t>
            </a:r>
            <a:r>
              <a:rPr lang="en-US" sz="1200" b="0" i="0" u="none" strike="noStrike" kern="1200" baseline="0" dirty="0">
                <a:solidFill>
                  <a:schemeClr val="tx1"/>
                </a:solidFill>
                <a:latin typeface="Arial" charset="0"/>
                <a:ea typeface="+mn-ea"/>
                <a:cs typeface="+mn-cs"/>
              </a:rPr>
              <a:t>.</a:t>
            </a:r>
          </a:p>
          <a:p>
            <a:pPr marL="171450" indent="-171450">
              <a:buFontTx/>
              <a:buChar char="-"/>
            </a:pPr>
            <a:r>
              <a:rPr lang="en-US" sz="1200" b="0" i="0" u="none" strike="noStrike" kern="1200" baseline="0" dirty="0">
                <a:solidFill>
                  <a:schemeClr val="tx1"/>
                </a:solidFill>
                <a:latin typeface="Arial" charset="0"/>
                <a:ea typeface="+mn-ea"/>
                <a:cs typeface="+mn-cs"/>
              </a:rPr>
              <a:t>UNEP (2014), </a:t>
            </a:r>
            <a:r>
              <a:rPr lang="en-US" sz="1200" b="0" i="1" u="none" strike="noStrike" kern="1200" baseline="0" dirty="0">
                <a:solidFill>
                  <a:schemeClr val="tx1"/>
                </a:solidFill>
                <a:latin typeface="Arial" charset="0"/>
                <a:ea typeface="+mn-ea"/>
                <a:cs typeface="+mn-cs"/>
              </a:rPr>
              <a:t>Green Economy Assessment Report – Kenya</a:t>
            </a:r>
            <a:r>
              <a:rPr lang="en-US" sz="1200" b="0" i="0" u="none" strike="noStrike" kern="1200" baseline="0" dirty="0">
                <a:solidFill>
                  <a:schemeClr val="tx1"/>
                </a:solidFill>
                <a:latin typeface="Arial" charset="0"/>
                <a:ea typeface="+mn-ea"/>
                <a:cs typeface="+mn-cs"/>
              </a:rPr>
              <a:t>. </a:t>
            </a:r>
          </a:p>
          <a:p>
            <a:pPr marL="171450" indent="-171450">
              <a:buFontTx/>
              <a:buChar char="-"/>
            </a:pPr>
            <a:r>
              <a:rPr lang="en-US" sz="1200" b="0" i="0" u="none" strike="noStrike" kern="1200" baseline="0" dirty="0">
                <a:solidFill>
                  <a:schemeClr val="tx1"/>
                </a:solidFill>
                <a:latin typeface="Arial" charset="0"/>
                <a:ea typeface="+mn-ea"/>
                <a:cs typeface="+mn-cs"/>
              </a:rPr>
              <a:t>GE Assessment reports for Kenya, Burkina Faso and Senegal available at: http://web.unep.org/greeneconomy/resources/publication</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12</a:t>
            </a:fld>
            <a:endParaRPr lang="en-GB"/>
          </a:p>
        </p:txBody>
      </p:sp>
    </p:spTree>
    <p:extLst>
      <p:ext uri="{BB962C8B-B14F-4D97-AF65-F5344CB8AC3E}">
        <p14:creationId xmlns:p14="http://schemas.microsoft.com/office/powerpoint/2010/main" val="101763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wMIUglBlig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355976" y="2276872"/>
            <a:ext cx="4788024" cy="2736453"/>
          </a:xfrm>
        </p:spPr>
        <p:txBody>
          <a:bodyPr/>
          <a:lstStyle/>
          <a:p>
            <a:pPr eaLnBrk="1" hangingPunct="1">
              <a:spcBef>
                <a:spcPts val="0"/>
              </a:spcBef>
              <a:spcAft>
                <a:spcPts val="0"/>
              </a:spcAft>
              <a:buClrTx/>
              <a:buFont typeface="Wingdings" panose="05000000000000000000" pitchFamily="2" charset="2"/>
              <a:buChar char="q"/>
            </a:pPr>
            <a:endParaRPr lang="en-US" altLang="en-US" dirty="0">
              <a:ea typeface="ＭＳ Ｐゴシック" pitchFamily="2" charset="-128"/>
            </a:endParaRP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Ocean acidification: </a:t>
            </a:r>
            <a:r>
              <a:rPr lang="en-US" altLang="en-US" sz="2000" i="0" dirty="0">
                <a:ea typeface="ＭＳ Ｐゴシック" pitchFamily="2" charset="-128"/>
              </a:rPr>
              <a:t>(since pre-industrial times)</a:t>
            </a:r>
          </a:p>
          <a:p>
            <a:pPr lvl="1" eaLnBrk="1" hangingPunct="1">
              <a:spcBef>
                <a:spcPts val="600"/>
              </a:spcBef>
              <a:spcAft>
                <a:spcPts val="0"/>
              </a:spcAft>
              <a:buClrTx/>
              <a:buFont typeface="Courier New" panose="02070309020205020404" pitchFamily="49" charset="0"/>
              <a:buChar char="o"/>
            </a:pPr>
            <a:r>
              <a:rPr lang="en-US" altLang="en-US" b="0" i="0" dirty="0">
                <a:ea typeface="ＭＳ Ｐゴシック" pitchFamily="2" charset="-128"/>
              </a:rPr>
              <a:t>Surface ocean pH -0.1 (100x in last 20M </a:t>
            </a:r>
            <a:r>
              <a:rPr lang="en-US" altLang="en-US" b="0" i="0" dirty="0" err="1">
                <a:ea typeface="ＭＳ Ｐゴシック" pitchFamily="2" charset="-128"/>
              </a:rPr>
              <a:t>yrs</a:t>
            </a:r>
            <a:r>
              <a:rPr lang="en-US" altLang="en-US" b="0" i="0" dirty="0">
                <a:ea typeface="ＭＳ Ｐゴシック" pitchFamily="2" charset="-128"/>
              </a:rPr>
              <a:t>)</a:t>
            </a: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Climate change</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CO</a:t>
            </a:r>
            <a:r>
              <a:rPr lang="en-US" altLang="en-US" b="0" baseline="-25000" dirty="0">
                <a:ea typeface="ＭＳ Ｐゴシック" pitchFamily="2" charset="-128"/>
              </a:rPr>
              <a:t>2</a:t>
            </a:r>
            <a:r>
              <a:rPr lang="en-US" altLang="en-US" b="0" dirty="0">
                <a:ea typeface="ＭＳ Ｐゴシック" pitchFamily="2" charset="-128"/>
              </a:rPr>
              <a:t> concentrations ≈40 ppm</a:t>
            </a: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Stratospheric O</a:t>
            </a:r>
            <a:r>
              <a:rPr lang="en-US" altLang="en-US" baseline="-25000" dirty="0">
                <a:ea typeface="ＭＳ Ｐゴシック" pitchFamily="2" charset="-128"/>
              </a:rPr>
              <a:t>3</a:t>
            </a:r>
            <a:r>
              <a:rPr lang="en-US" altLang="en-US" dirty="0">
                <a:ea typeface="ＭＳ Ｐゴシック" pitchFamily="2" charset="-128"/>
              </a:rPr>
              <a:t> depletion</a:t>
            </a:r>
          </a:p>
          <a:p>
            <a:pPr lvl="1" eaLnBrk="1" hangingPunct="1">
              <a:spcBef>
                <a:spcPts val="600"/>
              </a:spcBef>
              <a:spcAft>
                <a:spcPts val="0"/>
              </a:spcAft>
              <a:buClrTx/>
              <a:buFont typeface="Courier New" panose="02070309020205020404" pitchFamily="49" charset="0"/>
              <a:buChar char="o"/>
            </a:pPr>
            <a:r>
              <a:rPr lang="en-US" b="0" dirty="0"/>
              <a:t>near complete recovery of the ozone layer ±2050</a:t>
            </a:r>
            <a:endParaRPr lang="en-US" altLang="en-US" b="0" dirty="0">
              <a:ea typeface="ＭＳ Ｐゴシック" pitchFamily="2" charset="-128"/>
            </a:endParaRPr>
          </a:p>
        </p:txBody>
      </p:sp>
      <p:sp>
        <p:nvSpPr>
          <p:cNvPr id="21506" name="Slide Number Placeholder 3"/>
          <p:cNvSpPr>
            <a:spLocks noGrp="1"/>
          </p:cNvSpPr>
          <p:nvPr>
            <p:ph type="sldNum" sz="quarter" idx="12"/>
          </p:nvPr>
        </p:nvSpPr>
        <p:spPr>
          <a:xfrm>
            <a:off x="6876256" y="619564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CD8E5F69-C9F8-436D-BD14-230A8245EF4A}" type="slidenum">
              <a:rPr lang="en-US" altLang="en-US" sz="1400">
                <a:solidFill>
                  <a:schemeClr val="tx1"/>
                </a:solidFill>
                <a:latin typeface="Arial" panose="020B0604020202020204" pitchFamily="34" charset="0"/>
              </a:rPr>
              <a:pPr eaLnBrk="1" hangingPunct="1"/>
              <a:t>1</a:t>
            </a:fld>
            <a:endParaRPr lang="en-US" altLang="en-US" sz="1400" dirty="0">
              <a:solidFill>
                <a:schemeClr val="tx1"/>
              </a:solidFill>
              <a:latin typeface="Arial" panose="020B0604020202020204" pitchFamily="34" charset="0"/>
            </a:endParaRPr>
          </a:p>
        </p:txBody>
      </p:sp>
      <p:pic>
        <p:nvPicPr>
          <p:cNvPr id="1026" name="Picture 2" descr="Image result for ocean acidif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77" y="2051993"/>
            <a:ext cx="3840480" cy="2160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04" y="1436330"/>
            <a:ext cx="8280920" cy="461665"/>
          </a:xfrm>
          <a:prstGeom prst="rect">
            <a:avLst/>
          </a:prstGeom>
        </p:spPr>
        <p:txBody>
          <a:bodyPr wrap="square">
            <a:spAutoFit/>
          </a:bodyPr>
          <a:lstStyle/>
          <a:p>
            <a:pPr eaLnBrk="1" hangingPunct="1">
              <a:spcAft>
                <a:spcPts val="600"/>
              </a:spcAft>
              <a:buClrTx/>
            </a:pPr>
            <a:r>
              <a:rPr lang="en-US" altLang="en-US" sz="2400" b="1" dirty="0">
                <a:ea typeface="ＭＳ Ｐゴシック" pitchFamily="2" charset="-128"/>
              </a:rPr>
              <a:t>Systemic processes at planetary scale</a:t>
            </a:r>
          </a:p>
        </p:txBody>
      </p:sp>
      <p:pic>
        <p:nvPicPr>
          <p:cNvPr id="1028" name="Picture 4" descr="Image result for stratospheric ozone deple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67" y="4337661"/>
            <a:ext cx="3771900" cy="2284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4172666" y="6313781"/>
            <a:ext cx="4575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dirty="0"/>
              <a:t>Sources: Ocean Acidification taken from NOAA 	and O</a:t>
            </a:r>
            <a:r>
              <a:rPr lang="en-GB" altLang="en-US" sz="1400" baseline="-25000" dirty="0"/>
              <a:t>3</a:t>
            </a:r>
            <a:r>
              <a:rPr lang="en-GB" altLang="en-US" sz="1400" dirty="0"/>
              <a:t> depletion from NASA websites</a:t>
            </a:r>
          </a:p>
        </p:txBody>
      </p:sp>
    </p:spTree>
    <p:extLst>
      <p:ext uri="{BB962C8B-B14F-4D97-AF65-F5344CB8AC3E}">
        <p14:creationId xmlns:p14="http://schemas.microsoft.com/office/powerpoint/2010/main" val="220017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412255"/>
            <a:ext cx="8229600" cy="936625"/>
          </a:xfrm>
        </p:spPr>
        <p:txBody>
          <a:bodyPr/>
          <a:lstStyle/>
          <a:p>
            <a:pPr marL="0"/>
            <a:r>
              <a:rPr lang="en-US" dirty="0"/>
              <a:t>The Business Case for an Inclusive Green Economy</a:t>
            </a:r>
          </a:p>
        </p:txBody>
      </p:sp>
      <p:sp>
        <p:nvSpPr>
          <p:cNvPr id="3" name="Content Placeholder 2"/>
          <p:cNvSpPr>
            <a:spLocks noGrp="1"/>
          </p:cNvSpPr>
          <p:nvPr>
            <p:ph idx="1"/>
          </p:nvPr>
        </p:nvSpPr>
        <p:spPr>
          <a:xfrm>
            <a:off x="457200" y="2348880"/>
            <a:ext cx="5338936" cy="3529013"/>
          </a:xfrm>
        </p:spPr>
        <p:txBody>
          <a:bodyPr/>
          <a:lstStyle/>
          <a:p>
            <a:pPr marL="0" indent="0">
              <a:buClrTx/>
              <a:buFontTx/>
              <a:buNone/>
              <a:defRPr/>
            </a:pPr>
            <a:endParaRPr lang="en-US" i="0" dirty="0"/>
          </a:p>
          <a:p>
            <a:pPr>
              <a:buClrTx/>
              <a:defRPr/>
            </a:pPr>
            <a:r>
              <a:rPr lang="en-GB" i="0" dirty="0"/>
              <a:t>Green investments:</a:t>
            </a:r>
          </a:p>
          <a:p>
            <a:pPr lvl="1">
              <a:buClrTx/>
              <a:buFont typeface="Wingdings" panose="05000000000000000000" pitchFamily="2" charset="2"/>
              <a:buChar char="ü"/>
              <a:defRPr/>
            </a:pPr>
            <a:r>
              <a:rPr lang="en-GB" b="0" dirty="0"/>
              <a:t>Potential for net job creation, income generation and poverty reduction</a:t>
            </a:r>
          </a:p>
          <a:p>
            <a:pPr lvl="1">
              <a:buClrTx/>
              <a:buFont typeface="Wingdings" panose="05000000000000000000" pitchFamily="2" charset="2"/>
              <a:buChar char="ü"/>
              <a:defRPr/>
            </a:pPr>
            <a:r>
              <a:rPr lang="en-GB" b="0" dirty="0"/>
              <a:t>In rural Bangladesh, selling, installing and maintaining small photovoltaic panels provides direct livelihoods for about 70,000 people, and 150,000 are employed directly and indirectly </a:t>
            </a:r>
            <a:r>
              <a:rPr lang="en-GB" sz="1600" b="0" dirty="0"/>
              <a:t>(REN21, 2013)</a:t>
            </a:r>
            <a:endParaRPr lang="en-GB" b="0" dirty="0"/>
          </a:p>
          <a:p>
            <a:pPr>
              <a:buClrTx/>
              <a:defRPr/>
            </a:pPr>
            <a:endParaRPr lang="en-US" i="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995387"/>
            <a:ext cx="3197393" cy="2862613"/>
          </a:xfrm>
          <a:prstGeom prst="rect">
            <a:avLst/>
          </a:prstGeom>
        </p:spPr>
      </p:pic>
    </p:spTree>
    <p:extLst>
      <p:ext uri="{BB962C8B-B14F-4D97-AF65-F5344CB8AC3E}">
        <p14:creationId xmlns:p14="http://schemas.microsoft.com/office/powerpoint/2010/main" val="161152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Business Case for an Inclusive Green Economy</a:t>
            </a:r>
          </a:p>
        </p:txBody>
      </p:sp>
      <p:sp>
        <p:nvSpPr>
          <p:cNvPr id="3" name="Content Placeholder 2"/>
          <p:cNvSpPr>
            <a:spLocks noGrp="1"/>
          </p:cNvSpPr>
          <p:nvPr>
            <p:ph idx="1"/>
          </p:nvPr>
        </p:nvSpPr>
        <p:spPr/>
        <p:txBody>
          <a:bodyPr/>
          <a:lstStyle/>
          <a:p>
            <a:pPr marL="0" indent="0">
              <a:buClrTx/>
              <a:buFontTx/>
              <a:buNone/>
              <a:defRPr/>
            </a:pPr>
            <a:endParaRPr lang="en-US" i="0" dirty="0"/>
          </a:p>
          <a:p>
            <a:pPr>
              <a:buClrTx/>
              <a:defRPr/>
            </a:pPr>
            <a:r>
              <a:rPr lang="en-US" i="0" dirty="0"/>
              <a:t>Regional economic opportunities</a:t>
            </a:r>
          </a:p>
          <a:p>
            <a:pPr lvl="1">
              <a:buClrTx/>
              <a:buFont typeface="Wingdings" panose="05000000000000000000" pitchFamily="2" charset="2"/>
              <a:buChar char="ü"/>
              <a:defRPr/>
            </a:pPr>
            <a:r>
              <a:rPr lang="en-US" b="0" dirty="0"/>
              <a:t>Large parts of Sub-Saharan Africa still without access to modern energy</a:t>
            </a:r>
          </a:p>
          <a:p>
            <a:pPr lvl="1">
              <a:buClrTx/>
              <a:buFont typeface="Wingdings" panose="05000000000000000000" pitchFamily="2" charset="2"/>
              <a:buChar char="ü"/>
              <a:defRPr/>
            </a:pPr>
            <a:r>
              <a:rPr lang="en-US" b="0" dirty="0"/>
              <a:t>Economic transformation and growth requires significant energy resources and electricity generation</a:t>
            </a:r>
          </a:p>
          <a:p>
            <a:pPr lvl="1">
              <a:buClrTx/>
              <a:buFont typeface="Wingdings" panose="05000000000000000000" pitchFamily="2" charset="2"/>
              <a:buChar char="ü"/>
              <a:defRPr/>
            </a:pPr>
            <a:r>
              <a:rPr lang="en-US" b="0" dirty="0"/>
              <a:t>Africa has untapped potential sources of renewable energy (incl. solar energy, biomass and wind energy), thus significant potential for green growth and jobs creation in the transition to an inclusive green economy</a:t>
            </a:r>
          </a:p>
        </p:txBody>
      </p:sp>
    </p:spTree>
    <p:extLst>
      <p:ext uri="{BB962C8B-B14F-4D97-AF65-F5344CB8AC3E}">
        <p14:creationId xmlns:p14="http://schemas.microsoft.com/office/powerpoint/2010/main" val="10412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Business Case for an Inclusive Green Economy</a:t>
            </a:r>
          </a:p>
        </p:txBody>
      </p:sp>
      <p:sp>
        <p:nvSpPr>
          <p:cNvPr id="3" name="Content Placeholder 2"/>
          <p:cNvSpPr>
            <a:spLocks noGrp="1"/>
          </p:cNvSpPr>
          <p:nvPr>
            <p:ph idx="1"/>
          </p:nvPr>
        </p:nvSpPr>
        <p:spPr/>
        <p:txBody>
          <a:bodyPr/>
          <a:lstStyle/>
          <a:p>
            <a:pPr marL="0" indent="0">
              <a:buClrTx/>
              <a:buFontTx/>
              <a:buNone/>
              <a:defRPr/>
            </a:pPr>
            <a:endParaRPr lang="en-US" i="0" dirty="0"/>
          </a:p>
          <a:p>
            <a:pPr>
              <a:buClrTx/>
              <a:defRPr/>
            </a:pPr>
            <a:r>
              <a:rPr lang="en-US" i="0" dirty="0"/>
              <a:t>Inclusive green economy added value in Africa – few examples (UNEP, 2014): </a:t>
            </a:r>
          </a:p>
          <a:p>
            <a:pPr lvl="1">
              <a:buClrTx/>
              <a:buFont typeface="Wingdings" panose="05000000000000000000" pitchFamily="2" charset="2"/>
              <a:buChar char="ü"/>
              <a:defRPr/>
            </a:pPr>
            <a:r>
              <a:rPr lang="en-US" b="0" dirty="0"/>
              <a:t>Kenya GDP growth projected to be 12</a:t>
            </a:r>
            <a:r>
              <a:rPr lang="el-GR" b="0" dirty="0"/>
              <a:t>%</a:t>
            </a:r>
            <a:r>
              <a:rPr lang="en-US" b="0" dirty="0"/>
              <a:t> higher by 2030 under a GE scenario compared to a BAU scenario</a:t>
            </a:r>
          </a:p>
          <a:p>
            <a:pPr lvl="1">
              <a:buClrTx/>
              <a:buFont typeface="Wingdings" panose="05000000000000000000" pitchFamily="2" charset="2"/>
              <a:buChar char="ü"/>
              <a:defRPr/>
            </a:pPr>
            <a:r>
              <a:rPr lang="en-US" b="0" dirty="0"/>
              <a:t>In the energy sector, investments in expanding solar and wind capacity in Senegal are projected to create up to 30,000 additional jobs by 2035</a:t>
            </a:r>
          </a:p>
          <a:p>
            <a:pPr lvl="1">
              <a:buClrTx/>
              <a:buFont typeface="Wingdings" panose="05000000000000000000" pitchFamily="2" charset="2"/>
              <a:buChar char="ü"/>
              <a:defRPr/>
            </a:pPr>
            <a:endParaRPr lang="en-US" b="0" dirty="0"/>
          </a:p>
        </p:txBody>
      </p:sp>
    </p:spTree>
    <p:extLst>
      <p:ext uri="{BB962C8B-B14F-4D97-AF65-F5344CB8AC3E}">
        <p14:creationId xmlns:p14="http://schemas.microsoft.com/office/powerpoint/2010/main" val="415044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a:t>Discussion Points</a:t>
            </a:r>
            <a:endParaRPr lang="en-US" dirty="0"/>
          </a:p>
        </p:txBody>
      </p:sp>
      <p:sp>
        <p:nvSpPr>
          <p:cNvPr id="33795" name="Content Placeholder 2"/>
          <p:cNvSpPr>
            <a:spLocks noGrp="1"/>
          </p:cNvSpPr>
          <p:nvPr>
            <p:ph idx="1"/>
          </p:nvPr>
        </p:nvSpPr>
        <p:spPr>
          <a:xfrm>
            <a:off x="457200" y="2347913"/>
            <a:ext cx="8229600" cy="3529012"/>
          </a:xfrm>
        </p:spPr>
        <p:txBody>
          <a:bodyPr/>
          <a:lstStyle/>
          <a:p>
            <a:pPr>
              <a:spcAft>
                <a:spcPts val="1000"/>
              </a:spcAft>
              <a:buClrTx/>
            </a:pPr>
            <a:r>
              <a:rPr lang="en-GB" sz="1800" i="0" dirty="0"/>
              <a:t>Are the presented key global and regional environmental challenges clear and evident?</a:t>
            </a:r>
          </a:p>
          <a:p>
            <a:pPr>
              <a:spcAft>
                <a:spcPts val="1000"/>
              </a:spcAft>
              <a:buClrTx/>
            </a:pPr>
            <a:r>
              <a:rPr lang="en-GB" sz="1800" i="0" dirty="0"/>
              <a:t>Who bears the cost of inaction in addressing environmental degradation?</a:t>
            </a:r>
          </a:p>
          <a:p>
            <a:pPr>
              <a:spcAft>
                <a:spcPts val="1000"/>
              </a:spcAft>
              <a:buClrTx/>
            </a:pPr>
            <a:r>
              <a:rPr lang="en-GB" sz="1800" i="0" dirty="0"/>
              <a:t>What does the shift to an inclusive green economy mean for the current approach to growth and development? What are the challenges and opportunities for society, business and governance centres? </a:t>
            </a:r>
          </a:p>
          <a:p>
            <a:pPr>
              <a:spcAft>
                <a:spcPts val="1000"/>
              </a:spcAft>
              <a:buClrTx/>
            </a:pPr>
            <a:endParaRPr lang="en-GB" sz="1800" i="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6831396" y="649244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71E545BB-33AB-4A57-9710-61E87CD106A6}" type="slidenum">
              <a:rPr lang="en-US" altLang="en-US" sz="1400">
                <a:solidFill>
                  <a:schemeClr val="tx1"/>
                </a:solidFill>
                <a:latin typeface="Arial" panose="020B0604020202020204" pitchFamily="34" charset="0"/>
              </a:rPr>
              <a:pPr eaLnBrk="1" hangingPunct="1"/>
              <a:t>2</a:t>
            </a:fld>
            <a:endParaRPr lang="en-US" altLang="en-US" sz="1400">
              <a:solidFill>
                <a:schemeClr val="tx1"/>
              </a:solidFill>
              <a:latin typeface="Arial" panose="020B0604020202020204" pitchFamily="34" charset="0"/>
            </a:endParaRPr>
          </a:p>
        </p:txBody>
      </p:sp>
      <p:pic>
        <p:nvPicPr>
          <p:cNvPr id="23555" name="Picture 1" descr="colorado delt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262" y="2400864"/>
            <a:ext cx="274478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rot="10800000" flipV="1">
            <a:off x="7211104" y="4328035"/>
            <a:ext cx="1907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r>
              <a:rPr lang="en-GB" altLang="en-US" sz="800" dirty="0"/>
              <a:t>Photos: National Geographic</a:t>
            </a:r>
            <a:endParaRPr lang="en-US" altLang="en-US" sz="800" dirty="0"/>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6580" y="4646613"/>
            <a:ext cx="27559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
          </p:nvPr>
        </p:nvSpPr>
        <p:spPr>
          <a:xfrm>
            <a:off x="179512" y="1628775"/>
            <a:ext cx="5832647" cy="3384550"/>
          </a:xfrm>
        </p:spPr>
        <p:txBody>
          <a:bodyPr/>
          <a:lstStyle/>
          <a:p>
            <a:pPr marL="0" indent="0" eaLnBrk="1" hangingPunct="1">
              <a:spcBef>
                <a:spcPts val="0"/>
              </a:spcBef>
              <a:spcAft>
                <a:spcPts val="0"/>
              </a:spcAft>
              <a:buClrTx/>
              <a:buNone/>
            </a:pPr>
            <a:r>
              <a:rPr lang="en-US" altLang="en-US" b="1" dirty="0">
                <a:ea typeface="ＭＳ Ｐゴシック" pitchFamily="2" charset="-128"/>
              </a:rPr>
              <a:t> </a:t>
            </a:r>
            <a:endParaRPr lang="en-US" altLang="en-US" b="1" i="0" dirty="0">
              <a:ea typeface="ＭＳ Ｐゴシック" pitchFamily="2" charset="-128"/>
            </a:endParaRPr>
          </a:p>
          <a:p>
            <a:pPr eaLnBrk="1" hangingPunct="1">
              <a:spcBef>
                <a:spcPts val="0"/>
              </a:spcBef>
              <a:spcAft>
                <a:spcPts val="0"/>
              </a:spcAft>
              <a:buClrTx/>
              <a:buFont typeface="Wingdings" panose="05000000000000000000" pitchFamily="2" charset="2"/>
              <a:buChar char="q"/>
            </a:pPr>
            <a:endParaRPr lang="en-US" altLang="en-US" dirty="0">
              <a:ea typeface="ＭＳ Ｐゴシック" pitchFamily="2" charset="-128"/>
            </a:endParaRP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Freshwater use:</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≈25% river basins run dry before reaching oceans </a:t>
            </a: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Land system change:</a:t>
            </a:r>
            <a:r>
              <a:rPr lang="en-US" altLang="en-US" i="0" dirty="0">
                <a:ea typeface="ＭＳ Ｐゴシック" pitchFamily="2" charset="-128"/>
              </a:rPr>
              <a:t> </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Agricultural land-use change rate = 0.8%/</a:t>
            </a:r>
            <a:r>
              <a:rPr lang="en-US" altLang="en-US" b="0" dirty="0" err="1">
                <a:ea typeface="ＭＳ Ｐゴシック" pitchFamily="2" charset="-128"/>
              </a:rPr>
              <a:t>yr</a:t>
            </a:r>
            <a:r>
              <a:rPr lang="en-US" altLang="en-US" b="0" dirty="0">
                <a:ea typeface="ＭＳ Ｐゴシック" pitchFamily="2" charset="-128"/>
              </a:rPr>
              <a:t> (past 40-50 </a:t>
            </a:r>
            <a:r>
              <a:rPr lang="en-US" altLang="en-US" b="0" dirty="0" err="1">
                <a:ea typeface="ＭＳ Ｐゴシック" pitchFamily="2" charset="-128"/>
              </a:rPr>
              <a:t>yrs</a:t>
            </a:r>
            <a:r>
              <a:rPr lang="en-US" altLang="en-US" b="0" dirty="0">
                <a:ea typeface="ＭＳ Ｐゴシック" pitchFamily="2" charset="-128"/>
              </a:rPr>
              <a:t>)</a:t>
            </a: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Biogeochemical flows:</a:t>
            </a:r>
            <a:r>
              <a:rPr lang="en-US" altLang="en-US" i="0" dirty="0">
                <a:ea typeface="ＭＳ Ｐゴシック" pitchFamily="2" charset="-128"/>
              </a:rPr>
              <a:t> </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 200Mt P mined/</a:t>
            </a:r>
            <a:r>
              <a:rPr lang="en-US" altLang="en-US" b="0" dirty="0" err="1">
                <a:ea typeface="ＭＳ Ｐゴシック" pitchFamily="2" charset="-128"/>
              </a:rPr>
              <a:t>yr</a:t>
            </a:r>
            <a:r>
              <a:rPr lang="en-US" altLang="en-US" b="0" dirty="0">
                <a:ea typeface="ＭＳ Ｐゴシック" pitchFamily="2" charset="-128"/>
              </a:rPr>
              <a:t> with P inflow to oceans = 8x the natural background rate of influx</a:t>
            </a:r>
          </a:p>
        </p:txBody>
      </p:sp>
      <p:sp>
        <p:nvSpPr>
          <p:cNvPr id="7" name="Rectangle 6"/>
          <p:cNvSpPr/>
          <p:nvPr/>
        </p:nvSpPr>
        <p:spPr>
          <a:xfrm>
            <a:off x="107504" y="1436330"/>
            <a:ext cx="8568952" cy="830997"/>
          </a:xfrm>
          <a:prstGeom prst="rect">
            <a:avLst/>
          </a:prstGeom>
        </p:spPr>
        <p:txBody>
          <a:bodyPr wrap="square">
            <a:spAutoFit/>
          </a:bodyPr>
          <a:lstStyle/>
          <a:p>
            <a:pPr eaLnBrk="1" hangingPunct="1">
              <a:spcAft>
                <a:spcPts val="600"/>
              </a:spcAft>
              <a:buClrTx/>
            </a:pPr>
            <a:r>
              <a:rPr lang="en-US" altLang="en-US" sz="2400" b="1" dirty="0">
                <a:ea typeface="ＭＳ Ｐゴシック" pitchFamily="2" charset="-128"/>
              </a:rPr>
              <a:t>Aggregated processes from local/regional scale (boundaries quantified)</a:t>
            </a:r>
          </a:p>
        </p:txBody>
      </p:sp>
    </p:spTree>
    <p:extLst>
      <p:ext uri="{BB962C8B-B14F-4D97-AF65-F5344CB8AC3E}">
        <p14:creationId xmlns:p14="http://schemas.microsoft.com/office/powerpoint/2010/main" val="129445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323528" y="1855276"/>
            <a:ext cx="6552727" cy="3384550"/>
          </a:xfrm>
        </p:spPr>
        <p:txBody>
          <a:bodyPr/>
          <a:lstStyle/>
          <a:p>
            <a:pPr eaLnBrk="1" hangingPunct="1">
              <a:spcBef>
                <a:spcPts val="0"/>
              </a:spcBef>
              <a:spcAft>
                <a:spcPts val="0"/>
              </a:spcAft>
              <a:buClrTx/>
              <a:buFont typeface="Wingdings" panose="05000000000000000000" pitchFamily="2" charset="2"/>
              <a:buChar char="q"/>
            </a:pPr>
            <a:endParaRPr lang="en-US" altLang="en-US" dirty="0">
              <a:ea typeface="ＭＳ Ｐゴシック" pitchFamily="2" charset="-128"/>
            </a:endParaRP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Biosphere integrity (no global quantification on functional diversity):</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Species extinct at 100-1,000 x natural rate</a:t>
            </a:r>
          </a:p>
          <a:p>
            <a:pPr eaLnBrk="1" hangingPunct="1">
              <a:spcBef>
                <a:spcPts val="600"/>
              </a:spcBef>
              <a:spcAft>
                <a:spcPts val="0"/>
              </a:spcAft>
              <a:buClrTx/>
              <a:buFont typeface="Wingdings" panose="05000000000000000000" pitchFamily="2" charset="2"/>
              <a:buChar char="q"/>
            </a:pPr>
            <a:r>
              <a:rPr lang="en-US" altLang="en-US" b="0" dirty="0">
                <a:ea typeface="ＭＳ Ｐゴシック" pitchFamily="2" charset="-128"/>
              </a:rPr>
              <a:t>Atmospheric aerosol loading:</a:t>
            </a: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human activity </a:t>
            </a:r>
            <a:r>
              <a:rPr lang="en-US" altLang="en-US" b="0" dirty="0">
                <a:ea typeface="ＭＳ Ｐゴシック" pitchFamily="2" charset="-128"/>
                <a:sym typeface="Wingdings" panose="05000000000000000000" pitchFamily="2" charset="2"/>
              </a:rPr>
              <a:t> </a:t>
            </a:r>
            <a:r>
              <a:rPr lang="en-US" altLang="en-US" b="0" dirty="0">
                <a:ea typeface="ＭＳ Ｐゴシック" pitchFamily="2" charset="-128"/>
              </a:rPr>
              <a:t>2x aerosols concentration</a:t>
            </a:r>
          </a:p>
          <a:p>
            <a:pPr eaLnBrk="1" hangingPunct="1">
              <a:spcBef>
                <a:spcPts val="600"/>
              </a:spcBef>
              <a:spcAft>
                <a:spcPts val="0"/>
              </a:spcAft>
              <a:buClrTx/>
              <a:buFont typeface="Wingdings" panose="05000000000000000000" pitchFamily="2" charset="2"/>
              <a:buChar char="q"/>
            </a:pPr>
            <a:r>
              <a:rPr lang="en-US" altLang="en-US" dirty="0">
                <a:ea typeface="ＭＳ Ｐゴシック" pitchFamily="2" charset="-128"/>
              </a:rPr>
              <a:t>Novel entities: Chemicals &amp; </a:t>
            </a:r>
            <a:r>
              <a:rPr lang="en-GB" dirty="0"/>
              <a:t>modified life-forms</a:t>
            </a:r>
            <a:endParaRPr lang="en-US" altLang="en-US" dirty="0">
              <a:ea typeface="ＭＳ Ｐゴシック" pitchFamily="2" charset="-128"/>
            </a:endParaRPr>
          </a:p>
          <a:p>
            <a:pPr lvl="1" eaLnBrk="1" hangingPunct="1">
              <a:spcBef>
                <a:spcPts val="600"/>
              </a:spcBef>
              <a:spcAft>
                <a:spcPts val="0"/>
              </a:spcAft>
              <a:buClrTx/>
              <a:buFont typeface="Courier New" panose="02070309020205020404" pitchFamily="49" charset="0"/>
              <a:buChar char="o"/>
            </a:pPr>
            <a:r>
              <a:rPr lang="en-US" altLang="en-US" b="0" dirty="0">
                <a:ea typeface="ＭＳ Ｐゴシック" pitchFamily="2" charset="-128"/>
              </a:rPr>
              <a:t>&gt;140,000 chemical products commercially available (UNEP, 2013) / toxicity known for only a few thousand + no knowledge of combined effects</a:t>
            </a:r>
          </a:p>
          <a:p>
            <a:pPr lvl="1" eaLnBrk="1" hangingPunct="1">
              <a:spcBef>
                <a:spcPts val="0"/>
              </a:spcBef>
              <a:spcAft>
                <a:spcPts val="0"/>
              </a:spcAft>
              <a:buClrTx/>
            </a:pPr>
            <a:endParaRPr lang="en-US" altLang="en-US" b="0" dirty="0">
              <a:ea typeface="ＭＳ Ｐゴシック" pitchFamily="2" charset="-128"/>
            </a:endParaRPr>
          </a:p>
          <a:p>
            <a:pPr eaLnBrk="1" hangingPunct="1">
              <a:spcBef>
                <a:spcPts val="0"/>
              </a:spcBef>
              <a:spcAft>
                <a:spcPts val="0"/>
              </a:spcAft>
            </a:pPr>
            <a:endParaRPr lang="en-US" altLang="en-US" dirty="0">
              <a:ea typeface="ＭＳ Ｐゴシック" pitchFamily="2" charset="-128"/>
            </a:endParaRPr>
          </a:p>
        </p:txBody>
      </p:sp>
      <p:sp>
        <p:nvSpPr>
          <p:cNvPr id="21506" name="Slide Number Placeholder 3"/>
          <p:cNvSpPr>
            <a:spLocks noGrp="1"/>
          </p:cNvSpPr>
          <p:nvPr>
            <p:ph type="sldNum" sz="quarter" idx="12"/>
          </p:nvPr>
        </p:nvSpPr>
        <p:spPr>
          <a:xfrm>
            <a:off x="6867914" y="623731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CD8E5F69-C9F8-436D-BD14-230A8245EF4A}" type="slidenum">
              <a:rPr lang="en-US" altLang="en-US" sz="1400">
                <a:solidFill>
                  <a:schemeClr val="tx1"/>
                </a:solidFill>
                <a:latin typeface="Arial" panose="020B0604020202020204" pitchFamily="34" charset="0"/>
              </a:rPr>
              <a:pPr eaLnBrk="1" hangingPunct="1"/>
              <a:t>3</a:t>
            </a:fld>
            <a:endParaRPr lang="en-US" altLang="en-US" sz="1400" dirty="0">
              <a:solidFill>
                <a:schemeClr val="tx1"/>
              </a:solidFill>
              <a:latin typeface="Arial" panose="020B0604020202020204" pitchFamily="34" charset="0"/>
            </a:endParaRPr>
          </a:p>
        </p:txBody>
      </p:sp>
      <p:pic>
        <p:nvPicPr>
          <p:cNvPr id="4"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7337"/>
          <a:stretch/>
        </p:blipFill>
        <p:spPr bwMode="auto">
          <a:xfrm>
            <a:off x="6812907" y="2267327"/>
            <a:ext cx="2188607" cy="15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04" y="1436330"/>
            <a:ext cx="8568952" cy="830997"/>
          </a:xfrm>
          <a:prstGeom prst="rect">
            <a:avLst/>
          </a:prstGeom>
        </p:spPr>
        <p:txBody>
          <a:bodyPr wrap="square">
            <a:spAutoFit/>
          </a:bodyPr>
          <a:lstStyle/>
          <a:p>
            <a:pPr eaLnBrk="1" hangingPunct="1">
              <a:spcAft>
                <a:spcPts val="600"/>
              </a:spcAft>
              <a:buClrTx/>
            </a:pPr>
            <a:r>
              <a:rPr lang="en-US" altLang="en-US" sz="2400" b="1" dirty="0">
                <a:ea typeface="ＭＳ Ｐゴシック" pitchFamily="2" charset="-128"/>
              </a:rPr>
              <a:t>Aggregated processes from local/regional scale (boundaries not yet quantified)</a:t>
            </a:r>
          </a:p>
        </p:txBody>
      </p:sp>
      <p:pic>
        <p:nvPicPr>
          <p:cNvPr id="2050" name="Picture 2" descr="Image result for toxic chemic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587" y="4051106"/>
            <a:ext cx="1583741"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0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23850" y="1125538"/>
            <a:ext cx="8640763" cy="936625"/>
          </a:xfrm>
        </p:spPr>
        <p:txBody>
          <a:bodyPr/>
          <a:lstStyle/>
          <a:p>
            <a:r>
              <a:rPr lang="en-US" altLang="en-US" sz="2800">
                <a:ea typeface="ＭＳ Ｐゴシック" pitchFamily="2" charset="-128"/>
              </a:rPr>
              <a:t>Environmental Performance Index (2016)</a:t>
            </a:r>
          </a:p>
        </p:txBody>
      </p:sp>
      <p:pic>
        <p:nvPicPr>
          <p:cNvPr id="25602" name="Picture 3" descr="Untitled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3348038" y="6597650"/>
            <a:ext cx="500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algn="r" eaLnBrk="1" hangingPunct="1"/>
            <a:r>
              <a:rPr lang="en-GB" altLang="en-US" sz="1400"/>
              <a:t>Source: Hsu et al (2016) </a:t>
            </a:r>
          </a:p>
        </p:txBody>
      </p:sp>
    </p:spTree>
    <p:extLst>
      <p:ext uri="{BB962C8B-B14F-4D97-AF65-F5344CB8AC3E}">
        <p14:creationId xmlns:p14="http://schemas.microsoft.com/office/powerpoint/2010/main" val="405959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
          <p:cNvPicPr>
            <a:picLocks noChangeAspect="1"/>
          </p:cNvPicPr>
          <p:nvPr/>
        </p:nvPicPr>
        <p:blipFill rotWithShape="1">
          <a:blip r:embed="rId3">
            <a:extLst>
              <a:ext uri="{28A0092B-C50C-407E-A947-70E740481C1C}">
                <a14:useLocalDpi xmlns:a14="http://schemas.microsoft.com/office/drawing/2010/main" val="0"/>
              </a:ext>
            </a:extLst>
          </a:blip>
          <a:srcRect t="12181"/>
          <a:stretch/>
        </p:blipFill>
        <p:spPr>
          <a:xfrm>
            <a:off x="995956" y="1268760"/>
            <a:ext cx="8148044" cy="5351115"/>
          </a:xfrm>
          <a:prstGeom prst="rect">
            <a:avLst/>
          </a:prstGeom>
        </p:spPr>
      </p:pic>
      <p:sp>
        <p:nvSpPr>
          <p:cNvPr id="21506" name="Slide Number Placeholder 13"/>
          <p:cNvSpPr>
            <a:spLocks noGrp="1"/>
          </p:cNvSpPr>
          <p:nvPr>
            <p:ph type="sldNum" sz="quarter" idx="12"/>
          </p:nvPr>
        </p:nvSpPr>
        <p:spPr>
          <a:xfrm>
            <a:off x="8064500" y="6381750"/>
            <a:ext cx="10795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MS PGothic" panose="020B0600070205080204" pitchFamily="34" charset="-128"/>
              </a:defRPr>
            </a:lvl1pPr>
            <a:lvl2pPr marL="742950" indent="-285750" eaLnBrk="0" hangingPunct="0">
              <a:defRPr sz="1200">
                <a:solidFill>
                  <a:srgbClr val="0F5494"/>
                </a:solidFill>
                <a:latin typeface="Verdana" panose="020B0604030504040204" pitchFamily="34" charset="0"/>
                <a:ea typeface="MS PGothic" panose="020B0600070205080204" pitchFamily="34" charset="-128"/>
              </a:defRPr>
            </a:lvl2pPr>
            <a:lvl3pPr marL="1143000" indent="-228600" eaLnBrk="0" hangingPunct="0">
              <a:defRPr sz="1200">
                <a:solidFill>
                  <a:srgbClr val="0F5494"/>
                </a:solidFill>
                <a:latin typeface="Verdana" panose="020B0604030504040204" pitchFamily="34" charset="0"/>
                <a:ea typeface="MS PGothic" panose="020B0600070205080204" pitchFamily="34" charset="-128"/>
              </a:defRPr>
            </a:lvl3pPr>
            <a:lvl4pPr marL="1600200" indent="-228600" eaLnBrk="0" hangingPunct="0">
              <a:defRPr sz="1200">
                <a:solidFill>
                  <a:srgbClr val="0F5494"/>
                </a:solidFill>
                <a:latin typeface="Verdana" panose="020B0604030504040204" pitchFamily="34" charset="0"/>
                <a:ea typeface="MS PGothic" panose="020B0600070205080204" pitchFamily="34" charset="-128"/>
              </a:defRPr>
            </a:lvl4pPr>
            <a:lvl5pPr marL="2057400" indent="-228600" eaLnBrk="0" hangingPunct="0">
              <a:defRPr sz="1200">
                <a:solidFill>
                  <a:srgbClr val="0F549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algn="ctr">
              <a:buSzPct val="100000"/>
            </a:pPr>
            <a:fld id="{8F6FC86A-FE75-4C35-8482-172CE438398F}" type="slidenum">
              <a:rPr lang="en-GB" altLang="en-US" sz="1400">
                <a:solidFill>
                  <a:srgbClr val="000000"/>
                </a:solidFill>
                <a:latin typeface="Arial" panose="020B0604020202020204" pitchFamily="34" charset="0"/>
              </a:rPr>
              <a:pPr algn="ctr">
                <a:buSzPct val="100000"/>
              </a:pPr>
              <a:t>5</a:t>
            </a:fld>
            <a:endParaRPr lang="en-GB" altLang="en-US" sz="1400">
              <a:solidFill>
                <a:srgbClr val="000000"/>
              </a:solidFill>
              <a:latin typeface="Arial" panose="020B0604020202020204" pitchFamily="34" charset="0"/>
            </a:endParaRPr>
          </a:p>
        </p:txBody>
      </p:sp>
      <p:sp>
        <p:nvSpPr>
          <p:cNvPr id="7" name="Title 1"/>
          <p:cNvSpPr txBox="1">
            <a:spLocks/>
          </p:cNvSpPr>
          <p:nvPr/>
        </p:nvSpPr>
        <p:spPr bwMode="auto">
          <a:xfrm>
            <a:off x="179512" y="2708920"/>
            <a:ext cx="25922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US" kern="0" dirty="0"/>
              <a:t>Ecosystem services</a:t>
            </a:r>
          </a:p>
        </p:txBody>
      </p:sp>
    </p:spTree>
    <p:extLst>
      <p:ext uri="{BB962C8B-B14F-4D97-AF65-F5344CB8AC3E}">
        <p14:creationId xmlns:p14="http://schemas.microsoft.com/office/powerpoint/2010/main" val="364148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9981" y="5787033"/>
            <a:ext cx="3977307" cy="276999"/>
          </a:xfrm>
          <a:prstGeom prst="rect">
            <a:avLst/>
          </a:prstGeom>
        </p:spPr>
        <p:txBody>
          <a:bodyPr wrap="none">
            <a:spAutoFit/>
          </a:bodyPr>
          <a:lstStyle/>
          <a:p>
            <a:r>
              <a:rPr lang="en-GB" dirty="0"/>
              <a:t>https://www.youtube.com/watch?v=wMIUglBligI</a:t>
            </a:r>
          </a:p>
        </p:txBody>
      </p:sp>
      <p:pic>
        <p:nvPicPr>
          <p:cNvPr id="6" name="Picture 5">
            <a:hlinkClick r:id="rId2"/>
          </p:cNvPr>
          <p:cNvPicPr>
            <a:picLocks noChangeAspect="1"/>
          </p:cNvPicPr>
          <p:nvPr/>
        </p:nvPicPr>
        <p:blipFill>
          <a:blip r:embed="rId3"/>
          <a:stretch>
            <a:fillRect/>
          </a:stretch>
        </p:blipFill>
        <p:spPr>
          <a:xfrm>
            <a:off x="1979712" y="2564904"/>
            <a:ext cx="5486400" cy="3086100"/>
          </a:xfrm>
          <a:prstGeom prst="rect">
            <a:avLst/>
          </a:prstGeom>
        </p:spPr>
      </p:pic>
      <p:sp>
        <p:nvSpPr>
          <p:cNvPr id="7" name="Title 1"/>
          <p:cNvSpPr txBox="1">
            <a:spLocks/>
          </p:cNvSpPr>
          <p:nvPr/>
        </p:nvSpPr>
        <p:spPr bwMode="auto">
          <a:xfrm>
            <a:off x="547688" y="14922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US" kern="0" dirty="0"/>
              <a:t>Ecosystem services</a:t>
            </a:r>
          </a:p>
        </p:txBody>
      </p:sp>
    </p:spTree>
    <p:extLst>
      <p:ext uri="{BB962C8B-B14F-4D97-AF65-F5344CB8AC3E}">
        <p14:creationId xmlns:p14="http://schemas.microsoft.com/office/powerpoint/2010/main" val="328763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Cost of environmental degradation</a:t>
            </a:r>
          </a:p>
        </p:txBody>
      </p:sp>
      <p:sp>
        <p:nvSpPr>
          <p:cNvPr id="3" name="Content Placeholder 2"/>
          <p:cNvSpPr>
            <a:spLocks noGrp="1"/>
          </p:cNvSpPr>
          <p:nvPr>
            <p:ph idx="1"/>
          </p:nvPr>
        </p:nvSpPr>
        <p:spPr/>
        <p:txBody>
          <a:bodyPr/>
          <a:lstStyle/>
          <a:p>
            <a:pPr marL="0" indent="0">
              <a:buClrTx/>
              <a:buFontTx/>
              <a:buNone/>
              <a:defRPr/>
            </a:pPr>
            <a:endParaRPr lang="en-US" i="0" dirty="0"/>
          </a:p>
          <a:p>
            <a:pPr>
              <a:buClrTx/>
              <a:defRPr/>
            </a:pPr>
            <a:r>
              <a:rPr lang="en-GB" i="0" dirty="0"/>
              <a:t>Climate change is estimated to: </a:t>
            </a:r>
          </a:p>
          <a:p>
            <a:pPr lvl="1">
              <a:buClrTx/>
              <a:defRPr/>
            </a:pPr>
            <a:r>
              <a:rPr lang="en-GB" b="0" i="0" dirty="0"/>
              <a:t>cost 5%-20% of global GDP (Stern Review) </a:t>
            </a:r>
          </a:p>
          <a:p>
            <a:pPr lvl="1">
              <a:buClrTx/>
              <a:defRPr/>
            </a:pPr>
            <a:r>
              <a:rPr lang="en-GB" b="0" i="0" dirty="0"/>
              <a:t>slash up to 9% of the South Asian economy annually by the end of this century if the world continues on its current fossil-fuel intensive path (ADB)</a:t>
            </a:r>
          </a:p>
          <a:p>
            <a:pPr>
              <a:buClrTx/>
              <a:defRPr/>
            </a:pPr>
            <a:r>
              <a:rPr lang="en-GB" i="0" dirty="0"/>
              <a:t>Proactive measures are more effective: </a:t>
            </a:r>
          </a:p>
          <a:p>
            <a:pPr lvl="1">
              <a:buClrTx/>
              <a:defRPr/>
            </a:pPr>
            <a:r>
              <a:rPr lang="en-GB" b="0" dirty="0"/>
              <a:t>reducing greenhouse gas emissions to avoid worst impacts of climate change could be limited to 1% of global GDP each year (Stern Review) </a:t>
            </a:r>
          </a:p>
          <a:p>
            <a:pPr marL="457200" lvl="1" indent="0">
              <a:buClrTx/>
              <a:buNone/>
              <a:defRPr/>
            </a:pPr>
            <a:r>
              <a:rPr lang="en-GB" b="0" i="0" dirty="0"/>
              <a:t> </a:t>
            </a:r>
            <a:endParaRPr lang="en-US" b="0" i="0" dirty="0"/>
          </a:p>
        </p:txBody>
      </p:sp>
    </p:spTree>
    <p:extLst>
      <p:ext uri="{BB962C8B-B14F-4D97-AF65-F5344CB8AC3E}">
        <p14:creationId xmlns:p14="http://schemas.microsoft.com/office/powerpoint/2010/main" val="386405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Cost of environmental degradation</a:t>
            </a:r>
          </a:p>
        </p:txBody>
      </p:sp>
      <p:sp>
        <p:nvSpPr>
          <p:cNvPr id="3" name="Content Placeholder 2"/>
          <p:cNvSpPr>
            <a:spLocks noGrp="1"/>
          </p:cNvSpPr>
          <p:nvPr>
            <p:ph idx="1"/>
          </p:nvPr>
        </p:nvSpPr>
        <p:spPr>
          <a:xfrm>
            <a:off x="457200" y="2132856"/>
            <a:ext cx="6419056" cy="3529013"/>
          </a:xfrm>
        </p:spPr>
        <p:txBody>
          <a:bodyPr/>
          <a:lstStyle/>
          <a:p>
            <a:pPr marL="0" indent="0">
              <a:buClrTx/>
              <a:buFontTx/>
              <a:buNone/>
              <a:defRPr/>
            </a:pPr>
            <a:endParaRPr lang="en-US" i="0" dirty="0"/>
          </a:p>
          <a:p>
            <a:pPr>
              <a:buClrTx/>
              <a:defRPr/>
            </a:pPr>
            <a:r>
              <a:rPr lang="en-GB" i="0" dirty="0"/>
              <a:t>Effects of air-pollution (WHO, 2015): </a:t>
            </a:r>
          </a:p>
          <a:p>
            <a:pPr lvl="1">
              <a:buClrTx/>
              <a:defRPr/>
            </a:pPr>
            <a:r>
              <a:rPr lang="en-GB" b="0" dirty="0"/>
              <a:t>Approximately 776,000 premature deaths </a:t>
            </a:r>
            <a:r>
              <a:rPr lang="en-US" b="0" dirty="0"/>
              <a:t>in the WHO African Region in 2012 </a:t>
            </a:r>
            <a:endParaRPr lang="en-GB" b="0" dirty="0"/>
          </a:p>
          <a:p>
            <a:pPr lvl="1">
              <a:buClrTx/>
              <a:defRPr/>
            </a:pPr>
            <a:r>
              <a:rPr lang="en-US" b="0" dirty="0"/>
              <a:t>Cost of air pollution in African cities can be as high as 2.6% of GDP</a:t>
            </a:r>
          </a:p>
          <a:p>
            <a:pPr lvl="1">
              <a:buClrTx/>
              <a:defRPr/>
            </a:pPr>
            <a:endParaRPr lang="en-US" b="0" dirty="0"/>
          </a:p>
          <a:p>
            <a:pPr marL="457200" lvl="1" indent="0">
              <a:buClrTx/>
              <a:buNone/>
              <a:defRPr/>
            </a:pPr>
            <a:endParaRPr lang="en-US" b="0" dirty="0"/>
          </a:p>
          <a:p>
            <a:pPr marL="457200" lvl="1" indent="0">
              <a:buClrTx/>
              <a:buNone/>
              <a:defRPr/>
            </a:pPr>
            <a:endParaRPr lang="en-GB" b="0" dirty="0"/>
          </a:p>
          <a:p>
            <a:pPr lvl="1">
              <a:buClrTx/>
              <a:defRPr/>
            </a:pPr>
            <a:endParaRPr lang="en-US" b="0" i="0" dirty="0"/>
          </a:p>
        </p:txBody>
      </p:sp>
      <p:pic>
        <p:nvPicPr>
          <p:cNvPr id="1026" name="Picture 2" descr="Central Ouagadougou traffic with a large percentage highly polluting two wheeled veh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196" y="4890344"/>
            <a:ext cx="5257800"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77545" y="6433394"/>
            <a:ext cx="2721451" cy="307777"/>
          </a:xfrm>
          <a:prstGeom prst="rect">
            <a:avLst/>
          </a:prstGeom>
        </p:spPr>
        <p:txBody>
          <a:bodyPr wrap="none">
            <a:spAutoFit/>
          </a:bodyPr>
          <a:lstStyle/>
          <a:p>
            <a:r>
              <a:rPr lang="en-GB" sz="1400" dirty="0"/>
              <a:t>Ouagadougou, Burkina Faso</a:t>
            </a:r>
          </a:p>
        </p:txBody>
      </p:sp>
      <p:pic>
        <p:nvPicPr>
          <p:cNvPr id="7" name="Picture 6"/>
          <p:cNvPicPr>
            <a:picLocks noChangeAspect="1"/>
          </p:cNvPicPr>
          <p:nvPr/>
        </p:nvPicPr>
        <p:blipFill>
          <a:blip r:embed="rId4"/>
          <a:stretch>
            <a:fillRect/>
          </a:stretch>
        </p:blipFill>
        <p:spPr>
          <a:xfrm>
            <a:off x="689100" y="4915655"/>
            <a:ext cx="1876665" cy="1547700"/>
          </a:xfrm>
          <a:prstGeom prst="rect">
            <a:avLst/>
          </a:prstGeom>
        </p:spPr>
      </p:pic>
      <p:sp>
        <p:nvSpPr>
          <p:cNvPr id="10" name="Rectangle 9"/>
          <p:cNvSpPr/>
          <p:nvPr/>
        </p:nvSpPr>
        <p:spPr>
          <a:xfrm>
            <a:off x="626413" y="6433591"/>
            <a:ext cx="1935017" cy="307777"/>
          </a:xfrm>
          <a:prstGeom prst="rect">
            <a:avLst/>
          </a:prstGeom>
        </p:spPr>
        <p:txBody>
          <a:bodyPr wrap="none">
            <a:spAutoFit/>
          </a:bodyPr>
          <a:lstStyle/>
          <a:p>
            <a:r>
              <a:rPr lang="en-GB" sz="1400" dirty="0"/>
              <a:t>Indoor air-pollution</a:t>
            </a:r>
          </a:p>
        </p:txBody>
      </p:sp>
      <p:pic>
        <p:nvPicPr>
          <p:cNvPr id="8" name="Picture 7"/>
          <p:cNvPicPr>
            <a:picLocks noChangeAspect="1"/>
          </p:cNvPicPr>
          <p:nvPr/>
        </p:nvPicPr>
        <p:blipFill rotWithShape="1">
          <a:blip r:embed="rId5"/>
          <a:srcRect l="2211" r="1"/>
          <a:stretch/>
        </p:blipFill>
        <p:spPr>
          <a:xfrm>
            <a:off x="7020272" y="2533944"/>
            <a:ext cx="2114540" cy="2191200"/>
          </a:xfrm>
          <a:prstGeom prst="rect">
            <a:avLst/>
          </a:prstGeom>
        </p:spPr>
      </p:pic>
    </p:spTree>
    <p:extLst>
      <p:ext uri="{BB962C8B-B14F-4D97-AF65-F5344CB8AC3E}">
        <p14:creationId xmlns:p14="http://schemas.microsoft.com/office/powerpoint/2010/main" val="148355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1412" t="10791" r="30338" b="37400"/>
          <a:stretch/>
        </p:blipFill>
        <p:spPr>
          <a:xfrm>
            <a:off x="4624423" y="4409215"/>
            <a:ext cx="4261120" cy="2131837"/>
          </a:xfrm>
          <a:prstGeom prst="rect">
            <a:avLst/>
          </a:prstGeom>
        </p:spPr>
      </p:pic>
      <p:sp>
        <p:nvSpPr>
          <p:cNvPr id="14338" name="Title 1"/>
          <p:cNvSpPr>
            <a:spLocks noGrp="1"/>
          </p:cNvSpPr>
          <p:nvPr>
            <p:ph type="title"/>
          </p:nvPr>
        </p:nvSpPr>
        <p:spPr>
          <a:xfrm>
            <a:off x="395288" y="1412255"/>
            <a:ext cx="8229600" cy="936625"/>
          </a:xfrm>
        </p:spPr>
        <p:txBody>
          <a:bodyPr/>
          <a:lstStyle/>
          <a:p>
            <a:pPr marL="0"/>
            <a:r>
              <a:rPr lang="en-US" dirty="0"/>
              <a:t>The Business Case for an Inclusive Green Economy</a:t>
            </a:r>
          </a:p>
        </p:txBody>
      </p:sp>
      <p:sp>
        <p:nvSpPr>
          <p:cNvPr id="3" name="Content Placeholder 2"/>
          <p:cNvSpPr>
            <a:spLocks noGrp="1"/>
          </p:cNvSpPr>
          <p:nvPr>
            <p:ph idx="1"/>
          </p:nvPr>
        </p:nvSpPr>
        <p:spPr>
          <a:xfrm>
            <a:off x="395288" y="3067521"/>
            <a:ext cx="8857232" cy="1585616"/>
          </a:xfrm>
        </p:spPr>
        <p:txBody>
          <a:bodyPr/>
          <a:lstStyle/>
          <a:p>
            <a:pPr marL="0" indent="0">
              <a:buClrTx/>
              <a:buFontTx/>
              <a:buNone/>
              <a:defRPr/>
            </a:pPr>
            <a:endParaRPr lang="en-US" sz="1600" i="0" dirty="0"/>
          </a:p>
          <a:p>
            <a:pPr>
              <a:buClrTx/>
              <a:buFont typeface="Wingdings" panose="05000000000000000000" pitchFamily="2" charset="2"/>
              <a:buChar char="ü"/>
              <a:defRPr/>
            </a:pPr>
            <a:r>
              <a:rPr lang="en-GB" sz="1600" b="0" i="0" dirty="0"/>
              <a:t>Global market in low-carbon and energy efficient technologies projected to nearly triple to US$ 2.2 trillion by 2020 </a:t>
            </a:r>
            <a:r>
              <a:rPr lang="el-GR" sz="1600" b="0" dirty="0"/>
              <a:t>(</a:t>
            </a:r>
            <a:r>
              <a:rPr lang="en-US" sz="1600" b="0" dirty="0"/>
              <a:t>UNEP)</a:t>
            </a:r>
          </a:p>
          <a:p>
            <a:pPr>
              <a:buClrTx/>
              <a:buFont typeface="Wingdings" panose="05000000000000000000" pitchFamily="2" charset="2"/>
              <a:buChar char="ü"/>
              <a:defRPr/>
            </a:pPr>
            <a:r>
              <a:rPr lang="en-US" sz="1600" b="0" dirty="0"/>
              <a:t>By 2013 the global market for organic agriculture products reached </a:t>
            </a:r>
            <a:r>
              <a:rPr lang="en-GB" sz="1600" i="0" dirty="0"/>
              <a:t>US$ </a:t>
            </a:r>
            <a:r>
              <a:rPr lang="en-US" sz="1600" b="0" dirty="0"/>
              <a:t>72 billion (</a:t>
            </a:r>
            <a:r>
              <a:rPr lang="en-US" sz="1600" b="0" dirty="0" err="1"/>
              <a:t>FiBL</a:t>
            </a:r>
            <a:r>
              <a:rPr lang="en-US" sz="1600" b="0" dirty="0"/>
              <a:t> and IFOAM, 2015)</a:t>
            </a:r>
            <a:endParaRPr lang="en-US" sz="1600" dirty="0"/>
          </a:p>
          <a:p>
            <a:pPr>
              <a:buClrTx/>
              <a:buFont typeface="Wingdings" panose="05000000000000000000" pitchFamily="2" charset="2"/>
              <a:buChar char="ü"/>
              <a:defRPr/>
            </a:pPr>
            <a:endParaRPr lang="en-US" sz="1600" b="0" dirty="0"/>
          </a:p>
        </p:txBody>
      </p:sp>
      <p:sp>
        <p:nvSpPr>
          <p:cNvPr id="2" name="Rectangle 1"/>
          <p:cNvSpPr/>
          <p:nvPr/>
        </p:nvSpPr>
        <p:spPr>
          <a:xfrm>
            <a:off x="395288" y="2636912"/>
            <a:ext cx="5429692" cy="461665"/>
          </a:xfrm>
          <a:prstGeom prst="rect">
            <a:avLst/>
          </a:prstGeom>
        </p:spPr>
        <p:txBody>
          <a:bodyPr wrap="none">
            <a:spAutoFit/>
          </a:bodyPr>
          <a:lstStyle/>
          <a:p>
            <a:pPr>
              <a:buClrTx/>
              <a:defRPr/>
            </a:pPr>
            <a:r>
              <a:rPr lang="en-US" sz="2400" b="1" dirty="0"/>
              <a:t>New investment opportunities</a:t>
            </a:r>
          </a:p>
        </p:txBody>
      </p:sp>
      <p:sp>
        <p:nvSpPr>
          <p:cNvPr id="5" name="Content Placeholder 2"/>
          <p:cNvSpPr txBox="1">
            <a:spLocks/>
          </p:cNvSpPr>
          <p:nvPr/>
        </p:nvSpPr>
        <p:spPr bwMode="auto">
          <a:xfrm>
            <a:off x="380370" y="5243470"/>
            <a:ext cx="4221455" cy="129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ClrTx/>
              <a:buNone/>
              <a:defRPr/>
            </a:pPr>
            <a:r>
              <a:rPr lang="en-US" sz="2000" b="1" i="0" kern="0" dirty="0"/>
              <a:t>EXAMPLE:</a:t>
            </a:r>
          </a:p>
          <a:p>
            <a:pPr marL="0" indent="0">
              <a:buClrTx/>
              <a:buNone/>
              <a:defRPr/>
            </a:pPr>
            <a:r>
              <a:rPr lang="en-US" sz="1600" dirty="0"/>
              <a:t>Renewable Energy Sources generating electricity at prices competitive to those of coal and natural gas units</a:t>
            </a:r>
            <a:endParaRPr lang="en-US" sz="1600" b="1" i="0" kern="0" dirty="0"/>
          </a:p>
          <a:p>
            <a:pPr>
              <a:buClrTx/>
              <a:buFont typeface="Wingdings" panose="05000000000000000000" pitchFamily="2" charset="2"/>
              <a:buChar char="ü"/>
              <a:defRPr/>
            </a:pPr>
            <a:endParaRPr lang="en-US" sz="2000" kern="0" dirty="0"/>
          </a:p>
          <a:p>
            <a:pPr>
              <a:buClrTx/>
              <a:buFont typeface="Wingdings" panose="05000000000000000000" pitchFamily="2" charset="2"/>
              <a:buChar char="ü"/>
              <a:defRPr/>
            </a:pPr>
            <a:endParaRPr lang="en-US" sz="2000" kern="0" dirty="0"/>
          </a:p>
        </p:txBody>
      </p:sp>
      <p:sp>
        <p:nvSpPr>
          <p:cNvPr id="4" name="Rectangle 3"/>
          <p:cNvSpPr/>
          <p:nvPr/>
        </p:nvSpPr>
        <p:spPr>
          <a:xfrm>
            <a:off x="1547664" y="4658695"/>
            <a:ext cx="4437231" cy="584775"/>
          </a:xfrm>
          <a:prstGeom prst="rect">
            <a:avLst/>
          </a:prstGeom>
        </p:spPr>
        <p:txBody>
          <a:bodyPr wrap="square">
            <a:spAutoFit/>
          </a:bodyPr>
          <a:lstStyle/>
          <a:p>
            <a:r>
              <a:rPr lang="en-GB" sz="1600" b="1" dirty="0">
                <a:solidFill>
                  <a:srgbClr val="000000"/>
                </a:solidFill>
                <a:latin typeface="Arial" panose="020B0604020202020204" pitchFamily="34" charset="0"/>
              </a:rPr>
              <a:t>Kuwait signs $385 </a:t>
            </a:r>
            <a:r>
              <a:rPr lang="en-GB" sz="1600" b="1" dirty="0" err="1">
                <a:solidFill>
                  <a:srgbClr val="000000"/>
                </a:solidFill>
                <a:latin typeface="Arial" panose="020B0604020202020204" pitchFamily="34" charset="0"/>
              </a:rPr>
              <a:t>mn</a:t>
            </a:r>
            <a:r>
              <a:rPr lang="en-GB" sz="1600" b="1" dirty="0">
                <a:solidFill>
                  <a:srgbClr val="000000"/>
                </a:solidFill>
                <a:latin typeface="Arial" panose="020B0604020202020204" pitchFamily="34" charset="0"/>
              </a:rPr>
              <a:t> solar energy project</a:t>
            </a:r>
          </a:p>
          <a:p>
            <a:r>
              <a:rPr lang="en-GB" sz="1600" dirty="0">
                <a:solidFill>
                  <a:srgbClr val="000000"/>
                </a:solidFill>
                <a:latin typeface="Arial" panose="020B0604020202020204" pitchFamily="34" charset="0"/>
              </a:rPr>
              <a:t>September 10, 2015</a:t>
            </a:r>
            <a:endParaRPr lang="en-GB"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58198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9043</TotalTime>
  <Words>1967</Words>
  <Application>Microsoft Office PowerPoint</Application>
  <PresentationFormat>On-screen Show (4:3)</PresentationFormat>
  <Paragraphs>157</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MS PGothic</vt:lpstr>
      <vt:lpstr>Arial</vt:lpstr>
      <vt:lpstr>Courier New</vt:lpstr>
      <vt:lpstr>Verdana</vt:lpstr>
      <vt:lpstr>Wingdings</vt:lpstr>
      <vt:lpstr>Slide_Master</vt:lpstr>
      <vt:lpstr>PowerPoint Presentation</vt:lpstr>
      <vt:lpstr>PowerPoint Presentation</vt:lpstr>
      <vt:lpstr>PowerPoint Presentation</vt:lpstr>
      <vt:lpstr>Environmental Performance Index (2016)</vt:lpstr>
      <vt:lpstr>PowerPoint Presentation</vt:lpstr>
      <vt:lpstr>PowerPoint Presentation</vt:lpstr>
      <vt:lpstr>Cost of environmental degradation</vt:lpstr>
      <vt:lpstr>Cost of environmental degradation</vt:lpstr>
      <vt:lpstr>The Business Case for an Inclusive Green Economy</vt:lpstr>
      <vt:lpstr>The Business Case for an Inclusive Green Economy</vt:lpstr>
      <vt:lpstr>The Business Case for an Inclusive Green Economy</vt:lpstr>
      <vt:lpstr>The Business Case for an Inclusive Green Economy</vt:lpstr>
      <vt:lpstr>Discussion Points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375</cp:revision>
  <cp:lastPrinted>2013-09-19T08:14:40Z</cp:lastPrinted>
  <dcterms:created xsi:type="dcterms:W3CDTF">2011-10-28T10:25:18Z</dcterms:created>
  <dcterms:modified xsi:type="dcterms:W3CDTF">2016-11-16T13:43:44Z</dcterms:modified>
</cp:coreProperties>
</file>