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65" r:id="rId2"/>
    <p:sldId id="363" r:id="rId3"/>
    <p:sldId id="259" r:id="rId4"/>
    <p:sldId id="288" r:id="rId5"/>
    <p:sldId id="317" r:id="rId6"/>
    <p:sldId id="336" r:id="rId7"/>
    <p:sldId id="427" r:id="rId8"/>
    <p:sldId id="425" r:id="rId9"/>
    <p:sldId id="424" r:id="rId10"/>
    <p:sldId id="376" r:id="rId11"/>
    <p:sldId id="372" r:id="rId12"/>
    <p:sldId id="292" r:id="rId13"/>
    <p:sldId id="277" r:id="rId14"/>
    <p:sldId id="281" r:id="rId15"/>
    <p:sldId id="429" r:id="rId16"/>
    <p:sldId id="428" r:id="rId17"/>
    <p:sldId id="430" r:id="rId18"/>
    <p:sldId id="431" r:id="rId19"/>
    <p:sldId id="433" r:id="rId20"/>
    <p:sldId id="286" r:id="rId21"/>
    <p:sldId id="386" r:id="rId22"/>
  </p:sldIdLst>
  <p:sldSz cx="9144000" cy="6858000" type="screen4x3"/>
  <p:notesSz cx="9926638" cy="6797675"/>
  <p:custDataLst>
    <p:tags r:id="rId25"/>
  </p:custDataLst>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8000"/>
    <a:srgbClr val="9900FF"/>
    <a:srgbClr val="E45B24"/>
    <a:srgbClr val="0F5494"/>
    <a:srgbClr val="B1299E"/>
    <a:srgbClr val="DBF6CA"/>
    <a:srgbClr val="D3F4BE"/>
    <a:srgbClr val="EBFAE2"/>
    <a:srgbClr val="C5F1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54" autoAdjust="0"/>
    <p:restoredTop sz="85470" autoAdjust="0"/>
  </p:normalViewPr>
  <p:slideViewPr>
    <p:cSldViewPr>
      <p:cViewPr varScale="1">
        <p:scale>
          <a:sx n="55" d="100"/>
          <a:sy n="55" d="100"/>
        </p:scale>
        <p:origin x="404" y="8"/>
      </p:cViewPr>
      <p:guideLst>
        <p:guide orient="horz" pos="2160"/>
        <p:guide pos="2880"/>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5621696"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5621696"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DD1FE416-F8A5-43CD-A5EE-D6ADBE2AE2ED}" type="slidenum">
              <a:rPr lang="en-GB"/>
              <a:pPr>
                <a:defRPr/>
              </a:pPr>
              <a:t>‹#›</a:t>
            </a:fld>
            <a:endParaRPr lang="en-GB"/>
          </a:p>
        </p:txBody>
      </p:sp>
    </p:spTree>
    <p:extLst>
      <p:ext uri="{BB962C8B-B14F-4D97-AF65-F5344CB8AC3E}">
        <p14:creationId xmlns:p14="http://schemas.microsoft.com/office/powerpoint/2010/main" val="1113956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5621696"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4820" name="Rectangle 4"/>
          <p:cNvSpPr>
            <a:spLocks noGrp="1" noRot="1" noChangeAspect="1" noChangeArrowheads="1" noTextEdit="1"/>
          </p:cNvSpPr>
          <p:nvPr>
            <p:ph type="sldImg" idx="2"/>
          </p:nvPr>
        </p:nvSpPr>
        <p:spPr bwMode="auto">
          <a:xfrm>
            <a:off x="3263900" y="509588"/>
            <a:ext cx="3400425"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992201" y="3228705"/>
            <a:ext cx="7942238" cy="305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5621696"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3B488B20-A08D-47B6-ADE7-8DEB44560A18}" type="slidenum">
              <a:rPr lang="en-GB"/>
              <a:pPr>
                <a:defRPr/>
              </a:pPr>
              <a:t>‹#›</a:t>
            </a:fld>
            <a:endParaRPr lang="en-GB"/>
          </a:p>
        </p:txBody>
      </p:sp>
    </p:spTree>
    <p:extLst>
      <p:ext uri="{BB962C8B-B14F-4D97-AF65-F5344CB8AC3E}">
        <p14:creationId xmlns:p14="http://schemas.microsoft.com/office/powerpoint/2010/main" val="2895951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unep.org/greeneconomy/Portals/88/documents/research_products/Why%20a%20GE%20%20Matters%20for%20LDCs-final.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ECB9BE-64DF-47D5-A8B2-7A1550173A75}" type="slidenum">
              <a:t>1</a:t>
            </a:fld>
            <a:endParaRPr lang="en-GB"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3518167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mn-cs"/>
              </a:rPr>
              <a:t>There is no standard pathway towards a green economy and the transformation process cannot be the same for all. Countries adopting measures to transform their economy may have different objectives which are often mutually reinforcing, such as securing long term benefits from natural resources exploitation and conservation, improving domestic industry competitiveness, accessing new markets, creating jobs, and reducing reliance on imports of raw materials (box 4). Strategies to achieve these objectives should be tailored to national contexts and depend on many factors, such as existing or potential country comparative advantages, the structure of the economy, access to natural and/or financial resources, and ability to attract investments. For economies largely based on agriculture, as in many developing countries, measures related to water efficiency and resilience to climate change are essential, to secure growth in the sector while addressing environmental problems.</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15</a:t>
            </a:fld>
            <a:endParaRPr lang="en-GB"/>
          </a:p>
        </p:txBody>
      </p:sp>
    </p:spTree>
    <p:extLst>
      <p:ext uri="{BB962C8B-B14F-4D97-AF65-F5344CB8AC3E}">
        <p14:creationId xmlns:p14="http://schemas.microsoft.com/office/powerpoint/2010/main" val="187333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In the report “Why a Green Economy Matters for the Least Developed Countries”, UNEP stresses the importance but also the opportunities for the poorest countries to transform their economy, observing that Least Developed Countries (LDCs) rely significantly on natural capital assets, on which their green economy can be based, and have a large potential for renewable energies. The report also argues that, </a:t>
            </a:r>
            <a:r>
              <a:rPr lang="en-GB" sz="1200" i="1" kern="1200" dirty="0">
                <a:solidFill>
                  <a:schemeClr val="tx1"/>
                </a:solidFill>
                <a:effectLst/>
                <a:latin typeface="Arial" charset="0"/>
                <a:ea typeface="+mn-ea"/>
                <a:cs typeface="+mn-cs"/>
              </a:rPr>
              <a:t>“while other countries face sizeable economic and social costs of ‘decarbonisation’, alongside costs linked with retiring inefficient fossil fuel-based technologies, LDCs can jump start the green economy transition by maintaining and expanding the sustainable practices that already exist”.</a:t>
            </a:r>
            <a:r>
              <a:rPr lang="en-GB" dirty="0">
                <a:effectLst/>
              </a:rPr>
              <a:t> </a:t>
            </a:r>
            <a:r>
              <a:rPr lang="en-GB" sz="1200" kern="1200" dirty="0">
                <a:solidFill>
                  <a:schemeClr val="tx1"/>
                </a:solidFill>
                <a:effectLst/>
                <a:latin typeface="Arial" charset="0"/>
                <a:ea typeface="+mn-ea"/>
                <a:cs typeface="+mn-cs"/>
              </a:rPr>
              <a:t>See </a:t>
            </a:r>
            <a:r>
              <a:rPr lang="en-GB" sz="1200" u="sng" kern="1200" dirty="0">
                <a:solidFill>
                  <a:schemeClr val="tx1"/>
                </a:solidFill>
                <a:effectLst/>
                <a:latin typeface="Arial" charset="0"/>
                <a:ea typeface="+mn-ea"/>
                <a:cs typeface="+mn-cs"/>
                <a:hlinkClick r:id="rId3"/>
              </a:rPr>
              <a:t>http://www.unep.org/greeneconomy/Portals/88/documents/research_products/Why%20a%20GE%20 Matters%20for%20LDCs-final.pdf</a:t>
            </a:r>
            <a:endParaRPr lang="en-GB" sz="1200" kern="1200" dirty="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16</a:t>
            </a:fld>
            <a:endParaRPr lang="en-GB"/>
          </a:p>
        </p:txBody>
      </p:sp>
    </p:spTree>
    <p:extLst>
      <p:ext uri="{BB962C8B-B14F-4D97-AF65-F5344CB8AC3E}">
        <p14:creationId xmlns:p14="http://schemas.microsoft.com/office/powerpoint/2010/main" val="1371318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Ethiopia’s Climate Resilience Green Economy (CRGE) vision: Achieve middle income status by 2025 in a climate resilient</a:t>
            </a:r>
            <a:r>
              <a:rPr lang="en-US" baseline="0" dirty="0"/>
              <a:t> green economy.</a:t>
            </a:r>
            <a:r>
              <a:rPr lang="en-US" dirty="0"/>
              <a:t> </a:t>
            </a:r>
          </a:p>
          <a:p>
            <a:r>
              <a:rPr lang="en-US" dirty="0"/>
              <a:t>While building its resilience, Ethiopia will also take steps to ensure that its economy is green and sustainable. To do this, we will seize the opportunities presented by low carbon technologies and invest in green industries. Evidence shows that Ethiopia’s agriculture, forestry, energy, industry and transport sectors are ripe for low carbon development. By making the right investments, Ethiopia will position itself to be competitive in a </a:t>
            </a:r>
            <a:r>
              <a:rPr lang="en-US" dirty="0" err="1"/>
              <a:t>carbonconstrained</a:t>
            </a:r>
            <a:r>
              <a:rPr lang="en-US" dirty="0"/>
              <a:t> global economy. Through initiatives like the Nationally Appropriate Mitigation Actions (NAMAs), we have identified some immediate priorities for international climate finance for low carbon development. The aforementioned climate action plans will be an opportunity to build on emissions abatement initiatives and mainstream green growth into Ethiopia’s regional and sectoral development plans.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Inter-ministerial</a:t>
            </a:r>
            <a:r>
              <a:rPr lang="en-US" baseline="0" dirty="0"/>
              <a:t> endorsement, incl. the </a:t>
            </a:r>
            <a:r>
              <a:rPr lang="en-US" dirty="0"/>
              <a:t>Minister of Finance and Economic Development.</a:t>
            </a: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17</a:t>
            </a:fld>
            <a:endParaRPr lang="en-GB"/>
          </a:p>
        </p:txBody>
      </p:sp>
    </p:spTree>
    <p:extLst>
      <p:ext uri="{BB962C8B-B14F-4D97-AF65-F5344CB8AC3E}">
        <p14:creationId xmlns:p14="http://schemas.microsoft.com/office/powerpoint/2010/main" val="676297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Vietnam Green Growth Strategy </a:t>
            </a:r>
            <a:r>
              <a:rPr lang="en-US" dirty="0"/>
              <a:t>Targets By 2020: </a:t>
            </a:r>
          </a:p>
          <a:p>
            <a:pPr marL="171450" indent="-171450">
              <a:buFontTx/>
              <a:buChar char="-"/>
            </a:pPr>
            <a:r>
              <a:rPr lang="en-US" dirty="0"/>
              <a:t>the average GDP per capita will double the 2010 level, the energy consumption per capita be reduced by 1–1.5%/year, the greenhouse gas emission intensity be reduced by 10-15% compared to the 2010 level; a modern and efficient economic structure be formed, with which the value of hi-tech products an d products applying high technologies will account for about 42- 45 % in the total GDP, the aggregate </a:t>
            </a:r>
            <a:r>
              <a:rPr lang="en-US" dirty="0" err="1"/>
              <a:t>aggregate</a:t>
            </a:r>
            <a:r>
              <a:rPr lang="en-US" dirty="0"/>
              <a:t> productivity </a:t>
            </a:r>
            <a:r>
              <a:rPr lang="en-US" dirty="0" err="1"/>
              <a:t>productivity</a:t>
            </a:r>
            <a:r>
              <a:rPr lang="en-US" dirty="0"/>
              <a:t> contribute </a:t>
            </a:r>
            <a:r>
              <a:rPr lang="en-US" dirty="0" err="1"/>
              <a:t>contribute</a:t>
            </a:r>
            <a:r>
              <a:rPr lang="en-US" dirty="0"/>
              <a:t> about 35% to the growth; </a:t>
            </a:r>
          </a:p>
          <a:p>
            <a:pPr marL="171450" indent="-171450">
              <a:buFontTx/>
              <a:buChar char="-"/>
            </a:pPr>
            <a:r>
              <a:rPr lang="en-US" dirty="0"/>
              <a:t>By 2030: Vietnam will achieve the middle-income country status, develop sufficient and appropriate material, technical, human, and institutional bases for a widespread implementation of green growth methods. The total greenhouse gas emission will be reduced by 1.5-2%/year; the aggregate productivity contribute at least 50% to the growth. </a:t>
            </a:r>
          </a:p>
          <a:p>
            <a:pPr marL="171450" indent="-171450">
              <a:buFontTx/>
              <a:buChar char="-"/>
            </a:pPr>
            <a:r>
              <a:rPr lang="en-US" dirty="0"/>
              <a:t>By 2050: Green energy and technologies will be widely used.</a:t>
            </a: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18</a:t>
            </a:fld>
            <a:endParaRPr lang="en-GB"/>
          </a:p>
        </p:txBody>
      </p:sp>
    </p:spTree>
    <p:extLst>
      <p:ext uri="{BB962C8B-B14F-4D97-AF65-F5344CB8AC3E}">
        <p14:creationId xmlns:p14="http://schemas.microsoft.com/office/powerpoint/2010/main" val="1206085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Kenya Green Economy Strategy</a:t>
            </a:r>
          </a:p>
          <a:p>
            <a:endParaRPr lang="en-US" dirty="0"/>
          </a:p>
          <a:p>
            <a:r>
              <a:rPr lang="en-US" b="1" dirty="0"/>
              <a:t>Green economy scoping</a:t>
            </a:r>
            <a:r>
              <a:rPr lang="en-US" b="1" baseline="0" dirty="0"/>
              <a:t> study</a:t>
            </a:r>
            <a:r>
              <a:rPr lang="en-US" baseline="0" dirty="0"/>
              <a:t>:</a:t>
            </a:r>
          </a:p>
          <a:p>
            <a:pPr marL="342900" lvl="1" indent="-342900">
              <a:buClrTx/>
            </a:pPr>
            <a:r>
              <a:rPr lang="en-US" sz="2400" b="0" dirty="0">
                <a:ea typeface="+mn-ea"/>
                <a:cs typeface="+mn-cs"/>
              </a:rPr>
              <a:t>Sector specific policy opportunities:</a:t>
            </a:r>
          </a:p>
          <a:p>
            <a:pPr lvl="1">
              <a:buClrTx/>
            </a:pPr>
            <a:r>
              <a:rPr lang="en-US" b="0" dirty="0"/>
              <a:t>Agriculture: agroforestry, sustainable water management, improved livestock management and extension services, education, training with capacity building and research and development.</a:t>
            </a:r>
          </a:p>
          <a:p>
            <a:pPr lvl="1">
              <a:buClrTx/>
            </a:pPr>
            <a:r>
              <a:rPr lang="en-US" b="0" dirty="0"/>
              <a:t>Energy: distributed clean energy solutions for households and institutions, geothermal energy, distributed renewable energy and small-scale systems connected to the grid.</a:t>
            </a:r>
          </a:p>
          <a:p>
            <a:pPr lvl="1">
              <a:buClrTx/>
            </a:pPr>
            <a:r>
              <a:rPr lang="en-US" b="0" dirty="0"/>
              <a:t>Manufacturing: use of more efficient kilns for charcoal production, eco-labelling of manufacturing products and investing in cogeneration in the food-processing sub-sector.</a:t>
            </a:r>
          </a:p>
          <a:p>
            <a:pPr lvl="1">
              <a:buClrTx/>
            </a:pPr>
            <a:r>
              <a:rPr lang="en-US" b="0" dirty="0"/>
              <a:t>Transport: transition of Kenya’s passenger and freight vehicle fleet with moderately recent vehicles, promote mass transit, particularly rail and public transport.</a:t>
            </a: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19</a:t>
            </a:fld>
            <a:endParaRPr lang="en-GB"/>
          </a:p>
        </p:txBody>
      </p:sp>
    </p:spTree>
    <p:extLst>
      <p:ext uri="{BB962C8B-B14F-4D97-AF65-F5344CB8AC3E}">
        <p14:creationId xmlns:p14="http://schemas.microsoft.com/office/powerpoint/2010/main" val="367897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Arial" charset="0"/>
                <a:ea typeface="+mn-ea"/>
                <a:cs typeface="+mn-cs"/>
              </a:rPr>
              <a:t>The inclusive green economy is a pathway to sustainable development.</a:t>
            </a: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5</a:t>
            </a:fld>
            <a:endParaRPr lang="en-GB"/>
          </a:p>
        </p:txBody>
      </p:sp>
    </p:spTree>
    <p:extLst>
      <p:ext uri="{BB962C8B-B14F-4D97-AF65-F5344CB8AC3E}">
        <p14:creationId xmlns:p14="http://schemas.microsoft.com/office/powerpoint/2010/main" val="362971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F5494"/>
              </a:buClr>
              <a:buFont typeface="Wingdings" panose="05000000000000000000" pitchFamily="2" charset="2"/>
              <a:buChar char="q"/>
            </a:pPr>
            <a:r>
              <a:rPr lang="en-GB" dirty="0"/>
              <a:t>ILO definition emphasises</a:t>
            </a:r>
            <a:r>
              <a:rPr lang="en-GB" baseline="0" dirty="0"/>
              <a:t> on the need for comprehensive, long-term perspective of sustainability, with a particular focus on social aspects: </a:t>
            </a:r>
            <a:r>
              <a:rPr lang="en-US" dirty="0"/>
              <a:t>An economy that </a:t>
            </a:r>
          </a:p>
          <a:p>
            <a:pPr lvl="1">
              <a:buClr>
                <a:srgbClr val="0F5494"/>
              </a:buClr>
              <a:buFont typeface="Wingdings" panose="05000000000000000000" pitchFamily="2" charset="2"/>
              <a:buChar char="q"/>
            </a:pPr>
            <a:r>
              <a:rPr lang="en-US" b="0" dirty="0"/>
              <a:t>promotes </a:t>
            </a:r>
            <a:r>
              <a:rPr lang="en-US" dirty="0"/>
              <a:t>economic growth</a:t>
            </a:r>
            <a:r>
              <a:rPr lang="en-US" b="0" dirty="0"/>
              <a:t>, </a:t>
            </a:r>
            <a:r>
              <a:rPr lang="en-US" dirty="0"/>
              <a:t>environmental sustainability</a:t>
            </a:r>
            <a:r>
              <a:rPr lang="en-US" b="0" dirty="0"/>
              <a:t> and </a:t>
            </a:r>
            <a:r>
              <a:rPr lang="en-US" dirty="0"/>
              <a:t>social inclusion </a:t>
            </a:r>
          </a:p>
          <a:p>
            <a:pPr lvl="1">
              <a:buClr>
                <a:srgbClr val="0F5494"/>
              </a:buClr>
              <a:buFont typeface="Wingdings" panose="05000000000000000000" pitchFamily="2" charset="2"/>
              <a:buChar char="q"/>
            </a:pPr>
            <a:r>
              <a:rPr lang="en-US" b="0" dirty="0"/>
              <a:t>includes greening of the </a:t>
            </a:r>
            <a:r>
              <a:rPr lang="en-US" dirty="0"/>
              <a:t>entire </a:t>
            </a:r>
            <a:r>
              <a:rPr lang="en-US" b="0" dirty="0"/>
              <a:t>economy, </a:t>
            </a:r>
            <a:r>
              <a:rPr lang="en-US" dirty="0"/>
              <a:t>long-term</a:t>
            </a:r>
            <a:r>
              <a:rPr lang="en-US" b="0" dirty="0"/>
              <a:t> objectives of sustainable development, and promotion of </a:t>
            </a:r>
            <a:r>
              <a:rPr lang="en-US" dirty="0"/>
              <a:t>social</a:t>
            </a:r>
            <a:r>
              <a:rPr lang="en-US" b="0" dirty="0"/>
              <a:t> justice and decent work </a:t>
            </a:r>
          </a:p>
          <a:p>
            <a:pPr lvl="1">
              <a:buClr>
                <a:srgbClr val="0F5494"/>
              </a:buClr>
              <a:buFont typeface="Wingdings" panose="05000000000000000000" pitchFamily="2" charset="2"/>
              <a:buChar char="q"/>
            </a:pPr>
            <a:r>
              <a:rPr lang="en-US" b="0" dirty="0"/>
              <a:t>includes </a:t>
            </a:r>
            <a:r>
              <a:rPr lang="en-US" dirty="0"/>
              <a:t>broader dimensions </a:t>
            </a:r>
            <a:r>
              <a:rPr lang="en-US" b="0" dirty="0"/>
              <a:t>of energy and resource efficiency, poverty eradication, social equity, and human wellbeing</a:t>
            </a:r>
            <a:endParaRPr lang="en-GB" b="0" dirty="0"/>
          </a:p>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6</a:t>
            </a:fld>
            <a:endParaRPr lang="en-GB"/>
          </a:p>
        </p:txBody>
      </p:sp>
    </p:spTree>
    <p:extLst>
      <p:ext uri="{BB962C8B-B14F-4D97-AF65-F5344CB8AC3E}">
        <p14:creationId xmlns:p14="http://schemas.microsoft.com/office/powerpoint/2010/main" val="102151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FF0000"/>
                </a:solidFill>
              </a:rPr>
              <a:t>UNEP 2011: </a:t>
            </a:r>
            <a:r>
              <a:rPr lang="en-GB" dirty="0"/>
              <a:t>“A green economy is one that… results in improved human well-being and social equity, </a:t>
            </a:r>
          </a:p>
          <a:p>
            <a:pPr>
              <a:buClrTx/>
              <a:defRPr/>
            </a:pPr>
            <a:r>
              <a:rPr lang="en-GB" dirty="0"/>
              <a:t>while significantly reducing environmental risks and ecological scarcity.” </a:t>
            </a:r>
          </a:p>
          <a:p>
            <a:pPr>
              <a:buClr>
                <a:srgbClr val="0F5494"/>
              </a:buClr>
              <a:buFont typeface="Wingdings" panose="05000000000000000000" pitchFamily="2" charset="2"/>
              <a:buNone/>
            </a:pPr>
            <a:endParaRPr lang="en-GB" dirty="0"/>
          </a:p>
          <a:p>
            <a:pPr>
              <a:buClr>
                <a:srgbClr val="0F5494"/>
              </a:buClr>
              <a:buFont typeface="Wingdings" panose="05000000000000000000" pitchFamily="2" charset="2"/>
              <a:buChar char="q"/>
            </a:pPr>
            <a:r>
              <a:rPr lang="en-GB" dirty="0"/>
              <a:t>ILO definition emphasises</a:t>
            </a:r>
            <a:r>
              <a:rPr lang="en-GB" baseline="0" dirty="0"/>
              <a:t> on the need for comprehensive, long-term perspective of sustainability, with a particular focus on social aspects: </a:t>
            </a:r>
            <a:r>
              <a:rPr lang="en-US" dirty="0"/>
              <a:t>An economy that </a:t>
            </a:r>
          </a:p>
          <a:p>
            <a:pPr lvl="1">
              <a:buClr>
                <a:srgbClr val="0F5494"/>
              </a:buClr>
              <a:buFont typeface="Wingdings" panose="05000000000000000000" pitchFamily="2" charset="2"/>
              <a:buChar char="q"/>
            </a:pPr>
            <a:r>
              <a:rPr lang="en-US" b="0" dirty="0"/>
              <a:t>promotes </a:t>
            </a:r>
            <a:r>
              <a:rPr lang="en-US" dirty="0"/>
              <a:t>economic growth</a:t>
            </a:r>
            <a:r>
              <a:rPr lang="en-US" b="0" dirty="0"/>
              <a:t>, </a:t>
            </a:r>
            <a:r>
              <a:rPr lang="en-US" dirty="0"/>
              <a:t>environmental sustainability</a:t>
            </a:r>
            <a:r>
              <a:rPr lang="en-US" b="0" dirty="0"/>
              <a:t> and </a:t>
            </a:r>
            <a:r>
              <a:rPr lang="en-US" dirty="0"/>
              <a:t>social inclusion </a:t>
            </a:r>
          </a:p>
          <a:p>
            <a:pPr lvl="1">
              <a:buClr>
                <a:srgbClr val="0F5494"/>
              </a:buClr>
              <a:buFont typeface="Wingdings" panose="05000000000000000000" pitchFamily="2" charset="2"/>
              <a:buChar char="q"/>
            </a:pPr>
            <a:r>
              <a:rPr lang="en-US" b="0" dirty="0"/>
              <a:t>includes greening of the </a:t>
            </a:r>
            <a:r>
              <a:rPr lang="en-US" dirty="0"/>
              <a:t>entire </a:t>
            </a:r>
            <a:r>
              <a:rPr lang="en-US" b="0" dirty="0"/>
              <a:t>economy, </a:t>
            </a:r>
            <a:r>
              <a:rPr lang="en-US" dirty="0"/>
              <a:t>long-term</a:t>
            </a:r>
            <a:r>
              <a:rPr lang="en-US" b="0" dirty="0"/>
              <a:t> objectives of sustainable development, and promotion of </a:t>
            </a:r>
            <a:r>
              <a:rPr lang="en-US" dirty="0"/>
              <a:t>social</a:t>
            </a:r>
            <a:r>
              <a:rPr lang="en-US" b="0" dirty="0"/>
              <a:t> justice and decent work </a:t>
            </a:r>
          </a:p>
          <a:p>
            <a:pPr lvl="1">
              <a:buClr>
                <a:srgbClr val="0F5494"/>
              </a:buClr>
              <a:buFont typeface="Wingdings" panose="05000000000000000000" pitchFamily="2" charset="2"/>
              <a:buChar char="q"/>
            </a:pPr>
            <a:r>
              <a:rPr lang="en-US" b="0" dirty="0"/>
              <a:t>includes </a:t>
            </a:r>
            <a:r>
              <a:rPr lang="en-US" dirty="0"/>
              <a:t>broader dimensions </a:t>
            </a:r>
            <a:r>
              <a:rPr lang="en-US" b="0" dirty="0"/>
              <a:t>of energy and resource efficiency, poverty eradication, social equity, and human wellbeing</a:t>
            </a:r>
            <a:endParaRPr lang="en-GB" b="0" dirty="0"/>
          </a:p>
          <a:p>
            <a:endParaRPr lang="en-GB" dirty="0"/>
          </a:p>
          <a:p>
            <a:r>
              <a:rPr lang="en-GB" dirty="0"/>
              <a:t>OECD:</a:t>
            </a:r>
            <a:r>
              <a:rPr lang="en-GB" baseline="0" dirty="0"/>
              <a:t> </a:t>
            </a:r>
            <a:r>
              <a:rPr lang="en-US" dirty="0"/>
              <a:t>Green growth means fostering economic growth and development, while ensuring that natural assets continue to provide the resources and environmental services on which our well-being relies. </a:t>
            </a:r>
          </a:p>
          <a:p>
            <a:endParaRPr lang="en-US" dirty="0"/>
          </a:p>
          <a:p>
            <a:r>
              <a:rPr lang="en-US" dirty="0"/>
              <a:t>GEC: </a:t>
            </a:r>
            <a:r>
              <a:rPr lang="en-US" sz="1200" b="0" i="0" kern="1200" dirty="0">
                <a:solidFill>
                  <a:schemeClr val="tx1"/>
                </a:solidFill>
                <a:effectLst/>
                <a:latin typeface="Arial" charset="0"/>
                <a:ea typeface="+mn-ea"/>
                <a:cs typeface="+mn-cs"/>
              </a:rPr>
              <a:t>An economy that provides a better quality of life for all within the ecological limits of the planet.</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7</a:t>
            </a:fld>
            <a:endParaRPr lang="en-GB"/>
          </a:p>
        </p:txBody>
      </p:sp>
    </p:spTree>
    <p:extLst>
      <p:ext uri="{BB962C8B-B14F-4D97-AF65-F5344CB8AC3E}">
        <p14:creationId xmlns:p14="http://schemas.microsoft.com/office/powerpoint/2010/main" val="922472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defRPr/>
            </a:pPr>
            <a:r>
              <a:rPr lang="en-GB" sz="1200" i="0" dirty="0"/>
              <a:t>Reduces the consumption of resources and the generation of wastes</a:t>
            </a:r>
            <a:endParaRPr lang="en-US" sz="1200" i="0" dirty="0"/>
          </a:p>
          <a:p>
            <a:pPr>
              <a:buClrTx/>
              <a:defRPr/>
            </a:pPr>
            <a:r>
              <a:rPr lang="en-GB" sz="1200" i="0" dirty="0"/>
              <a:t>Reuses and recycles wastes throughout the production, distribution and consumption processes.</a:t>
            </a:r>
            <a:endParaRPr lang="en-US" sz="1200" i="0" dirty="0"/>
          </a:p>
          <a:p>
            <a:pPr>
              <a:buClrTx/>
              <a:defRPr/>
            </a:pPr>
            <a:r>
              <a:rPr lang="en-GB" sz="1200" i="0" dirty="0"/>
              <a:t>Resonates with the “3R” concept signalling a waste mitigation hierarchy </a:t>
            </a:r>
          </a:p>
          <a:p>
            <a:pPr>
              <a:buClrTx/>
              <a:defRPr/>
            </a:pPr>
            <a:endParaRPr lang="en-GB" sz="1200"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0" dirty="0"/>
              <a:t>LCE: </a:t>
            </a:r>
            <a:r>
              <a:rPr lang="en-US" dirty="0"/>
              <a:t>“achieving high energy efficiency, using clean and renewable energy, and pursuing green GDP via technological innovation, while maintaining the same levels of energy security, electricity supply and economic growth”</a:t>
            </a:r>
            <a:endParaRPr lang="en-GB" dirty="0"/>
          </a:p>
          <a:p>
            <a:pPr>
              <a:buClrTx/>
              <a:defRPr/>
            </a:pPr>
            <a:endParaRPr lang="en-GB" sz="1200" i="0" dirty="0"/>
          </a:p>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9</a:t>
            </a:fld>
            <a:endParaRPr lang="en-GB"/>
          </a:p>
        </p:txBody>
      </p:sp>
    </p:spTree>
    <p:extLst>
      <p:ext uri="{BB962C8B-B14F-4D97-AF65-F5344CB8AC3E}">
        <p14:creationId xmlns:p14="http://schemas.microsoft.com/office/powerpoint/2010/main" val="274821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GB" altLang="en-US" dirty="0"/>
              <a:t>A pathway to sustainable development:</a:t>
            </a:r>
          </a:p>
          <a:p>
            <a:pPr marL="0" indent="0">
              <a:buClrTx/>
              <a:buNone/>
              <a:defRPr/>
            </a:pPr>
            <a:r>
              <a:rPr lang="en-GB" dirty="0"/>
              <a:t>- “Greening the grown (brown)” economy: </a:t>
            </a:r>
            <a:r>
              <a:rPr lang="en-GB" b="1" dirty="0"/>
              <a:t>addressing the environmental impacts of polluting sectors at all stages of products life cycle</a:t>
            </a:r>
          </a:p>
          <a:p>
            <a:pPr marL="0" indent="0">
              <a:buClrTx/>
              <a:buNone/>
              <a:defRPr/>
            </a:pPr>
            <a:r>
              <a:rPr lang="en-GB" dirty="0"/>
              <a:t>- “Growing the green” economy</a:t>
            </a:r>
            <a:r>
              <a:rPr lang="en-GB" sz="2000" i="0" dirty="0"/>
              <a:t>: </a:t>
            </a:r>
            <a:r>
              <a:rPr lang="en-GB" b="1" dirty="0"/>
              <a:t>changing the way we produce and consume, by developing industries and services that do not generate waste and pollution</a:t>
            </a:r>
            <a:endParaRPr lang="en-US" b="1" dirty="0"/>
          </a:p>
          <a:p>
            <a:pPr marL="0" indent="0">
              <a:buClrTx/>
              <a:buNone/>
              <a:defRPr/>
            </a:pPr>
            <a:endParaRPr lang="en-GB" dirty="0"/>
          </a:p>
          <a:p>
            <a:endParaRPr lang="en-US" altLang="en-US" dirty="0"/>
          </a:p>
        </p:txBody>
      </p:sp>
      <p:sp>
        <p:nvSpPr>
          <p:cNvPr id="25604"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96021CB8-7193-4546-BAFE-BF897AE72155}" type="slidenum">
              <a:rPr lang="en-GB" altLang="en-US" smtClean="0">
                <a:solidFill>
                  <a:schemeClr val="tx1"/>
                </a:solidFill>
                <a:latin typeface="Arial" charset="0"/>
              </a:rPr>
              <a:pPr eaLnBrk="1" hangingPunct="1"/>
              <a:t>10</a:t>
            </a:fld>
            <a:endParaRPr lang="en-GB" altLang="en-US">
              <a:solidFill>
                <a:schemeClr val="tx1"/>
              </a:solidFill>
              <a:latin typeface="Arial" charset="0"/>
            </a:endParaRPr>
          </a:p>
        </p:txBody>
      </p:sp>
    </p:spTree>
    <p:extLst>
      <p:ext uri="{BB962C8B-B14F-4D97-AF65-F5344CB8AC3E}">
        <p14:creationId xmlns:p14="http://schemas.microsoft.com/office/powerpoint/2010/main" val="461631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to later in the presentation</a:t>
            </a: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11</a:t>
            </a:fld>
            <a:endParaRPr lang="en-GB" dirty="0"/>
          </a:p>
        </p:txBody>
      </p:sp>
    </p:spTree>
    <p:extLst>
      <p:ext uri="{BB962C8B-B14F-4D97-AF65-F5344CB8AC3E}">
        <p14:creationId xmlns:p14="http://schemas.microsoft.com/office/powerpoint/2010/main" val="560317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kern="1200" dirty="0">
                <a:solidFill>
                  <a:schemeClr val="tx1"/>
                </a:solidFill>
                <a:effectLst/>
                <a:latin typeface="Arial" charset="0"/>
                <a:ea typeface="+mn-ea"/>
                <a:cs typeface="+mn-cs"/>
              </a:rPr>
              <a:t>The green economy transformation is being increasingly recognised as an urgent need for developed economies, but at the same time, is at least as important for developing countries, with the latter facing the same necessity to improve the environmental sustainability of their economy and mitigate the economic costs of further environmental degradation, which, if unaddressed, could lock them further into poverty. At the same time, more efficient resource use and presence on the rapidly growing global environmental goods and services market are important for developing countries’ competitiveness and growth.</a:t>
            </a:r>
            <a:r>
              <a:rPr lang="en-GB" i="1" dirty="0">
                <a:effectLst/>
              </a:rPr>
              <a:t> Source:</a:t>
            </a:r>
            <a:r>
              <a:rPr lang="en-GB" i="1" baseline="0" dirty="0">
                <a:effectLst/>
              </a:rPr>
              <a:t> </a:t>
            </a:r>
            <a:r>
              <a:rPr lang="en-GB" i="0" dirty="0">
                <a:effectLst/>
              </a:rPr>
              <a:t>DEVCO </a:t>
            </a:r>
            <a:r>
              <a:rPr lang="en-GB" sz="1200" i="0" kern="1200" dirty="0">
                <a:solidFill>
                  <a:schemeClr val="tx1"/>
                </a:solidFill>
                <a:effectLst/>
                <a:latin typeface="Arial" charset="0"/>
                <a:ea typeface="+mn-ea"/>
                <a:cs typeface="+mn-cs"/>
              </a:rPr>
              <a:t>Reference</a:t>
            </a:r>
            <a:r>
              <a:rPr lang="en-GB" sz="1200" i="0" kern="1200" baseline="0" dirty="0">
                <a:solidFill>
                  <a:schemeClr val="tx1"/>
                </a:solidFill>
                <a:effectLst/>
                <a:latin typeface="Arial" charset="0"/>
                <a:ea typeface="+mn-ea"/>
                <a:cs typeface="+mn-cs"/>
              </a:rPr>
              <a:t> document</a:t>
            </a:r>
            <a:endParaRPr lang="en-GB" sz="1200" i="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1"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kern="1200" dirty="0">
                <a:solidFill>
                  <a:schemeClr val="tx1"/>
                </a:solidFill>
                <a:effectLst/>
                <a:latin typeface="Arial" charset="0"/>
                <a:ea typeface="+mn-ea"/>
                <a:cs typeface="+mn-cs"/>
              </a:rPr>
              <a:t>Global material productivity has declined since the beginning of the millennium, following a large shift of economic activity to less material-efficient economies, such as those of China, India and South East Asia, resulting in growing average environmental pressure per unit of economic activity. See UNEP (2016), “Global material flows and resource productivity”, Summary for Policymakers, pp. 19 and 26-27.</a:t>
            </a: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13</a:t>
            </a:fld>
            <a:endParaRPr lang="en-GB"/>
          </a:p>
        </p:txBody>
      </p:sp>
    </p:spTree>
    <p:extLst>
      <p:ext uri="{BB962C8B-B14F-4D97-AF65-F5344CB8AC3E}">
        <p14:creationId xmlns:p14="http://schemas.microsoft.com/office/powerpoint/2010/main" val="3484017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mn-cs"/>
              </a:rPr>
              <a:t>The identification of realistic preliminary measures, or “entry points”, that do not entail costly investments or which are based on affordable –yet efficient- practices or technologies is particularly important for developing countries. This includes, for example, the redirection of subsidies allocated to non-productive or polluting activities into environment friendly alternatives, the promotion of sustainable farming methods, or changes to the legal framework in order to facilitate investments in areas such as decentralised renewable energy production.</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14</a:t>
            </a:fld>
            <a:endParaRPr lang="en-GB"/>
          </a:p>
        </p:txBody>
      </p:sp>
    </p:spTree>
    <p:extLst>
      <p:ext uri="{BB962C8B-B14F-4D97-AF65-F5344CB8AC3E}">
        <p14:creationId xmlns:p14="http://schemas.microsoft.com/office/powerpoint/2010/main" val="316209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0A9CC608-C584-4521-94AB-7171062B4183}" type="slidenum">
              <a:rPr lang="en-GB"/>
              <a:pPr>
                <a:defRPr/>
              </a:pPr>
              <a:t>‹#›</a:t>
            </a:fld>
            <a:endParaRPr lang="en-GB"/>
          </a:p>
        </p:txBody>
      </p:sp>
    </p:spTree>
    <p:extLst>
      <p:ext uri="{BB962C8B-B14F-4D97-AF65-F5344CB8AC3E}">
        <p14:creationId xmlns:p14="http://schemas.microsoft.com/office/powerpoint/2010/main" val="417226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C4F4B82-C98E-4DCE-AAF2-A1DACA1D1194}" type="slidenum">
              <a:rPr lang="en-GB"/>
              <a:pPr>
                <a:defRPr/>
              </a:pPr>
              <a:t>‹#›</a:t>
            </a:fld>
            <a:endParaRPr lang="en-GB"/>
          </a:p>
        </p:txBody>
      </p:sp>
    </p:spTree>
    <p:extLst>
      <p:ext uri="{BB962C8B-B14F-4D97-AF65-F5344CB8AC3E}">
        <p14:creationId xmlns:p14="http://schemas.microsoft.com/office/powerpoint/2010/main" val="11848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2A7B5F-59C4-4155-9627-68972DC58FD3}" type="slidenum">
              <a:rPr lang="en-GB"/>
              <a:pPr>
                <a:defRPr/>
              </a:pPr>
              <a:t>‹#›</a:t>
            </a:fld>
            <a:endParaRPr lang="en-GB"/>
          </a:p>
        </p:txBody>
      </p:sp>
    </p:spTree>
    <p:extLst>
      <p:ext uri="{BB962C8B-B14F-4D97-AF65-F5344CB8AC3E}">
        <p14:creationId xmlns:p14="http://schemas.microsoft.com/office/powerpoint/2010/main" val="372189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9799107-9A01-47FE-9309-A8EE91F5A81B}" type="slidenum">
              <a:rPr lang="en-GB"/>
              <a:pPr>
                <a:defRPr/>
              </a:pPr>
              <a:t>‹#›</a:t>
            </a:fld>
            <a:endParaRPr lang="en-GB"/>
          </a:p>
        </p:txBody>
      </p:sp>
    </p:spTree>
    <p:extLst>
      <p:ext uri="{BB962C8B-B14F-4D97-AF65-F5344CB8AC3E}">
        <p14:creationId xmlns:p14="http://schemas.microsoft.com/office/powerpoint/2010/main" val="106008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6020E37-F1A4-4E08-BD05-37F2D9FE77B9}" type="slidenum">
              <a:rPr lang="en-GB"/>
              <a:pPr>
                <a:defRPr/>
              </a:pPr>
              <a:t>‹#›</a:t>
            </a:fld>
            <a:endParaRPr lang="en-GB"/>
          </a:p>
        </p:txBody>
      </p:sp>
    </p:spTree>
    <p:extLst>
      <p:ext uri="{BB962C8B-B14F-4D97-AF65-F5344CB8AC3E}">
        <p14:creationId xmlns:p14="http://schemas.microsoft.com/office/powerpoint/2010/main" val="275856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CDEE941-16CE-4001-A41B-6B97B70A53A5}" type="slidenum">
              <a:rPr lang="en-GB"/>
              <a:pPr>
                <a:defRPr/>
              </a:pPr>
              <a:t>‹#›</a:t>
            </a:fld>
            <a:endParaRPr lang="en-GB"/>
          </a:p>
        </p:txBody>
      </p:sp>
    </p:spTree>
    <p:extLst>
      <p:ext uri="{BB962C8B-B14F-4D97-AF65-F5344CB8AC3E}">
        <p14:creationId xmlns:p14="http://schemas.microsoft.com/office/powerpoint/2010/main" val="427624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61282D1-6CBF-4B86-AE76-61F0936C63B3}" type="slidenum">
              <a:rPr lang="en-GB"/>
              <a:pPr>
                <a:defRPr/>
              </a:pPr>
              <a:t>‹#›</a:t>
            </a:fld>
            <a:endParaRPr lang="en-GB"/>
          </a:p>
        </p:txBody>
      </p:sp>
    </p:spTree>
    <p:extLst>
      <p:ext uri="{BB962C8B-B14F-4D97-AF65-F5344CB8AC3E}">
        <p14:creationId xmlns:p14="http://schemas.microsoft.com/office/powerpoint/2010/main" val="301331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57F7B55-82A2-40C1-BBF8-747DEB1B1018}" type="slidenum">
              <a:rPr lang="en-GB"/>
              <a:pPr>
                <a:defRPr/>
              </a:pPr>
              <a:t>‹#›</a:t>
            </a:fld>
            <a:endParaRPr lang="en-GB"/>
          </a:p>
        </p:txBody>
      </p:sp>
    </p:spTree>
    <p:extLst>
      <p:ext uri="{BB962C8B-B14F-4D97-AF65-F5344CB8AC3E}">
        <p14:creationId xmlns:p14="http://schemas.microsoft.com/office/powerpoint/2010/main" val="79855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5A8CD5C-BB8A-4F0F-8B66-9C3045F8A13C}" type="slidenum">
              <a:rPr lang="en-GB"/>
              <a:pPr>
                <a:defRPr/>
              </a:pPr>
              <a:t>‹#›</a:t>
            </a:fld>
            <a:endParaRPr lang="en-GB"/>
          </a:p>
        </p:txBody>
      </p:sp>
    </p:spTree>
    <p:extLst>
      <p:ext uri="{BB962C8B-B14F-4D97-AF65-F5344CB8AC3E}">
        <p14:creationId xmlns:p14="http://schemas.microsoft.com/office/powerpoint/2010/main" val="76749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791286-FAAC-4FC0-918E-2FFD612B0773}" type="slidenum">
              <a:rPr lang="en-GB"/>
              <a:pPr>
                <a:defRPr/>
              </a:pPr>
              <a:t>‹#›</a:t>
            </a:fld>
            <a:endParaRPr lang="en-GB"/>
          </a:p>
        </p:txBody>
      </p:sp>
    </p:spTree>
    <p:extLst>
      <p:ext uri="{BB962C8B-B14F-4D97-AF65-F5344CB8AC3E}">
        <p14:creationId xmlns:p14="http://schemas.microsoft.com/office/powerpoint/2010/main" val="11045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69B4AD0-8EDA-4DA4-8FAC-FCB650A526E9}" type="slidenum">
              <a:rPr lang="en-GB"/>
              <a:pPr>
                <a:defRPr/>
              </a:pPr>
              <a:t>‹#›</a:t>
            </a:fld>
            <a:endParaRPr lang="en-GB"/>
          </a:p>
        </p:txBody>
      </p:sp>
    </p:spTree>
    <p:extLst>
      <p:ext uri="{BB962C8B-B14F-4D97-AF65-F5344CB8AC3E}">
        <p14:creationId xmlns:p14="http://schemas.microsoft.com/office/powerpoint/2010/main" val="351974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A8D759A5-AEA7-427F-B3C8-478D8E91A6CC}"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3"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0wFbo8pGNw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1icOCnJq394&amp;feature=player_embedde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0wFbo8pGNw8" TargetMode="External"/><Relationship Id="rId7" Type="http://schemas.openxmlformats.org/officeDocument/2006/relationships/hyperlink" Target="https://www.youtube.com/watch?v=1icOCnJq394&amp;feature=player_embedded" TargetMode="External"/><Relationship Id="rId2" Type="http://schemas.openxmlformats.org/officeDocument/2006/relationships/hyperlink" Target="http://www.unep.org/greeneconomy/GreenEconomyReport/tabid/29846/Default.aspx" TargetMode="External"/><Relationship Id="rId1" Type="http://schemas.openxmlformats.org/officeDocument/2006/relationships/slideLayout" Target="../slideLayouts/slideLayout2.xml"/><Relationship Id="rId6" Type="http://schemas.openxmlformats.org/officeDocument/2006/relationships/hyperlink" Target="http://www.oecd.org/corporate/mne/transitiontoalow-carboneconomy.htm" TargetMode="External"/><Relationship Id="rId5" Type="http://schemas.openxmlformats.org/officeDocument/2006/relationships/hyperlink" Target="http://www.rscproject.org/" TargetMode="External"/><Relationship Id="rId4" Type="http://schemas.openxmlformats.org/officeDocument/2006/relationships/hyperlink" Target="http://www.greeneconomycoalition.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Grp="1"/>
          </p:cNvSpPr>
          <p:nvPr>
            <p:ph type="ctrTitle"/>
          </p:nvPr>
        </p:nvSpPr>
        <p:spPr>
          <a:xfrm>
            <a:off x="467544" y="2276471"/>
            <a:ext cx="8424044" cy="790571"/>
          </a:xfrm>
        </p:spPr>
        <p:txBody>
          <a:bodyPr/>
          <a:lstStyle/>
          <a:p>
            <a:pPr lvl="0" indent="0" hangingPunct="1"/>
            <a:r>
              <a:rPr lang="en-GB" sz="4400" dirty="0"/>
              <a:t>Inclusive Green Economy:</a:t>
            </a:r>
          </a:p>
        </p:txBody>
      </p:sp>
      <p:sp>
        <p:nvSpPr>
          <p:cNvPr id="3" name="Rectangle 6"/>
          <p:cNvSpPr txBox="1">
            <a:spLocks noGrp="1"/>
          </p:cNvSpPr>
          <p:nvPr>
            <p:ph type="subTitle" idx="1"/>
          </p:nvPr>
        </p:nvSpPr>
        <p:spPr>
          <a:xfrm>
            <a:off x="577845" y="4581128"/>
            <a:ext cx="8532815" cy="1224360"/>
          </a:xfrm>
        </p:spPr>
        <p:txBody>
          <a:bodyPr/>
          <a:lstStyle/>
          <a:p>
            <a:pPr lvl="0">
              <a:spcBef>
                <a:spcPts val="600"/>
              </a:spcBef>
            </a:pPr>
            <a:r>
              <a:rPr lang="en-GB" sz="2400" dirty="0"/>
              <a:t>A DEVCO Training Course</a:t>
            </a:r>
            <a:endParaRPr lang="en-US" sz="2400" dirty="0"/>
          </a:p>
          <a:p>
            <a:pPr lvl="0" algn="ctr">
              <a:spcBef>
                <a:spcPts val="500"/>
              </a:spcBef>
            </a:pPr>
            <a:endParaRPr lang="en-GB" sz="2000" dirty="0"/>
          </a:p>
        </p:txBody>
      </p:sp>
      <p:sp>
        <p:nvSpPr>
          <p:cNvPr id="4" name="Rectangle 6"/>
          <p:cNvSpPr txBox="1">
            <a:spLocks/>
          </p:cNvSpPr>
          <p:nvPr/>
        </p:nvSpPr>
        <p:spPr>
          <a:xfrm>
            <a:off x="575689" y="3068960"/>
            <a:ext cx="8532815" cy="1007736"/>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700"/>
              </a:spcBef>
              <a:spcAft>
                <a:spcPts val="0"/>
              </a:spcAft>
              <a:buClr>
                <a:srgbClr val="FFFFFF"/>
              </a:buClr>
              <a:buSzPct val="100000"/>
              <a:buNone/>
              <a:tabLst/>
              <a:defRPr lang="fr-BE" sz="3000" b="1" i="0" u="none" strike="noStrike" kern="0" cap="none" spc="0" baseline="0">
                <a:solidFill>
                  <a:srgbClr val="FFFFFF"/>
                </a:solidFill>
                <a:uFillTx/>
                <a:latin typeface="Verdana"/>
                <a:ea typeface=""/>
                <a:cs typeface=""/>
              </a:defRPr>
            </a:lvl1pPr>
            <a:lvl2pPr marL="742950" marR="0" lvl="1" indent="-285750" algn="l" defTabSz="914400" rtl="0" fontAlgn="auto" hangingPunct="0">
              <a:lnSpc>
                <a:spcPct val="100000"/>
              </a:lnSpc>
              <a:spcBef>
                <a:spcPts val="500"/>
              </a:spcBef>
              <a:spcAft>
                <a:spcPts val="0"/>
              </a:spcAft>
              <a:buClr>
                <a:srgbClr val="009FBA"/>
              </a:buClr>
              <a:buSzPct val="100000"/>
              <a:buChar char="•"/>
              <a:tabLst/>
              <a:defRPr lang="en-GB" sz="2000" b="1" i="0" u="none" strike="noStrike" kern="0" cap="none" spc="0" baseline="0">
                <a:solidFill>
                  <a:srgbClr val="0F5494"/>
                </a:solidFill>
                <a:uFillTx/>
                <a:latin typeface="Verdana"/>
              </a:defRPr>
            </a:lvl2pPr>
            <a:lvl3pPr marL="1143000" marR="0" lvl="2" indent="-228600" algn="l" defTabSz="914400" rtl="0" fontAlgn="auto" hangingPunct="0">
              <a:lnSpc>
                <a:spcPct val="100000"/>
              </a:lnSpc>
              <a:spcBef>
                <a:spcPts val="300"/>
              </a:spcBef>
              <a:spcAft>
                <a:spcPts val="0"/>
              </a:spcAft>
              <a:buNone/>
              <a:tabLst/>
              <a:defRPr lang="en-GB" sz="1400" b="0" i="0" u="none" strike="noStrike" kern="0" cap="none" spc="0" baseline="0">
                <a:solidFill>
                  <a:srgbClr val="0F5494"/>
                </a:solidFill>
                <a:uFillTx/>
                <a:latin typeface="Verdana"/>
              </a:defRPr>
            </a:lvl3pPr>
          </a:lstStyle>
          <a:p>
            <a:pPr algn="r">
              <a:spcBef>
                <a:spcPts val="600"/>
              </a:spcBef>
            </a:pPr>
            <a:r>
              <a:rPr lang="en-GB" sz="2400" dirty="0">
                <a:solidFill>
                  <a:srgbClr val="FFD624"/>
                </a:solidFill>
              </a:rPr>
              <a:t>Seizing new opportunities to generate growth, create jobs and help reduce poverty</a:t>
            </a:r>
            <a:endParaRPr lang="en-US" sz="2400" dirty="0">
              <a:solidFill>
                <a:srgbClr val="FFD624"/>
              </a:solidFill>
            </a:endParaRPr>
          </a:p>
          <a:p>
            <a:pPr algn="r">
              <a:spcBef>
                <a:spcPts val="500"/>
              </a:spcBef>
            </a:pPr>
            <a:endParaRPr lang="en-GB" sz="2000" dirty="0"/>
          </a:p>
        </p:txBody>
      </p:sp>
    </p:spTree>
    <p:extLst>
      <p:ext uri="{BB962C8B-B14F-4D97-AF65-F5344CB8AC3E}">
        <p14:creationId xmlns:p14="http://schemas.microsoft.com/office/powerpoint/2010/main" val="74310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4479925" y="2684463"/>
            <a:ext cx="1296988" cy="936625"/>
          </a:xfrm>
          <a:prstGeom prst="rect">
            <a:avLst/>
          </a:prstGeom>
          <a:solidFill>
            <a:srgbClr val="92D050"/>
          </a:solidFill>
          <a:ln w="25400" cap="flat" cmpd="sng" algn="ctr">
            <a:noFill/>
            <a:prstDash val="solid"/>
          </a:ln>
          <a:effectLst/>
        </p:spPr>
        <p:txBody>
          <a:bodyPr anchor="ctr"/>
          <a:lstStyle/>
          <a:p>
            <a:pPr algn="ctr" fontAlgn="auto">
              <a:spcBef>
                <a:spcPts val="0"/>
              </a:spcBef>
              <a:spcAft>
                <a:spcPts val="0"/>
              </a:spcAft>
              <a:defRPr/>
            </a:pPr>
            <a:r>
              <a:rPr lang="en-US" sz="1600" b="1" kern="0" dirty="0">
                <a:solidFill>
                  <a:sysClr val="window" lastClr="FFFFFF"/>
                </a:solidFill>
                <a:latin typeface="Century Gothic" pitchFamily="34" charset="0"/>
              </a:rPr>
              <a:t>2. Growing the green economy</a:t>
            </a:r>
          </a:p>
        </p:txBody>
      </p:sp>
      <p:sp>
        <p:nvSpPr>
          <p:cNvPr id="35" name="Rectangle 34"/>
          <p:cNvSpPr/>
          <p:nvPr/>
        </p:nvSpPr>
        <p:spPr bwMode="auto">
          <a:xfrm>
            <a:off x="7020272" y="2297113"/>
            <a:ext cx="1512888" cy="1431925"/>
          </a:xfrm>
          <a:prstGeom prst="rect">
            <a:avLst/>
          </a:prstGeom>
          <a:solidFill>
            <a:srgbClr val="FFC000"/>
          </a:solidFill>
          <a:ln w="25400" cap="flat" cmpd="sng" algn="ctr">
            <a:noFill/>
            <a:prstDash val="solid"/>
          </a:ln>
          <a:effectLst/>
        </p:spPr>
        <p:txBody>
          <a:bodyPr anchor="ctr"/>
          <a:lstStyle/>
          <a:p>
            <a:pPr algn="ctr" fontAlgn="auto">
              <a:spcBef>
                <a:spcPts val="0"/>
              </a:spcBef>
              <a:spcAft>
                <a:spcPts val="0"/>
              </a:spcAft>
              <a:defRPr/>
            </a:pPr>
            <a:r>
              <a:rPr lang="en-US" sz="1600" b="1" kern="0" dirty="0">
                <a:solidFill>
                  <a:sysClr val="window" lastClr="FFFFFF"/>
                </a:solidFill>
                <a:latin typeface="Century Gothic" pitchFamily="34" charset="0"/>
              </a:rPr>
              <a:t>Sustainable development</a:t>
            </a:r>
          </a:p>
        </p:txBody>
      </p:sp>
      <p:sp>
        <p:nvSpPr>
          <p:cNvPr id="37" name="Rectangle 36"/>
          <p:cNvSpPr/>
          <p:nvPr/>
        </p:nvSpPr>
        <p:spPr bwMode="auto">
          <a:xfrm>
            <a:off x="2768600" y="2663825"/>
            <a:ext cx="1368425" cy="935038"/>
          </a:xfrm>
          <a:prstGeom prst="rect">
            <a:avLst/>
          </a:prstGeom>
          <a:solidFill>
            <a:srgbClr val="92D050"/>
          </a:solidFill>
          <a:ln w="25400" cap="flat" cmpd="sng" algn="ctr">
            <a:noFill/>
            <a:prstDash val="solid"/>
          </a:ln>
          <a:effectLst/>
        </p:spPr>
        <p:txBody>
          <a:bodyPr anchor="ctr"/>
          <a:lstStyle/>
          <a:p>
            <a:pPr algn="ctr" fontAlgn="auto">
              <a:spcBef>
                <a:spcPts val="0"/>
              </a:spcBef>
              <a:spcAft>
                <a:spcPts val="0"/>
              </a:spcAft>
              <a:defRPr/>
            </a:pPr>
            <a:r>
              <a:rPr lang="en-US" sz="1600" b="1" kern="0" dirty="0">
                <a:solidFill>
                  <a:sysClr val="window" lastClr="FFFFFF"/>
                </a:solidFill>
                <a:latin typeface="Century Gothic" pitchFamily="34" charset="0"/>
              </a:rPr>
              <a:t>1. Greening the brown economy</a:t>
            </a:r>
          </a:p>
        </p:txBody>
      </p:sp>
      <p:sp>
        <p:nvSpPr>
          <p:cNvPr id="38" name="Rectangle 37"/>
          <p:cNvSpPr/>
          <p:nvPr/>
        </p:nvSpPr>
        <p:spPr bwMode="auto">
          <a:xfrm>
            <a:off x="323850" y="2497138"/>
            <a:ext cx="1441450" cy="936625"/>
          </a:xfrm>
          <a:prstGeom prst="rect">
            <a:avLst/>
          </a:prstGeom>
          <a:solidFill>
            <a:srgbClr val="003399"/>
          </a:solidFill>
          <a:ln w="25400" cap="flat" cmpd="sng" algn="ctr">
            <a:noFill/>
            <a:prstDash val="solid"/>
          </a:ln>
          <a:effectLst/>
        </p:spPr>
        <p:txBody>
          <a:bodyPr anchor="ctr"/>
          <a:lstStyle/>
          <a:p>
            <a:pPr algn="ctr" fontAlgn="auto">
              <a:spcBef>
                <a:spcPts val="0"/>
              </a:spcBef>
              <a:spcAft>
                <a:spcPts val="0"/>
              </a:spcAft>
              <a:defRPr/>
            </a:pPr>
            <a:r>
              <a:rPr lang="en-US" sz="1600" b="1" kern="0" dirty="0" err="1">
                <a:solidFill>
                  <a:sysClr val="window" lastClr="FFFFFF"/>
                </a:solidFill>
                <a:latin typeface="Century Gothic" pitchFamily="34" charset="0"/>
              </a:rPr>
              <a:t>ApproachesTools</a:t>
            </a:r>
            <a:r>
              <a:rPr lang="en-US" sz="1600" b="1" kern="0" dirty="0">
                <a:solidFill>
                  <a:sysClr val="window" lastClr="FFFFFF"/>
                </a:solidFill>
                <a:latin typeface="Century Gothic" pitchFamily="34" charset="0"/>
              </a:rPr>
              <a:t> </a:t>
            </a:r>
          </a:p>
        </p:txBody>
      </p:sp>
      <p:cxnSp>
        <p:nvCxnSpPr>
          <p:cNvPr id="10248" name="Straight Arrow Connector 49"/>
          <p:cNvCxnSpPr>
            <a:cxnSpLocks noChangeShapeType="1"/>
            <a:stCxn id="38" idx="3"/>
          </p:cNvCxnSpPr>
          <p:nvPr/>
        </p:nvCxnSpPr>
        <p:spPr bwMode="auto">
          <a:xfrm>
            <a:off x="1765300" y="2965450"/>
            <a:ext cx="790575" cy="11113"/>
          </a:xfrm>
          <a:prstGeom prst="straightConnector1">
            <a:avLst/>
          </a:prstGeom>
          <a:noFill/>
          <a:ln w="25400" algn="ctr">
            <a:solidFill>
              <a:srgbClr val="4F81BD"/>
            </a:solidFill>
            <a:round/>
            <a:headEnd/>
            <a:tailEnd type="arrow" w="med" len="med"/>
          </a:ln>
          <a:extLst>
            <a:ext uri="{909E8E84-426E-40DD-AFC4-6F175D3DCCD1}">
              <a14:hiddenFill xmlns:a14="http://schemas.microsoft.com/office/drawing/2010/main">
                <a:noFill/>
              </a14:hiddenFill>
            </a:ext>
          </a:extLst>
        </p:spPr>
      </p:cxnSp>
      <p:cxnSp>
        <p:nvCxnSpPr>
          <p:cNvPr id="10249" name="Straight Arrow Connector 64"/>
          <p:cNvCxnSpPr>
            <a:cxnSpLocks noChangeShapeType="1"/>
          </p:cNvCxnSpPr>
          <p:nvPr/>
        </p:nvCxnSpPr>
        <p:spPr bwMode="auto">
          <a:xfrm>
            <a:off x="6119813" y="2955925"/>
            <a:ext cx="863600" cy="0"/>
          </a:xfrm>
          <a:prstGeom prst="straightConnector1">
            <a:avLst/>
          </a:prstGeom>
          <a:noFill/>
          <a:ln w="25400" algn="ctr">
            <a:solidFill>
              <a:srgbClr val="4F81BD"/>
            </a:solidFill>
            <a:round/>
            <a:headEnd/>
            <a:tailEnd type="arrow" w="med" len="med"/>
          </a:ln>
          <a:extLst>
            <a:ext uri="{909E8E84-426E-40DD-AFC4-6F175D3DCCD1}">
              <a14:hiddenFill xmlns:a14="http://schemas.microsoft.com/office/drawing/2010/main">
                <a:noFill/>
              </a14:hiddenFill>
            </a:ext>
          </a:extLst>
        </p:spPr>
      </p:cxnSp>
      <p:sp>
        <p:nvSpPr>
          <p:cNvPr id="14" name="Rectangle 13"/>
          <p:cNvSpPr/>
          <p:nvPr/>
        </p:nvSpPr>
        <p:spPr bwMode="auto">
          <a:xfrm>
            <a:off x="2555875" y="2166938"/>
            <a:ext cx="3529013" cy="1692275"/>
          </a:xfrm>
          <a:prstGeom prst="rect">
            <a:avLst/>
          </a:prstGeom>
          <a:noFill/>
          <a:ln w="76200" cap="flat" cmpd="sng" algn="ctr">
            <a:solidFill>
              <a:srgbClr val="009900"/>
            </a:solidFill>
            <a:prstDash val="solid"/>
          </a:ln>
          <a:effectLst/>
        </p:spPr>
        <p:txBody>
          <a:bodyPr anchor="ctr"/>
          <a:lstStyle/>
          <a:p>
            <a:pPr algn="ctr" fontAlgn="auto">
              <a:spcBef>
                <a:spcPts val="0"/>
              </a:spcBef>
              <a:spcAft>
                <a:spcPts val="0"/>
              </a:spcAft>
              <a:defRPr/>
            </a:pPr>
            <a:endParaRPr lang="en-US" sz="1600" b="1" kern="0" dirty="0">
              <a:solidFill>
                <a:sysClr val="window" lastClr="FFFFFF"/>
              </a:solidFill>
              <a:latin typeface="Century Gothic" pitchFamily="34" charset="0"/>
            </a:endParaRPr>
          </a:p>
        </p:txBody>
      </p:sp>
      <p:sp>
        <p:nvSpPr>
          <p:cNvPr id="10251" name="TextBox 1"/>
          <p:cNvSpPr txBox="1">
            <a:spLocks noChangeArrowheads="1"/>
          </p:cNvSpPr>
          <p:nvPr/>
        </p:nvSpPr>
        <p:spPr bwMode="auto">
          <a:xfrm>
            <a:off x="3452813" y="2159000"/>
            <a:ext cx="1922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altLang="en-US" sz="1400" b="1"/>
              <a:t>Green Economy</a:t>
            </a:r>
          </a:p>
        </p:txBody>
      </p:sp>
      <p:sp>
        <p:nvSpPr>
          <p:cNvPr id="19" name="Rectangle 18"/>
          <p:cNvSpPr/>
          <p:nvPr/>
        </p:nvSpPr>
        <p:spPr bwMode="auto">
          <a:xfrm>
            <a:off x="539750" y="4221088"/>
            <a:ext cx="3311525" cy="1952625"/>
          </a:xfrm>
          <a:prstGeom prst="rect">
            <a:avLst/>
          </a:prstGeom>
          <a:noFill/>
          <a:ln w="25400" cap="flat" cmpd="sng" algn="ctr">
            <a:solidFill>
              <a:schemeClr val="bg2"/>
            </a:solidFill>
            <a:prstDash val="solid"/>
          </a:ln>
          <a:effectLst/>
        </p:spPr>
        <p:txBody>
          <a:bodyPr anchor="ctr"/>
          <a:lstStyle/>
          <a:p>
            <a:pPr fontAlgn="auto">
              <a:spcBef>
                <a:spcPts val="0"/>
              </a:spcBef>
              <a:spcAft>
                <a:spcPts val="0"/>
              </a:spcAft>
              <a:defRPr/>
            </a:pPr>
            <a:endParaRPr lang="en-US" sz="1600" b="1" kern="0" dirty="0">
              <a:solidFill>
                <a:schemeClr val="tx1"/>
              </a:solidFill>
              <a:latin typeface="Century Gothic" pitchFamily="34" charset="0"/>
            </a:endParaRPr>
          </a:p>
        </p:txBody>
      </p:sp>
      <p:sp>
        <p:nvSpPr>
          <p:cNvPr id="20" name="Rectangle 19"/>
          <p:cNvSpPr/>
          <p:nvPr/>
        </p:nvSpPr>
        <p:spPr bwMode="auto">
          <a:xfrm>
            <a:off x="5435600" y="4221088"/>
            <a:ext cx="3384872" cy="1930400"/>
          </a:xfrm>
          <a:prstGeom prst="rect">
            <a:avLst/>
          </a:prstGeom>
          <a:noFill/>
          <a:ln w="25400" cap="flat" cmpd="sng" algn="ctr">
            <a:solidFill>
              <a:schemeClr val="bg2"/>
            </a:solidFill>
            <a:prstDash val="solid"/>
          </a:ln>
          <a:effectLst/>
        </p:spPr>
        <p:txBody>
          <a:bodyPr anchor="ctr"/>
          <a:lstStyle/>
          <a:p>
            <a:pPr fontAlgn="auto">
              <a:spcBef>
                <a:spcPts val="0"/>
              </a:spcBef>
              <a:spcAft>
                <a:spcPts val="0"/>
              </a:spcAft>
              <a:defRPr/>
            </a:pPr>
            <a:endParaRPr lang="en-US" sz="1600" kern="0" dirty="0">
              <a:solidFill>
                <a:schemeClr val="tx1"/>
              </a:solidFill>
              <a:latin typeface="Century Gothic" pitchFamily="34" charset="0"/>
            </a:endParaRPr>
          </a:p>
        </p:txBody>
      </p:sp>
      <p:sp>
        <p:nvSpPr>
          <p:cNvPr id="6" name="Rectangle 5"/>
          <p:cNvSpPr/>
          <p:nvPr/>
        </p:nvSpPr>
        <p:spPr>
          <a:xfrm>
            <a:off x="539750" y="4349204"/>
            <a:ext cx="3240088" cy="1446550"/>
          </a:xfrm>
          <a:prstGeom prst="rect">
            <a:avLst/>
          </a:prstGeom>
        </p:spPr>
        <p:txBody>
          <a:bodyPr>
            <a:spAutoFit/>
          </a:bodyPr>
          <a:lstStyle/>
          <a:p>
            <a:pPr>
              <a:defRPr/>
            </a:pPr>
            <a:r>
              <a:rPr lang="en-US" sz="1600" b="1" kern="0" dirty="0">
                <a:solidFill>
                  <a:srgbClr val="009900"/>
                </a:solidFill>
                <a:latin typeface="Century Gothic" pitchFamily="34" charset="0"/>
              </a:rPr>
              <a:t>Safeguarding</a:t>
            </a:r>
          </a:p>
          <a:p>
            <a:pPr>
              <a:defRPr/>
            </a:pPr>
            <a:endParaRPr lang="en-US" sz="1600" kern="0" dirty="0">
              <a:solidFill>
                <a:srgbClr val="000000"/>
              </a:solidFill>
              <a:latin typeface="+mj-lt"/>
            </a:endParaRPr>
          </a:p>
          <a:p>
            <a:pPr marL="285750" indent="-285750">
              <a:buFont typeface="Wingdings" panose="05000000000000000000" pitchFamily="2" charset="2"/>
              <a:buChar char="Ø"/>
              <a:defRPr/>
            </a:pPr>
            <a:r>
              <a:rPr lang="en-US" sz="1400" dirty="0">
                <a:solidFill>
                  <a:srgbClr val="006699"/>
                </a:solidFill>
                <a:latin typeface="+mj-lt"/>
                <a:cs typeface="Arial" charset="0"/>
              </a:rPr>
              <a:t>Reduce, Reuse, Recycle </a:t>
            </a:r>
          </a:p>
          <a:p>
            <a:pPr marL="285750" indent="-285750">
              <a:buSzPct val="90000"/>
              <a:buFont typeface="Wingdings" panose="05000000000000000000" pitchFamily="2" charset="2"/>
              <a:buChar char="Ø"/>
              <a:defRPr/>
            </a:pPr>
            <a:r>
              <a:rPr lang="en-US" sz="1400" dirty="0">
                <a:solidFill>
                  <a:srgbClr val="006699"/>
                </a:solidFill>
                <a:latin typeface="+mj-lt"/>
                <a:cs typeface="Arial" charset="0"/>
              </a:rPr>
              <a:t>Slow down environmental destruction</a:t>
            </a:r>
          </a:p>
          <a:p>
            <a:pPr>
              <a:buSzPct val="90000"/>
              <a:buFont typeface="Wingdings" pitchFamily="2" charset="2"/>
              <a:buChar char="Ø"/>
              <a:defRPr/>
            </a:pPr>
            <a:r>
              <a:rPr lang="en-US" sz="1400" dirty="0">
                <a:solidFill>
                  <a:srgbClr val="006699"/>
                </a:solidFill>
                <a:latin typeface="+mj-lt"/>
                <a:cs typeface="Arial" charset="0"/>
              </a:rPr>
              <a:t> “cradle to grave”</a:t>
            </a:r>
          </a:p>
        </p:txBody>
      </p:sp>
      <p:sp>
        <p:nvSpPr>
          <p:cNvPr id="22" name="Rectangle 21"/>
          <p:cNvSpPr/>
          <p:nvPr/>
        </p:nvSpPr>
        <p:spPr>
          <a:xfrm>
            <a:off x="5435600" y="4303713"/>
            <a:ext cx="3600450" cy="1877437"/>
          </a:xfrm>
          <a:prstGeom prst="rect">
            <a:avLst/>
          </a:prstGeom>
        </p:spPr>
        <p:txBody>
          <a:bodyPr>
            <a:spAutoFit/>
          </a:bodyPr>
          <a:lstStyle/>
          <a:p>
            <a:pPr>
              <a:defRPr/>
            </a:pPr>
            <a:r>
              <a:rPr lang="en-US" sz="1600" b="1" kern="0" dirty="0">
                <a:solidFill>
                  <a:srgbClr val="009900"/>
                </a:solidFill>
                <a:latin typeface="Century Gothic" pitchFamily="34" charset="0"/>
              </a:rPr>
              <a:t>Opportunities</a:t>
            </a:r>
          </a:p>
          <a:p>
            <a:pPr>
              <a:defRPr/>
            </a:pPr>
            <a:endParaRPr lang="en-US" sz="1600" kern="0" dirty="0">
              <a:solidFill>
                <a:srgbClr val="000000"/>
              </a:solidFill>
              <a:latin typeface="Century Gothic" pitchFamily="34" charset="0"/>
            </a:endParaRPr>
          </a:p>
          <a:p>
            <a:pPr fontAlgn="auto">
              <a:spcBef>
                <a:spcPts val="0"/>
              </a:spcBef>
              <a:spcAft>
                <a:spcPts val="0"/>
              </a:spcAft>
              <a:buFont typeface="Wingdings" pitchFamily="2" charset="2"/>
              <a:buChar char="Ø"/>
              <a:defRPr/>
            </a:pPr>
            <a:r>
              <a:rPr lang="en-US" sz="1400" kern="0" dirty="0">
                <a:solidFill>
                  <a:srgbClr val="006699"/>
                </a:solidFill>
                <a:latin typeface="+mj-lt"/>
              </a:rPr>
              <a:t> Innovative business models</a:t>
            </a:r>
          </a:p>
          <a:p>
            <a:pPr>
              <a:buFont typeface="Wingdings" pitchFamily="2" charset="2"/>
              <a:buChar char="Ø"/>
              <a:defRPr/>
            </a:pPr>
            <a:r>
              <a:rPr lang="en-US" sz="1400" dirty="0">
                <a:solidFill>
                  <a:srgbClr val="006699"/>
                </a:solidFill>
                <a:latin typeface="+mj-lt"/>
                <a:cs typeface="Arial" charset="0"/>
              </a:rPr>
              <a:t> Address environmental concerns</a:t>
            </a:r>
          </a:p>
          <a:p>
            <a:pPr>
              <a:defRPr/>
            </a:pPr>
            <a:r>
              <a:rPr lang="en-US" sz="1400" dirty="0">
                <a:solidFill>
                  <a:srgbClr val="006699"/>
                </a:solidFill>
                <a:latin typeface="+mj-lt"/>
                <a:cs typeface="Arial" charset="0"/>
              </a:rPr>
              <a:t>from initial stages of product design</a:t>
            </a:r>
          </a:p>
          <a:p>
            <a:pPr>
              <a:buSzPct val="90000"/>
              <a:buFont typeface="Wingdings" pitchFamily="2" charset="2"/>
              <a:buChar char="Ø"/>
              <a:defRPr/>
            </a:pPr>
            <a:r>
              <a:rPr lang="en-US" sz="1400" dirty="0">
                <a:solidFill>
                  <a:srgbClr val="006699"/>
                </a:solidFill>
                <a:latin typeface="+mj-lt"/>
                <a:cs typeface="Arial" charset="0"/>
              </a:rPr>
              <a:t> Eliminate environmental destruction</a:t>
            </a:r>
          </a:p>
          <a:p>
            <a:pPr>
              <a:buFont typeface="Wingdings" pitchFamily="2" charset="2"/>
              <a:buChar char="Ø"/>
              <a:defRPr/>
            </a:pPr>
            <a:r>
              <a:rPr lang="en-US" sz="1400" dirty="0">
                <a:solidFill>
                  <a:srgbClr val="006699"/>
                </a:solidFill>
                <a:latin typeface="+mj-lt"/>
                <a:cs typeface="Arial" charset="0"/>
              </a:rPr>
              <a:t> “cradle to cradle”</a:t>
            </a:r>
            <a:endParaRPr lang="en-GB" dirty="0"/>
          </a:p>
        </p:txBody>
      </p:sp>
      <p:cxnSp>
        <p:nvCxnSpPr>
          <p:cNvPr id="10256" name="Straight Arrow Connector 22"/>
          <p:cNvCxnSpPr>
            <a:cxnSpLocks noChangeShapeType="1"/>
          </p:cNvCxnSpPr>
          <p:nvPr/>
        </p:nvCxnSpPr>
        <p:spPr bwMode="auto">
          <a:xfrm flipH="1">
            <a:off x="2160588" y="3598863"/>
            <a:ext cx="608012" cy="622300"/>
          </a:xfrm>
          <a:prstGeom prst="straightConnector1">
            <a:avLst/>
          </a:prstGeom>
          <a:noFill/>
          <a:ln w="25400" algn="ctr">
            <a:solidFill>
              <a:srgbClr val="4F81BD"/>
            </a:solidFill>
            <a:round/>
            <a:headEnd/>
            <a:tailEnd type="arrow" w="med" len="med"/>
          </a:ln>
          <a:extLst>
            <a:ext uri="{909E8E84-426E-40DD-AFC4-6F175D3DCCD1}">
              <a14:hiddenFill xmlns:a14="http://schemas.microsoft.com/office/drawing/2010/main">
                <a:noFill/>
              </a14:hiddenFill>
            </a:ext>
          </a:extLst>
        </p:spPr>
      </p:cxnSp>
      <p:cxnSp>
        <p:nvCxnSpPr>
          <p:cNvPr id="10257" name="Straight Arrow Connector 26"/>
          <p:cNvCxnSpPr>
            <a:cxnSpLocks noChangeShapeType="1"/>
          </p:cNvCxnSpPr>
          <p:nvPr/>
        </p:nvCxnSpPr>
        <p:spPr bwMode="auto">
          <a:xfrm>
            <a:off x="5776913" y="3621088"/>
            <a:ext cx="774700" cy="600075"/>
          </a:xfrm>
          <a:prstGeom prst="straightConnector1">
            <a:avLst/>
          </a:prstGeom>
          <a:noFill/>
          <a:ln w="25400" algn="ctr">
            <a:solidFill>
              <a:srgbClr val="4F81BD"/>
            </a:solidFill>
            <a:round/>
            <a:headEnd/>
            <a:tailEnd type="arrow" w="med" len="med"/>
          </a:ln>
          <a:extLst>
            <a:ext uri="{909E8E84-426E-40DD-AFC4-6F175D3DCCD1}">
              <a14:hiddenFill xmlns:a14="http://schemas.microsoft.com/office/drawing/2010/main">
                <a:noFill/>
              </a14:hiddenFill>
            </a:ext>
          </a:extLst>
        </p:spPr>
      </p:cxnSp>
      <p:sp>
        <p:nvSpPr>
          <p:cNvPr id="10258" name="TextBox 6"/>
          <p:cNvSpPr txBox="1">
            <a:spLocks noChangeArrowheads="1"/>
          </p:cNvSpPr>
          <p:nvPr/>
        </p:nvSpPr>
        <p:spPr bwMode="auto">
          <a:xfrm>
            <a:off x="1115616" y="6237312"/>
            <a:ext cx="70373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r" eaLnBrk="1" hangingPunct="1"/>
            <a:r>
              <a:rPr lang="en-US" altLang="en-US" sz="900" dirty="0">
                <a:solidFill>
                  <a:srgbClr val="006699"/>
                </a:solidFill>
                <a:latin typeface="Century Gothic" pitchFamily="34" charset="0"/>
                <a:cs typeface="Arial" charset="0"/>
              </a:rPr>
              <a:t>Adapted from </a:t>
            </a:r>
            <a:r>
              <a:rPr lang="en-US" altLang="en-US" sz="900" dirty="0" err="1">
                <a:solidFill>
                  <a:srgbClr val="006699"/>
                </a:solidFill>
                <a:latin typeface="Century Gothic" pitchFamily="34" charset="0"/>
                <a:cs typeface="Arial" charset="0"/>
              </a:rPr>
              <a:t>C.Pasca</a:t>
            </a:r>
            <a:r>
              <a:rPr lang="en-US" altLang="en-US" sz="900" dirty="0">
                <a:solidFill>
                  <a:srgbClr val="006699"/>
                </a:solidFill>
                <a:latin typeface="Century Gothic" pitchFamily="34" charset="0"/>
                <a:cs typeface="Arial" charset="0"/>
              </a:rPr>
              <a:t> Palmer: Growing the green economy in transitioning economies (CIERP, Tufts University (USA), 2009)</a:t>
            </a:r>
            <a:endParaRPr lang="en-GB" altLang="en-US" sz="900" dirty="0">
              <a:solidFill>
                <a:srgbClr val="006699"/>
              </a:solidFill>
              <a:latin typeface="Century Gothic" pitchFamily="34" charset="0"/>
              <a:cs typeface="Arial" charset="0"/>
            </a:endParaRPr>
          </a:p>
        </p:txBody>
      </p:sp>
      <p:sp>
        <p:nvSpPr>
          <p:cNvPr id="10259" name="Rounded Rectangle 1"/>
          <p:cNvSpPr>
            <a:spLocks noChangeArrowheads="1"/>
          </p:cNvSpPr>
          <p:nvPr/>
        </p:nvSpPr>
        <p:spPr bwMode="auto">
          <a:xfrm>
            <a:off x="8243888" y="2663825"/>
            <a:ext cx="914400" cy="9144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a:p>
        </p:txBody>
      </p:sp>
      <p:sp>
        <p:nvSpPr>
          <p:cNvPr id="10260" name="Rounded Rectangle 2"/>
          <p:cNvSpPr>
            <a:spLocks noChangeArrowheads="1"/>
          </p:cNvSpPr>
          <p:nvPr/>
        </p:nvSpPr>
        <p:spPr bwMode="auto">
          <a:xfrm>
            <a:off x="468313" y="2479675"/>
            <a:ext cx="1511300" cy="954088"/>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a:p>
        </p:txBody>
      </p:sp>
      <p:sp>
        <p:nvSpPr>
          <p:cNvPr id="23" name="Title 1"/>
          <p:cNvSpPr>
            <a:spLocks noGrp="1"/>
          </p:cNvSpPr>
          <p:nvPr>
            <p:ph type="title"/>
          </p:nvPr>
        </p:nvSpPr>
        <p:spPr>
          <a:xfrm>
            <a:off x="467544" y="1196752"/>
            <a:ext cx="8229600" cy="936625"/>
          </a:xfrm>
        </p:spPr>
        <p:txBody>
          <a:bodyPr/>
          <a:lstStyle/>
          <a:p>
            <a:pPr marL="0"/>
            <a:r>
              <a:rPr lang="en-GB" sz="2800" dirty="0"/>
              <a:t>Inclusive Green Economy processes</a:t>
            </a:r>
            <a:endParaRPr lang="en-US" sz="2800" dirty="0"/>
          </a:p>
        </p:txBody>
      </p:sp>
    </p:spTree>
    <p:extLst>
      <p:ext uri="{BB962C8B-B14F-4D97-AF65-F5344CB8AC3E}">
        <p14:creationId xmlns:p14="http://schemas.microsoft.com/office/powerpoint/2010/main" val="422572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marL="4763" indent="0"/>
            <a:r>
              <a:rPr lang="en-US" dirty="0"/>
              <a:t>Inclusive Green Economy Entrepreneurship on  the Ground</a:t>
            </a:r>
          </a:p>
        </p:txBody>
      </p:sp>
      <p:sp>
        <p:nvSpPr>
          <p:cNvPr id="3" name="Content Placeholder 2"/>
          <p:cNvSpPr>
            <a:spLocks noGrp="1"/>
          </p:cNvSpPr>
          <p:nvPr>
            <p:ph idx="1"/>
          </p:nvPr>
        </p:nvSpPr>
        <p:spPr>
          <a:xfrm>
            <a:off x="457200" y="2492375"/>
            <a:ext cx="8363272" cy="3888953"/>
          </a:xfrm>
        </p:spPr>
        <p:txBody>
          <a:bodyPr/>
          <a:lstStyle/>
          <a:p>
            <a:pPr>
              <a:defRPr/>
            </a:pPr>
            <a:endParaRPr lang="en-US" sz="1400" i="0" dirty="0"/>
          </a:p>
          <a:p>
            <a:pPr>
              <a:defRPr/>
            </a:pPr>
            <a:endParaRPr lang="en-US" sz="1400" i="0" dirty="0"/>
          </a:p>
          <a:p>
            <a:pPr>
              <a:defRPr/>
            </a:pPr>
            <a:endParaRPr lang="en-US" sz="1400" i="0" dirty="0"/>
          </a:p>
          <a:p>
            <a:pPr>
              <a:defRPr/>
            </a:pPr>
            <a:endParaRPr lang="en-US" sz="1400" i="0" dirty="0"/>
          </a:p>
          <a:p>
            <a:pPr>
              <a:defRPr/>
            </a:pPr>
            <a:endParaRPr lang="en-US" sz="1400" i="0" dirty="0"/>
          </a:p>
          <a:p>
            <a:pPr>
              <a:defRPr/>
            </a:pPr>
            <a:endParaRPr lang="en-US" sz="1400" i="0" dirty="0"/>
          </a:p>
          <a:p>
            <a:pPr>
              <a:defRPr/>
            </a:pPr>
            <a:endParaRPr lang="en-US" sz="1400" i="0" dirty="0"/>
          </a:p>
          <a:p>
            <a:pPr>
              <a:defRPr/>
            </a:pPr>
            <a:endParaRPr lang="en-US" sz="1400" i="0" dirty="0"/>
          </a:p>
          <a:p>
            <a:pPr>
              <a:defRPr/>
            </a:pPr>
            <a:endParaRPr lang="en-US" sz="1400" i="0" dirty="0"/>
          </a:p>
          <a:p>
            <a:pPr>
              <a:defRPr/>
            </a:pPr>
            <a:endParaRPr lang="en-US" sz="1400" i="0" dirty="0"/>
          </a:p>
          <a:p>
            <a:pPr>
              <a:defRPr/>
            </a:pPr>
            <a:endParaRPr lang="en-US" sz="1400" i="0" dirty="0"/>
          </a:p>
          <a:p>
            <a:pPr>
              <a:defRPr/>
            </a:pPr>
            <a:endParaRPr lang="en-US" sz="1400" i="0" dirty="0"/>
          </a:p>
          <a:p>
            <a:pPr>
              <a:defRPr/>
            </a:pPr>
            <a:endParaRPr lang="en-US" sz="1400" i="0" dirty="0"/>
          </a:p>
          <a:p>
            <a:pPr marL="0" indent="0" algn="ctr">
              <a:buNone/>
              <a:defRPr/>
            </a:pPr>
            <a:endParaRPr lang="en-US" sz="1400" i="0" dirty="0"/>
          </a:p>
          <a:p>
            <a:pPr marL="0" indent="0" algn="ctr">
              <a:buNone/>
              <a:defRPr/>
            </a:pPr>
            <a:r>
              <a:rPr lang="en-US" sz="1400" i="0" dirty="0"/>
              <a:t>https://www.youtube.com/watch?v=0wFbo8pGNw8</a:t>
            </a:r>
          </a:p>
        </p:txBody>
      </p:sp>
      <p:pic>
        <p:nvPicPr>
          <p:cNvPr id="102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2492896"/>
            <a:ext cx="4671885" cy="356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749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US" sz="3200" dirty="0"/>
              <a:t>Developing Country Perspectives</a:t>
            </a:r>
          </a:p>
        </p:txBody>
      </p:sp>
    </p:spTree>
    <p:extLst>
      <p:ext uri="{BB962C8B-B14F-4D97-AF65-F5344CB8AC3E}">
        <p14:creationId xmlns:p14="http://schemas.microsoft.com/office/powerpoint/2010/main" val="506255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3" descr="4448063358_eeb4d5af0b_b.jpeg"/>
          <p:cNvPicPr>
            <a:picLocks noChangeAspect="1" noChangeArrowheads="1"/>
          </p:cNvPicPr>
          <p:nvPr/>
        </p:nvPicPr>
        <p:blipFill>
          <a:blip r:embed="rId3">
            <a:lum contrast="30000"/>
            <a:extLst>
              <a:ext uri="{28A0092B-C50C-407E-A947-70E740481C1C}">
                <a14:useLocalDpi xmlns:a14="http://schemas.microsoft.com/office/drawing/2010/main" val="0"/>
              </a:ext>
            </a:extLst>
          </a:blip>
          <a:srcRect b="49829"/>
          <a:stretch>
            <a:fillRect/>
          </a:stretch>
        </p:blipFill>
        <p:spPr bwMode="auto">
          <a:xfrm>
            <a:off x="539553" y="1988840"/>
            <a:ext cx="3914775" cy="293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4"/>
          <p:cNvSpPr txBox="1">
            <a:spLocks noChangeArrowheads="1"/>
          </p:cNvSpPr>
          <p:nvPr/>
        </p:nvSpPr>
        <p:spPr bwMode="auto">
          <a:xfrm>
            <a:off x="5638680" y="198884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sz="2000" b="1" i="1" dirty="0"/>
              <a:t>Challenges towards inclusive green economy can be global…</a:t>
            </a:r>
          </a:p>
        </p:txBody>
      </p:sp>
      <p:pic>
        <p:nvPicPr>
          <p:cNvPr id="4" name="Content Placeholder 3" descr="2183021955_699755acfb_o.jpeg"/>
          <p:cNvPicPr>
            <a:picLocks noGrp="1" noChangeAspect="1"/>
          </p:cNvPicPr>
          <p:nvPr>
            <p:ph idx="1"/>
          </p:nvPr>
        </p:nvPicPr>
        <p:blipFill>
          <a:blip r:embed="rId4">
            <a:lum contrast="20000"/>
            <a:extLst>
              <a:ext uri="{28A0092B-C50C-407E-A947-70E740481C1C}">
                <a14:useLocalDpi xmlns:a14="http://schemas.microsoft.com/office/drawing/2010/main" val="0"/>
              </a:ext>
            </a:extLst>
          </a:blip>
          <a:srcRect r="6937"/>
          <a:stretch>
            <a:fillRect/>
          </a:stretch>
        </p:blipFill>
        <p:spPr>
          <a:xfrm>
            <a:off x="5220072" y="3933056"/>
            <a:ext cx="3574066" cy="2613660"/>
          </a:xfrm>
        </p:spPr>
      </p:pic>
      <p:sp>
        <p:nvSpPr>
          <p:cNvPr id="5" name="TextBox 4"/>
          <p:cNvSpPr txBox="1">
            <a:spLocks noChangeArrowheads="1"/>
          </p:cNvSpPr>
          <p:nvPr/>
        </p:nvSpPr>
        <p:spPr bwMode="auto">
          <a:xfrm>
            <a:off x="1611116" y="5445224"/>
            <a:ext cx="2843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sz="2000" b="1" i="1" dirty="0"/>
              <a:t>…but also local!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95288" y="1339850"/>
            <a:ext cx="8748712" cy="936625"/>
          </a:xfrm>
        </p:spPr>
        <p:txBody>
          <a:bodyPr/>
          <a:lstStyle/>
          <a:p>
            <a:pPr marL="0"/>
            <a:r>
              <a:rPr lang="en-US" sz="2600" dirty="0"/>
              <a:t>Making Inclusive Green Economy Work for the Poor</a:t>
            </a:r>
          </a:p>
        </p:txBody>
      </p:sp>
      <p:sp>
        <p:nvSpPr>
          <p:cNvPr id="27651" name="Content Placeholder 2"/>
          <p:cNvSpPr>
            <a:spLocks noGrp="1"/>
          </p:cNvSpPr>
          <p:nvPr>
            <p:ph idx="1"/>
          </p:nvPr>
        </p:nvSpPr>
        <p:spPr/>
        <p:txBody>
          <a:bodyPr/>
          <a:lstStyle/>
          <a:p>
            <a:pPr>
              <a:buClrTx/>
            </a:pPr>
            <a:r>
              <a:rPr lang="en-US" i="0" dirty="0"/>
              <a:t>Entry points:</a:t>
            </a:r>
          </a:p>
          <a:p>
            <a:pPr lvl="1">
              <a:buClrTx/>
            </a:pPr>
            <a:r>
              <a:rPr lang="en-US" i="0" dirty="0"/>
              <a:t>Low carbon, organic sustainable agriculture </a:t>
            </a:r>
          </a:p>
          <a:p>
            <a:pPr lvl="1">
              <a:buClrTx/>
            </a:pPr>
            <a:r>
              <a:rPr lang="en-US" i="0" dirty="0"/>
              <a:t>Improved off-grid green energy sources</a:t>
            </a:r>
          </a:p>
          <a:p>
            <a:pPr lvl="1">
              <a:buClrTx/>
            </a:pPr>
            <a:r>
              <a:rPr lang="en-US" i="0" dirty="0"/>
              <a:t>Fiscal mechanisms to foster pro-poor environmental change</a:t>
            </a:r>
          </a:p>
          <a:p>
            <a:pPr lvl="1">
              <a:buClrTx/>
            </a:pPr>
            <a:r>
              <a:rPr lang="en-US" i="0" dirty="0"/>
              <a:t>Poverty reduction through greening the tourism sector</a:t>
            </a:r>
          </a:p>
          <a:p>
            <a:pPr lvl="1">
              <a:buClrTx/>
            </a:pPr>
            <a:r>
              <a:rPr lang="en-US" i="0" dirty="0"/>
              <a:t>…</a:t>
            </a:r>
          </a:p>
        </p:txBody>
      </p:sp>
      <p:sp>
        <p:nvSpPr>
          <p:cNvPr id="2" name="Rectangle 1"/>
          <p:cNvSpPr/>
          <p:nvPr/>
        </p:nvSpPr>
        <p:spPr>
          <a:xfrm>
            <a:off x="2339752" y="5517232"/>
            <a:ext cx="6508064" cy="369332"/>
          </a:xfrm>
          <a:prstGeom prst="rect">
            <a:avLst/>
          </a:prstGeom>
        </p:spPr>
        <p:txBody>
          <a:bodyPr wrap="none">
            <a:spAutoFit/>
          </a:bodyPr>
          <a:lstStyle/>
          <a:p>
            <a:r>
              <a:rPr lang="en-US" sz="1800" dirty="0"/>
              <a:t>(Based on the Poverty-Environment Partnership 2013)</a:t>
            </a:r>
            <a:endParaRPr lang="en-GB"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95288" y="1339850"/>
            <a:ext cx="8748712" cy="936625"/>
          </a:xfrm>
        </p:spPr>
        <p:txBody>
          <a:bodyPr/>
          <a:lstStyle/>
          <a:p>
            <a:pPr marL="0"/>
            <a:r>
              <a:rPr lang="en-US" sz="2600" dirty="0"/>
              <a:t>Inclusive Green Economy transition options</a:t>
            </a:r>
          </a:p>
        </p:txBody>
      </p:sp>
      <p:sp>
        <p:nvSpPr>
          <p:cNvPr id="27651" name="Content Placeholder 2"/>
          <p:cNvSpPr>
            <a:spLocks noGrp="1"/>
          </p:cNvSpPr>
          <p:nvPr>
            <p:ph idx="1"/>
          </p:nvPr>
        </p:nvSpPr>
        <p:spPr/>
        <p:txBody>
          <a:bodyPr/>
          <a:lstStyle/>
          <a:p>
            <a:pPr>
              <a:buClrTx/>
            </a:pPr>
            <a:r>
              <a:rPr lang="en-US" i="0" dirty="0"/>
              <a:t>Related with country objectives</a:t>
            </a:r>
          </a:p>
          <a:p>
            <a:pPr>
              <a:buClrTx/>
            </a:pPr>
            <a:endParaRPr lang="en-US" i="0" dirty="0"/>
          </a:p>
          <a:p>
            <a:pPr>
              <a:buClrTx/>
            </a:pPr>
            <a:r>
              <a:rPr lang="en-US" i="0" dirty="0"/>
              <a:t>Based on national context, such as: </a:t>
            </a:r>
          </a:p>
          <a:p>
            <a:pPr lvl="1">
              <a:buClrTx/>
            </a:pPr>
            <a:r>
              <a:rPr lang="en-US" b="0" i="0" dirty="0"/>
              <a:t>country comparative advantages, </a:t>
            </a:r>
          </a:p>
          <a:p>
            <a:pPr lvl="1">
              <a:buClrTx/>
            </a:pPr>
            <a:r>
              <a:rPr lang="en-US" b="0" i="0" dirty="0"/>
              <a:t>structure of the economy</a:t>
            </a:r>
            <a:endParaRPr lang="en-US" b="0" dirty="0"/>
          </a:p>
          <a:p>
            <a:pPr lvl="1">
              <a:buClrTx/>
            </a:pPr>
            <a:r>
              <a:rPr lang="en-US" b="0" i="0" dirty="0"/>
              <a:t>Access to natural and/or financial resources</a:t>
            </a:r>
          </a:p>
          <a:p>
            <a:pPr lvl="1">
              <a:buClrTx/>
            </a:pPr>
            <a:endParaRPr lang="en-US" b="0" dirty="0"/>
          </a:p>
          <a:p>
            <a:pPr>
              <a:buClrTx/>
            </a:pPr>
            <a:r>
              <a:rPr lang="en-US" i="0" dirty="0"/>
              <a:t>No “one-size-fits-all” solutions</a:t>
            </a:r>
            <a:endParaRPr lang="en-US" b="0" i="0" dirty="0"/>
          </a:p>
        </p:txBody>
      </p:sp>
    </p:spTree>
    <p:extLst>
      <p:ext uri="{BB962C8B-B14F-4D97-AF65-F5344CB8AC3E}">
        <p14:creationId xmlns:p14="http://schemas.microsoft.com/office/powerpoint/2010/main" val="5069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95288" y="1339850"/>
            <a:ext cx="8748712" cy="936625"/>
          </a:xfrm>
        </p:spPr>
        <p:txBody>
          <a:bodyPr/>
          <a:lstStyle/>
          <a:p>
            <a:pPr marL="0"/>
            <a:r>
              <a:rPr lang="en-US" sz="2600" dirty="0"/>
              <a:t>Inclusive Green Economy for the LDCs</a:t>
            </a:r>
          </a:p>
        </p:txBody>
      </p:sp>
      <p:sp>
        <p:nvSpPr>
          <p:cNvPr id="27651" name="Content Placeholder 2"/>
          <p:cNvSpPr>
            <a:spLocks noGrp="1"/>
          </p:cNvSpPr>
          <p:nvPr>
            <p:ph idx="1"/>
          </p:nvPr>
        </p:nvSpPr>
        <p:spPr>
          <a:xfrm>
            <a:off x="457200" y="2492375"/>
            <a:ext cx="4330824" cy="3529013"/>
          </a:xfrm>
        </p:spPr>
        <p:txBody>
          <a:bodyPr/>
          <a:lstStyle/>
          <a:p>
            <a:pPr>
              <a:buClrTx/>
            </a:pPr>
            <a:r>
              <a:rPr lang="en-US" sz="2000" i="0" dirty="0"/>
              <a:t>Reliance on natural capital assets</a:t>
            </a:r>
          </a:p>
          <a:p>
            <a:pPr>
              <a:buClrTx/>
            </a:pPr>
            <a:endParaRPr lang="en-US" sz="2000" i="0" dirty="0"/>
          </a:p>
          <a:p>
            <a:pPr>
              <a:buClrTx/>
            </a:pPr>
            <a:r>
              <a:rPr lang="en-US" sz="2000" i="0" dirty="0"/>
              <a:t>Existence of sustainable practices </a:t>
            </a:r>
            <a:r>
              <a:rPr lang="en-US" sz="2000" i="0" dirty="0">
                <a:sym typeface="Wingdings" panose="05000000000000000000" pitchFamily="2" charset="2"/>
              </a:rPr>
              <a:t> </a:t>
            </a:r>
            <a:r>
              <a:rPr lang="en-US" sz="2000" i="0" dirty="0"/>
              <a:t>Opportunity to </a:t>
            </a:r>
            <a:r>
              <a:rPr lang="en-US" sz="2000" i="0" dirty="0"/>
              <a:t>jump start the transition </a:t>
            </a:r>
          </a:p>
          <a:p>
            <a:pPr>
              <a:buClrTx/>
            </a:pPr>
            <a:endParaRPr lang="en-US" sz="2000" i="0" dirty="0"/>
          </a:p>
          <a:p>
            <a:pPr>
              <a:buClrTx/>
            </a:pPr>
            <a:r>
              <a:rPr lang="en-US" sz="2000" i="0" dirty="0"/>
              <a:t>Challenge of creating links with global value chains</a:t>
            </a:r>
          </a:p>
          <a:p>
            <a:pPr>
              <a:buClrTx/>
            </a:pPr>
            <a:endParaRPr lang="en-US" sz="2000" i="0" dirty="0"/>
          </a:p>
          <a:p>
            <a:pPr>
              <a:buClrTx/>
            </a:pPr>
            <a:r>
              <a:rPr lang="en-US" sz="2000" i="0" dirty="0"/>
              <a:t>Large potential for renewable energies</a:t>
            </a:r>
          </a:p>
          <a:p>
            <a:pPr>
              <a:buClrTx/>
            </a:pPr>
            <a:endParaRPr lang="en-US" sz="2000" i="0" dirty="0"/>
          </a:p>
        </p:txBody>
      </p:sp>
      <p:pic>
        <p:nvPicPr>
          <p:cNvPr id="5"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515874"/>
            <a:ext cx="3883706" cy="294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2492896"/>
            <a:ext cx="4572000" cy="1015663"/>
          </a:xfrm>
          <a:prstGeom prst="rect">
            <a:avLst/>
          </a:prstGeom>
        </p:spPr>
        <p:txBody>
          <a:bodyPr>
            <a:spAutoFit/>
          </a:bodyPr>
          <a:lstStyle/>
          <a:p>
            <a:pPr algn="ctr"/>
            <a:r>
              <a:rPr lang="en-US" sz="2000" dirty="0"/>
              <a:t>Inclusive Green Economy and Poverty Eradication: </a:t>
            </a:r>
          </a:p>
          <a:p>
            <a:pPr algn="ctr"/>
            <a:r>
              <a:rPr lang="en-US" sz="2000" dirty="0"/>
              <a:t>Sustainable Rattan in Cambodia</a:t>
            </a:r>
            <a:endParaRPr lang="en-GB" sz="2000" dirty="0"/>
          </a:p>
        </p:txBody>
      </p:sp>
    </p:spTree>
    <p:extLst>
      <p:ext uri="{BB962C8B-B14F-4D97-AF65-F5344CB8AC3E}">
        <p14:creationId xmlns:p14="http://schemas.microsoft.com/office/powerpoint/2010/main" val="491370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95288" y="1339850"/>
            <a:ext cx="8497192" cy="936625"/>
          </a:xfrm>
        </p:spPr>
        <p:txBody>
          <a:bodyPr/>
          <a:lstStyle/>
          <a:p>
            <a:pPr marL="0"/>
            <a:r>
              <a:rPr lang="en-US" sz="2600" dirty="0"/>
              <a:t>Inclusive Green Economy transition: </a:t>
            </a:r>
            <a:br>
              <a:rPr lang="en-US" sz="2600" dirty="0"/>
            </a:br>
            <a:r>
              <a:rPr lang="en-US" sz="2600" dirty="0"/>
              <a:t>Country examples - Ethiopia</a:t>
            </a:r>
          </a:p>
        </p:txBody>
      </p:sp>
      <p:sp>
        <p:nvSpPr>
          <p:cNvPr id="27651" name="Content Placeholder 2"/>
          <p:cNvSpPr>
            <a:spLocks noGrp="1"/>
          </p:cNvSpPr>
          <p:nvPr>
            <p:ph idx="1"/>
          </p:nvPr>
        </p:nvSpPr>
        <p:spPr>
          <a:xfrm>
            <a:off x="457200" y="2492376"/>
            <a:ext cx="8229600" cy="1604194"/>
          </a:xfrm>
        </p:spPr>
        <p:txBody>
          <a:bodyPr/>
          <a:lstStyle/>
          <a:p>
            <a:pPr>
              <a:buClrTx/>
            </a:pPr>
            <a:r>
              <a:rPr lang="en-US" i="0" dirty="0"/>
              <a:t>Vision for climate resilient green economy: </a:t>
            </a:r>
          </a:p>
          <a:p>
            <a:pPr lvl="1">
              <a:buClrTx/>
            </a:pPr>
            <a:r>
              <a:rPr lang="en-US" b="0" dirty="0"/>
              <a:t>fostering growth and economic development; </a:t>
            </a:r>
          </a:p>
          <a:p>
            <a:pPr lvl="1">
              <a:buClrTx/>
            </a:pPr>
            <a:r>
              <a:rPr lang="en-US" b="0" dirty="0"/>
              <a:t>managing GHG emissions; and </a:t>
            </a:r>
          </a:p>
          <a:p>
            <a:pPr lvl="1">
              <a:buClrTx/>
            </a:pPr>
            <a:r>
              <a:rPr lang="en-US" b="0" dirty="0"/>
              <a:t>improving resilience to climate change (CC)</a:t>
            </a:r>
          </a:p>
        </p:txBody>
      </p:sp>
      <p:pic>
        <p:nvPicPr>
          <p:cNvPr id="4100"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3280" y="1503362"/>
            <a:ext cx="12192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l="2425" r="3548" b="12023"/>
          <a:stretch/>
        </p:blipFill>
        <p:spPr>
          <a:xfrm>
            <a:off x="5004048" y="4546871"/>
            <a:ext cx="4053905" cy="2107768"/>
          </a:xfrm>
          <a:prstGeom prst="rect">
            <a:avLst/>
          </a:prstGeom>
        </p:spPr>
      </p:pic>
      <p:sp>
        <p:nvSpPr>
          <p:cNvPr id="9" name="Content Placeholder 2"/>
          <p:cNvSpPr txBox="1">
            <a:spLocks/>
          </p:cNvSpPr>
          <p:nvPr/>
        </p:nvSpPr>
        <p:spPr bwMode="auto">
          <a:xfrm>
            <a:off x="467544" y="4149080"/>
            <a:ext cx="3816424"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Tx/>
            </a:pPr>
            <a:r>
              <a:rPr lang="en-US" i="0" kern="0" dirty="0"/>
              <a:t>Initial focus on: </a:t>
            </a:r>
          </a:p>
          <a:p>
            <a:pPr lvl="1">
              <a:buClrTx/>
            </a:pPr>
            <a:r>
              <a:rPr lang="en-US" b="0" kern="0" dirty="0"/>
              <a:t>CC Institutions </a:t>
            </a:r>
          </a:p>
          <a:p>
            <a:pPr lvl="1">
              <a:buClrTx/>
            </a:pPr>
            <a:r>
              <a:rPr lang="en-US" b="0" kern="0" dirty="0"/>
              <a:t>Monitoring and finance systems</a:t>
            </a:r>
          </a:p>
          <a:p>
            <a:pPr lvl="1">
              <a:buClrTx/>
            </a:pPr>
            <a:r>
              <a:rPr lang="en-US" b="0" kern="0" dirty="0"/>
              <a:t>Sector and regional action plans</a:t>
            </a:r>
          </a:p>
        </p:txBody>
      </p:sp>
      <p:sp>
        <p:nvSpPr>
          <p:cNvPr id="4" name="Rectangle 3"/>
          <p:cNvSpPr/>
          <p:nvPr/>
        </p:nvSpPr>
        <p:spPr>
          <a:xfrm>
            <a:off x="4945439" y="4247783"/>
            <a:ext cx="4135299" cy="307777"/>
          </a:xfrm>
          <a:prstGeom prst="rect">
            <a:avLst/>
          </a:prstGeom>
        </p:spPr>
        <p:txBody>
          <a:bodyPr wrap="none">
            <a:spAutoFit/>
          </a:bodyPr>
          <a:lstStyle/>
          <a:p>
            <a:r>
              <a:rPr lang="en-US" sz="1400" dirty="0"/>
              <a:t>Water and Energy implementation priorities</a:t>
            </a:r>
            <a:endParaRPr lang="en-GB" sz="1400" dirty="0"/>
          </a:p>
        </p:txBody>
      </p:sp>
    </p:spTree>
    <p:extLst>
      <p:ext uri="{BB962C8B-B14F-4D97-AF65-F5344CB8AC3E}">
        <p14:creationId xmlns:p14="http://schemas.microsoft.com/office/powerpoint/2010/main" val="2340214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95288" y="1339850"/>
            <a:ext cx="8497192" cy="936625"/>
          </a:xfrm>
        </p:spPr>
        <p:txBody>
          <a:bodyPr/>
          <a:lstStyle/>
          <a:p>
            <a:pPr marL="0"/>
            <a:r>
              <a:rPr lang="en-US" sz="2600" dirty="0"/>
              <a:t>Inclusive Green Economy transition: </a:t>
            </a:r>
            <a:br>
              <a:rPr lang="en-US" sz="2600" dirty="0"/>
            </a:br>
            <a:r>
              <a:rPr lang="en-US" sz="2600" dirty="0"/>
              <a:t>Country examples - Vietnam</a:t>
            </a:r>
          </a:p>
        </p:txBody>
      </p:sp>
      <p:sp>
        <p:nvSpPr>
          <p:cNvPr id="27651" name="Content Placeholder 2"/>
          <p:cNvSpPr>
            <a:spLocks noGrp="1"/>
          </p:cNvSpPr>
          <p:nvPr>
            <p:ph idx="1"/>
          </p:nvPr>
        </p:nvSpPr>
        <p:spPr>
          <a:xfrm>
            <a:off x="480350" y="2492375"/>
            <a:ext cx="8229600" cy="3529013"/>
          </a:xfrm>
        </p:spPr>
        <p:txBody>
          <a:bodyPr/>
          <a:lstStyle/>
          <a:p>
            <a:pPr>
              <a:buClrTx/>
            </a:pPr>
            <a:r>
              <a:rPr lang="en-US" i="0" dirty="0"/>
              <a:t>Green Growth strategy overall goal: </a:t>
            </a:r>
          </a:p>
          <a:p>
            <a:pPr lvl="1">
              <a:buClrTx/>
            </a:pPr>
            <a:r>
              <a:rPr lang="en-US" b="0" i="1" dirty="0"/>
              <a:t>Green growth and the low carbon economy will become the </a:t>
            </a:r>
            <a:r>
              <a:rPr lang="en-US" i="1" dirty="0"/>
              <a:t>mainstream </a:t>
            </a:r>
            <a:r>
              <a:rPr lang="en-US" b="0" i="1" dirty="0"/>
              <a:t>of sustainable economic development and strengthen </a:t>
            </a:r>
            <a:r>
              <a:rPr lang="en-US" i="1" dirty="0"/>
              <a:t>social economic development</a:t>
            </a:r>
            <a:endParaRPr lang="en-US" i="1" dirty="0"/>
          </a:p>
          <a:p>
            <a:pPr>
              <a:buClrTx/>
            </a:pPr>
            <a:endParaRPr lang="en-US" i="0" dirty="0"/>
          </a:p>
          <a:p>
            <a:pPr>
              <a:buClrTx/>
            </a:pPr>
            <a:r>
              <a:rPr lang="en-US" i="0" dirty="0"/>
              <a:t>Major tasks: </a:t>
            </a:r>
          </a:p>
          <a:p>
            <a:pPr lvl="1">
              <a:buClrTx/>
            </a:pPr>
            <a:r>
              <a:rPr lang="en-US" b="0" dirty="0"/>
              <a:t>Green production processes and restore natural capital</a:t>
            </a:r>
          </a:p>
          <a:p>
            <a:pPr lvl="1">
              <a:buClrTx/>
            </a:pPr>
            <a:r>
              <a:rPr lang="en-US" b="0" dirty="0"/>
              <a:t>Reduce GHG intensity (per unit of GDP) and promote clean / renewable energy use</a:t>
            </a:r>
          </a:p>
          <a:p>
            <a:pPr lvl="1">
              <a:buClrTx/>
            </a:pPr>
            <a:r>
              <a:rPr lang="en-US" b="0" dirty="0"/>
              <a:t>Green lifestyle and promote sustainable consumption</a:t>
            </a:r>
            <a:endParaRPr lang="en-US" b="0" dirty="0"/>
          </a:p>
        </p:txBody>
      </p:sp>
      <p:pic>
        <p:nvPicPr>
          <p:cNvPr id="8196" name="Picture 4" descr="Image result for vietnam's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985" y="1520507"/>
            <a:ext cx="862965" cy="57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568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95288" y="1339850"/>
            <a:ext cx="8497192" cy="936625"/>
          </a:xfrm>
        </p:spPr>
        <p:txBody>
          <a:bodyPr/>
          <a:lstStyle/>
          <a:p>
            <a:pPr marL="0"/>
            <a:r>
              <a:rPr lang="en-US" sz="2600" dirty="0"/>
              <a:t>Inclusive Green Economy transition: </a:t>
            </a:r>
            <a:br>
              <a:rPr lang="en-US" sz="2600" dirty="0"/>
            </a:br>
            <a:r>
              <a:rPr lang="en-US" sz="2600" dirty="0"/>
              <a:t>Country examples - Kenya</a:t>
            </a:r>
          </a:p>
        </p:txBody>
      </p:sp>
      <p:sp>
        <p:nvSpPr>
          <p:cNvPr id="27651" name="Content Placeholder 2"/>
          <p:cNvSpPr>
            <a:spLocks noGrp="1"/>
          </p:cNvSpPr>
          <p:nvPr>
            <p:ph idx="1"/>
          </p:nvPr>
        </p:nvSpPr>
        <p:spPr>
          <a:xfrm>
            <a:off x="480350" y="2492375"/>
            <a:ext cx="8412130" cy="3529013"/>
          </a:xfrm>
        </p:spPr>
        <p:txBody>
          <a:bodyPr/>
          <a:lstStyle/>
          <a:p>
            <a:pPr>
              <a:buClrTx/>
            </a:pPr>
            <a:r>
              <a:rPr lang="en-US" sz="2200" i="0" dirty="0"/>
              <a:t>Green Economy Strategic objectives: </a:t>
            </a:r>
          </a:p>
          <a:p>
            <a:pPr lvl="1">
              <a:buClrTx/>
            </a:pPr>
            <a:r>
              <a:rPr lang="en-US" sz="1800" b="0" dirty="0"/>
              <a:t>Promoting sustainable infrastructure</a:t>
            </a:r>
          </a:p>
          <a:p>
            <a:pPr lvl="1">
              <a:buClrTx/>
            </a:pPr>
            <a:r>
              <a:rPr lang="en-US" sz="1800" b="0" dirty="0"/>
              <a:t>Building Resilience</a:t>
            </a:r>
          </a:p>
          <a:p>
            <a:pPr lvl="1">
              <a:buClrTx/>
            </a:pPr>
            <a:r>
              <a:rPr lang="en-US" sz="1800" b="0" dirty="0"/>
              <a:t>Sustainable Natural Resource Management</a:t>
            </a:r>
          </a:p>
          <a:p>
            <a:pPr lvl="1">
              <a:buClrTx/>
            </a:pPr>
            <a:r>
              <a:rPr lang="en-US" sz="1800" b="0" dirty="0"/>
              <a:t>Promoting Resource Efficiency</a:t>
            </a:r>
          </a:p>
          <a:p>
            <a:pPr lvl="1">
              <a:buClrTx/>
            </a:pPr>
            <a:r>
              <a:rPr lang="en-US" sz="1800" b="0" dirty="0"/>
              <a:t>Social Inclusion and Sustainable Livelihoods</a:t>
            </a:r>
          </a:p>
          <a:p>
            <a:pPr lvl="1">
              <a:buClrTx/>
            </a:pPr>
            <a:endParaRPr lang="en-US" sz="1200" b="0" dirty="0"/>
          </a:p>
          <a:p>
            <a:pPr marL="342900" lvl="1" indent="-342900">
              <a:buClrTx/>
            </a:pPr>
            <a:r>
              <a:rPr lang="en-US" sz="2200" b="0" dirty="0">
                <a:ea typeface="+mn-ea"/>
                <a:cs typeface="+mn-cs"/>
              </a:rPr>
              <a:t>Sector specific policy opportunities for:</a:t>
            </a:r>
          </a:p>
          <a:p>
            <a:pPr lvl="1">
              <a:buClrTx/>
            </a:pPr>
            <a:r>
              <a:rPr lang="en-US" sz="1800" b="0" dirty="0"/>
              <a:t>Agriculture: agroforestry, sustainable water management, etc.</a:t>
            </a:r>
          </a:p>
          <a:p>
            <a:pPr lvl="1">
              <a:buClrTx/>
            </a:pPr>
            <a:r>
              <a:rPr lang="en-US" sz="1800" b="0" dirty="0"/>
              <a:t>Energy: distributed clean energy solutions, etc.</a:t>
            </a:r>
          </a:p>
          <a:p>
            <a:pPr lvl="1">
              <a:buClrTx/>
            </a:pPr>
            <a:r>
              <a:rPr lang="en-US" sz="1800" b="0" dirty="0"/>
              <a:t>Manufacturing: eco-labelling of manufacturing products, etc.</a:t>
            </a:r>
          </a:p>
          <a:p>
            <a:pPr lvl="1">
              <a:buClrTx/>
            </a:pPr>
            <a:r>
              <a:rPr lang="en-US" sz="1800" b="0" dirty="0"/>
              <a:t>Transport: mass transit promotion, etc.</a:t>
            </a:r>
            <a:endParaRPr lang="en-US" sz="1800" b="0" dirty="0"/>
          </a:p>
        </p:txBody>
      </p:sp>
      <p:pic>
        <p:nvPicPr>
          <p:cNvPr id="9220" name="Picture 4" descr="Image result for Kenya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7450" y="1490741"/>
            <a:ext cx="952500" cy="63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71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3995738" y="3214489"/>
            <a:ext cx="5040312" cy="790575"/>
          </a:xfrm>
        </p:spPr>
        <p:txBody>
          <a:bodyPr/>
          <a:lstStyle/>
          <a:p>
            <a:br>
              <a:rPr lang="en-US" sz="3200" dirty="0"/>
            </a:br>
            <a:br>
              <a:rPr lang="en-US" sz="3200" dirty="0"/>
            </a:br>
            <a:r>
              <a:rPr lang="en-US" sz="3200" dirty="0">
                <a:solidFill>
                  <a:srgbClr val="FFC000"/>
                </a:solidFill>
              </a:rPr>
              <a:t>Understanding Inclusive Green Economy</a:t>
            </a:r>
          </a:p>
        </p:txBody>
      </p:sp>
      <p:sp>
        <p:nvSpPr>
          <p:cNvPr id="6147" name="Subtitle 2"/>
          <p:cNvSpPr>
            <a:spLocks noGrp="1"/>
          </p:cNvSpPr>
          <p:nvPr>
            <p:ph type="subTitle" idx="1"/>
          </p:nvPr>
        </p:nvSpPr>
        <p:spPr/>
        <p:txBody>
          <a:bodyPr/>
          <a:lstStyle/>
          <a:p>
            <a:r>
              <a:rPr lang="en-US" sz="3200" dirty="0"/>
              <a:t>Module 2:</a:t>
            </a:r>
          </a:p>
        </p:txBody>
      </p:sp>
    </p:spTree>
    <p:extLst>
      <p:ext uri="{BB962C8B-B14F-4D97-AF65-F5344CB8AC3E}">
        <p14:creationId xmlns:p14="http://schemas.microsoft.com/office/powerpoint/2010/main" val="3154751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95288" y="1340247"/>
            <a:ext cx="8229600" cy="936625"/>
          </a:xfrm>
        </p:spPr>
        <p:txBody>
          <a:bodyPr/>
          <a:lstStyle/>
          <a:p>
            <a:r>
              <a:rPr lang="en-GB" dirty="0"/>
              <a:t>Key Messages of Module 2</a:t>
            </a:r>
            <a:endParaRPr lang="en-US" dirty="0"/>
          </a:p>
        </p:txBody>
      </p:sp>
      <p:sp>
        <p:nvSpPr>
          <p:cNvPr id="32771" name="Content Placeholder 2"/>
          <p:cNvSpPr>
            <a:spLocks noGrp="1"/>
          </p:cNvSpPr>
          <p:nvPr>
            <p:ph idx="1"/>
          </p:nvPr>
        </p:nvSpPr>
        <p:spPr>
          <a:xfrm>
            <a:off x="467544" y="2420888"/>
            <a:ext cx="8568952" cy="3456384"/>
          </a:xfrm>
        </p:spPr>
        <p:txBody>
          <a:bodyPr/>
          <a:lstStyle/>
          <a:p>
            <a:pPr lvl="0">
              <a:spcAft>
                <a:spcPts val="1000"/>
              </a:spcAft>
              <a:buClrTx/>
            </a:pPr>
            <a:r>
              <a:rPr lang="en-GB" sz="2000" i="0" dirty="0"/>
              <a:t>Inclusive green economy is a realistic approach to achieve sustainable development.</a:t>
            </a:r>
          </a:p>
          <a:p>
            <a:pPr lvl="0">
              <a:spcAft>
                <a:spcPts val="1000"/>
              </a:spcAft>
              <a:buClrTx/>
            </a:pPr>
            <a:r>
              <a:rPr lang="en-GB" sz="2000" i="0" dirty="0"/>
              <a:t>Towards an inclusive green economy, challenges and opportunities for developing and developed countries are equally important, though not always similar.</a:t>
            </a:r>
          </a:p>
          <a:p>
            <a:pPr lvl="0">
              <a:spcAft>
                <a:spcPts val="1000"/>
              </a:spcAft>
              <a:buClrTx/>
            </a:pPr>
            <a:r>
              <a:rPr lang="en-GB" sz="2000" i="0" dirty="0"/>
              <a:t>There is no standard pathway towards inclusive green economy, as the transformation process needs to be adjusted to the specific context of each target area.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1"/>
            <a:ext cx="8229600" cy="288950"/>
          </a:xfrm>
        </p:spPr>
        <p:txBody>
          <a:bodyPr/>
          <a:lstStyle/>
          <a:p>
            <a:r>
              <a:rPr lang="en-US" dirty="0"/>
              <a:t>References</a:t>
            </a:r>
          </a:p>
        </p:txBody>
      </p:sp>
      <p:sp>
        <p:nvSpPr>
          <p:cNvPr id="3" name="Content Placeholder 2"/>
          <p:cNvSpPr>
            <a:spLocks noGrp="1"/>
          </p:cNvSpPr>
          <p:nvPr>
            <p:ph idx="1"/>
          </p:nvPr>
        </p:nvSpPr>
        <p:spPr>
          <a:xfrm>
            <a:off x="457200" y="1772816"/>
            <a:ext cx="8229600" cy="4752527"/>
          </a:xfrm>
        </p:spPr>
        <p:txBody>
          <a:bodyPr/>
          <a:lstStyle/>
          <a:p>
            <a:pPr>
              <a:buClr>
                <a:srgbClr val="0F5494"/>
              </a:buClr>
            </a:pPr>
            <a:r>
              <a:rPr lang="en-US" sz="1200" i="0" dirty="0"/>
              <a:t>Commission Communication “Rio+20: towards the green economy and better governance’’ COM (2011) 363 adopted on 20 June 2011</a:t>
            </a:r>
          </a:p>
          <a:p>
            <a:pPr>
              <a:buClr>
                <a:srgbClr val="0F5494"/>
              </a:buClr>
            </a:pPr>
            <a:r>
              <a:rPr lang="en-US" sz="1200" i="0" dirty="0"/>
              <a:t>UNDP (2013) Inclusive Green Economy Contribution to Sustainable Development Chart p.6</a:t>
            </a:r>
          </a:p>
          <a:p>
            <a:pPr>
              <a:buClr>
                <a:srgbClr val="0F5494"/>
              </a:buClr>
            </a:pPr>
            <a:r>
              <a:rPr lang="en-US" sz="1200" i="0" dirty="0"/>
              <a:t>UNEP (2011) Towards a Green Economy: Pathways to Sustainable Development and Poverty Eradication, Report. Available at: </a:t>
            </a:r>
            <a:r>
              <a:rPr lang="en-US" sz="1200" i="0" dirty="0">
                <a:hlinkClick r:id="rId2"/>
              </a:rPr>
              <a:t>http://www.unep.org/greeneconomy/GreenEconomyReport/tabid/29846/Default.aspx</a:t>
            </a:r>
            <a:r>
              <a:rPr lang="en-US" sz="1200" i="0" dirty="0"/>
              <a:t> </a:t>
            </a:r>
          </a:p>
          <a:p>
            <a:pPr>
              <a:buClr>
                <a:srgbClr val="0F5494"/>
              </a:buClr>
            </a:pPr>
            <a:r>
              <a:rPr lang="en-US" sz="1200" i="0" dirty="0"/>
              <a:t>CNBC Africa (2012) Pacesetter: Lorna </a:t>
            </a:r>
            <a:r>
              <a:rPr lang="en-US" sz="1200" i="0" dirty="0" err="1"/>
              <a:t>Rutto</a:t>
            </a:r>
            <a:r>
              <a:rPr lang="en-US" sz="1200" i="0" dirty="0"/>
              <a:t>, Founder of </a:t>
            </a:r>
            <a:r>
              <a:rPr lang="en-US" sz="1200" i="0" dirty="0" err="1"/>
              <a:t>Ecopost</a:t>
            </a:r>
            <a:r>
              <a:rPr lang="en-US" sz="1200" i="0" dirty="0"/>
              <a:t>, Video available at: </a:t>
            </a:r>
            <a:r>
              <a:rPr lang="en-US" sz="1200" i="0" dirty="0">
                <a:hlinkClick r:id="rId3"/>
              </a:rPr>
              <a:t>https://www.youtube.com/watch?v=0wFbo8pGNw8</a:t>
            </a:r>
            <a:r>
              <a:rPr lang="en-US" sz="1200" i="0" dirty="0"/>
              <a:t> </a:t>
            </a:r>
          </a:p>
          <a:p>
            <a:pPr>
              <a:buClr>
                <a:srgbClr val="0F5494"/>
              </a:buClr>
            </a:pPr>
            <a:r>
              <a:rPr lang="en-US" sz="1200" i="0" dirty="0"/>
              <a:t>Green Economy Coalition (2012) Principles of an Inclusive Green Economy Transition. Available at: </a:t>
            </a:r>
            <a:r>
              <a:rPr lang="en-US" sz="1200" i="0" dirty="0">
                <a:hlinkClick r:id="rId4"/>
              </a:rPr>
              <a:t>http://www.greeneconomycoalition.org/</a:t>
            </a:r>
            <a:r>
              <a:rPr lang="en-US" sz="1200" i="0" dirty="0"/>
              <a:t> </a:t>
            </a:r>
          </a:p>
          <a:p>
            <a:pPr>
              <a:buClr>
                <a:srgbClr val="0F5494"/>
              </a:buClr>
            </a:pPr>
            <a:r>
              <a:rPr lang="en-US" sz="1200" i="0" dirty="0"/>
              <a:t>UN DESA (2012) Inclusive Green Economy Principles.</a:t>
            </a:r>
          </a:p>
          <a:p>
            <a:pPr>
              <a:buClr>
                <a:srgbClr val="0F5494"/>
              </a:buClr>
            </a:pPr>
            <a:r>
              <a:rPr lang="en-US" sz="1200" i="0" dirty="0"/>
              <a:t>UN (1987) Report of the World Commission on Environment and Development: Our Common Future. UN, New York.</a:t>
            </a:r>
          </a:p>
          <a:p>
            <a:pPr>
              <a:buClr>
                <a:srgbClr val="0F5494"/>
              </a:buClr>
            </a:pPr>
            <a:r>
              <a:rPr lang="en-US" sz="1200" i="0" dirty="0"/>
              <a:t>RSC (2016) Regions for sustainable change. Website available at: </a:t>
            </a:r>
            <a:r>
              <a:rPr lang="en-US" sz="1200" i="0" dirty="0">
                <a:hlinkClick r:id="rId5"/>
              </a:rPr>
              <a:t>http://www.rscproject.org/</a:t>
            </a:r>
            <a:r>
              <a:rPr lang="en-US" sz="1200" i="0" dirty="0"/>
              <a:t> </a:t>
            </a:r>
          </a:p>
          <a:p>
            <a:pPr>
              <a:buClr>
                <a:srgbClr val="0F5494"/>
              </a:buClr>
            </a:pPr>
            <a:r>
              <a:rPr lang="en-US" sz="1200" i="0" dirty="0"/>
              <a:t>OECD (2010) Transition to a Low-carbon Economy: public goals and corporate practices. Available at: </a:t>
            </a:r>
            <a:r>
              <a:rPr lang="en-US" sz="1200" i="0" dirty="0">
                <a:hlinkClick r:id="rId6"/>
              </a:rPr>
              <a:t>http://www.oecd.org/corporate/mne/transitiontoalow-carboneconomy.htm</a:t>
            </a:r>
            <a:r>
              <a:rPr lang="en-US" sz="1200" i="0" dirty="0"/>
              <a:t> </a:t>
            </a:r>
          </a:p>
          <a:p>
            <a:pPr>
              <a:buClr>
                <a:srgbClr val="0F5494"/>
              </a:buClr>
            </a:pPr>
            <a:r>
              <a:rPr lang="en-US" sz="1200" i="0" dirty="0"/>
              <a:t>OECD (2011) Towards Green Growth. OECD, Paris.</a:t>
            </a:r>
          </a:p>
          <a:p>
            <a:pPr>
              <a:buClr>
                <a:srgbClr val="0F5494"/>
              </a:buClr>
            </a:pPr>
            <a:r>
              <a:rPr lang="en-US" sz="1200" i="0" dirty="0"/>
              <a:t>UNESCAP (2001) Green growth approach: experiences in mainstreaming disaster risk reduction and climate change adaptation.</a:t>
            </a:r>
          </a:p>
          <a:p>
            <a:pPr>
              <a:buClr>
                <a:srgbClr val="0F5494"/>
              </a:buClr>
            </a:pPr>
            <a:r>
              <a:rPr lang="en-US" sz="1200" i="0" dirty="0"/>
              <a:t>Chart on p.23 adapted from </a:t>
            </a:r>
            <a:r>
              <a:rPr lang="en-US" sz="1200" i="0" dirty="0" err="1"/>
              <a:t>C.Pasca</a:t>
            </a:r>
            <a:r>
              <a:rPr lang="en-US" sz="1200" i="0" dirty="0"/>
              <a:t> Palmer: Growing the green economy in transitioning economies (CIERP, Tufts University (USA), 2009)</a:t>
            </a:r>
          </a:p>
          <a:p>
            <a:pPr>
              <a:buClr>
                <a:srgbClr val="0F5494"/>
              </a:buClr>
            </a:pPr>
            <a:r>
              <a:rPr lang="en-US" sz="1200" i="0" dirty="0"/>
              <a:t>SWITCH-Asia Network Facility (2010) Switch-On-Poverty.mpg. Video available at: </a:t>
            </a:r>
            <a:r>
              <a:rPr lang="en-US" sz="1200" i="0" dirty="0">
                <a:hlinkClick r:id="rId7"/>
              </a:rPr>
              <a:t>https://www.youtube.com/watch?v=1icOCnJq394&amp;feature=player_embedded</a:t>
            </a:r>
            <a:r>
              <a:rPr lang="en-US" sz="1200" i="0" dirty="0"/>
              <a:t> </a:t>
            </a:r>
          </a:p>
        </p:txBody>
      </p:sp>
    </p:spTree>
    <p:extLst>
      <p:ext uri="{BB962C8B-B14F-4D97-AF65-F5344CB8AC3E}">
        <p14:creationId xmlns:p14="http://schemas.microsoft.com/office/powerpoint/2010/main" val="132417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288" y="1555750"/>
            <a:ext cx="8229600" cy="936625"/>
          </a:xfrm>
        </p:spPr>
        <p:txBody>
          <a:bodyPr/>
          <a:lstStyle/>
          <a:p>
            <a:pPr indent="-457200" eaLnBrk="1" hangingPunct="1"/>
            <a:r>
              <a:rPr lang="en-US" dirty="0"/>
              <a:t>Objectives of Module 2:  </a:t>
            </a:r>
            <a:br>
              <a:rPr lang="en-US" dirty="0"/>
            </a:br>
            <a:endParaRPr lang="en-US" dirty="0"/>
          </a:p>
        </p:txBody>
      </p:sp>
      <p:sp>
        <p:nvSpPr>
          <p:cNvPr id="7171" name="Rectangle 3"/>
          <p:cNvSpPr>
            <a:spLocks noGrp="1" noChangeArrowheads="1"/>
          </p:cNvSpPr>
          <p:nvPr>
            <p:ph type="body" idx="1"/>
          </p:nvPr>
        </p:nvSpPr>
        <p:spPr/>
        <p:txBody>
          <a:bodyPr/>
          <a:lstStyle/>
          <a:p>
            <a:pPr>
              <a:buClrTx/>
            </a:pPr>
            <a:r>
              <a:rPr lang="en-US" i="0" dirty="0"/>
              <a:t>Define </a:t>
            </a:r>
            <a:r>
              <a:rPr lang="en-US" i="0" dirty="0"/>
              <a:t>inclusive green economy: </a:t>
            </a:r>
            <a:r>
              <a:rPr lang="en-US" i="0" dirty="0"/>
              <a:t>Introduce concepts and highlight key principles and processes of an inclusive green transformation</a:t>
            </a:r>
          </a:p>
          <a:p>
            <a:pPr>
              <a:buClrTx/>
            </a:pPr>
            <a:endParaRPr lang="en-US" i="0" dirty="0"/>
          </a:p>
          <a:p>
            <a:pPr>
              <a:buClrTx/>
            </a:pPr>
            <a:r>
              <a:rPr lang="en-US" i="0" dirty="0"/>
              <a:t>Consider </a:t>
            </a:r>
            <a:r>
              <a:rPr lang="en-US" i="0" dirty="0"/>
              <a:t>inclusive green economy approaches by developing countries and understand</a:t>
            </a:r>
            <a:r>
              <a:rPr lang="en-US" i="0" dirty="0"/>
              <a:t> the transition process in the context of development cooperation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GB" sz="3200" dirty="0"/>
              <a:t>What is an Inclusive Green Economy?</a:t>
            </a:r>
            <a:endParaRPr lang="en-US" sz="3200" dirty="0"/>
          </a:p>
        </p:txBody>
      </p:sp>
    </p:spTree>
    <p:extLst>
      <p:ext uri="{BB962C8B-B14F-4D97-AF65-F5344CB8AC3E}">
        <p14:creationId xmlns:p14="http://schemas.microsoft.com/office/powerpoint/2010/main" val="324182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marL="0"/>
            <a:r>
              <a:rPr lang="en-GB" sz="2800" dirty="0"/>
              <a:t>Inclusive Green Economy: </a:t>
            </a:r>
            <a:br>
              <a:rPr lang="en-GB" sz="2800" dirty="0"/>
            </a:br>
            <a:r>
              <a:rPr lang="en-GB" sz="2800" dirty="0"/>
              <a:t>A pathway to Sustainable Development</a:t>
            </a:r>
            <a:endParaRPr lang="en-US" sz="2800" dirty="0"/>
          </a:p>
        </p:txBody>
      </p:sp>
      <p:sp>
        <p:nvSpPr>
          <p:cNvPr id="4" name="TextBox 4"/>
          <p:cNvSpPr txBox="1">
            <a:spLocks noChangeArrowheads="1"/>
          </p:cNvSpPr>
          <p:nvPr/>
        </p:nvSpPr>
        <p:spPr bwMode="auto">
          <a:xfrm>
            <a:off x="5955208" y="6201237"/>
            <a:ext cx="3188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GB" dirty="0"/>
          </a:p>
          <a:p>
            <a:pPr eaLnBrk="1" hangingPunct="1"/>
            <a:r>
              <a:rPr lang="en-GB" dirty="0"/>
              <a:t>Adapted graph based on UNDP (2013)</a:t>
            </a:r>
            <a:endParaRPr lang="en-US" b="1" dirty="0"/>
          </a:p>
        </p:txBody>
      </p:sp>
      <p:sp>
        <p:nvSpPr>
          <p:cNvPr id="17" name="Rectangle 3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rgbClr val="0F5494"/>
              </a:solidFill>
              <a:effectLst/>
              <a:latin typeface="Verdana" pitchFamily="34" charset="0"/>
            </a:endParaRPr>
          </a:p>
        </p:txBody>
      </p:sp>
      <p:grpSp>
        <p:nvGrpSpPr>
          <p:cNvPr id="18" name="Group 19"/>
          <p:cNvGrpSpPr>
            <a:grpSpLocks/>
          </p:cNvGrpSpPr>
          <p:nvPr/>
        </p:nvGrpSpPr>
        <p:grpSpPr bwMode="auto">
          <a:xfrm>
            <a:off x="2047949" y="2403182"/>
            <a:ext cx="5080000" cy="3860800"/>
            <a:chOff x="23523" y="13080"/>
            <a:chExt cx="52057" cy="39090"/>
          </a:xfrm>
        </p:grpSpPr>
        <p:grpSp>
          <p:nvGrpSpPr>
            <p:cNvPr id="19" name="Group 18"/>
            <p:cNvGrpSpPr>
              <a:grpSpLocks/>
            </p:cNvGrpSpPr>
            <p:nvPr/>
          </p:nvGrpSpPr>
          <p:grpSpPr bwMode="auto">
            <a:xfrm>
              <a:off x="23523" y="13080"/>
              <a:ext cx="52057" cy="34518"/>
              <a:chOff x="23523" y="13080"/>
              <a:chExt cx="52057" cy="34518"/>
            </a:xfrm>
          </p:grpSpPr>
          <p:grpSp>
            <p:nvGrpSpPr>
              <p:cNvPr id="21" name="Group 22"/>
              <p:cNvGrpSpPr>
                <a:grpSpLocks/>
              </p:cNvGrpSpPr>
              <p:nvPr/>
            </p:nvGrpSpPr>
            <p:grpSpPr bwMode="auto">
              <a:xfrm>
                <a:off x="29987" y="13080"/>
                <a:ext cx="38862" cy="34518"/>
                <a:chOff x="29987" y="13080"/>
                <a:chExt cx="38862" cy="34518"/>
              </a:xfrm>
            </p:grpSpPr>
            <p:sp>
              <p:nvSpPr>
                <p:cNvPr id="24" name="Oval 25"/>
                <p:cNvSpPr>
                  <a:spLocks/>
                </p:cNvSpPr>
                <p:nvPr/>
              </p:nvSpPr>
              <p:spPr bwMode="auto">
                <a:xfrm>
                  <a:off x="29987" y="23227"/>
                  <a:ext cx="24689" cy="22835"/>
                </a:xfrm>
                <a:prstGeom prst="ellipse">
                  <a:avLst/>
                </a:prstGeom>
                <a:solidFill>
                  <a:srgbClr val="008080">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731520" rIns="82296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Verdana" pitchFamily="34" charset="0"/>
                      <a:ea typeface="Calibri" pitchFamily="34" charset="0"/>
                    </a:rPr>
                    <a:t>Social</a:t>
                  </a:r>
                  <a:endParaRPr kumimoji="0" lang="en-US" sz="900" b="0" i="0" u="none" strike="noStrike" cap="none" normalizeH="0" baseline="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Verdana" pitchFamily="34" charset="0"/>
                      <a:ea typeface="Calibri" pitchFamily="34" charset="0"/>
                    </a:rPr>
                    <a:t>Development</a:t>
                  </a:r>
                  <a:endParaRPr kumimoji="0" lang="en-US" sz="900" b="0" i="0" u="none" strike="noStrike" cap="none" normalizeH="0" baseline="0">
                    <a:ln>
                      <a:noFill/>
                    </a:ln>
                    <a:solidFill>
                      <a:srgbClr val="0F5494"/>
                    </a:solidFill>
                    <a:effectLst/>
                    <a:latin typeface="Verdana" pitchFamily="34" charset="0"/>
                  </a:endParaRPr>
                </a:p>
              </p:txBody>
            </p:sp>
            <p:sp>
              <p:nvSpPr>
                <p:cNvPr id="25" name="Oval 27"/>
                <p:cNvSpPr>
                  <a:spLocks/>
                </p:cNvSpPr>
                <p:nvPr/>
              </p:nvSpPr>
              <p:spPr bwMode="auto">
                <a:xfrm>
                  <a:off x="44160" y="23227"/>
                  <a:ext cx="24689" cy="22835"/>
                </a:xfrm>
                <a:prstGeom prst="ellipse">
                  <a:avLst/>
                </a:prstGeom>
                <a:solidFill>
                  <a:srgbClr val="008080">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0" tIns="73152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FFFFFF"/>
                      </a:solidFill>
                      <a:effectLst/>
                      <a:latin typeface="Arial" pitchFamily="34" charset="0"/>
                      <a:ea typeface="Calibri" pitchFamily="34" charset="0"/>
                      <a:cs typeface="Arial" pitchFamily="34" charset="0"/>
                    </a:rPr>
                    <a:t>  </a:t>
                  </a:r>
                  <a:endParaRPr kumimoji="0" lang="en-US" sz="1200" b="0" i="0" u="none" strike="noStrike" cap="none" normalizeH="0" baseline="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1" i="0" u="none" strike="noStrike" cap="none" normalizeH="0" baseline="0">
                      <a:ln>
                        <a:noFill/>
                      </a:ln>
                      <a:solidFill>
                        <a:srgbClr val="000000"/>
                      </a:solidFill>
                      <a:effectLst/>
                      <a:latin typeface="Verdana" pitchFamily="34" charset="0"/>
                      <a:ea typeface="Calibri" pitchFamily="34" charset="0"/>
                    </a:rPr>
                    <a:t>Environmental</a:t>
                  </a:r>
                  <a:endParaRPr kumimoji="0" lang="en-US" sz="850" b="0" i="0" u="none" strike="noStrike" cap="none" normalizeH="0" baseline="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1" i="0" u="none" strike="noStrike" cap="none" normalizeH="0" baseline="0">
                      <a:ln>
                        <a:noFill/>
                      </a:ln>
                      <a:solidFill>
                        <a:srgbClr val="000000"/>
                      </a:solidFill>
                      <a:effectLst/>
                      <a:latin typeface="Verdana" pitchFamily="34" charset="0"/>
                      <a:ea typeface="Calibri" pitchFamily="34" charset="0"/>
                    </a:rPr>
                    <a:t>Sustainability</a:t>
                  </a:r>
                  <a:endParaRPr kumimoji="0" lang="en-US" sz="850" b="0" i="0" u="none" strike="noStrike" cap="none" normalizeH="0" baseline="0">
                    <a:ln>
                      <a:noFill/>
                    </a:ln>
                    <a:solidFill>
                      <a:srgbClr val="0F5494"/>
                    </a:solidFill>
                    <a:effectLst/>
                    <a:latin typeface="Verdana" pitchFamily="34" charset="0"/>
                  </a:endParaRPr>
                </a:p>
              </p:txBody>
            </p:sp>
            <p:sp>
              <p:nvSpPr>
                <p:cNvPr id="26" name="Oval 28"/>
                <p:cNvSpPr>
                  <a:spLocks/>
                </p:cNvSpPr>
                <p:nvPr/>
              </p:nvSpPr>
              <p:spPr bwMode="auto">
                <a:xfrm>
                  <a:off x="37309" y="13080"/>
                  <a:ext cx="24688" cy="22836"/>
                </a:xfrm>
                <a:prstGeom prst="ellipse">
                  <a:avLst/>
                </a:prstGeom>
                <a:solidFill>
                  <a:srgbClr val="008080">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Verdana" pitchFamily="34" charset="0"/>
                      <a:ea typeface="Calibri" pitchFamily="34" charset="0"/>
                    </a:rPr>
                    <a:t>Economic</a:t>
                  </a:r>
                  <a:endParaRPr kumimoji="0" lang="en-US" sz="900" b="0" i="0" u="none" strike="noStrike" cap="none" normalizeH="0" baseline="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Verdana" pitchFamily="34" charset="0"/>
                      <a:ea typeface="Calibri" pitchFamily="34" charset="0"/>
                    </a:rPr>
                    <a:t>Development</a:t>
                  </a:r>
                  <a:endParaRPr kumimoji="0" lang="en-US" sz="900" b="0" i="0" u="none" strike="noStrike" cap="none" normalizeH="0" baseline="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FFFFFF"/>
                      </a:solidFill>
                      <a:effectLst/>
                      <a:latin typeface="Verdana"/>
                      <a:ea typeface="Calibri" pitchFamily="34" charset="0"/>
                      <a:cs typeface="Arial" pitchFamily="34" charset="0"/>
                    </a:rPr>
                    <a:t> </a:t>
                  </a:r>
                  <a:endParaRPr kumimoji="0" lang="en-US" sz="1200" b="0" i="0" u="none" strike="noStrike" cap="none" normalizeH="0" baseline="0">
                    <a:ln>
                      <a:noFill/>
                    </a:ln>
                    <a:solidFill>
                      <a:srgbClr val="0F5494"/>
                    </a:solidFill>
                    <a:effectLst/>
                    <a:latin typeface="Verdana" pitchFamily="34" charset="0"/>
                  </a:endParaRPr>
                </a:p>
              </p:txBody>
            </p:sp>
            <p:sp>
              <p:nvSpPr>
                <p:cNvPr id="27" name="Straight Arrow Connector 29"/>
                <p:cNvSpPr>
                  <a:spLocks noChangeShapeType="1"/>
                </p:cNvSpPr>
                <p:nvPr/>
              </p:nvSpPr>
              <p:spPr bwMode="auto">
                <a:xfrm rot="21540000" flipV="1">
                  <a:off x="56670" y="23297"/>
                  <a:ext cx="7607" cy="3804"/>
                </a:xfrm>
                <a:prstGeom prst="straightConnector1">
                  <a:avLst/>
                </a:prstGeom>
                <a:noFill/>
                <a:ln w="12700">
                  <a:solidFill>
                    <a:srgbClr val="008080"/>
                  </a:solidFill>
                  <a:round/>
                  <a:headEnd type="triangle" w="lg" len="med"/>
                  <a:tailEnd type="non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Straight Arrow Connector 30"/>
                <p:cNvSpPr>
                  <a:spLocks noChangeShapeType="1"/>
                </p:cNvSpPr>
                <p:nvPr/>
              </p:nvSpPr>
              <p:spPr bwMode="auto">
                <a:xfrm>
                  <a:off x="49418" y="32511"/>
                  <a:ext cx="0" cy="15087"/>
                </a:xfrm>
                <a:prstGeom prst="straightConnector1">
                  <a:avLst/>
                </a:prstGeom>
                <a:noFill/>
                <a:ln w="12700">
                  <a:solidFill>
                    <a:srgbClr val="00808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Straight Arrow Connector 31"/>
                <p:cNvSpPr>
                  <a:spLocks noChangeShapeType="1"/>
                </p:cNvSpPr>
                <p:nvPr/>
              </p:nvSpPr>
              <p:spPr bwMode="auto">
                <a:xfrm flipH="1" flipV="1">
                  <a:off x="34953" y="23176"/>
                  <a:ext cx="7607" cy="3855"/>
                </a:xfrm>
                <a:prstGeom prst="straightConnector1">
                  <a:avLst/>
                </a:prstGeom>
                <a:noFill/>
                <a:ln w="12700">
                  <a:solidFill>
                    <a:srgbClr val="008080"/>
                  </a:solidFill>
                  <a:round/>
                  <a:headEnd type="triangle" w="lg" len="med"/>
                  <a:tailEnd type="none"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2" name="Oval 23"/>
              <p:cNvSpPr>
                <a:spLocks/>
              </p:cNvSpPr>
              <p:nvPr/>
            </p:nvSpPr>
            <p:spPr bwMode="auto">
              <a:xfrm>
                <a:off x="23523" y="16883"/>
                <a:ext cx="12179" cy="71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1828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pitchFamily="34" charset="0"/>
                    <a:ea typeface="Calibri" pitchFamily="34" charset="0"/>
                  </a:rPr>
                  <a:t>Inclusive</a:t>
                </a:r>
                <a:endParaRPr kumimoji="0" lang="en-US" sz="1200" b="0" i="0" u="none" strike="noStrike" cap="none" normalizeH="0" baseline="0" dirty="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pitchFamily="34" charset="0"/>
                    <a:ea typeface="Calibri" pitchFamily="34" charset="0"/>
                  </a:rPr>
                  <a:t>Growth</a:t>
                </a:r>
                <a:endParaRPr kumimoji="0" lang="en-US" sz="1200" b="0" i="0" u="none" strike="noStrike" cap="none" normalizeH="0" baseline="0" dirty="0">
                  <a:ln>
                    <a:noFill/>
                  </a:ln>
                  <a:solidFill>
                    <a:srgbClr val="0F5494"/>
                  </a:solidFill>
                  <a:effectLst/>
                  <a:latin typeface="Verdana" pitchFamily="34" charset="0"/>
                </a:endParaRPr>
              </a:p>
            </p:txBody>
          </p:sp>
          <p:sp>
            <p:nvSpPr>
              <p:cNvPr id="23" name="Oval 24"/>
              <p:cNvSpPr>
                <a:spLocks/>
              </p:cNvSpPr>
              <p:nvPr/>
            </p:nvSpPr>
            <p:spPr bwMode="auto">
              <a:xfrm>
                <a:off x="63401" y="16883"/>
                <a:ext cx="12179" cy="71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1828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pitchFamily="34" charset="0"/>
                    <a:ea typeface="Calibri" pitchFamily="34" charset="0"/>
                  </a:rPr>
                  <a:t>Green</a:t>
                </a:r>
                <a:endParaRPr kumimoji="0" lang="en-US" sz="1200" b="0" i="0" u="none" strike="noStrike" cap="none" normalizeH="0" baseline="0" dirty="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Verdana" pitchFamily="34" charset="0"/>
                    <a:ea typeface="Calibri" pitchFamily="34" charset="0"/>
                  </a:rPr>
                  <a:t>Growth</a:t>
                </a:r>
                <a:endParaRPr kumimoji="0" lang="en-US" sz="1200" b="0" i="0" u="none" strike="noStrike" cap="none" normalizeH="0" baseline="0" dirty="0">
                  <a:ln>
                    <a:noFill/>
                  </a:ln>
                  <a:solidFill>
                    <a:srgbClr val="0F5494"/>
                  </a:solidFill>
                  <a:effectLst/>
                  <a:latin typeface="Verdana" pitchFamily="34" charset="0"/>
                </a:endParaRPr>
              </a:p>
            </p:txBody>
          </p:sp>
        </p:grpSp>
        <p:sp>
          <p:nvSpPr>
            <p:cNvPr id="20" name="Rectangle 21"/>
            <p:cNvSpPr>
              <a:spLocks noChangeArrowheads="1"/>
            </p:cNvSpPr>
            <p:nvPr/>
          </p:nvSpPr>
          <p:spPr bwMode="auto">
            <a:xfrm>
              <a:off x="26691" y="48513"/>
              <a:ext cx="45720" cy="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Verdana" pitchFamily="34" charset="0"/>
                  <a:ea typeface="Calibri" pitchFamily="34" charset="0"/>
                </a:rPr>
                <a:t>An inclusive green economy that can reduce poverty</a:t>
              </a:r>
              <a:r>
                <a:rPr kumimoji="0" lang="en-US" sz="1000" b="0" i="0" u="none" strike="noStrike" cap="none" normalizeH="0" baseline="0" dirty="0">
                  <a:ln>
                    <a:noFill/>
                  </a:ln>
                  <a:solidFill>
                    <a:srgbClr val="0F5494"/>
                  </a:solidFill>
                  <a:effectLst/>
                  <a:latin typeface="Verdana" pitchFamily="34" charset="0"/>
                  <a:ea typeface="Times New Roman" pitchFamily="18" charset="0"/>
                </a:rPr>
                <a:t> </a:t>
              </a:r>
              <a:r>
                <a:rPr kumimoji="0" lang="en-US" sz="1000" b="1" i="0" u="none" strike="noStrike" cap="none" normalizeH="0" baseline="0" dirty="0">
                  <a:ln>
                    <a:noFill/>
                  </a:ln>
                  <a:solidFill>
                    <a:srgbClr val="000000"/>
                  </a:solidFill>
                  <a:effectLst/>
                  <a:latin typeface="Verdana" pitchFamily="34" charset="0"/>
                  <a:ea typeface="Calibri" pitchFamily="34" charset="0"/>
                </a:rPr>
                <a:t>and inequality and sustain growth for all</a:t>
              </a:r>
              <a:endParaRPr kumimoji="0" lang="en-US" sz="1200" b="0" i="0" u="none" strike="noStrike" cap="none" normalizeH="0" baseline="0" dirty="0">
                <a:ln>
                  <a:noFill/>
                </a:ln>
                <a:solidFill>
                  <a:srgbClr val="0F5494"/>
                </a:solidFill>
                <a:effectLst/>
                <a:latin typeface="Verdana" pitchFamily="34" charset="0"/>
              </a:endParaRPr>
            </a:p>
          </p:txBody>
        </p:sp>
      </p:grpSp>
      <p:sp>
        <p:nvSpPr>
          <p:cNvPr id="30" name="Rectangle 43"/>
          <p:cNvSpPr>
            <a:spLocks noChangeArrowheads="1"/>
          </p:cNvSpPr>
          <p:nvPr/>
        </p:nvSpPr>
        <p:spPr bwMode="auto">
          <a:xfrm>
            <a:off x="228600" y="431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rgbClr val="0F5494"/>
              </a:solidFill>
              <a:effectLst/>
              <a:latin typeface="Verdana" pitchFamily="34" charset="0"/>
            </a:endParaRPr>
          </a:p>
        </p:txBody>
      </p:sp>
    </p:spTree>
    <p:extLst>
      <p:ext uri="{BB962C8B-B14F-4D97-AF65-F5344CB8AC3E}">
        <p14:creationId xmlns:p14="http://schemas.microsoft.com/office/powerpoint/2010/main" val="193217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EC </a:t>
            </a:r>
            <a:r>
              <a:rPr lang="en-GB" dirty="0"/>
              <a:t>Perspective</a:t>
            </a:r>
            <a:endParaRPr lang="en-US" dirty="0"/>
          </a:p>
        </p:txBody>
      </p:sp>
      <p:sp>
        <p:nvSpPr>
          <p:cNvPr id="3" name="Content Placeholder 2"/>
          <p:cNvSpPr>
            <a:spLocks noGrp="1"/>
          </p:cNvSpPr>
          <p:nvPr>
            <p:ph idx="1"/>
          </p:nvPr>
        </p:nvSpPr>
        <p:spPr>
          <a:xfrm>
            <a:off x="395536" y="3428899"/>
            <a:ext cx="8569077" cy="2664397"/>
          </a:xfrm>
        </p:spPr>
        <p:txBody>
          <a:bodyPr/>
          <a:lstStyle/>
          <a:p>
            <a:pPr marL="0" indent="0" algn="ctr">
              <a:buNone/>
              <a:defRPr/>
            </a:pPr>
            <a:r>
              <a:rPr lang="en-US" sz="2200" dirty="0"/>
              <a:t>“An economy that can </a:t>
            </a:r>
            <a:r>
              <a:rPr lang="en-US" sz="2200" b="1" dirty="0"/>
              <a:t>secure growth and development</a:t>
            </a:r>
            <a:r>
              <a:rPr lang="en-US" sz="2200" dirty="0"/>
              <a:t>, while at the same time </a:t>
            </a:r>
            <a:r>
              <a:rPr lang="en-US" sz="2200" b="1" dirty="0"/>
              <a:t>improving human well-being</a:t>
            </a:r>
            <a:r>
              <a:rPr lang="en-US" sz="2200" dirty="0"/>
              <a:t>, providing </a:t>
            </a:r>
            <a:r>
              <a:rPr lang="en-US" sz="2200" b="1" dirty="0"/>
              <a:t>decent jobs</a:t>
            </a:r>
            <a:r>
              <a:rPr lang="en-US" sz="2200" dirty="0"/>
              <a:t>, </a:t>
            </a:r>
            <a:r>
              <a:rPr lang="en-US" sz="2200" b="1" dirty="0"/>
              <a:t>reducing inequalities</a:t>
            </a:r>
            <a:r>
              <a:rPr lang="en-US" sz="2200" dirty="0"/>
              <a:t>, </a:t>
            </a:r>
            <a:r>
              <a:rPr lang="en-US" sz="2200" b="1" dirty="0"/>
              <a:t>tackling poverty </a:t>
            </a:r>
            <a:r>
              <a:rPr lang="en-US" sz="2200" dirty="0"/>
              <a:t>and </a:t>
            </a:r>
            <a:r>
              <a:rPr lang="en-US" sz="2200" b="1" dirty="0"/>
              <a:t>preserving the natural capital</a:t>
            </a:r>
            <a:r>
              <a:rPr lang="en-US" sz="2200" dirty="0"/>
              <a:t> upon which we all depend.”</a:t>
            </a:r>
          </a:p>
          <a:p>
            <a:pPr marL="0" indent="0" algn="r">
              <a:buFontTx/>
              <a:buNone/>
              <a:defRPr/>
            </a:pPr>
            <a:endParaRPr lang="en-US" sz="1400" dirty="0"/>
          </a:p>
          <a:p>
            <a:pPr marL="0" indent="0" algn="r">
              <a:buFontTx/>
              <a:buNone/>
              <a:defRPr/>
            </a:pPr>
            <a:r>
              <a:rPr lang="en-US" sz="1400" dirty="0"/>
              <a:t>Commission Communication “Rio+20: towards the green economy and better governance’’ COM (2011) 363 adopted on 20 June 2011</a:t>
            </a:r>
          </a:p>
          <a:p>
            <a:pPr>
              <a:defRPr/>
            </a:pPr>
            <a:endParaRPr lang="en-US" sz="2000" i="0" dirty="0"/>
          </a:p>
        </p:txBody>
      </p:sp>
      <p:pic>
        <p:nvPicPr>
          <p:cNvPr id="12" name="Picture 2" descr="towards ge_si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998" y="2065412"/>
            <a:ext cx="488632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511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5288" y="1339850"/>
            <a:ext cx="8353176" cy="936625"/>
          </a:xfrm>
        </p:spPr>
        <p:txBody>
          <a:bodyPr/>
          <a:lstStyle/>
          <a:p>
            <a:r>
              <a:rPr lang="en-US" dirty="0"/>
              <a:t>More definitions – similar perspective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063" y="3677531"/>
            <a:ext cx="655238" cy="952381"/>
          </a:xfrm>
          <a:prstGeom prst="rect">
            <a:avLst/>
          </a:prstGeom>
        </p:spPr>
      </p:pic>
      <p:pic>
        <p:nvPicPr>
          <p:cNvPr id="6" name="Picture 2" descr="Green Economy Coal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961" y="5657867"/>
            <a:ext cx="893445" cy="9001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26" y="4876507"/>
            <a:ext cx="2119313" cy="53816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288" y="2643260"/>
            <a:ext cx="1528800" cy="769200"/>
          </a:xfrm>
          <a:prstGeom prst="rect">
            <a:avLst/>
          </a:prstGeom>
        </p:spPr>
      </p:pic>
      <p:sp>
        <p:nvSpPr>
          <p:cNvPr id="9" name="Content Placeholder 2"/>
          <p:cNvSpPr txBox="1">
            <a:spLocks/>
          </p:cNvSpPr>
          <p:nvPr/>
        </p:nvSpPr>
        <p:spPr bwMode="auto">
          <a:xfrm>
            <a:off x="2530862" y="2636912"/>
            <a:ext cx="6073586"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Tx/>
            </a:pPr>
            <a:endParaRPr lang="en-US" sz="1800" b="1" i="0" kern="0" dirty="0"/>
          </a:p>
          <a:p>
            <a:pPr>
              <a:buClrTx/>
            </a:pPr>
            <a:r>
              <a:rPr lang="en-US" sz="1800" b="1" i="0" kern="0" dirty="0"/>
              <a:t>Social equity and ecological risk reduction</a:t>
            </a:r>
            <a:endParaRPr lang="en-US" sz="1800" b="1" i="0" kern="0" dirty="0"/>
          </a:p>
          <a:p>
            <a:pPr>
              <a:buClrTx/>
            </a:pPr>
            <a:endParaRPr lang="en-US" sz="1800" i="0" kern="0" dirty="0"/>
          </a:p>
          <a:p>
            <a:pPr>
              <a:buClrTx/>
            </a:pPr>
            <a:endParaRPr lang="en-US" sz="1800" i="0" kern="0" dirty="0"/>
          </a:p>
          <a:p>
            <a:pPr>
              <a:buClrTx/>
            </a:pPr>
            <a:r>
              <a:rPr lang="en-US" sz="1800" b="1" i="0" kern="0" dirty="0"/>
              <a:t>Social inclusion / justice and decent work</a:t>
            </a:r>
          </a:p>
          <a:p>
            <a:pPr>
              <a:buClrTx/>
            </a:pPr>
            <a:endParaRPr lang="en-US" sz="1800" i="0" kern="0" dirty="0"/>
          </a:p>
          <a:p>
            <a:pPr>
              <a:buClrTx/>
            </a:pPr>
            <a:endParaRPr lang="en-US" sz="1800" i="0" kern="0" dirty="0"/>
          </a:p>
          <a:p>
            <a:pPr>
              <a:buClrTx/>
            </a:pPr>
            <a:r>
              <a:rPr lang="en-US" sz="1800" b="1" i="0" kern="0" dirty="0"/>
              <a:t>Natural assets </a:t>
            </a:r>
            <a:r>
              <a:rPr lang="en-US" sz="1800" b="1" i="0" kern="0" dirty="0">
                <a:sym typeface="Wingdings" panose="05000000000000000000" pitchFamily="2" charset="2"/>
              </a:rPr>
              <a:t></a:t>
            </a:r>
            <a:r>
              <a:rPr lang="en-US" sz="1800" b="1" i="0" kern="0" dirty="0"/>
              <a:t> resources &amp; services</a:t>
            </a:r>
          </a:p>
          <a:p>
            <a:pPr>
              <a:buClrTx/>
            </a:pPr>
            <a:endParaRPr lang="en-US" sz="1800" i="0" kern="0" dirty="0"/>
          </a:p>
          <a:p>
            <a:pPr>
              <a:buClrTx/>
            </a:pPr>
            <a:endParaRPr lang="en-US" sz="1800" i="0" kern="0" dirty="0"/>
          </a:p>
          <a:p>
            <a:pPr>
              <a:buClrTx/>
            </a:pPr>
            <a:r>
              <a:rPr lang="en-US" sz="1800" b="1" i="0" kern="0" dirty="0"/>
              <a:t>Prosperity for all within one planet limits</a:t>
            </a:r>
          </a:p>
        </p:txBody>
      </p:sp>
    </p:spTree>
    <p:extLst>
      <p:ext uri="{BB962C8B-B14F-4D97-AF65-F5344CB8AC3E}">
        <p14:creationId xmlns:p14="http://schemas.microsoft.com/office/powerpoint/2010/main" val="928914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784" y="6197591"/>
            <a:ext cx="4077107" cy="448960"/>
          </a:xfrm>
        </p:spPr>
        <p:txBody>
          <a:bodyPr/>
          <a:lstStyle/>
          <a:p>
            <a:pPr algn="ctr"/>
            <a:r>
              <a:rPr lang="en-GB" sz="1600" dirty="0"/>
              <a:t>Circular flow on income</a:t>
            </a:r>
          </a:p>
        </p:txBody>
      </p:sp>
      <p:sp>
        <p:nvSpPr>
          <p:cNvPr id="4" name="Oval 3"/>
          <p:cNvSpPr/>
          <p:nvPr/>
        </p:nvSpPr>
        <p:spPr bwMode="auto">
          <a:xfrm>
            <a:off x="2267744" y="2910605"/>
            <a:ext cx="4752528" cy="275064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5" name="Oval 4"/>
          <p:cNvSpPr/>
          <p:nvPr/>
        </p:nvSpPr>
        <p:spPr bwMode="auto">
          <a:xfrm>
            <a:off x="179512" y="2996952"/>
            <a:ext cx="1224136" cy="10081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grpSp>
        <p:nvGrpSpPr>
          <p:cNvPr id="17" name="Group 16"/>
          <p:cNvGrpSpPr>
            <a:grpSpLocks noChangeAspect="1"/>
          </p:cNvGrpSpPr>
          <p:nvPr/>
        </p:nvGrpSpPr>
        <p:grpSpPr>
          <a:xfrm>
            <a:off x="3798615" y="2609154"/>
            <a:ext cx="5229235" cy="4223613"/>
            <a:chOff x="1763688" y="2132856"/>
            <a:chExt cx="5616624" cy="4536504"/>
          </a:xfrm>
        </p:grpSpPr>
        <p:sp>
          <p:nvSpPr>
            <p:cNvPr id="14" name="TextBox 13"/>
            <p:cNvSpPr txBox="1"/>
            <p:nvPr/>
          </p:nvSpPr>
          <p:spPr>
            <a:xfrm>
              <a:off x="3617635" y="2603329"/>
              <a:ext cx="668423" cy="280990"/>
            </a:xfrm>
            <a:prstGeom prst="rect">
              <a:avLst/>
            </a:prstGeom>
            <a:noFill/>
          </p:spPr>
          <p:txBody>
            <a:bodyPr wrap="square" rtlCol="0">
              <a:spAutoFit/>
            </a:bodyPr>
            <a:lstStyle/>
            <a:p>
              <a:r>
                <a:rPr lang="en-GB" sz="1100" dirty="0"/>
                <a:t>Waste</a:t>
              </a:r>
            </a:p>
          </p:txBody>
        </p:sp>
        <p:grpSp>
          <p:nvGrpSpPr>
            <p:cNvPr id="8" name="Group 7"/>
            <p:cNvGrpSpPr/>
            <p:nvPr/>
          </p:nvGrpSpPr>
          <p:grpSpPr>
            <a:xfrm>
              <a:off x="1763688" y="2132856"/>
              <a:ext cx="5616624" cy="4536504"/>
              <a:chOff x="1691680" y="2132856"/>
              <a:chExt cx="5616624" cy="4536504"/>
            </a:xfrm>
          </p:grpSpPr>
          <p:grpSp>
            <p:nvGrpSpPr>
              <p:cNvPr id="3" name="Group 2"/>
              <p:cNvGrpSpPr/>
              <p:nvPr/>
            </p:nvGrpSpPr>
            <p:grpSpPr>
              <a:xfrm>
                <a:off x="1691680" y="2132856"/>
                <a:ext cx="5616624" cy="4536504"/>
                <a:chOff x="1691680" y="2132856"/>
                <a:chExt cx="5616624" cy="4536504"/>
              </a:xfrm>
            </p:grpSpPr>
            <p:pic>
              <p:nvPicPr>
                <p:cNvPr id="1027" name="Picture 3" descr="C:\Users\palerju\Desktop\Circular_flow_of_goods_inco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8630" y="2851024"/>
                  <a:ext cx="4030755" cy="302306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691680" y="2132856"/>
                  <a:ext cx="5616624" cy="4536504"/>
                  <a:chOff x="1691680" y="2132856"/>
                  <a:chExt cx="5616624" cy="4536504"/>
                </a:xfrm>
              </p:grpSpPr>
              <p:sp>
                <p:nvSpPr>
                  <p:cNvPr id="6" name="Oval 5"/>
                  <p:cNvSpPr/>
                  <p:nvPr/>
                </p:nvSpPr>
                <p:spPr bwMode="auto">
                  <a:xfrm>
                    <a:off x="1691680" y="2492896"/>
                    <a:ext cx="5616624" cy="3816424"/>
                  </a:xfrm>
                  <a:prstGeom prst="ellipse">
                    <a:avLst/>
                  </a:prstGeom>
                  <a:noFill/>
                  <a:ln w="762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F5494"/>
                      </a:solidFill>
                      <a:effectLst/>
                      <a:latin typeface="Verdana" pitchFamily="34" charset="0"/>
                    </a:endParaRPr>
                  </a:p>
                </p:txBody>
              </p:sp>
              <p:sp>
                <p:nvSpPr>
                  <p:cNvPr id="7" name="TextBox 6"/>
                  <p:cNvSpPr txBox="1"/>
                  <p:nvPr/>
                </p:nvSpPr>
                <p:spPr>
                  <a:xfrm>
                    <a:off x="3275856" y="6361583"/>
                    <a:ext cx="2520280" cy="307777"/>
                  </a:xfrm>
                  <a:prstGeom prst="rect">
                    <a:avLst/>
                  </a:prstGeom>
                  <a:noFill/>
                </p:spPr>
                <p:txBody>
                  <a:bodyPr wrap="square" rtlCol="0">
                    <a:spAutoFit/>
                  </a:bodyPr>
                  <a:lstStyle/>
                  <a:p>
                    <a:pPr algn="ctr"/>
                    <a:r>
                      <a:rPr lang="en-GB" sz="1400" b="1" dirty="0"/>
                      <a:t>Biosphere</a:t>
                    </a:r>
                  </a:p>
                </p:txBody>
              </p:sp>
              <p:sp>
                <p:nvSpPr>
                  <p:cNvPr id="11" name="TextBox 10"/>
                  <p:cNvSpPr txBox="1"/>
                  <p:nvPr/>
                </p:nvSpPr>
                <p:spPr>
                  <a:xfrm>
                    <a:off x="3275856" y="2132856"/>
                    <a:ext cx="2520280" cy="307777"/>
                  </a:xfrm>
                  <a:prstGeom prst="rect">
                    <a:avLst/>
                  </a:prstGeom>
                  <a:noFill/>
                </p:spPr>
                <p:txBody>
                  <a:bodyPr wrap="square" rtlCol="0">
                    <a:spAutoFit/>
                  </a:bodyPr>
                  <a:lstStyle/>
                  <a:p>
                    <a:pPr algn="ctr"/>
                    <a:r>
                      <a:rPr lang="en-GB" sz="1400" b="1" dirty="0"/>
                      <a:t>Biosphere</a:t>
                    </a:r>
                  </a:p>
                </p:txBody>
              </p:sp>
              <p:sp>
                <p:nvSpPr>
                  <p:cNvPr id="9" name="Down Arrow 8"/>
                  <p:cNvSpPr/>
                  <p:nvPr/>
                </p:nvSpPr>
                <p:spPr bwMode="auto">
                  <a:xfrm rot="10800000">
                    <a:off x="4265966" y="2590272"/>
                    <a:ext cx="468052" cy="213556"/>
                  </a:xfrm>
                  <a:prstGeom prst="downArrow">
                    <a:avLst/>
                  </a:prstGeom>
                  <a:solidFill>
                    <a:srgbClr val="00B050"/>
                  </a:solidFill>
                  <a:ln w="254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13" name="Down Arrow 12"/>
                  <p:cNvSpPr/>
                  <p:nvPr/>
                </p:nvSpPr>
                <p:spPr bwMode="auto">
                  <a:xfrm rot="10800000">
                    <a:off x="4301970" y="6095764"/>
                    <a:ext cx="468052" cy="213556"/>
                  </a:xfrm>
                  <a:prstGeom prst="downArrow">
                    <a:avLst/>
                  </a:prstGeom>
                  <a:solidFill>
                    <a:srgbClr val="00B050"/>
                  </a:solidFill>
                  <a:ln w="254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10" name="TextBox 9"/>
                  <p:cNvSpPr txBox="1"/>
                  <p:nvPr/>
                </p:nvSpPr>
                <p:spPr>
                  <a:xfrm>
                    <a:off x="4770022" y="2603329"/>
                    <a:ext cx="1026114" cy="280990"/>
                  </a:xfrm>
                  <a:prstGeom prst="rect">
                    <a:avLst/>
                  </a:prstGeom>
                  <a:noFill/>
                </p:spPr>
                <p:txBody>
                  <a:bodyPr wrap="square" rtlCol="0">
                    <a:spAutoFit/>
                  </a:bodyPr>
                  <a:lstStyle/>
                  <a:p>
                    <a:r>
                      <a:rPr lang="en-GB" sz="1100" dirty="0"/>
                      <a:t>Pollution</a:t>
                    </a:r>
                  </a:p>
                </p:txBody>
              </p:sp>
              <p:sp>
                <p:nvSpPr>
                  <p:cNvPr id="15" name="TextBox 14"/>
                  <p:cNvSpPr txBox="1"/>
                  <p:nvPr/>
                </p:nvSpPr>
                <p:spPr>
                  <a:xfrm>
                    <a:off x="4871037" y="5736460"/>
                    <a:ext cx="1168125" cy="461665"/>
                  </a:xfrm>
                  <a:prstGeom prst="rect">
                    <a:avLst/>
                  </a:prstGeom>
                  <a:noFill/>
                </p:spPr>
                <p:txBody>
                  <a:bodyPr wrap="square" rtlCol="0">
                    <a:spAutoFit/>
                  </a:bodyPr>
                  <a:lstStyle/>
                  <a:p>
                    <a:r>
                      <a:rPr lang="en-GB" sz="1100" dirty="0"/>
                      <a:t>Ecosystem services</a:t>
                    </a:r>
                  </a:p>
                </p:txBody>
              </p:sp>
            </p:grpSp>
          </p:grpSp>
          <p:sp>
            <p:nvSpPr>
              <p:cNvPr id="16" name="TextBox 15"/>
              <p:cNvSpPr txBox="1"/>
              <p:nvPr/>
            </p:nvSpPr>
            <p:spPr>
              <a:xfrm>
                <a:off x="3320437" y="5828793"/>
                <a:ext cx="1026114" cy="280990"/>
              </a:xfrm>
              <a:prstGeom prst="rect">
                <a:avLst/>
              </a:prstGeom>
              <a:noFill/>
            </p:spPr>
            <p:txBody>
              <a:bodyPr wrap="square" rtlCol="0">
                <a:spAutoFit/>
              </a:bodyPr>
              <a:lstStyle/>
              <a:p>
                <a:r>
                  <a:rPr lang="en-GB" sz="1100" dirty="0"/>
                  <a:t>Resources</a:t>
                </a:r>
              </a:p>
            </p:txBody>
          </p:sp>
        </p:grpSp>
      </p:grpSp>
      <p:sp>
        <p:nvSpPr>
          <p:cNvPr id="19" name="Content Placeholder 2"/>
          <p:cNvSpPr>
            <a:spLocks noGrp="1"/>
          </p:cNvSpPr>
          <p:nvPr>
            <p:ph idx="1"/>
          </p:nvPr>
        </p:nvSpPr>
        <p:spPr>
          <a:xfrm>
            <a:off x="457200" y="2492375"/>
            <a:ext cx="3899622" cy="3529013"/>
          </a:xfrm>
        </p:spPr>
        <p:txBody>
          <a:bodyPr/>
          <a:lstStyle/>
          <a:p>
            <a:pPr>
              <a:buClrTx/>
            </a:pPr>
            <a:r>
              <a:rPr lang="en-US" sz="1800" i="0" dirty="0"/>
              <a:t>Environmental and social externalities </a:t>
            </a:r>
            <a:r>
              <a:rPr lang="en-US" sz="1800" i="0" dirty="0"/>
              <a:t>≠ GDP growth</a:t>
            </a:r>
          </a:p>
          <a:p>
            <a:pPr>
              <a:buClrTx/>
            </a:pPr>
            <a:endParaRPr lang="en-US" sz="1800" i="0" dirty="0"/>
          </a:p>
          <a:p>
            <a:pPr>
              <a:buClrTx/>
            </a:pPr>
            <a:r>
              <a:rPr lang="en-US" sz="1800" i="0" dirty="0"/>
              <a:t>Ecosystems </a:t>
            </a:r>
            <a:r>
              <a:rPr lang="en-US" sz="1800" i="0" dirty="0">
                <a:sym typeface="Wingdings" panose="05000000000000000000" pitchFamily="2" charset="2"/>
              </a:rPr>
              <a:t></a:t>
            </a:r>
            <a:r>
              <a:rPr lang="en-US" sz="1800" i="0" dirty="0"/>
              <a:t> economy’s building block</a:t>
            </a:r>
          </a:p>
          <a:p>
            <a:pPr>
              <a:buClrTx/>
            </a:pPr>
            <a:endParaRPr lang="en-US" sz="1800" i="0" dirty="0"/>
          </a:p>
          <a:p>
            <a:pPr>
              <a:buClrTx/>
            </a:pPr>
            <a:r>
              <a:rPr lang="en-US" sz="1800" i="0" dirty="0"/>
              <a:t>Resource efficiency</a:t>
            </a:r>
          </a:p>
          <a:p>
            <a:pPr>
              <a:buClrTx/>
            </a:pPr>
            <a:endParaRPr lang="en-US" sz="1800" i="0" dirty="0"/>
          </a:p>
          <a:p>
            <a:pPr>
              <a:buClrTx/>
            </a:pPr>
            <a:r>
              <a:rPr lang="en-US" sz="1800" i="0" dirty="0"/>
              <a:t>Human development</a:t>
            </a:r>
          </a:p>
          <a:p>
            <a:pPr>
              <a:buClrTx/>
            </a:pPr>
            <a:endParaRPr lang="en-US" sz="1800" i="0" dirty="0"/>
          </a:p>
          <a:p>
            <a:pPr>
              <a:buClrTx/>
            </a:pPr>
            <a:r>
              <a:rPr lang="en-US" sz="1800" i="0" dirty="0"/>
              <a:t>Long term economic growth</a:t>
            </a:r>
          </a:p>
        </p:txBody>
      </p:sp>
      <p:sp>
        <p:nvSpPr>
          <p:cNvPr id="20" name="Title 1"/>
          <p:cNvSpPr txBox="1">
            <a:spLocks/>
          </p:cNvSpPr>
          <p:nvPr/>
        </p:nvSpPr>
        <p:spPr bwMode="auto">
          <a:xfrm>
            <a:off x="395288" y="1340768"/>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a:r>
              <a:rPr lang="en-GB" sz="2800" kern="0"/>
              <a:t>Inclusive Green Economy as an economic model</a:t>
            </a:r>
            <a:endParaRPr lang="en-US" sz="2800" kern="0" dirty="0"/>
          </a:p>
        </p:txBody>
      </p:sp>
      <p:sp>
        <p:nvSpPr>
          <p:cNvPr id="21" name="Title 1"/>
          <p:cNvSpPr txBox="1">
            <a:spLocks/>
          </p:cNvSpPr>
          <p:nvPr/>
        </p:nvSpPr>
        <p:spPr bwMode="auto">
          <a:xfrm>
            <a:off x="4374678" y="2109423"/>
            <a:ext cx="4077107" cy="44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1600" kern="0" dirty="0"/>
              <a:t>Traditional vs Green economics</a:t>
            </a:r>
          </a:p>
        </p:txBody>
      </p:sp>
    </p:spTree>
    <p:extLst>
      <p:ext uri="{BB962C8B-B14F-4D97-AF65-F5344CB8AC3E}">
        <p14:creationId xmlns:p14="http://schemas.microsoft.com/office/powerpoint/2010/main" val="3187862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287" y="2277393"/>
            <a:ext cx="4458301" cy="3167831"/>
          </a:xfrm>
          <a:prstGeom prst="rect">
            <a:avLst/>
          </a:prstGeom>
        </p:spPr>
      </p:pic>
      <p:sp>
        <p:nvSpPr>
          <p:cNvPr id="21506" name="Title 1"/>
          <p:cNvSpPr>
            <a:spLocks noGrp="1"/>
          </p:cNvSpPr>
          <p:nvPr>
            <p:ph type="title"/>
          </p:nvPr>
        </p:nvSpPr>
        <p:spPr>
          <a:xfrm>
            <a:off x="1387627" y="3392996"/>
            <a:ext cx="2454260" cy="936625"/>
          </a:xfrm>
        </p:spPr>
        <p:txBody>
          <a:bodyPr/>
          <a:lstStyle/>
          <a:p>
            <a:pPr marL="0"/>
            <a:r>
              <a:rPr lang="en-GB" sz="1800" dirty="0"/>
              <a:t>Circular Economy</a:t>
            </a:r>
            <a:endParaRPr lang="en-US" sz="1800" dirty="0"/>
          </a:p>
        </p:txBody>
      </p:sp>
      <p:pic>
        <p:nvPicPr>
          <p:cNvPr id="4" name="Picture 2" descr="http://www.oecd.org/media/oecdorg/directorates/directorateforfinancialandenterpriseaffairs/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420888"/>
            <a:ext cx="3057525" cy="42719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047033" y="5677052"/>
            <a:ext cx="295232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a:r>
              <a:rPr lang="en-GB" sz="1800" kern="0" dirty="0"/>
              <a:t>Low-carbon Economy</a:t>
            </a:r>
            <a:endParaRPr lang="en-US" sz="1800" kern="0" dirty="0"/>
          </a:p>
        </p:txBody>
      </p:sp>
      <p:sp>
        <p:nvSpPr>
          <p:cNvPr id="7" name="TextBox 4"/>
          <p:cNvSpPr txBox="1">
            <a:spLocks noChangeArrowheads="1"/>
          </p:cNvSpPr>
          <p:nvPr/>
        </p:nvSpPr>
        <p:spPr bwMode="auto">
          <a:xfrm>
            <a:off x="307507" y="5330306"/>
            <a:ext cx="2160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GB" dirty="0"/>
          </a:p>
          <a:p>
            <a:pPr eaLnBrk="1" hangingPunct="1"/>
            <a:r>
              <a:rPr lang="en-GB" dirty="0"/>
              <a:t>Source: DG Environment</a:t>
            </a:r>
            <a:endParaRPr lang="en-US" b="1" dirty="0"/>
          </a:p>
        </p:txBody>
      </p:sp>
      <p:sp>
        <p:nvSpPr>
          <p:cNvPr id="9" name="Title 1"/>
          <p:cNvSpPr txBox="1">
            <a:spLocks/>
          </p:cNvSpPr>
          <p:nvPr/>
        </p:nvSpPr>
        <p:spPr bwMode="auto">
          <a:xfrm>
            <a:off x="395288" y="1340768"/>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a:r>
              <a:rPr lang="en-GB" sz="2800" kern="0" dirty="0"/>
              <a:t>Related economic models</a:t>
            </a:r>
            <a:endParaRPr lang="en-US" sz="2800" kern="0" dirty="0"/>
          </a:p>
        </p:txBody>
      </p:sp>
    </p:spTree>
    <p:extLst>
      <p:ext uri="{BB962C8B-B14F-4D97-AF65-F5344CB8AC3E}">
        <p14:creationId xmlns:p14="http://schemas.microsoft.com/office/powerpoint/2010/main" val="5265686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8772</TotalTime>
  <Words>2360</Words>
  <Application>Microsoft Office PowerPoint</Application>
  <PresentationFormat>On-screen Show (4:3)</PresentationFormat>
  <Paragraphs>245</Paragraphs>
  <Slides>21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Times New Roman</vt:lpstr>
      <vt:lpstr>Verdana</vt:lpstr>
      <vt:lpstr>Wingdings</vt:lpstr>
      <vt:lpstr>Slide_Master</vt:lpstr>
      <vt:lpstr>Inclusive Green Economy:</vt:lpstr>
      <vt:lpstr>  Understanding Inclusive Green Economy</vt:lpstr>
      <vt:lpstr>Objectives of Module 2:   </vt:lpstr>
      <vt:lpstr>PowerPoint Presentation</vt:lpstr>
      <vt:lpstr>Inclusive Green Economy:  A pathway to Sustainable Development</vt:lpstr>
      <vt:lpstr>EC Perspective</vt:lpstr>
      <vt:lpstr>More definitions – similar perspective</vt:lpstr>
      <vt:lpstr>Circular flow on income</vt:lpstr>
      <vt:lpstr>Circular Economy</vt:lpstr>
      <vt:lpstr>Inclusive Green Economy processes</vt:lpstr>
      <vt:lpstr>Inclusive Green Economy Entrepreneurship on  the Ground</vt:lpstr>
      <vt:lpstr>PowerPoint Presentation</vt:lpstr>
      <vt:lpstr>PowerPoint Presentation</vt:lpstr>
      <vt:lpstr>Making Inclusive Green Economy Work for the Poor</vt:lpstr>
      <vt:lpstr>Inclusive Green Economy transition options</vt:lpstr>
      <vt:lpstr>Inclusive Green Economy for the LDCs</vt:lpstr>
      <vt:lpstr>Inclusive Green Economy transition:  Country examples - Ethiopia</vt:lpstr>
      <vt:lpstr>Inclusive Green Economy transition:  Country examples - Vietnam</vt:lpstr>
      <vt:lpstr>Inclusive Green Economy transition:  Country examples - Kenya</vt:lpstr>
      <vt:lpstr>Key Messages of Module 2</vt:lpstr>
      <vt:lpstr>References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Living Prospects</dc:creator>
  <cp:lastModifiedBy>Living Prospects</cp:lastModifiedBy>
  <cp:revision>390</cp:revision>
  <cp:lastPrinted>2013-09-19T08:14:40Z</cp:lastPrinted>
  <dcterms:created xsi:type="dcterms:W3CDTF">2011-10-28T10:25:18Z</dcterms:created>
  <dcterms:modified xsi:type="dcterms:W3CDTF">2016-11-17T15:28:40Z</dcterms:modified>
</cp:coreProperties>
</file>