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8" r:id="rId2"/>
    <p:sldId id="287" r:id="rId3"/>
  </p:sldIdLst>
  <p:sldSz cx="9144000" cy="6858000" type="screen4x3"/>
  <p:notesSz cx="9926638" cy="6797675"/>
  <p:custDataLst>
    <p:tags r:id="rId6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8000"/>
    <a:srgbClr val="9900FF"/>
    <a:srgbClr val="E45B24"/>
    <a:srgbClr val="0F5494"/>
    <a:srgbClr val="B1299E"/>
    <a:srgbClr val="DBF6CA"/>
    <a:srgbClr val="D3F4BE"/>
    <a:srgbClr val="EBFAE2"/>
    <a:srgbClr val="C5F1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54" autoAdjust="0"/>
    <p:restoredTop sz="85470" autoAdjust="0"/>
  </p:normalViewPr>
  <p:slideViewPr>
    <p:cSldViewPr>
      <p:cViewPr varScale="1">
        <p:scale>
          <a:sx n="55" d="100"/>
          <a:sy n="55" d="100"/>
        </p:scale>
        <p:origin x="1008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D1FE416-F8A5-43CD-A5EE-D6ADBE2AE2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95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28705"/>
            <a:ext cx="7942238" cy="3059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B488B20-A08D-47B6-ADE7-8DEB44560A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951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en-GB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1. The Sustainable Principle.  A green, fair and inclusive economy is a means to deliver sustainability</a:t>
            </a:r>
          </a:p>
          <a:p>
            <a:pPr fontAlgn="base"/>
            <a:r>
              <a:rPr lang="en-GB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2. The Justice Principle.  A green, fair and inclusive economy supports equity</a:t>
            </a:r>
          </a:p>
          <a:p>
            <a:pPr fontAlgn="base"/>
            <a:r>
              <a:rPr lang="en-GB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 The Dignity Principle. A green, fair and inclusive economy creates genuine prosperity and wellbeing for all</a:t>
            </a:r>
          </a:p>
          <a:p>
            <a:pPr fontAlgn="base"/>
            <a:r>
              <a:rPr lang="en-GB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4. Healthy Planet Principle. A green, fair and inclusive economy restores lost biodiversity, invests in natural systems and rehabilitates those that are degraded</a:t>
            </a:r>
          </a:p>
          <a:p>
            <a:pPr fontAlgn="base"/>
            <a:r>
              <a:rPr lang="en-GB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5. The Inclusion Principle.  A green, fair and inclusive economy is inclusive and participatory in decision-making</a:t>
            </a:r>
          </a:p>
          <a:p>
            <a:pPr fontAlgn="base"/>
            <a:r>
              <a:rPr lang="en-GB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6. The Good Governance and Accountability Principle. A green, fair and inclusive economy is accountable</a:t>
            </a:r>
          </a:p>
          <a:p>
            <a:pPr fontAlgn="base"/>
            <a:r>
              <a:rPr lang="en-GB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7. The Resilience Principle.  A green, fair and inclusive economy contributes to economic, social and environmental resilience</a:t>
            </a:r>
          </a:p>
          <a:p>
            <a:pPr fontAlgn="base"/>
            <a:r>
              <a:rPr lang="en-GB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8. The Efficiency and Sufficiency Principle.  A green, fair and inclusive economy delivers sustainable consumption and production</a:t>
            </a:r>
          </a:p>
          <a:p>
            <a:pPr fontAlgn="base"/>
            <a:r>
              <a:rPr lang="en-GB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9. The Generations Principle.  A green, fair and inclusive economy invests for the present and the future</a:t>
            </a:r>
          </a:p>
          <a:p>
            <a:r>
              <a:rPr lang="en-GB" b="1" dirty="0"/>
              <a:t>Economic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Recognises natural capital and values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Integrated in economic development and growth models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Internalises externalities 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Promotes resource and energy efficiency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Creates decent work and green jobs</a:t>
            </a:r>
          </a:p>
          <a:p>
            <a:r>
              <a:rPr lang="en-GB" b="1" dirty="0"/>
              <a:t>Environmental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Protects biodiversity and ecosystems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Invests in and sustains natural capital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Recognises and respects planetary boundaries and ecological limits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Advances international environmental sustainability goals</a:t>
            </a:r>
          </a:p>
          <a:p>
            <a:r>
              <a:rPr lang="en-GB" b="1" dirty="0"/>
              <a:t>Social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Delivers poverty reduction, well‐being, livelihoods, social protection and access to essential services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Is socially inclusive, democratic, participatory, accountable, transparent, and stable</a:t>
            </a:r>
          </a:p>
          <a:p>
            <a:pPr marL="285750" indent="-285750">
              <a:buClrTx/>
              <a:buFont typeface="Arial" pitchFamily="34" charset="0"/>
              <a:buChar char="•"/>
              <a:defRPr/>
            </a:pPr>
            <a:r>
              <a:rPr lang="en-GB" sz="1200" i="0" noProof="0" dirty="0">
                <a:solidFill>
                  <a:srgbClr val="0F5494"/>
                </a:solidFill>
              </a:rPr>
              <a:t>Is equitable, fair and just – between and within countries and between generations</a:t>
            </a:r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88B20-A08D-47B6-ADE7-8DEB44560A18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517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/>
              <a:t>Title</a:t>
            </a:r>
            <a:endParaRPr lang="en-GB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/>
              <a:t>Subtitle</a:t>
            </a:r>
            <a:endParaRPr lang="en-GB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A9CC608-C584-4521-94AB-7171062B41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26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F4B82-C98E-4DCE-AAF2-A1DACA1D11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A7B5F-59C4-4155-9627-68972DC58F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89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99107-9A01-47FE-9309-A8EE91F5A8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08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20E37-F1A4-4E08-BD05-37F2D9FE77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568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EE941-16CE-4001-A41B-6B97B70A53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24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282D1-6CBF-4B86-AE76-61F0936C63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31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F7B55-82A2-40C1-BBF8-747DEB1B10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55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8CD5C-BB8A-4F0F-8B66-9C3045F8A1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9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91286-FAAC-4FC0-918E-2FFD612B07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5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B4AD0-8EDA-4DA4-8FAC-FCB650A526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48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8D759A5-AEA7-427F-B3C8-478D8E91A6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/>
            <a:r>
              <a:rPr lang="en-US" dirty="0"/>
              <a:t>Principles of an Inclusive Green Economy Transition (2012)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r>
              <a:rPr lang="en-GB" sz="2000" b="1" dirty="0"/>
              <a:t>1. Sustainability </a:t>
            </a:r>
            <a:endParaRPr lang="en-GB" sz="2000" dirty="0"/>
          </a:p>
          <a:p>
            <a:r>
              <a:rPr lang="en-GB" sz="2000" b="1" dirty="0"/>
              <a:t>2. Justice </a:t>
            </a:r>
            <a:endParaRPr lang="en-GB" sz="2000" dirty="0"/>
          </a:p>
          <a:p>
            <a:r>
              <a:rPr lang="en-GB" sz="2000" b="1" dirty="0"/>
              <a:t>3. Dignity </a:t>
            </a:r>
            <a:endParaRPr lang="en-GB" sz="2000" dirty="0"/>
          </a:p>
          <a:p>
            <a:r>
              <a:rPr lang="en-GB" sz="2000" b="1" dirty="0"/>
              <a:t>4. Healthy Planet</a:t>
            </a:r>
            <a:endParaRPr lang="en-GB" sz="2000" dirty="0"/>
          </a:p>
          <a:p>
            <a:r>
              <a:rPr lang="en-GB" sz="2000" b="1" dirty="0"/>
              <a:t>5. Inclusion </a:t>
            </a:r>
            <a:endParaRPr lang="en-GB" sz="2000" dirty="0"/>
          </a:p>
          <a:p>
            <a:r>
              <a:rPr lang="en-GB" sz="2000" b="1" dirty="0"/>
              <a:t>6. Good Governance and Accountability </a:t>
            </a:r>
            <a:endParaRPr lang="en-GB" sz="2000" dirty="0"/>
          </a:p>
          <a:p>
            <a:r>
              <a:rPr lang="en-GB" sz="2000" b="1" dirty="0"/>
              <a:t>7. Resilience </a:t>
            </a:r>
            <a:endParaRPr lang="en-GB" sz="2000" dirty="0"/>
          </a:p>
          <a:p>
            <a:r>
              <a:rPr lang="en-GB" sz="2000" b="1" dirty="0"/>
              <a:t>8. Efficiency and Sufficiency </a:t>
            </a:r>
            <a:endParaRPr lang="en-GB" sz="2000" dirty="0"/>
          </a:p>
          <a:p>
            <a:r>
              <a:rPr lang="en-GB" sz="2000" b="1" dirty="0"/>
              <a:t>9. Consideration of Generations</a:t>
            </a:r>
            <a:endParaRPr lang="en-GB" sz="2000" dirty="0"/>
          </a:p>
          <a:p>
            <a:pPr>
              <a:buClrTx/>
            </a:pPr>
            <a:endParaRPr lang="en-US" i="0" dirty="0"/>
          </a:p>
        </p:txBody>
      </p:sp>
      <p:pic>
        <p:nvPicPr>
          <p:cNvPr id="1026" name="Picture 2" descr="Green Economy Coali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612629"/>
            <a:ext cx="1276350" cy="128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716016" y="6006455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http://www.greeneconomycoalition.org/updates/9‐ principles‐green‐economy‐online‐consultation </a:t>
            </a:r>
          </a:p>
        </p:txBody>
      </p:sp>
      <p:sp>
        <p:nvSpPr>
          <p:cNvPr id="5" name="Rectangle 4"/>
          <p:cNvSpPr/>
          <p:nvPr/>
        </p:nvSpPr>
        <p:spPr>
          <a:xfrm>
            <a:off x="755576" y="6098787"/>
            <a:ext cx="22462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(Based on UN DESA 2012)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733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 Points</a:t>
            </a:r>
            <a:endParaRPr 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2347913"/>
            <a:ext cx="8229600" cy="3529012"/>
          </a:xfrm>
        </p:spPr>
        <p:txBody>
          <a:bodyPr/>
          <a:lstStyle/>
          <a:p>
            <a:pPr>
              <a:spcAft>
                <a:spcPts val="1000"/>
              </a:spcAft>
              <a:buClrTx/>
            </a:pPr>
            <a:r>
              <a:rPr lang="en-GB" sz="1800" i="0" dirty="0"/>
              <a:t>How does inclusive green economy relate to concepts like sustainable development, low-carbon and circular economy?</a:t>
            </a:r>
          </a:p>
          <a:p>
            <a:pPr>
              <a:buClrTx/>
            </a:pPr>
            <a:r>
              <a:rPr lang="en-GB" sz="1800" i="0" dirty="0"/>
              <a:t>How do the challenges and opportunities presented by an inclusive green economy differ: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en-GB" sz="1800" b="0" i="0" dirty="0"/>
              <a:t>Between developing and developed countries?</a:t>
            </a:r>
          </a:p>
          <a:p>
            <a:pPr lvl="1">
              <a:spcAft>
                <a:spcPts val="1000"/>
              </a:spcAft>
              <a:buClrTx/>
              <a:buFont typeface="Courier New" pitchFamily="49" charset="0"/>
              <a:buChar char="o"/>
            </a:pPr>
            <a:r>
              <a:rPr lang="en-GB" sz="1800" b="0" i="0" dirty="0"/>
              <a:t>Among developing countries or within a particular country?</a:t>
            </a:r>
          </a:p>
          <a:p>
            <a:pPr>
              <a:spcAft>
                <a:spcPts val="1000"/>
              </a:spcAft>
              <a:buClrTx/>
            </a:pPr>
            <a:r>
              <a:rPr lang="en-GB" sz="1800" i="0" dirty="0"/>
              <a:t>How does inclusive green economy relate to manufacturing, consumption, entrepreneurship, job creation?</a:t>
            </a:r>
          </a:p>
          <a:p>
            <a:pPr>
              <a:buClrTx/>
            </a:pPr>
            <a:r>
              <a:rPr lang="en-GB" sz="1800" i="0" dirty="0"/>
              <a:t>What are the crucial elements in the path towards an inclusive green economy, in your region/country?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8780</TotalTime>
  <Words>146</Words>
  <Application>Microsoft Office PowerPoint</Application>
  <PresentationFormat>On-screen Show (4:3)</PresentationFormat>
  <Paragraphs>44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Courier New</vt:lpstr>
      <vt:lpstr>Verdana</vt:lpstr>
      <vt:lpstr>Slide_Master</vt:lpstr>
      <vt:lpstr>Principles of an Inclusive Green Economy Transition (2012)</vt:lpstr>
      <vt:lpstr>Discussion Points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Living Prospects</dc:creator>
  <cp:lastModifiedBy>Living Prospects</cp:lastModifiedBy>
  <cp:revision>358</cp:revision>
  <cp:lastPrinted>2013-09-19T08:14:40Z</cp:lastPrinted>
  <dcterms:created xsi:type="dcterms:W3CDTF">2011-10-28T10:25:18Z</dcterms:created>
  <dcterms:modified xsi:type="dcterms:W3CDTF">2016-11-17T15:35:12Z</dcterms:modified>
</cp:coreProperties>
</file>