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65" r:id="rId2"/>
    <p:sldId id="363" r:id="rId3"/>
    <p:sldId id="259" r:id="rId4"/>
    <p:sldId id="366" r:id="rId5"/>
    <p:sldId id="401" r:id="rId6"/>
    <p:sldId id="402" r:id="rId7"/>
    <p:sldId id="404" r:id="rId8"/>
  </p:sldIdLst>
  <p:sldSz cx="9144000" cy="6858000" type="screen4x3"/>
  <p:notesSz cx="9926638" cy="6797675"/>
  <p:custDataLst>
    <p:tags r:id="rId1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DBF6CA"/>
    <a:srgbClr val="D3F4BE"/>
    <a:srgbClr val="EBFAE2"/>
    <a:srgbClr val="C5F1AD"/>
    <a:srgbClr val="E3FEC2"/>
    <a:srgbClr val="D3FDA1"/>
    <a:srgbClr val="BDDEFF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ema til typografi 1 - Markerin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llemlayout 2 - Marker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llemlayout 4 - Markerin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0253" autoAdjust="0"/>
  </p:normalViewPr>
  <p:slideViewPr>
    <p:cSldViewPr>
      <p:cViewPr varScale="1">
        <p:scale>
          <a:sx n="58" d="100"/>
          <a:sy n="58" d="100"/>
        </p:scale>
        <p:origin x="74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D1FE416-F8A5-43CD-A5EE-D6ADBE2AE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5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488B20-A08D-47B6-ADE7-8DEB4456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ECB9BE-64DF-47D5-A8B2-7A1550173A75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518167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36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30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36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36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488B20-A08D-47B6-ADE7-8DEB44560A1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13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C608-C584-4521-94AB-7171062B4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B82-C98E-4DCE-AAF2-A1DACA1D1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7B5F-59C4-4155-9627-68972DC58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9107-9A01-47FE-9309-A8EE91F5A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8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0E37-F1A4-4E08-BD05-37F2D9FE7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EE941-16CE-4001-A41B-6B97B70A53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4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2D1-6CBF-4B86-AE76-61F0936C63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7B55-82A2-40C1-BBF8-747DEB1B1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CD5C-BB8A-4F0F-8B66-9C3045F8A1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1286-FAAC-4FC0-918E-2FFD612B0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4AD0-8EDA-4DA4-8FAC-FCB650A52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8D759A5-AEA7-427F-B3C8-478D8E91A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Grp="1"/>
          </p:cNvSpPr>
          <p:nvPr>
            <p:ph type="ctrTitle"/>
          </p:nvPr>
        </p:nvSpPr>
        <p:spPr>
          <a:xfrm>
            <a:off x="467544" y="2276471"/>
            <a:ext cx="8424044" cy="790571"/>
          </a:xfrm>
        </p:spPr>
        <p:txBody>
          <a:bodyPr/>
          <a:lstStyle/>
          <a:p>
            <a:pPr lvl="0" indent="0" hangingPunct="1"/>
            <a:r>
              <a:rPr lang="en-GB" sz="4400" dirty="0"/>
              <a:t>Inclusive Green Economy:</a:t>
            </a:r>
          </a:p>
        </p:txBody>
      </p:sp>
      <p:sp>
        <p:nvSpPr>
          <p:cNvPr id="3" name="Rectangle 6"/>
          <p:cNvSpPr txBox="1">
            <a:spLocks noGrp="1"/>
          </p:cNvSpPr>
          <p:nvPr>
            <p:ph type="subTitle" idx="1"/>
          </p:nvPr>
        </p:nvSpPr>
        <p:spPr>
          <a:xfrm>
            <a:off x="577845" y="4581128"/>
            <a:ext cx="8532815" cy="1224360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-GB" sz="2400" dirty="0"/>
              <a:t>A DEVCO Training Course</a:t>
            </a:r>
            <a:endParaRPr lang="en-US" sz="2400" dirty="0"/>
          </a:p>
          <a:p>
            <a:pPr lvl="0" algn="ctr">
              <a:spcBef>
                <a:spcPts val="500"/>
              </a:spcBef>
            </a:pPr>
            <a:endParaRPr lang="en-GB" sz="2000" dirty="0"/>
          </a:p>
        </p:txBody>
      </p:sp>
      <p:sp>
        <p:nvSpPr>
          <p:cNvPr id="4" name="Rectangle 6"/>
          <p:cNvSpPr txBox="1">
            <a:spLocks/>
          </p:cNvSpPr>
          <p:nvPr/>
        </p:nvSpPr>
        <p:spPr>
          <a:xfrm>
            <a:off x="575689" y="3068960"/>
            <a:ext cx="8532815" cy="10077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tabLst/>
              <a:defRPr lang="fr-BE" sz="3000" b="1" i="0" u="none" strike="noStrike" kern="0" cap="none" spc="0" baseline="0">
                <a:solidFill>
                  <a:srgbClr val="FFFFFF"/>
                </a:solidFill>
                <a:uFillTx/>
                <a:latin typeface="Verdana"/>
                <a:ea typeface=""/>
                <a:cs typeface=""/>
              </a:defRPr>
            </a:lvl1pPr>
            <a:lvl2pPr marL="742950" marR="0" lvl="1" indent="-285750" algn="l" defTabSz="914400" rtl="0" fontAlgn="auto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9FBA"/>
              </a:buClr>
              <a:buSzPct val="100000"/>
              <a:buChar char="•"/>
              <a:tabLst/>
              <a:defRPr lang="en-GB" sz="2000" b="1" i="0" u="none" strike="noStrike" kern="0" cap="none" spc="0" baseline="0">
                <a:solidFill>
                  <a:srgbClr val="0F5494"/>
                </a:solidFill>
                <a:uFillTx/>
                <a:latin typeface="Verdana"/>
              </a:defRPr>
            </a:lvl2pPr>
            <a:lvl3pPr marL="1143000" marR="0" lvl="2" indent="-228600" algn="l" defTabSz="914400" rtl="0" fontAlgn="auto" hangingPunc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lang="en-GB" sz="1400" b="0" i="0" u="none" strike="noStrike" kern="0" cap="none" spc="0" baseline="0">
                <a:solidFill>
                  <a:srgbClr val="0F5494"/>
                </a:solidFill>
                <a:uFillTx/>
                <a:latin typeface="Verdana"/>
              </a:defRPr>
            </a:lvl3pPr>
          </a:lstStyle>
          <a:p>
            <a:pPr algn="r">
              <a:spcBef>
                <a:spcPts val="600"/>
              </a:spcBef>
            </a:pPr>
            <a:r>
              <a:rPr lang="en-GB" sz="2400" dirty="0">
                <a:solidFill>
                  <a:srgbClr val="FFD624"/>
                </a:solidFill>
              </a:rPr>
              <a:t>Seizing new opportunities to generate growth, create jobs and help reduce poverty</a:t>
            </a:r>
            <a:endParaRPr lang="en-US" sz="2400" dirty="0">
              <a:solidFill>
                <a:srgbClr val="FFD624"/>
              </a:solidFill>
            </a:endParaRPr>
          </a:p>
          <a:p>
            <a:pPr algn="r">
              <a:spcBef>
                <a:spcPts val="500"/>
              </a:spcBef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4310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3995738" y="3142481"/>
            <a:ext cx="5040312" cy="790575"/>
          </a:xfrm>
        </p:spPr>
        <p:txBody>
          <a:bodyPr/>
          <a:lstStyle/>
          <a:p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Exploring </a:t>
            </a:r>
            <a:r>
              <a:rPr lang="en-US" sz="3200" dirty="0">
                <a:solidFill>
                  <a:srgbClr val="FFC000"/>
                </a:solidFill>
              </a:rPr>
              <a:t>Inclusive Green Economy in diverse country contexts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11188" y="3716437"/>
            <a:ext cx="8532812" cy="1728787"/>
          </a:xfrm>
        </p:spPr>
        <p:txBody>
          <a:bodyPr/>
          <a:lstStyle/>
          <a:p>
            <a:r>
              <a:rPr lang="en-US" sz="3200" dirty="0"/>
              <a:t>Module 2</a:t>
            </a:r>
          </a:p>
          <a:p>
            <a:r>
              <a:rPr lang="en-US" sz="3200" dirty="0"/>
              <a:t>Exercise 2.1:</a:t>
            </a:r>
          </a:p>
        </p:txBody>
      </p:sp>
    </p:spTree>
    <p:extLst>
      <p:ext uri="{BB962C8B-B14F-4D97-AF65-F5344CB8AC3E}">
        <p14:creationId xmlns:p14="http://schemas.microsoft.com/office/powerpoint/2010/main" val="315475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55750"/>
            <a:ext cx="8229600" cy="936625"/>
          </a:xfrm>
        </p:spPr>
        <p:txBody>
          <a:bodyPr/>
          <a:lstStyle/>
          <a:p>
            <a:pPr indent="-457200" eaLnBrk="1" hangingPunct="1"/>
            <a:r>
              <a:rPr lang="en-US" dirty="0"/>
              <a:t>Objectives of Module 2 Exercise 2.1:  </a:t>
            </a:r>
            <a:br>
              <a:rPr lang="en-US" dirty="0"/>
            </a:b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i="0" dirty="0"/>
              <a:t>Illustrate the many different pathways to an inclusive green economy / facets of the IGE transformation process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endParaRPr lang="en-US" i="0" dirty="0"/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i="0" dirty="0"/>
              <a:t>Reflect on what IGE means to very different countries and identify clear arguments supporting an IGE transformation process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532812" cy="1728787"/>
          </a:xfrm>
        </p:spPr>
        <p:txBody>
          <a:bodyPr/>
          <a:lstStyle/>
          <a:p>
            <a:pPr algn="ctr"/>
            <a:r>
              <a:rPr lang="en-US" sz="3200" dirty="0"/>
              <a:t>A Case Scenario for a SWITCH to an inclusive green economy</a:t>
            </a:r>
          </a:p>
        </p:txBody>
      </p:sp>
    </p:spTree>
    <p:extLst>
      <p:ext uri="{BB962C8B-B14F-4D97-AF65-F5344CB8AC3E}">
        <p14:creationId xmlns:p14="http://schemas.microsoft.com/office/powerpoint/2010/main" val="129877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55750"/>
            <a:ext cx="8229600" cy="936625"/>
          </a:xfrm>
        </p:spPr>
        <p:txBody>
          <a:bodyPr/>
          <a:lstStyle/>
          <a:p>
            <a:pPr indent="-457200" eaLnBrk="1" hangingPunct="1"/>
            <a:r>
              <a:rPr lang="en-US" dirty="0"/>
              <a:t>Aims of the exercise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ClrTx/>
              <a:buFont typeface="Wingdings" panose="05000000000000000000" pitchFamily="2" charset="2"/>
              <a:buChar char="q"/>
            </a:pPr>
            <a:r>
              <a:rPr lang="en-US" i="0" dirty="0"/>
              <a:t>To identify and discuss: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US" b="0" i="0" dirty="0"/>
              <a:t>Key arguments supporting the promotion of an inclusive green economy transformation process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r>
              <a:rPr lang="en-US" b="0" i="0" dirty="0"/>
              <a:t>Challenges and critical factors of success/failure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Tx/>
              <a:buFont typeface="Courier New" panose="02070309020205020404" pitchFamily="49" charset="0"/>
              <a:buChar char="o"/>
            </a:pPr>
            <a:endParaRPr lang="en-US" b="0" i="0" dirty="0"/>
          </a:p>
        </p:txBody>
      </p:sp>
    </p:spTree>
    <p:extLst>
      <p:ext uri="{BB962C8B-B14F-4D97-AF65-F5344CB8AC3E}">
        <p14:creationId xmlns:p14="http://schemas.microsoft.com/office/powerpoint/2010/main" val="87375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55750"/>
            <a:ext cx="8229600" cy="936625"/>
          </a:xfrm>
        </p:spPr>
        <p:txBody>
          <a:bodyPr/>
          <a:lstStyle/>
          <a:p>
            <a:pPr indent="-457200" eaLnBrk="1" hangingPunct="1"/>
            <a:r>
              <a:rPr lang="en-US" dirty="0"/>
              <a:t>The Approach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435280" cy="35290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sz="2000" b="1" i="0" dirty="0"/>
              <a:t>3 groups of max 9 people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sz="2000" b="1" i="0" dirty="0"/>
              <a:t>Each group focuses on a country with distinctly different characteristics (country context), e.g. emerging country, LDC, tourism-based economy, oil-based economy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en-US" sz="2000" b="1" i="0" dirty="0"/>
              <a:t>Each group drafts a briefing note for the Head of EUD to the country in focus with 5 key messages on why IGE is relevant to the country’s economy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endParaRPr lang="en-US" i="0" dirty="0"/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endParaRPr lang="en-US" sz="2200" i="0" dirty="0"/>
          </a:p>
        </p:txBody>
      </p:sp>
    </p:spTree>
    <p:extLst>
      <p:ext uri="{BB962C8B-B14F-4D97-AF65-F5344CB8AC3E}">
        <p14:creationId xmlns:p14="http://schemas.microsoft.com/office/powerpoint/2010/main" val="3683628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363272" cy="352901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1800" i="0" dirty="0"/>
              <a:t>5 min for all participants to understand the exercise and read the case scenario details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en-US" sz="1800" i="0" dirty="0"/>
              <a:t>15 min group discussion: </a:t>
            </a:r>
            <a:r>
              <a:rPr lang="en-US" sz="1800" b="1" i="0" dirty="0"/>
              <a:t>Brainstorm &amp; formulate proposals </a:t>
            </a:r>
            <a:r>
              <a:rPr lang="en-US" sz="1800" i="0" dirty="0"/>
              <a:t>on:</a:t>
            </a:r>
          </a:p>
          <a:p>
            <a:pPr marL="857250" lvl="1" indent="-400050"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romanLcPeriod"/>
            </a:pPr>
            <a:r>
              <a:rPr lang="en-US" sz="1800" b="0" dirty="0"/>
              <a:t>Key arguments in </a:t>
            </a:r>
            <a:r>
              <a:rPr lang="en-US" sz="1800" b="0" dirty="0" err="1"/>
              <a:t>favour</a:t>
            </a:r>
            <a:r>
              <a:rPr lang="en-US" sz="1800" b="0" dirty="0"/>
              <a:t> of an IGE transformation process, taking due account of those aspects of the country context impacting on a potential transition to an IGE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/>
              <a:t>and</a:t>
            </a:r>
            <a:r>
              <a:rPr lang="en-US" sz="1800" b="0" dirty="0"/>
              <a:t> </a:t>
            </a:r>
            <a:r>
              <a:rPr lang="en-US" sz="1800" dirty="0"/>
              <a:t>r</a:t>
            </a:r>
            <a:r>
              <a:rPr lang="en-US" sz="1800" b="1" i="0" dirty="0"/>
              <a:t>eport</a:t>
            </a:r>
            <a:r>
              <a:rPr lang="en-US" sz="1800" i="0" dirty="0"/>
              <a:t> on Feedback form</a:t>
            </a:r>
            <a:endParaRPr lang="en-US" sz="2200" i="0" dirty="0"/>
          </a:p>
          <a:p>
            <a:pPr>
              <a:spcBef>
                <a:spcPts val="600"/>
              </a:spcBef>
              <a:spcAft>
                <a:spcPts val="600"/>
              </a:spcAft>
              <a:buClrTx/>
              <a:buSzPct val="100000"/>
            </a:pPr>
            <a:r>
              <a:rPr lang="en-US" sz="1800" i="0" dirty="0"/>
              <a:t>10 min </a:t>
            </a:r>
            <a:r>
              <a:rPr lang="en-US" sz="1800" b="1" i="0" dirty="0"/>
              <a:t>Presentation </a:t>
            </a:r>
            <a:r>
              <a:rPr lang="en-US" sz="1800" i="0" dirty="0"/>
              <a:t>of results (2 min per group) and brief discussion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the exercise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67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6937</TotalTime>
  <Words>256</Words>
  <Application>Microsoft Office PowerPoint</Application>
  <PresentationFormat>On-screen Show (4:3)</PresentationFormat>
  <Paragraphs>31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Verdana</vt:lpstr>
      <vt:lpstr>Wingdings</vt:lpstr>
      <vt:lpstr>Slide_Master</vt:lpstr>
      <vt:lpstr>Inclusive Green Economy:</vt:lpstr>
      <vt:lpstr>  Exploring Inclusive Green Economy in diverse country contexts</vt:lpstr>
      <vt:lpstr>Objectives of Module 2 Exercise 2.1:   </vt:lpstr>
      <vt:lpstr>PowerPoint Presentation</vt:lpstr>
      <vt:lpstr>Aims of the exercise</vt:lpstr>
      <vt:lpstr>The Approach</vt:lpstr>
      <vt:lpstr>Structure of the exercise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Living Prospects</dc:creator>
  <cp:lastModifiedBy>Living Prospects</cp:lastModifiedBy>
  <cp:revision>339</cp:revision>
  <cp:lastPrinted>2013-09-19T08:14:40Z</cp:lastPrinted>
  <dcterms:created xsi:type="dcterms:W3CDTF">2011-10-28T10:25:18Z</dcterms:created>
  <dcterms:modified xsi:type="dcterms:W3CDTF">2017-01-23T14:04:48Z</dcterms:modified>
</cp:coreProperties>
</file>