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65" r:id="rId2"/>
    <p:sldId id="363" r:id="rId3"/>
    <p:sldId id="259" r:id="rId4"/>
    <p:sldId id="401" r:id="rId5"/>
    <p:sldId id="398" r:id="rId6"/>
    <p:sldId id="400" r:id="rId7"/>
    <p:sldId id="399" r:id="rId8"/>
    <p:sldId id="409" r:id="rId9"/>
    <p:sldId id="410" r:id="rId10"/>
    <p:sldId id="416" r:id="rId11"/>
    <p:sldId id="415" r:id="rId12"/>
    <p:sldId id="411" r:id="rId13"/>
    <p:sldId id="412" r:id="rId14"/>
    <p:sldId id="292" r:id="rId15"/>
    <p:sldId id="387" r:id="rId16"/>
    <p:sldId id="405" r:id="rId17"/>
    <p:sldId id="388" r:id="rId18"/>
    <p:sldId id="419" r:id="rId19"/>
    <p:sldId id="417" r:id="rId20"/>
    <p:sldId id="418" r:id="rId21"/>
    <p:sldId id="404" r:id="rId22"/>
    <p:sldId id="382" r:id="rId23"/>
    <p:sldId id="420" r:id="rId24"/>
    <p:sldId id="408" r:id="rId25"/>
    <p:sldId id="421" r:id="rId26"/>
    <p:sldId id="422" r:id="rId27"/>
    <p:sldId id="286" r:id="rId28"/>
    <p:sldId id="395" r:id="rId29"/>
  </p:sldIdLst>
  <p:sldSz cx="9144000" cy="6858000" type="screen4x3"/>
  <p:notesSz cx="9926638" cy="6797675"/>
  <p:custDataLst>
    <p:tags r:id="rId32"/>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BDDEFF"/>
    <a:srgbClr val="DBF6CA"/>
    <a:srgbClr val="D3F4BE"/>
    <a:srgbClr val="EBFAE2"/>
    <a:srgbClr val="C5F1AD"/>
    <a:srgbClr val="E3FEC2"/>
    <a:srgbClr val="D3FDA1"/>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70" autoAdjust="0"/>
  </p:normalViewPr>
  <p:slideViewPr>
    <p:cSldViewPr>
      <p:cViewPr varScale="1">
        <p:scale>
          <a:sx n="55" d="100"/>
          <a:sy n="55" d="100"/>
        </p:scale>
        <p:origin x="1552" y="28"/>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ECB9BE-64DF-47D5-A8B2-7A1550173A75}" type="slidenum">
              <a:t>1</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51816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Tx/>
              <a:buFont typeface="Wingdings" panose="05000000000000000000" pitchFamily="2" charset="2"/>
              <a:buNone/>
              <a:defRPr/>
            </a:pPr>
            <a:r>
              <a:rPr lang="en-GB" sz="1800" b="0" i="0" dirty="0"/>
              <a:t>Explain the Rationale:</a:t>
            </a:r>
          </a:p>
          <a:p>
            <a:pPr lvl="0">
              <a:buClrTx/>
              <a:buFont typeface="Wingdings" panose="05000000000000000000" pitchFamily="2" charset="2"/>
              <a:buChar char="q"/>
              <a:defRPr/>
            </a:pPr>
            <a:r>
              <a:rPr lang="en-GB" sz="1800" b="1" i="0" dirty="0"/>
              <a:t>Steering through</a:t>
            </a:r>
            <a:r>
              <a:rPr lang="en-GB" sz="1800" b="1" i="0" baseline="0" dirty="0"/>
              <a:t> decisions on </a:t>
            </a:r>
            <a:r>
              <a:rPr lang="en-GB" sz="1800" b="1" i="0" dirty="0"/>
              <a:t>reforming of outdated policy frameworks</a:t>
            </a:r>
            <a:r>
              <a:rPr lang="en-GB" sz="1800" b="0" i="0" dirty="0"/>
              <a:t>, e.g. </a:t>
            </a:r>
            <a:r>
              <a:rPr lang="en-US" sz="1800" b="0" dirty="0"/>
              <a:t>Phase out of environmentally harmful subsidies, restrictive tariffs and technical regulations for products, licensing and </a:t>
            </a:r>
            <a:r>
              <a:rPr lang="en-US" sz="1800" b="1" dirty="0"/>
              <a:t>on e</a:t>
            </a:r>
            <a:r>
              <a:rPr lang="en-GB" sz="1800" b="1" dirty="0"/>
              <a:t>stablishing new policy frameworks</a:t>
            </a:r>
            <a:r>
              <a:rPr lang="en-GB" sz="1800" b="0" dirty="0"/>
              <a:t>, with p</a:t>
            </a:r>
            <a:r>
              <a:rPr lang="en-GB" sz="1997" b="0" dirty="0"/>
              <a:t>olicies favourable to investments and trade in environmental goods and services, b</a:t>
            </a:r>
            <a:r>
              <a:rPr lang="en-US" sz="1800" b="0" dirty="0" err="1"/>
              <a:t>etter</a:t>
            </a:r>
            <a:r>
              <a:rPr lang="en-US" sz="1800" b="0" dirty="0"/>
              <a:t> aligned sectoral policies in diverse areas with resource efficiency objectives, and economy-wide frameworks - Green economy financing strategies, fiscal and subsidies reforms, institutional coordination, political coalition building</a:t>
            </a:r>
          </a:p>
          <a:p>
            <a:pPr>
              <a:buClrTx/>
              <a:buFont typeface="Wingdings" panose="05000000000000000000" pitchFamily="2" charset="2"/>
              <a:buChar char="q"/>
              <a:defRPr/>
            </a:pPr>
            <a:r>
              <a:rPr lang="en-US" sz="2000" b="1" i="0" dirty="0"/>
              <a:t>Benefits</a:t>
            </a:r>
          </a:p>
          <a:p>
            <a:pPr lvl="0">
              <a:buClrTx/>
              <a:buFont typeface="Courier New" panose="02070309020205020404" pitchFamily="49" charset="0"/>
              <a:buChar char="o"/>
              <a:defRPr/>
            </a:pPr>
            <a:r>
              <a:rPr lang="en-US" sz="1800" b="0" dirty="0"/>
              <a:t>Long-term certainty to economic operators</a:t>
            </a:r>
          </a:p>
          <a:p>
            <a:pPr lvl="0">
              <a:buClrTx/>
              <a:buFont typeface="Courier New" panose="02070309020205020404" pitchFamily="49" charset="0"/>
              <a:buChar char="o"/>
              <a:defRPr/>
            </a:pPr>
            <a:r>
              <a:rPr lang="en-GB" sz="1800" b="0" dirty="0"/>
              <a:t>Coherent economic and environmental objectives</a:t>
            </a:r>
          </a:p>
          <a:p>
            <a:pPr lvl="0">
              <a:buClrTx/>
              <a:buFont typeface="Courier New" panose="02070309020205020404" pitchFamily="49" charset="0"/>
              <a:buChar char="o"/>
              <a:defRPr/>
            </a:pPr>
            <a:r>
              <a:rPr lang="en-US" sz="1800" b="0" dirty="0"/>
              <a:t>Awareness raising – also on poverty reduction and inequalities</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15</a:t>
            </a:fld>
            <a:endParaRPr lang="en-GB"/>
          </a:p>
        </p:txBody>
      </p:sp>
    </p:spTree>
    <p:extLst>
      <p:ext uri="{BB962C8B-B14F-4D97-AF65-F5344CB8AC3E}">
        <p14:creationId xmlns:p14="http://schemas.microsoft.com/office/powerpoint/2010/main" val="312988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Basis for</a:t>
            </a:r>
            <a:r>
              <a:rPr lang="en-US" b="1" baseline="0" dirty="0"/>
              <a:t> discussion</a:t>
            </a:r>
            <a:endParaRPr lang="en-GB" b="1" dirty="0"/>
          </a:p>
          <a:p>
            <a:r>
              <a:rPr lang="en-GB" dirty="0"/>
              <a:t>5Is by </a:t>
            </a:r>
            <a:r>
              <a:rPr lang="en-GB" dirty="0" err="1"/>
              <a:t>Barbier</a:t>
            </a:r>
            <a:r>
              <a:rPr lang="en-GB" dirty="0"/>
              <a:t> (2011); 6 Is by UNDESA</a:t>
            </a:r>
            <a:r>
              <a:rPr lang="en-GB" baseline="0" dirty="0"/>
              <a:t> (2012)</a:t>
            </a:r>
          </a:p>
          <a:p>
            <a:r>
              <a:rPr lang="en-US" sz="1200" b="1" i="0" u="none" strike="noStrike" kern="1200" baseline="0" dirty="0">
                <a:solidFill>
                  <a:schemeClr val="tx1"/>
                </a:solidFill>
                <a:latin typeface="Arial" charset="0"/>
                <a:ea typeface="+mn-ea"/>
                <a:cs typeface="+mn-cs"/>
              </a:rPr>
              <a:t>UNDESA Typology of green economy policy measures</a:t>
            </a:r>
          </a:p>
          <a:p>
            <a:r>
              <a:rPr lang="en-GB" sz="1200" b="1" i="0" u="none" strike="noStrike" kern="1200" baseline="0" dirty="0">
                <a:solidFill>
                  <a:schemeClr val="tx1"/>
                </a:solidFill>
                <a:latin typeface="Arial" charset="0"/>
                <a:ea typeface="+mn-ea"/>
                <a:cs typeface="+mn-cs"/>
              </a:rPr>
              <a:t>Policy Category (6 ‘Is’) / Policy Sub‐Categories</a:t>
            </a:r>
          </a:p>
          <a:p>
            <a:r>
              <a:rPr lang="en-GB" sz="1200" b="1" i="0" u="none" strike="noStrike" kern="1200" baseline="0" dirty="0">
                <a:solidFill>
                  <a:schemeClr val="tx1"/>
                </a:solidFill>
                <a:latin typeface="Arial" charset="0"/>
                <a:ea typeface="+mn-ea"/>
                <a:cs typeface="+mn-cs"/>
              </a:rPr>
              <a:t>Internalising </a:t>
            </a:r>
            <a:r>
              <a:rPr lang="en-GB" sz="1200" b="0" i="0" u="none" strike="noStrike" kern="1200" baseline="0" dirty="0">
                <a:solidFill>
                  <a:schemeClr val="tx1"/>
                </a:solidFill>
                <a:latin typeface="Arial" charset="0"/>
                <a:ea typeface="+mn-ea"/>
                <a:cs typeface="+mn-cs"/>
              </a:rPr>
              <a:t>(externalities)</a:t>
            </a:r>
          </a:p>
          <a:p>
            <a:r>
              <a:rPr lang="en-US" sz="1200" b="0" i="0" u="none" strike="noStrike" kern="1200" baseline="0" dirty="0">
                <a:solidFill>
                  <a:schemeClr val="tx1"/>
                </a:solidFill>
                <a:latin typeface="Arial" charset="0"/>
                <a:ea typeface="+mn-ea"/>
                <a:cs typeface="+mn-cs"/>
              </a:rPr>
              <a:t>1. Taxes, charges, fees, levies on ‘</a:t>
            </a:r>
            <a:r>
              <a:rPr lang="en-US" sz="1200" b="0" i="0" u="none" strike="noStrike" kern="1200" baseline="0" dirty="0" err="1">
                <a:solidFill>
                  <a:schemeClr val="tx1"/>
                </a:solidFill>
                <a:latin typeface="Arial" charset="0"/>
                <a:ea typeface="+mn-ea"/>
                <a:cs typeface="+mn-cs"/>
              </a:rPr>
              <a:t>bads</a:t>
            </a:r>
            <a:r>
              <a:rPr lang="en-US" sz="1200" b="0" i="0" u="none" strike="noStrike" kern="1200" baseline="0" dirty="0">
                <a:solidFill>
                  <a:schemeClr val="tx1"/>
                </a:solidFill>
                <a:latin typeface="Arial" charset="0"/>
                <a:ea typeface="+mn-ea"/>
                <a:cs typeface="+mn-cs"/>
              </a:rPr>
              <a:t>’ (i.e. pollution, resource use or proxy)</a:t>
            </a:r>
          </a:p>
          <a:p>
            <a:r>
              <a:rPr lang="en-US" sz="1200" b="0" i="0" u="none" strike="noStrike" kern="1200" baseline="0" dirty="0">
                <a:solidFill>
                  <a:schemeClr val="tx1"/>
                </a:solidFill>
                <a:latin typeface="Arial" charset="0"/>
                <a:ea typeface="+mn-ea"/>
                <a:cs typeface="+mn-cs"/>
              </a:rPr>
              <a:t>2. Cap‐and‐trade permit or certificate systems</a:t>
            </a:r>
          </a:p>
          <a:p>
            <a:r>
              <a:rPr lang="en-US" sz="1200" b="1" i="0" u="none" strike="noStrike" kern="1200" baseline="0" dirty="0" err="1">
                <a:solidFill>
                  <a:schemeClr val="tx1"/>
                </a:solidFill>
                <a:latin typeface="Arial" charset="0"/>
                <a:ea typeface="+mn-ea"/>
                <a:cs typeface="+mn-cs"/>
              </a:rPr>
              <a:t>Incentivising</a:t>
            </a:r>
            <a:r>
              <a:rPr lang="en-US" sz="1200" b="1" i="0" u="none" strike="noStrike" kern="1200" baseline="0" dirty="0">
                <a:solidFill>
                  <a:schemeClr val="tx1"/>
                </a:solidFill>
                <a:latin typeface="Arial" charset="0"/>
                <a:ea typeface="+mn-ea"/>
                <a:cs typeface="+mn-cs"/>
              </a:rPr>
              <a:t> </a:t>
            </a:r>
          </a:p>
          <a:p>
            <a:r>
              <a:rPr lang="en-US" sz="1200" b="0" i="0" u="none" strike="noStrike" kern="1200" baseline="0" dirty="0">
                <a:solidFill>
                  <a:schemeClr val="tx1"/>
                </a:solidFill>
                <a:latin typeface="Arial" charset="0"/>
                <a:ea typeface="+mn-ea"/>
                <a:cs typeface="+mn-cs"/>
              </a:rPr>
              <a:t>3. Investment incentives – low‐interest loans; micro‐financing; tax exemptions etc.</a:t>
            </a:r>
          </a:p>
          <a:p>
            <a:r>
              <a:rPr lang="en-US" sz="1200" b="0" i="0" u="none" strike="noStrike" kern="1200" baseline="0" dirty="0">
                <a:solidFill>
                  <a:schemeClr val="tx1"/>
                </a:solidFill>
                <a:latin typeface="Arial" charset="0"/>
                <a:ea typeface="+mn-ea"/>
                <a:cs typeface="+mn-cs"/>
              </a:rPr>
              <a:t>4. Subsidies, feed‐in tariffs and other direct support for ‘goods’</a:t>
            </a:r>
          </a:p>
          <a:p>
            <a:r>
              <a:rPr lang="en-US" sz="1200" b="0" i="0" u="none" strike="noStrike" kern="1200" baseline="0" dirty="0">
                <a:solidFill>
                  <a:schemeClr val="tx1"/>
                </a:solidFill>
                <a:latin typeface="Arial" charset="0"/>
                <a:ea typeface="+mn-ea"/>
                <a:cs typeface="+mn-cs"/>
              </a:rPr>
              <a:t>5. Removing policy‐induced distortions and perverse incentives (e.g. harmful subsidies)</a:t>
            </a:r>
          </a:p>
          <a:p>
            <a:r>
              <a:rPr lang="en-US" sz="1200" b="0" i="0" u="none" strike="noStrike" kern="1200" baseline="0" dirty="0">
                <a:solidFill>
                  <a:schemeClr val="tx1"/>
                </a:solidFill>
                <a:latin typeface="Arial" charset="0"/>
                <a:ea typeface="+mn-ea"/>
                <a:cs typeface="+mn-cs"/>
              </a:rPr>
              <a:t>6. Leveraging finance – PPPs, long‐term guarantees, phased out support, removal of barriers to FDI,</a:t>
            </a:r>
          </a:p>
          <a:p>
            <a:r>
              <a:rPr lang="en-US" sz="1200" b="0" i="0" u="none" strike="noStrike" kern="1200" baseline="0" dirty="0">
                <a:solidFill>
                  <a:schemeClr val="tx1"/>
                </a:solidFill>
                <a:latin typeface="Arial" charset="0"/>
                <a:ea typeface="+mn-ea"/>
                <a:cs typeface="+mn-cs"/>
              </a:rPr>
              <a:t>lower administrative burden, credit guarantees</a:t>
            </a:r>
          </a:p>
          <a:p>
            <a:r>
              <a:rPr lang="en-US" sz="1200" b="1" i="0" u="none" strike="noStrike" kern="1200" baseline="0" dirty="0">
                <a:solidFill>
                  <a:schemeClr val="tx1"/>
                </a:solidFill>
                <a:latin typeface="Arial" charset="0"/>
                <a:ea typeface="+mn-ea"/>
                <a:cs typeface="+mn-cs"/>
              </a:rPr>
              <a:t>Institutions </a:t>
            </a:r>
          </a:p>
          <a:p>
            <a:r>
              <a:rPr lang="en-US" sz="1200" b="0" i="0" u="none" strike="noStrike" kern="1200" baseline="0" dirty="0">
                <a:solidFill>
                  <a:schemeClr val="tx1"/>
                </a:solidFill>
                <a:latin typeface="Arial" charset="0"/>
                <a:ea typeface="+mn-ea"/>
                <a:cs typeface="+mn-cs"/>
              </a:rPr>
              <a:t>7. Regulations – norms, standards, info disclosure, labelling, prohibitions, fines and enforcement,</a:t>
            </a:r>
          </a:p>
          <a:p>
            <a:r>
              <a:rPr lang="en-GB" sz="1200" b="0" i="0" u="none" strike="noStrike" kern="1200" baseline="0" dirty="0">
                <a:solidFill>
                  <a:schemeClr val="tx1"/>
                </a:solidFill>
                <a:latin typeface="Arial" charset="0"/>
                <a:ea typeface="+mn-ea"/>
                <a:cs typeface="+mn-cs"/>
              </a:rPr>
              <a:t>mandatory targets</a:t>
            </a:r>
          </a:p>
          <a:p>
            <a:r>
              <a:rPr lang="en-US" sz="1200" b="0" i="0" u="none" strike="noStrike" kern="1200" baseline="0" dirty="0">
                <a:solidFill>
                  <a:schemeClr val="tx1"/>
                </a:solidFill>
                <a:latin typeface="Arial" charset="0"/>
                <a:ea typeface="+mn-ea"/>
                <a:cs typeface="+mn-cs"/>
              </a:rPr>
              <a:t>8. Property right and access right laws, including IPR</a:t>
            </a:r>
          </a:p>
          <a:p>
            <a:r>
              <a:rPr lang="en-GB" sz="1200" b="0" i="0" u="none" strike="noStrike" kern="1200" baseline="0" dirty="0">
                <a:solidFill>
                  <a:schemeClr val="tx1"/>
                </a:solidFill>
                <a:latin typeface="Arial" charset="0"/>
                <a:ea typeface="+mn-ea"/>
                <a:cs typeface="+mn-cs"/>
              </a:rPr>
              <a:t>9. Governance &amp; institutional capacities – accountability, transparency, enforcement, anticorruption</a:t>
            </a:r>
          </a:p>
          <a:p>
            <a:r>
              <a:rPr lang="en-US" sz="1200" b="0" i="0" u="none" strike="noStrike" kern="1200" baseline="0" dirty="0">
                <a:solidFill>
                  <a:schemeClr val="tx1"/>
                </a:solidFill>
                <a:latin typeface="Arial" charset="0"/>
                <a:ea typeface="+mn-ea"/>
                <a:cs typeface="+mn-cs"/>
              </a:rPr>
              <a:t>10. Integrated planning, decision‐making and resource management ‐ EIA/SEA, IWRM, ICZM, LCA,</a:t>
            </a:r>
          </a:p>
          <a:p>
            <a:r>
              <a:rPr lang="en-US" sz="1200" b="0" i="0" u="none" strike="noStrike" kern="1200" baseline="0" dirty="0">
                <a:solidFill>
                  <a:schemeClr val="tx1"/>
                </a:solidFill>
                <a:latin typeface="Arial" charset="0"/>
                <a:ea typeface="+mn-ea"/>
                <a:cs typeface="+mn-cs"/>
              </a:rPr>
              <a:t>MCA/CBA, disaster preparedness, other diagnostic tools</a:t>
            </a:r>
          </a:p>
          <a:p>
            <a:r>
              <a:rPr lang="en-GB" sz="1200" b="1" i="0" u="none" strike="noStrike" kern="1200" baseline="0" dirty="0">
                <a:solidFill>
                  <a:schemeClr val="tx1"/>
                </a:solidFill>
                <a:latin typeface="Arial" charset="0"/>
                <a:ea typeface="+mn-ea"/>
                <a:cs typeface="+mn-cs"/>
              </a:rPr>
              <a:t>Investment </a:t>
            </a:r>
            <a:r>
              <a:rPr lang="en-GB" sz="1200" b="0" i="1" u="none" strike="noStrike" kern="1200" baseline="0" dirty="0">
                <a:solidFill>
                  <a:schemeClr val="tx1"/>
                </a:solidFill>
                <a:latin typeface="Arial" charset="0"/>
                <a:ea typeface="+mn-ea"/>
                <a:cs typeface="+mn-cs"/>
              </a:rPr>
              <a:t>(in natural capital, agriculture, human capital, infrastructure, and innovation).</a:t>
            </a:r>
          </a:p>
          <a:p>
            <a:r>
              <a:rPr lang="en-GB" sz="1200" b="0" i="0" u="none" strike="noStrike" kern="1200" baseline="0" dirty="0">
                <a:solidFill>
                  <a:schemeClr val="tx1"/>
                </a:solidFill>
                <a:latin typeface="Arial" charset="0"/>
                <a:ea typeface="+mn-ea"/>
                <a:cs typeface="+mn-cs"/>
              </a:rPr>
              <a:t>11. Sustainable public procurement</a:t>
            </a:r>
          </a:p>
          <a:p>
            <a:r>
              <a:rPr lang="en-US" sz="1200" b="0" i="0" u="none" strike="noStrike" kern="1200" baseline="0" dirty="0">
                <a:solidFill>
                  <a:schemeClr val="tx1"/>
                </a:solidFill>
                <a:latin typeface="Arial" charset="0"/>
                <a:ea typeface="+mn-ea"/>
                <a:cs typeface="+mn-cs"/>
              </a:rPr>
              <a:t>12. Investment in natural capital – PES, protected areas, direct management and rehabilitation</a:t>
            </a:r>
          </a:p>
          <a:p>
            <a:r>
              <a:rPr lang="en-US" sz="1200" b="0" i="0" u="none" strike="noStrike" kern="1200" baseline="0" dirty="0">
                <a:solidFill>
                  <a:schemeClr val="tx1"/>
                </a:solidFill>
                <a:latin typeface="Arial" charset="0"/>
                <a:ea typeface="+mn-ea"/>
                <a:cs typeface="+mn-cs"/>
              </a:rPr>
              <a:t>13. Investment in sustainable agriculture</a:t>
            </a:r>
          </a:p>
          <a:p>
            <a:r>
              <a:rPr lang="en-US" sz="1200" b="0" i="0" u="none" strike="noStrike" kern="1200" baseline="0" dirty="0">
                <a:solidFill>
                  <a:schemeClr val="tx1"/>
                </a:solidFill>
                <a:latin typeface="Arial" charset="0"/>
                <a:ea typeface="+mn-ea"/>
                <a:cs typeface="+mn-cs"/>
              </a:rPr>
              <a:t>14. Investment in human capital – capacity building, training, skills</a:t>
            </a:r>
          </a:p>
          <a:p>
            <a:r>
              <a:rPr lang="en-US" sz="1200" b="0" i="0" u="none" strike="noStrike" kern="1200" baseline="0" dirty="0">
                <a:solidFill>
                  <a:schemeClr val="tx1"/>
                </a:solidFill>
                <a:latin typeface="Arial" charset="0"/>
                <a:ea typeface="+mn-ea"/>
                <a:cs typeface="+mn-cs"/>
              </a:rPr>
              <a:t>15. Investment in infrastructure – energy, water, transport, waste, ICT</a:t>
            </a:r>
          </a:p>
          <a:p>
            <a:r>
              <a:rPr lang="en-US" sz="1200" b="0" i="0" u="none" strike="noStrike" kern="1200" baseline="0" dirty="0">
                <a:solidFill>
                  <a:schemeClr val="tx1"/>
                </a:solidFill>
                <a:latin typeface="Arial" charset="0"/>
                <a:ea typeface="+mn-ea"/>
                <a:cs typeface="+mn-cs"/>
              </a:rPr>
              <a:t>16. Investment in innovation – R&amp;D, deployment, information sharing</a:t>
            </a:r>
          </a:p>
          <a:p>
            <a:r>
              <a:rPr lang="en-US" sz="1200" b="1" i="0" u="none" strike="noStrike" kern="1200" baseline="0" dirty="0">
                <a:solidFill>
                  <a:schemeClr val="tx1"/>
                </a:solidFill>
                <a:latin typeface="Arial" charset="0"/>
                <a:ea typeface="+mn-ea"/>
                <a:cs typeface="+mn-cs"/>
              </a:rPr>
              <a:t>Information </a:t>
            </a:r>
          </a:p>
          <a:p>
            <a:r>
              <a:rPr lang="en-US" sz="1200" b="0" i="0" u="none" strike="noStrike" kern="1200" baseline="0" dirty="0">
                <a:solidFill>
                  <a:schemeClr val="tx1"/>
                </a:solidFill>
                <a:latin typeface="Arial" charset="0"/>
                <a:ea typeface="+mn-ea"/>
                <a:cs typeface="+mn-cs"/>
              </a:rPr>
              <a:t>17. Voluntary approaches – information provision, labelling, CSR, targets, agreements, educational</a:t>
            </a:r>
          </a:p>
          <a:p>
            <a:r>
              <a:rPr lang="en-GB" sz="1200" b="0" i="0" u="none" strike="noStrike" kern="1200" baseline="0" dirty="0">
                <a:solidFill>
                  <a:schemeClr val="tx1"/>
                </a:solidFill>
                <a:latin typeface="Arial" charset="0"/>
                <a:ea typeface="+mn-ea"/>
                <a:cs typeface="+mn-cs"/>
              </a:rPr>
              <a:t>initiatives</a:t>
            </a:r>
          </a:p>
          <a:p>
            <a:r>
              <a:rPr lang="en-US" sz="1200" b="0" i="0" u="none" strike="noStrike" kern="1200" baseline="0" dirty="0">
                <a:solidFill>
                  <a:schemeClr val="tx1"/>
                </a:solidFill>
                <a:latin typeface="Arial" charset="0"/>
                <a:ea typeface="+mn-ea"/>
                <a:cs typeface="+mn-cs"/>
              </a:rPr>
              <a:t>18. Measuring progress – green accounting, green targets and indicators, carbon inventories</a:t>
            </a:r>
          </a:p>
          <a:p>
            <a:r>
              <a:rPr lang="en-US" sz="1200" b="1" i="0" u="none" strike="noStrike" kern="1200" baseline="0" dirty="0">
                <a:solidFill>
                  <a:schemeClr val="tx1"/>
                </a:solidFill>
                <a:latin typeface="Arial" charset="0"/>
                <a:ea typeface="+mn-ea"/>
                <a:cs typeface="+mn-cs"/>
              </a:rPr>
              <a:t>Inclusion </a:t>
            </a:r>
          </a:p>
          <a:p>
            <a:r>
              <a:rPr lang="en-US" sz="1200" b="0" i="0" u="none" strike="noStrike" kern="1200" baseline="0" dirty="0">
                <a:solidFill>
                  <a:schemeClr val="tx1"/>
                </a:solidFill>
                <a:latin typeface="Arial" charset="0"/>
                <a:ea typeface="+mn-ea"/>
                <a:cs typeface="+mn-cs"/>
              </a:rPr>
              <a:t>19. </a:t>
            </a:r>
            <a:r>
              <a:rPr lang="en-US" sz="1200" b="0" i="0" u="none" strike="noStrike" kern="1200" baseline="0" dirty="0" err="1">
                <a:solidFill>
                  <a:schemeClr val="tx1"/>
                </a:solidFill>
                <a:latin typeface="Arial" charset="0"/>
                <a:ea typeface="+mn-ea"/>
                <a:cs typeface="+mn-cs"/>
              </a:rPr>
              <a:t>Labour</a:t>
            </a:r>
            <a:r>
              <a:rPr lang="en-US" sz="1200" b="0" i="0" u="none" strike="noStrike" kern="1200" baseline="0" dirty="0">
                <a:solidFill>
                  <a:schemeClr val="tx1"/>
                </a:solidFill>
                <a:latin typeface="Arial" charset="0"/>
                <a:ea typeface="+mn-ea"/>
                <a:cs typeface="+mn-cs"/>
              </a:rPr>
              <a:t> market policies – skills (re‐)training, job search assistance, income support and benefits</a:t>
            </a:r>
          </a:p>
          <a:p>
            <a:r>
              <a:rPr lang="en-US" sz="1200" b="0" i="0" u="none" strike="noStrike" kern="1200" baseline="0" dirty="0">
                <a:solidFill>
                  <a:schemeClr val="tx1"/>
                </a:solidFill>
                <a:latin typeface="Arial" charset="0"/>
                <a:ea typeface="+mn-ea"/>
                <a:cs typeface="+mn-cs"/>
              </a:rPr>
              <a:t>20. Social protection floors – unemployment insurance and pensions, cash transfers, compensation</a:t>
            </a:r>
          </a:p>
          <a:p>
            <a:r>
              <a:rPr lang="en-US" sz="1200" b="0" i="0" u="none" strike="noStrike" kern="1200" baseline="0" dirty="0">
                <a:solidFill>
                  <a:schemeClr val="tx1"/>
                </a:solidFill>
                <a:latin typeface="Arial" charset="0"/>
                <a:ea typeface="+mn-ea"/>
                <a:cs typeface="+mn-cs"/>
              </a:rPr>
              <a:t>for price increases, health care</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16</a:t>
            </a:fld>
            <a:endParaRPr lang="en-GB"/>
          </a:p>
        </p:txBody>
      </p:sp>
    </p:spTree>
    <p:extLst>
      <p:ext uri="{BB962C8B-B14F-4D97-AF65-F5344CB8AC3E}">
        <p14:creationId xmlns:p14="http://schemas.microsoft.com/office/powerpoint/2010/main" val="67671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Sub-national authorities:</a:t>
            </a:r>
            <a:r>
              <a:rPr lang="en-GB" baseline="0" dirty="0"/>
              <a:t> support the inclusive green economy transition process by (among others): integrated local planning; meeting priority needs of their constituents, including women and underrepresented groups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18</a:t>
            </a:fld>
            <a:endParaRPr lang="en-GB"/>
          </a:p>
        </p:txBody>
      </p:sp>
    </p:spTree>
    <p:extLst>
      <p:ext uri="{BB962C8B-B14F-4D97-AF65-F5344CB8AC3E}">
        <p14:creationId xmlns:p14="http://schemas.microsoft.com/office/powerpoint/2010/main" val="339782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and environmental</a:t>
            </a:r>
            <a:r>
              <a:rPr lang="en-GB" baseline="0" dirty="0"/>
              <a:t> NGOs, Trade unions, Cooperatives associations, foundations, fair trade movements, indigenous groups, Community-based Organisations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19</a:t>
            </a:fld>
            <a:endParaRPr lang="en-GB"/>
          </a:p>
        </p:txBody>
      </p:sp>
    </p:spTree>
    <p:extLst>
      <p:ext uri="{BB962C8B-B14F-4D97-AF65-F5344CB8AC3E}">
        <p14:creationId xmlns:p14="http://schemas.microsoft.com/office/powerpoint/2010/main" val="13768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GEC</a:t>
            </a:r>
            <a:r>
              <a:rPr lang="en-US" sz="1200" b="0" i="0" kern="1200" baseline="0" dirty="0">
                <a:solidFill>
                  <a:schemeClr val="tx1"/>
                </a:solidFill>
                <a:effectLst/>
                <a:latin typeface="Arial" charset="0"/>
                <a:ea typeface="+mn-ea"/>
                <a:cs typeface="+mn-cs"/>
              </a:rPr>
              <a:t> is</a:t>
            </a:r>
            <a:r>
              <a:rPr lang="en-US" sz="1200" b="0" i="0" kern="1200" dirty="0">
                <a:solidFill>
                  <a:schemeClr val="tx1"/>
                </a:solidFill>
                <a:effectLst/>
                <a:latin typeface="Arial" charset="0"/>
                <a:ea typeface="+mn-ea"/>
                <a:cs typeface="+mn-cs"/>
              </a:rPr>
              <a:t> a global multi-stakeholder network working on green economy. It is committed to accelerating the transition to a green and fair economy, through </a:t>
            </a:r>
            <a:r>
              <a:rPr lang="en-US" sz="1200" b="1" i="0" kern="1200" dirty="0" err="1">
                <a:solidFill>
                  <a:schemeClr val="tx1"/>
                </a:solidFill>
                <a:effectLst/>
                <a:latin typeface="Arial" charset="0"/>
                <a:ea typeface="+mn-ea"/>
                <a:cs typeface="+mn-cs"/>
              </a:rPr>
              <a:t>mobilising</a:t>
            </a:r>
            <a:r>
              <a:rPr lang="en-US" sz="1200" b="1" i="0" kern="1200" dirty="0">
                <a:solidFill>
                  <a:schemeClr val="tx1"/>
                </a:solidFill>
                <a:effectLst/>
                <a:latin typeface="Arial" charset="0"/>
                <a:ea typeface="+mn-ea"/>
                <a:cs typeface="+mn-cs"/>
              </a:rPr>
              <a:t> activity amongst stakeholders;</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sharing experiences and policy practices </a:t>
            </a:r>
            <a:r>
              <a:rPr lang="en-US" sz="1200" b="0" i="0" kern="1200" dirty="0">
                <a:solidFill>
                  <a:schemeClr val="tx1"/>
                </a:solidFill>
                <a:effectLst/>
                <a:latin typeface="Arial" charset="0"/>
                <a:ea typeface="+mn-ea"/>
                <a:cs typeface="+mn-cs"/>
              </a:rPr>
              <a:t>across its global network; and </a:t>
            </a:r>
            <a:r>
              <a:rPr lang="en-US" sz="1200" b="1" i="0" kern="1200" dirty="0">
                <a:solidFill>
                  <a:schemeClr val="tx1"/>
                </a:solidFill>
                <a:effectLst/>
                <a:latin typeface="Arial" charset="0"/>
                <a:ea typeface="+mn-ea"/>
                <a:cs typeface="+mn-cs"/>
              </a:rPr>
              <a:t>influencing key decision makers</a:t>
            </a:r>
            <a:r>
              <a:rPr lang="en-US" sz="1200" b="0" i="0" kern="1200" dirty="0">
                <a:solidFill>
                  <a:schemeClr val="tx1"/>
                </a:solidFill>
                <a:effectLst/>
                <a:latin typeface="Arial" charset="0"/>
                <a:ea typeface="+mn-ea"/>
                <a:cs typeface="+mn-cs"/>
              </a:rPr>
              <a:t> at the local, national and international levels. Their action focuses on five interrelated areas of the transition to a green economy: 1. measuring what matters; 2. influencing financial systems; 3. greening high impact sectors; 4. investing in people and 5. managing natural capital. </a:t>
            </a:r>
          </a:p>
          <a:p>
            <a:pPr fontAlgn="base"/>
            <a:r>
              <a:rPr lang="en-US" sz="1200" b="0" i="0" kern="1200" dirty="0">
                <a:solidFill>
                  <a:schemeClr val="tx1"/>
                </a:solidFill>
                <a:effectLst/>
                <a:latin typeface="Arial" charset="0"/>
                <a:ea typeface="+mn-ea"/>
                <a:cs typeface="+mn-cs"/>
              </a:rPr>
              <a:t>Activities include:</a:t>
            </a:r>
          </a:p>
          <a:p>
            <a:pPr fontAlgn="base"/>
            <a:r>
              <a:rPr lang="en-US" sz="1200" b="0" i="0" kern="1200" dirty="0">
                <a:solidFill>
                  <a:schemeClr val="tx1"/>
                </a:solidFill>
                <a:effectLst/>
                <a:latin typeface="Arial" charset="0"/>
                <a:ea typeface="+mn-ea"/>
                <a:cs typeface="+mn-cs"/>
              </a:rPr>
              <a:t>Coordinating multi-stakeholder national dialogues on a green economy</a:t>
            </a:r>
          </a:p>
          <a:p>
            <a:pPr fontAlgn="base"/>
            <a:r>
              <a:rPr lang="en-US" sz="1200" b="0" i="0" kern="1200" dirty="0">
                <a:solidFill>
                  <a:schemeClr val="tx1"/>
                </a:solidFill>
                <a:effectLst/>
                <a:latin typeface="Arial" charset="0"/>
                <a:ea typeface="+mn-ea"/>
                <a:cs typeface="+mn-cs"/>
              </a:rPr>
              <a:t>Researching and identifying policies necessary for the transition</a:t>
            </a:r>
          </a:p>
          <a:p>
            <a:pPr fontAlgn="base"/>
            <a:r>
              <a:rPr lang="en-US" sz="1200" b="0" i="0" kern="1200" dirty="0">
                <a:solidFill>
                  <a:schemeClr val="tx1"/>
                </a:solidFill>
                <a:effectLst/>
                <a:latin typeface="Arial" charset="0"/>
                <a:ea typeface="+mn-ea"/>
                <a:cs typeface="+mn-cs"/>
              </a:rPr>
              <a:t>Representing the voices of stakeholders in national and international processes</a:t>
            </a:r>
          </a:p>
          <a:p>
            <a:pPr fontAlgn="base"/>
            <a:r>
              <a:rPr lang="en-US" sz="1200" b="0" i="0" kern="1200" dirty="0">
                <a:solidFill>
                  <a:schemeClr val="tx1"/>
                </a:solidFill>
                <a:effectLst/>
                <a:latin typeface="Arial" charset="0"/>
                <a:ea typeface="+mn-ea"/>
                <a:cs typeface="+mn-cs"/>
              </a:rPr>
              <a:t>Engaging new target audiences in the opportunities offered by a transition</a:t>
            </a:r>
          </a:p>
          <a:p>
            <a:pPr fontAlgn="base"/>
            <a:r>
              <a:rPr lang="en-US" sz="1200" b="0" i="0" kern="1200" dirty="0">
                <a:solidFill>
                  <a:schemeClr val="tx1"/>
                </a:solidFill>
                <a:effectLst/>
                <a:latin typeface="Arial" charset="0"/>
                <a:ea typeface="+mn-ea"/>
                <a:cs typeface="+mn-cs"/>
              </a:rPr>
              <a:t>Lobbying key decision makers</a:t>
            </a:r>
          </a:p>
          <a:p>
            <a:pPr fontAlgn="base"/>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20</a:t>
            </a:fld>
            <a:endParaRPr lang="en-GB"/>
          </a:p>
        </p:txBody>
      </p:sp>
    </p:spTree>
    <p:extLst>
      <p:ext uri="{BB962C8B-B14F-4D97-AF65-F5344CB8AC3E}">
        <p14:creationId xmlns:p14="http://schemas.microsoft.com/office/powerpoint/2010/main" val="31503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with SDGs and the presentation of module 6, where discussion will focus on</a:t>
            </a:r>
            <a:r>
              <a:rPr lang="en-GB" baseline="0" dirty="0"/>
              <a:t> what the EU does in various sectors to promote inclusive green economy (and contribute to </a:t>
            </a:r>
            <a:r>
              <a:rPr lang="en-GB" baseline="0"/>
              <a:t>the achievement of </a:t>
            </a:r>
            <a:r>
              <a:rPr lang="en-GB" baseline="0" dirty="0"/>
              <a:t>the </a:t>
            </a:r>
            <a:r>
              <a:rPr lang="en-GB" baseline="0"/>
              <a:t>SDGs).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25</a:t>
            </a:fld>
            <a:endParaRPr lang="en-GB"/>
          </a:p>
        </p:txBody>
      </p:sp>
    </p:spTree>
    <p:extLst>
      <p:ext uri="{BB962C8B-B14F-4D97-AF65-F5344CB8AC3E}">
        <p14:creationId xmlns:p14="http://schemas.microsoft.com/office/powerpoint/2010/main" val="41055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5</a:t>
            </a:fld>
            <a:endParaRPr lang="en-GB"/>
          </a:p>
        </p:txBody>
      </p:sp>
    </p:spTree>
    <p:extLst>
      <p:ext uri="{BB962C8B-B14F-4D97-AF65-F5344CB8AC3E}">
        <p14:creationId xmlns:p14="http://schemas.microsoft.com/office/powerpoint/2010/main" val="13530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Overarching Priorities</a:t>
            </a:r>
            <a:r>
              <a:rPr lang="en-GB" sz="1200" kern="1200" baseline="0" dirty="0">
                <a:solidFill>
                  <a:schemeClr val="tx1"/>
                </a:solidFill>
                <a:effectLst/>
                <a:latin typeface="Arial" charset="0"/>
                <a:ea typeface="+mn-ea"/>
                <a:cs typeface="+mn-cs"/>
              </a:rPr>
              <a:t> of EU International Cooperation on Inclusive Green Economy</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7</a:t>
            </a:fld>
            <a:endParaRPr lang="en-GB"/>
          </a:p>
        </p:txBody>
      </p:sp>
    </p:spTree>
    <p:extLst>
      <p:ext uri="{BB962C8B-B14F-4D97-AF65-F5344CB8AC3E}">
        <p14:creationId xmlns:p14="http://schemas.microsoft.com/office/powerpoint/2010/main" val="249824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a:solidFill>
                  <a:schemeClr val="tx1"/>
                </a:solidFill>
                <a:effectLst/>
                <a:latin typeface="Arial" charset="0"/>
                <a:ea typeface="+mn-ea"/>
                <a:cs typeface="+mn-cs"/>
              </a:rPr>
              <a:t>The "SWITCH" regional programmes in Asia, the Mediterranean and Africa are the main EU initiatives in this area. These programmes encourage a higher use of environmentally friendly technologies and practices by businesses through grants to business intermediary organisations and other entities supporting the development of SCP enabling conditions in selected economic sectors of partner countries. The programmes give particular attention to Micro, Small and Medium Enterprises (MSMEs) and to initiatives that encourage eco-entrepreneurship.</a:t>
            </a:r>
            <a:endParaRPr lang="en-GB" b="1"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8</a:t>
            </a:fld>
            <a:endParaRPr lang="en-GB"/>
          </a:p>
        </p:txBody>
      </p:sp>
    </p:spTree>
    <p:extLst>
      <p:ext uri="{BB962C8B-B14F-4D97-AF65-F5344CB8AC3E}">
        <p14:creationId xmlns:p14="http://schemas.microsoft.com/office/powerpoint/2010/main" val="344358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typology of possible cooperation actions with the private sector on green economy is very broad, covering, among others, the following key areas:  </a:t>
            </a:r>
          </a:p>
          <a:p>
            <a:pPr lvl="0"/>
            <a:r>
              <a:rPr lang="en-GB" sz="1200" kern="1200" dirty="0">
                <a:solidFill>
                  <a:schemeClr val="tx1"/>
                </a:solidFill>
                <a:effectLst/>
                <a:latin typeface="Arial" charset="0"/>
                <a:ea typeface="+mn-ea"/>
                <a:cs typeface="+mn-cs"/>
              </a:rPr>
              <a:t>- research and awareness raising on e.g. sustainable practices and on market opportunities; </a:t>
            </a:r>
          </a:p>
          <a:p>
            <a:pPr lvl="0"/>
            <a:r>
              <a:rPr lang="en-GB" sz="1200" kern="1200" dirty="0">
                <a:solidFill>
                  <a:schemeClr val="tx1"/>
                </a:solidFill>
                <a:effectLst/>
                <a:latin typeface="Arial" charset="0"/>
                <a:ea typeface="+mn-ea"/>
                <a:cs typeface="+mn-cs"/>
              </a:rPr>
              <a:t>- support to industry associations to deliver better services to their members; </a:t>
            </a:r>
          </a:p>
          <a:p>
            <a:pPr lvl="0"/>
            <a:r>
              <a:rPr lang="en-GB" sz="1200" kern="1200" dirty="0">
                <a:solidFill>
                  <a:schemeClr val="tx1"/>
                </a:solidFill>
                <a:effectLst/>
                <a:latin typeface="Arial" charset="0"/>
                <a:ea typeface="+mn-ea"/>
                <a:cs typeface="+mn-cs"/>
              </a:rPr>
              <a:t>- provision of business development services to Micro, Small and Medium Enterprises (MSMEs), e.g. capacity building on sustainable production practices, skills transfer or business advice for eco-entrepreneurs; </a:t>
            </a:r>
          </a:p>
          <a:p>
            <a:pPr lvl="0"/>
            <a:r>
              <a:rPr lang="en-GB" sz="1200" kern="1200" dirty="0">
                <a:solidFill>
                  <a:schemeClr val="tx1"/>
                </a:solidFill>
                <a:effectLst/>
                <a:latin typeface="Arial" charset="0"/>
                <a:ea typeface="+mn-ea"/>
                <a:cs typeface="+mn-cs"/>
              </a:rPr>
              <a:t>- support to Business-to-Business (B2B) dialogue, e.g. between producers and consumers committed to sustainable sourcing;</a:t>
            </a:r>
          </a:p>
          <a:p>
            <a:pPr lvl="0"/>
            <a:r>
              <a:rPr lang="en-GB" sz="1200" kern="1200" dirty="0">
                <a:solidFill>
                  <a:schemeClr val="tx1"/>
                </a:solidFill>
                <a:effectLst/>
                <a:latin typeface="Arial" charset="0"/>
                <a:ea typeface="+mn-ea"/>
                <a:cs typeface="+mn-cs"/>
              </a:rPr>
              <a:t>- promotion of B2B networking and exchange of experience, e.g. among EU actors and developing countries’ stakeholders; </a:t>
            </a:r>
          </a:p>
          <a:p>
            <a:pPr lvl="0"/>
            <a:r>
              <a:rPr lang="en-GB" sz="1200" kern="1200" dirty="0">
                <a:solidFill>
                  <a:schemeClr val="tx1"/>
                </a:solidFill>
                <a:effectLst/>
                <a:latin typeface="Arial" charset="0"/>
                <a:ea typeface="+mn-ea"/>
                <a:cs typeface="+mn-cs"/>
              </a:rPr>
              <a:t>- encouragement of Public Private Partnerships (PPPs), e.g. through contributions to a supportive regulatory framework</a:t>
            </a:r>
            <a:r>
              <a:rPr lang="en-GB" sz="800" kern="120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 </a:t>
            </a:r>
          </a:p>
          <a:p>
            <a:pPr lvl="0"/>
            <a:r>
              <a:rPr lang="en-GB" sz="1200" kern="1200" dirty="0">
                <a:solidFill>
                  <a:schemeClr val="tx1"/>
                </a:solidFill>
                <a:effectLst/>
                <a:latin typeface="Arial" charset="0"/>
                <a:ea typeface="+mn-ea"/>
                <a:cs typeface="+mn-cs"/>
              </a:rPr>
              <a:t>- creation of an enabling environment for eco-entrepreneurship and private sector investments in green sectors, e.g. through improved access to green finance for SMEs;</a:t>
            </a:r>
          </a:p>
          <a:p>
            <a:pPr lvl="0"/>
            <a:r>
              <a:rPr lang="en-GB" sz="1200" kern="1200" dirty="0">
                <a:solidFill>
                  <a:schemeClr val="tx1"/>
                </a:solidFill>
                <a:effectLst/>
                <a:latin typeface="Arial" charset="0"/>
                <a:ea typeface="+mn-ea"/>
                <a:cs typeface="+mn-cs"/>
              </a:rPr>
              <a:t>- encouragement of green technology transfer, e.g. through incentives for EU firms on licensing to and joint investment with developing country firms; </a:t>
            </a:r>
          </a:p>
          <a:p>
            <a:pPr lvl="0"/>
            <a:r>
              <a:rPr lang="en-GB" sz="1200" kern="1200" dirty="0">
                <a:solidFill>
                  <a:schemeClr val="tx1"/>
                </a:solidFill>
                <a:effectLst/>
                <a:latin typeface="Arial" charset="0"/>
                <a:ea typeface="+mn-ea"/>
                <a:cs typeface="+mn-cs"/>
              </a:rPr>
              <a:t>- development and alignment of green certification standards and labels;</a:t>
            </a:r>
          </a:p>
          <a:p>
            <a:pPr lvl="0"/>
            <a:r>
              <a:rPr lang="en-GB" sz="1200" kern="1200" dirty="0">
                <a:solidFill>
                  <a:schemeClr val="tx1"/>
                </a:solidFill>
                <a:effectLst/>
                <a:latin typeface="Arial" charset="0"/>
                <a:ea typeface="+mn-ea"/>
                <a:cs typeface="+mn-cs"/>
              </a:rPr>
              <a:t>- strengthening commitments to sustainable supply chains and developing mechanisms to enhance trade in sustainable commodities; and</a:t>
            </a:r>
          </a:p>
          <a:p>
            <a:r>
              <a:rPr lang="en-GB" sz="1600" kern="1200" dirty="0">
                <a:solidFill>
                  <a:schemeClr val="tx1"/>
                </a:solidFill>
                <a:effectLst/>
                <a:latin typeface="Arial" charset="0"/>
                <a:ea typeface="+mn-ea"/>
                <a:cs typeface="+mn-cs"/>
              </a:rPr>
              <a:t>promotion of private sector participation to policy development.</a:t>
            </a:r>
            <a:endParaRPr lang="en-GB" sz="1200" kern="1200" dirty="0">
              <a:solidFill>
                <a:schemeClr val="tx1"/>
              </a:solidFill>
              <a:effectLst/>
              <a:latin typeface="Arial" charset="0"/>
              <a:ea typeface="+mn-ea"/>
              <a:cs typeface="+mn-cs"/>
            </a:endParaRPr>
          </a:p>
          <a:p>
            <a:r>
              <a:rPr lang="en-GB" sz="1200" b="1" kern="1200" dirty="0">
                <a:solidFill>
                  <a:schemeClr val="tx1"/>
                </a:solidFill>
                <a:effectLst/>
                <a:latin typeface="Arial" charset="0"/>
                <a:ea typeface="+mn-ea"/>
                <a:cs typeface="+mn-cs"/>
              </a:rPr>
              <a:t>Source:</a:t>
            </a:r>
            <a:r>
              <a:rPr lang="en-GB" sz="1200" b="1" kern="1200" baseline="0" dirty="0">
                <a:solidFill>
                  <a:schemeClr val="tx1"/>
                </a:solidFill>
                <a:effectLst/>
                <a:latin typeface="Arial" charset="0"/>
                <a:ea typeface="+mn-ea"/>
                <a:cs typeface="+mn-cs"/>
              </a:rPr>
              <a:t> Reference document</a:t>
            </a:r>
            <a:endParaRPr lang="en-GB" b="1" dirty="0"/>
          </a:p>
          <a:p>
            <a:pPr lvl="1">
              <a:buClrTx/>
              <a:buFont typeface="Courier New" panose="02070309020205020404" pitchFamily="49" charset="0"/>
              <a:buNone/>
              <a:defRPr/>
            </a:pPr>
            <a:endParaRPr lang="en-GB" sz="1200" b="1" i="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9</a:t>
            </a:fld>
            <a:endParaRPr lang="en-GB"/>
          </a:p>
        </p:txBody>
      </p:sp>
    </p:spTree>
    <p:extLst>
      <p:ext uri="{BB962C8B-B14F-4D97-AF65-F5344CB8AC3E}">
        <p14:creationId xmlns:p14="http://schemas.microsoft.com/office/powerpoint/2010/main" val="175190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Investing in skills development, anticipating </a:t>
            </a:r>
            <a:r>
              <a:rPr lang="en-US" sz="1200" b="0" i="0" kern="1200" dirty="0" err="1">
                <a:solidFill>
                  <a:schemeClr val="tx1"/>
                </a:solidFill>
                <a:effectLst/>
                <a:latin typeface="Arial" charset="0"/>
                <a:ea typeface="+mn-ea"/>
                <a:cs typeface="+mn-cs"/>
              </a:rPr>
              <a:t>labour</a:t>
            </a:r>
            <a:r>
              <a:rPr lang="en-US" sz="1200" b="0" i="0" kern="1200" dirty="0">
                <a:solidFill>
                  <a:schemeClr val="tx1"/>
                </a:solidFill>
                <a:effectLst/>
                <a:latin typeface="Arial" charset="0"/>
                <a:ea typeface="+mn-ea"/>
                <a:cs typeface="+mn-cs"/>
              </a:rPr>
              <a:t> market changes and promoting social dialogue are considered crucial conditions in a just transition towards a green and sustainable economy.</a:t>
            </a:r>
          </a:p>
          <a:p>
            <a:r>
              <a:rPr lang="en-US" sz="1200" b="0" i="0" kern="1200" dirty="0">
                <a:solidFill>
                  <a:schemeClr val="tx1"/>
                </a:solidFill>
                <a:effectLst/>
                <a:latin typeface="Arial" charset="0"/>
                <a:ea typeface="+mn-ea"/>
                <a:cs typeface="+mn-cs"/>
              </a:rPr>
              <a:t>Education and vocational systems (TVET: Technical Vocation Education and Training) need to adjust their offer to the change in the demand for skills and competencies for green enterprises and jobs. An early identification of skills needs is critical to avoid skill shortages and minimize the transition cost.</a:t>
            </a:r>
          </a:p>
          <a:p>
            <a:r>
              <a:rPr lang="en-US" sz="1200" b="0" i="0" kern="1200" dirty="0">
                <a:solidFill>
                  <a:schemeClr val="tx1"/>
                </a:solidFill>
                <a:effectLst/>
                <a:latin typeface="Arial" charset="0"/>
                <a:ea typeface="+mn-ea"/>
                <a:cs typeface="+mn-cs"/>
              </a:rPr>
              <a:t>Measures for steering a socially acceptable transition are necessary. Active </a:t>
            </a:r>
            <a:r>
              <a:rPr lang="en-US" sz="1200" b="0" i="0" kern="1200" dirty="0" err="1">
                <a:solidFill>
                  <a:schemeClr val="tx1"/>
                </a:solidFill>
                <a:effectLst/>
                <a:latin typeface="Arial" charset="0"/>
                <a:ea typeface="+mn-ea"/>
                <a:cs typeface="+mn-cs"/>
              </a:rPr>
              <a:t>labour</a:t>
            </a:r>
            <a:r>
              <a:rPr lang="en-US" sz="1200" b="0" i="0" kern="1200" dirty="0">
                <a:solidFill>
                  <a:schemeClr val="tx1"/>
                </a:solidFill>
                <a:effectLst/>
                <a:latin typeface="Arial" charset="0"/>
                <a:ea typeface="+mn-ea"/>
                <a:cs typeface="+mn-cs"/>
              </a:rPr>
              <a:t> market policies provide a tested set of instruments to address a just transition: investments into new skills along with unemployment benefits, </a:t>
            </a:r>
            <a:r>
              <a:rPr lang="en-US" sz="1200" b="0" i="0" kern="1200" dirty="0" err="1">
                <a:solidFill>
                  <a:schemeClr val="tx1"/>
                </a:solidFill>
                <a:effectLst/>
                <a:latin typeface="Arial" charset="0"/>
                <a:ea typeface="+mn-ea"/>
                <a:cs typeface="+mn-cs"/>
              </a:rPr>
              <a:t>labour</a:t>
            </a:r>
            <a:r>
              <a:rPr lang="en-US" sz="1200" b="0" i="0" kern="1200" dirty="0">
                <a:solidFill>
                  <a:schemeClr val="tx1"/>
                </a:solidFill>
                <a:effectLst/>
                <a:latin typeface="Arial" charset="0"/>
                <a:ea typeface="+mn-ea"/>
                <a:cs typeface="+mn-cs"/>
              </a:rPr>
              <a:t> market intermediation and economic diversification for workers relocated from resource-intensive industries. </a:t>
            </a:r>
          </a:p>
          <a:p>
            <a:r>
              <a:rPr lang="en-US" sz="1200" b="0" i="0" kern="1200" dirty="0">
                <a:solidFill>
                  <a:schemeClr val="tx1"/>
                </a:solidFill>
                <a:effectLst/>
                <a:latin typeface="Arial" charset="0"/>
                <a:ea typeface="+mn-ea"/>
                <a:cs typeface="+mn-cs"/>
              </a:rPr>
              <a:t>The key role of sustainable enterprises should be emphasized, in particular green small and medium-sized enterprises (SME) as they are core drivers of the green transformation. SMEs are the main employer and biggest source of job creation and innovation. An enabling environment for enterprise development is needed.</a:t>
            </a:r>
          </a:p>
          <a:p>
            <a:r>
              <a:rPr lang="en-US" sz="1200" b="0" i="0" kern="1200" dirty="0">
                <a:solidFill>
                  <a:schemeClr val="tx1"/>
                </a:solidFill>
                <a:effectLst/>
                <a:latin typeface="Arial" charset="0"/>
                <a:ea typeface="+mn-ea"/>
                <a:cs typeface="+mn-cs"/>
              </a:rPr>
              <a:t>Workers should enjoy decent working conditions and protection, also in the green economy. This can be achieved through the compliance with international </a:t>
            </a:r>
            <a:r>
              <a:rPr lang="en-US" sz="1200" b="0" i="0" kern="1200" dirty="0" err="1">
                <a:solidFill>
                  <a:schemeClr val="tx1"/>
                </a:solidFill>
                <a:effectLst/>
                <a:latin typeface="Arial" charset="0"/>
                <a:ea typeface="+mn-ea"/>
                <a:cs typeface="+mn-cs"/>
              </a:rPr>
              <a:t>labour</a:t>
            </a:r>
            <a:r>
              <a:rPr lang="en-US" sz="1200" b="0" i="0" kern="1200" dirty="0">
                <a:solidFill>
                  <a:schemeClr val="tx1"/>
                </a:solidFill>
                <a:effectLst/>
                <a:latin typeface="Arial" charset="0"/>
                <a:ea typeface="+mn-ea"/>
                <a:cs typeface="+mn-cs"/>
              </a:rPr>
              <a:t> standards, including those dealing with the right to a safe and healthy working environment. This is relevant in the context of risks emerging from new technologies and occupations in the green economy. Nationally-defined social protection floors are powerful tools to combat poverty and promote social inclusion. They can enable fair and inclusive transitions by facilitating adaptation to climate change and empowering workers to seize new economic opportunities. Social protection floors can also serve as an automatic stabilizer during the economic crises and structural transitions and are a fundamental component of inclusive and fair development strategies.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Source: ILO (2012) </a:t>
            </a:r>
            <a:r>
              <a:rPr lang="en-GB" sz="1200" b="0" i="0" kern="1200" dirty="0">
                <a:solidFill>
                  <a:schemeClr val="tx1"/>
                </a:solidFill>
                <a:effectLst/>
                <a:latin typeface="Arial" charset="0"/>
                <a:ea typeface="+mn-ea"/>
                <a:cs typeface="+mn-cs"/>
              </a:rPr>
              <a:t>Towards an inclusive and green economy: Flanders, ILO and SERV stress the importance of green jobs, p</a:t>
            </a:r>
            <a:r>
              <a:rPr lang="en-US" baseline="0" dirty="0" err="1"/>
              <a:t>ress</a:t>
            </a:r>
            <a:r>
              <a:rPr lang="en-US" baseline="0" dirty="0"/>
              <a:t> release.</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10</a:t>
            </a:fld>
            <a:endParaRPr lang="en-GB" dirty="0"/>
          </a:p>
        </p:txBody>
      </p:sp>
    </p:spTree>
    <p:extLst>
      <p:ext uri="{BB962C8B-B14F-4D97-AF65-F5344CB8AC3E}">
        <p14:creationId xmlns:p14="http://schemas.microsoft.com/office/powerpoint/2010/main" val="140445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11</a:t>
            </a:fld>
            <a:endParaRPr lang="en-GB" dirty="0"/>
          </a:p>
        </p:txBody>
      </p:sp>
    </p:spTree>
    <p:extLst>
      <p:ext uri="{BB962C8B-B14F-4D97-AF65-F5344CB8AC3E}">
        <p14:creationId xmlns:p14="http://schemas.microsoft.com/office/powerpoint/2010/main" val="80339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Tx/>
              <a:buFont typeface="Courier New" panose="02070309020205020404" pitchFamily="49" charset="0"/>
              <a:buNone/>
              <a:defRPr/>
            </a:pPr>
            <a:r>
              <a:rPr lang="en-GB" b="0" dirty="0"/>
              <a:t>Applies</a:t>
            </a:r>
            <a:r>
              <a:rPr lang="en-GB" b="0" baseline="0" dirty="0"/>
              <a:t> to both large companies and MSMEs. Enabling frameworks are a pre-requisite also for green entrepreneurship. </a:t>
            </a:r>
            <a:endParaRPr lang="en-GB" b="0"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12</a:t>
            </a:fld>
            <a:endParaRPr lang="en-GB"/>
          </a:p>
        </p:txBody>
      </p:sp>
    </p:spTree>
    <p:extLst>
      <p:ext uri="{BB962C8B-B14F-4D97-AF65-F5344CB8AC3E}">
        <p14:creationId xmlns:p14="http://schemas.microsoft.com/office/powerpoint/2010/main" val="105708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Courier New" panose="02070309020205020404" pitchFamily="49" charset="0"/>
              <a:buNone/>
              <a:defRPr/>
            </a:pPr>
            <a:r>
              <a:rPr lang="en-GB" b="1" dirty="0"/>
              <a:t>Experience</a:t>
            </a:r>
            <a:r>
              <a:rPr lang="en-GB" b="1" baseline="0" dirty="0"/>
              <a:t> from SWITCH regional programmes</a:t>
            </a:r>
          </a:p>
          <a:p>
            <a:pPr lvl="1">
              <a:buClrTx/>
              <a:buFont typeface="Courier New" panose="02070309020205020404" pitchFamily="49" charset="0"/>
              <a:buNone/>
              <a:defRPr/>
            </a:pPr>
            <a:r>
              <a:rPr lang="en-GB" sz="1200" kern="1200" dirty="0">
                <a:solidFill>
                  <a:schemeClr val="tx1"/>
                </a:solidFill>
                <a:effectLst/>
                <a:latin typeface="Arial" charset="0"/>
                <a:ea typeface="+mn-ea"/>
                <a:cs typeface="+mn-cs"/>
              </a:rPr>
              <a:t>SWITCH-Asia provides grants to business intermediary organisations and other entities supporting the development of SCP enabling conditions in selected economic sectors of partner countries. All regional programmes give particular attention to Micro, Small and Medium Enterprises (MSMEs). </a:t>
            </a:r>
          </a:p>
          <a:p>
            <a:pPr lvl="1">
              <a:buClrTx/>
              <a:buFont typeface="Courier New" panose="02070309020205020404" pitchFamily="49" charset="0"/>
              <a:buNone/>
              <a:defRPr/>
            </a:pPr>
            <a:r>
              <a:rPr lang="en-GB" sz="1200" kern="1200" dirty="0">
                <a:solidFill>
                  <a:schemeClr val="tx1"/>
                </a:solidFill>
                <a:effectLst/>
                <a:latin typeface="Arial" charset="0"/>
                <a:ea typeface="+mn-ea"/>
                <a:cs typeface="+mn-cs"/>
              </a:rPr>
              <a:t>Switch-Med supports initiatives that encourage eco-entrepreneurship. </a:t>
            </a:r>
          </a:p>
          <a:p>
            <a:pPr lvl="1">
              <a:buClrTx/>
              <a:buFont typeface="Courier New" panose="02070309020205020404" pitchFamily="49" charset="0"/>
              <a:buNone/>
              <a:defRPr/>
            </a:pPr>
            <a:r>
              <a:rPr lang="en-GB" sz="1200" kern="1200" dirty="0">
                <a:solidFill>
                  <a:schemeClr val="tx1"/>
                </a:solidFill>
                <a:effectLst/>
                <a:latin typeface="Arial" charset="0"/>
                <a:ea typeface="+mn-ea"/>
                <a:cs typeface="+mn-cs"/>
              </a:rPr>
              <a:t>SWITCH</a:t>
            </a:r>
            <a:r>
              <a:rPr lang="en-GB" sz="1200" kern="1200" baseline="0" dirty="0">
                <a:solidFill>
                  <a:schemeClr val="tx1"/>
                </a:solidFill>
                <a:effectLst/>
                <a:latin typeface="Arial" charset="0"/>
                <a:ea typeface="+mn-ea"/>
                <a:cs typeface="+mn-cs"/>
              </a:rPr>
              <a:t> Africa Green Business component</a:t>
            </a:r>
            <a:r>
              <a:rPr lang="en-US" sz="1200" b="0" i="0" kern="1200" dirty="0">
                <a:solidFill>
                  <a:schemeClr val="tx1"/>
                </a:solidFill>
                <a:effectLst/>
                <a:latin typeface="Arial" charset="0"/>
                <a:ea typeface="+mn-ea"/>
                <a:cs typeface="+mn-cs"/>
              </a:rPr>
              <a:t> provides services to entrepreneurs and M&amp;SMEs that enable them to start and develop green businesses, apply sustainable production practices and create trade opportunities. In each pilot country, activities focus on the same sectors as targeted by the policy support component. The scope of activities is based on an assessment of local business conditions. This includes the readiness and capacity of the existing Business Development Services (BDS) providers to play an effective, efficient and sustainable role towards green business development and SCP practices in the selected sectors. </a:t>
            </a:r>
            <a:endParaRPr lang="en-GB" b="1"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13</a:t>
            </a:fld>
            <a:endParaRPr lang="en-GB"/>
          </a:p>
        </p:txBody>
      </p:sp>
    </p:spTree>
    <p:extLst>
      <p:ext uri="{BB962C8B-B14F-4D97-AF65-F5344CB8AC3E}">
        <p14:creationId xmlns:p14="http://schemas.microsoft.com/office/powerpoint/2010/main" val="3620826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hTd_xXDFya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fr.wikipedia.org/wiki/Fichier:Energy_Star_logo.svg" TargetMode="External"/><Relationship Id="rId13"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msc.org/" TargetMode="External"/><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hyperlink" Target="http://www.google.be/imgres?imgurl=http://www.economiesolidaire.com/images/logo-max-havelaar.png&amp;imgrefurl=http://www.economiesolidaire.com/2007/09/28/quelques-infos-sur-le-label-max-havelaar/&amp;h=293&amp;w=250&amp;sz=42&amp;tbnid=jDHjNpoF1jciNM:&amp;tbnh=115&amp;tbnw=98&amp;prev=/search?q=max+havelaar&amp;tbm=isch&amp;tbo=u&amp;zoom=1&amp;q=max+havelaar&amp;hl=fr&amp;usg=__fen8AWSRzXGRqtpK888TATCaAH8=&amp;sa=X&amp;ei=X4gETvuvFMTLswbVqeSQDA&amp;ved=0CDgQ9QEwBg" TargetMode="External"/><Relationship Id="rId9" Type="http://schemas.openxmlformats.org/officeDocument/2006/relationships/image" Target="../media/image11.png"/><Relationship Id="rId1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itchafricagreen.org/" TargetMode="External"/><Relationship Id="rId2" Type="http://schemas.openxmlformats.org/officeDocument/2006/relationships/hyperlink" Target="http://www.un-page.org/" TargetMode="External"/><Relationship Id="rId1" Type="http://schemas.openxmlformats.org/officeDocument/2006/relationships/slideLayout" Target="../slideLayouts/slideLayout2.xml"/><Relationship Id="rId4" Type="http://schemas.openxmlformats.org/officeDocument/2006/relationships/hyperlink" Target="http://www.greeneconomycoalitio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Grp="1"/>
          </p:cNvSpPr>
          <p:nvPr>
            <p:ph type="ctrTitle"/>
          </p:nvPr>
        </p:nvSpPr>
        <p:spPr>
          <a:xfrm>
            <a:off x="467544" y="2276471"/>
            <a:ext cx="8424044" cy="790571"/>
          </a:xfrm>
        </p:spPr>
        <p:txBody>
          <a:bodyPr/>
          <a:lstStyle/>
          <a:p>
            <a:pPr lvl="0" indent="0" hangingPunct="1"/>
            <a:r>
              <a:rPr lang="en-GB" sz="4400" dirty="0"/>
              <a:t>Inclusive Green Economy:</a:t>
            </a:r>
          </a:p>
        </p:txBody>
      </p:sp>
      <p:sp>
        <p:nvSpPr>
          <p:cNvPr id="3" name="Rectangle 6"/>
          <p:cNvSpPr txBox="1">
            <a:spLocks noGrp="1"/>
          </p:cNvSpPr>
          <p:nvPr>
            <p:ph type="subTitle" idx="1"/>
          </p:nvPr>
        </p:nvSpPr>
        <p:spPr>
          <a:xfrm>
            <a:off x="577845" y="4581128"/>
            <a:ext cx="8532815" cy="1224360"/>
          </a:xfrm>
        </p:spPr>
        <p:txBody>
          <a:bodyPr/>
          <a:lstStyle/>
          <a:p>
            <a:pPr lvl="0">
              <a:spcBef>
                <a:spcPts val="600"/>
              </a:spcBef>
            </a:pPr>
            <a:r>
              <a:rPr lang="en-GB" sz="2400" dirty="0"/>
              <a:t>A DEVCO Training Course</a:t>
            </a:r>
            <a:endParaRPr lang="en-US" sz="2400" dirty="0"/>
          </a:p>
          <a:p>
            <a:pPr lvl="0" algn="ctr">
              <a:spcBef>
                <a:spcPts val="500"/>
              </a:spcBef>
            </a:pPr>
            <a:endParaRPr lang="en-GB" sz="2000" dirty="0"/>
          </a:p>
        </p:txBody>
      </p:sp>
      <p:sp>
        <p:nvSpPr>
          <p:cNvPr id="4" name="Rectangle 6"/>
          <p:cNvSpPr txBox="1">
            <a:spLocks/>
          </p:cNvSpPr>
          <p:nvPr/>
        </p:nvSpPr>
        <p:spPr>
          <a:xfrm>
            <a:off x="575689" y="3068960"/>
            <a:ext cx="8532815" cy="100773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700"/>
              </a:spcBef>
              <a:spcAft>
                <a:spcPts val="0"/>
              </a:spcAft>
              <a:buClr>
                <a:srgbClr val="FFFFFF"/>
              </a:buClr>
              <a:buSzPct val="100000"/>
              <a:buNone/>
              <a:tabLst/>
              <a:defRPr lang="fr-BE" sz="3000" b="1" i="0" u="none" strike="noStrike" kern="0" cap="none" spc="0" baseline="0">
                <a:solidFill>
                  <a:srgbClr val="FFFFFF"/>
                </a:solidFill>
                <a:uFillTx/>
                <a:latin typeface="Verdana"/>
                <a:ea typeface=""/>
                <a:cs typeface=""/>
              </a:defRPr>
            </a:lvl1pPr>
            <a:lvl2pPr marL="742950" marR="0" lvl="1" indent="-285750" algn="l" defTabSz="914400" rtl="0" fontAlgn="auto" hangingPunct="0">
              <a:lnSpc>
                <a:spcPct val="100000"/>
              </a:lnSpc>
              <a:spcBef>
                <a:spcPts val="500"/>
              </a:spcBef>
              <a:spcAft>
                <a:spcPts val="0"/>
              </a:spcAft>
              <a:buClr>
                <a:srgbClr val="009FBA"/>
              </a:buClr>
              <a:buSzPct val="100000"/>
              <a:buChar char="•"/>
              <a:tabLst/>
              <a:defRPr lang="en-GB" sz="2000" b="1" i="0" u="none" strike="noStrike" kern="0" cap="none" spc="0" baseline="0">
                <a:solidFill>
                  <a:srgbClr val="0F5494"/>
                </a:solidFill>
                <a:uFillTx/>
                <a:latin typeface="Verdana"/>
              </a:defRPr>
            </a:lvl2pPr>
            <a:lvl3pPr marL="1143000" marR="0" lvl="2" indent="-228600" algn="l" defTabSz="914400" rtl="0" fontAlgn="auto" hangingPunct="0">
              <a:lnSpc>
                <a:spcPct val="100000"/>
              </a:lnSpc>
              <a:spcBef>
                <a:spcPts val="300"/>
              </a:spcBef>
              <a:spcAft>
                <a:spcPts val="0"/>
              </a:spcAft>
              <a:buNone/>
              <a:tabLst/>
              <a:defRPr lang="en-GB" sz="1400" b="0" i="0" u="none" strike="noStrike" kern="0" cap="none" spc="0" baseline="0">
                <a:solidFill>
                  <a:srgbClr val="0F5494"/>
                </a:solidFill>
                <a:uFillTx/>
                <a:latin typeface="Verdana"/>
              </a:defRPr>
            </a:lvl3pPr>
          </a:lstStyle>
          <a:p>
            <a:pPr algn="r">
              <a:spcBef>
                <a:spcPts val="600"/>
              </a:spcBef>
            </a:pPr>
            <a:r>
              <a:rPr lang="en-GB" sz="2400" dirty="0">
                <a:solidFill>
                  <a:srgbClr val="FFD624"/>
                </a:solidFill>
              </a:rPr>
              <a:t>Seizing new opportunities to generate growth, create jobs and help reduce poverty</a:t>
            </a:r>
            <a:endParaRPr lang="en-US" sz="2400" dirty="0">
              <a:solidFill>
                <a:srgbClr val="FFD624"/>
              </a:solidFill>
            </a:endParaRPr>
          </a:p>
          <a:p>
            <a:pPr algn="r">
              <a:spcBef>
                <a:spcPts val="500"/>
              </a:spcBef>
            </a:pPr>
            <a:endParaRPr lang="en-GB" sz="2000" dirty="0"/>
          </a:p>
        </p:txBody>
      </p:sp>
    </p:spTree>
    <p:extLst>
      <p:ext uri="{BB962C8B-B14F-4D97-AF65-F5344CB8AC3E}">
        <p14:creationId xmlns:p14="http://schemas.microsoft.com/office/powerpoint/2010/main" val="74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375"/>
            <a:ext cx="8363272" cy="3888953"/>
          </a:xfrm>
        </p:spPr>
        <p:txBody>
          <a:bodyPr/>
          <a:lstStyle/>
          <a:p>
            <a:pPr>
              <a:defRPr/>
            </a:pPr>
            <a:endParaRPr lang="en-US" sz="1400" i="0" dirty="0"/>
          </a:p>
          <a:p>
            <a:pPr algn="just"/>
            <a:r>
              <a:rPr lang="en-US" sz="2000" b="1" dirty="0">
                <a:latin typeface="Verdana" pitchFamily="34" charset="0"/>
                <a:ea typeface="Verdana" pitchFamily="34" charset="0"/>
                <a:cs typeface="Verdana" pitchFamily="34" charset="0"/>
              </a:rPr>
              <a:t>Transition to inclusive green economy requires:</a:t>
            </a:r>
            <a:r>
              <a:rPr lang="en-US" sz="2000" dirty="0">
                <a:latin typeface="Verdana" pitchFamily="34" charset="0"/>
                <a:ea typeface="Verdana" pitchFamily="34" charset="0"/>
                <a:cs typeface="Verdana" pitchFamily="34" charset="0"/>
              </a:rPr>
              <a:t> </a:t>
            </a:r>
          </a:p>
          <a:p>
            <a:pPr lvl="2" algn="just"/>
            <a:endParaRPr lang="en-US" sz="2000" dirty="0">
              <a:latin typeface="Verdana" pitchFamily="34" charset="0"/>
              <a:ea typeface="Verdana" pitchFamily="34" charset="0"/>
              <a:cs typeface="Verdana" pitchFamily="34" charset="0"/>
            </a:endParaRPr>
          </a:p>
          <a:p>
            <a:pPr lvl="1" algn="just">
              <a:buClr>
                <a:srgbClr val="0F5494"/>
              </a:buClr>
              <a:buFont typeface="Wingdings" pitchFamily="2" charset="2"/>
              <a:buChar char="q"/>
            </a:pPr>
            <a:r>
              <a:rPr lang="en-US" b="0" dirty="0"/>
              <a:t>Investing in </a:t>
            </a:r>
            <a:r>
              <a:rPr lang="en-US" dirty="0"/>
              <a:t>skills development (TVET)</a:t>
            </a:r>
          </a:p>
          <a:p>
            <a:pPr lvl="1" algn="just">
              <a:buClr>
                <a:srgbClr val="0F5494"/>
              </a:buClr>
              <a:buFont typeface="Wingdings" pitchFamily="2" charset="2"/>
              <a:buChar char="q"/>
            </a:pPr>
            <a:r>
              <a:rPr lang="en-US" b="0" dirty="0"/>
              <a:t>Anticipating </a:t>
            </a:r>
            <a:r>
              <a:rPr lang="en-US" b="0" dirty="0" err="1"/>
              <a:t>labour</a:t>
            </a:r>
            <a:r>
              <a:rPr lang="en-US" b="0" dirty="0"/>
              <a:t> market changes - </a:t>
            </a:r>
            <a:r>
              <a:rPr lang="en-US" dirty="0"/>
              <a:t>adjusting education and vocational systems</a:t>
            </a:r>
            <a:r>
              <a:rPr lang="en-US" b="0" dirty="0"/>
              <a:t> to demand for new skills and competencies for green enterprises and jobs</a:t>
            </a:r>
          </a:p>
          <a:p>
            <a:pPr lvl="1" algn="just">
              <a:buClr>
                <a:srgbClr val="0F5494"/>
              </a:buClr>
              <a:buFont typeface="Wingdings" pitchFamily="2" charset="2"/>
              <a:buChar char="q"/>
            </a:pPr>
            <a:r>
              <a:rPr lang="en-US" b="0" dirty="0"/>
              <a:t>Promoting social dialogue - </a:t>
            </a:r>
            <a:r>
              <a:rPr lang="en-US" dirty="0" err="1"/>
              <a:t>labour</a:t>
            </a:r>
            <a:r>
              <a:rPr lang="en-US" dirty="0"/>
              <a:t> market intermediation</a:t>
            </a:r>
            <a:r>
              <a:rPr lang="en-US" b="0" dirty="0"/>
              <a:t> and </a:t>
            </a:r>
            <a:r>
              <a:rPr lang="en-US" dirty="0"/>
              <a:t>economic diversification</a:t>
            </a:r>
            <a:r>
              <a:rPr lang="en-US" b="0" dirty="0"/>
              <a:t> for workers relocated from resource-intensive industries</a:t>
            </a:r>
          </a:p>
          <a:p>
            <a:pPr marL="0" indent="0" algn="ctr">
              <a:buNone/>
              <a:defRPr/>
            </a:pPr>
            <a:endParaRPr lang="en-US" sz="1400" i="0" dirty="0"/>
          </a:p>
        </p:txBody>
      </p:sp>
      <p:sp>
        <p:nvSpPr>
          <p:cNvPr id="5" name="Title 1"/>
          <p:cNvSpPr>
            <a:spLocks noGrp="1"/>
          </p:cNvSpPr>
          <p:nvPr>
            <p:ph type="title"/>
          </p:nvPr>
        </p:nvSpPr>
        <p:spPr>
          <a:xfrm>
            <a:off x="395288" y="1339850"/>
            <a:ext cx="8569200" cy="936625"/>
          </a:xfrm>
        </p:spPr>
        <p:txBody>
          <a:bodyPr/>
          <a:lstStyle/>
          <a:p>
            <a:pPr marL="4763" indent="0"/>
            <a:r>
              <a:rPr lang="en-US" dirty="0"/>
              <a:t>Growing the green economy: Eco-entrepreneurship &amp; Green job creation</a:t>
            </a:r>
          </a:p>
        </p:txBody>
      </p:sp>
    </p:spTree>
    <p:extLst>
      <p:ext uri="{BB962C8B-B14F-4D97-AF65-F5344CB8AC3E}">
        <p14:creationId xmlns:p14="http://schemas.microsoft.com/office/powerpoint/2010/main" val="75148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marL="4763" indent="0"/>
            <a:r>
              <a:rPr lang="en-US" dirty="0"/>
              <a:t>Eco-entrepreneurship</a:t>
            </a:r>
          </a:p>
        </p:txBody>
      </p:sp>
      <p:sp>
        <p:nvSpPr>
          <p:cNvPr id="10" name="Rectangle 9"/>
          <p:cNvSpPr/>
          <p:nvPr/>
        </p:nvSpPr>
        <p:spPr>
          <a:xfrm>
            <a:off x="395288" y="2420888"/>
            <a:ext cx="3424335" cy="461665"/>
          </a:xfrm>
          <a:prstGeom prst="rect">
            <a:avLst/>
          </a:prstGeom>
        </p:spPr>
        <p:txBody>
          <a:bodyPr wrap="none">
            <a:spAutoFit/>
          </a:bodyPr>
          <a:lstStyle/>
          <a:p>
            <a:pPr algn="just"/>
            <a:r>
              <a:rPr lang="en-US" sz="2400" b="1" dirty="0">
                <a:ea typeface="Verdana" pitchFamily="34" charset="0"/>
                <a:cs typeface="Verdana" pitchFamily="34" charset="0"/>
              </a:rPr>
              <a:t>The business case </a:t>
            </a:r>
          </a:p>
        </p:txBody>
      </p:sp>
      <p:sp>
        <p:nvSpPr>
          <p:cNvPr id="11" name="Rectangle 10"/>
          <p:cNvSpPr/>
          <p:nvPr/>
        </p:nvSpPr>
        <p:spPr>
          <a:xfrm>
            <a:off x="4510088" y="6486496"/>
            <a:ext cx="4692503" cy="338554"/>
          </a:xfrm>
          <a:prstGeom prst="rect">
            <a:avLst/>
          </a:prstGeom>
        </p:spPr>
        <p:txBody>
          <a:bodyPr wrap="none">
            <a:spAutoFit/>
          </a:bodyPr>
          <a:lstStyle/>
          <a:p>
            <a:pPr lvl="2" algn="just"/>
            <a:r>
              <a:rPr lang="en-US" sz="1600" dirty="0"/>
              <a:t>Source: SWITCH-Asia </a:t>
            </a:r>
            <a:r>
              <a:rPr lang="en-US" sz="1600" dirty="0" err="1"/>
              <a:t>Programme</a:t>
            </a:r>
            <a:endParaRPr lang="en-US" sz="1600" dirty="0">
              <a:ea typeface="Verdana" pitchFamily="34" charset="0"/>
              <a:cs typeface="Verdana" pitchFamily="34" charset="0"/>
            </a:endParaRPr>
          </a:p>
        </p:txBody>
      </p:sp>
      <p:sp>
        <p:nvSpPr>
          <p:cNvPr id="12" name="Content Placeholder 3"/>
          <p:cNvSpPr txBox="1">
            <a:spLocks noGrp="1"/>
          </p:cNvSpPr>
          <p:nvPr>
            <p:ph idx="1"/>
          </p:nvPr>
        </p:nvSpPr>
        <p:spPr>
          <a:xfrm>
            <a:off x="-19476" y="3068960"/>
            <a:ext cx="4447460" cy="954107"/>
          </a:xfrm>
          <a:prstGeom prst="rect">
            <a:avLst/>
          </a:prstGeom>
          <a:noFill/>
        </p:spPr>
        <p:txBody>
          <a:bodyPr wrap="square" rtlCol="0">
            <a:spAutoFit/>
          </a:bodyPr>
          <a:lstStyle/>
          <a:p>
            <a:pPr lvl="1" algn="just">
              <a:buClr>
                <a:srgbClr val="0F5494"/>
              </a:buClr>
              <a:buFont typeface="Wingdings" pitchFamily="2" charset="2"/>
              <a:buChar char="q"/>
            </a:pPr>
            <a:r>
              <a:rPr lang="en-US" dirty="0">
                <a:latin typeface="Verdana" pitchFamily="34" charset="0"/>
                <a:ea typeface="Verdana" pitchFamily="34" charset="0"/>
                <a:cs typeface="Verdana" pitchFamily="34" charset="0"/>
              </a:rPr>
              <a:t>	</a:t>
            </a:r>
            <a:r>
              <a:rPr lang="en-US" sz="1800" dirty="0">
                <a:latin typeface="Verdana" pitchFamily="34" charset="0"/>
                <a:ea typeface="Verdana" pitchFamily="34" charset="0"/>
                <a:cs typeface="Verdana" pitchFamily="34" charset="0"/>
              </a:rPr>
              <a:t>Sustainable product innovation as a driver for eco-entrepreneurs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524" y="2382998"/>
            <a:ext cx="3473364" cy="184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359" y="4221301"/>
            <a:ext cx="3857625" cy="21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3"/>
          <p:cNvSpPr txBox="1">
            <a:spLocks/>
          </p:cNvSpPr>
          <p:nvPr/>
        </p:nvSpPr>
        <p:spPr bwMode="auto">
          <a:xfrm>
            <a:off x="4427984" y="4567859"/>
            <a:ext cx="4196904" cy="17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lvl="1" indent="0" algn="just">
              <a:buClr>
                <a:srgbClr val="0F5494"/>
              </a:buClr>
              <a:buNone/>
            </a:pPr>
            <a:endParaRPr lang="en-US" kern="0" dirty="0">
              <a:latin typeface="Verdana" pitchFamily="34" charset="0"/>
              <a:ea typeface="Verdana" pitchFamily="34" charset="0"/>
              <a:cs typeface="Verdana" pitchFamily="34" charset="0"/>
            </a:endParaRPr>
          </a:p>
          <a:p>
            <a:pPr marL="457200" lvl="1" indent="0" algn="just">
              <a:buClr>
                <a:srgbClr val="0F5494"/>
              </a:buClr>
              <a:buNone/>
            </a:pPr>
            <a:endParaRPr lang="en-US" sz="1800" kern="0" dirty="0">
              <a:latin typeface="Verdana" pitchFamily="34" charset="0"/>
              <a:ea typeface="Verdana" pitchFamily="34" charset="0"/>
              <a:cs typeface="Verdana" pitchFamily="34" charset="0"/>
            </a:endParaRPr>
          </a:p>
          <a:p>
            <a:pPr lvl="1" algn="just">
              <a:buClr>
                <a:srgbClr val="0F5494"/>
              </a:buClr>
              <a:buFont typeface="Wingdings" pitchFamily="2" charset="2"/>
              <a:buChar char="q"/>
            </a:pPr>
            <a:r>
              <a:rPr lang="en-US" kern="0" dirty="0">
                <a:latin typeface="Verdana" pitchFamily="34" charset="0"/>
                <a:ea typeface="Verdana" pitchFamily="34" charset="0"/>
                <a:cs typeface="Verdana" pitchFamily="34" charset="0"/>
              </a:rPr>
              <a:t>	SWITCH-Asia SPIN project Vietnam:</a:t>
            </a:r>
          </a:p>
          <a:p>
            <a:pPr marL="457200" lvl="1" indent="0" algn="just">
              <a:buFontTx/>
              <a:buNone/>
            </a:pPr>
            <a:endParaRPr lang="en-US"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2471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Greening the brown economy: Private sector initiative support</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b="1" dirty="0"/>
              <a:t>Enabling frameworks</a:t>
            </a:r>
          </a:p>
          <a:p>
            <a:pPr>
              <a:buClrTx/>
              <a:buFont typeface="Wingdings" panose="05000000000000000000" pitchFamily="2" charset="2"/>
              <a:buChar char="q"/>
              <a:defRPr/>
            </a:pPr>
            <a:endParaRPr lang="en-GB" sz="2000" b="1" i="0" dirty="0"/>
          </a:p>
          <a:p>
            <a:pPr lvl="1">
              <a:buClrTx/>
              <a:buFont typeface="Courier New" panose="02070309020205020404" pitchFamily="49" charset="0"/>
              <a:buChar char="o"/>
              <a:defRPr/>
            </a:pPr>
            <a:r>
              <a:rPr lang="en-GB" b="0" dirty="0"/>
              <a:t>Financial incentives, e.g. subsidies, loan guarantees, grants </a:t>
            </a:r>
          </a:p>
          <a:p>
            <a:pPr lvl="1">
              <a:buClrTx/>
              <a:buFont typeface="Courier New" panose="02070309020205020404" pitchFamily="49" charset="0"/>
              <a:buChar char="o"/>
              <a:defRPr/>
            </a:pPr>
            <a:r>
              <a:rPr lang="en-GB" b="0" dirty="0"/>
              <a:t>Social incentives, e.g. development of Corporate Social Responsibility culture</a:t>
            </a:r>
          </a:p>
          <a:p>
            <a:pPr lvl="1">
              <a:buClrTx/>
              <a:buFont typeface="Courier New" panose="02070309020205020404" pitchFamily="49" charset="0"/>
              <a:buChar char="o"/>
              <a:defRPr/>
            </a:pPr>
            <a:r>
              <a:rPr lang="en-GB" b="0" dirty="0"/>
              <a:t>Other business incentives, e.g. tax-related</a:t>
            </a:r>
          </a:p>
        </p:txBody>
      </p:sp>
    </p:spTree>
    <p:extLst>
      <p:ext uri="{BB962C8B-B14F-4D97-AF65-F5344CB8AC3E}">
        <p14:creationId xmlns:p14="http://schemas.microsoft.com/office/powerpoint/2010/main" val="86444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Private sector initiative support</a:t>
            </a:r>
            <a:endParaRPr lang="en-US" sz="2800" dirty="0"/>
          </a:p>
        </p:txBody>
      </p:sp>
      <p:sp>
        <p:nvSpPr>
          <p:cNvPr id="3" name="Content Placeholder 2"/>
          <p:cNvSpPr>
            <a:spLocks noGrp="1"/>
          </p:cNvSpPr>
          <p:nvPr>
            <p:ph idx="1"/>
          </p:nvPr>
        </p:nvSpPr>
        <p:spPr>
          <a:xfrm>
            <a:off x="457200" y="2276872"/>
            <a:ext cx="8229600" cy="3529013"/>
          </a:xfrm>
        </p:spPr>
        <p:txBody>
          <a:bodyPr/>
          <a:lstStyle/>
          <a:p>
            <a:pPr marL="0" indent="0">
              <a:buClrTx/>
              <a:buNone/>
              <a:defRPr/>
            </a:pPr>
            <a:r>
              <a:rPr lang="en-GB" sz="2000" b="1" dirty="0"/>
              <a:t>SWITCH Africa Green </a:t>
            </a:r>
            <a:r>
              <a:rPr lang="en-GB" sz="2000" dirty="0"/>
              <a:t>Business Development component</a:t>
            </a:r>
            <a:endParaRPr lang="en-GB" sz="2000" b="1" i="0" dirty="0"/>
          </a:p>
          <a:p>
            <a:pPr marL="342900" lvl="1" indent="-342900">
              <a:buClrTx/>
              <a:buFont typeface="Wingdings" panose="05000000000000000000" pitchFamily="2" charset="2"/>
              <a:buChar char="q"/>
              <a:defRPr/>
            </a:pPr>
            <a:endParaRPr lang="en-US" i="1" dirty="0">
              <a:ea typeface="+mn-ea"/>
              <a:cs typeface="+mn-cs"/>
            </a:endParaRPr>
          </a:p>
          <a:p>
            <a:pPr marL="342900" lvl="1" indent="-342900">
              <a:buClrTx/>
              <a:buFont typeface="Wingdings" panose="05000000000000000000" pitchFamily="2" charset="2"/>
              <a:buChar char="q"/>
              <a:defRPr/>
            </a:pPr>
            <a:r>
              <a:rPr lang="en-US" i="1" dirty="0">
                <a:ea typeface="+mn-ea"/>
                <a:cs typeface="+mn-cs"/>
              </a:rPr>
              <a:t>Grants to projects providing services to entrepreneurs and M&amp;SMEs: </a:t>
            </a:r>
          </a:p>
          <a:p>
            <a:pPr lvl="1">
              <a:buClrTx/>
              <a:buFont typeface="Courier New" panose="02070309020205020404" pitchFamily="49" charset="0"/>
              <a:buChar char="o"/>
              <a:defRPr/>
            </a:pPr>
            <a:r>
              <a:rPr lang="en-US" b="0" dirty="0"/>
              <a:t>support start-up and development of green businesses</a:t>
            </a:r>
          </a:p>
          <a:p>
            <a:pPr lvl="1">
              <a:buClrTx/>
              <a:buFont typeface="Courier New" panose="02070309020205020404" pitchFamily="49" charset="0"/>
              <a:buChar char="o"/>
              <a:defRPr/>
            </a:pPr>
            <a:r>
              <a:rPr lang="en-US" b="0" dirty="0"/>
              <a:t>foster the application of sustainable production practices </a:t>
            </a:r>
          </a:p>
          <a:p>
            <a:pPr lvl="1">
              <a:buClrTx/>
              <a:buFont typeface="Courier New" panose="02070309020205020404" pitchFamily="49" charset="0"/>
              <a:buChar char="o"/>
              <a:defRPr/>
            </a:pPr>
            <a:r>
              <a:rPr lang="en-US" b="0" dirty="0"/>
              <a:t>promote the creation of trade opportunities</a:t>
            </a:r>
          </a:p>
          <a:p>
            <a:pPr marL="342900" lvl="1" indent="-342900">
              <a:buClrTx/>
              <a:buFont typeface="Wingdings" panose="05000000000000000000" pitchFamily="2" charset="2"/>
              <a:buChar char="q"/>
              <a:defRPr/>
            </a:pPr>
            <a:r>
              <a:rPr lang="en-US" i="1" dirty="0">
                <a:ea typeface="+mn-ea"/>
                <a:cs typeface="+mn-cs"/>
              </a:rPr>
              <a:t>Complemented by the Policy support component</a:t>
            </a:r>
          </a:p>
          <a:p>
            <a:pPr lvl="1">
              <a:buClrTx/>
              <a:buFont typeface="Courier New" panose="02070309020205020404" pitchFamily="49" charset="0"/>
              <a:buChar char="o"/>
              <a:defRPr/>
            </a:pPr>
            <a:r>
              <a:rPr lang="en-US" b="0" dirty="0"/>
              <a:t>Targeting sectors relevant to those of the activities receiving Grants</a:t>
            </a:r>
            <a:endParaRPr lang="en-GB" b="0" dirty="0"/>
          </a:p>
        </p:txBody>
      </p:sp>
      <p:pic>
        <p:nvPicPr>
          <p:cNvPr id="1026" name="Picture 2" descr="Switch Africa Green Proj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400572"/>
            <a:ext cx="1714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2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Developing enabling policy and regulatory frameworks</a:t>
            </a:r>
          </a:p>
        </p:txBody>
      </p:sp>
    </p:spTree>
    <p:extLst>
      <p:ext uri="{BB962C8B-B14F-4D97-AF65-F5344CB8AC3E}">
        <p14:creationId xmlns:p14="http://schemas.microsoft.com/office/powerpoint/2010/main" val="50625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352928" cy="936625"/>
          </a:xfrm>
        </p:spPr>
        <p:txBody>
          <a:bodyPr/>
          <a:lstStyle/>
          <a:p>
            <a:pPr marL="0"/>
            <a:r>
              <a:rPr lang="en-GB" sz="2800" dirty="0"/>
              <a:t>Public policies and government interventions</a:t>
            </a:r>
            <a:endParaRPr lang="en-US" sz="2800" dirty="0"/>
          </a:p>
        </p:txBody>
      </p:sp>
      <p:sp>
        <p:nvSpPr>
          <p:cNvPr id="3" name="Content Placeholder 2"/>
          <p:cNvSpPr>
            <a:spLocks noGrp="1"/>
          </p:cNvSpPr>
          <p:nvPr>
            <p:ph idx="1"/>
          </p:nvPr>
        </p:nvSpPr>
        <p:spPr>
          <a:xfrm>
            <a:off x="457200" y="2276872"/>
            <a:ext cx="8507288" cy="4104455"/>
          </a:xfrm>
        </p:spPr>
        <p:txBody>
          <a:bodyPr/>
          <a:lstStyle/>
          <a:p>
            <a:pPr marL="0" indent="0">
              <a:buClrTx/>
              <a:buNone/>
              <a:defRPr/>
            </a:pPr>
            <a:r>
              <a:rPr lang="en-GB" sz="2000" b="1" i="0" dirty="0"/>
              <a:t>Accelerate the transition and address market failures:</a:t>
            </a:r>
          </a:p>
          <a:p>
            <a:pPr lvl="1">
              <a:buClrTx/>
              <a:buFont typeface="Courier New" panose="02070309020205020404" pitchFamily="49" charset="0"/>
              <a:buChar char="o"/>
              <a:defRPr/>
            </a:pPr>
            <a:r>
              <a:rPr lang="en-GB" b="0" i="0" dirty="0"/>
              <a:t>Steering the green economy transformation</a:t>
            </a:r>
          </a:p>
          <a:p>
            <a:pPr lvl="1">
              <a:buClrTx/>
              <a:buFont typeface="Courier New" panose="02070309020205020404" pitchFamily="49" charset="0"/>
              <a:buChar char="o"/>
              <a:defRPr/>
            </a:pPr>
            <a:r>
              <a:rPr lang="en-GB" b="0" dirty="0"/>
              <a:t>Establishing long-term &amp; economy-wide frameworks</a:t>
            </a:r>
          </a:p>
          <a:p>
            <a:pPr lvl="1">
              <a:buClrTx/>
              <a:buFont typeface="Courier New" panose="02070309020205020404" pitchFamily="49" charset="0"/>
              <a:buChar char="o"/>
              <a:defRPr/>
            </a:pPr>
            <a:r>
              <a:rPr lang="en-GB" b="0" dirty="0"/>
              <a:t>Mobilising finance</a:t>
            </a:r>
          </a:p>
          <a:p>
            <a:pPr lvl="1">
              <a:buClrTx/>
              <a:buFont typeface="Courier New" panose="02070309020205020404" pitchFamily="49" charset="0"/>
              <a:buChar char="o"/>
              <a:defRPr/>
            </a:pPr>
            <a:r>
              <a:rPr lang="en-GB" b="0" dirty="0"/>
              <a:t>Raising awareness</a:t>
            </a:r>
          </a:p>
          <a:p>
            <a:pPr lvl="1">
              <a:buClrTx/>
              <a:buFont typeface="Courier New" panose="02070309020205020404" pitchFamily="49" charset="0"/>
              <a:buChar char="o"/>
              <a:defRPr/>
            </a:pPr>
            <a:r>
              <a:rPr lang="en-GB" b="0" dirty="0"/>
              <a:t>Building support and delivering incentives for scaling-up</a:t>
            </a:r>
          </a:p>
          <a:p>
            <a:pPr marL="457200" lvl="1" indent="0">
              <a:buClrTx/>
              <a:buNone/>
              <a:defRPr/>
            </a:pPr>
            <a:endParaRPr lang="en-GB" b="0" dirty="0"/>
          </a:p>
          <a:p>
            <a:pPr marL="57150" indent="0">
              <a:buClrTx/>
              <a:buNone/>
              <a:defRPr/>
            </a:pPr>
            <a:r>
              <a:rPr lang="en-GB" sz="2000" b="1" i="0" dirty="0"/>
              <a:t>Focus on:</a:t>
            </a:r>
          </a:p>
          <a:p>
            <a:pPr>
              <a:buClrTx/>
              <a:buFont typeface="Wingdings" panose="05000000000000000000" pitchFamily="2" charset="2"/>
              <a:buChar char="q"/>
              <a:defRPr/>
            </a:pPr>
            <a:r>
              <a:rPr lang="en-US" sz="1800" i="0" dirty="0"/>
              <a:t>Supporting investments &amp; trade in environmental goods &amp; services</a:t>
            </a:r>
          </a:p>
          <a:p>
            <a:pPr>
              <a:buClrTx/>
              <a:buFont typeface="Wingdings" panose="05000000000000000000" pitchFamily="2" charset="2"/>
              <a:buChar char="q"/>
              <a:defRPr/>
            </a:pPr>
            <a:r>
              <a:rPr lang="en-US" sz="1800" i="0" dirty="0"/>
              <a:t>Aligning sector policies with resource efficiency objectives</a:t>
            </a:r>
          </a:p>
        </p:txBody>
      </p:sp>
    </p:spTree>
    <p:extLst>
      <p:ext uri="{BB962C8B-B14F-4D97-AF65-F5344CB8AC3E}">
        <p14:creationId xmlns:p14="http://schemas.microsoft.com/office/powerpoint/2010/main" val="54465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sc-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101" y="1735508"/>
            <a:ext cx="952500"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a:xfrm>
            <a:off x="467544" y="1196752"/>
            <a:ext cx="8229600" cy="936625"/>
          </a:xfrm>
        </p:spPr>
        <p:txBody>
          <a:bodyPr/>
          <a:lstStyle/>
          <a:p>
            <a:pPr marL="0"/>
            <a:r>
              <a:rPr lang="en-GB" sz="2800" dirty="0"/>
              <a:t>Overview of policy options</a:t>
            </a:r>
            <a:endParaRPr lang="en-US" sz="2800" dirty="0"/>
          </a:p>
        </p:txBody>
      </p:sp>
      <p:sp>
        <p:nvSpPr>
          <p:cNvPr id="3" name="Content Placeholder 2"/>
          <p:cNvSpPr>
            <a:spLocks noGrp="1"/>
          </p:cNvSpPr>
          <p:nvPr>
            <p:ph idx="1"/>
          </p:nvPr>
        </p:nvSpPr>
        <p:spPr>
          <a:xfrm>
            <a:off x="457200" y="2276872"/>
            <a:ext cx="4735938" cy="3529013"/>
          </a:xfrm>
        </p:spPr>
        <p:txBody>
          <a:bodyPr/>
          <a:lstStyle/>
          <a:p>
            <a:pPr>
              <a:buClrTx/>
              <a:buFont typeface="Wingdings" panose="05000000000000000000" pitchFamily="2" charset="2"/>
              <a:buChar char="q"/>
              <a:defRPr/>
            </a:pPr>
            <a:r>
              <a:rPr lang="en-GB" sz="1600" b="1" i="0" dirty="0"/>
              <a:t>Internalising externalities: </a:t>
            </a:r>
            <a:r>
              <a:rPr lang="en-US" sz="1600" b="0" i="0" dirty="0"/>
              <a:t>Taxes, fees, etc. on pollution or resource use; Cap‐and‐trade permit/certificate systems</a:t>
            </a:r>
            <a:endParaRPr lang="en-GB" sz="1600" b="0" i="0" dirty="0"/>
          </a:p>
          <a:p>
            <a:pPr>
              <a:buClrTx/>
              <a:buFont typeface="Wingdings" panose="05000000000000000000" pitchFamily="2" charset="2"/>
              <a:buChar char="q"/>
              <a:defRPr/>
            </a:pPr>
            <a:r>
              <a:rPr lang="en-GB" sz="1600" b="1" i="0" dirty="0"/>
              <a:t>Incentives: </a:t>
            </a:r>
            <a:r>
              <a:rPr lang="en-US" sz="1600" b="0" i="0" dirty="0"/>
              <a:t>Low‐interest loans, micro‐financing, tax exemptions, subsidies, feed‐in tariffs, removal of harmful subsidies &amp; of other policy distortions, Leveraging finance</a:t>
            </a:r>
          </a:p>
          <a:p>
            <a:pPr>
              <a:buClrTx/>
              <a:buFont typeface="Wingdings" panose="05000000000000000000" pitchFamily="2" charset="2"/>
              <a:buChar char="q"/>
              <a:defRPr/>
            </a:pPr>
            <a:r>
              <a:rPr lang="en-US" sz="1600" b="1" i="0" dirty="0"/>
              <a:t>Institutions: </a:t>
            </a:r>
            <a:r>
              <a:rPr lang="en-US" sz="1600" i="0" dirty="0"/>
              <a:t>Regulation, governance</a:t>
            </a:r>
            <a:endParaRPr lang="en-US" sz="1600" b="1" i="0" dirty="0"/>
          </a:p>
          <a:p>
            <a:pPr>
              <a:buClrTx/>
              <a:buFont typeface="Wingdings" panose="05000000000000000000" pitchFamily="2" charset="2"/>
              <a:buChar char="q"/>
              <a:defRPr/>
            </a:pPr>
            <a:r>
              <a:rPr lang="en-US" sz="1600" b="1" i="0" dirty="0"/>
              <a:t>Investments: </a:t>
            </a:r>
            <a:r>
              <a:rPr lang="en-US" sz="1600" i="0" dirty="0"/>
              <a:t>in human (training/skills development, social protection) &amp; natural capital, infrastructure, innovation, sustainable agriculture</a:t>
            </a:r>
          </a:p>
          <a:p>
            <a:pPr>
              <a:buClrTx/>
              <a:buFont typeface="Wingdings" panose="05000000000000000000" pitchFamily="2" charset="2"/>
              <a:buChar char="q"/>
              <a:defRPr/>
            </a:pPr>
            <a:r>
              <a:rPr lang="en-US" sz="1600" b="1" i="0" dirty="0"/>
              <a:t>Information</a:t>
            </a:r>
            <a:r>
              <a:rPr lang="en-GB" sz="1600" i="0" dirty="0"/>
              <a:t>: educational approaches, measuring progress, Strategic Environmental Assessment (SEA)</a:t>
            </a:r>
            <a:endParaRPr lang="en-GB" sz="1600" b="1" i="0" dirty="0"/>
          </a:p>
        </p:txBody>
      </p:sp>
      <p:sp>
        <p:nvSpPr>
          <p:cNvPr id="2" name="Rectangle 1"/>
          <p:cNvSpPr/>
          <p:nvPr/>
        </p:nvSpPr>
        <p:spPr>
          <a:xfrm>
            <a:off x="5042241" y="6384629"/>
            <a:ext cx="3969228" cy="307777"/>
          </a:xfrm>
          <a:prstGeom prst="rect">
            <a:avLst/>
          </a:prstGeom>
        </p:spPr>
        <p:txBody>
          <a:bodyPr wrap="none">
            <a:spAutoFit/>
          </a:bodyPr>
          <a:lstStyle/>
          <a:p>
            <a:r>
              <a:rPr lang="en-GB" sz="1400" dirty="0"/>
              <a:t>Sources: </a:t>
            </a:r>
            <a:r>
              <a:rPr lang="en-GB" sz="1400" dirty="0" err="1"/>
              <a:t>Barbier</a:t>
            </a:r>
            <a:r>
              <a:rPr lang="en-GB" sz="1400" dirty="0"/>
              <a:t> (2011); UNDESA (2012)</a:t>
            </a:r>
          </a:p>
        </p:txBody>
      </p:sp>
      <p:pic>
        <p:nvPicPr>
          <p:cNvPr id="5" name="Picture 4" descr="ANd9GcSdPPAxNVX-2hgrgtUS-ZA9MBcWKFPoEEaPiLrRZ8aMG2OnSm_YwJFdl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819" y="2426810"/>
            <a:ext cx="6286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ainforest-alli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9297" y="2672133"/>
            <a:ext cx="914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colab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7795" y="2247581"/>
            <a:ext cx="716973" cy="9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20px-Energy_Star_log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4619" y="2397926"/>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abel-ab-agriculture-biologique12863787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8354" y="2399689"/>
            <a:ext cx="666265" cy="7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e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95601" y="3274819"/>
            <a:ext cx="1981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8333" y="4069652"/>
            <a:ext cx="1508971" cy="213485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04208" y="3735636"/>
            <a:ext cx="2524125" cy="1524000"/>
          </a:xfrm>
          <a:prstGeom prst="rect">
            <a:avLst/>
          </a:prstGeom>
        </p:spPr>
      </p:pic>
    </p:spTree>
    <p:extLst>
      <p:ext uri="{BB962C8B-B14F-4D97-AF65-F5344CB8AC3E}">
        <p14:creationId xmlns:p14="http://schemas.microsoft.com/office/powerpoint/2010/main" val="1212431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Partnership for Action on Green Economy (PAGE)</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b="1" i="0" dirty="0"/>
              <a:t>Programme aims to:</a:t>
            </a:r>
          </a:p>
          <a:p>
            <a:pPr lvl="1">
              <a:buClrTx/>
              <a:buFont typeface="Courier New" panose="02070309020205020404" pitchFamily="49" charset="0"/>
              <a:buChar char="o"/>
              <a:defRPr/>
            </a:pPr>
            <a:r>
              <a:rPr lang="en-GB" b="0" dirty="0"/>
              <a:t>Reframe economic policy around sustainability</a:t>
            </a:r>
          </a:p>
          <a:p>
            <a:pPr lvl="1">
              <a:buClrTx/>
              <a:buFont typeface="Courier New" panose="02070309020205020404" pitchFamily="49" charset="0"/>
              <a:buChar char="o"/>
              <a:defRPr/>
            </a:pPr>
            <a:r>
              <a:rPr lang="en-US" b="0" dirty="0"/>
              <a:t>Put in place enabling and policy conditions, reforms, incentives, business models and partnerships</a:t>
            </a:r>
            <a:endParaRPr lang="en-GB" b="0" dirty="0"/>
          </a:p>
          <a:p>
            <a:pPr>
              <a:buClrTx/>
              <a:buFont typeface="Wingdings" panose="05000000000000000000" pitchFamily="2" charset="2"/>
              <a:buChar char="q"/>
              <a:defRPr/>
            </a:pPr>
            <a:r>
              <a:rPr lang="en-GB" sz="2000" b="1" i="0" dirty="0"/>
              <a:t>It will support up to 20 countries until 2020 with:</a:t>
            </a:r>
          </a:p>
          <a:p>
            <a:pPr lvl="1">
              <a:buClrTx/>
              <a:buFont typeface="Courier New" panose="02070309020205020404" pitchFamily="49" charset="0"/>
              <a:buChar char="o"/>
              <a:defRPr/>
            </a:pPr>
            <a:r>
              <a:rPr lang="en-GB" b="0" dirty="0"/>
              <a:t>Assessments for evidence-based policy proposals</a:t>
            </a:r>
          </a:p>
          <a:p>
            <a:pPr lvl="1">
              <a:buClrTx/>
              <a:buFont typeface="Courier New" panose="02070309020205020404" pitchFamily="49" charset="0"/>
              <a:buChar char="o"/>
              <a:defRPr/>
            </a:pPr>
            <a:r>
              <a:rPr lang="en-US" b="0" dirty="0"/>
              <a:t>Consultations and assessments of policies and plans</a:t>
            </a:r>
          </a:p>
          <a:p>
            <a:pPr lvl="1">
              <a:buClrTx/>
              <a:buFont typeface="Courier New" panose="02070309020205020404" pitchFamily="49" charset="0"/>
              <a:buChar char="o"/>
              <a:defRPr/>
            </a:pPr>
            <a:r>
              <a:rPr lang="en-US" b="0" dirty="0"/>
              <a:t>Sector-specific and thematic policy reform</a:t>
            </a:r>
          </a:p>
          <a:p>
            <a:pPr lvl="1">
              <a:buClrTx/>
              <a:buFont typeface="Courier New" panose="02070309020205020404" pitchFamily="49" charset="0"/>
              <a:buChar char="o"/>
              <a:defRPr/>
            </a:pPr>
            <a:r>
              <a:rPr lang="en-US" b="0" dirty="0"/>
              <a:t>Policy implementation and </a:t>
            </a:r>
            <a:r>
              <a:rPr lang="en-GB" b="0" dirty="0"/>
              <a:t>mobilisation</a:t>
            </a:r>
            <a:r>
              <a:rPr lang="en-US" b="0" dirty="0"/>
              <a:t> of finance</a:t>
            </a:r>
          </a:p>
          <a:p>
            <a:pPr lvl="1">
              <a:buClrTx/>
              <a:buFont typeface="Courier New" panose="02070309020205020404" pitchFamily="49" charset="0"/>
              <a:buChar char="o"/>
              <a:defRPr/>
            </a:pPr>
            <a:r>
              <a:rPr lang="en-US" b="0" dirty="0"/>
              <a:t>Capacity development</a:t>
            </a:r>
            <a:endParaRPr lang="en-GB" b="0" dirty="0"/>
          </a:p>
          <a:p>
            <a:pPr>
              <a:buClrTx/>
              <a:buFont typeface="Wingdings" panose="05000000000000000000" pitchFamily="2" charset="2"/>
              <a:buChar char="q"/>
              <a:defRPr/>
            </a:pPr>
            <a:endParaRPr lang="en-US" sz="2000" b="1" i="0" dirty="0"/>
          </a:p>
          <a:p>
            <a:pPr>
              <a:buClrTx/>
              <a:buFont typeface="Wingdings" panose="05000000000000000000" pitchFamily="2" charset="2"/>
              <a:buChar char="q"/>
              <a:defRPr/>
            </a:pPr>
            <a:endParaRPr lang="en-US" sz="2000" b="1" i="0" dirty="0"/>
          </a:p>
        </p:txBody>
      </p:sp>
      <p:pic>
        <p:nvPicPr>
          <p:cNvPr id="4" name="Εικόνα 4" descr="C:\Users\Living Prospects PC1\Desktop\logo.png"/>
          <p:cNvPicPr/>
          <p:nvPr/>
        </p:nvPicPr>
        <p:blipFill>
          <a:blip r:embed="rId2" cstate="print"/>
          <a:srcRect/>
          <a:stretch>
            <a:fillRect/>
          </a:stretch>
        </p:blipFill>
        <p:spPr bwMode="auto">
          <a:xfrm>
            <a:off x="7278007" y="1241961"/>
            <a:ext cx="1614473" cy="746879"/>
          </a:xfrm>
          <a:prstGeom prst="rect">
            <a:avLst/>
          </a:prstGeom>
          <a:noFill/>
          <a:ln w="9525">
            <a:noFill/>
            <a:miter lim="800000"/>
            <a:headEnd/>
            <a:tailEnd/>
          </a:ln>
        </p:spPr>
      </p:pic>
    </p:spTree>
    <p:extLst>
      <p:ext uri="{BB962C8B-B14F-4D97-AF65-F5344CB8AC3E}">
        <p14:creationId xmlns:p14="http://schemas.microsoft.com/office/powerpoint/2010/main" val="288763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Multilateral, regional and subnational frameworks</a:t>
            </a:r>
            <a:endParaRPr lang="en-US" sz="2800" dirty="0"/>
          </a:p>
        </p:txBody>
      </p:sp>
      <p:sp>
        <p:nvSpPr>
          <p:cNvPr id="3" name="Content Placeholder 2"/>
          <p:cNvSpPr>
            <a:spLocks noGrp="1"/>
          </p:cNvSpPr>
          <p:nvPr>
            <p:ph idx="1"/>
          </p:nvPr>
        </p:nvSpPr>
        <p:spPr>
          <a:xfrm>
            <a:off x="457200" y="2276872"/>
            <a:ext cx="8507288" cy="3529013"/>
          </a:xfrm>
        </p:spPr>
        <p:txBody>
          <a:bodyPr/>
          <a:lstStyle/>
          <a:p>
            <a:pPr>
              <a:buClrTx/>
              <a:buFont typeface="Wingdings" panose="05000000000000000000" pitchFamily="2" charset="2"/>
              <a:buChar char="q"/>
              <a:defRPr/>
            </a:pPr>
            <a:r>
              <a:rPr lang="en-GB" sz="2000" b="1" i="0" dirty="0"/>
              <a:t>Multilateral and regional cooperation</a:t>
            </a:r>
          </a:p>
          <a:p>
            <a:pPr lvl="1">
              <a:buClrTx/>
              <a:buFont typeface="Courier New" panose="02070309020205020404" pitchFamily="49" charset="0"/>
              <a:buChar char="o"/>
              <a:defRPr/>
            </a:pPr>
            <a:r>
              <a:rPr lang="en-GB" b="0" dirty="0"/>
              <a:t>Engagement with emerging economies: </a:t>
            </a:r>
          </a:p>
          <a:p>
            <a:pPr lvl="2">
              <a:buFont typeface="Courier New" panose="02070309020205020404" pitchFamily="49" charset="0"/>
              <a:buChar char="o"/>
              <a:defRPr/>
            </a:pPr>
            <a:r>
              <a:rPr lang="en-GB" sz="1800" b="0" dirty="0"/>
              <a:t>no longer eligible for bilateral aid programmes with the EU</a:t>
            </a:r>
          </a:p>
          <a:p>
            <a:pPr lvl="2">
              <a:buFont typeface="Courier New" panose="02070309020205020404" pitchFamily="49" charset="0"/>
              <a:buChar char="o"/>
              <a:defRPr/>
            </a:pPr>
            <a:r>
              <a:rPr lang="en-GB" sz="1800" dirty="0"/>
              <a:t>Influential on less developed countries</a:t>
            </a:r>
            <a:endParaRPr lang="en-GB" sz="1600" b="0" dirty="0"/>
          </a:p>
          <a:p>
            <a:pPr lvl="1">
              <a:buClrTx/>
              <a:buFont typeface="Courier New" panose="02070309020205020404" pitchFamily="49" charset="0"/>
              <a:buChar char="o"/>
              <a:defRPr/>
            </a:pPr>
            <a:r>
              <a:rPr lang="en-GB" b="0" dirty="0"/>
              <a:t>EU’s strategic institutional dialogue and cooperation</a:t>
            </a:r>
            <a:endParaRPr lang="en-US" b="0" dirty="0"/>
          </a:p>
          <a:p>
            <a:pPr>
              <a:buClrTx/>
              <a:buFont typeface="Wingdings" panose="05000000000000000000" pitchFamily="2" charset="2"/>
              <a:buChar char="q"/>
              <a:defRPr/>
            </a:pPr>
            <a:endParaRPr lang="en-US" sz="2000" b="1" i="0" dirty="0"/>
          </a:p>
          <a:p>
            <a:pPr>
              <a:buClrTx/>
              <a:buFont typeface="Wingdings" panose="05000000000000000000" pitchFamily="2" charset="2"/>
              <a:buChar char="q"/>
              <a:defRPr/>
            </a:pPr>
            <a:r>
              <a:rPr lang="en-US" sz="2000" b="1" i="0" dirty="0"/>
              <a:t>Sub-national authorities</a:t>
            </a:r>
          </a:p>
          <a:p>
            <a:pPr lvl="1">
              <a:buClrTx/>
              <a:buFont typeface="Courier New" panose="02070309020205020404" pitchFamily="49" charset="0"/>
              <a:buChar char="o"/>
              <a:defRPr/>
            </a:pPr>
            <a:r>
              <a:rPr lang="en-GB" b="0" dirty="0"/>
              <a:t>Best placed to identify and meet priority needs of people</a:t>
            </a:r>
          </a:p>
          <a:p>
            <a:pPr lvl="1">
              <a:buClrTx/>
              <a:buFont typeface="Courier New" panose="02070309020205020404" pitchFamily="49" charset="0"/>
              <a:buChar char="o"/>
              <a:defRPr/>
            </a:pPr>
            <a:r>
              <a:rPr lang="en-GB" b="0" dirty="0"/>
              <a:t>Integrated sustainable development plans at local level</a:t>
            </a:r>
          </a:p>
          <a:p>
            <a:pPr lvl="1">
              <a:buClrTx/>
              <a:buFont typeface="Courier New" panose="02070309020205020404" pitchFamily="49" charset="0"/>
              <a:buChar char="o"/>
              <a:defRPr/>
            </a:pPr>
            <a:r>
              <a:rPr lang="en-GB" b="0" dirty="0"/>
              <a:t>Networks of local authorities: Covenant of Mayors, R20, ICLEI</a:t>
            </a:r>
          </a:p>
          <a:p>
            <a:pPr lvl="1">
              <a:buClrTx/>
              <a:buFont typeface="Courier New" panose="02070309020205020404" pitchFamily="49" charset="0"/>
              <a:buChar char="o"/>
              <a:defRPr/>
            </a:pPr>
            <a:endParaRPr lang="en-US" b="0" dirty="0"/>
          </a:p>
        </p:txBody>
      </p:sp>
    </p:spTree>
    <p:extLst>
      <p:ext uri="{BB962C8B-B14F-4D97-AF65-F5344CB8AC3E}">
        <p14:creationId xmlns:p14="http://schemas.microsoft.com/office/powerpoint/2010/main" val="110539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Cooperation with the civil society</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b="1" i="0" dirty="0"/>
              <a:t>Policy framework reform</a:t>
            </a:r>
          </a:p>
          <a:p>
            <a:pPr lvl="1">
              <a:buClrTx/>
              <a:buFont typeface="Courier New" panose="02070309020205020404" pitchFamily="49" charset="0"/>
              <a:buChar char="o"/>
              <a:defRPr/>
            </a:pPr>
            <a:r>
              <a:rPr lang="en-GB" b="0" dirty="0"/>
              <a:t>Advocacy</a:t>
            </a:r>
          </a:p>
          <a:p>
            <a:pPr lvl="1">
              <a:buClrTx/>
              <a:buFont typeface="Courier New" panose="02070309020205020404" pitchFamily="49" charset="0"/>
              <a:buChar char="o"/>
              <a:defRPr/>
            </a:pPr>
            <a:r>
              <a:rPr lang="en-GB" b="0" dirty="0"/>
              <a:t>Monitoring</a:t>
            </a:r>
          </a:p>
          <a:p>
            <a:pPr lvl="1">
              <a:buClrTx/>
              <a:buFont typeface="Courier New" panose="02070309020205020404" pitchFamily="49" charset="0"/>
              <a:buChar char="o"/>
              <a:defRPr/>
            </a:pPr>
            <a:r>
              <a:rPr lang="en-GB" b="0" dirty="0"/>
              <a:t>Implementation support</a:t>
            </a:r>
            <a:endParaRPr lang="en-US" b="0" dirty="0"/>
          </a:p>
          <a:p>
            <a:pPr>
              <a:buClrTx/>
              <a:buFont typeface="Wingdings" panose="05000000000000000000" pitchFamily="2" charset="2"/>
              <a:buChar char="q"/>
              <a:defRPr/>
            </a:pPr>
            <a:r>
              <a:rPr lang="en-US" sz="2000" b="1" i="0" dirty="0"/>
              <a:t>Voluntary Agreements &amp; consensus building</a:t>
            </a:r>
          </a:p>
          <a:p>
            <a:pPr lvl="1">
              <a:buClrTx/>
              <a:buFont typeface="Courier New" panose="02070309020205020404" pitchFamily="49" charset="0"/>
              <a:buChar char="o"/>
              <a:defRPr/>
            </a:pPr>
            <a:r>
              <a:rPr lang="en-GB" b="0" dirty="0"/>
              <a:t>Campaigns encouraging responsible practices, e.g. by business entities</a:t>
            </a:r>
          </a:p>
          <a:p>
            <a:pPr lvl="1">
              <a:buClrTx/>
              <a:buFont typeface="Courier New" panose="02070309020205020404" pitchFamily="49" charset="0"/>
              <a:buChar char="o"/>
              <a:defRPr/>
            </a:pPr>
            <a:r>
              <a:rPr lang="en-GB" b="0" dirty="0"/>
              <a:t>Successful involvement in Partnership Agreements, e.g. FLEGT</a:t>
            </a:r>
            <a:endParaRPr lang="en-US" b="0" dirty="0"/>
          </a:p>
          <a:p>
            <a:pPr>
              <a:buClrTx/>
              <a:buFont typeface="Wingdings" panose="05000000000000000000" pitchFamily="2" charset="2"/>
              <a:buChar char="q"/>
              <a:defRPr/>
            </a:pPr>
            <a:r>
              <a:rPr lang="en-US" sz="2000" b="1" i="0" dirty="0"/>
              <a:t>Awareness </a:t>
            </a:r>
            <a:endParaRPr lang="en-GB" sz="2000" b="1" i="0" dirty="0"/>
          </a:p>
        </p:txBody>
      </p:sp>
    </p:spTree>
    <p:extLst>
      <p:ext uri="{BB962C8B-B14F-4D97-AF65-F5344CB8AC3E}">
        <p14:creationId xmlns:p14="http://schemas.microsoft.com/office/powerpoint/2010/main" val="36782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95738" y="3142481"/>
            <a:ext cx="5040312" cy="790575"/>
          </a:xfrm>
        </p:spPr>
        <p:txBody>
          <a:bodyPr/>
          <a:lstStyle/>
          <a:p>
            <a:br>
              <a:rPr lang="en-US" sz="3200" dirty="0"/>
            </a:br>
            <a:br>
              <a:rPr lang="en-US" sz="3200" dirty="0"/>
            </a:br>
            <a:r>
              <a:rPr lang="en-US" sz="3200" dirty="0">
                <a:solidFill>
                  <a:srgbClr val="FFC000"/>
                </a:solidFill>
              </a:rPr>
              <a:t>Policy intervention options for inclusive green economy: Key priorities</a:t>
            </a:r>
          </a:p>
        </p:txBody>
      </p:sp>
      <p:sp>
        <p:nvSpPr>
          <p:cNvPr id="6147" name="Subtitle 2"/>
          <p:cNvSpPr>
            <a:spLocks noGrp="1"/>
          </p:cNvSpPr>
          <p:nvPr>
            <p:ph type="subTitle" idx="1"/>
          </p:nvPr>
        </p:nvSpPr>
        <p:spPr>
          <a:xfrm>
            <a:off x="611188" y="3716437"/>
            <a:ext cx="8532812" cy="1728787"/>
          </a:xfrm>
        </p:spPr>
        <p:txBody>
          <a:bodyPr/>
          <a:lstStyle/>
          <a:p>
            <a:r>
              <a:rPr lang="en-US" sz="3200" dirty="0"/>
              <a:t>Module 3:</a:t>
            </a:r>
          </a:p>
        </p:txBody>
      </p:sp>
    </p:spTree>
    <p:extLst>
      <p:ext uri="{BB962C8B-B14F-4D97-AF65-F5344CB8AC3E}">
        <p14:creationId xmlns:p14="http://schemas.microsoft.com/office/powerpoint/2010/main" val="315475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Economy Coal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76" y="5300689"/>
            <a:ext cx="1224136" cy="1233272"/>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467544" y="1196752"/>
            <a:ext cx="8229600" cy="936625"/>
          </a:xfrm>
        </p:spPr>
        <p:txBody>
          <a:bodyPr/>
          <a:lstStyle/>
          <a:p>
            <a:pPr marL="0"/>
            <a:r>
              <a:rPr lang="en-GB" sz="2800" dirty="0"/>
              <a:t>Cooperation with the civil society: Green Economy Coalition – an example</a:t>
            </a:r>
            <a:endParaRPr lang="en-US" sz="2800" dirty="0"/>
          </a:p>
        </p:txBody>
      </p:sp>
      <p:sp>
        <p:nvSpPr>
          <p:cNvPr id="5" name="Content Placeholder 2"/>
          <p:cNvSpPr txBox="1">
            <a:spLocks/>
          </p:cNvSpPr>
          <p:nvPr/>
        </p:nvSpPr>
        <p:spPr bwMode="auto">
          <a:xfrm>
            <a:off x="5641776" y="2276872"/>
            <a:ext cx="339472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Tx/>
              <a:buFont typeface="Wingdings" panose="05000000000000000000" pitchFamily="2" charset="2"/>
              <a:buChar char="q"/>
              <a:defRPr/>
            </a:pPr>
            <a:r>
              <a:rPr lang="en-GB" sz="2000" b="1" i="0" kern="0" dirty="0"/>
              <a:t>Areas of action:</a:t>
            </a:r>
          </a:p>
          <a:p>
            <a:pPr lvl="1">
              <a:buClrTx/>
              <a:buFont typeface="Courier New" panose="02070309020205020404" pitchFamily="49" charset="0"/>
              <a:buChar char="o"/>
              <a:defRPr/>
            </a:pPr>
            <a:r>
              <a:rPr lang="en-US" b="0" kern="0" dirty="0"/>
              <a:t>measuring what matters</a:t>
            </a:r>
          </a:p>
          <a:p>
            <a:pPr lvl="1">
              <a:buClrTx/>
              <a:buFont typeface="Courier New" panose="02070309020205020404" pitchFamily="49" charset="0"/>
              <a:buChar char="o"/>
              <a:defRPr/>
            </a:pPr>
            <a:r>
              <a:rPr lang="en-US" b="0" kern="0" dirty="0"/>
              <a:t>influencing financial systems </a:t>
            </a:r>
          </a:p>
          <a:p>
            <a:pPr lvl="1">
              <a:buClrTx/>
              <a:buFont typeface="Courier New" panose="02070309020205020404" pitchFamily="49" charset="0"/>
              <a:buChar char="o"/>
              <a:defRPr/>
            </a:pPr>
            <a:r>
              <a:rPr lang="en-US" b="0" kern="0" dirty="0"/>
              <a:t>greening high impact sectors </a:t>
            </a:r>
          </a:p>
          <a:p>
            <a:pPr lvl="1">
              <a:buClrTx/>
              <a:buFont typeface="Courier New" panose="02070309020205020404" pitchFamily="49" charset="0"/>
              <a:buChar char="o"/>
              <a:defRPr/>
            </a:pPr>
            <a:r>
              <a:rPr lang="en-US" b="0" kern="0" dirty="0"/>
              <a:t>investing in people</a:t>
            </a:r>
          </a:p>
          <a:p>
            <a:pPr lvl="1">
              <a:buClrTx/>
              <a:buFont typeface="Courier New" panose="02070309020205020404" pitchFamily="49" charset="0"/>
              <a:buChar char="o"/>
              <a:defRPr/>
            </a:pPr>
            <a:r>
              <a:rPr lang="en-US" b="0" kern="0" dirty="0"/>
              <a:t>managing natural capital</a:t>
            </a:r>
          </a:p>
        </p:txBody>
      </p:sp>
      <p:sp>
        <p:nvSpPr>
          <p:cNvPr id="6" name="Content Placeholder 2"/>
          <p:cNvSpPr txBox="1">
            <a:spLocks/>
          </p:cNvSpPr>
          <p:nvPr/>
        </p:nvSpPr>
        <p:spPr bwMode="auto">
          <a:xfrm>
            <a:off x="467544" y="2276873"/>
            <a:ext cx="54006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Tx/>
              <a:buFont typeface="Wingdings" panose="05000000000000000000" pitchFamily="2" charset="2"/>
              <a:buChar char="q"/>
              <a:defRPr/>
            </a:pPr>
            <a:r>
              <a:rPr lang="en-GB" sz="2000" b="1" i="0" kern="0" dirty="0"/>
              <a:t>Activities:</a:t>
            </a:r>
          </a:p>
          <a:p>
            <a:pPr lvl="1">
              <a:buClrTx/>
              <a:buFont typeface="Courier New" panose="02070309020205020404" pitchFamily="49" charset="0"/>
              <a:buChar char="o"/>
              <a:defRPr/>
            </a:pPr>
            <a:r>
              <a:rPr lang="en-US" b="0" kern="0" dirty="0" err="1"/>
              <a:t>Mobilising</a:t>
            </a:r>
            <a:r>
              <a:rPr lang="en-US" b="0" kern="0" dirty="0"/>
              <a:t> national leadership through multi-stakeholder national dialogue coordination</a:t>
            </a:r>
          </a:p>
          <a:p>
            <a:pPr lvl="1">
              <a:buClrTx/>
              <a:buFont typeface="Courier New" panose="02070309020205020404" pitchFamily="49" charset="0"/>
              <a:buChar char="o"/>
              <a:defRPr/>
            </a:pPr>
            <a:r>
              <a:rPr lang="en-US" b="0" kern="0" dirty="0"/>
              <a:t>Global policy – influencing collectively</a:t>
            </a:r>
          </a:p>
          <a:p>
            <a:pPr lvl="1">
              <a:buClrTx/>
              <a:buFont typeface="Courier New" panose="02070309020205020404" pitchFamily="49" charset="0"/>
              <a:buChar char="o"/>
              <a:defRPr/>
            </a:pPr>
            <a:r>
              <a:rPr lang="en-US" b="0" kern="0" dirty="0"/>
              <a:t>Telling the story of transition and spotlight</a:t>
            </a:r>
          </a:p>
        </p:txBody>
      </p:sp>
    </p:spTree>
    <p:extLst>
      <p:ext uri="{BB962C8B-B14F-4D97-AF65-F5344CB8AC3E}">
        <p14:creationId xmlns:p14="http://schemas.microsoft.com/office/powerpoint/2010/main" val="388968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Boosting green investments and access to finance for MSMEs</a:t>
            </a:r>
          </a:p>
        </p:txBody>
      </p:sp>
    </p:spTree>
    <p:extLst>
      <p:ext uri="{BB962C8B-B14F-4D97-AF65-F5344CB8AC3E}">
        <p14:creationId xmlns:p14="http://schemas.microsoft.com/office/powerpoint/2010/main" val="310426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Financing green investments</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US" sz="2000" b="1" i="0" dirty="0"/>
              <a:t>Challenge:</a:t>
            </a:r>
            <a:endParaRPr lang="en-GB" sz="2000" b="1" i="0" dirty="0"/>
          </a:p>
          <a:p>
            <a:pPr lvl="1">
              <a:buClrTx/>
              <a:buFont typeface="Courier New" panose="02070309020205020404" pitchFamily="49" charset="0"/>
              <a:buChar char="o"/>
              <a:defRPr/>
            </a:pPr>
            <a:r>
              <a:rPr lang="en-GB" b="0" dirty="0"/>
              <a:t>Lack of bankable projects</a:t>
            </a:r>
          </a:p>
          <a:p>
            <a:pPr lvl="1">
              <a:buClrTx/>
              <a:buFont typeface="Courier New" panose="02070309020205020404" pitchFamily="49" charset="0"/>
              <a:buChar char="o"/>
              <a:defRPr/>
            </a:pPr>
            <a:r>
              <a:rPr lang="en-US" b="0" dirty="0"/>
              <a:t>Lack of tailored financing products for MSMEs implementing SP practices</a:t>
            </a:r>
            <a:endParaRPr lang="en-GB" b="0" dirty="0"/>
          </a:p>
          <a:p>
            <a:pPr>
              <a:buClrTx/>
              <a:buFont typeface="Wingdings" panose="05000000000000000000" pitchFamily="2" charset="2"/>
              <a:buChar char="q"/>
              <a:defRPr/>
            </a:pPr>
            <a:endParaRPr lang="en-US" sz="2000" b="1" i="0" dirty="0"/>
          </a:p>
          <a:p>
            <a:pPr>
              <a:buClrTx/>
              <a:buFont typeface="Wingdings" panose="05000000000000000000" pitchFamily="2" charset="2"/>
              <a:buChar char="q"/>
              <a:defRPr/>
            </a:pPr>
            <a:r>
              <a:rPr lang="en-US" sz="2000" b="1" i="0" dirty="0"/>
              <a:t>SWITCH-Asia study recommendations on SME A2F for SCP in Asia:</a:t>
            </a:r>
          </a:p>
          <a:p>
            <a:pPr lvl="1">
              <a:buClrTx/>
              <a:buFont typeface="Courier New" panose="02070309020205020404" pitchFamily="49" charset="0"/>
              <a:buChar char="o"/>
              <a:defRPr/>
            </a:pPr>
            <a:r>
              <a:rPr lang="en-GB" b="0" dirty="0"/>
              <a:t>Capacity building and awareness (both lenders and borrowers)</a:t>
            </a:r>
          </a:p>
          <a:p>
            <a:pPr lvl="1">
              <a:buClrTx/>
              <a:buFont typeface="Courier New" panose="02070309020205020404" pitchFamily="49" charset="0"/>
              <a:buChar char="o"/>
              <a:defRPr/>
            </a:pPr>
            <a:r>
              <a:rPr lang="en-GB" b="0" dirty="0"/>
              <a:t>Dialogue between SMEs, policy makers and financiers</a:t>
            </a:r>
          </a:p>
          <a:p>
            <a:pPr lvl="1">
              <a:buClrTx/>
              <a:buFont typeface="Courier New" panose="02070309020205020404" pitchFamily="49" charset="0"/>
              <a:buChar char="o"/>
              <a:defRPr/>
            </a:pPr>
            <a:r>
              <a:rPr lang="en-GB" b="0" dirty="0"/>
              <a:t>Government leadership, e.g. to give incentives for banks</a:t>
            </a:r>
          </a:p>
          <a:p>
            <a:pPr lvl="1">
              <a:buClrTx/>
              <a:buFont typeface="Courier New" panose="02070309020205020404" pitchFamily="49" charset="0"/>
              <a:buChar char="o"/>
              <a:defRPr/>
            </a:pPr>
            <a:endParaRPr lang="en-GB" b="0" dirty="0"/>
          </a:p>
        </p:txBody>
      </p:sp>
    </p:spTree>
    <p:extLst>
      <p:ext uri="{BB962C8B-B14F-4D97-AF65-F5344CB8AC3E}">
        <p14:creationId xmlns:p14="http://schemas.microsoft.com/office/powerpoint/2010/main" val="120384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The role of development banks</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US" sz="2000" b="1" i="0" dirty="0"/>
              <a:t>Own initiatives</a:t>
            </a:r>
            <a:endParaRPr lang="en-GB" sz="2000" b="1" i="0" dirty="0"/>
          </a:p>
          <a:p>
            <a:pPr lvl="1">
              <a:buClrTx/>
              <a:buFont typeface="Courier New" panose="02070309020205020404" pitchFamily="49" charset="0"/>
              <a:buChar char="o"/>
              <a:defRPr/>
            </a:pPr>
            <a:r>
              <a:rPr lang="en-GB" b="0" dirty="0"/>
              <a:t>Interest in green economy investments</a:t>
            </a:r>
          </a:p>
          <a:p>
            <a:pPr lvl="1">
              <a:buClrTx/>
              <a:buFont typeface="Courier New" panose="02070309020205020404" pitchFamily="49" charset="0"/>
              <a:buChar char="o"/>
              <a:defRPr/>
            </a:pPr>
            <a:r>
              <a:rPr lang="en-US" b="0" dirty="0"/>
              <a:t>Set up of green funds</a:t>
            </a:r>
            <a:endParaRPr lang="en-GB" b="0" dirty="0"/>
          </a:p>
          <a:p>
            <a:pPr>
              <a:buClrTx/>
              <a:buFont typeface="Wingdings" panose="05000000000000000000" pitchFamily="2" charset="2"/>
              <a:buChar char="q"/>
              <a:defRPr/>
            </a:pPr>
            <a:endParaRPr lang="en-US" sz="2000" b="1" i="0" dirty="0"/>
          </a:p>
          <a:p>
            <a:pPr>
              <a:buClrTx/>
              <a:buFont typeface="Wingdings" panose="05000000000000000000" pitchFamily="2" charset="2"/>
              <a:buChar char="q"/>
              <a:defRPr/>
            </a:pPr>
            <a:r>
              <a:rPr lang="en-US" sz="2000" b="1" i="0" dirty="0"/>
              <a:t>EU regional investment facilities</a:t>
            </a:r>
          </a:p>
          <a:p>
            <a:pPr lvl="1">
              <a:buClrTx/>
              <a:buFont typeface="Courier New" panose="02070309020205020404" pitchFamily="49" charset="0"/>
              <a:buChar char="o"/>
              <a:defRPr/>
            </a:pPr>
            <a:r>
              <a:rPr lang="en-GB" b="0" dirty="0"/>
              <a:t>Use of grants to leverage investments, e.g. the Inter-American Development Bank (IDB) and the Development Bank of Latin America (CAF) in the Latin America Investment Facility (LAIF)</a:t>
            </a:r>
          </a:p>
        </p:txBody>
      </p:sp>
    </p:spTree>
    <p:extLst>
      <p:ext uri="{BB962C8B-B14F-4D97-AF65-F5344CB8AC3E}">
        <p14:creationId xmlns:p14="http://schemas.microsoft.com/office/powerpoint/2010/main" val="12752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Mainstreaming the green economy across relevant sectors of EU international cooperation</a:t>
            </a:r>
          </a:p>
        </p:txBody>
      </p:sp>
    </p:spTree>
    <p:extLst>
      <p:ext uri="{BB962C8B-B14F-4D97-AF65-F5344CB8AC3E}">
        <p14:creationId xmlns:p14="http://schemas.microsoft.com/office/powerpoint/2010/main" val="123955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Integrating inclusive green economy across EU cooperation sectors</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US" sz="2000" b="1" i="0" dirty="0"/>
              <a:t>Relevant priority sectors for mainstreaming IGE</a:t>
            </a:r>
            <a:endParaRPr lang="en-GB" sz="2000" b="1" i="0" dirty="0"/>
          </a:p>
          <a:p>
            <a:pPr lvl="1">
              <a:buClrTx/>
              <a:buFont typeface="Courier New" panose="02070309020205020404" pitchFamily="49" charset="0"/>
              <a:buChar char="o"/>
              <a:defRPr/>
            </a:pPr>
            <a:r>
              <a:rPr lang="en-GB" b="0" dirty="0"/>
              <a:t>Economic growth</a:t>
            </a:r>
          </a:p>
          <a:p>
            <a:pPr lvl="1">
              <a:buClrTx/>
              <a:buFont typeface="Courier New" panose="02070309020205020404" pitchFamily="49" charset="0"/>
              <a:buChar char="o"/>
              <a:defRPr/>
            </a:pPr>
            <a:r>
              <a:rPr lang="en-US" b="0" dirty="0"/>
              <a:t>Private sector development</a:t>
            </a:r>
          </a:p>
          <a:p>
            <a:pPr lvl="1">
              <a:buClrTx/>
              <a:buFont typeface="Courier New" panose="02070309020205020404" pitchFamily="49" charset="0"/>
              <a:buChar char="o"/>
              <a:defRPr/>
            </a:pPr>
            <a:r>
              <a:rPr lang="en-US" b="0" dirty="0"/>
              <a:t>Agriculture</a:t>
            </a:r>
          </a:p>
          <a:p>
            <a:pPr lvl="1">
              <a:buClrTx/>
              <a:buFont typeface="Courier New" panose="02070309020205020404" pitchFamily="49" charset="0"/>
              <a:buChar char="o"/>
              <a:defRPr/>
            </a:pPr>
            <a:r>
              <a:rPr lang="en-US" b="0" dirty="0"/>
              <a:t>Energy </a:t>
            </a:r>
          </a:p>
          <a:p>
            <a:pPr lvl="1">
              <a:buClrTx/>
              <a:buFont typeface="Courier New" panose="02070309020205020404" pitchFamily="49" charset="0"/>
              <a:buChar char="o"/>
              <a:defRPr/>
            </a:pPr>
            <a:r>
              <a:rPr lang="en-US" b="0" dirty="0"/>
              <a:t>Water</a:t>
            </a:r>
          </a:p>
          <a:p>
            <a:pPr lvl="1">
              <a:buClrTx/>
              <a:buFont typeface="Courier New" panose="02070309020205020404" pitchFamily="49" charset="0"/>
              <a:buChar char="o"/>
              <a:defRPr/>
            </a:pPr>
            <a:r>
              <a:rPr lang="en-US" b="0" dirty="0"/>
              <a:t>EU Agenda on migration</a:t>
            </a:r>
            <a:endParaRPr lang="en-GB" b="0" dirty="0"/>
          </a:p>
          <a:p>
            <a:pPr>
              <a:buClrTx/>
              <a:buFont typeface="Wingdings" panose="05000000000000000000" pitchFamily="2" charset="2"/>
              <a:buChar char="q"/>
              <a:defRPr/>
            </a:pPr>
            <a:endParaRPr lang="en-US" sz="2000" b="1" i="0" dirty="0"/>
          </a:p>
        </p:txBody>
      </p:sp>
    </p:spTree>
    <p:extLst>
      <p:ext uri="{BB962C8B-B14F-4D97-AF65-F5344CB8AC3E}">
        <p14:creationId xmlns:p14="http://schemas.microsoft.com/office/powerpoint/2010/main" val="166536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Mainstreaming inclusive green economy</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US" sz="2000" b="1" i="0" dirty="0"/>
              <a:t>EU Guidelines (2016) on integrating Environment and Climate change in development cooperation</a:t>
            </a:r>
            <a:endParaRPr lang="en-GB" sz="2000" b="1" i="0" dirty="0"/>
          </a:p>
          <a:p>
            <a:pPr lvl="1">
              <a:buClrTx/>
              <a:buFont typeface="Courier New" panose="02070309020205020404" pitchFamily="49" charset="0"/>
              <a:buChar char="o"/>
              <a:defRPr/>
            </a:pPr>
            <a:r>
              <a:rPr lang="en-GB" b="0" dirty="0"/>
              <a:t>(Existing) tools and recommendations relevant to the transformation to an inclusive green economy</a:t>
            </a:r>
          </a:p>
          <a:p>
            <a:pPr>
              <a:buClrTx/>
              <a:buFont typeface="Wingdings" panose="05000000000000000000" pitchFamily="2" charset="2"/>
              <a:buChar char="q"/>
              <a:defRPr/>
            </a:pPr>
            <a:endParaRPr lang="en-US" sz="2000" b="1" i="0" dirty="0"/>
          </a:p>
          <a:p>
            <a:pPr>
              <a:buClrTx/>
              <a:buFont typeface="Wingdings" panose="05000000000000000000" pitchFamily="2" charset="2"/>
              <a:buChar char="q"/>
              <a:defRPr/>
            </a:pPr>
            <a:r>
              <a:rPr lang="en-US" sz="2000" b="1" i="0" dirty="0"/>
              <a:t>Integration of inclusive Green Economy into EU development cooperation Actions</a:t>
            </a:r>
          </a:p>
          <a:p>
            <a:pPr lvl="1">
              <a:buClrTx/>
              <a:buFont typeface="Courier New" panose="02070309020205020404" pitchFamily="49" charset="0"/>
              <a:buChar char="o"/>
              <a:defRPr/>
            </a:pPr>
            <a:r>
              <a:rPr lang="en-US" b="0" dirty="0"/>
              <a:t>Process to maximize the Action’s impact by: </a:t>
            </a:r>
          </a:p>
          <a:p>
            <a:pPr lvl="2">
              <a:buFont typeface="Courier New" panose="02070309020205020404" pitchFamily="49" charset="0"/>
              <a:buChar char="o"/>
              <a:defRPr/>
            </a:pPr>
            <a:r>
              <a:rPr lang="en-US" sz="1800" dirty="0"/>
              <a:t>identifying </a:t>
            </a:r>
            <a:r>
              <a:rPr lang="en-US" sz="1800" b="1" dirty="0"/>
              <a:t>environment friendly </a:t>
            </a:r>
            <a:r>
              <a:rPr lang="en-US" sz="1800" dirty="0"/>
              <a:t>business and economic </a:t>
            </a:r>
            <a:r>
              <a:rPr lang="en-US" sz="1800" b="1" dirty="0"/>
              <a:t>opportunities</a:t>
            </a:r>
          </a:p>
          <a:p>
            <a:pPr lvl="1">
              <a:buClrTx/>
              <a:buFont typeface="Courier New" panose="02070309020205020404" pitchFamily="49" charset="0"/>
              <a:buChar char="o"/>
              <a:defRPr/>
            </a:pPr>
            <a:r>
              <a:rPr lang="en-US" b="0" dirty="0"/>
              <a:t>Process to minimize potential negative environmental impact</a:t>
            </a:r>
          </a:p>
        </p:txBody>
      </p:sp>
    </p:spTree>
    <p:extLst>
      <p:ext uri="{BB962C8B-B14F-4D97-AF65-F5344CB8AC3E}">
        <p14:creationId xmlns:p14="http://schemas.microsoft.com/office/powerpoint/2010/main" val="286453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340247"/>
            <a:ext cx="8229600" cy="936625"/>
          </a:xfrm>
        </p:spPr>
        <p:txBody>
          <a:bodyPr/>
          <a:lstStyle/>
          <a:p>
            <a:r>
              <a:rPr lang="en-GB" dirty="0"/>
              <a:t>Key Messages of Module 3</a:t>
            </a:r>
            <a:endParaRPr lang="en-US" dirty="0"/>
          </a:p>
        </p:txBody>
      </p:sp>
      <p:sp>
        <p:nvSpPr>
          <p:cNvPr id="32771" name="Content Placeholder 2"/>
          <p:cNvSpPr>
            <a:spLocks noGrp="1"/>
          </p:cNvSpPr>
          <p:nvPr>
            <p:ph idx="1"/>
          </p:nvPr>
        </p:nvSpPr>
        <p:spPr>
          <a:xfrm>
            <a:off x="467544" y="2420888"/>
            <a:ext cx="7488832" cy="4320480"/>
          </a:xfrm>
          <a:noFill/>
        </p:spPr>
        <p:txBody>
          <a:bodyPr/>
          <a:lstStyle/>
          <a:p>
            <a:pPr>
              <a:spcAft>
                <a:spcPts val="0"/>
              </a:spcAft>
              <a:buClrTx/>
            </a:pPr>
            <a:r>
              <a:rPr lang="en-GB" sz="2000" i="0" dirty="0"/>
              <a:t>EU Development Cooperation funding priorities intensely promote the transition towards an inclusive green economy through: </a:t>
            </a:r>
          </a:p>
          <a:p>
            <a:pPr lvl="1">
              <a:spcAft>
                <a:spcPts val="0"/>
              </a:spcAft>
              <a:buClrTx/>
            </a:pPr>
            <a:r>
              <a:rPr lang="en-US" b="0" i="0" dirty="0"/>
              <a:t>private sector led growth, </a:t>
            </a:r>
          </a:p>
          <a:p>
            <a:pPr lvl="1">
              <a:spcAft>
                <a:spcPts val="0"/>
              </a:spcAft>
              <a:buClrTx/>
            </a:pPr>
            <a:r>
              <a:rPr lang="en-US" b="0" i="0" dirty="0"/>
              <a:t>enabling policy and regulatory frameworks, </a:t>
            </a:r>
          </a:p>
          <a:p>
            <a:pPr lvl="1">
              <a:spcAft>
                <a:spcPts val="0"/>
              </a:spcAft>
              <a:buClrTx/>
            </a:pPr>
            <a:r>
              <a:rPr lang="en-US" b="0" i="0" dirty="0"/>
              <a:t>green investments / MSMEs access to finance, and </a:t>
            </a:r>
          </a:p>
          <a:p>
            <a:pPr lvl="1">
              <a:spcAft>
                <a:spcPts val="0"/>
              </a:spcAft>
              <a:buClrTx/>
            </a:pPr>
            <a:r>
              <a:rPr lang="en-US" b="0" i="0" dirty="0"/>
              <a:t>mainstreaming green economy</a:t>
            </a:r>
          </a:p>
          <a:p>
            <a:pPr lvl="1">
              <a:spcAft>
                <a:spcPts val="0"/>
              </a:spcAft>
              <a:buClrTx/>
            </a:pPr>
            <a:endParaRPr lang="en-US" b="0" i="0" dirty="0"/>
          </a:p>
          <a:p>
            <a:pPr>
              <a:spcAft>
                <a:spcPts val="1000"/>
              </a:spcAft>
              <a:buClrTx/>
            </a:pPr>
            <a:r>
              <a:rPr lang="en-US" sz="2000" i="0" dirty="0"/>
              <a:t>Policy intervention options focus on internalizing externalities, providing incentives, strengthening institutions, fostering investments, and improving the information and knowledge base</a:t>
            </a:r>
            <a:endParaRPr lang="en-GB" sz="2000" i="0" dirty="0"/>
          </a:p>
          <a:p>
            <a:pPr>
              <a:spcAft>
                <a:spcPts val="1000"/>
              </a:spcAft>
              <a:buClrTx/>
            </a:pPr>
            <a:endParaRPr lang="en-GB" sz="2000" i="0" dirty="0"/>
          </a:p>
          <a:p>
            <a:pPr lvl="0">
              <a:spcAft>
                <a:spcPts val="1000"/>
              </a:spcAft>
              <a:buClrTx/>
            </a:pPr>
            <a:endParaRPr lang="en-GB" sz="2000" i="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504974"/>
          </a:xfrm>
        </p:spPr>
        <p:txBody>
          <a:bodyPr/>
          <a:lstStyle/>
          <a:p>
            <a:r>
              <a:rPr lang="en-US" dirty="0"/>
              <a:t>References</a:t>
            </a:r>
          </a:p>
        </p:txBody>
      </p:sp>
      <p:sp>
        <p:nvSpPr>
          <p:cNvPr id="3" name="Content Placeholder 2"/>
          <p:cNvSpPr>
            <a:spLocks noGrp="1"/>
          </p:cNvSpPr>
          <p:nvPr>
            <p:ph idx="1"/>
          </p:nvPr>
        </p:nvSpPr>
        <p:spPr>
          <a:xfrm>
            <a:off x="395288" y="1844826"/>
            <a:ext cx="8229600" cy="4177084"/>
          </a:xfrm>
        </p:spPr>
        <p:txBody>
          <a:bodyPr/>
          <a:lstStyle/>
          <a:p>
            <a:pPr>
              <a:buClr>
                <a:srgbClr val="0F5494"/>
              </a:buClr>
            </a:pPr>
            <a:r>
              <a:rPr lang="en-US" sz="1200" i="0" dirty="0" err="1"/>
              <a:t>Barbier</a:t>
            </a:r>
            <a:r>
              <a:rPr lang="en-US" sz="1200" i="0" dirty="0"/>
              <a:t> (2011), Policy challenges for green economy and sustainable economic development, in A United </a:t>
            </a:r>
            <a:r>
              <a:rPr lang="en-GB" sz="1200" i="0" dirty="0"/>
              <a:t>Nations Sustainable Development Journal, November 2011, Volume 35, Number 4.</a:t>
            </a:r>
            <a:endParaRPr lang="en-US" sz="1200" i="0" dirty="0"/>
          </a:p>
          <a:p>
            <a:pPr>
              <a:buClr>
                <a:srgbClr val="0F5494"/>
              </a:buClr>
            </a:pPr>
            <a:r>
              <a:rPr lang="en-US" sz="1200" i="0" dirty="0"/>
              <a:t>UN DESA (2012), A guidebook to the Green Economy, Issue 3: exploring green economy policies and international experience with </a:t>
            </a:r>
            <a:r>
              <a:rPr lang="en-GB" sz="1200" i="0" dirty="0"/>
              <a:t>national strategies, Cameron Allen, author.</a:t>
            </a:r>
          </a:p>
          <a:p>
            <a:pPr>
              <a:buClr>
                <a:srgbClr val="0F5494"/>
              </a:buClr>
            </a:pPr>
            <a:r>
              <a:rPr lang="en-US" sz="1200" i="0" dirty="0"/>
              <a:t>Partnership for Action on Green Economy (PAGE), website available at: </a:t>
            </a:r>
            <a:r>
              <a:rPr lang="en-US" sz="1200" i="0" dirty="0">
                <a:hlinkClick r:id="rId2"/>
              </a:rPr>
              <a:t>http://www.un-page.org/</a:t>
            </a:r>
            <a:r>
              <a:rPr lang="en-US" sz="1200" i="0" dirty="0"/>
              <a:t> </a:t>
            </a:r>
          </a:p>
          <a:p>
            <a:pPr>
              <a:buClr>
                <a:srgbClr val="0F5494"/>
              </a:buClr>
            </a:pPr>
            <a:r>
              <a:rPr lang="en-GB" sz="1200" i="0" dirty="0"/>
              <a:t>European Commission (2014) </a:t>
            </a:r>
            <a:r>
              <a:rPr lang="en-US" sz="1200" i="0" dirty="0"/>
              <a:t>A Stronger Role of the Private Sector in Achieving Inclusive and Sustainable Growth in Developing Countries, Communication (COM/2014/263/FINAL)</a:t>
            </a:r>
          </a:p>
          <a:p>
            <a:pPr>
              <a:buClr>
                <a:srgbClr val="0F5494"/>
              </a:buClr>
            </a:pPr>
            <a:r>
              <a:rPr lang="en-US" sz="1200" i="0" dirty="0"/>
              <a:t>SWITCH Africa Green, website available at: </a:t>
            </a:r>
            <a:r>
              <a:rPr lang="en-US" sz="1200" i="0" dirty="0">
                <a:hlinkClick r:id="rId3"/>
              </a:rPr>
              <a:t>http://switchafricagreen.org/</a:t>
            </a:r>
            <a:r>
              <a:rPr lang="en-US" sz="1200" i="0" dirty="0"/>
              <a:t> </a:t>
            </a:r>
          </a:p>
          <a:p>
            <a:pPr>
              <a:buClr>
                <a:srgbClr val="0F5494"/>
              </a:buClr>
            </a:pPr>
            <a:r>
              <a:rPr lang="en-US" sz="1200" i="0" dirty="0"/>
              <a:t>Green Economy Coalition, website available at: </a:t>
            </a:r>
            <a:r>
              <a:rPr lang="en-US" sz="1200" i="0" dirty="0">
                <a:hlinkClick r:id="rId4"/>
              </a:rPr>
              <a:t>http://www.greeneconomycoalition.org/</a:t>
            </a:r>
            <a:r>
              <a:rPr lang="en-US" sz="1200" i="0" dirty="0"/>
              <a:t> </a:t>
            </a:r>
          </a:p>
          <a:p>
            <a:pPr>
              <a:buClr>
                <a:srgbClr val="0F5494"/>
              </a:buClr>
            </a:pPr>
            <a:r>
              <a:rPr lang="en-US" sz="1200" i="0" dirty="0"/>
              <a:t>European Commission (2014) Commission Implementing Decision adopting a Multiannual Indicative </a:t>
            </a:r>
            <a:r>
              <a:rPr lang="en-US" sz="1200" i="0" dirty="0" err="1"/>
              <a:t>Programme</a:t>
            </a:r>
            <a:r>
              <a:rPr lang="en-US" sz="1200" i="0" dirty="0"/>
              <a:t> for the Thematic </a:t>
            </a:r>
            <a:r>
              <a:rPr lang="en-US" sz="1200" i="0" dirty="0" err="1"/>
              <a:t>Programme</a:t>
            </a:r>
            <a:r>
              <a:rPr lang="en-US" sz="1200" i="0" dirty="0"/>
              <a:t> 'Global Public Goods and Challenges' for the period 2014-2020 - C(2014)5072</a:t>
            </a:r>
          </a:p>
          <a:p>
            <a:pPr>
              <a:buClr>
                <a:srgbClr val="0F5494"/>
              </a:buClr>
            </a:pPr>
            <a:endParaRPr lang="en-US" sz="1200" i="0" dirty="0"/>
          </a:p>
        </p:txBody>
      </p:sp>
    </p:spTree>
    <p:extLst>
      <p:ext uri="{BB962C8B-B14F-4D97-AF65-F5344CB8AC3E}">
        <p14:creationId xmlns:p14="http://schemas.microsoft.com/office/powerpoint/2010/main" val="372034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indent="-457200" eaLnBrk="1" hangingPunct="1"/>
            <a:r>
              <a:rPr lang="en-US" dirty="0"/>
              <a:t>Objectives of Module 3:  </a:t>
            </a:r>
          </a:p>
        </p:txBody>
      </p:sp>
      <p:sp>
        <p:nvSpPr>
          <p:cNvPr id="7171" name="Rectangle 3"/>
          <p:cNvSpPr>
            <a:spLocks noGrp="1" noChangeArrowheads="1"/>
          </p:cNvSpPr>
          <p:nvPr>
            <p:ph type="body" idx="1"/>
          </p:nvPr>
        </p:nvSpPr>
        <p:spPr>
          <a:xfrm>
            <a:off x="457200" y="2492275"/>
            <a:ext cx="8579296" cy="3529013"/>
          </a:xfrm>
        </p:spPr>
        <p:txBody>
          <a:bodyPr/>
          <a:lstStyle/>
          <a:p>
            <a:pPr>
              <a:buClrTx/>
            </a:pPr>
            <a:r>
              <a:rPr lang="en-GB" i="0" dirty="0"/>
              <a:t>Outline EU Development Cooperation funding priorities for 2014-20 relevant to inclusive green economy issues</a:t>
            </a:r>
          </a:p>
          <a:p>
            <a:pPr>
              <a:buClrTx/>
            </a:pPr>
            <a:endParaRPr lang="en-GB" i="0" dirty="0"/>
          </a:p>
          <a:p>
            <a:pPr lvl="0">
              <a:buClrTx/>
            </a:pPr>
            <a:r>
              <a:rPr lang="en-GB" i="0" dirty="0"/>
              <a:t>Highlight the overarching priorities of EU international cooperation on inclusive green economy, including key aspects like actors, level(s) of action, and instruments promoting the transition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a:t>EU Development Cooperation funding priorities for 2014-20</a:t>
            </a:r>
            <a:endParaRPr lang="en-US" sz="3200" dirty="0"/>
          </a:p>
        </p:txBody>
      </p:sp>
    </p:spTree>
    <p:extLst>
      <p:ext uri="{BB962C8B-B14F-4D97-AF65-F5344CB8AC3E}">
        <p14:creationId xmlns:p14="http://schemas.microsoft.com/office/powerpoint/2010/main" val="186765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353176" cy="936625"/>
          </a:xfrm>
        </p:spPr>
        <p:txBody>
          <a:bodyPr/>
          <a:lstStyle/>
          <a:p>
            <a:pPr marL="0"/>
            <a:r>
              <a:rPr lang="en-US" dirty="0"/>
              <a:t>A new European Consensus on Development</a:t>
            </a:r>
          </a:p>
        </p:txBody>
      </p:sp>
      <p:sp>
        <p:nvSpPr>
          <p:cNvPr id="3" name="Content Placeholder 2"/>
          <p:cNvSpPr>
            <a:spLocks noGrp="1"/>
          </p:cNvSpPr>
          <p:nvPr>
            <p:ph idx="1"/>
          </p:nvPr>
        </p:nvSpPr>
        <p:spPr>
          <a:xfrm>
            <a:off x="457200" y="2492375"/>
            <a:ext cx="8507288" cy="3529013"/>
          </a:xfrm>
        </p:spPr>
        <p:txBody>
          <a:bodyPr/>
          <a:lstStyle/>
          <a:p>
            <a:pPr marL="0" indent="0">
              <a:buClrTx/>
              <a:buNone/>
              <a:defRPr/>
            </a:pPr>
            <a:r>
              <a:rPr lang="en-US" i="0" dirty="0"/>
              <a:t>Our World, our Dignity, our Future </a:t>
            </a:r>
          </a:p>
          <a:p>
            <a:pPr marL="0" indent="0" algn="r">
              <a:buClrTx/>
              <a:buNone/>
              <a:defRPr/>
            </a:pPr>
            <a:r>
              <a:rPr lang="en-US" sz="1800" i="0" dirty="0"/>
              <a:t>COM(2016) 740 final</a:t>
            </a:r>
            <a:endParaRPr lang="en-GB" sz="1800" i="0" dirty="0"/>
          </a:p>
          <a:p>
            <a:pPr>
              <a:buClrTx/>
              <a:buFont typeface="Wingdings" panose="05000000000000000000" pitchFamily="2" charset="2"/>
              <a:buChar char="q"/>
              <a:defRPr/>
            </a:pPr>
            <a:r>
              <a:rPr lang="en-GB" i="0" dirty="0"/>
              <a:t>Focus on: </a:t>
            </a:r>
          </a:p>
          <a:p>
            <a:pPr>
              <a:buClrTx/>
              <a:buFont typeface="Courier New" panose="02070309020205020404" pitchFamily="49" charset="0"/>
              <a:buChar char="o"/>
              <a:defRPr/>
            </a:pPr>
            <a:r>
              <a:rPr lang="en-GB" sz="1800" b="0" i="0" dirty="0"/>
              <a:t>Priority 1: </a:t>
            </a:r>
            <a:r>
              <a:rPr lang="en-GB" sz="1800" b="1" i="0" dirty="0"/>
              <a:t>People - human development </a:t>
            </a:r>
            <a:r>
              <a:rPr lang="en-GB" sz="1800" b="0" i="0" dirty="0"/>
              <a:t>and dignity</a:t>
            </a:r>
          </a:p>
          <a:p>
            <a:pPr>
              <a:buClrTx/>
              <a:buFont typeface="Courier New" panose="02070309020205020404" pitchFamily="49" charset="0"/>
              <a:buChar char="o"/>
              <a:defRPr/>
            </a:pPr>
            <a:r>
              <a:rPr lang="en-GB" sz="1800" dirty="0"/>
              <a:t>Priority 2: </a:t>
            </a:r>
            <a:r>
              <a:rPr lang="en-GB" sz="1800" b="1" dirty="0"/>
              <a:t>Planet – Protecting the environment, managing natural resources and tackling climate change</a:t>
            </a:r>
            <a:endParaRPr lang="en-GB" sz="1800" b="1" i="0" dirty="0"/>
          </a:p>
          <a:p>
            <a:pPr>
              <a:buClrTx/>
              <a:buFont typeface="Courier New" panose="02070309020205020404" pitchFamily="49" charset="0"/>
              <a:buChar char="o"/>
              <a:defRPr/>
            </a:pPr>
            <a:r>
              <a:rPr lang="en-GB" sz="1800" dirty="0"/>
              <a:t>Priority 3:  </a:t>
            </a:r>
            <a:r>
              <a:rPr lang="en-GB" sz="1800" b="1" dirty="0"/>
              <a:t>Prosperity - Inclusive &amp; sustainable growth &amp; jobs</a:t>
            </a:r>
          </a:p>
          <a:p>
            <a:pPr>
              <a:buClrTx/>
              <a:buFont typeface="Courier New" panose="02070309020205020404" pitchFamily="49" charset="0"/>
              <a:buChar char="o"/>
              <a:defRPr/>
            </a:pPr>
            <a:r>
              <a:rPr lang="en-GB" sz="1800" b="0" i="0" dirty="0"/>
              <a:t>Priority 4: Peace - </a:t>
            </a:r>
            <a:r>
              <a:rPr lang="en-US" sz="1800" b="0" dirty="0"/>
              <a:t>peaceful &amp; </a:t>
            </a:r>
            <a:r>
              <a:rPr lang="en-US" sz="1800" b="1" dirty="0"/>
              <a:t>inclusive societies</a:t>
            </a:r>
            <a:r>
              <a:rPr lang="en-US" sz="1800" b="0" dirty="0"/>
              <a:t>, democracy, effective and accountable institutions, rule of law and human rights for all</a:t>
            </a:r>
            <a:endParaRPr lang="en-GB" sz="1800" b="0" i="0" dirty="0"/>
          </a:p>
          <a:p>
            <a:pPr>
              <a:buClrTx/>
              <a:buFont typeface="Wingdings" panose="05000000000000000000" pitchFamily="2" charset="2"/>
              <a:buChar char="q"/>
              <a:defRPr/>
            </a:pPr>
            <a:endParaRPr lang="en-GB" i="0" dirty="0"/>
          </a:p>
        </p:txBody>
      </p:sp>
    </p:spTree>
    <p:extLst>
      <p:ext uri="{BB962C8B-B14F-4D97-AF65-F5344CB8AC3E}">
        <p14:creationId xmlns:p14="http://schemas.microsoft.com/office/powerpoint/2010/main" val="281104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The European External Investment Plan</a:t>
            </a:r>
            <a:endParaRPr lang="en-US" sz="2800" dirty="0"/>
          </a:p>
        </p:txBody>
      </p:sp>
      <p:pic>
        <p:nvPicPr>
          <p:cNvPr id="5" name="Picture 4" descr="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4344" y="2133377"/>
            <a:ext cx="6096000" cy="4362450"/>
          </a:xfrm>
          <a:prstGeom prst="rect">
            <a:avLst/>
          </a:prstGeom>
          <a:noFill/>
          <a:ln>
            <a:noFill/>
          </a:ln>
        </p:spPr>
      </p:pic>
    </p:spTree>
    <p:extLst>
      <p:ext uri="{BB962C8B-B14F-4D97-AF65-F5344CB8AC3E}">
        <p14:creationId xmlns:p14="http://schemas.microsoft.com/office/powerpoint/2010/main" val="44636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353176" cy="936625"/>
          </a:xfrm>
        </p:spPr>
        <p:txBody>
          <a:bodyPr/>
          <a:lstStyle/>
          <a:p>
            <a:pPr marL="0"/>
            <a:r>
              <a:rPr lang="en-US" dirty="0"/>
              <a:t>EU international cooperation on inclusive green economy</a:t>
            </a:r>
          </a:p>
        </p:txBody>
      </p:sp>
      <p:sp>
        <p:nvSpPr>
          <p:cNvPr id="3" name="Content Placeholder 2"/>
          <p:cNvSpPr>
            <a:spLocks noGrp="1"/>
          </p:cNvSpPr>
          <p:nvPr>
            <p:ph idx="1"/>
          </p:nvPr>
        </p:nvSpPr>
        <p:spPr>
          <a:xfrm>
            <a:off x="457200" y="2492375"/>
            <a:ext cx="8246962" cy="3529013"/>
          </a:xfrm>
        </p:spPr>
        <p:txBody>
          <a:bodyPr/>
          <a:lstStyle/>
          <a:p>
            <a:pPr marL="0" indent="0">
              <a:buClrTx/>
              <a:buNone/>
              <a:defRPr/>
            </a:pPr>
            <a:r>
              <a:rPr lang="en-US" b="1" i="0" dirty="0"/>
              <a:t>Overarching priorities</a:t>
            </a:r>
          </a:p>
          <a:p>
            <a:pPr>
              <a:buClrTx/>
              <a:buFont typeface="Wingdings" panose="05000000000000000000" pitchFamily="2" charset="2"/>
              <a:buChar char="q"/>
              <a:defRPr/>
            </a:pPr>
            <a:endParaRPr lang="en-US" sz="2000" i="0" dirty="0"/>
          </a:p>
          <a:p>
            <a:pPr>
              <a:spcAft>
                <a:spcPts val="1200"/>
              </a:spcAft>
              <a:buClrTx/>
              <a:buFont typeface="Wingdings" panose="05000000000000000000" pitchFamily="2" charset="2"/>
              <a:buChar char="q"/>
              <a:defRPr/>
            </a:pPr>
            <a:r>
              <a:rPr lang="en-US" sz="2000" i="0" dirty="0"/>
              <a:t>Supporting </a:t>
            </a:r>
            <a:r>
              <a:rPr lang="en-US" sz="2000" b="1" i="0" dirty="0"/>
              <a:t>private sector led growth </a:t>
            </a:r>
            <a:r>
              <a:rPr lang="en-US" sz="2000" i="0" dirty="0"/>
              <a:t>through </a:t>
            </a:r>
            <a:r>
              <a:rPr lang="en-US" sz="2000" b="1" i="0" dirty="0"/>
              <a:t>eco-entrepreneurship</a:t>
            </a:r>
            <a:r>
              <a:rPr lang="en-US" sz="2000" i="0" dirty="0"/>
              <a:t> and </a:t>
            </a:r>
            <a:r>
              <a:rPr lang="en-US" sz="2000" b="1" i="0" dirty="0"/>
              <a:t>SCP practices</a:t>
            </a:r>
          </a:p>
          <a:p>
            <a:pPr>
              <a:spcAft>
                <a:spcPts val="1200"/>
              </a:spcAft>
              <a:buClrTx/>
              <a:buFont typeface="Wingdings" panose="05000000000000000000" pitchFamily="2" charset="2"/>
              <a:buChar char="q"/>
              <a:defRPr/>
            </a:pPr>
            <a:r>
              <a:rPr lang="en-US" sz="2000" i="0" dirty="0"/>
              <a:t>Developing </a:t>
            </a:r>
            <a:r>
              <a:rPr lang="en-US" sz="2000" b="1" i="0" dirty="0"/>
              <a:t>enabling policy</a:t>
            </a:r>
            <a:r>
              <a:rPr lang="en-US" sz="2000" i="0" dirty="0"/>
              <a:t> and </a:t>
            </a:r>
            <a:r>
              <a:rPr lang="en-US" sz="2000" b="1" i="0" dirty="0"/>
              <a:t>regulatory frameworks</a:t>
            </a:r>
          </a:p>
          <a:p>
            <a:pPr>
              <a:spcAft>
                <a:spcPts val="1200"/>
              </a:spcAft>
              <a:buClrTx/>
              <a:buFont typeface="Wingdings" panose="05000000000000000000" pitchFamily="2" charset="2"/>
              <a:buChar char="q"/>
              <a:defRPr/>
            </a:pPr>
            <a:r>
              <a:rPr lang="en-US" sz="2000" i="0" dirty="0"/>
              <a:t>Boosting </a:t>
            </a:r>
            <a:r>
              <a:rPr lang="en-US" sz="2000" b="1" i="0" dirty="0"/>
              <a:t>green investments</a:t>
            </a:r>
            <a:r>
              <a:rPr lang="en-US" sz="2000" i="0" dirty="0"/>
              <a:t> and </a:t>
            </a:r>
            <a:r>
              <a:rPr lang="en-US" sz="2000" b="1" i="0" dirty="0"/>
              <a:t>access to finance for MSMEs</a:t>
            </a:r>
          </a:p>
          <a:p>
            <a:pPr>
              <a:spcAft>
                <a:spcPts val="1200"/>
              </a:spcAft>
              <a:buClrTx/>
              <a:buFont typeface="Wingdings" panose="05000000000000000000" pitchFamily="2" charset="2"/>
              <a:buChar char="q"/>
              <a:defRPr/>
            </a:pPr>
            <a:r>
              <a:rPr lang="en-US" sz="2000" b="1" i="0" dirty="0"/>
              <a:t>Mainstreaming the green economy</a:t>
            </a:r>
            <a:r>
              <a:rPr lang="en-US" sz="2000" i="0" dirty="0"/>
              <a:t> across relevant sectors of EU international cooperation</a:t>
            </a:r>
          </a:p>
          <a:p>
            <a:pPr>
              <a:buClrTx/>
              <a:buFont typeface="Wingdings" panose="05000000000000000000" pitchFamily="2" charset="2"/>
              <a:buChar char="q"/>
              <a:defRPr/>
            </a:pPr>
            <a:endParaRPr lang="en-GB" sz="2000" i="0" dirty="0"/>
          </a:p>
        </p:txBody>
      </p:sp>
    </p:spTree>
    <p:extLst>
      <p:ext uri="{BB962C8B-B14F-4D97-AF65-F5344CB8AC3E}">
        <p14:creationId xmlns:p14="http://schemas.microsoft.com/office/powerpoint/2010/main" val="287639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a:t>Supporting private sector led growth through eco-entrepreneurship and SCP practices</a:t>
            </a:r>
          </a:p>
        </p:txBody>
      </p:sp>
    </p:spTree>
    <p:extLst>
      <p:ext uri="{BB962C8B-B14F-4D97-AF65-F5344CB8AC3E}">
        <p14:creationId xmlns:p14="http://schemas.microsoft.com/office/powerpoint/2010/main" val="365972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a:t>Private sector initiative support</a:t>
            </a:r>
            <a:endParaRPr lang="en-US" sz="2800" dirty="0"/>
          </a:p>
        </p:txBody>
      </p:sp>
      <p:sp>
        <p:nvSpPr>
          <p:cNvPr id="3" name="Content Placeholder 2"/>
          <p:cNvSpPr>
            <a:spLocks noGrp="1"/>
          </p:cNvSpPr>
          <p:nvPr>
            <p:ph idx="1"/>
          </p:nvPr>
        </p:nvSpPr>
        <p:spPr>
          <a:xfrm>
            <a:off x="457200" y="2276872"/>
            <a:ext cx="8229600" cy="3529013"/>
          </a:xfrm>
        </p:spPr>
        <p:txBody>
          <a:bodyPr/>
          <a:lstStyle/>
          <a:p>
            <a:pPr>
              <a:buClrTx/>
              <a:buFont typeface="Wingdings" panose="05000000000000000000" pitchFamily="2" charset="2"/>
              <a:buChar char="q"/>
              <a:defRPr/>
            </a:pPr>
            <a:r>
              <a:rPr lang="en-GB" sz="2000" b="1" dirty="0"/>
              <a:t>A Stronger Role of the Private Sector in Achieving Inclusive and Sustainable Growth in Developing Countries</a:t>
            </a:r>
            <a:r>
              <a:rPr lang="en-GB" sz="2000" dirty="0"/>
              <a:t> </a:t>
            </a:r>
            <a:r>
              <a:rPr lang="en-GB" sz="2000" i="0" dirty="0"/>
              <a:t>(</a:t>
            </a:r>
            <a:r>
              <a:rPr lang="en-GB" sz="2000" dirty="0"/>
              <a:t>COM(2014) 263 final</a:t>
            </a:r>
            <a:r>
              <a:rPr lang="en-GB" sz="2000" i="0" dirty="0"/>
              <a:t>)</a:t>
            </a:r>
            <a:endParaRPr lang="en-GB" sz="2000" b="1" i="0" dirty="0"/>
          </a:p>
          <a:p>
            <a:pPr lvl="1">
              <a:buClrTx/>
              <a:buFont typeface="Courier New" panose="02070309020205020404" pitchFamily="49" charset="0"/>
              <a:buChar char="o"/>
              <a:defRPr/>
            </a:pPr>
            <a:r>
              <a:rPr lang="en-GB" b="0" dirty="0"/>
              <a:t>research and awareness raising </a:t>
            </a:r>
          </a:p>
          <a:p>
            <a:pPr lvl="1">
              <a:buClrTx/>
              <a:buFont typeface="Courier New" panose="02070309020205020404" pitchFamily="49" charset="0"/>
              <a:buChar char="o"/>
              <a:defRPr/>
            </a:pPr>
            <a:r>
              <a:rPr lang="en-GB" b="0" dirty="0"/>
              <a:t>capacity building, e.g. of small businesses</a:t>
            </a:r>
          </a:p>
          <a:p>
            <a:pPr lvl="1">
              <a:buClrTx/>
              <a:buFont typeface="Courier New" panose="02070309020205020404" pitchFamily="49" charset="0"/>
              <a:buChar char="o"/>
              <a:defRPr/>
            </a:pPr>
            <a:r>
              <a:rPr lang="en-GB" b="0" dirty="0"/>
              <a:t>support to industry associations</a:t>
            </a:r>
          </a:p>
          <a:p>
            <a:pPr lvl="1">
              <a:buClrTx/>
              <a:buFont typeface="Courier New" panose="02070309020205020404" pitchFamily="49" charset="0"/>
              <a:buChar char="o"/>
              <a:defRPr/>
            </a:pPr>
            <a:r>
              <a:rPr lang="en-GB" b="0" dirty="0"/>
              <a:t>support to dialogue among producers and consumers </a:t>
            </a:r>
          </a:p>
          <a:p>
            <a:pPr lvl="1">
              <a:buClrTx/>
              <a:buFont typeface="Courier New" panose="02070309020205020404" pitchFamily="49" charset="0"/>
              <a:buChar char="o"/>
              <a:defRPr/>
            </a:pPr>
            <a:r>
              <a:rPr lang="en-GB" b="0" dirty="0"/>
              <a:t>contribution to Public Private Partnerships (PPPs)</a:t>
            </a:r>
          </a:p>
          <a:p>
            <a:pPr lvl="1">
              <a:buClrTx/>
              <a:buFont typeface="Courier New" panose="02070309020205020404" pitchFamily="49" charset="0"/>
              <a:buChar char="o"/>
              <a:defRPr/>
            </a:pPr>
            <a:r>
              <a:rPr lang="en-GB" b="0" dirty="0"/>
              <a:t>actions encouraging private sector green investments</a:t>
            </a:r>
          </a:p>
          <a:p>
            <a:pPr lvl="1">
              <a:buClrTx/>
              <a:buFont typeface="Courier New" panose="02070309020205020404" pitchFamily="49" charset="0"/>
              <a:buChar char="o"/>
              <a:defRPr/>
            </a:pPr>
            <a:r>
              <a:rPr lang="en-GB" b="0" dirty="0"/>
              <a:t>promoting private sector participation to policy development</a:t>
            </a:r>
            <a:endParaRPr lang="en-US" b="0" dirty="0"/>
          </a:p>
        </p:txBody>
      </p:sp>
    </p:spTree>
    <p:extLst>
      <p:ext uri="{BB962C8B-B14F-4D97-AF65-F5344CB8AC3E}">
        <p14:creationId xmlns:p14="http://schemas.microsoft.com/office/powerpoint/2010/main" val="2206162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22792</TotalTime>
  <Words>2556</Words>
  <Application>Microsoft Office PowerPoint</Application>
  <PresentationFormat>On-screen Show (4:3)</PresentationFormat>
  <Paragraphs>267</Paragraphs>
  <Slides>28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Verdana</vt:lpstr>
      <vt:lpstr>Wingdings</vt:lpstr>
      <vt:lpstr>Slide_Master</vt:lpstr>
      <vt:lpstr>Inclusive Green Economy:</vt:lpstr>
      <vt:lpstr>  Policy intervention options for inclusive green economy: Key priorities</vt:lpstr>
      <vt:lpstr>Objectives of Module 3:  </vt:lpstr>
      <vt:lpstr>PowerPoint Presentation</vt:lpstr>
      <vt:lpstr>A new European Consensus on Development</vt:lpstr>
      <vt:lpstr>The European External Investment Plan</vt:lpstr>
      <vt:lpstr>EU international cooperation on inclusive green economy</vt:lpstr>
      <vt:lpstr>PowerPoint Presentation</vt:lpstr>
      <vt:lpstr>Private sector initiative support</vt:lpstr>
      <vt:lpstr>Growing the green economy: Eco-entrepreneurship &amp; Green job creation</vt:lpstr>
      <vt:lpstr>Eco-entrepreneurship</vt:lpstr>
      <vt:lpstr>Greening the brown economy: Private sector initiative support</vt:lpstr>
      <vt:lpstr>Private sector initiative support</vt:lpstr>
      <vt:lpstr>PowerPoint Presentation</vt:lpstr>
      <vt:lpstr>Public policies and government interventions</vt:lpstr>
      <vt:lpstr>Overview of policy options</vt:lpstr>
      <vt:lpstr>Partnership for Action on Green Economy (PAGE)</vt:lpstr>
      <vt:lpstr>Multilateral, regional and subnational frameworks</vt:lpstr>
      <vt:lpstr>Cooperation with the civil society</vt:lpstr>
      <vt:lpstr>Cooperation with the civil society: Green Economy Coalition – an example</vt:lpstr>
      <vt:lpstr>PowerPoint Presentation</vt:lpstr>
      <vt:lpstr>Financing green investments</vt:lpstr>
      <vt:lpstr>The role of development banks</vt:lpstr>
      <vt:lpstr>PowerPoint Presentation</vt:lpstr>
      <vt:lpstr>Integrating inclusive green economy across EU cooperation sectors</vt:lpstr>
      <vt:lpstr>Mainstreaming inclusive green economy</vt:lpstr>
      <vt:lpstr>Key Messages of Module 3</vt:lpstr>
      <vt:lpstr>References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Living Prospects</dc:creator>
  <cp:lastModifiedBy>Living Prospects</cp:lastModifiedBy>
  <cp:revision>419</cp:revision>
  <cp:lastPrinted>2013-09-19T08:14:40Z</cp:lastPrinted>
  <dcterms:created xsi:type="dcterms:W3CDTF">2011-10-28T10:25:18Z</dcterms:created>
  <dcterms:modified xsi:type="dcterms:W3CDTF">2016-11-28T14:48:57Z</dcterms:modified>
</cp:coreProperties>
</file>