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8" r:id="rId2"/>
    <p:sldId id="289" r:id="rId3"/>
    <p:sldId id="287" r:id="rId4"/>
  </p:sldIdLst>
  <p:sldSz cx="9144000" cy="6858000" type="screen4x3"/>
  <p:notesSz cx="9926638" cy="6797675"/>
  <p:custDataLst>
    <p:tags r:id="rId7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BDDEFF"/>
    <a:srgbClr val="DBF6CA"/>
    <a:srgbClr val="D3F4BE"/>
    <a:srgbClr val="EBFAE2"/>
    <a:srgbClr val="C5F1AD"/>
    <a:srgbClr val="E3FEC2"/>
    <a:srgbClr val="D3FDA1"/>
    <a:srgbClr val="3166CF"/>
    <a:srgbClr val="3E6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470" autoAdjust="0"/>
  </p:normalViewPr>
  <p:slideViewPr>
    <p:cSldViewPr>
      <p:cViewPr varScale="1">
        <p:scale>
          <a:sx n="55" d="100"/>
          <a:sy n="55" d="100"/>
        </p:scale>
        <p:origin x="1552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D1FE416-F8A5-43CD-A5EE-D6ADBE2AE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5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28705"/>
            <a:ext cx="7942238" cy="3059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488B20-A08D-47B6-ADE7-8DEB44560A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951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88B20-A08D-47B6-ADE7-8DEB44560A1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14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A9CC608-C584-4521-94AB-7171062B41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26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4B82-C98E-4DCE-AAF2-A1DACA1D11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A7B5F-59C4-4155-9627-68972DC58F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89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99107-9A01-47FE-9309-A8EE91F5A8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08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20E37-F1A4-4E08-BD05-37F2D9FE77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56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EE941-16CE-4001-A41B-6B97B70A53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24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282D1-6CBF-4B86-AE76-61F0936C63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1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F7B55-82A2-40C1-BBF8-747DEB1B10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55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8CD5C-BB8A-4F0F-8B66-9C3045F8A1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91286-FAAC-4FC0-918E-2FFD612B07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5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B4AD0-8EDA-4DA4-8FAC-FCB650A526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4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8D759A5-AEA7-427F-B3C8-478D8E91A6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936625"/>
          </a:xfrm>
        </p:spPr>
        <p:txBody>
          <a:bodyPr/>
          <a:lstStyle/>
          <a:p>
            <a:pPr marL="0"/>
            <a:r>
              <a:rPr lang="en-GB" sz="2800" dirty="0"/>
              <a:t>Multi-level and multi-actor cooperation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529013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q"/>
              <a:defRPr/>
            </a:pPr>
            <a:r>
              <a:rPr lang="en-GB" sz="2000" b="1" i="0" dirty="0"/>
              <a:t>Public institutions</a:t>
            </a:r>
          </a:p>
          <a:p>
            <a:pPr lvl="1">
              <a:buClrTx/>
              <a:buFont typeface="Courier New" panose="02070309020205020404" pitchFamily="49" charset="0"/>
              <a:buChar char="o"/>
              <a:defRPr/>
            </a:pPr>
            <a:r>
              <a:rPr lang="en-GB" b="0" dirty="0"/>
              <a:t>Government intervention (reforms)</a:t>
            </a:r>
          </a:p>
          <a:p>
            <a:pPr lvl="1">
              <a:buClrTx/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Steering of transformation (strategies)</a:t>
            </a:r>
          </a:p>
          <a:p>
            <a:pPr lvl="1">
              <a:buClrTx/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Establishment of enabling frameworks</a:t>
            </a:r>
          </a:p>
          <a:p>
            <a:pPr>
              <a:buClrTx/>
              <a:buFont typeface="Wingdings" panose="05000000000000000000" pitchFamily="2" charset="2"/>
              <a:buChar char="q"/>
              <a:defRPr/>
            </a:pPr>
            <a:r>
              <a:rPr lang="en-US" sz="2000" b="1" i="0" dirty="0"/>
              <a:t>Private sector involvement</a:t>
            </a:r>
          </a:p>
          <a:p>
            <a:pPr lvl="1">
              <a:buClrTx/>
              <a:buFont typeface="Courier New" panose="02070309020205020404" pitchFamily="49" charset="0"/>
              <a:buChar char="o"/>
              <a:defRPr/>
            </a:pPr>
            <a:r>
              <a:rPr lang="en-GB" b="0" dirty="0"/>
              <a:t>Development of private initiatives</a:t>
            </a:r>
            <a:endParaRPr lang="en-US" b="0" dirty="0"/>
          </a:p>
          <a:p>
            <a:pPr>
              <a:buClrTx/>
              <a:buFont typeface="Wingdings" panose="05000000000000000000" pitchFamily="2" charset="2"/>
              <a:buChar char="q"/>
              <a:defRPr/>
            </a:pPr>
            <a:r>
              <a:rPr lang="en-US" sz="2000" b="1" i="0" dirty="0"/>
              <a:t>Civil society engagement</a:t>
            </a:r>
            <a:endParaRPr lang="en-GB" sz="2000" b="1" i="0" dirty="0"/>
          </a:p>
          <a:p>
            <a:pPr lvl="1">
              <a:buClrTx/>
              <a:buFont typeface="Courier New" panose="02070309020205020404" pitchFamily="49" charset="0"/>
              <a:buChar char="o"/>
              <a:defRPr/>
            </a:pPr>
            <a:r>
              <a:rPr lang="en-GB" b="0" dirty="0"/>
              <a:t>Policy monitoring</a:t>
            </a:r>
          </a:p>
          <a:p>
            <a:pPr lvl="1">
              <a:buClrTx/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Awareness raising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416394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95536" y="1412776"/>
          <a:ext cx="8229600" cy="5029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6404">
                  <a:extLst>
                    <a:ext uri="{9D8B030D-6E8A-4147-A177-3AD203B41FA5}">
                      <a16:colId xmlns:a16="http://schemas.microsoft.com/office/drawing/2014/main" val="2765417109"/>
                    </a:ext>
                  </a:extLst>
                </a:gridCol>
                <a:gridCol w="2427732">
                  <a:extLst>
                    <a:ext uri="{9D8B030D-6E8A-4147-A177-3AD203B41FA5}">
                      <a16:colId xmlns:a16="http://schemas.microsoft.com/office/drawing/2014/main" val="1270525395"/>
                    </a:ext>
                  </a:extLst>
                </a:gridCol>
                <a:gridCol w="2427732">
                  <a:extLst>
                    <a:ext uri="{9D8B030D-6E8A-4147-A177-3AD203B41FA5}">
                      <a16:colId xmlns:a16="http://schemas.microsoft.com/office/drawing/2014/main" val="3219163891"/>
                    </a:ext>
                  </a:extLst>
                </a:gridCol>
                <a:gridCol w="2427732">
                  <a:extLst>
                    <a:ext uri="{9D8B030D-6E8A-4147-A177-3AD203B41FA5}">
                      <a16:colId xmlns:a16="http://schemas.microsoft.com/office/drawing/2014/main" val="3630288089"/>
                    </a:ext>
                  </a:extLst>
                </a:gridCol>
              </a:tblGrid>
              <a:tr h="286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Public sector reforms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Private sector development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Civil society participation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373933"/>
                  </a:ext>
                </a:extLst>
              </a:tr>
              <a:tr h="1512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Macro level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National scoping studies, SCP strategies, macro-economic frameworks, governance reforms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Awareness raising, capacity building, private initiatives support, participation in policy making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Participation in policy planning and monitoring, awareness raising campaigns, research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257555"/>
                  </a:ext>
                </a:extLst>
              </a:tr>
              <a:tr h="1512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>
                          <a:effectLst/>
                        </a:rPr>
                        <a:t>Meso</a:t>
                      </a:r>
                      <a:r>
                        <a:rPr lang="en-GB" sz="1400" dirty="0">
                          <a:effectLst/>
                        </a:rPr>
                        <a:t> level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Sector</a:t>
                      </a:r>
                      <a:r>
                        <a:rPr lang="en-GB" sz="1400" b="1" baseline="0" dirty="0">
                          <a:solidFill>
                            <a:srgbClr val="0F5494"/>
                          </a:solidFill>
                          <a:effectLst/>
                        </a:rPr>
                        <a:t> specific p</a:t>
                      </a: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olicy review and formulation (e.g. trade and investments, agriculture, energy)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Sector</a:t>
                      </a:r>
                      <a:r>
                        <a:rPr lang="en-GB" sz="1400" b="1" baseline="0" dirty="0">
                          <a:solidFill>
                            <a:srgbClr val="0F5494"/>
                          </a:solidFill>
                          <a:effectLst/>
                        </a:rPr>
                        <a:t> specific </a:t>
                      </a: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support to private initiatives / supply chains (e.g. B2B dialogue, eco-innovation)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DD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Promoting civil society participation in sector policy reforms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096978"/>
                  </a:ext>
                </a:extLst>
              </a:tr>
              <a:tr h="1512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Micro level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Sub-national initiatives aligned to national contexts e.g. land use</a:t>
                      </a:r>
                      <a:r>
                        <a:rPr lang="en-GB" sz="1400" b="1" baseline="0" dirty="0">
                          <a:solidFill>
                            <a:srgbClr val="0F5494"/>
                          </a:solidFill>
                          <a:effectLst/>
                        </a:rPr>
                        <a:t> </a:t>
                      </a: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planning, law enforcement, etc.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Sub-national private sector initiatives, business development services, MSMEs’ access to finance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F5494"/>
                          </a:solidFill>
                          <a:effectLst/>
                        </a:rPr>
                        <a:t>Policy monitoring in relevant areas (e.g. land use), capacity building of CBOs</a:t>
                      </a:r>
                      <a:endParaRPr lang="en-GB" sz="1400" b="1" dirty="0">
                        <a:solidFill>
                          <a:srgbClr val="0F549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385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86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 Points</a:t>
            </a: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2347913"/>
            <a:ext cx="8229600" cy="3529012"/>
          </a:xfrm>
        </p:spPr>
        <p:txBody>
          <a:bodyPr/>
          <a:lstStyle/>
          <a:p>
            <a:pPr>
              <a:buClrTx/>
            </a:pPr>
            <a:r>
              <a:rPr lang="en-GB" sz="1800" i="0" dirty="0"/>
              <a:t>Who are the decisive actors to steer the inclusive green economy transformation process in your country?</a:t>
            </a:r>
          </a:p>
          <a:p>
            <a:pPr>
              <a:buClrTx/>
            </a:pPr>
            <a:endParaRPr lang="en-US" sz="1800" i="0" dirty="0"/>
          </a:p>
          <a:p>
            <a:pPr>
              <a:buClrTx/>
            </a:pPr>
            <a:r>
              <a:rPr lang="en-US" sz="1800" i="0" dirty="0"/>
              <a:t>What criteria should be considered for the selection of appropriate policy interventions?</a:t>
            </a:r>
          </a:p>
          <a:p>
            <a:pPr>
              <a:buClrTx/>
            </a:pPr>
            <a:endParaRPr lang="en-US" sz="1800" i="0" dirty="0"/>
          </a:p>
          <a:p>
            <a:pPr>
              <a:buClrTx/>
            </a:pPr>
            <a:r>
              <a:rPr lang="en-US" sz="1800" i="0" dirty="0"/>
              <a:t>What is your experience with the implementation of various policy intervention options?</a:t>
            </a:r>
            <a:endParaRPr lang="en-GB" sz="1800" i="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22493</TotalTime>
  <Words>222</Words>
  <Application>Microsoft Office PowerPoint</Application>
  <PresentationFormat>On-screen Show (4:3)</PresentationFormat>
  <Paragraphs>33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Courier New</vt:lpstr>
      <vt:lpstr>Times New Roman</vt:lpstr>
      <vt:lpstr>Verdana</vt:lpstr>
      <vt:lpstr>Wingdings</vt:lpstr>
      <vt:lpstr>Slide_Master</vt:lpstr>
      <vt:lpstr>Multi-level and multi-actor cooperation</vt:lpstr>
      <vt:lpstr>PowerPoint Presentation</vt:lpstr>
      <vt:lpstr>Discussion Points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Living Prospects</dc:creator>
  <cp:lastModifiedBy>Living Prospects</cp:lastModifiedBy>
  <cp:revision>385</cp:revision>
  <cp:lastPrinted>2013-09-19T08:14:40Z</cp:lastPrinted>
  <dcterms:created xsi:type="dcterms:W3CDTF">2011-10-28T10:25:18Z</dcterms:created>
  <dcterms:modified xsi:type="dcterms:W3CDTF">2016-11-28T09:19:32Z</dcterms:modified>
</cp:coreProperties>
</file>