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65" r:id="rId2"/>
    <p:sldId id="363" r:id="rId3"/>
    <p:sldId id="259" r:id="rId4"/>
    <p:sldId id="316" r:id="rId5"/>
    <p:sldId id="367" r:id="rId6"/>
    <p:sldId id="368" r:id="rId7"/>
    <p:sldId id="402" r:id="rId8"/>
    <p:sldId id="403" r:id="rId9"/>
    <p:sldId id="404" r:id="rId10"/>
    <p:sldId id="405" r:id="rId11"/>
    <p:sldId id="406" r:id="rId12"/>
    <p:sldId id="407" r:id="rId13"/>
    <p:sldId id="408" r:id="rId14"/>
    <p:sldId id="369" r:id="rId15"/>
    <p:sldId id="401" r:id="rId16"/>
    <p:sldId id="286" r:id="rId17"/>
    <p:sldId id="395" r:id="rId18"/>
  </p:sldIdLst>
  <p:sldSz cx="9144000" cy="6858000" type="screen4x3"/>
  <p:notesSz cx="9926638" cy="6797675"/>
  <p:custDataLst>
    <p:tags r:id="rId21"/>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BDDEFF"/>
    <a:srgbClr val="DBF6CA"/>
    <a:srgbClr val="D3F4BE"/>
    <a:srgbClr val="EBFAE2"/>
    <a:srgbClr val="C5F1AD"/>
    <a:srgbClr val="E3FEC2"/>
    <a:srgbClr val="D3FDA1"/>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70" autoAdjust="0"/>
  </p:normalViewPr>
  <p:slideViewPr>
    <p:cSldViewPr>
      <p:cViewPr varScale="1">
        <p:scale>
          <a:sx n="55" d="100"/>
          <a:sy n="55" d="100"/>
        </p:scale>
        <p:origin x="1552" y="8"/>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CD848-DCC3-480C-87CE-89F033DF81E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B20F7358-4B66-410F-B07A-EF8AFFA15D4F}">
      <dgm:prSet phldrT="[Text]" custT="1"/>
      <dgm:spPr/>
      <dgm:t>
        <a:bodyPr/>
        <a:lstStyle/>
        <a:p>
          <a:r>
            <a:rPr lang="en-US" sz="2000" b="1" dirty="0">
              <a:solidFill>
                <a:srgbClr val="0F5494"/>
              </a:solidFill>
            </a:rPr>
            <a:t>Promoting a green economy that is inclusive and reduces poverty</a:t>
          </a:r>
        </a:p>
      </dgm:t>
    </dgm:pt>
    <dgm:pt modelId="{EA2BF8F0-6AB8-4EEE-9F3D-02394CC706E4}" type="parTrans" cxnId="{3F64C394-7145-4E83-985B-88ECB67FC40A}">
      <dgm:prSet/>
      <dgm:spPr/>
      <dgm:t>
        <a:bodyPr/>
        <a:lstStyle/>
        <a:p>
          <a:endParaRPr lang="en-US"/>
        </a:p>
      </dgm:t>
    </dgm:pt>
    <dgm:pt modelId="{8749E1F2-2C8E-4099-993C-37ABC4411CE3}" type="sibTrans" cxnId="{3F64C394-7145-4E83-985B-88ECB67FC40A}">
      <dgm:prSet/>
      <dgm:spPr/>
      <dgm:t>
        <a:bodyPr/>
        <a:lstStyle/>
        <a:p>
          <a:endParaRPr lang="en-US"/>
        </a:p>
      </dgm:t>
    </dgm:pt>
    <dgm:pt modelId="{623E9473-3E6B-4CF3-B028-8413E4701D1A}">
      <dgm:prSet phldrT="[Text]" custT="1"/>
      <dgm:spPr/>
      <dgm:t>
        <a:bodyPr/>
        <a:lstStyle/>
        <a:p>
          <a:r>
            <a:rPr lang="en-US" sz="2000" b="1" dirty="0">
              <a:solidFill>
                <a:srgbClr val="0F5494"/>
              </a:solidFill>
            </a:rPr>
            <a:t>Promoting the green economy in partner countries through policy coherence</a:t>
          </a:r>
        </a:p>
      </dgm:t>
    </dgm:pt>
    <dgm:pt modelId="{A2CCFE10-43E4-4186-9628-8E70C5E11B25}" type="parTrans" cxnId="{047D2805-D31C-4A37-8D7C-52097BCBBF90}">
      <dgm:prSet/>
      <dgm:spPr/>
      <dgm:t>
        <a:bodyPr/>
        <a:lstStyle/>
        <a:p>
          <a:endParaRPr lang="en-US"/>
        </a:p>
      </dgm:t>
    </dgm:pt>
    <dgm:pt modelId="{EEFE62C6-8C52-4B6B-9088-980463AB2F45}" type="sibTrans" cxnId="{047D2805-D31C-4A37-8D7C-52097BCBBF90}">
      <dgm:prSet/>
      <dgm:spPr/>
      <dgm:t>
        <a:bodyPr/>
        <a:lstStyle/>
        <a:p>
          <a:endParaRPr lang="en-US"/>
        </a:p>
      </dgm:t>
    </dgm:pt>
    <dgm:pt modelId="{F038455A-01A9-4542-9932-DDD69BBFC4C4}">
      <dgm:prSet phldrT="[Text]" custT="1"/>
      <dgm:spPr/>
      <dgm:t>
        <a:bodyPr/>
        <a:lstStyle/>
        <a:p>
          <a:r>
            <a:rPr lang="en-US" sz="2000" b="1" dirty="0">
              <a:solidFill>
                <a:srgbClr val="0F5494"/>
              </a:solidFill>
            </a:rPr>
            <a:t>Building on EU’s domestic experience and promoting partnerships of mutual interest</a:t>
          </a:r>
        </a:p>
      </dgm:t>
    </dgm:pt>
    <dgm:pt modelId="{86AB32A5-A206-4B0F-ADB5-52BB15233BA7}" type="sibTrans" cxnId="{51D263B9-E94E-4C9F-B769-6BA7F5E54C25}">
      <dgm:prSet/>
      <dgm:spPr/>
      <dgm:t>
        <a:bodyPr/>
        <a:lstStyle/>
        <a:p>
          <a:endParaRPr lang="en-US"/>
        </a:p>
      </dgm:t>
    </dgm:pt>
    <dgm:pt modelId="{E7C4D751-EF5C-4E95-AB5A-AAA5844CEB86}" type="parTrans" cxnId="{51D263B9-E94E-4C9F-B769-6BA7F5E54C25}">
      <dgm:prSet/>
      <dgm:spPr/>
      <dgm:t>
        <a:bodyPr/>
        <a:lstStyle/>
        <a:p>
          <a:endParaRPr lang="en-US"/>
        </a:p>
      </dgm:t>
    </dgm:pt>
    <dgm:pt modelId="{0D7E16C0-7B48-4098-82C0-E8816FB5B2DF}" type="pres">
      <dgm:prSet presAssocID="{8F6CD848-DCC3-480C-87CE-89F033DF81E5}" presName="Name0" presStyleCnt="0">
        <dgm:presLayoutVars>
          <dgm:chPref val="1"/>
          <dgm:dir/>
          <dgm:animOne val="branch"/>
          <dgm:animLvl val="lvl"/>
          <dgm:resizeHandles/>
        </dgm:presLayoutVars>
      </dgm:prSet>
      <dgm:spPr/>
    </dgm:pt>
    <dgm:pt modelId="{101DDA8D-6E0D-44F5-85A6-8A31A4DF987F}" type="pres">
      <dgm:prSet presAssocID="{B20F7358-4B66-410F-B07A-EF8AFFA15D4F}" presName="vertOne" presStyleCnt="0"/>
      <dgm:spPr/>
    </dgm:pt>
    <dgm:pt modelId="{E17E3DCC-FD53-4032-A8CA-3FF92F1214C9}" type="pres">
      <dgm:prSet presAssocID="{B20F7358-4B66-410F-B07A-EF8AFFA15D4F}" presName="txOne" presStyleLbl="node0" presStyleIdx="0" presStyleCnt="3">
        <dgm:presLayoutVars>
          <dgm:chPref val="3"/>
        </dgm:presLayoutVars>
      </dgm:prSet>
      <dgm:spPr/>
    </dgm:pt>
    <dgm:pt modelId="{434ED468-4307-4803-BC45-30C19AAEEA62}" type="pres">
      <dgm:prSet presAssocID="{B20F7358-4B66-410F-B07A-EF8AFFA15D4F}" presName="horzOne" presStyleCnt="0"/>
      <dgm:spPr/>
    </dgm:pt>
    <dgm:pt modelId="{3190F57C-012A-4373-93EB-AC0F05E3FB11}" type="pres">
      <dgm:prSet presAssocID="{8749E1F2-2C8E-4099-993C-37ABC4411CE3}" presName="sibSpaceOne" presStyleCnt="0"/>
      <dgm:spPr/>
    </dgm:pt>
    <dgm:pt modelId="{7FFC6339-AAC7-4293-9396-0FC37045AFE0}" type="pres">
      <dgm:prSet presAssocID="{F038455A-01A9-4542-9932-DDD69BBFC4C4}" presName="vertOne" presStyleCnt="0"/>
      <dgm:spPr/>
    </dgm:pt>
    <dgm:pt modelId="{52513C80-8D05-49AC-9927-FB7C2CC7DDE4}" type="pres">
      <dgm:prSet presAssocID="{F038455A-01A9-4542-9932-DDD69BBFC4C4}" presName="txOne" presStyleLbl="node0" presStyleIdx="1" presStyleCnt="3">
        <dgm:presLayoutVars>
          <dgm:chPref val="3"/>
        </dgm:presLayoutVars>
      </dgm:prSet>
      <dgm:spPr/>
    </dgm:pt>
    <dgm:pt modelId="{26C45EC0-8836-49A4-A2E6-E854556AA284}" type="pres">
      <dgm:prSet presAssocID="{F038455A-01A9-4542-9932-DDD69BBFC4C4}" presName="horzOne" presStyleCnt="0"/>
      <dgm:spPr/>
    </dgm:pt>
    <dgm:pt modelId="{8D00C0B6-4EE2-4433-A74B-5BF5BE91EF52}" type="pres">
      <dgm:prSet presAssocID="{86AB32A5-A206-4B0F-ADB5-52BB15233BA7}" presName="sibSpaceOne" presStyleCnt="0"/>
      <dgm:spPr/>
    </dgm:pt>
    <dgm:pt modelId="{173CB03C-54F8-4CF8-ACC0-187A307BA43C}" type="pres">
      <dgm:prSet presAssocID="{623E9473-3E6B-4CF3-B028-8413E4701D1A}" presName="vertOne" presStyleCnt="0"/>
      <dgm:spPr/>
    </dgm:pt>
    <dgm:pt modelId="{618A0586-A4B8-47C2-A561-001A65DC6233}" type="pres">
      <dgm:prSet presAssocID="{623E9473-3E6B-4CF3-B028-8413E4701D1A}" presName="txOne" presStyleLbl="node0" presStyleIdx="2" presStyleCnt="3">
        <dgm:presLayoutVars>
          <dgm:chPref val="3"/>
        </dgm:presLayoutVars>
      </dgm:prSet>
      <dgm:spPr/>
    </dgm:pt>
    <dgm:pt modelId="{C4D14F19-BEAD-40CF-926E-75D2038B4CB6}" type="pres">
      <dgm:prSet presAssocID="{623E9473-3E6B-4CF3-B028-8413E4701D1A}" presName="horzOne" presStyleCnt="0"/>
      <dgm:spPr/>
    </dgm:pt>
  </dgm:ptLst>
  <dgm:cxnLst>
    <dgm:cxn modelId="{8A741FE8-0F87-4847-9924-BB42CCB65458}" type="presOf" srcId="{8F6CD848-DCC3-480C-87CE-89F033DF81E5}" destId="{0D7E16C0-7B48-4098-82C0-E8816FB5B2DF}" srcOrd="0" destOrd="0" presId="urn:microsoft.com/office/officeart/2005/8/layout/hierarchy4"/>
    <dgm:cxn modelId="{047D2805-D31C-4A37-8D7C-52097BCBBF90}" srcId="{8F6CD848-DCC3-480C-87CE-89F033DF81E5}" destId="{623E9473-3E6B-4CF3-B028-8413E4701D1A}" srcOrd="2" destOrd="0" parTransId="{A2CCFE10-43E4-4186-9628-8E70C5E11B25}" sibTransId="{EEFE62C6-8C52-4B6B-9088-980463AB2F45}"/>
    <dgm:cxn modelId="{51D263B9-E94E-4C9F-B769-6BA7F5E54C25}" srcId="{8F6CD848-DCC3-480C-87CE-89F033DF81E5}" destId="{F038455A-01A9-4542-9932-DDD69BBFC4C4}" srcOrd="1" destOrd="0" parTransId="{E7C4D751-EF5C-4E95-AB5A-AAA5844CEB86}" sibTransId="{86AB32A5-A206-4B0F-ADB5-52BB15233BA7}"/>
    <dgm:cxn modelId="{37C136B1-EF2A-407A-97E9-0A7C9EAE4DD8}" type="presOf" srcId="{B20F7358-4B66-410F-B07A-EF8AFFA15D4F}" destId="{E17E3DCC-FD53-4032-A8CA-3FF92F1214C9}" srcOrd="0" destOrd="0" presId="urn:microsoft.com/office/officeart/2005/8/layout/hierarchy4"/>
    <dgm:cxn modelId="{DEA80DD9-72CB-4F0E-A630-1F8DD8ED5B49}" type="presOf" srcId="{F038455A-01A9-4542-9932-DDD69BBFC4C4}" destId="{52513C80-8D05-49AC-9927-FB7C2CC7DDE4}" srcOrd="0" destOrd="0" presId="urn:microsoft.com/office/officeart/2005/8/layout/hierarchy4"/>
    <dgm:cxn modelId="{9452EA9C-DCFF-434F-9A93-ADF5C1CEA823}" type="presOf" srcId="{623E9473-3E6B-4CF3-B028-8413E4701D1A}" destId="{618A0586-A4B8-47C2-A561-001A65DC6233}" srcOrd="0" destOrd="0" presId="urn:microsoft.com/office/officeart/2005/8/layout/hierarchy4"/>
    <dgm:cxn modelId="{3F64C394-7145-4E83-985B-88ECB67FC40A}" srcId="{8F6CD848-DCC3-480C-87CE-89F033DF81E5}" destId="{B20F7358-4B66-410F-B07A-EF8AFFA15D4F}" srcOrd="0" destOrd="0" parTransId="{EA2BF8F0-6AB8-4EEE-9F3D-02394CC706E4}" sibTransId="{8749E1F2-2C8E-4099-993C-37ABC4411CE3}"/>
    <dgm:cxn modelId="{67D06132-CCFE-418B-9D06-994FD576AED3}" type="presParOf" srcId="{0D7E16C0-7B48-4098-82C0-E8816FB5B2DF}" destId="{101DDA8D-6E0D-44F5-85A6-8A31A4DF987F}" srcOrd="0" destOrd="0" presId="urn:microsoft.com/office/officeart/2005/8/layout/hierarchy4"/>
    <dgm:cxn modelId="{CCA1AB99-F88B-43A8-B061-6EF4F685C901}" type="presParOf" srcId="{101DDA8D-6E0D-44F5-85A6-8A31A4DF987F}" destId="{E17E3DCC-FD53-4032-A8CA-3FF92F1214C9}" srcOrd="0" destOrd="0" presId="urn:microsoft.com/office/officeart/2005/8/layout/hierarchy4"/>
    <dgm:cxn modelId="{B2B3392A-CED8-4E5F-BB85-2B7BE27C5751}" type="presParOf" srcId="{101DDA8D-6E0D-44F5-85A6-8A31A4DF987F}" destId="{434ED468-4307-4803-BC45-30C19AAEEA62}" srcOrd="1" destOrd="0" presId="urn:microsoft.com/office/officeart/2005/8/layout/hierarchy4"/>
    <dgm:cxn modelId="{55D1A47E-A4E9-4EAF-8537-0284CAAFC4E1}" type="presParOf" srcId="{0D7E16C0-7B48-4098-82C0-E8816FB5B2DF}" destId="{3190F57C-012A-4373-93EB-AC0F05E3FB11}" srcOrd="1" destOrd="0" presId="urn:microsoft.com/office/officeart/2005/8/layout/hierarchy4"/>
    <dgm:cxn modelId="{37F65F0D-BC00-4384-B8CB-B47F1BEE13AF}" type="presParOf" srcId="{0D7E16C0-7B48-4098-82C0-E8816FB5B2DF}" destId="{7FFC6339-AAC7-4293-9396-0FC37045AFE0}" srcOrd="2" destOrd="0" presId="urn:microsoft.com/office/officeart/2005/8/layout/hierarchy4"/>
    <dgm:cxn modelId="{83EF258D-E472-4E40-BC13-4B2C94C32E6B}" type="presParOf" srcId="{7FFC6339-AAC7-4293-9396-0FC37045AFE0}" destId="{52513C80-8D05-49AC-9927-FB7C2CC7DDE4}" srcOrd="0" destOrd="0" presId="urn:microsoft.com/office/officeart/2005/8/layout/hierarchy4"/>
    <dgm:cxn modelId="{40CCA47D-53CD-42AB-B750-BFC8812556AD}" type="presParOf" srcId="{7FFC6339-AAC7-4293-9396-0FC37045AFE0}" destId="{26C45EC0-8836-49A4-A2E6-E854556AA284}" srcOrd="1" destOrd="0" presId="urn:microsoft.com/office/officeart/2005/8/layout/hierarchy4"/>
    <dgm:cxn modelId="{F599F5B5-F02F-4D51-A9BD-7BF940C68627}" type="presParOf" srcId="{0D7E16C0-7B48-4098-82C0-E8816FB5B2DF}" destId="{8D00C0B6-4EE2-4433-A74B-5BF5BE91EF52}" srcOrd="3" destOrd="0" presId="urn:microsoft.com/office/officeart/2005/8/layout/hierarchy4"/>
    <dgm:cxn modelId="{7D531783-5DE7-44A4-A08D-07775A222BE3}" type="presParOf" srcId="{0D7E16C0-7B48-4098-82C0-E8816FB5B2DF}" destId="{173CB03C-54F8-4CF8-ACC0-187A307BA43C}" srcOrd="4" destOrd="0" presId="urn:microsoft.com/office/officeart/2005/8/layout/hierarchy4"/>
    <dgm:cxn modelId="{F7251248-9198-4067-97B2-95A0294B19D2}" type="presParOf" srcId="{173CB03C-54F8-4CF8-ACC0-187A307BA43C}" destId="{618A0586-A4B8-47C2-A561-001A65DC6233}" srcOrd="0" destOrd="0" presId="urn:microsoft.com/office/officeart/2005/8/layout/hierarchy4"/>
    <dgm:cxn modelId="{6D0B2931-79E1-4191-87B4-734E89E48DF5}" type="presParOf" srcId="{173CB03C-54F8-4CF8-ACC0-187A307BA43C}" destId="{C4D14F19-BEAD-40CF-926E-75D2038B4CB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E3DCC-FD53-4032-A8CA-3FF92F1214C9}">
      <dsp:nvSpPr>
        <dsp:cNvPr id="0" name=""/>
        <dsp:cNvSpPr/>
      </dsp:nvSpPr>
      <dsp:spPr>
        <a:xfrm>
          <a:off x="6046" y="0"/>
          <a:ext cx="2444723" cy="3960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F5494"/>
              </a:solidFill>
            </a:rPr>
            <a:t>Promoting a green economy that is inclusive and reduces poverty</a:t>
          </a:r>
        </a:p>
      </dsp:txBody>
      <dsp:txXfrm>
        <a:off x="77649" y="71603"/>
        <a:ext cx="2301517" cy="3817755"/>
      </dsp:txXfrm>
    </dsp:sp>
    <dsp:sp modelId="{52513C80-8D05-49AC-9927-FB7C2CC7DDE4}">
      <dsp:nvSpPr>
        <dsp:cNvPr id="0" name=""/>
        <dsp:cNvSpPr/>
      </dsp:nvSpPr>
      <dsp:spPr>
        <a:xfrm>
          <a:off x="2861482" y="0"/>
          <a:ext cx="2444723" cy="3960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F5494"/>
              </a:solidFill>
            </a:rPr>
            <a:t>Building on EU’s domestic experience and promoting partnerships of mutual interest</a:t>
          </a:r>
        </a:p>
      </dsp:txBody>
      <dsp:txXfrm>
        <a:off x="2933085" y="71603"/>
        <a:ext cx="2301517" cy="3817755"/>
      </dsp:txXfrm>
    </dsp:sp>
    <dsp:sp modelId="{618A0586-A4B8-47C2-A561-001A65DC6233}">
      <dsp:nvSpPr>
        <dsp:cNvPr id="0" name=""/>
        <dsp:cNvSpPr/>
      </dsp:nvSpPr>
      <dsp:spPr>
        <a:xfrm>
          <a:off x="5716918" y="0"/>
          <a:ext cx="2444723" cy="3960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F5494"/>
              </a:solidFill>
            </a:rPr>
            <a:t>Promoting the green economy in partner countries through policy coherence</a:t>
          </a:r>
        </a:p>
      </dsp:txBody>
      <dsp:txXfrm>
        <a:off x="5788521" y="71603"/>
        <a:ext cx="2301517" cy="38177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dvancedfp7.eu/Home/AD-Projects-Map/Model-City-Mannhei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ur-lex.europa.eu/LexUriServ/LexUriServ.do?uri=COM:2011:0681:FIN:E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internet/ec.europa.eu/enterprise/policies/industrial-competitiveness/industrial-policy/index_en.x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easme/en/news/closing-loop-ground-10-eu-projects-working-towards-circular-econom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ruconbar.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uropa.eu/rapid/press-release_MEMO-11-43_en.htm?locale=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c.europa.eu/environment/life/project/Projects/index.cf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ECB9BE-64DF-47D5-A8B2-7A1550173A75}" type="slidenum">
              <a:t>1</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51816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ENERGY 21: </a:t>
            </a:r>
            <a:r>
              <a:rPr lang="en-US" sz="1200" b="1" i="0" kern="1200" dirty="0">
                <a:solidFill>
                  <a:schemeClr val="tx1"/>
                </a:solidFill>
                <a:effectLst/>
                <a:latin typeface="Arial" charset="0"/>
                <a:ea typeface="+mn-ea"/>
                <a:cs typeface="+mn-cs"/>
              </a:rPr>
              <a:t>the Upper Austrian Energy Concept</a:t>
            </a:r>
          </a:p>
          <a:p>
            <a:r>
              <a:rPr lang="en-US" dirty="0"/>
              <a:t>The Energy 21 strategy </a:t>
            </a:r>
            <a:r>
              <a:rPr lang="en-US" dirty="0" err="1"/>
              <a:t>focussed</a:t>
            </a:r>
            <a:r>
              <a:rPr lang="en-US" dirty="0"/>
              <a:t> on four main areas of intervention: (</a:t>
            </a:r>
            <a:r>
              <a:rPr lang="en-US" dirty="0" err="1"/>
              <a:t>i</a:t>
            </a:r>
            <a:r>
              <a:rPr lang="en-US" dirty="0"/>
              <a:t>) improving EE; (ii) increasing the use of RES; (iii) relying on hydro power up to defined ecological limits; and (iv) decreasing the use of fossil fuels. Intervention was guided by means of an action plan including 25 measures aimed at reaching a defined set of goals. The 25 measures addressed private households and public stakeholders as well as businesses and institutions. Measures ranged from the establishment of new forms of financing for the implementation of EE interventions, to the improvement of heating technologies, the setting of energy requirements for renovated or new buildings, the inclusion of energy indicators in public building-related procurement, the consideration of external costs in the investment decision-making process, the introduction/strengthening of energy accounting, and the provision of advice to local authorities on energy planning. The latter was translated into the ‘Energy concept for municipalities’ (E-GEM) </a:t>
            </a:r>
            <a:r>
              <a:rPr lang="en-US" dirty="0" err="1"/>
              <a:t>programme</a:t>
            </a:r>
            <a:r>
              <a:rPr lang="en-US" dirty="0"/>
              <a:t> where the development and implementation of ‘local energy concepts’ around some main objectives was supported, including in financial terms (i.e. up to 20,000 EUR per application). Other measures of Energy 21 directly tackled the increased use of RES, the generation of electricity from RES, Combined Heat and Power (CHP), and heat production from waste. Further, they pointed to the support of energy-related research; the support of the energy industry in terms of advice, funding and development and use of eco-efficient technologies and eco-designs; the establishment of voluntary agreements and of benchmarking; and the creation of the </a:t>
            </a:r>
            <a:r>
              <a:rPr lang="en-US" dirty="0" err="1"/>
              <a:t>Oekoenergie</a:t>
            </a:r>
            <a:r>
              <a:rPr lang="en-US" dirty="0"/>
              <a:t>-Cluster. </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12</a:t>
            </a:fld>
            <a:endParaRPr lang="en-GB"/>
          </a:p>
        </p:txBody>
      </p:sp>
    </p:spTree>
    <p:extLst>
      <p:ext uri="{BB962C8B-B14F-4D97-AF65-F5344CB8AC3E}">
        <p14:creationId xmlns:p14="http://schemas.microsoft.com/office/powerpoint/2010/main" val="144280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mn-ea"/>
                <a:cs typeface="+mn-cs"/>
              </a:rPr>
              <a:t>The Model City Mannheim project in Germany</a:t>
            </a:r>
            <a:r>
              <a:rPr lang="en-GB" sz="1200" kern="1200" dirty="0">
                <a:solidFill>
                  <a:schemeClr val="tx1"/>
                </a:solidFill>
                <a:effectLst/>
                <a:latin typeface="Arial" charset="0"/>
                <a:ea typeface="+mn-ea"/>
                <a:cs typeface="+mn-cs"/>
              </a:rPr>
              <a:t> (</a:t>
            </a:r>
            <a:r>
              <a:rPr lang="en-GB" sz="1200" u="sng" kern="1200" dirty="0">
                <a:solidFill>
                  <a:schemeClr val="tx1"/>
                </a:solidFill>
                <a:effectLst/>
                <a:latin typeface="Arial" charset="0"/>
                <a:ea typeface="+mn-ea"/>
                <a:cs typeface="+mn-cs"/>
                <a:hlinkClick r:id="rId3"/>
              </a:rPr>
              <a:t>http://www.advancedfp7.eu/Home/AD-Projects-Map/Model-City-Mannheim</a:t>
            </a:r>
            <a:r>
              <a:rPr lang="en-GB" sz="1200" kern="1200" dirty="0">
                <a:solidFill>
                  <a:schemeClr val="tx1"/>
                </a:solidFill>
                <a:effectLst/>
                <a:latin typeface="Arial" charset="0"/>
                <a:ea typeface="+mn-ea"/>
                <a:cs typeface="+mn-cs"/>
              </a:rPr>
              <a:t>)</a:t>
            </a:r>
          </a:p>
          <a:p>
            <a:r>
              <a:rPr lang="en-US" sz="1200" b="0" i="0" kern="1200" dirty="0">
                <a:solidFill>
                  <a:schemeClr val="tx1"/>
                </a:solidFill>
                <a:effectLst/>
                <a:latin typeface="Arial" charset="0"/>
                <a:ea typeface="+mn-ea"/>
                <a:cs typeface="+mn-cs"/>
              </a:rPr>
              <a:t>The first Smart City in Germany has been established in Mannheim (MOMA), one of 6 model regions undertaken in the E-Energy project where a calculated balance of the local supply (including renewables and decentralized energy) against local consumption is being facilitated through ICT technology and smart grid and flexible demand management to increase energy efficiency. Every household in the city has been successfully connected to a smart energy network that is based on a cellular grid infrastructure. Within this concept are 3 levels: the first is the object grid cell, including buildings and real estate that contain a smart meter and </a:t>
            </a:r>
            <a:r>
              <a:rPr lang="en-US" sz="1200" b="0" i="0" kern="1200" dirty="0" err="1">
                <a:solidFill>
                  <a:schemeClr val="tx1"/>
                </a:solidFill>
                <a:effectLst/>
                <a:latin typeface="Arial" charset="0"/>
                <a:ea typeface="+mn-ea"/>
                <a:cs typeface="+mn-cs"/>
              </a:rPr>
              <a:t>Energybutler</a:t>
            </a:r>
            <a:r>
              <a:rPr lang="en-US" sz="1200" b="0" i="0" kern="1200" dirty="0">
                <a:solidFill>
                  <a:schemeClr val="tx1"/>
                </a:solidFill>
                <a:effectLst/>
                <a:latin typeface="Arial" charset="0"/>
                <a:ea typeface="+mn-ea"/>
                <a:cs typeface="+mn-cs"/>
              </a:rPr>
              <a:t> (connects household appliances and monitors the grid to obtain real-time pricing in 1,000 households); the second is the distribution grid cell, where 1 or more transformer stations are connected to buildings and the network with broadband communications via the already existing transmission lines; and, the third is the system cell, which provides the central control and data collection at the highest level through an alpha core platform. If parts of the infrastructure break down, other parts will not be affected in this cellular architecture. Variable energy tariffs have been introduced to reflect the actual energy price and the capacity of the grid that allows for smooth renewables integration and more efficient energy consumption responses through transparent pricing to consumers. In this project, energy use is being shifted to off peak periods and issues of energy storage and long-distance transmission regarding renewables are being addressed with local solutions to relieve stress on the grid.</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13</a:t>
            </a:fld>
            <a:endParaRPr lang="en-GB"/>
          </a:p>
        </p:txBody>
      </p:sp>
    </p:spTree>
    <p:extLst>
      <p:ext uri="{BB962C8B-B14F-4D97-AF65-F5344CB8AC3E}">
        <p14:creationId xmlns:p14="http://schemas.microsoft.com/office/powerpoint/2010/main" val="310653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2" indent="-342900">
              <a:buFont typeface="Courier New" panose="02070309020205020404" pitchFamily="49" charset="0"/>
              <a:buChar char="o"/>
              <a:defRPr/>
            </a:pPr>
            <a:r>
              <a:rPr lang="en-US" sz="1600" kern="1200" dirty="0">
                <a:solidFill>
                  <a:srgbClr val="0F5494"/>
                </a:solidFill>
                <a:latin typeface="Arial" charset="0"/>
                <a:ea typeface="+mn-ea"/>
                <a:cs typeface="+mn-cs"/>
              </a:rPr>
              <a:t>EU as a Trade or Investment partner (Free Trade Agreements, Economic Partnership Agreements, Aid for Trade)</a:t>
            </a:r>
          </a:p>
          <a:p>
            <a:pPr marL="742950" lvl="2" indent="-342900">
              <a:buFont typeface="Courier New" panose="02070309020205020404" pitchFamily="49" charset="0"/>
              <a:buChar char="o"/>
              <a:defRPr/>
            </a:pPr>
            <a:r>
              <a:rPr lang="en-US" sz="1600" kern="1200" dirty="0">
                <a:solidFill>
                  <a:srgbClr val="0F5494"/>
                </a:solidFill>
                <a:latin typeface="Arial" charset="0"/>
                <a:ea typeface="+mn-ea"/>
                <a:cs typeface="+mn-cs"/>
              </a:rPr>
              <a:t>EU requirements or incentives</a:t>
            </a:r>
          </a:p>
          <a:p>
            <a:pPr marL="742950" lvl="2" indent="-342900">
              <a:buFont typeface="Courier New" panose="02070309020205020404" pitchFamily="49" charset="0"/>
              <a:buChar char="o"/>
              <a:defRPr/>
            </a:pPr>
            <a:r>
              <a:rPr lang="en-US" sz="1600" kern="1200" dirty="0">
                <a:solidFill>
                  <a:srgbClr val="0F5494"/>
                </a:solidFill>
                <a:latin typeface="Arial" charset="0"/>
                <a:ea typeface="+mn-ea"/>
                <a:cs typeface="+mn-cs"/>
              </a:rPr>
              <a:t>Effects of EU policies on partner countries</a:t>
            </a:r>
          </a:p>
          <a:p>
            <a:pPr marL="742950" lvl="2" indent="-342900">
              <a:buFont typeface="Courier New" panose="02070309020205020404" pitchFamily="49" charset="0"/>
              <a:buChar char="o"/>
              <a:defRPr/>
            </a:pPr>
            <a:r>
              <a:rPr lang="en-US" sz="1600" kern="1200" dirty="0">
                <a:solidFill>
                  <a:srgbClr val="0F5494"/>
                </a:solidFill>
                <a:latin typeface="Arial" charset="0"/>
                <a:ea typeface="+mn-ea"/>
                <a:cs typeface="+mn-cs"/>
              </a:rPr>
              <a:t>Policy dialogue: Using trade and cooperation in a complementary way, seizing opportunities to develop synergies with public institutions and the business community</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Policy Coherence for Development (PCD) is not only about identifying and mitigating possible negative impact of the EU's policies on developing countries, but also about identifying their positive impacts, which can influence transformation processes in EU partner countries, for example, the path towards an inclusive green economy. </a:t>
            </a:r>
            <a:r>
              <a:rPr lang="en-GB" sz="1200" u="none" kern="1200" dirty="0">
                <a:solidFill>
                  <a:schemeClr val="tx1"/>
                </a:solidFill>
                <a:effectLst/>
                <a:latin typeface="Arial" charset="0"/>
                <a:ea typeface="+mn-ea"/>
                <a:cs typeface="+mn-cs"/>
              </a:rPr>
              <a:t>Synergies with EU policies on, for example, green public procurement, CSR -taking note of EU objective to promote respect for internationally recognized CSR principles</a:t>
            </a:r>
            <a:r>
              <a:rPr lang="en-GB" sz="1200" kern="1200" dirty="0">
                <a:solidFill>
                  <a:schemeClr val="tx1"/>
                </a:solidFill>
                <a:effectLst/>
                <a:latin typeface="Arial" charset="0"/>
                <a:ea typeface="+mn-ea"/>
                <a:cs typeface="+mn-cs"/>
              </a:rPr>
              <a:t>- or trade, are important in this regard.</a:t>
            </a:r>
          </a:p>
          <a:p>
            <a:r>
              <a:rPr lang="en-GB" sz="1200" u="sng" kern="1200" dirty="0">
                <a:solidFill>
                  <a:schemeClr val="tx1"/>
                </a:solidFill>
                <a:effectLst/>
                <a:latin typeface="Arial" charset="0"/>
                <a:ea typeface="+mn-ea"/>
                <a:cs typeface="+mn-cs"/>
                <a:hlinkClick r:id="rId3" tooltip="COM (2011) 681"/>
              </a:rPr>
              <a:t>COM (2011) 681</a:t>
            </a:r>
            <a:r>
              <a:rPr lang="en-GB" sz="1200" kern="1200" dirty="0">
                <a:solidFill>
                  <a:schemeClr val="tx1"/>
                </a:solidFill>
                <a:effectLst/>
                <a:latin typeface="Arial" charset="0"/>
                <a:ea typeface="+mn-ea"/>
                <a:cs typeface="+mn-cs"/>
              </a:rPr>
              <a:t>: Communication from the Commission “A renewed EU strategy 2011-14 for Corporate Social Responsibility”</a:t>
            </a:r>
          </a:p>
          <a:p>
            <a:endParaRPr lang="en-GB" dirty="0"/>
          </a:p>
          <a:p>
            <a:r>
              <a:rPr lang="en-GB" b="1" dirty="0"/>
              <a:t>AID FOR TRADE</a:t>
            </a:r>
          </a:p>
          <a:p>
            <a:pPr marL="342900" lvl="1" indent="-342900">
              <a:buClrTx/>
              <a:buFont typeface="Wingdings" panose="05000000000000000000" pitchFamily="2" charset="2"/>
              <a:buChar char="q"/>
              <a:defRPr/>
            </a:pPr>
            <a:r>
              <a:rPr lang="en-US" dirty="0">
                <a:ea typeface="+mn-ea"/>
                <a:cs typeface="+mn-cs"/>
              </a:rPr>
              <a:t>Assistance to support developing countries’ efforts to expand their trade as leverage for growth and poverty reduction:</a:t>
            </a:r>
          </a:p>
          <a:p>
            <a:pPr marL="285750" lvl="1" indent="-342900">
              <a:buFont typeface="Courier New" panose="02070309020205020404" pitchFamily="49" charset="0"/>
              <a:buChar char="o"/>
              <a:defRPr/>
            </a:pPr>
            <a:r>
              <a:rPr lang="en-US" sz="1200" kern="1200" dirty="0">
                <a:solidFill>
                  <a:srgbClr val="0F5494"/>
                </a:solidFill>
                <a:latin typeface="Arial" charset="0"/>
                <a:ea typeface="+mn-ea"/>
                <a:cs typeface="+mn-cs"/>
              </a:rPr>
              <a:t>Part of the Official Development Aid</a:t>
            </a:r>
          </a:p>
          <a:p>
            <a:pPr marL="285750" lvl="1" indent="-342900">
              <a:buFont typeface="Courier New" panose="02070309020205020404" pitchFamily="49" charset="0"/>
              <a:buChar char="o"/>
              <a:defRPr/>
            </a:pPr>
            <a:r>
              <a:rPr lang="en-US" sz="1200" kern="1200" dirty="0">
                <a:solidFill>
                  <a:srgbClr val="0F5494"/>
                </a:solidFill>
                <a:latin typeface="Arial" charset="0"/>
                <a:ea typeface="+mn-ea"/>
                <a:cs typeface="+mn-cs"/>
              </a:rPr>
              <a:t>Six areas of focus: trade policy and regulation; trade development; trade-related infrastructure; building productive capacity; trade-related adjustment; and other trade-related needs</a:t>
            </a:r>
          </a:p>
          <a:p>
            <a:pPr marL="285750" lvl="1" indent="-342900">
              <a:buFont typeface="Courier New" panose="02070309020205020404" pitchFamily="49" charset="0"/>
              <a:buChar char="o"/>
              <a:defRPr/>
            </a:pPr>
            <a:r>
              <a:rPr lang="en-US" sz="1200" kern="1200" dirty="0">
                <a:solidFill>
                  <a:srgbClr val="0F5494"/>
                </a:solidFill>
                <a:latin typeface="Arial" charset="0"/>
                <a:ea typeface="+mn-ea"/>
                <a:cs typeface="+mn-cs"/>
              </a:rPr>
              <a:t>Inclusive green economy opportunities from trading with EU and from other consumer markets</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14</a:t>
            </a:fld>
            <a:endParaRPr lang="en-GB"/>
          </a:p>
        </p:txBody>
      </p:sp>
    </p:spTree>
    <p:extLst>
      <p:ext uri="{BB962C8B-B14F-4D97-AF65-F5344CB8AC3E}">
        <p14:creationId xmlns:p14="http://schemas.microsoft.com/office/powerpoint/2010/main" val="371286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0F5494"/>
                </a:solidFill>
                <a:latin typeface="Arial" charset="0"/>
                <a:ea typeface="+mn-ea"/>
                <a:cs typeface="+mn-cs"/>
              </a:rPr>
              <a:t>FLEGT is a good example of policy coherence. Its innovative design binds together, in a mutually supportive manner, development cooperation, environment and trade policies and actions within and outside the EU. It is in line with EU policies on sustainable development, environmental protection, climate change and promotion of fair trade.</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15</a:t>
            </a:fld>
            <a:endParaRPr lang="en-GB"/>
          </a:p>
        </p:txBody>
      </p:sp>
    </p:spTree>
    <p:extLst>
      <p:ext uri="{BB962C8B-B14F-4D97-AF65-F5344CB8AC3E}">
        <p14:creationId xmlns:p14="http://schemas.microsoft.com/office/powerpoint/2010/main" val="419279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4</a:t>
            </a:fld>
            <a:endParaRPr lang="en-GB"/>
          </a:p>
        </p:txBody>
      </p:sp>
    </p:spTree>
    <p:extLst>
      <p:ext uri="{BB962C8B-B14F-4D97-AF65-F5344CB8AC3E}">
        <p14:creationId xmlns:p14="http://schemas.microsoft.com/office/powerpoint/2010/main" val="88278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Courier New" panose="02070309020205020404" pitchFamily="49" charset="0"/>
              <a:buChar char="o"/>
              <a:defRPr/>
            </a:pPr>
            <a:r>
              <a:rPr lang="en-GB" sz="1200" b="0" kern="1200" dirty="0">
                <a:solidFill>
                  <a:srgbClr val="0F5494"/>
                </a:solidFill>
                <a:latin typeface="Arial" charset="0"/>
                <a:ea typeface="+mn-ea"/>
                <a:cs typeface="+mn-cs"/>
              </a:rPr>
              <a:t>Promise to deliver both direct and indirect benefits to all people, including the poorest</a:t>
            </a:r>
            <a:endParaRPr lang="el-GR" sz="1200" b="0" kern="1200" dirty="0">
              <a:solidFill>
                <a:srgbClr val="0F5494"/>
              </a:solidFill>
              <a:latin typeface="Arial" charset="0"/>
              <a:ea typeface="+mn-ea"/>
              <a:cs typeface="+mn-cs"/>
            </a:endParaRPr>
          </a:p>
          <a:p>
            <a:pPr marL="342900" lvl="1" indent="-342900">
              <a:buFont typeface="Courier New" panose="02070309020205020404" pitchFamily="49" charset="0"/>
              <a:buChar char="o"/>
              <a:defRPr/>
            </a:pPr>
            <a:r>
              <a:rPr lang="en-US" sz="1200" b="0" kern="1200" dirty="0">
                <a:solidFill>
                  <a:srgbClr val="0F5494"/>
                </a:solidFill>
                <a:latin typeface="Arial" charset="0"/>
                <a:ea typeface="+mn-ea"/>
                <a:cs typeface="+mn-cs"/>
              </a:rPr>
              <a:t>Addressing</a:t>
            </a:r>
            <a:r>
              <a:rPr lang="en-GB" sz="1200" b="0" kern="1200" dirty="0">
                <a:solidFill>
                  <a:srgbClr val="0F5494"/>
                </a:solidFill>
                <a:latin typeface="Arial" charset="0"/>
                <a:ea typeface="+mn-ea"/>
                <a:cs typeface="+mn-cs"/>
              </a:rPr>
              <a:t> an equal distribution of wealth achieved through green practices, e.g. productivity gains</a:t>
            </a:r>
          </a:p>
          <a:p>
            <a:pPr marL="342900" lvl="1" indent="-342900">
              <a:buFont typeface="Courier New" panose="02070309020205020404" pitchFamily="49" charset="0"/>
              <a:buChar char="o"/>
              <a:defRPr/>
            </a:pPr>
            <a:r>
              <a:rPr lang="en-GB" sz="1200" b="0" kern="1200" dirty="0">
                <a:solidFill>
                  <a:srgbClr val="0F5494"/>
                </a:solidFill>
                <a:latin typeface="Arial" charset="0"/>
                <a:ea typeface="+mn-ea"/>
                <a:cs typeface="+mn-cs"/>
              </a:rPr>
              <a:t>Attention to green and decent job creation</a:t>
            </a:r>
          </a:p>
          <a:p>
            <a:pPr marL="342900" lvl="1" indent="-342900">
              <a:buFont typeface="Courier New" panose="02070309020205020404" pitchFamily="49" charset="0"/>
              <a:buChar char="o"/>
              <a:defRPr/>
            </a:pPr>
            <a:r>
              <a:rPr lang="en-GB" sz="1200" b="0" kern="1200" dirty="0">
                <a:solidFill>
                  <a:srgbClr val="0F5494"/>
                </a:solidFill>
                <a:latin typeface="Arial" charset="0"/>
                <a:ea typeface="+mn-ea"/>
                <a:cs typeface="+mn-cs"/>
              </a:rPr>
              <a:t>Consideration of pro-poor measures</a:t>
            </a:r>
          </a:p>
          <a:p>
            <a:pPr marL="342900" lvl="1" indent="-342900">
              <a:buFont typeface="Courier New" panose="02070309020205020404" pitchFamily="49" charset="0"/>
              <a:buChar char="o"/>
              <a:defRPr/>
            </a:pPr>
            <a:r>
              <a:rPr lang="en-GB" sz="1200" b="0" kern="1200" dirty="0">
                <a:solidFill>
                  <a:srgbClr val="0F5494"/>
                </a:solidFill>
                <a:latin typeface="Arial" charset="0"/>
                <a:ea typeface="+mn-ea"/>
                <a:cs typeface="+mn-cs"/>
              </a:rPr>
              <a:t>Encouragement of social and political acceptance of required reforms</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5</a:t>
            </a:fld>
            <a:endParaRPr lang="en-GB"/>
          </a:p>
        </p:txBody>
      </p:sp>
    </p:spTree>
    <p:extLst>
      <p:ext uri="{BB962C8B-B14F-4D97-AF65-F5344CB8AC3E}">
        <p14:creationId xmlns:p14="http://schemas.microsoft.com/office/powerpoint/2010/main" val="3836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3" indent="-342900">
              <a:buFont typeface="Courier New" panose="02070309020205020404" pitchFamily="49" charset="0"/>
              <a:buChar char="o"/>
              <a:defRPr/>
            </a:pPr>
            <a:r>
              <a:rPr lang="en-GB" sz="1600" kern="1200" dirty="0">
                <a:solidFill>
                  <a:srgbClr val="0F5494"/>
                </a:solidFill>
                <a:latin typeface="Arial" charset="0"/>
                <a:ea typeface="+mn-ea"/>
                <a:cs typeface="+mn-cs"/>
              </a:rPr>
              <a:t>Dedicated initiatives in Europe addressing the main areas of international action on IGE</a:t>
            </a:r>
          </a:p>
          <a:p>
            <a:pPr marL="1200150" lvl="3" indent="-342900">
              <a:buFont typeface="Courier New" panose="02070309020205020404" pitchFamily="49" charset="0"/>
              <a:buChar char="o"/>
              <a:defRPr/>
            </a:pPr>
            <a:r>
              <a:rPr lang="en-GB" sz="1600" kern="1200" dirty="0">
                <a:solidFill>
                  <a:srgbClr val="0F5494"/>
                </a:solidFill>
                <a:latin typeface="Arial" charset="0"/>
                <a:ea typeface="+mn-ea"/>
                <a:cs typeface="+mn-cs"/>
              </a:rPr>
              <a:t>Encouraging partnerships involving organisations from both EU and partner countries in international cooperation programmes</a:t>
            </a:r>
          </a:p>
          <a:p>
            <a:pPr marL="1200150" lvl="3" indent="-342900">
              <a:buFont typeface="Courier New" panose="02070309020205020404" pitchFamily="49" charset="0"/>
              <a:buChar char="o"/>
              <a:defRPr/>
            </a:pPr>
            <a:r>
              <a:rPr lang="en-GB" sz="1600" kern="1200" dirty="0">
                <a:solidFill>
                  <a:srgbClr val="0F5494"/>
                </a:solidFill>
                <a:latin typeface="Arial" charset="0"/>
                <a:ea typeface="+mn-ea"/>
                <a:cs typeface="+mn-cs"/>
              </a:rPr>
              <a:t>Identifying and promoting lessons learnt from EU domestic actions</a:t>
            </a:r>
          </a:p>
          <a:p>
            <a:pPr marL="1200150" lvl="3" indent="-342900">
              <a:buFont typeface="Courier New" panose="02070309020205020404" pitchFamily="49" charset="0"/>
              <a:buChar char="o"/>
              <a:defRPr/>
            </a:pPr>
            <a:r>
              <a:rPr lang="en-GB" sz="1600" kern="1200" dirty="0">
                <a:solidFill>
                  <a:srgbClr val="0F5494"/>
                </a:solidFill>
                <a:latin typeface="Arial" charset="0"/>
                <a:ea typeface="+mn-ea"/>
                <a:cs typeface="+mn-cs"/>
              </a:rPr>
              <a:t>Prioritising areas with added value and potential for synergies</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6</a:t>
            </a:fld>
            <a:endParaRPr lang="en-GB"/>
          </a:p>
        </p:txBody>
      </p:sp>
    </p:spTree>
    <p:extLst>
      <p:ext uri="{BB962C8B-B14F-4D97-AF65-F5344CB8AC3E}">
        <p14:creationId xmlns:p14="http://schemas.microsoft.com/office/powerpoint/2010/main" val="142727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strategy includes 7 Flagship initiatives, with </a:t>
            </a:r>
            <a:r>
              <a:rPr lang="en-GB" sz="1200" b="1" i="1" kern="1200" dirty="0">
                <a:solidFill>
                  <a:schemeClr val="tx1"/>
                </a:solidFill>
                <a:effectLst/>
                <a:latin typeface="Arial" charset="0"/>
                <a:ea typeface="+mn-ea"/>
                <a:cs typeface="+mn-cs"/>
              </a:rPr>
              <a:t>‘A Resource Efficient Europe’</a:t>
            </a:r>
            <a:r>
              <a:rPr lang="en-GB" sz="1200" kern="1200" dirty="0">
                <a:solidFill>
                  <a:schemeClr val="tx1"/>
                </a:solidFill>
                <a:effectLst/>
                <a:latin typeface="Arial" charset="0"/>
                <a:ea typeface="+mn-ea"/>
                <a:cs typeface="+mn-cs"/>
              </a:rPr>
              <a:t> being the most relevant to Inclusive Green Economy (also relevant are </a:t>
            </a:r>
            <a:r>
              <a:rPr lang="en-GB" sz="1200" i="1" kern="1200" dirty="0">
                <a:solidFill>
                  <a:schemeClr val="tx1"/>
                </a:solidFill>
                <a:effectLst/>
                <a:latin typeface="Arial" charset="0"/>
                <a:ea typeface="+mn-ea"/>
                <a:cs typeface="+mn-cs"/>
              </a:rPr>
              <a:t>‘</a:t>
            </a:r>
            <a:r>
              <a:rPr lang="en-GB" sz="1200" i="1" u="none" strike="noStrike" kern="1200" dirty="0">
                <a:solidFill>
                  <a:schemeClr val="tx1"/>
                </a:solidFill>
                <a:effectLst/>
                <a:latin typeface="Arial" charset="0"/>
                <a:ea typeface="+mn-ea"/>
                <a:cs typeface="+mn-cs"/>
                <a:hlinkClick r:id="rId3" tooltip="An industrial policy for the globalisation era"/>
              </a:rPr>
              <a:t>An industrial policy for the globalisation era</a:t>
            </a:r>
            <a:r>
              <a:rPr lang="en-GB" sz="1200" kern="1200" dirty="0">
                <a:solidFill>
                  <a:schemeClr val="tx1"/>
                </a:solidFill>
                <a:effectLst/>
                <a:latin typeface="Arial" charset="0"/>
                <a:ea typeface="+mn-ea"/>
                <a:cs typeface="+mn-cs"/>
              </a:rPr>
              <a:t>’ and </a:t>
            </a:r>
            <a:r>
              <a:rPr lang="en-GB" sz="1200" i="1" kern="1200" dirty="0">
                <a:solidFill>
                  <a:schemeClr val="tx1"/>
                </a:solidFill>
                <a:effectLst/>
                <a:latin typeface="Arial" charset="0"/>
                <a:ea typeface="+mn-ea"/>
                <a:cs typeface="+mn-cs"/>
              </a:rPr>
              <a:t>‘An agenda for new skills and jobs’</a:t>
            </a:r>
            <a:r>
              <a:rPr lang="en-GB" sz="1200" kern="1200" dirty="0">
                <a:solidFill>
                  <a:schemeClr val="tx1"/>
                </a:solidFill>
                <a:effectLst/>
                <a:latin typeface="Arial" charset="0"/>
                <a:ea typeface="+mn-ea"/>
                <a:cs typeface="+mn-cs"/>
              </a:rPr>
              <a:t>).</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7</a:t>
            </a:fld>
            <a:endParaRPr lang="en-GB"/>
          </a:p>
        </p:txBody>
      </p:sp>
    </p:spTree>
    <p:extLst>
      <p:ext uri="{BB962C8B-B14F-4D97-AF65-F5344CB8AC3E}">
        <p14:creationId xmlns:p14="http://schemas.microsoft.com/office/powerpoint/2010/main" val="176737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None/>
              <a:defRPr/>
            </a:pPr>
            <a:r>
              <a:rPr lang="en-US" sz="1600" b="1" i="0" dirty="0"/>
              <a:t>Key action areas:</a:t>
            </a:r>
          </a:p>
          <a:p>
            <a:pPr marL="342900" lvl="1" indent="-342900">
              <a:buClrTx/>
              <a:buFont typeface="Wingdings" panose="05000000000000000000" pitchFamily="2" charset="2"/>
              <a:buChar char="q"/>
              <a:defRPr/>
            </a:pPr>
            <a:r>
              <a:rPr lang="en-US" sz="1600" b="1" dirty="0"/>
              <a:t>Production</a:t>
            </a:r>
          </a:p>
          <a:p>
            <a:pPr marL="342900" lvl="1" indent="-342900">
              <a:buClrTx/>
              <a:buFont typeface="Courier New" panose="02070309020205020404" pitchFamily="49" charset="0"/>
              <a:buChar char="o"/>
              <a:defRPr/>
            </a:pPr>
            <a:r>
              <a:rPr lang="en-US" sz="1600" b="0" dirty="0"/>
              <a:t>Provide incentives to boost circular product design</a:t>
            </a:r>
          </a:p>
          <a:p>
            <a:pPr marL="342900" lvl="1" indent="-342900">
              <a:buClrTx/>
              <a:buFont typeface="Courier New" panose="02070309020205020404" pitchFamily="49" charset="0"/>
              <a:buChar char="o"/>
              <a:defRPr/>
            </a:pPr>
            <a:r>
              <a:rPr lang="en-US" sz="1600" b="0" dirty="0"/>
              <a:t>Innovative and efficient production processes</a:t>
            </a:r>
          </a:p>
          <a:p>
            <a:pPr marL="342900" lvl="1" indent="-342900">
              <a:buClrTx/>
              <a:buFont typeface="Wingdings" panose="05000000000000000000" pitchFamily="2" charset="2"/>
              <a:buChar char="q"/>
              <a:defRPr/>
            </a:pPr>
            <a:r>
              <a:rPr lang="en-US" sz="1600" b="1" dirty="0"/>
              <a:t>Consumption</a:t>
            </a:r>
          </a:p>
          <a:p>
            <a:pPr marL="342900" lvl="1" indent="-342900">
              <a:buClrTx/>
              <a:buFont typeface="Courier New" panose="02070309020205020404" pitchFamily="49" charset="0"/>
              <a:buChar char="o"/>
              <a:defRPr/>
            </a:pPr>
            <a:r>
              <a:rPr lang="en-US" sz="1600" b="0" dirty="0"/>
              <a:t>Allow consumers to identify products that have a reduced environmental impact throughout their lifecycle</a:t>
            </a:r>
          </a:p>
          <a:p>
            <a:pPr marL="342900" lvl="1" indent="-342900">
              <a:buClrTx/>
              <a:buFont typeface="Wingdings" panose="05000000000000000000" pitchFamily="2" charset="2"/>
              <a:buChar char="q"/>
              <a:defRPr/>
            </a:pPr>
            <a:r>
              <a:rPr lang="en-US" sz="1600" b="1" dirty="0"/>
              <a:t>Innovation and Investment</a:t>
            </a:r>
          </a:p>
          <a:p>
            <a:pPr marL="342900" lvl="1" indent="-342900">
              <a:buClrTx/>
              <a:buFont typeface="Courier New" panose="02070309020205020404" pitchFamily="49" charset="0"/>
              <a:buChar char="o"/>
              <a:defRPr/>
            </a:pPr>
            <a:r>
              <a:rPr lang="en-US" sz="1600" b="0" dirty="0"/>
              <a:t>Create an enabling environment</a:t>
            </a:r>
            <a:endParaRPr lang="en-GB" sz="1600" b="0" dirty="0"/>
          </a:p>
          <a:p>
            <a:pPr marL="342900" lvl="1" indent="-342900">
              <a:buClrTx/>
              <a:buFont typeface="Wingdings" panose="05000000000000000000" pitchFamily="2" charset="2"/>
              <a:buChar char="q"/>
              <a:defRPr/>
            </a:pPr>
            <a:r>
              <a:rPr lang="en-US" sz="1600" b="1" dirty="0"/>
              <a:t>Waste management</a:t>
            </a:r>
          </a:p>
          <a:p>
            <a:pPr marL="342900" lvl="1" indent="-342900">
              <a:buClrTx/>
              <a:buFont typeface="Courier New" panose="02070309020205020404" pitchFamily="49" charset="0"/>
              <a:buChar char="o"/>
              <a:defRPr/>
            </a:pPr>
            <a:r>
              <a:rPr lang="en-US" sz="1600" b="0" dirty="0"/>
              <a:t>Improve waste management in line with the EU waste hierarchy </a:t>
            </a:r>
          </a:p>
          <a:p>
            <a:pPr marL="342900" lvl="1" indent="-342900">
              <a:buClrTx/>
              <a:buFont typeface="Courier New" panose="02070309020205020404" pitchFamily="49" charset="0"/>
              <a:buChar char="o"/>
              <a:defRPr/>
            </a:pPr>
            <a:r>
              <a:rPr lang="en-US" sz="1600" b="0" dirty="0"/>
              <a:t>Address implementation gaps</a:t>
            </a:r>
          </a:p>
          <a:p>
            <a:pPr marL="342900" lvl="1" indent="-342900">
              <a:buClrTx/>
              <a:buFont typeface="Courier New" panose="02070309020205020404" pitchFamily="49" charset="0"/>
              <a:buChar char="o"/>
              <a:defRPr/>
            </a:pPr>
            <a:r>
              <a:rPr lang="en-US" sz="1600" b="0" dirty="0"/>
              <a:t>Guide investments through long-term vision and targets</a:t>
            </a:r>
          </a:p>
          <a:p>
            <a:pPr marL="342900" lvl="1" indent="-342900">
              <a:buClrTx/>
              <a:buFont typeface="Wingdings" panose="05000000000000000000" pitchFamily="2" charset="2"/>
              <a:buChar char="q"/>
              <a:defRPr/>
            </a:pPr>
            <a:r>
              <a:rPr lang="en-US" sz="1600" b="1" dirty="0"/>
              <a:t>Secondary raw materials market</a:t>
            </a:r>
          </a:p>
          <a:p>
            <a:pPr marL="342900" lvl="1" indent="-342900">
              <a:buClrTx/>
              <a:buFont typeface="Courier New" panose="02070309020205020404" pitchFamily="49" charset="0"/>
              <a:buChar char="o"/>
              <a:defRPr/>
            </a:pPr>
            <a:r>
              <a:rPr lang="en-US" sz="1600" b="0" dirty="0"/>
              <a:t>Knowledge of material stocks</a:t>
            </a:r>
          </a:p>
          <a:p>
            <a:pPr marL="342900" lvl="1" indent="-342900">
              <a:buClrTx/>
              <a:buFont typeface="Courier New" panose="02070309020205020404" pitchFamily="49" charset="0"/>
              <a:buChar char="o"/>
              <a:defRPr/>
            </a:pPr>
            <a:r>
              <a:rPr lang="en-US" sz="1600" b="0" dirty="0"/>
              <a:t>Demand for secondary raw materials</a:t>
            </a:r>
          </a:p>
          <a:p>
            <a:pPr marL="342900" lvl="1" indent="-342900">
              <a:buClrTx/>
              <a:buFont typeface="Courier New" panose="02070309020205020404" pitchFamily="49" charset="0"/>
              <a:buChar char="o"/>
              <a:defRPr/>
            </a:pPr>
            <a:r>
              <a:rPr lang="en-US" sz="1600" b="0" dirty="0"/>
              <a:t>Use of recycled nutrients and reuse of treated wastewater</a:t>
            </a:r>
          </a:p>
          <a:p>
            <a:pPr marL="342900" lvl="1" indent="-342900">
              <a:buClrTx/>
              <a:buFont typeface="Courier New" panose="02070309020205020404" pitchFamily="49" charset="0"/>
              <a:buChar char="o"/>
              <a:defRPr/>
            </a:pPr>
            <a:r>
              <a:rPr lang="en-US" sz="1600" b="0" dirty="0"/>
              <a:t>Safely manage risks associated with chemicals of concern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dirty="0"/>
              <a:t>Aims at boosting global competitiveness, </a:t>
            </a:r>
            <a:r>
              <a:rPr lang="en-GB" sz="1200" b="1" dirty="0"/>
              <a:t>fostering sustainable economic growth and generating new jobs.</a:t>
            </a:r>
          </a:p>
          <a:p>
            <a:r>
              <a:rPr lang="en-GB" sz="1200" kern="1200" dirty="0">
                <a:solidFill>
                  <a:schemeClr val="tx1"/>
                </a:solidFill>
                <a:effectLst/>
                <a:latin typeface="Arial" charset="0"/>
                <a:ea typeface="+mn-ea"/>
                <a:cs typeface="+mn-cs"/>
              </a:rPr>
              <a:t>EASME showcases 10 relevant projects in the following link: </a:t>
            </a:r>
            <a:r>
              <a:rPr lang="en-GB" sz="1200" u="sng" kern="1200" dirty="0">
                <a:solidFill>
                  <a:schemeClr val="tx1"/>
                </a:solidFill>
                <a:effectLst/>
                <a:latin typeface="Arial" charset="0"/>
                <a:ea typeface="+mn-ea"/>
                <a:cs typeface="+mn-cs"/>
                <a:hlinkClick r:id="rId3"/>
              </a:rPr>
              <a:t>https://ec.europa.eu/easme/en/news/closing-loop-ground-10-eu-projects-working-towards-circular-economy</a:t>
            </a:r>
            <a:endParaRPr lang="en-GB" sz="1200" u="sng" kern="1200" dirty="0">
              <a:solidFill>
                <a:schemeClr val="tx1"/>
              </a:solidFill>
              <a:effectLst/>
              <a:latin typeface="Arial" charset="0"/>
              <a:ea typeface="+mn-ea"/>
              <a:cs typeface="+mn-cs"/>
            </a:endParaRPr>
          </a:p>
          <a:p>
            <a:r>
              <a:rPr lang="en-US" sz="1200" b="1" i="0" kern="1200" dirty="0">
                <a:solidFill>
                  <a:schemeClr val="tx1"/>
                </a:solidFill>
                <a:effectLst/>
                <a:latin typeface="Arial" charset="0"/>
                <a:ea typeface="+mn-ea"/>
                <a:cs typeface="+mn-cs"/>
              </a:rPr>
              <a:t>Noise protection panels made of recycled </a:t>
            </a:r>
            <a:r>
              <a:rPr lang="en-US" sz="1200" b="1" i="0" kern="1200" dirty="0" err="1">
                <a:solidFill>
                  <a:schemeClr val="tx1"/>
                </a:solidFill>
                <a:effectLst/>
                <a:latin typeface="Arial" charset="0"/>
                <a:ea typeface="+mn-ea"/>
                <a:cs typeface="+mn-cs"/>
              </a:rPr>
              <a:t>tyres</a:t>
            </a:r>
            <a:endParaRPr lang="en-US" sz="1200" b="1"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Every year, about 3.4 million </a:t>
            </a:r>
            <a:r>
              <a:rPr lang="en-US" sz="1200" b="0" i="0" kern="1200" dirty="0" err="1">
                <a:solidFill>
                  <a:schemeClr val="tx1"/>
                </a:solidFill>
                <a:effectLst/>
                <a:latin typeface="Arial" charset="0"/>
                <a:ea typeface="+mn-ea"/>
                <a:cs typeface="+mn-cs"/>
              </a:rPr>
              <a:t>tonnes</a:t>
            </a:r>
            <a:r>
              <a:rPr lang="en-US" sz="1200" b="0" i="0" kern="1200" dirty="0">
                <a:solidFill>
                  <a:schemeClr val="tx1"/>
                </a:solidFill>
                <a:effectLst/>
                <a:latin typeface="Arial" charset="0"/>
                <a:ea typeface="+mn-ea"/>
                <a:cs typeface="+mn-cs"/>
              </a:rPr>
              <a:t> of old </a:t>
            </a:r>
            <a:r>
              <a:rPr lang="en-US" sz="1200" b="0" i="0" kern="1200" dirty="0" err="1">
                <a:solidFill>
                  <a:schemeClr val="tx1"/>
                </a:solidFill>
                <a:effectLst/>
                <a:latin typeface="Arial" charset="0"/>
                <a:ea typeface="+mn-ea"/>
                <a:cs typeface="+mn-cs"/>
              </a:rPr>
              <a:t>tyres</a:t>
            </a:r>
            <a:r>
              <a:rPr lang="en-US" sz="1200" b="0" i="0" kern="1200" dirty="0">
                <a:solidFill>
                  <a:schemeClr val="tx1"/>
                </a:solidFill>
                <a:effectLst/>
                <a:latin typeface="Arial" charset="0"/>
                <a:ea typeface="+mn-ea"/>
                <a:cs typeface="+mn-cs"/>
              </a:rPr>
              <a:t> are disposed of in Europe, most being dumped or sent to landfill, in direct contravention of EU rules banning landfilling of both whole and shredded </a:t>
            </a:r>
            <a:r>
              <a:rPr lang="en-US" sz="1200" b="0" i="0" kern="1200" dirty="0" err="1">
                <a:solidFill>
                  <a:schemeClr val="tx1"/>
                </a:solidFill>
                <a:effectLst/>
                <a:latin typeface="Arial" charset="0"/>
                <a:ea typeface="+mn-ea"/>
                <a:cs typeface="+mn-cs"/>
              </a:rPr>
              <a:t>tyres</a:t>
            </a:r>
            <a:r>
              <a:rPr lang="en-US" sz="1200" b="0" i="0" kern="1200" dirty="0">
                <a:solidFill>
                  <a:schemeClr val="tx1"/>
                </a:solidFill>
                <a:effectLst/>
                <a:latin typeface="Arial" charset="0"/>
                <a:ea typeface="+mn-ea"/>
                <a:cs typeface="+mn-cs"/>
              </a:rPr>
              <a:t>. Noise is assessed as one of the main environmental problems, and traffic is one of the principle sources of noise. The </a:t>
            </a:r>
            <a:r>
              <a:rPr lang="en-US" sz="1200" b="0" i="0" u="none" strike="noStrike" kern="1200" dirty="0">
                <a:solidFill>
                  <a:schemeClr val="tx1"/>
                </a:solidFill>
                <a:effectLst/>
                <a:latin typeface="Arial" charset="0"/>
                <a:ea typeface="+mn-ea"/>
                <a:cs typeface="+mn-cs"/>
                <a:hlinkClick r:id="rId4"/>
              </a:rPr>
              <a:t>RUCONBAR</a:t>
            </a:r>
            <a:r>
              <a:rPr lang="en-US" sz="1200" b="0" i="0" kern="1200" dirty="0">
                <a:solidFill>
                  <a:schemeClr val="tx1"/>
                </a:solidFill>
                <a:effectLst/>
                <a:latin typeface="Arial" charset="0"/>
                <a:ea typeface="+mn-ea"/>
                <a:cs typeface="+mn-cs"/>
              </a:rPr>
              <a:t> project has come up with a solution, using scrap </a:t>
            </a:r>
            <a:r>
              <a:rPr lang="en-US" sz="1200" b="0" i="0" kern="1200" dirty="0" err="1">
                <a:solidFill>
                  <a:schemeClr val="tx1"/>
                </a:solidFill>
                <a:effectLst/>
                <a:latin typeface="Arial" charset="0"/>
                <a:ea typeface="+mn-ea"/>
                <a:cs typeface="+mn-cs"/>
              </a:rPr>
              <a:t>tyres</a:t>
            </a:r>
            <a:r>
              <a:rPr lang="en-US" sz="1200" b="0" i="0" kern="1200" dirty="0">
                <a:solidFill>
                  <a:schemeClr val="tx1"/>
                </a:solidFill>
                <a:effectLst/>
                <a:latin typeface="Arial" charset="0"/>
                <a:ea typeface="+mn-ea"/>
                <a:cs typeface="+mn-cs"/>
              </a:rPr>
              <a:t> to make noise protection panels for busy urban roads and railway lines. Such use of recycled used </a:t>
            </a:r>
            <a:r>
              <a:rPr lang="en-US" sz="1200" b="0" i="0" kern="1200" dirty="0" err="1">
                <a:solidFill>
                  <a:schemeClr val="tx1"/>
                </a:solidFill>
                <a:effectLst/>
                <a:latin typeface="Arial" charset="0"/>
                <a:ea typeface="+mn-ea"/>
                <a:cs typeface="+mn-cs"/>
              </a:rPr>
              <a:t>tyres</a:t>
            </a:r>
            <a:r>
              <a:rPr lang="en-US" sz="1200" b="0" i="0" kern="1200" dirty="0">
                <a:solidFill>
                  <a:schemeClr val="tx1"/>
                </a:solidFill>
                <a:effectLst/>
                <a:latin typeface="Arial" charset="0"/>
                <a:ea typeface="+mn-ea"/>
                <a:cs typeface="+mn-cs"/>
              </a:rPr>
              <a:t> combats noise pollution and also helps with waste management.</a:t>
            </a:r>
          </a:p>
          <a:p>
            <a:r>
              <a:rPr lang="en-GB" dirty="0"/>
              <a:t> </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8</a:t>
            </a:fld>
            <a:endParaRPr lang="en-GB"/>
          </a:p>
        </p:txBody>
      </p:sp>
    </p:spTree>
    <p:extLst>
      <p:ext uri="{BB962C8B-B14F-4D97-AF65-F5344CB8AC3E}">
        <p14:creationId xmlns:p14="http://schemas.microsoft.com/office/powerpoint/2010/main" val="406375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9</a:t>
            </a:fld>
            <a:endParaRPr lang="en-GB"/>
          </a:p>
        </p:txBody>
      </p:sp>
    </p:spTree>
    <p:extLst>
      <p:ext uri="{BB962C8B-B14F-4D97-AF65-F5344CB8AC3E}">
        <p14:creationId xmlns:p14="http://schemas.microsoft.com/office/powerpoint/2010/main" val="103139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Overall policy umbrella. </a:t>
            </a:r>
            <a:r>
              <a:rPr lang="en-GB" b="0" dirty="0"/>
              <a:t>Six objectives establishing an enabling framework supporting effective action: improved implementation of legislation; EU environment policy based on increased knowledge; environment and climate policy investments secured and environmental externalities accounted for; improved environmental integration and policy coherence; EU sustainable cities; effectiveness in addressing international environmental and climate‑related challenges)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10</a:t>
            </a:fld>
            <a:endParaRPr lang="en-GB"/>
          </a:p>
        </p:txBody>
      </p:sp>
    </p:spTree>
    <p:extLst>
      <p:ext uri="{BB962C8B-B14F-4D97-AF65-F5344CB8AC3E}">
        <p14:creationId xmlns:p14="http://schemas.microsoft.com/office/powerpoint/2010/main" val="383197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Arial" charset="0"/>
                <a:ea typeface="+mn-ea"/>
                <a:cs typeface="+mn-cs"/>
              </a:rPr>
              <a:t>EU Roadmap to a Resource efficient Europe</a:t>
            </a:r>
            <a:r>
              <a:rPr lang="en-GB" sz="1200" kern="1200" dirty="0">
                <a:solidFill>
                  <a:schemeClr val="tx1"/>
                </a:solidFill>
                <a:effectLst/>
                <a:latin typeface="Arial" charset="0"/>
                <a:ea typeface="+mn-ea"/>
                <a:cs typeface="+mn-cs"/>
              </a:rPr>
              <a:t>: a. </a:t>
            </a:r>
            <a:r>
              <a:rPr lang="en-GB" sz="1200" u="sng" kern="1200" dirty="0">
                <a:solidFill>
                  <a:schemeClr val="tx1"/>
                </a:solidFill>
                <a:effectLst/>
                <a:latin typeface="Arial" charset="0"/>
                <a:ea typeface="+mn-ea"/>
                <a:cs typeface="+mn-cs"/>
                <a:hlinkClick r:id="rId3"/>
              </a:rPr>
              <a:t>http://europa.eu/rapid/press-release_MEMO-11-43_en.htm?locale=en</a:t>
            </a:r>
            <a:r>
              <a:rPr lang="en-GB" sz="1200" kern="1200" dirty="0">
                <a:solidFill>
                  <a:schemeClr val="tx1"/>
                </a:solidFill>
                <a:effectLst/>
                <a:latin typeface="Arial" charset="0"/>
                <a:ea typeface="+mn-ea"/>
                <a:cs typeface="+mn-cs"/>
              </a:rPr>
              <a:t> (see part B showing concrete examples from EU MS); b. LIFE Programme (</a:t>
            </a:r>
            <a:r>
              <a:rPr lang="en-GB" sz="1200" u="sng" kern="1200" dirty="0">
                <a:solidFill>
                  <a:schemeClr val="tx1"/>
                </a:solidFill>
                <a:effectLst/>
                <a:latin typeface="Arial" charset="0"/>
                <a:ea typeface="+mn-ea"/>
                <a:cs typeface="+mn-cs"/>
                <a:hlinkClick r:id="rId4"/>
              </a:rPr>
              <a:t>http://ec.europa.eu/environment/life/project/Projects/index.cfm</a:t>
            </a:r>
            <a:r>
              <a:rPr lang="en-GB" sz="1200" kern="1200" dirty="0">
                <a:solidFill>
                  <a:schemeClr val="tx1"/>
                </a:solidFill>
                <a:effectLst/>
                <a:latin typeface="Arial" charset="0"/>
                <a:ea typeface="+mn-ea"/>
                <a:cs typeface="+mn-cs"/>
              </a:rPr>
              <a:t>) ENVIRONMENT strand</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11</a:t>
            </a:fld>
            <a:endParaRPr lang="en-GB"/>
          </a:p>
        </p:txBody>
      </p:sp>
    </p:spTree>
    <p:extLst>
      <p:ext uri="{BB962C8B-B14F-4D97-AF65-F5344CB8AC3E}">
        <p14:creationId xmlns:p14="http://schemas.microsoft.com/office/powerpoint/2010/main" val="83422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to.org/english/tratop_e/devel_e/a4t_e/aid4trade_e.htm" TargetMode="External"/><Relationship Id="rId2" Type="http://schemas.openxmlformats.org/officeDocument/2006/relationships/hyperlink" Target="https://ec.europa.eu/europeaid/policies/policy-coherence-development_en" TargetMode="External"/><Relationship Id="rId1" Type="http://schemas.openxmlformats.org/officeDocument/2006/relationships/slideLayout" Target="../slideLayouts/slideLayout2.xml"/><Relationship Id="rId4" Type="http://schemas.openxmlformats.org/officeDocument/2006/relationships/hyperlink" Target="http://www.euflegt.efi.int/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Grp="1"/>
          </p:cNvSpPr>
          <p:nvPr>
            <p:ph type="ctrTitle"/>
          </p:nvPr>
        </p:nvSpPr>
        <p:spPr>
          <a:xfrm>
            <a:off x="467544" y="2276471"/>
            <a:ext cx="8424044" cy="790571"/>
          </a:xfrm>
        </p:spPr>
        <p:txBody>
          <a:bodyPr/>
          <a:lstStyle/>
          <a:p>
            <a:pPr lvl="0" indent="0" hangingPunct="1"/>
            <a:r>
              <a:rPr lang="en-GB" sz="4400" dirty="0"/>
              <a:t>Inclusive Green Economy:</a:t>
            </a:r>
          </a:p>
        </p:txBody>
      </p:sp>
      <p:sp>
        <p:nvSpPr>
          <p:cNvPr id="3" name="Rectangle 6"/>
          <p:cNvSpPr txBox="1">
            <a:spLocks noGrp="1"/>
          </p:cNvSpPr>
          <p:nvPr>
            <p:ph type="subTitle" idx="1"/>
          </p:nvPr>
        </p:nvSpPr>
        <p:spPr>
          <a:xfrm>
            <a:off x="577845" y="4581128"/>
            <a:ext cx="8532815" cy="1224360"/>
          </a:xfrm>
        </p:spPr>
        <p:txBody>
          <a:bodyPr/>
          <a:lstStyle/>
          <a:p>
            <a:pPr lvl="0">
              <a:spcBef>
                <a:spcPts val="600"/>
              </a:spcBef>
            </a:pPr>
            <a:r>
              <a:rPr lang="en-GB" sz="2400" dirty="0"/>
              <a:t>A DEVCO Training Course</a:t>
            </a:r>
            <a:endParaRPr lang="en-US" sz="2400" dirty="0"/>
          </a:p>
          <a:p>
            <a:pPr lvl="0" algn="ctr">
              <a:spcBef>
                <a:spcPts val="500"/>
              </a:spcBef>
            </a:pPr>
            <a:endParaRPr lang="en-GB" sz="2000" dirty="0"/>
          </a:p>
        </p:txBody>
      </p:sp>
      <p:sp>
        <p:nvSpPr>
          <p:cNvPr id="4" name="Rectangle 6"/>
          <p:cNvSpPr txBox="1">
            <a:spLocks/>
          </p:cNvSpPr>
          <p:nvPr/>
        </p:nvSpPr>
        <p:spPr>
          <a:xfrm>
            <a:off x="575689" y="3068960"/>
            <a:ext cx="8532815" cy="100773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700"/>
              </a:spcBef>
              <a:spcAft>
                <a:spcPts val="0"/>
              </a:spcAft>
              <a:buClr>
                <a:srgbClr val="FFFFFF"/>
              </a:buClr>
              <a:buSzPct val="100000"/>
              <a:buNone/>
              <a:tabLst/>
              <a:defRPr lang="fr-BE" sz="3000" b="1" i="0" u="none" strike="noStrike" kern="0" cap="none" spc="0" baseline="0">
                <a:solidFill>
                  <a:srgbClr val="FFFFFF"/>
                </a:solidFill>
                <a:uFillTx/>
                <a:latin typeface="Verdana"/>
                <a:ea typeface=""/>
                <a:cs typeface=""/>
              </a:defRPr>
            </a:lvl1pPr>
            <a:lvl2pPr marL="742950" marR="0" lvl="1" indent="-285750" algn="l" defTabSz="914400" rtl="0" fontAlgn="auto" hangingPunct="0">
              <a:lnSpc>
                <a:spcPct val="100000"/>
              </a:lnSpc>
              <a:spcBef>
                <a:spcPts val="500"/>
              </a:spcBef>
              <a:spcAft>
                <a:spcPts val="0"/>
              </a:spcAft>
              <a:buClr>
                <a:srgbClr val="009FBA"/>
              </a:buClr>
              <a:buSzPct val="100000"/>
              <a:buChar char="•"/>
              <a:tabLst/>
              <a:defRPr lang="en-GB" sz="2000" b="1" i="0" u="none" strike="noStrike" kern="0" cap="none" spc="0" baseline="0">
                <a:solidFill>
                  <a:srgbClr val="0F5494"/>
                </a:solidFill>
                <a:uFillTx/>
                <a:latin typeface="Verdana"/>
              </a:defRPr>
            </a:lvl2pPr>
            <a:lvl3pPr marL="1143000" marR="0" lvl="2" indent="-228600" algn="l" defTabSz="914400" rtl="0" fontAlgn="auto" hangingPunct="0">
              <a:lnSpc>
                <a:spcPct val="100000"/>
              </a:lnSpc>
              <a:spcBef>
                <a:spcPts val="300"/>
              </a:spcBef>
              <a:spcAft>
                <a:spcPts val="0"/>
              </a:spcAft>
              <a:buNone/>
              <a:tabLst/>
              <a:defRPr lang="en-GB" sz="1400" b="0" i="0" u="none" strike="noStrike" kern="0" cap="none" spc="0" baseline="0">
                <a:solidFill>
                  <a:srgbClr val="0F5494"/>
                </a:solidFill>
                <a:uFillTx/>
                <a:latin typeface="Verdana"/>
              </a:defRPr>
            </a:lvl3pPr>
          </a:lstStyle>
          <a:p>
            <a:pPr algn="r">
              <a:spcBef>
                <a:spcPts val="600"/>
              </a:spcBef>
            </a:pPr>
            <a:r>
              <a:rPr lang="en-GB" sz="2400" dirty="0">
                <a:solidFill>
                  <a:srgbClr val="FFD624"/>
                </a:solidFill>
              </a:rPr>
              <a:t>Seizing new opportunities to generate growth, create jobs and help reduce poverty</a:t>
            </a:r>
            <a:endParaRPr lang="en-US" sz="2400" dirty="0">
              <a:solidFill>
                <a:srgbClr val="FFD624"/>
              </a:solidFill>
            </a:endParaRPr>
          </a:p>
          <a:p>
            <a:pPr algn="r">
              <a:spcBef>
                <a:spcPts val="500"/>
              </a:spcBef>
            </a:pPr>
            <a:endParaRPr lang="en-GB" sz="2000" dirty="0"/>
          </a:p>
        </p:txBody>
      </p:sp>
    </p:spTree>
    <p:extLst>
      <p:ext uri="{BB962C8B-B14F-4D97-AF65-F5344CB8AC3E}">
        <p14:creationId xmlns:p14="http://schemas.microsoft.com/office/powerpoint/2010/main" val="74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The 7</a:t>
            </a:r>
            <a:r>
              <a:rPr lang="en-GB" sz="2800" baseline="30000" dirty="0"/>
              <a:t>th</a:t>
            </a:r>
            <a:r>
              <a:rPr lang="en-GB" sz="2800" dirty="0"/>
              <a:t> Environment Action Programme</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b="1" i="0" dirty="0"/>
              <a:t>Living well, within the limits of our planet</a:t>
            </a:r>
            <a:r>
              <a:rPr lang="en-GB" sz="2000" i="0" dirty="0"/>
              <a:t>: enhancing Europe's ecological resilience and transforming the EU into an inclusive green economy</a:t>
            </a:r>
          </a:p>
          <a:p>
            <a:pPr>
              <a:buClrTx/>
              <a:buFont typeface="Wingdings" panose="05000000000000000000" pitchFamily="2" charset="2"/>
              <a:buChar char="q"/>
              <a:defRPr/>
            </a:pPr>
            <a:r>
              <a:rPr lang="en-GB" sz="2000" b="1" i="0" dirty="0"/>
              <a:t>Three thematic priority objectives</a:t>
            </a:r>
            <a:r>
              <a:rPr lang="en-GB" sz="2000" i="0" dirty="0"/>
              <a:t>: </a:t>
            </a:r>
          </a:p>
          <a:p>
            <a:pPr lvl="1">
              <a:buClrTx/>
              <a:buFont typeface="Courier New" panose="02070309020205020404" pitchFamily="49" charset="0"/>
              <a:buChar char="o"/>
              <a:defRPr/>
            </a:pPr>
            <a:r>
              <a:rPr lang="en-GB" b="0" dirty="0"/>
              <a:t>Natural capital protection; </a:t>
            </a:r>
          </a:p>
          <a:p>
            <a:pPr lvl="1">
              <a:buClrTx/>
              <a:buFont typeface="Courier New" panose="02070309020205020404" pitchFamily="49" charset="0"/>
              <a:buChar char="o"/>
              <a:defRPr/>
            </a:pPr>
            <a:r>
              <a:rPr lang="en-GB" b="0" dirty="0"/>
              <a:t>EU shift to a resource‑efficient, green and competitive low‑carbon economy; </a:t>
            </a:r>
          </a:p>
          <a:p>
            <a:pPr lvl="1">
              <a:buClrTx/>
              <a:buFont typeface="Courier New" panose="02070309020205020404" pitchFamily="49" charset="0"/>
              <a:buChar char="o"/>
              <a:defRPr/>
            </a:pPr>
            <a:r>
              <a:rPr lang="en-GB" b="0" dirty="0"/>
              <a:t>EU citizens health and well-being </a:t>
            </a:r>
          </a:p>
          <a:p>
            <a:pPr marL="342900" lvl="1" indent="-342900">
              <a:buClrTx/>
              <a:buFont typeface="Wingdings" panose="05000000000000000000" pitchFamily="2" charset="2"/>
              <a:buChar char="q"/>
              <a:defRPr/>
            </a:pPr>
            <a:r>
              <a:rPr lang="en-GB" dirty="0">
                <a:ea typeface="+mn-ea"/>
                <a:cs typeface="+mn-cs"/>
              </a:rPr>
              <a:t>Six objectives establishing an enabling framework</a:t>
            </a:r>
            <a:r>
              <a:rPr lang="en-GB" b="0" dirty="0">
                <a:ea typeface="+mn-ea"/>
                <a:cs typeface="+mn-cs"/>
              </a:rPr>
              <a:t>, e.g. knowledge based policy, legislation implementation</a:t>
            </a:r>
            <a:endParaRPr lang="en-GB" dirty="0">
              <a:ea typeface="+mn-ea"/>
              <a:cs typeface="+mn-cs"/>
            </a:endParaRPr>
          </a:p>
          <a:p>
            <a:pPr marL="457200" lvl="1" indent="0">
              <a:buClrTx/>
              <a:buNone/>
              <a:defRPr/>
            </a:pPr>
            <a:endParaRPr lang="en-GB" b="0" dirty="0"/>
          </a:p>
        </p:txBody>
      </p:sp>
    </p:spTree>
    <p:extLst>
      <p:ext uri="{BB962C8B-B14F-4D97-AF65-F5344CB8AC3E}">
        <p14:creationId xmlns:p14="http://schemas.microsoft.com/office/powerpoint/2010/main" val="278319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EU Roadmap to a Resource efficient Europe</a:t>
            </a:r>
            <a:endParaRPr lang="en-US" sz="2800" dirty="0"/>
          </a:p>
        </p:txBody>
      </p:sp>
      <p:sp>
        <p:nvSpPr>
          <p:cNvPr id="3" name="Content Placeholder 2"/>
          <p:cNvSpPr>
            <a:spLocks noGrp="1"/>
          </p:cNvSpPr>
          <p:nvPr>
            <p:ph idx="1"/>
          </p:nvPr>
        </p:nvSpPr>
        <p:spPr>
          <a:xfrm>
            <a:off x="457200" y="2276872"/>
            <a:ext cx="5338936" cy="3672506"/>
          </a:xfrm>
        </p:spPr>
        <p:txBody>
          <a:bodyPr/>
          <a:lstStyle/>
          <a:p>
            <a:pPr>
              <a:buClrTx/>
              <a:buFont typeface="Wingdings" panose="05000000000000000000" pitchFamily="2" charset="2"/>
              <a:buChar char="q"/>
              <a:defRPr/>
            </a:pPr>
            <a:r>
              <a:rPr lang="en-GB" sz="2000" i="0" dirty="0"/>
              <a:t>Objectives for 2020 </a:t>
            </a:r>
          </a:p>
          <a:p>
            <a:pPr>
              <a:buClrTx/>
              <a:buFont typeface="Wingdings" panose="05000000000000000000" pitchFamily="2" charset="2"/>
              <a:buChar char="q"/>
              <a:defRPr/>
            </a:pPr>
            <a:r>
              <a:rPr lang="en-GB" sz="2000" i="0" dirty="0"/>
              <a:t>Action to be taken in: </a:t>
            </a:r>
          </a:p>
          <a:p>
            <a:pPr lvl="1">
              <a:buClrTx/>
              <a:buFont typeface="Courier New" panose="02070309020205020404" pitchFamily="49" charset="0"/>
              <a:buChar char="o"/>
              <a:defRPr/>
            </a:pPr>
            <a:r>
              <a:rPr lang="en-GB" b="0" dirty="0"/>
              <a:t>SCP</a:t>
            </a:r>
          </a:p>
          <a:p>
            <a:pPr lvl="1">
              <a:buClrTx/>
              <a:buFont typeface="Courier New" panose="02070309020205020404" pitchFamily="49" charset="0"/>
              <a:buChar char="o"/>
              <a:defRPr/>
            </a:pPr>
            <a:r>
              <a:rPr lang="en-GB" b="0" dirty="0"/>
              <a:t>Waste</a:t>
            </a:r>
          </a:p>
          <a:p>
            <a:pPr lvl="1">
              <a:buClrTx/>
              <a:buFont typeface="Courier New" panose="02070309020205020404" pitchFamily="49" charset="0"/>
              <a:buChar char="o"/>
              <a:defRPr/>
            </a:pPr>
            <a:r>
              <a:rPr lang="en-GB" b="0" dirty="0"/>
              <a:t>research and innovation</a:t>
            </a:r>
          </a:p>
          <a:p>
            <a:pPr lvl="1">
              <a:buClrTx/>
              <a:buFont typeface="Courier New" panose="02070309020205020404" pitchFamily="49" charset="0"/>
              <a:buChar char="o"/>
              <a:defRPr/>
            </a:pPr>
            <a:r>
              <a:rPr lang="en-GB" b="0" dirty="0"/>
              <a:t>environmentally harmful subsidies</a:t>
            </a:r>
          </a:p>
          <a:p>
            <a:pPr lvl="1">
              <a:buClrTx/>
              <a:buFont typeface="Courier New" panose="02070309020205020404" pitchFamily="49" charset="0"/>
              <a:buChar char="o"/>
              <a:defRPr/>
            </a:pPr>
            <a:r>
              <a:rPr lang="en-GB" b="0" dirty="0"/>
              <a:t>ecosystem services</a:t>
            </a:r>
          </a:p>
          <a:p>
            <a:pPr lvl="1">
              <a:buClrTx/>
              <a:buFont typeface="Courier New" panose="02070309020205020404" pitchFamily="49" charset="0"/>
              <a:buChar char="o"/>
              <a:defRPr/>
            </a:pPr>
            <a:r>
              <a:rPr lang="en-GB" b="0" dirty="0"/>
              <a:t>Biodiversity</a:t>
            </a:r>
          </a:p>
          <a:p>
            <a:pPr lvl="1">
              <a:buClrTx/>
              <a:buFont typeface="Courier New" panose="02070309020205020404" pitchFamily="49" charset="0"/>
              <a:buChar char="o"/>
              <a:defRPr/>
            </a:pPr>
            <a:r>
              <a:rPr lang="en-GB" b="0" dirty="0"/>
              <a:t>minerals and metals</a:t>
            </a:r>
          </a:p>
          <a:p>
            <a:pPr lvl="1">
              <a:buClrTx/>
              <a:buFont typeface="Courier New" panose="02070309020205020404" pitchFamily="49" charset="0"/>
              <a:buChar char="o"/>
              <a:defRPr/>
            </a:pPr>
            <a:endParaRPr lang="en-GB" b="0" dirty="0"/>
          </a:p>
        </p:txBody>
      </p:sp>
      <p:sp>
        <p:nvSpPr>
          <p:cNvPr id="5" name="Content Placeholder 2"/>
          <p:cNvSpPr txBox="1">
            <a:spLocks/>
          </p:cNvSpPr>
          <p:nvPr/>
        </p:nvSpPr>
        <p:spPr bwMode="auto">
          <a:xfrm>
            <a:off x="5436096" y="2276871"/>
            <a:ext cx="3456384"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1">
              <a:buClrTx/>
              <a:buFont typeface="Courier New" panose="02070309020205020404" pitchFamily="49" charset="0"/>
              <a:buChar char="o"/>
              <a:defRPr/>
            </a:pPr>
            <a:endParaRPr lang="en-US" b="0" kern="0" dirty="0"/>
          </a:p>
          <a:p>
            <a:pPr lvl="1">
              <a:buClrTx/>
              <a:buFont typeface="Courier New" panose="02070309020205020404" pitchFamily="49" charset="0"/>
              <a:buChar char="o"/>
              <a:defRPr/>
            </a:pPr>
            <a:endParaRPr lang="en-GB" b="0" kern="0" dirty="0"/>
          </a:p>
          <a:p>
            <a:pPr lvl="1">
              <a:buClrTx/>
              <a:buFont typeface="Courier New" panose="02070309020205020404" pitchFamily="49" charset="0"/>
              <a:buChar char="o"/>
              <a:defRPr/>
            </a:pPr>
            <a:r>
              <a:rPr lang="en-GB" b="0" dirty="0"/>
              <a:t>Water</a:t>
            </a:r>
          </a:p>
          <a:p>
            <a:pPr lvl="1">
              <a:buClrTx/>
              <a:buFont typeface="Courier New" panose="02070309020205020404" pitchFamily="49" charset="0"/>
              <a:buChar char="o"/>
              <a:defRPr/>
            </a:pPr>
            <a:r>
              <a:rPr lang="en-GB" b="0" dirty="0"/>
              <a:t>Air</a:t>
            </a:r>
          </a:p>
          <a:p>
            <a:pPr lvl="1">
              <a:buClrTx/>
              <a:buFont typeface="Courier New" panose="02070309020205020404" pitchFamily="49" charset="0"/>
              <a:buChar char="o"/>
              <a:defRPr/>
            </a:pPr>
            <a:r>
              <a:rPr lang="en-GB" b="0" dirty="0"/>
              <a:t>land and soil</a:t>
            </a:r>
          </a:p>
          <a:p>
            <a:pPr lvl="1">
              <a:buClrTx/>
              <a:buFont typeface="Courier New" panose="02070309020205020404" pitchFamily="49" charset="0"/>
              <a:buChar char="o"/>
              <a:defRPr/>
            </a:pPr>
            <a:r>
              <a:rPr lang="en-GB" b="0" dirty="0"/>
              <a:t>marine resources</a:t>
            </a:r>
          </a:p>
          <a:p>
            <a:pPr lvl="1">
              <a:buClrTx/>
              <a:buFont typeface="Courier New" panose="02070309020205020404" pitchFamily="49" charset="0"/>
              <a:buChar char="o"/>
              <a:defRPr/>
            </a:pPr>
            <a:r>
              <a:rPr lang="en-GB" b="0" dirty="0"/>
              <a:t>food and drink</a:t>
            </a:r>
          </a:p>
          <a:p>
            <a:pPr lvl="1">
              <a:buClrTx/>
              <a:buFont typeface="Courier New" panose="02070309020205020404" pitchFamily="49" charset="0"/>
              <a:buChar char="o"/>
              <a:defRPr/>
            </a:pPr>
            <a:r>
              <a:rPr lang="en-GB" b="0" dirty="0"/>
              <a:t>buildings</a:t>
            </a:r>
          </a:p>
          <a:p>
            <a:pPr lvl="1">
              <a:buClrTx/>
              <a:buFont typeface="Courier New" panose="02070309020205020404" pitchFamily="49" charset="0"/>
              <a:buChar char="o"/>
              <a:defRPr/>
            </a:pPr>
            <a:r>
              <a:rPr lang="en-GB" b="0" dirty="0"/>
              <a:t>mobility</a:t>
            </a:r>
          </a:p>
        </p:txBody>
      </p:sp>
    </p:spTree>
    <p:extLst>
      <p:ext uri="{BB962C8B-B14F-4D97-AF65-F5344CB8AC3E}">
        <p14:creationId xmlns:p14="http://schemas.microsoft.com/office/powerpoint/2010/main" val="286538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EU Roadmap to a Low-carbon economy</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i="0" dirty="0"/>
              <a:t>Incremental targets until 2050 on greenhouse gas (GHG) emissions</a:t>
            </a:r>
          </a:p>
          <a:p>
            <a:pPr>
              <a:buClrTx/>
              <a:buFont typeface="Wingdings" panose="05000000000000000000" pitchFamily="2" charset="2"/>
              <a:buChar char="q"/>
              <a:defRPr/>
            </a:pPr>
            <a:r>
              <a:rPr lang="en-GB" sz="2000" i="0" dirty="0"/>
              <a:t>Cost‑effective path to a Competitive Low‑Carbon Economy</a:t>
            </a:r>
          </a:p>
          <a:p>
            <a:pPr>
              <a:buClrTx/>
              <a:buFont typeface="Wingdings" panose="05000000000000000000" pitchFamily="2" charset="2"/>
              <a:buChar char="q"/>
              <a:defRPr/>
            </a:pPr>
            <a:r>
              <a:rPr lang="en-GB" sz="2000" i="0" dirty="0"/>
              <a:t>Crucial factors for a successful transition: </a:t>
            </a:r>
          </a:p>
          <a:p>
            <a:pPr lvl="1">
              <a:buClrTx/>
              <a:buFont typeface="Courier New" panose="02070309020205020404" pitchFamily="49" charset="0"/>
              <a:buChar char="o"/>
              <a:defRPr/>
            </a:pPr>
            <a:r>
              <a:rPr lang="en-GB" dirty="0"/>
              <a:t>Power generation</a:t>
            </a:r>
          </a:p>
          <a:p>
            <a:pPr lvl="1">
              <a:buClrTx/>
              <a:buFont typeface="Courier New" panose="02070309020205020404" pitchFamily="49" charset="0"/>
              <a:buChar char="o"/>
              <a:defRPr/>
            </a:pPr>
            <a:r>
              <a:rPr lang="en-GB" dirty="0"/>
              <a:t>Industry</a:t>
            </a:r>
          </a:p>
          <a:p>
            <a:pPr lvl="1">
              <a:buClrTx/>
              <a:buFont typeface="Courier New" panose="02070309020205020404" pitchFamily="49" charset="0"/>
              <a:buChar char="o"/>
              <a:defRPr/>
            </a:pPr>
            <a:r>
              <a:rPr lang="en-GB" dirty="0"/>
              <a:t>Transport</a:t>
            </a:r>
          </a:p>
          <a:p>
            <a:pPr lvl="1">
              <a:buClrTx/>
              <a:buFont typeface="Courier New" panose="02070309020205020404" pitchFamily="49" charset="0"/>
              <a:buChar char="o"/>
              <a:defRPr/>
            </a:pPr>
            <a:r>
              <a:rPr lang="en-GB" dirty="0"/>
              <a:t>Buildings and Construction</a:t>
            </a:r>
          </a:p>
          <a:p>
            <a:pPr lvl="1">
              <a:buClrTx/>
              <a:buFont typeface="Courier New" panose="02070309020205020404" pitchFamily="49" charset="0"/>
              <a:buChar char="o"/>
              <a:defRPr/>
            </a:pPr>
            <a:r>
              <a:rPr lang="en-GB" dirty="0"/>
              <a:t>Agriculture</a:t>
            </a:r>
          </a:p>
        </p:txBody>
      </p:sp>
    </p:spTree>
    <p:extLst>
      <p:ext uri="{BB962C8B-B14F-4D97-AF65-F5344CB8AC3E}">
        <p14:creationId xmlns:p14="http://schemas.microsoft.com/office/powerpoint/2010/main" val="2672054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EU Energy Roadmap 2050</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i="0" dirty="0"/>
              <a:t>A </a:t>
            </a:r>
            <a:r>
              <a:rPr lang="en-GB" sz="2000" b="1" i="0" dirty="0"/>
              <a:t>strategy for the energy system </a:t>
            </a:r>
            <a:r>
              <a:rPr lang="en-GB" sz="2000" i="0" dirty="0"/>
              <a:t>to balance between : </a:t>
            </a:r>
          </a:p>
          <a:p>
            <a:pPr lvl="1">
              <a:buClrTx/>
              <a:buFont typeface="Courier New" panose="02070309020205020404" pitchFamily="49" charset="0"/>
              <a:buChar char="o"/>
              <a:defRPr/>
            </a:pPr>
            <a:r>
              <a:rPr lang="en-GB" b="0" dirty="0"/>
              <a:t>greenhouse reduction targets and </a:t>
            </a:r>
          </a:p>
          <a:p>
            <a:pPr lvl="1">
              <a:buClrTx/>
              <a:buFont typeface="Courier New" panose="02070309020205020404" pitchFamily="49" charset="0"/>
              <a:buChar char="o"/>
              <a:defRPr/>
            </a:pPr>
            <a:r>
              <a:rPr lang="en-GB" b="0" dirty="0"/>
              <a:t>the need to increase competitiveness and security of supply, building possible scenarios for 2050. </a:t>
            </a:r>
          </a:p>
          <a:p>
            <a:pPr>
              <a:buClrTx/>
              <a:buFont typeface="Wingdings" panose="05000000000000000000" pitchFamily="2" charset="2"/>
              <a:buChar char="q"/>
              <a:defRPr/>
            </a:pPr>
            <a:r>
              <a:rPr lang="en-GB" sz="2000" i="0" dirty="0"/>
              <a:t>Focus on four key aspects: </a:t>
            </a:r>
          </a:p>
          <a:p>
            <a:pPr lvl="1">
              <a:buClrTx/>
              <a:buFont typeface="Courier New" panose="02070309020205020404" pitchFamily="49" charset="0"/>
              <a:buChar char="o"/>
              <a:defRPr/>
            </a:pPr>
            <a:r>
              <a:rPr lang="en-GB" dirty="0"/>
              <a:t>energy efficiency</a:t>
            </a:r>
          </a:p>
          <a:p>
            <a:pPr lvl="1">
              <a:buClrTx/>
              <a:buFont typeface="Courier New" panose="02070309020205020404" pitchFamily="49" charset="0"/>
              <a:buChar char="o"/>
              <a:defRPr/>
            </a:pPr>
            <a:r>
              <a:rPr lang="en-GB" dirty="0"/>
              <a:t>renewable energy</a:t>
            </a:r>
          </a:p>
          <a:p>
            <a:pPr lvl="1">
              <a:buClrTx/>
              <a:buFont typeface="Courier New" panose="02070309020205020404" pitchFamily="49" charset="0"/>
              <a:buChar char="o"/>
              <a:defRPr/>
            </a:pPr>
            <a:r>
              <a:rPr lang="en-GB" dirty="0"/>
              <a:t>nuclear energy </a:t>
            </a:r>
          </a:p>
          <a:p>
            <a:pPr lvl="1">
              <a:buClrTx/>
              <a:buFont typeface="Courier New" panose="02070309020205020404" pitchFamily="49" charset="0"/>
              <a:buChar char="o"/>
              <a:defRPr/>
            </a:pPr>
            <a:r>
              <a:rPr lang="en-GB" dirty="0"/>
              <a:t>carbon capture and storage</a:t>
            </a:r>
          </a:p>
          <a:p>
            <a:pPr>
              <a:defRPr/>
            </a:pPr>
            <a:endParaRPr lang="en-US" dirty="0"/>
          </a:p>
        </p:txBody>
      </p:sp>
    </p:spTree>
    <p:extLst>
      <p:ext uri="{BB962C8B-B14F-4D97-AF65-F5344CB8AC3E}">
        <p14:creationId xmlns:p14="http://schemas.microsoft.com/office/powerpoint/2010/main" val="186143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288" y="1196752"/>
            <a:ext cx="8229600" cy="936625"/>
          </a:xfrm>
        </p:spPr>
        <p:txBody>
          <a:bodyPr/>
          <a:lstStyle/>
          <a:p>
            <a:pPr marL="0"/>
            <a:r>
              <a:rPr lang="en-US" dirty="0"/>
              <a:t>3. Ensuring EU policy coherence to promote IGE in partner countries</a:t>
            </a:r>
            <a:endParaRPr lang="en-US" sz="2000" dirty="0"/>
          </a:p>
        </p:txBody>
      </p:sp>
      <p:sp>
        <p:nvSpPr>
          <p:cNvPr id="2" name="Content Placeholder 1"/>
          <p:cNvSpPr>
            <a:spLocks noGrp="1"/>
          </p:cNvSpPr>
          <p:nvPr>
            <p:ph idx="1"/>
          </p:nvPr>
        </p:nvSpPr>
        <p:spPr>
          <a:xfrm>
            <a:off x="457200" y="2492375"/>
            <a:ext cx="5122912" cy="2592809"/>
          </a:xfrm>
          <a:ln>
            <a:noFill/>
          </a:ln>
        </p:spPr>
        <p:txBody>
          <a:bodyPr/>
          <a:lstStyle/>
          <a:p>
            <a:pPr marL="742950" lvl="2" indent="-342900">
              <a:buFont typeface="Courier New" panose="02070309020205020404" pitchFamily="49" charset="0"/>
              <a:buChar char="o"/>
              <a:defRPr/>
            </a:pPr>
            <a:r>
              <a:rPr lang="en-US" sz="2000" dirty="0">
                <a:solidFill>
                  <a:srgbClr val="0F5494"/>
                </a:solidFill>
                <a:latin typeface="+mn-lt"/>
                <a:ea typeface="+mn-ea"/>
                <a:cs typeface="+mn-cs"/>
              </a:rPr>
              <a:t>EU as a Trade or Investment partner</a:t>
            </a:r>
          </a:p>
          <a:p>
            <a:pPr marL="742950" lvl="2" indent="-342900">
              <a:buFont typeface="Courier New" panose="02070309020205020404" pitchFamily="49" charset="0"/>
              <a:buChar char="o"/>
              <a:defRPr/>
            </a:pPr>
            <a:endParaRPr lang="en-US" sz="1200" dirty="0">
              <a:solidFill>
                <a:srgbClr val="0F5494"/>
              </a:solidFill>
              <a:latin typeface="+mn-lt"/>
              <a:ea typeface="+mn-ea"/>
              <a:cs typeface="+mn-cs"/>
            </a:endParaRPr>
          </a:p>
          <a:p>
            <a:pPr marL="742950" lvl="2" indent="-342900">
              <a:buFont typeface="Courier New" panose="02070309020205020404" pitchFamily="49" charset="0"/>
              <a:buChar char="o"/>
              <a:defRPr/>
            </a:pPr>
            <a:r>
              <a:rPr lang="en-US" sz="2000" dirty="0">
                <a:solidFill>
                  <a:srgbClr val="0F5494"/>
                </a:solidFill>
                <a:latin typeface="+mn-lt"/>
                <a:ea typeface="+mn-ea"/>
                <a:cs typeface="+mn-cs"/>
              </a:rPr>
              <a:t>EU requirements or incentives</a:t>
            </a:r>
          </a:p>
          <a:p>
            <a:pPr marL="742950" lvl="2" indent="-342900">
              <a:buFont typeface="Courier New" panose="02070309020205020404" pitchFamily="49" charset="0"/>
              <a:buChar char="o"/>
              <a:defRPr/>
            </a:pPr>
            <a:endParaRPr lang="en-US" sz="1200" dirty="0">
              <a:solidFill>
                <a:srgbClr val="0F5494"/>
              </a:solidFill>
              <a:latin typeface="+mn-lt"/>
              <a:ea typeface="+mn-ea"/>
              <a:cs typeface="+mn-cs"/>
            </a:endParaRPr>
          </a:p>
          <a:p>
            <a:pPr marL="742950" lvl="2" indent="-342900">
              <a:buFont typeface="Courier New" panose="02070309020205020404" pitchFamily="49" charset="0"/>
              <a:buChar char="o"/>
              <a:defRPr/>
            </a:pPr>
            <a:r>
              <a:rPr lang="en-US" sz="2000" dirty="0">
                <a:solidFill>
                  <a:srgbClr val="0F5494"/>
                </a:solidFill>
                <a:latin typeface="+mn-lt"/>
                <a:ea typeface="+mn-ea"/>
                <a:cs typeface="+mn-cs"/>
              </a:rPr>
              <a:t>Effects of EU policies on partner countries</a:t>
            </a:r>
          </a:p>
          <a:p>
            <a:pPr marL="742950" lvl="2" indent="-342900">
              <a:buFont typeface="Courier New" panose="02070309020205020404" pitchFamily="49" charset="0"/>
              <a:buChar char="o"/>
              <a:defRPr/>
            </a:pPr>
            <a:endParaRPr lang="en-US" sz="1200" dirty="0">
              <a:solidFill>
                <a:srgbClr val="0F5494"/>
              </a:solidFill>
              <a:latin typeface="+mn-lt"/>
              <a:ea typeface="+mn-ea"/>
              <a:cs typeface="+mn-cs"/>
            </a:endParaRPr>
          </a:p>
          <a:p>
            <a:pPr marL="742950" lvl="2" indent="-342900">
              <a:buFont typeface="Courier New" panose="02070309020205020404" pitchFamily="49" charset="0"/>
              <a:buChar char="o"/>
              <a:defRPr/>
            </a:pPr>
            <a:r>
              <a:rPr lang="en-US" sz="2000" dirty="0">
                <a:solidFill>
                  <a:srgbClr val="0F5494"/>
                </a:solidFill>
                <a:latin typeface="+mn-lt"/>
                <a:ea typeface="+mn-ea"/>
                <a:cs typeface="+mn-cs"/>
              </a:rPr>
              <a:t>Policy dialogue</a:t>
            </a:r>
          </a:p>
          <a:p>
            <a:pPr marL="1200150" lvl="3" indent="-342900">
              <a:buFont typeface="Courier New" panose="02070309020205020404" pitchFamily="49" charset="0"/>
              <a:buChar char="o"/>
              <a:defRPr/>
            </a:pPr>
            <a:endParaRPr lang="en-US" dirty="0">
              <a:solidFill>
                <a:srgbClr val="0F5494"/>
              </a:solidFill>
              <a:latin typeface="+mn-lt"/>
              <a:ea typeface="+mn-ea"/>
              <a:cs typeface="+mn-cs"/>
            </a:endParaRPr>
          </a:p>
          <a:p>
            <a:pPr marL="1200150" lvl="3" indent="-342900">
              <a:buFont typeface="Courier New" panose="02070309020205020404" pitchFamily="49" charset="0"/>
              <a:buChar char="o"/>
              <a:defRPr/>
            </a:pPr>
            <a:endParaRPr lang="en-US" dirty="0">
              <a:solidFill>
                <a:srgbClr val="0F5494"/>
              </a:solidFill>
              <a:latin typeface="+mn-lt"/>
              <a:ea typeface="+mn-ea"/>
              <a:cs typeface="+mn-cs"/>
            </a:endParaRPr>
          </a:p>
        </p:txBody>
      </p:sp>
      <p:pic>
        <p:nvPicPr>
          <p:cNvPr id="6" name="Picture 5"/>
          <p:cNvPicPr>
            <a:picLocks noChangeAspect="1"/>
          </p:cNvPicPr>
          <p:nvPr/>
        </p:nvPicPr>
        <p:blipFill>
          <a:blip r:embed="rId3"/>
          <a:stretch>
            <a:fillRect/>
          </a:stretch>
        </p:blipFill>
        <p:spPr>
          <a:xfrm>
            <a:off x="5940152" y="2183458"/>
            <a:ext cx="2838072" cy="4086775"/>
          </a:xfrm>
          <a:prstGeom prst="rect">
            <a:avLst/>
          </a:prstGeom>
        </p:spPr>
      </p:pic>
      <p:sp>
        <p:nvSpPr>
          <p:cNvPr id="7" name="Rectangle 6"/>
          <p:cNvSpPr/>
          <p:nvPr/>
        </p:nvSpPr>
        <p:spPr>
          <a:xfrm>
            <a:off x="3635896" y="6270233"/>
            <a:ext cx="5652120" cy="276999"/>
          </a:xfrm>
          <a:prstGeom prst="rect">
            <a:avLst/>
          </a:prstGeom>
        </p:spPr>
        <p:txBody>
          <a:bodyPr wrap="square">
            <a:spAutoFit/>
          </a:bodyPr>
          <a:lstStyle/>
          <a:p>
            <a:r>
              <a:rPr lang="en-GB" dirty="0"/>
              <a:t>http://ec.europa.eu/trade/policy/countries-and-regions/development/</a:t>
            </a:r>
          </a:p>
        </p:txBody>
      </p:sp>
    </p:spTree>
    <p:extLst>
      <p:ext uri="{BB962C8B-B14F-4D97-AF65-F5344CB8AC3E}">
        <p14:creationId xmlns:p14="http://schemas.microsoft.com/office/powerpoint/2010/main" val="69506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80" y="3717032"/>
            <a:ext cx="7401817" cy="3024336"/>
          </a:xfrm>
          <a:prstGeom prst="rect">
            <a:avLst/>
          </a:prstGeom>
        </p:spPr>
      </p:pic>
      <p:sp>
        <p:nvSpPr>
          <p:cNvPr id="3" name="Title 1"/>
          <p:cNvSpPr>
            <a:spLocks noGrp="1"/>
          </p:cNvSpPr>
          <p:nvPr>
            <p:ph type="title"/>
          </p:nvPr>
        </p:nvSpPr>
        <p:spPr>
          <a:xfrm>
            <a:off x="395288" y="1196752"/>
            <a:ext cx="8229600" cy="936625"/>
          </a:xfrm>
        </p:spPr>
        <p:txBody>
          <a:bodyPr/>
          <a:lstStyle/>
          <a:p>
            <a:pPr marL="0"/>
            <a:r>
              <a:rPr lang="en-US" dirty="0"/>
              <a:t>EU Policy Coherence – An example</a:t>
            </a:r>
            <a:endParaRPr lang="en-US" sz="2000" dirty="0"/>
          </a:p>
        </p:txBody>
      </p:sp>
      <p:sp>
        <p:nvSpPr>
          <p:cNvPr id="2" name="Content Placeholder 1"/>
          <p:cNvSpPr>
            <a:spLocks noGrp="1"/>
          </p:cNvSpPr>
          <p:nvPr>
            <p:ph idx="1"/>
          </p:nvPr>
        </p:nvSpPr>
        <p:spPr>
          <a:xfrm>
            <a:off x="457200" y="2492375"/>
            <a:ext cx="8167688" cy="1368673"/>
          </a:xfrm>
          <a:ln>
            <a:noFill/>
          </a:ln>
        </p:spPr>
        <p:txBody>
          <a:bodyPr/>
          <a:lstStyle/>
          <a:p>
            <a:pPr marL="342900" lvl="1" indent="-342900">
              <a:buClrTx/>
              <a:buFont typeface="Wingdings" panose="05000000000000000000" pitchFamily="2" charset="2"/>
              <a:buChar char="q"/>
              <a:defRPr/>
            </a:pPr>
            <a:r>
              <a:rPr lang="en-GB" dirty="0">
                <a:ea typeface="+mn-ea"/>
                <a:cs typeface="+mn-cs"/>
              </a:rPr>
              <a:t>EU Cooperation with timber producing countries (FLEGT)</a:t>
            </a:r>
          </a:p>
          <a:p>
            <a:pPr marL="742950" lvl="2" indent="-342900">
              <a:buFont typeface="Courier New" panose="02070309020205020404" pitchFamily="49" charset="0"/>
              <a:buChar char="o"/>
              <a:defRPr/>
            </a:pPr>
            <a:r>
              <a:rPr lang="en-US" sz="2000" dirty="0">
                <a:ea typeface="+mn-ea"/>
                <a:cs typeface="+mn-cs"/>
              </a:rPr>
              <a:t>Linking development cooperation, environment &amp; trade policies, and actions within &amp; outside the EU </a:t>
            </a:r>
          </a:p>
          <a:p>
            <a:pPr marL="1200150" lvl="3" indent="-342900">
              <a:buFont typeface="Courier New" panose="02070309020205020404" pitchFamily="49" charset="0"/>
              <a:buChar char="o"/>
              <a:defRPr/>
            </a:pPr>
            <a:endParaRPr lang="en-US" sz="1600" dirty="0">
              <a:solidFill>
                <a:srgbClr val="0F5494"/>
              </a:solidFill>
              <a:latin typeface="+mn-lt"/>
              <a:ea typeface="+mn-ea"/>
              <a:cs typeface="+mn-cs"/>
            </a:endParaRPr>
          </a:p>
          <a:p>
            <a:pPr marL="1200150" lvl="3" indent="-342900">
              <a:buFont typeface="Courier New" panose="02070309020205020404" pitchFamily="49" charset="0"/>
              <a:buChar char="o"/>
              <a:defRPr/>
            </a:pPr>
            <a:endParaRPr lang="en-US" sz="1600" dirty="0">
              <a:solidFill>
                <a:srgbClr val="0F5494"/>
              </a:solidFill>
              <a:latin typeface="+mn-lt"/>
              <a:ea typeface="+mn-ea"/>
              <a:cs typeface="+mn-cs"/>
            </a:endParaRPr>
          </a:p>
        </p:txBody>
      </p:sp>
    </p:spTree>
    <p:extLst>
      <p:ext uri="{BB962C8B-B14F-4D97-AF65-F5344CB8AC3E}">
        <p14:creationId xmlns:p14="http://schemas.microsoft.com/office/powerpoint/2010/main" val="188570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340247"/>
            <a:ext cx="8229600" cy="936625"/>
          </a:xfrm>
        </p:spPr>
        <p:txBody>
          <a:bodyPr/>
          <a:lstStyle/>
          <a:p>
            <a:r>
              <a:rPr lang="en-GB" dirty="0"/>
              <a:t>Key Messages of Module 4</a:t>
            </a:r>
            <a:endParaRPr lang="en-US" dirty="0"/>
          </a:p>
        </p:txBody>
      </p:sp>
      <p:sp>
        <p:nvSpPr>
          <p:cNvPr id="32771" name="Content Placeholder 2"/>
          <p:cNvSpPr>
            <a:spLocks noGrp="1"/>
          </p:cNvSpPr>
          <p:nvPr>
            <p:ph idx="1"/>
          </p:nvPr>
        </p:nvSpPr>
        <p:spPr>
          <a:xfrm>
            <a:off x="467544" y="2420888"/>
            <a:ext cx="8280920" cy="4320480"/>
          </a:xfrm>
          <a:noFill/>
        </p:spPr>
        <p:txBody>
          <a:bodyPr/>
          <a:lstStyle/>
          <a:p>
            <a:pPr lvl="0">
              <a:spcAft>
                <a:spcPts val="0"/>
              </a:spcAft>
              <a:buClrTx/>
            </a:pPr>
            <a:r>
              <a:rPr lang="en-GB" sz="2000" i="0" dirty="0"/>
              <a:t>EU development cooperation on inclusive green economy is steered by clear principles: </a:t>
            </a:r>
          </a:p>
          <a:p>
            <a:pPr lvl="1">
              <a:spcAft>
                <a:spcPts val="0"/>
              </a:spcAft>
              <a:buClrTx/>
            </a:pPr>
            <a:r>
              <a:rPr lang="en-GB" i="0" dirty="0"/>
              <a:t>ensure inclusiveness and poverty reduction; </a:t>
            </a:r>
          </a:p>
          <a:p>
            <a:pPr lvl="1">
              <a:spcAft>
                <a:spcPts val="0"/>
              </a:spcAft>
              <a:buClrTx/>
            </a:pPr>
            <a:r>
              <a:rPr lang="en-GB" i="0" dirty="0"/>
              <a:t>build on EU domestic experience; and </a:t>
            </a:r>
          </a:p>
          <a:p>
            <a:pPr lvl="1">
              <a:spcAft>
                <a:spcPts val="1000"/>
              </a:spcAft>
              <a:buClrTx/>
            </a:pPr>
            <a:r>
              <a:rPr lang="en-GB" i="0" dirty="0"/>
              <a:t>ensure EU policy coherence</a:t>
            </a:r>
          </a:p>
          <a:p>
            <a:pPr>
              <a:spcAft>
                <a:spcPts val="1000"/>
              </a:spcAft>
              <a:buClrTx/>
            </a:pPr>
            <a:endParaRPr lang="en-GB" sz="2000" i="0" dirty="0"/>
          </a:p>
          <a:p>
            <a:pPr>
              <a:spcAft>
                <a:spcPts val="1000"/>
              </a:spcAft>
              <a:buClrTx/>
            </a:pPr>
            <a:r>
              <a:rPr lang="en-GB" sz="2000" i="0" dirty="0"/>
              <a:t>Key areas of </a:t>
            </a:r>
            <a:r>
              <a:rPr lang="en-GB" sz="2000" b="1" i="0" dirty="0"/>
              <a:t>international cooperation </a:t>
            </a:r>
            <a:r>
              <a:rPr lang="en-GB" sz="2000" i="0" dirty="0"/>
              <a:t>on inclusive green economy are also the focus of dedicated </a:t>
            </a:r>
            <a:r>
              <a:rPr lang="en-GB" sz="2000" b="1" i="0" dirty="0"/>
              <a:t>EU domestic initiatives</a:t>
            </a:r>
            <a:r>
              <a:rPr lang="en-GB" sz="2000" i="0" dirty="0"/>
              <a:t>, hence the </a:t>
            </a:r>
            <a:r>
              <a:rPr lang="en-GB" sz="2000" b="1" i="0" dirty="0"/>
              <a:t>potential for synergies</a:t>
            </a:r>
            <a:r>
              <a:rPr lang="en-GB" sz="2000" i="0" dirty="0"/>
              <a:t> is significant</a:t>
            </a:r>
          </a:p>
          <a:p>
            <a:pPr lvl="0">
              <a:spcAft>
                <a:spcPts val="1000"/>
              </a:spcAft>
              <a:buClrTx/>
            </a:pPr>
            <a:endParaRPr lang="en-GB" sz="2000" i="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504974"/>
          </a:xfrm>
        </p:spPr>
        <p:txBody>
          <a:bodyPr/>
          <a:lstStyle/>
          <a:p>
            <a:r>
              <a:rPr lang="en-US" dirty="0"/>
              <a:t>References</a:t>
            </a:r>
          </a:p>
        </p:txBody>
      </p:sp>
      <p:sp>
        <p:nvSpPr>
          <p:cNvPr id="3" name="Content Placeholder 2"/>
          <p:cNvSpPr>
            <a:spLocks noGrp="1"/>
          </p:cNvSpPr>
          <p:nvPr>
            <p:ph idx="1"/>
          </p:nvPr>
        </p:nvSpPr>
        <p:spPr>
          <a:xfrm>
            <a:off x="395288" y="1844826"/>
            <a:ext cx="8229600" cy="4177084"/>
          </a:xfrm>
        </p:spPr>
        <p:txBody>
          <a:bodyPr/>
          <a:lstStyle/>
          <a:p>
            <a:pPr>
              <a:buClr>
                <a:srgbClr val="0F5494"/>
              </a:buClr>
            </a:pPr>
            <a:r>
              <a:rPr lang="en-US" sz="1200" i="0" dirty="0"/>
              <a:t>DG DEVCO, Policy Coherence for Development (PCD), information available at: </a:t>
            </a:r>
            <a:r>
              <a:rPr lang="en-US" sz="1200" i="0" dirty="0">
                <a:hlinkClick r:id="rId2"/>
              </a:rPr>
              <a:t>https://ec.europa.eu/europeaid/policies/policy-coherence-development_en</a:t>
            </a:r>
            <a:r>
              <a:rPr lang="en-US" sz="1200" i="0" dirty="0"/>
              <a:t> </a:t>
            </a:r>
          </a:p>
          <a:p>
            <a:pPr>
              <a:buClr>
                <a:srgbClr val="0F5494"/>
              </a:buClr>
            </a:pPr>
            <a:r>
              <a:rPr lang="en-US" sz="1200" i="0" dirty="0"/>
              <a:t>WTO, Aid for Trade, website available at: </a:t>
            </a:r>
            <a:r>
              <a:rPr lang="en-US" sz="1200" i="0" dirty="0">
                <a:hlinkClick r:id="rId3"/>
              </a:rPr>
              <a:t>https://www.wto.org/english/tratop_e/devel_e/a4t_e/aid4trade_e.htm</a:t>
            </a:r>
            <a:r>
              <a:rPr lang="en-US" sz="1200" i="0" dirty="0"/>
              <a:t> </a:t>
            </a:r>
          </a:p>
          <a:p>
            <a:pPr>
              <a:buClr>
                <a:srgbClr val="0F5494"/>
              </a:buClr>
            </a:pPr>
            <a:r>
              <a:rPr lang="en-US" sz="1200" i="0" dirty="0"/>
              <a:t>FLEGT (Forest Law Enforcement, Governance and Trade). Website available at: </a:t>
            </a:r>
            <a:r>
              <a:rPr lang="en-US" sz="1200" i="0" dirty="0">
                <a:hlinkClick r:id="rId4"/>
              </a:rPr>
              <a:t>http://www.euflegt.efi.int/home</a:t>
            </a:r>
            <a:r>
              <a:rPr lang="en-US" sz="1200" i="0" dirty="0"/>
              <a:t> </a:t>
            </a:r>
          </a:p>
          <a:p>
            <a:pPr>
              <a:buClr>
                <a:srgbClr val="0F5494"/>
              </a:buClr>
            </a:pPr>
            <a:r>
              <a:rPr lang="en-US" sz="1200" i="0" dirty="0"/>
              <a:t>European Commission (2010) Europe 2020: A strategy for smart, sustainable and inclusive growth, Communication </a:t>
            </a:r>
          </a:p>
          <a:p>
            <a:pPr>
              <a:buClr>
                <a:srgbClr val="0F5494"/>
              </a:buClr>
            </a:pPr>
            <a:r>
              <a:rPr lang="en-US" sz="1200" i="0" dirty="0"/>
              <a:t>European Commission (2011) A resource-efficient Europe – Flagship initiative under the Europe 2020 Strategy, Communication</a:t>
            </a:r>
          </a:p>
          <a:p>
            <a:pPr>
              <a:buClr>
                <a:srgbClr val="0F5494"/>
              </a:buClr>
            </a:pPr>
            <a:r>
              <a:rPr lang="en-US" sz="1200" i="0" dirty="0"/>
              <a:t>European Commission (2011) A Roadmap for moving to a competitive low carbon economy in 2050, Communication - COM(2011) 112 final</a:t>
            </a:r>
          </a:p>
          <a:p>
            <a:pPr>
              <a:buClr>
                <a:srgbClr val="0F5494"/>
              </a:buClr>
            </a:pPr>
            <a:r>
              <a:rPr lang="en-US" sz="1200" i="0" dirty="0"/>
              <a:t>European Commission (2011) Energy roadmap 2050, Communication - COM(2011) 885 final</a:t>
            </a:r>
          </a:p>
          <a:p>
            <a:pPr>
              <a:buClr>
                <a:srgbClr val="0F5494"/>
              </a:buClr>
            </a:pPr>
            <a:r>
              <a:rPr lang="en-US" sz="1200" i="0" dirty="0"/>
              <a:t>Decision No 1386/2013/EU of the European Parliament and of the Council of 20 November 2013 on a General Union Environment Action Programme to 2020 ‘Living well, within the limits of our planet’ (7</a:t>
            </a:r>
            <a:r>
              <a:rPr lang="en-US" sz="1200" i="0" baseline="30000" dirty="0"/>
              <a:t>th</a:t>
            </a:r>
            <a:r>
              <a:rPr lang="en-US" sz="1200" i="0" dirty="0"/>
              <a:t>  Environment Action </a:t>
            </a:r>
            <a:r>
              <a:rPr lang="en-US" sz="1200" i="0" dirty="0" err="1"/>
              <a:t>Programme</a:t>
            </a:r>
            <a:r>
              <a:rPr lang="en-US" sz="1200" i="0" dirty="0"/>
              <a:t>)</a:t>
            </a:r>
          </a:p>
          <a:p>
            <a:pPr>
              <a:buClr>
                <a:srgbClr val="0F5494"/>
              </a:buClr>
            </a:pPr>
            <a:r>
              <a:rPr lang="en-US" sz="1200" i="0" dirty="0"/>
              <a:t>European Commission (2014) Commission Implementing Decision adopting a Multiannual Indicative </a:t>
            </a:r>
            <a:r>
              <a:rPr lang="en-US" sz="1200" i="0" dirty="0" err="1"/>
              <a:t>Programme</a:t>
            </a:r>
            <a:r>
              <a:rPr lang="en-US" sz="1200" i="0" dirty="0"/>
              <a:t> for the Thematic </a:t>
            </a:r>
            <a:r>
              <a:rPr lang="en-US" sz="1200" i="0" dirty="0" err="1"/>
              <a:t>Programme</a:t>
            </a:r>
            <a:r>
              <a:rPr lang="en-US" sz="1200" i="0" dirty="0"/>
              <a:t> 'Global Public Goods and Challenges' for the period 2014-2020 - C(2014)5072</a:t>
            </a:r>
          </a:p>
          <a:p>
            <a:pPr>
              <a:buClr>
                <a:srgbClr val="0F5494"/>
              </a:buClr>
            </a:pPr>
            <a:endParaRPr lang="en-US" sz="1200" i="0" dirty="0"/>
          </a:p>
        </p:txBody>
      </p:sp>
    </p:spTree>
    <p:extLst>
      <p:ext uri="{BB962C8B-B14F-4D97-AF65-F5344CB8AC3E}">
        <p14:creationId xmlns:p14="http://schemas.microsoft.com/office/powerpoint/2010/main" val="372034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95738" y="3142481"/>
            <a:ext cx="5040312" cy="790575"/>
          </a:xfrm>
        </p:spPr>
        <p:txBody>
          <a:bodyPr/>
          <a:lstStyle/>
          <a:p>
            <a:br>
              <a:rPr lang="en-US" sz="3200" dirty="0"/>
            </a:br>
            <a:br>
              <a:rPr lang="en-US" sz="3200" dirty="0"/>
            </a:br>
            <a:r>
              <a:rPr lang="en-US" sz="3200" dirty="0">
                <a:solidFill>
                  <a:srgbClr val="FFC000"/>
                </a:solidFill>
              </a:rPr>
              <a:t>Inclusive green economy in EU development cooperation: Key principles</a:t>
            </a:r>
          </a:p>
        </p:txBody>
      </p:sp>
      <p:sp>
        <p:nvSpPr>
          <p:cNvPr id="6147" name="Subtitle 2"/>
          <p:cNvSpPr>
            <a:spLocks noGrp="1"/>
          </p:cNvSpPr>
          <p:nvPr>
            <p:ph type="subTitle" idx="1"/>
          </p:nvPr>
        </p:nvSpPr>
        <p:spPr>
          <a:xfrm>
            <a:off x="611188" y="3716437"/>
            <a:ext cx="8532812" cy="1728787"/>
          </a:xfrm>
        </p:spPr>
        <p:txBody>
          <a:bodyPr/>
          <a:lstStyle/>
          <a:p>
            <a:r>
              <a:rPr lang="en-US" sz="3200" dirty="0"/>
              <a:t>Module 4:</a:t>
            </a:r>
          </a:p>
        </p:txBody>
      </p:sp>
    </p:spTree>
    <p:extLst>
      <p:ext uri="{BB962C8B-B14F-4D97-AF65-F5344CB8AC3E}">
        <p14:creationId xmlns:p14="http://schemas.microsoft.com/office/powerpoint/2010/main" val="315475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indent="-457200" eaLnBrk="1" hangingPunct="1"/>
            <a:r>
              <a:rPr lang="en-US" dirty="0"/>
              <a:t>Objectives of Module 4:  </a:t>
            </a:r>
            <a:br>
              <a:rPr lang="en-US" dirty="0"/>
            </a:br>
            <a:endParaRPr lang="en-US" dirty="0"/>
          </a:p>
        </p:txBody>
      </p:sp>
      <p:sp>
        <p:nvSpPr>
          <p:cNvPr id="7171" name="Rectangle 3"/>
          <p:cNvSpPr>
            <a:spLocks noGrp="1" noChangeArrowheads="1"/>
          </p:cNvSpPr>
          <p:nvPr>
            <p:ph type="body" idx="1"/>
          </p:nvPr>
        </p:nvSpPr>
        <p:spPr>
          <a:xfrm>
            <a:off x="457200" y="2492275"/>
            <a:ext cx="8435280" cy="3529013"/>
          </a:xfrm>
        </p:spPr>
        <p:txBody>
          <a:bodyPr/>
          <a:lstStyle/>
          <a:p>
            <a:pPr lvl="0">
              <a:buClrTx/>
            </a:pPr>
            <a:r>
              <a:rPr lang="en-GB" i="0" dirty="0"/>
              <a:t>Introduce key principles of EU development cooperation on inclusive green economy</a:t>
            </a:r>
          </a:p>
          <a:p>
            <a:pPr lvl="0">
              <a:buClrTx/>
            </a:pPr>
            <a:endParaRPr lang="en-GB" i="0" dirty="0"/>
          </a:p>
          <a:p>
            <a:pPr lvl="0">
              <a:buClrTx/>
            </a:pPr>
            <a:r>
              <a:rPr lang="en-GB" i="0" dirty="0"/>
              <a:t>Highlight key EU policies and actions promoting a transition towards an inclusive green economy</a:t>
            </a:r>
          </a:p>
          <a:p>
            <a:pPr lvl="0">
              <a:buClrTx/>
            </a:pPr>
            <a:endParaRPr lang="en-GB" i="0" dirty="0"/>
          </a:p>
          <a:p>
            <a:pPr>
              <a:buClrTx/>
            </a:pPr>
            <a:r>
              <a:rPr lang="en-GB" i="0" dirty="0"/>
              <a:t>Explore coherence of development cooperation actions with EU policies and domestic experience on inclusive green economy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288" y="1196752"/>
            <a:ext cx="8229600" cy="936625"/>
          </a:xfrm>
        </p:spPr>
        <p:txBody>
          <a:bodyPr/>
          <a:lstStyle/>
          <a:p>
            <a:pPr marL="0"/>
            <a:r>
              <a:rPr lang="en-US" dirty="0"/>
              <a:t>Principles guiding EU actions on inclusive green economy</a:t>
            </a:r>
            <a:endParaRPr lang="en-US" sz="2000" dirty="0"/>
          </a:p>
        </p:txBody>
      </p:sp>
      <p:graphicFrame>
        <p:nvGraphicFramePr>
          <p:cNvPr id="5" name="Diagram 4"/>
          <p:cNvGraphicFramePr/>
          <p:nvPr>
            <p:extLst>
              <p:ext uri="{D42A27DB-BD31-4B8C-83A1-F6EECF244321}">
                <p14:modId xmlns:p14="http://schemas.microsoft.com/office/powerpoint/2010/main" val="665441070"/>
              </p:ext>
            </p:extLst>
          </p:nvPr>
        </p:nvGraphicFramePr>
        <p:xfrm>
          <a:off x="457200" y="2494938"/>
          <a:ext cx="8167688" cy="3960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91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288" y="1196752"/>
            <a:ext cx="8229600" cy="936625"/>
          </a:xfrm>
        </p:spPr>
        <p:txBody>
          <a:bodyPr/>
          <a:lstStyle/>
          <a:p>
            <a:pPr marL="0"/>
            <a:r>
              <a:rPr lang="en-US" dirty="0"/>
              <a:t>1. Promoting a green economy that is inclusive and reduces poverty</a:t>
            </a:r>
            <a:endParaRPr lang="en-US" sz="2000" dirty="0"/>
          </a:p>
        </p:txBody>
      </p:sp>
      <p:sp>
        <p:nvSpPr>
          <p:cNvPr id="2" name="Content Placeholder 1"/>
          <p:cNvSpPr>
            <a:spLocks noGrp="1"/>
          </p:cNvSpPr>
          <p:nvPr>
            <p:ph idx="1"/>
          </p:nvPr>
        </p:nvSpPr>
        <p:spPr>
          <a:xfrm>
            <a:off x="3635896" y="2492375"/>
            <a:ext cx="5256584" cy="3529013"/>
          </a:xfrm>
          <a:ln>
            <a:noFill/>
          </a:ln>
        </p:spPr>
        <p:txBody>
          <a:bodyPr/>
          <a:lstStyle/>
          <a:p>
            <a:pPr marL="342900" lvl="1" indent="-342900">
              <a:buFont typeface="Courier New" panose="02070309020205020404" pitchFamily="49" charset="0"/>
              <a:buChar char="o"/>
              <a:defRPr/>
            </a:pPr>
            <a:r>
              <a:rPr lang="en-GB" b="0" dirty="0">
                <a:solidFill>
                  <a:srgbClr val="0F5494"/>
                </a:solidFill>
                <a:latin typeface="+mn-lt"/>
                <a:ea typeface="+mn-ea"/>
                <a:cs typeface="+mn-cs"/>
              </a:rPr>
              <a:t>Delivering benefits to all</a:t>
            </a:r>
          </a:p>
          <a:p>
            <a:pPr marL="342900" lvl="1" indent="-342900">
              <a:buFont typeface="Courier New" panose="02070309020205020404" pitchFamily="49" charset="0"/>
              <a:buChar char="o"/>
              <a:defRPr/>
            </a:pPr>
            <a:endParaRPr lang="el-GR" sz="1200" b="0" dirty="0">
              <a:solidFill>
                <a:srgbClr val="0F5494"/>
              </a:solidFill>
              <a:latin typeface="+mn-lt"/>
              <a:ea typeface="+mn-ea"/>
              <a:cs typeface="+mn-cs"/>
            </a:endParaRPr>
          </a:p>
          <a:p>
            <a:pPr marL="342900" lvl="1" indent="-342900">
              <a:buFont typeface="Courier New" panose="02070309020205020404" pitchFamily="49" charset="0"/>
              <a:buChar char="o"/>
              <a:defRPr/>
            </a:pPr>
            <a:r>
              <a:rPr lang="en-US" b="0" dirty="0">
                <a:solidFill>
                  <a:srgbClr val="0F5494"/>
                </a:solidFill>
                <a:latin typeface="+mn-lt"/>
                <a:ea typeface="+mn-ea"/>
                <a:cs typeface="+mn-cs"/>
              </a:rPr>
              <a:t>E</a:t>
            </a:r>
            <a:r>
              <a:rPr lang="en-GB" b="0" dirty="0" err="1">
                <a:solidFill>
                  <a:srgbClr val="0F5494"/>
                </a:solidFill>
                <a:latin typeface="+mn-lt"/>
                <a:ea typeface="+mn-ea"/>
                <a:cs typeface="+mn-cs"/>
              </a:rPr>
              <a:t>qually</a:t>
            </a:r>
            <a:r>
              <a:rPr lang="en-GB" b="0" dirty="0">
                <a:solidFill>
                  <a:srgbClr val="0F5494"/>
                </a:solidFill>
                <a:latin typeface="+mn-lt"/>
                <a:ea typeface="+mn-ea"/>
                <a:cs typeface="+mn-cs"/>
              </a:rPr>
              <a:t> distributing wealth achieved through green practices</a:t>
            </a:r>
          </a:p>
          <a:p>
            <a:pPr marL="342900" lvl="1" indent="-342900">
              <a:buFont typeface="Courier New" panose="02070309020205020404" pitchFamily="49" charset="0"/>
              <a:buChar char="o"/>
              <a:defRPr/>
            </a:pPr>
            <a:endParaRPr lang="en-GB" sz="1200" b="0" dirty="0">
              <a:solidFill>
                <a:srgbClr val="0F5494"/>
              </a:solidFill>
              <a:latin typeface="+mn-lt"/>
              <a:ea typeface="+mn-ea"/>
              <a:cs typeface="+mn-cs"/>
            </a:endParaRPr>
          </a:p>
          <a:p>
            <a:pPr marL="342900" lvl="1" indent="-342900">
              <a:buFont typeface="Courier New" panose="02070309020205020404" pitchFamily="49" charset="0"/>
              <a:buChar char="o"/>
              <a:defRPr/>
            </a:pPr>
            <a:r>
              <a:rPr lang="en-GB" b="0" dirty="0">
                <a:solidFill>
                  <a:srgbClr val="0F5494"/>
                </a:solidFill>
                <a:latin typeface="+mn-lt"/>
                <a:ea typeface="+mn-ea"/>
                <a:cs typeface="+mn-cs"/>
              </a:rPr>
              <a:t>Green and decent job creation</a:t>
            </a:r>
          </a:p>
          <a:p>
            <a:pPr marL="342900" lvl="1" indent="-342900">
              <a:buFont typeface="Courier New" panose="02070309020205020404" pitchFamily="49" charset="0"/>
              <a:buChar char="o"/>
              <a:defRPr/>
            </a:pPr>
            <a:endParaRPr lang="en-GB" sz="1200" b="0" dirty="0">
              <a:solidFill>
                <a:srgbClr val="0F5494"/>
              </a:solidFill>
              <a:latin typeface="+mn-lt"/>
              <a:ea typeface="+mn-ea"/>
              <a:cs typeface="+mn-cs"/>
            </a:endParaRPr>
          </a:p>
          <a:p>
            <a:pPr marL="342900" lvl="1" indent="-342900">
              <a:buFont typeface="Courier New" panose="02070309020205020404" pitchFamily="49" charset="0"/>
              <a:buChar char="o"/>
              <a:defRPr/>
            </a:pPr>
            <a:r>
              <a:rPr lang="en-GB" b="0" dirty="0">
                <a:solidFill>
                  <a:srgbClr val="0F5494"/>
                </a:solidFill>
                <a:latin typeface="+mn-lt"/>
                <a:ea typeface="+mn-ea"/>
                <a:cs typeface="+mn-cs"/>
              </a:rPr>
              <a:t>Pro-poor measures</a:t>
            </a:r>
          </a:p>
          <a:p>
            <a:pPr marL="342900" lvl="1" indent="-342900">
              <a:buFont typeface="Courier New" panose="02070309020205020404" pitchFamily="49" charset="0"/>
              <a:buChar char="o"/>
              <a:defRPr/>
            </a:pPr>
            <a:endParaRPr lang="en-GB" sz="1200" b="0" dirty="0">
              <a:solidFill>
                <a:srgbClr val="0F5494"/>
              </a:solidFill>
              <a:latin typeface="+mn-lt"/>
              <a:ea typeface="+mn-ea"/>
              <a:cs typeface="+mn-cs"/>
            </a:endParaRPr>
          </a:p>
          <a:p>
            <a:pPr marL="342900" lvl="1" indent="-342900">
              <a:buFont typeface="Courier New" panose="02070309020205020404" pitchFamily="49" charset="0"/>
              <a:buChar char="o"/>
              <a:defRPr/>
            </a:pPr>
            <a:r>
              <a:rPr lang="en-GB" b="0" dirty="0">
                <a:solidFill>
                  <a:srgbClr val="0F5494"/>
                </a:solidFill>
                <a:latin typeface="+mn-lt"/>
                <a:ea typeface="+mn-ea"/>
                <a:cs typeface="+mn-cs"/>
              </a:rPr>
              <a:t>Social and political acceptance of required reforms</a:t>
            </a:r>
          </a:p>
        </p:txBody>
      </p:sp>
      <p:pic>
        <p:nvPicPr>
          <p:cNvPr id="4" name="Picture 2" descr="Image result for EU funded green economy poverty reduction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214150"/>
            <a:ext cx="3103245" cy="41090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288" y="6338686"/>
            <a:ext cx="6336952" cy="276999"/>
          </a:xfrm>
          <a:prstGeom prst="rect">
            <a:avLst/>
          </a:prstGeom>
        </p:spPr>
        <p:txBody>
          <a:bodyPr wrap="square">
            <a:spAutoFit/>
          </a:bodyPr>
          <a:lstStyle/>
          <a:p>
            <a:r>
              <a:rPr lang="en-GB" dirty="0"/>
              <a:t>https://issuu.com/switch-asia/docs/switch-asia_mag_summer_2015_-_epape</a:t>
            </a:r>
          </a:p>
        </p:txBody>
      </p:sp>
    </p:spTree>
    <p:extLst>
      <p:ext uri="{BB962C8B-B14F-4D97-AF65-F5344CB8AC3E}">
        <p14:creationId xmlns:p14="http://schemas.microsoft.com/office/powerpoint/2010/main" val="50214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204864"/>
            <a:ext cx="3960440" cy="2970330"/>
          </a:xfrm>
          <a:prstGeom prst="rect">
            <a:avLst/>
          </a:prstGeom>
        </p:spPr>
      </p:pic>
      <p:sp>
        <p:nvSpPr>
          <p:cNvPr id="3" name="Title 1"/>
          <p:cNvSpPr>
            <a:spLocks noGrp="1"/>
          </p:cNvSpPr>
          <p:nvPr>
            <p:ph type="title"/>
          </p:nvPr>
        </p:nvSpPr>
        <p:spPr>
          <a:xfrm>
            <a:off x="395288" y="1196752"/>
            <a:ext cx="8229600" cy="936625"/>
          </a:xfrm>
        </p:spPr>
        <p:txBody>
          <a:bodyPr/>
          <a:lstStyle/>
          <a:p>
            <a:pPr marL="0"/>
            <a:r>
              <a:rPr lang="en-US" dirty="0"/>
              <a:t>2. EU’s domestic experience and partnerships of mutual interest</a:t>
            </a:r>
            <a:endParaRPr lang="en-US" sz="2000" dirty="0"/>
          </a:p>
        </p:txBody>
      </p:sp>
      <p:sp>
        <p:nvSpPr>
          <p:cNvPr id="2" name="Content Placeholder 1"/>
          <p:cNvSpPr>
            <a:spLocks noGrp="1"/>
          </p:cNvSpPr>
          <p:nvPr>
            <p:ph idx="1"/>
          </p:nvPr>
        </p:nvSpPr>
        <p:spPr>
          <a:xfrm>
            <a:off x="3491880" y="2420888"/>
            <a:ext cx="5400600" cy="3529013"/>
          </a:xfrm>
          <a:ln>
            <a:noFill/>
          </a:ln>
        </p:spPr>
        <p:txBody>
          <a:bodyPr/>
          <a:lstStyle/>
          <a:p>
            <a:pPr marL="1200150" lvl="3" indent="-342900">
              <a:buFont typeface="Courier New" panose="02070309020205020404" pitchFamily="49" charset="0"/>
              <a:buChar char="o"/>
              <a:defRPr/>
            </a:pPr>
            <a:r>
              <a:rPr lang="en-GB" dirty="0">
                <a:solidFill>
                  <a:srgbClr val="0F5494"/>
                </a:solidFill>
                <a:latin typeface="+mn-lt"/>
                <a:ea typeface="+mn-ea"/>
                <a:cs typeface="+mn-cs"/>
              </a:rPr>
              <a:t>Dedicated IGE initiatives in Europe </a:t>
            </a:r>
          </a:p>
          <a:p>
            <a:pPr marL="1200150" lvl="3" indent="-342900">
              <a:buFont typeface="Courier New" panose="02070309020205020404" pitchFamily="49" charset="0"/>
              <a:buChar char="o"/>
              <a:defRPr/>
            </a:pPr>
            <a:endParaRPr lang="en-GB" sz="1200" dirty="0">
              <a:solidFill>
                <a:srgbClr val="0F5494"/>
              </a:solidFill>
              <a:latin typeface="+mn-lt"/>
              <a:ea typeface="+mn-ea"/>
              <a:cs typeface="+mn-cs"/>
            </a:endParaRPr>
          </a:p>
          <a:p>
            <a:pPr marL="1200150" lvl="3" indent="-342900">
              <a:buFont typeface="Courier New" panose="02070309020205020404" pitchFamily="49" charset="0"/>
              <a:buChar char="o"/>
              <a:defRPr/>
            </a:pPr>
            <a:r>
              <a:rPr lang="en-GB" dirty="0">
                <a:solidFill>
                  <a:srgbClr val="0F5494"/>
                </a:solidFill>
                <a:latin typeface="+mn-lt"/>
                <a:ea typeface="+mn-ea"/>
                <a:cs typeface="+mn-cs"/>
              </a:rPr>
              <a:t>Partnerships among EU and partner countries organisations </a:t>
            </a:r>
          </a:p>
          <a:p>
            <a:pPr marL="1200150" lvl="3" indent="-342900">
              <a:buFont typeface="Courier New" panose="02070309020205020404" pitchFamily="49" charset="0"/>
              <a:buChar char="o"/>
              <a:defRPr/>
            </a:pPr>
            <a:endParaRPr lang="en-GB" sz="1200" dirty="0">
              <a:solidFill>
                <a:srgbClr val="0F5494"/>
              </a:solidFill>
              <a:latin typeface="+mn-lt"/>
              <a:ea typeface="+mn-ea"/>
              <a:cs typeface="+mn-cs"/>
            </a:endParaRPr>
          </a:p>
          <a:p>
            <a:pPr marL="1200150" lvl="3" indent="-342900">
              <a:buFont typeface="Courier New" panose="02070309020205020404" pitchFamily="49" charset="0"/>
              <a:buChar char="o"/>
              <a:defRPr/>
            </a:pPr>
            <a:r>
              <a:rPr lang="en-GB" dirty="0">
                <a:solidFill>
                  <a:srgbClr val="0F5494"/>
                </a:solidFill>
                <a:latin typeface="+mn-lt"/>
                <a:ea typeface="+mn-ea"/>
                <a:cs typeface="+mn-cs"/>
              </a:rPr>
              <a:t>Lessons learnt from EU domestic actions</a:t>
            </a:r>
          </a:p>
          <a:p>
            <a:pPr marL="1200150" lvl="3" indent="-342900">
              <a:buFont typeface="Courier New" panose="02070309020205020404" pitchFamily="49" charset="0"/>
              <a:buChar char="o"/>
              <a:defRPr/>
            </a:pPr>
            <a:endParaRPr lang="en-GB" sz="1200" dirty="0">
              <a:solidFill>
                <a:srgbClr val="0F5494"/>
              </a:solidFill>
              <a:latin typeface="+mn-lt"/>
              <a:ea typeface="+mn-ea"/>
              <a:cs typeface="+mn-cs"/>
            </a:endParaRPr>
          </a:p>
          <a:p>
            <a:pPr marL="1200150" lvl="3" indent="-342900">
              <a:buFont typeface="Courier New" panose="02070309020205020404" pitchFamily="49" charset="0"/>
              <a:buChar char="o"/>
              <a:defRPr/>
            </a:pPr>
            <a:r>
              <a:rPr lang="en-GB" dirty="0">
                <a:solidFill>
                  <a:srgbClr val="0F5494"/>
                </a:solidFill>
                <a:latin typeface="+mn-lt"/>
                <a:ea typeface="+mn-ea"/>
                <a:cs typeface="+mn-cs"/>
              </a:rPr>
              <a:t>Added value and potential for synergies</a:t>
            </a:r>
          </a:p>
          <a:p>
            <a:pPr marL="1200150" lvl="3" indent="-342900">
              <a:buFont typeface="Wingdings" panose="05000000000000000000" pitchFamily="2" charset="2"/>
              <a:buChar char="q"/>
              <a:defRPr/>
            </a:pPr>
            <a:endParaRPr lang="en-GB" dirty="0">
              <a:ea typeface="+mn-ea"/>
              <a:cs typeface="+mn-cs"/>
            </a:endParaRPr>
          </a:p>
        </p:txBody>
      </p:sp>
    </p:spTree>
    <p:extLst>
      <p:ext uri="{BB962C8B-B14F-4D97-AF65-F5344CB8AC3E}">
        <p14:creationId xmlns:p14="http://schemas.microsoft.com/office/powerpoint/2010/main" val="72895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Europe 2020 strategy</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b="1" i="0" dirty="0"/>
              <a:t>EU’s growth strategy </a:t>
            </a:r>
            <a:r>
              <a:rPr lang="en-GB" sz="2000" i="0" dirty="0"/>
              <a:t>aiming at facilitating a more competitive economy with higher employment by delivering growth that is: </a:t>
            </a:r>
          </a:p>
          <a:p>
            <a:pPr lvl="1">
              <a:buClrTx/>
              <a:buFont typeface="Courier New" panose="02070309020205020404" pitchFamily="49" charset="0"/>
              <a:buChar char="o"/>
              <a:defRPr/>
            </a:pPr>
            <a:r>
              <a:rPr lang="en-GB" i="0" dirty="0"/>
              <a:t>smart</a:t>
            </a:r>
            <a:r>
              <a:rPr lang="en-GB" b="0" i="0" dirty="0"/>
              <a:t>, with effective investments in education, research and innovation; </a:t>
            </a:r>
          </a:p>
          <a:p>
            <a:pPr lvl="1">
              <a:buClrTx/>
              <a:buFont typeface="Courier New" panose="02070309020205020404" pitchFamily="49" charset="0"/>
              <a:buChar char="o"/>
              <a:defRPr/>
            </a:pPr>
            <a:r>
              <a:rPr lang="en-GB" i="0" dirty="0"/>
              <a:t>sustainable</a:t>
            </a:r>
            <a:r>
              <a:rPr lang="en-GB" b="0" i="0" dirty="0"/>
              <a:t>, following the path to a low‑carbon economy; and</a:t>
            </a:r>
          </a:p>
          <a:p>
            <a:pPr lvl="1">
              <a:buClrTx/>
              <a:buFont typeface="Courier New" panose="02070309020205020404" pitchFamily="49" charset="0"/>
              <a:buChar char="o"/>
              <a:defRPr/>
            </a:pPr>
            <a:r>
              <a:rPr lang="en-GB" i="0" dirty="0"/>
              <a:t>inclusive</a:t>
            </a:r>
            <a:r>
              <a:rPr lang="en-GB" b="0" i="0" dirty="0"/>
              <a:t>, fostering job creation and poverty reduction</a:t>
            </a:r>
            <a:endParaRPr lang="en-US" b="0" i="0" dirty="0"/>
          </a:p>
          <a:p>
            <a:pPr>
              <a:defRPr/>
            </a:pPr>
            <a:endParaRPr lang="en-US" dirty="0"/>
          </a:p>
        </p:txBody>
      </p:sp>
    </p:spTree>
    <p:extLst>
      <p:ext uri="{BB962C8B-B14F-4D97-AF65-F5344CB8AC3E}">
        <p14:creationId xmlns:p14="http://schemas.microsoft.com/office/powerpoint/2010/main" val="414141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400" dirty="0"/>
              <a:t>Circular economy strategy</a:t>
            </a:r>
            <a:br>
              <a:rPr lang="en-GB" sz="2400" dirty="0"/>
            </a:br>
            <a:r>
              <a:rPr lang="en-GB" sz="2400" dirty="0"/>
              <a:t>	     An EU Action Plan</a:t>
            </a:r>
            <a:endParaRPr lang="en-US" sz="2400" dirty="0"/>
          </a:p>
        </p:txBody>
      </p:sp>
      <p:sp>
        <p:nvSpPr>
          <p:cNvPr id="3" name="Content Placeholder 2"/>
          <p:cNvSpPr>
            <a:spLocks noGrp="1"/>
          </p:cNvSpPr>
          <p:nvPr>
            <p:ph idx="1"/>
          </p:nvPr>
        </p:nvSpPr>
        <p:spPr>
          <a:xfrm>
            <a:off x="457200" y="2780307"/>
            <a:ext cx="4402832" cy="3529013"/>
          </a:xfrm>
        </p:spPr>
        <p:txBody>
          <a:bodyPr/>
          <a:lstStyle/>
          <a:p>
            <a:pPr marL="0" indent="0">
              <a:buClrTx/>
              <a:buNone/>
              <a:defRPr/>
            </a:pPr>
            <a:r>
              <a:rPr lang="en-US" sz="1600" b="1" i="0" dirty="0"/>
              <a:t>Key action areas:</a:t>
            </a:r>
          </a:p>
          <a:p>
            <a:pPr marL="0" indent="0">
              <a:buClrTx/>
              <a:buNone/>
              <a:defRPr/>
            </a:pPr>
            <a:endParaRPr lang="en-US" sz="1600" b="1" i="0" dirty="0"/>
          </a:p>
          <a:p>
            <a:pPr>
              <a:buClrTx/>
              <a:buFont typeface="Wingdings" panose="05000000000000000000" pitchFamily="2" charset="2"/>
              <a:buChar char="q"/>
              <a:defRPr/>
            </a:pPr>
            <a:r>
              <a:rPr lang="en-US" sz="1600" b="1" i="0" dirty="0"/>
              <a:t>Production</a:t>
            </a:r>
          </a:p>
          <a:p>
            <a:pPr marL="342900" lvl="1" indent="-342900">
              <a:buClrTx/>
              <a:buFont typeface="Courier New" panose="02070309020205020404" pitchFamily="49" charset="0"/>
              <a:buChar char="o"/>
              <a:defRPr/>
            </a:pPr>
            <a:r>
              <a:rPr lang="en-US" sz="1600" b="0" dirty="0"/>
              <a:t>Circular product design</a:t>
            </a:r>
          </a:p>
          <a:p>
            <a:pPr marL="342900" lvl="1" indent="-342900">
              <a:buClrTx/>
              <a:buFont typeface="Courier New" panose="02070309020205020404" pitchFamily="49" charset="0"/>
              <a:buChar char="o"/>
              <a:defRPr/>
            </a:pPr>
            <a:r>
              <a:rPr lang="en-US" sz="1600" b="0" dirty="0"/>
              <a:t>Innovative and efficient processes</a:t>
            </a:r>
          </a:p>
          <a:p>
            <a:pPr marL="342900" lvl="1" indent="-342900">
              <a:buClrTx/>
              <a:buFont typeface="Wingdings" panose="05000000000000000000" pitchFamily="2" charset="2"/>
              <a:buChar char="q"/>
              <a:defRPr/>
            </a:pPr>
            <a:r>
              <a:rPr lang="en-US" sz="1600" dirty="0"/>
              <a:t>Consumption</a:t>
            </a:r>
          </a:p>
          <a:p>
            <a:pPr marL="342900" lvl="1" indent="-342900">
              <a:buClrTx/>
              <a:buFont typeface="Courier New" panose="02070309020205020404" pitchFamily="49" charset="0"/>
              <a:buChar char="o"/>
              <a:defRPr/>
            </a:pPr>
            <a:r>
              <a:rPr lang="en-US" sz="1600" b="0" dirty="0"/>
              <a:t>Products with reduced environmental impact across their lifecycle</a:t>
            </a:r>
          </a:p>
          <a:p>
            <a:pPr marL="342900" lvl="1" indent="-342900">
              <a:buClrTx/>
              <a:buFont typeface="Wingdings" panose="05000000000000000000" pitchFamily="2" charset="2"/>
              <a:buChar char="q"/>
              <a:defRPr/>
            </a:pPr>
            <a:r>
              <a:rPr lang="en-US" sz="1600" dirty="0"/>
              <a:t>Innovation and Investment</a:t>
            </a:r>
          </a:p>
          <a:p>
            <a:pPr marL="342900" lvl="1" indent="-342900">
              <a:buClrTx/>
              <a:buFont typeface="Courier New" panose="02070309020205020404" pitchFamily="49" charset="0"/>
              <a:buChar char="o"/>
              <a:defRPr/>
            </a:pPr>
            <a:r>
              <a:rPr lang="en-US" sz="1600" b="0" dirty="0"/>
              <a:t>Enabling environment</a:t>
            </a:r>
            <a:endParaRPr lang="en-GB" sz="1600" b="0" dirty="0"/>
          </a:p>
        </p:txBody>
      </p:sp>
      <p:sp>
        <p:nvSpPr>
          <p:cNvPr id="6" name="Content Placeholder 2"/>
          <p:cNvSpPr txBox="1">
            <a:spLocks/>
          </p:cNvSpPr>
          <p:nvPr/>
        </p:nvSpPr>
        <p:spPr bwMode="auto">
          <a:xfrm>
            <a:off x="4788024" y="3356993"/>
            <a:ext cx="43559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lvl="1" indent="-342900">
              <a:buClrTx/>
              <a:buFont typeface="Wingdings" panose="05000000000000000000" pitchFamily="2" charset="2"/>
              <a:buChar char="q"/>
              <a:defRPr/>
            </a:pPr>
            <a:r>
              <a:rPr lang="en-US" sz="1600" dirty="0"/>
              <a:t>Waste management</a:t>
            </a:r>
          </a:p>
          <a:p>
            <a:pPr marL="342900" lvl="1" indent="-342900">
              <a:buClrTx/>
              <a:buFont typeface="Courier New" panose="02070309020205020404" pitchFamily="49" charset="0"/>
              <a:buChar char="o"/>
              <a:defRPr/>
            </a:pPr>
            <a:r>
              <a:rPr lang="en-US" sz="1600" b="0" dirty="0"/>
              <a:t>Alignment with EU waste hierarchy </a:t>
            </a:r>
          </a:p>
          <a:p>
            <a:pPr marL="342900" lvl="1" indent="-342900">
              <a:buClrTx/>
              <a:buFont typeface="Courier New" panose="02070309020205020404" pitchFamily="49" charset="0"/>
              <a:buChar char="o"/>
              <a:defRPr/>
            </a:pPr>
            <a:r>
              <a:rPr lang="en-US" sz="1600" b="0" dirty="0"/>
              <a:t>Addressing implementation gaps</a:t>
            </a:r>
          </a:p>
          <a:p>
            <a:pPr marL="342900" lvl="1" indent="-342900">
              <a:buClrTx/>
              <a:buFont typeface="Courier New" panose="02070309020205020404" pitchFamily="49" charset="0"/>
              <a:buChar char="o"/>
              <a:defRPr/>
            </a:pPr>
            <a:r>
              <a:rPr lang="en-US" sz="1600" b="0" dirty="0"/>
              <a:t>Long-term investments’ support</a:t>
            </a:r>
          </a:p>
          <a:p>
            <a:pPr marL="342900" lvl="1" indent="-342900">
              <a:buClrTx/>
              <a:buFont typeface="Wingdings" panose="05000000000000000000" pitchFamily="2" charset="2"/>
              <a:buChar char="q"/>
              <a:defRPr/>
            </a:pPr>
            <a:r>
              <a:rPr lang="en-US" sz="1600" dirty="0"/>
              <a:t>Secondary raw materials market</a:t>
            </a:r>
          </a:p>
          <a:p>
            <a:pPr marL="342900" lvl="1" indent="-342900">
              <a:buClrTx/>
              <a:buFont typeface="Courier New" panose="02070309020205020404" pitchFamily="49" charset="0"/>
              <a:buChar char="o"/>
              <a:defRPr/>
            </a:pPr>
            <a:r>
              <a:rPr lang="en-US" sz="1600" b="0" dirty="0"/>
              <a:t>Material stocks </a:t>
            </a:r>
            <a:r>
              <a:rPr lang="en-US" sz="1600" b="0" dirty="0"/>
              <a:t>knowledge </a:t>
            </a:r>
            <a:endParaRPr lang="en-US" sz="1600" b="0" dirty="0"/>
          </a:p>
          <a:p>
            <a:pPr marL="342900" lvl="1" indent="-342900">
              <a:buClrTx/>
              <a:buFont typeface="Courier New" panose="02070309020205020404" pitchFamily="49" charset="0"/>
              <a:buChar char="o"/>
              <a:defRPr/>
            </a:pPr>
            <a:r>
              <a:rPr lang="en-US" sz="1600" b="0" dirty="0"/>
              <a:t>Demand for secondary raw materials</a:t>
            </a:r>
          </a:p>
          <a:p>
            <a:pPr marL="342900" lvl="1" indent="-342900">
              <a:buClrTx/>
              <a:buFont typeface="Courier New" panose="02070309020205020404" pitchFamily="49" charset="0"/>
              <a:buChar char="o"/>
              <a:defRPr/>
            </a:pPr>
            <a:r>
              <a:rPr lang="en-US" sz="1600" b="0" dirty="0"/>
              <a:t>Recycled nutrients and reuse of treated wastewater</a:t>
            </a:r>
          </a:p>
          <a:p>
            <a:pPr marL="342900" lvl="1" indent="-342900">
              <a:buClrTx/>
              <a:buFont typeface="Courier New" panose="02070309020205020404" pitchFamily="49" charset="0"/>
              <a:buChar char="o"/>
              <a:defRPr/>
            </a:pPr>
            <a:r>
              <a:rPr lang="en-US" sz="1600" b="0" dirty="0"/>
              <a:t>Chemicals risk safety management</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34220"/>
          <a:stretch/>
        </p:blipFill>
        <p:spPr>
          <a:xfrm>
            <a:off x="5292080" y="1621403"/>
            <a:ext cx="3720102" cy="1231533"/>
          </a:xfrm>
          <a:prstGeom prst="rect">
            <a:avLst/>
          </a:prstGeom>
        </p:spPr>
      </p:pic>
    </p:spTree>
    <p:extLst>
      <p:ext uri="{BB962C8B-B14F-4D97-AF65-F5344CB8AC3E}">
        <p14:creationId xmlns:p14="http://schemas.microsoft.com/office/powerpoint/2010/main" val="207345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400" dirty="0"/>
              <a:t>Circular economy strategy</a:t>
            </a:r>
            <a:br>
              <a:rPr lang="en-GB" sz="2400" dirty="0"/>
            </a:br>
            <a:r>
              <a:rPr lang="en-GB" sz="2400" dirty="0"/>
              <a:t>	     An EU Action Plan</a:t>
            </a:r>
            <a:endParaRPr lang="en-US" sz="2400" dirty="0"/>
          </a:p>
        </p:txBody>
      </p:sp>
      <p:sp>
        <p:nvSpPr>
          <p:cNvPr id="3" name="Content Placeholder 2"/>
          <p:cNvSpPr>
            <a:spLocks noGrp="1"/>
          </p:cNvSpPr>
          <p:nvPr>
            <p:ph idx="1"/>
          </p:nvPr>
        </p:nvSpPr>
        <p:spPr>
          <a:xfrm>
            <a:off x="457200" y="2276872"/>
            <a:ext cx="8003232" cy="3529013"/>
          </a:xfrm>
        </p:spPr>
        <p:txBody>
          <a:bodyPr/>
          <a:lstStyle/>
          <a:p>
            <a:pPr marL="0" indent="0">
              <a:buClrTx/>
              <a:buNone/>
              <a:defRPr/>
            </a:pPr>
            <a:r>
              <a:rPr lang="en-US" sz="1600" b="1" i="0" dirty="0"/>
              <a:t>Missions to non-EU countries:</a:t>
            </a:r>
          </a:p>
          <a:p>
            <a:pPr marL="0" indent="0">
              <a:buClrTx/>
              <a:buNone/>
              <a:defRPr/>
            </a:pPr>
            <a:endParaRPr lang="en-US" sz="1600" b="1" i="0" dirty="0"/>
          </a:p>
          <a:p>
            <a:pPr>
              <a:buClrTx/>
              <a:buFont typeface="Wingdings" panose="05000000000000000000" pitchFamily="2" charset="2"/>
              <a:buChar char="q"/>
              <a:defRPr/>
            </a:pPr>
            <a:r>
              <a:rPr lang="en-US" sz="1600" b="1" i="0" dirty="0"/>
              <a:t>Cooperation between the EU and third countries in the field of environmental policy</a:t>
            </a:r>
          </a:p>
          <a:p>
            <a:pPr marL="342900" lvl="1" indent="-342900">
              <a:buClrTx/>
              <a:buFont typeface="Courier New" panose="02070309020205020404" pitchFamily="49" charset="0"/>
              <a:buChar char="o"/>
              <a:defRPr/>
            </a:pPr>
            <a:r>
              <a:rPr lang="en-US" sz="1600" b="0" dirty="0"/>
              <a:t>signing political agreements fostering circular economy, innovative, sustainable and inclusive growth, green public procurement</a:t>
            </a:r>
          </a:p>
          <a:p>
            <a:pPr marL="342900" lvl="1" indent="-342900">
              <a:buClrTx/>
              <a:buFont typeface="Wingdings" panose="05000000000000000000" pitchFamily="2" charset="2"/>
              <a:buChar char="q"/>
              <a:defRPr/>
            </a:pPr>
            <a:r>
              <a:rPr lang="en-US" sz="1600" dirty="0">
                <a:ea typeface="+mn-ea"/>
                <a:cs typeface="+mn-cs"/>
              </a:rPr>
              <a:t>Achieve a better understanding of the environmental challenges faced by third countries </a:t>
            </a:r>
          </a:p>
          <a:p>
            <a:pPr marL="342900" lvl="1" indent="-342900">
              <a:buClrTx/>
              <a:buFont typeface="Wingdings" panose="05000000000000000000" pitchFamily="2" charset="2"/>
              <a:buChar char="q"/>
              <a:defRPr/>
            </a:pPr>
            <a:r>
              <a:rPr lang="en-US" sz="1600" dirty="0">
                <a:ea typeface="+mn-ea"/>
                <a:cs typeface="+mn-cs"/>
              </a:rPr>
              <a:t>Promote green solutions through business partnerships abroad </a:t>
            </a:r>
          </a:p>
          <a:p>
            <a:pPr marL="342900" lvl="1" indent="-342900">
              <a:buClrTx/>
              <a:buFont typeface="Courier New" panose="02070309020205020404" pitchFamily="49" charset="0"/>
              <a:buChar char="o"/>
              <a:defRPr/>
            </a:pPr>
            <a:r>
              <a:rPr lang="en-US" sz="1600" b="0" dirty="0"/>
              <a:t>matchmaking events between European and local entrepreneurs</a:t>
            </a:r>
          </a:p>
          <a:p>
            <a:pPr marL="342900" lvl="1" indent="-342900">
              <a:buClrTx/>
              <a:buFont typeface="Courier New" panose="02070309020205020404" pitchFamily="49" charset="0"/>
              <a:buChar char="o"/>
              <a:defRPr/>
            </a:pPr>
            <a:r>
              <a:rPr lang="en-US" sz="1600" b="0" dirty="0"/>
              <a:t>exchange of views with targeted audiences</a:t>
            </a:r>
          </a:p>
          <a:p>
            <a:pPr marL="342900" lvl="1" indent="-342900">
              <a:buClrTx/>
              <a:buFont typeface="Courier New" panose="02070309020205020404" pitchFamily="49" charset="0"/>
              <a:buChar char="o"/>
              <a:defRPr/>
            </a:pPr>
            <a:endParaRPr lang="en-US" sz="1600" b="0"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34220"/>
          <a:stretch/>
        </p:blipFill>
        <p:spPr>
          <a:xfrm>
            <a:off x="5292080" y="1297627"/>
            <a:ext cx="3720102" cy="1231533"/>
          </a:xfrm>
          <a:prstGeom prst="rect">
            <a:avLst/>
          </a:prstGeom>
        </p:spPr>
      </p:pic>
      <p:sp>
        <p:nvSpPr>
          <p:cNvPr id="2" name="Rectangle 1"/>
          <p:cNvSpPr/>
          <p:nvPr/>
        </p:nvSpPr>
        <p:spPr>
          <a:xfrm>
            <a:off x="4866131" y="5656992"/>
            <a:ext cx="4572000" cy="584775"/>
          </a:xfrm>
          <a:prstGeom prst="rect">
            <a:avLst/>
          </a:prstGeom>
        </p:spPr>
        <p:txBody>
          <a:bodyPr>
            <a:spAutoFit/>
          </a:bodyPr>
          <a:lstStyle/>
          <a:p>
            <a:pPr marL="342900" lvl="1" indent="-342900">
              <a:buClrTx/>
              <a:buFont typeface="Courier New" panose="02070309020205020404" pitchFamily="49" charset="0"/>
              <a:buChar char="o"/>
              <a:defRPr/>
            </a:pPr>
            <a:r>
              <a:rPr lang="en-US" sz="1600" dirty="0"/>
              <a:t>Chile, 25-26 April 2016</a:t>
            </a:r>
          </a:p>
          <a:p>
            <a:pPr marL="342900" lvl="1" indent="-342900">
              <a:buClrTx/>
              <a:buFont typeface="Courier New" panose="02070309020205020404" pitchFamily="49" charset="0"/>
              <a:buChar char="o"/>
              <a:defRPr/>
            </a:pPr>
            <a:r>
              <a:rPr lang="en-US" sz="1600" dirty="0"/>
              <a:t>China, 23-25 November 2016</a:t>
            </a:r>
          </a:p>
        </p:txBody>
      </p:sp>
    </p:spTree>
    <p:extLst>
      <p:ext uri="{BB962C8B-B14F-4D97-AF65-F5344CB8AC3E}">
        <p14:creationId xmlns:p14="http://schemas.microsoft.com/office/powerpoint/2010/main" val="2238619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16882</TotalTime>
  <Words>2222</Words>
  <Application>Microsoft Office PowerPoint</Application>
  <PresentationFormat>On-screen Show (4:3)</PresentationFormat>
  <Paragraphs>208</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Verdana</vt:lpstr>
      <vt:lpstr>Wingdings</vt:lpstr>
      <vt:lpstr>Slide_Master</vt:lpstr>
      <vt:lpstr>Inclusive Green Economy:</vt:lpstr>
      <vt:lpstr>  Inclusive green economy in EU development cooperation: Key principles</vt:lpstr>
      <vt:lpstr>Objectives of Module 4:   </vt:lpstr>
      <vt:lpstr>Principles guiding EU actions on inclusive green economy</vt:lpstr>
      <vt:lpstr>1. Promoting a green economy that is inclusive and reduces poverty</vt:lpstr>
      <vt:lpstr>2. EU’s domestic experience and partnerships of mutual interest</vt:lpstr>
      <vt:lpstr>Europe 2020 strategy</vt:lpstr>
      <vt:lpstr>Circular economy strategy       An EU Action Plan</vt:lpstr>
      <vt:lpstr>Circular economy strategy       An EU Action Plan</vt:lpstr>
      <vt:lpstr>The 7th Environment Action Programme</vt:lpstr>
      <vt:lpstr>EU Roadmap to a Resource efficient Europe</vt:lpstr>
      <vt:lpstr>EU Roadmap to a Low-carbon economy</vt:lpstr>
      <vt:lpstr>EU Energy Roadmap 2050</vt:lpstr>
      <vt:lpstr>3. Ensuring EU policy coherence to promote IGE in partner countries</vt:lpstr>
      <vt:lpstr>EU Policy Coherence – An example</vt:lpstr>
      <vt:lpstr>Key Messages of Module 4</vt:lpstr>
      <vt:lpstr>References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Living Prospects</dc:creator>
  <cp:lastModifiedBy>Living Prospects</cp:lastModifiedBy>
  <cp:revision>388</cp:revision>
  <cp:lastPrinted>2013-09-19T08:14:40Z</cp:lastPrinted>
  <dcterms:created xsi:type="dcterms:W3CDTF">2011-10-28T10:25:18Z</dcterms:created>
  <dcterms:modified xsi:type="dcterms:W3CDTF">2016-11-24T11:30:44Z</dcterms:modified>
</cp:coreProperties>
</file>