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365" r:id="rId2"/>
    <p:sldId id="363" r:id="rId3"/>
    <p:sldId id="259" r:id="rId4"/>
    <p:sldId id="366" r:id="rId5"/>
    <p:sldId id="401" r:id="rId6"/>
    <p:sldId id="402" r:id="rId7"/>
    <p:sldId id="405" r:id="rId8"/>
  </p:sldIdLst>
  <p:sldSz cx="9144000" cy="6858000" type="screen4x3"/>
  <p:notesSz cx="9926638" cy="6797675"/>
  <p:custDataLst>
    <p:tags r:id="rId11"/>
  </p:custDataLst>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DBF6CA"/>
    <a:srgbClr val="D3F4BE"/>
    <a:srgbClr val="EBFAE2"/>
    <a:srgbClr val="C5F1AD"/>
    <a:srgbClr val="E3FEC2"/>
    <a:srgbClr val="D3FDA1"/>
    <a:srgbClr val="BDDEFF"/>
    <a:srgbClr val="3166CF"/>
    <a:srgbClr val="3E6F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llemlayou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84E427A-3D55-4303-BF80-6455036E1DE7}" styleName="Tema til typografi 1 - Markerin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3296810-A885-4BE3-A3E7-6D5BEEA58F35}" styleName="Mellemlayout 2 - Marker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llemlayout 2 - Marker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llemlayout 4 - Markerin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0253" autoAdjust="0"/>
  </p:normalViewPr>
  <p:slideViewPr>
    <p:cSldViewPr>
      <p:cViewPr varScale="1">
        <p:scale>
          <a:sx n="58" d="100"/>
          <a:sy n="58" d="100"/>
        </p:scale>
        <p:origin x="748" y="36"/>
      </p:cViewPr>
      <p:guideLst>
        <p:guide orient="horz" pos="2160"/>
        <p:guide pos="2880"/>
      </p:guideLst>
    </p:cSldViewPr>
  </p:slideViewPr>
  <p:outlineViewPr>
    <p:cViewPr>
      <p:scale>
        <a:sx n="33" d="100"/>
        <a:sy n="33" d="100"/>
      </p:scale>
      <p:origin x="0" y="85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4302625" cy="340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5621696" y="0"/>
            <a:ext cx="4302625" cy="340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6456324"/>
            <a:ext cx="4302625" cy="340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5621696" y="6456324"/>
            <a:ext cx="4302625" cy="340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pPr>
              <a:defRPr/>
            </a:pPr>
            <a:fld id="{DD1FE416-F8A5-43CD-A5EE-D6ADBE2AE2ED}" type="slidenum">
              <a:rPr lang="en-GB"/>
              <a:pPr>
                <a:defRPr/>
              </a:pPr>
              <a:t>‹#›</a:t>
            </a:fld>
            <a:endParaRPr lang="en-GB"/>
          </a:p>
        </p:txBody>
      </p:sp>
    </p:spTree>
    <p:extLst>
      <p:ext uri="{BB962C8B-B14F-4D97-AF65-F5344CB8AC3E}">
        <p14:creationId xmlns:p14="http://schemas.microsoft.com/office/powerpoint/2010/main" val="1113956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4302625" cy="340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5621696" y="0"/>
            <a:ext cx="4302625" cy="340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4820" name="Rectangle 4"/>
          <p:cNvSpPr>
            <a:spLocks noGrp="1" noRot="1" noChangeAspect="1" noChangeArrowheads="1" noTextEdit="1"/>
          </p:cNvSpPr>
          <p:nvPr>
            <p:ph type="sldImg" idx="2"/>
          </p:nvPr>
        </p:nvSpPr>
        <p:spPr bwMode="auto">
          <a:xfrm>
            <a:off x="3263900" y="509588"/>
            <a:ext cx="3400425" cy="25495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992201" y="3228705"/>
            <a:ext cx="7942238" cy="30591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6456324"/>
            <a:ext cx="4302625" cy="340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5621696" y="6456324"/>
            <a:ext cx="4302625" cy="340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pPr>
              <a:defRPr/>
            </a:pPr>
            <a:fld id="{3B488B20-A08D-47B6-ADE7-8DEB44560A18}" type="slidenum">
              <a:rPr lang="en-GB"/>
              <a:pPr>
                <a:defRPr/>
              </a:pPr>
              <a:t>‹#›</a:t>
            </a:fld>
            <a:endParaRPr lang="en-GB"/>
          </a:p>
        </p:txBody>
      </p:sp>
    </p:spTree>
    <p:extLst>
      <p:ext uri="{BB962C8B-B14F-4D97-AF65-F5344CB8AC3E}">
        <p14:creationId xmlns:p14="http://schemas.microsoft.com/office/powerpoint/2010/main" val="28959518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txBox="1">
            <a:spLocks noGrp="1"/>
          </p:cNvSpPr>
          <p:nvPr>
            <p:ph type="body" sz="quarter" idx="1"/>
          </p:nvPr>
        </p:nvSpPr>
        <p:spPr/>
        <p:txBody>
          <a:bodyPr/>
          <a:lstStyle/>
          <a:p>
            <a:endParaRPr lang="en-GB"/>
          </a:p>
        </p:txBody>
      </p:sp>
      <p:sp>
        <p:nvSpPr>
          <p:cNvPr id="4" name="Slide Number Placeholder 3"/>
          <p:cNvSpPr txBox="1"/>
          <p:nvPr/>
        </p:nvSpPr>
        <p:spPr>
          <a:xfrm>
            <a:off x="3884608" y="8685208"/>
            <a:ext cx="2971800" cy="457200"/>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AECB9BE-64DF-47D5-A8B2-7A1550173A75}" type="slidenum">
              <a:t>1</a:t>
            </a:fld>
            <a:endParaRPr lang="en-GB" sz="1200" b="0" i="0" u="none" strike="noStrike" kern="1200" cap="none" spc="0" baseline="0">
              <a:solidFill>
                <a:srgbClr val="000000"/>
              </a:solidFill>
              <a:uFillTx/>
              <a:latin typeface="Calibri"/>
              <a:ea typeface=""/>
              <a:cs typeface=""/>
            </a:endParaRPr>
          </a:p>
        </p:txBody>
      </p:sp>
    </p:spTree>
    <p:extLst>
      <p:ext uri="{BB962C8B-B14F-4D97-AF65-F5344CB8AC3E}">
        <p14:creationId xmlns:p14="http://schemas.microsoft.com/office/powerpoint/2010/main" val="3518167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pPr>
              <a:defRPr/>
            </a:pPr>
            <a:fld id="{3B488B20-A08D-47B6-ADE7-8DEB44560A18}" type="slidenum">
              <a:rPr lang="en-GB" smtClean="0"/>
              <a:pPr>
                <a:defRPr/>
              </a:pPr>
              <a:t>3</a:t>
            </a:fld>
            <a:endParaRPr lang="en-GB"/>
          </a:p>
        </p:txBody>
      </p:sp>
    </p:spTree>
    <p:extLst>
      <p:ext uri="{BB962C8B-B14F-4D97-AF65-F5344CB8AC3E}">
        <p14:creationId xmlns:p14="http://schemas.microsoft.com/office/powerpoint/2010/main" val="496136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pPr>
              <a:defRPr/>
            </a:pPr>
            <a:fld id="{3B488B20-A08D-47B6-ADE7-8DEB44560A18}" type="slidenum">
              <a:rPr lang="en-GB" smtClean="0"/>
              <a:pPr>
                <a:defRPr/>
              </a:pPr>
              <a:t>4</a:t>
            </a:fld>
            <a:endParaRPr lang="en-GB"/>
          </a:p>
        </p:txBody>
      </p:sp>
    </p:spTree>
    <p:extLst>
      <p:ext uri="{BB962C8B-B14F-4D97-AF65-F5344CB8AC3E}">
        <p14:creationId xmlns:p14="http://schemas.microsoft.com/office/powerpoint/2010/main" val="858303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pPr>
              <a:defRPr/>
            </a:pPr>
            <a:fld id="{3B488B20-A08D-47B6-ADE7-8DEB44560A18}" type="slidenum">
              <a:rPr lang="en-GB" smtClean="0"/>
              <a:pPr>
                <a:defRPr/>
              </a:pPr>
              <a:t>5</a:t>
            </a:fld>
            <a:endParaRPr lang="en-GB"/>
          </a:p>
        </p:txBody>
      </p:sp>
    </p:spTree>
    <p:extLst>
      <p:ext uri="{BB962C8B-B14F-4D97-AF65-F5344CB8AC3E}">
        <p14:creationId xmlns:p14="http://schemas.microsoft.com/office/powerpoint/2010/main" val="496136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pPr>
              <a:defRPr/>
            </a:pPr>
            <a:fld id="{3B488B20-A08D-47B6-ADE7-8DEB44560A18}" type="slidenum">
              <a:rPr lang="en-GB" smtClean="0"/>
              <a:pPr>
                <a:defRPr/>
              </a:pPr>
              <a:t>6</a:t>
            </a:fld>
            <a:endParaRPr lang="en-GB"/>
          </a:p>
        </p:txBody>
      </p:sp>
    </p:spTree>
    <p:extLst>
      <p:ext uri="{BB962C8B-B14F-4D97-AF65-F5344CB8AC3E}">
        <p14:creationId xmlns:p14="http://schemas.microsoft.com/office/powerpoint/2010/main" val="496136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en-GB" sz="1200" kern="1200" dirty="0">
                <a:solidFill>
                  <a:schemeClr val="tx1"/>
                </a:solidFill>
                <a:effectLst/>
                <a:latin typeface="Arial" charset="0"/>
                <a:ea typeface="+mn-ea"/>
                <a:cs typeface="+mn-cs"/>
              </a:rPr>
              <a:t>The session comprises a group work exercise which aims to comprehensively address inclusive green economy aspects, i.e. </a:t>
            </a:r>
            <a:r>
              <a:rPr lang="en-GB" sz="1200" u="sng" kern="1200" dirty="0">
                <a:solidFill>
                  <a:schemeClr val="tx1"/>
                </a:solidFill>
                <a:effectLst/>
                <a:latin typeface="Arial" charset="0"/>
                <a:ea typeface="+mn-ea"/>
                <a:cs typeface="+mn-cs"/>
              </a:rPr>
              <a:t>not</a:t>
            </a:r>
            <a:r>
              <a:rPr lang="en-GB" sz="1200" kern="1200" dirty="0">
                <a:solidFill>
                  <a:schemeClr val="tx1"/>
                </a:solidFill>
                <a:effectLst/>
                <a:latin typeface="Arial" charset="0"/>
                <a:ea typeface="+mn-ea"/>
                <a:cs typeface="+mn-cs"/>
              </a:rPr>
              <a:t> only environmental issues, and incorporates learnings from all preceding modules. Participants are divided into three or </a:t>
            </a:r>
            <a:r>
              <a:rPr lang="en-US" sz="1200" kern="1200" dirty="0">
                <a:solidFill>
                  <a:schemeClr val="tx1"/>
                </a:solidFill>
                <a:effectLst/>
                <a:latin typeface="Arial" charset="0"/>
                <a:ea typeface="+mn-ea"/>
                <a:cs typeface="+mn-cs"/>
              </a:rPr>
              <a:t>four </a:t>
            </a:r>
            <a:r>
              <a:rPr lang="en-GB" sz="1200" kern="1200" dirty="0">
                <a:solidFill>
                  <a:schemeClr val="tx1"/>
                </a:solidFill>
                <a:effectLst/>
                <a:latin typeface="Arial" charset="0"/>
                <a:ea typeface="+mn-ea"/>
                <a:cs typeface="+mn-cs"/>
              </a:rPr>
              <a:t>small groups in a relaxed setting. Participants are presented with an Action Document (same for all groups). Participants would have been requested to read the AD in advance. Each participant will have enough time to (individually) read the AD once more</a:t>
            </a:r>
            <a:r>
              <a:rPr lang="en-GB" sz="1200" kern="1200" baseline="0" dirty="0">
                <a:solidFill>
                  <a:schemeClr val="tx1"/>
                </a:solidFill>
                <a:effectLst/>
                <a:latin typeface="Arial" charset="0"/>
                <a:ea typeface="+mn-ea"/>
                <a:cs typeface="+mn-cs"/>
              </a:rPr>
              <a:t>, before the exercise starts</a:t>
            </a:r>
            <a:r>
              <a:rPr lang="en-GB" sz="1200" kern="1200" dirty="0">
                <a:solidFill>
                  <a:schemeClr val="tx1"/>
                </a:solidFill>
                <a:effectLst/>
                <a:latin typeface="Arial" charset="0"/>
                <a:ea typeface="+mn-ea"/>
                <a:cs typeface="+mn-cs"/>
              </a:rPr>
              <a:t>. Then, a brainstorming session within each group will focus on: </a:t>
            </a:r>
          </a:p>
          <a:p>
            <a:r>
              <a:rPr lang="en-GB" sz="1200" kern="1200" dirty="0">
                <a:solidFill>
                  <a:schemeClr val="tx1"/>
                </a:solidFill>
                <a:effectLst/>
                <a:latin typeface="Arial" charset="0"/>
                <a:ea typeface="+mn-ea"/>
                <a:cs typeface="+mn-cs"/>
              </a:rPr>
              <a:t>(1) measures/actions at all steps</a:t>
            </a:r>
          </a:p>
          <a:p>
            <a:r>
              <a:rPr lang="en-GB" sz="1200" kern="1200" dirty="0">
                <a:solidFill>
                  <a:schemeClr val="tx1"/>
                </a:solidFill>
                <a:effectLst/>
                <a:latin typeface="Arial" charset="0"/>
                <a:ea typeface="+mn-ea"/>
                <a:cs typeface="+mn-cs"/>
              </a:rPr>
              <a:t>(2) key actors and change agents at each level</a:t>
            </a:r>
          </a:p>
          <a:p>
            <a:r>
              <a:rPr lang="en-GB" sz="1200" kern="1200" dirty="0">
                <a:solidFill>
                  <a:schemeClr val="tx1"/>
                </a:solidFill>
                <a:effectLst/>
                <a:latin typeface="Arial" charset="0"/>
                <a:ea typeface="+mn-ea"/>
                <a:cs typeface="+mn-cs"/>
              </a:rPr>
              <a:t>(3) possible barriers and challenges</a:t>
            </a:r>
          </a:p>
          <a:p>
            <a:r>
              <a:rPr lang="en-GB" sz="1200" kern="1200" dirty="0">
                <a:solidFill>
                  <a:schemeClr val="tx1"/>
                </a:solidFill>
                <a:effectLst/>
                <a:latin typeface="Arial" charset="0"/>
                <a:ea typeface="+mn-ea"/>
                <a:cs typeface="+mn-cs"/>
              </a:rPr>
              <a:t> </a:t>
            </a:r>
          </a:p>
          <a:p>
            <a:r>
              <a:rPr lang="en-GB" sz="1200" kern="1200" dirty="0">
                <a:solidFill>
                  <a:schemeClr val="tx1"/>
                </a:solidFill>
                <a:effectLst/>
                <a:latin typeface="Arial" charset="0"/>
                <a:ea typeface="+mn-ea"/>
                <a:cs typeface="+mn-cs"/>
              </a:rPr>
              <a:t>A plenary debate on the first group discussion outcome,</a:t>
            </a:r>
            <a:r>
              <a:rPr lang="en-GB" sz="1200" kern="1200" baseline="0" dirty="0">
                <a:solidFill>
                  <a:schemeClr val="tx1"/>
                </a:solidFill>
                <a:effectLst/>
                <a:latin typeface="Arial" charset="0"/>
                <a:ea typeface="+mn-ea"/>
                <a:cs typeface="+mn-cs"/>
              </a:rPr>
              <a:t> highlighting some IGE aspects that could be used for revising the AD </a:t>
            </a:r>
            <a:r>
              <a:rPr lang="en-GB" sz="1200" kern="1200" dirty="0">
                <a:solidFill>
                  <a:schemeClr val="tx1"/>
                </a:solidFill>
                <a:effectLst/>
                <a:latin typeface="Arial" charset="0"/>
                <a:ea typeface="+mn-ea"/>
                <a:cs typeface="+mn-cs"/>
              </a:rPr>
              <a:t>will provide new insights to the group discussions. Groups will then have about 20 minutes for a second discussion, in order to formulate specific proposals on the integration of inclusive green economy considerations into the Action. Sufficient time will be provided for groups to report their findings on a feedback form.</a:t>
            </a:r>
          </a:p>
          <a:p>
            <a:r>
              <a:rPr lang="en-GB" sz="1200" kern="1200" dirty="0">
                <a:solidFill>
                  <a:schemeClr val="tx1"/>
                </a:solidFill>
                <a:effectLst/>
                <a:latin typeface="Arial" charset="0"/>
                <a:ea typeface="+mn-ea"/>
                <a:cs typeface="+mn-cs"/>
              </a:rPr>
              <a:t> </a:t>
            </a:r>
          </a:p>
          <a:p>
            <a:r>
              <a:rPr lang="en-GB" sz="1200" kern="1200" dirty="0">
                <a:solidFill>
                  <a:schemeClr val="tx1"/>
                </a:solidFill>
                <a:effectLst/>
                <a:latin typeface="Arial" charset="0"/>
                <a:ea typeface="+mn-ea"/>
                <a:cs typeface="+mn-cs"/>
              </a:rPr>
              <a:t>The groups will present their results to the plenary, and the exercise ends with a brief moderated discussion and structured feedback by the trainers/experts.</a:t>
            </a:r>
          </a:p>
        </p:txBody>
      </p:sp>
      <p:sp>
        <p:nvSpPr>
          <p:cNvPr id="4" name="Pladsholder til diasnummer 3"/>
          <p:cNvSpPr>
            <a:spLocks noGrp="1"/>
          </p:cNvSpPr>
          <p:nvPr>
            <p:ph type="sldNum" sz="quarter" idx="10"/>
          </p:nvPr>
        </p:nvSpPr>
        <p:spPr/>
        <p:txBody>
          <a:bodyPr/>
          <a:lstStyle/>
          <a:p>
            <a:pPr>
              <a:defRPr/>
            </a:pPr>
            <a:fld id="{3B488B20-A08D-47B6-ADE7-8DEB44560A18}" type="slidenum">
              <a:rPr lang="en-GB" smtClean="0"/>
              <a:pPr>
                <a:defRPr/>
              </a:pPr>
              <a:t>7</a:t>
            </a:fld>
            <a:endParaRPr lang="en-GB"/>
          </a:p>
        </p:txBody>
      </p:sp>
    </p:spTree>
    <p:extLst>
      <p:ext uri="{BB962C8B-B14F-4D97-AF65-F5344CB8AC3E}">
        <p14:creationId xmlns:p14="http://schemas.microsoft.com/office/powerpoint/2010/main" val="39025291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a:endParaRPr 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0A9CC608-C584-4521-94AB-7171062B4183}" type="slidenum">
              <a:rPr lang="en-GB"/>
              <a:pPr>
                <a:defRPr/>
              </a:pPr>
              <a:t>‹#›</a:t>
            </a:fld>
            <a:endParaRPr lang="en-GB"/>
          </a:p>
        </p:txBody>
      </p:sp>
    </p:spTree>
    <p:extLst>
      <p:ext uri="{BB962C8B-B14F-4D97-AF65-F5344CB8AC3E}">
        <p14:creationId xmlns:p14="http://schemas.microsoft.com/office/powerpoint/2010/main" val="4172267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C4F4B82-C98E-4DCE-AAF2-A1DACA1D1194}" type="slidenum">
              <a:rPr lang="en-GB"/>
              <a:pPr>
                <a:defRPr/>
              </a:pPr>
              <a:t>‹#›</a:t>
            </a:fld>
            <a:endParaRPr lang="en-GB"/>
          </a:p>
        </p:txBody>
      </p:sp>
    </p:spTree>
    <p:extLst>
      <p:ext uri="{BB962C8B-B14F-4D97-AF65-F5344CB8AC3E}">
        <p14:creationId xmlns:p14="http://schemas.microsoft.com/office/powerpoint/2010/main" val="118482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E2A7B5F-59C4-4155-9627-68972DC58FD3}" type="slidenum">
              <a:rPr lang="en-GB"/>
              <a:pPr>
                <a:defRPr/>
              </a:pPr>
              <a:t>‹#›</a:t>
            </a:fld>
            <a:endParaRPr lang="en-GB"/>
          </a:p>
        </p:txBody>
      </p:sp>
    </p:spTree>
    <p:extLst>
      <p:ext uri="{BB962C8B-B14F-4D97-AF65-F5344CB8AC3E}">
        <p14:creationId xmlns:p14="http://schemas.microsoft.com/office/powerpoint/2010/main" val="3721895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9799107-9A01-47FE-9309-A8EE91F5A81B}" type="slidenum">
              <a:rPr lang="en-GB"/>
              <a:pPr>
                <a:defRPr/>
              </a:pPr>
              <a:t>‹#›</a:t>
            </a:fld>
            <a:endParaRPr lang="en-GB"/>
          </a:p>
        </p:txBody>
      </p:sp>
    </p:spTree>
    <p:extLst>
      <p:ext uri="{BB962C8B-B14F-4D97-AF65-F5344CB8AC3E}">
        <p14:creationId xmlns:p14="http://schemas.microsoft.com/office/powerpoint/2010/main" val="1060084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6020E37-F1A4-4E08-BD05-37F2D9FE77B9}" type="slidenum">
              <a:rPr lang="en-GB"/>
              <a:pPr>
                <a:defRPr/>
              </a:pPr>
              <a:t>‹#›</a:t>
            </a:fld>
            <a:endParaRPr lang="en-GB"/>
          </a:p>
        </p:txBody>
      </p:sp>
    </p:spTree>
    <p:extLst>
      <p:ext uri="{BB962C8B-B14F-4D97-AF65-F5344CB8AC3E}">
        <p14:creationId xmlns:p14="http://schemas.microsoft.com/office/powerpoint/2010/main" val="2758568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CDEE941-16CE-4001-A41B-6B97B70A53A5}" type="slidenum">
              <a:rPr lang="en-GB"/>
              <a:pPr>
                <a:defRPr/>
              </a:pPr>
              <a:t>‹#›</a:t>
            </a:fld>
            <a:endParaRPr lang="en-GB"/>
          </a:p>
        </p:txBody>
      </p:sp>
    </p:spTree>
    <p:extLst>
      <p:ext uri="{BB962C8B-B14F-4D97-AF65-F5344CB8AC3E}">
        <p14:creationId xmlns:p14="http://schemas.microsoft.com/office/powerpoint/2010/main" val="4276246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E61282D1-6CBF-4B86-AE76-61F0936C63B3}" type="slidenum">
              <a:rPr lang="en-GB"/>
              <a:pPr>
                <a:defRPr/>
              </a:pPr>
              <a:t>‹#›</a:t>
            </a:fld>
            <a:endParaRPr lang="en-GB"/>
          </a:p>
        </p:txBody>
      </p:sp>
    </p:spTree>
    <p:extLst>
      <p:ext uri="{BB962C8B-B14F-4D97-AF65-F5344CB8AC3E}">
        <p14:creationId xmlns:p14="http://schemas.microsoft.com/office/powerpoint/2010/main" val="3013319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57F7B55-82A2-40C1-BBF8-747DEB1B1018}" type="slidenum">
              <a:rPr lang="en-GB"/>
              <a:pPr>
                <a:defRPr/>
              </a:pPr>
              <a:t>‹#›</a:t>
            </a:fld>
            <a:endParaRPr lang="en-GB"/>
          </a:p>
        </p:txBody>
      </p:sp>
    </p:spTree>
    <p:extLst>
      <p:ext uri="{BB962C8B-B14F-4D97-AF65-F5344CB8AC3E}">
        <p14:creationId xmlns:p14="http://schemas.microsoft.com/office/powerpoint/2010/main" val="798558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5A8CD5C-BB8A-4F0F-8B66-9C3045F8A13C}" type="slidenum">
              <a:rPr lang="en-GB"/>
              <a:pPr>
                <a:defRPr/>
              </a:pPr>
              <a:t>‹#›</a:t>
            </a:fld>
            <a:endParaRPr lang="en-GB"/>
          </a:p>
        </p:txBody>
      </p:sp>
    </p:spTree>
    <p:extLst>
      <p:ext uri="{BB962C8B-B14F-4D97-AF65-F5344CB8AC3E}">
        <p14:creationId xmlns:p14="http://schemas.microsoft.com/office/powerpoint/2010/main" val="767493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C791286-FAAC-4FC0-918E-2FFD612B0773}" type="slidenum">
              <a:rPr lang="en-GB"/>
              <a:pPr>
                <a:defRPr/>
              </a:pPr>
              <a:t>‹#›</a:t>
            </a:fld>
            <a:endParaRPr lang="en-GB"/>
          </a:p>
        </p:txBody>
      </p:sp>
    </p:spTree>
    <p:extLst>
      <p:ext uri="{BB962C8B-B14F-4D97-AF65-F5344CB8AC3E}">
        <p14:creationId xmlns:p14="http://schemas.microsoft.com/office/powerpoint/2010/main" val="110450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69B4AD0-8EDA-4DA4-8FAC-FCB650A526E9}" type="slidenum">
              <a:rPr lang="en-GB"/>
              <a:pPr>
                <a:defRPr/>
              </a:pPr>
              <a:t>‹#›</a:t>
            </a:fld>
            <a:endParaRPr lang="en-GB"/>
          </a:p>
        </p:txBody>
      </p:sp>
    </p:spTree>
    <p:extLst>
      <p:ext uri="{BB962C8B-B14F-4D97-AF65-F5344CB8AC3E}">
        <p14:creationId xmlns:p14="http://schemas.microsoft.com/office/powerpoint/2010/main" val="3519748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A8D759A5-AEA7-427F-B3C8-478D8E91A6CC}"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txBox="1">
            <a:spLocks noGrp="1"/>
          </p:cNvSpPr>
          <p:nvPr>
            <p:ph type="ctrTitle"/>
          </p:nvPr>
        </p:nvSpPr>
        <p:spPr>
          <a:xfrm>
            <a:off x="467544" y="2276471"/>
            <a:ext cx="8424044" cy="790571"/>
          </a:xfrm>
        </p:spPr>
        <p:txBody>
          <a:bodyPr/>
          <a:lstStyle/>
          <a:p>
            <a:pPr lvl="0" indent="0" hangingPunct="1"/>
            <a:r>
              <a:rPr lang="en-GB" sz="4400" dirty="0"/>
              <a:t>Inclusive Green Economy:</a:t>
            </a:r>
          </a:p>
        </p:txBody>
      </p:sp>
      <p:sp>
        <p:nvSpPr>
          <p:cNvPr id="3" name="Rectangle 6"/>
          <p:cNvSpPr txBox="1">
            <a:spLocks noGrp="1"/>
          </p:cNvSpPr>
          <p:nvPr>
            <p:ph type="subTitle" idx="1"/>
          </p:nvPr>
        </p:nvSpPr>
        <p:spPr>
          <a:xfrm>
            <a:off x="577845" y="4581128"/>
            <a:ext cx="8532815" cy="1224360"/>
          </a:xfrm>
        </p:spPr>
        <p:txBody>
          <a:bodyPr/>
          <a:lstStyle/>
          <a:p>
            <a:pPr lvl="0">
              <a:spcBef>
                <a:spcPts val="600"/>
              </a:spcBef>
            </a:pPr>
            <a:r>
              <a:rPr lang="en-GB" sz="2400" dirty="0"/>
              <a:t>A DEVCO Training Course</a:t>
            </a:r>
            <a:endParaRPr lang="en-US" sz="2400" dirty="0"/>
          </a:p>
          <a:p>
            <a:pPr lvl="0" algn="ctr">
              <a:spcBef>
                <a:spcPts val="500"/>
              </a:spcBef>
            </a:pPr>
            <a:endParaRPr lang="en-GB" sz="2000" dirty="0"/>
          </a:p>
        </p:txBody>
      </p:sp>
      <p:sp>
        <p:nvSpPr>
          <p:cNvPr id="4" name="Rectangle 6"/>
          <p:cNvSpPr txBox="1">
            <a:spLocks/>
          </p:cNvSpPr>
          <p:nvPr/>
        </p:nvSpPr>
        <p:spPr>
          <a:xfrm>
            <a:off x="575689" y="3068960"/>
            <a:ext cx="8532815" cy="1007736"/>
          </a:xfrm>
          <a:prstGeom prst="rect">
            <a:avLst/>
          </a:prstGeom>
          <a:noFill/>
          <a:ln>
            <a:noFill/>
          </a:ln>
        </p:spPr>
        <p:txBody>
          <a:bodyPr vert="horz" wrap="square" lIns="91440" tIns="45720" rIns="91440" bIns="45720" anchor="t" anchorCtr="0" compatLnSpc="1"/>
          <a:lstStyle>
            <a:lvl1pPr marL="0" marR="0" lvl="0" indent="0" algn="l" defTabSz="914400" rtl="0" fontAlgn="auto" hangingPunct="0">
              <a:lnSpc>
                <a:spcPct val="100000"/>
              </a:lnSpc>
              <a:spcBef>
                <a:spcPts val="700"/>
              </a:spcBef>
              <a:spcAft>
                <a:spcPts val="0"/>
              </a:spcAft>
              <a:buClr>
                <a:srgbClr val="FFFFFF"/>
              </a:buClr>
              <a:buSzPct val="100000"/>
              <a:buNone/>
              <a:tabLst/>
              <a:defRPr lang="fr-BE" sz="3000" b="1" i="0" u="none" strike="noStrike" kern="0" cap="none" spc="0" baseline="0">
                <a:solidFill>
                  <a:srgbClr val="FFFFFF"/>
                </a:solidFill>
                <a:uFillTx/>
                <a:latin typeface="Verdana"/>
                <a:ea typeface=""/>
                <a:cs typeface=""/>
              </a:defRPr>
            </a:lvl1pPr>
            <a:lvl2pPr marL="742950" marR="0" lvl="1" indent="-285750" algn="l" defTabSz="914400" rtl="0" fontAlgn="auto" hangingPunct="0">
              <a:lnSpc>
                <a:spcPct val="100000"/>
              </a:lnSpc>
              <a:spcBef>
                <a:spcPts val="500"/>
              </a:spcBef>
              <a:spcAft>
                <a:spcPts val="0"/>
              </a:spcAft>
              <a:buClr>
                <a:srgbClr val="009FBA"/>
              </a:buClr>
              <a:buSzPct val="100000"/>
              <a:buChar char="•"/>
              <a:tabLst/>
              <a:defRPr lang="en-GB" sz="2000" b="1" i="0" u="none" strike="noStrike" kern="0" cap="none" spc="0" baseline="0">
                <a:solidFill>
                  <a:srgbClr val="0F5494"/>
                </a:solidFill>
                <a:uFillTx/>
                <a:latin typeface="Verdana"/>
              </a:defRPr>
            </a:lvl2pPr>
            <a:lvl3pPr marL="1143000" marR="0" lvl="2" indent="-228600" algn="l" defTabSz="914400" rtl="0" fontAlgn="auto" hangingPunct="0">
              <a:lnSpc>
                <a:spcPct val="100000"/>
              </a:lnSpc>
              <a:spcBef>
                <a:spcPts val="300"/>
              </a:spcBef>
              <a:spcAft>
                <a:spcPts val="0"/>
              </a:spcAft>
              <a:buNone/>
              <a:tabLst/>
              <a:defRPr lang="en-GB" sz="1400" b="0" i="0" u="none" strike="noStrike" kern="0" cap="none" spc="0" baseline="0">
                <a:solidFill>
                  <a:srgbClr val="0F5494"/>
                </a:solidFill>
                <a:uFillTx/>
                <a:latin typeface="Verdana"/>
              </a:defRPr>
            </a:lvl3pPr>
          </a:lstStyle>
          <a:p>
            <a:pPr algn="r">
              <a:spcBef>
                <a:spcPts val="600"/>
              </a:spcBef>
            </a:pPr>
            <a:r>
              <a:rPr lang="en-GB" sz="2400" dirty="0">
                <a:solidFill>
                  <a:srgbClr val="FFD624"/>
                </a:solidFill>
              </a:rPr>
              <a:t>Seizing new opportunities to generate growth, create jobs and help reduce poverty</a:t>
            </a:r>
            <a:endParaRPr lang="en-US" sz="2400" dirty="0">
              <a:solidFill>
                <a:srgbClr val="FFD624"/>
              </a:solidFill>
            </a:endParaRPr>
          </a:p>
          <a:p>
            <a:pPr algn="r">
              <a:spcBef>
                <a:spcPts val="500"/>
              </a:spcBef>
            </a:pPr>
            <a:endParaRPr lang="en-GB" sz="2000" dirty="0"/>
          </a:p>
        </p:txBody>
      </p:sp>
    </p:spTree>
    <p:extLst>
      <p:ext uri="{BB962C8B-B14F-4D97-AF65-F5344CB8AC3E}">
        <p14:creationId xmlns:p14="http://schemas.microsoft.com/office/powerpoint/2010/main" val="743104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3995738" y="3142481"/>
            <a:ext cx="5040312" cy="790575"/>
          </a:xfrm>
        </p:spPr>
        <p:txBody>
          <a:bodyPr/>
          <a:lstStyle/>
          <a:p>
            <a:br>
              <a:rPr lang="en-US" sz="3200" dirty="0"/>
            </a:br>
            <a:br>
              <a:rPr lang="en-US" sz="3200" dirty="0"/>
            </a:br>
            <a:r>
              <a:rPr lang="en-US" sz="3200" dirty="0">
                <a:solidFill>
                  <a:srgbClr val="FFC000"/>
                </a:solidFill>
              </a:rPr>
              <a:t>Inclusive Green Economy in Project</a:t>
            </a:r>
            <a:r>
              <a:rPr lang="el-GR" sz="3200" dirty="0">
                <a:solidFill>
                  <a:srgbClr val="FFC000"/>
                </a:solidFill>
              </a:rPr>
              <a:t>/</a:t>
            </a:r>
            <a:r>
              <a:rPr lang="en-US" sz="3200" dirty="0" err="1">
                <a:solidFill>
                  <a:srgbClr val="FFC000"/>
                </a:solidFill>
              </a:rPr>
              <a:t>Programme</a:t>
            </a:r>
            <a:r>
              <a:rPr lang="en-US" sz="3200" dirty="0">
                <a:solidFill>
                  <a:srgbClr val="FFC000"/>
                </a:solidFill>
              </a:rPr>
              <a:t> Formulation</a:t>
            </a:r>
          </a:p>
        </p:txBody>
      </p:sp>
      <p:sp>
        <p:nvSpPr>
          <p:cNvPr id="6147" name="Subtitle 2"/>
          <p:cNvSpPr>
            <a:spLocks noGrp="1"/>
          </p:cNvSpPr>
          <p:nvPr>
            <p:ph type="subTitle" idx="1"/>
          </p:nvPr>
        </p:nvSpPr>
        <p:spPr>
          <a:xfrm>
            <a:off x="611188" y="3716437"/>
            <a:ext cx="8532812" cy="1728787"/>
          </a:xfrm>
        </p:spPr>
        <p:txBody>
          <a:bodyPr/>
          <a:lstStyle/>
          <a:p>
            <a:r>
              <a:rPr lang="en-US" sz="3200" dirty="0"/>
              <a:t>Module </a:t>
            </a:r>
            <a:r>
              <a:rPr lang="el-GR" sz="3200" dirty="0"/>
              <a:t>5</a:t>
            </a:r>
            <a:r>
              <a:rPr lang="en-US" sz="3200" dirty="0"/>
              <a:t>:</a:t>
            </a:r>
          </a:p>
        </p:txBody>
      </p:sp>
    </p:spTree>
    <p:extLst>
      <p:ext uri="{BB962C8B-B14F-4D97-AF65-F5344CB8AC3E}">
        <p14:creationId xmlns:p14="http://schemas.microsoft.com/office/powerpoint/2010/main" val="3154751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95288" y="1555750"/>
            <a:ext cx="8229600" cy="936625"/>
          </a:xfrm>
        </p:spPr>
        <p:txBody>
          <a:bodyPr/>
          <a:lstStyle/>
          <a:p>
            <a:pPr indent="-457200" eaLnBrk="1" hangingPunct="1"/>
            <a:r>
              <a:rPr lang="en-US" dirty="0"/>
              <a:t>Objectives of Module </a:t>
            </a:r>
            <a:r>
              <a:rPr lang="el-GR" dirty="0"/>
              <a:t>5</a:t>
            </a:r>
            <a:r>
              <a:rPr lang="en-US" dirty="0"/>
              <a:t>:  </a:t>
            </a:r>
            <a:br>
              <a:rPr lang="en-US" dirty="0"/>
            </a:br>
            <a:endParaRPr lang="en-US" dirty="0"/>
          </a:p>
        </p:txBody>
      </p:sp>
      <p:sp>
        <p:nvSpPr>
          <p:cNvPr id="7171" name="Rectangle 3"/>
          <p:cNvSpPr>
            <a:spLocks noGrp="1" noChangeArrowheads="1"/>
          </p:cNvSpPr>
          <p:nvPr>
            <p:ph type="body" idx="1"/>
          </p:nvPr>
        </p:nvSpPr>
        <p:spPr/>
        <p:txBody>
          <a:bodyPr/>
          <a:lstStyle/>
          <a:p>
            <a:pPr>
              <a:spcBef>
                <a:spcPts val="600"/>
              </a:spcBef>
              <a:spcAft>
                <a:spcPts val="600"/>
              </a:spcAft>
              <a:buClrTx/>
            </a:pPr>
            <a:r>
              <a:rPr lang="en-US" i="0" dirty="0"/>
              <a:t>Identify opportunities to integrate inclusive green economy considerations in project/</a:t>
            </a:r>
            <a:r>
              <a:rPr lang="en-US" i="0" dirty="0" err="1"/>
              <a:t>programme</a:t>
            </a:r>
            <a:r>
              <a:rPr lang="en-US" i="0" dirty="0"/>
              <a:t> formulation </a:t>
            </a:r>
          </a:p>
          <a:p>
            <a:pPr>
              <a:spcBef>
                <a:spcPts val="600"/>
              </a:spcBef>
              <a:spcAft>
                <a:spcPts val="600"/>
              </a:spcAft>
              <a:buClrTx/>
            </a:pPr>
            <a:endParaRPr lang="en-US" i="0" dirty="0"/>
          </a:p>
          <a:p>
            <a:pPr>
              <a:spcBef>
                <a:spcPts val="600"/>
              </a:spcBef>
              <a:spcAft>
                <a:spcPts val="600"/>
              </a:spcAft>
              <a:buClrTx/>
            </a:pPr>
            <a:r>
              <a:rPr lang="en-US" i="0" dirty="0"/>
              <a:t>Contribute to knowledge generation through sharing own views and experiences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ubtitle 2"/>
          <p:cNvSpPr>
            <a:spLocks noGrp="1"/>
          </p:cNvSpPr>
          <p:nvPr>
            <p:ph type="subTitle" idx="1"/>
          </p:nvPr>
        </p:nvSpPr>
        <p:spPr>
          <a:xfrm>
            <a:off x="251520" y="2708920"/>
            <a:ext cx="8532812" cy="1728787"/>
          </a:xfrm>
        </p:spPr>
        <p:txBody>
          <a:bodyPr/>
          <a:lstStyle/>
          <a:p>
            <a:pPr algn="ctr"/>
            <a:r>
              <a:rPr lang="en-US" sz="3200" dirty="0"/>
              <a:t>Greening an Action Document on private sector development </a:t>
            </a:r>
          </a:p>
          <a:p>
            <a:pPr algn="ctr"/>
            <a:r>
              <a:rPr lang="en-US" sz="3200" dirty="0"/>
              <a:t>(or on a similar theme)</a:t>
            </a:r>
          </a:p>
        </p:txBody>
      </p:sp>
    </p:spTree>
    <p:extLst>
      <p:ext uri="{BB962C8B-B14F-4D97-AF65-F5344CB8AC3E}">
        <p14:creationId xmlns:p14="http://schemas.microsoft.com/office/powerpoint/2010/main" val="1298777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95288" y="1555750"/>
            <a:ext cx="8229600" cy="936625"/>
          </a:xfrm>
        </p:spPr>
        <p:txBody>
          <a:bodyPr/>
          <a:lstStyle/>
          <a:p>
            <a:pPr indent="-457200" eaLnBrk="1" hangingPunct="1"/>
            <a:r>
              <a:rPr lang="en-US" dirty="0"/>
              <a:t>Aims of the exercise</a:t>
            </a:r>
          </a:p>
        </p:txBody>
      </p:sp>
      <p:sp>
        <p:nvSpPr>
          <p:cNvPr id="7171" name="Rectangle 3"/>
          <p:cNvSpPr>
            <a:spLocks noGrp="1" noChangeArrowheads="1"/>
          </p:cNvSpPr>
          <p:nvPr>
            <p:ph type="body" idx="1"/>
          </p:nvPr>
        </p:nvSpPr>
        <p:spPr/>
        <p:txBody>
          <a:bodyPr/>
          <a:lstStyle/>
          <a:p>
            <a:pPr>
              <a:spcBef>
                <a:spcPts val="1200"/>
              </a:spcBef>
              <a:spcAft>
                <a:spcPts val="1200"/>
              </a:spcAft>
              <a:buClrTx/>
              <a:buFont typeface="Wingdings" panose="05000000000000000000" pitchFamily="2" charset="2"/>
              <a:buChar char="q"/>
            </a:pPr>
            <a:r>
              <a:rPr lang="en-US" i="0" dirty="0"/>
              <a:t>To identify and discuss: </a:t>
            </a:r>
          </a:p>
          <a:p>
            <a:pPr lvl="1">
              <a:spcBef>
                <a:spcPts val="1200"/>
              </a:spcBef>
              <a:spcAft>
                <a:spcPts val="1200"/>
              </a:spcAft>
              <a:buClrTx/>
              <a:buFont typeface="Courier New" panose="02070309020205020404" pitchFamily="49" charset="0"/>
              <a:buChar char="o"/>
            </a:pPr>
            <a:r>
              <a:rPr lang="en-US" b="0" i="0" dirty="0"/>
              <a:t>Key aspects to be considered in the formulation of a private sector development action that aims to support the transition to an inclusive green economy </a:t>
            </a:r>
          </a:p>
          <a:p>
            <a:pPr lvl="1">
              <a:spcBef>
                <a:spcPts val="1200"/>
              </a:spcBef>
              <a:spcAft>
                <a:spcPts val="1200"/>
              </a:spcAft>
              <a:buClrTx/>
              <a:buFont typeface="Courier New" panose="02070309020205020404" pitchFamily="49" charset="0"/>
              <a:buChar char="o"/>
            </a:pPr>
            <a:r>
              <a:rPr lang="en-US" b="0" dirty="0"/>
              <a:t>Possible adjustments</a:t>
            </a:r>
            <a:r>
              <a:rPr lang="en-US" b="0" i="0" dirty="0"/>
              <a:t> to existing private sector development actions with a view to </a:t>
            </a:r>
            <a:r>
              <a:rPr lang="en-US" b="0" dirty="0"/>
              <a:t>promoting inclusive green economy</a:t>
            </a:r>
            <a:r>
              <a:rPr lang="en-US" b="0" i="0" dirty="0"/>
              <a:t> </a:t>
            </a:r>
          </a:p>
        </p:txBody>
      </p:sp>
    </p:spTree>
    <p:extLst>
      <p:ext uri="{BB962C8B-B14F-4D97-AF65-F5344CB8AC3E}">
        <p14:creationId xmlns:p14="http://schemas.microsoft.com/office/powerpoint/2010/main" val="873752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95288" y="1555750"/>
            <a:ext cx="8229600" cy="936625"/>
          </a:xfrm>
        </p:spPr>
        <p:txBody>
          <a:bodyPr/>
          <a:lstStyle/>
          <a:p>
            <a:pPr indent="-457200" eaLnBrk="1" hangingPunct="1"/>
            <a:r>
              <a:rPr lang="en-US" dirty="0"/>
              <a:t>The Approach</a:t>
            </a:r>
          </a:p>
        </p:txBody>
      </p:sp>
      <p:sp>
        <p:nvSpPr>
          <p:cNvPr id="7171" name="Rectangle 3"/>
          <p:cNvSpPr>
            <a:spLocks noGrp="1" noChangeArrowheads="1"/>
          </p:cNvSpPr>
          <p:nvPr>
            <p:ph type="body" idx="1"/>
          </p:nvPr>
        </p:nvSpPr>
        <p:spPr/>
        <p:txBody>
          <a:bodyPr/>
          <a:lstStyle/>
          <a:p>
            <a:pPr>
              <a:spcBef>
                <a:spcPts val="1200"/>
              </a:spcBef>
              <a:spcAft>
                <a:spcPts val="1200"/>
              </a:spcAft>
              <a:buClrTx/>
            </a:pPr>
            <a:r>
              <a:rPr lang="en-US" i="0" dirty="0"/>
              <a:t>3-4 groups of max 8 people</a:t>
            </a:r>
          </a:p>
          <a:p>
            <a:pPr>
              <a:spcBef>
                <a:spcPts val="1200"/>
              </a:spcBef>
              <a:spcAft>
                <a:spcPts val="1200"/>
              </a:spcAft>
              <a:buClrTx/>
            </a:pPr>
            <a:r>
              <a:rPr lang="en-US" i="0" dirty="0"/>
              <a:t>A single Action Document (real, </a:t>
            </a:r>
            <a:r>
              <a:rPr lang="en-US" i="0" u="sng" dirty="0"/>
              <a:t>not</a:t>
            </a:r>
            <a:r>
              <a:rPr lang="en-US" i="0" dirty="0"/>
              <a:t> fictional)</a:t>
            </a:r>
          </a:p>
          <a:p>
            <a:pPr>
              <a:spcBef>
                <a:spcPts val="1200"/>
              </a:spcBef>
              <a:spcAft>
                <a:spcPts val="1200"/>
              </a:spcAft>
              <a:buClrTx/>
            </a:pPr>
            <a:r>
              <a:rPr lang="en-US" i="0" dirty="0"/>
              <a:t>Incorporate learnings from all preceding IGE modules</a:t>
            </a:r>
          </a:p>
          <a:p>
            <a:pPr>
              <a:spcBef>
                <a:spcPts val="1200"/>
              </a:spcBef>
              <a:spcAft>
                <a:spcPts val="1200"/>
              </a:spcAft>
              <a:buClrTx/>
            </a:pPr>
            <a:r>
              <a:rPr lang="en-US" i="0" dirty="0"/>
              <a:t>Address all aspects of an inclusive green economy, i.e. </a:t>
            </a:r>
            <a:r>
              <a:rPr lang="en-US" i="0" u="sng" dirty="0"/>
              <a:t>not</a:t>
            </a:r>
            <a:r>
              <a:rPr lang="en-US" i="0" dirty="0"/>
              <a:t> only environmental aspects</a:t>
            </a:r>
          </a:p>
          <a:p>
            <a:pPr>
              <a:spcBef>
                <a:spcPts val="1200"/>
              </a:spcBef>
              <a:spcAft>
                <a:spcPts val="1200"/>
              </a:spcAft>
              <a:buClrTx/>
            </a:pPr>
            <a:endParaRPr lang="en-US" sz="2200" i="0" dirty="0"/>
          </a:p>
        </p:txBody>
      </p:sp>
    </p:spTree>
    <p:extLst>
      <p:ext uri="{BB962C8B-B14F-4D97-AF65-F5344CB8AC3E}">
        <p14:creationId xmlns:p14="http://schemas.microsoft.com/office/powerpoint/2010/main" val="3683628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95288" y="1555750"/>
            <a:ext cx="8229600" cy="936625"/>
          </a:xfrm>
        </p:spPr>
        <p:txBody>
          <a:bodyPr/>
          <a:lstStyle/>
          <a:p>
            <a:pPr indent="-457200" eaLnBrk="1" hangingPunct="1"/>
            <a:r>
              <a:rPr lang="en-US" dirty="0"/>
              <a:t>The Structure</a:t>
            </a:r>
          </a:p>
        </p:txBody>
      </p:sp>
      <p:sp>
        <p:nvSpPr>
          <p:cNvPr id="7171" name="Rectangle 3"/>
          <p:cNvSpPr>
            <a:spLocks noGrp="1" noChangeArrowheads="1"/>
          </p:cNvSpPr>
          <p:nvPr>
            <p:ph type="body" idx="1"/>
          </p:nvPr>
        </p:nvSpPr>
        <p:spPr/>
        <p:txBody>
          <a:bodyPr/>
          <a:lstStyle/>
          <a:p>
            <a:pPr>
              <a:spcBef>
                <a:spcPts val="600"/>
              </a:spcBef>
              <a:spcAft>
                <a:spcPts val="600"/>
              </a:spcAft>
              <a:buClrTx/>
            </a:pPr>
            <a:r>
              <a:rPr lang="en-US" sz="1800" i="0" dirty="0"/>
              <a:t>5 minutes for all participants to understand the exercise</a:t>
            </a:r>
          </a:p>
          <a:p>
            <a:pPr>
              <a:spcBef>
                <a:spcPts val="600"/>
              </a:spcBef>
              <a:spcAft>
                <a:spcPts val="600"/>
              </a:spcAft>
              <a:buClrTx/>
            </a:pPr>
            <a:r>
              <a:rPr lang="en-US" sz="1800" i="0" dirty="0"/>
              <a:t>10 minutes for participants to ‘refresh’ their memory of the AD</a:t>
            </a:r>
          </a:p>
          <a:p>
            <a:pPr>
              <a:spcBef>
                <a:spcPts val="600"/>
              </a:spcBef>
              <a:spcAft>
                <a:spcPts val="0"/>
              </a:spcAft>
              <a:buClrTx/>
            </a:pPr>
            <a:r>
              <a:rPr lang="en-US" sz="1800" i="0" dirty="0"/>
              <a:t>15 minutes for first group discussion; </a:t>
            </a:r>
            <a:r>
              <a:rPr lang="en-US" sz="1800" b="1" i="0" dirty="0"/>
              <a:t>Brainstorm </a:t>
            </a:r>
            <a:r>
              <a:rPr lang="en-US" sz="1800" i="0" dirty="0"/>
              <a:t>on:</a:t>
            </a:r>
          </a:p>
          <a:p>
            <a:pPr lvl="1">
              <a:spcBef>
                <a:spcPts val="600"/>
              </a:spcBef>
              <a:spcAft>
                <a:spcPts val="0"/>
              </a:spcAft>
              <a:buClrTx/>
              <a:buFont typeface="Wingdings" panose="05000000000000000000" pitchFamily="2" charset="2"/>
              <a:buChar char="Ø"/>
            </a:pPr>
            <a:r>
              <a:rPr lang="en-US" sz="1800" b="0" dirty="0"/>
              <a:t>(1) measures/actions at all steps</a:t>
            </a:r>
          </a:p>
          <a:p>
            <a:pPr lvl="1">
              <a:spcBef>
                <a:spcPts val="600"/>
              </a:spcBef>
              <a:spcAft>
                <a:spcPts val="0"/>
              </a:spcAft>
              <a:buClrTx/>
              <a:buFont typeface="Wingdings" panose="05000000000000000000" pitchFamily="2" charset="2"/>
              <a:buChar char="Ø"/>
            </a:pPr>
            <a:r>
              <a:rPr lang="en-US" sz="1800" b="0" dirty="0"/>
              <a:t>(2) key actors and change agents at each level</a:t>
            </a:r>
          </a:p>
          <a:p>
            <a:pPr lvl="1">
              <a:spcBef>
                <a:spcPts val="600"/>
              </a:spcBef>
              <a:spcAft>
                <a:spcPts val="0"/>
              </a:spcAft>
              <a:buClrTx/>
              <a:buFont typeface="Wingdings" panose="05000000000000000000" pitchFamily="2" charset="2"/>
              <a:buChar char="Ø"/>
            </a:pPr>
            <a:r>
              <a:rPr lang="en-US" sz="1800" b="0" dirty="0"/>
              <a:t>(3) possible barriers and challenges to IGE</a:t>
            </a:r>
          </a:p>
          <a:p>
            <a:pPr>
              <a:spcBef>
                <a:spcPts val="600"/>
              </a:spcBef>
              <a:spcAft>
                <a:spcPts val="600"/>
              </a:spcAft>
              <a:buClrTx/>
              <a:buSzPct val="100000"/>
            </a:pPr>
            <a:r>
              <a:rPr lang="en-US" sz="1800" i="0" dirty="0"/>
              <a:t>10 min plenary debate on first group discussion outcome</a:t>
            </a:r>
          </a:p>
          <a:p>
            <a:pPr>
              <a:spcBef>
                <a:spcPts val="600"/>
              </a:spcBef>
              <a:spcAft>
                <a:spcPts val="600"/>
              </a:spcAft>
              <a:buClrTx/>
              <a:buSzPct val="100000"/>
            </a:pPr>
            <a:r>
              <a:rPr lang="en-US" sz="1800" i="0" dirty="0"/>
              <a:t>30 min second group discussion on </a:t>
            </a:r>
            <a:r>
              <a:rPr lang="en-US" sz="1800" b="1" i="0" dirty="0"/>
              <a:t>formulating </a:t>
            </a:r>
            <a:r>
              <a:rPr lang="en-US" sz="1800" i="0" dirty="0"/>
              <a:t>suggestions for better alignment with IGE including </a:t>
            </a:r>
            <a:r>
              <a:rPr lang="en-US" sz="1800" b="1" i="0" dirty="0"/>
              <a:t>Reporting</a:t>
            </a:r>
            <a:r>
              <a:rPr lang="en-US" sz="1800" i="0" dirty="0"/>
              <a:t> on Feedback form</a:t>
            </a:r>
            <a:endParaRPr lang="en-US" sz="2200" i="0" dirty="0"/>
          </a:p>
          <a:p>
            <a:pPr>
              <a:spcBef>
                <a:spcPts val="600"/>
              </a:spcBef>
              <a:spcAft>
                <a:spcPts val="600"/>
              </a:spcAft>
              <a:buClrTx/>
              <a:buSzPct val="100000"/>
            </a:pPr>
            <a:r>
              <a:rPr lang="en-US" sz="1800" i="0" dirty="0"/>
              <a:t>20 min </a:t>
            </a:r>
            <a:r>
              <a:rPr lang="en-US" sz="1800" b="1" i="0" dirty="0"/>
              <a:t>Presentation </a:t>
            </a:r>
            <a:r>
              <a:rPr lang="en-US" sz="1800" i="0" dirty="0"/>
              <a:t>of results and brief discussion</a:t>
            </a:r>
          </a:p>
        </p:txBody>
      </p:sp>
    </p:spTree>
    <p:extLst>
      <p:ext uri="{BB962C8B-B14F-4D97-AF65-F5344CB8AC3E}">
        <p14:creationId xmlns:p14="http://schemas.microsoft.com/office/powerpoint/2010/main" val="27807055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6037</TotalTime>
  <Words>396</Words>
  <Application>Microsoft Office PowerPoint</Application>
  <PresentationFormat>On-screen Show (4:3)</PresentationFormat>
  <Paragraphs>44</Paragraphs>
  <Slides>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Courier New</vt:lpstr>
      <vt:lpstr>Verdana</vt:lpstr>
      <vt:lpstr>Wingdings</vt:lpstr>
      <vt:lpstr>Slide_Master</vt:lpstr>
      <vt:lpstr>Inclusive Green Economy:</vt:lpstr>
      <vt:lpstr>  Inclusive Green Economy in Project/Programme Formulation</vt:lpstr>
      <vt:lpstr>Objectives of Module 5:   </vt:lpstr>
      <vt:lpstr>PowerPoint Presentation</vt:lpstr>
      <vt:lpstr>Aims of the exercise</vt:lpstr>
      <vt:lpstr>The Approach</vt:lpstr>
      <vt:lpstr>The Structure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Living Prospects</dc:creator>
  <cp:lastModifiedBy>Living Prospects</cp:lastModifiedBy>
  <cp:revision>325</cp:revision>
  <cp:lastPrinted>2013-09-19T08:14:40Z</cp:lastPrinted>
  <dcterms:created xsi:type="dcterms:W3CDTF">2011-10-28T10:25:18Z</dcterms:created>
  <dcterms:modified xsi:type="dcterms:W3CDTF">2017-01-23T14:15:11Z</dcterms:modified>
</cp:coreProperties>
</file>