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handoutMasterIdLst>
    <p:handoutMasterId r:id="rId22"/>
  </p:handoutMasterIdLst>
  <p:sldIdLst>
    <p:sldId id="365" r:id="rId2"/>
    <p:sldId id="363" r:id="rId3"/>
    <p:sldId id="259" r:id="rId4"/>
    <p:sldId id="289" r:id="rId5"/>
    <p:sldId id="377" r:id="rId6"/>
    <p:sldId id="378" r:id="rId7"/>
    <p:sldId id="379" r:id="rId8"/>
    <p:sldId id="387" r:id="rId9"/>
    <p:sldId id="391" r:id="rId10"/>
    <p:sldId id="385" r:id="rId11"/>
    <p:sldId id="382" r:id="rId12"/>
    <p:sldId id="386" r:id="rId13"/>
    <p:sldId id="381" r:id="rId14"/>
    <p:sldId id="383" r:id="rId15"/>
    <p:sldId id="393" r:id="rId16"/>
    <p:sldId id="392" r:id="rId17"/>
    <p:sldId id="384" r:id="rId18"/>
    <p:sldId id="286" r:id="rId19"/>
    <p:sldId id="388" r:id="rId20"/>
  </p:sldIdLst>
  <p:sldSz cx="9144000" cy="6858000" type="screen4x3"/>
  <p:notesSz cx="9926638" cy="6797675"/>
  <p:custDataLst>
    <p:tags r:id="rId23"/>
  </p:custDataLst>
  <p:defaultTextStyle>
    <a:defPPr>
      <a:defRPr lang="en-GB"/>
    </a:defPPr>
    <a:lvl1pPr algn="l" rtl="0" fontAlgn="base">
      <a:spcBef>
        <a:spcPct val="0"/>
      </a:spcBef>
      <a:spcAft>
        <a:spcPct val="0"/>
      </a:spcAft>
      <a:defRPr sz="1200" kern="1200">
        <a:solidFill>
          <a:srgbClr val="0F5494"/>
        </a:solidFill>
        <a:latin typeface="Verdana" pitchFamily="34" charset="0"/>
        <a:ea typeface="+mn-ea"/>
        <a:cs typeface="+mn-cs"/>
      </a:defRPr>
    </a:lvl1pPr>
    <a:lvl2pPr marL="457200" algn="l" rtl="0" fontAlgn="base">
      <a:spcBef>
        <a:spcPct val="0"/>
      </a:spcBef>
      <a:spcAft>
        <a:spcPct val="0"/>
      </a:spcAft>
      <a:defRPr sz="1200" kern="1200">
        <a:solidFill>
          <a:srgbClr val="0F5494"/>
        </a:solidFill>
        <a:latin typeface="Verdana" pitchFamily="34" charset="0"/>
        <a:ea typeface="+mn-ea"/>
        <a:cs typeface="+mn-cs"/>
      </a:defRPr>
    </a:lvl2pPr>
    <a:lvl3pPr marL="914400" algn="l" rtl="0" fontAlgn="base">
      <a:spcBef>
        <a:spcPct val="0"/>
      </a:spcBef>
      <a:spcAft>
        <a:spcPct val="0"/>
      </a:spcAft>
      <a:defRPr sz="1200" kern="1200">
        <a:solidFill>
          <a:srgbClr val="0F5494"/>
        </a:solidFill>
        <a:latin typeface="Verdana" pitchFamily="34" charset="0"/>
        <a:ea typeface="+mn-ea"/>
        <a:cs typeface="+mn-cs"/>
      </a:defRPr>
    </a:lvl3pPr>
    <a:lvl4pPr marL="1371600" algn="l" rtl="0" fontAlgn="base">
      <a:spcBef>
        <a:spcPct val="0"/>
      </a:spcBef>
      <a:spcAft>
        <a:spcPct val="0"/>
      </a:spcAft>
      <a:defRPr sz="1200" kern="1200">
        <a:solidFill>
          <a:srgbClr val="0F5494"/>
        </a:solidFill>
        <a:latin typeface="Verdana" pitchFamily="34" charset="0"/>
        <a:ea typeface="+mn-ea"/>
        <a:cs typeface="+mn-cs"/>
      </a:defRPr>
    </a:lvl4pPr>
    <a:lvl5pPr marL="1828800" algn="l" rtl="0" fontAlgn="base">
      <a:spcBef>
        <a:spcPct val="0"/>
      </a:spcBef>
      <a:spcAft>
        <a:spcPct val="0"/>
      </a:spcAft>
      <a:defRPr sz="1200" kern="1200">
        <a:solidFill>
          <a:srgbClr val="0F5494"/>
        </a:solidFill>
        <a:latin typeface="Verdana" pitchFamily="34" charset="0"/>
        <a:ea typeface="+mn-ea"/>
        <a:cs typeface="+mn-cs"/>
      </a:defRPr>
    </a:lvl5pPr>
    <a:lvl6pPr marL="2286000" algn="l" defTabSz="914400" rtl="0" eaLnBrk="1" latinLnBrk="0" hangingPunct="1">
      <a:defRPr sz="1200" kern="1200">
        <a:solidFill>
          <a:srgbClr val="0F5494"/>
        </a:solidFill>
        <a:latin typeface="Verdana" pitchFamily="34" charset="0"/>
        <a:ea typeface="+mn-ea"/>
        <a:cs typeface="+mn-cs"/>
      </a:defRPr>
    </a:lvl6pPr>
    <a:lvl7pPr marL="2743200" algn="l" defTabSz="914400" rtl="0" eaLnBrk="1" latinLnBrk="0" hangingPunct="1">
      <a:defRPr sz="1200" kern="1200">
        <a:solidFill>
          <a:srgbClr val="0F5494"/>
        </a:solidFill>
        <a:latin typeface="Verdana" pitchFamily="34" charset="0"/>
        <a:ea typeface="+mn-ea"/>
        <a:cs typeface="+mn-cs"/>
      </a:defRPr>
    </a:lvl7pPr>
    <a:lvl8pPr marL="3200400" algn="l" defTabSz="914400" rtl="0" eaLnBrk="1" latinLnBrk="0" hangingPunct="1">
      <a:defRPr sz="1200" kern="1200">
        <a:solidFill>
          <a:srgbClr val="0F5494"/>
        </a:solidFill>
        <a:latin typeface="Verdana" pitchFamily="34" charset="0"/>
        <a:ea typeface="+mn-ea"/>
        <a:cs typeface="+mn-cs"/>
      </a:defRPr>
    </a:lvl8pPr>
    <a:lvl9pPr marL="3657600" algn="l" defTabSz="914400" rtl="0" eaLnBrk="1" latinLnBrk="0" hangingPunct="1">
      <a:defRPr sz="1200" kern="1200">
        <a:solidFill>
          <a:srgbClr val="0F5494"/>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5494"/>
    <a:srgbClr val="DBF6CA"/>
    <a:srgbClr val="D3F4BE"/>
    <a:srgbClr val="EBFAE2"/>
    <a:srgbClr val="C5F1AD"/>
    <a:srgbClr val="E3FEC2"/>
    <a:srgbClr val="D3FDA1"/>
    <a:srgbClr val="BDDEFF"/>
    <a:srgbClr val="3166CF"/>
    <a:srgbClr val="3E6FD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5470" autoAdjust="0"/>
  </p:normalViewPr>
  <p:slideViewPr>
    <p:cSldViewPr>
      <p:cViewPr varScale="1">
        <p:scale>
          <a:sx n="55" d="100"/>
          <a:sy n="55" d="100"/>
        </p:scale>
        <p:origin x="1552" y="28"/>
      </p:cViewPr>
      <p:guideLst>
        <p:guide orient="horz" pos="2160"/>
        <p:guide pos="2880"/>
      </p:guideLst>
    </p:cSldViewPr>
  </p:slideViewPr>
  <p:outlineViewPr>
    <p:cViewPr>
      <p:scale>
        <a:sx n="33" d="100"/>
        <a:sy n="33" d="100"/>
      </p:scale>
      <p:origin x="0" y="852"/>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4302625" cy="34026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a:solidFill>
                  <a:schemeClr val="tx1"/>
                </a:solidFill>
                <a:latin typeface="Arial" charset="0"/>
              </a:defRPr>
            </a:lvl1pPr>
          </a:lstStyle>
          <a:p>
            <a:pPr>
              <a:defRPr/>
            </a:pPr>
            <a:endParaRPr lang="en-GB"/>
          </a:p>
        </p:txBody>
      </p:sp>
      <p:sp>
        <p:nvSpPr>
          <p:cNvPr id="37891" name="Rectangle 3"/>
          <p:cNvSpPr>
            <a:spLocks noGrp="1" noChangeArrowheads="1"/>
          </p:cNvSpPr>
          <p:nvPr>
            <p:ph type="dt" sz="quarter" idx="1"/>
          </p:nvPr>
        </p:nvSpPr>
        <p:spPr bwMode="auto">
          <a:xfrm>
            <a:off x="5621696" y="0"/>
            <a:ext cx="4302625" cy="34026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a:solidFill>
                  <a:schemeClr val="tx1"/>
                </a:solidFill>
                <a:latin typeface="Arial" charset="0"/>
              </a:defRPr>
            </a:lvl1pPr>
          </a:lstStyle>
          <a:p>
            <a:pPr>
              <a:defRPr/>
            </a:pPr>
            <a:endParaRPr lang="en-GB"/>
          </a:p>
        </p:txBody>
      </p:sp>
      <p:sp>
        <p:nvSpPr>
          <p:cNvPr id="37892" name="Rectangle 4"/>
          <p:cNvSpPr>
            <a:spLocks noGrp="1" noChangeArrowheads="1"/>
          </p:cNvSpPr>
          <p:nvPr>
            <p:ph type="ftr" sz="quarter" idx="2"/>
          </p:nvPr>
        </p:nvSpPr>
        <p:spPr bwMode="auto">
          <a:xfrm>
            <a:off x="0" y="6456324"/>
            <a:ext cx="4302625" cy="34026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a:solidFill>
                  <a:schemeClr val="tx1"/>
                </a:solidFill>
                <a:latin typeface="Arial" charset="0"/>
              </a:defRPr>
            </a:lvl1pPr>
          </a:lstStyle>
          <a:p>
            <a:pPr>
              <a:defRPr/>
            </a:pPr>
            <a:endParaRPr lang="en-GB"/>
          </a:p>
        </p:txBody>
      </p:sp>
      <p:sp>
        <p:nvSpPr>
          <p:cNvPr id="37893" name="Rectangle 5"/>
          <p:cNvSpPr>
            <a:spLocks noGrp="1" noChangeArrowheads="1"/>
          </p:cNvSpPr>
          <p:nvPr>
            <p:ph type="sldNum" sz="quarter" idx="3"/>
          </p:nvPr>
        </p:nvSpPr>
        <p:spPr bwMode="auto">
          <a:xfrm>
            <a:off x="5621696" y="6456324"/>
            <a:ext cx="4302625" cy="34026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a:solidFill>
                  <a:schemeClr val="tx1"/>
                </a:solidFill>
                <a:latin typeface="Arial" charset="0"/>
              </a:defRPr>
            </a:lvl1pPr>
          </a:lstStyle>
          <a:p>
            <a:pPr>
              <a:defRPr/>
            </a:pPr>
            <a:fld id="{DD1FE416-F8A5-43CD-A5EE-D6ADBE2AE2ED}" type="slidenum">
              <a:rPr lang="en-GB"/>
              <a:pPr>
                <a:defRPr/>
              </a:pPr>
              <a:t>‹#›</a:t>
            </a:fld>
            <a:endParaRPr lang="en-GB"/>
          </a:p>
        </p:txBody>
      </p:sp>
    </p:spTree>
    <p:extLst>
      <p:ext uri="{BB962C8B-B14F-4D97-AF65-F5344CB8AC3E}">
        <p14:creationId xmlns:p14="http://schemas.microsoft.com/office/powerpoint/2010/main" val="11139560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4302625" cy="34026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a:solidFill>
                  <a:schemeClr val="tx1"/>
                </a:solidFill>
                <a:latin typeface="Arial" charset="0"/>
              </a:defRPr>
            </a:lvl1pPr>
          </a:lstStyle>
          <a:p>
            <a:pPr>
              <a:defRPr/>
            </a:pPr>
            <a:endParaRPr lang="en-GB"/>
          </a:p>
        </p:txBody>
      </p:sp>
      <p:sp>
        <p:nvSpPr>
          <p:cNvPr id="36867" name="Rectangle 3"/>
          <p:cNvSpPr>
            <a:spLocks noGrp="1" noChangeArrowheads="1"/>
          </p:cNvSpPr>
          <p:nvPr>
            <p:ph type="dt" idx="1"/>
          </p:nvPr>
        </p:nvSpPr>
        <p:spPr bwMode="auto">
          <a:xfrm>
            <a:off x="5621696" y="0"/>
            <a:ext cx="4302625" cy="34026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a:solidFill>
                  <a:schemeClr val="tx1"/>
                </a:solidFill>
                <a:latin typeface="Arial" charset="0"/>
              </a:defRPr>
            </a:lvl1pPr>
          </a:lstStyle>
          <a:p>
            <a:pPr>
              <a:defRPr/>
            </a:pPr>
            <a:endParaRPr lang="en-GB"/>
          </a:p>
        </p:txBody>
      </p:sp>
      <p:sp>
        <p:nvSpPr>
          <p:cNvPr id="34820" name="Rectangle 4"/>
          <p:cNvSpPr>
            <a:spLocks noGrp="1" noRot="1" noChangeAspect="1" noChangeArrowheads="1" noTextEdit="1"/>
          </p:cNvSpPr>
          <p:nvPr>
            <p:ph type="sldImg" idx="2"/>
          </p:nvPr>
        </p:nvSpPr>
        <p:spPr bwMode="auto">
          <a:xfrm>
            <a:off x="3263900" y="509588"/>
            <a:ext cx="3400425" cy="2549525"/>
          </a:xfrm>
          <a:prstGeom prst="rect">
            <a:avLst/>
          </a:prstGeom>
          <a:noFill/>
          <a:ln w="9525">
            <a:solidFill>
              <a:srgbClr val="000000"/>
            </a:solidFill>
            <a:miter lim="800000"/>
            <a:headEnd/>
            <a:tailEnd/>
          </a:ln>
          <a:effectLst/>
          <a:extLst>
            <a:ext uri="{909E8E84-426E-40dd-AFC4-6F175D3DCCD1}">
              <a14:hiddenFill xmlns="" xmlns:a14="http://schemas.microsoft.com/office/drawing/2010/main">
                <a:solidFill>
                  <a:srgbClr val="FFFFFF"/>
                </a:solidFill>
              </a14:hiddenFill>
            </a:ext>
            <a:ext uri="{AF507438-7753-43e0-B8FC-AC1667EBCBE1}">
              <a14:hiddenEffects xmlns="" xmlns:a14="http://schemas.microsoft.com/office/drawing/2010/main">
                <a:effectLst>
                  <a:outerShdw dist="35921" dir="2700000" algn="ctr" rotWithShape="0">
                    <a:srgbClr val="808080"/>
                  </a:outerShdw>
                </a:effectLst>
              </a14:hiddenEffects>
            </a:ext>
            <a:ext uri="{53640926-AAD7-44d8-BBD7-CCE9431645EC}">
              <a14:shadowObscured xmlns="" xmlns:a14="http://schemas.microsoft.com/office/drawing/2010/main" val="1"/>
            </a:ext>
          </a:extLst>
        </p:spPr>
      </p:sp>
      <p:sp>
        <p:nvSpPr>
          <p:cNvPr id="36869" name="Rectangle 5"/>
          <p:cNvSpPr>
            <a:spLocks noGrp="1" noChangeArrowheads="1"/>
          </p:cNvSpPr>
          <p:nvPr>
            <p:ph type="body" sz="quarter" idx="3"/>
          </p:nvPr>
        </p:nvSpPr>
        <p:spPr bwMode="auto">
          <a:xfrm>
            <a:off x="992201" y="3228705"/>
            <a:ext cx="7942238" cy="305911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36870" name="Rectangle 6"/>
          <p:cNvSpPr>
            <a:spLocks noGrp="1" noChangeArrowheads="1"/>
          </p:cNvSpPr>
          <p:nvPr>
            <p:ph type="ftr" sz="quarter" idx="4"/>
          </p:nvPr>
        </p:nvSpPr>
        <p:spPr bwMode="auto">
          <a:xfrm>
            <a:off x="0" y="6456324"/>
            <a:ext cx="4302625" cy="34026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a:solidFill>
                  <a:schemeClr val="tx1"/>
                </a:solidFill>
                <a:latin typeface="Arial" charset="0"/>
              </a:defRPr>
            </a:lvl1pPr>
          </a:lstStyle>
          <a:p>
            <a:pPr>
              <a:defRPr/>
            </a:pPr>
            <a:endParaRPr lang="en-GB"/>
          </a:p>
        </p:txBody>
      </p:sp>
      <p:sp>
        <p:nvSpPr>
          <p:cNvPr id="36871" name="Rectangle 7"/>
          <p:cNvSpPr>
            <a:spLocks noGrp="1" noChangeArrowheads="1"/>
          </p:cNvSpPr>
          <p:nvPr>
            <p:ph type="sldNum" sz="quarter" idx="5"/>
          </p:nvPr>
        </p:nvSpPr>
        <p:spPr bwMode="auto">
          <a:xfrm>
            <a:off x="5621696" y="6456324"/>
            <a:ext cx="4302625" cy="34026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a:solidFill>
                  <a:schemeClr val="tx1"/>
                </a:solidFill>
                <a:latin typeface="Arial" charset="0"/>
              </a:defRPr>
            </a:lvl1pPr>
          </a:lstStyle>
          <a:p>
            <a:pPr>
              <a:defRPr/>
            </a:pPr>
            <a:fld id="{3B488B20-A08D-47B6-ADE7-8DEB44560A18}" type="slidenum">
              <a:rPr lang="en-GB"/>
              <a:pPr>
                <a:defRPr/>
              </a:pPr>
              <a:t>‹#›</a:t>
            </a:fld>
            <a:endParaRPr lang="en-GB"/>
          </a:p>
        </p:txBody>
      </p:sp>
    </p:spTree>
    <p:extLst>
      <p:ext uri="{BB962C8B-B14F-4D97-AF65-F5344CB8AC3E}">
        <p14:creationId xmlns:p14="http://schemas.microsoft.com/office/powerpoint/2010/main" val="289595181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txBox="1">
            <a:spLocks noGrp="1"/>
          </p:cNvSpPr>
          <p:nvPr>
            <p:ph type="body" sz="quarter" idx="1"/>
          </p:nvPr>
        </p:nvSpPr>
        <p:spPr/>
        <p:txBody>
          <a:bodyPr/>
          <a:lstStyle/>
          <a:p>
            <a:endParaRPr lang="en-GB"/>
          </a:p>
        </p:txBody>
      </p:sp>
      <p:sp>
        <p:nvSpPr>
          <p:cNvPr id="4" name="Slide Number Placeholder 3"/>
          <p:cNvSpPr txBox="1"/>
          <p:nvPr/>
        </p:nvSpPr>
        <p:spPr>
          <a:xfrm>
            <a:off x="3884608" y="8685208"/>
            <a:ext cx="2971800" cy="457200"/>
          </a:xfrm>
          <a:prstGeom prst="rect">
            <a:avLst/>
          </a:prstGeom>
          <a:noFill/>
          <a:ln>
            <a:noFill/>
          </a:ln>
        </p:spPr>
        <p:txBody>
          <a:bodyPr vert="horz" wrap="square" lIns="91440" tIns="45720" rIns="91440" bIns="45720" anchor="b" anchorCtr="0" compatLnSpc="1"/>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EAECB9BE-64DF-47D5-A8B2-7A1550173A75}" type="slidenum">
              <a:t>1</a:t>
            </a:fld>
            <a:endParaRPr lang="en-GB" sz="1200" b="0" i="0" u="none" strike="noStrike" kern="1200" cap="none" spc="0" baseline="0">
              <a:solidFill>
                <a:srgbClr val="000000"/>
              </a:solidFill>
              <a:uFillTx/>
              <a:latin typeface="Calibri"/>
              <a:ea typeface=""/>
              <a:cs typeface=""/>
            </a:endParaRPr>
          </a:p>
        </p:txBody>
      </p:sp>
    </p:spTree>
    <p:extLst>
      <p:ext uri="{BB962C8B-B14F-4D97-AF65-F5344CB8AC3E}">
        <p14:creationId xmlns:p14="http://schemas.microsoft.com/office/powerpoint/2010/main" val="35181673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0" dirty="0"/>
              <a:t>Actions identified as having significant potential to advance the objectives of the Sustainable Energy for All initiative</a:t>
            </a:r>
            <a:r>
              <a:rPr lang="en-GB" b="0" baseline="0" dirty="0"/>
              <a:t> </a:t>
            </a:r>
            <a:r>
              <a:rPr lang="en-GB" b="0" dirty="0"/>
              <a:t>(ensure universal access to modern energy services, double the global rate of improvement in energy efficiency, double the share of renewable energy in the global energy mix, all three objectives for 2030), which the EU contributes to, also illustrate possible measures that can deliver benefits to developing countries and do not necessarily require high investment costs</a:t>
            </a:r>
            <a:endParaRPr lang="en-GB" dirty="0"/>
          </a:p>
        </p:txBody>
      </p:sp>
      <p:sp>
        <p:nvSpPr>
          <p:cNvPr id="4" name="Slide Number Placeholder 3"/>
          <p:cNvSpPr>
            <a:spLocks noGrp="1"/>
          </p:cNvSpPr>
          <p:nvPr>
            <p:ph type="sldNum" sz="quarter" idx="10"/>
          </p:nvPr>
        </p:nvSpPr>
        <p:spPr/>
        <p:txBody>
          <a:bodyPr/>
          <a:lstStyle/>
          <a:p>
            <a:pPr>
              <a:defRPr/>
            </a:pPr>
            <a:fld id="{3B488B20-A08D-47B6-ADE7-8DEB44560A18}" type="slidenum">
              <a:rPr lang="en-GB" smtClean="0"/>
              <a:pPr>
                <a:defRPr/>
              </a:pPr>
              <a:t>13</a:t>
            </a:fld>
            <a:endParaRPr lang="en-GB"/>
          </a:p>
        </p:txBody>
      </p:sp>
    </p:spTree>
    <p:extLst>
      <p:ext uri="{BB962C8B-B14F-4D97-AF65-F5344CB8AC3E}">
        <p14:creationId xmlns:p14="http://schemas.microsoft.com/office/powerpoint/2010/main" val="35457773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dirty="0">
                <a:ea typeface="+mn-ea"/>
                <a:cs typeface="+mn-cs"/>
              </a:rPr>
              <a:t>SDG10: </a:t>
            </a:r>
            <a:r>
              <a:rPr lang="en-US" sz="1200" b="1" kern="1200" dirty="0">
                <a:solidFill>
                  <a:schemeClr val="tx1"/>
                </a:solidFill>
                <a:effectLst/>
                <a:latin typeface="Arial" charset="0"/>
                <a:ea typeface="+mn-ea"/>
                <a:cs typeface="+mn-cs"/>
              </a:rPr>
              <a:t>Reduce inequalities within and among countries</a:t>
            </a:r>
            <a:endParaRPr lang="en-GB" sz="1200" b="1" kern="1200" dirty="0">
              <a:solidFill>
                <a:schemeClr val="tx1"/>
              </a:solidFill>
              <a:effectLst/>
              <a:latin typeface="Arial" charset="0"/>
              <a:ea typeface="+mn-ea"/>
              <a:cs typeface="+mn-cs"/>
            </a:endParaRPr>
          </a:p>
          <a:p>
            <a:r>
              <a:rPr lang="en-GB" sz="1200" kern="1200" dirty="0">
                <a:solidFill>
                  <a:schemeClr val="tx1"/>
                </a:solidFill>
                <a:effectLst/>
                <a:latin typeface="Arial" charset="0"/>
                <a:ea typeface="+mn-ea"/>
                <a:cs typeface="+mn-cs"/>
              </a:rPr>
              <a:t>identifying opportunities for public finance contributions to the green economy and removing existing incentives for unsustainable practices. Possible activities contributing to this include, for example, financing Public Expenditure Reviews to better understand obstacles and options to support the green economy transformation, supporting efforts to shift fiscal incentives and subsidies in favour of clean energy instead of fossil fuels – such as raising awareness on the costs and use of these subsidies and the planning of compensation measures for those who may be negatively affected by subsidies’ removal, the introduction of sustainability criteria in public procurement rules, measures to improve tax collection and fiscal transparency etc. </a:t>
            </a:r>
          </a:p>
          <a:p>
            <a:r>
              <a:rPr lang="en-GB" sz="1200" kern="1200" dirty="0">
                <a:solidFill>
                  <a:schemeClr val="tx1"/>
                </a:solidFill>
                <a:effectLst/>
                <a:latin typeface="Arial" charset="0"/>
                <a:ea typeface="+mn-ea"/>
                <a:cs typeface="+mn-cs"/>
              </a:rPr>
              <a:t>Cooperation on public finance may also provide opportunities to promote natural capital accounting, to integrate the value of natural assets into development strategies, and to encourage the use of indicators that are inclusive of environmental and social aspects.</a:t>
            </a:r>
            <a:endParaRPr lang="en-GB" sz="1200" b="1" dirty="0">
              <a:ea typeface="+mn-ea"/>
              <a:cs typeface="+mn-cs"/>
            </a:endParaRPr>
          </a:p>
        </p:txBody>
      </p:sp>
      <p:sp>
        <p:nvSpPr>
          <p:cNvPr id="4" name="Slide Number Placeholder 3"/>
          <p:cNvSpPr>
            <a:spLocks noGrp="1"/>
          </p:cNvSpPr>
          <p:nvPr>
            <p:ph type="sldNum" sz="quarter" idx="10"/>
          </p:nvPr>
        </p:nvSpPr>
        <p:spPr/>
        <p:txBody>
          <a:bodyPr/>
          <a:lstStyle/>
          <a:p>
            <a:pPr>
              <a:defRPr/>
            </a:pPr>
            <a:fld id="{3B488B20-A08D-47B6-ADE7-8DEB44560A18}" type="slidenum">
              <a:rPr lang="en-GB" smtClean="0"/>
              <a:pPr>
                <a:defRPr/>
              </a:pPr>
              <a:t>14</a:t>
            </a:fld>
            <a:endParaRPr lang="en-GB"/>
          </a:p>
        </p:txBody>
      </p:sp>
    </p:spTree>
    <p:extLst>
      <p:ext uri="{BB962C8B-B14F-4D97-AF65-F5344CB8AC3E}">
        <p14:creationId xmlns:p14="http://schemas.microsoft.com/office/powerpoint/2010/main" val="7567071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dirty="0">
                <a:ea typeface="+mn-ea"/>
                <a:cs typeface="+mn-cs"/>
              </a:rPr>
              <a:t>SDG11: </a:t>
            </a:r>
            <a:r>
              <a:rPr lang="en-US" sz="1200" b="1" kern="1200" dirty="0">
                <a:solidFill>
                  <a:schemeClr val="tx1"/>
                </a:solidFill>
                <a:effectLst/>
                <a:latin typeface="Arial" charset="0"/>
                <a:ea typeface="+mn-ea"/>
                <a:cs typeface="+mn-cs"/>
              </a:rPr>
              <a:t>Make cities and human settlements inclusive, safe, resilient and sustainable</a:t>
            </a:r>
          </a:p>
          <a:p>
            <a:r>
              <a:rPr lang="en-GB" sz="1200" kern="1200" dirty="0">
                <a:solidFill>
                  <a:schemeClr val="tx1"/>
                </a:solidFill>
                <a:effectLst/>
                <a:latin typeface="Arial" charset="0"/>
                <a:ea typeface="+mn-ea"/>
                <a:cs typeface="+mn-cs"/>
              </a:rPr>
              <a:t>SDG 11 addresses urban development and transportation policies with some targets particularly relevant to green economy: target 11.6: reduce the adverse per capita environmental impact of cities; 11.a: support positive economic, social and environmental links between urban, peri-urban and rural areas by strengthening national and regional development planning; 11.b: substantially increase the number of cities and human settlements adopting and implementing integrated policies and plans towards inclusion, resource efficiency, mitigation and adaptation to climate change, resilience to disasters. Proper urban planning and local development strategies create opportunities for green entrepreneurship in accelerating the deployment of water and sanitation facilities or renewable energy infrastructure in housing, in enabling human mobility and providing sustainable mobility schemes, but also in mainstreaming sustainable buildings and construction technologies. Sustainable urban planning may also provide an opportunity for green job creation, notably within sectors such as construction and waste management (e.g. recycling) or address sustainable production issues involving polluting industries located in urban or (mainly) peri-urban areas (e.g. through measures linked with air pollutants’ concentration limits). Moreover, urbanisation plays a key role in the behavioural change of consumers, affecting e.g. lifestyle trends and food consumption, and is thus an important factor to be addressed in promoting sustainable consumption under SDG 12. Local governments are well placed to mount further innovative responses, through, for example, climate adaptation policies, green growth strategies, and local resource mobilization.</a:t>
            </a:r>
            <a:endParaRPr lang="en-GB" sz="1200" b="1" kern="1200" dirty="0">
              <a:solidFill>
                <a:schemeClr val="tx1"/>
              </a:solidFill>
              <a:effectLst/>
              <a:latin typeface="Arial" charset="0"/>
              <a:ea typeface="+mn-ea"/>
              <a:cs typeface="+mn-cs"/>
            </a:endParaRPr>
          </a:p>
        </p:txBody>
      </p:sp>
      <p:sp>
        <p:nvSpPr>
          <p:cNvPr id="4" name="Slide Number Placeholder 3"/>
          <p:cNvSpPr>
            <a:spLocks noGrp="1"/>
          </p:cNvSpPr>
          <p:nvPr>
            <p:ph type="sldNum" sz="quarter" idx="10"/>
          </p:nvPr>
        </p:nvSpPr>
        <p:spPr/>
        <p:txBody>
          <a:bodyPr/>
          <a:lstStyle/>
          <a:p>
            <a:pPr>
              <a:defRPr/>
            </a:pPr>
            <a:fld id="{3B488B20-A08D-47B6-ADE7-8DEB44560A18}" type="slidenum">
              <a:rPr lang="en-GB" smtClean="0"/>
              <a:pPr>
                <a:defRPr/>
              </a:pPr>
              <a:t>15</a:t>
            </a:fld>
            <a:endParaRPr lang="en-GB"/>
          </a:p>
        </p:txBody>
      </p:sp>
    </p:spTree>
    <p:extLst>
      <p:ext uri="{BB962C8B-B14F-4D97-AF65-F5344CB8AC3E}">
        <p14:creationId xmlns:p14="http://schemas.microsoft.com/office/powerpoint/2010/main" val="7191194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dirty="0">
                <a:ea typeface="+mn-ea"/>
                <a:cs typeface="+mn-cs"/>
              </a:rPr>
              <a:t>SDG13: </a:t>
            </a:r>
            <a:r>
              <a:rPr lang="en-US" sz="1200" b="1" kern="1200" dirty="0">
                <a:solidFill>
                  <a:schemeClr val="tx1"/>
                </a:solidFill>
                <a:effectLst/>
                <a:latin typeface="Arial" charset="0"/>
                <a:ea typeface="+mn-ea"/>
                <a:cs typeface="+mn-cs"/>
              </a:rPr>
              <a:t>Take urgent action to combat climate change and its impacts</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GB" sz="1200" kern="1200" dirty="0">
                <a:solidFill>
                  <a:schemeClr val="tx1"/>
                </a:solidFill>
                <a:effectLst/>
                <a:latin typeface="Arial" charset="0"/>
                <a:ea typeface="+mn-ea"/>
                <a:cs typeface="+mn-cs"/>
              </a:rPr>
              <a:t>SDG13 fosters immediate and collective action addressing climate change and its effects on both man-made and natural systems, by focusing on (among others) strengthening resilience and adaptive capacity to climate-related hazards and natural disasters in all countries (13.1), integrating climate change measures into national policies, strategies and planning (13.2) and improving education, awareness-raising and human and institutional capacity on climate change mitigation, adaptation, impact reduction and early warning (13.3). In the context of inclusive green economy, combatting climate change is an issue inherently addressed under SCP, as a direct outcome of increased resource efficiency and sustainable energy management, but also targeted through support actions in relevant sectors, such as in </a:t>
            </a:r>
            <a:r>
              <a:rPr lang="en-GB" sz="1200" kern="1200" dirty="0" err="1">
                <a:solidFill>
                  <a:schemeClr val="tx1"/>
                </a:solidFill>
                <a:effectLst/>
                <a:latin typeface="Arial" charset="0"/>
                <a:ea typeface="+mn-ea"/>
                <a:cs typeface="+mn-cs"/>
              </a:rPr>
              <a:t>agro</a:t>
            </a:r>
            <a:r>
              <a:rPr lang="en-GB" sz="1200" kern="1200" dirty="0">
                <a:solidFill>
                  <a:schemeClr val="tx1"/>
                </a:solidFill>
                <a:effectLst/>
                <a:latin typeface="Arial" charset="0"/>
                <a:ea typeface="+mn-ea"/>
                <a:cs typeface="+mn-cs"/>
              </a:rPr>
              <a:t>-forestry.</a:t>
            </a:r>
          </a:p>
          <a:p>
            <a:endParaRPr lang="en-GB" sz="1200" b="1" kern="1200" dirty="0">
              <a:solidFill>
                <a:schemeClr val="tx1"/>
              </a:solidFill>
              <a:effectLst/>
              <a:latin typeface="Arial" charset="0"/>
              <a:ea typeface="+mn-ea"/>
              <a:cs typeface="+mn-cs"/>
            </a:endParaRPr>
          </a:p>
        </p:txBody>
      </p:sp>
      <p:sp>
        <p:nvSpPr>
          <p:cNvPr id="4" name="Slide Number Placeholder 3"/>
          <p:cNvSpPr>
            <a:spLocks noGrp="1"/>
          </p:cNvSpPr>
          <p:nvPr>
            <p:ph type="sldNum" sz="quarter" idx="10"/>
          </p:nvPr>
        </p:nvSpPr>
        <p:spPr/>
        <p:txBody>
          <a:bodyPr/>
          <a:lstStyle/>
          <a:p>
            <a:pPr>
              <a:defRPr/>
            </a:pPr>
            <a:fld id="{3B488B20-A08D-47B6-ADE7-8DEB44560A18}" type="slidenum">
              <a:rPr lang="en-GB" smtClean="0"/>
              <a:pPr>
                <a:defRPr/>
              </a:pPr>
              <a:t>16</a:t>
            </a:fld>
            <a:endParaRPr lang="en-GB"/>
          </a:p>
        </p:txBody>
      </p:sp>
    </p:spTree>
    <p:extLst>
      <p:ext uri="{BB962C8B-B14F-4D97-AF65-F5344CB8AC3E}">
        <p14:creationId xmlns:p14="http://schemas.microsoft.com/office/powerpoint/2010/main" val="13842041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dirty="0">
                <a:ea typeface="+mn-ea"/>
                <a:cs typeface="+mn-cs"/>
              </a:rPr>
              <a:t>SDG15: </a:t>
            </a:r>
            <a:r>
              <a:rPr lang="en-US" sz="1200" b="1" kern="1200" dirty="0">
                <a:solidFill>
                  <a:schemeClr val="tx1"/>
                </a:solidFill>
                <a:effectLst/>
                <a:latin typeface="Arial" charset="0"/>
                <a:ea typeface="+mn-ea"/>
                <a:cs typeface="+mn-cs"/>
              </a:rPr>
              <a:t>Sustainably manage forests, combat desertification, halt and reverse land degradation, halt biodiversity loss</a:t>
            </a:r>
            <a:endParaRPr lang="en-GB" sz="1200" b="1" kern="1200" dirty="0">
              <a:solidFill>
                <a:schemeClr val="tx1"/>
              </a:solidFill>
              <a:effectLst/>
              <a:latin typeface="Arial" charset="0"/>
              <a:ea typeface="+mn-ea"/>
              <a:cs typeface="+mn-cs"/>
            </a:endParaRPr>
          </a:p>
          <a:p>
            <a:r>
              <a:rPr lang="en-GB" sz="1200" kern="1200" dirty="0">
                <a:solidFill>
                  <a:schemeClr val="tx1"/>
                </a:solidFill>
                <a:effectLst/>
                <a:latin typeface="Arial" charset="0"/>
                <a:ea typeface="+mn-ea"/>
                <a:cs typeface="+mn-cs"/>
              </a:rPr>
              <a:t>Besides efforts to address their depletion and degradation through more sustainable practices, measures contributing to improving transparency and accountability – through public disclosure requirements, civil society monitoring, law enforcement actions or the development of functional judicial systems for example - are potentially important to address governance problems in the sector. Synergies with the EU's policies that encourage responsible practices from economic operators (e.g. disclosure requirements for the extractive industry and loggers of primary forests in the EU Accounting and Transparency Directives) and international initiatives (e.g. Extractive Industries Transparency Initiative, FAO guidelines on the Responsible Governance of Tenure of Land, Fisheries and Forests) can contribute to incentivize partner countries’ efforts in this area.</a:t>
            </a:r>
            <a:r>
              <a:rPr lang="en-GB" dirty="0">
                <a:effectLst/>
              </a:rPr>
              <a:t> – Source: </a:t>
            </a:r>
            <a:r>
              <a:rPr lang="en-GB" i="1" dirty="0">
                <a:effectLst/>
              </a:rPr>
              <a:t>DEVCO</a:t>
            </a:r>
            <a:r>
              <a:rPr lang="en-GB" i="1" baseline="0" dirty="0">
                <a:effectLst/>
              </a:rPr>
              <a:t> Reference document</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GB" sz="1200" b="1" dirty="0">
                <a:ea typeface="+mn-ea"/>
                <a:cs typeface="+mn-cs"/>
              </a:rPr>
              <a:t>SDG14: </a:t>
            </a:r>
            <a:r>
              <a:rPr lang="en-US" sz="1200" b="1" kern="1200" dirty="0">
                <a:solidFill>
                  <a:schemeClr val="tx1"/>
                </a:solidFill>
                <a:effectLst/>
                <a:latin typeface="Arial" charset="0"/>
                <a:ea typeface="+mn-ea"/>
                <a:cs typeface="+mn-cs"/>
              </a:rPr>
              <a:t>Conserve and sustainably use the oceans, seas and marine resources for sustainable development</a:t>
            </a:r>
            <a:endParaRPr lang="en-GB" sz="1200" b="1" kern="1200" dirty="0">
              <a:solidFill>
                <a:schemeClr val="tx1"/>
              </a:solidFill>
              <a:effectLst/>
              <a:latin typeface="Arial" charset="0"/>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GB" sz="1200" kern="1200" dirty="0">
                <a:solidFill>
                  <a:schemeClr val="tx1"/>
                </a:solidFill>
                <a:effectLst/>
                <a:latin typeface="Arial" charset="0"/>
                <a:ea typeface="+mn-ea"/>
                <a:cs typeface="+mn-cs"/>
              </a:rPr>
              <a:t>SDG14 promotes the creation of a framework to sustainably manage marine and coastal ecosystems, including their resources, and protect them from land-based pollution. Green economy related targets focus on (among others): restoring fish stocks in the shortest time feasible, at least to levels that can produce maximum sustainable yield as determined by their biological characteristics (14.5); prohibiting certain forms of fisheries subsidies which contribute to overcapacity and overfishing, eliminating subsidies that contribute to illegal, unreported and unregulated fishing and refraining from introducing new such subsidies (14.6); and providing access for small-scale artisanal fishers to marine resources and markets (14.b). The concept of blue economy comprises all economic activities depending directly or indirectly on the sea, which represent a large share of the global economy, in terms of both gross value added and jobs. The EU has introduced the concept of Blue Growth to stress the need for a more sustainable blue economy, based on productive, but at the same time healthy, seas and oceans. A </a:t>
            </a:r>
            <a:r>
              <a:rPr lang="en-GB" sz="1200" b="1" kern="1200" dirty="0">
                <a:solidFill>
                  <a:schemeClr val="tx1"/>
                </a:solidFill>
                <a:effectLst/>
                <a:latin typeface="Arial" charset="0"/>
                <a:ea typeface="+mn-ea"/>
                <a:cs typeface="+mn-cs"/>
              </a:rPr>
              <a:t>Blue Growth long-term strategy </a:t>
            </a:r>
            <a:r>
              <a:rPr lang="en-GB" sz="1200" kern="1200" dirty="0">
                <a:solidFill>
                  <a:schemeClr val="tx1"/>
                </a:solidFill>
                <a:effectLst/>
                <a:latin typeface="Arial" charset="0"/>
                <a:ea typeface="+mn-ea"/>
                <a:cs typeface="+mn-cs"/>
              </a:rPr>
              <a:t>was endorsed to support sustainable growth in the marine and maritime sectors as a whole. In line with SDG14, the EU provides support to the conservation and sustainable use of ecosystem goods and services in the context of its development cooperation.</a:t>
            </a:r>
            <a:r>
              <a:rPr lang="en-GB" dirty="0">
                <a:effectLst/>
              </a:rPr>
              <a:t> – Source: </a:t>
            </a:r>
            <a:r>
              <a:rPr lang="en-GB" i="1" dirty="0">
                <a:effectLst/>
              </a:rPr>
              <a:t>DEVCO</a:t>
            </a:r>
            <a:r>
              <a:rPr lang="en-GB" i="1" baseline="0" dirty="0">
                <a:effectLst/>
              </a:rPr>
              <a:t> Reference document</a:t>
            </a:r>
            <a:endParaRPr lang="en-GB" sz="1200" kern="1200" dirty="0">
              <a:solidFill>
                <a:schemeClr val="tx1"/>
              </a:solidFill>
              <a:effectLst/>
              <a:latin typeface="Arial" charset="0"/>
              <a:ea typeface="+mn-ea"/>
              <a:cs typeface="+mn-cs"/>
            </a:endParaRPr>
          </a:p>
          <a:p>
            <a:endParaRPr lang="en-GB" sz="1200" b="1" i="1" dirty="0">
              <a:ea typeface="+mn-ea"/>
              <a:cs typeface="+mn-cs"/>
            </a:endParaRPr>
          </a:p>
        </p:txBody>
      </p:sp>
      <p:sp>
        <p:nvSpPr>
          <p:cNvPr id="4" name="Slide Number Placeholder 3"/>
          <p:cNvSpPr>
            <a:spLocks noGrp="1"/>
          </p:cNvSpPr>
          <p:nvPr>
            <p:ph type="sldNum" sz="quarter" idx="10"/>
          </p:nvPr>
        </p:nvSpPr>
        <p:spPr/>
        <p:txBody>
          <a:bodyPr/>
          <a:lstStyle/>
          <a:p>
            <a:pPr>
              <a:defRPr/>
            </a:pPr>
            <a:fld id="{3B488B20-A08D-47B6-ADE7-8DEB44560A18}" type="slidenum">
              <a:rPr lang="en-GB" smtClean="0"/>
              <a:pPr>
                <a:defRPr/>
              </a:pPr>
              <a:t>17</a:t>
            </a:fld>
            <a:endParaRPr lang="en-GB"/>
          </a:p>
        </p:txBody>
      </p:sp>
    </p:spTree>
    <p:extLst>
      <p:ext uri="{BB962C8B-B14F-4D97-AF65-F5344CB8AC3E}">
        <p14:creationId xmlns:p14="http://schemas.microsoft.com/office/powerpoint/2010/main" val="30056962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ClrTx/>
              <a:buFont typeface="Wingdings" panose="05000000000000000000" pitchFamily="2" charset="2"/>
              <a:buChar char="q"/>
              <a:defRPr/>
            </a:pPr>
            <a:r>
              <a:rPr lang="en-GB" i="0" dirty="0"/>
              <a:t>Global framework of policy priorities</a:t>
            </a:r>
          </a:p>
          <a:p>
            <a:pPr>
              <a:buClrTx/>
              <a:buFont typeface="Wingdings" panose="05000000000000000000" pitchFamily="2" charset="2"/>
              <a:buChar char="q"/>
              <a:defRPr/>
            </a:pPr>
            <a:endParaRPr lang="en-GB" i="0" dirty="0"/>
          </a:p>
          <a:p>
            <a:pPr>
              <a:buClrTx/>
              <a:buFont typeface="Wingdings" panose="05000000000000000000" pitchFamily="2" charset="2"/>
              <a:buChar char="q"/>
              <a:defRPr/>
            </a:pPr>
            <a:r>
              <a:rPr lang="en-GB" i="0" dirty="0"/>
              <a:t>17 Sustainable Development Goals (SDGs), including:</a:t>
            </a:r>
          </a:p>
          <a:p>
            <a:pPr lvl="1">
              <a:buClrTx/>
              <a:buFont typeface="Courier New" panose="02070309020205020404" pitchFamily="49" charset="0"/>
              <a:buChar char="o"/>
              <a:defRPr/>
            </a:pPr>
            <a:r>
              <a:rPr lang="en-GB" b="0" i="0" dirty="0"/>
              <a:t>An SDG specifically on SCP (SDG 12); and </a:t>
            </a:r>
          </a:p>
          <a:p>
            <a:pPr lvl="1">
              <a:buClrTx/>
              <a:buFont typeface="Courier New" panose="02070309020205020404" pitchFamily="49" charset="0"/>
              <a:buChar char="o"/>
              <a:defRPr/>
            </a:pPr>
            <a:r>
              <a:rPr lang="en-GB" b="0" i="0" dirty="0"/>
              <a:t>“inclusive green economy”-related targets in twelve other adopted SDGs</a:t>
            </a:r>
          </a:p>
          <a:p>
            <a:endParaRPr lang="en-GB" dirty="0"/>
          </a:p>
        </p:txBody>
      </p:sp>
      <p:sp>
        <p:nvSpPr>
          <p:cNvPr id="4" name="Slide Number Placeholder 3"/>
          <p:cNvSpPr>
            <a:spLocks noGrp="1"/>
          </p:cNvSpPr>
          <p:nvPr>
            <p:ph type="sldNum" sz="quarter" idx="10"/>
          </p:nvPr>
        </p:nvSpPr>
        <p:spPr/>
        <p:txBody>
          <a:bodyPr/>
          <a:lstStyle/>
          <a:p>
            <a:pPr>
              <a:defRPr/>
            </a:pPr>
            <a:fld id="{3B488B20-A08D-47B6-ADE7-8DEB44560A18}" type="slidenum">
              <a:rPr lang="en-GB" smtClean="0"/>
              <a:pPr>
                <a:defRPr/>
              </a:pPr>
              <a:t>5</a:t>
            </a:fld>
            <a:endParaRPr lang="en-GB"/>
          </a:p>
        </p:txBody>
      </p:sp>
    </p:spTree>
    <p:extLst>
      <p:ext uri="{BB962C8B-B14F-4D97-AF65-F5344CB8AC3E}">
        <p14:creationId xmlns:p14="http://schemas.microsoft.com/office/powerpoint/2010/main" val="9313403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dirty="0">
                <a:ea typeface="+mn-ea"/>
                <a:cs typeface="+mn-cs"/>
              </a:rPr>
              <a:t>SDG12: Ensuring Sustainable Consumption and Production patterns</a:t>
            </a:r>
          </a:p>
          <a:p>
            <a:r>
              <a:rPr lang="en-GB" sz="1200" b="0" dirty="0">
                <a:ea typeface="+mn-ea"/>
                <a:cs typeface="+mn-cs"/>
              </a:rPr>
              <a:t>The inclusive green economy transformation requires public intervention, but materializes essentially through more sustainable practices by businesses and consumers.</a:t>
            </a:r>
          </a:p>
          <a:p>
            <a:r>
              <a:rPr lang="en-GB" sz="1200" kern="1200" dirty="0">
                <a:solidFill>
                  <a:schemeClr val="tx1"/>
                </a:solidFill>
                <a:effectLst/>
                <a:latin typeface="Arial" charset="0"/>
                <a:ea typeface="+mn-ea"/>
                <a:cs typeface="+mn-cs"/>
              </a:rPr>
              <a:t>While the development of a supportive policy framework for inclusive green economy is primarily the responsibility of public institutions, lessons from previous EU programmes on green economy, which blend both policy support and grant schemes in favour of private sector organisations, have stressed the importance of cooperation with the private sector to improve those frameworks. Additionally, valuable lessons are derived from the experience of eco-enterprises themselves and their assessment of policies that have enhanced or hindered their growth. This approach is coherent with the recently adopted EU Communication on the private sector which underlines its role, not only as an aid recipient, but also as a partner in the formulation and implementation of the EU’s development assistance. This includes the identification of priorities in the reform of domestic business environments. – source: DEVCO</a:t>
            </a:r>
            <a:r>
              <a:rPr lang="en-GB" sz="1200" kern="1200" baseline="0" dirty="0">
                <a:solidFill>
                  <a:schemeClr val="tx1"/>
                </a:solidFill>
                <a:effectLst/>
                <a:latin typeface="Arial" charset="0"/>
                <a:ea typeface="+mn-ea"/>
                <a:cs typeface="+mn-cs"/>
              </a:rPr>
              <a:t> </a:t>
            </a:r>
            <a:r>
              <a:rPr lang="en-GB" sz="1200" i="1" kern="1200" dirty="0">
                <a:solidFill>
                  <a:schemeClr val="tx1"/>
                </a:solidFill>
                <a:effectLst/>
                <a:latin typeface="Arial" charset="0"/>
                <a:ea typeface="+mn-ea"/>
                <a:cs typeface="+mn-cs"/>
              </a:rPr>
              <a:t>Reference document</a:t>
            </a:r>
            <a:endParaRPr lang="en-GB" i="1" dirty="0"/>
          </a:p>
        </p:txBody>
      </p:sp>
      <p:sp>
        <p:nvSpPr>
          <p:cNvPr id="4" name="Slide Number Placeholder 3"/>
          <p:cNvSpPr>
            <a:spLocks noGrp="1"/>
          </p:cNvSpPr>
          <p:nvPr>
            <p:ph type="sldNum" sz="quarter" idx="10"/>
          </p:nvPr>
        </p:nvSpPr>
        <p:spPr/>
        <p:txBody>
          <a:bodyPr/>
          <a:lstStyle/>
          <a:p>
            <a:pPr>
              <a:defRPr/>
            </a:pPr>
            <a:fld id="{3B488B20-A08D-47B6-ADE7-8DEB44560A18}" type="slidenum">
              <a:rPr lang="en-GB" smtClean="0"/>
              <a:pPr>
                <a:defRPr/>
              </a:pPr>
              <a:t>6</a:t>
            </a:fld>
            <a:endParaRPr lang="en-GB"/>
          </a:p>
        </p:txBody>
      </p:sp>
    </p:spTree>
    <p:extLst>
      <p:ext uri="{BB962C8B-B14F-4D97-AF65-F5344CB8AC3E}">
        <p14:creationId xmlns:p14="http://schemas.microsoft.com/office/powerpoint/2010/main" val="30258379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3B488B20-A08D-47B6-ADE7-8DEB44560A18}" type="slidenum">
              <a:rPr lang="en-GB" smtClean="0"/>
              <a:pPr>
                <a:defRPr/>
              </a:pPr>
              <a:t>7</a:t>
            </a:fld>
            <a:endParaRPr lang="en-GB"/>
          </a:p>
        </p:txBody>
      </p:sp>
    </p:spTree>
    <p:extLst>
      <p:ext uri="{BB962C8B-B14F-4D97-AF65-F5344CB8AC3E}">
        <p14:creationId xmlns:p14="http://schemas.microsoft.com/office/powerpoint/2010/main" val="12664343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dirty="0">
                <a:ea typeface="+mn-ea"/>
                <a:cs typeface="+mn-cs"/>
              </a:rPr>
              <a:t>SDG4: </a:t>
            </a:r>
            <a:r>
              <a:rPr lang="en-GB" sz="1200" b="1" kern="1200" dirty="0">
                <a:solidFill>
                  <a:schemeClr val="tx1"/>
                </a:solidFill>
                <a:effectLst/>
                <a:latin typeface="Arial" charset="0"/>
                <a:ea typeface="+mn-ea"/>
                <a:cs typeface="+mn-cs"/>
              </a:rPr>
              <a:t>Ensure inclusive and equitable quality education and promote lifelong learning opportunities for all</a:t>
            </a:r>
            <a:endParaRPr lang="en-GB" sz="1200" b="1" dirty="0">
              <a:ea typeface="+mn-ea"/>
              <a:cs typeface="+mn-cs"/>
            </a:endParaRPr>
          </a:p>
          <a:p>
            <a:r>
              <a:rPr lang="en-GB" sz="1200" b="1" dirty="0">
                <a:ea typeface="+mn-ea"/>
                <a:cs typeface="+mn-cs"/>
              </a:rPr>
              <a:t>SDG8: </a:t>
            </a:r>
            <a:r>
              <a:rPr lang="en-US" sz="1200" b="1" kern="1200" dirty="0">
                <a:solidFill>
                  <a:schemeClr val="tx1"/>
                </a:solidFill>
                <a:effectLst/>
                <a:latin typeface="Arial" charset="0"/>
                <a:ea typeface="+mn-ea"/>
                <a:cs typeface="+mn-cs"/>
              </a:rPr>
              <a:t>Promote inclusive and sustainable economic growth, employment and decent work</a:t>
            </a:r>
            <a:r>
              <a:rPr lang="en-GB" sz="1200" b="1" kern="1200" dirty="0">
                <a:solidFill>
                  <a:schemeClr val="tx1"/>
                </a:solidFill>
                <a:effectLst/>
                <a:latin typeface="Arial" charset="0"/>
                <a:ea typeface="+mn-ea"/>
                <a:cs typeface="+mn-cs"/>
              </a:rPr>
              <a:t> for all</a:t>
            </a:r>
          </a:p>
          <a:p>
            <a:r>
              <a:rPr lang="en-US" sz="1200" b="0" i="0" kern="1200" dirty="0">
                <a:solidFill>
                  <a:schemeClr val="tx1"/>
                </a:solidFill>
                <a:effectLst/>
                <a:latin typeface="Arial" charset="0"/>
                <a:ea typeface="+mn-ea"/>
                <a:cs typeface="+mn-cs"/>
              </a:rPr>
              <a:t>Specific reference to </a:t>
            </a:r>
            <a:r>
              <a:rPr lang="en-US" sz="1200" b="1" i="0" kern="1200" dirty="0">
                <a:solidFill>
                  <a:schemeClr val="tx1"/>
                </a:solidFill>
                <a:effectLst/>
                <a:latin typeface="Arial" charset="0"/>
                <a:ea typeface="+mn-ea"/>
                <a:cs typeface="+mn-cs"/>
              </a:rPr>
              <a:t>target 4: </a:t>
            </a:r>
            <a:r>
              <a:rPr lang="en-US" sz="1200" b="1" i="1" kern="1200" dirty="0">
                <a:solidFill>
                  <a:schemeClr val="tx1"/>
                </a:solidFill>
                <a:effectLst/>
                <a:latin typeface="Arial" charset="0"/>
                <a:ea typeface="+mn-ea"/>
                <a:cs typeface="+mn-cs"/>
              </a:rPr>
              <a:t>Improve progressively, through 2030, global resource efficiency in consumption and production and </a:t>
            </a:r>
            <a:r>
              <a:rPr lang="en-US" sz="1200" b="1" i="1" kern="1200" dirty="0" err="1">
                <a:solidFill>
                  <a:schemeClr val="tx1"/>
                </a:solidFill>
                <a:effectLst/>
                <a:latin typeface="Arial" charset="0"/>
                <a:ea typeface="+mn-ea"/>
                <a:cs typeface="+mn-cs"/>
              </a:rPr>
              <a:t>endeavour</a:t>
            </a:r>
            <a:r>
              <a:rPr lang="en-US" sz="1200" b="1" i="1" kern="1200" dirty="0">
                <a:solidFill>
                  <a:schemeClr val="tx1"/>
                </a:solidFill>
                <a:effectLst/>
                <a:latin typeface="Arial" charset="0"/>
                <a:ea typeface="+mn-ea"/>
                <a:cs typeface="+mn-cs"/>
              </a:rPr>
              <a:t> to decouple economic growth from environmental degradation, in accordance with the 10-year framework of </a:t>
            </a:r>
            <a:r>
              <a:rPr lang="en-US" sz="1200" b="1" i="1" kern="1200" dirty="0" err="1">
                <a:solidFill>
                  <a:schemeClr val="tx1"/>
                </a:solidFill>
                <a:effectLst/>
                <a:latin typeface="Arial" charset="0"/>
                <a:ea typeface="+mn-ea"/>
                <a:cs typeface="+mn-cs"/>
              </a:rPr>
              <a:t>programmes</a:t>
            </a:r>
            <a:r>
              <a:rPr lang="en-US" sz="1200" b="1" i="1" kern="1200" dirty="0">
                <a:solidFill>
                  <a:schemeClr val="tx1"/>
                </a:solidFill>
                <a:effectLst/>
                <a:latin typeface="Arial" charset="0"/>
                <a:ea typeface="+mn-ea"/>
                <a:cs typeface="+mn-cs"/>
              </a:rPr>
              <a:t> on sustainable consumption and production, with developed countries taking the lead.</a:t>
            </a:r>
          </a:p>
        </p:txBody>
      </p:sp>
      <p:sp>
        <p:nvSpPr>
          <p:cNvPr id="4" name="Slide Number Placeholder 3"/>
          <p:cNvSpPr>
            <a:spLocks noGrp="1"/>
          </p:cNvSpPr>
          <p:nvPr>
            <p:ph type="sldNum" sz="quarter" idx="10"/>
          </p:nvPr>
        </p:nvSpPr>
        <p:spPr/>
        <p:txBody>
          <a:bodyPr/>
          <a:lstStyle/>
          <a:p>
            <a:pPr>
              <a:defRPr/>
            </a:pPr>
            <a:fld id="{3B488B20-A08D-47B6-ADE7-8DEB44560A18}" type="slidenum">
              <a:rPr lang="en-GB" smtClean="0"/>
              <a:pPr>
                <a:defRPr/>
              </a:pPr>
              <a:t>8</a:t>
            </a:fld>
            <a:endParaRPr lang="en-GB"/>
          </a:p>
        </p:txBody>
      </p:sp>
    </p:spTree>
    <p:extLst>
      <p:ext uri="{BB962C8B-B14F-4D97-AF65-F5344CB8AC3E}">
        <p14:creationId xmlns:p14="http://schemas.microsoft.com/office/powerpoint/2010/main" val="14506068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dirty="0">
                <a:ea typeface="+mn-ea"/>
                <a:cs typeface="+mn-cs"/>
              </a:rPr>
              <a:t>SDG9: </a:t>
            </a:r>
            <a:r>
              <a:rPr lang="en-US" sz="1200" b="1" kern="1200" dirty="0">
                <a:solidFill>
                  <a:schemeClr val="tx1"/>
                </a:solidFill>
                <a:effectLst/>
                <a:latin typeface="Arial" charset="0"/>
                <a:ea typeface="+mn-ea"/>
                <a:cs typeface="+mn-cs"/>
              </a:rPr>
              <a:t>Build resilient infrastructure, promote sustainable industrialization</a:t>
            </a:r>
            <a:r>
              <a:rPr lang="en-US" sz="1200" b="1" kern="1200" baseline="0" dirty="0">
                <a:solidFill>
                  <a:schemeClr val="tx1"/>
                </a:solidFill>
                <a:effectLst/>
                <a:latin typeface="Arial" charset="0"/>
                <a:ea typeface="+mn-ea"/>
                <a:cs typeface="+mn-cs"/>
              </a:rPr>
              <a:t> and foster innovation</a:t>
            </a:r>
            <a:endParaRPr lang="en-GB" sz="1200" b="1" kern="1200" dirty="0">
              <a:solidFill>
                <a:schemeClr val="tx1"/>
              </a:solidFill>
              <a:effectLst/>
              <a:latin typeface="Arial" charset="0"/>
              <a:ea typeface="+mn-ea"/>
              <a:cs typeface="+mn-cs"/>
            </a:endParaRPr>
          </a:p>
          <a:p>
            <a:r>
              <a:rPr lang="en-GB" sz="1200" kern="1200" dirty="0">
                <a:solidFill>
                  <a:schemeClr val="tx1"/>
                </a:solidFill>
                <a:effectLst/>
                <a:latin typeface="Arial" charset="0"/>
                <a:ea typeface="+mn-ea"/>
                <a:cs typeface="+mn-cs"/>
              </a:rPr>
              <a:t>SDG 9 should foster technological progress and eco-innovation to identify lasting solutions to inclusive green economy challenges, such as green jobs creation (in line with SDG8), resource efficient industries, and sustainable infrastructures. Most targets under this SDG are relevant to the green economy, including target 9.1: develop quality, reliable, sustainable and resilient infrastructure; target 9.2: promote inclusive and sustainable industrialization; target 9.3: increase the access of small-scale industrial and other enterprises, in particular in developing countries, to financial services, including affordable credit, and their integration into value chains and markets; target 9.4: upgrade infrastructure and retrofit industries to make them sustainable, with increased resource-use efficiency and greater adoption of clean and environmentally sound technologies and industrial processes (in line with SDG12); target 9.5: enhance scientific research, upgrade the technological capabilities of industrial sectors in all countries, in particular developing countries, including, by 2030, encouraging innovation. </a:t>
            </a:r>
            <a:r>
              <a:rPr lang="en-GB" dirty="0">
                <a:effectLst/>
              </a:rPr>
              <a:t>– Source: </a:t>
            </a:r>
            <a:r>
              <a:rPr lang="en-GB" i="1" dirty="0">
                <a:effectLst/>
              </a:rPr>
              <a:t>DEVCO</a:t>
            </a:r>
            <a:r>
              <a:rPr lang="en-GB" i="1" baseline="0" dirty="0">
                <a:effectLst/>
              </a:rPr>
              <a:t> Reference document</a:t>
            </a:r>
            <a:endParaRPr lang="en-GB" sz="1200" b="1" i="1" dirty="0">
              <a:ea typeface="+mn-ea"/>
              <a:cs typeface="+mn-cs"/>
            </a:endParaRPr>
          </a:p>
        </p:txBody>
      </p:sp>
      <p:sp>
        <p:nvSpPr>
          <p:cNvPr id="4" name="Slide Number Placeholder 3"/>
          <p:cNvSpPr>
            <a:spLocks noGrp="1"/>
          </p:cNvSpPr>
          <p:nvPr>
            <p:ph type="sldNum" sz="quarter" idx="10"/>
          </p:nvPr>
        </p:nvSpPr>
        <p:spPr/>
        <p:txBody>
          <a:bodyPr/>
          <a:lstStyle/>
          <a:p>
            <a:pPr>
              <a:defRPr/>
            </a:pPr>
            <a:fld id="{3B488B20-A08D-47B6-ADE7-8DEB44560A18}" type="slidenum">
              <a:rPr lang="en-GB" smtClean="0"/>
              <a:pPr>
                <a:defRPr/>
              </a:pPr>
              <a:t>9</a:t>
            </a:fld>
            <a:endParaRPr lang="en-GB"/>
          </a:p>
        </p:txBody>
      </p:sp>
    </p:spTree>
    <p:extLst>
      <p:ext uri="{BB962C8B-B14F-4D97-AF65-F5344CB8AC3E}">
        <p14:creationId xmlns:p14="http://schemas.microsoft.com/office/powerpoint/2010/main" val="12759667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dirty="0">
                <a:ea typeface="+mn-ea"/>
                <a:cs typeface="+mn-cs"/>
              </a:rPr>
              <a:t>SDG17: </a:t>
            </a:r>
            <a:r>
              <a:rPr lang="en-GB" sz="1200" b="1" kern="1200" dirty="0">
                <a:solidFill>
                  <a:schemeClr val="tx1"/>
                </a:solidFill>
                <a:effectLst/>
                <a:latin typeface="Arial" charset="0"/>
                <a:ea typeface="+mn-ea"/>
                <a:cs typeface="+mn-cs"/>
              </a:rPr>
              <a:t>Strengthen the means of implementation and r</a:t>
            </a:r>
            <a:r>
              <a:rPr lang="en-US" sz="1200" b="1" kern="1200" dirty="0" err="1">
                <a:solidFill>
                  <a:schemeClr val="tx1"/>
                </a:solidFill>
                <a:effectLst/>
                <a:latin typeface="Arial" charset="0"/>
                <a:ea typeface="+mn-ea"/>
                <a:cs typeface="+mn-cs"/>
              </a:rPr>
              <a:t>evitilise</a:t>
            </a:r>
            <a:r>
              <a:rPr lang="en-US" sz="1200" b="1" kern="1200" dirty="0">
                <a:solidFill>
                  <a:schemeClr val="tx1"/>
                </a:solidFill>
                <a:effectLst/>
                <a:latin typeface="Arial" charset="0"/>
                <a:ea typeface="+mn-ea"/>
                <a:cs typeface="+mn-cs"/>
              </a:rPr>
              <a:t> the global partnership for sustainable development</a:t>
            </a:r>
            <a:endParaRPr lang="en-GB" sz="1200" b="1" kern="1200" dirty="0">
              <a:solidFill>
                <a:schemeClr val="tx1"/>
              </a:solidFill>
              <a:effectLst/>
              <a:latin typeface="Arial" charset="0"/>
              <a:ea typeface="+mn-ea"/>
              <a:cs typeface="+mn-cs"/>
            </a:endParaRPr>
          </a:p>
          <a:p>
            <a:r>
              <a:rPr lang="en-GB" sz="1200" kern="1200" dirty="0">
                <a:solidFill>
                  <a:schemeClr val="tx1"/>
                </a:solidFill>
                <a:effectLst/>
                <a:latin typeface="Arial" charset="0"/>
                <a:ea typeface="+mn-ea"/>
                <a:cs typeface="+mn-cs"/>
              </a:rPr>
              <a:t>The EU and its partner countries in Africa, South East Asia and Latin America have had successful experience promoting civil society participation in the development of timber legality frameworks under the FLEGT Action Plan. Grants to civil society organisations have allowed them to develop their capacities, participate constructively to national processes on timber legality and monitor practices on the ground, contributing to several outcomes for partner countries, including an improved reputation of their forestry sector, the credibility of their legality verification schemes and contributions to law enforcement through reporting of illegal practices and cooperation with appropriate authorities. </a:t>
            </a:r>
            <a:r>
              <a:rPr lang="en-GB" dirty="0">
                <a:effectLst/>
              </a:rPr>
              <a:t>– Source: </a:t>
            </a:r>
            <a:r>
              <a:rPr lang="en-GB" i="1" dirty="0">
                <a:effectLst/>
              </a:rPr>
              <a:t>DEVCO</a:t>
            </a:r>
            <a:r>
              <a:rPr lang="en-GB" i="1" baseline="0" dirty="0">
                <a:effectLst/>
              </a:rPr>
              <a:t> Reference document</a:t>
            </a:r>
            <a:endParaRPr lang="en-GB" sz="1200" b="1" i="1" dirty="0">
              <a:ea typeface="+mn-ea"/>
              <a:cs typeface="+mn-cs"/>
            </a:endParaRPr>
          </a:p>
        </p:txBody>
      </p:sp>
      <p:sp>
        <p:nvSpPr>
          <p:cNvPr id="4" name="Slide Number Placeholder 3"/>
          <p:cNvSpPr>
            <a:spLocks noGrp="1"/>
          </p:cNvSpPr>
          <p:nvPr>
            <p:ph type="sldNum" sz="quarter" idx="10"/>
          </p:nvPr>
        </p:nvSpPr>
        <p:spPr/>
        <p:txBody>
          <a:bodyPr/>
          <a:lstStyle/>
          <a:p>
            <a:pPr>
              <a:defRPr/>
            </a:pPr>
            <a:fld id="{3B488B20-A08D-47B6-ADE7-8DEB44560A18}" type="slidenum">
              <a:rPr lang="en-GB" smtClean="0"/>
              <a:pPr>
                <a:defRPr/>
              </a:pPr>
              <a:t>10</a:t>
            </a:fld>
            <a:endParaRPr lang="en-GB"/>
          </a:p>
        </p:txBody>
      </p:sp>
    </p:spTree>
    <p:extLst>
      <p:ext uri="{BB962C8B-B14F-4D97-AF65-F5344CB8AC3E}">
        <p14:creationId xmlns:p14="http://schemas.microsoft.com/office/powerpoint/2010/main" val="8849357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dirty="0">
                <a:ea typeface="+mn-ea"/>
                <a:cs typeface="+mn-cs"/>
              </a:rPr>
              <a:t>SDG2: </a:t>
            </a:r>
            <a:r>
              <a:rPr lang="en-GB" sz="1200" b="1" kern="1200" dirty="0">
                <a:solidFill>
                  <a:schemeClr val="tx1"/>
                </a:solidFill>
                <a:effectLst/>
                <a:latin typeface="Arial" charset="0"/>
                <a:ea typeface="+mn-ea"/>
                <a:cs typeface="+mn-cs"/>
              </a:rPr>
              <a:t>End hunger, achieve food security and improved nutrition and promote sustainable agriculture</a:t>
            </a:r>
          </a:p>
          <a:p>
            <a:r>
              <a:rPr lang="en-GB" sz="1200" kern="1200" dirty="0">
                <a:solidFill>
                  <a:schemeClr val="tx1"/>
                </a:solidFill>
                <a:effectLst/>
                <a:latin typeface="Arial" charset="0"/>
                <a:ea typeface="+mn-ea"/>
                <a:cs typeface="+mn-cs"/>
              </a:rPr>
              <a:t>Sustainable practices in the agriculture sector are not just important for the sake of the environment. They are also key to deliver long term economic benefits.</a:t>
            </a:r>
            <a:endParaRPr lang="en-GB" sz="1200" b="1" kern="1200" dirty="0">
              <a:solidFill>
                <a:schemeClr val="tx1"/>
              </a:solidFill>
              <a:effectLst/>
              <a:latin typeface="Arial" charset="0"/>
              <a:ea typeface="+mn-ea"/>
              <a:cs typeface="+mn-cs"/>
            </a:endParaRPr>
          </a:p>
          <a:p>
            <a:endParaRPr lang="en-GB" sz="1200" kern="1200" dirty="0">
              <a:solidFill>
                <a:schemeClr val="tx1"/>
              </a:solidFill>
              <a:effectLst/>
              <a:latin typeface="Arial" charset="0"/>
              <a:ea typeface="+mn-ea"/>
              <a:cs typeface="+mn-cs"/>
            </a:endParaRPr>
          </a:p>
          <a:p>
            <a:r>
              <a:rPr lang="en-GB" sz="1200" kern="1200" dirty="0">
                <a:solidFill>
                  <a:schemeClr val="tx1"/>
                </a:solidFill>
                <a:effectLst/>
                <a:latin typeface="Arial" charset="0"/>
                <a:ea typeface="+mn-ea"/>
                <a:cs typeface="+mn-cs"/>
              </a:rPr>
              <a:t>Efforts to increase the effectiveness of supply chains, aiming at producing more in a sustainable way, as well as their inclusiveness, notably to ensure a fair repartition of benefits and achieve higher selling prices for smallholders, are highly coherent with EU development objectives and the green economy transformation. Complementarily, support to the development of local markets, which are increasingly important for local farmers in Africa, is crucial for agriculture contribution to the green economy.</a:t>
            </a:r>
          </a:p>
          <a:p>
            <a:endParaRPr lang="en-GB" sz="1200" kern="1200" dirty="0">
              <a:solidFill>
                <a:schemeClr val="tx1"/>
              </a:solidFill>
              <a:effectLst/>
              <a:latin typeface="Arial" charset="0"/>
              <a:ea typeface="+mn-ea"/>
              <a:cs typeface="+mn-cs"/>
            </a:endParaRPr>
          </a:p>
          <a:p>
            <a:r>
              <a:rPr lang="en-GB" sz="1200" kern="1200" dirty="0">
                <a:solidFill>
                  <a:schemeClr val="tx1"/>
                </a:solidFill>
                <a:effectLst/>
                <a:latin typeface="Arial" charset="0"/>
                <a:ea typeface="+mn-ea"/>
                <a:cs typeface="+mn-cs"/>
              </a:rPr>
              <a:t>The concept of sustainable intensification offers, according to the Montpelier Panel, a critical pathway that “strives to utilise the existing land to produce greater yields, better nutrition and higher net incomes while reducing over reliance on pesticides and fertilisers and lowering emissions of harmful greenhouse gases. It also has to do this in a way that is both efficient and resilient and contributes to the stock of natural environmental capital”</a:t>
            </a:r>
          </a:p>
          <a:p>
            <a:endParaRPr lang="en-GB" sz="1200" kern="1200" dirty="0">
              <a:solidFill>
                <a:schemeClr val="tx1"/>
              </a:solidFill>
              <a:effectLst/>
              <a:latin typeface="Arial" charset="0"/>
              <a:ea typeface="+mn-ea"/>
              <a:cs typeface="+mn-cs"/>
            </a:endParaRPr>
          </a:p>
          <a:p>
            <a:r>
              <a:rPr lang="en-GB" sz="1200" kern="1200" dirty="0">
                <a:solidFill>
                  <a:schemeClr val="tx1"/>
                </a:solidFill>
                <a:effectLst/>
                <a:latin typeface="Arial" charset="0"/>
                <a:ea typeface="+mn-ea"/>
                <a:cs typeface="+mn-cs"/>
              </a:rPr>
              <a:t>Practices contributing to resilience and sustainability in this sector include for example promoting water efficiency and integrated water resources management, adopting cultivation techniques that reduce soil erosion, strengthening land planning and management institutions, maintaining a critical mass of natural ecosystems. The roll out of these practices has remained slow however. In the agriculture sector, countries facing food security issues have legitimate objectives focused on short term productivity and yield increase, while investment costs remain a major constraint to the adoption of clean sources of energy and to energy efficiency measures. – Source: </a:t>
            </a:r>
            <a:r>
              <a:rPr lang="en-GB" sz="1200" i="1" kern="1200" dirty="0">
                <a:solidFill>
                  <a:schemeClr val="tx1"/>
                </a:solidFill>
                <a:effectLst/>
                <a:latin typeface="Arial" charset="0"/>
                <a:ea typeface="+mn-ea"/>
                <a:cs typeface="+mn-cs"/>
              </a:rPr>
              <a:t>DEVCO</a:t>
            </a:r>
            <a:r>
              <a:rPr lang="en-GB" sz="1200" i="1" kern="1200" baseline="0" dirty="0">
                <a:solidFill>
                  <a:schemeClr val="tx1"/>
                </a:solidFill>
                <a:effectLst/>
                <a:latin typeface="Arial" charset="0"/>
                <a:ea typeface="+mn-ea"/>
                <a:cs typeface="+mn-cs"/>
              </a:rPr>
              <a:t> Reference document</a:t>
            </a:r>
            <a:endParaRPr lang="en-GB" sz="1200" b="1" i="1" dirty="0">
              <a:ea typeface="+mn-ea"/>
              <a:cs typeface="+mn-cs"/>
            </a:endParaRPr>
          </a:p>
        </p:txBody>
      </p:sp>
      <p:sp>
        <p:nvSpPr>
          <p:cNvPr id="4" name="Slide Number Placeholder 3"/>
          <p:cNvSpPr>
            <a:spLocks noGrp="1"/>
          </p:cNvSpPr>
          <p:nvPr>
            <p:ph type="sldNum" sz="quarter" idx="10"/>
          </p:nvPr>
        </p:nvSpPr>
        <p:spPr/>
        <p:txBody>
          <a:bodyPr/>
          <a:lstStyle/>
          <a:p>
            <a:pPr>
              <a:defRPr/>
            </a:pPr>
            <a:fld id="{3B488B20-A08D-47B6-ADE7-8DEB44560A18}" type="slidenum">
              <a:rPr lang="en-GB" smtClean="0"/>
              <a:pPr>
                <a:defRPr/>
              </a:pPr>
              <a:t>11</a:t>
            </a:fld>
            <a:endParaRPr lang="en-GB"/>
          </a:p>
        </p:txBody>
      </p:sp>
    </p:spTree>
    <p:extLst>
      <p:ext uri="{BB962C8B-B14F-4D97-AF65-F5344CB8AC3E}">
        <p14:creationId xmlns:p14="http://schemas.microsoft.com/office/powerpoint/2010/main" val="15574965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dirty="0">
                <a:ea typeface="+mn-ea"/>
                <a:cs typeface="+mn-cs"/>
              </a:rPr>
              <a:t>SDG3: </a:t>
            </a:r>
            <a:r>
              <a:rPr lang="en-GB" sz="1200" b="1" kern="1200" dirty="0">
                <a:solidFill>
                  <a:schemeClr val="tx1"/>
                </a:solidFill>
                <a:effectLst/>
                <a:latin typeface="Arial" charset="0"/>
                <a:ea typeface="+mn-ea"/>
                <a:cs typeface="+mn-cs"/>
              </a:rPr>
              <a:t>Ensure healthy lives and promote well-being for all at all ages</a:t>
            </a:r>
            <a:endParaRPr lang="en-GB" sz="1200" b="1" dirty="0">
              <a:ea typeface="+mn-ea"/>
              <a:cs typeface="+mn-cs"/>
            </a:endParaRPr>
          </a:p>
        </p:txBody>
      </p:sp>
      <p:sp>
        <p:nvSpPr>
          <p:cNvPr id="4" name="Slide Number Placeholder 3"/>
          <p:cNvSpPr>
            <a:spLocks noGrp="1"/>
          </p:cNvSpPr>
          <p:nvPr>
            <p:ph type="sldNum" sz="quarter" idx="10"/>
          </p:nvPr>
        </p:nvSpPr>
        <p:spPr/>
        <p:txBody>
          <a:bodyPr/>
          <a:lstStyle/>
          <a:p>
            <a:pPr>
              <a:defRPr/>
            </a:pPr>
            <a:fld id="{3B488B20-A08D-47B6-ADE7-8DEB44560A18}" type="slidenum">
              <a:rPr lang="en-GB" smtClean="0"/>
              <a:pPr>
                <a:defRPr/>
              </a:pPr>
              <a:t>12</a:t>
            </a:fld>
            <a:endParaRPr lang="en-GB"/>
          </a:p>
        </p:txBody>
      </p:sp>
    </p:spTree>
    <p:extLst>
      <p:ext uri="{BB962C8B-B14F-4D97-AF65-F5344CB8AC3E}">
        <p14:creationId xmlns:p14="http://schemas.microsoft.com/office/powerpoint/2010/main" val="312353063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9"/>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8"/>
              </a:srgbClr>
            </a:outerShdw>
          </a:effectLst>
        </p:spPr>
        <p:txBody>
          <a:bodyPr anchor="ctr"/>
          <a:lstStyle/>
          <a:p>
            <a:pPr algn="ctr" defTabSz="457200"/>
            <a:endParaRPr lang="en-US" sz="1800">
              <a:solidFill>
                <a:srgbClr val="FFFFFF"/>
              </a:solidFill>
            </a:endParaRPr>
          </a:p>
        </p:txBody>
      </p:sp>
      <p:pic>
        <p:nvPicPr>
          <p:cNvPr id="5" name="Picture 6" descr="LOGO CE-EN-quadri.eps"/>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57638" y="258763"/>
            <a:ext cx="1436687" cy="9985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6" name="Rectangle 5"/>
          <p:cNvSpPr/>
          <p:nvPr userDrawn="1"/>
        </p:nvSpPr>
        <p:spPr>
          <a:xfrm>
            <a:off x="4267200" y="6659563"/>
            <a:ext cx="611188"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pPr lvl="0"/>
            <a:r>
              <a:rPr lang="fr-BE" noProof="0"/>
              <a:t>Title</a:t>
            </a:r>
            <a:endParaRPr lang="en-GB" noProof="0"/>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pPr lvl="0"/>
            <a:r>
              <a:rPr lang="fr-BE" noProof="0"/>
              <a:t>Subtitle</a:t>
            </a:r>
            <a:endParaRPr lang="en-GB" noProof="0"/>
          </a:p>
        </p:txBody>
      </p:sp>
      <p:sp>
        <p:nvSpPr>
          <p:cNvPr id="7" name="Rectangle 6"/>
          <p:cNvSpPr>
            <a:spLocks noGrp="1" noChangeArrowheads="1"/>
          </p:cNvSpPr>
          <p:nvPr>
            <p:ph type="dt" sz="half" idx="10"/>
          </p:nvPr>
        </p:nvSpPr>
        <p:spPr/>
        <p:txBody>
          <a:bodyPr/>
          <a:lstStyle>
            <a:lvl1pPr>
              <a:defRPr sz="1200" b="1">
                <a:solidFill>
                  <a:schemeClr val="bg1"/>
                </a:solidFill>
                <a:latin typeface="+mn-lt"/>
              </a:defRPr>
            </a:lvl1pPr>
          </a:lstStyle>
          <a:p>
            <a:pPr>
              <a:defRPr/>
            </a:pPr>
            <a:endParaRPr lang="en-GB"/>
          </a:p>
        </p:txBody>
      </p:sp>
      <p:sp>
        <p:nvSpPr>
          <p:cNvPr id="8" name="Rectangle 7"/>
          <p:cNvSpPr>
            <a:spLocks noGrp="1" noChangeArrowheads="1"/>
          </p:cNvSpPr>
          <p:nvPr>
            <p:ph type="ftr" sz="quarter" idx="11"/>
          </p:nvPr>
        </p:nvSpPr>
        <p:spPr/>
        <p:txBody>
          <a:bodyPr/>
          <a:lstStyle>
            <a:lvl1pPr>
              <a:defRPr>
                <a:solidFill>
                  <a:schemeClr val="bg1"/>
                </a:solidFill>
                <a:latin typeface="+mn-lt"/>
              </a:defRPr>
            </a:lvl1pPr>
          </a:lstStyle>
          <a:p>
            <a:pPr>
              <a:defRPr/>
            </a:pPr>
            <a:endParaRPr lang="en-GB"/>
          </a:p>
        </p:txBody>
      </p:sp>
      <p:sp>
        <p:nvSpPr>
          <p:cNvPr id="9" name="Rectangle 8"/>
          <p:cNvSpPr>
            <a:spLocks noGrp="1" noChangeArrowheads="1"/>
          </p:cNvSpPr>
          <p:nvPr>
            <p:ph type="sldNum" sz="quarter" idx="12"/>
          </p:nvPr>
        </p:nvSpPr>
        <p:spPr/>
        <p:txBody>
          <a:bodyPr/>
          <a:lstStyle>
            <a:lvl1pPr>
              <a:defRPr>
                <a:solidFill>
                  <a:schemeClr val="bg1"/>
                </a:solidFill>
                <a:latin typeface="+mn-lt"/>
              </a:defRPr>
            </a:lvl1pPr>
          </a:lstStyle>
          <a:p>
            <a:pPr>
              <a:defRPr/>
            </a:pPr>
            <a:fld id="{0A9CC608-C584-4521-94AB-7171062B4183}" type="slidenum">
              <a:rPr lang="en-GB"/>
              <a:pPr>
                <a:defRPr/>
              </a:pPr>
              <a:t>‹#›</a:t>
            </a:fld>
            <a:endParaRPr lang="en-GB"/>
          </a:p>
        </p:txBody>
      </p:sp>
    </p:spTree>
    <p:extLst>
      <p:ext uri="{BB962C8B-B14F-4D97-AF65-F5344CB8AC3E}">
        <p14:creationId xmlns:p14="http://schemas.microsoft.com/office/powerpoint/2010/main" val="41722670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AC4F4B82-C98E-4DCE-AAF2-A1DACA1D1194}" type="slidenum">
              <a:rPr lang="en-GB"/>
              <a:pPr>
                <a:defRPr/>
              </a:pPr>
              <a:t>‹#›</a:t>
            </a:fld>
            <a:endParaRPr lang="en-GB"/>
          </a:p>
        </p:txBody>
      </p:sp>
    </p:spTree>
    <p:extLst>
      <p:ext uri="{BB962C8B-B14F-4D97-AF65-F5344CB8AC3E}">
        <p14:creationId xmlns:p14="http://schemas.microsoft.com/office/powerpoint/2010/main" val="1184821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7E2A7B5F-59C4-4155-9627-68972DC58FD3}" type="slidenum">
              <a:rPr lang="en-GB"/>
              <a:pPr>
                <a:defRPr/>
              </a:pPr>
              <a:t>‹#›</a:t>
            </a:fld>
            <a:endParaRPr lang="en-GB"/>
          </a:p>
        </p:txBody>
      </p:sp>
    </p:spTree>
    <p:extLst>
      <p:ext uri="{BB962C8B-B14F-4D97-AF65-F5344CB8AC3E}">
        <p14:creationId xmlns:p14="http://schemas.microsoft.com/office/powerpoint/2010/main" val="37218959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49799107-9A01-47FE-9309-A8EE91F5A81B}" type="slidenum">
              <a:rPr lang="en-GB"/>
              <a:pPr>
                <a:defRPr/>
              </a:pPr>
              <a:t>‹#›</a:t>
            </a:fld>
            <a:endParaRPr lang="en-GB"/>
          </a:p>
        </p:txBody>
      </p:sp>
    </p:spTree>
    <p:extLst>
      <p:ext uri="{BB962C8B-B14F-4D97-AF65-F5344CB8AC3E}">
        <p14:creationId xmlns:p14="http://schemas.microsoft.com/office/powerpoint/2010/main" val="10600846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46020E37-F1A4-4E08-BD05-37F2D9FE77B9}" type="slidenum">
              <a:rPr lang="en-GB"/>
              <a:pPr>
                <a:defRPr/>
              </a:pPr>
              <a:t>‹#›</a:t>
            </a:fld>
            <a:endParaRPr lang="en-GB"/>
          </a:p>
        </p:txBody>
      </p:sp>
    </p:spTree>
    <p:extLst>
      <p:ext uri="{BB962C8B-B14F-4D97-AF65-F5344CB8AC3E}">
        <p14:creationId xmlns:p14="http://schemas.microsoft.com/office/powerpoint/2010/main" val="27585686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4CDEE941-16CE-4001-A41B-6B97B70A53A5}" type="slidenum">
              <a:rPr lang="en-GB"/>
              <a:pPr>
                <a:defRPr/>
              </a:pPr>
              <a:t>‹#›</a:t>
            </a:fld>
            <a:endParaRPr lang="en-GB"/>
          </a:p>
        </p:txBody>
      </p:sp>
    </p:spTree>
    <p:extLst>
      <p:ext uri="{BB962C8B-B14F-4D97-AF65-F5344CB8AC3E}">
        <p14:creationId xmlns:p14="http://schemas.microsoft.com/office/powerpoint/2010/main" val="4276246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E61282D1-6CBF-4B86-AE76-61F0936C63B3}" type="slidenum">
              <a:rPr lang="en-GB"/>
              <a:pPr>
                <a:defRPr/>
              </a:pPr>
              <a:t>‹#›</a:t>
            </a:fld>
            <a:endParaRPr lang="en-GB"/>
          </a:p>
        </p:txBody>
      </p:sp>
    </p:spTree>
    <p:extLst>
      <p:ext uri="{BB962C8B-B14F-4D97-AF65-F5344CB8AC3E}">
        <p14:creationId xmlns:p14="http://schemas.microsoft.com/office/powerpoint/2010/main" val="30133199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B57F7B55-82A2-40C1-BBF8-747DEB1B1018}" type="slidenum">
              <a:rPr lang="en-GB"/>
              <a:pPr>
                <a:defRPr/>
              </a:pPr>
              <a:t>‹#›</a:t>
            </a:fld>
            <a:endParaRPr lang="en-GB"/>
          </a:p>
        </p:txBody>
      </p:sp>
    </p:spTree>
    <p:extLst>
      <p:ext uri="{BB962C8B-B14F-4D97-AF65-F5344CB8AC3E}">
        <p14:creationId xmlns:p14="http://schemas.microsoft.com/office/powerpoint/2010/main" val="798558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85A8CD5C-BB8A-4F0F-8B66-9C3045F8A13C}" type="slidenum">
              <a:rPr lang="en-GB"/>
              <a:pPr>
                <a:defRPr/>
              </a:pPr>
              <a:t>‹#›</a:t>
            </a:fld>
            <a:endParaRPr lang="en-GB"/>
          </a:p>
        </p:txBody>
      </p:sp>
    </p:spTree>
    <p:extLst>
      <p:ext uri="{BB962C8B-B14F-4D97-AF65-F5344CB8AC3E}">
        <p14:creationId xmlns:p14="http://schemas.microsoft.com/office/powerpoint/2010/main" val="7674930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FC791286-FAAC-4FC0-918E-2FFD612B0773}" type="slidenum">
              <a:rPr lang="en-GB"/>
              <a:pPr>
                <a:defRPr/>
              </a:pPr>
              <a:t>‹#›</a:t>
            </a:fld>
            <a:endParaRPr lang="en-GB"/>
          </a:p>
        </p:txBody>
      </p:sp>
    </p:spTree>
    <p:extLst>
      <p:ext uri="{BB962C8B-B14F-4D97-AF65-F5344CB8AC3E}">
        <p14:creationId xmlns:p14="http://schemas.microsoft.com/office/powerpoint/2010/main" val="1104506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169B4AD0-8EDA-4DA4-8FAC-FCB650A526E9}" type="slidenum">
              <a:rPr lang="en-GB"/>
              <a:pPr>
                <a:defRPr/>
              </a:pPr>
              <a:t>‹#›</a:t>
            </a:fld>
            <a:endParaRPr lang="en-GB"/>
          </a:p>
        </p:txBody>
      </p:sp>
    </p:spTree>
    <p:extLst>
      <p:ext uri="{BB962C8B-B14F-4D97-AF65-F5344CB8AC3E}">
        <p14:creationId xmlns:p14="http://schemas.microsoft.com/office/powerpoint/2010/main" val="35197489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BE"/>
              <a:t>Second level</a:t>
            </a:r>
            <a:endParaRPr lang="en-GB"/>
          </a:p>
          <a:p>
            <a:pPr lvl="1"/>
            <a:r>
              <a:rPr lang="en-GB"/>
              <a:t>Third level</a:t>
            </a:r>
          </a:p>
          <a:p>
            <a:pPr lvl="2"/>
            <a:r>
              <a:rPr lang="en-GB"/>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solidFill>
                  <a:schemeClr val="tx1"/>
                </a:solidFill>
                <a:latin typeface="Arial" charset="0"/>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charset="0"/>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charset="0"/>
              </a:defRPr>
            </a:lvl1pPr>
          </a:lstStyle>
          <a:p>
            <a:pPr>
              <a:defRPr/>
            </a:pPr>
            <a:fld id="{A8D759A5-AEA7-427F-B3C8-478D8E91A6CC}" type="slidenum">
              <a:rPr lang="en-GB"/>
              <a:pPr>
                <a:defRPr/>
              </a:pPr>
              <a:t>‹#›</a:t>
            </a:fld>
            <a:endParaRPr lang="en-GB"/>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
        <p:nvSpPr>
          <p:cNvPr id="7" name="Rectangle 6"/>
          <p:cNvSpPr/>
          <p:nvPr/>
        </p:nvSpPr>
        <p:spPr>
          <a:xfrm>
            <a:off x="4262438" y="6659563"/>
            <a:ext cx="611187"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pic>
        <p:nvPicPr>
          <p:cNvPr id="1033" name="Picture 17" descr="LOGO CE_Vertical_EN_NEG_quadri_H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3957638" y="258763"/>
            <a:ext cx="1436687" cy="1004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83"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xStyles>
    <p:title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sustainabledevelopment.un.org/post2015/transformingourworld/publication" TargetMode="External"/><Relationship Id="rId2" Type="http://schemas.openxmlformats.org/officeDocument/2006/relationships/hyperlink" Target="http://www.enpi-info.eu/ENI" TargetMode="External"/><Relationship Id="rId1" Type="http://schemas.openxmlformats.org/officeDocument/2006/relationships/slideLayout" Target="../slideLayouts/slideLayout2.xml"/><Relationship Id="rId4" Type="http://schemas.openxmlformats.org/officeDocument/2006/relationships/hyperlink" Target="http://www.se4all.org/"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
          <p:cNvSpPr txBox="1">
            <a:spLocks noGrp="1"/>
          </p:cNvSpPr>
          <p:nvPr>
            <p:ph type="ctrTitle"/>
          </p:nvPr>
        </p:nvSpPr>
        <p:spPr>
          <a:xfrm>
            <a:off x="467544" y="2276471"/>
            <a:ext cx="8424044" cy="790571"/>
          </a:xfrm>
        </p:spPr>
        <p:txBody>
          <a:bodyPr/>
          <a:lstStyle/>
          <a:p>
            <a:pPr lvl="0" indent="0" hangingPunct="1"/>
            <a:r>
              <a:rPr lang="en-GB" sz="4400" dirty="0"/>
              <a:t>Inclusive Green Economy:</a:t>
            </a:r>
          </a:p>
        </p:txBody>
      </p:sp>
      <p:sp>
        <p:nvSpPr>
          <p:cNvPr id="3" name="Rectangle 6"/>
          <p:cNvSpPr txBox="1">
            <a:spLocks noGrp="1"/>
          </p:cNvSpPr>
          <p:nvPr>
            <p:ph type="subTitle" idx="1"/>
          </p:nvPr>
        </p:nvSpPr>
        <p:spPr>
          <a:xfrm>
            <a:off x="577845" y="4581128"/>
            <a:ext cx="8532815" cy="1224360"/>
          </a:xfrm>
        </p:spPr>
        <p:txBody>
          <a:bodyPr/>
          <a:lstStyle/>
          <a:p>
            <a:pPr lvl="0">
              <a:spcBef>
                <a:spcPts val="600"/>
              </a:spcBef>
            </a:pPr>
            <a:r>
              <a:rPr lang="en-GB" sz="2400" dirty="0"/>
              <a:t>A DEVCO Training Course</a:t>
            </a:r>
            <a:endParaRPr lang="en-US" sz="2400" dirty="0"/>
          </a:p>
          <a:p>
            <a:pPr lvl="0" algn="ctr">
              <a:spcBef>
                <a:spcPts val="500"/>
              </a:spcBef>
            </a:pPr>
            <a:endParaRPr lang="en-GB" sz="2000" dirty="0"/>
          </a:p>
        </p:txBody>
      </p:sp>
      <p:sp>
        <p:nvSpPr>
          <p:cNvPr id="4" name="Rectangle 6"/>
          <p:cNvSpPr txBox="1">
            <a:spLocks/>
          </p:cNvSpPr>
          <p:nvPr/>
        </p:nvSpPr>
        <p:spPr>
          <a:xfrm>
            <a:off x="575689" y="3068960"/>
            <a:ext cx="8532815" cy="1007736"/>
          </a:xfrm>
          <a:prstGeom prst="rect">
            <a:avLst/>
          </a:prstGeom>
          <a:noFill/>
          <a:ln>
            <a:noFill/>
          </a:ln>
        </p:spPr>
        <p:txBody>
          <a:bodyPr vert="horz" wrap="square" lIns="91440" tIns="45720" rIns="91440" bIns="45720" anchor="t" anchorCtr="0" compatLnSpc="1"/>
          <a:lstStyle>
            <a:lvl1pPr marL="0" marR="0" lvl="0" indent="0" algn="l" defTabSz="914400" rtl="0" fontAlgn="auto" hangingPunct="0">
              <a:lnSpc>
                <a:spcPct val="100000"/>
              </a:lnSpc>
              <a:spcBef>
                <a:spcPts val="700"/>
              </a:spcBef>
              <a:spcAft>
                <a:spcPts val="0"/>
              </a:spcAft>
              <a:buClr>
                <a:srgbClr val="FFFFFF"/>
              </a:buClr>
              <a:buSzPct val="100000"/>
              <a:buNone/>
              <a:tabLst/>
              <a:defRPr lang="fr-BE" sz="3000" b="1" i="0" u="none" strike="noStrike" kern="0" cap="none" spc="0" baseline="0">
                <a:solidFill>
                  <a:srgbClr val="FFFFFF"/>
                </a:solidFill>
                <a:uFillTx/>
                <a:latin typeface="Verdana"/>
                <a:ea typeface=""/>
                <a:cs typeface=""/>
              </a:defRPr>
            </a:lvl1pPr>
            <a:lvl2pPr marL="742950" marR="0" lvl="1" indent="-285750" algn="l" defTabSz="914400" rtl="0" fontAlgn="auto" hangingPunct="0">
              <a:lnSpc>
                <a:spcPct val="100000"/>
              </a:lnSpc>
              <a:spcBef>
                <a:spcPts val="500"/>
              </a:spcBef>
              <a:spcAft>
                <a:spcPts val="0"/>
              </a:spcAft>
              <a:buClr>
                <a:srgbClr val="009FBA"/>
              </a:buClr>
              <a:buSzPct val="100000"/>
              <a:buChar char="•"/>
              <a:tabLst/>
              <a:defRPr lang="en-GB" sz="2000" b="1" i="0" u="none" strike="noStrike" kern="0" cap="none" spc="0" baseline="0">
                <a:solidFill>
                  <a:srgbClr val="0F5494"/>
                </a:solidFill>
                <a:uFillTx/>
                <a:latin typeface="Verdana"/>
              </a:defRPr>
            </a:lvl2pPr>
            <a:lvl3pPr marL="1143000" marR="0" lvl="2" indent="-228600" algn="l" defTabSz="914400" rtl="0" fontAlgn="auto" hangingPunct="0">
              <a:lnSpc>
                <a:spcPct val="100000"/>
              </a:lnSpc>
              <a:spcBef>
                <a:spcPts val="300"/>
              </a:spcBef>
              <a:spcAft>
                <a:spcPts val="0"/>
              </a:spcAft>
              <a:buNone/>
              <a:tabLst/>
              <a:defRPr lang="en-GB" sz="1400" b="0" i="0" u="none" strike="noStrike" kern="0" cap="none" spc="0" baseline="0">
                <a:solidFill>
                  <a:srgbClr val="0F5494"/>
                </a:solidFill>
                <a:uFillTx/>
                <a:latin typeface="Verdana"/>
              </a:defRPr>
            </a:lvl3pPr>
          </a:lstStyle>
          <a:p>
            <a:pPr algn="r">
              <a:spcBef>
                <a:spcPts val="600"/>
              </a:spcBef>
            </a:pPr>
            <a:r>
              <a:rPr lang="en-GB" sz="2400" dirty="0">
                <a:solidFill>
                  <a:srgbClr val="FFD624"/>
                </a:solidFill>
              </a:rPr>
              <a:t>Seizing new opportunities to generate growth, create jobs and help reduce poverty</a:t>
            </a:r>
            <a:endParaRPr lang="en-US" sz="2400" dirty="0">
              <a:solidFill>
                <a:srgbClr val="FFD624"/>
              </a:solidFill>
            </a:endParaRPr>
          </a:p>
          <a:p>
            <a:pPr algn="r">
              <a:spcBef>
                <a:spcPts val="500"/>
              </a:spcBef>
            </a:pPr>
            <a:endParaRPr lang="en-GB" sz="2000" dirty="0"/>
          </a:p>
        </p:txBody>
      </p:sp>
    </p:spTree>
    <p:extLst>
      <p:ext uri="{BB962C8B-B14F-4D97-AF65-F5344CB8AC3E}">
        <p14:creationId xmlns:p14="http://schemas.microsoft.com/office/powerpoint/2010/main" val="7431044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395288" y="1339850"/>
            <a:ext cx="8353176" cy="936625"/>
          </a:xfrm>
        </p:spPr>
        <p:txBody>
          <a:bodyPr/>
          <a:lstStyle/>
          <a:p>
            <a:pPr marL="0"/>
            <a:r>
              <a:rPr lang="en-US" dirty="0"/>
              <a:t>The 2030 Agenda for Sustainable Development – SDG17</a:t>
            </a:r>
          </a:p>
        </p:txBody>
      </p:sp>
      <p:sp>
        <p:nvSpPr>
          <p:cNvPr id="3" name="Content Placeholder 2"/>
          <p:cNvSpPr>
            <a:spLocks noGrp="1"/>
          </p:cNvSpPr>
          <p:nvPr>
            <p:ph idx="1"/>
          </p:nvPr>
        </p:nvSpPr>
        <p:spPr/>
        <p:txBody>
          <a:bodyPr/>
          <a:lstStyle/>
          <a:p>
            <a:pPr>
              <a:buClrTx/>
              <a:defRPr/>
            </a:pPr>
            <a:endParaRPr lang="en-GB" i="0" dirty="0"/>
          </a:p>
          <a:p>
            <a:pPr>
              <a:buClrTx/>
              <a:buFont typeface="Wingdings" panose="05000000000000000000" pitchFamily="2" charset="2"/>
              <a:buChar char="q"/>
              <a:defRPr/>
            </a:pPr>
            <a:r>
              <a:rPr lang="en-GB" i="0" dirty="0"/>
              <a:t>Use of EU Grants to CSOs </a:t>
            </a:r>
          </a:p>
          <a:p>
            <a:pPr marL="0" indent="0">
              <a:buClrTx/>
              <a:buNone/>
              <a:defRPr/>
            </a:pPr>
            <a:r>
              <a:rPr lang="en-GB" i="0" dirty="0"/>
              <a:t>(experience from the FLEGT Action Plan):</a:t>
            </a:r>
          </a:p>
          <a:p>
            <a:pPr lvl="1">
              <a:buClrTx/>
              <a:buFont typeface="Courier New" panose="02070309020205020404" pitchFamily="49" charset="0"/>
              <a:buChar char="o"/>
              <a:defRPr/>
            </a:pPr>
            <a:r>
              <a:rPr lang="en-GB" b="0" dirty="0"/>
              <a:t>develop capacities of CSOs</a:t>
            </a:r>
          </a:p>
          <a:p>
            <a:pPr lvl="1">
              <a:buClrTx/>
              <a:buFont typeface="Courier New" panose="02070309020205020404" pitchFamily="49" charset="0"/>
              <a:buChar char="o"/>
              <a:defRPr/>
            </a:pPr>
            <a:r>
              <a:rPr lang="en-GB" b="0" dirty="0"/>
              <a:t>involve CSOs in national processes on timber legality </a:t>
            </a:r>
          </a:p>
          <a:p>
            <a:pPr lvl="1">
              <a:buClrTx/>
              <a:buFont typeface="Courier New" panose="02070309020205020404" pitchFamily="49" charset="0"/>
              <a:buChar char="o"/>
              <a:defRPr/>
            </a:pPr>
            <a:r>
              <a:rPr lang="en-GB" b="0" dirty="0"/>
              <a:t>monitor practices on the ground, </a:t>
            </a:r>
          </a:p>
          <a:p>
            <a:pPr lvl="1">
              <a:buClrTx/>
              <a:buFont typeface="Courier New" panose="02070309020205020404" pitchFamily="49" charset="0"/>
              <a:buChar char="o"/>
              <a:defRPr/>
            </a:pPr>
            <a:r>
              <a:rPr lang="en-GB" b="0" dirty="0"/>
              <a:t>contribute to an improved reputation of the forestry sector &amp; the credibility of legality verification schemes </a:t>
            </a:r>
          </a:p>
          <a:p>
            <a:pPr lvl="1">
              <a:buClrTx/>
              <a:buFont typeface="Courier New" panose="02070309020205020404" pitchFamily="49" charset="0"/>
              <a:buChar char="o"/>
              <a:defRPr/>
            </a:pPr>
            <a:r>
              <a:rPr lang="en-GB" b="0" dirty="0"/>
              <a:t>law enforcement through reporting of illegal practices and cooperation with appropriate authorities</a:t>
            </a:r>
          </a:p>
        </p:txBody>
      </p:sp>
      <p:pic>
        <p:nvPicPr>
          <p:cNvPr id="1026" name="Picture 2" descr="TGG_Icon_Color_1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21051" y="1989011"/>
            <a:ext cx="1371429" cy="1371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495960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395288" y="1339850"/>
            <a:ext cx="8353176" cy="936625"/>
          </a:xfrm>
        </p:spPr>
        <p:txBody>
          <a:bodyPr/>
          <a:lstStyle/>
          <a:p>
            <a:pPr marL="0"/>
            <a:r>
              <a:rPr lang="en-US" dirty="0"/>
              <a:t>The 2030 Agenda for Sustainable Development – SDGs 2 and 6</a:t>
            </a:r>
          </a:p>
        </p:txBody>
      </p:sp>
      <p:sp>
        <p:nvSpPr>
          <p:cNvPr id="3" name="Content Placeholder 2"/>
          <p:cNvSpPr>
            <a:spLocks noGrp="1"/>
          </p:cNvSpPr>
          <p:nvPr>
            <p:ph idx="1"/>
          </p:nvPr>
        </p:nvSpPr>
        <p:spPr>
          <a:xfrm>
            <a:off x="457200" y="2492375"/>
            <a:ext cx="7211144" cy="3529013"/>
          </a:xfrm>
        </p:spPr>
        <p:txBody>
          <a:bodyPr/>
          <a:lstStyle/>
          <a:p>
            <a:pPr>
              <a:buClrTx/>
              <a:defRPr/>
            </a:pPr>
            <a:endParaRPr lang="en-GB" i="0" dirty="0"/>
          </a:p>
          <a:p>
            <a:pPr marL="342900" lvl="1" indent="-342900">
              <a:buClrTx/>
              <a:buFont typeface="Wingdings" panose="05000000000000000000" pitchFamily="2" charset="2"/>
              <a:buChar char="q"/>
              <a:defRPr/>
            </a:pPr>
            <a:r>
              <a:rPr lang="en-GB" sz="2400" b="0" dirty="0"/>
              <a:t>Support agricultural value chains</a:t>
            </a:r>
          </a:p>
          <a:p>
            <a:pPr marL="342900" lvl="1" indent="-342900">
              <a:buClrTx/>
              <a:buFont typeface="Wingdings" panose="05000000000000000000" pitchFamily="2" charset="2"/>
              <a:buChar char="q"/>
              <a:defRPr/>
            </a:pPr>
            <a:r>
              <a:rPr lang="en-GB" sz="2400" b="0" dirty="0"/>
              <a:t>Promote sustainable intensification</a:t>
            </a:r>
          </a:p>
          <a:p>
            <a:pPr>
              <a:buClrTx/>
              <a:buFont typeface="Wingdings" panose="05000000000000000000" pitchFamily="2" charset="2"/>
              <a:buChar char="q"/>
              <a:defRPr/>
            </a:pPr>
            <a:r>
              <a:rPr lang="en-GB" i="0" dirty="0"/>
              <a:t>Improve resilience and sustainability: </a:t>
            </a:r>
          </a:p>
          <a:p>
            <a:pPr lvl="1">
              <a:buClrTx/>
              <a:buFont typeface="Courier New" panose="02070309020205020404" pitchFamily="49" charset="0"/>
              <a:buChar char="o"/>
              <a:defRPr/>
            </a:pPr>
            <a:r>
              <a:rPr lang="en-GB" b="0" dirty="0"/>
              <a:t>water efficiency &amp; integrated water resources management; cultivation techniques reducing soil erosion; strengthening land/water planning and management institutions; and maintaining natural ecosystems</a:t>
            </a:r>
          </a:p>
          <a:p>
            <a:pPr lvl="1">
              <a:buClrTx/>
              <a:buFont typeface="Courier New" panose="02070309020205020404" pitchFamily="49" charset="0"/>
              <a:buChar char="o"/>
              <a:defRPr/>
            </a:pPr>
            <a:r>
              <a:rPr lang="en-GB" b="0" dirty="0"/>
              <a:t>the “water, energy and food security nexus”</a:t>
            </a:r>
          </a:p>
        </p:txBody>
      </p:sp>
      <p:pic>
        <p:nvPicPr>
          <p:cNvPr id="6147" name="Picture 3" descr="TGG_Icon_Color_0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21051" y="1999163"/>
            <a:ext cx="1371429" cy="1371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 name="Picture 2" descr="TGG_Icon_Color_0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20880" y="3370592"/>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366529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395288" y="1339850"/>
            <a:ext cx="8353176" cy="936625"/>
          </a:xfrm>
        </p:spPr>
        <p:txBody>
          <a:bodyPr/>
          <a:lstStyle/>
          <a:p>
            <a:pPr marL="0"/>
            <a:r>
              <a:rPr lang="en-US" dirty="0"/>
              <a:t>The 2030 Agenda for Sustainable Development – SDG3</a:t>
            </a:r>
          </a:p>
        </p:txBody>
      </p:sp>
      <p:sp>
        <p:nvSpPr>
          <p:cNvPr id="3" name="Content Placeholder 2"/>
          <p:cNvSpPr>
            <a:spLocks noGrp="1"/>
          </p:cNvSpPr>
          <p:nvPr>
            <p:ph idx="1"/>
          </p:nvPr>
        </p:nvSpPr>
        <p:spPr/>
        <p:txBody>
          <a:bodyPr/>
          <a:lstStyle/>
          <a:p>
            <a:pPr>
              <a:buClrTx/>
              <a:defRPr/>
            </a:pPr>
            <a:endParaRPr lang="en-GB" i="0" dirty="0"/>
          </a:p>
          <a:p>
            <a:pPr>
              <a:buClrTx/>
              <a:buFont typeface="Wingdings" panose="05000000000000000000" pitchFamily="2" charset="2"/>
              <a:buChar char="q"/>
              <a:defRPr/>
            </a:pPr>
            <a:r>
              <a:rPr lang="en-GB" i="0" dirty="0"/>
              <a:t>ILO (2012) - Promoting safety and health </a:t>
            </a:r>
          </a:p>
          <a:p>
            <a:pPr marL="0" indent="0">
              <a:buClrTx/>
              <a:buNone/>
              <a:defRPr/>
            </a:pPr>
            <a:r>
              <a:rPr lang="en-GB" i="0" dirty="0"/>
              <a:t>in a green economy: </a:t>
            </a:r>
          </a:p>
          <a:p>
            <a:pPr lvl="1">
              <a:buClrTx/>
              <a:buFont typeface="Courier New" panose="02070309020205020404" pitchFamily="49" charset="0"/>
              <a:buChar char="o"/>
              <a:defRPr/>
            </a:pPr>
            <a:r>
              <a:rPr lang="en-GB" b="0" dirty="0"/>
              <a:t>Air Pollution reduction, e.g. through improved transport systems</a:t>
            </a:r>
          </a:p>
          <a:p>
            <a:pPr lvl="1">
              <a:buClrTx/>
              <a:buFont typeface="Courier New" panose="02070309020205020404" pitchFamily="49" charset="0"/>
              <a:buChar char="o"/>
              <a:defRPr/>
            </a:pPr>
            <a:r>
              <a:rPr lang="en-GB" b="0" dirty="0"/>
              <a:t>Human population level control, e.g. with improved family planning support measures</a:t>
            </a:r>
          </a:p>
        </p:txBody>
      </p:sp>
      <p:pic>
        <p:nvPicPr>
          <p:cNvPr id="2050" name="Picture 2" descr="TGG_Icon_Color_0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20880" y="1988840"/>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346455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395288" y="1339850"/>
            <a:ext cx="8353176" cy="936625"/>
          </a:xfrm>
        </p:spPr>
        <p:txBody>
          <a:bodyPr/>
          <a:lstStyle/>
          <a:p>
            <a:pPr marL="0"/>
            <a:r>
              <a:rPr lang="en-US" dirty="0"/>
              <a:t>The 2030 Agenda for Sustainable Development – SDG7</a:t>
            </a:r>
          </a:p>
        </p:txBody>
      </p:sp>
      <p:sp>
        <p:nvSpPr>
          <p:cNvPr id="3" name="Content Placeholder 2"/>
          <p:cNvSpPr>
            <a:spLocks noGrp="1"/>
          </p:cNvSpPr>
          <p:nvPr>
            <p:ph idx="1"/>
          </p:nvPr>
        </p:nvSpPr>
        <p:spPr>
          <a:xfrm>
            <a:off x="457200" y="2492375"/>
            <a:ext cx="8291264" cy="3529013"/>
          </a:xfrm>
        </p:spPr>
        <p:txBody>
          <a:bodyPr/>
          <a:lstStyle/>
          <a:p>
            <a:pPr>
              <a:buClrTx/>
              <a:defRPr/>
            </a:pPr>
            <a:endParaRPr lang="en-GB" i="0" dirty="0"/>
          </a:p>
          <a:p>
            <a:pPr>
              <a:buClrTx/>
              <a:buFont typeface="Wingdings" panose="05000000000000000000" pitchFamily="2" charset="2"/>
              <a:buChar char="q"/>
              <a:defRPr/>
            </a:pPr>
            <a:r>
              <a:rPr lang="en-GB" b="1" i="0" dirty="0"/>
              <a:t>‘Sustainable Energy for All’ initiative</a:t>
            </a:r>
            <a:r>
              <a:rPr lang="en-GB" i="0" dirty="0"/>
              <a:t>: </a:t>
            </a:r>
          </a:p>
          <a:p>
            <a:pPr lvl="1">
              <a:buClrTx/>
              <a:buFont typeface="Courier New" panose="02070309020205020404" pitchFamily="49" charset="0"/>
              <a:buChar char="o"/>
              <a:defRPr/>
            </a:pPr>
            <a:r>
              <a:rPr lang="en-GB" b="0" dirty="0"/>
              <a:t>roll out of cost effective mini-grids in rural areas;</a:t>
            </a:r>
          </a:p>
          <a:p>
            <a:pPr lvl="1">
              <a:buClrTx/>
              <a:buFont typeface="Courier New" panose="02070309020205020404" pitchFamily="49" charset="0"/>
              <a:buChar char="o"/>
              <a:defRPr/>
            </a:pPr>
            <a:r>
              <a:rPr lang="en-GB" b="0" dirty="0"/>
              <a:t>adoption of clean cooking solutions to reduce the use of harmful fuels and reduce exposure to household air pollution;</a:t>
            </a:r>
          </a:p>
          <a:p>
            <a:pPr lvl="1">
              <a:buClrTx/>
              <a:buFont typeface="Courier New" panose="02070309020205020404" pitchFamily="49" charset="0"/>
              <a:buChar char="o"/>
              <a:defRPr/>
            </a:pPr>
            <a:r>
              <a:rPr lang="en-GB" b="0" dirty="0"/>
              <a:t>measures to encourage sustainable bioenergy production; </a:t>
            </a:r>
          </a:p>
          <a:p>
            <a:pPr lvl="1">
              <a:buClrTx/>
              <a:buFont typeface="Courier New" panose="02070309020205020404" pitchFamily="49" charset="0"/>
              <a:buChar char="o"/>
              <a:defRPr/>
            </a:pPr>
            <a:r>
              <a:rPr lang="en-GB" b="0" dirty="0"/>
              <a:t>behavioural incentives and minimum standards to improve energy efficiency for selected appliances</a:t>
            </a:r>
          </a:p>
        </p:txBody>
      </p:sp>
      <p:pic>
        <p:nvPicPr>
          <p:cNvPr id="6" name="Picture 2" descr="TGG_Icon_Color_0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21051" y="1985563"/>
            <a:ext cx="1371429" cy="1371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747555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395288" y="1339850"/>
            <a:ext cx="8353176" cy="936625"/>
          </a:xfrm>
        </p:spPr>
        <p:txBody>
          <a:bodyPr/>
          <a:lstStyle/>
          <a:p>
            <a:pPr marL="0"/>
            <a:r>
              <a:rPr lang="en-US" dirty="0"/>
              <a:t>The 2030 Agenda for Sustainable Development – SDG10</a:t>
            </a:r>
          </a:p>
        </p:txBody>
      </p:sp>
      <p:sp>
        <p:nvSpPr>
          <p:cNvPr id="3" name="Content Placeholder 2"/>
          <p:cNvSpPr>
            <a:spLocks noGrp="1"/>
          </p:cNvSpPr>
          <p:nvPr>
            <p:ph idx="1"/>
          </p:nvPr>
        </p:nvSpPr>
        <p:spPr/>
        <p:txBody>
          <a:bodyPr/>
          <a:lstStyle/>
          <a:p>
            <a:pPr>
              <a:buClrTx/>
              <a:defRPr/>
            </a:pPr>
            <a:endParaRPr lang="en-GB" i="0" dirty="0"/>
          </a:p>
          <a:p>
            <a:pPr>
              <a:buClrTx/>
              <a:buFont typeface="Wingdings" panose="05000000000000000000" pitchFamily="2" charset="2"/>
              <a:buChar char="q"/>
              <a:defRPr/>
            </a:pPr>
            <a:r>
              <a:rPr lang="en-GB" i="0" dirty="0"/>
              <a:t>Public finance contributions to IGE:</a:t>
            </a:r>
          </a:p>
          <a:p>
            <a:pPr lvl="1">
              <a:buClrTx/>
              <a:buFont typeface="Courier New" panose="02070309020205020404" pitchFamily="49" charset="0"/>
              <a:buChar char="o"/>
              <a:defRPr/>
            </a:pPr>
            <a:r>
              <a:rPr lang="en-GB" b="0" dirty="0"/>
              <a:t>financing Public Expenditure Reviews to better understand obstacles and options to support IGE</a:t>
            </a:r>
          </a:p>
          <a:p>
            <a:pPr marL="342900" lvl="1" indent="-342900">
              <a:buClrTx/>
              <a:buFont typeface="Wingdings" panose="05000000000000000000" pitchFamily="2" charset="2"/>
              <a:buChar char="q"/>
              <a:defRPr/>
            </a:pPr>
            <a:r>
              <a:rPr lang="en-GB" sz="2400" b="0" dirty="0">
                <a:ea typeface="+mn-ea"/>
                <a:cs typeface="+mn-cs"/>
              </a:rPr>
              <a:t>Removing incentives for unsustainable practices: </a:t>
            </a:r>
          </a:p>
          <a:p>
            <a:pPr lvl="1">
              <a:buClrTx/>
              <a:buFont typeface="Courier New" panose="02070309020205020404" pitchFamily="49" charset="0"/>
              <a:buChar char="o"/>
              <a:defRPr/>
            </a:pPr>
            <a:r>
              <a:rPr lang="en-GB" b="0" dirty="0"/>
              <a:t>shifting fiscal incentives and subsidies in favour of clean energy instead of fossil fuels</a:t>
            </a:r>
          </a:p>
          <a:p>
            <a:pPr lvl="1">
              <a:buClrTx/>
              <a:buFont typeface="Courier New" panose="02070309020205020404" pitchFamily="49" charset="0"/>
              <a:buChar char="o"/>
              <a:defRPr/>
            </a:pPr>
            <a:r>
              <a:rPr lang="en-GB" b="0" dirty="0"/>
              <a:t>Use of sustainability criteria in public procurement rules</a:t>
            </a:r>
          </a:p>
          <a:p>
            <a:pPr lvl="1">
              <a:buClrTx/>
              <a:buFont typeface="Courier New" panose="02070309020205020404" pitchFamily="49" charset="0"/>
              <a:buChar char="o"/>
              <a:defRPr/>
            </a:pPr>
            <a:r>
              <a:rPr lang="en-GB" b="0" dirty="0"/>
              <a:t>improving tax collection and fiscal transparency</a:t>
            </a:r>
          </a:p>
          <a:p>
            <a:pPr marL="342900" lvl="1" indent="-342900">
              <a:buClrTx/>
              <a:buFont typeface="Wingdings" panose="05000000000000000000" pitchFamily="2" charset="2"/>
              <a:buChar char="q"/>
              <a:defRPr/>
            </a:pPr>
            <a:r>
              <a:rPr lang="en-GB" sz="2400" b="0" dirty="0">
                <a:ea typeface="+mn-ea"/>
                <a:cs typeface="+mn-cs"/>
              </a:rPr>
              <a:t>Promote natural capital accounting</a:t>
            </a:r>
          </a:p>
        </p:txBody>
      </p:sp>
      <p:pic>
        <p:nvPicPr>
          <p:cNvPr id="7170" name="Picture 2" descr="TGG_Icon_Color_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24328" y="1999164"/>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164908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395288" y="1339850"/>
            <a:ext cx="8353176" cy="936625"/>
          </a:xfrm>
        </p:spPr>
        <p:txBody>
          <a:bodyPr/>
          <a:lstStyle/>
          <a:p>
            <a:pPr marL="0"/>
            <a:r>
              <a:rPr lang="en-US" dirty="0"/>
              <a:t>The 2030 Agenda for Sustainable Development – SDG11</a:t>
            </a:r>
          </a:p>
        </p:txBody>
      </p:sp>
      <p:sp>
        <p:nvSpPr>
          <p:cNvPr id="3" name="Content Placeholder 2"/>
          <p:cNvSpPr>
            <a:spLocks noGrp="1"/>
          </p:cNvSpPr>
          <p:nvPr>
            <p:ph idx="1"/>
          </p:nvPr>
        </p:nvSpPr>
        <p:spPr/>
        <p:txBody>
          <a:bodyPr/>
          <a:lstStyle/>
          <a:p>
            <a:pPr>
              <a:buClrTx/>
              <a:defRPr/>
            </a:pPr>
            <a:endParaRPr lang="en-GB" i="0" dirty="0"/>
          </a:p>
          <a:p>
            <a:pPr>
              <a:buClrTx/>
              <a:buFont typeface="Wingdings" panose="05000000000000000000" pitchFamily="2" charset="2"/>
              <a:buChar char="q"/>
              <a:defRPr/>
            </a:pPr>
            <a:r>
              <a:rPr lang="en-GB" i="0" dirty="0"/>
              <a:t>Support green entrepreneurship:</a:t>
            </a:r>
          </a:p>
          <a:p>
            <a:pPr lvl="1">
              <a:buClrTx/>
              <a:buFont typeface="Courier New" panose="02070309020205020404" pitchFamily="49" charset="0"/>
              <a:buChar char="o"/>
              <a:defRPr/>
            </a:pPr>
            <a:r>
              <a:rPr lang="en-GB" b="0" dirty="0"/>
              <a:t>deployment of water/sanitation facilities, renewable energy infrastructure in housing</a:t>
            </a:r>
          </a:p>
          <a:p>
            <a:pPr lvl="1">
              <a:buClrTx/>
              <a:buFont typeface="Courier New" panose="02070309020205020404" pitchFamily="49" charset="0"/>
              <a:buChar char="o"/>
              <a:defRPr/>
            </a:pPr>
            <a:r>
              <a:rPr lang="en-GB" b="0" dirty="0"/>
              <a:t>enabling human mobility / sustainable mobility schemes</a:t>
            </a:r>
          </a:p>
          <a:p>
            <a:pPr lvl="1">
              <a:buClrTx/>
              <a:buFont typeface="Courier New" panose="02070309020205020404" pitchFamily="49" charset="0"/>
              <a:buChar char="o"/>
              <a:defRPr/>
            </a:pPr>
            <a:r>
              <a:rPr lang="en-GB" b="0" dirty="0"/>
              <a:t>sustainable buildings and construction technologies. </a:t>
            </a:r>
          </a:p>
          <a:p>
            <a:pPr marL="342900" lvl="1" indent="-342900">
              <a:buClrTx/>
              <a:buFont typeface="Wingdings" panose="05000000000000000000" pitchFamily="2" charset="2"/>
              <a:buChar char="q"/>
              <a:defRPr/>
            </a:pPr>
            <a:r>
              <a:rPr lang="en-GB" sz="2400" b="0" dirty="0">
                <a:ea typeface="+mn-ea"/>
                <a:cs typeface="+mn-cs"/>
              </a:rPr>
              <a:t>Support green job creation: </a:t>
            </a:r>
          </a:p>
          <a:p>
            <a:pPr lvl="1">
              <a:buClrTx/>
              <a:buFont typeface="Courier New" panose="02070309020205020404" pitchFamily="49" charset="0"/>
              <a:buChar char="o"/>
              <a:defRPr/>
            </a:pPr>
            <a:r>
              <a:rPr lang="en-GB" b="0" dirty="0"/>
              <a:t>construction and waste management (e.g. recycling)</a:t>
            </a:r>
          </a:p>
          <a:p>
            <a:pPr marL="342900" lvl="1" indent="-342900">
              <a:buClrTx/>
              <a:buFont typeface="Wingdings" panose="05000000000000000000" pitchFamily="2" charset="2"/>
              <a:buChar char="q"/>
              <a:defRPr/>
            </a:pPr>
            <a:r>
              <a:rPr lang="en-GB" sz="2400" b="0" dirty="0">
                <a:ea typeface="+mn-ea"/>
                <a:cs typeface="+mn-cs"/>
              </a:rPr>
              <a:t>Promote Sustainable lifestyles </a:t>
            </a:r>
          </a:p>
          <a:p>
            <a:pPr lvl="1">
              <a:buClrTx/>
              <a:buFont typeface="Courier New" panose="02070309020205020404" pitchFamily="49" charset="0"/>
              <a:buChar char="o"/>
              <a:defRPr/>
            </a:pPr>
            <a:r>
              <a:rPr lang="en-GB" b="0" dirty="0"/>
              <a:t>Urbanisation’s role in consumer behavioural change</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24328" y="1988840"/>
            <a:ext cx="1371600" cy="1371600"/>
          </a:xfrm>
          <a:prstGeom prst="rect">
            <a:avLst/>
          </a:prstGeom>
        </p:spPr>
      </p:pic>
    </p:spTree>
    <p:extLst>
      <p:ext uri="{BB962C8B-B14F-4D97-AF65-F5344CB8AC3E}">
        <p14:creationId xmlns:p14="http://schemas.microsoft.com/office/powerpoint/2010/main" val="965116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395288" y="1339850"/>
            <a:ext cx="8353176" cy="936625"/>
          </a:xfrm>
        </p:spPr>
        <p:txBody>
          <a:bodyPr/>
          <a:lstStyle/>
          <a:p>
            <a:pPr marL="0"/>
            <a:r>
              <a:rPr lang="en-US" dirty="0"/>
              <a:t>The 2030 Agenda for Sustainable Development – SDG13</a:t>
            </a:r>
          </a:p>
        </p:txBody>
      </p:sp>
      <p:sp>
        <p:nvSpPr>
          <p:cNvPr id="3" name="Content Placeholder 2"/>
          <p:cNvSpPr>
            <a:spLocks noGrp="1"/>
          </p:cNvSpPr>
          <p:nvPr>
            <p:ph idx="1"/>
          </p:nvPr>
        </p:nvSpPr>
        <p:spPr/>
        <p:txBody>
          <a:bodyPr/>
          <a:lstStyle/>
          <a:p>
            <a:pPr>
              <a:buClrTx/>
              <a:defRPr/>
            </a:pPr>
            <a:endParaRPr lang="en-GB" i="0" dirty="0"/>
          </a:p>
          <a:p>
            <a:pPr>
              <a:buClrTx/>
              <a:buFont typeface="Wingdings" panose="05000000000000000000" pitchFamily="2" charset="2"/>
              <a:buChar char="q"/>
              <a:defRPr/>
            </a:pPr>
            <a:r>
              <a:rPr lang="en-GB" i="0" dirty="0"/>
              <a:t>(Inherently) addressed under SCP:</a:t>
            </a:r>
          </a:p>
          <a:p>
            <a:pPr lvl="1">
              <a:buClrTx/>
              <a:buFont typeface="Courier New" panose="02070309020205020404" pitchFamily="49" charset="0"/>
              <a:buChar char="o"/>
              <a:defRPr/>
            </a:pPr>
            <a:r>
              <a:rPr lang="en-US" b="0" dirty="0"/>
              <a:t>Increased resource efficiency</a:t>
            </a:r>
          </a:p>
          <a:p>
            <a:pPr lvl="1">
              <a:buClrTx/>
              <a:buFont typeface="Courier New" panose="02070309020205020404" pitchFamily="49" charset="0"/>
              <a:buChar char="o"/>
              <a:defRPr/>
            </a:pPr>
            <a:r>
              <a:rPr lang="en-US" b="0" dirty="0"/>
              <a:t>Sustainable energy management</a:t>
            </a:r>
            <a:endParaRPr lang="en-GB" b="0" dirty="0"/>
          </a:p>
          <a:p>
            <a:pPr marL="342900" lvl="1" indent="-342900">
              <a:buClrTx/>
              <a:buFont typeface="Wingdings" panose="05000000000000000000" pitchFamily="2" charset="2"/>
              <a:buChar char="q"/>
              <a:defRPr/>
            </a:pPr>
            <a:r>
              <a:rPr lang="en-GB" sz="2400" b="0" dirty="0">
                <a:ea typeface="+mn-ea"/>
                <a:cs typeface="+mn-cs"/>
              </a:rPr>
              <a:t>Sector-relevant support actions: </a:t>
            </a:r>
          </a:p>
          <a:p>
            <a:pPr lvl="1">
              <a:buClrTx/>
              <a:buFont typeface="Courier New" panose="02070309020205020404" pitchFamily="49" charset="0"/>
              <a:buChar char="o"/>
              <a:defRPr/>
            </a:pPr>
            <a:r>
              <a:rPr lang="en-US" b="0" dirty="0" err="1"/>
              <a:t>Agro</a:t>
            </a:r>
            <a:r>
              <a:rPr lang="en-US" b="0" dirty="0"/>
              <a:t>-forestry</a:t>
            </a:r>
            <a:endParaRPr lang="en-GB" b="0" dirty="0"/>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24328" y="1988840"/>
            <a:ext cx="1371600" cy="1371600"/>
          </a:xfrm>
          <a:prstGeom prst="rect">
            <a:avLst/>
          </a:prstGeom>
        </p:spPr>
      </p:pic>
    </p:spTree>
    <p:extLst>
      <p:ext uri="{BB962C8B-B14F-4D97-AF65-F5344CB8AC3E}">
        <p14:creationId xmlns:p14="http://schemas.microsoft.com/office/powerpoint/2010/main" val="26453387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395288" y="1339850"/>
            <a:ext cx="8353176" cy="936625"/>
          </a:xfrm>
        </p:spPr>
        <p:txBody>
          <a:bodyPr/>
          <a:lstStyle/>
          <a:p>
            <a:pPr marL="0"/>
            <a:r>
              <a:rPr lang="en-US" dirty="0"/>
              <a:t>The 2030 Agenda for Sustainable Development – SDGs 14 and 15</a:t>
            </a:r>
          </a:p>
        </p:txBody>
      </p:sp>
      <p:sp>
        <p:nvSpPr>
          <p:cNvPr id="3" name="Content Placeholder 2"/>
          <p:cNvSpPr>
            <a:spLocks noGrp="1"/>
          </p:cNvSpPr>
          <p:nvPr>
            <p:ph idx="1"/>
          </p:nvPr>
        </p:nvSpPr>
        <p:spPr>
          <a:xfrm>
            <a:off x="457200" y="2492375"/>
            <a:ext cx="7211144" cy="3529013"/>
          </a:xfrm>
        </p:spPr>
        <p:txBody>
          <a:bodyPr/>
          <a:lstStyle/>
          <a:p>
            <a:pPr>
              <a:buClrTx/>
              <a:defRPr/>
            </a:pPr>
            <a:endParaRPr lang="en-GB" i="0" dirty="0"/>
          </a:p>
          <a:p>
            <a:pPr>
              <a:buClrTx/>
              <a:buFont typeface="Wingdings" panose="05000000000000000000" pitchFamily="2" charset="2"/>
              <a:buChar char="q"/>
              <a:defRPr/>
            </a:pPr>
            <a:r>
              <a:rPr lang="en-GB" i="0" dirty="0"/>
              <a:t>Promote sustainable practices to address depletion and degradation, and to support </a:t>
            </a:r>
            <a:r>
              <a:rPr lang="en-US" i="0" dirty="0"/>
              <a:t>conservation and sustainable use of ecosystem goods and services </a:t>
            </a:r>
            <a:endParaRPr lang="en-GB" i="0" dirty="0"/>
          </a:p>
          <a:p>
            <a:pPr>
              <a:buClrTx/>
              <a:buFont typeface="Wingdings" panose="05000000000000000000" pitchFamily="2" charset="2"/>
              <a:buChar char="q"/>
              <a:defRPr/>
            </a:pPr>
            <a:r>
              <a:rPr lang="en-GB" i="0" dirty="0"/>
              <a:t> Improve transparency and accountability:</a:t>
            </a:r>
          </a:p>
          <a:p>
            <a:pPr lvl="1">
              <a:buClrTx/>
              <a:buFont typeface="Courier New" panose="02070309020205020404" pitchFamily="49" charset="0"/>
              <a:buChar char="o"/>
              <a:defRPr/>
            </a:pPr>
            <a:r>
              <a:rPr lang="en-GB" b="0" dirty="0"/>
              <a:t>public disclosure requirements</a:t>
            </a:r>
          </a:p>
          <a:p>
            <a:pPr lvl="1">
              <a:buClrTx/>
              <a:buFont typeface="Courier New" panose="02070309020205020404" pitchFamily="49" charset="0"/>
              <a:buChar char="o"/>
              <a:defRPr/>
            </a:pPr>
            <a:r>
              <a:rPr lang="en-GB" b="0" dirty="0"/>
              <a:t>civil society monitoring</a:t>
            </a:r>
          </a:p>
          <a:p>
            <a:pPr lvl="1">
              <a:buClrTx/>
              <a:buFont typeface="Courier New" panose="02070309020205020404" pitchFamily="49" charset="0"/>
              <a:buChar char="o"/>
              <a:defRPr/>
            </a:pPr>
            <a:r>
              <a:rPr lang="en-GB" b="0" dirty="0"/>
              <a:t>law enforcement actions / development of functional judicial systems</a:t>
            </a:r>
          </a:p>
        </p:txBody>
      </p:sp>
      <p:pic>
        <p:nvPicPr>
          <p:cNvPr id="8194" name="Picture 2" descr="TGG_Icon_Color_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24328" y="1988840"/>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524328" y="3568020"/>
            <a:ext cx="1377721" cy="1377721"/>
          </a:xfrm>
          <a:prstGeom prst="rect">
            <a:avLst/>
          </a:prstGeom>
        </p:spPr>
      </p:pic>
    </p:spTree>
    <p:extLst>
      <p:ext uri="{BB962C8B-B14F-4D97-AF65-F5344CB8AC3E}">
        <p14:creationId xmlns:p14="http://schemas.microsoft.com/office/powerpoint/2010/main" val="5983366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395288" y="1340247"/>
            <a:ext cx="8229600" cy="936625"/>
          </a:xfrm>
        </p:spPr>
        <p:txBody>
          <a:bodyPr/>
          <a:lstStyle/>
          <a:p>
            <a:r>
              <a:rPr lang="en-GB" dirty="0"/>
              <a:t>Key Messages of Module 6</a:t>
            </a:r>
            <a:endParaRPr lang="en-US" dirty="0"/>
          </a:p>
        </p:txBody>
      </p:sp>
      <p:sp>
        <p:nvSpPr>
          <p:cNvPr id="32771" name="Content Placeholder 2"/>
          <p:cNvSpPr>
            <a:spLocks noGrp="1"/>
          </p:cNvSpPr>
          <p:nvPr>
            <p:ph idx="1"/>
          </p:nvPr>
        </p:nvSpPr>
        <p:spPr>
          <a:xfrm>
            <a:off x="467544" y="2420888"/>
            <a:ext cx="8280920" cy="3816424"/>
          </a:xfrm>
        </p:spPr>
        <p:txBody>
          <a:bodyPr/>
          <a:lstStyle/>
          <a:p>
            <a:pPr lvl="0">
              <a:spcAft>
                <a:spcPts val="1000"/>
              </a:spcAft>
              <a:buClrTx/>
            </a:pPr>
            <a:r>
              <a:rPr lang="en-GB" i="0" dirty="0"/>
              <a:t>Several SDGs address inclusive green economy; these are strongly linked with relevant EU Development Cooperation actions</a:t>
            </a:r>
          </a:p>
          <a:p>
            <a:pPr lvl="0">
              <a:spcAft>
                <a:spcPts val="1000"/>
              </a:spcAft>
              <a:buClrTx/>
            </a:pPr>
            <a:endParaRPr lang="en-GB" i="0" dirty="0"/>
          </a:p>
          <a:p>
            <a:pPr lvl="0">
              <a:spcAft>
                <a:spcPts val="1000"/>
              </a:spcAft>
              <a:buClrTx/>
            </a:pPr>
            <a:r>
              <a:rPr lang="en-GB" i="0" dirty="0"/>
              <a:t>Examples from EU Development Cooperation initiatives may provide guidance to new action formulation</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1339851"/>
            <a:ext cx="8229600" cy="432966"/>
          </a:xfrm>
        </p:spPr>
        <p:txBody>
          <a:bodyPr/>
          <a:lstStyle/>
          <a:p>
            <a:r>
              <a:rPr lang="en-US" dirty="0"/>
              <a:t>References</a:t>
            </a:r>
          </a:p>
        </p:txBody>
      </p:sp>
      <p:sp>
        <p:nvSpPr>
          <p:cNvPr id="3" name="Content Placeholder 2"/>
          <p:cNvSpPr>
            <a:spLocks noGrp="1"/>
          </p:cNvSpPr>
          <p:nvPr>
            <p:ph idx="1"/>
          </p:nvPr>
        </p:nvSpPr>
        <p:spPr>
          <a:xfrm>
            <a:off x="457200" y="1772817"/>
            <a:ext cx="8229600" cy="4752527"/>
          </a:xfrm>
        </p:spPr>
        <p:txBody>
          <a:bodyPr/>
          <a:lstStyle/>
          <a:p>
            <a:pPr>
              <a:buClr>
                <a:srgbClr val="0F5494"/>
              </a:buClr>
            </a:pPr>
            <a:r>
              <a:rPr lang="en-US" sz="1200" i="0" dirty="0"/>
              <a:t>European Commission (2011) Increasing the impact of EU Development Policy: an Agenda for Change  - COM(2011)637 final</a:t>
            </a:r>
          </a:p>
          <a:p>
            <a:pPr>
              <a:buClr>
                <a:srgbClr val="0F5494"/>
              </a:buClr>
            </a:pPr>
            <a:r>
              <a:rPr lang="en-US" sz="1200" i="0" dirty="0"/>
              <a:t>EU </a:t>
            </a:r>
            <a:r>
              <a:rPr lang="en-US" sz="1200" i="0" dirty="0" err="1"/>
              <a:t>Neighbourhood</a:t>
            </a:r>
            <a:r>
              <a:rPr lang="en-US" sz="1200" i="0" dirty="0"/>
              <a:t> Info Centre, The European </a:t>
            </a:r>
            <a:r>
              <a:rPr lang="en-US" sz="1200" i="0" dirty="0" err="1"/>
              <a:t>Neighbourhood</a:t>
            </a:r>
            <a:r>
              <a:rPr lang="en-US" sz="1200" i="0" dirty="0"/>
              <a:t> Instrument (ENI). Website available at: </a:t>
            </a:r>
            <a:r>
              <a:rPr lang="en-US" sz="1200" i="0" dirty="0">
                <a:hlinkClick r:id="rId2"/>
              </a:rPr>
              <a:t>http://www.enpi-info.eu/ENI</a:t>
            </a:r>
            <a:r>
              <a:rPr lang="en-US" sz="1200" i="0" dirty="0"/>
              <a:t> </a:t>
            </a:r>
          </a:p>
          <a:p>
            <a:pPr>
              <a:buClr>
                <a:srgbClr val="0F5494"/>
              </a:buClr>
            </a:pPr>
            <a:r>
              <a:rPr lang="en-US" sz="1200" i="0" dirty="0"/>
              <a:t>UN (2015) Transforming our World: The 2030 Agenda for Sustainable Development. Available at: </a:t>
            </a:r>
            <a:r>
              <a:rPr lang="en-US" sz="1200" i="0" dirty="0">
                <a:hlinkClick r:id="rId3"/>
              </a:rPr>
              <a:t>https://sustainabledevelopment.un.org/post2015/transformingourworld/publication</a:t>
            </a:r>
            <a:r>
              <a:rPr lang="en-US" sz="1200" i="0" dirty="0"/>
              <a:t> </a:t>
            </a:r>
          </a:p>
          <a:p>
            <a:pPr>
              <a:buClr>
                <a:srgbClr val="0F5494"/>
              </a:buClr>
            </a:pPr>
            <a:r>
              <a:rPr lang="en-US" sz="1200" i="0" dirty="0"/>
              <a:t>DEVCO (2014) A Stronger Role of the Private Sector in Achieving Inclusive and Sustainable Growth in Developing Countries - COM(2014) 263 final</a:t>
            </a:r>
          </a:p>
          <a:p>
            <a:pPr>
              <a:buClr>
                <a:srgbClr val="0F5494"/>
              </a:buClr>
            </a:pPr>
            <a:r>
              <a:rPr lang="en-US" sz="1200" i="0" dirty="0"/>
              <a:t>‘Sustainable Energy for All’ initiative, website available at: </a:t>
            </a:r>
            <a:r>
              <a:rPr lang="en-US" sz="1200" i="0" dirty="0">
                <a:hlinkClick r:id="rId4"/>
              </a:rPr>
              <a:t>http://www.se4all.org/</a:t>
            </a:r>
            <a:r>
              <a:rPr lang="en-US" sz="1200" i="0" dirty="0"/>
              <a:t> </a:t>
            </a:r>
          </a:p>
          <a:p>
            <a:pPr>
              <a:buClr>
                <a:srgbClr val="0F5494"/>
              </a:buClr>
            </a:pPr>
            <a:r>
              <a:rPr lang="en-US" sz="1200" i="0" dirty="0"/>
              <a:t>ILO (2012) - Promoting safety and health in a green economy, April 2012</a:t>
            </a:r>
          </a:p>
          <a:p>
            <a:pPr>
              <a:buClr>
                <a:srgbClr val="0F5494"/>
              </a:buClr>
            </a:pPr>
            <a:r>
              <a:rPr lang="en-US" sz="1200" i="0" dirty="0"/>
              <a:t>European Commission (2014) Green Employment Initiative: Tapping into the job creation potential of the green economy - COM(2014) 446 final</a:t>
            </a:r>
          </a:p>
        </p:txBody>
      </p:sp>
    </p:spTree>
    <p:extLst>
      <p:ext uri="{BB962C8B-B14F-4D97-AF65-F5344CB8AC3E}">
        <p14:creationId xmlns:p14="http://schemas.microsoft.com/office/powerpoint/2010/main" val="5908391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ctrTitle"/>
          </p:nvPr>
        </p:nvSpPr>
        <p:spPr>
          <a:xfrm>
            <a:off x="3995738" y="3142481"/>
            <a:ext cx="5040312" cy="790575"/>
          </a:xfrm>
        </p:spPr>
        <p:txBody>
          <a:bodyPr/>
          <a:lstStyle/>
          <a:p>
            <a:br>
              <a:rPr lang="en-US" sz="3200" dirty="0"/>
            </a:br>
            <a:br>
              <a:rPr lang="en-US" sz="3200" dirty="0"/>
            </a:br>
            <a:r>
              <a:rPr lang="en-GB" sz="3200" dirty="0">
                <a:solidFill>
                  <a:srgbClr val="FFC000"/>
                </a:solidFill>
              </a:rPr>
              <a:t>Promoting inclusive green economy in various development cooperation sectors</a:t>
            </a:r>
            <a:endParaRPr lang="en-US" sz="3200" dirty="0">
              <a:solidFill>
                <a:srgbClr val="FFC000"/>
              </a:solidFill>
            </a:endParaRPr>
          </a:p>
        </p:txBody>
      </p:sp>
      <p:sp>
        <p:nvSpPr>
          <p:cNvPr id="6147" name="Subtitle 2"/>
          <p:cNvSpPr>
            <a:spLocks noGrp="1"/>
          </p:cNvSpPr>
          <p:nvPr>
            <p:ph type="subTitle" idx="1"/>
          </p:nvPr>
        </p:nvSpPr>
        <p:spPr>
          <a:xfrm>
            <a:off x="611188" y="3716437"/>
            <a:ext cx="8532812" cy="1728787"/>
          </a:xfrm>
        </p:spPr>
        <p:txBody>
          <a:bodyPr/>
          <a:lstStyle/>
          <a:p>
            <a:r>
              <a:rPr lang="en-US" sz="3200" dirty="0"/>
              <a:t>Module 6:</a:t>
            </a:r>
          </a:p>
        </p:txBody>
      </p:sp>
    </p:spTree>
    <p:extLst>
      <p:ext uri="{BB962C8B-B14F-4D97-AF65-F5344CB8AC3E}">
        <p14:creationId xmlns:p14="http://schemas.microsoft.com/office/powerpoint/2010/main" val="31547518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395288" y="1555750"/>
            <a:ext cx="8229600" cy="936625"/>
          </a:xfrm>
        </p:spPr>
        <p:txBody>
          <a:bodyPr/>
          <a:lstStyle/>
          <a:p>
            <a:pPr indent="-457200" eaLnBrk="1" hangingPunct="1"/>
            <a:r>
              <a:rPr lang="en-US" dirty="0"/>
              <a:t>Objectives of Module 6:  </a:t>
            </a:r>
            <a:br>
              <a:rPr lang="en-US" dirty="0"/>
            </a:br>
            <a:endParaRPr lang="en-US" dirty="0"/>
          </a:p>
        </p:txBody>
      </p:sp>
      <p:sp>
        <p:nvSpPr>
          <p:cNvPr id="7171" name="Rectangle 3"/>
          <p:cNvSpPr>
            <a:spLocks noGrp="1" noChangeArrowheads="1"/>
          </p:cNvSpPr>
          <p:nvPr>
            <p:ph type="body" idx="1"/>
          </p:nvPr>
        </p:nvSpPr>
        <p:spPr/>
        <p:txBody>
          <a:bodyPr/>
          <a:lstStyle/>
          <a:p>
            <a:pPr lvl="0">
              <a:buClrTx/>
            </a:pPr>
            <a:r>
              <a:rPr lang="en-GB" i="0" dirty="0"/>
              <a:t>Consider links of EU programmes supporting inclusive green economy with global policy priorities under the SDGs</a:t>
            </a:r>
          </a:p>
          <a:p>
            <a:pPr lvl="0">
              <a:buClrTx/>
            </a:pPr>
            <a:endParaRPr lang="en-GB" i="0" dirty="0"/>
          </a:p>
          <a:p>
            <a:pPr lvl="0">
              <a:buClrTx/>
            </a:pPr>
            <a:r>
              <a:rPr lang="en-GB" i="0" dirty="0"/>
              <a:t>Explain how inclusive green economy can be promoted in focal sectors of EU Development Cooperation</a:t>
            </a:r>
          </a:p>
          <a:p>
            <a:pPr eaLnBrk="1" hangingPunct="1">
              <a:buClrTx/>
            </a:pPr>
            <a:endParaRPr lang="en-US" i="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Subtitle 2"/>
          <p:cNvSpPr>
            <a:spLocks noGrp="1"/>
          </p:cNvSpPr>
          <p:nvPr>
            <p:ph type="subTitle" idx="1"/>
          </p:nvPr>
        </p:nvSpPr>
        <p:spPr>
          <a:xfrm>
            <a:off x="251520" y="2924944"/>
            <a:ext cx="8532812" cy="1728787"/>
          </a:xfrm>
        </p:spPr>
        <p:txBody>
          <a:bodyPr/>
          <a:lstStyle/>
          <a:p>
            <a:pPr algn="ctr"/>
            <a:r>
              <a:rPr lang="en-GB" sz="3200" dirty="0"/>
              <a:t>Addressing the 2030 Sustainable Development Agenda Goals (SDGs)</a:t>
            </a:r>
            <a:endParaRPr lang="en-US" sz="3200" dirty="0"/>
          </a:p>
        </p:txBody>
      </p:sp>
    </p:spTree>
    <p:extLst>
      <p:ext uri="{BB962C8B-B14F-4D97-AF65-F5344CB8AC3E}">
        <p14:creationId xmlns:p14="http://schemas.microsoft.com/office/powerpoint/2010/main" val="39434676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395288" y="1339850"/>
            <a:ext cx="8353176" cy="936625"/>
          </a:xfrm>
        </p:spPr>
        <p:txBody>
          <a:bodyPr/>
          <a:lstStyle/>
          <a:p>
            <a:pPr marL="0"/>
            <a:r>
              <a:rPr lang="en-US" dirty="0"/>
              <a:t>The 2030 Agenda for Sustainable Development</a:t>
            </a:r>
          </a:p>
        </p:txBody>
      </p:sp>
      <p:pic>
        <p:nvPicPr>
          <p:cNvPr id="2052" name="Picture 4" descr="http://www.thailandsustainabledevelopment.com/wp-content/uploads/2015/11/sd-goals-infographic.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5576" y="2564904"/>
            <a:ext cx="7807642" cy="38404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135274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395288" y="1339850"/>
            <a:ext cx="8353176" cy="936625"/>
          </a:xfrm>
        </p:spPr>
        <p:txBody>
          <a:bodyPr/>
          <a:lstStyle/>
          <a:p>
            <a:pPr marL="0"/>
            <a:r>
              <a:rPr lang="en-US" dirty="0"/>
              <a:t>The 2030 Agenda for Sustainable Development – SDG12</a:t>
            </a:r>
          </a:p>
        </p:txBody>
      </p:sp>
      <p:sp>
        <p:nvSpPr>
          <p:cNvPr id="3" name="Content Placeholder 2"/>
          <p:cNvSpPr>
            <a:spLocks noGrp="1"/>
          </p:cNvSpPr>
          <p:nvPr>
            <p:ph idx="1"/>
          </p:nvPr>
        </p:nvSpPr>
        <p:spPr/>
        <p:txBody>
          <a:bodyPr/>
          <a:lstStyle/>
          <a:p>
            <a:pPr>
              <a:buClrTx/>
              <a:defRPr/>
            </a:pPr>
            <a:endParaRPr lang="en-GB" i="0" dirty="0"/>
          </a:p>
          <a:p>
            <a:pPr>
              <a:buClrTx/>
              <a:buFont typeface="Wingdings" panose="05000000000000000000" pitchFamily="2" charset="2"/>
              <a:buChar char="q"/>
              <a:defRPr/>
            </a:pPr>
            <a:r>
              <a:rPr lang="en-GB" i="0" dirty="0"/>
              <a:t>Development of favourable conditions to incentivise private sector actions: </a:t>
            </a:r>
          </a:p>
          <a:p>
            <a:pPr lvl="1">
              <a:buClrTx/>
              <a:buFont typeface="Courier New" panose="02070309020205020404" pitchFamily="49" charset="0"/>
              <a:buChar char="o"/>
              <a:defRPr/>
            </a:pPr>
            <a:r>
              <a:rPr lang="en-GB" b="0" dirty="0"/>
              <a:t>EU development cooperation priority area </a:t>
            </a:r>
            <a:r>
              <a:rPr lang="en-US" b="0" dirty="0"/>
              <a:t>“</a:t>
            </a:r>
            <a:r>
              <a:rPr lang="en-GB" b="0" dirty="0"/>
              <a:t>Business environment, regional integration and world markets” </a:t>
            </a:r>
          </a:p>
          <a:p>
            <a:pPr marL="342900" lvl="1" indent="-342900">
              <a:buClrTx/>
              <a:buFont typeface="Wingdings" panose="05000000000000000000" pitchFamily="2" charset="2"/>
              <a:buChar char="q"/>
              <a:defRPr/>
            </a:pPr>
            <a:r>
              <a:rPr lang="en-GB" sz="2400" b="0" dirty="0">
                <a:ea typeface="+mn-ea"/>
                <a:cs typeface="+mn-cs"/>
              </a:rPr>
              <a:t> Opportunities to leverage public interventions towards an inclusive green economy:</a:t>
            </a:r>
          </a:p>
          <a:p>
            <a:pPr lvl="1">
              <a:buClrTx/>
              <a:buFont typeface="Courier New" panose="02070309020205020404" pitchFamily="49" charset="0"/>
              <a:buChar char="o"/>
              <a:defRPr/>
            </a:pPr>
            <a:r>
              <a:rPr lang="en-GB" b="0" dirty="0"/>
              <a:t>Cooperation actions aimed at improving the business environment, accelerating green investments, engaging with the private sector, and using trade</a:t>
            </a:r>
          </a:p>
        </p:txBody>
      </p:sp>
      <p:pic>
        <p:nvPicPr>
          <p:cNvPr id="3074" name="Picture 2" descr="TGG_Icon_Color_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24328" y="1988840"/>
            <a:ext cx="1368152" cy="13681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848761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395288" y="1339850"/>
            <a:ext cx="8353176" cy="936625"/>
          </a:xfrm>
        </p:spPr>
        <p:txBody>
          <a:bodyPr/>
          <a:lstStyle/>
          <a:p>
            <a:pPr marL="0"/>
            <a:r>
              <a:rPr lang="en-US" dirty="0"/>
              <a:t>The 2030 Agenda for Sustainable Development – SDG12</a:t>
            </a:r>
          </a:p>
        </p:txBody>
      </p:sp>
      <p:sp>
        <p:nvSpPr>
          <p:cNvPr id="3" name="Content Placeholder 2"/>
          <p:cNvSpPr>
            <a:spLocks noGrp="1"/>
          </p:cNvSpPr>
          <p:nvPr>
            <p:ph idx="1"/>
          </p:nvPr>
        </p:nvSpPr>
        <p:spPr>
          <a:xfrm>
            <a:off x="457200" y="2492375"/>
            <a:ext cx="8291264" cy="3529013"/>
          </a:xfrm>
        </p:spPr>
        <p:txBody>
          <a:bodyPr/>
          <a:lstStyle/>
          <a:p>
            <a:pPr>
              <a:buClrTx/>
              <a:defRPr/>
            </a:pPr>
            <a:endParaRPr lang="en-GB" i="0" dirty="0"/>
          </a:p>
          <a:p>
            <a:pPr>
              <a:buClrTx/>
              <a:buFont typeface="Wingdings" panose="05000000000000000000" pitchFamily="2" charset="2"/>
              <a:buChar char="q"/>
              <a:defRPr/>
            </a:pPr>
            <a:r>
              <a:rPr lang="en-GB" i="0" dirty="0"/>
              <a:t>Cooperation with the private sector: </a:t>
            </a:r>
          </a:p>
          <a:p>
            <a:pPr lvl="1">
              <a:buClrTx/>
              <a:buFont typeface="Courier New" panose="02070309020205020404" pitchFamily="49" charset="0"/>
              <a:buChar char="o"/>
              <a:defRPr/>
            </a:pPr>
            <a:r>
              <a:rPr lang="en-GB" b="0" dirty="0"/>
              <a:t>Promoting </a:t>
            </a:r>
            <a:r>
              <a:rPr lang="en-GB" dirty="0"/>
              <a:t>eco-entrepreneurship</a:t>
            </a:r>
            <a:r>
              <a:rPr lang="en-GB" b="0" dirty="0"/>
              <a:t> (as encouraged in the EU Communication on the private sector) </a:t>
            </a:r>
          </a:p>
          <a:p>
            <a:pPr lvl="1">
              <a:buClrTx/>
              <a:buFont typeface="Courier New" panose="02070309020205020404" pitchFamily="49" charset="0"/>
              <a:buChar char="o"/>
              <a:defRPr/>
            </a:pPr>
            <a:r>
              <a:rPr lang="en-GB" b="0" dirty="0"/>
              <a:t>Promoting </a:t>
            </a:r>
            <a:r>
              <a:rPr lang="en-GB" dirty="0"/>
              <a:t>Sustainable Consumption and Production</a:t>
            </a:r>
            <a:r>
              <a:rPr lang="en-GB" b="0" dirty="0"/>
              <a:t> (building on existing EU cooperation programmes, like SWITCH Africa Green / Med / Asia and on the Rio+20) </a:t>
            </a:r>
          </a:p>
          <a:p>
            <a:pPr lvl="1">
              <a:buClrTx/>
              <a:buFont typeface="Courier New" panose="02070309020205020404" pitchFamily="49" charset="0"/>
              <a:buChar char="o"/>
              <a:defRPr/>
            </a:pPr>
            <a:r>
              <a:rPr lang="en-GB" b="0" dirty="0"/>
              <a:t>Promoting </a:t>
            </a:r>
            <a:r>
              <a:rPr lang="en-GB" dirty="0"/>
              <a:t>eco-innovation </a:t>
            </a:r>
            <a:r>
              <a:rPr lang="en-GB" b="0" dirty="0"/>
              <a:t>(building on </a:t>
            </a:r>
            <a:r>
              <a:rPr lang="en-GB" b="0" dirty="0" err="1"/>
              <a:t>EcoAP</a:t>
            </a:r>
            <a:r>
              <a:rPr lang="en-GB" b="0" dirty="0"/>
              <a:t> with solutions tailored to developing countries, i.e. based on local knowledge/practices)</a:t>
            </a:r>
          </a:p>
        </p:txBody>
      </p:sp>
      <p:pic>
        <p:nvPicPr>
          <p:cNvPr id="5" name="Picture 2" descr="TGG_Icon_Color_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24328" y="1988840"/>
            <a:ext cx="1368152" cy="13681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26027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395288" y="1339850"/>
            <a:ext cx="8353176" cy="936625"/>
          </a:xfrm>
        </p:spPr>
        <p:txBody>
          <a:bodyPr/>
          <a:lstStyle/>
          <a:p>
            <a:pPr marL="0"/>
            <a:r>
              <a:rPr lang="en-US" dirty="0"/>
              <a:t>The 2030 Agenda for Sustainable Development – SDGs 4 and 8</a:t>
            </a:r>
          </a:p>
        </p:txBody>
      </p:sp>
      <p:sp>
        <p:nvSpPr>
          <p:cNvPr id="3" name="Content Placeholder 2"/>
          <p:cNvSpPr>
            <a:spLocks noGrp="1"/>
          </p:cNvSpPr>
          <p:nvPr>
            <p:ph idx="1"/>
          </p:nvPr>
        </p:nvSpPr>
        <p:spPr>
          <a:xfrm>
            <a:off x="457200" y="2492375"/>
            <a:ext cx="7060400" cy="3529013"/>
          </a:xfrm>
        </p:spPr>
        <p:txBody>
          <a:bodyPr/>
          <a:lstStyle/>
          <a:p>
            <a:pPr>
              <a:buClrTx/>
              <a:defRPr/>
            </a:pPr>
            <a:endParaRPr lang="en-GB" i="0" dirty="0"/>
          </a:p>
          <a:p>
            <a:pPr marL="342900" lvl="1" indent="-342900">
              <a:buClrTx/>
              <a:buFont typeface="Wingdings" panose="05000000000000000000" pitchFamily="2" charset="2"/>
              <a:buChar char="q"/>
              <a:defRPr/>
            </a:pPr>
            <a:r>
              <a:rPr lang="en-GB" sz="2400" b="0" dirty="0"/>
              <a:t>EU Green Employment Initiative:</a:t>
            </a:r>
            <a:r>
              <a:rPr lang="en-GB" b="0" i="0" dirty="0"/>
              <a:t> </a:t>
            </a:r>
          </a:p>
          <a:p>
            <a:pPr lvl="1">
              <a:buClrTx/>
              <a:buFont typeface="Courier New" panose="02070309020205020404" pitchFamily="49" charset="0"/>
              <a:buChar char="o"/>
              <a:defRPr/>
            </a:pPr>
            <a:r>
              <a:rPr lang="en-GB" dirty="0"/>
              <a:t>Bridging the skills gaps</a:t>
            </a:r>
            <a:r>
              <a:rPr lang="en-GB" b="0" dirty="0"/>
              <a:t> (adapting training systems and curricula, forecasting skills needs)</a:t>
            </a:r>
          </a:p>
          <a:p>
            <a:pPr lvl="1">
              <a:buClrTx/>
              <a:buFont typeface="Courier New" panose="02070309020205020404" pitchFamily="49" charset="0"/>
              <a:buChar char="o"/>
              <a:defRPr/>
            </a:pPr>
            <a:r>
              <a:rPr lang="en-GB" dirty="0"/>
              <a:t>Adapting labour market institutions</a:t>
            </a:r>
            <a:r>
              <a:rPr lang="en-GB" b="0" dirty="0"/>
              <a:t>, securing transitions and promoting mobility; </a:t>
            </a:r>
          </a:p>
          <a:p>
            <a:pPr lvl="1">
              <a:buClrTx/>
              <a:buFont typeface="Courier New" panose="02070309020205020404" pitchFamily="49" charset="0"/>
              <a:buChar char="o"/>
              <a:defRPr/>
            </a:pPr>
            <a:r>
              <a:rPr lang="en-GB" dirty="0"/>
              <a:t>Supporting decent job creation</a:t>
            </a:r>
            <a:r>
              <a:rPr lang="en-GB" b="0" dirty="0"/>
              <a:t> (moving from labour to green taxation, supporting entrepreneurship)</a:t>
            </a:r>
          </a:p>
          <a:p>
            <a:pPr lvl="1">
              <a:buClrTx/>
              <a:buFont typeface="Courier New" panose="02070309020205020404" pitchFamily="49" charset="0"/>
              <a:buChar char="o"/>
              <a:defRPr/>
            </a:pPr>
            <a:r>
              <a:rPr lang="en-GB" dirty="0"/>
              <a:t>Increasing data quality</a:t>
            </a:r>
            <a:r>
              <a:rPr lang="en-GB" b="0" dirty="0"/>
              <a:t>, to facilitate policy making and anticipate labour market changes</a:t>
            </a:r>
          </a:p>
        </p:txBody>
      </p:sp>
      <p:pic>
        <p:nvPicPr>
          <p:cNvPr id="7" name="Picture 2" descr="TGG_Icon_Color_0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17600" y="3104950"/>
            <a:ext cx="1371429" cy="1371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4" name="Picture 2" descr="TGG_Icon_Color_0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17602" y="4584329"/>
            <a:ext cx="1371429" cy="1371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642524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395288" y="1339850"/>
            <a:ext cx="8353176" cy="936625"/>
          </a:xfrm>
        </p:spPr>
        <p:txBody>
          <a:bodyPr/>
          <a:lstStyle/>
          <a:p>
            <a:pPr marL="0"/>
            <a:r>
              <a:rPr lang="en-US" dirty="0"/>
              <a:t>The 2030 Agenda for Sustainable Development – SDG9</a:t>
            </a:r>
          </a:p>
        </p:txBody>
      </p:sp>
      <p:sp>
        <p:nvSpPr>
          <p:cNvPr id="3" name="Content Placeholder 2"/>
          <p:cNvSpPr>
            <a:spLocks noGrp="1"/>
          </p:cNvSpPr>
          <p:nvPr>
            <p:ph idx="1"/>
          </p:nvPr>
        </p:nvSpPr>
        <p:spPr>
          <a:xfrm>
            <a:off x="457199" y="2564283"/>
            <a:ext cx="8686801" cy="3529013"/>
          </a:xfrm>
        </p:spPr>
        <p:txBody>
          <a:bodyPr/>
          <a:lstStyle/>
          <a:p>
            <a:pPr>
              <a:buClrTx/>
              <a:defRPr/>
            </a:pPr>
            <a:endParaRPr lang="en-GB" sz="2000" i="0" dirty="0"/>
          </a:p>
          <a:p>
            <a:pPr>
              <a:buClrTx/>
              <a:buFont typeface="Wingdings" panose="05000000000000000000" pitchFamily="2" charset="2"/>
              <a:buChar char="q"/>
              <a:defRPr/>
            </a:pPr>
            <a:r>
              <a:rPr lang="en-GB" sz="2300" i="0" dirty="0"/>
              <a:t>EU SWITCH Regional Programmes:</a:t>
            </a:r>
          </a:p>
          <a:p>
            <a:pPr lvl="1">
              <a:buClrTx/>
              <a:buFont typeface="Courier New" panose="02070309020205020404" pitchFamily="49" charset="0"/>
              <a:buChar char="o"/>
              <a:defRPr/>
            </a:pPr>
            <a:r>
              <a:rPr lang="en-GB" b="0" dirty="0"/>
              <a:t>Support </a:t>
            </a:r>
            <a:r>
              <a:rPr lang="en-GB" dirty="0"/>
              <a:t>sustainable industrialisation </a:t>
            </a:r>
            <a:r>
              <a:rPr lang="en-GB" b="0" dirty="0"/>
              <a:t>in priority sectors of partner countries (across the supply chain)</a:t>
            </a:r>
          </a:p>
          <a:p>
            <a:pPr>
              <a:buClrTx/>
              <a:buFont typeface="Wingdings" panose="05000000000000000000" pitchFamily="2" charset="2"/>
              <a:buChar char="q"/>
              <a:defRPr/>
            </a:pPr>
            <a:r>
              <a:rPr lang="en-GB" sz="2200" i="0" dirty="0"/>
              <a:t>EU–UNEP project: ‘Promoting Resource Efficiency &amp; Eco-Innovation in developing and transition economies’:</a:t>
            </a:r>
          </a:p>
          <a:p>
            <a:pPr lvl="1">
              <a:buClrTx/>
              <a:buFont typeface="Courier New" panose="02070309020205020404" pitchFamily="49" charset="0"/>
              <a:buChar char="o"/>
              <a:defRPr/>
            </a:pPr>
            <a:r>
              <a:rPr lang="en-GB" b="0" dirty="0"/>
              <a:t>Support </a:t>
            </a:r>
            <a:r>
              <a:rPr lang="en-GB" dirty="0"/>
              <a:t>Resource Efficient and Cleaner Production</a:t>
            </a:r>
            <a:r>
              <a:rPr lang="en-GB" b="0" dirty="0"/>
              <a:t> intermediaries</a:t>
            </a:r>
          </a:p>
          <a:p>
            <a:pPr>
              <a:buClrTx/>
              <a:buFont typeface="Wingdings" panose="05000000000000000000" pitchFamily="2" charset="2"/>
              <a:buChar char="q"/>
              <a:defRPr/>
            </a:pPr>
            <a:r>
              <a:rPr lang="en-GB" sz="2300" i="0" dirty="0"/>
              <a:t>EU Eco-Innovation Action Plan (</a:t>
            </a:r>
            <a:r>
              <a:rPr lang="en-GB" sz="2300" i="0" dirty="0" err="1"/>
              <a:t>EcoAP</a:t>
            </a:r>
            <a:r>
              <a:rPr lang="en-GB" sz="2300" i="0" dirty="0"/>
              <a:t>):</a:t>
            </a:r>
          </a:p>
          <a:p>
            <a:pPr lvl="1">
              <a:buClrTx/>
              <a:buFont typeface="Courier New" panose="02070309020205020404" pitchFamily="49" charset="0"/>
              <a:buChar char="o"/>
              <a:defRPr/>
            </a:pPr>
            <a:r>
              <a:rPr lang="en-GB" b="0" dirty="0"/>
              <a:t>Improve eco-innovation’s market uptake</a:t>
            </a:r>
          </a:p>
          <a:p>
            <a:pPr marL="457200" lvl="1" indent="0">
              <a:buClrTx/>
              <a:buNone/>
              <a:defRPr/>
            </a:pPr>
            <a:endParaRPr lang="en-GB" b="0"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21050" y="1988840"/>
            <a:ext cx="1371429" cy="1371429"/>
          </a:xfrm>
          <a:prstGeom prst="rect">
            <a:avLst/>
          </a:prstGeom>
        </p:spPr>
      </p:pic>
    </p:spTree>
    <p:extLst>
      <p:ext uri="{BB962C8B-B14F-4D97-AF65-F5344CB8AC3E}">
        <p14:creationId xmlns:p14="http://schemas.microsoft.com/office/powerpoint/2010/main" val="155234928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7106</TotalTime>
  <Words>2971</Words>
  <Application>Microsoft Office PowerPoint</Application>
  <PresentationFormat>On-screen Show (4:3)</PresentationFormat>
  <Paragraphs>162</Paragraphs>
  <Slides>19</Slides>
  <Notes>14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Courier New</vt:lpstr>
      <vt:lpstr>Verdana</vt:lpstr>
      <vt:lpstr>Wingdings</vt:lpstr>
      <vt:lpstr>Slide_Master</vt:lpstr>
      <vt:lpstr>Inclusive Green Economy:</vt:lpstr>
      <vt:lpstr>  Promoting inclusive green economy in various development cooperation sectors</vt:lpstr>
      <vt:lpstr>Objectives of Module 6:   </vt:lpstr>
      <vt:lpstr>PowerPoint Presentation</vt:lpstr>
      <vt:lpstr>The 2030 Agenda for Sustainable Development</vt:lpstr>
      <vt:lpstr>The 2030 Agenda for Sustainable Development – SDG12</vt:lpstr>
      <vt:lpstr>The 2030 Agenda for Sustainable Development – SDG12</vt:lpstr>
      <vt:lpstr>The 2030 Agenda for Sustainable Development – SDGs 4 and 8</vt:lpstr>
      <vt:lpstr>The 2030 Agenda for Sustainable Development – SDG9</vt:lpstr>
      <vt:lpstr>The 2030 Agenda for Sustainable Development – SDG17</vt:lpstr>
      <vt:lpstr>The 2030 Agenda for Sustainable Development – SDGs 2 and 6</vt:lpstr>
      <vt:lpstr>The 2030 Agenda for Sustainable Development – SDG3</vt:lpstr>
      <vt:lpstr>The 2030 Agenda for Sustainable Development – SDG7</vt:lpstr>
      <vt:lpstr>The 2030 Agenda for Sustainable Development – SDG10</vt:lpstr>
      <vt:lpstr>The 2030 Agenda for Sustainable Development – SDG11</vt:lpstr>
      <vt:lpstr>The 2030 Agenda for Sustainable Development – SDG13</vt:lpstr>
      <vt:lpstr>The 2030 Agenda for Sustainable Development – SDGs 14 and 15</vt:lpstr>
      <vt:lpstr>Key Messages of Module 6</vt:lpstr>
      <vt:lpstr>References</vt:lpstr>
    </vt:vector>
  </TitlesOfParts>
  <Company>European Commission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Living Prospects</dc:creator>
  <cp:lastModifiedBy>Living Prospects</cp:lastModifiedBy>
  <cp:revision>350</cp:revision>
  <cp:lastPrinted>2013-09-19T08:14:40Z</cp:lastPrinted>
  <dcterms:created xsi:type="dcterms:W3CDTF">2011-10-28T10:25:18Z</dcterms:created>
  <dcterms:modified xsi:type="dcterms:W3CDTF">2016-11-28T14:44:58Z</dcterms:modified>
</cp:coreProperties>
</file>